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0"/>
  </p:notesMasterIdLst>
  <p:sldIdLst>
    <p:sldId id="257" r:id="rId3"/>
    <p:sldId id="299" r:id="rId4"/>
    <p:sldId id="258" r:id="rId5"/>
    <p:sldId id="259" r:id="rId6"/>
    <p:sldId id="261" r:id="rId7"/>
    <p:sldId id="260" r:id="rId8"/>
    <p:sldId id="262" r:id="rId9"/>
    <p:sldId id="263" r:id="rId10"/>
    <p:sldId id="264" r:id="rId11"/>
    <p:sldId id="265" r:id="rId12"/>
    <p:sldId id="266" r:id="rId13"/>
    <p:sldId id="267" r:id="rId14"/>
    <p:sldId id="268" r:id="rId15"/>
    <p:sldId id="269" r:id="rId16"/>
    <p:sldId id="271" r:id="rId17"/>
    <p:sldId id="270" r:id="rId18"/>
    <p:sldId id="272" r:id="rId19"/>
    <p:sldId id="273" r:id="rId20"/>
    <p:sldId id="300" r:id="rId21"/>
    <p:sldId id="274" r:id="rId22"/>
    <p:sldId id="275" r:id="rId23"/>
    <p:sldId id="276" r:id="rId24"/>
    <p:sldId id="277" r:id="rId25"/>
    <p:sldId id="278" r:id="rId26"/>
    <p:sldId id="279" r:id="rId27"/>
    <p:sldId id="280" r:id="rId28"/>
    <p:sldId id="281" r:id="rId29"/>
    <p:sldId id="30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303" r:id="rId45"/>
    <p:sldId id="302" r:id="rId46"/>
    <p:sldId id="296" r:id="rId47"/>
    <p:sldId id="297" r:id="rId48"/>
    <p:sldId id="298" r:id="rId4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883" y="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8390F-73BE-455E-8F6B-CA3AC5990C1F}" type="datetimeFigureOut">
              <a:rPr lang="zh-CN" altLang="en-US" smtClean="0"/>
              <a:t>2022/1/5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8E3F47-8B9E-4A57-81CE-1D4B72337B0F}" type="slidenum">
              <a:rPr lang="zh-CN" altLang="en-US" smtClean="0"/>
              <a:t>‹#›</a:t>
            </a:fld>
            <a:endParaRPr lang="zh-CN" altLang="en-US"/>
          </a:p>
        </p:txBody>
      </p:sp>
    </p:spTree>
    <p:extLst>
      <p:ext uri="{BB962C8B-B14F-4D97-AF65-F5344CB8AC3E}">
        <p14:creationId xmlns:p14="http://schemas.microsoft.com/office/powerpoint/2010/main" val="276588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07AFA35-B021-4160-BAAD-608B6B08CB43}" type="datetimeFigureOut">
              <a:rPr lang="zh-CN" altLang="en-US" smtClean="0"/>
              <a:t>2022/1/5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37A68B-AD53-4EF8-930A-F959D6D1FB78}" type="slidenum">
              <a:rPr lang="zh-CN" altLang="en-US" smtClean="0"/>
              <a:t>‹#›</a:t>
            </a:fld>
            <a:endParaRPr lang="zh-CN" altLang="en-US"/>
          </a:p>
        </p:txBody>
      </p:sp>
    </p:spTree>
    <p:extLst>
      <p:ext uri="{BB962C8B-B14F-4D97-AF65-F5344CB8AC3E}">
        <p14:creationId xmlns:p14="http://schemas.microsoft.com/office/powerpoint/2010/main" val="2659764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07AFA35-B021-4160-BAAD-608B6B08CB43}" type="datetimeFigureOut">
              <a:rPr lang="zh-CN" altLang="en-US" smtClean="0"/>
              <a:t>2022/1/5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37A68B-AD53-4EF8-930A-F959D6D1FB78}" type="slidenum">
              <a:rPr lang="zh-CN" altLang="en-US" smtClean="0"/>
              <a:t>‹#›</a:t>
            </a:fld>
            <a:endParaRPr lang="zh-CN" altLang="en-US"/>
          </a:p>
        </p:txBody>
      </p:sp>
    </p:spTree>
    <p:extLst>
      <p:ext uri="{BB962C8B-B14F-4D97-AF65-F5344CB8AC3E}">
        <p14:creationId xmlns:p14="http://schemas.microsoft.com/office/powerpoint/2010/main" val="304152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07AFA35-B021-4160-BAAD-608B6B08CB43}" type="datetimeFigureOut">
              <a:rPr lang="zh-CN" altLang="en-US" smtClean="0"/>
              <a:t>2022/1/5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37A68B-AD53-4EF8-930A-F959D6D1FB78}" type="slidenum">
              <a:rPr lang="zh-CN" altLang="en-US" smtClean="0"/>
              <a:t>‹#›</a:t>
            </a:fld>
            <a:endParaRPr lang="zh-CN" altLang="en-US"/>
          </a:p>
        </p:txBody>
      </p:sp>
    </p:spTree>
    <p:extLst>
      <p:ext uri="{BB962C8B-B14F-4D97-AF65-F5344CB8AC3E}">
        <p14:creationId xmlns:p14="http://schemas.microsoft.com/office/powerpoint/2010/main" val="536900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标题幻灯片">
    <p:spTree>
      <p:nvGrpSpPr>
        <p:cNvPr id="1" name=""/>
        <p:cNvGrpSpPr/>
        <p:nvPr/>
      </p:nvGrpSpPr>
      <p:grpSpPr>
        <a:xfrm>
          <a:off x="0" y="0"/>
          <a:ext cx="0" cy="0"/>
          <a:chOff x="0" y="0"/>
          <a:chExt cx="0" cy="0"/>
        </a:xfrm>
      </p:grpSpPr>
      <p:sp>
        <p:nvSpPr>
          <p:cNvPr id="14" name="Rectangle 2"/>
          <p:cNvSpPr/>
          <p:nvPr/>
        </p:nvSpPr>
        <p:spPr>
          <a:xfrm>
            <a:off x="0" y="6477000"/>
            <a:ext cx="9144000" cy="381000"/>
          </a:xfrm>
          <a:prstGeom prst="rect">
            <a:avLst/>
          </a:prstGeom>
          <a:solidFill>
            <a:srgbClr val="3366FF"/>
          </a:solidFill>
          <a:ln w="12700">
            <a:miter lim="400000"/>
          </a:ln>
        </p:spPr>
        <p:txBody>
          <a:bodyPr lIns="45719" rIns="45719" anchor="ct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5" name="标题文本"/>
          <p:cNvSpPr txBox="1">
            <a:spLocks noGrp="1"/>
          </p:cNvSpPr>
          <p:nvPr>
            <p:ph type="title" hasCustomPrompt="1"/>
          </p:nvPr>
        </p:nvSpPr>
        <p:spPr>
          <a:xfrm>
            <a:off x="685800" y="2130425"/>
            <a:ext cx="7772400" cy="1470025"/>
          </a:xfrm>
          <a:prstGeom prst="rect">
            <a:avLst/>
          </a:prstGeom>
        </p:spPr>
        <p:txBody>
          <a:bodyPr/>
          <a:lstStyle/>
          <a:p>
            <a:r>
              <a:t>标题文本</a:t>
            </a:r>
          </a:p>
        </p:txBody>
      </p:sp>
      <p:grpSp>
        <p:nvGrpSpPr>
          <p:cNvPr id="18" name="Group 6"/>
          <p:cNvGrpSpPr/>
          <p:nvPr/>
        </p:nvGrpSpPr>
        <p:grpSpPr>
          <a:xfrm>
            <a:off x="0" y="0"/>
            <a:ext cx="9144000" cy="1216025"/>
            <a:chOff x="0" y="0"/>
            <a:chExt cx="9144000" cy="1216025"/>
          </a:xfrm>
        </p:grpSpPr>
        <p:sp>
          <p:nvSpPr>
            <p:cNvPr id="16" name="Rectangle 11"/>
            <p:cNvSpPr/>
            <p:nvPr/>
          </p:nvSpPr>
          <p:spPr>
            <a:xfrm>
              <a:off x="0" y="0"/>
              <a:ext cx="9144000" cy="533400"/>
            </a:xfrm>
            <a:prstGeom prst="rect">
              <a:avLst/>
            </a:prstGeom>
            <a:solidFill>
              <a:srgbClr val="3366FF"/>
            </a:solidFill>
            <a:ln w="12700" cap="flat">
              <a:noFill/>
              <a:miter lim="400000"/>
            </a:ln>
            <a:effectLst/>
          </p:spPr>
          <p:txBody>
            <a:bodyPr wrap="square" lIns="45719" tIns="45719" rIns="45719" bIns="45719" numCol="1" anchor="ctr">
              <a:noAutofit/>
            </a:bodyPr>
            <a:lstStyle/>
            <a:p>
              <a:pPr algn="ctr">
                <a:defRPr b="0"/>
              </a:pPr>
              <a:endParaRPr/>
            </a:p>
          </p:txBody>
        </p:sp>
        <p:pic>
          <p:nvPicPr>
            <p:cNvPr id="17" name="Picture 20" descr="Picture 20"/>
            <p:cNvPicPr>
              <a:picLocks noChangeAspect="1"/>
            </p:cNvPicPr>
            <p:nvPr/>
          </p:nvPicPr>
          <p:blipFill>
            <a:blip r:embed="rId2"/>
            <a:stretch>
              <a:fillRect/>
            </a:stretch>
          </p:blipFill>
          <p:spPr>
            <a:xfrm>
              <a:off x="0" y="0"/>
              <a:ext cx="1905000" cy="1216025"/>
            </a:xfrm>
            <a:prstGeom prst="rect">
              <a:avLst/>
            </a:prstGeom>
            <a:ln w="12700" cap="flat">
              <a:noFill/>
              <a:miter lim="400000"/>
              <a:headEnd/>
              <a:tailEnd/>
            </a:ln>
            <a:effectLst/>
          </p:spPr>
        </p:pic>
      </p:grpSp>
      <p:sp>
        <p:nvSpPr>
          <p:cNvPr id="19"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94060865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标题幻灯片">
    <p:spTree>
      <p:nvGrpSpPr>
        <p:cNvPr id="1" name=""/>
        <p:cNvGrpSpPr/>
        <p:nvPr/>
      </p:nvGrpSpPr>
      <p:grpSpPr>
        <a:xfrm>
          <a:off x="0" y="0"/>
          <a:ext cx="0" cy="0"/>
          <a:chOff x="0" y="0"/>
          <a:chExt cx="0" cy="0"/>
        </a:xfrm>
      </p:grpSpPr>
      <p:sp>
        <p:nvSpPr>
          <p:cNvPr id="14" name="Rectangle 2"/>
          <p:cNvSpPr/>
          <p:nvPr/>
        </p:nvSpPr>
        <p:spPr>
          <a:xfrm>
            <a:off x="0" y="6477000"/>
            <a:ext cx="9144000" cy="381000"/>
          </a:xfrm>
          <a:prstGeom prst="rect">
            <a:avLst/>
          </a:prstGeom>
          <a:solidFill>
            <a:srgbClr val="3366FF"/>
          </a:solidFill>
          <a:ln w="12700">
            <a:miter lim="400000"/>
          </a:ln>
        </p:spPr>
        <p:txBody>
          <a:bodyPr lIns="45719" rIns="45719" anchor="ctr"/>
          <a:lstStyle/>
          <a:p>
            <a:pPr hangingPunct="0">
              <a:defRPr>
                <a:solidFill>
                  <a:srgbClr val="FFFFFF"/>
                </a:solidFill>
                <a:latin typeface="Calibri" panose="020F0502020204030204"/>
                <a:ea typeface="Calibri" panose="020F0502020204030204"/>
                <a:cs typeface="Calibri" panose="020F0502020204030204"/>
                <a:sym typeface="Calibri" panose="020F0502020204030204"/>
              </a:defRPr>
            </a:pPr>
            <a:endParaRPr b="1" kern="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5" name="标题文本"/>
          <p:cNvSpPr txBox="1">
            <a:spLocks noGrp="1"/>
          </p:cNvSpPr>
          <p:nvPr>
            <p:ph type="title" hasCustomPrompt="1"/>
          </p:nvPr>
        </p:nvSpPr>
        <p:spPr>
          <a:xfrm>
            <a:off x="685800" y="2130425"/>
            <a:ext cx="7772400" cy="1470025"/>
          </a:xfrm>
          <a:prstGeom prst="rect">
            <a:avLst/>
          </a:prstGeom>
        </p:spPr>
        <p:txBody>
          <a:bodyPr/>
          <a:lstStyle/>
          <a:p>
            <a:r>
              <a:t>标题文本</a:t>
            </a:r>
          </a:p>
        </p:txBody>
      </p:sp>
      <p:grpSp>
        <p:nvGrpSpPr>
          <p:cNvPr id="18" name="Group 6"/>
          <p:cNvGrpSpPr/>
          <p:nvPr/>
        </p:nvGrpSpPr>
        <p:grpSpPr>
          <a:xfrm>
            <a:off x="0" y="0"/>
            <a:ext cx="9144000" cy="1216025"/>
            <a:chOff x="0" y="0"/>
            <a:chExt cx="9144000" cy="1216025"/>
          </a:xfrm>
        </p:grpSpPr>
        <p:sp>
          <p:nvSpPr>
            <p:cNvPr id="16" name="Rectangle 11"/>
            <p:cNvSpPr/>
            <p:nvPr/>
          </p:nvSpPr>
          <p:spPr>
            <a:xfrm>
              <a:off x="0" y="0"/>
              <a:ext cx="9144000" cy="533400"/>
            </a:xfrm>
            <a:prstGeom prst="rect">
              <a:avLst/>
            </a:prstGeom>
            <a:solidFill>
              <a:srgbClr val="3366FF"/>
            </a:solidFill>
            <a:ln w="12700" cap="flat">
              <a:noFill/>
              <a:miter lim="400000"/>
            </a:ln>
            <a:effectLst/>
          </p:spPr>
          <p:txBody>
            <a:bodyPr wrap="square" lIns="45719" tIns="45719" rIns="45719" bIns="45719" numCol="1" anchor="ctr">
              <a:noAutofit/>
            </a:bodyPr>
            <a:lstStyle/>
            <a:p>
              <a:pPr algn="ctr" hangingPunct="0">
                <a:defRPr b="0"/>
              </a:pPr>
              <a:endParaRPr kern="0">
                <a:solidFill>
                  <a:srgbClr val="000000"/>
                </a:solidFill>
                <a:sym typeface="Arial" panose="020B0604020202090204"/>
              </a:endParaRPr>
            </a:p>
          </p:txBody>
        </p:sp>
        <p:pic>
          <p:nvPicPr>
            <p:cNvPr id="17" name="Picture 20" descr="Picture 20"/>
            <p:cNvPicPr>
              <a:picLocks noChangeAspect="1"/>
            </p:cNvPicPr>
            <p:nvPr/>
          </p:nvPicPr>
          <p:blipFill>
            <a:blip r:embed="rId2"/>
            <a:stretch>
              <a:fillRect/>
            </a:stretch>
          </p:blipFill>
          <p:spPr>
            <a:xfrm>
              <a:off x="0" y="0"/>
              <a:ext cx="1905000" cy="1216025"/>
            </a:xfrm>
            <a:prstGeom prst="rect">
              <a:avLst/>
            </a:prstGeom>
            <a:ln w="12700" cap="flat">
              <a:noFill/>
              <a:miter lim="400000"/>
              <a:headEnd/>
              <a:tailEnd/>
            </a:ln>
            <a:effectLst/>
          </p:spPr>
        </p:pic>
      </p:grpSp>
      <p:sp>
        <p:nvSpPr>
          <p:cNvPr id="19" name="幻灯片编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618806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26" name="标题文本"/>
          <p:cNvSpPr txBox="1">
            <a:spLocks noGrp="1"/>
          </p:cNvSpPr>
          <p:nvPr>
            <p:ph type="title" hasCustomPrompt="1"/>
          </p:nvPr>
        </p:nvSpPr>
        <p:spPr>
          <a:prstGeom prst="rect">
            <a:avLst/>
          </a:prstGeom>
        </p:spPr>
        <p:txBody>
          <a:bodyPr/>
          <a:lstStyle/>
          <a:p>
            <a:r>
              <a:t>标题文本</a:t>
            </a:r>
          </a:p>
        </p:txBody>
      </p:sp>
      <p:sp>
        <p:nvSpPr>
          <p:cNvPr id="27" name="正文级别 1…"/>
          <p:cNvSpPr txBox="1">
            <a:spLocks noGrp="1"/>
          </p:cNvSpPr>
          <p:nvPr>
            <p:ph type="body"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28" name="幻灯片编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3634482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35" name="标题文本"/>
          <p:cNvSpPr txBox="1">
            <a:spLocks noGrp="1"/>
          </p:cNvSpPr>
          <p:nvPr>
            <p:ph type="title" hasCustomPrompt="1"/>
          </p:nvPr>
        </p:nvSpPr>
        <p:spPr>
          <a:xfrm>
            <a:off x="722312" y="4406900"/>
            <a:ext cx="7772401" cy="1362075"/>
          </a:xfrm>
          <a:prstGeom prst="rect">
            <a:avLst/>
          </a:prstGeom>
        </p:spPr>
        <p:txBody>
          <a:bodyPr anchor="t"/>
          <a:lstStyle>
            <a:lvl1pPr algn="l">
              <a:defRPr sz="4000" b="1" cap="all"/>
            </a:lvl1pPr>
          </a:lstStyle>
          <a:p>
            <a:r>
              <a:t>标题文本</a:t>
            </a:r>
          </a:p>
        </p:txBody>
      </p:sp>
      <p:sp>
        <p:nvSpPr>
          <p:cNvPr id="36" name="正文级别 1…"/>
          <p:cNvSpPr txBox="1">
            <a:spLocks noGrp="1"/>
          </p:cNvSpPr>
          <p:nvPr>
            <p:ph type="body" sz="quarter" idx="1" hasCustomPrompt="1"/>
          </p:nvPr>
        </p:nvSpPr>
        <p:spPr>
          <a:xfrm>
            <a:off x="722312" y="2906713"/>
            <a:ext cx="7772401" cy="1500188"/>
          </a:xfrm>
          <a:prstGeom prst="rect">
            <a:avLst/>
          </a:prstGeom>
        </p:spPr>
        <p:txBody>
          <a:bodyPr anchor="b"/>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正文级别 1</a:t>
            </a:r>
          </a:p>
          <a:p>
            <a:pPr lvl="1"/>
            <a:r>
              <a:t>正文级别 2</a:t>
            </a:r>
          </a:p>
          <a:p>
            <a:pPr lvl="2"/>
            <a:r>
              <a:t>正文级别 3</a:t>
            </a:r>
          </a:p>
          <a:p>
            <a:pPr lvl="3"/>
            <a:r>
              <a:t>正文级别 4</a:t>
            </a:r>
          </a:p>
          <a:p>
            <a:pPr lvl="4"/>
            <a:r>
              <a:t>正文级别 5</a:t>
            </a:r>
          </a:p>
        </p:txBody>
      </p:sp>
      <p:sp>
        <p:nvSpPr>
          <p:cNvPr id="37" name="幻灯片编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33176404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44" name="标题文本"/>
          <p:cNvSpPr txBox="1">
            <a:spLocks noGrp="1"/>
          </p:cNvSpPr>
          <p:nvPr>
            <p:ph type="title" hasCustomPrompt="1"/>
          </p:nvPr>
        </p:nvSpPr>
        <p:spPr>
          <a:prstGeom prst="rect">
            <a:avLst/>
          </a:prstGeom>
        </p:spPr>
        <p:txBody>
          <a:bodyPr/>
          <a:lstStyle/>
          <a:p>
            <a:r>
              <a:t>标题文本</a:t>
            </a:r>
          </a:p>
        </p:txBody>
      </p:sp>
      <p:sp>
        <p:nvSpPr>
          <p:cNvPr id="45" name="正文级别 1…"/>
          <p:cNvSpPr txBox="1">
            <a:spLocks noGrp="1"/>
          </p:cNvSpPr>
          <p:nvPr>
            <p:ph type="body" sz="half" idx="1" hasCustomPrompt="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40" indent="-320040">
              <a:spcBef>
                <a:spcPts val="600"/>
              </a:spcBef>
              <a:defRPr sz="2800"/>
            </a:lvl3pPr>
            <a:lvl4pPr marL="1727200" indent="-355600">
              <a:spcBef>
                <a:spcPts val="600"/>
              </a:spcBef>
              <a:defRPr sz="2800"/>
            </a:lvl4pPr>
            <a:lvl5pPr marL="2184400" indent="-355600">
              <a:spcBef>
                <a:spcPts val="600"/>
              </a:spcBef>
              <a:defRPr sz="2800"/>
            </a:lvl5pPr>
          </a:lstStyle>
          <a:p>
            <a:r>
              <a:t>正文级别 1</a:t>
            </a:r>
          </a:p>
          <a:p>
            <a:pPr lvl="1"/>
            <a:r>
              <a:t>正文级别 2</a:t>
            </a:r>
          </a:p>
          <a:p>
            <a:pPr lvl="2"/>
            <a:r>
              <a:t>正文级别 3</a:t>
            </a:r>
          </a:p>
          <a:p>
            <a:pPr lvl="3"/>
            <a:r>
              <a:t>正文级别 4</a:t>
            </a:r>
          </a:p>
          <a:p>
            <a:pPr lvl="4"/>
            <a:r>
              <a:t>正文级别 5</a:t>
            </a:r>
          </a:p>
        </p:txBody>
      </p:sp>
      <p:sp>
        <p:nvSpPr>
          <p:cNvPr id="46" name="幻灯片编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4169994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53" name="标题文本"/>
          <p:cNvSpPr txBox="1">
            <a:spLocks noGrp="1"/>
          </p:cNvSpPr>
          <p:nvPr>
            <p:ph type="title" hasCustomPrompt="1"/>
          </p:nvPr>
        </p:nvSpPr>
        <p:spPr>
          <a:prstGeom prst="rect">
            <a:avLst/>
          </a:prstGeom>
        </p:spPr>
        <p:txBody>
          <a:bodyPr/>
          <a:lstStyle/>
          <a:p>
            <a:r>
              <a:t>标题文本</a:t>
            </a:r>
          </a:p>
        </p:txBody>
      </p:sp>
      <p:sp>
        <p:nvSpPr>
          <p:cNvPr id="54" name="正文级别 1…"/>
          <p:cNvSpPr txBox="1">
            <a:spLocks noGrp="1"/>
          </p:cNvSpPr>
          <p:nvPr>
            <p:ph type="body" sz="quarter" idx="1" hasCustomPrompt="1"/>
          </p:nvPr>
        </p:nvSpPr>
        <p:spPr>
          <a:xfrm>
            <a:off x="457200" y="1535112"/>
            <a:ext cx="4040188" cy="639763"/>
          </a:xfrm>
          <a:prstGeom prst="rect">
            <a:avLst/>
          </a:prstGeom>
        </p:spPr>
        <p:txBody>
          <a:bodyPr anchor="b"/>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正文级别 1</a:t>
            </a:r>
          </a:p>
          <a:p>
            <a:pPr lvl="1"/>
            <a:r>
              <a:t>正文级别 2</a:t>
            </a:r>
          </a:p>
          <a:p>
            <a:pPr lvl="2"/>
            <a:r>
              <a:t>正文级别 3</a:t>
            </a:r>
          </a:p>
          <a:p>
            <a:pPr lvl="3"/>
            <a:r>
              <a:t>正文级别 4</a:t>
            </a:r>
          </a:p>
          <a:p>
            <a:pPr lvl="4"/>
            <a:r>
              <a:t>正文级别 5</a:t>
            </a:r>
          </a:p>
        </p:txBody>
      </p:sp>
      <p:sp>
        <p:nvSpPr>
          <p:cNvPr id="55" name="文本占位符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None/>
              <a:defRPr sz="2400" b="1"/>
            </a:pPr>
            <a:endParaRPr/>
          </a:p>
        </p:txBody>
      </p:sp>
      <p:sp>
        <p:nvSpPr>
          <p:cNvPr id="56" name="幻灯片编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8963762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63" name="标题文本"/>
          <p:cNvSpPr txBox="1">
            <a:spLocks noGrp="1"/>
          </p:cNvSpPr>
          <p:nvPr>
            <p:ph type="title" hasCustomPrompt="1"/>
          </p:nvPr>
        </p:nvSpPr>
        <p:spPr>
          <a:prstGeom prst="rect">
            <a:avLst/>
          </a:prstGeom>
        </p:spPr>
        <p:txBody>
          <a:bodyPr/>
          <a:lstStyle/>
          <a:p>
            <a:r>
              <a:t>标题文本</a:t>
            </a:r>
          </a:p>
        </p:txBody>
      </p:sp>
      <p:sp>
        <p:nvSpPr>
          <p:cNvPr id="64" name="幻灯片编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8985317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71" name="幻灯片编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1816430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07AFA35-B021-4160-BAAD-608B6B08CB43}" type="datetimeFigureOut">
              <a:rPr lang="zh-CN" altLang="en-US" smtClean="0"/>
              <a:t>2022/1/5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37A68B-AD53-4EF8-930A-F959D6D1FB78}" type="slidenum">
              <a:rPr lang="zh-CN" altLang="en-US" smtClean="0"/>
              <a:t>‹#›</a:t>
            </a:fld>
            <a:endParaRPr lang="zh-CN" altLang="en-US"/>
          </a:p>
        </p:txBody>
      </p:sp>
    </p:spTree>
    <p:extLst>
      <p:ext uri="{BB962C8B-B14F-4D97-AF65-F5344CB8AC3E}">
        <p14:creationId xmlns:p14="http://schemas.microsoft.com/office/powerpoint/2010/main" val="2922731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78" name="标题文本"/>
          <p:cNvSpPr txBox="1">
            <a:spLocks noGrp="1"/>
          </p:cNvSpPr>
          <p:nvPr>
            <p:ph type="title" hasCustomPrompt="1"/>
          </p:nvPr>
        </p:nvSpPr>
        <p:spPr>
          <a:xfrm>
            <a:off x="457200" y="273050"/>
            <a:ext cx="3008314" cy="1162050"/>
          </a:xfrm>
          <a:prstGeom prst="rect">
            <a:avLst/>
          </a:prstGeom>
        </p:spPr>
        <p:txBody>
          <a:bodyPr anchor="b"/>
          <a:lstStyle>
            <a:lvl1pPr algn="l">
              <a:defRPr sz="2000" b="1"/>
            </a:lvl1pPr>
          </a:lstStyle>
          <a:p>
            <a:r>
              <a:t>标题文本</a:t>
            </a:r>
          </a:p>
        </p:txBody>
      </p:sp>
      <p:sp>
        <p:nvSpPr>
          <p:cNvPr id="79" name="正文级别 1…"/>
          <p:cNvSpPr txBox="1">
            <a:spLocks noGrp="1"/>
          </p:cNvSpPr>
          <p:nvPr>
            <p:ph type="body" idx="1" hasCustomPrompt="1"/>
          </p:nvPr>
        </p:nvSpPr>
        <p:spPr>
          <a:xfrm>
            <a:off x="3575050" y="273050"/>
            <a:ext cx="5111750" cy="5853113"/>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80" name="文本占位符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None/>
              <a:defRPr sz="1400"/>
            </a:pPr>
            <a:endParaRPr/>
          </a:p>
        </p:txBody>
      </p:sp>
      <p:sp>
        <p:nvSpPr>
          <p:cNvPr id="81" name="幻灯片编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2220966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88" name="标题文本"/>
          <p:cNvSpPr txBox="1">
            <a:spLocks noGrp="1"/>
          </p:cNvSpPr>
          <p:nvPr>
            <p:ph type="title" hasCustomPrompt="1"/>
          </p:nvPr>
        </p:nvSpPr>
        <p:spPr>
          <a:xfrm>
            <a:off x="1792288" y="4800600"/>
            <a:ext cx="5486401" cy="566738"/>
          </a:xfrm>
          <a:prstGeom prst="rect">
            <a:avLst/>
          </a:prstGeom>
        </p:spPr>
        <p:txBody>
          <a:bodyPr anchor="b"/>
          <a:lstStyle>
            <a:lvl1pPr algn="l">
              <a:defRPr sz="2000" b="1"/>
            </a:lvl1pPr>
          </a:lstStyle>
          <a:p>
            <a:r>
              <a:t>标题文本</a:t>
            </a:r>
          </a:p>
        </p:txBody>
      </p:sp>
      <p:sp>
        <p:nvSpPr>
          <p:cNvPr id="89" name="图片占位符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90" name="正文级别 1…"/>
          <p:cNvSpPr txBox="1">
            <a:spLocks noGrp="1"/>
          </p:cNvSpPr>
          <p:nvPr>
            <p:ph type="body" sz="quarter" idx="1" hasCustomPrompt="1"/>
          </p:nvPr>
        </p:nvSpPr>
        <p:spPr>
          <a:xfrm>
            <a:off x="1792288" y="5367337"/>
            <a:ext cx="5486401" cy="804863"/>
          </a:xfrm>
          <a:prstGeom prst="rect">
            <a:avLst/>
          </a:prstGeom>
        </p:spPr>
        <p:txBody>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正文级别 1</a:t>
            </a:r>
          </a:p>
          <a:p>
            <a:pPr lvl="1"/>
            <a:r>
              <a:t>正文级别 2</a:t>
            </a:r>
          </a:p>
          <a:p>
            <a:pPr lvl="2"/>
            <a:r>
              <a:t>正文级别 3</a:t>
            </a:r>
          </a:p>
          <a:p>
            <a:pPr lvl="3"/>
            <a:r>
              <a:t>正文级别 4</a:t>
            </a:r>
          </a:p>
          <a:p>
            <a:pPr lvl="4"/>
            <a:r>
              <a:t>正文级别 5</a:t>
            </a:r>
          </a:p>
        </p:txBody>
      </p:sp>
      <p:sp>
        <p:nvSpPr>
          <p:cNvPr id="91" name="幻灯片编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774404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标题和竖排文字">
    <p:spTree>
      <p:nvGrpSpPr>
        <p:cNvPr id="1" name=""/>
        <p:cNvGrpSpPr/>
        <p:nvPr/>
      </p:nvGrpSpPr>
      <p:grpSpPr>
        <a:xfrm>
          <a:off x="0" y="0"/>
          <a:ext cx="0" cy="0"/>
          <a:chOff x="0" y="0"/>
          <a:chExt cx="0" cy="0"/>
        </a:xfrm>
      </p:grpSpPr>
      <p:sp>
        <p:nvSpPr>
          <p:cNvPr id="98" name="标题文本"/>
          <p:cNvSpPr txBox="1">
            <a:spLocks noGrp="1"/>
          </p:cNvSpPr>
          <p:nvPr>
            <p:ph type="title" hasCustomPrompt="1"/>
          </p:nvPr>
        </p:nvSpPr>
        <p:spPr>
          <a:prstGeom prst="rect">
            <a:avLst/>
          </a:prstGeom>
        </p:spPr>
        <p:txBody>
          <a:bodyPr/>
          <a:lstStyle/>
          <a:p>
            <a:r>
              <a:t>标题文本</a:t>
            </a:r>
          </a:p>
        </p:txBody>
      </p:sp>
      <p:sp>
        <p:nvSpPr>
          <p:cNvPr id="99" name="正文级别 1…"/>
          <p:cNvSpPr txBox="1">
            <a:spLocks noGrp="1"/>
          </p:cNvSpPr>
          <p:nvPr>
            <p:ph type="body"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00" name="幻灯片编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26452709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垂直排列标题与文本">
    <p:spTree>
      <p:nvGrpSpPr>
        <p:cNvPr id="1" name=""/>
        <p:cNvGrpSpPr/>
        <p:nvPr/>
      </p:nvGrpSpPr>
      <p:grpSpPr>
        <a:xfrm>
          <a:off x="0" y="0"/>
          <a:ext cx="0" cy="0"/>
          <a:chOff x="0" y="0"/>
          <a:chExt cx="0" cy="0"/>
        </a:xfrm>
      </p:grpSpPr>
      <p:sp>
        <p:nvSpPr>
          <p:cNvPr id="107" name="标题文本"/>
          <p:cNvSpPr txBox="1">
            <a:spLocks noGrp="1"/>
          </p:cNvSpPr>
          <p:nvPr>
            <p:ph type="title" hasCustomPrompt="1"/>
          </p:nvPr>
        </p:nvSpPr>
        <p:spPr>
          <a:xfrm>
            <a:off x="6629400" y="274638"/>
            <a:ext cx="2057400" cy="5851526"/>
          </a:xfrm>
          <a:prstGeom prst="rect">
            <a:avLst/>
          </a:prstGeom>
        </p:spPr>
        <p:txBody>
          <a:bodyPr/>
          <a:lstStyle/>
          <a:p>
            <a:r>
              <a:t>标题文本</a:t>
            </a:r>
          </a:p>
        </p:txBody>
      </p:sp>
      <p:sp>
        <p:nvSpPr>
          <p:cNvPr id="108" name="正文级别 1…"/>
          <p:cNvSpPr txBox="1">
            <a:spLocks noGrp="1"/>
          </p:cNvSpPr>
          <p:nvPr>
            <p:ph type="body" idx="1" hasCustomPrompt="1"/>
          </p:nvPr>
        </p:nvSpPr>
        <p:spPr>
          <a:xfrm>
            <a:off x="457200" y="274638"/>
            <a:ext cx="6019800" cy="5851526"/>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09" name="幻灯片编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9964233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内容">
    <p:spTree>
      <p:nvGrpSpPr>
        <p:cNvPr id="1" name=""/>
        <p:cNvGrpSpPr/>
        <p:nvPr/>
      </p:nvGrpSpPr>
      <p:grpSpPr>
        <a:xfrm>
          <a:off x="0" y="0"/>
          <a:ext cx="0" cy="0"/>
          <a:chOff x="0" y="0"/>
          <a:chExt cx="0" cy="0"/>
        </a:xfrm>
      </p:grpSpPr>
      <p:sp>
        <p:nvSpPr>
          <p:cNvPr id="116" name="正文级别 1…"/>
          <p:cNvSpPr txBox="1">
            <a:spLocks noGrp="1"/>
          </p:cNvSpPr>
          <p:nvPr>
            <p:ph type="body" idx="1" hasCustomPrompt="1"/>
          </p:nvPr>
        </p:nvSpPr>
        <p:spPr>
          <a:xfrm>
            <a:off x="457200" y="274638"/>
            <a:ext cx="8229600" cy="5851526"/>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17" name="幻灯片编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8545605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07AFA35-B021-4160-BAAD-608B6B08CB43}" type="datetimeFigureOut">
              <a:rPr lang="zh-CN" altLang="en-US" smtClean="0"/>
              <a:t>2022/1/5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37A68B-AD53-4EF8-930A-F959D6D1FB78}" type="slidenum">
              <a:rPr lang="zh-CN" altLang="en-US" smtClean="0"/>
              <a:t>‹#›</a:t>
            </a:fld>
            <a:endParaRPr lang="zh-CN" altLang="en-US"/>
          </a:p>
        </p:txBody>
      </p:sp>
    </p:spTree>
    <p:extLst>
      <p:ext uri="{BB962C8B-B14F-4D97-AF65-F5344CB8AC3E}">
        <p14:creationId xmlns:p14="http://schemas.microsoft.com/office/powerpoint/2010/main" val="2445234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07AFA35-B021-4160-BAAD-608B6B08CB43}" type="datetimeFigureOut">
              <a:rPr lang="zh-CN" altLang="en-US" smtClean="0"/>
              <a:t>2022/1/5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37A68B-AD53-4EF8-930A-F959D6D1FB78}" type="slidenum">
              <a:rPr lang="zh-CN" altLang="en-US" smtClean="0"/>
              <a:t>‹#›</a:t>
            </a:fld>
            <a:endParaRPr lang="zh-CN" altLang="en-US"/>
          </a:p>
        </p:txBody>
      </p:sp>
    </p:spTree>
    <p:extLst>
      <p:ext uri="{BB962C8B-B14F-4D97-AF65-F5344CB8AC3E}">
        <p14:creationId xmlns:p14="http://schemas.microsoft.com/office/powerpoint/2010/main" val="3414755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07AFA35-B021-4160-BAAD-608B6B08CB43}" type="datetimeFigureOut">
              <a:rPr lang="zh-CN" altLang="en-US" smtClean="0"/>
              <a:t>2022/1/5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E37A68B-AD53-4EF8-930A-F959D6D1FB78}" type="slidenum">
              <a:rPr lang="zh-CN" altLang="en-US" smtClean="0"/>
              <a:t>‹#›</a:t>
            </a:fld>
            <a:endParaRPr lang="zh-CN" altLang="en-US"/>
          </a:p>
        </p:txBody>
      </p:sp>
    </p:spTree>
    <p:extLst>
      <p:ext uri="{BB962C8B-B14F-4D97-AF65-F5344CB8AC3E}">
        <p14:creationId xmlns:p14="http://schemas.microsoft.com/office/powerpoint/2010/main" val="128445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07AFA35-B021-4160-BAAD-608B6B08CB43}" type="datetimeFigureOut">
              <a:rPr lang="zh-CN" altLang="en-US" smtClean="0"/>
              <a:t>2022/1/5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37A68B-AD53-4EF8-930A-F959D6D1FB78}" type="slidenum">
              <a:rPr lang="zh-CN" altLang="en-US" smtClean="0"/>
              <a:t>‹#›</a:t>
            </a:fld>
            <a:endParaRPr lang="zh-CN" altLang="en-US"/>
          </a:p>
        </p:txBody>
      </p:sp>
    </p:spTree>
    <p:extLst>
      <p:ext uri="{BB962C8B-B14F-4D97-AF65-F5344CB8AC3E}">
        <p14:creationId xmlns:p14="http://schemas.microsoft.com/office/powerpoint/2010/main" val="2152855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07AFA35-B021-4160-BAAD-608B6B08CB43}" type="datetimeFigureOut">
              <a:rPr lang="zh-CN" altLang="en-US" smtClean="0"/>
              <a:t>2022/1/5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37A68B-AD53-4EF8-930A-F959D6D1FB78}" type="slidenum">
              <a:rPr lang="zh-CN" altLang="en-US" smtClean="0"/>
              <a:t>‹#›</a:t>
            </a:fld>
            <a:endParaRPr lang="zh-CN" altLang="en-US"/>
          </a:p>
        </p:txBody>
      </p:sp>
    </p:spTree>
    <p:extLst>
      <p:ext uri="{BB962C8B-B14F-4D97-AF65-F5344CB8AC3E}">
        <p14:creationId xmlns:p14="http://schemas.microsoft.com/office/powerpoint/2010/main" val="342810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07AFA35-B021-4160-BAAD-608B6B08CB43}" type="datetimeFigureOut">
              <a:rPr lang="zh-CN" altLang="en-US" smtClean="0"/>
              <a:t>2022/1/5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37A68B-AD53-4EF8-930A-F959D6D1FB78}" type="slidenum">
              <a:rPr lang="zh-CN" altLang="en-US" smtClean="0"/>
              <a:t>‹#›</a:t>
            </a:fld>
            <a:endParaRPr lang="zh-CN" altLang="en-US"/>
          </a:p>
        </p:txBody>
      </p:sp>
    </p:spTree>
    <p:extLst>
      <p:ext uri="{BB962C8B-B14F-4D97-AF65-F5344CB8AC3E}">
        <p14:creationId xmlns:p14="http://schemas.microsoft.com/office/powerpoint/2010/main" val="3282010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07AFA35-B021-4160-BAAD-608B6B08CB43}" type="datetimeFigureOut">
              <a:rPr lang="zh-CN" altLang="en-US" smtClean="0"/>
              <a:t>2022/1/5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37A68B-AD53-4EF8-930A-F959D6D1FB78}" type="slidenum">
              <a:rPr lang="zh-CN" altLang="en-US" smtClean="0"/>
              <a:t>‹#›</a:t>
            </a:fld>
            <a:endParaRPr lang="zh-CN" altLang="en-US"/>
          </a:p>
        </p:txBody>
      </p:sp>
    </p:spTree>
    <p:extLst>
      <p:ext uri="{BB962C8B-B14F-4D97-AF65-F5344CB8AC3E}">
        <p14:creationId xmlns:p14="http://schemas.microsoft.com/office/powerpoint/2010/main" val="2152052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7AFA35-B021-4160-BAAD-608B6B08CB43}" type="datetimeFigureOut">
              <a:rPr lang="zh-CN" altLang="en-US" smtClean="0"/>
              <a:t>2022/1/5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7A68B-AD53-4EF8-930A-F959D6D1FB78}" type="slidenum">
              <a:rPr lang="zh-CN" altLang="en-US" smtClean="0"/>
              <a:t>‹#›</a:t>
            </a:fld>
            <a:endParaRPr lang="zh-CN" altLang="en-US"/>
          </a:p>
        </p:txBody>
      </p:sp>
    </p:spTree>
    <p:extLst>
      <p:ext uri="{BB962C8B-B14F-4D97-AF65-F5344CB8AC3E}">
        <p14:creationId xmlns:p14="http://schemas.microsoft.com/office/powerpoint/2010/main" val="2187083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3"/>
          <p:cNvSpPr/>
          <p:nvPr/>
        </p:nvSpPr>
        <p:spPr>
          <a:xfrm>
            <a:off x="0" y="0"/>
            <a:ext cx="4572000" cy="381000"/>
          </a:xfrm>
          <a:prstGeom prst="rect">
            <a:avLst/>
          </a:prstGeom>
          <a:solidFill>
            <a:srgbClr val="3366FF"/>
          </a:solidFill>
          <a:ln>
            <a:solidFill>
              <a:srgbClr val="000000"/>
            </a:solidFill>
            <a:miter/>
          </a:ln>
        </p:spPr>
        <p:txBody>
          <a:bodyPr lIns="45719" rIns="45719" anchor="ctr"/>
          <a:lstStyle/>
          <a:p>
            <a:pPr algn="ctr" hangingPunct="0">
              <a:defRPr sz="2400" b="0"/>
            </a:pPr>
            <a:endParaRPr kern="0">
              <a:solidFill>
                <a:srgbClr val="000000"/>
              </a:solidFill>
              <a:sym typeface="Arial" panose="020B0604020202090204"/>
            </a:endParaRPr>
          </a:p>
        </p:txBody>
      </p:sp>
      <p:sp>
        <p:nvSpPr>
          <p:cNvPr id="3" name="Rectangle 4"/>
          <p:cNvSpPr/>
          <p:nvPr/>
        </p:nvSpPr>
        <p:spPr>
          <a:xfrm>
            <a:off x="4572000" y="0"/>
            <a:ext cx="4572000" cy="381000"/>
          </a:xfrm>
          <a:prstGeom prst="rect">
            <a:avLst/>
          </a:prstGeom>
          <a:solidFill>
            <a:srgbClr val="99CCFF"/>
          </a:solidFill>
          <a:ln>
            <a:solidFill>
              <a:srgbClr val="000000"/>
            </a:solidFill>
            <a:miter/>
          </a:ln>
        </p:spPr>
        <p:txBody>
          <a:bodyPr lIns="45719" rIns="45719" anchor="ctr"/>
          <a:lstStyle/>
          <a:p>
            <a:pPr algn="ctr" hangingPunct="0"/>
            <a:endParaRPr b="1" kern="0">
              <a:solidFill>
                <a:srgbClr val="000000"/>
              </a:solidFill>
              <a:sym typeface="Arial" panose="020B0604020202090204"/>
            </a:endParaRPr>
          </a:p>
        </p:txBody>
      </p:sp>
      <p:sp>
        <p:nvSpPr>
          <p:cNvPr id="4" name="Rectangle 6"/>
          <p:cNvSpPr/>
          <p:nvPr/>
        </p:nvSpPr>
        <p:spPr>
          <a:xfrm>
            <a:off x="0" y="6477000"/>
            <a:ext cx="9144000" cy="381000"/>
          </a:xfrm>
          <a:prstGeom prst="rect">
            <a:avLst/>
          </a:prstGeom>
          <a:solidFill>
            <a:srgbClr val="3366FF"/>
          </a:solidFill>
          <a:ln w="12700">
            <a:miter lim="400000"/>
          </a:ln>
        </p:spPr>
        <p:txBody>
          <a:bodyPr lIns="45719" rIns="45719" anchor="ctr"/>
          <a:lstStyle/>
          <a:p>
            <a:pPr hangingPunct="0">
              <a:defRPr>
                <a:solidFill>
                  <a:srgbClr val="FFFFFF"/>
                </a:solidFill>
                <a:latin typeface="Calibri" panose="020F0502020204030204"/>
                <a:ea typeface="Calibri" panose="020F0502020204030204"/>
                <a:cs typeface="Calibri" panose="020F0502020204030204"/>
                <a:sym typeface="Calibri" panose="020F0502020204030204"/>
              </a:defRPr>
            </a:pPr>
            <a:endParaRPr b="1" kern="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 name="标题文本"/>
          <p:cNvSpPr txBox="1">
            <a:spLocks noGrp="1"/>
          </p:cNvSpPr>
          <p:nvPr>
            <p:ph type="title"/>
          </p:nvPr>
        </p:nvSpPr>
        <p:spPr>
          <a:xfrm>
            <a:off x="457200" y="274638"/>
            <a:ext cx="8229600" cy="1143001"/>
          </a:xfrm>
          <a:prstGeom prst="rect">
            <a:avLst/>
          </a:prstGeom>
          <a:ln w="12700">
            <a:miter lim="400000"/>
          </a:ln>
        </p:spPr>
        <p:txBody>
          <a:bodyPr lIns="45719" rIns="45719" anchor="ctr">
            <a:normAutofit/>
          </a:bodyPr>
          <a:lstStyle/>
          <a:p>
            <a:r>
              <a:t>标题文本</a:t>
            </a:r>
          </a:p>
        </p:txBody>
      </p:sp>
      <p:sp>
        <p:nvSpPr>
          <p:cNvPr id="6" name="正文级别 1…"/>
          <p:cNvSpPr txBox="1">
            <a:spLocks noGrp="1"/>
          </p:cNvSpPr>
          <p:nvPr>
            <p:ph type="body" idx="1"/>
          </p:nvPr>
        </p:nvSpPr>
        <p:spPr>
          <a:xfrm>
            <a:off x="457200" y="1600200"/>
            <a:ext cx="8229600" cy="4525963"/>
          </a:xfrm>
          <a:prstGeom prst="rect">
            <a:avLst/>
          </a:prstGeom>
          <a:ln w="12700">
            <a:miter lim="400000"/>
          </a:ln>
        </p:spPr>
        <p:txBody>
          <a:bodyPr lIns="45719" rIns="45719">
            <a:normAutofit/>
          </a:bodyPr>
          <a:lstStyle/>
          <a:p>
            <a:r>
              <a:t>正文级别 1</a:t>
            </a:r>
          </a:p>
          <a:p>
            <a:pPr lvl="1"/>
            <a:r>
              <a:t>正文级别 2</a:t>
            </a:r>
          </a:p>
          <a:p>
            <a:pPr lvl="2"/>
            <a:r>
              <a:t>正文级别 3</a:t>
            </a:r>
          </a:p>
          <a:p>
            <a:pPr lvl="3"/>
            <a:r>
              <a:t>正文级别 4</a:t>
            </a:r>
          </a:p>
          <a:p>
            <a:pPr lvl="4"/>
            <a:r>
              <a:t>正文级别 5</a:t>
            </a:r>
          </a:p>
        </p:txBody>
      </p:sp>
      <p:sp>
        <p:nvSpPr>
          <p:cNvPr id="7" name="幻灯片编号"/>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solidFill>
                  <a:srgbClr val="FFFFFF"/>
                </a:solidFill>
                <a:latin typeface="Calibri" panose="020F0502020204030204"/>
                <a:ea typeface="Calibri" panose="020F0502020204030204"/>
                <a:cs typeface="Calibri" panose="020F0502020204030204"/>
                <a:sym typeface="Calibri" panose="020F0502020204030204"/>
              </a:defRPr>
            </a:lvl1pPr>
          </a:lstStyle>
          <a:p>
            <a:pPr hangingPunct="0"/>
            <a:fld id="{86CB4B4D-7CA3-9044-876B-883B54F8677D}" type="slidenum">
              <a:rPr b="1" kern="0"/>
              <a:pPr hangingPunct="0"/>
              <a:t>‹#›</a:t>
            </a:fld>
            <a:endParaRPr b="1" kern="0"/>
          </a:p>
        </p:txBody>
      </p:sp>
    </p:spTree>
    <p:extLst>
      <p:ext uri="{BB962C8B-B14F-4D97-AF65-F5344CB8AC3E}">
        <p14:creationId xmlns:p14="http://schemas.microsoft.com/office/powerpoint/2010/main" val="14240883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med"/>
  <p:txStyles>
    <p:titleStyle>
      <a:lvl1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1F497D"/>
          </a:solidFill>
          <a:uFillTx/>
          <a:latin typeface="+mn-lt"/>
          <a:ea typeface="+mn-ea"/>
          <a:cs typeface="+mn-cs"/>
          <a:sym typeface="Arial" panose="020B0604020202090204"/>
        </a:defRPr>
      </a:lvl1pPr>
      <a:lvl2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1F497D"/>
          </a:solidFill>
          <a:uFillTx/>
          <a:latin typeface="+mn-lt"/>
          <a:ea typeface="+mn-ea"/>
          <a:cs typeface="+mn-cs"/>
          <a:sym typeface="Arial" panose="020B0604020202090204"/>
        </a:defRPr>
      </a:lvl2pPr>
      <a:lvl3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1F497D"/>
          </a:solidFill>
          <a:uFillTx/>
          <a:latin typeface="+mn-lt"/>
          <a:ea typeface="+mn-ea"/>
          <a:cs typeface="+mn-cs"/>
          <a:sym typeface="Arial" panose="020B0604020202090204"/>
        </a:defRPr>
      </a:lvl3pPr>
      <a:lvl4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1F497D"/>
          </a:solidFill>
          <a:uFillTx/>
          <a:latin typeface="+mn-lt"/>
          <a:ea typeface="+mn-ea"/>
          <a:cs typeface="+mn-cs"/>
          <a:sym typeface="Arial" panose="020B0604020202090204"/>
        </a:defRPr>
      </a:lvl4pPr>
      <a:lvl5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1F497D"/>
          </a:solidFill>
          <a:uFillTx/>
          <a:latin typeface="+mn-lt"/>
          <a:ea typeface="+mn-ea"/>
          <a:cs typeface="+mn-cs"/>
          <a:sym typeface="Arial" panose="020B0604020202090204"/>
        </a:defRPr>
      </a:lvl5pPr>
      <a:lvl6pPr marL="0" marR="0" indent="457200" algn="ctr" defTabSz="914400" rtl="0" latinLnBrk="0">
        <a:lnSpc>
          <a:spcPct val="100000"/>
        </a:lnSpc>
        <a:spcBef>
          <a:spcPts val="0"/>
        </a:spcBef>
        <a:spcAft>
          <a:spcPts val="0"/>
        </a:spcAft>
        <a:buClrTx/>
        <a:buSzTx/>
        <a:buFontTx/>
        <a:buNone/>
        <a:defRPr sz="4400" b="0" i="0" u="none" strike="noStrike" cap="none" spc="0" baseline="0">
          <a:ln>
            <a:noFill/>
          </a:ln>
          <a:solidFill>
            <a:srgbClr val="1F497D"/>
          </a:solidFill>
          <a:uFillTx/>
          <a:latin typeface="+mn-lt"/>
          <a:ea typeface="+mn-ea"/>
          <a:cs typeface="+mn-cs"/>
          <a:sym typeface="Arial" panose="020B0604020202090204"/>
        </a:defRPr>
      </a:lvl6pPr>
      <a:lvl7pPr marL="0" marR="0" indent="914400" algn="ctr" defTabSz="914400" rtl="0" latinLnBrk="0">
        <a:lnSpc>
          <a:spcPct val="100000"/>
        </a:lnSpc>
        <a:spcBef>
          <a:spcPts val="0"/>
        </a:spcBef>
        <a:spcAft>
          <a:spcPts val="0"/>
        </a:spcAft>
        <a:buClrTx/>
        <a:buSzTx/>
        <a:buFontTx/>
        <a:buNone/>
        <a:defRPr sz="4400" b="0" i="0" u="none" strike="noStrike" cap="none" spc="0" baseline="0">
          <a:ln>
            <a:noFill/>
          </a:ln>
          <a:solidFill>
            <a:srgbClr val="1F497D"/>
          </a:solidFill>
          <a:uFillTx/>
          <a:latin typeface="+mn-lt"/>
          <a:ea typeface="+mn-ea"/>
          <a:cs typeface="+mn-cs"/>
          <a:sym typeface="Arial" panose="020B0604020202090204"/>
        </a:defRPr>
      </a:lvl7pPr>
      <a:lvl8pPr marL="0" marR="0" indent="1371600" algn="ctr" defTabSz="914400" rtl="0" latinLnBrk="0">
        <a:lnSpc>
          <a:spcPct val="100000"/>
        </a:lnSpc>
        <a:spcBef>
          <a:spcPts val="0"/>
        </a:spcBef>
        <a:spcAft>
          <a:spcPts val="0"/>
        </a:spcAft>
        <a:buClrTx/>
        <a:buSzTx/>
        <a:buFontTx/>
        <a:buNone/>
        <a:defRPr sz="4400" b="0" i="0" u="none" strike="noStrike" cap="none" spc="0" baseline="0">
          <a:ln>
            <a:noFill/>
          </a:ln>
          <a:solidFill>
            <a:srgbClr val="1F497D"/>
          </a:solidFill>
          <a:uFillTx/>
          <a:latin typeface="+mn-lt"/>
          <a:ea typeface="+mn-ea"/>
          <a:cs typeface="+mn-cs"/>
          <a:sym typeface="Arial" panose="020B0604020202090204"/>
        </a:defRPr>
      </a:lvl8pPr>
      <a:lvl9pPr marL="0" marR="0" indent="1828800" algn="ctr" defTabSz="914400" rtl="0" latinLnBrk="0">
        <a:lnSpc>
          <a:spcPct val="100000"/>
        </a:lnSpc>
        <a:spcBef>
          <a:spcPts val="0"/>
        </a:spcBef>
        <a:spcAft>
          <a:spcPts val="0"/>
        </a:spcAft>
        <a:buClrTx/>
        <a:buSzTx/>
        <a:buFontTx/>
        <a:buNone/>
        <a:defRPr sz="4400" b="0" i="0" u="none" strike="noStrike" cap="none" spc="0" baseline="0">
          <a:ln>
            <a:noFill/>
          </a:ln>
          <a:solidFill>
            <a:srgbClr val="1F497D"/>
          </a:solidFill>
          <a:uFillTx/>
          <a:latin typeface="+mn-lt"/>
          <a:ea typeface="+mn-ea"/>
          <a:cs typeface="+mn-cs"/>
          <a:sym typeface="Arial" panose="020B0604020202090204"/>
        </a:defRPr>
      </a:lvl9pPr>
    </p:titleStyle>
    <p:bodyStyle>
      <a:lvl1pPr marL="342900" marR="0" indent="-342900" algn="l" defTabSz="914400" rtl="0" latinLnBrk="0">
        <a:lnSpc>
          <a:spcPct val="100000"/>
        </a:lnSpc>
        <a:spcBef>
          <a:spcPts val="700"/>
        </a:spcBef>
        <a:spcAft>
          <a:spcPts val="0"/>
        </a:spcAft>
        <a:buClrTx/>
        <a:buSzPct val="100000"/>
        <a:buFontTx/>
        <a:buChar char="•"/>
        <a:defRPr sz="3200" b="0" i="0" u="none" strike="noStrike" cap="none" spc="0" baseline="0">
          <a:ln>
            <a:noFill/>
          </a:ln>
          <a:solidFill>
            <a:srgbClr val="000000"/>
          </a:solidFill>
          <a:uFillTx/>
          <a:latin typeface="+mn-lt"/>
          <a:ea typeface="+mn-ea"/>
          <a:cs typeface="+mn-cs"/>
          <a:sym typeface="Arial" panose="020B0604020202090204"/>
        </a:defRPr>
      </a:lvl1pPr>
      <a:lvl2pPr marL="783590" marR="0" indent="-326390" algn="l" defTabSz="914400" rtl="0" latinLnBrk="0">
        <a:lnSpc>
          <a:spcPct val="100000"/>
        </a:lnSpc>
        <a:spcBef>
          <a:spcPts val="700"/>
        </a:spcBef>
        <a:spcAft>
          <a:spcPts val="0"/>
        </a:spcAft>
        <a:buClrTx/>
        <a:buSzPct val="100000"/>
        <a:buFontTx/>
        <a:buChar char="–"/>
        <a:defRPr sz="3200" b="0" i="0" u="none" strike="noStrike" cap="none" spc="0" baseline="0">
          <a:ln>
            <a:noFill/>
          </a:ln>
          <a:solidFill>
            <a:srgbClr val="000000"/>
          </a:solidFill>
          <a:uFillTx/>
          <a:latin typeface="+mn-lt"/>
          <a:ea typeface="+mn-ea"/>
          <a:cs typeface="+mn-cs"/>
          <a:sym typeface="Arial" panose="020B0604020202090204"/>
        </a:defRPr>
      </a:lvl2pPr>
      <a:lvl3pPr marL="1219200" marR="0" indent="-304800" algn="l" defTabSz="914400" rtl="0" latinLnBrk="0">
        <a:lnSpc>
          <a:spcPct val="100000"/>
        </a:lnSpc>
        <a:spcBef>
          <a:spcPts val="700"/>
        </a:spcBef>
        <a:spcAft>
          <a:spcPts val="0"/>
        </a:spcAft>
        <a:buClrTx/>
        <a:buSzPct val="100000"/>
        <a:buFontTx/>
        <a:buChar char="•"/>
        <a:defRPr sz="3200" b="0" i="0" u="none" strike="noStrike" cap="none" spc="0" baseline="0">
          <a:ln>
            <a:noFill/>
          </a:ln>
          <a:solidFill>
            <a:srgbClr val="000000"/>
          </a:solidFill>
          <a:uFillTx/>
          <a:latin typeface="+mn-lt"/>
          <a:ea typeface="+mn-ea"/>
          <a:cs typeface="+mn-cs"/>
          <a:sym typeface="Arial" panose="020B0604020202090204"/>
        </a:defRPr>
      </a:lvl3pPr>
      <a:lvl4pPr marL="1737360" marR="0" indent="-365760" algn="l" defTabSz="914400" rtl="0" latinLnBrk="0">
        <a:lnSpc>
          <a:spcPct val="100000"/>
        </a:lnSpc>
        <a:spcBef>
          <a:spcPts val="700"/>
        </a:spcBef>
        <a:spcAft>
          <a:spcPts val="0"/>
        </a:spcAft>
        <a:buClrTx/>
        <a:buSzPct val="100000"/>
        <a:buFontTx/>
        <a:buChar char="–"/>
        <a:defRPr sz="3200" b="0" i="0" u="none" strike="noStrike" cap="none" spc="0" baseline="0">
          <a:ln>
            <a:noFill/>
          </a:ln>
          <a:solidFill>
            <a:srgbClr val="000000"/>
          </a:solidFill>
          <a:uFillTx/>
          <a:latin typeface="+mn-lt"/>
          <a:ea typeface="+mn-ea"/>
          <a:cs typeface="+mn-cs"/>
          <a:sym typeface="Arial" panose="020B0604020202090204"/>
        </a:defRPr>
      </a:lvl4pPr>
      <a:lvl5pPr marL="2194560" marR="0" indent="-365760" algn="l" defTabSz="914400" rtl="0" latinLnBrk="0">
        <a:lnSpc>
          <a:spcPct val="100000"/>
        </a:lnSpc>
        <a:spcBef>
          <a:spcPts val="700"/>
        </a:spcBef>
        <a:spcAft>
          <a:spcPts val="0"/>
        </a:spcAft>
        <a:buClrTx/>
        <a:buSzPct val="100000"/>
        <a:buFontTx/>
        <a:buChar char="»"/>
        <a:defRPr sz="3200" b="0" i="0" u="none" strike="noStrike" cap="none" spc="0" baseline="0">
          <a:ln>
            <a:noFill/>
          </a:ln>
          <a:solidFill>
            <a:srgbClr val="000000"/>
          </a:solidFill>
          <a:uFillTx/>
          <a:latin typeface="+mn-lt"/>
          <a:ea typeface="+mn-ea"/>
          <a:cs typeface="+mn-cs"/>
          <a:sym typeface="Arial" panose="020B0604020202090204"/>
        </a:defRPr>
      </a:lvl5pPr>
      <a:lvl6pPr marL="2651760" marR="0" indent="-365760" algn="l" defTabSz="914400" rtl="0" latinLnBrk="0">
        <a:lnSpc>
          <a:spcPct val="100000"/>
        </a:lnSpc>
        <a:spcBef>
          <a:spcPts val="700"/>
        </a:spcBef>
        <a:spcAft>
          <a:spcPts val="0"/>
        </a:spcAft>
        <a:buClrTx/>
        <a:buSzPct val="100000"/>
        <a:buFontTx/>
        <a:buChar char="»"/>
        <a:defRPr sz="3200" b="0" i="0" u="none" strike="noStrike" cap="none" spc="0" baseline="0">
          <a:ln>
            <a:noFill/>
          </a:ln>
          <a:solidFill>
            <a:srgbClr val="000000"/>
          </a:solidFill>
          <a:uFillTx/>
          <a:latin typeface="+mn-lt"/>
          <a:ea typeface="+mn-ea"/>
          <a:cs typeface="+mn-cs"/>
          <a:sym typeface="Arial" panose="020B0604020202090204"/>
        </a:defRPr>
      </a:lvl6pPr>
      <a:lvl7pPr marL="3108960" marR="0" indent="-365760" algn="l" defTabSz="914400" rtl="0" latinLnBrk="0">
        <a:lnSpc>
          <a:spcPct val="100000"/>
        </a:lnSpc>
        <a:spcBef>
          <a:spcPts val="700"/>
        </a:spcBef>
        <a:spcAft>
          <a:spcPts val="0"/>
        </a:spcAft>
        <a:buClrTx/>
        <a:buSzPct val="100000"/>
        <a:buFontTx/>
        <a:buChar char="»"/>
        <a:defRPr sz="3200" b="0" i="0" u="none" strike="noStrike" cap="none" spc="0" baseline="0">
          <a:ln>
            <a:noFill/>
          </a:ln>
          <a:solidFill>
            <a:srgbClr val="000000"/>
          </a:solidFill>
          <a:uFillTx/>
          <a:latin typeface="+mn-lt"/>
          <a:ea typeface="+mn-ea"/>
          <a:cs typeface="+mn-cs"/>
          <a:sym typeface="Arial" panose="020B0604020202090204"/>
        </a:defRPr>
      </a:lvl7pPr>
      <a:lvl8pPr marL="3566160" marR="0" indent="-365760" algn="l" defTabSz="914400" rtl="0" latinLnBrk="0">
        <a:lnSpc>
          <a:spcPct val="100000"/>
        </a:lnSpc>
        <a:spcBef>
          <a:spcPts val="700"/>
        </a:spcBef>
        <a:spcAft>
          <a:spcPts val="0"/>
        </a:spcAft>
        <a:buClrTx/>
        <a:buSzPct val="100000"/>
        <a:buFontTx/>
        <a:buChar char="»"/>
        <a:defRPr sz="3200" b="0" i="0" u="none" strike="noStrike" cap="none" spc="0" baseline="0">
          <a:ln>
            <a:noFill/>
          </a:ln>
          <a:solidFill>
            <a:srgbClr val="000000"/>
          </a:solidFill>
          <a:uFillTx/>
          <a:latin typeface="+mn-lt"/>
          <a:ea typeface="+mn-ea"/>
          <a:cs typeface="+mn-cs"/>
          <a:sym typeface="Arial" panose="020B0604020202090204"/>
        </a:defRPr>
      </a:lvl8pPr>
      <a:lvl9pPr marL="4023360" marR="0" indent="-365760" algn="l" defTabSz="914400" rtl="0" latinLnBrk="0">
        <a:lnSpc>
          <a:spcPct val="100000"/>
        </a:lnSpc>
        <a:spcBef>
          <a:spcPts val="700"/>
        </a:spcBef>
        <a:spcAft>
          <a:spcPts val="0"/>
        </a:spcAft>
        <a:buClrTx/>
        <a:buSzPct val="100000"/>
        <a:buFontTx/>
        <a:buChar char="»"/>
        <a:defRPr sz="3200" b="0" i="0" u="none" strike="noStrike" cap="none" spc="0" baseline="0">
          <a:ln>
            <a:noFill/>
          </a:ln>
          <a:solidFill>
            <a:srgbClr val="000000"/>
          </a:solidFill>
          <a:uFillTx/>
          <a:latin typeface="+mn-lt"/>
          <a:ea typeface="+mn-ea"/>
          <a:cs typeface="+mn-cs"/>
          <a:sym typeface="Arial" panose="020B0604020202090204"/>
        </a:defRPr>
      </a:lvl9pPr>
    </p:bodyStyle>
    <p:otherStyle>
      <a:lvl1pPr marL="0" marR="0" indent="0" algn="r" defTabSz="9144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Calibri" panose="020F0502020204030204"/>
        </a:defRPr>
      </a:lvl1pPr>
      <a:lvl2pPr marL="0" marR="0" indent="457200" algn="r" defTabSz="9144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Calibri" panose="020F0502020204030204"/>
        </a:defRPr>
      </a:lvl2pPr>
      <a:lvl3pPr marL="0" marR="0" indent="914400" algn="r" defTabSz="9144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Calibri" panose="020F0502020204030204"/>
        </a:defRPr>
      </a:lvl3pPr>
      <a:lvl4pPr marL="0" marR="0" indent="1371600" algn="r" defTabSz="9144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Calibri" panose="020F0502020204030204"/>
        </a:defRPr>
      </a:lvl4pPr>
      <a:lvl5pPr marL="0" marR="0" indent="1828800" algn="r" defTabSz="9144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Calibri" panose="020F0502020204030204"/>
        </a:defRPr>
      </a:lvl5pPr>
      <a:lvl6pPr marL="0" marR="0" indent="2286000" algn="r" defTabSz="9144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Calibri" panose="020F0502020204030204"/>
        </a:defRPr>
      </a:lvl6pPr>
      <a:lvl7pPr marL="0" marR="0" indent="2743200" algn="r" defTabSz="9144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Calibri" panose="020F0502020204030204"/>
        </a:defRPr>
      </a:lvl7pPr>
      <a:lvl8pPr marL="0" marR="0" indent="3200400" algn="r" defTabSz="9144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Calibri" panose="020F0502020204030204"/>
        </a:defRPr>
      </a:lvl8pPr>
      <a:lvl9pPr marL="0" marR="0" indent="3657600" algn="r" defTabSz="9144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Calibri" panose="020F050202020403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image" Target="../media/image8.jpe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9.xml"/><Relationship Id="rId5" Type="http://schemas.openxmlformats.org/officeDocument/2006/relationships/image" Target="../media/image11.jpeg"/><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9.xml"/><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9.xml"/><Relationship Id="rId5" Type="http://schemas.openxmlformats.org/officeDocument/2006/relationships/image" Target="../media/image8.jpe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9.xml"/><Relationship Id="rId5" Type="http://schemas.openxmlformats.org/officeDocument/2006/relationships/image" Target="../media/image39.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9.xml"/><Relationship Id="rId5" Type="http://schemas.openxmlformats.org/officeDocument/2006/relationships/image" Target="../media/image45.pn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19.xml"/><Relationship Id="rId5" Type="http://schemas.openxmlformats.org/officeDocument/2006/relationships/image" Target="../media/image48.png"/><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19.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 Box 9"/>
          <p:cNvSpPr txBox="1"/>
          <p:nvPr/>
        </p:nvSpPr>
        <p:spPr>
          <a:xfrm>
            <a:off x="3962400" y="4738687"/>
            <a:ext cx="2667000" cy="447041"/>
          </a:xfrm>
          <a:prstGeom prst="rect">
            <a:avLst/>
          </a:prstGeom>
          <a:ln w="12700">
            <a:miter lim="400000"/>
          </a:ln>
        </p:spPr>
        <p:txBody>
          <a:bodyPr lIns="45719" rIns="45719">
            <a:spAutoFit/>
          </a:bodyPr>
          <a:lstStyle>
            <a:lvl1pP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r>
              <a:t>学    生：郝腾飞</a:t>
            </a:r>
          </a:p>
        </p:txBody>
      </p:sp>
      <p:sp>
        <p:nvSpPr>
          <p:cNvPr id="129" name="Rectangle 11"/>
          <p:cNvSpPr txBox="1"/>
          <p:nvPr/>
        </p:nvSpPr>
        <p:spPr>
          <a:xfrm>
            <a:off x="467544" y="2362835"/>
            <a:ext cx="8458200" cy="584775"/>
          </a:xfrm>
          <a:prstGeom prst="rect">
            <a:avLst/>
          </a:prstGeom>
          <a:ln w="12700">
            <a:miter lim="400000"/>
          </a:ln>
        </p:spPr>
        <p:txBody>
          <a:bodyPr lIns="45719" rIns="45719">
            <a:spAutoFit/>
          </a:bodyPr>
          <a:lstStyle>
            <a:lvl1pPr algn="ctr">
              <a:defRPr sz="4000" b="0">
                <a:solidFill>
                  <a:srgbClr val="FF0000"/>
                </a:solidFill>
                <a:effectLst>
                  <a:outerShdw blurRad="38100" dist="38100" dir="2700000" rotWithShape="0">
                    <a:srgbClr val="000000">
                      <a:alpha val="43137"/>
                    </a:srgbClr>
                  </a:outerShdw>
                </a:effectLst>
                <a:latin typeface="黑体" panose="02010609060101010101" charset="-122"/>
                <a:ea typeface="黑体" panose="02010609060101010101" charset="-122"/>
                <a:cs typeface="黑体" panose="02010609060101010101" charset="-122"/>
                <a:sym typeface="黑体" panose="02010609060101010101" charset="-122"/>
              </a:defRPr>
            </a:lvl1pPr>
          </a:lstStyle>
          <a:p>
            <a:r>
              <a:rPr lang="zh-CN" altLang="en-US" sz="3200" dirty="0"/>
              <a:t>航空</a:t>
            </a:r>
            <a:r>
              <a:rPr lang="zh-CN" altLang="en-US" sz="3200" dirty="0" smtClean="0"/>
              <a:t>用绿色减振涂层</a:t>
            </a:r>
            <a:r>
              <a:rPr lang="zh-CN" altLang="en-US" sz="3200" dirty="0"/>
              <a:t>制备技术及机理研究</a:t>
            </a:r>
            <a:endParaRPr sz="3200" dirty="0"/>
          </a:p>
        </p:txBody>
      </p:sp>
      <p:sp>
        <p:nvSpPr>
          <p:cNvPr id="130" name="Rectangle 12"/>
          <p:cNvSpPr txBox="1"/>
          <p:nvPr/>
        </p:nvSpPr>
        <p:spPr>
          <a:xfrm>
            <a:off x="1693700" y="4141676"/>
            <a:ext cx="6840761" cy="1641475"/>
          </a:xfrm>
          <a:prstGeom prst="rect">
            <a:avLst/>
          </a:prstGeom>
          <a:ln w="12700">
            <a:miter lim="400000"/>
          </a:ln>
        </p:spPr>
        <p:txBody>
          <a:bodyPr lIns="45719" rIns="45719">
            <a:spAutoFit/>
          </a:bodyPr>
          <a:lstStyle/>
          <a:p>
            <a:pPr lvl="2">
              <a:lnSpc>
                <a:spcPct val="120000"/>
              </a:lnSpc>
              <a:defRPr sz="2800"/>
            </a:pPr>
            <a:r>
              <a:rPr b="0" dirty="0" err="1">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学生</a:t>
            </a:r>
            <a:r>
              <a:rPr b="0" dirty="0" smtClean="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lang="zh-CN" altLang="en-US"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金根</a:t>
            </a:r>
            <a:endParaRPr b="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lvl="2">
              <a:lnSpc>
                <a:spcPct val="120000"/>
              </a:lnSpc>
              <a:defRPr sz="2800"/>
            </a:pPr>
            <a:r>
              <a:rPr b="0" dirty="0" err="1">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导师：</a:t>
            </a:r>
            <a:r>
              <a:rPr b="0" dirty="0" err="1" smtClean="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陈果</a:t>
            </a:r>
            <a:r>
              <a:rPr lang="en-US" b="0" dirty="0" smtClean="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lang="zh-CN" altLang="en-US" b="0" dirty="0" smtClean="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教授</a:t>
            </a:r>
            <a:endParaRPr b="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lvl="2">
              <a:lnSpc>
                <a:spcPct val="120000"/>
              </a:lnSpc>
              <a:defRPr sz="2800"/>
            </a:pPr>
            <a:r>
              <a:rPr b="0" dirty="0" err="1">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专业</a:t>
            </a:r>
            <a:r>
              <a:rPr b="0" dirty="0" smtClean="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lang="zh-CN" altLang="en-US"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电子与信息</a:t>
            </a:r>
            <a:endParaRPr b="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131" name="Line 13"/>
          <p:cNvSpPr/>
          <p:nvPr/>
        </p:nvSpPr>
        <p:spPr>
          <a:xfrm>
            <a:off x="762000" y="1828800"/>
            <a:ext cx="7772401" cy="0"/>
          </a:xfrm>
          <a:prstGeom prst="line">
            <a:avLst/>
          </a:prstGeom>
          <a:ln w="25400">
            <a:solidFill>
              <a:srgbClr val="1F497D"/>
            </a:solidFill>
          </a:ln>
        </p:spPr>
        <p:txBody>
          <a:bodyPr lIns="45719" rIns="45719" anchor="ctr"/>
          <a:lstStyle/>
          <a:p>
            <a:endParaRPr/>
          </a:p>
        </p:txBody>
      </p:sp>
      <p:sp>
        <p:nvSpPr>
          <p:cNvPr id="132" name="Rectangle 14"/>
          <p:cNvSpPr txBox="1">
            <a:spLocks noGrp="1"/>
          </p:cNvSpPr>
          <p:nvPr>
            <p:ph type="title"/>
          </p:nvPr>
        </p:nvSpPr>
        <p:spPr>
          <a:xfrm>
            <a:off x="762000" y="914400"/>
            <a:ext cx="7772400" cy="838200"/>
          </a:xfrm>
          <a:prstGeom prst="rect">
            <a:avLst/>
          </a:prstGeom>
        </p:spPr>
        <p:txBody>
          <a:bodyPr anchor="b"/>
          <a:lstStyle>
            <a:lvl1pPr defTabSz="877570">
              <a:defRPr sz="4225">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defRPr b="1">
                <a:latin typeface="+mn-lt"/>
                <a:ea typeface="+mn-ea"/>
                <a:cs typeface="+mn-cs"/>
                <a:sym typeface="Arial" panose="020B0604020202090204"/>
              </a:defRPr>
            </a:pPr>
            <a:r>
              <a:rPr lang="zh-CN" altLang="en-US" dirty="0"/>
              <a:t>民航学院</a:t>
            </a:r>
            <a:r>
              <a:rPr lang="en-US" altLang="zh-CN" dirty="0"/>
              <a:t>2019</a:t>
            </a:r>
            <a:r>
              <a:rPr lang="zh-CN" altLang="en-US" dirty="0"/>
              <a:t>级博士开题答辩</a:t>
            </a:r>
          </a:p>
        </p:txBody>
      </p:sp>
      <p:sp>
        <p:nvSpPr>
          <p:cNvPr id="9" name="页脚占位符 2"/>
          <p:cNvSpPr txBox="1"/>
          <p:nvPr/>
        </p:nvSpPr>
        <p:spPr>
          <a:xfrm>
            <a:off x="152400" y="6489700"/>
            <a:ext cx="7162800" cy="338554"/>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a:t>
            </a:r>
            <a:r>
              <a:rPr sz="1400" kern="0" dirty="0" smtClean="0">
                <a:solidFill>
                  <a:srgbClr val="FFFFFF"/>
                </a:solidFill>
                <a:sym typeface="Arial" panose="020B0604020202090204"/>
              </a:rPr>
              <a:t>ides.nuaa.edu.cn</a:t>
            </a:r>
            <a:r>
              <a:rPr kern="0" dirty="0" smtClean="0">
                <a:solidFill>
                  <a:srgbClr val="FFFFFF"/>
                </a:solidFill>
                <a:sym typeface="Arial" panose="020B0604020202090204"/>
              </a:rPr>
              <a:t>  </a:t>
            </a:r>
            <a:endParaRPr kern="0" dirty="0">
              <a:solidFill>
                <a:srgbClr val="FFFFFF"/>
              </a:solidFill>
              <a:sym typeface="Arial" panose="020B0604020202090204"/>
            </a:endParaRPr>
          </a:p>
        </p:txBody>
      </p:sp>
    </p:spTree>
    <p:extLst>
      <p:ext uri="{BB962C8B-B14F-4D97-AF65-F5344CB8AC3E}">
        <p14:creationId xmlns:p14="http://schemas.microsoft.com/office/powerpoint/2010/main" val="1175309208"/>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47041"/>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a:t>第一部分</a:t>
            </a:r>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选题依据</a:t>
            </a:r>
          </a:p>
        </p:txBody>
      </p:sp>
      <p:grpSp>
        <p:nvGrpSpPr>
          <p:cNvPr id="24" name="Group 2"/>
          <p:cNvGrpSpPr/>
          <p:nvPr/>
        </p:nvGrpSpPr>
        <p:grpSpPr bwMode="auto">
          <a:xfrm>
            <a:off x="105652" y="655955"/>
            <a:ext cx="5321188" cy="475775"/>
            <a:chOff x="-42005" y="0"/>
            <a:chExt cx="4781313"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a:solidFill>
                    <a:srgbClr val="254375"/>
                  </a:solidFill>
                  <a:latin typeface="微软雅黑" panose="020B0503020204020204" charset="-122"/>
                  <a:ea typeface="微软雅黑" panose="020B0503020204020204" charset="-122"/>
                  <a:sym typeface="微软雅黑" panose="020B0503020204020204" charset="-122"/>
                </a:rPr>
                <a:t>01</a:t>
              </a:r>
            </a:p>
          </p:txBody>
        </p:sp>
        <p:sp>
          <p:nvSpPr>
            <p:cNvPr id="26" name="矩形 24"/>
            <p:cNvSpPr>
              <a:spLocks noChangeArrowheads="1"/>
            </p:cNvSpPr>
            <p:nvPr/>
          </p:nvSpPr>
          <p:spPr bwMode="auto">
            <a:xfrm>
              <a:off x="347873" y="14118"/>
              <a:ext cx="4391435"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a:solidFill>
                    <a:srgbClr val="4F81BD"/>
                  </a:solidFill>
                  <a:latin typeface="微软雅黑" panose="020B0503020204020204" charset="-122"/>
                  <a:ea typeface="微软雅黑" panose="020B0503020204020204" charset="-122"/>
                  <a:sym typeface="Arial" panose="020B0604020202090204"/>
                </a:rPr>
                <a:t>选题</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依据</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国内外研究现状</a:t>
              </a:r>
              <a:endParaRPr lang="zh-CN" altLang="en-US" sz="2400" b="1" dirty="0">
                <a:solidFill>
                  <a:srgbClr val="4F81BD"/>
                </a:solidFill>
                <a:latin typeface="微软雅黑" panose="020B0503020204020204" charset="-122"/>
                <a:ea typeface="微软雅黑" panose="020B0503020204020204" charset="-122"/>
                <a:sym typeface="Arial" panose="020B0604020202090204"/>
              </a:endParaRP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8" name="直接连接符 4"/>
          <p:cNvCxnSpPr>
            <a:cxnSpLocks noChangeShapeType="1"/>
            <a:endCxn id="26" idx="2"/>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12" name="文本框 2"/>
          <p:cNvSpPr txBox="1"/>
          <p:nvPr/>
        </p:nvSpPr>
        <p:spPr>
          <a:xfrm>
            <a:off x="143957" y="1156682"/>
            <a:ext cx="4640822" cy="400110"/>
          </a:xfrm>
          <a:prstGeom prst="rect">
            <a:avLst/>
          </a:prstGeom>
          <a:noFill/>
          <a:ln w="19050">
            <a:solidFill>
              <a:schemeClr val="bg1"/>
            </a:solidFill>
          </a:ln>
          <a:effectLst/>
        </p:spPr>
        <p:txBody>
          <a:bodyPr wrap="square" rtlCol="0">
            <a:spAutoFit/>
          </a:bodyPr>
          <a:lstStyle/>
          <a:p>
            <a:pPr lvl="0">
              <a:defRPr/>
            </a:pPr>
            <a:r>
              <a:rPr kumimoji="0" lang="en-US" altLang="zh-CN" sz="2000" b="0" i="0" u="none" strike="noStrike" kern="1200" cap="none" spc="0" normalizeH="0" baseline="0" noProof="0" dirty="0">
                <a:ln>
                  <a:noFill/>
                </a:ln>
                <a:effectLst/>
                <a:uLnTx/>
                <a:uFillTx/>
                <a:latin typeface="微软雅黑" pitchFamily="34" charset="-122"/>
                <a:ea typeface="微软雅黑" pitchFamily="34" charset="-122"/>
              </a:rPr>
              <a:t>1</a:t>
            </a:r>
            <a:r>
              <a:rPr kumimoji="0" lang="en-US" altLang="zh-CN" sz="2000" b="0" i="0" u="none" strike="noStrike" kern="1200" cap="none" spc="0" normalizeH="0" baseline="0" noProof="0" dirty="0" smtClean="0">
                <a:ln>
                  <a:noFill/>
                </a:ln>
                <a:effectLst/>
                <a:uLnTx/>
                <a:uFillTx/>
                <a:latin typeface="微软雅黑" pitchFamily="34" charset="-122"/>
                <a:ea typeface="微软雅黑" pitchFamily="34" charset="-122"/>
              </a:rPr>
              <a:t>.</a:t>
            </a:r>
            <a:r>
              <a:rPr lang="zh-CN" altLang="en-US" sz="2000" dirty="0">
                <a:latin typeface="微软雅黑" pitchFamily="34" charset="-122"/>
                <a:ea typeface="微软雅黑" pitchFamily="34" charset="-122"/>
              </a:rPr>
              <a:t>导管振动抑制技术研究现状</a:t>
            </a:r>
            <a:endParaRPr kumimoji="0" lang="zh-CN" altLang="en-US" sz="2000" b="0" i="0" u="none" strike="noStrike" kern="1200" cap="none" spc="0" normalizeH="0" baseline="0" noProof="0" dirty="0">
              <a:ln>
                <a:noFill/>
              </a:ln>
              <a:effectLst/>
              <a:uLnTx/>
              <a:uFillTx/>
              <a:latin typeface="微软雅黑" pitchFamily="34" charset="-122"/>
              <a:ea typeface="微软雅黑" pitchFamily="34" charset="-122"/>
            </a:endParaRPr>
          </a:p>
        </p:txBody>
      </p:sp>
      <p:sp>
        <p:nvSpPr>
          <p:cNvPr id="13" name="矩形 1"/>
          <p:cNvSpPr txBox="1"/>
          <p:nvPr/>
        </p:nvSpPr>
        <p:spPr>
          <a:xfrm>
            <a:off x="133150" y="1613699"/>
            <a:ext cx="8687322" cy="2031325"/>
          </a:xfrm>
          <a:prstGeom prst="rect">
            <a:avLst/>
          </a:prstGeom>
          <a:solidFill>
            <a:srgbClr val="FFFFFF"/>
          </a:solidFill>
          <a:ln w="25400">
            <a:solidFill>
              <a:schemeClr val="accent1"/>
            </a:solidFill>
          </a:ln>
        </p:spPr>
        <p:txBody>
          <a:bodyPr wrap="square" lIns="45719" rIns="45719">
            <a:spAutoFit/>
          </a:bodyPr>
          <a:lstStyle/>
          <a:p>
            <a:pPr algn="just">
              <a:lnSpc>
                <a:spcPct val="150000"/>
              </a:lnSpc>
              <a:buClr>
                <a:srgbClr val="FF0000"/>
              </a:buClr>
            </a:pPr>
            <a:r>
              <a:rPr lang="zh-CN" altLang="en-US" sz="1400" dirty="0" smtClean="0">
                <a:latin typeface="微软雅黑" pitchFamily="34" charset="-122"/>
                <a:ea typeface="微软雅黑" pitchFamily="34" charset="-122"/>
                <a:cs typeface="Songti SC Regular" panose="02010800040101010101" charset="-122"/>
                <a:sym typeface="+mn-lt"/>
              </a:rPr>
              <a:t>      飞机</a:t>
            </a:r>
            <a:r>
              <a:rPr lang="zh-CN" altLang="en-US" sz="1400" dirty="0">
                <a:latin typeface="微软雅黑" pitchFamily="34" charset="-122"/>
                <a:ea typeface="微软雅黑" pitchFamily="34" charset="-122"/>
                <a:cs typeface="Songti SC Regular" panose="02010800040101010101" charset="-122"/>
                <a:sym typeface="+mn-lt"/>
              </a:rPr>
              <a:t>管道系统由于其特殊性，目前采用的振动抑制技术仍是</a:t>
            </a:r>
            <a:r>
              <a:rPr lang="zh-CN" altLang="en-US" sz="1400" b="1" dirty="0">
                <a:solidFill>
                  <a:srgbClr val="FF0000"/>
                </a:solidFill>
                <a:latin typeface="微软雅黑" pitchFamily="34" charset="-122"/>
                <a:ea typeface="微软雅黑" pitchFamily="34" charset="-122"/>
                <a:cs typeface="Songti SC Regular" panose="02010800040101010101" charset="-122"/>
                <a:sym typeface="+mn-lt"/>
              </a:rPr>
              <a:t>优化管型</a:t>
            </a:r>
            <a:r>
              <a:rPr lang="zh-CN" altLang="en-US" sz="1400" dirty="0">
                <a:latin typeface="微软雅黑" pitchFamily="34" charset="-122"/>
                <a:ea typeface="微软雅黑" pitchFamily="34" charset="-122"/>
                <a:cs typeface="Songti SC Regular" panose="02010800040101010101" charset="-122"/>
                <a:sym typeface="+mn-lt"/>
              </a:rPr>
              <a:t>和</a:t>
            </a:r>
            <a:r>
              <a:rPr lang="zh-CN" altLang="en-US" sz="1400" b="1" dirty="0">
                <a:solidFill>
                  <a:srgbClr val="FF0000"/>
                </a:solidFill>
                <a:latin typeface="微软雅黑" pitchFamily="34" charset="-122"/>
                <a:ea typeface="微软雅黑" pitchFamily="34" charset="-122"/>
                <a:cs typeface="Songti SC Regular" panose="02010800040101010101" charset="-122"/>
                <a:sym typeface="+mn-lt"/>
              </a:rPr>
              <a:t>施加卡箍</a:t>
            </a:r>
            <a:r>
              <a:rPr lang="zh-CN" altLang="en-US" sz="1400" dirty="0">
                <a:latin typeface="微软雅黑" pitchFamily="34" charset="-122"/>
                <a:ea typeface="微软雅黑" pitchFamily="34" charset="-122"/>
                <a:cs typeface="Songti SC Regular" panose="02010800040101010101" charset="-122"/>
                <a:sym typeface="+mn-lt"/>
              </a:rPr>
              <a:t>。优化管型主要应用在最初的设计阶段，</a:t>
            </a:r>
            <a:r>
              <a:rPr lang="zh-CN" altLang="en-US" sz="1400" dirty="0" smtClean="0">
                <a:latin typeface="微软雅黑" pitchFamily="34" charset="-122"/>
                <a:ea typeface="微软雅黑" pitchFamily="34" charset="-122"/>
                <a:cs typeface="Songti SC Regular" panose="02010800040101010101" charset="-122"/>
                <a:sym typeface="+mn-lt"/>
              </a:rPr>
              <a:t>有时凭借</a:t>
            </a:r>
            <a:r>
              <a:rPr lang="zh-CN" altLang="en-US" sz="1400" dirty="0">
                <a:latin typeface="微软雅黑" pitchFamily="34" charset="-122"/>
                <a:ea typeface="微软雅黑" pitchFamily="34" charset="-122"/>
                <a:cs typeface="Songti SC Regular" panose="02010800040101010101" charset="-122"/>
                <a:sym typeface="+mn-lt"/>
              </a:rPr>
              <a:t>经验设计管道而没有一套成熟的设计规范，这使得如果在实际飞行中发现振动过大，需要消耗极大的人力物力来重新设计生产。而施加卡箍是当前管路系统振动抑制技术中运用最广泛的方式，但是这无可避免的造成管路系统重量的增加，从而造成导致经济性的降低，更重要的是，在某些狭窄空间中都难以找到卡箍适合的位置，且由于安装因素或外界环境振动的影响，管道系统中卡箍松动的可能性</a:t>
            </a:r>
            <a:r>
              <a:rPr lang="zh-CN" altLang="en-US" sz="1400" dirty="0" smtClean="0">
                <a:latin typeface="微软雅黑" pitchFamily="34" charset="-122"/>
                <a:ea typeface="微软雅黑" pitchFamily="34" charset="-122"/>
                <a:cs typeface="Songti SC Regular" panose="02010800040101010101" charset="-122"/>
                <a:sym typeface="+mn-lt"/>
              </a:rPr>
              <a:t>较大。</a:t>
            </a:r>
            <a:r>
              <a:rPr lang="zh-CN" altLang="en-US" sz="1400" dirty="0">
                <a:latin typeface="微软雅黑" pitchFamily="34" charset="-122"/>
                <a:ea typeface="微软雅黑" pitchFamily="34" charset="-122"/>
                <a:cs typeface="Songti SC Regular" panose="02010800040101010101" charset="-122"/>
                <a:sym typeface="+mn-lt"/>
              </a:rPr>
              <a:t>因此亟需寻求另外的减振方法。</a:t>
            </a:r>
            <a:endParaRPr lang="zh-CN" altLang="en-US" sz="1400" b="0" dirty="0" smtClean="0">
              <a:latin typeface="微软雅黑" pitchFamily="34" charset="-122"/>
              <a:ea typeface="微软雅黑" pitchFamily="34" charset="-122"/>
              <a:cs typeface="Songti SC Regular" panose="02010800040101010101" charset="-122"/>
              <a:sym typeface="+mn-lt"/>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0446"/>
          <a:stretch/>
        </p:blipFill>
        <p:spPr bwMode="auto">
          <a:xfrm>
            <a:off x="644340" y="3717032"/>
            <a:ext cx="7664941" cy="2039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表格 2"/>
          <p:cNvGraphicFramePr>
            <a:graphicFrameLocks noGrp="1"/>
          </p:cNvGraphicFramePr>
          <p:nvPr>
            <p:extLst>
              <p:ext uri="{D42A27DB-BD31-4B8C-83A1-F6EECF244321}">
                <p14:modId xmlns:p14="http://schemas.microsoft.com/office/powerpoint/2010/main" val="77257446"/>
              </p:ext>
            </p:extLst>
          </p:nvPr>
        </p:nvGraphicFramePr>
        <p:xfrm>
          <a:off x="667869" y="5838408"/>
          <a:ext cx="7641412" cy="182880"/>
        </p:xfrm>
        <a:graphic>
          <a:graphicData uri="http://schemas.openxmlformats.org/drawingml/2006/table">
            <a:tbl>
              <a:tblPr firstRow="1" firstCol="1" bandRow="1"/>
              <a:tblGrid>
                <a:gridCol w="2168561"/>
                <a:gridCol w="2669864"/>
                <a:gridCol w="2802987"/>
              </a:tblGrid>
              <a:tr h="0">
                <a:tc>
                  <a:txBody>
                    <a:bodyPr/>
                    <a:lstStyle/>
                    <a:p>
                      <a:pPr algn="ctr">
                        <a:spcAft>
                          <a:spcPts val="0"/>
                        </a:spcAft>
                      </a:pPr>
                      <a:r>
                        <a:rPr lang="zh-CN" sz="1200" kern="100">
                          <a:effectLst/>
                          <a:latin typeface="宋体"/>
                          <a:cs typeface="Times New Roman"/>
                        </a:rPr>
                        <a:t>（</a:t>
                      </a:r>
                      <a:r>
                        <a:rPr lang="en-US" sz="1200" kern="100">
                          <a:effectLst/>
                          <a:latin typeface="宋体"/>
                          <a:cs typeface="Times New Roman"/>
                        </a:rPr>
                        <a:t>a</a:t>
                      </a:r>
                      <a:r>
                        <a:rPr lang="zh-CN" sz="1200" kern="100">
                          <a:effectLst/>
                          <a:latin typeface="宋体"/>
                          <a:cs typeface="Times New Roman"/>
                        </a:rPr>
                        <a:t>）管体本身</a:t>
                      </a:r>
                    </a:p>
                  </a:txBody>
                  <a:tcPr marL="0" marR="0" marT="0" marB="0">
                    <a:lnL>
                      <a:noFill/>
                    </a:lnL>
                    <a:lnR>
                      <a:noFill/>
                    </a:lnR>
                    <a:lnT>
                      <a:noFill/>
                    </a:lnT>
                    <a:lnB>
                      <a:noFill/>
                    </a:lnB>
                  </a:tcPr>
                </a:tc>
                <a:tc>
                  <a:txBody>
                    <a:bodyPr/>
                    <a:lstStyle/>
                    <a:p>
                      <a:pPr algn="ctr">
                        <a:spcAft>
                          <a:spcPts val="0"/>
                        </a:spcAft>
                      </a:pPr>
                      <a:r>
                        <a:rPr lang="en-US" altLang="zh-CN" sz="1200" kern="100" dirty="0" smtClean="0">
                          <a:effectLst/>
                          <a:latin typeface="宋体"/>
                          <a:cs typeface="Times New Roman"/>
                        </a:rPr>
                        <a:t>         </a:t>
                      </a:r>
                      <a:r>
                        <a:rPr lang="zh-CN" sz="1200" kern="100" dirty="0" smtClean="0">
                          <a:effectLst/>
                          <a:latin typeface="宋体"/>
                          <a:cs typeface="Times New Roman"/>
                        </a:rPr>
                        <a:t>（</a:t>
                      </a:r>
                      <a:r>
                        <a:rPr lang="en-US" sz="1200" kern="100" dirty="0">
                          <a:effectLst/>
                          <a:latin typeface="宋体"/>
                          <a:cs typeface="Times New Roman"/>
                        </a:rPr>
                        <a:t>b</a:t>
                      </a:r>
                      <a:r>
                        <a:rPr lang="zh-CN" sz="1200" kern="100" dirty="0">
                          <a:effectLst/>
                          <a:latin typeface="宋体"/>
                          <a:cs typeface="Times New Roman"/>
                        </a:rPr>
                        <a:t>）管道与管接头接合面</a:t>
                      </a:r>
                    </a:p>
                  </a:txBody>
                  <a:tcPr marL="0" marR="0" marT="0" marB="0">
                    <a:lnL>
                      <a:noFill/>
                    </a:lnL>
                    <a:lnR>
                      <a:noFill/>
                    </a:lnR>
                    <a:lnT>
                      <a:noFill/>
                    </a:lnT>
                    <a:lnB>
                      <a:noFill/>
                    </a:lnB>
                  </a:tcPr>
                </a:tc>
                <a:tc>
                  <a:txBody>
                    <a:bodyPr/>
                    <a:lstStyle/>
                    <a:p>
                      <a:pPr algn="ctr">
                        <a:spcAft>
                          <a:spcPts val="0"/>
                        </a:spcAft>
                      </a:pPr>
                      <a:r>
                        <a:rPr lang="en-US" altLang="zh-CN" sz="1200" kern="100" dirty="0" smtClean="0">
                          <a:effectLst/>
                          <a:latin typeface="宋体"/>
                          <a:cs typeface="Times New Roman"/>
                        </a:rPr>
                        <a:t>     </a:t>
                      </a:r>
                      <a:r>
                        <a:rPr lang="zh-CN" sz="1200" kern="100" dirty="0" smtClean="0">
                          <a:effectLst/>
                          <a:latin typeface="宋体"/>
                          <a:cs typeface="Times New Roman"/>
                        </a:rPr>
                        <a:t>（</a:t>
                      </a:r>
                      <a:r>
                        <a:rPr lang="en-US" sz="1200" kern="100" dirty="0">
                          <a:effectLst/>
                          <a:latin typeface="宋体"/>
                          <a:cs typeface="Times New Roman"/>
                        </a:rPr>
                        <a:t>c</a:t>
                      </a:r>
                      <a:r>
                        <a:rPr lang="zh-CN" sz="1200" kern="100" dirty="0">
                          <a:effectLst/>
                          <a:latin typeface="宋体"/>
                          <a:cs typeface="Times New Roman"/>
                        </a:rPr>
                        <a:t>）卡箍</a:t>
                      </a:r>
                    </a:p>
                  </a:txBody>
                  <a:tcPr marL="0" marR="0" marT="0" marB="0">
                    <a:lnL>
                      <a:noFill/>
                    </a:lnL>
                    <a:lnR>
                      <a:noFill/>
                    </a:lnR>
                    <a:lnT>
                      <a:noFill/>
                    </a:lnT>
                    <a:lnB>
                      <a:noFill/>
                    </a:lnB>
                  </a:tcPr>
                </a:tc>
              </a:tr>
            </a:tbl>
          </a:graphicData>
        </a:graphic>
      </p:graphicFrame>
      <p:sp>
        <p:nvSpPr>
          <p:cNvPr id="4" name="矩形 3"/>
          <p:cNvSpPr/>
          <p:nvPr/>
        </p:nvSpPr>
        <p:spPr>
          <a:xfrm>
            <a:off x="3600083" y="6093296"/>
            <a:ext cx="1980029" cy="307777"/>
          </a:xfrm>
          <a:prstGeom prst="rect">
            <a:avLst/>
          </a:prstGeom>
        </p:spPr>
        <p:txBody>
          <a:bodyPr wrap="none">
            <a:spAutoFit/>
          </a:bodyPr>
          <a:lstStyle/>
          <a:p>
            <a:r>
              <a:rPr lang="zh-CN" altLang="en-US" sz="1400" b="1" dirty="0">
                <a:latin typeface="微软雅黑" pitchFamily="34" charset="-122"/>
                <a:ea typeface="微软雅黑" pitchFamily="34" charset="-122"/>
              </a:rPr>
              <a:t>飞机管道系统失效部位</a:t>
            </a:r>
          </a:p>
        </p:txBody>
      </p:sp>
    </p:spTree>
    <p:extLst>
      <p:ext uri="{BB962C8B-B14F-4D97-AF65-F5344CB8AC3E}">
        <p14:creationId xmlns:p14="http://schemas.microsoft.com/office/powerpoint/2010/main" val="139032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47041"/>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a:t>第一部分</a:t>
            </a:r>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选题依据</a:t>
            </a:r>
          </a:p>
        </p:txBody>
      </p:sp>
      <p:grpSp>
        <p:nvGrpSpPr>
          <p:cNvPr id="24" name="Group 2"/>
          <p:cNvGrpSpPr/>
          <p:nvPr/>
        </p:nvGrpSpPr>
        <p:grpSpPr bwMode="auto">
          <a:xfrm>
            <a:off x="105652" y="655955"/>
            <a:ext cx="5321188" cy="475775"/>
            <a:chOff x="-42005" y="0"/>
            <a:chExt cx="4781313"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a:solidFill>
                    <a:srgbClr val="254375"/>
                  </a:solidFill>
                  <a:latin typeface="微软雅黑" panose="020B0503020204020204" charset="-122"/>
                  <a:ea typeface="微软雅黑" panose="020B0503020204020204" charset="-122"/>
                  <a:sym typeface="微软雅黑" panose="020B0503020204020204" charset="-122"/>
                </a:rPr>
                <a:t>01</a:t>
              </a:r>
            </a:p>
          </p:txBody>
        </p:sp>
        <p:sp>
          <p:nvSpPr>
            <p:cNvPr id="26" name="矩形 24"/>
            <p:cNvSpPr>
              <a:spLocks noChangeArrowheads="1"/>
            </p:cNvSpPr>
            <p:nvPr/>
          </p:nvSpPr>
          <p:spPr bwMode="auto">
            <a:xfrm>
              <a:off x="347873" y="14118"/>
              <a:ext cx="4391435"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a:solidFill>
                    <a:srgbClr val="4F81BD"/>
                  </a:solidFill>
                  <a:latin typeface="微软雅黑" panose="020B0503020204020204" charset="-122"/>
                  <a:ea typeface="微软雅黑" panose="020B0503020204020204" charset="-122"/>
                  <a:sym typeface="Arial" panose="020B0604020202090204"/>
                </a:rPr>
                <a:t>选题</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依据</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国内外研究现状</a:t>
              </a:r>
              <a:endParaRPr lang="zh-CN" altLang="en-US" sz="2400" b="1" dirty="0">
                <a:solidFill>
                  <a:srgbClr val="4F81BD"/>
                </a:solidFill>
                <a:latin typeface="微软雅黑" panose="020B0503020204020204" charset="-122"/>
                <a:ea typeface="微软雅黑" panose="020B0503020204020204" charset="-122"/>
                <a:sym typeface="Arial" panose="020B0604020202090204"/>
              </a:endParaRP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8" name="直接连接符 4"/>
          <p:cNvCxnSpPr>
            <a:cxnSpLocks noChangeShapeType="1"/>
            <a:endCxn id="26" idx="2"/>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12" name="文本框 2"/>
          <p:cNvSpPr txBox="1"/>
          <p:nvPr/>
        </p:nvSpPr>
        <p:spPr>
          <a:xfrm>
            <a:off x="143957" y="1156682"/>
            <a:ext cx="4640822" cy="400110"/>
          </a:xfrm>
          <a:prstGeom prst="rect">
            <a:avLst/>
          </a:prstGeom>
          <a:noFill/>
          <a:ln w="19050">
            <a:solidFill>
              <a:schemeClr val="bg1"/>
            </a:solidFill>
          </a:ln>
          <a:effectLst/>
        </p:spPr>
        <p:txBody>
          <a:bodyPr wrap="square" rtlCol="0">
            <a:spAutoFit/>
          </a:bodyPr>
          <a:lstStyle/>
          <a:p>
            <a:pPr lvl="0">
              <a:defRPr/>
            </a:pPr>
            <a:r>
              <a:rPr lang="en-US" altLang="zh-CN" sz="2000" dirty="0">
                <a:latin typeface="微软雅黑" pitchFamily="34" charset="-122"/>
                <a:ea typeface="微软雅黑" pitchFamily="34" charset="-122"/>
              </a:rPr>
              <a:t>2</a:t>
            </a:r>
            <a:r>
              <a:rPr kumimoji="0" lang="en-US" altLang="zh-CN" sz="2000" b="0" i="0" u="none" strike="noStrike" kern="1200" cap="none" spc="0" normalizeH="0" baseline="0" noProof="0" dirty="0" smtClean="0">
                <a:ln>
                  <a:noFill/>
                </a:ln>
                <a:effectLst/>
                <a:uLnTx/>
                <a:uFillTx/>
                <a:latin typeface="微软雅黑" pitchFamily="34" charset="-122"/>
                <a:ea typeface="微软雅黑" pitchFamily="34" charset="-122"/>
              </a:rPr>
              <a:t>.</a:t>
            </a:r>
            <a:r>
              <a:rPr lang="zh-CN" altLang="en-US" sz="2000" dirty="0">
                <a:latin typeface="微软雅黑" pitchFamily="34" charset="-122"/>
                <a:ea typeface="微软雅黑" pitchFamily="34" charset="-122"/>
              </a:rPr>
              <a:t>阻尼减振涂层技术研究现状</a:t>
            </a:r>
            <a:endParaRPr kumimoji="0" lang="zh-CN" altLang="en-US" sz="2000" b="0" i="0" u="none" strike="noStrike" kern="1200" cap="none" spc="0" normalizeH="0" baseline="0" noProof="0" dirty="0">
              <a:ln>
                <a:noFill/>
              </a:ln>
              <a:effectLst/>
              <a:uLnTx/>
              <a:uFillTx/>
              <a:latin typeface="微软雅黑" pitchFamily="34" charset="-122"/>
              <a:ea typeface="微软雅黑" pitchFamily="34" charset="-122"/>
            </a:endParaRPr>
          </a:p>
        </p:txBody>
      </p:sp>
      <p:grpSp>
        <p:nvGrpSpPr>
          <p:cNvPr id="15" name="组合 14"/>
          <p:cNvGrpSpPr/>
          <p:nvPr/>
        </p:nvGrpSpPr>
        <p:grpSpPr>
          <a:xfrm>
            <a:off x="1616152" y="2636912"/>
            <a:ext cx="5493886" cy="3342498"/>
            <a:chOff x="2014589" y="883537"/>
            <a:chExt cx="5094561" cy="3063989"/>
          </a:xfrm>
        </p:grpSpPr>
        <p:sp>
          <p:nvSpPr>
            <p:cNvPr id="16" name="任意多边形 32"/>
            <p:cNvSpPr>
              <a:spLocks noChangeArrowheads="1"/>
            </p:cNvSpPr>
            <p:nvPr/>
          </p:nvSpPr>
          <p:spPr bwMode="auto">
            <a:xfrm>
              <a:off x="3911925" y="1283766"/>
              <a:ext cx="1060450" cy="801688"/>
            </a:xfrm>
            <a:custGeom>
              <a:avLst/>
              <a:gdLst>
                <a:gd name="T0" fmla="*/ 425503 w 747713"/>
                <a:gd name="T1" fmla="*/ 0 h 565150"/>
                <a:gd name="T2" fmla="*/ 1692965 w 747713"/>
                <a:gd name="T3" fmla="*/ 0 h 565150"/>
                <a:gd name="T4" fmla="*/ 2132049 w 747713"/>
                <a:gd name="T5" fmla="*/ 550208 h 565150"/>
                <a:gd name="T6" fmla="*/ 1620537 w 747713"/>
                <a:gd name="T7" fmla="*/ 1612126 h 565150"/>
                <a:gd name="T8" fmla="*/ 579409 w 747713"/>
                <a:gd name="T9" fmla="*/ 1612126 h 565150"/>
                <a:gd name="T10" fmla="*/ 0 w 747713"/>
                <a:gd name="T11" fmla="*/ 552469 h 565150"/>
                <a:gd name="T12" fmla="*/ 425503 w 747713"/>
                <a:gd name="T13" fmla="*/ 0 h 565150"/>
                <a:gd name="T14" fmla="*/ 0 60000 65536"/>
                <a:gd name="T15" fmla="*/ 0 60000 65536"/>
                <a:gd name="T16" fmla="*/ 0 60000 65536"/>
                <a:gd name="T17" fmla="*/ 0 60000 65536"/>
                <a:gd name="T18" fmla="*/ 0 60000 65536"/>
                <a:gd name="T19" fmla="*/ 0 60000 65536"/>
                <a:gd name="T20" fmla="*/ 0 60000 65536"/>
                <a:gd name="T21" fmla="*/ 0 w 747713"/>
                <a:gd name="T22" fmla="*/ 0 h 565150"/>
                <a:gd name="T23" fmla="*/ 747713 w 747713"/>
                <a:gd name="T24" fmla="*/ 565150 h 565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7713" h="565150">
                  <a:moveTo>
                    <a:pt x="149225" y="0"/>
                  </a:moveTo>
                  <a:lnTo>
                    <a:pt x="593725" y="0"/>
                  </a:lnTo>
                  <a:lnTo>
                    <a:pt x="747713" y="192882"/>
                  </a:lnTo>
                  <a:lnTo>
                    <a:pt x="568325" y="565150"/>
                  </a:lnTo>
                  <a:lnTo>
                    <a:pt x="203200" y="565150"/>
                  </a:lnTo>
                  <a:lnTo>
                    <a:pt x="0" y="193675"/>
                  </a:lnTo>
                  <a:lnTo>
                    <a:pt x="149225" y="0"/>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2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9pPr>
            </a:lstStyle>
            <a:p>
              <a:pPr marL="0" marR="0" lvl="0" indent="0" algn="ctr"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rgbClr val="FFFFFF"/>
                  </a:solidFill>
                  <a:effectLst/>
                  <a:uLnTx/>
                  <a:uFillTx/>
                  <a:latin typeface="Raavi" panose="020B0502040204020203" pitchFamily="34" charset="0"/>
                  <a:ea typeface="微软雅黑" panose="020B0503020204020204" pitchFamily="34" charset="-122"/>
                </a:rPr>
                <a:t>01</a:t>
              </a:r>
              <a:endParaRPr kumimoji="0" lang="zh-CN" altLang="en-US" sz="2800" b="0" i="0" u="none" strike="noStrike" kern="0" cap="none" spc="0" normalizeH="0" baseline="0" noProof="0" dirty="0">
                <a:ln>
                  <a:noFill/>
                </a:ln>
                <a:solidFill>
                  <a:srgbClr val="FFFFFF"/>
                </a:solidFill>
                <a:effectLst/>
                <a:uLnTx/>
                <a:uFillTx/>
                <a:latin typeface="Raavi" panose="020B0502040204020203" pitchFamily="34" charset="0"/>
                <a:ea typeface="微软雅黑" panose="020B0503020204020204" pitchFamily="34" charset="-122"/>
              </a:endParaRPr>
            </a:p>
          </p:txBody>
        </p:sp>
        <p:sp>
          <p:nvSpPr>
            <p:cNvPr id="17" name="任意多边形 33"/>
            <p:cNvSpPr>
              <a:spLocks noChangeArrowheads="1"/>
            </p:cNvSpPr>
            <p:nvPr/>
          </p:nvSpPr>
          <p:spPr bwMode="auto">
            <a:xfrm rot="566961">
              <a:off x="4932281" y="1780891"/>
              <a:ext cx="971550" cy="960437"/>
            </a:xfrm>
            <a:custGeom>
              <a:avLst/>
              <a:gdLst>
                <a:gd name="T0" fmla="*/ 316861 w 964104"/>
                <a:gd name="T1" fmla="*/ 0 h 954563"/>
                <a:gd name="T2" fmla="*/ 665727 w 964104"/>
                <a:gd name="T3" fmla="*/ 46489 h 954563"/>
                <a:gd name="T4" fmla="*/ 985673 w 964104"/>
                <a:gd name="T5" fmla="*/ 598927 h 954563"/>
                <a:gd name="T6" fmla="*/ 856044 w 964104"/>
                <a:gd name="T7" fmla="*/ 928709 h 954563"/>
                <a:gd name="T8" fmla="*/ 262812 w 964104"/>
                <a:gd name="T9" fmla="*/ 972881 h 954563"/>
                <a:gd name="T10" fmla="*/ 0 w 964104"/>
                <a:gd name="T11" fmla="*/ 519094 h 954563"/>
                <a:gd name="T12" fmla="*/ 0 60000 65536"/>
                <a:gd name="T13" fmla="*/ 0 60000 65536"/>
                <a:gd name="T14" fmla="*/ 0 60000 65536"/>
                <a:gd name="T15" fmla="*/ 0 60000 65536"/>
                <a:gd name="T16" fmla="*/ 0 60000 65536"/>
                <a:gd name="T17" fmla="*/ 0 60000 65536"/>
                <a:gd name="T18" fmla="*/ 0 w 964104"/>
                <a:gd name="T19" fmla="*/ 0 h 954563"/>
                <a:gd name="T20" fmla="*/ 964104 w 964104"/>
                <a:gd name="T21" fmla="*/ 954563 h 954563"/>
              </a:gdLst>
              <a:ahLst/>
              <a:cxnLst>
                <a:cxn ang="T12">
                  <a:pos x="T0" y="T1"/>
                </a:cxn>
                <a:cxn ang="T13">
                  <a:pos x="T2" y="T3"/>
                </a:cxn>
                <a:cxn ang="T14">
                  <a:pos x="T4" y="T5"/>
                </a:cxn>
                <a:cxn ang="T15">
                  <a:pos x="T6" y="T7"/>
                </a:cxn>
                <a:cxn ang="T16">
                  <a:pos x="T8" y="T9"/>
                </a:cxn>
                <a:cxn ang="T17">
                  <a:pos x="T10" y="T11"/>
                </a:cxn>
              </a:cxnLst>
              <a:rect l="T18" t="T19" r="T20" b="T21"/>
              <a:pathLst>
                <a:path w="964104" h="954563">
                  <a:moveTo>
                    <a:pt x="309927" y="0"/>
                  </a:moveTo>
                  <a:lnTo>
                    <a:pt x="651159" y="45614"/>
                  </a:lnTo>
                  <a:lnTo>
                    <a:pt x="964104" y="587650"/>
                  </a:lnTo>
                  <a:lnTo>
                    <a:pt x="837311" y="911223"/>
                  </a:lnTo>
                  <a:lnTo>
                    <a:pt x="257061" y="954563"/>
                  </a:lnTo>
                  <a:lnTo>
                    <a:pt x="0" y="509320"/>
                  </a:lnTo>
                  <a:lnTo>
                    <a:pt x="309927" y="0"/>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2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9pPr>
            </a:lstStyle>
            <a:p>
              <a:pPr marL="0" marR="0" lvl="0" indent="0" algn="ctr"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rgbClr val="FFFFFF"/>
                  </a:solidFill>
                  <a:effectLst/>
                  <a:uLnTx/>
                  <a:uFillTx/>
                  <a:latin typeface="Raavi" panose="020B0502040204020203" pitchFamily="34" charset="0"/>
                  <a:ea typeface="微软雅黑" panose="020B0503020204020204" pitchFamily="34" charset="-122"/>
                </a:rPr>
                <a:t>02</a:t>
              </a:r>
              <a:endParaRPr kumimoji="0" lang="zh-CN" altLang="en-US" sz="2800" b="0" i="0" u="none" strike="noStrike" kern="0" cap="none" spc="0" normalizeH="0" baseline="0" noProof="0" dirty="0">
                <a:ln>
                  <a:noFill/>
                </a:ln>
                <a:solidFill>
                  <a:srgbClr val="FFFFFF"/>
                </a:solidFill>
                <a:effectLst/>
                <a:uLnTx/>
                <a:uFillTx/>
                <a:latin typeface="Raavi" panose="020B0502040204020203" pitchFamily="34" charset="0"/>
                <a:ea typeface="微软雅黑" panose="020B0503020204020204" pitchFamily="34" charset="-122"/>
              </a:endParaRPr>
            </a:p>
          </p:txBody>
        </p:sp>
        <p:sp>
          <p:nvSpPr>
            <p:cNvPr id="18" name="任意多边形 34"/>
            <p:cNvSpPr>
              <a:spLocks noChangeArrowheads="1"/>
            </p:cNvSpPr>
            <p:nvPr/>
          </p:nvSpPr>
          <p:spPr bwMode="auto">
            <a:xfrm rot="1154955">
              <a:off x="4582817" y="2947464"/>
              <a:ext cx="990600" cy="931863"/>
            </a:xfrm>
            <a:custGeom>
              <a:avLst/>
              <a:gdLst>
                <a:gd name="T0" fmla="*/ 262165 w 984222"/>
                <a:gd name="T1" fmla="*/ 0 h 926085"/>
                <a:gd name="T2" fmla="*/ 870045 w 984222"/>
                <a:gd name="T3" fmla="*/ 14011 h 926085"/>
                <a:gd name="T4" fmla="*/ 1003760 w 984222"/>
                <a:gd name="T5" fmla="*/ 338498 h 926085"/>
                <a:gd name="T6" fmla="*/ 684603 w 984222"/>
                <a:gd name="T7" fmla="*/ 891030 h 926085"/>
                <a:gd name="T8" fmla="*/ 334164 w 984222"/>
                <a:gd name="T9" fmla="*/ 944016 h 926085"/>
                <a:gd name="T10" fmla="*/ 0 w 984222"/>
                <a:gd name="T11" fmla="*/ 453865 h 926085"/>
                <a:gd name="T12" fmla="*/ 0 60000 65536"/>
                <a:gd name="T13" fmla="*/ 0 60000 65536"/>
                <a:gd name="T14" fmla="*/ 0 60000 65536"/>
                <a:gd name="T15" fmla="*/ 0 60000 65536"/>
                <a:gd name="T16" fmla="*/ 0 60000 65536"/>
                <a:gd name="T17" fmla="*/ 0 60000 65536"/>
                <a:gd name="T18" fmla="*/ 0 w 984222"/>
                <a:gd name="T19" fmla="*/ 0 h 926085"/>
                <a:gd name="T20" fmla="*/ 984222 w 984222"/>
                <a:gd name="T21" fmla="*/ 926085 h 926085"/>
              </a:gdLst>
              <a:ahLst/>
              <a:cxnLst>
                <a:cxn ang="T12">
                  <a:pos x="T0" y="T1"/>
                </a:cxn>
                <a:cxn ang="T13">
                  <a:pos x="T2" y="T3"/>
                </a:cxn>
                <a:cxn ang="T14">
                  <a:pos x="T4" y="T5"/>
                </a:cxn>
                <a:cxn ang="T15">
                  <a:pos x="T6" y="T7"/>
                </a:cxn>
                <a:cxn ang="T16">
                  <a:pos x="T8" y="T9"/>
                </a:cxn>
                <a:cxn ang="T17">
                  <a:pos x="T10" y="T11"/>
                </a:cxn>
              </a:cxnLst>
              <a:rect l="T18" t="T19" r="T20" b="T21"/>
              <a:pathLst>
                <a:path w="984222" h="926085">
                  <a:moveTo>
                    <a:pt x="257062" y="0"/>
                  </a:moveTo>
                  <a:lnTo>
                    <a:pt x="853109" y="13745"/>
                  </a:lnTo>
                  <a:lnTo>
                    <a:pt x="984222" y="332068"/>
                  </a:lnTo>
                  <a:lnTo>
                    <a:pt x="671278" y="874104"/>
                  </a:lnTo>
                  <a:lnTo>
                    <a:pt x="327659" y="926085"/>
                  </a:lnTo>
                  <a:lnTo>
                    <a:pt x="0" y="445244"/>
                  </a:lnTo>
                  <a:lnTo>
                    <a:pt x="257062" y="0"/>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2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9pPr>
            </a:lstStyle>
            <a:p>
              <a:pPr marL="0" marR="0" lvl="0" indent="0" algn="ctr"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rgbClr val="FFFFFF"/>
                  </a:solidFill>
                  <a:effectLst/>
                  <a:uLnTx/>
                  <a:uFillTx/>
                  <a:latin typeface="Raavi" panose="020B0502040204020203" pitchFamily="34" charset="0"/>
                  <a:ea typeface="微软雅黑" panose="020B0503020204020204" pitchFamily="34" charset="-122"/>
                </a:rPr>
                <a:t>03</a:t>
              </a:r>
              <a:endParaRPr kumimoji="0" lang="zh-CN" altLang="en-US" sz="2800" b="0" i="0" u="none" strike="noStrike" kern="0" cap="none" spc="0" normalizeH="0" baseline="0" noProof="0" dirty="0">
                <a:ln>
                  <a:noFill/>
                </a:ln>
                <a:solidFill>
                  <a:srgbClr val="FFFFFF"/>
                </a:solidFill>
                <a:effectLst/>
                <a:uLnTx/>
                <a:uFillTx/>
                <a:latin typeface="Raavi" panose="020B0502040204020203" pitchFamily="34" charset="0"/>
                <a:ea typeface="微软雅黑" panose="020B0503020204020204" pitchFamily="34" charset="-122"/>
              </a:endParaRPr>
            </a:p>
          </p:txBody>
        </p:sp>
        <p:sp>
          <p:nvSpPr>
            <p:cNvPr id="19" name="任意多边形 35"/>
            <p:cNvSpPr>
              <a:spLocks noChangeArrowheads="1"/>
            </p:cNvSpPr>
            <p:nvPr/>
          </p:nvSpPr>
          <p:spPr bwMode="auto">
            <a:xfrm rot="2562797">
              <a:off x="3250436" y="2964171"/>
              <a:ext cx="1060450" cy="801687"/>
            </a:xfrm>
            <a:custGeom>
              <a:avLst/>
              <a:gdLst>
                <a:gd name="T0" fmla="*/ 257991 w 1052835"/>
                <a:gd name="T1" fmla="*/ 0 h 795773"/>
                <a:gd name="T2" fmla="*/ 783104 w 1052835"/>
                <a:gd name="T3" fmla="*/ 0 h 795773"/>
                <a:gd name="T4" fmla="*/ 1075341 w 1052835"/>
                <a:gd name="T5" fmla="*/ 534457 h 795773"/>
                <a:gd name="T6" fmla="*/ 860729 w 1052835"/>
                <a:gd name="T7" fmla="*/ 813105 h 795773"/>
                <a:gd name="T8" fmla="*/ 221461 w 1052835"/>
                <a:gd name="T9" fmla="*/ 813105 h 795773"/>
                <a:gd name="T10" fmla="*/ 0 w 1052835"/>
                <a:gd name="T11" fmla="*/ 535598 h 795773"/>
                <a:gd name="T12" fmla="*/ 0 60000 65536"/>
                <a:gd name="T13" fmla="*/ 0 60000 65536"/>
                <a:gd name="T14" fmla="*/ 0 60000 65536"/>
                <a:gd name="T15" fmla="*/ 0 60000 65536"/>
                <a:gd name="T16" fmla="*/ 0 60000 65536"/>
                <a:gd name="T17" fmla="*/ 0 60000 65536"/>
                <a:gd name="T18" fmla="*/ 0 w 1052835"/>
                <a:gd name="T19" fmla="*/ 0 h 795773"/>
                <a:gd name="T20" fmla="*/ 1052835 w 1052835"/>
                <a:gd name="T21" fmla="*/ 795773 h 795773"/>
              </a:gdLst>
              <a:ahLst/>
              <a:cxnLst>
                <a:cxn ang="T12">
                  <a:pos x="T0" y="T1"/>
                </a:cxn>
                <a:cxn ang="T13">
                  <a:pos x="T2" y="T3"/>
                </a:cxn>
                <a:cxn ang="T14">
                  <a:pos x="T4" y="T5"/>
                </a:cxn>
                <a:cxn ang="T15">
                  <a:pos x="T6" y="T7"/>
                </a:cxn>
                <a:cxn ang="T16">
                  <a:pos x="T8" y="T9"/>
                </a:cxn>
                <a:cxn ang="T17">
                  <a:pos x="T10" y="T11"/>
                </a:cxn>
              </a:cxnLst>
              <a:rect l="T18" t="T19" r="T20" b="T21"/>
              <a:pathLst>
                <a:path w="1052835" h="795773">
                  <a:moveTo>
                    <a:pt x="252591" y="0"/>
                  </a:moveTo>
                  <a:lnTo>
                    <a:pt x="766714" y="0"/>
                  </a:lnTo>
                  <a:lnTo>
                    <a:pt x="1052835" y="523064"/>
                  </a:lnTo>
                  <a:lnTo>
                    <a:pt x="842715" y="795773"/>
                  </a:lnTo>
                  <a:lnTo>
                    <a:pt x="216826" y="795773"/>
                  </a:lnTo>
                  <a:lnTo>
                    <a:pt x="0" y="524181"/>
                  </a:lnTo>
                  <a:lnTo>
                    <a:pt x="252591" y="0"/>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2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9pPr>
            </a:lstStyle>
            <a:p>
              <a:pPr marL="0" marR="0" lvl="0" indent="0" algn="ctr"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rgbClr val="FFFFFF"/>
                  </a:solidFill>
                  <a:effectLst/>
                  <a:uLnTx/>
                  <a:uFillTx/>
                  <a:latin typeface="Raavi" panose="020B0502040204020203" pitchFamily="34" charset="0"/>
                  <a:ea typeface="微软雅黑" panose="020B0503020204020204" pitchFamily="34" charset="-122"/>
                </a:rPr>
                <a:t>04</a:t>
              </a:r>
              <a:endParaRPr kumimoji="0" lang="zh-CN" altLang="en-US" sz="2800" b="0" i="0" u="none" strike="noStrike" kern="0" cap="none" spc="0" normalizeH="0" baseline="0" noProof="0" dirty="0">
                <a:ln>
                  <a:noFill/>
                </a:ln>
                <a:solidFill>
                  <a:srgbClr val="FFFFFF"/>
                </a:solidFill>
                <a:effectLst/>
                <a:uLnTx/>
                <a:uFillTx/>
                <a:latin typeface="Raavi" panose="020B0502040204020203" pitchFamily="34" charset="0"/>
                <a:ea typeface="微软雅黑" panose="020B0503020204020204" pitchFamily="34" charset="-122"/>
              </a:endParaRPr>
            </a:p>
          </p:txBody>
        </p:sp>
        <p:sp>
          <p:nvSpPr>
            <p:cNvPr id="20" name="任意多边形 36"/>
            <p:cNvSpPr>
              <a:spLocks noChangeArrowheads="1"/>
            </p:cNvSpPr>
            <p:nvPr/>
          </p:nvSpPr>
          <p:spPr bwMode="auto">
            <a:xfrm rot="2916043">
              <a:off x="2888371" y="1885830"/>
              <a:ext cx="971550" cy="962025"/>
            </a:xfrm>
            <a:custGeom>
              <a:avLst/>
              <a:gdLst>
                <a:gd name="T0" fmla="*/ 722861 w 964104"/>
                <a:gd name="T1" fmla="*/ 0 h 954564"/>
                <a:gd name="T2" fmla="*/ 985673 w 964104"/>
                <a:gd name="T3" fmla="*/ 455289 h 954564"/>
                <a:gd name="T4" fmla="*/ 668813 w 964104"/>
                <a:gd name="T5" fmla="*/ 976099 h 954564"/>
                <a:gd name="T6" fmla="*/ 319946 w 964104"/>
                <a:gd name="T7" fmla="*/ 929456 h 954564"/>
                <a:gd name="T8" fmla="*/ 0 w 964104"/>
                <a:gd name="T9" fmla="*/ 375191 h 954564"/>
                <a:gd name="T10" fmla="*/ 129629 w 964104"/>
                <a:gd name="T11" fmla="*/ 44318 h 954564"/>
                <a:gd name="T12" fmla="*/ 0 60000 65536"/>
                <a:gd name="T13" fmla="*/ 0 60000 65536"/>
                <a:gd name="T14" fmla="*/ 0 60000 65536"/>
                <a:gd name="T15" fmla="*/ 0 60000 65536"/>
                <a:gd name="T16" fmla="*/ 0 60000 65536"/>
                <a:gd name="T17" fmla="*/ 0 60000 65536"/>
                <a:gd name="T18" fmla="*/ 0 w 964104"/>
                <a:gd name="T19" fmla="*/ 0 h 954564"/>
                <a:gd name="T20" fmla="*/ 964104 w 964104"/>
                <a:gd name="T21" fmla="*/ 954564 h 954564"/>
              </a:gdLst>
              <a:ahLst/>
              <a:cxnLst>
                <a:cxn ang="T12">
                  <a:pos x="T0" y="T1"/>
                </a:cxn>
                <a:cxn ang="T13">
                  <a:pos x="T2" y="T3"/>
                </a:cxn>
                <a:cxn ang="T14">
                  <a:pos x="T4" y="T5"/>
                </a:cxn>
                <a:cxn ang="T15">
                  <a:pos x="T6" y="T7"/>
                </a:cxn>
                <a:cxn ang="T16">
                  <a:pos x="T8" y="T9"/>
                </a:cxn>
                <a:cxn ang="T17">
                  <a:pos x="T10" y="T11"/>
                </a:cxn>
              </a:cxnLst>
              <a:rect l="T18" t="T19" r="T20" b="T21"/>
              <a:pathLst>
                <a:path w="964104" h="954564">
                  <a:moveTo>
                    <a:pt x="707042" y="0"/>
                  </a:moveTo>
                  <a:lnTo>
                    <a:pt x="964104" y="445244"/>
                  </a:lnTo>
                  <a:lnTo>
                    <a:pt x="654177" y="954564"/>
                  </a:lnTo>
                  <a:lnTo>
                    <a:pt x="312945" y="908949"/>
                  </a:lnTo>
                  <a:lnTo>
                    <a:pt x="0" y="366913"/>
                  </a:lnTo>
                  <a:lnTo>
                    <a:pt x="126793" y="43340"/>
                  </a:lnTo>
                  <a:lnTo>
                    <a:pt x="707042" y="0"/>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2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9pPr>
            </a:lstStyle>
            <a:p>
              <a:pPr marL="0" marR="0" lvl="0" indent="0" algn="ctr"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rgbClr val="FFFFFF"/>
                  </a:solidFill>
                  <a:effectLst/>
                  <a:uLnTx/>
                  <a:uFillTx/>
                  <a:latin typeface="Raavi" panose="020B0502040204020203" pitchFamily="34" charset="0"/>
                  <a:ea typeface="微软雅黑" panose="020B0503020204020204" pitchFamily="34" charset="-122"/>
                </a:rPr>
                <a:t>05</a:t>
              </a:r>
              <a:endParaRPr kumimoji="0" lang="zh-CN" altLang="en-US" sz="2800" b="0" i="0" u="none" strike="noStrike" kern="0" cap="none" spc="0" normalizeH="0" baseline="0" noProof="0" dirty="0">
                <a:ln>
                  <a:noFill/>
                </a:ln>
                <a:solidFill>
                  <a:srgbClr val="FFFFFF"/>
                </a:solidFill>
                <a:effectLst/>
                <a:uLnTx/>
                <a:uFillTx/>
                <a:latin typeface="Raavi" panose="020B0502040204020203" pitchFamily="34" charset="0"/>
                <a:ea typeface="微软雅黑" panose="020B0503020204020204" pitchFamily="34" charset="-122"/>
              </a:endParaRPr>
            </a:p>
          </p:txBody>
        </p:sp>
        <p:sp>
          <p:nvSpPr>
            <p:cNvPr id="21" name="椭圆 50"/>
            <p:cNvSpPr>
              <a:spLocks noChangeArrowheads="1"/>
            </p:cNvSpPr>
            <p:nvPr/>
          </p:nvSpPr>
          <p:spPr bwMode="auto">
            <a:xfrm>
              <a:off x="3859538" y="2012429"/>
              <a:ext cx="1165225" cy="1165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2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9pPr>
            </a:lstStyle>
            <a:p>
              <a:pPr marL="0" marR="0" lvl="0" indent="0" algn="just" defTabSz="91440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zh-CN" altLang="en-US" sz="1600" b="0" i="0" u="none" strike="noStrike" kern="0" cap="none" spc="0" normalizeH="0" baseline="0" noProof="0">
                <a:ln>
                  <a:noFill/>
                </a:ln>
                <a:solidFill>
                  <a:srgbClr val="A6A6A6"/>
                </a:solidFill>
                <a:effectLst/>
                <a:uLnTx/>
                <a:uFillTx/>
                <a:latin typeface="微软雅黑" panose="020B0503020204020204" pitchFamily="34" charset="-122"/>
                <a:ea typeface="微软雅黑" panose="020B0503020204020204" pitchFamily="34" charset="-122"/>
              </a:endParaRPr>
            </a:p>
          </p:txBody>
        </p:sp>
        <p:sp>
          <p:nvSpPr>
            <p:cNvPr id="22" name="矩形 51"/>
            <p:cNvSpPr>
              <a:spLocks noChangeArrowheads="1"/>
            </p:cNvSpPr>
            <p:nvPr/>
          </p:nvSpPr>
          <p:spPr bwMode="auto">
            <a:xfrm>
              <a:off x="3742456" y="883537"/>
              <a:ext cx="1581150" cy="3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2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9pPr>
            </a:lstStyle>
            <a:p>
              <a:pPr marL="0" marR="0" lvl="0" indent="0" algn="ctr"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zh-CN" altLang="en-US" sz="1600" b="1" i="0" u="none" strike="noStrike" kern="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粘弹性阻尼材料</a:t>
              </a:r>
            </a:p>
          </p:txBody>
        </p:sp>
        <p:sp>
          <p:nvSpPr>
            <p:cNvPr id="23" name="矩形 52"/>
            <p:cNvSpPr>
              <a:spLocks noChangeArrowheads="1"/>
            </p:cNvSpPr>
            <p:nvPr/>
          </p:nvSpPr>
          <p:spPr bwMode="auto">
            <a:xfrm>
              <a:off x="5761561" y="1937699"/>
              <a:ext cx="1347589" cy="3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2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9pPr>
            </a:lstStyle>
            <a:p>
              <a:pPr marL="0" marR="0" lvl="0" indent="0" algn="ctr"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zh-CN" altLang="en-US" sz="1600" b="1" i="0" u="none" strike="noStrike" kern="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复合阻尼材料</a:t>
              </a:r>
            </a:p>
          </p:txBody>
        </p:sp>
        <p:sp>
          <p:nvSpPr>
            <p:cNvPr id="29" name="矩形 53"/>
            <p:cNvSpPr>
              <a:spLocks noChangeArrowheads="1"/>
            </p:cNvSpPr>
            <p:nvPr/>
          </p:nvSpPr>
          <p:spPr bwMode="auto">
            <a:xfrm>
              <a:off x="5394184" y="3614963"/>
              <a:ext cx="1116048" cy="3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2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9pPr>
            </a:lstStyle>
            <a:p>
              <a:pPr marL="0" marR="0" lvl="0" indent="0" algn="ctr"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zh-CN" altLang="en-US" sz="1600" b="1" i="0" u="none" strike="noStrike" kern="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高阻尼合金</a:t>
              </a:r>
            </a:p>
          </p:txBody>
        </p:sp>
        <p:sp>
          <p:nvSpPr>
            <p:cNvPr id="30" name="矩形 54"/>
            <p:cNvSpPr>
              <a:spLocks noChangeArrowheads="1"/>
            </p:cNvSpPr>
            <p:nvPr/>
          </p:nvSpPr>
          <p:spPr bwMode="auto">
            <a:xfrm>
              <a:off x="2014589" y="3562845"/>
              <a:ext cx="1581150" cy="3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2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9pPr>
            </a:lstStyle>
            <a:p>
              <a:pPr marL="0" marR="0" lvl="0" indent="0" algn="ctr"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zh-CN" altLang="en-US" sz="1600" b="1" i="0" u="none" strike="noStrike" kern="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陶瓷类阻尼材料</a:t>
              </a:r>
            </a:p>
          </p:txBody>
        </p:sp>
        <p:sp>
          <p:nvSpPr>
            <p:cNvPr id="31" name="矩形 58"/>
            <p:cNvSpPr>
              <a:spLocks noChangeArrowheads="1"/>
            </p:cNvSpPr>
            <p:nvPr/>
          </p:nvSpPr>
          <p:spPr bwMode="auto">
            <a:xfrm>
              <a:off x="2040867" y="1990467"/>
              <a:ext cx="1012825" cy="3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2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9pPr>
            </a:lstStyle>
            <a:p>
              <a:pPr marL="0" marR="0" lvl="0" indent="0" algn="ctr"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zh-CN" altLang="en-US" sz="1600" b="1" i="0" u="none" strike="noStrike" kern="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rPr>
                <a:t>智能材料</a:t>
              </a:r>
            </a:p>
          </p:txBody>
        </p:sp>
      </p:grpSp>
      <p:sp>
        <p:nvSpPr>
          <p:cNvPr id="32" name="矩形 1"/>
          <p:cNvSpPr txBox="1"/>
          <p:nvPr/>
        </p:nvSpPr>
        <p:spPr>
          <a:xfrm>
            <a:off x="133150" y="1613699"/>
            <a:ext cx="8687322" cy="830997"/>
          </a:xfrm>
          <a:prstGeom prst="rect">
            <a:avLst/>
          </a:prstGeom>
          <a:solidFill>
            <a:srgbClr val="FFFFFF"/>
          </a:solidFill>
          <a:ln w="25400">
            <a:solidFill>
              <a:schemeClr val="accent1"/>
            </a:solidFill>
          </a:ln>
        </p:spPr>
        <p:txBody>
          <a:bodyPr wrap="square" lIns="45719" rIns="45719">
            <a:spAutoFit/>
          </a:bodyPr>
          <a:lstStyle/>
          <a:p>
            <a:pPr algn="just">
              <a:lnSpc>
                <a:spcPct val="150000"/>
              </a:lnSpc>
              <a:buClr>
                <a:srgbClr val="FF0000"/>
              </a:buClr>
            </a:pPr>
            <a:r>
              <a:rPr lang="zh-CN" altLang="en-US" sz="1600" dirty="0">
                <a:latin typeface="微软雅黑" pitchFamily="34" charset="-122"/>
                <a:ea typeface="微软雅黑" pitchFamily="34" charset="-122"/>
                <a:cs typeface="Songti SC Regular" panose="02010800040101010101" charset="-122"/>
                <a:sym typeface="+mn-lt"/>
              </a:rPr>
              <a:t>阻尼材料，即振动衰减材料，被定义为一种能够</a:t>
            </a:r>
            <a:r>
              <a:rPr lang="zh-CN" altLang="en-US" sz="1600" b="1" dirty="0" smtClean="0">
                <a:solidFill>
                  <a:srgbClr val="FF0000"/>
                </a:solidFill>
                <a:latin typeface="微软雅黑" pitchFamily="34" charset="-122"/>
                <a:ea typeface="微软雅黑" pitchFamily="34" charset="-122"/>
                <a:cs typeface="Songti SC Regular" panose="02010800040101010101" charset="-122"/>
                <a:sym typeface="+mn-lt"/>
              </a:rPr>
              <a:t>吸收机械能</a:t>
            </a:r>
            <a:r>
              <a:rPr lang="zh-CN" altLang="en-US" sz="1600" dirty="0">
                <a:latin typeface="微软雅黑" pitchFamily="34" charset="-122"/>
                <a:ea typeface="微软雅黑" pitchFamily="34" charset="-122"/>
                <a:cs typeface="Songti SC Regular" panose="02010800040101010101" charset="-122"/>
                <a:sym typeface="+mn-lt"/>
              </a:rPr>
              <a:t>，并将其转化为</a:t>
            </a:r>
            <a:r>
              <a:rPr lang="zh-CN" altLang="en-US" sz="1600" b="1" dirty="0">
                <a:solidFill>
                  <a:srgbClr val="FF0000"/>
                </a:solidFill>
                <a:latin typeface="微软雅黑" pitchFamily="34" charset="-122"/>
                <a:ea typeface="微软雅黑" pitchFamily="34" charset="-122"/>
                <a:cs typeface="Songti SC Regular" panose="02010800040101010101" charset="-122"/>
                <a:sym typeface="+mn-lt"/>
              </a:rPr>
              <a:t>热能</a:t>
            </a:r>
            <a:r>
              <a:rPr lang="zh-CN" altLang="en-US" sz="1600" dirty="0">
                <a:latin typeface="微软雅黑" pitchFamily="34" charset="-122"/>
                <a:ea typeface="微软雅黑" pitchFamily="34" charset="-122"/>
                <a:cs typeface="Songti SC Regular" panose="02010800040101010101" charset="-122"/>
                <a:sym typeface="+mn-lt"/>
              </a:rPr>
              <a:t>而耗散掉的功能性材料。因其优越的</a:t>
            </a:r>
            <a:r>
              <a:rPr lang="zh-CN" altLang="en-US" sz="1600" b="1" dirty="0">
                <a:solidFill>
                  <a:srgbClr val="FF0000"/>
                </a:solidFill>
                <a:latin typeface="微软雅黑" pitchFamily="34" charset="-122"/>
                <a:ea typeface="微软雅黑" pitchFamily="34" charset="-122"/>
                <a:cs typeface="Songti SC Regular" panose="02010800040101010101" charset="-122"/>
                <a:sym typeface="+mn-lt"/>
              </a:rPr>
              <a:t>减振降噪以及抗冲击等性能</a:t>
            </a:r>
            <a:r>
              <a:rPr lang="zh-CN" altLang="en-US" sz="1600" dirty="0">
                <a:latin typeface="微软雅黑" pitchFamily="34" charset="-122"/>
                <a:ea typeface="微软雅黑" pitchFamily="34" charset="-122"/>
                <a:cs typeface="Songti SC Regular" panose="02010800040101010101" charset="-122"/>
                <a:sym typeface="+mn-lt"/>
              </a:rPr>
              <a:t>而受到广泛的关注。</a:t>
            </a:r>
            <a:endParaRPr lang="zh-CN" altLang="en-US" sz="1600" b="0" dirty="0" smtClean="0">
              <a:latin typeface="微软雅黑" pitchFamily="34" charset="-122"/>
              <a:ea typeface="微软雅黑" pitchFamily="34" charset="-122"/>
              <a:cs typeface="Songti SC Regular" panose="02010800040101010101" charset="-122"/>
              <a:sym typeface="+mn-lt"/>
            </a:endParaRPr>
          </a:p>
        </p:txBody>
      </p:sp>
    </p:spTree>
    <p:extLst>
      <p:ext uri="{BB962C8B-B14F-4D97-AF65-F5344CB8AC3E}">
        <p14:creationId xmlns:p14="http://schemas.microsoft.com/office/powerpoint/2010/main" val="234259210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47041"/>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a:t>第一部分</a:t>
            </a:r>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选题依据</a:t>
            </a:r>
          </a:p>
        </p:txBody>
      </p:sp>
      <p:grpSp>
        <p:nvGrpSpPr>
          <p:cNvPr id="24" name="Group 2"/>
          <p:cNvGrpSpPr/>
          <p:nvPr/>
        </p:nvGrpSpPr>
        <p:grpSpPr bwMode="auto">
          <a:xfrm>
            <a:off x="105652" y="655955"/>
            <a:ext cx="5321188" cy="475775"/>
            <a:chOff x="-42005" y="0"/>
            <a:chExt cx="4781313"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a:solidFill>
                    <a:srgbClr val="254375"/>
                  </a:solidFill>
                  <a:latin typeface="微软雅黑" panose="020B0503020204020204" charset="-122"/>
                  <a:ea typeface="微软雅黑" panose="020B0503020204020204" charset="-122"/>
                  <a:sym typeface="微软雅黑" panose="020B0503020204020204" charset="-122"/>
                </a:rPr>
                <a:t>01</a:t>
              </a:r>
            </a:p>
          </p:txBody>
        </p:sp>
        <p:sp>
          <p:nvSpPr>
            <p:cNvPr id="26" name="矩形 24"/>
            <p:cNvSpPr>
              <a:spLocks noChangeArrowheads="1"/>
            </p:cNvSpPr>
            <p:nvPr/>
          </p:nvSpPr>
          <p:spPr bwMode="auto">
            <a:xfrm>
              <a:off x="347873" y="14118"/>
              <a:ext cx="4391435"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a:solidFill>
                    <a:srgbClr val="4F81BD"/>
                  </a:solidFill>
                  <a:latin typeface="微软雅黑" panose="020B0503020204020204" charset="-122"/>
                  <a:ea typeface="微软雅黑" panose="020B0503020204020204" charset="-122"/>
                  <a:sym typeface="Arial" panose="020B0604020202090204"/>
                </a:rPr>
                <a:t>选题</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依据</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国内外研究现状</a:t>
              </a:r>
              <a:endParaRPr lang="zh-CN" altLang="en-US" sz="2400" b="1" dirty="0">
                <a:solidFill>
                  <a:srgbClr val="4F81BD"/>
                </a:solidFill>
                <a:latin typeface="微软雅黑" panose="020B0503020204020204" charset="-122"/>
                <a:ea typeface="微软雅黑" panose="020B0503020204020204" charset="-122"/>
                <a:sym typeface="Arial" panose="020B0604020202090204"/>
              </a:endParaRP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8" name="直接连接符 4"/>
          <p:cNvCxnSpPr>
            <a:cxnSpLocks noChangeShapeType="1"/>
            <a:endCxn id="26" idx="2"/>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12" name="文本框 2"/>
          <p:cNvSpPr txBox="1"/>
          <p:nvPr/>
        </p:nvSpPr>
        <p:spPr>
          <a:xfrm>
            <a:off x="143956" y="1156682"/>
            <a:ext cx="6012219" cy="400110"/>
          </a:xfrm>
          <a:prstGeom prst="rect">
            <a:avLst/>
          </a:prstGeom>
          <a:noFill/>
          <a:ln w="19050">
            <a:solidFill>
              <a:schemeClr val="bg1"/>
            </a:solidFill>
          </a:ln>
          <a:effectLst/>
        </p:spPr>
        <p:txBody>
          <a:bodyPr wrap="square" rtlCol="0">
            <a:spAutoFit/>
          </a:bodyPr>
          <a:lstStyle/>
          <a:p>
            <a:pPr lvl="0">
              <a:defRPr/>
            </a:pPr>
            <a:r>
              <a:rPr lang="en-US" altLang="zh-CN" sz="2000" dirty="0">
                <a:latin typeface="微软雅黑" pitchFamily="34" charset="-122"/>
                <a:ea typeface="微软雅黑" pitchFamily="34" charset="-122"/>
              </a:rPr>
              <a:t>2</a:t>
            </a:r>
            <a:r>
              <a:rPr kumimoji="0" lang="en-US" altLang="zh-CN" sz="2000" b="0" i="0" u="none" strike="noStrike" kern="1200" cap="none" spc="0" normalizeH="0" baseline="0" noProof="0" dirty="0" smtClean="0">
                <a:ln>
                  <a:noFill/>
                </a:ln>
                <a:effectLst/>
                <a:uLnTx/>
                <a:uFillTx/>
                <a:latin typeface="微软雅黑" pitchFamily="34" charset="-122"/>
                <a:ea typeface="微软雅黑" pitchFamily="34" charset="-122"/>
              </a:rPr>
              <a:t>.</a:t>
            </a:r>
            <a:r>
              <a:rPr lang="zh-CN" altLang="en-US" sz="2000" dirty="0">
                <a:latin typeface="微软雅黑" pitchFamily="34" charset="-122"/>
                <a:ea typeface="微软雅黑" pitchFamily="34" charset="-122"/>
              </a:rPr>
              <a:t>阻尼减振涂层技术研究</a:t>
            </a:r>
            <a:r>
              <a:rPr lang="zh-CN" altLang="en-US" sz="2000" dirty="0" smtClean="0">
                <a:latin typeface="微软雅黑" pitchFamily="34" charset="-122"/>
                <a:ea typeface="微软雅黑" pitchFamily="34" charset="-122"/>
              </a:rPr>
              <a:t>现状</a:t>
            </a:r>
            <a:r>
              <a:rPr lang="en-US" altLang="zh-CN" sz="2000" dirty="0" smtClean="0">
                <a:latin typeface="微软雅黑" pitchFamily="34" charset="-122"/>
                <a:ea typeface="微软雅黑" pitchFamily="34" charset="-122"/>
              </a:rPr>
              <a:t>——</a:t>
            </a:r>
            <a:r>
              <a:rPr lang="zh-CN" altLang="en-US" sz="2000" dirty="0">
                <a:latin typeface="微软雅黑" pitchFamily="34" charset="-122"/>
                <a:ea typeface="微软雅黑" pitchFamily="34" charset="-122"/>
              </a:rPr>
              <a:t>各</a:t>
            </a:r>
            <a:r>
              <a:rPr lang="zh-CN" altLang="en-US" sz="2000" dirty="0" smtClean="0">
                <a:latin typeface="微软雅黑" pitchFamily="34" charset="-122"/>
                <a:ea typeface="微软雅黑" pitchFamily="34" charset="-122"/>
              </a:rPr>
              <a:t>材料损耗因子</a:t>
            </a:r>
            <a:endParaRPr kumimoji="0" lang="zh-CN" altLang="en-US" sz="2000" b="0" i="0" u="none" strike="noStrike" kern="1200" cap="none" spc="0" normalizeH="0" baseline="0" noProof="0" dirty="0">
              <a:ln>
                <a:noFill/>
              </a:ln>
              <a:effectLst/>
              <a:uLnTx/>
              <a:uFillTx/>
              <a:latin typeface="微软雅黑" pitchFamily="34" charset="-122"/>
              <a:ea typeface="微软雅黑" pitchFamily="34" charset="-122"/>
            </a:endParaRPr>
          </a:p>
        </p:txBody>
      </p:sp>
      <p:graphicFrame>
        <p:nvGraphicFramePr>
          <p:cNvPr id="33" name="表格 32">
            <a:extLst>
              <a:ext uri="{FF2B5EF4-FFF2-40B4-BE49-F238E27FC236}">
                <a16:creationId xmlns:a16="http://schemas.microsoft.com/office/drawing/2014/main" xmlns="" id="{6973DF77-C8C8-459B-9AFD-5BE800F978EE}"/>
              </a:ext>
            </a:extLst>
          </p:cNvPr>
          <p:cNvGraphicFramePr>
            <a:graphicFrameLocks noGrp="1"/>
          </p:cNvGraphicFramePr>
          <p:nvPr>
            <p:extLst>
              <p:ext uri="{D42A27DB-BD31-4B8C-83A1-F6EECF244321}">
                <p14:modId xmlns:p14="http://schemas.microsoft.com/office/powerpoint/2010/main" val="2511231018"/>
              </p:ext>
            </p:extLst>
          </p:nvPr>
        </p:nvGraphicFramePr>
        <p:xfrm>
          <a:off x="457216" y="1844824"/>
          <a:ext cx="4464744" cy="4023360"/>
        </p:xfrm>
        <a:graphic>
          <a:graphicData uri="http://schemas.openxmlformats.org/drawingml/2006/table">
            <a:tbl>
              <a:tblPr firstRow="1" firstCol="1" bandRow="1"/>
              <a:tblGrid>
                <a:gridCol w="2232372">
                  <a:extLst>
                    <a:ext uri="{9D8B030D-6E8A-4147-A177-3AD203B41FA5}">
                      <a16:colId xmlns:a16="http://schemas.microsoft.com/office/drawing/2014/main" xmlns="" val="2133032998"/>
                    </a:ext>
                  </a:extLst>
                </a:gridCol>
                <a:gridCol w="2232372">
                  <a:extLst>
                    <a:ext uri="{9D8B030D-6E8A-4147-A177-3AD203B41FA5}">
                      <a16:colId xmlns:a16="http://schemas.microsoft.com/office/drawing/2014/main" xmlns="" val="2632776425"/>
                    </a:ext>
                  </a:extLst>
                </a:gridCol>
              </a:tblGrid>
              <a:tr h="353081">
                <a:tc>
                  <a:txBody>
                    <a:bodyPr/>
                    <a:lstStyle/>
                    <a:p>
                      <a:pPr marL="127000" indent="127000" algn="ctr">
                        <a:lnSpc>
                          <a:spcPct val="150000"/>
                        </a:lnSpc>
                        <a:spcAft>
                          <a:spcPts val="0"/>
                        </a:spcAft>
                      </a:pPr>
                      <a:r>
                        <a:rPr lang="zh-CN" sz="1600" kern="100" dirty="0">
                          <a:effectLst/>
                          <a:latin typeface="Times New Roman" panose="02020603050405020304" pitchFamily="18" charset="0"/>
                          <a:ea typeface="宋体" panose="02010600030101010101" pitchFamily="2" charset="-122"/>
                        </a:rPr>
                        <a:t>材料</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127000" algn="ctr">
                        <a:lnSpc>
                          <a:spcPct val="150000"/>
                        </a:lnSpc>
                        <a:spcAft>
                          <a:spcPts val="0"/>
                        </a:spcAft>
                      </a:pPr>
                      <a:r>
                        <a:rPr lang="zh-CN" sz="1600" kern="100">
                          <a:effectLst/>
                          <a:latin typeface="Times New Roman" panose="02020603050405020304" pitchFamily="18" charset="0"/>
                          <a:ea typeface="宋体" panose="02010600030101010101" pitchFamily="2" charset="-122"/>
                        </a:rPr>
                        <a:t>损耗因子</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65294012"/>
                  </a:ext>
                </a:extLst>
              </a:tr>
              <a:tr h="353081">
                <a:tc>
                  <a:txBody>
                    <a:bodyPr/>
                    <a:lstStyle/>
                    <a:p>
                      <a:pPr marL="127000" indent="127000" algn="ctr">
                        <a:lnSpc>
                          <a:spcPct val="150000"/>
                        </a:lnSpc>
                        <a:spcAft>
                          <a:spcPts val="0"/>
                        </a:spcAft>
                      </a:pPr>
                      <a:r>
                        <a:rPr lang="zh-CN" sz="1600" kern="100" dirty="0">
                          <a:solidFill>
                            <a:srgbClr val="FF0000"/>
                          </a:solidFill>
                          <a:effectLst/>
                          <a:latin typeface="Times New Roman" panose="02020603050405020304" pitchFamily="18" charset="0"/>
                          <a:ea typeface="宋体" panose="02010600030101010101" pitchFamily="2" charset="-122"/>
                        </a:rPr>
                        <a:t>钢、铁</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127000" indent="127000" algn="ctr">
                        <a:lnSpc>
                          <a:spcPct val="150000"/>
                        </a:lnSpc>
                        <a:spcAft>
                          <a:spcPts val="0"/>
                        </a:spcAft>
                      </a:pPr>
                      <a:r>
                        <a:rPr lang="en-US" sz="1600" kern="100" dirty="0">
                          <a:solidFill>
                            <a:srgbClr val="FF0000"/>
                          </a:solidFill>
                          <a:effectLst/>
                          <a:latin typeface="Times New Roman" panose="02020603050405020304" pitchFamily="18" charset="0"/>
                          <a:ea typeface="宋体" panose="02010600030101010101" pitchFamily="2" charset="-122"/>
                        </a:rPr>
                        <a:t>1</a:t>
                      </a:r>
                      <a:r>
                        <a:rPr lang="zh-CN" sz="1600" kern="100" dirty="0">
                          <a:solidFill>
                            <a:srgbClr val="FF0000"/>
                          </a:solidFill>
                          <a:effectLst/>
                          <a:latin typeface="Times New Roman" panose="02020603050405020304" pitchFamily="18" charset="0"/>
                          <a:ea typeface="宋体" panose="02010600030101010101" pitchFamily="2" charset="-122"/>
                        </a:rPr>
                        <a:t>×</a:t>
                      </a:r>
                      <a:r>
                        <a:rPr lang="en-US" sz="1600" kern="100" dirty="0">
                          <a:solidFill>
                            <a:srgbClr val="FF0000"/>
                          </a:solidFill>
                          <a:effectLst/>
                          <a:latin typeface="Times New Roman" panose="02020603050405020304" pitchFamily="18" charset="0"/>
                          <a:ea typeface="宋体" panose="02010600030101010101" pitchFamily="2" charset="-122"/>
                        </a:rPr>
                        <a:t>10</a:t>
                      </a:r>
                      <a:r>
                        <a:rPr lang="en-US" sz="1600" kern="100" baseline="30000" dirty="0">
                          <a:solidFill>
                            <a:srgbClr val="FF0000"/>
                          </a:solidFill>
                          <a:effectLst/>
                          <a:latin typeface="Times New Roman" panose="02020603050405020304" pitchFamily="18" charset="0"/>
                          <a:ea typeface="宋体" panose="02010600030101010101" pitchFamily="2" charset="-122"/>
                        </a:rPr>
                        <a:t>-4</a:t>
                      </a:r>
                      <a:r>
                        <a:rPr lang="en-US" sz="1600" kern="100" dirty="0">
                          <a:solidFill>
                            <a:srgbClr val="FF0000"/>
                          </a:solidFill>
                          <a:effectLst/>
                          <a:latin typeface="Times New Roman" panose="02020603050405020304" pitchFamily="18" charset="0"/>
                          <a:ea typeface="宋体" panose="02010600030101010101" pitchFamily="2" charset="-122"/>
                        </a:rPr>
                        <a:t>~6</a:t>
                      </a:r>
                      <a:r>
                        <a:rPr lang="zh-CN" sz="1600" kern="100" dirty="0">
                          <a:solidFill>
                            <a:srgbClr val="FF0000"/>
                          </a:solidFill>
                          <a:effectLst/>
                          <a:latin typeface="Times New Roman" panose="02020603050405020304" pitchFamily="18" charset="0"/>
                          <a:ea typeface="宋体" panose="02010600030101010101" pitchFamily="2" charset="-122"/>
                        </a:rPr>
                        <a:t>×</a:t>
                      </a:r>
                      <a:r>
                        <a:rPr lang="en-US" sz="1600" kern="100" dirty="0">
                          <a:solidFill>
                            <a:srgbClr val="FF0000"/>
                          </a:solidFill>
                          <a:effectLst/>
                          <a:latin typeface="Times New Roman" panose="02020603050405020304" pitchFamily="18" charset="0"/>
                          <a:ea typeface="宋体" panose="02010600030101010101" pitchFamily="2" charset="-122"/>
                        </a:rPr>
                        <a:t>10</a:t>
                      </a:r>
                      <a:r>
                        <a:rPr lang="en-US" sz="1600" kern="100" baseline="30000" dirty="0">
                          <a:solidFill>
                            <a:srgbClr val="FF0000"/>
                          </a:solidFill>
                          <a:effectLst/>
                          <a:latin typeface="Times New Roman" panose="02020603050405020304" pitchFamily="18" charset="0"/>
                          <a:ea typeface="宋体" panose="02010600030101010101" pitchFamily="2" charset="-122"/>
                        </a:rPr>
                        <a:t>-4</a:t>
                      </a:r>
                      <a:endParaRPr lang="zh-CN" sz="160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4248718974"/>
                  </a:ext>
                </a:extLst>
              </a:tr>
              <a:tr h="353081">
                <a:tc>
                  <a:txBody>
                    <a:bodyPr/>
                    <a:lstStyle/>
                    <a:p>
                      <a:pPr marL="127000" indent="127000" algn="ctr">
                        <a:lnSpc>
                          <a:spcPct val="150000"/>
                        </a:lnSpc>
                        <a:spcAft>
                          <a:spcPts val="0"/>
                        </a:spcAft>
                      </a:pPr>
                      <a:r>
                        <a:rPr lang="zh-CN" sz="1600" kern="100" dirty="0">
                          <a:solidFill>
                            <a:srgbClr val="FF0000"/>
                          </a:solidFill>
                          <a:effectLst/>
                          <a:latin typeface="Times New Roman" panose="02020603050405020304" pitchFamily="18" charset="0"/>
                          <a:ea typeface="宋体" panose="02010600030101010101" pitchFamily="2" charset="-122"/>
                        </a:rPr>
                        <a:t>铝</a:t>
                      </a:r>
                    </a:p>
                  </a:txBody>
                  <a:tcPr marL="68580" marR="68580" marT="0" marB="0">
                    <a:lnL>
                      <a:noFill/>
                    </a:lnL>
                    <a:lnR>
                      <a:noFill/>
                    </a:lnR>
                    <a:lnT>
                      <a:noFill/>
                    </a:lnT>
                    <a:lnB>
                      <a:noFill/>
                    </a:lnB>
                  </a:tcPr>
                </a:tc>
                <a:tc>
                  <a:txBody>
                    <a:bodyPr/>
                    <a:lstStyle/>
                    <a:p>
                      <a:pPr marL="127000" indent="127000" algn="ctr">
                        <a:lnSpc>
                          <a:spcPct val="150000"/>
                        </a:lnSpc>
                        <a:spcAft>
                          <a:spcPts val="0"/>
                        </a:spcAft>
                      </a:pPr>
                      <a:r>
                        <a:rPr lang="en-US" sz="1600" kern="100" dirty="0">
                          <a:solidFill>
                            <a:srgbClr val="FF0000"/>
                          </a:solidFill>
                          <a:effectLst/>
                          <a:latin typeface="Times New Roman" panose="02020603050405020304" pitchFamily="18" charset="0"/>
                          <a:ea typeface="宋体" panose="02010600030101010101" pitchFamily="2" charset="-122"/>
                        </a:rPr>
                        <a:t>2</a:t>
                      </a:r>
                      <a:r>
                        <a:rPr lang="zh-CN" sz="1600" kern="100" dirty="0">
                          <a:solidFill>
                            <a:srgbClr val="FF0000"/>
                          </a:solidFill>
                          <a:effectLst/>
                          <a:latin typeface="Times New Roman" panose="02020603050405020304" pitchFamily="18" charset="0"/>
                          <a:ea typeface="宋体" panose="02010600030101010101" pitchFamily="2" charset="-122"/>
                        </a:rPr>
                        <a:t>×</a:t>
                      </a:r>
                      <a:r>
                        <a:rPr lang="en-US" sz="1600" kern="100" dirty="0">
                          <a:solidFill>
                            <a:srgbClr val="FF0000"/>
                          </a:solidFill>
                          <a:effectLst/>
                          <a:latin typeface="Times New Roman" panose="02020603050405020304" pitchFamily="18" charset="0"/>
                          <a:ea typeface="宋体" panose="02010600030101010101" pitchFamily="2" charset="-122"/>
                        </a:rPr>
                        <a:t>10</a:t>
                      </a:r>
                      <a:r>
                        <a:rPr lang="en-US" sz="1600" kern="100" baseline="30000" dirty="0">
                          <a:solidFill>
                            <a:srgbClr val="FF0000"/>
                          </a:solidFill>
                          <a:effectLst/>
                          <a:latin typeface="Times New Roman" panose="02020603050405020304" pitchFamily="18" charset="0"/>
                          <a:ea typeface="宋体" panose="02010600030101010101" pitchFamily="2" charset="-122"/>
                        </a:rPr>
                        <a:t>-5</a:t>
                      </a:r>
                      <a:r>
                        <a:rPr lang="en-US" sz="1600" kern="100" dirty="0">
                          <a:solidFill>
                            <a:srgbClr val="FF0000"/>
                          </a:solidFill>
                          <a:effectLst/>
                          <a:latin typeface="Times New Roman" panose="02020603050405020304" pitchFamily="18" charset="0"/>
                          <a:ea typeface="宋体" panose="02010600030101010101" pitchFamily="2" charset="-122"/>
                        </a:rPr>
                        <a:t>~2</a:t>
                      </a:r>
                      <a:r>
                        <a:rPr lang="zh-CN" sz="1600" kern="100" dirty="0">
                          <a:solidFill>
                            <a:srgbClr val="FF0000"/>
                          </a:solidFill>
                          <a:effectLst/>
                          <a:latin typeface="Times New Roman" panose="02020603050405020304" pitchFamily="18" charset="0"/>
                          <a:ea typeface="宋体" panose="02010600030101010101" pitchFamily="2" charset="-122"/>
                        </a:rPr>
                        <a:t>×</a:t>
                      </a:r>
                      <a:r>
                        <a:rPr lang="en-US" sz="1600" kern="100" dirty="0">
                          <a:solidFill>
                            <a:srgbClr val="FF0000"/>
                          </a:solidFill>
                          <a:effectLst/>
                          <a:latin typeface="Times New Roman" panose="02020603050405020304" pitchFamily="18" charset="0"/>
                          <a:ea typeface="宋体" panose="02010600030101010101" pitchFamily="2" charset="-122"/>
                        </a:rPr>
                        <a:t>10</a:t>
                      </a:r>
                      <a:r>
                        <a:rPr lang="en-US" sz="1600" kern="100" baseline="30000" dirty="0">
                          <a:solidFill>
                            <a:srgbClr val="FF0000"/>
                          </a:solidFill>
                          <a:effectLst/>
                          <a:latin typeface="Times New Roman" panose="02020603050405020304" pitchFamily="18" charset="0"/>
                          <a:ea typeface="宋体" panose="02010600030101010101" pitchFamily="2" charset="-122"/>
                        </a:rPr>
                        <a:t>-3</a:t>
                      </a:r>
                      <a:endParaRPr lang="zh-CN" sz="160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extLst>
                  <a:ext uri="{0D108BD9-81ED-4DB2-BD59-A6C34878D82A}">
                    <a16:rowId xmlns:a16="http://schemas.microsoft.com/office/drawing/2014/main" xmlns="" val="3269190632"/>
                  </a:ext>
                </a:extLst>
              </a:tr>
              <a:tr h="353081">
                <a:tc>
                  <a:txBody>
                    <a:bodyPr/>
                    <a:lstStyle/>
                    <a:p>
                      <a:pPr marL="127000" indent="127000" algn="ctr">
                        <a:lnSpc>
                          <a:spcPct val="150000"/>
                        </a:lnSpc>
                        <a:spcAft>
                          <a:spcPts val="0"/>
                        </a:spcAft>
                      </a:pPr>
                      <a:r>
                        <a:rPr lang="zh-CN" sz="1600" kern="100" dirty="0">
                          <a:effectLst/>
                          <a:latin typeface="Times New Roman" panose="02020603050405020304" pitchFamily="18" charset="0"/>
                          <a:ea typeface="宋体" panose="02010600030101010101" pitchFamily="2" charset="-122"/>
                        </a:rPr>
                        <a:t>有色金属</a:t>
                      </a:r>
                    </a:p>
                  </a:txBody>
                  <a:tcPr marL="68580" marR="68580" marT="0" marB="0">
                    <a:lnL>
                      <a:noFill/>
                    </a:lnL>
                    <a:lnR>
                      <a:noFill/>
                    </a:lnR>
                    <a:lnT>
                      <a:noFill/>
                    </a:lnT>
                    <a:lnB>
                      <a:noFill/>
                    </a:lnB>
                  </a:tcPr>
                </a:tc>
                <a:tc>
                  <a:txBody>
                    <a:bodyPr/>
                    <a:lstStyle/>
                    <a:p>
                      <a:pPr marL="127000" indent="127000" algn="ctr">
                        <a:lnSpc>
                          <a:spcPct val="150000"/>
                        </a:lnSpc>
                        <a:spcAft>
                          <a:spcPts val="0"/>
                        </a:spcAft>
                      </a:pPr>
                      <a:r>
                        <a:rPr lang="en-US" sz="1600" kern="100" dirty="0">
                          <a:effectLst/>
                          <a:latin typeface="Times New Roman" panose="02020603050405020304" pitchFamily="18" charset="0"/>
                          <a:ea typeface="宋体" panose="02010600030101010101" pitchFamily="2" charset="-122"/>
                        </a:rPr>
                        <a:t>1</a:t>
                      </a:r>
                      <a:r>
                        <a:rPr lang="zh-CN" sz="1600" kern="100" dirty="0">
                          <a:effectLst/>
                          <a:latin typeface="Times New Roman" panose="02020603050405020304" pitchFamily="18" charset="0"/>
                          <a:ea typeface="宋体" panose="02010600030101010101" pitchFamily="2" charset="-122"/>
                        </a:rPr>
                        <a:t>×</a:t>
                      </a:r>
                      <a:r>
                        <a:rPr lang="en-US" sz="1600" kern="100" dirty="0">
                          <a:effectLst/>
                          <a:latin typeface="Times New Roman" panose="02020603050405020304" pitchFamily="18" charset="0"/>
                          <a:ea typeface="宋体" panose="02010600030101010101" pitchFamily="2" charset="-122"/>
                        </a:rPr>
                        <a:t>10</a:t>
                      </a:r>
                      <a:r>
                        <a:rPr lang="en-US" sz="1600" kern="100" baseline="30000" dirty="0">
                          <a:effectLst/>
                          <a:latin typeface="Times New Roman" panose="02020603050405020304" pitchFamily="18" charset="0"/>
                          <a:ea typeface="宋体" panose="02010600030101010101" pitchFamily="2" charset="-122"/>
                        </a:rPr>
                        <a:t>-4</a:t>
                      </a:r>
                      <a:r>
                        <a:rPr lang="en-US" sz="1600" kern="100" dirty="0">
                          <a:effectLst/>
                          <a:latin typeface="Times New Roman" panose="02020603050405020304" pitchFamily="18" charset="0"/>
                          <a:ea typeface="宋体" panose="02010600030101010101" pitchFamily="2" charset="-122"/>
                        </a:rPr>
                        <a:t>~2</a:t>
                      </a:r>
                      <a:r>
                        <a:rPr lang="zh-CN" sz="1600" kern="100" dirty="0">
                          <a:effectLst/>
                          <a:latin typeface="Times New Roman" panose="02020603050405020304" pitchFamily="18" charset="0"/>
                          <a:ea typeface="宋体" panose="02010600030101010101" pitchFamily="2" charset="-122"/>
                        </a:rPr>
                        <a:t>×</a:t>
                      </a:r>
                      <a:r>
                        <a:rPr lang="en-US" sz="1600" kern="100" dirty="0">
                          <a:effectLst/>
                          <a:latin typeface="Times New Roman" panose="02020603050405020304" pitchFamily="18" charset="0"/>
                          <a:ea typeface="宋体" panose="02010600030101010101" pitchFamily="2" charset="-122"/>
                        </a:rPr>
                        <a:t>10</a:t>
                      </a:r>
                      <a:r>
                        <a:rPr lang="en-US" sz="1600" kern="100" baseline="30000" dirty="0">
                          <a:effectLst/>
                          <a:latin typeface="Times New Roman" panose="02020603050405020304" pitchFamily="18" charset="0"/>
                          <a:ea typeface="宋体" panose="02010600030101010101" pitchFamily="2" charset="-122"/>
                        </a:rPr>
                        <a:t>-3</a:t>
                      </a:r>
                      <a:endParaRPr lang="zh-CN" sz="1600" kern="100" dirty="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extLst>
                  <a:ext uri="{0D108BD9-81ED-4DB2-BD59-A6C34878D82A}">
                    <a16:rowId xmlns:a16="http://schemas.microsoft.com/office/drawing/2014/main" xmlns="" val="2926341001"/>
                  </a:ext>
                </a:extLst>
              </a:tr>
              <a:tr h="353081">
                <a:tc>
                  <a:txBody>
                    <a:bodyPr/>
                    <a:lstStyle/>
                    <a:p>
                      <a:pPr marL="127000" indent="127000" algn="ctr">
                        <a:lnSpc>
                          <a:spcPct val="150000"/>
                        </a:lnSpc>
                        <a:spcAft>
                          <a:spcPts val="0"/>
                        </a:spcAft>
                      </a:pPr>
                      <a:r>
                        <a:rPr lang="zh-CN" sz="1600" kern="100">
                          <a:effectLst/>
                          <a:latin typeface="Times New Roman" panose="02020603050405020304" pitchFamily="18" charset="0"/>
                          <a:ea typeface="宋体" panose="02010600030101010101" pitchFamily="2" charset="-122"/>
                        </a:rPr>
                        <a:t>铅</a:t>
                      </a:r>
                    </a:p>
                  </a:txBody>
                  <a:tcPr marL="68580" marR="68580" marT="0" marB="0">
                    <a:lnL>
                      <a:noFill/>
                    </a:lnL>
                    <a:lnR>
                      <a:noFill/>
                    </a:lnR>
                    <a:lnT>
                      <a:noFill/>
                    </a:lnT>
                    <a:lnB>
                      <a:noFill/>
                    </a:lnB>
                  </a:tcPr>
                </a:tc>
                <a:tc>
                  <a:txBody>
                    <a:bodyPr/>
                    <a:lstStyle/>
                    <a:p>
                      <a:pPr marL="127000" indent="127000" algn="ctr">
                        <a:lnSpc>
                          <a:spcPct val="150000"/>
                        </a:lnSpc>
                        <a:spcAft>
                          <a:spcPts val="0"/>
                        </a:spcAft>
                      </a:pPr>
                      <a:r>
                        <a:rPr lang="en-US" sz="1600" kern="100" dirty="0">
                          <a:effectLst/>
                          <a:latin typeface="Times New Roman" panose="02020603050405020304" pitchFamily="18" charset="0"/>
                          <a:ea typeface="宋体" panose="02010600030101010101" pitchFamily="2" charset="-122"/>
                        </a:rPr>
                        <a:t>10</a:t>
                      </a:r>
                      <a:r>
                        <a:rPr lang="en-US" sz="1600" kern="100" baseline="30000" dirty="0">
                          <a:effectLst/>
                          <a:latin typeface="Times New Roman" panose="02020603050405020304" pitchFamily="18" charset="0"/>
                          <a:ea typeface="宋体" panose="02010600030101010101" pitchFamily="2" charset="-122"/>
                        </a:rPr>
                        <a:t>-4</a:t>
                      </a:r>
                      <a:endParaRPr lang="zh-CN" sz="160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extLst>
                  <a:ext uri="{0D108BD9-81ED-4DB2-BD59-A6C34878D82A}">
                    <a16:rowId xmlns:a16="http://schemas.microsoft.com/office/drawing/2014/main" xmlns="" val="3262209605"/>
                  </a:ext>
                </a:extLst>
              </a:tr>
              <a:tr h="353081">
                <a:tc>
                  <a:txBody>
                    <a:bodyPr/>
                    <a:lstStyle/>
                    <a:p>
                      <a:pPr marL="127000" indent="127000" algn="ctr">
                        <a:lnSpc>
                          <a:spcPct val="150000"/>
                        </a:lnSpc>
                        <a:spcAft>
                          <a:spcPts val="0"/>
                        </a:spcAft>
                      </a:pPr>
                      <a:r>
                        <a:rPr lang="zh-CN" sz="1600" kern="100" dirty="0">
                          <a:effectLst/>
                          <a:latin typeface="Times New Roman" panose="02020603050405020304" pitchFamily="18" charset="0"/>
                          <a:ea typeface="宋体" panose="02010600030101010101" pitchFamily="2" charset="-122"/>
                        </a:rPr>
                        <a:t>铜</a:t>
                      </a:r>
                    </a:p>
                  </a:txBody>
                  <a:tcPr marL="68580" marR="68580" marT="0" marB="0">
                    <a:lnL>
                      <a:noFill/>
                    </a:lnL>
                    <a:lnR>
                      <a:noFill/>
                    </a:lnR>
                    <a:lnT>
                      <a:noFill/>
                    </a:lnT>
                    <a:lnB>
                      <a:noFill/>
                    </a:lnB>
                  </a:tcPr>
                </a:tc>
                <a:tc>
                  <a:txBody>
                    <a:bodyPr/>
                    <a:lstStyle/>
                    <a:p>
                      <a:pPr marL="127000" indent="127000" algn="ctr">
                        <a:lnSpc>
                          <a:spcPct val="150000"/>
                        </a:lnSpc>
                        <a:spcAft>
                          <a:spcPts val="0"/>
                        </a:spcAft>
                      </a:pPr>
                      <a:r>
                        <a:rPr lang="en-US" sz="1600" kern="100" dirty="0">
                          <a:effectLst/>
                          <a:latin typeface="Times New Roman" panose="02020603050405020304" pitchFamily="18" charset="0"/>
                          <a:ea typeface="宋体" panose="02010600030101010101" pitchFamily="2" charset="-122"/>
                        </a:rPr>
                        <a:t>2</a:t>
                      </a:r>
                      <a:r>
                        <a:rPr lang="zh-CN" sz="1600" kern="100" dirty="0">
                          <a:effectLst/>
                          <a:latin typeface="Times New Roman" panose="02020603050405020304" pitchFamily="18" charset="0"/>
                          <a:ea typeface="宋体" panose="02010600030101010101" pitchFamily="2" charset="-122"/>
                        </a:rPr>
                        <a:t>×</a:t>
                      </a:r>
                      <a:r>
                        <a:rPr lang="en-US" sz="1600" kern="100" dirty="0">
                          <a:effectLst/>
                          <a:latin typeface="Times New Roman" panose="02020603050405020304" pitchFamily="18" charset="0"/>
                          <a:ea typeface="宋体" panose="02010600030101010101" pitchFamily="2" charset="-122"/>
                        </a:rPr>
                        <a:t>10</a:t>
                      </a:r>
                      <a:r>
                        <a:rPr lang="en-US" sz="1600" kern="100" baseline="30000" dirty="0">
                          <a:effectLst/>
                          <a:latin typeface="Times New Roman" panose="02020603050405020304" pitchFamily="18" charset="0"/>
                          <a:ea typeface="宋体" panose="02010600030101010101" pitchFamily="2" charset="-122"/>
                        </a:rPr>
                        <a:t>-3</a:t>
                      </a:r>
                      <a:endParaRPr lang="zh-CN" sz="1600" kern="100" dirty="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extLst>
                  <a:ext uri="{0D108BD9-81ED-4DB2-BD59-A6C34878D82A}">
                    <a16:rowId xmlns:a16="http://schemas.microsoft.com/office/drawing/2014/main" xmlns="" val="1659647588"/>
                  </a:ext>
                </a:extLst>
              </a:tr>
              <a:tr h="353081">
                <a:tc>
                  <a:txBody>
                    <a:bodyPr/>
                    <a:lstStyle/>
                    <a:p>
                      <a:pPr marL="127000" indent="127000" algn="ctr">
                        <a:lnSpc>
                          <a:spcPct val="150000"/>
                        </a:lnSpc>
                        <a:spcAft>
                          <a:spcPts val="0"/>
                        </a:spcAft>
                      </a:pPr>
                      <a:r>
                        <a:rPr lang="zh-CN" sz="1600" kern="100">
                          <a:effectLst/>
                          <a:latin typeface="Times New Roman" panose="02020603050405020304" pitchFamily="18" charset="0"/>
                          <a:ea typeface="宋体" panose="02010600030101010101" pitchFamily="2" charset="-122"/>
                        </a:rPr>
                        <a:t>有机玻璃</a:t>
                      </a:r>
                    </a:p>
                  </a:txBody>
                  <a:tcPr marL="68580" marR="68580" marT="0" marB="0">
                    <a:lnL>
                      <a:noFill/>
                    </a:lnL>
                    <a:lnR>
                      <a:noFill/>
                    </a:lnR>
                    <a:lnT>
                      <a:noFill/>
                    </a:lnT>
                    <a:lnB>
                      <a:noFill/>
                    </a:lnB>
                  </a:tcPr>
                </a:tc>
                <a:tc>
                  <a:txBody>
                    <a:bodyPr/>
                    <a:lstStyle/>
                    <a:p>
                      <a:pPr marL="127000" indent="127000" algn="ctr">
                        <a:lnSpc>
                          <a:spcPct val="150000"/>
                        </a:lnSpc>
                        <a:spcAft>
                          <a:spcPts val="0"/>
                        </a:spcAft>
                      </a:pPr>
                      <a:r>
                        <a:rPr lang="en-US" sz="1600" kern="100" dirty="0">
                          <a:effectLst/>
                          <a:latin typeface="Times New Roman" panose="02020603050405020304" pitchFamily="18" charset="0"/>
                          <a:ea typeface="宋体" panose="02010600030101010101" pitchFamily="2" charset="-122"/>
                        </a:rPr>
                        <a:t>2</a:t>
                      </a:r>
                      <a:r>
                        <a:rPr lang="zh-CN" sz="1600" kern="100">
                          <a:effectLst/>
                          <a:latin typeface="Times New Roman" panose="02020603050405020304" pitchFamily="18" charset="0"/>
                          <a:ea typeface="宋体" panose="02010600030101010101" pitchFamily="2" charset="-122"/>
                        </a:rPr>
                        <a:t>×</a:t>
                      </a:r>
                      <a:r>
                        <a:rPr lang="en-US" sz="1600" kern="100" dirty="0">
                          <a:effectLst/>
                          <a:latin typeface="Times New Roman" panose="02020603050405020304" pitchFamily="18" charset="0"/>
                          <a:ea typeface="宋体" panose="02010600030101010101" pitchFamily="2" charset="-122"/>
                        </a:rPr>
                        <a:t>10</a:t>
                      </a:r>
                      <a:r>
                        <a:rPr lang="en-US" sz="1600" kern="100" baseline="30000" dirty="0">
                          <a:effectLst/>
                          <a:latin typeface="Times New Roman" panose="02020603050405020304" pitchFamily="18" charset="0"/>
                          <a:ea typeface="宋体" panose="02010600030101010101" pitchFamily="2" charset="-122"/>
                        </a:rPr>
                        <a:t>-2</a:t>
                      </a:r>
                      <a:r>
                        <a:rPr lang="en-US" sz="1600" kern="100" dirty="0">
                          <a:effectLst/>
                          <a:latin typeface="Times New Roman" panose="02020603050405020304" pitchFamily="18" charset="0"/>
                          <a:ea typeface="宋体" panose="02010600030101010101" pitchFamily="2" charset="-122"/>
                        </a:rPr>
                        <a:t>~4</a:t>
                      </a:r>
                      <a:r>
                        <a:rPr lang="zh-CN" sz="1600" kern="100">
                          <a:effectLst/>
                          <a:latin typeface="Times New Roman" panose="02020603050405020304" pitchFamily="18" charset="0"/>
                          <a:ea typeface="宋体" panose="02010600030101010101" pitchFamily="2" charset="-122"/>
                        </a:rPr>
                        <a:t>×</a:t>
                      </a:r>
                      <a:r>
                        <a:rPr lang="en-US" sz="1600" kern="100" dirty="0">
                          <a:effectLst/>
                          <a:latin typeface="Times New Roman" panose="02020603050405020304" pitchFamily="18" charset="0"/>
                          <a:ea typeface="宋体" panose="02010600030101010101" pitchFamily="2" charset="-122"/>
                        </a:rPr>
                        <a:t>10</a:t>
                      </a:r>
                      <a:r>
                        <a:rPr lang="en-US" sz="1600" kern="100" baseline="30000" dirty="0">
                          <a:effectLst/>
                          <a:latin typeface="Times New Roman" panose="02020603050405020304" pitchFamily="18" charset="0"/>
                          <a:ea typeface="宋体" panose="02010600030101010101" pitchFamily="2" charset="-122"/>
                        </a:rPr>
                        <a:t>-2</a:t>
                      </a:r>
                      <a:endParaRPr lang="zh-CN" sz="160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extLst>
                  <a:ext uri="{0D108BD9-81ED-4DB2-BD59-A6C34878D82A}">
                    <a16:rowId xmlns:a16="http://schemas.microsoft.com/office/drawing/2014/main" xmlns="" val="3306597792"/>
                  </a:ext>
                </a:extLst>
              </a:tr>
              <a:tr h="353081">
                <a:tc>
                  <a:txBody>
                    <a:bodyPr/>
                    <a:lstStyle/>
                    <a:p>
                      <a:pPr marL="127000" indent="127000" algn="ctr">
                        <a:lnSpc>
                          <a:spcPct val="150000"/>
                        </a:lnSpc>
                        <a:spcAft>
                          <a:spcPts val="0"/>
                        </a:spcAft>
                      </a:pPr>
                      <a:r>
                        <a:rPr lang="zh-CN" sz="1600" kern="100">
                          <a:effectLst/>
                          <a:latin typeface="Times New Roman" panose="02020603050405020304" pitchFamily="18" charset="0"/>
                          <a:ea typeface="宋体" panose="02010600030101010101" pitchFamily="2" charset="-122"/>
                        </a:rPr>
                        <a:t>木</a:t>
                      </a:r>
                    </a:p>
                  </a:txBody>
                  <a:tcPr marL="68580" marR="68580" marT="0" marB="0">
                    <a:lnL>
                      <a:noFill/>
                    </a:lnL>
                    <a:lnR>
                      <a:noFill/>
                    </a:lnR>
                    <a:lnT>
                      <a:noFill/>
                    </a:lnT>
                    <a:lnB>
                      <a:noFill/>
                    </a:lnB>
                  </a:tcPr>
                </a:tc>
                <a:tc>
                  <a:txBody>
                    <a:bodyPr/>
                    <a:lstStyle/>
                    <a:p>
                      <a:pPr marL="127000" indent="127000" algn="ctr">
                        <a:lnSpc>
                          <a:spcPct val="150000"/>
                        </a:lnSpc>
                        <a:spcAft>
                          <a:spcPts val="0"/>
                        </a:spcAft>
                      </a:pPr>
                      <a:r>
                        <a:rPr lang="en-US" sz="1600" kern="100" dirty="0">
                          <a:effectLst/>
                          <a:latin typeface="Times New Roman" panose="02020603050405020304" pitchFamily="18" charset="0"/>
                          <a:ea typeface="宋体" panose="02010600030101010101" pitchFamily="2" charset="-122"/>
                        </a:rPr>
                        <a:t>0.8</a:t>
                      </a:r>
                      <a:r>
                        <a:rPr lang="zh-CN" sz="1600" kern="100">
                          <a:effectLst/>
                          <a:latin typeface="Times New Roman" panose="02020603050405020304" pitchFamily="18" charset="0"/>
                          <a:ea typeface="宋体" panose="02010600030101010101" pitchFamily="2" charset="-122"/>
                        </a:rPr>
                        <a:t>×</a:t>
                      </a:r>
                      <a:r>
                        <a:rPr lang="en-US" sz="1600" kern="100" dirty="0">
                          <a:effectLst/>
                          <a:latin typeface="Times New Roman" panose="02020603050405020304" pitchFamily="18" charset="0"/>
                          <a:ea typeface="宋体" panose="02010600030101010101" pitchFamily="2" charset="-122"/>
                        </a:rPr>
                        <a:t>10</a:t>
                      </a:r>
                      <a:r>
                        <a:rPr lang="en-US" sz="1600" kern="100" baseline="30000" dirty="0">
                          <a:effectLst/>
                          <a:latin typeface="Times New Roman" panose="02020603050405020304" pitchFamily="18" charset="0"/>
                          <a:ea typeface="宋体" panose="02010600030101010101" pitchFamily="2" charset="-122"/>
                        </a:rPr>
                        <a:t>-2</a:t>
                      </a:r>
                      <a:r>
                        <a:rPr lang="en-US" sz="1600" kern="100" dirty="0">
                          <a:effectLst/>
                          <a:latin typeface="Times New Roman" panose="02020603050405020304" pitchFamily="18" charset="0"/>
                          <a:ea typeface="宋体" panose="02010600030101010101" pitchFamily="2" charset="-122"/>
                        </a:rPr>
                        <a:t>~1</a:t>
                      </a:r>
                      <a:r>
                        <a:rPr lang="zh-CN" sz="1600" kern="100">
                          <a:effectLst/>
                          <a:latin typeface="Times New Roman" panose="02020603050405020304" pitchFamily="18" charset="0"/>
                          <a:ea typeface="宋体" panose="02010600030101010101" pitchFamily="2" charset="-122"/>
                        </a:rPr>
                        <a:t>×</a:t>
                      </a:r>
                      <a:r>
                        <a:rPr lang="en-US" sz="1600" kern="100" dirty="0">
                          <a:effectLst/>
                          <a:latin typeface="Times New Roman" panose="02020603050405020304" pitchFamily="18" charset="0"/>
                          <a:ea typeface="宋体" panose="02010600030101010101" pitchFamily="2" charset="-122"/>
                        </a:rPr>
                        <a:t>10</a:t>
                      </a:r>
                      <a:r>
                        <a:rPr lang="en-US" sz="1600" kern="100" baseline="30000" dirty="0">
                          <a:effectLst/>
                          <a:latin typeface="Times New Roman" panose="02020603050405020304" pitchFamily="18" charset="0"/>
                          <a:ea typeface="宋体" panose="02010600030101010101" pitchFamily="2" charset="-122"/>
                        </a:rPr>
                        <a:t>-2</a:t>
                      </a:r>
                      <a:endParaRPr lang="zh-CN" sz="160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extLst>
                  <a:ext uri="{0D108BD9-81ED-4DB2-BD59-A6C34878D82A}">
                    <a16:rowId xmlns:a16="http://schemas.microsoft.com/office/drawing/2014/main" xmlns="" val="469617072"/>
                  </a:ext>
                </a:extLst>
              </a:tr>
              <a:tr h="353081">
                <a:tc>
                  <a:txBody>
                    <a:bodyPr/>
                    <a:lstStyle/>
                    <a:p>
                      <a:pPr marL="127000" indent="127000" algn="ctr">
                        <a:lnSpc>
                          <a:spcPct val="150000"/>
                        </a:lnSpc>
                        <a:spcAft>
                          <a:spcPts val="0"/>
                        </a:spcAft>
                      </a:pPr>
                      <a:r>
                        <a:rPr lang="zh-CN" sz="1600" kern="100">
                          <a:effectLst/>
                          <a:latin typeface="Times New Roman" panose="02020603050405020304" pitchFamily="18" charset="0"/>
                          <a:ea typeface="宋体" panose="02010600030101010101" pitchFamily="2" charset="-122"/>
                        </a:rPr>
                        <a:t>胶合板</a:t>
                      </a:r>
                    </a:p>
                  </a:txBody>
                  <a:tcPr marL="68580" marR="68580" marT="0" marB="0">
                    <a:lnL>
                      <a:noFill/>
                    </a:lnL>
                    <a:lnR>
                      <a:noFill/>
                    </a:lnR>
                    <a:lnT>
                      <a:noFill/>
                    </a:lnT>
                    <a:lnB>
                      <a:noFill/>
                    </a:lnB>
                  </a:tcPr>
                </a:tc>
                <a:tc>
                  <a:txBody>
                    <a:bodyPr/>
                    <a:lstStyle/>
                    <a:p>
                      <a:pPr marL="127000" indent="127000" algn="ctr">
                        <a:lnSpc>
                          <a:spcPct val="150000"/>
                        </a:lnSpc>
                        <a:spcAft>
                          <a:spcPts val="0"/>
                        </a:spcAft>
                      </a:pPr>
                      <a:r>
                        <a:rPr lang="en-US" sz="1600" kern="100" dirty="0">
                          <a:effectLst/>
                          <a:latin typeface="Times New Roman" panose="02020603050405020304" pitchFamily="18" charset="0"/>
                          <a:ea typeface="宋体" panose="02010600030101010101" pitchFamily="2" charset="-122"/>
                        </a:rPr>
                        <a:t>1</a:t>
                      </a:r>
                      <a:r>
                        <a:rPr lang="zh-CN" sz="1600" kern="100" dirty="0">
                          <a:effectLst/>
                          <a:latin typeface="Times New Roman" panose="02020603050405020304" pitchFamily="18" charset="0"/>
                          <a:ea typeface="宋体" panose="02010600030101010101" pitchFamily="2" charset="-122"/>
                        </a:rPr>
                        <a:t>×</a:t>
                      </a:r>
                      <a:r>
                        <a:rPr lang="en-US" sz="1600" kern="100" dirty="0">
                          <a:effectLst/>
                          <a:latin typeface="Times New Roman" panose="02020603050405020304" pitchFamily="18" charset="0"/>
                          <a:ea typeface="宋体" panose="02010600030101010101" pitchFamily="2" charset="-122"/>
                        </a:rPr>
                        <a:t>10</a:t>
                      </a:r>
                      <a:r>
                        <a:rPr lang="en-US" sz="1600" kern="100" baseline="30000" dirty="0">
                          <a:effectLst/>
                          <a:latin typeface="Times New Roman" panose="02020603050405020304" pitchFamily="18" charset="0"/>
                          <a:ea typeface="宋体" panose="02010600030101010101" pitchFamily="2" charset="-122"/>
                        </a:rPr>
                        <a:t>-2</a:t>
                      </a:r>
                      <a:r>
                        <a:rPr lang="en-US" sz="1600" kern="100" dirty="0">
                          <a:effectLst/>
                          <a:latin typeface="Times New Roman" panose="02020603050405020304" pitchFamily="18" charset="0"/>
                          <a:ea typeface="宋体" panose="02010600030101010101" pitchFamily="2" charset="-122"/>
                        </a:rPr>
                        <a:t>~1.3</a:t>
                      </a:r>
                      <a:r>
                        <a:rPr lang="zh-CN" sz="1600" kern="100" dirty="0">
                          <a:effectLst/>
                          <a:latin typeface="Times New Roman" panose="02020603050405020304" pitchFamily="18" charset="0"/>
                          <a:ea typeface="宋体" panose="02010600030101010101" pitchFamily="2" charset="-122"/>
                        </a:rPr>
                        <a:t>×</a:t>
                      </a:r>
                      <a:r>
                        <a:rPr lang="en-US" sz="1600" kern="100" dirty="0">
                          <a:effectLst/>
                          <a:latin typeface="Times New Roman" panose="02020603050405020304" pitchFamily="18" charset="0"/>
                          <a:ea typeface="宋体" panose="02010600030101010101" pitchFamily="2" charset="-122"/>
                        </a:rPr>
                        <a:t>10</a:t>
                      </a:r>
                      <a:r>
                        <a:rPr lang="en-US" sz="1600" kern="100" baseline="30000" dirty="0">
                          <a:effectLst/>
                          <a:latin typeface="Times New Roman" panose="02020603050405020304" pitchFamily="18" charset="0"/>
                          <a:ea typeface="宋体" panose="02010600030101010101" pitchFamily="2" charset="-122"/>
                        </a:rPr>
                        <a:t>-2</a:t>
                      </a:r>
                      <a:endParaRPr lang="zh-CN" sz="1600" kern="100" dirty="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extLst>
                  <a:ext uri="{0D108BD9-81ED-4DB2-BD59-A6C34878D82A}">
                    <a16:rowId xmlns:a16="http://schemas.microsoft.com/office/drawing/2014/main" xmlns="" val="2530207882"/>
                  </a:ext>
                </a:extLst>
              </a:tr>
              <a:tr h="353081">
                <a:tc>
                  <a:txBody>
                    <a:bodyPr/>
                    <a:lstStyle/>
                    <a:p>
                      <a:pPr marL="127000" indent="127000" algn="ctr">
                        <a:lnSpc>
                          <a:spcPct val="150000"/>
                        </a:lnSpc>
                        <a:spcAft>
                          <a:spcPts val="0"/>
                        </a:spcAft>
                      </a:pPr>
                      <a:r>
                        <a:rPr lang="zh-CN" sz="1600" kern="100" dirty="0">
                          <a:effectLst/>
                          <a:latin typeface="Times New Roman" panose="02020603050405020304" pitchFamily="18" charset="0"/>
                          <a:ea typeface="宋体" panose="02010600030101010101" pitchFamily="2" charset="-122"/>
                        </a:rPr>
                        <a:t>混凝土</a:t>
                      </a:r>
                    </a:p>
                  </a:txBody>
                  <a:tcPr marL="68580" marR="68580" marT="0" marB="0">
                    <a:lnL>
                      <a:noFill/>
                    </a:lnL>
                    <a:lnR>
                      <a:noFill/>
                    </a:lnR>
                    <a:lnT>
                      <a:noFill/>
                    </a:lnT>
                    <a:lnB>
                      <a:noFill/>
                    </a:lnB>
                  </a:tcPr>
                </a:tc>
                <a:tc>
                  <a:txBody>
                    <a:bodyPr/>
                    <a:lstStyle/>
                    <a:p>
                      <a:pPr marL="127000" indent="127000" algn="ctr">
                        <a:lnSpc>
                          <a:spcPct val="150000"/>
                        </a:lnSpc>
                        <a:spcAft>
                          <a:spcPts val="0"/>
                        </a:spcAft>
                      </a:pPr>
                      <a:r>
                        <a:rPr lang="en-US" sz="1600" kern="100" dirty="0">
                          <a:effectLst/>
                          <a:latin typeface="Times New Roman" panose="02020603050405020304" pitchFamily="18" charset="0"/>
                          <a:ea typeface="宋体" panose="02010600030101010101" pitchFamily="2" charset="-122"/>
                        </a:rPr>
                        <a:t>1.5</a:t>
                      </a:r>
                      <a:r>
                        <a:rPr lang="zh-CN" sz="1600" kern="100">
                          <a:effectLst/>
                          <a:latin typeface="Times New Roman" panose="02020603050405020304" pitchFamily="18" charset="0"/>
                          <a:ea typeface="宋体" panose="02010600030101010101" pitchFamily="2" charset="-122"/>
                        </a:rPr>
                        <a:t>×</a:t>
                      </a:r>
                      <a:r>
                        <a:rPr lang="en-US" sz="1600" kern="100" dirty="0">
                          <a:effectLst/>
                          <a:latin typeface="Times New Roman" panose="02020603050405020304" pitchFamily="18" charset="0"/>
                          <a:ea typeface="宋体" panose="02010600030101010101" pitchFamily="2" charset="-122"/>
                        </a:rPr>
                        <a:t>10</a:t>
                      </a:r>
                      <a:r>
                        <a:rPr lang="en-US" sz="1600" kern="100" baseline="30000" dirty="0">
                          <a:effectLst/>
                          <a:latin typeface="Times New Roman" panose="02020603050405020304" pitchFamily="18" charset="0"/>
                          <a:ea typeface="宋体" panose="02010600030101010101" pitchFamily="2" charset="-122"/>
                        </a:rPr>
                        <a:t>-2</a:t>
                      </a:r>
                      <a:r>
                        <a:rPr lang="en-US" sz="1600" kern="100" dirty="0">
                          <a:effectLst/>
                          <a:latin typeface="Times New Roman" panose="02020603050405020304" pitchFamily="18" charset="0"/>
                          <a:ea typeface="宋体" panose="02010600030101010101" pitchFamily="2" charset="-122"/>
                        </a:rPr>
                        <a:t>~1</a:t>
                      </a:r>
                      <a:r>
                        <a:rPr lang="zh-CN" sz="1600" kern="100">
                          <a:effectLst/>
                          <a:latin typeface="Times New Roman" panose="02020603050405020304" pitchFamily="18" charset="0"/>
                          <a:ea typeface="宋体" panose="02010600030101010101" pitchFamily="2" charset="-122"/>
                        </a:rPr>
                        <a:t>×</a:t>
                      </a:r>
                      <a:r>
                        <a:rPr lang="en-US" sz="1600" kern="100" dirty="0">
                          <a:effectLst/>
                          <a:latin typeface="Times New Roman" panose="02020603050405020304" pitchFamily="18" charset="0"/>
                          <a:ea typeface="宋体" panose="02010600030101010101" pitchFamily="2" charset="-122"/>
                        </a:rPr>
                        <a:t>10</a:t>
                      </a:r>
                      <a:r>
                        <a:rPr lang="en-US" sz="1600" kern="100" baseline="30000" dirty="0">
                          <a:effectLst/>
                          <a:latin typeface="Times New Roman" panose="02020603050405020304" pitchFamily="18" charset="0"/>
                          <a:ea typeface="宋体" panose="02010600030101010101" pitchFamily="2" charset="-122"/>
                        </a:rPr>
                        <a:t>-2</a:t>
                      </a:r>
                      <a:endParaRPr lang="zh-CN" sz="160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extLst>
                  <a:ext uri="{0D108BD9-81ED-4DB2-BD59-A6C34878D82A}">
                    <a16:rowId xmlns:a16="http://schemas.microsoft.com/office/drawing/2014/main" xmlns="" val="3715589519"/>
                  </a:ext>
                </a:extLst>
              </a:tr>
              <a:tr h="353081">
                <a:tc>
                  <a:txBody>
                    <a:bodyPr/>
                    <a:lstStyle/>
                    <a:p>
                      <a:pPr marL="127000" indent="127000" algn="ctr">
                        <a:lnSpc>
                          <a:spcPct val="150000"/>
                        </a:lnSpc>
                        <a:spcAft>
                          <a:spcPts val="0"/>
                        </a:spcAft>
                      </a:pPr>
                      <a:r>
                        <a:rPr lang="zh-CN" sz="1600" kern="100" dirty="0">
                          <a:solidFill>
                            <a:srgbClr val="FF0000"/>
                          </a:solidFill>
                          <a:effectLst/>
                          <a:latin typeface="Times New Roman" panose="02020603050405020304" pitchFamily="18" charset="0"/>
                          <a:ea typeface="宋体" panose="02010600030101010101" pitchFamily="2" charset="-122"/>
                        </a:rPr>
                        <a:t>粘弹性材料</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127000" indent="127000" algn="ctr">
                        <a:lnSpc>
                          <a:spcPct val="150000"/>
                        </a:lnSpc>
                        <a:spcAft>
                          <a:spcPts val="0"/>
                        </a:spcAft>
                      </a:pPr>
                      <a:r>
                        <a:rPr lang="en-US" sz="1600" kern="100" dirty="0">
                          <a:solidFill>
                            <a:srgbClr val="FF0000"/>
                          </a:solidFill>
                          <a:effectLst/>
                          <a:latin typeface="Times New Roman" panose="02020603050405020304" pitchFamily="18" charset="0"/>
                          <a:ea typeface="宋体" panose="02010600030101010101" pitchFamily="2" charset="-122"/>
                        </a:rPr>
                        <a:t>0.2~1</a:t>
                      </a:r>
                      <a:endParaRPr lang="zh-CN" sz="160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0893267"/>
                  </a:ext>
                </a:extLst>
              </a:tr>
            </a:tbl>
          </a:graphicData>
        </a:graphic>
      </p:graphicFrame>
      <p:sp>
        <p:nvSpPr>
          <p:cNvPr id="34" name="圆角矩形 22">
            <a:extLst>
              <a:ext uri="{FF2B5EF4-FFF2-40B4-BE49-F238E27FC236}">
                <a16:creationId xmlns:a16="http://schemas.microsoft.com/office/drawing/2014/main" xmlns="" id="{C9E6AF8E-D959-43B6-9A91-8078EAC9CD97}"/>
              </a:ext>
            </a:extLst>
          </p:cNvPr>
          <p:cNvSpPr/>
          <p:nvPr/>
        </p:nvSpPr>
        <p:spPr>
          <a:xfrm>
            <a:off x="6559116" y="2996952"/>
            <a:ext cx="1901316" cy="1495039"/>
          </a:xfrm>
          <a:prstGeom prst="roundRect">
            <a:avLst>
              <a:gd name="adj" fmla="val 3888"/>
            </a:avLst>
          </a:prstGeom>
          <a:noFill/>
          <a:ln w="12700">
            <a:solidFill>
              <a:srgbClr val="074279"/>
            </a:solidFill>
          </a:ln>
          <a:effectLst>
            <a:outerShdw blurRad="25400" dist="25400" dir="8100000" algn="tr" rotWithShape="0">
              <a:schemeClr val="bg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b="1" dirty="0" smtClean="0">
                <a:solidFill>
                  <a:schemeClr val="accent1"/>
                </a:solidFill>
                <a:latin typeface="微软雅黑" pitchFamily="34" charset="-122"/>
                <a:ea typeface="微软雅黑" pitchFamily="34" charset="-122"/>
                <a:cs typeface="+mn-ea"/>
                <a:sym typeface="+mn-lt"/>
              </a:rPr>
              <a:t>粘弹性</a:t>
            </a:r>
            <a:r>
              <a:rPr lang="zh-CN" altLang="en-US" b="1" dirty="0">
                <a:solidFill>
                  <a:schemeClr val="accent1"/>
                </a:solidFill>
                <a:latin typeface="微软雅黑" pitchFamily="34" charset="-122"/>
                <a:ea typeface="微软雅黑" pitchFamily="34" charset="-122"/>
                <a:cs typeface="+mn-ea"/>
                <a:sym typeface="+mn-lt"/>
              </a:rPr>
              <a:t>材料的损耗因子</a:t>
            </a:r>
            <a:r>
              <a:rPr lang="zh-CN" altLang="en-US" b="1" dirty="0">
                <a:solidFill>
                  <a:schemeClr val="bg1">
                    <a:lumMod val="50000"/>
                  </a:schemeClr>
                </a:solidFill>
                <a:latin typeface="微软雅黑" pitchFamily="34" charset="-122"/>
                <a:ea typeface="微软雅黑" pitchFamily="34" charset="-122"/>
                <a:cs typeface="+mn-ea"/>
                <a:sym typeface="+mn-lt"/>
              </a:rPr>
              <a:t>远</a:t>
            </a:r>
            <a:r>
              <a:rPr lang="zh-CN" altLang="en-US" b="1" dirty="0">
                <a:solidFill>
                  <a:schemeClr val="accent1"/>
                </a:solidFill>
                <a:latin typeface="微软雅黑" pitchFamily="34" charset="-122"/>
                <a:ea typeface="微软雅黑" pitchFamily="34" charset="-122"/>
                <a:cs typeface="+mn-ea"/>
                <a:sym typeface="+mn-lt"/>
              </a:rPr>
              <a:t>高</a:t>
            </a:r>
            <a:r>
              <a:rPr lang="zh-CN" altLang="en-US" b="1" dirty="0">
                <a:solidFill>
                  <a:schemeClr val="bg1">
                    <a:lumMod val="50000"/>
                  </a:schemeClr>
                </a:solidFill>
                <a:latin typeface="微软雅黑" pitchFamily="34" charset="-122"/>
                <a:ea typeface="微软雅黑" pitchFamily="34" charset="-122"/>
                <a:cs typeface="+mn-ea"/>
                <a:sym typeface="+mn-lt"/>
              </a:rPr>
              <a:t>于其他</a:t>
            </a:r>
            <a:r>
              <a:rPr lang="zh-CN" altLang="en-US" b="1" dirty="0" smtClean="0">
                <a:solidFill>
                  <a:schemeClr val="bg1">
                    <a:lumMod val="50000"/>
                  </a:schemeClr>
                </a:solidFill>
                <a:latin typeface="微软雅黑" pitchFamily="34" charset="-122"/>
                <a:ea typeface="微软雅黑" pitchFamily="34" charset="-122"/>
                <a:cs typeface="+mn-ea"/>
                <a:sym typeface="+mn-lt"/>
              </a:rPr>
              <a:t>材料</a:t>
            </a:r>
            <a:endParaRPr lang="zh-CN" altLang="en-US" b="1" dirty="0">
              <a:solidFill>
                <a:schemeClr val="bg1">
                  <a:lumMod val="50000"/>
                </a:schemeClr>
              </a:solidFill>
              <a:latin typeface="微软雅黑" pitchFamily="34" charset="-122"/>
              <a:ea typeface="微软雅黑" pitchFamily="34" charset="-122"/>
              <a:cs typeface="+mn-ea"/>
              <a:sym typeface="+mn-lt"/>
            </a:endParaRPr>
          </a:p>
        </p:txBody>
      </p:sp>
      <p:sp>
        <p:nvSpPr>
          <p:cNvPr id="35" name="右箭头 34"/>
          <p:cNvSpPr/>
          <p:nvPr/>
        </p:nvSpPr>
        <p:spPr bwMode="auto">
          <a:xfrm>
            <a:off x="5148064" y="3767478"/>
            <a:ext cx="1008112" cy="2880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Franklin Gothic Book" pitchFamily="34" charset="0"/>
              <a:ea typeface="宋体" pitchFamily="2" charset="-122"/>
            </a:endParaRPr>
          </a:p>
        </p:txBody>
      </p:sp>
      <p:sp>
        <p:nvSpPr>
          <p:cNvPr id="2" name="矩形 1"/>
          <p:cNvSpPr/>
          <p:nvPr/>
        </p:nvSpPr>
        <p:spPr>
          <a:xfrm>
            <a:off x="5426840" y="4941168"/>
            <a:ext cx="3256756" cy="923330"/>
          </a:xfrm>
          <a:prstGeom prst="rect">
            <a:avLst/>
          </a:prstGeom>
        </p:spPr>
        <p:txBody>
          <a:bodyPr wrap="square">
            <a:spAutoFit/>
          </a:bodyPr>
          <a:lstStyle/>
          <a:p>
            <a:pPr>
              <a:lnSpc>
                <a:spcPct val="150000"/>
              </a:lnSpc>
            </a:pPr>
            <a:r>
              <a:rPr lang="zh-CN" altLang="en-US" dirty="0">
                <a:latin typeface="微软雅黑" pitchFamily="34" charset="-122"/>
                <a:ea typeface="微软雅黑" pitchFamily="34" charset="-122"/>
              </a:rPr>
              <a:t>损耗</a:t>
            </a:r>
            <a:r>
              <a:rPr lang="zh-CN" altLang="en-US" dirty="0" smtClean="0">
                <a:latin typeface="微软雅黑" pitchFamily="34" charset="-122"/>
                <a:ea typeface="微软雅黑" pitchFamily="34" charset="-122"/>
              </a:rPr>
              <a:t>因子为材料</a:t>
            </a:r>
            <a:r>
              <a:rPr lang="zh-CN" altLang="en-US" dirty="0">
                <a:latin typeface="微软雅黑" pitchFamily="34" charset="-122"/>
                <a:ea typeface="微软雅黑" pitchFamily="34" charset="-122"/>
              </a:rPr>
              <a:t>的损耗模量与储能模量之比</a:t>
            </a:r>
          </a:p>
        </p:txBody>
      </p:sp>
    </p:spTree>
    <p:extLst>
      <p:ext uri="{BB962C8B-B14F-4D97-AF65-F5344CB8AC3E}">
        <p14:creationId xmlns:p14="http://schemas.microsoft.com/office/powerpoint/2010/main" val="261229201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47041"/>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a:t>第一部分</a:t>
            </a:r>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选题依据</a:t>
            </a:r>
          </a:p>
        </p:txBody>
      </p:sp>
      <p:grpSp>
        <p:nvGrpSpPr>
          <p:cNvPr id="24" name="Group 2"/>
          <p:cNvGrpSpPr/>
          <p:nvPr/>
        </p:nvGrpSpPr>
        <p:grpSpPr bwMode="auto">
          <a:xfrm>
            <a:off x="105652" y="655955"/>
            <a:ext cx="5321188" cy="475775"/>
            <a:chOff x="-42005" y="0"/>
            <a:chExt cx="4781313"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a:solidFill>
                    <a:srgbClr val="254375"/>
                  </a:solidFill>
                  <a:latin typeface="微软雅黑" panose="020B0503020204020204" charset="-122"/>
                  <a:ea typeface="微软雅黑" panose="020B0503020204020204" charset="-122"/>
                  <a:sym typeface="微软雅黑" panose="020B0503020204020204" charset="-122"/>
                </a:rPr>
                <a:t>01</a:t>
              </a:r>
            </a:p>
          </p:txBody>
        </p:sp>
        <p:sp>
          <p:nvSpPr>
            <p:cNvPr id="26" name="矩形 24"/>
            <p:cNvSpPr>
              <a:spLocks noChangeArrowheads="1"/>
            </p:cNvSpPr>
            <p:nvPr/>
          </p:nvSpPr>
          <p:spPr bwMode="auto">
            <a:xfrm>
              <a:off x="347873" y="14118"/>
              <a:ext cx="4391435"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a:solidFill>
                    <a:srgbClr val="4F81BD"/>
                  </a:solidFill>
                  <a:latin typeface="微软雅黑" panose="020B0503020204020204" charset="-122"/>
                  <a:ea typeface="微软雅黑" panose="020B0503020204020204" charset="-122"/>
                  <a:sym typeface="Arial" panose="020B0604020202090204"/>
                </a:rPr>
                <a:t>选题</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依据</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国内外研究现状</a:t>
              </a:r>
              <a:endParaRPr lang="zh-CN" altLang="en-US" sz="2400" b="1" dirty="0">
                <a:solidFill>
                  <a:srgbClr val="4F81BD"/>
                </a:solidFill>
                <a:latin typeface="微软雅黑" panose="020B0503020204020204" charset="-122"/>
                <a:ea typeface="微软雅黑" panose="020B0503020204020204" charset="-122"/>
                <a:sym typeface="Arial" panose="020B0604020202090204"/>
              </a:endParaRP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8" name="直接连接符 4"/>
          <p:cNvCxnSpPr>
            <a:cxnSpLocks noChangeShapeType="1"/>
            <a:endCxn id="26" idx="2"/>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12" name="文本框 2"/>
          <p:cNvSpPr txBox="1"/>
          <p:nvPr/>
        </p:nvSpPr>
        <p:spPr>
          <a:xfrm>
            <a:off x="143956" y="1156682"/>
            <a:ext cx="5580171" cy="400110"/>
          </a:xfrm>
          <a:prstGeom prst="rect">
            <a:avLst/>
          </a:prstGeom>
          <a:noFill/>
          <a:ln w="19050">
            <a:solidFill>
              <a:schemeClr val="bg1"/>
            </a:solidFill>
          </a:ln>
          <a:effectLst/>
        </p:spPr>
        <p:txBody>
          <a:bodyPr wrap="square" rtlCol="0">
            <a:spAutoFit/>
          </a:bodyPr>
          <a:lstStyle/>
          <a:p>
            <a:pPr lvl="0">
              <a:defRPr/>
            </a:pPr>
            <a:r>
              <a:rPr lang="en-US" altLang="zh-CN" sz="2000" dirty="0">
                <a:latin typeface="微软雅黑" pitchFamily="34" charset="-122"/>
                <a:ea typeface="微软雅黑" pitchFamily="34" charset="-122"/>
              </a:rPr>
              <a:t>2</a:t>
            </a:r>
            <a:r>
              <a:rPr kumimoji="0" lang="en-US" altLang="zh-CN" sz="2000" b="0" i="0" u="none" strike="noStrike" kern="1200" cap="none" spc="0" normalizeH="0" baseline="0" noProof="0" dirty="0" smtClean="0">
                <a:ln>
                  <a:noFill/>
                </a:ln>
                <a:effectLst/>
                <a:uLnTx/>
                <a:uFillTx/>
                <a:latin typeface="微软雅黑" pitchFamily="34" charset="-122"/>
                <a:ea typeface="微软雅黑" pitchFamily="34" charset="-122"/>
              </a:rPr>
              <a:t>.</a:t>
            </a:r>
            <a:r>
              <a:rPr lang="zh-CN" altLang="en-US" sz="2000" dirty="0">
                <a:latin typeface="微软雅黑" pitchFamily="34" charset="-122"/>
                <a:ea typeface="微软雅黑" pitchFamily="34" charset="-122"/>
              </a:rPr>
              <a:t>阻尼减振涂层技术研究</a:t>
            </a:r>
            <a:r>
              <a:rPr lang="zh-CN" altLang="en-US" sz="2000" dirty="0" smtClean="0">
                <a:latin typeface="微软雅黑" pitchFamily="34" charset="-122"/>
                <a:ea typeface="微软雅黑" pitchFamily="34" charset="-122"/>
              </a:rPr>
              <a:t>现状</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水性阻尼涂料</a:t>
            </a:r>
            <a:endParaRPr kumimoji="0" lang="zh-CN" altLang="en-US" sz="2000" b="0" i="0" u="none" strike="noStrike" kern="1200" cap="none" spc="0" normalizeH="0" baseline="0" noProof="0" dirty="0">
              <a:ln>
                <a:noFill/>
              </a:ln>
              <a:effectLst/>
              <a:uLnTx/>
              <a:uFillTx/>
              <a:latin typeface="微软雅黑" pitchFamily="34" charset="-122"/>
              <a:ea typeface="微软雅黑" pitchFamily="34" charset="-122"/>
            </a:endParaRPr>
          </a:p>
        </p:txBody>
      </p:sp>
      <p:sp>
        <p:nvSpPr>
          <p:cNvPr id="16" name="八角星 2"/>
          <p:cNvSpPr>
            <a:spLocks noChangeArrowheads="1"/>
          </p:cNvSpPr>
          <p:nvPr/>
        </p:nvSpPr>
        <p:spPr bwMode="auto">
          <a:xfrm>
            <a:off x="6804373" y="1874094"/>
            <a:ext cx="1414463" cy="1414462"/>
          </a:xfrm>
          <a:prstGeom prst="ellipse">
            <a:avLst/>
          </a:prstGeom>
          <a:solidFill>
            <a:srgbClr val="B9EDFF"/>
          </a:solidFill>
          <a:ln w="12700">
            <a:solidFill>
              <a:srgbClr val="82DEFE"/>
            </a:solidFill>
            <a:round/>
            <a:headEnd/>
            <a:tailEnd/>
          </a:ln>
        </p:spPr>
        <p:txBody>
          <a:bodyPr anchor="ctr"/>
          <a:lstStyle>
            <a:lvl1pPr>
              <a:buFont typeface="Arial" panose="020B060402020202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2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9pPr>
          </a:lstStyle>
          <a:p>
            <a:pPr algn="ctr"/>
            <a:endParaRPr lang="zh-CN" altLang="en-US">
              <a:solidFill>
                <a:srgbClr val="FFFFFF"/>
              </a:solidFill>
              <a:latin typeface="Calibri" panose="020F0502020204030204" pitchFamily="34" charset="0"/>
            </a:endParaRPr>
          </a:p>
        </p:txBody>
      </p:sp>
      <p:sp>
        <p:nvSpPr>
          <p:cNvPr id="17" name="八角星 2"/>
          <p:cNvSpPr>
            <a:spLocks noChangeArrowheads="1"/>
          </p:cNvSpPr>
          <p:nvPr/>
        </p:nvSpPr>
        <p:spPr bwMode="auto">
          <a:xfrm>
            <a:off x="4899373" y="1874094"/>
            <a:ext cx="1416050" cy="1414462"/>
          </a:xfrm>
          <a:prstGeom prst="ellipse">
            <a:avLst/>
          </a:prstGeom>
          <a:solidFill>
            <a:srgbClr val="B9EDFF"/>
          </a:solidFill>
          <a:ln w="12700">
            <a:solidFill>
              <a:srgbClr val="82DEFE"/>
            </a:solidFill>
            <a:round/>
            <a:headEnd/>
            <a:tailEnd/>
          </a:ln>
        </p:spPr>
        <p:txBody>
          <a:bodyPr anchor="ctr"/>
          <a:lstStyle>
            <a:lvl1pPr>
              <a:buFont typeface="Arial" panose="020B060402020202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2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9pPr>
          </a:lstStyle>
          <a:p>
            <a:pPr algn="ctr"/>
            <a:endParaRPr lang="zh-CN" altLang="en-US">
              <a:solidFill>
                <a:srgbClr val="FFFFFF"/>
              </a:solidFill>
              <a:latin typeface="Calibri" panose="020F0502020204030204" pitchFamily="34" charset="0"/>
            </a:endParaRPr>
          </a:p>
        </p:txBody>
      </p:sp>
      <p:sp>
        <p:nvSpPr>
          <p:cNvPr id="18" name="八角星 2"/>
          <p:cNvSpPr>
            <a:spLocks noChangeArrowheads="1"/>
          </p:cNvSpPr>
          <p:nvPr/>
        </p:nvSpPr>
        <p:spPr bwMode="auto">
          <a:xfrm>
            <a:off x="2995961" y="1874094"/>
            <a:ext cx="1416050" cy="1414462"/>
          </a:xfrm>
          <a:prstGeom prst="ellipse">
            <a:avLst/>
          </a:prstGeom>
          <a:solidFill>
            <a:srgbClr val="B9EDFF"/>
          </a:solidFill>
          <a:ln w="12700">
            <a:solidFill>
              <a:srgbClr val="82DEFE"/>
            </a:solidFill>
            <a:round/>
            <a:headEnd/>
            <a:tailEnd/>
          </a:ln>
        </p:spPr>
        <p:txBody>
          <a:bodyPr anchor="ctr"/>
          <a:lstStyle>
            <a:lvl1pPr>
              <a:buFont typeface="Arial" panose="020B060402020202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2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9pPr>
          </a:lstStyle>
          <a:p>
            <a:pPr algn="ctr"/>
            <a:endParaRPr lang="zh-CN" altLang="en-US">
              <a:solidFill>
                <a:srgbClr val="FFFFFF"/>
              </a:solidFill>
              <a:latin typeface="Calibri" panose="020F0502020204030204" pitchFamily="34" charset="0"/>
            </a:endParaRPr>
          </a:p>
        </p:txBody>
      </p:sp>
      <p:sp>
        <p:nvSpPr>
          <p:cNvPr id="19" name="八角星 2"/>
          <p:cNvSpPr>
            <a:spLocks noChangeArrowheads="1"/>
          </p:cNvSpPr>
          <p:nvPr/>
        </p:nvSpPr>
        <p:spPr bwMode="auto">
          <a:xfrm>
            <a:off x="1092548" y="1874094"/>
            <a:ext cx="1416050" cy="1414462"/>
          </a:xfrm>
          <a:prstGeom prst="ellipse">
            <a:avLst/>
          </a:prstGeom>
          <a:solidFill>
            <a:srgbClr val="B9EDFF"/>
          </a:solidFill>
          <a:ln w="12700">
            <a:solidFill>
              <a:srgbClr val="82DEFE"/>
            </a:solidFill>
            <a:round/>
            <a:headEnd/>
            <a:tailEnd/>
          </a:ln>
        </p:spPr>
        <p:txBody>
          <a:bodyPr anchor="ctr"/>
          <a:lstStyle>
            <a:lvl1pPr>
              <a:buFont typeface="Arial" panose="020B060402020202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2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9pPr>
          </a:lstStyle>
          <a:p>
            <a:pPr algn="ctr"/>
            <a:endParaRPr lang="zh-CN" altLang="en-US" sz="1200" dirty="0">
              <a:solidFill>
                <a:srgbClr val="FFFFFF"/>
              </a:solidFill>
              <a:latin typeface="Calibri" panose="020F0502020204030204" pitchFamily="34" charset="0"/>
            </a:endParaRPr>
          </a:p>
        </p:txBody>
      </p:sp>
      <p:sp>
        <p:nvSpPr>
          <p:cNvPr id="20" name="矩形 43"/>
          <p:cNvSpPr>
            <a:spLocks noChangeArrowheads="1"/>
          </p:cNvSpPr>
          <p:nvPr/>
        </p:nvSpPr>
        <p:spPr bwMode="auto">
          <a:xfrm>
            <a:off x="-15527" y="2510681"/>
            <a:ext cx="9144000" cy="171450"/>
          </a:xfrm>
          <a:prstGeom prst="rect">
            <a:avLst/>
          </a:prstGeom>
          <a:gradFill rotWithShape="1">
            <a:gsLst>
              <a:gs pos="0">
                <a:srgbClr val="FFFFFF"/>
              </a:gs>
              <a:gs pos="50999">
                <a:srgbClr val="D9D9D9"/>
              </a:gs>
              <a:gs pos="70000">
                <a:srgbClr val="D9D9D9"/>
              </a:gs>
              <a:gs pos="99435">
                <a:srgbClr val="F2F2F2"/>
              </a:gs>
              <a:gs pos="100000">
                <a:srgbClr val="F2F2F2"/>
              </a:gs>
            </a:gsLst>
            <a:lin ang="5400000"/>
          </a:gradFill>
          <a:ln w="12700">
            <a:solidFill>
              <a:srgbClr val="D9D9D9"/>
            </a:solidFill>
            <a:miter lim="800000"/>
            <a:headEnd/>
            <a:tailEnd/>
          </a:ln>
        </p:spPr>
        <p:txBody>
          <a:bodyPr anchor="ctr"/>
          <a:lstStyle>
            <a:lvl1pPr>
              <a:buFont typeface="Arial" panose="020B060402020202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2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9pPr>
          </a:lstStyle>
          <a:p>
            <a:pPr algn="ctr"/>
            <a:endParaRPr lang="zh-CN" altLang="en-US">
              <a:solidFill>
                <a:srgbClr val="FFFFFF"/>
              </a:solidFill>
              <a:latin typeface="Calibri" panose="020F0502020204030204" pitchFamily="34" charset="0"/>
            </a:endParaRPr>
          </a:p>
        </p:txBody>
      </p:sp>
      <p:sp>
        <p:nvSpPr>
          <p:cNvPr id="21" name="八角星 2"/>
          <p:cNvSpPr>
            <a:spLocks noChangeArrowheads="1"/>
          </p:cNvSpPr>
          <p:nvPr/>
        </p:nvSpPr>
        <p:spPr bwMode="auto">
          <a:xfrm>
            <a:off x="1183036" y="1964581"/>
            <a:ext cx="1235075" cy="1235075"/>
          </a:xfrm>
          <a:prstGeom prst="ellipse">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2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9pPr>
          </a:lstStyle>
          <a:p>
            <a:pPr algn="ctr"/>
            <a:r>
              <a:rPr lang="zh-CN" altLang="en-US" sz="1400" dirty="0" smtClean="0">
                <a:solidFill>
                  <a:srgbClr val="FFFFFF"/>
                </a:solidFill>
                <a:latin typeface="微软雅黑" panose="020B0503020204020204" pitchFamily="34" charset="-122"/>
                <a:ea typeface="微软雅黑" panose="020B0503020204020204" pitchFamily="34" charset="-122"/>
              </a:rPr>
              <a:t>丙烯酸树脂型</a:t>
            </a: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22" name="八角星 2"/>
          <p:cNvSpPr>
            <a:spLocks noChangeArrowheads="1"/>
          </p:cNvSpPr>
          <p:nvPr/>
        </p:nvSpPr>
        <p:spPr bwMode="auto">
          <a:xfrm>
            <a:off x="3086448" y="1964581"/>
            <a:ext cx="1235075" cy="1235075"/>
          </a:xfrm>
          <a:prstGeom prst="ellipse">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2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9pPr>
          </a:lstStyle>
          <a:p>
            <a:pPr algn="ctr"/>
            <a:r>
              <a:rPr lang="zh-CN" altLang="en-US" sz="1400" dirty="0">
                <a:solidFill>
                  <a:srgbClr val="FFFFFF"/>
                </a:solidFill>
                <a:latin typeface="微软雅黑" panose="020B0503020204020204" pitchFamily="34" charset="-122"/>
                <a:ea typeface="微软雅黑" panose="020B0503020204020204" pitchFamily="34" charset="-122"/>
              </a:rPr>
              <a:t>环氧树脂型</a:t>
            </a:r>
          </a:p>
        </p:txBody>
      </p:sp>
      <p:sp>
        <p:nvSpPr>
          <p:cNvPr id="23" name="八角星 2"/>
          <p:cNvSpPr>
            <a:spLocks noChangeArrowheads="1"/>
          </p:cNvSpPr>
          <p:nvPr/>
        </p:nvSpPr>
        <p:spPr bwMode="auto">
          <a:xfrm>
            <a:off x="4989861" y="1964581"/>
            <a:ext cx="1235075" cy="1235075"/>
          </a:xfrm>
          <a:prstGeom prst="ellipse">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2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9pPr>
          </a:lstStyle>
          <a:p>
            <a:pPr algn="ctr"/>
            <a:r>
              <a:rPr lang="zh-CN" altLang="en-US" sz="1400" dirty="0">
                <a:solidFill>
                  <a:srgbClr val="FFFFFF"/>
                </a:solidFill>
                <a:latin typeface="微软雅黑" panose="020B0503020204020204" pitchFamily="34" charset="-122"/>
                <a:ea typeface="微软雅黑" panose="020B0503020204020204" pitchFamily="34" charset="-122"/>
              </a:rPr>
              <a:t>聚氨酯型</a:t>
            </a:r>
          </a:p>
        </p:txBody>
      </p:sp>
      <p:sp>
        <p:nvSpPr>
          <p:cNvPr id="29" name="八角星 2"/>
          <p:cNvSpPr>
            <a:spLocks noChangeArrowheads="1"/>
          </p:cNvSpPr>
          <p:nvPr/>
        </p:nvSpPr>
        <p:spPr bwMode="auto">
          <a:xfrm>
            <a:off x="6893273" y="1964581"/>
            <a:ext cx="1235075" cy="1235075"/>
          </a:xfrm>
          <a:prstGeom prst="ellipse">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2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9pPr>
          </a:lstStyle>
          <a:p>
            <a:pPr algn="ctr"/>
            <a:r>
              <a:rPr lang="zh-CN" altLang="en-US" sz="1400" dirty="0">
                <a:solidFill>
                  <a:srgbClr val="FFFFFF"/>
                </a:solidFill>
                <a:latin typeface="微软雅黑" panose="020B0503020204020204" pitchFamily="34" charset="-122"/>
                <a:ea typeface="微软雅黑" panose="020B0503020204020204" pitchFamily="34" charset="-122"/>
              </a:rPr>
              <a:t>无机涂料型</a:t>
            </a:r>
          </a:p>
        </p:txBody>
      </p:sp>
      <p:sp>
        <p:nvSpPr>
          <p:cNvPr id="30" name="TextBox 53"/>
          <p:cNvSpPr txBox="1">
            <a:spLocks noChangeArrowheads="1"/>
          </p:cNvSpPr>
          <p:nvPr/>
        </p:nvSpPr>
        <p:spPr bwMode="auto">
          <a:xfrm flipH="1">
            <a:off x="196533" y="3708381"/>
            <a:ext cx="3568963"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marL="342900" indent="-342900" defTabSz="488950">
              <a:buFont typeface="Arial" panose="020B0604020202020204" pitchFamily="34" charset="0"/>
              <a:defRPr>
                <a:solidFill>
                  <a:schemeClr val="tx1"/>
                </a:solidFill>
                <a:latin typeface="Franklin Gothic Book" pitchFamily="34" charset="0"/>
                <a:ea typeface="宋体" panose="02010600030101010101" pitchFamily="2" charset="-122"/>
              </a:defRPr>
            </a:lvl1pPr>
            <a:lvl2pPr defTabSz="488950">
              <a:buFont typeface="Arial" panose="020B0604020202020204" pitchFamily="34" charset="0"/>
              <a:defRPr>
                <a:solidFill>
                  <a:schemeClr val="tx1"/>
                </a:solidFill>
                <a:latin typeface="Franklin Gothic Book" pitchFamily="34" charset="0"/>
                <a:ea typeface="宋体" panose="02010600030101010101" pitchFamily="2" charset="-122"/>
              </a:defRPr>
            </a:lvl2pPr>
            <a:lvl3pPr marL="1143000" indent="-228600" defTabSz="488950">
              <a:buFont typeface="Arial" panose="020B0604020202020204" pitchFamily="34" charset="0"/>
              <a:defRPr>
                <a:solidFill>
                  <a:schemeClr val="tx1"/>
                </a:solidFill>
                <a:latin typeface="Franklin Gothic Book" pitchFamily="34" charset="0"/>
                <a:ea typeface="宋体" panose="02010600030101010101" pitchFamily="2" charset="-122"/>
              </a:defRPr>
            </a:lvl3pPr>
            <a:lvl4pPr marL="1600200" indent="-228600" defTabSz="488950">
              <a:buFont typeface="Arial" panose="020B0604020202020204" pitchFamily="34" charset="0"/>
              <a:defRPr>
                <a:solidFill>
                  <a:schemeClr val="tx1"/>
                </a:solidFill>
                <a:latin typeface="Franklin Gothic Book" pitchFamily="34" charset="0"/>
                <a:ea typeface="宋体" panose="02010600030101010101" pitchFamily="2" charset="-122"/>
              </a:defRPr>
            </a:lvl4pPr>
            <a:lvl5pPr marL="2057400" indent="-228600" defTabSz="488950">
              <a:buFont typeface="Arial" panose="020B0604020202020204" pitchFamily="34" charset="0"/>
              <a:defRPr>
                <a:solidFill>
                  <a:schemeClr val="tx1"/>
                </a:solidFill>
                <a:latin typeface="Franklin Gothic Book" pitchFamily="34" charset="0"/>
                <a:ea typeface="宋体" panose="02010600030101010101" pitchFamily="2" charset="-122"/>
              </a:defRPr>
            </a:lvl5pPr>
            <a:lvl6pPr marL="2514600" indent="-228600" defTabSz="48895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6pPr>
            <a:lvl7pPr marL="2971800" indent="-228600" defTabSz="48895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7pPr>
            <a:lvl8pPr marL="3429000" indent="-228600" defTabSz="48895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8pPr>
            <a:lvl9pPr marL="3886200" indent="-228600" defTabSz="48895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9pPr>
          </a:lstStyle>
          <a:p>
            <a:pPr algn="just">
              <a:lnSpc>
                <a:spcPct val="150000"/>
              </a:lnSpc>
            </a:pPr>
            <a:r>
              <a:rPr lang="zh-CN" altLang="en-US" sz="1600" b="1" dirty="0" smtClean="0">
                <a:solidFill>
                  <a:schemeClr val="accent1"/>
                </a:solidFill>
                <a:latin typeface="微软雅黑" pitchFamily="34" charset="-122"/>
                <a:ea typeface="微软雅黑" pitchFamily="34" charset="-122"/>
                <a:cs typeface="+mn-ea"/>
                <a:sym typeface="+mn-lt"/>
              </a:rPr>
              <a:t>水性阻尼涂料特点</a:t>
            </a:r>
            <a:r>
              <a:rPr lang="zh-CN" altLang="en-US" sz="1600" b="1" dirty="0">
                <a:solidFill>
                  <a:schemeClr val="accent1"/>
                </a:solidFill>
                <a:latin typeface="微软雅黑" pitchFamily="34" charset="-122"/>
                <a:ea typeface="微软雅黑" pitchFamily="34" charset="-122"/>
                <a:cs typeface="+mn-ea"/>
                <a:sym typeface="+mn-lt"/>
              </a:rPr>
              <a:t>：</a:t>
            </a:r>
            <a:endParaRPr lang="en-US" altLang="zh-CN" sz="1600" b="1" dirty="0">
              <a:solidFill>
                <a:schemeClr val="accent1"/>
              </a:solidFill>
              <a:latin typeface="微软雅黑" pitchFamily="34" charset="-122"/>
              <a:ea typeface="微软雅黑" pitchFamily="34" charset="-122"/>
              <a:cs typeface="+mn-ea"/>
              <a:sym typeface="+mn-lt"/>
            </a:endParaRPr>
          </a:p>
          <a:p>
            <a:pPr marL="285750" indent="-285750" algn="just">
              <a:lnSpc>
                <a:spcPct val="150000"/>
              </a:lnSpc>
              <a:buFont typeface="Wingdings" panose="05000000000000000000" pitchFamily="2" charset="2"/>
              <a:buChar char="Ø"/>
            </a:pPr>
            <a:r>
              <a:rPr lang="zh-CN" altLang="en-US" sz="1600" b="1" dirty="0">
                <a:solidFill>
                  <a:schemeClr val="accent1"/>
                </a:solidFill>
                <a:latin typeface="微软雅黑" pitchFamily="34" charset="-122"/>
                <a:ea typeface="微软雅黑" pitchFamily="34" charset="-122"/>
                <a:cs typeface="+mn-ea"/>
                <a:sym typeface="+mn-lt"/>
              </a:rPr>
              <a:t>对施工面条件要求不高；</a:t>
            </a:r>
            <a:endParaRPr lang="en-US" altLang="zh-CN" sz="1600" b="1" dirty="0">
              <a:solidFill>
                <a:schemeClr val="accent1"/>
              </a:solidFill>
              <a:latin typeface="微软雅黑" pitchFamily="34" charset="-122"/>
              <a:ea typeface="微软雅黑" pitchFamily="34" charset="-122"/>
              <a:cs typeface="+mn-ea"/>
              <a:sym typeface="+mn-lt"/>
            </a:endParaRPr>
          </a:p>
          <a:p>
            <a:pPr marL="285750" indent="-285750" algn="just">
              <a:lnSpc>
                <a:spcPct val="150000"/>
              </a:lnSpc>
              <a:buFont typeface="Wingdings" panose="05000000000000000000" pitchFamily="2" charset="2"/>
              <a:buChar char="Ø"/>
            </a:pPr>
            <a:r>
              <a:rPr lang="zh-CN" altLang="en-US" sz="1600" b="1" dirty="0">
                <a:solidFill>
                  <a:schemeClr val="accent1"/>
                </a:solidFill>
                <a:latin typeface="微软雅黑" pitchFamily="34" charset="-122"/>
                <a:ea typeface="微软雅黑" pitchFamily="34" charset="-122"/>
                <a:cs typeface="+mn-ea"/>
                <a:sym typeface="+mn-lt"/>
              </a:rPr>
              <a:t>可以一次成</a:t>
            </a:r>
            <a:r>
              <a:rPr lang="zh-CN" altLang="en-US" sz="1600" b="1" dirty="0" smtClean="0">
                <a:solidFill>
                  <a:schemeClr val="accent1"/>
                </a:solidFill>
                <a:latin typeface="微软雅黑" pitchFamily="34" charset="-122"/>
                <a:ea typeface="微软雅黑" pitchFamily="34" charset="-122"/>
                <a:cs typeface="+mn-ea"/>
                <a:sym typeface="+mn-lt"/>
              </a:rPr>
              <a:t>膜；</a:t>
            </a:r>
            <a:endParaRPr lang="en-US" altLang="zh-CN" sz="1600" b="1" dirty="0">
              <a:solidFill>
                <a:schemeClr val="accent1"/>
              </a:solidFill>
              <a:latin typeface="微软雅黑" pitchFamily="34" charset="-122"/>
              <a:ea typeface="微软雅黑" pitchFamily="34" charset="-122"/>
              <a:cs typeface="+mn-ea"/>
              <a:sym typeface="+mn-lt"/>
            </a:endParaRPr>
          </a:p>
          <a:p>
            <a:pPr marL="285750" indent="-285750" algn="just">
              <a:lnSpc>
                <a:spcPct val="150000"/>
              </a:lnSpc>
              <a:buFont typeface="Wingdings" panose="05000000000000000000" pitchFamily="2" charset="2"/>
              <a:buChar char="Ø"/>
            </a:pPr>
            <a:r>
              <a:rPr lang="zh-CN" altLang="en-US" sz="1600" b="1" dirty="0">
                <a:solidFill>
                  <a:schemeClr val="accent1"/>
                </a:solidFill>
                <a:latin typeface="微软雅黑" pitchFamily="34" charset="-122"/>
                <a:ea typeface="微软雅黑" pitchFamily="34" charset="-122"/>
                <a:cs typeface="+mn-ea"/>
                <a:sym typeface="+mn-lt"/>
              </a:rPr>
              <a:t>不含</a:t>
            </a:r>
            <a:r>
              <a:rPr lang="en-US" altLang="zh-CN" sz="1600" b="1" dirty="0">
                <a:solidFill>
                  <a:schemeClr val="accent1"/>
                </a:solidFill>
                <a:latin typeface="微软雅黑" pitchFamily="34" charset="-122"/>
                <a:ea typeface="微软雅黑" pitchFamily="34" charset="-122"/>
                <a:cs typeface="+mn-ea"/>
                <a:sym typeface="+mn-lt"/>
              </a:rPr>
              <a:t>VOC</a:t>
            </a:r>
            <a:r>
              <a:rPr lang="zh-CN" altLang="en-US" sz="1600" b="1" dirty="0">
                <a:solidFill>
                  <a:schemeClr val="accent1"/>
                </a:solidFill>
                <a:latin typeface="微软雅黑" pitchFamily="34" charset="-122"/>
                <a:ea typeface="微软雅黑" pitchFamily="34" charset="-122"/>
                <a:cs typeface="+mn-ea"/>
                <a:sym typeface="+mn-lt"/>
              </a:rPr>
              <a:t>，不会对环境造成污染；</a:t>
            </a:r>
            <a:endParaRPr lang="en-US" altLang="zh-CN" sz="1600" b="1" dirty="0">
              <a:solidFill>
                <a:schemeClr val="accent1"/>
              </a:solidFill>
              <a:latin typeface="微软雅黑" pitchFamily="34" charset="-122"/>
              <a:ea typeface="微软雅黑" pitchFamily="34" charset="-122"/>
              <a:cs typeface="+mn-ea"/>
              <a:sym typeface="+mn-lt"/>
            </a:endParaRPr>
          </a:p>
          <a:p>
            <a:pPr marL="285750" indent="-285750" algn="just">
              <a:lnSpc>
                <a:spcPct val="150000"/>
              </a:lnSpc>
              <a:buFont typeface="Wingdings" panose="05000000000000000000" pitchFamily="2" charset="2"/>
              <a:buChar char="Ø"/>
            </a:pPr>
            <a:r>
              <a:rPr lang="zh-CN" altLang="en-US" sz="1600" b="1" dirty="0">
                <a:solidFill>
                  <a:schemeClr val="accent1"/>
                </a:solidFill>
                <a:latin typeface="微软雅黑" pitchFamily="34" charset="-122"/>
                <a:ea typeface="微软雅黑" pitchFamily="34" charset="-122"/>
                <a:cs typeface="+mn-ea"/>
                <a:sym typeface="+mn-lt"/>
              </a:rPr>
              <a:t>容易采购，生产成本低廉。</a:t>
            </a:r>
          </a:p>
        </p:txBody>
      </p:sp>
      <p:sp>
        <p:nvSpPr>
          <p:cNvPr id="31" name="圆角矩形 5">
            <a:extLst>
              <a:ext uri="{FF2B5EF4-FFF2-40B4-BE49-F238E27FC236}">
                <a16:creationId xmlns:a16="http://schemas.microsoft.com/office/drawing/2014/main" xmlns="" id="{8B7F921B-829C-4527-BD13-8D5977D2F3EB}"/>
              </a:ext>
            </a:extLst>
          </p:cNvPr>
          <p:cNvSpPr/>
          <p:nvPr/>
        </p:nvSpPr>
        <p:spPr>
          <a:xfrm>
            <a:off x="3995936" y="3573016"/>
            <a:ext cx="4923411" cy="2336913"/>
          </a:xfrm>
          <a:prstGeom prst="roundRect">
            <a:avLst>
              <a:gd name="adj" fmla="val 3888"/>
            </a:avLst>
          </a:prstGeom>
          <a:noFill/>
          <a:ln w="12700">
            <a:solidFill>
              <a:srgbClr val="074279"/>
            </a:solidFill>
          </a:ln>
          <a:effectLst>
            <a:outerShdw blurRad="25400" dist="25400" dir="8100000" algn="tr" rotWithShape="0">
              <a:schemeClr val="bg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2" name="Rectangle 12">
            <a:extLst>
              <a:ext uri="{FF2B5EF4-FFF2-40B4-BE49-F238E27FC236}">
                <a16:creationId xmlns:a16="http://schemas.microsoft.com/office/drawing/2014/main" xmlns="" id="{A1BDD589-C364-4A5A-9460-FC870CCAE82B}"/>
              </a:ext>
            </a:extLst>
          </p:cNvPr>
          <p:cNvSpPr/>
          <p:nvPr/>
        </p:nvSpPr>
        <p:spPr>
          <a:xfrm>
            <a:off x="3969070" y="3573016"/>
            <a:ext cx="4923410" cy="2354491"/>
          </a:xfrm>
          <a:prstGeom prst="rect">
            <a:avLst/>
          </a:prstGeom>
        </p:spPr>
        <p:txBody>
          <a:bodyPr wrap="square">
            <a:spAutoFit/>
          </a:bodyPr>
          <a:lstStyle/>
          <a:p>
            <a:pPr algn="just">
              <a:lnSpc>
                <a:spcPct val="150000"/>
              </a:lnSpc>
            </a:pPr>
            <a:r>
              <a:rPr lang="zh-CN" altLang="en-US" sz="1400" dirty="0" smtClean="0">
                <a:solidFill>
                  <a:srgbClr val="FF0000"/>
                </a:solidFill>
                <a:latin typeface="微软雅黑" pitchFamily="34" charset="-122"/>
                <a:ea typeface="微软雅黑" pitchFamily="34" charset="-122"/>
                <a:cs typeface="+mn-ea"/>
                <a:sym typeface="+mn-lt"/>
              </a:rPr>
              <a:t>        </a:t>
            </a:r>
            <a:r>
              <a:rPr lang="zh-CN" altLang="en-US" sz="1400" b="1" dirty="0" smtClean="0">
                <a:solidFill>
                  <a:srgbClr val="FF0000"/>
                </a:solidFill>
                <a:latin typeface="微软雅黑" pitchFamily="34" charset="-122"/>
                <a:ea typeface="微软雅黑" pitchFamily="34" charset="-122"/>
                <a:cs typeface="+mn-ea"/>
                <a:sym typeface="+mn-lt"/>
              </a:rPr>
              <a:t>水性阻尼涂料</a:t>
            </a:r>
            <a:r>
              <a:rPr lang="zh-CN" altLang="en-US" sz="1400" dirty="0" smtClean="0">
                <a:latin typeface="微软雅黑" pitchFamily="34" charset="-122"/>
                <a:ea typeface="微软雅黑" pitchFamily="34" charset="-122"/>
                <a:cs typeface="+mn-ea"/>
                <a:sym typeface="+mn-lt"/>
              </a:rPr>
              <a:t>因其各种特点而在粘弹性阻尼涂料中备受推崇。随着科技的发展，在要求其优异的附着力的基础上，对其阻尼性能</a:t>
            </a:r>
            <a:r>
              <a:rPr lang="zh-CN" altLang="en-US" sz="1400" dirty="0">
                <a:latin typeface="微软雅黑" pitchFamily="34" charset="-122"/>
                <a:ea typeface="微软雅黑" pitchFamily="34" charset="-122"/>
                <a:cs typeface="+mn-ea"/>
                <a:sym typeface="+mn-lt"/>
              </a:rPr>
              <a:t>等</a:t>
            </a:r>
            <a:r>
              <a:rPr lang="zh-CN" altLang="en-US" sz="1400" dirty="0" smtClean="0">
                <a:latin typeface="微软雅黑" pitchFamily="34" charset="-122"/>
                <a:ea typeface="微软雅黑" pitchFamily="34" charset="-122"/>
                <a:cs typeface="+mn-ea"/>
                <a:sym typeface="+mn-lt"/>
              </a:rPr>
              <a:t>有更高的要求，以扩大水性阻尼涂料的应用范围。当</a:t>
            </a:r>
            <a:r>
              <a:rPr lang="zh-CN" altLang="en-US" sz="1400" dirty="0">
                <a:latin typeface="微软雅黑" pitchFamily="34" charset="-122"/>
                <a:ea typeface="微软雅黑" pitchFamily="34" charset="-122"/>
                <a:cs typeface="+mn-ea"/>
                <a:sym typeface="+mn-lt"/>
              </a:rPr>
              <a:t>振动作用</a:t>
            </a:r>
            <a:r>
              <a:rPr lang="zh-CN" altLang="en-US" sz="1400" dirty="0" smtClean="0">
                <a:latin typeface="微软雅黑" pitchFamily="34" charset="-122"/>
                <a:ea typeface="微软雅黑" pitchFamily="34" charset="-122"/>
                <a:cs typeface="+mn-ea"/>
                <a:sym typeface="+mn-lt"/>
              </a:rPr>
              <a:t>于材料</a:t>
            </a:r>
            <a:r>
              <a:rPr lang="zh-CN" altLang="en-US" sz="1400" dirty="0">
                <a:latin typeface="微软雅黑" pitchFamily="34" charset="-122"/>
                <a:ea typeface="微软雅黑" pitchFamily="34" charset="-122"/>
                <a:cs typeface="+mn-ea"/>
                <a:sym typeface="+mn-lt"/>
              </a:rPr>
              <a:t>时，阻尼作用主要是由</a:t>
            </a:r>
            <a:r>
              <a:rPr lang="zh-CN" altLang="en-US" sz="1400" b="1" dirty="0">
                <a:solidFill>
                  <a:srgbClr val="FF0000"/>
                </a:solidFill>
                <a:latin typeface="微软雅黑" pitchFamily="34" charset="-122"/>
                <a:ea typeface="微软雅黑" pitchFamily="34" charset="-122"/>
                <a:cs typeface="+mn-ea"/>
                <a:sym typeface="+mn-lt"/>
              </a:rPr>
              <a:t>聚合物内部高分子链段间的摩擦、高分子链段与填料之间的摩擦以及填料与填料间的摩擦</a:t>
            </a:r>
            <a:r>
              <a:rPr lang="zh-CN" altLang="en-US" sz="1400" b="1" dirty="0" smtClean="0">
                <a:solidFill>
                  <a:srgbClr val="FF0000"/>
                </a:solidFill>
                <a:latin typeface="微软雅黑" pitchFamily="34" charset="-122"/>
                <a:ea typeface="微软雅黑" pitchFamily="34" charset="-122"/>
                <a:cs typeface="+mn-ea"/>
                <a:sym typeface="+mn-lt"/>
              </a:rPr>
              <a:t>贡献</a:t>
            </a:r>
            <a:r>
              <a:rPr lang="zh-CN" altLang="en-US" sz="1400" dirty="0" smtClean="0">
                <a:latin typeface="微软雅黑" pitchFamily="34" charset="-122"/>
                <a:ea typeface="微软雅黑" pitchFamily="34" charset="-122"/>
                <a:cs typeface="+mn-ea"/>
                <a:sym typeface="+mn-lt"/>
              </a:rPr>
              <a:t>。因此影响</a:t>
            </a:r>
            <a:r>
              <a:rPr lang="zh-CN" altLang="en-US" sz="1400" dirty="0">
                <a:latin typeface="微软雅黑" pitchFamily="34" charset="-122"/>
                <a:ea typeface="微软雅黑" pitchFamily="34" charset="-122"/>
                <a:cs typeface="+mn-ea"/>
                <a:sym typeface="+mn-lt"/>
              </a:rPr>
              <a:t>阻尼涂料阻尼性能的因素主要</a:t>
            </a:r>
            <a:r>
              <a:rPr lang="zh-CN" altLang="en-US" sz="1400" dirty="0" smtClean="0">
                <a:latin typeface="微软雅黑" pitchFamily="34" charset="-122"/>
                <a:ea typeface="微软雅黑" pitchFamily="34" charset="-122"/>
                <a:cs typeface="+mn-ea"/>
                <a:sym typeface="+mn-lt"/>
              </a:rPr>
              <a:t>来源于</a:t>
            </a:r>
            <a:r>
              <a:rPr lang="zh-CN" altLang="en-US" sz="1400" b="1" dirty="0">
                <a:solidFill>
                  <a:srgbClr val="FF0000"/>
                </a:solidFill>
                <a:latin typeface="微软雅黑" pitchFamily="34" charset="-122"/>
                <a:ea typeface="微软雅黑" pitchFamily="34" charset="-122"/>
                <a:cs typeface="+mn-ea"/>
                <a:sym typeface="+mn-lt"/>
              </a:rPr>
              <a:t>基体树脂</a:t>
            </a:r>
            <a:r>
              <a:rPr lang="zh-CN" altLang="en-US" sz="1400" b="1" dirty="0" smtClean="0">
                <a:solidFill>
                  <a:srgbClr val="FF0000"/>
                </a:solidFill>
                <a:latin typeface="微软雅黑" pitchFamily="34" charset="-122"/>
                <a:ea typeface="微软雅黑" pitchFamily="34" charset="-122"/>
                <a:cs typeface="+mn-ea"/>
                <a:sym typeface="+mn-lt"/>
              </a:rPr>
              <a:t>和填料</a:t>
            </a:r>
            <a:r>
              <a:rPr lang="zh-CN" altLang="en-US" sz="1400" dirty="0" smtClean="0">
                <a:latin typeface="微软雅黑" pitchFamily="34" charset="-122"/>
                <a:ea typeface="微软雅黑" pitchFamily="34" charset="-122"/>
                <a:cs typeface="+mn-ea"/>
                <a:sym typeface="+mn-lt"/>
              </a:rPr>
              <a:t>。</a:t>
            </a:r>
            <a:endParaRPr lang="zh-CN" altLang="en-US" sz="1400" dirty="0">
              <a:latin typeface="微软雅黑" pitchFamily="34" charset="-122"/>
              <a:ea typeface="微软雅黑" pitchFamily="34" charset="-122"/>
              <a:cs typeface="+mn-ea"/>
              <a:sym typeface="+mn-lt"/>
            </a:endParaRPr>
          </a:p>
        </p:txBody>
      </p:sp>
    </p:spTree>
    <p:extLst>
      <p:ext uri="{BB962C8B-B14F-4D97-AF65-F5344CB8AC3E}">
        <p14:creationId xmlns:p14="http://schemas.microsoft.com/office/powerpoint/2010/main" val="199614429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47041"/>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a:t>第一部分</a:t>
            </a:r>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选题依据</a:t>
            </a:r>
          </a:p>
        </p:txBody>
      </p:sp>
      <p:grpSp>
        <p:nvGrpSpPr>
          <p:cNvPr id="24" name="Group 2"/>
          <p:cNvGrpSpPr/>
          <p:nvPr/>
        </p:nvGrpSpPr>
        <p:grpSpPr bwMode="auto">
          <a:xfrm>
            <a:off x="105652" y="655955"/>
            <a:ext cx="5321188" cy="475775"/>
            <a:chOff x="-42005" y="0"/>
            <a:chExt cx="4781313"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a:solidFill>
                    <a:srgbClr val="254375"/>
                  </a:solidFill>
                  <a:latin typeface="微软雅黑" panose="020B0503020204020204" charset="-122"/>
                  <a:ea typeface="微软雅黑" panose="020B0503020204020204" charset="-122"/>
                  <a:sym typeface="微软雅黑" panose="020B0503020204020204" charset="-122"/>
                </a:rPr>
                <a:t>01</a:t>
              </a:r>
            </a:p>
          </p:txBody>
        </p:sp>
        <p:sp>
          <p:nvSpPr>
            <p:cNvPr id="26" name="矩形 24"/>
            <p:cNvSpPr>
              <a:spLocks noChangeArrowheads="1"/>
            </p:cNvSpPr>
            <p:nvPr/>
          </p:nvSpPr>
          <p:spPr bwMode="auto">
            <a:xfrm>
              <a:off x="347873" y="14118"/>
              <a:ext cx="4391435"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a:solidFill>
                    <a:srgbClr val="4F81BD"/>
                  </a:solidFill>
                  <a:latin typeface="微软雅黑" panose="020B0503020204020204" charset="-122"/>
                  <a:ea typeface="微软雅黑" panose="020B0503020204020204" charset="-122"/>
                  <a:sym typeface="Arial" panose="020B0604020202090204"/>
                </a:rPr>
                <a:t>选题</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依据</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国内外研究现状</a:t>
              </a:r>
              <a:endParaRPr lang="zh-CN" altLang="en-US" sz="2400" b="1" dirty="0">
                <a:solidFill>
                  <a:srgbClr val="4F81BD"/>
                </a:solidFill>
                <a:latin typeface="微软雅黑" panose="020B0503020204020204" charset="-122"/>
                <a:ea typeface="微软雅黑" panose="020B0503020204020204" charset="-122"/>
                <a:sym typeface="Arial" panose="020B0604020202090204"/>
              </a:endParaRP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8" name="直接连接符 4"/>
          <p:cNvCxnSpPr>
            <a:cxnSpLocks noChangeShapeType="1"/>
            <a:endCxn id="26" idx="2"/>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12" name="文本框 2"/>
          <p:cNvSpPr txBox="1"/>
          <p:nvPr/>
        </p:nvSpPr>
        <p:spPr>
          <a:xfrm>
            <a:off x="143956" y="1156682"/>
            <a:ext cx="7668404" cy="400110"/>
          </a:xfrm>
          <a:prstGeom prst="rect">
            <a:avLst/>
          </a:prstGeom>
          <a:noFill/>
          <a:ln w="19050">
            <a:solidFill>
              <a:schemeClr val="bg1"/>
            </a:solidFill>
          </a:ln>
          <a:effectLst/>
        </p:spPr>
        <p:txBody>
          <a:bodyPr wrap="square" rtlCol="0">
            <a:spAutoFit/>
          </a:bodyPr>
          <a:lstStyle/>
          <a:p>
            <a:pPr lvl="0">
              <a:defRPr/>
            </a:pPr>
            <a:r>
              <a:rPr lang="en-US" altLang="zh-CN" sz="2000" dirty="0">
                <a:latin typeface="微软雅黑" pitchFamily="34" charset="-122"/>
                <a:ea typeface="微软雅黑" pitchFamily="34" charset="-122"/>
              </a:rPr>
              <a:t>2</a:t>
            </a:r>
            <a:r>
              <a:rPr kumimoji="0" lang="en-US" altLang="zh-CN" sz="2000" b="0" i="0" u="none" strike="noStrike" kern="1200" cap="none" spc="0" normalizeH="0" baseline="0" noProof="0" dirty="0" smtClean="0">
                <a:ln>
                  <a:noFill/>
                </a:ln>
                <a:effectLst/>
                <a:uLnTx/>
                <a:uFillTx/>
                <a:latin typeface="微软雅黑" pitchFamily="34" charset="-122"/>
                <a:ea typeface="微软雅黑" pitchFamily="34" charset="-122"/>
              </a:rPr>
              <a:t>.</a:t>
            </a:r>
            <a:r>
              <a:rPr lang="zh-CN" altLang="en-US" sz="2000" dirty="0">
                <a:latin typeface="微软雅黑" pitchFamily="34" charset="-122"/>
                <a:ea typeface="微软雅黑" pitchFamily="34" charset="-122"/>
              </a:rPr>
              <a:t>阻尼减振涂层技术研究</a:t>
            </a:r>
            <a:r>
              <a:rPr lang="zh-CN" altLang="en-US" sz="2000" dirty="0" smtClean="0">
                <a:latin typeface="微软雅黑" pitchFamily="34" charset="-122"/>
                <a:ea typeface="微软雅黑" pitchFamily="34" charset="-122"/>
              </a:rPr>
              <a:t>现状</a:t>
            </a:r>
            <a:r>
              <a:rPr lang="en-US" altLang="zh-CN" sz="2000" dirty="0" smtClean="0">
                <a:latin typeface="微软雅黑" pitchFamily="34" charset="-122"/>
                <a:ea typeface="微软雅黑" pitchFamily="34" charset="-122"/>
              </a:rPr>
              <a:t>——</a:t>
            </a:r>
            <a:r>
              <a:rPr lang="zh-CN" altLang="en-US" sz="2000" dirty="0">
                <a:latin typeface="微软雅黑" pitchFamily="34" charset="-122"/>
                <a:ea typeface="微软雅黑" pitchFamily="34" charset="-122"/>
              </a:rPr>
              <a:t>基体树脂对材料阻尼性能的影响</a:t>
            </a:r>
            <a:endParaRPr kumimoji="0" lang="zh-CN" altLang="en-US" sz="2000" b="0" i="0" u="none" strike="noStrike" kern="1200" cap="none" spc="0" normalizeH="0" baseline="0" noProof="0" dirty="0">
              <a:ln>
                <a:noFill/>
              </a:ln>
              <a:effectLst/>
              <a:uLnTx/>
              <a:uFillTx/>
              <a:latin typeface="微软雅黑" pitchFamily="34" charset="-122"/>
              <a:ea typeface="微软雅黑" pitchFamily="34" charset="-122"/>
            </a:endParaRPr>
          </a:p>
        </p:txBody>
      </p:sp>
      <p:sp>
        <p:nvSpPr>
          <p:cNvPr id="33" name="矩形 1"/>
          <p:cNvSpPr txBox="1"/>
          <p:nvPr/>
        </p:nvSpPr>
        <p:spPr>
          <a:xfrm>
            <a:off x="133150" y="1648832"/>
            <a:ext cx="8687322" cy="2308324"/>
          </a:xfrm>
          <a:prstGeom prst="rect">
            <a:avLst/>
          </a:prstGeom>
          <a:solidFill>
            <a:srgbClr val="FFFFFF"/>
          </a:solidFill>
          <a:ln w="25400">
            <a:solidFill>
              <a:schemeClr val="accent1"/>
            </a:solidFill>
          </a:ln>
        </p:spPr>
        <p:txBody>
          <a:bodyPr wrap="square" lIns="45719" rIns="45719">
            <a:spAutoFit/>
          </a:bodyPr>
          <a:lstStyle/>
          <a:p>
            <a:pPr algn="just">
              <a:lnSpc>
                <a:spcPct val="150000"/>
              </a:lnSpc>
              <a:buClr>
                <a:srgbClr val="FF0000"/>
              </a:buClr>
            </a:pPr>
            <a:r>
              <a:rPr lang="zh-CN" altLang="en-US" sz="1600" dirty="0" smtClean="0">
                <a:latin typeface="微软雅黑" pitchFamily="34" charset="-122"/>
                <a:ea typeface="微软雅黑" pitchFamily="34" charset="-122"/>
                <a:cs typeface="Songti SC Regular" panose="02010800040101010101" charset="-122"/>
                <a:sym typeface="+mn-lt"/>
              </a:rPr>
              <a:t>       高分子材料</a:t>
            </a:r>
            <a:r>
              <a:rPr lang="zh-CN" altLang="en-US" sz="1600" dirty="0">
                <a:latin typeface="微软雅黑" pitchFamily="34" charset="-122"/>
                <a:ea typeface="微软雅黑" pitchFamily="34" charset="-122"/>
                <a:cs typeface="Songti SC Regular" panose="02010800040101010101" charset="-122"/>
                <a:sym typeface="+mn-lt"/>
              </a:rPr>
              <a:t>一般在玻璃化转变温度附近具有较大的</a:t>
            </a:r>
            <a:r>
              <a:rPr lang="zh-CN" altLang="en-US" sz="1600" dirty="0" smtClean="0">
                <a:latin typeface="微软雅黑" pitchFamily="34" charset="-122"/>
                <a:ea typeface="微软雅黑" pitchFamily="34" charset="-122"/>
                <a:cs typeface="Songti SC Regular" panose="02010800040101010101" charset="-122"/>
                <a:sym typeface="+mn-lt"/>
              </a:rPr>
              <a:t>阻尼，在</a:t>
            </a:r>
            <a:r>
              <a:rPr lang="zh-CN" altLang="en-US" sz="1600" dirty="0">
                <a:latin typeface="微软雅黑" pitchFamily="34" charset="-122"/>
                <a:ea typeface="微软雅黑" pitchFamily="34" charset="-122"/>
                <a:cs typeface="Songti SC Regular" panose="02010800040101010101" charset="-122"/>
                <a:sym typeface="+mn-lt"/>
              </a:rPr>
              <a:t>玻璃化转变区时，聚合物大分子有明显的运动，且分子间又有较大的分子内摩擦，因而具有最大的</a:t>
            </a:r>
            <a:r>
              <a:rPr lang="zh-CN" altLang="en-US" sz="1600" dirty="0" smtClean="0">
                <a:latin typeface="微软雅黑" pitchFamily="34" charset="-122"/>
                <a:ea typeface="微软雅黑" pitchFamily="34" charset="-122"/>
                <a:cs typeface="Songti SC Regular" panose="02010800040101010101" charset="-122"/>
                <a:sym typeface="+mn-lt"/>
              </a:rPr>
              <a:t>能量损耗。而</a:t>
            </a:r>
            <a:r>
              <a:rPr lang="zh-CN" altLang="en-US" sz="1600" dirty="0">
                <a:latin typeface="微软雅黑" pitchFamily="34" charset="-122"/>
                <a:ea typeface="微软雅黑" pitchFamily="34" charset="-122"/>
                <a:cs typeface="Songti SC Regular" panose="02010800040101010101" charset="-122"/>
                <a:sym typeface="+mn-lt"/>
              </a:rPr>
              <a:t>一般均聚物的玻璃化转变温度（</a:t>
            </a:r>
            <a:r>
              <a:rPr lang="en-US" altLang="zh-CN" sz="1600" dirty="0" err="1">
                <a:latin typeface="微软雅黑" pitchFamily="34" charset="-122"/>
                <a:ea typeface="微软雅黑" pitchFamily="34" charset="-122"/>
                <a:cs typeface="Songti SC Regular" panose="02010800040101010101" charset="-122"/>
                <a:sym typeface="+mn-lt"/>
              </a:rPr>
              <a:t>Tg</a:t>
            </a:r>
            <a:r>
              <a:rPr lang="zh-CN" altLang="en-US" sz="1600" dirty="0">
                <a:latin typeface="微软雅黑" pitchFamily="34" charset="-122"/>
                <a:ea typeface="微软雅黑" pitchFamily="34" charset="-122"/>
                <a:cs typeface="Songti SC Regular" panose="02010800040101010101" charset="-122"/>
                <a:sym typeface="+mn-lt"/>
              </a:rPr>
              <a:t>）的范围都比较窄，使得材料的使用温度范围受限。为了研制满足特定要求的高分子阻尼材料，常采用玻璃化转变温度高的聚合物与玻璃化转变温度低的聚合物共混，制备方法通常为化学方法和共混方法两种。化学方法主要包括接枝共聚、嵌段共聚物、</a:t>
            </a:r>
            <a:r>
              <a:rPr lang="zh-CN" altLang="en-US" sz="1600" b="1" dirty="0">
                <a:solidFill>
                  <a:srgbClr val="FF0000"/>
                </a:solidFill>
                <a:latin typeface="微软雅黑" pitchFamily="34" charset="-122"/>
                <a:ea typeface="微软雅黑" pitchFamily="34" charset="-122"/>
                <a:cs typeface="Songti SC Regular" panose="02010800040101010101" charset="-122"/>
                <a:sym typeface="+mn-lt"/>
              </a:rPr>
              <a:t>互穿网络高聚物（</a:t>
            </a:r>
            <a:r>
              <a:rPr lang="en-US" altLang="zh-CN" sz="1600" b="1" dirty="0" err="1">
                <a:solidFill>
                  <a:srgbClr val="FF0000"/>
                </a:solidFill>
                <a:latin typeface="微软雅黑" pitchFamily="34" charset="-122"/>
                <a:ea typeface="微软雅黑" pitchFamily="34" charset="-122"/>
                <a:cs typeface="Songti SC Regular" panose="02010800040101010101" charset="-122"/>
                <a:sym typeface="+mn-lt"/>
              </a:rPr>
              <a:t>Interpenctrating</a:t>
            </a:r>
            <a:r>
              <a:rPr lang="en-US" altLang="zh-CN" sz="1600" b="1" dirty="0">
                <a:solidFill>
                  <a:srgbClr val="FF0000"/>
                </a:solidFill>
                <a:latin typeface="微软雅黑" pitchFamily="34" charset="-122"/>
                <a:ea typeface="微软雅黑" pitchFamily="34" charset="-122"/>
                <a:cs typeface="Songti SC Regular" panose="02010800040101010101" charset="-122"/>
                <a:sym typeface="+mn-lt"/>
              </a:rPr>
              <a:t> Polymer Network</a:t>
            </a:r>
            <a:r>
              <a:rPr lang="zh-CN" altLang="en-US" sz="1600" b="1" dirty="0">
                <a:solidFill>
                  <a:srgbClr val="FF0000"/>
                </a:solidFill>
                <a:latin typeface="微软雅黑" pitchFamily="34" charset="-122"/>
                <a:ea typeface="微软雅黑" pitchFamily="34" charset="-122"/>
                <a:cs typeface="Songti SC Regular" panose="02010800040101010101" charset="-122"/>
                <a:sym typeface="+mn-lt"/>
              </a:rPr>
              <a:t>，</a:t>
            </a:r>
            <a:r>
              <a:rPr lang="en-US" altLang="zh-CN" sz="1600" b="1" dirty="0">
                <a:solidFill>
                  <a:srgbClr val="FF0000"/>
                </a:solidFill>
                <a:latin typeface="微软雅黑" pitchFamily="34" charset="-122"/>
                <a:ea typeface="微软雅黑" pitchFamily="34" charset="-122"/>
                <a:cs typeface="Songti SC Regular" panose="02010800040101010101" charset="-122"/>
                <a:sym typeface="+mn-lt"/>
              </a:rPr>
              <a:t>IPN</a:t>
            </a:r>
            <a:r>
              <a:rPr lang="zh-CN" altLang="en-US" sz="1600" b="1" dirty="0" smtClean="0">
                <a:solidFill>
                  <a:srgbClr val="FF0000"/>
                </a:solidFill>
                <a:latin typeface="微软雅黑" pitchFamily="34" charset="-122"/>
                <a:ea typeface="微软雅黑" pitchFamily="34" charset="-122"/>
                <a:cs typeface="Songti SC Regular" panose="02010800040101010101" charset="-122"/>
                <a:sym typeface="+mn-lt"/>
              </a:rPr>
              <a:t>）</a:t>
            </a:r>
            <a:r>
              <a:rPr lang="en-US" altLang="zh-CN" sz="1600" baseline="30000" dirty="0" smtClean="0">
                <a:latin typeface="微软雅黑" pitchFamily="34" charset="-122"/>
                <a:ea typeface="微软雅黑" pitchFamily="34" charset="-122"/>
                <a:cs typeface="Songti SC Regular" panose="02010800040101010101" charset="-122"/>
                <a:sym typeface="+mn-lt"/>
              </a:rPr>
              <a:t>[16-20]</a:t>
            </a:r>
            <a:r>
              <a:rPr lang="zh-CN" altLang="en-US" sz="1600" dirty="0" smtClean="0">
                <a:latin typeface="微软雅黑" pitchFamily="34" charset="-122"/>
                <a:ea typeface="微软雅黑" pitchFamily="34" charset="-122"/>
                <a:cs typeface="Songti SC Regular" panose="02010800040101010101" charset="-122"/>
                <a:sym typeface="+mn-lt"/>
              </a:rPr>
              <a:t>等。</a:t>
            </a:r>
            <a:endParaRPr lang="zh-CN" altLang="en-US" sz="1600" b="0" dirty="0" smtClean="0">
              <a:latin typeface="微软雅黑" pitchFamily="34" charset="-122"/>
              <a:ea typeface="微软雅黑" pitchFamily="34" charset="-122"/>
              <a:cs typeface="Songti SC Regular" panose="02010800040101010101" charset="-122"/>
              <a:sym typeface="+mn-lt"/>
            </a:endParaRPr>
          </a:p>
        </p:txBody>
      </p:sp>
      <p:sp>
        <p:nvSpPr>
          <p:cNvPr id="34" name="矩形 33"/>
          <p:cNvSpPr/>
          <p:nvPr/>
        </p:nvSpPr>
        <p:spPr>
          <a:xfrm>
            <a:off x="133150" y="4077072"/>
            <a:ext cx="8687321" cy="2304256"/>
          </a:xfrm>
          <a:prstGeom prst="rect">
            <a:avLst/>
          </a:prstGeom>
          <a:solidFill>
            <a:srgbClr val="FFFFFF"/>
          </a:solidFill>
          <a:ln w="25400">
            <a:solidFill>
              <a:srgbClr val="000000"/>
            </a:solidFill>
          </a:ln>
        </p:spPr>
        <p:txBody>
          <a:bodyPr lIns="45719" rIns="45719" anchor="ctr"/>
          <a:lstStyle/>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[16] </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K. I. </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suresh</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S. </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vishwanatham</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E. </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bartsch</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Poly</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n-</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buty</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lacrylate</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poly</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n-butyl methacrylate</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composite  films: synthesis characterization and dynamic mechanical behavior[J]. International Conference on Polymers for Advanced Technologies. India. 2004, 12: 15-17. </a:t>
            </a:r>
          </a:p>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[17] </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Li </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Shucai</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Studies on damping properties of P(MMA-AN)/P(EA-n BA) LIPN[J]. Journal of Applied Polymer Science. 2000, (76): 722–727. </a:t>
            </a:r>
          </a:p>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[18] </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Morihiro</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Shigeyasu</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Miyawaki</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Yukihiro, </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Nagaishi</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Dai. Use of a water-based emulsion for </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vibrationdamper</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[P]: EP 2005, 1520865. </a:t>
            </a:r>
          </a:p>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[19] </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Yukihiro, </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Kazutaka</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Qtsuki</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Emulsion for vibration damping materials[P]: US2008, 0245989.  </a:t>
            </a:r>
          </a:p>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[20]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晏欣，孙卫红，江盛玲等</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PEMA/PEA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自交联乳胶 </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IPN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阻尼材料的研究</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[J].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高分子材料科学与工程</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2006, 2(2): 216-219. </a:t>
            </a:r>
          </a:p>
        </p:txBody>
      </p:sp>
    </p:spTree>
    <p:extLst>
      <p:ext uri="{BB962C8B-B14F-4D97-AF65-F5344CB8AC3E}">
        <p14:creationId xmlns:p14="http://schemas.microsoft.com/office/powerpoint/2010/main" val="361035204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47041"/>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a:t>第一部分</a:t>
            </a:r>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选题依据</a:t>
            </a:r>
          </a:p>
        </p:txBody>
      </p:sp>
      <p:grpSp>
        <p:nvGrpSpPr>
          <p:cNvPr id="24" name="Group 2"/>
          <p:cNvGrpSpPr/>
          <p:nvPr/>
        </p:nvGrpSpPr>
        <p:grpSpPr bwMode="auto">
          <a:xfrm>
            <a:off x="105652" y="655955"/>
            <a:ext cx="5321188" cy="475775"/>
            <a:chOff x="-42005" y="0"/>
            <a:chExt cx="4781313"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a:solidFill>
                    <a:srgbClr val="254375"/>
                  </a:solidFill>
                  <a:latin typeface="微软雅黑" panose="020B0503020204020204" charset="-122"/>
                  <a:ea typeface="微软雅黑" panose="020B0503020204020204" charset="-122"/>
                  <a:sym typeface="微软雅黑" panose="020B0503020204020204" charset="-122"/>
                </a:rPr>
                <a:t>01</a:t>
              </a:r>
            </a:p>
          </p:txBody>
        </p:sp>
        <p:sp>
          <p:nvSpPr>
            <p:cNvPr id="26" name="矩形 24"/>
            <p:cNvSpPr>
              <a:spLocks noChangeArrowheads="1"/>
            </p:cNvSpPr>
            <p:nvPr/>
          </p:nvSpPr>
          <p:spPr bwMode="auto">
            <a:xfrm>
              <a:off x="347873" y="14118"/>
              <a:ext cx="4391435"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a:solidFill>
                    <a:srgbClr val="4F81BD"/>
                  </a:solidFill>
                  <a:latin typeface="微软雅黑" panose="020B0503020204020204" charset="-122"/>
                  <a:ea typeface="微软雅黑" panose="020B0503020204020204" charset="-122"/>
                  <a:sym typeface="Arial" panose="020B0604020202090204"/>
                </a:rPr>
                <a:t>选题</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依据</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国内外研究现状</a:t>
              </a:r>
              <a:endParaRPr lang="zh-CN" altLang="en-US" sz="2400" b="1" dirty="0">
                <a:solidFill>
                  <a:srgbClr val="4F81BD"/>
                </a:solidFill>
                <a:latin typeface="微软雅黑" panose="020B0503020204020204" charset="-122"/>
                <a:ea typeface="微软雅黑" panose="020B0503020204020204" charset="-122"/>
                <a:sym typeface="Arial" panose="020B0604020202090204"/>
              </a:endParaRP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8" name="直接连接符 4"/>
          <p:cNvCxnSpPr>
            <a:cxnSpLocks noChangeShapeType="1"/>
            <a:endCxn id="26" idx="2"/>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12" name="文本框 2"/>
          <p:cNvSpPr txBox="1"/>
          <p:nvPr/>
        </p:nvSpPr>
        <p:spPr>
          <a:xfrm>
            <a:off x="143956" y="1156682"/>
            <a:ext cx="8172460" cy="400110"/>
          </a:xfrm>
          <a:prstGeom prst="rect">
            <a:avLst/>
          </a:prstGeom>
          <a:noFill/>
          <a:ln w="19050">
            <a:solidFill>
              <a:schemeClr val="bg1"/>
            </a:solidFill>
          </a:ln>
          <a:effectLst/>
        </p:spPr>
        <p:txBody>
          <a:bodyPr wrap="square" rtlCol="0">
            <a:spAutoFit/>
          </a:bodyPr>
          <a:lstStyle/>
          <a:p>
            <a:pPr lvl="0">
              <a:defRPr/>
            </a:pPr>
            <a:r>
              <a:rPr lang="en-US" altLang="zh-CN" sz="2000" dirty="0">
                <a:latin typeface="微软雅黑" pitchFamily="34" charset="-122"/>
                <a:ea typeface="微软雅黑" pitchFamily="34" charset="-122"/>
              </a:rPr>
              <a:t>2</a:t>
            </a:r>
            <a:r>
              <a:rPr kumimoji="0" lang="en-US" altLang="zh-CN" sz="2000" b="0" i="0" u="none" strike="noStrike" kern="1200" cap="none" spc="0" normalizeH="0" baseline="0" noProof="0" dirty="0" smtClean="0">
                <a:ln>
                  <a:noFill/>
                </a:ln>
                <a:effectLst/>
                <a:uLnTx/>
                <a:uFillTx/>
                <a:latin typeface="微软雅黑" pitchFamily="34" charset="-122"/>
                <a:ea typeface="微软雅黑" pitchFamily="34" charset="-122"/>
              </a:rPr>
              <a:t>.</a:t>
            </a:r>
            <a:r>
              <a:rPr lang="zh-CN" altLang="en-US" sz="2000" dirty="0">
                <a:latin typeface="微软雅黑" pitchFamily="34" charset="-122"/>
                <a:ea typeface="微软雅黑" pitchFamily="34" charset="-122"/>
              </a:rPr>
              <a:t>阻尼减振涂层技术研究</a:t>
            </a:r>
            <a:r>
              <a:rPr lang="zh-CN" altLang="en-US" sz="2000" dirty="0" smtClean="0">
                <a:latin typeface="微软雅黑" pitchFamily="34" charset="-122"/>
                <a:ea typeface="微软雅黑" pitchFamily="34" charset="-122"/>
              </a:rPr>
              <a:t>现状</a:t>
            </a:r>
            <a:r>
              <a:rPr lang="en-US" altLang="zh-CN" sz="2000" dirty="0" smtClean="0">
                <a:latin typeface="微软雅黑" pitchFamily="34" charset="-122"/>
                <a:ea typeface="微软雅黑" pitchFamily="34" charset="-122"/>
              </a:rPr>
              <a:t>——</a:t>
            </a:r>
            <a:r>
              <a:rPr lang="zh-CN" altLang="en-US" sz="2000" dirty="0">
                <a:latin typeface="微软雅黑" pitchFamily="34" charset="-122"/>
                <a:ea typeface="微软雅黑" pitchFamily="34" charset="-122"/>
              </a:rPr>
              <a:t>填料分散工艺对阻尼</a:t>
            </a:r>
            <a:r>
              <a:rPr lang="zh-CN" altLang="en-US" sz="2000" dirty="0" smtClean="0">
                <a:latin typeface="微软雅黑" pitchFamily="34" charset="-122"/>
                <a:ea typeface="微软雅黑" pitchFamily="34" charset="-122"/>
              </a:rPr>
              <a:t>材料性能影响</a:t>
            </a:r>
            <a:endParaRPr kumimoji="0" lang="zh-CN" altLang="en-US" sz="2000" b="0" i="0" u="none" strike="noStrike" kern="1200" cap="none" spc="0" normalizeH="0" baseline="0" noProof="0" dirty="0">
              <a:ln>
                <a:noFill/>
              </a:ln>
              <a:effectLst/>
              <a:uLnTx/>
              <a:uFillTx/>
              <a:latin typeface="微软雅黑" pitchFamily="34" charset="-122"/>
              <a:ea typeface="微软雅黑" pitchFamily="34" charset="-122"/>
            </a:endParaRPr>
          </a:p>
        </p:txBody>
      </p:sp>
      <p:sp>
        <p:nvSpPr>
          <p:cNvPr id="11" name="矩形 1"/>
          <p:cNvSpPr txBox="1"/>
          <p:nvPr/>
        </p:nvSpPr>
        <p:spPr>
          <a:xfrm>
            <a:off x="133150" y="1596856"/>
            <a:ext cx="8687322" cy="3416320"/>
          </a:xfrm>
          <a:prstGeom prst="rect">
            <a:avLst/>
          </a:prstGeom>
          <a:solidFill>
            <a:srgbClr val="FFFFFF"/>
          </a:solidFill>
          <a:ln w="25400">
            <a:solidFill>
              <a:schemeClr val="accent1"/>
            </a:solidFill>
          </a:ln>
        </p:spPr>
        <p:txBody>
          <a:bodyPr wrap="square" lIns="45719" rIns="45719">
            <a:spAutoFit/>
          </a:bodyPr>
          <a:lstStyle/>
          <a:p>
            <a:pPr algn="just">
              <a:lnSpc>
                <a:spcPct val="150000"/>
              </a:lnSpc>
              <a:buClr>
                <a:srgbClr val="FF0000"/>
              </a:buClr>
            </a:pPr>
            <a:r>
              <a:rPr lang="zh-CN" altLang="en-US" sz="1600" b="1" dirty="0" smtClean="0">
                <a:solidFill>
                  <a:srgbClr val="FF0000"/>
                </a:solidFill>
                <a:latin typeface="微软雅黑" pitchFamily="34" charset="-122"/>
                <a:ea typeface="微软雅黑" pitchFamily="34" charset="-122"/>
                <a:cs typeface="Songti SC Regular" panose="02010800040101010101" charset="-122"/>
                <a:sym typeface="+mn-lt"/>
              </a:rPr>
              <a:t>超声分散：</a:t>
            </a:r>
            <a:r>
              <a:rPr lang="zh-CN" altLang="en-US" sz="1600" dirty="0" smtClean="0">
                <a:latin typeface="微软雅黑" pitchFamily="34" charset="-122"/>
                <a:ea typeface="微软雅黑" pitchFamily="34" charset="-122"/>
                <a:cs typeface="Songti SC Regular" panose="02010800040101010101" charset="-122"/>
                <a:sym typeface="+mn-lt"/>
              </a:rPr>
              <a:t>韩</a:t>
            </a:r>
            <a:r>
              <a:rPr lang="zh-CN" altLang="en-US" sz="1600" dirty="0">
                <a:latin typeface="微软雅黑" pitchFamily="34" charset="-122"/>
                <a:ea typeface="微软雅黑" pitchFamily="34" charset="-122"/>
                <a:cs typeface="Songti SC Regular" panose="02010800040101010101" charset="-122"/>
                <a:sym typeface="+mn-lt"/>
              </a:rPr>
              <a:t>建德</a:t>
            </a:r>
            <a:r>
              <a:rPr lang="zh-CN" altLang="en-US" sz="1600" dirty="0" smtClean="0">
                <a:latin typeface="微软雅黑" pitchFamily="34" charset="-122"/>
                <a:ea typeface="微软雅黑" pitchFamily="34" charset="-122"/>
                <a:cs typeface="Songti SC Regular" panose="02010800040101010101" charset="-122"/>
                <a:sym typeface="+mn-lt"/>
              </a:rPr>
              <a:t>等</a:t>
            </a:r>
            <a:r>
              <a:rPr lang="en-US" altLang="zh-CN" sz="1600" baseline="30000" dirty="0" smtClean="0">
                <a:latin typeface="微软雅黑" pitchFamily="34" charset="-122"/>
                <a:ea typeface="微软雅黑" pitchFamily="34" charset="-122"/>
                <a:cs typeface="Songti SC Regular" panose="02010800040101010101" charset="-122"/>
                <a:sym typeface="+mn-lt"/>
              </a:rPr>
              <a:t>[21]</a:t>
            </a:r>
            <a:r>
              <a:rPr lang="zh-CN" altLang="en-US" sz="1600" dirty="0" smtClean="0">
                <a:latin typeface="微软雅黑" pitchFamily="34" charset="-122"/>
                <a:ea typeface="微软雅黑" pitchFamily="34" charset="-122"/>
                <a:cs typeface="Songti SC Regular" panose="02010800040101010101" charset="-122"/>
                <a:sym typeface="+mn-lt"/>
              </a:rPr>
              <a:t>采用</a:t>
            </a:r>
            <a:r>
              <a:rPr lang="zh-CN" altLang="en-US" sz="1600" dirty="0">
                <a:latin typeface="微软雅黑" pitchFamily="34" charset="-122"/>
                <a:ea typeface="微软雅黑" pitchFamily="34" charset="-122"/>
                <a:cs typeface="Songti SC Regular" panose="02010800040101010101" charset="-122"/>
                <a:sym typeface="+mn-lt"/>
              </a:rPr>
              <a:t>碳纳米管增强环氧树脂制备复合材料</a:t>
            </a:r>
            <a:r>
              <a:rPr lang="zh-CN" altLang="en-US" sz="1600" dirty="0" smtClean="0">
                <a:latin typeface="微软雅黑" pitchFamily="34" charset="-122"/>
                <a:ea typeface="微软雅黑" pitchFamily="34" charset="-122"/>
                <a:cs typeface="Songti SC Regular" panose="02010800040101010101" charset="-122"/>
                <a:sym typeface="+mn-lt"/>
              </a:rPr>
              <a:t>，结果</a:t>
            </a:r>
            <a:r>
              <a:rPr lang="zh-CN" altLang="en-US" sz="1600" dirty="0">
                <a:latin typeface="微软雅黑" pitchFamily="34" charset="-122"/>
                <a:ea typeface="微软雅黑" pitchFamily="34" charset="-122"/>
                <a:cs typeface="Songti SC Regular" panose="02010800040101010101" charset="-122"/>
                <a:sym typeface="+mn-lt"/>
              </a:rPr>
              <a:t>表明超声振荡处理和分散剂辅助处理能将碳纳米管较好地分散于环氧树脂基体</a:t>
            </a:r>
            <a:r>
              <a:rPr lang="zh-CN" altLang="en-US" sz="1600" dirty="0" smtClean="0">
                <a:latin typeface="微软雅黑" pitchFamily="34" charset="-122"/>
                <a:ea typeface="微软雅黑" pitchFamily="34" charset="-122"/>
                <a:cs typeface="Songti SC Regular" panose="02010800040101010101" charset="-122"/>
                <a:sym typeface="+mn-lt"/>
              </a:rPr>
              <a:t>中。张昊</a:t>
            </a:r>
            <a:r>
              <a:rPr lang="zh-CN" altLang="en-US" sz="1600" dirty="0">
                <a:latin typeface="微软雅黑" pitchFamily="34" charset="-122"/>
                <a:ea typeface="微软雅黑" pitchFamily="34" charset="-122"/>
                <a:cs typeface="Songti SC Regular" panose="02010800040101010101" charset="-122"/>
                <a:sym typeface="+mn-lt"/>
              </a:rPr>
              <a:t>，赵东林</a:t>
            </a:r>
            <a:r>
              <a:rPr lang="zh-CN" altLang="en-US" sz="1600" dirty="0" smtClean="0">
                <a:latin typeface="微软雅黑" pitchFamily="34" charset="-122"/>
                <a:ea typeface="微软雅黑" pitchFamily="34" charset="-122"/>
                <a:cs typeface="Songti SC Regular" panose="02010800040101010101" charset="-122"/>
                <a:sym typeface="+mn-lt"/>
              </a:rPr>
              <a:t>等</a:t>
            </a:r>
            <a:r>
              <a:rPr lang="en-US" altLang="zh-CN" sz="1600" baseline="30000" dirty="0" smtClean="0">
                <a:latin typeface="微软雅黑" pitchFamily="34" charset="-122"/>
                <a:ea typeface="微软雅黑" pitchFamily="34" charset="-122"/>
                <a:cs typeface="Songti SC Regular" panose="02010800040101010101" charset="-122"/>
                <a:sym typeface="+mn-lt"/>
              </a:rPr>
              <a:t>[22]</a:t>
            </a:r>
            <a:r>
              <a:rPr lang="zh-CN" altLang="en-US" sz="1600" dirty="0" smtClean="0">
                <a:latin typeface="微软雅黑" pitchFamily="34" charset="-122"/>
                <a:ea typeface="微软雅黑" pitchFamily="34" charset="-122"/>
                <a:cs typeface="Songti SC Regular" panose="02010800040101010101" charset="-122"/>
                <a:sym typeface="+mn-lt"/>
              </a:rPr>
              <a:t>采用</a:t>
            </a:r>
            <a:r>
              <a:rPr lang="zh-CN" altLang="en-US" sz="1600" dirty="0">
                <a:latin typeface="微软雅黑" pitchFamily="34" charset="-122"/>
                <a:ea typeface="微软雅黑" pitchFamily="34" charset="-122"/>
                <a:cs typeface="Songti SC Regular" panose="02010800040101010101" charset="-122"/>
                <a:sym typeface="+mn-lt"/>
              </a:rPr>
              <a:t>超声法使得碳纳米管在环氧树脂中得到较好的分散，使得材料的模量和力学等性能也得到了很大的提高</a:t>
            </a:r>
            <a:r>
              <a:rPr lang="zh-CN" altLang="en-US" sz="1600" dirty="0" smtClean="0">
                <a:latin typeface="微软雅黑" pitchFamily="34" charset="-122"/>
                <a:ea typeface="微软雅黑" pitchFamily="34" charset="-122"/>
                <a:cs typeface="Songti SC Regular" panose="02010800040101010101" charset="-122"/>
                <a:sym typeface="+mn-lt"/>
              </a:rPr>
              <a:t>。</a:t>
            </a:r>
            <a:endParaRPr lang="en-US" altLang="zh-CN" sz="1600" dirty="0" smtClean="0">
              <a:latin typeface="微软雅黑" pitchFamily="34" charset="-122"/>
              <a:ea typeface="微软雅黑" pitchFamily="34" charset="-122"/>
              <a:cs typeface="Songti SC Regular" panose="02010800040101010101" charset="-122"/>
              <a:sym typeface="+mn-lt"/>
            </a:endParaRPr>
          </a:p>
          <a:p>
            <a:pPr algn="just">
              <a:lnSpc>
                <a:spcPct val="150000"/>
              </a:lnSpc>
              <a:buClr>
                <a:srgbClr val="FF0000"/>
              </a:buClr>
            </a:pPr>
            <a:r>
              <a:rPr lang="zh-CN" altLang="en-US" sz="1600" b="1" dirty="0">
                <a:solidFill>
                  <a:srgbClr val="FF0000"/>
                </a:solidFill>
                <a:latin typeface="微软雅黑" pitchFamily="34" charset="-122"/>
                <a:ea typeface="微软雅黑" pitchFamily="34" charset="-122"/>
                <a:cs typeface="Songti SC Regular" panose="02010800040101010101" charset="-122"/>
                <a:sym typeface="+mn-lt"/>
              </a:rPr>
              <a:t>高速搅拌：</a:t>
            </a:r>
            <a:r>
              <a:rPr lang="zh-CN" altLang="en-US" sz="1600" dirty="0">
                <a:latin typeface="微软雅黑" pitchFamily="34" charset="-122"/>
                <a:ea typeface="微软雅黑" pitchFamily="34" charset="-122"/>
                <a:cs typeface="Songti SC Regular" panose="02010800040101010101" charset="-122"/>
                <a:sym typeface="+mn-lt"/>
              </a:rPr>
              <a:t>鹿</a:t>
            </a:r>
            <a:r>
              <a:rPr lang="zh-CN" altLang="en-US" sz="1600" dirty="0" smtClean="0">
                <a:latin typeface="微软雅黑" pitchFamily="34" charset="-122"/>
                <a:ea typeface="微软雅黑" pitchFamily="34" charset="-122"/>
                <a:cs typeface="Songti SC Regular" panose="02010800040101010101" charset="-122"/>
                <a:sym typeface="+mn-lt"/>
              </a:rPr>
              <a:t>海军</a:t>
            </a:r>
            <a:r>
              <a:rPr lang="en-US" altLang="zh-CN" sz="1600" baseline="30000" dirty="0" smtClean="0">
                <a:latin typeface="微软雅黑" pitchFamily="34" charset="-122"/>
                <a:ea typeface="微软雅黑" pitchFamily="34" charset="-122"/>
                <a:cs typeface="Songti SC Regular" panose="02010800040101010101" charset="-122"/>
                <a:sym typeface="+mn-lt"/>
              </a:rPr>
              <a:t>[23]</a:t>
            </a:r>
            <a:r>
              <a:rPr lang="zh-CN" altLang="en-US" sz="1600" dirty="0" smtClean="0">
                <a:latin typeface="微软雅黑" pitchFamily="34" charset="-122"/>
                <a:ea typeface="微软雅黑" pitchFamily="34" charset="-122"/>
                <a:cs typeface="Songti SC Regular" panose="02010800040101010101" charset="-122"/>
                <a:sym typeface="+mn-lt"/>
              </a:rPr>
              <a:t>等</a:t>
            </a:r>
            <a:r>
              <a:rPr lang="zh-CN" altLang="en-US" sz="1600" dirty="0">
                <a:latin typeface="微软雅黑" pitchFamily="34" charset="-122"/>
                <a:ea typeface="微软雅黑" pitchFamily="34" charset="-122"/>
                <a:cs typeface="Songti SC Regular" panose="02010800040101010101" charset="-122"/>
                <a:sym typeface="+mn-lt"/>
              </a:rPr>
              <a:t>采用蒙脱土和环氧体系，对比磁力搅拌和高速剪切分散两种分散工艺，</a:t>
            </a:r>
            <a:r>
              <a:rPr lang="zh-CN" altLang="en-US" sz="1600" dirty="0" smtClean="0">
                <a:latin typeface="微软雅黑" pitchFamily="34" charset="-122"/>
                <a:ea typeface="微软雅黑" pitchFamily="34" charset="-122"/>
                <a:cs typeface="Songti SC Regular" panose="02010800040101010101" charset="-122"/>
                <a:sym typeface="+mn-lt"/>
              </a:rPr>
              <a:t>表明说明</a:t>
            </a:r>
            <a:r>
              <a:rPr lang="zh-CN" altLang="en-US" sz="1600" dirty="0">
                <a:latin typeface="微软雅黑" pitchFamily="34" charset="-122"/>
                <a:ea typeface="微软雅黑" pitchFamily="34" charset="-122"/>
                <a:cs typeface="Songti SC Regular" panose="02010800040101010101" charset="-122"/>
                <a:sym typeface="+mn-lt"/>
              </a:rPr>
              <a:t>高剪切分散更有利于填料在固化过程中的分散</a:t>
            </a:r>
            <a:r>
              <a:rPr lang="zh-CN" altLang="en-US" sz="1600" dirty="0" smtClean="0">
                <a:latin typeface="微软雅黑" pitchFamily="34" charset="-122"/>
                <a:ea typeface="微软雅黑" pitchFamily="34" charset="-122"/>
                <a:cs typeface="Songti SC Regular" panose="02010800040101010101" charset="-122"/>
                <a:sym typeface="+mn-lt"/>
              </a:rPr>
              <a:t>。黄</a:t>
            </a:r>
            <a:r>
              <a:rPr lang="zh-CN" altLang="en-US" sz="1600" dirty="0">
                <a:latin typeface="微软雅黑" pitchFamily="34" charset="-122"/>
                <a:ea typeface="微软雅黑" pitchFamily="34" charset="-122"/>
                <a:cs typeface="Songti SC Regular" panose="02010800040101010101" charset="-122"/>
                <a:sym typeface="+mn-lt"/>
              </a:rPr>
              <a:t>淑</a:t>
            </a:r>
            <a:r>
              <a:rPr lang="zh-CN" altLang="en-US" sz="1600" dirty="0" smtClean="0">
                <a:latin typeface="微软雅黑" pitchFamily="34" charset="-122"/>
                <a:ea typeface="微软雅黑" pitchFamily="34" charset="-122"/>
                <a:cs typeface="Songti SC Regular" panose="02010800040101010101" charset="-122"/>
                <a:sym typeface="+mn-lt"/>
              </a:rPr>
              <a:t>芬</a:t>
            </a:r>
            <a:r>
              <a:rPr lang="en-US" altLang="zh-CN" sz="1600" baseline="30000" dirty="0" smtClean="0">
                <a:latin typeface="微软雅黑" pitchFamily="34" charset="-122"/>
                <a:ea typeface="微软雅黑" pitchFamily="34" charset="-122"/>
                <a:cs typeface="Songti SC Regular" panose="02010800040101010101" charset="-122"/>
                <a:sym typeface="+mn-lt"/>
              </a:rPr>
              <a:t>[24]</a:t>
            </a:r>
            <a:r>
              <a:rPr lang="zh-CN" altLang="en-US" sz="1600" dirty="0" smtClean="0">
                <a:latin typeface="微软雅黑" pitchFamily="34" charset="-122"/>
                <a:ea typeface="微软雅黑" pitchFamily="34" charset="-122"/>
                <a:cs typeface="Songti SC Regular" panose="02010800040101010101" charset="-122"/>
                <a:sym typeface="+mn-lt"/>
              </a:rPr>
              <a:t>对比</a:t>
            </a:r>
            <a:r>
              <a:rPr lang="zh-CN" altLang="en-US" sz="1600" dirty="0">
                <a:latin typeface="微软雅黑" pitchFamily="34" charset="-122"/>
                <a:ea typeface="微软雅黑" pitchFamily="34" charset="-122"/>
                <a:cs typeface="Songti SC Regular" panose="02010800040101010101" charset="-122"/>
                <a:sym typeface="+mn-lt"/>
              </a:rPr>
              <a:t>不同分散工艺对水性纳米浆料分散性的影响，得出结论，当高速分散时间为</a:t>
            </a:r>
            <a:r>
              <a:rPr lang="en-US" altLang="zh-CN" sz="1600" dirty="0">
                <a:latin typeface="微软雅黑" pitchFamily="34" charset="-122"/>
                <a:ea typeface="微软雅黑" pitchFamily="34" charset="-122"/>
                <a:cs typeface="Songti SC Regular" panose="02010800040101010101" charset="-122"/>
                <a:sym typeface="+mn-lt"/>
              </a:rPr>
              <a:t>30 min</a:t>
            </a:r>
            <a:r>
              <a:rPr lang="zh-CN" altLang="en-US" sz="1600" dirty="0">
                <a:latin typeface="微软雅黑" pitchFamily="34" charset="-122"/>
                <a:ea typeface="微软雅黑" pitchFamily="34" charset="-122"/>
                <a:cs typeface="Songti SC Regular" panose="02010800040101010101" charset="-122"/>
                <a:sym typeface="+mn-lt"/>
              </a:rPr>
              <a:t>，转速为</a:t>
            </a:r>
            <a:r>
              <a:rPr lang="en-US" altLang="zh-CN" sz="1600" dirty="0">
                <a:latin typeface="微软雅黑" pitchFamily="34" charset="-122"/>
                <a:ea typeface="微软雅黑" pitchFamily="34" charset="-122"/>
                <a:cs typeface="Songti SC Regular" panose="02010800040101010101" charset="-122"/>
                <a:sym typeface="+mn-lt"/>
              </a:rPr>
              <a:t>5000 r/min</a:t>
            </a:r>
            <a:r>
              <a:rPr lang="zh-CN" altLang="en-US" sz="1600" dirty="0">
                <a:latin typeface="微软雅黑" pitchFamily="34" charset="-122"/>
                <a:ea typeface="微软雅黑" pitchFamily="34" charset="-122"/>
                <a:cs typeface="Songti SC Regular" panose="02010800040101010101" charset="-122"/>
                <a:sym typeface="+mn-lt"/>
              </a:rPr>
              <a:t>，超声分散时间为</a:t>
            </a:r>
            <a:r>
              <a:rPr lang="en-US" altLang="zh-CN" sz="1600" dirty="0">
                <a:latin typeface="微软雅黑" pitchFamily="34" charset="-122"/>
                <a:ea typeface="微软雅黑" pitchFamily="34" charset="-122"/>
                <a:cs typeface="Songti SC Regular" panose="02010800040101010101" charset="-122"/>
                <a:sym typeface="+mn-lt"/>
              </a:rPr>
              <a:t>10 min </a:t>
            </a:r>
            <a:r>
              <a:rPr lang="zh-CN" altLang="en-US" sz="1600" dirty="0">
                <a:latin typeface="微软雅黑" pitchFamily="34" charset="-122"/>
                <a:ea typeface="微软雅黑" pitchFamily="34" charset="-122"/>
                <a:cs typeface="Songti SC Regular" panose="02010800040101010101" charset="-122"/>
                <a:sym typeface="+mn-lt"/>
              </a:rPr>
              <a:t>时，浆料达到最佳分散状态</a:t>
            </a:r>
            <a:r>
              <a:rPr lang="zh-CN" altLang="en-US" sz="1600" dirty="0" smtClean="0">
                <a:latin typeface="微软雅黑" pitchFamily="34" charset="-122"/>
                <a:ea typeface="微软雅黑" pitchFamily="34" charset="-122"/>
                <a:cs typeface="Songti SC Regular" panose="02010800040101010101" charset="-122"/>
                <a:sym typeface="+mn-lt"/>
              </a:rPr>
              <a:t>。</a:t>
            </a:r>
            <a:endParaRPr lang="en-US" altLang="zh-CN" sz="1600" dirty="0" smtClean="0">
              <a:latin typeface="微软雅黑" pitchFamily="34" charset="-122"/>
              <a:ea typeface="微软雅黑" pitchFamily="34" charset="-122"/>
              <a:cs typeface="Songti SC Regular" panose="02010800040101010101" charset="-122"/>
              <a:sym typeface="+mn-lt"/>
            </a:endParaRPr>
          </a:p>
          <a:p>
            <a:pPr algn="just">
              <a:lnSpc>
                <a:spcPct val="150000"/>
              </a:lnSpc>
              <a:buClr>
                <a:srgbClr val="FF0000"/>
              </a:buClr>
            </a:pPr>
            <a:r>
              <a:rPr lang="zh-CN" altLang="en-US" sz="1600" b="1" dirty="0">
                <a:solidFill>
                  <a:srgbClr val="FF0000"/>
                </a:solidFill>
                <a:latin typeface="微软雅黑" pitchFamily="34" charset="-122"/>
                <a:ea typeface="微软雅黑" pitchFamily="34" charset="-122"/>
                <a:cs typeface="Songti SC Regular" panose="02010800040101010101" charset="-122"/>
                <a:sym typeface="+mn-lt"/>
              </a:rPr>
              <a:t>研磨分散：</a:t>
            </a:r>
            <a:r>
              <a:rPr lang="zh-CN" altLang="en-US" sz="1600" dirty="0">
                <a:latin typeface="微软雅黑" pitchFamily="34" charset="-122"/>
                <a:ea typeface="微软雅黑" pitchFamily="34" charset="-122"/>
                <a:cs typeface="Songti SC Regular" panose="02010800040101010101" charset="-122"/>
                <a:sym typeface="+mn-lt"/>
              </a:rPr>
              <a:t>来国莉</a:t>
            </a:r>
            <a:r>
              <a:rPr lang="zh-CN" altLang="en-US" sz="1600" dirty="0" smtClean="0">
                <a:latin typeface="微软雅黑" pitchFamily="34" charset="-122"/>
                <a:ea typeface="微软雅黑" pitchFamily="34" charset="-122"/>
                <a:cs typeface="Songti SC Regular" panose="02010800040101010101" charset="-122"/>
                <a:sym typeface="+mn-lt"/>
              </a:rPr>
              <a:t>等</a:t>
            </a:r>
            <a:r>
              <a:rPr lang="en-US" altLang="zh-CN" sz="1600" baseline="30000" dirty="0" smtClean="0">
                <a:latin typeface="微软雅黑" pitchFamily="34" charset="-122"/>
                <a:ea typeface="微软雅黑" pitchFamily="34" charset="-122"/>
                <a:cs typeface="Songti SC Regular" panose="02010800040101010101" charset="-122"/>
                <a:sym typeface="+mn-lt"/>
              </a:rPr>
              <a:t>[25]</a:t>
            </a:r>
            <a:r>
              <a:rPr lang="zh-CN" altLang="en-US" sz="1600" dirty="0" smtClean="0">
                <a:latin typeface="微软雅黑" pitchFamily="34" charset="-122"/>
                <a:ea typeface="微软雅黑" pitchFamily="34" charset="-122"/>
                <a:cs typeface="Songti SC Regular" panose="02010800040101010101" charset="-122"/>
                <a:sym typeface="+mn-lt"/>
              </a:rPr>
              <a:t>采用</a:t>
            </a:r>
            <a:r>
              <a:rPr lang="zh-CN" altLang="en-US" sz="1600" dirty="0">
                <a:latin typeface="微软雅黑" pitchFamily="34" charset="-122"/>
                <a:ea typeface="微软雅黑" pitchFamily="34" charset="-122"/>
                <a:cs typeface="Songti SC Regular" panose="02010800040101010101" charset="-122"/>
                <a:sym typeface="+mn-lt"/>
              </a:rPr>
              <a:t>球磨机对胶原纤维进行分散处理，通过调整球磨机的转速以及研磨时间等因素，可得到性能均一、较长的胶原纤维。</a:t>
            </a:r>
          </a:p>
        </p:txBody>
      </p:sp>
      <p:sp>
        <p:nvSpPr>
          <p:cNvPr id="13" name="矩形 12"/>
          <p:cNvSpPr/>
          <p:nvPr/>
        </p:nvSpPr>
        <p:spPr>
          <a:xfrm>
            <a:off x="133151" y="5085184"/>
            <a:ext cx="8687321" cy="1708982"/>
          </a:xfrm>
          <a:prstGeom prst="rect">
            <a:avLst/>
          </a:prstGeom>
          <a:solidFill>
            <a:srgbClr val="FFFFFF"/>
          </a:solidFill>
          <a:ln w="25400">
            <a:solidFill>
              <a:srgbClr val="000000"/>
            </a:solidFill>
          </a:ln>
        </p:spPr>
        <p:txBody>
          <a:bodyPr lIns="45719" rIns="45719" anchor="ctr"/>
          <a:lstStyle/>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[21]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韩建德</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高永强</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碳纳米管增强环氧树脂复合材料阻尼性能的研究</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[J].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材料</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B</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：研究篇</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2011, 2(25): 12-24. </a:t>
            </a:r>
          </a:p>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[22]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张昊</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蔡佩芝</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赵东林等</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碳纳米管增强环氧树脂基复合材料的制备及其力学性能</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[J].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北京化工大学学报</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自然科学版</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2011, 38(1): 62-67. </a:t>
            </a:r>
          </a:p>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[23]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鹿海军</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梁国正</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陈祥宝等</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剪切分散工艺制备环氧树脂</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粘土纳米复合材料的结构与力学性能研究</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[J].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航空材料学报</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2005, 25(3): 11-15. </a:t>
            </a:r>
            <a:endPar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endParaRPr>
          </a:p>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[24]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黄淑芬</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水性纳米二氧化钛浆料及水性隔热涂料的制备与性能研究</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[D].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华南理工大学</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2014, 1-23.</a:t>
            </a:r>
          </a:p>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[25]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来国莉</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付丽红</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球磨法分散胶原纤维的研究</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[J].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中国皮革</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2007, 36(13): 21-25.</a:t>
            </a:r>
          </a:p>
        </p:txBody>
      </p:sp>
      <p:sp>
        <p:nvSpPr>
          <p:cNvPr id="14" name="文本框 31">
            <a:extLst>
              <a:ext uri="{FF2B5EF4-FFF2-40B4-BE49-F238E27FC236}">
                <a16:creationId xmlns:a16="http://schemas.microsoft.com/office/drawing/2014/main" xmlns="" id="{22450760-1AA2-4FA5-917D-8F2BB9379618}"/>
              </a:ext>
            </a:extLst>
          </p:cNvPr>
          <p:cNvSpPr txBox="1"/>
          <p:nvPr/>
        </p:nvSpPr>
        <p:spPr>
          <a:xfrm>
            <a:off x="251520" y="5445224"/>
            <a:ext cx="8568952" cy="338554"/>
          </a:xfrm>
          <a:prstGeom prst="rect">
            <a:avLst/>
          </a:prstGeom>
          <a:solidFill>
            <a:srgbClr val="FFC000"/>
          </a:solidFill>
        </p:spPr>
        <p:txBody>
          <a:bodyPr wrap="square" rtlCol="0">
            <a:spAutoFit/>
          </a:bodyPr>
          <a:lstStyle/>
          <a:p>
            <a:pPr algn="just"/>
            <a:r>
              <a:rPr lang="zh-CN" altLang="en-US" sz="1600" dirty="0">
                <a:solidFill>
                  <a:srgbClr val="FF0000"/>
                </a:solidFill>
              </a:rPr>
              <a:t>结论</a:t>
            </a:r>
            <a:r>
              <a:rPr lang="zh-CN" altLang="en-US" sz="1600" dirty="0" smtClean="0"/>
              <a:t>：高速搅拌相对超声分散适应性更广，相比研磨分散更加实用、便捷。</a:t>
            </a:r>
            <a:endParaRPr lang="zh-CN" altLang="en-US" sz="1600" dirty="0"/>
          </a:p>
        </p:txBody>
      </p:sp>
    </p:spTree>
    <p:extLst>
      <p:ext uri="{BB962C8B-B14F-4D97-AF65-F5344CB8AC3E}">
        <p14:creationId xmlns:p14="http://schemas.microsoft.com/office/powerpoint/2010/main" val="227447787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47041"/>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a:t>第一部分</a:t>
            </a:r>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选题依据</a:t>
            </a:r>
          </a:p>
        </p:txBody>
      </p:sp>
      <p:grpSp>
        <p:nvGrpSpPr>
          <p:cNvPr id="24" name="Group 2"/>
          <p:cNvGrpSpPr/>
          <p:nvPr/>
        </p:nvGrpSpPr>
        <p:grpSpPr bwMode="auto">
          <a:xfrm>
            <a:off x="105652" y="655955"/>
            <a:ext cx="5321188" cy="475775"/>
            <a:chOff x="-42005" y="0"/>
            <a:chExt cx="4781313"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a:solidFill>
                    <a:srgbClr val="254375"/>
                  </a:solidFill>
                  <a:latin typeface="微软雅黑" panose="020B0503020204020204" charset="-122"/>
                  <a:ea typeface="微软雅黑" panose="020B0503020204020204" charset="-122"/>
                  <a:sym typeface="微软雅黑" panose="020B0503020204020204" charset="-122"/>
                </a:rPr>
                <a:t>01</a:t>
              </a:r>
            </a:p>
          </p:txBody>
        </p:sp>
        <p:sp>
          <p:nvSpPr>
            <p:cNvPr id="26" name="矩形 24"/>
            <p:cNvSpPr>
              <a:spLocks noChangeArrowheads="1"/>
            </p:cNvSpPr>
            <p:nvPr/>
          </p:nvSpPr>
          <p:spPr bwMode="auto">
            <a:xfrm>
              <a:off x="347873" y="14118"/>
              <a:ext cx="4391435"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a:solidFill>
                    <a:srgbClr val="4F81BD"/>
                  </a:solidFill>
                  <a:latin typeface="微软雅黑" panose="020B0503020204020204" charset="-122"/>
                  <a:ea typeface="微软雅黑" panose="020B0503020204020204" charset="-122"/>
                  <a:sym typeface="Arial" panose="020B0604020202090204"/>
                </a:rPr>
                <a:t>选题</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依据</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国内外研究现状</a:t>
              </a:r>
              <a:endParaRPr lang="zh-CN" altLang="en-US" sz="2400" b="1" dirty="0">
                <a:solidFill>
                  <a:srgbClr val="4F81BD"/>
                </a:solidFill>
                <a:latin typeface="微软雅黑" panose="020B0503020204020204" charset="-122"/>
                <a:ea typeface="微软雅黑" panose="020B0503020204020204" charset="-122"/>
                <a:sym typeface="Arial" panose="020B0604020202090204"/>
              </a:endParaRP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8" name="直接连接符 4"/>
          <p:cNvCxnSpPr>
            <a:cxnSpLocks noChangeShapeType="1"/>
            <a:endCxn id="26" idx="2"/>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12" name="文本框 2"/>
          <p:cNvSpPr txBox="1"/>
          <p:nvPr/>
        </p:nvSpPr>
        <p:spPr>
          <a:xfrm>
            <a:off x="143956" y="1156682"/>
            <a:ext cx="7812420" cy="400110"/>
          </a:xfrm>
          <a:prstGeom prst="rect">
            <a:avLst/>
          </a:prstGeom>
          <a:noFill/>
          <a:ln w="19050">
            <a:solidFill>
              <a:schemeClr val="bg1"/>
            </a:solidFill>
          </a:ln>
          <a:effectLst/>
        </p:spPr>
        <p:txBody>
          <a:bodyPr wrap="square" rtlCol="0">
            <a:spAutoFit/>
          </a:bodyPr>
          <a:lstStyle/>
          <a:p>
            <a:pPr lvl="0">
              <a:defRPr/>
            </a:pPr>
            <a:r>
              <a:rPr lang="en-US" altLang="zh-CN" sz="2000" dirty="0">
                <a:latin typeface="微软雅黑" pitchFamily="34" charset="-122"/>
                <a:ea typeface="微软雅黑" pitchFamily="34" charset="-122"/>
              </a:rPr>
              <a:t>2</a:t>
            </a:r>
            <a:r>
              <a:rPr kumimoji="0" lang="en-US" altLang="zh-CN" sz="2000" b="0" i="0" u="none" strike="noStrike" kern="1200" cap="none" spc="0" normalizeH="0" baseline="0" noProof="0" dirty="0" smtClean="0">
                <a:ln>
                  <a:noFill/>
                </a:ln>
                <a:effectLst/>
                <a:uLnTx/>
                <a:uFillTx/>
                <a:latin typeface="微软雅黑" pitchFamily="34" charset="-122"/>
                <a:ea typeface="微软雅黑" pitchFamily="34" charset="-122"/>
              </a:rPr>
              <a:t>.</a:t>
            </a:r>
            <a:r>
              <a:rPr lang="zh-CN" altLang="en-US" sz="2000" dirty="0">
                <a:latin typeface="微软雅黑" pitchFamily="34" charset="-122"/>
                <a:ea typeface="微软雅黑" pitchFamily="34" charset="-122"/>
              </a:rPr>
              <a:t>阻尼减振涂层技术研究</a:t>
            </a:r>
            <a:r>
              <a:rPr lang="zh-CN" altLang="en-US" sz="2000" dirty="0" smtClean="0">
                <a:latin typeface="微软雅黑" pitchFamily="34" charset="-122"/>
                <a:ea typeface="微软雅黑" pitchFamily="34" charset="-122"/>
              </a:rPr>
              <a:t>现状</a:t>
            </a:r>
            <a:r>
              <a:rPr lang="en-US" altLang="zh-CN" sz="2000" dirty="0" smtClean="0">
                <a:latin typeface="微软雅黑" pitchFamily="34" charset="-122"/>
                <a:ea typeface="微软雅黑" pitchFamily="34" charset="-122"/>
              </a:rPr>
              <a:t>——</a:t>
            </a:r>
            <a:r>
              <a:rPr lang="zh-CN" altLang="en-US" sz="2000" dirty="0">
                <a:latin typeface="微软雅黑" pitchFamily="34" charset="-122"/>
                <a:ea typeface="微软雅黑" pitchFamily="34" charset="-122"/>
              </a:rPr>
              <a:t>填料种类对阻尼材料性能影响</a:t>
            </a:r>
            <a:endParaRPr kumimoji="0" lang="zh-CN" altLang="en-US" sz="2000" b="0" i="0" u="none" strike="noStrike" kern="1200" cap="none" spc="0" normalizeH="0" baseline="0" noProof="0" dirty="0">
              <a:ln>
                <a:noFill/>
              </a:ln>
              <a:effectLst/>
              <a:uLnTx/>
              <a:uFillTx/>
              <a:latin typeface="微软雅黑" pitchFamily="34" charset="-122"/>
              <a:ea typeface="微软雅黑" pitchFamily="34" charset="-122"/>
            </a:endParaRPr>
          </a:p>
        </p:txBody>
      </p:sp>
      <p:sp>
        <p:nvSpPr>
          <p:cNvPr id="11" name="矩形 1"/>
          <p:cNvSpPr txBox="1"/>
          <p:nvPr/>
        </p:nvSpPr>
        <p:spPr>
          <a:xfrm>
            <a:off x="133150" y="1596856"/>
            <a:ext cx="8687322" cy="3046988"/>
          </a:xfrm>
          <a:prstGeom prst="rect">
            <a:avLst/>
          </a:prstGeom>
          <a:solidFill>
            <a:srgbClr val="FFFFFF"/>
          </a:solidFill>
          <a:ln w="25400">
            <a:solidFill>
              <a:schemeClr val="accent1"/>
            </a:solidFill>
          </a:ln>
        </p:spPr>
        <p:txBody>
          <a:bodyPr wrap="square" lIns="45719" rIns="45719">
            <a:spAutoFit/>
          </a:bodyPr>
          <a:lstStyle/>
          <a:p>
            <a:pPr algn="just">
              <a:lnSpc>
                <a:spcPct val="150000"/>
              </a:lnSpc>
              <a:buClr>
                <a:srgbClr val="FF0000"/>
              </a:buClr>
            </a:pPr>
            <a:r>
              <a:rPr lang="en-US" altLang="zh-CN" sz="1600" dirty="0">
                <a:latin typeface="微软雅黑" pitchFamily="34" charset="-122"/>
                <a:ea typeface="微软雅黑" pitchFamily="34" charset="-122"/>
                <a:cs typeface="Songti SC Regular" panose="02010800040101010101" charset="-122"/>
                <a:sym typeface="+mn-lt"/>
              </a:rPr>
              <a:t>Praveen </a:t>
            </a:r>
            <a:r>
              <a:rPr lang="en-US" altLang="zh-CN" sz="1600" dirty="0" smtClean="0">
                <a:latin typeface="微软雅黑" pitchFamily="34" charset="-122"/>
                <a:ea typeface="微软雅黑" pitchFamily="34" charset="-122"/>
                <a:cs typeface="Songti SC Regular" panose="02010800040101010101" charset="-122"/>
                <a:sym typeface="+mn-lt"/>
              </a:rPr>
              <a:t>S</a:t>
            </a:r>
            <a:r>
              <a:rPr lang="en-US" altLang="zh-CN" sz="1600" baseline="30000" dirty="0" smtClean="0">
                <a:latin typeface="微软雅黑" pitchFamily="34" charset="-122"/>
                <a:ea typeface="微软雅黑" pitchFamily="34" charset="-122"/>
                <a:cs typeface="Songti SC Regular" panose="02010800040101010101" charset="-122"/>
                <a:sym typeface="+mn-lt"/>
              </a:rPr>
              <a:t>[26]</a:t>
            </a:r>
            <a:r>
              <a:rPr lang="zh-CN" altLang="en-US" sz="1600" dirty="0" smtClean="0">
                <a:latin typeface="微软雅黑" pitchFamily="34" charset="-122"/>
                <a:ea typeface="微软雅黑" pitchFamily="34" charset="-122"/>
                <a:cs typeface="Songti SC Regular" panose="02010800040101010101" charset="-122"/>
                <a:sym typeface="+mn-lt"/>
              </a:rPr>
              <a:t>等</a:t>
            </a:r>
            <a:r>
              <a:rPr lang="zh-CN" altLang="en-US" sz="1600" dirty="0">
                <a:latin typeface="微软雅黑" pitchFamily="34" charset="-122"/>
                <a:ea typeface="微软雅黑" pitchFamily="34" charset="-122"/>
                <a:cs typeface="Songti SC Regular" panose="02010800040101010101" charset="-122"/>
                <a:sym typeface="+mn-lt"/>
              </a:rPr>
              <a:t>使用了多种材料作为填料，通过研究发现具有层状结构的材料作为填料时，对水性阻尼涂料的阻尼性能和隔声性能有较大改善</a:t>
            </a:r>
            <a:r>
              <a:rPr lang="zh-CN" altLang="en-US" sz="1600" dirty="0" smtClean="0">
                <a:latin typeface="微软雅黑" pitchFamily="34" charset="-122"/>
                <a:ea typeface="微软雅黑" pitchFamily="34" charset="-122"/>
                <a:cs typeface="Songti SC Regular" panose="02010800040101010101" charset="-122"/>
                <a:sym typeface="+mn-lt"/>
              </a:rPr>
              <a:t>。</a:t>
            </a:r>
            <a:endParaRPr lang="en-US" altLang="zh-CN" sz="1600" dirty="0" smtClean="0">
              <a:latin typeface="微软雅黑" pitchFamily="34" charset="-122"/>
              <a:ea typeface="微软雅黑" pitchFamily="34" charset="-122"/>
              <a:cs typeface="Songti SC Regular" panose="02010800040101010101" charset="-122"/>
              <a:sym typeface="+mn-lt"/>
            </a:endParaRPr>
          </a:p>
          <a:p>
            <a:pPr algn="just">
              <a:lnSpc>
                <a:spcPct val="150000"/>
              </a:lnSpc>
              <a:buClr>
                <a:srgbClr val="FF0000"/>
              </a:buClr>
            </a:pPr>
            <a:r>
              <a:rPr lang="en-US" altLang="zh-CN" sz="1600" dirty="0" err="1" smtClean="0">
                <a:latin typeface="微软雅黑" pitchFamily="34" charset="-122"/>
                <a:ea typeface="微软雅黑" pitchFamily="34" charset="-122"/>
                <a:cs typeface="Songti SC Regular" panose="02010800040101010101" charset="-122"/>
                <a:sym typeface="+mn-lt"/>
              </a:rPr>
              <a:t>Stepanov</a:t>
            </a:r>
            <a:r>
              <a:rPr lang="en-US" altLang="zh-CN" sz="1600" baseline="30000" dirty="0" smtClean="0">
                <a:latin typeface="微软雅黑" pitchFamily="34" charset="-122"/>
                <a:ea typeface="微软雅黑" pitchFamily="34" charset="-122"/>
                <a:cs typeface="Songti SC Regular" panose="02010800040101010101" charset="-122"/>
                <a:sym typeface="+mn-lt"/>
              </a:rPr>
              <a:t>[27]</a:t>
            </a:r>
            <a:r>
              <a:rPr lang="zh-CN" altLang="en-US" sz="1600" dirty="0" smtClean="0">
                <a:latin typeface="微软雅黑" pitchFamily="34" charset="-122"/>
                <a:ea typeface="微软雅黑" pitchFamily="34" charset="-122"/>
                <a:cs typeface="Songti SC Regular" panose="02010800040101010101" charset="-122"/>
                <a:sym typeface="+mn-lt"/>
              </a:rPr>
              <a:t>等</a:t>
            </a:r>
            <a:r>
              <a:rPr lang="zh-CN" altLang="en-US" sz="1600" dirty="0">
                <a:latin typeface="微软雅黑" pitchFamily="34" charset="-122"/>
                <a:ea typeface="微软雅黑" pitchFamily="34" charset="-122"/>
                <a:cs typeface="Songti SC Regular" panose="02010800040101010101" charset="-122"/>
                <a:sym typeface="+mn-lt"/>
              </a:rPr>
              <a:t>通过对比在涂料中添加重质碳酸钙、云母粉、玻璃微珠、白炭黑等填料，进一步发现以云母粉作为填料的水性阻尼涂料具有较好的阻尼</a:t>
            </a:r>
            <a:r>
              <a:rPr lang="zh-CN" altLang="en-US" sz="1600" dirty="0" smtClean="0">
                <a:latin typeface="微软雅黑" pitchFamily="34" charset="-122"/>
                <a:ea typeface="微软雅黑" pitchFamily="34" charset="-122"/>
                <a:cs typeface="Songti SC Regular" panose="02010800040101010101" charset="-122"/>
                <a:sym typeface="+mn-lt"/>
              </a:rPr>
              <a:t>性能。</a:t>
            </a:r>
            <a:endParaRPr lang="en-US" altLang="zh-CN" sz="1600" dirty="0" smtClean="0">
              <a:latin typeface="微软雅黑" pitchFamily="34" charset="-122"/>
              <a:ea typeface="微软雅黑" pitchFamily="34" charset="-122"/>
              <a:cs typeface="Songti SC Regular" panose="02010800040101010101" charset="-122"/>
              <a:sym typeface="+mn-lt"/>
            </a:endParaRPr>
          </a:p>
          <a:p>
            <a:pPr algn="just">
              <a:lnSpc>
                <a:spcPct val="150000"/>
              </a:lnSpc>
              <a:buClr>
                <a:srgbClr val="FF0000"/>
              </a:buClr>
            </a:pPr>
            <a:r>
              <a:rPr lang="zh-CN" altLang="en-US" sz="1600" dirty="0" smtClean="0">
                <a:latin typeface="微软雅黑" pitchFamily="34" charset="-122"/>
                <a:ea typeface="微软雅黑" pitchFamily="34" charset="-122"/>
                <a:cs typeface="Songti SC Regular" panose="02010800040101010101" charset="-122"/>
                <a:sym typeface="+mn-lt"/>
              </a:rPr>
              <a:t>张</a:t>
            </a:r>
            <a:r>
              <a:rPr lang="zh-CN" altLang="en-US" sz="1600" dirty="0">
                <a:latin typeface="微软雅黑" pitchFamily="34" charset="-122"/>
                <a:ea typeface="微软雅黑" pitchFamily="34" charset="-122"/>
                <a:cs typeface="Songti SC Regular" panose="02010800040101010101" charset="-122"/>
                <a:sym typeface="+mn-lt"/>
              </a:rPr>
              <a:t>冬</a:t>
            </a:r>
            <a:r>
              <a:rPr lang="zh-CN" altLang="en-US" sz="1600" dirty="0" smtClean="0">
                <a:latin typeface="微软雅黑" pitchFamily="34" charset="-122"/>
                <a:ea typeface="微软雅黑" pitchFamily="34" charset="-122"/>
                <a:cs typeface="Songti SC Regular" panose="02010800040101010101" charset="-122"/>
                <a:sym typeface="+mn-lt"/>
              </a:rPr>
              <a:t>菊</a:t>
            </a:r>
            <a:r>
              <a:rPr lang="en-US" altLang="zh-CN" sz="1600" baseline="30000" dirty="0" smtClean="0">
                <a:latin typeface="微软雅黑" pitchFamily="34" charset="-122"/>
                <a:ea typeface="微软雅黑" pitchFamily="34" charset="-122"/>
                <a:cs typeface="Songti SC Regular" panose="02010800040101010101" charset="-122"/>
                <a:sym typeface="+mn-lt"/>
              </a:rPr>
              <a:t>[28]</a:t>
            </a:r>
            <a:r>
              <a:rPr lang="zh-CN" altLang="en-US" sz="1600" dirty="0" smtClean="0">
                <a:latin typeface="微软雅黑" pitchFamily="34" charset="-122"/>
                <a:ea typeface="微软雅黑" pitchFamily="34" charset="-122"/>
                <a:cs typeface="Songti SC Regular" panose="02010800040101010101" charset="-122"/>
                <a:sym typeface="+mn-lt"/>
              </a:rPr>
              <a:t>将</a:t>
            </a:r>
            <a:r>
              <a:rPr lang="zh-CN" altLang="en-US" sz="1600" dirty="0">
                <a:latin typeface="微软雅黑" pitchFamily="34" charset="-122"/>
                <a:ea typeface="微软雅黑" pitchFamily="34" charset="-122"/>
                <a:cs typeface="Songti SC Regular" panose="02010800040101010101" charset="-122"/>
                <a:sym typeface="+mn-lt"/>
              </a:rPr>
              <a:t>鳞片石墨、玻璃纤维及氢氧化铝三种填料进行复配，采用自由振动衰减法与半功率带宽法评价材料阻尼性能，发现复配涂料较单一填料能明显提高材料的性能</a:t>
            </a:r>
            <a:r>
              <a:rPr lang="zh-CN" altLang="en-US" sz="1600" dirty="0" smtClean="0">
                <a:latin typeface="微软雅黑" pitchFamily="34" charset="-122"/>
                <a:ea typeface="微软雅黑" pitchFamily="34" charset="-122"/>
                <a:cs typeface="Songti SC Regular" panose="02010800040101010101" charset="-122"/>
                <a:sym typeface="+mn-lt"/>
              </a:rPr>
              <a:t>。</a:t>
            </a:r>
            <a:endParaRPr lang="en-US" altLang="zh-CN" sz="1600" dirty="0" smtClean="0">
              <a:latin typeface="微软雅黑" pitchFamily="34" charset="-122"/>
              <a:ea typeface="微软雅黑" pitchFamily="34" charset="-122"/>
              <a:cs typeface="Songti SC Regular" panose="02010800040101010101" charset="-122"/>
              <a:sym typeface="+mn-lt"/>
            </a:endParaRPr>
          </a:p>
          <a:p>
            <a:pPr algn="just">
              <a:lnSpc>
                <a:spcPct val="150000"/>
              </a:lnSpc>
              <a:buClr>
                <a:srgbClr val="FF0000"/>
              </a:buClr>
            </a:pPr>
            <a:r>
              <a:rPr lang="zh-CN" altLang="en-US" sz="1600" dirty="0" smtClean="0">
                <a:latin typeface="微软雅黑" pitchFamily="34" charset="-122"/>
                <a:ea typeface="微软雅黑" pitchFamily="34" charset="-122"/>
                <a:cs typeface="Songti SC Regular" panose="02010800040101010101" charset="-122"/>
                <a:sym typeface="+mn-lt"/>
              </a:rPr>
              <a:t>李</a:t>
            </a:r>
            <a:r>
              <a:rPr lang="zh-CN" altLang="en-US" sz="1600" dirty="0">
                <a:latin typeface="微软雅黑" pitchFamily="34" charset="-122"/>
                <a:ea typeface="微软雅黑" pitchFamily="34" charset="-122"/>
                <a:cs typeface="Songti SC Regular" panose="02010800040101010101" charset="-122"/>
                <a:sym typeface="+mn-lt"/>
              </a:rPr>
              <a:t>永</a:t>
            </a:r>
            <a:r>
              <a:rPr lang="zh-CN" altLang="en-US" sz="1600" dirty="0" smtClean="0">
                <a:latin typeface="微软雅黑" pitchFamily="34" charset="-122"/>
                <a:ea typeface="微软雅黑" pitchFamily="34" charset="-122"/>
                <a:cs typeface="Songti SC Regular" panose="02010800040101010101" charset="-122"/>
                <a:sym typeface="+mn-lt"/>
              </a:rPr>
              <a:t>岗</a:t>
            </a:r>
            <a:r>
              <a:rPr lang="en-US" altLang="zh-CN" sz="1600" baseline="30000" dirty="0" smtClean="0">
                <a:latin typeface="微软雅黑" pitchFamily="34" charset="-122"/>
                <a:ea typeface="微软雅黑" pitchFamily="34" charset="-122"/>
                <a:cs typeface="Songti SC Regular" panose="02010800040101010101" charset="-122"/>
                <a:sym typeface="+mn-lt"/>
              </a:rPr>
              <a:t>[29]</a:t>
            </a:r>
            <a:r>
              <a:rPr lang="zh-CN" altLang="en-US" sz="1600" dirty="0" smtClean="0">
                <a:latin typeface="微软雅黑" pitchFamily="34" charset="-122"/>
                <a:ea typeface="微软雅黑" pitchFamily="34" charset="-122"/>
                <a:cs typeface="Songti SC Regular" panose="02010800040101010101" charset="-122"/>
                <a:sym typeface="+mn-lt"/>
              </a:rPr>
              <a:t>等加入</a:t>
            </a:r>
            <a:r>
              <a:rPr lang="zh-CN" altLang="en-US" sz="1600" dirty="0">
                <a:latin typeface="微软雅黑" pitchFamily="34" charset="-122"/>
                <a:ea typeface="微软雅黑" pitchFamily="34" charset="-122"/>
                <a:cs typeface="Songti SC Regular" panose="02010800040101010101" charset="-122"/>
                <a:sym typeface="+mn-lt"/>
              </a:rPr>
              <a:t>新型材料石墨烯，发现同为片状结构的石墨烯可在云母涂层中形成稳定的阻尼</a:t>
            </a:r>
            <a:r>
              <a:rPr lang="zh-CN" altLang="en-US" sz="1600" dirty="0" smtClean="0">
                <a:latin typeface="微软雅黑" pitchFamily="34" charset="-122"/>
                <a:ea typeface="微软雅黑" pitchFamily="34" charset="-122"/>
                <a:cs typeface="Songti SC Regular" panose="02010800040101010101" charset="-122"/>
                <a:sym typeface="+mn-lt"/>
              </a:rPr>
              <a:t>结构基础</a:t>
            </a:r>
            <a:r>
              <a:rPr lang="zh-CN" altLang="en-US" sz="1600" dirty="0">
                <a:latin typeface="微软雅黑" pitchFamily="34" charset="-122"/>
                <a:ea typeface="微软雅黑" pitchFamily="34" charset="-122"/>
                <a:cs typeface="Songti SC Regular" panose="02010800040101010101" charset="-122"/>
                <a:sym typeface="+mn-lt"/>
              </a:rPr>
              <a:t>上</a:t>
            </a:r>
            <a:r>
              <a:rPr lang="zh-CN" altLang="en-US" sz="1600" dirty="0" smtClean="0">
                <a:latin typeface="微软雅黑" pitchFamily="34" charset="-122"/>
                <a:ea typeface="微软雅黑" pitchFamily="34" charset="-122"/>
                <a:cs typeface="Songti SC Regular" panose="02010800040101010101" charset="-122"/>
                <a:sym typeface="+mn-lt"/>
              </a:rPr>
              <a:t>进一步填补</a:t>
            </a:r>
            <a:r>
              <a:rPr lang="zh-CN" altLang="en-US" sz="1600" dirty="0">
                <a:latin typeface="微软雅黑" pitchFamily="34" charset="-122"/>
                <a:ea typeface="微软雅黑" pitchFamily="34" charset="-122"/>
                <a:cs typeface="Songti SC Regular" panose="02010800040101010101" charset="-122"/>
                <a:sym typeface="+mn-lt"/>
              </a:rPr>
              <a:t>缝隙，形成强度更高的阻尼层</a:t>
            </a:r>
            <a:r>
              <a:rPr lang="zh-CN" altLang="en-US" sz="1600" dirty="0" smtClean="0">
                <a:latin typeface="微软雅黑" pitchFamily="34" charset="-122"/>
                <a:ea typeface="微软雅黑" pitchFamily="34" charset="-122"/>
                <a:cs typeface="Songti SC Regular" panose="02010800040101010101" charset="-122"/>
                <a:sym typeface="+mn-lt"/>
              </a:rPr>
              <a:t>，进一步</a:t>
            </a:r>
            <a:r>
              <a:rPr lang="zh-CN" altLang="en-US" sz="1600" dirty="0">
                <a:latin typeface="微软雅黑" pitchFamily="34" charset="-122"/>
                <a:ea typeface="微软雅黑" pitchFamily="34" charset="-122"/>
                <a:cs typeface="Songti SC Regular" panose="02010800040101010101" charset="-122"/>
                <a:sym typeface="+mn-lt"/>
              </a:rPr>
              <a:t>提高了水性阻尼涂料的复合损耗系数。</a:t>
            </a:r>
          </a:p>
        </p:txBody>
      </p:sp>
      <p:sp>
        <p:nvSpPr>
          <p:cNvPr id="14" name="矩形 13"/>
          <p:cNvSpPr/>
          <p:nvPr/>
        </p:nvSpPr>
        <p:spPr>
          <a:xfrm>
            <a:off x="133151" y="4777308"/>
            <a:ext cx="8687321" cy="1532012"/>
          </a:xfrm>
          <a:prstGeom prst="rect">
            <a:avLst/>
          </a:prstGeom>
          <a:solidFill>
            <a:srgbClr val="FFFFFF"/>
          </a:solidFill>
          <a:ln w="25400">
            <a:solidFill>
              <a:srgbClr val="000000"/>
            </a:solidFill>
          </a:ln>
        </p:spPr>
        <p:txBody>
          <a:bodyPr lIns="45719" rIns="45719" anchor="ctr"/>
          <a:lstStyle/>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[26] </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Praveen S , </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Chakraborty</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B C , </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Jayendran</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S , et al. Effect of filler geometry on viscoelastic damping of graphite/aramid and carbon short fiber-filled SBR composites: A new insight[J]. Journal of Applied Polymer </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ence</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2010, 111(1):264-272.</a:t>
            </a:r>
          </a:p>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[27] </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Stepanov</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G, V, et al. Synthesis and study of viscoelastic and damping properties[J]. Polymer Science, 2014.</a:t>
            </a:r>
          </a:p>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[28]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张冬菊</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填料对高分子材料阻尼性能影响研究</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[D].</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哈尔滨工程大学</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,2015.</a:t>
            </a:r>
          </a:p>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[29]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李永岗</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周莲洁</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苏坤</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郭焱</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王宝柱</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一种石墨烯水性阻尼涂料及其制备方法</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[P].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山东省：</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CN107400429B,2020-05-19.</a:t>
            </a:r>
          </a:p>
        </p:txBody>
      </p:sp>
      <p:sp>
        <p:nvSpPr>
          <p:cNvPr id="15" name="文本框 31">
            <a:extLst>
              <a:ext uri="{FF2B5EF4-FFF2-40B4-BE49-F238E27FC236}">
                <a16:creationId xmlns:a16="http://schemas.microsoft.com/office/drawing/2014/main" xmlns="" id="{22450760-1AA2-4FA5-917D-8F2BB9379618}"/>
              </a:ext>
            </a:extLst>
          </p:cNvPr>
          <p:cNvSpPr txBox="1"/>
          <p:nvPr/>
        </p:nvSpPr>
        <p:spPr>
          <a:xfrm>
            <a:off x="196533" y="4976948"/>
            <a:ext cx="8568952" cy="783163"/>
          </a:xfrm>
          <a:prstGeom prst="rect">
            <a:avLst/>
          </a:prstGeom>
          <a:solidFill>
            <a:srgbClr val="FFC000"/>
          </a:solidFill>
        </p:spPr>
        <p:txBody>
          <a:bodyPr wrap="square" rtlCol="0">
            <a:spAutoFit/>
          </a:bodyPr>
          <a:lstStyle/>
          <a:p>
            <a:pPr algn="just">
              <a:lnSpc>
                <a:spcPct val="150000"/>
              </a:lnSpc>
            </a:pPr>
            <a:r>
              <a:rPr lang="zh-CN" altLang="en-US" sz="1600" dirty="0">
                <a:solidFill>
                  <a:srgbClr val="FF0000"/>
                </a:solidFill>
              </a:rPr>
              <a:t>结论</a:t>
            </a:r>
            <a:r>
              <a:rPr lang="zh-CN" altLang="en-US" sz="1600" dirty="0"/>
              <a:t>：</a:t>
            </a:r>
            <a:r>
              <a:rPr lang="zh-CN" altLang="en-US" sz="1600" dirty="0" smtClean="0"/>
              <a:t>将</a:t>
            </a:r>
            <a:r>
              <a:rPr lang="zh-CN" altLang="en-US" sz="1600" dirty="0" smtClean="0">
                <a:solidFill>
                  <a:srgbClr val="FF0000"/>
                </a:solidFill>
              </a:rPr>
              <a:t>云母</a:t>
            </a:r>
            <a:r>
              <a:rPr lang="zh-CN" altLang="en-US" sz="1600" dirty="0"/>
              <a:t>以及</a:t>
            </a:r>
            <a:r>
              <a:rPr lang="zh-CN" altLang="en-US" sz="1600" dirty="0">
                <a:solidFill>
                  <a:srgbClr val="FF0000"/>
                </a:solidFill>
              </a:rPr>
              <a:t>石墨烯</a:t>
            </a:r>
            <a:r>
              <a:rPr lang="zh-CN" altLang="en-US" sz="1600" dirty="0"/>
              <a:t>两种填料进行复配，既可以</a:t>
            </a:r>
            <a:r>
              <a:rPr lang="zh-CN" altLang="en-US" sz="1600" dirty="0" smtClean="0"/>
              <a:t>利用</a:t>
            </a:r>
            <a:r>
              <a:rPr lang="zh-CN" altLang="en-US" sz="1600" dirty="0" smtClean="0">
                <a:solidFill>
                  <a:srgbClr val="FF0000"/>
                </a:solidFill>
              </a:rPr>
              <a:t>云母</a:t>
            </a:r>
            <a:r>
              <a:rPr lang="zh-CN" altLang="en-US" sz="1600" dirty="0"/>
              <a:t>作为填料时的</a:t>
            </a:r>
            <a:r>
              <a:rPr lang="zh-CN" altLang="en-US" sz="1600" dirty="0">
                <a:solidFill>
                  <a:srgbClr val="FF0000"/>
                </a:solidFill>
              </a:rPr>
              <a:t>较好阻尼性能</a:t>
            </a:r>
            <a:r>
              <a:rPr lang="zh-CN" altLang="en-US" sz="1600" dirty="0"/>
              <a:t>，同时复</a:t>
            </a:r>
            <a:r>
              <a:rPr lang="zh-CN" altLang="en-US" sz="1600" dirty="0" smtClean="0"/>
              <a:t>配</a:t>
            </a:r>
            <a:r>
              <a:rPr lang="zh-CN" altLang="en-US" sz="1600" dirty="0" smtClean="0">
                <a:solidFill>
                  <a:srgbClr val="FF0000"/>
                </a:solidFill>
              </a:rPr>
              <a:t>石墨烯</a:t>
            </a:r>
            <a:r>
              <a:rPr lang="zh-CN" altLang="en-US" sz="1600" dirty="0" smtClean="0"/>
              <a:t>可进一步</a:t>
            </a:r>
            <a:r>
              <a:rPr lang="zh-CN" altLang="en-US" sz="1600" dirty="0"/>
              <a:t>的</a:t>
            </a:r>
            <a:r>
              <a:rPr lang="zh-CN" altLang="en-US" sz="1600" dirty="0">
                <a:solidFill>
                  <a:srgbClr val="FF0000"/>
                </a:solidFill>
              </a:rPr>
              <a:t>填补缝隙</a:t>
            </a:r>
            <a:r>
              <a:rPr lang="zh-CN" altLang="en-US" sz="1600" dirty="0"/>
              <a:t>，形成</a:t>
            </a:r>
            <a:r>
              <a:rPr lang="zh-CN" altLang="en-US" sz="1600" dirty="0">
                <a:solidFill>
                  <a:srgbClr val="FF0000"/>
                </a:solidFill>
              </a:rPr>
              <a:t>强度更高的阻尼层</a:t>
            </a:r>
            <a:r>
              <a:rPr lang="zh-CN" altLang="en-US" sz="1600" dirty="0"/>
              <a:t>。</a:t>
            </a:r>
          </a:p>
        </p:txBody>
      </p:sp>
    </p:spTree>
    <p:extLst>
      <p:ext uri="{BB962C8B-B14F-4D97-AF65-F5344CB8AC3E}">
        <p14:creationId xmlns:p14="http://schemas.microsoft.com/office/powerpoint/2010/main" val="227447787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47041"/>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a:t>第一部分</a:t>
            </a:r>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选题依据</a:t>
            </a:r>
          </a:p>
        </p:txBody>
      </p:sp>
      <p:grpSp>
        <p:nvGrpSpPr>
          <p:cNvPr id="24" name="Group 2"/>
          <p:cNvGrpSpPr/>
          <p:nvPr/>
        </p:nvGrpSpPr>
        <p:grpSpPr bwMode="auto">
          <a:xfrm>
            <a:off x="105652" y="655955"/>
            <a:ext cx="5321188" cy="475775"/>
            <a:chOff x="-42005" y="0"/>
            <a:chExt cx="4781313"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a:solidFill>
                    <a:srgbClr val="254375"/>
                  </a:solidFill>
                  <a:latin typeface="微软雅黑" panose="020B0503020204020204" charset="-122"/>
                  <a:ea typeface="微软雅黑" panose="020B0503020204020204" charset="-122"/>
                  <a:sym typeface="微软雅黑" panose="020B0503020204020204" charset="-122"/>
                </a:rPr>
                <a:t>01</a:t>
              </a:r>
            </a:p>
          </p:txBody>
        </p:sp>
        <p:sp>
          <p:nvSpPr>
            <p:cNvPr id="26" name="矩形 24"/>
            <p:cNvSpPr>
              <a:spLocks noChangeArrowheads="1"/>
            </p:cNvSpPr>
            <p:nvPr/>
          </p:nvSpPr>
          <p:spPr bwMode="auto">
            <a:xfrm>
              <a:off x="347873" y="14118"/>
              <a:ext cx="4391435"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a:solidFill>
                    <a:srgbClr val="4F81BD"/>
                  </a:solidFill>
                  <a:latin typeface="微软雅黑" panose="020B0503020204020204" charset="-122"/>
                  <a:ea typeface="微软雅黑" panose="020B0503020204020204" charset="-122"/>
                  <a:sym typeface="Arial" panose="020B0604020202090204"/>
                </a:rPr>
                <a:t>选题</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依据</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国内外研究现状</a:t>
              </a:r>
              <a:endParaRPr lang="zh-CN" altLang="en-US" sz="2400" b="1" dirty="0">
                <a:solidFill>
                  <a:srgbClr val="4F81BD"/>
                </a:solidFill>
                <a:latin typeface="微软雅黑" panose="020B0503020204020204" charset="-122"/>
                <a:ea typeface="微软雅黑" panose="020B0503020204020204" charset="-122"/>
                <a:sym typeface="Arial" panose="020B0604020202090204"/>
              </a:endParaRP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8" name="直接连接符 4"/>
          <p:cNvCxnSpPr>
            <a:cxnSpLocks noChangeShapeType="1"/>
            <a:endCxn id="26" idx="2"/>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12" name="文本框 2"/>
          <p:cNvSpPr txBox="1"/>
          <p:nvPr/>
        </p:nvSpPr>
        <p:spPr>
          <a:xfrm>
            <a:off x="143956" y="1156682"/>
            <a:ext cx="8460492" cy="400110"/>
          </a:xfrm>
          <a:prstGeom prst="rect">
            <a:avLst/>
          </a:prstGeom>
          <a:noFill/>
          <a:ln w="19050">
            <a:solidFill>
              <a:schemeClr val="bg1"/>
            </a:solidFill>
          </a:ln>
          <a:effectLst/>
        </p:spPr>
        <p:txBody>
          <a:bodyPr wrap="square" rtlCol="0">
            <a:spAutoFit/>
          </a:bodyPr>
          <a:lstStyle/>
          <a:p>
            <a:pPr lvl="0">
              <a:defRPr/>
            </a:pPr>
            <a:r>
              <a:rPr lang="en-US" altLang="zh-CN" sz="2000" dirty="0">
                <a:latin typeface="微软雅黑" pitchFamily="34" charset="-122"/>
                <a:ea typeface="微软雅黑" pitchFamily="34" charset="-122"/>
              </a:rPr>
              <a:t>2</a:t>
            </a:r>
            <a:r>
              <a:rPr kumimoji="0" lang="en-US" altLang="zh-CN" sz="2000" b="0" i="0" u="none" strike="noStrike" kern="1200" cap="none" spc="0" normalizeH="0" baseline="0" noProof="0" dirty="0" smtClean="0">
                <a:ln>
                  <a:noFill/>
                </a:ln>
                <a:effectLst/>
                <a:uLnTx/>
                <a:uFillTx/>
                <a:latin typeface="微软雅黑" pitchFamily="34" charset="-122"/>
                <a:ea typeface="微软雅黑" pitchFamily="34" charset="-122"/>
              </a:rPr>
              <a:t>.</a:t>
            </a:r>
            <a:r>
              <a:rPr lang="zh-CN" altLang="en-US" sz="2000" dirty="0">
                <a:latin typeface="微软雅黑" pitchFamily="34" charset="-122"/>
                <a:ea typeface="微软雅黑" pitchFamily="34" charset="-122"/>
              </a:rPr>
              <a:t>阻尼减振涂层技术研究</a:t>
            </a:r>
            <a:r>
              <a:rPr lang="zh-CN" altLang="en-US" sz="2000" dirty="0" smtClean="0">
                <a:latin typeface="微软雅黑" pitchFamily="34" charset="-122"/>
                <a:ea typeface="微软雅黑" pitchFamily="34" charset="-122"/>
              </a:rPr>
              <a:t>现状</a:t>
            </a:r>
            <a:r>
              <a:rPr lang="en-US" altLang="zh-CN" sz="2000" dirty="0" smtClean="0">
                <a:latin typeface="微软雅黑" pitchFamily="34" charset="-122"/>
                <a:ea typeface="微软雅黑" pitchFamily="34" charset="-122"/>
              </a:rPr>
              <a:t>——</a:t>
            </a:r>
            <a:r>
              <a:rPr lang="zh-CN" altLang="en-US" sz="2000" dirty="0">
                <a:latin typeface="微软雅黑" pitchFamily="34" charset="-122"/>
                <a:ea typeface="微软雅黑" pitchFamily="34" charset="-122"/>
              </a:rPr>
              <a:t>填料含量及尺寸对阻尼材料性能影响</a:t>
            </a:r>
            <a:endParaRPr kumimoji="0" lang="zh-CN" altLang="en-US" sz="2000" b="0" i="0" u="none" strike="noStrike" kern="1200" cap="none" spc="0" normalizeH="0" baseline="0" noProof="0" dirty="0">
              <a:ln>
                <a:noFill/>
              </a:ln>
              <a:effectLst/>
              <a:uLnTx/>
              <a:uFillTx/>
              <a:latin typeface="微软雅黑" pitchFamily="34" charset="-122"/>
              <a:ea typeface="微软雅黑" pitchFamily="34" charset="-122"/>
            </a:endParaRPr>
          </a:p>
        </p:txBody>
      </p:sp>
      <p:sp>
        <p:nvSpPr>
          <p:cNvPr id="11" name="矩形 1"/>
          <p:cNvSpPr txBox="1"/>
          <p:nvPr/>
        </p:nvSpPr>
        <p:spPr>
          <a:xfrm>
            <a:off x="133150" y="1593900"/>
            <a:ext cx="8687322" cy="3046988"/>
          </a:xfrm>
          <a:prstGeom prst="rect">
            <a:avLst/>
          </a:prstGeom>
          <a:solidFill>
            <a:srgbClr val="FFFFFF"/>
          </a:solidFill>
          <a:ln w="25400">
            <a:solidFill>
              <a:schemeClr val="accent1"/>
            </a:solidFill>
          </a:ln>
        </p:spPr>
        <p:txBody>
          <a:bodyPr wrap="square" lIns="45719" rIns="45719">
            <a:spAutoFit/>
          </a:bodyPr>
          <a:lstStyle/>
          <a:p>
            <a:pPr algn="just">
              <a:lnSpc>
                <a:spcPct val="150000"/>
              </a:lnSpc>
              <a:buClr>
                <a:srgbClr val="FF0000"/>
              </a:buClr>
            </a:pPr>
            <a:r>
              <a:rPr lang="zh-CN" altLang="en-US" sz="1600" dirty="0">
                <a:latin typeface="微软雅黑" pitchFamily="34" charset="-122"/>
                <a:ea typeface="微软雅黑" pitchFamily="34" charset="-122"/>
                <a:cs typeface="Songti SC Regular" panose="02010800040101010101" charset="-122"/>
                <a:sym typeface="+mn-lt"/>
              </a:rPr>
              <a:t>马丽华</a:t>
            </a:r>
            <a:r>
              <a:rPr lang="zh-CN" altLang="en-US" sz="1600" dirty="0" smtClean="0">
                <a:latin typeface="微软雅黑" pitchFamily="34" charset="-122"/>
                <a:ea typeface="微软雅黑" pitchFamily="34" charset="-122"/>
                <a:cs typeface="Songti SC Regular" panose="02010800040101010101" charset="-122"/>
                <a:sym typeface="+mn-lt"/>
              </a:rPr>
              <a:t>等</a:t>
            </a:r>
            <a:r>
              <a:rPr lang="en-US" altLang="zh-CN" sz="1600" baseline="30000" dirty="0" smtClean="0">
                <a:latin typeface="微软雅黑" pitchFamily="34" charset="-122"/>
                <a:ea typeface="微软雅黑" pitchFamily="34" charset="-122"/>
                <a:cs typeface="Songti SC Regular" panose="02010800040101010101" charset="-122"/>
                <a:sym typeface="+mn-lt"/>
              </a:rPr>
              <a:t>[30]</a:t>
            </a:r>
            <a:r>
              <a:rPr lang="zh-CN" altLang="en-US" sz="1600" dirty="0" smtClean="0">
                <a:latin typeface="微软雅黑" pitchFamily="34" charset="-122"/>
                <a:ea typeface="微软雅黑" pitchFamily="34" charset="-122"/>
                <a:cs typeface="Songti SC Regular" panose="02010800040101010101" charset="-122"/>
                <a:sym typeface="+mn-lt"/>
              </a:rPr>
              <a:t>研究</a:t>
            </a:r>
            <a:r>
              <a:rPr lang="zh-CN" altLang="en-US" sz="1600" dirty="0">
                <a:latin typeface="微软雅黑" pitchFamily="34" charset="-122"/>
                <a:ea typeface="微软雅黑" pitchFamily="34" charset="-122"/>
                <a:cs typeface="Songti SC Regular" panose="02010800040101010101" charset="-122"/>
                <a:sym typeface="+mn-lt"/>
              </a:rPr>
              <a:t>了片状填料对材料阻尼性能的影响，并得出</a:t>
            </a:r>
            <a:r>
              <a:rPr lang="zh-CN" altLang="en-US" sz="1600" dirty="0" smtClean="0">
                <a:latin typeface="微软雅黑" pitchFamily="34" charset="-122"/>
                <a:ea typeface="微软雅黑" pitchFamily="34" charset="-122"/>
                <a:cs typeface="Songti SC Regular" panose="02010800040101010101" charset="-122"/>
                <a:sym typeface="+mn-lt"/>
              </a:rPr>
              <a:t>结论</a:t>
            </a:r>
            <a:r>
              <a:rPr lang="zh-CN" altLang="en-US" sz="1600" dirty="0">
                <a:latin typeface="微软雅黑" pitchFamily="34" charset="-122"/>
                <a:ea typeface="微软雅黑" pitchFamily="34" charset="-122"/>
                <a:cs typeface="Songti SC Regular" panose="02010800040101010101" charset="-122"/>
                <a:sym typeface="+mn-lt"/>
              </a:rPr>
              <a:t>，</a:t>
            </a:r>
            <a:r>
              <a:rPr lang="zh-CN" altLang="en-US" sz="1600" dirty="0" smtClean="0">
                <a:latin typeface="微软雅黑" pitchFamily="34" charset="-122"/>
                <a:ea typeface="微软雅黑" pitchFamily="34" charset="-122"/>
                <a:cs typeface="Songti SC Regular" panose="02010800040101010101" charset="-122"/>
                <a:sym typeface="+mn-lt"/>
              </a:rPr>
              <a:t>当</a:t>
            </a:r>
            <a:r>
              <a:rPr lang="zh-CN" altLang="en-US" sz="1600" dirty="0">
                <a:latin typeface="微软雅黑" pitchFamily="34" charset="-122"/>
                <a:ea typeface="微软雅黑" pitchFamily="34" charset="-122"/>
                <a:cs typeface="Songti SC Regular" panose="02010800040101010101" charset="-122"/>
                <a:sym typeface="+mn-lt"/>
              </a:rPr>
              <a:t>云母粉用量为白炭黑的</a:t>
            </a:r>
            <a:r>
              <a:rPr lang="en-US" altLang="zh-CN" sz="1600" dirty="0">
                <a:latin typeface="微软雅黑" pitchFamily="34" charset="-122"/>
                <a:ea typeface="微软雅黑" pitchFamily="34" charset="-122"/>
                <a:cs typeface="Songti SC Regular" panose="02010800040101010101" charset="-122"/>
                <a:sym typeface="+mn-lt"/>
              </a:rPr>
              <a:t>1/4</a:t>
            </a:r>
            <a:r>
              <a:rPr lang="zh-CN" altLang="en-US" sz="1600" dirty="0">
                <a:latin typeface="微软雅黑" pitchFamily="34" charset="-122"/>
                <a:ea typeface="微软雅黑" pitchFamily="34" charset="-122"/>
                <a:cs typeface="Songti SC Regular" panose="02010800040101010101" charset="-122"/>
                <a:sym typeface="+mn-lt"/>
              </a:rPr>
              <a:t>时，阻尼性能最</a:t>
            </a:r>
            <a:r>
              <a:rPr lang="zh-CN" altLang="en-US" sz="1600" dirty="0" smtClean="0">
                <a:latin typeface="微软雅黑" pitchFamily="34" charset="-122"/>
                <a:ea typeface="微软雅黑" pitchFamily="34" charset="-122"/>
                <a:cs typeface="Songti SC Regular" panose="02010800040101010101" charset="-122"/>
                <a:sym typeface="+mn-lt"/>
              </a:rPr>
              <a:t>优。</a:t>
            </a:r>
            <a:endParaRPr lang="en-US" altLang="zh-CN" sz="1600" dirty="0" smtClean="0">
              <a:latin typeface="微软雅黑" pitchFamily="34" charset="-122"/>
              <a:ea typeface="微软雅黑" pitchFamily="34" charset="-122"/>
              <a:cs typeface="Songti SC Regular" panose="02010800040101010101" charset="-122"/>
              <a:sym typeface="+mn-lt"/>
            </a:endParaRPr>
          </a:p>
          <a:p>
            <a:pPr algn="just">
              <a:lnSpc>
                <a:spcPct val="150000"/>
              </a:lnSpc>
              <a:buClr>
                <a:srgbClr val="FF0000"/>
              </a:buClr>
            </a:pPr>
            <a:r>
              <a:rPr lang="zh-CN" altLang="en-US" sz="1600" dirty="0" smtClean="0">
                <a:latin typeface="微软雅黑" pitchFamily="34" charset="-122"/>
                <a:ea typeface="微软雅黑" pitchFamily="34" charset="-122"/>
                <a:cs typeface="Songti SC Regular" panose="02010800040101010101" charset="-122"/>
                <a:sym typeface="+mn-lt"/>
              </a:rPr>
              <a:t>谭亮红等</a:t>
            </a:r>
            <a:r>
              <a:rPr lang="en-US" altLang="zh-CN" sz="1600" baseline="30000" dirty="0" smtClean="0">
                <a:latin typeface="微软雅黑" pitchFamily="34" charset="-122"/>
                <a:ea typeface="微软雅黑" pitchFamily="34" charset="-122"/>
                <a:cs typeface="Songti SC Regular" panose="02010800040101010101" charset="-122"/>
                <a:sym typeface="+mn-lt"/>
              </a:rPr>
              <a:t>[31]</a:t>
            </a:r>
            <a:r>
              <a:rPr lang="zh-CN" altLang="en-US" sz="1600" dirty="0" smtClean="0">
                <a:latin typeface="微软雅黑" pitchFamily="34" charset="-122"/>
                <a:ea typeface="微软雅黑" pitchFamily="34" charset="-122"/>
                <a:cs typeface="Songti SC Regular" panose="02010800040101010101" charset="-122"/>
                <a:sym typeface="+mn-lt"/>
              </a:rPr>
              <a:t>研究</a:t>
            </a:r>
            <a:r>
              <a:rPr lang="zh-CN" altLang="en-US" sz="1600" dirty="0">
                <a:latin typeface="微软雅黑" pitchFamily="34" charset="-122"/>
                <a:ea typeface="微软雅黑" pitchFamily="34" charset="-122"/>
                <a:cs typeface="Songti SC Regular" panose="02010800040101010101" charset="-122"/>
                <a:sym typeface="+mn-lt"/>
              </a:rPr>
              <a:t>了不同用量及不同粒径的云母对阻尼涂料涂层阻尼性能的影响</a:t>
            </a:r>
            <a:r>
              <a:rPr lang="zh-CN" altLang="en-US" sz="1600" dirty="0" smtClean="0">
                <a:latin typeface="微软雅黑" pitchFamily="34" charset="-122"/>
                <a:ea typeface="微软雅黑" pitchFamily="34" charset="-122"/>
                <a:cs typeface="Songti SC Regular" panose="02010800040101010101" charset="-122"/>
                <a:sym typeface="+mn-lt"/>
              </a:rPr>
              <a:t>，得出随着</a:t>
            </a:r>
            <a:r>
              <a:rPr lang="zh-CN" altLang="en-US" sz="1600" dirty="0">
                <a:latin typeface="微软雅黑" pitchFamily="34" charset="-122"/>
                <a:ea typeface="微软雅黑" pitchFamily="34" charset="-122"/>
                <a:cs typeface="Songti SC Regular" panose="02010800040101010101" charset="-122"/>
                <a:sym typeface="+mn-lt"/>
              </a:rPr>
              <a:t>云母添加</a:t>
            </a:r>
            <a:r>
              <a:rPr lang="zh-CN" altLang="en-US" sz="1600" dirty="0" smtClean="0">
                <a:latin typeface="微软雅黑" pitchFamily="34" charset="-122"/>
                <a:ea typeface="微软雅黑" pitchFamily="34" charset="-122"/>
                <a:cs typeface="Songti SC Regular" panose="02010800040101010101" charset="-122"/>
                <a:sym typeface="+mn-lt"/>
              </a:rPr>
              <a:t>量增加</a:t>
            </a:r>
            <a:r>
              <a:rPr lang="zh-CN" altLang="en-US" sz="1600" dirty="0">
                <a:latin typeface="微软雅黑" pitchFamily="34" charset="-122"/>
                <a:ea typeface="微软雅黑" pitchFamily="34" charset="-122"/>
                <a:cs typeface="Songti SC Regular" panose="02010800040101010101" charset="-122"/>
                <a:sym typeface="+mn-lt"/>
              </a:rPr>
              <a:t>，粒径大的云母会使阻尼性能有所提高，而粒径小的云母则使阻尼性能有下降</a:t>
            </a:r>
            <a:r>
              <a:rPr lang="zh-CN" altLang="en-US" sz="1600" dirty="0" smtClean="0">
                <a:latin typeface="微软雅黑" pitchFamily="34" charset="-122"/>
                <a:ea typeface="微软雅黑" pitchFamily="34" charset="-122"/>
                <a:cs typeface="Songti SC Regular" panose="02010800040101010101" charset="-122"/>
                <a:sym typeface="+mn-lt"/>
              </a:rPr>
              <a:t>趋势。</a:t>
            </a:r>
            <a:endParaRPr lang="en-US" altLang="zh-CN" sz="1600" dirty="0" smtClean="0">
              <a:latin typeface="微软雅黑" pitchFamily="34" charset="-122"/>
              <a:ea typeface="微软雅黑" pitchFamily="34" charset="-122"/>
              <a:cs typeface="Songti SC Regular" panose="02010800040101010101" charset="-122"/>
              <a:sym typeface="+mn-lt"/>
            </a:endParaRPr>
          </a:p>
          <a:p>
            <a:pPr algn="just">
              <a:lnSpc>
                <a:spcPct val="150000"/>
              </a:lnSpc>
              <a:buClr>
                <a:srgbClr val="FF0000"/>
              </a:buClr>
            </a:pPr>
            <a:r>
              <a:rPr lang="en-US" altLang="zh-CN" sz="1600" dirty="0" smtClean="0">
                <a:latin typeface="微软雅黑" pitchFamily="34" charset="-122"/>
                <a:ea typeface="微软雅黑" pitchFamily="34" charset="-122"/>
                <a:cs typeface="Songti SC Regular" panose="02010800040101010101" charset="-122"/>
                <a:sym typeface="+mn-lt"/>
              </a:rPr>
              <a:t>Tao </a:t>
            </a:r>
            <a:r>
              <a:rPr lang="en-US" altLang="zh-CN" sz="1600" dirty="0">
                <a:latin typeface="微软雅黑" pitchFamily="34" charset="-122"/>
                <a:ea typeface="微软雅黑" pitchFamily="34" charset="-122"/>
                <a:cs typeface="Songti SC Regular" panose="02010800040101010101" charset="-122"/>
                <a:sym typeface="+mn-lt"/>
              </a:rPr>
              <a:t>Wang</a:t>
            </a:r>
            <a:r>
              <a:rPr lang="zh-CN" altLang="en-US" sz="1600" dirty="0" smtClean="0">
                <a:latin typeface="微软雅黑" pitchFamily="34" charset="-122"/>
                <a:ea typeface="微软雅黑" pitchFamily="34" charset="-122"/>
                <a:cs typeface="Songti SC Regular" panose="02010800040101010101" charset="-122"/>
                <a:sym typeface="+mn-lt"/>
              </a:rPr>
              <a:t>等</a:t>
            </a:r>
            <a:r>
              <a:rPr lang="en-US" altLang="zh-CN" sz="1600" baseline="30000" dirty="0" smtClean="0">
                <a:latin typeface="微软雅黑" pitchFamily="34" charset="-122"/>
                <a:ea typeface="微软雅黑" pitchFamily="34" charset="-122"/>
                <a:cs typeface="Songti SC Regular" panose="02010800040101010101" charset="-122"/>
                <a:sym typeface="+mn-lt"/>
              </a:rPr>
              <a:t>[32]</a:t>
            </a:r>
            <a:r>
              <a:rPr lang="zh-CN" altLang="en-US" sz="1600" dirty="0" smtClean="0">
                <a:latin typeface="微软雅黑" pitchFamily="34" charset="-122"/>
                <a:ea typeface="微软雅黑" pitchFamily="34" charset="-122"/>
                <a:cs typeface="Songti SC Regular" panose="02010800040101010101" charset="-122"/>
                <a:sym typeface="+mn-lt"/>
              </a:rPr>
              <a:t>使用</a:t>
            </a:r>
            <a:r>
              <a:rPr lang="zh-CN" altLang="en-US" sz="1600" dirty="0">
                <a:latin typeface="微软雅黑" pitchFamily="34" charset="-122"/>
                <a:ea typeface="微软雅黑" pitchFamily="34" charset="-122"/>
                <a:cs typeface="Songti SC Regular" panose="02010800040101010101" charset="-122"/>
                <a:sym typeface="+mn-lt"/>
              </a:rPr>
              <a:t>玻璃纤维增韧环氧树脂基矿物复合材料</a:t>
            </a:r>
            <a:r>
              <a:rPr lang="zh-CN" altLang="en-US" sz="1600" dirty="0" smtClean="0">
                <a:latin typeface="微软雅黑" pitchFamily="34" charset="-122"/>
                <a:ea typeface="微软雅黑" pitchFamily="34" charset="-122"/>
                <a:cs typeface="Songti SC Regular" panose="02010800040101010101" charset="-122"/>
                <a:sym typeface="+mn-lt"/>
              </a:rPr>
              <a:t>，结果</a:t>
            </a:r>
            <a:r>
              <a:rPr lang="zh-CN" altLang="en-US" sz="1600" dirty="0">
                <a:latin typeface="微软雅黑" pitchFamily="34" charset="-122"/>
                <a:ea typeface="微软雅黑" pitchFamily="34" charset="-122"/>
                <a:cs typeface="Songti SC Regular" panose="02010800040101010101" charset="-122"/>
                <a:sym typeface="+mn-lt"/>
              </a:rPr>
              <a:t>表明，随着纤维</a:t>
            </a:r>
            <a:r>
              <a:rPr lang="zh-CN" altLang="en-US" sz="1600" dirty="0" smtClean="0">
                <a:latin typeface="微软雅黑" pitchFamily="34" charset="-122"/>
                <a:ea typeface="微软雅黑" pitchFamily="34" charset="-122"/>
                <a:cs typeface="Songti SC Regular" panose="02010800040101010101" charset="-122"/>
                <a:sym typeface="+mn-lt"/>
              </a:rPr>
              <a:t>含量增加</a:t>
            </a:r>
            <a:r>
              <a:rPr lang="zh-CN" altLang="en-US" sz="1600" dirty="0">
                <a:latin typeface="微软雅黑" pitchFamily="34" charset="-122"/>
                <a:ea typeface="微软雅黑" pitchFamily="34" charset="-122"/>
                <a:cs typeface="Songti SC Regular" panose="02010800040101010101" charset="-122"/>
                <a:sym typeface="+mn-lt"/>
              </a:rPr>
              <a:t>，</a:t>
            </a:r>
            <a:r>
              <a:rPr lang="zh-CN" altLang="en-US" sz="1600" dirty="0" smtClean="0">
                <a:latin typeface="微软雅黑" pitchFamily="34" charset="-122"/>
                <a:ea typeface="微软雅黑" pitchFamily="34" charset="-122"/>
                <a:cs typeface="Songti SC Regular" panose="02010800040101010101" charset="-122"/>
                <a:sym typeface="+mn-lt"/>
              </a:rPr>
              <a:t>复合材料阻尼性能随</a:t>
            </a:r>
            <a:r>
              <a:rPr lang="zh-CN" altLang="en-US" sz="1600" dirty="0">
                <a:latin typeface="微软雅黑" pitchFamily="34" charset="-122"/>
                <a:ea typeface="微软雅黑" pitchFamily="34" charset="-122"/>
                <a:cs typeface="Songti SC Regular" panose="02010800040101010101" charset="-122"/>
                <a:sym typeface="+mn-lt"/>
              </a:rPr>
              <a:t>之增加，</a:t>
            </a:r>
            <a:r>
              <a:rPr lang="zh-CN" altLang="en-US" sz="1600" dirty="0" smtClean="0">
                <a:latin typeface="微软雅黑" pitchFamily="34" charset="-122"/>
                <a:ea typeface="微软雅黑" pitchFamily="34" charset="-122"/>
                <a:cs typeface="Songti SC Regular" panose="02010800040101010101" charset="-122"/>
                <a:sym typeface="+mn-lt"/>
              </a:rPr>
              <a:t>但超过</a:t>
            </a:r>
            <a:r>
              <a:rPr lang="en-US" altLang="zh-CN" sz="1600" dirty="0">
                <a:latin typeface="微软雅黑" pitchFamily="34" charset="-122"/>
                <a:ea typeface="微软雅黑" pitchFamily="34" charset="-122"/>
                <a:cs typeface="Songti SC Regular" panose="02010800040101010101" charset="-122"/>
                <a:sym typeface="+mn-lt"/>
              </a:rPr>
              <a:t>8%</a:t>
            </a:r>
            <a:r>
              <a:rPr lang="zh-CN" altLang="en-US" sz="1600" dirty="0">
                <a:latin typeface="微软雅黑" pitchFamily="34" charset="-122"/>
                <a:ea typeface="微软雅黑" pitchFamily="34" charset="-122"/>
                <a:cs typeface="Songti SC Regular" panose="02010800040101010101" charset="-122"/>
                <a:sym typeface="+mn-lt"/>
              </a:rPr>
              <a:t>时，体系会出现</a:t>
            </a:r>
            <a:r>
              <a:rPr lang="zh-CN" altLang="en-US" sz="1600" dirty="0" smtClean="0">
                <a:latin typeface="微软雅黑" pitchFamily="34" charset="-122"/>
                <a:ea typeface="微软雅黑" pitchFamily="34" charset="-122"/>
                <a:cs typeface="Songti SC Regular" panose="02010800040101010101" charset="-122"/>
                <a:sym typeface="+mn-lt"/>
              </a:rPr>
              <a:t>严重聚集</a:t>
            </a:r>
            <a:r>
              <a:rPr lang="zh-CN" altLang="en-US" sz="1600" dirty="0">
                <a:latin typeface="微软雅黑" pitchFamily="34" charset="-122"/>
                <a:ea typeface="微软雅黑" pitchFamily="34" charset="-122"/>
                <a:cs typeface="Songti SC Regular" panose="02010800040101010101" charset="-122"/>
                <a:sym typeface="+mn-lt"/>
              </a:rPr>
              <a:t>现象，从而使阻尼性能下降</a:t>
            </a:r>
            <a:r>
              <a:rPr lang="zh-CN" altLang="en-US" sz="1600" dirty="0" smtClean="0">
                <a:latin typeface="微软雅黑" pitchFamily="34" charset="-122"/>
                <a:ea typeface="微软雅黑" pitchFamily="34" charset="-122"/>
                <a:cs typeface="Songti SC Regular" panose="02010800040101010101" charset="-122"/>
                <a:sym typeface="+mn-lt"/>
              </a:rPr>
              <a:t>。</a:t>
            </a:r>
            <a:endParaRPr lang="en-US" altLang="zh-CN" sz="1600" dirty="0" smtClean="0">
              <a:latin typeface="微软雅黑" pitchFamily="34" charset="-122"/>
              <a:ea typeface="微软雅黑" pitchFamily="34" charset="-122"/>
              <a:cs typeface="Songti SC Regular" panose="02010800040101010101" charset="-122"/>
              <a:sym typeface="+mn-lt"/>
            </a:endParaRPr>
          </a:p>
          <a:p>
            <a:pPr algn="just">
              <a:lnSpc>
                <a:spcPct val="150000"/>
              </a:lnSpc>
              <a:buClr>
                <a:srgbClr val="FF0000"/>
              </a:buClr>
            </a:pPr>
            <a:r>
              <a:rPr lang="zh-CN" altLang="en-US" sz="1600" dirty="0" smtClean="0">
                <a:latin typeface="微软雅黑" pitchFamily="34" charset="-122"/>
                <a:ea typeface="微软雅黑" pitchFamily="34" charset="-122"/>
                <a:cs typeface="Songti SC Regular" panose="02010800040101010101" charset="-122"/>
                <a:sym typeface="+mn-lt"/>
              </a:rPr>
              <a:t>靳海葆</a:t>
            </a:r>
            <a:r>
              <a:rPr lang="en-US" altLang="zh-CN" sz="1600" baseline="30000" dirty="0" smtClean="0">
                <a:latin typeface="微软雅黑" pitchFamily="34" charset="-122"/>
                <a:ea typeface="微软雅黑" pitchFamily="34" charset="-122"/>
                <a:cs typeface="Songti SC Regular" panose="02010800040101010101" charset="-122"/>
                <a:sym typeface="+mn-lt"/>
              </a:rPr>
              <a:t>[33]</a:t>
            </a:r>
            <a:r>
              <a:rPr lang="zh-CN" altLang="en-US" sz="1600" dirty="0" smtClean="0">
                <a:latin typeface="微软雅黑" pitchFamily="34" charset="-122"/>
                <a:ea typeface="微软雅黑" pitchFamily="34" charset="-122"/>
                <a:cs typeface="Songti SC Regular" panose="02010800040101010101" charset="-122"/>
                <a:sym typeface="+mn-lt"/>
              </a:rPr>
              <a:t>通过</a:t>
            </a:r>
            <a:r>
              <a:rPr lang="zh-CN" altLang="en-US" sz="1600" dirty="0">
                <a:latin typeface="微软雅黑" pitchFamily="34" charset="-122"/>
                <a:ea typeface="微软雅黑" pitchFamily="34" charset="-122"/>
                <a:cs typeface="Songti SC Regular" panose="02010800040101010101" charset="-122"/>
                <a:sym typeface="+mn-lt"/>
              </a:rPr>
              <a:t>测定材料各阶复合损耗因子</a:t>
            </a:r>
            <a:r>
              <a:rPr lang="zh-CN" altLang="en-US" sz="1600" dirty="0" smtClean="0">
                <a:latin typeface="微软雅黑" pitchFamily="34" charset="-122"/>
                <a:ea typeface="微软雅黑" pitchFamily="34" charset="-122"/>
                <a:cs typeface="Songti SC Regular" panose="02010800040101010101" charset="-122"/>
                <a:sym typeface="+mn-lt"/>
              </a:rPr>
              <a:t>，结果</a:t>
            </a:r>
            <a:r>
              <a:rPr lang="zh-CN" altLang="en-US" sz="1600" dirty="0">
                <a:latin typeface="微软雅黑" pitchFamily="34" charset="-122"/>
                <a:ea typeface="微软雅黑" pitchFamily="34" charset="-122"/>
                <a:cs typeface="Songti SC Regular" panose="02010800040101010101" charset="-122"/>
                <a:sym typeface="+mn-lt"/>
              </a:rPr>
              <a:t>表明，氢氧化铝可以改善体系的阻尼性能，且氢氧化铝含量的增加可以一定程度的提高复合损耗因子</a:t>
            </a:r>
            <a:r>
              <a:rPr lang="zh-CN" altLang="en-US" sz="1600" dirty="0" smtClean="0">
                <a:latin typeface="微软雅黑" pitchFamily="34" charset="-122"/>
                <a:ea typeface="微软雅黑" pitchFamily="34" charset="-122"/>
                <a:cs typeface="Songti SC Regular" panose="02010800040101010101" charset="-122"/>
                <a:sym typeface="+mn-lt"/>
              </a:rPr>
              <a:t>。</a:t>
            </a:r>
            <a:endParaRPr lang="zh-CN" altLang="en-US" sz="1600" dirty="0">
              <a:latin typeface="微软雅黑" pitchFamily="34" charset="-122"/>
              <a:ea typeface="微软雅黑" pitchFamily="34" charset="-122"/>
              <a:cs typeface="Songti SC Regular" panose="02010800040101010101" charset="-122"/>
              <a:sym typeface="+mn-lt"/>
            </a:endParaRPr>
          </a:p>
        </p:txBody>
      </p:sp>
      <p:sp>
        <p:nvSpPr>
          <p:cNvPr id="13" name="矩形 12"/>
          <p:cNvSpPr/>
          <p:nvPr/>
        </p:nvSpPr>
        <p:spPr>
          <a:xfrm>
            <a:off x="133151" y="4777308"/>
            <a:ext cx="8687321" cy="1532012"/>
          </a:xfrm>
          <a:prstGeom prst="rect">
            <a:avLst/>
          </a:prstGeom>
          <a:solidFill>
            <a:srgbClr val="FFFFFF"/>
          </a:solidFill>
          <a:ln w="25400">
            <a:solidFill>
              <a:srgbClr val="000000"/>
            </a:solidFill>
          </a:ln>
        </p:spPr>
        <p:txBody>
          <a:bodyPr lIns="45719" rIns="45719" anchor="ctr"/>
          <a:lstStyle/>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[30]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马丽华</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高永忠</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马卫东等</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粘弹性高温阻尼材料的研究</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[J].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工程塑料应用</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1999, 27 (8): 5-7. </a:t>
            </a:r>
          </a:p>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[31]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谭亮红</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周志诚</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贺才春</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水性阻尼涂料的动态力学性能研究</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[J].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涂料工业</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2006, 36(11): 5-7. </a:t>
            </a:r>
          </a:p>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[32] Tao </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Wang</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Jianhua</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Zhang, </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Shimei</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Hao</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Damping research of fiber-reinforced resin mineral composite-based micromechanical modeling[J]. Journal of Reinforced Plastics and Composites. 2013, 32(12): 875-880. </a:t>
            </a:r>
            <a:endPar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endParaRPr>
          </a:p>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[33]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靳海葆</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丁腈橡胶和氢氧化铝对氯化丁基橡胶阻尼性能的影响</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[J].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材料开发与应用</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2001, 16(6): 13-15. </a:t>
            </a:r>
          </a:p>
        </p:txBody>
      </p:sp>
      <p:sp>
        <p:nvSpPr>
          <p:cNvPr id="14" name="文本框 31">
            <a:extLst>
              <a:ext uri="{FF2B5EF4-FFF2-40B4-BE49-F238E27FC236}">
                <a16:creationId xmlns:a16="http://schemas.microsoft.com/office/drawing/2014/main" xmlns="" id="{22450760-1AA2-4FA5-917D-8F2BB9379618}"/>
              </a:ext>
            </a:extLst>
          </p:cNvPr>
          <p:cNvSpPr txBox="1"/>
          <p:nvPr/>
        </p:nvSpPr>
        <p:spPr>
          <a:xfrm>
            <a:off x="196533" y="4715650"/>
            <a:ext cx="8568952" cy="783163"/>
          </a:xfrm>
          <a:prstGeom prst="rect">
            <a:avLst/>
          </a:prstGeom>
          <a:solidFill>
            <a:srgbClr val="FFC000"/>
          </a:solidFill>
        </p:spPr>
        <p:txBody>
          <a:bodyPr wrap="square" rtlCol="0">
            <a:spAutoFit/>
          </a:bodyPr>
          <a:lstStyle/>
          <a:p>
            <a:pPr algn="just">
              <a:lnSpc>
                <a:spcPct val="150000"/>
              </a:lnSpc>
            </a:pPr>
            <a:r>
              <a:rPr lang="zh-CN" altLang="en-US" sz="1600" dirty="0">
                <a:solidFill>
                  <a:srgbClr val="FF0000"/>
                </a:solidFill>
              </a:rPr>
              <a:t>结论</a:t>
            </a:r>
            <a:r>
              <a:rPr lang="zh-CN" altLang="en-US" sz="1600" dirty="0" smtClean="0"/>
              <a:t>：大多数研究表明，随着填料含量的增加，材料阻尼性能存在先增加后减小的情况。填料粒径的大小对材料阻尼性能存在影响。</a:t>
            </a:r>
            <a:endParaRPr lang="zh-CN" altLang="en-US" sz="1600" dirty="0"/>
          </a:p>
        </p:txBody>
      </p:sp>
    </p:spTree>
    <p:extLst>
      <p:ext uri="{BB962C8B-B14F-4D97-AF65-F5344CB8AC3E}">
        <p14:creationId xmlns:p14="http://schemas.microsoft.com/office/powerpoint/2010/main" val="227447787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47041"/>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a:t>第一部分</a:t>
            </a:r>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选题依据</a:t>
            </a:r>
          </a:p>
        </p:txBody>
      </p:sp>
      <p:grpSp>
        <p:nvGrpSpPr>
          <p:cNvPr id="24" name="Group 2"/>
          <p:cNvGrpSpPr/>
          <p:nvPr/>
        </p:nvGrpSpPr>
        <p:grpSpPr bwMode="auto">
          <a:xfrm>
            <a:off x="105652" y="655955"/>
            <a:ext cx="5321188" cy="475775"/>
            <a:chOff x="-42005" y="0"/>
            <a:chExt cx="4781313"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a:solidFill>
                    <a:srgbClr val="254375"/>
                  </a:solidFill>
                  <a:latin typeface="微软雅黑" panose="020B0503020204020204" charset="-122"/>
                  <a:ea typeface="微软雅黑" panose="020B0503020204020204" charset="-122"/>
                  <a:sym typeface="微软雅黑" panose="020B0503020204020204" charset="-122"/>
                </a:rPr>
                <a:t>01</a:t>
              </a:r>
            </a:p>
          </p:txBody>
        </p:sp>
        <p:sp>
          <p:nvSpPr>
            <p:cNvPr id="26" name="矩形 24"/>
            <p:cNvSpPr>
              <a:spLocks noChangeArrowheads="1"/>
            </p:cNvSpPr>
            <p:nvPr/>
          </p:nvSpPr>
          <p:spPr bwMode="auto">
            <a:xfrm>
              <a:off x="347873" y="14118"/>
              <a:ext cx="4391435"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a:solidFill>
                    <a:srgbClr val="4F81BD"/>
                  </a:solidFill>
                  <a:latin typeface="微软雅黑" panose="020B0503020204020204" charset="-122"/>
                  <a:ea typeface="微软雅黑" panose="020B0503020204020204" charset="-122"/>
                  <a:sym typeface="Arial" panose="020B0604020202090204"/>
                </a:rPr>
                <a:t>选题</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依据</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国内外研究现状</a:t>
              </a:r>
              <a:endParaRPr lang="zh-CN" altLang="en-US" sz="2400" b="1" dirty="0">
                <a:solidFill>
                  <a:srgbClr val="4F81BD"/>
                </a:solidFill>
                <a:latin typeface="微软雅黑" panose="020B0503020204020204" charset="-122"/>
                <a:ea typeface="微软雅黑" panose="020B0503020204020204" charset="-122"/>
                <a:sym typeface="Arial" panose="020B0604020202090204"/>
              </a:endParaRP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8" name="直接连接符 4"/>
          <p:cNvCxnSpPr>
            <a:cxnSpLocks noChangeShapeType="1"/>
            <a:endCxn id="26" idx="2"/>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12" name="文本框 2"/>
          <p:cNvSpPr txBox="1"/>
          <p:nvPr/>
        </p:nvSpPr>
        <p:spPr>
          <a:xfrm>
            <a:off x="143956" y="1156682"/>
            <a:ext cx="8604508" cy="400110"/>
          </a:xfrm>
          <a:prstGeom prst="rect">
            <a:avLst/>
          </a:prstGeom>
          <a:noFill/>
          <a:ln w="19050">
            <a:solidFill>
              <a:schemeClr val="bg1"/>
            </a:solidFill>
          </a:ln>
          <a:effectLst/>
        </p:spPr>
        <p:txBody>
          <a:bodyPr wrap="square" rtlCol="0">
            <a:spAutoFit/>
          </a:bodyPr>
          <a:lstStyle/>
          <a:p>
            <a:pPr>
              <a:defRPr/>
            </a:pPr>
            <a:r>
              <a:rPr lang="en-US" altLang="zh-CN" sz="2000" dirty="0">
                <a:latin typeface="微软雅黑" pitchFamily="34" charset="-122"/>
                <a:ea typeface="微软雅黑" pitchFamily="34" charset="-122"/>
              </a:rPr>
              <a:t>2</a:t>
            </a:r>
            <a:r>
              <a:rPr kumimoji="0" lang="en-US" altLang="zh-CN" sz="2000" b="0" i="0" u="none" strike="noStrike" kern="1200" cap="none" spc="0" normalizeH="0" baseline="0" noProof="0" dirty="0" smtClean="0">
                <a:ln>
                  <a:noFill/>
                </a:ln>
                <a:effectLst/>
                <a:uLnTx/>
                <a:uFillTx/>
                <a:latin typeface="微软雅黑" pitchFamily="34" charset="-122"/>
                <a:ea typeface="微软雅黑" pitchFamily="34" charset="-122"/>
              </a:rPr>
              <a:t>.</a:t>
            </a:r>
            <a:r>
              <a:rPr lang="zh-CN" altLang="en-US" sz="2000" dirty="0">
                <a:latin typeface="微软雅黑" pitchFamily="34" charset="-122"/>
                <a:ea typeface="微软雅黑" pitchFamily="34" charset="-122"/>
              </a:rPr>
              <a:t>阻尼减振涂层技术研究</a:t>
            </a:r>
            <a:r>
              <a:rPr lang="zh-CN" altLang="en-US" sz="2000" dirty="0" smtClean="0">
                <a:latin typeface="微软雅黑" pitchFamily="34" charset="-122"/>
                <a:ea typeface="微软雅黑" pitchFamily="34" charset="-122"/>
              </a:rPr>
              <a:t>现状</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填料</a:t>
            </a:r>
            <a:r>
              <a:rPr lang="zh-CN" altLang="en-US" sz="2000" dirty="0">
                <a:latin typeface="微软雅黑" pitchFamily="34" charset="-122"/>
                <a:ea typeface="微软雅黑" pitchFamily="34" charset="-122"/>
              </a:rPr>
              <a:t>形貌</a:t>
            </a:r>
            <a:r>
              <a:rPr lang="zh-CN" altLang="en-US" sz="2000" dirty="0" smtClean="0">
                <a:latin typeface="微软雅黑" pitchFamily="34" charset="-122"/>
                <a:ea typeface="微软雅黑" pitchFamily="34" charset="-122"/>
              </a:rPr>
              <a:t>对</a:t>
            </a:r>
            <a:r>
              <a:rPr lang="zh-CN" altLang="en-US" sz="2000" dirty="0">
                <a:latin typeface="微软雅黑" pitchFamily="34" charset="-122"/>
                <a:ea typeface="微软雅黑" pitchFamily="34" charset="-122"/>
              </a:rPr>
              <a:t>阻尼材料影响及研究进展</a:t>
            </a:r>
            <a:endParaRPr kumimoji="0" lang="zh-CN" altLang="en-US" sz="2000" b="0" i="0" u="none" strike="noStrike" kern="1200" cap="none" spc="0" normalizeH="0" baseline="0" noProof="0" dirty="0">
              <a:ln>
                <a:noFill/>
              </a:ln>
              <a:effectLst/>
              <a:uLnTx/>
              <a:uFillTx/>
              <a:latin typeface="微软雅黑" pitchFamily="34" charset="-122"/>
              <a:ea typeface="微软雅黑" pitchFamily="34" charset="-122"/>
            </a:endParaRPr>
          </a:p>
        </p:txBody>
      </p:sp>
      <p:sp>
        <p:nvSpPr>
          <p:cNvPr id="11" name="矩形 1"/>
          <p:cNvSpPr txBox="1"/>
          <p:nvPr/>
        </p:nvSpPr>
        <p:spPr>
          <a:xfrm>
            <a:off x="133150" y="1593900"/>
            <a:ext cx="8687322" cy="3416320"/>
          </a:xfrm>
          <a:prstGeom prst="rect">
            <a:avLst/>
          </a:prstGeom>
          <a:solidFill>
            <a:srgbClr val="FFFFFF"/>
          </a:solidFill>
          <a:ln w="25400">
            <a:solidFill>
              <a:schemeClr val="accent1"/>
            </a:solidFill>
          </a:ln>
        </p:spPr>
        <p:txBody>
          <a:bodyPr wrap="square" lIns="45719" rIns="45719">
            <a:spAutoFit/>
          </a:bodyPr>
          <a:lstStyle/>
          <a:p>
            <a:pPr algn="just">
              <a:lnSpc>
                <a:spcPct val="150000"/>
              </a:lnSpc>
              <a:buClr>
                <a:srgbClr val="FF0000"/>
              </a:buClr>
            </a:pPr>
            <a:r>
              <a:rPr lang="zh-CN" altLang="en-US" sz="1600" dirty="0">
                <a:latin typeface="微软雅黑" pitchFamily="34" charset="-122"/>
                <a:ea typeface="微软雅黑" pitchFamily="34" charset="-122"/>
                <a:cs typeface="Songti SC Regular" panose="02010800040101010101" charset="-122"/>
                <a:sym typeface="+mn-lt"/>
              </a:rPr>
              <a:t>黄庙</a:t>
            </a:r>
            <a:r>
              <a:rPr lang="zh-CN" altLang="en-US" sz="1600" dirty="0" smtClean="0">
                <a:latin typeface="微软雅黑" pitchFamily="34" charset="-122"/>
                <a:ea typeface="微软雅黑" pitchFamily="34" charset="-122"/>
                <a:cs typeface="Songti SC Regular" panose="02010800040101010101" charset="-122"/>
                <a:sym typeface="+mn-lt"/>
              </a:rPr>
              <a:t>由</a:t>
            </a:r>
            <a:r>
              <a:rPr lang="en-US" altLang="zh-CN" sz="1600" baseline="30000" dirty="0" smtClean="0">
                <a:latin typeface="微软雅黑" pitchFamily="34" charset="-122"/>
                <a:ea typeface="微软雅黑" pitchFamily="34" charset="-122"/>
                <a:cs typeface="Songti SC Regular" panose="02010800040101010101" charset="-122"/>
                <a:sym typeface="+mn-lt"/>
              </a:rPr>
              <a:t>[34]</a:t>
            </a:r>
            <a:r>
              <a:rPr lang="zh-CN" altLang="en-US" sz="1600" dirty="0" smtClean="0">
                <a:latin typeface="微软雅黑" pitchFamily="34" charset="-122"/>
                <a:ea typeface="微软雅黑" pitchFamily="34" charset="-122"/>
                <a:cs typeface="Songti SC Regular" panose="02010800040101010101" charset="-122"/>
                <a:sym typeface="+mn-lt"/>
              </a:rPr>
              <a:t>将</a:t>
            </a:r>
            <a:r>
              <a:rPr lang="zh-CN" altLang="en-US" sz="1600" dirty="0">
                <a:latin typeface="微软雅黑" pitchFamily="34" charset="-122"/>
                <a:ea typeface="微软雅黑" pitchFamily="34" charset="-122"/>
                <a:cs typeface="Songti SC Regular" panose="02010800040101010101" charset="-122"/>
                <a:sym typeface="+mn-lt"/>
              </a:rPr>
              <a:t>片状云母粉加入到橡胶中，研究了片状填料赋予橡胶材料高阻尼性能的机理，并发现片状云母粉能拓宽胶料的阻尼温域，并在较宽的频率范围内保持较高的阻尼</a:t>
            </a:r>
            <a:r>
              <a:rPr lang="zh-CN" altLang="en-US" sz="1600" dirty="0" smtClean="0">
                <a:latin typeface="微软雅黑" pitchFamily="34" charset="-122"/>
                <a:ea typeface="微软雅黑" pitchFamily="34" charset="-122"/>
                <a:cs typeface="Songti SC Regular" panose="02010800040101010101" charset="-122"/>
                <a:sym typeface="+mn-lt"/>
              </a:rPr>
              <a:t>。</a:t>
            </a:r>
            <a:endParaRPr lang="en-US" altLang="zh-CN" sz="1600" dirty="0" smtClean="0">
              <a:latin typeface="微软雅黑" pitchFamily="34" charset="-122"/>
              <a:ea typeface="微软雅黑" pitchFamily="34" charset="-122"/>
              <a:cs typeface="Songti SC Regular" panose="02010800040101010101" charset="-122"/>
              <a:sym typeface="+mn-lt"/>
            </a:endParaRPr>
          </a:p>
          <a:p>
            <a:pPr algn="just">
              <a:lnSpc>
                <a:spcPct val="150000"/>
              </a:lnSpc>
              <a:buClr>
                <a:srgbClr val="FF0000"/>
              </a:buClr>
            </a:pPr>
            <a:r>
              <a:rPr lang="zh-CN" altLang="en-US" sz="1600" dirty="0" smtClean="0">
                <a:latin typeface="微软雅黑" pitchFamily="34" charset="-122"/>
                <a:ea typeface="微软雅黑" pitchFamily="34" charset="-122"/>
                <a:cs typeface="Songti SC Regular" panose="02010800040101010101" charset="-122"/>
                <a:sym typeface="+mn-lt"/>
              </a:rPr>
              <a:t>于</a:t>
            </a:r>
            <a:r>
              <a:rPr lang="zh-CN" altLang="en-US" sz="1600" dirty="0">
                <a:latin typeface="微软雅黑" pitchFamily="34" charset="-122"/>
                <a:ea typeface="微软雅黑" pitchFamily="34" charset="-122"/>
                <a:cs typeface="Songti SC Regular" panose="02010800040101010101" charset="-122"/>
                <a:sym typeface="+mn-lt"/>
              </a:rPr>
              <a:t>杰</a:t>
            </a:r>
            <a:r>
              <a:rPr lang="zh-CN" altLang="en-US" sz="1600" dirty="0" smtClean="0">
                <a:latin typeface="微软雅黑" pitchFamily="34" charset="-122"/>
                <a:ea typeface="微软雅黑" pitchFamily="34" charset="-122"/>
                <a:cs typeface="Songti SC Regular" panose="02010800040101010101" charset="-122"/>
                <a:sym typeface="+mn-lt"/>
              </a:rPr>
              <a:t>等</a:t>
            </a:r>
            <a:r>
              <a:rPr lang="en-US" altLang="zh-CN" sz="1600" baseline="30000" dirty="0" smtClean="0">
                <a:latin typeface="微软雅黑" pitchFamily="34" charset="-122"/>
                <a:ea typeface="微软雅黑" pitchFamily="34" charset="-122"/>
                <a:cs typeface="Songti SC Regular" panose="02010800040101010101" charset="-122"/>
                <a:sym typeface="+mn-lt"/>
              </a:rPr>
              <a:t>[35]</a:t>
            </a:r>
            <a:r>
              <a:rPr lang="zh-CN" altLang="en-US" sz="1600" dirty="0" smtClean="0">
                <a:latin typeface="微软雅黑" pitchFamily="34" charset="-122"/>
                <a:ea typeface="微软雅黑" pitchFamily="34" charset="-122"/>
                <a:cs typeface="Songti SC Regular" panose="02010800040101010101" charset="-122"/>
                <a:sym typeface="+mn-lt"/>
              </a:rPr>
              <a:t>对</a:t>
            </a:r>
            <a:r>
              <a:rPr lang="zh-CN" altLang="en-US" sz="1600" dirty="0">
                <a:latin typeface="微软雅黑" pitchFamily="34" charset="-122"/>
                <a:ea typeface="微软雅黑" pitchFamily="34" charset="-122"/>
                <a:cs typeface="Songti SC Regular" panose="02010800040101010101" charset="-122"/>
                <a:sym typeface="+mn-lt"/>
              </a:rPr>
              <a:t>几种片状填料的阻尼性能进行了研究，实验结果表明，片状云母可以显著提高阻尼涂料涂层的阻尼性能，但一些片状填料，如片状的蛭石、石墨以及玻璃粉却使涂层的阻尼性能下降，这可能是与片状填料在阻尼涂层中的分布有关，而这三种片状填料中玻璃片最</a:t>
            </a:r>
            <a:r>
              <a:rPr lang="zh-CN" altLang="en-US" sz="1600" dirty="0" smtClean="0">
                <a:latin typeface="微软雅黑" pitchFamily="34" charset="-122"/>
                <a:ea typeface="微软雅黑" pitchFamily="34" charset="-122"/>
                <a:cs typeface="Songti SC Regular" panose="02010800040101010101" charset="-122"/>
                <a:sym typeface="+mn-lt"/>
              </a:rPr>
              <a:t>差。</a:t>
            </a:r>
            <a:endParaRPr lang="en-US" altLang="zh-CN" sz="1600" dirty="0" smtClean="0">
              <a:latin typeface="微软雅黑" pitchFamily="34" charset="-122"/>
              <a:ea typeface="微软雅黑" pitchFamily="34" charset="-122"/>
              <a:cs typeface="Songti SC Regular" panose="02010800040101010101" charset="-122"/>
              <a:sym typeface="+mn-lt"/>
            </a:endParaRPr>
          </a:p>
          <a:p>
            <a:pPr algn="just">
              <a:lnSpc>
                <a:spcPct val="150000"/>
              </a:lnSpc>
              <a:buClr>
                <a:srgbClr val="FF0000"/>
              </a:buClr>
            </a:pPr>
            <a:r>
              <a:rPr lang="zh-CN" altLang="en-US" sz="1600" dirty="0" smtClean="0">
                <a:latin typeface="微软雅黑" pitchFamily="34" charset="-122"/>
                <a:ea typeface="微软雅黑" pitchFamily="34" charset="-122"/>
                <a:cs typeface="Songti SC Regular" panose="02010800040101010101" charset="-122"/>
                <a:sym typeface="+mn-lt"/>
              </a:rPr>
              <a:t>武</a:t>
            </a:r>
            <a:r>
              <a:rPr lang="zh-CN" altLang="en-US" sz="1600" dirty="0">
                <a:latin typeface="微软雅黑" pitchFamily="34" charset="-122"/>
                <a:ea typeface="微软雅黑" pitchFamily="34" charset="-122"/>
                <a:cs typeface="Songti SC Regular" panose="02010800040101010101" charset="-122"/>
                <a:sym typeface="+mn-lt"/>
              </a:rPr>
              <a:t>海鹏</a:t>
            </a:r>
            <a:r>
              <a:rPr lang="zh-CN" altLang="en-US" sz="1600" dirty="0" smtClean="0">
                <a:latin typeface="微软雅黑" pitchFamily="34" charset="-122"/>
                <a:ea typeface="微软雅黑" pitchFamily="34" charset="-122"/>
                <a:cs typeface="Songti SC Regular" panose="02010800040101010101" charset="-122"/>
                <a:sym typeface="+mn-lt"/>
              </a:rPr>
              <a:t>等</a:t>
            </a:r>
            <a:r>
              <a:rPr lang="en-US" altLang="zh-CN" sz="1600" baseline="30000" dirty="0" smtClean="0">
                <a:latin typeface="微软雅黑" pitchFamily="34" charset="-122"/>
                <a:ea typeface="微软雅黑" pitchFamily="34" charset="-122"/>
                <a:cs typeface="Songti SC Regular" panose="02010800040101010101" charset="-122"/>
                <a:sym typeface="+mn-lt"/>
              </a:rPr>
              <a:t>[36]</a:t>
            </a:r>
            <a:r>
              <a:rPr lang="zh-CN" altLang="en-US" sz="1600" dirty="0" smtClean="0">
                <a:latin typeface="微软雅黑" pitchFamily="34" charset="-122"/>
                <a:ea typeface="微软雅黑" pitchFamily="34" charset="-122"/>
                <a:cs typeface="Songti SC Regular" panose="02010800040101010101" charset="-122"/>
                <a:sym typeface="+mn-lt"/>
              </a:rPr>
              <a:t>研究</a:t>
            </a:r>
            <a:r>
              <a:rPr lang="zh-CN" altLang="en-US" sz="1600" dirty="0">
                <a:latin typeface="微软雅黑" pitchFamily="34" charset="-122"/>
                <a:ea typeface="微软雅黑" pitchFamily="34" charset="-122"/>
                <a:cs typeface="Songti SC Regular" panose="02010800040101010101" charset="-122"/>
                <a:sym typeface="+mn-lt"/>
              </a:rPr>
              <a:t>了玻璃纤维及碳纤维作为填料的阻尼复合材料的阻尼性能，实验结果发现，在纤维体积和含量相同的情况下，玻璃纤维复合材料要比碳纤维复合材料的损耗因子值大</a:t>
            </a:r>
            <a:r>
              <a:rPr lang="en-US" altLang="zh-CN" sz="1600" dirty="0">
                <a:latin typeface="微软雅黑" pitchFamily="34" charset="-122"/>
                <a:ea typeface="微软雅黑" pitchFamily="34" charset="-122"/>
                <a:cs typeface="Songti SC Regular" panose="02010800040101010101" charset="-122"/>
                <a:sym typeface="+mn-lt"/>
              </a:rPr>
              <a:t>0.4%</a:t>
            </a:r>
            <a:r>
              <a:rPr lang="zh-CN" altLang="en-US" sz="1600" dirty="0">
                <a:latin typeface="微软雅黑" pitchFamily="34" charset="-122"/>
                <a:ea typeface="微软雅黑" pitchFamily="34" charset="-122"/>
                <a:cs typeface="Songti SC Regular" panose="02010800040101010101" charset="-122"/>
                <a:sym typeface="+mn-lt"/>
              </a:rPr>
              <a:t>左右</a:t>
            </a:r>
            <a:r>
              <a:rPr lang="zh-CN" altLang="en-US" sz="1600" dirty="0" smtClean="0">
                <a:latin typeface="微软雅黑" pitchFamily="34" charset="-122"/>
                <a:ea typeface="微软雅黑" pitchFamily="34" charset="-122"/>
                <a:cs typeface="Songti SC Regular" panose="02010800040101010101" charset="-122"/>
                <a:sym typeface="+mn-lt"/>
              </a:rPr>
              <a:t>。</a:t>
            </a:r>
            <a:endParaRPr lang="en-US" altLang="zh-CN" sz="1600" dirty="0" smtClean="0">
              <a:latin typeface="微软雅黑" pitchFamily="34" charset="-122"/>
              <a:ea typeface="微软雅黑" pitchFamily="34" charset="-122"/>
              <a:cs typeface="Songti SC Regular" panose="02010800040101010101" charset="-122"/>
              <a:sym typeface="+mn-lt"/>
            </a:endParaRPr>
          </a:p>
          <a:p>
            <a:pPr algn="just">
              <a:lnSpc>
                <a:spcPct val="150000"/>
              </a:lnSpc>
              <a:buClr>
                <a:srgbClr val="FF0000"/>
              </a:buClr>
            </a:pPr>
            <a:r>
              <a:rPr lang="zh-CN" altLang="en-US" sz="1600" dirty="0">
                <a:latin typeface="微软雅黑" pitchFamily="34" charset="-122"/>
                <a:ea typeface="微软雅黑" pitchFamily="34" charset="-122"/>
                <a:cs typeface="Songti SC Regular" panose="02010800040101010101" charset="-122"/>
                <a:sym typeface="+mn-lt"/>
              </a:rPr>
              <a:t>周</a:t>
            </a:r>
            <a:r>
              <a:rPr lang="zh-CN" altLang="en-US" sz="1600" dirty="0" smtClean="0">
                <a:latin typeface="微软雅黑" pitchFamily="34" charset="-122"/>
                <a:ea typeface="微软雅黑" pitchFamily="34" charset="-122"/>
                <a:cs typeface="Songti SC Regular" panose="02010800040101010101" charset="-122"/>
                <a:sym typeface="+mn-lt"/>
              </a:rPr>
              <a:t>旭</a:t>
            </a:r>
            <a:r>
              <a:rPr lang="en-US" altLang="zh-CN" sz="1600" baseline="30000" dirty="0" smtClean="0">
                <a:latin typeface="微软雅黑" pitchFamily="34" charset="-122"/>
                <a:ea typeface="微软雅黑" pitchFamily="34" charset="-122"/>
                <a:cs typeface="Songti SC Regular" panose="02010800040101010101" charset="-122"/>
                <a:sym typeface="+mn-lt"/>
              </a:rPr>
              <a:t>[37]</a:t>
            </a:r>
            <a:r>
              <a:rPr lang="zh-CN" altLang="en-US" sz="1600" dirty="0" smtClean="0">
                <a:latin typeface="微软雅黑" pitchFamily="34" charset="-122"/>
                <a:ea typeface="微软雅黑" pitchFamily="34" charset="-122"/>
                <a:cs typeface="Songti SC Regular" panose="02010800040101010101" charset="-122"/>
                <a:sym typeface="+mn-lt"/>
              </a:rPr>
              <a:t>采用</a:t>
            </a:r>
            <a:r>
              <a:rPr lang="zh-CN" altLang="en-US" sz="1600" dirty="0">
                <a:latin typeface="微软雅黑" pitchFamily="34" charset="-122"/>
                <a:ea typeface="微软雅黑" pitchFamily="34" charset="-122"/>
                <a:cs typeface="Songti SC Regular" panose="02010800040101010101" charset="-122"/>
                <a:sym typeface="+mn-lt"/>
              </a:rPr>
              <a:t>共混法制备以丙烯酸乳液为树脂基体，以空心玻璃微珠为主要填料的水性阻尼涂料，研究表明，经硅烷偶联剂</a:t>
            </a:r>
            <a:r>
              <a:rPr lang="en-US" altLang="zh-CN" sz="1600" dirty="0">
                <a:latin typeface="微软雅黑" pitchFamily="34" charset="-122"/>
                <a:ea typeface="微软雅黑" pitchFamily="34" charset="-122"/>
                <a:cs typeface="Songti SC Regular" panose="02010800040101010101" charset="-122"/>
                <a:sym typeface="+mn-lt"/>
              </a:rPr>
              <a:t>KH-550</a:t>
            </a:r>
            <a:r>
              <a:rPr lang="zh-CN" altLang="en-US" sz="1600" dirty="0">
                <a:latin typeface="微软雅黑" pitchFamily="34" charset="-122"/>
                <a:ea typeface="微软雅黑" pitchFamily="34" charset="-122"/>
                <a:cs typeface="Songti SC Regular" panose="02010800040101010101" charset="-122"/>
                <a:sym typeface="+mn-lt"/>
              </a:rPr>
              <a:t>改性过的空心玻璃微珠能显著提高涂料的阻尼</a:t>
            </a:r>
            <a:r>
              <a:rPr lang="zh-CN" altLang="en-US" sz="1600" dirty="0" smtClean="0">
                <a:latin typeface="微软雅黑" pitchFamily="34" charset="-122"/>
                <a:ea typeface="微软雅黑" pitchFamily="34" charset="-122"/>
                <a:cs typeface="Songti SC Regular" panose="02010800040101010101" charset="-122"/>
                <a:sym typeface="+mn-lt"/>
              </a:rPr>
              <a:t>性能</a:t>
            </a:r>
            <a:r>
              <a:rPr lang="zh-CN" altLang="en-US" sz="1600" dirty="0">
                <a:latin typeface="微软雅黑" pitchFamily="34" charset="-122"/>
                <a:ea typeface="微软雅黑" pitchFamily="34" charset="-122"/>
                <a:cs typeface="Songti SC Regular" panose="02010800040101010101" charset="-122"/>
                <a:sym typeface="+mn-lt"/>
              </a:rPr>
              <a:t>。</a:t>
            </a:r>
            <a:endParaRPr lang="en-US" altLang="zh-CN" sz="1600" dirty="0" smtClean="0">
              <a:latin typeface="微软雅黑" pitchFamily="34" charset="-122"/>
              <a:ea typeface="微软雅黑" pitchFamily="34" charset="-122"/>
              <a:cs typeface="Songti SC Regular" panose="02010800040101010101" charset="-122"/>
              <a:sym typeface="+mn-lt"/>
            </a:endParaRPr>
          </a:p>
        </p:txBody>
      </p:sp>
      <p:sp>
        <p:nvSpPr>
          <p:cNvPr id="13" name="矩形 12"/>
          <p:cNvSpPr/>
          <p:nvPr/>
        </p:nvSpPr>
        <p:spPr>
          <a:xfrm>
            <a:off x="143956" y="5098355"/>
            <a:ext cx="8687321" cy="1571005"/>
          </a:xfrm>
          <a:prstGeom prst="rect">
            <a:avLst/>
          </a:prstGeom>
          <a:solidFill>
            <a:srgbClr val="FFFFFF"/>
          </a:solidFill>
          <a:ln w="25400">
            <a:solidFill>
              <a:srgbClr val="000000"/>
            </a:solidFill>
          </a:ln>
        </p:spPr>
        <p:txBody>
          <a:bodyPr lIns="45719" rIns="45719" anchor="ctr"/>
          <a:lstStyle/>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[34]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黄庙由</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片状填料</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云母粉</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在高阻尼减振橡胶配合中的应用研究</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[D].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硕士学位论文</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华南理工大学</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1983: 1-5.  </a:t>
            </a:r>
          </a:p>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[35]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于杰</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战凤昌</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阻尼涂料的阻尼性能影响因素</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[J].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涂料工业</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1994, 4: 1-4.  </a:t>
            </a:r>
          </a:p>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[36]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武海鹏</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侯涤洋</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孙立娜</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玻璃纤维、碳纤维复合材料阻尼性能分析</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[J].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应用力学学报</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2011, 29(1): 65-68</a:t>
            </a: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a:t>
            </a:r>
          </a:p>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[37]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周旭</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高性能水性丙烯酸阻尼涂料的研究</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[D].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华东理工大学</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2012: 48-49. </a:t>
            </a:r>
          </a:p>
        </p:txBody>
      </p:sp>
      <p:sp>
        <p:nvSpPr>
          <p:cNvPr id="14" name="文本框 31">
            <a:extLst>
              <a:ext uri="{FF2B5EF4-FFF2-40B4-BE49-F238E27FC236}">
                <a16:creationId xmlns:a16="http://schemas.microsoft.com/office/drawing/2014/main" xmlns="" id="{22450760-1AA2-4FA5-917D-8F2BB9379618}"/>
              </a:ext>
            </a:extLst>
          </p:cNvPr>
          <p:cNvSpPr txBox="1"/>
          <p:nvPr/>
        </p:nvSpPr>
        <p:spPr>
          <a:xfrm>
            <a:off x="356695" y="5301208"/>
            <a:ext cx="7848872" cy="338554"/>
          </a:xfrm>
          <a:prstGeom prst="rect">
            <a:avLst/>
          </a:prstGeom>
          <a:solidFill>
            <a:srgbClr val="FFC000"/>
          </a:solidFill>
        </p:spPr>
        <p:txBody>
          <a:bodyPr wrap="square" rtlCol="0">
            <a:spAutoFit/>
          </a:bodyPr>
          <a:lstStyle/>
          <a:p>
            <a:pPr algn="just"/>
            <a:r>
              <a:rPr lang="zh-CN" altLang="en-US" sz="1600" dirty="0">
                <a:solidFill>
                  <a:srgbClr val="FF0000"/>
                </a:solidFill>
              </a:rPr>
              <a:t>结论</a:t>
            </a:r>
            <a:r>
              <a:rPr lang="zh-CN" altLang="en-US" sz="1600" dirty="0" smtClean="0"/>
              <a:t>：片状材料、纤维</a:t>
            </a:r>
            <a:r>
              <a:rPr lang="zh-CN" altLang="en-US" sz="1600" dirty="0"/>
              <a:t>状填料以及空心微球状</a:t>
            </a:r>
            <a:r>
              <a:rPr lang="zh-CN" altLang="en-US" sz="1600" dirty="0" smtClean="0"/>
              <a:t>填料能</a:t>
            </a:r>
            <a:r>
              <a:rPr lang="zh-CN" altLang="en-US" sz="1600" dirty="0"/>
              <a:t>使阻尼涂料的阻尼性能有</a:t>
            </a:r>
            <a:r>
              <a:rPr lang="zh-CN" altLang="en-US" sz="1600" dirty="0" smtClean="0"/>
              <a:t>所提高。</a:t>
            </a:r>
            <a:endParaRPr lang="zh-CN" altLang="en-US" sz="1600" dirty="0"/>
          </a:p>
        </p:txBody>
      </p:sp>
    </p:spTree>
    <p:extLst>
      <p:ext uri="{BB962C8B-B14F-4D97-AF65-F5344CB8AC3E}">
        <p14:creationId xmlns:p14="http://schemas.microsoft.com/office/powerpoint/2010/main" val="227447787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ctangle 5"/>
          <p:cNvSpPr txBox="1"/>
          <p:nvPr/>
        </p:nvSpPr>
        <p:spPr>
          <a:xfrm>
            <a:off x="179110" y="5930162"/>
            <a:ext cx="7162801" cy="598611"/>
          </a:xfrm>
          <a:prstGeom prst="rect">
            <a:avLst/>
          </a:prstGeom>
          <a:ln w="12700">
            <a:miter lim="400000"/>
          </a:ln>
        </p:spPr>
        <p:txBody>
          <a:bodyPr lIns="45719" rIns="45719">
            <a:spAutoFit/>
          </a:bodyPr>
          <a:lstStyle/>
          <a:p>
            <a:pPr>
              <a:defRPr sz="1600" b="0">
                <a:solidFill>
                  <a:srgbClr val="FFFFFF"/>
                </a:solidFill>
              </a:defRPr>
            </a:pPr>
            <a:r>
              <a:rPr>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               </a:t>
            </a:r>
            <a:r>
              <a:rPr sz="1400"/>
              <a:t>http://ides.nuaa.edu.cn</a:t>
            </a:r>
          </a:p>
          <a:p>
            <a:pPr algn="ctr">
              <a:defRPr sz="1600" b="0">
                <a:solidFill>
                  <a:srgbClr val="FFFFFF"/>
                </a:solidFill>
              </a:defRPr>
            </a:pPr>
            <a:r>
              <a:t>  </a:t>
            </a:r>
          </a:p>
        </p:txBody>
      </p:sp>
      <p:sp>
        <p:nvSpPr>
          <p:cNvPr id="136" name="Oval 32"/>
          <p:cNvSpPr/>
          <p:nvPr/>
        </p:nvSpPr>
        <p:spPr>
          <a:xfrm>
            <a:off x="838200" y="1904999"/>
            <a:ext cx="990600" cy="3200401"/>
          </a:xfrm>
          <a:prstGeom prst="ellipse">
            <a:avLst/>
          </a:prstGeom>
          <a:solidFill>
            <a:srgbClr val="0A50DC">
              <a:alpha val="83922"/>
            </a:srgbClr>
          </a:solidFill>
          <a:ln w="25400">
            <a:solidFill>
              <a:srgbClr val="FFFFFF"/>
            </a:solidFill>
          </a:ln>
          <a:effectLst>
            <a:outerShdw blurRad="63500" rotWithShape="0">
              <a:srgbClr val="1F497D">
                <a:alpha val="70000"/>
              </a:srgbClr>
            </a:outerShdw>
          </a:effectLst>
        </p:spPr>
        <p:txBody>
          <a:bodyPr lIns="45719" rIns="45719" anchor="ctr"/>
          <a:lstStyle/>
          <a:p>
            <a:pPr>
              <a:defRPr b="0">
                <a:solidFill>
                  <a:srgbClr val="FFFFFF"/>
                </a:solidFill>
              </a:defRPr>
            </a:pPr>
            <a:endParaRPr/>
          </a:p>
        </p:txBody>
      </p:sp>
      <p:sp>
        <p:nvSpPr>
          <p:cNvPr id="137" name="Line 34"/>
          <p:cNvSpPr/>
          <p:nvPr/>
        </p:nvSpPr>
        <p:spPr>
          <a:xfrm>
            <a:off x="3049588" y="1767548"/>
            <a:ext cx="5027613" cy="1"/>
          </a:xfrm>
          <a:prstGeom prst="line">
            <a:avLst/>
          </a:prstGeom>
          <a:ln w="25400">
            <a:solidFill>
              <a:srgbClr val="1F497D"/>
            </a:solidFill>
            <a:prstDash val="sysDot"/>
            <a:tailEnd type="oval"/>
          </a:ln>
        </p:spPr>
        <p:txBody>
          <a:bodyPr lIns="45719" rIns="45719" anchor="ctr"/>
          <a:lstStyle/>
          <a:p>
            <a:endParaRPr/>
          </a:p>
        </p:txBody>
      </p:sp>
      <p:sp>
        <p:nvSpPr>
          <p:cNvPr id="138" name="Text Box 35"/>
          <p:cNvSpPr txBox="1"/>
          <p:nvPr/>
        </p:nvSpPr>
        <p:spPr>
          <a:xfrm>
            <a:off x="3240088" y="1211923"/>
            <a:ext cx="4419601" cy="460375"/>
          </a:xfrm>
          <a:prstGeom prst="rect">
            <a:avLst/>
          </a:prstGeom>
          <a:ln w="12700">
            <a:miter lim="400000"/>
          </a:ln>
        </p:spPr>
        <p:txBody>
          <a:bodyPr lIns="45719" rIns="45719">
            <a:spAutoFit/>
          </a:bodyPr>
          <a:lstStyle>
            <a:defPPr>
              <a:defRPr lang="zh-CN"/>
            </a:defPPr>
            <a:lvl1pPr>
              <a:defRPr sz="2400" b="0">
                <a:latin typeface="黑体" panose="02010609060101010101" charset="-122"/>
                <a:ea typeface="黑体" panose="02010609060101010101" charset="-122"/>
                <a:cs typeface="黑体" panose="02010609060101010101" charset="-122"/>
              </a:defRPr>
            </a:lvl1pPr>
          </a:lstStyle>
          <a:p>
            <a:r>
              <a:rPr lang="zh-CN" altLang="en-US" dirty="0"/>
              <a:t>选题依据</a:t>
            </a:r>
            <a:endParaRPr lang="zh-CN" dirty="0"/>
          </a:p>
        </p:txBody>
      </p:sp>
      <p:sp>
        <p:nvSpPr>
          <p:cNvPr id="139" name="Line 36"/>
          <p:cNvSpPr/>
          <p:nvPr/>
        </p:nvSpPr>
        <p:spPr>
          <a:xfrm>
            <a:off x="3040684" y="3045609"/>
            <a:ext cx="5027613" cy="1"/>
          </a:xfrm>
          <a:prstGeom prst="line">
            <a:avLst/>
          </a:prstGeom>
          <a:ln w="25400">
            <a:solidFill>
              <a:srgbClr val="1F497D"/>
            </a:solidFill>
            <a:prstDash val="sysDot"/>
            <a:tailEnd type="oval"/>
          </a:ln>
        </p:spPr>
        <p:txBody>
          <a:bodyPr lIns="45719" rIns="45719" anchor="ctr"/>
          <a:lstStyle/>
          <a:p>
            <a:endParaRPr/>
          </a:p>
        </p:txBody>
      </p:sp>
      <p:sp>
        <p:nvSpPr>
          <p:cNvPr id="141" name="Line 38"/>
          <p:cNvSpPr/>
          <p:nvPr/>
        </p:nvSpPr>
        <p:spPr>
          <a:xfrm>
            <a:off x="3040684" y="4266388"/>
            <a:ext cx="5027613" cy="1"/>
          </a:xfrm>
          <a:prstGeom prst="line">
            <a:avLst/>
          </a:prstGeom>
          <a:ln w="25400">
            <a:solidFill>
              <a:srgbClr val="1F497D"/>
            </a:solidFill>
            <a:prstDash val="sysDot"/>
            <a:tailEnd type="oval"/>
          </a:ln>
        </p:spPr>
        <p:txBody>
          <a:bodyPr lIns="45719" rIns="45719" anchor="ctr"/>
          <a:lstStyle/>
          <a:p>
            <a:endParaRPr/>
          </a:p>
        </p:txBody>
      </p:sp>
      <p:sp>
        <p:nvSpPr>
          <p:cNvPr id="140" name="Text Box 37"/>
          <p:cNvSpPr txBox="1"/>
          <p:nvPr/>
        </p:nvSpPr>
        <p:spPr>
          <a:xfrm>
            <a:off x="3240709" y="3752039"/>
            <a:ext cx="4953001" cy="460375"/>
          </a:xfrm>
          <a:prstGeom prst="rect">
            <a:avLst/>
          </a:prstGeom>
          <a:ln w="12700">
            <a:miter lim="400000"/>
          </a:ln>
        </p:spPr>
        <p:txBody>
          <a:bodyPr lIns="45719" rIns="45719">
            <a:spAutoFit/>
          </a:bodyPr>
          <a:lstStyle>
            <a:lvl1pPr>
              <a:defRPr sz="2400" b="0">
                <a:latin typeface="黑体" panose="02010609060101010101" charset="-122"/>
                <a:ea typeface="黑体" panose="02010609060101010101" charset="-122"/>
                <a:cs typeface="黑体" panose="02010609060101010101" charset="-122"/>
                <a:sym typeface="黑体" panose="02010609060101010101" charset="-122"/>
              </a:defRPr>
            </a:lvl1pPr>
          </a:lstStyle>
          <a:p>
            <a:r>
              <a:rPr lang="zh-CN" altLang="en-US" dirty="0">
                <a:sym typeface="+mn-ea"/>
              </a:rPr>
              <a:t>研究基础</a:t>
            </a:r>
            <a:endParaRPr lang="zh-CN" dirty="0" smtClean="0">
              <a:solidFill>
                <a:schemeClr val="tx1"/>
              </a:solidFill>
              <a:sym typeface="+mn-ea"/>
            </a:endParaRPr>
          </a:p>
        </p:txBody>
      </p:sp>
      <p:sp>
        <p:nvSpPr>
          <p:cNvPr id="142" name="Text Box 39"/>
          <p:cNvSpPr txBox="1"/>
          <p:nvPr/>
        </p:nvSpPr>
        <p:spPr>
          <a:xfrm>
            <a:off x="3178796" y="2413094"/>
            <a:ext cx="4800601" cy="460375"/>
          </a:xfrm>
          <a:prstGeom prst="rect">
            <a:avLst/>
          </a:prstGeom>
          <a:ln w="12700">
            <a:miter lim="400000"/>
          </a:ln>
        </p:spPr>
        <p:txBody>
          <a:bodyPr lIns="45719" rIns="45719">
            <a:spAutoFit/>
          </a:bodyPr>
          <a:lstStyle>
            <a:defPPr>
              <a:defRPr lang="zh-CN"/>
            </a:defPPr>
            <a:lvl1pPr>
              <a:defRPr sz="2400" b="0">
                <a:solidFill>
                  <a:srgbClr val="FF0000"/>
                </a:solidFill>
                <a:latin typeface="黑体" panose="02010609060101010101" charset="-122"/>
                <a:ea typeface="黑体" panose="02010609060101010101" charset="-122"/>
                <a:cs typeface="黑体" panose="02010609060101010101" charset="-122"/>
              </a:defRPr>
            </a:lvl1pPr>
          </a:lstStyle>
          <a:p>
            <a:r>
              <a:rPr lang="zh-CN" altLang="en-US" dirty="0">
                <a:sym typeface="+mn-ea"/>
              </a:rPr>
              <a:t>课题研究方案</a:t>
            </a:r>
            <a:endParaRPr dirty="0">
              <a:sym typeface="+mn-ea"/>
            </a:endParaRPr>
          </a:p>
        </p:txBody>
      </p:sp>
      <p:sp>
        <p:nvSpPr>
          <p:cNvPr id="143" name="Line 40"/>
          <p:cNvSpPr/>
          <p:nvPr/>
        </p:nvSpPr>
        <p:spPr>
          <a:xfrm>
            <a:off x="3017997" y="5517623"/>
            <a:ext cx="5027613" cy="1"/>
          </a:xfrm>
          <a:prstGeom prst="line">
            <a:avLst/>
          </a:prstGeom>
          <a:ln w="25400">
            <a:solidFill>
              <a:srgbClr val="1F497D"/>
            </a:solidFill>
            <a:prstDash val="sysDot"/>
            <a:tailEnd type="oval"/>
          </a:ln>
        </p:spPr>
        <p:txBody>
          <a:bodyPr lIns="45719" rIns="45719" anchor="ctr"/>
          <a:lstStyle/>
          <a:p>
            <a:endParaRPr/>
          </a:p>
        </p:txBody>
      </p:sp>
      <p:sp>
        <p:nvSpPr>
          <p:cNvPr id="144" name="Text Box 41"/>
          <p:cNvSpPr txBox="1"/>
          <p:nvPr/>
        </p:nvSpPr>
        <p:spPr>
          <a:xfrm>
            <a:off x="3208497" y="4971523"/>
            <a:ext cx="5105401" cy="460375"/>
          </a:xfrm>
          <a:prstGeom prst="rect">
            <a:avLst/>
          </a:prstGeom>
          <a:ln w="12700">
            <a:miter lim="400000"/>
          </a:ln>
        </p:spPr>
        <p:txBody>
          <a:bodyPr lIns="45719" rIns="45719">
            <a:spAutoFit/>
          </a:bodyPr>
          <a:lstStyle>
            <a:lvl1pPr>
              <a:defRPr sz="2400" b="0">
                <a:latin typeface="黑体" panose="02010609060101010101" charset="-122"/>
                <a:ea typeface="黑体" panose="02010609060101010101" charset="-122"/>
                <a:cs typeface="黑体" panose="02010609060101010101" charset="-122"/>
                <a:sym typeface="黑体" panose="02010609060101010101" charset="-122"/>
              </a:defRPr>
            </a:lvl1pPr>
          </a:lstStyle>
          <a:p>
            <a:r>
              <a:rPr lang="zh-CN" altLang="en-US" dirty="0">
                <a:sym typeface="+mn-ea"/>
              </a:rPr>
              <a:t>研究计划</a:t>
            </a:r>
            <a:r>
              <a:rPr lang="zh-CN" altLang="en-US" dirty="0" smtClean="0">
                <a:sym typeface="+mn-ea"/>
              </a:rPr>
              <a:t>进度与效果预测</a:t>
            </a:r>
            <a:endParaRPr lang="zh-CN" altLang="en-US" dirty="0" smtClean="0">
              <a:solidFill>
                <a:schemeClr val="tx1"/>
              </a:solidFill>
              <a:sym typeface="+mn-ea"/>
            </a:endParaRPr>
          </a:p>
        </p:txBody>
      </p:sp>
      <p:grpSp>
        <p:nvGrpSpPr>
          <p:cNvPr id="150" name="Group 44"/>
          <p:cNvGrpSpPr/>
          <p:nvPr/>
        </p:nvGrpSpPr>
        <p:grpSpPr>
          <a:xfrm>
            <a:off x="2514600" y="1173823"/>
            <a:ext cx="679451" cy="593726"/>
            <a:chOff x="0" y="0"/>
            <a:chExt cx="679450" cy="593725"/>
          </a:xfrm>
        </p:grpSpPr>
        <p:sp>
          <p:nvSpPr>
            <p:cNvPr id="145" name="AutoShape 45"/>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46" name="AutoShape 46"/>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grpSp>
          <p:nvGrpSpPr>
            <p:cNvPr id="149" name="AutoShape 47"/>
            <p:cNvGrpSpPr/>
            <p:nvPr/>
          </p:nvGrpSpPr>
          <p:grpSpPr>
            <a:xfrm>
              <a:off x="38099" y="39687"/>
              <a:ext cx="592139" cy="512763"/>
              <a:chOff x="0" y="0"/>
              <a:chExt cx="592137" cy="512762"/>
            </a:xfrm>
          </p:grpSpPr>
          <p:sp>
            <p:nvSpPr>
              <p:cNvPr id="147"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48" name="1"/>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1</a:t>
                </a:r>
              </a:p>
            </p:txBody>
          </p:sp>
        </p:grpSp>
      </p:grpSp>
      <p:grpSp>
        <p:nvGrpSpPr>
          <p:cNvPr id="162" name="Group 52"/>
          <p:cNvGrpSpPr/>
          <p:nvPr/>
        </p:nvGrpSpPr>
        <p:grpSpPr>
          <a:xfrm>
            <a:off x="2505696" y="3659963"/>
            <a:ext cx="679451" cy="593726"/>
            <a:chOff x="0" y="0"/>
            <a:chExt cx="679450" cy="593725"/>
          </a:xfrm>
        </p:grpSpPr>
        <p:sp>
          <p:nvSpPr>
            <p:cNvPr id="157" name="AutoShape 53"/>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58" name="AutoShape 54"/>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grpSp>
          <p:nvGrpSpPr>
            <p:cNvPr id="161" name="AutoShape 55"/>
            <p:cNvGrpSpPr/>
            <p:nvPr/>
          </p:nvGrpSpPr>
          <p:grpSpPr>
            <a:xfrm>
              <a:off x="38099" y="39687"/>
              <a:ext cx="592139" cy="512763"/>
              <a:chOff x="0" y="0"/>
              <a:chExt cx="592137" cy="512762"/>
            </a:xfrm>
          </p:grpSpPr>
          <p:sp>
            <p:nvSpPr>
              <p:cNvPr id="159"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60" name="3"/>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3</a:t>
                </a:r>
              </a:p>
            </p:txBody>
          </p:sp>
        </p:grpSp>
      </p:grpSp>
      <p:grpSp>
        <p:nvGrpSpPr>
          <p:cNvPr id="156" name="Group 48"/>
          <p:cNvGrpSpPr/>
          <p:nvPr/>
        </p:nvGrpSpPr>
        <p:grpSpPr>
          <a:xfrm>
            <a:off x="2505696" y="2425795"/>
            <a:ext cx="679451" cy="593726"/>
            <a:chOff x="0" y="0"/>
            <a:chExt cx="679450" cy="593725"/>
          </a:xfrm>
        </p:grpSpPr>
        <p:sp>
          <p:nvSpPr>
            <p:cNvPr id="151" name="AutoShape 49"/>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52" name="AutoShape 50"/>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grpSp>
          <p:nvGrpSpPr>
            <p:cNvPr id="155" name="AutoShape 51"/>
            <p:cNvGrpSpPr/>
            <p:nvPr/>
          </p:nvGrpSpPr>
          <p:grpSpPr>
            <a:xfrm>
              <a:off x="38099" y="39687"/>
              <a:ext cx="592139" cy="512763"/>
              <a:chOff x="0" y="0"/>
              <a:chExt cx="592137" cy="512762"/>
            </a:xfrm>
          </p:grpSpPr>
          <p:sp>
            <p:nvSpPr>
              <p:cNvPr id="153"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54" name="2"/>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2</a:t>
                </a:r>
              </a:p>
            </p:txBody>
          </p:sp>
        </p:grpSp>
      </p:grpSp>
      <p:grpSp>
        <p:nvGrpSpPr>
          <p:cNvPr id="168" name="Group 56"/>
          <p:cNvGrpSpPr/>
          <p:nvPr/>
        </p:nvGrpSpPr>
        <p:grpSpPr>
          <a:xfrm>
            <a:off x="2516664" y="4878813"/>
            <a:ext cx="679451" cy="593726"/>
            <a:chOff x="0" y="0"/>
            <a:chExt cx="679450" cy="593725"/>
          </a:xfrm>
        </p:grpSpPr>
        <p:sp>
          <p:nvSpPr>
            <p:cNvPr id="163" name="AutoShape 57"/>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64" name="AutoShape 58"/>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grpSp>
          <p:nvGrpSpPr>
            <p:cNvPr id="167" name="AutoShape 59"/>
            <p:cNvGrpSpPr/>
            <p:nvPr/>
          </p:nvGrpSpPr>
          <p:grpSpPr>
            <a:xfrm>
              <a:off x="38099" y="39687"/>
              <a:ext cx="592139" cy="512763"/>
              <a:chOff x="0" y="0"/>
              <a:chExt cx="592137" cy="512762"/>
            </a:xfrm>
          </p:grpSpPr>
          <p:sp>
            <p:nvSpPr>
              <p:cNvPr id="165"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66" name="4"/>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4</a:t>
                </a:r>
              </a:p>
            </p:txBody>
          </p:sp>
        </p:grpSp>
      </p:grpSp>
      <p:sp>
        <p:nvSpPr>
          <p:cNvPr id="169" name="Text Box 33"/>
          <p:cNvSpPr txBox="1"/>
          <p:nvPr/>
        </p:nvSpPr>
        <p:spPr>
          <a:xfrm rot="5387743">
            <a:off x="56229" y="3103880"/>
            <a:ext cx="2554543" cy="802641"/>
          </a:xfrm>
          <a:prstGeom prst="rect">
            <a:avLst/>
          </a:prstGeom>
          <a:ln w="12700">
            <a:miter lim="400000"/>
          </a:ln>
        </p:spPr>
        <p:txBody>
          <a:bodyPr vert="vert270" lIns="45719" rIns="45719">
            <a:spAutoFit/>
          </a:bodyPr>
          <a:lstStyle>
            <a:lvl1pPr algn="ctr">
              <a:spcBef>
                <a:spcPts val="2400"/>
              </a:spcBef>
              <a:defRPr sz="4000" b="0">
                <a:solidFill>
                  <a:srgbClr val="FFFFFF"/>
                </a:solidFill>
                <a:latin typeface="黑体" panose="02010609060101010101" charset="-122"/>
                <a:ea typeface="黑体" panose="02010609060101010101" charset="-122"/>
                <a:cs typeface="黑体" panose="02010609060101010101" charset="-122"/>
                <a:sym typeface="黑体" panose="02010609060101010101" charset="-122"/>
              </a:defRPr>
            </a:lvl1pPr>
          </a:lstStyle>
          <a:p>
            <a:r>
              <a:rPr dirty="0" err="1"/>
              <a:t>汇报内容</a:t>
            </a:r>
            <a:endParaRPr dirty="0"/>
          </a:p>
        </p:txBody>
      </p:sp>
      <p:sp>
        <p:nvSpPr>
          <p:cNvPr id="38" name="页脚占位符 2"/>
          <p:cNvSpPr txBox="1"/>
          <p:nvPr/>
        </p:nvSpPr>
        <p:spPr>
          <a:xfrm>
            <a:off x="152400" y="6489700"/>
            <a:ext cx="7162800" cy="338554"/>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a:t>
            </a:r>
            <a:r>
              <a:rPr sz="1400" kern="0" dirty="0" smtClean="0">
                <a:solidFill>
                  <a:srgbClr val="FFFFFF"/>
                </a:solidFill>
                <a:sym typeface="Arial" panose="020B0604020202090204"/>
              </a:rPr>
              <a:t>ides.nuaa.edu.cn</a:t>
            </a:r>
          </a:p>
        </p:txBody>
      </p:sp>
    </p:spTree>
    <p:extLst>
      <p:ext uri="{BB962C8B-B14F-4D97-AF65-F5344CB8AC3E}">
        <p14:creationId xmlns:p14="http://schemas.microsoft.com/office/powerpoint/2010/main" val="1370345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ctangle 5"/>
          <p:cNvSpPr txBox="1"/>
          <p:nvPr/>
        </p:nvSpPr>
        <p:spPr>
          <a:xfrm>
            <a:off x="179110" y="5930162"/>
            <a:ext cx="7162801" cy="598611"/>
          </a:xfrm>
          <a:prstGeom prst="rect">
            <a:avLst/>
          </a:prstGeom>
          <a:ln w="12700">
            <a:miter lim="400000"/>
          </a:ln>
        </p:spPr>
        <p:txBody>
          <a:bodyPr lIns="45719" rIns="45719">
            <a:spAutoFit/>
          </a:bodyPr>
          <a:lstStyle/>
          <a:p>
            <a:pPr>
              <a:defRPr sz="1600" b="0">
                <a:solidFill>
                  <a:srgbClr val="FFFFFF"/>
                </a:solidFill>
              </a:defRPr>
            </a:pPr>
            <a:r>
              <a:rPr>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               </a:t>
            </a:r>
            <a:r>
              <a:rPr sz="1400"/>
              <a:t>http://ides.nuaa.edu.cn</a:t>
            </a:r>
          </a:p>
          <a:p>
            <a:pPr algn="ctr">
              <a:defRPr sz="1600" b="0">
                <a:solidFill>
                  <a:srgbClr val="FFFFFF"/>
                </a:solidFill>
              </a:defRPr>
            </a:pPr>
            <a:r>
              <a:t>  </a:t>
            </a:r>
          </a:p>
        </p:txBody>
      </p:sp>
      <p:sp>
        <p:nvSpPr>
          <p:cNvPr id="136" name="Oval 32"/>
          <p:cNvSpPr/>
          <p:nvPr/>
        </p:nvSpPr>
        <p:spPr>
          <a:xfrm>
            <a:off x="838200" y="1904999"/>
            <a:ext cx="990600" cy="3200401"/>
          </a:xfrm>
          <a:prstGeom prst="ellipse">
            <a:avLst/>
          </a:prstGeom>
          <a:solidFill>
            <a:srgbClr val="0A50DC">
              <a:alpha val="83922"/>
            </a:srgbClr>
          </a:solidFill>
          <a:ln w="25400">
            <a:solidFill>
              <a:srgbClr val="FFFFFF"/>
            </a:solidFill>
          </a:ln>
          <a:effectLst>
            <a:outerShdw blurRad="63500" rotWithShape="0">
              <a:srgbClr val="1F497D">
                <a:alpha val="70000"/>
              </a:srgbClr>
            </a:outerShdw>
          </a:effectLst>
        </p:spPr>
        <p:txBody>
          <a:bodyPr lIns="45719" rIns="45719" anchor="ctr"/>
          <a:lstStyle/>
          <a:p>
            <a:pPr>
              <a:defRPr b="0">
                <a:solidFill>
                  <a:srgbClr val="FFFFFF"/>
                </a:solidFill>
              </a:defRPr>
            </a:pPr>
            <a:endParaRPr/>
          </a:p>
        </p:txBody>
      </p:sp>
      <p:sp>
        <p:nvSpPr>
          <p:cNvPr id="137" name="Line 34"/>
          <p:cNvSpPr/>
          <p:nvPr/>
        </p:nvSpPr>
        <p:spPr>
          <a:xfrm>
            <a:off x="3049588" y="1767548"/>
            <a:ext cx="5027613" cy="1"/>
          </a:xfrm>
          <a:prstGeom prst="line">
            <a:avLst/>
          </a:prstGeom>
          <a:ln w="25400">
            <a:solidFill>
              <a:srgbClr val="1F497D"/>
            </a:solidFill>
            <a:prstDash val="sysDot"/>
            <a:tailEnd type="oval"/>
          </a:ln>
        </p:spPr>
        <p:txBody>
          <a:bodyPr lIns="45719" rIns="45719" anchor="ctr"/>
          <a:lstStyle/>
          <a:p>
            <a:endParaRPr/>
          </a:p>
        </p:txBody>
      </p:sp>
      <p:sp>
        <p:nvSpPr>
          <p:cNvPr id="138" name="Text Box 35"/>
          <p:cNvSpPr txBox="1"/>
          <p:nvPr/>
        </p:nvSpPr>
        <p:spPr>
          <a:xfrm>
            <a:off x="3240088" y="1211923"/>
            <a:ext cx="4419601" cy="460375"/>
          </a:xfrm>
          <a:prstGeom prst="rect">
            <a:avLst/>
          </a:prstGeom>
          <a:ln w="12700">
            <a:miter lim="400000"/>
          </a:ln>
        </p:spPr>
        <p:txBody>
          <a:bodyPr lIns="45719" rIns="45719">
            <a:spAutoFit/>
          </a:bodyPr>
          <a:lstStyle>
            <a:defPPr>
              <a:defRPr lang="zh-CN"/>
            </a:defPPr>
            <a:lvl1pPr>
              <a:defRPr sz="2400" b="0">
                <a:latin typeface="黑体" panose="02010609060101010101" charset="-122"/>
                <a:ea typeface="黑体" panose="02010609060101010101" charset="-122"/>
                <a:cs typeface="黑体" panose="02010609060101010101" charset="-122"/>
              </a:defRPr>
            </a:lvl1pPr>
          </a:lstStyle>
          <a:p>
            <a:r>
              <a:rPr lang="zh-CN" altLang="en-US" dirty="0"/>
              <a:t>选题依据</a:t>
            </a:r>
            <a:endParaRPr lang="zh-CN" dirty="0"/>
          </a:p>
        </p:txBody>
      </p:sp>
      <p:sp>
        <p:nvSpPr>
          <p:cNvPr id="139" name="Line 36"/>
          <p:cNvSpPr/>
          <p:nvPr/>
        </p:nvSpPr>
        <p:spPr>
          <a:xfrm>
            <a:off x="3040684" y="3045609"/>
            <a:ext cx="5027613" cy="1"/>
          </a:xfrm>
          <a:prstGeom prst="line">
            <a:avLst/>
          </a:prstGeom>
          <a:ln w="25400">
            <a:solidFill>
              <a:srgbClr val="1F497D"/>
            </a:solidFill>
            <a:prstDash val="sysDot"/>
            <a:tailEnd type="oval"/>
          </a:ln>
        </p:spPr>
        <p:txBody>
          <a:bodyPr lIns="45719" rIns="45719" anchor="ctr"/>
          <a:lstStyle/>
          <a:p>
            <a:endParaRPr/>
          </a:p>
        </p:txBody>
      </p:sp>
      <p:sp>
        <p:nvSpPr>
          <p:cNvPr id="141" name="Line 38"/>
          <p:cNvSpPr/>
          <p:nvPr/>
        </p:nvSpPr>
        <p:spPr>
          <a:xfrm>
            <a:off x="3040684" y="4266388"/>
            <a:ext cx="5027613" cy="1"/>
          </a:xfrm>
          <a:prstGeom prst="line">
            <a:avLst/>
          </a:prstGeom>
          <a:ln w="25400">
            <a:solidFill>
              <a:srgbClr val="1F497D"/>
            </a:solidFill>
            <a:prstDash val="sysDot"/>
            <a:tailEnd type="oval"/>
          </a:ln>
        </p:spPr>
        <p:txBody>
          <a:bodyPr lIns="45719" rIns="45719" anchor="ctr"/>
          <a:lstStyle/>
          <a:p>
            <a:endParaRPr/>
          </a:p>
        </p:txBody>
      </p:sp>
      <p:sp>
        <p:nvSpPr>
          <p:cNvPr id="140" name="Text Box 37"/>
          <p:cNvSpPr txBox="1"/>
          <p:nvPr/>
        </p:nvSpPr>
        <p:spPr>
          <a:xfrm>
            <a:off x="3240709" y="3752039"/>
            <a:ext cx="4953001" cy="460375"/>
          </a:xfrm>
          <a:prstGeom prst="rect">
            <a:avLst/>
          </a:prstGeom>
          <a:ln w="12700">
            <a:miter lim="400000"/>
          </a:ln>
        </p:spPr>
        <p:txBody>
          <a:bodyPr lIns="45719" rIns="45719">
            <a:spAutoFit/>
          </a:bodyPr>
          <a:lstStyle>
            <a:lvl1pPr>
              <a:defRPr sz="2400" b="0">
                <a:latin typeface="黑体" panose="02010609060101010101" charset="-122"/>
                <a:ea typeface="黑体" panose="02010609060101010101" charset="-122"/>
                <a:cs typeface="黑体" panose="02010609060101010101" charset="-122"/>
                <a:sym typeface="黑体" panose="02010609060101010101" charset="-122"/>
              </a:defRPr>
            </a:lvl1pPr>
          </a:lstStyle>
          <a:p>
            <a:r>
              <a:rPr lang="zh-CN" altLang="en-US" dirty="0">
                <a:sym typeface="+mn-ea"/>
              </a:rPr>
              <a:t>研究基础</a:t>
            </a:r>
            <a:endParaRPr lang="zh-CN" dirty="0" smtClean="0">
              <a:solidFill>
                <a:schemeClr val="tx1"/>
              </a:solidFill>
              <a:sym typeface="+mn-ea"/>
            </a:endParaRPr>
          </a:p>
        </p:txBody>
      </p:sp>
      <p:sp>
        <p:nvSpPr>
          <p:cNvPr id="142" name="Text Box 39"/>
          <p:cNvSpPr txBox="1"/>
          <p:nvPr/>
        </p:nvSpPr>
        <p:spPr>
          <a:xfrm>
            <a:off x="3178796" y="2413094"/>
            <a:ext cx="4800601" cy="460375"/>
          </a:xfrm>
          <a:prstGeom prst="rect">
            <a:avLst/>
          </a:prstGeom>
          <a:ln w="12700">
            <a:miter lim="400000"/>
          </a:ln>
        </p:spPr>
        <p:txBody>
          <a:bodyPr lIns="45719" rIns="45719">
            <a:spAutoFit/>
          </a:bodyPr>
          <a:lstStyle>
            <a:lvl1pPr>
              <a:defRPr sz="2400" b="0">
                <a:latin typeface="黑体" panose="02010609060101010101" charset="-122"/>
                <a:ea typeface="黑体" panose="02010609060101010101" charset="-122"/>
                <a:cs typeface="黑体" panose="02010609060101010101" charset="-122"/>
                <a:sym typeface="黑体" panose="02010609060101010101" charset="-122"/>
              </a:defRPr>
            </a:lvl1pPr>
          </a:lstStyle>
          <a:p>
            <a:r>
              <a:rPr lang="zh-CN" altLang="en-US" dirty="0">
                <a:sym typeface="+mn-ea"/>
              </a:rPr>
              <a:t>课题研究方案</a:t>
            </a:r>
            <a:endParaRPr dirty="0">
              <a:sym typeface="+mn-ea"/>
            </a:endParaRPr>
          </a:p>
        </p:txBody>
      </p:sp>
      <p:sp>
        <p:nvSpPr>
          <p:cNvPr id="143" name="Line 40"/>
          <p:cNvSpPr/>
          <p:nvPr/>
        </p:nvSpPr>
        <p:spPr>
          <a:xfrm>
            <a:off x="3017997" y="5517623"/>
            <a:ext cx="5027613" cy="1"/>
          </a:xfrm>
          <a:prstGeom prst="line">
            <a:avLst/>
          </a:prstGeom>
          <a:ln w="25400">
            <a:solidFill>
              <a:srgbClr val="1F497D"/>
            </a:solidFill>
            <a:prstDash val="sysDot"/>
            <a:tailEnd type="oval"/>
          </a:ln>
        </p:spPr>
        <p:txBody>
          <a:bodyPr lIns="45719" rIns="45719" anchor="ctr"/>
          <a:lstStyle/>
          <a:p>
            <a:endParaRPr/>
          </a:p>
        </p:txBody>
      </p:sp>
      <p:sp>
        <p:nvSpPr>
          <p:cNvPr id="144" name="Text Box 41"/>
          <p:cNvSpPr txBox="1"/>
          <p:nvPr/>
        </p:nvSpPr>
        <p:spPr>
          <a:xfrm>
            <a:off x="3208497" y="4971523"/>
            <a:ext cx="5105401" cy="460375"/>
          </a:xfrm>
          <a:prstGeom prst="rect">
            <a:avLst/>
          </a:prstGeom>
          <a:ln w="12700">
            <a:miter lim="400000"/>
          </a:ln>
        </p:spPr>
        <p:txBody>
          <a:bodyPr lIns="45719" rIns="45719">
            <a:spAutoFit/>
          </a:bodyPr>
          <a:lstStyle>
            <a:lvl1pPr>
              <a:defRPr sz="2400" b="0">
                <a:latin typeface="黑体" panose="02010609060101010101" charset="-122"/>
                <a:ea typeface="黑体" panose="02010609060101010101" charset="-122"/>
                <a:cs typeface="黑体" panose="02010609060101010101" charset="-122"/>
                <a:sym typeface="黑体" panose="02010609060101010101" charset="-122"/>
              </a:defRPr>
            </a:lvl1pPr>
          </a:lstStyle>
          <a:p>
            <a:r>
              <a:rPr lang="zh-CN" altLang="en-US" dirty="0">
                <a:sym typeface="+mn-ea"/>
              </a:rPr>
              <a:t>研究计划</a:t>
            </a:r>
            <a:r>
              <a:rPr lang="zh-CN" altLang="en-US" dirty="0" smtClean="0">
                <a:sym typeface="+mn-ea"/>
              </a:rPr>
              <a:t>进度与效果预测</a:t>
            </a:r>
            <a:endParaRPr lang="zh-CN" altLang="en-US" dirty="0" smtClean="0">
              <a:solidFill>
                <a:schemeClr val="tx1"/>
              </a:solidFill>
              <a:sym typeface="+mn-ea"/>
            </a:endParaRPr>
          </a:p>
        </p:txBody>
      </p:sp>
      <p:grpSp>
        <p:nvGrpSpPr>
          <p:cNvPr id="150" name="Group 44"/>
          <p:cNvGrpSpPr/>
          <p:nvPr/>
        </p:nvGrpSpPr>
        <p:grpSpPr>
          <a:xfrm>
            <a:off x="2514600" y="1173823"/>
            <a:ext cx="679451" cy="593726"/>
            <a:chOff x="0" y="0"/>
            <a:chExt cx="679450" cy="593725"/>
          </a:xfrm>
        </p:grpSpPr>
        <p:sp>
          <p:nvSpPr>
            <p:cNvPr id="145" name="AutoShape 45"/>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46" name="AutoShape 46"/>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grpSp>
          <p:nvGrpSpPr>
            <p:cNvPr id="149" name="AutoShape 47"/>
            <p:cNvGrpSpPr/>
            <p:nvPr/>
          </p:nvGrpSpPr>
          <p:grpSpPr>
            <a:xfrm>
              <a:off x="38099" y="39687"/>
              <a:ext cx="592139" cy="512763"/>
              <a:chOff x="0" y="0"/>
              <a:chExt cx="592137" cy="512762"/>
            </a:xfrm>
          </p:grpSpPr>
          <p:sp>
            <p:nvSpPr>
              <p:cNvPr id="147"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48" name="1"/>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1</a:t>
                </a:r>
              </a:p>
            </p:txBody>
          </p:sp>
        </p:grpSp>
      </p:grpSp>
      <p:grpSp>
        <p:nvGrpSpPr>
          <p:cNvPr id="162" name="Group 52"/>
          <p:cNvGrpSpPr/>
          <p:nvPr/>
        </p:nvGrpSpPr>
        <p:grpSpPr>
          <a:xfrm>
            <a:off x="2505696" y="3659963"/>
            <a:ext cx="679451" cy="593726"/>
            <a:chOff x="0" y="0"/>
            <a:chExt cx="679450" cy="593725"/>
          </a:xfrm>
        </p:grpSpPr>
        <p:sp>
          <p:nvSpPr>
            <p:cNvPr id="157" name="AutoShape 53"/>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58" name="AutoShape 54"/>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grpSp>
          <p:nvGrpSpPr>
            <p:cNvPr id="161" name="AutoShape 55"/>
            <p:cNvGrpSpPr/>
            <p:nvPr/>
          </p:nvGrpSpPr>
          <p:grpSpPr>
            <a:xfrm>
              <a:off x="38099" y="39687"/>
              <a:ext cx="592139" cy="512763"/>
              <a:chOff x="0" y="0"/>
              <a:chExt cx="592137" cy="512762"/>
            </a:xfrm>
          </p:grpSpPr>
          <p:sp>
            <p:nvSpPr>
              <p:cNvPr id="159"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60" name="3"/>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3</a:t>
                </a:r>
              </a:p>
            </p:txBody>
          </p:sp>
        </p:grpSp>
      </p:grpSp>
      <p:grpSp>
        <p:nvGrpSpPr>
          <p:cNvPr id="156" name="Group 48"/>
          <p:cNvGrpSpPr/>
          <p:nvPr/>
        </p:nvGrpSpPr>
        <p:grpSpPr>
          <a:xfrm>
            <a:off x="2505696" y="2425795"/>
            <a:ext cx="679451" cy="593726"/>
            <a:chOff x="0" y="0"/>
            <a:chExt cx="679450" cy="593725"/>
          </a:xfrm>
        </p:grpSpPr>
        <p:sp>
          <p:nvSpPr>
            <p:cNvPr id="151" name="AutoShape 49"/>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52" name="AutoShape 50"/>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grpSp>
          <p:nvGrpSpPr>
            <p:cNvPr id="155" name="AutoShape 51"/>
            <p:cNvGrpSpPr/>
            <p:nvPr/>
          </p:nvGrpSpPr>
          <p:grpSpPr>
            <a:xfrm>
              <a:off x="38099" y="39687"/>
              <a:ext cx="592139" cy="512763"/>
              <a:chOff x="0" y="0"/>
              <a:chExt cx="592137" cy="512762"/>
            </a:xfrm>
          </p:grpSpPr>
          <p:sp>
            <p:nvSpPr>
              <p:cNvPr id="153"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54" name="2"/>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2</a:t>
                </a:r>
              </a:p>
            </p:txBody>
          </p:sp>
        </p:grpSp>
      </p:grpSp>
      <p:grpSp>
        <p:nvGrpSpPr>
          <p:cNvPr id="168" name="Group 56"/>
          <p:cNvGrpSpPr/>
          <p:nvPr/>
        </p:nvGrpSpPr>
        <p:grpSpPr>
          <a:xfrm>
            <a:off x="2516664" y="4878813"/>
            <a:ext cx="679451" cy="593726"/>
            <a:chOff x="0" y="0"/>
            <a:chExt cx="679450" cy="593725"/>
          </a:xfrm>
        </p:grpSpPr>
        <p:sp>
          <p:nvSpPr>
            <p:cNvPr id="163" name="AutoShape 57"/>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64" name="AutoShape 58"/>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grpSp>
          <p:nvGrpSpPr>
            <p:cNvPr id="167" name="AutoShape 59"/>
            <p:cNvGrpSpPr/>
            <p:nvPr/>
          </p:nvGrpSpPr>
          <p:grpSpPr>
            <a:xfrm>
              <a:off x="38099" y="39687"/>
              <a:ext cx="592139" cy="512763"/>
              <a:chOff x="0" y="0"/>
              <a:chExt cx="592137" cy="512762"/>
            </a:xfrm>
          </p:grpSpPr>
          <p:sp>
            <p:nvSpPr>
              <p:cNvPr id="165"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66" name="4"/>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4</a:t>
                </a:r>
              </a:p>
            </p:txBody>
          </p:sp>
        </p:grpSp>
      </p:grpSp>
      <p:sp>
        <p:nvSpPr>
          <p:cNvPr id="169" name="Text Box 33"/>
          <p:cNvSpPr txBox="1"/>
          <p:nvPr/>
        </p:nvSpPr>
        <p:spPr>
          <a:xfrm rot="5387743">
            <a:off x="56229" y="3103880"/>
            <a:ext cx="2554543" cy="802641"/>
          </a:xfrm>
          <a:prstGeom prst="rect">
            <a:avLst/>
          </a:prstGeom>
          <a:ln w="12700">
            <a:miter lim="400000"/>
          </a:ln>
        </p:spPr>
        <p:txBody>
          <a:bodyPr vert="vert270" lIns="45719" rIns="45719">
            <a:spAutoFit/>
          </a:bodyPr>
          <a:lstStyle>
            <a:lvl1pPr algn="ctr">
              <a:spcBef>
                <a:spcPts val="2400"/>
              </a:spcBef>
              <a:defRPr sz="4000" b="0">
                <a:solidFill>
                  <a:srgbClr val="FFFFFF"/>
                </a:solidFill>
                <a:latin typeface="黑体" panose="02010609060101010101" charset="-122"/>
                <a:ea typeface="黑体" panose="02010609060101010101" charset="-122"/>
                <a:cs typeface="黑体" panose="02010609060101010101" charset="-122"/>
                <a:sym typeface="黑体" panose="02010609060101010101" charset="-122"/>
              </a:defRPr>
            </a:lvl1pPr>
          </a:lstStyle>
          <a:p>
            <a:r>
              <a:rPr dirty="0" err="1"/>
              <a:t>汇报内容</a:t>
            </a:r>
            <a:endParaRPr dirty="0"/>
          </a:p>
        </p:txBody>
      </p:sp>
      <p:sp>
        <p:nvSpPr>
          <p:cNvPr id="38" name="页脚占位符 2"/>
          <p:cNvSpPr txBox="1"/>
          <p:nvPr/>
        </p:nvSpPr>
        <p:spPr>
          <a:xfrm>
            <a:off x="152400" y="6489700"/>
            <a:ext cx="7162800" cy="338554"/>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a:t>
            </a:r>
            <a:r>
              <a:rPr sz="1400" kern="0" dirty="0" smtClean="0">
                <a:solidFill>
                  <a:srgbClr val="FFFFFF"/>
                </a:solidFill>
                <a:sym typeface="Arial" panose="020B0604020202090204"/>
              </a:rPr>
              <a:t>ides.nuaa.edu.cn</a:t>
            </a:r>
          </a:p>
        </p:txBody>
      </p:sp>
    </p:spTree>
    <p:extLst>
      <p:ext uri="{BB962C8B-B14F-4D97-AF65-F5344CB8AC3E}">
        <p14:creationId xmlns:p14="http://schemas.microsoft.com/office/powerpoint/2010/main" val="1567516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00110"/>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dirty="0" smtClean="0"/>
              <a:t>第</a:t>
            </a:r>
            <a:r>
              <a:rPr lang="zh-CN" altLang="en-US" kern="0" dirty="0" smtClean="0"/>
              <a:t>二</a:t>
            </a:r>
            <a:r>
              <a:rPr kern="0" dirty="0" err="1" smtClean="0"/>
              <a:t>部分</a:t>
            </a:r>
            <a:endParaRPr kern="0" dirty="0"/>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smtClean="0">
                <a:solidFill>
                  <a:srgbClr val="FF0000"/>
                </a:solidFill>
              </a:rPr>
              <a:t>课题研究方案</a:t>
            </a:r>
            <a:endParaRPr lang="zh-CN" altLang="en-US" kern="0" dirty="0">
              <a:solidFill>
                <a:srgbClr val="FF0000"/>
              </a:solidFill>
            </a:endParaRPr>
          </a:p>
        </p:txBody>
      </p:sp>
      <p:grpSp>
        <p:nvGrpSpPr>
          <p:cNvPr id="24" name="Group 2"/>
          <p:cNvGrpSpPr/>
          <p:nvPr/>
        </p:nvGrpSpPr>
        <p:grpSpPr bwMode="auto">
          <a:xfrm>
            <a:off x="105652" y="655955"/>
            <a:ext cx="6520142" cy="845107"/>
            <a:chOff x="-42005" y="0"/>
            <a:chExt cx="4704508" cy="845574"/>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smtClean="0">
                  <a:solidFill>
                    <a:srgbClr val="254375"/>
                  </a:solidFill>
                  <a:latin typeface="微软雅黑" panose="020B0503020204020204" charset="-122"/>
                  <a:ea typeface="微软雅黑" panose="020B0503020204020204" charset="-122"/>
                  <a:sym typeface="微软雅黑" panose="020B0503020204020204" charset="-122"/>
                </a:rPr>
                <a:t>02</a:t>
              </a:r>
              <a:endParaRPr lang="en-US" altLang="zh-CN" sz="2400" b="1" dirty="0">
                <a:solidFill>
                  <a:srgbClr val="254375"/>
                </a:solidFill>
                <a:latin typeface="微软雅黑" panose="020B0503020204020204" charset="-122"/>
                <a:ea typeface="微软雅黑" panose="020B0503020204020204" charset="-122"/>
                <a:sym typeface="微软雅黑" panose="020B0503020204020204" charset="-122"/>
              </a:endParaRPr>
            </a:p>
          </p:txBody>
        </p:sp>
        <p:sp>
          <p:nvSpPr>
            <p:cNvPr id="26" name="矩形 24"/>
            <p:cNvSpPr>
              <a:spLocks noChangeArrowheads="1"/>
            </p:cNvSpPr>
            <p:nvPr/>
          </p:nvSpPr>
          <p:spPr bwMode="auto">
            <a:xfrm>
              <a:off x="271069" y="14118"/>
              <a:ext cx="4391434" cy="83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课题研究方案</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a:solidFill>
                    <a:srgbClr val="4F81BD"/>
                  </a:solidFill>
                  <a:latin typeface="微软雅黑" panose="020B0503020204020204" charset="-122"/>
                  <a:ea typeface="微软雅黑" panose="020B0503020204020204" charset="-122"/>
                  <a:sym typeface="Arial" panose="020B0604020202090204"/>
                </a:rPr>
                <a:t>具体的研究目标及内容</a:t>
              </a: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13" name="直接连接符 4"/>
          <p:cNvCxnSpPr>
            <a:cxnSpLocks noChangeShapeType="1"/>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10" name="矩形 7"/>
          <p:cNvSpPr>
            <a:spLocks noChangeArrowheads="1"/>
          </p:cNvSpPr>
          <p:nvPr/>
        </p:nvSpPr>
        <p:spPr bwMode="auto">
          <a:xfrm>
            <a:off x="33644" y="2124139"/>
            <a:ext cx="8858836" cy="4401205"/>
          </a:xfrm>
          <a:prstGeom prst="rect">
            <a:avLst/>
          </a:prstGeom>
          <a:noFill/>
          <a:ln w="9525">
            <a:noFill/>
            <a:miter lim="800000"/>
            <a:headEnd/>
            <a:tailEnd/>
          </a:ln>
        </p:spPr>
        <p:txBody>
          <a:bodyPr wrap="square">
            <a:spAutoFit/>
          </a:bodyPr>
          <a:lstStyle/>
          <a:p>
            <a:pPr>
              <a:lnSpc>
                <a:spcPct val="150000"/>
              </a:lnSpc>
              <a:spcBef>
                <a:spcPct val="50000"/>
              </a:spcBef>
              <a:buClr>
                <a:srgbClr val="0553A7"/>
              </a:buClr>
              <a:buSzPct val="90000"/>
            </a:pP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1</a:t>
            </a:r>
            <a:r>
              <a:rPr lang="zh-CN" altLang="en-US" sz="1600" dirty="0" smtClean="0">
                <a:latin typeface="微软雅黑" pitchFamily="34" charset="-122"/>
                <a:ea typeface="微软雅黑" pitchFamily="34" charset="-122"/>
              </a:rPr>
              <a:t>）研究</a:t>
            </a:r>
            <a:r>
              <a:rPr lang="zh-CN" altLang="en-US" sz="1600" dirty="0">
                <a:latin typeface="微软雅黑" pitchFamily="34" charset="-122"/>
                <a:ea typeface="微软雅黑" pitchFamily="34" charset="-122"/>
              </a:rPr>
              <a:t>管道减振涂层材料配方，分析填料的种类、含量以及形貌等对样片以及管道</a:t>
            </a:r>
            <a:r>
              <a:rPr lang="zh-CN" altLang="en-US" sz="1600" dirty="0" smtClean="0">
                <a:latin typeface="微软雅黑" pitchFamily="34" charset="-122"/>
                <a:ea typeface="微软雅黑" pitchFamily="34" charset="-122"/>
              </a:rPr>
              <a:t>减振的</a:t>
            </a:r>
            <a:r>
              <a:rPr lang="zh-CN" altLang="en-US" sz="1600" dirty="0">
                <a:latin typeface="微软雅黑" pitchFamily="34" charset="-122"/>
                <a:ea typeface="微软雅黑" pitchFamily="34" charset="-122"/>
              </a:rPr>
              <a:t>影响。并在此基础上制作一种</a:t>
            </a:r>
            <a:r>
              <a:rPr lang="zh-CN" altLang="en-US" sz="1600" b="1" dirty="0">
                <a:solidFill>
                  <a:srgbClr val="FF0000"/>
                </a:solidFill>
                <a:latin typeface="微软雅黑" pitchFamily="34" charset="-122"/>
                <a:ea typeface="微软雅黑" pitchFamily="34" charset="-122"/>
              </a:rPr>
              <a:t>常温域高阻尼性能的管道减振涂层材料</a:t>
            </a:r>
            <a:r>
              <a:rPr lang="zh-CN" altLang="en-US" sz="1600" dirty="0">
                <a:latin typeface="微软雅黑" pitchFamily="34" charset="-122"/>
                <a:ea typeface="微软雅黑" pitchFamily="34" charset="-122"/>
              </a:rPr>
              <a:t>；</a:t>
            </a:r>
          </a:p>
          <a:p>
            <a:pPr>
              <a:lnSpc>
                <a:spcPct val="150000"/>
              </a:lnSpc>
              <a:spcBef>
                <a:spcPct val="50000"/>
              </a:spcBef>
              <a:buClr>
                <a:srgbClr val="0553A7"/>
              </a:buClr>
              <a:buSzPct val="90000"/>
            </a:pP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2</a:t>
            </a:r>
            <a:r>
              <a:rPr lang="zh-CN" altLang="en-US" sz="1600" dirty="0" smtClean="0">
                <a:latin typeface="微软雅黑" pitchFamily="34" charset="-122"/>
                <a:ea typeface="微软雅黑" pitchFamily="34" charset="-122"/>
              </a:rPr>
              <a:t>）研究</a:t>
            </a:r>
            <a:r>
              <a:rPr lang="zh-CN" altLang="en-US" sz="1600" dirty="0">
                <a:latin typeface="微软雅黑" pitchFamily="34" charset="-122"/>
                <a:ea typeface="微软雅黑" pitchFamily="34" charset="-122"/>
              </a:rPr>
              <a:t>管道阻尼减振涂层的物理参数对管道振动特性的影响规律，研究基于振动特性的材料阻尼的</a:t>
            </a:r>
            <a:r>
              <a:rPr lang="zh-CN" altLang="en-US" sz="1600" b="1" dirty="0">
                <a:solidFill>
                  <a:srgbClr val="FF0000"/>
                </a:solidFill>
                <a:latin typeface="微软雅黑" pitchFamily="34" charset="-122"/>
                <a:ea typeface="微软雅黑" pitchFamily="34" charset="-122"/>
              </a:rPr>
              <a:t>检测方法和技术并与仿真结果相对比</a:t>
            </a:r>
            <a:r>
              <a:rPr lang="zh-CN" altLang="en-US" sz="1600" dirty="0">
                <a:latin typeface="微软雅黑" pitchFamily="34" charset="-122"/>
                <a:ea typeface="微软雅黑" pitchFamily="34" charset="-122"/>
              </a:rPr>
              <a:t>；</a:t>
            </a:r>
          </a:p>
          <a:p>
            <a:pPr>
              <a:lnSpc>
                <a:spcPct val="150000"/>
              </a:lnSpc>
              <a:spcBef>
                <a:spcPct val="50000"/>
              </a:spcBef>
              <a:buClr>
                <a:srgbClr val="0553A7"/>
              </a:buClr>
              <a:buSzPct val="90000"/>
            </a:pP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3</a:t>
            </a:r>
            <a:r>
              <a:rPr lang="zh-CN" altLang="en-US" sz="1600" dirty="0" smtClean="0">
                <a:latin typeface="微软雅黑" pitchFamily="34" charset="-122"/>
                <a:ea typeface="微软雅黑" pitchFamily="34" charset="-122"/>
              </a:rPr>
              <a:t>）研究</a:t>
            </a:r>
            <a:r>
              <a:rPr lang="zh-CN" altLang="en-US" sz="1600" dirty="0">
                <a:latin typeface="微软雅黑" pitchFamily="34" charset="-122"/>
                <a:ea typeface="微软雅黑" pitchFamily="34" charset="-122"/>
              </a:rPr>
              <a:t>阻尼涂层的</a:t>
            </a:r>
            <a:r>
              <a:rPr lang="zh-CN" altLang="en-US" sz="1600" b="1" dirty="0">
                <a:solidFill>
                  <a:srgbClr val="FF0000"/>
                </a:solidFill>
                <a:latin typeface="微软雅黑" pitchFamily="34" charset="-122"/>
                <a:ea typeface="微软雅黑" pitchFamily="34" charset="-122"/>
              </a:rPr>
              <a:t>微观减振机理</a:t>
            </a:r>
            <a:r>
              <a:rPr lang="zh-CN" altLang="en-US" sz="1600" dirty="0">
                <a:latin typeface="微软雅黑" pitchFamily="34" charset="-122"/>
                <a:ea typeface="微软雅黑" pitchFamily="34" charset="-122"/>
              </a:rPr>
              <a:t>，揭示涂层减振原因与基材、填料、助剂之间的关系；</a:t>
            </a:r>
          </a:p>
          <a:p>
            <a:pPr>
              <a:lnSpc>
                <a:spcPct val="150000"/>
              </a:lnSpc>
              <a:spcBef>
                <a:spcPct val="50000"/>
              </a:spcBef>
              <a:buClr>
                <a:srgbClr val="0553A7"/>
              </a:buClr>
              <a:buSzPct val="90000"/>
            </a:pP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4</a:t>
            </a:r>
            <a:r>
              <a:rPr lang="zh-CN" altLang="en-US" sz="1600" dirty="0" smtClean="0">
                <a:latin typeface="微软雅黑" pitchFamily="34" charset="-122"/>
                <a:ea typeface="微软雅黑" pitchFamily="34" charset="-122"/>
              </a:rPr>
              <a:t>）研究</a:t>
            </a:r>
            <a:r>
              <a:rPr lang="zh-CN" altLang="en-US" sz="1600" dirty="0">
                <a:latin typeface="微软雅黑" pitchFamily="34" charset="-122"/>
                <a:ea typeface="微软雅黑" pitchFamily="34" charset="-122"/>
              </a:rPr>
              <a:t>阻尼涂层的</a:t>
            </a:r>
            <a:r>
              <a:rPr lang="zh-CN" altLang="en-US" sz="1600" b="1" dirty="0" smtClean="0">
                <a:solidFill>
                  <a:srgbClr val="FF0000"/>
                </a:solidFill>
                <a:latin typeface="微软雅黑" pitchFamily="34" charset="-122"/>
                <a:ea typeface="微软雅黑" pitchFamily="34" charset="-122"/>
              </a:rPr>
              <a:t>附着力</a:t>
            </a:r>
            <a:r>
              <a:rPr lang="zh-CN" altLang="en-US" sz="1600" b="1" dirty="0">
                <a:solidFill>
                  <a:srgbClr val="FF0000"/>
                </a:solidFill>
                <a:latin typeface="微软雅黑" pitchFamily="34" charset="-122"/>
                <a:ea typeface="微软雅黑" pitchFamily="34" charset="-122"/>
              </a:rPr>
              <a:t>等</a:t>
            </a:r>
            <a:r>
              <a:rPr lang="zh-CN" altLang="en-US" sz="1600" b="1" dirty="0" smtClean="0">
                <a:solidFill>
                  <a:srgbClr val="FF0000"/>
                </a:solidFill>
                <a:latin typeface="微软雅黑" pitchFamily="34" charset="-122"/>
                <a:ea typeface="微软雅黑" pitchFamily="34" charset="-122"/>
              </a:rPr>
              <a:t>性能</a:t>
            </a:r>
            <a:r>
              <a:rPr lang="zh-CN" altLang="en-US" sz="1600" dirty="0">
                <a:latin typeface="微软雅黑" pitchFamily="34" charset="-122"/>
                <a:ea typeface="微软雅黑" pitchFamily="34" charset="-122"/>
              </a:rPr>
              <a:t>；</a:t>
            </a:r>
          </a:p>
          <a:p>
            <a:pPr>
              <a:lnSpc>
                <a:spcPct val="150000"/>
              </a:lnSpc>
              <a:spcBef>
                <a:spcPct val="50000"/>
              </a:spcBef>
              <a:buClr>
                <a:srgbClr val="0553A7"/>
              </a:buClr>
              <a:buSzPct val="90000"/>
            </a:pP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5</a:t>
            </a:r>
            <a:r>
              <a:rPr lang="zh-CN" altLang="en-US" sz="1600" dirty="0" smtClean="0">
                <a:latin typeface="微软雅黑" pitchFamily="34" charset="-122"/>
                <a:ea typeface="微软雅黑" pitchFamily="34" charset="-122"/>
              </a:rPr>
              <a:t>）研究</a:t>
            </a:r>
            <a:r>
              <a:rPr lang="zh-CN" altLang="en-US" sz="1600" dirty="0">
                <a:latin typeface="微软雅黑" pitchFamily="34" charset="-122"/>
                <a:ea typeface="微软雅黑" pitchFamily="34" charset="-122"/>
              </a:rPr>
              <a:t>一种</a:t>
            </a:r>
            <a:r>
              <a:rPr lang="zh-CN" altLang="en-US" sz="1600" b="1" dirty="0">
                <a:solidFill>
                  <a:srgbClr val="FF0000"/>
                </a:solidFill>
                <a:latin typeface="微软雅黑" pitchFamily="34" charset="-122"/>
                <a:ea typeface="微软雅黑" pitchFamily="34" charset="-122"/>
              </a:rPr>
              <a:t>新型复合阻尼涂层</a:t>
            </a:r>
            <a:r>
              <a:rPr lang="zh-CN" altLang="en-US" sz="1600" dirty="0">
                <a:latin typeface="微软雅黑" pitchFamily="34" charset="-122"/>
                <a:ea typeface="微软雅黑" pitchFamily="34" charset="-122"/>
              </a:rPr>
              <a:t>，包括阻尼层和约束层，分析增加约束层后对样片以及管道在共振下的振动应力的影响。并在此基础上制出适用于液压管道的复合阻尼减振涂层；</a:t>
            </a:r>
          </a:p>
          <a:p>
            <a:pPr>
              <a:lnSpc>
                <a:spcPct val="150000"/>
              </a:lnSpc>
              <a:spcBef>
                <a:spcPct val="50000"/>
              </a:spcBef>
              <a:buClr>
                <a:srgbClr val="0553A7"/>
              </a:buClr>
              <a:buSzPct val="90000"/>
            </a:pP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6</a:t>
            </a:r>
            <a:r>
              <a:rPr lang="zh-CN" altLang="en-US" sz="1600" dirty="0" smtClean="0">
                <a:latin typeface="微软雅黑" pitchFamily="34" charset="-122"/>
                <a:ea typeface="微软雅黑" pitchFamily="34" charset="-122"/>
              </a:rPr>
              <a:t>）研究</a:t>
            </a:r>
            <a:r>
              <a:rPr lang="zh-CN" altLang="en-US" sz="1600" dirty="0">
                <a:latin typeface="微软雅黑" pitchFamily="34" charset="-122"/>
                <a:ea typeface="微软雅黑" pitchFamily="34" charset="-122"/>
              </a:rPr>
              <a:t>普通液压管道</a:t>
            </a:r>
            <a:r>
              <a:rPr lang="zh-CN" altLang="en-US" sz="1600" dirty="0" smtClean="0">
                <a:latin typeface="微软雅黑" pitchFamily="34" charset="-122"/>
                <a:ea typeface="微软雅黑" pitchFamily="34" charset="-122"/>
              </a:rPr>
              <a:t>以及</a:t>
            </a:r>
            <a:r>
              <a:rPr lang="zh-CN" altLang="en-US" sz="1600" dirty="0">
                <a:latin typeface="微软雅黑" pitchFamily="34" charset="-122"/>
                <a:ea typeface="微软雅黑" pitchFamily="34" charset="-122"/>
              </a:rPr>
              <a:t>具有</a:t>
            </a:r>
            <a:r>
              <a:rPr lang="zh-CN" altLang="en-US" sz="1600" dirty="0" smtClean="0">
                <a:latin typeface="微软雅黑" pitchFamily="34" charset="-122"/>
                <a:ea typeface="微软雅黑" pitchFamily="34" charset="-122"/>
              </a:rPr>
              <a:t>复合</a:t>
            </a:r>
            <a:r>
              <a:rPr lang="zh-CN" altLang="en-US" sz="1600" dirty="0">
                <a:latin typeface="微软雅黑" pitchFamily="34" charset="-122"/>
                <a:ea typeface="微软雅黑" pitchFamily="34" charset="-122"/>
              </a:rPr>
              <a:t>阻尼减振涂层的液压管道在环境振动下的</a:t>
            </a:r>
            <a:r>
              <a:rPr lang="zh-CN" altLang="en-US" sz="1600" b="1" dirty="0">
                <a:solidFill>
                  <a:srgbClr val="FF0000"/>
                </a:solidFill>
                <a:latin typeface="微软雅黑" pitchFamily="34" charset="-122"/>
                <a:ea typeface="微软雅黑" pitchFamily="34" charset="-122"/>
              </a:rPr>
              <a:t>疲劳试验</a:t>
            </a:r>
            <a:r>
              <a:rPr lang="zh-CN" altLang="en-US" sz="1600" dirty="0">
                <a:latin typeface="微软雅黑" pitchFamily="34" charset="-122"/>
                <a:ea typeface="微软雅黑" pitchFamily="34" charset="-122"/>
              </a:rPr>
              <a:t>进行对比，并将所得到的</a:t>
            </a:r>
            <a:r>
              <a:rPr lang="zh-CN" altLang="en-US" sz="1600" b="1" dirty="0">
                <a:solidFill>
                  <a:srgbClr val="FF0000"/>
                </a:solidFill>
                <a:latin typeface="微软雅黑" pitchFamily="34" charset="-122"/>
                <a:ea typeface="微软雅黑" pitchFamily="34" charset="-122"/>
              </a:rPr>
              <a:t>疲劳寿命</a:t>
            </a:r>
            <a:r>
              <a:rPr lang="zh-CN" altLang="en-US" sz="1600" dirty="0">
                <a:latin typeface="微软雅黑" pitchFamily="34" charset="-122"/>
                <a:ea typeface="微软雅黑" pitchFamily="34" charset="-122"/>
              </a:rPr>
              <a:t>与仿真结果做比较。</a:t>
            </a:r>
          </a:p>
        </p:txBody>
      </p:sp>
      <p:sp>
        <p:nvSpPr>
          <p:cNvPr id="11" name="矩形 1"/>
          <p:cNvSpPr txBox="1"/>
          <p:nvPr/>
        </p:nvSpPr>
        <p:spPr>
          <a:xfrm>
            <a:off x="133150" y="1268760"/>
            <a:ext cx="8687322" cy="830997"/>
          </a:xfrm>
          <a:prstGeom prst="rect">
            <a:avLst/>
          </a:prstGeom>
          <a:solidFill>
            <a:srgbClr val="FFFFFF"/>
          </a:solidFill>
          <a:ln w="25400">
            <a:solidFill>
              <a:schemeClr val="accent1"/>
            </a:solidFill>
          </a:ln>
        </p:spPr>
        <p:txBody>
          <a:bodyPr wrap="square" lIns="45719" rIns="45719">
            <a:spAutoFit/>
          </a:bodyPr>
          <a:lstStyle>
            <a:defPPr>
              <a:defRPr lang="zh-CN"/>
            </a:defPPr>
            <a:lvl1pPr algn="just">
              <a:lnSpc>
                <a:spcPct val="150000"/>
              </a:lnSpc>
              <a:buClr>
                <a:srgbClr val="FF0000"/>
              </a:buClr>
              <a:defRPr sz="1600">
                <a:latin typeface="微软雅黑" pitchFamily="34" charset="-122"/>
                <a:ea typeface="微软雅黑" pitchFamily="34" charset="-122"/>
                <a:cs typeface="Songti SC Regular" panose="02010800040101010101" charset="-122"/>
              </a:defRPr>
            </a:lvl1pPr>
          </a:lstStyle>
          <a:p>
            <a:r>
              <a:rPr lang="zh-CN" altLang="en-US" dirty="0" smtClean="0">
                <a:sym typeface="+mn-lt"/>
              </a:rPr>
              <a:t>      本</a:t>
            </a:r>
            <a:r>
              <a:rPr lang="zh-CN" altLang="en-US" dirty="0">
                <a:sym typeface="+mn-lt"/>
              </a:rPr>
              <a:t>课题旨在研究飞机液压系统管道的减振技术，进行管道减振涂层材料的研制，探究微观减振机理，并进行管道减振试验研究</a:t>
            </a:r>
            <a:r>
              <a:rPr lang="zh-CN" altLang="en-US" dirty="0" smtClean="0">
                <a:sym typeface="+mn-lt"/>
              </a:rPr>
              <a:t>。具体</a:t>
            </a:r>
            <a:r>
              <a:rPr lang="zh-CN" altLang="en-US" dirty="0">
                <a:sym typeface="+mn-lt"/>
              </a:rPr>
              <a:t>研究目标为：</a:t>
            </a:r>
            <a:endParaRPr lang="en-US" altLang="zh-CN" dirty="0">
              <a:sym typeface="+mn-lt"/>
            </a:endParaRPr>
          </a:p>
        </p:txBody>
      </p:sp>
    </p:spTree>
    <p:extLst>
      <p:ext uri="{BB962C8B-B14F-4D97-AF65-F5344CB8AC3E}">
        <p14:creationId xmlns:p14="http://schemas.microsoft.com/office/powerpoint/2010/main" val="227447787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00110"/>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dirty="0" smtClean="0"/>
              <a:t>第</a:t>
            </a:r>
            <a:r>
              <a:rPr lang="zh-CN" altLang="en-US" kern="0" dirty="0" smtClean="0"/>
              <a:t>二</a:t>
            </a:r>
            <a:r>
              <a:rPr kern="0" dirty="0" err="1" smtClean="0"/>
              <a:t>部分</a:t>
            </a:r>
            <a:endParaRPr kern="0" dirty="0"/>
          </a:p>
        </p:txBody>
      </p:sp>
      <p:sp>
        <p:nvSpPr>
          <p:cNvPr id="182" name="Text Box 3"/>
          <p:cNvSpPr txBox="1"/>
          <p:nvPr/>
        </p:nvSpPr>
        <p:spPr>
          <a:xfrm>
            <a:off x="4648200" y="-2"/>
            <a:ext cx="4495800" cy="400110"/>
          </a:xfrm>
          <a:prstGeom prst="rect">
            <a:avLst/>
          </a:prstGeom>
          <a:ln w="12700">
            <a:miter lim="400000"/>
          </a:ln>
        </p:spPr>
        <p:txBody>
          <a:bodyPr lIns="45719" rIns="45719">
            <a:spAutoFit/>
          </a:bodyPr>
          <a:lstStyle>
            <a:defPPr>
              <a:defRPr lang="zh-CN"/>
            </a:defPPr>
            <a:lvl1pPr algn="ctr" hangingPunct="0">
              <a:spcBef>
                <a:spcPts val="1200"/>
              </a:spcBef>
              <a:defRPr sz="2000" b="1" kern="0">
                <a:solidFill>
                  <a:srgbClr val="FF0000"/>
                </a:solidFill>
              </a:defRPr>
            </a:lvl1pPr>
          </a:lstStyle>
          <a:p>
            <a:r>
              <a:rPr lang="zh-CN" altLang="en-US" dirty="0">
                <a:sym typeface="Arial" panose="020B0604020202090204"/>
              </a:rPr>
              <a:t>课题研究方案</a:t>
            </a:r>
          </a:p>
        </p:txBody>
      </p:sp>
      <p:grpSp>
        <p:nvGrpSpPr>
          <p:cNvPr id="24" name="Group 2"/>
          <p:cNvGrpSpPr/>
          <p:nvPr/>
        </p:nvGrpSpPr>
        <p:grpSpPr bwMode="auto">
          <a:xfrm>
            <a:off x="105652" y="655955"/>
            <a:ext cx="7493312" cy="475775"/>
            <a:chOff x="-42005" y="0"/>
            <a:chExt cx="4661349"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smtClean="0">
                  <a:solidFill>
                    <a:srgbClr val="254375"/>
                  </a:solidFill>
                  <a:latin typeface="微软雅黑" panose="020B0503020204020204" charset="-122"/>
                  <a:ea typeface="微软雅黑" panose="020B0503020204020204" charset="-122"/>
                  <a:sym typeface="微软雅黑" panose="020B0503020204020204" charset="-122"/>
                </a:rPr>
                <a:t>02</a:t>
              </a:r>
              <a:endParaRPr lang="en-US" altLang="zh-CN" sz="2400" b="1" dirty="0">
                <a:solidFill>
                  <a:srgbClr val="254375"/>
                </a:solidFill>
                <a:latin typeface="微软雅黑" panose="020B0503020204020204" charset="-122"/>
                <a:ea typeface="微软雅黑" panose="020B0503020204020204" charset="-122"/>
                <a:sym typeface="微软雅黑" panose="020B0503020204020204" charset="-122"/>
              </a:endParaRPr>
            </a:p>
          </p:txBody>
        </p:sp>
        <p:sp>
          <p:nvSpPr>
            <p:cNvPr id="26" name="矩形 24"/>
            <p:cNvSpPr>
              <a:spLocks noChangeArrowheads="1"/>
            </p:cNvSpPr>
            <p:nvPr/>
          </p:nvSpPr>
          <p:spPr bwMode="auto">
            <a:xfrm>
              <a:off x="227910" y="14118"/>
              <a:ext cx="4391434"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课题研究方案</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a:solidFill>
                    <a:srgbClr val="4F81BD"/>
                  </a:solidFill>
                  <a:latin typeface="微软雅黑" panose="020B0503020204020204" charset="-122"/>
                  <a:ea typeface="微软雅黑" panose="020B0503020204020204" charset="-122"/>
                  <a:sym typeface="Arial" panose="020B0604020202090204"/>
                </a:rPr>
                <a:t>拟解决的关键</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问题与总体实验方案</a:t>
              </a:r>
              <a:endParaRPr lang="zh-CN" altLang="en-US" sz="2400" b="1" dirty="0">
                <a:solidFill>
                  <a:srgbClr val="4F81BD"/>
                </a:solidFill>
                <a:latin typeface="微软雅黑" panose="020B0503020204020204" charset="-122"/>
                <a:ea typeface="微软雅黑" panose="020B0503020204020204" charset="-122"/>
                <a:sym typeface="Arial" panose="020B0604020202090204"/>
              </a:endParaRP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13" name="直接连接符 4"/>
          <p:cNvCxnSpPr>
            <a:cxnSpLocks noChangeShapeType="1"/>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10" name="TextBox 53"/>
          <p:cNvSpPr txBox="1">
            <a:spLocks noChangeArrowheads="1"/>
          </p:cNvSpPr>
          <p:nvPr/>
        </p:nvSpPr>
        <p:spPr bwMode="auto">
          <a:xfrm flipH="1">
            <a:off x="196533" y="1328490"/>
            <a:ext cx="749235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marL="342900" indent="-342900" defTabSz="488950">
              <a:buFont typeface="Arial" panose="020B0604020202020204" pitchFamily="34" charset="0"/>
              <a:defRPr>
                <a:solidFill>
                  <a:schemeClr val="tx1"/>
                </a:solidFill>
                <a:latin typeface="Franklin Gothic Book" pitchFamily="34" charset="0"/>
                <a:ea typeface="宋体" panose="02010600030101010101" pitchFamily="2" charset="-122"/>
              </a:defRPr>
            </a:lvl1pPr>
            <a:lvl2pPr defTabSz="488950">
              <a:buFont typeface="Arial" panose="020B0604020202020204" pitchFamily="34" charset="0"/>
              <a:defRPr>
                <a:solidFill>
                  <a:schemeClr val="tx1"/>
                </a:solidFill>
                <a:latin typeface="Franklin Gothic Book" pitchFamily="34" charset="0"/>
                <a:ea typeface="宋体" panose="02010600030101010101" pitchFamily="2" charset="-122"/>
              </a:defRPr>
            </a:lvl2pPr>
            <a:lvl3pPr marL="1143000" indent="-228600" defTabSz="488950">
              <a:buFont typeface="Arial" panose="020B0604020202020204" pitchFamily="34" charset="0"/>
              <a:defRPr>
                <a:solidFill>
                  <a:schemeClr val="tx1"/>
                </a:solidFill>
                <a:latin typeface="Franklin Gothic Book" pitchFamily="34" charset="0"/>
                <a:ea typeface="宋体" panose="02010600030101010101" pitchFamily="2" charset="-122"/>
              </a:defRPr>
            </a:lvl3pPr>
            <a:lvl4pPr marL="1600200" indent="-228600" defTabSz="488950">
              <a:buFont typeface="Arial" panose="020B0604020202020204" pitchFamily="34" charset="0"/>
              <a:defRPr>
                <a:solidFill>
                  <a:schemeClr val="tx1"/>
                </a:solidFill>
                <a:latin typeface="Franklin Gothic Book" pitchFamily="34" charset="0"/>
                <a:ea typeface="宋体" panose="02010600030101010101" pitchFamily="2" charset="-122"/>
              </a:defRPr>
            </a:lvl4pPr>
            <a:lvl5pPr marL="2057400" indent="-228600" defTabSz="488950">
              <a:buFont typeface="Arial" panose="020B0604020202020204" pitchFamily="34" charset="0"/>
              <a:defRPr>
                <a:solidFill>
                  <a:schemeClr val="tx1"/>
                </a:solidFill>
                <a:latin typeface="Franklin Gothic Book" pitchFamily="34" charset="0"/>
                <a:ea typeface="宋体" panose="02010600030101010101" pitchFamily="2" charset="-122"/>
              </a:defRPr>
            </a:lvl5pPr>
            <a:lvl6pPr marL="2514600" indent="-228600" defTabSz="48895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6pPr>
            <a:lvl7pPr marL="2971800" indent="-228600" defTabSz="48895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7pPr>
            <a:lvl8pPr marL="3429000" indent="-228600" defTabSz="48895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8pPr>
            <a:lvl9pPr marL="3886200" indent="-228600" defTabSz="488950" eaLnBrk="0" fontAlgn="base" hangingPunct="0">
              <a:spcBef>
                <a:spcPct val="0"/>
              </a:spcBef>
              <a:spcAft>
                <a:spcPct val="0"/>
              </a:spcAft>
              <a:buFont typeface="Arial" panose="020B0604020202020204" pitchFamily="34" charset="0"/>
              <a:defRPr>
                <a:solidFill>
                  <a:schemeClr val="tx1"/>
                </a:solidFill>
                <a:latin typeface="Franklin Gothic Book" pitchFamily="34" charset="0"/>
                <a:ea typeface="宋体" panose="02010600030101010101" pitchFamily="2" charset="-122"/>
              </a:defRPr>
            </a:lvl9pPr>
          </a:lstStyle>
          <a:p>
            <a:pPr marL="0" indent="0" algn="just">
              <a:lnSpc>
                <a:spcPct val="150000"/>
              </a:lnSpc>
            </a:pPr>
            <a:r>
              <a:rPr lang="zh-CN" altLang="en-US" sz="1600" b="1" dirty="0" smtClean="0">
                <a:solidFill>
                  <a:schemeClr val="accent1"/>
                </a:solidFill>
                <a:latin typeface="微软雅黑" pitchFamily="34" charset="-122"/>
                <a:ea typeface="微软雅黑" pitchFamily="34" charset="-122"/>
                <a:cs typeface="+mn-ea"/>
                <a:sym typeface="+mn-lt"/>
              </a:rPr>
              <a:t>（</a:t>
            </a:r>
            <a:r>
              <a:rPr lang="en-US" altLang="zh-CN" sz="1600" b="1" dirty="0" smtClean="0">
                <a:solidFill>
                  <a:schemeClr val="accent1"/>
                </a:solidFill>
                <a:latin typeface="微软雅黑" pitchFamily="34" charset="-122"/>
                <a:ea typeface="微软雅黑" pitchFamily="34" charset="-122"/>
                <a:cs typeface="+mn-ea"/>
                <a:sym typeface="+mn-lt"/>
              </a:rPr>
              <a:t>1</a:t>
            </a:r>
            <a:r>
              <a:rPr lang="zh-CN" altLang="en-US" sz="1600" b="1" dirty="0" smtClean="0">
                <a:solidFill>
                  <a:schemeClr val="accent1"/>
                </a:solidFill>
                <a:latin typeface="微软雅黑" pitchFamily="34" charset="-122"/>
                <a:ea typeface="微软雅黑" pitchFamily="34" charset="-122"/>
                <a:cs typeface="+mn-ea"/>
                <a:sym typeface="+mn-lt"/>
              </a:rPr>
              <a:t>）如何</a:t>
            </a:r>
            <a:r>
              <a:rPr lang="zh-CN" altLang="en-US" sz="1600" b="1" dirty="0">
                <a:solidFill>
                  <a:schemeClr val="accent1"/>
                </a:solidFill>
                <a:latin typeface="微软雅黑" pitchFamily="34" charset="-122"/>
                <a:ea typeface="微软雅黑" pitchFamily="34" charset="-122"/>
                <a:cs typeface="+mn-ea"/>
                <a:sym typeface="+mn-lt"/>
              </a:rPr>
              <a:t>制作出常温域高阻尼性能的管道减振涂层</a:t>
            </a:r>
            <a:r>
              <a:rPr lang="zh-CN" altLang="en-US" sz="1600" b="1" dirty="0" smtClean="0">
                <a:solidFill>
                  <a:schemeClr val="accent1"/>
                </a:solidFill>
                <a:latin typeface="微软雅黑" pitchFamily="34" charset="-122"/>
                <a:ea typeface="微软雅黑" pitchFamily="34" charset="-122"/>
                <a:cs typeface="+mn-ea"/>
                <a:sym typeface="+mn-lt"/>
              </a:rPr>
              <a:t>材料</a:t>
            </a:r>
            <a:r>
              <a:rPr lang="zh-CN" altLang="en-US" sz="1600" b="1" dirty="0">
                <a:solidFill>
                  <a:schemeClr val="accent1"/>
                </a:solidFill>
                <a:latin typeface="微软雅黑" pitchFamily="34" charset="-122"/>
                <a:ea typeface="微软雅黑" pitchFamily="34" charset="-122"/>
                <a:cs typeface="+mn-ea"/>
                <a:sym typeface="+mn-lt"/>
              </a:rPr>
              <a:t>；</a:t>
            </a:r>
          </a:p>
          <a:p>
            <a:pPr marL="0" indent="0" algn="just">
              <a:lnSpc>
                <a:spcPct val="150000"/>
              </a:lnSpc>
            </a:pPr>
            <a:r>
              <a:rPr lang="zh-CN" altLang="en-US" sz="1600" b="1" dirty="0" smtClean="0">
                <a:solidFill>
                  <a:schemeClr val="accent1"/>
                </a:solidFill>
                <a:latin typeface="微软雅黑" pitchFamily="34" charset="-122"/>
                <a:ea typeface="微软雅黑" pitchFamily="34" charset="-122"/>
                <a:cs typeface="+mn-ea"/>
                <a:sym typeface="+mn-lt"/>
              </a:rPr>
              <a:t>（</a:t>
            </a:r>
            <a:r>
              <a:rPr lang="en-US" altLang="zh-CN" sz="1600" b="1" dirty="0" smtClean="0">
                <a:solidFill>
                  <a:schemeClr val="accent1"/>
                </a:solidFill>
                <a:latin typeface="微软雅黑" pitchFamily="34" charset="-122"/>
                <a:ea typeface="微软雅黑" pitchFamily="34" charset="-122"/>
                <a:cs typeface="+mn-ea"/>
                <a:sym typeface="+mn-lt"/>
              </a:rPr>
              <a:t>2</a:t>
            </a:r>
            <a:r>
              <a:rPr lang="zh-CN" altLang="en-US" sz="1600" b="1" dirty="0" smtClean="0">
                <a:solidFill>
                  <a:schemeClr val="accent1"/>
                </a:solidFill>
                <a:latin typeface="微软雅黑" pitchFamily="34" charset="-122"/>
                <a:ea typeface="微软雅黑" pitchFamily="34" charset="-122"/>
                <a:cs typeface="+mn-ea"/>
                <a:sym typeface="+mn-lt"/>
              </a:rPr>
              <a:t>）如何</a:t>
            </a:r>
            <a:r>
              <a:rPr lang="zh-CN" altLang="en-US" sz="1600" b="1" dirty="0">
                <a:solidFill>
                  <a:schemeClr val="accent1"/>
                </a:solidFill>
                <a:latin typeface="微软雅黑" pitchFamily="34" charset="-122"/>
                <a:ea typeface="微软雅黑" pitchFamily="34" charset="-122"/>
                <a:cs typeface="+mn-ea"/>
                <a:sym typeface="+mn-lt"/>
              </a:rPr>
              <a:t>制作出一种新型复合阻尼</a:t>
            </a:r>
            <a:r>
              <a:rPr lang="zh-CN" altLang="en-US" sz="1600" b="1" dirty="0" smtClean="0">
                <a:solidFill>
                  <a:schemeClr val="accent1"/>
                </a:solidFill>
                <a:latin typeface="微软雅黑" pitchFamily="34" charset="-122"/>
                <a:ea typeface="微软雅黑" pitchFamily="34" charset="-122"/>
                <a:cs typeface="+mn-ea"/>
                <a:sym typeface="+mn-lt"/>
              </a:rPr>
              <a:t>涂层；</a:t>
            </a:r>
            <a:endParaRPr lang="zh-CN" altLang="en-US" sz="1600" b="1" dirty="0">
              <a:solidFill>
                <a:schemeClr val="accent1"/>
              </a:solidFill>
              <a:latin typeface="微软雅黑" pitchFamily="34" charset="-122"/>
              <a:ea typeface="微软雅黑" pitchFamily="34" charset="-122"/>
              <a:cs typeface="+mn-ea"/>
              <a:sym typeface="+mn-lt"/>
            </a:endParaRPr>
          </a:p>
          <a:p>
            <a:pPr marL="0" indent="0" algn="just">
              <a:lnSpc>
                <a:spcPct val="150000"/>
              </a:lnSpc>
            </a:pPr>
            <a:r>
              <a:rPr lang="zh-CN" altLang="en-US" sz="1600" b="1" dirty="0" smtClean="0">
                <a:solidFill>
                  <a:schemeClr val="accent1"/>
                </a:solidFill>
                <a:latin typeface="微软雅黑" pitchFamily="34" charset="-122"/>
                <a:ea typeface="微软雅黑" pitchFamily="34" charset="-122"/>
                <a:cs typeface="+mn-ea"/>
                <a:sym typeface="+mn-lt"/>
              </a:rPr>
              <a:t>（</a:t>
            </a:r>
            <a:r>
              <a:rPr lang="en-US" altLang="zh-CN" sz="1600" b="1" dirty="0" smtClean="0">
                <a:solidFill>
                  <a:schemeClr val="accent1"/>
                </a:solidFill>
                <a:latin typeface="微软雅黑" pitchFamily="34" charset="-122"/>
                <a:ea typeface="微软雅黑" pitchFamily="34" charset="-122"/>
                <a:cs typeface="+mn-ea"/>
                <a:sym typeface="+mn-lt"/>
              </a:rPr>
              <a:t>3</a:t>
            </a:r>
            <a:r>
              <a:rPr lang="zh-CN" altLang="en-US" sz="1600" b="1" dirty="0" smtClean="0">
                <a:solidFill>
                  <a:schemeClr val="accent1"/>
                </a:solidFill>
                <a:latin typeface="微软雅黑" pitchFamily="34" charset="-122"/>
                <a:ea typeface="微软雅黑" pitchFamily="34" charset="-122"/>
                <a:cs typeface="+mn-ea"/>
                <a:sym typeface="+mn-lt"/>
              </a:rPr>
              <a:t>）如何构建阻尼</a:t>
            </a:r>
            <a:r>
              <a:rPr lang="zh-CN" altLang="en-US" sz="1600" b="1" dirty="0">
                <a:solidFill>
                  <a:schemeClr val="accent1"/>
                </a:solidFill>
                <a:latin typeface="微软雅黑" pitchFamily="34" charset="-122"/>
                <a:ea typeface="微软雅黑" pitchFamily="34" charset="-122"/>
                <a:cs typeface="+mn-ea"/>
                <a:sym typeface="+mn-lt"/>
              </a:rPr>
              <a:t>涂层的液压管道</a:t>
            </a:r>
            <a:r>
              <a:rPr lang="zh-CN" altLang="en-US" sz="1600" b="1" dirty="0" smtClean="0">
                <a:solidFill>
                  <a:schemeClr val="accent1"/>
                </a:solidFill>
                <a:latin typeface="微软雅黑" pitchFamily="34" charset="-122"/>
                <a:ea typeface="微软雅黑" pitchFamily="34" charset="-122"/>
                <a:cs typeface="+mn-ea"/>
                <a:sym typeface="+mn-lt"/>
              </a:rPr>
              <a:t>仿真；</a:t>
            </a:r>
            <a:endParaRPr lang="zh-CN" altLang="en-US" sz="1600" b="1" dirty="0">
              <a:solidFill>
                <a:schemeClr val="accent1"/>
              </a:solidFill>
              <a:latin typeface="微软雅黑" pitchFamily="34" charset="-122"/>
              <a:ea typeface="微软雅黑" pitchFamily="34" charset="-122"/>
              <a:cs typeface="+mn-ea"/>
              <a:sym typeface="+mn-lt"/>
            </a:endParaRPr>
          </a:p>
          <a:p>
            <a:pPr marL="0" indent="0" algn="just">
              <a:lnSpc>
                <a:spcPct val="150000"/>
              </a:lnSpc>
            </a:pPr>
            <a:r>
              <a:rPr lang="zh-CN" altLang="en-US" sz="1600" b="1" dirty="0" smtClean="0">
                <a:solidFill>
                  <a:schemeClr val="accent1"/>
                </a:solidFill>
                <a:latin typeface="微软雅黑" pitchFamily="34" charset="-122"/>
                <a:ea typeface="微软雅黑" pitchFamily="34" charset="-122"/>
                <a:cs typeface="+mn-ea"/>
                <a:sym typeface="+mn-lt"/>
              </a:rPr>
              <a:t>（</a:t>
            </a:r>
            <a:r>
              <a:rPr lang="en-US" altLang="zh-CN" sz="1600" b="1" dirty="0" smtClean="0">
                <a:solidFill>
                  <a:schemeClr val="accent1"/>
                </a:solidFill>
                <a:latin typeface="微软雅黑" pitchFamily="34" charset="-122"/>
                <a:ea typeface="微软雅黑" pitchFamily="34" charset="-122"/>
                <a:cs typeface="+mn-ea"/>
                <a:sym typeface="+mn-lt"/>
              </a:rPr>
              <a:t>4</a:t>
            </a:r>
            <a:r>
              <a:rPr lang="zh-CN" altLang="en-US" sz="1600" b="1" dirty="0" smtClean="0">
                <a:solidFill>
                  <a:schemeClr val="accent1"/>
                </a:solidFill>
                <a:latin typeface="微软雅黑" pitchFamily="34" charset="-122"/>
                <a:ea typeface="微软雅黑" pitchFamily="34" charset="-122"/>
                <a:cs typeface="+mn-ea"/>
                <a:sym typeface="+mn-lt"/>
              </a:rPr>
              <a:t>）如何</a:t>
            </a:r>
            <a:r>
              <a:rPr lang="zh-CN" altLang="en-US" sz="1600" b="1" dirty="0">
                <a:solidFill>
                  <a:schemeClr val="accent1"/>
                </a:solidFill>
                <a:latin typeface="微软雅黑" pitchFamily="34" charset="-122"/>
                <a:ea typeface="微软雅黑" pitchFamily="34" charset="-122"/>
                <a:cs typeface="+mn-ea"/>
                <a:sym typeface="+mn-lt"/>
              </a:rPr>
              <a:t>进行减振涂层的减振机理研究，即从理论上解释材料是如何增大阻尼</a:t>
            </a:r>
            <a:r>
              <a:rPr lang="zh-CN" altLang="en-US" sz="1600" b="1" dirty="0" smtClean="0">
                <a:solidFill>
                  <a:schemeClr val="accent1"/>
                </a:solidFill>
                <a:latin typeface="微软雅黑" pitchFamily="34" charset="-122"/>
                <a:ea typeface="微软雅黑" pitchFamily="34" charset="-122"/>
                <a:cs typeface="+mn-ea"/>
                <a:sym typeface="+mn-lt"/>
              </a:rPr>
              <a:t>的；</a:t>
            </a:r>
            <a:endParaRPr lang="zh-CN" altLang="en-US" sz="1600" b="1" dirty="0">
              <a:solidFill>
                <a:schemeClr val="accent1"/>
              </a:solidFill>
              <a:latin typeface="微软雅黑" pitchFamily="34" charset="-122"/>
              <a:ea typeface="微软雅黑" pitchFamily="34" charset="-122"/>
              <a:cs typeface="+mn-ea"/>
              <a:sym typeface="+mn-lt"/>
            </a:endParaRPr>
          </a:p>
          <a:p>
            <a:pPr marL="0" indent="0" algn="just">
              <a:lnSpc>
                <a:spcPct val="150000"/>
              </a:lnSpc>
            </a:pPr>
            <a:r>
              <a:rPr lang="zh-CN" altLang="en-US" sz="1600" b="1" dirty="0" smtClean="0">
                <a:solidFill>
                  <a:schemeClr val="accent1"/>
                </a:solidFill>
                <a:latin typeface="微软雅黑" pitchFamily="34" charset="-122"/>
                <a:ea typeface="微软雅黑" pitchFamily="34" charset="-122"/>
                <a:cs typeface="+mn-ea"/>
                <a:sym typeface="+mn-lt"/>
              </a:rPr>
              <a:t>（</a:t>
            </a:r>
            <a:r>
              <a:rPr lang="en-US" altLang="zh-CN" sz="1600" b="1" dirty="0" smtClean="0">
                <a:solidFill>
                  <a:schemeClr val="accent1"/>
                </a:solidFill>
                <a:latin typeface="微软雅黑" pitchFamily="34" charset="-122"/>
                <a:ea typeface="微软雅黑" pitchFamily="34" charset="-122"/>
                <a:cs typeface="+mn-ea"/>
                <a:sym typeface="+mn-lt"/>
              </a:rPr>
              <a:t>5</a:t>
            </a:r>
            <a:r>
              <a:rPr lang="zh-CN" altLang="en-US" sz="1600" b="1" dirty="0" smtClean="0">
                <a:solidFill>
                  <a:schemeClr val="accent1"/>
                </a:solidFill>
                <a:latin typeface="微软雅黑" pitchFamily="34" charset="-122"/>
                <a:ea typeface="微软雅黑" pitchFamily="34" charset="-122"/>
                <a:cs typeface="+mn-ea"/>
                <a:sym typeface="+mn-lt"/>
              </a:rPr>
              <a:t>）如何</a:t>
            </a:r>
            <a:r>
              <a:rPr lang="zh-CN" altLang="en-US" sz="1600" b="1" dirty="0">
                <a:solidFill>
                  <a:schemeClr val="accent1"/>
                </a:solidFill>
                <a:latin typeface="微软雅黑" pitchFamily="34" charset="-122"/>
                <a:ea typeface="微软雅黑" pitchFamily="34" charset="-122"/>
                <a:cs typeface="+mn-ea"/>
                <a:sym typeface="+mn-lt"/>
              </a:rPr>
              <a:t>进行减振涂层</a:t>
            </a:r>
            <a:r>
              <a:rPr lang="zh-CN" altLang="en-US" sz="1600" b="1" dirty="0" smtClean="0">
                <a:solidFill>
                  <a:schemeClr val="accent1"/>
                </a:solidFill>
                <a:latin typeface="微软雅黑" pitchFamily="34" charset="-122"/>
                <a:ea typeface="微软雅黑" pitchFamily="34" charset="-122"/>
                <a:cs typeface="+mn-ea"/>
                <a:sym typeface="+mn-lt"/>
              </a:rPr>
              <a:t>的理化性能研究以及</a:t>
            </a:r>
            <a:r>
              <a:rPr lang="zh-CN" altLang="en-US" sz="1600" b="1" dirty="0">
                <a:solidFill>
                  <a:schemeClr val="accent1"/>
                </a:solidFill>
                <a:latin typeface="微软雅黑" pitchFamily="34" charset="-122"/>
                <a:ea typeface="微软雅黑" pitchFamily="34" charset="-122"/>
                <a:cs typeface="+mn-ea"/>
                <a:sym typeface="+mn-lt"/>
              </a:rPr>
              <a:t>参数</a:t>
            </a:r>
            <a:r>
              <a:rPr lang="zh-CN" altLang="en-US" sz="1600" b="1" dirty="0" smtClean="0">
                <a:solidFill>
                  <a:schemeClr val="accent1"/>
                </a:solidFill>
                <a:latin typeface="微软雅黑" pitchFamily="34" charset="-122"/>
                <a:ea typeface="微软雅黑" pitchFamily="34" charset="-122"/>
                <a:cs typeface="+mn-ea"/>
                <a:sym typeface="+mn-lt"/>
              </a:rPr>
              <a:t>选择；</a:t>
            </a:r>
            <a:endParaRPr lang="zh-CN" altLang="en-US" sz="1600" b="1" dirty="0">
              <a:solidFill>
                <a:schemeClr val="accent1"/>
              </a:solidFill>
              <a:latin typeface="微软雅黑" pitchFamily="34" charset="-122"/>
              <a:ea typeface="微软雅黑" pitchFamily="34" charset="-122"/>
              <a:cs typeface="+mn-ea"/>
              <a:sym typeface="+mn-lt"/>
            </a:endParaRPr>
          </a:p>
          <a:p>
            <a:pPr marL="0" indent="0" algn="just">
              <a:lnSpc>
                <a:spcPct val="150000"/>
              </a:lnSpc>
            </a:pPr>
            <a:r>
              <a:rPr lang="zh-CN" altLang="en-US" sz="1600" b="1" dirty="0" smtClean="0">
                <a:solidFill>
                  <a:schemeClr val="accent1"/>
                </a:solidFill>
                <a:latin typeface="微软雅黑" pitchFamily="34" charset="-122"/>
                <a:ea typeface="微软雅黑" pitchFamily="34" charset="-122"/>
                <a:cs typeface="+mn-ea"/>
                <a:sym typeface="+mn-lt"/>
              </a:rPr>
              <a:t>（</a:t>
            </a:r>
            <a:r>
              <a:rPr lang="en-US" altLang="zh-CN" sz="1600" b="1" dirty="0" smtClean="0">
                <a:solidFill>
                  <a:schemeClr val="accent1"/>
                </a:solidFill>
                <a:latin typeface="微软雅黑" pitchFamily="34" charset="-122"/>
                <a:ea typeface="微软雅黑" pitchFamily="34" charset="-122"/>
                <a:cs typeface="+mn-ea"/>
                <a:sym typeface="+mn-lt"/>
              </a:rPr>
              <a:t>6</a:t>
            </a:r>
            <a:r>
              <a:rPr lang="zh-CN" altLang="en-US" sz="1600" b="1" dirty="0" smtClean="0">
                <a:solidFill>
                  <a:schemeClr val="accent1"/>
                </a:solidFill>
                <a:latin typeface="微软雅黑" pitchFamily="34" charset="-122"/>
                <a:ea typeface="微软雅黑" pitchFamily="34" charset="-122"/>
                <a:cs typeface="+mn-ea"/>
                <a:sym typeface="+mn-lt"/>
              </a:rPr>
              <a:t>）如何</a:t>
            </a:r>
            <a:r>
              <a:rPr lang="zh-CN" altLang="en-US" sz="1600" b="1" dirty="0">
                <a:solidFill>
                  <a:schemeClr val="accent1"/>
                </a:solidFill>
                <a:latin typeface="微软雅黑" pitchFamily="34" charset="-122"/>
                <a:ea typeface="微软雅黑" pitchFamily="34" charset="-122"/>
                <a:cs typeface="+mn-ea"/>
                <a:sym typeface="+mn-lt"/>
              </a:rPr>
              <a:t>建立管道损伤识别模型并进行疲劳寿命</a:t>
            </a:r>
            <a:r>
              <a:rPr lang="zh-CN" altLang="en-US" sz="1600" b="1" dirty="0" smtClean="0">
                <a:solidFill>
                  <a:schemeClr val="accent1"/>
                </a:solidFill>
                <a:latin typeface="微软雅黑" pitchFamily="34" charset="-122"/>
                <a:ea typeface="微软雅黑" pitchFamily="34" charset="-122"/>
                <a:cs typeface="+mn-ea"/>
                <a:sym typeface="+mn-lt"/>
              </a:rPr>
              <a:t>预测。</a:t>
            </a:r>
            <a:endParaRPr lang="zh-CN" altLang="en-US" sz="1600" b="1" dirty="0">
              <a:solidFill>
                <a:schemeClr val="accent1"/>
              </a:solidFill>
              <a:latin typeface="微软雅黑" pitchFamily="34" charset="-122"/>
              <a:ea typeface="微软雅黑" pitchFamily="34" charset="-122"/>
              <a:cs typeface="+mn-ea"/>
              <a:sym typeface="+mn-l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80" r="32368" b="1580"/>
          <a:stretch/>
        </p:blipFill>
        <p:spPr bwMode="auto">
          <a:xfrm>
            <a:off x="295402" y="3645024"/>
            <a:ext cx="8553196" cy="2049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3177907" y="5610726"/>
            <a:ext cx="1826141" cy="338554"/>
          </a:xfrm>
          <a:prstGeom prst="rect">
            <a:avLst/>
          </a:prstGeom>
        </p:spPr>
        <p:txBody>
          <a:bodyPr wrap="none">
            <a:spAutoFit/>
          </a:bodyPr>
          <a:lstStyle/>
          <a:p>
            <a:r>
              <a:rPr lang="zh-CN" altLang="zh-CN" sz="1600" dirty="0">
                <a:latin typeface="微软雅黑" pitchFamily="34" charset="-122"/>
                <a:ea typeface="微软雅黑" pitchFamily="34" charset="-122"/>
              </a:rPr>
              <a:t>课题总体研究方案</a:t>
            </a:r>
            <a:endParaRPr lang="zh-CN" altLang="en-US" sz="1600" dirty="0">
              <a:latin typeface="微软雅黑" pitchFamily="34" charset="-122"/>
              <a:ea typeface="微软雅黑" pitchFamily="34" charset="-122"/>
            </a:endParaRPr>
          </a:p>
        </p:txBody>
      </p:sp>
    </p:spTree>
    <p:extLst>
      <p:ext uri="{BB962C8B-B14F-4D97-AF65-F5344CB8AC3E}">
        <p14:creationId xmlns:p14="http://schemas.microsoft.com/office/powerpoint/2010/main" val="299496151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00110"/>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dirty="0" smtClean="0"/>
              <a:t>第</a:t>
            </a:r>
            <a:r>
              <a:rPr lang="zh-CN" altLang="en-US" kern="0" dirty="0" smtClean="0"/>
              <a:t>二</a:t>
            </a:r>
            <a:r>
              <a:rPr kern="0" dirty="0" err="1" smtClean="0"/>
              <a:t>部分</a:t>
            </a:r>
            <a:endParaRPr kern="0" dirty="0"/>
          </a:p>
        </p:txBody>
      </p:sp>
      <p:sp>
        <p:nvSpPr>
          <p:cNvPr id="182" name="Text Box 3"/>
          <p:cNvSpPr txBox="1"/>
          <p:nvPr/>
        </p:nvSpPr>
        <p:spPr>
          <a:xfrm>
            <a:off x="4648200" y="-2"/>
            <a:ext cx="4495800" cy="400110"/>
          </a:xfrm>
          <a:prstGeom prst="rect">
            <a:avLst/>
          </a:prstGeom>
          <a:ln w="12700">
            <a:miter lim="400000"/>
          </a:ln>
        </p:spPr>
        <p:txBody>
          <a:bodyPr lIns="45719" rIns="45719">
            <a:spAutoFit/>
          </a:bodyPr>
          <a:lstStyle>
            <a:defPPr>
              <a:defRPr lang="zh-CN"/>
            </a:defPPr>
            <a:lvl1pPr algn="ctr" hangingPunct="0">
              <a:spcBef>
                <a:spcPts val="1200"/>
              </a:spcBef>
              <a:defRPr sz="2000" b="1" kern="0">
                <a:solidFill>
                  <a:srgbClr val="FF0000"/>
                </a:solidFill>
              </a:defRPr>
            </a:lvl1pPr>
          </a:lstStyle>
          <a:p>
            <a:r>
              <a:rPr lang="zh-CN" altLang="en-US" dirty="0">
                <a:sym typeface="Arial" panose="020B0604020202090204"/>
              </a:rPr>
              <a:t>课题研究方案</a:t>
            </a:r>
          </a:p>
        </p:txBody>
      </p:sp>
      <p:grpSp>
        <p:nvGrpSpPr>
          <p:cNvPr id="24" name="Group 2"/>
          <p:cNvGrpSpPr/>
          <p:nvPr/>
        </p:nvGrpSpPr>
        <p:grpSpPr bwMode="auto">
          <a:xfrm>
            <a:off x="105652" y="655955"/>
            <a:ext cx="6520142" cy="475775"/>
            <a:chOff x="-42005" y="0"/>
            <a:chExt cx="4704508"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smtClean="0">
                  <a:solidFill>
                    <a:srgbClr val="254375"/>
                  </a:solidFill>
                  <a:latin typeface="微软雅黑" panose="020B0503020204020204" charset="-122"/>
                  <a:ea typeface="微软雅黑" panose="020B0503020204020204" charset="-122"/>
                  <a:sym typeface="微软雅黑" panose="020B0503020204020204" charset="-122"/>
                </a:rPr>
                <a:t>02</a:t>
              </a:r>
              <a:endParaRPr lang="en-US" altLang="zh-CN" sz="2400" b="1" dirty="0">
                <a:solidFill>
                  <a:srgbClr val="254375"/>
                </a:solidFill>
                <a:latin typeface="微软雅黑" panose="020B0503020204020204" charset="-122"/>
                <a:ea typeface="微软雅黑" panose="020B0503020204020204" charset="-122"/>
                <a:sym typeface="微软雅黑" panose="020B0503020204020204" charset="-122"/>
              </a:endParaRPr>
            </a:p>
          </p:txBody>
        </p:sp>
        <p:sp>
          <p:nvSpPr>
            <p:cNvPr id="26" name="矩形 24"/>
            <p:cNvSpPr>
              <a:spLocks noChangeArrowheads="1"/>
            </p:cNvSpPr>
            <p:nvPr/>
          </p:nvSpPr>
          <p:spPr bwMode="auto">
            <a:xfrm>
              <a:off x="271069" y="14118"/>
              <a:ext cx="4391434"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课题研究方案</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拟</a:t>
              </a:r>
              <a:r>
                <a:rPr lang="zh-CN" altLang="en-US" sz="2400" b="1" dirty="0">
                  <a:solidFill>
                    <a:srgbClr val="4F81BD"/>
                  </a:solidFill>
                  <a:latin typeface="微软雅黑" panose="020B0503020204020204" charset="-122"/>
                  <a:ea typeface="微软雅黑" panose="020B0503020204020204" charset="-122"/>
                  <a:sym typeface="Arial" panose="020B0604020202090204"/>
                </a:rPr>
                <a:t>采取的研究方法</a:t>
              </a: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13" name="直接连接符 4"/>
          <p:cNvCxnSpPr>
            <a:cxnSpLocks noChangeShapeType="1"/>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12" name="文本框 2"/>
          <p:cNvSpPr txBox="1"/>
          <p:nvPr/>
        </p:nvSpPr>
        <p:spPr>
          <a:xfrm>
            <a:off x="143956" y="1156682"/>
            <a:ext cx="5508163" cy="400110"/>
          </a:xfrm>
          <a:prstGeom prst="rect">
            <a:avLst/>
          </a:prstGeom>
          <a:noFill/>
          <a:ln w="19050">
            <a:solidFill>
              <a:schemeClr val="bg1"/>
            </a:solidFill>
          </a:ln>
          <a:effectLst/>
        </p:spPr>
        <p:txBody>
          <a:bodyPr wrap="square" rtlCol="0">
            <a:spAutoFit/>
          </a:bodyPr>
          <a:lstStyle/>
          <a:p>
            <a:pPr lvl="0">
              <a:defRPr/>
            </a:pPr>
            <a:r>
              <a:rPr kumimoji="0" lang="en-US" altLang="zh-CN" sz="2000" b="0" i="0" u="none" strike="noStrike" kern="1200" cap="none" spc="0" normalizeH="0" baseline="0" noProof="0" dirty="0">
                <a:ln>
                  <a:noFill/>
                </a:ln>
                <a:effectLst/>
                <a:uLnTx/>
                <a:uFillTx/>
                <a:latin typeface="微软雅黑" pitchFamily="34" charset="-122"/>
                <a:ea typeface="微软雅黑" pitchFamily="34" charset="-122"/>
              </a:rPr>
              <a:t>1</a:t>
            </a:r>
            <a:r>
              <a:rPr kumimoji="0" lang="en-US" altLang="zh-CN" sz="2000" b="0" i="0" u="none" strike="noStrike" kern="1200" cap="none" spc="0" normalizeH="0" baseline="0" noProof="0" dirty="0" smtClean="0">
                <a:ln>
                  <a:noFill/>
                </a:ln>
                <a:effectLst/>
                <a:uLnTx/>
                <a:uFillTx/>
                <a:latin typeface="微软雅黑" pitchFamily="34" charset="-122"/>
                <a:ea typeface="微软雅黑" pitchFamily="34" charset="-122"/>
              </a:rPr>
              <a:t>.</a:t>
            </a:r>
            <a:r>
              <a:rPr lang="zh-CN" altLang="en-US" sz="2000" dirty="0">
                <a:latin typeface="微软雅黑" pitchFamily="34" charset="-122"/>
                <a:ea typeface="微软雅黑" pitchFamily="34" charset="-122"/>
              </a:rPr>
              <a:t>常温域高阻尼性能的管道减振涂层材料制备</a:t>
            </a:r>
            <a:endParaRPr kumimoji="0" lang="zh-CN" altLang="en-US" sz="2000" b="0" i="0" u="none" strike="noStrike" kern="1200" cap="none" spc="0" normalizeH="0" baseline="0" noProof="0" dirty="0">
              <a:ln>
                <a:noFill/>
              </a:ln>
              <a:effectLst/>
              <a:uLnTx/>
              <a:uFillTx/>
              <a:latin typeface="微软雅黑" pitchFamily="34" charset="-122"/>
              <a:ea typeface="微软雅黑" pitchFamily="34" charset="-122"/>
            </a:endParaRPr>
          </a:p>
        </p:txBody>
      </p:sp>
      <p:sp>
        <p:nvSpPr>
          <p:cNvPr id="50" name="矩形: 圆角 4"/>
          <p:cNvSpPr/>
          <p:nvPr/>
        </p:nvSpPr>
        <p:spPr>
          <a:xfrm>
            <a:off x="251520" y="4568671"/>
            <a:ext cx="8543608" cy="1524625"/>
          </a:xfrm>
          <a:prstGeom prst="roundRect">
            <a:avLst>
              <a:gd name="adj" fmla="val 7802"/>
            </a:avLst>
          </a:prstGeom>
          <a:solidFill>
            <a:schemeClr val="accent1"/>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字魂105号-简雅黑" panose="00000500000000000000" pitchFamily="2" charset="-122"/>
              <a:ea typeface="字魂105号-简雅黑" panose="00000500000000000000" pitchFamily="2" charset="-122"/>
              <a:cs typeface="+mn-cs"/>
              <a:sym typeface="字魂105号-简雅黑" panose="00000500000000000000" pitchFamily="2" charset="-122"/>
            </a:endParaRPr>
          </a:p>
        </p:txBody>
      </p:sp>
      <p:cxnSp>
        <p:nvCxnSpPr>
          <p:cNvPr id="57" name="直接箭头连接符 58"/>
          <p:cNvCxnSpPr/>
          <p:nvPr/>
        </p:nvCxnSpPr>
        <p:spPr>
          <a:xfrm flipV="1">
            <a:off x="1146941" y="3586318"/>
            <a:ext cx="0" cy="1110798"/>
          </a:xfrm>
          <a:prstGeom prst="straightConnector1">
            <a:avLst/>
          </a:prstGeom>
          <a:noFill/>
          <a:ln w="19050" cap="flat" cmpd="sng" algn="ctr">
            <a:solidFill>
              <a:schemeClr val="accent1"/>
            </a:solidFill>
            <a:prstDash val="solid"/>
            <a:miter lim="800000"/>
            <a:tailEnd type="oval"/>
          </a:ln>
          <a:effectLst/>
        </p:spPr>
      </p:cxnSp>
      <p:sp>
        <p:nvSpPr>
          <p:cNvPr id="61" name="矩形 60"/>
          <p:cNvSpPr/>
          <p:nvPr/>
        </p:nvSpPr>
        <p:spPr>
          <a:xfrm>
            <a:off x="70992" y="2151945"/>
            <a:ext cx="2250504" cy="584775"/>
          </a:xfrm>
          <a:prstGeom prst="rect">
            <a:avLst/>
          </a:prstGeom>
        </p:spPr>
        <p:txBody>
          <a:bodyPr wrap="square">
            <a:spAutoFit/>
          </a:bodyPr>
          <a:lstStyle/>
          <a:p>
            <a:pPr lvl="0" algn="ctr"/>
            <a:r>
              <a:rPr lang="zh-CN" altLang="en-US" sz="1600" kern="0" dirty="0">
                <a:solidFill>
                  <a:sysClr val="windowText" lastClr="000000"/>
                </a:solidFill>
                <a:latin typeface="微软雅黑" pitchFamily="34" charset="-122"/>
                <a:ea typeface="微软雅黑" pitchFamily="34" charset="-122"/>
                <a:cs typeface="+mn-ea"/>
                <a:sym typeface="字魂105号-简雅黑" panose="00000500000000000000" pitchFamily="2" charset="-122"/>
              </a:rPr>
              <a:t>研究填料含量对材料阻尼性能影响</a:t>
            </a:r>
            <a:endParaRPr kumimoji="0" lang="zh-CN" altLang="zh-CN" sz="16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ea"/>
              <a:sym typeface="字魂105号-简雅黑" panose="00000500000000000000" pitchFamily="2" charset="-122"/>
            </a:endParaRPr>
          </a:p>
        </p:txBody>
      </p:sp>
      <p:sp>
        <p:nvSpPr>
          <p:cNvPr id="75" name="橢圓 98"/>
          <p:cNvSpPr/>
          <p:nvPr/>
        </p:nvSpPr>
        <p:spPr>
          <a:xfrm>
            <a:off x="812310" y="2900071"/>
            <a:ext cx="669263" cy="669263"/>
          </a:xfrm>
          <a:prstGeom prst="ellipse">
            <a:avLst/>
          </a:prstGeom>
          <a:solidFill>
            <a:schemeClr val="accent1"/>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HK" altLang="en-US" sz="1600" b="0" i="0" u="none" strike="noStrike" kern="0" cap="none" spc="0" normalizeH="0" baseline="0" noProof="0">
              <a:ln>
                <a:noFill/>
              </a:ln>
              <a:solidFill>
                <a:sysClr val="window" lastClr="FFFFFF"/>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69" name="矩形 68"/>
          <p:cNvSpPr/>
          <p:nvPr/>
        </p:nvSpPr>
        <p:spPr>
          <a:xfrm>
            <a:off x="900719" y="2977787"/>
            <a:ext cx="49244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ysClr val="window" lastClr="FFFFFF"/>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01</a:t>
            </a:r>
            <a:endParaRPr kumimoji="0" lang="zh-CN" altLang="zh-CN" sz="2400" b="0" i="0" u="none" strike="noStrike" kern="0" cap="none" spc="0" normalizeH="0" baseline="0" noProof="0" dirty="0">
              <a:ln>
                <a:noFill/>
              </a:ln>
              <a:solidFill>
                <a:sysClr val="window" lastClr="FFFFFF"/>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nvGrpSpPr>
          <p:cNvPr id="79" name="组合 78"/>
          <p:cNvGrpSpPr/>
          <p:nvPr/>
        </p:nvGrpSpPr>
        <p:grpSpPr>
          <a:xfrm>
            <a:off x="251520" y="4581128"/>
            <a:ext cx="8424936" cy="1516895"/>
            <a:chOff x="1818128" y="4471546"/>
            <a:chExt cx="8424936" cy="1516895"/>
          </a:xfrm>
        </p:grpSpPr>
        <p:sp>
          <p:nvSpPr>
            <p:cNvPr id="80" name="TextBox 4"/>
            <p:cNvSpPr txBox="1"/>
            <p:nvPr/>
          </p:nvSpPr>
          <p:spPr>
            <a:xfrm>
              <a:off x="5388113" y="4471546"/>
              <a:ext cx="1415772"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ea"/>
                  <a:sym typeface="字魂105号-简雅黑" panose="00000500000000000000" pitchFamily="2" charset="-122"/>
                </a:rPr>
                <a:t>重点工作</a:t>
              </a:r>
            </a:p>
          </p:txBody>
        </p:sp>
        <p:sp>
          <p:nvSpPr>
            <p:cNvPr id="81" name="矩形 80"/>
            <p:cNvSpPr/>
            <p:nvPr/>
          </p:nvSpPr>
          <p:spPr>
            <a:xfrm>
              <a:off x="1818128" y="4831586"/>
              <a:ext cx="8424936" cy="1156855"/>
            </a:xfrm>
            <a:prstGeom prst="rect">
              <a:avLst/>
            </a:prstGeom>
          </p:spPr>
          <p:txBody>
            <a:bodyPr wrap="square">
              <a:spAutoFit/>
            </a:bodyPr>
            <a:lstStyle/>
            <a:p>
              <a:pPr lvl="0">
                <a:lnSpc>
                  <a:spcPct val="150000"/>
                </a:lnSpc>
              </a:pPr>
              <a:r>
                <a:rPr lang="zh-CN" altLang="en-US" sz="1600" b="1" kern="0" dirty="0" smtClean="0">
                  <a:solidFill>
                    <a:sysClr val="window" lastClr="FFFFFF"/>
                  </a:solidFill>
                  <a:latin typeface="微软雅黑" pitchFamily="34" charset="-122"/>
                  <a:ea typeface="微软雅黑" pitchFamily="34" charset="-122"/>
                  <a:cs typeface="+mn-ea"/>
                  <a:sym typeface="字魂105号-简雅黑" panose="00000500000000000000" pitchFamily="2" charset="-122"/>
                </a:rPr>
                <a:t>采用水性</a:t>
              </a:r>
              <a:r>
                <a:rPr lang="zh-CN" altLang="en-US" sz="1600" b="1" kern="0" dirty="0">
                  <a:solidFill>
                    <a:sysClr val="window" lastClr="FFFFFF"/>
                  </a:solidFill>
                  <a:latin typeface="微软雅黑" pitchFamily="34" charset="-122"/>
                  <a:ea typeface="微软雅黑" pitchFamily="34" charset="-122"/>
                  <a:cs typeface="+mn-ea"/>
                  <a:sym typeface="字魂105号-简雅黑" panose="00000500000000000000" pitchFamily="2" charset="-122"/>
                </a:rPr>
                <a:t>乳液共混作为阻尼材料的基体树脂，并通过添加填料及助剂制备阻尼材料。在此基础上研究填料形貌、含量、尺寸对材料阻尼性能的影响规律：通过锤击法测试对材料应用结构减振性能进行评价。</a:t>
              </a:r>
              <a:endParaRPr kumimoji="0" lang="zh-CN" altLang="en-US" sz="16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ea"/>
                <a:sym typeface="字魂105号-简雅黑" panose="00000500000000000000" pitchFamily="2" charset="-122"/>
              </a:endParaRPr>
            </a:p>
          </p:txBody>
        </p:sp>
      </p:grpSp>
      <p:cxnSp>
        <p:nvCxnSpPr>
          <p:cNvPr id="82" name="直接箭头连接符 58"/>
          <p:cNvCxnSpPr/>
          <p:nvPr/>
        </p:nvCxnSpPr>
        <p:spPr>
          <a:xfrm flipV="1">
            <a:off x="3397445" y="3586317"/>
            <a:ext cx="0" cy="1110798"/>
          </a:xfrm>
          <a:prstGeom prst="straightConnector1">
            <a:avLst/>
          </a:prstGeom>
          <a:noFill/>
          <a:ln w="19050" cap="flat" cmpd="sng" algn="ctr">
            <a:solidFill>
              <a:schemeClr val="accent1"/>
            </a:solidFill>
            <a:prstDash val="solid"/>
            <a:miter lim="800000"/>
            <a:tailEnd type="oval"/>
          </a:ln>
          <a:effectLst/>
        </p:spPr>
      </p:cxnSp>
      <p:sp>
        <p:nvSpPr>
          <p:cNvPr id="83" name="矩形 82"/>
          <p:cNvSpPr/>
          <p:nvPr/>
        </p:nvSpPr>
        <p:spPr>
          <a:xfrm>
            <a:off x="2321496" y="2151944"/>
            <a:ext cx="2250504" cy="584775"/>
          </a:xfrm>
          <a:prstGeom prst="rect">
            <a:avLst/>
          </a:prstGeom>
        </p:spPr>
        <p:txBody>
          <a:bodyPr wrap="square">
            <a:spAutoFit/>
          </a:bodyPr>
          <a:lstStyle/>
          <a:p>
            <a:pPr lvl="0" algn="ctr"/>
            <a:r>
              <a:rPr lang="zh-CN" altLang="en-US" sz="1600" kern="0" dirty="0">
                <a:solidFill>
                  <a:sysClr val="windowText" lastClr="000000"/>
                </a:solidFill>
                <a:latin typeface="微软雅黑" pitchFamily="34" charset="-122"/>
                <a:ea typeface="微软雅黑" pitchFamily="34" charset="-122"/>
                <a:cs typeface="+mn-ea"/>
                <a:sym typeface="字魂105号-简雅黑" panose="00000500000000000000" pitchFamily="2" charset="-122"/>
              </a:rPr>
              <a:t>研究填料形貌对材料阻尼性能影响</a:t>
            </a:r>
            <a:endParaRPr kumimoji="0" lang="zh-CN" altLang="zh-CN" sz="16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ea"/>
              <a:sym typeface="字魂105号-简雅黑" panose="00000500000000000000" pitchFamily="2" charset="-122"/>
            </a:endParaRPr>
          </a:p>
        </p:txBody>
      </p:sp>
      <p:sp>
        <p:nvSpPr>
          <p:cNvPr id="84" name="橢圓 98"/>
          <p:cNvSpPr/>
          <p:nvPr/>
        </p:nvSpPr>
        <p:spPr>
          <a:xfrm>
            <a:off x="3062814" y="2900070"/>
            <a:ext cx="669263" cy="669263"/>
          </a:xfrm>
          <a:prstGeom prst="ellipse">
            <a:avLst/>
          </a:prstGeom>
          <a:solidFill>
            <a:schemeClr val="accent1"/>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HK" altLang="en-US" sz="1600" b="0" i="0" u="none" strike="noStrike" kern="0" cap="none" spc="0" normalizeH="0" baseline="0" noProof="0">
              <a:ln>
                <a:noFill/>
              </a:ln>
              <a:solidFill>
                <a:sysClr val="window" lastClr="FFFFFF"/>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85" name="矩形 84"/>
          <p:cNvSpPr/>
          <p:nvPr/>
        </p:nvSpPr>
        <p:spPr>
          <a:xfrm>
            <a:off x="3151223" y="2977787"/>
            <a:ext cx="49244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ysClr val="window" lastClr="FFFFFF"/>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02</a:t>
            </a:r>
            <a:endParaRPr kumimoji="0" lang="zh-CN" altLang="zh-CN" sz="2400" b="0" i="0" u="none" strike="noStrike" kern="0" cap="none" spc="0" normalizeH="0" baseline="0" noProof="0" dirty="0">
              <a:ln>
                <a:noFill/>
              </a:ln>
              <a:solidFill>
                <a:sysClr val="window" lastClr="FFFFFF"/>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cxnSp>
        <p:nvCxnSpPr>
          <p:cNvPr id="86" name="直接箭头连接符 58"/>
          <p:cNvCxnSpPr/>
          <p:nvPr/>
        </p:nvCxnSpPr>
        <p:spPr>
          <a:xfrm flipV="1">
            <a:off x="5629693" y="3586318"/>
            <a:ext cx="0" cy="1110798"/>
          </a:xfrm>
          <a:prstGeom prst="straightConnector1">
            <a:avLst/>
          </a:prstGeom>
          <a:noFill/>
          <a:ln w="19050" cap="flat" cmpd="sng" algn="ctr">
            <a:solidFill>
              <a:schemeClr val="accent1"/>
            </a:solidFill>
            <a:prstDash val="solid"/>
            <a:miter lim="800000"/>
            <a:tailEnd type="oval"/>
          </a:ln>
          <a:effectLst/>
        </p:spPr>
      </p:cxnSp>
      <p:sp>
        <p:nvSpPr>
          <p:cNvPr id="87" name="矩形 86"/>
          <p:cNvSpPr/>
          <p:nvPr/>
        </p:nvSpPr>
        <p:spPr>
          <a:xfrm>
            <a:off x="4553744" y="2151945"/>
            <a:ext cx="2250504" cy="584775"/>
          </a:xfrm>
          <a:prstGeom prst="rect">
            <a:avLst/>
          </a:prstGeom>
        </p:spPr>
        <p:txBody>
          <a:bodyPr wrap="square">
            <a:spAutoFit/>
          </a:bodyPr>
          <a:lstStyle/>
          <a:p>
            <a:pPr lvl="0" algn="ctr"/>
            <a:r>
              <a:rPr lang="zh-CN" altLang="en-US" sz="1600" kern="0" dirty="0">
                <a:solidFill>
                  <a:sysClr val="windowText" lastClr="000000"/>
                </a:solidFill>
                <a:latin typeface="微软雅黑" pitchFamily="34" charset="-122"/>
                <a:ea typeface="微软雅黑" pitchFamily="34" charset="-122"/>
                <a:cs typeface="+mn-ea"/>
                <a:sym typeface="字魂105号-简雅黑" panose="00000500000000000000" pitchFamily="2" charset="-122"/>
              </a:rPr>
              <a:t>研究填料尺寸变化对材料阻尼性能影响</a:t>
            </a:r>
            <a:endParaRPr kumimoji="0" lang="zh-CN" altLang="zh-CN" sz="16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ea"/>
              <a:sym typeface="字魂105号-简雅黑" panose="00000500000000000000" pitchFamily="2" charset="-122"/>
            </a:endParaRPr>
          </a:p>
        </p:txBody>
      </p:sp>
      <p:sp>
        <p:nvSpPr>
          <p:cNvPr id="88" name="橢圓 98"/>
          <p:cNvSpPr/>
          <p:nvPr/>
        </p:nvSpPr>
        <p:spPr>
          <a:xfrm>
            <a:off x="5295062" y="2900071"/>
            <a:ext cx="669263" cy="669263"/>
          </a:xfrm>
          <a:prstGeom prst="ellipse">
            <a:avLst/>
          </a:prstGeom>
          <a:solidFill>
            <a:schemeClr val="accent1"/>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HK" altLang="en-US" sz="1600" b="0" i="0" u="none" strike="noStrike" kern="0" cap="none" spc="0" normalizeH="0" baseline="0" noProof="0">
              <a:ln>
                <a:noFill/>
              </a:ln>
              <a:solidFill>
                <a:sysClr val="window" lastClr="FFFFFF"/>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89" name="矩形 88"/>
          <p:cNvSpPr/>
          <p:nvPr/>
        </p:nvSpPr>
        <p:spPr>
          <a:xfrm>
            <a:off x="5383471" y="2977788"/>
            <a:ext cx="49244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ysClr val="window" lastClr="FFFFFF"/>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03</a:t>
            </a:r>
            <a:endParaRPr kumimoji="0" lang="zh-CN" altLang="zh-CN" sz="2400" b="0" i="0" u="none" strike="noStrike" kern="0" cap="none" spc="0" normalizeH="0" baseline="0" noProof="0" dirty="0">
              <a:ln>
                <a:noFill/>
              </a:ln>
              <a:solidFill>
                <a:sysClr val="window" lastClr="FFFFFF"/>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cxnSp>
        <p:nvCxnSpPr>
          <p:cNvPr id="90" name="直接箭头连接符 58"/>
          <p:cNvCxnSpPr/>
          <p:nvPr/>
        </p:nvCxnSpPr>
        <p:spPr>
          <a:xfrm flipV="1">
            <a:off x="7933949" y="3586316"/>
            <a:ext cx="0" cy="1110798"/>
          </a:xfrm>
          <a:prstGeom prst="straightConnector1">
            <a:avLst/>
          </a:prstGeom>
          <a:noFill/>
          <a:ln w="19050" cap="flat" cmpd="sng" algn="ctr">
            <a:solidFill>
              <a:schemeClr val="accent1"/>
            </a:solidFill>
            <a:prstDash val="solid"/>
            <a:miter lim="800000"/>
            <a:tailEnd type="oval"/>
          </a:ln>
          <a:effectLst/>
        </p:spPr>
      </p:cxnSp>
      <p:sp>
        <p:nvSpPr>
          <p:cNvPr id="91" name="矩形 90"/>
          <p:cNvSpPr/>
          <p:nvPr/>
        </p:nvSpPr>
        <p:spPr>
          <a:xfrm>
            <a:off x="6858000" y="2151943"/>
            <a:ext cx="2250504" cy="584775"/>
          </a:xfrm>
          <a:prstGeom prst="rect">
            <a:avLst/>
          </a:prstGeom>
        </p:spPr>
        <p:txBody>
          <a:bodyPr wrap="square">
            <a:spAutoFit/>
          </a:bodyPr>
          <a:lstStyle/>
          <a:p>
            <a:pPr lvl="0" algn="ctr"/>
            <a:r>
              <a:rPr lang="zh-CN" altLang="en-US" sz="1600" kern="0" dirty="0">
                <a:solidFill>
                  <a:sysClr val="windowText" lastClr="000000"/>
                </a:solidFill>
                <a:latin typeface="微软雅黑" pitchFamily="34" charset="-122"/>
                <a:ea typeface="微软雅黑" pitchFamily="34" charset="-122"/>
                <a:cs typeface="+mn-ea"/>
                <a:sym typeface="字魂105号-简雅黑" panose="00000500000000000000" pitchFamily="2" charset="-122"/>
              </a:rPr>
              <a:t>研究</a:t>
            </a:r>
            <a:r>
              <a:rPr lang="zh-CN" altLang="en-US" sz="1600" kern="0" dirty="0" smtClean="0">
                <a:solidFill>
                  <a:sysClr val="windowText" lastClr="000000"/>
                </a:solidFill>
                <a:latin typeface="微软雅黑" pitchFamily="34" charset="-122"/>
                <a:ea typeface="微软雅黑" pitchFamily="34" charset="-122"/>
                <a:cs typeface="+mn-ea"/>
                <a:sym typeface="字魂105号-简雅黑" panose="00000500000000000000" pitchFamily="2" charset="-122"/>
              </a:rPr>
              <a:t>复</a:t>
            </a:r>
            <a:r>
              <a:rPr lang="zh-CN" altLang="en-US" sz="1600" kern="0" dirty="0">
                <a:solidFill>
                  <a:sysClr val="windowText" lastClr="000000"/>
                </a:solidFill>
                <a:latin typeface="微软雅黑" pitchFamily="34" charset="-122"/>
                <a:ea typeface="微软雅黑" pitchFamily="34" charset="-122"/>
                <a:cs typeface="+mn-ea"/>
                <a:sym typeface="字魂105号-简雅黑" panose="00000500000000000000" pitchFamily="2" charset="-122"/>
              </a:rPr>
              <a:t>配填料对材料阻尼性能影响规律</a:t>
            </a:r>
            <a:endParaRPr kumimoji="0" lang="zh-CN" altLang="zh-CN" sz="16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ea"/>
              <a:sym typeface="字魂105号-简雅黑" panose="00000500000000000000" pitchFamily="2" charset="-122"/>
            </a:endParaRPr>
          </a:p>
        </p:txBody>
      </p:sp>
      <p:sp>
        <p:nvSpPr>
          <p:cNvPr id="92" name="橢圓 98"/>
          <p:cNvSpPr/>
          <p:nvPr/>
        </p:nvSpPr>
        <p:spPr>
          <a:xfrm>
            <a:off x="7599318" y="2900069"/>
            <a:ext cx="669263" cy="669263"/>
          </a:xfrm>
          <a:prstGeom prst="ellipse">
            <a:avLst/>
          </a:prstGeom>
          <a:solidFill>
            <a:schemeClr val="accent1"/>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HK" altLang="en-US" sz="1600" b="0" i="0" u="none" strike="noStrike" kern="0" cap="none" spc="0" normalizeH="0" baseline="0" noProof="0">
              <a:ln>
                <a:noFill/>
              </a:ln>
              <a:solidFill>
                <a:sysClr val="window" lastClr="FFFFFF"/>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93" name="矩形 92"/>
          <p:cNvSpPr/>
          <p:nvPr/>
        </p:nvSpPr>
        <p:spPr>
          <a:xfrm>
            <a:off x="7687727" y="2977786"/>
            <a:ext cx="49244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ysClr val="window" lastClr="FFFFFF"/>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04</a:t>
            </a:r>
            <a:endParaRPr kumimoji="0" lang="zh-CN" altLang="zh-CN" sz="2400" b="0" i="0" u="none" strike="noStrike" kern="0" cap="none" spc="0" normalizeH="0" baseline="0" noProof="0" dirty="0">
              <a:ln>
                <a:noFill/>
              </a:ln>
              <a:solidFill>
                <a:sysClr val="window" lastClr="FFFFFF"/>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Tree>
    <p:extLst>
      <p:ext uri="{BB962C8B-B14F-4D97-AF65-F5344CB8AC3E}">
        <p14:creationId xmlns:p14="http://schemas.microsoft.com/office/powerpoint/2010/main" val="299496151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00110"/>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dirty="0" smtClean="0"/>
              <a:t>第</a:t>
            </a:r>
            <a:r>
              <a:rPr lang="zh-CN" altLang="en-US" kern="0" dirty="0" smtClean="0"/>
              <a:t>二</a:t>
            </a:r>
            <a:r>
              <a:rPr kern="0" dirty="0" err="1" smtClean="0"/>
              <a:t>部分</a:t>
            </a:r>
            <a:endParaRPr kern="0" dirty="0"/>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课题研究方案</a:t>
            </a:r>
          </a:p>
        </p:txBody>
      </p:sp>
      <p:grpSp>
        <p:nvGrpSpPr>
          <p:cNvPr id="24" name="Group 2"/>
          <p:cNvGrpSpPr/>
          <p:nvPr/>
        </p:nvGrpSpPr>
        <p:grpSpPr bwMode="auto">
          <a:xfrm>
            <a:off x="105652" y="655955"/>
            <a:ext cx="6520142" cy="845107"/>
            <a:chOff x="-42005" y="0"/>
            <a:chExt cx="4704508" cy="845574"/>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smtClean="0">
                  <a:solidFill>
                    <a:srgbClr val="254375"/>
                  </a:solidFill>
                  <a:latin typeface="微软雅黑" panose="020B0503020204020204" charset="-122"/>
                  <a:ea typeface="微软雅黑" panose="020B0503020204020204" charset="-122"/>
                  <a:sym typeface="微软雅黑" panose="020B0503020204020204" charset="-122"/>
                </a:rPr>
                <a:t>02</a:t>
              </a:r>
              <a:endParaRPr lang="en-US" altLang="zh-CN" sz="2400" b="1" dirty="0">
                <a:solidFill>
                  <a:srgbClr val="254375"/>
                </a:solidFill>
                <a:latin typeface="微软雅黑" panose="020B0503020204020204" charset="-122"/>
                <a:ea typeface="微软雅黑" panose="020B0503020204020204" charset="-122"/>
                <a:sym typeface="微软雅黑" panose="020B0503020204020204" charset="-122"/>
              </a:endParaRPr>
            </a:p>
          </p:txBody>
        </p:sp>
        <p:sp>
          <p:nvSpPr>
            <p:cNvPr id="26" name="矩形 24"/>
            <p:cNvSpPr>
              <a:spLocks noChangeArrowheads="1"/>
            </p:cNvSpPr>
            <p:nvPr/>
          </p:nvSpPr>
          <p:spPr bwMode="auto">
            <a:xfrm>
              <a:off x="271069" y="14118"/>
              <a:ext cx="4391434" cy="83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课题研究方案</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a:solidFill>
                    <a:srgbClr val="4F81BD"/>
                  </a:solidFill>
                  <a:latin typeface="微软雅黑" panose="020B0503020204020204" charset="-122"/>
                  <a:ea typeface="微软雅黑" panose="020B0503020204020204" charset="-122"/>
                  <a:sym typeface="Arial" panose="020B0604020202090204"/>
                </a:rPr>
                <a:t>具体的研究目标及内容</a:t>
              </a: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13" name="直接连接符 4"/>
          <p:cNvCxnSpPr>
            <a:cxnSpLocks noChangeShapeType="1"/>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10" name="文本框 2"/>
          <p:cNvSpPr txBox="1"/>
          <p:nvPr/>
        </p:nvSpPr>
        <p:spPr>
          <a:xfrm>
            <a:off x="143956" y="1156682"/>
            <a:ext cx="5508163" cy="400110"/>
          </a:xfrm>
          <a:prstGeom prst="rect">
            <a:avLst/>
          </a:prstGeom>
          <a:noFill/>
          <a:ln w="19050">
            <a:solidFill>
              <a:schemeClr val="bg1"/>
            </a:solidFill>
          </a:ln>
          <a:effectLst/>
        </p:spPr>
        <p:txBody>
          <a:bodyPr wrap="square" rtlCol="0">
            <a:spAutoFit/>
          </a:bodyPr>
          <a:lstStyle/>
          <a:p>
            <a:pPr lvl="0">
              <a:defRPr/>
            </a:pPr>
            <a:r>
              <a:rPr lang="en-US" altLang="zh-CN" sz="2000" dirty="0">
                <a:latin typeface="微软雅黑" pitchFamily="34" charset="-122"/>
                <a:ea typeface="微软雅黑" pitchFamily="34" charset="-122"/>
              </a:rPr>
              <a:t>2</a:t>
            </a:r>
            <a:r>
              <a:rPr kumimoji="0" lang="en-US" altLang="zh-CN" sz="2000" b="0" i="0" u="none" strike="noStrike" kern="1200" cap="none" spc="0" normalizeH="0" baseline="0" noProof="0" dirty="0" smtClean="0">
                <a:ln>
                  <a:noFill/>
                </a:ln>
                <a:effectLst/>
                <a:uLnTx/>
                <a:uFillTx/>
                <a:latin typeface="微软雅黑" pitchFamily="34" charset="-122"/>
                <a:ea typeface="微软雅黑" pitchFamily="34" charset="-122"/>
              </a:rPr>
              <a:t>.</a:t>
            </a:r>
            <a:r>
              <a:rPr lang="zh-CN" altLang="en-US" sz="2000" dirty="0">
                <a:latin typeface="微软雅黑" pitchFamily="34" charset="-122"/>
                <a:ea typeface="微软雅黑" pitchFamily="34" charset="-122"/>
              </a:rPr>
              <a:t>新型复合阻尼涂层制备</a:t>
            </a:r>
            <a:endParaRPr kumimoji="0" lang="zh-CN" altLang="en-US" sz="2000" b="0" i="0" u="none" strike="noStrike" kern="1200" cap="none" spc="0" normalizeH="0" baseline="0" noProof="0" dirty="0">
              <a:ln>
                <a:noFill/>
              </a:ln>
              <a:effectLst/>
              <a:uLnTx/>
              <a:uFillTx/>
              <a:latin typeface="微软雅黑" pitchFamily="34" charset="-122"/>
              <a:ea typeface="微软雅黑" pitchFamily="34" charset="-122"/>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499" y="2660914"/>
            <a:ext cx="6220837" cy="1475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410" y="4509508"/>
            <a:ext cx="6528950" cy="165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
          <p:cNvSpPr txBox="1"/>
          <p:nvPr/>
        </p:nvSpPr>
        <p:spPr>
          <a:xfrm>
            <a:off x="152400" y="1657618"/>
            <a:ext cx="8687322" cy="830997"/>
          </a:xfrm>
          <a:prstGeom prst="rect">
            <a:avLst/>
          </a:prstGeom>
          <a:solidFill>
            <a:srgbClr val="FFFFFF"/>
          </a:solidFill>
          <a:ln w="25400">
            <a:solidFill>
              <a:schemeClr val="accent1"/>
            </a:solidFill>
          </a:ln>
        </p:spPr>
        <p:txBody>
          <a:bodyPr wrap="square" lIns="45719" rIns="45719">
            <a:spAutoFit/>
          </a:bodyPr>
          <a:lstStyle>
            <a:defPPr>
              <a:defRPr lang="zh-CN"/>
            </a:defPPr>
            <a:lvl1pPr algn="just">
              <a:lnSpc>
                <a:spcPct val="150000"/>
              </a:lnSpc>
              <a:buClr>
                <a:srgbClr val="FF0000"/>
              </a:buClr>
              <a:defRPr sz="1600">
                <a:latin typeface="微软雅黑" pitchFamily="34" charset="-122"/>
                <a:ea typeface="微软雅黑" pitchFamily="34" charset="-122"/>
                <a:cs typeface="Songti SC Regular" panose="02010800040101010101" charset="-122"/>
              </a:defRPr>
            </a:lvl1pPr>
          </a:lstStyle>
          <a:p>
            <a:r>
              <a:rPr lang="zh-CN" altLang="en-US" dirty="0" smtClean="0">
                <a:sym typeface="+mn-lt"/>
              </a:rPr>
              <a:t>       在</a:t>
            </a:r>
            <a:r>
              <a:rPr lang="zh-CN" altLang="en-US" dirty="0">
                <a:sym typeface="+mn-lt"/>
              </a:rPr>
              <a:t>自由阻尼层外侧表面再粘贴</a:t>
            </a:r>
            <a:r>
              <a:rPr lang="zh-CN" altLang="en-US" dirty="0" smtClean="0">
                <a:sym typeface="+mn-lt"/>
              </a:rPr>
              <a:t>一</a:t>
            </a:r>
            <a:r>
              <a:rPr lang="zh-CN" altLang="en-US" dirty="0">
                <a:sym typeface="+mn-lt"/>
              </a:rPr>
              <a:t>约束</a:t>
            </a:r>
            <a:r>
              <a:rPr lang="zh-CN" altLang="en-US" dirty="0" smtClean="0">
                <a:sym typeface="+mn-lt"/>
              </a:rPr>
              <a:t>层</a:t>
            </a:r>
            <a:r>
              <a:rPr lang="zh-CN" altLang="en-US" dirty="0">
                <a:sym typeface="+mn-lt"/>
              </a:rPr>
              <a:t>，从而构成被动约束层阻尼结构。一般情况下，被动约束阻尼层处理比自由阻尼层处理的减振效果</a:t>
            </a:r>
            <a:r>
              <a:rPr lang="zh-CN" altLang="en-US" dirty="0" smtClean="0">
                <a:sym typeface="+mn-lt"/>
              </a:rPr>
              <a:t>要好，同时</a:t>
            </a:r>
            <a:r>
              <a:rPr lang="zh-CN" altLang="en-US" dirty="0">
                <a:sym typeface="+mn-lt"/>
              </a:rPr>
              <a:t>安全性和可靠性</a:t>
            </a:r>
            <a:r>
              <a:rPr lang="zh-CN" altLang="en-US" dirty="0" smtClean="0">
                <a:sym typeface="+mn-lt"/>
              </a:rPr>
              <a:t>较高。</a:t>
            </a:r>
            <a:endParaRPr lang="en-US" altLang="zh-CN" dirty="0">
              <a:sym typeface="+mn-lt"/>
            </a:endParaRPr>
          </a:p>
        </p:txBody>
      </p:sp>
    </p:spTree>
    <p:extLst>
      <p:ext uri="{BB962C8B-B14F-4D97-AF65-F5344CB8AC3E}">
        <p14:creationId xmlns:p14="http://schemas.microsoft.com/office/powerpoint/2010/main" val="299496151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00110"/>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dirty="0" smtClean="0"/>
              <a:t>第</a:t>
            </a:r>
            <a:r>
              <a:rPr lang="zh-CN" altLang="en-US" kern="0" dirty="0" smtClean="0"/>
              <a:t>二</a:t>
            </a:r>
            <a:r>
              <a:rPr kern="0" dirty="0" err="1" smtClean="0"/>
              <a:t>部分</a:t>
            </a:r>
            <a:endParaRPr kern="0" dirty="0"/>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课题</a:t>
            </a:r>
            <a:r>
              <a:rPr lang="zh-CN" altLang="en-US" kern="0" dirty="0" smtClean="0">
                <a:solidFill>
                  <a:srgbClr val="FF0000"/>
                </a:solidFill>
              </a:rPr>
              <a:t>研究方案</a:t>
            </a:r>
            <a:endParaRPr lang="zh-CN" altLang="en-US" kern="0" dirty="0">
              <a:solidFill>
                <a:srgbClr val="FF0000"/>
              </a:solidFill>
            </a:endParaRPr>
          </a:p>
        </p:txBody>
      </p:sp>
      <p:grpSp>
        <p:nvGrpSpPr>
          <p:cNvPr id="24" name="Group 2"/>
          <p:cNvGrpSpPr/>
          <p:nvPr/>
        </p:nvGrpSpPr>
        <p:grpSpPr bwMode="auto">
          <a:xfrm>
            <a:off x="105652" y="655955"/>
            <a:ext cx="6520142" cy="845107"/>
            <a:chOff x="-42005" y="0"/>
            <a:chExt cx="4704508" cy="845574"/>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smtClean="0">
                  <a:solidFill>
                    <a:srgbClr val="254375"/>
                  </a:solidFill>
                  <a:latin typeface="微软雅黑" panose="020B0503020204020204" charset="-122"/>
                  <a:ea typeface="微软雅黑" panose="020B0503020204020204" charset="-122"/>
                  <a:sym typeface="微软雅黑" panose="020B0503020204020204" charset="-122"/>
                </a:rPr>
                <a:t>02</a:t>
              </a:r>
              <a:endParaRPr lang="en-US" altLang="zh-CN" sz="2400" b="1" dirty="0">
                <a:solidFill>
                  <a:srgbClr val="254375"/>
                </a:solidFill>
                <a:latin typeface="微软雅黑" panose="020B0503020204020204" charset="-122"/>
                <a:ea typeface="微软雅黑" panose="020B0503020204020204" charset="-122"/>
                <a:sym typeface="微软雅黑" panose="020B0503020204020204" charset="-122"/>
              </a:endParaRPr>
            </a:p>
          </p:txBody>
        </p:sp>
        <p:sp>
          <p:nvSpPr>
            <p:cNvPr id="26" name="矩形 24"/>
            <p:cNvSpPr>
              <a:spLocks noChangeArrowheads="1"/>
            </p:cNvSpPr>
            <p:nvPr/>
          </p:nvSpPr>
          <p:spPr bwMode="auto">
            <a:xfrm>
              <a:off x="271069" y="14118"/>
              <a:ext cx="4391434" cy="83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课题研究方案</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a:solidFill>
                    <a:srgbClr val="4F81BD"/>
                  </a:solidFill>
                  <a:latin typeface="微软雅黑" panose="020B0503020204020204" charset="-122"/>
                  <a:ea typeface="微软雅黑" panose="020B0503020204020204" charset="-122"/>
                  <a:sym typeface="Arial" panose="020B0604020202090204"/>
                </a:rPr>
                <a:t>具体的研究目标及内容</a:t>
              </a: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13" name="直接连接符 4"/>
          <p:cNvCxnSpPr>
            <a:cxnSpLocks noChangeShapeType="1"/>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10" name="文本框 2"/>
          <p:cNvSpPr txBox="1"/>
          <p:nvPr/>
        </p:nvSpPr>
        <p:spPr>
          <a:xfrm>
            <a:off x="143956" y="1156682"/>
            <a:ext cx="5508163" cy="400110"/>
          </a:xfrm>
          <a:prstGeom prst="rect">
            <a:avLst/>
          </a:prstGeom>
          <a:noFill/>
          <a:ln w="19050">
            <a:solidFill>
              <a:schemeClr val="bg1"/>
            </a:solidFill>
          </a:ln>
          <a:effectLst/>
        </p:spPr>
        <p:txBody>
          <a:bodyPr wrap="square" rtlCol="0">
            <a:spAutoFit/>
          </a:bodyPr>
          <a:lstStyle/>
          <a:p>
            <a:pPr lvl="0">
              <a:defRPr/>
            </a:pPr>
            <a:r>
              <a:rPr lang="en-US" altLang="zh-CN" sz="2000" noProof="0" dirty="0">
                <a:latin typeface="微软雅黑" pitchFamily="34" charset="-122"/>
                <a:ea typeface="微软雅黑" pitchFamily="34" charset="-122"/>
              </a:rPr>
              <a:t>3</a:t>
            </a:r>
            <a:r>
              <a:rPr kumimoji="0" lang="en-US" altLang="zh-CN" sz="2000" b="0" i="0" u="none" strike="noStrike" kern="1200" cap="none" spc="0" normalizeH="0" baseline="0" noProof="0" dirty="0" smtClean="0">
                <a:ln>
                  <a:noFill/>
                </a:ln>
                <a:effectLst/>
                <a:uLnTx/>
                <a:uFillTx/>
                <a:latin typeface="微软雅黑" pitchFamily="34" charset="-122"/>
                <a:ea typeface="微软雅黑" pitchFamily="34" charset="-122"/>
              </a:rPr>
              <a:t>.</a:t>
            </a:r>
            <a:r>
              <a:rPr lang="zh-CN" altLang="en-US" sz="2000" dirty="0">
                <a:latin typeface="微软雅黑" pitchFamily="34" charset="-122"/>
                <a:ea typeface="微软雅黑" pitchFamily="34" charset="-122"/>
              </a:rPr>
              <a:t>新型复合阻尼涂层的液压管道仿真</a:t>
            </a:r>
            <a:endParaRPr kumimoji="0" lang="zh-CN" altLang="en-US" sz="2000" b="0" i="0" u="none" strike="noStrike" kern="1200" cap="none" spc="0" normalizeH="0" baseline="0" noProof="0" dirty="0">
              <a:ln>
                <a:noFill/>
              </a:ln>
              <a:effectLst/>
              <a:uLnTx/>
              <a:uFillTx/>
              <a:latin typeface="微软雅黑" pitchFamily="34" charset="-122"/>
              <a:ea typeface="微软雅黑" pitchFamily="34" charset="-122"/>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556792"/>
            <a:ext cx="4047913"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p:nvPr/>
        </p:nvPicPr>
        <p:blipFill>
          <a:blip r:embed="rId4"/>
          <a:stretch>
            <a:fillRect/>
          </a:stretch>
        </p:blipFill>
        <p:spPr>
          <a:xfrm>
            <a:off x="600007" y="4149080"/>
            <a:ext cx="3326264" cy="2016224"/>
          </a:xfrm>
          <a:prstGeom prst="rect">
            <a:avLst/>
          </a:prstGeom>
        </p:spPr>
      </p:pic>
      <p:pic>
        <p:nvPicPr>
          <p:cNvPr id="15" name="图片 14"/>
          <p:cNvPicPr/>
          <p:nvPr/>
        </p:nvPicPr>
        <p:blipFill>
          <a:blip r:embed="rId5"/>
          <a:stretch>
            <a:fillRect/>
          </a:stretch>
        </p:blipFill>
        <p:spPr>
          <a:xfrm>
            <a:off x="4860032" y="4149080"/>
            <a:ext cx="3326264" cy="2016224"/>
          </a:xfrm>
          <a:prstGeom prst="rect">
            <a:avLst/>
          </a:prstGeom>
          <a:noFill/>
          <a:ln w="9525">
            <a:noFill/>
          </a:ln>
        </p:spPr>
      </p:pic>
      <p:sp>
        <p:nvSpPr>
          <p:cNvPr id="16" name="箭头: 右 4">
            <a:extLst>
              <a:ext uri="{FF2B5EF4-FFF2-40B4-BE49-F238E27FC236}">
                <a16:creationId xmlns="" xmlns:a16="http://schemas.microsoft.com/office/drawing/2014/main" id="{CF913596-187A-49B4-BB82-90181CC6DED5}"/>
              </a:ext>
            </a:extLst>
          </p:cNvPr>
          <p:cNvSpPr/>
          <p:nvPr/>
        </p:nvSpPr>
        <p:spPr>
          <a:xfrm rot="5400000">
            <a:off x="4005034" y="3491911"/>
            <a:ext cx="720080" cy="450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7067400" y="2560177"/>
            <a:ext cx="1499128" cy="1156855"/>
          </a:xfrm>
          <a:prstGeom prst="rect">
            <a:avLst/>
          </a:prstGeom>
        </p:spPr>
        <p:txBody>
          <a:bodyPr wrap="none">
            <a:spAutoFit/>
          </a:bodyPr>
          <a:lstStyle/>
          <a:p>
            <a:pPr marL="285750" indent="-285750" algn="just" defTabSz="488950">
              <a:lnSpc>
                <a:spcPct val="150000"/>
              </a:lnSpc>
              <a:buFont typeface="Wingdings" panose="05000000000000000000" pitchFamily="2" charset="2"/>
              <a:buChar char="Ø"/>
            </a:pPr>
            <a:r>
              <a:rPr lang="zh-CN" altLang="en-US" sz="1600" b="1" dirty="0">
                <a:solidFill>
                  <a:schemeClr val="accent1"/>
                </a:solidFill>
                <a:latin typeface="微软雅黑" pitchFamily="34" charset="-122"/>
                <a:ea typeface="微软雅黑" pitchFamily="34" charset="-122"/>
                <a:cs typeface="+mn-ea"/>
              </a:rPr>
              <a:t>有限元建模</a:t>
            </a:r>
            <a:endParaRPr lang="en-US" altLang="zh-CN" sz="1600" b="1" dirty="0">
              <a:solidFill>
                <a:schemeClr val="accent1"/>
              </a:solidFill>
              <a:latin typeface="微软雅黑" pitchFamily="34" charset="-122"/>
              <a:ea typeface="微软雅黑" pitchFamily="34" charset="-122"/>
              <a:cs typeface="+mn-ea"/>
            </a:endParaRPr>
          </a:p>
          <a:p>
            <a:pPr marL="285750" indent="-285750" algn="just" defTabSz="488950">
              <a:lnSpc>
                <a:spcPct val="150000"/>
              </a:lnSpc>
              <a:buFont typeface="Wingdings" panose="05000000000000000000" pitchFamily="2" charset="2"/>
              <a:buChar char="Ø"/>
            </a:pPr>
            <a:r>
              <a:rPr lang="zh-CN" altLang="en-US" sz="1600" b="1" dirty="0">
                <a:solidFill>
                  <a:schemeClr val="accent1"/>
                </a:solidFill>
                <a:latin typeface="微软雅黑" pitchFamily="34" charset="-122"/>
                <a:ea typeface="微软雅黑" pitchFamily="34" charset="-122"/>
                <a:cs typeface="+mn-ea"/>
              </a:rPr>
              <a:t>分析求解</a:t>
            </a:r>
            <a:endParaRPr lang="en-US" altLang="zh-CN" sz="1600" b="1" dirty="0">
              <a:solidFill>
                <a:schemeClr val="accent1"/>
              </a:solidFill>
              <a:latin typeface="微软雅黑" pitchFamily="34" charset="-122"/>
              <a:ea typeface="微软雅黑" pitchFamily="34" charset="-122"/>
              <a:cs typeface="+mn-ea"/>
            </a:endParaRPr>
          </a:p>
          <a:p>
            <a:pPr marL="285750" indent="-285750" algn="just" defTabSz="488950">
              <a:lnSpc>
                <a:spcPct val="150000"/>
              </a:lnSpc>
              <a:buFont typeface="Wingdings" panose="05000000000000000000" pitchFamily="2" charset="2"/>
              <a:buChar char="Ø"/>
            </a:pPr>
            <a:r>
              <a:rPr lang="zh-CN" altLang="en-US" sz="1600" b="1" dirty="0">
                <a:solidFill>
                  <a:schemeClr val="accent1"/>
                </a:solidFill>
                <a:latin typeface="微软雅黑" pitchFamily="34" charset="-122"/>
                <a:ea typeface="微软雅黑" pitchFamily="34" charset="-122"/>
                <a:cs typeface="+mn-ea"/>
              </a:rPr>
              <a:t>后处理</a:t>
            </a:r>
          </a:p>
        </p:txBody>
      </p:sp>
    </p:spTree>
    <p:extLst>
      <p:ext uri="{BB962C8B-B14F-4D97-AF65-F5344CB8AC3E}">
        <p14:creationId xmlns:p14="http://schemas.microsoft.com/office/powerpoint/2010/main" val="299496151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00110"/>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dirty="0" smtClean="0"/>
              <a:t>第</a:t>
            </a:r>
            <a:r>
              <a:rPr lang="zh-CN" altLang="en-US" kern="0" dirty="0" smtClean="0"/>
              <a:t>二</a:t>
            </a:r>
            <a:r>
              <a:rPr kern="0" dirty="0" err="1" smtClean="0"/>
              <a:t>部分</a:t>
            </a:r>
            <a:endParaRPr kern="0" dirty="0"/>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课题研究方案</a:t>
            </a:r>
          </a:p>
        </p:txBody>
      </p:sp>
      <p:grpSp>
        <p:nvGrpSpPr>
          <p:cNvPr id="24" name="Group 2"/>
          <p:cNvGrpSpPr/>
          <p:nvPr/>
        </p:nvGrpSpPr>
        <p:grpSpPr bwMode="auto">
          <a:xfrm>
            <a:off x="105652" y="655955"/>
            <a:ext cx="6520142" cy="845107"/>
            <a:chOff x="-42005" y="0"/>
            <a:chExt cx="4704508" cy="845574"/>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smtClean="0">
                  <a:solidFill>
                    <a:srgbClr val="254375"/>
                  </a:solidFill>
                  <a:latin typeface="微软雅黑" panose="020B0503020204020204" charset="-122"/>
                  <a:ea typeface="微软雅黑" panose="020B0503020204020204" charset="-122"/>
                  <a:sym typeface="微软雅黑" panose="020B0503020204020204" charset="-122"/>
                </a:rPr>
                <a:t>02</a:t>
              </a:r>
              <a:endParaRPr lang="en-US" altLang="zh-CN" sz="2400" b="1" dirty="0">
                <a:solidFill>
                  <a:srgbClr val="254375"/>
                </a:solidFill>
                <a:latin typeface="微软雅黑" panose="020B0503020204020204" charset="-122"/>
                <a:ea typeface="微软雅黑" panose="020B0503020204020204" charset="-122"/>
                <a:sym typeface="微软雅黑" panose="020B0503020204020204" charset="-122"/>
              </a:endParaRPr>
            </a:p>
          </p:txBody>
        </p:sp>
        <p:sp>
          <p:nvSpPr>
            <p:cNvPr id="26" name="矩形 24"/>
            <p:cNvSpPr>
              <a:spLocks noChangeArrowheads="1"/>
            </p:cNvSpPr>
            <p:nvPr/>
          </p:nvSpPr>
          <p:spPr bwMode="auto">
            <a:xfrm>
              <a:off x="271069" y="14118"/>
              <a:ext cx="4391434" cy="83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课题研究方案</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a:solidFill>
                    <a:srgbClr val="4F81BD"/>
                  </a:solidFill>
                  <a:latin typeface="微软雅黑" panose="020B0503020204020204" charset="-122"/>
                  <a:ea typeface="微软雅黑" panose="020B0503020204020204" charset="-122"/>
                  <a:sym typeface="Arial" panose="020B0604020202090204"/>
                </a:rPr>
                <a:t>具体的研究目标及内容</a:t>
              </a: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13" name="直接连接符 4"/>
          <p:cNvCxnSpPr>
            <a:cxnSpLocks noChangeShapeType="1"/>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10" name="文本框 2"/>
          <p:cNvSpPr txBox="1"/>
          <p:nvPr/>
        </p:nvSpPr>
        <p:spPr>
          <a:xfrm>
            <a:off x="143956" y="1156682"/>
            <a:ext cx="5508163" cy="400110"/>
          </a:xfrm>
          <a:prstGeom prst="rect">
            <a:avLst/>
          </a:prstGeom>
          <a:noFill/>
          <a:ln w="19050">
            <a:solidFill>
              <a:schemeClr val="bg1"/>
            </a:solidFill>
          </a:ln>
          <a:effectLst/>
        </p:spPr>
        <p:txBody>
          <a:bodyPr wrap="square" rtlCol="0">
            <a:spAutoFit/>
          </a:bodyPr>
          <a:lstStyle/>
          <a:p>
            <a:pPr lvl="0">
              <a:defRPr/>
            </a:pPr>
            <a:r>
              <a:rPr lang="en-US" altLang="zh-CN" sz="2000" dirty="0">
                <a:latin typeface="微软雅黑" pitchFamily="34" charset="-122"/>
                <a:ea typeface="微软雅黑" pitchFamily="34" charset="-122"/>
              </a:rPr>
              <a:t>4</a:t>
            </a:r>
            <a:r>
              <a:rPr kumimoji="0" lang="en-US" altLang="zh-CN" sz="2000" b="0" i="0" u="none" strike="noStrike" kern="1200" cap="none" spc="0" normalizeH="0" baseline="0" noProof="0" dirty="0" smtClean="0">
                <a:ln>
                  <a:noFill/>
                </a:ln>
                <a:effectLst/>
                <a:uLnTx/>
                <a:uFillTx/>
                <a:latin typeface="微软雅黑" pitchFamily="34" charset="-122"/>
                <a:ea typeface="微软雅黑" pitchFamily="34" charset="-122"/>
              </a:rPr>
              <a:t>.</a:t>
            </a:r>
            <a:r>
              <a:rPr lang="zh-CN" altLang="en-US" sz="2000" dirty="0">
                <a:latin typeface="微软雅黑" pitchFamily="34" charset="-122"/>
                <a:ea typeface="微软雅黑" pitchFamily="34" charset="-122"/>
              </a:rPr>
              <a:t>阻尼涂层减振机理研究</a:t>
            </a:r>
            <a:endParaRPr kumimoji="0" lang="zh-CN" altLang="en-US" sz="2000" b="0" i="0" u="none" strike="noStrike" kern="1200" cap="none" spc="0" normalizeH="0" baseline="0" noProof="0" dirty="0">
              <a:ln>
                <a:noFill/>
              </a:ln>
              <a:effectLst/>
              <a:uLnTx/>
              <a:uFillTx/>
              <a:latin typeface="微软雅黑" pitchFamily="34" charset="-122"/>
              <a:ea typeface="微软雅黑" pitchFamily="34" charset="-122"/>
            </a:endParaRPr>
          </a:p>
        </p:txBody>
      </p:sp>
      <p:cxnSp>
        <p:nvCxnSpPr>
          <p:cNvPr id="11" name="直接连接符 10"/>
          <p:cNvCxnSpPr/>
          <p:nvPr/>
        </p:nvCxnSpPr>
        <p:spPr>
          <a:xfrm>
            <a:off x="4427984" y="1131730"/>
            <a:ext cx="0" cy="572627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210799" y="1700808"/>
            <a:ext cx="1467068" cy="369332"/>
          </a:xfrm>
          <a:prstGeom prst="rect">
            <a:avLst/>
          </a:prstGeom>
        </p:spPr>
        <p:txBody>
          <a:bodyPr wrap="none">
            <a:spAutoFit/>
          </a:bodyPr>
          <a:lstStyle/>
          <a:p>
            <a:r>
              <a:rPr lang="en-US" altLang="zh-CN" dirty="0">
                <a:latin typeface="微软雅黑" pitchFamily="34" charset="-122"/>
                <a:ea typeface="微软雅黑" pitchFamily="34" charset="-122"/>
              </a:rPr>
              <a:t>1</a:t>
            </a:r>
            <a:r>
              <a:rPr lang="zh-CN" altLang="en-US" dirty="0">
                <a:latin typeface="微软雅黑" pitchFamily="34" charset="-122"/>
                <a:ea typeface="微软雅黑" pitchFamily="34" charset="-122"/>
              </a:rPr>
              <a:t>）能量模型</a:t>
            </a:r>
          </a:p>
        </p:txBody>
      </p:sp>
      <p:sp>
        <p:nvSpPr>
          <p:cNvPr id="5" name="矩形 4"/>
          <p:cNvSpPr/>
          <p:nvPr/>
        </p:nvSpPr>
        <p:spPr>
          <a:xfrm>
            <a:off x="4617100" y="1700808"/>
            <a:ext cx="1473480" cy="369332"/>
          </a:xfrm>
          <a:prstGeom prst="rect">
            <a:avLst/>
          </a:prstGeom>
        </p:spPr>
        <p:txBody>
          <a:bodyPr wrap="none">
            <a:spAutoFit/>
          </a:bodyPr>
          <a:lstStyle/>
          <a:p>
            <a:r>
              <a:rPr lang="en-US" altLang="zh-CN" dirty="0">
                <a:latin typeface="微软雅黑" pitchFamily="34" charset="-122"/>
                <a:ea typeface="微软雅黑" pitchFamily="34" charset="-122"/>
              </a:rPr>
              <a:t>2</a:t>
            </a:r>
            <a:r>
              <a:rPr lang="zh-CN" altLang="en-US" dirty="0">
                <a:latin typeface="微软雅黑" pitchFamily="34" charset="-122"/>
                <a:ea typeface="微软雅黑" pitchFamily="34" charset="-122"/>
              </a:rPr>
              <a:t>）</a:t>
            </a:r>
            <a:r>
              <a:rPr lang="zh-CN" altLang="en-US" dirty="0" smtClean="0">
                <a:latin typeface="微软雅黑" pitchFamily="34" charset="-122"/>
                <a:ea typeface="微软雅黑" pitchFamily="34" charset="-122"/>
              </a:rPr>
              <a:t>微观</a:t>
            </a:r>
            <a:r>
              <a:rPr lang="zh-CN" altLang="en-US" dirty="0">
                <a:latin typeface="微软雅黑" pitchFamily="34" charset="-122"/>
                <a:ea typeface="微软雅黑" pitchFamily="34" charset="-122"/>
              </a:rPr>
              <a:t>分析</a:t>
            </a:r>
          </a:p>
        </p:txBody>
      </p:sp>
      <p:sp>
        <p:nvSpPr>
          <p:cNvPr id="6" name="矩形 5"/>
          <p:cNvSpPr/>
          <p:nvPr/>
        </p:nvSpPr>
        <p:spPr>
          <a:xfrm>
            <a:off x="105652" y="2077827"/>
            <a:ext cx="4178316" cy="3000821"/>
          </a:xfrm>
          <a:prstGeom prst="rect">
            <a:avLst/>
          </a:prstGeom>
        </p:spPr>
        <p:txBody>
          <a:bodyPr wrap="square">
            <a:spAutoFit/>
          </a:bodyPr>
          <a:lstStyle/>
          <a:p>
            <a:pPr>
              <a:lnSpc>
                <a:spcPct val="150000"/>
              </a:lnSpc>
            </a:pPr>
            <a:r>
              <a:rPr lang="zh-CN" altLang="en-US" dirty="0" smtClean="0">
                <a:latin typeface="微软雅黑" pitchFamily="34" charset="-122"/>
                <a:ea typeface="微软雅黑" pitchFamily="34" charset="-122"/>
              </a:rPr>
              <a:t>       高分子材料</a:t>
            </a:r>
            <a:r>
              <a:rPr lang="zh-CN" altLang="en-US" dirty="0">
                <a:latin typeface="微软雅黑" pitchFamily="34" charset="-122"/>
                <a:ea typeface="微软雅黑" pitchFamily="34" charset="-122"/>
              </a:rPr>
              <a:t>是典型的粘弹性材料</a:t>
            </a:r>
            <a:r>
              <a:rPr lang="zh-CN" altLang="en-US" dirty="0" smtClean="0">
                <a:latin typeface="微软雅黑" pitchFamily="34" charset="-122"/>
                <a:ea typeface="微软雅黑" pitchFamily="34" charset="-122"/>
              </a:rPr>
              <a:t>。其中</a:t>
            </a:r>
            <a:r>
              <a:rPr lang="zh-CN" altLang="en-US" dirty="0">
                <a:latin typeface="微软雅黑" pitchFamily="34" charset="-122"/>
                <a:ea typeface="微软雅黑" pitchFamily="34" charset="-122"/>
              </a:rPr>
              <a:t>的</a:t>
            </a:r>
            <a:r>
              <a:rPr lang="zh-CN" altLang="en-US" b="1" dirty="0">
                <a:solidFill>
                  <a:srgbClr val="FF0000"/>
                </a:solidFill>
                <a:latin typeface="微软雅黑" pitchFamily="34" charset="-122"/>
                <a:ea typeface="微软雅黑" pitchFamily="34" charset="-122"/>
              </a:rPr>
              <a:t>储能模量</a:t>
            </a:r>
            <a:r>
              <a:rPr lang="en-US" altLang="zh-CN" b="1" dirty="0">
                <a:solidFill>
                  <a:srgbClr val="FF0000"/>
                </a:solidFill>
                <a:latin typeface="微软雅黑" pitchFamily="34" charset="-122"/>
                <a:ea typeface="微软雅黑" pitchFamily="34" charset="-122"/>
              </a:rPr>
              <a:t>E’</a:t>
            </a:r>
            <a:r>
              <a:rPr lang="zh-CN" altLang="en-US" dirty="0">
                <a:latin typeface="微软雅黑" pitchFamily="34" charset="-122"/>
                <a:ea typeface="微软雅黑" pitchFamily="34" charset="-122"/>
              </a:rPr>
              <a:t>和</a:t>
            </a:r>
            <a:r>
              <a:rPr lang="zh-CN" altLang="en-US" b="1" dirty="0">
                <a:solidFill>
                  <a:srgbClr val="FF0000"/>
                </a:solidFill>
                <a:latin typeface="微软雅黑" pitchFamily="34" charset="-122"/>
                <a:ea typeface="微软雅黑" pitchFamily="34" charset="-122"/>
              </a:rPr>
              <a:t>耗能模量</a:t>
            </a:r>
            <a:r>
              <a:rPr lang="en-US" altLang="zh-CN" b="1" dirty="0">
                <a:solidFill>
                  <a:srgbClr val="FF0000"/>
                </a:solidFill>
                <a:latin typeface="微软雅黑" pitchFamily="34" charset="-122"/>
                <a:ea typeface="微软雅黑" pitchFamily="34" charset="-122"/>
              </a:rPr>
              <a:t>E”</a:t>
            </a:r>
            <a:r>
              <a:rPr lang="zh-CN" altLang="en-US" dirty="0">
                <a:latin typeface="微软雅黑" pitchFamily="34" charset="-122"/>
                <a:ea typeface="微软雅黑" pitchFamily="34" charset="-122"/>
              </a:rPr>
              <a:t>是两个重要的粘弹性参数。储能模量反映的是材料的弹性部分的贡献，不涉及能量的转换；而损耗模量反映的是材料黏性部分的贡献，也就是材料的</a:t>
            </a:r>
            <a:r>
              <a:rPr lang="zh-CN" altLang="en-US" b="1" dirty="0">
                <a:solidFill>
                  <a:srgbClr val="FF0000"/>
                </a:solidFill>
                <a:latin typeface="微软雅黑" pitchFamily="34" charset="-122"/>
                <a:ea typeface="微软雅黑" pitchFamily="34" charset="-122"/>
              </a:rPr>
              <a:t>机械能转换为</a:t>
            </a:r>
            <a:r>
              <a:rPr lang="zh-CN" altLang="en-US" b="1" dirty="0" smtClean="0">
                <a:solidFill>
                  <a:srgbClr val="FF0000"/>
                </a:solidFill>
                <a:latin typeface="微软雅黑" pitchFamily="34" charset="-122"/>
                <a:ea typeface="微软雅黑" pitchFamily="34" charset="-122"/>
              </a:rPr>
              <a:t>热</a:t>
            </a:r>
            <a:r>
              <a:rPr lang="zh-CN" altLang="en-US" b="1" dirty="0">
                <a:solidFill>
                  <a:srgbClr val="FF0000"/>
                </a:solidFill>
                <a:latin typeface="微软雅黑" pitchFamily="34" charset="-122"/>
                <a:ea typeface="微软雅黑" pitchFamily="34" charset="-122"/>
              </a:rPr>
              <a:t>能</a:t>
            </a:r>
            <a:r>
              <a:rPr lang="zh-CN" altLang="en-US" b="1" dirty="0" smtClean="0">
                <a:solidFill>
                  <a:srgbClr val="FF0000"/>
                </a:solidFill>
                <a:latin typeface="微软雅黑" pitchFamily="34" charset="-122"/>
                <a:ea typeface="微软雅黑" pitchFamily="34" charset="-122"/>
              </a:rPr>
              <a:t>的</a:t>
            </a:r>
            <a:r>
              <a:rPr lang="zh-CN" altLang="en-US" b="1" dirty="0">
                <a:solidFill>
                  <a:srgbClr val="FF0000"/>
                </a:solidFill>
                <a:latin typeface="微软雅黑" pitchFamily="34" charset="-122"/>
                <a:ea typeface="微软雅黑" pitchFamily="34" charset="-122"/>
              </a:rPr>
              <a:t>衡量参数</a:t>
            </a:r>
            <a:r>
              <a:rPr lang="zh-CN" altLang="en-US" dirty="0">
                <a:latin typeface="微软雅黑" pitchFamily="34" charset="-122"/>
                <a:ea typeface="微软雅黑" pitchFamily="34" charset="-122"/>
              </a:rPr>
              <a:t>。</a:t>
            </a:r>
          </a:p>
        </p:txBody>
      </p:sp>
      <mc:AlternateContent xmlns:mc="http://schemas.openxmlformats.org/markup-compatibility/2006" xmlns:a14="http://schemas.microsoft.com/office/drawing/2010/main">
        <mc:Choice Requires="a14">
          <p:sp>
            <p:nvSpPr>
              <p:cNvPr id="7" name="TextBox 6"/>
              <p:cNvSpPr txBox="1"/>
              <p:nvPr/>
            </p:nvSpPr>
            <p:spPr>
              <a:xfrm>
                <a:off x="1094363" y="5661247"/>
                <a:ext cx="1745027" cy="461663"/>
              </a:xfrm>
              <a:prstGeom prst="rect">
                <a:avLst/>
              </a:prstGeom>
              <a:noFill/>
              <a:ln w="12700" cap="flat" cmpd="sng">
                <a:no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a:spAutoFit/>
              </a:bodyPr>
              <a:lstStyle/>
              <a:p>
                <a:pPr algn="ctr" hangingPunct="0"/>
                <a14:m>
                  <m:oMath xmlns:m="http://schemas.openxmlformats.org/officeDocument/2006/math">
                    <m:func>
                      <m:funcPr>
                        <m:ctrlPr>
                          <a:rPr kumimoji="0" lang="en-US" altLang="zh-CN" sz="2400" b="1" i="1" u="none" strike="noStrike" cap="none" spc="0" normalizeH="0" baseline="0" smtClean="0">
                            <a:ln>
                              <a:noFill/>
                            </a:ln>
                            <a:solidFill>
                              <a:srgbClr val="000000"/>
                            </a:solidFill>
                            <a:effectLst/>
                            <a:uFillTx/>
                            <a:latin typeface="Cambria Math"/>
                            <a:sym typeface="Arial" panose="020B0604020202090204"/>
                          </a:rPr>
                        </m:ctrlPr>
                      </m:funcPr>
                      <m:fName>
                        <m:r>
                          <m:rPr>
                            <m:sty m:val="p"/>
                          </m:rPr>
                          <a:rPr kumimoji="0" lang="en-US" altLang="zh-CN" sz="2400" b="0" i="0" u="none" strike="noStrike" cap="none" spc="0" normalizeH="0" baseline="0" smtClean="0">
                            <a:ln>
                              <a:noFill/>
                            </a:ln>
                            <a:solidFill>
                              <a:srgbClr val="000000"/>
                            </a:solidFill>
                            <a:effectLst/>
                            <a:uFillTx/>
                            <a:latin typeface="Cambria Math"/>
                            <a:sym typeface="Arial" panose="020B0604020202090204"/>
                          </a:rPr>
                          <m:t>tan</m:t>
                        </m:r>
                      </m:fName>
                      <m:e>
                        <m:r>
                          <m:rPr>
                            <m:nor/>
                          </m:rPr>
                          <a:rPr lang="en-US" altLang="zh-CN" sz="2400"/>
                          <m:t>δ</m:t>
                        </m:r>
                        <m:r>
                          <m:rPr>
                            <m:nor/>
                          </m:rPr>
                          <a:rPr lang="en-US" altLang="zh-CN" sz="2400" b="0" i="0" smtClean="0"/>
                          <m:t> </m:t>
                        </m:r>
                      </m:e>
                    </m:func>
                  </m:oMath>
                </a14:m>
                <a:r>
                  <a:rPr kumimoji="0" lang="en-US" altLang="zh-CN" sz="2400" b="1" i="0" u="none" strike="noStrike" cap="none" spc="0" normalizeH="0" baseline="0" dirty="0" smtClean="0">
                    <a:ln>
                      <a:noFill/>
                    </a:ln>
                    <a:solidFill>
                      <a:srgbClr val="000000"/>
                    </a:solidFill>
                    <a:effectLst/>
                    <a:uFillTx/>
                    <a:latin typeface="Times New Roman Bold" panose="02020503050405090304" charset="0"/>
                    <a:sym typeface="Arial" panose="020B0604020202090204"/>
                  </a:rPr>
                  <a:t>= </a:t>
                </a:r>
                <a:r>
                  <a:rPr lang="en-US" altLang="zh-CN" sz="2400" dirty="0"/>
                  <a:t>E</a:t>
                </a:r>
                <a:r>
                  <a:rPr lang="en-US" altLang="zh-CN" sz="2400" dirty="0" smtClean="0"/>
                  <a:t>”/</a:t>
                </a:r>
                <a:r>
                  <a:rPr lang="en-US" altLang="zh-CN" sz="2400" dirty="0"/>
                  <a:t>E’</a:t>
                </a:r>
                <a:endParaRPr kumimoji="0" lang="zh-CN" altLang="en-US" sz="2400" b="1" i="0" u="none" strike="noStrike" cap="none" spc="0" normalizeH="0" baseline="0" dirty="0">
                  <a:ln>
                    <a:noFill/>
                  </a:ln>
                  <a:solidFill>
                    <a:srgbClr val="000000"/>
                  </a:solidFill>
                  <a:effectLst/>
                  <a:uFillTx/>
                  <a:latin typeface="Times New Roman Bold" panose="02020503050405090304" charset="0"/>
                  <a:sym typeface="Arial" panose="020B0604020202090204"/>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94363" y="5661247"/>
                <a:ext cx="1745027" cy="461663"/>
              </a:xfrm>
              <a:prstGeom prst="rect">
                <a:avLst/>
              </a:prstGeom>
              <a:blipFill rotWithShape="1">
                <a:blip r:embed="rId3"/>
                <a:stretch>
                  <a:fillRect l="-2448" t="-10667" r="-7343" b="-30667"/>
                </a:stretch>
              </a:blipFill>
              <a:ln w="12700" cap="flat" cmpd="sng">
                <a:noFill/>
                <a:prstDash val="solid"/>
                <a:miter lim="400000"/>
              </a:ln>
            </p:spPr>
            <p:txBody>
              <a:bodyPr/>
              <a:lstStyle/>
              <a:p>
                <a:r>
                  <a:rPr lang="zh-CN" altLang="en-US">
                    <a:noFill/>
                  </a:rPr>
                  <a:t> </a:t>
                </a:r>
              </a:p>
            </p:txBody>
          </p:sp>
        </mc:Fallback>
      </mc:AlternateContent>
      <p:sp>
        <p:nvSpPr>
          <p:cNvPr id="18" name="矩形 17"/>
          <p:cNvSpPr/>
          <p:nvPr/>
        </p:nvSpPr>
        <p:spPr>
          <a:xfrm>
            <a:off x="4664157" y="2070140"/>
            <a:ext cx="4178316" cy="2585323"/>
          </a:xfrm>
          <a:prstGeom prst="rect">
            <a:avLst/>
          </a:prstGeom>
        </p:spPr>
        <p:txBody>
          <a:bodyPr wrap="square">
            <a:spAutoFit/>
          </a:bodyPr>
          <a:lstStyle/>
          <a:p>
            <a:pPr>
              <a:lnSpc>
                <a:spcPct val="150000"/>
              </a:lnSpc>
            </a:pPr>
            <a:r>
              <a:rPr lang="zh-CN" altLang="en-US" dirty="0" smtClean="0">
                <a:latin typeface="微软雅黑" pitchFamily="34" charset="-122"/>
                <a:ea typeface="微软雅黑" pitchFamily="34" charset="-122"/>
              </a:rPr>
              <a:t>      通过扫描电镜观察涂层</a:t>
            </a:r>
            <a:r>
              <a:rPr lang="zh-CN" altLang="en-US" dirty="0">
                <a:latin typeface="微软雅黑" pitchFamily="34" charset="-122"/>
                <a:ea typeface="微软雅黑" pitchFamily="34" charset="-122"/>
              </a:rPr>
              <a:t>的组织、颗粒、微观孔隙等微观</a:t>
            </a:r>
            <a:r>
              <a:rPr lang="zh-CN" altLang="en-US" dirty="0" smtClean="0">
                <a:latin typeface="微软雅黑" pitchFamily="34" charset="-122"/>
                <a:ea typeface="微软雅黑" pitchFamily="34" charset="-122"/>
              </a:rPr>
              <a:t>形貌，研究分析填料在基体树脂中的</a:t>
            </a:r>
            <a:r>
              <a:rPr lang="zh-CN" altLang="en-US" b="1" dirty="0" smtClean="0">
                <a:solidFill>
                  <a:srgbClr val="FF0000"/>
                </a:solidFill>
                <a:latin typeface="微软雅黑" pitchFamily="34" charset="-122"/>
                <a:ea typeface="微软雅黑" pitchFamily="34" charset="-122"/>
              </a:rPr>
              <a:t>分散情况</a:t>
            </a:r>
            <a:r>
              <a:rPr lang="zh-CN" altLang="en-US" dirty="0" smtClean="0">
                <a:latin typeface="微软雅黑" pitchFamily="34" charset="-122"/>
                <a:ea typeface="微软雅黑" pitchFamily="34" charset="-122"/>
              </a:rPr>
              <a:t>，填料与填料间、填料与树脂间的</a:t>
            </a:r>
            <a:r>
              <a:rPr lang="zh-CN" altLang="en-US" b="1" dirty="0" smtClean="0">
                <a:solidFill>
                  <a:srgbClr val="FF0000"/>
                </a:solidFill>
                <a:latin typeface="微软雅黑" pitchFamily="34" charset="-122"/>
                <a:ea typeface="微软雅黑" pitchFamily="34" charset="-122"/>
              </a:rPr>
              <a:t>接触面积</a:t>
            </a:r>
            <a:r>
              <a:rPr lang="zh-CN" altLang="en-US" dirty="0" smtClean="0">
                <a:latin typeface="微软雅黑" pitchFamily="34" charset="-122"/>
                <a:ea typeface="微软雅黑" pitchFamily="34" charset="-122"/>
              </a:rPr>
              <a:t>，进一步分析不同填料对阻尼涂层阻尼性能的影响。</a:t>
            </a:r>
            <a:endParaRPr lang="zh-CN" altLang="en-US" dirty="0">
              <a:latin typeface="微软雅黑" pitchFamily="34" charset="-122"/>
              <a:ea typeface="微软雅黑" pitchFamily="34" charset="-122"/>
            </a:endParaRPr>
          </a:p>
        </p:txBody>
      </p:sp>
      <p:sp>
        <p:nvSpPr>
          <p:cNvPr id="19" name="TextBox 18"/>
          <p:cNvSpPr txBox="1"/>
          <p:nvPr/>
        </p:nvSpPr>
        <p:spPr>
          <a:xfrm>
            <a:off x="5824613" y="5085184"/>
            <a:ext cx="1602360" cy="369330"/>
          </a:xfrm>
          <a:prstGeom prst="rect">
            <a:avLst/>
          </a:prstGeom>
          <a:noFill/>
          <a:ln w="12700" cap="flat" cmpd="sng">
            <a:no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a:spAutoFit/>
          </a:bodyPr>
          <a:lstStyle/>
          <a:p>
            <a:pPr algn="ctr" hangingPunct="0"/>
            <a:r>
              <a:rPr kumimoji="0" lang="zh-CN" altLang="en-US" b="1" i="0" u="none" strike="noStrike" cap="none" spc="0" normalizeH="0" baseline="0" dirty="0" smtClean="0">
                <a:ln>
                  <a:noFill/>
                </a:ln>
                <a:solidFill>
                  <a:srgbClr val="000000"/>
                </a:solidFill>
                <a:effectLst/>
                <a:uFillTx/>
                <a:latin typeface="Times New Roman Bold" panose="02020503050405090304" charset="0"/>
                <a:sym typeface="Arial" panose="020B0604020202090204"/>
              </a:rPr>
              <a:t>（</a:t>
            </a:r>
            <a:r>
              <a:rPr kumimoji="0" lang="en-US" altLang="zh-CN" b="1" i="0" u="none" strike="noStrike" cap="none" spc="0" normalizeH="0" baseline="0" dirty="0" smtClean="0">
                <a:ln>
                  <a:noFill/>
                </a:ln>
                <a:solidFill>
                  <a:srgbClr val="000000"/>
                </a:solidFill>
                <a:effectLst/>
                <a:uFillTx/>
                <a:latin typeface="Times New Roman Bold" panose="02020503050405090304" charset="0"/>
                <a:sym typeface="Arial" panose="020B0604020202090204"/>
              </a:rPr>
              <a:t>1</a:t>
            </a:r>
            <a:r>
              <a:rPr kumimoji="0" lang="zh-CN" altLang="en-US" b="1" i="0" u="none" strike="noStrike" cap="none" spc="0" normalizeH="0" baseline="0" dirty="0" smtClean="0">
                <a:ln>
                  <a:noFill/>
                </a:ln>
                <a:solidFill>
                  <a:srgbClr val="000000"/>
                </a:solidFill>
                <a:effectLst/>
                <a:uFillTx/>
                <a:latin typeface="Times New Roman Bold" panose="02020503050405090304" charset="0"/>
                <a:sym typeface="Arial" panose="020B0604020202090204"/>
              </a:rPr>
              <a:t>）分散情况</a:t>
            </a:r>
            <a:endParaRPr kumimoji="0" lang="zh-CN" altLang="en-US" b="1" i="0" u="none" strike="noStrike" cap="none" spc="0" normalizeH="0" baseline="0" dirty="0">
              <a:ln>
                <a:noFill/>
              </a:ln>
              <a:solidFill>
                <a:srgbClr val="000000"/>
              </a:solidFill>
              <a:effectLst/>
              <a:uFillTx/>
              <a:latin typeface="Times New Roman Bold" panose="02020503050405090304" charset="0"/>
              <a:sym typeface="Arial" panose="020B0604020202090204"/>
            </a:endParaRPr>
          </a:p>
        </p:txBody>
      </p:sp>
      <p:sp>
        <p:nvSpPr>
          <p:cNvPr id="20" name="TextBox 19"/>
          <p:cNvSpPr txBox="1"/>
          <p:nvPr/>
        </p:nvSpPr>
        <p:spPr>
          <a:xfrm>
            <a:off x="5824611" y="5507942"/>
            <a:ext cx="1602360" cy="369330"/>
          </a:xfrm>
          <a:prstGeom prst="rect">
            <a:avLst/>
          </a:prstGeom>
          <a:noFill/>
          <a:ln w="12700" cap="flat" cmpd="sng">
            <a:no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a:spAutoFit/>
          </a:bodyPr>
          <a:lstStyle/>
          <a:p>
            <a:pPr algn="ctr" hangingPunct="0"/>
            <a:r>
              <a:rPr kumimoji="0" lang="zh-CN" altLang="en-US" b="1" i="0" u="none" strike="noStrike" cap="none" spc="0" normalizeH="0" baseline="0" dirty="0" smtClean="0">
                <a:ln>
                  <a:noFill/>
                </a:ln>
                <a:solidFill>
                  <a:srgbClr val="000000"/>
                </a:solidFill>
                <a:effectLst/>
                <a:uFillTx/>
                <a:latin typeface="Times New Roman Bold" panose="02020503050405090304" charset="0"/>
                <a:sym typeface="Arial" panose="020B0604020202090204"/>
              </a:rPr>
              <a:t>（</a:t>
            </a:r>
            <a:r>
              <a:rPr lang="en-US" altLang="zh-CN" b="1" dirty="0">
                <a:solidFill>
                  <a:srgbClr val="000000"/>
                </a:solidFill>
                <a:latin typeface="Times New Roman Bold" panose="02020503050405090304" charset="0"/>
                <a:sym typeface="Arial" panose="020B0604020202090204"/>
              </a:rPr>
              <a:t>2</a:t>
            </a:r>
            <a:r>
              <a:rPr kumimoji="0" lang="zh-CN" altLang="en-US" b="1" i="0" u="none" strike="noStrike" cap="none" spc="0" normalizeH="0" baseline="0" dirty="0" smtClean="0">
                <a:ln>
                  <a:noFill/>
                </a:ln>
                <a:solidFill>
                  <a:srgbClr val="000000"/>
                </a:solidFill>
                <a:effectLst/>
                <a:uFillTx/>
                <a:latin typeface="Times New Roman Bold" panose="02020503050405090304" charset="0"/>
                <a:sym typeface="Arial" panose="020B0604020202090204"/>
              </a:rPr>
              <a:t>）接触面积</a:t>
            </a:r>
            <a:endParaRPr kumimoji="0" lang="zh-CN" altLang="en-US" b="1" i="0" u="none" strike="noStrike" cap="none" spc="0" normalizeH="0" baseline="0" dirty="0">
              <a:ln>
                <a:noFill/>
              </a:ln>
              <a:solidFill>
                <a:srgbClr val="000000"/>
              </a:solidFill>
              <a:effectLst/>
              <a:uFillTx/>
              <a:latin typeface="Times New Roman Bold" panose="02020503050405090304" charset="0"/>
              <a:sym typeface="Arial" panose="020B0604020202090204"/>
            </a:endParaRPr>
          </a:p>
        </p:txBody>
      </p:sp>
      <p:sp>
        <p:nvSpPr>
          <p:cNvPr id="21" name="TextBox 20"/>
          <p:cNvSpPr txBox="1"/>
          <p:nvPr/>
        </p:nvSpPr>
        <p:spPr>
          <a:xfrm>
            <a:off x="5824611" y="5938245"/>
            <a:ext cx="1602360" cy="369330"/>
          </a:xfrm>
          <a:prstGeom prst="rect">
            <a:avLst/>
          </a:prstGeom>
          <a:noFill/>
          <a:ln w="12700" cap="flat" cmpd="sng">
            <a:no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a:spAutoFit/>
          </a:bodyPr>
          <a:lstStyle/>
          <a:p>
            <a:pPr algn="ctr" hangingPunct="0"/>
            <a:r>
              <a:rPr kumimoji="0" lang="zh-CN" altLang="en-US" b="1" i="0" u="none" strike="noStrike" cap="none" spc="0" normalizeH="0" baseline="0" dirty="0" smtClean="0">
                <a:ln>
                  <a:noFill/>
                </a:ln>
                <a:solidFill>
                  <a:srgbClr val="000000"/>
                </a:solidFill>
                <a:effectLst/>
                <a:uFillTx/>
                <a:latin typeface="Times New Roman Bold" panose="02020503050405090304" charset="0"/>
                <a:sym typeface="Arial" panose="020B0604020202090204"/>
              </a:rPr>
              <a:t>（</a:t>
            </a:r>
            <a:r>
              <a:rPr lang="en-US" altLang="zh-CN" b="1" dirty="0" smtClean="0">
                <a:solidFill>
                  <a:srgbClr val="000000"/>
                </a:solidFill>
                <a:latin typeface="Times New Roman Bold" panose="02020503050405090304" charset="0"/>
                <a:sym typeface="Arial" panose="020B0604020202090204"/>
              </a:rPr>
              <a:t>3</a:t>
            </a:r>
            <a:r>
              <a:rPr kumimoji="0" lang="zh-CN" altLang="en-US" b="1" i="0" u="none" strike="noStrike" cap="none" spc="0" normalizeH="0" baseline="0" dirty="0" smtClean="0">
                <a:ln>
                  <a:noFill/>
                </a:ln>
                <a:solidFill>
                  <a:srgbClr val="000000"/>
                </a:solidFill>
                <a:effectLst/>
                <a:uFillTx/>
                <a:latin typeface="Times New Roman Bold" panose="02020503050405090304" charset="0"/>
                <a:sym typeface="Arial" panose="020B0604020202090204"/>
              </a:rPr>
              <a:t>）剪切形变</a:t>
            </a:r>
            <a:endParaRPr kumimoji="0" lang="zh-CN" altLang="en-US" b="1" i="0" u="none" strike="noStrike" cap="none" spc="0" normalizeH="0" baseline="0" dirty="0">
              <a:ln>
                <a:noFill/>
              </a:ln>
              <a:solidFill>
                <a:srgbClr val="000000"/>
              </a:solidFill>
              <a:effectLst/>
              <a:uFillTx/>
              <a:latin typeface="Times New Roman Bold" panose="02020503050405090304" charset="0"/>
              <a:sym typeface="Arial" panose="020B0604020202090204"/>
            </a:endParaRPr>
          </a:p>
        </p:txBody>
      </p:sp>
    </p:spTree>
    <p:extLst>
      <p:ext uri="{BB962C8B-B14F-4D97-AF65-F5344CB8AC3E}">
        <p14:creationId xmlns:p14="http://schemas.microsoft.com/office/powerpoint/2010/main" val="299496151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00110"/>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dirty="0" smtClean="0"/>
              <a:t>第</a:t>
            </a:r>
            <a:r>
              <a:rPr lang="zh-CN" altLang="en-US" kern="0" dirty="0" smtClean="0"/>
              <a:t>二</a:t>
            </a:r>
            <a:r>
              <a:rPr kern="0" dirty="0" err="1" smtClean="0"/>
              <a:t>部分</a:t>
            </a:r>
            <a:endParaRPr kern="0" dirty="0"/>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课题研究方案</a:t>
            </a:r>
          </a:p>
        </p:txBody>
      </p:sp>
      <p:grpSp>
        <p:nvGrpSpPr>
          <p:cNvPr id="24" name="Group 2"/>
          <p:cNvGrpSpPr/>
          <p:nvPr/>
        </p:nvGrpSpPr>
        <p:grpSpPr bwMode="auto">
          <a:xfrm>
            <a:off x="105652" y="655955"/>
            <a:ext cx="6520142" cy="845107"/>
            <a:chOff x="-42005" y="0"/>
            <a:chExt cx="4704508" cy="845574"/>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smtClean="0">
                  <a:solidFill>
                    <a:srgbClr val="254375"/>
                  </a:solidFill>
                  <a:latin typeface="微软雅黑" panose="020B0503020204020204" charset="-122"/>
                  <a:ea typeface="微软雅黑" panose="020B0503020204020204" charset="-122"/>
                  <a:sym typeface="微软雅黑" panose="020B0503020204020204" charset="-122"/>
                </a:rPr>
                <a:t>02</a:t>
              </a:r>
              <a:endParaRPr lang="en-US" altLang="zh-CN" sz="2400" b="1" dirty="0">
                <a:solidFill>
                  <a:srgbClr val="254375"/>
                </a:solidFill>
                <a:latin typeface="微软雅黑" panose="020B0503020204020204" charset="-122"/>
                <a:ea typeface="微软雅黑" panose="020B0503020204020204" charset="-122"/>
                <a:sym typeface="微软雅黑" panose="020B0503020204020204" charset="-122"/>
              </a:endParaRPr>
            </a:p>
          </p:txBody>
        </p:sp>
        <p:sp>
          <p:nvSpPr>
            <p:cNvPr id="26" name="矩形 24"/>
            <p:cNvSpPr>
              <a:spLocks noChangeArrowheads="1"/>
            </p:cNvSpPr>
            <p:nvPr/>
          </p:nvSpPr>
          <p:spPr bwMode="auto">
            <a:xfrm>
              <a:off x="271069" y="14118"/>
              <a:ext cx="4391434" cy="83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课题研究方案</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a:solidFill>
                    <a:srgbClr val="4F81BD"/>
                  </a:solidFill>
                  <a:latin typeface="微软雅黑" panose="020B0503020204020204" charset="-122"/>
                  <a:ea typeface="微软雅黑" panose="020B0503020204020204" charset="-122"/>
                  <a:sym typeface="Arial" panose="020B0604020202090204"/>
                </a:rPr>
                <a:t>具体的研究目标及内容</a:t>
              </a: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13" name="直接连接符 4"/>
          <p:cNvCxnSpPr>
            <a:cxnSpLocks noChangeShapeType="1"/>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10" name="文本框 2"/>
          <p:cNvSpPr txBox="1"/>
          <p:nvPr/>
        </p:nvSpPr>
        <p:spPr>
          <a:xfrm>
            <a:off x="143956" y="1156682"/>
            <a:ext cx="5508163" cy="400110"/>
          </a:xfrm>
          <a:prstGeom prst="rect">
            <a:avLst/>
          </a:prstGeom>
          <a:noFill/>
          <a:ln w="19050">
            <a:solidFill>
              <a:schemeClr val="bg1"/>
            </a:solidFill>
          </a:ln>
          <a:effectLst/>
        </p:spPr>
        <p:txBody>
          <a:bodyPr wrap="square" rtlCol="0">
            <a:spAutoFit/>
          </a:bodyPr>
          <a:lstStyle/>
          <a:p>
            <a:pPr lvl="0">
              <a:defRPr/>
            </a:pPr>
            <a:r>
              <a:rPr lang="en-US" altLang="zh-CN" sz="2000" noProof="0" dirty="0" smtClean="0">
                <a:latin typeface="微软雅黑" pitchFamily="34" charset="-122"/>
                <a:ea typeface="微软雅黑" pitchFamily="34" charset="-122"/>
              </a:rPr>
              <a:t>5</a:t>
            </a:r>
            <a:r>
              <a:rPr kumimoji="0" lang="en-US" altLang="zh-CN" sz="2000" b="0" i="0" u="none" strike="noStrike" kern="1200" cap="none" spc="0" normalizeH="0" baseline="0" noProof="0" dirty="0" smtClean="0">
                <a:ln>
                  <a:noFill/>
                </a:ln>
                <a:effectLst/>
                <a:uLnTx/>
                <a:uFillTx/>
                <a:latin typeface="微软雅黑" pitchFamily="34" charset="-122"/>
                <a:ea typeface="微软雅黑" pitchFamily="34" charset="-122"/>
              </a:rPr>
              <a:t>.</a:t>
            </a:r>
            <a:r>
              <a:rPr kumimoji="0" lang="zh-CN" altLang="en-US" sz="2000" b="0" i="0" u="none" strike="noStrike" kern="1200" cap="none" spc="0" normalizeH="0" baseline="0" noProof="0" dirty="0" smtClean="0">
                <a:ln>
                  <a:noFill/>
                </a:ln>
                <a:effectLst/>
                <a:uLnTx/>
                <a:uFillTx/>
                <a:latin typeface="微软雅黑" pitchFamily="34" charset="-122"/>
                <a:ea typeface="微软雅黑" pitchFamily="34" charset="-122"/>
              </a:rPr>
              <a:t>理化</a:t>
            </a:r>
            <a:r>
              <a:rPr lang="zh-CN" altLang="en-US" sz="2000" dirty="0" smtClean="0">
                <a:latin typeface="微软雅黑" pitchFamily="34" charset="-122"/>
                <a:ea typeface="微软雅黑" pitchFamily="34" charset="-122"/>
              </a:rPr>
              <a:t>性能</a:t>
            </a:r>
            <a:r>
              <a:rPr lang="zh-CN" altLang="en-US" sz="2000" dirty="0">
                <a:latin typeface="微软雅黑" pitchFamily="34" charset="-122"/>
                <a:ea typeface="微软雅黑" pitchFamily="34" charset="-122"/>
              </a:rPr>
              <a:t>研究</a:t>
            </a:r>
            <a:endParaRPr kumimoji="0" lang="zh-CN" altLang="en-US" sz="2000" b="0" i="0" u="none" strike="noStrike" kern="1200" cap="none" spc="0" normalizeH="0" baseline="0" noProof="0" dirty="0">
              <a:ln>
                <a:noFill/>
              </a:ln>
              <a:effectLst/>
              <a:uLnTx/>
              <a:uFillTx/>
              <a:latin typeface="微软雅黑" pitchFamily="34" charset="-122"/>
              <a:ea typeface="微软雅黑" pitchFamily="34" charset="-122"/>
            </a:endParaRPr>
          </a:p>
        </p:txBody>
      </p:sp>
      <p:sp>
        <p:nvSpPr>
          <p:cNvPr id="11" name="矩形 10"/>
          <p:cNvSpPr/>
          <p:nvPr/>
        </p:nvSpPr>
        <p:spPr>
          <a:xfrm>
            <a:off x="210799" y="1484784"/>
            <a:ext cx="1704313" cy="369332"/>
          </a:xfrm>
          <a:prstGeom prst="rect">
            <a:avLst/>
          </a:prstGeom>
        </p:spPr>
        <p:txBody>
          <a:bodyPr wrap="none">
            <a:spAutoFit/>
          </a:bodyPr>
          <a:lstStyle/>
          <a:p>
            <a:r>
              <a:rPr lang="en-US" altLang="zh-CN" dirty="0">
                <a:latin typeface="微软雅黑" pitchFamily="34" charset="-122"/>
                <a:ea typeface="微软雅黑" pitchFamily="34" charset="-122"/>
              </a:rPr>
              <a:t>1</a:t>
            </a:r>
            <a:r>
              <a:rPr lang="zh-CN" altLang="en-US" dirty="0" smtClean="0">
                <a:latin typeface="微软雅黑" pitchFamily="34" charset="-122"/>
                <a:ea typeface="微软雅黑" pitchFamily="34" charset="-122"/>
              </a:rPr>
              <a:t>）附着力</a:t>
            </a:r>
            <a:r>
              <a:rPr lang="zh-CN" altLang="en-US" dirty="0">
                <a:latin typeface="微软雅黑" pitchFamily="34" charset="-122"/>
                <a:ea typeface="微软雅黑" pitchFamily="34" charset="-122"/>
              </a:rPr>
              <a:t>研究</a:t>
            </a:r>
          </a:p>
        </p:txBody>
      </p:sp>
      <p:cxnSp>
        <p:nvCxnSpPr>
          <p:cNvPr id="14" name="直接连接符 13"/>
          <p:cNvCxnSpPr/>
          <p:nvPr/>
        </p:nvCxnSpPr>
        <p:spPr>
          <a:xfrm>
            <a:off x="4427984" y="1131730"/>
            <a:ext cx="0" cy="572627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323528" y="3861048"/>
            <a:ext cx="8496944" cy="72008"/>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572000" y="1467083"/>
            <a:ext cx="1704313" cy="369332"/>
          </a:xfrm>
          <a:prstGeom prst="rect">
            <a:avLst/>
          </a:prstGeom>
        </p:spPr>
        <p:txBody>
          <a:bodyPr wrap="none">
            <a:spAutoFit/>
          </a:bodyPr>
          <a:lstStyle/>
          <a:p>
            <a:r>
              <a:rPr lang="en-US" altLang="zh-CN" dirty="0" smtClean="0">
                <a:latin typeface="微软雅黑" pitchFamily="34" charset="-122"/>
                <a:ea typeface="微软雅黑" pitchFamily="34" charset="-122"/>
              </a:rPr>
              <a:t>2</a:t>
            </a:r>
            <a:r>
              <a:rPr lang="zh-CN" altLang="en-US" dirty="0" smtClean="0">
                <a:latin typeface="微软雅黑" pitchFamily="34" charset="-122"/>
                <a:ea typeface="微软雅黑" pitchFamily="34" charset="-122"/>
              </a:rPr>
              <a:t>）</a:t>
            </a:r>
            <a:r>
              <a:rPr lang="zh-CN" altLang="en-US" dirty="0">
                <a:latin typeface="微软雅黑" pitchFamily="34" charset="-122"/>
                <a:ea typeface="微软雅黑" pitchFamily="34" charset="-122"/>
              </a:rPr>
              <a:t>耐水性</a:t>
            </a:r>
            <a:r>
              <a:rPr lang="zh-CN" altLang="en-US" dirty="0" smtClean="0">
                <a:latin typeface="微软雅黑" pitchFamily="34" charset="-122"/>
                <a:ea typeface="微软雅黑" pitchFamily="34" charset="-122"/>
              </a:rPr>
              <a:t>研究</a:t>
            </a:r>
            <a:endParaRPr lang="zh-CN" altLang="en-US" dirty="0">
              <a:latin typeface="微软雅黑" pitchFamily="34" charset="-122"/>
              <a:ea typeface="微软雅黑" pitchFamily="34" charset="-122"/>
            </a:endParaRPr>
          </a:p>
        </p:txBody>
      </p:sp>
      <p:sp>
        <p:nvSpPr>
          <p:cNvPr id="6" name="矩形 5"/>
          <p:cNvSpPr/>
          <p:nvPr/>
        </p:nvSpPr>
        <p:spPr>
          <a:xfrm>
            <a:off x="4572000" y="1763231"/>
            <a:ext cx="4320480" cy="2169825"/>
          </a:xfrm>
          <a:prstGeom prst="rect">
            <a:avLst/>
          </a:prstGeom>
        </p:spPr>
        <p:txBody>
          <a:bodyPr wrap="square">
            <a:spAutoFit/>
          </a:bodyPr>
          <a:lstStyle/>
          <a:p>
            <a:pPr>
              <a:lnSpc>
                <a:spcPct val="150000"/>
              </a:lnSpc>
            </a:pPr>
            <a:r>
              <a:rPr lang="zh-CN" altLang="en-US" dirty="0" smtClean="0">
                <a:latin typeface="微软雅黑" pitchFamily="34" charset="-122"/>
                <a:ea typeface="微软雅黑" pitchFamily="34" charset="-122"/>
              </a:rPr>
              <a:t>       根据 </a:t>
            </a:r>
            <a:r>
              <a:rPr lang="en-US" altLang="zh-CN" dirty="0" smtClean="0">
                <a:latin typeface="微软雅黑" pitchFamily="34" charset="-122"/>
                <a:ea typeface="微软雅黑" pitchFamily="34" charset="-122"/>
              </a:rPr>
              <a:t>GB/T1733 </a:t>
            </a:r>
            <a:r>
              <a:rPr lang="zh-CN" altLang="en-US" dirty="0" smtClean="0">
                <a:latin typeface="微软雅黑" pitchFamily="34" charset="-122"/>
                <a:ea typeface="微软雅黑" pitchFamily="34" charset="-122"/>
              </a:rPr>
              <a:t>漆膜耐水性测定</a:t>
            </a:r>
            <a:r>
              <a:rPr lang="zh-CN" altLang="en-US" dirty="0">
                <a:latin typeface="微软雅黑" pitchFamily="34" charset="-122"/>
                <a:ea typeface="微软雅黑" pitchFamily="34" charset="-122"/>
              </a:rPr>
              <a:t>法</a:t>
            </a:r>
            <a:r>
              <a:rPr lang="zh-CN" altLang="en-US" dirty="0" smtClean="0">
                <a:latin typeface="微软雅黑" pitchFamily="34" charset="-122"/>
                <a:ea typeface="微软雅黑" pitchFamily="34" charset="-122"/>
              </a:rPr>
              <a:t>，水槽</a:t>
            </a:r>
            <a:r>
              <a:rPr lang="zh-CN" altLang="en-US" dirty="0">
                <a:latin typeface="微软雅黑" pitchFamily="34" charset="-122"/>
                <a:ea typeface="微软雅黑" pitchFamily="34" charset="-122"/>
              </a:rPr>
              <a:t>中</a:t>
            </a:r>
            <a:r>
              <a:rPr lang="zh-CN" altLang="en-US" dirty="0" smtClean="0">
                <a:latin typeface="微软雅黑" pitchFamily="34" charset="-122"/>
                <a:ea typeface="微软雅黑" pitchFamily="34" charset="-122"/>
              </a:rPr>
              <a:t>加入</a:t>
            </a:r>
            <a:r>
              <a:rPr lang="zh-CN" altLang="en-US" dirty="0">
                <a:latin typeface="微软雅黑" pitchFamily="34" charset="-122"/>
                <a:ea typeface="微软雅黑" pitchFamily="34" charset="-122"/>
              </a:rPr>
              <a:t>蒸馏水，将三块试</a:t>
            </a:r>
            <a:r>
              <a:rPr lang="zh-CN" altLang="en-US" dirty="0" smtClean="0">
                <a:latin typeface="微软雅黑" pitchFamily="34" charset="-122"/>
                <a:ea typeface="微软雅黑" pitchFamily="34" charset="-122"/>
              </a:rPr>
              <a:t>板的 </a:t>
            </a:r>
            <a:r>
              <a:rPr lang="en-US" altLang="zh-CN" dirty="0">
                <a:latin typeface="微软雅黑" pitchFamily="34" charset="-122"/>
                <a:ea typeface="微软雅黑" pitchFamily="34" charset="-122"/>
              </a:rPr>
              <a:t>2/3 </a:t>
            </a:r>
            <a:r>
              <a:rPr lang="zh-CN" altLang="en-US" dirty="0">
                <a:latin typeface="微软雅黑" pitchFamily="34" charset="-122"/>
                <a:ea typeface="微软雅黑" pitchFamily="34" charset="-122"/>
              </a:rPr>
              <a:t>浸泡于水中。</a:t>
            </a:r>
            <a:r>
              <a:rPr lang="zh-CN" altLang="en-US" dirty="0" smtClean="0">
                <a:latin typeface="微软雅黑" pitchFamily="34" charset="-122"/>
                <a:ea typeface="微软雅黑" pitchFamily="34" charset="-122"/>
              </a:rPr>
              <a:t>浸泡 </a:t>
            </a:r>
            <a:r>
              <a:rPr lang="en-US" altLang="zh-CN" dirty="0">
                <a:latin typeface="微软雅黑" pitchFamily="34" charset="-122"/>
                <a:ea typeface="微软雅黑" pitchFamily="34" charset="-122"/>
              </a:rPr>
              <a:t>15 </a:t>
            </a:r>
            <a:r>
              <a:rPr lang="zh-CN" altLang="en-US" dirty="0">
                <a:latin typeface="微软雅黑" pitchFamily="34" charset="-122"/>
                <a:ea typeface="微软雅黑" pitchFamily="34" charset="-122"/>
              </a:rPr>
              <a:t>天后取出，</a:t>
            </a:r>
            <a:r>
              <a:rPr lang="zh-CN" altLang="en-US" dirty="0" smtClean="0">
                <a:latin typeface="微软雅黑" pitchFamily="34" charset="-122"/>
                <a:ea typeface="微软雅黑" pitchFamily="34" charset="-122"/>
              </a:rPr>
              <a:t>观察三块试板表面变色</a:t>
            </a:r>
            <a:r>
              <a:rPr lang="zh-CN" altLang="en-US" dirty="0">
                <a:latin typeface="微软雅黑" pitchFamily="34" charset="-122"/>
                <a:ea typeface="微软雅黑" pitchFamily="34" charset="-122"/>
              </a:rPr>
              <a:t>、</a:t>
            </a:r>
            <a:r>
              <a:rPr lang="zh-CN" altLang="en-US" dirty="0" smtClean="0">
                <a:latin typeface="微软雅黑" pitchFamily="34" charset="-122"/>
                <a:ea typeface="微软雅黑" pitchFamily="34" charset="-122"/>
              </a:rPr>
              <a:t>起泡</a:t>
            </a:r>
            <a:r>
              <a:rPr lang="zh-CN" altLang="en-US" dirty="0">
                <a:latin typeface="微软雅黑" pitchFamily="34" charset="-122"/>
                <a:ea typeface="微软雅黑" pitchFamily="34" charset="-122"/>
              </a:rPr>
              <a:t>、起皱、脱落、生锈等现象。</a:t>
            </a:r>
          </a:p>
        </p:txBody>
      </p:sp>
      <p:sp>
        <p:nvSpPr>
          <p:cNvPr id="22" name="矩形 21"/>
          <p:cNvSpPr/>
          <p:nvPr/>
        </p:nvSpPr>
        <p:spPr>
          <a:xfrm>
            <a:off x="323528" y="4077072"/>
            <a:ext cx="2627642" cy="369332"/>
          </a:xfrm>
          <a:prstGeom prst="rect">
            <a:avLst/>
          </a:prstGeom>
        </p:spPr>
        <p:txBody>
          <a:bodyPr wrap="none">
            <a:spAutoFit/>
          </a:bodyPr>
          <a:lstStyle/>
          <a:p>
            <a:r>
              <a:rPr lang="en-US" altLang="zh-CN" dirty="0">
                <a:latin typeface="微软雅黑" pitchFamily="34" charset="-122"/>
                <a:ea typeface="微软雅黑" pitchFamily="34" charset="-122"/>
              </a:rPr>
              <a:t>3</a:t>
            </a:r>
            <a:r>
              <a:rPr lang="zh-CN" altLang="en-US" dirty="0" smtClean="0">
                <a:latin typeface="微软雅黑" pitchFamily="34" charset="-122"/>
                <a:ea typeface="微软雅黑" pitchFamily="34" charset="-122"/>
              </a:rPr>
              <a:t>）耐酸性、耐碱性研究</a:t>
            </a:r>
            <a:endParaRPr lang="zh-CN" altLang="en-US" dirty="0">
              <a:latin typeface="微软雅黑" pitchFamily="34" charset="-122"/>
              <a:ea typeface="微软雅黑" pitchFamily="34" charset="-122"/>
            </a:endParaRPr>
          </a:p>
        </p:txBody>
      </p:sp>
      <p:sp>
        <p:nvSpPr>
          <p:cNvPr id="8" name="矩形 7"/>
          <p:cNvSpPr/>
          <p:nvPr/>
        </p:nvSpPr>
        <p:spPr>
          <a:xfrm>
            <a:off x="323528" y="4437112"/>
            <a:ext cx="3816424" cy="1754326"/>
          </a:xfrm>
          <a:prstGeom prst="rect">
            <a:avLst/>
          </a:prstGeom>
        </p:spPr>
        <p:txBody>
          <a:bodyPr wrap="square">
            <a:spAutoFit/>
          </a:bodyPr>
          <a:lstStyle/>
          <a:p>
            <a:pPr>
              <a:lnSpc>
                <a:spcPct val="150000"/>
              </a:lnSpc>
            </a:pPr>
            <a:r>
              <a:rPr lang="zh-CN" altLang="en-US" dirty="0" smtClean="0">
                <a:latin typeface="微软雅黑" pitchFamily="34" charset="-122"/>
                <a:ea typeface="微软雅黑" pitchFamily="34" charset="-122"/>
              </a:rPr>
              <a:t>       耐酸</a:t>
            </a:r>
            <a:r>
              <a:rPr lang="zh-CN" altLang="en-US" dirty="0">
                <a:latin typeface="微软雅黑" pitchFamily="34" charset="-122"/>
                <a:ea typeface="微软雅黑" pitchFamily="34" charset="-122"/>
              </a:rPr>
              <a:t>性、耐碱性是利用相似的方法，</a:t>
            </a:r>
            <a:r>
              <a:rPr lang="zh-CN" altLang="en-US" dirty="0" smtClean="0">
                <a:latin typeface="微软雅黑" pitchFamily="34" charset="-122"/>
                <a:ea typeface="微软雅黑" pitchFamily="34" charset="-122"/>
              </a:rPr>
              <a:t>分别</a:t>
            </a:r>
            <a:r>
              <a:rPr lang="zh-CN" altLang="en-US" dirty="0">
                <a:latin typeface="微软雅黑" pitchFamily="34" charset="-122"/>
                <a:ea typeface="微软雅黑" pitchFamily="34" charset="-122"/>
              </a:rPr>
              <a:t>在 </a:t>
            </a:r>
            <a:r>
              <a:rPr lang="en-US" altLang="zh-CN" dirty="0">
                <a:latin typeface="微软雅黑" pitchFamily="34" charset="-122"/>
                <a:ea typeface="微软雅黑" pitchFamily="34" charset="-122"/>
              </a:rPr>
              <a:t>10%</a:t>
            </a:r>
            <a:r>
              <a:rPr lang="zh-CN" altLang="en-US" dirty="0" smtClean="0">
                <a:latin typeface="微软雅黑" pitchFamily="34" charset="-122"/>
                <a:ea typeface="微软雅黑" pitchFamily="34" charset="-122"/>
              </a:rPr>
              <a:t>的 </a:t>
            </a:r>
            <a:r>
              <a:rPr lang="en-US" altLang="zh-CN" dirty="0" smtClean="0">
                <a:latin typeface="微软雅黑" pitchFamily="34" charset="-122"/>
                <a:ea typeface="微软雅黑" pitchFamily="34" charset="-122"/>
              </a:rPr>
              <a:t>H</a:t>
            </a:r>
            <a:r>
              <a:rPr lang="en-US" altLang="zh-CN" baseline="-25000" dirty="0" smtClean="0">
                <a:latin typeface="微软雅黑" pitchFamily="34" charset="-122"/>
                <a:ea typeface="微软雅黑" pitchFamily="34" charset="-122"/>
              </a:rPr>
              <a:t>2</a:t>
            </a:r>
            <a:r>
              <a:rPr lang="en-US" altLang="zh-CN" dirty="0" smtClean="0">
                <a:latin typeface="微软雅黑" pitchFamily="34" charset="-122"/>
                <a:ea typeface="微软雅黑" pitchFamily="34" charset="-122"/>
              </a:rPr>
              <a:t>SO</a:t>
            </a:r>
            <a:r>
              <a:rPr lang="en-US" altLang="zh-CN" baseline="-25000" dirty="0" smtClean="0">
                <a:latin typeface="微软雅黑" pitchFamily="34" charset="-122"/>
                <a:ea typeface="微软雅黑" pitchFamily="34" charset="-122"/>
              </a:rPr>
              <a:t>4</a:t>
            </a:r>
            <a:r>
              <a:rPr lang="en-US" altLang="zh-CN" dirty="0" smtClean="0">
                <a:latin typeface="微软雅黑" pitchFamily="34" charset="-122"/>
                <a:ea typeface="微软雅黑" pitchFamily="34" charset="-122"/>
              </a:rPr>
              <a:t> </a:t>
            </a:r>
            <a:r>
              <a:rPr lang="zh-CN" altLang="en-US" dirty="0">
                <a:latin typeface="微软雅黑" pitchFamily="34" charset="-122"/>
                <a:ea typeface="微软雅黑" pitchFamily="34" charset="-122"/>
              </a:rPr>
              <a:t>溶液、</a:t>
            </a:r>
            <a:r>
              <a:rPr lang="en-US" altLang="zh-CN" dirty="0">
                <a:latin typeface="微软雅黑" pitchFamily="34" charset="-122"/>
                <a:ea typeface="微软雅黑" pitchFamily="34" charset="-122"/>
              </a:rPr>
              <a:t>10% </a:t>
            </a:r>
            <a:r>
              <a:rPr lang="zh-CN" altLang="en-US" dirty="0">
                <a:latin typeface="微软雅黑" pitchFamily="34" charset="-122"/>
                <a:ea typeface="微软雅黑" pitchFamily="34" charset="-122"/>
              </a:rPr>
              <a:t>的 </a:t>
            </a:r>
            <a:r>
              <a:rPr lang="en-US" altLang="zh-CN" dirty="0" err="1">
                <a:latin typeface="微软雅黑" pitchFamily="34" charset="-122"/>
                <a:ea typeface="微软雅黑" pitchFamily="34" charset="-122"/>
              </a:rPr>
              <a:t>NaOH</a:t>
            </a:r>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溶液中浸泡 </a:t>
            </a:r>
            <a:r>
              <a:rPr lang="en-US" altLang="zh-CN" dirty="0" smtClean="0">
                <a:latin typeface="微软雅黑" pitchFamily="34" charset="-122"/>
                <a:ea typeface="微软雅黑" pitchFamily="34" charset="-122"/>
              </a:rPr>
              <a:t>24h</a:t>
            </a:r>
            <a:r>
              <a:rPr lang="zh-CN" altLang="en-US" dirty="0" smtClean="0">
                <a:latin typeface="微软雅黑" pitchFamily="34" charset="-122"/>
                <a:ea typeface="微软雅黑" pitchFamily="34" charset="-122"/>
              </a:rPr>
              <a:t>，观察试板表面气泡、脱落等的现象。</a:t>
            </a:r>
            <a:endParaRPr lang="zh-CN" altLang="en-US" dirty="0">
              <a:latin typeface="微软雅黑" pitchFamily="34" charset="-122"/>
              <a:ea typeface="微软雅黑" pitchFamily="34" charset="-122"/>
            </a:endParaRPr>
          </a:p>
        </p:txBody>
      </p:sp>
      <p:sp>
        <p:nvSpPr>
          <p:cNvPr id="28" name="矩形 27"/>
          <p:cNvSpPr/>
          <p:nvPr/>
        </p:nvSpPr>
        <p:spPr>
          <a:xfrm>
            <a:off x="4549282" y="4067780"/>
            <a:ext cx="2165978" cy="369332"/>
          </a:xfrm>
          <a:prstGeom prst="rect">
            <a:avLst/>
          </a:prstGeom>
        </p:spPr>
        <p:txBody>
          <a:bodyPr wrap="none">
            <a:spAutoFit/>
          </a:bodyPr>
          <a:lstStyle/>
          <a:p>
            <a:r>
              <a:rPr lang="en-US" altLang="zh-CN" dirty="0" smtClean="0">
                <a:latin typeface="微软雅黑" pitchFamily="34" charset="-122"/>
                <a:ea typeface="微软雅黑" pitchFamily="34" charset="-122"/>
              </a:rPr>
              <a:t>4</a:t>
            </a:r>
            <a:r>
              <a:rPr lang="zh-CN" altLang="en-US" dirty="0" smtClean="0">
                <a:latin typeface="微软雅黑" pitchFamily="34" charset="-122"/>
                <a:ea typeface="微软雅黑" pitchFamily="34" charset="-122"/>
              </a:rPr>
              <a:t>）耐盐雾性能研究</a:t>
            </a:r>
            <a:endParaRPr lang="zh-CN" altLang="en-US" dirty="0">
              <a:latin typeface="微软雅黑" pitchFamily="34" charset="-122"/>
              <a:ea typeface="微软雅黑" pitchFamily="34" charset="-122"/>
            </a:endParaRPr>
          </a:p>
        </p:txBody>
      </p:sp>
      <p:sp>
        <p:nvSpPr>
          <p:cNvPr id="9" name="矩形 8"/>
          <p:cNvSpPr/>
          <p:nvPr/>
        </p:nvSpPr>
        <p:spPr>
          <a:xfrm>
            <a:off x="4505908" y="4437112"/>
            <a:ext cx="4386572" cy="1754326"/>
          </a:xfrm>
          <a:prstGeom prst="rect">
            <a:avLst/>
          </a:prstGeom>
        </p:spPr>
        <p:txBody>
          <a:bodyPr wrap="square">
            <a:spAutoFit/>
          </a:bodyPr>
          <a:lstStyle/>
          <a:p>
            <a:pPr>
              <a:lnSpc>
                <a:spcPct val="150000"/>
              </a:lnSpc>
            </a:pPr>
            <a:r>
              <a:rPr lang="zh-CN" altLang="en-US" dirty="0" smtClean="0">
                <a:latin typeface="微软雅黑" pitchFamily="34" charset="-122"/>
                <a:ea typeface="微软雅黑" pitchFamily="34" charset="-122"/>
              </a:rPr>
              <a:t>      根据 </a:t>
            </a:r>
            <a:r>
              <a:rPr lang="en-US" altLang="zh-CN" dirty="0" smtClean="0">
                <a:latin typeface="微软雅黑" pitchFamily="34" charset="-122"/>
                <a:ea typeface="微软雅黑" pitchFamily="34" charset="-122"/>
              </a:rPr>
              <a:t>GB/T1771 </a:t>
            </a:r>
            <a:r>
              <a:rPr lang="zh-CN" altLang="en-US" dirty="0">
                <a:latin typeface="微软雅黑" pitchFamily="34" charset="-122"/>
                <a:ea typeface="微软雅黑" pitchFamily="34" charset="-122"/>
              </a:rPr>
              <a:t>色漆和</a:t>
            </a:r>
            <a:r>
              <a:rPr lang="zh-CN" altLang="en-US" dirty="0" smtClean="0">
                <a:latin typeface="微软雅黑" pitchFamily="34" charset="-122"/>
                <a:ea typeface="微软雅黑" pitchFamily="34" charset="-122"/>
              </a:rPr>
              <a:t>清漆耐</a:t>
            </a:r>
            <a:r>
              <a:rPr lang="zh-CN" altLang="en-US" dirty="0">
                <a:latin typeface="微软雅黑" pitchFamily="34" charset="-122"/>
                <a:ea typeface="微软雅黑" pitchFamily="34" charset="-122"/>
              </a:rPr>
              <a:t>中性盐雾性能的测定</a:t>
            </a:r>
            <a:r>
              <a:rPr lang="zh-CN" altLang="en-US" dirty="0" smtClean="0">
                <a:latin typeface="微软雅黑" pitchFamily="34" charset="-122"/>
                <a:ea typeface="微软雅黑" pitchFamily="34" charset="-122"/>
              </a:rPr>
              <a:t>方法，氯化钠浓度</a:t>
            </a:r>
            <a:r>
              <a:rPr lang="zh-CN" altLang="en-US" dirty="0">
                <a:latin typeface="微软雅黑" pitchFamily="34" charset="-122"/>
                <a:ea typeface="微软雅黑" pitchFamily="34" charset="-122"/>
              </a:rPr>
              <a:t>为 </a:t>
            </a:r>
            <a:r>
              <a:rPr lang="en-US" altLang="zh-CN" dirty="0">
                <a:latin typeface="微软雅黑" pitchFamily="34" charset="-122"/>
                <a:ea typeface="微软雅黑" pitchFamily="34" charset="-122"/>
              </a:rPr>
              <a:t>50 </a:t>
            </a:r>
            <a:r>
              <a:rPr lang="en-US" altLang="zh-CN" dirty="0" smtClean="0">
                <a:latin typeface="微软雅黑" pitchFamily="34" charset="-122"/>
                <a:ea typeface="微软雅黑" pitchFamily="34" charset="-122"/>
              </a:rPr>
              <a:t>± 10g/L</a:t>
            </a:r>
            <a:r>
              <a:rPr lang="zh-CN" altLang="en-US" dirty="0">
                <a:latin typeface="微软雅黑" pitchFamily="34" charset="-122"/>
                <a:ea typeface="微软雅黑" pitchFamily="34" charset="-122"/>
              </a:rPr>
              <a:t>。</a:t>
            </a:r>
            <a:r>
              <a:rPr lang="zh-CN" altLang="en-US" dirty="0" smtClean="0">
                <a:latin typeface="微软雅黑" pitchFamily="34" charset="-122"/>
                <a:ea typeface="微软雅黑" pitchFamily="34" charset="-122"/>
              </a:rPr>
              <a:t>喷雾室</a:t>
            </a:r>
            <a:r>
              <a:rPr lang="zh-CN" altLang="en-US" dirty="0">
                <a:latin typeface="微软雅黑" pitchFamily="34" charset="-122"/>
                <a:ea typeface="微软雅黑" pitchFamily="34" charset="-122"/>
              </a:rPr>
              <a:t>的温度为 </a:t>
            </a:r>
            <a:r>
              <a:rPr lang="en-US" altLang="zh-CN" dirty="0">
                <a:latin typeface="微软雅黑" pitchFamily="34" charset="-122"/>
                <a:ea typeface="微软雅黑" pitchFamily="34" charset="-122"/>
              </a:rPr>
              <a:t>35 ± 2℃</a:t>
            </a:r>
            <a:r>
              <a:rPr lang="zh-CN" altLang="en-US" dirty="0">
                <a:latin typeface="微软雅黑" pitchFamily="34" charset="-122"/>
                <a:ea typeface="微软雅黑" pitchFamily="34" charset="-122"/>
              </a:rPr>
              <a:t>，试验周期内连续喷雾</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23" name="矩形 22"/>
          <p:cNvSpPr/>
          <p:nvPr/>
        </p:nvSpPr>
        <p:spPr>
          <a:xfrm>
            <a:off x="323528" y="1772816"/>
            <a:ext cx="4034300" cy="2169825"/>
          </a:xfrm>
          <a:prstGeom prst="rect">
            <a:avLst/>
          </a:prstGeom>
        </p:spPr>
        <p:txBody>
          <a:bodyPr wrap="square">
            <a:spAutoFit/>
          </a:bodyPr>
          <a:lstStyle/>
          <a:p>
            <a:pPr>
              <a:lnSpc>
                <a:spcPct val="150000"/>
              </a:lnSpc>
            </a:pPr>
            <a:r>
              <a:rPr lang="zh-CN" altLang="en-US" dirty="0" smtClean="0">
                <a:latin typeface="微软雅黑" pitchFamily="34" charset="-122"/>
                <a:ea typeface="微软雅黑" pitchFamily="34" charset="-122"/>
              </a:rPr>
              <a:t>      根据</a:t>
            </a:r>
            <a:r>
              <a:rPr lang="en-US" altLang="zh-CN" dirty="0" smtClean="0">
                <a:latin typeface="微软雅黑" pitchFamily="34" charset="-122"/>
                <a:ea typeface="微软雅黑" pitchFamily="34" charset="-122"/>
              </a:rPr>
              <a:t>GB/T9286</a:t>
            </a:r>
            <a:r>
              <a:rPr lang="zh-CN" altLang="en-US" dirty="0" smtClean="0">
                <a:latin typeface="微软雅黑" pitchFamily="34" charset="-122"/>
                <a:ea typeface="微软雅黑" pitchFamily="34" charset="-122"/>
              </a:rPr>
              <a:t>采用</a:t>
            </a:r>
            <a:r>
              <a:rPr lang="zh-CN" altLang="en-US" dirty="0">
                <a:latin typeface="微软雅黑" pitchFamily="34" charset="-122"/>
                <a:ea typeface="微软雅黑" pitchFamily="34" charset="-122"/>
              </a:rPr>
              <a:t>划格法测试涂层附着力，切割后，在试板上将出现</a:t>
            </a:r>
            <a:r>
              <a:rPr lang="en-US" altLang="zh-CN" dirty="0">
                <a:latin typeface="微软雅黑" pitchFamily="34" charset="-122"/>
                <a:ea typeface="微软雅黑" pitchFamily="34" charset="-122"/>
              </a:rPr>
              <a:t>25</a:t>
            </a:r>
            <a:r>
              <a:rPr lang="zh-CN" altLang="en-US" dirty="0">
                <a:latin typeface="微软雅黑" pitchFamily="34" charset="-122"/>
                <a:ea typeface="微软雅黑" pitchFamily="34" charset="-122"/>
              </a:rPr>
              <a:t>个或</a:t>
            </a:r>
            <a:r>
              <a:rPr lang="en-US" altLang="zh-CN" dirty="0">
                <a:latin typeface="微软雅黑" pitchFamily="34" charset="-122"/>
                <a:ea typeface="微软雅黑" pitchFamily="34" charset="-122"/>
              </a:rPr>
              <a:t>100</a:t>
            </a:r>
            <a:r>
              <a:rPr lang="zh-CN" altLang="en-US" dirty="0">
                <a:latin typeface="微软雅黑" pitchFamily="34" charset="-122"/>
                <a:ea typeface="微软雅黑" pitchFamily="34" charset="-122"/>
              </a:rPr>
              <a:t>个方格，用软毛刷沿方格的两对角线方向轻轻刷掉切屑，然后检查并评价涂层</a:t>
            </a:r>
            <a:r>
              <a:rPr lang="zh-CN" altLang="en-US" dirty="0" smtClean="0">
                <a:latin typeface="微软雅黑" pitchFamily="34" charset="-122"/>
                <a:ea typeface="微软雅黑" pitchFamily="34" charset="-122"/>
              </a:rPr>
              <a:t>附着。</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317869907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00110"/>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dirty="0" smtClean="0"/>
              <a:t>第</a:t>
            </a:r>
            <a:r>
              <a:rPr lang="zh-CN" altLang="en-US" kern="0" dirty="0" smtClean="0"/>
              <a:t>二</a:t>
            </a:r>
            <a:r>
              <a:rPr kern="0" dirty="0" err="1" smtClean="0"/>
              <a:t>部分</a:t>
            </a:r>
            <a:endParaRPr kern="0" dirty="0"/>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课题研究方案</a:t>
            </a:r>
          </a:p>
        </p:txBody>
      </p:sp>
      <p:grpSp>
        <p:nvGrpSpPr>
          <p:cNvPr id="24" name="Group 2"/>
          <p:cNvGrpSpPr/>
          <p:nvPr/>
        </p:nvGrpSpPr>
        <p:grpSpPr bwMode="auto">
          <a:xfrm>
            <a:off x="105652" y="655955"/>
            <a:ext cx="6520142" cy="845107"/>
            <a:chOff x="-42005" y="0"/>
            <a:chExt cx="4704508" cy="845574"/>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smtClean="0">
                  <a:solidFill>
                    <a:srgbClr val="254375"/>
                  </a:solidFill>
                  <a:latin typeface="微软雅黑" panose="020B0503020204020204" charset="-122"/>
                  <a:ea typeface="微软雅黑" panose="020B0503020204020204" charset="-122"/>
                  <a:sym typeface="微软雅黑" panose="020B0503020204020204" charset="-122"/>
                </a:rPr>
                <a:t>02</a:t>
              </a:r>
              <a:endParaRPr lang="en-US" altLang="zh-CN" sz="2400" b="1" dirty="0">
                <a:solidFill>
                  <a:srgbClr val="254375"/>
                </a:solidFill>
                <a:latin typeface="微软雅黑" panose="020B0503020204020204" charset="-122"/>
                <a:ea typeface="微软雅黑" panose="020B0503020204020204" charset="-122"/>
                <a:sym typeface="微软雅黑" panose="020B0503020204020204" charset="-122"/>
              </a:endParaRPr>
            </a:p>
          </p:txBody>
        </p:sp>
        <p:sp>
          <p:nvSpPr>
            <p:cNvPr id="26" name="矩形 24"/>
            <p:cNvSpPr>
              <a:spLocks noChangeArrowheads="1"/>
            </p:cNvSpPr>
            <p:nvPr/>
          </p:nvSpPr>
          <p:spPr bwMode="auto">
            <a:xfrm>
              <a:off x="271069" y="14118"/>
              <a:ext cx="4391434" cy="83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课题研究方案</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a:solidFill>
                    <a:srgbClr val="4F81BD"/>
                  </a:solidFill>
                  <a:latin typeface="微软雅黑" panose="020B0503020204020204" charset="-122"/>
                  <a:ea typeface="微软雅黑" panose="020B0503020204020204" charset="-122"/>
                  <a:sym typeface="Arial" panose="020B0604020202090204"/>
                </a:rPr>
                <a:t>具体的研究目标及内容</a:t>
              </a: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13" name="直接连接符 4"/>
          <p:cNvCxnSpPr>
            <a:cxnSpLocks noChangeShapeType="1"/>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10" name="文本框 2"/>
          <p:cNvSpPr txBox="1"/>
          <p:nvPr/>
        </p:nvSpPr>
        <p:spPr>
          <a:xfrm>
            <a:off x="143956" y="1156682"/>
            <a:ext cx="5508163" cy="400110"/>
          </a:xfrm>
          <a:prstGeom prst="rect">
            <a:avLst/>
          </a:prstGeom>
          <a:noFill/>
          <a:ln w="19050">
            <a:solidFill>
              <a:schemeClr val="bg1"/>
            </a:solidFill>
          </a:ln>
          <a:effectLst/>
        </p:spPr>
        <p:txBody>
          <a:bodyPr wrap="square" rtlCol="0">
            <a:spAutoFit/>
          </a:bodyPr>
          <a:lstStyle/>
          <a:p>
            <a:pPr lvl="0">
              <a:defRPr/>
            </a:pPr>
            <a:r>
              <a:rPr lang="en-US" altLang="zh-CN" sz="2000" dirty="0" smtClean="0">
                <a:latin typeface="微软雅黑" pitchFamily="34" charset="-122"/>
                <a:ea typeface="微软雅黑" pitchFamily="34" charset="-122"/>
              </a:rPr>
              <a:t>6</a:t>
            </a:r>
            <a:r>
              <a:rPr kumimoji="0" lang="en-US" altLang="zh-CN" sz="2000" b="0" i="0" u="none" strike="noStrike" kern="1200" cap="none" spc="0" normalizeH="0" baseline="0" noProof="0" dirty="0" smtClean="0">
                <a:ln>
                  <a:noFill/>
                </a:ln>
                <a:effectLst/>
                <a:uLnTx/>
                <a:uFillTx/>
                <a:latin typeface="微软雅黑" pitchFamily="34" charset="-122"/>
                <a:ea typeface="微软雅黑" pitchFamily="34" charset="-122"/>
              </a:rPr>
              <a:t>.</a:t>
            </a:r>
            <a:r>
              <a:rPr kumimoji="0" lang="zh-CN" altLang="en-US" sz="2000" b="0" i="0" u="none" strike="noStrike" kern="1200" cap="none" spc="0" normalizeH="0" baseline="0" noProof="0" dirty="0" smtClean="0">
                <a:ln>
                  <a:noFill/>
                </a:ln>
                <a:effectLst/>
                <a:uLnTx/>
                <a:uFillTx/>
                <a:latin typeface="微软雅黑" pitchFamily="34" charset="-122"/>
                <a:ea typeface="微软雅黑" pitchFamily="34" charset="-122"/>
              </a:rPr>
              <a:t>对</a:t>
            </a:r>
            <a:r>
              <a:rPr lang="zh-CN" altLang="en-US" sz="2000" dirty="0" smtClean="0">
                <a:latin typeface="微软雅黑" pitchFamily="34" charset="-122"/>
                <a:ea typeface="微软雅黑" pitchFamily="34" charset="-122"/>
              </a:rPr>
              <a:t>管道</a:t>
            </a:r>
            <a:r>
              <a:rPr lang="zh-CN" altLang="en-US" sz="2000" dirty="0">
                <a:latin typeface="微软雅黑" pitchFamily="34" charset="-122"/>
                <a:ea typeface="微软雅黑" pitchFamily="34" charset="-122"/>
              </a:rPr>
              <a:t>疲劳寿命的影响机理分析</a:t>
            </a:r>
            <a:endParaRPr kumimoji="0" lang="zh-CN" altLang="en-US" sz="2000" b="0" i="0" u="none" strike="noStrike" kern="1200" cap="none" spc="0" normalizeH="0" baseline="0" noProof="0" dirty="0">
              <a:ln>
                <a:noFill/>
              </a:ln>
              <a:effectLst/>
              <a:uLnTx/>
              <a:uFillTx/>
              <a:latin typeface="微软雅黑" pitchFamily="34" charset="-122"/>
              <a:ea typeface="微软雅黑" pitchFamily="34" charset="-122"/>
            </a:endParaRPr>
          </a:p>
        </p:txBody>
      </p:sp>
      <p:grpSp>
        <p:nvGrpSpPr>
          <p:cNvPr id="11" name="组合 10">
            <a:extLst>
              <a:ext uri="{FF2B5EF4-FFF2-40B4-BE49-F238E27FC236}">
                <a16:creationId xmlns="" xmlns:a16="http://schemas.microsoft.com/office/drawing/2014/main" id="{2AF302A5-DA7C-4DB7-A75A-3AA0325F49BC}"/>
              </a:ext>
            </a:extLst>
          </p:cNvPr>
          <p:cNvGrpSpPr/>
          <p:nvPr/>
        </p:nvGrpSpPr>
        <p:grpSpPr>
          <a:xfrm>
            <a:off x="251520" y="2048219"/>
            <a:ext cx="8032224" cy="3415425"/>
            <a:chOff x="-32279" y="1410782"/>
            <a:chExt cx="11066992" cy="4705856"/>
          </a:xfrm>
        </p:grpSpPr>
        <p:sp>
          <p:nvSpPr>
            <p:cNvPr id="12" name="Shape 1624">
              <a:extLst>
                <a:ext uri="{FF2B5EF4-FFF2-40B4-BE49-F238E27FC236}">
                  <a16:creationId xmlns="" xmlns:a16="http://schemas.microsoft.com/office/drawing/2014/main" id="{68466D82-A129-422E-9A1E-91293228CD7E}"/>
                </a:ext>
              </a:extLst>
            </p:cNvPr>
            <p:cNvSpPr/>
            <p:nvPr/>
          </p:nvSpPr>
          <p:spPr>
            <a:xfrm>
              <a:off x="2613025" y="2236788"/>
              <a:ext cx="6927850" cy="38798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1"/>
            </a:solidFill>
            <a:ln w="38100">
              <a:solidFill>
                <a:schemeClr val="bg1"/>
              </a:solidFill>
              <a:miter lim="400000"/>
            </a:ln>
            <a:effectLst/>
          </p:spPr>
          <p:txBody>
            <a:bodyPr lIns="0" tIns="0" rIns="0" bIns="0"/>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sz="1600" i="0" u="none" strike="noStrike" kern="1200" cap="none" spc="0" normalizeH="0" baseline="0" noProof="1">
                <a:ln>
                  <a:noFill/>
                </a:ln>
                <a:solidFill>
                  <a:prstClr val="black"/>
                </a:solidFill>
                <a:effectLst/>
                <a:uLnTx/>
                <a:uFillTx/>
                <a:latin typeface="微软雅黑" pitchFamily="34" charset="-122"/>
                <a:ea typeface="微软雅黑" pitchFamily="34" charset="-122"/>
                <a:cs typeface="字魂105号-简雅黑" panose="00000500000000000000" pitchFamily="2" charset="-122"/>
                <a:sym typeface="字魂105号-简雅黑" panose="00000500000000000000" pitchFamily="2" charset="-122"/>
              </a:endParaRPr>
            </a:p>
          </p:txBody>
        </p:sp>
        <p:sp>
          <p:nvSpPr>
            <p:cNvPr id="15" name="Text Placeholder 4">
              <a:extLst>
                <a:ext uri="{FF2B5EF4-FFF2-40B4-BE49-F238E27FC236}">
                  <a16:creationId xmlns="" xmlns:a16="http://schemas.microsoft.com/office/drawing/2014/main" id="{673456E0-8A9B-4A52-856D-2CA262543C5A}"/>
                </a:ext>
              </a:extLst>
            </p:cNvPr>
            <p:cNvSpPr txBox="1"/>
            <p:nvPr/>
          </p:nvSpPr>
          <p:spPr>
            <a:xfrm>
              <a:off x="-32279" y="3937000"/>
              <a:ext cx="2762780" cy="6207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lnSpc>
                  <a:spcPct val="120000"/>
                </a:lnSpc>
                <a:spcAft>
                  <a:spcPct val="0"/>
                </a:spcAft>
                <a:buNone/>
                <a:defRPr/>
              </a:pPr>
              <a:r>
                <a:rPr lang="zh-CN" altLang="en-US" sz="1400" b="1" noProof="1">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损伤本构关系和演化方程的确立</a:t>
              </a:r>
              <a:endParaRPr lang="en-US" altLang="zh-CN" sz="1400" b="1" noProof="1">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endParaRPr>
            </a:p>
          </p:txBody>
        </p:sp>
        <p:sp>
          <p:nvSpPr>
            <p:cNvPr id="16" name="Shape 1626">
              <a:extLst>
                <a:ext uri="{FF2B5EF4-FFF2-40B4-BE49-F238E27FC236}">
                  <a16:creationId xmlns="" xmlns:a16="http://schemas.microsoft.com/office/drawing/2014/main" id="{011B9617-1542-4D95-807A-6EA014C1D71F}"/>
                </a:ext>
              </a:extLst>
            </p:cNvPr>
            <p:cNvSpPr/>
            <p:nvPr/>
          </p:nvSpPr>
          <p:spPr>
            <a:xfrm flipV="1">
              <a:off x="3128963" y="4189413"/>
              <a:ext cx="0" cy="1387475"/>
            </a:xfrm>
            <a:prstGeom prst="line">
              <a:avLst/>
            </a:prstGeom>
            <a:ln w="12700">
              <a:solidFill>
                <a:srgbClr val="A6AAA9"/>
              </a:solidFill>
              <a:miter lim="400000"/>
            </a:ln>
          </p:spPr>
          <p:txBody>
            <a:bodyPr lIns="25400" tIns="25400" rIns="25400" bIns="25400" anchor="ct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sz="1600" i="0" u="none" strike="noStrike" kern="1200" cap="none" spc="0" normalizeH="0" baseline="0" noProof="1">
                <a:ln>
                  <a:noFill/>
                </a:ln>
                <a:solidFill>
                  <a:prstClr val="black"/>
                </a:solidFill>
                <a:effectLst/>
                <a:uLnTx/>
                <a:uFillTx/>
                <a:latin typeface="微软雅黑" pitchFamily="34" charset="-122"/>
                <a:ea typeface="微软雅黑" pitchFamily="34" charset="-122"/>
                <a:cs typeface="字魂105号-简雅黑" panose="00000500000000000000" pitchFamily="2" charset="-122"/>
                <a:sym typeface="字魂105号-简雅黑" panose="00000500000000000000" pitchFamily="2" charset="-122"/>
              </a:endParaRPr>
            </a:p>
          </p:txBody>
        </p:sp>
        <p:sp>
          <p:nvSpPr>
            <p:cNvPr id="17" name="Shape 1627">
              <a:extLst>
                <a:ext uri="{FF2B5EF4-FFF2-40B4-BE49-F238E27FC236}">
                  <a16:creationId xmlns="" xmlns:a16="http://schemas.microsoft.com/office/drawing/2014/main" id="{D3EFCD9F-8C90-4592-916A-E3B06E4D38C5}"/>
                </a:ext>
              </a:extLst>
            </p:cNvPr>
            <p:cNvSpPr/>
            <p:nvPr/>
          </p:nvSpPr>
          <p:spPr>
            <a:xfrm flipV="1">
              <a:off x="4457700" y="2674938"/>
              <a:ext cx="0" cy="1970087"/>
            </a:xfrm>
            <a:prstGeom prst="line">
              <a:avLst/>
            </a:prstGeom>
            <a:ln w="12700">
              <a:solidFill>
                <a:srgbClr val="A6AAA9"/>
              </a:solidFill>
              <a:miter lim="400000"/>
            </a:ln>
          </p:spPr>
          <p:txBody>
            <a:bodyPr lIns="25400" tIns="25400" rIns="25400" bIns="25400" anchor="ct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sz="1600" i="0" u="none" strike="noStrike" kern="1200" cap="none" spc="0" normalizeH="0" baseline="0" noProof="1">
                <a:ln>
                  <a:noFill/>
                </a:ln>
                <a:solidFill>
                  <a:prstClr val="black"/>
                </a:solidFill>
                <a:effectLst/>
                <a:uLnTx/>
                <a:uFillTx/>
                <a:latin typeface="微软雅黑" pitchFamily="34" charset="-122"/>
                <a:ea typeface="微软雅黑" pitchFamily="34" charset="-122"/>
                <a:cs typeface="字魂105号-简雅黑" panose="00000500000000000000" pitchFamily="2" charset="-122"/>
                <a:sym typeface="字魂105号-简雅黑" panose="00000500000000000000" pitchFamily="2" charset="-122"/>
              </a:endParaRPr>
            </a:p>
          </p:txBody>
        </p:sp>
        <p:sp>
          <p:nvSpPr>
            <p:cNvPr id="18" name="Shape 1628">
              <a:extLst>
                <a:ext uri="{FF2B5EF4-FFF2-40B4-BE49-F238E27FC236}">
                  <a16:creationId xmlns="" xmlns:a16="http://schemas.microsoft.com/office/drawing/2014/main" id="{E9B2D17C-00B8-4AA1-88F2-05B1F15475A3}"/>
                </a:ext>
              </a:extLst>
            </p:cNvPr>
            <p:cNvSpPr/>
            <p:nvPr/>
          </p:nvSpPr>
          <p:spPr>
            <a:xfrm flipV="1">
              <a:off x="5738813" y="2003425"/>
              <a:ext cx="0" cy="2049463"/>
            </a:xfrm>
            <a:prstGeom prst="line">
              <a:avLst/>
            </a:prstGeom>
            <a:ln w="12700">
              <a:solidFill>
                <a:srgbClr val="A6AAA9"/>
              </a:solidFill>
              <a:miter lim="400000"/>
            </a:ln>
          </p:spPr>
          <p:txBody>
            <a:bodyPr lIns="25400" tIns="25400" rIns="25400" bIns="25400" anchor="ct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sz="1600" i="0" u="none" strike="noStrike" kern="1200" cap="none" spc="0" normalizeH="0" baseline="0" noProof="1">
                <a:ln>
                  <a:noFill/>
                </a:ln>
                <a:solidFill>
                  <a:prstClr val="black"/>
                </a:solidFill>
                <a:effectLst/>
                <a:uLnTx/>
                <a:uFillTx/>
                <a:latin typeface="微软雅黑" pitchFamily="34" charset="-122"/>
                <a:ea typeface="微软雅黑" pitchFamily="34" charset="-122"/>
                <a:cs typeface="字魂105号-简雅黑" panose="00000500000000000000" pitchFamily="2" charset="-122"/>
                <a:sym typeface="字魂105号-简雅黑" panose="00000500000000000000" pitchFamily="2" charset="-122"/>
              </a:endParaRPr>
            </a:p>
          </p:txBody>
        </p:sp>
        <p:sp>
          <p:nvSpPr>
            <p:cNvPr id="19" name="Shape 1629">
              <a:extLst>
                <a:ext uri="{FF2B5EF4-FFF2-40B4-BE49-F238E27FC236}">
                  <a16:creationId xmlns="" xmlns:a16="http://schemas.microsoft.com/office/drawing/2014/main" id="{AED50FC7-7499-42F0-8E75-58C1FF50703F}"/>
                </a:ext>
              </a:extLst>
            </p:cNvPr>
            <p:cNvSpPr/>
            <p:nvPr/>
          </p:nvSpPr>
          <p:spPr>
            <a:xfrm flipV="1">
              <a:off x="7532688" y="3497263"/>
              <a:ext cx="0" cy="1360487"/>
            </a:xfrm>
            <a:prstGeom prst="line">
              <a:avLst/>
            </a:prstGeom>
            <a:ln w="12700">
              <a:solidFill>
                <a:srgbClr val="A6AAA9"/>
              </a:solidFill>
              <a:miter lim="400000"/>
            </a:ln>
          </p:spPr>
          <p:txBody>
            <a:bodyPr lIns="25400" tIns="25400" rIns="25400" bIns="25400" anchor="ct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sz="1600" i="0" u="none" strike="noStrike" kern="1200" cap="none" spc="0" normalizeH="0" baseline="0" noProof="1">
                <a:ln>
                  <a:noFill/>
                </a:ln>
                <a:solidFill>
                  <a:prstClr val="black"/>
                </a:solidFill>
                <a:effectLst/>
                <a:uLnTx/>
                <a:uFillTx/>
                <a:latin typeface="微软雅黑" pitchFamily="34" charset="-122"/>
                <a:ea typeface="微软雅黑" pitchFamily="34" charset="-122"/>
                <a:cs typeface="字魂105号-简雅黑" panose="00000500000000000000" pitchFamily="2" charset="-122"/>
                <a:sym typeface="字魂105号-简雅黑" panose="00000500000000000000" pitchFamily="2" charset="-122"/>
              </a:endParaRPr>
            </a:p>
          </p:txBody>
        </p:sp>
        <p:sp>
          <p:nvSpPr>
            <p:cNvPr id="20" name="Shape 1630">
              <a:extLst>
                <a:ext uri="{FF2B5EF4-FFF2-40B4-BE49-F238E27FC236}">
                  <a16:creationId xmlns="" xmlns:a16="http://schemas.microsoft.com/office/drawing/2014/main" id="{B49E9E2D-C549-4379-97BF-9FC6E72025D2}"/>
                </a:ext>
              </a:extLst>
            </p:cNvPr>
            <p:cNvSpPr/>
            <p:nvPr/>
          </p:nvSpPr>
          <p:spPr>
            <a:xfrm>
              <a:off x="2783580" y="3693996"/>
              <a:ext cx="710618" cy="7106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8100" cap="flat">
              <a:solidFill>
                <a:schemeClr val="bg1"/>
              </a:solidFill>
              <a:miter lim="400000"/>
            </a:ln>
            <a:effectLst/>
          </p:spPr>
          <p:txBody>
            <a:bodyPr lIns="19050" tIns="19050" rIns="19050" bIns="19050" anchor="ct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sz="1600" i="0" u="none" strike="noStrike" kern="1200" cap="none" spc="0" normalizeH="0" baseline="0" noProof="1">
                <a:ln>
                  <a:noFill/>
                </a:ln>
                <a:solidFill>
                  <a:prstClr val="black"/>
                </a:solidFill>
                <a:effectLst/>
                <a:uLnTx/>
                <a:uFillTx/>
                <a:latin typeface="微软雅黑" pitchFamily="34" charset="-122"/>
                <a:ea typeface="微软雅黑" pitchFamily="34" charset="-122"/>
                <a:cs typeface="字魂105号-简雅黑" panose="00000500000000000000" pitchFamily="2" charset="-122"/>
                <a:sym typeface="字魂105号-简雅黑" panose="00000500000000000000" pitchFamily="2" charset="-122"/>
              </a:endParaRPr>
            </a:p>
          </p:txBody>
        </p:sp>
        <p:sp>
          <p:nvSpPr>
            <p:cNvPr id="21" name="Shape 1636">
              <a:extLst>
                <a:ext uri="{FF2B5EF4-FFF2-40B4-BE49-F238E27FC236}">
                  <a16:creationId xmlns="" xmlns:a16="http://schemas.microsoft.com/office/drawing/2014/main" id="{BF40AF86-F934-4856-9937-60A8BC191843}"/>
                </a:ext>
              </a:extLst>
            </p:cNvPr>
            <p:cNvSpPr/>
            <p:nvPr/>
          </p:nvSpPr>
          <p:spPr>
            <a:xfrm>
              <a:off x="4134724" y="2248760"/>
              <a:ext cx="630966" cy="6309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38100" cap="flat">
              <a:solidFill>
                <a:schemeClr val="bg1"/>
              </a:solidFill>
              <a:miter lim="400000"/>
            </a:ln>
            <a:effectLst/>
          </p:spPr>
          <p:txBody>
            <a:bodyPr lIns="19050" tIns="19050" rIns="19050" bIns="19050" anchor="ct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sz="1600" i="0" u="none" strike="noStrike" kern="1200" cap="none" spc="0" normalizeH="0" baseline="0" noProof="1">
                <a:ln>
                  <a:noFill/>
                </a:ln>
                <a:solidFill>
                  <a:prstClr val="black"/>
                </a:solidFill>
                <a:effectLst/>
                <a:uLnTx/>
                <a:uFillTx/>
                <a:latin typeface="微软雅黑" pitchFamily="34" charset="-122"/>
                <a:ea typeface="微软雅黑" pitchFamily="34" charset="-122"/>
                <a:cs typeface="字魂105号-简雅黑" panose="00000500000000000000" pitchFamily="2" charset="-122"/>
                <a:sym typeface="字魂105号-简雅黑" panose="00000500000000000000" pitchFamily="2" charset="-122"/>
              </a:endParaRPr>
            </a:p>
          </p:txBody>
        </p:sp>
        <p:sp>
          <p:nvSpPr>
            <p:cNvPr id="22" name="Shape 1642">
              <a:extLst>
                <a:ext uri="{FF2B5EF4-FFF2-40B4-BE49-F238E27FC236}">
                  <a16:creationId xmlns="" xmlns:a16="http://schemas.microsoft.com/office/drawing/2014/main" id="{1A7022E3-E8A6-4711-9D04-C8D1718D570D}"/>
                </a:ext>
              </a:extLst>
            </p:cNvPr>
            <p:cNvSpPr/>
            <p:nvPr/>
          </p:nvSpPr>
          <p:spPr>
            <a:xfrm>
              <a:off x="5424511" y="1410782"/>
              <a:ext cx="630237" cy="6323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8100" cap="flat">
              <a:solidFill>
                <a:schemeClr val="bg1"/>
              </a:solidFill>
              <a:miter lim="400000"/>
            </a:ln>
            <a:effectLst/>
          </p:spPr>
          <p:txBody>
            <a:bodyPr lIns="19050" tIns="19050" rIns="19050" bIns="19050" anchor="ct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sz="1600" i="0" u="none" strike="noStrike" kern="1200" cap="none" spc="0" normalizeH="0" baseline="0" noProof="1">
                <a:ln>
                  <a:noFill/>
                </a:ln>
                <a:solidFill>
                  <a:prstClr val="black"/>
                </a:solidFill>
                <a:effectLst/>
                <a:uLnTx/>
                <a:uFillTx/>
                <a:latin typeface="微软雅黑" pitchFamily="34" charset="-122"/>
                <a:ea typeface="微软雅黑" pitchFamily="34" charset="-122"/>
                <a:cs typeface="字魂105号-简雅黑" panose="00000500000000000000" pitchFamily="2" charset="-122"/>
                <a:sym typeface="字魂105号-简雅黑" panose="00000500000000000000" pitchFamily="2" charset="-122"/>
              </a:endParaRPr>
            </a:p>
          </p:txBody>
        </p:sp>
        <p:sp>
          <p:nvSpPr>
            <p:cNvPr id="23" name="Shape 1648">
              <a:extLst>
                <a:ext uri="{FF2B5EF4-FFF2-40B4-BE49-F238E27FC236}">
                  <a16:creationId xmlns="" xmlns:a16="http://schemas.microsoft.com/office/drawing/2014/main" id="{034933A7-0F99-43D1-8EF6-1C60EE1E5431}"/>
                </a:ext>
              </a:extLst>
            </p:cNvPr>
            <p:cNvSpPr/>
            <p:nvPr/>
          </p:nvSpPr>
          <p:spPr>
            <a:xfrm>
              <a:off x="7210369" y="4645025"/>
              <a:ext cx="614364" cy="6143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38100" cap="flat">
              <a:solidFill>
                <a:schemeClr val="bg1"/>
              </a:solidFill>
              <a:miter lim="400000"/>
            </a:ln>
            <a:effectLst/>
          </p:spPr>
          <p:txBody>
            <a:bodyPr lIns="19050" tIns="19050" rIns="19050" bIns="19050" anchor="ct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sz="1600" i="0" u="none" strike="noStrike" kern="1200" cap="none" spc="0" normalizeH="0" baseline="0" noProof="1">
                <a:ln>
                  <a:noFill/>
                </a:ln>
                <a:solidFill>
                  <a:prstClr val="black"/>
                </a:solidFill>
                <a:effectLst/>
                <a:uLnTx/>
                <a:uFillTx/>
                <a:latin typeface="微软雅黑" pitchFamily="34" charset="-122"/>
                <a:ea typeface="微软雅黑" pitchFamily="34" charset="-122"/>
                <a:cs typeface="字魂105号-简雅黑" panose="00000500000000000000" pitchFamily="2" charset="-122"/>
                <a:sym typeface="字魂105号-简雅黑" panose="00000500000000000000" pitchFamily="2" charset="-122"/>
              </a:endParaRPr>
            </a:p>
          </p:txBody>
        </p:sp>
        <p:sp>
          <p:nvSpPr>
            <p:cNvPr id="28" name="Shape 1653">
              <a:extLst>
                <a:ext uri="{FF2B5EF4-FFF2-40B4-BE49-F238E27FC236}">
                  <a16:creationId xmlns="" xmlns:a16="http://schemas.microsoft.com/office/drawing/2014/main" id="{C85E571E-330C-44FE-A33D-565F9B2551A0}"/>
                </a:ext>
              </a:extLst>
            </p:cNvPr>
            <p:cNvSpPr/>
            <p:nvPr/>
          </p:nvSpPr>
          <p:spPr>
            <a:xfrm>
              <a:off x="3071813" y="5527675"/>
              <a:ext cx="115887" cy="114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sz="1600" i="0" u="none" strike="noStrike" kern="1200" cap="none" spc="0" normalizeH="0" baseline="0" noProof="1">
                <a:ln>
                  <a:noFill/>
                </a:ln>
                <a:solidFill>
                  <a:prstClr val="black"/>
                </a:solidFill>
                <a:effectLst/>
                <a:uLnTx/>
                <a:uFillTx/>
                <a:latin typeface="微软雅黑" pitchFamily="34" charset="-122"/>
                <a:ea typeface="微软雅黑" pitchFamily="34" charset="-122"/>
                <a:cs typeface="字魂105号-简雅黑" panose="00000500000000000000" pitchFamily="2" charset="-122"/>
                <a:sym typeface="字魂105号-简雅黑" panose="00000500000000000000" pitchFamily="2" charset="-122"/>
              </a:endParaRPr>
            </a:p>
          </p:txBody>
        </p:sp>
        <p:sp>
          <p:nvSpPr>
            <p:cNvPr id="29" name="Shape 1654">
              <a:extLst>
                <a:ext uri="{FF2B5EF4-FFF2-40B4-BE49-F238E27FC236}">
                  <a16:creationId xmlns="" xmlns:a16="http://schemas.microsoft.com/office/drawing/2014/main" id="{8360FC63-E9D4-4FBD-B6AD-FA6E76EF999C}"/>
                </a:ext>
              </a:extLst>
            </p:cNvPr>
            <p:cNvSpPr/>
            <p:nvPr/>
          </p:nvSpPr>
          <p:spPr>
            <a:xfrm>
              <a:off x="4367213" y="4557713"/>
              <a:ext cx="179387" cy="1793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sz="1600" i="0" u="none" strike="noStrike" kern="1200" cap="none" spc="0" normalizeH="0" baseline="0" noProof="1">
                <a:ln>
                  <a:noFill/>
                </a:ln>
                <a:solidFill>
                  <a:prstClr val="black"/>
                </a:solidFill>
                <a:effectLst/>
                <a:uLnTx/>
                <a:uFillTx/>
                <a:latin typeface="微软雅黑" pitchFamily="34" charset="-122"/>
                <a:ea typeface="微软雅黑" pitchFamily="34" charset="-122"/>
                <a:cs typeface="字魂105号-简雅黑" panose="00000500000000000000" pitchFamily="2" charset="-122"/>
                <a:sym typeface="字魂105号-简雅黑" panose="00000500000000000000" pitchFamily="2" charset="-122"/>
              </a:endParaRPr>
            </a:p>
          </p:txBody>
        </p:sp>
        <p:sp>
          <p:nvSpPr>
            <p:cNvPr id="30" name="Shape 1655">
              <a:extLst>
                <a:ext uri="{FF2B5EF4-FFF2-40B4-BE49-F238E27FC236}">
                  <a16:creationId xmlns="" xmlns:a16="http://schemas.microsoft.com/office/drawing/2014/main" id="{BD8D395A-CAC5-4324-A9B3-44F0A9A13F6A}"/>
                </a:ext>
              </a:extLst>
            </p:cNvPr>
            <p:cNvSpPr/>
            <p:nvPr/>
          </p:nvSpPr>
          <p:spPr>
            <a:xfrm>
              <a:off x="5622925" y="3941763"/>
              <a:ext cx="230188" cy="2301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sz="1600" i="0" u="none" strike="noStrike" kern="1200" cap="none" spc="0" normalizeH="0" baseline="0" noProof="1">
                <a:ln>
                  <a:noFill/>
                </a:ln>
                <a:solidFill>
                  <a:prstClr val="black"/>
                </a:solidFill>
                <a:effectLst/>
                <a:uLnTx/>
                <a:uFillTx/>
                <a:latin typeface="微软雅黑" pitchFamily="34" charset="-122"/>
                <a:ea typeface="微软雅黑" pitchFamily="34" charset="-122"/>
                <a:cs typeface="字魂105号-简雅黑" panose="00000500000000000000" pitchFamily="2" charset="-122"/>
                <a:sym typeface="字魂105号-简雅黑" panose="00000500000000000000" pitchFamily="2" charset="-122"/>
              </a:endParaRPr>
            </a:p>
          </p:txBody>
        </p:sp>
        <p:sp>
          <p:nvSpPr>
            <p:cNvPr id="31" name="Shape 1656">
              <a:extLst>
                <a:ext uri="{FF2B5EF4-FFF2-40B4-BE49-F238E27FC236}">
                  <a16:creationId xmlns="" xmlns:a16="http://schemas.microsoft.com/office/drawing/2014/main" id="{96A666FB-35AF-4E8C-990D-2B394631C3D7}"/>
                </a:ext>
              </a:extLst>
            </p:cNvPr>
            <p:cNvSpPr/>
            <p:nvPr/>
          </p:nvSpPr>
          <p:spPr>
            <a:xfrm>
              <a:off x="7386638" y="3357563"/>
              <a:ext cx="285750" cy="2857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sz="1600" i="0" u="none" strike="noStrike" kern="1200" cap="none" spc="0" normalizeH="0" baseline="0" noProof="1">
                <a:ln>
                  <a:noFill/>
                </a:ln>
                <a:solidFill>
                  <a:prstClr val="black"/>
                </a:solidFill>
                <a:effectLst/>
                <a:uLnTx/>
                <a:uFillTx/>
                <a:latin typeface="微软雅黑" pitchFamily="34" charset="-122"/>
                <a:ea typeface="微软雅黑" pitchFamily="34" charset="-122"/>
                <a:cs typeface="字魂105号-简雅黑" panose="00000500000000000000" pitchFamily="2" charset="-122"/>
                <a:sym typeface="字魂105号-简雅黑" panose="00000500000000000000" pitchFamily="2" charset="-122"/>
              </a:endParaRPr>
            </a:p>
          </p:txBody>
        </p:sp>
        <p:sp>
          <p:nvSpPr>
            <p:cNvPr id="38" name="Text Placeholder 4">
              <a:extLst>
                <a:ext uri="{FF2B5EF4-FFF2-40B4-BE49-F238E27FC236}">
                  <a16:creationId xmlns="" xmlns:a16="http://schemas.microsoft.com/office/drawing/2014/main" id="{B88A5FEB-458D-4B64-8547-F5B09CA60401}"/>
                </a:ext>
              </a:extLst>
            </p:cNvPr>
            <p:cNvSpPr txBox="1">
              <a:spLocks noChangeArrowheads="1"/>
            </p:cNvSpPr>
            <p:nvPr/>
          </p:nvSpPr>
          <p:spPr bwMode="auto">
            <a:xfrm>
              <a:off x="2837556" y="3771782"/>
              <a:ext cx="602667" cy="63283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zh-CN"/>
              </a:defPPr>
              <a:lvl1pPr marR="0" lvl="0" indent="0" algn="ctr" fontAlgn="base">
                <a:lnSpc>
                  <a:spcPts val="1400"/>
                </a:lnSpc>
                <a:spcBef>
                  <a:spcPts val="1000"/>
                </a:spcBef>
                <a:spcAft>
                  <a:spcPct val="0"/>
                </a:spcAft>
                <a:buClrTx/>
                <a:buSzTx/>
                <a:buFont typeface="Arial" panose="020B0604020202020204" pitchFamily="34" charset="0"/>
                <a:buNone/>
                <a:tabLst/>
                <a:defRPr kumimoji="0" sz="1400" i="0" u="none" strike="noStrike" cap="none" spc="0" normalizeH="0" baseline="0">
                  <a:ln>
                    <a:noFill/>
                  </a:ln>
                  <a:solidFill>
                    <a:srgbClr val="FCFCFC"/>
                  </a:solidFill>
                  <a:effectLst/>
                  <a:uLnTx/>
                  <a:uFillTx/>
                  <a:latin typeface="微软雅黑" pitchFamily="34" charset="-122"/>
                  <a:ea typeface="微软雅黑" pitchFamily="34" charset="-122"/>
                  <a:cs typeface="字魂105号-简雅黑" panose="00000500000000000000" pitchFamily="2" charset="-122"/>
                </a:defRPr>
              </a:lvl1pPr>
              <a:lvl2pPr marL="742950" indent="-285750">
                <a:buFont typeface="Arial" panose="020B0604020202020204" pitchFamily="34" charset="0"/>
                <a:defRPr>
                  <a:latin typeface="Calibri" panose="020F0502020204030204" pitchFamily="34" charset="0"/>
                  <a:ea typeface="宋体" panose="02010600030101010101" pitchFamily="2" charset="-122"/>
                </a:defRPr>
              </a:lvl2pPr>
              <a:lvl3pPr marL="1143000" indent="-228600">
                <a:buFont typeface="Arial" panose="020B0604020202020204" pitchFamily="34" charset="0"/>
                <a:defRPr>
                  <a:latin typeface="Calibri" panose="020F0502020204030204" pitchFamily="34" charset="0"/>
                  <a:ea typeface="宋体" panose="02010600030101010101" pitchFamily="2" charset="-122"/>
                </a:defRPr>
              </a:lvl3pPr>
              <a:lvl4pPr marL="1600200" indent="-228600">
                <a:buFont typeface="Arial" panose="020B0604020202020204" pitchFamily="34" charset="0"/>
                <a:defRPr>
                  <a:latin typeface="Calibri" panose="020F0502020204030204" pitchFamily="34" charset="0"/>
                  <a:ea typeface="宋体" panose="02010600030101010101" pitchFamily="2" charset="-122"/>
                </a:defRPr>
              </a:lvl4pPr>
              <a:lvl5pPr marL="2057400" indent="-228600">
                <a:buFont typeface="Arial" panose="020B0604020202020204" pitchFamily="34" charse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id-ID" altLang="en-US" dirty="0">
                  <a:sym typeface="字魂105号-简雅黑" panose="00000500000000000000" pitchFamily="2" charset="-122"/>
                </a:rPr>
                <a:t>01</a:t>
              </a:r>
            </a:p>
          </p:txBody>
        </p:sp>
        <p:sp>
          <p:nvSpPr>
            <p:cNvPr id="39" name="Text Placeholder 4">
              <a:extLst>
                <a:ext uri="{FF2B5EF4-FFF2-40B4-BE49-F238E27FC236}">
                  <a16:creationId xmlns="" xmlns:a16="http://schemas.microsoft.com/office/drawing/2014/main" id="{8FCA6B7D-1550-4ACF-A3C0-5D03CE4F818E}"/>
                </a:ext>
              </a:extLst>
            </p:cNvPr>
            <p:cNvSpPr txBox="1">
              <a:spLocks noChangeArrowheads="1"/>
            </p:cNvSpPr>
            <p:nvPr/>
          </p:nvSpPr>
          <p:spPr bwMode="auto">
            <a:xfrm>
              <a:off x="4233938" y="2321112"/>
              <a:ext cx="430227" cy="51786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zh-CN"/>
              </a:defPPr>
              <a:lvl1pPr marR="0" lvl="0" indent="0" algn="ctr" fontAlgn="base">
                <a:lnSpc>
                  <a:spcPts val="1400"/>
                </a:lnSpc>
                <a:spcBef>
                  <a:spcPts val="1000"/>
                </a:spcBef>
                <a:spcAft>
                  <a:spcPct val="0"/>
                </a:spcAft>
                <a:buClrTx/>
                <a:buSzTx/>
                <a:buFont typeface="Arial" panose="020B0604020202020204" pitchFamily="34" charset="0"/>
                <a:buNone/>
                <a:tabLst/>
                <a:defRPr kumimoji="0" sz="1400" i="0" u="none" strike="noStrike" cap="none" spc="0" normalizeH="0" baseline="0">
                  <a:ln>
                    <a:noFill/>
                  </a:ln>
                  <a:solidFill>
                    <a:srgbClr val="FCFCFC"/>
                  </a:solidFill>
                  <a:effectLst/>
                  <a:uLnTx/>
                  <a:uFillTx/>
                  <a:latin typeface="微软雅黑" pitchFamily="34" charset="-122"/>
                  <a:ea typeface="微软雅黑" pitchFamily="34" charset="-122"/>
                  <a:cs typeface="字魂105号-简雅黑" panose="00000500000000000000" pitchFamily="2" charset="-122"/>
                </a:defRPr>
              </a:lvl1pPr>
              <a:lvl2pPr marL="742950" indent="-285750">
                <a:buFont typeface="Arial" panose="020B0604020202020204" pitchFamily="34" charset="0"/>
                <a:defRPr>
                  <a:latin typeface="Calibri" panose="020F0502020204030204" pitchFamily="34" charset="0"/>
                  <a:ea typeface="宋体" panose="02010600030101010101" pitchFamily="2" charset="-122"/>
                </a:defRPr>
              </a:lvl2pPr>
              <a:lvl3pPr marL="1143000" indent="-228600">
                <a:buFont typeface="Arial" panose="020B0604020202020204" pitchFamily="34" charset="0"/>
                <a:defRPr>
                  <a:latin typeface="Calibri" panose="020F0502020204030204" pitchFamily="34" charset="0"/>
                  <a:ea typeface="宋体" panose="02010600030101010101" pitchFamily="2" charset="-122"/>
                </a:defRPr>
              </a:lvl3pPr>
              <a:lvl4pPr marL="1600200" indent="-228600">
                <a:buFont typeface="Arial" panose="020B0604020202020204" pitchFamily="34" charset="0"/>
                <a:defRPr>
                  <a:latin typeface="Calibri" panose="020F0502020204030204" pitchFamily="34" charset="0"/>
                  <a:ea typeface="宋体" panose="02010600030101010101" pitchFamily="2" charset="-122"/>
                </a:defRPr>
              </a:lvl4pPr>
              <a:lvl5pPr marL="2057400" indent="-228600">
                <a:buFont typeface="Arial" panose="020B0604020202020204" pitchFamily="34" charse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id-ID" altLang="en-US" dirty="0">
                  <a:sym typeface="字魂105号-简雅黑" panose="00000500000000000000" pitchFamily="2" charset="-122"/>
                </a:rPr>
                <a:t>02</a:t>
              </a:r>
            </a:p>
          </p:txBody>
        </p:sp>
        <p:sp>
          <p:nvSpPr>
            <p:cNvPr id="40" name="Text Placeholder 4">
              <a:extLst>
                <a:ext uri="{FF2B5EF4-FFF2-40B4-BE49-F238E27FC236}">
                  <a16:creationId xmlns="" xmlns:a16="http://schemas.microsoft.com/office/drawing/2014/main" id="{ACAC8715-6CDA-45EE-A311-2A8EF6B799C9}"/>
                </a:ext>
              </a:extLst>
            </p:cNvPr>
            <p:cNvSpPr txBox="1">
              <a:spLocks noChangeArrowheads="1"/>
            </p:cNvSpPr>
            <p:nvPr/>
          </p:nvSpPr>
          <p:spPr bwMode="auto">
            <a:xfrm>
              <a:off x="5523725" y="1480780"/>
              <a:ext cx="450849" cy="54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ts val="1000"/>
                </a:spcBef>
                <a:spcAft>
                  <a:spcPct val="0"/>
                </a:spcAft>
                <a:buClrTx/>
                <a:buSzTx/>
                <a:buFont typeface="Arial" panose="020B0604020202020204" pitchFamily="34" charset="0"/>
                <a:buNone/>
                <a:tabLst/>
                <a:defRPr/>
              </a:pPr>
              <a:r>
                <a:rPr kumimoji="0" lang="id-ID" altLang="en-US" sz="1400" i="0" u="none" strike="noStrike" kern="1200" cap="none" spc="0" normalizeH="0" baseline="0" noProof="0" dirty="0">
                  <a:ln>
                    <a:noFill/>
                  </a:ln>
                  <a:solidFill>
                    <a:srgbClr val="FCFCFC"/>
                  </a:solidFill>
                  <a:effectLst/>
                  <a:uLnTx/>
                  <a:uFillTx/>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03</a:t>
              </a:r>
            </a:p>
          </p:txBody>
        </p:sp>
        <p:sp>
          <p:nvSpPr>
            <p:cNvPr id="41" name="Text Placeholder 4">
              <a:extLst>
                <a:ext uri="{FF2B5EF4-FFF2-40B4-BE49-F238E27FC236}">
                  <a16:creationId xmlns="" xmlns:a16="http://schemas.microsoft.com/office/drawing/2014/main" id="{D95F9461-B5DE-4E9C-AE48-B2721A0800FD}"/>
                </a:ext>
              </a:extLst>
            </p:cNvPr>
            <p:cNvSpPr txBox="1">
              <a:spLocks noChangeArrowheads="1"/>
            </p:cNvSpPr>
            <p:nvPr/>
          </p:nvSpPr>
          <p:spPr bwMode="auto">
            <a:xfrm>
              <a:off x="7343776" y="4743450"/>
              <a:ext cx="371474" cy="44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ts val="1000"/>
                </a:spcBef>
                <a:spcAft>
                  <a:spcPct val="0"/>
                </a:spcAft>
                <a:buClrTx/>
                <a:buSzTx/>
                <a:buFont typeface="Arial" panose="020B0604020202020204" pitchFamily="34" charset="0"/>
                <a:buNone/>
                <a:tabLst/>
                <a:defRPr/>
              </a:pPr>
              <a:r>
                <a:rPr kumimoji="0" lang="id-ID" altLang="en-US" sz="1400" i="0" u="none" strike="noStrike" kern="1200" cap="none" spc="0" normalizeH="0" baseline="0" noProof="0" dirty="0">
                  <a:ln>
                    <a:noFill/>
                  </a:ln>
                  <a:solidFill>
                    <a:srgbClr val="FCFCFC"/>
                  </a:solidFill>
                  <a:effectLst/>
                  <a:uLnTx/>
                  <a:uFillTx/>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04</a:t>
              </a:r>
            </a:p>
          </p:txBody>
        </p:sp>
        <p:sp>
          <p:nvSpPr>
            <p:cNvPr id="42" name="Shape 1625">
              <a:extLst>
                <a:ext uri="{FF2B5EF4-FFF2-40B4-BE49-F238E27FC236}">
                  <a16:creationId xmlns="" xmlns:a16="http://schemas.microsoft.com/office/drawing/2014/main" id="{F558038D-6A80-4CEA-883A-51737FA7F6DE}"/>
                </a:ext>
              </a:extLst>
            </p:cNvPr>
            <p:cNvSpPr/>
            <p:nvPr/>
          </p:nvSpPr>
          <p:spPr>
            <a:xfrm>
              <a:off x="9648825" y="2178050"/>
              <a:ext cx="1385888" cy="13874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C000"/>
            </a:solidFill>
            <a:ln w="50800">
              <a:solidFill>
                <a:schemeClr val="bg1"/>
              </a:solidFill>
              <a:miter lim="400000"/>
            </a:ln>
            <a:effectLst/>
          </p:spPr>
          <p:txBody>
            <a:bodyPr lIns="0" tIns="0" rIns="0" bIns="0"/>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sz="1600" i="0" u="none" strike="noStrike" kern="1200" cap="none" spc="0" normalizeH="0" baseline="0" noProof="1">
                <a:ln>
                  <a:noFill/>
                </a:ln>
                <a:solidFill>
                  <a:prstClr val="black"/>
                </a:solidFill>
                <a:effectLst/>
                <a:uLnTx/>
                <a:uFillTx/>
                <a:latin typeface="微软雅黑" pitchFamily="34" charset="-122"/>
                <a:ea typeface="微软雅黑" pitchFamily="34" charset="-122"/>
                <a:cs typeface="字魂105号-简雅黑" panose="00000500000000000000" pitchFamily="2" charset="-122"/>
                <a:sym typeface="字魂105号-简雅黑" panose="00000500000000000000" pitchFamily="2" charset="-122"/>
              </a:endParaRPr>
            </a:p>
          </p:txBody>
        </p:sp>
        <p:sp>
          <p:nvSpPr>
            <p:cNvPr id="43" name="Shape 1657">
              <a:extLst>
                <a:ext uri="{FF2B5EF4-FFF2-40B4-BE49-F238E27FC236}">
                  <a16:creationId xmlns="" xmlns:a16="http://schemas.microsoft.com/office/drawing/2014/main" id="{DD7B7CA4-4860-4F1A-9536-F9709811A22B}"/>
                </a:ext>
              </a:extLst>
            </p:cNvPr>
            <p:cNvSpPr/>
            <p:nvPr/>
          </p:nvSpPr>
          <p:spPr>
            <a:xfrm>
              <a:off x="10134600" y="2405063"/>
              <a:ext cx="414338" cy="422275"/>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sz="1600" i="0" u="none" strike="noStrike" kern="1200" cap="none" spc="0" normalizeH="0" baseline="0" noProof="1">
                <a:ln>
                  <a:noFill/>
                </a:ln>
                <a:solidFill>
                  <a:prstClr val="black"/>
                </a:solidFill>
                <a:effectLst/>
                <a:uLnTx/>
                <a:uFillTx/>
                <a:latin typeface="微软雅黑" pitchFamily="34" charset="-122"/>
                <a:ea typeface="微软雅黑" pitchFamily="34" charset="-122"/>
                <a:cs typeface="字魂105号-简雅黑" panose="00000500000000000000" pitchFamily="2" charset="-122"/>
                <a:sym typeface="字魂105号-简雅黑" panose="00000500000000000000" pitchFamily="2" charset="-122"/>
              </a:endParaRPr>
            </a:p>
          </p:txBody>
        </p:sp>
        <p:sp>
          <p:nvSpPr>
            <p:cNvPr id="44" name="Text Placeholder 3">
              <a:extLst>
                <a:ext uri="{FF2B5EF4-FFF2-40B4-BE49-F238E27FC236}">
                  <a16:creationId xmlns="" xmlns:a16="http://schemas.microsoft.com/office/drawing/2014/main" id="{BC0739BB-3CB6-46C4-ACF9-59BB78AE3C89}"/>
                </a:ext>
              </a:extLst>
            </p:cNvPr>
            <p:cNvSpPr txBox="1"/>
            <p:nvPr/>
          </p:nvSpPr>
          <p:spPr>
            <a:xfrm>
              <a:off x="9823450" y="2884488"/>
              <a:ext cx="1019175" cy="409575"/>
            </a:xfrm>
            <a:prstGeom prst="rect">
              <a:avLst/>
            </a:prstGeom>
          </p:spPr>
          <p:txBody>
            <a:bodyPr lIns="0" tIns="0" rIns="0" bIns="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tabLst/>
                <a:defRPr/>
              </a:pPr>
              <a:r>
                <a:rPr lang="zh-CN" altLang="en-US" sz="1400" b="1" noProof="1">
                  <a:solidFill>
                    <a:prstClr val="white"/>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机理分析</a:t>
              </a:r>
              <a:endParaRPr kumimoji="0" lang="id-ID" sz="1400" b="1" i="0" u="none" strike="noStrike" kern="1200" cap="none" spc="0" normalizeH="0" baseline="0" noProof="1">
                <a:ln>
                  <a:noFill/>
                </a:ln>
                <a:solidFill>
                  <a:prstClr val="white"/>
                </a:solidFill>
                <a:effectLst/>
                <a:uLnTx/>
                <a:uFillTx/>
                <a:latin typeface="微软雅黑" pitchFamily="34" charset="-122"/>
                <a:ea typeface="微软雅黑" pitchFamily="34" charset="-122"/>
                <a:cs typeface="字魂105号-简雅黑" panose="00000500000000000000" pitchFamily="2" charset="-122"/>
                <a:sym typeface="字魂105号-简雅黑" panose="00000500000000000000" pitchFamily="2" charset="-122"/>
              </a:endParaRPr>
            </a:p>
          </p:txBody>
        </p:sp>
      </p:grpSp>
      <p:sp>
        <p:nvSpPr>
          <p:cNvPr id="2" name="矩形 1"/>
          <p:cNvSpPr/>
          <p:nvPr/>
        </p:nvSpPr>
        <p:spPr>
          <a:xfrm>
            <a:off x="825910" y="2513052"/>
            <a:ext cx="2339102" cy="328936"/>
          </a:xfrm>
          <a:prstGeom prst="rect">
            <a:avLst/>
          </a:prstGeom>
        </p:spPr>
        <p:txBody>
          <a:bodyPr/>
          <a:lstStyle/>
          <a:p>
            <a:pPr algn="just">
              <a:lnSpc>
                <a:spcPct val="120000"/>
              </a:lnSpc>
              <a:spcBef>
                <a:spcPct val="20000"/>
              </a:spcBef>
              <a:spcAft>
                <a:spcPct val="0"/>
              </a:spcAft>
              <a:buFont typeface="Arial" panose="020B0604020202020204" pitchFamily="34" charset="0"/>
              <a:buNone/>
            </a:pPr>
            <a:r>
              <a:rPr lang="zh-CN" altLang="zh-CN" sz="1400" b="1" dirty="0">
                <a:solidFill>
                  <a:schemeClr val="tx1">
                    <a:lumMod val="75000"/>
                    <a:lumOff val="25000"/>
                  </a:schemeClr>
                </a:solidFill>
                <a:latin typeface="微软雅黑" pitchFamily="34" charset="-122"/>
                <a:ea typeface="微软雅黑" pitchFamily="34" charset="-122"/>
                <a:cs typeface="字魂105号-简雅黑" panose="00000500000000000000" pitchFamily="2" charset="-122"/>
              </a:rPr>
              <a:t>液压管道应力应变场的计算</a:t>
            </a:r>
          </a:p>
        </p:txBody>
      </p:sp>
      <p:sp>
        <p:nvSpPr>
          <p:cNvPr id="3" name="矩形 2"/>
          <p:cNvSpPr/>
          <p:nvPr/>
        </p:nvSpPr>
        <p:spPr>
          <a:xfrm>
            <a:off x="4687888" y="1780153"/>
            <a:ext cx="3595856" cy="328936"/>
          </a:xfrm>
          <a:prstGeom prst="rect">
            <a:avLst/>
          </a:prstGeom>
        </p:spPr>
        <p:txBody>
          <a:bodyPr/>
          <a:lstStyle/>
          <a:p>
            <a:pPr algn="just">
              <a:lnSpc>
                <a:spcPct val="120000"/>
              </a:lnSpc>
              <a:spcBef>
                <a:spcPct val="20000"/>
              </a:spcBef>
              <a:spcAft>
                <a:spcPct val="0"/>
              </a:spcAft>
              <a:buFont typeface="Arial" panose="020B0604020202020204" pitchFamily="34" charset="0"/>
              <a:buNone/>
            </a:pPr>
            <a:r>
              <a:rPr lang="zh-CN" altLang="en-US" sz="1400" b="1" dirty="0">
                <a:solidFill>
                  <a:schemeClr val="tx1">
                    <a:lumMod val="75000"/>
                    <a:lumOff val="25000"/>
                  </a:schemeClr>
                </a:solidFill>
                <a:latin typeface="微软雅黑" pitchFamily="34" charset="-122"/>
                <a:ea typeface="微软雅黑" pitchFamily="34" charset="-122"/>
                <a:cs typeface="字魂105号-简雅黑" panose="00000500000000000000" pitchFamily="2" charset="-122"/>
              </a:rPr>
              <a:t>液压管道内部材料疲劳裂纹萌生过程的模拟</a:t>
            </a:r>
          </a:p>
        </p:txBody>
      </p:sp>
      <p:sp>
        <p:nvSpPr>
          <p:cNvPr id="4" name="矩形 3"/>
          <p:cNvSpPr/>
          <p:nvPr/>
        </p:nvSpPr>
        <p:spPr>
          <a:xfrm>
            <a:off x="5843429" y="4871717"/>
            <a:ext cx="3057247" cy="328936"/>
          </a:xfrm>
          <a:prstGeom prst="rect">
            <a:avLst/>
          </a:prstGeom>
        </p:spPr>
        <p:txBody>
          <a:bodyPr/>
          <a:lstStyle/>
          <a:p>
            <a:pPr algn="just">
              <a:lnSpc>
                <a:spcPct val="120000"/>
              </a:lnSpc>
              <a:spcBef>
                <a:spcPct val="20000"/>
              </a:spcBef>
              <a:spcAft>
                <a:spcPct val="0"/>
              </a:spcAft>
              <a:buFont typeface="Arial" panose="020B0604020202020204" pitchFamily="34" charset="0"/>
              <a:buNone/>
            </a:pPr>
            <a:r>
              <a:rPr lang="zh-CN" altLang="en-US" sz="1400" b="1" dirty="0">
                <a:solidFill>
                  <a:schemeClr val="tx1">
                    <a:lumMod val="75000"/>
                    <a:lumOff val="25000"/>
                  </a:schemeClr>
                </a:solidFill>
                <a:latin typeface="微软雅黑" pitchFamily="34" charset="-122"/>
                <a:ea typeface="微软雅黑" pitchFamily="34" charset="-122"/>
                <a:cs typeface="字魂105号-简雅黑" panose="00000500000000000000" pitchFamily="2" charset="-122"/>
              </a:rPr>
              <a:t>疲劳裂纹的扩展过程模拟及寿命预计</a:t>
            </a:r>
          </a:p>
        </p:txBody>
      </p:sp>
    </p:spTree>
    <p:extLst>
      <p:ext uri="{BB962C8B-B14F-4D97-AF65-F5344CB8AC3E}">
        <p14:creationId xmlns:p14="http://schemas.microsoft.com/office/powerpoint/2010/main" val="317869907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1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ctangle 5"/>
          <p:cNvSpPr txBox="1"/>
          <p:nvPr/>
        </p:nvSpPr>
        <p:spPr>
          <a:xfrm>
            <a:off x="179110" y="5930162"/>
            <a:ext cx="7162801" cy="598611"/>
          </a:xfrm>
          <a:prstGeom prst="rect">
            <a:avLst/>
          </a:prstGeom>
          <a:ln w="12700">
            <a:miter lim="400000"/>
          </a:ln>
        </p:spPr>
        <p:txBody>
          <a:bodyPr lIns="45719" rIns="45719">
            <a:spAutoFit/>
          </a:bodyPr>
          <a:lstStyle/>
          <a:p>
            <a:pPr>
              <a:defRPr sz="1600" b="0">
                <a:solidFill>
                  <a:srgbClr val="FFFFFF"/>
                </a:solidFill>
              </a:defRPr>
            </a:pPr>
            <a:r>
              <a:rPr>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               </a:t>
            </a:r>
            <a:r>
              <a:rPr sz="1400"/>
              <a:t>http://ides.nuaa.edu.cn</a:t>
            </a:r>
          </a:p>
          <a:p>
            <a:pPr algn="ctr">
              <a:defRPr sz="1600" b="0">
                <a:solidFill>
                  <a:srgbClr val="FFFFFF"/>
                </a:solidFill>
              </a:defRPr>
            </a:pPr>
            <a:r>
              <a:t>  </a:t>
            </a:r>
          </a:p>
        </p:txBody>
      </p:sp>
      <p:sp>
        <p:nvSpPr>
          <p:cNvPr id="136" name="Oval 32"/>
          <p:cNvSpPr/>
          <p:nvPr/>
        </p:nvSpPr>
        <p:spPr>
          <a:xfrm>
            <a:off x="838200" y="1904999"/>
            <a:ext cx="990600" cy="3200401"/>
          </a:xfrm>
          <a:prstGeom prst="ellipse">
            <a:avLst/>
          </a:prstGeom>
          <a:solidFill>
            <a:srgbClr val="0A50DC">
              <a:alpha val="83922"/>
            </a:srgbClr>
          </a:solidFill>
          <a:ln w="25400">
            <a:solidFill>
              <a:srgbClr val="FFFFFF"/>
            </a:solidFill>
          </a:ln>
          <a:effectLst>
            <a:outerShdw blurRad="63500" rotWithShape="0">
              <a:srgbClr val="1F497D">
                <a:alpha val="70000"/>
              </a:srgbClr>
            </a:outerShdw>
          </a:effectLst>
        </p:spPr>
        <p:txBody>
          <a:bodyPr lIns="45719" rIns="45719" anchor="ctr"/>
          <a:lstStyle/>
          <a:p>
            <a:pPr>
              <a:defRPr b="0">
                <a:solidFill>
                  <a:srgbClr val="FFFFFF"/>
                </a:solidFill>
              </a:defRPr>
            </a:pPr>
            <a:endParaRPr/>
          </a:p>
        </p:txBody>
      </p:sp>
      <p:sp>
        <p:nvSpPr>
          <p:cNvPr id="137" name="Line 34"/>
          <p:cNvSpPr/>
          <p:nvPr/>
        </p:nvSpPr>
        <p:spPr>
          <a:xfrm>
            <a:off x="3049588" y="1767548"/>
            <a:ext cx="5027613" cy="1"/>
          </a:xfrm>
          <a:prstGeom prst="line">
            <a:avLst/>
          </a:prstGeom>
          <a:ln w="25400">
            <a:solidFill>
              <a:srgbClr val="1F497D"/>
            </a:solidFill>
            <a:prstDash val="sysDot"/>
            <a:tailEnd type="oval"/>
          </a:ln>
        </p:spPr>
        <p:txBody>
          <a:bodyPr lIns="45719" rIns="45719" anchor="ctr"/>
          <a:lstStyle/>
          <a:p>
            <a:endParaRPr/>
          </a:p>
        </p:txBody>
      </p:sp>
      <p:sp>
        <p:nvSpPr>
          <p:cNvPr id="138" name="Text Box 35"/>
          <p:cNvSpPr txBox="1"/>
          <p:nvPr/>
        </p:nvSpPr>
        <p:spPr>
          <a:xfrm>
            <a:off x="3240088" y="1211923"/>
            <a:ext cx="4419601" cy="460375"/>
          </a:xfrm>
          <a:prstGeom prst="rect">
            <a:avLst/>
          </a:prstGeom>
          <a:ln w="12700">
            <a:miter lim="400000"/>
          </a:ln>
        </p:spPr>
        <p:txBody>
          <a:bodyPr lIns="45719" rIns="45719">
            <a:spAutoFit/>
          </a:bodyPr>
          <a:lstStyle>
            <a:defPPr>
              <a:defRPr lang="zh-CN"/>
            </a:defPPr>
            <a:lvl1pPr>
              <a:defRPr sz="2400" b="0">
                <a:latin typeface="黑体" panose="02010609060101010101" charset="-122"/>
                <a:ea typeface="黑体" panose="02010609060101010101" charset="-122"/>
                <a:cs typeface="黑体" panose="02010609060101010101" charset="-122"/>
              </a:defRPr>
            </a:lvl1pPr>
          </a:lstStyle>
          <a:p>
            <a:r>
              <a:rPr lang="zh-CN" altLang="en-US" dirty="0"/>
              <a:t>选题依据</a:t>
            </a:r>
            <a:endParaRPr lang="zh-CN" dirty="0"/>
          </a:p>
        </p:txBody>
      </p:sp>
      <p:sp>
        <p:nvSpPr>
          <p:cNvPr id="139" name="Line 36"/>
          <p:cNvSpPr/>
          <p:nvPr/>
        </p:nvSpPr>
        <p:spPr>
          <a:xfrm>
            <a:off x="3040684" y="3045609"/>
            <a:ext cx="5027613" cy="1"/>
          </a:xfrm>
          <a:prstGeom prst="line">
            <a:avLst/>
          </a:prstGeom>
          <a:ln w="25400">
            <a:solidFill>
              <a:srgbClr val="1F497D"/>
            </a:solidFill>
            <a:prstDash val="sysDot"/>
            <a:tailEnd type="oval"/>
          </a:ln>
        </p:spPr>
        <p:txBody>
          <a:bodyPr lIns="45719" rIns="45719" anchor="ctr"/>
          <a:lstStyle/>
          <a:p>
            <a:endParaRPr/>
          </a:p>
        </p:txBody>
      </p:sp>
      <p:sp>
        <p:nvSpPr>
          <p:cNvPr id="141" name="Line 38"/>
          <p:cNvSpPr/>
          <p:nvPr/>
        </p:nvSpPr>
        <p:spPr>
          <a:xfrm>
            <a:off x="3040684" y="4266388"/>
            <a:ext cx="5027613" cy="1"/>
          </a:xfrm>
          <a:prstGeom prst="line">
            <a:avLst/>
          </a:prstGeom>
          <a:ln w="25400">
            <a:solidFill>
              <a:srgbClr val="1F497D"/>
            </a:solidFill>
            <a:prstDash val="sysDot"/>
            <a:tailEnd type="oval"/>
          </a:ln>
        </p:spPr>
        <p:txBody>
          <a:bodyPr lIns="45719" rIns="45719" anchor="ctr"/>
          <a:lstStyle/>
          <a:p>
            <a:endParaRPr/>
          </a:p>
        </p:txBody>
      </p:sp>
      <p:sp>
        <p:nvSpPr>
          <p:cNvPr id="140" name="Text Box 37"/>
          <p:cNvSpPr txBox="1"/>
          <p:nvPr/>
        </p:nvSpPr>
        <p:spPr>
          <a:xfrm>
            <a:off x="3240709" y="3752039"/>
            <a:ext cx="4953001" cy="460375"/>
          </a:xfrm>
          <a:prstGeom prst="rect">
            <a:avLst/>
          </a:prstGeom>
          <a:ln w="12700">
            <a:miter lim="400000"/>
          </a:ln>
        </p:spPr>
        <p:txBody>
          <a:bodyPr lIns="45719" rIns="45719">
            <a:spAutoFit/>
          </a:bodyPr>
          <a:lstStyle>
            <a:defPPr>
              <a:defRPr lang="zh-CN"/>
            </a:defPPr>
            <a:lvl1pPr>
              <a:defRPr sz="2400" b="0">
                <a:solidFill>
                  <a:srgbClr val="FF0000"/>
                </a:solidFill>
                <a:latin typeface="黑体" panose="02010609060101010101" charset="-122"/>
                <a:ea typeface="黑体" panose="02010609060101010101" charset="-122"/>
                <a:cs typeface="黑体" panose="02010609060101010101" charset="-122"/>
              </a:defRPr>
            </a:lvl1pPr>
          </a:lstStyle>
          <a:p>
            <a:r>
              <a:rPr lang="zh-CN" altLang="en-US" dirty="0">
                <a:sym typeface="+mn-ea"/>
              </a:rPr>
              <a:t>研究基础</a:t>
            </a:r>
            <a:endParaRPr lang="zh-CN" dirty="0">
              <a:sym typeface="+mn-ea"/>
            </a:endParaRPr>
          </a:p>
        </p:txBody>
      </p:sp>
      <p:sp>
        <p:nvSpPr>
          <p:cNvPr id="142" name="Text Box 39"/>
          <p:cNvSpPr txBox="1"/>
          <p:nvPr/>
        </p:nvSpPr>
        <p:spPr>
          <a:xfrm>
            <a:off x="3178796" y="2413094"/>
            <a:ext cx="4800601" cy="460375"/>
          </a:xfrm>
          <a:prstGeom prst="rect">
            <a:avLst/>
          </a:prstGeom>
          <a:ln w="12700">
            <a:miter lim="400000"/>
          </a:ln>
        </p:spPr>
        <p:txBody>
          <a:bodyPr lIns="45719" rIns="45719">
            <a:spAutoFit/>
          </a:bodyPr>
          <a:lstStyle>
            <a:lvl1pPr>
              <a:defRPr sz="2400" b="0">
                <a:latin typeface="黑体" panose="02010609060101010101" charset="-122"/>
                <a:ea typeface="黑体" panose="02010609060101010101" charset="-122"/>
                <a:cs typeface="黑体" panose="02010609060101010101" charset="-122"/>
                <a:sym typeface="黑体" panose="02010609060101010101" charset="-122"/>
              </a:defRPr>
            </a:lvl1pPr>
          </a:lstStyle>
          <a:p>
            <a:r>
              <a:rPr lang="zh-CN" altLang="en-US" dirty="0">
                <a:sym typeface="+mn-ea"/>
              </a:rPr>
              <a:t>课题研究方案</a:t>
            </a:r>
            <a:endParaRPr dirty="0">
              <a:sym typeface="+mn-ea"/>
            </a:endParaRPr>
          </a:p>
        </p:txBody>
      </p:sp>
      <p:sp>
        <p:nvSpPr>
          <p:cNvPr id="143" name="Line 40"/>
          <p:cNvSpPr/>
          <p:nvPr/>
        </p:nvSpPr>
        <p:spPr>
          <a:xfrm>
            <a:off x="3017997" y="5517623"/>
            <a:ext cx="5027613" cy="1"/>
          </a:xfrm>
          <a:prstGeom prst="line">
            <a:avLst/>
          </a:prstGeom>
          <a:ln w="25400">
            <a:solidFill>
              <a:srgbClr val="1F497D"/>
            </a:solidFill>
            <a:prstDash val="sysDot"/>
            <a:tailEnd type="oval"/>
          </a:ln>
        </p:spPr>
        <p:txBody>
          <a:bodyPr lIns="45719" rIns="45719" anchor="ctr"/>
          <a:lstStyle/>
          <a:p>
            <a:endParaRPr/>
          </a:p>
        </p:txBody>
      </p:sp>
      <p:sp>
        <p:nvSpPr>
          <p:cNvPr id="144" name="Text Box 41"/>
          <p:cNvSpPr txBox="1"/>
          <p:nvPr/>
        </p:nvSpPr>
        <p:spPr>
          <a:xfrm>
            <a:off x="3208497" y="4971523"/>
            <a:ext cx="5105401" cy="460375"/>
          </a:xfrm>
          <a:prstGeom prst="rect">
            <a:avLst/>
          </a:prstGeom>
          <a:ln w="12700">
            <a:miter lim="400000"/>
          </a:ln>
        </p:spPr>
        <p:txBody>
          <a:bodyPr lIns="45719" rIns="45719">
            <a:spAutoFit/>
          </a:bodyPr>
          <a:lstStyle>
            <a:lvl1pPr>
              <a:defRPr sz="2400" b="0">
                <a:latin typeface="黑体" panose="02010609060101010101" charset="-122"/>
                <a:ea typeface="黑体" panose="02010609060101010101" charset="-122"/>
                <a:cs typeface="黑体" panose="02010609060101010101" charset="-122"/>
                <a:sym typeface="黑体" panose="02010609060101010101" charset="-122"/>
              </a:defRPr>
            </a:lvl1pPr>
          </a:lstStyle>
          <a:p>
            <a:r>
              <a:rPr lang="zh-CN" altLang="en-US" dirty="0">
                <a:sym typeface="+mn-ea"/>
              </a:rPr>
              <a:t>研究计划</a:t>
            </a:r>
            <a:r>
              <a:rPr lang="zh-CN" altLang="en-US" dirty="0" smtClean="0">
                <a:sym typeface="+mn-ea"/>
              </a:rPr>
              <a:t>进度与效果预测</a:t>
            </a:r>
            <a:endParaRPr lang="zh-CN" altLang="en-US" dirty="0" smtClean="0">
              <a:solidFill>
                <a:schemeClr val="tx1"/>
              </a:solidFill>
              <a:sym typeface="+mn-ea"/>
            </a:endParaRPr>
          </a:p>
        </p:txBody>
      </p:sp>
      <p:grpSp>
        <p:nvGrpSpPr>
          <p:cNvPr id="150" name="Group 44"/>
          <p:cNvGrpSpPr/>
          <p:nvPr/>
        </p:nvGrpSpPr>
        <p:grpSpPr>
          <a:xfrm>
            <a:off x="2514600" y="1173823"/>
            <a:ext cx="679451" cy="593726"/>
            <a:chOff x="0" y="0"/>
            <a:chExt cx="679450" cy="593725"/>
          </a:xfrm>
        </p:grpSpPr>
        <p:sp>
          <p:nvSpPr>
            <p:cNvPr id="145" name="AutoShape 45"/>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46" name="AutoShape 46"/>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grpSp>
          <p:nvGrpSpPr>
            <p:cNvPr id="149" name="AutoShape 47"/>
            <p:cNvGrpSpPr/>
            <p:nvPr/>
          </p:nvGrpSpPr>
          <p:grpSpPr>
            <a:xfrm>
              <a:off x="38099" y="39687"/>
              <a:ext cx="592139" cy="512763"/>
              <a:chOff x="0" y="0"/>
              <a:chExt cx="592137" cy="512762"/>
            </a:xfrm>
          </p:grpSpPr>
          <p:sp>
            <p:nvSpPr>
              <p:cNvPr id="147"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48" name="1"/>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1</a:t>
                </a:r>
              </a:p>
            </p:txBody>
          </p:sp>
        </p:grpSp>
      </p:grpSp>
      <p:grpSp>
        <p:nvGrpSpPr>
          <p:cNvPr id="162" name="Group 52"/>
          <p:cNvGrpSpPr/>
          <p:nvPr/>
        </p:nvGrpSpPr>
        <p:grpSpPr>
          <a:xfrm>
            <a:off x="2505696" y="3659963"/>
            <a:ext cx="679451" cy="593726"/>
            <a:chOff x="0" y="0"/>
            <a:chExt cx="679450" cy="593725"/>
          </a:xfrm>
        </p:grpSpPr>
        <p:sp>
          <p:nvSpPr>
            <p:cNvPr id="157" name="AutoShape 53"/>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58" name="AutoShape 54"/>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grpSp>
          <p:nvGrpSpPr>
            <p:cNvPr id="161" name="AutoShape 55"/>
            <p:cNvGrpSpPr/>
            <p:nvPr/>
          </p:nvGrpSpPr>
          <p:grpSpPr>
            <a:xfrm>
              <a:off x="38099" y="39687"/>
              <a:ext cx="592139" cy="512763"/>
              <a:chOff x="0" y="0"/>
              <a:chExt cx="592137" cy="512762"/>
            </a:xfrm>
          </p:grpSpPr>
          <p:sp>
            <p:nvSpPr>
              <p:cNvPr id="159"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60" name="3"/>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3</a:t>
                </a:r>
              </a:p>
            </p:txBody>
          </p:sp>
        </p:grpSp>
      </p:grpSp>
      <p:grpSp>
        <p:nvGrpSpPr>
          <p:cNvPr id="156" name="Group 48"/>
          <p:cNvGrpSpPr/>
          <p:nvPr/>
        </p:nvGrpSpPr>
        <p:grpSpPr>
          <a:xfrm>
            <a:off x="2505696" y="2425795"/>
            <a:ext cx="679451" cy="593726"/>
            <a:chOff x="0" y="0"/>
            <a:chExt cx="679450" cy="593725"/>
          </a:xfrm>
        </p:grpSpPr>
        <p:sp>
          <p:nvSpPr>
            <p:cNvPr id="151" name="AutoShape 49"/>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52" name="AutoShape 50"/>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grpSp>
          <p:nvGrpSpPr>
            <p:cNvPr id="155" name="AutoShape 51"/>
            <p:cNvGrpSpPr/>
            <p:nvPr/>
          </p:nvGrpSpPr>
          <p:grpSpPr>
            <a:xfrm>
              <a:off x="38099" y="39687"/>
              <a:ext cx="592139" cy="512763"/>
              <a:chOff x="0" y="0"/>
              <a:chExt cx="592137" cy="512762"/>
            </a:xfrm>
          </p:grpSpPr>
          <p:sp>
            <p:nvSpPr>
              <p:cNvPr id="153"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54" name="2"/>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2</a:t>
                </a:r>
              </a:p>
            </p:txBody>
          </p:sp>
        </p:grpSp>
      </p:grpSp>
      <p:grpSp>
        <p:nvGrpSpPr>
          <p:cNvPr id="168" name="Group 56"/>
          <p:cNvGrpSpPr/>
          <p:nvPr/>
        </p:nvGrpSpPr>
        <p:grpSpPr>
          <a:xfrm>
            <a:off x="2516664" y="4878813"/>
            <a:ext cx="679451" cy="593726"/>
            <a:chOff x="0" y="0"/>
            <a:chExt cx="679450" cy="593725"/>
          </a:xfrm>
        </p:grpSpPr>
        <p:sp>
          <p:nvSpPr>
            <p:cNvPr id="163" name="AutoShape 57"/>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64" name="AutoShape 58"/>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grpSp>
          <p:nvGrpSpPr>
            <p:cNvPr id="167" name="AutoShape 59"/>
            <p:cNvGrpSpPr/>
            <p:nvPr/>
          </p:nvGrpSpPr>
          <p:grpSpPr>
            <a:xfrm>
              <a:off x="38099" y="39687"/>
              <a:ext cx="592139" cy="512763"/>
              <a:chOff x="0" y="0"/>
              <a:chExt cx="592137" cy="512762"/>
            </a:xfrm>
          </p:grpSpPr>
          <p:sp>
            <p:nvSpPr>
              <p:cNvPr id="165"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66" name="4"/>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4</a:t>
                </a:r>
              </a:p>
            </p:txBody>
          </p:sp>
        </p:grpSp>
      </p:grpSp>
      <p:sp>
        <p:nvSpPr>
          <p:cNvPr id="169" name="Text Box 33"/>
          <p:cNvSpPr txBox="1"/>
          <p:nvPr/>
        </p:nvSpPr>
        <p:spPr>
          <a:xfrm rot="5387743">
            <a:off x="56229" y="3103880"/>
            <a:ext cx="2554543" cy="802641"/>
          </a:xfrm>
          <a:prstGeom prst="rect">
            <a:avLst/>
          </a:prstGeom>
          <a:ln w="12700">
            <a:miter lim="400000"/>
          </a:ln>
        </p:spPr>
        <p:txBody>
          <a:bodyPr vert="vert270" lIns="45719" rIns="45719">
            <a:spAutoFit/>
          </a:bodyPr>
          <a:lstStyle>
            <a:lvl1pPr algn="ctr">
              <a:spcBef>
                <a:spcPts val="2400"/>
              </a:spcBef>
              <a:defRPr sz="4000" b="0">
                <a:solidFill>
                  <a:srgbClr val="FFFFFF"/>
                </a:solidFill>
                <a:latin typeface="黑体" panose="02010609060101010101" charset="-122"/>
                <a:ea typeface="黑体" panose="02010609060101010101" charset="-122"/>
                <a:cs typeface="黑体" panose="02010609060101010101" charset="-122"/>
                <a:sym typeface="黑体" panose="02010609060101010101" charset="-122"/>
              </a:defRPr>
            </a:lvl1pPr>
          </a:lstStyle>
          <a:p>
            <a:r>
              <a:rPr dirty="0" err="1"/>
              <a:t>汇报内容</a:t>
            </a:r>
            <a:endParaRPr dirty="0"/>
          </a:p>
        </p:txBody>
      </p:sp>
      <p:sp>
        <p:nvSpPr>
          <p:cNvPr id="38" name="页脚占位符 2"/>
          <p:cNvSpPr txBox="1"/>
          <p:nvPr/>
        </p:nvSpPr>
        <p:spPr>
          <a:xfrm>
            <a:off x="152400" y="6489700"/>
            <a:ext cx="7162800" cy="338554"/>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a:t>
            </a:r>
            <a:r>
              <a:rPr sz="1400" kern="0" dirty="0" smtClean="0">
                <a:solidFill>
                  <a:srgbClr val="FFFFFF"/>
                </a:solidFill>
                <a:sym typeface="Arial" panose="020B0604020202090204"/>
              </a:rPr>
              <a:t>ides.nuaa.edu.cn</a:t>
            </a:r>
          </a:p>
        </p:txBody>
      </p:sp>
    </p:spTree>
    <p:extLst>
      <p:ext uri="{BB962C8B-B14F-4D97-AF65-F5344CB8AC3E}">
        <p14:creationId xmlns:p14="http://schemas.microsoft.com/office/powerpoint/2010/main" val="1370345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00110"/>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dirty="0" smtClean="0"/>
              <a:t>第</a:t>
            </a:r>
            <a:r>
              <a:rPr lang="zh-CN" altLang="en-US" kern="0" dirty="0" smtClean="0"/>
              <a:t>三</a:t>
            </a:r>
            <a:r>
              <a:rPr kern="0" dirty="0" err="1" smtClean="0"/>
              <a:t>部分</a:t>
            </a:r>
            <a:endParaRPr kern="0" dirty="0"/>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研究基础</a:t>
            </a:r>
          </a:p>
        </p:txBody>
      </p:sp>
      <p:grpSp>
        <p:nvGrpSpPr>
          <p:cNvPr id="24" name="Group 2"/>
          <p:cNvGrpSpPr/>
          <p:nvPr/>
        </p:nvGrpSpPr>
        <p:grpSpPr bwMode="auto">
          <a:xfrm>
            <a:off x="105652" y="655955"/>
            <a:ext cx="7058636" cy="475775"/>
            <a:chOff x="-42005" y="0"/>
            <a:chExt cx="5093050"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smtClean="0">
                  <a:solidFill>
                    <a:srgbClr val="254375"/>
                  </a:solidFill>
                  <a:latin typeface="微软雅黑" panose="020B0503020204020204" charset="-122"/>
                  <a:ea typeface="微软雅黑" panose="020B0503020204020204" charset="-122"/>
                  <a:sym typeface="微软雅黑" panose="020B0503020204020204" charset="-122"/>
                </a:rPr>
                <a:t>03</a:t>
              </a:r>
              <a:endParaRPr lang="en-US" altLang="zh-CN" sz="2400" b="1" dirty="0">
                <a:solidFill>
                  <a:srgbClr val="254375"/>
                </a:solidFill>
                <a:latin typeface="微软雅黑" panose="020B0503020204020204" charset="-122"/>
                <a:ea typeface="微软雅黑" panose="020B0503020204020204" charset="-122"/>
                <a:sym typeface="微软雅黑" panose="020B0503020204020204" charset="-122"/>
              </a:endParaRPr>
            </a:p>
          </p:txBody>
        </p:sp>
        <p:sp>
          <p:nvSpPr>
            <p:cNvPr id="26" name="矩形 24"/>
            <p:cNvSpPr>
              <a:spLocks noChangeArrowheads="1"/>
            </p:cNvSpPr>
            <p:nvPr/>
          </p:nvSpPr>
          <p:spPr bwMode="auto">
            <a:xfrm>
              <a:off x="271069" y="14118"/>
              <a:ext cx="4779976"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研究</a:t>
              </a:r>
              <a:r>
                <a:rPr lang="zh-CN" altLang="en-US" sz="2400" b="1" dirty="0">
                  <a:solidFill>
                    <a:srgbClr val="4F81BD"/>
                  </a:solidFill>
                  <a:latin typeface="微软雅黑" panose="020B0503020204020204" charset="-122"/>
                  <a:ea typeface="微软雅黑" panose="020B0503020204020204" charset="-122"/>
                  <a:sym typeface="Arial" panose="020B0604020202090204"/>
                </a:rPr>
                <a:t>基础</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研究</a:t>
              </a:r>
              <a:r>
                <a:rPr lang="zh-CN" altLang="en-US" sz="2400" b="1" dirty="0">
                  <a:solidFill>
                    <a:srgbClr val="4F81BD"/>
                  </a:solidFill>
                  <a:latin typeface="微软雅黑" panose="020B0503020204020204" charset="-122"/>
                  <a:ea typeface="微软雅黑" panose="020B0503020204020204" charset="-122"/>
                  <a:sym typeface="Arial" panose="020B0604020202090204"/>
                </a:rPr>
                <a:t>积累及已取得的研究工作成绩</a:t>
              </a: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13" name="直接连接符 4"/>
          <p:cNvCxnSpPr>
            <a:cxnSpLocks noChangeShapeType="1"/>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grpSp>
        <p:nvGrpSpPr>
          <p:cNvPr id="20" name="组合 19">
            <a:extLst>
              <a:ext uri="{FF2B5EF4-FFF2-40B4-BE49-F238E27FC236}">
                <a16:creationId xmlns:a16="http://schemas.microsoft.com/office/drawing/2014/main" xmlns="" id="{2904F971-88F9-496D-A4AB-CD500CFBA747}"/>
              </a:ext>
            </a:extLst>
          </p:cNvPr>
          <p:cNvGrpSpPr/>
          <p:nvPr/>
        </p:nvGrpSpPr>
        <p:grpSpPr>
          <a:xfrm>
            <a:off x="179512" y="1484784"/>
            <a:ext cx="3716184" cy="4513843"/>
            <a:chOff x="1503836" y="1598406"/>
            <a:chExt cx="3679294" cy="4300656"/>
          </a:xfrm>
        </p:grpSpPr>
        <p:sp>
          <p:nvSpPr>
            <p:cNvPr id="42" name="íṡľíḍè-任意多边形: 形状 2">
              <a:extLst>
                <a:ext uri="{FF2B5EF4-FFF2-40B4-BE49-F238E27FC236}">
                  <a16:creationId xmlns:a16="http://schemas.microsoft.com/office/drawing/2014/main" xmlns="" id="{A4D33C61-3971-4FCE-9F35-FF02636622BA}"/>
                </a:ext>
              </a:extLst>
            </p:cNvPr>
            <p:cNvSpPr>
              <a:spLocks/>
            </p:cNvSpPr>
            <p:nvPr/>
          </p:nvSpPr>
          <p:spPr bwMode="auto">
            <a:xfrm>
              <a:off x="3154002" y="2946871"/>
              <a:ext cx="2029128" cy="2029129"/>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rgbClr val="FFC000"/>
            </a:solidFill>
            <a:ln>
              <a:noFill/>
            </a:ln>
          </p:spPr>
          <p:txBody>
            <a:bodyPr anchor="ctr"/>
            <a:lstStyle/>
            <a:p>
              <a:pPr algn="ctr" defTabSz="685800"/>
              <a:endParaRPr dirty="0">
                <a:solidFill>
                  <a:prstClr val="black"/>
                </a:solidFill>
                <a:latin typeface="字魂105号-简雅黑" panose="00000500000000000000" pitchFamily="2" charset="-122"/>
                <a:ea typeface="字魂105号-简雅黑" panose="00000500000000000000" pitchFamily="2" charset="-122"/>
                <a:cs typeface="字魂105号-简雅黑" panose="00000500000000000000" pitchFamily="2" charset="-122"/>
                <a:sym typeface="字魂105号-简雅黑" panose="00000500000000000000" pitchFamily="2" charset="-122"/>
              </a:endParaRPr>
            </a:p>
          </p:txBody>
        </p:sp>
        <p:sp>
          <p:nvSpPr>
            <p:cNvPr id="43" name="íṡľíḍè-任意多边形: 形状 3">
              <a:extLst>
                <a:ext uri="{FF2B5EF4-FFF2-40B4-BE49-F238E27FC236}">
                  <a16:creationId xmlns:a16="http://schemas.microsoft.com/office/drawing/2014/main" xmlns="" id="{0AE69CC3-1E5B-4434-AEBF-FC1979242998}"/>
                </a:ext>
              </a:extLst>
            </p:cNvPr>
            <p:cNvSpPr>
              <a:spLocks/>
            </p:cNvSpPr>
            <p:nvPr/>
          </p:nvSpPr>
          <p:spPr bwMode="auto">
            <a:xfrm>
              <a:off x="1789272" y="2304414"/>
              <a:ext cx="1602888" cy="1602888"/>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rgbClr val="FFC000"/>
            </a:solidFill>
            <a:ln>
              <a:noFill/>
            </a:ln>
          </p:spPr>
          <p:txBody>
            <a:bodyPr anchor="ctr"/>
            <a:lstStyle/>
            <a:p>
              <a:pPr algn="ctr" defTabSz="685800"/>
              <a:endParaRPr dirty="0">
                <a:solidFill>
                  <a:prstClr val="black"/>
                </a:solidFill>
                <a:latin typeface="字魂105号-简雅黑" panose="00000500000000000000" pitchFamily="2" charset="-122"/>
                <a:ea typeface="字魂105号-简雅黑" panose="00000500000000000000" pitchFamily="2" charset="-122"/>
                <a:cs typeface="字魂105号-简雅黑" panose="00000500000000000000" pitchFamily="2" charset="-122"/>
                <a:sym typeface="字魂105号-简雅黑" panose="00000500000000000000" pitchFamily="2" charset="-122"/>
              </a:endParaRPr>
            </a:p>
          </p:txBody>
        </p:sp>
        <p:sp>
          <p:nvSpPr>
            <p:cNvPr id="44" name="íṡľíḍè-任意多边形: 形状 4">
              <a:extLst>
                <a:ext uri="{FF2B5EF4-FFF2-40B4-BE49-F238E27FC236}">
                  <a16:creationId xmlns:a16="http://schemas.microsoft.com/office/drawing/2014/main" xmlns="" id="{375F7E55-3F90-4195-8B98-8323AB61D16E}"/>
                </a:ext>
              </a:extLst>
            </p:cNvPr>
            <p:cNvSpPr>
              <a:spLocks/>
            </p:cNvSpPr>
            <p:nvPr/>
          </p:nvSpPr>
          <p:spPr bwMode="auto">
            <a:xfrm>
              <a:off x="3180475" y="1598406"/>
              <a:ext cx="1294791" cy="1294791"/>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1"/>
            </a:solidFill>
            <a:ln>
              <a:noFill/>
            </a:ln>
          </p:spPr>
          <p:txBody>
            <a:bodyPr anchor="ctr"/>
            <a:lstStyle/>
            <a:p>
              <a:pPr algn="ctr" defTabSz="685800"/>
              <a:endParaRPr dirty="0">
                <a:solidFill>
                  <a:prstClr val="black"/>
                </a:solidFill>
                <a:latin typeface="字魂105号-简雅黑" panose="00000500000000000000" pitchFamily="2" charset="-122"/>
                <a:ea typeface="字魂105号-简雅黑" panose="00000500000000000000" pitchFamily="2" charset="-122"/>
                <a:cs typeface="字魂105号-简雅黑" panose="00000500000000000000" pitchFamily="2" charset="-122"/>
                <a:sym typeface="字魂105号-简雅黑" panose="00000500000000000000" pitchFamily="2" charset="-122"/>
              </a:endParaRPr>
            </a:p>
          </p:txBody>
        </p:sp>
        <p:sp>
          <p:nvSpPr>
            <p:cNvPr id="45" name="íṡľíḍè-任意多边形: 形状 5">
              <a:extLst>
                <a:ext uri="{FF2B5EF4-FFF2-40B4-BE49-F238E27FC236}">
                  <a16:creationId xmlns:a16="http://schemas.microsoft.com/office/drawing/2014/main" xmlns="" id="{B16E990E-1BB9-4B65-BACC-329FE81D9DB8}"/>
                </a:ext>
              </a:extLst>
            </p:cNvPr>
            <p:cNvSpPr>
              <a:spLocks/>
            </p:cNvSpPr>
            <p:nvPr/>
          </p:nvSpPr>
          <p:spPr bwMode="auto">
            <a:xfrm rot="20855926">
              <a:off x="1503836" y="3993492"/>
              <a:ext cx="1905570" cy="1905570"/>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1"/>
            </a:solidFill>
            <a:ln>
              <a:noFill/>
            </a:ln>
          </p:spPr>
          <p:txBody>
            <a:bodyPr anchor="ctr"/>
            <a:lstStyle/>
            <a:p>
              <a:pPr algn="ctr" defTabSz="685800"/>
              <a:endParaRPr dirty="0">
                <a:solidFill>
                  <a:prstClr val="black"/>
                </a:solidFill>
                <a:latin typeface="字魂105号-简雅黑" panose="00000500000000000000" pitchFamily="2" charset="-122"/>
                <a:ea typeface="字魂105号-简雅黑" panose="00000500000000000000" pitchFamily="2" charset="-122"/>
                <a:cs typeface="字魂105号-简雅黑" panose="00000500000000000000" pitchFamily="2" charset="-122"/>
                <a:sym typeface="字魂105号-简雅黑" panose="00000500000000000000" pitchFamily="2" charset="-122"/>
              </a:endParaRPr>
            </a:p>
          </p:txBody>
        </p:sp>
        <p:sp>
          <p:nvSpPr>
            <p:cNvPr id="46" name="íṡľíḍè-TextBox 10">
              <a:extLst>
                <a:ext uri="{FF2B5EF4-FFF2-40B4-BE49-F238E27FC236}">
                  <a16:creationId xmlns:a16="http://schemas.microsoft.com/office/drawing/2014/main" xmlns="" id="{FB67CC68-B1A8-4126-BCF3-481A0C8629D8}"/>
                </a:ext>
              </a:extLst>
            </p:cNvPr>
            <p:cNvSpPr txBox="1"/>
            <p:nvPr/>
          </p:nvSpPr>
          <p:spPr>
            <a:xfrm>
              <a:off x="3403856" y="1982273"/>
              <a:ext cx="848032" cy="546140"/>
            </a:xfrm>
            <a:prstGeom prst="rect">
              <a:avLst/>
            </a:prstGeom>
            <a:noFill/>
          </p:spPr>
          <p:txBody>
            <a:bodyPr wrap="none">
              <a:normAutofit/>
            </a:bodyPr>
            <a:lstStyle/>
            <a:p>
              <a:pPr algn="ctr" defTabSz="685800"/>
              <a:r>
                <a:rPr lang="en-US" sz="2400" dirty="0">
                  <a:solidFill>
                    <a:srgbClr val="942C2A"/>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45%</a:t>
              </a:r>
            </a:p>
          </p:txBody>
        </p:sp>
        <p:sp>
          <p:nvSpPr>
            <p:cNvPr id="47" name="íṡľíḍè-TextBox 11">
              <a:extLst>
                <a:ext uri="{FF2B5EF4-FFF2-40B4-BE49-F238E27FC236}">
                  <a16:creationId xmlns:a16="http://schemas.microsoft.com/office/drawing/2014/main" xmlns="" id="{D5F8A680-AA1D-4934-9AC0-8CD02C32BA78}"/>
                </a:ext>
              </a:extLst>
            </p:cNvPr>
            <p:cNvSpPr txBox="1"/>
            <p:nvPr/>
          </p:nvSpPr>
          <p:spPr>
            <a:xfrm>
              <a:off x="3738861" y="3652838"/>
              <a:ext cx="859411" cy="546140"/>
            </a:xfrm>
            <a:prstGeom prst="rect">
              <a:avLst/>
            </a:prstGeom>
            <a:noFill/>
          </p:spPr>
          <p:txBody>
            <a:bodyPr wrap="none">
              <a:noAutofit/>
            </a:bodyPr>
            <a:lstStyle/>
            <a:p>
              <a:pPr algn="ctr" defTabSz="685800"/>
              <a:r>
                <a:rPr lang="en-US" sz="3200" dirty="0">
                  <a:solidFill>
                    <a:srgbClr val="FFC000"/>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83%</a:t>
              </a:r>
            </a:p>
          </p:txBody>
        </p:sp>
        <p:sp>
          <p:nvSpPr>
            <p:cNvPr id="48" name="íṡľíḍè-TextBox 12">
              <a:extLst>
                <a:ext uri="{FF2B5EF4-FFF2-40B4-BE49-F238E27FC236}">
                  <a16:creationId xmlns:a16="http://schemas.microsoft.com/office/drawing/2014/main" xmlns="" id="{B783CC0A-685B-46B7-B7A4-06C735799520}"/>
                </a:ext>
              </a:extLst>
            </p:cNvPr>
            <p:cNvSpPr txBox="1"/>
            <p:nvPr/>
          </p:nvSpPr>
          <p:spPr>
            <a:xfrm>
              <a:off x="2159115" y="2827306"/>
              <a:ext cx="863203" cy="546140"/>
            </a:xfrm>
            <a:prstGeom prst="rect">
              <a:avLst/>
            </a:prstGeom>
            <a:noFill/>
          </p:spPr>
          <p:txBody>
            <a:bodyPr wrap="none">
              <a:normAutofit/>
            </a:bodyPr>
            <a:lstStyle/>
            <a:p>
              <a:pPr algn="ctr" defTabSz="685800"/>
              <a:r>
                <a:rPr lang="en-US" sz="2800" dirty="0">
                  <a:solidFill>
                    <a:srgbClr val="FFC000"/>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65%</a:t>
              </a:r>
            </a:p>
          </p:txBody>
        </p:sp>
        <p:sp>
          <p:nvSpPr>
            <p:cNvPr id="49" name="íṡľíḍè-TextBox 13">
              <a:extLst>
                <a:ext uri="{FF2B5EF4-FFF2-40B4-BE49-F238E27FC236}">
                  <a16:creationId xmlns:a16="http://schemas.microsoft.com/office/drawing/2014/main" xmlns="" id="{A6F70476-B236-4E7C-903B-079DF04BC7AB}"/>
                </a:ext>
              </a:extLst>
            </p:cNvPr>
            <p:cNvSpPr txBox="1"/>
            <p:nvPr/>
          </p:nvSpPr>
          <p:spPr>
            <a:xfrm>
              <a:off x="2052516" y="4637677"/>
              <a:ext cx="808210" cy="546140"/>
            </a:xfrm>
            <a:prstGeom prst="rect">
              <a:avLst/>
            </a:prstGeom>
            <a:noFill/>
          </p:spPr>
          <p:txBody>
            <a:bodyPr wrap="none">
              <a:normAutofit/>
            </a:bodyPr>
            <a:lstStyle/>
            <a:p>
              <a:pPr algn="ctr" defTabSz="685800"/>
              <a:r>
                <a:rPr lang="en-US" sz="2800" dirty="0">
                  <a:solidFill>
                    <a:srgbClr val="942C2A"/>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78%</a:t>
              </a:r>
            </a:p>
          </p:txBody>
        </p:sp>
      </p:grpSp>
      <p:grpSp>
        <p:nvGrpSpPr>
          <p:cNvPr id="21" name="组合 20">
            <a:extLst>
              <a:ext uri="{FF2B5EF4-FFF2-40B4-BE49-F238E27FC236}">
                <a16:creationId xmlns:a16="http://schemas.microsoft.com/office/drawing/2014/main" xmlns="" id="{A50436FE-2FCB-4E9D-B94B-E579C1677FDB}"/>
              </a:ext>
            </a:extLst>
          </p:cNvPr>
          <p:cNvGrpSpPr/>
          <p:nvPr/>
        </p:nvGrpSpPr>
        <p:grpSpPr>
          <a:xfrm>
            <a:off x="4360532" y="2115024"/>
            <a:ext cx="4667952" cy="2844371"/>
            <a:chOff x="6134107" y="1934270"/>
            <a:chExt cx="4554057" cy="2670419"/>
          </a:xfrm>
        </p:grpSpPr>
        <p:sp>
          <p:nvSpPr>
            <p:cNvPr id="22" name="i$liḋe-Oval 21">
              <a:extLst>
                <a:ext uri="{FF2B5EF4-FFF2-40B4-BE49-F238E27FC236}">
                  <a16:creationId xmlns:a16="http://schemas.microsoft.com/office/drawing/2014/main" xmlns="" id="{029D8032-8AFA-4244-94B2-AC2DD4B93635}"/>
                </a:ext>
              </a:extLst>
            </p:cNvPr>
            <p:cNvSpPr/>
            <p:nvPr/>
          </p:nvSpPr>
          <p:spPr>
            <a:xfrm>
              <a:off x="6134107" y="2021241"/>
              <a:ext cx="505476" cy="505476"/>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Autofit/>
            </a:bodyPr>
            <a:lstStyle/>
            <a:p>
              <a:pPr algn="ctr" defTabSz="685800"/>
              <a:r>
                <a:rPr lang="en-US" altLang="zh-CN" dirty="0">
                  <a:solidFill>
                    <a:prstClr val="white"/>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01</a:t>
              </a:r>
            </a:p>
          </p:txBody>
        </p:sp>
        <p:sp>
          <p:nvSpPr>
            <p:cNvPr id="23" name="i$liḋe-Oval 17">
              <a:extLst>
                <a:ext uri="{FF2B5EF4-FFF2-40B4-BE49-F238E27FC236}">
                  <a16:creationId xmlns:a16="http://schemas.microsoft.com/office/drawing/2014/main" xmlns="" id="{A8B7335F-BAC8-45BE-86D2-662FA35BCEB6}"/>
                </a:ext>
              </a:extLst>
            </p:cNvPr>
            <p:cNvSpPr/>
            <p:nvPr/>
          </p:nvSpPr>
          <p:spPr>
            <a:xfrm>
              <a:off x="6134107" y="3060227"/>
              <a:ext cx="505476" cy="505476"/>
            </a:xfrm>
            <a:prstGeom prst="ellipse">
              <a:avLst/>
            </a:prstGeom>
            <a:solidFill>
              <a:srgbClr val="FFC000"/>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Autofit/>
            </a:bodyPr>
            <a:lstStyle/>
            <a:p>
              <a:pPr algn="ctr" defTabSz="685800"/>
              <a:r>
                <a:rPr lang="en-US" altLang="zh-CN" dirty="0">
                  <a:solidFill>
                    <a:prstClr val="white"/>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02</a:t>
              </a:r>
            </a:p>
          </p:txBody>
        </p:sp>
        <p:sp>
          <p:nvSpPr>
            <p:cNvPr id="28" name="îṣļîḑé-Oval 13">
              <a:extLst>
                <a:ext uri="{FF2B5EF4-FFF2-40B4-BE49-F238E27FC236}">
                  <a16:creationId xmlns:a16="http://schemas.microsoft.com/office/drawing/2014/main" xmlns="" id="{29CBDE11-1323-4004-9584-449755ED9C17}"/>
                </a:ext>
              </a:extLst>
            </p:cNvPr>
            <p:cNvSpPr/>
            <p:nvPr/>
          </p:nvSpPr>
          <p:spPr>
            <a:xfrm>
              <a:off x="6134107" y="4099213"/>
              <a:ext cx="505476" cy="505476"/>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Autofit/>
            </a:bodyPr>
            <a:lstStyle/>
            <a:p>
              <a:pPr algn="ctr" defTabSz="685800"/>
              <a:r>
                <a:rPr lang="en-US" altLang="zh-CN" dirty="0">
                  <a:solidFill>
                    <a:prstClr val="white"/>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03</a:t>
              </a:r>
            </a:p>
          </p:txBody>
        </p:sp>
        <p:sp>
          <p:nvSpPr>
            <p:cNvPr id="40" name="矩形 39">
              <a:extLst>
                <a:ext uri="{FF2B5EF4-FFF2-40B4-BE49-F238E27FC236}">
                  <a16:creationId xmlns:a16="http://schemas.microsoft.com/office/drawing/2014/main" xmlns="" id="{A5D9FAF4-E94B-47B1-A623-189C394EA45B}"/>
                </a:ext>
              </a:extLst>
            </p:cNvPr>
            <p:cNvSpPr/>
            <p:nvPr/>
          </p:nvSpPr>
          <p:spPr>
            <a:xfrm>
              <a:off x="6788446" y="1934270"/>
              <a:ext cx="3899718" cy="664594"/>
            </a:xfrm>
            <a:prstGeom prst="rect">
              <a:avLst/>
            </a:prstGeom>
          </p:spPr>
          <p:txBody>
            <a:bodyPr wrap="square">
              <a:spAutoFit/>
              <a:scene3d>
                <a:camera prst="orthographicFront"/>
                <a:lightRig rig="threePt" dir="t"/>
              </a:scene3d>
              <a:sp3d contourW="12700"/>
            </a:bodyPr>
            <a:lstStyle/>
            <a:p>
              <a:pPr defTabSz="685800">
                <a:lnSpc>
                  <a:spcPct val="125000"/>
                </a:lnSpc>
              </a:pPr>
              <a:r>
                <a:rPr lang="zh-CN" altLang="en-US" sz="1600" dirty="0">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完成</a:t>
              </a:r>
              <a:r>
                <a:rPr lang="zh-CN" altLang="en-US" sz="1600" dirty="0" smtClean="0">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了相关课程</a:t>
              </a:r>
              <a:r>
                <a:rPr lang="zh-CN" altLang="en-US" sz="1600" dirty="0">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学习，对于完成本课题提供</a:t>
              </a:r>
              <a:r>
                <a:rPr lang="zh-CN" altLang="en-US" sz="1600" dirty="0" smtClean="0">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了</a:t>
              </a:r>
              <a:r>
                <a:rPr lang="zh-CN" altLang="en-US" sz="1600" dirty="0">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理论</a:t>
              </a:r>
              <a:r>
                <a:rPr lang="zh-CN" altLang="en-US" sz="1600" dirty="0" smtClean="0">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基础</a:t>
              </a:r>
              <a:r>
                <a:rPr lang="zh-CN" altLang="en-US" sz="1600" dirty="0">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a:t>
              </a:r>
            </a:p>
          </p:txBody>
        </p:sp>
        <p:sp>
          <p:nvSpPr>
            <p:cNvPr id="38" name="矩形 37">
              <a:extLst>
                <a:ext uri="{FF2B5EF4-FFF2-40B4-BE49-F238E27FC236}">
                  <a16:creationId xmlns:a16="http://schemas.microsoft.com/office/drawing/2014/main" xmlns="" id="{A70ACAFE-C587-456C-BF0C-718C18B19996}"/>
                </a:ext>
              </a:extLst>
            </p:cNvPr>
            <p:cNvSpPr/>
            <p:nvPr/>
          </p:nvSpPr>
          <p:spPr>
            <a:xfrm>
              <a:off x="6788446" y="3004490"/>
              <a:ext cx="3899718" cy="664594"/>
            </a:xfrm>
            <a:prstGeom prst="rect">
              <a:avLst/>
            </a:prstGeom>
          </p:spPr>
          <p:txBody>
            <a:bodyPr wrap="square">
              <a:spAutoFit/>
              <a:scene3d>
                <a:camera prst="orthographicFront"/>
                <a:lightRig rig="threePt" dir="t"/>
              </a:scene3d>
              <a:sp3d contourW="12700"/>
            </a:bodyPr>
            <a:lstStyle/>
            <a:p>
              <a:pPr defTabSz="685800">
                <a:lnSpc>
                  <a:spcPct val="125000"/>
                </a:lnSpc>
              </a:pPr>
              <a:r>
                <a:rPr lang="zh-CN" altLang="en-US" sz="1600" dirty="0" smtClean="0">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参与完成了成飞公司飞机</a:t>
              </a:r>
              <a:r>
                <a:rPr lang="zh-CN" altLang="en-US" sz="1600" dirty="0">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导管振动与应力的监测与</a:t>
              </a:r>
              <a:r>
                <a:rPr lang="zh-CN" altLang="en-US" sz="1600" dirty="0" smtClean="0">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控制技术。</a:t>
              </a:r>
              <a:endParaRPr lang="zh-CN" altLang="en-US" sz="1600" dirty="0">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endParaRPr>
            </a:p>
          </p:txBody>
        </p:sp>
      </p:grpSp>
      <p:sp>
        <p:nvSpPr>
          <p:cNvPr id="50" name="矩形 49">
            <a:extLst>
              <a:ext uri="{FF2B5EF4-FFF2-40B4-BE49-F238E27FC236}">
                <a16:creationId xmlns:a16="http://schemas.microsoft.com/office/drawing/2014/main" xmlns="" id="{A70ACAFE-C587-456C-BF0C-718C18B19996}"/>
              </a:ext>
            </a:extLst>
          </p:cNvPr>
          <p:cNvSpPr/>
          <p:nvPr/>
        </p:nvSpPr>
        <p:spPr>
          <a:xfrm>
            <a:off x="5031236" y="4321923"/>
            <a:ext cx="3997248" cy="707886"/>
          </a:xfrm>
          <a:prstGeom prst="rect">
            <a:avLst/>
          </a:prstGeom>
        </p:spPr>
        <p:txBody>
          <a:bodyPr wrap="square">
            <a:spAutoFit/>
            <a:scene3d>
              <a:camera prst="orthographicFront"/>
              <a:lightRig rig="threePt" dir="t"/>
            </a:scene3d>
            <a:sp3d contourW="12700"/>
          </a:bodyPr>
          <a:lstStyle/>
          <a:p>
            <a:pPr defTabSz="685800">
              <a:lnSpc>
                <a:spcPct val="125000"/>
              </a:lnSpc>
            </a:pPr>
            <a:r>
              <a:rPr lang="zh-CN" altLang="en-US" sz="1600" dirty="0" smtClean="0">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参与了成飞公司航空</a:t>
            </a:r>
            <a:r>
              <a:rPr lang="zh-CN" altLang="en-US" sz="1600" dirty="0">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用高阻尼低成本绿色减振降噪涂层</a:t>
            </a:r>
            <a:r>
              <a:rPr lang="zh-CN" altLang="en-US" sz="1600" dirty="0" smtClean="0">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技术。 </a:t>
            </a:r>
            <a:endParaRPr lang="zh-CN" altLang="en-US" sz="1600" dirty="0">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endParaRPr>
          </a:p>
        </p:txBody>
      </p:sp>
    </p:spTree>
    <p:extLst>
      <p:ext uri="{BB962C8B-B14F-4D97-AF65-F5344CB8AC3E}">
        <p14:creationId xmlns:p14="http://schemas.microsoft.com/office/powerpoint/2010/main" val="317869907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ctangle 5"/>
          <p:cNvSpPr txBox="1"/>
          <p:nvPr/>
        </p:nvSpPr>
        <p:spPr>
          <a:xfrm>
            <a:off x="179110" y="5930162"/>
            <a:ext cx="7162801" cy="598611"/>
          </a:xfrm>
          <a:prstGeom prst="rect">
            <a:avLst/>
          </a:prstGeom>
          <a:ln w="12700">
            <a:miter lim="400000"/>
          </a:ln>
        </p:spPr>
        <p:txBody>
          <a:bodyPr lIns="45719" rIns="45719">
            <a:spAutoFit/>
          </a:bodyPr>
          <a:lstStyle/>
          <a:p>
            <a:pPr>
              <a:defRPr sz="1600" b="0">
                <a:solidFill>
                  <a:srgbClr val="FFFFFF"/>
                </a:solidFill>
              </a:defRPr>
            </a:pPr>
            <a:r>
              <a:rPr>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               </a:t>
            </a:r>
            <a:r>
              <a:rPr sz="1400"/>
              <a:t>http://ides.nuaa.edu.cn</a:t>
            </a:r>
          </a:p>
          <a:p>
            <a:pPr algn="ctr">
              <a:defRPr sz="1600" b="0">
                <a:solidFill>
                  <a:srgbClr val="FFFFFF"/>
                </a:solidFill>
              </a:defRPr>
            </a:pPr>
            <a:r>
              <a:t>  </a:t>
            </a:r>
          </a:p>
        </p:txBody>
      </p:sp>
      <p:sp>
        <p:nvSpPr>
          <p:cNvPr id="136" name="Oval 32"/>
          <p:cNvSpPr/>
          <p:nvPr/>
        </p:nvSpPr>
        <p:spPr>
          <a:xfrm>
            <a:off x="838200" y="1904999"/>
            <a:ext cx="990600" cy="3200401"/>
          </a:xfrm>
          <a:prstGeom prst="ellipse">
            <a:avLst/>
          </a:prstGeom>
          <a:solidFill>
            <a:srgbClr val="0A50DC">
              <a:alpha val="83922"/>
            </a:srgbClr>
          </a:solidFill>
          <a:ln w="25400">
            <a:solidFill>
              <a:srgbClr val="FFFFFF"/>
            </a:solidFill>
          </a:ln>
          <a:effectLst>
            <a:outerShdw blurRad="63500" rotWithShape="0">
              <a:srgbClr val="1F497D">
                <a:alpha val="70000"/>
              </a:srgbClr>
            </a:outerShdw>
          </a:effectLst>
        </p:spPr>
        <p:txBody>
          <a:bodyPr lIns="45719" rIns="45719" anchor="ctr"/>
          <a:lstStyle/>
          <a:p>
            <a:pPr>
              <a:defRPr b="0">
                <a:solidFill>
                  <a:srgbClr val="FFFFFF"/>
                </a:solidFill>
              </a:defRPr>
            </a:pPr>
            <a:endParaRPr/>
          </a:p>
        </p:txBody>
      </p:sp>
      <p:sp>
        <p:nvSpPr>
          <p:cNvPr id="137" name="Line 34"/>
          <p:cNvSpPr/>
          <p:nvPr/>
        </p:nvSpPr>
        <p:spPr>
          <a:xfrm>
            <a:off x="3049588" y="1767548"/>
            <a:ext cx="5027613" cy="1"/>
          </a:xfrm>
          <a:prstGeom prst="line">
            <a:avLst/>
          </a:prstGeom>
          <a:ln w="25400">
            <a:solidFill>
              <a:srgbClr val="1F497D"/>
            </a:solidFill>
            <a:prstDash val="sysDot"/>
            <a:tailEnd type="oval"/>
          </a:ln>
        </p:spPr>
        <p:txBody>
          <a:bodyPr lIns="45719" rIns="45719" anchor="ctr"/>
          <a:lstStyle/>
          <a:p>
            <a:endParaRPr/>
          </a:p>
        </p:txBody>
      </p:sp>
      <p:sp>
        <p:nvSpPr>
          <p:cNvPr id="138" name="Text Box 35"/>
          <p:cNvSpPr txBox="1"/>
          <p:nvPr/>
        </p:nvSpPr>
        <p:spPr>
          <a:xfrm>
            <a:off x="3240088" y="1211923"/>
            <a:ext cx="4419601" cy="460375"/>
          </a:xfrm>
          <a:prstGeom prst="rect">
            <a:avLst/>
          </a:prstGeom>
          <a:ln w="12700">
            <a:miter lim="400000"/>
          </a:ln>
        </p:spPr>
        <p:txBody>
          <a:bodyPr lIns="45719" rIns="45719">
            <a:spAutoFit/>
          </a:bodyPr>
          <a:lstStyle>
            <a:lvl1pPr>
              <a:defRPr sz="2400" b="0">
                <a:solidFill>
                  <a:srgbClr val="FF0000"/>
                </a:solidFill>
                <a:latin typeface="黑体" panose="02010609060101010101" charset="-122"/>
                <a:ea typeface="黑体" panose="02010609060101010101" charset="-122"/>
                <a:cs typeface="黑体" panose="02010609060101010101" charset="-122"/>
                <a:sym typeface="黑体" panose="02010609060101010101" charset="-122"/>
              </a:defRPr>
            </a:lvl1pPr>
          </a:lstStyle>
          <a:p>
            <a:r>
              <a:rPr lang="zh-CN" altLang="en-US" dirty="0"/>
              <a:t>选题依据</a:t>
            </a:r>
            <a:endParaRPr lang="zh-CN" dirty="0"/>
          </a:p>
        </p:txBody>
      </p:sp>
      <p:sp>
        <p:nvSpPr>
          <p:cNvPr id="139" name="Line 36"/>
          <p:cNvSpPr/>
          <p:nvPr/>
        </p:nvSpPr>
        <p:spPr>
          <a:xfrm>
            <a:off x="3040684" y="3045609"/>
            <a:ext cx="5027613" cy="1"/>
          </a:xfrm>
          <a:prstGeom prst="line">
            <a:avLst/>
          </a:prstGeom>
          <a:ln w="25400">
            <a:solidFill>
              <a:srgbClr val="1F497D"/>
            </a:solidFill>
            <a:prstDash val="sysDot"/>
            <a:tailEnd type="oval"/>
          </a:ln>
        </p:spPr>
        <p:txBody>
          <a:bodyPr lIns="45719" rIns="45719" anchor="ctr"/>
          <a:lstStyle/>
          <a:p>
            <a:endParaRPr/>
          </a:p>
        </p:txBody>
      </p:sp>
      <p:sp>
        <p:nvSpPr>
          <p:cNvPr id="141" name="Line 38"/>
          <p:cNvSpPr/>
          <p:nvPr/>
        </p:nvSpPr>
        <p:spPr>
          <a:xfrm>
            <a:off x="3040684" y="4266388"/>
            <a:ext cx="5027613" cy="1"/>
          </a:xfrm>
          <a:prstGeom prst="line">
            <a:avLst/>
          </a:prstGeom>
          <a:ln w="25400">
            <a:solidFill>
              <a:srgbClr val="1F497D"/>
            </a:solidFill>
            <a:prstDash val="sysDot"/>
            <a:tailEnd type="oval"/>
          </a:ln>
        </p:spPr>
        <p:txBody>
          <a:bodyPr lIns="45719" rIns="45719" anchor="ctr"/>
          <a:lstStyle/>
          <a:p>
            <a:endParaRPr/>
          </a:p>
        </p:txBody>
      </p:sp>
      <p:sp>
        <p:nvSpPr>
          <p:cNvPr id="140" name="Text Box 37"/>
          <p:cNvSpPr txBox="1"/>
          <p:nvPr/>
        </p:nvSpPr>
        <p:spPr>
          <a:xfrm>
            <a:off x="3240709" y="3752039"/>
            <a:ext cx="4953001" cy="460375"/>
          </a:xfrm>
          <a:prstGeom prst="rect">
            <a:avLst/>
          </a:prstGeom>
          <a:ln w="12700">
            <a:miter lim="400000"/>
          </a:ln>
        </p:spPr>
        <p:txBody>
          <a:bodyPr lIns="45719" rIns="45719">
            <a:spAutoFit/>
          </a:bodyPr>
          <a:lstStyle>
            <a:lvl1pPr>
              <a:defRPr sz="2400" b="0">
                <a:latin typeface="黑体" panose="02010609060101010101" charset="-122"/>
                <a:ea typeface="黑体" panose="02010609060101010101" charset="-122"/>
                <a:cs typeface="黑体" panose="02010609060101010101" charset="-122"/>
                <a:sym typeface="黑体" panose="02010609060101010101" charset="-122"/>
              </a:defRPr>
            </a:lvl1pPr>
          </a:lstStyle>
          <a:p>
            <a:r>
              <a:rPr lang="zh-CN" altLang="en-US" dirty="0">
                <a:sym typeface="+mn-ea"/>
              </a:rPr>
              <a:t>研究基础</a:t>
            </a:r>
            <a:endParaRPr lang="zh-CN" dirty="0" smtClean="0">
              <a:solidFill>
                <a:schemeClr val="tx1"/>
              </a:solidFill>
              <a:sym typeface="+mn-ea"/>
            </a:endParaRPr>
          </a:p>
        </p:txBody>
      </p:sp>
      <p:sp>
        <p:nvSpPr>
          <p:cNvPr id="142" name="Text Box 39"/>
          <p:cNvSpPr txBox="1"/>
          <p:nvPr/>
        </p:nvSpPr>
        <p:spPr>
          <a:xfrm>
            <a:off x="3178796" y="2413094"/>
            <a:ext cx="4800601" cy="460375"/>
          </a:xfrm>
          <a:prstGeom prst="rect">
            <a:avLst/>
          </a:prstGeom>
          <a:ln w="12700">
            <a:miter lim="400000"/>
          </a:ln>
        </p:spPr>
        <p:txBody>
          <a:bodyPr lIns="45719" rIns="45719">
            <a:spAutoFit/>
          </a:bodyPr>
          <a:lstStyle>
            <a:lvl1pPr>
              <a:defRPr sz="2400" b="0">
                <a:latin typeface="黑体" panose="02010609060101010101" charset="-122"/>
                <a:ea typeface="黑体" panose="02010609060101010101" charset="-122"/>
                <a:cs typeface="黑体" panose="02010609060101010101" charset="-122"/>
                <a:sym typeface="黑体" panose="02010609060101010101" charset="-122"/>
              </a:defRPr>
            </a:lvl1pPr>
          </a:lstStyle>
          <a:p>
            <a:r>
              <a:rPr lang="zh-CN" altLang="en-US" dirty="0">
                <a:sym typeface="+mn-ea"/>
              </a:rPr>
              <a:t>课题研究方案</a:t>
            </a:r>
            <a:endParaRPr dirty="0">
              <a:sym typeface="+mn-ea"/>
            </a:endParaRPr>
          </a:p>
        </p:txBody>
      </p:sp>
      <p:sp>
        <p:nvSpPr>
          <p:cNvPr id="143" name="Line 40"/>
          <p:cNvSpPr/>
          <p:nvPr/>
        </p:nvSpPr>
        <p:spPr>
          <a:xfrm>
            <a:off x="3017997" y="5517623"/>
            <a:ext cx="5027613" cy="1"/>
          </a:xfrm>
          <a:prstGeom prst="line">
            <a:avLst/>
          </a:prstGeom>
          <a:ln w="25400">
            <a:solidFill>
              <a:srgbClr val="1F497D"/>
            </a:solidFill>
            <a:prstDash val="sysDot"/>
            <a:tailEnd type="oval"/>
          </a:ln>
        </p:spPr>
        <p:txBody>
          <a:bodyPr lIns="45719" rIns="45719" anchor="ctr"/>
          <a:lstStyle/>
          <a:p>
            <a:endParaRPr/>
          </a:p>
        </p:txBody>
      </p:sp>
      <p:sp>
        <p:nvSpPr>
          <p:cNvPr id="144" name="Text Box 41"/>
          <p:cNvSpPr txBox="1"/>
          <p:nvPr/>
        </p:nvSpPr>
        <p:spPr>
          <a:xfrm>
            <a:off x="3208497" y="4971523"/>
            <a:ext cx="5105401" cy="460375"/>
          </a:xfrm>
          <a:prstGeom prst="rect">
            <a:avLst/>
          </a:prstGeom>
          <a:ln w="12700">
            <a:miter lim="400000"/>
          </a:ln>
        </p:spPr>
        <p:txBody>
          <a:bodyPr lIns="45719" rIns="45719">
            <a:spAutoFit/>
          </a:bodyPr>
          <a:lstStyle>
            <a:lvl1pPr>
              <a:defRPr sz="2400" b="0">
                <a:latin typeface="黑体" panose="02010609060101010101" charset="-122"/>
                <a:ea typeface="黑体" panose="02010609060101010101" charset="-122"/>
                <a:cs typeface="黑体" panose="02010609060101010101" charset="-122"/>
                <a:sym typeface="黑体" panose="02010609060101010101" charset="-122"/>
              </a:defRPr>
            </a:lvl1pPr>
          </a:lstStyle>
          <a:p>
            <a:r>
              <a:rPr lang="zh-CN" altLang="en-US" dirty="0">
                <a:sym typeface="+mn-ea"/>
              </a:rPr>
              <a:t>研究计划</a:t>
            </a:r>
            <a:r>
              <a:rPr lang="zh-CN" altLang="en-US" dirty="0" smtClean="0">
                <a:sym typeface="+mn-ea"/>
              </a:rPr>
              <a:t>进度与效果预测</a:t>
            </a:r>
            <a:endParaRPr lang="zh-CN" altLang="en-US" dirty="0" smtClean="0">
              <a:solidFill>
                <a:schemeClr val="tx1"/>
              </a:solidFill>
              <a:sym typeface="+mn-ea"/>
            </a:endParaRPr>
          </a:p>
        </p:txBody>
      </p:sp>
      <p:grpSp>
        <p:nvGrpSpPr>
          <p:cNvPr id="150" name="Group 44"/>
          <p:cNvGrpSpPr/>
          <p:nvPr/>
        </p:nvGrpSpPr>
        <p:grpSpPr>
          <a:xfrm>
            <a:off x="2514600" y="1173823"/>
            <a:ext cx="679451" cy="593726"/>
            <a:chOff x="0" y="0"/>
            <a:chExt cx="679450" cy="593725"/>
          </a:xfrm>
        </p:grpSpPr>
        <p:sp>
          <p:nvSpPr>
            <p:cNvPr id="145" name="AutoShape 45"/>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46" name="AutoShape 46"/>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grpSp>
          <p:nvGrpSpPr>
            <p:cNvPr id="149" name="AutoShape 47"/>
            <p:cNvGrpSpPr/>
            <p:nvPr/>
          </p:nvGrpSpPr>
          <p:grpSpPr>
            <a:xfrm>
              <a:off x="38099" y="39687"/>
              <a:ext cx="592139" cy="512763"/>
              <a:chOff x="0" y="0"/>
              <a:chExt cx="592137" cy="512762"/>
            </a:xfrm>
          </p:grpSpPr>
          <p:sp>
            <p:nvSpPr>
              <p:cNvPr id="147"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48" name="1"/>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1</a:t>
                </a:r>
              </a:p>
            </p:txBody>
          </p:sp>
        </p:grpSp>
      </p:grpSp>
      <p:grpSp>
        <p:nvGrpSpPr>
          <p:cNvPr id="162" name="Group 52"/>
          <p:cNvGrpSpPr/>
          <p:nvPr/>
        </p:nvGrpSpPr>
        <p:grpSpPr>
          <a:xfrm>
            <a:off x="2505696" y="3659963"/>
            <a:ext cx="679451" cy="593726"/>
            <a:chOff x="0" y="0"/>
            <a:chExt cx="679450" cy="593725"/>
          </a:xfrm>
        </p:grpSpPr>
        <p:sp>
          <p:nvSpPr>
            <p:cNvPr id="157" name="AutoShape 53"/>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58" name="AutoShape 54"/>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grpSp>
          <p:nvGrpSpPr>
            <p:cNvPr id="161" name="AutoShape 55"/>
            <p:cNvGrpSpPr/>
            <p:nvPr/>
          </p:nvGrpSpPr>
          <p:grpSpPr>
            <a:xfrm>
              <a:off x="38099" y="39687"/>
              <a:ext cx="592139" cy="512763"/>
              <a:chOff x="0" y="0"/>
              <a:chExt cx="592137" cy="512762"/>
            </a:xfrm>
          </p:grpSpPr>
          <p:sp>
            <p:nvSpPr>
              <p:cNvPr id="159"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60" name="3"/>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3</a:t>
                </a:r>
              </a:p>
            </p:txBody>
          </p:sp>
        </p:grpSp>
      </p:grpSp>
      <p:grpSp>
        <p:nvGrpSpPr>
          <p:cNvPr id="156" name="Group 48"/>
          <p:cNvGrpSpPr/>
          <p:nvPr/>
        </p:nvGrpSpPr>
        <p:grpSpPr>
          <a:xfrm>
            <a:off x="2505696" y="2425795"/>
            <a:ext cx="679451" cy="593726"/>
            <a:chOff x="0" y="0"/>
            <a:chExt cx="679450" cy="593725"/>
          </a:xfrm>
        </p:grpSpPr>
        <p:sp>
          <p:nvSpPr>
            <p:cNvPr id="151" name="AutoShape 49"/>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52" name="AutoShape 50"/>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grpSp>
          <p:nvGrpSpPr>
            <p:cNvPr id="155" name="AutoShape 51"/>
            <p:cNvGrpSpPr/>
            <p:nvPr/>
          </p:nvGrpSpPr>
          <p:grpSpPr>
            <a:xfrm>
              <a:off x="38099" y="39687"/>
              <a:ext cx="592139" cy="512763"/>
              <a:chOff x="0" y="0"/>
              <a:chExt cx="592137" cy="512762"/>
            </a:xfrm>
          </p:grpSpPr>
          <p:sp>
            <p:nvSpPr>
              <p:cNvPr id="153"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54" name="2"/>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2</a:t>
                </a:r>
              </a:p>
            </p:txBody>
          </p:sp>
        </p:grpSp>
      </p:grpSp>
      <p:grpSp>
        <p:nvGrpSpPr>
          <p:cNvPr id="168" name="Group 56"/>
          <p:cNvGrpSpPr/>
          <p:nvPr/>
        </p:nvGrpSpPr>
        <p:grpSpPr>
          <a:xfrm>
            <a:off x="2516664" y="4878813"/>
            <a:ext cx="679451" cy="593726"/>
            <a:chOff x="0" y="0"/>
            <a:chExt cx="679450" cy="593725"/>
          </a:xfrm>
        </p:grpSpPr>
        <p:sp>
          <p:nvSpPr>
            <p:cNvPr id="163" name="AutoShape 57"/>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64" name="AutoShape 58"/>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grpSp>
          <p:nvGrpSpPr>
            <p:cNvPr id="167" name="AutoShape 59"/>
            <p:cNvGrpSpPr/>
            <p:nvPr/>
          </p:nvGrpSpPr>
          <p:grpSpPr>
            <a:xfrm>
              <a:off x="38099" y="39687"/>
              <a:ext cx="592139" cy="512763"/>
              <a:chOff x="0" y="0"/>
              <a:chExt cx="592137" cy="512762"/>
            </a:xfrm>
          </p:grpSpPr>
          <p:sp>
            <p:nvSpPr>
              <p:cNvPr id="165"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66" name="4"/>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4</a:t>
                </a:r>
              </a:p>
            </p:txBody>
          </p:sp>
        </p:grpSp>
      </p:grpSp>
      <p:sp>
        <p:nvSpPr>
          <p:cNvPr id="169" name="Text Box 33"/>
          <p:cNvSpPr txBox="1"/>
          <p:nvPr/>
        </p:nvSpPr>
        <p:spPr>
          <a:xfrm rot="5387743">
            <a:off x="56229" y="3103880"/>
            <a:ext cx="2554543" cy="802641"/>
          </a:xfrm>
          <a:prstGeom prst="rect">
            <a:avLst/>
          </a:prstGeom>
          <a:ln w="12700">
            <a:miter lim="400000"/>
          </a:ln>
        </p:spPr>
        <p:txBody>
          <a:bodyPr vert="vert270" lIns="45719" rIns="45719">
            <a:spAutoFit/>
          </a:bodyPr>
          <a:lstStyle>
            <a:lvl1pPr algn="ctr">
              <a:spcBef>
                <a:spcPts val="2400"/>
              </a:spcBef>
              <a:defRPr sz="4000" b="0">
                <a:solidFill>
                  <a:srgbClr val="FFFFFF"/>
                </a:solidFill>
                <a:latin typeface="黑体" panose="02010609060101010101" charset="-122"/>
                <a:ea typeface="黑体" panose="02010609060101010101" charset="-122"/>
                <a:cs typeface="黑体" panose="02010609060101010101" charset="-122"/>
                <a:sym typeface="黑体" panose="02010609060101010101" charset="-122"/>
              </a:defRPr>
            </a:lvl1pPr>
          </a:lstStyle>
          <a:p>
            <a:r>
              <a:rPr dirty="0" err="1"/>
              <a:t>汇报内容</a:t>
            </a:r>
            <a:endParaRPr dirty="0"/>
          </a:p>
        </p:txBody>
      </p:sp>
      <p:sp>
        <p:nvSpPr>
          <p:cNvPr id="38" name="页脚占位符 2"/>
          <p:cNvSpPr txBox="1"/>
          <p:nvPr/>
        </p:nvSpPr>
        <p:spPr>
          <a:xfrm>
            <a:off x="152400" y="6489700"/>
            <a:ext cx="7162800" cy="338554"/>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a:t>
            </a:r>
            <a:r>
              <a:rPr sz="1400" kern="0" dirty="0" smtClean="0">
                <a:solidFill>
                  <a:srgbClr val="FFFFFF"/>
                </a:solidFill>
                <a:sym typeface="Arial" panose="020B0604020202090204"/>
              </a:rPr>
              <a:t>ides.nuaa.edu.cn</a:t>
            </a:r>
          </a:p>
        </p:txBody>
      </p:sp>
    </p:spTree>
    <p:extLst>
      <p:ext uri="{BB962C8B-B14F-4D97-AF65-F5344CB8AC3E}">
        <p14:creationId xmlns:p14="http://schemas.microsoft.com/office/powerpoint/2010/main" val="2696432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00110"/>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dirty="0" smtClean="0"/>
              <a:t>第</a:t>
            </a:r>
            <a:r>
              <a:rPr lang="zh-CN" altLang="en-US" kern="0" dirty="0" smtClean="0"/>
              <a:t>三</a:t>
            </a:r>
            <a:r>
              <a:rPr kern="0" dirty="0" err="1" smtClean="0"/>
              <a:t>部分</a:t>
            </a:r>
            <a:endParaRPr kern="0" dirty="0"/>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smtClean="0">
                <a:solidFill>
                  <a:srgbClr val="FF0000"/>
                </a:solidFill>
              </a:rPr>
              <a:t>研究基础</a:t>
            </a:r>
            <a:endParaRPr lang="zh-CN" altLang="en-US" kern="0" dirty="0">
              <a:solidFill>
                <a:srgbClr val="FF0000"/>
              </a:solidFill>
            </a:endParaRPr>
          </a:p>
        </p:txBody>
      </p:sp>
      <p:grpSp>
        <p:nvGrpSpPr>
          <p:cNvPr id="24" name="Group 2"/>
          <p:cNvGrpSpPr/>
          <p:nvPr/>
        </p:nvGrpSpPr>
        <p:grpSpPr bwMode="auto">
          <a:xfrm>
            <a:off x="105652" y="655955"/>
            <a:ext cx="6520142" cy="475775"/>
            <a:chOff x="-42005" y="0"/>
            <a:chExt cx="4704508"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smtClean="0">
                  <a:solidFill>
                    <a:srgbClr val="254375"/>
                  </a:solidFill>
                  <a:latin typeface="微软雅黑" panose="020B0503020204020204" charset="-122"/>
                  <a:ea typeface="微软雅黑" panose="020B0503020204020204" charset="-122"/>
                  <a:sym typeface="微软雅黑" panose="020B0503020204020204" charset="-122"/>
                </a:rPr>
                <a:t>03</a:t>
              </a:r>
              <a:endParaRPr lang="en-US" altLang="zh-CN" sz="2400" b="1" dirty="0">
                <a:solidFill>
                  <a:srgbClr val="254375"/>
                </a:solidFill>
                <a:latin typeface="微软雅黑" panose="020B0503020204020204" charset="-122"/>
                <a:ea typeface="微软雅黑" panose="020B0503020204020204" charset="-122"/>
                <a:sym typeface="微软雅黑" panose="020B0503020204020204" charset="-122"/>
              </a:endParaRPr>
            </a:p>
          </p:txBody>
        </p:sp>
        <p:sp>
          <p:nvSpPr>
            <p:cNvPr id="26" name="矩形 24"/>
            <p:cNvSpPr>
              <a:spLocks noChangeArrowheads="1"/>
            </p:cNvSpPr>
            <p:nvPr/>
          </p:nvSpPr>
          <p:spPr bwMode="auto">
            <a:xfrm>
              <a:off x="271069" y="14118"/>
              <a:ext cx="4391434"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a:solidFill>
                    <a:srgbClr val="4F81BD"/>
                  </a:solidFill>
                  <a:latin typeface="微软雅黑" panose="020B0503020204020204" charset="-122"/>
                  <a:ea typeface="微软雅黑" panose="020B0503020204020204" charset="-122"/>
                  <a:sym typeface="Arial" panose="020B0604020202090204"/>
                </a:rPr>
                <a:t>研究基础</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a:solidFill>
                    <a:srgbClr val="4F81BD"/>
                  </a:solidFill>
                  <a:latin typeface="微软雅黑" panose="020B0503020204020204" charset="-122"/>
                  <a:ea typeface="微软雅黑" panose="020B0503020204020204" charset="-122"/>
                  <a:sym typeface="Arial" panose="020B0604020202090204"/>
                </a:rPr>
                <a:t>已具备的实验条件</a:t>
              </a: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pic>
        <p:nvPicPr>
          <p:cNvPr id="12" name="图片 12" descr="图片 12"/>
          <p:cNvPicPr>
            <a:picLocks noChangeAspect="1"/>
          </p:cNvPicPr>
          <p:nvPr/>
        </p:nvPicPr>
        <p:blipFill>
          <a:blip r:embed="rId3"/>
          <a:stretch>
            <a:fillRect/>
          </a:stretch>
        </p:blipFill>
        <p:spPr>
          <a:xfrm>
            <a:off x="6433200" y="2654163"/>
            <a:ext cx="1764000" cy="2351998"/>
          </a:xfrm>
          <a:prstGeom prst="rect">
            <a:avLst/>
          </a:prstGeom>
          <a:ln w="12700">
            <a:miter lim="400000"/>
            <a:headEnd/>
            <a:tailEnd/>
          </a:ln>
        </p:spPr>
      </p:pic>
      <p:sp>
        <p:nvSpPr>
          <p:cNvPr id="17" name="电动升降立式分散机"/>
          <p:cNvSpPr txBox="1"/>
          <p:nvPr/>
        </p:nvSpPr>
        <p:spPr>
          <a:xfrm>
            <a:off x="6444208" y="5127778"/>
            <a:ext cx="1708158" cy="307777"/>
          </a:xfrm>
          <a:prstGeom prst="rect">
            <a:avLst/>
          </a:prstGeom>
          <a:ln w="12700">
            <a:miter lim="400000"/>
          </a:ln>
        </p:spPr>
        <p:txBody>
          <a:bodyPr wrap="none" lIns="45719" rIns="45719">
            <a:spAutoFit/>
          </a:bodyPr>
          <a:lstStyle>
            <a:lvl1pPr>
              <a:defRPr sz="1300"/>
            </a:lvl1pPr>
          </a:lstStyle>
          <a:p>
            <a:r>
              <a:rPr sz="1400" b="1" dirty="0" err="1">
                <a:latin typeface="微软雅黑" pitchFamily="34" charset="-122"/>
                <a:ea typeface="微软雅黑" pitchFamily="34" charset="-122"/>
              </a:rPr>
              <a:t>电动升降立式分散机</a:t>
            </a:r>
            <a:endParaRPr sz="1400" b="1" dirty="0">
              <a:latin typeface="微软雅黑" pitchFamily="34" charset="-122"/>
              <a:ea typeface="微软雅黑" pitchFamily="34" charset="-122"/>
            </a:endParaRPr>
          </a:p>
        </p:txBody>
      </p:sp>
      <p:pic>
        <p:nvPicPr>
          <p:cNvPr id="19" name="图片 222" descr="烘干箱"/>
          <p:cNvPicPr>
            <a:picLocks noChangeAspect="1"/>
          </p:cNvPicPr>
          <p:nvPr/>
        </p:nvPicPr>
        <p:blipFill>
          <a:blip r:embed="rId4"/>
          <a:stretch>
            <a:fillRect/>
          </a:stretch>
        </p:blipFill>
        <p:spPr>
          <a:xfrm>
            <a:off x="3145747" y="2826142"/>
            <a:ext cx="2650490" cy="1988185"/>
          </a:xfrm>
          <a:prstGeom prst="rect">
            <a:avLst/>
          </a:prstGeom>
        </p:spPr>
      </p:pic>
      <p:pic>
        <p:nvPicPr>
          <p:cNvPr id="20" name="图片 221" descr="电子天平.png"/>
          <p:cNvPicPr/>
          <p:nvPr/>
        </p:nvPicPr>
        <p:blipFill>
          <a:blip r:embed="rId5"/>
          <a:stretch>
            <a:fillRect/>
          </a:stretch>
        </p:blipFill>
        <p:spPr>
          <a:xfrm>
            <a:off x="607652" y="2636912"/>
            <a:ext cx="1784350" cy="2367280"/>
          </a:xfrm>
          <a:prstGeom prst="rect">
            <a:avLst/>
          </a:prstGeom>
        </p:spPr>
      </p:pic>
      <p:sp>
        <p:nvSpPr>
          <p:cNvPr id="21" name="电动升降立式分散机"/>
          <p:cNvSpPr txBox="1"/>
          <p:nvPr/>
        </p:nvSpPr>
        <p:spPr>
          <a:xfrm>
            <a:off x="1097228" y="5124603"/>
            <a:ext cx="810476" cy="307777"/>
          </a:xfrm>
          <a:prstGeom prst="rect">
            <a:avLst/>
          </a:prstGeom>
          <a:ln w="12700">
            <a:miter lim="400000"/>
          </a:ln>
        </p:spPr>
        <p:txBody>
          <a:bodyPr wrap="none" lIns="45719" rIns="45719">
            <a:spAutoFit/>
          </a:bodyPr>
          <a:lstStyle>
            <a:lvl1pPr>
              <a:defRPr sz="1300"/>
            </a:lvl1pPr>
          </a:lstStyle>
          <a:p>
            <a:r>
              <a:rPr lang="zh-CN" sz="1400" b="1" dirty="0">
                <a:latin typeface="微软雅黑" pitchFamily="34" charset="-122"/>
                <a:ea typeface="微软雅黑" pitchFamily="34" charset="-122"/>
              </a:rPr>
              <a:t>电子天平</a:t>
            </a:r>
          </a:p>
        </p:txBody>
      </p:sp>
      <p:sp>
        <p:nvSpPr>
          <p:cNvPr id="22" name="电动升降立式分散机"/>
          <p:cNvSpPr txBox="1"/>
          <p:nvPr/>
        </p:nvSpPr>
        <p:spPr>
          <a:xfrm>
            <a:off x="3675859" y="5127778"/>
            <a:ext cx="1349085" cy="307777"/>
          </a:xfrm>
          <a:prstGeom prst="rect">
            <a:avLst/>
          </a:prstGeom>
          <a:ln w="12700">
            <a:miter lim="400000"/>
          </a:ln>
        </p:spPr>
        <p:txBody>
          <a:bodyPr wrap="none" lIns="45719" rIns="45719">
            <a:spAutoFit/>
          </a:bodyPr>
          <a:lstStyle>
            <a:lvl1pPr>
              <a:defRPr sz="1300"/>
            </a:lvl1pPr>
          </a:lstStyle>
          <a:p>
            <a:r>
              <a:rPr lang="zh-CN" sz="1400" b="1">
                <a:latin typeface="微软雅黑" pitchFamily="34" charset="-122"/>
                <a:ea typeface="微软雅黑" pitchFamily="34" charset="-122"/>
              </a:rPr>
              <a:t>电热鼓风干燥箱</a:t>
            </a:r>
          </a:p>
        </p:txBody>
      </p:sp>
      <p:sp>
        <p:nvSpPr>
          <p:cNvPr id="28" name="矩形 27">
            <a:extLst>
              <a:ext uri="{FF2B5EF4-FFF2-40B4-BE49-F238E27FC236}">
                <a16:creationId xmlns:a16="http://schemas.microsoft.com/office/drawing/2014/main" xmlns="" id="{3CA794B9-FCBF-4F21-A712-620A2086C5D4}"/>
              </a:ext>
            </a:extLst>
          </p:cNvPr>
          <p:cNvSpPr/>
          <p:nvPr/>
        </p:nvSpPr>
        <p:spPr bwMode="auto">
          <a:xfrm>
            <a:off x="2067580" y="1461436"/>
            <a:ext cx="5160469" cy="478743"/>
          </a:xfrm>
          <a:prstGeom prst="rect">
            <a:avLst/>
          </a:prstGeom>
          <a:solidFill>
            <a:schemeClr val="accent5">
              <a:lumMod val="20000"/>
              <a:lumOff val="80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lnSpc>
                <a:spcPct val="125000"/>
              </a:lnSpc>
              <a:spcAft>
                <a:spcPts val="600"/>
              </a:spcAft>
            </a:pPr>
            <a:r>
              <a:rPr lang="zh-CN" altLang="en-US" b="1" dirty="0" smtClean="0">
                <a:latin typeface="等线" panose="02010600030101010101" pitchFamily="2" charset="-122"/>
                <a:ea typeface="等线" panose="02010600030101010101" pitchFamily="2" charset="-122"/>
                <a:cs typeface="Arial" panose="020B0604020202020204" pitchFamily="34" charset="0"/>
              </a:rPr>
              <a:t>涂层制备实验仪器及设备</a:t>
            </a:r>
            <a:endParaRPr lang="zh-CN" altLang="en-US" b="1" dirty="0">
              <a:latin typeface="等线" panose="02010600030101010101" pitchFamily="2" charset="-122"/>
              <a:ea typeface="等线" panose="02010600030101010101" pitchFamily="2" charset="-122"/>
              <a:cs typeface="Arial" panose="020B0604020202020204" pitchFamily="34" charset="0"/>
            </a:endParaRPr>
          </a:p>
        </p:txBody>
      </p:sp>
      <p:cxnSp>
        <p:nvCxnSpPr>
          <p:cNvPr id="29" name="直接连接符 4"/>
          <p:cNvCxnSpPr>
            <a:cxnSpLocks noChangeShapeType="1"/>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7869907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00110"/>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dirty="0" smtClean="0"/>
              <a:t>第</a:t>
            </a:r>
            <a:r>
              <a:rPr lang="zh-CN" altLang="en-US" kern="0" dirty="0" smtClean="0"/>
              <a:t>三</a:t>
            </a:r>
            <a:r>
              <a:rPr kern="0" dirty="0" err="1" smtClean="0"/>
              <a:t>部分</a:t>
            </a:r>
            <a:endParaRPr kern="0" dirty="0"/>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研究基础</a:t>
            </a:r>
          </a:p>
        </p:txBody>
      </p:sp>
      <p:grpSp>
        <p:nvGrpSpPr>
          <p:cNvPr id="24" name="Group 2"/>
          <p:cNvGrpSpPr/>
          <p:nvPr/>
        </p:nvGrpSpPr>
        <p:grpSpPr bwMode="auto">
          <a:xfrm>
            <a:off x="105652" y="655955"/>
            <a:ext cx="6520142" cy="475775"/>
            <a:chOff x="-42005" y="0"/>
            <a:chExt cx="4704508"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smtClean="0">
                  <a:solidFill>
                    <a:srgbClr val="254375"/>
                  </a:solidFill>
                  <a:latin typeface="微软雅黑" panose="020B0503020204020204" charset="-122"/>
                  <a:ea typeface="微软雅黑" panose="020B0503020204020204" charset="-122"/>
                  <a:sym typeface="微软雅黑" panose="020B0503020204020204" charset="-122"/>
                </a:rPr>
                <a:t>03</a:t>
              </a:r>
              <a:endParaRPr lang="en-US" altLang="zh-CN" sz="2400" b="1" dirty="0">
                <a:solidFill>
                  <a:srgbClr val="254375"/>
                </a:solidFill>
                <a:latin typeface="微软雅黑" panose="020B0503020204020204" charset="-122"/>
                <a:ea typeface="微软雅黑" panose="020B0503020204020204" charset="-122"/>
                <a:sym typeface="微软雅黑" panose="020B0503020204020204" charset="-122"/>
              </a:endParaRPr>
            </a:p>
          </p:txBody>
        </p:sp>
        <p:sp>
          <p:nvSpPr>
            <p:cNvPr id="26" name="矩形 24"/>
            <p:cNvSpPr>
              <a:spLocks noChangeArrowheads="1"/>
            </p:cNvSpPr>
            <p:nvPr/>
          </p:nvSpPr>
          <p:spPr bwMode="auto">
            <a:xfrm>
              <a:off x="271069" y="14118"/>
              <a:ext cx="4391434"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a:solidFill>
                    <a:srgbClr val="4F81BD"/>
                  </a:solidFill>
                  <a:latin typeface="微软雅黑" panose="020B0503020204020204" charset="-122"/>
                  <a:ea typeface="微软雅黑" panose="020B0503020204020204" charset="-122"/>
                  <a:sym typeface="Arial" panose="020B0604020202090204"/>
                </a:rPr>
                <a:t>研究基础</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a:solidFill>
                    <a:srgbClr val="4F81BD"/>
                  </a:solidFill>
                  <a:latin typeface="微软雅黑" panose="020B0503020204020204" charset="-122"/>
                  <a:ea typeface="微软雅黑" panose="020B0503020204020204" charset="-122"/>
                  <a:sym typeface="Arial" panose="020B0604020202090204"/>
                </a:rPr>
                <a:t>已具备的实验条件</a:t>
              </a: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9" name="直接连接符 4"/>
          <p:cNvCxnSpPr>
            <a:cxnSpLocks noChangeShapeType="1"/>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pic>
        <p:nvPicPr>
          <p:cNvPr id="18" name="图片 9" descr="图片 9"/>
          <p:cNvPicPr>
            <a:picLocks noChangeAspect="1"/>
          </p:cNvPicPr>
          <p:nvPr/>
        </p:nvPicPr>
        <p:blipFill>
          <a:blip r:embed="rId3"/>
          <a:srcRect b="16516"/>
          <a:stretch>
            <a:fillRect/>
          </a:stretch>
        </p:blipFill>
        <p:spPr>
          <a:xfrm>
            <a:off x="1149291" y="2060848"/>
            <a:ext cx="2262564" cy="1990968"/>
          </a:xfrm>
          <a:prstGeom prst="rect">
            <a:avLst/>
          </a:prstGeom>
          <a:ln w="12700">
            <a:miter lim="400000"/>
            <a:headEnd/>
            <a:tailEnd/>
          </a:ln>
        </p:spPr>
      </p:pic>
      <p:pic>
        <p:nvPicPr>
          <p:cNvPr id="23" name="图片 10" descr="图片 10"/>
          <p:cNvPicPr>
            <a:picLocks noChangeAspect="1"/>
          </p:cNvPicPr>
          <p:nvPr/>
        </p:nvPicPr>
        <p:blipFill rotWithShape="1">
          <a:blip r:embed="rId4"/>
          <a:srcRect b="17935"/>
          <a:stretch/>
        </p:blipFill>
        <p:spPr>
          <a:xfrm>
            <a:off x="5186439" y="2060848"/>
            <a:ext cx="2553913" cy="1901293"/>
          </a:xfrm>
          <a:prstGeom prst="rect">
            <a:avLst/>
          </a:prstGeom>
          <a:ln w="12700">
            <a:miter lim="400000"/>
            <a:headEnd/>
            <a:tailEnd/>
          </a:ln>
        </p:spPr>
      </p:pic>
      <p:sp>
        <p:nvSpPr>
          <p:cNvPr id="30" name="NI9234采集卡"/>
          <p:cNvSpPr txBox="1"/>
          <p:nvPr/>
        </p:nvSpPr>
        <p:spPr>
          <a:xfrm>
            <a:off x="1582169" y="4005064"/>
            <a:ext cx="1286569" cy="307777"/>
          </a:xfrm>
          <a:prstGeom prst="rect">
            <a:avLst/>
          </a:prstGeom>
          <a:ln w="12700">
            <a:miter lim="400000"/>
          </a:ln>
        </p:spPr>
        <p:txBody>
          <a:bodyPr wrap="none" lIns="45719" rIns="45719">
            <a:spAutoFit/>
          </a:bodyPr>
          <a:lstStyle>
            <a:defPPr>
              <a:defRPr lang="zh-CN"/>
            </a:defPPr>
            <a:lvl1pPr>
              <a:defRPr sz="1400" b="1">
                <a:latin typeface="微软雅黑" pitchFamily="34" charset="-122"/>
                <a:ea typeface="微软雅黑" pitchFamily="34" charset="-122"/>
              </a:defRPr>
            </a:lvl1pPr>
          </a:lstStyle>
          <a:p>
            <a:r>
              <a:rPr dirty="0"/>
              <a:t>NI9234采集卡</a:t>
            </a:r>
          </a:p>
        </p:txBody>
      </p:sp>
      <p:sp>
        <p:nvSpPr>
          <p:cNvPr id="31" name="振动功率放大器"/>
          <p:cNvSpPr txBox="1"/>
          <p:nvPr/>
        </p:nvSpPr>
        <p:spPr>
          <a:xfrm>
            <a:off x="5788852" y="3962141"/>
            <a:ext cx="1349085" cy="307777"/>
          </a:xfrm>
          <a:prstGeom prst="rect">
            <a:avLst/>
          </a:prstGeom>
          <a:ln w="12700">
            <a:miter lim="400000"/>
          </a:ln>
        </p:spPr>
        <p:txBody>
          <a:bodyPr wrap="none" lIns="45719" rIns="45719">
            <a:spAutoFit/>
          </a:bodyPr>
          <a:lstStyle>
            <a:defPPr>
              <a:defRPr lang="zh-CN"/>
            </a:defPPr>
            <a:lvl1pPr>
              <a:defRPr sz="1400" b="1">
                <a:latin typeface="微软雅黑" pitchFamily="34" charset="-122"/>
                <a:ea typeface="微软雅黑" pitchFamily="34" charset="-122"/>
              </a:defRPr>
            </a:lvl1pPr>
          </a:lstStyle>
          <a:p>
            <a:r>
              <a:rPr dirty="0" err="1"/>
              <a:t>振动功率放大器</a:t>
            </a:r>
            <a:endParaRPr dirty="0"/>
          </a:p>
        </p:txBody>
      </p:sp>
      <p:sp>
        <p:nvSpPr>
          <p:cNvPr id="32" name="DC-300型振动台"/>
          <p:cNvSpPr txBox="1"/>
          <p:nvPr/>
        </p:nvSpPr>
        <p:spPr>
          <a:xfrm>
            <a:off x="3641034" y="6073551"/>
            <a:ext cx="1483737" cy="307777"/>
          </a:xfrm>
          <a:prstGeom prst="rect">
            <a:avLst/>
          </a:prstGeom>
          <a:ln w="12700">
            <a:miter lim="400000"/>
          </a:ln>
        </p:spPr>
        <p:txBody>
          <a:bodyPr wrap="none" lIns="45719" rIns="45719">
            <a:spAutoFit/>
          </a:bodyPr>
          <a:lstStyle>
            <a:defPPr>
              <a:defRPr lang="zh-CN"/>
            </a:defPPr>
            <a:lvl1pPr>
              <a:defRPr sz="1400" b="1">
                <a:latin typeface="微软雅黑" pitchFamily="34" charset="-122"/>
                <a:ea typeface="微软雅黑" pitchFamily="34" charset="-122"/>
              </a:defRPr>
            </a:lvl1pPr>
          </a:lstStyle>
          <a:p>
            <a:r>
              <a:rPr dirty="0"/>
              <a:t>DC-300型振动台</a:t>
            </a:r>
          </a:p>
        </p:txBody>
      </p:sp>
      <p:pic>
        <p:nvPicPr>
          <p:cNvPr id="33" name="图片 10" descr="图片4"/>
          <p:cNvPicPr>
            <a:picLocks noChangeAspect="1"/>
          </p:cNvPicPr>
          <p:nvPr/>
        </p:nvPicPr>
        <p:blipFill>
          <a:blip r:embed="rId5"/>
          <a:stretch>
            <a:fillRect/>
          </a:stretch>
        </p:blipFill>
        <p:spPr>
          <a:xfrm>
            <a:off x="3203848" y="4340293"/>
            <a:ext cx="2251710" cy="1689100"/>
          </a:xfrm>
          <a:prstGeom prst="rect">
            <a:avLst/>
          </a:prstGeom>
        </p:spPr>
      </p:pic>
      <p:sp>
        <p:nvSpPr>
          <p:cNvPr id="34" name="矩形 33">
            <a:extLst>
              <a:ext uri="{FF2B5EF4-FFF2-40B4-BE49-F238E27FC236}">
                <a16:creationId xmlns:a16="http://schemas.microsoft.com/office/drawing/2014/main" xmlns="" id="{3CA794B9-FCBF-4F21-A712-620A2086C5D4}"/>
              </a:ext>
            </a:extLst>
          </p:cNvPr>
          <p:cNvSpPr/>
          <p:nvPr/>
        </p:nvSpPr>
        <p:spPr bwMode="auto">
          <a:xfrm>
            <a:off x="2067580" y="1461436"/>
            <a:ext cx="5160469" cy="478743"/>
          </a:xfrm>
          <a:prstGeom prst="rect">
            <a:avLst/>
          </a:prstGeom>
          <a:solidFill>
            <a:schemeClr val="accent5">
              <a:lumMod val="20000"/>
              <a:lumOff val="80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lnSpc>
                <a:spcPct val="125000"/>
              </a:lnSpc>
              <a:spcAft>
                <a:spcPts val="600"/>
              </a:spcAft>
            </a:pPr>
            <a:r>
              <a:rPr lang="zh-CN" altLang="en-US" b="1" dirty="0" smtClean="0">
                <a:latin typeface="等线" panose="02010600030101010101" pitchFamily="2" charset="-122"/>
                <a:ea typeface="等线" panose="02010600030101010101" pitchFamily="2" charset="-122"/>
                <a:cs typeface="Arial" panose="020B0604020202020204" pitchFamily="34" charset="0"/>
              </a:rPr>
              <a:t>振动监测实验仪器及设备</a:t>
            </a:r>
            <a:endParaRPr lang="zh-CN" altLang="en-US" b="1" dirty="0">
              <a:latin typeface="等线" panose="02010600030101010101" pitchFamily="2" charset="-122"/>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262842683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00110"/>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dirty="0" smtClean="0"/>
              <a:t>第</a:t>
            </a:r>
            <a:r>
              <a:rPr lang="zh-CN" altLang="en-US" kern="0" dirty="0" smtClean="0"/>
              <a:t>三</a:t>
            </a:r>
            <a:r>
              <a:rPr kern="0" dirty="0" err="1" smtClean="0"/>
              <a:t>部分</a:t>
            </a:r>
            <a:endParaRPr kern="0" dirty="0"/>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研究基础</a:t>
            </a:r>
          </a:p>
        </p:txBody>
      </p:sp>
      <p:grpSp>
        <p:nvGrpSpPr>
          <p:cNvPr id="24" name="Group 2"/>
          <p:cNvGrpSpPr/>
          <p:nvPr/>
        </p:nvGrpSpPr>
        <p:grpSpPr bwMode="auto">
          <a:xfrm>
            <a:off x="105652" y="655955"/>
            <a:ext cx="6520142" cy="475775"/>
            <a:chOff x="-42005" y="0"/>
            <a:chExt cx="4704508"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smtClean="0">
                  <a:solidFill>
                    <a:srgbClr val="254375"/>
                  </a:solidFill>
                  <a:latin typeface="微软雅黑" panose="020B0503020204020204" charset="-122"/>
                  <a:ea typeface="微软雅黑" panose="020B0503020204020204" charset="-122"/>
                  <a:sym typeface="微软雅黑" panose="020B0503020204020204" charset="-122"/>
                </a:rPr>
                <a:t>03</a:t>
              </a:r>
              <a:endParaRPr lang="en-US" altLang="zh-CN" sz="2400" b="1" dirty="0">
                <a:solidFill>
                  <a:srgbClr val="254375"/>
                </a:solidFill>
                <a:latin typeface="微软雅黑" panose="020B0503020204020204" charset="-122"/>
                <a:ea typeface="微软雅黑" panose="020B0503020204020204" charset="-122"/>
                <a:sym typeface="微软雅黑" panose="020B0503020204020204" charset="-122"/>
              </a:endParaRPr>
            </a:p>
          </p:txBody>
        </p:sp>
        <p:sp>
          <p:nvSpPr>
            <p:cNvPr id="26" name="矩形 24"/>
            <p:cNvSpPr>
              <a:spLocks noChangeArrowheads="1"/>
            </p:cNvSpPr>
            <p:nvPr/>
          </p:nvSpPr>
          <p:spPr bwMode="auto">
            <a:xfrm>
              <a:off x="271069" y="14118"/>
              <a:ext cx="4391434"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a:solidFill>
                    <a:srgbClr val="4F81BD"/>
                  </a:solidFill>
                  <a:latin typeface="微软雅黑" panose="020B0503020204020204" charset="-122"/>
                  <a:ea typeface="微软雅黑" panose="020B0503020204020204" charset="-122"/>
                  <a:sym typeface="Arial" panose="020B0604020202090204"/>
                </a:rPr>
                <a:t>研究基础</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a:solidFill>
                    <a:srgbClr val="4F81BD"/>
                  </a:solidFill>
                  <a:latin typeface="微软雅黑" panose="020B0503020204020204" charset="-122"/>
                  <a:ea typeface="微软雅黑" panose="020B0503020204020204" charset="-122"/>
                  <a:sym typeface="Arial" panose="020B0604020202090204"/>
                </a:rPr>
                <a:t>已具备的实验条件</a:t>
              </a: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9" name="直接连接符 4"/>
          <p:cNvCxnSpPr>
            <a:cxnSpLocks noChangeShapeType="1"/>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30" name="NI9234采集卡"/>
          <p:cNvSpPr txBox="1"/>
          <p:nvPr/>
        </p:nvSpPr>
        <p:spPr>
          <a:xfrm>
            <a:off x="1637831" y="5497487"/>
            <a:ext cx="1528622" cy="307777"/>
          </a:xfrm>
          <a:prstGeom prst="rect">
            <a:avLst/>
          </a:prstGeom>
          <a:ln w="12700">
            <a:miter lim="400000"/>
          </a:ln>
        </p:spPr>
        <p:txBody>
          <a:bodyPr wrap="none" lIns="45719" rIns="45719">
            <a:spAutoFit/>
          </a:bodyPr>
          <a:lstStyle>
            <a:defPPr>
              <a:defRPr lang="zh-CN"/>
            </a:defPPr>
            <a:lvl1pPr>
              <a:defRPr sz="1400" b="1">
                <a:latin typeface="微软雅黑" pitchFamily="34" charset="-122"/>
                <a:ea typeface="微软雅黑" pitchFamily="34" charset="-122"/>
              </a:defRPr>
            </a:lvl1pPr>
          </a:lstStyle>
          <a:p>
            <a:r>
              <a:rPr lang="zh-CN" altLang="en-US" dirty="0"/>
              <a:t>动态热机械分析仪</a:t>
            </a:r>
            <a:endParaRPr dirty="0"/>
          </a:p>
        </p:txBody>
      </p:sp>
      <p:sp>
        <p:nvSpPr>
          <p:cNvPr id="31" name="振动功率放大器"/>
          <p:cNvSpPr txBox="1"/>
          <p:nvPr/>
        </p:nvSpPr>
        <p:spPr>
          <a:xfrm>
            <a:off x="5940152" y="4020962"/>
            <a:ext cx="810476" cy="307777"/>
          </a:xfrm>
          <a:prstGeom prst="rect">
            <a:avLst/>
          </a:prstGeom>
          <a:ln w="12700">
            <a:miter lim="400000"/>
          </a:ln>
        </p:spPr>
        <p:txBody>
          <a:bodyPr wrap="none" lIns="45719" rIns="45719">
            <a:spAutoFit/>
          </a:bodyPr>
          <a:lstStyle>
            <a:defPPr>
              <a:defRPr lang="zh-CN"/>
            </a:defPPr>
            <a:lvl1pPr>
              <a:defRPr sz="1400" b="1">
                <a:latin typeface="微软雅黑" pitchFamily="34" charset="-122"/>
                <a:ea typeface="微软雅黑" pitchFamily="34" charset="-122"/>
              </a:defRPr>
            </a:lvl1pPr>
          </a:lstStyle>
          <a:p>
            <a:r>
              <a:rPr lang="zh-CN" altLang="en-US" dirty="0"/>
              <a:t>扫描电镜</a:t>
            </a:r>
            <a:endParaRPr dirty="0"/>
          </a:p>
        </p:txBody>
      </p:sp>
      <p:sp>
        <p:nvSpPr>
          <p:cNvPr id="34" name="矩形 33">
            <a:extLst>
              <a:ext uri="{FF2B5EF4-FFF2-40B4-BE49-F238E27FC236}">
                <a16:creationId xmlns:a16="http://schemas.microsoft.com/office/drawing/2014/main" xmlns="" id="{3CA794B9-FCBF-4F21-A712-620A2086C5D4}"/>
              </a:ext>
            </a:extLst>
          </p:cNvPr>
          <p:cNvSpPr/>
          <p:nvPr/>
        </p:nvSpPr>
        <p:spPr bwMode="auto">
          <a:xfrm>
            <a:off x="2067580" y="1461436"/>
            <a:ext cx="5160469" cy="478743"/>
          </a:xfrm>
          <a:prstGeom prst="rect">
            <a:avLst/>
          </a:prstGeom>
          <a:solidFill>
            <a:schemeClr val="accent5">
              <a:lumMod val="20000"/>
              <a:lumOff val="80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lnSpc>
                <a:spcPct val="125000"/>
              </a:lnSpc>
              <a:spcAft>
                <a:spcPts val="600"/>
              </a:spcAft>
            </a:pPr>
            <a:r>
              <a:rPr lang="zh-CN" altLang="en-US" b="1" dirty="0">
                <a:latin typeface="等线" panose="02010600030101010101" pitchFamily="2" charset="-122"/>
                <a:ea typeface="等线" panose="02010600030101010101" pitchFamily="2" charset="-122"/>
                <a:cs typeface="Arial" panose="020B0604020202020204" pitchFamily="34" charset="0"/>
              </a:rPr>
              <a:t>机理</a:t>
            </a:r>
            <a:r>
              <a:rPr lang="zh-CN" altLang="en-US" b="1" dirty="0" smtClean="0">
                <a:latin typeface="等线" panose="02010600030101010101" pitchFamily="2" charset="-122"/>
                <a:ea typeface="等线" panose="02010600030101010101" pitchFamily="2" charset="-122"/>
                <a:cs typeface="Arial" panose="020B0604020202020204" pitchFamily="34" charset="0"/>
              </a:rPr>
              <a:t>分析、性能研究实验仪器及设备</a:t>
            </a:r>
            <a:endParaRPr lang="zh-CN" altLang="en-US" b="1" dirty="0">
              <a:latin typeface="等线" panose="02010600030101010101" pitchFamily="2" charset="-122"/>
              <a:ea typeface="等线" panose="02010600030101010101" pitchFamily="2" charset="-122"/>
              <a:cs typeface="Arial" panose="020B0604020202020204" pitchFamily="34" charset="0"/>
            </a:endParaRPr>
          </a:p>
        </p:txBody>
      </p:sp>
      <p:sp>
        <p:nvSpPr>
          <p:cNvPr id="35" name="文本框 99"/>
          <p:cNvSpPr txBox="1"/>
          <p:nvPr/>
        </p:nvSpPr>
        <p:spPr>
          <a:xfrm>
            <a:off x="5906087" y="6144094"/>
            <a:ext cx="990013" cy="307777"/>
          </a:xfrm>
          <a:prstGeom prst="rect">
            <a:avLst/>
          </a:prstGeom>
          <a:ln w="12700">
            <a:miter lim="400000"/>
          </a:ln>
        </p:spPr>
        <p:txBody>
          <a:bodyPr wrap="none" lIns="45719" rIns="45719">
            <a:spAutoFit/>
          </a:bodyPr>
          <a:lstStyle>
            <a:defPPr>
              <a:defRPr lang="zh-CN"/>
            </a:defPPr>
            <a:lvl1pPr>
              <a:defRPr sz="1400" b="1">
                <a:latin typeface="微软雅黑" pitchFamily="34" charset="-122"/>
                <a:ea typeface="微软雅黑" pitchFamily="34" charset="-122"/>
              </a:defRPr>
            </a:lvl1pPr>
          </a:lstStyle>
          <a:p>
            <a:r>
              <a:rPr lang="zh-CN" altLang="en-US" dirty="0"/>
              <a:t>盐雾试验箱</a:t>
            </a:r>
          </a:p>
        </p:txBody>
      </p:sp>
      <p:pic>
        <p:nvPicPr>
          <p:cNvPr id="19" name="图片 18">
            <a:extLst>
              <a:ext uri="{FF2B5EF4-FFF2-40B4-BE49-F238E27FC236}">
                <a16:creationId xmlns="" xmlns:a16="http://schemas.microsoft.com/office/drawing/2014/main" id="{3BFBC1AD-750C-40A0-941F-488B60A7D91A}"/>
              </a:ext>
            </a:extLst>
          </p:cNvPr>
          <p:cNvPicPr>
            <a:picLocks noChangeAspect="1"/>
          </p:cNvPicPr>
          <p:nvPr/>
        </p:nvPicPr>
        <p:blipFill>
          <a:blip r:embed="rId3"/>
          <a:stretch>
            <a:fillRect/>
          </a:stretch>
        </p:blipFill>
        <p:spPr>
          <a:xfrm>
            <a:off x="5004048" y="2032800"/>
            <a:ext cx="2809875" cy="2007908"/>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187" b="6378"/>
          <a:stretch/>
        </p:blipFill>
        <p:spPr bwMode="auto">
          <a:xfrm>
            <a:off x="5004048" y="4305325"/>
            <a:ext cx="2809875" cy="1838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1972" y="2564904"/>
            <a:ext cx="2147900" cy="286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75168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00110"/>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dirty="0" smtClean="0"/>
              <a:t>第</a:t>
            </a:r>
            <a:r>
              <a:rPr lang="zh-CN" altLang="en-US" kern="0" dirty="0" smtClean="0"/>
              <a:t>三</a:t>
            </a:r>
            <a:r>
              <a:rPr kern="0" dirty="0" err="1" smtClean="0"/>
              <a:t>部分</a:t>
            </a:r>
            <a:endParaRPr kern="0" dirty="0"/>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研究基础</a:t>
            </a:r>
          </a:p>
        </p:txBody>
      </p:sp>
      <p:grpSp>
        <p:nvGrpSpPr>
          <p:cNvPr id="24" name="Group 2"/>
          <p:cNvGrpSpPr/>
          <p:nvPr/>
        </p:nvGrpSpPr>
        <p:grpSpPr bwMode="auto">
          <a:xfrm>
            <a:off x="105652" y="655955"/>
            <a:ext cx="6520142" cy="475775"/>
            <a:chOff x="-42005" y="0"/>
            <a:chExt cx="4704508"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smtClean="0">
                  <a:solidFill>
                    <a:srgbClr val="254375"/>
                  </a:solidFill>
                  <a:latin typeface="微软雅黑" panose="020B0503020204020204" charset="-122"/>
                  <a:ea typeface="微软雅黑" panose="020B0503020204020204" charset="-122"/>
                  <a:sym typeface="微软雅黑" panose="020B0503020204020204" charset="-122"/>
                </a:rPr>
                <a:t>03</a:t>
              </a:r>
              <a:endParaRPr lang="en-US" altLang="zh-CN" sz="2400" b="1" dirty="0">
                <a:solidFill>
                  <a:srgbClr val="254375"/>
                </a:solidFill>
                <a:latin typeface="微软雅黑" panose="020B0503020204020204" charset="-122"/>
                <a:ea typeface="微软雅黑" panose="020B0503020204020204" charset="-122"/>
                <a:sym typeface="微软雅黑" panose="020B0503020204020204" charset="-122"/>
              </a:endParaRPr>
            </a:p>
          </p:txBody>
        </p:sp>
        <p:sp>
          <p:nvSpPr>
            <p:cNvPr id="26" name="矩形 24"/>
            <p:cNvSpPr>
              <a:spLocks noChangeArrowheads="1"/>
            </p:cNvSpPr>
            <p:nvPr/>
          </p:nvSpPr>
          <p:spPr bwMode="auto">
            <a:xfrm>
              <a:off x="271069" y="14118"/>
              <a:ext cx="4391434"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a:solidFill>
                    <a:srgbClr val="4F81BD"/>
                  </a:solidFill>
                  <a:latin typeface="微软雅黑" panose="020B0503020204020204" charset="-122"/>
                  <a:ea typeface="微软雅黑" panose="020B0503020204020204" charset="-122"/>
                  <a:sym typeface="Arial" panose="020B0604020202090204"/>
                </a:rPr>
                <a:t>研究基础</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已完成的工作</a:t>
              </a:r>
              <a:endParaRPr lang="zh-CN" altLang="en-US" sz="2400" b="1" dirty="0">
                <a:solidFill>
                  <a:srgbClr val="4F81BD"/>
                </a:solidFill>
                <a:latin typeface="微软雅黑" panose="020B0503020204020204" charset="-122"/>
                <a:ea typeface="微软雅黑" panose="020B0503020204020204" charset="-122"/>
                <a:sym typeface="Arial" panose="020B0604020202090204"/>
              </a:endParaRP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9" name="直接连接符 4"/>
          <p:cNvCxnSpPr>
            <a:cxnSpLocks noChangeShapeType="1"/>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18" name="文本框 3"/>
          <p:cNvSpPr txBox="1"/>
          <p:nvPr/>
        </p:nvSpPr>
        <p:spPr>
          <a:xfrm>
            <a:off x="274778" y="1499300"/>
            <a:ext cx="3510444" cy="830997"/>
          </a:xfrm>
          <a:prstGeom prst="rect">
            <a:avLst/>
          </a:prstGeom>
          <a:noFill/>
        </p:spPr>
        <p:txBody>
          <a:bodyPr wrap="square" rtlCol="0">
            <a:spAutoFit/>
          </a:bodyPr>
          <a:lstStyle/>
          <a:p>
            <a:pPr algn="just">
              <a:lnSpc>
                <a:spcPct val="150000"/>
              </a:lnSpc>
            </a:pPr>
            <a:r>
              <a:rPr lang="zh-CN" altLang="en-US" sz="1600" dirty="0" smtClean="0">
                <a:latin typeface="微软雅黑" pitchFamily="34" charset="-122"/>
                <a:ea typeface="微软雅黑" pitchFamily="34" charset="-122"/>
              </a:rPr>
              <a:t>      研究并确定材料成型工艺，通过</a:t>
            </a:r>
            <a:r>
              <a:rPr lang="zh-CN" altLang="en-US" sz="1600" dirty="0">
                <a:latin typeface="微软雅黑" pitchFamily="34" charset="-122"/>
                <a:ea typeface="微软雅黑" pitchFamily="34" charset="-122"/>
              </a:rPr>
              <a:t>四</a:t>
            </a:r>
            <a:r>
              <a:rPr lang="zh-CN" altLang="en-US" sz="1600" dirty="0" smtClean="0">
                <a:latin typeface="微软雅黑" pitchFamily="34" charset="-122"/>
                <a:ea typeface="微软雅黑" pitchFamily="34" charset="-122"/>
              </a:rPr>
              <a:t>步法初步制备减振涂层。</a:t>
            </a:r>
            <a:endParaRPr lang="zh-CN" altLang="en-US" sz="1600" dirty="0">
              <a:latin typeface="微软雅黑" pitchFamily="34" charset="-122"/>
              <a:ea typeface="微软雅黑" pitchFamily="34" charset="-122"/>
            </a:endParaRPr>
          </a:p>
        </p:txBody>
      </p:sp>
      <p:sp>
        <p:nvSpPr>
          <p:cNvPr id="20" name="直接连接符 4"/>
          <p:cNvSpPr>
            <a:spLocks noChangeShapeType="1"/>
          </p:cNvSpPr>
          <p:nvPr/>
        </p:nvSpPr>
        <p:spPr bwMode="auto">
          <a:xfrm flipH="1">
            <a:off x="4032647" y="1438349"/>
            <a:ext cx="0" cy="1979840"/>
          </a:xfrm>
          <a:prstGeom prst="line">
            <a:avLst/>
          </a:prstGeom>
          <a:noFill/>
          <a:ln w="9525">
            <a:solidFill>
              <a:srgbClr val="DF6B08"/>
            </a:solidFill>
            <a:prstDash val="sysDash"/>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 name="直接连接符 29"/>
          <p:cNvSpPr>
            <a:spLocks noChangeShapeType="1"/>
          </p:cNvSpPr>
          <p:nvPr/>
        </p:nvSpPr>
        <p:spPr bwMode="auto">
          <a:xfrm>
            <a:off x="445636" y="3431545"/>
            <a:ext cx="3550300" cy="0"/>
          </a:xfrm>
          <a:prstGeom prst="line">
            <a:avLst/>
          </a:prstGeom>
          <a:noFill/>
          <a:ln w="9525">
            <a:solidFill>
              <a:srgbClr val="F79646"/>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2" name="Group 9"/>
          <p:cNvGrpSpPr>
            <a:grpSpLocks/>
          </p:cNvGrpSpPr>
          <p:nvPr/>
        </p:nvGrpSpPr>
        <p:grpSpPr bwMode="auto">
          <a:xfrm>
            <a:off x="3242869" y="3120531"/>
            <a:ext cx="445241" cy="236444"/>
            <a:chOff x="0" y="0"/>
            <a:chExt cx="396480" cy="141984"/>
          </a:xfrm>
        </p:grpSpPr>
        <p:sp>
          <p:nvSpPr>
            <p:cNvPr id="23" name="燕尾形 24"/>
            <p:cNvSpPr>
              <a:spLocks noChangeArrowheads="1"/>
            </p:cNvSpPr>
            <p:nvPr/>
          </p:nvSpPr>
          <p:spPr bwMode="auto">
            <a:xfrm>
              <a:off x="0" y="0"/>
              <a:ext cx="141984" cy="141984"/>
            </a:xfrm>
            <a:prstGeom prst="chevron">
              <a:avLst>
                <a:gd name="adj" fmla="val 50000"/>
              </a:avLst>
            </a:prstGeom>
            <a:solidFill>
              <a:srgbClr val="FF66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28" name="燕尾形 25"/>
            <p:cNvSpPr>
              <a:spLocks noChangeArrowheads="1"/>
            </p:cNvSpPr>
            <p:nvPr/>
          </p:nvSpPr>
          <p:spPr bwMode="auto">
            <a:xfrm>
              <a:off x="127248" y="0"/>
              <a:ext cx="141984" cy="141984"/>
            </a:xfrm>
            <a:prstGeom prst="chevron">
              <a:avLst>
                <a:gd name="adj" fmla="val 50000"/>
              </a:avLst>
            </a:prstGeom>
            <a:solidFill>
              <a:srgbClr val="FF66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32" name="燕尾形 26"/>
            <p:cNvSpPr>
              <a:spLocks noChangeArrowheads="1"/>
            </p:cNvSpPr>
            <p:nvPr/>
          </p:nvSpPr>
          <p:spPr bwMode="auto">
            <a:xfrm>
              <a:off x="254496" y="0"/>
              <a:ext cx="141984" cy="141984"/>
            </a:xfrm>
            <a:prstGeom prst="chevron">
              <a:avLst>
                <a:gd name="adj" fmla="val 50000"/>
              </a:avLst>
            </a:prstGeom>
            <a:solidFill>
              <a:srgbClr val="FF66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grpSp>
      <p:sp>
        <p:nvSpPr>
          <p:cNvPr id="33" name="直接连接符 32"/>
          <p:cNvSpPr>
            <a:spLocks noChangeShapeType="1"/>
          </p:cNvSpPr>
          <p:nvPr/>
        </p:nvSpPr>
        <p:spPr bwMode="auto">
          <a:xfrm>
            <a:off x="1981139" y="3688664"/>
            <a:ext cx="6675910" cy="15167"/>
          </a:xfrm>
          <a:prstGeom prst="line">
            <a:avLst/>
          </a:prstGeom>
          <a:noFill/>
          <a:ln w="9525">
            <a:solidFill>
              <a:srgbClr val="F7964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 name="直接连接符 4"/>
          <p:cNvSpPr>
            <a:spLocks noChangeShapeType="1"/>
          </p:cNvSpPr>
          <p:nvPr/>
        </p:nvSpPr>
        <p:spPr bwMode="auto">
          <a:xfrm>
            <a:off x="4395507" y="2404062"/>
            <a:ext cx="0" cy="3545217"/>
          </a:xfrm>
          <a:prstGeom prst="line">
            <a:avLst/>
          </a:prstGeom>
          <a:noFill/>
          <a:ln w="9525">
            <a:solidFill>
              <a:srgbClr val="DF6B08"/>
            </a:solidFill>
            <a:prstDash val="sysDash"/>
            <a:bevel/>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39" name="Group 9"/>
          <p:cNvGrpSpPr>
            <a:grpSpLocks/>
          </p:cNvGrpSpPr>
          <p:nvPr/>
        </p:nvGrpSpPr>
        <p:grpSpPr bwMode="auto">
          <a:xfrm rot="5400000">
            <a:off x="6411450" y="3340732"/>
            <a:ext cx="393988" cy="247591"/>
            <a:chOff x="0" y="0"/>
            <a:chExt cx="396480" cy="141984"/>
          </a:xfrm>
        </p:grpSpPr>
        <p:sp>
          <p:nvSpPr>
            <p:cNvPr id="40" name="燕尾形 24"/>
            <p:cNvSpPr>
              <a:spLocks noChangeArrowheads="1"/>
            </p:cNvSpPr>
            <p:nvPr/>
          </p:nvSpPr>
          <p:spPr bwMode="auto">
            <a:xfrm>
              <a:off x="0" y="0"/>
              <a:ext cx="141984" cy="141984"/>
            </a:xfrm>
            <a:prstGeom prst="chevron">
              <a:avLst>
                <a:gd name="adj" fmla="val 50000"/>
              </a:avLst>
            </a:prstGeom>
            <a:solidFill>
              <a:srgbClr val="FF66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41" name="燕尾形 25"/>
            <p:cNvSpPr>
              <a:spLocks noChangeArrowheads="1"/>
            </p:cNvSpPr>
            <p:nvPr/>
          </p:nvSpPr>
          <p:spPr bwMode="auto">
            <a:xfrm>
              <a:off x="127248" y="0"/>
              <a:ext cx="141984" cy="141984"/>
            </a:xfrm>
            <a:prstGeom prst="chevron">
              <a:avLst>
                <a:gd name="adj" fmla="val 50000"/>
              </a:avLst>
            </a:prstGeom>
            <a:solidFill>
              <a:srgbClr val="FF66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42" name="燕尾形 26"/>
            <p:cNvSpPr>
              <a:spLocks noChangeArrowheads="1"/>
            </p:cNvSpPr>
            <p:nvPr/>
          </p:nvSpPr>
          <p:spPr bwMode="auto">
            <a:xfrm>
              <a:off x="254496" y="0"/>
              <a:ext cx="141984" cy="141984"/>
            </a:xfrm>
            <a:prstGeom prst="chevron">
              <a:avLst>
                <a:gd name="adj" fmla="val 50000"/>
              </a:avLst>
            </a:prstGeom>
            <a:solidFill>
              <a:srgbClr val="FF66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grpSp>
      <p:grpSp>
        <p:nvGrpSpPr>
          <p:cNvPr id="44" name="Group 9"/>
          <p:cNvGrpSpPr>
            <a:grpSpLocks/>
          </p:cNvGrpSpPr>
          <p:nvPr/>
        </p:nvGrpSpPr>
        <p:grpSpPr bwMode="auto">
          <a:xfrm rot="10800000">
            <a:off x="4577678" y="4723126"/>
            <a:ext cx="358625" cy="218041"/>
            <a:chOff x="0" y="0"/>
            <a:chExt cx="396480" cy="141984"/>
          </a:xfrm>
        </p:grpSpPr>
        <p:sp>
          <p:nvSpPr>
            <p:cNvPr id="45" name="燕尾形 24"/>
            <p:cNvSpPr>
              <a:spLocks noChangeArrowheads="1"/>
            </p:cNvSpPr>
            <p:nvPr/>
          </p:nvSpPr>
          <p:spPr bwMode="auto">
            <a:xfrm>
              <a:off x="0" y="0"/>
              <a:ext cx="141984" cy="141984"/>
            </a:xfrm>
            <a:prstGeom prst="chevron">
              <a:avLst>
                <a:gd name="adj" fmla="val 50000"/>
              </a:avLst>
            </a:prstGeom>
            <a:solidFill>
              <a:srgbClr val="FF66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46" name="燕尾形 25"/>
            <p:cNvSpPr>
              <a:spLocks noChangeArrowheads="1"/>
            </p:cNvSpPr>
            <p:nvPr/>
          </p:nvSpPr>
          <p:spPr bwMode="auto">
            <a:xfrm>
              <a:off x="127248" y="0"/>
              <a:ext cx="141984" cy="141984"/>
            </a:xfrm>
            <a:prstGeom prst="chevron">
              <a:avLst>
                <a:gd name="adj" fmla="val 50000"/>
              </a:avLst>
            </a:prstGeom>
            <a:solidFill>
              <a:srgbClr val="FF66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47" name="燕尾形 26"/>
            <p:cNvSpPr>
              <a:spLocks noChangeArrowheads="1"/>
            </p:cNvSpPr>
            <p:nvPr/>
          </p:nvSpPr>
          <p:spPr bwMode="auto">
            <a:xfrm>
              <a:off x="254496" y="0"/>
              <a:ext cx="141984" cy="141984"/>
            </a:xfrm>
            <a:prstGeom prst="chevron">
              <a:avLst>
                <a:gd name="adj" fmla="val 50000"/>
              </a:avLst>
            </a:prstGeom>
            <a:solidFill>
              <a:srgbClr val="FF66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grpSp>
      <p:grpSp>
        <p:nvGrpSpPr>
          <p:cNvPr id="52" name="Group 9"/>
          <p:cNvGrpSpPr>
            <a:grpSpLocks/>
          </p:cNvGrpSpPr>
          <p:nvPr/>
        </p:nvGrpSpPr>
        <p:grpSpPr bwMode="auto">
          <a:xfrm rot="10800000">
            <a:off x="3923929" y="4725144"/>
            <a:ext cx="358625" cy="218041"/>
            <a:chOff x="0" y="0"/>
            <a:chExt cx="396480" cy="141984"/>
          </a:xfrm>
        </p:grpSpPr>
        <p:sp>
          <p:nvSpPr>
            <p:cNvPr id="53" name="燕尾形 24"/>
            <p:cNvSpPr>
              <a:spLocks noChangeArrowheads="1"/>
            </p:cNvSpPr>
            <p:nvPr/>
          </p:nvSpPr>
          <p:spPr bwMode="auto">
            <a:xfrm>
              <a:off x="0" y="0"/>
              <a:ext cx="141984" cy="141984"/>
            </a:xfrm>
            <a:prstGeom prst="chevron">
              <a:avLst>
                <a:gd name="adj" fmla="val 50000"/>
              </a:avLst>
            </a:prstGeom>
            <a:solidFill>
              <a:srgbClr val="FF66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54" name="燕尾形 25"/>
            <p:cNvSpPr>
              <a:spLocks noChangeArrowheads="1"/>
            </p:cNvSpPr>
            <p:nvPr/>
          </p:nvSpPr>
          <p:spPr bwMode="auto">
            <a:xfrm>
              <a:off x="127248" y="0"/>
              <a:ext cx="141984" cy="141984"/>
            </a:xfrm>
            <a:prstGeom prst="chevron">
              <a:avLst>
                <a:gd name="adj" fmla="val 50000"/>
              </a:avLst>
            </a:prstGeom>
            <a:solidFill>
              <a:srgbClr val="FF66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55" name="燕尾形 26"/>
            <p:cNvSpPr>
              <a:spLocks noChangeArrowheads="1"/>
            </p:cNvSpPr>
            <p:nvPr/>
          </p:nvSpPr>
          <p:spPr bwMode="auto">
            <a:xfrm>
              <a:off x="254496" y="0"/>
              <a:ext cx="141984" cy="141984"/>
            </a:xfrm>
            <a:prstGeom prst="chevron">
              <a:avLst>
                <a:gd name="adj" fmla="val 50000"/>
              </a:avLst>
            </a:prstGeom>
            <a:solidFill>
              <a:srgbClr val="FF66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69542"/>
            <a:ext cx="3992917" cy="204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6940" y="4005065"/>
            <a:ext cx="3530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235" y="4005066"/>
            <a:ext cx="345598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92928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00110"/>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dirty="0" smtClean="0"/>
              <a:t>第</a:t>
            </a:r>
            <a:r>
              <a:rPr lang="zh-CN" altLang="en-US" kern="0" dirty="0" smtClean="0"/>
              <a:t>三</a:t>
            </a:r>
            <a:r>
              <a:rPr kern="0" dirty="0" err="1" smtClean="0"/>
              <a:t>部分</a:t>
            </a:r>
            <a:endParaRPr kern="0" dirty="0"/>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研究基础</a:t>
            </a:r>
          </a:p>
        </p:txBody>
      </p:sp>
      <p:grpSp>
        <p:nvGrpSpPr>
          <p:cNvPr id="24" name="Group 2"/>
          <p:cNvGrpSpPr/>
          <p:nvPr/>
        </p:nvGrpSpPr>
        <p:grpSpPr bwMode="auto">
          <a:xfrm>
            <a:off x="105652" y="655955"/>
            <a:ext cx="6520142" cy="475775"/>
            <a:chOff x="-42005" y="0"/>
            <a:chExt cx="4704508"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smtClean="0">
                  <a:solidFill>
                    <a:srgbClr val="254375"/>
                  </a:solidFill>
                  <a:latin typeface="微软雅黑" panose="020B0503020204020204" charset="-122"/>
                  <a:ea typeface="微软雅黑" panose="020B0503020204020204" charset="-122"/>
                  <a:sym typeface="微软雅黑" panose="020B0503020204020204" charset="-122"/>
                </a:rPr>
                <a:t>03</a:t>
              </a:r>
              <a:endParaRPr lang="en-US" altLang="zh-CN" sz="2400" b="1" dirty="0">
                <a:solidFill>
                  <a:srgbClr val="254375"/>
                </a:solidFill>
                <a:latin typeface="微软雅黑" panose="020B0503020204020204" charset="-122"/>
                <a:ea typeface="微软雅黑" panose="020B0503020204020204" charset="-122"/>
                <a:sym typeface="微软雅黑" panose="020B0503020204020204" charset="-122"/>
              </a:endParaRPr>
            </a:p>
          </p:txBody>
        </p:sp>
        <p:sp>
          <p:nvSpPr>
            <p:cNvPr id="26" name="矩形 24"/>
            <p:cNvSpPr>
              <a:spLocks noChangeArrowheads="1"/>
            </p:cNvSpPr>
            <p:nvPr/>
          </p:nvSpPr>
          <p:spPr bwMode="auto">
            <a:xfrm>
              <a:off x="271069" y="14118"/>
              <a:ext cx="4391434"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a:solidFill>
                    <a:srgbClr val="4F81BD"/>
                  </a:solidFill>
                  <a:latin typeface="微软雅黑" panose="020B0503020204020204" charset="-122"/>
                  <a:ea typeface="微软雅黑" panose="020B0503020204020204" charset="-122"/>
                  <a:sym typeface="Arial" panose="020B0604020202090204"/>
                </a:rPr>
                <a:t>研究基础</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已完成的工作</a:t>
              </a:r>
              <a:endParaRPr lang="zh-CN" altLang="en-US" sz="2400" b="1" dirty="0">
                <a:solidFill>
                  <a:srgbClr val="4F81BD"/>
                </a:solidFill>
                <a:latin typeface="微软雅黑" panose="020B0503020204020204" charset="-122"/>
                <a:ea typeface="微软雅黑" panose="020B0503020204020204" charset="-122"/>
                <a:sym typeface="Arial" panose="020B0604020202090204"/>
              </a:endParaRP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9" name="直接连接符 4"/>
          <p:cNvCxnSpPr>
            <a:cxnSpLocks noChangeShapeType="1"/>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18" name="文本框 3"/>
          <p:cNvSpPr txBox="1"/>
          <p:nvPr/>
        </p:nvSpPr>
        <p:spPr>
          <a:xfrm>
            <a:off x="274778" y="1499300"/>
            <a:ext cx="3510444" cy="830997"/>
          </a:xfrm>
          <a:prstGeom prst="rect">
            <a:avLst/>
          </a:prstGeom>
          <a:noFill/>
        </p:spPr>
        <p:txBody>
          <a:bodyPr wrap="square" rtlCol="0">
            <a:spAutoFit/>
          </a:bodyPr>
          <a:lstStyle/>
          <a:p>
            <a:pPr algn="just">
              <a:lnSpc>
                <a:spcPct val="150000"/>
              </a:lnSpc>
            </a:pPr>
            <a:r>
              <a:rPr lang="zh-CN" altLang="en-US" sz="1600" dirty="0" smtClean="0">
                <a:latin typeface="微软雅黑" pitchFamily="34" charset="-122"/>
                <a:ea typeface="微软雅黑" pitchFamily="34" charset="-122"/>
              </a:rPr>
              <a:t>      完成测试样片专用夹具设计与加工，振动测试试验台搭建工作。</a:t>
            </a:r>
            <a:endParaRPr lang="zh-CN" altLang="en-US" sz="1600" dirty="0">
              <a:latin typeface="微软雅黑" pitchFamily="34" charset="-122"/>
              <a:ea typeface="微软雅黑" pitchFamily="34" charset="-122"/>
            </a:endParaRPr>
          </a:p>
        </p:txBody>
      </p:sp>
      <p:sp>
        <p:nvSpPr>
          <p:cNvPr id="20" name="直接连接符 4"/>
          <p:cNvSpPr>
            <a:spLocks noChangeShapeType="1"/>
          </p:cNvSpPr>
          <p:nvPr/>
        </p:nvSpPr>
        <p:spPr bwMode="auto">
          <a:xfrm flipH="1">
            <a:off x="4032647" y="1438349"/>
            <a:ext cx="0" cy="1979840"/>
          </a:xfrm>
          <a:prstGeom prst="line">
            <a:avLst/>
          </a:prstGeom>
          <a:noFill/>
          <a:ln w="9525">
            <a:solidFill>
              <a:srgbClr val="DF6B08"/>
            </a:solidFill>
            <a:prstDash val="sysDash"/>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 name="直接连接符 29"/>
          <p:cNvSpPr>
            <a:spLocks noChangeShapeType="1"/>
          </p:cNvSpPr>
          <p:nvPr/>
        </p:nvSpPr>
        <p:spPr bwMode="auto">
          <a:xfrm>
            <a:off x="445636" y="3431545"/>
            <a:ext cx="3550300" cy="0"/>
          </a:xfrm>
          <a:prstGeom prst="line">
            <a:avLst/>
          </a:prstGeom>
          <a:noFill/>
          <a:ln w="9525">
            <a:solidFill>
              <a:srgbClr val="F79646"/>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2" name="Group 9"/>
          <p:cNvGrpSpPr>
            <a:grpSpLocks/>
          </p:cNvGrpSpPr>
          <p:nvPr/>
        </p:nvGrpSpPr>
        <p:grpSpPr bwMode="auto">
          <a:xfrm>
            <a:off x="3242869" y="3120531"/>
            <a:ext cx="445241" cy="236444"/>
            <a:chOff x="0" y="0"/>
            <a:chExt cx="396480" cy="141984"/>
          </a:xfrm>
        </p:grpSpPr>
        <p:sp>
          <p:nvSpPr>
            <p:cNvPr id="23" name="燕尾形 24"/>
            <p:cNvSpPr>
              <a:spLocks noChangeArrowheads="1"/>
            </p:cNvSpPr>
            <p:nvPr/>
          </p:nvSpPr>
          <p:spPr bwMode="auto">
            <a:xfrm>
              <a:off x="0" y="0"/>
              <a:ext cx="141984" cy="141984"/>
            </a:xfrm>
            <a:prstGeom prst="chevron">
              <a:avLst>
                <a:gd name="adj" fmla="val 50000"/>
              </a:avLst>
            </a:prstGeom>
            <a:solidFill>
              <a:srgbClr val="FF66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28" name="燕尾形 25"/>
            <p:cNvSpPr>
              <a:spLocks noChangeArrowheads="1"/>
            </p:cNvSpPr>
            <p:nvPr/>
          </p:nvSpPr>
          <p:spPr bwMode="auto">
            <a:xfrm>
              <a:off x="127248" y="0"/>
              <a:ext cx="141984" cy="141984"/>
            </a:xfrm>
            <a:prstGeom prst="chevron">
              <a:avLst>
                <a:gd name="adj" fmla="val 50000"/>
              </a:avLst>
            </a:prstGeom>
            <a:solidFill>
              <a:srgbClr val="FF66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32" name="燕尾形 26"/>
            <p:cNvSpPr>
              <a:spLocks noChangeArrowheads="1"/>
            </p:cNvSpPr>
            <p:nvPr/>
          </p:nvSpPr>
          <p:spPr bwMode="auto">
            <a:xfrm>
              <a:off x="254496" y="0"/>
              <a:ext cx="141984" cy="141984"/>
            </a:xfrm>
            <a:prstGeom prst="chevron">
              <a:avLst>
                <a:gd name="adj" fmla="val 50000"/>
              </a:avLst>
            </a:prstGeom>
            <a:solidFill>
              <a:srgbClr val="FF66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grpSp>
      <p:sp>
        <p:nvSpPr>
          <p:cNvPr id="33" name="直接连接符 32"/>
          <p:cNvSpPr>
            <a:spLocks noChangeShapeType="1"/>
          </p:cNvSpPr>
          <p:nvPr/>
        </p:nvSpPr>
        <p:spPr bwMode="auto">
          <a:xfrm>
            <a:off x="1981139" y="3688664"/>
            <a:ext cx="6675910" cy="15167"/>
          </a:xfrm>
          <a:prstGeom prst="line">
            <a:avLst/>
          </a:prstGeom>
          <a:noFill/>
          <a:ln w="9525">
            <a:solidFill>
              <a:srgbClr val="F7964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 name="直接连接符 4"/>
          <p:cNvSpPr>
            <a:spLocks noChangeShapeType="1"/>
          </p:cNvSpPr>
          <p:nvPr/>
        </p:nvSpPr>
        <p:spPr bwMode="auto">
          <a:xfrm>
            <a:off x="4395507" y="2404062"/>
            <a:ext cx="0" cy="3545217"/>
          </a:xfrm>
          <a:prstGeom prst="line">
            <a:avLst/>
          </a:prstGeom>
          <a:noFill/>
          <a:ln w="9525">
            <a:solidFill>
              <a:srgbClr val="DF6B08"/>
            </a:solidFill>
            <a:prstDash val="sysDash"/>
            <a:bevel/>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39" name="Group 9"/>
          <p:cNvGrpSpPr>
            <a:grpSpLocks/>
          </p:cNvGrpSpPr>
          <p:nvPr/>
        </p:nvGrpSpPr>
        <p:grpSpPr bwMode="auto">
          <a:xfrm rot="5400000">
            <a:off x="6411450" y="3340732"/>
            <a:ext cx="393988" cy="247591"/>
            <a:chOff x="0" y="0"/>
            <a:chExt cx="396480" cy="141984"/>
          </a:xfrm>
        </p:grpSpPr>
        <p:sp>
          <p:nvSpPr>
            <p:cNvPr id="40" name="燕尾形 24"/>
            <p:cNvSpPr>
              <a:spLocks noChangeArrowheads="1"/>
            </p:cNvSpPr>
            <p:nvPr/>
          </p:nvSpPr>
          <p:spPr bwMode="auto">
            <a:xfrm>
              <a:off x="0" y="0"/>
              <a:ext cx="141984" cy="141984"/>
            </a:xfrm>
            <a:prstGeom prst="chevron">
              <a:avLst>
                <a:gd name="adj" fmla="val 50000"/>
              </a:avLst>
            </a:prstGeom>
            <a:solidFill>
              <a:srgbClr val="FF66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41" name="燕尾形 25"/>
            <p:cNvSpPr>
              <a:spLocks noChangeArrowheads="1"/>
            </p:cNvSpPr>
            <p:nvPr/>
          </p:nvSpPr>
          <p:spPr bwMode="auto">
            <a:xfrm>
              <a:off x="127248" y="0"/>
              <a:ext cx="141984" cy="141984"/>
            </a:xfrm>
            <a:prstGeom prst="chevron">
              <a:avLst>
                <a:gd name="adj" fmla="val 50000"/>
              </a:avLst>
            </a:prstGeom>
            <a:solidFill>
              <a:srgbClr val="FF66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42" name="燕尾形 26"/>
            <p:cNvSpPr>
              <a:spLocks noChangeArrowheads="1"/>
            </p:cNvSpPr>
            <p:nvPr/>
          </p:nvSpPr>
          <p:spPr bwMode="auto">
            <a:xfrm>
              <a:off x="254496" y="0"/>
              <a:ext cx="141984" cy="141984"/>
            </a:xfrm>
            <a:prstGeom prst="chevron">
              <a:avLst>
                <a:gd name="adj" fmla="val 50000"/>
              </a:avLst>
            </a:prstGeom>
            <a:solidFill>
              <a:srgbClr val="FF66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grpSp>
      <p:grpSp>
        <p:nvGrpSpPr>
          <p:cNvPr id="44" name="Group 9"/>
          <p:cNvGrpSpPr>
            <a:grpSpLocks/>
          </p:cNvGrpSpPr>
          <p:nvPr/>
        </p:nvGrpSpPr>
        <p:grpSpPr bwMode="auto">
          <a:xfrm rot="10800000">
            <a:off x="4577678" y="4723126"/>
            <a:ext cx="358625" cy="218041"/>
            <a:chOff x="0" y="0"/>
            <a:chExt cx="396480" cy="141984"/>
          </a:xfrm>
        </p:grpSpPr>
        <p:sp>
          <p:nvSpPr>
            <p:cNvPr id="45" name="燕尾形 24"/>
            <p:cNvSpPr>
              <a:spLocks noChangeArrowheads="1"/>
            </p:cNvSpPr>
            <p:nvPr/>
          </p:nvSpPr>
          <p:spPr bwMode="auto">
            <a:xfrm>
              <a:off x="0" y="0"/>
              <a:ext cx="141984" cy="141984"/>
            </a:xfrm>
            <a:prstGeom prst="chevron">
              <a:avLst>
                <a:gd name="adj" fmla="val 50000"/>
              </a:avLst>
            </a:prstGeom>
            <a:solidFill>
              <a:srgbClr val="FF66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46" name="燕尾形 25"/>
            <p:cNvSpPr>
              <a:spLocks noChangeArrowheads="1"/>
            </p:cNvSpPr>
            <p:nvPr/>
          </p:nvSpPr>
          <p:spPr bwMode="auto">
            <a:xfrm>
              <a:off x="127248" y="0"/>
              <a:ext cx="141984" cy="141984"/>
            </a:xfrm>
            <a:prstGeom prst="chevron">
              <a:avLst>
                <a:gd name="adj" fmla="val 50000"/>
              </a:avLst>
            </a:prstGeom>
            <a:solidFill>
              <a:srgbClr val="FF66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47" name="燕尾形 26"/>
            <p:cNvSpPr>
              <a:spLocks noChangeArrowheads="1"/>
            </p:cNvSpPr>
            <p:nvPr/>
          </p:nvSpPr>
          <p:spPr bwMode="auto">
            <a:xfrm>
              <a:off x="254496" y="0"/>
              <a:ext cx="141984" cy="141984"/>
            </a:xfrm>
            <a:prstGeom prst="chevron">
              <a:avLst>
                <a:gd name="adj" fmla="val 50000"/>
              </a:avLst>
            </a:prstGeom>
            <a:solidFill>
              <a:srgbClr val="FF66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grpSp>
      <p:grpSp>
        <p:nvGrpSpPr>
          <p:cNvPr id="52" name="Group 9"/>
          <p:cNvGrpSpPr>
            <a:grpSpLocks/>
          </p:cNvGrpSpPr>
          <p:nvPr/>
        </p:nvGrpSpPr>
        <p:grpSpPr bwMode="auto">
          <a:xfrm rot="10800000">
            <a:off x="3923929" y="4725144"/>
            <a:ext cx="358625" cy="218041"/>
            <a:chOff x="0" y="0"/>
            <a:chExt cx="396480" cy="141984"/>
          </a:xfrm>
        </p:grpSpPr>
        <p:sp>
          <p:nvSpPr>
            <p:cNvPr id="53" name="燕尾形 24"/>
            <p:cNvSpPr>
              <a:spLocks noChangeArrowheads="1"/>
            </p:cNvSpPr>
            <p:nvPr/>
          </p:nvSpPr>
          <p:spPr bwMode="auto">
            <a:xfrm>
              <a:off x="0" y="0"/>
              <a:ext cx="141984" cy="141984"/>
            </a:xfrm>
            <a:prstGeom prst="chevron">
              <a:avLst>
                <a:gd name="adj" fmla="val 50000"/>
              </a:avLst>
            </a:prstGeom>
            <a:solidFill>
              <a:srgbClr val="FF66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54" name="燕尾形 25"/>
            <p:cNvSpPr>
              <a:spLocks noChangeArrowheads="1"/>
            </p:cNvSpPr>
            <p:nvPr/>
          </p:nvSpPr>
          <p:spPr bwMode="auto">
            <a:xfrm>
              <a:off x="127248" y="0"/>
              <a:ext cx="141984" cy="141984"/>
            </a:xfrm>
            <a:prstGeom prst="chevron">
              <a:avLst>
                <a:gd name="adj" fmla="val 50000"/>
              </a:avLst>
            </a:prstGeom>
            <a:solidFill>
              <a:srgbClr val="FF66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55" name="燕尾形 26"/>
            <p:cNvSpPr>
              <a:spLocks noChangeArrowheads="1"/>
            </p:cNvSpPr>
            <p:nvPr/>
          </p:nvSpPr>
          <p:spPr bwMode="auto">
            <a:xfrm>
              <a:off x="254496" y="0"/>
              <a:ext cx="141984" cy="141984"/>
            </a:xfrm>
            <a:prstGeom prst="chevron">
              <a:avLst>
                <a:gd name="adj" fmla="val 50000"/>
              </a:avLst>
            </a:prstGeom>
            <a:solidFill>
              <a:srgbClr val="FF66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874" y="1117620"/>
            <a:ext cx="3292518" cy="212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02" y="3941436"/>
            <a:ext cx="3312368" cy="2367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图片 36"/>
          <p:cNvPicPr/>
          <p:nvPr/>
        </p:nvPicPr>
        <p:blipFill>
          <a:blip r:embed="rId5"/>
          <a:stretch>
            <a:fillRect/>
          </a:stretch>
        </p:blipFill>
        <p:spPr>
          <a:xfrm>
            <a:off x="4991472" y="3941437"/>
            <a:ext cx="3185215" cy="2367883"/>
          </a:xfrm>
          <a:prstGeom prst="rect">
            <a:avLst/>
          </a:prstGeom>
          <a:noFill/>
          <a:ln w="9525">
            <a:noFill/>
          </a:ln>
        </p:spPr>
      </p:pic>
    </p:spTree>
    <p:extLst>
      <p:ext uri="{BB962C8B-B14F-4D97-AF65-F5344CB8AC3E}">
        <p14:creationId xmlns:p14="http://schemas.microsoft.com/office/powerpoint/2010/main" val="286544451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00110"/>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dirty="0" smtClean="0"/>
              <a:t>第</a:t>
            </a:r>
            <a:r>
              <a:rPr lang="zh-CN" altLang="en-US" kern="0" dirty="0" smtClean="0"/>
              <a:t>三</a:t>
            </a:r>
            <a:r>
              <a:rPr kern="0" dirty="0" err="1" smtClean="0"/>
              <a:t>部分</a:t>
            </a:r>
            <a:endParaRPr kern="0" dirty="0"/>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研究基础</a:t>
            </a:r>
          </a:p>
        </p:txBody>
      </p:sp>
      <p:grpSp>
        <p:nvGrpSpPr>
          <p:cNvPr id="24" name="Group 2"/>
          <p:cNvGrpSpPr/>
          <p:nvPr/>
        </p:nvGrpSpPr>
        <p:grpSpPr bwMode="auto">
          <a:xfrm>
            <a:off x="105652" y="655955"/>
            <a:ext cx="6520142" cy="475775"/>
            <a:chOff x="-42005" y="0"/>
            <a:chExt cx="4704508"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smtClean="0">
                  <a:solidFill>
                    <a:srgbClr val="254375"/>
                  </a:solidFill>
                  <a:latin typeface="微软雅黑" panose="020B0503020204020204" charset="-122"/>
                  <a:ea typeface="微软雅黑" panose="020B0503020204020204" charset="-122"/>
                  <a:sym typeface="微软雅黑" panose="020B0503020204020204" charset="-122"/>
                </a:rPr>
                <a:t>03</a:t>
              </a:r>
              <a:endParaRPr lang="en-US" altLang="zh-CN" sz="2400" b="1" dirty="0">
                <a:solidFill>
                  <a:srgbClr val="254375"/>
                </a:solidFill>
                <a:latin typeface="微软雅黑" panose="020B0503020204020204" charset="-122"/>
                <a:ea typeface="微软雅黑" panose="020B0503020204020204" charset="-122"/>
                <a:sym typeface="微软雅黑" panose="020B0503020204020204" charset="-122"/>
              </a:endParaRPr>
            </a:p>
          </p:txBody>
        </p:sp>
        <p:sp>
          <p:nvSpPr>
            <p:cNvPr id="26" name="矩形 24"/>
            <p:cNvSpPr>
              <a:spLocks noChangeArrowheads="1"/>
            </p:cNvSpPr>
            <p:nvPr/>
          </p:nvSpPr>
          <p:spPr bwMode="auto">
            <a:xfrm>
              <a:off x="271069" y="14118"/>
              <a:ext cx="4391434"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a:solidFill>
                    <a:srgbClr val="4F81BD"/>
                  </a:solidFill>
                  <a:latin typeface="微软雅黑" panose="020B0503020204020204" charset="-122"/>
                  <a:ea typeface="微软雅黑" panose="020B0503020204020204" charset="-122"/>
                  <a:sym typeface="Arial" panose="020B0604020202090204"/>
                </a:rPr>
                <a:t>研究基础</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已完成的工作</a:t>
              </a:r>
              <a:endParaRPr lang="zh-CN" altLang="en-US" sz="2400" b="1" dirty="0">
                <a:solidFill>
                  <a:srgbClr val="4F81BD"/>
                </a:solidFill>
                <a:latin typeface="微软雅黑" panose="020B0503020204020204" charset="-122"/>
                <a:ea typeface="微软雅黑" panose="020B0503020204020204" charset="-122"/>
                <a:sym typeface="Arial" panose="020B0604020202090204"/>
              </a:endParaRP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9" name="直接连接符 4"/>
          <p:cNvCxnSpPr>
            <a:cxnSpLocks noChangeShapeType="1"/>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34" name="矩形 1"/>
          <p:cNvSpPr txBox="1"/>
          <p:nvPr/>
        </p:nvSpPr>
        <p:spPr>
          <a:xfrm>
            <a:off x="105652" y="1274137"/>
            <a:ext cx="8687322" cy="830997"/>
          </a:xfrm>
          <a:prstGeom prst="rect">
            <a:avLst/>
          </a:prstGeom>
          <a:solidFill>
            <a:srgbClr val="FFFFFF"/>
          </a:solidFill>
          <a:ln w="25400">
            <a:solidFill>
              <a:schemeClr val="accent1"/>
            </a:solidFill>
          </a:ln>
        </p:spPr>
        <p:txBody>
          <a:bodyPr wrap="square" lIns="45719" rIns="45719">
            <a:spAutoFit/>
          </a:bodyPr>
          <a:lstStyle>
            <a:defPPr>
              <a:defRPr lang="zh-CN"/>
            </a:defPPr>
            <a:lvl1pPr algn="just">
              <a:lnSpc>
                <a:spcPct val="150000"/>
              </a:lnSpc>
              <a:buClr>
                <a:srgbClr val="FF0000"/>
              </a:buClr>
              <a:defRPr sz="1600">
                <a:latin typeface="微软雅黑" pitchFamily="34" charset="-122"/>
                <a:ea typeface="微软雅黑" pitchFamily="34" charset="-122"/>
                <a:cs typeface="Songti SC Regular" panose="02010800040101010101" charset="-122"/>
              </a:defRPr>
            </a:lvl1pPr>
          </a:lstStyle>
          <a:p>
            <a:r>
              <a:rPr lang="zh-CN" altLang="en-US" dirty="0" smtClean="0">
                <a:sym typeface="+mn-lt"/>
              </a:rPr>
              <a:t>       分别用</a:t>
            </a:r>
            <a:r>
              <a:rPr lang="en-US" altLang="zh-CN" dirty="0" smtClean="0">
                <a:sym typeface="+mn-lt"/>
              </a:rPr>
              <a:t>10</a:t>
            </a:r>
            <a:r>
              <a:rPr lang="zh-CN" altLang="en-US" dirty="0">
                <a:sym typeface="+mn-lt"/>
              </a:rPr>
              <a:t>目、</a:t>
            </a:r>
            <a:r>
              <a:rPr lang="en-US" altLang="zh-CN" dirty="0">
                <a:sym typeface="+mn-lt"/>
              </a:rPr>
              <a:t>40</a:t>
            </a:r>
            <a:r>
              <a:rPr lang="zh-CN" altLang="en-US" dirty="0">
                <a:sym typeface="+mn-lt"/>
              </a:rPr>
              <a:t>目</a:t>
            </a:r>
            <a:r>
              <a:rPr lang="zh-CN" altLang="en-US" dirty="0" smtClean="0">
                <a:sym typeface="+mn-lt"/>
              </a:rPr>
              <a:t>、</a:t>
            </a:r>
            <a:r>
              <a:rPr lang="en-US" altLang="zh-CN" dirty="0" smtClean="0">
                <a:sym typeface="+mn-lt"/>
              </a:rPr>
              <a:t>400</a:t>
            </a:r>
            <a:r>
              <a:rPr lang="zh-CN" altLang="en-US" dirty="0" smtClean="0">
                <a:sym typeface="+mn-lt"/>
              </a:rPr>
              <a:t>目，</a:t>
            </a:r>
            <a:r>
              <a:rPr lang="zh-CN" altLang="en-US" dirty="0">
                <a:sym typeface="+mn-lt"/>
              </a:rPr>
              <a:t>固含量分别为</a:t>
            </a:r>
            <a:r>
              <a:rPr lang="en-US" altLang="zh-CN" dirty="0">
                <a:sym typeface="+mn-lt"/>
              </a:rPr>
              <a:t>20%</a:t>
            </a:r>
            <a:r>
              <a:rPr lang="zh-CN" altLang="en-US" dirty="0">
                <a:sym typeface="+mn-lt"/>
              </a:rPr>
              <a:t>、</a:t>
            </a:r>
            <a:r>
              <a:rPr lang="en-US" altLang="zh-CN" dirty="0">
                <a:sym typeface="+mn-lt"/>
              </a:rPr>
              <a:t>40%</a:t>
            </a:r>
            <a:r>
              <a:rPr lang="zh-CN" altLang="en-US" dirty="0">
                <a:sym typeface="+mn-lt"/>
              </a:rPr>
              <a:t>、</a:t>
            </a:r>
            <a:r>
              <a:rPr lang="en-US" altLang="zh-CN" dirty="0">
                <a:sym typeface="+mn-lt"/>
              </a:rPr>
              <a:t>60%</a:t>
            </a:r>
            <a:r>
              <a:rPr lang="zh-CN" altLang="en-US" dirty="0" smtClean="0">
                <a:sym typeface="+mn-lt"/>
              </a:rPr>
              <a:t>的</a:t>
            </a:r>
            <a:r>
              <a:rPr lang="zh-CN" altLang="en-US" dirty="0">
                <a:sym typeface="+mn-lt"/>
              </a:rPr>
              <a:t>云母</a:t>
            </a:r>
            <a:r>
              <a:rPr lang="zh-CN" altLang="en-US" dirty="0" smtClean="0">
                <a:sym typeface="+mn-lt"/>
              </a:rPr>
              <a:t>粉为填料制备了水性阻尼涂层，</a:t>
            </a:r>
            <a:r>
              <a:rPr lang="zh-CN" altLang="en-US" dirty="0">
                <a:sym typeface="+mn-lt"/>
              </a:rPr>
              <a:t>控制</a:t>
            </a:r>
            <a:r>
              <a:rPr lang="zh-CN" altLang="en-US" dirty="0" smtClean="0">
                <a:sym typeface="+mn-lt"/>
              </a:rPr>
              <a:t>其厚度，通过振动试验与未涂覆阻尼</a:t>
            </a:r>
            <a:r>
              <a:rPr lang="zh-CN" altLang="en-US" dirty="0">
                <a:sym typeface="+mn-lt"/>
              </a:rPr>
              <a:t>涂层的铝片进行对比。</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53" y="2204865"/>
            <a:ext cx="3098196"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6508" y="2204866"/>
            <a:ext cx="3095652" cy="181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2204866"/>
            <a:ext cx="3095650" cy="181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502" y="4077072"/>
            <a:ext cx="2725006"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2143" y="4077072"/>
            <a:ext cx="3000017" cy="18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图片 340" descr="60%固含量"/>
          <p:cNvPicPr>
            <a:picLocks noChangeAspect="1"/>
          </p:cNvPicPr>
          <p:nvPr/>
        </p:nvPicPr>
        <p:blipFill>
          <a:blip r:embed="rId8"/>
          <a:srcRect l="11171" r="9466"/>
          <a:stretch>
            <a:fillRect/>
          </a:stretch>
        </p:blipFill>
        <p:spPr>
          <a:xfrm>
            <a:off x="6012160" y="4077072"/>
            <a:ext cx="2951634" cy="1798412"/>
          </a:xfrm>
          <a:prstGeom prst="rect">
            <a:avLst/>
          </a:prstGeom>
        </p:spPr>
      </p:pic>
      <p:sp>
        <p:nvSpPr>
          <p:cNvPr id="48" name="文本框 31">
            <a:extLst>
              <a:ext uri="{FF2B5EF4-FFF2-40B4-BE49-F238E27FC236}">
                <a16:creationId xmlns:a16="http://schemas.microsoft.com/office/drawing/2014/main" xmlns="" id="{22450760-1AA2-4FA5-917D-8F2BB9379618}"/>
              </a:ext>
            </a:extLst>
          </p:cNvPr>
          <p:cNvSpPr txBox="1"/>
          <p:nvPr/>
        </p:nvSpPr>
        <p:spPr>
          <a:xfrm>
            <a:off x="383012" y="5805264"/>
            <a:ext cx="8409961" cy="584775"/>
          </a:xfrm>
          <a:prstGeom prst="rect">
            <a:avLst/>
          </a:prstGeom>
          <a:solidFill>
            <a:srgbClr val="FFC000"/>
          </a:solidFill>
        </p:spPr>
        <p:txBody>
          <a:bodyPr wrap="square" rtlCol="0">
            <a:spAutoFit/>
          </a:bodyPr>
          <a:lstStyle/>
          <a:p>
            <a:pPr algn="just"/>
            <a:r>
              <a:rPr lang="zh-CN" altLang="en-US" sz="1600" b="1" dirty="0">
                <a:solidFill>
                  <a:srgbClr val="FF0000"/>
                </a:solidFill>
              </a:rPr>
              <a:t>结论：</a:t>
            </a:r>
            <a:r>
              <a:rPr lang="zh-CN" altLang="en-US" sz="1600" dirty="0"/>
              <a:t>由</a:t>
            </a:r>
            <a:r>
              <a:rPr lang="en-US" altLang="zh-CN" sz="1600" dirty="0"/>
              <a:t>10</a:t>
            </a:r>
            <a:r>
              <a:rPr lang="zh-CN" altLang="en-US" sz="1600" dirty="0"/>
              <a:t>目云母粉，固含量为</a:t>
            </a:r>
            <a:r>
              <a:rPr lang="en-US" altLang="zh-CN" sz="1600" dirty="0"/>
              <a:t>20%</a:t>
            </a:r>
            <a:r>
              <a:rPr lang="zh-CN" altLang="en-US" sz="1600" dirty="0"/>
              <a:t>时所制得的水性阻尼涂层，且涂层厚度为</a:t>
            </a:r>
            <a:r>
              <a:rPr lang="en-US" altLang="zh-CN" sz="1600" b="1" dirty="0">
                <a:solidFill>
                  <a:srgbClr val="FF0000"/>
                </a:solidFill>
              </a:rPr>
              <a:t>0.24mm</a:t>
            </a:r>
            <a:r>
              <a:rPr lang="zh-CN" altLang="en-US" sz="1600" dirty="0"/>
              <a:t>时为试验中最佳减振效果，</a:t>
            </a:r>
            <a:r>
              <a:rPr lang="zh-CN" altLang="en-US" sz="1600" b="1" dirty="0">
                <a:solidFill>
                  <a:srgbClr val="FF0000"/>
                </a:solidFill>
              </a:rPr>
              <a:t>相较于纯铝片其减振效果达到了</a:t>
            </a:r>
            <a:r>
              <a:rPr lang="en-US" altLang="zh-CN" sz="1600" b="1" dirty="0">
                <a:solidFill>
                  <a:srgbClr val="FF0000"/>
                </a:solidFill>
              </a:rPr>
              <a:t>63.23%</a:t>
            </a:r>
            <a:r>
              <a:rPr lang="zh-CN" altLang="en-US" sz="1600" dirty="0"/>
              <a:t>。</a:t>
            </a:r>
          </a:p>
        </p:txBody>
      </p:sp>
    </p:spTree>
    <p:extLst>
      <p:ext uri="{BB962C8B-B14F-4D97-AF65-F5344CB8AC3E}">
        <p14:creationId xmlns:p14="http://schemas.microsoft.com/office/powerpoint/2010/main" val="425423051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00110"/>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dirty="0" smtClean="0"/>
              <a:t>第</a:t>
            </a:r>
            <a:r>
              <a:rPr lang="zh-CN" altLang="en-US" kern="0" dirty="0" smtClean="0"/>
              <a:t>三</a:t>
            </a:r>
            <a:r>
              <a:rPr kern="0" dirty="0" err="1" smtClean="0"/>
              <a:t>部分</a:t>
            </a:r>
            <a:endParaRPr kern="0" dirty="0"/>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研究基础</a:t>
            </a:r>
          </a:p>
        </p:txBody>
      </p:sp>
      <p:grpSp>
        <p:nvGrpSpPr>
          <p:cNvPr id="24" name="Group 2"/>
          <p:cNvGrpSpPr/>
          <p:nvPr/>
        </p:nvGrpSpPr>
        <p:grpSpPr bwMode="auto">
          <a:xfrm>
            <a:off x="105652" y="655955"/>
            <a:ext cx="6520142" cy="475775"/>
            <a:chOff x="-42005" y="0"/>
            <a:chExt cx="4704508"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smtClean="0">
                  <a:solidFill>
                    <a:srgbClr val="254375"/>
                  </a:solidFill>
                  <a:latin typeface="微软雅黑" panose="020B0503020204020204" charset="-122"/>
                  <a:ea typeface="微软雅黑" panose="020B0503020204020204" charset="-122"/>
                  <a:sym typeface="微软雅黑" panose="020B0503020204020204" charset="-122"/>
                </a:rPr>
                <a:t>03</a:t>
              </a:r>
              <a:endParaRPr lang="en-US" altLang="zh-CN" sz="2400" b="1" dirty="0">
                <a:solidFill>
                  <a:srgbClr val="254375"/>
                </a:solidFill>
                <a:latin typeface="微软雅黑" panose="020B0503020204020204" charset="-122"/>
                <a:ea typeface="微软雅黑" panose="020B0503020204020204" charset="-122"/>
                <a:sym typeface="微软雅黑" panose="020B0503020204020204" charset="-122"/>
              </a:endParaRPr>
            </a:p>
          </p:txBody>
        </p:sp>
        <p:sp>
          <p:nvSpPr>
            <p:cNvPr id="26" name="矩形 24"/>
            <p:cNvSpPr>
              <a:spLocks noChangeArrowheads="1"/>
            </p:cNvSpPr>
            <p:nvPr/>
          </p:nvSpPr>
          <p:spPr bwMode="auto">
            <a:xfrm>
              <a:off x="271069" y="14118"/>
              <a:ext cx="4391434"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a:solidFill>
                    <a:srgbClr val="4F81BD"/>
                  </a:solidFill>
                  <a:latin typeface="微软雅黑" panose="020B0503020204020204" charset="-122"/>
                  <a:ea typeface="微软雅黑" panose="020B0503020204020204" charset="-122"/>
                  <a:sym typeface="Arial" panose="020B0604020202090204"/>
                </a:rPr>
                <a:t>研究基础</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已完成的工作</a:t>
              </a:r>
              <a:endParaRPr lang="zh-CN" altLang="en-US" sz="2400" b="1" dirty="0">
                <a:solidFill>
                  <a:srgbClr val="4F81BD"/>
                </a:solidFill>
                <a:latin typeface="微软雅黑" panose="020B0503020204020204" charset="-122"/>
                <a:ea typeface="微软雅黑" panose="020B0503020204020204" charset="-122"/>
                <a:sym typeface="Arial" panose="020B0604020202090204"/>
              </a:endParaRP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9" name="直接连接符 4"/>
          <p:cNvCxnSpPr>
            <a:cxnSpLocks noChangeShapeType="1"/>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34" name="矩形 1"/>
          <p:cNvSpPr txBox="1"/>
          <p:nvPr/>
        </p:nvSpPr>
        <p:spPr>
          <a:xfrm>
            <a:off x="105652" y="1274137"/>
            <a:ext cx="8687322" cy="830997"/>
          </a:xfrm>
          <a:prstGeom prst="rect">
            <a:avLst/>
          </a:prstGeom>
          <a:solidFill>
            <a:srgbClr val="FFFFFF"/>
          </a:solidFill>
          <a:ln w="25400">
            <a:solidFill>
              <a:schemeClr val="accent1"/>
            </a:solidFill>
          </a:ln>
        </p:spPr>
        <p:txBody>
          <a:bodyPr wrap="square" lIns="45719" rIns="45719">
            <a:spAutoFit/>
          </a:bodyPr>
          <a:lstStyle>
            <a:defPPr>
              <a:defRPr lang="zh-CN"/>
            </a:defPPr>
            <a:lvl1pPr algn="just">
              <a:lnSpc>
                <a:spcPct val="150000"/>
              </a:lnSpc>
              <a:buClr>
                <a:srgbClr val="FF0000"/>
              </a:buClr>
              <a:defRPr sz="1600">
                <a:latin typeface="微软雅黑" pitchFamily="34" charset="-122"/>
                <a:ea typeface="微软雅黑" pitchFamily="34" charset="-122"/>
                <a:cs typeface="Songti SC Regular" panose="02010800040101010101" charset="-122"/>
              </a:defRPr>
            </a:lvl1pPr>
          </a:lstStyle>
          <a:p>
            <a:r>
              <a:rPr lang="zh-CN" altLang="en-US" dirty="0" smtClean="0">
                <a:sym typeface="+mn-lt"/>
              </a:rPr>
              <a:t>       分别</a:t>
            </a:r>
            <a:r>
              <a:rPr lang="zh-CN" altLang="en-US" dirty="0">
                <a:sym typeface="+mn-lt"/>
              </a:rPr>
              <a:t>用</a:t>
            </a:r>
            <a:r>
              <a:rPr lang="en-US" altLang="zh-CN" dirty="0" smtClean="0">
                <a:sym typeface="+mn-lt"/>
              </a:rPr>
              <a:t>10</a:t>
            </a:r>
            <a:r>
              <a:rPr lang="zh-CN" altLang="en-US" dirty="0">
                <a:sym typeface="+mn-lt"/>
              </a:rPr>
              <a:t>目、</a:t>
            </a:r>
            <a:r>
              <a:rPr lang="en-US" altLang="zh-CN" dirty="0">
                <a:sym typeface="+mn-lt"/>
              </a:rPr>
              <a:t>40</a:t>
            </a:r>
            <a:r>
              <a:rPr lang="zh-CN" altLang="en-US" dirty="0" smtClean="0">
                <a:sym typeface="+mn-lt"/>
              </a:rPr>
              <a:t>目，</a:t>
            </a:r>
            <a:r>
              <a:rPr lang="zh-CN" altLang="en-US" dirty="0">
                <a:sym typeface="+mn-lt"/>
              </a:rPr>
              <a:t>固</a:t>
            </a:r>
            <a:r>
              <a:rPr lang="zh-CN" altLang="en-US" dirty="0" smtClean="0">
                <a:sym typeface="+mn-lt"/>
              </a:rPr>
              <a:t>含量为</a:t>
            </a:r>
            <a:r>
              <a:rPr lang="en-US" altLang="zh-CN" dirty="0">
                <a:sym typeface="+mn-lt"/>
              </a:rPr>
              <a:t>20%</a:t>
            </a:r>
            <a:r>
              <a:rPr lang="zh-CN" altLang="en-US" dirty="0">
                <a:sym typeface="+mn-lt"/>
              </a:rPr>
              <a:t>、</a:t>
            </a:r>
            <a:r>
              <a:rPr lang="en-US" altLang="zh-CN" dirty="0">
                <a:sym typeface="+mn-lt"/>
              </a:rPr>
              <a:t>40%</a:t>
            </a:r>
            <a:r>
              <a:rPr lang="zh-CN" altLang="en-US" dirty="0">
                <a:sym typeface="+mn-lt"/>
              </a:rPr>
              <a:t>、</a:t>
            </a:r>
            <a:r>
              <a:rPr lang="en-US" altLang="zh-CN" dirty="0">
                <a:sym typeface="+mn-lt"/>
              </a:rPr>
              <a:t>60%</a:t>
            </a:r>
            <a:r>
              <a:rPr lang="zh-CN" altLang="en-US" dirty="0" smtClean="0">
                <a:sym typeface="+mn-lt"/>
              </a:rPr>
              <a:t>的</a:t>
            </a:r>
            <a:r>
              <a:rPr lang="zh-CN" altLang="en-US" dirty="0">
                <a:sym typeface="+mn-lt"/>
              </a:rPr>
              <a:t>云母</a:t>
            </a:r>
            <a:r>
              <a:rPr lang="zh-CN" altLang="en-US" dirty="0" smtClean="0">
                <a:sym typeface="+mn-lt"/>
              </a:rPr>
              <a:t>粉为填料制备了水性阻尼</a:t>
            </a:r>
            <a:r>
              <a:rPr lang="zh-CN" altLang="en-US" dirty="0">
                <a:sym typeface="+mn-lt"/>
              </a:rPr>
              <a:t>涂层</a:t>
            </a:r>
            <a:r>
              <a:rPr lang="zh-CN" altLang="en-US" dirty="0" smtClean="0">
                <a:sym typeface="+mn-lt"/>
              </a:rPr>
              <a:t>，</a:t>
            </a:r>
            <a:r>
              <a:rPr lang="zh-CN" altLang="en-US" dirty="0">
                <a:sym typeface="+mn-lt"/>
              </a:rPr>
              <a:t>控制</a:t>
            </a:r>
            <a:r>
              <a:rPr lang="zh-CN" altLang="en-US" dirty="0" smtClean="0">
                <a:sym typeface="+mn-lt"/>
              </a:rPr>
              <a:t>其厚度，在阻尼</a:t>
            </a:r>
            <a:r>
              <a:rPr lang="zh-CN" altLang="en-US" dirty="0">
                <a:sym typeface="+mn-lt"/>
              </a:rPr>
              <a:t>涂层外加一层铝片</a:t>
            </a:r>
            <a:r>
              <a:rPr lang="zh-CN" altLang="en-US" dirty="0" smtClean="0">
                <a:sym typeface="+mn-lt"/>
              </a:rPr>
              <a:t>，制得约束层，与空白铝</a:t>
            </a:r>
            <a:r>
              <a:rPr lang="zh-CN" altLang="en-US" dirty="0">
                <a:sym typeface="+mn-lt"/>
              </a:rPr>
              <a:t>片</a:t>
            </a:r>
            <a:r>
              <a:rPr lang="zh-CN" altLang="en-US" dirty="0" smtClean="0">
                <a:sym typeface="+mn-lt"/>
              </a:rPr>
              <a:t>、单带阻尼涂层的</a:t>
            </a:r>
            <a:r>
              <a:rPr lang="zh-CN" altLang="en-US" dirty="0">
                <a:sym typeface="+mn-lt"/>
              </a:rPr>
              <a:t>铝</a:t>
            </a:r>
            <a:r>
              <a:rPr lang="zh-CN" altLang="en-US" dirty="0" smtClean="0">
                <a:sym typeface="+mn-lt"/>
              </a:rPr>
              <a:t>片进行对比</a:t>
            </a:r>
            <a:r>
              <a:rPr lang="zh-CN" altLang="en-US" dirty="0">
                <a:sym typeface="+mn-lt"/>
              </a:rPr>
              <a:t>。</a:t>
            </a:r>
          </a:p>
        </p:txBody>
      </p:sp>
      <p:sp>
        <p:nvSpPr>
          <p:cNvPr id="48" name="文本框 31">
            <a:extLst>
              <a:ext uri="{FF2B5EF4-FFF2-40B4-BE49-F238E27FC236}">
                <a16:creationId xmlns:a16="http://schemas.microsoft.com/office/drawing/2014/main" xmlns="" id="{22450760-1AA2-4FA5-917D-8F2BB9379618}"/>
              </a:ext>
            </a:extLst>
          </p:cNvPr>
          <p:cNvSpPr txBox="1"/>
          <p:nvPr/>
        </p:nvSpPr>
        <p:spPr>
          <a:xfrm>
            <a:off x="383012" y="5796553"/>
            <a:ext cx="8509468" cy="584775"/>
          </a:xfrm>
          <a:prstGeom prst="rect">
            <a:avLst/>
          </a:prstGeom>
          <a:solidFill>
            <a:srgbClr val="FFC000"/>
          </a:solidFill>
        </p:spPr>
        <p:txBody>
          <a:bodyPr wrap="square" rtlCol="0">
            <a:spAutoFit/>
          </a:bodyPr>
          <a:lstStyle/>
          <a:p>
            <a:pPr algn="just"/>
            <a:r>
              <a:rPr lang="zh-CN" altLang="en-US" sz="1600" b="1" dirty="0">
                <a:solidFill>
                  <a:srgbClr val="FF0000"/>
                </a:solidFill>
              </a:rPr>
              <a:t>结论</a:t>
            </a:r>
            <a:r>
              <a:rPr lang="zh-CN" altLang="en-US" sz="1600" b="1" dirty="0" smtClean="0">
                <a:solidFill>
                  <a:srgbClr val="FF0000"/>
                </a:solidFill>
              </a:rPr>
              <a:t>：</a:t>
            </a:r>
            <a:r>
              <a:rPr lang="zh-CN" altLang="en-US" sz="1600" dirty="0"/>
              <a:t>由</a:t>
            </a:r>
            <a:r>
              <a:rPr lang="en-US" altLang="zh-CN" sz="1600" dirty="0" smtClean="0"/>
              <a:t>40</a:t>
            </a:r>
            <a:r>
              <a:rPr lang="zh-CN" altLang="en-US" sz="1600" dirty="0"/>
              <a:t>目云母粉，固</a:t>
            </a:r>
            <a:r>
              <a:rPr lang="zh-CN" altLang="en-US" sz="1600" dirty="0" smtClean="0"/>
              <a:t>含量</a:t>
            </a:r>
            <a:r>
              <a:rPr lang="en-US" altLang="zh-CN" sz="1600" dirty="0" smtClean="0"/>
              <a:t>60%</a:t>
            </a:r>
            <a:r>
              <a:rPr lang="zh-CN" altLang="en-US" sz="1600" dirty="0"/>
              <a:t>所制得的水性阻尼涂层</a:t>
            </a:r>
            <a:r>
              <a:rPr lang="zh-CN" altLang="en-US" sz="1600" dirty="0" smtClean="0"/>
              <a:t>，涂层厚度</a:t>
            </a:r>
            <a:r>
              <a:rPr lang="en-US" altLang="zh-CN" sz="1600" dirty="0" smtClean="0"/>
              <a:t>1.58mm</a:t>
            </a:r>
            <a:r>
              <a:rPr lang="zh-CN" altLang="en-US" sz="1600" dirty="0"/>
              <a:t>时</a:t>
            </a:r>
            <a:r>
              <a:rPr lang="zh-CN" altLang="en-US" sz="1600" dirty="0" smtClean="0"/>
              <a:t>，减振</a:t>
            </a:r>
            <a:r>
              <a:rPr lang="zh-CN" altLang="en-US" sz="1600" dirty="0"/>
              <a:t>效果最好</a:t>
            </a:r>
            <a:r>
              <a:rPr lang="zh-CN" altLang="en-US" sz="1600" dirty="0" smtClean="0"/>
              <a:t>，减振</a:t>
            </a:r>
            <a:r>
              <a:rPr lang="zh-CN" altLang="en-US" sz="1600" dirty="0"/>
              <a:t>效果达到了</a:t>
            </a:r>
            <a:r>
              <a:rPr lang="en-US" altLang="zh-CN" sz="1600" b="1" dirty="0">
                <a:solidFill>
                  <a:srgbClr val="FF0000"/>
                </a:solidFill>
              </a:rPr>
              <a:t>88.57%</a:t>
            </a:r>
            <a:r>
              <a:rPr lang="zh-CN" altLang="en-US" sz="1600" dirty="0" smtClean="0"/>
              <a:t>；相</a:t>
            </a:r>
            <a:r>
              <a:rPr lang="zh-CN" altLang="en-US" sz="1600" dirty="0"/>
              <a:t>较于无约束层的阻尼涂层，</a:t>
            </a:r>
            <a:r>
              <a:rPr lang="zh-CN" altLang="en-US" sz="1600" b="1" dirty="0">
                <a:solidFill>
                  <a:srgbClr val="FF0000"/>
                </a:solidFill>
              </a:rPr>
              <a:t>约束</a:t>
            </a:r>
            <a:r>
              <a:rPr lang="zh-CN" altLang="en-US" sz="1600" b="1" dirty="0" smtClean="0">
                <a:solidFill>
                  <a:srgbClr val="FF0000"/>
                </a:solidFill>
              </a:rPr>
              <a:t>层</a:t>
            </a:r>
            <a:r>
              <a:rPr lang="zh-CN" altLang="en-US" sz="1600" b="1" dirty="0">
                <a:solidFill>
                  <a:srgbClr val="FF0000"/>
                </a:solidFill>
              </a:rPr>
              <a:t>再次</a:t>
            </a:r>
            <a:r>
              <a:rPr lang="zh-CN" altLang="en-US" sz="1600" b="1" dirty="0" smtClean="0">
                <a:solidFill>
                  <a:srgbClr val="FF0000"/>
                </a:solidFill>
              </a:rPr>
              <a:t>提高</a:t>
            </a:r>
            <a:r>
              <a:rPr lang="zh-CN" altLang="en-US" sz="1600" b="1" dirty="0">
                <a:solidFill>
                  <a:srgbClr val="FF0000"/>
                </a:solidFill>
              </a:rPr>
              <a:t>了其减振效果</a:t>
            </a:r>
            <a:r>
              <a:rPr lang="zh-CN" altLang="en-US" sz="1600" dirty="0"/>
              <a:t>。</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21" y="2204864"/>
            <a:ext cx="3642280" cy="190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1" y="2204865"/>
            <a:ext cx="3600399" cy="1885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8634"/>
          <a:stretch/>
        </p:blipFill>
        <p:spPr bwMode="auto">
          <a:xfrm>
            <a:off x="0" y="4099500"/>
            <a:ext cx="3733799" cy="148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8836"/>
          <a:stretch/>
        </p:blipFill>
        <p:spPr bwMode="auto">
          <a:xfrm>
            <a:off x="4864224" y="4099500"/>
            <a:ext cx="3512400" cy="148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02460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00110"/>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dirty="0" smtClean="0"/>
              <a:t>第</a:t>
            </a:r>
            <a:r>
              <a:rPr lang="zh-CN" altLang="en-US" kern="0" dirty="0" smtClean="0"/>
              <a:t>三</a:t>
            </a:r>
            <a:r>
              <a:rPr kern="0" dirty="0" err="1" smtClean="0"/>
              <a:t>部分</a:t>
            </a:r>
            <a:endParaRPr kern="0" dirty="0"/>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研究基础</a:t>
            </a:r>
          </a:p>
        </p:txBody>
      </p:sp>
      <p:grpSp>
        <p:nvGrpSpPr>
          <p:cNvPr id="24" name="Group 2"/>
          <p:cNvGrpSpPr/>
          <p:nvPr/>
        </p:nvGrpSpPr>
        <p:grpSpPr bwMode="auto">
          <a:xfrm>
            <a:off x="105652" y="655955"/>
            <a:ext cx="6520142" cy="475775"/>
            <a:chOff x="-42005" y="0"/>
            <a:chExt cx="4704508"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smtClean="0">
                  <a:solidFill>
                    <a:srgbClr val="254375"/>
                  </a:solidFill>
                  <a:latin typeface="微软雅黑" panose="020B0503020204020204" charset="-122"/>
                  <a:ea typeface="微软雅黑" panose="020B0503020204020204" charset="-122"/>
                  <a:sym typeface="微软雅黑" panose="020B0503020204020204" charset="-122"/>
                </a:rPr>
                <a:t>03</a:t>
              </a:r>
              <a:endParaRPr lang="en-US" altLang="zh-CN" sz="2400" b="1" dirty="0">
                <a:solidFill>
                  <a:srgbClr val="254375"/>
                </a:solidFill>
                <a:latin typeface="微软雅黑" panose="020B0503020204020204" charset="-122"/>
                <a:ea typeface="微软雅黑" panose="020B0503020204020204" charset="-122"/>
                <a:sym typeface="微软雅黑" panose="020B0503020204020204" charset="-122"/>
              </a:endParaRPr>
            </a:p>
          </p:txBody>
        </p:sp>
        <p:sp>
          <p:nvSpPr>
            <p:cNvPr id="26" name="矩形 24"/>
            <p:cNvSpPr>
              <a:spLocks noChangeArrowheads="1"/>
            </p:cNvSpPr>
            <p:nvPr/>
          </p:nvSpPr>
          <p:spPr bwMode="auto">
            <a:xfrm>
              <a:off x="271069" y="14118"/>
              <a:ext cx="4391434"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a:solidFill>
                    <a:srgbClr val="4F81BD"/>
                  </a:solidFill>
                  <a:latin typeface="微软雅黑" panose="020B0503020204020204" charset="-122"/>
                  <a:ea typeface="微软雅黑" panose="020B0503020204020204" charset="-122"/>
                  <a:sym typeface="Arial" panose="020B0604020202090204"/>
                </a:rPr>
                <a:t>研究基础</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已完成的工作</a:t>
              </a:r>
              <a:endParaRPr lang="zh-CN" altLang="en-US" sz="2400" b="1" dirty="0">
                <a:solidFill>
                  <a:srgbClr val="4F81BD"/>
                </a:solidFill>
                <a:latin typeface="微软雅黑" panose="020B0503020204020204" charset="-122"/>
                <a:ea typeface="微软雅黑" panose="020B0503020204020204" charset="-122"/>
                <a:sym typeface="Arial" panose="020B0604020202090204"/>
              </a:endParaRP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9" name="直接连接符 4"/>
          <p:cNvCxnSpPr>
            <a:cxnSpLocks noChangeShapeType="1"/>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48" name="文本框 31">
            <a:extLst>
              <a:ext uri="{FF2B5EF4-FFF2-40B4-BE49-F238E27FC236}">
                <a16:creationId xmlns:a16="http://schemas.microsoft.com/office/drawing/2014/main" xmlns="" id="{22450760-1AA2-4FA5-917D-8F2BB9379618}"/>
              </a:ext>
            </a:extLst>
          </p:cNvPr>
          <p:cNvSpPr txBox="1"/>
          <p:nvPr/>
        </p:nvSpPr>
        <p:spPr>
          <a:xfrm>
            <a:off x="1259632" y="6165304"/>
            <a:ext cx="6513088" cy="338554"/>
          </a:xfrm>
          <a:prstGeom prst="rect">
            <a:avLst/>
          </a:prstGeom>
          <a:solidFill>
            <a:srgbClr val="FFC000"/>
          </a:solidFill>
        </p:spPr>
        <p:txBody>
          <a:bodyPr wrap="square" rtlCol="0">
            <a:spAutoFit/>
          </a:bodyPr>
          <a:lstStyle/>
          <a:p>
            <a:pPr algn="just"/>
            <a:r>
              <a:rPr lang="zh-CN" altLang="en-US" sz="1600" b="1" dirty="0">
                <a:solidFill>
                  <a:srgbClr val="FF0000"/>
                </a:solidFill>
              </a:rPr>
              <a:t>结论</a:t>
            </a:r>
            <a:r>
              <a:rPr lang="zh-CN" altLang="en-US" sz="1600" b="1" dirty="0" smtClean="0">
                <a:solidFill>
                  <a:srgbClr val="FF0000"/>
                </a:solidFill>
              </a:rPr>
              <a:t>：</a:t>
            </a:r>
            <a:r>
              <a:rPr lang="zh-CN" altLang="en-US" sz="1600" dirty="0" smtClean="0"/>
              <a:t>不同</a:t>
            </a:r>
            <a:r>
              <a:rPr lang="zh-CN" altLang="en-US" sz="1600" dirty="0"/>
              <a:t>涂层厚度仿真结果与试验结果对比，误差在</a:t>
            </a:r>
            <a:r>
              <a:rPr lang="en-US" altLang="zh-CN" sz="1600" b="1" dirty="0">
                <a:solidFill>
                  <a:srgbClr val="FF0000"/>
                </a:solidFill>
              </a:rPr>
              <a:t>0.18%-3.99</a:t>
            </a:r>
            <a:r>
              <a:rPr lang="en-US" altLang="zh-CN" sz="1600" b="1" dirty="0" smtClean="0">
                <a:solidFill>
                  <a:srgbClr val="FF0000"/>
                </a:solidFill>
              </a:rPr>
              <a:t>%</a:t>
            </a:r>
            <a:r>
              <a:rPr lang="zh-CN" altLang="en-US" sz="1600" dirty="0" smtClean="0"/>
              <a:t>。</a:t>
            </a:r>
            <a:endParaRPr lang="en-US" altLang="zh-CN" sz="1600" dirty="0"/>
          </a:p>
        </p:txBody>
      </p:sp>
      <p:sp>
        <p:nvSpPr>
          <p:cNvPr id="16" name="文本框 2"/>
          <p:cNvSpPr txBox="1"/>
          <p:nvPr/>
        </p:nvSpPr>
        <p:spPr>
          <a:xfrm>
            <a:off x="143956" y="1156682"/>
            <a:ext cx="5508163" cy="400110"/>
          </a:xfrm>
          <a:prstGeom prst="rect">
            <a:avLst/>
          </a:prstGeom>
          <a:noFill/>
          <a:ln w="19050">
            <a:solidFill>
              <a:schemeClr val="bg1"/>
            </a:solidFill>
          </a:ln>
          <a:effectLst/>
        </p:spPr>
        <p:txBody>
          <a:bodyPr wrap="square" rtlCol="0">
            <a:spAutoFit/>
          </a:bodyPr>
          <a:lstStyle/>
          <a:p>
            <a:pPr lvl="0">
              <a:defRPr/>
            </a:pPr>
            <a:r>
              <a:rPr lang="en-US" altLang="zh-CN" sz="2000" noProof="0" dirty="0">
                <a:latin typeface="微软雅黑" pitchFamily="34" charset="-122"/>
                <a:ea typeface="微软雅黑" pitchFamily="34" charset="-122"/>
              </a:rPr>
              <a:t>1</a:t>
            </a:r>
            <a:r>
              <a:rPr kumimoji="0" lang="en-US" altLang="zh-CN" sz="2000" b="0" i="0" u="none" strike="noStrike" kern="1200" cap="none" spc="0" normalizeH="0" baseline="0" noProof="0" dirty="0" smtClean="0">
                <a:ln>
                  <a:noFill/>
                </a:ln>
                <a:effectLst/>
                <a:uLnTx/>
                <a:uFillTx/>
                <a:latin typeface="微软雅黑" pitchFamily="34" charset="-122"/>
                <a:ea typeface="微软雅黑" pitchFamily="34" charset="-122"/>
              </a:rPr>
              <a:t>.</a:t>
            </a:r>
            <a:r>
              <a:rPr lang="zh-CN" altLang="en-US" sz="2000" dirty="0">
                <a:latin typeface="微软雅黑" pitchFamily="34" charset="-122"/>
                <a:ea typeface="微软雅黑" pitchFamily="34" charset="-122"/>
              </a:rPr>
              <a:t>不同涂层厚度仿真结果</a:t>
            </a:r>
            <a:r>
              <a:rPr lang="zh-CN" altLang="en-US" sz="2000" dirty="0" smtClean="0">
                <a:latin typeface="微软雅黑" pitchFamily="34" charset="-122"/>
                <a:ea typeface="微软雅黑" pitchFamily="34" charset="-122"/>
              </a:rPr>
              <a:t>对比（阻尼层）</a:t>
            </a:r>
            <a:endParaRPr lang="zh-CN" altLang="en-US" sz="2000" dirty="0">
              <a:latin typeface="微软雅黑" pitchFamily="34" charset="-122"/>
              <a:ea typeface="微软雅黑" pitchFamily="34" charset="-122"/>
            </a:endParaRPr>
          </a:p>
        </p:txBody>
      </p:sp>
      <p:pic>
        <p:nvPicPr>
          <p:cNvPr id="19" name="图片 36"/>
          <p:cNvPicPr/>
          <p:nvPr/>
        </p:nvPicPr>
        <p:blipFill rotWithShape="1">
          <a:blip r:embed="rId3" cstate="print">
            <a:extLst>
              <a:ext uri="{28A0092B-C50C-407E-A947-70E740481C1C}">
                <a14:useLocalDpi xmlns:a14="http://schemas.microsoft.com/office/drawing/2010/main" val="0"/>
              </a:ext>
            </a:extLst>
          </a:blip>
          <a:srcRect b="6442"/>
          <a:stretch/>
        </p:blipFill>
        <p:spPr>
          <a:xfrm>
            <a:off x="1073102" y="1556793"/>
            <a:ext cx="2952115" cy="1944215"/>
          </a:xfrm>
          <a:prstGeom prst="rect">
            <a:avLst/>
          </a:prstGeom>
        </p:spPr>
      </p:pic>
      <p:pic>
        <p:nvPicPr>
          <p:cNvPr id="20" name="图片 40"/>
          <p:cNvPicPr/>
          <p:nvPr/>
        </p:nvPicPr>
        <p:blipFill rotWithShape="1">
          <a:blip r:embed="rId4" cstate="print">
            <a:extLst>
              <a:ext uri="{28A0092B-C50C-407E-A947-70E740481C1C}">
                <a14:useLocalDpi xmlns:a14="http://schemas.microsoft.com/office/drawing/2010/main" val="0"/>
              </a:ext>
            </a:extLst>
          </a:blip>
          <a:srcRect b="6442"/>
          <a:stretch/>
        </p:blipFill>
        <p:spPr>
          <a:xfrm>
            <a:off x="4813618" y="1556793"/>
            <a:ext cx="2952115" cy="1944215"/>
          </a:xfrm>
          <a:prstGeom prst="rect">
            <a:avLst/>
          </a:prstGeom>
        </p:spPr>
      </p:pic>
      <p:pic>
        <p:nvPicPr>
          <p:cNvPr id="21" name="图片 50"/>
          <p:cNvPicPr/>
          <p:nvPr/>
        </p:nvPicPr>
        <p:blipFill rotWithShape="1">
          <a:blip r:embed="rId5" cstate="print">
            <a:extLst>
              <a:ext uri="{28A0092B-C50C-407E-A947-70E740481C1C}">
                <a14:useLocalDpi xmlns:a14="http://schemas.microsoft.com/office/drawing/2010/main" val="0"/>
              </a:ext>
            </a:extLst>
          </a:blip>
          <a:srcRect t="3205" b="7383"/>
          <a:stretch/>
        </p:blipFill>
        <p:spPr>
          <a:xfrm>
            <a:off x="1137126" y="4005064"/>
            <a:ext cx="2952115" cy="1800200"/>
          </a:xfrm>
          <a:prstGeom prst="rect">
            <a:avLst/>
          </a:prstGeom>
        </p:spPr>
      </p:pic>
      <p:pic>
        <p:nvPicPr>
          <p:cNvPr id="22" name="图片 52"/>
          <p:cNvPicPr/>
          <p:nvPr/>
        </p:nvPicPr>
        <p:blipFill rotWithShape="1">
          <a:blip r:embed="rId6" cstate="print">
            <a:extLst>
              <a:ext uri="{28A0092B-C50C-407E-A947-70E740481C1C}">
                <a14:useLocalDpi xmlns:a14="http://schemas.microsoft.com/office/drawing/2010/main" val="0"/>
              </a:ext>
            </a:extLst>
          </a:blip>
          <a:srcRect b="7382"/>
          <a:stretch/>
        </p:blipFill>
        <p:spPr>
          <a:xfrm>
            <a:off x="4814295" y="4005064"/>
            <a:ext cx="2952115" cy="1800200"/>
          </a:xfrm>
          <a:prstGeom prst="rect">
            <a:avLst/>
          </a:prstGeom>
        </p:spPr>
      </p:pic>
      <p:sp>
        <p:nvSpPr>
          <p:cNvPr id="4" name="矩形 3"/>
          <p:cNvSpPr/>
          <p:nvPr/>
        </p:nvSpPr>
        <p:spPr>
          <a:xfrm>
            <a:off x="1588799" y="3584049"/>
            <a:ext cx="1949573" cy="276999"/>
          </a:xfrm>
          <a:prstGeom prst="rect">
            <a:avLst/>
          </a:prstGeom>
        </p:spPr>
        <p:txBody>
          <a:bodyPr wrap="none">
            <a:spAutoFit/>
          </a:bodyPr>
          <a:lstStyle/>
          <a:p>
            <a:r>
              <a:rPr lang="en-US" altLang="zh-CN" sz="1200" b="1" dirty="0">
                <a:latin typeface="微软雅黑" pitchFamily="34" charset="-122"/>
                <a:ea typeface="微软雅黑" pitchFamily="34" charset="-122"/>
              </a:rPr>
              <a:t>0.8mm</a:t>
            </a:r>
            <a:r>
              <a:rPr lang="zh-CN" altLang="en-US" sz="1200" b="1" dirty="0">
                <a:latin typeface="微软雅黑" pitchFamily="34" charset="-122"/>
                <a:ea typeface="微软雅黑" pitchFamily="34" charset="-122"/>
              </a:rPr>
              <a:t>涂层仿真试验对比</a:t>
            </a:r>
          </a:p>
        </p:txBody>
      </p:sp>
      <p:sp>
        <p:nvSpPr>
          <p:cNvPr id="30" name="矩形 29"/>
          <p:cNvSpPr/>
          <p:nvPr/>
        </p:nvSpPr>
        <p:spPr>
          <a:xfrm>
            <a:off x="5387585" y="3584049"/>
            <a:ext cx="1949573" cy="276999"/>
          </a:xfrm>
          <a:prstGeom prst="rect">
            <a:avLst/>
          </a:prstGeom>
        </p:spPr>
        <p:txBody>
          <a:bodyPr wrap="none">
            <a:spAutoFit/>
          </a:bodyPr>
          <a:lstStyle/>
          <a:p>
            <a:r>
              <a:rPr lang="en-US" altLang="zh-CN" sz="1200" b="1" dirty="0">
                <a:latin typeface="微软雅黑" pitchFamily="34" charset="-122"/>
                <a:ea typeface="微软雅黑" pitchFamily="34" charset="-122"/>
              </a:rPr>
              <a:t>1</a:t>
            </a:r>
            <a:r>
              <a:rPr lang="en-US" altLang="zh-CN" sz="1200" b="1" dirty="0" smtClean="0">
                <a:latin typeface="微软雅黑" pitchFamily="34" charset="-122"/>
                <a:ea typeface="微软雅黑" pitchFamily="34" charset="-122"/>
              </a:rPr>
              <a:t>.0mm</a:t>
            </a:r>
            <a:r>
              <a:rPr lang="zh-CN" altLang="en-US" sz="1200" b="1" dirty="0">
                <a:latin typeface="微软雅黑" pitchFamily="34" charset="-122"/>
                <a:ea typeface="微软雅黑" pitchFamily="34" charset="-122"/>
              </a:rPr>
              <a:t>涂层仿真试验对比</a:t>
            </a:r>
          </a:p>
        </p:txBody>
      </p:sp>
      <p:sp>
        <p:nvSpPr>
          <p:cNvPr id="31" name="矩形 30"/>
          <p:cNvSpPr/>
          <p:nvPr/>
        </p:nvSpPr>
        <p:spPr>
          <a:xfrm>
            <a:off x="1614315" y="5885072"/>
            <a:ext cx="1949573" cy="276999"/>
          </a:xfrm>
          <a:prstGeom prst="rect">
            <a:avLst/>
          </a:prstGeom>
        </p:spPr>
        <p:txBody>
          <a:bodyPr wrap="none">
            <a:spAutoFit/>
          </a:bodyPr>
          <a:lstStyle/>
          <a:p>
            <a:r>
              <a:rPr lang="en-US" altLang="zh-CN" sz="1200" b="1" dirty="0" smtClean="0">
                <a:latin typeface="微软雅黑" pitchFamily="34" charset="-122"/>
                <a:ea typeface="微软雅黑" pitchFamily="34" charset="-122"/>
              </a:rPr>
              <a:t>1.2mm</a:t>
            </a:r>
            <a:r>
              <a:rPr lang="zh-CN" altLang="en-US" sz="1200" b="1" dirty="0">
                <a:latin typeface="微软雅黑" pitchFamily="34" charset="-122"/>
                <a:ea typeface="微软雅黑" pitchFamily="34" charset="-122"/>
              </a:rPr>
              <a:t>涂层仿真试验对比</a:t>
            </a:r>
          </a:p>
        </p:txBody>
      </p:sp>
      <p:sp>
        <p:nvSpPr>
          <p:cNvPr id="32" name="矩形 31"/>
          <p:cNvSpPr/>
          <p:nvPr/>
        </p:nvSpPr>
        <p:spPr>
          <a:xfrm>
            <a:off x="5314888" y="5888305"/>
            <a:ext cx="1949573" cy="276999"/>
          </a:xfrm>
          <a:prstGeom prst="rect">
            <a:avLst/>
          </a:prstGeom>
        </p:spPr>
        <p:txBody>
          <a:bodyPr wrap="none">
            <a:spAutoFit/>
          </a:bodyPr>
          <a:lstStyle/>
          <a:p>
            <a:r>
              <a:rPr lang="en-US" altLang="zh-CN" sz="1200" b="1" dirty="0">
                <a:latin typeface="微软雅黑" pitchFamily="34" charset="-122"/>
                <a:ea typeface="微软雅黑" pitchFamily="34" charset="-122"/>
              </a:rPr>
              <a:t>1</a:t>
            </a:r>
            <a:r>
              <a:rPr lang="en-US" altLang="zh-CN" sz="1200" b="1" dirty="0" smtClean="0">
                <a:latin typeface="微软雅黑" pitchFamily="34" charset="-122"/>
                <a:ea typeface="微软雅黑" pitchFamily="34" charset="-122"/>
              </a:rPr>
              <a:t>.4mm</a:t>
            </a:r>
            <a:r>
              <a:rPr lang="zh-CN" altLang="en-US" sz="1200" b="1" dirty="0">
                <a:latin typeface="微软雅黑" pitchFamily="34" charset="-122"/>
                <a:ea typeface="微软雅黑" pitchFamily="34" charset="-122"/>
              </a:rPr>
              <a:t>涂层仿真试验对比</a:t>
            </a:r>
          </a:p>
        </p:txBody>
      </p:sp>
      <p:sp>
        <p:nvSpPr>
          <p:cNvPr id="33" name="直接连接符 32"/>
          <p:cNvSpPr>
            <a:spLocks noChangeShapeType="1"/>
          </p:cNvSpPr>
          <p:nvPr/>
        </p:nvSpPr>
        <p:spPr bwMode="auto">
          <a:xfrm>
            <a:off x="1137126" y="3904689"/>
            <a:ext cx="7519923" cy="15167"/>
          </a:xfrm>
          <a:prstGeom prst="line">
            <a:avLst/>
          </a:prstGeom>
          <a:noFill/>
          <a:ln w="9525">
            <a:solidFill>
              <a:srgbClr val="F7964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 name="直接连接符 4"/>
          <p:cNvSpPr>
            <a:spLocks noChangeShapeType="1"/>
          </p:cNvSpPr>
          <p:nvPr/>
        </p:nvSpPr>
        <p:spPr bwMode="auto">
          <a:xfrm>
            <a:off x="4395507" y="1556793"/>
            <a:ext cx="0" cy="4608511"/>
          </a:xfrm>
          <a:prstGeom prst="line">
            <a:avLst/>
          </a:prstGeom>
          <a:noFill/>
          <a:ln w="9525">
            <a:solidFill>
              <a:srgbClr val="DF6B08"/>
            </a:solidFill>
            <a:prstDash val="sysDash"/>
            <a:bevel/>
            <a:headEnd/>
            <a:tailEn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10695039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00110"/>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dirty="0" smtClean="0"/>
              <a:t>第</a:t>
            </a:r>
            <a:r>
              <a:rPr lang="zh-CN" altLang="en-US" kern="0" dirty="0" smtClean="0"/>
              <a:t>三</a:t>
            </a:r>
            <a:r>
              <a:rPr kern="0" dirty="0" err="1" smtClean="0"/>
              <a:t>部分</a:t>
            </a:r>
            <a:endParaRPr kern="0" dirty="0"/>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研究基础</a:t>
            </a:r>
          </a:p>
        </p:txBody>
      </p:sp>
      <p:grpSp>
        <p:nvGrpSpPr>
          <p:cNvPr id="24" name="Group 2"/>
          <p:cNvGrpSpPr/>
          <p:nvPr/>
        </p:nvGrpSpPr>
        <p:grpSpPr bwMode="auto">
          <a:xfrm>
            <a:off x="105652" y="655955"/>
            <a:ext cx="6520142" cy="475775"/>
            <a:chOff x="-42005" y="0"/>
            <a:chExt cx="4704508"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smtClean="0">
                  <a:solidFill>
                    <a:srgbClr val="254375"/>
                  </a:solidFill>
                  <a:latin typeface="微软雅黑" panose="020B0503020204020204" charset="-122"/>
                  <a:ea typeface="微软雅黑" panose="020B0503020204020204" charset="-122"/>
                  <a:sym typeface="微软雅黑" panose="020B0503020204020204" charset="-122"/>
                </a:rPr>
                <a:t>03</a:t>
              </a:r>
              <a:endParaRPr lang="en-US" altLang="zh-CN" sz="2400" b="1" dirty="0">
                <a:solidFill>
                  <a:srgbClr val="254375"/>
                </a:solidFill>
                <a:latin typeface="微软雅黑" panose="020B0503020204020204" charset="-122"/>
                <a:ea typeface="微软雅黑" panose="020B0503020204020204" charset="-122"/>
                <a:sym typeface="微软雅黑" panose="020B0503020204020204" charset="-122"/>
              </a:endParaRPr>
            </a:p>
          </p:txBody>
        </p:sp>
        <p:sp>
          <p:nvSpPr>
            <p:cNvPr id="26" name="矩形 24"/>
            <p:cNvSpPr>
              <a:spLocks noChangeArrowheads="1"/>
            </p:cNvSpPr>
            <p:nvPr/>
          </p:nvSpPr>
          <p:spPr bwMode="auto">
            <a:xfrm>
              <a:off x="271069" y="14118"/>
              <a:ext cx="4391434"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a:solidFill>
                    <a:srgbClr val="4F81BD"/>
                  </a:solidFill>
                  <a:latin typeface="微软雅黑" panose="020B0503020204020204" charset="-122"/>
                  <a:ea typeface="微软雅黑" panose="020B0503020204020204" charset="-122"/>
                  <a:sym typeface="Arial" panose="020B0604020202090204"/>
                </a:rPr>
                <a:t>研究基础</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已完成的工作</a:t>
              </a:r>
              <a:endParaRPr lang="zh-CN" altLang="en-US" sz="2400" b="1" dirty="0">
                <a:solidFill>
                  <a:srgbClr val="4F81BD"/>
                </a:solidFill>
                <a:latin typeface="微软雅黑" panose="020B0503020204020204" charset="-122"/>
                <a:ea typeface="微软雅黑" panose="020B0503020204020204" charset="-122"/>
                <a:sym typeface="Arial" panose="020B0604020202090204"/>
              </a:endParaRP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9" name="直接连接符 4"/>
          <p:cNvCxnSpPr>
            <a:cxnSpLocks noChangeShapeType="1"/>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48" name="文本框 31">
            <a:extLst>
              <a:ext uri="{FF2B5EF4-FFF2-40B4-BE49-F238E27FC236}">
                <a16:creationId xmlns:a16="http://schemas.microsoft.com/office/drawing/2014/main" xmlns="" id="{22450760-1AA2-4FA5-917D-8F2BB9379618}"/>
              </a:ext>
            </a:extLst>
          </p:cNvPr>
          <p:cNvSpPr txBox="1"/>
          <p:nvPr/>
        </p:nvSpPr>
        <p:spPr>
          <a:xfrm>
            <a:off x="1312220" y="6165304"/>
            <a:ext cx="6932188" cy="338554"/>
          </a:xfrm>
          <a:prstGeom prst="rect">
            <a:avLst/>
          </a:prstGeom>
          <a:solidFill>
            <a:srgbClr val="FFC000"/>
          </a:solidFill>
        </p:spPr>
        <p:txBody>
          <a:bodyPr wrap="square" rtlCol="0">
            <a:spAutoFit/>
          </a:bodyPr>
          <a:lstStyle/>
          <a:p>
            <a:pPr algn="just"/>
            <a:r>
              <a:rPr lang="zh-CN" altLang="en-US" sz="1600" b="1" dirty="0">
                <a:solidFill>
                  <a:srgbClr val="FF0000"/>
                </a:solidFill>
              </a:rPr>
              <a:t>结论</a:t>
            </a:r>
            <a:r>
              <a:rPr lang="zh-CN" altLang="en-US" sz="1600" b="1" dirty="0" smtClean="0">
                <a:solidFill>
                  <a:srgbClr val="FF0000"/>
                </a:solidFill>
              </a:rPr>
              <a:t>：</a:t>
            </a:r>
            <a:r>
              <a:rPr lang="zh-CN" altLang="en-US" sz="1600" dirty="0" smtClean="0"/>
              <a:t>不同</a:t>
            </a:r>
            <a:r>
              <a:rPr lang="zh-CN" altLang="en-US" sz="1600" dirty="0"/>
              <a:t>云母粉固含量仿真结果与试验结果对比，误差在</a:t>
            </a:r>
            <a:r>
              <a:rPr lang="en-US" altLang="zh-CN" sz="1600" b="1" dirty="0">
                <a:solidFill>
                  <a:srgbClr val="FF0000"/>
                </a:solidFill>
              </a:rPr>
              <a:t>2.25%-4.11</a:t>
            </a:r>
            <a:r>
              <a:rPr lang="en-US" altLang="zh-CN" sz="1600" b="1" dirty="0" smtClean="0">
                <a:solidFill>
                  <a:srgbClr val="FF0000"/>
                </a:solidFill>
              </a:rPr>
              <a:t>%</a:t>
            </a:r>
            <a:r>
              <a:rPr lang="zh-CN" altLang="en-US" sz="1600" dirty="0" smtClean="0"/>
              <a:t>。</a:t>
            </a:r>
            <a:endParaRPr lang="en-US" altLang="zh-CN" sz="1600" dirty="0"/>
          </a:p>
        </p:txBody>
      </p:sp>
      <p:sp>
        <p:nvSpPr>
          <p:cNvPr id="16" name="文本框 2"/>
          <p:cNvSpPr txBox="1"/>
          <p:nvPr/>
        </p:nvSpPr>
        <p:spPr>
          <a:xfrm>
            <a:off x="143956" y="1156682"/>
            <a:ext cx="5508163" cy="400110"/>
          </a:xfrm>
          <a:prstGeom prst="rect">
            <a:avLst/>
          </a:prstGeom>
          <a:noFill/>
          <a:ln w="19050">
            <a:solidFill>
              <a:schemeClr val="bg1"/>
            </a:solidFill>
          </a:ln>
          <a:effectLst/>
        </p:spPr>
        <p:txBody>
          <a:bodyPr wrap="square" rtlCol="0">
            <a:spAutoFit/>
          </a:bodyPr>
          <a:lstStyle/>
          <a:p>
            <a:pPr lvl="0">
              <a:defRPr/>
            </a:pPr>
            <a:r>
              <a:rPr lang="en-US" altLang="zh-CN" sz="2000" dirty="0" smtClean="0">
                <a:latin typeface="微软雅黑" pitchFamily="34" charset="-122"/>
                <a:ea typeface="微软雅黑" pitchFamily="34" charset="-122"/>
              </a:rPr>
              <a:t>2</a:t>
            </a:r>
            <a:r>
              <a:rPr kumimoji="0" lang="en-US" altLang="zh-CN" sz="2000" b="0" i="0" u="none" strike="noStrike" kern="1200" cap="none" spc="0" normalizeH="0" baseline="0" noProof="0" dirty="0" smtClean="0">
                <a:ln>
                  <a:noFill/>
                </a:ln>
                <a:effectLst/>
                <a:uLnTx/>
                <a:uFillTx/>
                <a:latin typeface="微软雅黑" pitchFamily="34" charset="-122"/>
                <a:ea typeface="微软雅黑" pitchFamily="34" charset="-122"/>
              </a:rPr>
              <a:t>.</a:t>
            </a:r>
            <a:r>
              <a:rPr lang="zh-CN" altLang="en-US" sz="2000" dirty="0">
                <a:latin typeface="微软雅黑" pitchFamily="34" charset="-122"/>
                <a:ea typeface="微软雅黑" pitchFamily="34" charset="-122"/>
              </a:rPr>
              <a:t>不同云母粉固含量仿真结果对比（</a:t>
            </a:r>
            <a:r>
              <a:rPr lang="zh-CN" altLang="en-US" sz="2000" dirty="0" smtClean="0">
                <a:latin typeface="微软雅黑" pitchFamily="34" charset="-122"/>
                <a:ea typeface="微软雅黑" pitchFamily="34" charset="-122"/>
              </a:rPr>
              <a:t>阻尼层）</a:t>
            </a:r>
            <a:endParaRPr lang="zh-CN" altLang="en-US" sz="2000" dirty="0">
              <a:latin typeface="微软雅黑" pitchFamily="34" charset="-122"/>
              <a:ea typeface="微软雅黑" pitchFamily="34" charset="-122"/>
            </a:endParaRPr>
          </a:p>
        </p:txBody>
      </p:sp>
      <p:sp>
        <p:nvSpPr>
          <p:cNvPr id="4" name="矩形 3"/>
          <p:cNvSpPr/>
          <p:nvPr/>
        </p:nvSpPr>
        <p:spPr>
          <a:xfrm>
            <a:off x="1334884" y="3584049"/>
            <a:ext cx="2517036" cy="276999"/>
          </a:xfrm>
          <a:prstGeom prst="rect">
            <a:avLst/>
          </a:prstGeom>
        </p:spPr>
        <p:txBody>
          <a:bodyPr wrap="none">
            <a:spAutoFit/>
          </a:bodyPr>
          <a:lstStyle/>
          <a:p>
            <a:r>
              <a:rPr lang="zh-CN" altLang="en-US" sz="1200" b="1" dirty="0">
                <a:latin typeface="微软雅黑" pitchFamily="34" charset="-122"/>
                <a:ea typeface="微软雅黑" pitchFamily="34" charset="-122"/>
              </a:rPr>
              <a:t>固含量为</a:t>
            </a:r>
            <a:r>
              <a:rPr lang="en-US" altLang="zh-CN" sz="1200" b="1" dirty="0">
                <a:latin typeface="微软雅黑" pitchFamily="34" charset="-122"/>
                <a:ea typeface="微软雅黑" pitchFamily="34" charset="-122"/>
              </a:rPr>
              <a:t>20%</a:t>
            </a:r>
            <a:r>
              <a:rPr lang="zh-CN" altLang="en-US" sz="1200" b="1" dirty="0">
                <a:latin typeface="微软雅黑" pitchFamily="34" charset="-122"/>
                <a:ea typeface="微软雅黑" pitchFamily="34" charset="-122"/>
              </a:rPr>
              <a:t>的涂层仿真试验对比</a:t>
            </a:r>
          </a:p>
        </p:txBody>
      </p:sp>
      <p:sp>
        <p:nvSpPr>
          <p:cNvPr id="30" name="矩形 29"/>
          <p:cNvSpPr/>
          <p:nvPr/>
        </p:nvSpPr>
        <p:spPr>
          <a:xfrm>
            <a:off x="5148064" y="3584049"/>
            <a:ext cx="2517036" cy="276999"/>
          </a:xfrm>
          <a:prstGeom prst="rect">
            <a:avLst/>
          </a:prstGeom>
        </p:spPr>
        <p:txBody>
          <a:bodyPr wrap="none">
            <a:spAutoFit/>
          </a:bodyPr>
          <a:lstStyle/>
          <a:p>
            <a:r>
              <a:rPr lang="zh-CN" altLang="en-US" sz="1200" b="1" dirty="0">
                <a:latin typeface="微软雅黑" pitchFamily="34" charset="-122"/>
                <a:ea typeface="微软雅黑" pitchFamily="34" charset="-122"/>
              </a:rPr>
              <a:t>固含量为</a:t>
            </a:r>
            <a:r>
              <a:rPr lang="en-US" altLang="zh-CN" sz="1200" b="1" dirty="0">
                <a:latin typeface="微软雅黑" pitchFamily="34" charset="-122"/>
                <a:ea typeface="微软雅黑" pitchFamily="34" charset="-122"/>
              </a:rPr>
              <a:t>40%</a:t>
            </a:r>
            <a:r>
              <a:rPr lang="zh-CN" altLang="en-US" sz="1200" b="1" dirty="0">
                <a:latin typeface="微软雅黑" pitchFamily="34" charset="-122"/>
                <a:ea typeface="微软雅黑" pitchFamily="34" charset="-122"/>
              </a:rPr>
              <a:t>的涂层仿真试验对比</a:t>
            </a:r>
          </a:p>
        </p:txBody>
      </p:sp>
      <p:sp>
        <p:nvSpPr>
          <p:cNvPr id="31" name="矩形 30"/>
          <p:cNvSpPr/>
          <p:nvPr/>
        </p:nvSpPr>
        <p:spPr>
          <a:xfrm>
            <a:off x="3203848" y="5885072"/>
            <a:ext cx="2517036" cy="276999"/>
          </a:xfrm>
          <a:prstGeom prst="rect">
            <a:avLst/>
          </a:prstGeom>
        </p:spPr>
        <p:txBody>
          <a:bodyPr wrap="none">
            <a:spAutoFit/>
          </a:bodyPr>
          <a:lstStyle/>
          <a:p>
            <a:r>
              <a:rPr lang="zh-CN" altLang="en-US" sz="1200" b="1" dirty="0">
                <a:latin typeface="微软雅黑" pitchFamily="34" charset="-122"/>
                <a:ea typeface="微软雅黑" pitchFamily="34" charset="-122"/>
              </a:rPr>
              <a:t>固含量为</a:t>
            </a:r>
            <a:r>
              <a:rPr lang="en-US" altLang="zh-CN" sz="1200" b="1" dirty="0">
                <a:latin typeface="微软雅黑" pitchFamily="34" charset="-122"/>
                <a:ea typeface="微软雅黑" pitchFamily="34" charset="-122"/>
              </a:rPr>
              <a:t>60%</a:t>
            </a:r>
            <a:r>
              <a:rPr lang="zh-CN" altLang="en-US" sz="1200" b="1" dirty="0">
                <a:latin typeface="微软雅黑" pitchFamily="34" charset="-122"/>
                <a:ea typeface="微软雅黑" pitchFamily="34" charset="-122"/>
              </a:rPr>
              <a:t>的涂层仿真试验对比</a:t>
            </a:r>
          </a:p>
        </p:txBody>
      </p:sp>
      <p:sp>
        <p:nvSpPr>
          <p:cNvPr id="33" name="直接连接符 32"/>
          <p:cNvSpPr>
            <a:spLocks noChangeShapeType="1"/>
          </p:cNvSpPr>
          <p:nvPr/>
        </p:nvSpPr>
        <p:spPr bwMode="auto">
          <a:xfrm>
            <a:off x="1137126" y="3904689"/>
            <a:ext cx="7519923" cy="15167"/>
          </a:xfrm>
          <a:prstGeom prst="line">
            <a:avLst/>
          </a:prstGeom>
          <a:noFill/>
          <a:ln w="9525">
            <a:solidFill>
              <a:srgbClr val="F7964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 name="直接连接符 4"/>
          <p:cNvSpPr>
            <a:spLocks noChangeShapeType="1"/>
          </p:cNvSpPr>
          <p:nvPr/>
        </p:nvSpPr>
        <p:spPr bwMode="auto">
          <a:xfrm>
            <a:off x="4395507" y="1556793"/>
            <a:ext cx="0" cy="2363063"/>
          </a:xfrm>
          <a:prstGeom prst="line">
            <a:avLst/>
          </a:prstGeom>
          <a:noFill/>
          <a:ln w="9525">
            <a:solidFill>
              <a:srgbClr val="DF6B08"/>
            </a:solidFill>
            <a:prstDash val="sysDash"/>
            <a:bevel/>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23" name="图片 233"/>
          <p:cNvPicPr/>
          <p:nvPr/>
        </p:nvPicPr>
        <p:blipFill>
          <a:blip r:embed="rId3" cstate="print">
            <a:extLst>
              <a:ext uri="{28A0092B-C50C-407E-A947-70E740481C1C}">
                <a14:useLocalDpi xmlns:a14="http://schemas.microsoft.com/office/drawing/2010/main" val="0"/>
              </a:ext>
            </a:extLst>
          </a:blip>
          <a:stretch>
            <a:fillRect/>
          </a:stretch>
        </p:blipFill>
        <p:spPr>
          <a:xfrm>
            <a:off x="1158142" y="1628800"/>
            <a:ext cx="2810885" cy="1944216"/>
          </a:xfrm>
          <a:prstGeom prst="rect">
            <a:avLst/>
          </a:prstGeom>
        </p:spPr>
      </p:pic>
      <p:pic>
        <p:nvPicPr>
          <p:cNvPr id="28" name="图片 235"/>
          <p:cNvPicPr/>
          <p:nvPr/>
        </p:nvPicPr>
        <p:blipFill>
          <a:blip r:embed="rId4" cstate="print">
            <a:extLst>
              <a:ext uri="{28A0092B-C50C-407E-A947-70E740481C1C}">
                <a14:useLocalDpi xmlns:a14="http://schemas.microsoft.com/office/drawing/2010/main" val="0"/>
              </a:ext>
            </a:extLst>
          </a:blip>
          <a:stretch>
            <a:fillRect/>
          </a:stretch>
        </p:blipFill>
        <p:spPr>
          <a:xfrm>
            <a:off x="4899978" y="1556793"/>
            <a:ext cx="2952115" cy="2016223"/>
          </a:xfrm>
          <a:prstGeom prst="rect">
            <a:avLst/>
          </a:prstGeom>
        </p:spPr>
      </p:pic>
      <p:pic>
        <p:nvPicPr>
          <p:cNvPr id="717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267" b="6658"/>
          <a:stretch/>
        </p:blipFill>
        <p:spPr bwMode="auto">
          <a:xfrm>
            <a:off x="2987824" y="3933056"/>
            <a:ext cx="2951163" cy="198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536227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00110"/>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dirty="0" smtClean="0"/>
              <a:t>第</a:t>
            </a:r>
            <a:r>
              <a:rPr lang="zh-CN" altLang="en-US" kern="0" dirty="0" smtClean="0"/>
              <a:t>三</a:t>
            </a:r>
            <a:r>
              <a:rPr kern="0" dirty="0" err="1" smtClean="0"/>
              <a:t>部分</a:t>
            </a:r>
            <a:endParaRPr kern="0" dirty="0"/>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研究基础</a:t>
            </a:r>
          </a:p>
        </p:txBody>
      </p:sp>
      <p:grpSp>
        <p:nvGrpSpPr>
          <p:cNvPr id="24" name="Group 2"/>
          <p:cNvGrpSpPr/>
          <p:nvPr/>
        </p:nvGrpSpPr>
        <p:grpSpPr bwMode="auto">
          <a:xfrm>
            <a:off x="105652" y="655955"/>
            <a:ext cx="6520142" cy="475775"/>
            <a:chOff x="-42005" y="0"/>
            <a:chExt cx="4704508"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smtClean="0">
                  <a:solidFill>
                    <a:srgbClr val="254375"/>
                  </a:solidFill>
                  <a:latin typeface="微软雅黑" panose="020B0503020204020204" charset="-122"/>
                  <a:ea typeface="微软雅黑" panose="020B0503020204020204" charset="-122"/>
                  <a:sym typeface="微软雅黑" panose="020B0503020204020204" charset="-122"/>
                </a:rPr>
                <a:t>03</a:t>
              </a:r>
              <a:endParaRPr lang="en-US" altLang="zh-CN" sz="2400" b="1" dirty="0">
                <a:solidFill>
                  <a:srgbClr val="254375"/>
                </a:solidFill>
                <a:latin typeface="微软雅黑" panose="020B0503020204020204" charset="-122"/>
                <a:ea typeface="微软雅黑" panose="020B0503020204020204" charset="-122"/>
                <a:sym typeface="微软雅黑" panose="020B0503020204020204" charset="-122"/>
              </a:endParaRPr>
            </a:p>
          </p:txBody>
        </p:sp>
        <p:sp>
          <p:nvSpPr>
            <p:cNvPr id="26" name="矩形 24"/>
            <p:cNvSpPr>
              <a:spLocks noChangeArrowheads="1"/>
            </p:cNvSpPr>
            <p:nvPr/>
          </p:nvSpPr>
          <p:spPr bwMode="auto">
            <a:xfrm>
              <a:off x="271069" y="14118"/>
              <a:ext cx="4391434"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a:solidFill>
                    <a:srgbClr val="4F81BD"/>
                  </a:solidFill>
                  <a:latin typeface="微软雅黑" panose="020B0503020204020204" charset="-122"/>
                  <a:ea typeface="微软雅黑" panose="020B0503020204020204" charset="-122"/>
                  <a:sym typeface="Arial" panose="020B0604020202090204"/>
                </a:rPr>
                <a:t>研究基础</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已完成的工作</a:t>
              </a:r>
              <a:endParaRPr lang="zh-CN" altLang="en-US" sz="2400" b="1" dirty="0">
                <a:solidFill>
                  <a:srgbClr val="4F81BD"/>
                </a:solidFill>
                <a:latin typeface="微软雅黑" panose="020B0503020204020204" charset="-122"/>
                <a:ea typeface="微软雅黑" panose="020B0503020204020204" charset="-122"/>
                <a:sym typeface="Arial" panose="020B0604020202090204"/>
              </a:endParaRP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9" name="直接连接符 4"/>
          <p:cNvCxnSpPr>
            <a:cxnSpLocks noChangeShapeType="1"/>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48" name="文本框 31">
            <a:extLst>
              <a:ext uri="{FF2B5EF4-FFF2-40B4-BE49-F238E27FC236}">
                <a16:creationId xmlns:a16="http://schemas.microsoft.com/office/drawing/2014/main" xmlns="" id="{22450760-1AA2-4FA5-917D-8F2BB9379618}"/>
              </a:ext>
            </a:extLst>
          </p:cNvPr>
          <p:cNvSpPr txBox="1"/>
          <p:nvPr/>
        </p:nvSpPr>
        <p:spPr>
          <a:xfrm>
            <a:off x="1312220" y="6165304"/>
            <a:ext cx="6932188" cy="338554"/>
          </a:xfrm>
          <a:prstGeom prst="rect">
            <a:avLst/>
          </a:prstGeom>
          <a:solidFill>
            <a:srgbClr val="FFC000"/>
          </a:solidFill>
        </p:spPr>
        <p:txBody>
          <a:bodyPr wrap="square" rtlCol="0">
            <a:spAutoFit/>
          </a:bodyPr>
          <a:lstStyle/>
          <a:p>
            <a:pPr algn="just"/>
            <a:r>
              <a:rPr lang="zh-CN" altLang="en-US" sz="1600" b="1" dirty="0">
                <a:solidFill>
                  <a:srgbClr val="FF0000"/>
                </a:solidFill>
              </a:rPr>
              <a:t>结论</a:t>
            </a:r>
            <a:r>
              <a:rPr lang="zh-CN" altLang="en-US" sz="1600" b="1" dirty="0" smtClean="0">
                <a:solidFill>
                  <a:srgbClr val="FF0000"/>
                </a:solidFill>
              </a:rPr>
              <a:t>：</a:t>
            </a:r>
            <a:r>
              <a:rPr lang="zh-CN" altLang="en-US" sz="1600" dirty="0"/>
              <a:t>不同云母粉目数仿真结果与试验结果对比，误差在</a:t>
            </a:r>
            <a:r>
              <a:rPr lang="en-US" altLang="zh-CN" sz="1600" b="1" dirty="0">
                <a:solidFill>
                  <a:srgbClr val="FF0000"/>
                </a:solidFill>
              </a:rPr>
              <a:t>1.60%-2.62</a:t>
            </a:r>
            <a:r>
              <a:rPr lang="en-US" altLang="zh-CN" sz="1600" b="1" dirty="0" smtClean="0">
                <a:solidFill>
                  <a:srgbClr val="FF0000"/>
                </a:solidFill>
              </a:rPr>
              <a:t>%</a:t>
            </a:r>
            <a:r>
              <a:rPr lang="zh-CN" altLang="en-US" sz="1600" dirty="0" smtClean="0"/>
              <a:t>。</a:t>
            </a:r>
            <a:endParaRPr lang="en-US" altLang="zh-CN" sz="1600" dirty="0"/>
          </a:p>
        </p:txBody>
      </p:sp>
      <p:sp>
        <p:nvSpPr>
          <p:cNvPr id="16" name="文本框 2"/>
          <p:cNvSpPr txBox="1"/>
          <p:nvPr/>
        </p:nvSpPr>
        <p:spPr>
          <a:xfrm>
            <a:off x="143956" y="1156682"/>
            <a:ext cx="5508163" cy="400110"/>
          </a:xfrm>
          <a:prstGeom prst="rect">
            <a:avLst/>
          </a:prstGeom>
          <a:noFill/>
          <a:ln w="19050">
            <a:solidFill>
              <a:schemeClr val="bg1"/>
            </a:solidFill>
          </a:ln>
          <a:effectLst/>
        </p:spPr>
        <p:txBody>
          <a:bodyPr wrap="square" rtlCol="0">
            <a:spAutoFit/>
          </a:bodyPr>
          <a:lstStyle/>
          <a:p>
            <a:pPr lvl="0">
              <a:defRPr/>
            </a:pPr>
            <a:r>
              <a:rPr lang="en-US" altLang="zh-CN" sz="2000" dirty="0" smtClean="0">
                <a:latin typeface="微软雅黑" pitchFamily="34" charset="-122"/>
                <a:ea typeface="微软雅黑" pitchFamily="34" charset="-122"/>
              </a:rPr>
              <a:t>3</a:t>
            </a:r>
            <a:r>
              <a:rPr kumimoji="0" lang="en-US" altLang="zh-CN" sz="2000" b="0" i="0" u="none" strike="noStrike" kern="1200" cap="none" spc="0" normalizeH="0" baseline="0" noProof="0" dirty="0" smtClean="0">
                <a:ln>
                  <a:noFill/>
                </a:ln>
                <a:effectLst/>
                <a:uLnTx/>
                <a:uFillTx/>
                <a:latin typeface="微软雅黑" pitchFamily="34" charset="-122"/>
                <a:ea typeface="微软雅黑" pitchFamily="34" charset="-122"/>
              </a:rPr>
              <a:t>.</a:t>
            </a:r>
            <a:r>
              <a:rPr lang="zh-CN" altLang="en-US" sz="2000" dirty="0">
                <a:latin typeface="微软雅黑" pitchFamily="34" charset="-122"/>
                <a:ea typeface="微软雅黑" pitchFamily="34" charset="-122"/>
              </a:rPr>
              <a:t>不同云母粉目数仿真结果</a:t>
            </a:r>
            <a:r>
              <a:rPr lang="zh-CN" altLang="en-US" sz="2000" dirty="0" smtClean="0">
                <a:latin typeface="微软雅黑" pitchFamily="34" charset="-122"/>
                <a:ea typeface="微软雅黑" pitchFamily="34" charset="-122"/>
              </a:rPr>
              <a:t>对比（阻尼层）</a:t>
            </a:r>
            <a:endParaRPr lang="zh-CN" altLang="en-US" sz="2000" dirty="0">
              <a:latin typeface="微软雅黑" pitchFamily="34" charset="-122"/>
              <a:ea typeface="微软雅黑" pitchFamily="34" charset="-122"/>
            </a:endParaRPr>
          </a:p>
        </p:txBody>
      </p:sp>
      <p:sp>
        <p:nvSpPr>
          <p:cNvPr id="4" name="矩形 3"/>
          <p:cNvSpPr/>
          <p:nvPr/>
        </p:nvSpPr>
        <p:spPr>
          <a:xfrm>
            <a:off x="1334884" y="3584049"/>
            <a:ext cx="2836033" cy="276999"/>
          </a:xfrm>
          <a:prstGeom prst="rect">
            <a:avLst/>
          </a:prstGeom>
        </p:spPr>
        <p:txBody>
          <a:bodyPr wrap="none">
            <a:spAutoFit/>
          </a:bodyPr>
          <a:lstStyle/>
          <a:p>
            <a:r>
              <a:rPr lang="zh-CN" altLang="en-US" sz="1200" b="1" dirty="0">
                <a:latin typeface="微软雅黑" pitchFamily="34" charset="-122"/>
                <a:ea typeface="微软雅黑" pitchFamily="34" charset="-122"/>
              </a:rPr>
              <a:t>填料为</a:t>
            </a:r>
            <a:r>
              <a:rPr lang="en-US" altLang="zh-CN" sz="1200" b="1" dirty="0">
                <a:latin typeface="微软雅黑" pitchFamily="34" charset="-122"/>
                <a:ea typeface="微软雅黑" pitchFamily="34" charset="-122"/>
              </a:rPr>
              <a:t>10</a:t>
            </a:r>
            <a:r>
              <a:rPr lang="zh-CN" altLang="en-US" sz="1200" b="1" dirty="0">
                <a:latin typeface="微软雅黑" pitchFamily="34" charset="-122"/>
                <a:ea typeface="微软雅黑" pitchFamily="34" charset="-122"/>
              </a:rPr>
              <a:t>目云母粉的涂层仿真试验对比</a:t>
            </a:r>
          </a:p>
        </p:txBody>
      </p:sp>
      <p:sp>
        <p:nvSpPr>
          <p:cNvPr id="30" name="矩形 29"/>
          <p:cNvSpPr/>
          <p:nvPr/>
        </p:nvSpPr>
        <p:spPr>
          <a:xfrm>
            <a:off x="5148064" y="3584049"/>
            <a:ext cx="2836033" cy="276999"/>
          </a:xfrm>
          <a:prstGeom prst="rect">
            <a:avLst/>
          </a:prstGeom>
        </p:spPr>
        <p:txBody>
          <a:bodyPr wrap="none">
            <a:spAutoFit/>
          </a:bodyPr>
          <a:lstStyle/>
          <a:p>
            <a:r>
              <a:rPr lang="zh-CN" altLang="en-US" sz="1200" b="1" dirty="0">
                <a:latin typeface="微软雅黑" pitchFamily="34" charset="-122"/>
                <a:ea typeface="微软雅黑" pitchFamily="34" charset="-122"/>
              </a:rPr>
              <a:t>填料为</a:t>
            </a:r>
            <a:r>
              <a:rPr lang="en-US" altLang="zh-CN" sz="1200" b="1" dirty="0">
                <a:latin typeface="微软雅黑" pitchFamily="34" charset="-122"/>
                <a:ea typeface="微软雅黑" pitchFamily="34" charset="-122"/>
              </a:rPr>
              <a:t>40</a:t>
            </a:r>
            <a:r>
              <a:rPr lang="zh-CN" altLang="en-US" sz="1200" b="1" dirty="0">
                <a:latin typeface="微软雅黑" pitchFamily="34" charset="-122"/>
                <a:ea typeface="微软雅黑" pitchFamily="34" charset="-122"/>
              </a:rPr>
              <a:t>目云母粉的涂层仿真试验对比</a:t>
            </a:r>
          </a:p>
        </p:txBody>
      </p:sp>
      <p:sp>
        <p:nvSpPr>
          <p:cNvPr id="31" name="矩形 30"/>
          <p:cNvSpPr/>
          <p:nvPr/>
        </p:nvSpPr>
        <p:spPr>
          <a:xfrm>
            <a:off x="3351108" y="5885072"/>
            <a:ext cx="2517036" cy="276999"/>
          </a:xfrm>
          <a:prstGeom prst="rect">
            <a:avLst/>
          </a:prstGeom>
        </p:spPr>
        <p:txBody>
          <a:bodyPr wrap="none">
            <a:spAutoFit/>
          </a:bodyPr>
          <a:lstStyle/>
          <a:p>
            <a:r>
              <a:rPr lang="zh-CN" altLang="en-US" sz="1200" b="1" dirty="0">
                <a:latin typeface="微软雅黑" pitchFamily="34" charset="-122"/>
                <a:ea typeface="微软雅黑" pitchFamily="34" charset="-122"/>
              </a:rPr>
              <a:t>填料为</a:t>
            </a:r>
            <a:r>
              <a:rPr lang="en-US" altLang="zh-CN" sz="1200" b="1" dirty="0">
                <a:latin typeface="微软雅黑" pitchFamily="34" charset="-122"/>
                <a:ea typeface="微软雅黑" pitchFamily="34" charset="-122"/>
              </a:rPr>
              <a:t>400</a:t>
            </a:r>
            <a:r>
              <a:rPr lang="zh-CN" altLang="en-US" sz="1200" b="1" dirty="0">
                <a:latin typeface="微软雅黑" pitchFamily="34" charset="-122"/>
                <a:ea typeface="微软雅黑" pitchFamily="34" charset="-122"/>
              </a:rPr>
              <a:t>目的涂层仿真试验对比</a:t>
            </a:r>
          </a:p>
        </p:txBody>
      </p:sp>
      <p:sp>
        <p:nvSpPr>
          <p:cNvPr id="33" name="直接连接符 32"/>
          <p:cNvSpPr>
            <a:spLocks noChangeShapeType="1"/>
          </p:cNvSpPr>
          <p:nvPr/>
        </p:nvSpPr>
        <p:spPr bwMode="auto">
          <a:xfrm>
            <a:off x="1137126" y="3904689"/>
            <a:ext cx="7519923" cy="15167"/>
          </a:xfrm>
          <a:prstGeom prst="line">
            <a:avLst/>
          </a:prstGeom>
          <a:noFill/>
          <a:ln w="9525">
            <a:solidFill>
              <a:srgbClr val="F7964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 name="直接连接符 4"/>
          <p:cNvSpPr>
            <a:spLocks noChangeShapeType="1"/>
          </p:cNvSpPr>
          <p:nvPr/>
        </p:nvSpPr>
        <p:spPr bwMode="auto">
          <a:xfrm>
            <a:off x="4395507" y="1556793"/>
            <a:ext cx="0" cy="2363063"/>
          </a:xfrm>
          <a:prstGeom prst="line">
            <a:avLst/>
          </a:prstGeom>
          <a:noFill/>
          <a:ln w="9525">
            <a:solidFill>
              <a:srgbClr val="DF6B08"/>
            </a:solidFill>
            <a:prstDash val="sysDash"/>
            <a:bevel/>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20" name="图片 283"/>
          <p:cNvPicPr/>
          <p:nvPr/>
        </p:nvPicPr>
        <p:blipFill rotWithShape="1">
          <a:blip r:embed="rId3" cstate="print">
            <a:extLst>
              <a:ext uri="{28A0092B-C50C-407E-A947-70E740481C1C}">
                <a14:useLocalDpi xmlns:a14="http://schemas.microsoft.com/office/drawing/2010/main" val="0"/>
              </a:ext>
            </a:extLst>
          </a:blip>
          <a:srcRect b="7293"/>
          <a:stretch/>
        </p:blipFill>
        <p:spPr>
          <a:xfrm>
            <a:off x="1137126" y="1488417"/>
            <a:ext cx="2952115" cy="2069245"/>
          </a:xfrm>
          <a:prstGeom prst="rect">
            <a:avLst/>
          </a:prstGeom>
        </p:spPr>
      </p:pic>
      <p:pic>
        <p:nvPicPr>
          <p:cNvPr id="21" name="图片 279"/>
          <p:cNvPicPr/>
          <p:nvPr/>
        </p:nvPicPr>
        <p:blipFill rotWithShape="1">
          <a:blip r:embed="rId4" cstate="print">
            <a:extLst>
              <a:ext uri="{28A0092B-C50C-407E-A947-70E740481C1C}">
                <a14:useLocalDpi xmlns:a14="http://schemas.microsoft.com/office/drawing/2010/main" val="0"/>
              </a:ext>
            </a:extLst>
          </a:blip>
          <a:srcRect b="4396"/>
          <a:stretch/>
        </p:blipFill>
        <p:spPr>
          <a:xfrm>
            <a:off x="4973287" y="1456080"/>
            <a:ext cx="2952115" cy="2133917"/>
          </a:xfrm>
          <a:prstGeom prst="rect">
            <a:avLst/>
          </a:prstGeom>
        </p:spPr>
      </p:pic>
      <p:pic>
        <p:nvPicPr>
          <p:cNvPr id="22" name="图片 80"/>
          <p:cNvPicPr/>
          <p:nvPr/>
        </p:nvPicPr>
        <p:blipFill rotWithShape="1">
          <a:blip r:embed="rId5" cstate="print">
            <a:extLst>
              <a:ext uri="{28A0092B-C50C-407E-A947-70E740481C1C}">
                <a14:useLocalDpi xmlns:a14="http://schemas.microsoft.com/office/drawing/2010/main" val="0"/>
              </a:ext>
            </a:extLst>
          </a:blip>
          <a:srcRect t="2870" b="6449"/>
          <a:stretch/>
        </p:blipFill>
        <p:spPr>
          <a:xfrm>
            <a:off x="3065430" y="3933052"/>
            <a:ext cx="2952115" cy="2024024"/>
          </a:xfrm>
          <a:prstGeom prst="rect">
            <a:avLst/>
          </a:prstGeom>
        </p:spPr>
      </p:pic>
    </p:spTree>
    <p:extLst>
      <p:ext uri="{BB962C8B-B14F-4D97-AF65-F5344CB8AC3E}">
        <p14:creationId xmlns:p14="http://schemas.microsoft.com/office/powerpoint/2010/main" val="43328933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47041"/>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a:t>第一部分</a:t>
            </a:r>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选题依据</a:t>
            </a:r>
          </a:p>
        </p:txBody>
      </p:sp>
      <p:grpSp>
        <p:nvGrpSpPr>
          <p:cNvPr id="24" name="Group 2"/>
          <p:cNvGrpSpPr/>
          <p:nvPr/>
        </p:nvGrpSpPr>
        <p:grpSpPr bwMode="auto">
          <a:xfrm>
            <a:off x="105652" y="655955"/>
            <a:ext cx="5321188" cy="475775"/>
            <a:chOff x="-42005" y="0"/>
            <a:chExt cx="4781313"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a:solidFill>
                    <a:srgbClr val="254375"/>
                  </a:solidFill>
                  <a:latin typeface="微软雅黑" panose="020B0503020204020204" charset="-122"/>
                  <a:ea typeface="微软雅黑" panose="020B0503020204020204" charset="-122"/>
                  <a:sym typeface="微软雅黑" panose="020B0503020204020204" charset="-122"/>
                </a:rPr>
                <a:t>01</a:t>
              </a:r>
            </a:p>
          </p:txBody>
        </p:sp>
        <p:sp>
          <p:nvSpPr>
            <p:cNvPr id="26" name="矩形 24"/>
            <p:cNvSpPr>
              <a:spLocks noChangeArrowheads="1"/>
            </p:cNvSpPr>
            <p:nvPr/>
          </p:nvSpPr>
          <p:spPr bwMode="auto">
            <a:xfrm>
              <a:off x="347873" y="14118"/>
              <a:ext cx="4391435"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a:solidFill>
                    <a:srgbClr val="4F81BD"/>
                  </a:solidFill>
                  <a:latin typeface="微软雅黑" panose="020B0503020204020204" charset="-122"/>
                  <a:ea typeface="微软雅黑" panose="020B0503020204020204" charset="-122"/>
                  <a:sym typeface="Arial" panose="020B0604020202090204"/>
                </a:rPr>
                <a:t>选题</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依据</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课题来源与研究目的</a:t>
              </a: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8" name="直接连接符 4"/>
          <p:cNvCxnSpPr>
            <a:cxnSpLocks noChangeShapeType="1"/>
            <a:endCxn id="26" idx="2"/>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2" name="矩形 1"/>
          <p:cNvSpPr/>
          <p:nvPr/>
        </p:nvSpPr>
        <p:spPr>
          <a:xfrm>
            <a:off x="152400" y="1113125"/>
            <a:ext cx="8596064" cy="3323987"/>
          </a:xfrm>
          <a:prstGeom prst="rect">
            <a:avLst/>
          </a:prstGeom>
        </p:spPr>
        <p:txBody>
          <a:bodyPr wrap="square">
            <a:spAutoFit/>
          </a:bodyPr>
          <a:lstStyle/>
          <a:p>
            <a:pPr>
              <a:lnSpc>
                <a:spcPct val="150000"/>
              </a:lnSpc>
            </a:pPr>
            <a:r>
              <a:rPr lang="zh-CN" altLang="en-US" sz="2000" b="1" dirty="0">
                <a:solidFill>
                  <a:srgbClr val="FF0000"/>
                </a:solidFill>
                <a:latin typeface="微软雅黑" pitchFamily="34" charset="-122"/>
                <a:ea typeface="微软雅黑" pitchFamily="34" charset="-122"/>
              </a:rPr>
              <a:t>课题</a:t>
            </a:r>
            <a:r>
              <a:rPr lang="zh-CN" altLang="en-US" sz="2000" b="1" dirty="0" smtClean="0">
                <a:solidFill>
                  <a:srgbClr val="FF0000"/>
                </a:solidFill>
                <a:latin typeface="微软雅黑" pitchFamily="34" charset="-122"/>
                <a:ea typeface="微软雅黑" pitchFamily="34" charset="-122"/>
              </a:rPr>
              <a:t>来源：</a:t>
            </a:r>
            <a:endParaRPr lang="en-US" altLang="zh-CN" sz="2000" b="1" dirty="0" smtClean="0">
              <a:solidFill>
                <a:srgbClr val="FF0000"/>
              </a:solidFill>
              <a:latin typeface="微软雅黑" pitchFamily="34" charset="-122"/>
              <a:ea typeface="微软雅黑" pitchFamily="34" charset="-122"/>
            </a:endParaRPr>
          </a:p>
          <a:p>
            <a:pPr>
              <a:lnSpc>
                <a:spcPct val="150000"/>
              </a:lnSpc>
            </a:pPr>
            <a:r>
              <a:rPr lang="en-US" altLang="zh-CN" sz="2000" dirty="0" smtClean="0">
                <a:latin typeface="微软雅黑" pitchFamily="34" charset="-122"/>
                <a:ea typeface="微软雅黑" pitchFamily="34" charset="-122"/>
              </a:rPr>
              <a:t>[1]</a:t>
            </a:r>
            <a:r>
              <a:rPr lang="zh-CN" altLang="en-US" sz="2000" dirty="0">
                <a:latin typeface="微软雅黑" pitchFamily="34" charset="-122"/>
                <a:ea typeface="微软雅黑" pitchFamily="34" charset="-122"/>
              </a:rPr>
              <a:t>成都飞机工业（集团）有限责任公司</a:t>
            </a:r>
            <a:r>
              <a:rPr lang="zh-CN" altLang="en-US" sz="2000" dirty="0" smtClean="0">
                <a:latin typeface="微软雅黑" pitchFamily="34" charset="-122"/>
                <a:ea typeface="微软雅黑" pitchFamily="34" charset="-122"/>
              </a:rPr>
              <a:t>项目</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航空</a:t>
            </a:r>
            <a:r>
              <a:rPr lang="zh-CN" altLang="en-US" sz="2000" dirty="0">
                <a:latin typeface="微软雅黑" pitchFamily="34" charset="-122"/>
                <a:ea typeface="微软雅黑" pitchFamily="34" charset="-122"/>
              </a:rPr>
              <a:t>用高阻尼低成本绿色减振降噪涂层</a:t>
            </a:r>
            <a:r>
              <a:rPr lang="zh-CN" altLang="en-US" sz="2000" dirty="0" smtClean="0">
                <a:latin typeface="微软雅黑" pitchFamily="34" charset="-122"/>
                <a:ea typeface="微软雅黑" pitchFamily="34" charset="-122"/>
              </a:rPr>
              <a:t>技术 </a:t>
            </a:r>
            <a:endParaRPr lang="en-US" altLang="zh-CN" sz="2000" dirty="0" smtClean="0">
              <a:latin typeface="微软雅黑" pitchFamily="34" charset="-122"/>
              <a:ea typeface="微软雅黑" pitchFamily="34" charset="-122"/>
            </a:endParaRPr>
          </a:p>
          <a:p>
            <a:pPr>
              <a:lnSpc>
                <a:spcPct val="150000"/>
              </a:lnSpc>
            </a:pPr>
            <a:r>
              <a:rPr lang="en-US" altLang="zh-CN" sz="2000" dirty="0" smtClean="0">
                <a:latin typeface="微软雅黑" pitchFamily="34" charset="-122"/>
                <a:ea typeface="微软雅黑" pitchFamily="34" charset="-122"/>
              </a:rPr>
              <a:t>[2]</a:t>
            </a:r>
            <a:r>
              <a:rPr lang="zh-CN" altLang="en-US" sz="2000" dirty="0">
                <a:latin typeface="微软雅黑" pitchFamily="34" charset="-122"/>
                <a:ea typeface="微软雅黑" pitchFamily="34" charset="-122"/>
              </a:rPr>
              <a:t>成都飞机工业（集团）有限责任公司项目</a:t>
            </a:r>
            <a:r>
              <a:rPr lang="en-US" altLang="zh-CN" sz="2000" dirty="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飞机</a:t>
            </a:r>
            <a:r>
              <a:rPr lang="zh-CN" altLang="en-US" sz="2000" dirty="0">
                <a:latin typeface="微软雅黑" pitchFamily="34" charset="-122"/>
                <a:ea typeface="微软雅黑" pitchFamily="34" charset="-122"/>
              </a:rPr>
              <a:t>管道安装应力的影响机理及控制技术</a:t>
            </a:r>
            <a:r>
              <a:rPr lang="zh-CN" altLang="en-US" sz="2000" dirty="0" smtClean="0">
                <a:latin typeface="微软雅黑" pitchFamily="34" charset="-122"/>
                <a:ea typeface="微软雅黑" pitchFamily="34" charset="-122"/>
              </a:rPr>
              <a:t>研究</a:t>
            </a:r>
            <a:endParaRPr lang="en-US" altLang="zh-CN" sz="2000" dirty="0" smtClean="0">
              <a:latin typeface="微软雅黑" pitchFamily="34" charset="-122"/>
              <a:ea typeface="微软雅黑" pitchFamily="34" charset="-122"/>
            </a:endParaRPr>
          </a:p>
          <a:p>
            <a:pPr>
              <a:lnSpc>
                <a:spcPct val="150000"/>
              </a:lnSpc>
            </a:pPr>
            <a:r>
              <a:rPr lang="en-US" altLang="zh-CN" sz="2000" dirty="0" smtClean="0">
                <a:latin typeface="微软雅黑" pitchFamily="34" charset="-122"/>
                <a:ea typeface="微软雅黑" pitchFamily="34" charset="-122"/>
              </a:rPr>
              <a:t>[3]</a:t>
            </a:r>
            <a:r>
              <a:rPr lang="zh-CN" altLang="en-US" sz="2000" dirty="0" smtClean="0">
                <a:latin typeface="微软雅黑" pitchFamily="34" charset="-122"/>
                <a:ea typeface="微软雅黑" pitchFamily="34" charset="-122"/>
              </a:rPr>
              <a:t>国家</a:t>
            </a:r>
            <a:r>
              <a:rPr lang="zh-CN" altLang="en-US" sz="2000" dirty="0">
                <a:latin typeface="微软雅黑" pitchFamily="34" charset="-122"/>
                <a:ea typeface="微软雅黑" pitchFamily="34" charset="-122"/>
              </a:rPr>
              <a:t>科技重大专项（</a:t>
            </a:r>
            <a:r>
              <a:rPr lang="en-US" altLang="zh-CN" sz="2000" dirty="0">
                <a:latin typeface="微软雅黑" pitchFamily="34" charset="-122"/>
                <a:ea typeface="微软雅黑" pitchFamily="34" charset="-122"/>
              </a:rPr>
              <a:t>J2019-IV-004-0071)</a:t>
            </a:r>
            <a:r>
              <a:rPr lang="zh-CN" altLang="en-US" sz="2000" dirty="0">
                <a:latin typeface="微软雅黑" pitchFamily="34" charset="-122"/>
                <a:ea typeface="微软雅黑" pitchFamily="34" charset="-122"/>
              </a:rPr>
              <a:t>子课题：复杂服役环境下主轴承典型故障宏观动力学研究。</a:t>
            </a:r>
          </a:p>
        </p:txBody>
      </p:sp>
      <p:sp>
        <p:nvSpPr>
          <p:cNvPr id="12" name="矩形 11"/>
          <p:cNvSpPr/>
          <p:nvPr/>
        </p:nvSpPr>
        <p:spPr>
          <a:xfrm>
            <a:off x="174466" y="4293096"/>
            <a:ext cx="8551932" cy="1938992"/>
          </a:xfrm>
          <a:prstGeom prst="rect">
            <a:avLst/>
          </a:prstGeom>
        </p:spPr>
        <p:txBody>
          <a:bodyPr wrap="square">
            <a:spAutoFit/>
          </a:bodyPr>
          <a:lstStyle/>
          <a:p>
            <a:pPr>
              <a:lnSpc>
                <a:spcPct val="150000"/>
              </a:lnSpc>
            </a:pPr>
            <a:r>
              <a:rPr lang="zh-CN" altLang="en-US" sz="2000" b="1" dirty="0">
                <a:solidFill>
                  <a:srgbClr val="FF0000"/>
                </a:solidFill>
                <a:latin typeface="微软雅黑" pitchFamily="34" charset="-122"/>
                <a:ea typeface="微软雅黑" pitchFamily="34" charset="-122"/>
              </a:rPr>
              <a:t>研究目的：</a:t>
            </a:r>
            <a:endParaRPr lang="en-US" altLang="zh-CN" sz="2000" b="1" dirty="0">
              <a:solidFill>
                <a:srgbClr val="FF0000"/>
              </a:solidFill>
              <a:latin typeface="微软雅黑" pitchFamily="34" charset="-122"/>
              <a:ea typeface="微软雅黑" pitchFamily="34" charset="-122"/>
            </a:endParaRPr>
          </a:p>
          <a:p>
            <a:pPr>
              <a:lnSpc>
                <a:spcPct val="150000"/>
              </a:lnSpc>
            </a:pPr>
            <a:r>
              <a:rPr lang="zh-CN" altLang="en-US" sz="2000" dirty="0" smtClean="0">
                <a:latin typeface="微软雅黑" pitchFamily="34" charset="-122"/>
                <a:ea typeface="微软雅黑" pitchFamily="34" charset="-122"/>
              </a:rPr>
              <a:t>       研究</a:t>
            </a:r>
            <a:r>
              <a:rPr lang="zh-CN" altLang="en-US" sz="2000" dirty="0">
                <a:latin typeface="微软雅黑" pitchFamily="34" charset="-122"/>
                <a:ea typeface="微软雅黑" pitchFamily="34" charset="-122"/>
              </a:rPr>
              <a:t>飞机液压系统管道的减振技术，完成</a:t>
            </a:r>
            <a:r>
              <a:rPr lang="zh-CN" altLang="en-US" sz="2000" dirty="0">
                <a:solidFill>
                  <a:srgbClr val="FF0000"/>
                </a:solidFill>
                <a:latin typeface="微软雅黑" pitchFamily="34" charset="-122"/>
                <a:ea typeface="微软雅黑" pitchFamily="34" charset="-122"/>
              </a:rPr>
              <a:t>管道减振涂层材料的研制</a:t>
            </a:r>
            <a:r>
              <a:rPr lang="zh-CN" altLang="en-US" sz="2000" dirty="0">
                <a:latin typeface="微软雅黑" pitchFamily="34" charset="-122"/>
                <a:ea typeface="微软雅黑" pitchFamily="34" charset="-122"/>
              </a:rPr>
              <a:t>，进行管道减振</a:t>
            </a:r>
            <a:r>
              <a:rPr lang="zh-CN" altLang="en-US" sz="2000" dirty="0">
                <a:solidFill>
                  <a:srgbClr val="FF0000"/>
                </a:solidFill>
                <a:latin typeface="微软雅黑" pitchFamily="34" charset="-122"/>
                <a:ea typeface="微软雅黑" pitchFamily="34" charset="-122"/>
              </a:rPr>
              <a:t>试验研究</a:t>
            </a:r>
            <a:r>
              <a:rPr lang="zh-CN" altLang="en-US" sz="2000" dirty="0">
                <a:latin typeface="微软雅黑" pitchFamily="34" charset="-122"/>
                <a:ea typeface="微软雅黑" pitchFamily="34" charset="-122"/>
              </a:rPr>
              <a:t>、涂层</a:t>
            </a:r>
            <a:r>
              <a:rPr lang="zh-CN" altLang="en-US" sz="2000" dirty="0">
                <a:solidFill>
                  <a:srgbClr val="FF0000"/>
                </a:solidFill>
                <a:latin typeface="微软雅黑" pitchFamily="34" charset="-122"/>
                <a:ea typeface="微软雅黑" pitchFamily="34" charset="-122"/>
              </a:rPr>
              <a:t>理化性能研究</a:t>
            </a:r>
            <a:r>
              <a:rPr lang="zh-CN" altLang="en-US" sz="2000" dirty="0">
                <a:latin typeface="微软雅黑" pitchFamily="34" charset="-122"/>
                <a:ea typeface="微软雅黑" pitchFamily="34" charset="-122"/>
              </a:rPr>
              <a:t>以及</a:t>
            </a:r>
            <a:r>
              <a:rPr lang="zh-CN" altLang="en-US" sz="2000" dirty="0">
                <a:solidFill>
                  <a:srgbClr val="FF0000"/>
                </a:solidFill>
                <a:latin typeface="微软雅黑" pitchFamily="34" charset="-122"/>
                <a:ea typeface="微软雅黑" pitchFamily="34" charset="-122"/>
              </a:rPr>
              <a:t>减振</a:t>
            </a:r>
            <a:r>
              <a:rPr lang="zh-CN" altLang="en-US" sz="2000" dirty="0" smtClean="0">
                <a:solidFill>
                  <a:srgbClr val="FF0000"/>
                </a:solidFill>
                <a:latin typeface="微软雅黑" pitchFamily="34" charset="-122"/>
                <a:ea typeface="微软雅黑" pitchFamily="34" charset="-122"/>
              </a:rPr>
              <a:t>机理研究</a:t>
            </a:r>
            <a:r>
              <a:rPr lang="zh-CN" altLang="en-US" sz="2000" dirty="0">
                <a:latin typeface="微软雅黑" pitchFamily="34" charset="-122"/>
                <a:ea typeface="微软雅黑" pitchFamily="34" charset="-122"/>
              </a:rPr>
              <a:t>。为降低管道在共振下的振动应力，保障管道良好的疲劳性能提供重要的技术手段。</a:t>
            </a:r>
          </a:p>
        </p:txBody>
      </p:sp>
    </p:spTree>
    <p:extLst>
      <p:ext uri="{BB962C8B-B14F-4D97-AF65-F5344CB8AC3E}">
        <p14:creationId xmlns:p14="http://schemas.microsoft.com/office/powerpoint/2010/main" val="194957263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00110"/>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dirty="0" smtClean="0"/>
              <a:t>第</a:t>
            </a:r>
            <a:r>
              <a:rPr lang="zh-CN" altLang="en-US" kern="0" dirty="0" smtClean="0"/>
              <a:t>三</a:t>
            </a:r>
            <a:r>
              <a:rPr kern="0" dirty="0" err="1" smtClean="0"/>
              <a:t>部分</a:t>
            </a:r>
            <a:endParaRPr kern="0" dirty="0"/>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研究基础</a:t>
            </a:r>
          </a:p>
        </p:txBody>
      </p:sp>
      <p:grpSp>
        <p:nvGrpSpPr>
          <p:cNvPr id="24" name="Group 2"/>
          <p:cNvGrpSpPr/>
          <p:nvPr/>
        </p:nvGrpSpPr>
        <p:grpSpPr bwMode="auto">
          <a:xfrm>
            <a:off x="105652" y="655955"/>
            <a:ext cx="6520142" cy="475775"/>
            <a:chOff x="-42005" y="0"/>
            <a:chExt cx="4704508"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smtClean="0">
                  <a:solidFill>
                    <a:srgbClr val="254375"/>
                  </a:solidFill>
                  <a:latin typeface="微软雅黑" panose="020B0503020204020204" charset="-122"/>
                  <a:ea typeface="微软雅黑" panose="020B0503020204020204" charset="-122"/>
                  <a:sym typeface="微软雅黑" panose="020B0503020204020204" charset="-122"/>
                </a:rPr>
                <a:t>03</a:t>
              </a:r>
              <a:endParaRPr lang="en-US" altLang="zh-CN" sz="2400" b="1" dirty="0">
                <a:solidFill>
                  <a:srgbClr val="254375"/>
                </a:solidFill>
                <a:latin typeface="微软雅黑" panose="020B0503020204020204" charset="-122"/>
                <a:ea typeface="微软雅黑" panose="020B0503020204020204" charset="-122"/>
                <a:sym typeface="微软雅黑" panose="020B0503020204020204" charset="-122"/>
              </a:endParaRPr>
            </a:p>
          </p:txBody>
        </p:sp>
        <p:sp>
          <p:nvSpPr>
            <p:cNvPr id="26" name="矩形 24"/>
            <p:cNvSpPr>
              <a:spLocks noChangeArrowheads="1"/>
            </p:cNvSpPr>
            <p:nvPr/>
          </p:nvSpPr>
          <p:spPr bwMode="auto">
            <a:xfrm>
              <a:off x="271069" y="14118"/>
              <a:ext cx="4391434"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a:solidFill>
                    <a:srgbClr val="4F81BD"/>
                  </a:solidFill>
                  <a:latin typeface="微软雅黑" panose="020B0503020204020204" charset="-122"/>
                  <a:ea typeface="微软雅黑" panose="020B0503020204020204" charset="-122"/>
                  <a:sym typeface="Arial" panose="020B0604020202090204"/>
                </a:rPr>
                <a:t>研究基础</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已完成的工作</a:t>
              </a:r>
              <a:endParaRPr lang="zh-CN" altLang="en-US" sz="2400" b="1" dirty="0">
                <a:solidFill>
                  <a:srgbClr val="4F81BD"/>
                </a:solidFill>
                <a:latin typeface="微软雅黑" panose="020B0503020204020204" charset="-122"/>
                <a:ea typeface="微软雅黑" panose="020B0503020204020204" charset="-122"/>
                <a:sym typeface="Arial" panose="020B0604020202090204"/>
              </a:endParaRP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9" name="直接连接符 4"/>
          <p:cNvCxnSpPr>
            <a:cxnSpLocks noChangeShapeType="1"/>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48" name="文本框 31">
            <a:extLst>
              <a:ext uri="{FF2B5EF4-FFF2-40B4-BE49-F238E27FC236}">
                <a16:creationId xmlns:a16="http://schemas.microsoft.com/office/drawing/2014/main" xmlns="" id="{22450760-1AA2-4FA5-917D-8F2BB9379618}"/>
              </a:ext>
            </a:extLst>
          </p:cNvPr>
          <p:cNvSpPr txBox="1"/>
          <p:nvPr/>
        </p:nvSpPr>
        <p:spPr>
          <a:xfrm>
            <a:off x="1312220" y="6165304"/>
            <a:ext cx="6932188" cy="338554"/>
          </a:xfrm>
          <a:prstGeom prst="rect">
            <a:avLst/>
          </a:prstGeom>
          <a:solidFill>
            <a:srgbClr val="FFC000"/>
          </a:solidFill>
        </p:spPr>
        <p:txBody>
          <a:bodyPr wrap="square" rtlCol="0">
            <a:spAutoFit/>
          </a:bodyPr>
          <a:lstStyle/>
          <a:p>
            <a:pPr algn="just"/>
            <a:r>
              <a:rPr lang="zh-CN" altLang="en-US" sz="1600" b="1" dirty="0">
                <a:solidFill>
                  <a:srgbClr val="FF0000"/>
                </a:solidFill>
              </a:rPr>
              <a:t>结论</a:t>
            </a:r>
            <a:r>
              <a:rPr lang="zh-CN" altLang="en-US" sz="1600" b="1" dirty="0" smtClean="0">
                <a:solidFill>
                  <a:srgbClr val="FF0000"/>
                </a:solidFill>
              </a:rPr>
              <a:t>：</a:t>
            </a:r>
            <a:r>
              <a:rPr lang="zh-CN" altLang="en-US" sz="1600" dirty="0"/>
              <a:t>不同涂层厚度仿真结果与试验结果对比，误差在</a:t>
            </a:r>
            <a:r>
              <a:rPr lang="en-US" altLang="zh-CN" sz="1600" b="1" dirty="0">
                <a:solidFill>
                  <a:srgbClr val="FF0000"/>
                </a:solidFill>
              </a:rPr>
              <a:t>0.10%-1.68</a:t>
            </a:r>
            <a:r>
              <a:rPr lang="en-US" altLang="zh-CN" sz="1600" b="1" dirty="0" smtClean="0">
                <a:solidFill>
                  <a:srgbClr val="FF0000"/>
                </a:solidFill>
              </a:rPr>
              <a:t>%</a:t>
            </a:r>
            <a:r>
              <a:rPr lang="zh-CN" altLang="en-US" sz="1600" dirty="0" smtClean="0"/>
              <a:t>。</a:t>
            </a:r>
            <a:endParaRPr lang="en-US" altLang="zh-CN" sz="1600" dirty="0"/>
          </a:p>
        </p:txBody>
      </p:sp>
      <p:sp>
        <p:nvSpPr>
          <p:cNvPr id="16" name="文本框 2"/>
          <p:cNvSpPr txBox="1"/>
          <p:nvPr/>
        </p:nvSpPr>
        <p:spPr>
          <a:xfrm>
            <a:off x="143956" y="1156682"/>
            <a:ext cx="5508163" cy="400110"/>
          </a:xfrm>
          <a:prstGeom prst="rect">
            <a:avLst/>
          </a:prstGeom>
          <a:noFill/>
          <a:ln w="19050">
            <a:solidFill>
              <a:schemeClr val="bg1"/>
            </a:solidFill>
          </a:ln>
          <a:effectLst/>
        </p:spPr>
        <p:txBody>
          <a:bodyPr wrap="square" rtlCol="0">
            <a:spAutoFit/>
          </a:bodyPr>
          <a:lstStyle/>
          <a:p>
            <a:pPr lvl="0">
              <a:defRPr/>
            </a:pPr>
            <a:r>
              <a:rPr lang="en-US" altLang="zh-CN" sz="2000" dirty="0" smtClean="0">
                <a:latin typeface="微软雅黑" pitchFamily="34" charset="-122"/>
                <a:ea typeface="微软雅黑" pitchFamily="34" charset="-122"/>
              </a:rPr>
              <a:t>4</a:t>
            </a:r>
            <a:r>
              <a:rPr kumimoji="0" lang="en-US" altLang="zh-CN" sz="2000" b="0" i="0" u="none" strike="noStrike" kern="1200" cap="none" spc="0" normalizeH="0" baseline="0" noProof="0" dirty="0" smtClean="0">
                <a:ln>
                  <a:noFill/>
                </a:ln>
                <a:effectLst/>
                <a:uLnTx/>
                <a:uFillTx/>
                <a:latin typeface="微软雅黑" pitchFamily="34" charset="-122"/>
                <a:ea typeface="微软雅黑" pitchFamily="34" charset="-122"/>
              </a:rPr>
              <a:t>.</a:t>
            </a:r>
            <a:r>
              <a:rPr lang="zh-CN" altLang="en-US" sz="2000" dirty="0">
                <a:latin typeface="微软雅黑" pitchFamily="34" charset="-122"/>
                <a:ea typeface="微软雅黑" pitchFamily="34" charset="-122"/>
              </a:rPr>
              <a:t>不同涂层厚度仿真结果</a:t>
            </a:r>
            <a:r>
              <a:rPr lang="zh-CN" altLang="en-US" sz="2000" dirty="0" smtClean="0">
                <a:latin typeface="微软雅黑" pitchFamily="34" charset="-122"/>
                <a:ea typeface="微软雅黑" pitchFamily="34" charset="-122"/>
              </a:rPr>
              <a:t>对比（</a:t>
            </a:r>
            <a:r>
              <a:rPr lang="zh-CN" altLang="en-US" sz="2000" dirty="0">
                <a:latin typeface="微软雅黑" pitchFamily="34" charset="-122"/>
                <a:ea typeface="微软雅黑" pitchFamily="34" charset="-122"/>
              </a:rPr>
              <a:t>约束</a:t>
            </a:r>
            <a:r>
              <a:rPr lang="zh-CN" altLang="en-US" sz="2000" dirty="0" smtClean="0">
                <a:latin typeface="微软雅黑" pitchFamily="34" charset="-122"/>
                <a:ea typeface="微软雅黑" pitchFamily="34" charset="-122"/>
              </a:rPr>
              <a:t>层）</a:t>
            </a:r>
            <a:endParaRPr lang="zh-CN" altLang="en-US" sz="2000" dirty="0">
              <a:latin typeface="微软雅黑" pitchFamily="34" charset="-122"/>
              <a:ea typeface="微软雅黑" pitchFamily="34" charset="-122"/>
            </a:endParaRPr>
          </a:p>
        </p:txBody>
      </p:sp>
      <p:sp>
        <p:nvSpPr>
          <p:cNvPr id="4" name="矩形 3"/>
          <p:cNvSpPr/>
          <p:nvPr/>
        </p:nvSpPr>
        <p:spPr>
          <a:xfrm>
            <a:off x="1547664" y="3584049"/>
            <a:ext cx="1949573" cy="276999"/>
          </a:xfrm>
          <a:prstGeom prst="rect">
            <a:avLst/>
          </a:prstGeom>
        </p:spPr>
        <p:txBody>
          <a:bodyPr wrap="none">
            <a:spAutoFit/>
          </a:bodyPr>
          <a:lstStyle/>
          <a:p>
            <a:r>
              <a:rPr lang="en-US" altLang="zh-CN" sz="1200" b="1" dirty="0">
                <a:latin typeface="微软雅黑" pitchFamily="34" charset="-122"/>
                <a:ea typeface="微软雅黑" pitchFamily="34" charset="-122"/>
              </a:rPr>
              <a:t>1.0mm</a:t>
            </a:r>
            <a:r>
              <a:rPr lang="zh-CN" altLang="en-US" sz="1200" b="1" dirty="0">
                <a:latin typeface="微软雅黑" pitchFamily="34" charset="-122"/>
                <a:ea typeface="微软雅黑" pitchFamily="34" charset="-122"/>
              </a:rPr>
              <a:t>涂层仿真试验对比</a:t>
            </a:r>
          </a:p>
        </p:txBody>
      </p:sp>
      <p:sp>
        <p:nvSpPr>
          <p:cNvPr id="30" name="矩形 29"/>
          <p:cNvSpPr/>
          <p:nvPr/>
        </p:nvSpPr>
        <p:spPr>
          <a:xfrm>
            <a:off x="5286723" y="3584049"/>
            <a:ext cx="1949573" cy="276999"/>
          </a:xfrm>
          <a:prstGeom prst="rect">
            <a:avLst/>
          </a:prstGeom>
        </p:spPr>
        <p:txBody>
          <a:bodyPr wrap="none">
            <a:spAutoFit/>
          </a:bodyPr>
          <a:lstStyle/>
          <a:p>
            <a:r>
              <a:rPr lang="en-US" altLang="zh-CN" sz="1200" b="1" dirty="0">
                <a:latin typeface="微软雅黑" pitchFamily="34" charset="-122"/>
                <a:ea typeface="微软雅黑" pitchFamily="34" charset="-122"/>
              </a:rPr>
              <a:t>1.4mm</a:t>
            </a:r>
            <a:r>
              <a:rPr lang="zh-CN" altLang="en-US" sz="1200" b="1" dirty="0">
                <a:latin typeface="微软雅黑" pitchFamily="34" charset="-122"/>
                <a:ea typeface="微软雅黑" pitchFamily="34" charset="-122"/>
              </a:rPr>
              <a:t>涂层仿真试验对比</a:t>
            </a:r>
          </a:p>
        </p:txBody>
      </p:sp>
      <p:sp>
        <p:nvSpPr>
          <p:cNvPr id="31" name="矩形 30"/>
          <p:cNvSpPr/>
          <p:nvPr/>
        </p:nvSpPr>
        <p:spPr>
          <a:xfrm>
            <a:off x="3486523" y="5885072"/>
            <a:ext cx="1949573" cy="276999"/>
          </a:xfrm>
          <a:prstGeom prst="rect">
            <a:avLst/>
          </a:prstGeom>
        </p:spPr>
        <p:txBody>
          <a:bodyPr wrap="none">
            <a:spAutoFit/>
          </a:bodyPr>
          <a:lstStyle/>
          <a:p>
            <a:r>
              <a:rPr lang="en-US" altLang="zh-CN" sz="1200" b="1" dirty="0">
                <a:latin typeface="微软雅黑" pitchFamily="34" charset="-122"/>
                <a:ea typeface="微软雅黑" pitchFamily="34" charset="-122"/>
              </a:rPr>
              <a:t>1.6mm</a:t>
            </a:r>
            <a:r>
              <a:rPr lang="zh-CN" altLang="en-US" sz="1200" b="1" dirty="0">
                <a:latin typeface="微软雅黑" pitchFamily="34" charset="-122"/>
                <a:ea typeface="微软雅黑" pitchFamily="34" charset="-122"/>
              </a:rPr>
              <a:t>涂层仿真试验对比</a:t>
            </a:r>
          </a:p>
        </p:txBody>
      </p:sp>
      <p:sp>
        <p:nvSpPr>
          <p:cNvPr id="33" name="直接连接符 32"/>
          <p:cNvSpPr>
            <a:spLocks noChangeShapeType="1"/>
          </p:cNvSpPr>
          <p:nvPr/>
        </p:nvSpPr>
        <p:spPr bwMode="auto">
          <a:xfrm>
            <a:off x="1137126" y="3904689"/>
            <a:ext cx="7519923" cy="15167"/>
          </a:xfrm>
          <a:prstGeom prst="line">
            <a:avLst/>
          </a:prstGeom>
          <a:noFill/>
          <a:ln w="9525">
            <a:solidFill>
              <a:srgbClr val="F7964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 name="直接连接符 4"/>
          <p:cNvSpPr>
            <a:spLocks noChangeShapeType="1"/>
          </p:cNvSpPr>
          <p:nvPr/>
        </p:nvSpPr>
        <p:spPr bwMode="auto">
          <a:xfrm>
            <a:off x="4395507" y="1556793"/>
            <a:ext cx="0" cy="2363063"/>
          </a:xfrm>
          <a:prstGeom prst="line">
            <a:avLst/>
          </a:prstGeom>
          <a:noFill/>
          <a:ln w="9525">
            <a:solidFill>
              <a:srgbClr val="DF6B08"/>
            </a:solidFill>
            <a:prstDash val="sysDash"/>
            <a:bevel/>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23" name="图片 54"/>
          <p:cNvPicPr/>
          <p:nvPr/>
        </p:nvPicPr>
        <p:blipFill rotWithShape="1">
          <a:blip r:embed="rId3" cstate="print">
            <a:extLst>
              <a:ext uri="{28A0092B-C50C-407E-A947-70E740481C1C}">
                <a14:useLocalDpi xmlns:a14="http://schemas.microsoft.com/office/drawing/2010/main" val="0"/>
              </a:ext>
            </a:extLst>
          </a:blip>
          <a:srcRect b="6671"/>
          <a:stretch/>
        </p:blipFill>
        <p:spPr>
          <a:xfrm>
            <a:off x="1088931" y="1552104"/>
            <a:ext cx="2952115" cy="2083117"/>
          </a:xfrm>
          <a:prstGeom prst="rect">
            <a:avLst/>
          </a:prstGeom>
        </p:spPr>
      </p:pic>
      <p:pic>
        <p:nvPicPr>
          <p:cNvPr id="28" name="图片 309"/>
          <p:cNvPicPr/>
          <p:nvPr/>
        </p:nvPicPr>
        <p:blipFill rotWithShape="1">
          <a:blip r:embed="rId4" cstate="print">
            <a:extLst>
              <a:ext uri="{28A0092B-C50C-407E-A947-70E740481C1C}">
                <a14:useLocalDpi xmlns:a14="http://schemas.microsoft.com/office/drawing/2010/main" val="0"/>
              </a:ext>
            </a:extLst>
          </a:blip>
          <a:srcRect b="6671"/>
          <a:stretch/>
        </p:blipFill>
        <p:spPr>
          <a:xfrm>
            <a:off x="4770922" y="1538873"/>
            <a:ext cx="2952115" cy="2083117"/>
          </a:xfrm>
          <a:prstGeom prst="rect">
            <a:avLst/>
          </a:prstGeom>
        </p:spPr>
      </p:pic>
      <p:pic>
        <p:nvPicPr>
          <p:cNvPr id="32" name="图片 311"/>
          <p:cNvPicPr/>
          <p:nvPr/>
        </p:nvPicPr>
        <p:blipFill rotWithShape="1">
          <a:blip r:embed="rId5" cstate="print">
            <a:extLst>
              <a:ext uri="{28A0092B-C50C-407E-A947-70E740481C1C}">
                <a14:useLocalDpi xmlns:a14="http://schemas.microsoft.com/office/drawing/2010/main" val="0"/>
              </a:ext>
            </a:extLst>
          </a:blip>
          <a:srcRect t="4182" b="6450"/>
          <a:stretch/>
        </p:blipFill>
        <p:spPr>
          <a:xfrm>
            <a:off x="2988037" y="3933056"/>
            <a:ext cx="2952115" cy="1994745"/>
          </a:xfrm>
          <a:prstGeom prst="rect">
            <a:avLst/>
          </a:prstGeom>
        </p:spPr>
      </p:pic>
    </p:spTree>
    <p:extLst>
      <p:ext uri="{BB962C8B-B14F-4D97-AF65-F5344CB8AC3E}">
        <p14:creationId xmlns:p14="http://schemas.microsoft.com/office/powerpoint/2010/main" val="216840157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00110"/>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dirty="0" smtClean="0"/>
              <a:t>第</a:t>
            </a:r>
            <a:r>
              <a:rPr lang="zh-CN" altLang="en-US" kern="0" dirty="0" smtClean="0"/>
              <a:t>三</a:t>
            </a:r>
            <a:r>
              <a:rPr kern="0" dirty="0" err="1" smtClean="0"/>
              <a:t>部分</a:t>
            </a:r>
            <a:endParaRPr kern="0" dirty="0"/>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研究基础</a:t>
            </a:r>
          </a:p>
        </p:txBody>
      </p:sp>
      <p:grpSp>
        <p:nvGrpSpPr>
          <p:cNvPr id="24" name="Group 2"/>
          <p:cNvGrpSpPr/>
          <p:nvPr/>
        </p:nvGrpSpPr>
        <p:grpSpPr bwMode="auto">
          <a:xfrm>
            <a:off x="105652" y="655955"/>
            <a:ext cx="6520142" cy="475775"/>
            <a:chOff x="-42005" y="0"/>
            <a:chExt cx="4704508"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smtClean="0">
                  <a:solidFill>
                    <a:srgbClr val="254375"/>
                  </a:solidFill>
                  <a:latin typeface="微软雅黑" panose="020B0503020204020204" charset="-122"/>
                  <a:ea typeface="微软雅黑" panose="020B0503020204020204" charset="-122"/>
                  <a:sym typeface="微软雅黑" panose="020B0503020204020204" charset="-122"/>
                </a:rPr>
                <a:t>03</a:t>
              </a:r>
              <a:endParaRPr lang="en-US" altLang="zh-CN" sz="2400" b="1" dirty="0">
                <a:solidFill>
                  <a:srgbClr val="254375"/>
                </a:solidFill>
                <a:latin typeface="微软雅黑" panose="020B0503020204020204" charset="-122"/>
                <a:ea typeface="微软雅黑" panose="020B0503020204020204" charset="-122"/>
                <a:sym typeface="微软雅黑" panose="020B0503020204020204" charset="-122"/>
              </a:endParaRPr>
            </a:p>
          </p:txBody>
        </p:sp>
        <p:sp>
          <p:nvSpPr>
            <p:cNvPr id="26" name="矩形 24"/>
            <p:cNvSpPr>
              <a:spLocks noChangeArrowheads="1"/>
            </p:cNvSpPr>
            <p:nvPr/>
          </p:nvSpPr>
          <p:spPr bwMode="auto">
            <a:xfrm>
              <a:off x="271069" y="14118"/>
              <a:ext cx="4391434"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a:solidFill>
                    <a:srgbClr val="4F81BD"/>
                  </a:solidFill>
                  <a:latin typeface="微软雅黑" panose="020B0503020204020204" charset="-122"/>
                  <a:ea typeface="微软雅黑" panose="020B0503020204020204" charset="-122"/>
                  <a:sym typeface="Arial" panose="020B0604020202090204"/>
                </a:rPr>
                <a:t>研究基础</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已完成的工作</a:t>
              </a:r>
              <a:endParaRPr lang="zh-CN" altLang="en-US" sz="2400" b="1" dirty="0">
                <a:solidFill>
                  <a:srgbClr val="4F81BD"/>
                </a:solidFill>
                <a:latin typeface="微软雅黑" panose="020B0503020204020204" charset="-122"/>
                <a:ea typeface="微软雅黑" panose="020B0503020204020204" charset="-122"/>
                <a:sym typeface="Arial" panose="020B0604020202090204"/>
              </a:endParaRP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9" name="直接连接符 4"/>
          <p:cNvCxnSpPr>
            <a:cxnSpLocks noChangeShapeType="1"/>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48" name="文本框 31">
            <a:extLst>
              <a:ext uri="{FF2B5EF4-FFF2-40B4-BE49-F238E27FC236}">
                <a16:creationId xmlns:a16="http://schemas.microsoft.com/office/drawing/2014/main" xmlns="" id="{22450760-1AA2-4FA5-917D-8F2BB9379618}"/>
              </a:ext>
            </a:extLst>
          </p:cNvPr>
          <p:cNvSpPr txBox="1"/>
          <p:nvPr/>
        </p:nvSpPr>
        <p:spPr>
          <a:xfrm>
            <a:off x="1312220" y="6165304"/>
            <a:ext cx="6932188" cy="338554"/>
          </a:xfrm>
          <a:prstGeom prst="rect">
            <a:avLst/>
          </a:prstGeom>
          <a:solidFill>
            <a:srgbClr val="FFC000"/>
          </a:solidFill>
        </p:spPr>
        <p:txBody>
          <a:bodyPr wrap="square" rtlCol="0">
            <a:spAutoFit/>
          </a:bodyPr>
          <a:lstStyle/>
          <a:p>
            <a:pPr algn="just"/>
            <a:r>
              <a:rPr lang="zh-CN" altLang="en-US" sz="1600" b="1" dirty="0">
                <a:solidFill>
                  <a:srgbClr val="FF0000"/>
                </a:solidFill>
              </a:rPr>
              <a:t>结论</a:t>
            </a:r>
            <a:r>
              <a:rPr lang="zh-CN" altLang="en-US" sz="1600" b="1" dirty="0" smtClean="0">
                <a:solidFill>
                  <a:srgbClr val="FF0000"/>
                </a:solidFill>
              </a:rPr>
              <a:t>：</a:t>
            </a:r>
            <a:r>
              <a:rPr lang="zh-CN" altLang="en-US" sz="1600" dirty="0"/>
              <a:t>不同云母粉固含量仿真结果与试验结果对比，误差在</a:t>
            </a:r>
            <a:r>
              <a:rPr lang="en-US" altLang="zh-CN" sz="1600" b="1" dirty="0">
                <a:solidFill>
                  <a:srgbClr val="FF0000"/>
                </a:solidFill>
              </a:rPr>
              <a:t>4.19%-5.78</a:t>
            </a:r>
            <a:r>
              <a:rPr lang="en-US" altLang="zh-CN" sz="1600" b="1" dirty="0" smtClean="0">
                <a:solidFill>
                  <a:srgbClr val="FF0000"/>
                </a:solidFill>
              </a:rPr>
              <a:t>%</a:t>
            </a:r>
            <a:r>
              <a:rPr lang="zh-CN" altLang="en-US" sz="1600" dirty="0" smtClean="0"/>
              <a:t>。</a:t>
            </a:r>
            <a:endParaRPr lang="en-US" altLang="zh-CN" sz="1600" dirty="0"/>
          </a:p>
        </p:txBody>
      </p:sp>
      <p:sp>
        <p:nvSpPr>
          <p:cNvPr id="16" name="文本框 2"/>
          <p:cNvSpPr txBox="1"/>
          <p:nvPr/>
        </p:nvSpPr>
        <p:spPr>
          <a:xfrm>
            <a:off x="143956" y="1156682"/>
            <a:ext cx="5508163" cy="400110"/>
          </a:xfrm>
          <a:prstGeom prst="rect">
            <a:avLst/>
          </a:prstGeom>
          <a:noFill/>
          <a:ln w="19050">
            <a:solidFill>
              <a:schemeClr val="bg1"/>
            </a:solidFill>
          </a:ln>
          <a:effectLst/>
        </p:spPr>
        <p:txBody>
          <a:bodyPr wrap="square" rtlCol="0">
            <a:spAutoFit/>
          </a:bodyPr>
          <a:lstStyle/>
          <a:p>
            <a:pPr lvl="0">
              <a:defRPr/>
            </a:pPr>
            <a:r>
              <a:rPr lang="en-US" altLang="zh-CN" sz="2000" noProof="0" dirty="0">
                <a:latin typeface="微软雅黑" pitchFamily="34" charset="-122"/>
                <a:ea typeface="微软雅黑" pitchFamily="34" charset="-122"/>
              </a:rPr>
              <a:t>5</a:t>
            </a:r>
            <a:r>
              <a:rPr kumimoji="0" lang="en-US" altLang="zh-CN" sz="2000" b="0" i="0" u="none" strike="noStrike" kern="1200" cap="none" spc="0" normalizeH="0" baseline="0" noProof="0" dirty="0" smtClean="0">
                <a:ln>
                  <a:noFill/>
                </a:ln>
                <a:effectLst/>
                <a:uLnTx/>
                <a:uFillTx/>
                <a:latin typeface="微软雅黑" pitchFamily="34" charset="-122"/>
                <a:ea typeface="微软雅黑" pitchFamily="34" charset="-122"/>
              </a:rPr>
              <a:t>.</a:t>
            </a:r>
            <a:r>
              <a:rPr lang="zh-CN" altLang="en-US" sz="2000" dirty="0">
                <a:latin typeface="微软雅黑" pitchFamily="34" charset="-122"/>
                <a:ea typeface="微软雅黑" pitchFamily="34" charset="-122"/>
              </a:rPr>
              <a:t>不同云母粉固含量仿真结果对比</a:t>
            </a:r>
            <a:r>
              <a:rPr lang="zh-CN" altLang="en-US" sz="2000" dirty="0" smtClean="0">
                <a:latin typeface="微软雅黑" pitchFamily="34" charset="-122"/>
                <a:ea typeface="微软雅黑" pitchFamily="34" charset="-122"/>
              </a:rPr>
              <a:t>（</a:t>
            </a:r>
            <a:r>
              <a:rPr lang="zh-CN" altLang="en-US" sz="2000" dirty="0">
                <a:latin typeface="微软雅黑" pitchFamily="34" charset="-122"/>
                <a:ea typeface="微软雅黑" pitchFamily="34" charset="-122"/>
              </a:rPr>
              <a:t>约束</a:t>
            </a:r>
            <a:r>
              <a:rPr lang="zh-CN" altLang="en-US" sz="2000" dirty="0" smtClean="0">
                <a:latin typeface="微软雅黑" pitchFamily="34" charset="-122"/>
                <a:ea typeface="微软雅黑" pitchFamily="34" charset="-122"/>
              </a:rPr>
              <a:t>层）</a:t>
            </a:r>
            <a:endParaRPr lang="zh-CN" altLang="en-US" sz="2000" dirty="0">
              <a:latin typeface="微软雅黑" pitchFamily="34" charset="-122"/>
              <a:ea typeface="微软雅黑" pitchFamily="34" charset="-122"/>
            </a:endParaRPr>
          </a:p>
        </p:txBody>
      </p:sp>
      <p:sp>
        <p:nvSpPr>
          <p:cNvPr id="4" name="矩形 3"/>
          <p:cNvSpPr/>
          <p:nvPr/>
        </p:nvSpPr>
        <p:spPr>
          <a:xfrm>
            <a:off x="1403648" y="3584049"/>
            <a:ext cx="2517036" cy="276999"/>
          </a:xfrm>
          <a:prstGeom prst="rect">
            <a:avLst/>
          </a:prstGeom>
        </p:spPr>
        <p:txBody>
          <a:bodyPr wrap="none">
            <a:spAutoFit/>
          </a:bodyPr>
          <a:lstStyle/>
          <a:p>
            <a:r>
              <a:rPr lang="zh-CN" altLang="en-US" sz="1200" b="1" dirty="0">
                <a:latin typeface="微软雅黑" pitchFamily="34" charset="-122"/>
                <a:ea typeface="微软雅黑" pitchFamily="34" charset="-122"/>
              </a:rPr>
              <a:t>固含量为</a:t>
            </a:r>
            <a:r>
              <a:rPr lang="en-US" altLang="zh-CN" sz="1200" b="1" dirty="0">
                <a:latin typeface="微软雅黑" pitchFamily="34" charset="-122"/>
                <a:ea typeface="微软雅黑" pitchFamily="34" charset="-122"/>
              </a:rPr>
              <a:t>20%</a:t>
            </a:r>
            <a:r>
              <a:rPr lang="zh-CN" altLang="en-US" sz="1200" b="1" dirty="0">
                <a:latin typeface="微软雅黑" pitchFamily="34" charset="-122"/>
                <a:ea typeface="微软雅黑" pitchFamily="34" charset="-122"/>
              </a:rPr>
              <a:t>的涂层仿真试验对比</a:t>
            </a:r>
          </a:p>
        </p:txBody>
      </p:sp>
      <p:sp>
        <p:nvSpPr>
          <p:cNvPr id="30" name="矩形 29"/>
          <p:cNvSpPr/>
          <p:nvPr/>
        </p:nvSpPr>
        <p:spPr>
          <a:xfrm>
            <a:off x="5004048" y="3584049"/>
            <a:ext cx="2517036" cy="276999"/>
          </a:xfrm>
          <a:prstGeom prst="rect">
            <a:avLst/>
          </a:prstGeom>
        </p:spPr>
        <p:txBody>
          <a:bodyPr wrap="none">
            <a:spAutoFit/>
          </a:bodyPr>
          <a:lstStyle/>
          <a:p>
            <a:r>
              <a:rPr lang="zh-CN" altLang="en-US" sz="1200" b="1" dirty="0">
                <a:latin typeface="微软雅黑" pitchFamily="34" charset="-122"/>
                <a:ea typeface="微软雅黑" pitchFamily="34" charset="-122"/>
              </a:rPr>
              <a:t>固含量为</a:t>
            </a:r>
            <a:r>
              <a:rPr lang="en-US" altLang="zh-CN" sz="1200" b="1" dirty="0">
                <a:latin typeface="微软雅黑" pitchFamily="34" charset="-122"/>
                <a:ea typeface="微软雅黑" pitchFamily="34" charset="-122"/>
              </a:rPr>
              <a:t>40%</a:t>
            </a:r>
            <a:r>
              <a:rPr lang="zh-CN" altLang="en-US" sz="1200" b="1" dirty="0">
                <a:latin typeface="微软雅黑" pitchFamily="34" charset="-122"/>
                <a:ea typeface="微软雅黑" pitchFamily="34" charset="-122"/>
              </a:rPr>
              <a:t>的涂层仿真试验对比</a:t>
            </a:r>
          </a:p>
        </p:txBody>
      </p:sp>
      <p:sp>
        <p:nvSpPr>
          <p:cNvPr id="31" name="矩形 30"/>
          <p:cNvSpPr/>
          <p:nvPr/>
        </p:nvSpPr>
        <p:spPr>
          <a:xfrm>
            <a:off x="3275856" y="5885072"/>
            <a:ext cx="2517036" cy="276999"/>
          </a:xfrm>
          <a:prstGeom prst="rect">
            <a:avLst/>
          </a:prstGeom>
        </p:spPr>
        <p:txBody>
          <a:bodyPr wrap="none">
            <a:spAutoFit/>
          </a:bodyPr>
          <a:lstStyle/>
          <a:p>
            <a:r>
              <a:rPr lang="zh-CN" altLang="en-US" sz="1200" b="1" dirty="0">
                <a:latin typeface="微软雅黑" pitchFamily="34" charset="-122"/>
                <a:ea typeface="微软雅黑" pitchFamily="34" charset="-122"/>
              </a:rPr>
              <a:t>固含量为</a:t>
            </a:r>
            <a:r>
              <a:rPr lang="en-US" altLang="zh-CN" sz="1200" b="1" dirty="0">
                <a:latin typeface="微软雅黑" pitchFamily="34" charset="-122"/>
                <a:ea typeface="微软雅黑" pitchFamily="34" charset="-122"/>
              </a:rPr>
              <a:t>60%</a:t>
            </a:r>
            <a:r>
              <a:rPr lang="zh-CN" altLang="en-US" sz="1200" b="1" dirty="0">
                <a:latin typeface="微软雅黑" pitchFamily="34" charset="-122"/>
                <a:ea typeface="微软雅黑" pitchFamily="34" charset="-122"/>
              </a:rPr>
              <a:t>的涂层仿真试验对比</a:t>
            </a:r>
          </a:p>
        </p:txBody>
      </p:sp>
      <p:sp>
        <p:nvSpPr>
          <p:cNvPr id="33" name="直接连接符 32"/>
          <p:cNvSpPr>
            <a:spLocks noChangeShapeType="1"/>
          </p:cNvSpPr>
          <p:nvPr/>
        </p:nvSpPr>
        <p:spPr bwMode="auto">
          <a:xfrm>
            <a:off x="1137126" y="3904689"/>
            <a:ext cx="7519923" cy="15167"/>
          </a:xfrm>
          <a:prstGeom prst="line">
            <a:avLst/>
          </a:prstGeom>
          <a:noFill/>
          <a:ln w="9525">
            <a:solidFill>
              <a:srgbClr val="F7964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 name="直接连接符 4"/>
          <p:cNvSpPr>
            <a:spLocks noChangeShapeType="1"/>
          </p:cNvSpPr>
          <p:nvPr/>
        </p:nvSpPr>
        <p:spPr bwMode="auto">
          <a:xfrm>
            <a:off x="4395507" y="1556793"/>
            <a:ext cx="0" cy="2363063"/>
          </a:xfrm>
          <a:prstGeom prst="line">
            <a:avLst/>
          </a:prstGeom>
          <a:noFill/>
          <a:ln w="9525">
            <a:solidFill>
              <a:srgbClr val="DF6B08"/>
            </a:solidFill>
            <a:prstDash val="sysDash"/>
            <a:bevel/>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20" name="图片 331"/>
          <p:cNvPicPr/>
          <p:nvPr/>
        </p:nvPicPr>
        <p:blipFill rotWithShape="1">
          <a:blip r:embed="rId3" cstate="print">
            <a:extLst>
              <a:ext uri="{28A0092B-C50C-407E-A947-70E740481C1C}">
                <a14:useLocalDpi xmlns:a14="http://schemas.microsoft.com/office/drawing/2010/main" val="0"/>
              </a:ext>
            </a:extLst>
          </a:blip>
          <a:srcRect t="4053" b="5614"/>
          <a:stretch/>
        </p:blipFill>
        <p:spPr>
          <a:xfrm>
            <a:off x="1115616" y="1556792"/>
            <a:ext cx="2952115" cy="2016224"/>
          </a:xfrm>
          <a:prstGeom prst="rect">
            <a:avLst/>
          </a:prstGeom>
        </p:spPr>
      </p:pic>
      <p:pic>
        <p:nvPicPr>
          <p:cNvPr id="21" name="图片 327"/>
          <p:cNvPicPr/>
          <p:nvPr/>
        </p:nvPicPr>
        <p:blipFill rotWithShape="1">
          <a:blip r:embed="rId4" cstate="print">
            <a:extLst>
              <a:ext uri="{28A0092B-C50C-407E-A947-70E740481C1C}">
                <a14:useLocalDpi xmlns:a14="http://schemas.microsoft.com/office/drawing/2010/main" val="0"/>
              </a:ext>
            </a:extLst>
          </a:blip>
          <a:srcRect t="2334" b="5615"/>
          <a:stretch/>
        </p:blipFill>
        <p:spPr>
          <a:xfrm>
            <a:off x="4709394" y="1518412"/>
            <a:ext cx="2952115" cy="2054604"/>
          </a:xfrm>
          <a:prstGeom prst="rect">
            <a:avLst/>
          </a:prstGeom>
        </p:spPr>
      </p:pic>
      <p:pic>
        <p:nvPicPr>
          <p:cNvPr id="22" name="图片 332"/>
          <p:cNvPicPr/>
          <p:nvPr/>
        </p:nvPicPr>
        <p:blipFill rotWithShape="1">
          <a:blip r:embed="rId5" cstate="print">
            <a:extLst>
              <a:ext uri="{28A0092B-C50C-407E-A947-70E740481C1C}">
                <a14:useLocalDpi xmlns:a14="http://schemas.microsoft.com/office/drawing/2010/main" val="0"/>
              </a:ext>
            </a:extLst>
          </a:blip>
          <a:srcRect t="4406" b="4912"/>
          <a:stretch/>
        </p:blipFill>
        <p:spPr>
          <a:xfrm>
            <a:off x="2987824" y="3933056"/>
            <a:ext cx="2952115" cy="2024024"/>
          </a:xfrm>
          <a:prstGeom prst="rect">
            <a:avLst/>
          </a:prstGeom>
        </p:spPr>
      </p:pic>
    </p:spTree>
    <p:extLst>
      <p:ext uri="{BB962C8B-B14F-4D97-AF65-F5344CB8AC3E}">
        <p14:creationId xmlns:p14="http://schemas.microsoft.com/office/powerpoint/2010/main" val="71695971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00110"/>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dirty="0" smtClean="0"/>
              <a:t>第</a:t>
            </a:r>
            <a:r>
              <a:rPr lang="zh-CN" altLang="en-US" kern="0" dirty="0" smtClean="0"/>
              <a:t>三</a:t>
            </a:r>
            <a:r>
              <a:rPr kern="0" dirty="0" err="1" smtClean="0"/>
              <a:t>部分</a:t>
            </a:r>
            <a:endParaRPr kern="0" dirty="0"/>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研究基础</a:t>
            </a:r>
          </a:p>
        </p:txBody>
      </p:sp>
      <p:grpSp>
        <p:nvGrpSpPr>
          <p:cNvPr id="24" name="Group 2"/>
          <p:cNvGrpSpPr/>
          <p:nvPr/>
        </p:nvGrpSpPr>
        <p:grpSpPr bwMode="auto">
          <a:xfrm>
            <a:off x="105652" y="655955"/>
            <a:ext cx="6520142" cy="475775"/>
            <a:chOff x="-42005" y="0"/>
            <a:chExt cx="4704508"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smtClean="0">
                  <a:solidFill>
                    <a:srgbClr val="254375"/>
                  </a:solidFill>
                  <a:latin typeface="微软雅黑" panose="020B0503020204020204" charset="-122"/>
                  <a:ea typeface="微软雅黑" panose="020B0503020204020204" charset="-122"/>
                  <a:sym typeface="微软雅黑" panose="020B0503020204020204" charset="-122"/>
                </a:rPr>
                <a:t>03</a:t>
              </a:r>
              <a:endParaRPr lang="en-US" altLang="zh-CN" sz="2400" b="1" dirty="0">
                <a:solidFill>
                  <a:srgbClr val="254375"/>
                </a:solidFill>
                <a:latin typeface="微软雅黑" panose="020B0503020204020204" charset="-122"/>
                <a:ea typeface="微软雅黑" panose="020B0503020204020204" charset="-122"/>
                <a:sym typeface="微软雅黑" panose="020B0503020204020204" charset="-122"/>
              </a:endParaRPr>
            </a:p>
          </p:txBody>
        </p:sp>
        <p:sp>
          <p:nvSpPr>
            <p:cNvPr id="26" name="矩形 24"/>
            <p:cNvSpPr>
              <a:spLocks noChangeArrowheads="1"/>
            </p:cNvSpPr>
            <p:nvPr/>
          </p:nvSpPr>
          <p:spPr bwMode="auto">
            <a:xfrm>
              <a:off x="271069" y="14118"/>
              <a:ext cx="4391434"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a:solidFill>
                    <a:srgbClr val="4F81BD"/>
                  </a:solidFill>
                  <a:latin typeface="微软雅黑" panose="020B0503020204020204" charset="-122"/>
                  <a:ea typeface="微软雅黑" panose="020B0503020204020204" charset="-122"/>
                  <a:sym typeface="Arial" panose="020B0604020202090204"/>
                </a:rPr>
                <a:t>研究基础</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已完成的工作</a:t>
              </a:r>
              <a:endParaRPr lang="zh-CN" altLang="en-US" sz="2400" b="1" dirty="0">
                <a:solidFill>
                  <a:srgbClr val="4F81BD"/>
                </a:solidFill>
                <a:latin typeface="微软雅黑" panose="020B0503020204020204" charset="-122"/>
                <a:ea typeface="微软雅黑" panose="020B0503020204020204" charset="-122"/>
                <a:sym typeface="Arial" panose="020B0604020202090204"/>
              </a:endParaRP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9" name="直接连接符 4"/>
          <p:cNvCxnSpPr>
            <a:cxnSpLocks noChangeShapeType="1"/>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48" name="文本框 31">
            <a:extLst>
              <a:ext uri="{FF2B5EF4-FFF2-40B4-BE49-F238E27FC236}">
                <a16:creationId xmlns:a16="http://schemas.microsoft.com/office/drawing/2014/main" xmlns="" id="{22450760-1AA2-4FA5-917D-8F2BB9379618}"/>
              </a:ext>
            </a:extLst>
          </p:cNvPr>
          <p:cNvSpPr txBox="1"/>
          <p:nvPr/>
        </p:nvSpPr>
        <p:spPr>
          <a:xfrm>
            <a:off x="1312220" y="6165304"/>
            <a:ext cx="6932188" cy="338554"/>
          </a:xfrm>
          <a:prstGeom prst="rect">
            <a:avLst/>
          </a:prstGeom>
          <a:solidFill>
            <a:srgbClr val="FFC000"/>
          </a:solidFill>
        </p:spPr>
        <p:txBody>
          <a:bodyPr wrap="square" rtlCol="0">
            <a:spAutoFit/>
          </a:bodyPr>
          <a:lstStyle/>
          <a:p>
            <a:pPr algn="just"/>
            <a:r>
              <a:rPr lang="zh-CN" altLang="en-US" sz="1600" b="1" dirty="0">
                <a:solidFill>
                  <a:srgbClr val="FF0000"/>
                </a:solidFill>
              </a:rPr>
              <a:t>结论</a:t>
            </a:r>
            <a:r>
              <a:rPr lang="zh-CN" altLang="en-US" sz="1600" b="1" dirty="0" smtClean="0">
                <a:solidFill>
                  <a:srgbClr val="FF0000"/>
                </a:solidFill>
              </a:rPr>
              <a:t>：</a:t>
            </a:r>
            <a:r>
              <a:rPr lang="zh-CN" altLang="en-US" sz="1600" dirty="0"/>
              <a:t>不同云母粉目数仿真结果与试验结果对比，误差在</a:t>
            </a:r>
            <a:r>
              <a:rPr lang="en-US" altLang="zh-CN" sz="1600" b="1" dirty="0">
                <a:solidFill>
                  <a:srgbClr val="FF0000"/>
                </a:solidFill>
              </a:rPr>
              <a:t>0.10%-5.78</a:t>
            </a:r>
            <a:r>
              <a:rPr lang="en-US" altLang="zh-CN" sz="1600" b="1" dirty="0" smtClean="0">
                <a:solidFill>
                  <a:srgbClr val="FF0000"/>
                </a:solidFill>
              </a:rPr>
              <a:t>%</a:t>
            </a:r>
            <a:r>
              <a:rPr lang="zh-CN" altLang="en-US" sz="1600" dirty="0" smtClean="0"/>
              <a:t>。</a:t>
            </a:r>
            <a:endParaRPr lang="en-US" altLang="zh-CN" sz="1600" dirty="0"/>
          </a:p>
        </p:txBody>
      </p:sp>
      <p:sp>
        <p:nvSpPr>
          <p:cNvPr id="16" name="文本框 2"/>
          <p:cNvSpPr txBox="1"/>
          <p:nvPr/>
        </p:nvSpPr>
        <p:spPr>
          <a:xfrm>
            <a:off x="143956" y="1156682"/>
            <a:ext cx="5508163" cy="400110"/>
          </a:xfrm>
          <a:prstGeom prst="rect">
            <a:avLst/>
          </a:prstGeom>
          <a:noFill/>
          <a:ln w="19050">
            <a:solidFill>
              <a:schemeClr val="bg1"/>
            </a:solidFill>
          </a:ln>
          <a:effectLst/>
        </p:spPr>
        <p:txBody>
          <a:bodyPr wrap="square" rtlCol="0">
            <a:spAutoFit/>
          </a:bodyPr>
          <a:lstStyle/>
          <a:p>
            <a:pPr lvl="0">
              <a:defRPr/>
            </a:pPr>
            <a:r>
              <a:rPr lang="en-US" altLang="zh-CN" sz="2000" dirty="0" smtClean="0">
                <a:latin typeface="微软雅黑" pitchFamily="34" charset="-122"/>
                <a:ea typeface="微软雅黑" pitchFamily="34" charset="-122"/>
              </a:rPr>
              <a:t>6</a:t>
            </a:r>
            <a:r>
              <a:rPr kumimoji="0" lang="en-US" altLang="zh-CN" sz="2000" b="0" i="0" u="none" strike="noStrike" kern="1200" cap="none" spc="0" normalizeH="0" baseline="0" noProof="0" dirty="0" smtClean="0">
                <a:ln>
                  <a:noFill/>
                </a:ln>
                <a:effectLst/>
                <a:uLnTx/>
                <a:uFillTx/>
                <a:latin typeface="微软雅黑" pitchFamily="34" charset="-122"/>
                <a:ea typeface="微软雅黑" pitchFamily="34" charset="-122"/>
              </a:rPr>
              <a:t>.</a:t>
            </a:r>
            <a:r>
              <a:rPr lang="zh-CN" altLang="en-US" sz="2000" dirty="0">
                <a:latin typeface="微软雅黑" pitchFamily="34" charset="-122"/>
                <a:ea typeface="微软雅黑" pitchFamily="34" charset="-122"/>
              </a:rPr>
              <a:t>不同云母粉目数仿真结果对比（约束</a:t>
            </a:r>
            <a:r>
              <a:rPr lang="zh-CN" altLang="en-US" sz="2000" dirty="0" smtClean="0">
                <a:latin typeface="微软雅黑" pitchFamily="34" charset="-122"/>
                <a:ea typeface="微软雅黑" pitchFamily="34" charset="-122"/>
              </a:rPr>
              <a:t>层）</a:t>
            </a:r>
            <a:endParaRPr lang="zh-CN" altLang="en-US" sz="2000" dirty="0">
              <a:latin typeface="微软雅黑" pitchFamily="34" charset="-122"/>
              <a:ea typeface="微软雅黑" pitchFamily="34" charset="-122"/>
            </a:endParaRPr>
          </a:p>
        </p:txBody>
      </p:sp>
      <p:sp>
        <p:nvSpPr>
          <p:cNvPr id="4" name="矩形 3"/>
          <p:cNvSpPr/>
          <p:nvPr/>
        </p:nvSpPr>
        <p:spPr>
          <a:xfrm>
            <a:off x="1086925" y="4946684"/>
            <a:ext cx="2836033" cy="276999"/>
          </a:xfrm>
          <a:prstGeom prst="rect">
            <a:avLst/>
          </a:prstGeom>
        </p:spPr>
        <p:txBody>
          <a:bodyPr wrap="none">
            <a:spAutoFit/>
          </a:bodyPr>
          <a:lstStyle/>
          <a:p>
            <a:r>
              <a:rPr lang="zh-CN" altLang="en-US" sz="1200" b="1" dirty="0">
                <a:latin typeface="微软雅黑" pitchFamily="34" charset="-122"/>
                <a:ea typeface="微软雅黑" pitchFamily="34" charset="-122"/>
              </a:rPr>
              <a:t>填料为</a:t>
            </a:r>
            <a:r>
              <a:rPr lang="en-US" altLang="zh-CN" sz="1200" b="1" dirty="0">
                <a:latin typeface="微软雅黑" pitchFamily="34" charset="-122"/>
                <a:ea typeface="微软雅黑" pitchFamily="34" charset="-122"/>
              </a:rPr>
              <a:t>10</a:t>
            </a:r>
            <a:r>
              <a:rPr lang="zh-CN" altLang="en-US" sz="1200" b="1" dirty="0">
                <a:latin typeface="微软雅黑" pitchFamily="34" charset="-122"/>
                <a:ea typeface="微软雅黑" pitchFamily="34" charset="-122"/>
              </a:rPr>
              <a:t>目云母粉的涂层仿真试验对比</a:t>
            </a:r>
          </a:p>
        </p:txBody>
      </p:sp>
      <p:sp>
        <p:nvSpPr>
          <p:cNvPr id="30" name="矩形 29"/>
          <p:cNvSpPr/>
          <p:nvPr/>
        </p:nvSpPr>
        <p:spPr>
          <a:xfrm>
            <a:off x="5192351" y="4973025"/>
            <a:ext cx="2836033" cy="276999"/>
          </a:xfrm>
          <a:prstGeom prst="rect">
            <a:avLst/>
          </a:prstGeom>
        </p:spPr>
        <p:txBody>
          <a:bodyPr wrap="none">
            <a:spAutoFit/>
          </a:bodyPr>
          <a:lstStyle/>
          <a:p>
            <a:r>
              <a:rPr lang="zh-CN" altLang="en-US" sz="1200" b="1" dirty="0">
                <a:latin typeface="微软雅黑" pitchFamily="34" charset="-122"/>
                <a:ea typeface="微软雅黑" pitchFamily="34" charset="-122"/>
              </a:rPr>
              <a:t>填料为</a:t>
            </a:r>
            <a:r>
              <a:rPr lang="en-US" altLang="zh-CN" sz="1200" b="1" dirty="0">
                <a:latin typeface="微软雅黑" pitchFamily="34" charset="-122"/>
                <a:ea typeface="微软雅黑" pitchFamily="34" charset="-122"/>
              </a:rPr>
              <a:t>40</a:t>
            </a:r>
            <a:r>
              <a:rPr lang="zh-CN" altLang="en-US" sz="1200" b="1" dirty="0">
                <a:latin typeface="微软雅黑" pitchFamily="34" charset="-122"/>
                <a:ea typeface="微软雅黑" pitchFamily="34" charset="-122"/>
              </a:rPr>
              <a:t>目云母粉的涂层仿真试验对比</a:t>
            </a:r>
          </a:p>
        </p:txBody>
      </p:sp>
      <p:sp>
        <p:nvSpPr>
          <p:cNvPr id="35" name="直接连接符 4"/>
          <p:cNvSpPr>
            <a:spLocks noChangeShapeType="1"/>
          </p:cNvSpPr>
          <p:nvPr/>
        </p:nvSpPr>
        <p:spPr bwMode="auto">
          <a:xfrm>
            <a:off x="4395507" y="1556793"/>
            <a:ext cx="0" cy="4032447"/>
          </a:xfrm>
          <a:prstGeom prst="line">
            <a:avLst/>
          </a:prstGeom>
          <a:noFill/>
          <a:ln w="9525">
            <a:solidFill>
              <a:srgbClr val="DF6B08"/>
            </a:solidFill>
            <a:prstDash val="sysDash"/>
            <a:bevel/>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23" name="图片 309"/>
          <p:cNvPicPr/>
          <p:nvPr/>
        </p:nvPicPr>
        <p:blipFill>
          <a:blip r:embed="rId3" cstate="print">
            <a:extLst>
              <a:ext uri="{28A0092B-C50C-407E-A947-70E740481C1C}">
                <a14:useLocalDpi xmlns:a14="http://schemas.microsoft.com/office/drawing/2010/main" val="0"/>
              </a:ext>
            </a:extLst>
          </a:blip>
          <a:stretch>
            <a:fillRect/>
          </a:stretch>
        </p:blipFill>
        <p:spPr>
          <a:xfrm>
            <a:off x="4643446" y="2093836"/>
            <a:ext cx="3780000" cy="2880000"/>
          </a:xfrm>
          <a:prstGeom prst="rect">
            <a:avLst/>
          </a:prstGeom>
        </p:spPr>
      </p:pic>
      <p:pic>
        <p:nvPicPr>
          <p:cNvPr id="28" name="图片 3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061" y="2066684"/>
            <a:ext cx="3780000" cy="2880000"/>
          </a:xfrm>
          <a:prstGeom prst="rect">
            <a:avLst/>
          </a:prstGeom>
        </p:spPr>
      </p:pic>
    </p:spTree>
    <p:extLst>
      <p:ext uri="{BB962C8B-B14F-4D97-AF65-F5344CB8AC3E}">
        <p14:creationId xmlns:p14="http://schemas.microsoft.com/office/powerpoint/2010/main" val="154640780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00110"/>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dirty="0" smtClean="0"/>
              <a:t>第</a:t>
            </a:r>
            <a:r>
              <a:rPr lang="zh-CN" altLang="en-US" kern="0" dirty="0" smtClean="0"/>
              <a:t>三</a:t>
            </a:r>
            <a:r>
              <a:rPr kern="0" dirty="0" err="1" smtClean="0"/>
              <a:t>部分</a:t>
            </a:r>
            <a:endParaRPr kern="0" dirty="0"/>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研究基础</a:t>
            </a:r>
          </a:p>
        </p:txBody>
      </p:sp>
      <p:grpSp>
        <p:nvGrpSpPr>
          <p:cNvPr id="24" name="Group 2"/>
          <p:cNvGrpSpPr/>
          <p:nvPr/>
        </p:nvGrpSpPr>
        <p:grpSpPr bwMode="auto">
          <a:xfrm>
            <a:off x="105652" y="655955"/>
            <a:ext cx="6520142" cy="475775"/>
            <a:chOff x="-42005" y="0"/>
            <a:chExt cx="4704508"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smtClean="0">
                  <a:solidFill>
                    <a:srgbClr val="254375"/>
                  </a:solidFill>
                  <a:latin typeface="微软雅黑" panose="020B0503020204020204" charset="-122"/>
                  <a:ea typeface="微软雅黑" panose="020B0503020204020204" charset="-122"/>
                  <a:sym typeface="微软雅黑" panose="020B0503020204020204" charset="-122"/>
                </a:rPr>
                <a:t>03</a:t>
              </a:r>
              <a:endParaRPr lang="en-US" altLang="zh-CN" sz="2400" b="1" dirty="0">
                <a:solidFill>
                  <a:srgbClr val="254375"/>
                </a:solidFill>
                <a:latin typeface="微软雅黑" panose="020B0503020204020204" charset="-122"/>
                <a:ea typeface="微软雅黑" panose="020B0503020204020204" charset="-122"/>
                <a:sym typeface="微软雅黑" panose="020B0503020204020204" charset="-122"/>
              </a:endParaRPr>
            </a:p>
          </p:txBody>
        </p:sp>
        <p:sp>
          <p:nvSpPr>
            <p:cNvPr id="26" name="矩形 24"/>
            <p:cNvSpPr>
              <a:spLocks noChangeArrowheads="1"/>
            </p:cNvSpPr>
            <p:nvPr/>
          </p:nvSpPr>
          <p:spPr bwMode="auto">
            <a:xfrm>
              <a:off x="271069" y="14118"/>
              <a:ext cx="4391434"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a:solidFill>
                    <a:srgbClr val="4F81BD"/>
                  </a:solidFill>
                  <a:latin typeface="微软雅黑" panose="020B0503020204020204" charset="-122"/>
                  <a:ea typeface="微软雅黑" panose="020B0503020204020204" charset="-122"/>
                  <a:sym typeface="Arial" panose="020B0604020202090204"/>
                </a:rPr>
                <a:t>研究基础</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已完成的工作</a:t>
              </a:r>
              <a:endParaRPr lang="zh-CN" altLang="en-US" sz="2400" b="1" dirty="0">
                <a:solidFill>
                  <a:srgbClr val="4F81BD"/>
                </a:solidFill>
                <a:latin typeface="微软雅黑" panose="020B0503020204020204" charset="-122"/>
                <a:ea typeface="微软雅黑" panose="020B0503020204020204" charset="-122"/>
                <a:sym typeface="Arial" panose="020B0604020202090204"/>
              </a:endParaRP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9" name="直接连接符 4"/>
          <p:cNvCxnSpPr>
            <a:cxnSpLocks noChangeShapeType="1"/>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grpSp>
        <p:nvGrpSpPr>
          <p:cNvPr id="18" name="组合 17">
            <a:extLst>
              <a:ext uri="{FF2B5EF4-FFF2-40B4-BE49-F238E27FC236}">
                <a16:creationId xmlns:a16="http://schemas.microsoft.com/office/drawing/2014/main" xmlns="" id="{F2A0DE80-A603-4721-BE1D-0DD133E5E69D}"/>
              </a:ext>
            </a:extLst>
          </p:cNvPr>
          <p:cNvGrpSpPr/>
          <p:nvPr/>
        </p:nvGrpSpPr>
        <p:grpSpPr>
          <a:xfrm>
            <a:off x="310058" y="1633191"/>
            <a:ext cx="8833942" cy="3797075"/>
            <a:chOff x="1347326" y="1474046"/>
            <a:chExt cx="10491468" cy="4011477"/>
          </a:xfrm>
        </p:grpSpPr>
        <p:sp>
          <p:nvSpPr>
            <p:cNvPr id="22" name="任意多边形 56">
              <a:extLst>
                <a:ext uri="{FF2B5EF4-FFF2-40B4-BE49-F238E27FC236}">
                  <a16:creationId xmlns:a16="http://schemas.microsoft.com/office/drawing/2014/main" xmlns="" id="{C5222A7E-4078-456D-BE1B-E879A37F72B8}"/>
                </a:ext>
              </a:extLst>
            </p:cNvPr>
            <p:cNvSpPr/>
            <p:nvPr/>
          </p:nvSpPr>
          <p:spPr>
            <a:xfrm>
              <a:off x="1363323" y="2321467"/>
              <a:ext cx="4487228" cy="665844"/>
            </a:xfrm>
            <a:custGeom>
              <a:avLst/>
              <a:gdLst>
                <a:gd name="connsiteX0" fmla="*/ 1587500 w 2540000"/>
                <a:gd name="connsiteY0" fmla="*/ 0 h 355600"/>
                <a:gd name="connsiteX1" fmla="*/ 2540000 w 2540000"/>
                <a:gd name="connsiteY1" fmla="*/ 355600 h 355600"/>
                <a:gd name="connsiteX2" fmla="*/ 609600 w 2540000"/>
                <a:gd name="connsiteY2" fmla="*/ 342900 h 355600"/>
                <a:gd name="connsiteX3" fmla="*/ 0 w 2540000"/>
                <a:gd name="connsiteY3" fmla="*/ 152400 h 355600"/>
                <a:gd name="connsiteX4" fmla="*/ 1701800 w 2540000"/>
                <a:gd name="connsiteY4" fmla="*/ 25400 h 355600"/>
                <a:gd name="connsiteX5" fmla="*/ 1701800 w 2540000"/>
                <a:gd name="connsiteY5" fmla="*/ 25400 h 355600"/>
                <a:gd name="connsiteX6" fmla="*/ 1701800 w 2540000"/>
                <a:gd name="connsiteY6" fmla="*/ 25400 h 355600"/>
                <a:gd name="connsiteX0" fmla="*/ 1492250 w 2540000"/>
                <a:gd name="connsiteY0" fmla="*/ 19050 h 330200"/>
                <a:gd name="connsiteX1" fmla="*/ 2540000 w 2540000"/>
                <a:gd name="connsiteY1" fmla="*/ 330200 h 330200"/>
                <a:gd name="connsiteX2" fmla="*/ 609600 w 2540000"/>
                <a:gd name="connsiteY2" fmla="*/ 317500 h 330200"/>
                <a:gd name="connsiteX3" fmla="*/ 0 w 2540000"/>
                <a:gd name="connsiteY3" fmla="*/ 127000 h 330200"/>
                <a:gd name="connsiteX4" fmla="*/ 1701800 w 2540000"/>
                <a:gd name="connsiteY4" fmla="*/ 0 h 330200"/>
                <a:gd name="connsiteX5" fmla="*/ 1701800 w 2540000"/>
                <a:gd name="connsiteY5" fmla="*/ 0 h 330200"/>
                <a:gd name="connsiteX6" fmla="*/ 1701800 w 2540000"/>
                <a:gd name="connsiteY6" fmla="*/ 0 h 330200"/>
                <a:gd name="connsiteX0" fmla="*/ 1492250 w 2540000"/>
                <a:gd name="connsiteY0" fmla="*/ 19050 h 330200"/>
                <a:gd name="connsiteX1" fmla="*/ 2540000 w 2540000"/>
                <a:gd name="connsiteY1" fmla="*/ 330200 h 330200"/>
                <a:gd name="connsiteX2" fmla="*/ 609600 w 2540000"/>
                <a:gd name="connsiteY2" fmla="*/ 317500 h 330200"/>
                <a:gd name="connsiteX3" fmla="*/ 0 w 2540000"/>
                <a:gd name="connsiteY3" fmla="*/ 127000 h 330200"/>
                <a:gd name="connsiteX4" fmla="*/ 1701800 w 2540000"/>
                <a:gd name="connsiteY4" fmla="*/ 0 h 330200"/>
                <a:gd name="connsiteX5" fmla="*/ 1701800 w 2540000"/>
                <a:gd name="connsiteY5" fmla="*/ 0 h 330200"/>
                <a:gd name="connsiteX6" fmla="*/ 1504950 w 2540000"/>
                <a:gd name="connsiteY6" fmla="*/ 25400 h 330200"/>
                <a:gd name="connsiteX0" fmla="*/ 1492250 w 2540000"/>
                <a:gd name="connsiteY0" fmla="*/ 19050 h 330200"/>
                <a:gd name="connsiteX1" fmla="*/ 2540000 w 2540000"/>
                <a:gd name="connsiteY1" fmla="*/ 330200 h 330200"/>
                <a:gd name="connsiteX2" fmla="*/ 609600 w 2540000"/>
                <a:gd name="connsiteY2" fmla="*/ 317500 h 330200"/>
                <a:gd name="connsiteX3" fmla="*/ 0 w 2540000"/>
                <a:gd name="connsiteY3" fmla="*/ 127000 h 330200"/>
                <a:gd name="connsiteX4" fmla="*/ 1701800 w 2540000"/>
                <a:gd name="connsiteY4" fmla="*/ 0 h 330200"/>
                <a:gd name="connsiteX5" fmla="*/ 1504950 w 2540000"/>
                <a:gd name="connsiteY5" fmla="*/ 25400 h 330200"/>
                <a:gd name="connsiteX0" fmla="*/ 1492250 w 2540000"/>
                <a:gd name="connsiteY0" fmla="*/ 0 h 311150"/>
                <a:gd name="connsiteX1" fmla="*/ 2540000 w 2540000"/>
                <a:gd name="connsiteY1" fmla="*/ 311150 h 311150"/>
                <a:gd name="connsiteX2" fmla="*/ 609600 w 2540000"/>
                <a:gd name="connsiteY2" fmla="*/ 298450 h 311150"/>
                <a:gd name="connsiteX3" fmla="*/ 0 w 2540000"/>
                <a:gd name="connsiteY3" fmla="*/ 107950 h 311150"/>
                <a:gd name="connsiteX4" fmla="*/ 1504950 w 2540000"/>
                <a:gd name="connsiteY4" fmla="*/ 6350 h 311150"/>
                <a:gd name="connsiteX0" fmla="*/ 1479550 w 2527300"/>
                <a:gd name="connsiteY0" fmla="*/ 0 h 311150"/>
                <a:gd name="connsiteX1" fmla="*/ 2527300 w 2527300"/>
                <a:gd name="connsiteY1" fmla="*/ 311150 h 311150"/>
                <a:gd name="connsiteX2" fmla="*/ 596900 w 2527300"/>
                <a:gd name="connsiteY2" fmla="*/ 298450 h 311150"/>
                <a:gd name="connsiteX3" fmla="*/ 0 w 2527300"/>
                <a:gd name="connsiteY3" fmla="*/ 114300 h 311150"/>
                <a:gd name="connsiteX4" fmla="*/ 1492250 w 2527300"/>
                <a:gd name="connsiteY4" fmla="*/ 6350 h 311150"/>
                <a:gd name="connsiteX0" fmla="*/ 1479550 w 2527300"/>
                <a:gd name="connsiteY0" fmla="*/ 0 h 311150"/>
                <a:gd name="connsiteX1" fmla="*/ 2527300 w 2527300"/>
                <a:gd name="connsiteY1" fmla="*/ 311150 h 311150"/>
                <a:gd name="connsiteX2" fmla="*/ 596900 w 2527300"/>
                <a:gd name="connsiteY2" fmla="*/ 298450 h 311150"/>
                <a:gd name="connsiteX3" fmla="*/ 0 w 2527300"/>
                <a:gd name="connsiteY3" fmla="*/ 114300 h 311150"/>
                <a:gd name="connsiteX4" fmla="*/ 1492250 w 2527300"/>
                <a:gd name="connsiteY4" fmla="*/ 6350 h 311150"/>
                <a:gd name="connsiteX5" fmla="*/ 1479550 w 2527300"/>
                <a:gd name="connsiteY5" fmla="*/ 0 h 311150"/>
                <a:gd name="connsiteX0" fmla="*/ 0 w 2527300"/>
                <a:gd name="connsiteY0" fmla="*/ 114300 h 311150"/>
                <a:gd name="connsiteX1" fmla="*/ 1492250 w 2527300"/>
                <a:gd name="connsiteY1" fmla="*/ 6350 h 311150"/>
                <a:gd name="connsiteX2" fmla="*/ 1479550 w 2527300"/>
                <a:gd name="connsiteY2" fmla="*/ 0 h 311150"/>
                <a:gd name="connsiteX3" fmla="*/ 2527300 w 2527300"/>
                <a:gd name="connsiteY3" fmla="*/ 311150 h 311150"/>
                <a:gd name="connsiteX4" fmla="*/ 596900 w 2527300"/>
                <a:gd name="connsiteY4" fmla="*/ 298450 h 311150"/>
                <a:gd name="connsiteX5" fmla="*/ 91440 w 2527300"/>
                <a:gd name="connsiteY5" fmla="*/ 205740 h 311150"/>
                <a:gd name="connsiteX0" fmla="*/ 0 w 2527300"/>
                <a:gd name="connsiteY0" fmla="*/ 114300 h 311150"/>
                <a:gd name="connsiteX1" fmla="*/ 1492250 w 2527300"/>
                <a:gd name="connsiteY1" fmla="*/ 6350 h 311150"/>
                <a:gd name="connsiteX2" fmla="*/ 1479550 w 2527300"/>
                <a:gd name="connsiteY2" fmla="*/ 0 h 311150"/>
                <a:gd name="connsiteX3" fmla="*/ 2527300 w 2527300"/>
                <a:gd name="connsiteY3" fmla="*/ 311150 h 311150"/>
                <a:gd name="connsiteX4" fmla="*/ 596900 w 2527300"/>
                <a:gd name="connsiteY4" fmla="*/ 298450 h 311150"/>
                <a:gd name="connsiteX5" fmla="*/ 21590 w 2527300"/>
                <a:gd name="connsiteY5" fmla="*/ 135890 h 311150"/>
                <a:gd name="connsiteX0" fmla="*/ 0 w 2517775"/>
                <a:gd name="connsiteY0" fmla="*/ 114300 h 311150"/>
                <a:gd name="connsiteX1" fmla="*/ 1482725 w 2517775"/>
                <a:gd name="connsiteY1" fmla="*/ 6350 h 311150"/>
                <a:gd name="connsiteX2" fmla="*/ 1470025 w 2517775"/>
                <a:gd name="connsiteY2" fmla="*/ 0 h 311150"/>
                <a:gd name="connsiteX3" fmla="*/ 2517775 w 2517775"/>
                <a:gd name="connsiteY3" fmla="*/ 311150 h 311150"/>
                <a:gd name="connsiteX4" fmla="*/ 587375 w 2517775"/>
                <a:gd name="connsiteY4" fmla="*/ 298450 h 311150"/>
                <a:gd name="connsiteX5" fmla="*/ 12065 w 2517775"/>
                <a:gd name="connsiteY5" fmla="*/ 135890 h 311150"/>
                <a:gd name="connsiteX0" fmla="*/ 0 w 2517775"/>
                <a:gd name="connsiteY0" fmla="*/ 114300 h 311150"/>
                <a:gd name="connsiteX1" fmla="*/ 1482725 w 2517775"/>
                <a:gd name="connsiteY1" fmla="*/ 6350 h 311150"/>
                <a:gd name="connsiteX2" fmla="*/ 1470025 w 2517775"/>
                <a:gd name="connsiteY2" fmla="*/ 0 h 311150"/>
                <a:gd name="connsiteX3" fmla="*/ 2517775 w 2517775"/>
                <a:gd name="connsiteY3" fmla="*/ 311150 h 311150"/>
                <a:gd name="connsiteX4" fmla="*/ 587375 w 2517775"/>
                <a:gd name="connsiteY4" fmla="*/ 298450 h 311150"/>
                <a:gd name="connsiteX5" fmla="*/ 2540 w 2517775"/>
                <a:gd name="connsiteY5" fmla="*/ 119221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775" h="311150">
                  <a:moveTo>
                    <a:pt x="0" y="114300"/>
                  </a:moveTo>
                  <a:lnTo>
                    <a:pt x="1482725" y="6350"/>
                  </a:lnTo>
                  <a:lnTo>
                    <a:pt x="1470025" y="0"/>
                  </a:lnTo>
                  <a:lnTo>
                    <a:pt x="2517775" y="311150"/>
                  </a:lnTo>
                  <a:lnTo>
                    <a:pt x="587375" y="298450"/>
                  </a:lnTo>
                  <a:lnTo>
                    <a:pt x="2540" y="11922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199" dirty="0">
                <a:latin typeface="字魂105号-简雅黑" panose="00000500000000000000" pitchFamily="2" charset="-122"/>
                <a:ea typeface="字魂105号-简雅黑" panose="00000500000000000000" pitchFamily="2" charset="-122"/>
                <a:cs typeface="字魂105号-简雅黑" panose="00000500000000000000" pitchFamily="2" charset="-122"/>
                <a:sym typeface="字魂105号-简雅黑" panose="00000500000000000000" pitchFamily="2" charset="-122"/>
              </a:endParaRPr>
            </a:p>
          </p:txBody>
        </p:sp>
        <p:grpSp>
          <p:nvGrpSpPr>
            <p:cNvPr id="31" name="组合 30">
              <a:extLst>
                <a:ext uri="{FF2B5EF4-FFF2-40B4-BE49-F238E27FC236}">
                  <a16:creationId xmlns:a16="http://schemas.microsoft.com/office/drawing/2014/main" xmlns="" id="{B9A2C00F-96E5-44DA-97B5-6D9050C70E99}"/>
                </a:ext>
              </a:extLst>
            </p:cNvPr>
            <p:cNvGrpSpPr/>
            <p:nvPr/>
          </p:nvGrpSpPr>
          <p:grpSpPr>
            <a:xfrm>
              <a:off x="1347326" y="1647905"/>
              <a:ext cx="2565567" cy="733828"/>
              <a:chOff x="1347326" y="1647905"/>
              <a:chExt cx="2565567" cy="733828"/>
            </a:xfrm>
          </p:grpSpPr>
          <p:sp>
            <p:nvSpPr>
              <p:cNvPr id="46" name="矩形 45">
                <a:extLst>
                  <a:ext uri="{FF2B5EF4-FFF2-40B4-BE49-F238E27FC236}">
                    <a16:creationId xmlns:a16="http://schemas.microsoft.com/office/drawing/2014/main" xmlns="" id="{85DA02F0-4E18-47C5-AC8B-F5EC4B54CB6B}"/>
                  </a:ext>
                </a:extLst>
              </p:cNvPr>
              <p:cNvSpPr/>
              <p:nvPr/>
            </p:nvSpPr>
            <p:spPr>
              <a:xfrm>
                <a:off x="1989216" y="1647906"/>
                <a:ext cx="1923677" cy="73382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2400" dirty="0" smtClean="0">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SCI</a:t>
                </a:r>
                <a:r>
                  <a:rPr lang="zh-CN" altLang="en-US" sz="2400" dirty="0" smtClean="0">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论文</a:t>
                </a:r>
                <a:endParaRPr lang="zh-CN" altLang="en-US" sz="2400" dirty="0">
                  <a:latin typeface="微软雅黑" pitchFamily="34" charset="-122"/>
                  <a:ea typeface="微软雅黑" pitchFamily="34" charset="-122"/>
                  <a:cs typeface="字魂105号-简雅黑" panose="00000500000000000000" pitchFamily="2" charset="-122"/>
                  <a:sym typeface="字魂105号-简雅黑" panose="00000500000000000000" pitchFamily="2" charset="-122"/>
                </a:endParaRPr>
              </a:p>
            </p:txBody>
          </p:sp>
          <p:sp>
            <p:nvSpPr>
              <p:cNvPr id="47" name="矩形 46">
                <a:extLst>
                  <a:ext uri="{FF2B5EF4-FFF2-40B4-BE49-F238E27FC236}">
                    <a16:creationId xmlns:a16="http://schemas.microsoft.com/office/drawing/2014/main" xmlns="" id="{A4A390C3-6708-4ACF-92EE-576ABC480E3C}"/>
                  </a:ext>
                </a:extLst>
              </p:cNvPr>
              <p:cNvSpPr/>
              <p:nvPr/>
            </p:nvSpPr>
            <p:spPr>
              <a:xfrm>
                <a:off x="1347326" y="1647905"/>
                <a:ext cx="641889" cy="733827"/>
              </a:xfrm>
              <a:prstGeom prst="rect">
                <a:avLst/>
              </a:prstGeom>
              <a:solidFill>
                <a:srgbClr val="942C2A"/>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2400" dirty="0">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1</a:t>
                </a:r>
                <a:endParaRPr lang="zh-CN" altLang="en-US" sz="2400" dirty="0">
                  <a:latin typeface="微软雅黑" pitchFamily="34" charset="-122"/>
                  <a:ea typeface="微软雅黑" pitchFamily="34" charset="-122"/>
                  <a:cs typeface="字魂105号-简雅黑" panose="00000500000000000000" pitchFamily="2" charset="-122"/>
                  <a:sym typeface="字魂105号-简雅黑" panose="00000500000000000000" pitchFamily="2" charset="-122"/>
                </a:endParaRPr>
              </a:p>
            </p:txBody>
          </p:sp>
        </p:grpSp>
        <p:sp>
          <p:nvSpPr>
            <p:cNvPr id="32" name="文本框 11">
              <a:extLst>
                <a:ext uri="{FF2B5EF4-FFF2-40B4-BE49-F238E27FC236}">
                  <a16:creationId xmlns:a16="http://schemas.microsoft.com/office/drawing/2014/main" xmlns="" id="{230749E5-4517-4864-A9F4-D72AF6FFE155}"/>
                </a:ext>
              </a:extLst>
            </p:cNvPr>
            <p:cNvSpPr txBox="1"/>
            <p:nvPr/>
          </p:nvSpPr>
          <p:spPr>
            <a:xfrm>
              <a:off x="4099929" y="1474046"/>
              <a:ext cx="7738865" cy="1121785"/>
            </a:xfrm>
            <a:prstGeom prst="rect">
              <a:avLst/>
            </a:prstGeom>
            <a:noFill/>
          </p:spPr>
          <p:txBody>
            <a:bodyPr wrap="square" rtlCol="0">
              <a:spAutoFit/>
            </a:bodyPr>
            <a:lstStyle/>
            <a:p>
              <a:pPr fontAlgn="base">
                <a:lnSpc>
                  <a:spcPct val="150000"/>
                </a:lnSpc>
                <a:spcBef>
                  <a:spcPct val="0"/>
                </a:spcBef>
                <a:spcAft>
                  <a:spcPct val="0"/>
                </a:spcAft>
                <a:defRPr/>
              </a:pPr>
              <a:r>
                <a:rPr lang="en-US" altLang="zh-CN" sz="1400" b="1" dirty="0">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Gen Jin, </a:t>
              </a:r>
              <a:r>
                <a:rPr lang="en-US" altLang="zh-CN" sz="1400" b="1" dirty="0" err="1">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Zihao</a:t>
              </a:r>
              <a:r>
                <a:rPr lang="en-US" altLang="zh-CN" sz="1400" b="1" dirty="0">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 Zhao, </a:t>
              </a:r>
              <a:r>
                <a:rPr lang="en-US" altLang="zh-CN" sz="1400" b="1" dirty="0" err="1">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Binbin</a:t>
              </a:r>
              <a:r>
                <a:rPr lang="en-US" altLang="zh-CN" sz="1400" b="1" dirty="0">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 Liu, </a:t>
              </a:r>
              <a:r>
                <a:rPr lang="en-US" altLang="zh-CN" sz="1400" b="1" dirty="0" err="1">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Wenyuan</a:t>
              </a:r>
              <a:r>
                <a:rPr lang="en-US" altLang="zh-CN" sz="1400" b="1" dirty="0">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 </a:t>
              </a:r>
              <a:r>
                <a:rPr lang="en-US" altLang="zh-CN" sz="1400" b="1" dirty="0" err="1">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Cun</a:t>
              </a:r>
              <a:r>
                <a:rPr lang="en-US" altLang="zh-CN" sz="1400" b="1" dirty="0">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 </a:t>
              </a:r>
              <a:r>
                <a:rPr lang="en-US" altLang="zh-CN" sz="1400" b="1" dirty="0" err="1">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Zhengda</a:t>
              </a:r>
              <a:r>
                <a:rPr lang="en-US" altLang="zh-CN" sz="1400" b="1" dirty="0">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 Zhao, </a:t>
              </a:r>
              <a:r>
                <a:rPr lang="en-US" altLang="zh-CN" sz="1400" b="1" dirty="0" err="1">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Minli</a:t>
              </a:r>
              <a:r>
                <a:rPr lang="en-US" altLang="zh-CN" sz="1400" b="1" dirty="0">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 </a:t>
              </a:r>
              <a:r>
                <a:rPr lang="en-US" altLang="zh-CN" sz="1400" b="1" dirty="0" err="1">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Hou</a:t>
              </a:r>
              <a:r>
                <a:rPr lang="en-US" altLang="zh-CN" sz="1400" b="1" dirty="0">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 </a:t>
              </a:r>
              <a:r>
                <a:rPr lang="en-US" altLang="zh-CN" sz="1400" b="1" dirty="0" err="1">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Guo</a:t>
              </a:r>
              <a:r>
                <a:rPr lang="en-US" altLang="zh-CN" sz="1400" b="1" dirty="0">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 </a:t>
              </a:r>
              <a:r>
                <a:rPr lang="en-US" altLang="zh-CN" sz="1400" b="1" dirty="0" smtClean="0">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Chen</a:t>
              </a:r>
              <a:r>
                <a:rPr lang="zh-CN" altLang="en-US" sz="1400" b="1" dirty="0" smtClean="0">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a:t>
              </a:r>
              <a:r>
                <a:rPr lang="en-US" altLang="zh-CN" sz="1400" b="1" dirty="0" smtClean="0">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 </a:t>
              </a:r>
              <a:r>
                <a:rPr lang="en-US" altLang="zh-CN" sz="1400" b="1" dirty="0">
                  <a:solidFill>
                    <a:schemeClr val="tx1">
                      <a:lumMod val="75000"/>
                      <a:lumOff val="25000"/>
                    </a:schemeClr>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Design of a particle damper and experimental study on vibration damping of the pipeline[J]. AIME, 2021, 13(9): 1-14. </a:t>
              </a:r>
            </a:p>
          </p:txBody>
        </p:sp>
        <p:grpSp>
          <p:nvGrpSpPr>
            <p:cNvPr id="33" name="组合 32">
              <a:extLst>
                <a:ext uri="{FF2B5EF4-FFF2-40B4-BE49-F238E27FC236}">
                  <a16:creationId xmlns:a16="http://schemas.microsoft.com/office/drawing/2014/main" xmlns="" id="{2B5EED4C-F21B-4FBE-85CF-E488CF86C3C5}"/>
                </a:ext>
              </a:extLst>
            </p:cNvPr>
            <p:cNvGrpSpPr/>
            <p:nvPr/>
          </p:nvGrpSpPr>
          <p:grpSpPr>
            <a:xfrm>
              <a:off x="1363322" y="3212499"/>
              <a:ext cx="2565569" cy="735830"/>
              <a:chOff x="1363322" y="3212499"/>
              <a:chExt cx="2565569" cy="735830"/>
            </a:xfrm>
          </p:grpSpPr>
          <p:sp>
            <p:nvSpPr>
              <p:cNvPr id="44" name="矩形 43">
                <a:extLst>
                  <a:ext uri="{FF2B5EF4-FFF2-40B4-BE49-F238E27FC236}">
                    <a16:creationId xmlns:a16="http://schemas.microsoft.com/office/drawing/2014/main" xmlns="" id="{BCEAC51B-6AB5-443A-A894-8A3604236744}"/>
                  </a:ext>
                </a:extLst>
              </p:cNvPr>
              <p:cNvSpPr/>
              <p:nvPr/>
            </p:nvSpPr>
            <p:spPr>
              <a:xfrm>
                <a:off x="1989216" y="3212499"/>
                <a:ext cx="1939675" cy="73583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lvl="0" algn="ctr">
                  <a:defRPr/>
                </a:pPr>
                <a:r>
                  <a:rPr lang="zh-CN" altLang="en-US" sz="2400" dirty="0" smtClean="0">
                    <a:solidFill>
                      <a:schemeClr val="bg1"/>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发明专利</a:t>
                </a:r>
                <a:endParaRPr lang="zh-CN" altLang="en-US" sz="2400" dirty="0">
                  <a:solidFill>
                    <a:schemeClr val="bg1"/>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endParaRPr>
              </a:p>
            </p:txBody>
          </p:sp>
          <p:sp>
            <p:nvSpPr>
              <p:cNvPr id="45" name="矩形 44">
                <a:extLst>
                  <a:ext uri="{FF2B5EF4-FFF2-40B4-BE49-F238E27FC236}">
                    <a16:creationId xmlns:a16="http://schemas.microsoft.com/office/drawing/2014/main" xmlns="" id="{78629A3C-1520-4F03-8CAC-EBD81570C388}"/>
                  </a:ext>
                </a:extLst>
              </p:cNvPr>
              <p:cNvSpPr/>
              <p:nvPr/>
            </p:nvSpPr>
            <p:spPr>
              <a:xfrm>
                <a:off x="1363322" y="3212499"/>
                <a:ext cx="641889" cy="735830"/>
              </a:xfrm>
              <a:prstGeom prst="rect">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2400" dirty="0">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2</a:t>
                </a:r>
                <a:endParaRPr lang="zh-CN" altLang="en-US" sz="2400" dirty="0">
                  <a:latin typeface="微软雅黑" pitchFamily="34" charset="-122"/>
                  <a:ea typeface="微软雅黑" pitchFamily="34" charset="-122"/>
                  <a:cs typeface="字魂105号-简雅黑" panose="00000500000000000000" pitchFamily="2" charset="-122"/>
                  <a:sym typeface="字魂105号-简雅黑" panose="00000500000000000000" pitchFamily="2" charset="-122"/>
                </a:endParaRPr>
              </a:p>
            </p:txBody>
          </p:sp>
        </p:grpSp>
        <p:sp>
          <p:nvSpPr>
            <p:cNvPr id="34" name="文本框 15">
              <a:extLst>
                <a:ext uri="{FF2B5EF4-FFF2-40B4-BE49-F238E27FC236}">
                  <a16:creationId xmlns:a16="http://schemas.microsoft.com/office/drawing/2014/main" xmlns="" id="{743A0CD4-784C-4463-9B0B-5BDA652072BB}"/>
                </a:ext>
              </a:extLst>
            </p:cNvPr>
            <p:cNvSpPr txBox="1"/>
            <p:nvPr/>
          </p:nvSpPr>
          <p:spPr>
            <a:xfrm>
              <a:off x="4099928" y="3212499"/>
              <a:ext cx="7611191" cy="536506"/>
            </a:xfrm>
            <a:prstGeom prst="rect">
              <a:avLst/>
            </a:prstGeom>
            <a:noFill/>
          </p:spPr>
          <p:txBody>
            <a:bodyPr wrap="square" rtlCol="0">
              <a:spAutoFit/>
            </a:bodyPr>
            <a:lstStyle>
              <a:defPPr>
                <a:defRPr lang="zh-CN"/>
              </a:defPPr>
              <a:lvl1pPr fontAlgn="base">
                <a:lnSpc>
                  <a:spcPct val="150000"/>
                </a:lnSpc>
                <a:spcBef>
                  <a:spcPct val="0"/>
                </a:spcBef>
                <a:spcAft>
                  <a:spcPct val="0"/>
                </a:spcAft>
                <a:defRPr sz="1400" b="1">
                  <a:solidFill>
                    <a:schemeClr val="tx1">
                      <a:lumMod val="75000"/>
                      <a:lumOff val="25000"/>
                    </a:schemeClr>
                  </a:solidFill>
                  <a:latin typeface="微软雅黑" pitchFamily="34" charset="-122"/>
                  <a:ea typeface="微软雅黑" pitchFamily="34" charset="-122"/>
                  <a:cs typeface="字魂105号-简雅黑" panose="00000500000000000000" pitchFamily="2" charset="-122"/>
                </a:defRPr>
              </a:lvl1pPr>
            </a:lstStyle>
            <a:p>
              <a:r>
                <a:rPr lang="zh-CN" altLang="en-US" sz="1800" dirty="0" smtClean="0">
                  <a:sym typeface="字魂105号-简雅黑" panose="00000500000000000000" pitchFamily="2" charset="-122"/>
                </a:rPr>
                <a:t>一</a:t>
              </a:r>
              <a:r>
                <a:rPr lang="zh-CN" altLang="en-US" sz="1800" dirty="0">
                  <a:sym typeface="字魂105号-简雅黑" panose="00000500000000000000" pitchFamily="2" charset="-122"/>
                </a:rPr>
                <a:t>种航空管道用水性高阻尼减振复合</a:t>
              </a:r>
              <a:r>
                <a:rPr lang="zh-CN" altLang="en-US" sz="1800" dirty="0" smtClean="0">
                  <a:sym typeface="字魂105号-简雅黑" panose="00000500000000000000" pitchFamily="2" charset="-122"/>
                </a:rPr>
                <a:t>涂层</a:t>
              </a:r>
              <a:endParaRPr lang="zh-CN" altLang="en-US" sz="1800" dirty="0">
                <a:sym typeface="字魂105号-简雅黑" panose="00000500000000000000" pitchFamily="2" charset="-122"/>
              </a:endParaRPr>
            </a:p>
          </p:txBody>
        </p:sp>
        <p:grpSp>
          <p:nvGrpSpPr>
            <p:cNvPr id="38" name="组合 37">
              <a:extLst>
                <a:ext uri="{FF2B5EF4-FFF2-40B4-BE49-F238E27FC236}">
                  <a16:creationId xmlns:a16="http://schemas.microsoft.com/office/drawing/2014/main" xmlns="" id="{1EAEBEE8-88C7-472E-AF7D-4938801E1E10}"/>
                </a:ext>
              </a:extLst>
            </p:cNvPr>
            <p:cNvGrpSpPr/>
            <p:nvPr/>
          </p:nvGrpSpPr>
          <p:grpSpPr>
            <a:xfrm>
              <a:off x="1385320" y="4749692"/>
              <a:ext cx="2543571" cy="735831"/>
              <a:chOff x="1385320" y="4749692"/>
              <a:chExt cx="2543571" cy="735831"/>
            </a:xfrm>
          </p:grpSpPr>
          <p:sp>
            <p:nvSpPr>
              <p:cNvPr id="40" name="矩形 39">
                <a:extLst>
                  <a:ext uri="{FF2B5EF4-FFF2-40B4-BE49-F238E27FC236}">
                    <a16:creationId xmlns:a16="http://schemas.microsoft.com/office/drawing/2014/main" xmlns="" id="{1ECDD30A-0EA6-48E6-AFAF-3D9100CFF9F8}"/>
                  </a:ext>
                </a:extLst>
              </p:cNvPr>
              <p:cNvSpPr/>
              <p:nvPr/>
            </p:nvSpPr>
            <p:spPr>
              <a:xfrm>
                <a:off x="2027209" y="4749693"/>
                <a:ext cx="1901682" cy="735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2400" dirty="0">
                    <a:solidFill>
                      <a:schemeClr val="bg1"/>
                    </a:solidFill>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软著</a:t>
                </a:r>
              </a:p>
            </p:txBody>
          </p:sp>
          <p:sp>
            <p:nvSpPr>
              <p:cNvPr id="41" name="矩形 40">
                <a:extLst>
                  <a:ext uri="{FF2B5EF4-FFF2-40B4-BE49-F238E27FC236}">
                    <a16:creationId xmlns:a16="http://schemas.microsoft.com/office/drawing/2014/main" xmlns="" id="{C9A3B30D-5923-4BD8-A4BF-9E16AF84FC4E}"/>
                  </a:ext>
                </a:extLst>
              </p:cNvPr>
              <p:cNvSpPr/>
              <p:nvPr/>
            </p:nvSpPr>
            <p:spPr>
              <a:xfrm>
                <a:off x="1385320" y="4749692"/>
                <a:ext cx="641889" cy="73583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2400" dirty="0">
                    <a:latin typeface="微软雅黑" pitchFamily="34" charset="-122"/>
                    <a:ea typeface="微软雅黑" pitchFamily="34" charset="-122"/>
                    <a:cs typeface="字魂105号-简雅黑" panose="00000500000000000000" pitchFamily="2" charset="-122"/>
                    <a:sym typeface="字魂105号-简雅黑" panose="00000500000000000000" pitchFamily="2" charset="-122"/>
                  </a:rPr>
                  <a:t>3</a:t>
                </a:r>
                <a:endParaRPr lang="zh-CN" altLang="en-US" sz="2400" dirty="0">
                  <a:latin typeface="微软雅黑" pitchFamily="34" charset="-122"/>
                  <a:ea typeface="微软雅黑" pitchFamily="34" charset="-122"/>
                  <a:cs typeface="字魂105号-简雅黑" panose="00000500000000000000" pitchFamily="2" charset="-122"/>
                  <a:sym typeface="字魂105号-简雅黑" panose="00000500000000000000" pitchFamily="2" charset="-122"/>
                </a:endParaRPr>
              </a:p>
            </p:txBody>
          </p:sp>
        </p:grpSp>
        <p:sp>
          <p:nvSpPr>
            <p:cNvPr id="39" name="文本框 23">
              <a:extLst>
                <a:ext uri="{FF2B5EF4-FFF2-40B4-BE49-F238E27FC236}">
                  <a16:creationId xmlns:a16="http://schemas.microsoft.com/office/drawing/2014/main" xmlns="" id="{7ED2BCD4-1309-4597-8367-62564106196E}"/>
                </a:ext>
              </a:extLst>
            </p:cNvPr>
            <p:cNvSpPr txBox="1"/>
            <p:nvPr/>
          </p:nvSpPr>
          <p:spPr>
            <a:xfrm>
              <a:off x="4099929" y="4749693"/>
              <a:ext cx="7611186" cy="484820"/>
            </a:xfrm>
            <a:prstGeom prst="rect">
              <a:avLst/>
            </a:prstGeom>
            <a:noFill/>
          </p:spPr>
          <p:txBody>
            <a:bodyPr wrap="square" rtlCol="0">
              <a:spAutoFit/>
            </a:bodyPr>
            <a:lstStyle>
              <a:defPPr>
                <a:defRPr lang="zh-CN"/>
              </a:defPPr>
              <a:lvl1pPr fontAlgn="base">
                <a:lnSpc>
                  <a:spcPct val="150000"/>
                </a:lnSpc>
                <a:spcBef>
                  <a:spcPct val="0"/>
                </a:spcBef>
                <a:spcAft>
                  <a:spcPct val="0"/>
                </a:spcAft>
                <a:defRPr b="1">
                  <a:solidFill>
                    <a:schemeClr val="tx1">
                      <a:lumMod val="75000"/>
                      <a:lumOff val="25000"/>
                    </a:schemeClr>
                  </a:solidFill>
                  <a:latin typeface="微软雅黑" pitchFamily="34" charset="-122"/>
                  <a:ea typeface="微软雅黑" pitchFamily="34" charset="-122"/>
                  <a:cs typeface="字魂105号-简雅黑" panose="00000500000000000000" pitchFamily="2" charset="-122"/>
                </a:defRPr>
              </a:lvl1pPr>
            </a:lstStyle>
            <a:p>
              <a:r>
                <a:rPr lang="zh-CN" altLang="en-US" dirty="0">
                  <a:sym typeface="字魂105号-简雅黑" panose="00000500000000000000" pitchFamily="2" charset="-122"/>
                </a:rPr>
                <a:t>飞机管道振动分析与优化系统软件</a:t>
              </a:r>
              <a:r>
                <a:rPr lang="en-US" altLang="zh-CN" dirty="0">
                  <a:sym typeface="字魂105号-简雅黑" panose="00000500000000000000" pitchFamily="2" charset="-122"/>
                </a:rPr>
                <a:t>V1.0</a:t>
              </a:r>
              <a:endParaRPr lang="zh-CN" altLang="en-US" dirty="0">
                <a:sym typeface="字魂105号-简雅黑" panose="00000500000000000000" pitchFamily="2" charset="-122"/>
              </a:endParaRPr>
            </a:p>
          </p:txBody>
        </p:sp>
      </p:grpSp>
    </p:spTree>
    <p:extLst>
      <p:ext uri="{BB962C8B-B14F-4D97-AF65-F5344CB8AC3E}">
        <p14:creationId xmlns:p14="http://schemas.microsoft.com/office/powerpoint/2010/main" val="425826284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ctangle 5"/>
          <p:cNvSpPr txBox="1"/>
          <p:nvPr/>
        </p:nvSpPr>
        <p:spPr>
          <a:xfrm>
            <a:off x="179110" y="5930162"/>
            <a:ext cx="7162801" cy="598611"/>
          </a:xfrm>
          <a:prstGeom prst="rect">
            <a:avLst/>
          </a:prstGeom>
          <a:ln w="12700">
            <a:miter lim="400000"/>
          </a:ln>
        </p:spPr>
        <p:txBody>
          <a:bodyPr lIns="45719" rIns="45719">
            <a:spAutoFit/>
          </a:bodyPr>
          <a:lstStyle/>
          <a:p>
            <a:pPr>
              <a:defRPr sz="1600" b="0">
                <a:solidFill>
                  <a:srgbClr val="FFFFFF"/>
                </a:solidFill>
              </a:defRPr>
            </a:pPr>
            <a:r>
              <a:rPr>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               </a:t>
            </a:r>
            <a:r>
              <a:rPr sz="1400"/>
              <a:t>http://ides.nuaa.edu.cn</a:t>
            </a:r>
          </a:p>
          <a:p>
            <a:pPr algn="ctr">
              <a:defRPr sz="1600" b="0">
                <a:solidFill>
                  <a:srgbClr val="FFFFFF"/>
                </a:solidFill>
              </a:defRPr>
            </a:pPr>
            <a:r>
              <a:t>  </a:t>
            </a:r>
          </a:p>
        </p:txBody>
      </p:sp>
      <p:sp>
        <p:nvSpPr>
          <p:cNvPr id="136" name="Oval 32"/>
          <p:cNvSpPr/>
          <p:nvPr/>
        </p:nvSpPr>
        <p:spPr>
          <a:xfrm>
            <a:off x="838200" y="1904999"/>
            <a:ext cx="990600" cy="3200401"/>
          </a:xfrm>
          <a:prstGeom prst="ellipse">
            <a:avLst/>
          </a:prstGeom>
          <a:solidFill>
            <a:srgbClr val="0A50DC">
              <a:alpha val="83922"/>
            </a:srgbClr>
          </a:solidFill>
          <a:ln w="25400">
            <a:solidFill>
              <a:srgbClr val="FFFFFF"/>
            </a:solidFill>
          </a:ln>
          <a:effectLst>
            <a:outerShdw blurRad="63500" rotWithShape="0">
              <a:srgbClr val="1F497D">
                <a:alpha val="70000"/>
              </a:srgbClr>
            </a:outerShdw>
          </a:effectLst>
        </p:spPr>
        <p:txBody>
          <a:bodyPr lIns="45719" rIns="45719" anchor="ctr"/>
          <a:lstStyle/>
          <a:p>
            <a:pPr>
              <a:defRPr b="0">
                <a:solidFill>
                  <a:srgbClr val="FFFFFF"/>
                </a:solidFill>
              </a:defRPr>
            </a:pPr>
            <a:endParaRPr/>
          </a:p>
        </p:txBody>
      </p:sp>
      <p:sp>
        <p:nvSpPr>
          <p:cNvPr id="137" name="Line 34"/>
          <p:cNvSpPr/>
          <p:nvPr/>
        </p:nvSpPr>
        <p:spPr>
          <a:xfrm>
            <a:off x="3049588" y="1767548"/>
            <a:ext cx="5027613" cy="1"/>
          </a:xfrm>
          <a:prstGeom prst="line">
            <a:avLst/>
          </a:prstGeom>
          <a:ln w="25400">
            <a:solidFill>
              <a:srgbClr val="1F497D"/>
            </a:solidFill>
            <a:prstDash val="sysDot"/>
            <a:tailEnd type="oval"/>
          </a:ln>
        </p:spPr>
        <p:txBody>
          <a:bodyPr lIns="45719" rIns="45719" anchor="ctr"/>
          <a:lstStyle/>
          <a:p>
            <a:endParaRPr/>
          </a:p>
        </p:txBody>
      </p:sp>
      <p:sp>
        <p:nvSpPr>
          <p:cNvPr id="138" name="Text Box 35"/>
          <p:cNvSpPr txBox="1"/>
          <p:nvPr/>
        </p:nvSpPr>
        <p:spPr>
          <a:xfrm>
            <a:off x="3240088" y="1211923"/>
            <a:ext cx="4419601" cy="460375"/>
          </a:xfrm>
          <a:prstGeom prst="rect">
            <a:avLst/>
          </a:prstGeom>
          <a:ln w="12700">
            <a:miter lim="400000"/>
          </a:ln>
        </p:spPr>
        <p:txBody>
          <a:bodyPr lIns="45719" rIns="45719">
            <a:spAutoFit/>
          </a:bodyPr>
          <a:lstStyle>
            <a:defPPr>
              <a:defRPr lang="zh-CN"/>
            </a:defPPr>
            <a:lvl1pPr>
              <a:defRPr sz="2400" b="0">
                <a:latin typeface="黑体" panose="02010609060101010101" charset="-122"/>
                <a:ea typeface="黑体" panose="02010609060101010101" charset="-122"/>
                <a:cs typeface="黑体" panose="02010609060101010101" charset="-122"/>
              </a:defRPr>
            </a:lvl1pPr>
          </a:lstStyle>
          <a:p>
            <a:r>
              <a:rPr lang="zh-CN" altLang="en-US" dirty="0"/>
              <a:t>选题依据</a:t>
            </a:r>
            <a:endParaRPr lang="zh-CN" dirty="0"/>
          </a:p>
        </p:txBody>
      </p:sp>
      <p:sp>
        <p:nvSpPr>
          <p:cNvPr id="139" name="Line 36"/>
          <p:cNvSpPr/>
          <p:nvPr/>
        </p:nvSpPr>
        <p:spPr>
          <a:xfrm>
            <a:off x="3040684" y="3045609"/>
            <a:ext cx="5027613" cy="1"/>
          </a:xfrm>
          <a:prstGeom prst="line">
            <a:avLst/>
          </a:prstGeom>
          <a:ln w="25400">
            <a:solidFill>
              <a:srgbClr val="1F497D"/>
            </a:solidFill>
            <a:prstDash val="sysDot"/>
            <a:tailEnd type="oval"/>
          </a:ln>
        </p:spPr>
        <p:txBody>
          <a:bodyPr lIns="45719" rIns="45719" anchor="ctr"/>
          <a:lstStyle/>
          <a:p>
            <a:endParaRPr/>
          </a:p>
        </p:txBody>
      </p:sp>
      <p:sp>
        <p:nvSpPr>
          <p:cNvPr id="141" name="Line 38"/>
          <p:cNvSpPr/>
          <p:nvPr/>
        </p:nvSpPr>
        <p:spPr>
          <a:xfrm>
            <a:off x="3040684" y="4266388"/>
            <a:ext cx="5027613" cy="1"/>
          </a:xfrm>
          <a:prstGeom prst="line">
            <a:avLst/>
          </a:prstGeom>
          <a:ln w="25400">
            <a:solidFill>
              <a:srgbClr val="1F497D"/>
            </a:solidFill>
            <a:prstDash val="sysDot"/>
            <a:tailEnd type="oval"/>
          </a:ln>
        </p:spPr>
        <p:txBody>
          <a:bodyPr lIns="45719" rIns="45719" anchor="ctr"/>
          <a:lstStyle/>
          <a:p>
            <a:endParaRPr/>
          </a:p>
        </p:txBody>
      </p:sp>
      <p:sp>
        <p:nvSpPr>
          <p:cNvPr id="140" name="Text Box 37"/>
          <p:cNvSpPr txBox="1"/>
          <p:nvPr/>
        </p:nvSpPr>
        <p:spPr>
          <a:xfrm>
            <a:off x="3240709" y="3752039"/>
            <a:ext cx="4953001" cy="460375"/>
          </a:xfrm>
          <a:prstGeom prst="rect">
            <a:avLst/>
          </a:prstGeom>
          <a:ln w="12700">
            <a:miter lim="400000"/>
          </a:ln>
        </p:spPr>
        <p:txBody>
          <a:bodyPr lIns="45719" rIns="45719">
            <a:spAutoFit/>
          </a:bodyPr>
          <a:lstStyle>
            <a:lvl1pPr>
              <a:defRPr sz="2400" b="0">
                <a:latin typeface="黑体" panose="02010609060101010101" charset="-122"/>
                <a:ea typeface="黑体" panose="02010609060101010101" charset="-122"/>
                <a:cs typeface="黑体" panose="02010609060101010101" charset="-122"/>
                <a:sym typeface="黑体" panose="02010609060101010101" charset="-122"/>
              </a:defRPr>
            </a:lvl1pPr>
          </a:lstStyle>
          <a:p>
            <a:r>
              <a:rPr lang="zh-CN" altLang="en-US" dirty="0">
                <a:sym typeface="+mn-ea"/>
              </a:rPr>
              <a:t>研究基础</a:t>
            </a:r>
            <a:endParaRPr lang="zh-CN" dirty="0" smtClean="0">
              <a:solidFill>
                <a:schemeClr val="tx1"/>
              </a:solidFill>
              <a:sym typeface="+mn-ea"/>
            </a:endParaRPr>
          </a:p>
        </p:txBody>
      </p:sp>
      <p:sp>
        <p:nvSpPr>
          <p:cNvPr id="142" name="Text Box 39"/>
          <p:cNvSpPr txBox="1"/>
          <p:nvPr/>
        </p:nvSpPr>
        <p:spPr>
          <a:xfrm>
            <a:off x="3178796" y="2413094"/>
            <a:ext cx="4800601" cy="460375"/>
          </a:xfrm>
          <a:prstGeom prst="rect">
            <a:avLst/>
          </a:prstGeom>
          <a:ln w="12700">
            <a:miter lim="400000"/>
          </a:ln>
        </p:spPr>
        <p:txBody>
          <a:bodyPr lIns="45719" rIns="45719">
            <a:spAutoFit/>
          </a:bodyPr>
          <a:lstStyle>
            <a:lvl1pPr>
              <a:defRPr sz="2400" b="0">
                <a:latin typeface="黑体" panose="02010609060101010101" charset="-122"/>
                <a:ea typeface="黑体" panose="02010609060101010101" charset="-122"/>
                <a:cs typeface="黑体" panose="02010609060101010101" charset="-122"/>
                <a:sym typeface="黑体" panose="02010609060101010101" charset="-122"/>
              </a:defRPr>
            </a:lvl1pPr>
          </a:lstStyle>
          <a:p>
            <a:r>
              <a:rPr lang="zh-CN" altLang="en-US" dirty="0">
                <a:sym typeface="+mn-ea"/>
              </a:rPr>
              <a:t>课题研究方案</a:t>
            </a:r>
            <a:endParaRPr dirty="0">
              <a:sym typeface="+mn-ea"/>
            </a:endParaRPr>
          </a:p>
        </p:txBody>
      </p:sp>
      <p:sp>
        <p:nvSpPr>
          <p:cNvPr id="143" name="Line 40"/>
          <p:cNvSpPr/>
          <p:nvPr/>
        </p:nvSpPr>
        <p:spPr>
          <a:xfrm>
            <a:off x="3017997" y="5517623"/>
            <a:ext cx="5027613" cy="1"/>
          </a:xfrm>
          <a:prstGeom prst="line">
            <a:avLst/>
          </a:prstGeom>
          <a:ln w="25400">
            <a:solidFill>
              <a:srgbClr val="1F497D"/>
            </a:solidFill>
            <a:prstDash val="sysDot"/>
            <a:tailEnd type="oval"/>
          </a:ln>
        </p:spPr>
        <p:txBody>
          <a:bodyPr lIns="45719" rIns="45719" anchor="ctr"/>
          <a:lstStyle/>
          <a:p>
            <a:endParaRPr/>
          </a:p>
        </p:txBody>
      </p:sp>
      <p:sp>
        <p:nvSpPr>
          <p:cNvPr id="144" name="Text Box 41"/>
          <p:cNvSpPr txBox="1"/>
          <p:nvPr/>
        </p:nvSpPr>
        <p:spPr>
          <a:xfrm>
            <a:off x="3208497" y="4971523"/>
            <a:ext cx="5105401" cy="460375"/>
          </a:xfrm>
          <a:prstGeom prst="rect">
            <a:avLst/>
          </a:prstGeom>
          <a:ln w="12700">
            <a:miter lim="400000"/>
          </a:ln>
        </p:spPr>
        <p:txBody>
          <a:bodyPr lIns="45719" rIns="45719">
            <a:spAutoFit/>
          </a:bodyPr>
          <a:lstStyle>
            <a:defPPr>
              <a:defRPr lang="zh-CN"/>
            </a:defPPr>
            <a:lvl1pPr>
              <a:defRPr sz="2400" b="0">
                <a:solidFill>
                  <a:srgbClr val="FF0000"/>
                </a:solidFill>
                <a:latin typeface="黑体" panose="02010609060101010101" charset="-122"/>
                <a:ea typeface="黑体" panose="02010609060101010101" charset="-122"/>
                <a:cs typeface="黑体" panose="02010609060101010101" charset="-122"/>
              </a:defRPr>
            </a:lvl1pPr>
          </a:lstStyle>
          <a:p>
            <a:r>
              <a:rPr lang="zh-CN" altLang="en-US" dirty="0">
                <a:sym typeface="+mn-ea"/>
              </a:rPr>
              <a:t>研究计划进度与效果预测</a:t>
            </a:r>
          </a:p>
        </p:txBody>
      </p:sp>
      <p:grpSp>
        <p:nvGrpSpPr>
          <p:cNvPr id="150" name="Group 44"/>
          <p:cNvGrpSpPr/>
          <p:nvPr/>
        </p:nvGrpSpPr>
        <p:grpSpPr>
          <a:xfrm>
            <a:off x="2514600" y="1173823"/>
            <a:ext cx="679451" cy="593726"/>
            <a:chOff x="0" y="0"/>
            <a:chExt cx="679450" cy="593725"/>
          </a:xfrm>
        </p:grpSpPr>
        <p:sp>
          <p:nvSpPr>
            <p:cNvPr id="145" name="AutoShape 45"/>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46" name="AutoShape 46"/>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grpSp>
          <p:nvGrpSpPr>
            <p:cNvPr id="149" name="AutoShape 47"/>
            <p:cNvGrpSpPr/>
            <p:nvPr/>
          </p:nvGrpSpPr>
          <p:grpSpPr>
            <a:xfrm>
              <a:off x="38099" y="39687"/>
              <a:ext cx="592139" cy="512763"/>
              <a:chOff x="0" y="0"/>
              <a:chExt cx="592137" cy="512762"/>
            </a:xfrm>
          </p:grpSpPr>
          <p:sp>
            <p:nvSpPr>
              <p:cNvPr id="147"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48" name="1"/>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1</a:t>
                </a:r>
              </a:p>
            </p:txBody>
          </p:sp>
        </p:grpSp>
      </p:grpSp>
      <p:grpSp>
        <p:nvGrpSpPr>
          <p:cNvPr id="162" name="Group 52"/>
          <p:cNvGrpSpPr/>
          <p:nvPr/>
        </p:nvGrpSpPr>
        <p:grpSpPr>
          <a:xfrm>
            <a:off x="2505696" y="3659963"/>
            <a:ext cx="679451" cy="593726"/>
            <a:chOff x="0" y="0"/>
            <a:chExt cx="679450" cy="593725"/>
          </a:xfrm>
        </p:grpSpPr>
        <p:sp>
          <p:nvSpPr>
            <p:cNvPr id="157" name="AutoShape 53"/>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58" name="AutoShape 54"/>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grpSp>
          <p:nvGrpSpPr>
            <p:cNvPr id="161" name="AutoShape 55"/>
            <p:cNvGrpSpPr/>
            <p:nvPr/>
          </p:nvGrpSpPr>
          <p:grpSpPr>
            <a:xfrm>
              <a:off x="38099" y="39687"/>
              <a:ext cx="592139" cy="512763"/>
              <a:chOff x="0" y="0"/>
              <a:chExt cx="592137" cy="512762"/>
            </a:xfrm>
          </p:grpSpPr>
          <p:sp>
            <p:nvSpPr>
              <p:cNvPr id="159"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60" name="3"/>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3</a:t>
                </a:r>
              </a:p>
            </p:txBody>
          </p:sp>
        </p:grpSp>
      </p:grpSp>
      <p:grpSp>
        <p:nvGrpSpPr>
          <p:cNvPr id="156" name="Group 48"/>
          <p:cNvGrpSpPr/>
          <p:nvPr/>
        </p:nvGrpSpPr>
        <p:grpSpPr>
          <a:xfrm>
            <a:off x="2505696" y="2425795"/>
            <a:ext cx="679451" cy="593726"/>
            <a:chOff x="0" y="0"/>
            <a:chExt cx="679450" cy="593725"/>
          </a:xfrm>
        </p:grpSpPr>
        <p:sp>
          <p:nvSpPr>
            <p:cNvPr id="151" name="AutoShape 49"/>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52" name="AutoShape 50"/>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grpSp>
          <p:nvGrpSpPr>
            <p:cNvPr id="155" name="AutoShape 51"/>
            <p:cNvGrpSpPr/>
            <p:nvPr/>
          </p:nvGrpSpPr>
          <p:grpSpPr>
            <a:xfrm>
              <a:off x="38099" y="39687"/>
              <a:ext cx="592139" cy="512763"/>
              <a:chOff x="0" y="0"/>
              <a:chExt cx="592137" cy="512762"/>
            </a:xfrm>
          </p:grpSpPr>
          <p:sp>
            <p:nvSpPr>
              <p:cNvPr id="153"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54" name="2"/>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2</a:t>
                </a:r>
              </a:p>
            </p:txBody>
          </p:sp>
        </p:grpSp>
      </p:grpSp>
      <p:grpSp>
        <p:nvGrpSpPr>
          <p:cNvPr id="168" name="Group 56"/>
          <p:cNvGrpSpPr/>
          <p:nvPr/>
        </p:nvGrpSpPr>
        <p:grpSpPr>
          <a:xfrm>
            <a:off x="2516664" y="4878813"/>
            <a:ext cx="679451" cy="593726"/>
            <a:chOff x="0" y="0"/>
            <a:chExt cx="679450" cy="593725"/>
          </a:xfrm>
        </p:grpSpPr>
        <p:sp>
          <p:nvSpPr>
            <p:cNvPr id="163" name="AutoShape 57"/>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64" name="AutoShape 58"/>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grpSp>
          <p:nvGrpSpPr>
            <p:cNvPr id="167" name="AutoShape 59"/>
            <p:cNvGrpSpPr/>
            <p:nvPr/>
          </p:nvGrpSpPr>
          <p:grpSpPr>
            <a:xfrm>
              <a:off x="38099" y="39687"/>
              <a:ext cx="592139" cy="512763"/>
              <a:chOff x="0" y="0"/>
              <a:chExt cx="592137" cy="512762"/>
            </a:xfrm>
          </p:grpSpPr>
          <p:sp>
            <p:nvSpPr>
              <p:cNvPr id="165"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endParaRPr/>
              </a:p>
            </p:txBody>
          </p:sp>
          <p:sp>
            <p:nvSpPr>
              <p:cNvPr id="166" name="4"/>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4</a:t>
                </a:r>
              </a:p>
            </p:txBody>
          </p:sp>
        </p:grpSp>
      </p:grpSp>
      <p:sp>
        <p:nvSpPr>
          <p:cNvPr id="169" name="Text Box 33"/>
          <p:cNvSpPr txBox="1"/>
          <p:nvPr/>
        </p:nvSpPr>
        <p:spPr>
          <a:xfrm rot="5387743">
            <a:off x="56229" y="3103880"/>
            <a:ext cx="2554543" cy="802641"/>
          </a:xfrm>
          <a:prstGeom prst="rect">
            <a:avLst/>
          </a:prstGeom>
          <a:ln w="12700">
            <a:miter lim="400000"/>
          </a:ln>
        </p:spPr>
        <p:txBody>
          <a:bodyPr vert="vert270" lIns="45719" rIns="45719">
            <a:spAutoFit/>
          </a:bodyPr>
          <a:lstStyle>
            <a:lvl1pPr algn="ctr">
              <a:spcBef>
                <a:spcPts val="2400"/>
              </a:spcBef>
              <a:defRPr sz="4000" b="0">
                <a:solidFill>
                  <a:srgbClr val="FFFFFF"/>
                </a:solidFill>
                <a:latin typeface="黑体" panose="02010609060101010101" charset="-122"/>
                <a:ea typeface="黑体" panose="02010609060101010101" charset="-122"/>
                <a:cs typeface="黑体" panose="02010609060101010101" charset="-122"/>
                <a:sym typeface="黑体" panose="02010609060101010101" charset="-122"/>
              </a:defRPr>
            </a:lvl1pPr>
          </a:lstStyle>
          <a:p>
            <a:r>
              <a:rPr dirty="0" err="1"/>
              <a:t>汇报内容</a:t>
            </a:r>
            <a:endParaRPr dirty="0"/>
          </a:p>
        </p:txBody>
      </p:sp>
      <p:sp>
        <p:nvSpPr>
          <p:cNvPr id="38" name="页脚占位符 2"/>
          <p:cNvSpPr txBox="1"/>
          <p:nvPr/>
        </p:nvSpPr>
        <p:spPr>
          <a:xfrm>
            <a:off x="152400" y="6489700"/>
            <a:ext cx="7162800" cy="338554"/>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a:t>
            </a:r>
            <a:r>
              <a:rPr sz="1400" kern="0" dirty="0" smtClean="0">
                <a:solidFill>
                  <a:srgbClr val="FFFFFF"/>
                </a:solidFill>
                <a:sym typeface="Arial" panose="020B0604020202090204"/>
              </a:rPr>
              <a:t>ides.nuaa.edu.cn</a:t>
            </a:r>
          </a:p>
        </p:txBody>
      </p:sp>
    </p:spTree>
    <p:extLst>
      <p:ext uri="{BB962C8B-B14F-4D97-AF65-F5344CB8AC3E}">
        <p14:creationId xmlns:p14="http://schemas.microsoft.com/office/powerpoint/2010/main" val="1370345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00110"/>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dirty="0" smtClean="0"/>
              <a:t>第</a:t>
            </a:r>
            <a:r>
              <a:rPr lang="zh-CN" altLang="en-US" kern="0" dirty="0"/>
              <a:t>四</a:t>
            </a:r>
            <a:r>
              <a:rPr kern="0" dirty="0" err="1" smtClean="0"/>
              <a:t>部分</a:t>
            </a:r>
            <a:endParaRPr kern="0" dirty="0"/>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smtClean="0">
                <a:solidFill>
                  <a:srgbClr val="FF0000"/>
                </a:solidFill>
              </a:rPr>
              <a:t>研究计划与效果预测</a:t>
            </a:r>
            <a:endParaRPr lang="zh-CN" altLang="en-US" kern="0" dirty="0">
              <a:solidFill>
                <a:srgbClr val="FF0000"/>
              </a:solidFill>
            </a:endParaRPr>
          </a:p>
        </p:txBody>
      </p:sp>
      <p:grpSp>
        <p:nvGrpSpPr>
          <p:cNvPr id="24" name="Group 2"/>
          <p:cNvGrpSpPr/>
          <p:nvPr/>
        </p:nvGrpSpPr>
        <p:grpSpPr bwMode="auto">
          <a:xfrm>
            <a:off x="105652" y="655955"/>
            <a:ext cx="6520142" cy="475775"/>
            <a:chOff x="-42005" y="0"/>
            <a:chExt cx="4704508"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smtClean="0">
                  <a:solidFill>
                    <a:srgbClr val="254375"/>
                  </a:solidFill>
                  <a:latin typeface="微软雅黑" panose="020B0503020204020204" charset="-122"/>
                  <a:ea typeface="微软雅黑" panose="020B0503020204020204" charset="-122"/>
                  <a:sym typeface="微软雅黑" panose="020B0503020204020204" charset="-122"/>
                </a:rPr>
                <a:t>04</a:t>
              </a:r>
              <a:endParaRPr lang="en-US" altLang="zh-CN" sz="2400" b="1" dirty="0">
                <a:solidFill>
                  <a:srgbClr val="254375"/>
                </a:solidFill>
                <a:latin typeface="微软雅黑" panose="020B0503020204020204" charset="-122"/>
                <a:ea typeface="微软雅黑" panose="020B0503020204020204" charset="-122"/>
                <a:sym typeface="微软雅黑" panose="020B0503020204020204" charset="-122"/>
              </a:endParaRPr>
            </a:p>
          </p:txBody>
        </p:sp>
        <p:sp>
          <p:nvSpPr>
            <p:cNvPr id="26" name="矩形 24"/>
            <p:cNvSpPr>
              <a:spLocks noChangeArrowheads="1"/>
            </p:cNvSpPr>
            <p:nvPr/>
          </p:nvSpPr>
          <p:spPr bwMode="auto">
            <a:xfrm>
              <a:off x="271069" y="14118"/>
              <a:ext cx="4391434"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研究计划与效果预测</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研究计划</a:t>
              </a:r>
              <a:endParaRPr lang="zh-CN" altLang="en-US" sz="2400" b="1" dirty="0">
                <a:solidFill>
                  <a:srgbClr val="4F81BD"/>
                </a:solidFill>
                <a:latin typeface="微软雅黑" panose="020B0503020204020204" charset="-122"/>
                <a:ea typeface="微软雅黑" panose="020B0503020204020204" charset="-122"/>
                <a:sym typeface="Arial" panose="020B0604020202090204"/>
              </a:endParaRP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9" name="直接连接符 4"/>
          <p:cNvCxnSpPr>
            <a:cxnSpLocks noChangeShapeType="1"/>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grpSp>
        <p:nvGrpSpPr>
          <p:cNvPr id="105" name="组合 104"/>
          <p:cNvGrpSpPr/>
          <p:nvPr/>
        </p:nvGrpSpPr>
        <p:grpSpPr>
          <a:xfrm>
            <a:off x="107504" y="1700808"/>
            <a:ext cx="8930879" cy="4085863"/>
            <a:chOff x="1486544" y="1878705"/>
            <a:chExt cx="8930879" cy="4085863"/>
          </a:xfrm>
        </p:grpSpPr>
        <p:cxnSp>
          <p:nvCxnSpPr>
            <p:cNvPr id="106" name="直接箭头连接符 52"/>
            <p:cNvCxnSpPr/>
            <p:nvPr/>
          </p:nvCxnSpPr>
          <p:spPr bwMode="auto">
            <a:xfrm>
              <a:off x="1486544" y="3966937"/>
              <a:ext cx="8930879" cy="0"/>
            </a:xfrm>
            <a:prstGeom prst="straightConnector1">
              <a:avLst/>
            </a:prstGeom>
            <a:noFill/>
            <a:ln w="6350" cap="flat" cmpd="sng" algn="ctr">
              <a:solidFill>
                <a:schemeClr val="accent1"/>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直接箭头连接符 60"/>
            <p:cNvCxnSpPr/>
            <p:nvPr/>
          </p:nvCxnSpPr>
          <p:spPr bwMode="auto">
            <a:xfrm flipV="1">
              <a:off x="3790800" y="1878705"/>
              <a:ext cx="0" cy="4085863"/>
            </a:xfrm>
            <a:prstGeom prst="straightConnector1">
              <a:avLst/>
            </a:prstGeom>
            <a:noFill/>
            <a:ln w="6350" cap="flat" cmpd="sng" algn="ctr">
              <a:solidFill>
                <a:schemeClr val="accent1"/>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直接箭头连接符 60"/>
            <p:cNvCxnSpPr/>
            <p:nvPr/>
          </p:nvCxnSpPr>
          <p:spPr bwMode="auto">
            <a:xfrm flipV="1">
              <a:off x="6023048" y="1878705"/>
              <a:ext cx="0" cy="4085863"/>
            </a:xfrm>
            <a:prstGeom prst="straightConnector1">
              <a:avLst/>
            </a:prstGeom>
            <a:noFill/>
            <a:ln w="6350" cap="flat" cmpd="sng" algn="ctr">
              <a:solidFill>
                <a:schemeClr val="accent1"/>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9" name="矩形 108"/>
          <p:cNvSpPr/>
          <p:nvPr/>
        </p:nvSpPr>
        <p:spPr>
          <a:xfrm>
            <a:off x="269717" y="1760212"/>
            <a:ext cx="1998027" cy="1812804"/>
          </a:xfrm>
          <a:prstGeom prst="rect">
            <a:avLst/>
          </a:prstGeom>
        </p:spPr>
        <p:txBody>
          <a:bodyPr wrap="square">
            <a:spAutoFit/>
          </a:bodyPr>
          <a:lstStyle/>
          <a:p>
            <a:pPr algn="just">
              <a:lnSpc>
                <a:spcPct val="130000"/>
              </a:lnSpc>
            </a:pPr>
            <a:r>
              <a:rPr lang="en-US" altLang="zh-CN" sz="1600" b="1" kern="0" dirty="0" smtClean="0">
                <a:solidFill>
                  <a:schemeClr val="accent1"/>
                </a:solidFill>
                <a:latin typeface="微软雅黑" pitchFamily="34" charset="-122"/>
                <a:ea typeface="微软雅黑" pitchFamily="34" charset="-122"/>
                <a:cs typeface="+mn-ea"/>
                <a:sym typeface="字魂105号-简雅黑" panose="00000500000000000000" pitchFamily="2" charset="-122"/>
              </a:rPr>
              <a:t>2022.01-2022.03</a:t>
            </a:r>
            <a:endParaRPr lang="en-US" altLang="zh-CN" sz="1600" b="1" kern="0" dirty="0">
              <a:solidFill>
                <a:schemeClr val="accent1"/>
              </a:solidFill>
              <a:latin typeface="微软雅黑" pitchFamily="34" charset="-122"/>
              <a:ea typeface="微软雅黑" pitchFamily="34" charset="-122"/>
              <a:cs typeface="+mn-ea"/>
              <a:sym typeface="字魂105号-简雅黑" panose="00000500000000000000" pitchFamily="2" charset="-122"/>
            </a:endParaRPr>
          </a:p>
          <a:p>
            <a:pPr algn="just">
              <a:lnSpc>
                <a:spcPct val="130000"/>
              </a:lnSpc>
            </a:pPr>
            <a:r>
              <a:rPr lang="zh-CN" altLang="en-US" sz="1400" kern="0" dirty="0" smtClean="0">
                <a:latin typeface="微软雅黑" pitchFamily="34" charset="-122"/>
                <a:ea typeface="微软雅黑" pitchFamily="34" charset="-122"/>
                <a:cs typeface="+mn-ea"/>
                <a:sym typeface="字魂105号-简雅黑" panose="00000500000000000000" pitchFamily="2" charset="-122"/>
              </a:rPr>
              <a:t>进一步</a:t>
            </a:r>
            <a:r>
              <a:rPr lang="zh-CN" altLang="en-US" sz="1400" kern="0" dirty="0">
                <a:latin typeface="微软雅黑" pitchFamily="34" charset="-122"/>
                <a:ea typeface="微软雅黑" pitchFamily="34" charset="-122"/>
                <a:cs typeface="+mn-ea"/>
                <a:sym typeface="字魂105号-简雅黑" panose="00000500000000000000" pitchFamily="2" charset="-122"/>
              </a:rPr>
              <a:t>进行减振涂层材料</a:t>
            </a:r>
            <a:r>
              <a:rPr lang="zh-CN" altLang="en-US" sz="1400" b="1" kern="0" dirty="0" smtClean="0">
                <a:solidFill>
                  <a:srgbClr val="FF0000"/>
                </a:solidFill>
                <a:latin typeface="微软雅黑" pitchFamily="34" charset="-122"/>
                <a:ea typeface="微软雅黑" pitchFamily="34" charset="-122"/>
                <a:cs typeface="+mn-ea"/>
                <a:sym typeface="字魂105号-简雅黑" panose="00000500000000000000" pitchFamily="2" charset="-122"/>
              </a:rPr>
              <a:t>配方研究</a:t>
            </a:r>
            <a:r>
              <a:rPr lang="zh-CN" altLang="en-US" sz="1400" kern="0" dirty="0">
                <a:latin typeface="微软雅黑" pitchFamily="34" charset="-122"/>
                <a:ea typeface="微软雅黑" pitchFamily="34" charset="-122"/>
                <a:cs typeface="+mn-ea"/>
                <a:sym typeface="字魂105号-简雅黑" panose="00000500000000000000" pitchFamily="2" charset="-122"/>
              </a:rPr>
              <a:t>，分析填料的种类、含量以及形貌对减振涂层材料减振性能的</a:t>
            </a:r>
            <a:r>
              <a:rPr lang="zh-CN" altLang="en-US" sz="1400" kern="0" dirty="0" smtClean="0">
                <a:latin typeface="微软雅黑" pitchFamily="34" charset="-122"/>
                <a:ea typeface="微软雅黑" pitchFamily="34" charset="-122"/>
                <a:cs typeface="+mn-ea"/>
                <a:sym typeface="字魂105号-简雅黑" panose="00000500000000000000" pitchFamily="2" charset="-122"/>
              </a:rPr>
              <a:t>影响。</a:t>
            </a:r>
            <a:endParaRPr lang="zh-CN" altLang="en-US" sz="1400" kern="0" dirty="0">
              <a:latin typeface="微软雅黑" pitchFamily="34" charset="-122"/>
              <a:ea typeface="微软雅黑" pitchFamily="34" charset="-122"/>
              <a:cs typeface="+mn-ea"/>
              <a:sym typeface="字魂105号-简雅黑" panose="00000500000000000000" pitchFamily="2" charset="-122"/>
            </a:endParaRPr>
          </a:p>
        </p:txBody>
      </p:sp>
      <p:cxnSp>
        <p:nvCxnSpPr>
          <p:cNvPr id="110" name="直接箭头连接符 60"/>
          <p:cNvCxnSpPr/>
          <p:nvPr/>
        </p:nvCxnSpPr>
        <p:spPr bwMode="auto">
          <a:xfrm flipV="1">
            <a:off x="6876256" y="1700808"/>
            <a:ext cx="0" cy="4085863"/>
          </a:xfrm>
          <a:prstGeom prst="straightConnector1">
            <a:avLst/>
          </a:prstGeom>
          <a:noFill/>
          <a:ln w="6350" cap="flat" cmpd="sng" algn="ctr">
            <a:solidFill>
              <a:schemeClr val="accent1"/>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矩形 110"/>
          <p:cNvSpPr/>
          <p:nvPr/>
        </p:nvSpPr>
        <p:spPr>
          <a:xfrm>
            <a:off x="2483768" y="1772816"/>
            <a:ext cx="1998027" cy="1812804"/>
          </a:xfrm>
          <a:prstGeom prst="rect">
            <a:avLst/>
          </a:prstGeom>
        </p:spPr>
        <p:txBody>
          <a:bodyPr wrap="square">
            <a:spAutoFit/>
          </a:bodyPr>
          <a:lstStyle/>
          <a:p>
            <a:pPr algn="just">
              <a:lnSpc>
                <a:spcPct val="130000"/>
              </a:lnSpc>
            </a:pPr>
            <a:r>
              <a:rPr lang="en-US" altLang="zh-CN" sz="1600" b="1" kern="0" dirty="0" smtClean="0">
                <a:solidFill>
                  <a:schemeClr val="accent1"/>
                </a:solidFill>
                <a:latin typeface="微软雅黑" pitchFamily="34" charset="-122"/>
                <a:ea typeface="微软雅黑" pitchFamily="34" charset="-122"/>
                <a:cs typeface="+mn-ea"/>
                <a:sym typeface="字魂105号-简雅黑" panose="00000500000000000000" pitchFamily="2" charset="-122"/>
              </a:rPr>
              <a:t>2022.04-2022.06</a:t>
            </a:r>
            <a:endParaRPr lang="en-US" altLang="zh-CN" sz="1600" b="1" kern="0" dirty="0">
              <a:solidFill>
                <a:schemeClr val="accent1"/>
              </a:solidFill>
              <a:latin typeface="微软雅黑" pitchFamily="34" charset="-122"/>
              <a:ea typeface="微软雅黑" pitchFamily="34" charset="-122"/>
              <a:cs typeface="+mn-ea"/>
              <a:sym typeface="字魂105号-简雅黑" panose="00000500000000000000" pitchFamily="2" charset="-122"/>
            </a:endParaRPr>
          </a:p>
          <a:p>
            <a:pPr algn="just">
              <a:lnSpc>
                <a:spcPct val="130000"/>
              </a:lnSpc>
            </a:pPr>
            <a:r>
              <a:rPr lang="zh-CN" altLang="en-US" sz="1400" kern="0" dirty="0" smtClean="0">
                <a:latin typeface="微软雅黑" pitchFamily="34" charset="-122"/>
                <a:ea typeface="微软雅黑" pitchFamily="34" charset="-122"/>
                <a:cs typeface="+mn-ea"/>
                <a:sym typeface="字魂105号-简雅黑" panose="00000500000000000000" pitchFamily="2" charset="-122"/>
              </a:rPr>
              <a:t>进一步</a:t>
            </a:r>
            <a:r>
              <a:rPr lang="zh-CN" altLang="en-US" sz="1400" kern="0" dirty="0">
                <a:latin typeface="微软雅黑" pitchFamily="34" charset="-122"/>
                <a:ea typeface="微软雅黑" pitchFamily="34" charset="-122"/>
                <a:cs typeface="+mn-ea"/>
                <a:sym typeface="字魂105号-简雅黑" panose="00000500000000000000" pitchFamily="2" charset="-122"/>
              </a:rPr>
              <a:t>进行</a:t>
            </a:r>
            <a:r>
              <a:rPr lang="zh-CN" altLang="en-US" sz="1400" b="1" kern="0" dirty="0">
                <a:solidFill>
                  <a:srgbClr val="FF0000"/>
                </a:solidFill>
                <a:latin typeface="微软雅黑" pitchFamily="34" charset="-122"/>
                <a:ea typeface="微软雅黑" pitchFamily="34" charset="-122"/>
                <a:cs typeface="+mn-ea"/>
                <a:sym typeface="字魂105号-简雅黑" panose="00000500000000000000" pitchFamily="2" charset="-122"/>
              </a:rPr>
              <a:t>新型复合阻尼涂层的研究</a:t>
            </a:r>
            <a:r>
              <a:rPr lang="zh-CN" altLang="en-US" sz="1400" kern="0" dirty="0" smtClean="0">
                <a:latin typeface="微软雅黑" pitchFamily="34" charset="-122"/>
                <a:ea typeface="微软雅黑" pitchFamily="34" charset="-122"/>
                <a:cs typeface="+mn-ea"/>
                <a:sym typeface="字魂105号-简雅黑" panose="00000500000000000000" pitchFamily="2" charset="-122"/>
              </a:rPr>
              <a:t>，并分析</a:t>
            </a:r>
            <a:r>
              <a:rPr lang="zh-CN" altLang="en-US" sz="1400" kern="0" dirty="0">
                <a:latin typeface="微软雅黑" pitchFamily="34" charset="-122"/>
                <a:ea typeface="微软雅黑" pitchFamily="34" charset="-122"/>
                <a:cs typeface="+mn-ea"/>
                <a:sym typeface="字魂105号-简雅黑" panose="00000500000000000000" pitchFamily="2" charset="-122"/>
              </a:rPr>
              <a:t>增加约束层后对管道在共振下的振动应力的</a:t>
            </a:r>
            <a:r>
              <a:rPr lang="zh-CN" altLang="en-US" sz="1400" kern="0" dirty="0" smtClean="0">
                <a:latin typeface="微软雅黑" pitchFamily="34" charset="-122"/>
                <a:ea typeface="微软雅黑" pitchFamily="34" charset="-122"/>
                <a:cs typeface="+mn-ea"/>
                <a:sym typeface="字魂105号-简雅黑" panose="00000500000000000000" pitchFamily="2" charset="-122"/>
              </a:rPr>
              <a:t>影响。</a:t>
            </a:r>
            <a:endParaRPr lang="zh-CN" altLang="en-US" sz="1400" kern="0" dirty="0">
              <a:latin typeface="微软雅黑" pitchFamily="34" charset="-122"/>
              <a:ea typeface="微软雅黑" pitchFamily="34" charset="-122"/>
              <a:cs typeface="+mn-ea"/>
              <a:sym typeface="字魂105号-简雅黑" panose="00000500000000000000" pitchFamily="2" charset="-122"/>
            </a:endParaRPr>
          </a:p>
        </p:txBody>
      </p:sp>
      <p:sp>
        <p:nvSpPr>
          <p:cNvPr id="112" name="矩形 111"/>
          <p:cNvSpPr/>
          <p:nvPr/>
        </p:nvSpPr>
        <p:spPr>
          <a:xfrm>
            <a:off x="4788024" y="1772816"/>
            <a:ext cx="1998027" cy="1812804"/>
          </a:xfrm>
          <a:prstGeom prst="rect">
            <a:avLst/>
          </a:prstGeom>
        </p:spPr>
        <p:txBody>
          <a:bodyPr wrap="square">
            <a:spAutoFit/>
          </a:bodyPr>
          <a:lstStyle/>
          <a:p>
            <a:pPr algn="just">
              <a:lnSpc>
                <a:spcPct val="130000"/>
              </a:lnSpc>
            </a:pPr>
            <a:r>
              <a:rPr lang="en-US" altLang="zh-CN" sz="1600" b="1" kern="0" dirty="0" smtClean="0">
                <a:solidFill>
                  <a:schemeClr val="accent1"/>
                </a:solidFill>
                <a:latin typeface="微软雅黑" pitchFamily="34" charset="-122"/>
                <a:ea typeface="微软雅黑" pitchFamily="34" charset="-122"/>
                <a:cs typeface="+mn-ea"/>
                <a:sym typeface="字魂105号-简雅黑" panose="00000500000000000000" pitchFamily="2" charset="-122"/>
              </a:rPr>
              <a:t>2022.07-2022.08</a:t>
            </a:r>
            <a:endParaRPr lang="en-US" altLang="zh-CN" sz="1600" b="1" kern="0" dirty="0">
              <a:solidFill>
                <a:schemeClr val="accent1"/>
              </a:solidFill>
              <a:latin typeface="微软雅黑" pitchFamily="34" charset="-122"/>
              <a:ea typeface="微软雅黑" pitchFamily="34" charset="-122"/>
              <a:cs typeface="+mn-ea"/>
              <a:sym typeface="字魂105号-简雅黑" panose="00000500000000000000" pitchFamily="2" charset="-122"/>
            </a:endParaRPr>
          </a:p>
          <a:p>
            <a:pPr algn="just">
              <a:lnSpc>
                <a:spcPct val="130000"/>
              </a:lnSpc>
            </a:pPr>
            <a:r>
              <a:rPr lang="zh-CN" altLang="en-US" sz="1400" kern="0" dirty="0">
                <a:latin typeface="微软雅黑" pitchFamily="34" charset="-122"/>
                <a:ea typeface="微软雅黑" pitchFamily="34" charset="-122"/>
                <a:cs typeface="+mn-ea"/>
                <a:sym typeface="字魂105号-简雅黑" panose="00000500000000000000" pitchFamily="2" charset="-122"/>
              </a:rPr>
              <a:t>进一步研究管道复合阻尼减振涂层的</a:t>
            </a:r>
            <a:r>
              <a:rPr lang="zh-CN" altLang="en-US" sz="1400" b="1" kern="0" dirty="0">
                <a:solidFill>
                  <a:srgbClr val="FF0000"/>
                </a:solidFill>
                <a:latin typeface="微软雅黑" pitchFamily="34" charset="-122"/>
                <a:ea typeface="微软雅黑" pitchFamily="34" charset="-122"/>
                <a:cs typeface="+mn-ea"/>
                <a:sym typeface="字魂105号-简雅黑" panose="00000500000000000000" pitchFamily="2" charset="-122"/>
              </a:rPr>
              <a:t>物理参数对管道振动特性的影响规律</a:t>
            </a:r>
            <a:r>
              <a:rPr lang="zh-CN" altLang="en-US" sz="1400" kern="0" dirty="0" smtClean="0">
                <a:latin typeface="微软雅黑" pitchFamily="34" charset="-122"/>
                <a:ea typeface="微软雅黑" pitchFamily="34" charset="-122"/>
                <a:cs typeface="+mn-ea"/>
                <a:sym typeface="字魂105号-简雅黑" panose="00000500000000000000" pitchFamily="2" charset="-122"/>
              </a:rPr>
              <a:t>，并</a:t>
            </a:r>
            <a:r>
              <a:rPr lang="zh-CN" altLang="en-US" sz="1400" kern="0" dirty="0">
                <a:latin typeface="微软雅黑" pitchFamily="34" charset="-122"/>
                <a:ea typeface="微软雅黑" pitchFamily="34" charset="-122"/>
                <a:cs typeface="+mn-ea"/>
                <a:sym typeface="字魂105号-简雅黑" panose="00000500000000000000" pitchFamily="2" charset="-122"/>
              </a:rPr>
              <a:t>与仿真结果相对</a:t>
            </a:r>
            <a:r>
              <a:rPr lang="zh-CN" altLang="en-US" sz="1400" kern="0" dirty="0" smtClean="0">
                <a:latin typeface="微软雅黑" pitchFamily="34" charset="-122"/>
                <a:ea typeface="微软雅黑" pitchFamily="34" charset="-122"/>
                <a:cs typeface="+mn-ea"/>
                <a:sym typeface="字魂105号-简雅黑" panose="00000500000000000000" pitchFamily="2" charset="-122"/>
              </a:rPr>
              <a:t>比</a:t>
            </a:r>
            <a:r>
              <a:rPr lang="zh-CN" altLang="en-US" sz="1400" kern="0" dirty="0">
                <a:latin typeface="微软雅黑" pitchFamily="34" charset="-122"/>
                <a:ea typeface="微软雅黑" pitchFamily="34" charset="-122"/>
                <a:cs typeface="+mn-ea"/>
                <a:sym typeface="字魂105号-简雅黑" panose="00000500000000000000" pitchFamily="2" charset="-122"/>
              </a:rPr>
              <a:t>。</a:t>
            </a:r>
          </a:p>
        </p:txBody>
      </p:sp>
      <p:sp>
        <p:nvSpPr>
          <p:cNvPr id="113" name="矩形 112"/>
          <p:cNvSpPr/>
          <p:nvPr/>
        </p:nvSpPr>
        <p:spPr>
          <a:xfrm>
            <a:off x="6966461" y="1772816"/>
            <a:ext cx="1998027" cy="1812804"/>
          </a:xfrm>
          <a:prstGeom prst="rect">
            <a:avLst/>
          </a:prstGeom>
        </p:spPr>
        <p:txBody>
          <a:bodyPr wrap="square">
            <a:spAutoFit/>
          </a:bodyPr>
          <a:lstStyle/>
          <a:p>
            <a:pPr algn="just">
              <a:lnSpc>
                <a:spcPct val="130000"/>
              </a:lnSpc>
            </a:pPr>
            <a:r>
              <a:rPr lang="en-US" altLang="zh-CN" sz="1600" b="1" kern="0" dirty="0" smtClean="0">
                <a:solidFill>
                  <a:schemeClr val="accent1"/>
                </a:solidFill>
                <a:latin typeface="微软雅黑" pitchFamily="34" charset="-122"/>
                <a:ea typeface="微软雅黑" pitchFamily="34" charset="-122"/>
                <a:cs typeface="+mn-ea"/>
                <a:sym typeface="字魂105号-简雅黑" panose="00000500000000000000" pitchFamily="2" charset="-122"/>
              </a:rPr>
              <a:t>2022.09-2022.10</a:t>
            </a:r>
            <a:endParaRPr lang="en-US" altLang="zh-CN" sz="1600" b="1" kern="0" dirty="0">
              <a:solidFill>
                <a:schemeClr val="accent1"/>
              </a:solidFill>
              <a:latin typeface="微软雅黑" pitchFamily="34" charset="-122"/>
              <a:ea typeface="微软雅黑" pitchFamily="34" charset="-122"/>
              <a:cs typeface="+mn-ea"/>
              <a:sym typeface="字魂105号-简雅黑" panose="00000500000000000000" pitchFamily="2" charset="-122"/>
            </a:endParaRPr>
          </a:p>
          <a:p>
            <a:pPr algn="just">
              <a:lnSpc>
                <a:spcPct val="130000"/>
              </a:lnSpc>
            </a:pPr>
            <a:r>
              <a:rPr lang="zh-CN" altLang="en-US" sz="1400" kern="0" dirty="0" smtClean="0">
                <a:latin typeface="微软雅黑" pitchFamily="34" charset="-122"/>
                <a:ea typeface="微软雅黑" pitchFamily="34" charset="-122"/>
                <a:cs typeface="+mn-ea"/>
                <a:sym typeface="字魂105号-简雅黑" panose="00000500000000000000" pitchFamily="2" charset="-122"/>
              </a:rPr>
              <a:t>进行</a:t>
            </a:r>
            <a:r>
              <a:rPr lang="zh-CN" altLang="en-US" sz="1400" kern="0" dirty="0">
                <a:latin typeface="微软雅黑" pitchFamily="34" charset="-122"/>
                <a:ea typeface="微软雅黑" pitchFamily="34" charset="-122"/>
                <a:cs typeface="+mn-ea"/>
                <a:sym typeface="字魂105号-简雅黑" panose="00000500000000000000" pitchFamily="2" charset="-122"/>
              </a:rPr>
              <a:t>液压管道的</a:t>
            </a:r>
            <a:r>
              <a:rPr lang="zh-CN" altLang="en-US" sz="1400" b="1" kern="0" dirty="0">
                <a:solidFill>
                  <a:srgbClr val="FF0000"/>
                </a:solidFill>
                <a:latin typeface="微软雅黑" pitchFamily="34" charset="-122"/>
                <a:ea typeface="微软雅黑" pitchFamily="34" charset="-122"/>
                <a:cs typeface="+mn-ea"/>
                <a:sym typeface="字魂105号-简雅黑" panose="00000500000000000000" pitchFamily="2" charset="-122"/>
              </a:rPr>
              <a:t>疲劳试验</a:t>
            </a:r>
            <a:r>
              <a:rPr lang="zh-CN" altLang="en-US" sz="1400" kern="0" dirty="0">
                <a:latin typeface="微软雅黑" pitchFamily="34" charset="-122"/>
                <a:ea typeface="微软雅黑" pitchFamily="34" charset="-122"/>
                <a:cs typeface="+mn-ea"/>
                <a:sym typeface="字魂105号-简雅黑" panose="00000500000000000000" pitchFamily="2" charset="-122"/>
              </a:rPr>
              <a:t>，</a:t>
            </a:r>
            <a:r>
              <a:rPr lang="zh-CN" altLang="en-US" sz="1400" kern="0" dirty="0" smtClean="0">
                <a:latin typeface="微软雅黑" pitchFamily="34" charset="-122"/>
                <a:ea typeface="微软雅黑" pitchFamily="34" charset="-122"/>
                <a:cs typeface="+mn-ea"/>
                <a:sym typeface="字魂105号-简雅黑" panose="00000500000000000000" pitchFamily="2" charset="-122"/>
              </a:rPr>
              <a:t>研究</a:t>
            </a:r>
            <a:r>
              <a:rPr lang="zh-CN" altLang="en-US" sz="1400" kern="0" dirty="0">
                <a:latin typeface="微软雅黑" pitchFamily="34" charset="-122"/>
                <a:ea typeface="微软雅黑" pitchFamily="34" charset="-122"/>
                <a:cs typeface="+mn-ea"/>
                <a:sym typeface="字魂105号-简雅黑" panose="00000500000000000000" pitchFamily="2" charset="-122"/>
              </a:rPr>
              <a:t>空白</a:t>
            </a:r>
            <a:r>
              <a:rPr lang="zh-CN" altLang="en-US" sz="1400" kern="0" dirty="0" smtClean="0">
                <a:latin typeface="微软雅黑" pitchFamily="34" charset="-122"/>
                <a:ea typeface="微软雅黑" pitchFamily="34" charset="-122"/>
                <a:cs typeface="+mn-ea"/>
                <a:sym typeface="字魂105号-简雅黑" panose="00000500000000000000" pitchFamily="2" charset="-122"/>
              </a:rPr>
              <a:t>管道与涂抹</a:t>
            </a:r>
            <a:r>
              <a:rPr lang="zh-CN" altLang="en-US" sz="1400" kern="0" dirty="0">
                <a:latin typeface="微软雅黑" pitchFamily="34" charset="-122"/>
                <a:ea typeface="微软雅黑" pitchFamily="34" charset="-122"/>
                <a:cs typeface="+mn-ea"/>
                <a:sym typeface="字魂105号-简雅黑" panose="00000500000000000000" pitchFamily="2" charset="-122"/>
              </a:rPr>
              <a:t>复合阻尼减振涂层的液压管道在环境振动下的</a:t>
            </a:r>
            <a:r>
              <a:rPr lang="zh-CN" altLang="en-US" sz="1400" kern="0" dirty="0" smtClean="0">
                <a:latin typeface="微软雅黑" pitchFamily="34" charset="-122"/>
                <a:ea typeface="微软雅黑" pitchFamily="34" charset="-122"/>
                <a:cs typeface="+mn-ea"/>
                <a:sym typeface="字魂105号-简雅黑" panose="00000500000000000000" pitchFamily="2" charset="-122"/>
              </a:rPr>
              <a:t>疲劳试验对比</a:t>
            </a:r>
            <a:r>
              <a:rPr lang="zh-CN" altLang="en-US" sz="1400" kern="0" dirty="0">
                <a:latin typeface="微软雅黑" pitchFamily="34" charset="-122"/>
                <a:ea typeface="微软雅黑" pitchFamily="34" charset="-122"/>
                <a:cs typeface="+mn-ea"/>
                <a:sym typeface="字魂105号-简雅黑" panose="00000500000000000000" pitchFamily="2" charset="-122"/>
              </a:rPr>
              <a:t>。</a:t>
            </a:r>
          </a:p>
        </p:txBody>
      </p:sp>
      <p:sp>
        <p:nvSpPr>
          <p:cNvPr id="114" name="矩形 113"/>
          <p:cNvSpPr/>
          <p:nvPr/>
        </p:nvSpPr>
        <p:spPr>
          <a:xfrm>
            <a:off x="269717" y="3920452"/>
            <a:ext cx="1998027" cy="1252651"/>
          </a:xfrm>
          <a:prstGeom prst="rect">
            <a:avLst/>
          </a:prstGeom>
        </p:spPr>
        <p:txBody>
          <a:bodyPr wrap="square">
            <a:spAutoFit/>
          </a:bodyPr>
          <a:lstStyle/>
          <a:p>
            <a:pPr algn="just">
              <a:lnSpc>
                <a:spcPct val="130000"/>
              </a:lnSpc>
            </a:pPr>
            <a:r>
              <a:rPr lang="en-US" altLang="zh-CN" sz="1600" b="1" kern="0" dirty="0" smtClean="0">
                <a:solidFill>
                  <a:schemeClr val="accent1"/>
                </a:solidFill>
                <a:latin typeface="微软雅黑" pitchFamily="34" charset="-122"/>
                <a:ea typeface="微软雅黑" pitchFamily="34" charset="-122"/>
                <a:cs typeface="+mn-ea"/>
                <a:sym typeface="字魂105号-简雅黑" panose="00000500000000000000" pitchFamily="2" charset="-122"/>
              </a:rPr>
              <a:t>2022.11-2023.01</a:t>
            </a:r>
            <a:endParaRPr lang="en-US" altLang="zh-CN" sz="1600" b="1" kern="0" dirty="0">
              <a:solidFill>
                <a:schemeClr val="accent1"/>
              </a:solidFill>
              <a:latin typeface="微软雅黑" pitchFamily="34" charset="-122"/>
              <a:ea typeface="微软雅黑" pitchFamily="34" charset="-122"/>
              <a:cs typeface="+mn-ea"/>
              <a:sym typeface="字魂105号-简雅黑" panose="00000500000000000000" pitchFamily="2" charset="-122"/>
            </a:endParaRPr>
          </a:p>
          <a:p>
            <a:pPr algn="just">
              <a:lnSpc>
                <a:spcPct val="130000"/>
              </a:lnSpc>
            </a:pPr>
            <a:r>
              <a:rPr lang="zh-CN" altLang="en-US" sz="1400" kern="0" dirty="0" smtClean="0">
                <a:latin typeface="微软雅黑" pitchFamily="34" charset="-122"/>
                <a:ea typeface="微软雅黑" pitchFamily="34" charset="-122"/>
                <a:cs typeface="+mn-ea"/>
                <a:sym typeface="字魂105号-简雅黑" panose="00000500000000000000" pitchFamily="2" charset="-122"/>
              </a:rPr>
              <a:t>测试</a:t>
            </a:r>
            <a:r>
              <a:rPr lang="zh-CN" altLang="en-US" sz="1400" kern="0" dirty="0">
                <a:latin typeface="微软雅黑" pitchFamily="34" charset="-122"/>
                <a:ea typeface="微软雅黑" pitchFamily="34" charset="-122"/>
                <a:cs typeface="+mn-ea"/>
                <a:sym typeface="字魂105号-简雅黑" panose="00000500000000000000" pitchFamily="2" charset="-122"/>
              </a:rPr>
              <a:t>减振涂层的</a:t>
            </a:r>
            <a:r>
              <a:rPr lang="zh-CN" altLang="en-US" sz="1400" b="1" kern="0" dirty="0">
                <a:solidFill>
                  <a:srgbClr val="FF0000"/>
                </a:solidFill>
                <a:latin typeface="微软雅黑" pitchFamily="34" charset="-122"/>
                <a:ea typeface="微软雅黑" pitchFamily="34" charset="-122"/>
                <a:cs typeface="+mn-ea"/>
                <a:sym typeface="字魂105号-简雅黑" panose="00000500000000000000" pitchFamily="2" charset="-122"/>
              </a:rPr>
              <a:t>理化性能</a:t>
            </a:r>
            <a:r>
              <a:rPr lang="zh-CN" altLang="en-US" sz="1400" kern="0" dirty="0">
                <a:latin typeface="微软雅黑" pitchFamily="34" charset="-122"/>
                <a:ea typeface="微软雅黑" pitchFamily="34" charset="-122"/>
                <a:cs typeface="+mn-ea"/>
                <a:sym typeface="字魂105号-简雅黑" panose="00000500000000000000" pitchFamily="2" charset="-122"/>
              </a:rPr>
              <a:t>，</a:t>
            </a:r>
            <a:r>
              <a:rPr lang="zh-CN" altLang="en-US" sz="1400" kern="0" dirty="0" smtClean="0">
                <a:latin typeface="微软雅黑" pitchFamily="34" charset="-122"/>
                <a:ea typeface="微软雅黑" pitchFamily="34" charset="-122"/>
                <a:cs typeface="+mn-ea"/>
                <a:sym typeface="字魂105号-简雅黑" panose="00000500000000000000" pitchFamily="2" charset="-122"/>
              </a:rPr>
              <a:t>包括附着力性能，</a:t>
            </a:r>
            <a:r>
              <a:rPr lang="zh-CN" altLang="en-US" sz="1400" kern="0" dirty="0">
                <a:latin typeface="微软雅黑" pitchFamily="34" charset="-122"/>
                <a:ea typeface="微软雅黑" pitchFamily="34" charset="-122"/>
                <a:cs typeface="+mn-ea"/>
                <a:sym typeface="字魂105号-简雅黑" panose="00000500000000000000" pitchFamily="2" charset="-122"/>
              </a:rPr>
              <a:t>耐盐雾性能等。</a:t>
            </a:r>
          </a:p>
        </p:txBody>
      </p:sp>
      <p:sp>
        <p:nvSpPr>
          <p:cNvPr id="115" name="矩形 114"/>
          <p:cNvSpPr/>
          <p:nvPr/>
        </p:nvSpPr>
        <p:spPr>
          <a:xfrm>
            <a:off x="2483768" y="3920452"/>
            <a:ext cx="1998027" cy="972574"/>
          </a:xfrm>
          <a:prstGeom prst="rect">
            <a:avLst/>
          </a:prstGeom>
        </p:spPr>
        <p:txBody>
          <a:bodyPr wrap="square">
            <a:spAutoFit/>
          </a:bodyPr>
          <a:lstStyle/>
          <a:p>
            <a:pPr algn="just">
              <a:lnSpc>
                <a:spcPct val="130000"/>
              </a:lnSpc>
            </a:pPr>
            <a:r>
              <a:rPr lang="en-US" altLang="zh-CN" sz="1600" b="1" kern="0" dirty="0" smtClean="0">
                <a:solidFill>
                  <a:schemeClr val="accent1"/>
                </a:solidFill>
                <a:latin typeface="微软雅黑" pitchFamily="34" charset="-122"/>
                <a:ea typeface="微软雅黑" pitchFamily="34" charset="-122"/>
                <a:cs typeface="+mn-ea"/>
                <a:sym typeface="字魂105号-简雅黑" panose="00000500000000000000" pitchFamily="2" charset="-122"/>
              </a:rPr>
              <a:t>2023.02-2023.03</a:t>
            </a:r>
            <a:endParaRPr lang="en-US" altLang="zh-CN" sz="1600" b="1" kern="0" dirty="0">
              <a:solidFill>
                <a:schemeClr val="accent1"/>
              </a:solidFill>
              <a:latin typeface="微软雅黑" pitchFamily="34" charset="-122"/>
              <a:ea typeface="微软雅黑" pitchFamily="34" charset="-122"/>
              <a:cs typeface="+mn-ea"/>
              <a:sym typeface="字魂105号-简雅黑" panose="00000500000000000000" pitchFamily="2" charset="-122"/>
            </a:endParaRPr>
          </a:p>
          <a:p>
            <a:pPr algn="just">
              <a:lnSpc>
                <a:spcPct val="130000"/>
              </a:lnSpc>
            </a:pPr>
            <a:r>
              <a:rPr lang="zh-CN" altLang="en-US" sz="1400" kern="0" dirty="0" smtClean="0">
                <a:latin typeface="微软雅黑" pitchFamily="34" charset="-122"/>
                <a:ea typeface="微软雅黑" pitchFamily="34" charset="-122"/>
                <a:cs typeface="+mn-ea"/>
                <a:sym typeface="字魂105号-简雅黑" panose="00000500000000000000" pitchFamily="2" charset="-122"/>
              </a:rPr>
              <a:t>分析</a:t>
            </a:r>
            <a:r>
              <a:rPr lang="zh-CN" altLang="en-US" sz="1400" kern="0" dirty="0">
                <a:latin typeface="微软雅黑" pitchFamily="34" charset="-122"/>
                <a:ea typeface="微软雅黑" pitchFamily="34" charset="-122"/>
                <a:cs typeface="+mn-ea"/>
                <a:sym typeface="字魂105号-简雅黑" panose="00000500000000000000" pitchFamily="2" charset="-122"/>
              </a:rPr>
              <a:t>研究减振涂层材料的</a:t>
            </a:r>
            <a:r>
              <a:rPr lang="zh-CN" altLang="en-US" sz="1400" b="1" kern="0" dirty="0">
                <a:solidFill>
                  <a:srgbClr val="FF0000"/>
                </a:solidFill>
                <a:latin typeface="微软雅黑" pitchFamily="34" charset="-122"/>
                <a:ea typeface="微软雅黑" pitchFamily="34" charset="-122"/>
                <a:cs typeface="+mn-ea"/>
                <a:sym typeface="字魂105号-简雅黑" panose="00000500000000000000" pitchFamily="2" charset="-122"/>
              </a:rPr>
              <a:t>减振机理</a:t>
            </a:r>
            <a:r>
              <a:rPr lang="zh-CN" altLang="en-US" sz="1400" kern="0" dirty="0">
                <a:latin typeface="微软雅黑" pitchFamily="34" charset="-122"/>
                <a:ea typeface="微软雅黑" pitchFamily="34" charset="-122"/>
                <a:cs typeface="+mn-ea"/>
                <a:sym typeface="字魂105号-简雅黑" panose="00000500000000000000" pitchFamily="2" charset="-122"/>
              </a:rPr>
              <a:t>。</a:t>
            </a:r>
          </a:p>
        </p:txBody>
      </p:sp>
      <p:sp>
        <p:nvSpPr>
          <p:cNvPr id="116" name="矩形 115"/>
          <p:cNvSpPr/>
          <p:nvPr/>
        </p:nvSpPr>
        <p:spPr>
          <a:xfrm>
            <a:off x="4716016" y="3920452"/>
            <a:ext cx="1998027" cy="692497"/>
          </a:xfrm>
          <a:prstGeom prst="rect">
            <a:avLst/>
          </a:prstGeom>
        </p:spPr>
        <p:txBody>
          <a:bodyPr wrap="square">
            <a:spAutoFit/>
          </a:bodyPr>
          <a:lstStyle/>
          <a:p>
            <a:pPr algn="just">
              <a:lnSpc>
                <a:spcPct val="130000"/>
              </a:lnSpc>
            </a:pPr>
            <a:r>
              <a:rPr lang="en-US" altLang="zh-CN" sz="1600" b="1" kern="0" dirty="0" smtClean="0">
                <a:solidFill>
                  <a:schemeClr val="accent1"/>
                </a:solidFill>
                <a:latin typeface="微软雅黑" pitchFamily="34" charset="-122"/>
                <a:ea typeface="微软雅黑" pitchFamily="34" charset="-122"/>
                <a:cs typeface="+mn-ea"/>
                <a:sym typeface="字魂105号-简雅黑" panose="00000500000000000000" pitchFamily="2" charset="-122"/>
              </a:rPr>
              <a:t>2023.04-2023.05</a:t>
            </a:r>
            <a:endParaRPr lang="en-US" altLang="zh-CN" sz="1600" b="1" kern="0" dirty="0">
              <a:solidFill>
                <a:schemeClr val="accent1"/>
              </a:solidFill>
              <a:latin typeface="微软雅黑" pitchFamily="34" charset="-122"/>
              <a:ea typeface="微软雅黑" pitchFamily="34" charset="-122"/>
              <a:cs typeface="+mn-ea"/>
              <a:sym typeface="字魂105号-简雅黑" panose="00000500000000000000" pitchFamily="2" charset="-122"/>
            </a:endParaRPr>
          </a:p>
          <a:p>
            <a:pPr algn="just">
              <a:lnSpc>
                <a:spcPct val="130000"/>
              </a:lnSpc>
            </a:pPr>
            <a:r>
              <a:rPr lang="zh-CN" altLang="en-US" sz="1400" b="1" kern="0" dirty="0">
                <a:solidFill>
                  <a:srgbClr val="FF0000"/>
                </a:solidFill>
                <a:latin typeface="微软雅黑" pitchFamily="34" charset="-122"/>
                <a:ea typeface="微软雅黑" pitchFamily="34" charset="-122"/>
                <a:cs typeface="+mn-ea"/>
                <a:sym typeface="字魂105号-简雅黑" panose="00000500000000000000" pitchFamily="2" charset="-122"/>
              </a:rPr>
              <a:t>整理数据，撰写论文</a:t>
            </a:r>
            <a:r>
              <a:rPr lang="zh-CN" altLang="en-US" sz="1400" kern="0" dirty="0">
                <a:latin typeface="微软雅黑" pitchFamily="34" charset="-122"/>
                <a:ea typeface="微软雅黑" pitchFamily="34" charset="-122"/>
                <a:cs typeface="+mn-ea"/>
                <a:sym typeface="字魂105号-简雅黑" panose="00000500000000000000" pitchFamily="2" charset="-122"/>
              </a:rPr>
              <a:t>。</a:t>
            </a:r>
          </a:p>
        </p:txBody>
      </p:sp>
    </p:spTree>
    <p:extLst>
      <p:ext uri="{BB962C8B-B14F-4D97-AF65-F5344CB8AC3E}">
        <p14:creationId xmlns:p14="http://schemas.microsoft.com/office/powerpoint/2010/main" val="253364238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00110"/>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dirty="0" smtClean="0"/>
              <a:t>第</a:t>
            </a:r>
            <a:r>
              <a:rPr lang="zh-CN" altLang="en-US" kern="0" dirty="0"/>
              <a:t>四</a:t>
            </a:r>
            <a:r>
              <a:rPr kern="0" dirty="0" err="1" smtClean="0"/>
              <a:t>部分</a:t>
            </a:r>
            <a:endParaRPr kern="0" dirty="0"/>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smtClean="0">
                <a:solidFill>
                  <a:srgbClr val="FF0000"/>
                </a:solidFill>
              </a:rPr>
              <a:t>研究计划与效果预测</a:t>
            </a:r>
            <a:endParaRPr lang="zh-CN" altLang="en-US" kern="0" dirty="0">
              <a:solidFill>
                <a:srgbClr val="FF0000"/>
              </a:solidFill>
            </a:endParaRPr>
          </a:p>
        </p:txBody>
      </p:sp>
      <p:grpSp>
        <p:nvGrpSpPr>
          <p:cNvPr id="24" name="Group 2"/>
          <p:cNvGrpSpPr/>
          <p:nvPr/>
        </p:nvGrpSpPr>
        <p:grpSpPr bwMode="auto">
          <a:xfrm>
            <a:off x="105652" y="655955"/>
            <a:ext cx="6520142" cy="475775"/>
            <a:chOff x="-42005" y="0"/>
            <a:chExt cx="4704508"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smtClean="0">
                  <a:solidFill>
                    <a:srgbClr val="254375"/>
                  </a:solidFill>
                  <a:latin typeface="微软雅黑" panose="020B0503020204020204" charset="-122"/>
                  <a:ea typeface="微软雅黑" panose="020B0503020204020204" charset="-122"/>
                  <a:sym typeface="微软雅黑" panose="020B0503020204020204" charset="-122"/>
                </a:rPr>
                <a:t>04</a:t>
              </a:r>
              <a:endParaRPr lang="en-US" altLang="zh-CN" sz="2400" b="1" dirty="0">
                <a:solidFill>
                  <a:srgbClr val="254375"/>
                </a:solidFill>
                <a:latin typeface="微软雅黑" panose="020B0503020204020204" charset="-122"/>
                <a:ea typeface="微软雅黑" panose="020B0503020204020204" charset="-122"/>
                <a:sym typeface="微软雅黑" panose="020B0503020204020204" charset="-122"/>
              </a:endParaRPr>
            </a:p>
          </p:txBody>
        </p:sp>
        <p:sp>
          <p:nvSpPr>
            <p:cNvPr id="26" name="矩形 24"/>
            <p:cNvSpPr>
              <a:spLocks noChangeArrowheads="1"/>
            </p:cNvSpPr>
            <p:nvPr/>
          </p:nvSpPr>
          <p:spPr bwMode="auto">
            <a:xfrm>
              <a:off x="271069" y="14118"/>
              <a:ext cx="4391434"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研究计划与效果预测</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a:solidFill>
                    <a:srgbClr val="4F81BD"/>
                  </a:solidFill>
                  <a:latin typeface="微软雅黑" panose="020B0503020204020204" charset="-122"/>
                  <a:ea typeface="微软雅黑" panose="020B0503020204020204" charset="-122"/>
                  <a:sym typeface="Arial" panose="020B0604020202090204"/>
                </a:rPr>
                <a:t>效果预测</a:t>
              </a: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9" name="直接连接符 4"/>
          <p:cNvCxnSpPr>
            <a:cxnSpLocks noChangeShapeType="1"/>
          </p:cNvCxnSpPr>
          <p:nvPr/>
        </p:nvCxnSpPr>
        <p:spPr bwMode="auto">
          <a:xfrm>
            <a:off x="143957" y="1380133"/>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10" name="文本框 1"/>
          <p:cNvSpPr txBox="1"/>
          <p:nvPr/>
        </p:nvSpPr>
        <p:spPr>
          <a:xfrm>
            <a:off x="4139952" y="2611651"/>
            <a:ext cx="4987453" cy="338554"/>
          </a:xfrm>
          <a:prstGeom prst="rect">
            <a:avLst/>
          </a:prstGeom>
          <a:noFill/>
        </p:spPr>
        <p:txBody>
          <a:bodyPr wrap="square" rtlCol="0">
            <a:spAutoFit/>
          </a:bodyPr>
          <a:lstStyle/>
          <a:p>
            <a:pPr algn="just">
              <a:buClr>
                <a:srgbClr val="FF0000"/>
              </a:buClr>
            </a:pPr>
            <a:r>
              <a:rPr lang="zh-CN" altLang="en-US" sz="1600" dirty="0" smtClean="0">
                <a:solidFill>
                  <a:srgbClr val="254375"/>
                </a:solidFill>
                <a:latin typeface="微软雅黑" pitchFamily="34" charset="-122"/>
                <a:ea typeface="微软雅黑" pitchFamily="34" charset="-122"/>
              </a:rPr>
              <a:t>制出</a:t>
            </a:r>
            <a:r>
              <a:rPr lang="zh-CN" altLang="en-US" sz="1600" dirty="0">
                <a:solidFill>
                  <a:srgbClr val="254375"/>
                </a:solidFill>
                <a:latin typeface="微软雅黑" pitchFamily="34" charset="-122"/>
                <a:ea typeface="微软雅黑" pitchFamily="34" charset="-122"/>
              </a:rPr>
              <a:t>一种常温域高阻尼性能的管道减振涂层</a:t>
            </a:r>
            <a:r>
              <a:rPr lang="zh-CN" altLang="en-US" sz="1600" dirty="0" smtClean="0">
                <a:solidFill>
                  <a:srgbClr val="254375"/>
                </a:solidFill>
                <a:latin typeface="微软雅黑" pitchFamily="34" charset="-122"/>
                <a:ea typeface="微软雅黑" pitchFamily="34" charset="-122"/>
              </a:rPr>
              <a:t>材料</a:t>
            </a:r>
            <a:endParaRPr lang="en-US" altLang="zh-CN" sz="1600" dirty="0" smtClean="0">
              <a:solidFill>
                <a:srgbClr val="254375"/>
              </a:solidFill>
              <a:latin typeface="微软雅黑" pitchFamily="34" charset="-122"/>
              <a:ea typeface="微软雅黑" pitchFamily="34" charset="-122"/>
            </a:endParaRPr>
          </a:p>
        </p:txBody>
      </p:sp>
      <p:sp>
        <p:nvSpPr>
          <p:cNvPr id="11" name="图形1"/>
          <p:cNvSpPr>
            <a:spLocks/>
          </p:cNvSpPr>
          <p:nvPr/>
        </p:nvSpPr>
        <p:spPr bwMode="auto">
          <a:xfrm>
            <a:off x="1654746" y="4303564"/>
            <a:ext cx="546100" cy="388937"/>
          </a:xfrm>
          <a:custGeom>
            <a:avLst/>
            <a:gdLst>
              <a:gd name="T0" fmla="*/ 290271 w 514297"/>
              <a:gd name="T1" fmla="*/ 0 h 365729"/>
              <a:gd name="T2" fmla="*/ 579870 w 514297"/>
              <a:gd name="T3" fmla="*/ 122388 h 365729"/>
              <a:gd name="T4" fmla="*/ 289527 w 514297"/>
              <a:gd name="T5" fmla="*/ 413618 h 365729"/>
              <a:gd name="T6" fmla="*/ 0 w 514297"/>
              <a:gd name="T7" fmla="*/ 123207 h 365729"/>
              <a:gd name="T8" fmla="*/ 290271 w 514297"/>
              <a:gd name="T9" fmla="*/ 0 h 3657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4297" h="365729">
                <a:moveTo>
                  <a:pt x="257447" y="0"/>
                </a:moveTo>
                <a:cubicBezTo>
                  <a:pt x="358149" y="0"/>
                  <a:pt x="449193" y="41347"/>
                  <a:pt x="514297" y="108218"/>
                </a:cubicBezTo>
                <a:lnTo>
                  <a:pt x="256787" y="365729"/>
                </a:lnTo>
                <a:lnTo>
                  <a:pt x="0" y="108942"/>
                </a:lnTo>
                <a:cubicBezTo>
                  <a:pt x="65093" y="41624"/>
                  <a:pt x="156409" y="0"/>
                  <a:pt x="257447" y="0"/>
                </a:cubicBezTo>
                <a:close/>
              </a:path>
            </a:pathLst>
          </a:custGeom>
          <a:solidFill>
            <a:srgbClr val="0070C0"/>
          </a:solidFill>
          <a:ln w="3175" cap="flat" cmpd="sng">
            <a:solidFill>
              <a:srgbClr val="9DC3E6"/>
            </a:solidFill>
            <a:round/>
            <a:headEnd/>
            <a:tailEnd/>
          </a:ln>
        </p:spPr>
        <p:txBody>
          <a:bodyPr lIns="0" rIns="0" anchor="ctr"/>
          <a:lstStyle/>
          <a:p>
            <a:endParaRPr lang="zh-CN" altLang="en-US" sz="2000">
              <a:latin typeface="微软雅黑" pitchFamily="34" charset="-122"/>
              <a:ea typeface="微软雅黑" pitchFamily="34" charset="-122"/>
            </a:endParaRPr>
          </a:p>
        </p:txBody>
      </p:sp>
      <p:sp>
        <p:nvSpPr>
          <p:cNvPr id="12" name="同心圆 26"/>
          <p:cNvSpPr>
            <a:spLocks/>
          </p:cNvSpPr>
          <p:nvPr/>
        </p:nvSpPr>
        <p:spPr bwMode="auto">
          <a:xfrm>
            <a:off x="1114996" y="3541564"/>
            <a:ext cx="1625600" cy="741362"/>
          </a:xfrm>
          <a:custGeom>
            <a:avLst/>
            <a:gdLst>
              <a:gd name="T0" fmla="*/ 862359 w 1532806"/>
              <a:gd name="T1" fmla="*/ 0 h 700136"/>
              <a:gd name="T2" fmla="*/ 1724012 w 1532806"/>
              <a:gd name="T3" fmla="*/ 357650 h 700136"/>
              <a:gd name="T4" fmla="*/ 1296124 w 1532806"/>
              <a:gd name="T5" fmla="*/ 784203 h 700136"/>
              <a:gd name="T6" fmla="*/ 862359 w 1532806"/>
              <a:gd name="T7" fmla="*/ 603044 h 700136"/>
              <a:gd name="T8" fmla="*/ 427924 w 1532806"/>
              <a:gd name="T9" fmla="*/ 785016 h 700136"/>
              <a:gd name="T10" fmla="*/ 0 w 1532806"/>
              <a:gd name="T11" fmla="*/ 358427 h 700136"/>
              <a:gd name="T12" fmla="*/ 862359 w 1532806"/>
              <a:gd name="T13" fmla="*/ 0 h 700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2806" h="700136">
                <a:moveTo>
                  <a:pt x="766717" y="0"/>
                </a:moveTo>
                <a:cubicBezTo>
                  <a:pt x="1066241" y="0"/>
                  <a:pt x="1337285" y="121931"/>
                  <a:pt x="1532806" y="318980"/>
                </a:cubicBezTo>
                <a:lnTo>
                  <a:pt x="1152374" y="699412"/>
                </a:lnTo>
                <a:cubicBezTo>
                  <a:pt x="1054305" y="599574"/>
                  <a:pt x="917721" y="537840"/>
                  <a:pt x="766717" y="537840"/>
                </a:cubicBezTo>
                <a:cubicBezTo>
                  <a:pt x="615378" y="537840"/>
                  <a:pt x="478521" y="599849"/>
                  <a:pt x="380464" y="700136"/>
                </a:cubicBezTo>
                <a:lnTo>
                  <a:pt x="0" y="319672"/>
                </a:lnTo>
                <a:cubicBezTo>
                  <a:pt x="195541" y="122204"/>
                  <a:pt x="466858" y="0"/>
                  <a:pt x="766717" y="0"/>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p>
            <a:endParaRPr lang="zh-CN" altLang="en-US" sz="2000">
              <a:latin typeface="微软雅黑" pitchFamily="34" charset="-122"/>
              <a:ea typeface="微软雅黑" pitchFamily="34" charset="-122"/>
            </a:endParaRPr>
          </a:p>
        </p:txBody>
      </p:sp>
      <p:sp>
        <p:nvSpPr>
          <p:cNvPr id="13" name="同心圆 25"/>
          <p:cNvSpPr>
            <a:spLocks/>
          </p:cNvSpPr>
          <p:nvPr/>
        </p:nvSpPr>
        <p:spPr bwMode="auto">
          <a:xfrm>
            <a:off x="575246" y="2776389"/>
            <a:ext cx="2706688" cy="966787"/>
          </a:xfrm>
          <a:custGeom>
            <a:avLst/>
            <a:gdLst>
              <a:gd name="T0" fmla="*/ 1436270 w 2551040"/>
              <a:gd name="T1" fmla="*/ 0 h 910534"/>
              <a:gd name="T2" fmla="*/ 2871833 w 2551040"/>
              <a:gd name="T3" fmla="*/ 597355 h 910534"/>
              <a:gd name="T4" fmla="*/ 2444070 w 2551040"/>
              <a:gd name="T5" fmla="*/ 1025736 h 910534"/>
              <a:gd name="T6" fmla="*/ 1436270 w 2551040"/>
              <a:gd name="T7" fmla="*/ 605821 h 910534"/>
              <a:gd name="T8" fmla="*/ 427761 w 2551040"/>
              <a:gd name="T9" fmla="*/ 1026515 h 910534"/>
              <a:gd name="T10" fmla="*/ 0 w 2551040"/>
              <a:gd name="T11" fmla="*/ 598136 h 910534"/>
              <a:gd name="T12" fmla="*/ 1436270 w 2551040"/>
              <a:gd name="T13" fmla="*/ 0 h 910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51040" h="910534">
                <a:moveTo>
                  <a:pt x="1275834" y="0"/>
                </a:moveTo>
                <a:cubicBezTo>
                  <a:pt x="1774180" y="0"/>
                  <a:pt x="2225225" y="202518"/>
                  <a:pt x="2551040" y="529863"/>
                </a:cubicBezTo>
                <a:lnTo>
                  <a:pt x="2171060" y="909843"/>
                </a:lnTo>
                <a:cubicBezTo>
                  <a:pt x="1942490" y="679744"/>
                  <a:pt x="1625789" y="537372"/>
                  <a:pt x="1275834" y="537372"/>
                </a:cubicBezTo>
                <a:cubicBezTo>
                  <a:pt x="925544" y="537372"/>
                  <a:pt x="608570" y="680017"/>
                  <a:pt x="379979" y="910534"/>
                </a:cubicBezTo>
                <a:lnTo>
                  <a:pt x="0" y="530555"/>
                </a:lnTo>
                <a:cubicBezTo>
                  <a:pt x="325836" y="202791"/>
                  <a:pt x="777153" y="0"/>
                  <a:pt x="1275834" y="0"/>
                </a:cubicBezTo>
                <a:close/>
              </a:path>
            </a:pathLst>
          </a:custGeom>
          <a:solidFill>
            <a:srgbClr val="9DC3E6"/>
          </a:solidFill>
          <a:ln w="3175" cap="flat" cmpd="sng">
            <a:solidFill>
              <a:srgbClr val="BDD7EE"/>
            </a:solidFill>
            <a:round/>
            <a:headEnd/>
            <a:tailEnd/>
          </a:ln>
        </p:spPr>
        <p:txBody>
          <a:bodyPr anchor="ctr"/>
          <a:lstStyle/>
          <a:p>
            <a:endParaRPr lang="zh-CN" altLang="en-US" sz="2000">
              <a:latin typeface="微软雅黑" pitchFamily="34" charset="-122"/>
              <a:ea typeface="微软雅黑" pitchFamily="34" charset="-122"/>
            </a:endParaRPr>
          </a:p>
        </p:txBody>
      </p:sp>
      <p:sp>
        <p:nvSpPr>
          <p:cNvPr id="14" name="同心圆 24"/>
          <p:cNvSpPr>
            <a:spLocks/>
          </p:cNvSpPr>
          <p:nvPr/>
        </p:nvSpPr>
        <p:spPr bwMode="auto">
          <a:xfrm>
            <a:off x="35496" y="2014389"/>
            <a:ext cx="3784600" cy="1190625"/>
          </a:xfrm>
          <a:custGeom>
            <a:avLst/>
            <a:gdLst>
              <a:gd name="T0" fmla="*/ 2006811 w 3569274"/>
              <a:gd name="T1" fmla="*/ 0 h 1123123"/>
              <a:gd name="T2" fmla="*/ 4012916 w 3569274"/>
              <a:gd name="T3" fmla="*/ 832462 h 1123123"/>
              <a:gd name="T4" fmla="*/ 3583790 w 3569274"/>
              <a:gd name="T5" fmla="*/ 1261407 h 1123123"/>
              <a:gd name="T6" fmla="*/ 2006811 w 3569274"/>
              <a:gd name="T7" fmla="*/ 606618 h 1123123"/>
              <a:gd name="T8" fmla="*/ 429126 w 3569274"/>
              <a:gd name="T9" fmla="*/ 1262184 h 1123123"/>
              <a:gd name="T10" fmla="*/ 0 w 3569274"/>
              <a:gd name="T11" fmla="*/ 833240 h 1123123"/>
              <a:gd name="T12" fmla="*/ 2006811 w 3569274"/>
              <a:gd name="T13" fmla="*/ 0 h 11231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69274" h="1123123">
                <a:moveTo>
                  <a:pt x="1784951" y="0"/>
                </a:moveTo>
                <a:cubicBezTo>
                  <a:pt x="2482120" y="0"/>
                  <a:pt x="3113164" y="283107"/>
                  <a:pt x="3569274" y="740746"/>
                </a:cubicBezTo>
                <a:lnTo>
                  <a:pt x="3187589" y="1122432"/>
                </a:lnTo>
                <a:cubicBezTo>
                  <a:pt x="2829161" y="762474"/>
                  <a:pt x="2333062" y="539784"/>
                  <a:pt x="1784951" y="539784"/>
                </a:cubicBezTo>
                <a:cubicBezTo>
                  <a:pt x="1236505" y="539784"/>
                  <a:pt x="740134" y="762747"/>
                  <a:pt x="381685" y="1123123"/>
                </a:cubicBezTo>
                <a:lnTo>
                  <a:pt x="0" y="741438"/>
                </a:lnTo>
                <a:cubicBezTo>
                  <a:pt x="456130" y="283379"/>
                  <a:pt x="1087447" y="0"/>
                  <a:pt x="1784951" y="0"/>
                </a:cubicBezTo>
                <a:close/>
              </a:path>
            </a:pathLst>
          </a:custGeom>
          <a:solidFill>
            <a:srgbClr val="BDD7EE"/>
          </a:solidFill>
          <a:ln w="3175" cap="flat" cmpd="sng">
            <a:solidFill>
              <a:srgbClr val="DEEBF7"/>
            </a:solidFill>
            <a:round/>
            <a:headEnd/>
            <a:tailEnd/>
          </a:ln>
        </p:spPr>
        <p:txBody>
          <a:bodyPr anchor="ctr"/>
          <a:lstStyle/>
          <a:p>
            <a:endParaRPr lang="zh-CN" altLang="en-US" sz="2000">
              <a:latin typeface="微软雅黑" pitchFamily="34" charset="-122"/>
              <a:ea typeface="微软雅黑" pitchFamily="34" charset="-122"/>
            </a:endParaRPr>
          </a:p>
        </p:txBody>
      </p:sp>
      <p:cxnSp>
        <p:nvCxnSpPr>
          <p:cNvPr id="15" name="直接箭头连接符 44"/>
          <p:cNvCxnSpPr>
            <a:cxnSpLocks noChangeShapeType="1"/>
          </p:cNvCxnSpPr>
          <p:nvPr/>
        </p:nvCxnSpPr>
        <p:spPr bwMode="auto">
          <a:xfrm flipV="1">
            <a:off x="3400493" y="3284984"/>
            <a:ext cx="741362" cy="0"/>
          </a:xfrm>
          <a:prstGeom prst="straightConnector1">
            <a:avLst/>
          </a:prstGeom>
          <a:noFill/>
          <a:ln w="6350">
            <a:solidFill>
              <a:srgbClr val="9DC3E6"/>
            </a:solidFill>
            <a:prstDash val="dash"/>
            <a:round/>
            <a:headEnd/>
            <a:tailEnd type="triangle" w="med" len="med"/>
          </a:ln>
          <a:extLst>
            <a:ext uri="{909E8E84-426E-40DD-AFC4-6F175D3DCCD1}">
              <a14:hiddenFill xmlns:a14="http://schemas.microsoft.com/office/drawing/2010/main">
                <a:noFill/>
              </a14:hiddenFill>
            </a:ext>
          </a:extLst>
        </p:spPr>
      </p:cxnSp>
      <p:cxnSp>
        <p:nvCxnSpPr>
          <p:cNvPr id="16" name="直接箭头连接符 46"/>
          <p:cNvCxnSpPr>
            <a:cxnSpLocks noChangeShapeType="1"/>
          </p:cNvCxnSpPr>
          <p:nvPr/>
        </p:nvCxnSpPr>
        <p:spPr bwMode="auto">
          <a:xfrm>
            <a:off x="2884555" y="3717032"/>
            <a:ext cx="1257300" cy="0"/>
          </a:xfrm>
          <a:prstGeom prst="straightConnector1">
            <a:avLst/>
          </a:prstGeom>
          <a:noFill/>
          <a:ln w="6350">
            <a:solidFill>
              <a:srgbClr val="9DC3E6"/>
            </a:solidFill>
            <a:prstDash val="dash"/>
            <a:round/>
            <a:headEnd/>
            <a:tailEnd type="triangle" w="med" len="med"/>
          </a:ln>
          <a:extLst>
            <a:ext uri="{909E8E84-426E-40DD-AFC4-6F175D3DCCD1}">
              <a14:hiddenFill xmlns:a14="http://schemas.microsoft.com/office/drawing/2010/main">
                <a:noFill/>
              </a14:hiddenFill>
            </a:ext>
          </a:extLst>
        </p:spPr>
      </p:cxnSp>
      <p:cxnSp>
        <p:nvCxnSpPr>
          <p:cNvPr id="17" name="直接箭头连接符 48"/>
          <p:cNvCxnSpPr>
            <a:cxnSpLocks noChangeShapeType="1"/>
          </p:cNvCxnSpPr>
          <p:nvPr/>
        </p:nvCxnSpPr>
        <p:spPr bwMode="auto">
          <a:xfrm>
            <a:off x="2271780" y="4149080"/>
            <a:ext cx="1870075" cy="0"/>
          </a:xfrm>
          <a:prstGeom prst="straightConnector1">
            <a:avLst/>
          </a:prstGeom>
          <a:noFill/>
          <a:ln w="6350">
            <a:solidFill>
              <a:srgbClr val="9DC3E6"/>
            </a:solidFill>
            <a:prstDash val="dash"/>
            <a:round/>
            <a:headEnd/>
            <a:tailEnd type="triangle" w="med" len="med"/>
          </a:ln>
          <a:extLst>
            <a:ext uri="{909E8E84-426E-40DD-AFC4-6F175D3DCCD1}">
              <a14:hiddenFill xmlns:a14="http://schemas.microsoft.com/office/drawing/2010/main">
                <a:noFill/>
              </a14:hiddenFill>
            </a:ext>
          </a:extLst>
        </p:spPr>
      </p:cxnSp>
      <p:cxnSp>
        <p:nvCxnSpPr>
          <p:cNvPr id="18" name="直接箭头连接符 48"/>
          <p:cNvCxnSpPr>
            <a:cxnSpLocks noChangeShapeType="1"/>
          </p:cNvCxnSpPr>
          <p:nvPr/>
        </p:nvCxnSpPr>
        <p:spPr bwMode="auto">
          <a:xfrm>
            <a:off x="1979712" y="4581128"/>
            <a:ext cx="2162142" cy="0"/>
          </a:xfrm>
          <a:prstGeom prst="straightConnector1">
            <a:avLst/>
          </a:prstGeom>
          <a:noFill/>
          <a:ln w="6350">
            <a:solidFill>
              <a:srgbClr val="9DC3E6"/>
            </a:solidFill>
            <a:prstDash val="dash"/>
            <a:round/>
            <a:headEnd/>
            <a:tailEnd type="triangle" w="med" len="med"/>
          </a:ln>
          <a:extLst>
            <a:ext uri="{909E8E84-426E-40DD-AFC4-6F175D3DCCD1}">
              <a14:hiddenFill xmlns:a14="http://schemas.microsoft.com/office/drawing/2010/main">
                <a:noFill/>
              </a14:hiddenFill>
            </a:ext>
          </a:extLst>
        </p:spPr>
      </p:cxnSp>
      <p:cxnSp>
        <p:nvCxnSpPr>
          <p:cNvPr id="19" name="直接箭头连接符 44"/>
          <p:cNvCxnSpPr>
            <a:cxnSpLocks noChangeShapeType="1"/>
          </p:cNvCxnSpPr>
          <p:nvPr/>
        </p:nvCxnSpPr>
        <p:spPr bwMode="auto">
          <a:xfrm>
            <a:off x="3820096" y="2776389"/>
            <a:ext cx="341138" cy="4539"/>
          </a:xfrm>
          <a:prstGeom prst="straightConnector1">
            <a:avLst/>
          </a:prstGeom>
          <a:noFill/>
          <a:ln w="6350">
            <a:solidFill>
              <a:srgbClr val="9DC3E6"/>
            </a:solidFill>
            <a:prstDash val="dash"/>
            <a:round/>
            <a:headEnd/>
            <a:tailEnd type="triangle" w="med" len="med"/>
          </a:ln>
          <a:extLst>
            <a:ext uri="{909E8E84-426E-40DD-AFC4-6F175D3DCCD1}">
              <a14:hiddenFill xmlns:a14="http://schemas.microsoft.com/office/drawing/2010/main">
                <a:noFill/>
              </a14:hiddenFill>
            </a:ext>
          </a:extLst>
        </p:spPr>
      </p:cxnSp>
      <p:sp>
        <p:nvSpPr>
          <p:cNvPr id="21" name="文本框 1"/>
          <p:cNvSpPr txBox="1"/>
          <p:nvPr/>
        </p:nvSpPr>
        <p:spPr>
          <a:xfrm>
            <a:off x="4121051" y="3115707"/>
            <a:ext cx="4987453" cy="338554"/>
          </a:xfrm>
          <a:prstGeom prst="rect">
            <a:avLst/>
          </a:prstGeom>
          <a:noFill/>
        </p:spPr>
        <p:txBody>
          <a:bodyPr wrap="square" rtlCol="0">
            <a:spAutoFit/>
          </a:bodyPr>
          <a:lstStyle/>
          <a:p>
            <a:pPr algn="just">
              <a:buClr>
                <a:srgbClr val="FF0000"/>
              </a:buClr>
            </a:pPr>
            <a:r>
              <a:rPr lang="zh-CN" altLang="en-US" sz="1600" dirty="0">
                <a:solidFill>
                  <a:srgbClr val="254375"/>
                </a:solidFill>
                <a:latin typeface="微软雅黑" pitchFamily="34" charset="-122"/>
                <a:ea typeface="微软雅黑" pitchFamily="34" charset="-122"/>
              </a:rPr>
              <a:t>制出适用于液压管道的复合阻尼减振涂层</a:t>
            </a:r>
            <a:endParaRPr lang="en-US" altLang="zh-CN" sz="1600" dirty="0" smtClean="0">
              <a:solidFill>
                <a:srgbClr val="254375"/>
              </a:solidFill>
              <a:latin typeface="微软雅黑" pitchFamily="34" charset="-122"/>
              <a:ea typeface="微软雅黑" pitchFamily="34" charset="-122"/>
            </a:endParaRPr>
          </a:p>
        </p:txBody>
      </p:sp>
      <p:sp>
        <p:nvSpPr>
          <p:cNvPr id="22" name="文本框 1"/>
          <p:cNvSpPr txBox="1"/>
          <p:nvPr/>
        </p:nvSpPr>
        <p:spPr>
          <a:xfrm>
            <a:off x="4121051" y="3541564"/>
            <a:ext cx="5131469" cy="338554"/>
          </a:xfrm>
          <a:prstGeom prst="rect">
            <a:avLst/>
          </a:prstGeom>
          <a:noFill/>
        </p:spPr>
        <p:txBody>
          <a:bodyPr wrap="square" rtlCol="0">
            <a:spAutoFit/>
          </a:bodyPr>
          <a:lstStyle/>
          <a:p>
            <a:pPr algn="just">
              <a:buClr>
                <a:srgbClr val="FF0000"/>
              </a:buClr>
            </a:pPr>
            <a:r>
              <a:rPr lang="zh-CN" altLang="en-US" sz="1600" dirty="0" smtClean="0">
                <a:solidFill>
                  <a:srgbClr val="254375"/>
                </a:solidFill>
                <a:latin typeface="微软雅黑" pitchFamily="34" charset="-122"/>
                <a:ea typeface="微软雅黑" pitchFamily="34" charset="-122"/>
              </a:rPr>
              <a:t>研究复合阻尼涂层</a:t>
            </a:r>
            <a:r>
              <a:rPr lang="zh-CN" altLang="en-US" sz="1600" dirty="0">
                <a:solidFill>
                  <a:srgbClr val="254375"/>
                </a:solidFill>
                <a:latin typeface="微软雅黑" pitchFamily="34" charset="-122"/>
                <a:ea typeface="微软雅黑" pitchFamily="34" charset="-122"/>
              </a:rPr>
              <a:t>对管道在</a:t>
            </a:r>
            <a:r>
              <a:rPr lang="zh-CN" altLang="en-US" sz="1600" dirty="0" smtClean="0">
                <a:solidFill>
                  <a:srgbClr val="254375"/>
                </a:solidFill>
                <a:latin typeface="微软雅黑" pitchFamily="34" charset="-122"/>
                <a:ea typeface="微软雅黑" pitchFamily="34" charset="-122"/>
              </a:rPr>
              <a:t>共振情况下的振动影响</a:t>
            </a:r>
            <a:r>
              <a:rPr lang="zh-CN" altLang="en-US" sz="1600" dirty="0">
                <a:solidFill>
                  <a:srgbClr val="254375"/>
                </a:solidFill>
                <a:latin typeface="微软雅黑" pitchFamily="34" charset="-122"/>
                <a:ea typeface="微软雅黑" pitchFamily="34" charset="-122"/>
              </a:rPr>
              <a:t>规律</a:t>
            </a:r>
            <a:endParaRPr lang="en-US" altLang="zh-CN" sz="1600" dirty="0" smtClean="0">
              <a:solidFill>
                <a:srgbClr val="254375"/>
              </a:solidFill>
              <a:latin typeface="微软雅黑" pitchFamily="34" charset="-122"/>
              <a:ea typeface="微软雅黑" pitchFamily="34" charset="-122"/>
            </a:endParaRPr>
          </a:p>
        </p:txBody>
      </p:sp>
      <p:sp>
        <p:nvSpPr>
          <p:cNvPr id="23" name="文本框 1"/>
          <p:cNvSpPr txBox="1"/>
          <p:nvPr/>
        </p:nvSpPr>
        <p:spPr>
          <a:xfrm>
            <a:off x="4139952" y="3979803"/>
            <a:ext cx="4987453" cy="338554"/>
          </a:xfrm>
          <a:prstGeom prst="rect">
            <a:avLst/>
          </a:prstGeom>
          <a:noFill/>
        </p:spPr>
        <p:txBody>
          <a:bodyPr wrap="square" rtlCol="0">
            <a:spAutoFit/>
          </a:bodyPr>
          <a:lstStyle/>
          <a:p>
            <a:pPr algn="just">
              <a:buClr>
                <a:srgbClr val="FF0000"/>
              </a:buClr>
            </a:pPr>
            <a:r>
              <a:rPr lang="zh-CN" altLang="en-US" sz="1600" dirty="0">
                <a:solidFill>
                  <a:srgbClr val="254375"/>
                </a:solidFill>
                <a:latin typeface="微软雅黑" pitchFamily="34" charset="-122"/>
                <a:ea typeface="微软雅黑" pitchFamily="34" charset="-122"/>
              </a:rPr>
              <a:t>研究出复合阻尼涂层对管道疲劳寿命的影响规律</a:t>
            </a:r>
            <a:endParaRPr lang="en-US" altLang="zh-CN" sz="1600" dirty="0" smtClean="0">
              <a:solidFill>
                <a:srgbClr val="254375"/>
              </a:solidFill>
              <a:latin typeface="微软雅黑" pitchFamily="34" charset="-122"/>
              <a:ea typeface="微软雅黑" pitchFamily="34" charset="-122"/>
            </a:endParaRPr>
          </a:p>
        </p:txBody>
      </p:sp>
      <p:sp>
        <p:nvSpPr>
          <p:cNvPr id="28" name="文本框 1"/>
          <p:cNvSpPr txBox="1"/>
          <p:nvPr/>
        </p:nvSpPr>
        <p:spPr>
          <a:xfrm>
            <a:off x="4139952" y="4437112"/>
            <a:ext cx="4987453" cy="338554"/>
          </a:xfrm>
          <a:prstGeom prst="rect">
            <a:avLst/>
          </a:prstGeom>
          <a:noFill/>
        </p:spPr>
        <p:txBody>
          <a:bodyPr wrap="square" rtlCol="0">
            <a:spAutoFit/>
          </a:bodyPr>
          <a:lstStyle/>
          <a:p>
            <a:pPr algn="just">
              <a:buClr>
                <a:srgbClr val="FF0000"/>
              </a:buClr>
            </a:pPr>
            <a:r>
              <a:rPr lang="zh-CN" altLang="en-US" sz="1600" dirty="0">
                <a:solidFill>
                  <a:srgbClr val="254375"/>
                </a:solidFill>
                <a:latin typeface="微软雅黑" pitchFamily="34" charset="-122"/>
                <a:ea typeface="微软雅黑" pitchFamily="34" charset="-122"/>
              </a:rPr>
              <a:t>研究出减振涂层材料减振机理</a:t>
            </a:r>
            <a:endParaRPr lang="en-US" altLang="zh-CN" sz="1600" dirty="0" smtClean="0">
              <a:solidFill>
                <a:srgbClr val="254375"/>
              </a:solidFill>
              <a:latin typeface="微软雅黑" pitchFamily="34" charset="-122"/>
              <a:ea typeface="微软雅黑" pitchFamily="34" charset="-122"/>
            </a:endParaRPr>
          </a:p>
        </p:txBody>
      </p:sp>
      <p:sp>
        <p:nvSpPr>
          <p:cNvPr id="31" name="文本框 1"/>
          <p:cNvSpPr txBox="1"/>
          <p:nvPr/>
        </p:nvSpPr>
        <p:spPr>
          <a:xfrm>
            <a:off x="4161234" y="5373216"/>
            <a:ext cx="4987453" cy="787523"/>
          </a:xfrm>
          <a:prstGeom prst="rect">
            <a:avLst/>
          </a:prstGeom>
          <a:noFill/>
        </p:spPr>
        <p:txBody>
          <a:bodyPr wrap="square" rtlCol="0">
            <a:spAutoFit/>
          </a:bodyPr>
          <a:lstStyle/>
          <a:p>
            <a:pPr algn="just">
              <a:lnSpc>
                <a:spcPct val="150000"/>
              </a:lnSpc>
              <a:buClr>
                <a:srgbClr val="FF0000"/>
              </a:buClr>
            </a:pPr>
            <a:r>
              <a:rPr lang="zh-CN" altLang="en-US" sz="1600" b="1" dirty="0">
                <a:solidFill>
                  <a:srgbClr val="254375"/>
                </a:solidFill>
                <a:latin typeface="微软雅黑" pitchFamily="34" charset="-122"/>
                <a:ea typeface="微软雅黑" pitchFamily="34" charset="-122"/>
              </a:rPr>
              <a:t>累计</a:t>
            </a:r>
            <a:r>
              <a:rPr lang="zh-CN" altLang="en-US" sz="1600" b="1" dirty="0" smtClean="0">
                <a:solidFill>
                  <a:srgbClr val="254375"/>
                </a:solidFill>
                <a:latin typeface="微软雅黑" pitchFamily="34" charset="-122"/>
                <a:ea typeface="微软雅黑" pitchFamily="34" charset="-122"/>
              </a:rPr>
              <a:t>发表</a:t>
            </a:r>
            <a:r>
              <a:rPr lang="en-US" altLang="zh-CN" sz="1600" b="1" dirty="0" smtClean="0">
                <a:solidFill>
                  <a:srgbClr val="254375"/>
                </a:solidFill>
                <a:latin typeface="微软雅黑" pitchFamily="34" charset="-122"/>
                <a:ea typeface="微软雅黑" pitchFamily="34" charset="-122"/>
              </a:rPr>
              <a:t>SCI</a:t>
            </a:r>
            <a:r>
              <a:rPr lang="zh-CN" altLang="en-US" sz="1600" b="1" dirty="0" smtClean="0">
                <a:solidFill>
                  <a:srgbClr val="254375"/>
                </a:solidFill>
                <a:latin typeface="微软雅黑" pitchFamily="34" charset="-122"/>
                <a:ea typeface="微软雅黑" pitchFamily="34" charset="-122"/>
              </a:rPr>
              <a:t>期刊</a:t>
            </a:r>
            <a:r>
              <a:rPr lang="en-US" altLang="zh-CN" sz="1600" b="1" dirty="0" smtClean="0">
                <a:solidFill>
                  <a:srgbClr val="254375"/>
                </a:solidFill>
                <a:latin typeface="微软雅黑" pitchFamily="34" charset="-122"/>
                <a:ea typeface="微软雅黑" pitchFamily="34" charset="-122"/>
              </a:rPr>
              <a:t>2-3</a:t>
            </a:r>
            <a:r>
              <a:rPr lang="zh-CN" altLang="en-US" sz="1600" b="1" dirty="0">
                <a:solidFill>
                  <a:srgbClr val="254375"/>
                </a:solidFill>
                <a:latin typeface="微软雅黑" pitchFamily="34" charset="-122"/>
                <a:ea typeface="微软雅黑" pitchFamily="34" charset="-122"/>
              </a:rPr>
              <a:t>篇； </a:t>
            </a:r>
          </a:p>
          <a:p>
            <a:pPr algn="just">
              <a:lnSpc>
                <a:spcPct val="150000"/>
              </a:lnSpc>
              <a:buClr>
                <a:srgbClr val="FF0000"/>
              </a:buClr>
            </a:pPr>
            <a:r>
              <a:rPr lang="zh-CN" altLang="en-US" sz="1600" b="1" dirty="0" smtClean="0">
                <a:solidFill>
                  <a:srgbClr val="254375"/>
                </a:solidFill>
                <a:latin typeface="微软雅黑" pitchFamily="34" charset="-122"/>
                <a:ea typeface="微软雅黑" pitchFamily="34" charset="-122"/>
              </a:rPr>
              <a:t>申请</a:t>
            </a:r>
            <a:r>
              <a:rPr lang="zh-CN" altLang="en-US" sz="1600" b="1" dirty="0">
                <a:solidFill>
                  <a:srgbClr val="254375"/>
                </a:solidFill>
                <a:latin typeface="微软雅黑" pitchFamily="34" charset="-122"/>
                <a:ea typeface="微软雅黑" pitchFamily="34" charset="-122"/>
              </a:rPr>
              <a:t>专利</a:t>
            </a:r>
            <a:r>
              <a:rPr lang="en-US" altLang="zh-CN" sz="1600" b="1" dirty="0">
                <a:solidFill>
                  <a:srgbClr val="254375"/>
                </a:solidFill>
                <a:latin typeface="微软雅黑" pitchFamily="34" charset="-122"/>
                <a:ea typeface="微软雅黑" pitchFamily="34" charset="-122"/>
              </a:rPr>
              <a:t>1</a:t>
            </a:r>
            <a:r>
              <a:rPr lang="zh-CN" altLang="en-US" sz="1600" b="1" dirty="0">
                <a:solidFill>
                  <a:srgbClr val="254375"/>
                </a:solidFill>
                <a:latin typeface="微软雅黑" pitchFamily="34" charset="-122"/>
                <a:ea typeface="微软雅黑" pitchFamily="34" charset="-122"/>
              </a:rPr>
              <a:t>～</a:t>
            </a:r>
            <a:r>
              <a:rPr lang="en-US" altLang="zh-CN" sz="1600" b="1" dirty="0">
                <a:solidFill>
                  <a:srgbClr val="254375"/>
                </a:solidFill>
                <a:latin typeface="微软雅黑" pitchFamily="34" charset="-122"/>
                <a:ea typeface="微软雅黑" pitchFamily="34" charset="-122"/>
              </a:rPr>
              <a:t>2</a:t>
            </a:r>
            <a:r>
              <a:rPr lang="zh-CN" altLang="en-US" sz="1600" b="1" dirty="0">
                <a:solidFill>
                  <a:srgbClr val="254375"/>
                </a:solidFill>
                <a:latin typeface="微软雅黑" pitchFamily="34" charset="-122"/>
                <a:ea typeface="微软雅黑" pitchFamily="34" charset="-122"/>
              </a:rPr>
              <a:t>项。</a:t>
            </a:r>
          </a:p>
        </p:txBody>
      </p:sp>
      <p:pic>
        <p:nvPicPr>
          <p:cNvPr id="3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3808" y="5084620"/>
            <a:ext cx="1435671" cy="1186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378583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矩形 35"/>
          <p:cNvSpPr txBox="1"/>
          <p:nvPr/>
        </p:nvSpPr>
        <p:spPr>
          <a:xfrm>
            <a:off x="0" y="3834824"/>
            <a:ext cx="9144000" cy="662941"/>
          </a:xfrm>
          <a:prstGeom prst="rect">
            <a:avLst/>
          </a:prstGeom>
          <a:ln w="12700">
            <a:miter lim="400000"/>
          </a:ln>
        </p:spPr>
        <p:txBody>
          <a:bodyPr lIns="45719" rIns="45719">
            <a:spAutoFit/>
          </a:bodyPr>
          <a:lstStyle/>
          <a:p>
            <a:pPr algn="r">
              <a:defRPr sz="3200" b="0" spc="50">
                <a:solidFill>
                  <a:srgbClr val="0070C0"/>
                </a:solidFill>
                <a:effectLst>
                  <a:outerShdw blurRad="76200" dist="50800" dir="5400000" rotWithShape="0">
                    <a:srgbClr val="000000">
                      <a:alpha val="64999"/>
                    </a:srgbClr>
                  </a:outerShdw>
                </a:effectLst>
                <a:latin typeface="黑体" panose="02010609060101010101" charset="-122"/>
                <a:ea typeface="黑体" panose="02010609060101010101" charset="-122"/>
                <a:cs typeface="黑体" panose="02010609060101010101" charset="-122"/>
                <a:sym typeface="黑体" panose="02010609060101010101" charset="-122"/>
              </a:defRPr>
            </a:pPr>
            <a:r>
              <a:t>——请各位老师批评指正！</a:t>
            </a:r>
          </a:p>
        </p:txBody>
      </p:sp>
      <p:sp>
        <p:nvSpPr>
          <p:cNvPr id="653" name="矩形 36"/>
          <p:cNvSpPr txBox="1"/>
          <p:nvPr/>
        </p:nvSpPr>
        <p:spPr>
          <a:xfrm>
            <a:off x="0" y="2353269"/>
            <a:ext cx="9144000" cy="1043941"/>
          </a:xfrm>
          <a:prstGeom prst="rect">
            <a:avLst/>
          </a:prstGeom>
          <a:ln w="12700">
            <a:miter lim="400000"/>
          </a:ln>
        </p:spPr>
        <p:txBody>
          <a:bodyPr lIns="45719" rIns="45719">
            <a:spAutoFit/>
          </a:bodyPr>
          <a:lstStyle>
            <a:lvl1pPr algn="ctr">
              <a:defRPr sz="5400" b="0" spc="50">
                <a:solidFill>
                  <a:srgbClr val="0070C0"/>
                </a:solidFill>
                <a:effectLst>
                  <a:outerShdw blurRad="76200" dist="50800" dir="5400000" rotWithShape="0">
                    <a:srgbClr val="000000">
                      <a:alpha val="64999"/>
                    </a:srgbClr>
                  </a:outerShdw>
                </a:effectLst>
                <a:latin typeface="黑体" panose="02010609060101010101" charset="-122"/>
                <a:ea typeface="黑体" panose="02010609060101010101" charset="-122"/>
                <a:cs typeface="黑体" panose="02010609060101010101" charset="-122"/>
                <a:sym typeface="黑体" panose="02010609060101010101" charset="-122"/>
              </a:defRPr>
            </a:lvl1pPr>
          </a:lstStyle>
          <a:p>
            <a:r>
              <a:t>谢  谢！</a:t>
            </a:r>
          </a:p>
        </p:txBody>
      </p:sp>
      <p:sp>
        <p:nvSpPr>
          <p:cNvPr id="6"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Tree>
    <p:extLst>
      <p:ext uri="{BB962C8B-B14F-4D97-AF65-F5344CB8AC3E}">
        <p14:creationId xmlns:p14="http://schemas.microsoft.com/office/powerpoint/2010/main" val="2368460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47041"/>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a:t>第一部分</a:t>
            </a:r>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选题依据</a:t>
            </a:r>
          </a:p>
        </p:txBody>
      </p:sp>
      <p:grpSp>
        <p:nvGrpSpPr>
          <p:cNvPr id="24" name="Group 2"/>
          <p:cNvGrpSpPr/>
          <p:nvPr/>
        </p:nvGrpSpPr>
        <p:grpSpPr bwMode="auto">
          <a:xfrm>
            <a:off x="105652" y="655955"/>
            <a:ext cx="5321188" cy="475775"/>
            <a:chOff x="-42005" y="0"/>
            <a:chExt cx="4781313"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a:solidFill>
                    <a:srgbClr val="254375"/>
                  </a:solidFill>
                  <a:latin typeface="微软雅黑" panose="020B0503020204020204" charset="-122"/>
                  <a:ea typeface="微软雅黑" panose="020B0503020204020204" charset="-122"/>
                  <a:sym typeface="微软雅黑" panose="020B0503020204020204" charset="-122"/>
                </a:rPr>
                <a:t>01</a:t>
              </a:r>
            </a:p>
          </p:txBody>
        </p:sp>
        <p:sp>
          <p:nvSpPr>
            <p:cNvPr id="26" name="矩形 24"/>
            <p:cNvSpPr>
              <a:spLocks noChangeArrowheads="1"/>
            </p:cNvSpPr>
            <p:nvPr/>
          </p:nvSpPr>
          <p:spPr bwMode="auto">
            <a:xfrm>
              <a:off x="347873" y="14118"/>
              <a:ext cx="4391435"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a:solidFill>
                    <a:srgbClr val="4F81BD"/>
                  </a:solidFill>
                  <a:latin typeface="微软雅黑" panose="020B0503020204020204" charset="-122"/>
                  <a:ea typeface="微软雅黑" panose="020B0503020204020204" charset="-122"/>
                  <a:sym typeface="Arial" panose="020B0604020202090204"/>
                </a:rPr>
                <a:t>选题</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依据</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a:solidFill>
                    <a:srgbClr val="4F81BD"/>
                  </a:solidFill>
                  <a:latin typeface="微软雅黑" panose="020B0503020204020204" charset="-122"/>
                  <a:ea typeface="微软雅黑" panose="020B0503020204020204" charset="-122"/>
                  <a:sym typeface="Arial" panose="020B0604020202090204"/>
                </a:rPr>
                <a:t>必要性与重要性</a:t>
              </a: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8" name="直接连接符 4"/>
          <p:cNvCxnSpPr>
            <a:cxnSpLocks noChangeShapeType="1"/>
            <a:endCxn id="26" idx="2"/>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3" name="矩形 2"/>
          <p:cNvSpPr/>
          <p:nvPr/>
        </p:nvSpPr>
        <p:spPr>
          <a:xfrm>
            <a:off x="152400" y="1470968"/>
            <a:ext cx="8714820" cy="1338828"/>
          </a:xfrm>
          <a:prstGeom prst="rect">
            <a:avLst/>
          </a:prstGeom>
        </p:spPr>
        <p:txBody>
          <a:bodyPr wrap="square">
            <a:spAutoFit/>
          </a:bodyPr>
          <a:lstStyle/>
          <a:p>
            <a:pPr>
              <a:lnSpc>
                <a:spcPct val="150000"/>
              </a:lnSpc>
            </a:pPr>
            <a:r>
              <a:rPr lang="zh-CN" altLang="en-US" dirty="0" smtClean="0">
                <a:latin typeface="微软雅黑" pitchFamily="34" charset="-122"/>
                <a:ea typeface="微软雅黑" pitchFamily="34" charset="-122"/>
              </a:rPr>
              <a:t>       飞机</a:t>
            </a:r>
            <a:r>
              <a:rPr lang="zh-CN" altLang="en-US" dirty="0">
                <a:latin typeface="微软雅黑" pitchFamily="34" charset="-122"/>
                <a:ea typeface="微软雅黑" pitchFamily="34" charset="-122"/>
              </a:rPr>
              <a:t>管道系统广泛存在于飞机内部，由于空间限制，管道存在大量相互交叉的情况，且管道与相邻附件的间隙一般很小。而与一般管道系统相比，飞机管道系统有较为特殊的</a:t>
            </a:r>
            <a:r>
              <a:rPr lang="zh-CN" altLang="en-US" dirty="0" smtClean="0">
                <a:latin typeface="微软雅黑" pitchFamily="34" charset="-122"/>
                <a:ea typeface="微软雅黑" pitchFamily="34" charset="-122"/>
              </a:rPr>
              <a:t>情况：</a:t>
            </a:r>
            <a:endParaRPr lang="zh-CN" altLang="en-US" dirty="0">
              <a:latin typeface="微软雅黑" pitchFamily="34" charset="-122"/>
              <a:ea typeface="微软雅黑" pitchFamily="34" charset="-122"/>
            </a:endParaRPr>
          </a:p>
        </p:txBody>
      </p:sp>
      <p:sp>
        <p:nvSpPr>
          <p:cNvPr id="37" name="矩形 7"/>
          <p:cNvSpPr>
            <a:spLocks noChangeArrowheads="1"/>
          </p:cNvSpPr>
          <p:nvPr/>
        </p:nvSpPr>
        <p:spPr bwMode="auto">
          <a:xfrm>
            <a:off x="539553" y="2924944"/>
            <a:ext cx="8064896" cy="2585323"/>
          </a:xfrm>
          <a:prstGeom prst="rect">
            <a:avLst/>
          </a:prstGeom>
          <a:noFill/>
          <a:ln w="9525">
            <a:noFill/>
            <a:miter lim="800000"/>
            <a:headEnd/>
            <a:tailEnd/>
          </a:ln>
        </p:spPr>
        <p:txBody>
          <a:bodyPr wrap="square">
            <a:spAutoFit/>
          </a:bodyPr>
          <a:lstStyle/>
          <a:p>
            <a:pPr>
              <a:lnSpc>
                <a:spcPct val="150000"/>
              </a:lnSpc>
              <a:spcBef>
                <a:spcPct val="50000"/>
              </a:spcBef>
              <a:buClr>
                <a:srgbClr val="0553A7"/>
              </a:buClr>
              <a:buSzPct val="90000"/>
              <a:buFont typeface="Wingdings" pitchFamily="2" charset="2"/>
              <a:buChar char="l"/>
            </a:pPr>
            <a:r>
              <a:rPr lang="zh-CN" altLang="en-US" dirty="0" smtClean="0">
                <a:latin typeface="微软雅黑" pitchFamily="34" charset="-122"/>
                <a:ea typeface="微软雅黑" pitchFamily="34" charset="-122"/>
              </a:rPr>
              <a:t> 飞机</a:t>
            </a:r>
            <a:r>
              <a:rPr lang="zh-CN" altLang="en-US" dirty="0">
                <a:latin typeface="微软雅黑" pitchFamily="34" charset="-122"/>
                <a:ea typeface="微软雅黑" pitchFamily="34" charset="-122"/>
              </a:rPr>
              <a:t>管路系统分布范围极广，其长度可达到数百米以上；</a:t>
            </a:r>
            <a:endParaRPr lang="en-US" altLang="zh-CN" dirty="0">
              <a:latin typeface="微软雅黑" pitchFamily="34" charset="-122"/>
              <a:ea typeface="微软雅黑" pitchFamily="34" charset="-122"/>
            </a:endParaRPr>
          </a:p>
          <a:p>
            <a:pPr>
              <a:lnSpc>
                <a:spcPct val="150000"/>
              </a:lnSpc>
              <a:spcBef>
                <a:spcPct val="50000"/>
              </a:spcBef>
              <a:buClr>
                <a:srgbClr val="0553A7"/>
              </a:buClr>
              <a:buSzPct val="90000"/>
              <a:buFont typeface="Wingdings" pitchFamily="2" charset="2"/>
              <a:buChar char="l"/>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飞机</a:t>
            </a:r>
            <a:r>
              <a:rPr lang="zh-CN" altLang="zh-CN" dirty="0">
                <a:latin typeface="微软雅黑" pitchFamily="34" charset="-122"/>
                <a:ea typeface="微软雅黑" pitchFamily="34" charset="-122"/>
              </a:rPr>
              <a:t>管路系统布置十分复杂，而空间则因为飞机结构而极为狭窄</a:t>
            </a:r>
            <a:r>
              <a:rPr lang="zh-CN" altLang="en-US" dirty="0" smtClean="0">
                <a:latin typeface="微软雅黑" pitchFamily="34" charset="-122"/>
                <a:ea typeface="微软雅黑" pitchFamily="34" charset="-122"/>
              </a:rPr>
              <a:t>；</a:t>
            </a:r>
            <a:endParaRPr lang="en-US" altLang="zh-CN" dirty="0">
              <a:latin typeface="微软雅黑" pitchFamily="34" charset="-122"/>
              <a:ea typeface="微软雅黑" pitchFamily="34" charset="-122"/>
            </a:endParaRPr>
          </a:p>
          <a:p>
            <a:pPr>
              <a:lnSpc>
                <a:spcPct val="150000"/>
              </a:lnSpc>
              <a:spcBef>
                <a:spcPct val="50000"/>
              </a:spcBef>
              <a:buClr>
                <a:srgbClr val="0553A7"/>
              </a:buClr>
              <a:buSzPct val="90000"/>
              <a:buFont typeface="Wingdings" pitchFamily="2" charset="2"/>
              <a:buChar char="l"/>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柱塞泵</a:t>
            </a:r>
            <a:r>
              <a:rPr lang="zh-CN" altLang="zh-CN" dirty="0">
                <a:latin typeface="微软雅黑" pitchFamily="34" charset="-122"/>
                <a:ea typeface="微软雅黑" pitchFamily="34" charset="-122"/>
              </a:rPr>
              <a:t>在当前飞机管路系统中较为常见，其流体压力值非常高，脉动流量输出引起管道系统内流体压力的剧烈波动，从而引起剧烈</a:t>
            </a:r>
            <a:r>
              <a:rPr lang="zh-CN" altLang="zh-CN" dirty="0" smtClean="0">
                <a:latin typeface="微软雅黑" pitchFamily="34" charset="-122"/>
                <a:ea typeface="微软雅黑" pitchFamily="34" charset="-122"/>
              </a:rPr>
              <a:t>的管道</a:t>
            </a:r>
            <a:r>
              <a:rPr lang="zh-CN" altLang="zh-CN" dirty="0" smtClean="0">
                <a:latin typeface="微软雅黑" pitchFamily="34" charset="-122"/>
                <a:ea typeface="微软雅黑" pitchFamily="34" charset="-122"/>
              </a:rPr>
              <a:t>振动</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a:lnSpc>
                <a:spcPct val="150000"/>
              </a:lnSpc>
              <a:spcBef>
                <a:spcPct val="50000"/>
              </a:spcBef>
              <a:buClr>
                <a:srgbClr val="0553A7"/>
              </a:buClr>
              <a:buSzPct val="90000"/>
              <a:buFont typeface="Wingdings" pitchFamily="2" charset="2"/>
              <a:buChar char="l"/>
            </a:pPr>
            <a:r>
              <a:rPr lang="zh-CN" altLang="en-US" dirty="0" smtClean="0">
                <a:latin typeface="微软雅黑" pitchFamily="34" charset="-122"/>
                <a:ea typeface="微软雅黑" pitchFamily="34" charset="-122"/>
              </a:rPr>
              <a:t>  飞机</a:t>
            </a:r>
            <a:r>
              <a:rPr lang="zh-CN" altLang="en-US" dirty="0">
                <a:latin typeface="微软雅黑" pitchFamily="34" charset="-122"/>
                <a:ea typeface="微软雅黑" pitchFamily="34" charset="-122"/>
              </a:rPr>
              <a:t>发动机和飞机机体本身的振动剧烈，飞机管路受工作环境影响严重。</a:t>
            </a:r>
            <a:endParaRPr lang="en-US" altLang="zh-CN" dirty="0">
              <a:latin typeface="微软雅黑" pitchFamily="34" charset="-122"/>
              <a:ea typeface="微软雅黑" pitchFamily="34" charset="-122"/>
            </a:endParaRPr>
          </a:p>
        </p:txBody>
      </p:sp>
    </p:spTree>
    <p:extLst>
      <p:ext uri="{BB962C8B-B14F-4D97-AF65-F5344CB8AC3E}">
        <p14:creationId xmlns:p14="http://schemas.microsoft.com/office/powerpoint/2010/main" val="371158689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47041"/>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a:t>第一部分</a:t>
            </a:r>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选题依据</a:t>
            </a:r>
          </a:p>
        </p:txBody>
      </p:sp>
      <p:grpSp>
        <p:nvGrpSpPr>
          <p:cNvPr id="24" name="Group 2"/>
          <p:cNvGrpSpPr/>
          <p:nvPr/>
        </p:nvGrpSpPr>
        <p:grpSpPr bwMode="auto">
          <a:xfrm>
            <a:off x="105652" y="655955"/>
            <a:ext cx="5321188" cy="475775"/>
            <a:chOff x="-42005" y="0"/>
            <a:chExt cx="4781313"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a:solidFill>
                    <a:srgbClr val="254375"/>
                  </a:solidFill>
                  <a:latin typeface="微软雅黑" panose="020B0503020204020204" charset="-122"/>
                  <a:ea typeface="微软雅黑" panose="020B0503020204020204" charset="-122"/>
                  <a:sym typeface="微软雅黑" panose="020B0503020204020204" charset="-122"/>
                </a:rPr>
                <a:t>01</a:t>
              </a:r>
            </a:p>
          </p:txBody>
        </p:sp>
        <p:sp>
          <p:nvSpPr>
            <p:cNvPr id="26" name="矩形 24"/>
            <p:cNvSpPr>
              <a:spLocks noChangeArrowheads="1"/>
            </p:cNvSpPr>
            <p:nvPr/>
          </p:nvSpPr>
          <p:spPr bwMode="auto">
            <a:xfrm>
              <a:off x="347873" y="14118"/>
              <a:ext cx="4391435"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a:solidFill>
                    <a:srgbClr val="4F81BD"/>
                  </a:solidFill>
                  <a:latin typeface="微软雅黑" panose="020B0503020204020204" charset="-122"/>
                  <a:ea typeface="微软雅黑" panose="020B0503020204020204" charset="-122"/>
                  <a:sym typeface="Arial" panose="020B0604020202090204"/>
                </a:rPr>
                <a:t>选题</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依据</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a:solidFill>
                    <a:srgbClr val="4F81BD"/>
                  </a:solidFill>
                  <a:latin typeface="微软雅黑" panose="020B0503020204020204" charset="-122"/>
                  <a:ea typeface="微软雅黑" panose="020B0503020204020204" charset="-122"/>
                  <a:sym typeface="Arial" panose="020B0604020202090204"/>
                </a:rPr>
                <a:t>研究意义</a:t>
              </a:r>
              <a:endParaRPr lang="zh-CN" altLang="en-US" sz="2400" b="1" dirty="0" smtClean="0">
                <a:solidFill>
                  <a:srgbClr val="4F81BD"/>
                </a:solidFill>
                <a:latin typeface="微软雅黑" panose="020B0503020204020204" charset="-122"/>
                <a:ea typeface="微软雅黑" panose="020B0503020204020204" charset="-122"/>
                <a:sym typeface="Arial" panose="020B0604020202090204"/>
              </a:endParaRP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8" name="直接连接符 4"/>
          <p:cNvCxnSpPr>
            <a:cxnSpLocks noChangeShapeType="1"/>
            <a:endCxn id="26" idx="2"/>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11" name="直接连接符 10"/>
          <p:cNvCxnSpPr/>
          <p:nvPr/>
        </p:nvCxnSpPr>
        <p:spPr>
          <a:xfrm>
            <a:off x="4572000" y="832022"/>
            <a:ext cx="0" cy="6025978"/>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35495" y="1364570"/>
            <a:ext cx="4405859" cy="5016758"/>
          </a:xfrm>
          <a:prstGeom prst="rect">
            <a:avLst/>
          </a:prstGeom>
          <a:ln w="19050">
            <a:noFill/>
          </a:ln>
        </p:spPr>
        <p:txBody>
          <a:bodyPr wrap="square">
            <a:spAutoFit/>
          </a:bodyPr>
          <a:lstStyle/>
          <a:p>
            <a:pPr algn="just">
              <a:lnSpc>
                <a:spcPct val="200000"/>
              </a:lnSpc>
            </a:pPr>
            <a:r>
              <a:rPr lang="zh-CN" altLang="en-US" sz="1600" dirty="0" smtClean="0">
                <a:latin typeface="微软雅黑" panose="020B0503020204020204" pitchFamily="34" charset="-122"/>
                <a:ea typeface="微软雅黑" panose="020B0503020204020204" pitchFamily="34" charset="-122"/>
              </a:rPr>
              <a:t>       当前</a:t>
            </a:r>
            <a:r>
              <a:rPr lang="zh-CN" altLang="en-US" sz="1600" dirty="0">
                <a:latin typeface="微软雅黑" panose="020B0503020204020204" pitchFamily="34" charset="-122"/>
                <a:ea typeface="微软雅黑" panose="020B0503020204020204" pitchFamily="34" charset="-122"/>
              </a:rPr>
              <a:t>，我国正积极投入对飞机的自主设计研发中。</a:t>
            </a:r>
            <a:r>
              <a:rPr lang="zh-CN" altLang="en-US" sz="1600" b="1" dirty="0">
                <a:solidFill>
                  <a:srgbClr val="FF0000"/>
                </a:solidFill>
                <a:latin typeface="微软雅黑" panose="020B0503020204020204" pitchFamily="34" charset="-122"/>
                <a:ea typeface="微软雅黑" panose="020B0503020204020204" pitchFamily="34" charset="-122"/>
              </a:rPr>
              <a:t>飞机液压系统的管路振动问题</a:t>
            </a:r>
            <a:r>
              <a:rPr lang="zh-CN" altLang="en-US" sz="1600" dirty="0">
                <a:latin typeface="微软雅黑" panose="020B0503020204020204" pitchFamily="34" charset="-122"/>
                <a:ea typeface="微软雅黑" panose="020B0503020204020204" pitchFamily="34" charset="-122"/>
              </a:rPr>
              <a:t>，多年来一直困扰</a:t>
            </a:r>
            <a:r>
              <a:rPr lang="zh-CN" altLang="en-US" sz="1600" dirty="0" smtClean="0">
                <a:latin typeface="微软雅黑" panose="020B0503020204020204" pitchFamily="34" charset="-122"/>
                <a:ea typeface="微软雅黑" panose="020B0503020204020204" pitchFamily="34" charset="-122"/>
              </a:rPr>
              <a:t>着设计师</a:t>
            </a:r>
            <a:r>
              <a:rPr lang="zh-CN" altLang="en-US" sz="1600" dirty="0">
                <a:latin typeface="微软雅黑" panose="020B0503020204020204" pitchFamily="34" charset="-122"/>
                <a:ea typeface="微软雅黑" panose="020B0503020204020204" pitchFamily="34" charset="-122"/>
              </a:rPr>
              <a:t>和事故分析人员。随着飞机液压系统的</a:t>
            </a:r>
            <a:r>
              <a:rPr lang="zh-CN" altLang="en-US" sz="1600" b="1" dirty="0">
                <a:solidFill>
                  <a:srgbClr val="FF0000"/>
                </a:solidFill>
                <a:latin typeface="微软雅黑" panose="020B0503020204020204" pitchFamily="34" charset="-122"/>
                <a:ea typeface="微软雅黑" panose="020B0503020204020204" pitchFamily="34" charset="-122"/>
              </a:rPr>
              <a:t>高压化</a:t>
            </a:r>
            <a:r>
              <a:rPr lang="zh-CN" altLang="en-US" sz="1600" dirty="0">
                <a:latin typeface="微软雅黑" panose="020B0503020204020204" pitchFamily="34" charset="-122"/>
                <a:ea typeface="微软雅黑" panose="020B0503020204020204" pitchFamily="34" charset="-122"/>
              </a:rPr>
              <a:t>，这一问题变得更加突出</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algn="just">
              <a:lnSpc>
                <a:spcPct val="200000"/>
              </a:lnSpc>
            </a:pPr>
            <a:r>
              <a:rPr lang="en-US" altLang="zh-CN" sz="1600" dirty="0">
                <a:latin typeface="微软雅黑" panose="020B0503020204020204" pitchFamily="34" charset="-122"/>
                <a:ea typeface="微软雅黑" panose="020B0503020204020204" pitchFamily="34" charset="-122"/>
              </a:rPr>
              <a:t> </a:t>
            </a:r>
            <a:r>
              <a:rPr lang="en-US" altLang="zh-CN" sz="1600" dirty="0" smtClean="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飞机</a:t>
            </a:r>
            <a:r>
              <a:rPr lang="zh-CN" altLang="en-US" sz="1600" dirty="0">
                <a:latin typeface="微软雅黑" panose="020B0503020204020204" pitchFamily="34" charset="-122"/>
                <a:ea typeface="微软雅黑" panose="020B0503020204020204" pitchFamily="34" charset="-122"/>
              </a:rPr>
              <a:t>管路系统就像人体的血液脉络，为飞机完成各种动作提供动力。在此过程中，管路系统在液压脉动等下产生共振，在剧烈振动情况下可能发生疲劳</a:t>
            </a:r>
            <a:r>
              <a:rPr lang="zh-CN" altLang="en-US" sz="1600" dirty="0" smtClean="0">
                <a:latin typeface="微软雅黑" panose="020B0503020204020204" pitchFamily="34" charset="-122"/>
                <a:ea typeface="微软雅黑" panose="020B0503020204020204" pitchFamily="34" charset="-122"/>
              </a:rPr>
              <a:t>破裂，</a:t>
            </a:r>
            <a:r>
              <a:rPr lang="zh-CN" altLang="en-US" sz="1600" dirty="0">
                <a:latin typeface="微软雅黑" panose="020B0503020204020204" pitchFamily="34" charset="-122"/>
                <a:ea typeface="微软雅黑" panose="020B0503020204020204" pitchFamily="34" charset="-122"/>
              </a:rPr>
              <a:t>导致</a:t>
            </a:r>
            <a:r>
              <a:rPr lang="zh-CN" altLang="en-US" sz="1600" b="1" dirty="0">
                <a:solidFill>
                  <a:srgbClr val="FF0000"/>
                </a:solidFill>
                <a:latin typeface="微软雅黑" panose="020B0503020204020204" pitchFamily="34" charset="-122"/>
                <a:ea typeface="微软雅黑" panose="020B0503020204020204" pitchFamily="34" charset="-122"/>
              </a:rPr>
              <a:t>油液</a:t>
            </a:r>
            <a:r>
              <a:rPr lang="zh-CN" altLang="en-US" sz="1600" b="1" dirty="0" smtClean="0">
                <a:solidFill>
                  <a:srgbClr val="FF0000"/>
                </a:solidFill>
                <a:latin typeface="微软雅黑" panose="020B0503020204020204" pitchFamily="34" charset="-122"/>
                <a:ea typeface="微软雅黑" panose="020B0503020204020204" pitchFamily="34" charset="-122"/>
              </a:rPr>
              <a:t>泄漏等故障</a:t>
            </a:r>
            <a:r>
              <a:rPr lang="zh-CN" altLang="en-US" sz="1600" dirty="0" smtClean="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将</a:t>
            </a:r>
            <a:r>
              <a:rPr lang="zh-CN" altLang="en-US" sz="1600" b="1" dirty="0">
                <a:solidFill>
                  <a:srgbClr val="FF0000"/>
                </a:solidFill>
                <a:latin typeface="微软雅黑" panose="020B0503020204020204" pitchFamily="34" charset="-122"/>
                <a:ea typeface="微软雅黑" panose="020B0503020204020204" pitchFamily="34" charset="-122"/>
              </a:rPr>
              <a:t>严重影响飞行安全</a:t>
            </a:r>
            <a:r>
              <a:rPr lang="zh-CN" altLang="en-US" sz="1600" dirty="0">
                <a:latin typeface="微软雅黑" panose="020B0503020204020204" pitchFamily="34" charset="-122"/>
                <a:ea typeface="微软雅黑" panose="020B0503020204020204" pitchFamily="34" charset="-122"/>
              </a:rPr>
              <a:t>。因此进行</a:t>
            </a:r>
            <a:r>
              <a:rPr lang="zh-CN" altLang="en-US" sz="1600" b="1" dirty="0">
                <a:solidFill>
                  <a:srgbClr val="FF0000"/>
                </a:solidFill>
                <a:latin typeface="微软雅黑" panose="020B0503020204020204" pitchFamily="34" charset="-122"/>
                <a:ea typeface="微软雅黑" panose="020B0503020204020204" pitchFamily="34" charset="-122"/>
              </a:rPr>
              <a:t>降低管路振动的研究，具有巨大的工程应用价值</a:t>
            </a:r>
            <a:r>
              <a:rPr lang="zh-CN" altLang="en-US" sz="1600" dirty="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p:txBody>
      </p:sp>
      <p:grpSp>
        <p:nvGrpSpPr>
          <p:cNvPr id="2" name="组合 1"/>
          <p:cNvGrpSpPr/>
          <p:nvPr/>
        </p:nvGrpSpPr>
        <p:grpSpPr>
          <a:xfrm>
            <a:off x="4442130" y="1199654"/>
            <a:ext cx="4593590" cy="4888736"/>
            <a:chOff x="6145107" y="1093442"/>
            <a:chExt cx="5541863" cy="5707107"/>
          </a:xfrm>
        </p:grpSpPr>
        <p:sp>
          <p:nvSpPr>
            <p:cNvPr id="180" name="日期占位符 1"/>
            <p:cNvSpPr txBox="1"/>
            <p:nvPr/>
          </p:nvSpPr>
          <p:spPr>
            <a:xfrm>
              <a:off x="7531100" y="6513513"/>
              <a:ext cx="1600200" cy="287036"/>
            </a:xfrm>
            <a:prstGeom prst="rect">
              <a:avLst/>
            </a:prstGeom>
            <a:ln w="12700">
              <a:miter lim="400000"/>
            </a:ln>
          </p:spPr>
          <p:txBody>
            <a:bodyPr lIns="45719" rIns="45719">
              <a:spAutoFit/>
            </a:bodyPr>
            <a:lstStyle>
              <a:lvl1pPr algn="ctr">
                <a:defRPr sz="1400" b="0">
                  <a:solidFill>
                    <a:srgbClr val="FFFFFF"/>
                  </a:solidFill>
                </a:defRPr>
              </a:lvl1pPr>
            </a:lstStyle>
            <a:p>
              <a:pPr hangingPunct="0"/>
              <a:r>
                <a:rPr sz="1100" kern="0" dirty="0" smtClean="0">
                  <a:sym typeface="Arial" panose="020B0604020202090204"/>
                </a:rPr>
                <a:t>2021/</a:t>
              </a:r>
              <a:r>
                <a:rPr lang="en-US" sz="1100" kern="0" dirty="0" smtClean="0">
                  <a:sym typeface="Arial" panose="020B0604020202090204"/>
                </a:rPr>
                <a:t>11</a:t>
              </a:r>
              <a:r>
                <a:rPr sz="1100" kern="0" dirty="0" smtClean="0">
                  <a:sym typeface="Arial" panose="020B0604020202090204"/>
                </a:rPr>
                <a:t>/</a:t>
              </a:r>
              <a:r>
                <a:rPr lang="en-US" sz="1100" kern="0" dirty="0">
                  <a:sym typeface="Arial" panose="020B0604020202090204"/>
                </a:rPr>
                <a:t>6</a:t>
              </a:r>
            </a:p>
          </p:txBody>
        </p:sp>
        <p:sp>
          <p:nvSpPr>
            <p:cNvPr id="12" name="Freeform 6"/>
            <p:cNvSpPr>
              <a:spLocks/>
            </p:cNvSpPr>
            <p:nvPr/>
          </p:nvSpPr>
          <p:spPr bwMode="gray">
            <a:xfrm rot="18745342">
              <a:off x="9084226" y="4018577"/>
              <a:ext cx="2207760" cy="581633"/>
            </a:xfrm>
            <a:custGeom>
              <a:avLst/>
              <a:gdLst>
                <a:gd name="T0" fmla="*/ 382 w 1717"/>
                <a:gd name="T1" fmla="*/ 102 h 484"/>
                <a:gd name="T2" fmla="*/ 417 w 1717"/>
                <a:gd name="T3" fmla="*/ 408 h 484"/>
                <a:gd name="T4" fmla="*/ 399 w 1717"/>
                <a:gd name="T5" fmla="*/ 382 h 484"/>
                <a:gd name="T6" fmla="*/ 373 w 1717"/>
                <a:gd name="T7" fmla="*/ 416 h 484"/>
                <a:gd name="T8" fmla="*/ 346 w 1717"/>
                <a:gd name="T9" fmla="*/ 446 h 484"/>
                <a:gd name="T10" fmla="*/ 314 w 1717"/>
                <a:gd name="T11" fmla="*/ 471 h 484"/>
                <a:gd name="T12" fmla="*/ 289 w 1717"/>
                <a:gd name="T13" fmla="*/ 485 h 484"/>
                <a:gd name="T14" fmla="*/ 262 w 1717"/>
                <a:gd name="T15" fmla="*/ 492 h 484"/>
                <a:gd name="T16" fmla="*/ 236 w 1717"/>
                <a:gd name="T17" fmla="*/ 492 h 484"/>
                <a:gd name="T18" fmla="*/ 208 w 1717"/>
                <a:gd name="T19" fmla="*/ 481 h 484"/>
                <a:gd name="T20" fmla="*/ 172 w 1717"/>
                <a:gd name="T21" fmla="*/ 452 h 484"/>
                <a:gd name="T22" fmla="*/ 143 w 1717"/>
                <a:gd name="T23" fmla="*/ 420 h 484"/>
                <a:gd name="T24" fmla="*/ 117 w 1717"/>
                <a:gd name="T25" fmla="*/ 386 h 484"/>
                <a:gd name="T26" fmla="*/ 93 w 1717"/>
                <a:gd name="T27" fmla="*/ 339 h 484"/>
                <a:gd name="T28" fmla="*/ 66 w 1717"/>
                <a:gd name="T29" fmla="*/ 269 h 484"/>
                <a:gd name="T30" fmla="*/ 43 w 1717"/>
                <a:gd name="T31" fmla="*/ 186 h 484"/>
                <a:gd name="T32" fmla="*/ 28 w 1717"/>
                <a:gd name="T33" fmla="*/ 132 h 484"/>
                <a:gd name="T34" fmla="*/ 0 w 1717"/>
                <a:gd name="T35" fmla="*/ 0 h 484"/>
                <a:gd name="T36" fmla="*/ 36 w 1717"/>
                <a:gd name="T37" fmla="*/ 124 h 484"/>
                <a:gd name="T38" fmla="*/ 60 w 1717"/>
                <a:gd name="T39" fmla="*/ 186 h 484"/>
                <a:gd name="T40" fmla="*/ 82 w 1717"/>
                <a:gd name="T41" fmla="*/ 231 h 484"/>
                <a:gd name="T42" fmla="*/ 107 w 1717"/>
                <a:gd name="T43" fmla="*/ 280 h 484"/>
                <a:gd name="T44" fmla="*/ 132 w 1717"/>
                <a:gd name="T45" fmla="*/ 306 h 484"/>
                <a:gd name="T46" fmla="*/ 156 w 1717"/>
                <a:gd name="T47" fmla="*/ 322 h 484"/>
                <a:gd name="T48" fmla="*/ 183 w 1717"/>
                <a:gd name="T49" fmla="*/ 331 h 484"/>
                <a:gd name="T50" fmla="*/ 208 w 1717"/>
                <a:gd name="T51" fmla="*/ 331 h 484"/>
                <a:gd name="T52" fmla="*/ 241 w 1717"/>
                <a:gd name="T53" fmla="*/ 324 h 484"/>
                <a:gd name="T54" fmla="*/ 270 w 1717"/>
                <a:gd name="T55" fmla="*/ 309 h 484"/>
                <a:gd name="T56" fmla="*/ 299 w 1717"/>
                <a:gd name="T57" fmla="*/ 287 h 484"/>
                <a:gd name="T58" fmla="*/ 329 w 1717"/>
                <a:gd name="T59" fmla="*/ 258 h 484"/>
                <a:gd name="T60" fmla="*/ 358 w 1717"/>
                <a:gd name="T61" fmla="*/ 209 h 484"/>
                <a:gd name="T62" fmla="*/ 387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99CC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Freeform 4"/>
            <p:cNvSpPr>
              <a:spLocks/>
            </p:cNvSpPr>
            <p:nvPr/>
          </p:nvSpPr>
          <p:spPr bwMode="gray">
            <a:xfrm rot="20576037">
              <a:off x="8936914" y="4867503"/>
              <a:ext cx="2086420" cy="563858"/>
            </a:xfrm>
            <a:custGeom>
              <a:avLst/>
              <a:gdLst>
                <a:gd name="T0" fmla="*/ 385 w 1717"/>
                <a:gd name="T1" fmla="*/ 102 h 484"/>
                <a:gd name="T2" fmla="*/ 421 w 1717"/>
                <a:gd name="T3" fmla="*/ 421 h 484"/>
                <a:gd name="T4" fmla="*/ 402 w 1717"/>
                <a:gd name="T5" fmla="*/ 395 h 484"/>
                <a:gd name="T6" fmla="*/ 376 w 1717"/>
                <a:gd name="T7" fmla="*/ 429 h 484"/>
                <a:gd name="T8" fmla="*/ 349 w 1717"/>
                <a:gd name="T9" fmla="*/ 459 h 484"/>
                <a:gd name="T10" fmla="*/ 316 w 1717"/>
                <a:gd name="T11" fmla="*/ 484 h 484"/>
                <a:gd name="T12" fmla="*/ 291 w 1717"/>
                <a:gd name="T13" fmla="*/ 498 h 484"/>
                <a:gd name="T14" fmla="*/ 264 w 1717"/>
                <a:gd name="T15" fmla="*/ 505 h 484"/>
                <a:gd name="T16" fmla="*/ 238 w 1717"/>
                <a:gd name="T17" fmla="*/ 505 h 484"/>
                <a:gd name="T18" fmla="*/ 208 w 1717"/>
                <a:gd name="T19" fmla="*/ 494 h 484"/>
                <a:gd name="T20" fmla="*/ 174 w 1717"/>
                <a:gd name="T21" fmla="*/ 465 h 484"/>
                <a:gd name="T22" fmla="*/ 144 w 1717"/>
                <a:gd name="T23" fmla="*/ 433 h 484"/>
                <a:gd name="T24" fmla="*/ 118 w 1717"/>
                <a:gd name="T25" fmla="*/ 399 h 484"/>
                <a:gd name="T26" fmla="*/ 93 w 1717"/>
                <a:gd name="T27" fmla="*/ 339 h 484"/>
                <a:gd name="T28" fmla="*/ 66 w 1717"/>
                <a:gd name="T29" fmla="*/ 269 h 484"/>
                <a:gd name="T30" fmla="*/ 43 w 1717"/>
                <a:gd name="T31" fmla="*/ 199 h 484"/>
                <a:gd name="T32" fmla="*/ 28 w 1717"/>
                <a:gd name="T33" fmla="*/ 145 h 484"/>
                <a:gd name="T34" fmla="*/ 0 w 1717"/>
                <a:gd name="T35" fmla="*/ 0 h 484"/>
                <a:gd name="T36" fmla="*/ 37 w 1717"/>
                <a:gd name="T37" fmla="*/ 137 h 484"/>
                <a:gd name="T38" fmla="*/ 60 w 1717"/>
                <a:gd name="T39" fmla="*/ 199 h 484"/>
                <a:gd name="T40" fmla="*/ 83 w 1717"/>
                <a:gd name="T41" fmla="*/ 244 h 484"/>
                <a:gd name="T42" fmla="*/ 108 w 1717"/>
                <a:gd name="T43" fmla="*/ 280 h 484"/>
                <a:gd name="T44" fmla="*/ 134 w 1717"/>
                <a:gd name="T45" fmla="*/ 306 h 484"/>
                <a:gd name="T46" fmla="*/ 157 w 1717"/>
                <a:gd name="T47" fmla="*/ 322 h 484"/>
                <a:gd name="T48" fmla="*/ 184 w 1717"/>
                <a:gd name="T49" fmla="*/ 331 h 484"/>
                <a:gd name="T50" fmla="*/ 208 w 1717"/>
                <a:gd name="T51" fmla="*/ 331 h 484"/>
                <a:gd name="T52" fmla="*/ 244 w 1717"/>
                <a:gd name="T53" fmla="*/ 324 h 484"/>
                <a:gd name="T54" fmla="*/ 272 w 1717"/>
                <a:gd name="T55" fmla="*/ 309 h 484"/>
                <a:gd name="T56" fmla="*/ 302 w 1717"/>
                <a:gd name="T57" fmla="*/ 287 h 484"/>
                <a:gd name="T58" fmla="*/ 332 w 1717"/>
                <a:gd name="T59" fmla="*/ 258 h 484"/>
                <a:gd name="T60" fmla="*/ 360 w 1717"/>
                <a:gd name="T61" fmla="*/ 222 h 484"/>
                <a:gd name="T62" fmla="*/ 391 w 1717"/>
                <a:gd name="T63" fmla="*/ 166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FFC000"/>
            </a:solidFill>
            <a:ln>
              <a:noFill/>
            </a:ln>
          </p:spPr>
          <p:txBody>
            <a:bodyPr/>
            <a:lstStyle/>
            <a:p>
              <a:endParaRPr lang="zh-CN" altLang="en-US" sz="160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Freeform 4"/>
            <p:cNvSpPr>
              <a:spLocks/>
            </p:cNvSpPr>
            <p:nvPr/>
          </p:nvSpPr>
          <p:spPr bwMode="gray">
            <a:xfrm rot="1866689">
              <a:off x="7860651" y="5258217"/>
              <a:ext cx="1863623" cy="690902"/>
            </a:xfrm>
            <a:custGeom>
              <a:avLst/>
              <a:gdLst>
                <a:gd name="T0" fmla="*/ 385 w 1717"/>
                <a:gd name="T1" fmla="*/ 102 h 484"/>
                <a:gd name="T2" fmla="*/ 421 w 1717"/>
                <a:gd name="T3" fmla="*/ 421 h 484"/>
                <a:gd name="T4" fmla="*/ 402 w 1717"/>
                <a:gd name="T5" fmla="*/ 395 h 484"/>
                <a:gd name="T6" fmla="*/ 376 w 1717"/>
                <a:gd name="T7" fmla="*/ 429 h 484"/>
                <a:gd name="T8" fmla="*/ 349 w 1717"/>
                <a:gd name="T9" fmla="*/ 459 h 484"/>
                <a:gd name="T10" fmla="*/ 316 w 1717"/>
                <a:gd name="T11" fmla="*/ 484 h 484"/>
                <a:gd name="T12" fmla="*/ 291 w 1717"/>
                <a:gd name="T13" fmla="*/ 498 h 484"/>
                <a:gd name="T14" fmla="*/ 264 w 1717"/>
                <a:gd name="T15" fmla="*/ 505 h 484"/>
                <a:gd name="T16" fmla="*/ 238 w 1717"/>
                <a:gd name="T17" fmla="*/ 505 h 484"/>
                <a:gd name="T18" fmla="*/ 208 w 1717"/>
                <a:gd name="T19" fmla="*/ 494 h 484"/>
                <a:gd name="T20" fmla="*/ 174 w 1717"/>
                <a:gd name="T21" fmla="*/ 465 h 484"/>
                <a:gd name="T22" fmla="*/ 144 w 1717"/>
                <a:gd name="T23" fmla="*/ 433 h 484"/>
                <a:gd name="T24" fmla="*/ 118 w 1717"/>
                <a:gd name="T25" fmla="*/ 399 h 484"/>
                <a:gd name="T26" fmla="*/ 93 w 1717"/>
                <a:gd name="T27" fmla="*/ 339 h 484"/>
                <a:gd name="T28" fmla="*/ 66 w 1717"/>
                <a:gd name="T29" fmla="*/ 269 h 484"/>
                <a:gd name="T30" fmla="*/ 43 w 1717"/>
                <a:gd name="T31" fmla="*/ 199 h 484"/>
                <a:gd name="T32" fmla="*/ 28 w 1717"/>
                <a:gd name="T33" fmla="*/ 145 h 484"/>
                <a:gd name="T34" fmla="*/ 0 w 1717"/>
                <a:gd name="T35" fmla="*/ 0 h 484"/>
                <a:gd name="T36" fmla="*/ 37 w 1717"/>
                <a:gd name="T37" fmla="*/ 137 h 484"/>
                <a:gd name="T38" fmla="*/ 60 w 1717"/>
                <a:gd name="T39" fmla="*/ 199 h 484"/>
                <a:gd name="T40" fmla="*/ 83 w 1717"/>
                <a:gd name="T41" fmla="*/ 244 h 484"/>
                <a:gd name="T42" fmla="*/ 108 w 1717"/>
                <a:gd name="T43" fmla="*/ 280 h 484"/>
                <a:gd name="T44" fmla="*/ 134 w 1717"/>
                <a:gd name="T45" fmla="*/ 306 h 484"/>
                <a:gd name="T46" fmla="*/ 157 w 1717"/>
                <a:gd name="T47" fmla="*/ 322 h 484"/>
                <a:gd name="T48" fmla="*/ 184 w 1717"/>
                <a:gd name="T49" fmla="*/ 331 h 484"/>
                <a:gd name="T50" fmla="*/ 208 w 1717"/>
                <a:gd name="T51" fmla="*/ 331 h 484"/>
                <a:gd name="T52" fmla="*/ 244 w 1717"/>
                <a:gd name="T53" fmla="*/ 324 h 484"/>
                <a:gd name="T54" fmla="*/ 272 w 1717"/>
                <a:gd name="T55" fmla="*/ 309 h 484"/>
                <a:gd name="T56" fmla="*/ 302 w 1717"/>
                <a:gd name="T57" fmla="*/ 287 h 484"/>
                <a:gd name="T58" fmla="*/ 332 w 1717"/>
                <a:gd name="T59" fmla="*/ 258 h 484"/>
                <a:gd name="T60" fmla="*/ 360 w 1717"/>
                <a:gd name="T61" fmla="*/ 222 h 484"/>
                <a:gd name="T62" fmla="*/ 391 w 1717"/>
                <a:gd name="T63" fmla="*/ 166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CC66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Freeform 5"/>
            <p:cNvSpPr>
              <a:spLocks/>
            </p:cNvSpPr>
            <p:nvPr/>
          </p:nvSpPr>
          <p:spPr bwMode="gray">
            <a:xfrm rot="4751170">
              <a:off x="6809082" y="5021648"/>
              <a:ext cx="2207760" cy="581633"/>
            </a:xfrm>
            <a:custGeom>
              <a:avLst/>
              <a:gdLst>
                <a:gd name="T0" fmla="*/ 382 w 1717"/>
                <a:gd name="T1" fmla="*/ 102 h 484"/>
                <a:gd name="T2" fmla="*/ 417 w 1717"/>
                <a:gd name="T3" fmla="*/ 408 h 484"/>
                <a:gd name="T4" fmla="*/ 399 w 1717"/>
                <a:gd name="T5" fmla="*/ 382 h 484"/>
                <a:gd name="T6" fmla="*/ 373 w 1717"/>
                <a:gd name="T7" fmla="*/ 416 h 484"/>
                <a:gd name="T8" fmla="*/ 346 w 1717"/>
                <a:gd name="T9" fmla="*/ 446 h 484"/>
                <a:gd name="T10" fmla="*/ 314 w 1717"/>
                <a:gd name="T11" fmla="*/ 471 h 484"/>
                <a:gd name="T12" fmla="*/ 289 w 1717"/>
                <a:gd name="T13" fmla="*/ 485 h 484"/>
                <a:gd name="T14" fmla="*/ 262 w 1717"/>
                <a:gd name="T15" fmla="*/ 492 h 484"/>
                <a:gd name="T16" fmla="*/ 236 w 1717"/>
                <a:gd name="T17" fmla="*/ 492 h 484"/>
                <a:gd name="T18" fmla="*/ 208 w 1717"/>
                <a:gd name="T19" fmla="*/ 481 h 484"/>
                <a:gd name="T20" fmla="*/ 172 w 1717"/>
                <a:gd name="T21" fmla="*/ 452 h 484"/>
                <a:gd name="T22" fmla="*/ 143 w 1717"/>
                <a:gd name="T23" fmla="*/ 420 h 484"/>
                <a:gd name="T24" fmla="*/ 117 w 1717"/>
                <a:gd name="T25" fmla="*/ 386 h 484"/>
                <a:gd name="T26" fmla="*/ 93 w 1717"/>
                <a:gd name="T27" fmla="*/ 339 h 484"/>
                <a:gd name="T28" fmla="*/ 66 w 1717"/>
                <a:gd name="T29" fmla="*/ 269 h 484"/>
                <a:gd name="T30" fmla="*/ 43 w 1717"/>
                <a:gd name="T31" fmla="*/ 186 h 484"/>
                <a:gd name="T32" fmla="*/ 28 w 1717"/>
                <a:gd name="T33" fmla="*/ 132 h 484"/>
                <a:gd name="T34" fmla="*/ 0 w 1717"/>
                <a:gd name="T35" fmla="*/ 0 h 484"/>
                <a:gd name="T36" fmla="*/ 36 w 1717"/>
                <a:gd name="T37" fmla="*/ 124 h 484"/>
                <a:gd name="T38" fmla="*/ 60 w 1717"/>
                <a:gd name="T39" fmla="*/ 186 h 484"/>
                <a:gd name="T40" fmla="*/ 82 w 1717"/>
                <a:gd name="T41" fmla="*/ 231 h 484"/>
                <a:gd name="T42" fmla="*/ 107 w 1717"/>
                <a:gd name="T43" fmla="*/ 280 h 484"/>
                <a:gd name="T44" fmla="*/ 132 w 1717"/>
                <a:gd name="T45" fmla="*/ 306 h 484"/>
                <a:gd name="T46" fmla="*/ 156 w 1717"/>
                <a:gd name="T47" fmla="*/ 322 h 484"/>
                <a:gd name="T48" fmla="*/ 183 w 1717"/>
                <a:gd name="T49" fmla="*/ 331 h 484"/>
                <a:gd name="T50" fmla="*/ 208 w 1717"/>
                <a:gd name="T51" fmla="*/ 331 h 484"/>
                <a:gd name="T52" fmla="*/ 241 w 1717"/>
                <a:gd name="T53" fmla="*/ 324 h 484"/>
                <a:gd name="T54" fmla="*/ 270 w 1717"/>
                <a:gd name="T55" fmla="*/ 309 h 484"/>
                <a:gd name="T56" fmla="*/ 299 w 1717"/>
                <a:gd name="T57" fmla="*/ 287 h 484"/>
                <a:gd name="T58" fmla="*/ 329 w 1717"/>
                <a:gd name="T59" fmla="*/ 258 h 484"/>
                <a:gd name="T60" fmla="*/ 358 w 1717"/>
                <a:gd name="T61" fmla="*/ 209 h 484"/>
                <a:gd name="T62" fmla="*/ 387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FF9966"/>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Freeform 6"/>
            <p:cNvSpPr>
              <a:spLocks/>
            </p:cNvSpPr>
            <p:nvPr/>
          </p:nvSpPr>
          <p:spPr bwMode="gray">
            <a:xfrm rot="7949072">
              <a:off x="6504433" y="3941587"/>
              <a:ext cx="2207760" cy="581633"/>
            </a:xfrm>
            <a:custGeom>
              <a:avLst/>
              <a:gdLst>
                <a:gd name="T0" fmla="*/ 382 w 1717"/>
                <a:gd name="T1" fmla="*/ 102 h 484"/>
                <a:gd name="T2" fmla="*/ 417 w 1717"/>
                <a:gd name="T3" fmla="*/ 408 h 484"/>
                <a:gd name="T4" fmla="*/ 399 w 1717"/>
                <a:gd name="T5" fmla="*/ 382 h 484"/>
                <a:gd name="T6" fmla="*/ 373 w 1717"/>
                <a:gd name="T7" fmla="*/ 416 h 484"/>
                <a:gd name="T8" fmla="*/ 346 w 1717"/>
                <a:gd name="T9" fmla="*/ 446 h 484"/>
                <a:gd name="T10" fmla="*/ 314 w 1717"/>
                <a:gd name="T11" fmla="*/ 471 h 484"/>
                <a:gd name="T12" fmla="*/ 289 w 1717"/>
                <a:gd name="T13" fmla="*/ 485 h 484"/>
                <a:gd name="T14" fmla="*/ 262 w 1717"/>
                <a:gd name="T15" fmla="*/ 492 h 484"/>
                <a:gd name="T16" fmla="*/ 236 w 1717"/>
                <a:gd name="T17" fmla="*/ 492 h 484"/>
                <a:gd name="T18" fmla="*/ 208 w 1717"/>
                <a:gd name="T19" fmla="*/ 481 h 484"/>
                <a:gd name="T20" fmla="*/ 172 w 1717"/>
                <a:gd name="T21" fmla="*/ 452 h 484"/>
                <a:gd name="T22" fmla="*/ 143 w 1717"/>
                <a:gd name="T23" fmla="*/ 420 h 484"/>
                <a:gd name="T24" fmla="*/ 117 w 1717"/>
                <a:gd name="T25" fmla="*/ 386 h 484"/>
                <a:gd name="T26" fmla="*/ 93 w 1717"/>
                <a:gd name="T27" fmla="*/ 339 h 484"/>
                <a:gd name="T28" fmla="*/ 66 w 1717"/>
                <a:gd name="T29" fmla="*/ 269 h 484"/>
                <a:gd name="T30" fmla="*/ 43 w 1717"/>
                <a:gd name="T31" fmla="*/ 186 h 484"/>
                <a:gd name="T32" fmla="*/ 28 w 1717"/>
                <a:gd name="T33" fmla="*/ 132 h 484"/>
                <a:gd name="T34" fmla="*/ 0 w 1717"/>
                <a:gd name="T35" fmla="*/ 0 h 484"/>
                <a:gd name="T36" fmla="*/ 36 w 1717"/>
                <a:gd name="T37" fmla="*/ 124 h 484"/>
                <a:gd name="T38" fmla="*/ 60 w 1717"/>
                <a:gd name="T39" fmla="*/ 186 h 484"/>
                <a:gd name="T40" fmla="*/ 82 w 1717"/>
                <a:gd name="T41" fmla="*/ 231 h 484"/>
                <a:gd name="T42" fmla="*/ 107 w 1717"/>
                <a:gd name="T43" fmla="*/ 280 h 484"/>
                <a:gd name="T44" fmla="*/ 132 w 1717"/>
                <a:gd name="T45" fmla="*/ 306 h 484"/>
                <a:gd name="T46" fmla="*/ 156 w 1717"/>
                <a:gd name="T47" fmla="*/ 322 h 484"/>
                <a:gd name="T48" fmla="*/ 183 w 1717"/>
                <a:gd name="T49" fmla="*/ 331 h 484"/>
                <a:gd name="T50" fmla="*/ 208 w 1717"/>
                <a:gd name="T51" fmla="*/ 331 h 484"/>
                <a:gd name="T52" fmla="*/ 241 w 1717"/>
                <a:gd name="T53" fmla="*/ 324 h 484"/>
                <a:gd name="T54" fmla="*/ 270 w 1717"/>
                <a:gd name="T55" fmla="*/ 309 h 484"/>
                <a:gd name="T56" fmla="*/ 299 w 1717"/>
                <a:gd name="T57" fmla="*/ 287 h 484"/>
                <a:gd name="T58" fmla="*/ 329 w 1717"/>
                <a:gd name="T59" fmla="*/ 258 h 484"/>
                <a:gd name="T60" fmla="*/ 358 w 1717"/>
                <a:gd name="T61" fmla="*/ 209 h 484"/>
                <a:gd name="T62" fmla="*/ 387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99CC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Freeform 7"/>
            <p:cNvSpPr>
              <a:spLocks/>
            </p:cNvSpPr>
            <p:nvPr/>
          </p:nvSpPr>
          <p:spPr bwMode="gray">
            <a:xfrm rot="10783083">
              <a:off x="7284632" y="2974145"/>
              <a:ext cx="1834907" cy="689482"/>
            </a:xfrm>
            <a:custGeom>
              <a:avLst/>
              <a:gdLst>
                <a:gd name="T0" fmla="*/ 385 w 1717"/>
                <a:gd name="T1" fmla="*/ 102 h 484"/>
                <a:gd name="T2" fmla="*/ 421 w 1717"/>
                <a:gd name="T3" fmla="*/ 408 h 484"/>
                <a:gd name="T4" fmla="*/ 402 w 1717"/>
                <a:gd name="T5" fmla="*/ 382 h 484"/>
                <a:gd name="T6" fmla="*/ 376 w 1717"/>
                <a:gd name="T7" fmla="*/ 416 h 484"/>
                <a:gd name="T8" fmla="*/ 349 w 1717"/>
                <a:gd name="T9" fmla="*/ 446 h 484"/>
                <a:gd name="T10" fmla="*/ 316 w 1717"/>
                <a:gd name="T11" fmla="*/ 471 h 484"/>
                <a:gd name="T12" fmla="*/ 291 w 1717"/>
                <a:gd name="T13" fmla="*/ 485 h 484"/>
                <a:gd name="T14" fmla="*/ 264 w 1717"/>
                <a:gd name="T15" fmla="*/ 492 h 484"/>
                <a:gd name="T16" fmla="*/ 238 w 1717"/>
                <a:gd name="T17" fmla="*/ 492 h 484"/>
                <a:gd name="T18" fmla="*/ 208 w 1717"/>
                <a:gd name="T19" fmla="*/ 481 h 484"/>
                <a:gd name="T20" fmla="*/ 174 w 1717"/>
                <a:gd name="T21" fmla="*/ 452 h 484"/>
                <a:gd name="T22" fmla="*/ 144 w 1717"/>
                <a:gd name="T23" fmla="*/ 420 h 484"/>
                <a:gd name="T24" fmla="*/ 118 w 1717"/>
                <a:gd name="T25" fmla="*/ 386 h 484"/>
                <a:gd name="T26" fmla="*/ 93 w 1717"/>
                <a:gd name="T27" fmla="*/ 339 h 484"/>
                <a:gd name="T28" fmla="*/ 66 w 1717"/>
                <a:gd name="T29" fmla="*/ 269 h 484"/>
                <a:gd name="T30" fmla="*/ 43 w 1717"/>
                <a:gd name="T31" fmla="*/ 186 h 484"/>
                <a:gd name="T32" fmla="*/ 28 w 1717"/>
                <a:gd name="T33" fmla="*/ 132 h 484"/>
                <a:gd name="T34" fmla="*/ 0 w 1717"/>
                <a:gd name="T35" fmla="*/ 0 h 484"/>
                <a:gd name="T36" fmla="*/ 37 w 1717"/>
                <a:gd name="T37" fmla="*/ 124 h 484"/>
                <a:gd name="T38" fmla="*/ 60 w 1717"/>
                <a:gd name="T39" fmla="*/ 186 h 484"/>
                <a:gd name="T40" fmla="*/ 83 w 1717"/>
                <a:gd name="T41" fmla="*/ 231 h 484"/>
                <a:gd name="T42" fmla="*/ 108 w 1717"/>
                <a:gd name="T43" fmla="*/ 280 h 484"/>
                <a:gd name="T44" fmla="*/ 134 w 1717"/>
                <a:gd name="T45" fmla="*/ 306 h 484"/>
                <a:gd name="T46" fmla="*/ 157 w 1717"/>
                <a:gd name="T47" fmla="*/ 322 h 484"/>
                <a:gd name="T48" fmla="*/ 184 w 1717"/>
                <a:gd name="T49" fmla="*/ 331 h 484"/>
                <a:gd name="T50" fmla="*/ 208 w 1717"/>
                <a:gd name="T51" fmla="*/ 331 h 484"/>
                <a:gd name="T52" fmla="*/ 244 w 1717"/>
                <a:gd name="T53" fmla="*/ 324 h 484"/>
                <a:gd name="T54" fmla="*/ 272 w 1717"/>
                <a:gd name="T55" fmla="*/ 309 h 484"/>
                <a:gd name="T56" fmla="*/ 302 w 1717"/>
                <a:gd name="T57" fmla="*/ 287 h 484"/>
                <a:gd name="T58" fmla="*/ 332 w 1717"/>
                <a:gd name="T59" fmla="*/ 258 h 484"/>
                <a:gd name="T60" fmla="*/ 360 w 1717"/>
                <a:gd name="T61" fmla="*/ 209 h 484"/>
                <a:gd name="T62" fmla="*/ 391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33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Freeform 8"/>
            <p:cNvSpPr>
              <a:spLocks/>
            </p:cNvSpPr>
            <p:nvPr/>
          </p:nvSpPr>
          <p:spPr bwMode="gray">
            <a:xfrm rot="14226791">
              <a:off x="8088346" y="2894932"/>
              <a:ext cx="2207759" cy="581633"/>
            </a:xfrm>
            <a:custGeom>
              <a:avLst/>
              <a:gdLst>
                <a:gd name="T0" fmla="*/ 382 w 1717"/>
                <a:gd name="T1" fmla="*/ 102 h 484"/>
                <a:gd name="T2" fmla="*/ 417 w 1717"/>
                <a:gd name="T3" fmla="*/ 408 h 484"/>
                <a:gd name="T4" fmla="*/ 399 w 1717"/>
                <a:gd name="T5" fmla="*/ 382 h 484"/>
                <a:gd name="T6" fmla="*/ 373 w 1717"/>
                <a:gd name="T7" fmla="*/ 416 h 484"/>
                <a:gd name="T8" fmla="*/ 346 w 1717"/>
                <a:gd name="T9" fmla="*/ 446 h 484"/>
                <a:gd name="T10" fmla="*/ 314 w 1717"/>
                <a:gd name="T11" fmla="*/ 471 h 484"/>
                <a:gd name="T12" fmla="*/ 289 w 1717"/>
                <a:gd name="T13" fmla="*/ 485 h 484"/>
                <a:gd name="T14" fmla="*/ 262 w 1717"/>
                <a:gd name="T15" fmla="*/ 492 h 484"/>
                <a:gd name="T16" fmla="*/ 236 w 1717"/>
                <a:gd name="T17" fmla="*/ 492 h 484"/>
                <a:gd name="T18" fmla="*/ 208 w 1717"/>
                <a:gd name="T19" fmla="*/ 481 h 484"/>
                <a:gd name="T20" fmla="*/ 172 w 1717"/>
                <a:gd name="T21" fmla="*/ 452 h 484"/>
                <a:gd name="T22" fmla="*/ 143 w 1717"/>
                <a:gd name="T23" fmla="*/ 420 h 484"/>
                <a:gd name="T24" fmla="*/ 117 w 1717"/>
                <a:gd name="T25" fmla="*/ 386 h 484"/>
                <a:gd name="T26" fmla="*/ 93 w 1717"/>
                <a:gd name="T27" fmla="*/ 339 h 484"/>
                <a:gd name="T28" fmla="*/ 66 w 1717"/>
                <a:gd name="T29" fmla="*/ 269 h 484"/>
                <a:gd name="T30" fmla="*/ 43 w 1717"/>
                <a:gd name="T31" fmla="*/ 186 h 484"/>
                <a:gd name="T32" fmla="*/ 28 w 1717"/>
                <a:gd name="T33" fmla="*/ 132 h 484"/>
                <a:gd name="T34" fmla="*/ 0 w 1717"/>
                <a:gd name="T35" fmla="*/ 0 h 484"/>
                <a:gd name="T36" fmla="*/ 36 w 1717"/>
                <a:gd name="T37" fmla="*/ 124 h 484"/>
                <a:gd name="T38" fmla="*/ 60 w 1717"/>
                <a:gd name="T39" fmla="*/ 186 h 484"/>
                <a:gd name="T40" fmla="*/ 82 w 1717"/>
                <a:gd name="T41" fmla="*/ 231 h 484"/>
                <a:gd name="T42" fmla="*/ 107 w 1717"/>
                <a:gd name="T43" fmla="*/ 280 h 484"/>
                <a:gd name="T44" fmla="*/ 132 w 1717"/>
                <a:gd name="T45" fmla="*/ 306 h 484"/>
                <a:gd name="T46" fmla="*/ 156 w 1717"/>
                <a:gd name="T47" fmla="*/ 322 h 484"/>
                <a:gd name="T48" fmla="*/ 183 w 1717"/>
                <a:gd name="T49" fmla="*/ 331 h 484"/>
                <a:gd name="T50" fmla="*/ 208 w 1717"/>
                <a:gd name="T51" fmla="*/ 331 h 484"/>
                <a:gd name="T52" fmla="*/ 241 w 1717"/>
                <a:gd name="T53" fmla="*/ 324 h 484"/>
                <a:gd name="T54" fmla="*/ 270 w 1717"/>
                <a:gd name="T55" fmla="*/ 309 h 484"/>
                <a:gd name="T56" fmla="*/ 299 w 1717"/>
                <a:gd name="T57" fmla="*/ 287 h 484"/>
                <a:gd name="T58" fmla="*/ 329 w 1717"/>
                <a:gd name="T59" fmla="*/ 258 h 484"/>
                <a:gd name="T60" fmla="*/ 358 w 1717"/>
                <a:gd name="T61" fmla="*/ 209 h 484"/>
                <a:gd name="T62" fmla="*/ 387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6699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Freeform 9"/>
            <p:cNvSpPr>
              <a:spLocks/>
            </p:cNvSpPr>
            <p:nvPr/>
          </p:nvSpPr>
          <p:spPr bwMode="gray">
            <a:xfrm rot="16939524">
              <a:off x="8899218" y="3163897"/>
              <a:ext cx="2209183" cy="582832"/>
            </a:xfrm>
            <a:custGeom>
              <a:avLst/>
              <a:gdLst>
                <a:gd name="T0" fmla="*/ 385 w 1717"/>
                <a:gd name="T1" fmla="*/ 102 h 484"/>
                <a:gd name="T2" fmla="*/ 421 w 1717"/>
                <a:gd name="T3" fmla="*/ 421 h 484"/>
                <a:gd name="T4" fmla="*/ 402 w 1717"/>
                <a:gd name="T5" fmla="*/ 395 h 484"/>
                <a:gd name="T6" fmla="*/ 376 w 1717"/>
                <a:gd name="T7" fmla="*/ 429 h 484"/>
                <a:gd name="T8" fmla="*/ 349 w 1717"/>
                <a:gd name="T9" fmla="*/ 459 h 484"/>
                <a:gd name="T10" fmla="*/ 316 w 1717"/>
                <a:gd name="T11" fmla="*/ 484 h 484"/>
                <a:gd name="T12" fmla="*/ 291 w 1717"/>
                <a:gd name="T13" fmla="*/ 498 h 484"/>
                <a:gd name="T14" fmla="*/ 264 w 1717"/>
                <a:gd name="T15" fmla="*/ 505 h 484"/>
                <a:gd name="T16" fmla="*/ 238 w 1717"/>
                <a:gd name="T17" fmla="*/ 505 h 484"/>
                <a:gd name="T18" fmla="*/ 208 w 1717"/>
                <a:gd name="T19" fmla="*/ 494 h 484"/>
                <a:gd name="T20" fmla="*/ 174 w 1717"/>
                <a:gd name="T21" fmla="*/ 465 h 484"/>
                <a:gd name="T22" fmla="*/ 144 w 1717"/>
                <a:gd name="T23" fmla="*/ 433 h 484"/>
                <a:gd name="T24" fmla="*/ 118 w 1717"/>
                <a:gd name="T25" fmla="*/ 399 h 484"/>
                <a:gd name="T26" fmla="*/ 93 w 1717"/>
                <a:gd name="T27" fmla="*/ 339 h 484"/>
                <a:gd name="T28" fmla="*/ 66 w 1717"/>
                <a:gd name="T29" fmla="*/ 269 h 484"/>
                <a:gd name="T30" fmla="*/ 43 w 1717"/>
                <a:gd name="T31" fmla="*/ 199 h 484"/>
                <a:gd name="T32" fmla="*/ 28 w 1717"/>
                <a:gd name="T33" fmla="*/ 145 h 484"/>
                <a:gd name="T34" fmla="*/ 0 w 1717"/>
                <a:gd name="T35" fmla="*/ 0 h 484"/>
                <a:gd name="T36" fmla="*/ 37 w 1717"/>
                <a:gd name="T37" fmla="*/ 137 h 484"/>
                <a:gd name="T38" fmla="*/ 60 w 1717"/>
                <a:gd name="T39" fmla="*/ 199 h 484"/>
                <a:gd name="T40" fmla="*/ 83 w 1717"/>
                <a:gd name="T41" fmla="*/ 244 h 484"/>
                <a:gd name="T42" fmla="*/ 108 w 1717"/>
                <a:gd name="T43" fmla="*/ 280 h 484"/>
                <a:gd name="T44" fmla="*/ 134 w 1717"/>
                <a:gd name="T45" fmla="*/ 306 h 484"/>
                <a:gd name="T46" fmla="*/ 157 w 1717"/>
                <a:gd name="T47" fmla="*/ 322 h 484"/>
                <a:gd name="T48" fmla="*/ 184 w 1717"/>
                <a:gd name="T49" fmla="*/ 331 h 484"/>
                <a:gd name="T50" fmla="*/ 208 w 1717"/>
                <a:gd name="T51" fmla="*/ 331 h 484"/>
                <a:gd name="T52" fmla="*/ 244 w 1717"/>
                <a:gd name="T53" fmla="*/ 324 h 484"/>
                <a:gd name="T54" fmla="*/ 272 w 1717"/>
                <a:gd name="T55" fmla="*/ 309 h 484"/>
                <a:gd name="T56" fmla="*/ 302 w 1717"/>
                <a:gd name="T57" fmla="*/ 287 h 484"/>
                <a:gd name="T58" fmla="*/ 332 w 1717"/>
                <a:gd name="T59" fmla="*/ 258 h 484"/>
                <a:gd name="T60" fmla="*/ 360 w 1717"/>
                <a:gd name="T61" fmla="*/ 222 h 484"/>
                <a:gd name="T62" fmla="*/ 391 w 1717"/>
                <a:gd name="T63" fmla="*/ 166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9966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Oval 11"/>
            <p:cNvSpPr>
              <a:spLocks noChangeArrowheads="1"/>
            </p:cNvSpPr>
            <p:nvPr/>
          </p:nvSpPr>
          <p:spPr bwMode="gray">
            <a:xfrm rot="21583083">
              <a:off x="7911465" y="3531197"/>
              <a:ext cx="1708715" cy="1707517"/>
            </a:xfrm>
            <a:prstGeom prst="ellipse">
              <a:avLst/>
            </a:prstGeom>
            <a:solidFill>
              <a:schemeClr val="tx2">
                <a:lumMod val="40000"/>
                <a:lumOff val="60000"/>
              </a:schemeClr>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Text Box 13"/>
            <p:cNvSpPr txBox="1">
              <a:spLocks noChangeArrowheads="1"/>
            </p:cNvSpPr>
            <p:nvPr/>
          </p:nvSpPr>
          <p:spPr bwMode="auto">
            <a:xfrm rot="21583083">
              <a:off x="9037799" y="6291596"/>
              <a:ext cx="1392398" cy="37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zh-CN"/>
              </a:defPPr>
              <a:lvl1pPr algn="ctr" eaLnBrk="0" hangingPunct="0">
                <a:defRPr sz="20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1600" dirty="0" smtClean="0">
                  <a:solidFill>
                    <a:schemeClr val="tx1"/>
                  </a:solidFill>
                </a:rPr>
                <a:t>3.</a:t>
              </a:r>
              <a:r>
                <a:rPr lang="zh-CN" altLang="en-US" sz="1600" dirty="0">
                  <a:solidFill>
                    <a:schemeClr val="tx1"/>
                  </a:solidFill>
                </a:rPr>
                <a:t>振动</a:t>
              </a:r>
              <a:r>
                <a:rPr lang="zh-CN" altLang="en-US" sz="1600" dirty="0" smtClean="0">
                  <a:solidFill>
                    <a:schemeClr val="tx1"/>
                  </a:solidFill>
                </a:rPr>
                <a:t>磨损</a:t>
              </a:r>
              <a:endParaRPr lang="en-US" altLang="zh-CN" sz="1600" dirty="0">
                <a:solidFill>
                  <a:schemeClr val="tx1"/>
                </a:solidFill>
              </a:endParaRPr>
            </a:p>
          </p:txBody>
        </p:sp>
        <p:sp>
          <p:nvSpPr>
            <p:cNvPr id="22" name="Text Box 14"/>
            <p:cNvSpPr txBox="1">
              <a:spLocks noChangeArrowheads="1"/>
            </p:cNvSpPr>
            <p:nvPr/>
          </p:nvSpPr>
          <p:spPr bwMode="auto">
            <a:xfrm rot="21583083">
              <a:off x="9734977" y="1872318"/>
              <a:ext cx="1392398" cy="37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zh-CN"/>
              </a:defPPr>
              <a:lvl1pPr algn="ctr" eaLnBrk="0" hangingPunct="0">
                <a:defRPr sz="20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1600" dirty="0" smtClean="0">
                  <a:solidFill>
                    <a:schemeClr val="tx1"/>
                  </a:solidFill>
                </a:rPr>
                <a:t>6.</a:t>
              </a:r>
              <a:r>
                <a:rPr lang="zh-CN" altLang="en-US" sz="1600" dirty="0">
                  <a:solidFill>
                    <a:schemeClr val="tx1"/>
                  </a:solidFill>
                </a:rPr>
                <a:t>疲劳断裂</a:t>
              </a:r>
              <a:endParaRPr lang="en-US" altLang="zh-CN" sz="1600" dirty="0" smtClean="0">
                <a:solidFill>
                  <a:schemeClr val="tx1"/>
                </a:solidFill>
              </a:endParaRPr>
            </a:p>
          </p:txBody>
        </p:sp>
        <p:sp>
          <p:nvSpPr>
            <p:cNvPr id="23" name="Text Box 15"/>
            <p:cNvSpPr txBox="1">
              <a:spLocks noChangeArrowheads="1"/>
            </p:cNvSpPr>
            <p:nvPr/>
          </p:nvSpPr>
          <p:spPr bwMode="auto">
            <a:xfrm rot="51072">
              <a:off x="6481982" y="2936589"/>
              <a:ext cx="1510755" cy="37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zh-CN"/>
              </a:defPPr>
              <a:lvl1pPr algn="ctr" eaLnBrk="0" hangingPunct="0">
                <a:defRPr>
                  <a:latin typeface="楷体" panose="02010609060101010101" pitchFamily="49" charset="-122"/>
                  <a:ea typeface="楷体" panose="02010609060101010101" pitchFamily="49"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8.</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其他故障</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Text Box 16"/>
            <p:cNvSpPr txBox="1">
              <a:spLocks noChangeArrowheads="1"/>
            </p:cNvSpPr>
            <p:nvPr/>
          </p:nvSpPr>
          <p:spPr bwMode="auto">
            <a:xfrm rot="21583083">
              <a:off x="6145107" y="5085864"/>
              <a:ext cx="1664172" cy="37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zh-CN"/>
              </a:defPPr>
              <a:lvl1pPr algn="ctr" eaLnBrk="0" hangingPunct="0">
                <a:defRPr sz="20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1600" dirty="0" smtClean="0">
                  <a:solidFill>
                    <a:schemeClr val="tx1"/>
                  </a:solidFill>
                </a:rPr>
                <a:t>1.</a:t>
              </a:r>
              <a:r>
                <a:rPr lang="zh-CN" altLang="en-US" sz="1600" dirty="0">
                  <a:solidFill>
                    <a:schemeClr val="tx1"/>
                  </a:solidFill>
                </a:rPr>
                <a:t>油液泄露</a:t>
              </a:r>
              <a:endParaRPr lang="en-US" altLang="zh-CN" sz="1600" dirty="0">
                <a:solidFill>
                  <a:schemeClr val="tx1"/>
                </a:solidFill>
              </a:endParaRPr>
            </a:p>
          </p:txBody>
        </p:sp>
        <p:sp>
          <p:nvSpPr>
            <p:cNvPr id="30" name="Text Box 18"/>
            <p:cNvSpPr txBox="1">
              <a:spLocks noChangeArrowheads="1"/>
            </p:cNvSpPr>
            <p:nvPr/>
          </p:nvSpPr>
          <p:spPr bwMode="auto">
            <a:xfrm rot="21583083">
              <a:off x="7288592" y="1898943"/>
              <a:ext cx="1392398" cy="37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7.</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振动应力</a:t>
              </a:r>
              <a:endPar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1" name="Text Box 19"/>
            <p:cNvSpPr txBox="1">
              <a:spLocks noChangeArrowheads="1"/>
            </p:cNvSpPr>
            <p:nvPr/>
          </p:nvSpPr>
          <p:spPr bwMode="gray">
            <a:xfrm rot="21583083">
              <a:off x="7869241" y="3882925"/>
              <a:ext cx="1787759" cy="1013069"/>
            </a:xfrm>
            <a:prstGeom prst="rect">
              <a:avLst/>
            </a:prstGeom>
            <a:noFill/>
            <a:ln w="9525">
              <a:noFill/>
              <a:miter lim="800000"/>
              <a:headEnd/>
              <a:tailEnd/>
            </a:ln>
            <a:effectLst/>
          </p:spPr>
          <p:txBody>
            <a:bodyPr wrap="square">
              <a:spAutoFit/>
            </a:bodyPr>
            <a:lstStyle/>
            <a:p>
              <a:pPr algn="ctr" eaLnBrk="0" hangingPunct="0">
                <a:defRPr/>
              </a:pPr>
              <a:r>
                <a:rPr lang="zh-CN" altLang="en-US"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管路</a:t>
              </a:r>
              <a:r>
                <a:rPr lang="zh-CN" altLang="en-US" b="1"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振动带来的影响及危害</a:t>
              </a:r>
              <a:endParaRPr lang="en-US" altLang="zh-CN"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2" name="Text Box 14"/>
            <p:cNvSpPr txBox="1">
              <a:spLocks noChangeArrowheads="1"/>
            </p:cNvSpPr>
            <p:nvPr/>
          </p:nvSpPr>
          <p:spPr bwMode="auto">
            <a:xfrm rot="21583083">
              <a:off x="10144287" y="4371941"/>
              <a:ext cx="1455810" cy="37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zh-CN"/>
              </a:defPPr>
              <a:lvl1pPr algn="ctr" eaLnBrk="0" hangingPunct="0">
                <a:defRPr sz="2000">
                  <a:latin typeface="微软雅黑" panose="020B0503020204020204" pitchFamily="34" charset="-122"/>
                  <a:ea typeface="微软雅黑" panose="020B0503020204020204" pitchFamily="34" charset="-122"/>
                  <a:cs typeface="Times New Roman" panose="02020603050405020304" pitchFamily="18" charset="0"/>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1600" dirty="0" smtClean="0"/>
                <a:t>4.</a:t>
              </a:r>
              <a:r>
                <a:rPr lang="zh-CN" altLang="en-US" sz="1600" dirty="0"/>
                <a:t>疲劳损伤</a:t>
              </a:r>
              <a:endParaRPr lang="en-US" altLang="zh-CN" sz="1600" dirty="0"/>
            </a:p>
          </p:txBody>
        </p:sp>
        <p:sp>
          <p:nvSpPr>
            <p:cNvPr id="33" name="Text Box 14"/>
            <p:cNvSpPr txBox="1">
              <a:spLocks noChangeArrowheads="1"/>
            </p:cNvSpPr>
            <p:nvPr/>
          </p:nvSpPr>
          <p:spPr bwMode="auto">
            <a:xfrm rot="21583083">
              <a:off x="10355426" y="3069166"/>
              <a:ext cx="1331544" cy="37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zh-CN"/>
              </a:defPPr>
              <a:lvl1pPr algn="ctr" eaLnBrk="0" hangingPunct="0">
                <a:defRPr sz="2000">
                  <a:latin typeface="微软雅黑" panose="020B0503020204020204" pitchFamily="34" charset="-122"/>
                  <a:ea typeface="微软雅黑" panose="020B0503020204020204" pitchFamily="34" charset="-122"/>
                  <a:cs typeface="Times New Roman" panose="02020603050405020304" pitchFamily="18" charset="0"/>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1600" dirty="0" smtClean="0"/>
                <a:t>5.</a:t>
              </a:r>
              <a:r>
                <a:rPr lang="zh-CN" altLang="en-US" sz="1600" dirty="0"/>
                <a:t>共振</a:t>
              </a:r>
              <a:endParaRPr lang="en-US" altLang="zh-CN" sz="1600" dirty="0"/>
            </a:p>
          </p:txBody>
        </p:sp>
        <p:sp>
          <p:nvSpPr>
            <p:cNvPr id="35" name="矩形 34"/>
            <p:cNvSpPr/>
            <p:nvPr/>
          </p:nvSpPr>
          <p:spPr>
            <a:xfrm>
              <a:off x="6729647" y="1093442"/>
              <a:ext cx="4752022" cy="395228"/>
            </a:xfrm>
            <a:prstGeom prst="rect">
              <a:avLst/>
            </a:prstGeom>
          </p:spPr>
          <p:txBody>
            <a:bodyPr wrap="none">
              <a:spAutoFit/>
            </a:bodyPr>
            <a:lstStyle/>
            <a:p>
              <a:r>
                <a:rPr lang="en-US" altLang="zh-CN" sz="1600" b="1" dirty="0" smtClean="0">
                  <a:solidFill>
                    <a:srgbClr val="FF0000"/>
                  </a:solidFill>
                  <a:latin typeface="微软雅黑" panose="020B0503020204020204" pitchFamily="34" charset="-122"/>
                  <a:ea typeface="微软雅黑" panose="020B0503020204020204" pitchFamily="34" charset="-122"/>
                  <a:sym typeface="Wingdings 2" panose="05020102010507070707" pitchFamily="18" charset="2"/>
                </a:rPr>
                <a:t> </a:t>
              </a:r>
              <a:r>
                <a:rPr lang="zh-CN" altLang="en-US" sz="1600" b="1" dirty="0" smtClean="0">
                  <a:solidFill>
                    <a:srgbClr val="C00000"/>
                  </a:solidFill>
                  <a:latin typeface="微软雅黑" panose="020B0503020204020204" pitchFamily="34" charset="-122"/>
                  <a:ea typeface="微软雅黑" panose="020B0503020204020204" pitchFamily="34" charset="-122"/>
                  <a:cs typeface="+mj-cs"/>
                  <a:sym typeface="Wingdings 2" panose="05020102010507070707" pitchFamily="18" charset="2"/>
                </a:rPr>
                <a:t>飞机液压系统管路振动带来的影响及危害</a:t>
              </a:r>
              <a:endParaRPr lang="zh-CN" altLang="en-US" sz="1600" b="1" dirty="0">
                <a:solidFill>
                  <a:srgbClr val="C00000"/>
                </a:solidFill>
                <a:latin typeface="微软雅黑" panose="020B0503020204020204" pitchFamily="34" charset="-122"/>
                <a:ea typeface="微软雅黑" panose="020B0503020204020204" pitchFamily="34" charset="-122"/>
                <a:cs typeface="+mj-cs"/>
              </a:endParaRPr>
            </a:p>
          </p:txBody>
        </p:sp>
      </p:grpSp>
      <p:sp>
        <p:nvSpPr>
          <p:cNvPr id="36" name="Text Box 17"/>
          <p:cNvSpPr txBox="1">
            <a:spLocks noChangeArrowheads="1"/>
          </p:cNvSpPr>
          <p:nvPr/>
        </p:nvSpPr>
        <p:spPr bwMode="auto">
          <a:xfrm rot="21583083">
            <a:off x="5424769" y="5796175"/>
            <a:ext cx="11753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zh-CN"/>
            </a:defPPr>
            <a:lvl1pPr algn="ctr" eaLnBrk="0" hangingPunct="0">
              <a:defRPr sz="20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1600" dirty="0" smtClean="0">
                <a:solidFill>
                  <a:schemeClr val="tx1"/>
                </a:solidFill>
              </a:rPr>
              <a:t>2.</a:t>
            </a:r>
            <a:r>
              <a:rPr lang="zh-CN" altLang="en-US" sz="1600" dirty="0" smtClean="0">
                <a:solidFill>
                  <a:schemeClr val="tx1"/>
                </a:solidFill>
              </a:rPr>
              <a:t>裂纹断裂</a:t>
            </a:r>
            <a:endParaRPr lang="en-US" altLang="zh-CN" sz="1600" dirty="0">
              <a:solidFill>
                <a:schemeClr val="tx1"/>
              </a:solidFill>
            </a:endParaRPr>
          </a:p>
        </p:txBody>
      </p:sp>
    </p:spTree>
    <p:extLst>
      <p:ext uri="{BB962C8B-B14F-4D97-AF65-F5344CB8AC3E}">
        <p14:creationId xmlns:p14="http://schemas.microsoft.com/office/powerpoint/2010/main" val="283879125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47041"/>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a:t>第一部分</a:t>
            </a:r>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选题依据</a:t>
            </a:r>
          </a:p>
        </p:txBody>
      </p:sp>
      <p:grpSp>
        <p:nvGrpSpPr>
          <p:cNvPr id="24" name="Group 2"/>
          <p:cNvGrpSpPr/>
          <p:nvPr/>
        </p:nvGrpSpPr>
        <p:grpSpPr bwMode="auto">
          <a:xfrm>
            <a:off x="105652" y="655955"/>
            <a:ext cx="5321188" cy="475775"/>
            <a:chOff x="-42005" y="0"/>
            <a:chExt cx="4781313"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a:solidFill>
                    <a:srgbClr val="254375"/>
                  </a:solidFill>
                  <a:latin typeface="微软雅黑" panose="020B0503020204020204" charset="-122"/>
                  <a:ea typeface="微软雅黑" panose="020B0503020204020204" charset="-122"/>
                  <a:sym typeface="微软雅黑" panose="020B0503020204020204" charset="-122"/>
                </a:rPr>
                <a:t>01</a:t>
              </a:r>
            </a:p>
          </p:txBody>
        </p:sp>
        <p:sp>
          <p:nvSpPr>
            <p:cNvPr id="26" name="矩形 24"/>
            <p:cNvSpPr>
              <a:spLocks noChangeArrowheads="1"/>
            </p:cNvSpPr>
            <p:nvPr/>
          </p:nvSpPr>
          <p:spPr bwMode="auto">
            <a:xfrm>
              <a:off x="347873" y="14118"/>
              <a:ext cx="4391435"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a:solidFill>
                    <a:srgbClr val="4F81BD"/>
                  </a:solidFill>
                  <a:latin typeface="微软雅黑" panose="020B0503020204020204" charset="-122"/>
                  <a:ea typeface="微软雅黑" panose="020B0503020204020204" charset="-122"/>
                  <a:sym typeface="Arial" panose="020B0604020202090204"/>
                </a:rPr>
                <a:t>选题</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依据</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国内外研究现状</a:t>
              </a:r>
              <a:endParaRPr lang="zh-CN" altLang="en-US" sz="2400" b="1" dirty="0">
                <a:solidFill>
                  <a:srgbClr val="4F81BD"/>
                </a:solidFill>
                <a:latin typeface="微软雅黑" panose="020B0503020204020204" charset="-122"/>
                <a:ea typeface="微软雅黑" panose="020B0503020204020204" charset="-122"/>
                <a:sym typeface="Arial" panose="020B0604020202090204"/>
              </a:endParaRP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8" name="直接连接符 4"/>
          <p:cNvCxnSpPr>
            <a:cxnSpLocks noChangeShapeType="1"/>
            <a:endCxn id="26" idx="2"/>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12" name="文本框 2"/>
          <p:cNvSpPr txBox="1"/>
          <p:nvPr/>
        </p:nvSpPr>
        <p:spPr>
          <a:xfrm>
            <a:off x="143957" y="1156682"/>
            <a:ext cx="4640822" cy="400110"/>
          </a:xfrm>
          <a:prstGeom prst="rect">
            <a:avLst/>
          </a:prstGeom>
          <a:noFill/>
          <a:ln w="19050">
            <a:solidFill>
              <a:schemeClr val="bg1"/>
            </a:solidFill>
          </a:ln>
          <a:effectLst/>
        </p:spPr>
        <p:txBody>
          <a:bodyPr wrap="square" rtlCol="0">
            <a:spAutoFit/>
          </a:bodyPr>
          <a:lstStyle/>
          <a:p>
            <a:pPr lvl="0">
              <a:defRPr/>
            </a:pPr>
            <a:r>
              <a:rPr kumimoji="0" lang="en-US" altLang="zh-CN" sz="2000" b="0" i="0" u="none" strike="noStrike" kern="1200" cap="none" spc="0" normalizeH="0" baseline="0" noProof="0" dirty="0">
                <a:ln>
                  <a:noFill/>
                </a:ln>
                <a:effectLst/>
                <a:uLnTx/>
                <a:uFillTx/>
                <a:latin typeface="微软雅黑" pitchFamily="34" charset="-122"/>
                <a:ea typeface="微软雅黑" pitchFamily="34" charset="-122"/>
              </a:rPr>
              <a:t>1</a:t>
            </a:r>
            <a:r>
              <a:rPr kumimoji="0" lang="en-US" altLang="zh-CN" sz="2000" b="0" i="0" u="none" strike="noStrike" kern="1200" cap="none" spc="0" normalizeH="0" baseline="0" noProof="0" dirty="0" smtClean="0">
                <a:ln>
                  <a:noFill/>
                </a:ln>
                <a:effectLst/>
                <a:uLnTx/>
                <a:uFillTx/>
                <a:latin typeface="微软雅黑" pitchFamily="34" charset="-122"/>
                <a:ea typeface="微软雅黑" pitchFamily="34" charset="-122"/>
              </a:rPr>
              <a:t>.</a:t>
            </a:r>
            <a:r>
              <a:rPr lang="zh-CN" altLang="en-US" sz="2000" dirty="0">
                <a:latin typeface="微软雅黑" pitchFamily="34" charset="-122"/>
                <a:ea typeface="微软雅黑" pitchFamily="34" charset="-122"/>
              </a:rPr>
              <a:t>导管振动抑制技术研究现状</a:t>
            </a:r>
            <a:endParaRPr kumimoji="0" lang="zh-CN" altLang="en-US" sz="2000" b="0" i="0" u="none" strike="noStrike" kern="1200" cap="none" spc="0" normalizeH="0" baseline="0" noProof="0" dirty="0">
              <a:ln>
                <a:noFill/>
              </a:ln>
              <a:effectLst/>
              <a:uLnTx/>
              <a:uFillTx/>
              <a:latin typeface="微软雅黑" pitchFamily="34" charset="-122"/>
              <a:ea typeface="微软雅黑" pitchFamily="34" charset="-122"/>
            </a:endParaRPr>
          </a:p>
        </p:txBody>
      </p:sp>
      <p:sp>
        <p:nvSpPr>
          <p:cNvPr id="13" name="矩形 1"/>
          <p:cNvSpPr txBox="1"/>
          <p:nvPr/>
        </p:nvSpPr>
        <p:spPr>
          <a:xfrm>
            <a:off x="133150" y="1596197"/>
            <a:ext cx="8687322" cy="2308324"/>
          </a:xfrm>
          <a:prstGeom prst="rect">
            <a:avLst/>
          </a:prstGeom>
          <a:solidFill>
            <a:srgbClr val="FFFFFF"/>
          </a:solidFill>
          <a:ln w="25400">
            <a:solidFill>
              <a:schemeClr val="accent1"/>
            </a:solidFill>
          </a:ln>
        </p:spPr>
        <p:txBody>
          <a:bodyPr wrap="square" lIns="45719" rIns="45719">
            <a:spAutoFit/>
          </a:bodyPr>
          <a:lstStyle/>
          <a:p>
            <a:pPr algn="just">
              <a:lnSpc>
                <a:spcPct val="150000"/>
              </a:lnSpc>
              <a:buClr>
                <a:srgbClr val="FF0000"/>
              </a:buClr>
            </a:pPr>
            <a:r>
              <a:rPr lang="zh-CN" altLang="en-US" sz="1400" dirty="0" smtClean="0">
                <a:latin typeface="微软雅黑" pitchFamily="34" charset="-122"/>
                <a:ea typeface="微软雅黑" pitchFamily="34" charset="-122"/>
                <a:cs typeface="Songti SC Regular" panose="02010800040101010101" charset="-122"/>
                <a:sym typeface="+mn-lt"/>
              </a:rPr>
              <a:t>        </a:t>
            </a:r>
            <a:r>
              <a:rPr lang="zh-CN" altLang="en-US" sz="1600" dirty="0" smtClean="0">
                <a:latin typeface="微软雅黑" pitchFamily="34" charset="-122"/>
                <a:ea typeface="微软雅黑" pitchFamily="34" charset="-122"/>
                <a:cs typeface="Songti SC Regular" panose="02010800040101010101" charset="-122"/>
                <a:sym typeface="+mn-lt"/>
              </a:rPr>
              <a:t>普通</a:t>
            </a:r>
            <a:r>
              <a:rPr lang="zh-CN" altLang="en-US" sz="1600" dirty="0">
                <a:latin typeface="微软雅黑" pitchFamily="34" charset="-122"/>
                <a:ea typeface="微软雅黑" pitchFamily="34" charset="-122"/>
                <a:cs typeface="Songti SC Regular" panose="02010800040101010101" charset="-122"/>
                <a:sym typeface="+mn-lt"/>
              </a:rPr>
              <a:t>输流管道的振动抑制技术国内外研究成果较多，且对其振动机理的研究已相对成熟。普通输流管道的振动主要归结为四种原因：</a:t>
            </a:r>
            <a:r>
              <a:rPr lang="zh-CN" altLang="en-US" sz="1600" b="1" dirty="0">
                <a:solidFill>
                  <a:srgbClr val="FF0000"/>
                </a:solidFill>
                <a:latin typeface="微软雅黑" pitchFamily="34" charset="-122"/>
                <a:ea typeface="微软雅黑" pitchFamily="34" charset="-122"/>
                <a:cs typeface="Songti SC Regular" panose="02010800040101010101" charset="-122"/>
                <a:sym typeface="+mn-lt"/>
              </a:rPr>
              <a:t>系统流固耦合问题、受外部激励、由于设计原因而导致的系统结构共振以及由于装配异常而导致的振动</a:t>
            </a:r>
            <a:r>
              <a:rPr lang="zh-CN" altLang="en-US" sz="1600" dirty="0">
                <a:latin typeface="微软雅黑" pitchFamily="34" charset="-122"/>
                <a:ea typeface="微软雅黑" pitchFamily="34" charset="-122"/>
                <a:cs typeface="Songti SC Regular" panose="02010800040101010101" charset="-122"/>
                <a:sym typeface="+mn-lt"/>
              </a:rPr>
              <a:t>。其中系统流固耦合问题又可细分为：管道内流体发生湍流而导致过度振动，此在大管径如海洋弹性管等比较</a:t>
            </a:r>
            <a:r>
              <a:rPr lang="zh-CN" altLang="en-US" sz="1600" dirty="0" smtClean="0">
                <a:latin typeface="微软雅黑" pitchFamily="34" charset="-122"/>
                <a:ea typeface="微软雅黑" pitchFamily="34" charset="-122"/>
                <a:cs typeface="Songti SC Regular" panose="02010800040101010101" charset="-122"/>
                <a:sym typeface="+mn-lt"/>
              </a:rPr>
              <a:t>常见</a:t>
            </a:r>
            <a:r>
              <a:rPr lang="en-US" altLang="zh-CN" sz="1600" baseline="30000" dirty="0" smtClean="0">
                <a:latin typeface="微软雅黑" pitchFamily="34" charset="-122"/>
                <a:ea typeface="微软雅黑" pitchFamily="34" charset="-122"/>
                <a:cs typeface="Songti SC Regular" panose="02010800040101010101" charset="-122"/>
                <a:sym typeface="+mn-lt"/>
              </a:rPr>
              <a:t>[1,2]</a:t>
            </a:r>
            <a:r>
              <a:rPr lang="zh-CN" altLang="en-US" sz="1600" dirty="0" smtClean="0">
                <a:latin typeface="微软雅黑" pitchFamily="34" charset="-122"/>
                <a:ea typeface="微软雅黑" pitchFamily="34" charset="-122"/>
                <a:cs typeface="Songti SC Regular" panose="02010800040101010101" charset="-122"/>
                <a:sym typeface="+mn-lt"/>
              </a:rPr>
              <a:t>；</a:t>
            </a:r>
            <a:r>
              <a:rPr lang="zh-CN" altLang="en-US" sz="1600" dirty="0">
                <a:latin typeface="微软雅黑" pitchFamily="34" charset="-122"/>
                <a:ea typeface="微软雅黑" pitchFamily="34" charset="-122"/>
                <a:cs typeface="Songti SC Regular" panose="02010800040101010101" charset="-122"/>
                <a:sym typeface="+mn-lt"/>
              </a:rPr>
              <a:t>管道内流体流速增加导致管道系统的固有频率降低，达不到原有设计要求，进而与振动源产生共振引起振动增大，此在小管径如压缩机管道、输油泵进出口管道等比较</a:t>
            </a:r>
            <a:r>
              <a:rPr lang="zh-CN" altLang="en-US" sz="1600" dirty="0" smtClean="0">
                <a:latin typeface="微软雅黑" pitchFamily="34" charset="-122"/>
                <a:ea typeface="微软雅黑" pitchFamily="34" charset="-122"/>
                <a:cs typeface="Songti SC Regular" panose="02010800040101010101" charset="-122"/>
                <a:sym typeface="+mn-lt"/>
              </a:rPr>
              <a:t>常见</a:t>
            </a:r>
            <a:r>
              <a:rPr lang="en-US" altLang="zh-CN" sz="1600" baseline="30000" dirty="0" smtClean="0">
                <a:latin typeface="微软雅黑" pitchFamily="34" charset="-122"/>
                <a:ea typeface="微软雅黑" pitchFamily="34" charset="-122"/>
                <a:cs typeface="Songti SC Regular" panose="02010800040101010101" charset="-122"/>
                <a:sym typeface="+mn-lt"/>
              </a:rPr>
              <a:t>[3-6]</a:t>
            </a:r>
            <a:r>
              <a:rPr lang="zh-CN" altLang="en-US" sz="1600" dirty="0" smtClean="0">
                <a:latin typeface="微软雅黑" pitchFamily="34" charset="-122"/>
                <a:ea typeface="微软雅黑" pitchFamily="34" charset="-122"/>
                <a:cs typeface="Songti SC Regular" panose="02010800040101010101" charset="-122"/>
                <a:sym typeface="+mn-lt"/>
              </a:rPr>
              <a:t>。</a:t>
            </a:r>
            <a:endParaRPr lang="zh-CN" altLang="en-US" sz="1600" b="0" dirty="0" smtClean="0">
              <a:latin typeface="微软雅黑" pitchFamily="34" charset="-122"/>
              <a:ea typeface="微软雅黑" pitchFamily="34" charset="-122"/>
              <a:cs typeface="Songti SC Regular" panose="02010800040101010101" charset="-122"/>
              <a:sym typeface="+mn-lt"/>
            </a:endParaRPr>
          </a:p>
        </p:txBody>
      </p:sp>
      <p:sp>
        <p:nvSpPr>
          <p:cNvPr id="14" name="矩形 13"/>
          <p:cNvSpPr/>
          <p:nvPr/>
        </p:nvSpPr>
        <p:spPr>
          <a:xfrm>
            <a:off x="152400" y="4005064"/>
            <a:ext cx="8687321" cy="2340620"/>
          </a:xfrm>
          <a:prstGeom prst="rect">
            <a:avLst/>
          </a:prstGeom>
          <a:solidFill>
            <a:srgbClr val="FFFFFF"/>
          </a:solidFill>
          <a:ln w="25400">
            <a:solidFill>
              <a:srgbClr val="000000"/>
            </a:solidFill>
          </a:ln>
        </p:spPr>
        <p:txBody>
          <a:bodyPr lIns="45719" rIns="45719" anchor="ctr"/>
          <a:lstStyle/>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en-US"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1] </a:t>
            </a:r>
            <a:r>
              <a:rPr 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Sang Yong, Liu </a:t>
            </a:r>
            <a:r>
              <a:rPr lang="en-US"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Pengkun</a:t>
            </a:r>
            <a:r>
              <a:rPr 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Wang </a:t>
            </a:r>
            <a:r>
              <a:rPr lang="en-US"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Xudong</a:t>
            </a:r>
            <a:r>
              <a:rPr 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et al. Fluid-structure interaction analysis of the return pipeline in the high-pressure and large-flow-rate hydraulic power system[J]. Progress in Computational Fluid Dynamics. 2021, 21(1):38-51.</a:t>
            </a:r>
          </a:p>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2</a:t>
            </a:r>
            <a:r>
              <a:rPr lang="en-US"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柳博瀚</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陈正寿</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鲍健</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等</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管道内流对海洋弹性管振动影响的数值仿真研究</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J].</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振动与冲击</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,2020,39(17):177-185+202.</a:t>
            </a:r>
          </a:p>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3</a:t>
            </a: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a:t>
            </a:r>
            <a:r>
              <a:rPr lang="en-US"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Jia</a:t>
            </a:r>
            <a:r>
              <a:rPr 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a:t>
            </a:r>
            <a:r>
              <a:rPr lang="en-US"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Mengda</a:t>
            </a:r>
            <a:r>
              <a:rPr 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Wei </a:t>
            </a:r>
            <a:r>
              <a:rPr lang="en-US"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Yaodong</a:t>
            </a:r>
            <a:r>
              <a:rPr 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Yan </a:t>
            </a:r>
            <a:r>
              <a:rPr lang="en-US"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Chaoyu</a:t>
            </a:r>
            <a:r>
              <a:rPr 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et al. Experimental study of gas-solid flow characteristics and flow-vibration coupling in a full loaded inclined pipe[J]. Powder Technology. 2021, 384:379-386.</a:t>
            </a:r>
          </a:p>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4</a:t>
            </a:r>
            <a:r>
              <a:rPr lang="en-US"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a:t>
            </a:r>
            <a:r>
              <a:rPr 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Shah S, </a:t>
            </a:r>
            <a:r>
              <a:rPr lang="en-US"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Mignolet</a:t>
            </a:r>
            <a:r>
              <a:rPr 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a:t>
            </a:r>
            <a:r>
              <a:rPr lang="en-US"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MP.Effects</a:t>
            </a:r>
            <a:r>
              <a:rPr 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of structural-fluid coupling uncertainty on the dynamic behavior of nominally straight and uniform pipes conveying fluid: Modeling and numerical study[J]. Journal of Fluids and Structures. 2019, 85:55-76.</a:t>
            </a:r>
          </a:p>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5</a:t>
            </a:r>
            <a:r>
              <a:rPr lang="en-US"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李柏松</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苏建峰</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张兴</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等</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输油泵进出口管道振动诊断方法</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J].</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油气储运</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,2021,40(01):21-25.</a:t>
            </a:r>
          </a:p>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6</a:t>
            </a: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李树勋</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康云星</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潘伟亮</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等</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往复式压缩机管道振动分析与优化</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J].</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流体机械</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2019,47(02): 58-64.</a:t>
            </a:r>
          </a:p>
        </p:txBody>
      </p:sp>
    </p:spTree>
    <p:extLst>
      <p:ext uri="{BB962C8B-B14F-4D97-AF65-F5344CB8AC3E}">
        <p14:creationId xmlns:p14="http://schemas.microsoft.com/office/powerpoint/2010/main" val="306192972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47041"/>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a:t>第一部分</a:t>
            </a:r>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选题依据</a:t>
            </a:r>
          </a:p>
        </p:txBody>
      </p:sp>
      <p:grpSp>
        <p:nvGrpSpPr>
          <p:cNvPr id="24" name="Group 2"/>
          <p:cNvGrpSpPr/>
          <p:nvPr/>
        </p:nvGrpSpPr>
        <p:grpSpPr bwMode="auto">
          <a:xfrm>
            <a:off x="105652" y="655955"/>
            <a:ext cx="5321188" cy="475775"/>
            <a:chOff x="-42005" y="0"/>
            <a:chExt cx="4781313"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a:solidFill>
                    <a:srgbClr val="254375"/>
                  </a:solidFill>
                  <a:latin typeface="微软雅黑" panose="020B0503020204020204" charset="-122"/>
                  <a:ea typeface="微软雅黑" panose="020B0503020204020204" charset="-122"/>
                  <a:sym typeface="微软雅黑" panose="020B0503020204020204" charset="-122"/>
                </a:rPr>
                <a:t>01</a:t>
              </a:r>
            </a:p>
          </p:txBody>
        </p:sp>
        <p:sp>
          <p:nvSpPr>
            <p:cNvPr id="26" name="矩形 24"/>
            <p:cNvSpPr>
              <a:spLocks noChangeArrowheads="1"/>
            </p:cNvSpPr>
            <p:nvPr/>
          </p:nvSpPr>
          <p:spPr bwMode="auto">
            <a:xfrm>
              <a:off x="347873" y="14118"/>
              <a:ext cx="4391435"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a:solidFill>
                    <a:srgbClr val="4F81BD"/>
                  </a:solidFill>
                  <a:latin typeface="微软雅黑" panose="020B0503020204020204" charset="-122"/>
                  <a:ea typeface="微软雅黑" panose="020B0503020204020204" charset="-122"/>
                  <a:sym typeface="Arial" panose="020B0604020202090204"/>
                </a:rPr>
                <a:t>选题</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依据</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国内外研究现状</a:t>
              </a:r>
              <a:endParaRPr lang="zh-CN" altLang="en-US" sz="2400" b="1" dirty="0">
                <a:solidFill>
                  <a:srgbClr val="4F81BD"/>
                </a:solidFill>
                <a:latin typeface="微软雅黑" panose="020B0503020204020204" charset="-122"/>
                <a:ea typeface="微软雅黑" panose="020B0503020204020204" charset="-122"/>
                <a:sym typeface="Arial" panose="020B0604020202090204"/>
              </a:endParaRP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8" name="直接连接符 4"/>
          <p:cNvCxnSpPr>
            <a:cxnSpLocks noChangeShapeType="1"/>
            <a:endCxn id="26" idx="2"/>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12" name="文本框 2"/>
          <p:cNvSpPr txBox="1"/>
          <p:nvPr/>
        </p:nvSpPr>
        <p:spPr>
          <a:xfrm>
            <a:off x="143957" y="1156682"/>
            <a:ext cx="4640822" cy="400110"/>
          </a:xfrm>
          <a:prstGeom prst="rect">
            <a:avLst/>
          </a:prstGeom>
          <a:noFill/>
          <a:ln w="19050">
            <a:solidFill>
              <a:schemeClr val="bg1"/>
            </a:solidFill>
          </a:ln>
          <a:effectLst/>
        </p:spPr>
        <p:txBody>
          <a:bodyPr wrap="square" rtlCol="0">
            <a:spAutoFit/>
          </a:bodyPr>
          <a:lstStyle/>
          <a:p>
            <a:pPr lvl="0">
              <a:defRPr/>
            </a:pPr>
            <a:r>
              <a:rPr kumimoji="0" lang="en-US" altLang="zh-CN" sz="2000" b="0" i="0" u="none" strike="noStrike" kern="1200" cap="none" spc="0" normalizeH="0" baseline="0" noProof="0" dirty="0">
                <a:ln>
                  <a:noFill/>
                </a:ln>
                <a:effectLst/>
                <a:uLnTx/>
                <a:uFillTx/>
                <a:latin typeface="微软雅黑" pitchFamily="34" charset="-122"/>
                <a:ea typeface="微软雅黑" pitchFamily="34" charset="-122"/>
              </a:rPr>
              <a:t>1</a:t>
            </a:r>
            <a:r>
              <a:rPr kumimoji="0" lang="en-US" altLang="zh-CN" sz="2000" b="0" i="0" u="none" strike="noStrike" kern="1200" cap="none" spc="0" normalizeH="0" baseline="0" noProof="0" dirty="0" smtClean="0">
                <a:ln>
                  <a:noFill/>
                </a:ln>
                <a:effectLst/>
                <a:uLnTx/>
                <a:uFillTx/>
                <a:latin typeface="微软雅黑" pitchFamily="34" charset="-122"/>
                <a:ea typeface="微软雅黑" pitchFamily="34" charset="-122"/>
              </a:rPr>
              <a:t>.</a:t>
            </a:r>
            <a:r>
              <a:rPr lang="zh-CN" altLang="en-US" sz="2000" dirty="0">
                <a:latin typeface="微软雅黑" pitchFamily="34" charset="-122"/>
                <a:ea typeface="微软雅黑" pitchFamily="34" charset="-122"/>
              </a:rPr>
              <a:t>导管振动抑制技术研究现状</a:t>
            </a:r>
            <a:endParaRPr kumimoji="0" lang="zh-CN" altLang="en-US" sz="2000" b="0" i="0" u="none" strike="noStrike" kern="1200" cap="none" spc="0" normalizeH="0" baseline="0" noProof="0" dirty="0">
              <a:ln>
                <a:noFill/>
              </a:ln>
              <a:effectLst/>
              <a:uLnTx/>
              <a:uFillTx/>
              <a:latin typeface="微软雅黑" pitchFamily="34" charset="-122"/>
              <a:ea typeface="微软雅黑" pitchFamily="34" charset="-122"/>
            </a:endParaRPr>
          </a:p>
        </p:txBody>
      </p:sp>
      <p:sp>
        <p:nvSpPr>
          <p:cNvPr id="13" name="矩形 1"/>
          <p:cNvSpPr txBox="1"/>
          <p:nvPr/>
        </p:nvSpPr>
        <p:spPr>
          <a:xfrm>
            <a:off x="133150" y="1648832"/>
            <a:ext cx="8687322" cy="3046988"/>
          </a:xfrm>
          <a:prstGeom prst="rect">
            <a:avLst/>
          </a:prstGeom>
          <a:solidFill>
            <a:srgbClr val="FFFFFF"/>
          </a:solidFill>
          <a:ln w="25400">
            <a:solidFill>
              <a:schemeClr val="accent1"/>
            </a:solidFill>
          </a:ln>
        </p:spPr>
        <p:txBody>
          <a:bodyPr wrap="square" lIns="45719" rIns="45719">
            <a:spAutoFit/>
          </a:bodyPr>
          <a:lstStyle/>
          <a:p>
            <a:pPr algn="just">
              <a:lnSpc>
                <a:spcPct val="150000"/>
              </a:lnSpc>
              <a:buClr>
                <a:srgbClr val="FF0000"/>
              </a:buClr>
            </a:pPr>
            <a:r>
              <a:rPr lang="zh-CN" altLang="en-US" sz="1600" dirty="0" smtClean="0">
                <a:latin typeface="微软雅黑" pitchFamily="34" charset="-122"/>
                <a:ea typeface="微软雅黑" pitchFamily="34" charset="-122"/>
                <a:cs typeface="Songti SC Regular" panose="02010800040101010101" charset="-122"/>
                <a:sym typeface="+mn-lt"/>
              </a:rPr>
              <a:t>      针对输</a:t>
            </a:r>
            <a:r>
              <a:rPr lang="zh-CN" altLang="en-US" sz="1600" dirty="0">
                <a:latin typeface="微软雅黑" pitchFamily="34" charset="-122"/>
                <a:ea typeface="微软雅黑" pitchFamily="34" charset="-122"/>
                <a:cs typeface="Songti SC Regular" panose="02010800040101010101" charset="-122"/>
                <a:sym typeface="+mn-lt"/>
              </a:rPr>
              <a:t>流管道的振动问题，</a:t>
            </a:r>
            <a:r>
              <a:rPr lang="zh-CN" altLang="en-US" sz="1600" dirty="0" smtClean="0">
                <a:latin typeface="微软雅黑" pitchFamily="34" charset="-122"/>
                <a:ea typeface="微软雅黑" pitchFamily="34" charset="-122"/>
                <a:cs typeface="Songti SC Regular" panose="02010800040101010101" charset="-122"/>
                <a:sym typeface="+mn-lt"/>
              </a:rPr>
              <a:t>目前管道系统的</a:t>
            </a:r>
            <a:r>
              <a:rPr lang="zh-CN" altLang="en-US" sz="1600" dirty="0">
                <a:latin typeface="微软雅黑" pitchFamily="34" charset="-122"/>
                <a:ea typeface="微软雅黑" pitchFamily="34" charset="-122"/>
                <a:cs typeface="Songti SC Regular" panose="02010800040101010101" charset="-122"/>
                <a:sym typeface="+mn-lt"/>
              </a:rPr>
              <a:t>振动抑制技术主要分为</a:t>
            </a:r>
            <a:r>
              <a:rPr lang="zh-CN" altLang="en-US" sz="1600" b="1" dirty="0">
                <a:solidFill>
                  <a:srgbClr val="FF0000"/>
                </a:solidFill>
                <a:latin typeface="微软雅黑" pitchFamily="34" charset="-122"/>
                <a:ea typeface="微软雅黑" pitchFamily="34" charset="-122"/>
                <a:cs typeface="Songti SC Regular" panose="02010800040101010101" charset="-122"/>
                <a:sym typeface="+mn-lt"/>
              </a:rPr>
              <a:t>被动抑制技术</a:t>
            </a:r>
            <a:r>
              <a:rPr lang="zh-CN" altLang="en-US" sz="1600" dirty="0">
                <a:latin typeface="微软雅黑" pitchFamily="34" charset="-122"/>
                <a:ea typeface="微软雅黑" pitchFamily="34" charset="-122"/>
                <a:cs typeface="Songti SC Regular" panose="02010800040101010101" charset="-122"/>
                <a:sym typeface="+mn-lt"/>
              </a:rPr>
              <a:t>和</a:t>
            </a:r>
            <a:r>
              <a:rPr lang="zh-CN" altLang="en-US" sz="1600" b="1" dirty="0">
                <a:solidFill>
                  <a:srgbClr val="FF0000"/>
                </a:solidFill>
                <a:latin typeface="微软雅黑" pitchFamily="34" charset="-122"/>
                <a:ea typeface="微软雅黑" pitchFamily="34" charset="-122"/>
                <a:cs typeface="Songti SC Regular" panose="02010800040101010101" charset="-122"/>
                <a:sym typeface="+mn-lt"/>
              </a:rPr>
              <a:t>主动抑制技术</a:t>
            </a:r>
            <a:r>
              <a:rPr lang="zh-CN" altLang="en-US" sz="1600" dirty="0">
                <a:latin typeface="微软雅黑" pitchFamily="34" charset="-122"/>
                <a:ea typeface="微软雅黑" pitchFamily="34" charset="-122"/>
                <a:cs typeface="Songti SC Regular" panose="02010800040101010101" charset="-122"/>
                <a:sym typeface="+mn-lt"/>
              </a:rPr>
              <a:t>两</a:t>
            </a:r>
            <a:r>
              <a:rPr lang="zh-CN" altLang="en-US" sz="1600" dirty="0" smtClean="0">
                <a:latin typeface="微软雅黑" pitchFamily="34" charset="-122"/>
                <a:ea typeface="微软雅黑" pitchFamily="34" charset="-122"/>
                <a:cs typeface="Songti SC Regular" panose="02010800040101010101" charset="-122"/>
                <a:sym typeface="+mn-lt"/>
              </a:rPr>
              <a:t>类</a:t>
            </a:r>
            <a:r>
              <a:rPr lang="zh-CN" altLang="en-US" sz="1600" dirty="0">
                <a:latin typeface="微软雅黑" pitchFamily="34" charset="-122"/>
                <a:ea typeface="微软雅黑" pitchFamily="34" charset="-122"/>
                <a:cs typeface="Songti SC Regular" panose="02010800040101010101" charset="-122"/>
                <a:sym typeface="+mn-lt"/>
              </a:rPr>
              <a:t>。</a:t>
            </a:r>
            <a:endParaRPr lang="en-US" altLang="zh-CN" sz="1600" dirty="0" smtClean="0">
              <a:latin typeface="微软雅黑" pitchFamily="34" charset="-122"/>
              <a:ea typeface="微软雅黑" pitchFamily="34" charset="-122"/>
              <a:cs typeface="Songti SC Regular" panose="02010800040101010101" charset="-122"/>
              <a:sym typeface="+mn-lt"/>
            </a:endParaRPr>
          </a:p>
          <a:p>
            <a:pPr algn="just">
              <a:lnSpc>
                <a:spcPct val="150000"/>
              </a:lnSpc>
              <a:buClr>
                <a:srgbClr val="FF0000"/>
              </a:buClr>
            </a:pPr>
            <a:r>
              <a:rPr lang="en-US" altLang="zh-CN" sz="1600" dirty="0">
                <a:latin typeface="微软雅黑" pitchFamily="34" charset="-122"/>
                <a:ea typeface="微软雅黑" pitchFamily="34" charset="-122"/>
                <a:cs typeface="Songti SC Regular" panose="02010800040101010101" charset="-122"/>
                <a:sym typeface="+mn-lt"/>
              </a:rPr>
              <a:t>1</a:t>
            </a:r>
            <a:r>
              <a:rPr lang="zh-CN" altLang="en-US" sz="1600" dirty="0">
                <a:latin typeface="微软雅黑" pitchFamily="34" charset="-122"/>
                <a:ea typeface="微软雅黑" pitchFamily="34" charset="-122"/>
                <a:cs typeface="Songti SC Regular" panose="02010800040101010101" charset="-122"/>
                <a:sym typeface="+mn-lt"/>
              </a:rPr>
              <a:t>）</a:t>
            </a:r>
            <a:r>
              <a:rPr lang="zh-CN" altLang="en-US" sz="1600" b="1" dirty="0">
                <a:solidFill>
                  <a:srgbClr val="FF0000"/>
                </a:solidFill>
                <a:latin typeface="微软雅黑" pitchFamily="34" charset="-122"/>
                <a:ea typeface="微软雅黑" pitchFamily="34" charset="-122"/>
                <a:cs typeface="Songti SC Regular" panose="02010800040101010101" charset="-122"/>
                <a:sym typeface="+mn-lt"/>
              </a:rPr>
              <a:t>被动抑制技术在当前管道系统的振动抑制技术种仍为主流</a:t>
            </a:r>
            <a:r>
              <a:rPr lang="zh-CN" altLang="en-US" sz="1600" dirty="0">
                <a:latin typeface="微软雅黑" pitchFamily="34" charset="-122"/>
                <a:ea typeface="微软雅黑" pitchFamily="34" charset="-122"/>
                <a:cs typeface="Songti SC Regular" panose="02010800040101010101" charset="-122"/>
                <a:sym typeface="+mn-lt"/>
              </a:rPr>
              <a:t>，且其又可分为两类：</a:t>
            </a:r>
          </a:p>
          <a:p>
            <a:pPr algn="just">
              <a:lnSpc>
                <a:spcPct val="150000"/>
              </a:lnSpc>
              <a:buClr>
                <a:srgbClr val="FF0000"/>
              </a:buClr>
            </a:pPr>
            <a:r>
              <a:rPr lang="en-US" altLang="zh-CN" sz="1600" dirty="0">
                <a:latin typeface="微软雅黑" pitchFamily="34" charset="-122"/>
                <a:ea typeface="微软雅黑" pitchFamily="34" charset="-122"/>
                <a:cs typeface="Songti SC Regular" panose="02010800040101010101" charset="-122"/>
                <a:sym typeface="+mn-lt"/>
              </a:rPr>
              <a:t>a</a:t>
            </a:r>
            <a:r>
              <a:rPr lang="zh-CN" altLang="en-US" sz="1600" dirty="0">
                <a:latin typeface="微软雅黑" pitchFamily="34" charset="-122"/>
                <a:ea typeface="微软雅黑" pitchFamily="34" charset="-122"/>
                <a:cs typeface="Songti SC Regular" panose="02010800040101010101" charset="-122"/>
                <a:sym typeface="+mn-lt"/>
              </a:rPr>
              <a:t>）</a:t>
            </a:r>
            <a:r>
              <a:rPr lang="zh-CN" altLang="en-US" sz="1600" b="1" dirty="0">
                <a:solidFill>
                  <a:srgbClr val="FF0000"/>
                </a:solidFill>
                <a:latin typeface="微软雅黑" pitchFamily="34" charset="-122"/>
                <a:ea typeface="微软雅黑" pitchFamily="34" charset="-122"/>
                <a:cs typeface="Songti SC Regular" panose="02010800040101010101" charset="-122"/>
                <a:sym typeface="+mn-lt"/>
              </a:rPr>
              <a:t>修改设计方案如增大联通管线的管径、增加管道支撑、修改管型等等来抑制振动。</a:t>
            </a:r>
            <a:r>
              <a:rPr lang="zh-CN" altLang="en-US" sz="1600" dirty="0" smtClean="0">
                <a:latin typeface="微软雅黑" pitchFamily="34" charset="-122"/>
                <a:ea typeface="微软雅黑" pitchFamily="34" charset="-122"/>
                <a:cs typeface="Songti SC Regular" panose="02010800040101010101" charset="-122"/>
                <a:sym typeface="+mn-lt"/>
              </a:rPr>
              <a:t>刘恩斌</a:t>
            </a:r>
            <a:r>
              <a:rPr lang="en-US" altLang="zh-CN" sz="1600" baseline="30000" dirty="0" smtClean="0">
                <a:latin typeface="微软雅黑" pitchFamily="34" charset="-122"/>
                <a:ea typeface="微软雅黑" pitchFamily="34" charset="-122"/>
                <a:cs typeface="Songti SC Regular" panose="02010800040101010101" charset="-122"/>
                <a:sym typeface="+mn-lt"/>
              </a:rPr>
              <a:t>[7]</a:t>
            </a:r>
            <a:r>
              <a:rPr lang="zh-CN" altLang="en-US" sz="1600" dirty="0" smtClean="0">
                <a:latin typeface="微软雅黑" pitchFamily="34" charset="-122"/>
                <a:ea typeface="微软雅黑" pitchFamily="34" charset="-122"/>
                <a:cs typeface="Songti SC Regular" panose="02010800040101010101" charset="-122"/>
                <a:sym typeface="+mn-lt"/>
              </a:rPr>
              <a:t>为</a:t>
            </a:r>
            <a:r>
              <a:rPr lang="zh-CN" altLang="en-US" sz="1600" dirty="0">
                <a:latin typeface="微软雅黑" pitchFamily="34" charset="-122"/>
                <a:ea typeface="微软雅黑" pitchFamily="34" charset="-122"/>
                <a:cs typeface="Songti SC Regular" panose="02010800040101010101" charset="-122"/>
                <a:sym typeface="+mn-lt"/>
              </a:rPr>
              <a:t>解决某压气站管道异常振动问题，增加联通管线的管径从而减小了流体激振力，从而使得减振效率最大达到了</a:t>
            </a:r>
            <a:r>
              <a:rPr lang="en-US" altLang="zh-CN" sz="1600" dirty="0">
                <a:latin typeface="微软雅黑" pitchFamily="34" charset="-122"/>
                <a:ea typeface="微软雅黑" pitchFamily="34" charset="-122"/>
                <a:cs typeface="Songti SC Regular" panose="02010800040101010101" charset="-122"/>
                <a:sym typeface="+mn-lt"/>
              </a:rPr>
              <a:t>95%</a:t>
            </a:r>
            <a:r>
              <a:rPr lang="zh-CN" altLang="en-US" sz="1600" dirty="0">
                <a:latin typeface="微软雅黑" pitchFamily="34" charset="-122"/>
                <a:ea typeface="微软雅黑" pitchFamily="34" charset="-122"/>
                <a:cs typeface="Songti SC Regular" panose="02010800040101010101" charset="-122"/>
                <a:sym typeface="+mn-lt"/>
              </a:rPr>
              <a:t>。</a:t>
            </a:r>
            <a:r>
              <a:rPr lang="zh-CN" altLang="en-US" sz="1600" dirty="0" smtClean="0">
                <a:latin typeface="微软雅黑" pitchFamily="34" charset="-122"/>
                <a:ea typeface="微软雅黑" pitchFamily="34" charset="-122"/>
                <a:cs typeface="Songti SC Regular" panose="02010800040101010101" charset="-122"/>
                <a:sym typeface="+mn-lt"/>
              </a:rPr>
              <a:t>张子祥</a:t>
            </a:r>
            <a:r>
              <a:rPr lang="en-US" altLang="zh-CN" sz="1600" baseline="30000" dirty="0" smtClean="0">
                <a:latin typeface="微软雅黑" pitchFamily="34" charset="-122"/>
                <a:ea typeface="微软雅黑" pitchFamily="34" charset="-122"/>
                <a:cs typeface="Songti SC Regular" panose="02010800040101010101" charset="-122"/>
                <a:sym typeface="+mn-lt"/>
              </a:rPr>
              <a:t>[8]</a:t>
            </a:r>
            <a:r>
              <a:rPr lang="zh-CN" altLang="en-US" sz="1600" dirty="0" smtClean="0">
                <a:latin typeface="微软雅黑" pitchFamily="34" charset="-122"/>
                <a:ea typeface="微软雅黑" pitchFamily="34" charset="-122"/>
                <a:cs typeface="Songti SC Regular" panose="02010800040101010101" charset="-122"/>
                <a:sym typeface="+mn-lt"/>
              </a:rPr>
              <a:t>通过</a:t>
            </a:r>
            <a:r>
              <a:rPr lang="zh-CN" altLang="en-US" sz="1600" dirty="0">
                <a:latin typeface="微软雅黑" pitchFamily="34" charset="-122"/>
                <a:ea typeface="微软雅黑" pitchFamily="34" charset="-122"/>
                <a:cs typeface="Songti SC Regular" panose="02010800040101010101" charset="-122"/>
                <a:sym typeface="+mn-lt"/>
              </a:rPr>
              <a:t>振动模态试验与模型修正研究了充液管道弹性约束的优化，</a:t>
            </a:r>
            <a:r>
              <a:rPr lang="zh-CN" altLang="en-US" sz="1600" dirty="0" smtClean="0">
                <a:latin typeface="微软雅黑" pitchFamily="34" charset="-122"/>
                <a:ea typeface="微软雅黑" pitchFamily="34" charset="-122"/>
                <a:cs typeface="Songti SC Regular" panose="02010800040101010101" charset="-122"/>
                <a:sym typeface="+mn-lt"/>
              </a:rPr>
              <a:t>王野平</a:t>
            </a:r>
            <a:r>
              <a:rPr lang="en-US" altLang="zh-CN" sz="1600" baseline="30000" dirty="0" smtClean="0">
                <a:latin typeface="微软雅黑" pitchFamily="34" charset="-122"/>
                <a:ea typeface="微软雅黑" pitchFamily="34" charset="-122"/>
                <a:cs typeface="Songti SC Regular" panose="02010800040101010101" charset="-122"/>
                <a:sym typeface="+mn-lt"/>
              </a:rPr>
              <a:t>[9]</a:t>
            </a:r>
            <a:r>
              <a:rPr lang="zh-CN" altLang="en-US" sz="1600" dirty="0" smtClean="0">
                <a:latin typeface="微软雅黑" pitchFamily="34" charset="-122"/>
                <a:ea typeface="微软雅黑" pitchFamily="34" charset="-122"/>
                <a:cs typeface="Songti SC Regular" panose="02010800040101010101" charset="-122"/>
                <a:sym typeface="+mn-lt"/>
              </a:rPr>
              <a:t>以</a:t>
            </a:r>
            <a:r>
              <a:rPr lang="zh-CN" altLang="en-US" sz="1600" dirty="0">
                <a:latin typeface="微软雅黑" pitchFamily="34" charset="-122"/>
                <a:ea typeface="微软雅黑" pitchFamily="34" charset="-122"/>
                <a:cs typeface="Songti SC Regular" panose="02010800040101010101" charset="-122"/>
                <a:sym typeface="+mn-lt"/>
              </a:rPr>
              <a:t>贴面压机加压管道为例，对其管夹约束进行了优化</a:t>
            </a:r>
            <a:r>
              <a:rPr lang="zh-CN" altLang="en-US" sz="1600" dirty="0" smtClean="0">
                <a:latin typeface="微软雅黑" pitchFamily="34" charset="-122"/>
                <a:ea typeface="微软雅黑" pitchFamily="34" charset="-122"/>
                <a:cs typeface="Songti SC Regular" panose="02010800040101010101" charset="-122"/>
                <a:sym typeface="+mn-lt"/>
              </a:rPr>
              <a:t>。</a:t>
            </a:r>
            <a:r>
              <a:rPr lang="en-US" altLang="zh-CN" sz="1600" dirty="0" smtClean="0">
                <a:latin typeface="微软雅黑" pitchFamily="34" charset="-122"/>
                <a:ea typeface="微软雅黑" pitchFamily="34" charset="-122"/>
                <a:cs typeface="Songti SC Regular" panose="02010800040101010101" charset="-122"/>
                <a:sym typeface="+mn-lt"/>
              </a:rPr>
              <a:t>Li</a:t>
            </a:r>
            <a:r>
              <a:rPr lang="en-US" altLang="zh-CN" sz="1600" baseline="30000" dirty="0">
                <a:latin typeface="微软雅黑" pitchFamily="34" charset="-122"/>
                <a:ea typeface="微软雅黑" pitchFamily="34" charset="-122"/>
                <a:cs typeface="Songti SC Regular" panose="02010800040101010101" charset="-122"/>
                <a:sym typeface="+mn-lt"/>
              </a:rPr>
              <a:t>[10]</a:t>
            </a:r>
            <a:r>
              <a:rPr lang="zh-CN" altLang="en-US" sz="1600" dirty="0" smtClean="0">
                <a:latin typeface="微软雅黑" pitchFamily="34" charset="-122"/>
                <a:ea typeface="微软雅黑" pitchFamily="34" charset="-122"/>
                <a:cs typeface="Songti SC Regular" panose="02010800040101010101" charset="-122"/>
                <a:sym typeface="+mn-lt"/>
              </a:rPr>
              <a:t>针对</a:t>
            </a:r>
            <a:r>
              <a:rPr lang="zh-CN" altLang="en-US" sz="1600" dirty="0">
                <a:latin typeface="微软雅黑" pitchFamily="34" charset="-122"/>
                <a:ea typeface="微软雅黑" pitchFamily="34" charset="-122"/>
                <a:cs typeface="Songti SC Regular" panose="02010800040101010101" charset="-122"/>
                <a:sym typeface="+mn-lt"/>
              </a:rPr>
              <a:t>某燃气压缩机站，通过缩短管道长度以避免声共振，增加集流管的体力以缓解压力脉冲，并增加支撑以增加刚度</a:t>
            </a:r>
            <a:r>
              <a:rPr lang="zh-CN" altLang="en-US" sz="1600" dirty="0" smtClean="0">
                <a:latin typeface="微软雅黑" pitchFamily="34" charset="-122"/>
                <a:ea typeface="微软雅黑" pitchFamily="34" charset="-122"/>
                <a:cs typeface="Songti SC Regular" panose="02010800040101010101" charset="-122"/>
                <a:sym typeface="+mn-lt"/>
              </a:rPr>
              <a:t>。</a:t>
            </a:r>
            <a:endParaRPr lang="zh-CN" altLang="en-US" sz="1600" b="0" dirty="0" smtClean="0">
              <a:latin typeface="微软雅黑" pitchFamily="34" charset="-122"/>
              <a:ea typeface="微软雅黑" pitchFamily="34" charset="-122"/>
              <a:cs typeface="Songti SC Regular" panose="02010800040101010101" charset="-122"/>
              <a:sym typeface="+mn-lt"/>
            </a:endParaRPr>
          </a:p>
        </p:txBody>
      </p:sp>
      <p:sp>
        <p:nvSpPr>
          <p:cNvPr id="14" name="矩形 13"/>
          <p:cNvSpPr/>
          <p:nvPr/>
        </p:nvSpPr>
        <p:spPr>
          <a:xfrm>
            <a:off x="133150" y="4797152"/>
            <a:ext cx="8687321" cy="1584176"/>
          </a:xfrm>
          <a:prstGeom prst="rect">
            <a:avLst/>
          </a:prstGeom>
          <a:solidFill>
            <a:srgbClr val="FFFFFF"/>
          </a:solidFill>
          <a:ln w="25400">
            <a:solidFill>
              <a:srgbClr val="000000"/>
            </a:solidFill>
          </a:ln>
        </p:spPr>
        <p:txBody>
          <a:bodyPr lIns="45719" rIns="45719" anchor="ctr"/>
          <a:lstStyle/>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7</a:t>
            </a: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刘恩斌</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廉殿鹏</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苏中亚</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等</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天然气压气站管道异常振动及减振措施研究</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[J].</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中国安全生产科学技术</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,2021,17(09):39-44.</a:t>
            </a:r>
          </a:p>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8</a:t>
            </a: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张子祥</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王检耀</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王鸿东</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等</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弹性约束充液管道的振动模态试验与预报研究</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[J].</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振动与冲击</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2021, 40(15):1-10.</a:t>
            </a:r>
          </a:p>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9</a:t>
            </a: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王野平</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吴乐文</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朱凤</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支撑参数对管道振动的影响分析与优化</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[J].</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机械制造</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,2021,59(03): 47-50+59.</a:t>
            </a:r>
          </a:p>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[10] </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Li SS, Zhang LW, Kong CY. Vibration Failure Analysis and Countermeasures of the Inlet Pipelines at a Gas Compressor Station[J]. Shock and Vibration, 2019, 2019:6032962</a:t>
            </a: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endPar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endParaRPr>
          </a:p>
        </p:txBody>
      </p:sp>
    </p:spTree>
    <p:extLst>
      <p:ext uri="{BB962C8B-B14F-4D97-AF65-F5344CB8AC3E}">
        <p14:creationId xmlns:p14="http://schemas.microsoft.com/office/powerpoint/2010/main" val="354945438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hangingPunct="0">
              <a:defRPr sz="1600" b="0">
                <a:solidFill>
                  <a:srgbClr val="FFFFFF"/>
                </a:solidFill>
              </a:defRPr>
            </a:pPr>
            <a:r>
              <a:rPr kern="0" dirty="0" err="1">
                <a:solidFill>
                  <a:srgbClr val="FFFFFF"/>
                </a:solidFill>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ern="0" dirty="0">
                <a:solidFill>
                  <a:srgbClr val="FFFFFF"/>
                </a:solidFill>
                <a:sym typeface="Arial" panose="020B0604020202090204"/>
              </a:rPr>
              <a:t>                 </a:t>
            </a:r>
            <a:r>
              <a:rPr sz="1400" kern="0" dirty="0">
                <a:solidFill>
                  <a:srgbClr val="FFFFFF"/>
                </a:solidFill>
                <a:sym typeface="Arial" panose="020B0604020202090204"/>
              </a:rPr>
              <a:t>http://ides.nuaa.edu.cn</a:t>
            </a:r>
          </a:p>
          <a:p>
            <a:pPr algn="ctr" hangingPunct="0">
              <a:defRPr sz="1400" b="0">
                <a:solidFill>
                  <a:srgbClr val="FFFFFF"/>
                </a:solidFill>
              </a:defRPr>
            </a:pPr>
            <a:r>
              <a:rPr kern="0" dirty="0">
                <a:solidFill>
                  <a:srgbClr val="FFFFFF"/>
                </a:solidFill>
                <a:sym typeface="Arial" panose="020B0604020202090204"/>
              </a:rPr>
              <a:t>  </a:t>
            </a:r>
          </a:p>
        </p:txBody>
      </p:sp>
      <p:sp>
        <p:nvSpPr>
          <p:cNvPr id="181" name="矩形 9"/>
          <p:cNvSpPr txBox="1"/>
          <p:nvPr/>
        </p:nvSpPr>
        <p:spPr>
          <a:xfrm>
            <a:off x="0" y="9814"/>
            <a:ext cx="4572000" cy="447041"/>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kern="0"/>
              <a:t>第一部分</a:t>
            </a:r>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b="1">
                <a:latin typeface="+mn-lt"/>
                <a:ea typeface="+mn-ea"/>
                <a:cs typeface="+mn-cs"/>
                <a:sym typeface="Arial" panose="020B0604020202090204"/>
              </a:defRPr>
            </a:pPr>
            <a:r>
              <a:rPr lang="zh-CN" altLang="en-US" kern="0" dirty="0">
                <a:solidFill>
                  <a:srgbClr val="FF0000"/>
                </a:solidFill>
              </a:rPr>
              <a:t>选题依据</a:t>
            </a:r>
          </a:p>
        </p:txBody>
      </p:sp>
      <p:grpSp>
        <p:nvGrpSpPr>
          <p:cNvPr id="24" name="Group 2"/>
          <p:cNvGrpSpPr/>
          <p:nvPr/>
        </p:nvGrpSpPr>
        <p:grpSpPr bwMode="auto">
          <a:xfrm>
            <a:off x="105652" y="655955"/>
            <a:ext cx="5321188" cy="475775"/>
            <a:chOff x="-42005" y="0"/>
            <a:chExt cx="4781313" cy="476038"/>
          </a:xfrm>
        </p:grpSpPr>
        <p:sp>
          <p:nvSpPr>
            <p:cNvPr id="25" name="TextBox 3"/>
            <p:cNvSpPr>
              <a:spLocks noChangeArrowheads="1"/>
            </p:cNvSpPr>
            <p:nvPr/>
          </p:nvSpPr>
          <p:spPr bwMode="auto">
            <a:xfrm>
              <a:off x="-42005" y="0"/>
              <a:ext cx="713389"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en-US" altLang="zh-CN" sz="2400" b="1" dirty="0">
                  <a:solidFill>
                    <a:srgbClr val="254375"/>
                  </a:solidFill>
                  <a:latin typeface="微软雅黑" panose="020B0503020204020204" charset="-122"/>
                  <a:ea typeface="微软雅黑" panose="020B0503020204020204" charset="-122"/>
                  <a:sym typeface="微软雅黑" panose="020B0503020204020204" charset="-122"/>
                </a:rPr>
                <a:t>01</a:t>
              </a:r>
            </a:p>
          </p:txBody>
        </p:sp>
        <p:sp>
          <p:nvSpPr>
            <p:cNvPr id="26" name="矩形 24"/>
            <p:cNvSpPr>
              <a:spLocks noChangeArrowheads="1"/>
            </p:cNvSpPr>
            <p:nvPr/>
          </p:nvSpPr>
          <p:spPr bwMode="auto">
            <a:xfrm>
              <a:off x="347873" y="14118"/>
              <a:ext cx="4391435" cy="4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fontAlgn="base">
                <a:spcBef>
                  <a:spcPct val="0"/>
                </a:spcBef>
                <a:spcAft>
                  <a:spcPct val="0"/>
                </a:spcAft>
                <a:defRPr/>
              </a:pPr>
              <a:r>
                <a:rPr lang="zh-CN" altLang="en-US" sz="2400" b="1" dirty="0">
                  <a:solidFill>
                    <a:srgbClr val="4F81BD"/>
                  </a:solidFill>
                  <a:latin typeface="微软雅黑" panose="020B0503020204020204" charset="-122"/>
                  <a:ea typeface="微软雅黑" panose="020B0503020204020204" charset="-122"/>
                  <a:sym typeface="Arial" panose="020B0604020202090204"/>
                </a:rPr>
                <a:t>选题</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依据</a:t>
              </a:r>
              <a:r>
                <a:rPr lang="en-US" altLang="zh-CN" sz="2400" b="1" dirty="0" smtClean="0">
                  <a:solidFill>
                    <a:srgbClr val="4F81BD"/>
                  </a:solidFill>
                  <a:latin typeface="微软雅黑" panose="020B0503020204020204" charset="-122"/>
                  <a:ea typeface="微软雅黑" panose="020B0503020204020204" charset="-122"/>
                  <a:sym typeface="Arial" panose="020B0604020202090204"/>
                </a:rPr>
                <a:t>—</a:t>
              </a:r>
              <a:r>
                <a:rPr lang="zh-CN" altLang="en-US" sz="2400" b="1" dirty="0" smtClean="0">
                  <a:solidFill>
                    <a:srgbClr val="4F81BD"/>
                  </a:solidFill>
                  <a:latin typeface="微软雅黑" panose="020B0503020204020204" charset="-122"/>
                  <a:ea typeface="微软雅黑" panose="020B0503020204020204" charset="-122"/>
                  <a:sym typeface="Arial" panose="020B0604020202090204"/>
                </a:rPr>
                <a:t>国内外研究现状</a:t>
              </a:r>
              <a:endParaRPr lang="zh-CN" altLang="en-US" sz="2400" b="1" dirty="0">
                <a:solidFill>
                  <a:srgbClr val="4F81BD"/>
                </a:solidFill>
                <a:latin typeface="微软雅黑" panose="020B0503020204020204" charset="-122"/>
                <a:ea typeface="微软雅黑" panose="020B0503020204020204" charset="-122"/>
                <a:sym typeface="Arial" panose="020B0604020202090204"/>
              </a:endParaRPr>
            </a:p>
          </p:txBody>
        </p:sp>
      </p:grpSp>
      <p:cxnSp>
        <p:nvCxnSpPr>
          <p:cNvPr id="27" name="直接连接符 3"/>
          <p:cNvCxnSpPr>
            <a:cxnSpLocks noChangeShapeType="1"/>
          </p:cNvCxnSpPr>
          <p:nvPr/>
        </p:nvCxnSpPr>
        <p:spPr bwMode="auto">
          <a:xfrm>
            <a:off x="196533" y="643255"/>
            <a:ext cx="2839239"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8" name="直接连接符 4"/>
          <p:cNvCxnSpPr>
            <a:cxnSpLocks noChangeShapeType="1"/>
            <a:endCxn id="26" idx="2"/>
          </p:cNvCxnSpPr>
          <p:nvPr/>
        </p:nvCxnSpPr>
        <p:spPr bwMode="auto">
          <a:xfrm>
            <a:off x="143957" y="1124744"/>
            <a:ext cx="2839239" cy="6986"/>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12" name="文本框 2"/>
          <p:cNvSpPr txBox="1"/>
          <p:nvPr/>
        </p:nvSpPr>
        <p:spPr>
          <a:xfrm>
            <a:off x="143957" y="1156682"/>
            <a:ext cx="4640822" cy="400110"/>
          </a:xfrm>
          <a:prstGeom prst="rect">
            <a:avLst/>
          </a:prstGeom>
          <a:noFill/>
          <a:ln w="19050">
            <a:solidFill>
              <a:schemeClr val="bg1"/>
            </a:solidFill>
          </a:ln>
          <a:effectLst/>
        </p:spPr>
        <p:txBody>
          <a:bodyPr wrap="square" rtlCol="0">
            <a:spAutoFit/>
          </a:bodyPr>
          <a:lstStyle/>
          <a:p>
            <a:pPr lvl="0">
              <a:defRPr/>
            </a:pPr>
            <a:r>
              <a:rPr kumimoji="0" lang="en-US" altLang="zh-CN" sz="2000" b="0" i="0" u="none" strike="noStrike" kern="1200" cap="none" spc="0" normalizeH="0" baseline="0" noProof="0" dirty="0">
                <a:ln>
                  <a:noFill/>
                </a:ln>
                <a:effectLst/>
                <a:uLnTx/>
                <a:uFillTx/>
                <a:latin typeface="微软雅黑" pitchFamily="34" charset="-122"/>
                <a:ea typeface="微软雅黑" pitchFamily="34" charset="-122"/>
              </a:rPr>
              <a:t>1</a:t>
            </a:r>
            <a:r>
              <a:rPr kumimoji="0" lang="en-US" altLang="zh-CN" sz="2000" b="0" i="0" u="none" strike="noStrike" kern="1200" cap="none" spc="0" normalizeH="0" baseline="0" noProof="0" dirty="0" smtClean="0">
                <a:ln>
                  <a:noFill/>
                </a:ln>
                <a:effectLst/>
                <a:uLnTx/>
                <a:uFillTx/>
                <a:latin typeface="微软雅黑" pitchFamily="34" charset="-122"/>
                <a:ea typeface="微软雅黑" pitchFamily="34" charset="-122"/>
              </a:rPr>
              <a:t>.</a:t>
            </a:r>
            <a:r>
              <a:rPr lang="zh-CN" altLang="en-US" sz="2000" dirty="0">
                <a:latin typeface="微软雅黑" pitchFamily="34" charset="-122"/>
                <a:ea typeface="微软雅黑" pitchFamily="34" charset="-122"/>
              </a:rPr>
              <a:t>导管振动抑制技术研究现状</a:t>
            </a:r>
            <a:endParaRPr kumimoji="0" lang="zh-CN" altLang="en-US" sz="2000" b="0" i="0" u="none" strike="noStrike" kern="1200" cap="none" spc="0" normalizeH="0" baseline="0" noProof="0" dirty="0">
              <a:ln>
                <a:noFill/>
              </a:ln>
              <a:effectLst/>
              <a:uLnTx/>
              <a:uFillTx/>
              <a:latin typeface="微软雅黑" pitchFamily="34" charset="-122"/>
              <a:ea typeface="微软雅黑" pitchFamily="34" charset="-122"/>
            </a:endParaRPr>
          </a:p>
        </p:txBody>
      </p:sp>
      <p:sp>
        <p:nvSpPr>
          <p:cNvPr id="13" name="矩形 1"/>
          <p:cNvSpPr txBox="1"/>
          <p:nvPr/>
        </p:nvSpPr>
        <p:spPr>
          <a:xfrm>
            <a:off x="133150" y="1556792"/>
            <a:ext cx="8687322" cy="3416320"/>
          </a:xfrm>
          <a:prstGeom prst="rect">
            <a:avLst/>
          </a:prstGeom>
          <a:solidFill>
            <a:srgbClr val="FFFFFF"/>
          </a:solidFill>
          <a:ln w="25400">
            <a:solidFill>
              <a:schemeClr val="accent1"/>
            </a:solidFill>
          </a:ln>
        </p:spPr>
        <p:txBody>
          <a:bodyPr wrap="square" lIns="45719" rIns="45719">
            <a:spAutoFit/>
          </a:bodyPr>
          <a:lstStyle/>
          <a:p>
            <a:pPr algn="just">
              <a:lnSpc>
                <a:spcPct val="150000"/>
              </a:lnSpc>
              <a:buClr>
                <a:srgbClr val="FF0000"/>
              </a:buClr>
            </a:pPr>
            <a:r>
              <a:rPr lang="en-US" altLang="zh-CN" sz="1600" dirty="0" smtClean="0">
                <a:latin typeface="微软雅黑" pitchFamily="34" charset="-122"/>
                <a:ea typeface="微软雅黑" pitchFamily="34" charset="-122"/>
                <a:cs typeface="Songti SC Regular" panose="02010800040101010101" charset="-122"/>
                <a:sym typeface="+mn-lt"/>
              </a:rPr>
              <a:t>b</a:t>
            </a:r>
            <a:r>
              <a:rPr lang="zh-CN" altLang="en-US" sz="1600" dirty="0">
                <a:latin typeface="微软雅黑" pitchFamily="34" charset="-122"/>
                <a:ea typeface="微软雅黑" pitchFamily="34" charset="-122"/>
                <a:cs typeface="Songti SC Regular" panose="02010800040101010101" charset="-122"/>
                <a:sym typeface="+mn-lt"/>
              </a:rPr>
              <a:t>）</a:t>
            </a:r>
            <a:r>
              <a:rPr lang="zh-CN" altLang="en-US" sz="1600" b="1" dirty="0">
                <a:solidFill>
                  <a:srgbClr val="FF0000"/>
                </a:solidFill>
                <a:latin typeface="微软雅黑" pitchFamily="34" charset="-122"/>
                <a:ea typeface="微软雅黑" pitchFamily="34" charset="-122"/>
                <a:cs typeface="Songti SC Regular" panose="02010800040101010101" charset="-122"/>
                <a:sym typeface="+mn-lt"/>
              </a:rPr>
              <a:t>在管道本体上布置阻尼较大的部件以实现减振。</a:t>
            </a:r>
            <a:r>
              <a:rPr lang="zh-CN" altLang="en-US" sz="1600" dirty="0">
                <a:latin typeface="微软雅黑" pitchFamily="34" charset="-122"/>
                <a:ea typeface="微软雅黑" pitchFamily="34" charset="-122"/>
                <a:cs typeface="Songti SC Regular" panose="02010800040101010101" charset="-122"/>
                <a:sym typeface="+mn-lt"/>
              </a:rPr>
              <a:t>当前应用较广的是</a:t>
            </a:r>
            <a:r>
              <a:rPr lang="zh-CN" altLang="en-US" sz="1600" dirty="0" smtClean="0">
                <a:latin typeface="微软雅黑" pitchFamily="34" charset="-122"/>
                <a:ea typeface="微软雅黑" pitchFamily="34" charset="-122"/>
                <a:cs typeface="Songti SC Regular" panose="02010800040101010101" charset="-122"/>
                <a:sym typeface="+mn-lt"/>
              </a:rPr>
              <a:t>增加阻尼器</a:t>
            </a:r>
            <a:r>
              <a:rPr lang="zh-CN" altLang="en-US" sz="1600" dirty="0">
                <a:latin typeface="微软雅黑" pitchFamily="34" charset="-122"/>
                <a:ea typeface="微软雅黑" pitchFamily="34" charset="-122"/>
                <a:cs typeface="Songti SC Regular" panose="02010800040101010101" charset="-122"/>
                <a:sym typeface="+mn-lt"/>
              </a:rPr>
              <a:t>，</a:t>
            </a:r>
            <a:r>
              <a:rPr lang="zh-CN" altLang="en-US" sz="1600" dirty="0" smtClean="0">
                <a:latin typeface="微软雅黑" pitchFamily="34" charset="-122"/>
                <a:ea typeface="微软雅黑" pitchFamily="34" charset="-122"/>
                <a:cs typeface="Songti SC Regular" panose="02010800040101010101" charset="-122"/>
                <a:sym typeface="+mn-lt"/>
              </a:rPr>
              <a:t>王元兴</a:t>
            </a:r>
            <a:r>
              <a:rPr lang="en-US" altLang="zh-CN" sz="1600" baseline="30000" dirty="0" smtClean="0">
                <a:latin typeface="微软雅黑" pitchFamily="34" charset="-122"/>
                <a:ea typeface="微软雅黑" pitchFamily="34" charset="-122"/>
                <a:cs typeface="Songti SC Regular" panose="02010800040101010101" charset="-122"/>
                <a:sym typeface="+mn-lt"/>
              </a:rPr>
              <a:t>[11]</a:t>
            </a:r>
            <a:r>
              <a:rPr lang="zh-CN" altLang="en-US" sz="1600" dirty="0" smtClean="0">
                <a:latin typeface="微软雅黑" pitchFamily="34" charset="-122"/>
                <a:ea typeface="微软雅黑" pitchFamily="34" charset="-122"/>
                <a:cs typeface="Songti SC Regular" panose="02010800040101010101" charset="-122"/>
                <a:sym typeface="+mn-lt"/>
              </a:rPr>
              <a:t>通过阻尼器解决</a:t>
            </a:r>
            <a:r>
              <a:rPr lang="zh-CN" altLang="en-US" sz="1600" dirty="0">
                <a:latin typeface="微软雅黑" pitchFamily="34" charset="-122"/>
                <a:ea typeface="微软雅黑" pitchFamily="34" charset="-122"/>
                <a:cs typeface="Songti SC Regular" panose="02010800040101010101" charset="-122"/>
                <a:sym typeface="+mn-lt"/>
              </a:rPr>
              <a:t>了高压配气间管道系统工作时发生的剧烈振动</a:t>
            </a:r>
            <a:r>
              <a:rPr lang="zh-CN" altLang="en-US" sz="1600" dirty="0" smtClean="0">
                <a:latin typeface="微软雅黑" pitchFamily="34" charset="-122"/>
                <a:ea typeface="微软雅黑" pitchFamily="34" charset="-122"/>
                <a:cs typeface="Songti SC Regular" panose="02010800040101010101" charset="-122"/>
                <a:sym typeface="+mn-lt"/>
              </a:rPr>
              <a:t>问题，</a:t>
            </a:r>
            <a:r>
              <a:rPr lang="zh-CN" altLang="en-US" sz="1600" dirty="0">
                <a:latin typeface="微软雅黑" pitchFamily="34" charset="-122"/>
                <a:ea typeface="微软雅黑" pitchFamily="34" charset="-122"/>
                <a:cs typeface="Songti SC Regular" panose="02010800040101010101" charset="-122"/>
                <a:sym typeface="+mn-lt"/>
              </a:rPr>
              <a:t>范文</a:t>
            </a:r>
            <a:r>
              <a:rPr lang="zh-CN" altLang="en-US" sz="1600" dirty="0" smtClean="0">
                <a:latin typeface="微软雅黑" pitchFamily="34" charset="-122"/>
                <a:ea typeface="微软雅黑" pitchFamily="34" charset="-122"/>
                <a:cs typeface="Songti SC Regular" panose="02010800040101010101" charset="-122"/>
                <a:sym typeface="+mn-lt"/>
              </a:rPr>
              <a:t>强</a:t>
            </a:r>
            <a:r>
              <a:rPr lang="en-US" altLang="zh-CN" sz="1600" baseline="30000" dirty="0" smtClean="0">
                <a:latin typeface="微软雅黑" pitchFamily="34" charset="-122"/>
                <a:ea typeface="微软雅黑" pitchFamily="34" charset="-122"/>
                <a:cs typeface="Songti SC Regular" panose="02010800040101010101" charset="-122"/>
                <a:sym typeface="+mn-lt"/>
              </a:rPr>
              <a:t>[12]</a:t>
            </a:r>
            <a:r>
              <a:rPr lang="zh-CN" altLang="en-US" sz="1600" dirty="0" smtClean="0">
                <a:latin typeface="微软雅黑" pitchFamily="34" charset="-122"/>
                <a:ea typeface="微软雅黑" pitchFamily="34" charset="-122"/>
                <a:cs typeface="Songti SC Regular" panose="02010800040101010101" charset="-122"/>
                <a:sym typeface="+mn-lt"/>
              </a:rPr>
              <a:t>针对</a:t>
            </a:r>
            <a:r>
              <a:rPr lang="zh-CN" altLang="en-US" sz="1600" dirty="0">
                <a:latin typeface="微软雅黑" pitchFamily="34" charset="-122"/>
                <a:ea typeface="微软雅黑" pitchFamily="34" charset="-122"/>
                <a:cs typeface="Songti SC Regular" panose="02010800040101010101" charset="-122"/>
                <a:sym typeface="+mn-lt"/>
              </a:rPr>
              <a:t>某</a:t>
            </a:r>
            <a:r>
              <a:rPr lang="zh-CN" altLang="en-US" sz="1600" dirty="0" smtClean="0">
                <a:latin typeface="微软雅黑" pitchFamily="34" charset="-122"/>
                <a:ea typeface="微软雅黑" pitchFamily="34" charset="-122"/>
                <a:cs typeface="Songti SC Regular" panose="02010800040101010101" charset="-122"/>
                <a:sym typeface="+mn-lt"/>
              </a:rPr>
              <a:t>化工厂管道</a:t>
            </a:r>
            <a:r>
              <a:rPr lang="zh-CN" altLang="en-US" sz="1600" dirty="0">
                <a:latin typeface="微软雅黑" pitchFamily="34" charset="-122"/>
                <a:ea typeface="微软雅黑" pitchFamily="34" charset="-122"/>
                <a:cs typeface="Songti SC Regular" panose="02010800040101010101" charset="-122"/>
                <a:sym typeface="+mn-lt"/>
              </a:rPr>
              <a:t>的振动超标</a:t>
            </a:r>
            <a:r>
              <a:rPr lang="zh-CN" altLang="en-US" sz="1600" dirty="0" smtClean="0">
                <a:latin typeface="微软雅黑" pitchFamily="34" charset="-122"/>
                <a:ea typeface="微软雅黑" pitchFamily="34" charset="-122"/>
                <a:cs typeface="Songti SC Regular" panose="02010800040101010101" charset="-122"/>
                <a:sym typeface="+mn-lt"/>
              </a:rPr>
              <a:t>问题采用阻尼器，可在</a:t>
            </a:r>
            <a:r>
              <a:rPr lang="zh-CN" altLang="en-US" sz="1600" dirty="0">
                <a:latin typeface="微软雅黑" pitchFamily="34" charset="-122"/>
                <a:ea typeface="微软雅黑" pitchFamily="34" charset="-122"/>
                <a:cs typeface="Songti SC Regular" panose="02010800040101010101" charset="-122"/>
                <a:sym typeface="+mn-lt"/>
              </a:rPr>
              <a:t>设备不</a:t>
            </a:r>
            <a:r>
              <a:rPr lang="zh-CN" altLang="en-US" sz="1600" dirty="0" smtClean="0">
                <a:latin typeface="微软雅黑" pitchFamily="34" charset="-122"/>
                <a:ea typeface="微软雅黑" pitchFamily="34" charset="-122"/>
                <a:cs typeface="Songti SC Regular" panose="02010800040101010101" charset="-122"/>
                <a:sym typeface="+mn-lt"/>
              </a:rPr>
              <a:t>停机情况</a:t>
            </a:r>
            <a:r>
              <a:rPr lang="zh-CN" altLang="en-US" sz="1600" dirty="0">
                <a:latin typeface="微软雅黑" pitchFamily="34" charset="-122"/>
                <a:ea typeface="微软雅黑" pitchFamily="34" charset="-122"/>
                <a:cs typeface="Songti SC Regular" panose="02010800040101010101" charset="-122"/>
                <a:sym typeface="+mn-lt"/>
              </a:rPr>
              <a:t>下</a:t>
            </a:r>
            <a:r>
              <a:rPr lang="zh-CN" altLang="en-US" sz="1600" dirty="0" smtClean="0">
                <a:latin typeface="微软雅黑" pitchFamily="34" charset="-122"/>
                <a:ea typeface="微软雅黑" pitchFamily="34" charset="-122"/>
                <a:cs typeface="Songti SC Regular" panose="02010800040101010101" charset="-122"/>
                <a:sym typeface="+mn-lt"/>
              </a:rPr>
              <a:t>有效吸收</a:t>
            </a:r>
            <a:r>
              <a:rPr lang="zh-CN" altLang="en-US" sz="1600" dirty="0">
                <a:latin typeface="微软雅黑" pitchFamily="34" charset="-122"/>
                <a:ea typeface="微软雅黑" pitchFamily="34" charset="-122"/>
                <a:cs typeface="Songti SC Regular" panose="02010800040101010101" charset="-122"/>
                <a:sym typeface="+mn-lt"/>
              </a:rPr>
              <a:t>振动</a:t>
            </a:r>
            <a:r>
              <a:rPr lang="zh-CN" altLang="en-US" sz="1600" dirty="0" smtClean="0">
                <a:latin typeface="微软雅黑" pitchFamily="34" charset="-122"/>
                <a:ea typeface="微软雅黑" pitchFamily="34" charset="-122"/>
                <a:cs typeface="Songti SC Regular" panose="02010800040101010101" charset="-122"/>
                <a:sym typeface="+mn-lt"/>
              </a:rPr>
              <a:t>能量</a:t>
            </a:r>
            <a:r>
              <a:rPr lang="en-US" altLang="zh-CN" sz="1600" dirty="0" smtClean="0">
                <a:latin typeface="微软雅黑" pitchFamily="34" charset="-122"/>
                <a:ea typeface="微软雅黑" pitchFamily="34" charset="-122"/>
                <a:cs typeface="Songti SC Regular" panose="02010800040101010101" charset="-122"/>
                <a:sym typeface="+mn-lt"/>
              </a:rPr>
              <a:t>,</a:t>
            </a:r>
            <a:r>
              <a:rPr lang="zh-CN" altLang="en-US" sz="1600" dirty="0">
                <a:latin typeface="微软雅黑" pitchFamily="34" charset="-122"/>
                <a:ea typeface="微软雅黑" pitchFamily="34" charset="-122"/>
                <a:cs typeface="Songti SC Regular" panose="02010800040101010101" charset="-122"/>
                <a:sym typeface="+mn-lt"/>
              </a:rPr>
              <a:t>同时不会改变管道的原有支撑</a:t>
            </a:r>
            <a:r>
              <a:rPr lang="zh-CN" altLang="en-US" sz="1600" dirty="0" smtClean="0">
                <a:latin typeface="微软雅黑" pitchFamily="34" charset="-122"/>
                <a:ea typeface="微软雅黑" pitchFamily="34" charset="-122"/>
                <a:cs typeface="Songti SC Regular" panose="02010800040101010101" charset="-122"/>
                <a:sym typeface="+mn-lt"/>
              </a:rPr>
              <a:t>结构。</a:t>
            </a:r>
            <a:r>
              <a:rPr lang="en-US" altLang="zh-CN" sz="1600" dirty="0" err="1" smtClean="0">
                <a:latin typeface="微软雅黑" pitchFamily="34" charset="-122"/>
                <a:ea typeface="微软雅黑" pitchFamily="34" charset="-122"/>
                <a:cs typeface="Songti SC Regular" panose="02010800040101010101" charset="-122"/>
                <a:sym typeface="+mn-lt"/>
              </a:rPr>
              <a:t>Xue</a:t>
            </a:r>
            <a:r>
              <a:rPr lang="en-US" altLang="zh-CN" sz="1600" baseline="30000" dirty="0" smtClean="0">
                <a:latin typeface="微软雅黑" pitchFamily="34" charset="-122"/>
                <a:ea typeface="微软雅黑" pitchFamily="34" charset="-122"/>
                <a:cs typeface="Songti SC Regular" panose="02010800040101010101" charset="-122"/>
                <a:sym typeface="+mn-lt"/>
              </a:rPr>
              <a:t>[13]</a:t>
            </a:r>
            <a:r>
              <a:rPr lang="zh-CN" altLang="en-US" sz="1600" dirty="0" smtClean="0">
                <a:latin typeface="微软雅黑" pitchFamily="34" charset="-122"/>
                <a:ea typeface="微软雅黑" pitchFamily="34" charset="-122"/>
                <a:cs typeface="Songti SC Regular" panose="02010800040101010101" charset="-122"/>
                <a:sym typeface="+mn-lt"/>
              </a:rPr>
              <a:t>研究</a:t>
            </a:r>
            <a:r>
              <a:rPr lang="zh-CN" altLang="en-US" sz="1600" dirty="0">
                <a:latin typeface="微软雅黑" pitchFamily="34" charset="-122"/>
                <a:ea typeface="微软雅黑" pitchFamily="34" charset="-122"/>
                <a:cs typeface="Songti SC Regular" panose="02010800040101010101" charset="-122"/>
                <a:sym typeface="+mn-lt"/>
              </a:rPr>
              <a:t>了阻尼器对管道支架系统的非线性动力学特性，为配备阻尼结构的管道振动系统的动力学计算提供了一种替代方法</a:t>
            </a:r>
            <a:r>
              <a:rPr lang="zh-CN" altLang="en-US" sz="1600" dirty="0" smtClean="0">
                <a:latin typeface="微软雅黑" pitchFamily="34" charset="-122"/>
                <a:ea typeface="微软雅黑" pitchFamily="34" charset="-122"/>
                <a:cs typeface="Songti SC Regular" panose="02010800040101010101" charset="-122"/>
                <a:sym typeface="+mn-lt"/>
              </a:rPr>
              <a:t>。</a:t>
            </a:r>
            <a:endParaRPr lang="en-US" altLang="zh-CN" sz="1600" dirty="0" smtClean="0">
              <a:latin typeface="微软雅黑" pitchFamily="34" charset="-122"/>
              <a:ea typeface="微软雅黑" pitchFamily="34" charset="-122"/>
              <a:cs typeface="Songti SC Regular" panose="02010800040101010101" charset="-122"/>
              <a:sym typeface="+mn-lt"/>
            </a:endParaRPr>
          </a:p>
          <a:p>
            <a:pPr algn="just">
              <a:lnSpc>
                <a:spcPct val="150000"/>
              </a:lnSpc>
              <a:buClr>
                <a:srgbClr val="FF0000"/>
              </a:buClr>
            </a:pPr>
            <a:r>
              <a:rPr lang="en-US" altLang="zh-CN" sz="1600" dirty="0">
                <a:latin typeface="微软雅黑" pitchFamily="34" charset="-122"/>
                <a:ea typeface="微软雅黑" pitchFamily="34" charset="-122"/>
                <a:cs typeface="Songti SC Regular" panose="02010800040101010101" charset="-122"/>
                <a:sym typeface="+mn-lt"/>
              </a:rPr>
              <a:t>2</a:t>
            </a:r>
            <a:r>
              <a:rPr lang="zh-CN" altLang="en-US" sz="1600" dirty="0">
                <a:latin typeface="微软雅黑" pitchFamily="34" charset="-122"/>
                <a:ea typeface="微软雅黑" pitchFamily="34" charset="-122"/>
                <a:cs typeface="Songti SC Regular" panose="02010800040101010101" charset="-122"/>
                <a:sym typeface="+mn-lt"/>
              </a:rPr>
              <a:t>）</a:t>
            </a:r>
            <a:r>
              <a:rPr lang="zh-CN" altLang="en-US" sz="1600" b="1" dirty="0">
                <a:solidFill>
                  <a:srgbClr val="FF0000"/>
                </a:solidFill>
                <a:latin typeface="微软雅黑" pitchFamily="34" charset="-122"/>
                <a:ea typeface="微软雅黑" pitchFamily="34" charset="-122"/>
                <a:cs typeface="Songti SC Regular" panose="02010800040101010101" charset="-122"/>
                <a:sym typeface="+mn-lt"/>
              </a:rPr>
              <a:t>主动控制技术是指利用传感元件获取管路的振动信息</a:t>
            </a:r>
            <a:r>
              <a:rPr lang="zh-CN" altLang="en-US" sz="1600" b="1" dirty="0" smtClean="0">
                <a:solidFill>
                  <a:srgbClr val="FF0000"/>
                </a:solidFill>
                <a:latin typeface="微软雅黑" pitchFamily="34" charset="-122"/>
                <a:ea typeface="微软雅黑" pitchFamily="34" charset="-122"/>
                <a:cs typeface="Songti SC Regular" panose="02010800040101010101" charset="-122"/>
                <a:sym typeface="+mn-lt"/>
              </a:rPr>
              <a:t>，利用</a:t>
            </a:r>
            <a:r>
              <a:rPr lang="zh-CN" altLang="en-US" sz="1600" b="1" dirty="0">
                <a:solidFill>
                  <a:srgbClr val="FF0000"/>
                </a:solidFill>
                <a:latin typeface="微软雅黑" pitchFamily="34" charset="-122"/>
                <a:ea typeface="微软雅黑" pitchFamily="34" charset="-122"/>
                <a:cs typeface="Songti SC Regular" panose="02010800040101010101" charset="-122"/>
                <a:sym typeface="+mn-lt"/>
              </a:rPr>
              <a:t>作动元件对管路进行振动控制</a:t>
            </a:r>
            <a:r>
              <a:rPr lang="zh-CN" altLang="en-US" sz="1600" dirty="0">
                <a:latin typeface="微软雅黑" pitchFamily="34" charset="-122"/>
                <a:ea typeface="微软雅黑" pitchFamily="34" charset="-122"/>
                <a:cs typeface="Songti SC Regular" panose="02010800040101010101" charset="-122"/>
                <a:sym typeface="+mn-lt"/>
              </a:rPr>
              <a:t>，在国内外</a:t>
            </a:r>
            <a:r>
              <a:rPr lang="zh-CN" altLang="en-US" sz="1600" dirty="0" smtClean="0">
                <a:latin typeface="微软雅黑" pitchFamily="34" charset="-122"/>
                <a:ea typeface="微软雅黑" pitchFamily="34" charset="-122"/>
                <a:cs typeface="Songti SC Regular" panose="02010800040101010101" charset="-122"/>
                <a:sym typeface="+mn-lt"/>
              </a:rPr>
              <a:t>研究较少</a:t>
            </a:r>
            <a:r>
              <a:rPr lang="zh-CN" altLang="en-US" sz="1600" dirty="0">
                <a:latin typeface="微软雅黑" pitchFamily="34" charset="-122"/>
                <a:ea typeface="微软雅黑" pitchFamily="34" charset="-122"/>
                <a:cs typeface="Songti SC Regular" panose="02010800040101010101" charset="-122"/>
                <a:sym typeface="+mn-lt"/>
              </a:rPr>
              <a:t>，是管路抑制技术的一种新思路。</a:t>
            </a:r>
            <a:r>
              <a:rPr lang="zh-CN" altLang="en-US" sz="1600" dirty="0" smtClean="0">
                <a:latin typeface="微软雅黑" pitchFamily="34" charset="-122"/>
                <a:ea typeface="微软雅黑" pitchFamily="34" charset="-122"/>
                <a:cs typeface="Songti SC Regular" panose="02010800040101010101" charset="-122"/>
                <a:sym typeface="+mn-lt"/>
              </a:rPr>
              <a:t>陈钊</a:t>
            </a:r>
            <a:r>
              <a:rPr lang="en-US" altLang="zh-CN" sz="1600" baseline="30000" dirty="0" smtClean="0">
                <a:latin typeface="微软雅黑" pitchFamily="34" charset="-122"/>
                <a:ea typeface="微软雅黑" pitchFamily="34" charset="-122"/>
                <a:cs typeface="Songti SC Regular" panose="02010800040101010101" charset="-122"/>
                <a:sym typeface="+mn-lt"/>
              </a:rPr>
              <a:t>[14]</a:t>
            </a:r>
            <a:r>
              <a:rPr lang="zh-CN" altLang="en-US" sz="1600" dirty="0" smtClean="0">
                <a:latin typeface="微软雅黑" pitchFamily="34" charset="-122"/>
                <a:ea typeface="微软雅黑" pitchFamily="34" charset="-122"/>
                <a:cs typeface="Songti SC Regular" panose="02010800040101010101" charset="-122"/>
                <a:sym typeface="+mn-lt"/>
              </a:rPr>
              <a:t>采用</a:t>
            </a:r>
            <a:r>
              <a:rPr lang="zh-CN" altLang="en-US" sz="1600" dirty="0">
                <a:latin typeface="微软雅黑" pitchFamily="34" charset="-122"/>
                <a:ea typeface="微软雅黑" pitchFamily="34" charset="-122"/>
                <a:cs typeface="Songti SC Regular" panose="02010800040101010101" charset="-122"/>
                <a:sym typeface="+mn-lt"/>
              </a:rPr>
              <a:t>主动阻尼装置</a:t>
            </a:r>
            <a:r>
              <a:rPr lang="en-US" altLang="zh-CN" sz="1600" dirty="0">
                <a:latin typeface="微软雅黑" pitchFamily="34" charset="-122"/>
                <a:ea typeface="微软雅黑" pitchFamily="34" charset="-122"/>
                <a:cs typeface="Songti SC Regular" panose="02010800040101010101" charset="-122"/>
                <a:sym typeface="+mn-lt"/>
              </a:rPr>
              <a:t>,</a:t>
            </a:r>
            <a:r>
              <a:rPr lang="zh-CN" altLang="en-US" sz="1600" dirty="0">
                <a:latin typeface="微软雅黑" pitchFamily="34" charset="-122"/>
                <a:ea typeface="微软雅黑" pitchFamily="34" charset="-122"/>
                <a:cs typeface="Songti SC Regular" panose="02010800040101010101" charset="-122"/>
                <a:sym typeface="+mn-lt"/>
              </a:rPr>
              <a:t>通过惯性作动器向振动管道系统施加作动力</a:t>
            </a:r>
            <a:r>
              <a:rPr lang="en-US" altLang="zh-CN" sz="1600" dirty="0">
                <a:latin typeface="微软雅黑" pitchFamily="34" charset="-122"/>
                <a:ea typeface="微软雅黑" pitchFamily="34" charset="-122"/>
                <a:cs typeface="Songti SC Regular" panose="02010800040101010101" charset="-122"/>
                <a:sym typeface="+mn-lt"/>
              </a:rPr>
              <a:t>,</a:t>
            </a:r>
            <a:r>
              <a:rPr lang="zh-CN" altLang="en-US" sz="1600" dirty="0">
                <a:latin typeface="微软雅黑" pitchFamily="34" charset="-122"/>
                <a:ea typeface="微软雅黑" pitchFamily="34" charset="-122"/>
                <a:cs typeface="Songti SC Regular" panose="02010800040101010101" charset="-122"/>
                <a:sym typeface="+mn-lt"/>
              </a:rPr>
              <a:t>实现了对管道振动的主动控制。</a:t>
            </a:r>
            <a:r>
              <a:rPr lang="en-US" altLang="zh-CN" sz="1600" dirty="0" err="1" smtClean="0">
                <a:latin typeface="微软雅黑" pitchFamily="34" charset="-122"/>
                <a:ea typeface="微软雅黑" pitchFamily="34" charset="-122"/>
                <a:cs typeface="Songti SC Regular" panose="02010800040101010101" charset="-122"/>
                <a:sym typeface="+mn-lt"/>
              </a:rPr>
              <a:t>Ji</a:t>
            </a:r>
            <a:r>
              <a:rPr lang="en-US" altLang="zh-CN" sz="1600" baseline="30000" dirty="0" smtClean="0">
                <a:latin typeface="微软雅黑" pitchFamily="34" charset="-122"/>
                <a:ea typeface="微软雅黑" pitchFamily="34" charset="-122"/>
                <a:cs typeface="Songti SC Regular" panose="02010800040101010101" charset="-122"/>
                <a:sym typeface="+mn-lt"/>
              </a:rPr>
              <a:t>[15]</a:t>
            </a:r>
            <a:r>
              <a:rPr lang="zh-CN" altLang="en-US" sz="1600" dirty="0" smtClean="0">
                <a:latin typeface="微软雅黑" pitchFamily="34" charset="-122"/>
                <a:ea typeface="微软雅黑" pitchFamily="34" charset="-122"/>
                <a:cs typeface="Songti SC Regular" panose="02010800040101010101" charset="-122"/>
                <a:sym typeface="+mn-lt"/>
              </a:rPr>
              <a:t>通过</a:t>
            </a:r>
            <a:r>
              <a:rPr lang="zh-CN" altLang="en-US" sz="1600" dirty="0">
                <a:latin typeface="微软雅黑" pitchFamily="34" charset="-122"/>
                <a:ea typeface="微软雅黑" pitchFamily="34" charset="-122"/>
                <a:cs typeface="Songti SC Regular" panose="02010800040101010101" charset="-122"/>
                <a:sym typeface="+mn-lt"/>
              </a:rPr>
              <a:t>磁流变减振技术，通过主动测控平台实现了对管道振动的主动控制。</a:t>
            </a:r>
            <a:endParaRPr lang="zh-CN" altLang="en-US" sz="1600" b="0" dirty="0" smtClean="0">
              <a:latin typeface="微软雅黑" pitchFamily="34" charset="-122"/>
              <a:ea typeface="微软雅黑" pitchFamily="34" charset="-122"/>
              <a:cs typeface="Songti SC Regular" panose="02010800040101010101" charset="-122"/>
              <a:sym typeface="+mn-lt"/>
            </a:endParaRPr>
          </a:p>
        </p:txBody>
      </p:sp>
      <p:sp>
        <p:nvSpPr>
          <p:cNvPr id="14" name="矩形 13"/>
          <p:cNvSpPr/>
          <p:nvPr/>
        </p:nvSpPr>
        <p:spPr>
          <a:xfrm>
            <a:off x="133150" y="4986660"/>
            <a:ext cx="8687321" cy="1826716"/>
          </a:xfrm>
          <a:prstGeom prst="rect">
            <a:avLst/>
          </a:prstGeom>
          <a:solidFill>
            <a:srgbClr val="FFFFFF"/>
          </a:solidFill>
          <a:ln w="25400">
            <a:solidFill>
              <a:srgbClr val="000000"/>
            </a:solidFill>
          </a:ln>
        </p:spPr>
        <p:txBody>
          <a:bodyPr lIns="45719" rIns="45719" anchor="ctr"/>
          <a:lstStyle/>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[11]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王元兴</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聂旭涛</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麻越垠</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等</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高压气流管道瞬态冲击振动分析及抑振研究</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[J].</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振动</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测试与诊断</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2021, 41(04):812-817+838</a:t>
            </a: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p>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[12]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范文强</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何立东</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陈钊</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等</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换热器至初馏塔管线的阻尼减振技术应用研究</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[J].</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北京化工大学学报</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自然科学版</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),2020,47(02):100-106</a:t>
            </a: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p>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[13] </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Xue</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Xin</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Ruan</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Shixin</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Li </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Angxi</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et al. Nonlinear Dynamic </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Modelling</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of Two-Point and Symmetrically Supported Pipeline Brackets with Elastic-Porous Metal Rubber Damper[J]. Symmetry-Basel, 2019, 11(12):1479</a:t>
            </a: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p>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[14</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陈钊</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何立东</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邓哲</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不同安装位置下主动阻尼装置对管道振动的控制效果研究</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[J].</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北京化工大学学报</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r>
              <a:rPr lang="zh-CN" altLang="en-US"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自然科学版</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),2020,47(03):93-99.</a:t>
            </a:r>
          </a:p>
          <a:p>
            <a:pPr algn="just" hangingPunct="0">
              <a:lnSpc>
                <a:spcPct val="150000"/>
              </a:lnSpc>
              <a:defRPr>
                <a:solidFill>
                  <a:srgbClr val="FFFFFF"/>
                </a:solidFill>
                <a:latin typeface="Calibri" panose="020F0502020204030204"/>
                <a:ea typeface="Calibri" panose="020F0502020204030204"/>
                <a:cs typeface="Calibri" panose="020F0502020204030204"/>
                <a:sym typeface="Calibri" panose="020F0502020204030204"/>
              </a:defRPr>
            </a:pP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[15</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Ji</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Hui</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Huang </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Yeqing</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Nie</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a:t>
            </a:r>
            <a:r>
              <a:rPr lang="en-US" altLang="zh-CN" sz="1100" b="1"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Songlin</a:t>
            </a:r>
            <a:r>
              <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 et al. Research on Semi-Active Vibration Control of Pipeline Based on Magneto-Rheological Damper[J]. Applied Sciences-Basel, 2020, 10(7):2541</a:t>
            </a:r>
            <a:r>
              <a:rPr lang="en-US" altLang="zh-CN" sz="1100" b="1"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rPr>
              <a:t>.</a:t>
            </a:r>
            <a:endParaRPr lang="en-US" altLang="zh-CN" sz="1100" b="1"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Arial" panose="020B0604020202090204"/>
            </a:endParaRPr>
          </a:p>
        </p:txBody>
      </p:sp>
    </p:spTree>
    <p:extLst>
      <p:ext uri="{BB962C8B-B14F-4D97-AF65-F5344CB8AC3E}">
        <p14:creationId xmlns:p14="http://schemas.microsoft.com/office/powerpoint/2010/main" val="261255843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默认设计模板">
  <a:themeElements>
    <a:clrScheme name="默认设计模板">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默认设计模板">
      <a:majorFont>
        <a:latin typeface="Helvetica"/>
        <a:ea typeface="Helvetica"/>
        <a:cs typeface="Helvetica"/>
      </a:majorFont>
      <a:minorFont>
        <a:latin typeface="Arial"/>
        <a:ea typeface="Arial"/>
        <a:cs typeface="Arial"/>
      </a:minorFont>
    </a:fontScheme>
    <a:fmtScheme name="默认设计模板">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1" i="0" u="none" strike="noStrike" cap="none" spc="0" normalizeH="0" baseline="0">
            <a:ln>
              <a:noFill/>
            </a:ln>
            <a:solidFill>
              <a:srgbClr val="000000"/>
            </a:solidFill>
            <a:effectLst/>
            <a:uFillTx/>
            <a:latin typeface="+mn-lt"/>
            <a:ea typeface="+mn-ea"/>
            <a:cs typeface="+mn-cs"/>
            <a:sym typeface="Arial" panose="020B060402020209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cmpd="sng">
          <a:noFill/>
          <a:prstDash val="solid"/>
          <a:miter lim="400000"/>
        </a:ln>
      </a:spPr>
      <a:bodyPr rot="0"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defRPr kumimoji="0" lang="zh-CN" altLang="en-US" sz="1600" b="1" i="0" u="none" strike="noStrike" cap="none" spc="0" normalizeH="0" baseline="0">
            <a:ln>
              <a:noFill/>
            </a:ln>
            <a:solidFill>
              <a:srgbClr val="000000"/>
            </a:solidFill>
            <a:effectLst/>
            <a:uFillTx/>
            <a:latin typeface="Times New Roman Bold" panose="02020503050405090304" charset="0"/>
            <a:ea typeface="+mn-ea"/>
            <a:cs typeface="+mn-cs"/>
            <a:sym typeface="Arial" panose="020B0604020202090204"/>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1433</TotalTime>
  <Words>6672</Words>
  <Application>Microsoft Office PowerPoint</Application>
  <PresentationFormat>全屏显示(4:3)</PresentationFormat>
  <Paragraphs>607</Paragraphs>
  <Slides>47</Slides>
  <Notes>40</Notes>
  <HiddenSlides>0</HiddenSlides>
  <MMClips>0</MMClips>
  <ScaleCrop>false</ScaleCrop>
  <HeadingPairs>
    <vt:vector size="4" baseType="variant">
      <vt:variant>
        <vt:lpstr>主题</vt:lpstr>
      </vt:variant>
      <vt:variant>
        <vt:i4>2</vt:i4>
      </vt:variant>
      <vt:variant>
        <vt:lpstr>幻灯片标题</vt:lpstr>
      </vt:variant>
      <vt:variant>
        <vt:i4>47</vt:i4>
      </vt:variant>
    </vt:vector>
  </HeadingPairs>
  <TitlesOfParts>
    <vt:vector size="49" baseType="lpstr">
      <vt:lpstr>Office 主题​​</vt:lpstr>
      <vt:lpstr>1_默认设计模板</vt:lpstr>
      <vt:lpstr>民航学院2019级博士开题答辩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本科毕业设计答辩</dc:title>
  <dc:creator>Jin</dc:creator>
  <cp:lastModifiedBy>Jin</cp:lastModifiedBy>
  <cp:revision>160</cp:revision>
  <dcterms:created xsi:type="dcterms:W3CDTF">2021-11-20T02:29:12Z</dcterms:created>
  <dcterms:modified xsi:type="dcterms:W3CDTF">2022-01-05T14:07:23Z</dcterms:modified>
</cp:coreProperties>
</file>