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3"/>
  </p:sldMasterIdLst>
  <p:notesMasterIdLst>
    <p:notesMasterId r:id="rId7"/>
  </p:notesMasterIdLst>
  <p:sldIdLst>
    <p:sldId id="256" r:id="rId4"/>
    <p:sldId id="257" r:id="rId5"/>
    <p:sldId id="443" r:id="rId6"/>
    <p:sldId id="444" r:id="rId8"/>
    <p:sldId id="440" r:id="rId9"/>
    <p:sldId id="380" r:id="rId10"/>
    <p:sldId id="381" r:id="rId11"/>
    <p:sldId id="346" r:id="rId12"/>
    <p:sldId id="442" r:id="rId13"/>
    <p:sldId id="268" r:id="rId14"/>
    <p:sldId id="385" r:id="rId15"/>
    <p:sldId id="382" r:id="rId16"/>
    <p:sldId id="347" r:id="rId17"/>
    <p:sldId id="391" r:id="rId18"/>
    <p:sldId id="280" r:id="rId19"/>
    <p:sldId id="386" r:id="rId20"/>
    <p:sldId id="387" r:id="rId21"/>
    <p:sldId id="388" r:id="rId22"/>
    <p:sldId id="389" r:id="rId23"/>
    <p:sldId id="392" r:id="rId24"/>
    <p:sldId id="394" r:id="rId25"/>
    <p:sldId id="393" r:id="rId26"/>
    <p:sldId id="396" r:id="rId27"/>
    <p:sldId id="395" r:id="rId28"/>
    <p:sldId id="397" r:id="rId29"/>
    <p:sldId id="399" r:id="rId30"/>
    <p:sldId id="439" r:id="rId31"/>
    <p:sldId id="390" r:id="rId32"/>
    <p:sldId id="404" r:id="rId33"/>
    <p:sldId id="405" r:id="rId34"/>
    <p:sldId id="406" r:id="rId35"/>
    <p:sldId id="408" r:id="rId36"/>
    <p:sldId id="407" r:id="rId37"/>
    <p:sldId id="348" r:id="rId38"/>
    <p:sldId id="333" r:id="rId39"/>
    <p:sldId id="410" r:id="rId40"/>
    <p:sldId id="283" r:id="rId41"/>
  </p:sldIdLst>
  <p:sldSz cx="9144000" cy="6858000" type="screen4x3"/>
  <p:notesSz cx="6858000" cy="9144000"/>
  <p:embeddedFont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lvl1pPr>
    <a:lvl2pPr marL="0" marR="0" indent="45720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lvl2pPr>
    <a:lvl3pPr marL="0" marR="0" indent="91440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lvl3pPr>
    <a:lvl4pPr marL="0" marR="0" indent="137160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lvl4pPr>
    <a:lvl5pPr marL="0" marR="0" indent="182880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lvl5pPr>
    <a:lvl6pPr marL="0" marR="0" indent="228600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lvl6pPr>
    <a:lvl7pPr marL="0" marR="0" indent="274320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lvl7pPr>
    <a:lvl8pPr marL="0" marR="0" indent="320040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lvl8pPr>
    <a:lvl9pPr marL="0" marR="0" indent="365760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6178" initials="8"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5" d="100"/>
          <a:sy n="125" d="100"/>
        </p:scale>
        <p:origin x="474" y="9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p:txBody>
      </p:sp>
      <p:sp>
        <p:nvSpPr>
          <p:cNvPr id="124" name="Shape 124"/>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panose="020B0604020202090204"/>
      </a:defRPr>
    </a:lvl1pPr>
    <a:lvl2pPr indent="228600" latinLnBrk="0">
      <a:spcBef>
        <a:spcPts val="400"/>
      </a:spcBef>
      <a:defRPr sz="1200">
        <a:latin typeface="+mn-lt"/>
        <a:ea typeface="+mn-ea"/>
        <a:cs typeface="+mn-cs"/>
        <a:sym typeface="Arial" panose="020B0604020202090204"/>
      </a:defRPr>
    </a:lvl2pPr>
    <a:lvl3pPr indent="457200" latinLnBrk="0">
      <a:spcBef>
        <a:spcPts val="400"/>
      </a:spcBef>
      <a:defRPr sz="1200">
        <a:latin typeface="+mn-lt"/>
        <a:ea typeface="+mn-ea"/>
        <a:cs typeface="+mn-cs"/>
        <a:sym typeface="Arial" panose="020B0604020202090204"/>
      </a:defRPr>
    </a:lvl3pPr>
    <a:lvl4pPr indent="685800" latinLnBrk="0">
      <a:spcBef>
        <a:spcPts val="400"/>
      </a:spcBef>
      <a:defRPr sz="1200">
        <a:latin typeface="+mn-lt"/>
        <a:ea typeface="+mn-ea"/>
        <a:cs typeface="+mn-cs"/>
        <a:sym typeface="Arial" panose="020B0604020202090204"/>
      </a:defRPr>
    </a:lvl4pPr>
    <a:lvl5pPr indent="914400" latinLnBrk="0">
      <a:spcBef>
        <a:spcPts val="400"/>
      </a:spcBef>
      <a:defRPr sz="1200">
        <a:latin typeface="+mn-lt"/>
        <a:ea typeface="+mn-ea"/>
        <a:cs typeface="+mn-cs"/>
        <a:sym typeface="Arial" panose="020B0604020202090204"/>
      </a:defRPr>
    </a:lvl5pPr>
    <a:lvl6pPr indent="1143000" latinLnBrk="0">
      <a:spcBef>
        <a:spcPts val="400"/>
      </a:spcBef>
      <a:defRPr sz="1200">
        <a:latin typeface="+mn-lt"/>
        <a:ea typeface="+mn-ea"/>
        <a:cs typeface="+mn-cs"/>
        <a:sym typeface="Arial" panose="020B0604020202090204"/>
      </a:defRPr>
    </a:lvl6pPr>
    <a:lvl7pPr indent="1371600" latinLnBrk="0">
      <a:spcBef>
        <a:spcPts val="400"/>
      </a:spcBef>
      <a:defRPr sz="1200">
        <a:latin typeface="+mn-lt"/>
        <a:ea typeface="+mn-ea"/>
        <a:cs typeface="+mn-cs"/>
        <a:sym typeface="Arial" panose="020B0604020202090204"/>
      </a:defRPr>
    </a:lvl7pPr>
    <a:lvl8pPr indent="1600200" latinLnBrk="0">
      <a:spcBef>
        <a:spcPts val="400"/>
      </a:spcBef>
      <a:defRPr sz="1200">
        <a:latin typeface="+mn-lt"/>
        <a:ea typeface="+mn-ea"/>
        <a:cs typeface="+mn-cs"/>
        <a:sym typeface="Arial" panose="020B0604020202090204"/>
      </a:defRPr>
    </a:lvl8pPr>
    <a:lvl9pPr indent="1828800" latinLnBrk="0">
      <a:spcBef>
        <a:spcPts val="400"/>
      </a:spcBef>
      <a:defRPr sz="1200">
        <a:latin typeface="+mn-lt"/>
        <a:ea typeface="+mn-ea"/>
        <a:cs typeface="+mn-cs"/>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飞机液压系统向着高压力发展，存在故障率高、失效模式多、可靠性差等严重问题,因此有必要研究一种导管阻尼涂层。</a:t>
            </a:r>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飞机液压系统向着高压力发展，存在故障率高、失效模式多、可靠性差等严重问题,因此有必要研究一种导管阻尼涂层。</a:t>
            </a:r>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此为试验件仿真模型，图</a:t>
            </a:r>
            <a:r>
              <a:rPr lang="en-US" altLang="zh-CN" b="1" dirty="0" smtClean="0"/>
              <a:t>A </a:t>
            </a:r>
            <a:r>
              <a:rPr lang="zh-CN" altLang="en-US" b="1" dirty="0" smtClean="0"/>
              <a:t>为</a:t>
            </a:r>
            <a:r>
              <a:rPr lang="en-US" altLang="zh-CN" b="1" dirty="0" smtClean="0"/>
              <a:t>CATIA</a:t>
            </a:r>
            <a:r>
              <a:rPr lang="zh-CN" altLang="en-US" b="1" dirty="0" smtClean="0"/>
              <a:t>三维实体模型，图</a:t>
            </a:r>
            <a:r>
              <a:rPr lang="en-US" altLang="zh-CN" b="1" dirty="0" smtClean="0"/>
              <a:t>B</a:t>
            </a:r>
            <a:r>
              <a:rPr lang="zh-CN" altLang="en-US" b="1" dirty="0" smtClean="0"/>
              <a:t>为试验件</a:t>
            </a:r>
            <a:r>
              <a:rPr lang="en-US" altLang="zh-CN" b="1" dirty="0" err="1" smtClean="0"/>
              <a:t>Hypermesh</a:t>
            </a:r>
            <a:r>
              <a:rPr lang="zh-CN" altLang="en-US" b="1" dirty="0" smtClean="0"/>
              <a:t>软件建立的有限元模型</a:t>
            </a:r>
            <a:endParaRPr lang="zh-CN" altLang="en-US"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右面这张图是制备试验所运用的分散机；下面三张是振动测试试验所需要的试验设备。</a:t>
            </a:r>
            <a:endParaRPr lang="zh-CN"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这是第一次涂层制备试验所用到的原料与器材（停顿5S）</a:t>
            </a:r>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飞机液压系统向着高压力发展，存在故障率高、失效模式多、可靠性差等严重问题,因此有必要研究一种导管阻尼涂层。</a:t>
            </a:r>
            <a:endParaRPr lang="zh-CN" altLang="en-US" b="0" dirty="0" smtClean="0">
              <a:solidFill>
                <a:srgbClr val="00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p:txBody>
      </p:sp>
      <p:sp>
        <p:nvSpPr>
          <p:cNvPr id="238" name="Shape 238"/>
          <p:cNvSpPr/>
          <p:nvPr>
            <p:ph type="body" sz="quarter" idx="1"/>
          </p:nvPr>
        </p:nvSpPr>
        <p:spPr>
          <a:prstGeom prst="rect">
            <a:avLst/>
          </a:prstGeom>
        </p:spPr>
        <p:txBody>
          <a:bodyPr/>
          <a:lstStyle>
            <a:lvl1pPr>
              <a:defRPr>
                <a:latin typeface="宋体"/>
                <a:ea typeface="宋体"/>
                <a:cs typeface="宋体"/>
                <a:sym typeface="宋体"/>
              </a:defRPr>
            </a:lvl1pPr>
          </a:lstStyle>
          <a:p>
            <a:pPr>
              <a:defRPr>
                <a:latin typeface="+mn-lt"/>
                <a:ea typeface="+mn-ea"/>
                <a:cs typeface="+mn-cs"/>
                <a:sym typeface="Arial" panose="020B0604020202090204"/>
              </a:defRPr>
            </a:pPr>
            <a:r>
              <a:rPr>
                <a:latin typeface="宋体"/>
                <a:ea typeface="宋体"/>
                <a:cs typeface="宋体"/>
                <a:sym typeface="宋体"/>
              </a:rPr>
              <a:t>美、英、俄等国军标、规范、大纲、标准都明确地对导管提出了结构完整性、设计准则、试验验证、使用维护、可靠性等方面的基本要求。</a:t>
            </a:r>
            <a:endParaRPr>
              <a:latin typeface="宋体"/>
              <a:ea typeface="宋体"/>
              <a:cs typeface="宋体"/>
              <a:sym typeface="宋体"/>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p:txBody>
      </p:sp>
      <p:sp>
        <p:nvSpPr>
          <p:cNvPr id="238" name="Shape 238"/>
          <p:cNvSpPr/>
          <p:nvPr>
            <p:ph type="body" sz="quarter" idx="1"/>
          </p:nvPr>
        </p:nvSpPr>
        <p:spPr>
          <a:prstGeom prst="rect">
            <a:avLst/>
          </a:prstGeom>
        </p:spPr>
        <p:txBody>
          <a:bodyPr/>
          <a:lstStyle>
            <a:lvl1pPr>
              <a:defRPr>
                <a:latin typeface="宋体"/>
                <a:ea typeface="宋体"/>
                <a:cs typeface="宋体"/>
                <a:sym typeface="宋体"/>
              </a:defRPr>
            </a:lvl1pPr>
          </a:lstStyle>
          <a:p>
            <a:pPr>
              <a:defRPr>
                <a:latin typeface="+mn-lt"/>
                <a:ea typeface="+mn-ea"/>
                <a:cs typeface="+mn-cs"/>
                <a:sym typeface="Arial" panose="020B0604020202090204"/>
              </a:defRPr>
            </a:pPr>
            <a:r>
              <a:rPr>
                <a:latin typeface="宋体"/>
                <a:ea typeface="宋体"/>
                <a:cs typeface="宋体"/>
                <a:sym typeface="宋体"/>
              </a:rPr>
              <a:t>美、英、俄等国军标、规范、大纲、标准都明确地对导管提出了结构完整性、设计准则、试验验证、使用维护、可靠性等方面的基本要求。</a:t>
            </a:r>
            <a:endParaRPr>
              <a:latin typeface="宋体"/>
              <a:ea typeface="宋体"/>
              <a:cs typeface="宋体"/>
              <a:sym typeface="宋体"/>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14" name="Rectangle 2"/>
          <p:cNvSpPr/>
          <p:nvPr/>
        </p:nvSpPr>
        <p:spPr>
          <a:xfrm>
            <a:off x="0" y="6477000"/>
            <a:ext cx="9144000" cy="381000"/>
          </a:xfrm>
          <a:prstGeom prst="rect">
            <a:avLst/>
          </a:prstGeom>
          <a:solidFill>
            <a:srgbClr val="3366FF"/>
          </a:solidFill>
          <a:ln w="12700">
            <a:miter lim="400000"/>
          </a:ln>
        </p:spPr>
        <p:txBody>
          <a:bodyPr lIns="45719" rIns="45719" anchor="ct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 name="标题文本"/>
          <p:cNvSpPr txBox="1">
            <a:spLocks noGrp="1"/>
          </p:cNvSpPr>
          <p:nvPr>
            <p:ph type="title" hasCustomPrompt="1"/>
          </p:nvPr>
        </p:nvSpPr>
        <p:spPr>
          <a:xfrm>
            <a:off x="685800" y="2130425"/>
            <a:ext cx="7772400" cy="1470025"/>
          </a:xfrm>
          <a:prstGeom prst="rect">
            <a:avLst/>
          </a:prstGeom>
        </p:spPr>
        <p:txBody>
          <a:bodyPr/>
          <a:lstStyle/>
          <a:p>
            <a:r>
              <a:t>标题文本</a:t>
            </a:r>
          </a:p>
        </p:txBody>
      </p:sp>
      <p:grpSp>
        <p:nvGrpSpPr>
          <p:cNvPr id="18" name="Group 6"/>
          <p:cNvGrpSpPr/>
          <p:nvPr/>
        </p:nvGrpSpPr>
        <p:grpSpPr>
          <a:xfrm>
            <a:off x="0" y="0"/>
            <a:ext cx="9144000" cy="1216025"/>
            <a:chOff x="0" y="0"/>
            <a:chExt cx="9144000" cy="1216025"/>
          </a:xfrm>
        </p:grpSpPr>
        <p:sp>
          <p:nvSpPr>
            <p:cNvPr id="16" name="Rectangle 11"/>
            <p:cNvSpPr/>
            <p:nvPr/>
          </p:nvSpPr>
          <p:spPr>
            <a:xfrm>
              <a:off x="0" y="0"/>
              <a:ext cx="9144000" cy="533400"/>
            </a:xfrm>
            <a:prstGeom prst="rect">
              <a:avLst/>
            </a:prstGeom>
            <a:solidFill>
              <a:srgbClr val="3366FF"/>
            </a:solidFill>
            <a:ln w="12700" cap="flat">
              <a:noFill/>
              <a:miter lim="400000"/>
            </a:ln>
            <a:effectLst/>
          </p:spPr>
          <p:txBody>
            <a:bodyPr wrap="square" lIns="45719" tIns="45719" rIns="45719" bIns="45719" numCol="1" anchor="ctr">
              <a:noAutofit/>
            </a:bodyPr>
            <a:lstStyle/>
            <a:p>
              <a:pPr algn="ctr">
                <a:defRPr b="0"/>
              </a:pPr>
            </a:p>
          </p:txBody>
        </p:sp>
        <p:pic>
          <p:nvPicPr>
            <p:cNvPr id="17" name="Picture 20" descr="Picture 20"/>
            <p:cNvPicPr>
              <a:picLocks noChangeAspect="1"/>
            </p:cNvPicPr>
            <p:nvPr/>
          </p:nvPicPr>
          <p:blipFill>
            <a:blip r:embed="rId2"/>
            <a:stretch>
              <a:fillRect/>
            </a:stretch>
          </p:blipFill>
          <p:spPr>
            <a:xfrm>
              <a:off x="0" y="0"/>
              <a:ext cx="1905000" cy="1216025"/>
            </a:xfrm>
            <a:prstGeom prst="rect">
              <a:avLst/>
            </a:prstGeom>
            <a:ln w="12700" cap="flat">
              <a:noFill/>
              <a:miter lim="400000"/>
              <a:headEnd/>
              <a:tailEnd/>
            </a:ln>
            <a:effectLst/>
          </p:spPr>
        </p:pic>
      </p:grpSp>
      <p:sp>
        <p:nvSpPr>
          <p:cNvPr id="1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标题和竖排文字">
    <p:spTree>
      <p:nvGrpSpPr>
        <p:cNvPr id="1" name=""/>
        <p:cNvGrpSpPr/>
        <p:nvPr/>
      </p:nvGrpSpPr>
      <p:grpSpPr>
        <a:xfrm>
          <a:off x="0" y="0"/>
          <a:ext cx="0" cy="0"/>
          <a:chOff x="0" y="0"/>
          <a:chExt cx="0" cy="0"/>
        </a:xfrm>
      </p:grpSpPr>
      <p:sp>
        <p:nvSpPr>
          <p:cNvPr id="98" name="标题文本"/>
          <p:cNvSpPr txBox="1">
            <a:spLocks noGrp="1"/>
          </p:cNvSpPr>
          <p:nvPr>
            <p:ph type="title" hasCustomPrompt="1"/>
          </p:nvPr>
        </p:nvSpPr>
        <p:spPr>
          <a:prstGeom prst="rect">
            <a:avLst/>
          </a:prstGeom>
        </p:spPr>
        <p:txBody>
          <a:bodyPr/>
          <a:lstStyle/>
          <a:p>
            <a:r>
              <a:t>标题文本</a:t>
            </a:r>
          </a:p>
        </p:txBody>
      </p:sp>
      <p:sp>
        <p:nvSpPr>
          <p:cNvPr id="99"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垂直排列标题与文本">
    <p:spTree>
      <p:nvGrpSpPr>
        <p:cNvPr id="1" name=""/>
        <p:cNvGrpSpPr/>
        <p:nvPr/>
      </p:nvGrpSpPr>
      <p:grpSpPr>
        <a:xfrm>
          <a:off x="0" y="0"/>
          <a:ext cx="0" cy="0"/>
          <a:chOff x="0" y="0"/>
          <a:chExt cx="0" cy="0"/>
        </a:xfrm>
      </p:grpSpPr>
      <p:sp>
        <p:nvSpPr>
          <p:cNvPr id="107" name="标题文本"/>
          <p:cNvSpPr txBox="1">
            <a:spLocks noGrp="1"/>
          </p:cNvSpPr>
          <p:nvPr>
            <p:ph type="title" hasCustomPrompt="1"/>
          </p:nvPr>
        </p:nvSpPr>
        <p:spPr>
          <a:xfrm>
            <a:off x="6629400" y="274638"/>
            <a:ext cx="2057400" cy="5851526"/>
          </a:xfrm>
          <a:prstGeom prst="rect">
            <a:avLst/>
          </a:prstGeom>
        </p:spPr>
        <p:txBody>
          <a:bodyPr/>
          <a:lstStyle/>
          <a:p>
            <a:r>
              <a:t>标题文本</a:t>
            </a:r>
          </a:p>
        </p:txBody>
      </p:sp>
      <p:sp>
        <p:nvSpPr>
          <p:cNvPr id="108" name="正文级别 1…"/>
          <p:cNvSpPr txBox="1">
            <a:spLocks noGrp="1"/>
          </p:cNvSpPr>
          <p:nvPr>
            <p:ph type="body" idx="1" hasCustomPrompt="1"/>
          </p:nvPr>
        </p:nvSpPr>
        <p:spPr>
          <a:xfrm>
            <a:off x="457200" y="274638"/>
            <a:ext cx="6019800" cy="5851526"/>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内容">
    <p:spTree>
      <p:nvGrpSpPr>
        <p:cNvPr id="1" name=""/>
        <p:cNvGrpSpPr/>
        <p:nvPr/>
      </p:nvGrpSpPr>
      <p:grpSpPr>
        <a:xfrm>
          <a:off x="0" y="0"/>
          <a:ext cx="0" cy="0"/>
          <a:chOff x="0" y="0"/>
          <a:chExt cx="0" cy="0"/>
        </a:xfrm>
      </p:grpSpPr>
      <p:sp>
        <p:nvSpPr>
          <p:cNvPr id="116" name="正文级别 1…"/>
          <p:cNvSpPr txBox="1">
            <a:spLocks noGrp="1"/>
          </p:cNvSpPr>
          <p:nvPr>
            <p:ph type="body" idx="1" hasCustomPrompt="1"/>
          </p:nvPr>
        </p:nvSpPr>
        <p:spPr>
          <a:xfrm>
            <a:off x="457200" y="274638"/>
            <a:ext cx="8229600" cy="5851526"/>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17"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p:cSld name="标题幻灯片">
    <p:spTree>
      <p:nvGrpSpPr>
        <p:cNvPr id="1" name=""/>
        <p:cNvGrpSpPr/>
        <p:nvPr/>
      </p:nvGrpSpPr>
      <p:grpSpPr>
        <a:xfrm>
          <a:off x="0" y="0"/>
          <a:ext cx="0" cy="0"/>
          <a:chOff x="0" y="0"/>
          <a:chExt cx="0" cy="0"/>
        </a:xfrm>
      </p:grpSpPr>
      <p:sp>
        <p:nvSpPr>
          <p:cNvPr id="14" name="Rectangle 2"/>
          <p:cNvSpPr/>
          <p:nvPr/>
        </p:nvSpPr>
        <p:spPr>
          <a:xfrm>
            <a:off x="0" y="6477000"/>
            <a:ext cx="9144000" cy="381000"/>
          </a:xfrm>
          <a:prstGeom prst="rect">
            <a:avLst/>
          </a:prstGeom>
          <a:solidFill>
            <a:srgbClr val="3366FF"/>
          </a:solidFill>
          <a:ln w="12700">
            <a:miter lim="400000"/>
          </a:ln>
        </p:spPr>
        <p:txBody>
          <a:bodyPr lIns="45719" rIns="45719" anchor="ct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 name="标题文本"/>
          <p:cNvSpPr txBox="1">
            <a:spLocks noGrp="1"/>
          </p:cNvSpPr>
          <p:nvPr>
            <p:ph type="title" hasCustomPrompt="1"/>
          </p:nvPr>
        </p:nvSpPr>
        <p:spPr>
          <a:xfrm>
            <a:off x="685800" y="2130425"/>
            <a:ext cx="7772400" cy="1470025"/>
          </a:xfrm>
          <a:prstGeom prst="rect">
            <a:avLst/>
          </a:prstGeom>
        </p:spPr>
        <p:txBody>
          <a:bodyPr/>
          <a:lstStyle/>
          <a:p>
            <a:r>
              <a:t>标题文本</a:t>
            </a:r>
          </a:p>
        </p:txBody>
      </p:sp>
      <p:grpSp>
        <p:nvGrpSpPr>
          <p:cNvPr id="18" name="Group 6"/>
          <p:cNvGrpSpPr/>
          <p:nvPr/>
        </p:nvGrpSpPr>
        <p:grpSpPr>
          <a:xfrm>
            <a:off x="0" y="0"/>
            <a:ext cx="9144000" cy="1216025"/>
            <a:chOff x="0" y="0"/>
            <a:chExt cx="9144000" cy="1216025"/>
          </a:xfrm>
        </p:grpSpPr>
        <p:sp>
          <p:nvSpPr>
            <p:cNvPr id="16" name="Rectangle 11"/>
            <p:cNvSpPr/>
            <p:nvPr/>
          </p:nvSpPr>
          <p:spPr>
            <a:xfrm>
              <a:off x="0" y="0"/>
              <a:ext cx="9144000" cy="533400"/>
            </a:xfrm>
            <a:prstGeom prst="rect">
              <a:avLst/>
            </a:prstGeom>
            <a:solidFill>
              <a:srgbClr val="3366FF"/>
            </a:solidFill>
            <a:ln w="12700" cap="flat">
              <a:noFill/>
              <a:miter lim="400000"/>
            </a:ln>
            <a:effectLst/>
          </p:spPr>
          <p:txBody>
            <a:bodyPr wrap="square" lIns="45719" tIns="45719" rIns="45719" bIns="45719" numCol="1" anchor="ctr">
              <a:noAutofit/>
            </a:bodyPr>
            <a:lstStyle/>
            <a:p>
              <a:pPr algn="ctr">
                <a:defRPr b="0"/>
              </a:pPr>
            </a:p>
          </p:txBody>
        </p:sp>
        <p:pic>
          <p:nvPicPr>
            <p:cNvPr id="17" name="Picture 20" descr="Picture 20"/>
            <p:cNvPicPr>
              <a:picLocks noChangeAspect="1"/>
            </p:cNvPicPr>
            <p:nvPr/>
          </p:nvPicPr>
          <p:blipFill>
            <a:blip r:embed="rId2"/>
            <a:stretch>
              <a:fillRect/>
            </a:stretch>
          </p:blipFill>
          <p:spPr>
            <a:xfrm>
              <a:off x="0" y="0"/>
              <a:ext cx="1905000" cy="1216025"/>
            </a:xfrm>
            <a:prstGeom prst="rect">
              <a:avLst/>
            </a:prstGeom>
            <a:ln w="12700" cap="flat">
              <a:noFill/>
              <a:miter lim="400000"/>
              <a:headEnd/>
              <a:tailEnd/>
            </a:ln>
            <a:effectLst/>
          </p:spPr>
        </p:pic>
      </p:grpSp>
      <p:sp>
        <p:nvSpPr>
          <p:cNvPr id="1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6" name="标题文本"/>
          <p:cNvSpPr txBox="1">
            <a:spLocks noGrp="1"/>
          </p:cNvSpPr>
          <p:nvPr>
            <p:ph type="title" hasCustomPrompt="1"/>
          </p:nvPr>
        </p:nvSpPr>
        <p:spPr>
          <a:prstGeom prst="rect">
            <a:avLst/>
          </a:prstGeom>
        </p:spPr>
        <p:txBody>
          <a:bodyPr/>
          <a:lstStyle/>
          <a:p>
            <a:r>
              <a:t>标题文本</a:t>
            </a:r>
          </a:p>
        </p:txBody>
      </p:sp>
      <p:sp>
        <p:nvSpPr>
          <p:cNvPr id="27"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35" name="标题文本"/>
          <p:cNvSpPr txBox="1">
            <a:spLocks noGrp="1"/>
          </p:cNvSpPr>
          <p:nvPr>
            <p:ph type="title" hasCustomPrompt="1"/>
          </p:nvPr>
        </p:nvSpPr>
        <p:spPr>
          <a:xfrm>
            <a:off x="722312" y="4406900"/>
            <a:ext cx="7772401" cy="1362075"/>
          </a:xfrm>
          <a:prstGeom prst="rect">
            <a:avLst/>
          </a:prstGeom>
        </p:spPr>
        <p:txBody>
          <a:bodyPr anchor="t"/>
          <a:lstStyle>
            <a:lvl1pPr algn="l">
              <a:defRPr sz="4000" b="1" cap="all"/>
            </a:lvl1pPr>
          </a:lstStyle>
          <a:p>
            <a:r>
              <a:t>标题文本</a:t>
            </a:r>
          </a:p>
        </p:txBody>
      </p:sp>
      <p:sp>
        <p:nvSpPr>
          <p:cNvPr id="36" name="正文级别 1…"/>
          <p:cNvSpPr txBox="1">
            <a:spLocks noGrp="1"/>
          </p:cNvSpPr>
          <p:nvPr>
            <p:ph type="body" sz="quarter" idx="1" hasCustomPrompt="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正文级别 1</a:t>
            </a:r>
          </a:p>
          <a:p>
            <a:pPr lvl="1"/>
            <a:r>
              <a:t>正文级别 2</a:t>
            </a:r>
          </a:p>
          <a:p>
            <a:pPr lvl="2"/>
            <a:r>
              <a:t>正文级别 3</a:t>
            </a:r>
          </a:p>
          <a:p>
            <a:pPr lvl="3"/>
            <a:r>
              <a:t>正文级别 4</a:t>
            </a:r>
          </a:p>
          <a:p>
            <a:pPr lvl="4"/>
            <a:r>
              <a:t>正文级别 5</a:t>
            </a:r>
          </a:p>
        </p:txBody>
      </p:sp>
      <p:sp>
        <p:nvSpPr>
          <p:cNvPr id="37"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44" name="标题文本"/>
          <p:cNvSpPr txBox="1">
            <a:spLocks noGrp="1"/>
          </p:cNvSpPr>
          <p:nvPr>
            <p:ph type="title" hasCustomPrompt="1"/>
          </p:nvPr>
        </p:nvSpPr>
        <p:spPr>
          <a:prstGeom prst="rect">
            <a:avLst/>
          </a:prstGeom>
        </p:spPr>
        <p:txBody>
          <a:bodyPr/>
          <a:lstStyle/>
          <a:p>
            <a:r>
              <a:t>标题文本</a:t>
            </a:r>
          </a:p>
        </p:txBody>
      </p:sp>
      <p:sp>
        <p:nvSpPr>
          <p:cNvPr id="45" name="正文级别 1…"/>
          <p:cNvSpPr txBox="1">
            <a:spLocks noGrp="1"/>
          </p:cNvSpPr>
          <p:nvPr>
            <p:ph type="body" sz="half" idx="1" hasCustomPrompt="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40" indent="-320040">
              <a:spcBef>
                <a:spcPts val="600"/>
              </a:spcBef>
              <a:defRPr sz="2800"/>
            </a:lvl3pPr>
            <a:lvl4pPr marL="1727200" indent="-355600">
              <a:spcBef>
                <a:spcPts val="600"/>
              </a:spcBef>
              <a:defRPr sz="2800"/>
            </a:lvl4pPr>
            <a:lvl5pPr marL="2184400" indent="-355600">
              <a:spcBef>
                <a:spcPts val="600"/>
              </a:spcBef>
              <a:defRPr sz="2800"/>
            </a:lvl5pPr>
          </a:lstStyle>
          <a:p>
            <a:r>
              <a:t>正文级别 1</a:t>
            </a:r>
          </a:p>
          <a:p>
            <a:pPr lvl="1"/>
            <a:r>
              <a:t>正文级别 2</a:t>
            </a:r>
          </a:p>
          <a:p>
            <a:pPr lvl="2"/>
            <a:r>
              <a:t>正文级别 3</a:t>
            </a:r>
          </a:p>
          <a:p>
            <a:pPr lvl="3"/>
            <a:r>
              <a:t>正文级别 4</a:t>
            </a:r>
          </a:p>
          <a:p>
            <a:pPr lvl="4"/>
            <a:r>
              <a:t>正文级别 5</a:t>
            </a:r>
          </a:p>
        </p:txBody>
      </p:sp>
      <p:sp>
        <p:nvSpPr>
          <p:cNvPr id="4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53" name="标题文本"/>
          <p:cNvSpPr txBox="1">
            <a:spLocks noGrp="1"/>
          </p:cNvSpPr>
          <p:nvPr>
            <p:ph type="title" hasCustomPrompt="1"/>
          </p:nvPr>
        </p:nvSpPr>
        <p:spPr>
          <a:prstGeom prst="rect">
            <a:avLst/>
          </a:prstGeom>
        </p:spPr>
        <p:txBody>
          <a:bodyPr/>
          <a:lstStyle/>
          <a:p>
            <a:r>
              <a:t>标题文本</a:t>
            </a:r>
          </a:p>
        </p:txBody>
      </p:sp>
      <p:sp>
        <p:nvSpPr>
          <p:cNvPr id="54" name="正文级别 1…"/>
          <p:cNvSpPr txBox="1">
            <a:spLocks noGrp="1"/>
          </p:cNvSpPr>
          <p:nvPr>
            <p:ph type="body" sz="quarter" idx="1" hasCustomPrompt="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正文级别 1</a:t>
            </a:r>
          </a:p>
          <a:p>
            <a:pPr lvl="1"/>
            <a:r>
              <a:t>正文级别 2</a:t>
            </a:r>
          </a:p>
          <a:p>
            <a:pPr lvl="2"/>
            <a:r>
              <a:t>正文级别 3</a:t>
            </a:r>
          </a:p>
          <a:p>
            <a:pPr lvl="3"/>
            <a:r>
              <a:t>正文级别 4</a:t>
            </a:r>
          </a:p>
          <a:p>
            <a:pPr lvl="4"/>
            <a:r>
              <a:t>正文级别 5</a:t>
            </a:r>
          </a:p>
        </p:txBody>
      </p:sp>
      <p:sp>
        <p:nvSpPr>
          <p:cNvPr id="55" name="文本占位符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None/>
              <a:defRPr sz="2400" b="1"/>
            </a:pPr>
          </a:p>
        </p:txBody>
      </p:sp>
      <p:sp>
        <p:nvSpPr>
          <p:cNvPr id="5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63" name="标题文本"/>
          <p:cNvSpPr txBox="1">
            <a:spLocks noGrp="1"/>
          </p:cNvSpPr>
          <p:nvPr>
            <p:ph type="title" hasCustomPrompt="1"/>
          </p:nvPr>
        </p:nvSpPr>
        <p:spPr>
          <a:prstGeom prst="rect">
            <a:avLst/>
          </a:prstGeom>
        </p:spPr>
        <p:txBody>
          <a:bodyPr/>
          <a:lstStyle/>
          <a:p>
            <a:r>
              <a:t>标题文本</a:t>
            </a:r>
          </a:p>
        </p:txBody>
      </p:sp>
      <p:sp>
        <p:nvSpPr>
          <p:cNvPr id="64"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7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6" name="标题文本"/>
          <p:cNvSpPr txBox="1">
            <a:spLocks noGrp="1"/>
          </p:cNvSpPr>
          <p:nvPr>
            <p:ph type="title" hasCustomPrompt="1"/>
          </p:nvPr>
        </p:nvSpPr>
        <p:spPr>
          <a:prstGeom prst="rect">
            <a:avLst/>
          </a:prstGeom>
        </p:spPr>
        <p:txBody>
          <a:bodyPr/>
          <a:lstStyle/>
          <a:p>
            <a:r>
              <a:t>标题文本</a:t>
            </a:r>
          </a:p>
        </p:txBody>
      </p:sp>
      <p:sp>
        <p:nvSpPr>
          <p:cNvPr id="27"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8"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8" name="标题文本"/>
          <p:cNvSpPr txBox="1">
            <a:spLocks noGrp="1"/>
          </p:cNvSpPr>
          <p:nvPr>
            <p:ph type="title" hasCustomPrompt="1"/>
          </p:nvPr>
        </p:nvSpPr>
        <p:spPr>
          <a:xfrm>
            <a:off x="457200" y="273050"/>
            <a:ext cx="3008314" cy="1162050"/>
          </a:xfrm>
          <a:prstGeom prst="rect">
            <a:avLst/>
          </a:prstGeom>
        </p:spPr>
        <p:txBody>
          <a:bodyPr anchor="b"/>
          <a:lstStyle>
            <a:lvl1pPr algn="l">
              <a:defRPr sz="2000" b="1"/>
            </a:lvl1pPr>
          </a:lstStyle>
          <a:p>
            <a:r>
              <a:t>标题文本</a:t>
            </a:r>
          </a:p>
        </p:txBody>
      </p:sp>
      <p:sp>
        <p:nvSpPr>
          <p:cNvPr id="79" name="正文级别 1…"/>
          <p:cNvSpPr txBox="1">
            <a:spLocks noGrp="1"/>
          </p:cNvSpPr>
          <p:nvPr>
            <p:ph type="body" idx="1" hasCustomPrompt="1"/>
          </p:nvPr>
        </p:nvSpPr>
        <p:spPr>
          <a:xfrm>
            <a:off x="3575050" y="273050"/>
            <a:ext cx="5111750" cy="5853113"/>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0" name="文本占位符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None/>
              <a:defRPr sz="1400"/>
            </a:pPr>
          </a:p>
        </p:txBody>
      </p:sp>
      <p:sp>
        <p:nvSpPr>
          <p:cNvPr id="8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8" name="标题文本"/>
          <p:cNvSpPr txBox="1">
            <a:spLocks noGrp="1"/>
          </p:cNvSpPr>
          <p:nvPr>
            <p:ph type="title" hasCustomPrompt="1"/>
          </p:nvPr>
        </p:nvSpPr>
        <p:spPr>
          <a:xfrm>
            <a:off x="1792288" y="4800600"/>
            <a:ext cx="5486401" cy="566738"/>
          </a:xfrm>
          <a:prstGeom prst="rect">
            <a:avLst/>
          </a:prstGeom>
        </p:spPr>
        <p:txBody>
          <a:bodyPr anchor="b"/>
          <a:lstStyle>
            <a:lvl1pPr algn="l">
              <a:defRPr sz="2000" b="1"/>
            </a:lvl1pPr>
          </a:lstStyle>
          <a:p>
            <a:r>
              <a:t>标题文本</a:t>
            </a:r>
          </a:p>
        </p:txBody>
      </p:sp>
      <p:sp>
        <p:nvSpPr>
          <p:cNvPr id="89" name="图片占位符 2"/>
          <p:cNvSpPr>
            <a:spLocks noGrp="1"/>
          </p:cNvSpPr>
          <p:nvPr>
            <p:ph type="pic" sz="half" idx="13"/>
          </p:nvPr>
        </p:nvSpPr>
        <p:spPr>
          <a:xfrm>
            <a:off x="1792288" y="612775"/>
            <a:ext cx="5486401" cy="4114800"/>
          </a:xfrm>
          <a:prstGeom prst="rect">
            <a:avLst/>
          </a:prstGeom>
        </p:spPr>
        <p:txBody>
          <a:bodyPr lIns="91439" rIns="91439">
            <a:noAutofit/>
          </a:bodyPr>
          <a:lstStyle/>
          <a:p/>
        </p:txBody>
      </p:sp>
      <p:sp>
        <p:nvSpPr>
          <p:cNvPr id="90" name="正文级别 1…"/>
          <p:cNvSpPr txBox="1">
            <a:spLocks noGrp="1"/>
          </p:cNvSpPr>
          <p:nvPr>
            <p:ph type="body" sz="quarter" idx="1" hasCustomPrompt="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正文级别 1</a:t>
            </a:r>
          </a:p>
          <a:p>
            <a:pPr lvl="1"/>
            <a:r>
              <a:t>正文级别 2</a:t>
            </a:r>
          </a:p>
          <a:p>
            <a:pPr lvl="2"/>
            <a:r>
              <a:t>正文级别 3</a:t>
            </a:r>
          </a:p>
          <a:p>
            <a:pPr lvl="3"/>
            <a:r>
              <a:t>正文级别 4</a:t>
            </a:r>
          </a:p>
          <a:p>
            <a:pPr lvl="4"/>
            <a:r>
              <a:t>正文级别 5</a:t>
            </a:r>
          </a:p>
        </p:txBody>
      </p:sp>
      <p:sp>
        <p:nvSpPr>
          <p:cNvPr id="9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标题和竖排文字">
    <p:spTree>
      <p:nvGrpSpPr>
        <p:cNvPr id="1" name=""/>
        <p:cNvGrpSpPr/>
        <p:nvPr/>
      </p:nvGrpSpPr>
      <p:grpSpPr>
        <a:xfrm>
          <a:off x="0" y="0"/>
          <a:ext cx="0" cy="0"/>
          <a:chOff x="0" y="0"/>
          <a:chExt cx="0" cy="0"/>
        </a:xfrm>
      </p:grpSpPr>
      <p:sp>
        <p:nvSpPr>
          <p:cNvPr id="98" name="标题文本"/>
          <p:cNvSpPr txBox="1">
            <a:spLocks noGrp="1"/>
          </p:cNvSpPr>
          <p:nvPr>
            <p:ph type="title" hasCustomPrompt="1"/>
          </p:nvPr>
        </p:nvSpPr>
        <p:spPr>
          <a:prstGeom prst="rect">
            <a:avLst/>
          </a:prstGeom>
        </p:spPr>
        <p:txBody>
          <a:bodyPr/>
          <a:lstStyle/>
          <a:p>
            <a:r>
              <a:t>标题文本</a:t>
            </a:r>
          </a:p>
        </p:txBody>
      </p:sp>
      <p:sp>
        <p:nvSpPr>
          <p:cNvPr id="99"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0"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垂直排列标题与文本">
    <p:spTree>
      <p:nvGrpSpPr>
        <p:cNvPr id="1" name=""/>
        <p:cNvGrpSpPr/>
        <p:nvPr/>
      </p:nvGrpSpPr>
      <p:grpSpPr>
        <a:xfrm>
          <a:off x="0" y="0"/>
          <a:ext cx="0" cy="0"/>
          <a:chOff x="0" y="0"/>
          <a:chExt cx="0" cy="0"/>
        </a:xfrm>
      </p:grpSpPr>
      <p:sp>
        <p:nvSpPr>
          <p:cNvPr id="107" name="标题文本"/>
          <p:cNvSpPr txBox="1">
            <a:spLocks noGrp="1"/>
          </p:cNvSpPr>
          <p:nvPr>
            <p:ph type="title" hasCustomPrompt="1"/>
          </p:nvPr>
        </p:nvSpPr>
        <p:spPr>
          <a:xfrm>
            <a:off x="6629400" y="274638"/>
            <a:ext cx="2057400" cy="5851526"/>
          </a:xfrm>
          <a:prstGeom prst="rect">
            <a:avLst/>
          </a:prstGeom>
        </p:spPr>
        <p:txBody>
          <a:bodyPr/>
          <a:lstStyle/>
          <a:p>
            <a:r>
              <a:t>标题文本</a:t>
            </a:r>
          </a:p>
        </p:txBody>
      </p:sp>
      <p:sp>
        <p:nvSpPr>
          <p:cNvPr id="108" name="正文级别 1…"/>
          <p:cNvSpPr txBox="1">
            <a:spLocks noGrp="1"/>
          </p:cNvSpPr>
          <p:nvPr>
            <p:ph type="body" idx="1" hasCustomPrompt="1"/>
          </p:nvPr>
        </p:nvSpPr>
        <p:spPr>
          <a:xfrm>
            <a:off x="457200" y="274638"/>
            <a:ext cx="6019800" cy="5851526"/>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9"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内容">
    <p:spTree>
      <p:nvGrpSpPr>
        <p:cNvPr id="1" name=""/>
        <p:cNvGrpSpPr/>
        <p:nvPr/>
      </p:nvGrpSpPr>
      <p:grpSpPr>
        <a:xfrm>
          <a:off x="0" y="0"/>
          <a:ext cx="0" cy="0"/>
          <a:chOff x="0" y="0"/>
          <a:chExt cx="0" cy="0"/>
        </a:xfrm>
      </p:grpSpPr>
      <p:sp>
        <p:nvSpPr>
          <p:cNvPr id="116" name="正文级别 1…"/>
          <p:cNvSpPr txBox="1">
            <a:spLocks noGrp="1"/>
          </p:cNvSpPr>
          <p:nvPr>
            <p:ph type="body" idx="1" hasCustomPrompt="1"/>
          </p:nvPr>
        </p:nvSpPr>
        <p:spPr>
          <a:xfrm>
            <a:off x="457200" y="274638"/>
            <a:ext cx="8229600" cy="5851526"/>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17"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35" name="标题文本"/>
          <p:cNvSpPr txBox="1">
            <a:spLocks noGrp="1"/>
          </p:cNvSpPr>
          <p:nvPr>
            <p:ph type="title" hasCustomPrompt="1"/>
          </p:nvPr>
        </p:nvSpPr>
        <p:spPr>
          <a:xfrm>
            <a:off x="722312" y="4406900"/>
            <a:ext cx="7772401" cy="1362075"/>
          </a:xfrm>
          <a:prstGeom prst="rect">
            <a:avLst/>
          </a:prstGeom>
        </p:spPr>
        <p:txBody>
          <a:bodyPr anchor="t"/>
          <a:lstStyle>
            <a:lvl1pPr algn="l">
              <a:defRPr sz="4000" b="1" cap="all"/>
            </a:lvl1pPr>
          </a:lstStyle>
          <a:p>
            <a:r>
              <a:t>标题文本</a:t>
            </a:r>
          </a:p>
        </p:txBody>
      </p:sp>
      <p:sp>
        <p:nvSpPr>
          <p:cNvPr id="36" name="正文级别 1…"/>
          <p:cNvSpPr txBox="1">
            <a:spLocks noGrp="1"/>
          </p:cNvSpPr>
          <p:nvPr>
            <p:ph type="body" sz="quarter" idx="1" hasCustomPrompt="1"/>
          </p:nvPr>
        </p:nvSpPr>
        <p:spPr>
          <a:xfrm>
            <a:off x="722312" y="2906713"/>
            <a:ext cx="7772401" cy="1500188"/>
          </a:xfrm>
          <a:prstGeom prst="rect">
            <a:avLst/>
          </a:prstGeom>
        </p:spPr>
        <p:txBody>
          <a:bodyPr anchor="b"/>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r>
              <a:t>正文级别 1</a:t>
            </a:r>
          </a:p>
          <a:p>
            <a:pPr lvl="1"/>
            <a:r>
              <a:t>正文级别 2</a:t>
            </a:r>
          </a:p>
          <a:p>
            <a:pPr lvl="2"/>
            <a:r>
              <a:t>正文级别 3</a:t>
            </a:r>
          </a:p>
          <a:p>
            <a:pPr lvl="3"/>
            <a:r>
              <a:t>正文级别 4</a:t>
            </a:r>
          </a:p>
          <a:p>
            <a:pPr lvl="4"/>
            <a:r>
              <a:t>正文级别 5</a:t>
            </a:r>
          </a:p>
        </p:txBody>
      </p:sp>
      <p:sp>
        <p:nvSpPr>
          <p:cNvPr id="37"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44" name="标题文本"/>
          <p:cNvSpPr txBox="1">
            <a:spLocks noGrp="1"/>
          </p:cNvSpPr>
          <p:nvPr>
            <p:ph type="title" hasCustomPrompt="1"/>
          </p:nvPr>
        </p:nvSpPr>
        <p:spPr>
          <a:prstGeom prst="rect">
            <a:avLst/>
          </a:prstGeom>
        </p:spPr>
        <p:txBody>
          <a:bodyPr/>
          <a:lstStyle/>
          <a:p>
            <a:r>
              <a:t>标题文本</a:t>
            </a:r>
          </a:p>
        </p:txBody>
      </p:sp>
      <p:sp>
        <p:nvSpPr>
          <p:cNvPr id="45" name="正文级别 1…"/>
          <p:cNvSpPr txBox="1">
            <a:spLocks noGrp="1"/>
          </p:cNvSpPr>
          <p:nvPr>
            <p:ph type="body" sz="half" idx="1" hasCustomPrompt="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40" indent="-320040">
              <a:spcBef>
                <a:spcPts val="600"/>
              </a:spcBef>
              <a:defRPr sz="2800"/>
            </a:lvl3pPr>
            <a:lvl4pPr marL="1727200" indent="-355600">
              <a:spcBef>
                <a:spcPts val="600"/>
              </a:spcBef>
              <a:defRPr sz="2800"/>
            </a:lvl4pPr>
            <a:lvl5pPr marL="2184400" indent="-355600">
              <a:spcBef>
                <a:spcPts val="600"/>
              </a:spcBef>
              <a:defRPr sz="2800"/>
            </a:lvl5pPr>
          </a:lstStyle>
          <a:p>
            <a:r>
              <a:t>正文级别 1</a:t>
            </a:r>
          </a:p>
          <a:p>
            <a:pPr lvl="1"/>
            <a:r>
              <a:t>正文级别 2</a:t>
            </a:r>
          </a:p>
          <a:p>
            <a:pPr lvl="2"/>
            <a:r>
              <a:t>正文级别 3</a:t>
            </a:r>
          </a:p>
          <a:p>
            <a:pPr lvl="3"/>
            <a:r>
              <a:t>正文级别 4</a:t>
            </a:r>
          </a:p>
          <a:p>
            <a:pPr lvl="4"/>
            <a:r>
              <a:t>正文级别 5</a:t>
            </a:r>
          </a:p>
        </p:txBody>
      </p:sp>
      <p:sp>
        <p:nvSpPr>
          <p:cNvPr id="4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53" name="标题文本"/>
          <p:cNvSpPr txBox="1">
            <a:spLocks noGrp="1"/>
          </p:cNvSpPr>
          <p:nvPr>
            <p:ph type="title" hasCustomPrompt="1"/>
          </p:nvPr>
        </p:nvSpPr>
        <p:spPr>
          <a:prstGeom prst="rect">
            <a:avLst/>
          </a:prstGeom>
        </p:spPr>
        <p:txBody>
          <a:bodyPr/>
          <a:lstStyle/>
          <a:p>
            <a:r>
              <a:t>标题文本</a:t>
            </a:r>
          </a:p>
        </p:txBody>
      </p:sp>
      <p:sp>
        <p:nvSpPr>
          <p:cNvPr id="54" name="正文级别 1…"/>
          <p:cNvSpPr txBox="1">
            <a:spLocks noGrp="1"/>
          </p:cNvSpPr>
          <p:nvPr>
            <p:ph type="body" sz="quarter" idx="1" hasCustomPrompt="1"/>
          </p:nvPr>
        </p:nvSpPr>
        <p:spPr>
          <a:xfrm>
            <a:off x="457200" y="1535112"/>
            <a:ext cx="4040188" cy="639763"/>
          </a:xfrm>
          <a:prstGeom prst="rect">
            <a:avLst/>
          </a:prstGeom>
        </p:spPr>
        <p:txBody>
          <a:bodyPr anchor="b"/>
          <a:lstStyle>
            <a:lvl1pPr marL="0" indent="0">
              <a:spcBef>
                <a:spcPts val="500"/>
              </a:spcBef>
              <a:buSzTx/>
              <a:buNone/>
              <a:defRPr sz="2400" b="1"/>
            </a:lvl1pPr>
            <a:lvl2pPr marL="0" indent="457200">
              <a:spcBef>
                <a:spcPts val="500"/>
              </a:spcBef>
              <a:buSzTx/>
              <a:buNone/>
              <a:defRPr sz="2400" b="1"/>
            </a:lvl2pPr>
            <a:lvl3pPr marL="0" indent="914400">
              <a:spcBef>
                <a:spcPts val="500"/>
              </a:spcBef>
              <a:buSzTx/>
              <a:buNone/>
              <a:defRPr sz="2400" b="1"/>
            </a:lvl3pPr>
            <a:lvl4pPr marL="0" indent="1371600">
              <a:spcBef>
                <a:spcPts val="500"/>
              </a:spcBef>
              <a:buSzTx/>
              <a:buNone/>
              <a:defRPr sz="2400" b="1"/>
            </a:lvl4pPr>
            <a:lvl5pPr marL="0" indent="1828800">
              <a:spcBef>
                <a:spcPts val="500"/>
              </a:spcBef>
              <a:buSzTx/>
              <a:buNone/>
              <a:defRPr sz="2400" b="1"/>
            </a:lvl5pPr>
          </a:lstStyle>
          <a:p>
            <a:r>
              <a:t>正文级别 1</a:t>
            </a:r>
          </a:p>
          <a:p>
            <a:pPr lvl="1"/>
            <a:r>
              <a:t>正文级别 2</a:t>
            </a:r>
          </a:p>
          <a:p>
            <a:pPr lvl="2"/>
            <a:r>
              <a:t>正文级别 3</a:t>
            </a:r>
          </a:p>
          <a:p>
            <a:pPr lvl="3"/>
            <a:r>
              <a:t>正文级别 4</a:t>
            </a:r>
          </a:p>
          <a:p>
            <a:pPr lvl="4"/>
            <a:r>
              <a:t>正文级别 5</a:t>
            </a:r>
          </a:p>
        </p:txBody>
      </p:sp>
      <p:sp>
        <p:nvSpPr>
          <p:cNvPr id="55" name="文本占位符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None/>
              <a:defRPr sz="2400" b="1"/>
            </a:pPr>
          </a:p>
        </p:txBody>
      </p:sp>
      <p:sp>
        <p:nvSpPr>
          <p:cNvPr id="56"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63" name="标题文本"/>
          <p:cNvSpPr txBox="1">
            <a:spLocks noGrp="1"/>
          </p:cNvSpPr>
          <p:nvPr>
            <p:ph type="title" hasCustomPrompt="1"/>
          </p:nvPr>
        </p:nvSpPr>
        <p:spPr>
          <a:prstGeom prst="rect">
            <a:avLst/>
          </a:prstGeom>
        </p:spPr>
        <p:txBody>
          <a:bodyPr/>
          <a:lstStyle/>
          <a:p>
            <a:r>
              <a:t>标题文本</a:t>
            </a:r>
          </a:p>
        </p:txBody>
      </p:sp>
      <p:sp>
        <p:nvSpPr>
          <p:cNvPr id="64"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7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8" name="标题文本"/>
          <p:cNvSpPr txBox="1">
            <a:spLocks noGrp="1"/>
          </p:cNvSpPr>
          <p:nvPr>
            <p:ph type="title" hasCustomPrompt="1"/>
          </p:nvPr>
        </p:nvSpPr>
        <p:spPr>
          <a:xfrm>
            <a:off x="457200" y="273050"/>
            <a:ext cx="3008314" cy="1162050"/>
          </a:xfrm>
          <a:prstGeom prst="rect">
            <a:avLst/>
          </a:prstGeom>
        </p:spPr>
        <p:txBody>
          <a:bodyPr anchor="b"/>
          <a:lstStyle>
            <a:lvl1pPr algn="l">
              <a:defRPr sz="2000" b="1"/>
            </a:lvl1pPr>
          </a:lstStyle>
          <a:p>
            <a:r>
              <a:t>标题文本</a:t>
            </a:r>
          </a:p>
        </p:txBody>
      </p:sp>
      <p:sp>
        <p:nvSpPr>
          <p:cNvPr id="79" name="正文级别 1…"/>
          <p:cNvSpPr txBox="1">
            <a:spLocks noGrp="1"/>
          </p:cNvSpPr>
          <p:nvPr>
            <p:ph type="body" idx="1" hasCustomPrompt="1"/>
          </p:nvPr>
        </p:nvSpPr>
        <p:spPr>
          <a:xfrm>
            <a:off x="3575050" y="273050"/>
            <a:ext cx="5111750" cy="5853113"/>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0" name="文本占位符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None/>
              <a:defRPr sz="1400"/>
            </a:pPr>
          </a:p>
        </p:txBody>
      </p:sp>
      <p:sp>
        <p:nvSpPr>
          <p:cNvPr id="8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8" name="标题文本"/>
          <p:cNvSpPr txBox="1">
            <a:spLocks noGrp="1"/>
          </p:cNvSpPr>
          <p:nvPr>
            <p:ph type="title" hasCustomPrompt="1"/>
          </p:nvPr>
        </p:nvSpPr>
        <p:spPr>
          <a:xfrm>
            <a:off x="1792288" y="4800600"/>
            <a:ext cx="5486401" cy="566738"/>
          </a:xfrm>
          <a:prstGeom prst="rect">
            <a:avLst/>
          </a:prstGeom>
        </p:spPr>
        <p:txBody>
          <a:bodyPr anchor="b"/>
          <a:lstStyle>
            <a:lvl1pPr algn="l">
              <a:defRPr sz="2000" b="1"/>
            </a:lvl1pPr>
          </a:lstStyle>
          <a:p>
            <a:r>
              <a:t>标题文本</a:t>
            </a:r>
          </a:p>
        </p:txBody>
      </p:sp>
      <p:sp>
        <p:nvSpPr>
          <p:cNvPr id="89" name="图片占位符 2"/>
          <p:cNvSpPr>
            <a:spLocks noGrp="1"/>
          </p:cNvSpPr>
          <p:nvPr>
            <p:ph type="pic" sz="half" idx="13"/>
          </p:nvPr>
        </p:nvSpPr>
        <p:spPr>
          <a:xfrm>
            <a:off x="1792288" y="612775"/>
            <a:ext cx="5486401" cy="4114800"/>
          </a:xfrm>
          <a:prstGeom prst="rect">
            <a:avLst/>
          </a:prstGeom>
        </p:spPr>
        <p:txBody>
          <a:bodyPr lIns="91439" rIns="91439">
            <a:noAutofit/>
          </a:bodyPr>
          <a:lstStyle/>
          <a:p/>
        </p:txBody>
      </p:sp>
      <p:sp>
        <p:nvSpPr>
          <p:cNvPr id="90" name="正文级别 1…"/>
          <p:cNvSpPr txBox="1">
            <a:spLocks noGrp="1"/>
          </p:cNvSpPr>
          <p:nvPr>
            <p:ph type="body" sz="quarter" idx="1" hasCustomPrompt="1"/>
          </p:nvPr>
        </p:nvSpPr>
        <p:spPr>
          <a:xfrm>
            <a:off x="1792288" y="5367337"/>
            <a:ext cx="5486401" cy="804863"/>
          </a:xfrm>
          <a:prstGeom prst="rect">
            <a:avLst/>
          </a:prstGeom>
        </p:spPr>
        <p:txBody>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r>
              <a:t>正文级别 1</a:t>
            </a:r>
          </a:p>
          <a:p>
            <a:pPr lvl="1"/>
            <a:r>
              <a:t>正文级别 2</a:t>
            </a:r>
          </a:p>
          <a:p>
            <a:pPr lvl="2"/>
            <a:r>
              <a:t>正文级别 3</a:t>
            </a:r>
          </a:p>
          <a:p>
            <a:pPr lvl="3"/>
            <a:r>
              <a:t>正文级别 4</a:t>
            </a:r>
          </a:p>
          <a:p>
            <a:pPr lvl="4"/>
            <a:r>
              <a:t>正文级别 5</a:t>
            </a:r>
          </a:p>
        </p:txBody>
      </p:sp>
      <p:sp>
        <p:nvSpPr>
          <p:cNvPr id="91"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3"/>
          <p:cNvSpPr/>
          <p:nvPr/>
        </p:nvSpPr>
        <p:spPr>
          <a:xfrm>
            <a:off x="0" y="0"/>
            <a:ext cx="4572000" cy="381000"/>
          </a:xfrm>
          <a:prstGeom prst="rect">
            <a:avLst/>
          </a:prstGeom>
          <a:solidFill>
            <a:srgbClr val="3366FF"/>
          </a:solidFill>
          <a:ln>
            <a:solidFill>
              <a:srgbClr val="000000"/>
            </a:solidFill>
            <a:miter/>
          </a:ln>
        </p:spPr>
        <p:txBody>
          <a:bodyPr lIns="45719" rIns="45719" anchor="ctr"/>
          <a:lstStyle/>
          <a:p>
            <a:pPr algn="ctr">
              <a:defRPr sz="2400" b="0"/>
            </a:pPr>
          </a:p>
        </p:txBody>
      </p:sp>
      <p:sp>
        <p:nvSpPr>
          <p:cNvPr id="3" name="Rectangle 4"/>
          <p:cNvSpPr/>
          <p:nvPr/>
        </p:nvSpPr>
        <p:spPr>
          <a:xfrm>
            <a:off x="4572000" y="0"/>
            <a:ext cx="4572000" cy="381000"/>
          </a:xfrm>
          <a:prstGeom prst="rect">
            <a:avLst/>
          </a:prstGeom>
          <a:solidFill>
            <a:srgbClr val="99CCFF"/>
          </a:solidFill>
          <a:ln>
            <a:solidFill>
              <a:srgbClr val="000000"/>
            </a:solidFill>
            <a:miter/>
          </a:ln>
        </p:spPr>
        <p:txBody>
          <a:bodyPr lIns="45719" rIns="45719" anchor="ctr"/>
          <a:lstStyle/>
          <a:p>
            <a:pPr algn="ctr"/>
          </a:p>
        </p:txBody>
      </p:sp>
      <p:sp>
        <p:nvSpPr>
          <p:cNvPr id="4" name="Rectangle 6"/>
          <p:cNvSpPr/>
          <p:nvPr/>
        </p:nvSpPr>
        <p:spPr>
          <a:xfrm>
            <a:off x="0" y="6477000"/>
            <a:ext cx="9144000" cy="381000"/>
          </a:xfrm>
          <a:prstGeom prst="rect">
            <a:avLst/>
          </a:prstGeom>
          <a:solidFill>
            <a:srgbClr val="3366FF"/>
          </a:solidFill>
          <a:ln w="12700">
            <a:miter lim="400000"/>
          </a:ln>
        </p:spPr>
        <p:txBody>
          <a:bodyPr lIns="45719" rIns="45719" anchor="ct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5" name="标题文本"/>
          <p:cNvSpPr txBox="1">
            <a:spLocks noGrp="1"/>
          </p:cNvSpPr>
          <p:nvPr>
            <p:ph type="title"/>
          </p:nvPr>
        </p:nvSpPr>
        <p:spPr>
          <a:xfrm>
            <a:off x="457200" y="274638"/>
            <a:ext cx="8229600" cy="1143001"/>
          </a:xfrm>
          <a:prstGeom prst="rect">
            <a:avLst/>
          </a:prstGeom>
          <a:ln w="12700">
            <a:miter lim="400000"/>
          </a:ln>
        </p:spPr>
        <p:txBody>
          <a:bodyPr lIns="45719" rIns="45719" anchor="ctr">
            <a:normAutofit/>
          </a:bodyPr>
          <a:lstStyle/>
          <a:p>
            <a:r>
              <a:t>标题文本</a:t>
            </a:r>
          </a:p>
        </p:txBody>
      </p:sp>
      <p:sp>
        <p:nvSpPr>
          <p:cNvPr id="6" name="正文级别 1…"/>
          <p:cNvSpPr txBox="1">
            <a:spLocks noGrp="1"/>
          </p:cNvSpPr>
          <p:nvPr>
            <p:ph type="body" idx="1"/>
          </p:nvPr>
        </p:nvSpPr>
        <p:spPr>
          <a:xfrm>
            <a:off x="457200" y="1600200"/>
            <a:ext cx="8229600" cy="4525963"/>
          </a:xfrm>
          <a:prstGeom prst="rect">
            <a:avLst/>
          </a:prstGeom>
          <a:ln w="12700">
            <a:miter lim="400000"/>
          </a:ln>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7" name="幻灯片编号"/>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1pPr>
      <a:lvl2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2pPr>
      <a:lvl3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3pPr>
      <a:lvl4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4pPr>
      <a:lvl5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5pPr>
      <a:lvl6pPr marL="0" marR="0" indent="4572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6pPr>
      <a:lvl7pPr marL="0" marR="0" indent="9144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7pPr>
      <a:lvl8pPr marL="0" marR="0" indent="13716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8pPr>
      <a:lvl9pPr marL="0" marR="0" indent="18288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9pPr>
    </p:titleStyle>
    <p:bodyStyle>
      <a:lvl1pPr marL="342900" marR="0" indent="-34290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1pPr>
      <a:lvl2pPr marL="783590" marR="0" indent="-32639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2pPr>
      <a:lvl3pPr marL="1219200" marR="0" indent="-30480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3pPr>
      <a:lvl4pPr marL="17373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4pPr>
      <a:lvl5pPr marL="21945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5pPr>
      <a:lvl6pPr marL="26517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6pPr>
      <a:lvl7pPr marL="31089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7pPr>
      <a:lvl8pPr marL="35661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8pPr>
      <a:lvl9pPr marL="40233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9pPr>
    </p:bodyStyle>
    <p:otherStyle>
      <a:lvl1pPr marL="0" marR="0" indent="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1pPr>
      <a:lvl2pPr marL="0" marR="0" indent="4572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2pPr>
      <a:lvl3pPr marL="0" marR="0" indent="9144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3pPr>
      <a:lvl4pPr marL="0" marR="0" indent="13716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4pPr>
      <a:lvl5pPr marL="0" marR="0" indent="18288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5pPr>
      <a:lvl6pPr marL="0" marR="0" indent="22860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6pPr>
      <a:lvl7pPr marL="0" marR="0" indent="27432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7pPr>
      <a:lvl8pPr marL="0" marR="0" indent="32004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8pPr>
      <a:lvl9pPr marL="0" marR="0" indent="36576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3"/>
          <p:cNvSpPr/>
          <p:nvPr/>
        </p:nvSpPr>
        <p:spPr>
          <a:xfrm>
            <a:off x="0" y="0"/>
            <a:ext cx="4572000" cy="381000"/>
          </a:xfrm>
          <a:prstGeom prst="rect">
            <a:avLst/>
          </a:prstGeom>
          <a:solidFill>
            <a:srgbClr val="3366FF"/>
          </a:solidFill>
          <a:ln>
            <a:solidFill>
              <a:srgbClr val="000000"/>
            </a:solidFill>
            <a:miter/>
          </a:ln>
        </p:spPr>
        <p:txBody>
          <a:bodyPr lIns="45719" rIns="45719" anchor="ctr"/>
          <a:lstStyle/>
          <a:p>
            <a:pPr algn="ctr">
              <a:defRPr sz="2400" b="0"/>
            </a:pPr>
            <a:endParaRPr sz="1800"/>
          </a:p>
        </p:txBody>
      </p:sp>
      <p:sp>
        <p:nvSpPr>
          <p:cNvPr id="3" name="Rectangle 4"/>
          <p:cNvSpPr/>
          <p:nvPr/>
        </p:nvSpPr>
        <p:spPr>
          <a:xfrm>
            <a:off x="4572000" y="0"/>
            <a:ext cx="4572000" cy="381000"/>
          </a:xfrm>
          <a:prstGeom prst="rect">
            <a:avLst/>
          </a:prstGeom>
          <a:solidFill>
            <a:srgbClr val="99CCFF"/>
          </a:solidFill>
          <a:ln>
            <a:solidFill>
              <a:srgbClr val="000000"/>
            </a:solidFill>
            <a:miter/>
          </a:ln>
        </p:spPr>
        <p:txBody>
          <a:bodyPr lIns="45719" rIns="45719" anchor="ctr"/>
          <a:lstStyle/>
          <a:p>
            <a:pPr algn="ctr"/>
          </a:p>
        </p:txBody>
      </p:sp>
      <p:sp>
        <p:nvSpPr>
          <p:cNvPr id="4" name="Rectangle 6"/>
          <p:cNvSpPr/>
          <p:nvPr/>
        </p:nvSpPr>
        <p:spPr>
          <a:xfrm>
            <a:off x="0" y="6477000"/>
            <a:ext cx="9144000" cy="381000"/>
          </a:xfrm>
          <a:prstGeom prst="rect">
            <a:avLst/>
          </a:prstGeom>
          <a:solidFill>
            <a:srgbClr val="3366FF"/>
          </a:solidFill>
          <a:ln w="12700">
            <a:miter lim="400000"/>
          </a:ln>
        </p:spPr>
        <p:txBody>
          <a:bodyPr lIns="45719" rIns="45719" anchor="ct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5" name="标题文本"/>
          <p:cNvSpPr txBox="1">
            <a:spLocks noGrp="1"/>
          </p:cNvSpPr>
          <p:nvPr>
            <p:ph type="title"/>
          </p:nvPr>
        </p:nvSpPr>
        <p:spPr>
          <a:xfrm>
            <a:off x="457200" y="274638"/>
            <a:ext cx="8229600" cy="1143001"/>
          </a:xfrm>
          <a:prstGeom prst="rect">
            <a:avLst/>
          </a:prstGeom>
          <a:ln w="12700">
            <a:miter lim="400000"/>
          </a:ln>
        </p:spPr>
        <p:txBody>
          <a:bodyPr lIns="45719" rIns="45719" anchor="ctr">
            <a:normAutofit/>
          </a:bodyPr>
          <a:lstStyle/>
          <a:p>
            <a:r>
              <a:t>标题文本</a:t>
            </a:r>
          </a:p>
        </p:txBody>
      </p:sp>
      <p:sp>
        <p:nvSpPr>
          <p:cNvPr id="6" name="正文级别 1…"/>
          <p:cNvSpPr txBox="1">
            <a:spLocks noGrp="1"/>
          </p:cNvSpPr>
          <p:nvPr>
            <p:ph type="body" idx="1"/>
          </p:nvPr>
        </p:nvSpPr>
        <p:spPr>
          <a:xfrm>
            <a:off x="457200" y="1600200"/>
            <a:ext cx="8229600" cy="4525963"/>
          </a:xfrm>
          <a:prstGeom prst="rect">
            <a:avLst/>
          </a:prstGeom>
          <a:ln w="12700">
            <a:miter lim="400000"/>
          </a:ln>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7" name="幻灯片编号"/>
          <p:cNvSpPr txBox="1">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solidFill>
                  <a:srgbClr val="FFFFFF"/>
                </a:solidFill>
                <a:latin typeface="Calibri" panose="020F0502020204030204"/>
                <a:ea typeface="Calibri" panose="020F0502020204030204"/>
                <a:cs typeface="Calibri" panose="020F0502020204030204"/>
                <a:sym typeface="Calibri" panose="020F0502020204030204"/>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txStyles>
    <p:titleStyle>
      <a:lvl1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1pPr>
      <a:lvl2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2pPr>
      <a:lvl3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3pPr>
      <a:lvl4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4pPr>
      <a:lvl5pPr marL="0" marR="0" indent="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5pPr>
      <a:lvl6pPr marL="0" marR="0" indent="4572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6pPr>
      <a:lvl7pPr marL="0" marR="0" indent="9144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7pPr>
      <a:lvl8pPr marL="0" marR="0" indent="13716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8pPr>
      <a:lvl9pPr marL="0" marR="0" indent="1828800" algn="ctr" defTabSz="914400" rtl="0" latinLnBrk="0">
        <a:lnSpc>
          <a:spcPct val="100000"/>
        </a:lnSpc>
        <a:spcBef>
          <a:spcPts val="0"/>
        </a:spcBef>
        <a:spcAft>
          <a:spcPts val="0"/>
        </a:spcAft>
        <a:buClrTx/>
        <a:buSzTx/>
        <a:buFontTx/>
        <a:buNone/>
        <a:defRPr sz="4400" b="0" i="0" u="none" strike="noStrike" cap="none" spc="0" baseline="0">
          <a:ln>
            <a:noFill/>
          </a:ln>
          <a:solidFill>
            <a:srgbClr val="1F497D"/>
          </a:solidFill>
          <a:uFillTx/>
          <a:latin typeface="+mn-lt"/>
          <a:ea typeface="+mn-ea"/>
          <a:cs typeface="+mn-cs"/>
          <a:sym typeface="Arial" panose="020B0604020202090204"/>
        </a:defRPr>
      </a:lvl9pPr>
    </p:titleStyle>
    <p:bodyStyle>
      <a:lvl1pPr marL="342900" marR="0" indent="-34290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1pPr>
      <a:lvl2pPr marL="783590" marR="0" indent="-32639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2pPr>
      <a:lvl3pPr marL="1219200" marR="0" indent="-30480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3pPr>
      <a:lvl4pPr marL="17373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4pPr>
      <a:lvl5pPr marL="21945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5pPr>
      <a:lvl6pPr marL="26517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6pPr>
      <a:lvl7pPr marL="31089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7pPr>
      <a:lvl8pPr marL="35661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8pPr>
      <a:lvl9pPr marL="4023360" marR="0" indent="-365760" algn="l" defTabSz="914400" rtl="0" latinLnBrk="0">
        <a:lnSpc>
          <a:spcPct val="100000"/>
        </a:lnSpc>
        <a:spcBef>
          <a:spcPts val="700"/>
        </a:spcBef>
        <a:spcAft>
          <a:spcPts val="0"/>
        </a:spcAft>
        <a:buClrTx/>
        <a:buSzPct val="100000"/>
        <a:buFontTx/>
        <a:buChar char="»"/>
        <a:defRPr sz="3200" b="0" i="0" u="none" strike="noStrike" cap="none" spc="0" baseline="0">
          <a:ln>
            <a:noFill/>
          </a:ln>
          <a:solidFill>
            <a:srgbClr val="000000"/>
          </a:solidFill>
          <a:uFillTx/>
          <a:latin typeface="+mn-lt"/>
          <a:ea typeface="+mn-ea"/>
          <a:cs typeface="+mn-cs"/>
          <a:sym typeface="Arial" panose="020B0604020202090204"/>
        </a:defRPr>
      </a:lvl9pPr>
    </p:bodyStyle>
    <p:otherStyle>
      <a:lvl1pPr marL="0" marR="0" indent="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1pPr>
      <a:lvl2pPr marL="0" marR="0" indent="4572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2pPr>
      <a:lvl3pPr marL="0" marR="0" indent="9144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3pPr>
      <a:lvl4pPr marL="0" marR="0" indent="13716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4pPr>
      <a:lvl5pPr marL="0" marR="0" indent="18288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5pPr>
      <a:lvl6pPr marL="0" marR="0" indent="22860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6pPr>
      <a:lvl7pPr marL="0" marR="0" indent="27432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7pPr>
      <a:lvl8pPr marL="0" marR="0" indent="32004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8pPr>
      <a:lvl9pPr marL="0" marR="0" indent="3657600" algn="r" defTabSz="914400" rtl="0" latinLnBrk="0">
        <a:lnSpc>
          <a:spcPct val="100000"/>
        </a:lnSpc>
        <a:spcBef>
          <a:spcPts val="0"/>
        </a:spcBef>
        <a:spcAft>
          <a:spcPts val="0"/>
        </a:spcAft>
        <a:buClrTx/>
        <a:buSzTx/>
        <a:buFontTx/>
        <a:buNone/>
        <a:defRPr sz="1200" b="1" i="0" u="none" strike="noStrike" cap="none" spc="0" baseline="0">
          <a:ln>
            <a:noFill/>
          </a:ln>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4.xml"/><Relationship Id="rId2" Type="http://schemas.openxmlformats.org/officeDocument/2006/relationships/image" Target="../media/image12.jpe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4.xml"/><Relationship Id="rId2" Type="http://schemas.openxmlformats.org/officeDocument/2006/relationships/image" Target="../media/image14.pn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image" Target="../media/image2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4.xml"/><Relationship Id="rId2" Type="http://schemas.openxmlformats.org/officeDocument/2006/relationships/image" Target="../media/image22.pn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4.xml"/><Relationship Id="rId2" Type="http://schemas.openxmlformats.org/officeDocument/2006/relationships/image" Target="../media/image24.jpeg"/><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4.xml"/><Relationship Id="rId2" Type="http://schemas.openxmlformats.org/officeDocument/2006/relationships/image" Target="../media/image28.png"/><Relationship Id="rId1" Type="http://schemas.openxmlformats.org/officeDocument/2006/relationships/image" Target="../media/image27.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4.xml"/><Relationship Id="rId2" Type="http://schemas.openxmlformats.org/officeDocument/2006/relationships/image" Target="../media/image30.png"/><Relationship Id="rId1" Type="http://schemas.openxmlformats.org/officeDocument/2006/relationships/image" Target="../media/image29.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vmlDrawing" Target="../drawings/vmlDrawing1.vml"/><Relationship Id="rId6" Type="http://schemas.openxmlformats.org/officeDocument/2006/relationships/slideLayout" Target="../slideLayouts/slideLayout14.xml"/><Relationship Id="rId5" Type="http://schemas.openxmlformats.org/officeDocument/2006/relationships/image" Target="../media/image33.wmf"/><Relationship Id="rId4" Type="http://schemas.openxmlformats.org/officeDocument/2006/relationships/oleObject" Target="../embeddings/oleObject2.bin"/><Relationship Id="rId3" Type="http://schemas.openxmlformats.org/officeDocument/2006/relationships/image" Target="../media/image32.wmf"/><Relationship Id="rId2" Type="http://schemas.openxmlformats.org/officeDocument/2006/relationships/oleObject" Target="../embeddings/oleObject1.bin"/><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4.xml"/><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tags" Target="../tags/tag1.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4.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9.xml"/><Relationship Id="rId2" Type="http://schemas.openxmlformats.org/officeDocument/2006/relationships/image" Target="../media/image3.png"/><Relationship Id="rId1" Type="http://schemas.openxmlformats.org/officeDocument/2006/relationships/image" Target="../media/image2.emf"/></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4.xml"/><Relationship Id="rId4" Type="http://schemas.openxmlformats.org/officeDocument/2006/relationships/image" Target="../media/image42.png"/><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tags" Target="../tags/tag3.xml"/></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4.xml"/><Relationship Id="rId4" Type="http://schemas.openxmlformats.org/officeDocument/2006/relationships/image" Target="../media/image45.png"/><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tags" Target="../tags/tag4.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4.xml"/><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tags" Target="../tags/tag5.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14.xml"/><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tags" Target="../tags/tag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5"/>
          <p:cNvSpPr txBox="1"/>
          <p:nvPr/>
        </p:nvSpPr>
        <p:spPr>
          <a:xfrm>
            <a:off x="152400" y="6489700"/>
            <a:ext cx="7162800" cy="598610"/>
          </a:xfrm>
          <a:prstGeom prst="rect">
            <a:avLst/>
          </a:prstGeom>
          <a:ln w="12700">
            <a:miter lim="400000"/>
          </a:ln>
        </p:spPr>
        <p:txBody>
          <a:bodyPr lIns="45719" rIns="45719">
            <a:spAutoFit/>
          </a:bodyPr>
          <a:lstStyle/>
          <a:p>
            <a:pP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endParaRPr sz="1400"/>
          </a:p>
          <a:p>
            <a:pPr algn="ctr">
              <a:defRPr sz="1600" b="0">
                <a:solidFill>
                  <a:srgbClr val="FFFFFF"/>
                </a:solidFill>
              </a:defRPr>
            </a:pPr>
            <a:r>
              <a:t>  </a:t>
            </a:r>
          </a:p>
        </p:txBody>
      </p:sp>
      <p:sp>
        <p:nvSpPr>
          <p:cNvPr id="127" name="Rectangle 4"/>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128" name="Text Box 9"/>
          <p:cNvSpPr txBox="1"/>
          <p:nvPr/>
        </p:nvSpPr>
        <p:spPr>
          <a:xfrm>
            <a:off x="3962400" y="4738687"/>
            <a:ext cx="2667000" cy="447041"/>
          </a:xfrm>
          <a:prstGeom prst="rect">
            <a:avLst/>
          </a:prstGeom>
          <a:ln w="12700">
            <a:miter lim="400000"/>
          </a:ln>
        </p:spPr>
        <p:txBody>
          <a:bodyPr lIns="45719" rIns="45719">
            <a:spAutoFit/>
          </a:bodyPr>
          <a:lstStyle>
            <a:lvl1pP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r>
              <a:t>学    生：郝腾飞</a:t>
            </a:r>
          </a:p>
        </p:txBody>
      </p:sp>
      <p:sp>
        <p:nvSpPr>
          <p:cNvPr id="129" name="Rectangle 11"/>
          <p:cNvSpPr txBox="1"/>
          <p:nvPr/>
        </p:nvSpPr>
        <p:spPr>
          <a:xfrm>
            <a:off x="381000" y="2362835"/>
            <a:ext cx="8458200" cy="802641"/>
          </a:xfrm>
          <a:prstGeom prst="rect">
            <a:avLst/>
          </a:prstGeom>
          <a:ln w="12700">
            <a:miter lim="400000"/>
          </a:ln>
        </p:spPr>
        <p:txBody>
          <a:bodyPr lIns="45719" rIns="45719">
            <a:spAutoFit/>
          </a:bodyPr>
          <a:lstStyle>
            <a:lvl1pPr algn="ctr">
              <a:defRPr sz="4000" b="0">
                <a:solidFill>
                  <a:srgbClr val="FF0000"/>
                </a:solidFill>
                <a:effectLst>
                  <a:outerShdw blurRad="38100" dist="38100" dir="2700000" rotWithShape="0">
                    <a:srgbClr val="000000">
                      <a:alpha val="43137"/>
                    </a:srgbClr>
                  </a:outerShdw>
                </a:effectLst>
                <a:latin typeface="黑体" panose="02010609060101010101" charset="-122"/>
                <a:ea typeface="黑体" panose="02010609060101010101" charset="-122"/>
                <a:cs typeface="黑体" panose="02010609060101010101" charset="-122"/>
                <a:sym typeface="黑体" panose="02010609060101010101" charset="-122"/>
              </a:defRPr>
            </a:lvl1pPr>
          </a:lstStyle>
          <a:p>
            <a:r>
              <a:t>管道减振涂层材料研制及试验</a:t>
            </a:r>
          </a:p>
        </p:txBody>
      </p:sp>
      <p:sp>
        <p:nvSpPr>
          <p:cNvPr id="130" name="Rectangle 12"/>
          <p:cNvSpPr txBox="1"/>
          <p:nvPr/>
        </p:nvSpPr>
        <p:spPr>
          <a:xfrm>
            <a:off x="1693700" y="4141676"/>
            <a:ext cx="6840761" cy="1641475"/>
          </a:xfrm>
          <a:prstGeom prst="rect">
            <a:avLst/>
          </a:prstGeom>
          <a:ln w="12700">
            <a:miter lim="400000"/>
          </a:ln>
        </p:spPr>
        <p:txBody>
          <a:bodyPr lIns="45719" rIns="45719">
            <a:spAutoFit/>
          </a:bodyPr>
          <a:lstStyle/>
          <a:p>
            <a:pPr lvl="2">
              <a:lnSpc>
                <a:spcPct val="120000"/>
              </a:lnSpc>
              <a:defRPr sz="2800"/>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学生：张乃予</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2">
              <a:lnSpc>
                <a:spcPct val="120000"/>
              </a:lnSpc>
              <a:defRPr sz="2800"/>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导师：陈果</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lvl="2">
              <a:lnSpc>
                <a:spcPct val="120000"/>
              </a:lnSpc>
              <a:defRPr sz="2800"/>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专业：交通运输</a:t>
            </a:r>
            <a:r>
              <a:rPr b="0">
                <a:latin typeface="宋体" panose="02010600030101010101" pitchFamily="2" charset="-122"/>
                <a:ea typeface="宋体" panose="02010600030101010101" pitchFamily="2" charset="-122"/>
                <a:cs typeface="宋体" panose="02010600030101010101" pitchFamily="2" charset="-122"/>
              </a:rPr>
              <a:t>(</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民航机务工程）</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31" name="Line 13"/>
          <p:cNvSpPr/>
          <p:nvPr/>
        </p:nvSpPr>
        <p:spPr>
          <a:xfrm>
            <a:off x="762000" y="1828800"/>
            <a:ext cx="7772401" cy="0"/>
          </a:xfrm>
          <a:prstGeom prst="line">
            <a:avLst/>
          </a:prstGeom>
          <a:ln w="25400">
            <a:solidFill>
              <a:srgbClr val="1F497D"/>
            </a:solidFill>
          </a:ln>
        </p:spPr>
        <p:txBody>
          <a:bodyPr lIns="45719" rIns="45719" anchor="ctr"/>
          <a:lstStyle/>
          <a:p/>
        </p:txBody>
      </p:sp>
      <p:sp>
        <p:nvSpPr>
          <p:cNvPr id="132" name="Rectangle 14"/>
          <p:cNvSpPr txBox="1">
            <a:spLocks noGrp="1"/>
          </p:cNvSpPr>
          <p:nvPr>
            <p:ph type="title"/>
          </p:nvPr>
        </p:nvSpPr>
        <p:spPr>
          <a:xfrm>
            <a:off x="762000" y="914400"/>
            <a:ext cx="7772400" cy="838200"/>
          </a:xfrm>
          <a:prstGeom prst="rect">
            <a:avLst/>
          </a:prstGeom>
        </p:spPr>
        <p:txBody>
          <a:bodyPr anchor="b"/>
          <a:lstStyle>
            <a:lvl1pPr defTabSz="877570">
              <a:defRPr sz="4225">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本科毕业设计</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答辩</a:t>
            </a:r>
            <a:endPar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394"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395"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二</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396"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研究内容</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pic>
        <p:nvPicPr>
          <p:cNvPr id="400" name="图片 9" descr="图片 9"/>
          <p:cNvPicPr>
            <a:picLocks noChangeAspect="1"/>
          </p:cNvPicPr>
          <p:nvPr/>
        </p:nvPicPr>
        <p:blipFill>
          <a:blip r:embed="rId1"/>
          <a:srcRect b="16516"/>
          <a:stretch>
            <a:fillRect/>
          </a:stretch>
        </p:blipFill>
        <p:spPr>
          <a:xfrm>
            <a:off x="520065" y="4264660"/>
            <a:ext cx="1951990" cy="1717675"/>
          </a:xfrm>
          <a:prstGeom prst="rect">
            <a:avLst/>
          </a:prstGeom>
          <a:ln w="12700">
            <a:miter lim="400000"/>
            <a:headEnd/>
            <a:tailEnd/>
          </a:ln>
        </p:spPr>
      </p:pic>
      <p:pic>
        <p:nvPicPr>
          <p:cNvPr id="401" name="图片 10" descr="图片 10"/>
          <p:cNvPicPr>
            <a:picLocks noChangeAspect="1"/>
          </p:cNvPicPr>
          <p:nvPr/>
        </p:nvPicPr>
        <p:blipFill>
          <a:blip r:embed="rId2"/>
          <a:srcRect b="14064"/>
          <a:stretch>
            <a:fillRect/>
          </a:stretch>
        </p:blipFill>
        <p:spPr>
          <a:xfrm>
            <a:off x="3141980" y="4264660"/>
            <a:ext cx="2393950" cy="1866265"/>
          </a:xfrm>
          <a:prstGeom prst="rect">
            <a:avLst/>
          </a:prstGeom>
          <a:ln w="12700">
            <a:miter lim="400000"/>
            <a:headEnd/>
            <a:tailEnd/>
          </a:ln>
        </p:spPr>
      </p:pic>
      <p:pic>
        <p:nvPicPr>
          <p:cNvPr id="403" name="图片 12" descr="图片 12"/>
          <p:cNvPicPr>
            <a:picLocks noChangeAspect="1"/>
          </p:cNvPicPr>
          <p:nvPr/>
        </p:nvPicPr>
        <p:blipFill>
          <a:blip r:embed="rId3"/>
          <a:stretch>
            <a:fillRect/>
          </a:stretch>
        </p:blipFill>
        <p:spPr>
          <a:xfrm>
            <a:off x="6358948" y="1312016"/>
            <a:ext cx="1764000" cy="2351998"/>
          </a:xfrm>
          <a:prstGeom prst="rect">
            <a:avLst/>
          </a:prstGeom>
          <a:ln w="12700">
            <a:miter lim="400000"/>
            <a:headEnd/>
            <a:tailEnd/>
          </a:ln>
        </p:spPr>
      </p:pic>
      <p:sp>
        <p:nvSpPr>
          <p:cNvPr id="405" name="NI9234采集卡"/>
          <p:cNvSpPr txBox="1"/>
          <p:nvPr/>
        </p:nvSpPr>
        <p:spPr>
          <a:xfrm>
            <a:off x="882347" y="6042060"/>
            <a:ext cx="1131824" cy="320041"/>
          </a:xfrm>
          <a:prstGeom prst="rect">
            <a:avLst/>
          </a:prstGeom>
          <a:ln w="12700">
            <a:miter lim="400000"/>
          </a:ln>
        </p:spPr>
        <p:txBody>
          <a:bodyPr wrap="none" lIns="45719" rIns="45719">
            <a:spAutoFit/>
          </a:bodyPr>
          <a:lstStyle>
            <a:lvl1pPr>
              <a:defRPr sz="1300"/>
            </a:lvl1pPr>
          </a:lstStyle>
          <a:p>
            <a:r>
              <a:t>NI9234采集卡</a:t>
            </a:r>
          </a:p>
        </p:txBody>
      </p:sp>
      <p:sp>
        <p:nvSpPr>
          <p:cNvPr id="406" name="振动功率放大器"/>
          <p:cNvSpPr txBox="1"/>
          <p:nvPr/>
        </p:nvSpPr>
        <p:spPr>
          <a:xfrm>
            <a:off x="3766745" y="6050950"/>
            <a:ext cx="1259841" cy="320041"/>
          </a:xfrm>
          <a:prstGeom prst="rect">
            <a:avLst/>
          </a:prstGeom>
          <a:ln w="12700">
            <a:miter lim="400000"/>
          </a:ln>
        </p:spPr>
        <p:txBody>
          <a:bodyPr wrap="none" lIns="45719" rIns="45719">
            <a:spAutoFit/>
          </a:bodyPr>
          <a:lstStyle>
            <a:lvl1pPr>
              <a:defRPr sz="1300"/>
            </a:lvl1pPr>
          </a:lstStyle>
          <a:p>
            <a:r>
              <a:t>振动功率放大器</a:t>
            </a:r>
          </a:p>
        </p:txBody>
      </p:sp>
      <p:sp>
        <p:nvSpPr>
          <p:cNvPr id="407" name="DC-300型振动台"/>
          <p:cNvSpPr txBox="1"/>
          <p:nvPr/>
        </p:nvSpPr>
        <p:spPr>
          <a:xfrm>
            <a:off x="6663738" y="6076350"/>
            <a:ext cx="1333443" cy="320041"/>
          </a:xfrm>
          <a:prstGeom prst="rect">
            <a:avLst/>
          </a:prstGeom>
          <a:ln w="12700">
            <a:miter lim="400000"/>
          </a:ln>
        </p:spPr>
        <p:txBody>
          <a:bodyPr wrap="none" lIns="45719" rIns="45719">
            <a:spAutoFit/>
          </a:bodyPr>
          <a:lstStyle>
            <a:lvl1pPr>
              <a:defRPr sz="1300"/>
            </a:lvl1pPr>
          </a:lstStyle>
          <a:p>
            <a:r>
              <a:t>DC-300型振动台</a:t>
            </a:r>
          </a:p>
        </p:txBody>
      </p:sp>
      <p:sp>
        <p:nvSpPr>
          <p:cNvPr id="408" name="电动升降立式分散机"/>
          <p:cNvSpPr txBox="1"/>
          <p:nvPr/>
        </p:nvSpPr>
        <p:spPr>
          <a:xfrm>
            <a:off x="6358777" y="3785631"/>
            <a:ext cx="1590041" cy="320041"/>
          </a:xfrm>
          <a:prstGeom prst="rect">
            <a:avLst/>
          </a:prstGeom>
          <a:ln w="12700">
            <a:miter lim="400000"/>
          </a:ln>
        </p:spPr>
        <p:txBody>
          <a:bodyPr wrap="none" lIns="45719" rIns="45719">
            <a:spAutoFit/>
          </a:bodyPr>
          <a:lstStyle>
            <a:lvl1pPr>
              <a:defRPr sz="1300"/>
            </a:lvl1pPr>
          </a:lstStyle>
          <a:p>
            <a:r>
              <a:t>电动升降立式分散机</a:t>
            </a:r>
          </a:p>
        </p:txBody>
      </p:sp>
      <p:pic>
        <p:nvPicPr>
          <p:cNvPr id="10" name="图片 10" descr="图片4"/>
          <p:cNvPicPr>
            <a:picLocks noChangeAspect="1"/>
          </p:cNvPicPr>
          <p:nvPr/>
        </p:nvPicPr>
        <p:blipFill>
          <a:blip r:embed="rId4"/>
          <a:stretch>
            <a:fillRect/>
          </a:stretch>
        </p:blipFill>
        <p:spPr>
          <a:xfrm>
            <a:off x="6198235" y="4293870"/>
            <a:ext cx="2251710" cy="1689100"/>
          </a:xfrm>
          <a:prstGeom prst="rect">
            <a:avLst/>
          </a:prstGeom>
        </p:spPr>
      </p:pic>
      <p:pic>
        <p:nvPicPr>
          <p:cNvPr id="222" name="图片 222" descr="烘干箱"/>
          <p:cNvPicPr>
            <a:picLocks noChangeAspect="1"/>
          </p:cNvPicPr>
          <p:nvPr/>
        </p:nvPicPr>
        <p:blipFill>
          <a:blip r:embed="rId5"/>
          <a:stretch>
            <a:fillRect/>
          </a:stretch>
        </p:blipFill>
        <p:spPr>
          <a:xfrm>
            <a:off x="3071495" y="1483995"/>
            <a:ext cx="2650490" cy="1988185"/>
          </a:xfrm>
          <a:prstGeom prst="rect">
            <a:avLst/>
          </a:prstGeom>
        </p:spPr>
      </p:pic>
      <p:pic>
        <p:nvPicPr>
          <p:cNvPr id="221" name="图片 221" descr="电子天平.png"/>
          <p:cNvPicPr/>
          <p:nvPr/>
        </p:nvPicPr>
        <p:blipFill>
          <a:blip r:embed="rId6"/>
          <a:stretch>
            <a:fillRect/>
          </a:stretch>
        </p:blipFill>
        <p:spPr>
          <a:xfrm>
            <a:off x="533400" y="1294765"/>
            <a:ext cx="1784350" cy="2367280"/>
          </a:xfrm>
          <a:prstGeom prst="rect">
            <a:avLst/>
          </a:prstGeom>
        </p:spPr>
      </p:pic>
      <p:sp>
        <p:nvSpPr>
          <p:cNvPr id="2" name="电动升降立式分散机"/>
          <p:cNvSpPr txBox="1"/>
          <p:nvPr/>
        </p:nvSpPr>
        <p:spPr>
          <a:xfrm>
            <a:off x="1131457" y="3782456"/>
            <a:ext cx="753110" cy="291465"/>
          </a:xfrm>
          <a:prstGeom prst="rect">
            <a:avLst/>
          </a:prstGeom>
          <a:ln w="12700">
            <a:miter lim="400000"/>
          </a:ln>
        </p:spPr>
        <p:txBody>
          <a:bodyPr wrap="none" lIns="45719" rIns="45719">
            <a:spAutoFit/>
          </a:bodyPr>
          <a:lstStyle>
            <a:lvl1pPr>
              <a:defRPr sz="1300"/>
            </a:lvl1pPr>
          </a:lstStyle>
          <a:p>
            <a:r>
              <a:rPr lang="zh-CN"/>
              <a:t>电子天平</a:t>
            </a:r>
            <a:endParaRPr lang="zh-CN"/>
          </a:p>
        </p:txBody>
      </p:sp>
      <p:sp>
        <p:nvSpPr>
          <p:cNvPr id="3" name="电动升降立式分散机"/>
          <p:cNvSpPr txBox="1"/>
          <p:nvPr/>
        </p:nvSpPr>
        <p:spPr>
          <a:xfrm>
            <a:off x="3601607" y="3785631"/>
            <a:ext cx="1250315" cy="291465"/>
          </a:xfrm>
          <a:prstGeom prst="rect">
            <a:avLst/>
          </a:prstGeom>
          <a:ln w="12700">
            <a:miter lim="400000"/>
          </a:ln>
        </p:spPr>
        <p:txBody>
          <a:bodyPr wrap="none" lIns="45719" rIns="45719">
            <a:spAutoFit/>
          </a:bodyPr>
          <a:lstStyle>
            <a:lvl1pPr>
              <a:defRPr sz="1300"/>
            </a:lvl1pPr>
          </a:lstStyle>
          <a:p>
            <a:r>
              <a:rPr lang="zh-CN"/>
              <a:t>电热鼓风干燥箱</a:t>
            </a:r>
            <a:endParaRPr lang="zh-CN"/>
          </a:p>
        </p:txBody>
      </p:sp>
      <p:grpSp>
        <p:nvGrpSpPr>
          <p:cNvPr id="62" name="Group 2"/>
          <p:cNvGrpSpPr/>
          <p:nvPr/>
        </p:nvGrpSpPr>
        <p:grpSpPr bwMode="auto">
          <a:xfrm>
            <a:off x="152400" y="580390"/>
            <a:ext cx="5327015" cy="402095"/>
            <a:chOff x="0" y="0"/>
            <a:chExt cx="4786549" cy="402317"/>
          </a:xfrm>
        </p:grpSpPr>
        <p:sp>
          <p:nvSpPr>
            <p:cNvPr id="63" name="TextBox 3"/>
            <p:cNvSpPr>
              <a:spLocks noChangeArrowheads="1"/>
            </p:cNvSpPr>
            <p:nvPr/>
          </p:nvSpPr>
          <p:spPr bwMode="auto">
            <a:xfrm>
              <a:off x="0" y="0"/>
              <a:ext cx="713389"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02</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4" name="矩形 24"/>
            <p:cNvSpPr>
              <a:spLocks noChangeArrowheads="1"/>
            </p:cNvSpPr>
            <p:nvPr/>
          </p:nvSpPr>
          <p:spPr bwMode="auto">
            <a:xfrm>
              <a:off x="395114" y="3317"/>
              <a:ext cx="4391435"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研究内容</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试验设备</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65"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66"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anim calcmode="lin" valueType="num">
                                      <p:cBhvr>
                                        <p:cTn id="8" dur="500" fill="hold"/>
                                        <p:tgtEl>
                                          <p:spTgt spid="221"/>
                                        </p:tgtEl>
                                        <p:attrNameLst>
                                          <p:attrName>ppt_x</p:attrName>
                                        </p:attrNameLst>
                                      </p:cBhvr>
                                      <p:tavLst>
                                        <p:tav tm="0">
                                          <p:val>
                                            <p:strVal val="#ppt_x"/>
                                          </p:val>
                                        </p:tav>
                                        <p:tav tm="100000">
                                          <p:val>
                                            <p:strVal val="#ppt_x"/>
                                          </p:val>
                                        </p:tav>
                                      </p:tavLst>
                                    </p:anim>
                                    <p:anim calcmode="lin" valueType="num">
                                      <p:cBhvr>
                                        <p:cTn id="9" dur="500" fill="hold"/>
                                        <p:tgtEl>
                                          <p:spTgt spid="2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22"/>
                                        </p:tgtEl>
                                        <p:attrNameLst>
                                          <p:attrName>style.visibility</p:attrName>
                                        </p:attrNameLst>
                                      </p:cBhvr>
                                      <p:to>
                                        <p:strVal val="visible"/>
                                      </p:to>
                                    </p:set>
                                    <p:animEffect transition="in" filter="fade">
                                      <p:cBhvr>
                                        <p:cTn id="18" dur="500"/>
                                        <p:tgtEl>
                                          <p:spTgt spid="222"/>
                                        </p:tgtEl>
                                      </p:cBhvr>
                                    </p:animEffect>
                                    <p:anim calcmode="lin" valueType="num">
                                      <p:cBhvr>
                                        <p:cTn id="19" dur="500" fill="hold"/>
                                        <p:tgtEl>
                                          <p:spTgt spid="222"/>
                                        </p:tgtEl>
                                        <p:attrNameLst>
                                          <p:attrName>ppt_x</p:attrName>
                                        </p:attrNameLst>
                                      </p:cBhvr>
                                      <p:tavLst>
                                        <p:tav tm="0">
                                          <p:val>
                                            <p:strVal val="#ppt_x"/>
                                          </p:val>
                                        </p:tav>
                                        <p:tav tm="100000">
                                          <p:val>
                                            <p:strVal val="#ppt_x"/>
                                          </p:val>
                                        </p:tav>
                                      </p:tavLst>
                                    </p:anim>
                                    <p:anim calcmode="lin" valueType="num">
                                      <p:cBhvr>
                                        <p:cTn id="20" dur="500" fill="hold"/>
                                        <p:tgtEl>
                                          <p:spTgt spid="22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403"/>
                                        </p:tgtEl>
                                        <p:attrNameLst>
                                          <p:attrName>style.visibility</p:attrName>
                                        </p:attrNameLst>
                                      </p:cBhvr>
                                      <p:to>
                                        <p:strVal val="visible"/>
                                      </p:to>
                                    </p:set>
                                    <p:animEffect transition="in" filter="fade">
                                      <p:cBhvr>
                                        <p:cTn id="29" dur="500"/>
                                        <p:tgtEl>
                                          <p:spTgt spid="403"/>
                                        </p:tgtEl>
                                      </p:cBhvr>
                                    </p:animEffect>
                                    <p:anim calcmode="lin" valueType="num">
                                      <p:cBhvr>
                                        <p:cTn id="30" dur="500" fill="hold"/>
                                        <p:tgtEl>
                                          <p:spTgt spid="403"/>
                                        </p:tgtEl>
                                        <p:attrNameLst>
                                          <p:attrName>ppt_x</p:attrName>
                                        </p:attrNameLst>
                                      </p:cBhvr>
                                      <p:tavLst>
                                        <p:tav tm="0">
                                          <p:val>
                                            <p:strVal val="#ppt_x"/>
                                          </p:val>
                                        </p:tav>
                                        <p:tav tm="100000">
                                          <p:val>
                                            <p:strVal val="#ppt_x"/>
                                          </p:val>
                                        </p:tav>
                                      </p:tavLst>
                                    </p:anim>
                                    <p:anim calcmode="lin" valueType="num">
                                      <p:cBhvr>
                                        <p:cTn id="31" dur="500" fill="hold"/>
                                        <p:tgtEl>
                                          <p:spTgt spid="40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08"/>
                                        </p:tgtEl>
                                        <p:attrNameLst>
                                          <p:attrName>style.visibility</p:attrName>
                                        </p:attrNameLst>
                                      </p:cBhvr>
                                      <p:to>
                                        <p:strVal val="visible"/>
                                      </p:to>
                                    </p:set>
                                    <p:animEffect transition="in" filter="fade">
                                      <p:cBhvr>
                                        <p:cTn id="34" dur="500"/>
                                        <p:tgtEl>
                                          <p:spTgt spid="408"/>
                                        </p:tgtEl>
                                      </p:cBhvr>
                                    </p:animEffect>
                                    <p:anim calcmode="lin" valueType="num">
                                      <p:cBhvr>
                                        <p:cTn id="35" dur="500" fill="hold"/>
                                        <p:tgtEl>
                                          <p:spTgt spid="408"/>
                                        </p:tgtEl>
                                        <p:attrNameLst>
                                          <p:attrName>ppt_x</p:attrName>
                                        </p:attrNameLst>
                                      </p:cBhvr>
                                      <p:tavLst>
                                        <p:tav tm="0">
                                          <p:val>
                                            <p:strVal val="#ppt_x"/>
                                          </p:val>
                                        </p:tav>
                                        <p:tav tm="100000">
                                          <p:val>
                                            <p:strVal val="#ppt_x"/>
                                          </p:val>
                                        </p:tav>
                                      </p:tavLst>
                                    </p:anim>
                                    <p:anim calcmode="lin" valueType="num">
                                      <p:cBhvr>
                                        <p:cTn id="36" dur="500" fill="hold"/>
                                        <p:tgtEl>
                                          <p:spTgt spid="408"/>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nodeType="afterEffect">
                                  <p:stCondLst>
                                    <p:cond delay="0"/>
                                  </p:stCondLst>
                                  <p:childTnLst>
                                    <p:set>
                                      <p:cBhvr>
                                        <p:cTn id="39" dur="1" fill="hold">
                                          <p:stCondLst>
                                            <p:cond delay="0"/>
                                          </p:stCondLst>
                                        </p:cTn>
                                        <p:tgtEl>
                                          <p:spTgt spid="400"/>
                                        </p:tgtEl>
                                        <p:attrNameLst>
                                          <p:attrName>style.visibility</p:attrName>
                                        </p:attrNameLst>
                                      </p:cBhvr>
                                      <p:to>
                                        <p:strVal val="visible"/>
                                      </p:to>
                                    </p:set>
                                    <p:animEffect transition="in" filter="fade">
                                      <p:cBhvr>
                                        <p:cTn id="40" dur="500"/>
                                        <p:tgtEl>
                                          <p:spTgt spid="400"/>
                                        </p:tgtEl>
                                      </p:cBhvr>
                                    </p:animEffect>
                                    <p:anim calcmode="lin" valueType="num">
                                      <p:cBhvr>
                                        <p:cTn id="41" dur="500" fill="hold"/>
                                        <p:tgtEl>
                                          <p:spTgt spid="400"/>
                                        </p:tgtEl>
                                        <p:attrNameLst>
                                          <p:attrName>ppt_x</p:attrName>
                                        </p:attrNameLst>
                                      </p:cBhvr>
                                      <p:tavLst>
                                        <p:tav tm="0">
                                          <p:val>
                                            <p:strVal val="#ppt_x"/>
                                          </p:val>
                                        </p:tav>
                                        <p:tav tm="100000">
                                          <p:val>
                                            <p:strVal val="#ppt_x"/>
                                          </p:val>
                                        </p:tav>
                                      </p:tavLst>
                                    </p:anim>
                                    <p:anim calcmode="lin" valueType="num">
                                      <p:cBhvr>
                                        <p:cTn id="42" dur="500" fill="hold"/>
                                        <p:tgtEl>
                                          <p:spTgt spid="40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405"/>
                                        </p:tgtEl>
                                        <p:attrNameLst>
                                          <p:attrName>style.visibility</p:attrName>
                                        </p:attrNameLst>
                                      </p:cBhvr>
                                      <p:to>
                                        <p:strVal val="visible"/>
                                      </p:to>
                                    </p:set>
                                    <p:animEffect transition="in" filter="fade">
                                      <p:cBhvr>
                                        <p:cTn id="45" dur="500"/>
                                        <p:tgtEl>
                                          <p:spTgt spid="405"/>
                                        </p:tgtEl>
                                      </p:cBhvr>
                                    </p:animEffect>
                                    <p:anim calcmode="lin" valueType="num">
                                      <p:cBhvr>
                                        <p:cTn id="46" dur="500" fill="hold"/>
                                        <p:tgtEl>
                                          <p:spTgt spid="405"/>
                                        </p:tgtEl>
                                        <p:attrNameLst>
                                          <p:attrName>ppt_x</p:attrName>
                                        </p:attrNameLst>
                                      </p:cBhvr>
                                      <p:tavLst>
                                        <p:tav tm="0">
                                          <p:val>
                                            <p:strVal val="#ppt_x"/>
                                          </p:val>
                                        </p:tav>
                                        <p:tav tm="100000">
                                          <p:val>
                                            <p:strVal val="#ppt_x"/>
                                          </p:val>
                                        </p:tav>
                                      </p:tavLst>
                                    </p:anim>
                                    <p:anim calcmode="lin" valueType="num">
                                      <p:cBhvr>
                                        <p:cTn id="47" dur="500" fill="hold"/>
                                        <p:tgtEl>
                                          <p:spTgt spid="405"/>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401"/>
                                        </p:tgtEl>
                                        <p:attrNameLst>
                                          <p:attrName>style.visibility</p:attrName>
                                        </p:attrNameLst>
                                      </p:cBhvr>
                                      <p:to>
                                        <p:strVal val="visible"/>
                                      </p:to>
                                    </p:set>
                                    <p:animEffect transition="in" filter="fade">
                                      <p:cBhvr>
                                        <p:cTn id="51" dur="500"/>
                                        <p:tgtEl>
                                          <p:spTgt spid="401"/>
                                        </p:tgtEl>
                                      </p:cBhvr>
                                    </p:animEffect>
                                    <p:anim calcmode="lin" valueType="num">
                                      <p:cBhvr>
                                        <p:cTn id="52" dur="500" fill="hold"/>
                                        <p:tgtEl>
                                          <p:spTgt spid="401"/>
                                        </p:tgtEl>
                                        <p:attrNameLst>
                                          <p:attrName>ppt_x</p:attrName>
                                        </p:attrNameLst>
                                      </p:cBhvr>
                                      <p:tavLst>
                                        <p:tav tm="0">
                                          <p:val>
                                            <p:strVal val="#ppt_x"/>
                                          </p:val>
                                        </p:tav>
                                        <p:tav tm="100000">
                                          <p:val>
                                            <p:strVal val="#ppt_x"/>
                                          </p:val>
                                        </p:tav>
                                      </p:tavLst>
                                    </p:anim>
                                    <p:anim calcmode="lin" valueType="num">
                                      <p:cBhvr>
                                        <p:cTn id="53" dur="500" fill="hold"/>
                                        <p:tgtEl>
                                          <p:spTgt spid="40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06"/>
                                        </p:tgtEl>
                                        <p:attrNameLst>
                                          <p:attrName>style.visibility</p:attrName>
                                        </p:attrNameLst>
                                      </p:cBhvr>
                                      <p:to>
                                        <p:strVal val="visible"/>
                                      </p:to>
                                    </p:set>
                                    <p:animEffect transition="in" filter="fade">
                                      <p:cBhvr>
                                        <p:cTn id="56" dur="500"/>
                                        <p:tgtEl>
                                          <p:spTgt spid="406"/>
                                        </p:tgtEl>
                                      </p:cBhvr>
                                    </p:animEffect>
                                    <p:anim calcmode="lin" valueType="num">
                                      <p:cBhvr>
                                        <p:cTn id="57" dur="500" fill="hold"/>
                                        <p:tgtEl>
                                          <p:spTgt spid="406"/>
                                        </p:tgtEl>
                                        <p:attrNameLst>
                                          <p:attrName>ppt_x</p:attrName>
                                        </p:attrNameLst>
                                      </p:cBhvr>
                                      <p:tavLst>
                                        <p:tav tm="0">
                                          <p:val>
                                            <p:strVal val="#ppt_x"/>
                                          </p:val>
                                        </p:tav>
                                        <p:tav tm="100000">
                                          <p:val>
                                            <p:strVal val="#ppt_x"/>
                                          </p:val>
                                        </p:tav>
                                      </p:tavLst>
                                    </p:anim>
                                    <p:anim calcmode="lin" valueType="num">
                                      <p:cBhvr>
                                        <p:cTn id="58" dur="500" fill="hold"/>
                                        <p:tgtEl>
                                          <p:spTgt spid="406"/>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2" presetClass="entr" presetSubtype="0"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anim calcmode="lin" valueType="num">
                                      <p:cBhvr>
                                        <p:cTn id="63" dur="500" fill="hold"/>
                                        <p:tgtEl>
                                          <p:spTgt spid="10"/>
                                        </p:tgtEl>
                                        <p:attrNameLst>
                                          <p:attrName>ppt_x</p:attrName>
                                        </p:attrNameLst>
                                      </p:cBhvr>
                                      <p:tavLst>
                                        <p:tav tm="0">
                                          <p:val>
                                            <p:strVal val="#ppt_x"/>
                                          </p:val>
                                        </p:tav>
                                        <p:tav tm="100000">
                                          <p:val>
                                            <p:strVal val="#ppt_x"/>
                                          </p:val>
                                        </p:tav>
                                      </p:tavLst>
                                    </p:anim>
                                    <p:anim calcmode="lin" valueType="num">
                                      <p:cBhvr>
                                        <p:cTn id="64" dur="500" fill="hold"/>
                                        <p:tgtEl>
                                          <p:spTgt spid="1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07"/>
                                        </p:tgtEl>
                                        <p:attrNameLst>
                                          <p:attrName>style.visibility</p:attrName>
                                        </p:attrNameLst>
                                      </p:cBhvr>
                                      <p:to>
                                        <p:strVal val="visible"/>
                                      </p:to>
                                    </p:set>
                                    <p:animEffect transition="in" filter="fade">
                                      <p:cBhvr>
                                        <p:cTn id="67" dur="500"/>
                                        <p:tgtEl>
                                          <p:spTgt spid="407"/>
                                        </p:tgtEl>
                                      </p:cBhvr>
                                    </p:animEffect>
                                    <p:anim calcmode="lin" valueType="num">
                                      <p:cBhvr>
                                        <p:cTn id="68" dur="500" fill="hold"/>
                                        <p:tgtEl>
                                          <p:spTgt spid="407"/>
                                        </p:tgtEl>
                                        <p:attrNameLst>
                                          <p:attrName>ppt_x</p:attrName>
                                        </p:attrNameLst>
                                      </p:cBhvr>
                                      <p:tavLst>
                                        <p:tav tm="0">
                                          <p:val>
                                            <p:strVal val="#ppt_x"/>
                                          </p:val>
                                        </p:tav>
                                        <p:tav tm="100000">
                                          <p:val>
                                            <p:strVal val="#ppt_x"/>
                                          </p:val>
                                        </p:tav>
                                      </p:tavLst>
                                    </p:anim>
                                    <p:anim calcmode="lin" valueType="num">
                                      <p:cBhvr>
                                        <p:cTn id="69" dur="500" fill="hold"/>
                                        <p:tgtEl>
                                          <p:spTgt spid="4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08" grpId="0"/>
      <p:bldP spid="405" grpId="0"/>
      <p:bldP spid="406" grpId="0"/>
      <p:bldP spid="4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dirty="0" err="1">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dirty="0"/>
              <a:t>                 </a:t>
            </a:r>
            <a:r>
              <a:rPr sz="1400" dirty="0"/>
              <a:t>http://ides.nuaa.edu.cn</a:t>
            </a:r>
            <a:endParaRPr sz="1400" dirty="0"/>
          </a:p>
          <a:p>
            <a:pPr algn="ctr">
              <a:defRPr sz="1400" b="0">
                <a:solidFill>
                  <a:srgbClr val="FFFFFF"/>
                </a:solidFill>
              </a:defRPr>
            </a:pPr>
            <a:r>
              <a:rPr dirty="0"/>
              <a:t>  </a:t>
            </a:r>
            <a:endParaRPr dirty="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研究内容</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pic>
        <p:nvPicPr>
          <p:cNvPr id="650" name="图片 650" descr="屏幕快照 2021-05-20 下午6.04.28"/>
          <p:cNvPicPr>
            <a:picLocks noChangeAspect="1"/>
          </p:cNvPicPr>
          <p:nvPr/>
        </p:nvPicPr>
        <p:blipFill>
          <a:blip r:embed="rId1"/>
          <a:stretch>
            <a:fillRect/>
          </a:stretch>
        </p:blipFill>
        <p:spPr>
          <a:xfrm>
            <a:off x="666115" y="3155950"/>
            <a:ext cx="7812000" cy="3179318"/>
          </a:xfrm>
          <a:prstGeom prst="rect">
            <a:avLst/>
          </a:prstGeom>
        </p:spPr>
      </p:pic>
      <p:sp>
        <p:nvSpPr>
          <p:cNvPr id="3" name="文本框 2"/>
          <p:cNvSpPr txBox="1"/>
          <p:nvPr/>
        </p:nvSpPr>
        <p:spPr>
          <a:xfrm>
            <a:off x="508635" y="1294765"/>
            <a:ext cx="8126095" cy="1861185"/>
          </a:xfrm>
          <a:prstGeom prst="rect">
            <a:avLst/>
          </a:prstGeom>
          <a:noFill/>
          <a:ln w="9525">
            <a:noFill/>
          </a:ln>
        </p:spPr>
        <p:txBody>
          <a:bodyPr wrap="square">
            <a:spAutoFit/>
          </a:bodyPr>
          <a:p>
            <a:pPr marL="180340" indent="-140335" algn="l" eaLnBrk="1">
              <a:lnSpc>
                <a:spcPct val="150000"/>
              </a:lnSpc>
              <a:spcBef>
                <a:spcPts val="600"/>
              </a:spcBef>
              <a:buFont typeface="Wingdings" panose="05000000000000000000" charset="0"/>
              <a:buChar char=""/>
              <a:extLst>
                <a:ext uri="{35155182-B16C-46BC-9424-99874614C6A1}">
                  <wpsdc:indentchars xmlns:wpsdc="http://www.wps.cn/officeDocument/2017/drawingmlCustomData" val="-79" checksum="3478296353"/>
                  <wpsdc:marlchars xmlns:wpsdc="http://www.wps.cn/officeDocument/2017/drawingmlCustomData" val="79" checksum="883885931"/>
                </a:ext>
              </a:extLst>
            </a:pPr>
            <a:r>
              <a:rPr lang="zh-CN" altLang="en-US" sz="1400" b="0">
                <a:solidFill>
                  <a:schemeClr val="tx1"/>
                </a:solidFill>
                <a:latin typeface="Songti SC Bold" panose="02010800040101010101" charset="-122"/>
                <a:ea typeface="Songti SC Bold" panose="02010800040101010101" charset="-122"/>
                <a:cs typeface="Songti SC Bold" panose="02010800040101010101" charset="-122"/>
              </a:rPr>
              <a:t>配制水性混合乳液</a:t>
            </a:r>
            <a:r>
              <a:rPr lang="zh-CN" altLang="en-US" sz="1400" b="0">
                <a:latin typeface="Songti SC Bold" panose="02010800040101010101" charset="-122"/>
                <a:ea typeface="Songti SC Bold" panose="02010800040101010101" charset="-122"/>
                <a:cs typeface="Songti SC Bold" panose="02010800040101010101" charset="-122"/>
              </a:rPr>
              <a:t>：将</a:t>
            </a:r>
            <a:r>
              <a:rPr lang="zh-CN" altLang="en-US" sz="1400" b="0">
                <a:solidFill>
                  <a:srgbClr val="FF0000"/>
                </a:solidFill>
                <a:latin typeface="Songti SC Bold" panose="02010800040101010101" charset="-122"/>
                <a:ea typeface="Songti SC Bold" panose="02010800040101010101" charset="-122"/>
                <a:cs typeface="Songti SC Bold" panose="02010800040101010101" charset="-122"/>
              </a:rPr>
              <a:t>乳液和去离子水</a:t>
            </a:r>
            <a:r>
              <a:rPr lang="zh-CN" altLang="en-US" sz="1400" b="0">
                <a:latin typeface="Songti SC Bold" panose="02010800040101010101" charset="-122"/>
                <a:ea typeface="Songti SC Bold" panose="02010800040101010101" charset="-122"/>
                <a:cs typeface="Songti SC Bold" panose="02010800040101010101" charset="-122"/>
              </a:rPr>
              <a:t>混合好得到</a:t>
            </a:r>
            <a:r>
              <a:rPr lang="zh-CN" altLang="en-US" sz="1400" b="0">
                <a:solidFill>
                  <a:srgbClr val="FF0000"/>
                </a:solidFill>
                <a:latin typeface="Songti SC Bold" panose="02010800040101010101" charset="-122"/>
                <a:ea typeface="Songti SC Bold" panose="02010800040101010101" charset="-122"/>
                <a:cs typeface="Songti SC Bold" panose="02010800040101010101" charset="-122"/>
              </a:rPr>
              <a:t>混合乳液</a:t>
            </a:r>
            <a:r>
              <a:rPr lang="zh-CN" altLang="en-US" sz="1400" b="0">
                <a:latin typeface="Songti SC Bold" panose="02010800040101010101" charset="-122"/>
                <a:ea typeface="Songti SC Bold" panose="02010800040101010101" charset="-122"/>
                <a:cs typeface="Songti SC Bold" panose="02010800040101010101" charset="-122"/>
              </a:rPr>
              <a:t>，加入到电动升降立式分散机中，开启分散机到</a:t>
            </a:r>
            <a:r>
              <a:rPr lang="en-US" altLang="zh-CN" sz="1400" b="0">
                <a:latin typeface="Songti SC Bold" panose="02010800040101010101" charset="-122"/>
                <a:ea typeface="Songti SC Bold" panose="02010800040101010101" charset="-122"/>
                <a:cs typeface="Songti SC Bold" panose="02010800040101010101" charset="-122"/>
              </a:rPr>
              <a:t>1000 r/min</a:t>
            </a:r>
            <a:r>
              <a:rPr lang="zh-CN" altLang="en-US" sz="1400" b="0">
                <a:latin typeface="Songti SC Bold" panose="02010800040101010101" charset="-122"/>
                <a:ea typeface="Songti SC Bold" panose="02010800040101010101" charset="-122"/>
                <a:cs typeface="Songti SC Bold" panose="02010800040101010101" charset="-122"/>
              </a:rPr>
              <a:t>，期间加入适量</a:t>
            </a:r>
            <a:r>
              <a:rPr lang="zh-CN" altLang="en-US" sz="1400" b="0">
                <a:solidFill>
                  <a:srgbClr val="FF0000"/>
                </a:solidFill>
                <a:latin typeface="Songti SC Bold" panose="02010800040101010101" charset="-122"/>
                <a:ea typeface="Songti SC Bold" panose="02010800040101010101" charset="-122"/>
                <a:cs typeface="Songti SC Bold" panose="02010800040101010101" charset="-122"/>
              </a:rPr>
              <a:t>消泡剂</a:t>
            </a:r>
            <a:r>
              <a:rPr lang="zh-CN" altLang="en-US" sz="1400" b="0">
                <a:latin typeface="Songti SC Bold" panose="02010800040101010101" charset="-122"/>
                <a:ea typeface="Songti SC Bold" panose="02010800040101010101" charset="-122"/>
                <a:cs typeface="Songti SC Bold" panose="02010800040101010101" charset="-122"/>
              </a:rPr>
              <a:t>以及</a:t>
            </a:r>
            <a:r>
              <a:rPr lang="zh-CN" altLang="en-US" sz="1400" b="0">
                <a:solidFill>
                  <a:srgbClr val="FF0000"/>
                </a:solidFill>
                <a:latin typeface="Songti SC Bold" panose="02010800040101010101" charset="-122"/>
                <a:ea typeface="Songti SC Bold" panose="02010800040101010101" charset="-122"/>
                <a:cs typeface="Songti SC Bold" panose="02010800040101010101" charset="-122"/>
              </a:rPr>
              <a:t>分散剂</a:t>
            </a:r>
            <a:r>
              <a:rPr lang="zh-CN" altLang="en-US" sz="1400" b="0">
                <a:latin typeface="Songti SC Bold" panose="02010800040101010101" charset="-122"/>
                <a:ea typeface="Songti SC Bold" panose="02010800040101010101" charset="-122"/>
                <a:cs typeface="Songti SC Bold" panose="02010800040101010101" charset="-122"/>
              </a:rPr>
              <a:t>；</a:t>
            </a:r>
            <a:endParaRPr lang="zh-CN" altLang="en-US" sz="1400" b="0">
              <a:latin typeface="Songti SC Bold" panose="02010800040101010101" charset="-122"/>
              <a:ea typeface="Songti SC Bold" panose="02010800040101010101" charset="-122"/>
              <a:cs typeface="Songti SC Bold" panose="02010800040101010101" charset="-122"/>
            </a:endParaRPr>
          </a:p>
          <a:p>
            <a:pPr marL="180340" indent="-140335" algn="l" eaLnBrk="1">
              <a:lnSpc>
                <a:spcPct val="150000"/>
              </a:lnSpc>
              <a:spcBef>
                <a:spcPts val="600"/>
              </a:spcBef>
              <a:buFont typeface="Wingdings" panose="05000000000000000000" charset="0"/>
              <a:buChar char=""/>
              <a:extLst>
                <a:ext uri="{35155182-B16C-46BC-9424-99874614C6A1}">
                  <wpsdc:indentchars xmlns:wpsdc="http://www.wps.cn/officeDocument/2017/drawingmlCustomData" val="-79" checksum="3478296353"/>
                  <wpsdc:marlchars xmlns:wpsdc="http://www.wps.cn/officeDocument/2017/drawingmlCustomData" val="79" checksum="883885931"/>
                </a:ext>
              </a:extLst>
            </a:pPr>
            <a:r>
              <a:rPr lang="zh-CN" altLang="en-US" sz="1400" b="0">
                <a:solidFill>
                  <a:schemeClr val="tx1"/>
                </a:solidFill>
                <a:latin typeface="Songti SC Bold" panose="02010800040101010101" charset="-122"/>
                <a:ea typeface="Songti SC Bold" panose="02010800040101010101" charset="-122"/>
                <a:cs typeface="Songti SC Bold" panose="02010800040101010101" charset="-122"/>
              </a:rPr>
              <a:t>云母粉、助剂的加入</a:t>
            </a:r>
            <a:r>
              <a:rPr lang="zh-CN" altLang="en-US" sz="1400" b="0">
                <a:latin typeface="Songti SC Bold" panose="02010800040101010101" charset="-122"/>
                <a:ea typeface="Songti SC Bold" panose="02010800040101010101" charset="-122"/>
                <a:cs typeface="Songti SC Bold" panose="02010800040101010101" charset="-122"/>
              </a:rPr>
              <a:t>：将</a:t>
            </a:r>
            <a:r>
              <a:rPr lang="zh-CN" altLang="en-US" sz="1400" b="0">
                <a:solidFill>
                  <a:srgbClr val="FF0000"/>
                </a:solidFill>
                <a:latin typeface="Songti SC Bold" panose="02010800040101010101" charset="-122"/>
                <a:ea typeface="Songti SC Bold" panose="02010800040101010101" charset="-122"/>
                <a:cs typeface="Songti SC Bold" panose="02010800040101010101" charset="-122"/>
              </a:rPr>
              <a:t>云母粉</a:t>
            </a:r>
            <a:r>
              <a:rPr lang="zh-CN" altLang="en-US" sz="1400" b="0">
                <a:latin typeface="Songti SC Bold" panose="02010800040101010101" charset="-122"/>
                <a:ea typeface="Songti SC Bold" panose="02010800040101010101" charset="-122"/>
                <a:cs typeface="Songti SC Bold" panose="02010800040101010101" charset="-122"/>
              </a:rPr>
              <a:t>放入已经</a:t>
            </a:r>
            <a:r>
              <a:rPr lang="zh-CN" altLang="en-US" sz="1400" b="0">
                <a:solidFill>
                  <a:srgbClr val="FF0000"/>
                </a:solidFill>
                <a:latin typeface="Songti SC Bold" panose="02010800040101010101" charset="-122"/>
                <a:ea typeface="Songti SC Bold" panose="02010800040101010101" charset="-122"/>
                <a:cs typeface="Songti SC Bold" panose="02010800040101010101" charset="-122"/>
              </a:rPr>
              <a:t>充分分散的乳液</a:t>
            </a:r>
            <a:r>
              <a:rPr lang="zh-CN" altLang="en-US" sz="1400" b="0">
                <a:latin typeface="Songti SC Bold" panose="02010800040101010101" charset="-122"/>
                <a:ea typeface="Songti SC Bold" panose="02010800040101010101" charset="-122"/>
                <a:cs typeface="Songti SC Bold" panose="02010800040101010101" charset="-122"/>
              </a:rPr>
              <a:t>中，开启分散机</a:t>
            </a:r>
            <a:r>
              <a:rPr lang="en-US" altLang="zh-CN" sz="1400" b="0">
                <a:latin typeface="Songti SC Bold" panose="02010800040101010101" charset="-122"/>
                <a:ea typeface="Songti SC Bold" panose="02010800040101010101" charset="-122"/>
                <a:cs typeface="Songti SC Bold" panose="02010800040101010101" charset="-122"/>
              </a:rPr>
              <a:t>3000 r/min</a:t>
            </a:r>
            <a:r>
              <a:rPr lang="zh-CN" altLang="en-US" sz="1400" b="0">
                <a:latin typeface="Songti SC Bold" panose="02010800040101010101" charset="-122"/>
                <a:ea typeface="Songti SC Bold" panose="02010800040101010101" charset="-122"/>
                <a:cs typeface="Songti SC Bold" panose="02010800040101010101" charset="-122"/>
              </a:rPr>
              <a:t>；</a:t>
            </a:r>
            <a:endParaRPr lang="zh-CN" altLang="en-US" sz="1400" b="0">
              <a:latin typeface="Songti SC Bold" panose="02010800040101010101" charset="-122"/>
              <a:ea typeface="Songti SC Bold" panose="02010800040101010101" charset="-122"/>
              <a:cs typeface="Songti SC Bold" panose="02010800040101010101" charset="-122"/>
            </a:endParaRPr>
          </a:p>
          <a:p>
            <a:pPr marL="180340" indent="-140335" algn="l" eaLnBrk="1">
              <a:lnSpc>
                <a:spcPct val="150000"/>
              </a:lnSpc>
              <a:spcBef>
                <a:spcPts val="600"/>
              </a:spcBef>
              <a:buFont typeface="Wingdings" panose="05000000000000000000" charset="0"/>
              <a:buChar char=""/>
              <a:extLst>
                <a:ext uri="{35155182-B16C-46BC-9424-99874614C6A1}">
                  <wpsdc:indentchars xmlns:wpsdc="http://www.wps.cn/officeDocument/2017/drawingmlCustomData" val="-79" checksum="3478296353"/>
                  <wpsdc:marlchars xmlns:wpsdc="http://www.wps.cn/officeDocument/2017/drawingmlCustomData" val="79" checksum="883885931"/>
                </a:ext>
              </a:extLst>
            </a:pPr>
            <a:r>
              <a:rPr lang="zh-CN" altLang="en-US" sz="1400" b="0">
                <a:solidFill>
                  <a:schemeClr val="tx1"/>
                </a:solidFill>
                <a:latin typeface="Songti SC Bold" panose="02010800040101010101" charset="-122"/>
                <a:ea typeface="Songti SC Bold" panose="02010800040101010101" charset="-122"/>
                <a:cs typeface="Songti SC Bold" panose="02010800040101010101" charset="-122"/>
              </a:rPr>
              <a:t>成膜及调漆</a:t>
            </a:r>
            <a:r>
              <a:rPr lang="zh-CN" altLang="en-US" sz="1400" b="0">
                <a:latin typeface="Songti SC Bold" panose="02010800040101010101" charset="-122"/>
                <a:ea typeface="Songti SC Bold" panose="02010800040101010101" charset="-122"/>
                <a:cs typeface="Songti SC Bold" panose="02010800040101010101" charset="-122"/>
              </a:rPr>
              <a:t>：加入</a:t>
            </a:r>
            <a:r>
              <a:rPr lang="zh-CN" altLang="en-US" sz="1400" b="0">
                <a:solidFill>
                  <a:srgbClr val="FF0000"/>
                </a:solidFill>
                <a:latin typeface="Songti SC Bold" panose="02010800040101010101" charset="-122"/>
                <a:ea typeface="Songti SC Bold" panose="02010800040101010101" charset="-122"/>
                <a:cs typeface="Songti SC Bold" panose="02010800040101010101" charset="-122"/>
              </a:rPr>
              <a:t>多功能助剂</a:t>
            </a:r>
            <a:r>
              <a:rPr lang="zh-CN" altLang="en-US" sz="1400" b="0">
                <a:latin typeface="Songti SC Bold" panose="02010800040101010101" charset="-122"/>
                <a:ea typeface="Songti SC Bold" panose="02010800040101010101" charset="-122"/>
                <a:cs typeface="Songti SC Bold" panose="02010800040101010101" charset="-122"/>
              </a:rPr>
              <a:t>及</a:t>
            </a:r>
            <a:r>
              <a:rPr lang="zh-CN" altLang="en-US" sz="1400" b="0">
                <a:solidFill>
                  <a:srgbClr val="FF0000"/>
                </a:solidFill>
                <a:latin typeface="Songti SC Bold" panose="02010800040101010101" charset="-122"/>
                <a:ea typeface="Songti SC Bold" panose="02010800040101010101" charset="-122"/>
                <a:cs typeface="Songti SC Bold" panose="02010800040101010101" charset="-122"/>
              </a:rPr>
              <a:t>成膜助剂</a:t>
            </a:r>
            <a:r>
              <a:rPr lang="zh-CN" altLang="en-US" sz="1400" b="0">
                <a:latin typeface="Songti SC Bold" panose="02010800040101010101" charset="-122"/>
                <a:ea typeface="Songti SC Bold" panose="02010800040101010101" charset="-122"/>
                <a:cs typeface="Songti SC Bold" panose="02010800040101010101" charset="-122"/>
              </a:rPr>
              <a:t>，降低转速至</a:t>
            </a:r>
            <a:r>
              <a:rPr lang="en-US" altLang="zh-CN" sz="1400" b="0">
                <a:latin typeface="Songti SC Bold" panose="02010800040101010101" charset="-122"/>
                <a:ea typeface="Songti SC Bold" panose="02010800040101010101" charset="-122"/>
                <a:cs typeface="Songti SC Bold" panose="02010800040101010101" charset="-122"/>
              </a:rPr>
              <a:t>1000 r/min</a:t>
            </a:r>
            <a:r>
              <a:rPr lang="zh-CN" altLang="en-US" sz="1400" b="0">
                <a:latin typeface="Songti SC Bold" panose="02010800040101010101" charset="-122"/>
                <a:ea typeface="Songti SC Bold" panose="02010800040101010101" charset="-122"/>
                <a:cs typeface="Songti SC Bold" panose="02010800040101010101" charset="-122"/>
              </a:rPr>
              <a:t>，最后出料，即制得</a:t>
            </a:r>
            <a:r>
              <a:rPr lang="zh-CN" altLang="en-US" sz="1400" b="0">
                <a:solidFill>
                  <a:srgbClr val="FF0000"/>
                </a:solidFill>
                <a:latin typeface="Songti SC Bold" panose="02010800040101010101" charset="-122"/>
                <a:ea typeface="Songti SC Bold" panose="02010800040101010101" charset="-122"/>
                <a:cs typeface="Songti SC Bold" panose="02010800040101010101" charset="-122"/>
              </a:rPr>
              <a:t>常温域高性能水性阻尼涂料</a:t>
            </a:r>
            <a:r>
              <a:rPr lang="zh-CN" altLang="en-US" sz="1400" b="0">
                <a:latin typeface="Songti SC Bold" panose="02010800040101010101" charset="-122"/>
                <a:ea typeface="Songti SC Bold" panose="02010800040101010101" charset="-122"/>
                <a:cs typeface="Songti SC Bold" panose="02010800040101010101" charset="-122"/>
              </a:rPr>
              <a:t>。</a:t>
            </a:r>
            <a:endParaRPr lang="zh-CN" altLang="en-US" sz="1400" b="0">
              <a:latin typeface="Songti SC Bold" panose="02010800040101010101" charset="-122"/>
              <a:ea typeface="Songti SC Bold" panose="02010800040101010101" charset="-122"/>
              <a:cs typeface="Songti SC Bold" panose="02010800040101010101" charset="-122"/>
            </a:endParaRPr>
          </a:p>
        </p:txBody>
      </p:sp>
      <p:grpSp>
        <p:nvGrpSpPr>
          <p:cNvPr id="62" name="Group 2"/>
          <p:cNvGrpSpPr/>
          <p:nvPr/>
        </p:nvGrpSpPr>
        <p:grpSpPr bwMode="auto">
          <a:xfrm>
            <a:off x="152400" y="537210"/>
            <a:ext cx="5327015" cy="402095"/>
            <a:chOff x="0" y="0"/>
            <a:chExt cx="4786549" cy="402317"/>
          </a:xfrm>
        </p:grpSpPr>
        <p:sp>
          <p:nvSpPr>
            <p:cNvPr id="63" name="TextBox 3"/>
            <p:cNvSpPr>
              <a:spLocks noChangeArrowheads="1"/>
            </p:cNvSpPr>
            <p:nvPr/>
          </p:nvSpPr>
          <p:spPr bwMode="auto">
            <a:xfrm>
              <a:off x="0" y="0"/>
              <a:ext cx="713389"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02</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4" name="矩形 24"/>
            <p:cNvSpPr>
              <a:spLocks noChangeArrowheads="1"/>
            </p:cNvSpPr>
            <p:nvPr/>
          </p:nvSpPr>
          <p:spPr bwMode="auto">
            <a:xfrm>
              <a:off x="395114" y="3317"/>
              <a:ext cx="4391435"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研究内容</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制备实验流程</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65" name="直接连接符 3"/>
          <p:cNvCxnSpPr>
            <a:cxnSpLocks noChangeShapeType="1"/>
          </p:cNvCxnSpPr>
          <p:nvPr/>
        </p:nvCxnSpPr>
        <p:spPr bwMode="auto">
          <a:xfrm>
            <a:off x="196533" y="52451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66" name="直接连接符 4"/>
          <p:cNvCxnSpPr>
            <a:cxnSpLocks noChangeShapeType="1"/>
          </p:cNvCxnSpPr>
          <p:nvPr/>
        </p:nvCxnSpPr>
        <p:spPr bwMode="auto">
          <a:xfrm>
            <a:off x="196533" y="94964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50"/>
                                        </p:tgtEl>
                                        <p:attrNameLst>
                                          <p:attrName>style.visibility</p:attrName>
                                        </p:attrNameLst>
                                      </p:cBhvr>
                                      <p:to>
                                        <p:strVal val="visible"/>
                                      </p:to>
                                    </p:set>
                                    <p:animEffect transition="in" filter="fade">
                                      <p:cBhvr>
                                        <p:cTn id="19" dur="5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394"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395"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二</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396"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研究内容</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pic>
        <p:nvPicPr>
          <p:cNvPr id="6" name="图片 6" descr="屏幕快照 2021-05-11 下午2.32.05"/>
          <p:cNvPicPr>
            <a:picLocks noChangeAspect="1"/>
          </p:cNvPicPr>
          <p:nvPr/>
        </p:nvPicPr>
        <p:blipFill>
          <a:blip r:embed="rId1"/>
          <a:srcRect l="5163" r="9522" b="846"/>
          <a:stretch>
            <a:fillRect/>
          </a:stretch>
        </p:blipFill>
        <p:spPr>
          <a:xfrm>
            <a:off x="152400" y="1564005"/>
            <a:ext cx="4752000" cy="3361028"/>
          </a:xfrm>
          <a:prstGeom prst="rect">
            <a:avLst/>
          </a:prstGeom>
        </p:spPr>
      </p:pic>
      <p:sp>
        <p:nvSpPr>
          <p:cNvPr id="100" name="文本框 99"/>
          <p:cNvSpPr txBox="1"/>
          <p:nvPr/>
        </p:nvSpPr>
        <p:spPr>
          <a:xfrm>
            <a:off x="1677670" y="4926330"/>
            <a:ext cx="1701800" cy="306705"/>
          </a:xfrm>
          <a:prstGeom prst="rect">
            <a:avLst/>
          </a:prstGeom>
          <a:noFill/>
          <a:ln w="9525">
            <a:noFill/>
          </a:ln>
        </p:spPr>
        <p:txBody>
          <a:bodyPr wrap="square">
            <a:spAutoFit/>
          </a:bodyPr>
          <a:p>
            <a:r>
              <a:rPr lang="zh-CN" altLang="en-US" sz="1400">
                <a:latin typeface="Arial Bold" panose="020B0604020202090204" charset="0"/>
                <a:cs typeface="宋体" charset="0"/>
              </a:rPr>
              <a:t>振动试验原理框图</a:t>
            </a:r>
            <a:endParaRPr lang="zh-CN" altLang="en-US" sz="1400">
              <a:latin typeface="Arial Bold" panose="020B0604020202090204" charset="0"/>
              <a:cs typeface="宋体" charset="0"/>
            </a:endParaRPr>
          </a:p>
        </p:txBody>
      </p:sp>
      <p:pic>
        <p:nvPicPr>
          <p:cNvPr id="298" name="图片 119"/>
          <p:cNvPicPr>
            <a:picLocks noChangeAspect="1"/>
          </p:cNvPicPr>
          <p:nvPr/>
        </p:nvPicPr>
        <p:blipFill>
          <a:blip r:embed="rId2"/>
          <a:stretch>
            <a:fillRect/>
          </a:stretch>
        </p:blipFill>
        <p:spPr>
          <a:xfrm>
            <a:off x="5100320" y="1786890"/>
            <a:ext cx="3887752" cy="2916000"/>
          </a:xfrm>
          <a:prstGeom prst="rect">
            <a:avLst/>
          </a:prstGeom>
          <a:noFill/>
          <a:ln w="9525">
            <a:noFill/>
          </a:ln>
        </p:spPr>
      </p:pic>
      <p:sp>
        <p:nvSpPr>
          <p:cNvPr id="3" name="文本框 2"/>
          <p:cNvSpPr txBox="1"/>
          <p:nvPr/>
        </p:nvSpPr>
        <p:spPr>
          <a:xfrm>
            <a:off x="6374765" y="4926330"/>
            <a:ext cx="1339215" cy="30543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1400">
                <a:latin typeface="Arial Bold" panose="020B0604020202090204" charset="0"/>
                <a:cs typeface="宋体" charset="0"/>
                <a:sym typeface="+mn-ea"/>
              </a:rPr>
              <a:t>振动试验实物图</a:t>
            </a:r>
            <a:endParaRPr kumimoji="0" lang="zh-CN" altLang="en-US" sz="1400" b="1" i="0" u="none" strike="noStrike" cap="none" spc="0" normalizeH="0" baseline="0">
              <a:ln>
                <a:noFill/>
              </a:ln>
              <a:solidFill>
                <a:srgbClr val="000000"/>
              </a:solidFill>
              <a:effectLst/>
              <a:uFillTx/>
              <a:latin typeface="Arial Bold" panose="020B0604020202090204" charset="0"/>
              <a:ea typeface="+mn-ea"/>
              <a:cs typeface="宋体" charset="0"/>
              <a:sym typeface="+mn-ea"/>
            </a:endParaRPr>
          </a:p>
        </p:txBody>
      </p:sp>
      <p:grpSp>
        <p:nvGrpSpPr>
          <p:cNvPr id="62" name="Group 2"/>
          <p:cNvGrpSpPr/>
          <p:nvPr/>
        </p:nvGrpSpPr>
        <p:grpSpPr bwMode="auto">
          <a:xfrm>
            <a:off x="152400" y="677545"/>
            <a:ext cx="5327015" cy="402095"/>
            <a:chOff x="0" y="0"/>
            <a:chExt cx="4786549" cy="402317"/>
          </a:xfrm>
        </p:grpSpPr>
        <p:sp>
          <p:nvSpPr>
            <p:cNvPr id="63" name="TextBox 3"/>
            <p:cNvSpPr>
              <a:spLocks noChangeArrowheads="1"/>
            </p:cNvSpPr>
            <p:nvPr/>
          </p:nvSpPr>
          <p:spPr bwMode="auto">
            <a:xfrm>
              <a:off x="0" y="0"/>
              <a:ext cx="713389"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02</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4" name="矩形 24"/>
            <p:cNvSpPr>
              <a:spLocks noChangeArrowheads="1"/>
            </p:cNvSpPr>
            <p:nvPr/>
          </p:nvSpPr>
          <p:spPr bwMode="auto">
            <a:xfrm>
              <a:off x="395114" y="3317"/>
              <a:ext cx="4391435"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研究内容</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振动试验原理</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65" name="直接连接符 3"/>
          <p:cNvCxnSpPr>
            <a:cxnSpLocks noChangeShapeType="1"/>
          </p:cNvCxnSpPr>
          <p:nvPr/>
        </p:nvCxnSpPr>
        <p:spPr bwMode="auto">
          <a:xfrm>
            <a:off x="196533" y="66484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66" name="直接连接符 4"/>
          <p:cNvCxnSpPr>
            <a:cxnSpLocks noChangeShapeType="1"/>
          </p:cNvCxnSpPr>
          <p:nvPr/>
        </p:nvCxnSpPr>
        <p:spPr bwMode="auto">
          <a:xfrm>
            <a:off x="196533" y="108997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5"/>
          <p:cNvSpPr txBox="1"/>
          <p:nvPr/>
        </p:nvSpPr>
        <p:spPr>
          <a:xfrm>
            <a:off x="179110" y="5930162"/>
            <a:ext cx="7162801" cy="598611"/>
          </a:xfrm>
          <a:prstGeom prst="rect">
            <a:avLst/>
          </a:prstGeom>
          <a:ln w="12700">
            <a:miter lim="400000"/>
          </a:ln>
        </p:spPr>
        <p:txBody>
          <a:bodyPr lIns="45719" rIns="45719">
            <a:spAutoFit/>
          </a:bodyPr>
          <a:lstStyle/>
          <a:p>
            <a:pP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endParaRPr sz="1400"/>
          </a:p>
          <a:p>
            <a:pPr algn="ctr">
              <a:defRPr sz="1600" b="0">
                <a:solidFill>
                  <a:srgbClr val="FFFFFF"/>
                </a:solidFill>
              </a:defRPr>
            </a:pPr>
            <a:r>
              <a:rPr sz="1800"/>
              <a:t>  </a:t>
            </a:r>
            <a:endParaRPr sz="1800"/>
          </a:p>
        </p:txBody>
      </p:sp>
      <p:sp>
        <p:nvSpPr>
          <p:cNvPr id="135" name="Rectangle 4"/>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136" name="Oval 32"/>
          <p:cNvSpPr/>
          <p:nvPr/>
        </p:nvSpPr>
        <p:spPr>
          <a:xfrm>
            <a:off x="838200" y="1904999"/>
            <a:ext cx="990600" cy="3200401"/>
          </a:xfrm>
          <a:prstGeom prst="ellipse">
            <a:avLst/>
          </a:prstGeom>
          <a:solidFill>
            <a:srgbClr val="0A50DC">
              <a:alpha val="83922"/>
            </a:srgbClr>
          </a:solidFill>
          <a:ln w="25400">
            <a:solidFill>
              <a:srgbClr val="FFFFFF"/>
            </a:solidFill>
          </a:ln>
          <a:effectLst>
            <a:outerShdw blurRad="63500" rotWithShape="0">
              <a:srgbClr val="1F497D">
                <a:alpha val="70000"/>
              </a:srgbClr>
            </a:outerShdw>
          </a:effectLst>
        </p:spPr>
        <p:txBody>
          <a:bodyPr lIns="45719" rIns="45719" anchor="ctr"/>
          <a:lstStyle/>
          <a:p>
            <a:pPr>
              <a:defRPr b="0">
                <a:solidFill>
                  <a:srgbClr val="FFFFFF"/>
                </a:solidFill>
              </a:defRPr>
            </a:pPr>
          </a:p>
        </p:txBody>
      </p:sp>
      <p:sp>
        <p:nvSpPr>
          <p:cNvPr id="137" name="Line 34"/>
          <p:cNvSpPr/>
          <p:nvPr/>
        </p:nvSpPr>
        <p:spPr>
          <a:xfrm>
            <a:off x="3049588" y="1767548"/>
            <a:ext cx="5027613" cy="1"/>
          </a:xfrm>
          <a:prstGeom prst="line">
            <a:avLst/>
          </a:prstGeom>
          <a:ln w="25400">
            <a:solidFill>
              <a:srgbClr val="1F497D"/>
            </a:solidFill>
            <a:prstDash val="sysDot"/>
            <a:tailEnd type="oval"/>
          </a:ln>
        </p:spPr>
        <p:txBody>
          <a:bodyPr lIns="45719" rIns="45719" anchor="ctr"/>
          <a:lstStyle/>
          <a:p/>
        </p:txBody>
      </p:sp>
      <p:sp>
        <p:nvSpPr>
          <p:cNvPr id="138" name="Text Box 35"/>
          <p:cNvSpPr txBox="1"/>
          <p:nvPr/>
        </p:nvSpPr>
        <p:spPr>
          <a:xfrm>
            <a:off x="3240088" y="1257008"/>
            <a:ext cx="4419601" cy="510541"/>
          </a:xfrm>
          <a:prstGeom prst="rect">
            <a:avLst/>
          </a:prstGeom>
          <a:ln w="12700">
            <a:miter lim="400000"/>
          </a:ln>
        </p:spPr>
        <p:txBody>
          <a:bodyPr lIns="45719" rIns="45719">
            <a:spAutoFit/>
          </a:bodyPr>
          <a:lstStyle>
            <a:lvl1pPr>
              <a:defRPr sz="2400" b="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a:solidFill>
                  <a:schemeClr val="tx1"/>
                </a:solidFill>
              </a:rPr>
              <a:t>研究背景与意义</a:t>
            </a:r>
            <a:endParaRPr>
              <a:solidFill>
                <a:schemeClr val="tx1"/>
              </a:solidFill>
            </a:endParaRPr>
          </a:p>
        </p:txBody>
      </p:sp>
      <p:sp>
        <p:nvSpPr>
          <p:cNvPr id="139" name="Line 36"/>
          <p:cNvSpPr/>
          <p:nvPr/>
        </p:nvSpPr>
        <p:spPr>
          <a:xfrm>
            <a:off x="3040684" y="3045609"/>
            <a:ext cx="5027613" cy="1"/>
          </a:xfrm>
          <a:prstGeom prst="line">
            <a:avLst/>
          </a:prstGeom>
          <a:ln w="25400">
            <a:solidFill>
              <a:srgbClr val="1F497D"/>
            </a:solidFill>
            <a:prstDash val="sysDot"/>
            <a:tailEnd type="oval"/>
          </a:ln>
        </p:spPr>
        <p:txBody>
          <a:bodyPr lIns="45719" rIns="45719" anchor="ctr"/>
          <a:lstStyle/>
          <a:p/>
        </p:txBody>
      </p:sp>
      <p:sp>
        <p:nvSpPr>
          <p:cNvPr id="141" name="Line 38"/>
          <p:cNvSpPr/>
          <p:nvPr/>
        </p:nvSpPr>
        <p:spPr>
          <a:xfrm>
            <a:off x="3040684" y="4266388"/>
            <a:ext cx="5027613" cy="1"/>
          </a:xfrm>
          <a:prstGeom prst="line">
            <a:avLst/>
          </a:prstGeom>
          <a:ln w="25400">
            <a:solidFill>
              <a:srgbClr val="1F497D"/>
            </a:solidFill>
            <a:prstDash val="sysDot"/>
            <a:tailEnd type="oval"/>
          </a:ln>
        </p:spPr>
        <p:txBody>
          <a:bodyPr lIns="45719" rIns="45719" anchor="ctr"/>
          <a:lstStyle/>
          <a:p/>
        </p:txBody>
      </p:sp>
      <p:sp>
        <p:nvSpPr>
          <p:cNvPr id="140" name="Text Box 37"/>
          <p:cNvSpPr txBox="1"/>
          <p:nvPr/>
        </p:nvSpPr>
        <p:spPr>
          <a:xfrm>
            <a:off x="3240709" y="3752039"/>
            <a:ext cx="49530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smtClean="0">
                <a:solidFill>
                  <a:srgbClr val="FF0000"/>
                </a:solidFill>
                <a:sym typeface="+mn-ea"/>
              </a:rPr>
              <a:t>试验</a:t>
            </a:r>
            <a:r>
              <a:rPr lang="zh-CN" dirty="0" err="1" smtClean="0">
                <a:solidFill>
                  <a:srgbClr val="FF0000"/>
                </a:solidFill>
                <a:sym typeface="+mn-ea"/>
              </a:rPr>
              <a:t>结果分析</a:t>
            </a:r>
            <a:endParaRPr lang="zh-CN" dirty="0" err="1" smtClean="0">
              <a:solidFill>
                <a:srgbClr val="FF0000"/>
              </a:solidFill>
              <a:sym typeface="+mn-ea"/>
            </a:endParaRPr>
          </a:p>
        </p:txBody>
      </p:sp>
      <p:sp>
        <p:nvSpPr>
          <p:cNvPr id="142" name="Text Box 39"/>
          <p:cNvSpPr txBox="1"/>
          <p:nvPr/>
        </p:nvSpPr>
        <p:spPr>
          <a:xfrm>
            <a:off x="3240391" y="2497549"/>
            <a:ext cx="48006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a:solidFill>
                  <a:schemeClr val="tx1"/>
                </a:solidFill>
                <a:sym typeface="+mn-ea"/>
              </a:rPr>
              <a:t>研究内容</a:t>
            </a:r>
            <a:endParaRPr>
              <a:solidFill>
                <a:schemeClr val="tx1"/>
              </a:solidFill>
              <a:sym typeface="+mn-ea"/>
            </a:endParaRPr>
          </a:p>
        </p:txBody>
      </p:sp>
      <p:sp>
        <p:nvSpPr>
          <p:cNvPr id="143" name="Line 40"/>
          <p:cNvSpPr/>
          <p:nvPr/>
        </p:nvSpPr>
        <p:spPr>
          <a:xfrm>
            <a:off x="3017997" y="5517623"/>
            <a:ext cx="5027613" cy="1"/>
          </a:xfrm>
          <a:prstGeom prst="line">
            <a:avLst/>
          </a:prstGeom>
          <a:ln w="25400">
            <a:solidFill>
              <a:srgbClr val="1F497D"/>
            </a:solidFill>
            <a:prstDash val="sysDot"/>
            <a:tailEnd type="oval"/>
          </a:ln>
        </p:spPr>
        <p:txBody>
          <a:bodyPr lIns="45719" rIns="45719" anchor="ctr"/>
          <a:lstStyle/>
          <a:p/>
        </p:txBody>
      </p:sp>
      <p:sp>
        <p:nvSpPr>
          <p:cNvPr id="144" name="Text Box 41"/>
          <p:cNvSpPr txBox="1"/>
          <p:nvPr/>
        </p:nvSpPr>
        <p:spPr>
          <a:xfrm>
            <a:off x="3208497" y="4971523"/>
            <a:ext cx="51054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smtClean="0">
                <a:solidFill>
                  <a:schemeClr val="tx1"/>
                </a:solidFill>
                <a:sym typeface="+mn-ea"/>
              </a:rPr>
              <a:t>总结与展望</a:t>
            </a:r>
            <a:endParaRPr lang="zh-CN" altLang="en-US" dirty="0" smtClean="0">
              <a:solidFill>
                <a:schemeClr val="tx1"/>
              </a:solidFill>
              <a:sym typeface="+mn-ea"/>
            </a:endParaRPr>
          </a:p>
        </p:txBody>
      </p:sp>
      <p:grpSp>
        <p:nvGrpSpPr>
          <p:cNvPr id="150" name="Group 44"/>
          <p:cNvGrpSpPr/>
          <p:nvPr/>
        </p:nvGrpSpPr>
        <p:grpSpPr>
          <a:xfrm>
            <a:off x="2514600" y="1173823"/>
            <a:ext cx="679451" cy="593726"/>
            <a:chOff x="0" y="0"/>
            <a:chExt cx="679450" cy="593725"/>
          </a:xfrm>
        </p:grpSpPr>
        <p:sp>
          <p:nvSpPr>
            <p:cNvPr id="145" name="AutoShape 45"/>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46" name="AutoShape 46"/>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49" name="AutoShape 47"/>
            <p:cNvGrpSpPr/>
            <p:nvPr/>
          </p:nvGrpSpPr>
          <p:grpSpPr>
            <a:xfrm>
              <a:off x="38099" y="39687"/>
              <a:ext cx="592139" cy="512763"/>
              <a:chOff x="0" y="0"/>
              <a:chExt cx="592137" cy="512762"/>
            </a:xfrm>
          </p:grpSpPr>
          <p:sp>
            <p:nvSpPr>
              <p:cNvPr id="147"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48" name="1"/>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1</a:t>
                </a:r>
              </a:p>
            </p:txBody>
          </p:sp>
        </p:grpSp>
      </p:grpSp>
      <p:grpSp>
        <p:nvGrpSpPr>
          <p:cNvPr id="162" name="Group 52"/>
          <p:cNvGrpSpPr/>
          <p:nvPr/>
        </p:nvGrpSpPr>
        <p:grpSpPr>
          <a:xfrm>
            <a:off x="2505696" y="3659963"/>
            <a:ext cx="679451" cy="593726"/>
            <a:chOff x="0" y="0"/>
            <a:chExt cx="679450" cy="593725"/>
          </a:xfrm>
        </p:grpSpPr>
        <p:sp>
          <p:nvSpPr>
            <p:cNvPr id="157" name="AutoShape 53"/>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8" name="AutoShape 54"/>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61" name="AutoShape 55"/>
            <p:cNvGrpSpPr/>
            <p:nvPr/>
          </p:nvGrpSpPr>
          <p:grpSpPr>
            <a:xfrm>
              <a:off x="38099" y="39687"/>
              <a:ext cx="592139" cy="512763"/>
              <a:chOff x="0" y="0"/>
              <a:chExt cx="592137" cy="512762"/>
            </a:xfrm>
          </p:grpSpPr>
          <p:sp>
            <p:nvSpPr>
              <p:cNvPr id="159"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0" name="3"/>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3</a:t>
                </a:r>
              </a:p>
            </p:txBody>
          </p:sp>
        </p:grpSp>
      </p:grpSp>
      <p:grpSp>
        <p:nvGrpSpPr>
          <p:cNvPr id="156" name="Group 48"/>
          <p:cNvGrpSpPr/>
          <p:nvPr/>
        </p:nvGrpSpPr>
        <p:grpSpPr>
          <a:xfrm>
            <a:off x="2505696" y="2425795"/>
            <a:ext cx="679451" cy="593726"/>
            <a:chOff x="0" y="0"/>
            <a:chExt cx="679450" cy="593725"/>
          </a:xfrm>
        </p:grpSpPr>
        <p:sp>
          <p:nvSpPr>
            <p:cNvPr id="151" name="AutoShape 49"/>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2" name="AutoShape 50"/>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55" name="AutoShape 51"/>
            <p:cNvGrpSpPr/>
            <p:nvPr/>
          </p:nvGrpSpPr>
          <p:grpSpPr>
            <a:xfrm>
              <a:off x="38099" y="39687"/>
              <a:ext cx="592139" cy="512763"/>
              <a:chOff x="0" y="0"/>
              <a:chExt cx="592137" cy="512762"/>
            </a:xfrm>
          </p:grpSpPr>
          <p:sp>
            <p:nvSpPr>
              <p:cNvPr id="153"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4" name="2"/>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2</a:t>
                </a:r>
              </a:p>
            </p:txBody>
          </p:sp>
        </p:grpSp>
      </p:grpSp>
      <p:grpSp>
        <p:nvGrpSpPr>
          <p:cNvPr id="168" name="Group 56"/>
          <p:cNvGrpSpPr/>
          <p:nvPr/>
        </p:nvGrpSpPr>
        <p:grpSpPr>
          <a:xfrm>
            <a:off x="2516664" y="4878813"/>
            <a:ext cx="679451" cy="593726"/>
            <a:chOff x="0" y="0"/>
            <a:chExt cx="679450" cy="593725"/>
          </a:xfrm>
        </p:grpSpPr>
        <p:sp>
          <p:nvSpPr>
            <p:cNvPr id="163" name="AutoShape 57"/>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4" name="AutoShape 58"/>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67" name="AutoShape 59"/>
            <p:cNvGrpSpPr/>
            <p:nvPr/>
          </p:nvGrpSpPr>
          <p:grpSpPr>
            <a:xfrm>
              <a:off x="38099" y="39687"/>
              <a:ext cx="592139" cy="512763"/>
              <a:chOff x="0" y="0"/>
              <a:chExt cx="592137" cy="512762"/>
            </a:xfrm>
          </p:grpSpPr>
          <p:sp>
            <p:nvSpPr>
              <p:cNvPr id="165"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6" name="4"/>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4</a:t>
                </a:r>
              </a:p>
            </p:txBody>
          </p:sp>
        </p:grpSp>
      </p:grpSp>
      <p:sp>
        <p:nvSpPr>
          <p:cNvPr id="169" name="Text Box 33"/>
          <p:cNvSpPr txBox="1"/>
          <p:nvPr/>
        </p:nvSpPr>
        <p:spPr>
          <a:xfrm rot="5387743">
            <a:off x="56229" y="3103880"/>
            <a:ext cx="2554543" cy="802641"/>
          </a:xfrm>
          <a:prstGeom prst="rect">
            <a:avLst/>
          </a:prstGeom>
          <a:ln w="12700">
            <a:miter lim="400000"/>
          </a:ln>
        </p:spPr>
        <p:txBody>
          <a:bodyPr vert="vert270" lIns="45719" rIns="45719">
            <a:spAutoFit/>
          </a:bodyPr>
          <a:lstStyle>
            <a:lvl1pPr algn="ctr">
              <a:spcBef>
                <a:spcPts val="2400"/>
              </a:spcBef>
              <a:defRPr sz="4000" b="0">
                <a:solidFill>
                  <a:srgbClr val="FFFFFF"/>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dirty="0" err="1"/>
              <a:t>汇报内容</a:t>
            </a:r>
            <a:endParaRPr dirty="0"/>
          </a:p>
        </p:txBody>
      </p:sp>
    </p:spTree>
  </p:cSld>
  <p:clrMapOvr>
    <a:masterClrMapping/>
  </p:clrMapOvr>
  <mc:AlternateContent xmlns:mc="http://schemas.openxmlformats.org/markup-compatibility/2006">
    <mc:Choice xmlns:p14="http://schemas.microsoft.com/office/powerpoint/2010/main" Requires="p14">
      <p:transition p14:dur="500">
        <p:wipe/>
      </p:transition>
    </mc:Choice>
    <mc:Fallback>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00" name="文本框 99"/>
          <p:cNvSpPr txBox="1"/>
          <p:nvPr/>
        </p:nvSpPr>
        <p:spPr>
          <a:xfrm>
            <a:off x="151765" y="1441450"/>
            <a:ext cx="8859520" cy="1198880"/>
          </a:xfrm>
          <a:prstGeom prst="rect">
            <a:avLst/>
          </a:prstGeom>
          <a:noFill/>
          <a:ln w="9525">
            <a:noFill/>
          </a:ln>
        </p:spPr>
        <p:txBody>
          <a:bodyPr wrap="square">
            <a:spAutoFit/>
          </a:bodyPr>
          <a:p>
            <a:pPr marL="0" indent="406400" algn="l" eaLnBrk="1">
              <a:lnSpc>
                <a:spcPct val="150000"/>
              </a:lnSpc>
              <a:extLst>
                <a:ext uri="{35155182-B16C-46BC-9424-99874614C6A1}">
                  <wpsdc:indentchars xmlns:wpsdc="http://www.wps.cn/officeDocument/2017/drawingmlCustomData" val="200" checksum="1740828767"/>
                </a:ext>
              </a:extLst>
            </a:pPr>
            <a:r>
              <a:rPr lang="zh-CN" altLang="en-US" sz="1600" b="0">
                <a:solidFill>
                  <a:srgbClr val="000000"/>
                </a:solidFill>
                <a:latin typeface="Songti SC Regular" panose="02010800040101010101" charset="-122"/>
                <a:ea typeface="Songti SC Regular" panose="02010800040101010101" charset="-122"/>
                <a:cs typeface="Songti SC Regular" panose="02010800040101010101" charset="-122"/>
              </a:rPr>
              <a:t>按照上述制备流程分别制备了</a:t>
            </a:r>
            <a:r>
              <a:rPr lang="en-US" altLang="zh-CN" sz="1600" b="0">
                <a:solidFill>
                  <a:srgbClr val="FF0000"/>
                </a:solidFill>
                <a:latin typeface="Songti SC Regular" panose="02010800040101010101" charset="-122"/>
                <a:ea typeface="Songti SC Regular" panose="02010800040101010101" charset="-122"/>
                <a:cs typeface="Songti SC Regular" panose="02010800040101010101" charset="-122"/>
              </a:rPr>
              <a:t>10</a:t>
            </a:r>
            <a:r>
              <a:rPr lang="zh-CN" altLang="en-US" sz="1600" b="0">
                <a:solidFill>
                  <a:srgbClr val="FF0000"/>
                </a:solidFill>
                <a:latin typeface="Songti SC Regular" panose="02010800040101010101" charset="-122"/>
                <a:ea typeface="Songti SC Regular" panose="02010800040101010101" charset="-122"/>
                <a:cs typeface="Songti SC Regular" panose="02010800040101010101" charset="-122"/>
              </a:rPr>
              <a:t>目、</a:t>
            </a:r>
            <a:r>
              <a:rPr lang="en-US" altLang="zh-CN" sz="1600" b="0">
                <a:solidFill>
                  <a:srgbClr val="FF0000"/>
                </a:solidFill>
                <a:latin typeface="Songti SC Regular" panose="02010800040101010101" charset="-122"/>
                <a:ea typeface="Songti SC Regular" panose="02010800040101010101" charset="-122"/>
                <a:cs typeface="Songti SC Regular" panose="02010800040101010101" charset="-122"/>
              </a:rPr>
              <a:t>40</a:t>
            </a:r>
            <a:r>
              <a:rPr lang="zh-CN" altLang="en-US" sz="1600" b="0">
                <a:solidFill>
                  <a:srgbClr val="FF0000"/>
                </a:solidFill>
                <a:latin typeface="Songti SC Regular" panose="02010800040101010101" charset="-122"/>
                <a:ea typeface="Songti SC Regular" panose="02010800040101010101" charset="-122"/>
                <a:cs typeface="Songti SC Regular" panose="02010800040101010101" charset="-122"/>
              </a:rPr>
              <a:t>目、</a:t>
            </a:r>
            <a:r>
              <a:rPr lang="en-US" altLang="zh-CN" sz="1600" b="0">
                <a:solidFill>
                  <a:srgbClr val="FF0000"/>
                </a:solidFill>
                <a:latin typeface="Songti SC Regular" panose="02010800040101010101" charset="-122"/>
                <a:ea typeface="Songti SC Regular" panose="02010800040101010101" charset="-122"/>
                <a:cs typeface="Songti SC Regular" panose="02010800040101010101" charset="-122"/>
              </a:rPr>
              <a:t>80</a:t>
            </a:r>
            <a:r>
              <a:rPr lang="zh-CN" altLang="en-US" sz="1600" b="0">
                <a:solidFill>
                  <a:srgbClr val="FF0000"/>
                </a:solidFill>
                <a:latin typeface="Songti SC Regular" panose="02010800040101010101" charset="-122"/>
                <a:ea typeface="Songti SC Regular" panose="02010800040101010101" charset="-122"/>
                <a:cs typeface="Songti SC Regular" panose="02010800040101010101" charset="-122"/>
              </a:rPr>
              <a:t>目、</a:t>
            </a:r>
            <a:r>
              <a:rPr lang="en-US" altLang="zh-CN" sz="1600" b="0">
                <a:solidFill>
                  <a:srgbClr val="FF0000"/>
                </a:solidFill>
                <a:latin typeface="Songti SC Regular" panose="02010800040101010101" charset="-122"/>
                <a:ea typeface="Songti SC Regular" panose="02010800040101010101" charset="-122"/>
                <a:cs typeface="Songti SC Regular" panose="02010800040101010101" charset="-122"/>
              </a:rPr>
              <a:t>400</a:t>
            </a:r>
            <a:r>
              <a:rPr lang="zh-CN" altLang="en-US" sz="1600" b="0">
                <a:solidFill>
                  <a:srgbClr val="FF0000"/>
                </a:solidFill>
                <a:latin typeface="Songti SC Regular" panose="02010800040101010101" charset="-122"/>
                <a:ea typeface="Songti SC Regular" panose="02010800040101010101" charset="-122"/>
                <a:cs typeface="Songti SC Regular" panose="02010800040101010101" charset="-122"/>
              </a:rPr>
              <a:t>目</a:t>
            </a:r>
            <a:r>
              <a:rPr lang="zh-CN" altLang="en-US" sz="1600" b="0">
                <a:solidFill>
                  <a:srgbClr val="000000"/>
                </a:solidFill>
                <a:latin typeface="Songti SC Regular" panose="02010800040101010101" charset="-122"/>
                <a:ea typeface="Songti SC Regular" panose="02010800040101010101" charset="-122"/>
                <a:cs typeface="Songti SC Regular" panose="02010800040101010101" charset="-122"/>
              </a:rPr>
              <a:t>云母粉，固含量分别为</a:t>
            </a:r>
            <a:r>
              <a:rPr lang="en-US" altLang="zh-CN" sz="1600" b="0">
                <a:solidFill>
                  <a:srgbClr val="FF0000"/>
                </a:solidFill>
                <a:latin typeface="Songti SC Regular" panose="02010800040101010101" charset="-122"/>
                <a:ea typeface="Songti SC Regular" panose="02010800040101010101" charset="-122"/>
                <a:cs typeface="Songti SC Regular" panose="02010800040101010101" charset="-122"/>
              </a:rPr>
              <a:t>20%</a:t>
            </a:r>
            <a:r>
              <a:rPr lang="zh-CN" altLang="en-US" sz="1600" b="0">
                <a:solidFill>
                  <a:srgbClr val="FF0000"/>
                </a:solidFill>
                <a:latin typeface="Songti SC Regular" panose="02010800040101010101" charset="-122"/>
                <a:ea typeface="Songti SC Regular" panose="02010800040101010101" charset="-122"/>
                <a:cs typeface="Songti SC Regular" panose="02010800040101010101" charset="-122"/>
              </a:rPr>
              <a:t>、</a:t>
            </a:r>
            <a:r>
              <a:rPr lang="en-US" altLang="zh-CN" sz="1600" b="0">
                <a:solidFill>
                  <a:srgbClr val="FF0000"/>
                </a:solidFill>
                <a:latin typeface="Songti SC Regular" panose="02010800040101010101" charset="-122"/>
                <a:ea typeface="Songti SC Regular" panose="02010800040101010101" charset="-122"/>
                <a:cs typeface="Songti SC Regular" panose="02010800040101010101" charset="-122"/>
              </a:rPr>
              <a:t>40%</a:t>
            </a:r>
            <a:r>
              <a:rPr lang="zh-CN" altLang="en-US" sz="1600" b="0">
                <a:solidFill>
                  <a:srgbClr val="FF0000"/>
                </a:solidFill>
                <a:latin typeface="Songti SC Regular" panose="02010800040101010101" charset="-122"/>
                <a:ea typeface="Songti SC Regular" panose="02010800040101010101" charset="-122"/>
                <a:cs typeface="Songti SC Regular" panose="02010800040101010101" charset="-122"/>
              </a:rPr>
              <a:t>、</a:t>
            </a:r>
            <a:r>
              <a:rPr lang="en-US" altLang="zh-CN" sz="1600" b="0">
                <a:solidFill>
                  <a:srgbClr val="FF0000"/>
                </a:solidFill>
                <a:latin typeface="Songti SC Regular" panose="02010800040101010101" charset="-122"/>
                <a:ea typeface="Songti SC Regular" panose="02010800040101010101" charset="-122"/>
                <a:cs typeface="Songti SC Regular" panose="02010800040101010101" charset="-122"/>
              </a:rPr>
              <a:t>60%</a:t>
            </a:r>
            <a:r>
              <a:rPr lang="zh-CN" altLang="en-US" sz="1600" b="0">
                <a:solidFill>
                  <a:srgbClr val="000000"/>
                </a:solidFill>
                <a:latin typeface="Songti SC Regular" panose="02010800040101010101" charset="-122"/>
                <a:ea typeface="Songti SC Regular" panose="02010800040101010101" charset="-122"/>
                <a:cs typeface="Songti SC Regular" panose="02010800040101010101" charset="-122"/>
              </a:rPr>
              <a:t>的水性阻尼涂料，控制其涂抹厚度，最终得到涂有</a:t>
            </a:r>
            <a:r>
              <a:rPr lang="zh-CN" altLang="en-US" sz="1600" b="0">
                <a:solidFill>
                  <a:srgbClr val="FF0000"/>
                </a:solidFill>
                <a:latin typeface="Songti SC Regular" panose="02010800040101010101" charset="-122"/>
                <a:ea typeface="Songti SC Regular" panose="02010800040101010101" charset="-122"/>
                <a:cs typeface="Songti SC Regular" panose="02010800040101010101" charset="-122"/>
              </a:rPr>
              <a:t>阻尼层的铝片</a:t>
            </a:r>
            <a:r>
              <a:rPr lang="zh-CN" altLang="en-US" sz="1600" b="0">
                <a:solidFill>
                  <a:srgbClr val="000000"/>
                </a:solidFill>
                <a:latin typeface="Songti SC Regular" panose="02010800040101010101" charset="-122"/>
                <a:ea typeface="Songti SC Regular" panose="02010800040101010101" charset="-122"/>
                <a:cs typeface="Songti SC Regular" panose="02010800040101010101" charset="-122"/>
              </a:rPr>
              <a:t>，在烘干</a:t>
            </a:r>
            <a:r>
              <a:rPr lang="en-US" altLang="zh-CN" sz="1600" b="0">
                <a:solidFill>
                  <a:srgbClr val="000000"/>
                </a:solidFill>
                <a:latin typeface="Songti SC Regular" panose="02010800040101010101" charset="-122"/>
                <a:ea typeface="Songti SC Regular" panose="02010800040101010101" charset="-122"/>
                <a:cs typeface="Songti SC Regular" panose="02010800040101010101" charset="-122"/>
              </a:rPr>
              <a:t>6</a:t>
            </a:r>
            <a:r>
              <a:rPr lang="zh-CN" altLang="en-US" sz="1600" b="0">
                <a:solidFill>
                  <a:srgbClr val="000000"/>
                </a:solidFill>
                <a:latin typeface="Songti SC Regular" panose="02010800040101010101" charset="-122"/>
                <a:ea typeface="Songti SC Regular" panose="02010800040101010101" charset="-122"/>
                <a:cs typeface="Songti SC Regular" panose="02010800040101010101" charset="-122"/>
              </a:rPr>
              <a:t>小时后，通过振动试验测得铝片的</a:t>
            </a:r>
            <a:r>
              <a:rPr lang="zh-CN" altLang="en-US" sz="1600" b="0">
                <a:solidFill>
                  <a:srgbClr val="FF0000"/>
                </a:solidFill>
                <a:latin typeface="Songti SC Regular" panose="02010800040101010101" charset="-122"/>
                <a:ea typeface="Songti SC Regular" panose="02010800040101010101" charset="-122"/>
                <a:cs typeface="Songti SC Regular" panose="02010800040101010101" charset="-122"/>
              </a:rPr>
              <a:t>幅值</a:t>
            </a:r>
            <a:r>
              <a:rPr lang="zh-CN" altLang="en-US" sz="1600" b="0">
                <a:solidFill>
                  <a:srgbClr val="000000"/>
                </a:solidFill>
                <a:latin typeface="Songti SC Regular" panose="02010800040101010101" charset="-122"/>
                <a:ea typeface="Songti SC Regular" panose="02010800040101010101" charset="-122"/>
                <a:cs typeface="Songti SC Regular" panose="02010800040101010101" charset="-122"/>
              </a:rPr>
              <a:t>及</a:t>
            </a:r>
            <a:r>
              <a:rPr lang="zh-CN" altLang="en-US" sz="1600" b="0">
                <a:solidFill>
                  <a:srgbClr val="FF0000"/>
                </a:solidFill>
                <a:latin typeface="Songti SC Regular" panose="02010800040101010101" charset="-122"/>
                <a:ea typeface="Songti SC Regular" panose="02010800040101010101" charset="-122"/>
                <a:cs typeface="Songti SC Regular" panose="02010800040101010101" charset="-122"/>
              </a:rPr>
              <a:t>有效值</a:t>
            </a:r>
            <a:r>
              <a:rPr lang="zh-CN" altLang="en-US" sz="1600" b="0">
                <a:solidFill>
                  <a:srgbClr val="000000"/>
                </a:solidFill>
                <a:latin typeface="Songti SC Regular" panose="02010800040101010101" charset="-122"/>
                <a:ea typeface="Songti SC Regular" panose="02010800040101010101" charset="-122"/>
                <a:cs typeface="Songti SC Regular" panose="02010800040101010101" charset="-122"/>
              </a:rPr>
              <a:t>，并与未涂抹阻尼涂层的铝片进行对比。</a:t>
            </a:r>
            <a:endParaRPr lang="zh-CN" altLang="en-US" sz="1600" b="0">
              <a:solidFill>
                <a:srgbClr val="000000"/>
              </a:solidFill>
              <a:latin typeface="Songti SC Regular" panose="02010800040101010101" charset="-122"/>
              <a:ea typeface="Songti SC Regular" panose="02010800040101010101" charset="-122"/>
              <a:cs typeface="Songti SC Regular" panose="02010800040101010101" charset="-122"/>
            </a:endParaRPr>
          </a:p>
        </p:txBody>
      </p:sp>
      <p:pic>
        <p:nvPicPr>
          <p:cNvPr id="86" name="图片 19"/>
          <p:cNvPicPr>
            <a:picLocks noChangeAspect="1"/>
          </p:cNvPicPr>
          <p:nvPr/>
        </p:nvPicPr>
        <p:blipFill>
          <a:blip r:embed="rId1"/>
          <a:stretch>
            <a:fillRect/>
          </a:stretch>
        </p:blipFill>
        <p:spPr>
          <a:xfrm>
            <a:off x="483870" y="3187700"/>
            <a:ext cx="3528000" cy="1984755"/>
          </a:xfrm>
          <a:prstGeom prst="rect">
            <a:avLst/>
          </a:prstGeom>
          <a:noFill/>
          <a:ln w="9525">
            <a:noFill/>
          </a:ln>
        </p:spPr>
      </p:pic>
      <p:sp>
        <p:nvSpPr>
          <p:cNvPr id="4" name="文本框 3"/>
          <p:cNvSpPr txBox="1"/>
          <p:nvPr/>
        </p:nvSpPr>
        <p:spPr>
          <a:xfrm>
            <a:off x="1289685" y="5720080"/>
            <a:ext cx="1916430" cy="306705"/>
          </a:xfrm>
          <a:prstGeom prst="rect">
            <a:avLst/>
          </a:prstGeom>
          <a:noFill/>
          <a:ln w="9525">
            <a:noFill/>
          </a:ln>
        </p:spPr>
        <p:txBody>
          <a:bodyPr wrap="square">
            <a:spAutoFit/>
          </a:bodyPr>
          <a:p>
            <a:pPr algn="ctr"/>
            <a:r>
              <a:rPr lang="zh-CN" altLang="en-US" sz="1400">
                <a:latin typeface="Arial Bold" panose="020B0604020202090204" charset="0"/>
                <a:cs typeface="宋体" charset="0"/>
              </a:rPr>
              <a:t>阻尼涂层铝片成品图</a:t>
            </a:r>
            <a:endParaRPr lang="zh-CN" altLang="en-US" sz="1400">
              <a:latin typeface="Arial Bold" panose="020B0604020202090204" charset="0"/>
              <a:cs typeface="宋体" charset="0"/>
            </a:endParaRPr>
          </a:p>
        </p:txBody>
      </p:sp>
      <p:pic>
        <p:nvPicPr>
          <p:cNvPr id="59" name="图片 0" descr="C:\Users\86178\Desktop\1.02mm幅值.bmp1.02mm幅值"/>
          <p:cNvPicPr>
            <a:picLocks noChangeAspect="1"/>
          </p:cNvPicPr>
          <p:nvPr/>
        </p:nvPicPr>
        <p:blipFill>
          <a:blip r:embed="rId2"/>
          <a:srcRect/>
          <a:stretch>
            <a:fillRect/>
          </a:stretch>
        </p:blipFill>
        <p:spPr>
          <a:xfrm>
            <a:off x="4681855" y="2640330"/>
            <a:ext cx="4428000" cy="3227887"/>
          </a:xfrm>
          <a:prstGeom prst="rect">
            <a:avLst/>
          </a:prstGeom>
          <a:noFill/>
          <a:ln w="9525">
            <a:noFill/>
          </a:ln>
        </p:spPr>
      </p:pic>
      <p:sp>
        <p:nvSpPr>
          <p:cNvPr id="5" name="文本框 4"/>
          <p:cNvSpPr txBox="1"/>
          <p:nvPr/>
        </p:nvSpPr>
        <p:spPr>
          <a:xfrm>
            <a:off x="5978525" y="5719445"/>
            <a:ext cx="1833880" cy="306705"/>
          </a:xfrm>
          <a:prstGeom prst="rect">
            <a:avLst/>
          </a:prstGeom>
          <a:noFill/>
          <a:ln w="9525">
            <a:noFill/>
          </a:ln>
        </p:spPr>
        <p:txBody>
          <a:bodyPr wrap="square">
            <a:spAutoFit/>
          </a:bodyPr>
          <a:p>
            <a:pPr algn="ctr"/>
            <a:r>
              <a:rPr lang="zh-CN" altLang="en-US" sz="1400">
                <a:latin typeface="Arial Bold" panose="020B0604020202090204" charset="0"/>
                <a:cs typeface="宋体" charset="0"/>
              </a:rPr>
              <a:t>减振效果幅值对比图</a:t>
            </a:r>
            <a:endParaRPr lang="zh-CN" altLang="en-US" sz="1400">
              <a:latin typeface="Arial Bold" panose="020B0604020202090204" charset="0"/>
              <a:cs typeface="宋体" charset="0"/>
            </a:endParaRPr>
          </a:p>
        </p:txBody>
      </p:sp>
      <p:grpSp>
        <p:nvGrpSpPr>
          <p:cNvPr id="62" name="Group 2"/>
          <p:cNvGrpSpPr/>
          <p:nvPr/>
        </p:nvGrpSpPr>
        <p:grpSpPr bwMode="auto">
          <a:xfrm>
            <a:off x="152400" y="645160"/>
            <a:ext cx="4339590" cy="402094"/>
            <a:chOff x="0" y="0"/>
            <a:chExt cx="4786549" cy="402456"/>
          </a:xfrm>
        </p:grpSpPr>
        <p:sp>
          <p:nvSpPr>
            <p:cNvPr id="63" name="TextBox 3"/>
            <p:cNvSpPr>
              <a:spLocks noChangeArrowheads="1"/>
            </p:cNvSpPr>
            <p:nvPr/>
          </p:nvSpPr>
          <p:spPr bwMode="auto">
            <a:xfrm>
              <a:off x="0" y="0"/>
              <a:ext cx="713389" cy="39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4" name="矩形 24"/>
            <p:cNvSpPr>
              <a:spLocks noChangeArrowheads="1"/>
            </p:cNvSpPr>
            <p:nvPr/>
          </p:nvSpPr>
          <p:spPr bwMode="auto">
            <a:xfrm>
              <a:off x="395114" y="3317"/>
              <a:ext cx="4391435" cy="39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阻尼层试验分析</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65" name="直接连接符 3"/>
          <p:cNvCxnSpPr>
            <a:cxnSpLocks noChangeShapeType="1"/>
          </p:cNvCxnSpPr>
          <p:nvPr/>
        </p:nvCxnSpPr>
        <p:spPr bwMode="auto">
          <a:xfrm>
            <a:off x="196533" y="63246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66" name="直接连接符 4"/>
          <p:cNvCxnSpPr>
            <a:cxnSpLocks noChangeShapeType="1"/>
          </p:cNvCxnSpPr>
          <p:nvPr/>
        </p:nvCxnSpPr>
        <p:spPr bwMode="auto">
          <a:xfrm>
            <a:off x="196533" y="105759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pic>
        <p:nvPicPr>
          <p:cNvPr id="238" name="图片 238" descr="400目阻尼层试验总结"/>
          <p:cNvPicPr>
            <a:picLocks noChangeAspect="1"/>
          </p:cNvPicPr>
          <p:nvPr/>
        </p:nvPicPr>
        <p:blipFill>
          <a:blip r:embed="rId1"/>
          <a:srcRect l="10919" r="6096"/>
          <a:stretch>
            <a:fillRect/>
          </a:stretch>
        </p:blipFill>
        <p:spPr>
          <a:xfrm>
            <a:off x="972185" y="979170"/>
            <a:ext cx="7200000" cy="3736071"/>
          </a:xfrm>
          <a:prstGeom prst="rect">
            <a:avLst/>
          </a:prstGeom>
        </p:spPr>
      </p:pic>
      <p:sp>
        <p:nvSpPr>
          <p:cNvPr id="2" name="文本框 1"/>
          <p:cNvSpPr txBox="1"/>
          <p:nvPr/>
        </p:nvSpPr>
        <p:spPr>
          <a:xfrm>
            <a:off x="1657350" y="4545330"/>
            <a:ext cx="5828665" cy="1198880"/>
          </a:xfrm>
          <a:prstGeom prst="rect">
            <a:avLst/>
          </a:prstGeom>
          <a:noFill/>
          <a:ln w="9525">
            <a:noFill/>
          </a:ln>
        </p:spPr>
        <p:txBody>
          <a:bodyPr wrap="square">
            <a:spAutoFit/>
          </a:bodyPr>
          <a:p>
            <a:pPr marL="342900" indent="-342900" algn="l" eaLnBrk="1">
              <a:lnSpc>
                <a:spcPct val="150000"/>
              </a:lnSpc>
              <a:buFont typeface="+mj-lt"/>
              <a:buAutoNum type="arabicPeriod"/>
            </a:pPr>
            <a:r>
              <a:rPr lang="zh-CN" altLang="en-US" sz="1600" b="0">
                <a:latin typeface="宋体" charset="0"/>
                <a:cs typeface="宋体" charset="0"/>
              </a:rPr>
              <a:t>减振阻尼效果最好的厚度基本为</a:t>
            </a:r>
            <a:r>
              <a:rPr lang="en-US" altLang="zh-CN" sz="1600" b="0">
                <a:solidFill>
                  <a:srgbClr val="FF0000"/>
                </a:solidFill>
                <a:latin typeface="宋体" charset="0"/>
                <a:cs typeface="宋体" charset="0"/>
              </a:rPr>
              <a:t>0.7mm-0.78mm</a:t>
            </a:r>
            <a:r>
              <a:rPr lang="zh-CN" altLang="en-US" sz="1600" b="0">
                <a:latin typeface="宋体" charset="0"/>
                <a:cs typeface="宋体" charset="0"/>
              </a:rPr>
              <a:t>之间；</a:t>
            </a:r>
            <a:endParaRPr lang="zh-CN" altLang="en-US" sz="1600" b="0">
              <a:latin typeface="宋体" charset="0"/>
              <a:cs typeface="宋体" charset="0"/>
            </a:endParaRPr>
          </a:p>
          <a:p>
            <a:pPr marL="342900" indent="-342900" algn="l" eaLnBrk="1">
              <a:lnSpc>
                <a:spcPct val="150000"/>
              </a:lnSpc>
              <a:buFont typeface="+mj-lt"/>
              <a:buAutoNum type="arabicPeriod"/>
            </a:pPr>
            <a:r>
              <a:rPr lang="zh-CN" altLang="en-US" sz="1600" b="0">
                <a:latin typeface="宋体" charset="0"/>
                <a:cs typeface="宋体" charset="0"/>
              </a:rPr>
              <a:t>随着固含量的增加，</a:t>
            </a:r>
            <a:r>
              <a:rPr lang="zh-CN" altLang="en-US" sz="1600" b="0">
                <a:solidFill>
                  <a:srgbClr val="FF0000"/>
                </a:solidFill>
                <a:latin typeface="宋体" charset="0"/>
                <a:cs typeface="宋体" charset="0"/>
              </a:rPr>
              <a:t>最佳厚度的阻尼性能</a:t>
            </a:r>
            <a:r>
              <a:rPr lang="zh-CN" altLang="en-US" sz="1600" b="0">
                <a:latin typeface="宋体" charset="0"/>
                <a:cs typeface="宋体" charset="0"/>
              </a:rPr>
              <a:t>反而下降；</a:t>
            </a:r>
            <a:endParaRPr lang="zh-CN" altLang="en-US" sz="1600" b="0">
              <a:latin typeface="宋体" charset="0"/>
              <a:cs typeface="宋体" charset="0"/>
            </a:endParaRPr>
          </a:p>
          <a:p>
            <a:pPr marL="342900" indent="-342900" algn="l" eaLnBrk="1">
              <a:lnSpc>
                <a:spcPct val="150000"/>
              </a:lnSpc>
              <a:buFont typeface="+mj-lt"/>
              <a:buAutoNum type="arabicPeriod"/>
            </a:pPr>
            <a:r>
              <a:rPr lang="zh-CN" altLang="en-US" sz="1600" b="0">
                <a:latin typeface="宋体" charset="0"/>
                <a:cs typeface="宋体" charset="0"/>
              </a:rPr>
              <a:t>随着固含量的增加，</a:t>
            </a:r>
            <a:r>
              <a:rPr lang="zh-CN" altLang="en-US" sz="1600" b="0">
                <a:solidFill>
                  <a:srgbClr val="FF0000"/>
                </a:solidFill>
                <a:latin typeface="宋体" charset="0"/>
                <a:cs typeface="宋体" charset="0"/>
              </a:rPr>
              <a:t>涂层厚度对阻尼性能的影响逐渐降低。</a:t>
            </a:r>
            <a:endParaRPr lang="zh-CN" altLang="en-US" sz="1600" b="0">
              <a:latin typeface="宋体" charset="0"/>
              <a:cs typeface="宋体" charset="0"/>
            </a:endParaRPr>
          </a:p>
        </p:txBody>
      </p:sp>
      <p:grpSp>
        <p:nvGrpSpPr>
          <p:cNvPr id="3" name="Group 2"/>
          <p:cNvGrpSpPr/>
          <p:nvPr/>
        </p:nvGrpSpPr>
        <p:grpSpPr bwMode="auto">
          <a:xfrm>
            <a:off x="152400" y="580390"/>
            <a:ext cx="7141200" cy="399553"/>
            <a:chOff x="0" y="0"/>
            <a:chExt cx="4632483" cy="400069"/>
          </a:xfrm>
        </p:grpSpPr>
        <p:sp>
          <p:nvSpPr>
            <p:cNvPr id="4"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400目云母粉制得的阻尼涂层试验总结</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6"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7"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图片 239" descr="Graph1"/>
          <p:cNvPicPr>
            <a:picLocks noChangeAspect="1"/>
          </p:cNvPicPr>
          <p:nvPr/>
        </p:nvPicPr>
        <p:blipFill>
          <a:blip r:embed="rId1"/>
          <a:srcRect l="9819" r="6432"/>
          <a:stretch>
            <a:fillRect/>
          </a:stretch>
        </p:blipFill>
        <p:spPr>
          <a:xfrm>
            <a:off x="972185" y="1055688"/>
            <a:ext cx="7200000" cy="3731232"/>
          </a:xfrm>
          <a:prstGeom prst="rect">
            <a:avLst/>
          </a:prstGeom>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文本框 1"/>
          <p:cNvSpPr txBox="1"/>
          <p:nvPr/>
        </p:nvSpPr>
        <p:spPr>
          <a:xfrm>
            <a:off x="1276985" y="4403090"/>
            <a:ext cx="6895465" cy="1938020"/>
          </a:xfrm>
          <a:prstGeom prst="rect">
            <a:avLst/>
          </a:prstGeom>
          <a:noFill/>
          <a:ln w="9525">
            <a:noFill/>
          </a:ln>
        </p:spPr>
        <p:txBody>
          <a:bodyPr wrap="square">
            <a:spAutoFit/>
          </a:bodyPr>
          <a:p>
            <a:pPr marL="342900" indent="-342900" algn="l" eaLnBrk="1">
              <a:lnSpc>
                <a:spcPct val="150000"/>
              </a:lnSpc>
              <a:buFont typeface="+mj-lt"/>
              <a:buAutoNum type="arabicPeriod"/>
            </a:pPr>
            <a:r>
              <a:rPr lang="zh-CN" altLang="en-US" sz="1600" b="0">
                <a:latin typeface="宋体" charset="0"/>
                <a:cs typeface="宋体" charset="0"/>
                <a:sym typeface="+mn-ea"/>
              </a:rPr>
              <a:t>减振阻尼效果最好的厚度均在</a:t>
            </a:r>
            <a:r>
              <a:rPr lang="en-US" altLang="zh-CN" sz="1600" b="0">
                <a:solidFill>
                  <a:srgbClr val="FF0000"/>
                </a:solidFill>
                <a:latin typeface="宋体" charset="0"/>
                <a:cs typeface="宋体" charset="0"/>
                <a:sym typeface="+mn-ea"/>
              </a:rPr>
              <a:t>0.4mm-1.0mm</a:t>
            </a:r>
            <a:r>
              <a:rPr lang="zh-CN" altLang="en-US" sz="1600" b="0">
                <a:latin typeface="宋体" charset="0"/>
                <a:cs typeface="宋体" charset="0"/>
                <a:sym typeface="+mn-ea"/>
              </a:rPr>
              <a:t>之间；</a:t>
            </a:r>
            <a:endParaRPr lang="zh-CN" altLang="en-US"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rPr>
              <a:t>随着固含量的增加，</a:t>
            </a:r>
            <a:r>
              <a:rPr sz="1600" b="0">
                <a:solidFill>
                  <a:srgbClr val="FF0000"/>
                </a:solidFill>
                <a:latin typeface="宋体" charset="0"/>
                <a:cs typeface="宋体" charset="0"/>
              </a:rPr>
              <a:t>最佳厚度的阻尼性能反而下降</a:t>
            </a:r>
            <a:r>
              <a:rPr sz="1600" b="0">
                <a:latin typeface="宋体" charset="0"/>
                <a:cs typeface="宋体" charset="0"/>
              </a:rPr>
              <a:t>；</a:t>
            </a:r>
            <a:endParaRPr sz="1600" b="0">
              <a:latin typeface="宋体" charset="0"/>
              <a:cs typeface="宋体" charset="0"/>
            </a:endParaRPr>
          </a:p>
          <a:p>
            <a:pPr marL="342900" indent="-342900" algn="l" eaLnBrk="1">
              <a:lnSpc>
                <a:spcPct val="150000"/>
              </a:lnSpc>
              <a:buFont typeface="+mj-lt"/>
              <a:buAutoNum type="arabicPeriod"/>
            </a:pPr>
            <a:r>
              <a:rPr sz="1600" b="0">
                <a:latin typeface="宋体" charset="0"/>
                <a:cs typeface="宋体" charset="0"/>
              </a:rPr>
              <a:t>随着固含量的增加，</a:t>
            </a:r>
            <a:r>
              <a:rPr sz="1600" b="0">
                <a:solidFill>
                  <a:srgbClr val="FF0000"/>
                </a:solidFill>
                <a:latin typeface="宋体" charset="0"/>
                <a:cs typeface="宋体" charset="0"/>
              </a:rPr>
              <a:t>涂层厚度对阻尼性能的影响逐渐降低</a:t>
            </a:r>
            <a:r>
              <a:rPr sz="1600" b="0">
                <a:latin typeface="宋体" charset="0"/>
                <a:cs typeface="宋体" charset="0"/>
              </a:rPr>
              <a:t>，其减振区域较大故当涂层厚度不易控制时应采取高固含量的阻尼涂料。</a:t>
            </a:r>
            <a:endParaRPr sz="1600" b="0">
              <a:latin typeface="宋体" charset="0"/>
              <a:cs typeface="宋体" charset="0"/>
            </a:endParaRPr>
          </a:p>
          <a:p>
            <a:pPr marL="342900" indent="-342900" algn="l" eaLnBrk="1">
              <a:lnSpc>
                <a:spcPct val="150000"/>
              </a:lnSpc>
              <a:buFont typeface="+mj-lt"/>
              <a:buAutoNum type="arabicPeriod"/>
            </a:pPr>
            <a:r>
              <a:rPr sz="1600" b="0">
                <a:latin typeface="宋体" charset="0"/>
                <a:cs typeface="宋体" charset="0"/>
              </a:rPr>
              <a:t>随着厚度的增加，阻尼性能经历了一个</a:t>
            </a:r>
            <a:r>
              <a:rPr sz="1600" b="0">
                <a:solidFill>
                  <a:srgbClr val="FF0000"/>
                </a:solidFill>
                <a:latin typeface="宋体" charset="0"/>
                <a:cs typeface="宋体" charset="0"/>
              </a:rPr>
              <a:t>先增大再减小继续增大</a:t>
            </a:r>
            <a:r>
              <a:rPr sz="1600" b="0">
                <a:latin typeface="宋体" charset="0"/>
                <a:cs typeface="宋体" charset="0"/>
              </a:rPr>
              <a:t>的过程。</a:t>
            </a:r>
            <a:endParaRPr sz="1600" b="0">
              <a:latin typeface="宋体" charset="0"/>
              <a:cs typeface="宋体" charset="0"/>
            </a:endParaRPr>
          </a:p>
        </p:txBody>
      </p:sp>
      <p:grpSp>
        <p:nvGrpSpPr>
          <p:cNvPr id="3" name="Group 2"/>
          <p:cNvGrpSpPr/>
          <p:nvPr/>
        </p:nvGrpSpPr>
        <p:grpSpPr bwMode="auto">
          <a:xfrm>
            <a:off x="152400" y="580390"/>
            <a:ext cx="7141200" cy="399553"/>
            <a:chOff x="0" y="0"/>
            <a:chExt cx="4632483" cy="400069"/>
          </a:xfrm>
        </p:grpSpPr>
        <p:sp>
          <p:nvSpPr>
            <p:cNvPr id="4"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40目云母粉制得的阻尼涂层试验总结</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6"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7"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图片 240" descr="Graph1"/>
          <p:cNvPicPr>
            <a:picLocks noChangeAspect="1"/>
          </p:cNvPicPr>
          <p:nvPr/>
        </p:nvPicPr>
        <p:blipFill>
          <a:blip r:embed="rId1"/>
          <a:srcRect l="11512" r="4574"/>
          <a:stretch>
            <a:fillRect/>
          </a:stretch>
        </p:blipFill>
        <p:spPr>
          <a:xfrm>
            <a:off x="1006475" y="983933"/>
            <a:ext cx="7200000" cy="3724459"/>
          </a:xfrm>
          <a:prstGeom prst="rect">
            <a:avLst/>
          </a:prstGeom>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文本框 1"/>
          <p:cNvSpPr txBox="1"/>
          <p:nvPr/>
        </p:nvSpPr>
        <p:spPr>
          <a:xfrm>
            <a:off x="1040765" y="4387850"/>
            <a:ext cx="7131050" cy="1938020"/>
          </a:xfrm>
          <a:prstGeom prst="rect">
            <a:avLst/>
          </a:prstGeom>
          <a:noFill/>
          <a:ln w="9525">
            <a:noFill/>
          </a:ln>
        </p:spPr>
        <p:txBody>
          <a:bodyPr wrap="square">
            <a:spAutoFit/>
          </a:bodyPr>
          <a:p>
            <a:pPr marL="342900" indent="-342900" algn="l" eaLnBrk="1">
              <a:lnSpc>
                <a:spcPct val="150000"/>
              </a:lnSpc>
              <a:buFont typeface="+mj-lt"/>
              <a:buAutoNum type="arabicPeriod"/>
            </a:pPr>
            <a:r>
              <a:rPr lang="zh-CN" altLang="en-US" sz="1600" b="0">
                <a:latin typeface="宋体" charset="0"/>
                <a:cs typeface="宋体" charset="0"/>
                <a:sym typeface="+mn-ea"/>
              </a:rPr>
              <a:t>固含量为</a:t>
            </a:r>
            <a:r>
              <a:rPr lang="en-US" altLang="zh-CN" sz="1600" b="0">
                <a:latin typeface="宋体" charset="0"/>
                <a:cs typeface="宋体" charset="0"/>
                <a:sym typeface="+mn-ea"/>
              </a:rPr>
              <a:t>20%</a:t>
            </a:r>
            <a:r>
              <a:rPr lang="zh-CN" altLang="en-US" sz="1600" b="0">
                <a:latin typeface="宋体" charset="0"/>
                <a:ea typeface="宋体" charset="0"/>
                <a:cs typeface="宋体" charset="0"/>
                <a:sym typeface="+mn-ea"/>
              </a:rPr>
              <a:t>、</a:t>
            </a:r>
            <a:r>
              <a:rPr lang="en-US" altLang="zh-CN" sz="1600" b="0">
                <a:latin typeface="宋体" charset="0"/>
                <a:ea typeface="宋体" charset="0"/>
                <a:cs typeface="宋体" charset="0"/>
                <a:sym typeface="+mn-ea"/>
              </a:rPr>
              <a:t>40%</a:t>
            </a:r>
            <a:r>
              <a:rPr lang="zh-CN" altLang="en-US" sz="1600" b="0">
                <a:latin typeface="宋体" charset="0"/>
                <a:cs typeface="宋体" charset="0"/>
                <a:sym typeface="+mn-ea"/>
              </a:rPr>
              <a:t>减振阻尼效果最好的厚度基本为</a:t>
            </a:r>
            <a:r>
              <a:rPr lang="en-US" altLang="zh-CN" sz="1600" b="0">
                <a:solidFill>
                  <a:srgbClr val="FF0000"/>
                </a:solidFill>
                <a:latin typeface="宋体" charset="0"/>
                <a:cs typeface="宋体" charset="0"/>
                <a:sym typeface="+mn-ea"/>
              </a:rPr>
              <a:t>0.4mm-0.8mm</a:t>
            </a:r>
            <a:r>
              <a:rPr lang="zh-CN" altLang="en-US" sz="1600" b="0">
                <a:solidFill>
                  <a:schemeClr val="tx1"/>
                </a:solidFill>
                <a:latin typeface="宋体" charset="0"/>
                <a:cs typeface="宋体" charset="0"/>
                <a:sym typeface="+mn-ea"/>
              </a:rPr>
              <a:t>之</a:t>
            </a:r>
            <a:r>
              <a:rPr lang="zh-CN" altLang="en-US" sz="1600" b="0">
                <a:latin typeface="宋体" charset="0"/>
                <a:cs typeface="宋体" charset="0"/>
                <a:sym typeface="+mn-ea"/>
              </a:rPr>
              <a:t>间；</a:t>
            </a:r>
            <a:endParaRPr lang="zh-CN" altLang="en-US"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rPr>
              <a:t>随着固含量的增加，</a:t>
            </a:r>
            <a:r>
              <a:rPr sz="1600" b="0">
                <a:solidFill>
                  <a:srgbClr val="FF0000"/>
                </a:solidFill>
                <a:latin typeface="宋体" charset="0"/>
                <a:cs typeface="宋体" charset="0"/>
              </a:rPr>
              <a:t>最佳厚度的阻尼性能反而下降</a:t>
            </a:r>
            <a:r>
              <a:rPr sz="1600" b="0">
                <a:latin typeface="宋体" charset="0"/>
                <a:cs typeface="宋体" charset="0"/>
              </a:rPr>
              <a:t>；</a:t>
            </a:r>
            <a:endParaRPr sz="1600" b="0">
              <a:latin typeface="宋体" charset="0"/>
              <a:cs typeface="宋体" charset="0"/>
            </a:endParaRPr>
          </a:p>
          <a:p>
            <a:pPr marL="342900" indent="-342900" algn="l" eaLnBrk="1">
              <a:lnSpc>
                <a:spcPct val="150000"/>
              </a:lnSpc>
              <a:buFont typeface="+mj-lt"/>
              <a:buAutoNum type="arabicPeriod"/>
            </a:pPr>
            <a:r>
              <a:rPr sz="1600" b="0">
                <a:latin typeface="宋体" charset="0"/>
                <a:cs typeface="宋体" charset="0"/>
              </a:rPr>
              <a:t>随着固含量的增加，</a:t>
            </a:r>
            <a:r>
              <a:rPr sz="1600" b="0">
                <a:solidFill>
                  <a:srgbClr val="FF0000"/>
                </a:solidFill>
                <a:latin typeface="宋体" charset="0"/>
                <a:cs typeface="宋体" charset="0"/>
              </a:rPr>
              <a:t>涂层厚度对阻尼性能的影响逐渐降低</a:t>
            </a:r>
            <a:r>
              <a:rPr sz="1600" b="0">
                <a:latin typeface="宋体" charset="0"/>
                <a:cs typeface="宋体" charset="0"/>
              </a:rPr>
              <a:t>，其减振区域较大，故当涂层厚度不易控制时应采取高固含量的阻尼涂料。</a:t>
            </a:r>
            <a:endParaRPr sz="1600" b="0">
              <a:latin typeface="宋体" charset="0"/>
              <a:cs typeface="宋体" charset="0"/>
            </a:endParaRPr>
          </a:p>
          <a:p>
            <a:pPr marL="342900" indent="-342900" algn="l" eaLnBrk="1">
              <a:lnSpc>
                <a:spcPct val="150000"/>
              </a:lnSpc>
              <a:buFont typeface="+mj-lt"/>
              <a:buAutoNum type="arabicPeriod"/>
            </a:pPr>
            <a:r>
              <a:rPr sz="1600" b="0">
                <a:latin typeface="宋体" charset="0"/>
                <a:cs typeface="宋体" charset="0"/>
              </a:rPr>
              <a:t>随着厚度的增加，阻尼性能经历了一个</a:t>
            </a:r>
            <a:r>
              <a:rPr sz="1600" b="0">
                <a:solidFill>
                  <a:srgbClr val="FF0000"/>
                </a:solidFill>
                <a:latin typeface="宋体" charset="0"/>
                <a:cs typeface="宋体" charset="0"/>
              </a:rPr>
              <a:t>先增大再减小继续增大</a:t>
            </a:r>
            <a:r>
              <a:rPr sz="1600" b="0">
                <a:latin typeface="宋体" charset="0"/>
                <a:cs typeface="宋体" charset="0"/>
              </a:rPr>
              <a:t>的过程。</a:t>
            </a:r>
            <a:endParaRPr sz="1600" b="0">
              <a:latin typeface="宋体" charset="0"/>
              <a:cs typeface="宋体" charset="0"/>
            </a:endParaRPr>
          </a:p>
        </p:txBody>
      </p:sp>
      <p:grpSp>
        <p:nvGrpSpPr>
          <p:cNvPr id="3" name="Group 2"/>
          <p:cNvGrpSpPr/>
          <p:nvPr/>
        </p:nvGrpSpPr>
        <p:grpSpPr bwMode="auto">
          <a:xfrm>
            <a:off x="152400" y="580390"/>
            <a:ext cx="7141200" cy="399553"/>
            <a:chOff x="0" y="0"/>
            <a:chExt cx="4632483" cy="400069"/>
          </a:xfrm>
        </p:grpSpPr>
        <p:sp>
          <p:nvSpPr>
            <p:cNvPr id="4"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en-US" altLang="zh-CN" sz="2000" kern="1200" noProof="0" dirty="0">
                  <a:solidFill>
                    <a:schemeClr val="accent1"/>
                  </a:solidFill>
                  <a:uLnTx/>
                  <a:latin typeface="微软雅黑" panose="020B0503020204020204" charset="-122"/>
                  <a:ea typeface="微软雅黑" panose="020B0503020204020204" charset="-122"/>
                  <a:sym typeface="+mn-ea"/>
                </a:rPr>
                <a:t>10</a:t>
              </a:r>
              <a:r>
                <a:rPr lang="zh-CN" altLang="en-US" sz="2000" kern="1200" noProof="0" dirty="0">
                  <a:solidFill>
                    <a:schemeClr val="accent1"/>
                  </a:solidFill>
                  <a:uLnTx/>
                  <a:latin typeface="微软雅黑" panose="020B0503020204020204" charset="-122"/>
                  <a:ea typeface="微软雅黑" panose="020B0503020204020204" charset="-122"/>
                  <a:sym typeface="+mn-ea"/>
                </a:rPr>
                <a:t>目云母粉制得的阻尼涂层试验总结</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6"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7"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图片 336" descr="20%固含量"/>
          <p:cNvPicPr>
            <a:picLocks noChangeAspect="1"/>
          </p:cNvPicPr>
          <p:nvPr/>
        </p:nvPicPr>
        <p:blipFill>
          <a:blip r:embed="rId1"/>
          <a:srcRect l="11677"/>
          <a:stretch>
            <a:fillRect/>
          </a:stretch>
        </p:blipFill>
        <p:spPr>
          <a:xfrm>
            <a:off x="972185" y="981393"/>
            <a:ext cx="7200000" cy="3724459"/>
          </a:xfrm>
          <a:prstGeom prst="rect">
            <a:avLst/>
          </a:prstGeom>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文本框 1"/>
          <p:cNvSpPr txBox="1"/>
          <p:nvPr/>
        </p:nvSpPr>
        <p:spPr>
          <a:xfrm>
            <a:off x="1007110" y="4435475"/>
            <a:ext cx="7131050" cy="1568450"/>
          </a:xfrm>
          <a:prstGeom prst="rect">
            <a:avLst/>
          </a:prstGeom>
          <a:noFill/>
          <a:ln w="9525">
            <a:noFill/>
          </a:ln>
        </p:spPr>
        <p:txBody>
          <a:bodyPr wrap="square">
            <a:spAutoFit/>
          </a:bodyPr>
          <a:p>
            <a:pPr marL="342900" indent="-342900" algn="l" eaLnBrk="1">
              <a:lnSpc>
                <a:spcPct val="150000"/>
              </a:lnSpc>
              <a:buFont typeface="+mj-lt"/>
              <a:buAutoNum type="arabicPeriod"/>
            </a:pPr>
            <a:r>
              <a:rPr sz="1600" b="0">
                <a:latin typeface="宋体" charset="0"/>
                <a:cs typeface="宋体" charset="0"/>
                <a:sym typeface="+mn-ea"/>
              </a:rPr>
              <a:t>当</a:t>
            </a:r>
            <a:r>
              <a:rPr sz="1600" b="0">
                <a:solidFill>
                  <a:srgbClr val="FF0000"/>
                </a:solidFill>
                <a:latin typeface="宋体" charset="0"/>
                <a:cs typeface="宋体" charset="0"/>
                <a:sym typeface="+mn-ea"/>
              </a:rPr>
              <a:t>固含量为20%时，10目云母粉</a:t>
            </a:r>
            <a:r>
              <a:rPr sz="1600" b="0">
                <a:latin typeface="宋体" charset="0"/>
                <a:cs typeface="宋体" charset="0"/>
                <a:sym typeface="+mn-ea"/>
              </a:rPr>
              <a:t>的</a:t>
            </a:r>
            <a:r>
              <a:rPr sz="1600" b="0">
                <a:solidFill>
                  <a:srgbClr val="FF0000"/>
                </a:solidFill>
                <a:latin typeface="宋体" charset="0"/>
                <a:cs typeface="宋体" charset="0"/>
                <a:sym typeface="+mn-ea"/>
              </a:rPr>
              <a:t>减振效果最佳</a:t>
            </a:r>
            <a:r>
              <a:rPr sz="1600" b="0">
                <a:latin typeface="宋体" charset="0"/>
                <a:cs typeface="宋体" charset="0"/>
                <a:sym typeface="+mn-ea"/>
              </a:rPr>
              <a:t>，但仍存在减振区间较小的问题；</a:t>
            </a:r>
            <a:r>
              <a:rPr sz="1600" b="0">
                <a:solidFill>
                  <a:srgbClr val="FF0000"/>
                </a:solidFill>
                <a:latin typeface="宋体" charset="0"/>
                <a:cs typeface="宋体" charset="0"/>
                <a:sym typeface="+mn-ea"/>
              </a:rPr>
              <a:t>40目、80目、400目云母粉</a:t>
            </a:r>
            <a:r>
              <a:rPr sz="1600" b="0">
                <a:latin typeface="宋体" charset="0"/>
                <a:cs typeface="宋体" charset="0"/>
                <a:sym typeface="+mn-ea"/>
              </a:rPr>
              <a:t>的</a:t>
            </a:r>
            <a:r>
              <a:rPr sz="1600" b="0">
                <a:solidFill>
                  <a:srgbClr val="FF0000"/>
                </a:solidFill>
                <a:latin typeface="宋体" charset="0"/>
                <a:cs typeface="宋体" charset="0"/>
                <a:sym typeface="+mn-ea"/>
              </a:rPr>
              <a:t>减振效果相似</a:t>
            </a:r>
            <a:r>
              <a:rPr sz="1600" b="0">
                <a:latin typeface="宋体" charset="0"/>
                <a:cs typeface="宋体" charset="0"/>
                <a:sym typeface="+mn-ea"/>
              </a:rPr>
              <a:t>；</a:t>
            </a:r>
            <a:endParaRPr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sym typeface="+mn-ea"/>
              </a:rPr>
              <a:t>随着厚度的增加，阻尼性能经历了一个</a:t>
            </a:r>
            <a:r>
              <a:rPr sz="1600" b="0">
                <a:solidFill>
                  <a:srgbClr val="FF0000"/>
                </a:solidFill>
                <a:latin typeface="宋体" charset="0"/>
                <a:cs typeface="宋体" charset="0"/>
                <a:sym typeface="+mn-ea"/>
              </a:rPr>
              <a:t>先增大再减小继续增大</a:t>
            </a:r>
            <a:r>
              <a:rPr sz="1600" b="0">
                <a:latin typeface="宋体" charset="0"/>
                <a:cs typeface="宋体" charset="0"/>
                <a:sym typeface="+mn-ea"/>
              </a:rPr>
              <a:t>的过程；</a:t>
            </a:r>
            <a:endParaRPr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sym typeface="+mn-ea"/>
              </a:rPr>
              <a:t>减振阻尼效果最好的厚度基本为</a:t>
            </a:r>
            <a:r>
              <a:rPr sz="1600" b="0">
                <a:solidFill>
                  <a:srgbClr val="FF0000"/>
                </a:solidFill>
                <a:latin typeface="宋体" charset="0"/>
                <a:cs typeface="宋体" charset="0"/>
                <a:sym typeface="+mn-ea"/>
              </a:rPr>
              <a:t>0.5mm-1.0mm</a:t>
            </a:r>
            <a:r>
              <a:rPr sz="1600" b="0">
                <a:latin typeface="宋体" charset="0"/>
                <a:cs typeface="宋体" charset="0"/>
                <a:sym typeface="+mn-ea"/>
              </a:rPr>
              <a:t>之间</a:t>
            </a:r>
            <a:endParaRPr sz="1600" b="0">
              <a:latin typeface="宋体" charset="0"/>
              <a:cs typeface="宋体" charset="0"/>
              <a:sym typeface="+mn-ea"/>
            </a:endParaRPr>
          </a:p>
        </p:txBody>
      </p:sp>
      <p:grpSp>
        <p:nvGrpSpPr>
          <p:cNvPr id="3" name="Group 2"/>
          <p:cNvGrpSpPr/>
          <p:nvPr/>
        </p:nvGrpSpPr>
        <p:grpSpPr bwMode="auto">
          <a:xfrm>
            <a:off x="152400" y="580390"/>
            <a:ext cx="7141200" cy="399553"/>
            <a:chOff x="0" y="0"/>
            <a:chExt cx="4632483" cy="400069"/>
          </a:xfrm>
        </p:grpSpPr>
        <p:sp>
          <p:nvSpPr>
            <p:cNvPr id="4"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固含量为</a:t>
              </a:r>
              <a:r>
                <a:rPr lang="en-US" altLang="zh-CN" sz="2000" kern="1200" noProof="0" dirty="0">
                  <a:solidFill>
                    <a:schemeClr val="accent1"/>
                  </a:solidFill>
                  <a:uLnTx/>
                  <a:latin typeface="微软雅黑" panose="020B0503020204020204" charset="-122"/>
                  <a:ea typeface="微软雅黑" panose="020B0503020204020204" charset="-122"/>
                  <a:sym typeface="+mn-ea"/>
                </a:rPr>
                <a:t>20%</a:t>
              </a:r>
              <a:r>
                <a:rPr lang="zh-CN" altLang="en-US" sz="2000" kern="1200" noProof="0" dirty="0">
                  <a:solidFill>
                    <a:schemeClr val="accent1"/>
                  </a:solidFill>
                  <a:uLnTx/>
                  <a:latin typeface="微软雅黑" panose="020B0503020204020204" charset="-122"/>
                  <a:ea typeface="微软雅黑" panose="020B0503020204020204" charset="-122"/>
                  <a:sym typeface="+mn-ea"/>
                </a:rPr>
                <a:t>的阻尼涂层试验总结</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6"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7"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 name="图片 338" descr="40%固含量"/>
          <p:cNvPicPr>
            <a:picLocks noChangeAspect="1"/>
          </p:cNvPicPr>
          <p:nvPr/>
        </p:nvPicPr>
        <p:blipFill>
          <a:blip r:embed="rId1"/>
          <a:srcRect l="11336" r="7949"/>
          <a:stretch>
            <a:fillRect/>
          </a:stretch>
        </p:blipFill>
        <p:spPr>
          <a:xfrm>
            <a:off x="937260" y="852488"/>
            <a:ext cx="7200000" cy="3871778"/>
          </a:xfrm>
          <a:prstGeom prst="rect">
            <a:avLst/>
          </a:prstGeom>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文本框 1"/>
          <p:cNvSpPr txBox="1"/>
          <p:nvPr/>
        </p:nvSpPr>
        <p:spPr>
          <a:xfrm>
            <a:off x="1006475" y="4376420"/>
            <a:ext cx="7131050" cy="1198880"/>
          </a:xfrm>
          <a:prstGeom prst="rect">
            <a:avLst/>
          </a:prstGeom>
          <a:noFill/>
          <a:ln w="9525">
            <a:noFill/>
          </a:ln>
        </p:spPr>
        <p:txBody>
          <a:bodyPr wrap="square">
            <a:spAutoFit/>
          </a:bodyPr>
          <a:p>
            <a:pPr marL="342900" indent="-342900" algn="l" eaLnBrk="1">
              <a:lnSpc>
                <a:spcPct val="150000"/>
              </a:lnSpc>
              <a:buFont typeface="+mj-lt"/>
              <a:buAutoNum type="arabicPeriod"/>
            </a:pPr>
            <a:r>
              <a:rPr sz="1600" b="0">
                <a:latin typeface="宋体" charset="0"/>
                <a:cs typeface="宋体" charset="0"/>
                <a:sym typeface="+mn-ea"/>
              </a:rPr>
              <a:t>当</a:t>
            </a:r>
            <a:r>
              <a:rPr sz="1600" b="0">
                <a:solidFill>
                  <a:srgbClr val="FF0000"/>
                </a:solidFill>
                <a:latin typeface="宋体" charset="0"/>
                <a:cs typeface="宋体" charset="0"/>
                <a:sym typeface="+mn-ea"/>
              </a:rPr>
              <a:t>固含量为40%时，40目云母粉</a:t>
            </a:r>
            <a:r>
              <a:rPr sz="1600" b="0">
                <a:latin typeface="宋体" charset="0"/>
                <a:cs typeface="宋体" charset="0"/>
                <a:sym typeface="+mn-ea"/>
              </a:rPr>
              <a:t>的</a:t>
            </a:r>
            <a:r>
              <a:rPr sz="1600" b="0">
                <a:solidFill>
                  <a:srgbClr val="FF0000"/>
                </a:solidFill>
                <a:latin typeface="宋体" charset="0"/>
                <a:cs typeface="宋体" charset="0"/>
                <a:sym typeface="+mn-ea"/>
              </a:rPr>
              <a:t>减振效果最佳</a:t>
            </a:r>
            <a:r>
              <a:rPr sz="1600" b="0">
                <a:latin typeface="宋体" charset="0"/>
                <a:cs typeface="宋体" charset="0"/>
                <a:sym typeface="+mn-ea"/>
              </a:rPr>
              <a:t>，400目云母粉减振效果略低于40目云母粉。</a:t>
            </a:r>
            <a:endParaRPr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sym typeface="+mn-ea"/>
              </a:rPr>
              <a:t>随着厚度的增加，阻尼性能经历了一个</a:t>
            </a:r>
            <a:r>
              <a:rPr sz="1600" b="0">
                <a:solidFill>
                  <a:srgbClr val="FF0000"/>
                </a:solidFill>
                <a:latin typeface="宋体" charset="0"/>
                <a:cs typeface="宋体" charset="0"/>
                <a:sym typeface="+mn-ea"/>
              </a:rPr>
              <a:t>先增大再减小继续增大</a:t>
            </a:r>
            <a:r>
              <a:rPr sz="1600" b="0">
                <a:latin typeface="宋体" charset="0"/>
                <a:cs typeface="宋体" charset="0"/>
                <a:sym typeface="+mn-ea"/>
              </a:rPr>
              <a:t>的过程。</a:t>
            </a:r>
            <a:endParaRPr sz="1600" b="0">
              <a:latin typeface="宋体" charset="0"/>
              <a:cs typeface="宋体" charset="0"/>
              <a:sym typeface="+mn-ea"/>
            </a:endParaRPr>
          </a:p>
        </p:txBody>
      </p:sp>
      <p:grpSp>
        <p:nvGrpSpPr>
          <p:cNvPr id="3" name="Group 2"/>
          <p:cNvGrpSpPr/>
          <p:nvPr/>
        </p:nvGrpSpPr>
        <p:grpSpPr bwMode="auto">
          <a:xfrm>
            <a:off x="152400" y="580390"/>
            <a:ext cx="7141200" cy="399553"/>
            <a:chOff x="0" y="0"/>
            <a:chExt cx="4632483" cy="400069"/>
          </a:xfrm>
        </p:grpSpPr>
        <p:sp>
          <p:nvSpPr>
            <p:cNvPr id="4"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固含量为</a:t>
              </a:r>
              <a:r>
                <a:rPr lang="en-US" altLang="zh-CN" sz="2000" kern="1200" noProof="0" dirty="0">
                  <a:solidFill>
                    <a:schemeClr val="accent1"/>
                  </a:solidFill>
                  <a:uLnTx/>
                  <a:latin typeface="微软雅黑" panose="020B0503020204020204" charset="-122"/>
                  <a:ea typeface="微软雅黑" panose="020B0503020204020204" charset="-122"/>
                  <a:sym typeface="+mn-ea"/>
                </a:rPr>
                <a:t>4</a:t>
              </a:r>
              <a:r>
                <a:rPr lang="en-US" altLang="zh-CN" sz="2000" kern="1200" noProof="0" dirty="0">
                  <a:solidFill>
                    <a:schemeClr val="accent1"/>
                  </a:solidFill>
                  <a:uLnTx/>
                  <a:latin typeface="微软雅黑" panose="020B0503020204020204" charset="-122"/>
                  <a:ea typeface="微软雅黑" panose="020B0503020204020204" charset="-122"/>
                  <a:sym typeface="+mn-ea"/>
                </a:rPr>
                <a:t>0%</a:t>
              </a:r>
              <a:r>
                <a:rPr lang="zh-CN" altLang="en-US" sz="2000" kern="1200" noProof="0" dirty="0">
                  <a:solidFill>
                    <a:schemeClr val="accent1"/>
                  </a:solidFill>
                  <a:uLnTx/>
                  <a:latin typeface="微软雅黑" panose="020B0503020204020204" charset="-122"/>
                  <a:ea typeface="微软雅黑" panose="020B0503020204020204" charset="-122"/>
                  <a:sym typeface="+mn-ea"/>
                </a:rPr>
                <a:t>的阻尼涂层试验总结</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6"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7"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5"/>
          <p:cNvSpPr txBox="1"/>
          <p:nvPr/>
        </p:nvSpPr>
        <p:spPr>
          <a:xfrm>
            <a:off x="179110" y="5930162"/>
            <a:ext cx="7162801" cy="598611"/>
          </a:xfrm>
          <a:prstGeom prst="rect">
            <a:avLst/>
          </a:prstGeom>
          <a:ln w="12700">
            <a:miter lim="400000"/>
          </a:ln>
        </p:spPr>
        <p:txBody>
          <a:bodyPr lIns="45719" rIns="45719">
            <a:spAutoFit/>
          </a:bodyPr>
          <a:lstStyle/>
          <a:p>
            <a:pP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endParaRPr sz="1400"/>
          </a:p>
          <a:p>
            <a:pPr algn="ctr">
              <a:defRPr sz="1600" b="0">
                <a:solidFill>
                  <a:srgbClr val="FFFFFF"/>
                </a:solidFill>
              </a:defRPr>
            </a:pPr>
            <a:r>
              <a:t>  </a:t>
            </a:r>
          </a:p>
        </p:txBody>
      </p:sp>
      <p:sp>
        <p:nvSpPr>
          <p:cNvPr id="135" name="Rectangle 4"/>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136" name="Oval 32"/>
          <p:cNvSpPr/>
          <p:nvPr/>
        </p:nvSpPr>
        <p:spPr>
          <a:xfrm>
            <a:off x="838200" y="1904999"/>
            <a:ext cx="990600" cy="3200401"/>
          </a:xfrm>
          <a:prstGeom prst="ellipse">
            <a:avLst/>
          </a:prstGeom>
          <a:solidFill>
            <a:srgbClr val="0A50DC">
              <a:alpha val="83922"/>
            </a:srgbClr>
          </a:solidFill>
          <a:ln w="25400">
            <a:solidFill>
              <a:srgbClr val="FFFFFF"/>
            </a:solidFill>
          </a:ln>
          <a:effectLst>
            <a:outerShdw blurRad="63500" rotWithShape="0">
              <a:srgbClr val="1F497D">
                <a:alpha val="70000"/>
              </a:srgbClr>
            </a:outerShdw>
          </a:effectLst>
        </p:spPr>
        <p:txBody>
          <a:bodyPr lIns="45719" rIns="45719" anchor="ctr"/>
          <a:lstStyle/>
          <a:p>
            <a:pPr>
              <a:defRPr b="0">
                <a:solidFill>
                  <a:srgbClr val="FFFFFF"/>
                </a:solidFill>
              </a:defRPr>
            </a:pPr>
          </a:p>
        </p:txBody>
      </p:sp>
      <p:sp>
        <p:nvSpPr>
          <p:cNvPr id="137" name="Line 34"/>
          <p:cNvSpPr/>
          <p:nvPr/>
        </p:nvSpPr>
        <p:spPr>
          <a:xfrm>
            <a:off x="3049588" y="1767548"/>
            <a:ext cx="5027613" cy="1"/>
          </a:xfrm>
          <a:prstGeom prst="line">
            <a:avLst/>
          </a:prstGeom>
          <a:ln w="25400">
            <a:solidFill>
              <a:srgbClr val="1F497D"/>
            </a:solidFill>
            <a:prstDash val="sysDot"/>
            <a:tailEnd type="oval"/>
          </a:ln>
        </p:spPr>
        <p:txBody>
          <a:bodyPr lIns="45719" rIns="45719" anchor="ctr"/>
          <a:lstStyle/>
          <a:p/>
        </p:txBody>
      </p:sp>
      <p:sp>
        <p:nvSpPr>
          <p:cNvPr id="138" name="Text Box 35"/>
          <p:cNvSpPr txBox="1"/>
          <p:nvPr/>
        </p:nvSpPr>
        <p:spPr>
          <a:xfrm>
            <a:off x="3240088" y="1211923"/>
            <a:ext cx="4419601" cy="460375"/>
          </a:xfrm>
          <a:prstGeom prst="rect">
            <a:avLst/>
          </a:prstGeom>
          <a:ln w="12700">
            <a:miter lim="400000"/>
          </a:ln>
        </p:spPr>
        <p:txBody>
          <a:bodyPr lIns="45719" rIns="45719">
            <a:spAutoFit/>
          </a:bodyPr>
          <a:lstStyle>
            <a:lvl1pPr>
              <a:defRPr sz="2400" b="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r>
              <a:t>研究背景</a:t>
            </a:r>
            <a:r>
              <a:rPr lang="zh-CN"/>
              <a:t>及现状分析</a:t>
            </a:r>
            <a:endParaRPr lang="zh-CN"/>
          </a:p>
        </p:txBody>
      </p:sp>
      <p:sp>
        <p:nvSpPr>
          <p:cNvPr id="139" name="Line 36"/>
          <p:cNvSpPr/>
          <p:nvPr/>
        </p:nvSpPr>
        <p:spPr>
          <a:xfrm>
            <a:off x="3040684" y="3045609"/>
            <a:ext cx="5027613" cy="1"/>
          </a:xfrm>
          <a:prstGeom prst="line">
            <a:avLst/>
          </a:prstGeom>
          <a:ln w="25400">
            <a:solidFill>
              <a:srgbClr val="1F497D"/>
            </a:solidFill>
            <a:prstDash val="sysDot"/>
            <a:tailEnd type="oval"/>
          </a:ln>
        </p:spPr>
        <p:txBody>
          <a:bodyPr lIns="45719" rIns="45719" anchor="ctr"/>
          <a:lstStyle/>
          <a:p/>
        </p:txBody>
      </p:sp>
      <p:sp>
        <p:nvSpPr>
          <p:cNvPr id="141" name="Line 38"/>
          <p:cNvSpPr/>
          <p:nvPr/>
        </p:nvSpPr>
        <p:spPr>
          <a:xfrm>
            <a:off x="3040684" y="4266388"/>
            <a:ext cx="5027613" cy="1"/>
          </a:xfrm>
          <a:prstGeom prst="line">
            <a:avLst/>
          </a:prstGeom>
          <a:ln w="25400">
            <a:solidFill>
              <a:srgbClr val="1F497D"/>
            </a:solidFill>
            <a:prstDash val="sysDot"/>
            <a:tailEnd type="oval"/>
          </a:ln>
        </p:spPr>
        <p:txBody>
          <a:bodyPr lIns="45719" rIns="45719" anchor="ctr"/>
          <a:lstStyle/>
          <a:p/>
        </p:txBody>
      </p:sp>
      <p:sp>
        <p:nvSpPr>
          <p:cNvPr id="140" name="Text Box 37"/>
          <p:cNvSpPr txBox="1"/>
          <p:nvPr/>
        </p:nvSpPr>
        <p:spPr>
          <a:xfrm>
            <a:off x="3240709" y="3752039"/>
            <a:ext cx="49530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smtClean="0">
                <a:solidFill>
                  <a:schemeClr val="tx1"/>
                </a:solidFill>
                <a:sym typeface="+mn-ea"/>
              </a:rPr>
              <a:t>试验</a:t>
            </a:r>
            <a:r>
              <a:rPr lang="zh-CN" dirty="0" err="1" smtClean="0">
                <a:solidFill>
                  <a:schemeClr val="tx1"/>
                </a:solidFill>
                <a:sym typeface="+mn-ea"/>
              </a:rPr>
              <a:t>结果分析</a:t>
            </a:r>
            <a:endParaRPr lang="zh-CN" dirty="0" err="1" smtClean="0">
              <a:solidFill>
                <a:schemeClr val="tx1"/>
              </a:solidFill>
              <a:sym typeface="+mn-ea"/>
            </a:endParaRPr>
          </a:p>
        </p:txBody>
      </p:sp>
      <p:sp>
        <p:nvSpPr>
          <p:cNvPr id="142" name="Text Box 39"/>
          <p:cNvSpPr txBox="1"/>
          <p:nvPr/>
        </p:nvSpPr>
        <p:spPr>
          <a:xfrm>
            <a:off x="3178796" y="2413094"/>
            <a:ext cx="48006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a:sym typeface="+mn-ea"/>
              </a:rPr>
              <a:t>研究内容</a:t>
            </a:r>
            <a:endParaRPr>
              <a:sym typeface="+mn-ea"/>
            </a:endParaRPr>
          </a:p>
        </p:txBody>
      </p:sp>
      <p:sp>
        <p:nvSpPr>
          <p:cNvPr id="143" name="Line 40"/>
          <p:cNvSpPr/>
          <p:nvPr/>
        </p:nvSpPr>
        <p:spPr>
          <a:xfrm>
            <a:off x="3017997" y="5517623"/>
            <a:ext cx="5027613" cy="1"/>
          </a:xfrm>
          <a:prstGeom prst="line">
            <a:avLst/>
          </a:prstGeom>
          <a:ln w="25400">
            <a:solidFill>
              <a:srgbClr val="1F497D"/>
            </a:solidFill>
            <a:prstDash val="sysDot"/>
            <a:tailEnd type="oval"/>
          </a:ln>
        </p:spPr>
        <p:txBody>
          <a:bodyPr lIns="45719" rIns="45719" anchor="ctr"/>
          <a:lstStyle/>
          <a:p/>
        </p:txBody>
      </p:sp>
      <p:sp>
        <p:nvSpPr>
          <p:cNvPr id="144" name="Text Box 41"/>
          <p:cNvSpPr txBox="1"/>
          <p:nvPr/>
        </p:nvSpPr>
        <p:spPr>
          <a:xfrm>
            <a:off x="3208497" y="4971523"/>
            <a:ext cx="51054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smtClean="0">
                <a:solidFill>
                  <a:schemeClr val="tx1"/>
                </a:solidFill>
                <a:sym typeface="+mn-ea"/>
              </a:rPr>
              <a:t>总结与展望</a:t>
            </a:r>
            <a:endParaRPr lang="zh-CN" altLang="en-US" dirty="0" smtClean="0">
              <a:solidFill>
                <a:schemeClr val="tx1"/>
              </a:solidFill>
              <a:sym typeface="+mn-ea"/>
            </a:endParaRPr>
          </a:p>
        </p:txBody>
      </p:sp>
      <p:grpSp>
        <p:nvGrpSpPr>
          <p:cNvPr id="150" name="Group 44"/>
          <p:cNvGrpSpPr/>
          <p:nvPr/>
        </p:nvGrpSpPr>
        <p:grpSpPr>
          <a:xfrm>
            <a:off x="2514600" y="1173823"/>
            <a:ext cx="679451" cy="593726"/>
            <a:chOff x="0" y="0"/>
            <a:chExt cx="679450" cy="593725"/>
          </a:xfrm>
        </p:grpSpPr>
        <p:sp>
          <p:nvSpPr>
            <p:cNvPr id="145" name="AutoShape 45"/>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46" name="AutoShape 46"/>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49" name="AutoShape 47"/>
            <p:cNvGrpSpPr/>
            <p:nvPr/>
          </p:nvGrpSpPr>
          <p:grpSpPr>
            <a:xfrm>
              <a:off x="38099" y="39687"/>
              <a:ext cx="592139" cy="512763"/>
              <a:chOff x="0" y="0"/>
              <a:chExt cx="592137" cy="512762"/>
            </a:xfrm>
          </p:grpSpPr>
          <p:sp>
            <p:nvSpPr>
              <p:cNvPr id="147"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48" name="1"/>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1</a:t>
                </a:r>
              </a:p>
            </p:txBody>
          </p:sp>
        </p:grpSp>
      </p:grpSp>
      <p:grpSp>
        <p:nvGrpSpPr>
          <p:cNvPr id="162" name="Group 52"/>
          <p:cNvGrpSpPr/>
          <p:nvPr/>
        </p:nvGrpSpPr>
        <p:grpSpPr>
          <a:xfrm>
            <a:off x="2505696" y="3659963"/>
            <a:ext cx="679451" cy="593726"/>
            <a:chOff x="0" y="0"/>
            <a:chExt cx="679450" cy="593725"/>
          </a:xfrm>
        </p:grpSpPr>
        <p:sp>
          <p:nvSpPr>
            <p:cNvPr id="157" name="AutoShape 53"/>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8" name="AutoShape 54"/>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61" name="AutoShape 55"/>
            <p:cNvGrpSpPr/>
            <p:nvPr/>
          </p:nvGrpSpPr>
          <p:grpSpPr>
            <a:xfrm>
              <a:off x="38099" y="39687"/>
              <a:ext cx="592139" cy="512763"/>
              <a:chOff x="0" y="0"/>
              <a:chExt cx="592137" cy="512762"/>
            </a:xfrm>
          </p:grpSpPr>
          <p:sp>
            <p:nvSpPr>
              <p:cNvPr id="159"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0" name="3"/>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3</a:t>
                </a:r>
              </a:p>
            </p:txBody>
          </p:sp>
        </p:grpSp>
      </p:grpSp>
      <p:grpSp>
        <p:nvGrpSpPr>
          <p:cNvPr id="156" name="Group 48"/>
          <p:cNvGrpSpPr/>
          <p:nvPr/>
        </p:nvGrpSpPr>
        <p:grpSpPr>
          <a:xfrm>
            <a:off x="2505696" y="2425795"/>
            <a:ext cx="679451" cy="593726"/>
            <a:chOff x="0" y="0"/>
            <a:chExt cx="679450" cy="593725"/>
          </a:xfrm>
        </p:grpSpPr>
        <p:sp>
          <p:nvSpPr>
            <p:cNvPr id="151" name="AutoShape 49"/>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2" name="AutoShape 50"/>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55" name="AutoShape 51"/>
            <p:cNvGrpSpPr/>
            <p:nvPr/>
          </p:nvGrpSpPr>
          <p:grpSpPr>
            <a:xfrm>
              <a:off x="38099" y="39687"/>
              <a:ext cx="592139" cy="512763"/>
              <a:chOff x="0" y="0"/>
              <a:chExt cx="592137" cy="512762"/>
            </a:xfrm>
          </p:grpSpPr>
          <p:sp>
            <p:nvSpPr>
              <p:cNvPr id="153"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4" name="2"/>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2</a:t>
                </a:r>
              </a:p>
            </p:txBody>
          </p:sp>
        </p:grpSp>
      </p:grpSp>
      <p:grpSp>
        <p:nvGrpSpPr>
          <p:cNvPr id="168" name="Group 56"/>
          <p:cNvGrpSpPr/>
          <p:nvPr/>
        </p:nvGrpSpPr>
        <p:grpSpPr>
          <a:xfrm>
            <a:off x="2516664" y="4878813"/>
            <a:ext cx="679451" cy="593726"/>
            <a:chOff x="0" y="0"/>
            <a:chExt cx="679450" cy="593725"/>
          </a:xfrm>
        </p:grpSpPr>
        <p:sp>
          <p:nvSpPr>
            <p:cNvPr id="163" name="AutoShape 57"/>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4" name="AutoShape 58"/>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67" name="AutoShape 59"/>
            <p:cNvGrpSpPr/>
            <p:nvPr/>
          </p:nvGrpSpPr>
          <p:grpSpPr>
            <a:xfrm>
              <a:off x="38099" y="39687"/>
              <a:ext cx="592139" cy="512763"/>
              <a:chOff x="0" y="0"/>
              <a:chExt cx="592137" cy="512762"/>
            </a:xfrm>
          </p:grpSpPr>
          <p:sp>
            <p:nvSpPr>
              <p:cNvPr id="165"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6" name="4"/>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4</a:t>
                </a:r>
              </a:p>
            </p:txBody>
          </p:sp>
        </p:grpSp>
      </p:grpSp>
      <p:sp>
        <p:nvSpPr>
          <p:cNvPr id="169" name="Text Box 33"/>
          <p:cNvSpPr txBox="1"/>
          <p:nvPr/>
        </p:nvSpPr>
        <p:spPr>
          <a:xfrm rot="5387743">
            <a:off x="56229" y="3103880"/>
            <a:ext cx="2554543" cy="802641"/>
          </a:xfrm>
          <a:prstGeom prst="rect">
            <a:avLst/>
          </a:prstGeom>
          <a:ln w="12700">
            <a:miter lim="400000"/>
          </a:ln>
        </p:spPr>
        <p:txBody>
          <a:bodyPr vert="vert270" lIns="45719" rIns="45719">
            <a:spAutoFit/>
          </a:bodyPr>
          <a:lstStyle>
            <a:lvl1pPr algn="ctr">
              <a:spcBef>
                <a:spcPts val="2400"/>
              </a:spcBef>
              <a:defRPr sz="4000" b="0">
                <a:solidFill>
                  <a:srgbClr val="FFFFFF"/>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dirty="0" err="1"/>
              <a:t>汇报内容</a:t>
            </a:r>
            <a:endParaRPr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图片 340" descr="60%固含量"/>
          <p:cNvPicPr>
            <a:picLocks noChangeAspect="1"/>
          </p:cNvPicPr>
          <p:nvPr/>
        </p:nvPicPr>
        <p:blipFill>
          <a:blip r:embed="rId1"/>
          <a:srcRect l="11171" r="9466"/>
          <a:stretch>
            <a:fillRect/>
          </a:stretch>
        </p:blipFill>
        <p:spPr>
          <a:xfrm>
            <a:off x="972185" y="983933"/>
            <a:ext cx="7200000" cy="3937817"/>
          </a:xfrm>
          <a:prstGeom prst="rect">
            <a:avLst/>
          </a:prstGeom>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文本框 1"/>
          <p:cNvSpPr txBox="1"/>
          <p:nvPr/>
        </p:nvSpPr>
        <p:spPr>
          <a:xfrm>
            <a:off x="1006475" y="4650740"/>
            <a:ext cx="7131050" cy="1198880"/>
          </a:xfrm>
          <a:prstGeom prst="rect">
            <a:avLst/>
          </a:prstGeom>
          <a:noFill/>
          <a:ln w="9525">
            <a:noFill/>
          </a:ln>
        </p:spPr>
        <p:txBody>
          <a:bodyPr wrap="square">
            <a:spAutoFit/>
          </a:bodyPr>
          <a:p>
            <a:pPr marL="342900" indent="-342900" algn="l" eaLnBrk="1">
              <a:lnSpc>
                <a:spcPct val="150000"/>
              </a:lnSpc>
              <a:buFont typeface="+mj-lt"/>
              <a:buAutoNum type="arabicPeriod"/>
            </a:pPr>
            <a:r>
              <a:rPr sz="1600" b="0">
                <a:latin typeface="宋体" charset="0"/>
                <a:cs typeface="宋体" charset="0"/>
                <a:sym typeface="+mn-ea"/>
              </a:rPr>
              <a:t>当</a:t>
            </a:r>
            <a:r>
              <a:rPr sz="1600" b="0">
                <a:solidFill>
                  <a:srgbClr val="FF0000"/>
                </a:solidFill>
                <a:latin typeface="宋体" charset="0"/>
                <a:cs typeface="宋体" charset="0"/>
                <a:sym typeface="+mn-ea"/>
              </a:rPr>
              <a:t>固含量为60%时</a:t>
            </a:r>
            <a:r>
              <a:rPr sz="1600" b="0">
                <a:latin typeface="宋体" charset="0"/>
                <a:cs typeface="宋体" charset="0"/>
                <a:sym typeface="+mn-ea"/>
              </a:rPr>
              <a:t>，</a:t>
            </a:r>
            <a:r>
              <a:rPr sz="1600" b="0">
                <a:solidFill>
                  <a:srgbClr val="FF0000"/>
                </a:solidFill>
                <a:latin typeface="宋体" charset="0"/>
                <a:cs typeface="宋体" charset="0"/>
                <a:sym typeface="+mn-ea"/>
              </a:rPr>
              <a:t>10目云母粉的减振效果</a:t>
            </a:r>
            <a:r>
              <a:rPr sz="1600" b="0">
                <a:latin typeface="宋体" charset="0"/>
                <a:cs typeface="宋体" charset="0"/>
                <a:sym typeface="+mn-ea"/>
              </a:rPr>
              <a:t>最佳。</a:t>
            </a:r>
            <a:endParaRPr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sym typeface="+mn-ea"/>
              </a:rPr>
              <a:t>随着云母粉目数的增高，</a:t>
            </a:r>
            <a:r>
              <a:rPr sz="1600" b="0">
                <a:solidFill>
                  <a:srgbClr val="FF0000"/>
                </a:solidFill>
                <a:latin typeface="宋体" charset="0"/>
                <a:cs typeface="宋体" charset="0"/>
                <a:sym typeface="+mn-ea"/>
              </a:rPr>
              <a:t>阻尼性能逐渐降低</a:t>
            </a:r>
            <a:r>
              <a:rPr sz="1600" b="0">
                <a:latin typeface="宋体" charset="0"/>
                <a:cs typeface="宋体" charset="0"/>
                <a:sym typeface="+mn-ea"/>
              </a:rPr>
              <a:t>。</a:t>
            </a:r>
            <a:endParaRPr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sym typeface="+mn-ea"/>
              </a:rPr>
              <a:t>随着厚度的增加，阻尼性能经历了一个</a:t>
            </a:r>
            <a:r>
              <a:rPr sz="1600" b="0">
                <a:solidFill>
                  <a:srgbClr val="FF0000"/>
                </a:solidFill>
                <a:latin typeface="宋体" charset="0"/>
                <a:cs typeface="宋体" charset="0"/>
                <a:sym typeface="+mn-ea"/>
              </a:rPr>
              <a:t>先增大再减小继续增大</a:t>
            </a:r>
            <a:r>
              <a:rPr sz="1600" b="0">
                <a:latin typeface="宋体" charset="0"/>
                <a:cs typeface="宋体" charset="0"/>
                <a:sym typeface="+mn-ea"/>
              </a:rPr>
              <a:t>的过程。</a:t>
            </a:r>
            <a:endParaRPr sz="1600" b="0">
              <a:latin typeface="宋体" charset="0"/>
              <a:cs typeface="宋体" charset="0"/>
              <a:sym typeface="+mn-ea"/>
            </a:endParaRPr>
          </a:p>
        </p:txBody>
      </p:sp>
      <p:grpSp>
        <p:nvGrpSpPr>
          <p:cNvPr id="3" name="Group 2"/>
          <p:cNvGrpSpPr/>
          <p:nvPr/>
        </p:nvGrpSpPr>
        <p:grpSpPr bwMode="auto">
          <a:xfrm>
            <a:off x="152400" y="580390"/>
            <a:ext cx="7141200" cy="399553"/>
            <a:chOff x="0" y="0"/>
            <a:chExt cx="4632483" cy="400069"/>
          </a:xfrm>
        </p:grpSpPr>
        <p:sp>
          <p:nvSpPr>
            <p:cNvPr id="4"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固含量为</a:t>
              </a:r>
              <a:r>
                <a:rPr lang="en-US" altLang="zh-CN" sz="2000" kern="1200" noProof="0" dirty="0">
                  <a:solidFill>
                    <a:schemeClr val="accent1"/>
                  </a:solidFill>
                  <a:uLnTx/>
                  <a:latin typeface="微软雅黑" panose="020B0503020204020204" charset="-122"/>
                  <a:ea typeface="微软雅黑" panose="020B0503020204020204" charset="-122"/>
                  <a:sym typeface="+mn-ea"/>
                </a:rPr>
                <a:t>60%</a:t>
              </a:r>
              <a:r>
                <a:rPr lang="zh-CN" altLang="en-US" sz="2000" kern="1200" noProof="0" dirty="0">
                  <a:solidFill>
                    <a:schemeClr val="accent1"/>
                  </a:solidFill>
                  <a:uLnTx/>
                  <a:latin typeface="微软雅黑" panose="020B0503020204020204" charset="-122"/>
                  <a:ea typeface="微软雅黑" panose="020B0503020204020204" charset="-122"/>
                  <a:sym typeface="+mn-ea"/>
                </a:rPr>
                <a:t>的阻尼涂层试验总结</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6"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7"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图片 146" descr="/Users/z874135467/Desktop/有效值/金属测点/0.24mm有效值.bmp0.24mm有效值"/>
          <p:cNvPicPr>
            <a:picLocks noChangeAspect="1"/>
          </p:cNvPicPr>
          <p:nvPr/>
        </p:nvPicPr>
        <p:blipFill>
          <a:blip r:embed="rId1"/>
          <a:srcRect/>
          <a:stretch>
            <a:fillRect/>
          </a:stretch>
        </p:blipFill>
        <p:spPr>
          <a:xfrm>
            <a:off x="4339908" y="2398078"/>
            <a:ext cx="4680000" cy="3584746"/>
          </a:xfrm>
          <a:prstGeom prst="rect">
            <a:avLst/>
          </a:prstGeom>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00" name="文本框 99"/>
          <p:cNvSpPr txBox="1"/>
          <p:nvPr/>
        </p:nvSpPr>
        <p:spPr>
          <a:xfrm>
            <a:off x="152400" y="1281430"/>
            <a:ext cx="8868410" cy="829945"/>
          </a:xfrm>
          <a:prstGeom prst="rect">
            <a:avLst/>
          </a:prstGeom>
          <a:noFill/>
          <a:ln w="9525">
            <a:noFill/>
          </a:ln>
        </p:spPr>
        <p:txBody>
          <a:bodyPr wrap="square">
            <a:spAutoFit/>
          </a:bodyPr>
          <a:p>
            <a:pPr indent="406400" eaLnBrk="1">
              <a:lnSpc>
                <a:spcPct val="150000"/>
              </a:lnSpc>
              <a:extLst>
                <a:ext uri="{35155182-B16C-46BC-9424-99874614C6A1}">
                  <wpsdc:indentchars xmlns:wpsdc="http://www.wps.cn/officeDocument/2017/drawingmlCustomData" val="200" checksum="1740828767"/>
                </a:ext>
              </a:extLst>
            </a:pPr>
            <a:r>
              <a:rPr lang="zh-CN" altLang="en-US" sz="1600" b="0">
                <a:solidFill>
                  <a:srgbClr val="000000"/>
                </a:solidFill>
                <a:latin typeface="宋体" charset="0"/>
                <a:cs typeface="宋体" charset="0"/>
              </a:rPr>
              <a:t>通过多次对比试验，在试验中由</a:t>
            </a:r>
            <a:r>
              <a:rPr lang="en-US" altLang="zh-CN" sz="1600" b="0">
                <a:solidFill>
                  <a:srgbClr val="FF0000"/>
                </a:solidFill>
                <a:latin typeface="Times New Roman" panose="02020503050405090304" charset="0"/>
                <a:cs typeface="Times New Roman" panose="02020503050405090304" charset="0"/>
              </a:rPr>
              <a:t>10</a:t>
            </a:r>
            <a:r>
              <a:rPr lang="zh-CN" altLang="en-US" sz="1600" b="0">
                <a:solidFill>
                  <a:srgbClr val="FF0000"/>
                </a:solidFill>
                <a:latin typeface="宋体" charset="0"/>
                <a:cs typeface="宋体" charset="0"/>
              </a:rPr>
              <a:t>目云母粉，固含量为</a:t>
            </a:r>
            <a:r>
              <a:rPr lang="en-US" altLang="zh-CN" sz="1600" b="0">
                <a:solidFill>
                  <a:srgbClr val="FF0000"/>
                </a:solidFill>
                <a:latin typeface="Times New Roman" panose="02020503050405090304" charset="0"/>
                <a:cs typeface="Times New Roman" panose="02020503050405090304" charset="0"/>
              </a:rPr>
              <a:t>20%</a:t>
            </a:r>
            <a:r>
              <a:rPr lang="zh-CN" altLang="en-US" sz="1600" b="0">
                <a:solidFill>
                  <a:srgbClr val="000000"/>
                </a:solidFill>
                <a:latin typeface="宋体" charset="0"/>
                <a:cs typeface="宋体" charset="0"/>
              </a:rPr>
              <a:t>时所制得的水性阻尼涂层，且</a:t>
            </a:r>
            <a:r>
              <a:rPr lang="zh-CN" altLang="en-US" sz="1600" b="0">
                <a:solidFill>
                  <a:srgbClr val="FF0000"/>
                </a:solidFill>
                <a:latin typeface="宋体" charset="0"/>
                <a:cs typeface="宋体" charset="0"/>
              </a:rPr>
              <a:t>涂层厚度为</a:t>
            </a:r>
            <a:r>
              <a:rPr lang="en-US" altLang="zh-CN" sz="1600" b="0">
                <a:solidFill>
                  <a:srgbClr val="FF0000"/>
                </a:solidFill>
                <a:latin typeface="Times New Roman" panose="02020503050405090304" charset="0"/>
                <a:cs typeface="Times New Roman" panose="02020503050405090304" charset="0"/>
              </a:rPr>
              <a:t>0</a:t>
            </a:r>
            <a:r>
              <a:rPr lang="en-US" altLang="zh-CN" sz="1600" b="0">
                <a:solidFill>
                  <a:srgbClr val="FF0000"/>
                </a:solidFill>
                <a:latin typeface="宋体" charset="0"/>
                <a:cs typeface="宋体" charset="0"/>
              </a:rPr>
              <a:t>.</a:t>
            </a:r>
            <a:r>
              <a:rPr lang="en-US" altLang="zh-CN" sz="1600" b="0">
                <a:solidFill>
                  <a:srgbClr val="FF0000"/>
                </a:solidFill>
                <a:latin typeface="Times New Roman" panose="02020503050405090304" charset="0"/>
                <a:cs typeface="Times New Roman" panose="02020503050405090304" charset="0"/>
              </a:rPr>
              <a:t>24</a:t>
            </a:r>
            <a:r>
              <a:rPr lang="en-US" altLang="zh-CN" sz="1600" b="0">
                <a:solidFill>
                  <a:srgbClr val="FF0000"/>
                </a:solidFill>
                <a:latin typeface="宋体" charset="0"/>
                <a:cs typeface="宋体" charset="0"/>
              </a:rPr>
              <a:t>mm</a:t>
            </a:r>
            <a:r>
              <a:rPr lang="zh-CN" altLang="en-US" sz="1600" b="0">
                <a:solidFill>
                  <a:srgbClr val="000000"/>
                </a:solidFill>
                <a:latin typeface="宋体" charset="0"/>
                <a:cs typeface="宋体" charset="0"/>
              </a:rPr>
              <a:t>时为试验中最佳减振效果，相较于纯铝片其减振效果达到了</a:t>
            </a:r>
            <a:r>
              <a:rPr lang="en-US" altLang="zh-CN" sz="1600" b="0">
                <a:solidFill>
                  <a:srgbClr val="FF0000"/>
                </a:solidFill>
                <a:latin typeface="Times New Roman" panose="02020503050405090304" charset="0"/>
                <a:cs typeface="Times New Roman" panose="02020503050405090304" charset="0"/>
              </a:rPr>
              <a:t>63</a:t>
            </a:r>
            <a:r>
              <a:rPr lang="en-US" altLang="zh-CN" sz="1600" b="0">
                <a:solidFill>
                  <a:srgbClr val="FF0000"/>
                </a:solidFill>
                <a:latin typeface="宋体" charset="0"/>
                <a:cs typeface="宋体" charset="0"/>
              </a:rPr>
              <a:t>.</a:t>
            </a:r>
            <a:r>
              <a:rPr lang="en-US" altLang="zh-CN" sz="1600" b="0">
                <a:solidFill>
                  <a:srgbClr val="FF0000"/>
                </a:solidFill>
                <a:latin typeface="Times New Roman" panose="02020503050405090304" charset="0"/>
                <a:cs typeface="Times New Roman" panose="02020503050405090304" charset="0"/>
              </a:rPr>
              <a:t>23%</a:t>
            </a:r>
            <a:r>
              <a:rPr lang="zh-CN" altLang="en-US" sz="1600" b="0">
                <a:latin typeface="宋体" charset="0"/>
                <a:cs typeface="宋体" charset="0"/>
              </a:rPr>
              <a:t>。</a:t>
            </a:r>
            <a:endParaRPr lang="zh-CN" altLang="en-US" sz="1600" b="0">
              <a:latin typeface="宋体" charset="0"/>
              <a:cs typeface="宋体" charset="0"/>
            </a:endParaRPr>
          </a:p>
        </p:txBody>
      </p:sp>
      <p:pic>
        <p:nvPicPr>
          <p:cNvPr id="145" name="图片 145" descr="/Users/z874135467/Desktop/幅值/金属测点/0.24mm幅值.bmp0.24mm幅值"/>
          <p:cNvPicPr>
            <a:picLocks noChangeAspect="1"/>
          </p:cNvPicPr>
          <p:nvPr/>
        </p:nvPicPr>
        <p:blipFill>
          <a:blip r:embed="rId2"/>
          <a:srcRect/>
          <a:stretch>
            <a:fillRect/>
          </a:stretch>
        </p:blipFill>
        <p:spPr>
          <a:xfrm>
            <a:off x="152083" y="2399030"/>
            <a:ext cx="4680000" cy="3583740"/>
          </a:xfrm>
          <a:prstGeom prst="rect">
            <a:avLst/>
          </a:prstGeom>
        </p:spPr>
      </p:pic>
      <p:sp>
        <p:nvSpPr>
          <p:cNvPr id="16" name="文本框 15"/>
          <p:cNvSpPr txBox="1"/>
          <p:nvPr/>
        </p:nvSpPr>
        <p:spPr>
          <a:xfrm>
            <a:off x="2032635" y="5763260"/>
            <a:ext cx="5080000" cy="306705"/>
          </a:xfrm>
          <a:prstGeom prst="rect">
            <a:avLst/>
          </a:prstGeom>
          <a:noFill/>
          <a:ln w="9525">
            <a:noFill/>
          </a:ln>
        </p:spPr>
        <p:txBody>
          <a:bodyPr>
            <a:spAutoFit/>
          </a:bodyPr>
          <a:p>
            <a:pPr marL="0" indent="0" algn="ctr"/>
            <a:r>
              <a:rPr lang="en-US" altLang="zh-CN" sz="1400">
                <a:latin typeface="Times New Roman Regular" panose="02020503050405090304" charset="0"/>
                <a:cs typeface="Times New Roman Regular" panose="02020503050405090304" charset="0"/>
              </a:rPr>
              <a:t>0.24mm</a:t>
            </a:r>
            <a:r>
              <a:rPr lang="zh-CN" altLang="en-US" sz="1400">
                <a:latin typeface="Times New Roman Regular" panose="02020503050405090304" charset="0"/>
                <a:cs typeface="Times New Roman Regular" panose="02020503050405090304" charset="0"/>
              </a:rPr>
              <a:t>涂层铝片减振效果对比图</a:t>
            </a:r>
            <a:endParaRPr lang="zh-CN" altLang="en-US" sz="1400">
              <a:latin typeface="Times New Roman Regular" panose="02020503050405090304" charset="0"/>
              <a:cs typeface="Times New Roman Regular" panose="02020503050405090304" charset="0"/>
            </a:endParaRPr>
          </a:p>
        </p:txBody>
      </p:sp>
      <p:grpSp>
        <p:nvGrpSpPr>
          <p:cNvPr id="3" name="Group 2"/>
          <p:cNvGrpSpPr/>
          <p:nvPr/>
        </p:nvGrpSpPr>
        <p:grpSpPr bwMode="auto">
          <a:xfrm>
            <a:off x="152400" y="580390"/>
            <a:ext cx="7141200" cy="399553"/>
            <a:chOff x="0" y="0"/>
            <a:chExt cx="4632483" cy="400069"/>
          </a:xfrm>
        </p:grpSpPr>
        <p:sp>
          <p:nvSpPr>
            <p:cNvPr id="4"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阻尼层试验小结</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6"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7"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图片 0" descr="/Users/z874135467/Desktop/40目120g/40目120g/幅值/金属测点/1.38mm幅值对比.bmp1.38mm幅值对比"/>
          <p:cNvPicPr>
            <a:picLocks noChangeAspect="1"/>
          </p:cNvPicPr>
          <p:nvPr/>
        </p:nvPicPr>
        <p:blipFill>
          <a:blip r:embed="rId1"/>
          <a:srcRect/>
          <a:stretch>
            <a:fillRect/>
          </a:stretch>
        </p:blipFill>
        <p:spPr>
          <a:xfrm>
            <a:off x="4735513" y="2627948"/>
            <a:ext cx="4320000" cy="3266250"/>
          </a:xfrm>
          <a:prstGeom prst="rect">
            <a:avLst/>
          </a:prstGeom>
          <a:noFill/>
          <a:ln w="9525">
            <a:noFill/>
          </a:ln>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约束层试验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00" name="文本框 99"/>
          <p:cNvSpPr txBox="1"/>
          <p:nvPr/>
        </p:nvSpPr>
        <p:spPr>
          <a:xfrm>
            <a:off x="152400" y="1395730"/>
            <a:ext cx="8815070" cy="1568450"/>
          </a:xfrm>
          <a:prstGeom prst="rect">
            <a:avLst/>
          </a:prstGeom>
          <a:noFill/>
          <a:ln w="9525">
            <a:noFill/>
          </a:ln>
        </p:spPr>
        <p:txBody>
          <a:bodyPr wrap="square">
            <a:spAutoFit/>
          </a:bodyPr>
          <a:p>
            <a:pPr marL="0" indent="406400" algn="l" eaLnBrk="1">
              <a:lnSpc>
                <a:spcPct val="150000"/>
              </a:lnSpc>
              <a:extLst>
                <a:ext uri="{35155182-B16C-46BC-9424-99874614C6A1}">
                  <wpsdc:indentchars xmlns:wpsdc="http://www.wps.cn/officeDocument/2017/drawingmlCustomData" val="200" checksum="1740828767"/>
                </a:ext>
              </a:extLst>
            </a:pPr>
            <a:r>
              <a:rPr lang="zh-CN" altLang="en-US" sz="1600" b="0">
                <a:solidFill>
                  <a:srgbClr val="000000"/>
                </a:solidFill>
                <a:latin typeface="宋体" charset="0"/>
                <a:cs typeface="宋体" charset="0"/>
              </a:rPr>
              <a:t>按照制备试验流程，分别制备了</a:t>
            </a:r>
            <a:r>
              <a:rPr lang="en-US" altLang="zh-CN" sz="1600" b="0">
                <a:solidFill>
                  <a:srgbClr val="FF0000"/>
                </a:solidFill>
                <a:latin typeface="Times New Roman" panose="02020503050405090304" charset="0"/>
                <a:cs typeface="Times New Roman" panose="02020503050405090304" charset="0"/>
              </a:rPr>
              <a:t>10</a:t>
            </a:r>
            <a:r>
              <a:rPr lang="zh-CN" altLang="en-US" sz="1600" b="0">
                <a:solidFill>
                  <a:srgbClr val="FF0000"/>
                </a:solidFill>
                <a:latin typeface="宋体" charset="0"/>
                <a:cs typeface="宋体" charset="0"/>
              </a:rPr>
              <a:t>目、</a:t>
            </a:r>
            <a:r>
              <a:rPr lang="en-US" altLang="zh-CN" sz="1600" b="0">
                <a:solidFill>
                  <a:srgbClr val="FF0000"/>
                </a:solidFill>
                <a:latin typeface="Times New Roman" panose="02020503050405090304" charset="0"/>
                <a:cs typeface="Times New Roman" panose="02020503050405090304" charset="0"/>
              </a:rPr>
              <a:t>40</a:t>
            </a:r>
            <a:r>
              <a:rPr lang="zh-CN" altLang="en-US" sz="1600" b="0">
                <a:solidFill>
                  <a:srgbClr val="FF0000"/>
                </a:solidFill>
                <a:latin typeface="宋体" charset="0"/>
                <a:cs typeface="宋体" charset="0"/>
              </a:rPr>
              <a:t>目云母粉</a:t>
            </a:r>
            <a:r>
              <a:rPr lang="zh-CN" altLang="en-US" sz="1600" b="0">
                <a:solidFill>
                  <a:srgbClr val="000000"/>
                </a:solidFill>
                <a:latin typeface="宋体" charset="0"/>
                <a:cs typeface="宋体" charset="0"/>
              </a:rPr>
              <a:t>，</a:t>
            </a:r>
            <a:r>
              <a:rPr lang="zh-CN" altLang="en-US" sz="1600" b="0">
                <a:solidFill>
                  <a:srgbClr val="FF0000"/>
                </a:solidFill>
                <a:latin typeface="宋体" charset="0"/>
                <a:cs typeface="宋体" charset="0"/>
              </a:rPr>
              <a:t>固含量分别为</a:t>
            </a:r>
            <a:r>
              <a:rPr lang="en-US" altLang="zh-CN" sz="1600" b="0">
                <a:solidFill>
                  <a:srgbClr val="FF0000"/>
                </a:solidFill>
                <a:latin typeface="宋体" charset="0"/>
                <a:cs typeface="宋体" charset="0"/>
              </a:rPr>
              <a:t>20%</a:t>
            </a:r>
            <a:r>
              <a:rPr lang="zh-CN" altLang="en-US" sz="1600" b="0">
                <a:solidFill>
                  <a:srgbClr val="FF0000"/>
                </a:solidFill>
                <a:latin typeface="宋体" charset="0"/>
                <a:ea typeface="宋体" charset="0"/>
                <a:cs typeface="宋体" charset="0"/>
              </a:rPr>
              <a:t>、</a:t>
            </a:r>
            <a:r>
              <a:rPr lang="en-US" altLang="zh-CN" sz="1600" b="0">
                <a:solidFill>
                  <a:srgbClr val="FF0000"/>
                </a:solidFill>
                <a:latin typeface="宋体" charset="0"/>
                <a:ea typeface="宋体" charset="0"/>
                <a:cs typeface="宋体" charset="0"/>
              </a:rPr>
              <a:t>40%</a:t>
            </a:r>
            <a:r>
              <a:rPr lang="zh-CN" altLang="en-US" sz="1600" b="0">
                <a:solidFill>
                  <a:srgbClr val="FF0000"/>
                </a:solidFill>
                <a:latin typeface="宋体" charset="0"/>
                <a:ea typeface="宋体" charset="0"/>
                <a:cs typeface="宋体" charset="0"/>
              </a:rPr>
              <a:t>、</a:t>
            </a:r>
            <a:r>
              <a:rPr lang="en-US" altLang="zh-CN" sz="1600" b="0">
                <a:solidFill>
                  <a:srgbClr val="FF0000"/>
                </a:solidFill>
                <a:latin typeface="宋体" charset="0"/>
                <a:ea typeface="宋体" charset="0"/>
                <a:cs typeface="宋体" charset="0"/>
              </a:rPr>
              <a:t>60%</a:t>
            </a:r>
            <a:r>
              <a:rPr lang="zh-CN" altLang="en-US" sz="1600" b="0">
                <a:solidFill>
                  <a:srgbClr val="000000"/>
                </a:solidFill>
                <a:latin typeface="宋体" charset="0"/>
                <a:ea typeface="宋体" charset="0"/>
                <a:cs typeface="宋体" charset="0"/>
              </a:rPr>
              <a:t>的水性阻尼涂料，控制其</a:t>
            </a:r>
            <a:r>
              <a:rPr lang="zh-CN" altLang="en-US" sz="1600" b="0">
                <a:solidFill>
                  <a:srgbClr val="FF0000"/>
                </a:solidFill>
                <a:latin typeface="宋体" charset="0"/>
                <a:ea typeface="宋体" charset="0"/>
                <a:cs typeface="宋体" charset="0"/>
              </a:rPr>
              <a:t>涂抹厚度</a:t>
            </a:r>
            <a:r>
              <a:rPr lang="zh-CN" altLang="en-US" sz="1600" b="0">
                <a:solidFill>
                  <a:srgbClr val="000000"/>
                </a:solidFill>
                <a:latin typeface="宋体" charset="0"/>
                <a:ea typeface="宋体" charset="0"/>
                <a:cs typeface="宋体" charset="0"/>
              </a:rPr>
              <a:t>，之后在涂抹阻尼涂层外加一层铝片，最终得到</a:t>
            </a:r>
            <a:r>
              <a:rPr lang="zh-CN" altLang="en-US" sz="1600" b="0">
                <a:solidFill>
                  <a:srgbClr val="FF0000"/>
                </a:solidFill>
                <a:latin typeface="宋体" charset="0"/>
                <a:ea typeface="宋体" charset="0"/>
                <a:cs typeface="宋体" charset="0"/>
              </a:rPr>
              <a:t>带有约束</a:t>
            </a:r>
            <a:r>
              <a:rPr lang="zh-CN" altLang="en-US" sz="1600" b="0">
                <a:solidFill>
                  <a:srgbClr val="FF0000"/>
                </a:solidFill>
                <a:latin typeface="宋体" charset="0"/>
                <a:cs typeface="宋体" charset="0"/>
              </a:rPr>
              <a:t>层的涂层铝片</a:t>
            </a:r>
            <a:r>
              <a:rPr lang="zh-CN" altLang="en-US" sz="1600" b="0">
                <a:solidFill>
                  <a:srgbClr val="000000"/>
                </a:solidFill>
                <a:latin typeface="宋体" charset="0"/>
                <a:cs typeface="宋体" charset="0"/>
              </a:rPr>
              <a:t>，在烘干</a:t>
            </a:r>
            <a:r>
              <a:rPr lang="en-US" altLang="zh-CN" sz="1600" b="0">
                <a:solidFill>
                  <a:srgbClr val="000000"/>
                </a:solidFill>
                <a:latin typeface="宋体" charset="0"/>
                <a:cs typeface="宋体" charset="0"/>
              </a:rPr>
              <a:t>15</a:t>
            </a:r>
            <a:r>
              <a:rPr lang="zh-CN" altLang="en-US" sz="1600" b="0">
                <a:solidFill>
                  <a:srgbClr val="000000"/>
                </a:solidFill>
                <a:latin typeface="宋体" charset="0"/>
                <a:cs typeface="宋体" charset="0"/>
              </a:rPr>
              <a:t>小时后，通过振动试验测得铝片的</a:t>
            </a:r>
            <a:r>
              <a:rPr lang="zh-CN" altLang="en-US" sz="1600" b="0">
                <a:solidFill>
                  <a:srgbClr val="FF0000"/>
                </a:solidFill>
                <a:latin typeface="宋体" charset="0"/>
                <a:cs typeface="宋体" charset="0"/>
              </a:rPr>
              <a:t>幅值</a:t>
            </a:r>
            <a:r>
              <a:rPr lang="zh-CN" altLang="en-US" sz="1600" b="0">
                <a:solidFill>
                  <a:srgbClr val="000000"/>
                </a:solidFill>
                <a:latin typeface="宋体" charset="0"/>
                <a:cs typeface="宋体" charset="0"/>
              </a:rPr>
              <a:t>及</a:t>
            </a:r>
            <a:r>
              <a:rPr lang="zh-CN" altLang="en-US" sz="1600" b="0">
                <a:solidFill>
                  <a:srgbClr val="FF0000"/>
                </a:solidFill>
                <a:latin typeface="宋体" charset="0"/>
                <a:cs typeface="宋体" charset="0"/>
              </a:rPr>
              <a:t>有效值</a:t>
            </a:r>
            <a:r>
              <a:rPr lang="zh-CN" altLang="en-US" sz="1600" b="0">
                <a:solidFill>
                  <a:srgbClr val="000000"/>
                </a:solidFill>
                <a:latin typeface="宋体" charset="0"/>
                <a:cs typeface="宋体" charset="0"/>
              </a:rPr>
              <a:t>，并与未涂抹阻尼涂层的铝片、涂抹阻尼涂层但未加约束层的铝片进行对比。</a:t>
            </a:r>
            <a:endParaRPr lang="zh-CN" altLang="en-US" sz="1600" b="0">
              <a:solidFill>
                <a:srgbClr val="000000"/>
              </a:solidFill>
              <a:latin typeface="宋体" charset="0"/>
              <a:cs typeface="宋体" charset="0"/>
            </a:endParaRPr>
          </a:p>
        </p:txBody>
      </p:sp>
      <p:sp>
        <p:nvSpPr>
          <p:cNvPr id="4" name="文本框 3"/>
          <p:cNvSpPr txBox="1"/>
          <p:nvPr/>
        </p:nvSpPr>
        <p:spPr>
          <a:xfrm>
            <a:off x="1007110" y="5753100"/>
            <a:ext cx="2480945" cy="306705"/>
          </a:xfrm>
          <a:prstGeom prst="rect">
            <a:avLst/>
          </a:prstGeom>
          <a:noFill/>
          <a:ln w="9525">
            <a:noFill/>
          </a:ln>
        </p:spPr>
        <p:txBody>
          <a:bodyPr wrap="square">
            <a:spAutoFit/>
          </a:bodyPr>
          <a:p>
            <a:pPr algn="ctr"/>
            <a:r>
              <a:rPr lang="zh-CN" altLang="en-US" sz="1400">
                <a:latin typeface="Arial Bold" panose="020B0604020202090204" charset="0"/>
                <a:cs typeface="宋体" charset="0"/>
              </a:rPr>
              <a:t>带约束层的涂层铝片成品图</a:t>
            </a:r>
            <a:endParaRPr lang="zh-CN" altLang="en-US" sz="1400">
              <a:latin typeface="Arial Bold" panose="020B0604020202090204" charset="0"/>
              <a:cs typeface="宋体" charset="0"/>
            </a:endParaRPr>
          </a:p>
        </p:txBody>
      </p:sp>
      <p:sp>
        <p:nvSpPr>
          <p:cNvPr id="5" name="文本框 4"/>
          <p:cNvSpPr txBox="1"/>
          <p:nvPr/>
        </p:nvSpPr>
        <p:spPr>
          <a:xfrm>
            <a:off x="5979160" y="5753100"/>
            <a:ext cx="1833880" cy="306705"/>
          </a:xfrm>
          <a:prstGeom prst="rect">
            <a:avLst/>
          </a:prstGeom>
          <a:noFill/>
          <a:ln w="9525">
            <a:noFill/>
          </a:ln>
        </p:spPr>
        <p:txBody>
          <a:bodyPr wrap="square">
            <a:spAutoFit/>
          </a:bodyPr>
          <a:p>
            <a:pPr algn="ctr"/>
            <a:r>
              <a:rPr lang="zh-CN" altLang="en-US" sz="1400">
                <a:latin typeface="Arial Bold" panose="020B0604020202090204" charset="0"/>
                <a:cs typeface="宋体" charset="0"/>
              </a:rPr>
              <a:t>减振效果幅值对比图</a:t>
            </a:r>
            <a:endParaRPr lang="zh-CN" altLang="en-US" sz="1400">
              <a:latin typeface="Arial Bold" panose="020B0604020202090204" charset="0"/>
              <a:cs typeface="宋体" charset="0"/>
            </a:endParaRPr>
          </a:p>
        </p:txBody>
      </p:sp>
      <p:pic>
        <p:nvPicPr>
          <p:cNvPr id="258" name="图片 77"/>
          <p:cNvPicPr>
            <a:picLocks noChangeAspect="1"/>
          </p:cNvPicPr>
          <p:nvPr/>
        </p:nvPicPr>
        <p:blipFill>
          <a:blip r:embed="rId2"/>
          <a:stretch>
            <a:fillRect/>
          </a:stretch>
        </p:blipFill>
        <p:spPr>
          <a:xfrm>
            <a:off x="520065" y="3242945"/>
            <a:ext cx="3455670" cy="2036445"/>
          </a:xfrm>
          <a:prstGeom prst="rect">
            <a:avLst/>
          </a:prstGeom>
          <a:noFill/>
          <a:ln w="9525">
            <a:noFill/>
          </a:ln>
        </p:spPr>
      </p:pic>
      <p:grpSp>
        <p:nvGrpSpPr>
          <p:cNvPr id="2" name="Group 2"/>
          <p:cNvGrpSpPr/>
          <p:nvPr/>
        </p:nvGrpSpPr>
        <p:grpSpPr bwMode="auto">
          <a:xfrm>
            <a:off x="152400" y="580390"/>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约束层试验分析</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图片 341" descr="Graph1"/>
          <p:cNvPicPr>
            <a:picLocks noChangeAspect="1"/>
          </p:cNvPicPr>
          <p:nvPr/>
        </p:nvPicPr>
        <p:blipFill>
          <a:blip r:embed="rId1"/>
          <a:srcRect l="11512" r="5586"/>
          <a:stretch>
            <a:fillRect/>
          </a:stretch>
        </p:blipFill>
        <p:spPr>
          <a:xfrm>
            <a:off x="972185" y="969645"/>
            <a:ext cx="7200000" cy="3769332"/>
          </a:xfrm>
          <a:prstGeom prst="rect">
            <a:avLst/>
          </a:prstGeom>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约束层试验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文本框 1"/>
          <p:cNvSpPr txBox="1"/>
          <p:nvPr/>
        </p:nvSpPr>
        <p:spPr>
          <a:xfrm>
            <a:off x="1006475" y="4376420"/>
            <a:ext cx="7131050" cy="1198880"/>
          </a:xfrm>
          <a:prstGeom prst="rect">
            <a:avLst/>
          </a:prstGeom>
          <a:noFill/>
          <a:ln w="9525">
            <a:noFill/>
          </a:ln>
        </p:spPr>
        <p:txBody>
          <a:bodyPr wrap="square">
            <a:spAutoFit/>
          </a:bodyPr>
          <a:p>
            <a:pPr marL="342900" indent="-342900" algn="l" eaLnBrk="1">
              <a:lnSpc>
                <a:spcPct val="150000"/>
              </a:lnSpc>
              <a:buFont typeface="+mj-lt"/>
              <a:buAutoNum type="arabicPeriod"/>
            </a:pPr>
            <a:r>
              <a:rPr sz="1600" b="0">
                <a:latin typeface="宋体" charset="0"/>
                <a:cs typeface="宋体" charset="0"/>
                <a:sym typeface="+mn-ea"/>
              </a:rPr>
              <a:t>减振阻尼效果最好的厚度均在</a:t>
            </a:r>
            <a:r>
              <a:rPr sz="1600" b="0">
                <a:solidFill>
                  <a:srgbClr val="FF0000"/>
                </a:solidFill>
                <a:latin typeface="宋体" charset="0"/>
                <a:cs typeface="宋体" charset="0"/>
                <a:sym typeface="+mn-ea"/>
              </a:rPr>
              <a:t>1.2mm</a:t>
            </a:r>
            <a:r>
              <a:rPr sz="1600" b="0">
                <a:latin typeface="宋体" charset="0"/>
                <a:cs typeface="宋体" charset="0"/>
                <a:sym typeface="+mn-ea"/>
              </a:rPr>
              <a:t>之后；</a:t>
            </a:r>
            <a:endParaRPr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sym typeface="+mn-ea"/>
              </a:rPr>
              <a:t>随着</a:t>
            </a:r>
            <a:r>
              <a:rPr sz="1600" b="0">
                <a:solidFill>
                  <a:srgbClr val="FF0000"/>
                </a:solidFill>
                <a:latin typeface="宋体" charset="0"/>
                <a:cs typeface="宋体" charset="0"/>
                <a:sym typeface="+mn-ea"/>
              </a:rPr>
              <a:t>固含量的增加</a:t>
            </a:r>
            <a:r>
              <a:rPr sz="1600" b="0">
                <a:latin typeface="宋体" charset="0"/>
                <a:cs typeface="宋体" charset="0"/>
                <a:sym typeface="+mn-ea"/>
              </a:rPr>
              <a:t>，最佳厚度的</a:t>
            </a:r>
            <a:r>
              <a:rPr sz="1600" b="0">
                <a:solidFill>
                  <a:srgbClr val="FF0000"/>
                </a:solidFill>
                <a:latin typeface="宋体" charset="0"/>
                <a:cs typeface="宋体" charset="0"/>
                <a:sym typeface="+mn-ea"/>
              </a:rPr>
              <a:t>阻尼性能有所提高</a:t>
            </a:r>
            <a:r>
              <a:rPr sz="1600" b="0">
                <a:latin typeface="宋体" charset="0"/>
                <a:cs typeface="宋体" charset="0"/>
                <a:sym typeface="+mn-ea"/>
              </a:rPr>
              <a:t>；</a:t>
            </a:r>
            <a:endParaRPr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sym typeface="+mn-ea"/>
              </a:rPr>
              <a:t>其减振区间</a:t>
            </a:r>
            <a:r>
              <a:rPr sz="1600" b="0">
                <a:solidFill>
                  <a:srgbClr val="FF0000"/>
                </a:solidFill>
                <a:latin typeface="宋体" charset="0"/>
                <a:cs typeface="宋体" charset="0"/>
                <a:sym typeface="+mn-ea"/>
              </a:rPr>
              <a:t>相较于无约束层</a:t>
            </a:r>
            <a:r>
              <a:rPr sz="1600" b="0">
                <a:latin typeface="宋体" charset="0"/>
                <a:cs typeface="宋体" charset="0"/>
                <a:sym typeface="+mn-ea"/>
              </a:rPr>
              <a:t>的阻尼涂层均</a:t>
            </a:r>
            <a:r>
              <a:rPr sz="1600" b="0">
                <a:solidFill>
                  <a:srgbClr val="FF0000"/>
                </a:solidFill>
                <a:latin typeface="宋体" charset="0"/>
                <a:cs typeface="宋体" charset="0"/>
                <a:sym typeface="+mn-ea"/>
              </a:rPr>
              <a:t>有所增长</a:t>
            </a:r>
            <a:r>
              <a:rPr sz="1600" b="0">
                <a:latin typeface="宋体" charset="0"/>
                <a:cs typeface="宋体" charset="0"/>
                <a:sym typeface="+mn-ea"/>
              </a:rPr>
              <a:t>。</a:t>
            </a:r>
            <a:endParaRPr sz="1600" b="0">
              <a:latin typeface="宋体" charset="0"/>
              <a:cs typeface="宋体" charset="0"/>
              <a:sym typeface="+mn-ea"/>
            </a:endParaRPr>
          </a:p>
        </p:txBody>
      </p:sp>
      <p:grpSp>
        <p:nvGrpSpPr>
          <p:cNvPr id="3" name="Group 2"/>
          <p:cNvGrpSpPr/>
          <p:nvPr/>
        </p:nvGrpSpPr>
        <p:grpSpPr bwMode="auto">
          <a:xfrm>
            <a:off x="152400" y="580390"/>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en-US" altLang="zh-CN" sz="2000" kern="1200" noProof="0" dirty="0">
                  <a:solidFill>
                    <a:schemeClr val="accent1"/>
                  </a:solidFill>
                  <a:uLnTx/>
                  <a:latin typeface="微软雅黑" panose="020B0503020204020204" charset="-122"/>
                  <a:ea typeface="微软雅黑" panose="020B0503020204020204" charset="-122"/>
                  <a:sym typeface="+mn-ea"/>
                </a:rPr>
                <a:t>10</a:t>
              </a:r>
              <a:r>
                <a:rPr lang="zh-CN" altLang="en-US" sz="2000" kern="1200" noProof="0" dirty="0">
                  <a:solidFill>
                    <a:schemeClr val="accent1"/>
                  </a:solidFill>
                  <a:uLnTx/>
                  <a:latin typeface="微软雅黑" panose="020B0503020204020204" charset="-122"/>
                  <a:ea typeface="微软雅黑" panose="020B0503020204020204" charset="-122"/>
                  <a:sym typeface="+mn-ea"/>
                </a:rPr>
                <a:t>目云母粉制得的约束层试验总结</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 name="图片 342" descr="Graph1"/>
          <p:cNvPicPr>
            <a:picLocks noChangeAspect="1"/>
          </p:cNvPicPr>
          <p:nvPr/>
        </p:nvPicPr>
        <p:blipFill>
          <a:blip r:embed="rId1"/>
          <a:srcRect l="10830" r="6256"/>
          <a:stretch>
            <a:fillRect/>
          </a:stretch>
        </p:blipFill>
        <p:spPr>
          <a:xfrm>
            <a:off x="972185" y="984250"/>
            <a:ext cx="7200000" cy="3769332"/>
          </a:xfrm>
          <a:prstGeom prst="rect">
            <a:avLst/>
          </a:prstGeom>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约束层试验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文本框 1"/>
          <p:cNvSpPr txBox="1"/>
          <p:nvPr/>
        </p:nvSpPr>
        <p:spPr>
          <a:xfrm>
            <a:off x="1006475" y="4376420"/>
            <a:ext cx="7131050" cy="1198880"/>
          </a:xfrm>
          <a:prstGeom prst="rect">
            <a:avLst/>
          </a:prstGeom>
          <a:noFill/>
          <a:ln w="9525">
            <a:noFill/>
          </a:ln>
        </p:spPr>
        <p:txBody>
          <a:bodyPr wrap="square">
            <a:spAutoFit/>
          </a:bodyPr>
          <a:p>
            <a:pPr marL="342900" indent="-342900" algn="l" eaLnBrk="1">
              <a:lnSpc>
                <a:spcPct val="150000"/>
              </a:lnSpc>
              <a:buFont typeface="+mj-lt"/>
              <a:buAutoNum type="arabicPeriod"/>
            </a:pPr>
            <a:r>
              <a:rPr sz="1600" b="0">
                <a:latin typeface="宋体" charset="0"/>
                <a:cs typeface="宋体" charset="0"/>
                <a:sym typeface="+mn-ea"/>
              </a:rPr>
              <a:t>随着</a:t>
            </a:r>
            <a:r>
              <a:rPr sz="1600" b="0">
                <a:solidFill>
                  <a:srgbClr val="FF0000"/>
                </a:solidFill>
                <a:latin typeface="宋体" charset="0"/>
                <a:cs typeface="宋体" charset="0"/>
                <a:sym typeface="+mn-ea"/>
              </a:rPr>
              <a:t>固含量的增加</a:t>
            </a:r>
            <a:r>
              <a:rPr sz="1600" b="0">
                <a:latin typeface="宋体" charset="0"/>
                <a:cs typeface="宋体" charset="0"/>
                <a:sym typeface="+mn-ea"/>
              </a:rPr>
              <a:t>，最佳厚度的</a:t>
            </a:r>
            <a:r>
              <a:rPr sz="1600" b="0">
                <a:solidFill>
                  <a:srgbClr val="FF0000"/>
                </a:solidFill>
                <a:latin typeface="宋体" charset="0"/>
                <a:cs typeface="宋体" charset="0"/>
                <a:sym typeface="+mn-ea"/>
              </a:rPr>
              <a:t>阻尼性能有所上升</a:t>
            </a:r>
            <a:r>
              <a:rPr sz="1600" b="0">
                <a:latin typeface="宋体" charset="0"/>
                <a:cs typeface="宋体" charset="0"/>
                <a:sym typeface="+mn-ea"/>
              </a:rPr>
              <a:t>；</a:t>
            </a:r>
            <a:endParaRPr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sym typeface="+mn-ea"/>
              </a:rPr>
              <a:t>随着厚度的增加，阻尼性能经历了一个</a:t>
            </a:r>
            <a:r>
              <a:rPr sz="1600" b="0">
                <a:solidFill>
                  <a:srgbClr val="FF0000"/>
                </a:solidFill>
                <a:latin typeface="宋体" charset="0"/>
                <a:cs typeface="宋体" charset="0"/>
                <a:sym typeface="+mn-ea"/>
              </a:rPr>
              <a:t>先增大再减小</a:t>
            </a:r>
            <a:r>
              <a:rPr sz="1600" b="0">
                <a:latin typeface="宋体" charset="0"/>
                <a:cs typeface="宋体" charset="0"/>
                <a:sym typeface="+mn-ea"/>
              </a:rPr>
              <a:t>的过程。</a:t>
            </a:r>
            <a:endParaRPr sz="1600" b="0">
              <a:latin typeface="宋体" charset="0"/>
              <a:cs typeface="宋体" charset="0"/>
              <a:sym typeface="+mn-ea"/>
            </a:endParaRPr>
          </a:p>
          <a:p>
            <a:pPr marL="342900" indent="-342900" algn="l" eaLnBrk="1">
              <a:lnSpc>
                <a:spcPct val="150000"/>
              </a:lnSpc>
              <a:buFont typeface="+mj-lt"/>
              <a:buAutoNum type="arabicPeriod"/>
            </a:pPr>
            <a:r>
              <a:rPr sz="1600" b="0">
                <a:latin typeface="宋体" charset="0"/>
                <a:cs typeface="宋体" charset="0"/>
                <a:sym typeface="+mn-ea"/>
              </a:rPr>
              <a:t>固含量为60%时，在</a:t>
            </a:r>
            <a:r>
              <a:rPr sz="1600" b="0">
                <a:solidFill>
                  <a:srgbClr val="FF0000"/>
                </a:solidFill>
                <a:latin typeface="宋体" charset="0"/>
                <a:cs typeface="宋体" charset="0"/>
                <a:sym typeface="+mn-ea"/>
              </a:rPr>
              <a:t>减振效果较好的同时，其减振区间也较长</a:t>
            </a:r>
            <a:r>
              <a:rPr sz="1600" b="0">
                <a:latin typeface="宋体" charset="0"/>
                <a:cs typeface="宋体" charset="0"/>
                <a:sym typeface="+mn-ea"/>
              </a:rPr>
              <a:t>。</a:t>
            </a:r>
            <a:endParaRPr sz="1600" b="0">
              <a:latin typeface="宋体" charset="0"/>
              <a:cs typeface="宋体" charset="0"/>
              <a:sym typeface="+mn-ea"/>
            </a:endParaRPr>
          </a:p>
        </p:txBody>
      </p:sp>
      <p:grpSp>
        <p:nvGrpSpPr>
          <p:cNvPr id="4" name="Group 2"/>
          <p:cNvGrpSpPr/>
          <p:nvPr/>
        </p:nvGrpSpPr>
        <p:grpSpPr bwMode="auto">
          <a:xfrm>
            <a:off x="152400" y="580390"/>
            <a:ext cx="7141200" cy="399553"/>
            <a:chOff x="0" y="0"/>
            <a:chExt cx="4632483" cy="400069"/>
          </a:xfrm>
        </p:grpSpPr>
        <p:sp>
          <p:nvSpPr>
            <p:cNvPr id="5"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0"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—4</a:t>
              </a:r>
              <a:r>
                <a:rPr lang="en-US" altLang="zh-CN" sz="2000" kern="1200" noProof="0" dirty="0">
                  <a:solidFill>
                    <a:schemeClr val="accent1"/>
                  </a:solidFill>
                  <a:uLnTx/>
                  <a:latin typeface="微软雅黑" panose="020B0503020204020204" charset="-122"/>
                  <a:ea typeface="微软雅黑" panose="020B0503020204020204" charset="-122"/>
                  <a:sym typeface="+mn-ea"/>
                </a:rPr>
                <a:t>0</a:t>
              </a:r>
              <a:r>
                <a:rPr lang="zh-CN" altLang="en-US" sz="2000" kern="1200" noProof="0" dirty="0">
                  <a:solidFill>
                    <a:schemeClr val="accent1"/>
                  </a:solidFill>
                  <a:uLnTx/>
                  <a:latin typeface="微软雅黑" panose="020B0503020204020204" charset="-122"/>
                  <a:ea typeface="微软雅黑" panose="020B0503020204020204" charset="-122"/>
                  <a:sym typeface="+mn-ea"/>
                </a:rPr>
                <a:t>目云母粉制得的约束层试验总结</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11" name="直接连接符 3"/>
          <p:cNvCxnSpPr>
            <a:cxnSpLocks noChangeShapeType="1"/>
          </p:cNvCxnSpPr>
          <p:nvPr/>
        </p:nvCxnSpPr>
        <p:spPr bwMode="auto">
          <a:xfrm>
            <a:off x="196533" y="56769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2" name="直接连接符 4"/>
          <p:cNvCxnSpPr>
            <a:cxnSpLocks noChangeShapeType="1"/>
          </p:cNvCxnSpPr>
          <p:nvPr/>
        </p:nvCxnSpPr>
        <p:spPr bwMode="auto">
          <a:xfrm>
            <a:off x="196533" y="99282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7" name="图片 1" descr="/Users/z874135467/Desktop/有效值/金属测点/1.58mm有效值对比.bmp1.58mm有效值对比"/>
          <p:cNvPicPr>
            <a:picLocks noChangeAspect="1"/>
          </p:cNvPicPr>
          <p:nvPr/>
        </p:nvPicPr>
        <p:blipFill>
          <a:blip r:embed="rId1"/>
          <a:srcRect/>
          <a:stretch>
            <a:fillRect/>
          </a:stretch>
        </p:blipFill>
        <p:spPr>
          <a:xfrm>
            <a:off x="4244658" y="2680653"/>
            <a:ext cx="4680000" cy="3538438"/>
          </a:xfrm>
          <a:prstGeom prst="rect">
            <a:avLst/>
          </a:prstGeom>
          <a:noFill/>
          <a:ln w="9525">
            <a:noFill/>
          </a:ln>
        </p:spPr>
      </p:pic>
      <p:pic>
        <p:nvPicPr>
          <p:cNvPr id="121" name="图片 0" descr="/Users/z874135467/Desktop/幅值/金属测点/1.58mm幅值对比.bmp1.58mm幅值对比"/>
          <p:cNvPicPr>
            <a:picLocks noChangeAspect="1"/>
          </p:cNvPicPr>
          <p:nvPr/>
        </p:nvPicPr>
        <p:blipFill>
          <a:blip r:embed="rId2"/>
          <a:srcRect/>
          <a:stretch>
            <a:fillRect/>
          </a:stretch>
        </p:blipFill>
        <p:spPr>
          <a:xfrm>
            <a:off x="-317" y="2680653"/>
            <a:ext cx="4680000" cy="3538438"/>
          </a:xfrm>
          <a:prstGeom prst="rect">
            <a:avLst/>
          </a:prstGeom>
          <a:noFill/>
          <a:ln w="9525">
            <a:noFill/>
          </a:ln>
        </p:spPr>
      </p:pic>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约束层试验</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00" name="文本框 99"/>
          <p:cNvSpPr txBox="1"/>
          <p:nvPr/>
        </p:nvSpPr>
        <p:spPr>
          <a:xfrm>
            <a:off x="528955" y="1313180"/>
            <a:ext cx="8098790" cy="1198880"/>
          </a:xfrm>
          <a:prstGeom prst="rect">
            <a:avLst/>
          </a:prstGeom>
          <a:noFill/>
          <a:ln w="9525">
            <a:noFill/>
          </a:ln>
        </p:spPr>
        <p:txBody>
          <a:bodyPr wrap="square">
            <a:spAutoFit/>
          </a:bodyPr>
          <a:p>
            <a:pPr indent="406400" algn="just" eaLnBrk="1">
              <a:lnSpc>
                <a:spcPct val="150000"/>
              </a:lnSpc>
              <a:extLst>
                <a:ext uri="{35155182-B16C-46BC-9424-99874614C6A1}">
                  <wpsdc:indentchars xmlns:wpsdc="http://www.wps.cn/officeDocument/2017/drawingmlCustomData" val="200" checksum="1740828767"/>
                </a:ext>
              </a:extLst>
            </a:pPr>
            <a:r>
              <a:rPr lang="zh-CN" altLang="en-US" sz="1600" b="0">
                <a:solidFill>
                  <a:srgbClr val="000000"/>
                </a:solidFill>
                <a:latin typeface="宋体" charset="0"/>
                <a:cs typeface="宋体" charset="0"/>
              </a:rPr>
              <a:t>通过多次对比试验，</a:t>
            </a:r>
            <a:r>
              <a:rPr sz="1600" b="0"/>
              <a:t>最终得出：当用</a:t>
            </a:r>
            <a:r>
              <a:rPr sz="1600" b="0">
                <a:solidFill>
                  <a:srgbClr val="FF0000"/>
                </a:solidFill>
              </a:rPr>
              <a:t>40目云母粉，固含量为60%</a:t>
            </a:r>
            <a:r>
              <a:rPr sz="1600" b="0"/>
              <a:t>时，且涂层厚度为</a:t>
            </a:r>
            <a:r>
              <a:rPr sz="1600" b="0">
                <a:solidFill>
                  <a:srgbClr val="FF0000"/>
                </a:solidFill>
              </a:rPr>
              <a:t>1.58mm</a:t>
            </a:r>
            <a:r>
              <a:rPr sz="1600" b="0"/>
              <a:t>时，其</a:t>
            </a:r>
            <a:r>
              <a:rPr sz="1600" b="0">
                <a:solidFill>
                  <a:srgbClr val="FF0000"/>
                </a:solidFill>
              </a:rPr>
              <a:t>减振效果最好</a:t>
            </a:r>
            <a:r>
              <a:rPr sz="1600" b="0"/>
              <a:t>，</a:t>
            </a:r>
            <a:r>
              <a:rPr lang="zh-CN" sz="1600" b="0"/>
              <a:t>铝片幅值从</a:t>
            </a:r>
            <a:r>
              <a:rPr lang="en-US" altLang="zh-CN" sz="1600" b="0"/>
              <a:t>38.22436</a:t>
            </a:r>
            <a:r>
              <a:rPr lang="zh-CN" altLang="en-US" sz="1600" b="0"/>
              <a:t>降低到了</a:t>
            </a:r>
            <a:r>
              <a:rPr lang="en-US" altLang="zh-CN" sz="1600" b="0"/>
              <a:t>4.26995</a:t>
            </a:r>
            <a:r>
              <a:rPr lang="zh-CN" altLang="en-US" sz="1600" b="0">
                <a:ea typeface="宋体" charset="0"/>
              </a:rPr>
              <a:t>，减振效果</a:t>
            </a:r>
            <a:r>
              <a:rPr sz="1600" b="0"/>
              <a:t>达到了</a:t>
            </a:r>
            <a:r>
              <a:rPr sz="1600" b="0">
                <a:solidFill>
                  <a:srgbClr val="FF0000"/>
                </a:solidFill>
              </a:rPr>
              <a:t>88.57%</a:t>
            </a:r>
            <a:r>
              <a:rPr sz="1600" b="0"/>
              <a:t>；</a:t>
            </a:r>
            <a:r>
              <a:rPr lang="zh-CN" sz="1600" b="0"/>
              <a:t>并</a:t>
            </a:r>
            <a:r>
              <a:rPr sz="1600" b="0"/>
              <a:t>且相较于无约束层的阻尼涂层，约束层</a:t>
            </a:r>
            <a:r>
              <a:rPr sz="1600" b="0">
                <a:solidFill>
                  <a:srgbClr val="FF0000"/>
                </a:solidFill>
              </a:rPr>
              <a:t>大大提高了其减振效果</a:t>
            </a:r>
            <a:r>
              <a:rPr sz="1600" b="0"/>
              <a:t>。</a:t>
            </a:r>
            <a:endParaRPr sz="1600" b="0"/>
          </a:p>
        </p:txBody>
      </p:sp>
      <p:sp>
        <p:nvSpPr>
          <p:cNvPr id="16" name="文本框 15"/>
          <p:cNvSpPr txBox="1"/>
          <p:nvPr/>
        </p:nvSpPr>
        <p:spPr>
          <a:xfrm>
            <a:off x="2254885" y="5912485"/>
            <a:ext cx="5080000" cy="306705"/>
          </a:xfrm>
          <a:prstGeom prst="rect">
            <a:avLst/>
          </a:prstGeom>
          <a:noFill/>
          <a:ln w="9525">
            <a:noFill/>
          </a:ln>
        </p:spPr>
        <p:txBody>
          <a:bodyPr>
            <a:spAutoFit/>
          </a:bodyPr>
          <a:p>
            <a:pPr marL="0" indent="0" algn="ctr"/>
            <a:r>
              <a:rPr lang="en-US" altLang="zh-CN" sz="1400">
                <a:latin typeface="Times New Roman Regular" panose="02020503050405090304" charset="0"/>
                <a:cs typeface="Times New Roman Regular" panose="02020503050405090304" charset="0"/>
              </a:rPr>
              <a:t>1.58mm</a:t>
            </a:r>
            <a:r>
              <a:rPr lang="zh-CN" altLang="en-US" sz="1400">
                <a:latin typeface="Times New Roman Regular" panose="02020503050405090304" charset="0"/>
                <a:cs typeface="Times New Roman Regular" panose="02020503050405090304" charset="0"/>
              </a:rPr>
              <a:t>带约束层铝片减振效果对比图</a:t>
            </a:r>
            <a:endParaRPr lang="zh-CN" altLang="en-US" sz="1400">
              <a:latin typeface="Times New Roman Regular" panose="02020503050405090304" charset="0"/>
              <a:cs typeface="Times New Roman Regular" panose="02020503050405090304" charset="0"/>
            </a:endParaRPr>
          </a:p>
        </p:txBody>
      </p:sp>
      <p:grpSp>
        <p:nvGrpSpPr>
          <p:cNvPr id="3" name="Group 2"/>
          <p:cNvGrpSpPr/>
          <p:nvPr/>
        </p:nvGrpSpPr>
        <p:grpSpPr bwMode="auto">
          <a:xfrm>
            <a:off x="152400" y="645160"/>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约束层试验小结</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63246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105759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页脚占位符 4"/>
          <p:cNvSpPr txBox="1"/>
          <p:nvPr/>
        </p:nvSpPr>
        <p:spPr>
          <a:xfrm>
            <a:off x="152400" y="6489700"/>
            <a:ext cx="7162800" cy="574871"/>
          </a:xfrm>
          <a:prstGeom prst="rect">
            <a:avLst/>
          </a:prstGeom>
          <a:ln w="12700">
            <a:miter lim="400000"/>
          </a:ln>
        </p:spPr>
        <p:txBody>
          <a:bodyPr lIns="45719" rIns="45719">
            <a:spAutoFit/>
          </a:bodyPr>
          <a:lstStyle/>
          <a:p>
            <a:pPr marL="0" marR="0" lvl="0" indent="0" algn="ctr" defTabSz="914400" rtl="0" eaLnBrk="1" fontAlgn="auto" latinLnBrk="0" hangingPunct="0">
              <a:lnSpc>
                <a:spcPct val="100000"/>
              </a:lnSpc>
              <a:spcBef>
                <a:spcPts val="0"/>
              </a:spcBef>
              <a:spcAft>
                <a:spcPts val="0"/>
              </a:spcAft>
              <a:buClrTx/>
              <a:buSzTx/>
              <a:buFontTx/>
              <a:buNone/>
              <a:defRPr sz="1600" b="0">
                <a:solidFill>
                  <a:srgbClr val="FFFFFF"/>
                </a:solidFill>
              </a:defRPr>
            </a:pPr>
            <a:r>
              <a:rPr kumimoji="0" sz="1600" b="0" i="0" u="none" strike="noStrike" kern="0" cap="none" spc="0" normalizeH="0" baseline="0" noProof="0">
                <a:ln>
                  <a:noFill/>
                </a:ln>
                <a:solidFill>
                  <a:srgbClr val="FFFFFF"/>
                </a:solidFill>
                <a:effectLst/>
                <a:uLnTx/>
                <a:uFillTx/>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kumimoji="0" sz="16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rPr>
              <a:t>                 </a:t>
            </a:r>
            <a:r>
              <a:rPr kumimoji="0" sz="14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rPr>
              <a:t>http://ides.nuaa.edu.cn</a:t>
            </a:r>
            <a:endParaRPr kumimoji="0" sz="14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endParaRPr>
          </a:p>
          <a:p>
            <a:pPr marL="0" marR="0" lvl="0" indent="0" algn="ctr" defTabSz="914400" rtl="0" eaLnBrk="1" fontAlgn="auto" latinLnBrk="0" hangingPunct="0">
              <a:lnSpc>
                <a:spcPct val="100000"/>
              </a:lnSpc>
              <a:spcBef>
                <a:spcPts val="0"/>
              </a:spcBef>
              <a:spcAft>
                <a:spcPts val="0"/>
              </a:spcAft>
              <a:buClrTx/>
              <a:buSzTx/>
              <a:buFontTx/>
              <a:buNone/>
              <a:defRPr sz="1400" b="0">
                <a:solidFill>
                  <a:srgbClr val="FFFFFF"/>
                </a:solidFill>
              </a:defRPr>
            </a:pPr>
            <a:r>
              <a:rPr kumimoji="0" sz="14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rPr>
              <a:t>  </a:t>
            </a:r>
            <a:endParaRPr kumimoji="0" sz="14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endParaRPr>
          </a:p>
        </p:txBody>
      </p:sp>
      <p:sp>
        <p:nvSpPr>
          <p:cNvPr id="423"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pPr marL="0" marR="0" lvl="0" indent="0" algn="ctr" defTabSz="914400" rtl="0" eaLnBrk="1" fontAlgn="auto" latinLnBrk="0" hangingPunct="0">
              <a:lnSpc>
                <a:spcPct val="100000"/>
              </a:lnSpc>
              <a:spcBef>
                <a:spcPts val="0"/>
              </a:spcBef>
              <a:spcAft>
                <a:spcPts val="0"/>
              </a:spcAft>
              <a:buClrTx/>
              <a:buSzTx/>
              <a:buFontTx/>
              <a:buNone/>
              <a:defRPr/>
            </a:pPr>
            <a:r>
              <a:rPr kumimoji="0" sz="14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rPr>
              <a:t>2021/</a:t>
            </a:r>
            <a:r>
              <a:rPr kumimoji="0" lang="en-US" sz="14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rPr>
              <a:t>6</a:t>
            </a:r>
            <a:r>
              <a:rPr kumimoji="0" sz="14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rPr>
              <a:t>/</a:t>
            </a:r>
            <a:r>
              <a:rPr kumimoji="0" lang="en-US" sz="14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rPr>
              <a:t>6</a:t>
            </a:r>
            <a:endParaRPr kumimoji="0" lang="en-US" sz="1400" b="0" i="0" u="none" strike="noStrike" kern="0" cap="none" spc="0" normalizeH="0" baseline="0" noProof="0">
              <a:ln>
                <a:noFill/>
              </a:ln>
              <a:solidFill>
                <a:srgbClr val="FFFFFF"/>
              </a:solidFill>
              <a:effectLst/>
              <a:uLnTx/>
              <a:uFillTx/>
              <a:latin typeface="Arial" panose="020B0604020202090204"/>
              <a:cs typeface="Arial" panose="020B0604020202090204"/>
              <a:sym typeface="Arial" panose="020B0604020202090204"/>
            </a:endParaRPr>
          </a:p>
        </p:txBody>
      </p:sp>
      <p:sp>
        <p:nvSpPr>
          <p:cNvPr id="424"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marL="0" marR="0" lvl="0" indent="0" algn="ctr" defTabSz="914400" rtl="0" eaLnBrk="1" fontAlgn="auto" latinLnBrk="0" hangingPunct="0">
              <a:lnSpc>
                <a:spcPct val="100000"/>
              </a:lnSpc>
              <a:spcBef>
                <a:spcPts val="1000"/>
              </a:spcBef>
              <a:spcAft>
                <a:spcPts val="0"/>
              </a:spcAft>
              <a:buClrTx/>
              <a:buSzTx/>
              <a:buFontTx/>
              <a:buNone/>
              <a:defRPr b="1">
                <a:latin typeface="+mn-lt"/>
                <a:ea typeface="+mn-ea"/>
                <a:cs typeface="+mn-cs"/>
                <a:sym typeface="Arial" panose="020B0604020202090204"/>
              </a:defRPr>
            </a:pPr>
            <a:r>
              <a:rPr kumimoji="0" sz="1800" b="0" i="0" u="none" strike="noStrike" kern="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kumimoji="0" lang="zh-CN" sz="1800" b="0" i="0" u="none" strike="noStrike" kern="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kumimoji="0" sz="1800" b="0" i="0" u="none" strike="noStrike" kern="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kumimoji="0" sz="1800" b="0" i="0" u="none" strike="noStrike" kern="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425"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marL="0" marR="0" lvl="0" indent="0" algn="ctr" defTabSz="914400" rtl="0" eaLnBrk="1" fontAlgn="auto" latinLnBrk="0" hangingPunct="0">
              <a:lnSpc>
                <a:spcPct val="100000"/>
              </a:lnSpc>
              <a:spcBef>
                <a:spcPts val="1000"/>
              </a:spcBef>
              <a:spcAft>
                <a:spcPts val="0"/>
              </a:spcAft>
              <a:buClrTx/>
              <a:buSzTx/>
              <a:buFontTx/>
              <a:buNone/>
              <a:defRPr b="1">
                <a:latin typeface="+mn-lt"/>
                <a:ea typeface="+mn-ea"/>
                <a:cs typeface="+mn-cs"/>
                <a:sym typeface="Arial" panose="020B0604020202090204"/>
              </a:defRPr>
            </a:pPr>
            <a:r>
              <a:rPr lang="zh-CN" b="0" dirty="0" err="1" smtClean="0">
                <a:sym typeface="+mn-ea"/>
              </a:rPr>
              <a:t>仿真性能分析</a:t>
            </a:r>
            <a:endParaRPr kumimoji="0" sz="1800" b="0" i="0" u="none" strike="noStrike" kern="0" cap="none" spc="0" normalizeH="0" baseline="0" noProof="0">
              <a:ln>
                <a:noFill/>
              </a:ln>
              <a:solidFill>
                <a:srgbClr val="FF0000"/>
              </a:solidFill>
              <a:effectLst/>
              <a:uLnTx/>
              <a:uFillTx/>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 name="文本框 1"/>
          <p:cNvSpPr txBox="1"/>
          <p:nvPr/>
        </p:nvSpPr>
        <p:spPr>
          <a:xfrm>
            <a:off x="1273810" y="3983355"/>
            <a:ext cx="1947545" cy="3359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600" b="1" i="0" u="none" strike="noStrike" cap="none" spc="0" normalizeH="0" baseline="0">
                <a:ln>
                  <a:noFill/>
                </a:ln>
                <a:solidFill>
                  <a:srgbClr val="000000"/>
                </a:solidFill>
                <a:effectLst/>
                <a:uFillTx/>
                <a:latin typeface="+mn-lt"/>
                <a:ea typeface="+mn-ea"/>
                <a:cs typeface="+mn-cs"/>
                <a:sym typeface="Arial" panose="020B0604020202090204"/>
              </a:rPr>
              <a:t>阻尼层有限元模型</a:t>
            </a:r>
            <a:endParaRPr kumimoji="0" lang="zh-CN" altLang="en-US" sz="16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3" name="文本框 2"/>
          <p:cNvSpPr txBox="1"/>
          <p:nvPr/>
        </p:nvSpPr>
        <p:spPr>
          <a:xfrm>
            <a:off x="5916295" y="3983355"/>
            <a:ext cx="1958975" cy="3359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600" b="1" i="0" u="none" strike="noStrike" cap="none" spc="0" normalizeH="0" baseline="0">
                <a:ln>
                  <a:noFill/>
                </a:ln>
                <a:solidFill>
                  <a:srgbClr val="000000"/>
                </a:solidFill>
                <a:effectLst/>
                <a:uFillTx/>
                <a:latin typeface="+mn-lt"/>
                <a:ea typeface="+mn-ea"/>
                <a:cs typeface="+mn-cs"/>
                <a:sym typeface="Arial" panose="020B0604020202090204"/>
              </a:rPr>
              <a:t>约束层有限元模型</a:t>
            </a:r>
            <a:endParaRPr kumimoji="0" lang="zh-CN" altLang="en-US" sz="1600" b="1" i="0" u="none" strike="noStrike" cap="none" spc="0" normalizeH="0" baseline="0">
              <a:ln>
                <a:noFill/>
              </a:ln>
              <a:solidFill>
                <a:srgbClr val="000000"/>
              </a:solidFill>
              <a:effectLst/>
              <a:uFillTx/>
              <a:latin typeface="+mn-lt"/>
              <a:ea typeface="+mn-ea"/>
              <a:cs typeface="+mn-cs"/>
              <a:sym typeface="Arial" panose="020B0604020202090204"/>
            </a:endParaRPr>
          </a:p>
        </p:txBody>
      </p:sp>
      <p:pic>
        <p:nvPicPr>
          <p:cNvPr id="312" name="图片 312"/>
          <p:cNvPicPr/>
          <p:nvPr/>
        </p:nvPicPr>
        <p:blipFill>
          <a:blip r:embed="rId1">
            <a:extLst>
              <a:ext uri="{28A0092B-C50C-407E-A947-70E740481C1C}">
                <a14:useLocalDpi xmlns:a14="http://schemas.microsoft.com/office/drawing/2010/main" val="0"/>
              </a:ext>
            </a:extLst>
          </a:blip>
          <a:stretch>
            <a:fillRect/>
          </a:stretch>
        </p:blipFill>
        <p:spPr>
          <a:xfrm>
            <a:off x="5095558" y="1596073"/>
            <a:ext cx="3600000" cy="2232000"/>
          </a:xfrm>
          <a:prstGeom prst="rect">
            <a:avLst/>
          </a:prstGeom>
        </p:spPr>
      </p:pic>
      <p:pic>
        <p:nvPicPr>
          <p:cNvPr id="51" name="图片 51"/>
          <p:cNvPicPr/>
          <p:nvPr/>
        </p:nvPicPr>
        <p:blipFill>
          <a:blip r:embed="rId2">
            <a:extLst>
              <a:ext uri="{28A0092B-C50C-407E-A947-70E740481C1C}">
                <a14:useLocalDpi xmlns:a14="http://schemas.microsoft.com/office/drawing/2010/main" val="0"/>
              </a:ext>
            </a:extLst>
          </a:blip>
          <a:stretch>
            <a:fillRect/>
          </a:stretch>
        </p:blipFill>
        <p:spPr>
          <a:xfrm>
            <a:off x="447358" y="1596073"/>
            <a:ext cx="3600000" cy="2232000"/>
          </a:xfrm>
          <a:prstGeom prst="rect">
            <a:avLst/>
          </a:prstGeom>
        </p:spPr>
      </p:pic>
      <p:sp>
        <p:nvSpPr>
          <p:cNvPr id="5" name="文本框 4"/>
          <p:cNvSpPr txBox="1"/>
          <p:nvPr/>
        </p:nvSpPr>
        <p:spPr>
          <a:xfrm>
            <a:off x="789940" y="4549140"/>
            <a:ext cx="7564755" cy="92075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indent="406400" eaLnBrk="1">
              <a:lnSpc>
                <a:spcPct val="150000"/>
              </a:lnSpc>
            </a:pPr>
            <a:r>
              <a:rPr lang="zh-CN" altLang="en-US" b="0">
                <a:latin typeface="宋体" charset="0"/>
                <a:cs typeface="宋体" charset="0"/>
                <a:sym typeface="+mn-ea"/>
              </a:rPr>
              <a:t>控制单一变量，分别对不同涂层厚度、不同云母粉固含量、不同云母粉目数进行分析，之后将仿真结果与试验数据进行对比。</a:t>
            </a:r>
            <a:endParaRPr lang="en-US" altLang="zh-CN" b="0">
              <a:latin typeface="宋体" charset="0"/>
              <a:cs typeface="宋体" charset="0"/>
              <a:sym typeface="+mn-ea"/>
            </a:endParaRPr>
          </a:p>
        </p:txBody>
      </p:sp>
      <p:grpSp>
        <p:nvGrpSpPr>
          <p:cNvPr id="4" name="Group 2"/>
          <p:cNvGrpSpPr/>
          <p:nvPr/>
        </p:nvGrpSpPr>
        <p:grpSpPr bwMode="auto">
          <a:xfrm>
            <a:off x="152400" y="661670"/>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仿真性能分析</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62865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105378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50">
        <p:wipe/>
      </p:transition>
    </mc:Choice>
    <mc:Fallback>
      <p:transition spd="med">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290185" y="1880870"/>
            <a:ext cx="3955415" cy="3515995"/>
          </a:xfrm>
          <a:prstGeom prst="rect">
            <a:avLst/>
          </a:prstGeom>
        </p:spPr>
      </p:pic>
      <p:sp>
        <p:nvSpPr>
          <p:cNvPr id="392"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394"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395"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396"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谐响应仿真的前后处理</a:t>
            </a:r>
            <a:endPar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graphicFrame>
        <p:nvGraphicFramePr>
          <p:cNvPr id="2" name="对象 -2147482562"/>
          <p:cNvGraphicFramePr>
            <a:graphicFrameLocks noChangeAspect="1"/>
          </p:cNvGraphicFramePr>
          <p:nvPr/>
        </p:nvGraphicFramePr>
        <p:xfrm>
          <a:off x="1356360" y="4778375"/>
          <a:ext cx="2889250" cy="390525"/>
        </p:xfrm>
        <a:graphic>
          <a:graphicData uri="http://schemas.openxmlformats.org/presentationml/2006/ole">
            <mc:AlternateContent xmlns:mc="http://schemas.openxmlformats.org/markup-compatibility/2006">
              <mc:Choice xmlns:v="urn:schemas-microsoft-com:vml" Requires="v">
                <p:oleObj spid="_x0000_s3076" name="" r:id="rId2" imgW="1701800" imgH="228600" progId="Equation.DSMT4">
                  <p:embed/>
                </p:oleObj>
              </mc:Choice>
              <mc:Fallback>
                <p:oleObj name="" r:id="rId2" imgW="1701800" imgH="228600" progId="Equation.DSMT4">
                  <p:embed/>
                  <p:pic>
                    <p:nvPicPr>
                      <p:cNvPr id="0" name="图片 3075"/>
                      <p:cNvPicPr/>
                      <p:nvPr/>
                    </p:nvPicPr>
                    <p:blipFill>
                      <a:blip r:embed="rId3"/>
                      <a:stretch>
                        <a:fillRect/>
                      </a:stretch>
                    </p:blipFill>
                    <p:spPr>
                      <a:xfrm>
                        <a:off x="1356360" y="4778375"/>
                        <a:ext cx="2889250" cy="390525"/>
                      </a:xfrm>
                      <a:prstGeom prst="rect">
                        <a:avLst/>
                      </a:prstGeom>
                      <a:noFill/>
                      <a:ln w="38100">
                        <a:noFill/>
                        <a:miter/>
                      </a:ln>
                    </p:spPr>
                  </p:pic>
                </p:oleObj>
              </mc:Fallback>
            </mc:AlternateContent>
          </a:graphicData>
        </a:graphic>
      </p:graphicFrame>
      <p:graphicFrame>
        <p:nvGraphicFramePr>
          <p:cNvPr id="3" name="对象 -2147482578"/>
          <p:cNvGraphicFramePr>
            <a:graphicFrameLocks noChangeAspect="1"/>
          </p:cNvGraphicFramePr>
          <p:nvPr/>
        </p:nvGraphicFramePr>
        <p:xfrm>
          <a:off x="1356360" y="1899920"/>
          <a:ext cx="3479800" cy="770890"/>
        </p:xfrm>
        <a:graphic>
          <a:graphicData uri="http://schemas.openxmlformats.org/presentationml/2006/ole">
            <mc:AlternateContent xmlns:mc="http://schemas.openxmlformats.org/markup-compatibility/2006">
              <mc:Choice xmlns:v="urn:schemas-microsoft-com:vml" Requires="v">
                <p:oleObj spid="_x0000_s4" name="" r:id="rId4" imgW="2667000" imgH="609600" progId="Equation.DSMT4">
                  <p:embed/>
                </p:oleObj>
              </mc:Choice>
              <mc:Fallback>
                <p:oleObj name="" r:id="rId4" imgW="2667000" imgH="609600" progId="Equation.DSMT4">
                  <p:embed/>
                  <p:pic>
                    <p:nvPicPr>
                      <p:cNvPr id="0" name="图片 1"/>
                      <p:cNvPicPr/>
                      <p:nvPr/>
                    </p:nvPicPr>
                    <p:blipFill>
                      <a:blip r:embed="rId5"/>
                      <a:stretch>
                        <a:fillRect/>
                      </a:stretch>
                    </p:blipFill>
                    <p:spPr>
                      <a:xfrm>
                        <a:off x="1356360" y="1899920"/>
                        <a:ext cx="3479800" cy="770890"/>
                      </a:xfrm>
                      <a:prstGeom prst="rect">
                        <a:avLst/>
                      </a:prstGeom>
                      <a:noFill/>
                      <a:ln w="9525">
                        <a:noFill/>
                        <a:miter/>
                      </a:ln>
                    </p:spPr>
                  </p:pic>
                </p:oleObj>
              </mc:Fallback>
            </mc:AlternateContent>
          </a:graphicData>
        </a:graphic>
      </p:graphicFrame>
      <p:sp>
        <p:nvSpPr>
          <p:cNvPr id="5" name="文本框 4"/>
          <p:cNvSpPr txBox="1"/>
          <p:nvPr/>
        </p:nvSpPr>
        <p:spPr>
          <a:xfrm>
            <a:off x="368935" y="1424305"/>
            <a:ext cx="6236970" cy="3670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mn-cs"/>
                <a:sym typeface="Arial" panose="020B0604020202090204"/>
              </a:rPr>
              <a:t>仿真前处理旨在计算出其阻尼系数代入仿真计算，公式如下</a:t>
            </a:r>
            <a:r>
              <a:rPr kumimoji="0" lang="zh-CN" altLang="en-US" sz="1600"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mn-cs"/>
                <a:sym typeface="Arial" panose="020B0604020202090204"/>
              </a:rPr>
              <a:t>：</a:t>
            </a:r>
            <a:endParaRPr kumimoji="0" lang="zh-CN" altLang="en-US" sz="1600"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mn-cs"/>
              <a:sym typeface="Arial" panose="020B0604020202090204"/>
            </a:endParaRPr>
          </a:p>
        </p:txBody>
      </p:sp>
      <p:sp>
        <p:nvSpPr>
          <p:cNvPr id="15" name="文本框 14"/>
          <p:cNvSpPr txBox="1"/>
          <p:nvPr/>
        </p:nvSpPr>
        <p:spPr>
          <a:xfrm>
            <a:off x="621030" y="2778760"/>
            <a:ext cx="4300855" cy="8286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406400" algn="l" defTabSz="914400" rtl="0" eaLnBrk="1">
              <a:lnSpc>
                <a:spcPct val="150000"/>
              </a:lnSpc>
              <a:spcBef>
                <a:spcPts val="0"/>
              </a:spcBef>
              <a:spcAft>
                <a:spcPts val="0"/>
              </a:spcAft>
              <a:buClrTx/>
              <a:buSzTx/>
              <a:buFontTx/>
              <a:buNone/>
              <a:extLst>
                <a:ext uri="{35155182-B16C-46BC-9424-99874614C6A1}">
                  <wpsdc:indentchars xmlns:wpsdc="http://www.wps.cn/officeDocument/2017/drawingmlCustomData" val="200" checksum="1740828767"/>
                </a:ext>
              </a:extLst>
            </a:pPr>
            <a:r>
              <a:rPr kumimoji="0" lang="zh-CN" altLang="en-US" sz="1600"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ζ为阻尼系数；</a:t>
            </a:r>
            <a:r>
              <a:rPr kumimoji="0" lang="en-US" altLang="zh-CN" sz="1600" b="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f</a:t>
            </a:r>
            <a:r>
              <a:rPr kumimoji="0" lang="en-US" altLang="zh-CN" sz="1600" b="0" u="none" strike="noStrike" cap="none" spc="0" normalizeH="0" baseline="-2500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1</a:t>
            </a:r>
            <a:r>
              <a:rPr kumimoji="0" lang="zh-CN" altLang="en-US" sz="1600"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和</a:t>
            </a:r>
            <a:r>
              <a:rPr kumimoji="0" lang="en-US" altLang="zh-CN" sz="1600"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f</a:t>
            </a:r>
            <a:r>
              <a:rPr kumimoji="0" lang="en-US" altLang="zh-CN" sz="1600" b="0" i="0" u="none" strike="noStrike" cap="none" spc="0" normalizeH="0" baseline="-2500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2</a:t>
            </a:r>
            <a:r>
              <a:rPr kumimoji="0" lang="zh-CN" altLang="en-US" sz="1600"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为在频谱图中共振峰值0.707倍与共振曲线上的两个交点数值。</a:t>
            </a:r>
            <a:endParaRPr kumimoji="0" lang="zh-CN" altLang="en-US" sz="1600"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endParaRPr>
          </a:p>
        </p:txBody>
      </p:sp>
      <p:sp>
        <p:nvSpPr>
          <p:cNvPr id="21" name="文本框 20"/>
          <p:cNvSpPr txBox="1"/>
          <p:nvPr/>
        </p:nvSpPr>
        <p:spPr>
          <a:xfrm>
            <a:off x="369570" y="4088765"/>
            <a:ext cx="5161915" cy="6438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仿真后处理目的为将</a:t>
            </a:r>
            <a:r>
              <a:rPr kumimoji="0" lang="en-US" altLang="zh-CN"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ansys</a:t>
            </a:r>
            <a:r>
              <a:rPr kumimoji="0" lang="zh-CN" altLang="en-US"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计算所得的位移响应转变</a:t>
            </a:r>
            <a:endParaRPr kumimoji="0" lang="zh-CN" altLang="en-US"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endParaRPr>
          </a:p>
          <a:p>
            <a:pPr marL="0" marR="0" indent="0" algn="l" defTabSz="914400" rtl="0" fontAlgn="auto" latinLnBrk="0" hangingPunct="0">
              <a:lnSpc>
                <a:spcPct val="100000"/>
              </a:lnSpc>
              <a:spcBef>
                <a:spcPts val="0"/>
              </a:spcBef>
              <a:spcAft>
                <a:spcPts val="0"/>
              </a:spcAft>
              <a:buClrTx/>
              <a:buSzTx/>
              <a:buFontTx/>
              <a:buNone/>
            </a:pPr>
            <a:r>
              <a:rPr kumimoji="0" lang="zh-CN" altLang="en-US"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为加速度响应以与试验一致，公式如下</a:t>
            </a:r>
            <a:r>
              <a:rPr kumimoji="0" lang="zh-CN" altLang="en-US" sz="1600"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rPr>
              <a:t>：</a:t>
            </a:r>
            <a:endParaRPr kumimoji="0" lang="zh-CN" altLang="en-US" sz="1600" b="0" i="0" u="none" strike="noStrike" cap="none" spc="0" normalizeH="0" baseline="0">
              <a:ln>
                <a:noFill/>
              </a:ln>
              <a:solidFill>
                <a:srgbClr val="000000"/>
              </a:solidFill>
              <a:effectLst/>
              <a:uFillTx/>
              <a:latin typeface="Songti SC Regular" panose="02010800040101010101" charset="-122"/>
              <a:ea typeface="Songti SC Regular" panose="02010800040101010101" charset="-122"/>
              <a:cs typeface="Songti SC Regular" panose="02010800040101010101" charset="-122"/>
              <a:sym typeface="Arial" panose="020B0604020202090204"/>
            </a:endParaRPr>
          </a:p>
        </p:txBody>
      </p:sp>
      <p:sp>
        <p:nvSpPr>
          <p:cNvPr id="110" name="文本框 109"/>
          <p:cNvSpPr txBox="1"/>
          <p:nvPr/>
        </p:nvSpPr>
        <p:spPr>
          <a:xfrm>
            <a:off x="1047115" y="5213985"/>
            <a:ext cx="3448685" cy="337185"/>
          </a:xfrm>
          <a:prstGeom prst="rect">
            <a:avLst/>
          </a:prstGeom>
          <a:noFill/>
          <a:ln w="9525">
            <a:noFill/>
          </a:ln>
        </p:spPr>
        <p:txBody>
          <a:bodyPr wrap="square">
            <a:spAutoFit/>
          </a:bodyPr>
          <a:p>
            <a:r>
              <a:rPr lang="zh-CN" altLang="en-US" sz="1600" b="0">
                <a:latin typeface="Songti SC Regular" panose="02010800040101010101" charset="-122"/>
                <a:ea typeface="Songti SC Regular" panose="02010800040101010101" charset="-122"/>
                <a:cs typeface="Songti SC Regular" panose="02010800040101010101" charset="-122"/>
              </a:rPr>
              <a:t>A为振幅；ω为圆周率；ϕ为初相位。</a:t>
            </a:r>
            <a:endParaRPr lang="zh-CN" altLang="en-US" sz="1600" b="0">
              <a:latin typeface="Songti SC Regular" panose="02010800040101010101" charset="-122"/>
              <a:ea typeface="Songti SC Regular" panose="02010800040101010101" charset="-122"/>
              <a:cs typeface="Songti SC Regular" panose="02010800040101010101" charset="-122"/>
            </a:endParaRPr>
          </a:p>
        </p:txBody>
      </p:sp>
      <p:sp>
        <p:nvSpPr>
          <p:cNvPr id="111" name="文本框 110"/>
          <p:cNvSpPr txBox="1"/>
          <p:nvPr/>
        </p:nvSpPr>
        <p:spPr>
          <a:xfrm>
            <a:off x="2032000" y="10287000"/>
            <a:ext cx="5080000" cy="252730"/>
          </a:xfrm>
          <a:prstGeom prst="rect">
            <a:avLst/>
          </a:prstGeom>
          <a:noFill/>
          <a:ln w="9525">
            <a:noFill/>
          </a:ln>
        </p:spPr>
        <p:txBody>
          <a:bodyPr>
            <a:spAutoFit/>
          </a:bodyPr>
          <a:p>
            <a:r>
              <a:rPr lang="zh-CN" altLang="en-US" sz="1050" b="0">
                <a:latin typeface="宋体" charset="0"/>
                <a:cs typeface="宋体" charset="0"/>
              </a:rPr>
              <a:t>为圆周率</a:t>
            </a:r>
            <a:endParaRPr lang="zh-CN" altLang="en-US"/>
          </a:p>
        </p:txBody>
      </p:sp>
      <p:sp>
        <p:nvSpPr>
          <p:cNvPr id="24" name="文本框 23"/>
          <p:cNvSpPr txBox="1"/>
          <p:nvPr/>
        </p:nvSpPr>
        <p:spPr>
          <a:xfrm>
            <a:off x="6309995" y="5207635"/>
            <a:ext cx="1916430" cy="306705"/>
          </a:xfrm>
          <a:prstGeom prst="rect">
            <a:avLst/>
          </a:prstGeom>
          <a:noFill/>
          <a:ln w="9525">
            <a:noFill/>
          </a:ln>
        </p:spPr>
        <p:txBody>
          <a:bodyPr wrap="square">
            <a:spAutoFit/>
          </a:bodyPr>
          <a:p>
            <a:pPr algn="ctr"/>
            <a:r>
              <a:rPr lang="zh-CN" altLang="en-US" sz="1400">
                <a:latin typeface="Arial Bold" panose="020B0604020202090204" charset="0"/>
                <a:cs typeface="宋体" charset="0"/>
              </a:rPr>
              <a:t>共振峰示意图</a:t>
            </a:r>
            <a:endParaRPr lang="zh-CN" altLang="en-US" sz="1400">
              <a:latin typeface="Arial Bold" panose="020B0604020202090204" charset="0"/>
              <a:cs typeface="宋体" charset="0"/>
            </a:endParaRPr>
          </a:p>
        </p:txBody>
      </p:sp>
      <p:grpSp>
        <p:nvGrpSpPr>
          <p:cNvPr id="6" name="Group 2"/>
          <p:cNvGrpSpPr/>
          <p:nvPr/>
        </p:nvGrpSpPr>
        <p:grpSpPr bwMode="auto">
          <a:xfrm>
            <a:off x="152400" y="623570"/>
            <a:ext cx="7141200" cy="399553"/>
            <a:chOff x="0" y="0"/>
            <a:chExt cx="4632483" cy="400069"/>
          </a:xfrm>
        </p:grpSpPr>
        <p:sp>
          <p:nvSpPr>
            <p:cNvPr id="7"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8"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谐响应仿真的前后处理</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9" name="直接连接符 3"/>
          <p:cNvCxnSpPr>
            <a:cxnSpLocks noChangeShapeType="1"/>
          </p:cNvCxnSpPr>
          <p:nvPr/>
        </p:nvCxnSpPr>
        <p:spPr bwMode="auto">
          <a:xfrm>
            <a:off x="196533" y="61087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0" name="直接连接符 4"/>
          <p:cNvCxnSpPr>
            <a:cxnSpLocks noChangeShapeType="1"/>
          </p:cNvCxnSpPr>
          <p:nvPr/>
        </p:nvCxnSpPr>
        <p:spPr bwMode="auto">
          <a:xfrm>
            <a:off x="196533" y="103600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阻尼层仿真</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graphicFrame>
        <p:nvGraphicFramePr>
          <p:cNvPr id="4" name="表格 3"/>
          <p:cNvGraphicFramePr/>
          <p:nvPr>
            <p:custDataLst>
              <p:tags r:id="rId1"/>
            </p:custDataLst>
          </p:nvPr>
        </p:nvGraphicFramePr>
        <p:xfrm>
          <a:off x="971550" y="1037590"/>
          <a:ext cx="7200265" cy="5400040"/>
        </p:xfrm>
        <a:graphic>
          <a:graphicData uri="http://schemas.openxmlformats.org/drawingml/2006/table">
            <a:tbl>
              <a:tblPr firstRow="1" bandRow="1">
                <a:tableStyleId>{5940675A-B579-460E-94D1-54222C63F5DA}</a:tableStyleId>
              </a:tblPr>
              <a:tblGrid>
                <a:gridCol w="3611245"/>
                <a:gridCol w="3588755"/>
              </a:tblGrid>
              <a:tr h="2339975">
                <a:tc>
                  <a:txBody>
                    <a:bodyPr/>
                    <a:p>
                      <a:pPr algn="ctr">
                        <a:buNone/>
                      </a:pPr>
                      <a:endParaRPr lang="zh-CN" altLang="en-US"/>
                    </a:p>
                  </a:txBody>
                  <a:tcPr>
                    <a:noFill/>
                  </a:tcPr>
                </a:tc>
                <a:tc>
                  <a:txBody>
                    <a:bodyPr/>
                    <a:p>
                      <a:pPr algn="ctr">
                        <a:buNone/>
                      </a:pPr>
                      <a:endParaRPr lang="zh-CN" altLang="en-US"/>
                    </a:p>
                  </a:txBody>
                  <a:tcPr>
                    <a:noFill/>
                  </a:tcPr>
                </a:tc>
              </a:tr>
              <a:tr h="360000">
                <a:tc>
                  <a:txBody>
                    <a:bodyPr/>
                    <a:p>
                      <a:pPr algn="ctr">
                        <a:buNone/>
                      </a:pPr>
                      <a:r>
                        <a:rPr lang="en-US" altLang="zh-CN" sz="1400">
                          <a:latin typeface="Times New Roman Regular" panose="02020503050405090304" charset="0"/>
                          <a:cs typeface="Times New Roman Regular" panose="02020503050405090304" charset="0"/>
                        </a:rPr>
                        <a:t>0.8mm</a:t>
                      </a:r>
                      <a:r>
                        <a:rPr lang="zh-CN" altLang="en-US" sz="1400">
                          <a:latin typeface="Times New Roman Regular" panose="02020503050405090304" charset="0"/>
                          <a:cs typeface="Times New Roman Regular" panose="02020503050405090304" charset="0"/>
                        </a:rPr>
                        <a:t>涂层仿真试验对比</a:t>
                      </a:r>
                      <a:endParaRPr lang="zh-CN" altLang="en-US" sz="1400">
                        <a:latin typeface="Times New Roman Regular" panose="02020503050405090304" charset="0"/>
                        <a:cs typeface="Times New Roman Regular" panose="02020503050405090304" charset="0"/>
                      </a:endParaRPr>
                    </a:p>
                  </a:txBody>
                  <a:tcPr anchor="ctr" anchorCtr="0">
                    <a:noFill/>
                  </a:tcPr>
                </a:tc>
                <a:tc>
                  <a:txBody>
                    <a:bodyPr/>
                    <a:p>
                      <a:pPr algn="ctr">
                        <a:buNone/>
                      </a:pPr>
                      <a:r>
                        <a:rPr lang="en-US" altLang="zh-CN" sz="1400">
                          <a:latin typeface="Times New Roman Regular" panose="02020503050405090304" charset="0"/>
                          <a:cs typeface="Times New Roman Regular" panose="02020503050405090304" charset="0"/>
                          <a:sym typeface="+mn-ea"/>
                        </a:rPr>
                        <a:t>1.0mm</a:t>
                      </a:r>
                      <a:r>
                        <a:rPr lang="zh-CN" altLang="en-US" sz="1400">
                          <a:latin typeface="Times New Roman Regular" panose="02020503050405090304" charset="0"/>
                          <a:cs typeface="Times New Roman Regular" panose="02020503050405090304" charset="0"/>
                          <a:sym typeface="+mn-ea"/>
                        </a:rPr>
                        <a:t>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noFill/>
                  </a:tcPr>
                </a:tc>
              </a:tr>
              <a:tr h="2340000">
                <a:tc>
                  <a:txBody>
                    <a:bodyPr/>
                    <a:p>
                      <a:pPr algn="ctr">
                        <a:buNone/>
                      </a:pPr>
                      <a:endParaRPr lang="zh-CN" altLang="en-US"/>
                    </a:p>
                  </a:txBody>
                  <a:tcPr anchor="ctr" anchorCtr="0">
                    <a:noFill/>
                  </a:tcPr>
                </a:tc>
                <a:tc>
                  <a:txBody>
                    <a:bodyPr/>
                    <a:p>
                      <a:pPr algn="ctr">
                        <a:buNone/>
                      </a:pPr>
                      <a:endParaRPr lang="zh-CN" altLang="en-US"/>
                    </a:p>
                  </a:txBody>
                  <a:tcPr anchor="ctr" anchorCtr="0">
                    <a:noFill/>
                  </a:tcPr>
                </a:tc>
              </a:tr>
              <a:tr h="360000">
                <a:tc>
                  <a:txBody>
                    <a:bodyPr/>
                    <a:p>
                      <a:pPr algn="ctr">
                        <a:buNone/>
                      </a:pPr>
                      <a:r>
                        <a:rPr lang="en-US" altLang="zh-CN" sz="1400">
                          <a:latin typeface="Times New Roman Regular" panose="02020503050405090304" charset="0"/>
                          <a:cs typeface="Times New Roman Regular" panose="02020503050405090304" charset="0"/>
                          <a:sym typeface="+mn-ea"/>
                        </a:rPr>
                        <a:t>1.2mm</a:t>
                      </a:r>
                      <a:r>
                        <a:rPr lang="zh-CN" altLang="en-US" sz="1400">
                          <a:latin typeface="Times New Roman Regular" panose="02020503050405090304" charset="0"/>
                          <a:cs typeface="Times New Roman Regular" panose="02020503050405090304" charset="0"/>
                          <a:sym typeface="+mn-ea"/>
                        </a:rPr>
                        <a:t>涂层仿真试验对比</a:t>
                      </a:r>
                      <a:endParaRPr lang="zh-CN" altLang="en-US"/>
                    </a:p>
                  </a:txBody>
                  <a:tcPr anchor="ctr" anchorCtr="0">
                    <a:noFill/>
                  </a:tcPr>
                </a:tc>
                <a:tc>
                  <a:txBody>
                    <a:bodyPr/>
                    <a:p>
                      <a:pPr algn="ctr">
                        <a:buNone/>
                      </a:pPr>
                      <a:r>
                        <a:rPr lang="en-US" altLang="zh-CN" sz="1400">
                          <a:latin typeface="Times New Roman Regular" panose="02020503050405090304" charset="0"/>
                          <a:cs typeface="Times New Roman Regular" panose="02020503050405090304" charset="0"/>
                          <a:sym typeface="+mn-ea"/>
                        </a:rPr>
                        <a:t>1.4mm</a:t>
                      </a:r>
                      <a:r>
                        <a:rPr lang="zh-CN" altLang="en-US" sz="1400">
                          <a:latin typeface="Times New Roman Regular" panose="02020503050405090304" charset="0"/>
                          <a:cs typeface="Times New Roman Regular" panose="02020503050405090304" charset="0"/>
                          <a:sym typeface="+mn-ea"/>
                        </a:rPr>
                        <a:t>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noFill/>
                  </a:tcPr>
                </a:tc>
              </a:tr>
            </a:tbl>
          </a:graphicData>
        </a:graphic>
      </p:graphicFrame>
      <p:pic>
        <p:nvPicPr>
          <p:cNvPr id="36" name="图片 36"/>
          <p:cNvPicPr/>
          <p:nvPr/>
        </p:nvPicPr>
        <p:blipFill>
          <a:blip r:embed="rId2">
            <a:extLst>
              <a:ext uri="{28A0092B-C50C-407E-A947-70E740481C1C}">
                <a14:useLocalDpi xmlns:a14="http://schemas.microsoft.com/office/drawing/2010/main" val="0"/>
              </a:ext>
            </a:extLst>
          </a:blip>
          <a:stretch>
            <a:fillRect/>
          </a:stretch>
        </p:blipFill>
        <p:spPr>
          <a:xfrm>
            <a:off x="1383348" y="1104583"/>
            <a:ext cx="2952115" cy="2232025"/>
          </a:xfrm>
          <a:prstGeom prst="rect">
            <a:avLst/>
          </a:prstGeom>
        </p:spPr>
      </p:pic>
      <p:pic>
        <p:nvPicPr>
          <p:cNvPr id="40" name="图片 40"/>
          <p:cNvPicPr/>
          <p:nvPr/>
        </p:nvPicPr>
        <p:blipFill>
          <a:blip r:embed="rId3">
            <a:extLst>
              <a:ext uri="{28A0092B-C50C-407E-A947-70E740481C1C}">
                <a14:useLocalDpi xmlns:a14="http://schemas.microsoft.com/office/drawing/2010/main" val="0"/>
              </a:ext>
            </a:extLst>
          </a:blip>
          <a:stretch>
            <a:fillRect/>
          </a:stretch>
        </p:blipFill>
        <p:spPr>
          <a:xfrm>
            <a:off x="4813618" y="1104583"/>
            <a:ext cx="2952115" cy="2232025"/>
          </a:xfrm>
          <a:prstGeom prst="rect">
            <a:avLst/>
          </a:prstGeom>
        </p:spPr>
      </p:pic>
      <p:pic>
        <p:nvPicPr>
          <p:cNvPr id="50" name="图片 50"/>
          <p:cNvPicPr/>
          <p:nvPr/>
        </p:nvPicPr>
        <p:blipFill>
          <a:blip r:embed="rId4">
            <a:extLst>
              <a:ext uri="{28A0092B-C50C-407E-A947-70E740481C1C}">
                <a14:useLocalDpi xmlns:a14="http://schemas.microsoft.com/office/drawing/2010/main" val="0"/>
              </a:ext>
            </a:extLst>
          </a:blip>
          <a:stretch>
            <a:fillRect/>
          </a:stretch>
        </p:blipFill>
        <p:spPr>
          <a:xfrm>
            <a:off x="1383348" y="3796983"/>
            <a:ext cx="2952115" cy="2232025"/>
          </a:xfrm>
          <a:prstGeom prst="rect">
            <a:avLst/>
          </a:prstGeom>
        </p:spPr>
      </p:pic>
      <p:pic>
        <p:nvPicPr>
          <p:cNvPr id="52" name="图片 52"/>
          <p:cNvPicPr/>
          <p:nvPr/>
        </p:nvPicPr>
        <p:blipFill>
          <a:blip r:embed="rId5">
            <a:extLst>
              <a:ext uri="{28A0092B-C50C-407E-A947-70E740481C1C}">
                <a14:useLocalDpi xmlns:a14="http://schemas.microsoft.com/office/drawing/2010/main" val="0"/>
              </a:ext>
            </a:extLst>
          </a:blip>
          <a:stretch>
            <a:fillRect/>
          </a:stretch>
        </p:blipFill>
        <p:spPr>
          <a:xfrm>
            <a:off x="4813618" y="3796983"/>
            <a:ext cx="2952115" cy="2232025"/>
          </a:xfrm>
          <a:prstGeom prst="rect">
            <a:avLst/>
          </a:prstGeom>
        </p:spPr>
      </p:pic>
      <p:sp>
        <p:nvSpPr>
          <p:cNvPr id="2" name="文本框 1"/>
          <p:cNvSpPr txBox="1"/>
          <p:nvPr/>
        </p:nvSpPr>
        <p:spPr>
          <a:xfrm>
            <a:off x="972185" y="2467610"/>
            <a:ext cx="7200265" cy="705485"/>
          </a:xfrm>
          <a:prstGeom prst="rect">
            <a:avLst/>
          </a:prstGeom>
          <a:solidFill>
            <a:schemeClr val="accent1">
              <a:lumMod val="60000"/>
              <a:lumOff val="40000"/>
            </a:schemeClr>
          </a:solid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2000" b="1" i="0" u="none" strike="noStrike" cap="none" spc="0" normalizeH="0" baseline="0">
                <a:ln>
                  <a:noFill/>
                </a:ln>
                <a:solidFill>
                  <a:srgbClr val="000000"/>
                </a:solidFill>
                <a:effectLst/>
                <a:uFillTx/>
                <a:latin typeface="Times New Roman Bold" panose="02020503050405090304" charset="0"/>
                <a:ea typeface="+mn-ea"/>
                <a:cs typeface="+mn-cs"/>
                <a:sym typeface="Arial" panose="020B0604020202090204"/>
              </a:rPr>
              <a:t>在阻尼层仿真分析中，不同涂层厚度仿真结果与试验结果对比，误差在</a:t>
            </a:r>
            <a:r>
              <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rPr>
              <a:t>0.18%-3.99%</a:t>
            </a:r>
            <a:endPar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endParaRPr>
          </a:p>
        </p:txBody>
      </p:sp>
      <p:grpSp>
        <p:nvGrpSpPr>
          <p:cNvPr id="5" name="Group 2"/>
          <p:cNvGrpSpPr/>
          <p:nvPr/>
        </p:nvGrpSpPr>
        <p:grpSpPr bwMode="auto">
          <a:xfrm>
            <a:off x="152400" y="504825"/>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不同涂层厚度仿真结果对比</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49212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91725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阻尼层仿真</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graphicFrame>
        <p:nvGraphicFramePr>
          <p:cNvPr id="4" name="表格 3"/>
          <p:cNvGraphicFramePr/>
          <p:nvPr>
            <p:custDataLst>
              <p:tags r:id="rId1"/>
            </p:custDataLst>
          </p:nvPr>
        </p:nvGraphicFramePr>
        <p:xfrm>
          <a:off x="972185" y="1037590"/>
          <a:ext cx="6482080" cy="4944745"/>
        </p:xfrm>
        <a:graphic>
          <a:graphicData uri="http://schemas.openxmlformats.org/drawingml/2006/table">
            <a:tbl>
              <a:tblPr firstRow="1" bandRow="1">
                <a:tableStyleId>{5940675A-B579-460E-94D1-54222C63F5DA}</a:tableStyleId>
              </a:tblPr>
              <a:tblGrid>
                <a:gridCol w="3599815"/>
                <a:gridCol w="3600185"/>
              </a:tblGrid>
              <a:tr h="2339975">
                <a:tc>
                  <a:txBody>
                    <a:bodyPr/>
                    <a:p>
                      <a:pPr algn="ctr">
                        <a:buNone/>
                      </a:pPr>
                      <a:endParaRPr lang="zh-CN" altLang="en-US"/>
                    </a:p>
                  </a:txBody>
                  <a:tcPr/>
                </a:tc>
                <a:tc>
                  <a:txBody>
                    <a:bodyPr/>
                    <a:p>
                      <a:pPr algn="ctr">
                        <a:buNone/>
                      </a:pPr>
                      <a:endParaRPr lang="zh-CN" altLang="en-US"/>
                    </a:p>
                  </a:txBody>
                  <a:tcPr/>
                </a:tc>
              </a:tr>
              <a:tr h="360000">
                <a:tc>
                  <a:txBody>
                    <a:bodyPr/>
                    <a:p>
                      <a:pPr algn="ctr">
                        <a:buNone/>
                      </a:pPr>
                      <a:r>
                        <a:rPr lang="zh-CN" altLang="en-US" sz="1400">
                          <a:latin typeface="Times New Roman Regular" panose="02020503050405090304" charset="0"/>
                          <a:cs typeface="Times New Roman Regular" panose="02020503050405090304" charset="0"/>
                        </a:rPr>
                        <a:t>固含量为</a:t>
                      </a:r>
                      <a:r>
                        <a:rPr lang="en-US" altLang="zh-CN" sz="1400">
                          <a:latin typeface="Times New Roman Regular" panose="02020503050405090304" charset="0"/>
                          <a:cs typeface="Times New Roman Regular" panose="02020503050405090304" charset="0"/>
                        </a:rPr>
                        <a:t>20%</a:t>
                      </a:r>
                      <a:r>
                        <a:rPr lang="zh-CN" altLang="en-US" sz="1400">
                          <a:latin typeface="Times New Roman Regular" panose="02020503050405090304" charset="0"/>
                          <a:cs typeface="Times New Roman Regular" panose="02020503050405090304" charset="0"/>
                        </a:rPr>
                        <a:t>的涂层仿真试验对比</a:t>
                      </a:r>
                      <a:endParaRPr lang="zh-CN" altLang="en-US" sz="1400">
                        <a:latin typeface="Times New Roman Regular" panose="02020503050405090304" charset="0"/>
                        <a:cs typeface="Times New Roman Regular" panose="02020503050405090304" charset="0"/>
                      </a:endParaRPr>
                    </a:p>
                  </a:txBody>
                  <a:tcPr anchor="ctr" anchorCtr="0"/>
                </a:tc>
                <a:tc>
                  <a:txBody>
                    <a:bodyPr/>
                    <a:p>
                      <a:pPr algn="ctr">
                        <a:buNone/>
                      </a:pPr>
                      <a:r>
                        <a:rPr lang="zh-CN" altLang="en-US" sz="1400">
                          <a:latin typeface="Times New Roman Regular" panose="02020503050405090304" charset="0"/>
                          <a:cs typeface="Times New Roman Regular" panose="02020503050405090304" charset="0"/>
                          <a:sym typeface="+mn-ea"/>
                        </a:rPr>
                        <a:t>固含量为</a:t>
                      </a:r>
                      <a:r>
                        <a:rPr lang="en-US" altLang="zh-CN" sz="1400">
                          <a:latin typeface="Times New Roman Regular" panose="02020503050405090304" charset="0"/>
                          <a:cs typeface="Times New Roman Regular" panose="02020503050405090304" charset="0"/>
                          <a:sym typeface="+mn-ea"/>
                        </a:rPr>
                        <a:t>40%</a:t>
                      </a:r>
                      <a:r>
                        <a:rPr lang="zh-CN" altLang="en-US" sz="1400">
                          <a:latin typeface="Times New Roman Regular" panose="02020503050405090304" charset="0"/>
                          <a:cs typeface="Times New Roman Regular" panose="02020503050405090304" charset="0"/>
                          <a:sym typeface="+mn-ea"/>
                        </a:rPr>
                        <a:t>的涂层仿真试验对比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tc>
              </a:tr>
              <a:tr h="2340000">
                <a:tc gridSpan="2">
                  <a:txBody>
                    <a:bodyPr/>
                    <a:p>
                      <a:pPr algn="ctr">
                        <a:buNone/>
                      </a:pPr>
                      <a:endParaRPr lang="zh-CN" altLang="en-US"/>
                    </a:p>
                  </a:txBody>
                  <a:tcPr anchor="ctr" anchorCtr="0"/>
                </a:tc>
                <a:tc hMerge="1">
                  <a:tcPr anchor="ctr" anchorCtr="0"/>
                </a:tc>
              </a:tr>
              <a:tr h="360000">
                <a:tc gridSpan="2">
                  <a:txBody>
                    <a:bodyPr/>
                    <a:p>
                      <a:pPr algn="ctr">
                        <a:buNone/>
                      </a:pPr>
                      <a:r>
                        <a:rPr lang="zh-CN" altLang="en-US" sz="1400">
                          <a:latin typeface="Times New Roman Regular" panose="02020503050405090304" charset="0"/>
                          <a:cs typeface="Times New Roman Regular" panose="02020503050405090304" charset="0"/>
                          <a:sym typeface="+mn-ea"/>
                        </a:rPr>
                        <a:t>固含量为</a:t>
                      </a:r>
                      <a:r>
                        <a:rPr lang="en-US" altLang="zh-CN" sz="1400">
                          <a:latin typeface="Times New Roman Regular" panose="02020503050405090304" charset="0"/>
                          <a:cs typeface="Times New Roman Regular" panose="02020503050405090304" charset="0"/>
                          <a:sym typeface="+mn-ea"/>
                        </a:rPr>
                        <a:t>60%</a:t>
                      </a:r>
                      <a:r>
                        <a:rPr lang="zh-CN" altLang="en-US" sz="1400">
                          <a:latin typeface="Times New Roman Regular" panose="02020503050405090304" charset="0"/>
                          <a:cs typeface="Times New Roman Regular" panose="02020503050405090304" charset="0"/>
                          <a:sym typeface="+mn-ea"/>
                        </a:rPr>
                        <a:t>的涂层仿真试验对比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tc>
                <a:tc hMerge="1">
                  <a:tcPr anchor="ctr" anchorCtr="0"/>
                </a:tc>
              </a:tr>
            </a:tbl>
          </a:graphicData>
        </a:graphic>
      </p:graphicFrame>
      <p:pic>
        <p:nvPicPr>
          <p:cNvPr id="233" name="图片 233"/>
          <p:cNvPicPr/>
          <p:nvPr/>
        </p:nvPicPr>
        <p:blipFill>
          <a:blip r:embed="rId2">
            <a:extLst>
              <a:ext uri="{28A0092B-C50C-407E-A947-70E740481C1C}">
                <a14:useLocalDpi xmlns:a14="http://schemas.microsoft.com/office/drawing/2010/main" val="0"/>
              </a:ext>
            </a:extLst>
          </a:blip>
          <a:stretch>
            <a:fillRect/>
          </a:stretch>
        </p:blipFill>
        <p:spPr>
          <a:xfrm>
            <a:off x="1338263" y="1104583"/>
            <a:ext cx="2952115" cy="2232025"/>
          </a:xfrm>
          <a:prstGeom prst="rect">
            <a:avLst/>
          </a:prstGeom>
        </p:spPr>
      </p:pic>
      <p:pic>
        <p:nvPicPr>
          <p:cNvPr id="235" name="图片 235"/>
          <p:cNvPicPr/>
          <p:nvPr/>
        </p:nvPicPr>
        <p:blipFill>
          <a:blip r:embed="rId3">
            <a:extLst>
              <a:ext uri="{28A0092B-C50C-407E-A947-70E740481C1C}">
                <a14:useLocalDpi xmlns:a14="http://schemas.microsoft.com/office/drawing/2010/main" val="0"/>
              </a:ext>
            </a:extLst>
          </a:blip>
          <a:stretch>
            <a:fillRect/>
          </a:stretch>
        </p:blipFill>
        <p:spPr>
          <a:xfrm>
            <a:off x="4899978" y="1104583"/>
            <a:ext cx="2952115" cy="2232025"/>
          </a:xfrm>
          <a:prstGeom prst="rect">
            <a:avLst/>
          </a:prstGeom>
        </p:spPr>
      </p:pic>
      <p:pic>
        <p:nvPicPr>
          <p:cNvPr id="237" name="图片 237"/>
          <p:cNvPicPr/>
          <p:nvPr/>
        </p:nvPicPr>
        <p:blipFill>
          <a:blip r:embed="rId4">
            <a:extLst>
              <a:ext uri="{28A0092B-C50C-407E-A947-70E740481C1C}">
                <a14:useLocalDpi xmlns:a14="http://schemas.microsoft.com/office/drawing/2010/main" val="0"/>
              </a:ext>
            </a:extLst>
          </a:blip>
          <a:stretch>
            <a:fillRect/>
          </a:stretch>
        </p:blipFill>
        <p:spPr>
          <a:xfrm>
            <a:off x="3095308" y="3796983"/>
            <a:ext cx="2952115" cy="2232025"/>
          </a:xfrm>
          <a:prstGeom prst="rect">
            <a:avLst/>
          </a:prstGeom>
        </p:spPr>
      </p:pic>
      <p:sp>
        <p:nvSpPr>
          <p:cNvPr id="2" name="文本框 1"/>
          <p:cNvSpPr txBox="1"/>
          <p:nvPr/>
        </p:nvSpPr>
        <p:spPr>
          <a:xfrm>
            <a:off x="972185" y="2467610"/>
            <a:ext cx="7200265" cy="705485"/>
          </a:xfrm>
          <a:prstGeom prst="rect">
            <a:avLst/>
          </a:prstGeom>
          <a:solidFill>
            <a:schemeClr val="accent1">
              <a:lumMod val="60000"/>
              <a:lumOff val="40000"/>
            </a:schemeClr>
          </a:solid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a:spAutoFit/>
          </a:bodyPr>
          <a:p>
            <a:pPr marL="0" marR="0" indent="0" algn="ctr" defTabSz="914400" rtl="0" fontAlgn="auto" latinLnBrk="0" hangingPunct="0">
              <a:lnSpc>
                <a:spcPct val="100000"/>
              </a:lnSpc>
              <a:spcBef>
                <a:spcPts val="0"/>
              </a:spcBef>
              <a:spcAft>
                <a:spcPts val="0"/>
              </a:spcAft>
              <a:buClrTx/>
              <a:buSzTx/>
              <a:buFontTx/>
              <a:buNone/>
            </a:pPr>
            <a:r>
              <a:rPr lang="zh-CN" altLang="en-US" sz="2000">
                <a:latin typeface="Times New Roman Regular" panose="02020503050405090304" charset="0"/>
                <a:cs typeface="Times New Roman Regular" panose="02020503050405090304" charset="0"/>
                <a:sym typeface="Arial" panose="020B0604020202090204"/>
              </a:rPr>
              <a:t>在阻尼层仿真分析中，不同云母粉固含量仿真结果与试验结果对比，误差在</a:t>
            </a:r>
            <a:r>
              <a:rPr kumimoji="0" lang="en-US" altLang="zh-CN" sz="2000" b="1" i="0" u="none" strike="noStrike" cap="none" spc="0" normalizeH="0" baseline="0">
                <a:ln>
                  <a:noFill/>
                </a:ln>
                <a:solidFill>
                  <a:srgbClr val="C00000"/>
                </a:solidFill>
                <a:effectLst/>
                <a:uFillTx/>
                <a:latin typeface="Times New Roman Regular" panose="02020503050405090304" charset="0"/>
                <a:ea typeface="+mn-ea"/>
                <a:cs typeface="Times New Roman Regular" panose="02020503050405090304" charset="0"/>
                <a:sym typeface="Arial" panose="020B0604020202090204"/>
              </a:rPr>
              <a:t>2.25%-4.11%</a:t>
            </a:r>
            <a:endParaRPr kumimoji="0" lang="en-US" altLang="zh-CN" sz="2000" b="1" i="0" u="none" strike="noStrike" cap="none" spc="0" normalizeH="0" baseline="0">
              <a:ln>
                <a:noFill/>
              </a:ln>
              <a:solidFill>
                <a:srgbClr val="C00000"/>
              </a:solidFill>
              <a:effectLst/>
              <a:uFillTx/>
              <a:latin typeface="Times New Roman Regular" panose="02020503050405090304" charset="0"/>
              <a:ea typeface="+mn-ea"/>
              <a:cs typeface="Times New Roman Regular" panose="02020503050405090304" charset="0"/>
              <a:sym typeface="Arial" panose="020B0604020202090204"/>
            </a:endParaRPr>
          </a:p>
        </p:txBody>
      </p:sp>
      <p:grpSp>
        <p:nvGrpSpPr>
          <p:cNvPr id="3" name="Group 2"/>
          <p:cNvGrpSpPr/>
          <p:nvPr/>
        </p:nvGrpSpPr>
        <p:grpSpPr bwMode="auto">
          <a:xfrm>
            <a:off x="152400" y="504825"/>
            <a:ext cx="7141200" cy="399553"/>
            <a:chOff x="0" y="0"/>
            <a:chExt cx="4632483" cy="400069"/>
          </a:xfrm>
        </p:grpSpPr>
        <p:sp>
          <p:nvSpPr>
            <p:cNvPr id="10"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1"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不同云母粉固含量仿真结果对比</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12" name="直接连接符 3"/>
          <p:cNvCxnSpPr>
            <a:cxnSpLocks noChangeShapeType="1"/>
          </p:cNvCxnSpPr>
          <p:nvPr/>
        </p:nvCxnSpPr>
        <p:spPr bwMode="auto">
          <a:xfrm>
            <a:off x="196533" y="49212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96533" y="91725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3268376" y="3452112"/>
            <a:ext cx="5508000" cy="1829559"/>
          </a:xfrm>
          <a:prstGeom prst="rect">
            <a:avLst/>
          </a:prstGeom>
        </p:spPr>
      </p:pic>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180" name="日期占位符 1"/>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第一部分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82" name="Text Box 3"/>
          <p:cNvSpPr txBox="1"/>
          <p:nvPr/>
        </p:nvSpPr>
        <p:spPr>
          <a:xfrm>
            <a:off x="4648200" y="-2"/>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defRPr b="1">
                <a:latin typeface="+mn-lt"/>
                <a:ea typeface="+mn-ea"/>
                <a:cs typeface="+mn-cs"/>
                <a:sym typeface="Arial" panose="020B0604020202090204"/>
              </a:defRPr>
            </a:pPr>
            <a:r>
              <a: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研究背景及</a:t>
            </a:r>
            <a:r>
              <a:rPr lang="zh-CN"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现状分析</a:t>
            </a:r>
            <a:endParaRPr lang="zh-CN"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cxnSp>
        <p:nvCxnSpPr>
          <p:cNvPr id="10" name="直接连接符 44"/>
          <p:cNvCxnSpPr>
            <a:cxnSpLocks noChangeShapeType="1"/>
          </p:cNvCxnSpPr>
          <p:nvPr/>
        </p:nvCxnSpPr>
        <p:spPr bwMode="auto">
          <a:xfrm>
            <a:off x="454462" y="1716918"/>
            <a:ext cx="2148018" cy="0"/>
          </a:xfrm>
          <a:prstGeom prst="line">
            <a:avLst/>
          </a:prstGeom>
          <a:noFill/>
          <a:ln w="19050">
            <a:solidFill>
              <a:srgbClr val="86C8FF"/>
            </a:solidFill>
            <a:round/>
          </a:ln>
          <a:extLst>
            <a:ext uri="{909E8E84-426E-40DD-AFC4-6F175D3DCCD1}">
              <a14:hiddenFill xmlns:a14="http://schemas.microsoft.com/office/drawing/2010/main">
                <a:noFill/>
              </a14:hiddenFill>
            </a:ext>
          </a:extLst>
        </p:spPr>
      </p:cxnSp>
      <p:sp>
        <p:nvSpPr>
          <p:cNvPr id="11" name="TextBox 53"/>
          <p:cNvSpPr txBox="1">
            <a:spLocks noChangeArrowheads="1"/>
          </p:cNvSpPr>
          <p:nvPr/>
        </p:nvSpPr>
        <p:spPr bwMode="auto">
          <a:xfrm flipH="1">
            <a:off x="361773" y="1763091"/>
            <a:ext cx="2325545" cy="223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marL="342900" indent="-342900" defTabSz="488950">
              <a:buFont typeface="Arial" panose="020B0604020202090204" pitchFamily="34" charset="0"/>
              <a:defRPr>
                <a:solidFill>
                  <a:schemeClr val="tx1"/>
                </a:solidFill>
                <a:latin typeface="Franklin Gothic Book" pitchFamily="34" charset="0"/>
                <a:ea typeface="宋体" panose="02010600030101010101" pitchFamily="2" charset="-122"/>
              </a:defRPr>
            </a:lvl1pPr>
            <a:lvl2pPr defTabSz="4889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1" indent="0" algn="just" defTabSz="488950" rtl="0" eaLnBrk="1" fontAlgn="base" latinLnBrk="0" hangingPunct="1">
              <a:lnSpc>
                <a:spcPct val="130000"/>
              </a:lnSpc>
              <a:spcBef>
                <a:spcPct val="0"/>
              </a:spcBef>
              <a:spcAft>
                <a:spcPct val="15000"/>
              </a:spcAft>
              <a:buClrTx/>
              <a:buSzTx/>
              <a:buFont typeface="Arial" panose="020B0604020202090204" pitchFamily="34" charset="0"/>
              <a:buNone/>
              <a:defRPr/>
            </a:pP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根据管道的</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工况，其发生故障的主要形式是</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振动</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所致的</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疲劳损伤、磨损和爆裂泄漏</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a:t>
            </a: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即便管道管</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形经过反复修正，也会因为</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安装和多样的工况</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等因素致使</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导管发生共振</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，从而</a:t>
            </a:r>
            <a:r>
              <a:rPr kumimoji="0" lang="zh-CN" altLang="en-US" sz="14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rPr>
              <a:t>损坏管接头、</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管道</a:t>
            </a:r>
            <a:r>
              <a:rPr kumimoji="0" lang="zh-CN" altLang="en-US" sz="1400" b="0" i="0" u="none" strike="noStrike" kern="1200" cap="none" spc="0" normalizeH="0" baseline="0" noProof="0" dirty="0" smtClean="0">
                <a:ln>
                  <a:noFill/>
                </a:ln>
                <a:solidFill>
                  <a:srgbClr val="FF0000"/>
                </a:solidFill>
                <a:effectLst/>
                <a:uLnTx/>
                <a:uFillTx/>
                <a:latin typeface="微软雅黑" panose="020B0503020204020204" charset="-122"/>
                <a:ea typeface="微软雅黑" panose="020B0503020204020204" charset="-122"/>
                <a:cs typeface="+mn-cs"/>
              </a:rPr>
              <a:t>弯头</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引发油液泄漏</a:t>
            </a: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等管道故障</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a:t>
            </a:r>
            <a:endPar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12" name="TextBox 53"/>
          <p:cNvSpPr txBox="1">
            <a:spLocks noChangeArrowheads="1"/>
          </p:cNvSpPr>
          <p:nvPr/>
        </p:nvSpPr>
        <p:spPr bwMode="auto">
          <a:xfrm flipH="1">
            <a:off x="5626735" y="2504440"/>
            <a:ext cx="3226435" cy="287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marL="342900" indent="-342900" defTabSz="488950">
              <a:buFont typeface="Arial" panose="020B0604020202090204" pitchFamily="34" charset="0"/>
              <a:defRPr>
                <a:solidFill>
                  <a:schemeClr val="tx1"/>
                </a:solidFill>
                <a:latin typeface="Franklin Gothic Book" pitchFamily="34" charset="0"/>
                <a:ea typeface="宋体" panose="02010600030101010101" pitchFamily="2" charset="-122"/>
              </a:defRPr>
            </a:lvl1pPr>
            <a:lvl2pPr defTabSz="4889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1" indent="0" algn="just" defTabSz="488950" rtl="0" eaLnBrk="1" fontAlgn="base" latinLnBrk="0" hangingPunct="1">
              <a:lnSpc>
                <a:spcPct val="130000"/>
              </a:lnSpc>
              <a:spcBef>
                <a:spcPct val="0"/>
              </a:spcBef>
              <a:spcAft>
                <a:spcPct val="15000"/>
              </a:spcAft>
              <a:buClrTx/>
              <a:buSzTx/>
              <a:buFont typeface="Arial" panose="020B0604020202090204" pitchFamily="34" charset="0"/>
              <a:buNone/>
              <a:defRPr/>
            </a:pP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由于</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振动</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而造成的</a:t>
            </a: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故障：</a:t>
            </a:r>
            <a:endParaRPr kumimoji="0" lang="en-US" altLang="zh-CN"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endParaRPr>
          </a:p>
          <a:p>
            <a:pPr marL="0" marR="0" lvl="1" indent="0" algn="just" defTabSz="488950" rtl="0" eaLnBrk="1" fontAlgn="base" latinLnBrk="0" hangingPunct="1">
              <a:lnSpc>
                <a:spcPct val="130000"/>
              </a:lnSpc>
              <a:spcBef>
                <a:spcPct val="0"/>
              </a:spcBef>
              <a:spcAft>
                <a:spcPct val="15000"/>
              </a:spcAft>
              <a:buClrTx/>
              <a:buSzTx/>
              <a:buFont typeface="Arial" panose="020B0604020202090204" pitchFamily="34" charset="0"/>
              <a:buNone/>
              <a:defRPr/>
            </a:pP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一、是</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由于</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振动</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使导管发生</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疲劳损伤</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，累积一定程度后发生</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疲劳断裂</a:t>
            </a: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。由于</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导管在此过程中要</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承受</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一定的</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振动应力</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，从而先形成局部永久性累积损伤，然后经一定循环次数从裂纹扩展到</a:t>
            </a: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断裂。</a:t>
            </a:r>
            <a:endParaRPr kumimoji="0" lang="en-US" altLang="zh-CN"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endParaRPr>
          </a:p>
          <a:p>
            <a:pPr marL="0" marR="0" lvl="1" indent="0" algn="just" defTabSz="488950" rtl="0" eaLnBrk="1" fontAlgn="base" latinLnBrk="0" hangingPunct="1">
              <a:lnSpc>
                <a:spcPct val="130000"/>
              </a:lnSpc>
              <a:spcBef>
                <a:spcPct val="0"/>
              </a:spcBef>
              <a:spcAft>
                <a:spcPct val="15000"/>
              </a:spcAft>
              <a:buClrTx/>
              <a:buSzTx/>
              <a:buFont typeface="Arial" panose="020B0604020202090204" pitchFamily="34" charset="0"/>
              <a:buNone/>
              <a:defRPr/>
            </a:pP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二、是</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由于</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振动</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使导管</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表面磨损</a:t>
            </a:r>
            <a:r>
              <a:rPr kumimoji="0" lang="zh-CN" altLang="en-US" sz="1400" b="0" i="0" u="none" strike="noStrike" kern="1200" cap="none" spc="0" normalizeH="0" baseline="0" noProof="0" dirty="0" smtClean="0">
                <a:ln>
                  <a:noFill/>
                </a:ln>
                <a:solidFill>
                  <a:srgbClr val="7F7F7F"/>
                </a:solidFill>
                <a:effectLst/>
                <a:uLnTx/>
                <a:uFillTx/>
                <a:latin typeface="微软雅黑" panose="020B0503020204020204" charset="-122"/>
                <a:ea typeface="微软雅黑" panose="020B0503020204020204" charset="-122"/>
                <a:cs typeface="+mn-cs"/>
              </a:rPr>
              <a:t>。由于</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导管</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受迫振动</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时，振动引起导管与导管连接、平行导管间、固定处配合面产生</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相对位移</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而形成的</a:t>
            </a:r>
            <a:r>
              <a:rPr kumimoji="0" lang="zh-CN" altLang="en-US" sz="140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表面摩擦损伤</a:t>
            </a:r>
            <a:r>
              <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rPr>
              <a:t>。</a:t>
            </a:r>
            <a:endParaRPr kumimoji="0" lang="zh-CN" altLang="en-US" sz="1400" b="0" i="0" u="none" strike="noStrike" kern="1200" cap="none" spc="0" normalizeH="0" baseline="0" noProof="0" dirty="0">
              <a:ln>
                <a:noFill/>
              </a:ln>
              <a:solidFill>
                <a:srgbClr val="7F7F7F"/>
              </a:solidFill>
              <a:effectLst/>
              <a:uLnTx/>
              <a:uFillTx/>
              <a:latin typeface="微软雅黑" panose="020B0503020204020204" charset="-122"/>
              <a:ea typeface="微软雅黑" panose="020B0503020204020204" charset="-122"/>
              <a:cs typeface="+mn-cs"/>
            </a:endParaRPr>
          </a:p>
        </p:txBody>
      </p:sp>
      <p:cxnSp>
        <p:nvCxnSpPr>
          <p:cNvPr id="13" name="直接连接符 49"/>
          <p:cNvCxnSpPr>
            <a:cxnSpLocks noChangeShapeType="1"/>
          </p:cNvCxnSpPr>
          <p:nvPr/>
        </p:nvCxnSpPr>
        <p:spPr bwMode="auto">
          <a:xfrm>
            <a:off x="5887984" y="2332871"/>
            <a:ext cx="2703264" cy="0"/>
          </a:xfrm>
          <a:prstGeom prst="line">
            <a:avLst/>
          </a:prstGeom>
          <a:noFill/>
          <a:ln w="19050">
            <a:solidFill>
              <a:srgbClr val="86C8FF"/>
            </a:solidFill>
            <a:round/>
          </a:ln>
          <a:extLst>
            <a:ext uri="{909E8E84-426E-40DD-AFC4-6F175D3DCCD1}">
              <a14:hiddenFill xmlns:a14="http://schemas.microsoft.com/office/drawing/2010/main">
                <a:noFill/>
              </a14:hiddenFill>
            </a:ext>
          </a:extLst>
        </p:spPr>
      </p:cxnSp>
      <p:pic>
        <p:nvPicPr>
          <p:cNvPr id="15" name="图片 14"/>
          <p:cNvPicPr>
            <a:picLocks noChangeAspect="1"/>
          </p:cNvPicPr>
          <p:nvPr/>
        </p:nvPicPr>
        <p:blipFill>
          <a:blip r:embed="rId2"/>
          <a:stretch>
            <a:fillRect/>
          </a:stretch>
        </p:blipFill>
        <p:spPr>
          <a:xfrm>
            <a:off x="3268286" y="1494658"/>
            <a:ext cx="2144864" cy="1764000"/>
          </a:xfrm>
          <a:prstGeom prst="rect">
            <a:avLst/>
          </a:prstGeom>
        </p:spPr>
      </p:pic>
      <p:sp>
        <p:nvSpPr>
          <p:cNvPr id="16" name="文本框 15"/>
          <p:cNvSpPr txBox="1"/>
          <p:nvPr/>
        </p:nvSpPr>
        <p:spPr>
          <a:xfrm>
            <a:off x="357307" y="5551591"/>
            <a:ext cx="8568952" cy="5847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FF0000"/>
                </a:solidFill>
                <a:effectLst/>
                <a:uLnTx/>
                <a:uFillTx/>
                <a:latin typeface="Franklin Gothic Book" pitchFamily="34" charset="0"/>
                <a:ea typeface="宋体" panose="02010600030101010101" pitchFamily="2" charset="-122"/>
                <a:cs typeface="+mn-cs"/>
              </a:rPr>
              <a:t>结论</a:t>
            </a:r>
            <a:r>
              <a:rPr kumimoji="0" lang="zh-CN" altLang="en-US" sz="1600" b="0" i="0" u="none" strike="noStrike" kern="1200" cap="none" spc="0" normalizeH="0" baseline="0" noProof="0" dirty="0" smtClean="0">
                <a:ln>
                  <a:noFill/>
                </a:ln>
                <a:solidFill>
                  <a:srgbClr val="000000"/>
                </a:solidFill>
                <a:effectLst/>
                <a:uLnTx/>
                <a:uFillTx/>
                <a:latin typeface="Franklin Gothic Book" pitchFamily="34" charset="0"/>
                <a:ea typeface="宋体" panose="02010600030101010101" pitchFamily="2" charset="-122"/>
                <a:cs typeface="+mn-cs"/>
              </a:rPr>
              <a:t>：因此进行</a:t>
            </a:r>
            <a:r>
              <a:rPr kumimoji="0" lang="zh-CN" altLang="en-US" sz="1600" b="0" i="0" u="none" strike="noStrike" kern="1200" cap="none" spc="0" normalizeH="0" baseline="0" noProof="0" dirty="0" smtClean="0">
                <a:ln>
                  <a:noFill/>
                </a:ln>
                <a:solidFill>
                  <a:srgbClr val="FF0000"/>
                </a:solidFill>
                <a:effectLst/>
                <a:uLnTx/>
                <a:uFillTx/>
                <a:latin typeface="Franklin Gothic Book" pitchFamily="34" charset="0"/>
                <a:ea typeface="宋体" panose="02010600030101010101" pitchFamily="2" charset="-122"/>
                <a:cs typeface="+mn-cs"/>
              </a:rPr>
              <a:t>降低</a:t>
            </a:r>
            <a:r>
              <a:rPr kumimoji="0" lang="zh-CN" altLang="en-US" sz="1600" b="0" i="0" u="none" strike="noStrike" kern="1200" cap="none" spc="0" normalizeH="0" baseline="0" noProof="0" dirty="0">
                <a:ln>
                  <a:noFill/>
                </a:ln>
                <a:solidFill>
                  <a:srgbClr val="FF0000"/>
                </a:solidFill>
                <a:effectLst/>
                <a:uLnTx/>
                <a:uFillTx/>
                <a:latin typeface="Franklin Gothic Book" pitchFamily="34" charset="0"/>
                <a:ea typeface="宋体" panose="02010600030101010101" pitchFamily="2" charset="-122"/>
                <a:cs typeface="+mn-cs"/>
              </a:rPr>
              <a:t>管道</a:t>
            </a:r>
            <a:r>
              <a:rPr kumimoji="0" lang="zh-CN" altLang="en-US" sz="1600" b="0" i="0" u="none" strike="noStrike" kern="1200" cap="none" spc="0" normalizeH="0" baseline="0" noProof="0" dirty="0" smtClean="0">
                <a:ln>
                  <a:noFill/>
                </a:ln>
                <a:solidFill>
                  <a:srgbClr val="FF0000"/>
                </a:solidFill>
                <a:effectLst/>
                <a:uLnTx/>
                <a:uFillTx/>
                <a:latin typeface="Franklin Gothic Book" pitchFamily="34" charset="0"/>
                <a:ea typeface="宋体" panose="02010600030101010101" pitchFamily="2" charset="-122"/>
                <a:cs typeface="+mn-cs"/>
              </a:rPr>
              <a:t>振动与表面</a:t>
            </a:r>
            <a:r>
              <a:rPr kumimoji="0" lang="zh-CN" altLang="en-US" sz="1600" b="0" i="0" u="none" strike="noStrike" kern="1200" cap="none" spc="0" normalizeH="0" baseline="0" noProof="0" dirty="0">
                <a:ln>
                  <a:noFill/>
                </a:ln>
                <a:solidFill>
                  <a:srgbClr val="FF0000"/>
                </a:solidFill>
                <a:effectLst/>
                <a:uLnTx/>
                <a:uFillTx/>
                <a:latin typeface="Franklin Gothic Book" pitchFamily="34" charset="0"/>
                <a:ea typeface="宋体" panose="02010600030101010101" pitchFamily="2" charset="-122"/>
                <a:cs typeface="+mn-cs"/>
              </a:rPr>
              <a:t>摩擦</a:t>
            </a:r>
            <a:r>
              <a:rPr kumimoji="0" lang="zh-CN" altLang="en-US" sz="1600" b="0" i="0" u="none" strike="noStrike" kern="1200" cap="none" spc="0" normalizeH="0" baseline="0" noProof="0" dirty="0" smtClean="0">
                <a:ln>
                  <a:noFill/>
                </a:ln>
                <a:solidFill>
                  <a:srgbClr val="FF0000"/>
                </a:solidFill>
                <a:effectLst/>
                <a:uLnTx/>
                <a:uFillTx/>
                <a:latin typeface="Franklin Gothic Book" pitchFamily="34" charset="0"/>
                <a:ea typeface="宋体" panose="02010600030101010101" pitchFamily="2" charset="-122"/>
                <a:cs typeface="+mn-cs"/>
              </a:rPr>
              <a:t>损伤</a:t>
            </a:r>
            <a:r>
              <a:rPr kumimoji="0" lang="zh-CN" altLang="en-US" sz="1600" b="0" i="0" u="none" strike="noStrike" kern="1200" cap="none" spc="0" normalizeH="0" baseline="0" noProof="0" dirty="0" smtClean="0">
                <a:ln>
                  <a:noFill/>
                </a:ln>
                <a:solidFill>
                  <a:srgbClr val="000000"/>
                </a:solidFill>
                <a:effectLst/>
                <a:uLnTx/>
                <a:uFillTx/>
                <a:latin typeface="Franklin Gothic Book" pitchFamily="34" charset="0"/>
                <a:ea typeface="宋体" panose="02010600030101010101" pitchFamily="2" charset="-122"/>
                <a:cs typeface="+mn-cs"/>
              </a:rPr>
              <a:t>从而</a:t>
            </a:r>
            <a:r>
              <a:rPr kumimoji="0" lang="zh-CN" altLang="en-US" sz="1600" b="0" i="0" u="none" strike="noStrike" kern="1200" cap="none" spc="0" normalizeH="0" baseline="0" noProof="0" dirty="0" smtClean="0">
                <a:ln>
                  <a:noFill/>
                </a:ln>
                <a:solidFill>
                  <a:srgbClr val="FF0000"/>
                </a:solidFill>
                <a:effectLst/>
                <a:uLnTx/>
                <a:uFillTx/>
                <a:latin typeface="Franklin Gothic Book" pitchFamily="34" charset="0"/>
                <a:ea typeface="宋体" panose="02010600030101010101" pitchFamily="2" charset="-122"/>
                <a:cs typeface="+mn-cs"/>
              </a:rPr>
              <a:t>延长管道疲劳寿命</a:t>
            </a:r>
            <a:r>
              <a:rPr kumimoji="0" lang="zh-CN" altLang="en-US" sz="1600" b="0" i="0" u="none" strike="noStrike" kern="1200" cap="none" spc="0" normalizeH="0" baseline="0" noProof="0" dirty="0" smtClean="0">
                <a:ln>
                  <a:noFill/>
                </a:ln>
                <a:solidFill>
                  <a:srgbClr val="000000"/>
                </a:solidFill>
                <a:effectLst/>
                <a:uLnTx/>
                <a:uFillTx/>
                <a:latin typeface="Franklin Gothic Book" pitchFamily="34" charset="0"/>
                <a:ea typeface="宋体" panose="02010600030101010101" pitchFamily="2" charset="-122"/>
                <a:cs typeface="+mn-cs"/>
              </a:rPr>
              <a:t>的研究具有巨大的工程应用价值。</a:t>
            </a:r>
            <a:endParaRPr kumimoji="0" lang="zh-CN" altLang="en-US" sz="1600" b="0" i="0" u="none" strike="noStrike" kern="1200" cap="none" spc="0" normalizeH="0" baseline="0" noProof="0" dirty="0">
              <a:ln>
                <a:noFill/>
              </a:ln>
              <a:solidFill>
                <a:srgbClr val="000000"/>
              </a:solidFill>
              <a:effectLst/>
              <a:uLnTx/>
              <a:uFillTx/>
              <a:latin typeface="Franklin Gothic Book" pitchFamily="34" charset="0"/>
              <a:ea typeface="宋体" panose="02010600030101010101" pitchFamily="2" charset="-122"/>
              <a:cs typeface="+mn-cs"/>
            </a:endParaRPr>
          </a:p>
        </p:txBody>
      </p:sp>
      <p:grpSp>
        <p:nvGrpSpPr>
          <p:cNvPr id="24" name="Group 2"/>
          <p:cNvGrpSpPr/>
          <p:nvPr/>
        </p:nvGrpSpPr>
        <p:grpSpPr bwMode="auto">
          <a:xfrm>
            <a:off x="152400" y="655955"/>
            <a:ext cx="5327015" cy="412890"/>
            <a:chOff x="0" y="0"/>
            <a:chExt cx="4786549" cy="413118"/>
          </a:xfrm>
        </p:grpSpPr>
        <p:sp>
          <p:nvSpPr>
            <p:cNvPr id="25" name="TextBox 3"/>
            <p:cNvSpPr>
              <a:spLocks noChangeArrowheads="1"/>
            </p:cNvSpPr>
            <p:nvPr/>
          </p:nvSpPr>
          <p:spPr bwMode="auto">
            <a:xfrm>
              <a:off x="0" y="0"/>
              <a:ext cx="713389"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01</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6" name="矩形 24"/>
            <p:cNvSpPr>
              <a:spLocks noChangeArrowheads="1"/>
            </p:cNvSpPr>
            <p:nvPr/>
          </p:nvSpPr>
          <p:spPr bwMode="auto">
            <a:xfrm>
              <a:off x="395114" y="14118"/>
              <a:ext cx="4391435"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研究背景及现状分析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航空管道故障</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27" name="直接连接符 3"/>
          <p:cNvCxnSpPr>
            <a:cxnSpLocks noChangeShapeType="1"/>
          </p:cNvCxnSpPr>
          <p:nvPr/>
        </p:nvCxnSpPr>
        <p:spPr bwMode="auto">
          <a:xfrm>
            <a:off x="196533" y="64325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p:cNvCxnSpPr>
          <p:nvPr/>
        </p:nvCxnSpPr>
        <p:spPr bwMode="auto">
          <a:xfrm>
            <a:off x="196533" y="106838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
        <p:nvSpPr>
          <p:cNvPr id="29" name="圆角矩形 5"/>
          <p:cNvSpPr/>
          <p:nvPr/>
        </p:nvSpPr>
        <p:spPr>
          <a:xfrm>
            <a:off x="152400" y="5474970"/>
            <a:ext cx="8918575" cy="708025"/>
          </a:xfrm>
          <a:prstGeom prst="roundRect">
            <a:avLst>
              <a:gd name="adj" fmla="val 3888"/>
            </a:avLst>
          </a:prstGeom>
          <a:noFill/>
          <a:ln w="12700">
            <a:solidFill>
              <a:srgbClr val="074279"/>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阻尼层仿真</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graphicFrame>
        <p:nvGraphicFramePr>
          <p:cNvPr id="4" name="表格 3"/>
          <p:cNvGraphicFramePr/>
          <p:nvPr>
            <p:custDataLst>
              <p:tags r:id="rId1"/>
            </p:custDataLst>
          </p:nvPr>
        </p:nvGraphicFramePr>
        <p:xfrm>
          <a:off x="972185" y="1037590"/>
          <a:ext cx="6482080" cy="4944745"/>
        </p:xfrm>
        <a:graphic>
          <a:graphicData uri="http://schemas.openxmlformats.org/drawingml/2006/table">
            <a:tbl>
              <a:tblPr firstRow="1" bandRow="1">
                <a:tableStyleId>{5940675A-B579-460E-94D1-54222C63F5DA}</a:tableStyleId>
              </a:tblPr>
              <a:tblGrid>
                <a:gridCol w="3599815"/>
                <a:gridCol w="3600185"/>
              </a:tblGrid>
              <a:tr h="2339975">
                <a:tc>
                  <a:txBody>
                    <a:bodyPr/>
                    <a:p>
                      <a:pPr algn="ctr">
                        <a:buNone/>
                      </a:pPr>
                      <a:endParaRPr lang="zh-CN" altLang="en-US"/>
                    </a:p>
                  </a:txBody>
                  <a:tcPr/>
                </a:tc>
                <a:tc>
                  <a:txBody>
                    <a:bodyPr/>
                    <a:p>
                      <a:pPr algn="ctr">
                        <a:buNone/>
                      </a:pPr>
                      <a:endParaRPr lang="zh-CN" altLang="en-US"/>
                    </a:p>
                  </a:txBody>
                  <a:tcPr/>
                </a:tc>
              </a:tr>
              <a:tr h="360000">
                <a:tc>
                  <a:txBody>
                    <a:bodyPr/>
                    <a:p>
                      <a:pPr algn="ctr">
                        <a:buNone/>
                      </a:pPr>
                      <a:r>
                        <a:rPr lang="zh-CN" altLang="en-US" sz="1400">
                          <a:latin typeface="Times New Roman Regular" panose="02020503050405090304" charset="0"/>
                          <a:cs typeface="Times New Roman Regular" panose="02020503050405090304" charset="0"/>
                        </a:rPr>
                        <a:t>填料为</a:t>
                      </a:r>
                      <a:r>
                        <a:rPr lang="en-US" altLang="zh-CN" sz="1400">
                          <a:latin typeface="Times New Roman Regular" panose="02020503050405090304" charset="0"/>
                          <a:cs typeface="Times New Roman Regular" panose="02020503050405090304" charset="0"/>
                        </a:rPr>
                        <a:t>10</a:t>
                      </a:r>
                      <a:r>
                        <a:rPr lang="zh-CN" altLang="en-US" sz="1400">
                          <a:latin typeface="Times New Roman Regular" panose="02020503050405090304" charset="0"/>
                          <a:cs typeface="Times New Roman Regular" panose="02020503050405090304" charset="0"/>
                        </a:rPr>
                        <a:t>目云母粉的涂层仿真试验对比</a:t>
                      </a:r>
                      <a:endParaRPr lang="zh-CN" altLang="en-US" sz="1400">
                        <a:latin typeface="Times New Roman Regular" panose="02020503050405090304" charset="0"/>
                        <a:cs typeface="Times New Roman Regular" panose="02020503050405090304" charset="0"/>
                      </a:endParaRPr>
                    </a:p>
                  </a:txBody>
                  <a:tcPr anchor="ctr" anchorCtr="0"/>
                </a:tc>
                <a:tc>
                  <a:txBody>
                    <a:bodyPr/>
                    <a:p>
                      <a:pPr algn="ctr">
                        <a:buNone/>
                      </a:pPr>
                      <a:r>
                        <a:rPr lang="zh-CN" altLang="en-US" sz="1400">
                          <a:latin typeface="Times New Roman Regular" panose="02020503050405090304" charset="0"/>
                          <a:cs typeface="Times New Roman Regular" panose="02020503050405090304" charset="0"/>
                          <a:sym typeface="+mn-ea"/>
                        </a:rPr>
                        <a:t>填料为</a:t>
                      </a:r>
                      <a:r>
                        <a:rPr lang="en-US" altLang="zh-CN" sz="1400">
                          <a:latin typeface="Times New Roman Regular" panose="02020503050405090304" charset="0"/>
                          <a:cs typeface="Times New Roman Regular" panose="02020503050405090304" charset="0"/>
                          <a:sym typeface="+mn-ea"/>
                        </a:rPr>
                        <a:t>40</a:t>
                      </a:r>
                      <a:r>
                        <a:rPr lang="zh-CN" altLang="en-US" sz="1400">
                          <a:latin typeface="Times New Roman Regular" panose="02020503050405090304" charset="0"/>
                          <a:cs typeface="Times New Roman Regular" panose="02020503050405090304" charset="0"/>
                          <a:sym typeface="+mn-ea"/>
                        </a:rPr>
                        <a:t>目云母粉的涂层仿真试验对比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tc>
              </a:tr>
              <a:tr h="2340000">
                <a:tc gridSpan="2">
                  <a:txBody>
                    <a:bodyPr/>
                    <a:p>
                      <a:pPr algn="ctr">
                        <a:buNone/>
                      </a:pPr>
                      <a:endParaRPr lang="zh-CN" altLang="en-US"/>
                    </a:p>
                  </a:txBody>
                  <a:tcPr anchor="ctr" anchorCtr="0"/>
                </a:tc>
                <a:tc hMerge="1">
                  <a:tcPr anchor="ctr" anchorCtr="0"/>
                </a:tc>
              </a:tr>
              <a:tr h="360000">
                <a:tc gridSpan="2">
                  <a:txBody>
                    <a:bodyPr/>
                    <a:p>
                      <a:pPr algn="ctr">
                        <a:buNone/>
                      </a:pPr>
                      <a:r>
                        <a:rPr lang="zh-CN" altLang="en-US" sz="1400">
                          <a:latin typeface="Times New Roman Regular" panose="02020503050405090304" charset="0"/>
                          <a:cs typeface="Times New Roman Regular" panose="02020503050405090304" charset="0"/>
                          <a:sym typeface="+mn-ea"/>
                        </a:rPr>
                        <a:t>填料为</a:t>
                      </a:r>
                      <a:r>
                        <a:rPr lang="en-US" sz="1400">
                          <a:latin typeface="Times New Roman Regular" panose="02020503050405090304" charset="0"/>
                          <a:cs typeface="Times New Roman Regular" panose="02020503050405090304" charset="0"/>
                          <a:sym typeface="+mn-ea"/>
                        </a:rPr>
                        <a:t>400</a:t>
                      </a:r>
                      <a:r>
                        <a:rPr lang="zh-CN" altLang="en-US" sz="1400">
                          <a:latin typeface="Times New Roman Regular" panose="02020503050405090304" charset="0"/>
                          <a:cs typeface="Times New Roman Regular" panose="02020503050405090304" charset="0"/>
                          <a:sym typeface="+mn-ea"/>
                        </a:rPr>
                        <a:t>目的涂层仿真试验对比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tc>
                <a:tc hMerge="1">
                  <a:tcPr anchor="ctr" anchorCtr="0"/>
                </a:tc>
              </a:tr>
            </a:tbl>
          </a:graphicData>
        </a:graphic>
      </p:graphicFrame>
      <p:pic>
        <p:nvPicPr>
          <p:cNvPr id="283" name="图片 283"/>
          <p:cNvPicPr/>
          <p:nvPr/>
        </p:nvPicPr>
        <p:blipFill>
          <a:blip r:embed="rId2">
            <a:extLst>
              <a:ext uri="{28A0092B-C50C-407E-A947-70E740481C1C}">
                <a14:useLocalDpi xmlns:a14="http://schemas.microsoft.com/office/drawing/2010/main" val="0"/>
              </a:ext>
            </a:extLst>
          </a:blip>
          <a:stretch>
            <a:fillRect/>
          </a:stretch>
        </p:blipFill>
        <p:spPr>
          <a:xfrm>
            <a:off x="1314768" y="1104583"/>
            <a:ext cx="2952115" cy="2232025"/>
          </a:xfrm>
          <a:prstGeom prst="rect">
            <a:avLst/>
          </a:prstGeom>
        </p:spPr>
      </p:pic>
      <p:pic>
        <p:nvPicPr>
          <p:cNvPr id="279" name="图片 279"/>
          <p:cNvPicPr/>
          <p:nvPr/>
        </p:nvPicPr>
        <p:blipFill>
          <a:blip r:embed="rId3">
            <a:extLst>
              <a:ext uri="{28A0092B-C50C-407E-A947-70E740481C1C}">
                <a14:useLocalDpi xmlns:a14="http://schemas.microsoft.com/office/drawing/2010/main" val="0"/>
              </a:ext>
            </a:extLst>
          </a:blip>
          <a:stretch>
            <a:fillRect/>
          </a:stretch>
        </p:blipFill>
        <p:spPr>
          <a:xfrm>
            <a:off x="4979353" y="1104583"/>
            <a:ext cx="2952115" cy="2232025"/>
          </a:xfrm>
          <a:prstGeom prst="rect">
            <a:avLst/>
          </a:prstGeom>
        </p:spPr>
      </p:pic>
      <p:pic>
        <p:nvPicPr>
          <p:cNvPr id="80" name="图片 80"/>
          <p:cNvPicPr/>
          <p:nvPr/>
        </p:nvPicPr>
        <p:blipFill>
          <a:blip r:embed="rId4">
            <a:extLst>
              <a:ext uri="{28A0092B-C50C-407E-A947-70E740481C1C}">
                <a14:useLocalDpi xmlns:a14="http://schemas.microsoft.com/office/drawing/2010/main" val="0"/>
              </a:ext>
            </a:extLst>
          </a:blip>
          <a:stretch>
            <a:fillRect/>
          </a:stretch>
        </p:blipFill>
        <p:spPr>
          <a:xfrm>
            <a:off x="3095943" y="3796983"/>
            <a:ext cx="2952115" cy="2232025"/>
          </a:xfrm>
          <a:prstGeom prst="rect">
            <a:avLst/>
          </a:prstGeom>
        </p:spPr>
      </p:pic>
      <p:sp>
        <p:nvSpPr>
          <p:cNvPr id="2" name="文本框 1"/>
          <p:cNvSpPr txBox="1"/>
          <p:nvPr/>
        </p:nvSpPr>
        <p:spPr>
          <a:xfrm>
            <a:off x="972185" y="2467610"/>
            <a:ext cx="7200265" cy="705485"/>
          </a:xfrm>
          <a:prstGeom prst="rect">
            <a:avLst/>
          </a:prstGeom>
          <a:solidFill>
            <a:schemeClr val="accent1">
              <a:lumMod val="60000"/>
              <a:lumOff val="40000"/>
            </a:schemeClr>
          </a:solid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a:spAutoFit/>
          </a:bodyPr>
          <a:p>
            <a:pPr marL="0" marR="0" indent="0" algn="ctr" defTabSz="914400" rtl="0" fontAlgn="auto" latinLnBrk="0" hangingPunct="0">
              <a:lnSpc>
                <a:spcPct val="100000"/>
              </a:lnSpc>
              <a:spcBef>
                <a:spcPts val="0"/>
              </a:spcBef>
              <a:spcAft>
                <a:spcPts val="0"/>
              </a:spcAft>
              <a:buClrTx/>
              <a:buSzTx/>
              <a:buFontTx/>
              <a:buNone/>
            </a:pPr>
            <a:r>
              <a:rPr lang="zh-CN" altLang="en-US" sz="2000">
                <a:latin typeface="Times New Roman Bold" panose="02020503050405090304" charset="0"/>
                <a:sym typeface="Arial" panose="020B0604020202090204"/>
              </a:rPr>
              <a:t>在阻尼层仿真分析中，不同云母粉目数仿真结果与试验结果对比，误差在</a:t>
            </a:r>
            <a:r>
              <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rPr>
              <a:t>1.60</a:t>
            </a:r>
            <a:r>
              <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rPr>
              <a:t>%-2.62%</a:t>
            </a:r>
            <a:endPar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endParaRPr>
          </a:p>
        </p:txBody>
      </p:sp>
      <p:grpSp>
        <p:nvGrpSpPr>
          <p:cNvPr id="5" name="Group 2"/>
          <p:cNvGrpSpPr/>
          <p:nvPr/>
        </p:nvGrpSpPr>
        <p:grpSpPr bwMode="auto">
          <a:xfrm>
            <a:off x="152400" y="504825"/>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不同云母粉目数仿真结果对比</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49212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91725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约束层仿真</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graphicFrame>
        <p:nvGraphicFramePr>
          <p:cNvPr id="4" name="表格 3"/>
          <p:cNvGraphicFramePr/>
          <p:nvPr>
            <p:custDataLst>
              <p:tags r:id="rId1"/>
            </p:custDataLst>
          </p:nvPr>
        </p:nvGraphicFramePr>
        <p:xfrm>
          <a:off x="972185" y="1037590"/>
          <a:ext cx="6482080" cy="4944745"/>
        </p:xfrm>
        <a:graphic>
          <a:graphicData uri="http://schemas.openxmlformats.org/drawingml/2006/table">
            <a:tbl>
              <a:tblPr firstRow="1" bandRow="1">
                <a:tableStyleId>{5940675A-B579-460E-94D1-54222C63F5DA}</a:tableStyleId>
              </a:tblPr>
              <a:tblGrid>
                <a:gridCol w="3599815"/>
                <a:gridCol w="3600185"/>
              </a:tblGrid>
              <a:tr h="2339975">
                <a:tc>
                  <a:txBody>
                    <a:bodyPr/>
                    <a:p>
                      <a:pPr algn="ctr">
                        <a:buNone/>
                      </a:pPr>
                      <a:endParaRPr lang="zh-CN" altLang="en-US"/>
                    </a:p>
                  </a:txBody>
                  <a:tcPr/>
                </a:tc>
                <a:tc>
                  <a:txBody>
                    <a:bodyPr/>
                    <a:p>
                      <a:pPr algn="ctr">
                        <a:buNone/>
                      </a:pPr>
                      <a:endParaRPr lang="zh-CN" altLang="en-US"/>
                    </a:p>
                  </a:txBody>
                  <a:tcPr/>
                </a:tc>
              </a:tr>
              <a:tr h="360000">
                <a:tc>
                  <a:txBody>
                    <a:bodyPr/>
                    <a:p>
                      <a:pPr algn="ctr">
                        <a:buNone/>
                      </a:pPr>
                      <a:r>
                        <a:rPr lang="en-US" altLang="zh-CN" sz="1400">
                          <a:latin typeface="Times New Roman Regular" panose="02020503050405090304" charset="0"/>
                          <a:cs typeface="Times New Roman Regular" panose="02020503050405090304" charset="0"/>
                        </a:rPr>
                        <a:t>1.0mm</a:t>
                      </a:r>
                      <a:r>
                        <a:rPr lang="zh-CN" altLang="en-US" sz="1400">
                          <a:latin typeface="Times New Roman Regular" panose="02020503050405090304" charset="0"/>
                          <a:cs typeface="Times New Roman Regular" panose="02020503050405090304" charset="0"/>
                        </a:rPr>
                        <a:t>涂层仿真试验对比</a:t>
                      </a:r>
                      <a:endParaRPr lang="zh-CN" altLang="en-US" sz="1400">
                        <a:latin typeface="Times New Roman Regular" panose="02020503050405090304" charset="0"/>
                        <a:cs typeface="Times New Roman Regular" panose="02020503050405090304" charset="0"/>
                      </a:endParaRPr>
                    </a:p>
                  </a:txBody>
                  <a:tcPr anchor="ctr" anchorCtr="0"/>
                </a:tc>
                <a:tc>
                  <a:txBody>
                    <a:bodyPr/>
                    <a:p>
                      <a:pPr algn="ctr">
                        <a:buNone/>
                      </a:pPr>
                      <a:r>
                        <a:rPr lang="en-US" altLang="zh-CN" sz="1400">
                          <a:latin typeface="Times New Roman Regular" panose="02020503050405090304" charset="0"/>
                          <a:cs typeface="Times New Roman Regular" panose="02020503050405090304" charset="0"/>
                          <a:sym typeface="+mn-ea"/>
                        </a:rPr>
                        <a:t>1.4mm</a:t>
                      </a:r>
                      <a:r>
                        <a:rPr lang="zh-CN" altLang="en-US" sz="1400">
                          <a:latin typeface="Times New Roman Regular" panose="02020503050405090304" charset="0"/>
                          <a:cs typeface="Times New Roman Regular" panose="02020503050405090304" charset="0"/>
                          <a:sym typeface="+mn-ea"/>
                        </a:rPr>
                        <a:t>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tc>
              </a:tr>
              <a:tr h="2340000">
                <a:tc gridSpan="2">
                  <a:txBody>
                    <a:bodyPr/>
                    <a:p>
                      <a:pPr algn="ctr">
                        <a:buNone/>
                      </a:pPr>
                      <a:endParaRPr lang="zh-CN" altLang="en-US"/>
                    </a:p>
                  </a:txBody>
                  <a:tcPr anchor="ctr" anchorCtr="0"/>
                </a:tc>
                <a:tc hMerge="1">
                  <a:tcPr anchor="ctr" anchorCtr="0"/>
                </a:tc>
              </a:tr>
              <a:tr h="360000">
                <a:tc gridSpan="2">
                  <a:txBody>
                    <a:bodyPr/>
                    <a:p>
                      <a:pPr algn="ctr">
                        <a:buNone/>
                      </a:pPr>
                      <a:r>
                        <a:rPr lang="en-US" sz="1400">
                          <a:latin typeface="Times New Roman Regular" panose="02020503050405090304" charset="0"/>
                          <a:cs typeface="Times New Roman Regular" panose="02020503050405090304" charset="0"/>
                          <a:sym typeface="+mn-ea"/>
                        </a:rPr>
                        <a:t>1.6mm</a:t>
                      </a:r>
                      <a:r>
                        <a:rPr lang="zh-CN" altLang="en-US" sz="1400">
                          <a:latin typeface="Times New Roman Regular" panose="02020503050405090304" charset="0"/>
                          <a:cs typeface="Times New Roman Regular" panose="02020503050405090304" charset="0"/>
                          <a:sym typeface="+mn-ea"/>
                        </a:rPr>
                        <a:t>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tc>
                <a:tc hMerge="1">
                  <a:tcPr anchor="ctr" anchorCtr="0"/>
                </a:tc>
              </a:tr>
            </a:tbl>
          </a:graphicData>
        </a:graphic>
      </p:graphicFrame>
      <p:pic>
        <p:nvPicPr>
          <p:cNvPr id="54" name="图片 54"/>
          <p:cNvPicPr/>
          <p:nvPr/>
        </p:nvPicPr>
        <p:blipFill>
          <a:blip r:embed="rId2">
            <a:extLst>
              <a:ext uri="{28A0092B-C50C-407E-A947-70E740481C1C}">
                <a14:useLocalDpi xmlns:a14="http://schemas.microsoft.com/office/drawing/2010/main" val="0"/>
              </a:ext>
            </a:extLst>
          </a:blip>
          <a:stretch>
            <a:fillRect/>
          </a:stretch>
        </p:blipFill>
        <p:spPr>
          <a:xfrm>
            <a:off x="1315403" y="1104583"/>
            <a:ext cx="2952115" cy="2232025"/>
          </a:xfrm>
          <a:prstGeom prst="rect">
            <a:avLst/>
          </a:prstGeom>
        </p:spPr>
      </p:pic>
      <p:pic>
        <p:nvPicPr>
          <p:cNvPr id="309" name="图片 309"/>
          <p:cNvPicPr/>
          <p:nvPr/>
        </p:nvPicPr>
        <p:blipFill>
          <a:blip r:embed="rId3">
            <a:extLst>
              <a:ext uri="{28A0092B-C50C-407E-A947-70E740481C1C}">
                <a14:useLocalDpi xmlns:a14="http://schemas.microsoft.com/office/drawing/2010/main" val="0"/>
              </a:ext>
            </a:extLst>
          </a:blip>
          <a:stretch>
            <a:fillRect/>
          </a:stretch>
        </p:blipFill>
        <p:spPr>
          <a:xfrm>
            <a:off x="4795838" y="1104583"/>
            <a:ext cx="2952115" cy="2232025"/>
          </a:xfrm>
          <a:prstGeom prst="rect">
            <a:avLst/>
          </a:prstGeom>
        </p:spPr>
      </p:pic>
      <p:pic>
        <p:nvPicPr>
          <p:cNvPr id="311" name="图片 311"/>
          <p:cNvPicPr/>
          <p:nvPr/>
        </p:nvPicPr>
        <p:blipFill>
          <a:blip r:embed="rId4">
            <a:extLst>
              <a:ext uri="{28A0092B-C50C-407E-A947-70E740481C1C}">
                <a14:useLocalDpi xmlns:a14="http://schemas.microsoft.com/office/drawing/2010/main" val="0"/>
              </a:ext>
            </a:extLst>
          </a:blip>
          <a:stretch>
            <a:fillRect/>
          </a:stretch>
        </p:blipFill>
        <p:spPr>
          <a:xfrm>
            <a:off x="3095308" y="3796983"/>
            <a:ext cx="2952115" cy="2232025"/>
          </a:xfrm>
          <a:prstGeom prst="rect">
            <a:avLst/>
          </a:prstGeom>
        </p:spPr>
      </p:pic>
      <p:sp>
        <p:nvSpPr>
          <p:cNvPr id="2" name="文本框 1"/>
          <p:cNvSpPr txBox="1"/>
          <p:nvPr/>
        </p:nvSpPr>
        <p:spPr>
          <a:xfrm>
            <a:off x="972185" y="2467610"/>
            <a:ext cx="7200265" cy="705485"/>
          </a:xfrm>
          <a:prstGeom prst="rect">
            <a:avLst/>
          </a:prstGeom>
          <a:solidFill>
            <a:schemeClr val="accent1">
              <a:lumMod val="60000"/>
              <a:lumOff val="40000"/>
            </a:schemeClr>
          </a:solid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a:spAutoFit/>
          </a:bodyPr>
          <a:p>
            <a:pPr marL="0" marR="0" indent="0" algn="ctr" defTabSz="914400" rtl="0" fontAlgn="auto" latinLnBrk="0" hangingPunct="0">
              <a:lnSpc>
                <a:spcPct val="100000"/>
              </a:lnSpc>
              <a:spcBef>
                <a:spcPts val="0"/>
              </a:spcBef>
              <a:spcAft>
                <a:spcPts val="0"/>
              </a:spcAft>
              <a:buClrTx/>
              <a:buSzTx/>
              <a:buFontTx/>
              <a:buNone/>
            </a:pPr>
            <a:r>
              <a:rPr lang="zh-CN" altLang="en-US" sz="2000">
                <a:latin typeface="Times New Roman Bold" panose="02020503050405090304" charset="0"/>
                <a:sym typeface="Arial" panose="020B0604020202090204"/>
              </a:rPr>
              <a:t>在约束层仿真分析中，不同涂层厚度仿真结果与试验结果对比，误差在</a:t>
            </a:r>
            <a:r>
              <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rPr>
              <a:t>0.10%-1.68%</a:t>
            </a:r>
            <a:endPar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endParaRPr>
          </a:p>
        </p:txBody>
      </p:sp>
      <p:grpSp>
        <p:nvGrpSpPr>
          <p:cNvPr id="5" name="Group 2"/>
          <p:cNvGrpSpPr/>
          <p:nvPr/>
        </p:nvGrpSpPr>
        <p:grpSpPr bwMode="auto">
          <a:xfrm>
            <a:off x="152400" y="504825"/>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不同涂层厚度仿真结果对比</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49212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91725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约束层仿真</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graphicFrame>
        <p:nvGraphicFramePr>
          <p:cNvPr id="4" name="表格 3"/>
          <p:cNvGraphicFramePr/>
          <p:nvPr>
            <p:custDataLst>
              <p:tags r:id="rId1"/>
            </p:custDataLst>
          </p:nvPr>
        </p:nvGraphicFramePr>
        <p:xfrm>
          <a:off x="972185" y="1037590"/>
          <a:ext cx="6482080" cy="4944745"/>
        </p:xfrm>
        <a:graphic>
          <a:graphicData uri="http://schemas.openxmlformats.org/drawingml/2006/table">
            <a:tbl>
              <a:tblPr firstRow="1" bandRow="1">
                <a:tableStyleId>{5940675A-B579-460E-94D1-54222C63F5DA}</a:tableStyleId>
              </a:tblPr>
              <a:tblGrid>
                <a:gridCol w="3599815"/>
                <a:gridCol w="3600185"/>
              </a:tblGrid>
              <a:tr h="2339975">
                <a:tc>
                  <a:txBody>
                    <a:bodyPr/>
                    <a:p>
                      <a:pPr algn="ctr">
                        <a:buNone/>
                      </a:pPr>
                      <a:endParaRPr lang="zh-CN" altLang="en-US"/>
                    </a:p>
                  </a:txBody>
                  <a:tcPr/>
                </a:tc>
                <a:tc>
                  <a:txBody>
                    <a:bodyPr/>
                    <a:p>
                      <a:pPr algn="ctr">
                        <a:buNone/>
                      </a:pPr>
                      <a:endParaRPr lang="zh-CN" altLang="en-US"/>
                    </a:p>
                  </a:txBody>
                  <a:tcPr/>
                </a:tc>
              </a:tr>
              <a:tr h="360000">
                <a:tc>
                  <a:txBody>
                    <a:bodyPr/>
                    <a:p>
                      <a:pPr algn="ctr">
                        <a:buNone/>
                      </a:pPr>
                      <a:r>
                        <a:rPr lang="zh-CN" altLang="en-US" sz="1400">
                          <a:latin typeface="Times New Roman Regular" panose="02020503050405090304" charset="0"/>
                          <a:cs typeface="Times New Roman Regular" panose="02020503050405090304" charset="0"/>
                        </a:rPr>
                        <a:t>固含量为</a:t>
                      </a:r>
                      <a:r>
                        <a:rPr lang="en-US" altLang="zh-CN" sz="1400">
                          <a:latin typeface="Times New Roman Regular" panose="02020503050405090304" charset="0"/>
                          <a:cs typeface="Times New Roman Regular" panose="02020503050405090304" charset="0"/>
                        </a:rPr>
                        <a:t>20%</a:t>
                      </a:r>
                      <a:r>
                        <a:rPr lang="zh-CN" altLang="en-US" sz="1400">
                          <a:latin typeface="Times New Roman Regular" panose="02020503050405090304" charset="0"/>
                          <a:cs typeface="Times New Roman Regular" panose="02020503050405090304" charset="0"/>
                        </a:rPr>
                        <a:t>的涂层仿真试验对比</a:t>
                      </a:r>
                      <a:endParaRPr lang="zh-CN" altLang="en-US" sz="1400">
                        <a:latin typeface="Times New Roman Regular" panose="02020503050405090304" charset="0"/>
                        <a:cs typeface="Times New Roman Regular" panose="02020503050405090304" charset="0"/>
                      </a:endParaRPr>
                    </a:p>
                  </a:txBody>
                  <a:tcPr anchor="ctr" anchorCtr="0"/>
                </a:tc>
                <a:tc>
                  <a:txBody>
                    <a:bodyPr/>
                    <a:p>
                      <a:pPr algn="ctr">
                        <a:buNone/>
                      </a:pPr>
                      <a:r>
                        <a:rPr lang="zh-CN" altLang="en-US" sz="1400">
                          <a:latin typeface="Times New Roman Regular" panose="02020503050405090304" charset="0"/>
                          <a:cs typeface="Times New Roman Regular" panose="02020503050405090304" charset="0"/>
                          <a:sym typeface="+mn-ea"/>
                        </a:rPr>
                        <a:t>固含量为</a:t>
                      </a:r>
                      <a:r>
                        <a:rPr lang="en-US" altLang="zh-CN" sz="1400">
                          <a:latin typeface="Times New Roman Regular" panose="02020503050405090304" charset="0"/>
                          <a:cs typeface="Times New Roman Regular" panose="02020503050405090304" charset="0"/>
                          <a:sym typeface="+mn-ea"/>
                        </a:rPr>
                        <a:t>40%</a:t>
                      </a:r>
                      <a:r>
                        <a:rPr lang="zh-CN" altLang="en-US" sz="1400">
                          <a:latin typeface="Times New Roman Regular" panose="02020503050405090304" charset="0"/>
                          <a:cs typeface="Times New Roman Regular" panose="02020503050405090304" charset="0"/>
                          <a:sym typeface="+mn-ea"/>
                        </a:rPr>
                        <a:t>的涂层仿真试验对比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tc>
              </a:tr>
              <a:tr h="2340000">
                <a:tc gridSpan="2">
                  <a:txBody>
                    <a:bodyPr/>
                    <a:p>
                      <a:pPr algn="ctr">
                        <a:buNone/>
                      </a:pPr>
                      <a:endParaRPr lang="zh-CN" altLang="en-US"/>
                    </a:p>
                  </a:txBody>
                  <a:tcPr anchor="ctr" anchorCtr="0"/>
                </a:tc>
                <a:tc hMerge="1">
                  <a:tcPr anchor="ctr" anchorCtr="0"/>
                </a:tc>
              </a:tr>
              <a:tr h="360000">
                <a:tc gridSpan="2">
                  <a:txBody>
                    <a:bodyPr/>
                    <a:p>
                      <a:pPr algn="ctr">
                        <a:buNone/>
                      </a:pPr>
                      <a:r>
                        <a:rPr lang="zh-CN" altLang="en-US" sz="1400">
                          <a:latin typeface="Times New Roman Regular" panose="02020503050405090304" charset="0"/>
                          <a:cs typeface="Times New Roman Regular" panose="02020503050405090304" charset="0"/>
                          <a:sym typeface="+mn-ea"/>
                        </a:rPr>
                        <a:t>固含量为</a:t>
                      </a:r>
                      <a:r>
                        <a:rPr lang="en-US" sz="1400">
                          <a:latin typeface="Times New Roman Regular" panose="02020503050405090304" charset="0"/>
                          <a:cs typeface="Times New Roman Regular" panose="02020503050405090304" charset="0"/>
                          <a:sym typeface="+mn-ea"/>
                        </a:rPr>
                        <a:t>60%</a:t>
                      </a:r>
                      <a:r>
                        <a:rPr lang="zh-CN" altLang="en-US" sz="1400">
                          <a:latin typeface="Times New Roman Regular" panose="02020503050405090304" charset="0"/>
                          <a:cs typeface="Times New Roman Regular" panose="02020503050405090304" charset="0"/>
                          <a:sym typeface="+mn-ea"/>
                        </a:rPr>
                        <a:t>的涂层仿真试验对比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tc>
                <a:tc hMerge="1">
                  <a:tcPr anchor="ctr" anchorCtr="0"/>
                </a:tc>
              </a:tr>
            </a:tbl>
          </a:graphicData>
        </a:graphic>
      </p:graphicFrame>
      <p:pic>
        <p:nvPicPr>
          <p:cNvPr id="331" name="图片 331"/>
          <p:cNvPicPr/>
          <p:nvPr/>
        </p:nvPicPr>
        <p:blipFill>
          <a:blip r:embed="rId2">
            <a:extLst>
              <a:ext uri="{28A0092B-C50C-407E-A947-70E740481C1C}">
                <a14:useLocalDpi xmlns:a14="http://schemas.microsoft.com/office/drawing/2010/main" val="0"/>
              </a:ext>
            </a:extLst>
          </a:blip>
          <a:stretch>
            <a:fillRect/>
          </a:stretch>
        </p:blipFill>
        <p:spPr>
          <a:xfrm>
            <a:off x="1314768" y="1104583"/>
            <a:ext cx="2952115" cy="2232025"/>
          </a:xfrm>
          <a:prstGeom prst="rect">
            <a:avLst/>
          </a:prstGeom>
        </p:spPr>
      </p:pic>
      <p:pic>
        <p:nvPicPr>
          <p:cNvPr id="327" name="图片 327"/>
          <p:cNvPicPr/>
          <p:nvPr/>
        </p:nvPicPr>
        <p:blipFill>
          <a:blip r:embed="rId3">
            <a:extLst>
              <a:ext uri="{28A0092B-C50C-407E-A947-70E740481C1C}">
                <a14:useLocalDpi xmlns:a14="http://schemas.microsoft.com/office/drawing/2010/main" val="0"/>
              </a:ext>
            </a:extLst>
          </a:blip>
          <a:stretch>
            <a:fillRect/>
          </a:stretch>
        </p:blipFill>
        <p:spPr>
          <a:xfrm>
            <a:off x="4854258" y="1104583"/>
            <a:ext cx="2952115" cy="2232025"/>
          </a:xfrm>
          <a:prstGeom prst="rect">
            <a:avLst/>
          </a:prstGeom>
        </p:spPr>
      </p:pic>
      <p:pic>
        <p:nvPicPr>
          <p:cNvPr id="332" name="图片 332"/>
          <p:cNvPicPr/>
          <p:nvPr/>
        </p:nvPicPr>
        <p:blipFill>
          <a:blip r:embed="rId4">
            <a:extLst>
              <a:ext uri="{28A0092B-C50C-407E-A947-70E740481C1C}">
                <a14:useLocalDpi xmlns:a14="http://schemas.microsoft.com/office/drawing/2010/main" val="0"/>
              </a:ext>
            </a:extLst>
          </a:blip>
          <a:stretch>
            <a:fillRect/>
          </a:stretch>
        </p:blipFill>
        <p:spPr>
          <a:xfrm>
            <a:off x="3095308" y="3762693"/>
            <a:ext cx="2952115" cy="2232025"/>
          </a:xfrm>
          <a:prstGeom prst="rect">
            <a:avLst/>
          </a:prstGeom>
        </p:spPr>
      </p:pic>
      <p:sp>
        <p:nvSpPr>
          <p:cNvPr id="2" name="文本框 1"/>
          <p:cNvSpPr txBox="1"/>
          <p:nvPr/>
        </p:nvSpPr>
        <p:spPr>
          <a:xfrm>
            <a:off x="972185" y="2467610"/>
            <a:ext cx="7200265" cy="705485"/>
          </a:xfrm>
          <a:prstGeom prst="rect">
            <a:avLst/>
          </a:prstGeom>
          <a:solidFill>
            <a:schemeClr val="accent1">
              <a:lumMod val="60000"/>
              <a:lumOff val="40000"/>
            </a:schemeClr>
          </a:solid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a:spAutoFit/>
          </a:bodyPr>
          <a:p>
            <a:pPr marL="0" marR="0" indent="0" algn="ctr" defTabSz="914400" rtl="0" fontAlgn="auto" latinLnBrk="0" hangingPunct="0">
              <a:lnSpc>
                <a:spcPct val="100000"/>
              </a:lnSpc>
              <a:spcBef>
                <a:spcPts val="0"/>
              </a:spcBef>
              <a:spcAft>
                <a:spcPts val="0"/>
              </a:spcAft>
              <a:buClrTx/>
              <a:buSzTx/>
              <a:buFontTx/>
              <a:buNone/>
            </a:pPr>
            <a:r>
              <a:rPr lang="zh-CN" altLang="en-US" sz="2000">
                <a:latin typeface="Times New Roman Bold" panose="02020503050405090304" charset="0"/>
                <a:sym typeface="Arial" panose="020B0604020202090204"/>
              </a:rPr>
              <a:t>在约束层仿真分析中，不同云母粉固含量仿真结果与试验结果对比，误差在</a:t>
            </a:r>
            <a:r>
              <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rPr>
              <a:t>4.19</a:t>
            </a:r>
            <a:r>
              <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rPr>
              <a:t>%-5.78%</a:t>
            </a:r>
            <a:endPar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endParaRPr>
          </a:p>
        </p:txBody>
      </p:sp>
      <p:grpSp>
        <p:nvGrpSpPr>
          <p:cNvPr id="5" name="Group 2"/>
          <p:cNvGrpSpPr/>
          <p:nvPr/>
        </p:nvGrpSpPr>
        <p:grpSpPr bwMode="auto">
          <a:xfrm>
            <a:off x="152400" y="504825"/>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不同云母粉固含量仿真结果对比</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49212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91725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627"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28"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三</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29"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Calibri" panose="020F0502020204030204"/>
                <a:ea typeface="Calibri" panose="020F0502020204030204"/>
                <a:cs typeface="Calibri" panose="020F0502020204030204"/>
                <a:sym typeface="Calibri" panose="020F0502020204030204"/>
              </a:defRPr>
            </a:pPr>
            <a:r>
              <a:rPr lang="zh-CN" altLang="en-US" b="0" dirty="0" smtClean="0">
                <a:sym typeface="+mn-ea"/>
              </a:rPr>
              <a:t>约束层仿真</a:t>
            </a:r>
            <a:r>
              <a:rPr lang="zh-CN" b="0" dirty="0" err="1" smtClean="0">
                <a:sym typeface="+mn-ea"/>
              </a:rPr>
              <a:t>分析</a:t>
            </a:r>
            <a:endParaRPr b="0"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graphicFrame>
        <p:nvGraphicFramePr>
          <p:cNvPr id="4" name="表格 3"/>
          <p:cNvGraphicFramePr/>
          <p:nvPr>
            <p:custDataLst>
              <p:tags r:id="rId1"/>
            </p:custDataLst>
          </p:nvPr>
        </p:nvGraphicFramePr>
        <p:xfrm>
          <a:off x="492125" y="1231900"/>
          <a:ext cx="8159750" cy="3646805"/>
        </p:xfrm>
        <a:graphic>
          <a:graphicData uri="http://schemas.openxmlformats.org/drawingml/2006/table">
            <a:tbl>
              <a:tblPr firstRow="1" bandRow="1">
                <a:tableStyleId>{5940675A-B579-460E-94D1-54222C63F5DA}</a:tableStyleId>
              </a:tblPr>
              <a:tblGrid>
                <a:gridCol w="4079875"/>
                <a:gridCol w="4079875"/>
              </a:tblGrid>
              <a:tr h="3048000">
                <a:tc>
                  <a:txBody>
                    <a:bodyPr/>
                    <a:p>
                      <a:pPr algn="ctr">
                        <a:buNone/>
                      </a:pPr>
                      <a:endParaRPr lang="zh-CN" altLang="en-US"/>
                    </a:p>
                  </a:txBody>
                  <a:tcPr/>
                </a:tc>
                <a:tc>
                  <a:txBody>
                    <a:bodyPr/>
                    <a:p>
                      <a:pPr algn="ctr">
                        <a:buNone/>
                      </a:pPr>
                      <a:endParaRPr lang="zh-CN" altLang="en-US"/>
                    </a:p>
                  </a:txBody>
                  <a:tcPr/>
                </a:tc>
              </a:tr>
              <a:tr h="598805">
                <a:tc>
                  <a:txBody>
                    <a:bodyPr/>
                    <a:p>
                      <a:pPr algn="ctr">
                        <a:buNone/>
                      </a:pPr>
                      <a:r>
                        <a:rPr lang="zh-CN" altLang="en-US" sz="1400">
                          <a:latin typeface="Times New Roman Regular" panose="02020503050405090304" charset="0"/>
                          <a:cs typeface="Times New Roman Regular" panose="02020503050405090304" charset="0"/>
                        </a:rPr>
                        <a:t>填料为</a:t>
                      </a:r>
                      <a:r>
                        <a:rPr lang="en-US" altLang="zh-CN" sz="1400">
                          <a:latin typeface="Times New Roman Regular" panose="02020503050405090304" charset="0"/>
                          <a:cs typeface="Times New Roman Regular" panose="02020503050405090304" charset="0"/>
                        </a:rPr>
                        <a:t>10</a:t>
                      </a:r>
                      <a:r>
                        <a:rPr lang="zh-CN" altLang="en-US" sz="1400">
                          <a:latin typeface="Times New Roman Regular" panose="02020503050405090304" charset="0"/>
                          <a:cs typeface="Times New Roman Regular" panose="02020503050405090304" charset="0"/>
                        </a:rPr>
                        <a:t>目云母粉的涂层仿真试验对比</a:t>
                      </a:r>
                      <a:endParaRPr lang="zh-CN" altLang="en-US" sz="1400">
                        <a:latin typeface="Times New Roman Regular" panose="02020503050405090304" charset="0"/>
                        <a:cs typeface="Times New Roman Regular" panose="02020503050405090304" charset="0"/>
                      </a:endParaRPr>
                    </a:p>
                  </a:txBody>
                  <a:tcPr anchor="ctr" anchorCtr="0"/>
                </a:tc>
                <a:tc>
                  <a:txBody>
                    <a:bodyPr/>
                    <a:p>
                      <a:pPr algn="ctr">
                        <a:buNone/>
                      </a:pPr>
                      <a:r>
                        <a:rPr lang="zh-CN" altLang="en-US" sz="1400">
                          <a:latin typeface="Times New Roman Regular" panose="02020503050405090304" charset="0"/>
                          <a:cs typeface="Times New Roman Regular" panose="02020503050405090304" charset="0"/>
                          <a:sym typeface="+mn-ea"/>
                        </a:rPr>
                        <a:t>填料为</a:t>
                      </a:r>
                      <a:r>
                        <a:rPr lang="en-US" altLang="zh-CN" sz="1400">
                          <a:latin typeface="Times New Roman Regular" panose="02020503050405090304" charset="0"/>
                          <a:cs typeface="Times New Roman Regular" panose="02020503050405090304" charset="0"/>
                          <a:sym typeface="+mn-ea"/>
                        </a:rPr>
                        <a:t>40</a:t>
                      </a:r>
                      <a:r>
                        <a:rPr lang="zh-CN" altLang="en-US" sz="1400">
                          <a:latin typeface="Times New Roman Regular" panose="02020503050405090304" charset="0"/>
                          <a:cs typeface="Times New Roman Regular" panose="02020503050405090304" charset="0"/>
                          <a:sym typeface="+mn-ea"/>
                        </a:rPr>
                        <a:t>目云母粉的涂层仿真试验对比</a:t>
                      </a:r>
                      <a:endParaRPr lang="zh-CN" altLang="en-US" sz="1400">
                        <a:latin typeface="Times New Roman Regular" panose="02020503050405090304" charset="0"/>
                        <a:cs typeface="Times New Roman Regular" panose="02020503050405090304" charset="0"/>
                        <a:sym typeface="+mn-ea"/>
                      </a:endParaRPr>
                    </a:p>
                  </a:txBody>
                  <a:tcPr anchor="ctr" anchorCtr="0"/>
                </a:tc>
              </a:tr>
            </a:tbl>
          </a:graphicData>
        </a:graphic>
      </p:graphicFrame>
      <p:pic>
        <p:nvPicPr>
          <p:cNvPr id="309" name="图片 309"/>
          <p:cNvPicPr/>
          <p:nvPr/>
        </p:nvPicPr>
        <p:blipFill>
          <a:blip r:embed="rId2">
            <a:extLst>
              <a:ext uri="{28A0092B-C50C-407E-A947-70E740481C1C}">
                <a14:useLocalDpi xmlns:a14="http://schemas.microsoft.com/office/drawing/2010/main" val="0"/>
              </a:ext>
            </a:extLst>
          </a:blip>
          <a:stretch>
            <a:fillRect/>
          </a:stretch>
        </p:blipFill>
        <p:spPr>
          <a:xfrm>
            <a:off x="4681220" y="1328420"/>
            <a:ext cx="3780000" cy="2880000"/>
          </a:xfrm>
          <a:prstGeom prst="rect">
            <a:avLst/>
          </a:prstGeom>
        </p:spPr>
      </p:pic>
      <p:pic>
        <p:nvPicPr>
          <p:cNvPr id="327" name="图片 3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98" y="1328103"/>
            <a:ext cx="3780000" cy="2880000"/>
          </a:xfrm>
          <a:prstGeom prst="rect">
            <a:avLst/>
          </a:prstGeom>
        </p:spPr>
      </p:pic>
      <p:sp>
        <p:nvSpPr>
          <p:cNvPr id="2" name="文本框 1"/>
          <p:cNvSpPr txBox="1"/>
          <p:nvPr/>
        </p:nvSpPr>
        <p:spPr>
          <a:xfrm>
            <a:off x="492760" y="2467610"/>
            <a:ext cx="8159115" cy="705485"/>
          </a:xfrm>
          <a:prstGeom prst="rect">
            <a:avLst/>
          </a:prstGeom>
          <a:solidFill>
            <a:schemeClr val="accent1">
              <a:lumMod val="60000"/>
              <a:lumOff val="40000"/>
            </a:schemeClr>
          </a:solid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a:spAutoFit/>
          </a:bodyPr>
          <a:p>
            <a:pPr marL="0" marR="0" indent="0" algn="ctr" defTabSz="914400" rtl="0" fontAlgn="auto" latinLnBrk="0" hangingPunct="0">
              <a:lnSpc>
                <a:spcPct val="100000"/>
              </a:lnSpc>
              <a:spcBef>
                <a:spcPts val="0"/>
              </a:spcBef>
              <a:spcAft>
                <a:spcPts val="0"/>
              </a:spcAft>
              <a:buClrTx/>
              <a:buSzTx/>
              <a:buFontTx/>
              <a:buNone/>
            </a:pPr>
            <a:r>
              <a:rPr lang="zh-CN" altLang="en-US" sz="2000">
                <a:latin typeface="Times New Roman Bold" panose="02020503050405090304" charset="0"/>
                <a:sym typeface="Arial" panose="020B0604020202090204"/>
              </a:rPr>
              <a:t>在约束层仿真分析中，不同云母粉目数仿真结果与试验结果对比，误差在</a:t>
            </a:r>
            <a:r>
              <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rPr>
              <a:t>0.10%-5.78%</a:t>
            </a:r>
            <a:endParaRPr kumimoji="0" lang="en-US" altLang="zh-CN" sz="2000" b="1" i="0" u="none" strike="noStrike" cap="none" spc="0" normalizeH="0" baseline="0">
              <a:ln>
                <a:noFill/>
              </a:ln>
              <a:solidFill>
                <a:srgbClr val="C00000"/>
              </a:solidFill>
              <a:effectLst/>
              <a:uFillTx/>
              <a:latin typeface="Times New Roman Bold" panose="02020503050405090304" charset="0"/>
              <a:ea typeface="+mn-ea"/>
              <a:cs typeface="+mn-cs"/>
              <a:sym typeface="Arial" panose="020B0604020202090204"/>
            </a:endParaRPr>
          </a:p>
        </p:txBody>
      </p:sp>
      <p:sp>
        <p:nvSpPr>
          <p:cNvPr id="16" name="文本框 15"/>
          <p:cNvSpPr txBox="1"/>
          <p:nvPr/>
        </p:nvSpPr>
        <p:spPr>
          <a:xfrm>
            <a:off x="153035" y="5506085"/>
            <a:ext cx="8918575" cy="706755"/>
          </a:xfrm>
          <a:prstGeom prst="rect">
            <a:avLst/>
          </a:prstGeom>
          <a:noFill/>
        </p:spPr>
        <p:txBody>
          <a:bodyPr wrap="square" rtlCol="0">
            <a:spAutoFit/>
          </a:bodyPr>
          <a:p>
            <a:pPr marL="0" marR="0" lvl="0" indent="0" algn="just" defTabSz="914400" rtl="0" eaLnBrk="0" fontAlgn="base" latinLnBrk="0" hangingPunct="0">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Franklin Gothic Book" pitchFamily="34" charset="0"/>
                <a:ea typeface="宋体" panose="02010600030101010101" pitchFamily="2" charset="-122"/>
                <a:cs typeface="+mn-cs"/>
              </a:rPr>
              <a:t>结论</a:t>
            </a:r>
            <a:r>
              <a:rPr kumimoji="0" lang="zh-CN" altLang="en-US" sz="2000" b="0" i="0" u="none" strike="noStrike" kern="1200" cap="none" spc="0" normalizeH="0" baseline="0" noProof="0" dirty="0" smtClean="0">
                <a:ln>
                  <a:noFill/>
                </a:ln>
                <a:solidFill>
                  <a:srgbClr val="000000"/>
                </a:solidFill>
                <a:effectLst/>
                <a:uLnTx/>
                <a:uFillTx/>
                <a:latin typeface="Franklin Gothic Book" pitchFamily="34" charset="0"/>
                <a:ea typeface="宋体" panose="02010600030101010101" pitchFamily="2" charset="-122"/>
                <a:cs typeface="+mn-cs"/>
              </a:rPr>
              <a:t>：通过上述对比，</a:t>
            </a:r>
            <a:r>
              <a:rPr kumimoji="0" lang="zh-CN" altLang="en-US" sz="2000" b="0" i="0" u="none" strike="noStrike" kern="1200" cap="none" spc="0" normalizeH="0" baseline="0" noProof="0" dirty="0">
                <a:ln>
                  <a:noFill/>
                </a:ln>
                <a:effectLst/>
                <a:uLnTx/>
                <a:uFillTx/>
                <a:latin typeface="Franklin Gothic Book" pitchFamily="34" charset="0"/>
                <a:ea typeface="宋体" panose="02010600030101010101" pitchFamily="2" charset="-122"/>
                <a:cs typeface="+mn-cs"/>
              </a:rPr>
              <a:t>验证了仿真方法的正确性及有效性，且所得的结论与试验一致。</a:t>
            </a:r>
            <a:endParaRPr kumimoji="0" lang="zh-CN" altLang="en-US" sz="2000" b="0" i="0" u="none" strike="noStrike" kern="1200" cap="none" spc="0" normalizeH="0" baseline="0" noProof="0" dirty="0">
              <a:ln>
                <a:noFill/>
              </a:ln>
              <a:effectLst/>
              <a:uLnTx/>
              <a:uFillTx/>
              <a:latin typeface="Franklin Gothic Book" pitchFamily="34" charset="0"/>
              <a:ea typeface="宋体" panose="02010600030101010101" pitchFamily="2" charset="-122"/>
              <a:cs typeface="+mn-cs"/>
            </a:endParaRPr>
          </a:p>
        </p:txBody>
      </p:sp>
      <p:sp>
        <p:nvSpPr>
          <p:cNvPr id="29" name="圆角矩形 5"/>
          <p:cNvSpPr/>
          <p:nvPr/>
        </p:nvSpPr>
        <p:spPr>
          <a:xfrm>
            <a:off x="152400" y="5474970"/>
            <a:ext cx="8918575" cy="708025"/>
          </a:xfrm>
          <a:prstGeom prst="roundRect">
            <a:avLst>
              <a:gd name="adj" fmla="val 3888"/>
            </a:avLst>
          </a:prstGeom>
          <a:noFill/>
          <a:ln w="12700">
            <a:solidFill>
              <a:srgbClr val="074279"/>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grpSp>
        <p:nvGrpSpPr>
          <p:cNvPr id="5" name="Group 2"/>
          <p:cNvGrpSpPr/>
          <p:nvPr/>
        </p:nvGrpSpPr>
        <p:grpSpPr bwMode="auto">
          <a:xfrm>
            <a:off x="152400" y="504825"/>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03</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试验结果分析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不同云母粉目数仿真结果对比</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49212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91725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6" grpId="0"/>
      <p:bldP spid="2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5"/>
          <p:cNvSpPr txBox="1"/>
          <p:nvPr/>
        </p:nvSpPr>
        <p:spPr>
          <a:xfrm>
            <a:off x="179110" y="5930162"/>
            <a:ext cx="7162801" cy="598611"/>
          </a:xfrm>
          <a:prstGeom prst="rect">
            <a:avLst/>
          </a:prstGeom>
          <a:ln w="12700">
            <a:miter lim="400000"/>
          </a:ln>
        </p:spPr>
        <p:txBody>
          <a:bodyPr lIns="45719" rIns="45719">
            <a:spAutoFit/>
          </a:bodyPr>
          <a:lstStyle/>
          <a:p>
            <a:pP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endParaRPr sz="1400"/>
          </a:p>
          <a:p>
            <a:pPr algn="ctr">
              <a:defRPr sz="1600" b="0">
                <a:solidFill>
                  <a:srgbClr val="FFFFFF"/>
                </a:solidFill>
              </a:defRPr>
            </a:pPr>
            <a:r>
              <a:rPr sz="1800"/>
              <a:t>  </a:t>
            </a:r>
            <a:endParaRPr sz="1800"/>
          </a:p>
        </p:txBody>
      </p:sp>
      <p:sp>
        <p:nvSpPr>
          <p:cNvPr id="135" name="Rectangle 4"/>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136" name="Oval 32"/>
          <p:cNvSpPr/>
          <p:nvPr/>
        </p:nvSpPr>
        <p:spPr>
          <a:xfrm>
            <a:off x="838200" y="1904999"/>
            <a:ext cx="990600" cy="3200401"/>
          </a:xfrm>
          <a:prstGeom prst="ellipse">
            <a:avLst/>
          </a:prstGeom>
          <a:solidFill>
            <a:srgbClr val="0A50DC">
              <a:alpha val="83922"/>
            </a:srgbClr>
          </a:solidFill>
          <a:ln w="25400">
            <a:solidFill>
              <a:srgbClr val="FFFFFF"/>
            </a:solidFill>
          </a:ln>
          <a:effectLst>
            <a:outerShdw blurRad="63500" rotWithShape="0">
              <a:srgbClr val="1F497D">
                <a:alpha val="70000"/>
              </a:srgbClr>
            </a:outerShdw>
          </a:effectLst>
        </p:spPr>
        <p:txBody>
          <a:bodyPr lIns="45719" rIns="45719" anchor="ctr"/>
          <a:lstStyle/>
          <a:p>
            <a:pPr>
              <a:defRPr b="0">
                <a:solidFill>
                  <a:srgbClr val="FFFFFF"/>
                </a:solidFill>
              </a:defRPr>
            </a:pPr>
          </a:p>
        </p:txBody>
      </p:sp>
      <p:sp>
        <p:nvSpPr>
          <p:cNvPr id="137" name="Line 34"/>
          <p:cNvSpPr/>
          <p:nvPr/>
        </p:nvSpPr>
        <p:spPr>
          <a:xfrm>
            <a:off x="3049588" y="1767548"/>
            <a:ext cx="5027613" cy="1"/>
          </a:xfrm>
          <a:prstGeom prst="line">
            <a:avLst/>
          </a:prstGeom>
          <a:ln w="25400">
            <a:solidFill>
              <a:srgbClr val="1F497D"/>
            </a:solidFill>
            <a:prstDash val="sysDot"/>
            <a:tailEnd type="oval"/>
          </a:ln>
        </p:spPr>
        <p:txBody>
          <a:bodyPr lIns="45719" rIns="45719" anchor="ctr"/>
          <a:lstStyle/>
          <a:p/>
        </p:txBody>
      </p:sp>
      <p:sp>
        <p:nvSpPr>
          <p:cNvPr id="138" name="Text Box 35"/>
          <p:cNvSpPr txBox="1"/>
          <p:nvPr/>
        </p:nvSpPr>
        <p:spPr>
          <a:xfrm>
            <a:off x="3240088" y="1257008"/>
            <a:ext cx="4419601" cy="510541"/>
          </a:xfrm>
          <a:prstGeom prst="rect">
            <a:avLst/>
          </a:prstGeom>
          <a:ln w="12700">
            <a:miter lim="400000"/>
          </a:ln>
        </p:spPr>
        <p:txBody>
          <a:bodyPr lIns="45719" rIns="45719">
            <a:spAutoFit/>
          </a:bodyPr>
          <a:lstStyle>
            <a:lvl1pPr>
              <a:defRPr sz="2400" b="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a:solidFill>
                  <a:schemeClr val="tx1"/>
                </a:solidFill>
              </a:rPr>
              <a:t>研究背景与意义</a:t>
            </a:r>
            <a:endParaRPr>
              <a:solidFill>
                <a:schemeClr val="tx1"/>
              </a:solidFill>
            </a:endParaRPr>
          </a:p>
        </p:txBody>
      </p:sp>
      <p:sp>
        <p:nvSpPr>
          <p:cNvPr id="139" name="Line 36"/>
          <p:cNvSpPr/>
          <p:nvPr/>
        </p:nvSpPr>
        <p:spPr>
          <a:xfrm>
            <a:off x="3040684" y="3045609"/>
            <a:ext cx="5027613" cy="1"/>
          </a:xfrm>
          <a:prstGeom prst="line">
            <a:avLst/>
          </a:prstGeom>
          <a:ln w="25400">
            <a:solidFill>
              <a:srgbClr val="1F497D"/>
            </a:solidFill>
            <a:prstDash val="sysDot"/>
            <a:tailEnd type="oval"/>
          </a:ln>
        </p:spPr>
        <p:txBody>
          <a:bodyPr lIns="45719" rIns="45719" anchor="ctr"/>
          <a:lstStyle/>
          <a:p/>
        </p:txBody>
      </p:sp>
      <p:sp>
        <p:nvSpPr>
          <p:cNvPr id="141" name="Line 38"/>
          <p:cNvSpPr/>
          <p:nvPr/>
        </p:nvSpPr>
        <p:spPr>
          <a:xfrm>
            <a:off x="3040684" y="4266388"/>
            <a:ext cx="5027613" cy="1"/>
          </a:xfrm>
          <a:prstGeom prst="line">
            <a:avLst/>
          </a:prstGeom>
          <a:ln w="25400">
            <a:solidFill>
              <a:srgbClr val="1F497D"/>
            </a:solidFill>
            <a:prstDash val="sysDot"/>
            <a:tailEnd type="oval"/>
          </a:ln>
        </p:spPr>
        <p:txBody>
          <a:bodyPr lIns="45719" rIns="45719" anchor="ctr"/>
          <a:lstStyle/>
          <a:p/>
        </p:txBody>
      </p:sp>
      <p:sp>
        <p:nvSpPr>
          <p:cNvPr id="140" name="Text Box 37"/>
          <p:cNvSpPr txBox="1"/>
          <p:nvPr/>
        </p:nvSpPr>
        <p:spPr>
          <a:xfrm>
            <a:off x="3240709" y="3752039"/>
            <a:ext cx="49530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smtClean="0">
                <a:solidFill>
                  <a:schemeClr val="tx1"/>
                </a:solidFill>
                <a:sym typeface="+mn-ea"/>
              </a:rPr>
              <a:t>试验</a:t>
            </a:r>
            <a:r>
              <a:rPr lang="zh-CN" dirty="0" err="1" smtClean="0">
                <a:solidFill>
                  <a:schemeClr val="tx1"/>
                </a:solidFill>
                <a:sym typeface="+mn-ea"/>
              </a:rPr>
              <a:t>结果分析</a:t>
            </a:r>
            <a:endParaRPr lang="zh-CN" dirty="0" err="1" smtClean="0">
              <a:solidFill>
                <a:schemeClr val="tx1"/>
              </a:solidFill>
              <a:sym typeface="+mn-ea"/>
            </a:endParaRPr>
          </a:p>
        </p:txBody>
      </p:sp>
      <p:sp>
        <p:nvSpPr>
          <p:cNvPr id="142" name="Text Box 39"/>
          <p:cNvSpPr txBox="1"/>
          <p:nvPr/>
        </p:nvSpPr>
        <p:spPr>
          <a:xfrm>
            <a:off x="3240391" y="2497549"/>
            <a:ext cx="48006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a:solidFill>
                  <a:schemeClr val="tx1"/>
                </a:solidFill>
                <a:sym typeface="+mn-ea"/>
              </a:rPr>
              <a:t>研究内容</a:t>
            </a:r>
            <a:endParaRPr>
              <a:solidFill>
                <a:schemeClr val="tx1"/>
              </a:solidFill>
              <a:sym typeface="+mn-ea"/>
            </a:endParaRPr>
          </a:p>
        </p:txBody>
      </p:sp>
      <p:sp>
        <p:nvSpPr>
          <p:cNvPr id="143" name="Line 40"/>
          <p:cNvSpPr/>
          <p:nvPr/>
        </p:nvSpPr>
        <p:spPr>
          <a:xfrm>
            <a:off x="3017997" y="5517623"/>
            <a:ext cx="5027613" cy="1"/>
          </a:xfrm>
          <a:prstGeom prst="line">
            <a:avLst/>
          </a:prstGeom>
          <a:ln w="25400">
            <a:solidFill>
              <a:srgbClr val="1F497D"/>
            </a:solidFill>
            <a:prstDash val="sysDot"/>
            <a:tailEnd type="oval"/>
          </a:ln>
        </p:spPr>
        <p:txBody>
          <a:bodyPr lIns="45719" rIns="45719" anchor="ctr"/>
          <a:lstStyle/>
          <a:p/>
        </p:txBody>
      </p:sp>
      <p:sp>
        <p:nvSpPr>
          <p:cNvPr id="144" name="Text Box 41"/>
          <p:cNvSpPr txBox="1"/>
          <p:nvPr/>
        </p:nvSpPr>
        <p:spPr>
          <a:xfrm>
            <a:off x="3208497" y="4971523"/>
            <a:ext cx="51054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smtClean="0">
                <a:solidFill>
                  <a:srgbClr val="FF0000"/>
                </a:solidFill>
                <a:sym typeface="+mn-ea"/>
              </a:rPr>
              <a:t>总结与展望</a:t>
            </a:r>
            <a:endParaRPr lang="zh-CN" altLang="en-US" dirty="0" smtClean="0">
              <a:solidFill>
                <a:srgbClr val="FF0000"/>
              </a:solidFill>
              <a:sym typeface="+mn-ea"/>
            </a:endParaRPr>
          </a:p>
        </p:txBody>
      </p:sp>
      <p:grpSp>
        <p:nvGrpSpPr>
          <p:cNvPr id="150" name="Group 44"/>
          <p:cNvGrpSpPr/>
          <p:nvPr/>
        </p:nvGrpSpPr>
        <p:grpSpPr>
          <a:xfrm>
            <a:off x="2514600" y="1173823"/>
            <a:ext cx="679451" cy="593726"/>
            <a:chOff x="0" y="0"/>
            <a:chExt cx="679450" cy="593725"/>
          </a:xfrm>
        </p:grpSpPr>
        <p:sp>
          <p:nvSpPr>
            <p:cNvPr id="145" name="AutoShape 45"/>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46" name="AutoShape 46"/>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49" name="AutoShape 47"/>
            <p:cNvGrpSpPr/>
            <p:nvPr/>
          </p:nvGrpSpPr>
          <p:grpSpPr>
            <a:xfrm>
              <a:off x="38099" y="39687"/>
              <a:ext cx="592139" cy="512763"/>
              <a:chOff x="0" y="0"/>
              <a:chExt cx="592137" cy="512762"/>
            </a:xfrm>
          </p:grpSpPr>
          <p:sp>
            <p:nvSpPr>
              <p:cNvPr id="147"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48" name="1"/>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1</a:t>
                </a:r>
              </a:p>
            </p:txBody>
          </p:sp>
        </p:grpSp>
      </p:grpSp>
      <p:grpSp>
        <p:nvGrpSpPr>
          <p:cNvPr id="162" name="Group 52"/>
          <p:cNvGrpSpPr/>
          <p:nvPr/>
        </p:nvGrpSpPr>
        <p:grpSpPr>
          <a:xfrm>
            <a:off x="2505696" y="3659963"/>
            <a:ext cx="679451" cy="593726"/>
            <a:chOff x="0" y="0"/>
            <a:chExt cx="679450" cy="593725"/>
          </a:xfrm>
        </p:grpSpPr>
        <p:sp>
          <p:nvSpPr>
            <p:cNvPr id="157" name="AutoShape 53"/>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8" name="AutoShape 54"/>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61" name="AutoShape 55"/>
            <p:cNvGrpSpPr/>
            <p:nvPr/>
          </p:nvGrpSpPr>
          <p:grpSpPr>
            <a:xfrm>
              <a:off x="38099" y="39687"/>
              <a:ext cx="592139" cy="512763"/>
              <a:chOff x="0" y="0"/>
              <a:chExt cx="592137" cy="512762"/>
            </a:xfrm>
          </p:grpSpPr>
          <p:sp>
            <p:nvSpPr>
              <p:cNvPr id="159"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0" name="3"/>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3</a:t>
                </a:r>
              </a:p>
            </p:txBody>
          </p:sp>
        </p:grpSp>
      </p:grpSp>
      <p:grpSp>
        <p:nvGrpSpPr>
          <p:cNvPr id="156" name="Group 48"/>
          <p:cNvGrpSpPr/>
          <p:nvPr/>
        </p:nvGrpSpPr>
        <p:grpSpPr>
          <a:xfrm>
            <a:off x="2505696" y="2425795"/>
            <a:ext cx="679451" cy="593726"/>
            <a:chOff x="0" y="0"/>
            <a:chExt cx="679450" cy="593725"/>
          </a:xfrm>
        </p:grpSpPr>
        <p:sp>
          <p:nvSpPr>
            <p:cNvPr id="151" name="AutoShape 49"/>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2" name="AutoShape 50"/>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55" name="AutoShape 51"/>
            <p:cNvGrpSpPr/>
            <p:nvPr/>
          </p:nvGrpSpPr>
          <p:grpSpPr>
            <a:xfrm>
              <a:off x="38099" y="39687"/>
              <a:ext cx="592139" cy="512763"/>
              <a:chOff x="0" y="0"/>
              <a:chExt cx="592137" cy="512762"/>
            </a:xfrm>
          </p:grpSpPr>
          <p:sp>
            <p:nvSpPr>
              <p:cNvPr id="153"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4" name="2"/>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2</a:t>
                </a:r>
              </a:p>
            </p:txBody>
          </p:sp>
        </p:grpSp>
      </p:grpSp>
      <p:grpSp>
        <p:nvGrpSpPr>
          <p:cNvPr id="168" name="Group 56"/>
          <p:cNvGrpSpPr/>
          <p:nvPr/>
        </p:nvGrpSpPr>
        <p:grpSpPr>
          <a:xfrm>
            <a:off x="2516664" y="4878813"/>
            <a:ext cx="679451" cy="593726"/>
            <a:chOff x="0" y="0"/>
            <a:chExt cx="679450" cy="593725"/>
          </a:xfrm>
        </p:grpSpPr>
        <p:sp>
          <p:nvSpPr>
            <p:cNvPr id="163" name="AutoShape 57"/>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4" name="AutoShape 58"/>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67" name="AutoShape 59"/>
            <p:cNvGrpSpPr/>
            <p:nvPr/>
          </p:nvGrpSpPr>
          <p:grpSpPr>
            <a:xfrm>
              <a:off x="38099" y="39687"/>
              <a:ext cx="592139" cy="512763"/>
              <a:chOff x="0" y="0"/>
              <a:chExt cx="592137" cy="512762"/>
            </a:xfrm>
          </p:grpSpPr>
          <p:sp>
            <p:nvSpPr>
              <p:cNvPr id="165"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6" name="4"/>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4</a:t>
                </a:r>
              </a:p>
            </p:txBody>
          </p:sp>
        </p:grpSp>
      </p:grpSp>
      <p:sp>
        <p:nvSpPr>
          <p:cNvPr id="169" name="Text Box 33"/>
          <p:cNvSpPr txBox="1"/>
          <p:nvPr/>
        </p:nvSpPr>
        <p:spPr>
          <a:xfrm rot="5387743">
            <a:off x="56229" y="3103880"/>
            <a:ext cx="2554543" cy="802641"/>
          </a:xfrm>
          <a:prstGeom prst="rect">
            <a:avLst/>
          </a:prstGeom>
          <a:ln w="12700">
            <a:miter lim="400000"/>
          </a:ln>
        </p:spPr>
        <p:txBody>
          <a:bodyPr vert="vert270" lIns="45719" rIns="45719">
            <a:spAutoFit/>
          </a:bodyPr>
          <a:lstStyle>
            <a:lvl1pPr algn="ctr">
              <a:spcBef>
                <a:spcPts val="2400"/>
              </a:spcBef>
              <a:defRPr sz="4000" b="0">
                <a:solidFill>
                  <a:srgbClr val="FFFFFF"/>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dirty="0" err="1"/>
              <a:t>汇报内容</a:t>
            </a:r>
            <a:endParaRPr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642"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43"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四</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644"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marL="0" marR="0" lvl="0" indent="0" algn="ctr" defTabSz="914400" rtl="0" eaLnBrk="1" fontAlgn="auto" latinLnBrk="0" hangingPunct="0">
              <a:lnSpc>
                <a:spcPct val="100000"/>
              </a:lnSpc>
              <a:spcBef>
                <a:spcPts val="1000"/>
              </a:spcBef>
              <a:spcAft>
                <a:spcPts val="0"/>
              </a:spcAft>
              <a:buClrTx/>
              <a:buSzTx/>
              <a:buFontTx/>
              <a:buNone/>
              <a:defRPr b="1">
                <a:latin typeface="+mn-lt"/>
                <a:ea typeface="+mn-ea"/>
                <a:cs typeface="+mn-cs"/>
                <a:sym typeface="Arial" panose="020B0604020202090204"/>
              </a:defRPr>
            </a:pPr>
            <a:r>
              <a:rPr lang="zh-CN" altLang="en-US" b="0" dirty="0" smtClean="0">
                <a:sym typeface="+mn-ea"/>
              </a:rPr>
              <a:t>总结与展望</a:t>
            </a:r>
            <a:endParaRPr lang="zh-CN" altLang="en-US" b="0" dirty="0" smtClean="0">
              <a:sym typeface="+mn-ea"/>
            </a:endParaRPr>
          </a:p>
        </p:txBody>
      </p:sp>
      <p:sp>
        <p:nvSpPr>
          <p:cNvPr id="647" name="工作1：进一步完善答辩论文及ppt…"/>
          <p:cNvSpPr txBox="1"/>
          <p:nvPr/>
        </p:nvSpPr>
        <p:spPr>
          <a:xfrm>
            <a:off x="523875" y="1228725"/>
            <a:ext cx="8298815" cy="4013835"/>
          </a:xfrm>
          <a:prstGeom prst="rect">
            <a:avLst/>
          </a:prstGeom>
          <a:noFill/>
          <a:ln w="12700" cap="flat">
            <a:noFill/>
            <a:miter lim="400000"/>
          </a:ln>
          <a:effectLst/>
        </p:spPr>
        <p:txBody>
          <a:bodyPr wrap="square" lIns="45719" tIns="45719" rIns="45719" bIns="45719" numCol="1" anchor="t">
            <a:spAutoFit/>
          </a:bodyPr>
          <a:lstStyle/>
          <a:p>
            <a:pPr marL="217170" indent="-241300" eaLnBrk="1">
              <a:lnSpc>
                <a:spcPct val="150000"/>
              </a:lnSpc>
              <a:buClr>
                <a:srgbClr val="FF0000"/>
              </a:buClr>
              <a:buSzPct val="100000"/>
              <a:buChar char="➢"/>
              <a:defRPr sz="2000"/>
              <a:extLst>
                <a:ext uri="{35155182-B16C-46BC-9424-99874614C6A1}">
                  <wpsdc:indentchars xmlns:wpsdc="http://www.wps.cn/officeDocument/2017/drawingmlCustomData" val="-95" checksum="1089722149"/>
                  <wpsdc:marlchars xmlns:wpsdc="http://www.wps.cn/officeDocument/2017/drawingmlCustomData" val="95" checksum="3534689470"/>
                </a:ext>
              </a:extLst>
            </a:pPr>
            <a:r>
              <a:rPr lang="zh-CN" dirty="0">
                <a:latin typeface="楷体" panose="02010609060101010101" charset="-122"/>
                <a:ea typeface="楷体" panose="02010609060101010101" charset="-122"/>
                <a:sym typeface="楷体" panose="02010609060101010101" charset="-122"/>
              </a:rPr>
              <a:t>结论</a:t>
            </a:r>
            <a:r>
              <a:rPr lang="en-US" altLang="zh-CN" dirty="0">
                <a:latin typeface="楷体" panose="02010609060101010101" charset="-122"/>
                <a:ea typeface="楷体" panose="02010609060101010101" charset="-122"/>
                <a:sym typeface="楷体" panose="02010609060101010101" charset="-122"/>
              </a:rPr>
              <a:t>1:</a:t>
            </a:r>
            <a:r>
              <a:rPr lang="zh-CN" altLang="en-US" dirty="0">
                <a:latin typeface="楷体" panose="02010609060101010101" charset="-122"/>
                <a:ea typeface="楷体" panose="02010609060101010101" charset="-122"/>
                <a:sym typeface="楷体" panose="02010609060101010101" charset="-122"/>
              </a:rPr>
              <a:t>在只涂抹阻尼涂层时，</a:t>
            </a:r>
            <a:r>
              <a:rPr lang="en-US" altLang="zh-CN" dirty="0">
                <a:latin typeface="楷体" panose="02010609060101010101" charset="-122"/>
                <a:ea typeface="楷体" panose="02010609060101010101" charset="-122"/>
                <a:sym typeface="楷体" panose="02010609060101010101" charset="-122"/>
              </a:rPr>
              <a:t>当填料</a:t>
            </a:r>
            <a:r>
              <a:rPr lang="zh-CN" altLang="en-US" dirty="0">
                <a:latin typeface="楷体" panose="02010609060101010101" charset="-122"/>
                <a:ea typeface="楷体" panose="02010609060101010101" charset="-122"/>
                <a:sym typeface="楷体" panose="02010609060101010101" charset="-122"/>
              </a:rPr>
              <a:t>为</a:t>
            </a:r>
            <a:r>
              <a:rPr lang="en-US" altLang="zh-CN" u="sng" dirty="0">
                <a:solidFill>
                  <a:srgbClr val="FF0000"/>
                </a:solidFill>
                <a:latin typeface="楷体" panose="02010609060101010101" charset="-122"/>
                <a:ea typeface="楷体" panose="02010609060101010101" charset="-122"/>
                <a:sym typeface="楷体" panose="02010609060101010101" charset="-122"/>
              </a:rPr>
              <a:t>10目云母粉，固含量为20%</a:t>
            </a:r>
            <a:r>
              <a:rPr lang="en-US" altLang="zh-CN" dirty="0">
                <a:latin typeface="楷体" panose="02010609060101010101" charset="-122"/>
                <a:ea typeface="楷体" panose="02010609060101010101" charset="-122"/>
                <a:sym typeface="楷体" panose="02010609060101010101" charset="-122"/>
              </a:rPr>
              <a:t>所制备的涂料，且</a:t>
            </a:r>
            <a:r>
              <a:rPr lang="en-US" altLang="zh-CN" u="sng" dirty="0">
                <a:solidFill>
                  <a:srgbClr val="FF0000"/>
                </a:solidFill>
                <a:latin typeface="楷体" panose="02010609060101010101" charset="-122"/>
                <a:ea typeface="楷体" panose="02010609060101010101" charset="-122"/>
                <a:sym typeface="楷体" panose="02010609060101010101" charset="-122"/>
              </a:rPr>
              <a:t>涂层厚度为0.24mm</a:t>
            </a:r>
            <a:r>
              <a:rPr lang="en-US" altLang="zh-CN" dirty="0">
                <a:latin typeface="楷体" panose="02010609060101010101" charset="-122"/>
                <a:ea typeface="楷体" panose="02010609060101010101" charset="-122"/>
                <a:sym typeface="楷体" panose="02010609060101010101" charset="-122"/>
              </a:rPr>
              <a:t>时</a:t>
            </a:r>
            <a:r>
              <a:rPr lang="en-US" altLang="zh-CN" u="sng" dirty="0">
                <a:solidFill>
                  <a:srgbClr val="FF0000"/>
                </a:solidFill>
                <a:latin typeface="楷体" panose="02010609060101010101" charset="-122"/>
                <a:ea typeface="楷体" panose="02010609060101010101" charset="-122"/>
                <a:sym typeface="楷体" panose="02010609060101010101" charset="-122"/>
              </a:rPr>
              <a:t>减振效果最佳</a:t>
            </a:r>
            <a:r>
              <a:rPr lang="en-US" altLang="zh-CN" dirty="0">
                <a:latin typeface="楷体" panose="02010609060101010101" charset="-122"/>
                <a:ea typeface="楷体" panose="02010609060101010101" charset="-122"/>
                <a:sym typeface="楷体" panose="02010609060101010101" charset="-122"/>
              </a:rPr>
              <a:t>。</a:t>
            </a:r>
            <a:endParaRPr lang="en-US" altLang="zh-CN" dirty="0">
              <a:latin typeface="楷体" panose="02010609060101010101" charset="-122"/>
              <a:ea typeface="楷体" panose="02010609060101010101" charset="-122"/>
              <a:sym typeface="楷体" panose="02010609060101010101" charset="-122"/>
            </a:endParaRPr>
          </a:p>
          <a:p>
            <a:pPr marL="217170" indent="-241300" eaLnBrk="1">
              <a:lnSpc>
                <a:spcPct val="150000"/>
              </a:lnSpc>
              <a:spcBef>
                <a:spcPts val="600"/>
              </a:spcBef>
              <a:buClr>
                <a:srgbClr val="FF0000"/>
              </a:buClr>
              <a:buSzPct val="100000"/>
              <a:buChar char="➢"/>
              <a:defRPr sz="2000"/>
              <a:extLst>
                <a:ext uri="{35155182-B16C-46BC-9424-99874614C6A1}">
                  <wpsdc:indentchars xmlns:wpsdc="http://www.wps.cn/officeDocument/2017/drawingmlCustomData" val="-95" checksum="1089722149"/>
                  <wpsdc:marlchars xmlns:wpsdc="http://www.wps.cn/officeDocument/2017/drawingmlCustomData" val="95" checksum="3534689470"/>
                </a:ext>
              </a:extLst>
            </a:pPr>
            <a:r>
              <a:rPr lang="zh-CN" altLang="en-US" dirty="0">
                <a:latin typeface="楷体" panose="02010609060101010101" charset="-122"/>
                <a:ea typeface="楷体" panose="02010609060101010101" charset="-122"/>
                <a:sym typeface="楷体" panose="02010609060101010101" charset="-122"/>
              </a:rPr>
              <a:t>结论</a:t>
            </a:r>
            <a:r>
              <a:rPr lang="en-US" altLang="zh-CN" dirty="0">
                <a:latin typeface="楷体" panose="02010609060101010101" charset="-122"/>
                <a:ea typeface="楷体" panose="02010609060101010101" charset="-122"/>
                <a:sym typeface="楷体" panose="02010609060101010101" charset="-122"/>
              </a:rPr>
              <a:t>2:在</a:t>
            </a:r>
            <a:r>
              <a:rPr lang="zh-CN" altLang="en-US" dirty="0">
                <a:latin typeface="楷体" panose="02010609060101010101" charset="-122"/>
                <a:ea typeface="楷体" panose="02010609060101010101" charset="-122"/>
                <a:sym typeface="楷体" panose="02010609060101010101" charset="-122"/>
              </a:rPr>
              <a:t>有约束层的情况下，当填料为</a:t>
            </a:r>
            <a:r>
              <a:rPr lang="en-US" altLang="zh-CN" u="sng" dirty="0">
                <a:solidFill>
                  <a:srgbClr val="FF0000"/>
                </a:solidFill>
                <a:latin typeface="楷体" panose="02010609060101010101" charset="-122"/>
                <a:ea typeface="楷体" panose="02010609060101010101" charset="-122"/>
                <a:sym typeface="楷体" panose="02010609060101010101" charset="-122"/>
              </a:rPr>
              <a:t>40目云母粉，固含量为60%</a:t>
            </a:r>
            <a:r>
              <a:rPr lang="en-US" altLang="zh-CN" dirty="0">
                <a:latin typeface="楷体" panose="02010609060101010101" charset="-122"/>
                <a:ea typeface="楷体" panose="02010609060101010101" charset="-122"/>
                <a:sym typeface="楷体" panose="02010609060101010101" charset="-122"/>
              </a:rPr>
              <a:t>时，且</a:t>
            </a:r>
            <a:r>
              <a:rPr lang="en-US" altLang="zh-CN" u="sng" dirty="0">
                <a:solidFill>
                  <a:srgbClr val="FF0000"/>
                </a:solidFill>
                <a:latin typeface="楷体" panose="02010609060101010101" charset="-122"/>
                <a:ea typeface="楷体" panose="02010609060101010101" charset="-122"/>
                <a:sym typeface="楷体" panose="02010609060101010101" charset="-122"/>
              </a:rPr>
              <a:t>涂层厚度为1.58mm</a:t>
            </a:r>
            <a:r>
              <a:rPr lang="en-US" altLang="zh-CN" dirty="0">
                <a:latin typeface="楷体" panose="02010609060101010101" charset="-122"/>
                <a:ea typeface="楷体" panose="02010609060101010101" charset="-122"/>
                <a:sym typeface="楷体" panose="02010609060101010101" charset="-122"/>
              </a:rPr>
              <a:t>时，发现</a:t>
            </a:r>
            <a:r>
              <a:rPr lang="en-US" altLang="zh-CN" u="sng" dirty="0">
                <a:solidFill>
                  <a:srgbClr val="FF0000"/>
                </a:solidFill>
                <a:latin typeface="楷体" panose="02010609060101010101" charset="-122"/>
                <a:ea typeface="楷体" panose="02010609060101010101" charset="-122"/>
                <a:sym typeface="楷体" panose="02010609060101010101" charset="-122"/>
              </a:rPr>
              <a:t>减振效果最佳</a:t>
            </a:r>
            <a:r>
              <a:rPr lang="en-US" altLang="zh-CN" dirty="0">
                <a:latin typeface="楷体" panose="02010609060101010101" charset="-122"/>
                <a:ea typeface="楷体" panose="02010609060101010101" charset="-122"/>
                <a:sym typeface="楷体" panose="02010609060101010101" charset="-122"/>
              </a:rPr>
              <a:t>的涂层配比</a:t>
            </a:r>
            <a:r>
              <a:rPr lang="zh-CN" altLang="en-US" dirty="0">
                <a:latin typeface="楷体" panose="02010609060101010101" charset="-122"/>
                <a:ea typeface="楷体" panose="02010609060101010101" charset="-122"/>
                <a:sym typeface="楷体" panose="02010609060101010101" charset="-122"/>
              </a:rPr>
              <a:t>；</a:t>
            </a:r>
            <a:endParaRPr lang="zh-CN" altLang="en-US" dirty="0">
              <a:latin typeface="楷体" panose="02010609060101010101" charset="-122"/>
              <a:ea typeface="楷体" panose="02010609060101010101" charset="-122"/>
              <a:sym typeface="楷体" panose="02010609060101010101" charset="-122"/>
            </a:endParaRPr>
          </a:p>
          <a:p>
            <a:pPr marL="217170" indent="-241300" eaLnBrk="1">
              <a:lnSpc>
                <a:spcPct val="150000"/>
              </a:lnSpc>
              <a:spcBef>
                <a:spcPts val="600"/>
              </a:spcBef>
              <a:buClr>
                <a:srgbClr val="FF0000"/>
              </a:buClr>
              <a:buSzPct val="100000"/>
              <a:buChar char="➢"/>
              <a:defRPr sz="2000"/>
              <a:extLst>
                <a:ext uri="{35155182-B16C-46BC-9424-99874614C6A1}">
                  <wpsdc:indentchars xmlns:wpsdc="http://www.wps.cn/officeDocument/2017/drawingmlCustomData" val="-95" checksum="1089722149"/>
                  <wpsdc:marlchars xmlns:wpsdc="http://www.wps.cn/officeDocument/2017/drawingmlCustomData" val="95" checksum="3534689470"/>
                </a:ext>
              </a:extLst>
            </a:pPr>
            <a:r>
              <a:rPr lang="zh-CN" altLang="en-US" dirty="0">
                <a:latin typeface="楷体" panose="02010609060101010101" charset="-122"/>
                <a:ea typeface="楷体" panose="02010609060101010101" charset="-122"/>
                <a:sym typeface="楷体" panose="02010609060101010101" charset="-122"/>
              </a:rPr>
              <a:t>结论</a:t>
            </a:r>
            <a:r>
              <a:rPr lang="en-US" altLang="zh-CN" dirty="0">
                <a:latin typeface="楷体" panose="02010609060101010101" charset="-122"/>
                <a:ea typeface="楷体" panose="02010609060101010101" charset="-122"/>
                <a:sym typeface="楷体" panose="02010609060101010101" charset="-122"/>
              </a:rPr>
              <a:t>3:</a:t>
            </a:r>
            <a:r>
              <a:rPr lang="en-US" altLang="zh-CN" u="sng" dirty="0">
                <a:solidFill>
                  <a:srgbClr val="FF0000"/>
                </a:solidFill>
                <a:latin typeface="楷体" panose="02010609060101010101" charset="-122"/>
                <a:ea typeface="楷体" panose="02010609060101010101" charset="-122"/>
                <a:sym typeface="楷体" panose="02010609060101010101" charset="-122"/>
              </a:rPr>
              <a:t>约束层</a:t>
            </a:r>
            <a:r>
              <a:rPr lang="en-US" altLang="zh-CN" dirty="0">
                <a:latin typeface="楷体" panose="02010609060101010101" charset="-122"/>
                <a:ea typeface="楷体" panose="02010609060101010101" charset="-122"/>
                <a:sym typeface="楷体" panose="02010609060101010101" charset="-122"/>
              </a:rPr>
              <a:t>大大增强</a:t>
            </a:r>
            <a:r>
              <a:rPr lang="zh-CN" altLang="en-US" dirty="0">
                <a:latin typeface="楷体" panose="02010609060101010101" charset="-122"/>
                <a:ea typeface="楷体" panose="02010609060101010101" charset="-122"/>
                <a:sym typeface="楷体" panose="02010609060101010101" charset="-122"/>
              </a:rPr>
              <a:t>了涂层铝片的</a:t>
            </a:r>
            <a:r>
              <a:rPr lang="zh-CN" altLang="en-US" u="sng" dirty="0">
                <a:solidFill>
                  <a:srgbClr val="FF0000"/>
                </a:solidFill>
                <a:latin typeface="楷体" panose="02010609060101010101" charset="-122"/>
                <a:ea typeface="楷体" panose="02010609060101010101" charset="-122"/>
                <a:sym typeface="楷体" panose="02010609060101010101" charset="-122"/>
              </a:rPr>
              <a:t>减振效果</a:t>
            </a:r>
            <a:r>
              <a:rPr lang="en-US" altLang="zh-CN" dirty="0">
                <a:latin typeface="楷体" panose="02010609060101010101" charset="-122"/>
                <a:ea typeface="楷体" panose="02010609060101010101" charset="-122"/>
                <a:sym typeface="楷体" panose="02010609060101010101" charset="-122"/>
              </a:rPr>
              <a:t>；</a:t>
            </a:r>
            <a:endParaRPr lang="en-US" altLang="zh-CN" dirty="0">
              <a:latin typeface="楷体" panose="02010609060101010101" charset="-122"/>
              <a:ea typeface="楷体" panose="02010609060101010101" charset="-122"/>
              <a:sym typeface="楷体" panose="02010609060101010101" charset="-122"/>
            </a:endParaRPr>
          </a:p>
          <a:p>
            <a:pPr marL="217170" indent="-241300" eaLnBrk="1">
              <a:lnSpc>
                <a:spcPct val="150000"/>
              </a:lnSpc>
              <a:spcBef>
                <a:spcPts val="600"/>
              </a:spcBef>
              <a:buClr>
                <a:srgbClr val="FF0000"/>
              </a:buClr>
              <a:buSzPct val="100000"/>
              <a:buChar char="➢"/>
              <a:defRPr sz="2000"/>
              <a:extLst>
                <a:ext uri="{35155182-B16C-46BC-9424-99874614C6A1}">
                  <wpsdc:indentchars xmlns:wpsdc="http://www.wps.cn/officeDocument/2017/drawingmlCustomData" val="-95" checksum="1089722149"/>
                  <wpsdc:marlchars xmlns:wpsdc="http://www.wps.cn/officeDocument/2017/drawingmlCustomData" val="95" checksum="3534689470"/>
                </a:ext>
              </a:extLst>
            </a:pPr>
            <a:r>
              <a:rPr lang="zh-CN" altLang="en-US" dirty="0">
                <a:latin typeface="楷体" panose="02010609060101010101" charset="-122"/>
                <a:ea typeface="楷体" panose="02010609060101010101" charset="-122"/>
                <a:sym typeface="楷体" panose="02010609060101010101" charset="-122"/>
              </a:rPr>
              <a:t>结论</a:t>
            </a:r>
            <a:r>
              <a:rPr lang="en-US" altLang="zh-CN" dirty="0">
                <a:latin typeface="楷体" panose="02010609060101010101" charset="-122"/>
                <a:ea typeface="楷体" panose="02010609060101010101" charset="-122"/>
                <a:sym typeface="楷体" panose="02010609060101010101" charset="-122"/>
              </a:rPr>
              <a:t>4:研究了复合阻尼减振涂层的物理参数对管道振动特性的影响规律，并通过半功率法计算出阻尼比代入</a:t>
            </a:r>
            <a:r>
              <a:rPr lang="en-US" altLang="zh-CN" u="sng" dirty="0">
                <a:solidFill>
                  <a:srgbClr val="FF0000"/>
                </a:solidFill>
                <a:latin typeface="楷体" panose="02010609060101010101" charset="-122"/>
                <a:ea typeface="楷体" panose="02010609060101010101" charset="-122"/>
                <a:sym typeface="楷体" panose="02010609060101010101" charset="-122"/>
              </a:rPr>
              <a:t>有限元仿真结果与试验结果相吻合</a:t>
            </a:r>
            <a:r>
              <a:rPr lang="en-US" altLang="zh-CN" dirty="0">
                <a:latin typeface="楷体" panose="02010609060101010101" charset="-122"/>
                <a:ea typeface="楷体" panose="02010609060101010101" charset="-122"/>
                <a:sym typeface="楷体" panose="02010609060101010101" charset="-122"/>
              </a:rPr>
              <a:t>。</a:t>
            </a:r>
            <a:endParaRPr lang="en-US" altLang="zh-CN" dirty="0">
              <a:latin typeface="楷体" panose="02010609060101010101" charset="-122"/>
              <a:ea typeface="楷体" panose="02010609060101010101" charset="-122"/>
              <a:sym typeface="楷体" panose="02010609060101010101" charset="-122"/>
            </a:endParaRPr>
          </a:p>
        </p:txBody>
      </p:sp>
      <p:grpSp>
        <p:nvGrpSpPr>
          <p:cNvPr id="5" name="Group 2"/>
          <p:cNvGrpSpPr/>
          <p:nvPr/>
        </p:nvGrpSpPr>
        <p:grpSpPr bwMode="auto">
          <a:xfrm>
            <a:off x="152400" y="634365"/>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04</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总结与展望</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试验结果分析</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62166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104679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5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a:ea typeface="隶书"/>
                <a:cs typeface="隶书"/>
                <a:sym typeface="隶书"/>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505"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506" name="Text Box 2"/>
          <p:cNvSpPr txBox="1"/>
          <p:nvPr/>
        </p:nvSpPr>
        <p:spPr>
          <a:xfrm>
            <a:off x="0" y="-1"/>
            <a:ext cx="4495800" cy="408941"/>
          </a:xfrm>
          <a:prstGeom prst="rect">
            <a:avLst/>
          </a:prstGeom>
          <a:ln w="12700">
            <a:miter lim="400000"/>
          </a:ln>
        </p:spPr>
        <p:txBody>
          <a:bodyPr lIns="45719" rIns="45719">
            <a:spAutoFit/>
          </a:bodyPr>
          <a:lstStyle>
            <a:lvl1pPr>
              <a:spcBef>
                <a:spcPts val="1000"/>
              </a:spcBef>
              <a:defRPr b="0">
                <a:solidFill>
                  <a:srgbClr val="FFFFFF"/>
                </a:solidFill>
                <a:latin typeface="宋体"/>
                <a:ea typeface="宋体"/>
                <a:cs typeface="宋体"/>
                <a:sym typeface="宋体"/>
              </a:defRPr>
            </a:lvl1pPr>
          </a:lstStyle>
          <a:p>
            <a:pPr algn="ctr">
              <a:defRPr b="1">
                <a:latin typeface="+mn-lt"/>
                <a:ea typeface="+mn-ea"/>
                <a:cs typeface="+mn-cs"/>
                <a:sym typeface="Arial" panose="020B0604020202090204"/>
              </a:defRPr>
            </a:pPr>
            <a:r>
              <a:rPr b="0">
                <a:latin typeface="宋体"/>
                <a:ea typeface="宋体"/>
                <a:cs typeface="宋体"/>
                <a:sym typeface="宋体"/>
              </a:rPr>
              <a:t>第四部分</a:t>
            </a:r>
            <a:endParaRPr b="0">
              <a:latin typeface="宋体"/>
              <a:ea typeface="宋体"/>
              <a:cs typeface="宋体"/>
              <a:sym typeface="宋体"/>
            </a:endParaRPr>
          </a:p>
        </p:txBody>
      </p:sp>
      <p:sp>
        <p:nvSpPr>
          <p:cNvPr id="507"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a:ea typeface="宋体"/>
                <a:cs typeface="宋体"/>
                <a:sym typeface="宋体"/>
              </a:defRPr>
            </a:lvl1pPr>
          </a:lstStyle>
          <a:p>
            <a:pPr marL="0" marR="0" lvl="0" indent="0" algn="ctr" defTabSz="914400" rtl="0" eaLnBrk="1" fontAlgn="auto" latinLnBrk="0" hangingPunct="0">
              <a:lnSpc>
                <a:spcPct val="100000"/>
              </a:lnSpc>
              <a:spcBef>
                <a:spcPts val="1000"/>
              </a:spcBef>
              <a:spcAft>
                <a:spcPts val="0"/>
              </a:spcAft>
              <a:buClrTx/>
              <a:buSzTx/>
              <a:buFontTx/>
              <a:buNone/>
              <a:defRPr b="1">
                <a:latin typeface="+mn-lt"/>
                <a:ea typeface="+mn-ea"/>
                <a:cs typeface="+mn-cs"/>
                <a:sym typeface="Arial" panose="020B0604020202090204"/>
              </a:defRPr>
            </a:pPr>
            <a:r>
              <a:rPr lang="zh-CN" altLang="en-US" b="0" dirty="0" smtClean="0">
                <a:sym typeface="+mn-ea"/>
              </a:rPr>
              <a:t>总结与展望</a:t>
            </a:r>
            <a:endParaRPr b="0">
              <a:latin typeface="宋体"/>
              <a:ea typeface="宋体"/>
              <a:cs typeface="宋体"/>
              <a:sym typeface="宋体"/>
            </a:endParaRPr>
          </a:p>
        </p:txBody>
      </p:sp>
      <p:sp>
        <p:nvSpPr>
          <p:cNvPr id="510" name="预期成果1：制出一种常温域高阻尼性能的管道减振涂层材料…"/>
          <p:cNvSpPr txBox="1"/>
          <p:nvPr/>
        </p:nvSpPr>
        <p:spPr>
          <a:xfrm>
            <a:off x="817245" y="1264285"/>
            <a:ext cx="8148320" cy="3321685"/>
          </a:xfrm>
          <a:prstGeom prst="rect">
            <a:avLst/>
          </a:prstGeom>
          <a:noFill/>
          <a:ln w="12700" cap="flat">
            <a:noFill/>
            <a:miter lim="400000"/>
          </a:ln>
          <a:effectLst/>
        </p:spPr>
        <p:txBody>
          <a:bodyPr wrap="square" lIns="45719" tIns="45719" rIns="45719" bIns="45719" numCol="1" anchor="t">
            <a:spAutoFit/>
          </a:bodyPr>
          <a:lstStyle/>
          <a:p>
            <a:pPr marL="217170" indent="-241300" eaLnBrk="1">
              <a:lnSpc>
                <a:spcPct val="150000"/>
              </a:lnSpc>
              <a:buClr>
                <a:srgbClr val="FF0000"/>
              </a:buClr>
              <a:buSzPct val="100000"/>
              <a:buChar char="➢"/>
              <a:defRPr sz="2000"/>
              <a:extLst>
                <a:ext uri="{35155182-B16C-46BC-9424-99874614C6A1}">
                  <wpsdc:indentchars xmlns:wpsdc="http://www.wps.cn/officeDocument/2017/drawingmlCustomData" val="-95" checksum="1089722149"/>
                  <wpsdc:marlchars xmlns:wpsdc="http://www.wps.cn/officeDocument/2017/drawingmlCustomData" val="95" checksum="3534689470"/>
                </a:ext>
              </a:extLst>
            </a:pPr>
            <a:r>
              <a:rPr>
                <a:latin typeface="楷体"/>
                <a:ea typeface="楷体"/>
                <a:cs typeface="楷体"/>
                <a:sym typeface="楷体"/>
              </a:rPr>
              <a:t>为增加试验结论的准确性，可以继续进行其他不同目数以及固含量的试验；</a:t>
            </a:r>
            <a:endParaRPr>
              <a:latin typeface="楷体"/>
              <a:ea typeface="楷体"/>
              <a:cs typeface="楷体"/>
              <a:sym typeface="楷体"/>
            </a:endParaRPr>
          </a:p>
          <a:p>
            <a:pPr marL="217170" indent="-241300" eaLnBrk="1">
              <a:lnSpc>
                <a:spcPct val="150000"/>
              </a:lnSpc>
              <a:buClr>
                <a:srgbClr val="FF0000"/>
              </a:buClr>
              <a:buSzPct val="100000"/>
              <a:buChar char="➢"/>
              <a:defRPr sz="2000"/>
              <a:extLst>
                <a:ext uri="{35155182-B16C-46BC-9424-99874614C6A1}">
                  <wpsdc:indentchars xmlns:wpsdc="http://www.wps.cn/officeDocument/2017/drawingmlCustomData" val="-95" checksum="1089722149"/>
                  <wpsdc:marlchars xmlns:wpsdc="http://www.wps.cn/officeDocument/2017/drawingmlCustomData" val="95" checksum="3534689470"/>
                </a:ext>
              </a:extLst>
            </a:pPr>
            <a:r>
              <a:rPr>
                <a:latin typeface="楷体"/>
                <a:ea typeface="楷体"/>
                <a:cs typeface="楷体"/>
                <a:sym typeface="楷体"/>
              </a:rPr>
              <a:t>本文试验基底均采用1mm厚铝片进行，还可选用其他金属基底</a:t>
            </a:r>
            <a:r>
              <a:rPr lang="zh-CN">
                <a:latin typeface="楷体"/>
                <a:ea typeface="楷体"/>
                <a:cs typeface="楷体"/>
                <a:sym typeface="楷体"/>
              </a:rPr>
              <a:t>（</a:t>
            </a:r>
            <a:r>
              <a:rPr>
                <a:latin typeface="楷体"/>
                <a:ea typeface="楷体"/>
                <a:cs typeface="楷体"/>
                <a:sym typeface="楷体"/>
              </a:rPr>
              <a:t>如</a:t>
            </a:r>
            <a:r>
              <a:rPr lang="zh-CN">
                <a:latin typeface="楷体"/>
                <a:ea typeface="楷体"/>
                <a:cs typeface="楷体"/>
                <a:sym typeface="楷体"/>
              </a:rPr>
              <a:t>：</a:t>
            </a:r>
            <a:r>
              <a:rPr>
                <a:latin typeface="楷体"/>
                <a:ea typeface="楷体"/>
                <a:cs typeface="楷体"/>
                <a:sym typeface="楷体"/>
              </a:rPr>
              <a:t>钢</a:t>
            </a:r>
            <a:r>
              <a:rPr lang="zh-CN">
                <a:latin typeface="楷体"/>
                <a:ea typeface="楷体"/>
                <a:cs typeface="楷体"/>
                <a:sym typeface="楷体"/>
              </a:rPr>
              <a:t>）</a:t>
            </a:r>
            <a:r>
              <a:rPr>
                <a:latin typeface="楷体"/>
                <a:ea typeface="楷体"/>
                <a:cs typeface="楷体"/>
                <a:sym typeface="楷体"/>
              </a:rPr>
              <a:t>进行试验；</a:t>
            </a:r>
            <a:endParaRPr>
              <a:latin typeface="楷体"/>
              <a:ea typeface="楷体"/>
              <a:cs typeface="楷体"/>
              <a:sym typeface="楷体"/>
            </a:endParaRPr>
          </a:p>
          <a:p>
            <a:pPr marL="217170" indent="-241300" eaLnBrk="1">
              <a:lnSpc>
                <a:spcPct val="150000"/>
              </a:lnSpc>
              <a:buClr>
                <a:srgbClr val="FF0000"/>
              </a:buClr>
              <a:buSzPct val="100000"/>
              <a:buChar char="➢"/>
              <a:defRPr sz="2000"/>
              <a:extLst>
                <a:ext uri="{35155182-B16C-46BC-9424-99874614C6A1}">
                  <wpsdc:indentchars xmlns:wpsdc="http://www.wps.cn/officeDocument/2017/drawingmlCustomData" val="-95" checksum="1089722149"/>
                  <wpsdc:marlchars xmlns:wpsdc="http://www.wps.cn/officeDocument/2017/drawingmlCustomData" val="95" checksum="3534689470"/>
                </a:ext>
              </a:extLst>
            </a:pPr>
            <a:r>
              <a:rPr>
                <a:latin typeface="楷体"/>
                <a:ea typeface="楷体"/>
                <a:cs typeface="楷体"/>
                <a:sym typeface="楷体"/>
              </a:rPr>
              <a:t>本文涂料的涂抹方式采用的是</a:t>
            </a:r>
            <a:r>
              <a:rPr lang="zh-CN">
                <a:latin typeface="楷体"/>
                <a:ea typeface="楷体"/>
                <a:cs typeface="楷体"/>
                <a:sym typeface="楷体"/>
              </a:rPr>
              <a:t>刮</a:t>
            </a:r>
            <a:r>
              <a:rPr>
                <a:latin typeface="楷体"/>
                <a:ea typeface="楷体"/>
                <a:cs typeface="楷体"/>
                <a:sym typeface="楷体"/>
              </a:rPr>
              <a:t>涂的方法，虽操作简单，但不容易控制涂层厚度，容易发生涂料涂抹不均匀的情况，因此可以进一步改善涂抹方式。</a:t>
            </a:r>
            <a:endParaRPr>
              <a:latin typeface="楷体"/>
              <a:ea typeface="楷体"/>
              <a:cs typeface="楷体"/>
              <a:sym typeface="楷体"/>
            </a:endParaRPr>
          </a:p>
        </p:txBody>
      </p:sp>
      <p:grpSp>
        <p:nvGrpSpPr>
          <p:cNvPr id="5" name="Group 2"/>
          <p:cNvGrpSpPr/>
          <p:nvPr/>
        </p:nvGrpSpPr>
        <p:grpSpPr bwMode="auto">
          <a:xfrm>
            <a:off x="152400" y="677545"/>
            <a:ext cx="7141200" cy="399553"/>
            <a:chOff x="0" y="0"/>
            <a:chExt cx="4632483" cy="400069"/>
          </a:xfrm>
        </p:grpSpPr>
        <p:sp>
          <p:nvSpPr>
            <p:cNvPr id="6" name="TextBox 3"/>
            <p:cNvSpPr>
              <a:spLocks noChangeArrowheads="1"/>
            </p:cNvSpPr>
            <p:nvPr/>
          </p:nvSpPr>
          <p:spPr bwMode="auto">
            <a:xfrm>
              <a:off x="0" y="0"/>
              <a:ext cx="713389"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04</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7" name="矩形 24"/>
            <p:cNvSpPr>
              <a:spLocks noChangeArrowheads="1"/>
            </p:cNvSpPr>
            <p:nvPr/>
          </p:nvSpPr>
          <p:spPr bwMode="auto">
            <a:xfrm>
              <a:off x="241048" y="774"/>
              <a:ext cx="4391435" cy="39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总结与展望</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lang="zh-CN" altLang="en-US" sz="2000" kern="1200" noProof="0" dirty="0">
                  <a:solidFill>
                    <a:schemeClr val="accent1"/>
                  </a:solidFill>
                  <a:uLnTx/>
                  <a:latin typeface="微软雅黑" panose="020B0503020204020204" charset="-122"/>
                  <a:ea typeface="微软雅黑" panose="020B0503020204020204" charset="-122"/>
                  <a:sym typeface="+mn-ea"/>
                </a:rPr>
                <a:t>试验中的不足与展望</a:t>
              </a:r>
              <a:endParaRPr lang="zh-CN" altLang="en-US" sz="2000" kern="1200" noProof="0" dirty="0">
                <a:solidFill>
                  <a:schemeClr val="accent1"/>
                </a:solidFill>
                <a:uLnTx/>
                <a:latin typeface="微软雅黑" panose="020B0503020204020204" charset="-122"/>
                <a:ea typeface="微软雅黑" panose="020B0503020204020204" charset="-122"/>
                <a:sym typeface="+mn-ea"/>
              </a:endParaRPr>
            </a:p>
          </p:txBody>
        </p:sp>
      </p:grpSp>
      <p:cxnSp>
        <p:nvCxnSpPr>
          <p:cNvPr id="8" name="直接连接符 3"/>
          <p:cNvCxnSpPr>
            <a:cxnSpLocks noChangeShapeType="1"/>
          </p:cNvCxnSpPr>
          <p:nvPr/>
        </p:nvCxnSpPr>
        <p:spPr bwMode="auto">
          <a:xfrm>
            <a:off x="196533" y="66484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9" name="直接连接符 4"/>
          <p:cNvCxnSpPr>
            <a:cxnSpLocks noChangeShapeType="1"/>
          </p:cNvCxnSpPr>
          <p:nvPr/>
        </p:nvCxnSpPr>
        <p:spPr bwMode="auto">
          <a:xfrm>
            <a:off x="196533" y="108997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10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0">
                                            <p:txEl>
                                              <p:pRg st="0" end="0"/>
                                            </p:txEl>
                                          </p:spTgt>
                                        </p:tgtEl>
                                        <p:attrNameLst>
                                          <p:attrName>style.visibility</p:attrName>
                                        </p:attrNameLst>
                                      </p:cBhvr>
                                      <p:to>
                                        <p:strVal val="visible"/>
                                      </p:to>
                                    </p:set>
                                    <p:animEffect transition="in" filter="fade">
                                      <p:cBhvr>
                                        <p:cTn id="7" dur="500"/>
                                        <p:tgtEl>
                                          <p:spTgt spid="510">
                                            <p:txEl>
                                              <p:pRg st="0" end="0"/>
                                            </p:txEl>
                                          </p:spTgt>
                                        </p:tgtEl>
                                      </p:cBhvr>
                                    </p:animEffect>
                                    <p:anim calcmode="lin" valueType="num">
                                      <p:cBhvr>
                                        <p:cTn id="8" dur="500" fill="hold"/>
                                        <p:tgtEl>
                                          <p:spTgt spid="510">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10">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0">
                                            <p:txEl>
                                              <p:pRg st="1" end="1"/>
                                            </p:txEl>
                                          </p:spTgt>
                                        </p:tgtEl>
                                        <p:attrNameLst>
                                          <p:attrName>style.visibility</p:attrName>
                                        </p:attrNameLst>
                                      </p:cBhvr>
                                      <p:to>
                                        <p:strVal val="visible"/>
                                      </p:to>
                                    </p:set>
                                    <p:animEffect transition="in" filter="fade">
                                      <p:cBhvr>
                                        <p:cTn id="13" dur="500"/>
                                        <p:tgtEl>
                                          <p:spTgt spid="510">
                                            <p:txEl>
                                              <p:pRg st="1" end="1"/>
                                            </p:txEl>
                                          </p:spTgt>
                                        </p:tgtEl>
                                      </p:cBhvr>
                                    </p:animEffect>
                                    <p:anim calcmode="lin" valueType="num">
                                      <p:cBhvr>
                                        <p:cTn id="14" dur="500" fill="hold"/>
                                        <p:tgtEl>
                                          <p:spTgt spid="510">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510">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10">
                                            <p:txEl>
                                              <p:pRg st="2" end="2"/>
                                            </p:txEl>
                                          </p:spTgt>
                                        </p:tgtEl>
                                        <p:attrNameLst>
                                          <p:attrName>style.visibility</p:attrName>
                                        </p:attrNameLst>
                                      </p:cBhvr>
                                      <p:to>
                                        <p:strVal val="visible"/>
                                      </p:to>
                                    </p:set>
                                    <p:animEffect transition="in" filter="fade">
                                      <p:cBhvr>
                                        <p:cTn id="19" dur="500"/>
                                        <p:tgtEl>
                                          <p:spTgt spid="510">
                                            <p:txEl>
                                              <p:pRg st="2" end="2"/>
                                            </p:txEl>
                                          </p:spTgt>
                                        </p:tgtEl>
                                      </p:cBhvr>
                                    </p:animEffect>
                                    <p:anim calcmode="lin" valueType="num">
                                      <p:cBhvr>
                                        <p:cTn id="20" dur="500" fill="hold"/>
                                        <p:tgtEl>
                                          <p:spTgt spid="510">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Rectangle 5"/>
          <p:cNvSpPr txBox="1"/>
          <p:nvPr/>
        </p:nvSpPr>
        <p:spPr>
          <a:xfrm>
            <a:off x="152400" y="6489700"/>
            <a:ext cx="7162800" cy="574040"/>
          </a:xfrm>
          <a:prstGeom prst="rect">
            <a:avLst/>
          </a:prstGeom>
          <a:ln w="12700">
            <a:miter lim="400000"/>
          </a:ln>
        </p:spPr>
        <p:txBody>
          <a:bodyPr lIns="45719" rIns="45719">
            <a:spAutoFit/>
          </a:bodyPr>
          <a:lstStyle/>
          <a:p>
            <a:pPr>
              <a:defRPr sz="1600" b="0">
                <a:solidFill>
                  <a:srgbClr val="FFFFFF"/>
                </a:solidFill>
              </a:defRPr>
            </a:pPr>
            <a:r>
              <a:rPr>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endParaRPr sz="1400"/>
          </a:p>
          <a:p>
            <a:pPr algn="ctr">
              <a:defRPr sz="1400" b="0">
                <a:solidFill>
                  <a:srgbClr val="FFFFFF"/>
                </a:solidFill>
              </a:defRPr>
            </a:pPr>
            <a:r>
              <a:t>  </a:t>
            </a:r>
          </a:p>
        </p:txBody>
      </p:sp>
      <p:sp>
        <p:nvSpPr>
          <p:cNvPr id="651" name="Rectangle 4"/>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652" name="矩形 35"/>
          <p:cNvSpPr txBox="1"/>
          <p:nvPr/>
        </p:nvSpPr>
        <p:spPr>
          <a:xfrm>
            <a:off x="0" y="3834824"/>
            <a:ext cx="9144000" cy="662941"/>
          </a:xfrm>
          <a:prstGeom prst="rect">
            <a:avLst/>
          </a:prstGeom>
          <a:ln w="12700">
            <a:miter lim="400000"/>
          </a:ln>
        </p:spPr>
        <p:txBody>
          <a:bodyPr lIns="45719" rIns="45719">
            <a:spAutoFit/>
          </a:bodyPr>
          <a:lstStyle/>
          <a:p>
            <a:pPr algn="r">
              <a:defRPr sz="3200" b="0" spc="50">
                <a:solidFill>
                  <a:srgbClr val="0070C0"/>
                </a:solidFill>
                <a:effectLst>
                  <a:outerShdw blurRad="76200" dist="50800" dir="5400000" rotWithShape="0">
                    <a:srgbClr val="000000">
                      <a:alpha val="64999"/>
                    </a:srgbClr>
                  </a:outerShdw>
                </a:effectLst>
                <a:latin typeface="黑体" panose="02010609060101010101" charset="-122"/>
                <a:ea typeface="黑体" panose="02010609060101010101" charset="-122"/>
                <a:cs typeface="黑体" panose="02010609060101010101" charset="-122"/>
                <a:sym typeface="黑体" panose="02010609060101010101" charset="-122"/>
              </a:defRPr>
            </a:pPr>
            <a:r>
              <a:t>——请各位老师批评指正！</a:t>
            </a:r>
          </a:p>
        </p:txBody>
      </p:sp>
      <p:sp>
        <p:nvSpPr>
          <p:cNvPr id="653" name="矩形 36"/>
          <p:cNvSpPr txBox="1"/>
          <p:nvPr/>
        </p:nvSpPr>
        <p:spPr>
          <a:xfrm>
            <a:off x="0" y="2353269"/>
            <a:ext cx="9144000" cy="1043941"/>
          </a:xfrm>
          <a:prstGeom prst="rect">
            <a:avLst/>
          </a:prstGeom>
          <a:ln w="12700">
            <a:miter lim="400000"/>
          </a:ln>
        </p:spPr>
        <p:txBody>
          <a:bodyPr lIns="45719" rIns="45719">
            <a:spAutoFit/>
          </a:bodyPr>
          <a:lstStyle>
            <a:lvl1pPr algn="ctr">
              <a:defRPr sz="5400" b="0" spc="50">
                <a:solidFill>
                  <a:srgbClr val="0070C0"/>
                </a:solidFill>
                <a:effectLst>
                  <a:outerShdw blurRad="76200" dist="50800" dir="5400000" rotWithShape="0">
                    <a:srgbClr val="000000">
                      <a:alpha val="64999"/>
                    </a:srgbClr>
                  </a:outerShdw>
                </a:effectLst>
                <a:latin typeface="黑体" panose="02010609060101010101" charset="-122"/>
                <a:ea typeface="黑体" panose="02010609060101010101" charset="-122"/>
                <a:cs typeface="黑体" panose="02010609060101010101" charset="-122"/>
                <a:sym typeface="黑体" panose="02010609060101010101" charset="-122"/>
              </a:defRPr>
            </a:lvl1pPr>
          </a:lstStyle>
          <a:p>
            <a:r>
              <a:t>谢  谢！</a:t>
            </a:r>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180" name="日期占位符 1"/>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第一部分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82" name="Text Box 3"/>
          <p:cNvSpPr txBox="1"/>
          <p:nvPr/>
        </p:nvSpPr>
        <p:spPr>
          <a:xfrm>
            <a:off x="4648200" y="9523"/>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defRPr b="1">
                <a:latin typeface="+mn-lt"/>
                <a:ea typeface="+mn-ea"/>
                <a:cs typeface="+mn-cs"/>
                <a:sym typeface="Arial" panose="020B0604020202090204"/>
              </a:defRPr>
            </a:pPr>
            <a:r>
              <a: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研究背景及</a:t>
            </a:r>
            <a:r>
              <a:rPr lang="zh-CN"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现状分析</a:t>
            </a:r>
            <a:endPara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3" name="任意多边形 29"/>
          <p:cNvSpPr/>
          <p:nvPr/>
        </p:nvSpPr>
        <p:spPr bwMode="auto">
          <a:xfrm>
            <a:off x="670560" y="1756410"/>
            <a:ext cx="2115185" cy="2051050"/>
          </a:xfrm>
          <a:custGeom>
            <a:avLst/>
            <a:gdLst>
              <a:gd name="T0" fmla="*/ 77912 w 1927180"/>
              <a:gd name="T1" fmla="*/ 0 h 1438599"/>
              <a:gd name="T2" fmla="*/ 1226749 w 1927180"/>
              <a:gd name="T3" fmla="*/ 0 h 1438599"/>
              <a:gd name="T4" fmla="*/ 1304661 w 1927180"/>
              <a:gd name="T5" fmla="*/ 265900 h 1438599"/>
              <a:gd name="T6" fmla="*/ 1304661 w 1927180"/>
              <a:gd name="T7" fmla="*/ 3323758 h 1438599"/>
              <a:gd name="T8" fmla="*/ 1304661 w 1927180"/>
              <a:gd name="T9" fmla="*/ 3323758 h 1438599"/>
              <a:gd name="T10" fmla="*/ 0 w 1927180"/>
              <a:gd name="T11" fmla="*/ 3323758 h 1438599"/>
              <a:gd name="T12" fmla="*/ 0 w 1927180"/>
              <a:gd name="T13" fmla="*/ 3323758 h 1438599"/>
              <a:gd name="T14" fmla="*/ 0 w 1927180"/>
              <a:gd name="T15" fmla="*/ 265900 h 1438599"/>
              <a:gd name="T16" fmla="*/ 77912 w 1927180"/>
              <a:gd name="T17" fmla="*/ 0 h 14385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7180"/>
              <a:gd name="T28" fmla="*/ 0 h 1438599"/>
              <a:gd name="T29" fmla="*/ 1927180 w 1927180"/>
              <a:gd name="T30" fmla="*/ 1438599 h 14385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7180" h="1438599">
                <a:moveTo>
                  <a:pt x="115088" y="0"/>
                </a:moveTo>
                <a:lnTo>
                  <a:pt x="1812092" y="0"/>
                </a:lnTo>
                <a:cubicBezTo>
                  <a:pt x="1875653" y="0"/>
                  <a:pt x="1927180" y="51527"/>
                  <a:pt x="1927180" y="115088"/>
                </a:cubicBezTo>
                <a:lnTo>
                  <a:pt x="1927180" y="1438599"/>
                </a:lnTo>
                <a:lnTo>
                  <a:pt x="0" y="1438599"/>
                </a:lnTo>
                <a:lnTo>
                  <a:pt x="0" y="115088"/>
                </a:lnTo>
                <a:cubicBezTo>
                  <a:pt x="0" y="51527"/>
                  <a:pt x="51527" y="0"/>
                  <a:pt x="115088" y="0"/>
                </a:cubicBezTo>
                <a:close/>
              </a:path>
            </a:pathLst>
          </a:custGeom>
          <a:solidFill>
            <a:srgbClr val="FFFFFF">
              <a:alpha val="89803"/>
            </a:srgbClr>
          </a:solidFill>
          <a:ln w="19050">
            <a:solidFill>
              <a:srgbClr val="4BACC6"/>
            </a:solidFill>
            <a:miter lim="800000"/>
          </a:ln>
        </p:spPr>
        <p:txBody>
          <a:bodyPr lIns="72000" tIns="0" rIns="72000" bIns="0" anchor="ctr"/>
          <a:lstStyle>
            <a:lvl1pPr marL="342900" indent="-342900" defTabSz="488950">
              <a:buFont typeface="Arial" panose="020B0604020202090204" pitchFamily="34" charset="0"/>
              <a:defRPr>
                <a:solidFill>
                  <a:schemeClr val="tx1"/>
                </a:solidFill>
                <a:latin typeface="Franklin Gothic Book" pitchFamily="34" charset="0"/>
                <a:ea typeface="宋体" panose="02010600030101010101" pitchFamily="2" charset="-122"/>
              </a:defRPr>
            </a:lvl1pPr>
            <a:lvl2pPr defTabSz="4889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lvl="1" algn="just" eaLnBrk="1" hangingPunct="1">
              <a:lnSpc>
                <a:spcPct val="130000"/>
              </a:lnSpc>
              <a:spcAft>
                <a:spcPct val="15000"/>
              </a:spcAft>
            </a:pPr>
            <a:endParaRPr lang="zh-CN" altLang="en-US" sz="1400" dirty="0" smtClean="0">
              <a:solidFill>
                <a:schemeClr val="accent1"/>
              </a:solidFill>
              <a:latin typeface="微软雅黑" panose="020B0503020204020204" charset="-122"/>
              <a:ea typeface="微软雅黑" panose="020B0503020204020204" charset="-122"/>
            </a:endParaRPr>
          </a:p>
          <a:p>
            <a:pPr marL="0" lvl="1" indent="137160" algn="just" eaLnBrk="1" hangingPunct="1">
              <a:lnSpc>
                <a:spcPct val="130000"/>
              </a:lnSpc>
              <a:spcAft>
                <a:spcPts val="0"/>
              </a:spcAft>
              <a:extLst>
                <a:ext uri="{35155182-B16C-46BC-9424-99874614C6A1}">
                  <wpsdc:indentchars xmlns:wpsdc="http://www.wps.cn/officeDocument/2017/drawingmlCustomData" val="77" checksum="1258201401"/>
                </a:ext>
              </a:extLst>
            </a:pPr>
            <a:r>
              <a:rPr lang="zh-CN" altLang="en-US" sz="1400" dirty="0" smtClean="0">
                <a:solidFill>
                  <a:schemeClr val="accent1"/>
                </a:solidFill>
                <a:latin typeface="微软雅黑" panose="020B0503020204020204" charset="-122"/>
                <a:ea typeface="微软雅黑" panose="020B0503020204020204" charset="-122"/>
              </a:rPr>
              <a:t>机理</a:t>
            </a:r>
            <a:r>
              <a:rPr lang="zh-CN" altLang="en-US" sz="1400" dirty="0" smtClean="0">
                <a:solidFill>
                  <a:srgbClr val="7F7F7F"/>
                </a:solidFill>
                <a:latin typeface="微软雅黑" panose="020B0503020204020204" charset="-122"/>
                <a:ea typeface="微软雅黑" panose="020B0503020204020204" charset="-122"/>
              </a:rPr>
              <a:t>：</a:t>
            </a:r>
            <a:endParaRPr lang="en-US" altLang="zh-CN" sz="1400" dirty="0" smtClean="0">
              <a:solidFill>
                <a:srgbClr val="7F7F7F"/>
              </a:solidFill>
              <a:latin typeface="微软雅黑" panose="020B0503020204020204" charset="-122"/>
              <a:ea typeface="微软雅黑" panose="020B0503020204020204" charset="-122"/>
            </a:endParaRPr>
          </a:p>
          <a:p>
            <a:pPr marL="0" lvl="1" algn="just" eaLnBrk="1" hangingPunct="1">
              <a:lnSpc>
                <a:spcPct val="130000"/>
              </a:lnSpc>
              <a:spcAft>
                <a:spcPct val="15000"/>
              </a:spcAft>
            </a:pPr>
            <a:r>
              <a:rPr lang="zh-CN" altLang="en-US" sz="1400" dirty="0" smtClean="0">
                <a:solidFill>
                  <a:srgbClr val="7F7F7F"/>
                </a:solidFill>
                <a:latin typeface="微软雅黑" panose="020B0503020204020204" charset="-122"/>
                <a:ea typeface="微软雅黑" panose="020B0503020204020204" charset="-122"/>
              </a:rPr>
              <a:t>改变固有频率避免共振</a:t>
            </a:r>
            <a:endParaRPr lang="en-US" altLang="zh-CN" sz="1400" dirty="0" smtClean="0">
              <a:solidFill>
                <a:srgbClr val="7F7F7F"/>
              </a:solidFill>
              <a:latin typeface="微软雅黑" panose="020B0503020204020204" charset="-122"/>
              <a:ea typeface="微软雅黑" panose="020B0503020204020204" charset="-122"/>
            </a:endParaRPr>
          </a:p>
          <a:p>
            <a:pPr marL="0" lvl="1" indent="137160" algn="just" eaLnBrk="1" hangingPunct="1">
              <a:lnSpc>
                <a:spcPct val="130000"/>
              </a:lnSpc>
              <a:spcAft>
                <a:spcPts val="0"/>
              </a:spcAft>
              <a:extLst>
                <a:ext uri="{35155182-B16C-46BC-9424-99874614C6A1}">
                  <wpsdc:indentchars xmlns:wpsdc="http://www.wps.cn/officeDocument/2017/drawingmlCustomData" val="77" checksum="1258201401"/>
                </a:ext>
              </a:extLst>
            </a:pPr>
            <a:r>
              <a:rPr lang="zh-CN" altLang="en-US" sz="1400" dirty="0" smtClean="0">
                <a:solidFill>
                  <a:srgbClr val="FF0000"/>
                </a:solidFill>
                <a:latin typeface="微软雅黑" panose="020B0503020204020204" charset="-122"/>
                <a:ea typeface="微软雅黑" panose="020B0503020204020204" charset="-122"/>
              </a:rPr>
              <a:t>方式</a:t>
            </a:r>
            <a:r>
              <a:rPr lang="zh-CN" altLang="en-US" sz="1400" dirty="0" smtClean="0">
                <a:solidFill>
                  <a:srgbClr val="7F7F7F"/>
                </a:solidFill>
                <a:latin typeface="微软雅黑" panose="020B0503020204020204" charset="-122"/>
                <a:ea typeface="微软雅黑" panose="020B0503020204020204" charset="-122"/>
              </a:rPr>
              <a:t>：</a:t>
            </a:r>
            <a:endParaRPr lang="en-US" altLang="zh-CN" sz="1400" dirty="0" smtClean="0">
              <a:solidFill>
                <a:srgbClr val="7F7F7F"/>
              </a:solidFill>
              <a:latin typeface="微软雅黑" panose="020B0503020204020204" charset="-122"/>
              <a:ea typeface="微软雅黑" panose="020B0503020204020204" charset="-122"/>
            </a:endParaRPr>
          </a:p>
          <a:p>
            <a:pPr marL="0" lvl="1" algn="just" eaLnBrk="1" hangingPunct="1">
              <a:lnSpc>
                <a:spcPct val="130000"/>
              </a:lnSpc>
              <a:spcAft>
                <a:spcPct val="15000"/>
              </a:spcAft>
            </a:pPr>
            <a:r>
              <a:rPr lang="zh-CN" altLang="en-US" sz="1400" dirty="0" smtClean="0">
                <a:solidFill>
                  <a:srgbClr val="7F7F7F"/>
                </a:solidFill>
                <a:latin typeface="微软雅黑" panose="020B0503020204020204" charset="-122"/>
                <a:ea typeface="微软雅黑" panose="020B0503020204020204" charset="-122"/>
              </a:rPr>
              <a:t>优化管型、施加卡箍</a:t>
            </a:r>
            <a:endParaRPr lang="zh-CN" altLang="en-US" sz="1400" dirty="0">
              <a:solidFill>
                <a:srgbClr val="7F7F7F"/>
              </a:solidFill>
              <a:latin typeface="微软雅黑" panose="020B0503020204020204" charset="-122"/>
              <a:ea typeface="微软雅黑" panose="020B0503020204020204" charset="-122"/>
            </a:endParaRPr>
          </a:p>
        </p:txBody>
      </p:sp>
      <p:sp>
        <p:nvSpPr>
          <p:cNvPr id="5" name="任意多边形 30"/>
          <p:cNvSpPr/>
          <p:nvPr/>
        </p:nvSpPr>
        <p:spPr bwMode="auto">
          <a:xfrm>
            <a:off x="683571" y="3799224"/>
            <a:ext cx="2101901" cy="619125"/>
          </a:xfrm>
          <a:custGeom>
            <a:avLst/>
            <a:gdLst>
              <a:gd name="T0" fmla="*/ 0 w 1710000"/>
              <a:gd name="T1" fmla="*/ 0 h 618597"/>
              <a:gd name="T2" fmla="*/ 1657105 w 1710000"/>
              <a:gd name="T3" fmla="*/ 0 h 618597"/>
              <a:gd name="T4" fmla="*/ 1657105 w 1710000"/>
              <a:gd name="T5" fmla="*/ 516375 h 618597"/>
              <a:gd name="T6" fmla="*/ 1557192 w 1710000"/>
              <a:gd name="T7" fmla="*/ 619653 h 618597"/>
              <a:gd name="T8" fmla="*/ 99913 w 1710000"/>
              <a:gd name="T9" fmla="*/ 619653 h 618597"/>
              <a:gd name="T10" fmla="*/ 0 w 1710000"/>
              <a:gd name="T11" fmla="*/ 516375 h 618597"/>
              <a:gd name="T12" fmla="*/ 0 60000 65536"/>
              <a:gd name="T13" fmla="*/ 0 60000 65536"/>
              <a:gd name="T14" fmla="*/ 0 60000 65536"/>
              <a:gd name="T15" fmla="*/ 0 60000 65536"/>
              <a:gd name="T16" fmla="*/ 0 60000 65536"/>
              <a:gd name="T17" fmla="*/ 0 60000 65536"/>
              <a:gd name="T18" fmla="*/ 0 w 1710000"/>
              <a:gd name="T19" fmla="*/ 0 h 618597"/>
              <a:gd name="T20" fmla="*/ 1710000 w 1710000"/>
              <a:gd name="T21" fmla="*/ 618597 h 618597"/>
            </a:gdLst>
            <a:ahLst/>
            <a:cxnLst>
              <a:cxn ang="T12">
                <a:pos x="T0" y="T1"/>
              </a:cxn>
              <a:cxn ang="T13">
                <a:pos x="T2" y="T3"/>
              </a:cxn>
              <a:cxn ang="T14">
                <a:pos x="T4" y="T5"/>
              </a:cxn>
              <a:cxn ang="T15">
                <a:pos x="T6" y="T7"/>
              </a:cxn>
              <a:cxn ang="T16">
                <a:pos x="T8" y="T9"/>
              </a:cxn>
              <a:cxn ang="T17">
                <a:pos x="T10" y="T11"/>
              </a:cxn>
            </a:cxnLst>
            <a:rect l="T18" t="T19" r="T20" b="T21"/>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lnTo>
                  <a:pt x="0" y="0"/>
                </a:lnTo>
                <a:close/>
              </a:path>
            </a:pathLst>
          </a:custGeom>
          <a:solidFill>
            <a:srgbClr val="0070C0"/>
          </a:solidFill>
          <a:ln w="19050">
            <a:solidFill>
              <a:srgbClr val="4BACC6"/>
            </a:solidFill>
            <a:miter lim="800000"/>
          </a:ln>
        </p:spPr>
        <p:txBody>
          <a:bodyPr lIns="0" tIns="0" rIns="0" bIns="0" anchor="ctr"/>
          <a:lstStyle>
            <a:lvl1pPr defTabSz="1066800">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defTabSz="106680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defTabSz="10668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defTabSz="10668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defTabSz="10668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eaLnBrk="1" hangingPunct="1">
              <a:lnSpc>
                <a:spcPct val="90000"/>
              </a:lnSpc>
              <a:spcAft>
                <a:spcPct val="35000"/>
              </a:spcAft>
            </a:pPr>
            <a:r>
              <a:rPr lang="zh-CN" altLang="en-US" sz="2000" dirty="0" smtClean="0">
                <a:solidFill>
                  <a:srgbClr val="FFFFFF"/>
                </a:solidFill>
                <a:latin typeface="微软雅黑" panose="020B0503020204020204" charset="-122"/>
                <a:ea typeface="微软雅黑" panose="020B0503020204020204" charset="-122"/>
              </a:rPr>
              <a:t>结构改型</a:t>
            </a:r>
            <a:endParaRPr lang="zh-CN" altLang="en-US" sz="2000" dirty="0">
              <a:solidFill>
                <a:srgbClr val="FFFFFF"/>
              </a:solidFill>
              <a:latin typeface="微软雅黑" panose="020B0503020204020204" charset="-122"/>
              <a:ea typeface="微软雅黑" panose="020B0503020204020204" charset="-122"/>
            </a:endParaRPr>
          </a:p>
        </p:txBody>
      </p:sp>
      <p:sp>
        <p:nvSpPr>
          <p:cNvPr id="19463" name="椭圆 31"/>
          <p:cNvSpPr>
            <a:spLocks noChangeArrowheads="1"/>
          </p:cNvSpPr>
          <p:nvPr/>
        </p:nvSpPr>
        <p:spPr bwMode="auto">
          <a:xfrm>
            <a:off x="1376860" y="1424749"/>
            <a:ext cx="612775" cy="6127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eaLnBrk="1" hangingPunct="1"/>
            <a:r>
              <a:rPr lang="en-US" altLang="zh-CN" sz="2800" b="1" dirty="0">
                <a:solidFill>
                  <a:srgbClr val="FFFFFF"/>
                </a:solidFill>
                <a:latin typeface="Calibri" panose="020F0502020204030204" charset="0"/>
              </a:rPr>
              <a:t>1</a:t>
            </a:r>
            <a:endParaRPr lang="zh-CN" altLang="en-US" sz="2800" b="1" dirty="0">
              <a:solidFill>
                <a:srgbClr val="FFFFFF"/>
              </a:solidFill>
              <a:latin typeface="Calibri" panose="020F0502020204030204" charset="0"/>
            </a:endParaRPr>
          </a:p>
        </p:txBody>
      </p:sp>
      <p:sp>
        <p:nvSpPr>
          <p:cNvPr id="19465" name="任意多边形 33"/>
          <p:cNvSpPr/>
          <p:nvPr/>
        </p:nvSpPr>
        <p:spPr bwMode="auto">
          <a:xfrm>
            <a:off x="3491883" y="3775154"/>
            <a:ext cx="2221433" cy="619125"/>
          </a:xfrm>
          <a:custGeom>
            <a:avLst/>
            <a:gdLst>
              <a:gd name="T0" fmla="*/ 0 w 1710000"/>
              <a:gd name="T1" fmla="*/ 0 h 618597"/>
              <a:gd name="T2" fmla="*/ 1657105 w 1710000"/>
              <a:gd name="T3" fmla="*/ 0 h 618597"/>
              <a:gd name="T4" fmla="*/ 1657105 w 1710000"/>
              <a:gd name="T5" fmla="*/ 516375 h 618597"/>
              <a:gd name="T6" fmla="*/ 1557192 w 1710000"/>
              <a:gd name="T7" fmla="*/ 619653 h 618597"/>
              <a:gd name="T8" fmla="*/ 99913 w 1710000"/>
              <a:gd name="T9" fmla="*/ 619653 h 618597"/>
              <a:gd name="T10" fmla="*/ 0 w 1710000"/>
              <a:gd name="T11" fmla="*/ 516375 h 618597"/>
              <a:gd name="T12" fmla="*/ 0 60000 65536"/>
              <a:gd name="T13" fmla="*/ 0 60000 65536"/>
              <a:gd name="T14" fmla="*/ 0 60000 65536"/>
              <a:gd name="T15" fmla="*/ 0 60000 65536"/>
              <a:gd name="T16" fmla="*/ 0 60000 65536"/>
              <a:gd name="T17" fmla="*/ 0 60000 65536"/>
              <a:gd name="T18" fmla="*/ 0 w 1710000"/>
              <a:gd name="T19" fmla="*/ 0 h 618597"/>
              <a:gd name="T20" fmla="*/ 1710000 w 1710000"/>
              <a:gd name="T21" fmla="*/ 618597 h 618597"/>
            </a:gdLst>
            <a:ahLst/>
            <a:cxnLst>
              <a:cxn ang="T12">
                <a:pos x="T0" y="T1"/>
              </a:cxn>
              <a:cxn ang="T13">
                <a:pos x="T2" y="T3"/>
              </a:cxn>
              <a:cxn ang="T14">
                <a:pos x="T4" y="T5"/>
              </a:cxn>
              <a:cxn ang="T15">
                <a:pos x="T6" y="T7"/>
              </a:cxn>
              <a:cxn ang="T16">
                <a:pos x="T8" y="T9"/>
              </a:cxn>
              <a:cxn ang="T17">
                <a:pos x="T10" y="T11"/>
              </a:cxn>
            </a:cxnLst>
            <a:rect l="T18" t="T19" r="T20" b="T21"/>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lnTo>
                  <a:pt x="0" y="0"/>
                </a:lnTo>
                <a:close/>
              </a:path>
            </a:pathLst>
          </a:custGeom>
          <a:solidFill>
            <a:srgbClr val="0070C0"/>
          </a:solidFill>
          <a:ln w="19050">
            <a:solidFill>
              <a:srgbClr val="4BACC6"/>
            </a:solidFill>
            <a:miter lim="800000"/>
          </a:ln>
        </p:spPr>
        <p:txBody>
          <a:bodyPr lIns="0" tIns="0" rIns="0" bIns="0" anchor="ctr"/>
          <a:lstStyle>
            <a:lvl1pPr defTabSz="1066800">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defTabSz="106680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defTabSz="10668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defTabSz="10668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defTabSz="10668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eaLnBrk="1" hangingPunct="1">
              <a:lnSpc>
                <a:spcPct val="90000"/>
              </a:lnSpc>
              <a:spcAft>
                <a:spcPct val="35000"/>
              </a:spcAft>
            </a:pPr>
            <a:r>
              <a:rPr lang="zh-CN" altLang="en-US" sz="2000" dirty="0" smtClean="0">
                <a:solidFill>
                  <a:srgbClr val="FFFFFF"/>
                </a:solidFill>
                <a:latin typeface="微软雅黑" panose="020B0503020204020204" charset="-122"/>
                <a:ea typeface="微软雅黑" panose="020B0503020204020204" charset="-122"/>
              </a:rPr>
              <a:t>动力吸振</a:t>
            </a:r>
            <a:endParaRPr lang="zh-CN" altLang="en-US" sz="2000" dirty="0">
              <a:solidFill>
                <a:srgbClr val="FFFFFF"/>
              </a:solidFill>
              <a:latin typeface="微软雅黑" panose="020B0503020204020204" charset="-122"/>
              <a:ea typeface="微软雅黑" panose="020B0503020204020204" charset="-122"/>
            </a:endParaRPr>
          </a:p>
        </p:txBody>
      </p:sp>
      <p:sp>
        <p:nvSpPr>
          <p:cNvPr id="19467" name="任意多边形 35"/>
          <p:cNvSpPr/>
          <p:nvPr/>
        </p:nvSpPr>
        <p:spPr bwMode="auto">
          <a:xfrm>
            <a:off x="6300192" y="1732724"/>
            <a:ext cx="2293443" cy="2051106"/>
          </a:xfrm>
          <a:custGeom>
            <a:avLst/>
            <a:gdLst>
              <a:gd name="T0" fmla="*/ 77912 w 1927180"/>
              <a:gd name="T1" fmla="*/ 0 h 1438599"/>
              <a:gd name="T2" fmla="*/ 1226749 w 1927180"/>
              <a:gd name="T3" fmla="*/ 0 h 1438599"/>
              <a:gd name="T4" fmla="*/ 1304661 w 1927180"/>
              <a:gd name="T5" fmla="*/ 265900 h 1438599"/>
              <a:gd name="T6" fmla="*/ 1304661 w 1927180"/>
              <a:gd name="T7" fmla="*/ 3323758 h 1438599"/>
              <a:gd name="T8" fmla="*/ 1304661 w 1927180"/>
              <a:gd name="T9" fmla="*/ 3323758 h 1438599"/>
              <a:gd name="T10" fmla="*/ 0 w 1927180"/>
              <a:gd name="T11" fmla="*/ 3323758 h 1438599"/>
              <a:gd name="T12" fmla="*/ 0 w 1927180"/>
              <a:gd name="T13" fmla="*/ 3323758 h 1438599"/>
              <a:gd name="T14" fmla="*/ 0 w 1927180"/>
              <a:gd name="T15" fmla="*/ 265900 h 1438599"/>
              <a:gd name="T16" fmla="*/ 77912 w 1927180"/>
              <a:gd name="T17" fmla="*/ 0 h 14385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7180"/>
              <a:gd name="T28" fmla="*/ 0 h 1438599"/>
              <a:gd name="T29" fmla="*/ 1927180 w 1927180"/>
              <a:gd name="T30" fmla="*/ 1438599 h 14385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7180" h="1438599">
                <a:moveTo>
                  <a:pt x="115088" y="0"/>
                </a:moveTo>
                <a:lnTo>
                  <a:pt x="1812092" y="0"/>
                </a:lnTo>
                <a:cubicBezTo>
                  <a:pt x="1875653" y="0"/>
                  <a:pt x="1927180" y="51527"/>
                  <a:pt x="1927180" y="115088"/>
                </a:cubicBezTo>
                <a:lnTo>
                  <a:pt x="1927180" y="1438599"/>
                </a:lnTo>
                <a:lnTo>
                  <a:pt x="0" y="1438599"/>
                </a:lnTo>
                <a:lnTo>
                  <a:pt x="0" y="115088"/>
                </a:lnTo>
                <a:cubicBezTo>
                  <a:pt x="0" y="51527"/>
                  <a:pt x="51527" y="0"/>
                  <a:pt x="115088" y="0"/>
                </a:cubicBezTo>
                <a:close/>
              </a:path>
            </a:pathLst>
          </a:custGeom>
          <a:solidFill>
            <a:srgbClr val="FFFFFF">
              <a:alpha val="89803"/>
            </a:srgbClr>
          </a:solidFill>
          <a:ln w="19050">
            <a:solidFill>
              <a:srgbClr val="4BACC6"/>
            </a:solidFill>
            <a:miter lim="800000"/>
          </a:ln>
        </p:spPr>
        <p:txBody>
          <a:bodyPr lIns="72000" tIns="0" rIns="72000" bIns="0" anchor="ctr"/>
          <a:lstStyle>
            <a:lvl1pPr marL="342900" indent="-342900" defTabSz="488950">
              <a:buFont typeface="Arial" panose="020B0604020202090204" pitchFamily="34" charset="0"/>
              <a:defRPr>
                <a:solidFill>
                  <a:schemeClr val="tx1"/>
                </a:solidFill>
                <a:latin typeface="Franklin Gothic Book" pitchFamily="34" charset="0"/>
                <a:ea typeface="宋体" panose="02010600030101010101" pitchFamily="2" charset="-122"/>
              </a:defRPr>
            </a:lvl1pPr>
            <a:lvl2pPr defTabSz="4889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lvl="1" indent="137160" algn="just" eaLnBrk="1" hangingPunct="1">
              <a:lnSpc>
                <a:spcPct val="130000"/>
              </a:lnSpc>
              <a:spcAft>
                <a:spcPts val="0"/>
              </a:spcAft>
              <a:extLst>
                <a:ext uri="{35155182-B16C-46BC-9424-99874614C6A1}">
                  <wpsdc:indentchars xmlns:wpsdc="http://www.wps.cn/officeDocument/2017/drawingmlCustomData" val="77" checksum="1258201401"/>
                </a:ext>
              </a:extLst>
            </a:pPr>
            <a:r>
              <a:rPr lang="zh-CN" altLang="en-US" sz="1400" dirty="0" smtClean="0">
                <a:solidFill>
                  <a:schemeClr val="accent1"/>
                </a:solidFill>
                <a:latin typeface="微软雅黑" panose="020B0503020204020204" charset="-122"/>
                <a:ea typeface="微软雅黑" panose="020B0503020204020204" charset="-122"/>
              </a:rPr>
              <a:t>机理</a:t>
            </a:r>
            <a:r>
              <a:rPr lang="zh-CN" altLang="en-US" sz="1400" dirty="0" smtClean="0">
                <a:solidFill>
                  <a:srgbClr val="7F7F7F"/>
                </a:solidFill>
                <a:latin typeface="微软雅黑" panose="020B0503020204020204" charset="-122"/>
                <a:ea typeface="微软雅黑" panose="020B0503020204020204" charset="-122"/>
              </a:rPr>
              <a:t>：</a:t>
            </a:r>
            <a:endParaRPr lang="en-US" altLang="zh-CN" sz="1400" dirty="0" smtClean="0">
              <a:solidFill>
                <a:srgbClr val="7F7F7F"/>
              </a:solidFill>
              <a:latin typeface="微软雅黑" panose="020B0503020204020204" charset="-122"/>
              <a:ea typeface="微软雅黑" panose="020B0503020204020204" charset="-122"/>
            </a:endParaRPr>
          </a:p>
          <a:p>
            <a:pPr marL="0" lvl="1" algn="just" eaLnBrk="1" hangingPunct="1">
              <a:lnSpc>
                <a:spcPct val="130000"/>
              </a:lnSpc>
              <a:spcAft>
                <a:spcPct val="15000"/>
              </a:spcAft>
            </a:pPr>
            <a:r>
              <a:rPr lang="zh-CN" altLang="en-US" sz="1400" dirty="0" smtClean="0">
                <a:solidFill>
                  <a:srgbClr val="7F7F7F"/>
                </a:solidFill>
                <a:latin typeface="微软雅黑" panose="020B0503020204020204" charset="-122"/>
                <a:ea typeface="微软雅黑" panose="020B0503020204020204" charset="-122"/>
              </a:rPr>
              <a:t>降低共振峰大小</a:t>
            </a:r>
            <a:endParaRPr lang="en-US" altLang="zh-CN" sz="1400" dirty="0" smtClean="0">
              <a:solidFill>
                <a:srgbClr val="7F7F7F"/>
              </a:solidFill>
              <a:latin typeface="微软雅黑" panose="020B0503020204020204" charset="-122"/>
              <a:ea typeface="微软雅黑" panose="020B0503020204020204" charset="-122"/>
            </a:endParaRPr>
          </a:p>
          <a:p>
            <a:pPr marL="0" lvl="1" indent="137160" algn="just" eaLnBrk="1" hangingPunct="1">
              <a:lnSpc>
                <a:spcPct val="130000"/>
              </a:lnSpc>
              <a:spcAft>
                <a:spcPts val="0"/>
              </a:spcAft>
              <a:extLst>
                <a:ext uri="{35155182-B16C-46BC-9424-99874614C6A1}">
                  <wpsdc:indentchars xmlns:wpsdc="http://www.wps.cn/officeDocument/2017/drawingmlCustomData" val="77" checksum="1258201401"/>
                </a:ext>
              </a:extLst>
            </a:pPr>
            <a:r>
              <a:rPr lang="zh-CN" altLang="en-US" sz="1400" dirty="0" smtClean="0">
                <a:solidFill>
                  <a:srgbClr val="FF0000"/>
                </a:solidFill>
                <a:latin typeface="微软雅黑" panose="020B0503020204020204" charset="-122"/>
                <a:ea typeface="微软雅黑" panose="020B0503020204020204" charset="-122"/>
              </a:rPr>
              <a:t>方式</a:t>
            </a:r>
            <a:r>
              <a:rPr lang="zh-CN" altLang="en-US" sz="1400" dirty="0" smtClean="0">
                <a:solidFill>
                  <a:srgbClr val="7F7F7F"/>
                </a:solidFill>
                <a:latin typeface="微软雅黑" panose="020B0503020204020204" charset="-122"/>
                <a:ea typeface="微软雅黑" panose="020B0503020204020204" charset="-122"/>
              </a:rPr>
              <a:t>：</a:t>
            </a:r>
            <a:endParaRPr lang="en-US" altLang="zh-CN" sz="1400" dirty="0" smtClean="0">
              <a:solidFill>
                <a:srgbClr val="7F7F7F"/>
              </a:solidFill>
              <a:latin typeface="微软雅黑" panose="020B0503020204020204" charset="-122"/>
              <a:ea typeface="微软雅黑" panose="020B0503020204020204" charset="-122"/>
            </a:endParaRPr>
          </a:p>
          <a:p>
            <a:pPr marL="0" lvl="1" algn="just" eaLnBrk="1" hangingPunct="1">
              <a:lnSpc>
                <a:spcPct val="130000"/>
              </a:lnSpc>
              <a:spcAft>
                <a:spcPct val="15000"/>
              </a:spcAft>
            </a:pPr>
            <a:r>
              <a:rPr lang="zh-CN" altLang="en-US" sz="1400" dirty="0" smtClean="0">
                <a:solidFill>
                  <a:srgbClr val="7F7F7F"/>
                </a:solidFill>
                <a:latin typeface="微软雅黑" panose="020B0503020204020204" charset="-122"/>
                <a:ea typeface="微软雅黑" panose="020B0503020204020204" charset="-122"/>
              </a:rPr>
              <a:t>设计阻尼减振器、施加阻尼涂层</a:t>
            </a:r>
            <a:endParaRPr lang="zh-CN" altLang="en-US" sz="1400" dirty="0">
              <a:solidFill>
                <a:srgbClr val="7F7F7F"/>
              </a:solidFill>
              <a:latin typeface="微软雅黑" panose="020B0503020204020204" charset="-122"/>
              <a:ea typeface="微软雅黑" panose="020B0503020204020204" charset="-122"/>
            </a:endParaRPr>
          </a:p>
        </p:txBody>
      </p:sp>
      <p:sp>
        <p:nvSpPr>
          <p:cNvPr id="19468" name="任意多边形 36"/>
          <p:cNvSpPr/>
          <p:nvPr/>
        </p:nvSpPr>
        <p:spPr bwMode="auto">
          <a:xfrm>
            <a:off x="6300191" y="3787961"/>
            <a:ext cx="2293442" cy="619125"/>
          </a:xfrm>
          <a:custGeom>
            <a:avLst/>
            <a:gdLst>
              <a:gd name="T0" fmla="*/ 0 w 1710000"/>
              <a:gd name="T1" fmla="*/ 0 h 618597"/>
              <a:gd name="T2" fmla="*/ 1657105 w 1710000"/>
              <a:gd name="T3" fmla="*/ 0 h 618597"/>
              <a:gd name="T4" fmla="*/ 1657105 w 1710000"/>
              <a:gd name="T5" fmla="*/ 516375 h 618597"/>
              <a:gd name="T6" fmla="*/ 1557192 w 1710000"/>
              <a:gd name="T7" fmla="*/ 619653 h 618597"/>
              <a:gd name="T8" fmla="*/ 99913 w 1710000"/>
              <a:gd name="T9" fmla="*/ 619653 h 618597"/>
              <a:gd name="T10" fmla="*/ 0 w 1710000"/>
              <a:gd name="T11" fmla="*/ 516375 h 618597"/>
              <a:gd name="T12" fmla="*/ 0 60000 65536"/>
              <a:gd name="T13" fmla="*/ 0 60000 65536"/>
              <a:gd name="T14" fmla="*/ 0 60000 65536"/>
              <a:gd name="T15" fmla="*/ 0 60000 65536"/>
              <a:gd name="T16" fmla="*/ 0 60000 65536"/>
              <a:gd name="T17" fmla="*/ 0 60000 65536"/>
              <a:gd name="T18" fmla="*/ 0 w 1710000"/>
              <a:gd name="T19" fmla="*/ 0 h 618597"/>
              <a:gd name="T20" fmla="*/ 1710000 w 1710000"/>
              <a:gd name="T21" fmla="*/ 618597 h 618597"/>
            </a:gdLst>
            <a:ahLst/>
            <a:cxnLst>
              <a:cxn ang="T12">
                <a:pos x="T0" y="T1"/>
              </a:cxn>
              <a:cxn ang="T13">
                <a:pos x="T2" y="T3"/>
              </a:cxn>
              <a:cxn ang="T14">
                <a:pos x="T4" y="T5"/>
              </a:cxn>
              <a:cxn ang="T15">
                <a:pos x="T6" y="T7"/>
              </a:cxn>
              <a:cxn ang="T16">
                <a:pos x="T8" y="T9"/>
              </a:cxn>
              <a:cxn ang="T17">
                <a:pos x="T10" y="T11"/>
              </a:cxn>
            </a:cxnLst>
            <a:rect l="T18" t="T19" r="T20" b="T21"/>
            <a:pathLst>
              <a:path w="1710000" h="618597">
                <a:moveTo>
                  <a:pt x="0" y="0"/>
                </a:moveTo>
                <a:lnTo>
                  <a:pt x="1710000" y="0"/>
                </a:lnTo>
                <a:lnTo>
                  <a:pt x="1710000" y="515495"/>
                </a:lnTo>
                <a:cubicBezTo>
                  <a:pt x="1710000" y="572437"/>
                  <a:pt x="1663840" y="618597"/>
                  <a:pt x="1606898" y="618597"/>
                </a:cubicBezTo>
                <a:lnTo>
                  <a:pt x="103102" y="618597"/>
                </a:lnTo>
                <a:cubicBezTo>
                  <a:pt x="46160" y="618597"/>
                  <a:pt x="0" y="572437"/>
                  <a:pt x="0" y="515495"/>
                </a:cubicBezTo>
                <a:lnTo>
                  <a:pt x="0" y="0"/>
                </a:lnTo>
                <a:close/>
              </a:path>
            </a:pathLst>
          </a:custGeom>
          <a:solidFill>
            <a:srgbClr val="0070C0"/>
          </a:solidFill>
          <a:ln w="19050">
            <a:solidFill>
              <a:srgbClr val="4BACC6"/>
            </a:solidFill>
            <a:miter lim="800000"/>
          </a:ln>
        </p:spPr>
        <p:txBody>
          <a:bodyPr lIns="0" tIns="0" rIns="0" bIns="0" anchor="ctr"/>
          <a:lstStyle>
            <a:lvl1pPr defTabSz="1066800">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defTabSz="106680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defTabSz="10668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defTabSz="10668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defTabSz="10668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defTabSz="10668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eaLnBrk="1" hangingPunct="1">
              <a:lnSpc>
                <a:spcPct val="90000"/>
              </a:lnSpc>
              <a:spcAft>
                <a:spcPct val="35000"/>
              </a:spcAft>
            </a:pPr>
            <a:r>
              <a:rPr lang="zh-CN" altLang="en-US" sz="2000" dirty="0" smtClean="0">
                <a:solidFill>
                  <a:srgbClr val="FFFFFF"/>
                </a:solidFill>
                <a:latin typeface="微软雅黑" panose="020B0503020204020204" charset="-122"/>
                <a:ea typeface="微软雅黑" panose="020B0503020204020204" charset="-122"/>
              </a:rPr>
              <a:t>增加管道阻尼</a:t>
            </a:r>
            <a:endParaRPr lang="zh-CN" altLang="en-US" sz="2000" dirty="0">
              <a:solidFill>
                <a:srgbClr val="FFFFFF"/>
              </a:solidFill>
              <a:latin typeface="微软雅黑" panose="020B0503020204020204" charset="-122"/>
              <a:ea typeface="微软雅黑" panose="020B0503020204020204" charset="-122"/>
            </a:endParaRPr>
          </a:p>
        </p:txBody>
      </p:sp>
      <p:sp>
        <p:nvSpPr>
          <p:cNvPr id="19469" name="椭圆 37"/>
          <p:cNvSpPr>
            <a:spLocks noChangeArrowheads="1"/>
          </p:cNvSpPr>
          <p:nvPr/>
        </p:nvSpPr>
        <p:spPr bwMode="auto">
          <a:xfrm>
            <a:off x="7140525" y="1426336"/>
            <a:ext cx="612775" cy="6127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eaLnBrk="1" hangingPunct="1"/>
            <a:r>
              <a:rPr lang="en-US" altLang="zh-CN" sz="2800" b="1" dirty="0">
                <a:solidFill>
                  <a:srgbClr val="FFFFFF"/>
                </a:solidFill>
                <a:latin typeface="Calibri" panose="020F0502020204030204" charset="0"/>
              </a:rPr>
              <a:t>3</a:t>
            </a:r>
            <a:endParaRPr lang="zh-CN" altLang="en-US" sz="2800" b="1" dirty="0">
              <a:solidFill>
                <a:srgbClr val="FFFFFF"/>
              </a:solidFill>
              <a:latin typeface="Calibri" panose="020F0502020204030204" charset="0"/>
            </a:endParaRPr>
          </a:p>
        </p:txBody>
      </p:sp>
      <p:sp>
        <p:nvSpPr>
          <p:cNvPr id="16" name="圆角矩形 5"/>
          <p:cNvSpPr/>
          <p:nvPr/>
        </p:nvSpPr>
        <p:spPr>
          <a:xfrm>
            <a:off x="118110" y="4855845"/>
            <a:ext cx="8918575" cy="1123315"/>
          </a:xfrm>
          <a:prstGeom prst="roundRect">
            <a:avLst>
              <a:gd name="adj" fmla="val 3888"/>
            </a:avLst>
          </a:prstGeom>
          <a:noFill/>
          <a:ln w="12700">
            <a:solidFill>
              <a:srgbClr val="074279"/>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Rectangle 12"/>
          <p:cNvSpPr/>
          <p:nvPr/>
        </p:nvSpPr>
        <p:spPr>
          <a:xfrm>
            <a:off x="179512" y="4872485"/>
            <a:ext cx="8856984" cy="1060450"/>
          </a:xfrm>
          <a:prstGeom prst="rect">
            <a:avLst/>
          </a:prstGeom>
        </p:spPr>
        <p:txBody>
          <a:bodyPr wrap="square">
            <a:spAutoFit/>
          </a:bodyPr>
          <a:lstStyle/>
          <a:p>
            <a:pPr algn="just">
              <a:lnSpc>
                <a:spcPct val="150000"/>
              </a:lnSpc>
            </a:pPr>
            <a:r>
              <a:rPr lang="zh-CN" altLang="en-US" sz="1200" dirty="0" smtClean="0">
                <a:solidFill>
                  <a:schemeClr val="bg1">
                    <a:lumMod val="50000"/>
                  </a:schemeClr>
                </a:solidFill>
                <a:cs typeface="+mn-ea"/>
                <a:sym typeface="+mn-lt"/>
              </a:rPr>
              <a:t>        </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在当前航空液压管道减振中应用较为广泛的是</a:t>
            </a:r>
            <a:r>
              <a:rPr lang="zh-CN" altLang="en-US" sz="1400" dirty="0" smtClean="0">
                <a:solidFill>
                  <a:srgbClr val="FF0000"/>
                </a:solidFill>
                <a:latin typeface="Songti SC Bold" panose="02010800040101010101" charset="-122"/>
                <a:ea typeface="Songti SC Bold" panose="02010800040101010101" charset="-122"/>
                <a:cs typeface="+mn-ea"/>
                <a:sym typeface="+mn-lt"/>
              </a:rPr>
              <a:t>施加卡箍</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以及增加阻尼减振器如</a:t>
            </a:r>
            <a:r>
              <a:rPr lang="zh-CN" altLang="en-US" sz="1400" dirty="0" smtClean="0">
                <a:solidFill>
                  <a:srgbClr val="FF0000"/>
                </a:solidFill>
                <a:latin typeface="Songti SC Bold" panose="02010800040101010101" charset="-122"/>
                <a:ea typeface="Songti SC Bold" panose="02010800040101010101" charset="-122"/>
                <a:cs typeface="+mn-ea"/>
                <a:sym typeface="+mn-lt"/>
              </a:rPr>
              <a:t>颗粒减振器</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。但在实际应用中，发现</a:t>
            </a:r>
            <a:r>
              <a:rPr lang="zh-CN" altLang="en-US" sz="1400" dirty="0" smtClean="0">
                <a:solidFill>
                  <a:srgbClr val="FF0000"/>
                </a:solidFill>
                <a:latin typeface="Songti SC Bold" panose="02010800040101010101" charset="-122"/>
                <a:ea typeface="Songti SC Bold" panose="02010800040101010101" charset="-122"/>
                <a:cs typeface="+mn-ea"/>
                <a:sym typeface="+mn-lt"/>
              </a:rPr>
              <a:t>卡箍破坏情况</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较为</a:t>
            </a:r>
            <a:r>
              <a:rPr lang="zh-CN" altLang="en-US" sz="1400" dirty="0" smtClean="0">
                <a:solidFill>
                  <a:srgbClr val="FF0000"/>
                </a:solidFill>
                <a:latin typeface="Songti SC Bold" panose="02010800040101010101" charset="-122"/>
                <a:ea typeface="Songti SC Bold" panose="02010800040101010101" charset="-122"/>
                <a:cs typeface="+mn-ea"/>
                <a:sym typeface="+mn-lt"/>
              </a:rPr>
              <a:t>严重</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；增加阻尼减振器，效果优异却</a:t>
            </a:r>
            <a:r>
              <a:rPr lang="zh-CN" altLang="en-US" sz="1400" dirty="0" smtClean="0">
                <a:solidFill>
                  <a:srgbClr val="FF0000"/>
                </a:solidFill>
                <a:latin typeface="Songti SC Bold" panose="02010800040101010101" charset="-122"/>
                <a:ea typeface="Songti SC Bold" panose="02010800040101010101" charset="-122"/>
                <a:cs typeface="+mn-ea"/>
                <a:sym typeface="+mn-lt"/>
              </a:rPr>
              <a:t>因其质量难保经济性</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。因此进行</a:t>
            </a:r>
            <a:r>
              <a:rPr lang="zh-CN" altLang="en-US" sz="1400" dirty="0" smtClean="0">
                <a:solidFill>
                  <a:srgbClr val="FF0000"/>
                </a:solidFill>
                <a:latin typeface="Songti SC Bold" panose="02010800040101010101" charset="-122"/>
                <a:ea typeface="Songti SC Bold" panose="02010800040101010101" charset="-122"/>
                <a:cs typeface="+mn-ea"/>
                <a:sym typeface="+mn-lt"/>
              </a:rPr>
              <a:t>既经济又有效</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的材料阻尼减振研究成为新的趋势。</a:t>
            </a:r>
            <a:endPar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endParaRPr>
          </a:p>
        </p:txBody>
      </p:sp>
      <p:sp>
        <p:nvSpPr>
          <p:cNvPr id="18" name="任意多边形 29"/>
          <p:cNvSpPr/>
          <p:nvPr/>
        </p:nvSpPr>
        <p:spPr bwMode="auto">
          <a:xfrm>
            <a:off x="3491883" y="1723984"/>
            <a:ext cx="2221433" cy="2051170"/>
          </a:xfrm>
          <a:custGeom>
            <a:avLst/>
            <a:gdLst>
              <a:gd name="T0" fmla="*/ 77912 w 1927180"/>
              <a:gd name="T1" fmla="*/ 0 h 1438599"/>
              <a:gd name="T2" fmla="*/ 1226749 w 1927180"/>
              <a:gd name="T3" fmla="*/ 0 h 1438599"/>
              <a:gd name="T4" fmla="*/ 1304661 w 1927180"/>
              <a:gd name="T5" fmla="*/ 265900 h 1438599"/>
              <a:gd name="T6" fmla="*/ 1304661 w 1927180"/>
              <a:gd name="T7" fmla="*/ 3323758 h 1438599"/>
              <a:gd name="T8" fmla="*/ 1304661 w 1927180"/>
              <a:gd name="T9" fmla="*/ 3323758 h 1438599"/>
              <a:gd name="T10" fmla="*/ 0 w 1927180"/>
              <a:gd name="T11" fmla="*/ 3323758 h 1438599"/>
              <a:gd name="T12" fmla="*/ 0 w 1927180"/>
              <a:gd name="T13" fmla="*/ 3323758 h 1438599"/>
              <a:gd name="T14" fmla="*/ 0 w 1927180"/>
              <a:gd name="T15" fmla="*/ 265900 h 1438599"/>
              <a:gd name="T16" fmla="*/ 77912 w 1927180"/>
              <a:gd name="T17" fmla="*/ 0 h 14385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7180"/>
              <a:gd name="T28" fmla="*/ 0 h 1438599"/>
              <a:gd name="T29" fmla="*/ 1927180 w 1927180"/>
              <a:gd name="T30" fmla="*/ 1438599 h 14385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7180" h="1438599">
                <a:moveTo>
                  <a:pt x="115088" y="0"/>
                </a:moveTo>
                <a:lnTo>
                  <a:pt x="1812092" y="0"/>
                </a:lnTo>
                <a:cubicBezTo>
                  <a:pt x="1875653" y="0"/>
                  <a:pt x="1927180" y="51527"/>
                  <a:pt x="1927180" y="115088"/>
                </a:cubicBezTo>
                <a:lnTo>
                  <a:pt x="1927180" y="1438599"/>
                </a:lnTo>
                <a:lnTo>
                  <a:pt x="0" y="1438599"/>
                </a:lnTo>
                <a:lnTo>
                  <a:pt x="0" y="115088"/>
                </a:lnTo>
                <a:cubicBezTo>
                  <a:pt x="0" y="51527"/>
                  <a:pt x="51527" y="0"/>
                  <a:pt x="115088" y="0"/>
                </a:cubicBezTo>
                <a:close/>
              </a:path>
            </a:pathLst>
          </a:custGeom>
          <a:solidFill>
            <a:srgbClr val="FFFFFF">
              <a:alpha val="89803"/>
            </a:srgbClr>
          </a:solidFill>
          <a:ln w="19050">
            <a:solidFill>
              <a:srgbClr val="4BACC6"/>
            </a:solidFill>
            <a:miter lim="800000"/>
          </a:ln>
        </p:spPr>
        <p:txBody>
          <a:bodyPr lIns="72000" tIns="0" rIns="72000" bIns="0" anchor="ctr"/>
          <a:lstStyle>
            <a:lvl1pPr marL="342900" indent="-342900" defTabSz="488950">
              <a:buFont typeface="Arial" panose="020B0604020202090204" pitchFamily="34" charset="0"/>
              <a:defRPr>
                <a:solidFill>
                  <a:schemeClr val="tx1"/>
                </a:solidFill>
                <a:latin typeface="Franklin Gothic Book" pitchFamily="34" charset="0"/>
                <a:ea typeface="宋体" panose="02010600030101010101" pitchFamily="2" charset="-122"/>
              </a:defRPr>
            </a:lvl1pPr>
            <a:lvl2pPr defTabSz="4889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lvl="1" indent="137160" algn="just" eaLnBrk="1" hangingPunct="1">
              <a:lnSpc>
                <a:spcPct val="130000"/>
              </a:lnSpc>
              <a:spcAft>
                <a:spcPts val="0"/>
              </a:spcAft>
              <a:extLst>
                <a:ext uri="{35155182-B16C-46BC-9424-99874614C6A1}">
                  <wpsdc:indentchars xmlns:wpsdc="http://www.wps.cn/officeDocument/2017/drawingmlCustomData" val="77" checksum="1258201401"/>
                </a:ext>
              </a:extLst>
            </a:pPr>
            <a:r>
              <a:rPr lang="zh-CN" altLang="en-US" sz="1400" dirty="0" smtClean="0">
                <a:solidFill>
                  <a:schemeClr val="accent1"/>
                </a:solidFill>
                <a:latin typeface="微软雅黑" panose="020B0503020204020204" charset="-122"/>
                <a:ea typeface="微软雅黑" panose="020B0503020204020204" charset="-122"/>
              </a:rPr>
              <a:t>机理</a:t>
            </a:r>
            <a:r>
              <a:rPr lang="zh-CN" altLang="en-US" sz="1400" dirty="0" smtClean="0">
                <a:solidFill>
                  <a:srgbClr val="7F7F7F"/>
                </a:solidFill>
                <a:latin typeface="微软雅黑" panose="020B0503020204020204" charset="-122"/>
                <a:ea typeface="微软雅黑" panose="020B0503020204020204" charset="-122"/>
              </a:rPr>
              <a:t>：</a:t>
            </a:r>
            <a:endParaRPr lang="en-US" altLang="zh-CN" sz="1400" dirty="0" smtClean="0">
              <a:solidFill>
                <a:srgbClr val="7F7F7F"/>
              </a:solidFill>
              <a:latin typeface="微软雅黑" panose="020B0503020204020204" charset="-122"/>
              <a:ea typeface="微软雅黑" panose="020B0503020204020204" charset="-122"/>
            </a:endParaRPr>
          </a:p>
          <a:p>
            <a:pPr marL="0" lvl="1" algn="just" eaLnBrk="1" hangingPunct="1">
              <a:lnSpc>
                <a:spcPct val="130000"/>
              </a:lnSpc>
              <a:spcAft>
                <a:spcPct val="15000"/>
              </a:spcAft>
            </a:pPr>
            <a:r>
              <a:rPr lang="zh-CN" altLang="en-US" sz="1400" dirty="0" smtClean="0">
                <a:solidFill>
                  <a:srgbClr val="7F7F7F"/>
                </a:solidFill>
                <a:latin typeface="微软雅黑" panose="020B0503020204020204" charset="-122"/>
                <a:ea typeface="微软雅黑" panose="020B0503020204020204" charset="-122"/>
              </a:rPr>
              <a:t>减小特定频率下管道振动</a:t>
            </a:r>
            <a:endParaRPr lang="en-US" altLang="zh-CN" sz="1400" dirty="0" smtClean="0">
              <a:solidFill>
                <a:srgbClr val="7F7F7F"/>
              </a:solidFill>
              <a:latin typeface="微软雅黑" panose="020B0503020204020204" charset="-122"/>
              <a:ea typeface="微软雅黑" panose="020B0503020204020204" charset="-122"/>
            </a:endParaRPr>
          </a:p>
          <a:p>
            <a:pPr marL="0" lvl="1" indent="137160" algn="just" eaLnBrk="1" hangingPunct="1">
              <a:lnSpc>
                <a:spcPct val="130000"/>
              </a:lnSpc>
              <a:spcAft>
                <a:spcPts val="0"/>
              </a:spcAft>
              <a:extLst>
                <a:ext uri="{35155182-B16C-46BC-9424-99874614C6A1}">
                  <wpsdc:indentchars xmlns:wpsdc="http://www.wps.cn/officeDocument/2017/drawingmlCustomData" val="77" checksum="1258201401"/>
                </a:ext>
              </a:extLst>
            </a:pPr>
            <a:r>
              <a:rPr lang="zh-CN" altLang="en-US" sz="1400" dirty="0" smtClean="0">
                <a:solidFill>
                  <a:srgbClr val="FF0000"/>
                </a:solidFill>
                <a:latin typeface="微软雅黑" panose="020B0503020204020204" charset="-122"/>
                <a:ea typeface="微软雅黑" panose="020B0503020204020204" charset="-122"/>
              </a:rPr>
              <a:t>方式</a:t>
            </a:r>
            <a:r>
              <a:rPr lang="zh-CN" altLang="en-US" sz="1400" dirty="0" smtClean="0">
                <a:solidFill>
                  <a:srgbClr val="7F7F7F"/>
                </a:solidFill>
                <a:latin typeface="微软雅黑" panose="020B0503020204020204" charset="-122"/>
                <a:ea typeface="微软雅黑" panose="020B0503020204020204" charset="-122"/>
              </a:rPr>
              <a:t>：</a:t>
            </a:r>
            <a:endParaRPr lang="en-US" altLang="zh-CN" sz="1400" dirty="0" smtClean="0">
              <a:solidFill>
                <a:srgbClr val="7F7F7F"/>
              </a:solidFill>
              <a:latin typeface="微软雅黑" panose="020B0503020204020204" charset="-122"/>
              <a:ea typeface="微软雅黑" panose="020B0503020204020204" charset="-122"/>
            </a:endParaRPr>
          </a:p>
          <a:p>
            <a:pPr marL="0" lvl="1" algn="just" eaLnBrk="1" hangingPunct="1">
              <a:lnSpc>
                <a:spcPct val="130000"/>
              </a:lnSpc>
              <a:spcAft>
                <a:spcPct val="15000"/>
              </a:spcAft>
            </a:pPr>
            <a:r>
              <a:rPr lang="zh-CN" altLang="en-US" sz="1400" dirty="0" smtClean="0">
                <a:solidFill>
                  <a:srgbClr val="7F7F7F"/>
                </a:solidFill>
                <a:latin typeface="微软雅黑" panose="020B0503020204020204" charset="-122"/>
                <a:ea typeface="微软雅黑" panose="020B0503020204020204" charset="-122"/>
              </a:rPr>
              <a:t>设计动力吸振器</a:t>
            </a:r>
            <a:endParaRPr lang="zh-CN" altLang="en-US" sz="1400" dirty="0">
              <a:solidFill>
                <a:srgbClr val="7F7F7F"/>
              </a:solidFill>
              <a:latin typeface="微软雅黑" panose="020B0503020204020204" charset="-122"/>
              <a:ea typeface="微软雅黑" panose="020B0503020204020204" charset="-122"/>
            </a:endParaRPr>
          </a:p>
        </p:txBody>
      </p:sp>
      <p:sp>
        <p:nvSpPr>
          <p:cNvPr id="19466" name="椭圆 34"/>
          <p:cNvSpPr>
            <a:spLocks noChangeArrowheads="1"/>
          </p:cNvSpPr>
          <p:nvPr/>
        </p:nvSpPr>
        <p:spPr bwMode="auto">
          <a:xfrm>
            <a:off x="4258692" y="1426336"/>
            <a:ext cx="612775" cy="6127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eaLnBrk="1" hangingPunct="1"/>
            <a:r>
              <a:rPr lang="en-US" altLang="zh-CN" sz="2800" b="1" dirty="0">
                <a:solidFill>
                  <a:srgbClr val="FFFFFF"/>
                </a:solidFill>
                <a:latin typeface="Calibri" panose="020F0502020204030204" charset="0"/>
              </a:rPr>
              <a:t>2</a:t>
            </a:r>
            <a:endParaRPr lang="zh-CN" altLang="en-US" sz="2800" b="1" dirty="0">
              <a:solidFill>
                <a:srgbClr val="FFFFFF"/>
              </a:solidFill>
              <a:latin typeface="Calibri" panose="020F0502020204030204" charset="0"/>
            </a:endParaRPr>
          </a:p>
        </p:txBody>
      </p:sp>
      <p:grpSp>
        <p:nvGrpSpPr>
          <p:cNvPr id="24" name="Group 2"/>
          <p:cNvGrpSpPr/>
          <p:nvPr/>
        </p:nvGrpSpPr>
        <p:grpSpPr bwMode="auto">
          <a:xfrm>
            <a:off x="152400" y="677545"/>
            <a:ext cx="5327015" cy="412890"/>
            <a:chOff x="0" y="0"/>
            <a:chExt cx="4786549" cy="413118"/>
          </a:xfrm>
        </p:grpSpPr>
        <p:sp>
          <p:nvSpPr>
            <p:cNvPr id="25" name="TextBox 3"/>
            <p:cNvSpPr>
              <a:spLocks noChangeArrowheads="1"/>
            </p:cNvSpPr>
            <p:nvPr/>
          </p:nvSpPr>
          <p:spPr bwMode="auto">
            <a:xfrm>
              <a:off x="0" y="0"/>
              <a:ext cx="713389"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01</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6" name="矩形 24"/>
            <p:cNvSpPr>
              <a:spLocks noChangeArrowheads="1"/>
            </p:cNvSpPr>
            <p:nvPr/>
          </p:nvSpPr>
          <p:spPr bwMode="auto">
            <a:xfrm>
              <a:off x="395114" y="14118"/>
              <a:ext cx="4391435"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研究背景及现状分析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振动控制技术</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27" name="直接连接符 3"/>
          <p:cNvCxnSpPr>
            <a:cxnSpLocks noChangeShapeType="1"/>
          </p:cNvCxnSpPr>
          <p:nvPr/>
        </p:nvCxnSpPr>
        <p:spPr bwMode="auto">
          <a:xfrm>
            <a:off x="196533" y="66484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28" name="直接连接符 4"/>
          <p:cNvCxnSpPr>
            <a:cxnSpLocks noChangeShapeType="1"/>
          </p:cNvCxnSpPr>
          <p:nvPr/>
        </p:nvCxnSpPr>
        <p:spPr bwMode="auto">
          <a:xfrm>
            <a:off x="196533" y="108997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p:cTn id="10" dur="1000" fill="hold"/>
                                        <p:tgtEl>
                                          <p:spTgt spid="17"/>
                                        </p:tgtEl>
                                        <p:attrNameLst>
                                          <p:attrName>ppt_w</p:attrName>
                                        </p:attrNameLst>
                                      </p:cBhvr>
                                      <p:tavLst>
                                        <p:tav tm="0">
                                          <p:val>
                                            <p:fltVal val="0"/>
                                          </p:val>
                                        </p:tav>
                                        <p:tav tm="100000">
                                          <p:val>
                                            <p:strVal val="#ppt_w"/>
                                          </p:val>
                                        </p:tav>
                                      </p:tavLst>
                                    </p:anim>
                                    <p:anim calcmode="lin" valueType="num">
                                      <p:cBhvr>
                                        <p:cTn id="11" dur="1000" fill="hold"/>
                                        <p:tgtEl>
                                          <p:spTgt spid="17"/>
                                        </p:tgtEl>
                                        <p:attrNameLst>
                                          <p:attrName>ppt_h</p:attrName>
                                        </p:attrNameLst>
                                      </p:cBhvr>
                                      <p:tavLst>
                                        <p:tav tm="0">
                                          <p:val>
                                            <p:fltVal val="0"/>
                                          </p:val>
                                        </p:tav>
                                        <p:tav tm="100000">
                                          <p:val>
                                            <p:strVal val="#ppt_h"/>
                                          </p:val>
                                        </p:tav>
                                      </p:tavLst>
                                    </p:anim>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八角星 2"/>
          <p:cNvSpPr>
            <a:spLocks noChangeArrowheads="1"/>
          </p:cNvSpPr>
          <p:nvPr/>
        </p:nvSpPr>
        <p:spPr bwMode="auto">
          <a:xfrm>
            <a:off x="6855079" y="1431499"/>
            <a:ext cx="1416050" cy="1414462"/>
          </a:xfrm>
          <a:prstGeom prst="ellipse">
            <a:avLst/>
          </a:prstGeom>
          <a:solidFill>
            <a:srgbClr val="B9EDFF"/>
          </a:solidFill>
          <a:ln w="12700">
            <a:solidFill>
              <a:srgbClr val="82DEFE"/>
            </a:solidFill>
            <a:round/>
          </a:ln>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sz="1200" dirty="0">
              <a:solidFill>
                <a:srgbClr val="FFFFFF"/>
              </a:solidFill>
              <a:latin typeface="Calibri" panose="020F0502020204030204" charset="0"/>
            </a:endParaRPr>
          </a:p>
        </p:txBody>
      </p:sp>
      <p:sp>
        <p:nvSpPr>
          <p:cNvPr id="5" name="八角星 2"/>
          <p:cNvSpPr>
            <a:spLocks noChangeArrowheads="1"/>
          </p:cNvSpPr>
          <p:nvPr/>
        </p:nvSpPr>
        <p:spPr bwMode="auto">
          <a:xfrm>
            <a:off x="4951349" y="1431499"/>
            <a:ext cx="1416050" cy="1414462"/>
          </a:xfrm>
          <a:prstGeom prst="ellipse">
            <a:avLst/>
          </a:prstGeom>
          <a:solidFill>
            <a:srgbClr val="B9EDFF"/>
          </a:solidFill>
          <a:ln w="12700">
            <a:solidFill>
              <a:srgbClr val="82DEFE"/>
            </a:solidFill>
            <a:round/>
          </a:ln>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sz="1200" dirty="0">
              <a:solidFill>
                <a:srgbClr val="FFFFFF"/>
              </a:solidFill>
              <a:latin typeface="Calibri" panose="020F0502020204030204" charset="0"/>
            </a:endParaRPr>
          </a:p>
        </p:txBody>
      </p:sp>
      <p:sp>
        <p:nvSpPr>
          <p:cNvPr id="3" name="八角星 2"/>
          <p:cNvSpPr>
            <a:spLocks noChangeArrowheads="1"/>
          </p:cNvSpPr>
          <p:nvPr/>
        </p:nvSpPr>
        <p:spPr bwMode="auto">
          <a:xfrm>
            <a:off x="3047619" y="1431499"/>
            <a:ext cx="1416050" cy="1414462"/>
          </a:xfrm>
          <a:prstGeom prst="ellipse">
            <a:avLst/>
          </a:prstGeom>
          <a:solidFill>
            <a:srgbClr val="B9EDFF"/>
          </a:solidFill>
          <a:ln w="12700">
            <a:solidFill>
              <a:srgbClr val="82DEFE"/>
            </a:solidFill>
            <a:round/>
          </a:ln>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sz="1200" dirty="0">
              <a:solidFill>
                <a:srgbClr val="FFFFFF"/>
              </a:solidFill>
              <a:latin typeface="Calibri" panose="020F0502020204030204" charset="0"/>
            </a:endParaRPr>
          </a:p>
        </p:txBody>
      </p:sp>
      <p:sp>
        <p:nvSpPr>
          <p:cNvPr id="22536" name="八角星 2"/>
          <p:cNvSpPr>
            <a:spLocks noChangeArrowheads="1"/>
          </p:cNvSpPr>
          <p:nvPr/>
        </p:nvSpPr>
        <p:spPr bwMode="auto">
          <a:xfrm>
            <a:off x="1143889" y="1416894"/>
            <a:ext cx="1416050" cy="1414462"/>
          </a:xfrm>
          <a:prstGeom prst="ellipse">
            <a:avLst/>
          </a:prstGeom>
          <a:solidFill>
            <a:srgbClr val="B9EDFF"/>
          </a:solidFill>
          <a:ln w="12700">
            <a:solidFill>
              <a:srgbClr val="82DEFE"/>
            </a:solidFill>
            <a:round/>
          </a:ln>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sz="1200" dirty="0">
              <a:solidFill>
                <a:srgbClr val="FFFFFF"/>
              </a:solidFill>
              <a:latin typeface="Calibri" panose="020F0502020204030204" charset="0"/>
            </a:endParaRPr>
          </a:p>
        </p:txBody>
      </p:sp>
      <p:sp>
        <p:nvSpPr>
          <p:cNvPr id="22537" name="矩形 43"/>
          <p:cNvSpPr>
            <a:spLocks noChangeArrowheads="1"/>
          </p:cNvSpPr>
          <p:nvPr/>
        </p:nvSpPr>
        <p:spPr bwMode="auto">
          <a:xfrm>
            <a:off x="35814" y="2052846"/>
            <a:ext cx="9144000" cy="171450"/>
          </a:xfrm>
          <a:prstGeom prst="rect">
            <a:avLst/>
          </a:prstGeom>
          <a:gradFill rotWithShape="1">
            <a:gsLst>
              <a:gs pos="0">
                <a:srgbClr val="FFFFFF"/>
              </a:gs>
              <a:gs pos="50999">
                <a:srgbClr val="D9D9D9"/>
              </a:gs>
              <a:gs pos="70000">
                <a:srgbClr val="D9D9D9"/>
              </a:gs>
              <a:gs pos="99435">
                <a:srgbClr val="F2F2F2"/>
              </a:gs>
              <a:gs pos="100000">
                <a:srgbClr val="F2F2F2"/>
              </a:gs>
            </a:gsLst>
            <a:lin ang="5400000"/>
          </a:gradFill>
          <a:ln w="12700">
            <a:solidFill>
              <a:srgbClr val="D9D9D9"/>
            </a:solidFill>
            <a:miter lim="800000"/>
          </a:ln>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a:endParaRPr lang="zh-CN" altLang="en-US">
              <a:solidFill>
                <a:srgbClr val="FFFFFF"/>
              </a:solidFill>
              <a:latin typeface="Calibri" panose="020F0502020204030204" charset="0"/>
            </a:endParaRPr>
          </a:p>
        </p:txBody>
      </p:sp>
      <p:sp>
        <p:nvSpPr>
          <p:cNvPr id="179" name="页脚占位符 2"/>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180" name="日期占位符 1"/>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181" name="矩形 9"/>
          <p:cNvSpPr txBox="1"/>
          <p:nvPr/>
        </p:nvSpPr>
        <p:spPr>
          <a:xfrm>
            <a:off x="0" y="9814"/>
            <a:ext cx="4572000" cy="447041"/>
          </a:xfrm>
          <a:prstGeom prst="rect">
            <a:avLst/>
          </a:prstGeom>
          <a:ln w="12700">
            <a:miter lim="400000"/>
          </a:ln>
        </p:spPr>
        <p:txBody>
          <a:bodyPr lIns="45719" rIns="45719">
            <a:spAutoFit/>
          </a:bodyPr>
          <a:lstStyle>
            <a:lvl1pPr algn="ctr">
              <a:spcBef>
                <a:spcPts val="1200"/>
              </a:spcBef>
              <a:defRPr sz="2000"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第一部分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182" name="Text Box 3"/>
          <p:cNvSpPr txBox="1"/>
          <p:nvPr/>
        </p:nvSpPr>
        <p:spPr>
          <a:xfrm>
            <a:off x="4635500" y="9523"/>
            <a:ext cx="4495800" cy="398780"/>
          </a:xfrm>
          <a:prstGeom prst="rect">
            <a:avLst/>
          </a:prstGeom>
          <a:ln w="12700">
            <a:miter lim="400000"/>
          </a:ln>
        </p:spPr>
        <p:txBody>
          <a:bodyPr lIns="45719" rIns="45719">
            <a:spAutoFit/>
          </a:bodyPr>
          <a:lstStyle>
            <a:lvl1pPr algn="ctr">
              <a:spcBef>
                <a:spcPts val="1200"/>
              </a:spcBef>
              <a:defRPr sz="2000"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defRPr b="1">
                <a:latin typeface="+mn-lt"/>
                <a:ea typeface="+mn-ea"/>
                <a:cs typeface="+mn-cs"/>
                <a:sym typeface="Arial" panose="020B0604020202090204"/>
              </a:defRPr>
            </a:pPr>
            <a:r>
              <a: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研究背景及</a:t>
            </a:r>
            <a:r>
              <a:rPr lang="zh-CN"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现状分析</a:t>
            </a:r>
            <a:endPara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22538" name="八角星 2"/>
          <p:cNvSpPr>
            <a:spLocks noChangeArrowheads="1"/>
          </p:cNvSpPr>
          <p:nvPr/>
        </p:nvSpPr>
        <p:spPr bwMode="auto">
          <a:xfrm>
            <a:off x="1234377" y="1506746"/>
            <a:ext cx="1235075" cy="12350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a:r>
              <a:rPr lang="zh-CN" altLang="en-US" sz="1400" dirty="0" smtClean="0">
                <a:solidFill>
                  <a:srgbClr val="FFFFFF"/>
                </a:solidFill>
                <a:latin typeface="微软雅黑" panose="020B0503020204020204" charset="-122"/>
                <a:ea typeface="微软雅黑" panose="020B0503020204020204" charset="-122"/>
              </a:rPr>
              <a:t>丙烯酸树脂型</a:t>
            </a:r>
            <a:endParaRPr lang="zh-CN" altLang="en-US" sz="1400" dirty="0">
              <a:solidFill>
                <a:srgbClr val="FFFFFF"/>
              </a:solidFill>
              <a:latin typeface="微软雅黑" panose="020B0503020204020204" charset="-122"/>
              <a:ea typeface="微软雅黑" panose="020B0503020204020204" charset="-122"/>
            </a:endParaRPr>
          </a:p>
        </p:txBody>
      </p:sp>
      <p:sp>
        <p:nvSpPr>
          <p:cNvPr id="22539" name="八角星 2"/>
          <p:cNvSpPr>
            <a:spLocks noChangeArrowheads="1"/>
          </p:cNvSpPr>
          <p:nvPr/>
        </p:nvSpPr>
        <p:spPr bwMode="auto">
          <a:xfrm>
            <a:off x="3137789" y="1506746"/>
            <a:ext cx="1235075" cy="12350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a:r>
              <a:rPr lang="zh-CN" altLang="en-US" sz="1400" dirty="0">
                <a:solidFill>
                  <a:srgbClr val="FFFFFF"/>
                </a:solidFill>
                <a:latin typeface="微软雅黑" panose="020B0503020204020204" charset="-122"/>
                <a:ea typeface="微软雅黑" panose="020B0503020204020204" charset="-122"/>
              </a:rPr>
              <a:t>环氧树脂型</a:t>
            </a:r>
            <a:endParaRPr lang="zh-CN" altLang="en-US" sz="1400" dirty="0">
              <a:solidFill>
                <a:srgbClr val="FFFFFF"/>
              </a:solidFill>
              <a:latin typeface="微软雅黑" panose="020B0503020204020204" charset="-122"/>
              <a:ea typeface="微软雅黑" panose="020B0503020204020204" charset="-122"/>
            </a:endParaRPr>
          </a:p>
        </p:txBody>
      </p:sp>
      <p:sp>
        <p:nvSpPr>
          <p:cNvPr id="22540" name="八角星 2"/>
          <p:cNvSpPr>
            <a:spLocks noChangeArrowheads="1"/>
          </p:cNvSpPr>
          <p:nvPr/>
        </p:nvSpPr>
        <p:spPr bwMode="auto">
          <a:xfrm>
            <a:off x="5041202" y="1506746"/>
            <a:ext cx="1235075" cy="12350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a:r>
              <a:rPr lang="zh-CN" altLang="en-US" sz="1400" dirty="0">
                <a:solidFill>
                  <a:srgbClr val="FFFFFF"/>
                </a:solidFill>
                <a:latin typeface="微软雅黑" panose="020B0503020204020204" charset="-122"/>
                <a:ea typeface="微软雅黑" panose="020B0503020204020204" charset="-122"/>
              </a:rPr>
              <a:t>聚氨酯型</a:t>
            </a:r>
            <a:endParaRPr lang="zh-CN" altLang="en-US" sz="1400" dirty="0">
              <a:solidFill>
                <a:srgbClr val="FFFFFF"/>
              </a:solidFill>
              <a:latin typeface="微软雅黑" panose="020B0503020204020204" charset="-122"/>
              <a:ea typeface="微软雅黑" panose="020B0503020204020204" charset="-122"/>
            </a:endParaRPr>
          </a:p>
        </p:txBody>
      </p:sp>
      <p:sp>
        <p:nvSpPr>
          <p:cNvPr id="22541" name="八角星 2"/>
          <p:cNvSpPr>
            <a:spLocks noChangeArrowheads="1"/>
          </p:cNvSpPr>
          <p:nvPr/>
        </p:nvSpPr>
        <p:spPr bwMode="auto">
          <a:xfrm>
            <a:off x="6944614" y="1506746"/>
            <a:ext cx="1235075" cy="1235075"/>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ctr"/>
            <a:r>
              <a:rPr lang="zh-CN" altLang="en-US" sz="1400" dirty="0">
                <a:solidFill>
                  <a:srgbClr val="FFFFFF"/>
                </a:solidFill>
                <a:latin typeface="微软雅黑" panose="020B0503020204020204" charset="-122"/>
                <a:ea typeface="微软雅黑" panose="020B0503020204020204" charset="-122"/>
              </a:rPr>
              <a:t>无机涂料型</a:t>
            </a:r>
            <a:endParaRPr lang="zh-CN" altLang="en-US" sz="1400" dirty="0">
              <a:solidFill>
                <a:srgbClr val="FFFFFF"/>
              </a:solidFill>
              <a:latin typeface="微软雅黑" panose="020B0503020204020204" charset="-122"/>
              <a:ea typeface="微软雅黑" panose="020B0503020204020204" charset="-122"/>
            </a:endParaRPr>
          </a:p>
        </p:txBody>
      </p:sp>
      <p:sp>
        <p:nvSpPr>
          <p:cNvPr id="22542" name="TextBox 53"/>
          <p:cNvSpPr txBox="1">
            <a:spLocks noChangeArrowheads="1"/>
          </p:cNvSpPr>
          <p:nvPr/>
        </p:nvSpPr>
        <p:spPr bwMode="auto">
          <a:xfrm flipH="1">
            <a:off x="309245" y="3433445"/>
            <a:ext cx="3953510" cy="184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spAutoFit/>
          </a:bodyPr>
          <a:lstStyle>
            <a:lvl1pPr marL="342900" indent="-342900" defTabSz="488950">
              <a:buFont typeface="Arial" panose="020B0604020202090204" pitchFamily="34" charset="0"/>
              <a:defRPr>
                <a:solidFill>
                  <a:schemeClr val="tx1"/>
                </a:solidFill>
                <a:latin typeface="Franklin Gothic Book" pitchFamily="34" charset="0"/>
                <a:ea typeface="宋体" panose="02010600030101010101" pitchFamily="2" charset="-122"/>
              </a:defRPr>
            </a:lvl1pPr>
            <a:lvl2pPr defTabSz="4889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defTabSz="48895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defTabSz="48895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algn="just">
              <a:lnSpc>
                <a:spcPct val="150000"/>
              </a:lnSpc>
            </a:pPr>
            <a:r>
              <a:rPr lang="zh-CN" altLang="en-US" sz="1600" dirty="0" smtClean="0">
                <a:solidFill>
                  <a:schemeClr val="accent1"/>
                </a:solidFill>
                <a:latin typeface="Songti SC Regular" panose="02010800040101010101" charset="-122"/>
                <a:ea typeface="Songti SC Regular" panose="02010800040101010101" charset="-122"/>
                <a:cs typeface="Songti SC Regular" panose="02010800040101010101" charset="-122"/>
                <a:sym typeface="+mn-lt"/>
              </a:rPr>
              <a:t>水性阻尼涂料特点</a:t>
            </a:r>
            <a:r>
              <a:rPr lang="zh-CN" altLang="en-US" sz="1600" dirty="0">
                <a:solidFill>
                  <a:schemeClr val="accent1"/>
                </a:solidFill>
                <a:latin typeface="Songti SC Regular" panose="02010800040101010101" charset="-122"/>
                <a:ea typeface="Songti SC Regular" panose="02010800040101010101" charset="-122"/>
                <a:cs typeface="Songti SC Regular" panose="02010800040101010101" charset="-122"/>
                <a:sym typeface="+mn-lt"/>
              </a:rPr>
              <a:t>：</a:t>
            </a:r>
            <a:endParaRPr lang="en-US" altLang="zh-CN" sz="1600" dirty="0">
              <a:solidFill>
                <a:schemeClr val="accent1"/>
              </a:solidFill>
              <a:latin typeface="Songti SC Regular" panose="02010800040101010101" charset="-122"/>
              <a:ea typeface="Songti SC Regular" panose="02010800040101010101" charset="-122"/>
              <a:cs typeface="Songti SC Regular" panose="02010800040101010101" charset="-122"/>
              <a:sym typeface="+mn-lt"/>
            </a:endParaRPr>
          </a:p>
          <a:p>
            <a:pPr marL="285750" indent="-285750" algn="just">
              <a:lnSpc>
                <a:spcPct val="150000"/>
              </a:lnSpc>
              <a:buFont typeface="Wingdings" panose="05000000000000000000" pitchFamily="2" charset="2"/>
              <a:buChar char="Ø"/>
            </a:pPr>
            <a:r>
              <a:rPr lang="zh-CN" altLang="en-US" sz="1600" dirty="0" smtClean="0">
                <a:solidFill>
                  <a:schemeClr val="accent1"/>
                </a:solidFill>
                <a:latin typeface="Songti SC Regular" panose="02010800040101010101" charset="-122"/>
                <a:ea typeface="Songti SC Regular" panose="02010800040101010101" charset="-122"/>
                <a:cs typeface="Songti SC Regular" panose="02010800040101010101" charset="-122"/>
                <a:sym typeface="+mn-lt"/>
              </a:rPr>
              <a:t>对</a:t>
            </a:r>
            <a:r>
              <a:rPr lang="zh-CN" altLang="en-US" sz="1600" dirty="0">
                <a:solidFill>
                  <a:schemeClr val="accent1"/>
                </a:solidFill>
                <a:latin typeface="Songti SC Regular" panose="02010800040101010101" charset="-122"/>
                <a:ea typeface="Songti SC Regular" panose="02010800040101010101" charset="-122"/>
                <a:cs typeface="Songti SC Regular" panose="02010800040101010101" charset="-122"/>
                <a:sym typeface="+mn-lt"/>
              </a:rPr>
              <a:t>施工面条件要求不高</a:t>
            </a:r>
            <a:r>
              <a:rPr lang="zh-CN" altLang="en-US" sz="1600" dirty="0">
                <a:latin typeface="Songti SC Regular" panose="02010800040101010101" charset="-122"/>
                <a:ea typeface="Songti SC Regular" panose="02010800040101010101" charset="-122"/>
                <a:cs typeface="Songti SC Regular" panose="02010800040101010101" charset="-122"/>
                <a:sym typeface="+mn-lt"/>
              </a:rPr>
              <a:t>；</a:t>
            </a:r>
            <a:endParaRPr lang="en-US" altLang="zh-CN" sz="1600" dirty="0">
              <a:latin typeface="Songti SC Regular" panose="02010800040101010101" charset="-122"/>
              <a:ea typeface="Songti SC Regular" panose="02010800040101010101" charset="-122"/>
              <a:cs typeface="Songti SC Regular" panose="02010800040101010101" charset="-122"/>
              <a:sym typeface="+mn-lt"/>
            </a:endParaRPr>
          </a:p>
          <a:p>
            <a:pPr marL="285750" indent="-285750" algn="just">
              <a:lnSpc>
                <a:spcPct val="150000"/>
              </a:lnSpc>
              <a:buFont typeface="Wingdings" panose="05000000000000000000" pitchFamily="2" charset="2"/>
              <a:buChar char="Ø"/>
            </a:pPr>
            <a:r>
              <a:rPr lang="zh-CN" altLang="en-US" sz="1600" dirty="0" smtClean="0">
                <a:solidFill>
                  <a:schemeClr val="accent1"/>
                </a:solidFill>
                <a:latin typeface="Songti SC Regular" panose="02010800040101010101" charset="-122"/>
                <a:ea typeface="Songti SC Regular" panose="02010800040101010101" charset="-122"/>
                <a:cs typeface="Songti SC Regular" panose="02010800040101010101" charset="-122"/>
                <a:sym typeface="+mn-lt"/>
              </a:rPr>
              <a:t>可以</a:t>
            </a:r>
            <a:r>
              <a:rPr lang="zh-CN" altLang="en-US" sz="1600" dirty="0">
                <a:solidFill>
                  <a:schemeClr val="accent1"/>
                </a:solidFill>
                <a:latin typeface="Songti SC Regular" panose="02010800040101010101" charset="-122"/>
                <a:ea typeface="Songti SC Regular" panose="02010800040101010101" charset="-122"/>
                <a:cs typeface="Songti SC Regular" panose="02010800040101010101" charset="-122"/>
                <a:sym typeface="+mn-lt"/>
              </a:rPr>
              <a:t>一次成膜</a:t>
            </a:r>
            <a:r>
              <a:rPr lang="zh-CN" altLang="en-US" sz="1600" dirty="0" smtClean="0">
                <a:latin typeface="Songti SC Regular" panose="02010800040101010101" charset="-122"/>
                <a:ea typeface="Songti SC Regular" panose="02010800040101010101" charset="-122"/>
                <a:cs typeface="Songti SC Regular" panose="02010800040101010101" charset="-122"/>
                <a:sym typeface="+mn-lt"/>
              </a:rPr>
              <a:t>，</a:t>
            </a:r>
            <a:r>
              <a:rPr lang="zh-CN" altLang="en-US" sz="1600" dirty="0" smtClean="0">
                <a:solidFill>
                  <a:schemeClr val="accent1"/>
                </a:solidFill>
                <a:latin typeface="Songti SC Regular" panose="02010800040101010101" charset="-122"/>
                <a:ea typeface="Songti SC Regular" panose="02010800040101010101" charset="-122"/>
                <a:cs typeface="Songti SC Regular" panose="02010800040101010101" charset="-122"/>
                <a:sym typeface="+mn-lt"/>
              </a:rPr>
              <a:t>成</a:t>
            </a:r>
            <a:r>
              <a:rPr lang="zh-CN" altLang="en-US" sz="1600" dirty="0">
                <a:solidFill>
                  <a:schemeClr val="accent1"/>
                </a:solidFill>
                <a:latin typeface="Songti SC Regular" panose="02010800040101010101" charset="-122"/>
                <a:ea typeface="Songti SC Regular" panose="02010800040101010101" charset="-122"/>
                <a:cs typeface="Songti SC Regular" panose="02010800040101010101" charset="-122"/>
                <a:sym typeface="+mn-lt"/>
              </a:rPr>
              <a:t>膜厚度也较髙</a:t>
            </a:r>
            <a:r>
              <a:rPr lang="zh-CN" altLang="en-US" sz="1600" dirty="0">
                <a:latin typeface="Songti SC Regular" panose="02010800040101010101" charset="-122"/>
                <a:ea typeface="Songti SC Regular" panose="02010800040101010101" charset="-122"/>
                <a:cs typeface="Songti SC Regular" panose="02010800040101010101" charset="-122"/>
                <a:sym typeface="+mn-lt"/>
              </a:rPr>
              <a:t>；</a:t>
            </a:r>
            <a:endParaRPr lang="en-US" altLang="zh-CN" sz="1600" dirty="0">
              <a:latin typeface="Songti SC Regular" panose="02010800040101010101" charset="-122"/>
              <a:ea typeface="Songti SC Regular" panose="02010800040101010101" charset="-122"/>
              <a:cs typeface="Songti SC Regular" panose="02010800040101010101" charset="-122"/>
              <a:sym typeface="+mn-lt"/>
            </a:endParaRPr>
          </a:p>
          <a:p>
            <a:pPr marL="285750" indent="-285750" algn="just">
              <a:lnSpc>
                <a:spcPct val="150000"/>
              </a:lnSpc>
              <a:buFont typeface="Wingdings" panose="05000000000000000000" pitchFamily="2" charset="2"/>
              <a:buChar char="Ø"/>
            </a:pPr>
            <a:r>
              <a:rPr lang="zh-CN" altLang="en-US" sz="1600" dirty="0" smtClean="0">
                <a:solidFill>
                  <a:schemeClr val="accent1"/>
                </a:solidFill>
                <a:latin typeface="Songti SC Regular" panose="02010800040101010101" charset="-122"/>
                <a:ea typeface="Songti SC Regular" panose="02010800040101010101" charset="-122"/>
                <a:cs typeface="Songti SC Regular" panose="02010800040101010101" charset="-122"/>
                <a:sym typeface="+mn-lt"/>
              </a:rPr>
              <a:t>不</a:t>
            </a:r>
            <a:r>
              <a:rPr lang="zh-CN" altLang="en-US" sz="1600" dirty="0">
                <a:solidFill>
                  <a:schemeClr val="accent1"/>
                </a:solidFill>
                <a:latin typeface="Songti SC Regular" panose="02010800040101010101" charset="-122"/>
                <a:ea typeface="Songti SC Regular" panose="02010800040101010101" charset="-122"/>
                <a:cs typeface="Songti SC Regular" panose="02010800040101010101" charset="-122"/>
                <a:sym typeface="+mn-lt"/>
              </a:rPr>
              <a:t>含</a:t>
            </a:r>
            <a:r>
              <a:rPr lang="en-US" altLang="zh-CN" sz="1600" dirty="0" smtClean="0">
                <a:solidFill>
                  <a:schemeClr val="accent1"/>
                </a:solidFill>
                <a:latin typeface="Songti SC Regular" panose="02010800040101010101" charset="-122"/>
                <a:ea typeface="Songti SC Regular" panose="02010800040101010101" charset="-122"/>
                <a:cs typeface="Songti SC Regular" panose="02010800040101010101" charset="-122"/>
                <a:sym typeface="+mn-lt"/>
              </a:rPr>
              <a:t>VOC</a:t>
            </a:r>
            <a:r>
              <a:rPr lang="zh-CN" altLang="en-US" sz="1600" dirty="0" smtClean="0">
                <a:latin typeface="Songti SC Regular" panose="02010800040101010101" charset="-122"/>
                <a:ea typeface="Songti SC Regular" panose="02010800040101010101" charset="-122"/>
                <a:cs typeface="Songti SC Regular" panose="02010800040101010101" charset="-122"/>
                <a:sym typeface="+mn-lt"/>
              </a:rPr>
              <a:t>，</a:t>
            </a:r>
            <a:r>
              <a:rPr lang="zh-CN" altLang="en-US" sz="1600" dirty="0">
                <a:solidFill>
                  <a:schemeClr val="accent1"/>
                </a:solidFill>
                <a:latin typeface="Songti SC Regular" panose="02010800040101010101" charset="-122"/>
                <a:ea typeface="Songti SC Regular" panose="02010800040101010101" charset="-122"/>
                <a:cs typeface="Songti SC Regular" panose="02010800040101010101" charset="-122"/>
                <a:sym typeface="+mn-lt"/>
              </a:rPr>
              <a:t>不会对环境造成污染</a:t>
            </a:r>
            <a:r>
              <a:rPr lang="zh-CN" altLang="en-US" sz="1600" dirty="0">
                <a:latin typeface="Songti SC Regular" panose="02010800040101010101" charset="-122"/>
                <a:ea typeface="Songti SC Regular" panose="02010800040101010101" charset="-122"/>
                <a:cs typeface="Songti SC Regular" panose="02010800040101010101" charset="-122"/>
                <a:sym typeface="+mn-lt"/>
              </a:rPr>
              <a:t>；</a:t>
            </a:r>
            <a:endParaRPr lang="en-US" altLang="zh-CN" sz="1600" dirty="0">
              <a:latin typeface="Songti SC Regular" panose="02010800040101010101" charset="-122"/>
              <a:ea typeface="Songti SC Regular" panose="02010800040101010101" charset="-122"/>
              <a:cs typeface="Songti SC Regular" panose="02010800040101010101" charset="-122"/>
              <a:sym typeface="+mn-lt"/>
            </a:endParaRPr>
          </a:p>
          <a:p>
            <a:pPr marL="285750" indent="-285750" algn="just">
              <a:lnSpc>
                <a:spcPct val="150000"/>
              </a:lnSpc>
              <a:buFont typeface="Wingdings" panose="05000000000000000000" pitchFamily="2" charset="2"/>
              <a:buChar char="Ø"/>
            </a:pPr>
            <a:r>
              <a:rPr lang="zh-CN" altLang="en-US" sz="1600" dirty="0" smtClean="0">
                <a:solidFill>
                  <a:schemeClr val="accent1"/>
                </a:solidFill>
                <a:latin typeface="Songti SC Regular" panose="02010800040101010101" charset="-122"/>
                <a:ea typeface="Songti SC Regular" panose="02010800040101010101" charset="-122"/>
                <a:cs typeface="Songti SC Regular" panose="02010800040101010101" charset="-122"/>
                <a:sym typeface="+mn-lt"/>
              </a:rPr>
              <a:t>容易</a:t>
            </a:r>
            <a:r>
              <a:rPr lang="zh-CN" altLang="en-US" sz="1600" dirty="0">
                <a:solidFill>
                  <a:schemeClr val="accent1"/>
                </a:solidFill>
                <a:latin typeface="Songti SC Regular" panose="02010800040101010101" charset="-122"/>
                <a:ea typeface="Songti SC Regular" panose="02010800040101010101" charset="-122"/>
                <a:cs typeface="Songti SC Regular" panose="02010800040101010101" charset="-122"/>
                <a:sym typeface="+mn-lt"/>
              </a:rPr>
              <a:t>采购，生产成本低廉</a:t>
            </a:r>
            <a:r>
              <a:rPr lang="zh-CN" altLang="en-US" sz="1600" dirty="0">
                <a:latin typeface="Songti SC Regular" panose="02010800040101010101" charset="-122"/>
                <a:ea typeface="Songti SC Regular" panose="02010800040101010101" charset="-122"/>
                <a:cs typeface="Songti SC Regular" panose="02010800040101010101" charset="-122"/>
                <a:sym typeface="+mn-lt"/>
              </a:rPr>
              <a:t>。</a:t>
            </a:r>
            <a:endParaRPr lang="zh-CN" altLang="en-US" sz="1600" dirty="0">
              <a:latin typeface="Songti SC Regular" panose="02010800040101010101" charset="-122"/>
              <a:ea typeface="Songti SC Regular" panose="02010800040101010101" charset="-122"/>
              <a:cs typeface="Songti SC Regular" panose="02010800040101010101" charset="-122"/>
              <a:sym typeface="+mn-lt"/>
            </a:endParaRPr>
          </a:p>
        </p:txBody>
      </p:sp>
      <p:sp>
        <p:nvSpPr>
          <p:cNvPr id="18" name="Rectangle 12"/>
          <p:cNvSpPr/>
          <p:nvPr/>
        </p:nvSpPr>
        <p:spPr>
          <a:xfrm>
            <a:off x="4106037" y="3371271"/>
            <a:ext cx="4923410" cy="2030095"/>
          </a:xfrm>
          <a:prstGeom prst="rect">
            <a:avLst/>
          </a:prstGeom>
        </p:spPr>
        <p:txBody>
          <a:bodyPr wrap="square">
            <a:spAutoFit/>
          </a:bodyPr>
          <a:p>
            <a:pPr algn="just">
              <a:lnSpc>
                <a:spcPct val="150000"/>
              </a:lnSpc>
            </a:pPr>
            <a:r>
              <a:rPr lang="zh-CN" altLang="en-US" sz="1400" dirty="0" smtClean="0">
                <a:solidFill>
                  <a:schemeClr val="bg1">
                    <a:lumMod val="50000"/>
                  </a:schemeClr>
                </a:solidFill>
                <a:cs typeface="+mn-ea"/>
                <a:sym typeface="+mn-lt"/>
              </a:rPr>
              <a:t>        </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水性阻尼涂料因其各种特点而</a:t>
            </a:r>
            <a:r>
              <a:rPr lang="zh-CN" altLang="en-US" sz="1400" dirty="0" smtClean="0">
                <a:solidFill>
                  <a:srgbClr val="FF0000"/>
                </a:solidFill>
                <a:latin typeface="Songti SC Bold" panose="02010800040101010101" charset="-122"/>
                <a:ea typeface="Songti SC Bold" panose="02010800040101010101" charset="-122"/>
                <a:cs typeface="+mn-ea"/>
                <a:sym typeface="+mn-lt"/>
              </a:rPr>
              <a:t>在粘弹性阻尼涂料中备受推崇</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。随着科技的发展，在要求其</a:t>
            </a:r>
            <a:r>
              <a:rPr lang="zh-CN" altLang="en-US" sz="1400" dirty="0" smtClean="0">
                <a:solidFill>
                  <a:srgbClr val="FF0000"/>
                </a:solidFill>
                <a:latin typeface="Songti SC Bold" panose="02010800040101010101" charset="-122"/>
                <a:ea typeface="Songti SC Bold" panose="02010800040101010101" charset="-122"/>
                <a:cs typeface="+mn-ea"/>
                <a:sym typeface="+mn-lt"/>
              </a:rPr>
              <a:t>优异的附着力</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的基础上，对其</a:t>
            </a:r>
            <a:r>
              <a:rPr lang="zh-CN" altLang="en-US" sz="1400" dirty="0" smtClean="0">
                <a:solidFill>
                  <a:srgbClr val="FF0000"/>
                </a:solidFill>
                <a:latin typeface="Songti SC Bold" panose="02010800040101010101" charset="-122"/>
                <a:ea typeface="Songti SC Bold" panose="02010800040101010101" charset="-122"/>
                <a:cs typeface="+mn-ea"/>
                <a:sym typeface="+mn-lt"/>
              </a:rPr>
              <a:t>阻尼性能</a:t>
            </a:r>
            <a:r>
              <a:rPr lang="zh-CN" altLang="en-US" sz="1400" dirty="0">
                <a:solidFill>
                  <a:schemeClr val="bg1">
                    <a:lumMod val="50000"/>
                  </a:schemeClr>
                </a:solidFill>
                <a:latin typeface="Songti SC Bold" panose="02010800040101010101" charset="-122"/>
                <a:ea typeface="Songti SC Bold" panose="02010800040101010101" charset="-122"/>
                <a:cs typeface="+mn-ea"/>
                <a:sym typeface="+mn-lt"/>
              </a:rPr>
              <a:t>等</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有更高的要求，以</a:t>
            </a:r>
            <a:r>
              <a:rPr lang="zh-CN" altLang="en-US" sz="1400" dirty="0" smtClean="0">
                <a:solidFill>
                  <a:srgbClr val="FF0000"/>
                </a:solidFill>
                <a:latin typeface="Songti SC Bold" panose="02010800040101010101" charset="-122"/>
                <a:ea typeface="Songti SC Bold" panose="02010800040101010101" charset="-122"/>
                <a:cs typeface="+mn-ea"/>
                <a:sym typeface="+mn-lt"/>
              </a:rPr>
              <a:t>扩大水性阻尼涂料的应用范围</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a:t>
            </a:r>
            <a:r>
              <a:rPr lang="zh-CN" altLang="en-US" sz="1400" dirty="0" smtClean="0">
                <a:solidFill>
                  <a:srgbClr val="FF0000"/>
                </a:solidFill>
                <a:latin typeface="Songti SC Bold" panose="02010800040101010101" charset="-122"/>
                <a:ea typeface="Songti SC Bold" panose="02010800040101010101" charset="-122"/>
                <a:cs typeface="+mn-ea"/>
                <a:sym typeface="+mn-lt"/>
              </a:rPr>
              <a:t>填料</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是重要组成部分，不仅能有效降低材料成本，还能</a:t>
            </a:r>
            <a:r>
              <a:rPr lang="zh-CN" altLang="en-US" sz="1400" dirty="0" smtClean="0">
                <a:solidFill>
                  <a:srgbClr val="FF0000"/>
                </a:solidFill>
                <a:latin typeface="Songti SC Bold" panose="02010800040101010101" charset="-122"/>
                <a:ea typeface="Songti SC Bold" panose="02010800040101010101" charset="-122"/>
                <a:cs typeface="+mn-ea"/>
                <a:sym typeface="+mn-lt"/>
              </a:rPr>
              <a:t>显著改善材料性能</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，扩大材料的</a:t>
            </a:r>
            <a:r>
              <a:rPr lang="zh-CN" altLang="en-US" sz="1400" dirty="0" smtClean="0">
                <a:solidFill>
                  <a:srgbClr val="FF0000"/>
                </a:solidFill>
                <a:latin typeface="Songti SC Bold" panose="02010800040101010101" charset="-122"/>
                <a:ea typeface="Songti SC Bold" panose="02010800040101010101" charset="-122"/>
                <a:cs typeface="+mn-ea"/>
                <a:sym typeface="+mn-lt"/>
              </a:rPr>
              <a:t>应用范围</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a:t>
            </a:r>
            <a:r>
              <a:rPr lang="zh-CN" altLang="en-US" sz="1400" dirty="0" smtClean="0">
                <a:solidFill>
                  <a:srgbClr val="FF0000"/>
                </a:solidFill>
                <a:latin typeface="Songti SC Bold" panose="02010800040101010101" charset="-122"/>
                <a:ea typeface="Songti SC Bold" panose="02010800040101010101" charset="-122"/>
                <a:cs typeface="+mn-ea"/>
                <a:sym typeface="+mn-lt"/>
              </a:rPr>
              <a:t>填料参数</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是影响填料对</a:t>
            </a:r>
            <a:r>
              <a:rPr lang="zh-CN" altLang="en-US" sz="1400" dirty="0" smtClean="0">
                <a:solidFill>
                  <a:srgbClr val="FF0000"/>
                </a:solidFill>
                <a:latin typeface="Songti SC Bold" panose="02010800040101010101" charset="-122"/>
                <a:ea typeface="Songti SC Bold" panose="02010800040101010101" charset="-122"/>
                <a:cs typeface="+mn-ea"/>
                <a:sym typeface="+mn-lt"/>
              </a:rPr>
              <a:t>材料改性</a:t>
            </a:r>
            <a:r>
              <a:rPr lang="zh-CN" altLang="en-US" sz="1400" dirty="0" smtClean="0">
                <a:solidFill>
                  <a:schemeClr val="bg1">
                    <a:lumMod val="50000"/>
                  </a:schemeClr>
                </a:solidFill>
                <a:latin typeface="Songti SC Bold" panose="02010800040101010101" charset="-122"/>
                <a:ea typeface="Songti SC Bold" panose="02010800040101010101" charset="-122"/>
                <a:cs typeface="+mn-ea"/>
                <a:sym typeface="+mn-lt"/>
              </a:rPr>
              <a:t>的主要因素。</a:t>
            </a:r>
            <a:endParaRPr lang="zh-CN" altLang="en-US" sz="1400" dirty="0">
              <a:solidFill>
                <a:schemeClr val="bg1">
                  <a:lumMod val="50000"/>
                </a:schemeClr>
              </a:solidFill>
              <a:latin typeface="Songti SC Bold" panose="02010800040101010101" charset="-122"/>
              <a:ea typeface="Songti SC Bold" panose="02010800040101010101" charset="-122"/>
              <a:cs typeface="+mn-ea"/>
              <a:sym typeface="+mn-lt"/>
            </a:endParaRPr>
          </a:p>
        </p:txBody>
      </p:sp>
      <p:sp>
        <p:nvSpPr>
          <p:cNvPr id="17" name="圆角矩形 5"/>
          <p:cNvSpPr/>
          <p:nvPr/>
        </p:nvSpPr>
        <p:spPr>
          <a:xfrm>
            <a:off x="4106036" y="3453324"/>
            <a:ext cx="4923411" cy="1934852"/>
          </a:xfrm>
          <a:prstGeom prst="roundRect">
            <a:avLst>
              <a:gd name="adj" fmla="val 3888"/>
            </a:avLst>
          </a:prstGeom>
          <a:noFill/>
          <a:ln w="12700">
            <a:solidFill>
              <a:srgbClr val="074279"/>
            </a:solidFill>
          </a:ln>
          <a:effectLst>
            <a:outerShdw blurRad="25400" dist="25400" dir="8100000" algn="tr" rotWithShape="0">
              <a:schemeClr val="bg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a:p>
        </p:txBody>
      </p:sp>
      <p:grpSp>
        <p:nvGrpSpPr>
          <p:cNvPr id="9" name="Group 2"/>
          <p:cNvGrpSpPr/>
          <p:nvPr/>
        </p:nvGrpSpPr>
        <p:grpSpPr bwMode="auto">
          <a:xfrm>
            <a:off x="152400" y="699135"/>
            <a:ext cx="5327015" cy="412890"/>
            <a:chOff x="0" y="0"/>
            <a:chExt cx="4786549" cy="413118"/>
          </a:xfrm>
        </p:grpSpPr>
        <p:sp>
          <p:nvSpPr>
            <p:cNvPr id="10" name="TextBox 3"/>
            <p:cNvSpPr>
              <a:spLocks noChangeArrowheads="1"/>
            </p:cNvSpPr>
            <p:nvPr/>
          </p:nvSpPr>
          <p:spPr bwMode="auto">
            <a:xfrm>
              <a:off x="0" y="0"/>
              <a:ext cx="713389"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01</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1" name="矩形 24"/>
            <p:cNvSpPr>
              <a:spLocks noChangeArrowheads="1"/>
            </p:cNvSpPr>
            <p:nvPr/>
          </p:nvSpPr>
          <p:spPr bwMode="auto">
            <a:xfrm>
              <a:off x="395114" y="14118"/>
              <a:ext cx="4391435"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研究背景及现状分析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水性阻尼涂料</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12" name="直接连接符 3"/>
          <p:cNvCxnSpPr>
            <a:cxnSpLocks noChangeShapeType="1"/>
          </p:cNvCxnSpPr>
          <p:nvPr/>
        </p:nvCxnSpPr>
        <p:spPr bwMode="auto">
          <a:xfrm>
            <a:off x="196533" y="686435"/>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96533" y="1111568"/>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a:ea typeface="隶书"/>
                <a:cs typeface="隶书"/>
                <a:sym typeface="隶书"/>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229"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230" name="Text Box 2"/>
          <p:cNvSpPr txBox="1"/>
          <p:nvPr/>
        </p:nvSpPr>
        <p:spPr>
          <a:xfrm>
            <a:off x="0" y="0"/>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a:ea typeface="宋体"/>
                <a:cs typeface="宋体"/>
                <a:sym typeface="宋体"/>
              </a:defRPr>
            </a:lvl1pPr>
          </a:lstStyle>
          <a:p>
            <a:pPr algn="ctr">
              <a:defRPr b="1">
                <a:latin typeface="+mn-lt"/>
                <a:ea typeface="+mn-ea"/>
                <a:cs typeface="+mn-cs"/>
                <a:sym typeface="Arial" panose="020B0604020202090204"/>
              </a:defRPr>
            </a:pPr>
            <a:r>
              <a:rPr b="0">
                <a:latin typeface="宋体"/>
                <a:ea typeface="宋体"/>
                <a:cs typeface="宋体"/>
                <a:sym typeface="宋体"/>
              </a:rPr>
              <a:t>第</a:t>
            </a:r>
            <a:r>
              <a:rPr lang="zh-CN" b="0">
                <a:latin typeface="宋体"/>
                <a:ea typeface="宋体"/>
                <a:cs typeface="宋体"/>
                <a:sym typeface="宋体"/>
              </a:rPr>
              <a:t>一</a:t>
            </a:r>
            <a:r>
              <a:rPr b="0">
                <a:latin typeface="宋体"/>
                <a:ea typeface="宋体"/>
                <a:cs typeface="宋体"/>
                <a:sym typeface="宋体"/>
              </a:rPr>
              <a:t>部分</a:t>
            </a:r>
            <a:endParaRPr b="0">
              <a:latin typeface="宋体"/>
              <a:ea typeface="宋体"/>
              <a:cs typeface="宋体"/>
              <a:sym typeface="宋体"/>
            </a:endParaRPr>
          </a:p>
        </p:txBody>
      </p:sp>
      <p:sp>
        <p:nvSpPr>
          <p:cNvPr id="231"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a:ea typeface="宋体"/>
                <a:cs typeface="宋体"/>
                <a:sym typeface="宋体"/>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研究背景及</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现状分析</a:t>
            </a:r>
            <a:endParaRPr lang="zh-CN" b="0">
              <a:latin typeface="宋体"/>
              <a:ea typeface="宋体"/>
              <a:cs typeface="宋体"/>
              <a:sym typeface="宋体"/>
            </a:endParaRPr>
          </a:p>
        </p:txBody>
      </p:sp>
      <p:sp>
        <p:nvSpPr>
          <p:cNvPr id="232" name="文本框 1"/>
          <p:cNvSpPr txBox="1"/>
          <p:nvPr/>
        </p:nvSpPr>
        <p:spPr>
          <a:xfrm>
            <a:off x="235520" y="503172"/>
            <a:ext cx="8336917" cy="706755"/>
          </a:xfrm>
          <a:prstGeom prst="rect">
            <a:avLst/>
          </a:prstGeom>
          <a:ln w="12700">
            <a:miter lim="400000"/>
          </a:ln>
        </p:spPr>
        <p:txBody>
          <a:bodyPr lIns="45719" rIns="45719">
            <a:spAutoFit/>
          </a:bodyPr>
          <a:lstStyle/>
          <a:p>
            <a:pPr>
              <a:defRPr sz="2400">
                <a:solidFill>
                  <a:srgbClr val="FF0000"/>
                </a:solidFill>
                <a:latin typeface="Calibri" panose="020F0502020204030204"/>
                <a:ea typeface="Calibri" panose="020F0502020204030204"/>
                <a:cs typeface="Calibri" panose="020F0502020204030204"/>
                <a:sym typeface="Calibri" panose="020F0502020204030204"/>
              </a:defRPr>
            </a:pPr>
            <a:endParaRPr sz="2000" b="0">
              <a:latin typeface="宋体"/>
              <a:ea typeface="宋体"/>
              <a:cs typeface="宋体"/>
              <a:sym typeface="宋体"/>
            </a:endParaRPr>
          </a:p>
          <a:p>
            <a:pPr>
              <a:defRPr>
                <a:latin typeface="Calibri" panose="020F0502020204030204"/>
                <a:ea typeface="Calibri" panose="020F0502020204030204"/>
                <a:cs typeface="Calibri" panose="020F0502020204030204"/>
                <a:sym typeface="Calibri" panose="020F0502020204030204"/>
              </a:defRPr>
            </a:pPr>
            <a:r>
              <a:rPr sz="2000"/>
              <a:t>           </a:t>
            </a:r>
            <a:endParaRPr sz="2000"/>
          </a:p>
        </p:txBody>
      </p:sp>
      <p:sp>
        <p:nvSpPr>
          <p:cNvPr id="233" name="矩形 1"/>
          <p:cNvSpPr txBox="1"/>
          <p:nvPr/>
        </p:nvSpPr>
        <p:spPr>
          <a:xfrm>
            <a:off x="408359" y="977618"/>
            <a:ext cx="8327282" cy="3322955"/>
          </a:xfrm>
          <a:prstGeom prst="rect">
            <a:avLst/>
          </a:prstGeom>
          <a:solidFill>
            <a:srgbClr val="FFFFFF"/>
          </a:solidFill>
          <a:ln w="25400">
            <a:solidFill>
              <a:schemeClr val="accent1"/>
            </a:solidFill>
          </a:ln>
        </p:spPr>
        <p:txBody>
          <a:bodyPr lIns="45719" rIns="45719">
            <a:spAutoFit/>
          </a:bodyPr>
          <a:lstStyle/>
          <a:p>
            <a:pPr marL="285750" indent="-285750" algn="just">
              <a:lnSpc>
                <a:spcPct val="150000"/>
              </a:lnSpc>
              <a:buClr>
                <a:srgbClr val="FF0000"/>
              </a:buClr>
              <a:buFont typeface="Wingdings" panose="05000000000000000000" pitchFamily="2" charset="2"/>
              <a:buChar char="Ø"/>
            </a:pPr>
            <a:r>
              <a:rPr lang="en-US" altLang="zh-CN"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Praveen S</a:t>
            </a:r>
            <a:r>
              <a:rPr lang="en-US" altLang="zh-CN" sz="1400" baseline="300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[1]</a:t>
            </a:r>
            <a:r>
              <a:rPr lang="zh-CN" altLang="en-US" sz="1400" dirty="0" smtClean="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等</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使用了</a:t>
            </a:r>
            <a:r>
              <a:rPr lang="zh-CN" altLang="en-US" sz="1400" dirty="0" smtClean="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多种材料</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作为填料，通过研究发现</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具有层状结构的材料</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作为</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填料</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时，对水性阻尼涂料的阻尼性能和隔声性能有较大改善。</a:t>
            </a:r>
            <a:endParaRPr lang="en-US" altLang="zh-CN"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endParaRPr>
          </a:p>
          <a:p>
            <a:pPr marL="285750" indent="-285750" algn="just">
              <a:lnSpc>
                <a:spcPct val="150000"/>
              </a:lnSpc>
              <a:buClr>
                <a:srgbClr val="FF0000"/>
              </a:buClr>
              <a:buFont typeface="Wingdings" panose="05000000000000000000" pitchFamily="2" charset="2"/>
              <a:buChar char="Ø"/>
            </a:pPr>
            <a:r>
              <a:rPr lang="en-US" altLang="zh-CN" sz="1400" dirty="0" err="1">
                <a:solidFill>
                  <a:srgbClr val="FF0000"/>
                </a:solidFill>
                <a:latin typeface="Songti SC Regular" panose="02010800040101010101" charset="-122"/>
                <a:ea typeface="Songti SC Regular" panose="02010800040101010101" charset="-122"/>
                <a:cs typeface="Songti SC Regular" panose="02010800040101010101" charset="-122"/>
                <a:sym typeface="+mn-lt"/>
              </a:rPr>
              <a:t>Stepanov</a:t>
            </a:r>
            <a:r>
              <a:rPr lang="en-US" altLang="zh-CN" sz="1400" baseline="30000" dirty="0" err="1">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[2]</a:t>
            </a:r>
            <a:r>
              <a:rPr lang="zh-CN" altLang="en-US" sz="1400" dirty="0" smtClean="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等</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通过对比在涂料中添加重质碳酸钙、云母粉、玻璃微珠、白炭黑等填料，进一步发现以</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云母粉</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作为填料的水性阻尼涂料具有</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较好的阻尼性能</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，而以白炭黑作为填料的水性阻尼涂料则具备较优的隔声性能。</a:t>
            </a:r>
            <a:endParaRPr lang="en-US" altLang="zh-CN"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endParaRPr>
          </a:p>
          <a:p>
            <a:pPr marL="285750" indent="-285750" algn="just">
              <a:lnSpc>
                <a:spcPct val="150000"/>
              </a:lnSpc>
              <a:buClr>
                <a:srgbClr val="FF0000"/>
              </a:buClr>
              <a:buFont typeface="Wingdings" panose="05000000000000000000" pitchFamily="2" charset="2"/>
              <a:buChar char="Ø"/>
            </a:pP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张冬菊</a:t>
            </a:r>
            <a:r>
              <a:rPr lang="en-US" altLang="zh-CN" sz="1400" baseline="300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[3]</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将鳞片石墨、玻璃纤维及氢氧化铝</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三种填料进行复配</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，采用自由振动衰减法与半功率带宽法评价材料阻尼性能，</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发现复配涂料较单一填料能明显提高材料的性能</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a:t>
            </a:r>
            <a:endPar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endParaRPr>
          </a:p>
          <a:p>
            <a:pPr marL="285750" indent="-285750" algn="just">
              <a:lnSpc>
                <a:spcPct val="150000"/>
              </a:lnSpc>
              <a:buClr>
                <a:srgbClr val="FF0000"/>
              </a:buClr>
              <a:buFont typeface="Wingdings" panose="05000000000000000000" pitchFamily="2" charset="2"/>
              <a:buChar char="Ø"/>
            </a:pPr>
            <a:r>
              <a:rPr lang="zh-CN" altLang="en-US" sz="1400" dirty="0" smtClean="0">
                <a:solidFill>
                  <a:srgbClr val="FF0000"/>
                </a:solidFill>
                <a:latin typeface="Songti SC Regular" panose="02010800040101010101" charset="-122"/>
                <a:ea typeface="Songti SC Regular" panose="02010800040101010101" charset="-122"/>
                <a:cs typeface="Songti SC Regular" panose="02010800040101010101" charset="-122"/>
                <a:sym typeface="+mn-lt"/>
              </a:rPr>
              <a:t>李永岗</a:t>
            </a:r>
            <a:r>
              <a:rPr lang="en-US" altLang="zh-CN" sz="1400" baseline="30000" dirty="0" smtClean="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[4]</a:t>
            </a:r>
            <a:r>
              <a:rPr lang="zh-CN" altLang="en-US" sz="1400" dirty="0" smtClean="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等</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在加入云母、滑石粉等填料之外，</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混合加入新型材料石墨烯</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，发现同为片状结构的石墨烯可在云母涂层中形成稳定的阻尼结构的基础上进一步的填补缝隙，形成强度更高的阻尼层，从而</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进一步提高了水性阻尼涂料的复合损耗系数</a:t>
            </a:r>
            <a:r>
              <a:rPr lang="zh-CN" altLang="en-US" sz="1400" dirty="0" smtClean="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a:t>
            </a:r>
            <a:endParaRPr lang="zh-CN" altLang="en-US" sz="1400" b="0" dirty="0" smtClean="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endParaRPr>
          </a:p>
        </p:txBody>
      </p:sp>
      <p:sp>
        <p:nvSpPr>
          <p:cNvPr id="234" name="矩形 13"/>
          <p:cNvSpPr/>
          <p:nvPr/>
        </p:nvSpPr>
        <p:spPr>
          <a:xfrm>
            <a:off x="354965" y="4404360"/>
            <a:ext cx="8434070" cy="1781175"/>
          </a:xfrm>
          <a:prstGeom prst="rect">
            <a:avLst/>
          </a:prstGeom>
          <a:solidFill>
            <a:srgbClr val="FFFFFF"/>
          </a:solidFill>
          <a:ln w="25400">
            <a:solidFill>
              <a:srgbClr val="000000"/>
            </a:solidFill>
          </a:ln>
        </p:spPr>
        <p:txBody>
          <a:bodyPr lIns="45719" rIns="45719" anchor="ct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235" name="矩形 3"/>
          <p:cNvSpPr txBox="1"/>
          <p:nvPr/>
        </p:nvSpPr>
        <p:spPr>
          <a:xfrm>
            <a:off x="393700" y="4392295"/>
            <a:ext cx="8355330" cy="1753235"/>
          </a:xfrm>
          <a:prstGeom prst="rect">
            <a:avLst/>
          </a:prstGeom>
          <a:ln w="12700">
            <a:miter lim="400000"/>
          </a:ln>
        </p:spPr>
        <p:txBody>
          <a:bodyPr wrap="square" lIns="45719" rIns="45719">
            <a:spAutoFit/>
          </a:bodyPr>
          <a:lstStyle/>
          <a:p>
            <a:pPr algn="just">
              <a:lnSpc>
                <a:spcPct val="150000"/>
              </a:lnSpc>
            </a:pP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[1] Praveen S , Chakraborty B C , </a:t>
            </a:r>
            <a:r>
              <a:rPr lang="en-US" altLang="zh-CN" sz="1200"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Jayendran</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S , et al. Effect of filler geometry on viscoelastic damping of graphite/aramid and carbon short fiber-filled SBR composites: A new insight[J]. Journal of Applied Polymer </a:t>
            </a:r>
            <a:r>
              <a:rPr lang="en-US" altLang="zh-CN" sz="1200"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ence</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2010, 111(1):264-272</a:t>
            </a: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endPar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endParaRPr>
          </a:p>
          <a:p>
            <a:pPr algn="just">
              <a:lnSpc>
                <a:spcPct val="150000"/>
              </a:lnSpc>
            </a:pP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 </a:t>
            </a:r>
            <a:r>
              <a:rPr lang="en-US" altLang="zh-CN" sz="1200"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Stepanov</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G, V, et al. </a:t>
            </a: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Synthesis </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and study of viscoelastic and damping properties[J]. Polymer Science, 2014</a:t>
            </a: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endPar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endParaRPr>
          </a:p>
          <a:p>
            <a:pPr algn="just">
              <a:lnSpc>
                <a:spcPct val="150000"/>
              </a:lnSpc>
            </a:pP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3</a:t>
            </a: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张冬菊</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填料对高分子材料阻尼性能影响研究</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[D].</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哈尔滨工程大学</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,2015</a:t>
            </a: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endPar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endParaRPr>
          </a:p>
          <a:p>
            <a:pPr algn="just">
              <a:lnSpc>
                <a:spcPct val="150000"/>
              </a:lnSpc>
            </a:pP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4] </a:t>
            </a:r>
            <a:r>
              <a:rPr lang="zh-CN" altLang="en-US"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李</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永岗</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周莲洁</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苏坤</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郭焱</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王宝柱</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一种石墨烯水性阻尼涂料及其制备方法</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[P]. </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山东省：</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CN107400429B,2020-05-19</a:t>
            </a: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endPar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endParaRPr>
          </a:p>
        </p:txBody>
      </p:sp>
      <p:sp>
        <p:nvSpPr>
          <p:cNvPr id="236" name="文本框 14"/>
          <p:cNvSpPr txBox="1"/>
          <p:nvPr/>
        </p:nvSpPr>
        <p:spPr>
          <a:xfrm>
            <a:off x="408305" y="2201545"/>
            <a:ext cx="8326755" cy="1198880"/>
          </a:xfrm>
          <a:prstGeom prst="rect">
            <a:avLst/>
          </a:prstGeom>
          <a:solidFill>
            <a:schemeClr val="accent1">
              <a:lumMod val="60000"/>
              <a:lumOff val="40000"/>
            </a:schemeClr>
          </a:solidFill>
          <a:ln w="12700">
            <a:miter lim="400000"/>
          </a:ln>
        </p:spPr>
        <p:txBody>
          <a:bodyPr wrap="square" lIns="45719" rIns="45719">
            <a:spAutoFit/>
          </a:bodyPr>
          <a:lstStyle>
            <a:lvl1pPr>
              <a:defRPr b="0">
                <a:solidFill>
                  <a:srgbClr val="FF0000"/>
                </a:solidFill>
                <a:latin typeface="宋体"/>
                <a:ea typeface="宋体"/>
                <a:cs typeface="宋体"/>
                <a:sym typeface="宋体"/>
              </a:defRPr>
            </a:lvl1pPr>
          </a:lstStyle>
          <a:p>
            <a:pPr algn="just"/>
            <a:r>
              <a:rPr b="0">
                <a:latin typeface="Songti SC Regular" panose="02010800040101010101" charset="-122"/>
                <a:ea typeface="Songti SC Regular" panose="02010800040101010101" charset="-122"/>
                <a:cs typeface="宋体"/>
                <a:sym typeface="宋体"/>
              </a:rPr>
              <a:t>结论：</a:t>
            </a:r>
            <a:r>
              <a:rPr lang="zh-CN" altLang="en-US" dirty="0">
                <a:solidFill>
                  <a:schemeClr val="tx1"/>
                </a:solidFill>
                <a:latin typeface="Songti SC Regular" panose="02010800040101010101" charset="-122"/>
                <a:ea typeface="Songti SC Regular" panose="02010800040101010101" charset="-122"/>
                <a:sym typeface="+mn-ea"/>
              </a:rPr>
              <a:t>将具有层状结构的</a:t>
            </a:r>
            <a:r>
              <a:rPr lang="zh-CN" altLang="en-US" dirty="0">
                <a:solidFill>
                  <a:srgbClr val="FF0000"/>
                </a:solidFill>
                <a:latin typeface="Songti SC Regular" panose="02010800040101010101" charset="-122"/>
                <a:ea typeface="Songti SC Regular" panose="02010800040101010101" charset="-122"/>
                <a:sym typeface="+mn-ea"/>
              </a:rPr>
              <a:t>云母</a:t>
            </a:r>
            <a:r>
              <a:rPr lang="zh-CN" altLang="en-US" dirty="0">
                <a:solidFill>
                  <a:schemeClr val="tx1"/>
                </a:solidFill>
                <a:latin typeface="Songti SC Regular" panose="02010800040101010101" charset="-122"/>
                <a:ea typeface="Songti SC Regular" panose="02010800040101010101" charset="-122"/>
                <a:sym typeface="+mn-ea"/>
              </a:rPr>
              <a:t>以及</a:t>
            </a:r>
            <a:r>
              <a:rPr lang="zh-CN" altLang="en-US" dirty="0">
                <a:solidFill>
                  <a:srgbClr val="FF0000"/>
                </a:solidFill>
                <a:latin typeface="Songti SC Regular" panose="02010800040101010101" charset="-122"/>
                <a:ea typeface="Songti SC Regular" panose="02010800040101010101" charset="-122"/>
                <a:sym typeface="+mn-ea"/>
              </a:rPr>
              <a:t>石墨烯</a:t>
            </a:r>
            <a:r>
              <a:rPr lang="zh-CN" altLang="en-US" dirty="0">
                <a:solidFill>
                  <a:schemeClr val="tx1"/>
                </a:solidFill>
                <a:latin typeface="Songti SC Regular" panose="02010800040101010101" charset="-122"/>
                <a:ea typeface="Songti SC Regular" panose="02010800040101010101" charset="-122"/>
                <a:sym typeface="+mn-ea"/>
              </a:rPr>
              <a:t>两种填料进行复配，既可以利用</a:t>
            </a:r>
            <a:r>
              <a:rPr lang="zh-CN" altLang="en-US" dirty="0">
                <a:solidFill>
                  <a:srgbClr val="FF0000"/>
                </a:solidFill>
                <a:latin typeface="Songti SC Regular" panose="02010800040101010101" charset="-122"/>
                <a:ea typeface="Songti SC Regular" panose="02010800040101010101" charset="-122"/>
                <a:sym typeface="+mn-ea"/>
              </a:rPr>
              <a:t>片状云母</a:t>
            </a:r>
            <a:r>
              <a:rPr lang="zh-CN" altLang="en-US" dirty="0">
                <a:solidFill>
                  <a:schemeClr val="tx1"/>
                </a:solidFill>
                <a:latin typeface="Songti SC Regular" panose="02010800040101010101" charset="-122"/>
                <a:ea typeface="Songti SC Regular" panose="02010800040101010101" charset="-122"/>
                <a:sym typeface="+mn-ea"/>
              </a:rPr>
              <a:t>作为填料时的</a:t>
            </a:r>
            <a:r>
              <a:rPr lang="zh-CN" altLang="en-US" dirty="0">
                <a:solidFill>
                  <a:srgbClr val="FF0000"/>
                </a:solidFill>
                <a:latin typeface="Songti SC Regular" panose="02010800040101010101" charset="-122"/>
                <a:ea typeface="Songti SC Regular" panose="02010800040101010101" charset="-122"/>
                <a:sym typeface="+mn-ea"/>
              </a:rPr>
              <a:t>较好阻尼性能</a:t>
            </a:r>
            <a:r>
              <a:rPr lang="zh-CN" altLang="en-US" dirty="0">
                <a:solidFill>
                  <a:schemeClr val="tx1"/>
                </a:solidFill>
                <a:latin typeface="Songti SC Regular" panose="02010800040101010101" charset="-122"/>
                <a:ea typeface="Songti SC Regular" panose="02010800040101010101" charset="-122"/>
                <a:sym typeface="+mn-ea"/>
              </a:rPr>
              <a:t>，同时复配进一步提升材料的性能，同为片状结构的</a:t>
            </a:r>
            <a:r>
              <a:rPr lang="zh-CN" altLang="en-US" dirty="0">
                <a:solidFill>
                  <a:srgbClr val="FF0000"/>
                </a:solidFill>
                <a:latin typeface="Songti SC Regular" panose="02010800040101010101" charset="-122"/>
                <a:ea typeface="Songti SC Regular" panose="02010800040101010101" charset="-122"/>
                <a:sym typeface="+mn-ea"/>
              </a:rPr>
              <a:t>石墨烯</a:t>
            </a:r>
            <a:r>
              <a:rPr lang="zh-CN" altLang="en-US" dirty="0">
                <a:solidFill>
                  <a:schemeClr val="tx1"/>
                </a:solidFill>
                <a:latin typeface="Songti SC Regular" panose="02010800040101010101" charset="-122"/>
                <a:ea typeface="Songti SC Regular" panose="02010800040101010101" charset="-122"/>
                <a:sym typeface="+mn-ea"/>
              </a:rPr>
              <a:t>也可在云母涂层中形成稳定的阻尼结构的基础上</a:t>
            </a:r>
            <a:r>
              <a:rPr lang="zh-CN" altLang="en-US" dirty="0">
                <a:solidFill>
                  <a:srgbClr val="FF0000"/>
                </a:solidFill>
                <a:latin typeface="Songti SC Regular" panose="02010800040101010101" charset="-122"/>
                <a:ea typeface="Songti SC Regular" panose="02010800040101010101" charset="-122"/>
                <a:sym typeface="+mn-ea"/>
              </a:rPr>
              <a:t>进一步的填补缝隙</a:t>
            </a:r>
            <a:r>
              <a:rPr lang="zh-CN" altLang="en-US" dirty="0">
                <a:solidFill>
                  <a:schemeClr val="tx1"/>
                </a:solidFill>
                <a:latin typeface="Songti SC Regular" panose="02010800040101010101" charset="-122"/>
                <a:ea typeface="Songti SC Regular" panose="02010800040101010101" charset="-122"/>
                <a:sym typeface="+mn-ea"/>
              </a:rPr>
              <a:t>，</a:t>
            </a:r>
            <a:r>
              <a:rPr lang="zh-CN" altLang="en-US" dirty="0">
                <a:solidFill>
                  <a:srgbClr val="FF0000"/>
                </a:solidFill>
                <a:latin typeface="Songti SC Regular" panose="02010800040101010101" charset="-122"/>
                <a:ea typeface="Songti SC Regular" panose="02010800040101010101" charset="-122"/>
                <a:sym typeface="+mn-ea"/>
              </a:rPr>
              <a:t>形成强度更高的阻尼层</a:t>
            </a:r>
            <a:r>
              <a:rPr lang="zh-CN" altLang="en-US" dirty="0">
                <a:solidFill>
                  <a:schemeClr val="tx1"/>
                </a:solidFill>
                <a:latin typeface="Songti SC Regular" panose="02010800040101010101" charset="-122"/>
                <a:ea typeface="Songti SC Regular" panose="02010800040101010101" charset="-122"/>
                <a:sym typeface="+mn-ea"/>
              </a:rPr>
              <a:t>。</a:t>
            </a:r>
            <a:endParaRPr lang="zh-CN" altLang="en-US" b="0" dirty="0">
              <a:solidFill>
                <a:schemeClr val="tx1"/>
              </a:solidFill>
              <a:latin typeface="Songti SC Regular" panose="02010800040101010101" charset="-122"/>
              <a:ea typeface="Songti SC Regular" panose="02010800040101010101" charset="-122"/>
              <a:cs typeface="宋体"/>
              <a:sym typeface="+mn-ea"/>
            </a:endParaRPr>
          </a:p>
        </p:txBody>
      </p:sp>
      <p:grpSp>
        <p:nvGrpSpPr>
          <p:cNvPr id="9" name="Group 2"/>
          <p:cNvGrpSpPr/>
          <p:nvPr/>
        </p:nvGrpSpPr>
        <p:grpSpPr bwMode="auto">
          <a:xfrm>
            <a:off x="152400" y="494030"/>
            <a:ext cx="5327015" cy="412890"/>
            <a:chOff x="0" y="0"/>
            <a:chExt cx="4786549" cy="413118"/>
          </a:xfrm>
        </p:grpSpPr>
        <p:sp>
          <p:nvSpPr>
            <p:cNvPr id="10" name="TextBox 3"/>
            <p:cNvSpPr>
              <a:spLocks noChangeArrowheads="1"/>
            </p:cNvSpPr>
            <p:nvPr/>
          </p:nvSpPr>
          <p:spPr bwMode="auto">
            <a:xfrm>
              <a:off x="0" y="0"/>
              <a:ext cx="713389"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01</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1" name="矩形 24"/>
            <p:cNvSpPr>
              <a:spLocks noChangeArrowheads="1"/>
            </p:cNvSpPr>
            <p:nvPr/>
          </p:nvSpPr>
          <p:spPr bwMode="auto">
            <a:xfrm>
              <a:off x="395114" y="14118"/>
              <a:ext cx="4391435"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研究背景及现状分析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水性阻尼材料填料</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12" name="直接连接符 3"/>
          <p:cNvCxnSpPr>
            <a:cxnSpLocks noChangeShapeType="1"/>
          </p:cNvCxnSpPr>
          <p:nvPr/>
        </p:nvCxnSpPr>
        <p:spPr bwMode="auto">
          <a:xfrm>
            <a:off x="196533" y="48133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96533" y="90646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50">
        <p:wipe/>
      </p:transition>
    </mc:Choice>
    <mc:Fallback>
      <p:transition spd="med">
        <p:wip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type="el">
                                    <p:tmAbs val="0"/>
                                  </p:iterate>
                                  <p:childTnLst>
                                    <p:set>
                                      <p:cBhvr>
                                        <p:cTn id="6" dur="indefinite" fill="hold"/>
                                        <p:tgtEl>
                                          <p:spTgt spid="236"/>
                                        </p:tgtEl>
                                        <p:attrNameLst>
                                          <p:attrName>style.visibility</p:attrName>
                                        </p:attrNameLst>
                                      </p:cBhvr>
                                      <p:to>
                                        <p:strVal val="visible"/>
                                      </p:to>
                                    </p:set>
                                    <p:animEffect transition="in" filter="dissolve">
                                      <p:cBhvr>
                                        <p:cTn id="7"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36" grpId="1" bldLvl="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a:latin typeface="隶书"/>
                <a:ea typeface="隶书"/>
                <a:cs typeface="隶书"/>
                <a:sym typeface="隶书"/>
              </a:rPr>
              <a:t>南京航空航天大学智能诊断与专家系统研究室</a:t>
            </a:r>
            <a:r>
              <a:t>                 </a:t>
            </a:r>
            <a:r>
              <a:rPr sz="1400"/>
              <a:t>http://ides.nuaa.edu.cn</a:t>
            </a:r>
            <a:endParaRPr sz="1400"/>
          </a:p>
          <a:p>
            <a:pPr algn="ctr">
              <a:defRPr sz="1400" b="0">
                <a:solidFill>
                  <a:srgbClr val="FFFFFF"/>
                </a:solidFill>
              </a:defRPr>
            </a:pPr>
            <a:r>
              <a:t>  </a:t>
            </a:r>
          </a:p>
        </p:txBody>
      </p:sp>
      <p:sp>
        <p:nvSpPr>
          <p:cNvPr id="229" name="日期占位符 3"/>
          <p:cNvSpPr txBox="1"/>
          <p:nvPr/>
        </p:nvSpPr>
        <p:spPr>
          <a:xfrm>
            <a:off x="7543800" y="648938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230" name="Text Box 2"/>
          <p:cNvSpPr txBox="1"/>
          <p:nvPr/>
        </p:nvSpPr>
        <p:spPr>
          <a:xfrm>
            <a:off x="0" y="0"/>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a:ea typeface="宋体"/>
                <a:cs typeface="宋体"/>
                <a:sym typeface="宋体"/>
              </a:defRPr>
            </a:lvl1pPr>
          </a:lstStyle>
          <a:p>
            <a:pPr algn="ctr">
              <a:defRPr b="1">
                <a:latin typeface="+mn-lt"/>
                <a:ea typeface="+mn-ea"/>
                <a:cs typeface="+mn-cs"/>
                <a:sym typeface="Arial" panose="020B0604020202090204"/>
              </a:defRPr>
            </a:pPr>
            <a:r>
              <a:rPr b="0">
                <a:latin typeface="宋体"/>
                <a:ea typeface="宋体"/>
                <a:cs typeface="宋体"/>
                <a:sym typeface="宋体"/>
              </a:rPr>
              <a:t>第</a:t>
            </a:r>
            <a:r>
              <a:rPr lang="zh-CN" b="0">
                <a:latin typeface="宋体"/>
                <a:ea typeface="宋体"/>
                <a:cs typeface="宋体"/>
                <a:sym typeface="宋体"/>
              </a:rPr>
              <a:t>一</a:t>
            </a:r>
            <a:r>
              <a:rPr b="0">
                <a:latin typeface="宋体"/>
                <a:ea typeface="宋体"/>
                <a:cs typeface="宋体"/>
                <a:sym typeface="宋体"/>
              </a:rPr>
              <a:t>部分</a:t>
            </a:r>
            <a:endParaRPr b="0">
              <a:latin typeface="宋体"/>
              <a:ea typeface="宋体"/>
              <a:cs typeface="宋体"/>
              <a:sym typeface="宋体"/>
            </a:endParaRPr>
          </a:p>
        </p:txBody>
      </p:sp>
      <p:sp>
        <p:nvSpPr>
          <p:cNvPr id="231"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a:ea typeface="宋体"/>
                <a:cs typeface="宋体"/>
                <a:sym typeface="宋体"/>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研究背景及</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现状分析</a:t>
            </a:r>
            <a:endParaRPr lang="zh-CN" b="0">
              <a:latin typeface="宋体"/>
              <a:ea typeface="宋体"/>
              <a:cs typeface="宋体"/>
              <a:sym typeface="宋体"/>
            </a:endParaRPr>
          </a:p>
        </p:txBody>
      </p:sp>
      <p:sp>
        <p:nvSpPr>
          <p:cNvPr id="233" name="矩形 1"/>
          <p:cNvSpPr txBox="1"/>
          <p:nvPr/>
        </p:nvSpPr>
        <p:spPr>
          <a:xfrm>
            <a:off x="476939" y="1130018"/>
            <a:ext cx="8327282" cy="2999740"/>
          </a:xfrm>
          <a:prstGeom prst="rect">
            <a:avLst/>
          </a:prstGeom>
          <a:solidFill>
            <a:srgbClr val="FFFFFF"/>
          </a:solidFill>
          <a:ln w="25400">
            <a:solidFill>
              <a:schemeClr val="accent1"/>
            </a:solidFill>
          </a:ln>
        </p:spPr>
        <p:txBody>
          <a:bodyPr lIns="45719" rIns="45719">
            <a:spAutoFit/>
          </a:bodyPr>
          <a:lstStyle/>
          <a:p>
            <a:pPr marL="285750" indent="-285750" algn="just">
              <a:lnSpc>
                <a:spcPct val="150000"/>
              </a:lnSpc>
              <a:buClr>
                <a:srgbClr val="FF0000"/>
              </a:buClr>
              <a:buFont typeface="Wingdings" panose="05000000000000000000" pitchFamily="2" charset="2"/>
              <a:buChar char="Ø"/>
            </a:pP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王煜程</a:t>
            </a:r>
            <a:r>
              <a:rPr lang="en-US" altLang="zh-CN" sz="1400" baseline="300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[5]</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等人采用至少两种不同玻璃化温度且具有核壳型互穿网络结构的丙烯酸乳液进行复配，加入云母粉、玻璃纤维、白炭黑等填料，克服了原有阻尼涂层在常温下干燥时间长，涂覆后钢板容易出现生锈等问题，制备了出了一种抗拉强度高、不结冻，耐柴油、海水、盐雾的适用于</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轮船</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的水性阻尼涂料。</a:t>
            </a:r>
            <a:endParaRPr lang="en-US" altLang="zh-CN"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endParaRPr>
          </a:p>
          <a:p>
            <a:pPr marL="285750" indent="-285750" algn="just">
              <a:lnSpc>
                <a:spcPct val="150000"/>
              </a:lnSpc>
              <a:buClr>
                <a:srgbClr val="FF0000"/>
              </a:buClr>
              <a:buFont typeface="Wingdings" panose="05000000000000000000" pitchFamily="2" charset="2"/>
              <a:buChar char="Ø"/>
            </a:pPr>
            <a:r>
              <a:rPr lang="en-US" altLang="zh-CN" sz="1400" dirty="0" err="1">
                <a:solidFill>
                  <a:srgbClr val="FF0000"/>
                </a:solidFill>
                <a:latin typeface="Songti SC Regular" panose="02010800040101010101" charset="-122"/>
                <a:ea typeface="Songti SC Regular" panose="02010800040101010101" charset="-122"/>
                <a:cs typeface="Songti SC Regular" panose="02010800040101010101" charset="-122"/>
                <a:sym typeface="+mn-lt"/>
              </a:rPr>
              <a:t>Rongping</a:t>
            </a:r>
            <a:r>
              <a:rPr lang="en-US" altLang="zh-CN"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 Fan</a:t>
            </a:r>
            <a:r>
              <a:rPr lang="en-US" altLang="zh-CN" sz="1400" baseline="300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[6]</a:t>
            </a:r>
            <a:r>
              <a:rPr lang="zh-CN" altLang="en-US" sz="1400" dirty="0" smtClean="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将</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普通阻尼涂料和高性能水性阻尼涂料喷涂于</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铁路客舱</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车体金属壳体整个内表面，发现在未改变车体结构的情况下，采用水性阻尼涂料的降噪效果最为明显。</a:t>
            </a:r>
            <a:endParaRPr lang="en-US" altLang="zh-CN"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endParaRPr>
          </a:p>
          <a:p>
            <a:pPr marL="285750" indent="-285750" algn="just">
              <a:lnSpc>
                <a:spcPct val="150000"/>
              </a:lnSpc>
              <a:buClr>
                <a:srgbClr val="FF0000"/>
              </a:buClr>
              <a:buFont typeface="Wingdings" panose="05000000000000000000" pitchFamily="2" charset="2"/>
              <a:buChar char="Ø"/>
            </a:pPr>
            <a:r>
              <a:rPr lang="en-US" altLang="zh-CN"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Mohan D Rao</a:t>
            </a:r>
            <a:r>
              <a:rPr lang="en-US" altLang="zh-CN" sz="1400" baseline="300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[7]</a:t>
            </a:r>
            <a:r>
              <a:rPr lang="zh-CN" altLang="en-US" sz="1400" dirty="0" smtClean="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等</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将新型水性阻尼涂料应用在</a:t>
            </a:r>
            <a:r>
              <a:rPr lang="zh-CN" altLang="en-US" sz="1400" dirty="0">
                <a:solidFill>
                  <a:srgbClr val="FF0000"/>
                </a:solidFill>
                <a:latin typeface="Songti SC Regular" panose="02010800040101010101" charset="-122"/>
                <a:ea typeface="Songti SC Regular" panose="02010800040101010101" charset="-122"/>
                <a:cs typeface="Songti SC Regular" panose="02010800040101010101" charset="-122"/>
                <a:sym typeface="+mn-lt"/>
              </a:rPr>
              <a:t>轿车</a:t>
            </a:r>
            <a:r>
              <a:rPr lang="zh-CN" altLang="en-US" sz="140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rPr>
              <a:t>上，与传统沥青阻尼相比，其减振降噪的效果更好且生产成本更低，并发现云母粉等作为填料，水性阻尼涂料具有最佳的阻尼性能，随着云母粒径的减小，损耗因子值提高，而共振频率和频率处的隔声量有所提高。</a:t>
            </a:r>
            <a:endParaRPr lang="zh-CN" altLang="en-US" sz="1400" b="0" dirty="0">
              <a:solidFill>
                <a:schemeClr val="bg1">
                  <a:lumMod val="50000"/>
                </a:schemeClr>
              </a:solidFill>
              <a:latin typeface="Songti SC Regular" panose="02010800040101010101" charset="-122"/>
              <a:ea typeface="Songti SC Regular" panose="02010800040101010101" charset="-122"/>
              <a:cs typeface="Songti SC Regular" panose="02010800040101010101" charset="-122"/>
              <a:sym typeface="+mn-lt"/>
            </a:endParaRPr>
          </a:p>
        </p:txBody>
      </p:sp>
      <p:sp>
        <p:nvSpPr>
          <p:cNvPr id="234" name="矩形 13"/>
          <p:cNvSpPr/>
          <p:nvPr/>
        </p:nvSpPr>
        <p:spPr>
          <a:xfrm>
            <a:off x="544830" y="4406265"/>
            <a:ext cx="8190865" cy="1807210"/>
          </a:xfrm>
          <a:prstGeom prst="rect">
            <a:avLst/>
          </a:prstGeom>
          <a:solidFill>
            <a:srgbClr val="FFFFFF"/>
          </a:solidFill>
          <a:ln w="25400">
            <a:solidFill>
              <a:srgbClr val="000000"/>
            </a:solidFill>
          </a:ln>
        </p:spPr>
        <p:txBody>
          <a:bodyPr lIns="45719" rIns="45719" anchor="ct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235" name="矩形 3"/>
          <p:cNvSpPr txBox="1"/>
          <p:nvPr/>
        </p:nvSpPr>
        <p:spPr>
          <a:xfrm>
            <a:off x="571714" y="4432783"/>
            <a:ext cx="8001080" cy="1753235"/>
          </a:xfrm>
          <a:prstGeom prst="rect">
            <a:avLst/>
          </a:prstGeom>
          <a:ln w="12700">
            <a:miter lim="400000"/>
          </a:ln>
        </p:spPr>
        <p:txBody>
          <a:bodyPr lIns="45719" rIns="45719">
            <a:spAutoFit/>
          </a:bodyPr>
          <a:lstStyle/>
          <a:p>
            <a:pPr algn="just">
              <a:lnSpc>
                <a:spcPct val="150000"/>
              </a:lnSpc>
            </a:pP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[5] </a:t>
            </a:r>
            <a:r>
              <a:rPr lang="zh-CN" altLang="en-US"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王煜程</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祝华龙</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谈伟</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聂敬</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储光</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一种环保型水性船用阻尼涂层及其成型工艺</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[P]. </a:t>
            </a:r>
            <a:r>
              <a:rPr lang="zh-CN" altLang="en-US"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江苏：</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CN107858047A,2018-03-30.:.</a:t>
            </a:r>
            <a:endPar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endParaRPr>
          </a:p>
          <a:p>
            <a:pPr algn="just">
              <a:lnSpc>
                <a:spcPct val="150000"/>
              </a:lnSpc>
            </a:pP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[6] </a:t>
            </a:r>
            <a:r>
              <a:rPr lang="en-US" altLang="zh-CN" sz="1200"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Rongping</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en-US" altLang="zh-CN" sz="1200"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Fan,Guang</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a:t>
            </a:r>
            <a:r>
              <a:rPr lang="en-US" altLang="zh-CN" sz="1200" dirty="0" err="1">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Meng</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 Experimental study of the effect of viscoelastic damping materials on noise and vibration reduction within railway vehicles[J].Journal of Sound and Vibration.2008,319(1):58-76</a:t>
            </a: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endPar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endParaRPr>
          </a:p>
          <a:p>
            <a:pPr algn="just">
              <a:lnSpc>
                <a:spcPct val="150000"/>
              </a:lnSpc>
            </a:pPr>
            <a:r>
              <a:rPr lang="en-US" altLang="zh-CN" sz="1200" dirty="0" smtClean="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a:t>
            </a:r>
            <a:r>
              <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rPr>
              <a:t>7] Mohan D Rao, Recent applications of viscoelastic damping for noise control in automobiles and commercial airplanes[J].Journal of Sound and Vibration.2003,262(3):457-474.</a:t>
            </a:r>
            <a:endParaRPr lang="en-US" altLang="zh-CN" sz="1200" dirty="0">
              <a:solidFill>
                <a:schemeClr val="bg1">
                  <a:lumMod val="50000"/>
                </a:schemeClr>
              </a:solidFill>
              <a:latin typeface="Heiti SC Medium" panose="02000000000000000000" charset="-122"/>
              <a:ea typeface="Heiti SC Medium" panose="02000000000000000000" charset="-122"/>
              <a:cs typeface="Heiti SC Medium" panose="02000000000000000000" charset="-122"/>
              <a:sym typeface="+mn-lt"/>
            </a:endParaRPr>
          </a:p>
        </p:txBody>
      </p:sp>
      <p:sp>
        <p:nvSpPr>
          <p:cNvPr id="236" name="文本框 14"/>
          <p:cNvSpPr txBox="1"/>
          <p:nvPr/>
        </p:nvSpPr>
        <p:spPr>
          <a:xfrm>
            <a:off x="476885" y="2415540"/>
            <a:ext cx="8326755" cy="922020"/>
          </a:xfrm>
          <a:prstGeom prst="rect">
            <a:avLst/>
          </a:prstGeom>
          <a:solidFill>
            <a:schemeClr val="accent1">
              <a:lumMod val="60000"/>
              <a:lumOff val="40000"/>
            </a:schemeClr>
          </a:solidFill>
          <a:ln w="12700">
            <a:miter lim="400000"/>
          </a:ln>
        </p:spPr>
        <p:txBody>
          <a:bodyPr wrap="square" lIns="45719" rIns="45719">
            <a:spAutoFit/>
          </a:bodyPr>
          <a:lstStyle>
            <a:lvl1pPr>
              <a:defRPr b="0">
                <a:solidFill>
                  <a:srgbClr val="FF0000"/>
                </a:solidFill>
                <a:latin typeface="宋体"/>
                <a:ea typeface="宋体"/>
                <a:cs typeface="宋体"/>
                <a:sym typeface="宋体"/>
              </a:defRPr>
            </a:lvl1pPr>
          </a:lstStyle>
          <a:p>
            <a:pPr algn="just"/>
            <a:r>
              <a:rPr b="0">
                <a:latin typeface="宋体"/>
                <a:ea typeface="宋体"/>
                <a:cs typeface="宋体"/>
                <a:sym typeface="宋体"/>
              </a:rPr>
              <a:t>结论：</a:t>
            </a:r>
            <a:r>
              <a:rPr lang="zh-CN" altLang="en-US" dirty="0">
                <a:solidFill>
                  <a:schemeClr val="tx1"/>
                </a:solidFill>
                <a:sym typeface="+mn-ea"/>
              </a:rPr>
              <a:t>新型水性阻尼涂料逐渐应用于</a:t>
            </a:r>
            <a:r>
              <a:rPr lang="zh-CN" altLang="en-US" dirty="0">
                <a:solidFill>
                  <a:srgbClr val="FF0000"/>
                </a:solidFill>
                <a:sym typeface="+mn-ea"/>
              </a:rPr>
              <a:t>铁路</a:t>
            </a:r>
            <a:r>
              <a:rPr lang="zh-CN" altLang="en-US" dirty="0">
                <a:solidFill>
                  <a:schemeClr val="tx1"/>
                </a:solidFill>
                <a:sym typeface="+mn-ea"/>
              </a:rPr>
              <a:t>、</a:t>
            </a:r>
            <a:r>
              <a:rPr lang="zh-CN" altLang="en-US" dirty="0">
                <a:solidFill>
                  <a:srgbClr val="FF0000"/>
                </a:solidFill>
                <a:sym typeface="+mn-ea"/>
              </a:rPr>
              <a:t>公路</a:t>
            </a:r>
            <a:r>
              <a:rPr lang="zh-CN" altLang="en-US" dirty="0">
                <a:solidFill>
                  <a:schemeClr val="tx1"/>
                </a:solidFill>
                <a:sym typeface="+mn-ea"/>
              </a:rPr>
              <a:t>及</a:t>
            </a:r>
            <a:r>
              <a:rPr lang="zh-CN" altLang="en-US" dirty="0">
                <a:solidFill>
                  <a:srgbClr val="FF0000"/>
                </a:solidFill>
                <a:sym typeface="+mn-ea"/>
              </a:rPr>
              <a:t>船舶运输</a:t>
            </a:r>
            <a:r>
              <a:rPr lang="zh-CN" altLang="en-US" dirty="0">
                <a:solidFill>
                  <a:schemeClr val="tx1"/>
                </a:solidFill>
                <a:sym typeface="+mn-ea"/>
              </a:rPr>
              <a:t>，甚至逐步在社会的各行各业中应用</a:t>
            </a:r>
            <a:r>
              <a:rPr lang="zh-CN" altLang="en-US" dirty="0" smtClean="0">
                <a:solidFill>
                  <a:schemeClr val="tx1"/>
                </a:solidFill>
                <a:sym typeface="+mn-ea"/>
              </a:rPr>
              <a:t>。然而根据当前研究成果，水性阻尼涂料在应用于</a:t>
            </a:r>
            <a:r>
              <a:rPr lang="zh-CN" altLang="en-US" dirty="0" smtClean="0">
                <a:solidFill>
                  <a:srgbClr val="FF0000"/>
                </a:solidFill>
                <a:sym typeface="+mn-ea"/>
              </a:rPr>
              <a:t>航空液压管道方面较少</a:t>
            </a:r>
            <a:r>
              <a:rPr lang="zh-CN" altLang="en-US" dirty="0" smtClean="0">
                <a:solidFill>
                  <a:schemeClr val="tx1"/>
                </a:solidFill>
                <a:sym typeface="+mn-ea"/>
              </a:rPr>
              <a:t>。</a:t>
            </a:r>
            <a:endParaRPr lang="zh-CN" altLang="en-US" b="0" dirty="0" smtClean="0">
              <a:solidFill>
                <a:schemeClr val="tx1"/>
              </a:solidFill>
              <a:latin typeface="宋体"/>
              <a:ea typeface="宋体"/>
              <a:cs typeface="宋体"/>
              <a:sym typeface="+mn-ea"/>
            </a:endParaRPr>
          </a:p>
        </p:txBody>
      </p:sp>
      <p:grpSp>
        <p:nvGrpSpPr>
          <p:cNvPr id="9" name="Group 2"/>
          <p:cNvGrpSpPr/>
          <p:nvPr/>
        </p:nvGrpSpPr>
        <p:grpSpPr bwMode="auto">
          <a:xfrm>
            <a:off x="152400" y="537210"/>
            <a:ext cx="5327015" cy="402095"/>
            <a:chOff x="0" y="0"/>
            <a:chExt cx="4786549" cy="402317"/>
          </a:xfrm>
        </p:grpSpPr>
        <p:sp>
          <p:nvSpPr>
            <p:cNvPr id="10" name="TextBox 3"/>
            <p:cNvSpPr>
              <a:spLocks noChangeArrowheads="1"/>
            </p:cNvSpPr>
            <p:nvPr/>
          </p:nvSpPr>
          <p:spPr bwMode="auto">
            <a:xfrm>
              <a:off x="0" y="0"/>
              <a:ext cx="713389"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01</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1" name="矩形 24"/>
            <p:cNvSpPr>
              <a:spLocks noChangeArrowheads="1"/>
            </p:cNvSpPr>
            <p:nvPr/>
          </p:nvSpPr>
          <p:spPr bwMode="auto">
            <a:xfrm>
              <a:off x="395114" y="3317"/>
              <a:ext cx="4391435"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研究背景及现状分析</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水性阻尼材料应用</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12" name="直接连接符 3"/>
          <p:cNvCxnSpPr>
            <a:cxnSpLocks noChangeShapeType="1"/>
          </p:cNvCxnSpPr>
          <p:nvPr/>
        </p:nvCxnSpPr>
        <p:spPr bwMode="auto">
          <a:xfrm>
            <a:off x="196533" y="52451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13" name="直接连接符 4"/>
          <p:cNvCxnSpPr>
            <a:cxnSpLocks noChangeShapeType="1"/>
          </p:cNvCxnSpPr>
          <p:nvPr/>
        </p:nvCxnSpPr>
        <p:spPr bwMode="auto">
          <a:xfrm>
            <a:off x="196533" y="94964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50">
        <p:wipe/>
      </p:transition>
    </mc:Choice>
    <mc:Fallback>
      <p:transition spd="med">
        <p:wip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type="el">
                                    <p:tmAbs val="0"/>
                                  </p:iterate>
                                  <p:childTnLst>
                                    <p:set>
                                      <p:cBhvr>
                                        <p:cTn id="6" dur="indefinite" fill="hold"/>
                                        <p:tgtEl>
                                          <p:spTgt spid="236"/>
                                        </p:tgtEl>
                                        <p:attrNameLst>
                                          <p:attrName>style.visibility</p:attrName>
                                        </p:attrNameLst>
                                      </p:cBhvr>
                                      <p:to>
                                        <p:strVal val="visible"/>
                                      </p:to>
                                    </p:set>
                                    <p:animEffect transition="in" filter="dissolve">
                                      <p:cBhvr>
                                        <p:cTn id="7" dur="5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36" grpId="1" bldLvl="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5"/>
          <p:cNvSpPr txBox="1"/>
          <p:nvPr/>
        </p:nvSpPr>
        <p:spPr>
          <a:xfrm>
            <a:off x="179110" y="5930162"/>
            <a:ext cx="7162801" cy="598611"/>
          </a:xfrm>
          <a:prstGeom prst="rect">
            <a:avLst/>
          </a:prstGeom>
          <a:ln w="12700">
            <a:miter lim="400000"/>
          </a:ln>
        </p:spPr>
        <p:txBody>
          <a:bodyPr lIns="45719" rIns="45719">
            <a:spAutoFit/>
          </a:bodyPr>
          <a:lstStyle/>
          <a:p>
            <a:pP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               </a:t>
            </a:r>
            <a:r>
              <a:rPr sz="1400"/>
              <a:t>http://ides.nuaa.edu.cn</a:t>
            </a:r>
            <a:endParaRPr sz="1400"/>
          </a:p>
          <a:p>
            <a:pPr algn="ctr">
              <a:defRPr sz="1600" b="0">
                <a:solidFill>
                  <a:srgbClr val="FFFFFF"/>
                </a:solidFill>
              </a:defRPr>
            </a:pPr>
            <a:r>
              <a:rPr sz="1800"/>
              <a:t>  </a:t>
            </a:r>
            <a:endParaRPr sz="1800"/>
          </a:p>
        </p:txBody>
      </p:sp>
      <p:sp>
        <p:nvSpPr>
          <p:cNvPr id="135" name="Rectangle 4"/>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136" name="Oval 32"/>
          <p:cNvSpPr/>
          <p:nvPr/>
        </p:nvSpPr>
        <p:spPr>
          <a:xfrm>
            <a:off x="838200" y="1904999"/>
            <a:ext cx="990600" cy="3200401"/>
          </a:xfrm>
          <a:prstGeom prst="ellipse">
            <a:avLst/>
          </a:prstGeom>
          <a:solidFill>
            <a:srgbClr val="0A50DC">
              <a:alpha val="83922"/>
            </a:srgbClr>
          </a:solidFill>
          <a:ln w="25400">
            <a:solidFill>
              <a:srgbClr val="FFFFFF"/>
            </a:solidFill>
          </a:ln>
          <a:effectLst>
            <a:outerShdw blurRad="63500" rotWithShape="0">
              <a:srgbClr val="1F497D">
                <a:alpha val="70000"/>
              </a:srgbClr>
            </a:outerShdw>
          </a:effectLst>
        </p:spPr>
        <p:txBody>
          <a:bodyPr lIns="45719" rIns="45719" anchor="ctr"/>
          <a:lstStyle/>
          <a:p>
            <a:pPr>
              <a:defRPr b="0">
                <a:solidFill>
                  <a:srgbClr val="FFFFFF"/>
                </a:solidFill>
              </a:defRPr>
            </a:pPr>
          </a:p>
        </p:txBody>
      </p:sp>
      <p:sp>
        <p:nvSpPr>
          <p:cNvPr id="137" name="Line 34"/>
          <p:cNvSpPr/>
          <p:nvPr/>
        </p:nvSpPr>
        <p:spPr>
          <a:xfrm>
            <a:off x="3049588" y="1767548"/>
            <a:ext cx="5027613" cy="1"/>
          </a:xfrm>
          <a:prstGeom prst="line">
            <a:avLst/>
          </a:prstGeom>
          <a:ln w="25400">
            <a:solidFill>
              <a:srgbClr val="1F497D"/>
            </a:solidFill>
            <a:prstDash val="sysDot"/>
            <a:tailEnd type="oval"/>
          </a:ln>
        </p:spPr>
        <p:txBody>
          <a:bodyPr lIns="45719" rIns="45719" anchor="ctr"/>
          <a:lstStyle/>
          <a:p/>
        </p:txBody>
      </p:sp>
      <p:sp>
        <p:nvSpPr>
          <p:cNvPr id="138" name="Text Box 35"/>
          <p:cNvSpPr txBox="1"/>
          <p:nvPr/>
        </p:nvSpPr>
        <p:spPr>
          <a:xfrm>
            <a:off x="3240088" y="1257008"/>
            <a:ext cx="4419601" cy="510541"/>
          </a:xfrm>
          <a:prstGeom prst="rect">
            <a:avLst/>
          </a:prstGeom>
          <a:ln w="12700">
            <a:miter lim="400000"/>
          </a:ln>
        </p:spPr>
        <p:txBody>
          <a:bodyPr lIns="45719" rIns="45719">
            <a:spAutoFit/>
          </a:bodyPr>
          <a:lstStyle>
            <a:lvl1pPr>
              <a:defRPr sz="2400" b="0">
                <a:solidFill>
                  <a:srgbClr val="FF0000"/>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a:solidFill>
                  <a:schemeClr val="tx1"/>
                </a:solidFill>
              </a:rPr>
              <a:t>研究背景与意义</a:t>
            </a:r>
            <a:endParaRPr>
              <a:solidFill>
                <a:schemeClr val="tx1"/>
              </a:solidFill>
            </a:endParaRPr>
          </a:p>
        </p:txBody>
      </p:sp>
      <p:sp>
        <p:nvSpPr>
          <p:cNvPr id="139" name="Line 36"/>
          <p:cNvSpPr/>
          <p:nvPr/>
        </p:nvSpPr>
        <p:spPr>
          <a:xfrm>
            <a:off x="3040684" y="3045609"/>
            <a:ext cx="5027613" cy="1"/>
          </a:xfrm>
          <a:prstGeom prst="line">
            <a:avLst/>
          </a:prstGeom>
          <a:ln w="25400">
            <a:solidFill>
              <a:srgbClr val="1F497D"/>
            </a:solidFill>
            <a:prstDash val="sysDot"/>
            <a:tailEnd type="oval"/>
          </a:ln>
        </p:spPr>
        <p:txBody>
          <a:bodyPr lIns="45719" rIns="45719" anchor="ctr"/>
          <a:lstStyle/>
          <a:p/>
        </p:txBody>
      </p:sp>
      <p:sp>
        <p:nvSpPr>
          <p:cNvPr id="141" name="Line 38"/>
          <p:cNvSpPr/>
          <p:nvPr/>
        </p:nvSpPr>
        <p:spPr>
          <a:xfrm>
            <a:off x="3040684" y="4266388"/>
            <a:ext cx="5027613" cy="1"/>
          </a:xfrm>
          <a:prstGeom prst="line">
            <a:avLst/>
          </a:prstGeom>
          <a:ln w="25400">
            <a:solidFill>
              <a:srgbClr val="1F497D"/>
            </a:solidFill>
            <a:prstDash val="sysDot"/>
            <a:tailEnd type="oval"/>
          </a:ln>
        </p:spPr>
        <p:txBody>
          <a:bodyPr lIns="45719" rIns="45719" anchor="ctr"/>
          <a:lstStyle/>
          <a:p/>
        </p:txBody>
      </p:sp>
      <p:sp>
        <p:nvSpPr>
          <p:cNvPr id="140" name="Text Box 37"/>
          <p:cNvSpPr txBox="1"/>
          <p:nvPr/>
        </p:nvSpPr>
        <p:spPr>
          <a:xfrm>
            <a:off x="3240709" y="3752039"/>
            <a:ext cx="49530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smtClean="0">
                <a:solidFill>
                  <a:schemeClr val="tx1"/>
                </a:solidFill>
                <a:sym typeface="+mn-ea"/>
              </a:rPr>
              <a:t>试验</a:t>
            </a:r>
            <a:r>
              <a:rPr lang="zh-CN" dirty="0" err="1" smtClean="0">
                <a:solidFill>
                  <a:schemeClr val="tx1"/>
                </a:solidFill>
                <a:sym typeface="+mn-ea"/>
              </a:rPr>
              <a:t>结果分析</a:t>
            </a:r>
            <a:endParaRPr lang="zh-CN" dirty="0" err="1" smtClean="0">
              <a:solidFill>
                <a:schemeClr val="tx1"/>
              </a:solidFill>
              <a:sym typeface="+mn-ea"/>
            </a:endParaRPr>
          </a:p>
        </p:txBody>
      </p:sp>
      <p:sp>
        <p:nvSpPr>
          <p:cNvPr id="142" name="Text Box 39"/>
          <p:cNvSpPr txBox="1"/>
          <p:nvPr/>
        </p:nvSpPr>
        <p:spPr>
          <a:xfrm>
            <a:off x="3240391" y="2497549"/>
            <a:ext cx="48006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a:solidFill>
                  <a:srgbClr val="FF0000"/>
                </a:solidFill>
                <a:sym typeface="+mn-ea"/>
              </a:rPr>
              <a:t>研究内容</a:t>
            </a:r>
            <a:endParaRPr>
              <a:solidFill>
                <a:srgbClr val="FF0000"/>
              </a:solidFill>
              <a:sym typeface="+mn-ea"/>
            </a:endParaRPr>
          </a:p>
        </p:txBody>
      </p:sp>
      <p:sp>
        <p:nvSpPr>
          <p:cNvPr id="143" name="Line 40"/>
          <p:cNvSpPr/>
          <p:nvPr/>
        </p:nvSpPr>
        <p:spPr>
          <a:xfrm>
            <a:off x="3017997" y="5517623"/>
            <a:ext cx="5027613" cy="1"/>
          </a:xfrm>
          <a:prstGeom prst="line">
            <a:avLst/>
          </a:prstGeom>
          <a:ln w="25400">
            <a:solidFill>
              <a:srgbClr val="1F497D"/>
            </a:solidFill>
            <a:prstDash val="sysDot"/>
            <a:tailEnd type="oval"/>
          </a:ln>
        </p:spPr>
        <p:txBody>
          <a:bodyPr lIns="45719" rIns="45719" anchor="ctr"/>
          <a:lstStyle/>
          <a:p/>
        </p:txBody>
      </p:sp>
      <p:sp>
        <p:nvSpPr>
          <p:cNvPr id="144" name="Text Box 41"/>
          <p:cNvSpPr txBox="1"/>
          <p:nvPr/>
        </p:nvSpPr>
        <p:spPr>
          <a:xfrm>
            <a:off x="3208497" y="4971523"/>
            <a:ext cx="5105401" cy="460375"/>
          </a:xfrm>
          <a:prstGeom prst="rect">
            <a:avLst/>
          </a:prstGeom>
          <a:ln w="12700">
            <a:miter lim="400000"/>
          </a:ln>
        </p:spPr>
        <p:txBody>
          <a:bodyPr lIns="45719" rIns="45719">
            <a:spAutoFit/>
          </a:bodyPr>
          <a:lstStyle>
            <a:lvl1pPr>
              <a:defRPr sz="2400" b="0">
                <a:latin typeface="黑体" panose="02010609060101010101" charset="-122"/>
                <a:ea typeface="黑体" panose="02010609060101010101" charset="-122"/>
                <a:cs typeface="黑体" panose="02010609060101010101" charset="-122"/>
                <a:sym typeface="黑体" panose="02010609060101010101" charset="-122"/>
              </a:defRPr>
            </a:lvl1pPr>
          </a:lstStyle>
          <a:p>
            <a:r>
              <a:rPr lang="zh-CN" altLang="en-US" dirty="0" smtClean="0">
                <a:solidFill>
                  <a:schemeClr val="tx1"/>
                </a:solidFill>
                <a:sym typeface="+mn-ea"/>
              </a:rPr>
              <a:t>总结与展望</a:t>
            </a:r>
            <a:endParaRPr lang="zh-CN" altLang="en-US" dirty="0" smtClean="0">
              <a:solidFill>
                <a:schemeClr val="tx1"/>
              </a:solidFill>
              <a:sym typeface="+mn-ea"/>
            </a:endParaRPr>
          </a:p>
        </p:txBody>
      </p:sp>
      <p:grpSp>
        <p:nvGrpSpPr>
          <p:cNvPr id="150" name="Group 44"/>
          <p:cNvGrpSpPr/>
          <p:nvPr/>
        </p:nvGrpSpPr>
        <p:grpSpPr>
          <a:xfrm>
            <a:off x="2514600" y="1173823"/>
            <a:ext cx="679451" cy="593726"/>
            <a:chOff x="0" y="0"/>
            <a:chExt cx="679450" cy="593725"/>
          </a:xfrm>
        </p:grpSpPr>
        <p:sp>
          <p:nvSpPr>
            <p:cNvPr id="145" name="AutoShape 45"/>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46" name="AutoShape 46"/>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49" name="AutoShape 47"/>
            <p:cNvGrpSpPr/>
            <p:nvPr/>
          </p:nvGrpSpPr>
          <p:grpSpPr>
            <a:xfrm>
              <a:off x="38099" y="39687"/>
              <a:ext cx="592139" cy="512763"/>
              <a:chOff x="0" y="0"/>
              <a:chExt cx="592137" cy="512762"/>
            </a:xfrm>
          </p:grpSpPr>
          <p:sp>
            <p:nvSpPr>
              <p:cNvPr id="147"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48" name="1"/>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1</a:t>
                </a:r>
              </a:p>
            </p:txBody>
          </p:sp>
        </p:grpSp>
      </p:grpSp>
      <p:grpSp>
        <p:nvGrpSpPr>
          <p:cNvPr id="162" name="Group 52"/>
          <p:cNvGrpSpPr/>
          <p:nvPr/>
        </p:nvGrpSpPr>
        <p:grpSpPr>
          <a:xfrm>
            <a:off x="2505696" y="3659963"/>
            <a:ext cx="679451" cy="593726"/>
            <a:chOff x="0" y="0"/>
            <a:chExt cx="679450" cy="593725"/>
          </a:xfrm>
        </p:grpSpPr>
        <p:sp>
          <p:nvSpPr>
            <p:cNvPr id="157" name="AutoShape 53"/>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8" name="AutoShape 54"/>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61" name="AutoShape 55"/>
            <p:cNvGrpSpPr/>
            <p:nvPr/>
          </p:nvGrpSpPr>
          <p:grpSpPr>
            <a:xfrm>
              <a:off x="38099" y="39687"/>
              <a:ext cx="592139" cy="512763"/>
              <a:chOff x="0" y="0"/>
              <a:chExt cx="592137" cy="512762"/>
            </a:xfrm>
          </p:grpSpPr>
          <p:sp>
            <p:nvSpPr>
              <p:cNvPr id="159"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0" name="3"/>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3</a:t>
                </a:r>
              </a:p>
            </p:txBody>
          </p:sp>
        </p:grpSp>
      </p:grpSp>
      <p:grpSp>
        <p:nvGrpSpPr>
          <p:cNvPr id="156" name="Group 48"/>
          <p:cNvGrpSpPr/>
          <p:nvPr/>
        </p:nvGrpSpPr>
        <p:grpSpPr>
          <a:xfrm>
            <a:off x="2505696" y="2425795"/>
            <a:ext cx="679451" cy="593726"/>
            <a:chOff x="0" y="0"/>
            <a:chExt cx="679450" cy="593725"/>
          </a:xfrm>
        </p:grpSpPr>
        <p:sp>
          <p:nvSpPr>
            <p:cNvPr id="151" name="AutoShape 49"/>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2" name="AutoShape 50"/>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55" name="AutoShape 51"/>
            <p:cNvGrpSpPr/>
            <p:nvPr/>
          </p:nvGrpSpPr>
          <p:grpSpPr>
            <a:xfrm>
              <a:off x="38099" y="39687"/>
              <a:ext cx="592139" cy="512763"/>
              <a:chOff x="0" y="0"/>
              <a:chExt cx="592137" cy="512762"/>
            </a:xfrm>
          </p:grpSpPr>
          <p:sp>
            <p:nvSpPr>
              <p:cNvPr id="153"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54" name="2"/>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2</a:t>
                </a:r>
              </a:p>
            </p:txBody>
          </p:sp>
        </p:grpSp>
      </p:grpSp>
      <p:grpSp>
        <p:nvGrpSpPr>
          <p:cNvPr id="168" name="Group 56"/>
          <p:cNvGrpSpPr/>
          <p:nvPr/>
        </p:nvGrpSpPr>
        <p:grpSpPr>
          <a:xfrm>
            <a:off x="2516664" y="4878813"/>
            <a:ext cx="679451" cy="593726"/>
            <a:chOff x="0" y="0"/>
            <a:chExt cx="679450" cy="593725"/>
          </a:xfrm>
        </p:grpSpPr>
        <p:sp>
          <p:nvSpPr>
            <p:cNvPr id="163" name="AutoShape 57"/>
            <p:cNvSpPr/>
            <p:nvPr/>
          </p:nvSpPr>
          <p:spPr>
            <a:xfrm>
              <a:off x="6350" y="9525"/>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808080"/>
            </a:solidFill>
            <a:ln w="12700" cap="flat">
              <a:noFill/>
              <a:miter lim="4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4" name="AutoShape 58"/>
            <p:cNvSpPr/>
            <p:nvPr/>
          </p:nvSpPr>
          <p:spPr>
            <a:xfrm>
              <a:off x="0" y="0"/>
              <a:ext cx="673101" cy="5842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gradFill flip="none" rotWithShape="1">
              <a:gsLst>
                <a:gs pos="0">
                  <a:srgbClr val="E6E6E6"/>
                </a:gs>
                <a:gs pos="7500">
                  <a:srgbClr val="7D8496"/>
                </a:gs>
                <a:gs pos="26499">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0"/>
            </a:gradFill>
            <a:ln w="9525" cap="flat">
              <a:solidFill>
                <a:srgbClr val="C0C0C0"/>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grpSp>
          <p:nvGrpSpPr>
            <p:cNvPr id="167" name="AutoShape 59"/>
            <p:cNvGrpSpPr/>
            <p:nvPr/>
          </p:nvGrpSpPr>
          <p:grpSpPr>
            <a:xfrm>
              <a:off x="38099" y="39687"/>
              <a:ext cx="592139" cy="512763"/>
              <a:chOff x="0" y="0"/>
              <a:chExt cx="592137" cy="512762"/>
            </a:xfrm>
          </p:grpSpPr>
          <p:sp>
            <p:nvSpPr>
              <p:cNvPr id="165" name="形状"/>
              <p:cNvSpPr/>
              <p:nvPr/>
            </p:nvSpPr>
            <p:spPr>
              <a:xfrm>
                <a:off x="-1" y="-1"/>
                <a:ext cx="592139" cy="5127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400" y="0"/>
                    </a:lnTo>
                    <a:lnTo>
                      <a:pt x="16200" y="0"/>
                    </a:lnTo>
                    <a:lnTo>
                      <a:pt x="21600" y="10800"/>
                    </a:lnTo>
                    <a:lnTo>
                      <a:pt x="16200" y="21600"/>
                    </a:lnTo>
                    <a:lnTo>
                      <a:pt x="5400" y="21600"/>
                    </a:lnTo>
                    <a:close/>
                  </a:path>
                </a:pathLst>
              </a:custGeom>
              <a:solidFill>
                <a:srgbClr val="0066CC"/>
              </a:solidFill>
              <a:ln w="9525" cap="flat">
                <a:solidFill>
                  <a:srgbClr val="FFFFFF"/>
                </a:solidFill>
                <a:prstDash val="solid"/>
                <a:miter lim="800000"/>
              </a:ln>
              <a:effectLst/>
            </p:spPr>
            <p:txBody>
              <a:bodyPr wrap="square" lIns="45719" tIns="45719" rIns="45719" bIns="45719" numCol="1" anchor="ctr">
                <a:noAutofit/>
              </a:bodyPr>
              <a:lstStyle/>
              <a:p>
                <a:pPr>
                  <a:defRPr>
                    <a:solidFill>
                      <a:srgbClr val="FFFFFF"/>
                    </a:solidFill>
                    <a:latin typeface="Calibri" panose="020F0502020204030204"/>
                    <a:ea typeface="Calibri" panose="020F0502020204030204"/>
                    <a:cs typeface="Calibri" panose="020F0502020204030204"/>
                    <a:sym typeface="Calibri" panose="020F0502020204030204"/>
                  </a:defRPr>
                </a:pPr>
              </a:p>
            </p:txBody>
          </p:sp>
          <p:sp>
            <p:nvSpPr>
              <p:cNvPr id="166" name="4"/>
              <p:cNvSpPr txBox="1"/>
              <p:nvPr/>
            </p:nvSpPr>
            <p:spPr>
              <a:xfrm>
                <a:off x="98689" y="13277"/>
                <a:ext cx="301909" cy="486208"/>
              </a:xfrm>
              <a:prstGeom prst="rect">
                <a:avLst/>
              </a:prstGeom>
              <a:noFill/>
              <a:ln w="12700" cap="flat">
                <a:noFill/>
                <a:miter lim="400000"/>
              </a:ln>
              <a:effectLst/>
            </p:spPr>
            <p:txBody>
              <a:bodyPr wrap="none" lIns="45719" tIns="45719" rIns="45719" bIns="45719" numCol="1" anchor="ctr">
                <a:spAutoFit/>
              </a:bodyPr>
              <a:lstStyle>
                <a:lvl1pPr>
                  <a:defRPr sz="2800">
                    <a:solidFill>
                      <a:srgbClr val="FFFFFF"/>
                    </a:solidFill>
                  </a:defRPr>
                </a:lvl1pPr>
              </a:lstStyle>
              <a:p>
                <a:r>
                  <a:t>4</a:t>
                </a:r>
              </a:p>
            </p:txBody>
          </p:sp>
        </p:grpSp>
      </p:grpSp>
      <p:sp>
        <p:nvSpPr>
          <p:cNvPr id="169" name="Text Box 33"/>
          <p:cNvSpPr txBox="1"/>
          <p:nvPr/>
        </p:nvSpPr>
        <p:spPr>
          <a:xfrm rot="5387743">
            <a:off x="56229" y="3103880"/>
            <a:ext cx="2554543" cy="802641"/>
          </a:xfrm>
          <a:prstGeom prst="rect">
            <a:avLst/>
          </a:prstGeom>
          <a:ln w="12700">
            <a:miter lim="400000"/>
          </a:ln>
        </p:spPr>
        <p:txBody>
          <a:bodyPr vert="vert270" lIns="45719" rIns="45719">
            <a:spAutoFit/>
          </a:bodyPr>
          <a:lstStyle>
            <a:lvl1pPr algn="ctr">
              <a:spcBef>
                <a:spcPts val="2400"/>
              </a:spcBef>
              <a:defRPr sz="4000" b="0">
                <a:solidFill>
                  <a:srgbClr val="FFFFFF"/>
                </a:solidFill>
                <a:latin typeface="黑体" panose="02010609060101010101" charset="-122"/>
                <a:ea typeface="黑体" panose="02010609060101010101" charset="-122"/>
                <a:cs typeface="黑体" panose="02010609060101010101" charset="-122"/>
                <a:sym typeface="黑体" panose="02010609060101010101" charset="-122"/>
              </a:defRPr>
            </a:lvl1pPr>
          </a:lstStyle>
          <a:p>
            <a:r>
              <a:rPr dirty="0" err="1"/>
              <a:t>汇报内容</a:t>
            </a:r>
            <a:endParaRPr dirty="0"/>
          </a:p>
        </p:txBody>
      </p:sp>
    </p:spTree>
  </p:cSld>
  <p:clrMapOvr>
    <a:masterClrMapping/>
  </p:clrMapOvr>
  <mc:AlternateContent xmlns:mc="http://schemas.openxmlformats.org/markup-compatibility/2006">
    <mc:Choice xmlns:p14="http://schemas.microsoft.com/office/powerpoint/2010/main" Requires="p14">
      <p:transition p14:dur="50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 52"/>
          <p:cNvSpPr/>
          <p:nvPr/>
        </p:nvSpPr>
        <p:spPr>
          <a:xfrm>
            <a:off x="6271895" y="1902730"/>
            <a:ext cx="2772000" cy="3528000"/>
          </a:xfrm>
          <a:prstGeom prst="roundRect">
            <a:avLst/>
          </a:prstGeom>
          <a:solidFill>
            <a:srgbClr val="FFFFFF"/>
          </a:solidFill>
          <a:ln w="6350" cap="flat">
            <a:solidFill>
              <a:schemeClr val="tx1">
                <a:alpha val="13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31" name="圆角矩形 30"/>
          <p:cNvSpPr/>
          <p:nvPr/>
        </p:nvSpPr>
        <p:spPr>
          <a:xfrm>
            <a:off x="28575" y="1902730"/>
            <a:ext cx="5616000" cy="3528000"/>
          </a:xfrm>
          <a:prstGeom prst="roundRect">
            <a:avLst/>
          </a:prstGeom>
          <a:solidFill>
            <a:srgbClr val="FFFFFF"/>
          </a:solidFill>
          <a:ln w="6350" cap="flat">
            <a:solidFill>
              <a:schemeClr val="tx1">
                <a:alpha val="13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10" name="圆角矩形 9"/>
          <p:cNvSpPr/>
          <p:nvPr/>
        </p:nvSpPr>
        <p:spPr>
          <a:xfrm>
            <a:off x="1687195" y="1236880"/>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313" name="页脚占位符 4"/>
          <p:cNvSpPr txBox="1"/>
          <p:nvPr/>
        </p:nvSpPr>
        <p:spPr>
          <a:xfrm>
            <a:off x="152400" y="6489700"/>
            <a:ext cx="7162800" cy="574871"/>
          </a:xfrm>
          <a:prstGeom prst="rect">
            <a:avLst/>
          </a:prstGeom>
          <a:ln w="12700">
            <a:miter lim="400000"/>
          </a:ln>
        </p:spPr>
        <p:txBody>
          <a:bodyPr lIns="45719" rIns="45719">
            <a:spAutoFit/>
          </a:bodyPr>
          <a:lstStyle/>
          <a:p>
            <a:pPr algn="ctr">
              <a:defRPr sz="1600" b="0">
                <a:solidFill>
                  <a:srgbClr val="FFFFFF"/>
                </a:solidFill>
              </a:defRPr>
            </a:pPr>
            <a:r>
              <a:rPr sz="1800">
                <a:latin typeface="隶书" panose="02010509060101010101" charset="-122"/>
                <a:ea typeface="隶书" panose="02010509060101010101" charset="-122"/>
                <a:cs typeface="隶书" panose="02010509060101010101" charset="-122"/>
                <a:sym typeface="隶书" panose="02010509060101010101" charset="-122"/>
              </a:rPr>
              <a:t>南京航空航天大学智能诊断与专家系统研究室</a:t>
            </a:r>
            <a:r>
              <a:rPr sz="1800"/>
              <a:t>                 </a:t>
            </a:r>
            <a:r>
              <a:rPr sz="1400"/>
              <a:t>http://ides.nuaa.edu.cn</a:t>
            </a:r>
            <a:endParaRPr sz="1400"/>
          </a:p>
          <a:p>
            <a:pPr algn="ctr">
              <a:defRPr sz="1400" b="0">
                <a:solidFill>
                  <a:srgbClr val="FFFFFF"/>
                </a:solidFill>
              </a:defRPr>
            </a:pPr>
            <a:r>
              <a:rPr sz="1800"/>
              <a:t>  </a:t>
            </a:r>
            <a:endParaRPr sz="1800"/>
          </a:p>
        </p:txBody>
      </p:sp>
      <p:sp>
        <p:nvSpPr>
          <p:cNvPr id="314" name="日期占位符 3"/>
          <p:cNvSpPr txBox="1"/>
          <p:nvPr/>
        </p:nvSpPr>
        <p:spPr>
          <a:xfrm>
            <a:off x="7531100" y="6513513"/>
            <a:ext cx="1600200" cy="306705"/>
          </a:xfrm>
          <a:prstGeom prst="rect">
            <a:avLst/>
          </a:prstGeom>
          <a:ln w="12700">
            <a:miter lim="400000"/>
          </a:ln>
        </p:spPr>
        <p:txBody>
          <a:bodyPr lIns="45719" rIns="45719">
            <a:spAutoFit/>
          </a:bodyPr>
          <a:lstStyle>
            <a:lvl1pPr algn="ctr">
              <a:defRPr sz="1400" b="0">
                <a:solidFill>
                  <a:srgbClr val="FFFFFF"/>
                </a:solidFill>
              </a:defRPr>
            </a:lvl1pPr>
          </a:lstStyle>
          <a:p>
            <a:r>
              <a:t>2021/</a:t>
            </a:r>
            <a:r>
              <a:rPr lang="en-US"/>
              <a:t>6</a:t>
            </a:r>
            <a:r>
              <a:t>/</a:t>
            </a:r>
            <a:r>
              <a:rPr lang="en-US"/>
              <a:t>6</a:t>
            </a:r>
            <a:endParaRPr lang="en-US"/>
          </a:p>
        </p:txBody>
      </p:sp>
      <p:sp>
        <p:nvSpPr>
          <p:cNvPr id="315" name="Text Box 2"/>
          <p:cNvSpPr txBox="1"/>
          <p:nvPr/>
        </p:nvSpPr>
        <p:spPr>
          <a:xfrm>
            <a:off x="0" y="-1"/>
            <a:ext cx="4495800" cy="368300"/>
          </a:xfrm>
          <a:prstGeom prst="rect">
            <a:avLst/>
          </a:prstGeom>
          <a:ln w="12700">
            <a:miter lim="400000"/>
          </a:ln>
        </p:spPr>
        <p:txBody>
          <a:bodyPr lIns="45719" rIns="45719">
            <a:spAutoFit/>
          </a:bodyPr>
          <a:lstStyle>
            <a:lvl1pPr>
              <a:spcBef>
                <a:spcPts val="1000"/>
              </a:spcBef>
              <a:defRPr b="0">
                <a:solidFill>
                  <a:srgbClr val="FFFFFF"/>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第</a:t>
            </a:r>
            <a:r>
              <a:rPr lang="zh-CN"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二</a:t>
            </a: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部分</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316" name="Text Box 3"/>
          <p:cNvSpPr txBox="1"/>
          <p:nvPr/>
        </p:nvSpPr>
        <p:spPr>
          <a:xfrm>
            <a:off x="4648200" y="-1"/>
            <a:ext cx="4495800" cy="368300"/>
          </a:xfrm>
          <a:prstGeom prst="rect">
            <a:avLst/>
          </a:prstGeom>
          <a:ln w="12700">
            <a:miter lim="400000"/>
          </a:ln>
        </p:spPr>
        <p:txBody>
          <a:bodyPr lIns="45719" rIns="45719">
            <a:spAutoFit/>
          </a:bodyPr>
          <a:lstStyle>
            <a:lvl1pPr>
              <a:spcBef>
                <a:spcPts val="1000"/>
              </a:spcBef>
              <a:defRPr b="0">
                <a:solidFill>
                  <a:srgbClr val="FF0000"/>
                </a:solidFill>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defRPr>
            </a:lvl1pPr>
          </a:lstStyle>
          <a:p>
            <a:pPr algn="ctr">
              <a:defRPr b="1">
                <a:latin typeface="+mn-lt"/>
                <a:ea typeface="+mn-ea"/>
                <a:cs typeface="+mn-cs"/>
                <a:sym typeface="Arial" panose="020B0604020202090204"/>
              </a:defRPr>
            </a:pPr>
            <a:r>
              <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研究内容</a:t>
            </a:r>
            <a:endParaRPr b="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p:txBody>
      </p:sp>
      <p:sp>
        <p:nvSpPr>
          <p:cNvPr id="4" name="文本框 3"/>
          <p:cNvSpPr txBox="1"/>
          <p:nvPr/>
        </p:nvSpPr>
        <p:spPr>
          <a:xfrm>
            <a:off x="1687195" y="1284605"/>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管道减振涂层材料制备</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11" name="圆角矩形 10"/>
          <p:cNvSpPr/>
          <p:nvPr/>
        </p:nvSpPr>
        <p:spPr>
          <a:xfrm>
            <a:off x="419100" y="2999640"/>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12" name="文本框 11"/>
          <p:cNvSpPr txBox="1"/>
          <p:nvPr/>
        </p:nvSpPr>
        <p:spPr>
          <a:xfrm>
            <a:off x="419100" y="3048635"/>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不同云母粉目数</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13" name="圆角矩形 12"/>
          <p:cNvSpPr/>
          <p:nvPr/>
        </p:nvSpPr>
        <p:spPr>
          <a:xfrm>
            <a:off x="441960" y="3788310"/>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14" name="文本框 13"/>
          <p:cNvSpPr txBox="1"/>
          <p:nvPr/>
        </p:nvSpPr>
        <p:spPr>
          <a:xfrm>
            <a:off x="441960" y="3843655"/>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不同云母粉固含量</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16" name="圆角矩形 15"/>
          <p:cNvSpPr/>
          <p:nvPr/>
        </p:nvSpPr>
        <p:spPr>
          <a:xfrm>
            <a:off x="457200" y="4598570"/>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17" name="文本框 16"/>
          <p:cNvSpPr txBox="1"/>
          <p:nvPr/>
        </p:nvSpPr>
        <p:spPr>
          <a:xfrm>
            <a:off x="457200" y="4648200"/>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不同涂层厚度</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18" name="圆角矩形 17"/>
          <p:cNvSpPr/>
          <p:nvPr/>
        </p:nvSpPr>
        <p:spPr>
          <a:xfrm>
            <a:off x="3065780" y="2221765"/>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19" name="文本框 18"/>
          <p:cNvSpPr txBox="1"/>
          <p:nvPr/>
        </p:nvSpPr>
        <p:spPr>
          <a:xfrm>
            <a:off x="3088640" y="2266315"/>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约束层铝片振动试验</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20" name="圆角矩形 19"/>
          <p:cNvSpPr/>
          <p:nvPr/>
        </p:nvSpPr>
        <p:spPr>
          <a:xfrm>
            <a:off x="3081020" y="2999640"/>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21" name="文本框 20"/>
          <p:cNvSpPr txBox="1"/>
          <p:nvPr/>
        </p:nvSpPr>
        <p:spPr>
          <a:xfrm>
            <a:off x="3065780" y="3053715"/>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不同云母粉目数</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22" name="圆角矩形 21"/>
          <p:cNvSpPr/>
          <p:nvPr/>
        </p:nvSpPr>
        <p:spPr>
          <a:xfrm>
            <a:off x="3065780" y="3788310"/>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23" name="文本框 22"/>
          <p:cNvSpPr txBox="1"/>
          <p:nvPr/>
        </p:nvSpPr>
        <p:spPr>
          <a:xfrm>
            <a:off x="3073400" y="3843655"/>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不同云母粉固含量</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24" name="圆角矩形 23"/>
          <p:cNvSpPr/>
          <p:nvPr/>
        </p:nvSpPr>
        <p:spPr>
          <a:xfrm>
            <a:off x="3088640" y="4598570"/>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25" name="文本框 24"/>
          <p:cNvSpPr txBox="1"/>
          <p:nvPr/>
        </p:nvSpPr>
        <p:spPr>
          <a:xfrm>
            <a:off x="3088640" y="4648200"/>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不同涂层厚度</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26" name="圆角矩形 25"/>
          <p:cNvSpPr/>
          <p:nvPr/>
        </p:nvSpPr>
        <p:spPr>
          <a:xfrm>
            <a:off x="434340" y="2221765"/>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27" name="文本框 26"/>
          <p:cNvSpPr txBox="1"/>
          <p:nvPr/>
        </p:nvSpPr>
        <p:spPr>
          <a:xfrm>
            <a:off x="457200" y="2277110"/>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阻尼层铝片振动试验</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33" name="下箭头 32"/>
          <p:cNvSpPr/>
          <p:nvPr/>
        </p:nvSpPr>
        <p:spPr>
          <a:xfrm>
            <a:off x="1445260" y="2687003"/>
            <a:ext cx="215900" cy="288000"/>
          </a:xfrm>
          <a:prstGeom prst="down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34" name="下箭头 33"/>
          <p:cNvSpPr/>
          <p:nvPr/>
        </p:nvSpPr>
        <p:spPr>
          <a:xfrm>
            <a:off x="1442720" y="3472498"/>
            <a:ext cx="215900" cy="288000"/>
          </a:xfrm>
          <a:prstGeom prst="down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35" name="下箭头 34"/>
          <p:cNvSpPr/>
          <p:nvPr/>
        </p:nvSpPr>
        <p:spPr>
          <a:xfrm>
            <a:off x="4107180" y="4268788"/>
            <a:ext cx="215900" cy="288000"/>
          </a:xfrm>
          <a:prstGeom prst="down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36" name="下箭头 35"/>
          <p:cNvSpPr/>
          <p:nvPr/>
        </p:nvSpPr>
        <p:spPr>
          <a:xfrm>
            <a:off x="4122420" y="2687003"/>
            <a:ext cx="215900" cy="288000"/>
          </a:xfrm>
          <a:prstGeom prst="down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37" name="下箭头 36"/>
          <p:cNvSpPr/>
          <p:nvPr/>
        </p:nvSpPr>
        <p:spPr>
          <a:xfrm>
            <a:off x="4112260" y="3464878"/>
            <a:ext cx="215900" cy="288000"/>
          </a:xfrm>
          <a:prstGeom prst="down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38" name="下箭头 37"/>
          <p:cNvSpPr/>
          <p:nvPr/>
        </p:nvSpPr>
        <p:spPr>
          <a:xfrm>
            <a:off x="1432560" y="4271963"/>
            <a:ext cx="215900" cy="288000"/>
          </a:xfrm>
          <a:prstGeom prst="down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40" name="圆角矩形 39"/>
          <p:cNvSpPr/>
          <p:nvPr/>
        </p:nvSpPr>
        <p:spPr>
          <a:xfrm>
            <a:off x="6588760" y="1236245"/>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41" name="文本框 40"/>
          <p:cNvSpPr txBox="1"/>
          <p:nvPr/>
        </p:nvSpPr>
        <p:spPr>
          <a:xfrm>
            <a:off x="6565265" y="1284605"/>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管道减振涂层材料建模</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42" name="圆角矩形 41"/>
          <p:cNvSpPr/>
          <p:nvPr/>
        </p:nvSpPr>
        <p:spPr>
          <a:xfrm>
            <a:off x="6573520" y="2221765"/>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43" name="文本框 42"/>
          <p:cNvSpPr txBox="1"/>
          <p:nvPr/>
        </p:nvSpPr>
        <p:spPr>
          <a:xfrm>
            <a:off x="6596380" y="2277110"/>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阻尼层材料建模</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44" name="圆角矩形 43"/>
          <p:cNvSpPr/>
          <p:nvPr/>
        </p:nvSpPr>
        <p:spPr>
          <a:xfrm>
            <a:off x="6588760" y="3005990"/>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45" name="文本框 44"/>
          <p:cNvSpPr txBox="1"/>
          <p:nvPr/>
        </p:nvSpPr>
        <p:spPr>
          <a:xfrm>
            <a:off x="6557645" y="3053715"/>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阻尼层性能仿真</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46" name="圆角矩形 45"/>
          <p:cNvSpPr/>
          <p:nvPr/>
        </p:nvSpPr>
        <p:spPr>
          <a:xfrm>
            <a:off x="6565265" y="3795295"/>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47" name="文本框 46"/>
          <p:cNvSpPr txBox="1"/>
          <p:nvPr/>
        </p:nvSpPr>
        <p:spPr>
          <a:xfrm>
            <a:off x="6572885" y="3850640"/>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约束层材料建模</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48" name="圆角矩形 47"/>
          <p:cNvSpPr/>
          <p:nvPr/>
        </p:nvSpPr>
        <p:spPr>
          <a:xfrm>
            <a:off x="6565265" y="4600475"/>
            <a:ext cx="2268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49" name="文本框 48"/>
          <p:cNvSpPr txBox="1"/>
          <p:nvPr/>
        </p:nvSpPr>
        <p:spPr>
          <a:xfrm>
            <a:off x="6565265" y="4646295"/>
            <a:ext cx="228346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约束层性能仿真</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50" name="下箭头 49"/>
          <p:cNvSpPr/>
          <p:nvPr/>
        </p:nvSpPr>
        <p:spPr>
          <a:xfrm>
            <a:off x="7630160" y="4268788"/>
            <a:ext cx="215900" cy="288000"/>
          </a:xfrm>
          <a:prstGeom prst="down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51" name="下箭头 50"/>
          <p:cNvSpPr/>
          <p:nvPr/>
        </p:nvSpPr>
        <p:spPr>
          <a:xfrm>
            <a:off x="7599680" y="2690178"/>
            <a:ext cx="215900" cy="288000"/>
          </a:xfrm>
          <a:prstGeom prst="down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52" name="下箭头 51"/>
          <p:cNvSpPr/>
          <p:nvPr/>
        </p:nvSpPr>
        <p:spPr>
          <a:xfrm>
            <a:off x="7622540" y="3473133"/>
            <a:ext cx="215900" cy="288000"/>
          </a:xfrm>
          <a:prstGeom prst="down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54" name="左右箭头 53"/>
          <p:cNvSpPr/>
          <p:nvPr/>
        </p:nvSpPr>
        <p:spPr>
          <a:xfrm>
            <a:off x="5676900" y="3512185"/>
            <a:ext cx="576000" cy="308610"/>
          </a:xfrm>
          <a:prstGeom prst="leftRightArrow">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57" name="圆角矩形 56"/>
          <p:cNvSpPr/>
          <p:nvPr/>
        </p:nvSpPr>
        <p:spPr>
          <a:xfrm>
            <a:off x="4436110" y="5676800"/>
            <a:ext cx="1836000" cy="432000"/>
          </a:xfrm>
          <a:prstGeom prst="roundRect">
            <a:avLst>
              <a:gd name="adj" fmla="val 14396"/>
            </a:avLst>
          </a:prstGeom>
          <a:solidFill>
            <a:srgbClr val="FFFFFF"/>
          </a:solidFill>
          <a:ln w="25400" cap="flat">
            <a:solidFill>
              <a:schemeClr val="accent1"/>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rgbClr val="000000"/>
              </a:solidFill>
              <a:effectLst/>
              <a:uFillTx/>
              <a:latin typeface="+mn-lt"/>
              <a:ea typeface="+mn-ea"/>
              <a:cs typeface="+mn-cs"/>
              <a:sym typeface="Arial" panose="020B0604020202090204"/>
            </a:endParaRPr>
          </a:p>
        </p:txBody>
      </p:sp>
      <p:sp>
        <p:nvSpPr>
          <p:cNvPr id="58" name="文本框 57"/>
          <p:cNvSpPr txBox="1"/>
          <p:nvPr/>
        </p:nvSpPr>
        <p:spPr>
          <a:xfrm>
            <a:off x="4435475" y="5724525"/>
            <a:ext cx="1836420" cy="335915"/>
          </a:xfrm>
          <a:prstGeom prst="rect">
            <a:avLst/>
          </a:prstGeom>
          <a:noFill/>
          <a:ln w="12700" cap="flat" cmpd="sng">
            <a:no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rPr>
              <a:t>结果分析</a:t>
            </a:r>
            <a:endParaRPr kumimoji="0" lang="zh-CN" altLang="en-US" sz="1600" b="0" i="0" u="none" strike="noStrike" cap="none" spc="0" normalizeH="0" baseline="0">
              <a:ln>
                <a:noFill/>
              </a:ln>
              <a:solidFill>
                <a:srgbClr val="000000"/>
              </a:solidFill>
              <a:effectLst/>
              <a:uFillTx/>
              <a:latin typeface="Times New Roman Regular" panose="02020503050405090304" charset="0"/>
              <a:ea typeface="+mn-ea"/>
              <a:cs typeface="+mn-cs"/>
              <a:sym typeface="Arial" panose="020B0604020202090204"/>
            </a:endParaRPr>
          </a:p>
        </p:txBody>
      </p:sp>
      <p:sp>
        <p:nvSpPr>
          <p:cNvPr id="60" name="圆角右箭头 59"/>
          <p:cNvSpPr/>
          <p:nvPr/>
        </p:nvSpPr>
        <p:spPr>
          <a:xfrm rot="10800000">
            <a:off x="6316345" y="5471126"/>
            <a:ext cx="1543685" cy="504000"/>
          </a:xfrm>
          <a:prstGeom prst="bentArrow">
            <a:avLst>
              <a:gd name="adj1" fmla="val 25000"/>
              <a:gd name="adj2" fmla="val 25000"/>
              <a:gd name="adj3" fmla="val 25000"/>
              <a:gd name="adj4" fmla="val 57326"/>
            </a:avLst>
          </a:prstGeom>
          <a:solidFill>
            <a:srgbClr val="FFFFFF"/>
          </a:solidFill>
          <a:ln w="25400" cap="flat">
            <a:solidFill>
              <a:schemeClr val="accent1">
                <a:alpha val="49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chemeClr val="tx1"/>
              </a:solidFill>
              <a:effectLst/>
              <a:uFillTx/>
              <a:latin typeface="+mn-lt"/>
              <a:ea typeface="+mn-ea"/>
              <a:cs typeface="+mn-cs"/>
              <a:sym typeface="Arial" panose="020B0604020202090204"/>
            </a:endParaRPr>
          </a:p>
        </p:txBody>
      </p:sp>
      <p:sp>
        <p:nvSpPr>
          <p:cNvPr id="61" name="圆角右箭头 60"/>
          <p:cNvSpPr/>
          <p:nvPr/>
        </p:nvSpPr>
        <p:spPr>
          <a:xfrm rot="10800000" flipH="1">
            <a:off x="2844295" y="5471349"/>
            <a:ext cx="1548000" cy="504000"/>
          </a:xfrm>
          <a:prstGeom prst="bentArrow">
            <a:avLst>
              <a:gd name="adj1" fmla="val 25000"/>
              <a:gd name="adj2" fmla="val 25000"/>
              <a:gd name="adj3" fmla="val 25000"/>
              <a:gd name="adj4" fmla="val 57326"/>
            </a:avLst>
          </a:prstGeom>
          <a:solidFill>
            <a:srgbClr val="FFFFFF"/>
          </a:solidFill>
          <a:ln w="25400" cap="flat">
            <a:solidFill>
              <a:schemeClr val="accent1">
                <a:alpha val="50000"/>
              </a:schemeClr>
            </a:solidFill>
            <a:prstDash val="solid"/>
            <a:round/>
          </a:ln>
        </p:spPr>
        <p:style>
          <a:lnRef idx="0">
            <a:scrgbClr r="0" g="0" b="0"/>
          </a:lnRef>
          <a:fillRef idx="0">
            <a:scrgbClr r="0" g="0" b="0"/>
          </a:fillRef>
          <a:effectRef idx="0">
            <a:scrgbClr r="0" g="0" b="0"/>
          </a:effectRef>
          <a:fontRef idx="none"/>
        </p:style>
        <p:txBody>
          <a:bodyPr rot="0" vertOverflow="overflow" horzOverflow="overflow" vert="horz" wrap="square" lIns="45719" tIns="45719" rIns="45719" bIns="45719"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1" i="0" u="none" strike="noStrike" cap="none" spc="0" normalizeH="0" baseline="0">
              <a:ln>
                <a:noFill/>
              </a:ln>
              <a:solidFill>
                <a:schemeClr val="tx1"/>
              </a:solidFill>
              <a:effectLst/>
              <a:uFillTx/>
              <a:latin typeface="+mn-lt"/>
              <a:ea typeface="+mn-ea"/>
              <a:cs typeface="+mn-cs"/>
              <a:sym typeface="Arial" panose="020B0604020202090204"/>
            </a:endParaRPr>
          </a:p>
        </p:txBody>
      </p:sp>
      <p:grpSp>
        <p:nvGrpSpPr>
          <p:cNvPr id="62" name="Group 2"/>
          <p:cNvGrpSpPr/>
          <p:nvPr/>
        </p:nvGrpSpPr>
        <p:grpSpPr bwMode="auto">
          <a:xfrm>
            <a:off x="152400" y="537210"/>
            <a:ext cx="5327015" cy="402095"/>
            <a:chOff x="0" y="0"/>
            <a:chExt cx="4786549" cy="402317"/>
          </a:xfrm>
        </p:grpSpPr>
        <p:sp>
          <p:nvSpPr>
            <p:cNvPr id="63" name="TextBox 3"/>
            <p:cNvSpPr>
              <a:spLocks noChangeArrowheads="1"/>
            </p:cNvSpPr>
            <p:nvPr/>
          </p:nvSpPr>
          <p:spPr bwMode="auto">
            <a:xfrm>
              <a:off x="0" y="0"/>
              <a:ext cx="713389"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rPr>
                <a:t>02</a:t>
              </a:r>
              <a:endParaRPr kumimoji="0" lang="en-US" altLang="zh-CN" sz="2000" b="1" i="0" u="none" strike="noStrike" kern="1200" cap="none" spc="0" normalizeH="0" baseline="0" noProof="0" dirty="0">
                <a:ln>
                  <a:noFill/>
                </a:ln>
                <a:solidFill>
                  <a:srgbClr val="254375"/>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64" name="矩形 24"/>
            <p:cNvSpPr>
              <a:spLocks noChangeArrowheads="1"/>
            </p:cNvSpPr>
            <p:nvPr/>
          </p:nvSpPr>
          <p:spPr bwMode="auto">
            <a:xfrm>
              <a:off x="395114" y="3317"/>
              <a:ext cx="4391435" cy="3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90204" pitchFamily="34" charset="0"/>
                <a:defRPr>
                  <a:solidFill>
                    <a:schemeClr val="tx1"/>
                  </a:solidFill>
                  <a:latin typeface="Franklin Gothic Book" pitchFamily="34" charset="0"/>
                  <a:ea typeface="宋体" panose="02010600030101010101" pitchFamily="2" charset="-122"/>
                </a:defRPr>
              </a:lvl1pPr>
              <a:lvl2pPr marL="742950" indent="-285750">
                <a:buFont typeface="Arial" panose="020B0604020202090204" pitchFamily="34" charset="0"/>
                <a:defRPr>
                  <a:solidFill>
                    <a:schemeClr val="tx1"/>
                  </a:solidFill>
                  <a:latin typeface="Franklin Gothic Book" pitchFamily="34" charset="0"/>
                  <a:ea typeface="宋体" panose="02010600030101010101" pitchFamily="2" charset="-122"/>
                </a:defRPr>
              </a:lvl2pPr>
              <a:lvl3pPr marL="1143000" indent="-228600">
                <a:buFont typeface="Arial" panose="020B0604020202090204" pitchFamily="34" charset="0"/>
                <a:defRPr>
                  <a:solidFill>
                    <a:schemeClr val="tx1"/>
                  </a:solidFill>
                  <a:latin typeface="Franklin Gothic Book" pitchFamily="34" charset="0"/>
                  <a:ea typeface="宋体" panose="02010600030101010101" pitchFamily="2" charset="-122"/>
                </a:defRPr>
              </a:lvl3pPr>
              <a:lvl4pPr marL="1600200" indent="-228600">
                <a:buFont typeface="Arial" panose="020B0604020202090204" pitchFamily="34" charset="0"/>
                <a:defRPr>
                  <a:solidFill>
                    <a:schemeClr val="tx1"/>
                  </a:solidFill>
                  <a:latin typeface="Franklin Gothic Book" pitchFamily="34" charset="0"/>
                  <a:ea typeface="宋体" panose="02010600030101010101" pitchFamily="2" charset="-122"/>
                </a:defRPr>
              </a:lvl4pPr>
              <a:lvl5pPr marL="2057400" indent="-228600">
                <a:buFont typeface="Arial" panose="020B0604020202090204" pitchFamily="34" charset="0"/>
                <a:defRPr>
                  <a:solidFill>
                    <a:schemeClr val="tx1"/>
                  </a:solidFill>
                  <a:latin typeface="Franklin Gothic Book"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90204" pitchFamily="34" charset="0"/>
                <a:defRPr>
                  <a:solidFill>
                    <a:schemeClr val="tx1"/>
                  </a:solidFill>
                  <a:latin typeface="Franklin Gothic Book"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90204" pitchFamily="34" charset="0"/>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rPr>
                <a:t>研究内容</a:t>
              </a:r>
              <a:r>
                <a:rPr kumimoji="0" lang="en-US" altLang="zh-CN"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a:t>
              </a:r>
              <a:r>
                <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rPr>
                <a:t>总体流程</a:t>
              </a:r>
              <a:endParaRPr kumimoji="0" lang="zh-CN" altLang="en-US" sz="2000" b="1" i="0" u="none" strike="noStrike" kern="1200" cap="none" spc="0" normalizeH="0" baseline="0" noProof="0" dirty="0" smtClean="0">
                <a:ln>
                  <a:noFill/>
                </a:ln>
                <a:solidFill>
                  <a:schemeClr val="accent1"/>
                </a:solidFill>
                <a:effectLst/>
                <a:uLnTx/>
                <a:uFillTx/>
                <a:latin typeface="微软雅黑" panose="020B0503020204020204" charset="-122"/>
                <a:ea typeface="微软雅黑" panose="020B0503020204020204" charset="-122"/>
                <a:cs typeface="+mn-cs"/>
              </a:endParaRPr>
            </a:p>
          </p:txBody>
        </p:sp>
      </p:grpSp>
      <p:cxnSp>
        <p:nvCxnSpPr>
          <p:cNvPr id="65" name="直接连接符 3"/>
          <p:cNvCxnSpPr>
            <a:cxnSpLocks noChangeShapeType="1"/>
          </p:cNvCxnSpPr>
          <p:nvPr/>
        </p:nvCxnSpPr>
        <p:spPr bwMode="auto">
          <a:xfrm>
            <a:off x="196533" y="524510"/>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cxnSp>
        <p:nvCxnSpPr>
          <p:cNvPr id="66" name="直接连接符 4"/>
          <p:cNvCxnSpPr>
            <a:cxnSpLocks noChangeShapeType="1"/>
          </p:cNvCxnSpPr>
          <p:nvPr/>
        </p:nvCxnSpPr>
        <p:spPr bwMode="auto">
          <a:xfrm>
            <a:off x="196533" y="949643"/>
            <a:ext cx="1881187" cy="0"/>
          </a:xfrm>
          <a:prstGeom prst="line">
            <a:avLst/>
          </a:prstGeom>
          <a:noFill/>
          <a:ln w="19050">
            <a:solidFill>
              <a:srgbClr val="A6A6A6"/>
            </a:solidFill>
            <a:round/>
          </a:ln>
          <a:extLst>
            <a:ext uri="{909E8E84-426E-40DD-AFC4-6F175D3DCCD1}">
              <a14:hiddenFill xmlns:a14="http://schemas.microsoft.com/office/drawing/2010/main">
                <a:noFill/>
              </a14:hiddenFill>
            </a:ext>
          </a:extLst>
        </p:spPr>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fade">
                                      <p:cBhvr>
                                        <p:cTn id="68" dur="500"/>
                                        <p:tgtEl>
                                          <p:spTgt spid="4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500"/>
                                        <p:tgtEl>
                                          <p:spTgt spid="45"/>
                                        </p:tgtEl>
                                      </p:cBhvr>
                                    </p:animEffect>
                                  </p:childTnLst>
                                </p:cTn>
                              </p:par>
                            </p:childTnLst>
                          </p:cTn>
                        </p:par>
                        <p:par>
                          <p:cTn id="72" fill="hold">
                            <p:stCondLst>
                              <p:cond delay="2500"/>
                            </p:stCondLst>
                            <p:childTnLst>
                              <p:par>
                                <p:cTn id="73" presetID="10" presetClass="entr" presetSubtype="0"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par>
                          <p:cTn id="82" fill="hold">
                            <p:stCondLst>
                              <p:cond delay="3000"/>
                            </p:stCondLst>
                            <p:childTnLst>
                              <p:par>
                                <p:cTn id="83" presetID="10" presetClass="entr" presetSubtype="0" fill="hold" grpId="0"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childTnLst>
                          </p:cTn>
                        </p:par>
                        <p:par>
                          <p:cTn id="101" fill="hold">
                            <p:stCondLst>
                              <p:cond delay="3500"/>
                            </p:stCondLst>
                            <p:childTnLst>
                              <p:par>
                                <p:cTn id="102" presetID="10" presetClass="entr" presetSubtype="0" fill="hold" grpId="0" nodeType="after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fade">
                                      <p:cBhvr>
                                        <p:cTn id="110" dur="500"/>
                                        <p:tgtEl>
                                          <p:spTgt spid="50"/>
                                        </p:tgtEl>
                                      </p:cBhvr>
                                    </p:animEffect>
                                  </p:childTnLst>
                                </p:cTn>
                              </p:par>
                            </p:childTnLst>
                          </p:cTn>
                        </p:par>
                        <p:par>
                          <p:cTn id="111" fill="hold">
                            <p:stCondLst>
                              <p:cond delay="4000"/>
                            </p:stCondLst>
                            <p:childTnLst>
                              <p:par>
                                <p:cTn id="112" presetID="10" presetClass="entr" presetSubtype="0" fill="hold" grpId="0" nodeType="after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500"/>
                                        <p:tgtEl>
                                          <p:spTgt spid="1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500"/>
                                        <p:tgtEl>
                                          <p:spTgt spid="1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4"/>
                                        </p:tgtEl>
                                        <p:attrNameLst>
                                          <p:attrName>style.visibility</p:attrName>
                                        </p:attrNameLst>
                                      </p:cBhvr>
                                      <p:to>
                                        <p:strVal val="visible"/>
                                      </p:to>
                                    </p:set>
                                    <p:animEffect transition="in" filter="fade">
                                      <p:cBhvr>
                                        <p:cTn id="120" dur="500"/>
                                        <p:tgtEl>
                                          <p:spTgt spid="2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500"/>
                                        <p:tgtEl>
                                          <p:spTgt spid="2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500"/>
                                        <p:tgtEl>
                                          <p:spTgt spid="4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childTnLst>
                          </p:cTn>
                        </p:par>
                        <p:par>
                          <p:cTn id="130" fill="hold">
                            <p:stCondLst>
                              <p:cond delay="4500"/>
                            </p:stCondLst>
                            <p:childTnLst>
                              <p:par>
                                <p:cTn id="131" presetID="10" presetClass="entr" presetSubtype="0" fill="hold" grpId="0" nodeType="after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500"/>
                                        <p:tgtEl>
                                          <p:spTgt spid="54"/>
                                        </p:tgtEl>
                                      </p:cBhvr>
                                    </p:animEffect>
                                  </p:childTnLst>
                                </p:cTn>
                              </p:par>
                            </p:childTnLst>
                          </p:cTn>
                        </p:par>
                        <p:par>
                          <p:cTn id="134" fill="hold">
                            <p:stCondLst>
                              <p:cond delay="5000"/>
                            </p:stCondLst>
                            <p:childTnLst>
                              <p:par>
                                <p:cTn id="135" presetID="10" presetClass="entr" presetSubtype="0"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fade">
                                      <p:cBhvr>
                                        <p:cTn id="137" dur="500"/>
                                        <p:tgtEl>
                                          <p:spTgt spid="6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500"/>
                                        <p:tgtEl>
                                          <p:spTgt spid="60"/>
                                        </p:tgtEl>
                                      </p:cBhvr>
                                    </p:animEffect>
                                  </p:childTnLst>
                                </p:cTn>
                              </p:par>
                            </p:childTnLst>
                          </p:cTn>
                        </p:par>
                        <p:par>
                          <p:cTn id="141" fill="hold">
                            <p:stCondLst>
                              <p:cond delay="5500"/>
                            </p:stCondLst>
                            <p:childTnLst>
                              <p:par>
                                <p:cTn id="142" presetID="10" presetClass="entr" presetSubtype="0" fill="hold" grpId="0" nodeType="afterEffect">
                                  <p:stCondLst>
                                    <p:cond delay="0"/>
                                  </p:stCondLst>
                                  <p:childTnLst>
                                    <p:set>
                                      <p:cBhvr>
                                        <p:cTn id="143" dur="1" fill="hold">
                                          <p:stCondLst>
                                            <p:cond delay="0"/>
                                          </p:stCondLst>
                                        </p:cTn>
                                        <p:tgtEl>
                                          <p:spTgt spid="57"/>
                                        </p:tgtEl>
                                        <p:attrNameLst>
                                          <p:attrName>style.visibility</p:attrName>
                                        </p:attrNameLst>
                                      </p:cBhvr>
                                      <p:to>
                                        <p:strVal val="visible"/>
                                      </p:to>
                                    </p:set>
                                    <p:animEffect transition="in" filter="fade">
                                      <p:cBhvr>
                                        <p:cTn id="144" dur="500"/>
                                        <p:tgtEl>
                                          <p:spTgt spid="57"/>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8"/>
                                        </p:tgtEl>
                                        <p:attrNameLst>
                                          <p:attrName>style.visibility</p:attrName>
                                        </p:attrNameLst>
                                      </p:cBhvr>
                                      <p:to>
                                        <p:strVal val="visible"/>
                                      </p:to>
                                    </p:set>
                                    <p:animEffect transition="in" filter="fade">
                                      <p:cBhvr>
                                        <p:cTn id="14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1" grpId="0" animBg="1"/>
      <p:bldP spid="10" grpId="0" animBg="1"/>
      <p:bldP spid="4"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4" grpId="0" animBg="1"/>
      <p:bldP spid="57" grpId="0" animBg="1"/>
      <p:bldP spid="58" grpId="0" animBg="1"/>
      <p:bldP spid="60" grpId="0" animBg="1"/>
      <p:bldP spid="61" grpId="0" animBg="1"/>
    </p:bldLst>
  </p:timing>
</p:sld>
</file>

<file path=ppt/tags/tag1.xml><?xml version="1.0" encoding="utf-8"?>
<p:tagLst xmlns:p="http://schemas.openxmlformats.org/presentationml/2006/main">
  <p:tag name="KSO_WM_UNIT_TABLE_BEAUTIFY" val="smartTable{76d27a8a-c197-4574-903a-8cd75d850371}"/>
</p:tagLst>
</file>

<file path=ppt/tags/tag2.xml><?xml version="1.0" encoding="utf-8"?>
<p:tagLst xmlns:p="http://schemas.openxmlformats.org/presentationml/2006/main">
  <p:tag name="KSO_WM_UNIT_TABLE_BEAUTIFY" val="smartTable{76d27a8a-c197-4574-903a-8cd75d850371}"/>
</p:tagLst>
</file>

<file path=ppt/tags/tag3.xml><?xml version="1.0" encoding="utf-8"?>
<p:tagLst xmlns:p="http://schemas.openxmlformats.org/presentationml/2006/main">
  <p:tag name="KSO_WM_UNIT_TABLE_BEAUTIFY" val="smartTable{76d27a8a-c197-4574-903a-8cd75d850371}"/>
</p:tagLst>
</file>

<file path=ppt/tags/tag4.xml><?xml version="1.0" encoding="utf-8"?>
<p:tagLst xmlns:p="http://schemas.openxmlformats.org/presentationml/2006/main">
  <p:tag name="KSO_WM_UNIT_TABLE_BEAUTIFY" val="smartTable{76d27a8a-c197-4574-903a-8cd75d850371}"/>
</p:tagLst>
</file>

<file path=ppt/tags/tag5.xml><?xml version="1.0" encoding="utf-8"?>
<p:tagLst xmlns:p="http://schemas.openxmlformats.org/presentationml/2006/main">
  <p:tag name="KSO_WM_UNIT_TABLE_BEAUTIFY" val="smartTable{76d27a8a-c197-4574-903a-8cd75d850371}"/>
</p:tagLst>
</file>

<file path=ppt/tags/tag6.xml><?xml version="1.0" encoding="utf-8"?>
<p:tagLst xmlns:p="http://schemas.openxmlformats.org/presentationml/2006/main">
  <p:tag name="KSO_WM_UNIT_TABLE_BEAUTIFY" val="smartTable{76d27a8a-c197-4574-903a-8cd75d850371}"/>
</p:tagLst>
</file>

<file path=ppt/theme/theme1.xml><?xml version="1.0" encoding="utf-8"?>
<a:theme xmlns:a="http://schemas.openxmlformats.org/drawingml/2006/main" name="默认设计模板">
  <a:themeElements>
    <a:clrScheme name="默认设计模板">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默认设计模板">
      <a:majorFont>
        <a:latin typeface="Helvetica"/>
        <a:ea typeface="Helvetica"/>
        <a:cs typeface="Helvetica"/>
      </a:majorFont>
      <a:minorFont>
        <a:latin typeface="Arial"/>
        <a:ea typeface="Arial"/>
        <a:cs typeface="Arial"/>
      </a:minorFont>
    </a:fontScheme>
    <a:fmtScheme name="默认设计模板">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默认设计模板">
      <a:majorFont>
        <a:latin typeface="Helvetica"/>
        <a:ea typeface="Helvetica"/>
        <a:cs typeface="Helvetica"/>
      </a:majorFont>
      <a:minorFont>
        <a:latin typeface="Arial"/>
        <a:ea typeface="Arial"/>
        <a:cs typeface="Arial"/>
      </a:minorFont>
    </a:fontScheme>
    <a:fmtScheme name="默认设计模板">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cmpd="sng">
          <a:noFill/>
          <a:prstDash val="solid"/>
          <a:miter lim="400000"/>
        </a:ln>
      </a:spPr>
      <a:bodyPr rot="0" vertOverflow="overflow" horzOverflow="overflow" vert="horz" wrap="square" lIns="45719" tIns="45719" rIns="45719" bIns="45719" numCol="1" spcCol="38100" rtlCol="0" anchor="t">
        <a:spAutoFit/>
      </a:bodyPr>
      <a:lstStyle>
        <a:defPPr marL="0" marR="0" indent="0" algn="ctr" defTabSz="914400" rtl="0" fontAlgn="auto" latinLnBrk="0" hangingPunct="0">
          <a:lnSpc>
            <a:spcPct val="100000"/>
          </a:lnSpc>
          <a:spcBef>
            <a:spcPts val="0"/>
          </a:spcBef>
          <a:spcAft>
            <a:spcPts val="0"/>
          </a:spcAft>
          <a:buClrTx/>
          <a:buSzTx/>
          <a:buFontTx/>
          <a:buNone/>
          <a:defRPr kumimoji="0" lang="zh-CN" altLang="en-US" sz="1600" b="1" i="0" u="none" strike="noStrike" cap="none" spc="0" normalizeH="0" baseline="0">
            <a:ln>
              <a:noFill/>
            </a:ln>
            <a:solidFill>
              <a:srgbClr val="000000"/>
            </a:solidFill>
            <a:effectLst/>
            <a:uFillTx/>
            <a:latin typeface="Times New Roman Bold" panose="02020503050405090304" charset="0"/>
            <a:ea typeface="+mn-ea"/>
            <a:cs typeface="+mn-cs"/>
            <a:sym typeface="Arial" panose="020B0604020202090204"/>
          </a:defRPr>
        </a:def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默认设计模板">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默认设计模板">
      <a:majorFont>
        <a:latin typeface="Helvetica"/>
        <a:ea typeface="Helvetica"/>
        <a:cs typeface="Helvetica"/>
      </a:majorFont>
      <a:minorFont>
        <a:latin typeface="Arial"/>
        <a:ea typeface="Arial"/>
        <a:cs typeface="Arial"/>
      </a:minorFont>
    </a:fontScheme>
    <a:fmtScheme name="默认设计模板">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1" i="0" u="none" strike="noStrike" cap="none" spc="0" normalizeH="0" baseline="0">
            <a:ln>
              <a:noFill/>
            </a:ln>
            <a:solidFill>
              <a:srgbClr val="000000"/>
            </a:solidFill>
            <a:effectLst/>
            <a:uFillTx/>
            <a:latin typeface="+mn-lt"/>
            <a:ea typeface="+mn-ea"/>
            <a:cs typeface="+mn-cs"/>
            <a:sym typeface="Arial" panose="020B060402020209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9155</Words>
  <Application>WPS 文字</Application>
  <PresentationFormat>全屏显示(4:3)</PresentationFormat>
  <Paragraphs>785</Paragraphs>
  <Slides>37</Slides>
  <Notes>29</Notes>
  <HiddenSlides>0</HiddenSlides>
  <MMClips>0</MMClips>
  <ScaleCrop>false</ScaleCrop>
  <HeadingPairs>
    <vt:vector size="8" baseType="variant">
      <vt:variant>
        <vt:lpstr>已用的字体</vt:lpstr>
      </vt:variant>
      <vt:variant>
        <vt:i4>47</vt:i4>
      </vt:variant>
      <vt:variant>
        <vt:lpstr>主题</vt:lpstr>
      </vt:variant>
      <vt:variant>
        <vt:i4>2</vt:i4>
      </vt:variant>
      <vt:variant>
        <vt:lpstr>嵌入 OLE 服务器</vt:lpstr>
      </vt:variant>
      <vt:variant>
        <vt:i4>2</vt:i4>
      </vt:variant>
      <vt:variant>
        <vt:lpstr>幻灯片标题</vt:lpstr>
      </vt:variant>
      <vt:variant>
        <vt:i4>37</vt:i4>
      </vt:variant>
    </vt:vector>
  </HeadingPairs>
  <TitlesOfParts>
    <vt:vector size="88" baseType="lpstr">
      <vt:lpstr>Arial</vt:lpstr>
      <vt:lpstr>方正书宋_GBK</vt:lpstr>
      <vt:lpstr>Wingdings</vt:lpstr>
      <vt:lpstr>Arial</vt:lpstr>
      <vt:lpstr>Calibri</vt:lpstr>
      <vt:lpstr>Helvetica Neue</vt:lpstr>
      <vt:lpstr>隶书</vt:lpstr>
      <vt:lpstr>报隶-简</vt:lpstr>
      <vt:lpstr>宋体</vt:lpstr>
      <vt:lpstr>黑体</vt:lpstr>
      <vt:lpstr>汉仪书宋二KW</vt:lpstr>
      <vt:lpstr>隶书</vt:lpstr>
      <vt:lpstr>宋体</vt:lpstr>
      <vt:lpstr>黑体</vt:lpstr>
      <vt:lpstr>Times New Roman Regular</vt:lpstr>
      <vt:lpstr>宋体</vt:lpstr>
      <vt:lpstr>微软雅黑</vt:lpstr>
      <vt:lpstr>Arial Bold</vt:lpstr>
      <vt:lpstr>黑体</vt:lpstr>
      <vt:lpstr>Wingdings</vt:lpstr>
      <vt:lpstr>Times New Roman</vt:lpstr>
      <vt:lpstr>Calibri</vt:lpstr>
      <vt:lpstr>PingFang SC Regular</vt:lpstr>
      <vt:lpstr>楷体</vt:lpstr>
      <vt:lpstr>楷体</vt:lpstr>
      <vt:lpstr>汉仪中黑KW</vt:lpstr>
      <vt:lpstr>汉仪旗黑</vt:lpstr>
      <vt:lpstr>Arial Unicode MS</vt:lpstr>
      <vt:lpstr>汉仪楷体KW</vt:lpstr>
      <vt:lpstr>Heiti SC Light</vt:lpstr>
      <vt:lpstr>Franklin Gothic Book</vt:lpstr>
      <vt:lpstr>苹方-简</vt:lpstr>
      <vt:lpstr>Heiti SC Medium</vt:lpstr>
      <vt:lpstr>Heiti SC Bold</vt:lpstr>
      <vt:lpstr>Times New Roman Bold</vt:lpstr>
      <vt:lpstr>Helvetica</vt:lpstr>
      <vt:lpstr>Apple Braille Pinpoint 6 Dot</vt:lpstr>
      <vt:lpstr>Apple Braille Outline 8 Dot</vt:lpstr>
      <vt:lpstr>Apple Braille Outline 6 Dot</vt:lpstr>
      <vt:lpstr>儷黑 Pro</vt:lpstr>
      <vt:lpstr>Lantinghei SC Extralight</vt:lpstr>
      <vt:lpstr>凌慧体-简</vt:lpstr>
      <vt:lpstr>凌慧体-繁</vt:lpstr>
      <vt:lpstr>Songti SC Regular</vt:lpstr>
      <vt:lpstr>Songti SC Bold</vt:lpstr>
      <vt:lpstr>STHeiti Light</vt:lpstr>
      <vt:lpstr>Heiti TC Light</vt:lpstr>
      <vt:lpstr>默认设计模板</vt:lpstr>
      <vt:lpstr>1_默认设计模板</vt:lpstr>
      <vt:lpstr>Equation.DSMT4</vt:lpstr>
      <vt:lpstr>Equation.DSMT4</vt:lpstr>
      <vt:lpstr>本科毕业设计答辩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本科毕业设计中期报告</dc:title>
  <dc:creator/>
  <cp:lastModifiedBy>z874135467</cp:lastModifiedBy>
  <cp:revision>34</cp:revision>
  <dcterms:created xsi:type="dcterms:W3CDTF">2021-06-04T07:58:23Z</dcterms:created>
  <dcterms:modified xsi:type="dcterms:W3CDTF">2021-06-04T07:58:23Z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287C91EE57DE448D81DA42BE2EF489C8</vt:lpwstr>
  </property>
  <property fmtid="{D5CDD505-2E9C-101B-9397-08002B2CF9AE}" pid="3" name="KSOProductBuildVer">
    <vt:lpwstr>2052-3.5.0.5510</vt:lpwstr>
  </property>
</Properties>
</file>