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94"/>
  </p:notesMasterIdLst>
  <p:sldIdLst>
    <p:sldId id="256" r:id="rId2"/>
    <p:sldId id="373" r:id="rId3"/>
    <p:sldId id="378" r:id="rId4"/>
    <p:sldId id="383" r:id="rId5"/>
    <p:sldId id="418" r:id="rId6"/>
    <p:sldId id="433" r:id="rId7"/>
    <p:sldId id="384" r:id="rId8"/>
    <p:sldId id="394" r:id="rId9"/>
    <p:sldId id="587" r:id="rId10"/>
    <p:sldId id="573" r:id="rId11"/>
    <p:sldId id="395" r:id="rId12"/>
    <p:sldId id="409" r:id="rId13"/>
    <p:sldId id="399" r:id="rId14"/>
    <p:sldId id="401" r:id="rId15"/>
    <p:sldId id="403" r:id="rId16"/>
    <p:sldId id="408" r:id="rId17"/>
    <p:sldId id="411" r:id="rId18"/>
    <p:sldId id="422" r:id="rId19"/>
    <p:sldId id="557" r:id="rId20"/>
    <p:sldId id="574" r:id="rId21"/>
    <p:sldId id="546" r:id="rId22"/>
    <p:sldId id="426" r:id="rId23"/>
    <p:sldId id="427" r:id="rId24"/>
    <p:sldId id="578" r:id="rId25"/>
    <p:sldId id="432" r:id="rId26"/>
    <p:sldId id="434" r:id="rId27"/>
    <p:sldId id="436" r:id="rId28"/>
    <p:sldId id="558" r:id="rId29"/>
    <p:sldId id="575" r:id="rId30"/>
    <p:sldId id="444" r:id="rId31"/>
    <p:sldId id="440" r:id="rId32"/>
    <p:sldId id="445" r:id="rId33"/>
    <p:sldId id="448" r:id="rId34"/>
    <p:sldId id="449" r:id="rId35"/>
    <p:sldId id="450" r:id="rId36"/>
    <p:sldId id="455" r:id="rId37"/>
    <p:sldId id="576" r:id="rId38"/>
    <p:sldId id="480" r:id="rId39"/>
    <p:sldId id="458" r:id="rId40"/>
    <p:sldId id="459" r:id="rId41"/>
    <p:sldId id="465" r:id="rId42"/>
    <p:sldId id="466" r:id="rId43"/>
    <p:sldId id="577" r:id="rId44"/>
    <p:sldId id="472" r:id="rId45"/>
    <p:sldId id="481" r:id="rId46"/>
    <p:sldId id="485" r:id="rId47"/>
    <p:sldId id="489" r:id="rId48"/>
    <p:sldId id="488" r:id="rId49"/>
    <p:sldId id="491" r:id="rId50"/>
    <p:sldId id="579" r:id="rId51"/>
    <p:sldId id="494" r:id="rId52"/>
    <p:sldId id="495" r:id="rId53"/>
    <p:sldId id="496" r:id="rId54"/>
    <p:sldId id="497" r:id="rId55"/>
    <p:sldId id="500" r:id="rId56"/>
    <p:sldId id="502" r:id="rId57"/>
    <p:sldId id="503" r:id="rId58"/>
    <p:sldId id="493" r:id="rId59"/>
    <p:sldId id="582" r:id="rId60"/>
    <p:sldId id="506" r:id="rId61"/>
    <p:sldId id="507" r:id="rId62"/>
    <p:sldId id="508" r:id="rId63"/>
    <p:sldId id="509" r:id="rId64"/>
    <p:sldId id="510" r:id="rId65"/>
    <p:sldId id="512" r:id="rId66"/>
    <p:sldId id="513" r:id="rId67"/>
    <p:sldId id="514" r:id="rId68"/>
    <p:sldId id="516" r:id="rId69"/>
    <p:sldId id="517" r:id="rId70"/>
    <p:sldId id="556" r:id="rId71"/>
    <p:sldId id="519" r:id="rId72"/>
    <p:sldId id="549" r:id="rId73"/>
    <p:sldId id="562" r:id="rId74"/>
    <p:sldId id="521" r:id="rId75"/>
    <p:sldId id="524" r:id="rId76"/>
    <p:sldId id="522" r:id="rId77"/>
    <p:sldId id="526" r:id="rId78"/>
    <p:sldId id="528" r:id="rId79"/>
    <p:sldId id="532" r:id="rId80"/>
    <p:sldId id="531" r:id="rId81"/>
    <p:sldId id="555" r:id="rId82"/>
    <p:sldId id="550" r:id="rId83"/>
    <p:sldId id="583" r:id="rId84"/>
    <p:sldId id="537" r:id="rId85"/>
    <p:sldId id="529" r:id="rId86"/>
    <p:sldId id="535" r:id="rId87"/>
    <p:sldId id="541" r:id="rId88"/>
    <p:sldId id="543" r:id="rId89"/>
    <p:sldId id="542" r:id="rId90"/>
    <p:sldId id="539" r:id="rId91"/>
    <p:sldId id="559" r:id="rId92"/>
    <p:sldId id="561" r:id="rId93"/>
  </p:sldIdLst>
  <p:sldSz cx="9144000" cy="6858000" type="screen4x3"/>
  <p:notesSz cx="6648450" cy="9780588"/>
  <p:defaultTextStyle>
    <a:defPPr>
      <a:defRPr lang="zh-CN"/>
    </a:defPPr>
    <a:lvl1pPr algn="ctr" rtl="0" fontAlgn="base">
      <a:spcBef>
        <a:spcPct val="0"/>
      </a:spcBef>
      <a:spcAft>
        <a:spcPct val="0"/>
      </a:spcAft>
      <a:buFont typeface="Arial" pitchFamily="34" charset="0"/>
      <a:defRPr b="1" kern="1200">
        <a:solidFill>
          <a:srgbClr val="FFFFFF"/>
        </a:solidFill>
        <a:latin typeface="Calibri" pitchFamily="34" charset="0"/>
        <a:ea typeface="宋体" pitchFamily="2" charset="-122"/>
        <a:cs typeface="+mn-cs"/>
      </a:defRPr>
    </a:lvl1pPr>
    <a:lvl2pPr marL="457200" algn="ctr" rtl="0" fontAlgn="base">
      <a:spcBef>
        <a:spcPct val="0"/>
      </a:spcBef>
      <a:spcAft>
        <a:spcPct val="0"/>
      </a:spcAft>
      <a:buFont typeface="Arial" pitchFamily="34" charset="0"/>
      <a:defRPr b="1" kern="1200">
        <a:solidFill>
          <a:srgbClr val="FFFFFF"/>
        </a:solidFill>
        <a:latin typeface="Calibri" pitchFamily="34" charset="0"/>
        <a:ea typeface="宋体" pitchFamily="2" charset="-122"/>
        <a:cs typeface="+mn-cs"/>
      </a:defRPr>
    </a:lvl2pPr>
    <a:lvl3pPr marL="914400" algn="ctr" rtl="0" fontAlgn="base">
      <a:spcBef>
        <a:spcPct val="0"/>
      </a:spcBef>
      <a:spcAft>
        <a:spcPct val="0"/>
      </a:spcAft>
      <a:buFont typeface="Arial" pitchFamily="34" charset="0"/>
      <a:defRPr b="1" kern="1200">
        <a:solidFill>
          <a:srgbClr val="FFFFFF"/>
        </a:solidFill>
        <a:latin typeface="Calibri" pitchFamily="34" charset="0"/>
        <a:ea typeface="宋体" pitchFamily="2" charset="-122"/>
        <a:cs typeface="+mn-cs"/>
      </a:defRPr>
    </a:lvl3pPr>
    <a:lvl4pPr marL="1371600" algn="ctr" rtl="0" fontAlgn="base">
      <a:spcBef>
        <a:spcPct val="0"/>
      </a:spcBef>
      <a:spcAft>
        <a:spcPct val="0"/>
      </a:spcAft>
      <a:buFont typeface="Arial" pitchFamily="34" charset="0"/>
      <a:defRPr b="1" kern="1200">
        <a:solidFill>
          <a:srgbClr val="FFFFFF"/>
        </a:solidFill>
        <a:latin typeface="Calibri" pitchFamily="34" charset="0"/>
        <a:ea typeface="宋体" pitchFamily="2" charset="-122"/>
        <a:cs typeface="+mn-cs"/>
      </a:defRPr>
    </a:lvl4pPr>
    <a:lvl5pPr marL="1828800" algn="ctr" rtl="0" fontAlgn="base">
      <a:spcBef>
        <a:spcPct val="0"/>
      </a:spcBef>
      <a:spcAft>
        <a:spcPct val="0"/>
      </a:spcAft>
      <a:buFont typeface="Arial" pitchFamily="34" charset="0"/>
      <a:defRPr b="1" kern="1200">
        <a:solidFill>
          <a:srgbClr val="FFFFFF"/>
        </a:solidFill>
        <a:latin typeface="Calibri" pitchFamily="34" charset="0"/>
        <a:ea typeface="宋体" pitchFamily="2" charset="-122"/>
        <a:cs typeface="+mn-cs"/>
      </a:defRPr>
    </a:lvl5pPr>
    <a:lvl6pPr marL="2286000" algn="l" defTabSz="914400" rtl="0" eaLnBrk="1" latinLnBrk="0" hangingPunct="1">
      <a:defRPr b="1" kern="1200">
        <a:solidFill>
          <a:srgbClr val="FFFFFF"/>
        </a:solidFill>
        <a:latin typeface="Calibri" pitchFamily="34" charset="0"/>
        <a:ea typeface="宋体" pitchFamily="2" charset="-122"/>
        <a:cs typeface="+mn-cs"/>
      </a:defRPr>
    </a:lvl6pPr>
    <a:lvl7pPr marL="2743200" algn="l" defTabSz="914400" rtl="0" eaLnBrk="1" latinLnBrk="0" hangingPunct="1">
      <a:defRPr b="1" kern="1200">
        <a:solidFill>
          <a:srgbClr val="FFFFFF"/>
        </a:solidFill>
        <a:latin typeface="Calibri" pitchFamily="34" charset="0"/>
        <a:ea typeface="宋体" pitchFamily="2" charset="-122"/>
        <a:cs typeface="+mn-cs"/>
      </a:defRPr>
    </a:lvl7pPr>
    <a:lvl8pPr marL="3200400" algn="l" defTabSz="914400" rtl="0" eaLnBrk="1" latinLnBrk="0" hangingPunct="1">
      <a:defRPr b="1" kern="1200">
        <a:solidFill>
          <a:srgbClr val="FFFFFF"/>
        </a:solidFill>
        <a:latin typeface="Calibri" pitchFamily="34" charset="0"/>
        <a:ea typeface="宋体" pitchFamily="2" charset="-122"/>
        <a:cs typeface="+mn-cs"/>
      </a:defRPr>
    </a:lvl8pPr>
    <a:lvl9pPr marL="3657600" algn="l" defTabSz="914400" rtl="0" eaLnBrk="1" latinLnBrk="0" hangingPunct="1">
      <a:defRPr b="1" kern="1200">
        <a:solidFill>
          <a:srgbClr val="FFFFFF"/>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showPr>
  <p:clrMru>
    <a:srgbClr val="0000FF"/>
    <a:srgbClr val="FAA306"/>
    <a:srgbClr val="00DE64"/>
    <a:srgbClr val="00B0F0"/>
    <a:srgbClr val="07D1F9"/>
    <a:srgbClr val="00FFFF"/>
    <a:srgbClr val="29FF8A"/>
    <a:srgbClr val="66CCFF"/>
    <a:srgbClr val="4ECDDA"/>
    <a:srgbClr val="DADE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2931" autoAdjust="0"/>
  </p:normalViewPr>
  <p:slideViewPr>
    <p:cSldViewPr>
      <p:cViewPr>
        <p:scale>
          <a:sx n="69" d="100"/>
          <a:sy n="69" d="100"/>
        </p:scale>
        <p:origin x="-1416" y="42"/>
      </p:cViewPr>
      <p:guideLst>
        <p:guide orient="horz" pos="2160"/>
        <p:guide pos="2880"/>
      </p:guideLst>
    </p:cSldViewPr>
  </p:slideViewPr>
  <p:outlineViewPr>
    <p:cViewPr>
      <p:scale>
        <a:sx n="33" d="100"/>
        <a:sy n="33" d="100"/>
      </p:scale>
      <p:origin x="0" y="5814"/>
    </p:cViewPr>
  </p:outlineViewPr>
  <p:notesTextViewPr>
    <p:cViewPr>
      <p:scale>
        <a:sx n="100" d="100"/>
        <a:sy n="100" d="100"/>
      </p:scale>
      <p:origin x="0" y="0"/>
    </p:cViewPr>
  </p:notesTextViewPr>
  <p:sorterViewPr>
    <p:cViewPr>
      <p:scale>
        <a:sx n="66" d="100"/>
        <a:sy n="66" d="100"/>
      </p:scale>
      <p:origin x="0" y="0"/>
    </p:cViewPr>
  </p:sorterViewPr>
  <p:gridSpacing cx="78027213" cy="78027213"/>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34" charset="0"/>
              </a:defRPr>
            </a:lvl1pPr>
          </a:lstStyle>
          <a:p>
            <a:endParaRPr lang="zh-CN" altLang="en-US"/>
          </a:p>
        </p:txBody>
      </p:sp>
      <p:sp>
        <p:nvSpPr>
          <p:cNvPr id="3075" name="Rectangle 3"/>
          <p:cNvSpPr>
            <a:spLocks noGrp="1" noChangeArrowheads="1"/>
          </p:cNvSpPr>
          <p:nvPr>
            <p:ph type="dt"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en-US"/>
          </a:p>
        </p:txBody>
      </p:sp>
      <p:sp>
        <p:nvSpPr>
          <p:cNvPr id="3076" name="Rectangle 4"/>
          <p:cNvSpPr>
            <a:spLocks noGrp="1" noRot="1" noChangeAspect="1" noChangeArrowheads="1"/>
          </p:cNvSpPr>
          <p:nvPr>
            <p:ph type="sldImg" idx="2"/>
          </p:nvPr>
        </p:nvSpPr>
        <p:spPr bwMode="auto">
          <a:xfrm>
            <a:off x="879475" y="733425"/>
            <a:ext cx="4889500" cy="3667125"/>
          </a:xfrm>
          <a:prstGeom prst="rect">
            <a:avLst/>
          </a:prstGeom>
          <a:noFill/>
          <a:ln w="9525">
            <a:noFill/>
            <a:miter lim="800000"/>
            <a:headEnd/>
            <a:tailEnd/>
          </a:ln>
          <a:effectLst/>
        </p:spPr>
      </p:sp>
      <p:sp>
        <p:nvSpPr>
          <p:cNvPr id="3077" name="Rectangle 5"/>
          <p:cNvSpPr>
            <a:spLocks noGrp="1" noRot="1" noChangeArrowheads="1"/>
          </p:cNvSpPr>
          <p:nvPr>
            <p:ph type="body" sz="quarter" idx="3"/>
          </p:nvPr>
        </p:nvSpPr>
        <p:spPr bwMode="auto">
          <a:xfrm>
            <a:off x="665163" y="4645025"/>
            <a:ext cx="5318125" cy="4402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9290050"/>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34" charset="0"/>
              </a:defRPr>
            </a:lvl1pPr>
          </a:lstStyle>
          <a:p>
            <a:endParaRPr lang="en-US"/>
          </a:p>
        </p:txBody>
      </p:sp>
      <p:sp>
        <p:nvSpPr>
          <p:cNvPr id="3079" name="Rectangle 7"/>
          <p:cNvSpPr>
            <a:spLocks noGrp="1" noChangeArrowheads="1"/>
          </p:cNvSpPr>
          <p:nvPr>
            <p:ph type="sldNum" sz="quarter" idx="5"/>
          </p:nvPr>
        </p:nvSpPr>
        <p:spPr bwMode="auto">
          <a:xfrm>
            <a:off x="3765550" y="9290050"/>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C32927D4-B17C-498F-8C4A-FF88B7EEB2D8}" type="slidenum">
              <a:rPr lang="zh-CN" alt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Arial"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58965-FC7F-4585-AE88-382508719674}" type="slidenum">
              <a:rPr lang="zh-CN" altLang="en-US"/>
              <a:pPr/>
              <a:t>1</a:t>
            </a:fld>
            <a:endParaRPr lang="en-US" dirty="0"/>
          </a:p>
        </p:txBody>
      </p:sp>
      <p:sp>
        <p:nvSpPr>
          <p:cNvPr id="91138" name="Rectangle 2"/>
          <p:cNvSpPr>
            <a:spLocks noGrp="1" noRot="1" noChangeAspect="1" noChangeArrowheads="1" noTextEdit="1"/>
          </p:cNvSpPr>
          <p:nvPr>
            <p:ph type="sldImg"/>
          </p:nvPr>
        </p:nvSpPr>
        <p:spPr/>
      </p:sp>
      <p:sp>
        <p:nvSpPr>
          <p:cNvPr id="91139" name="Rectangle 3"/>
          <p:cNvSpPr>
            <a:spLocks noGrp="1" noRot="1" noChangeArrowheads="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solidFill>
                  <a:srgbClr val="FF0000"/>
                </a:solidFill>
                <a:latin typeface="Arial" pitchFamily="34" charset="0"/>
              </a:rPr>
              <a:t>航空发动机转静碰摩实验主要分以下四个部分。</a:t>
            </a:r>
            <a:r>
              <a:rPr lang="zh-CN" altLang="en-US" b="0" dirty="0" smtClean="0">
                <a:solidFill>
                  <a:srgbClr val="FF0000"/>
                </a:solidFill>
                <a:latin typeface="Arial" pitchFamily="34" charset="0"/>
              </a:rPr>
              <a:t> </a:t>
            </a:r>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Arial" pitchFamily="34" charset="0"/>
                <a:ea typeface="宋体" pitchFamily="2" charset="-122"/>
                <a:cs typeface="+mn-cs"/>
              </a:rPr>
              <a:t>测试</a:t>
            </a:r>
            <a:r>
              <a:rPr lang="zh-CN" altLang="en-US" sz="1200" kern="1200" dirty="0" smtClean="0">
                <a:solidFill>
                  <a:schemeClr val="tx1"/>
                </a:solidFill>
                <a:latin typeface="Arial" pitchFamily="34" charset="0"/>
                <a:ea typeface="宋体" pitchFamily="2" charset="-122"/>
                <a:cs typeface="+mn-cs"/>
              </a:rPr>
              <a:t>软件采用自行开发的旋转机械故障智能诊断系统</a:t>
            </a:r>
            <a:r>
              <a:rPr lang="en-US" sz="1200" kern="1200" dirty="0" smtClean="0">
                <a:solidFill>
                  <a:schemeClr val="tx1"/>
                </a:solidFill>
                <a:latin typeface="Arial" pitchFamily="34" charset="0"/>
                <a:ea typeface="宋体" pitchFamily="2" charset="-122"/>
                <a:cs typeface="+mn-cs"/>
              </a:rPr>
              <a:t>RFIDS</a:t>
            </a:r>
            <a:r>
              <a:rPr lang="zh-CN" altLang="en-US" sz="1200" kern="1200" dirty="0" smtClean="0">
                <a:solidFill>
                  <a:schemeClr val="tx1"/>
                </a:solidFill>
                <a:latin typeface="Arial" pitchFamily="34" charset="0"/>
                <a:ea typeface="宋体"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dirty="0" smtClean="0">
                <a:solidFill>
                  <a:schemeClr val="tx1"/>
                </a:solidFill>
              </a:rPr>
              <a:t>由于加速度传感器在航空发动机的测试技术中广泛应用，提出机匣加速度信号的转静碰摩部位识别方法</a:t>
            </a:r>
            <a:r>
              <a:rPr lang="zh-CN" altLang="en-US" sz="1200" dirty="0" smtClean="0">
                <a:solidFill>
                  <a:schemeClr val="tx1"/>
                </a:solidFill>
              </a:rPr>
              <a:t>。</a:t>
            </a:r>
            <a:endParaRPr lang="en-US" altLang="zh-CN" sz="1200" dirty="0" smtClean="0">
              <a:solidFill>
                <a:schemeClr val="tx1"/>
              </a:solidFill>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b="0" dirty="0" smtClean="0">
                <a:solidFill>
                  <a:schemeClr val="tx1"/>
                </a:solidFill>
              </a:rPr>
              <a:t>根据这些实验数据：以进行碰摩部位的识别及碰摩特征分析。</a:t>
            </a:r>
            <a:endParaRPr lang="en-US" altLang="zh-CN" b="0" dirty="0" smtClean="0">
              <a:solidFill>
                <a:schemeClr val="tx1"/>
              </a:solidFill>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以垂直碰上及水平碰右为例进行碰摩特征</a:t>
            </a:r>
            <a:r>
              <a:rPr lang="zh-CN" altLang="en-US" dirty="0" smtClean="0"/>
              <a:t>分析</a:t>
            </a:r>
            <a:r>
              <a:rPr lang="zh-CN" altLang="en-US" sz="1200" dirty="0" smtClean="0">
                <a:solidFill>
                  <a:srgbClr val="000000"/>
                </a:solidFill>
              </a:rPr>
              <a:t>。</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a:p>
            <a:r>
              <a:rPr lang="zh-CN" altLang="en-US" sz="1200" kern="1200" dirty="0" smtClean="0">
                <a:solidFill>
                  <a:schemeClr val="tx1"/>
                </a:solidFill>
                <a:latin typeface="Arial" pitchFamily="34" charset="0"/>
                <a:ea typeface="宋体" pitchFamily="2" charset="-122"/>
                <a:cs typeface="+mn-cs"/>
              </a:rPr>
              <a:t>比较</a:t>
            </a:r>
            <a:r>
              <a:rPr lang="zh-CN" altLang="en-US" sz="1200" kern="1200" dirty="0" smtClean="0">
                <a:solidFill>
                  <a:schemeClr val="tx1"/>
                </a:solidFill>
                <a:latin typeface="Arial" pitchFamily="34" charset="0"/>
                <a:ea typeface="宋体" pitchFamily="2" charset="-122"/>
                <a:cs typeface="+mn-cs"/>
              </a:rPr>
              <a:t>了四次实验的碰摩特征，得出：加速度均方值特征对碰摩部位有一定的识别效果，但识别效果并不十分稳定。</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solidFill>
                  <a:srgbClr val="C00000"/>
                </a:solidFill>
                <a:latin typeface="Arial" pitchFamily="34" charset="0"/>
              </a:rPr>
              <a:t>考虑碰摩时加速度信号的冲击特征</a:t>
            </a:r>
            <a:r>
              <a:rPr lang="en-US" altLang="zh-CN" dirty="0" smtClean="0">
                <a:solidFill>
                  <a:srgbClr val="C00000"/>
                </a:solidFill>
                <a:latin typeface="Arial" pitchFamily="34" charset="0"/>
              </a:rPr>
              <a:t>,</a:t>
            </a:r>
            <a:r>
              <a:rPr lang="zh-CN" altLang="en-US" dirty="0" smtClean="0">
                <a:solidFill>
                  <a:srgbClr val="C00000"/>
                </a:solidFill>
                <a:latin typeface="Arial" pitchFamily="34" charset="0"/>
              </a:rPr>
              <a:t>及小波局部极大模方法对冲击信号提取的敏感性</a:t>
            </a:r>
            <a:r>
              <a:rPr lang="en-US" altLang="zh-CN" dirty="0" smtClean="0">
                <a:solidFill>
                  <a:srgbClr val="C00000"/>
                </a:solidFill>
                <a:latin typeface="Arial" pitchFamily="34" charset="0"/>
              </a:rPr>
              <a:t>,</a:t>
            </a:r>
            <a:r>
              <a:rPr lang="zh-CN" altLang="en-US" dirty="0" smtClean="0">
                <a:solidFill>
                  <a:srgbClr val="C00000"/>
                </a:solidFill>
                <a:latin typeface="Arial" pitchFamily="34" charset="0"/>
              </a:rPr>
              <a:t>提出基于小波极大模能量的转静碰摩部位识别方法</a:t>
            </a:r>
            <a:endParaRPr lang="en-US" altLang="zh-CN" b="1" dirty="0" smtClean="0">
              <a:solidFill>
                <a:srgbClr val="C00000"/>
              </a:solidFill>
              <a:ea typeface="宋体" pitchFamily="2" charset="-122"/>
            </a:endParaRPr>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latin typeface="Arial" pitchFamily="34" charset="0"/>
                <a:ea typeface="宋体" pitchFamily="2" charset="-122"/>
                <a:cs typeface="+mn-cs"/>
              </a:rPr>
              <a:t>为便于比较分析，实验数据与利用加速度信号均方值特征进行碰摩部位识别的数据完全一致。</a:t>
            </a:r>
            <a:endParaRPr lang="zh-CN"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根据四次的实验数据，对信号进行</a:t>
            </a:r>
            <a:r>
              <a:rPr lang="zh-CN" altLang="en-US" sz="1200" dirty="0" smtClean="0">
                <a:solidFill>
                  <a:srgbClr val="0000FF"/>
                </a:solidFill>
                <a:latin typeface="Arial" pitchFamily="34" charset="0"/>
              </a:rPr>
              <a:t>小波极大模能量的碰摩特征分析</a:t>
            </a:r>
            <a:endParaRPr lang="en-US" altLang="zh-CN" sz="1200" dirty="0" smtClean="0">
              <a:solidFill>
                <a:srgbClr val="0000FF"/>
              </a:solidFill>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sz="1200" dirty="0" smtClean="0">
              <a:solidFill>
                <a:srgbClr val="0000FF"/>
              </a:solidFill>
              <a:latin typeface="Arial" pitchFamily="34" charset="0"/>
            </a:endParaRPr>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latin typeface="Arial" pitchFamily="34" charset="0"/>
                <a:ea typeface="宋体" pitchFamily="2" charset="-122"/>
                <a:cs typeface="+mn-cs"/>
              </a:rPr>
              <a:t>各频段的能量定义为</a:t>
            </a:r>
            <a:r>
              <a:rPr lang="en-US" altLang="zh-CN" sz="1200" kern="1200" dirty="0" err="1" smtClean="0">
                <a:solidFill>
                  <a:schemeClr val="tx1"/>
                </a:solidFill>
                <a:latin typeface="Arial" pitchFamily="34" charset="0"/>
                <a:ea typeface="宋体" pitchFamily="2" charset="-122"/>
                <a:cs typeface="+mn-cs"/>
              </a:rPr>
              <a:t>Eij,dij</a:t>
            </a:r>
            <a:r>
              <a:rPr lang="en-US" altLang="zh-CN" sz="1200" kern="1200" dirty="0" smtClean="0">
                <a:solidFill>
                  <a:schemeClr val="tx1"/>
                </a:solidFill>
                <a:latin typeface="Arial" pitchFamily="34" charset="0"/>
                <a:ea typeface="宋体" pitchFamily="2" charset="-122"/>
                <a:cs typeface="+mn-cs"/>
              </a:rPr>
              <a:t>(</a:t>
            </a:r>
            <a:r>
              <a:rPr lang="zh-CN" altLang="en-US" sz="1200" kern="1200" dirty="0" smtClean="0">
                <a:solidFill>
                  <a:schemeClr val="tx1"/>
                </a:solidFill>
                <a:latin typeface="Arial" pitchFamily="34" charset="0"/>
                <a:ea typeface="宋体" pitchFamily="2" charset="-122"/>
                <a:cs typeface="+mn-cs"/>
              </a:rPr>
              <a:t>第</a:t>
            </a:r>
            <a:r>
              <a:rPr lang="en-US" altLang="zh-CN" sz="1200" kern="1200" dirty="0" err="1" smtClean="0">
                <a:solidFill>
                  <a:schemeClr val="tx1"/>
                </a:solidFill>
                <a:latin typeface="Arial" pitchFamily="34" charset="0"/>
                <a:ea typeface="宋体" pitchFamily="2" charset="-122"/>
                <a:cs typeface="+mn-cs"/>
              </a:rPr>
              <a:t>i</a:t>
            </a:r>
            <a:r>
              <a:rPr lang="zh-CN" altLang="en-US" sz="1200" kern="1200" dirty="0" smtClean="0">
                <a:solidFill>
                  <a:schemeClr val="tx1"/>
                </a:solidFill>
                <a:latin typeface="Arial" pitchFamily="34" charset="0"/>
                <a:ea typeface="宋体" pitchFamily="2" charset="-122"/>
                <a:cs typeface="+mn-cs"/>
              </a:rPr>
              <a:t>层第</a:t>
            </a:r>
            <a:r>
              <a:rPr lang="en-US" altLang="zh-CN" sz="1200" kern="1200" dirty="0" smtClean="0">
                <a:solidFill>
                  <a:schemeClr val="tx1"/>
                </a:solidFill>
                <a:latin typeface="Arial" pitchFamily="34" charset="0"/>
                <a:ea typeface="宋体" pitchFamily="2" charset="-122"/>
                <a:cs typeface="+mn-cs"/>
              </a:rPr>
              <a:t>j</a:t>
            </a:r>
            <a:r>
              <a:rPr lang="zh-CN" altLang="en-US" sz="1200" kern="1200" dirty="0" smtClean="0">
                <a:solidFill>
                  <a:schemeClr val="tx1"/>
                </a:solidFill>
                <a:latin typeface="Arial" pitchFamily="34" charset="0"/>
                <a:ea typeface="宋体" pitchFamily="2" charset="-122"/>
                <a:cs typeface="+mn-cs"/>
              </a:rPr>
              <a:t>个节点的能量），</a:t>
            </a:r>
            <a:r>
              <a:rPr lang="en-US" sz="1200" i="1" kern="1200" dirty="0" smtClean="0">
                <a:solidFill>
                  <a:schemeClr val="tx1"/>
                </a:solidFill>
                <a:latin typeface="Arial" pitchFamily="34" charset="0"/>
                <a:ea typeface="宋体" pitchFamily="2" charset="-122"/>
                <a:cs typeface="+mn-cs"/>
              </a:rPr>
              <a:t>T</a:t>
            </a:r>
            <a:r>
              <a:rPr lang="zh-CN" altLang="en-US" sz="1200" i="1" kern="1200" dirty="0" smtClean="0">
                <a:solidFill>
                  <a:schemeClr val="tx1"/>
                </a:solidFill>
                <a:latin typeface="Arial" pitchFamily="34" charset="0"/>
                <a:ea typeface="宋体" pitchFamily="2" charset="-122"/>
                <a:cs typeface="+mn-cs"/>
              </a:rPr>
              <a:t>为</a:t>
            </a:r>
            <a:r>
              <a:rPr lang="en-US" altLang="zh-CN" sz="1200" i="1" kern="1200" dirty="0" err="1" smtClean="0">
                <a:solidFill>
                  <a:schemeClr val="tx1"/>
                </a:solidFill>
                <a:latin typeface="Arial" pitchFamily="34" charset="0"/>
                <a:ea typeface="宋体" pitchFamily="2" charset="-122"/>
                <a:cs typeface="+mn-cs"/>
              </a:rPr>
              <a:t>Eij</a:t>
            </a:r>
            <a:r>
              <a:rPr lang="zh-CN" altLang="en-US" sz="1200" kern="1200" dirty="0" smtClean="0">
                <a:solidFill>
                  <a:schemeClr val="tx1"/>
                </a:solidFill>
                <a:latin typeface="Arial" pitchFamily="34" charset="0"/>
                <a:ea typeface="宋体" pitchFamily="2" charset="-122"/>
                <a:cs typeface="+mn-cs"/>
              </a:rPr>
              <a:t>构成能量特征向量</a:t>
            </a:r>
            <a:r>
              <a:rPr lang="en-US" altLang="zh-CN" sz="1200" kern="1200" dirty="0" smtClean="0">
                <a:solidFill>
                  <a:schemeClr val="tx1"/>
                </a:solidFill>
                <a:latin typeface="Arial" pitchFamily="34" charset="0"/>
                <a:ea typeface="宋体"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dirty="0" smtClean="0">
                <a:solidFill>
                  <a:srgbClr val="0000FF"/>
                </a:solidFill>
                <a:latin typeface="Arial" pitchFamily="34" charset="0"/>
              </a:rPr>
              <a:t>根据两天的实验数据进行小波包能量的碰摩特征分析</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利用两天六次实验数据进行频谱及倒频谱分析</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dirty="0" smtClean="0">
              <a:solidFill>
                <a:schemeClr val="tx1"/>
              </a:solidFill>
              <a:latin typeface="Arial"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lgn="l"/>
            <a:r>
              <a:rPr lang="zh-CN" altLang="en-US" sz="1200" b="0" dirty="0" smtClean="0">
                <a:solidFill>
                  <a:srgbClr val="0000FF"/>
                </a:solidFill>
              </a:rPr>
              <a:t> </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ts val="2000"/>
              </a:lnSpc>
              <a:spcBef>
                <a:spcPct val="50000"/>
              </a:spcBef>
            </a:pPr>
            <a:r>
              <a:rPr lang="zh-CN" altLang="en-US" sz="1200" kern="1200" dirty="0" smtClean="0">
                <a:solidFill>
                  <a:schemeClr val="tx1"/>
                </a:solidFill>
                <a:latin typeface="Arial" pitchFamily="34" charset="0"/>
                <a:ea typeface="宋体" pitchFamily="2" charset="-122"/>
                <a:cs typeface="+mn-cs"/>
              </a:rPr>
              <a:t>以（安装于涡轮机匣垂直上方加速度传感器采集的信号即</a:t>
            </a:r>
            <a:r>
              <a:rPr lang="en-US" altLang="zh-CN" sz="1200" kern="1200" dirty="0" smtClean="0">
                <a:solidFill>
                  <a:schemeClr val="tx1"/>
                </a:solidFill>
                <a:latin typeface="Arial" pitchFamily="34" charset="0"/>
                <a:ea typeface="宋体" pitchFamily="2" charset="-122"/>
                <a:cs typeface="+mn-cs"/>
              </a:rPr>
              <a:t>CH1</a:t>
            </a:r>
            <a:r>
              <a:rPr lang="zh-CN" altLang="en-US" sz="1200" kern="1200" dirty="0" smtClean="0">
                <a:solidFill>
                  <a:schemeClr val="tx1"/>
                </a:solidFill>
                <a:latin typeface="Arial" pitchFamily="34" charset="0"/>
                <a:ea typeface="宋体" pitchFamily="2" charset="-122"/>
                <a:cs typeface="+mn-cs"/>
              </a:rPr>
              <a:t>通道）为例</a:t>
            </a:r>
            <a:r>
              <a:rPr lang="zh-CN" altLang="en-US" sz="1200" kern="1200" dirty="0" smtClean="0">
                <a:solidFill>
                  <a:schemeClr val="tx1"/>
                </a:solidFill>
                <a:latin typeface="Arial" pitchFamily="34" charset="0"/>
                <a:ea typeface="宋体"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其测试结果为：</a:t>
            </a:r>
            <a:endParaRPr lang="en-US" altLang="zh-CN"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b="0" dirty="0" smtClean="0">
                <a:solidFill>
                  <a:schemeClr val="tx1"/>
                </a:solidFill>
              </a:rPr>
              <a:t>利用支持向量机分类方法，进行了碰摩部位识别，识别率达到</a:t>
            </a:r>
            <a:r>
              <a:rPr lang="en-US" b="0" dirty="0" smtClean="0">
                <a:solidFill>
                  <a:schemeClr val="tx1"/>
                </a:solidFill>
              </a:rPr>
              <a:t>100%</a:t>
            </a:r>
            <a:r>
              <a:rPr lang="zh-CN" altLang="en-US" b="0" dirty="0" smtClean="0">
                <a:solidFill>
                  <a:schemeClr val="tx1"/>
                </a:solidFill>
              </a:rPr>
              <a:t>，充分验证了方法的有效性。</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If-then</a:t>
            </a:r>
            <a:r>
              <a:rPr lang="zh-CN" altLang="en-US" dirty="0" smtClean="0"/>
              <a:t>规则</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latin typeface="Arial" pitchFamily="34" charset="0"/>
                <a:ea typeface="宋体" pitchFamily="2" charset="-122"/>
                <a:cs typeface="+mn-cs"/>
              </a:rPr>
              <a:t>首先看一下对基于小波极大模能量碰摩部位</a:t>
            </a:r>
            <a:r>
              <a:rPr lang="zh-CN" altLang="en-US" sz="1200" dirty="0" smtClean="0">
                <a:solidFill>
                  <a:schemeClr val="tx1"/>
                </a:solidFill>
              </a:rPr>
              <a:t>识别的知识规则自动获取的结果</a:t>
            </a:r>
            <a:endParaRPr lang="en-US" altLang="zh-CN" sz="1200" dirty="0" smtClean="0">
              <a:solidFill>
                <a:schemeClr val="tx1"/>
              </a:solidFill>
            </a:endParaRPr>
          </a:p>
          <a:p>
            <a:endParaRPr lang="en-US" altLang="zh-CN" sz="1200" kern="1200" dirty="0" smtClean="0">
              <a:solidFill>
                <a:schemeClr val="tx1"/>
              </a:solidFill>
              <a:latin typeface="Arial"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latin typeface="Arial" pitchFamily="34" charset="0"/>
                <a:ea typeface="宋体" pitchFamily="2" charset="-122"/>
                <a:cs typeface="+mn-cs"/>
              </a:rPr>
              <a:t>由于另外三次实验的碰摩位置已经知道，由此可以检验提取的规则对未知样本的识别能力。</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latin typeface="Arial" pitchFamily="34" charset="0"/>
                <a:ea typeface="宋体" pitchFamily="2" charset="-122"/>
                <a:cs typeface="+mn-cs"/>
              </a:rPr>
              <a:t>对沿机匣周向粘贴应变片实验方案下提取的机匣应变特征进行知识规则的获取。</a:t>
            </a:r>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dirty="0" smtClean="0">
                <a:solidFill>
                  <a:srgbClr val="534088"/>
                </a:solidFill>
              </a:rPr>
              <a:t>随机选择</a:t>
            </a:r>
            <a:r>
              <a:rPr lang="en-US" sz="1200" dirty="0" smtClean="0">
                <a:solidFill>
                  <a:srgbClr val="534088"/>
                </a:solidFill>
              </a:rPr>
              <a:t>2012</a:t>
            </a:r>
            <a:r>
              <a:rPr lang="zh-CN" altLang="en-US" sz="1200" dirty="0" smtClean="0">
                <a:solidFill>
                  <a:srgbClr val="534088"/>
                </a:solidFill>
              </a:rPr>
              <a:t>年</a:t>
            </a:r>
            <a:r>
              <a:rPr lang="en-US" sz="1200" dirty="0" smtClean="0">
                <a:solidFill>
                  <a:srgbClr val="534088"/>
                </a:solidFill>
              </a:rPr>
              <a:t>5</a:t>
            </a:r>
            <a:r>
              <a:rPr lang="zh-CN" altLang="en-US" sz="1200" dirty="0" smtClean="0">
                <a:solidFill>
                  <a:srgbClr val="534088"/>
                </a:solidFill>
              </a:rPr>
              <a:t>月</a:t>
            </a:r>
            <a:r>
              <a:rPr lang="en-US" sz="1200" dirty="0" smtClean="0">
                <a:solidFill>
                  <a:srgbClr val="534088"/>
                </a:solidFill>
              </a:rPr>
              <a:t>15</a:t>
            </a:r>
            <a:r>
              <a:rPr lang="zh-CN" altLang="en-US" sz="1200" dirty="0" smtClean="0">
                <a:solidFill>
                  <a:srgbClr val="534088"/>
                </a:solidFill>
              </a:rPr>
              <a:t>日数据作为挖掘样本。</a:t>
            </a:r>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dirty="0" smtClean="0">
                <a:solidFill>
                  <a:srgbClr val="534088"/>
                </a:solidFill>
              </a:rPr>
              <a:t>另外</a:t>
            </a:r>
            <a:r>
              <a:rPr lang="en-US" altLang="zh-CN" sz="1200" dirty="0" smtClean="0">
                <a:solidFill>
                  <a:srgbClr val="534088"/>
                </a:solidFill>
              </a:rPr>
              <a:t>3</a:t>
            </a:r>
            <a:r>
              <a:rPr lang="zh-CN" altLang="en-US" sz="1200" dirty="0" smtClean="0">
                <a:solidFill>
                  <a:srgbClr val="534088"/>
                </a:solidFill>
              </a:rPr>
              <a:t>次的实验数据作为性能评测样本。</a:t>
            </a:r>
          </a:p>
          <a:p>
            <a:endParaRPr lang="en-US" altLang="zh-CN" dirty="0" smtClean="0"/>
          </a:p>
          <a:p>
            <a:r>
              <a:rPr lang="zh-CN" altLang="en-US" dirty="0" smtClean="0"/>
              <a:t>根据提取的规则对另外三次的实验数据进行规则的预测</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latin typeface="Arial" pitchFamily="34" charset="0"/>
                <a:ea typeface="宋体" pitchFamily="2" charset="-122"/>
                <a:cs typeface="+mn-cs"/>
              </a:rPr>
              <a:t>第</a:t>
            </a:r>
            <a:r>
              <a:rPr lang="en-US" altLang="zh-CN" sz="1200" kern="1200" dirty="0" smtClean="0">
                <a:solidFill>
                  <a:schemeClr val="tx1"/>
                </a:solidFill>
                <a:latin typeface="Arial" pitchFamily="34" charset="0"/>
                <a:ea typeface="宋体" pitchFamily="2" charset="-122"/>
                <a:cs typeface="+mn-cs"/>
              </a:rPr>
              <a:t>3</a:t>
            </a:r>
            <a:r>
              <a:rPr lang="zh-CN" altLang="en-US" sz="1200" kern="1200" dirty="0" smtClean="0">
                <a:solidFill>
                  <a:schemeClr val="tx1"/>
                </a:solidFill>
                <a:latin typeface="Arial" pitchFamily="34" charset="0"/>
                <a:ea typeface="宋体" pitchFamily="2" charset="-122"/>
                <a:cs typeface="+mn-cs"/>
              </a:rPr>
              <a:t>是对利用倒频谱方法提取的机匣加速度信号的传递特征进行知识规则的获取，</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dirty="0" smtClean="0">
                <a:solidFill>
                  <a:schemeClr val="accent2"/>
                </a:solidFill>
              </a:rPr>
              <a:t>随机选择</a:t>
            </a:r>
            <a:r>
              <a:rPr lang="en-US" sz="1200" b="0" dirty="0" smtClean="0">
                <a:solidFill>
                  <a:schemeClr val="accent2"/>
                </a:solidFill>
              </a:rPr>
              <a:t>2012</a:t>
            </a:r>
            <a:r>
              <a:rPr lang="zh-CN" altLang="en-US" sz="1200" b="0" dirty="0" smtClean="0">
                <a:solidFill>
                  <a:schemeClr val="accent2"/>
                </a:solidFill>
              </a:rPr>
              <a:t>年</a:t>
            </a:r>
            <a:r>
              <a:rPr lang="en-US" sz="1200" b="0" dirty="0" smtClean="0">
                <a:solidFill>
                  <a:schemeClr val="accent2"/>
                </a:solidFill>
              </a:rPr>
              <a:t>5</a:t>
            </a:r>
            <a:r>
              <a:rPr lang="zh-CN" altLang="en-US" sz="1200" b="0" dirty="0" smtClean="0">
                <a:solidFill>
                  <a:schemeClr val="accent2"/>
                </a:solidFill>
              </a:rPr>
              <a:t>月</a:t>
            </a:r>
            <a:r>
              <a:rPr lang="en-US" sz="1200" b="0" dirty="0" smtClean="0">
                <a:solidFill>
                  <a:schemeClr val="accent2"/>
                </a:solidFill>
              </a:rPr>
              <a:t>17</a:t>
            </a:r>
            <a:r>
              <a:rPr lang="zh-CN" altLang="en-US" sz="1200" b="0" dirty="0" smtClean="0">
                <a:solidFill>
                  <a:schemeClr val="accent2"/>
                </a:solidFill>
              </a:rPr>
              <a:t>日实验进行知识规则的提取，</a:t>
            </a:r>
            <a:r>
              <a:rPr lang="zh-CN" altLang="en-US" dirty="0" smtClean="0"/>
              <a:t>规则的提取结果</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根据提取的规则对另外一次实验的数据进行规则的预测，</a:t>
            </a:r>
            <a:r>
              <a:rPr lang="zh-CN" altLang="en-US" sz="1200" kern="1200" dirty="0" smtClean="0">
                <a:solidFill>
                  <a:schemeClr val="tx1"/>
                </a:solidFill>
                <a:latin typeface="Arial" pitchFamily="34" charset="0"/>
                <a:ea typeface="宋体" pitchFamily="2" charset="-122"/>
                <a:cs typeface="+mn-cs"/>
              </a:rPr>
              <a:t>检验提取的规则对未知样本的识别能力。</a:t>
            </a:r>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69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sz="1200" b="0" dirty="0" smtClean="0">
              <a:solidFill>
                <a:schemeClr val="tx1"/>
              </a:solidFill>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73</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单点碰摩仅随机选取</a:t>
            </a:r>
            <a:r>
              <a:rPr lang="en-US" altLang="zh-CN" dirty="0" smtClean="0"/>
              <a:t>2012</a:t>
            </a:r>
            <a:r>
              <a:rPr lang="zh-CN" altLang="en-US" dirty="0" smtClean="0"/>
              <a:t>年</a:t>
            </a:r>
            <a:r>
              <a:rPr lang="en-US" altLang="zh-CN" dirty="0" smtClean="0"/>
              <a:t>5</a:t>
            </a:r>
            <a:r>
              <a:rPr lang="zh-CN" altLang="en-US" dirty="0" smtClean="0"/>
              <a:t>月</a:t>
            </a:r>
            <a:r>
              <a:rPr lang="en-US" altLang="zh-CN" dirty="0" smtClean="0"/>
              <a:t>12</a:t>
            </a:r>
            <a:r>
              <a:rPr lang="zh-CN" altLang="en-US" dirty="0" smtClean="0"/>
              <a:t>日的第一次试验的数据进行分析，</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74</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sz="1200" kern="1200" dirty="0" smtClean="0">
              <a:solidFill>
                <a:schemeClr val="tx1"/>
              </a:solidFill>
              <a:latin typeface="Arial"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dirty="0" smtClean="0">
              <a:solidFill>
                <a:schemeClr val="tx1"/>
              </a:solidFill>
              <a:latin typeface="Arial"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latin typeface="Arial" pitchFamily="34" charset="0"/>
                <a:ea typeface="宋体" pitchFamily="2" charset="-122"/>
                <a:cs typeface="+mn-cs"/>
              </a:rPr>
              <a:t>采用同样的方法，在偏摩时进行了机匣测点的频域响应分析</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76</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77</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Arial" pitchFamily="34" charset="0"/>
                <a:ea typeface="宋体" pitchFamily="2" charset="-122"/>
                <a:cs typeface="+mn-cs"/>
              </a:rPr>
              <a:t>图为某弹用涡喷发动机的结构简图，该发动机为一单转子</a:t>
            </a:r>
            <a:r>
              <a:rPr lang="en-US" sz="1200" kern="1200" dirty="0" smtClean="0">
                <a:solidFill>
                  <a:schemeClr val="tx1"/>
                </a:solidFill>
                <a:latin typeface="Arial" pitchFamily="34" charset="0"/>
                <a:ea typeface="宋体" pitchFamily="2" charset="-122"/>
                <a:cs typeface="+mn-cs"/>
              </a:rPr>
              <a:t>0-2-0</a:t>
            </a:r>
            <a:r>
              <a:rPr lang="zh-CN" altLang="en-US" sz="1200" kern="1200" dirty="0" smtClean="0">
                <a:solidFill>
                  <a:schemeClr val="tx1"/>
                </a:solidFill>
                <a:latin typeface="Arial" pitchFamily="34" charset="0"/>
                <a:ea typeface="宋体" pitchFamily="2" charset="-122"/>
                <a:cs typeface="+mn-cs"/>
              </a:rPr>
              <a:t>支承系统，包括一个压气机转子和一个涡轮转子。仅在发动机前支点对应的中介机匣上布置了一个测点</a:t>
            </a:r>
            <a:r>
              <a:rPr lang="zh-CN" altLang="en-US" sz="1200" kern="1200" dirty="0" smtClean="0">
                <a:solidFill>
                  <a:schemeClr val="tx1"/>
                </a:solidFill>
                <a:latin typeface="Arial" pitchFamily="34" charset="0"/>
                <a:ea typeface="宋体" pitchFamily="2" charset="-122"/>
                <a:cs typeface="+mn-cs"/>
              </a:rPr>
              <a:t>。</a:t>
            </a:r>
            <a:endParaRPr lang="en-US" altLang="zh-CN" sz="1200" kern="1200" dirty="0" smtClean="0">
              <a:solidFill>
                <a:schemeClr val="tx1"/>
              </a:solidFill>
              <a:latin typeface="Arial"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78</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79</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81</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实验数据取前面频谱及倒频谱中的同一次的实验数据</a:t>
            </a: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84</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sz="1200" b="0" dirty="0" smtClean="0">
              <a:solidFill>
                <a:srgbClr val="0000FF"/>
              </a:solidFill>
            </a:endParaRPr>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Arial" pitchFamily="34" charset="0"/>
                <a:ea typeface="宋体" pitchFamily="2" charset="-122"/>
                <a:cs typeface="+mn-cs"/>
              </a:rPr>
              <a:t>论文基于航空发动机转子实验器的机匣测试信号进行了转静碰摩特征分析和辨识技术研究，主要包括</a:t>
            </a:r>
            <a:endParaRPr lang="zh-CN" altLang="en-US" sz="1200" kern="1200" dirty="0">
              <a:solidFill>
                <a:schemeClr val="tx1"/>
              </a:solidFill>
              <a:latin typeface="Arial"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89</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90</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91</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这是某型航空发动机在试车过程中由于碰摩故障而造成叶片断裂的图片</a:t>
            </a:r>
            <a:endParaRPr lang="en-US" altLang="zh-CN" dirty="0" smtClean="0"/>
          </a:p>
          <a:p>
            <a:r>
              <a:rPr lang="zh-CN" altLang="en-US" sz="1200" kern="1200" dirty="0" smtClean="0">
                <a:solidFill>
                  <a:schemeClr val="tx1"/>
                </a:solidFill>
                <a:latin typeface="Arial" pitchFamily="34" charset="0"/>
                <a:ea typeface="宋体" pitchFamily="2" charset="-122"/>
                <a:cs typeface="+mn-cs"/>
              </a:rPr>
              <a:t>该航空发动机在台架试车过程中，振动总量最大值超限制值达</a:t>
            </a:r>
            <a:r>
              <a:rPr lang="en-US" sz="1200" kern="1200" dirty="0" smtClean="0">
                <a:solidFill>
                  <a:schemeClr val="tx1"/>
                </a:solidFill>
                <a:latin typeface="Arial" pitchFamily="34" charset="0"/>
                <a:ea typeface="宋体" pitchFamily="2" charset="-122"/>
                <a:cs typeface="+mn-cs"/>
              </a:rPr>
              <a:t>58</a:t>
            </a:r>
            <a:r>
              <a:rPr lang="zh-CN" altLang="en-US" sz="1200" kern="1200" dirty="0" smtClean="0">
                <a:solidFill>
                  <a:schemeClr val="tx1"/>
                </a:solidFill>
                <a:latin typeface="Arial" pitchFamily="34" charset="0"/>
                <a:ea typeface="宋体" pitchFamily="2" charset="-122"/>
                <a:cs typeface="+mn-cs"/>
              </a:rPr>
              <a:t>％，振动总量值突增了</a:t>
            </a:r>
            <a:r>
              <a:rPr lang="en-US" sz="1200" kern="1200" dirty="0" smtClean="0">
                <a:solidFill>
                  <a:schemeClr val="tx1"/>
                </a:solidFill>
                <a:latin typeface="Arial" pitchFamily="34" charset="0"/>
                <a:ea typeface="宋体" pitchFamily="2" charset="-122"/>
                <a:cs typeface="+mn-cs"/>
              </a:rPr>
              <a:t>352</a:t>
            </a:r>
            <a:r>
              <a:rPr lang="zh-CN" altLang="en-US" sz="1200" kern="1200" dirty="0" smtClean="0">
                <a:solidFill>
                  <a:schemeClr val="tx1"/>
                </a:solidFill>
                <a:latin typeface="Arial" pitchFamily="34" charset="0"/>
                <a:ea typeface="宋体" pitchFamily="2" charset="-122"/>
                <a:cs typeface="+mn-cs"/>
              </a:rPr>
              <a:t>％，由于发动机高低压转子转速的突降致使发动机排气温度出现急剧的突升并报警，导致大量燃油泄漏，并且还出现了压力脉动。</a:t>
            </a:r>
            <a:endParaRPr lang="en-US" altLang="zh-CN" sz="1200" kern="1200" dirty="0" smtClean="0">
              <a:solidFill>
                <a:schemeClr val="tx1"/>
              </a:solidFill>
              <a:latin typeface="Arial" pitchFamily="34" charset="0"/>
              <a:ea typeface="宋体" pitchFamily="2" charset="-122"/>
              <a:cs typeface="+mn-cs"/>
            </a:endParaRPr>
          </a:p>
          <a:p>
            <a:r>
              <a:rPr lang="zh-CN" altLang="en-US" sz="1200" kern="1200" dirty="0" smtClean="0">
                <a:solidFill>
                  <a:schemeClr val="tx1"/>
                </a:solidFill>
                <a:latin typeface="Arial" pitchFamily="34" charset="0"/>
                <a:ea typeface="宋体" pitchFamily="2" charset="-122"/>
                <a:cs typeface="+mn-cs"/>
              </a:rPr>
              <a:t>分析事故原因发现是由于低压转子二级涡轮工作叶片与封严外环产生了严重的碰摩，封严外环在瞬间脱落掉块并碰撞损伤了工作叶片，使低压转子产生突发性不平衡、转静子之间不断地产生新的摩擦和附加力矩，各截面的压力产生了突变并出现脉动，使发动机产生喘振，导致空中停车，燃油管断裂。</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92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2927D4-B17C-498F-8C4A-FF88B7EEB2D8}" type="slidenum">
              <a:rPr lang="zh-CN" alt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477000"/>
            <a:ext cx="9144000" cy="381000"/>
          </a:xfrm>
          <a:prstGeom prst="rect">
            <a:avLst/>
          </a:prstGeom>
          <a:solidFill>
            <a:srgbClr val="3366FF"/>
          </a:solidFill>
          <a:ln w="9525">
            <a:noFill/>
            <a:miter lim="800000"/>
            <a:headEnd/>
            <a:tailEnd/>
          </a:ln>
          <a:effectLst/>
        </p:spPr>
        <p:txBody>
          <a:bodyPr wrap="none" anchor="ctr"/>
          <a:lstStyle/>
          <a:p>
            <a:endParaRPr lang="zh-CN" altLang="en-US"/>
          </a:p>
        </p:txBody>
      </p:sp>
      <p:sp>
        <p:nvSpPr>
          <p:cNvPr id="2051" name="Rectangle 3"/>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052" name="Rectangle 4"/>
          <p:cNvSpPr>
            <a:spLocks noGrp="1" noChangeArrowheads="1"/>
          </p:cNvSpPr>
          <p:nvPr>
            <p:ph type="dt" sz="half" idx="2"/>
          </p:nvPr>
        </p:nvSpPr>
        <p:spPr>
          <a:xfrm>
            <a:off x="7531100" y="6513513"/>
            <a:ext cx="1600200" cy="368300"/>
          </a:xfrm>
        </p:spPr>
        <p:txBody>
          <a:bodyPr/>
          <a:lstStyle>
            <a:lvl1pPr>
              <a:defRPr/>
            </a:lvl1pPr>
          </a:lstStyle>
          <a:p>
            <a:fld id="{9DA0E2A9-A3A7-4CE9-AF1F-90D1FAEC3B57}" type="datetime1">
              <a:rPr lang="zh-CN" altLang="en-US"/>
              <a:pPr/>
              <a:t>2014/5/4</a:t>
            </a:fld>
            <a:endParaRPr lang="en-US"/>
          </a:p>
        </p:txBody>
      </p:sp>
      <p:sp>
        <p:nvSpPr>
          <p:cNvPr id="2053" name="Rectangle 5"/>
          <p:cNvSpPr>
            <a:spLocks noGrp="1" noChangeArrowheads="1"/>
          </p:cNvSpPr>
          <p:nvPr>
            <p:ph type="ftr" sz="quarter" idx="3"/>
          </p:nvPr>
        </p:nvSpPr>
        <p:spPr>
          <a:xfrm>
            <a:off x="152400" y="6489700"/>
            <a:ext cx="7162800" cy="342900"/>
          </a:xfrm>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grpSp>
        <p:nvGrpSpPr>
          <p:cNvPr id="2054" name="Group 6"/>
          <p:cNvGrpSpPr>
            <a:grpSpLocks/>
          </p:cNvGrpSpPr>
          <p:nvPr/>
        </p:nvGrpSpPr>
        <p:grpSpPr bwMode="auto">
          <a:xfrm>
            <a:off x="0" y="0"/>
            <a:ext cx="9144000" cy="1216025"/>
            <a:chOff x="0" y="0"/>
            <a:chExt cx="5760" cy="766"/>
          </a:xfrm>
        </p:grpSpPr>
        <p:sp>
          <p:nvSpPr>
            <p:cNvPr id="2055" name="Rectangle 11"/>
            <p:cNvSpPr>
              <a:spLocks noChangeArrowheads="1"/>
            </p:cNvSpPr>
            <p:nvPr/>
          </p:nvSpPr>
          <p:spPr bwMode="auto">
            <a:xfrm>
              <a:off x="0" y="0"/>
              <a:ext cx="5760" cy="336"/>
            </a:xfrm>
            <a:prstGeom prst="rect">
              <a:avLst/>
            </a:prstGeom>
            <a:solidFill>
              <a:srgbClr val="3366FF"/>
            </a:solidFill>
            <a:ln w="9525">
              <a:noFill/>
              <a:miter lim="800000"/>
              <a:headEnd/>
              <a:tailEnd/>
            </a:ln>
          </p:spPr>
          <p:txBody>
            <a:bodyPr wrap="none" anchor="ctr"/>
            <a:lstStyle/>
            <a:p>
              <a:endParaRPr lang="zh-CN" altLang="en-US" b="0">
                <a:solidFill>
                  <a:schemeClr val="tx1"/>
                </a:solidFill>
                <a:latin typeface="Arial" pitchFamily="34" charset="0"/>
              </a:endParaRPr>
            </a:p>
          </p:txBody>
        </p:sp>
        <p:pic>
          <p:nvPicPr>
            <p:cNvPr id="2056" name="Picture 20" descr="ttt"/>
            <p:cNvPicPr>
              <a:picLocks noChangeAspect="1" noChangeArrowheads="1"/>
            </p:cNvPicPr>
            <p:nvPr/>
          </p:nvPicPr>
          <p:blipFill>
            <a:blip r:embed="rId2"/>
            <a:srcRect/>
            <a:stretch>
              <a:fillRect/>
            </a:stretch>
          </p:blipFill>
          <p:spPr bwMode="auto">
            <a:xfrm>
              <a:off x="0" y="0"/>
              <a:ext cx="1200" cy="766"/>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79370F3-9802-4627-AF4C-1303A608BFF2}" type="datetime1">
              <a:rPr lang="zh-CN" altLang="en-US"/>
              <a:pPr/>
              <a:t>2014/5/4</a:t>
            </a:fld>
            <a:endParaRPr lang="en-US"/>
          </a:p>
        </p:txBody>
      </p:sp>
      <p:sp>
        <p:nvSpPr>
          <p:cNvPr id="5" name="页脚占位符 4"/>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E975DC7-9FAD-4B9C-8198-071F44F6B362}" type="datetime1">
              <a:rPr lang="zh-CN" altLang="en-US"/>
              <a:pPr/>
              <a:t>2014/5/4</a:t>
            </a:fld>
            <a:endParaRPr lang="en-US"/>
          </a:p>
        </p:txBody>
      </p:sp>
      <p:sp>
        <p:nvSpPr>
          <p:cNvPr id="5" name="页脚占位符 4"/>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7543800" y="6524625"/>
            <a:ext cx="1600200" cy="381000"/>
          </a:xfrm>
        </p:spPr>
        <p:txBody>
          <a:bodyPr/>
          <a:lstStyle>
            <a:lvl1pPr>
              <a:defRPr/>
            </a:lvl1pPr>
          </a:lstStyle>
          <a:p>
            <a:fld id="{27BE83F7-99A4-48B3-AC37-9C1FC7EFD198}" type="datetime1">
              <a:rPr lang="zh-CN" altLang="en-US"/>
              <a:pPr/>
              <a:t>2014/5/4</a:t>
            </a:fld>
            <a:endParaRPr lang="en-US"/>
          </a:p>
        </p:txBody>
      </p:sp>
      <p:sp>
        <p:nvSpPr>
          <p:cNvPr id="4" name="页脚占位符 3"/>
          <p:cNvSpPr>
            <a:spLocks noGrp="1"/>
          </p:cNvSpPr>
          <p:nvPr>
            <p:ph type="ftr" sz="quarter" idx="11"/>
          </p:nvPr>
        </p:nvSpPr>
        <p:spPr>
          <a:xfrm>
            <a:off x="152400" y="6477000"/>
            <a:ext cx="7162800" cy="476250"/>
          </a:xfrm>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5FF172A-2940-4631-80F7-138AED6CE3A7}" type="datetime1">
              <a:rPr lang="zh-CN" altLang="en-US"/>
              <a:pPr/>
              <a:t>2014/5/4</a:t>
            </a:fld>
            <a:endParaRPr lang="en-US"/>
          </a:p>
        </p:txBody>
      </p:sp>
      <p:sp>
        <p:nvSpPr>
          <p:cNvPr id="5" name="页脚占位符 4"/>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9F64FBE0-988E-4904-9877-929B76DCDC09}" type="datetime1">
              <a:rPr lang="zh-CN" altLang="en-US"/>
              <a:pPr/>
              <a:t>2014/5/4</a:t>
            </a:fld>
            <a:endParaRPr lang="en-US"/>
          </a:p>
        </p:txBody>
      </p:sp>
      <p:sp>
        <p:nvSpPr>
          <p:cNvPr id="5" name="页脚占位符 4"/>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8EE7C210-4F1E-415F-BA0D-28F058F12691}" type="datetime1">
              <a:rPr lang="zh-CN" altLang="en-US"/>
              <a:pPr/>
              <a:t>2014/5/4</a:t>
            </a:fld>
            <a:endParaRPr lang="en-US"/>
          </a:p>
        </p:txBody>
      </p:sp>
      <p:sp>
        <p:nvSpPr>
          <p:cNvPr id="6" name="页脚占位符 5"/>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A6BC4B56-D569-4550-98C9-2645BBC8DC99}" type="datetime1">
              <a:rPr lang="zh-CN" altLang="en-US"/>
              <a:pPr/>
              <a:t>2014/5/4</a:t>
            </a:fld>
            <a:endParaRPr lang="en-US"/>
          </a:p>
        </p:txBody>
      </p:sp>
      <p:sp>
        <p:nvSpPr>
          <p:cNvPr id="8" name="页脚占位符 7"/>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3591B1E4-DEBE-4B0E-B5AA-116D3C70B78D}" type="datetime1">
              <a:rPr lang="zh-CN" altLang="en-US"/>
              <a:pPr/>
              <a:t>2014/5/4</a:t>
            </a:fld>
            <a:endParaRPr lang="en-US"/>
          </a:p>
        </p:txBody>
      </p:sp>
      <p:sp>
        <p:nvSpPr>
          <p:cNvPr id="4" name="页脚占位符 3"/>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20517A2-7060-4933-8274-566038F76301}" type="datetime1">
              <a:rPr lang="zh-CN" altLang="en-US"/>
              <a:pPr/>
              <a:t>2014/5/4</a:t>
            </a:fld>
            <a:endParaRPr lang="en-US"/>
          </a:p>
        </p:txBody>
      </p:sp>
      <p:sp>
        <p:nvSpPr>
          <p:cNvPr id="3" name="页脚占位符 2"/>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865CF026-CEB4-48C6-9DFE-2C9CCC2AFAE6}" type="datetime1">
              <a:rPr lang="zh-CN" altLang="en-US"/>
              <a:pPr/>
              <a:t>2014/5/4</a:t>
            </a:fld>
            <a:endParaRPr lang="en-US"/>
          </a:p>
        </p:txBody>
      </p:sp>
      <p:sp>
        <p:nvSpPr>
          <p:cNvPr id="6" name="页脚占位符 5"/>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3F98D16-8300-4762-BEDA-B0AC25D9BB18}" type="datetime1">
              <a:rPr lang="zh-CN" altLang="en-US"/>
              <a:pPr/>
              <a:t>2014/5/4</a:t>
            </a:fld>
            <a:endParaRPr lang="en-US"/>
          </a:p>
        </p:txBody>
      </p:sp>
      <p:sp>
        <p:nvSpPr>
          <p:cNvPr id="6" name="页脚占位符 5"/>
          <p:cNvSpPr>
            <a:spLocks noGrp="1"/>
          </p:cNvSpPr>
          <p:nvPr>
            <p:ph type="ftr" sz="quarter" idx="11"/>
          </p:nvPr>
        </p:nvSpPr>
        <p:spPr/>
        <p:txBody>
          <a:bodyPr/>
          <a:lstStyle>
            <a:lvl1pPr>
              <a:defRPr sz="1600">
                <a:ea typeface="隶书" pitchFamily="49" charset="-122"/>
              </a:defRPr>
            </a:lvl1pPr>
          </a:lstStyle>
          <a:p>
            <a:r>
              <a:rPr lang="zh-CN" altLang="en-US"/>
              <a:t>南京航空航天大学智能诊断与专家系统研究室                 </a:t>
            </a:r>
            <a:r>
              <a:rPr lang="en-US"/>
              <a:t>http://ides.nuaa.edu.cn</a:t>
            </a:r>
          </a:p>
          <a:p>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3"/>
          <p:cNvSpPr>
            <a:spLocks noChangeArrowheads="1"/>
          </p:cNvSpPr>
          <p:nvPr/>
        </p:nvSpPr>
        <p:spPr bwMode="auto">
          <a:xfrm>
            <a:off x="0" y="0"/>
            <a:ext cx="4572000" cy="381000"/>
          </a:xfrm>
          <a:prstGeom prst="rect">
            <a:avLst/>
          </a:prstGeom>
          <a:solidFill>
            <a:srgbClr val="3366FF"/>
          </a:solidFill>
          <a:ln w="9525">
            <a:solidFill>
              <a:schemeClr val="tx1"/>
            </a:solidFill>
            <a:miter lim="800000"/>
            <a:headEnd/>
            <a:tailEnd/>
          </a:ln>
        </p:spPr>
        <p:txBody>
          <a:bodyPr wrap="none" anchor="ctr"/>
          <a:lstStyle/>
          <a:p>
            <a:endParaRPr lang="zh-CN" altLang="en-US" sz="2400" b="0">
              <a:solidFill>
                <a:schemeClr val="tx1"/>
              </a:solidFill>
              <a:latin typeface="Arial" pitchFamily="34" charset="0"/>
            </a:endParaRPr>
          </a:p>
        </p:txBody>
      </p:sp>
      <p:sp>
        <p:nvSpPr>
          <p:cNvPr id="1029" name="Rectangle 4"/>
          <p:cNvSpPr>
            <a:spLocks noChangeArrowheads="1"/>
          </p:cNvSpPr>
          <p:nvPr/>
        </p:nvSpPr>
        <p:spPr bwMode="auto">
          <a:xfrm>
            <a:off x="4572000" y="0"/>
            <a:ext cx="4572000" cy="381000"/>
          </a:xfrm>
          <a:prstGeom prst="rect">
            <a:avLst/>
          </a:prstGeom>
          <a:solidFill>
            <a:srgbClr val="99CCFF"/>
          </a:solidFill>
          <a:ln w="9525">
            <a:solidFill>
              <a:schemeClr val="tx1"/>
            </a:solidFill>
            <a:miter lim="800000"/>
            <a:headEnd/>
            <a:tailEnd/>
          </a:ln>
        </p:spPr>
        <p:txBody>
          <a:bodyPr wrap="none" anchor="ctr"/>
          <a:lstStyle/>
          <a:p>
            <a:endParaRPr lang="zh-CN" altLang="en-US">
              <a:solidFill>
                <a:schemeClr val="tx1"/>
              </a:solidFill>
              <a:latin typeface="Arial" pitchFamily="34" charset="0"/>
            </a:endParaRPr>
          </a:p>
        </p:txBody>
      </p:sp>
      <p:sp>
        <p:nvSpPr>
          <p:cNvPr id="1030" name="Rectangle 6"/>
          <p:cNvSpPr>
            <a:spLocks noChangeArrowheads="1"/>
          </p:cNvSpPr>
          <p:nvPr/>
        </p:nvSpPr>
        <p:spPr bwMode="auto">
          <a:xfrm>
            <a:off x="0" y="6477000"/>
            <a:ext cx="9144000" cy="381000"/>
          </a:xfrm>
          <a:prstGeom prst="rect">
            <a:avLst/>
          </a:prstGeom>
          <a:solidFill>
            <a:srgbClr val="3366FF"/>
          </a:solidFill>
          <a:ln w="9525">
            <a:noFill/>
            <a:miter lim="800000"/>
            <a:headEnd/>
            <a:tailEnd/>
          </a:ln>
          <a:effectLst/>
        </p:spPr>
        <p:txBody>
          <a:bodyPr wrap="none" anchor="ctr"/>
          <a:lstStyle/>
          <a:p>
            <a:endParaRPr lang="zh-CN" altLang="en-US"/>
          </a:p>
        </p:txBody>
      </p:sp>
      <p:sp>
        <p:nvSpPr>
          <p:cNvPr id="1031" name="Rectangle 7"/>
          <p:cNvSpPr>
            <a:spLocks noGrp="1" noChangeArrowheads="1"/>
          </p:cNvSpPr>
          <p:nvPr>
            <p:ph type="dt" sz="half" idx="2"/>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mn-lt"/>
                <a:ea typeface="微软雅黑" pitchFamily="34" charset="-122"/>
              </a:defRPr>
            </a:lvl1pPr>
          </a:lstStyle>
          <a:p>
            <a:fld id="{6FA2D7FF-1925-44EC-A2D0-5C56420AC451}" type="datetime1">
              <a:rPr lang="zh-CN" altLang="en-US"/>
              <a:pPr/>
              <a:t>2014/5/4</a:t>
            </a:fld>
            <a:endParaRPr lang="en-US"/>
          </a:p>
        </p:txBody>
      </p:sp>
      <p:sp>
        <p:nvSpPr>
          <p:cNvPr id="1032" name="Rectangle 8"/>
          <p:cNvSpPr>
            <a:spLocks noGrp="1" noChangeArrowheads="1"/>
          </p:cNvSpPr>
          <p:nvPr>
            <p:ph type="ftr" sz="quarter" idx="3"/>
          </p:nvPr>
        </p:nvSpPr>
        <p:spPr bwMode="auto">
          <a:xfrm>
            <a:off x="152400" y="6477000"/>
            <a:ext cx="716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mn-lt"/>
                <a:ea typeface="微软雅黑" pitchFamily="34" charset="-122"/>
              </a:defRPr>
            </a:lvl1pPr>
          </a:lstStyle>
          <a:p>
            <a:r>
              <a:rPr lang="zh-CN" altLang="en-US" sz="1600">
                <a:ea typeface="隶书" pitchFamily="49" charset="-122"/>
              </a:rPr>
              <a:t>南京航空航天大学智能诊断与专家系统研究室</a:t>
            </a:r>
            <a:r>
              <a:rPr lang="zh-CN" altLang="en-US" sz="1600"/>
              <a:t>                 </a:t>
            </a:r>
            <a:r>
              <a:rPr lang="en-US"/>
              <a:t>http://ides.nuaa.edu.cn</a:t>
            </a:r>
          </a:p>
          <a:p>
            <a:r>
              <a:rPr lang="en-US"/>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5.emf"/><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 Id="rId9" Type="http://schemas.openxmlformats.org/officeDocument/2006/relationships/image" Target="../media/image3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4.emf"/><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 Id="rId9" Type="http://schemas.openxmlformats.org/officeDocument/2006/relationships/image" Target="../media/image43.emf"/></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3.jpe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6.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4.jpeg"/></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7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8.jpeg"/></Relationships>
</file>

<file path=ppt/slides/_rels/slide7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2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8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06.jpeg"/><Relationship Id="rId4" Type="http://schemas.openxmlformats.org/officeDocument/2006/relationships/image" Target="../media/image105.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dt" sz="half" idx="2"/>
          </p:nvPr>
        </p:nvSpPr>
        <p:spPr/>
        <p:txBody>
          <a:bodyPr/>
          <a:lstStyle/>
          <a:p>
            <a:fld id="{AC4BF9FA-1A5B-43AB-99B4-D01E56287FEA}" type="datetime1">
              <a:rPr lang="zh-CN" altLang="en-US"/>
              <a:pPr/>
              <a:t>2014/5/4</a:t>
            </a:fld>
            <a:endParaRPr lang="en-US" dirty="0"/>
          </a:p>
        </p:txBody>
      </p:sp>
      <p:sp>
        <p:nvSpPr>
          <p:cNvPr id="4098" name="Text Box 2"/>
          <p:cNvSpPr txBox="1">
            <a:spLocks noChangeArrowheads="1"/>
          </p:cNvSpPr>
          <p:nvPr/>
        </p:nvSpPr>
        <p:spPr bwMode="auto">
          <a:xfrm>
            <a:off x="4114800" y="4738688"/>
            <a:ext cx="2667000" cy="396875"/>
          </a:xfrm>
          <a:prstGeom prst="rect">
            <a:avLst/>
          </a:prstGeom>
          <a:noFill/>
          <a:ln w="9525">
            <a:noFill/>
            <a:miter lim="800000"/>
            <a:headEnd/>
            <a:tailEnd/>
          </a:ln>
          <a:effectLst/>
        </p:spPr>
        <p:txBody>
          <a:bodyPr>
            <a:spAutoFit/>
          </a:bodyPr>
          <a:lstStyle/>
          <a:p>
            <a:pPr algn="l">
              <a:spcBef>
                <a:spcPct val="50000"/>
              </a:spcBef>
            </a:pPr>
            <a:r>
              <a:rPr lang="zh-CN" altLang="en-US" sz="2000" b="0">
                <a:solidFill>
                  <a:schemeClr val="bg1"/>
                </a:solidFill>
                <a:latin typeface="宋体" pitchFamily="2" charset="-122"/>
              </a:rPr>
              <a:t>学    生：郝腾飞</a:t>
            </a:r>
          </a:p>
        </p:txBody>
      </p:sp>
      <p:sp>
        <p:nvSpPr>
          <p:cNvPr id="4099" name="Text Box 3"/>
          <p:cNvSpPr txBox="1">
            <a:spLocks noChangeArrowheads="1"/>
          </p:cNvSpPr>
          <p:nvPr/>
        </p:nvSpPr>
        <p:spPr bwMode="auto">
          <a:xfrm>
            <a:off x="4114800" y="5181600"/>
            <a:ext cx="3352800" cy="396875"/>
          </a:xfrm>
          <a:prstGeom prst="rect">
            <a:avLst/>
          </a:prstGeom>
          <a:noFill/>
          <a:ln w="9525">
            <a:noFill/>
            <a:miter lim="800000"/>
            <a:headEnd/>
            <a:tailEnd/>
          </a:ln>
          <a:effectLst/>
        </p:spPr>
        <p:txBody>
          <a:bodyPr>
            <a:spAutoFit/>
          </a:bodyPr>
          <a:lstStyle/>
          <a:p>
            <a:pPr algn="l">
              <a:spcBef>
                <a:spcPct val="50000"/>
              </a:spcBef>
            </a:pPr>
            <a:r>
              <a:rPr lang="zh-CN" altLang="en-US" sz="2000" b="0">
                <a:solidFill>
                  <a:schemeClr val="bg1"/>
                </a:solidFill>
                <a:latin typeface="宋体" pitchFamily="2" charset="-122"/>
              </a:rPr>
              <a:t>指导教师：陈  果  教授</a:t>
            </a:r>
          </a:p>
        </p:txBody>
      </p:sp>
      <p:sp>
        <p:nvSpPr>
          <p:cNvPr id="4100" name="Rectangle 4"/>
          <p:cNvSpPr>
            <a:spLocks noChangeArrowheads="1"/>
          </p:cNvSpPr>
          <p:nvPr/>
        </p:nvSpPr>
        <p:spPr bwMode="auto">
          <a:xfrm>
            <a:off x="533400" y="2209800"/>
            <a:ext cx="8382000" cy="1323439"/>
          </a:xfrm>
          <a:prstGeom prst="rect">
            <a:avLst/>
          </a:prstGeom>
          <a:noFill/>
          <a:ln w="9525">
            <a:noFill/>
            <a:miter lim="800000"/>
            <a:headEnd/>
            <a:tailEnd/>
          </a:ln>
          <a:effectLst/>
        </p:spPr>
        <p:txBody>
          <a:bodyPr>
            <a:spAutoFit/>
          </a:bodyPr>
          <a:lstStyle/>
          <a:p>
            <a:r>
              <a:rPr lang="zh-CN" altLang="en-US" sz="4000" b="0" dirty="0" smtClean="0">
                <a:solidFill>
                  <a:srgbClr val="0000FF"/>
                </a:solidFill>
                <a:latin typeface="Arial" pitchFamily="34" charset="0"/>
                <a:ea typeface="华文新魏" pitchFamily="2" charset="-122"/>
              </a:rPr>
              <a:t>基于机匣响应的航空发动机碰摩特征分析与辨识技术研究</a:t>
            </a:r>
            <a:endParaRPr lang="zh-CN" altLang="en-US" sz="4000" b="0" dirty="0">
              <a:solidFill>
                <a:srgbClr val="0000FF"/>
              </a:solidFill>
              <a:latin typeface="Arial" pitchFamily="34" charset="0"/>
              <a:ea typeface="华文新魏" pitchFamily="2" charset="-122"/>
            </a:endParaRPr>
          </a:p>
        </p:txBody>
      </p:sp>
      <p:sp>
        <p:nvSpPr>
          <p:cNvPr id="4101" name="Rectangle 5"/>
          <p:cNvSpPr>
            <a:spLocks noChangeArrowheads="1"/>
          </p:cNvSpPr>
          <p:nvPr/>
        </p:nvSpPr>
        <p:spPr bwMode="auto">
          <a:xfrm>
            <a:off x="2209800" y="3505200"/>
            <a:ext cx="5943600" cy="2016125"/>
          </a:xfrm>
          <a:prstGeom prst="rect">
            <a:avLst/>
          </a:prstGeom>
          <a:noFill/>
          <a:ln w="9525">
            <a:noFill/>
            <a:miter lim="800000"/>
            <a:headEnd/>
            <a:tailEnd/>
          </a:ln>
          <a:effectLst/>
        </p:spPr>
        <p:txBody>
          <a:bodyPr>
            <a:spAutoFit/>
          </a:bodyPr>
          <a:lstStyle/>
          <a:p>
            <a:pPr algn="l">
              <a:lnSpc>
                <a:spcPct val="150000"/>
              </a:lnSpc>
            </a:pPr>
            <a:r>
              <a:rPr lang="zh-CN" altLang="en-US" b="0" dirty="0">
                <a:solidFill>
                  <a:schemeClr val="tx1"/>
                </a:solidFill>
                <a:latin typeface="Arial" pitchFamily="34" charset="0"/>
              </a:rPr>
              <a:t>             </a:t>
            </a:r>
            <a:r>
              <a:rPr lang="zh-CN" altLang="en-US" sz="2800" b="0" dirty="0">
                <a:solidFill>
                  <a:schemeClr val="tx1"/>
                </a:solidFill>
                <a:latin typeface="Arial" pitchFamily="34" charset="0"/>
              </a:rPr>
              <a:t>学生</a:t>
            </a:r>
            <a:r>
              <a:rPr lang="zh-CN" altLang="en-US" sz="2800" b="0" dirty="0" smtClean="0">
                <a:solidFill>
                  <a:schemeClr val="tx1"/>
                </a:solidFill>
                <a:latin typeface="Arial" pitchFamily="34" charset="0"/>
              </a:rPr>
              <a:t>：于 明 月</a:t>
            </a:r>
            <a:endParaRPr lang="zh-CN" altLang="en-US" sz="2800" b="0" dirty="0">
              <a:solidFill>
                <a:schemeClr val="tx1"/>
              </a:solidFill>
              <a:latin typeface="Arial" pitchFamily="34" charset="0"/>
            </a:endParaRPr>
          </a:p>
          <a:p>
            <a:pPr algn="l">
              <a:lnSpc>
                <a:spcPct val="150000"/>
              </a:lnSpc>
            </a:pPr>
            <a:r>
              <a:rPr lang="zh-CN" altLang="en-US" sz="2800" b="0" dirty="0">
                <a:solidFill>
                  <a:schemeClr val="tx1"/>
                </a:solidFill>
                <a:latin typeface="Arial" pitchFamily="34" charset="0"/>
              </a:rPr>
              <a:t>        导师： 陈 果   教授</a:t>
            </a:r>
          </a:p>
          <a:p>
            <a:pPr algn="l">
              <a:lnSpc>
                <a:spcPct val="150000"/>
              </a:lnSpc>
            </a:pPr>
            <a:r>
              <a:rPr lang="zh-CN" altLang="en-US" sz="2800" b="0" dirty="0">
                <a:solidFill>
                  <a:schemeClr val="tx1"/>
                </a:solidFill>
                <a:latin typeface="Arial" pitchFamily="34" charset="0"/>
              </a:rPr>
              <a:t>        专业：载运工具运用工程</a:t>
            </a:r>
          </a:p>
        </p:txBody>
      </p:sp>
      <p:sp>
        <p:nvSpPr>
          <p:cNvPr id="4102" name="Line 6"/>
          <p:cNvSpPr>
            <a:spLocks noChangeShapeType="1"/>
          </p:cNvSpPr>
          <p:nvPr/>
        </p:nvSpPr>
        <p:spPr bwMode="auto">
          <a:xfrm>
            <a:off x="838200" y="1752600"/>
            <a:ext cx="7772400" cy="0"/>
          </a:xfrm>
          <a:prstGeom prst="line">
            <a:avLst/>
          </a:prstGeom>
          <a:noFill/>
          <a:ln w="25400">
            <a:solidFill>
              <a:schemeClr val="tx2"/>
            </a:solidFill>
            <a:round/>
            <a:headEnd/>
            <a:tailEnd/>
          </a:ln>
          <a:effectLst/>
        </p:spPr>
        <p:txBody>
          <a:bodyPr/>
          <a:lstStyle/>
          <a:p>
            <a:endParaRPr lang="zh-CN" altLang="en-US"/>
          </a:p>
        </p:txBody>
      </p:sp>
      <p:sp>
        <p:nvSpPr>
          <p:cNvPr id="4103" name="Rectangle 7"/>
          <p:cNvSpPr>
            <a:spLocks noGrp="1" noChangeArrowheads="1"/>
          </p:cNvSpPr>
          <p:nvPr>
            <p:ph type="ctrTitle"/>
          </p:nvPr>
        </p:nvSpPr>
        <p:spPr>
          <a:xfrm>
            <a:off x="838200" y="914400"/>
            <a:ext cx="7772400" cy="838200"/>
          </a:xfrm>
          <a:noFill/>
          <a:ln/>
        </p:spPr>
        <p:txBody>
          <a:bodyPr anchor="b" anchorCtr="1"/>
          <a:lstStyle/>
          <a:p>
            <a:r>
              <a:rPr lang="zh-CN" altLang="en-US" b="1" dirty="0"/>
              <a:t>博士学位论文答辩</a:t>
            </a:r>
          </a:p>
        </p:txBody>
      </p:sp>
      <p:sp>
        <p:nvSpPr>
          <p:cNvPr id="11" name="页脚占位符 4"/>
          <p:cNvSpPr>
            <a:spLocks noGrp="1"/>
          </p:cNvSpPr>
          <p:nvPr>
            <p:ph type="ftr" sz="quarter" idx="4294967295"/>
          </p:nvPr>
        </p:nvSpPr>
        <p:spPr>
          <a:xfrm>
            <a:off x="381000" y="6534150"/>
            <a:ext cx="7162800" cy="476250"/>
          </a:xfrm>
          <a:prstGeom prst="rect">
            <a:avLst/>
          </a:prstGeom>
        </p:spPr>
        <p:txBody>
          <a:bodyPr/>
          <a:lstStyle/>
          <a:p>
            <a:pPr>
              <a:lnSpc>
                <a:spcPts val="1500"/>
              </a:lnSpc>
            </a:pPr>
            <a:r>
              <a:rPr lang="zh-CN" altLang="en-US" sz="1600" dirty="0" smtClean="0">
                <a:latin typeface="隶书" pitchFamily="49" charset="-122"/>
                <a:ea typeface="隶书" pitchFamily="49" charset="-122"/>
              </a:rPr>
              <a:t>南京航空航天大学智能诊断与专家系统研究室   </a:t>
            </a:r>
            <a:r>
              <a:rPr lang="en-US" sz="1600" dirty="0" smtClean="0">
                <a:latin typeface="隶书" pitchFamily="49" charset="-122"/>
                <a:ea typeface="隶书" pitchFamily="49" charset="-122"/>
              </a:rPr>
              <a:t>http://ides.nuaa.edu.cn</a:t>
            </a:r>
          </a:p>
          <a:p>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heckerboard(across)">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267200" y="914400"/>
            <a:ext cx="4648200" cy="3341688"/>
          </a:xfrm>
          <a:prstGeom prst="roundRect">
            <a:avLst>
              <a:gd name="adj" fmla="val 5208"/>
            </a:avLst>
          </a:prstGeom>
          <a:solidFill>
            <a:schemeClr val="bg1"/>
          </a:solidFill>
          <a:ln w="9525">
            <a:solidFill>
              <a:schemeClr val="tx1"/>
            </a:solidFill>
            <a:prstDash val="dash"/>
            <a:round/>
            <a:headEnd/>
            <a:tailEnd/>
          </a:ln>
        </p:spPr>
        <p:txBody>
          <a:bodyPr wrap="none" anchor="ctr"/>
          <a:lstStyle/>
          <a:p>
            <a:endParaRPr lang="zh-CN" altLang="en-US">
              <a:ea typeface="宋体" charset="-122"/>
            </a:endParaRPr>
          </a:p>
        </p:txBody>
      </p:sp>
      <p:sp>
        <p:nvSpPr>
          <p:cNvPr id="7" name="AutoShape 4"/>
          <p:cNvSpPr>
            <a:spLocks noChangeArrowheads="1"/>
          </p:cNvSpPr>
          <p:nvPr/>
        </p:nvSpPr>
        <p:spPr bwMode="gray">
          <a:xfrm flipH="1">
            <a:off x="2576513" y="685800"/>
            <a:ext cx="995362" cy="835025"/>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8" name="AutoShape 5"/>
          <p:cNvSpPr>
            <a:spLocks noChangeArrowheads="1"/>
          </p:cNvSpPr>
          <p:nvPr/>
        </p:nvSpPr>
        <p:spPr bwMode="gray">
          <a:xfrm>
            <a:off x="669925" y="722312"/>
            <a:ext cx="995363" cy="835025"/>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9" name="Group 6"/>
          <p:cNvGrpSpPr>
            <a:grpSpLocks/>
          </p:cNvGrpSpPr>
          <p:nvPr/>
        </p:nvGrpSpPr>
        <p:grpSpPr bwMode="auto">
          <a:xfrm>
            <a:off x="609600" y="1881187"/>
            <a:ext cx="3003550" cy="2771775"/>
            <a:chOff x="862" y="713"/>
            <a:chExt cx="3780" cy="3490"/>
          </a:xfrm>
        </p:grpSpPr>
        <p:grpSp>
          <p:nvGrpSpPr>
            <p:cNvPr id="10" name="Group 7"/>
            <p:cNvGrpSpPr>
              <a:grpSpLocks/>
            </p:cNvGrpSpPr>
            <p:nvPr/>
          </p:nvGrpSpPr>
          <p:grpSpPr bwMode="auto">
            <a:xfrm>
              <a:off x="1082" y="2210"/>
              <a:ext cx="3406" cy="1993"/>
              <a:chOff x="1082" y="2355"/>
              <a:chExt cx="3406" cy="1993"/>
            </a:xfrm>
          </p:grpSpPr>
          <p:sp>
            <p:nvSpPr>
              <p:cNvPr id="23" name="Freeform 8"/>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808080"/>
              </a:solidFill>
              <a:ln w="9525">
                <a:noFill/>
                <a:round/>
                <a:headEnd/>
                <a:tailEnd/>
              </a:ln>
            </p:spPr>
            <p:txBody>
              <a:bodyPr wrap="none" anchor="ctr"/>
              <a:lstStyle/>
              <a:p>
                <a:endParaRPr lang="zh-CN" altLang="en-US">
                  <a:ea typeface="宋体" charset="-122"/>
                </a:endParaRPr>
              </a:p>
            </p:txBody>
          </p:sp>
          <p:sp>
            <p:nvSpPr>
              <p:cNvPr id="24" name="Freeform 9"/>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FFC000"/>
              </a:solidFill>
              <a:ln w="9525">
                <a:noFill/>
                <a:round/>
                <a:headEnd/>
                <a:tailEnd/>
              </a:ln>
            </p:spPr>
            <p:txBody>
              <a:bodyPr wrap="none" anchor="ctr"/>
              <a:lstStyle/>
              <a:p>
                <a:endParaRPr lang="zh-CN" altLang="en-US">
                  <a:ea typeface="宋体" charset="-122"/>
                </a:endParaRPr>
              </a:p>
            </p:txBody>
          </p:sp>
          <p:sp>
            <p:nvSpPr>
              <p:cNvPr id="25" name="Freeform 10"/>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flip="none" rotWithShape="1">
                <a:gsLst>
                  <a:gs pos="0">
                    <a:srgbClr val="FAA306"/>
                  </a:gs>
                  <a:gs pos="100000">
                    <a:srgbClr val="F8F8F8"/>
                  </a:gs>
                </a:gsLst>
                <a:lin ang="16200000" scaled="1"/>
                <a:tileRect/>
              </a:gradFill>
              <a:ln w="9525">
                <a:noFill/>
                <a:round/>
                <a:headEnd/>
                <a:tailEnd/>
              </a:ln>
            </p:spPr>
            <p:txBody>
              <a:bodyPr wrap="none" anchor="ctr"/>
              <a:lstStyle/>
              <a:p>
                <a:endParaRPr lang="zh-CN" altLang="en-US">
                  <a:ea typeface="宋体" charset="-122"/>
                </a:endParaRPr>
              </a:p>
            </p:txBody>
          </p:sp>
        </p:grpSp>
        <p:grpSp>
          <p:nvGrpSpPr>
            <p:cNvPr id="11" name="Group 11"/>
            <p:cNvGrpSpPr>
              <a:grpSpLocks/>
            </p:cNvGrpSpPr>
            <p:nvPr/>
          </p:nvGrpSpPr>
          <p:grpSpPr bwMode="auto">
            <a:xfrm>
              <a:off x="1009" y="1723"/>
              <a:ext cx="3528" cy="1993"/>
              <a:chOff x="1082" y="2355"/>
              <a:chExt cx="3406" cy="1993"/>
            </a:xfrm>
          </p:grpSpPr>
          <p:sp>
            <p:nvSpPr>
              <p:cNvPr id="20" name="Freeform 12"/>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B2B2B2"/>
              </a:solidFill>
              <a:ln w="9525">
                <a:noFill/>
                <a:round/>
                <a:headEnd/>
                <a:tailEnd/>
              </a:ln>
            </p:spPr>
            <p:txBody>
              <a:bodyPr wrap="none" anchor="ctr"/>
              <a:lstStyle/>
              <a:p>
                <a:endParaRPr lang="zh-CN" altLang="en-US">
                  <a:ea typeface="宋体" charset="-122"/>
                </a:endParaRPr>
              </a:p>
            </p:txBody>
          </p:sp>
          <p:sp>
            <p:nvSpPr>
              <p:cNvPr id="21" name="Freeform 13"/>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gradFill>
                <a:gsLst>
                  <a:gs pos="0">
                    <a:srgbClr val="00B0F0"/>
                  </a:gs>
                  <a:gs pos="100000">
                    <a:srgbClr val="F8F8F8"/>
                  </a:gs>
                </a:gsLst>
                <a:lin ang="16200000" scaled="1"/>
              </a:gradFill>
              <a:ln w="9525">
                <a:noFill/>
                <a:round/>
                <a:headEnd/>
                <a:tailEnd/>
              </a:ln>
            </p:spPr>
            <p:txBody>
              <a:bodyPr wrap="none" anchor="ctr"/>
              <a:lstStyle/>
              <a:p>
                <a:endParaRPr lang="zh-CN" altLang="en-US">
                  <a:ea typeface="宋体" charset="-122"/>
                </a:endParaRPr>
              </a:p>
            </p:txBody>
          </p:sp>
          <p:sp>
            <p:nvSpPr>
              <p:cNvPr id="22" name="Freeform 14"/>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flip="none" rotWithShape="1">
                <a:gsLst>
                  <a:gs pos="0">
                    <a:srgbClr val="00B0F0"/>
                  </a:gs>
                  <a:gs pos="100000">
                    <a:srgbClr val="F8F8F8"/>
                  </a:gs>
                </a:gsLst>
                <a:lin ang="16200000" scaled="1"/>
                <a:tileRect/>
              </a:gradFill>
              <a:ln w="9525">
                <a:noFill/>
                <a:round/>
                <a:headEnd/>
                <a:tailEnd/>
              </a:ln>
            </p:spPr>
            <p:txBody>
              <a:bodyPr wrap="none" anchor="ctr"/>
              <a:lstStyle/>
              <a:p>
                <a:endParaRPr lang="zh-CN" altLang="en-US">
                  <a:ea typeface="宋体" charset="-122"/>
                </a:endParaRPr>
              </a:p>
            </p:txBody>
          </p:sp>
        </p:grpSp>
        <p:grpSp>
          <p:nvGrpSpPr>
            <p:cNvPr id="12" name="Group 15"/>
            <p:cNvGrpSpPr>
              <a:grpSpLocks/>
            </p:cNvGrpSpPr>
            <p:nvPr/>
          </p:nvGrpSpPr>
          <p:grpSpPr bwMode="auto">
            <a:xfrm>
              <a:off x="935" y="1219"/>
              <a:ext cx="3653" cy="1993"/>
              <a:chOff x="1082" y="2355"/>
              <a:chExt cx="3406" cy="1993"/>
            </a:xfrm>
          </p:grpSpPr>
          <p:sp>
            <p:nvSpPr>
              <p:cNvPr id="17" name="Freeform 16"/>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C0C0C0"/>
              </a:solidFill>
              <a:ln w="9525">
                <a:noFill/>
                <a:round/>
                <a:headEnd/>
                <a:tailEnd/>
              </a:ln>
            </p:spPr>
            <p:txBody>
              <a:bodyPr wrap="none" anchor="ctr"/>
              <a:lstStyle/>
              <a:p>
                <a:endParaRPr lang="zh-CN" altLang="en-US">
                  <a:ea typeface="宋体" charset="-122"/>
                </a:endParaRPr>
              </a:p>
            </p:txBody>
          </p:sp>
          <p:sp>
            <p:nvSpPr>
              <p:cNvPr id="18" name="Freeform 17"/>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19" name="Freeform 18"/>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flip="none" rotWithShape="1">
                <a:gsLst>
                  <a:gs pos="0">
                    <a:srgbClr val="00B050"/>
                  </a:gs>
                  <a:gs pos="100000">
                    <a:srgbClr val="F8F8F8"/>
                  </a:gs>
                </a:gsLst>
                <a:lin ang="16200000" scaled="1"/>
                <a:tileRect/>
              </a:gradFill>
              <a:ln w="9525">
                <a:noFill/>
                <a:round/>
                <a:headEnd/>
                <a:tailEnd/>
              </a:ln>
            </p:spPr>
            <p:txBody>
              <a:bodyPr wrap="none" anchor="ctr"/>
              <a:lstStyle/>
              <a:p>
                <a:endParaRPr lang="zh-CN" altLang="en-US">
                  <a:ea typeface="宋体" charset="-122"/>
                </a:endParaRPr>
              </a:p>
            </p:txBody>
          </p:sp>
        </p:grpSp>
        <p:grpSp>
          <p:nvGrpSpPr>
            <p:cNvPr id="13" name="Group 19"/>
            <p:cNvGrpSpPr>
              <a:grpSpLocks/>
            </p:cNvGrpSpPr>
            <p:nvPr/>
          </p:nvGrpSpPr>
          <p:grpSpPr bwMode="auto">
            <a:xfrm>
              <a:off x="862" y="713"/>
              <a:ext cx="3780" cy="1993"/>
              <a:chOff x="1082" y="2355"/>
              <a:chExt cx="3406" cy="1993"/>
            </a:xfrm>
          </p:grpSpPr>
          <p:sp>
            <p:nvSpPr>
              <p:cNvPr id="14"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15"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16"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chemeClr val="accent2"/>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26" name="AutoShape 23"/>
          <p:cNvSpPr>
            <a:spLocks/>
          </p:cNvSpPr>
          <p:nvPr/>
        </p:nvSpPr>
        <p:spPr bwMode="blackWhite">
          <a:xfrm>
            <a:off x="4351338" y="1189037"/>
            <a:ext cx="4564062" cy="515938"/>
          </a:xfrm>
          <a:prstGeom prst="callout2">
            <a:avLst>
              <a:gd name="adj1" fmla="val 22153"/>
              <a:gd name="adj2" fmla="val -1944"/>
              <a:gd name="adj3" fmla="val 22153"/>
              <a:gd name="adj4" fmla="val -12162"/>
              <a:gd name="adj5" fmla="val 265847"/>
              <a:gd name="adj6" fmla="val -22903"/>
            </a:avLst>
          </a:prstGeom>
          <a:noFill/>
          <a:ln w="9525">
            <a:solidFill>
              <a:srgbClr val="000000"/>
            </a:solidFill>
            <a:miter lim="800000"/>
            <a:headEnd type="diamond" w="med" len="med"/>
            <a:tailEnd/>
          </a:ln>
        </p:spPr>
        <p:txBody>
          <a:bodyPr anchor="ctr"/>
          <a:lstStyle/>
          <a:p>
            <a:pPr eaLnBrk="0" hangingPunct="0"/>
            <a:r>
              <a:rPr lang="zh-CN" altLang="en-US" sz="1400" dirty="0" smtClean="0">
                <a:solidFill>
                  <a:schemeClr val="accent6"/>
                </a:solidFill>
              </a:rPr>
              <a:t>利用带机匣的航空发动机转子实验器，进行了大量的碰摩实验，</a:t>
            </a:r>
            <a:r>
              <a:rPr lang="zh-CN" altLang="en-US" sz="1400" dirty="0" smtClean="0">
                <a:solidFill>
                  <a:srgbClr val="002060"/>
                </a:solidFill>
              </a:rPr>
              <a:t>为碰摩信号特征分析和碰摩部位识别提供了实验数据</a:t>
            </a:r>
            <a:endParaRPr lang="en-US" altLang="zh-CN" sz="1400" dirty="0">
              <a:solidFill>
                <a:srgbClr val="002060"/>
              </a:solidFill>
              <a:ea typeface="宋体" charset="-122"/>
              <a:cs typeface="Arial" charset="0"/>
            </a:endParaRPr>
          </a:p>
        </p:txBody>
      </p:sp>
      <p:sp>
        <p:nvSpPr>
          <p:cNvPr id="27" name="AutoShape 24"/>
          <p:cNvSpPr>
            <a:spLocks/>
          </p:cNvSpPr>
          <p:nvPr/>
        </p:nvSpPr>
        <p:spPr bwMode="blackWhite">
          <a:xfrm>
            <a:off x="4337050" y="1901825"/>
            <a:ext cx="4578350" cy="522287"/>
          </a:xfrm>
          <a:prstGeom prst="callout2">
            <a:avLst>
              <a:gd name="adj1" fmla="val 21884"/>
              <a:gd name="adj2" fmla="val -1954"/>
              <a:gd name="adj3" fmla="val 21884"/>
              <a:gd name="adj4" fmla="val -11843"/>
              <a:gd name="adj5" fmla="val 200306"/>
              <a:gd name="adj6" fmla="val -22060"/>
            </a:avLst>
          </a:prstGeom>
          <a:noFill/>
          <a:ln w="9525">
            <a:solidFill>
              <a:srgbClr val="000000"/>
            </a:solidFill>
            <a:miter lim="800000"/>
            <a:headEnd type="diamond" w="med" len="med"/>
            <a:tailEnd/>
          </a:ln>
        </p:spPr>
        <p:txBody>
          <a:bodyPr anchor="ctr"/>
          <a:lstStyle/>
          <a:p>
            <a:pPr eaLnBrk="0" hangingPunct="0"/>
            <a:r>
              <a:rPr lang="zh-CN" altLang="en-US" sz="1400" dirty="0" smtClean="0">
                <a:solidFill>
                  <a:srgbClr val="00B050"/>
                </a:solidFill>
                <a:ea typeface="宋体" charset="-122"/>
                <a:cs typeface="Arial" charset="0"/>
              </a:rPr>
              <a:t>考虑航空发动机的薄壁结构，及加速度传感器和应变测试技术在航空发动机测试中广泛应用的特点，对机匣加速度和应变信号进行碰摩特征分析及碰摩部位识别</a:t>
            </a:r>
            <a:endParaRPr lang="en-US" altLang="zh-CN" sz="1400" dirty="0" smtClean="0">
              <a:solidFill>
                <a:srgbClr val="00B050"/>
              </a:solidFill>
              <a:ea typeface="宋体" charset="-122"/>
              <a:cs typeface="Arial" charset="0"/>
            </a:endParaRPr>
          </a:p>
        </p:txBody>
      </p:sp>
      <p:sp>
        <p:nvSpPr>
          <p:cNvPr id="28" name="AutoShape 25"/>
          <p:cNvSpPr>
            <a:spLocks/>
          </p:cNvSpPr>
          <p:nvPr/>
        </p:nvSpPr>
        <p:spPr bwMode="blackWhite">
          <a:xfrm>
            <a:off x="4329112" y="3429000"/>
            <a:ext cx="4510088" cy="561975"/>
          </a:xfrm>
          <a:prstGeom prst="callout2">
            <a:avLst>
              <a:gd name="adj1" fmla="val 25440"/>
              <a:gd name="adj2" fmla="val -1972"/>
              <a:gd name="adj3" fmla="val 22975"/>
              <a:gd name="adj4" fmla="val -18159"/>
              <a:gd name="adj5" fmla="val 97912"/>
              <a:gd name="adj6" fmla="val -26888"/>
            </a:avLst>
          </a:prstGeom>
          <a:noFill/>
          <a:ln w="9525">
            <a:solidFill>
              <a:srgbClr val="000000"/>
            </a:solidFill>
            <a:miter lim="800000"/>
            <a:headEnd type="diamond" w="med" len="med"/>
            <a:tailEnd/>
          </a:ln>
        </p:spPr>
        <p:txBody>
          <a:bodyPr anchor="ctr"/>
          <a:lstStyle/>
          <a:p>
            <a:pPr eaLnBrk="0" hangingPunct="0"/>
            <a:r>
              <a:rPr lang="zh-CN" altLang="en-US" sz="1400" dirty="0" smtClean="0">
                <a:solidFill>
                  <a:srgbClr val="FAA306"/>
                </a:solidFill>
              </a:rPr>
              <a:t>为了方法的工程实际应用，对碰摩部位识别规律进行了总结，提取和挖掘了易于理解和解释的诊断碰摩部位识别的规则</a:t>
            </a:r>
            <a:endParaRPr lang="en-US" altLang="zh-CN" sz="1400" dirty="0">
              <a:solidFill>
                <a:srgbClr val="FAA306"/>
              </a:solidFill>
              <a:ea typeface="宋体" charset="-122"/>
              <a:cs typeface="Arial" charset="0"/>
            </a:endParaRPr>
          </a:p>
        </p:txBody>
      </p:sp>
      <p:sp>
        <p:nvSpPr>
          <p:cNvPr id="29" name="AutoShape 26"/>
          <p:cNvSpPr>
            <a:spLocks/>
          </p:cNvSpPr>
          <p:nvPr/>
        </p:nvSpPr>
        <p:spPr bwMode="blackWhite">
          <a:xfrm>
            <a:off x="4267200" y="2819400"/>
            <a:ext cx="4648200" cy="457200"/>
          </a:xfrm>
          <a:prstGeom prst="callout2">
            <a:avLst>
              <a:gd name="adj1" fmla="val 23685"/>
              <a:gd name="adj2" fmla="val -1963"/>
              <a:gd name="adj3" fmla="val 23685"/>
              <a:gd name="adj4" fmla="val -13218"/>
              <a:gd name="adj5" fmla="val 157894"/>
              <a:gd name="adj6" fmla="val -24755"/>
            </a:avLst>
          </a:prstGeom>
          <a:noFill/>
          <a:ln w="9525">
            <a:solidFill>
              <a:srgbClr val="000000"/>
            </a:solidFill>
            <a:miter lim="800000"/>
            <a:headEnd type="diamond" w="med" len="med"/>
            <a:tailEnd/>
          </a:ln>
        </p:spPr>
        <p:txBody>
          <a:bodyPr anchor="ctr"/>
          <a:lstStyle/>
          <a:p>
            <a:pPr eaLnBrk="0" hangingPunct="0"/>
            <a:r>
              <a:rPr lang="zh-CN" altLang="en-US" sz="1400" dirty="0" smtClean="0">
                <a:solidFill>
                  <a:srgbClr val="00B0F0"/>
                </a:solidFill>
              </a:rPr>
              <a:t>进行叶片</a:t>
            </a:r>
            <a:r>
              <a:rPr lang="en-US" sz="1400" dirty="0" smtClean="0">
                <a:solidFill>
                  <a:srgbClr val="00B0F0"/>
                </a:solidFill>
              </a:rPr>
              <a:t>-</a:t>
            </a:r>
            <a:r>
              <a:rPr lang="zh-CN" altLang="en-US" sz="1400" dirty="0" smtClean="0">
                <a:solidFill>
                  <a:srgbClr val="00B0F0"/>
                </a:solidFill>
              </a:rPr>
              <a:t>机匣碰摩下的信号分析，发现转子叶片和机匣碰摩的特性和规律，利用实际的航空发动机数据进行了方法的验证，并区分了单点碰摩和偏摩</a:t>
            </a:r>
            <a:endParaRPr lang="en-US" altLang="zh-CN" sz="1400" dirty="0" smtClean="0">
              <a:solidFill>
                <a:srgbClr val="00B0F0"/>
              </a:solidFill>
              <a:ea typeface="宋体" charset="-122"/>
              <a:cs typeface="Arial" charset="0"/>
            </a:endParaRPr>
          </a:p>
          <a:p>
            <a:pPr algn="l" eaLnBrk="0" hangingPunct="0"/>
            <a:endParaRPr lang="en-US" altLang="zh-CN" sz="1600" dirty="0">
              <a:solidFill>
                <a:srgbClr val="00B0F0"/>
              </a:solidFill>
              <a:ea typeface="宋体" charset="-122"/>
              <a:cs typeface="Arial" charset="0"/>
            </a:endParaRPr>
          </a:p>
        </p:txBody>
      </p:sp>
      <p:sp>
        <p:nvSpPr>
          <p:cNvPr id="30" name="矩形 29"/>
          <p:cNvSpPr/>
          <p:nvPr/>
        </p:nvSpPr>
        <p:spPr>
          <a:xfrm>
            <a:off x="1524000" y="734913"/>
            <a:ext cx="1219200" cy="712887"/>
          </a:xfrm>
          <a:prstGeom prst="rect">
            <a:avLst/>
          </a:prstGeom>
        </p:spPr>
        <p:txBody>
          <a:bodyPr wrap="square">
            <a:spAutoFit/>
          </a:bodyPr>
          <a:lstStyle/>
          <a:p>
            <a:pPr>
              <a:lnSpc>
                <a:spcPts val="1800"/>
              </a:lnSpc>
              <a:spcBef>
                <a:spcPct val="50000"/>
              </a:spcBef>
            </a:pPr>
            <a:r>
              <a:rPr lang="zh-CN" altLang="en-US" sz="2000" dirty="0" smtClean="0">
                <a:solidFill>
                  <a:srgbClr val="C00000"/>
                </a:solidFill>
                <a:ea typeface="宋体" charset="-122"/>
                <a:cs typeface="Arial" charset="0"/>
              </a:rPr>
              <a:t>论文</a:t>
            </a:r>
            <a:endParaRPr lang="en-US" altLang="zh-CN" sz="2000" dirty="0" smtClean="0">
              <a:solidFill>
                <a:srgbClr val="C00000"/>
              </a:solidFill>
              <a:ea typeface="宋体" charset="-122"/>
              <a:cs typeface="Arial" charset="0"/>
            </a:endParaRPr>
          </a:p>
          <a:p>
            <a:pPr>
              <a:lnSpc>
                <a:spcPts val="1800"/>
              </a:lnSpc>
              <a:spcBef>
                <a:spcPct val="50000"/>
              </a:spcBef>
            </a:pPr>
            <a:r>
              <a:rPr lang="zh-CN" altLang="en-US" sz="2000" dirty="0" smtClean="0">
                <a:solidFill>
                  <a:srgbClr val="C00000"/>
                </a:solidFill>
                <a:ea typeface="宋体" charset="-122"/>
                <a:cs typeface="Arial" charset="0"/>
              </a:rPr>
              <a:t>创新性</a:t>
            </a:r>
            <a:endParaRPr lang="en-US" altLang="zh-CN" sz="2000" dirty="0">
              <a:solidFill>
                <a:srgbClr val="C00000"/>
              </a:solidFill>
              <a:ea typeface="宋体" charset="-122"/>
              <a:cs typeface="Arial" charset="0"/>
            </a:endParaRPr>
          </a:p>
        </p:txBody>
      </p:sp>
      <p:sp>
        <p:nvSpPr>
          <p:cNvPr id="31" name="AutoShape 4"/>
          <p:cNvSpPr>
            <a:spLocks noChangeArrowheads="1"/>
          </p:cNvSpPr>
          <p:nvPr/>
        </p:nvSpPr>
        <p:spPr bwMode="gray">
          <a:xfrm>
            <a:off x="990600" y="4800600"/>
            <a:ext cx="7467600" cy="13716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r>
              <a:rPr lang="zh-CN" altLang="en-US" sz="2000" dirty="0" smtClean="0">
                <a:solidFill>
                  <a:schemeClr val="tx1"/>
                </a:solidFill>
              </a:rPr>
              <a:t>对于发现碰摩原因和改进设计，提高航空发动机的工作安全性，</a:t>
            </a:r>
            <a:endParaRPr lang="en-US" altLang="zh-CN" sz="2000" dirty="0" smtClean="0">
              <a:solidFill>
                <a:schemeClr val="tx1"/>
              </a:solidFill>
            </a:endParaRPr>
          </a:p>
          <a:p>
            <a:r>
              <a:rPr lang="zh-CN" altLang="en-US" sz="2000" dirty="0" smtClean="0">
                <a:solidFill>
                  <a:schemeClr val="tx1"/>
                </a:solidFill>
              </a:rPr>
              <a:t>防止重大事故的发生，有着重要的意义 。</a:t>
            </a:r>
            <a:endParaRPr lang="en-US" altLang="zh-CN" sz="2800" dirty="0">
              <a:solidFill>
                <a:schemeClr val="tx1"/>
              </a:solidFill>
              <a:ea typeface="宋体" charset="-122"/>
            </a:endParaRPr>
          </a:p>
        </p:txBody>
      </p:sp>
      <p:sp>
        <p:nvSpPr>
          <p:cNvPr id="32" name="日期占位符 3"/>
          <p:cNvSpPr>
            <a:spLocks noGrp="1"/>
          </p:cNvSpPr>
          <p:nvPr>
            <p:ph type="dt" sz="half" idx="10"/>
          </p:nvPr>
        </p:nvSpPr>
        <p:spPr>
          <a:xfrm>
            <a:off x="7543800" y="6524625"/>
            <a:ext cx="1600200" cy="381000"/>
          </a:xfrm>
        </p:spPr>
        <p:txBody>
          <a:bodyPr/>
          <a:lstStyle/>
          <a:p>
            <a:fld id="{95FF172A-2940-4631-80F7-138AED6CE3A7}" type="datetime1">
              <a:rPr lang="zh-CN" altLang="en-US" smtClean="0"/>
              <a:pPr/>
              <a:t>2014/5/4</a:t>
            </a:fld>
            <a:endParaRPr lang="en-US" dirty="0"/>
          </a:p>
        </p:txBody>
      </p:sp>
      <p:sp>
        <p:nvSpPr>
          <p:cNvPr id="33"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smtClean="0">
                <a:solidFill>
                  <a:srgbClr val="FF0000"/>
                </a:solidFill>
                <a:latin typeface="Arial" pitchFamily="34" charset="0"/>
              </a:rPr>
              <a:t>碰摩部位识别研究现状</a:t>
            </a:r>
            <a:endParaRPr lang="zh-CN" altLang="en-US" dirty="0">
              <a:solidFill>
                <a:schemeClr val="tx2"/>
              </a:solidFill>
            </a:endParaRPr>
          </a:p>
        </p:txBody>
      </p:sp>
      <p:sp>
        <p:nvSpPr>
          <p:cNvPr id="34" name="矩形 33"/>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研究现状</a:t>
            </a:r>
            <a:endParaRPr lang="zh-CN" altLang="en-US" dirty="0">
              <a:solidFill>
                <a:schemeClr val="bg1"/>
              </a:solidFill>
              <a:latin typeface="Arial" pitchFamily="34" charset="0"/>
            </a:endParaRPr>
          </a:p>
        </p:txBody>
      </p:sp>
      <p:sp>
        <p:nvSpPr>
          <p:cNvPr id="3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strVal val="#ppt_h"/>
                                          </p:val>
                                        </p:tav>
                                        <p:tav tm="100000">
                                          <p:val>
                                            <p:strVal val="#ppt_h"/>
                                          </p:val>
                                        </p:tav>
                                      </p:tavLst>
                                    </p:anim>
                                  </p:childTnLst>
                                </p:cTn>
                              </p:par>
                              <p:par>
                                <p:cTn id="9" presetID="17" presetClass="entr" presetSubtype="1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strips(downRight)">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1" animBg="1"/>
      <p:bldP spid="26" grpId="0" animBg="1"/>
      <p:bldP spid="27" grpId="0" animBg="1"/>
      <p:bldP spid="28" grpId="0" animBg="1"/>
      <p:bldP spid="29" grpId="0" animBg="1"/>
      <p:bldP spid="30" grpId="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76" name="组合 75"/>
          <p:cNvGrpSpPr/>
          <p:nvPr/>
        </p:nvGrpSpPr>
        <p:grpSpPr>
          <a:xfrm>
            <a:off x="457200" y="1202267"/>
            <a:ext cx="7967131" cy="4301066"/>
            <a:chOff x="457200" y="1202267"/>
            <a:chExt cx="7967131" cy="4301066"/>
          </a:xfrm>
        </p:grpSpPr>
        <p:sp>
          <p:nvSpPr>
            <p:cNvPr id="77" name="Line 8"/>
            <p:cNvSpPr>
              <a:spLocks noChangeShapeType="1"/>
            </p:cNvSpPr>
            <p:nvPr/>
          </p:nvSpPr>
          <p:spPr bwMode="auto">
            <a:xfrm flipV="1">
              <a:off x="2362200" y="1430867"/>
              <a:ext cx="533400" cy="457200"/>
            </a:xfrm>
            <a:prstGeom prst="line">
              <a:avLst/>
            </a:prstGeom>
            <a:noFill/>
            <a:ln w="12700">
              <a:solidFill>
                <a:schemeClr val="tx1"/>
              </a:solidFill>
              <a:round/>
              <a:headEnd/>
              <a:tailEnd/>
            </a:ln>
            <a:effectLst/>
          </p:spPr>
          <p:txBody>
            <a:bodyPr/>
            <a:lstStyle/>
            <a:p>
              <a:endParaRPr lang="zh-CN" altLang="en-US"/>
            </a:p>
          </p:txBody>
        </p:sp>
        <p:sp>
          <p:nvSpPr>
            <p:cNvPr id="78" name="Line 5"/>
            <p:cNvSpPr>
              <a:spLocks noChangeShapeType="1"/>
            </p:cNvSpPr>
            <p:nvPr/>
          </p:nvSpPr>
          <p:spPr bwMode="auto">
            <a:xfrm flipV="1">
              <a:off x="2658000" y="4555067"/>
              <a:ext cx="1152000" cy="0"/>
            </a:xfrm>
            <a:prstGeom prst="line">
              <a:avLst/>
            </a:prstGeom>
            <a:noFill/>
            <a:ln w="12700">
              <a:solidFill>
                <a:schemeClr val="tx1"/>
              </a:solidFill>
              <a:round/>
              <a:headEnd/>
              <a:tailEnd/>
            </a:ln>
            <a:effectLst/>
          </p:spPr>
          <p:txBody>
            <a:bodyPr/>
            <a:lstStyle/>
            <a:p>
              <a:endParaRPr lang="zh-CN" altLang="en-US"/>
            </a:p>
          </p:txBody>
        </p:sp>
        <p:sp>
          <p:nvSpPr>
            <p:cNvPr id="79" name="Line 5"/>
            <p:cNvSpPr>
              <a:spLocks noChangeShapeType="1"/>
            </p:cNvSpPr>
            <p:nvPr/>
          </p:nvSpPr>
          <p:spPr bwMode="auto">
            <a:xfrm flipV="1">
              <a:off x="3276600" y="3826933"/>
              <a:ext cx="608012" cy="0"/>
            </a:xfrm>
            <a:prstGeom prst="line">
              <a:avLst/>
            </a:prstGeom>
            <a:noFill/>
            <a:ln w="12700">
              <a:solidFill>
                <a:schemeClr val="tx1"/>
              </a:solidFill>
              <a:round/>
              <a:headEnd/>
              <a:tailEnd/>
            </a:ln>
            <a:effectLst/>
          </p:spPr>
          <p:txBody>
            <a:bodyPr/>
            <a:lstStyle/>
            <a:p>
              <a:endParaRPr lang="zh-CN" altLang="en-US"/>
            </a:p>
          </p:txBody>
        </p:sp>
        <p:sp>
          <p:nvSpPr>
            <p:cNvPr id="80" name="Line 4"/>
            <p:cNvSpPr>
              <a:spLocks noChangeShapeType="1"/>
            </p:cNvSpPr>
            <p:nvPr/>
          </p:nvSpPr>
          <p:spPr bwMode="auto">
            <a:xfrm>
              <a:off x="3268663" y="2954867"/>
              <a:ext cx="541337" cy="0"/>
            </a:xfrm>
            <a:prstGeom prst="line">
              <a:avLst/>
            </a:prstGeom>
            <a:noFill/>
            <a:ln w="12700">
              <a:solidFill>
                <a:schemeClr val="tx1"/>
              </a:solidFill>
              <a:round/>
              <a:headEnd/>
              <a:tailEnd/>
            </a:ln>
            <a:effectLst/>
          </p:spPr>
          <p:txBody>
            <a:bodyPr/>
            <a:lstStyle/>
            <a:p>
              <a:endParaRPr lang="zh-CN" altLang="en-US"/>
            </a:p>
          </p:txBody>
        </p:sp>
        <p:sp>
          <p:nvSpPr>
            <p:cNvPr id="81" name="Line 5"/>
            <p:cNvSpPr>
              <a:spLocks noChangeShapeType="1"/>
            </p:cNvSpPr>
            <p:nvPr/>
          </p:nvSpPr>
          <p:spPr bwMode="auto">
            <a:xfrm flipV="1">
              <a:off x="2785534" y="2226733"/>
              <a:ext cx="1152000" cy="0"/>
            </a:xfrm>
            <a:prstGeom prst="line">
              <a:avLst/>
            </a:prstGeom>
            <a:noFill/>
            <a:ln w="12700">
              <a:solidFill>
                <a:schemeClr val="tx1"/>
              </a:solidFill>
              <a:round/>
              <a:headEnd/>
              <a:tailEnd/>
            </a:ln>
            <a:effectLst/>
          </p:spPr>
          <p:txBody>
            <a:bodyPr/>
            <a:lstStyle/>
            <a:p>
              <a:endParaRPr lang="zh-CN" altLang="en-US"/>
            </a:p>
          </p:txBody>
        </p:sp>
        <p:grpSp>
          <p:nvGrpSpPr>
            <p:cNvPr id="82" name="Group 27"/>
            <p:cNvGrpSpPr>
              <a:grpSpLocks/>
            </p:cNvGrpSpPr>
            <p:nvPr/>
          </p:nvGrpSpPr>
          <p:grpSpPr bwMode="auto">
            <a:xfrm>
              <a:off x="457200" y="1811867"/>
              <a:ext cx="3124200" cy="3048000"/>
              <a:chOff x="192" y="1631"/>
              <a:chExt cx="1684" cy="1683"/>
            </a:xfrm>
          </p:grpSpPr>
          <p:sp>
            <p:nvSpPr>
              <p:cNvPr id="134" name="Oval 28"/>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5" name="Oval 29"/>
              <p:cNvSpPr>
                <a:spLocks noChangeArrowheads="1"/>
              </p:cNvSpPr>
              <p:nvPr/>
            </p:nvSpPr>
            <p:spPr bwMode="gray">
              <a:xfrm>
                <a:off x="303" y="1740"/>
                <a:ext cx="1461" cy="14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36" name="Oval 30"/>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137" name="Oval 31"/>
              <p:cNvSpPr>
                <a:spLocks noChangeArrowheads="1"/>
              </p:cNvSpPr>
              <p:nvPr/>
            </p:nvSpPr>
            <p:spPr bwMode="gray">
              <a:xfrm>
                <a:off x="375" y="1814"/>
                <a:ext cx="1317" cy="1316"/>
              </a:xfrm>
              <a:prstGeom prst="ellipse">
                <a:avLst/>
              </a:prstGeom>
              <a:solidFill>
                <a:srgbClr val="000000"/>
              </a:solidFill>
              <a:ln w="38100" algn="ctr">
                <a:noFill/>
                <a:round/>
                <a:headEnd/>
                <a:tailEnd/>
              </a:ln>
              <a:effectLst/>
            </p:spPr>
            <p:txBody>
              <a:bodyPr anchor="ctr">
                <a:spAutoFit/>
              </a:bodyPr>
              <a:lstStyle/>
              <a:p>
                <a:endParaRPr lang="zh-CN" altLang="en-US"/>
              </a:p>
            </p:txBody>
          </p:sp>
          <p:sp>
            <p:nvSpPr>
              <p:cNvPr id="138" name="Oval 32"/>
              <p:cNvSpPr>
                <a:spLocks noChangeArrowheads="1"/>
              </p:cNvSpPr>
              <p:nvPr/>
            </p:nvSpPr>
            <p:spPr bwMode="gray">
              <a:xfrm>
                <a:off x="396" y="1835"/>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39" name="Oval 33"/>
              <p:cNvSpPr>
                <a:spLocks noChangeArrowheads="1"/>
              </p:cNvSpPr>
              <p:nvPr/>
            </p:nvSpPr>
            <p:spPr bwMode="gray">
              <a:xfrm>
                <a:off x="412" y="1842"/>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40" name="Oval 34"/>
              <p:cNvSpPr>
                <a:spLocks noChangeArrowheads="1"/>
              </p:cNvSpPr>
              <p:nvPr/>
            </p:nvSpPr>
            <p:spPr bwMode="gray">
              <a:xfrm>
                <a:off x="426" y="1854"/>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41" name="Oval 35"/>
              <p:cNvSpPr>
                <a:spLocks noChangeArrowheads="1"/>
              </p:cNvSpPr>
              <p:nvPr/>
            </p:nvSpPr>
            <p:spPr bwMode="gray">
              <a:xfrm>
                <a:off x="480" y="1872"/>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142" name="Text Box 36"/>
              <p:cNvSpPr txBox="1">
                <a:spLocks noChangeArrowheads="1"/>
              </p:cNvSpPr>
              <p:nvPr/>
            </p:nvSpPr>
            <p:spPr bwMode="gray">
              <a:xfrm>
                <a:off x="383" y="1857"/>
                <a:ext cx="1297" cy="978"/>
              </a:xfrm>
              <a:prstGeom prst="rect">
                <a:avLst/>
              </a:prstGeom>
              <a:noFill/>
              <a:ln w="9525">
                <a:noFill/>
                <a:miter lim="800000"/>
                <a:headEnd/>
                <a:tailEnd/>
              </a:ln>
              <a:effectLst/>
            </p:spPr>
            <p:txBody>
              <a:bodyPr>
                <a:spAutoFit/>
              </a:bodyPr>
              <a:lstStyle/>
              <a:p>
                <a:pPr algn="ctr"/>
                <a:r>
                  <a:rPr lang="zh-CN" altLang="en-US" sz="3600" b="1" dirty="0" smtClean="0">
                    <a:solidFill>
                      <a:srgbClr val="000000"/>
                    </a:solidFill>
                    <a:ea typeface="宋体" charset="-122"/>
                  </a:rPr>
                  <a:t>汇</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报</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内</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容</a:t>
                </a:r>
                <a:endParaRPr lang="en-US" altLang="zh-CN" sz="3600" b="1" dirty="0">
                  <a:solidFill>
                    <a:srgbClr val="000000"/>
                  </a:solidFill>
                  <a:ea typeface="宋体" charset="-122"/>
                </a:endParaRPr>
              </a:p>
            </p:txBody>
          </p:sp>
        </p:grpSp>
        <p:sp>
          <p:nvSpPr>
            <p:cNvPr id="83" name="Line 3"/>
            <p:cNvSpPr>
              <a:spLocks noChangeShapeType="1"/>
            </p:cNvSpPr>
            <p:nvPr/>
          </p:nvSpPr>
          <p:spPr bwMode="auto">
            <a:xfrm flipV="1">
              <a:off x="2896333" y="1430867"/>
              <a:ext cx="1008000" cy="0"/>
            </a:xfrm>
            <a:prstGeom prst="line">
              <a:avLst/>
            </a:prstGeom>
            <a:noFill/>
            <a:ln w="12700">
              <a:solidFill>
                <a:schemeClr val="tx1"/>
              </a:solidFill>
              <a:round/>
              <a:headEnd/>
              <a:tailEnd/>
            </a:ln>
            <a:effectLst/>
          </p:spPr>
          <p:txBody>
            <a:bodyPr/>
            <a:lstStyle/>
            <a:p>
              <a:endParaRPr lang="zh-CN" altLang="en-US"/>
            </a:p>
          </p:txBody>
        </p:sp>
        <p:sp>
          <p:nvSpPr>
            <p:cNvPr id="84" name="AutoShape 6"/>
            <p:cNvSpPr>
              <a:spLocks noChangeArrowheads="1"/>
            </p:cNvSpPr>
            <p:nvPr/>
          </p:nvSpPr>
          <p:spPr bwMode="gray">
            <a:xfrm>
              <a:off x="4191000" y="1202267"/>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研究背景与现状分析</a:t>
              </a:r>
              <a:endParaRPr lang="zh-CN" altLang="en-US" dirty="0">
                <a:solidFill>
                  <a:schemeClr val="tx1"/>
                </a:solidFill>
                <a:latin typeface="Arial" pitchFamily="34" charset="0"/>
              </a:endParaRPr>
            </a:p>
          </p:txBody>
        </p:sp>
        <p:sp>
          <p:nvSpPr>
            <p:cNvPr id="85" name="AutoShape 7"/>
            <p:cNvSpPr>
              <a:spLocks noChangeArrowheads="1"/>
            </p:cNvSpPr>
            <p:nvPr/>
          </p:nvSpPr>
          <p:spPr bwMode="gray">
            <a:xfrm>
              <a:off x="4191000" y="1964267"/>
              <a:ext cx="4191000" cy="474133"/>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rgbClr val="C00000"/>
                  </a:solidFill>
                  <a:latin typeface="Arial" pitchFamily="34" charset="0"/>
                </a:rPr>
                <a:t>航空发动机转静碰摩实验</a:t>
              </a:r>
              <a:r>
                <a:rPr lang="zh-CN" altLang="en-US" b="0" dirty="0" smtClean="0">
                  <a:solidFill>
                    <a:srgbClr val="C00000"/>
                  </a:solidFill>
                  <a:latin typeface="Arial" pitchFamily="34" charset="0"/>
                </a:rPr>
                <a:t> </a:t>
              </a:r>
              <a:endParaRPr lang="zh-CN" altLang="en-US" b="0" dirty="0">
                <a:solidFill>
                  <a:srgbClr val="C00000"/>
                </a:solidFill>
                <a:latin typeface="Arial" pitchFamily="34" charset="0"/>
              </a:endParaRPr>
            </a:p>
          </p:txBody>
        </p:sp>
        <p:sp>
          <p:nvSpPr>
            <p:cNvPr id="86" name="AutoShape 6"/>
            <p:cNvSpPr>
              <a:spLocks noChangeArrowheads="1"/>
            </p:cNvSpPr>
            <p:nvPr/>
          </p:nvSpPr>
          <p:spPr bwMode="gray">
            <a:xfrm>
              <a:off x="4207933" y="2777066"/>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航空发动机径向碰摩部位识别</a:t>
              </a:r>
              <a:endParaRPr lang="zh-CN" altLang="en-US" dirty="0">
                <a:solidFill>
                  <a:schemeClr val="tx1"/>
                </a:solidFill>
                <a:latin typeface="Arial" pitchFamily="34" charset="0"/>
              </a:endParaRPr>
            </a:p>
          </p:txBody>
        </p:sp>
        <p:sp>
          <p:nvSpPr>
            <p:cNvPr id="87" name="AutoShape 7"/>
            <p:cNvSpPr>
              <a:spLocks noChangeArrowheads="1"/>
            </p:cNvSpPr>
            <p:nvPr/>
          </p:nvSpPr>
          <p:spPr bwMode="gray">
            <a:xfrm>
              <a:off x="4207933" y="3589868"/>
              <a:ext cx="4114800" cy="448732"/>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基于</a:t>
              </a:r>
              <a:r>
                <a:rPr lang="en-US" altLang="zh-CN" dirty="0" err="1" smtClean="0">
                  <a:solidFill>
                    <a:schemeClr val="tx1"/>
                  </a:solidFill>
                  <a:latin typeface="Arial" pitchFamily="34" charset="0"/>
                </a:rPr>
                <a:t>Weka</a:t>
              </a:r>
              <a:r>
                <a:rPr lang="zh-CN" altLang="en-US" dirty="0" smtClean="0">
                  <a:solidFill>
                    <a:schemeClr val="tx1"/>
                  </a:solidFill>
                  <a:latin typeface="Arial" pitchFamily="34" charset="0"/>
                </a:rPr>
                <a:t>平台的知识规则自动获取</a:t>
              </a:r>
              <a:endParaRPr lang="zh-CN" altLang="en-US" dirty="0">
                <a:solidFill>
                  <a:schemeClr val="tx1"/>
                </a:solidFill>
                <a:latin typeface="Arial" pitchFamily="34" charset="0"/>
              </a:endParaRPr>
            </a:p>
          </p:txBody>
        </p:sp>
        <p:sp>
          <p:nvSpPr>
            <p:cNvPr id="88" name="AutoShape 6"/>
            <p:cNvSpPr>
              <a:spLocks noChangeArrowheads="1"/>
            </p:cNvSpPr>
            <p:nvPr/>
          </p:nvSpPr>
          <p:spPr bwMode="gray">
            <a:xfrm>
              <a:off x="4191000" y="4309534"/>
              <a:ext cx="4191000" cy="423334"/>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转子叶尖</a:t>
              </a:r>
              <a:r>
                <a:rPr lang="en-US" altLang="zh-CN" dirty="0" smtClean="0">
                  <a:solidFill>
                    <a:schemeClr val="tx1"/>
                  </a:solidFill>
                  <a:latin typeface="Arial" pitchFamily="34" charset="0"/>
                </a:rPr>
                <a:t>-</a:t>
              </a:r>
              <a:r>
                <a:rPr lang="zh-CN" altLang="en-US" dirty="0" smtClean="0">
                  <a:solidFill>
                    <a:schemeClr val="tx1"/>
                  </a:solidFill>
                  <a:latin typeface="Arial" pitchFamily="34" charset="0"/>
                </a:rPr>
                <a:t>机匣特征分析</a:t>
              </a:r>
            </a:p>
          </p:txBody>
        </p:sp>
        <p:grpSp>
          <p:nvGrpSpPr>
            <p:cNvPr id="89" name="Group 11"/>
            <p:cNvGrpSpPr>
              <a:grpSpLocks/>
            </p:cNvGrpSpPr>
            <p:nvPr/>
          </p:nvGrpSpPr>
          <p:grpSpPr bwMode="auto">
            <a:xfrm>
              <a:off x="3810000" y="1278467"/>
              <a:ext cx="381000" cy="381000"/>
              <a:chOff x="2078" y="1680"/>
              <a:chExt cx="1615" cy="1615"/>
            </a:xfrm>
          </p:grpSpPr>
          <p:sp>
            <p:nvSpPr>
              <p:cNvPr id="128"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29"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30"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1" name="Oval 15"/>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zh-CN" altLang="en-US"/>
              </a:p>
            </p:txBody>
          </p:sp>
          <p:sp>
            <p:nvSpPr>
              <p:cNvPr id="132"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33" name="Oval 17"/>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0" name="Group 18"/>
            <p:cNvGrpSpPr>
              <a:grpSpLocks/>
            </p:cNvGrpSpPr>
            <p:nvPr/>
          </p:nvGrpSpPr>
          <p:grpSpPr bwMode="auto">
            <a:xfrm>
              <a:off x="3810000" y="2040467"/>
              <a:ext cx="381000" cy="381000"/>
              <a:chOff x="2078" y="1680"/>
              <a:chExt cx="1615" cy="1615"/>
            </a:xfrm>
          </p:grpSpPr>
          <p:sp>
            <p:nvSpPr>
              <p:cNvPr id="122"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23"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24" name="Oval 2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25" name="Oval 2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zh-CN" altLang="en-US"/>
              </a:p>
            </p:txBody>
          </p:sp>
          <p:sp>
            <p:nvSpPr>
              <p:cNvPr id="126" name="Oval 2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7" name="Oval 2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1" name="Group 25"/>
            <p:cNvGrpSpPr>
              <a:grpSpLocks/>
            </p:cNvGrpSpPr>
            <p:nvPr/>
          </p:nvGrpSpPr>
          <p:grpSpPr bwMode="auto">
            <a:xfrm>
              <a:off x="3810000" y="2802467"/>
              <a:ext cx="381000" cy="381000"/>
              <a:chOff x="2078" y="1680"/>
              <a:chExt cx="1615" cy="1615"/>
            </a:xfrm>
          </p:grpSpPr>
          <p:sp>
            <p:nvSpPr>
              <p:cNvPr id="116"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17"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8" name="Oval 2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19" name="Oval 2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120" name="Oval 3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1" name="Oval 3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2" name="Group 32"/>
            <p:cNvGrpSpPr>
              <a:grpSpLocks/>
            </p:cNvGrpSpPr>
            <p:nvPr/>
          </p:nvGrpSpPr>
          <p:grpSpPr bwMode="auto">
            <a:xfrm>
              <a:off x="3810000" y="3640667"/>
              <a:ext cx="381000" cy="381000"/>
              <a:chOff x="2078" y="1680"/>
              <a:chExt cx="1615" cy="1615"/>
            </a:xfrm>
          </p:grpSpPr>
          <p:sp>
            <p:nvSpPr>
              <p:cNvPr id="110"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11"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2"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13"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14"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15"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3" name="Group 39"/>
            <p:cNvGrpSpPr>
              <a:grpSpLocks/>
            </p:cNvGrpSpPr>
            <p:nvPr/>
          </p:nvGrpSpPr>
          <p:grpSpPr bwMode="auto">
            <a:xfrm>
              <a:off x="3818465" y="4360333"/>
              <a:ext cx="355600" cy="381000"/>
              <a:chOff x="2078" y="1680"/>
              <a:chExt cx="1615" cy="1615"/>
            </a:xfrm>
          </p:grpSpPr>
          <p:sp>
            <p:nvSpPr>
              <p:cNvPr id="10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0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06"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07"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108"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09"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4" name="组合 142"/>
            <p:cNvGrpSpPr/>
            <p:nvPr/>
          </p:nvGrpSpPr>
          <p:grpSpPr>
            <a:xfrm>
              <a:off x="3793067" y="5088467"/>
              <a:ext cx="381000" cy="381001"/>
              <a:chOff x="4114800" y="5029200"/>
              <a:chExt cx="381000" cy="381001"/>
            </a:xfrm>
          </p:grpSpPr>
          <p:grpSp>
            <p:nvGrpSpPr>
              <p:cNvPr id="96" name="Group 32"/>
              <p:cNvGrpSpPr>
                <a:grpSpLocks/>
              </p:cNvGrpSpPr>
              <p:nvPr/>
            </p:nvGrpSpPr>
            <p:grpSpPr bwMode="auto">
              <a:xfrm>
                <a:off x="4114800" y="5029200"/>
                <a:ext cx="381000" cy="381001"/>
                <a:chOff x="2078" y="1680"/>
                <a:chExt cx="1615" cy="1615"/>
              </a:xfrm>
            </p:grpSpPr>
            <p:sp>
              <p:nvSpPr>
                <p:cNvPr id="98"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99"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00"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01"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02"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03"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97" name="Oval 24"/>
              <p:cNvSpPr>
                <a:spLocks noChangeArrowheads="1"/>
              </p:cNvSpPr>
              <p:nvPr/>
            </p:nvSpPr>
            <p:spPr bwMode="gray">
              <a:xfrm>
                <a:off x="4169507" y="5071534"/>
                <a:ext cx="258561" cy="259033"/>
              </a:xfrm>
              <a:prstGeom prst="ellipse">
                <a:avLst/>
              </a:prstGeom>
              <a:gradFill rotWithShape="1">
                <a:gsLst>
                  <a:gs pos="0">
                    <a:srgbClr val="FF0000"/>
                  </a:gs>
                  <a:gs pos="25000">
                    <a:srgbClr val="21D6E0"/>
                  </a:gs>
                  <a:gs pos="75000">
                    <a:srgbClr val="0087E6"/>
                  </a:gs>
                  <a:gs pos="100000">
                    <a:srgbClr val="005CBF"/>
                  </a:gs>
                </a:gsLst>
                <a:lin ang="2700000" scaled="0"/>
              </a:gradFill>
              <a:ln w="38100" algn="ctr">
                <a:noFill/>
                <a:round/>
                <a:headEnd/>
                <a:tailEnd/>
              </a:ln>
              <a:effectLst/>
            </p:spPr>
            <p:txBody>
              <a:bodyPr anchor="ctr">
                <a:spAutoFit/>
              </a:bodyPr>
              <a:lstStyle/>
              <a:p>
                <a:endParaRPr lang="zh-CN" altLang="en-US"/>
              </a:p>
            </p:txBody>
          </p:sp>
        </p:grpSp>
        <p:sp>
          <p:nvSpPr>
            <p:cNvPr id="95" name="AutoShape 7"/>
            <p:cNvSpPr>
              <a:spLocks noChangeArrowheads="1"/>
            </p:cNvSpPr>
            <p:nvPr/>
          </p:nvSpPr>
          <p:spPr bwMode="gray">
            <a:xfrm>
              <a:off x="4190997" y="5046133"/>
              <a:ext cx="4233334" cy="4572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总结与展望</a:t>
              </a:r>
              <a:endParaRPr lang="zh-CN" altLang="en-US" dirty="0">
                <a:solidFill>
                  <a:schemeClr val="tx1"/>
                </a:solidFill>
                <a:latin typeface="Arial" pitchFamily="34" charset="0"/>
              </a:endParaRPr>
            </a:p>
          </p:txBody>
        </p:sp>
      </p:grpSp>
      <p:sp>
        <p:nvSpPr>
          <p:cNvPr id="7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dirty="0"/>
          </a:p>
        </p:txBody>
      </p:sp>
      <p:grpSp>
        <p:nvGrpSpPr>
          <p:cNvPr id="6" name="组合 5"/>
          <p:cNvGrpSpPr/>
          <p:nvPr/>
        </p:nvGrpSpPr>
        <p:grpSpPr>
          <a:xfrm>
            <a:off x="211348" y="533400"/>
            <a:ext cx="8610600" cy="5855732"/>
            <a:chOff x="228600" y="533400"/>
            <a:chExt cx="8610600" cy="5855732"/>
          </a:xfrm>
        </p:grpSpPr>
        <p:sp>
          <p:nvSpPr>
            <p:cNvPr id="7" name="Oval 2"/>
            <p:cNvSpPr>
              <a:spLocks noChangeArrowheads="1"/>
            </p:cNvSpPr>
            <p:nvPr/>
          </p:nvSpPr>
          <p:spPr bwMode="gray">
            <a:xfrm rot="-1080000">
              <a:off x="2590800" y="1447800"/>
              <a:ext cx="4038600" cy="3962400"/>
            </a:xfrm>
            <a:prstGeom prst="ellipse">
              <a:avLst/>
            </a:prstGeom>
            <a:gradFill rotWithShape="1">
              <a:gsLst>
                <a:gs pos="0">
                  <a:srgbClr val="CCECFF"/>
                </a:gs>
                <a:gs pos="100000">
                  <a:srgbClr val="FFFFFF"/>
                </a:gs>
              </a:gsLst>
              <a:lin ang="5400000" scaled="1"/>
            </a:gradFill>
            <a:ln w="9525" algn="ctr">
              <a:noFill/>
              <a:round/>
              <a:headEnd/>
              <a:tailEnd/>
            </a:ln>
          </p:spPr>
          <p:txBody>
            <a:bodyPr wrap="none" anchor="ctr"/>
            <a:lstStyle/>
            <a:p>
              <a:endParaRPr lang="zh-CN" altLang="en-US">
                <a:ea typeface="宋体" charset="-122"/>
              </a:endParaRPr>
            </a:p>
          </p:txBody>
        </p:sp>
        <p:grpSp>
          <p:nvGrpSpPr>
            <p:cNvPr id="8" name="Group 4"/>
            <p:cNvGrpSpPr>
              <a:grpSpLocks/>
            </p:cNvGrpSpPr>
            <p:nvPr/>
          </p:nvGrpSpPr>
          <p:grpSpPr bwMode="auto">
            <a:xfrm>
              <a:off x="3581400" y="2438400"/>
              <a:ext cx="2057400" cy="2133600"/>
              <a:chOff x="2016" y="1920"/>
              <a:chExt cx="1680" cy="1680"/>
            </a:xfrm>
          </p:grpSpPr>
          <p:sp>
            <p:nvSpPr>
              <p:cNvPr id="47" name="Oval 5"/>
              <p:cNvSpPr>
                <a:spLocks noChangeArrowheads="1"/>
              </p:cNvSpPr>
              <p:nvPr/>
            </p:nvSpPr>
            <p:spPr bwMode="gray">
              <a:xfrm>
                <a:off x="2016" y="1920"/>
                <a:ext cx="1680" cy="1680"/>
              </a:xfrm>
              <a:prstGeom prst="ellipse">
                <a:avLst/>
              </a:prstGeom>
              <a:gradFill rotWithShape="1">
                <a:gsLst>
                  <a:gs pos="0">
                    <a:srgbClr val="00CC99"/>
                  </a:gs>
                  <a:gs pos="100000">
                    <a:srgbClr val="005D46"/>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48" name="Freeform 6"/>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CC99"/>
                  </a:gs>
                </a:gsLst>
                <a:lin ang="5400000" scaled="1"/>
              </a:gradFill>
              <a:ln w="0">
                <a:noFill/>
                <a:round/>
                <a:headEnd/>
                <a:tailEnd/>
              </a:ln>
            </p:spPr>
            <p:txBody>
              <a:bodyPr/>
              <a:lstStyle/>
              <a:p>
                <a:endParaRPr lang="zh-CN" altLang="en-US"/>
              </a:p>
            </p:txBody>
          </p:sp>
        </p:grpSp>
        <p:sp>
          <p:nvSpPr>
            <p:cNvPr id="9" name="Text Box 7"/>
            <p:cNvSpPr txBox="1">
              <a:spLocks noChangeArrowheads="1"/>
            </p:cNvSpPr>
            <p:nvPr/>
          </p:nvSpPr>
          <p:spPr bwMode="gray">
            <a:xfrm>
              <a:off x="3782831" y="3048000"/>
              <a:ext cx="1627369" cy="954107"/>
            </a:xfrm>
            <a:prstGeom prst="rect">
              <a:avLst/>
            </a:prstGeom>
            <a:noFill/>
            <a:ln w="9525">
              <a:noFill/>
              <a:miter lim="800000"/>
              <a:headEnd/>
              <a:tailEnd/>
            </a:ln>
            <a:effectLst/>
          </p:spPr>
          <p:txBody>
            <a:bodyPr wrap="none">
              <a:spAutoFit/>
            </a:bodyPr>
            <a:lstStyle/>
            <a:p>
              <a:pPr algn="ctr">
                <a:defRPr/>
              </a:pPr>
              <a:r>
                <a:rPr lang="zh-CN" altLang="en-US" sz="2800" b="1" dirty="0" smtClean="0">
                  <a:solidFill>
                    <a:srgbClr val="FFFF00"/>
                  </a:solidFill>
                  <a:effectLst>
                    <a:outerShdw blurRad="38100" dist="38100" dir="2700000" algn="tl">
                      <a:srgbClr val="C0C0C0"/>
                    </a:outerShdw>
                  </a:effectLst>
                  <a:ea typeface="宋体" pitchFamily="2" charset="-122"/>
                </a:rPr>
                <a:t>转径碰摩</a:t>
              </a:r>
              <a:endParaRPr lang="en-US" altLang="zh-CN" sz="2800" b="1" dirty="0" smtClean="0">
                <a:solidFill>
                  <a:srgbClr val="FFFF00"/>
                </a:solidFill>
                <a:effectLst>
                  <a:outerShdw blurRad="38100" dist="38100" dir="2700000" algn="tl">
                    <a:srgbClr val="C0C0C0"/>
                  </a:outerShdw>
                </a:effectLst>
                <a:ea typeface="宋体" pitchFamily="2" charset="-122"/>
              </a:endParaRPr>
            </a:p>
            <a:p>
              <a:pPr algn="ctr">
                <a:defRPr/>
              </a:pPr>
              <a:r>
                <a:rPr lang="zh-CN" altLang="en-US" sz="2800" b="1" dirty="0" smtClean="0">
                  <a:solidFill>
                    <a:srgbClr val="FFFF00"/>
                  </a:solidFill>
                  <a:effectLst>
                    <a:outerShdw blurRad="38100" dist="38100" dir="2700000" algn="tl">
                      <a:srgbClr val="C0C0C0"/>
                    </a:outerShdw>
                  </a:effectLst>
                  <a:ea typeface="宋体" pitchFamily="2" charset="-122"/>
                </a:rPr>
                <a:t>实验</a:t>
              </a:r>
              <a:endParaRPr lang="en-US" altLang="zh-CN" sz="2800" b="1" dirty="0">
                <a:solidFill>
                  <a:srgbClr val="FFFF00"/>
                </a:solidFill>
                <a:effectLst>
                  <a:outerShdw blurRad="38100" dist="38100" dir="2700000" algn="tl">
                    <a:srgbClr val="C0C0C0"/>
                  </a:outerShdw>
                </a:effectLst>
                <a:ea typeface="宋体" pitchFamily="2" charset="-122"/>
              </a:endParaRPr>
            </a:p>
          </p:txBody>
        </p:sp>
        <p:grpSp>
          <p:nvGrpSpPr>
            <p:cNvPr id="10" name="Group 13"/>
            <p:cNvGrpSpPr>
              <a:grpSpLocks/>
            </p:cNvGrpSpPr>
            <p:nvPr/>
          </p:nvGrpSpPr>
          <p:grpSpPr bwMode="auto">
            <a:xfrm rot="-3120000">
              <a:off x="4422572" y="1968269"/>
              <a:ext cx="319089" cy="271463"/>
              <a:chOff x="2195" y="3128"/>
              <a:chExt cx="201" cy="171"/>
            </a:xfrm>
          </p:grpSpPr>
          <p:sp>
            <p:nvSpPr>
              <p:cNvPr id="45" name="Oval 14"/>
              <p:cNvSpPr>
                <a:spLocks noChangeArrowheads="1"/>
              </p:cNvSpPr>
              <p:nvPr/>
            </p:nvSpPr>
            <p:spPr bwMode="gray">
              <a:xfrm rot="18227093">
                <a:off x="2198" y="3214"/>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46" name="Oval 15"/>
              <p:cNvSpPr>
                <a:spLocks noChangeArrowheads="1"/>
              </p:cNvSpPr>
              <p:nvPr/>
            </p:nvSpPr>
            <p:spPr bwMode="gray">
              <a:xfrm rot="18227093">
                <a:off x="2312" y="3125"/>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grpSp>
          <p:nvGrpSpPr>
            <p:cNvPr id="11" name="Group 16"/>
            <p:cNvGrpSpPr>
              <a:grpSpLocks/>
            </p:cNvGrpSpPr>
            <p:nvPr/>
          </p:nvGrpSpPr>
          <p:grpSpPr bwMode="auto">
            <a:xfrm>
              <a:off x="4267200" y="1066800"/>
              <a:ext cx="685800" cy="685800"/>
              <a:chOff x="1776" y="3357"/>
              <a:chExt cx="432" cy="432"/>
            </a:xfrm>
          </p:grpSpPr>
          <p:grpSp>
            <p:nvGrpSpPr>
              <p:cNvPr id="41" name="Group 17"/>
              <p:cNvGrpSpPr>
                <a:grpSpLocks/>
              </p:cNvGrpSpPr>
              <p:nvPr/>
            </p:nvGrpSpPr>
            <p:grpSpPr bwMode="auto">
              <a:xfrm>
                <a:off x="1776" y="3357"/>
                <a:ext cx="432" cy="432"/>
                <a:chOff x="1829" y="1920"/>
                <a:chExt cx="1680" cy="1680"/>
              </a:xfrm>
            </p:grpSpPr>
            <p:sp>
              <p:nvSpPr>
                <p:cNvPr id="43" name="Oval 18"/>
                <p:cNvSpPr>
                  <a:spLocks noChangeArrowheads="1"/>
                </p:cNvSpPr>
                <p:nvPr/>
              </p:nvSpPr>
              <p:spPr bwMode="gray">
                <a:xfrm>
                  <a:off x="1829"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44" name="Freeform 19"/>
                <p:cNvSpPr>
                  <a:spLocks/>
                </p:cNvSpPr>
                <p:nvPr/>
              </p:nvSpPr>
              <p:spPr bwMode="gray">
                <a:xfrm>
                  <a:off x="2016" y="1920"/>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zh-CN" altLang="en-US"/>
                </a:p>
              </p:txBody>
            </p:sp>
          </p:grpSp>
          <p:sp>
            <p:nvSpPr>
              <p:cNvPr id="42" name="Text Box 20"/>
              <p:cNvSpPr txBox="1">
                <a:spLocks noChangeArrowheads="1"/>
              </p:cNvSpPr>
              <p:nvPr/>
            </p:nvSpPr>
            <p:spPr bwMode="gray">
              <a:xfrm>
                <a:off x="1872" y="3405"/>
                <a:ext cx="267" cy="291"/>
              </a:xfrm>
              <a:prstGeom prst="rect">
                <a:avLst/>
              </a:prstGeom>
              <a:noFill/>
              <a:ln w="9525" algn="ctr">
                <a:noFill/>
                <a:miter lim="800000"/>
                <a:headEnd/>
                <a:tailEnd/>
              </a:ln>
              <a:effectLst/>
            </p:spPr>
            <p:txBody>
              <a:bodyPr wrap="none">
                <a:spAutoFit/>
              </a:bodyPr>
              <a:lstStyle/>
              <a:p>
                <a:pPr algn="ctr">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A</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12" name="Group 21"/>
            <p:cNvGrpSpPr>
              <a:grpSpLocks/>
            </p:cNvGrpSpPr>
            <p:nvPr/>
          </p:nvGrpSpPr>
          <p:grpSpPr bwMode="auto">
            <a:xfrm>
              <a:off x="6323934" y="3200398"/>
              <a:ext cx="681037" cy="695325"/>
              <a:chOff x="3975" y="2069"/>
              <a:chExt cx="430" cy="438"/>
            </a:xfrm>
          </p:grpSpPr>
          <p:grpSp>
            <p:nvGrpSpPr>
              <p:cNvPr id="37" name="Group 22"/>
              <p:cNvGrpSpPr>
                <a:grpSpLocks/>
              </p:cNvGrpSpPr>
              <p:nvPr/>
            </p:nvGrpSpPr>
            <p:grpSpPr bwMode="auto">
              <a:xfrm>
                <a:off x="3975" y="2069"/>
                <a:ext cx="430" cy="438"/>
                <a:chOff x="2162" y="2305"/>
                <a:chExt cx="1680" cy="1683"/>
              </a:xfrm>
            </p:grpSpPr>
            <p:sp>
              <p:nvSpPr>
                <p:cNvPr id="39" name="Oval 23"/>
                <p:cNvSpPr>
                  <a:spLocks noChangeArrowheads="1"/>
                </p:cNvSpPr>
                <p:nvPr/>
              </p:nvSpPr>
              <p:spPr bwMode="gray">
                <a:xfrm>
                  <a:off x="2162" y="2308"/>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40" name="Freeform 24"/>
                <p:cNvSpPr>
                  <a:spLocks/>
                </p:cNvSpPr>
                <p:nvPr/>
              </p:nvSpPr>
              <p:spPr bwMode="gray">
                <a:xfrm>
                  <a:off x="2352" y="2305"/>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zh-CN" altLang="en-US"/>
                </a:p>
              </p:txBody>
            </p:sp>
          </p:grpSp>
          <p:sp>
            <p:nvSpPr>
              <p:cNvPr id="38" name="Text Box 25"/>
              <p:cNvSpPr txBox="1">
                <a:spLocks noChangeArrowheads="1"/>
              </p:cNvSpPr>
              <p:nvPr/>
            </p:nvSpPr>
            <p:spPr bwMode="gray">
              <a:xfrm>
                <a:off x="4072" y="2117"/>
                <a:ext cx="264" cy="291"/>
              </a:xfrm>
              <a:prstGeom prst="rect">
                <a:avLst/>
              </a:prstGeom>
              <a:noFill/>
              <a:ln w="9525" algn="ctr">
                <a:noFill/>
                <a:miter lim="800000"/>
                <a:headEnd/>
                <a:tailEnd/>
              </a:ln>
              <a:effectLst/>
            </p:spPr>
            <p:txBody>
              <a:bodyPr wrap="none">
                <a:spAutoFit/>
              </a:bodyPr>
              <a:lstStyle/>
              <a:p>
                <a:pPr algn="ctr">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B</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13" name="组合 51"/>
            <p:cNvGrpSpPr/>
            <p:nvPr/>
          </p:nvGrpSpPr>
          <p:grpSpPr>
            <a:xfrm rot="1680000">
              <a:off x="5827314" y="3403307"/>
              <a:ext cx="339955" cy="237495"/>
              <a:chOff x="5782372" y="3064253"/>
              <a:chExt cx="339955" cy="237495"/>
            </a:xfrm>
          </p:grpSpPr>
          <p:sp>
            <p:nvSpPr>
              <p:cNvPr id="35" name="Oval 44"/>
              <p:cNvSpPr>
                <a:spLocks noChangeArrowheads="1"/>
              </p:cNvSpPr>
              <p:nvPr/>
            </p:nvSpPr>
            <p:spPr bwMode="gray">
              <a:xfrm rot="7200000">
                <a:off x="5988183" y="3060284"/>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36" name="Oval 45"/>
              <p:cNvSpPr>
                <a:spLocks noChangeArrowheads="1"/>
              </p:cNvSpPr>
              <p:nvPr/>
            </p:nvSpPr>
            <p:spPr bwMode="gray">
              <a:xfrm rot="7200000">
                <a:off x="5786341" y="3167604"/>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sp>
          <p:nvSpPr>
            <p:cNvPr id="14" name="Text Box 47"/>
            <p:cNvSpPr txBox="1">
              <a:spLocks noChangeArrowheads="1"/>
            </p:cNvSpPr>
            <p:nvPr/>
          </p:nvSpPr>
          <p:spPr bwMode="auto">
            <a:xfrm>
              <a:off x="3581400" y="533400"/>
              <a:ext cx="1905000" cy="366713"/>
            </a:xfrm>
            <a:prstGeom prst="rect">
              <a:avLst/>
            </a:prstGeom>
            <a:noFill/>
            <a:ln w="9525">
              <a:noFill/>
              <a:miter lim="800000"/>
              <a:headEnd/>
              <a:tailEnd/>
            </a:ln>
          </p:spPr>
          <p:txBody>
            <a:bodyPr>
              <a:spAutoFit/>
            </a:bodyPr>
            <a:lstStyle/>
            <a:p>
              <a:pPr algn="ctr"/>
              <a:r>
                <a:rPr lang="en-US" altLang="zh-CN" b="1">
                  <a:solidFill>
                    <a:srgbClr val="FFFFFF"/>
                  </a:solidFill>
                  <a:ea typeface="宋体" charset="-122"/>
                </a:rPr>
                <a:t>Add Your Text</a:t>
              </a:r>
            </a:p>
          </p:txBody>
        </p:sp>
        <p:grpSp>
          <p:nvGrpSpPr>
            <p:cNvPr id="15" name="Group 13"/>
            <p:cNvGrpSpPr>
              <a:grpSpLocks/>
            </p:cNvGrpSpPr>
            <p:nvPr/>
          </p:nvGrpSpPr>
          <p:grpSpPr bwMode="auto">
            <a:xfrm rot="-3120000">
              <a:off x="4422657" y="4711548"/>
              <a:ext cx="319089" cy="271463"/>
              <a:chOff x="2270" y="3189"/>
              <a:chExt cx="201" cy="171"/>
            </a:xfrm>
          </p:grpSpPr>
          <p:sp>
            <p:nvSpPr>
              <p:cNvPr id="33" name="Oval 14"/>
              <p:cNvSpPr>
                <a:spLocks noChangeArrowheads="1"/>
              </p:cNvSpPr>
              <p:nvPr/>
            </p:nvSpPr>
            <p:spPr bwMode="gray">
              <a:xfrm rot="18227093">
                <a:off x="2273" y="3275"/>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34" name="Oval 15"/>
              <p:cNvSpPr>
                <a:spLocks noChangeArrowheads="1"/>
              </p:cNvSpPr>
              <p:nvPr/>
            </p:nvSpPr>
            <p:spPr bwMode="gray">
              <a:xfrm rot="18227093">
                <a:off x="2387" y="3186"/>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grpSp>
          <p:nvGrpSpPr>
            <p:cNvPr id="16" name="Group 16"/>
            <p:cNvGrpSpPr>
              <a:grpSpLocks/>
            </p:cNvGrpSpPr>
            <p:nvPr/>
          </p:nvGrpSpPr>
          <p:grpSpPr bwMode="auto">
            <a:xfrm>
              <a:off x="4266671" y="5181600"/>
              <a:ext cx="685800" cy="685800"/>
              <a:chOff x="1861" y="3357"/>
              <a:chExt cx="432" cy="432"/>
            </a:xfrm>
          </p:grpSpPr>
          <p:grpSp>
            <p:nvGrpSpPr>
              <p:cNvPr id="29" name="Group 17"/>
              <p:cNvGrpSpPr>
                <a:grpSpLocks/>
              </p:cNvGrpSpPr>
              <p:nvPr/>
            </p:nvGrpSpPr>
            <p:grpSpPr bwMode="auto">
              <a:xfrm>
                <a:off x="1861" y="3357"/>
                <a:ext cx="432" cy="432"/>
                <a:chOff x="2161" y="1920"/>
                <a:chExt cx="1680" cy="1680"/>
              </a:xfrm>
            </p:grpSpPr>
            <p:sp>
              <p:nvSpPr>
                <p:cNvPr id="31" name="Oval 18"/>
                <p:cNvSpPr>
                  <a:spLocks noChangeArrowheads="1"/>
                </p:cNvSpPr>
                <p:nvPr/>
              </p:nvSpPr>
              <p:spPr bwMode="gray">
                <a:xfrm>
                  <a:off x="2161"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32" name="Freeform 19"/>
                <p:cNvSpPr>
                  <a:spLocks/>
                </p:cNvSpPr>
                <p:nvPr/>
              </p:nvSpPr>
              <p:spPr bwMode="gray">
                <a:xfrm>
                  <a:off x="2391" y="1920"/>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zh-CN" altLang="en-US"/>
                </a:p>
              </p:txBody>
            </p:sp>
          </p:grpSp>
          <p:sp>
            <p:nvSpPr>
              <p:cNvPr id="30" name="Text Box 20"/>
              <p:cNvSpPr txBox="1">
                <a:spLocks noChangeArrowheads="1"/>
              </p:cNvSpPr>
              <p:nvPr/>
            </p:nvSpPr>
            <p:spPr bwMode="gray">
              <a:xfrm>
                <a:off x="1951" y="3405"/>
                <a:ext cx="257" cy="291"/>
              </a:xfrm>
              <a:prstGeom prst="rect">
                <a:avLst/>
              </a:prstGeom>
              <a:noFill/>
              <a:ln w="9525" algn="ctr">
                <a:noFill/>
                <a:miter lim="800000"/>
                <a:headEnd/>
                <a:tailEnd/>
              </a:ln>
              <a:effectLst/>
            </p:spPr>
            <p:txBody>
              <a:bodyPr wrap="none">
                <a:spAutoFit/>
              </a:bodyPr>
              <a:lstStyle/>
              <a:p>
                <a:pPr>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C</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17" name="组合 60"/>
            <p:cNvGrpSpPr/>
            <p:nvPr/>
          </p:nvGrpSpPr>
          <p:grpSpPr>
            <a:xfrm rot="1680000">
              <a:off x="3083600" y="3422416"/>
              <a:ext cx="385763" cy="254000"/>
              <a:chOff x="5715000" y="2924175"/>
              <a:chExt cx="385763" cy="254000"/>
            </a:xfrm>
          </p:grpSpPr>
          <p:sp>
            <p:nvSpPr>
              <p:cNvPr id="27" name="Oval 44"/>
              <p:cNvSpPr>
                <a:spLocks noChangeArrowheads="1"/>
              </p:cNvSpPr>
              <p:nvPr/>
            </p:nvSpPr>
            <p:spPr bwMode="gray">
              <a:xfrm rot="180000000">
                <a:off x="5966619" y="2920206"/>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28" name="Oval 45"/>
              <p:cNvSpPr>
                <a:spLocks noChangeArrowheads="1"/>
              </p:cNvSpPr>
              <p:nvPr/>
            </p:nvSpPr>
            <p:spPr bwMode="gray">
              <a:xfrm rot="180000000">
                <a:off x="5718969" y="3044031"/>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grpSp>
          <p:nvGrpSpPr>
            <p:cNvPr id="18" name="Group 21"/>
            <p:cNvGrpSpPr>
              <a:grpSpLocks/>
            </p:cNvGrpSpPr>
            <p:nvPr/>
          </p:nvGrpSpPr>
          <p:grpSpPr bwMode="auto">
            <a:xfrm>
              <a:off x="2209800" y="3200400"/>
              <a:ext cx="681037" cy="693738"/>
              <a:chOff x="3938" y="1968"/>
              <a:chExt cx="430" cy="437"/>
            </a:xfrm>
          </p:grpSpPr>
          <p:grpSp>
            <p:nvGrpSpPr>
              <p:cNvPr id="23" name="Group 22"/>
              <p:cNvGrpSpPr>
                <a:grpSpLocks/>
              </p:cNvGrpSpPr>
              <p:nvPr/>
            </p:nvGrpSpPr>
            <p:grpSpPr bwMode="auto">
              <a:xfrm>
                <a:off x="3938" y="1968"/>
                <a:ext cx="430" cy="437"/>
                <a:chOff x="2016" y="1920"/>
                <a:chExt cx="1680" cy="1680"/>
              </a:xfrm>
            </p:grpSpPr>
            <p:sp>
              <p:nvSpPr>
                <p:cNvPr id="25" name="Oval 23"/>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26" name="Freeform 24"/>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zh-CN" altLang="en-US"/>
                </a:p>
              </p:txBody>
            </p:sp>
          </p:grpSp>
          <p:sp>
            <p:nvSpPr>
              <p:cNvPr id="24" name="Text Box 25"/>
              <p:cNvSpPr txBox="1">
                <a:spLocks noChangeArrowheads="1"/>
              </p:cNvSpPr>
              <p:nvPr/>
            </p:nvSpPr>
            <p:spPr bwMode="gray">
              <a:xfrm>
                <a:off x="4020" y="2028"/>
                <a:ext cx="278" cy="291"/>
              </a:xfrm>
              <a:prstGeom prst="rect">
                <a:avLst/>
              </a:prstGeom>
              <a:noFill/>
              <a:ln w="9525" algn="ctr">
                <a:noFill/>
                <a:miter lim="800000"/>
                <a:headEnd/>
                <a:tailEnd/>
              </a:ln>
              <a:effectLst/>
            </p:spPr>
            <p:txBody>
              <a:bodyPr wrap="none">
                <a:spAutoFit/>
              </a:bodyPr>
              <a:lstStyle/>
              <a:p>
                <a:pPr algn="ctr">
                  <a:defRPr/>
                </a:pPr>
                <a:r>
                  <a:rPr lang="en-US" altLang="zh-CN" sz="2400" dirty="0" smtClean="0">
                    <a:effectLst>
                      <a:outerShdw blurRad="38100" dist="38100" dir="2700000" algn="tl">
                        <a:srgbClr val="C0C0C0"/>
                      </a:outerShdw>
                    </a:effectLst>
                    <a:latin typeface="Verdana" pitchFamily="34" charset="0"/>
                  </a:rPr>
                  <a:t>D</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sp>
          <p:nvSpPr>
            <p:cNvPr id="19" name="矩形 18"/>
            <p:cNvSpPr/>
            <p:nvPr/>
          </p:nvSpPr>
          <p:spPr>
            <a:xfrm>
              <a:off x="3352800" y="609600"/>
              <a:ext cx="2743200" cy="369332"/>
            </a:xfrm>
            <a:prstGeom prst="rect">
              <a:avLst/>
            </a:prstGeom>
          </p:spPr>
          <p:txBody>
            <a:bodyPr wrap="square">
              <a:spAutoFit/>
            </a:bodyPr>
            <a:lstStyle/>
            <a:p>
              <a:pPr eaLnBrk="0" hangingPunct="0"/>
              <a:r>
                <a:rPr lang="zh-CN" altLang="en-US" dirty="0" smtClean="0">
                  <a:solidFill>
                    <a:srgbClr val="002060"/>
                  </a:solidFill>
                  <a:ea typeface="宋体" charset="-122"/>
                </a:rPr>
                <a:t>航空发动机转子实验器</a:t>
              </a:r>
              <a:endParaRPr lang="zh-CN" altLang="en-US" dirty="0">
                <a:solidFill>
                  <a:srgbClr val="002060"/>
                </a:solidFill>
                <a:ea typeface="宋体" charset="-122"/>
              </a:endParaRPr>
            </a:p>
          </p:txBody>
        </p:sp>
        <p:sp>
          <p:nvSpPr>
            <p:cNvPr id="20" name="Text Box 48"/>
            <p:cNvSpPr txBox="1">
              <a:spLocks noChangeArrowheads="1"/>
            </p:cNvSpPr>
            <p:nvPr/>
          </p:nvSpPr>
          <p:spPr bwMode="auto">
            <a:xfrm>
              <a:off x="6934200" y="3212068"/>
              <a:ext cx="1905000" cy="369332"/>
            </a:xfrm>
            <a:prstGeom prst="rect">
              <a:avLst/>
            </a:prstGeom>
            <a:noFill/>
            <a:ln w="9525">
              <a:noFill/>
              <a:miter lim="800000"/>
              <a:headEnd/>
              <a:tailEnd/>
            </a:ln>
            <a:effectLst/>
          </p:spPr>
          <p:txBody>
            <a:bodyPr>
              <a:spAutoFit/>
            </a:bodyPr>
            <a:lstStyle/>
            <a:p>
              <a:pPr algn="ctr" eaLnBrk="0" hangingPunct="0"/>
              <a:r>
                <a:rPr lang="zh-CN" altLang="en-US" b="1" dirty="0" smtClean="0">
                  <a:solidFill>
                    <a:srgbClr val="002060"/>
                  </a:solidFill>
                  <a:ea typeface="宋体" charset="-122"/>
                </a:rPr>
                <a:t>碰摩实验</a:t>
              </a:r>
              <a:endParaRPr lang="en-US" altLang="zh-CN" b="1" dirty="0" smtClean="0">
                <a:solidFill>
                  <a:srgbClr val="002060"/>
                </a:solidFill>
                <a:ea typeface="宋体" charset="-122"/>
              </a:endParaRPr>
            </a:p>
          </p:txBody>
        </p:sp>
        <p:sp>
          <p:nvSpPr>
            <p:cNvPr id="21" name="Text Box 48"/>
            <p:cNvSpPr txBox="1">
              <a:spLocks noChangeArrowheads="1"/>
            </p:cNvSpPr>
            <p:nvPr/>
          </p:nvSpPr>
          <p:spPr bwMode="auto">
            <a:xfrm>
              <a:off x="228600" y="3352800"/>
              <a:ext cx="1905000" cy="369332"/>
            </a:xfrm>
            <a:prstGeom prst="rect">
              <a:avLst/>
            </a:prstGeom>
            <a:noFill/>
            <a:ln w="9525">
              <a:noFill/>
              <a:miter lim="800000"/>
              <a:headEnd/>
              <a:tailEnd/>
            </a:ln>
            <a:effectLst/>
          </p:spPr>
          <p:txBody>
            <a:bodyPr>
              <a:spAutoFit/>
            </a:bodyPr>
            <a:lstStyle/>
            <a:p>
              <a:pPr algn="ctr" eaLnBrk="0" hangingPunct="0"/>
              <a:r>
                <a:rPr lang="zh-CN" altLang="en-US" b="1" dirty="0" smtClean="0">
                  <a:solidFill>
                    <a:srgbClr val="002060"/>
                  </a:solidFill>
                  <a:ea typeface="宋体" charset="-122"/>
                </a:rPr>
                <a:t>实验方案</a:t>
              </a:r>
              <a:endParaRPr lang="en-US" altLang="zh-CN" b="1" dirty="0">
                <a:solidFill>
                  <a:srgbClr val="002060"/>
                </a:solidFill>
                <a:ea typeface="宋体" charset="-122"/>
              </a:endParaRPr>
            </a:p>
          </p:txBody>
        </p:sp>
        <p:sp>
          <p:nvSpPr>
            <p:cNvPr id="22" name="Text Box 48"/>
            <p:cNvSpPr txBox="1">
              <a:spLocks noChangeArrowheads="1"/>
            </p:cNvSpPr>
            <p:nvPr/>
          </p:nvSpPr>
          <p:spPr bwMode="auto">
            <a:xfrm>
              <a:off x="3657600" y="6019800"/>
              <a:ext cx="1905000" cy="369332"/>
            </a:xfrm>
            <a:prstGeom prst="rect">
              <a:avLst/>
            </a:prstGeom>
            <a:noFill/>
            <a:ln w="9525">
              <a:noFill/>
              <a:miter lim="800000"/>
              <a:headEnd/>
              <a:tailEnd/>
            </a:ln>
            <a:effectLst/>
          </p:spPr>
          <p:txBody>
            <a:bodyPr>
              <a:spAutoFit/>
            </a:bodyPr>
            <a:lstStyle/>
            <a:p>
              <a:pPr algn="ctr" eaLnBrk="0" hangingPunct="0"/>
              <a:r>
                <a:rPr lang="zh-CN" altLang="en-US" b="1" dirty="0" smtClean="0">
                  <a:solidFill>
                    <a:srgbClr val="002060"/>
                  </a:solidFill>
                  <a:ea typeface="宋体" charset="-122"/>
                </a:rPr>
                <a:t>测试系统</a:t>
              </a:r>
              <a:endParaRPr lang="en-US" altLang="zh-CN" b="1" dirty="0" smtClean="0">
                <a:solidFill>
                  <a:srgbClr val="002060"/>
                </a:solidFill>
                <a:ea typeface="宋体" charset="-122"/>
              </a:endParaRPr>
            </a:p>
          </p:txBody>
        </p:sp>
      </p:grpSp>
      <p:sp>
        <p:nvSpPr>
          <p:cNvPr id="49" name="矩形 48"/>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第二部分</a:t>
            </a:r>
            <a:endParaRPr lang="zh-CN" altLang="en-US" dirty="0">
              <a:solidFill>
                <a:schemeClr val="bg1"/>
              </a:solidFill>
              <a:latin typeface="Arial" pitchFamily="34" charset="0"/>
            </a:endParaRPr>
          </a:p>
        </p:txBody>
      </p:sp>
      <p:sp>
        <p:nvSpPr>
          <p:cNvPr id="50"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航空发动机转静碰摩实验</a:t>
            </a:r>
            <a:r>
              <a:rPr lang="zh-CN" altLang="en-US" b="0" dirty="0" smtClean="0">
                <a:solidFill>
                  <a:srgbClr val="FF0000"/>
                </a:solidFill>
                <a:latin typeface="Arial" pitchFamily="34" charset="0"/>
              </a:rPr>
              <a:t> </a:t>
            </a:r>
            <a:endParaRPr lang="zh-CN" altLang="en-US" b="0" dirty="0">
              <a:solidFill>
                <a:srgbClr val="FF0000"/>
              </a:solidFill>
              <a:latin typeface="Arial" pitchFamily="34" charset="0"/>
            </a:endParaRPr>
          </a:p>
        </p:txBody>
      </p:sp>
      <p:sp>
        <p:nvSpPr>
          <p:cNvPr id="5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256002" name="Group 2"/>
          <p:cNvGrpSpPr>
            <a:grpSpLocks/>
          </p:cNvGrpSpPr>
          <p:nvPr/>
        </p:nvGrpSpPr>
        <p:grpSpPr bwMode="auto">
          <a:xfrm>
            <a:off x="304800" y="685800"/>
            <a:ext cx="5257800" cy="5257800"/>
            <a:chOff x="2059" y="11486"/>
            <a:chExt cx="4346" cy="3489"/>
          </a:xfrm>
        </p:grpSpPr>
        <p:pic>
          <p:nvPicPr>
            <p:cNvPr id="256003" name="Picture 3" descr="0707_111151"/>
            <p:cNvPicPr>
              <a:picLocks noChangeAspect="1" noChangeArrowheads="1"/>
            </p:cNvPicPr>
            <p:nvPr/>
          </p:nvPicPr>
          <p:blipFill>
            <a:blip r:embed="rId3" cstate="print"/>
            <a:srcRect/>
            <a:stretch>
              <a:fillRect/>
            </a:stretch>
          </p:blipFill>
          <p:spPr bwMode="auto">
            <a:xfrm>
              <a:off x="2593" y="12086"/>
              <a:ext cx="3419" cy="2269"/>
            </a:xfrm>
            <a:prstGeom prst="rect">
              <a:avLst/>
            </a:prstGeom>
            <a:noFill/>
          </p:spPr>
        </p:pic>
        <p:sp>
          <p:nvSpPr>
            <p:cNvPr id="256004" name="Text Box 4"/>
            <p:cNvSpPr txBox="1">
              <a:spLocks noChangeArrowheads="1"/>
            </p:cNvSpPr>
            <p:nvPr/>
          </p:nvSpPr>
          <p:spPr bwMode="auto">
            <a:xfrm>
              <a:off x="5287" y="14432"/>
              <a:ext cx="1118" cy="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测量</a:t>
              </a:r>
              <a:endPar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转速</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6005" name="Line 5"/>
            <p:cNvSpPr>
              <a:spLocks noChangeShapeType="1"/>
            </p:cNvSpPr>
            <p:nvPr/>
          </p:nvSpPr>
          <p:spPr bwMode="auto">
            <a:xfrm>
              <a:off x="5543" y="13256"/>
              <a:ext cx="250" cy="1222"/>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256006" name="Line 6"/>
            <p:cNvSpPr>
              <a:spLocks noChangeShapeType="1"/>
            </p:cNvSpPr>
            <p:nvPr/>
          </p:nvSpPr>
          <p:spPr bwMode="auto">
            <a:xfrm flipH="1" flipV="1">
              <a:off x="2733" y="11753"/>
              <a:ext cx="230" cy="994"/>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256007" name="Text Box 7"/>
            <p:cNvSpPr txBox="1">
              <a:spLocks noChangeArrowheads="1"/>
            </p:cNvSpPr>
            <p:nvPr/>
          </p:nvSpPr>
          <p:spPr bwMode="auto">
            <a:xfrm>
              <a:off x="2083" y="11486"/>
              <a:ext cx="1125" cy="37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碰摩</a:t>
              </a:r>
              <a:endPar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螺钉</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6008" name="Line 8"/>
            <p:cNvSpPr>
              <a:spLocks noChangeShapeType="1"/>
            </p:cNvSpPr>
            <p:nvPr/>
          </p:nvSpPr>
          <p:spPr bwMode="auto">
            <a:xfrm flipH="1">
              <a:off x="2563" y="13547"/>
              <a:ext cx="560" cy="987"/>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256009" name="Text Box 9"/>
            <p:cNvSpPr txBox="1">
              <a:spLocks noChangeArrowheads="1"/>
            </p:cNvSpPr>
            <p:nvPr/>
          </p:nvSpPr>
          <p:spPr bwMode="auto">
            <a:xfrm>
              <a:off x="2059" y="14512"/>
              <a:ext cx="1037" cy="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涡轮</a:t>
              </a:r>
              <a:endPar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机匣</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6010" name="Line 10"/>
            <p:cNvSpPr>
              <a:spLocks noChangeShapeType="1"/>
            </p:cNvSpPr>
            <p:nvPr/>
          </p:nvSpPr>
          <p:spPr bwMode="auto">
            <a:xfrm flipV="1">
              <a:off x="5018" y="11753"/>
              <a:ext cx="325" cy="1147"/>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256011" name="Text Box 11"/>
            <p:cNvSpPr txBox="1">
              <a:spLocks noChangeArrowheads="1"/>
            </p:cNvSpPr>
            <p:nvPr/>
          </p:nvSpPr>
          <p:spPr bwMode="auto">
            <a:xfrm>
              <a:off x="4763" y="11500"/>
              <a:ext cx="1340" cy="37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压气机</a:t>
              </a:r>
              <a:endPar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机匣</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256012" name="Group 12"/>
          <p:cNvGrpSpPr>
            <a:grpSpLocks/>
          </p:cNvGrpSpPr>
          <p:nvPr/>
        </p:nvGrpSpPr>
        <p:grpSpPr bwMode="auto">
          <a:xfrm>
            <a:off x="4572000" y="1752601"/>
            <a:ext cx="4572000" cy="3352800"/>
            <a:chOff x="1980" y="6588"/>
            <a:chExt cx="8739" cy="4324"/>
          </a:xfrm>
        </p:grpSpPr>
        <p:pic>
          <p:nvPicPr>
            <p:cNvPr id="256013" name="Picture 13"/>
            <p:cNvPicPr>
              <a:picLocks noChangeAspect="1" noChangeArrowheads="1"/>
            </p:cNvPicPr>
            <p:nvPr/>
          </p:nvPicPr>
          <p:blipFill>
            <a:blip r:embed="rId4"/>
            <a:srcRect/>
            <a:stretch>
              <a:fillRect/>
            </a:stretch>
          </p:blipFill>
          <p:spPr bwMode="auto">
            <a:xfrm>
              <a:off x="2424" y="6772"/>
              <a:ext cx="8295" cy="4140"/>
            </a:xfrm>
            <a:prstGeom prst="rect">
              <a:avLst/>
            </a:prstGeom>
            <a:noFill/>
          </p:spPr>
        </p:pic>
        <p:sp>
          <p:nvSpPr>
            <p:cNvPr id="256014" name="Line 14"/>
            <p:cNvSpPr>
              <a:spLocks noChangeShapeType="1"/>
            </p:cNvSpPr>
            <p:nvPr/>
          </p:nvSpPr>
          <p:spPr bwMode="auto">
            <a:xfrm flipV="1">
              <a:off x="9660" y="9864"/>
              <a:ext cx="600" cy="54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15" name="Line 15"/>
            <p:cNvSpPr>
              <a:spLocks noChangeShapeType="1"/>
            </p:cNvSpPr>
            <p:nvPr/>
          </p:nvSpPr>
          <p:spPr bwMode="auto">
            <a:xfrm flipV="1">
              <a:off x="9000" y="8304"/>
              <a:ext cx="1260" cy="46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16" name="Line 16"/>
            <p:cNvSpPr>
              <a:spLocks noChangeShapeType="1"/>
            </p:cNvSpPr>
            <p:nvPr/>
          </p:nvSpPr>
          <p:spPr bwMode="auto">
            <a:xfrm flipH="1" flipV="1">
              <a:off x="2340" y="9708"/>
              <a:ext cx="900" cy="1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17" name="Line 17"/>
            <p:cNvSpPr>
              <a:spLocks noChangeShapeType="1"/>
            </p:cNvSpPr>
            <p:nvPr/>
          </p:nvSpPr>
          <p:spPr bwMode="auto">
            <a:xfrm flipV="1">
              <a:off x="9720" y="7992"/>
              <a:ext cx="54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18" name="Line 18"/>
            <p:cNvSpPr>
              <a:spLocks noChangeShapeType="1"/>
            </p:cNvSpPr>
            <p:nvPr/>
          </p:nvSpPr>
          <p:spPr bwMode="auto">
            <a:xfrm flipV="1">
              <a:off x="9720" y="6900"/>
              <a:ext cx="540" cy="1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19" name="Line 19"/>
            <p:cNvSpPr>
              <a:spLocks noChangeShapeType="1"/>
            </p:cNvSpPr>
            <p:nvPr/>
          </p:nvSpPr>
          <p:spPr bwMode="auto">
            <a:xfrm flipH="1" flipV="1">
              <a:off x="2160" y="8304"/>
              <a:ext cx="162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20" name="Text Box 20"/>
            <p:cNvSpPr txBox="1">
              <a:spLocks noChangeArrowheads="1"/>
            </p:cNvSpPr>
            <p:nvPr/>
          </p:nvSpPr>
          <p:spPr bwMode="auto">
            <a:xfrm>
              <a:off x="10260" y="9708"/>
              <a:ext cx="36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1</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21" name="Text Box 21"/>
            <p:cNvSpPr txBox="1">
              <a:spLocks noChangeArrowheads="1"/>
            </p:cNvSpPr>
            <p:nvPr/>
          </p:nvSpPr>
          <p:spPr bwMode="auto">
            <a:xfrm>
              <a:off x="10260" y="8148"/>
              <a:ext cx="36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22" name="Text Box 22"/>
            <p:cNvSpPr txBox="1">
              <a:spLocks noChangeArrowheads="1"/>
            </p:cNvSpPr>
            <p:nvPr/>
          </p:nvSpPr>
          <p:spPr bwMode="auto">
            <a:xfrm>
              <a:off x="10260" y="6588"/>
              <a:ext cx="36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4</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23" name="Text Box 23"/>
            <p:cNvSpPr txBox="1">
              <a:spLocks noChangeArrowheads="1"/>
            </p:cNvSpPr>
            <p:nvPr/>
          </p:nvSpPr>
          <p:spPr bwMode="auto">
            <a:xfrm>
              <a:off x="1980" y="7836"/>
              <a:ext cx="36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6</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24" name="Text Box 24"/>
            <p:cNvSpPr txBox="1">
              <a:spLocks noChangeArrowheads="1"/>
            </p:cNvSpPr>
            <p:nvPr/>
          </p:nvSpPr>
          <p:spPr bwMode="auto">
            <a:xfrm>
              <a:off x="1980" y="9552"/>
              <a:ext cx="36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5</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25" name="Text Box 25"/>
            <p:cNvSpPr txBox="1">
              <a:spLocks noChangeArrowheads="1"/>
            </p:cNvSpPr>
            <p:nvPr/>
          </p:nvSpPr>
          <p:spPr bwMode="auto">
            <a:xfrm>
              <a:off x="10260" y="7680"/>
              <a:ext cx="36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3</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6026" name="Line 26"/>
            <p:cNvSpPr>
              <a:spLocks noChangeShapeType="1"/>
            </p:cNvSpPr>
            <p:nvPr/>
          </p:nvSpPr>
          <p:spPr bwMode="auto">
            <a:xfrm flipV="1">
              <a:off x="6120" y="7056"/>
              <a:ext cx="900" cy="171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27" name="Text Box 27"/>
            <p:cNvSpPr txBox="1">
              <a:spLocks noChangeArrowheads="1"/>
            </p:cNvSpPr>
            <p:nvPr/>
          </p:nvSpPr>
          <p:spPr bwMode="auto">
            <a:xfrm>
              <a:off x="7020" y="6744"/>
              <a:ext cx="36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7</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sp>
        <p:nvSpPr>
          <p:cNvPr id="32" name="矩形 31"/>
          <p:cNvSpPr/>
          <p:nvPr/>
        </p:nvSpPr>
        <p:spPr>
          <a:xfrm>
            <a:off x="990600" y="0"/>
            <a:ext cx="2805576"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航空发动机转静碰摩实验</a:t>
            </a:r>
            <a:r>
              <a:rPr lang="zh-CN" altLang="en-US" b="0" dirty="0" smtClean="0">
                <a:solidFill>
                  <a:schemeClr val="bg1"/>
                </a:solidFill>
                <a:latin typeface="Arial" pitchFamily="34" charset="0"/>
              </a:rPr>
              <a:t> </a:t>
            </a:r>
            <a:endParaRPr lang="zh-CN" altLang="en-US" b="0" dirty="0">
              <a:solidFill>
                <a:schemeClr val="bg1"/>
              </a:solidFill>
              <a:latin typeface="Arial" pitchFamily="34" charset="0"/>
            </a:endParaRPr>
          </a:p>
        </p:txBody>
      </p:sp>
      <p:sp>
        <p:nvSpPr>
          <p:cNvPr id="33" name="Text Box 3"/>
          <p:cNvSpPr txBox="1">
            <a:spLocks noChangeArrowheads="1"/>
          </p:cNvSpPr>
          <p:nvPr/>
        </p:nvSpPr>
        <p:spPr bwMode="auto">
          <a:xfrm>
            <a:off x="4648200" y="0"/>
            <a:ext cx="4495800" cy="369332"/>
          </a:xfrm>
          <a:prstGeom prst="rect">
            <a:avLst/>
          </a:prstGeom>
          <a:noFill/>
          <a:ln w="9525">
            <a:noFill/>
            <a:miter lim="800000"/>
            <a:headEnd/>
            <a:tailEnd/>
          </a:ln>
          <a:effectLst/>
        </p:spPr>
        <p:txBody>
          <a:bodyPr>
            <a:spAutoFit/>
          </a:bodyPr>
          <a:lstStyle/>
          <a:p>
            <a:pPr eaLnBrk="0" hangingPunct="0"/>
            <a:r>
              <a:rPr lang="en-US" altLang="zh-CN" dirty="0" smtClean="0">
                <a:solidFill>
                  <a:srgbClr val="FF0000"/>
                </a:solidFill>
                <a:effectLst>
                  <a:outerShdw blurRad="38100" dist="38100" dir="2700000" algn="tl">
                    <a:srgbClr val="C0C0C0"/>
                  </a:outerShdw>
                </a:effectLst>
                <a:latin typeface="Verdana" pitchFamily="34" charset="0"/>
              </a:rPr>
              <a:t>A   </a:t>
            </a:r>
            <a:r>
              <a:rPr lang="zh-CN" altLang="en-US" dirty="0" smtClean="0">
                <a:solidFill>
                  <a:srgbClr val="FF0000"/>
                </a:solidFill>
                <a:ea typeface="宋体" charset="-122"/>
              </a:rPr>
              <a:t>航空发动机转子实验器简介</a:t>
            </a:r>
            <a:endParaRPr lang="zh-CN" altLang="en-US" dirty="0">
              <a:solidFill>
                <a:srgbClr val="FF0000"/>
              </a:solidFill>
              <a:ea typeface="宋体" charset="-122"/>
            </a:endParaRPr>
          </a:p>
        </p:txBody>
      </p:sp>
      <p:pic>
        <p:nvPicPr>
          <p:cNvPr id="256028" name="图片 12965" descr="P1060046"/>
          <p:cNvPicPr>
            <a:picLocks noChangeAspect="1" noChangeArrowheads="1"/>
          </p:cNvPicPr>
          <p:nvPr/>
        </p:nvPicPr>
        <p:blipFill>
          <a:blip r:embed="rId5"/>
          <a:srcRect t="7062"/>
          <a:stretch>
            <a:fillRect/>
          </a:stretch>
        </p:blipFill>
        <p:spPr bwMode="auto">
          <a:xfrm>
            <a:off x="1219200" y="914400"/>
            <a:ext cx="7315200" cy="5104629"/>
          </a:xfrm>
          <a:prstGeom prst="rect">
            <a:avLst/>
          </a:prstGeom>
          <a:noFill/>
          <a:ln w="9525">
            <a:noFill/>
            <a:miter lim="800000"/>
            <a:headEnd/>
            <a:tailEnd/>
          </a:ln>
        </p:spPr>
      </p:pic>
      <p:pic>
        <p:nvPicPr>
          <p:cNvPr id="256029" name="图片 1" descr="1"/>
          <p:cNvPicPr>
            <a:picLocks noChangeAspect="1" noChangeArrowheads="1"/>
          </p:cNvPicPr>
          <p:nvPr/>
        </p:nvPicPr>
        <p:blipFill>
          <a:blip r:embed="rId6"/>
          <a:srcRect/>
          <a:stretch>
            <a:fillRect/>
          </a:stretch>
        </p:blipFill>
        <p:spPr bwMode="auto">
          <a:xfrm>
            <a:off x="1295400" y="472190"/>
            <a:ext cx="6781800" cy="5924263"/>
          </a:xfrm>
          <a:prstGeom prst="rect">
            <a:avLst/>
          </a:prstGeom>
          <a:noFill/>
          <a:ln w="9525">
            <a:noFill/>
            <a:miter lim="800000"/>
            <a:headEnd/>
            <a:tailEnd/>
          </a:ln>
        </p:spPr>
      </p:pic>
      <p:sp>
        <p:nvSpPr>
          <p:cNvPr id="3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12"/>
                                        </p:tgtEl>
                                        <p:attrNameLst>
                                          <p:attrName>style.visibility</p:attrName>
                                        </p:attrNameLst>
                                      </p:cBhvr>
                                      <p:to>
                                        <p:strVal val="visible"/>
                                      </p:to>
                                    </p:set>
                                    <p:animEffect transition="in" filter="blinds(horizontal)">
                                      <p:cBhvr>
                                        <p:cTn id="7" dur="500"/>
                                        <p:tgtEl>
                                          <p:spTgt spid="2560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56028"/>
                                        </p:tgtEl>
                                        <p:attrNameLst>
                                          <p:attrName>style.visibility</p:attrName>
                                        </p:attrNameLst>
                                      </p:cBhvr>
                                      <p:to>
                                        <p:strVal val="visible"/>
                                      </p:to>
                                    </p:set>
                                    <p:anim calcmode="lin" valueType="num">
                                      <p:cBhvr additive="base">
                                        <p:cTn id="12" dur="500" fill="hold"/>
                                        <p:tgtEl>
                                          <p:spTgt spid="256028"/>
                                        </p:tgtEl>
                                        <p:attrNameLst>
                                          <p:attrName>ppt_x</p:attrName>
                                        </p:attrNameLst>
                                      </p:cBhvr>
                                      <p:tavLst>
                                        <p:tav tm="0">
                                          <p:val>
                                            <p:strVal val="1+#ppt_w/2"/>
                                          </p:val>
                                        </p:tav>
                                        <p:tav tm="100000">
                                          <p:val>
                                            <p:strVal val="#ppt_x"/>
                                          </p:val>
                                        </p:tav>
                                      </p:tavLst>
                                    </p:anim>
                                    <p:anim calcmode="lin" valueType="num">
                                      <p:cBhvr additive="base">
                                        <p:cTn id="13" dur="500" fill="hold"/>
                                        <p:tgtEl>
                                          <p:spTgt spid="2560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6029"/>
                                        </p:tgtEl>
                                        <p:attrNameLst>
                                          <p:attrName>style.visibility</p:attrName>
                                        </p:attrNameLst>
                                      </p:cBhvr>
                                      <p:to>
                                        <p:strVal val="visible"/>
                                      </p:to>
                                    </p:set>
                                    <p:animEffect transition="in" filter="box(in)">
                                      <p:cBhvr>
                                        <p:cTn id="18" dur="500"/>
                                        <p:tgtEl>
                                          <p:spTgt spid="25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eaLnBrk="0" hangingPunct="0"/>
            <a:r>
              <a:rPr lang="en-US" altLang="zh-CN" dirty="0" smtClean="0">
                <a:solidFill>
                  <a:srgbClr val="FF0000"/>
                </a:solidFill>
                <a:ea typeface="宋体" charset="-122"/>
              </a:rPr>
              <a:t>B    </a:t>
            </a:r>
            <a:r>
              <a:rPr lang="zh-CN" altLang="en-US" dirty="0" smtClean="0">
                <a:solidFill>
                  <a:srgbClr val="FF0000"/>
                </a:solidFill>
                <a:ea typeface="宋体" charset="-122"/>
              </a:rPr>
              <a:t>碰摩实验</a:t>
            </a:r>
            <a:endParaRPr lang="en-US" altLang="zh-CN" dirty="0" smtClean="0">
              <a:solidFill>
                <a:srgbClr val="FF0000"/>
              </a:solidFill>
              <a:ea typeface="宋体" charset="-122"/>
            </a:endParaRPr>
          </a:p>
        </p:txBody>
      </p:sp>
      <p:grpSp>
        <p:nvGrpSpPr>
          <p:cNvPr id="8" name="Group 20"/>
          <p:cNvGrpSpPr>
            <a:grpSpLocks/>
          </p:cNvGrpSpPr>
          <p:nvPr/>
        </p:nvGrpSpPr>
        <p:grpSpPr bwMode="auto">
          <a:xfrm>
            <a:off x="1143000" y="2743200"/>
            <a:ext cx="2286000" cy="2667000"/>
            <a:chOff x="720" y="2112"/>
            <a:chExt cx="1440" cy="1680"/>
          </a:xfrm>
        </p:grpSpPr>
        <p:sp>
          <p:nvSpPr>
            <p:cNvPr id="9" name="AutoShape 5"/>
            <p:cNvSpPr>
              <a:spLocks noChangeArrowheads="1"/>
            </p:cNvSpPr>
            <p:nvPr/>
          </p:nvSpPr>
          <p:spPr bwMode="auto">
            <a:xfrm>
              <a:off x="720" y="2112"/>
              <a:ext cx="1440" cy="168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zh-CN" altLang="en-US" b="0">
                <a:latin typeface="Verdana" pitchFamily="34" charset="0"/>
                <a:ea typeface="宋体" charset="-122"/>
              </a:endParaRPr>
            </a:p>
          </p:txBody>
        </p:sp>
        <p:sp>
          <p:nvSpPr>
            <p:cNvPr id="10" name="Text Box 6"/>
            <p:cNvSpPr txBox="1">
              <a:spLocks noChangeArrowheads="1"/>
            </p:cNvSpPr>
            <p:nvPr/>
          </p:nvSpPr>
          <p:spPr bwMode="auto">
            <a:xfrm>
              <a:off x="780" y="2238"/>
              <a:ext cx="1284" cy="1493"/>
            </a:xfrm>
            <a:prstGeom prst="rect">
              <a:avLst/>
            </a:prstGeom>
            <a:noFill/>
            <a:ln w="9525">
              <a:noFill/>
              <a:miter lim="800000"/>
              <a:headEnd/>
              <a:tailEnd/>
            </a:ln>
            <a:effectLst/>
          </p:spPr>
          <p:txBody>
            <a:bodyPr>
              <a:spAutoFit/>
            </a:bodyPr>
            <a:lstStyle/>
            <a:p>
              <a:pPr eaLnBrk="0" hangingPunct="0"/>
              <a:r>
                <a:rPr lang="zh-CN" altLang="en-US" sz="2800" dirty="0" smtClean="0">
                  <a:solidFill>
                    <a:srgbClr val="002060"/>
                  </a:solidFill>
                  <a:ea typeface="宋体" charset="-122"/>
                </a:rPr>
                <a:t>单点碰摩</a:t>
              </a:r>
              <a:r>
                <a:rPr lang="zh-CN" altLang="en-US" sz="2800" b="0" dirty="0" smtClean="0">
                  <a:solidFill>
                    <a:srgbClr val="002060"/>
                  </a:solidFill>
                  <a:ea typeface="宋体" charset="-122"/>
                </a:rPr>
                <a:t>：</a:t>
              </a:r>
              <a:r>
                <a:rPr lang="zh-CN" altLang="en-US" sz="2400" b="0" dirty="0" smtClean="0">
                  <a:solidFill>
                    <a:srgbClr val="002060"/>
                  </a:solidFill>
                </a:rPr>
                <a:t>分薄壁涡轮机匣的单点碰摩和厚壁涡轮机匣的单点碰摩两种情况</a:t>
              </a:r>
              <a:endParaRPr lang="en-US" altLang="zh-CN" sz="2400" b="0" dirty="0">
                <a:solidFill>
                  <a:srgbClr val="002060"/>
                </a:solidFill>
                <a:ea typeface="宋体" charset="-122"/>
              </a:endParaRPr>
            </a:p>
          </p:txBody>
        </p:sp>
      </p:grpSp>
      <p:sp>
        <p:nvSpPr>
          <p:cNvPr id="11" name="Freeform 7"/>
          <p:cNvSpPr>
            <a:spLocks/>
          </p:cNvSpPr>
          <p:nvPr/>
        </p:nvSpPr>
        <p:spPr bwMode="gray">
          <a:xfrm>
            <a:off x="3222625" y="26463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zh-CN" altLang="en-US" b="0"/>
          </a:p>
        </p:txBody>
      </p:sp>
      <p:sp>
        <p:nvSpPr>
          <p:cNvPr id="12" name="AutoShape 8"/>
          <p:cNvSpPr>
            <a:spLocks noChangeAspect="1" noChangeArrowheads="1" noTextEdit="1"/>
          </p:cNvSpPr>
          <p:nvPr/>
        </p:nvSpPr>
        <p:spPr bwMode="gray">
          <a:xfrm flipH="1">
            <a:off x="4868863" y="2643188"/>
            <a:ext cx="909637" cy="1244600"/>
          </a:xfrm>
          <a:prstGeom prst="rect">
            <a:avLst/>
          </a:prstGeom>
          <a:noFill/>
          <a:ln w="9525">
            <a:noFill/>
            <a:miter lim="800000"/>
            <a:headEnd/>
            <a:tailEnd/>
          </a:ln>
        </p:spPr>
        <p:txBody>
          <a:bodyPr/>
          <a:lstStyle/>
          <a:p>
            <a:endParaRPr lang="zh-CN" altLang="en-US" b="0"/>
          </a:p>
        </p:txBody>
      </p:sp>
      <p:grpSp>
        <p:nvGrpSpPr>
          <p:cNvPr id="13" name="Group 22"/>
          <p:cNvGrpSpPr>
            <a:grpSpLocks/>
          </p:cNvGrpSpPr>
          <p:nvPr/>
        </p:nvGrpSpPr>
        <p:grpSpPr bwMode="auto">
          <a:xfrm>
            <a:off x="3048000" y="1019175"/>
            <a:ext cx="2998788" cy="1601788"/>
            <a:chOff x="1920" y="1026"/>
            <a:chExt cx="1889" cy="1009"/>
          </a:xfrm>
        </p:grpSpPr>
        <p:grpSp>
          <p:nvGrpSpPr>
            <p:cNvPr id="14" name="Group 10"/>
            <p:cNvGrpSpPr>
              <a:grpSpLocks/>
            </p:cNvGrpSpPr>
            <p:nvPr/>
          </p:nvGrpSpPr>
          <p:grpSpPr bwMode="auto">
            <a:xfrm>
              <a:off x="1920" y="1026"/>
              <a:ext cx="1889" cy="1009"/>
              <a:chOff x="1997" y="1314"/>
              <a:chExt cx="1889" cy="1009"/>
            </a:xfrm>
          </p:grpSpPr>
          <p:grpSp>
            <p:nvGrpSpPr>
              <p:cNvPr id="16" name="Group 11"/>
              <p:cNvGrpSpPr>
                <a:grpSpLocks/>
              </p:cNvGrpSpPr>
              <p:nvPr/>
            </p:nvGrpSpPr>
            <p:grpSpPr bwMode="auto">
              <a:xfrm>
                <a:off x="1997" y="1404"/>
                <a:ext cx="1889" cy="919"/>
                <a:chOff x="1973" y="1027"/>
                <a:chExt cx="1926" cy="937"/>
              </a:xfrm>
            </p:grpSpPr>
            <p:sp>
              <p:nvSpPr>
                <p:cNvPr id="21"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zh-CN" altLang="en-US" b="0"/>
                </a:p>
              </p:txBody>
            </p:sp>
            <p:sp>
              <p:nvSpPr>
                <p:cNvPr id="22"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zh-CN" altLang="en-US" b="0"/>
                </a:p>
              </p:txBody>
            </p:sp>
          </p:grpSp>
          <p:sp>
            <p:nvSpPr>
              <p:cNvPr id="17"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zh-CN" altLang="en-US" b="0"/>
              </a:p>
            </p:txBody>
          </p:sp>
          <p:sp>
            <p:nvSpPr>
              <p:cNvPr id="18"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zh-CN" altLang="en-US" b="0"/>
              </a:p>
            </p:txBody>
          </p:sp>
          <p:sp>
            <p:nvSpPr>
              <p:cNvPr id="19"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zh-CN" altLang="en-US" b="0"/>
              </a:p>
            </p:txBody>
          </p:sp>
          <p:sp>
            <p:nvSpPr>
              <p:cNvPr id="20"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zh-CN" altLang="en-US" b="0"/>
              </a:p>
            </p:txBody>
          </p:sp>
        </p:grpSp>
        <p:sp>
          <p:nvSpPr>
            <p:cNvPr id="15" name="Text Box 18"/>
            <p:cNvSpPr txBox="1">
              <a:spLocks noChangeArrowheads="1"/>
            </p:cNvSpPr>
            <p:nvPr/>
          </p:nvSpPr>
          <p:spPr bwMode="auto">
            <a:xfrm>
              <a:off x="2208" y="1200"/>
              <a:ext cx="1392" cy="368"/>
            </a:xfrm>
            <a:prstGeom prst="rect">
              <a:avLst/>
            </a:prstGeom>
            <a:noFill/>
            <a:ln w="9525" algn="ctr">
              <a:noFill/>
              <a:miter lim="800000"/>
              <a:headEnd/>
              <a:tailEnd/>
            </a:ln>
            <a:effectLst/>
          </p:spPr>
          <p:txBody>
            <a:bodyPr wrap="square">
              <a:spAutoFit/>
            </a:bodyPr>
            <a:lstStyle/>
            <a:p>
              <a:pPr algn="ctr" eaLnBrk="0" hangingPunct="0"/>
              <a:r>
                <a:rPr lang="zh-CN" altLang="en-US" sz="3200" dirty="0" smtClean="0">
                  <a:solidFill>
                    <a:srgbClr val="002060"/>
                  </a:solidFill>
                  <a:ea typeface="宋体" charset="-122"/>
                </a:rPr>
                <a:t>碰摩实验</a:t>
              </a:r>
              <a:endParaRPr lang="en-US" altLang="zh-CN" sz="3200" dirty="0">
                <a:solidFill>
                  <a:srgbClr val="002060"/>
                </a:solidFill>
                <a:ea typeface="宋体" charset="-122"/>
              </a:endParaRPr>
            </a:p>
          </p:txBody>
        </p:sp>
      </p:grpSp>
      <p:grpSp>
        <p:nvGrpSpPr>
          <p:cNvPr id="23" name="Group 21"/>
          <p:cNvGrpSpPr>
            <a:grpSpLocks/>
          </p:cNvGrpSpPr>
          <p:nvPr/>
        </p:nvGrpSpPr>
        <p:grpSpPr bwMode="auto">
          <a:xfrm>
            <a:off x="5562600" y="2743200"/>
            <a:ext cx="2286000" cy="2667000"/>
            <a:chOff x="3504" y="2112"/>
            <a:chExt cx="1440" cy="1680"/>
          </a:xfrm>
        </p:grpSpPr>
        <p:sp>
          <p:nvSpPr>
            <p:cNvPr id="24" name="AutoShape 3"/>
            <p:cNvSpPr>
              <a:spLocks noChangeArrowheads="1"/>
            </p:cNvSpPr>
            <p:nvPr/>
          </p:nvSpPr>
          <p:spPr bwMode="auto">
            <a:xfrm>
              <a:off x="3504" y="2112"/>
              <a:ext cx="1440" cy="168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zh-CN" altLang="en-US" b="0">
                <a:latin typeface="Verdana" pitchFamily="34" charset="0"/>
                <a:ea typeface="宋体" charset="-122"/>
              </a:endParaRPr>
            </a:p>
          </p:txBody>
        </p:sp>
        <p:sp>
          <p:nvSpPr>
            <p:cNvPr id="25" name="Text Box 19"/>
            <p:cNvSpPr txBox="1">
              <a:spLocks noChangeArrowheads="1"/>
            </p:cNvSpPr>
            <p:nvPr/>
          </p:nvSpPr>
          <p:spPr bwMode="auto">
            <a:xfrm>
              <a:off x="3612" y="2238"/>
              <a:ext cx="1284" cy="1260"/>
            </a:xfrm>
            <a:prstGeom prst="rect">
              <a:avLst/>
            </a:prstGeom>
            <a:noFill/>
            <a:ln w="9525">
              <a:noFill/>
              <a:miter lim="800000"/>
              <a:headEnd/>
              <a:tailEnd/>
            </a:ln>
            <a:effectLst/>
          </p:spPr>
          <p:txBody>
            <a:bodyPr>
              <a:spAutoFit/>
            </a:bodyPr>
            <a:lstStyle/>
            <a:p>
              <a:pPr eaLnBrk="0" hangingPunct="0"/>
              <a:r>
                <a:rPr lang="zh-CN" altLang="en-US" sz="2800" dirty="0" smtClean="0">
                  <a:solidFill>
                    <a:srgbClr val="002060"/>
                  </a:solidFill>
                  <a:ea typeface="宋体" charset="-122"/>
                </a:rPr>
                <a:t>局部偏摩</a:t>
              </a:r>
              <a:endParaRPr lang="en-US" altLang="zh-CN" sz="2800" dirty="0" smtClean="0">
                <a:solidFill>
                  <a:srgbClr val="002060"/>
                </a:solidFill>
                <a:ea typeface="宋体" charset="-122"/>
              </a:endParaRPr>
            </a:p>
            <a:p>
              <a:pPr eaLnBrk="0" hangingPunct="0"/>
              <a:r>
                <a:rPr lang="zh-CN" altLang="en-US" sz="2400" b="0" dirty="0" smtClean="0">
                  <a:solidFill>
                    <a:srgbClr val="002060"/>
                  </a:solidFill>
                </a:rPr>
                <a:t>分薄壁涡轮机匣的偏摩和厚壁涡轮机匣偏摩两种情况</a:t>
              </a:r>
              <a:endParaRPr lang="en-US" altLang="zh-CN" sz="2400" dirty="0">
                <a:solidFill>
                  <a:srgbClr val="002060"/>
                </a:solidFill>
                <a:ea typeface="宋体" charset="-122"/>
              </a:endParaRPr>
            </a:p>
          </p:txBody>
        </p:sp>
      </p:grpSp>
      <p:sp>
        <p:nvSpPr>
          <p:cNvPr id="26" name="Freeform 9"/>
          <p:cNvSpPr>
            <a:spLocks/>
          </p:cNvSpPr>
          <p:nvPr/>
        </p:nvSpPr>
        <p:spPr bwMode="gray">
          <a:xfrm flipH="1">
            <a:off x="4875213" y="26463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b="0"/>
          </a:p>
        </p:txBody>
      </p:sp>
      <p:grpSp>
        <p:nvGrpSpPr>
          <p:cNvPr id="45" name="组合 44"/>
          <p:cNvGrpSpPr/>
          <p:nvPr/>
        </p:nvGrpSpPr>
        <p:grpSpPr>
          <a:xfrm>
            <a:off x="685800" y="685800"/>
            <a:ext cx="7620000" cy="5742214"/>
            <a:chOff x="1066801" y="805107"/>
            <a:chExt cx="5486400" cy="4134394"/>
          </a:xfrm>
        </p:grpSpPr>
        <p:grpSp>
          <p:nvGrpSpPr>
            <p:cNvPr id="257026" name="Group 2"/>
            <p:cNvGrpSpPr>
              <a:grpSpLocks noChangeAspect="1"/>
            </p:cNvGrpSpPr>
            <p:nvPr/>
          </p:nvGrpSpPr>
          <p:grpSpPr bwMode="auto">
            <a:xfrm>
              <a:off x="1066801" y="805107"/>
              <a:ext cx="5486400" cy="3730370"/>
              <a:chOff x="1800" y="6965"/>
              <a:chExt cx="4140" cy="3106"/>
            </a:xfrm>
          </p:grpSpPr>
          <p:pic>
            <p:nvPicPr>
              <p:cNvPr id="257027" name="Picture 3" descr="20130616_094354"/>
              <p:cNvPicPr>
                <a:picLocks noChangeAspect="1" noChangeArrowheads="1"/>
              </p:cNvPicPr>
              <p:nvPr/>
            </p:nvPicPr>
            <p:blipFill>
              <a:blip r:embed="rId3"/>
              <a:srcRect/>
              <a:stretch>
                <a:fillRect/>
              </a:stretch>
            </p:blipFill>
            <p:spPr bwMode="auto">
              <a:xfrm>
                <a:off x="1800" y="6965"/>
                <a:ext cx="4140" cy="3106"/>
              </a:xfrm>
              <a:prstGeom prst="rect">
                <a:avLst/>
              </a:prstGeom>
              <a:noFill/>
              <a:ln w="9525">
                <a:solidFill>
                  <a:srgbClr val="000000"/>
                </a:solidFill>
                <a:miter lim="800000"/>
                <a:headEnd/>
                <a:tailEnd/>
              </a:ln>
            </p:spPr>
          </p:pic>
          <p:sp>
            <p:nvSpPr>
              <p:cNvPr id="257028" name="Text Box 4"/>
              <p:cNvSpPr txBox="1">
                <a:spLocks noChangeAspect="1" noChangeArrowheads="1"/>
              </p:cNvSpPr>
              <p:nvPr/>
            </p:nvSpPr>
            <p:spPr bwMode="auto">
              <a:xfrm>
                <a:off x="1980" y="7212"/>
                <a:ext cx="1080"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薄机匣</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7029" name="Text Box 5"/>
              <p:cNvSpPr txBox="1">
                <a:spLocks noChangeAspect="1" noChangeArrowheads="1"/>
              </p:cNvSpPr>
              <p:nvPr/>
            </p:nvSpPr>
            <p:spPr bwMode="auto">
              <a:xfrm>
                <a:off x="4680" y="8616"/>
                <a:ext cx="1080"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厚机匣</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7030" name="Line 6"/>
              <p:cNvSpPr>
                <a:spLocks noChangeAspect="1" noChangeShapeType="1"/>
              </p:cNvSpPr>
              <p:nvPr/>
            </p:nvSpPr>
            <p:spPr bwMode="auto">
              <a:xfrm flipH="1">
                <a:off x="4320" y="8928"/>
                <a:ext cx="360" cy="312"/>
              </a:xfrm>
              <a:prstGeom prst="line">
                <a:avLst/>
              </a:prstGeom>
              <a:noFill/>
              <a:ln w="190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57031" name="Line 7"/>
              <p:cNvSpPr>
                <a:spLocks noChangeAspect="1" noChangeShapeType="1"/>
              </p:cNvSpPr>
              <p:nvPr/>
            </p:nvSpPr>
            <p:spPr bwMode="auto">
              <a:xfrm>
                <a:off x="2520" y="7680"/>
                <a:ext cx="360" cy="624"/>
              </a:xfrm>
              <a:prstGeom prst="line">
                <a:avLst/>
              </a:prstGeom>
              <a:noFill/>
              <a:ln w="190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sp>
          <p:nvSpPr>
            <p:cNvPr id="257032" name="Text Box 8"/>
            <p:cNvSpPr txBox="1">
              <a:spLocks noChangeArrowheads="1"/>
            </p:cNvSpPr>
            <p:nvPr/>
          </p:nvSpPr>
          <p:spPr bwMode="auto">
            <a:xfrm>
              <a:off x="2013639" y="4645587"/>
              <a:ext cx="3976719" cy="293914"/>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涡轮机匣安装前</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38" name="组合 37"/>
          <p:cNvGrpSpPr/>
          <p:nvPr/>
        </p:nvGrpSpPr>
        <p:grpSpPr>
          <a:xfrm>
            <a:off x="685800" y="762000"/>
            <a:ext cx="7391400" cy="5486400"/>
            <a:chOff x="1524000" y="838200"/>
            <a:chExt cx="6629400" cy="5368925"/>
          </a:xfrm>
        </p:grpSpPr>
        <p:pic>
          <p:nvPicPr>
            <p:cNvPr id="257033" name="图片 9730" descr="20130616_103158"/>
            <p:cNvPicPr>
              <a:picLocks noChangeAspect="1" noChangeArrowheads="1"/>
            </p:cNvPicPr>
            <p:nvPr/>
          </p:nvPicPr>
          <p:blipFill>
            <a:blip r:embed="rId4"/>
            <a:srcRect/>
            <a:stretch>
              <a:fillRect/>
            </a:stretch>
          </p:blipFill>
          <p:spPr bwMode="auto">
            <a:xfrm>
              <a:off x="1524000" y="838200"/>
              <a:ext cx="6629400" cy="4959571"/>
            </a:xfrm>
            <a:prstGeom prst="rect">
              <a:avLst/>
            </a:prstGeom>
            <a:noFill/>
            <a:ln w="9525">
              <a:solidFill>
                <a:srgbClr val="000000"/>
              </a:solidFill>
              <a:miter lim="800000"/>
              <a:headEnd/>
              <a:tailEnd/>
            </a:ln>
          </p:spPr>
        </p:pic>
        <p:sp>
          <p:nvSpPr>
            <p:cNvPr id="257034" name="Text Box 10"/>
            <p:cNvSpPr txBox="1">
              <a:spLocks noChangeArrowheads="1"/>
            </p:cNvSpPr>
            <p:nvPr/>
          </p:nvSpPr>
          <p:spPr bwMode="auto">
            <a:xfrm>
              <a:off x="3429000" y="6019800"/>
              <a:ext cx="2971800" cy="187325"/>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涡轮机匣安装后</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 </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43" name="组合 42"/>
          <p:cNvGrpSpPr/>
          <p:nvPr/>
        </p:nvGrpSpPr>
        <p:grpSpPr>
          <a:xfrm>
            <a:off x="838503" y="-304800"/>
            <a:ext cx="7239000" cy="6629400"/>
            <a:chOff x="1078042" y="1"/>
            <a:chExt cx="7568965" cy="6629400"/>
          </a:xfrm>
        </p:grpSpPr>
        <p:grpSp>
          <p:nvGrpSpPr>
            <p:cNvPr id="257035" name="Group 11"/>
            <p:cNvGrpSpPr>
              <a:grpSpLocks/>
            </p:cNvGrpSpPr>
            <p:nvPr/>
          </p:nvGrpSpPr>
          <p:grpSpPr bwMode="auto">
            <a:xfrm>
              <a:off x="1078042" y="1"/>
              <a:ext cx="7568965" cy="6173139"/>
              <a:chOff x="1031" y="7188"/>
              <a:chExt cx="4048" cy="3830"/>
            </a:xfrm>
          </p:grpSpPr>
          <p:pic>
            <p:nvPicPr>
              <p:cNvPr id="257036" name="Picture 12" descr="P1030367"/>
              <p:cNvPicPr>
                <a:picLocks noChangeAspect="1" noChangeArrowheads="1"/>
              </p:cNvPicPr>
              <p:nvPr/>
            </p:nvPicPr>
            <p:blipFill>
              <a:blip r:embed="rId5"/>
              <a:srcRect l="8136" b="1207"/>
              <a:stretch>
                <a:fillRect/>
              </a:stretch>
            </p:blipFill>
            <p:spPr bwMode="auto">
              <a:xfrm>
                <a:off x="1031" y="7755"/>
                <a:ext cx="4048" cy="3263"/>
              </a:xfrm>
              <a:prstGeom prst="rect">
                <a:avLst/>
              </a:prstGeom>
              <a:noFill/>
            </p:spPr>
          </p:pic>
          <p:sp>
            <p:nvSpPr>
              <p:cNvPr id="257037" name="Text Box 13"/>
              <p:cNvSpPr txBox="1">
                <a:spLocks noChangeArrowheads="1"/>
              </p:cNvSpPr>
              <p:nvPr/>
            </p:nvSpPr>
            <p:spPr bwMode="auto">
              <a:xfrm>
                <a:off x="3011" y="8402"/>
                <a:ext cx="36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1</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57038" name="Text Box 14"/>
              <p:cNvSpPr txBox="1">
                <a:spLocks noChangeArrowheads="1"/>
              </p:cNvSpPr>
              <p:nvPr/>
            </p:nvSpPr>
            <p:spPr bwMode="auto">
              <a:xfrm>
                <a:off x="3374" y="7188"/>
                <a:ext cx="36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sp>
          <p:nvSpPr>
            <p:cNvPr id="257039" name="Text Box 15"/>
            <p:cNvSpPr txBox="1">
              <a:spLocks noChangeArrowheads="1"/>
            </p:cNvSpPr>
            <p:nvPr/>
          </p:nvSpPr>
          <p:spPr bwMode="auto">
            <a:xfrm>
              <a:off x="2750865" y="6172201"/>
              <a:ext cx="406333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  薄壁机匣单点碰摩实验</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46" name="组合 45"/>
          <p:cNvGrpSpPr/>
          <p:nvPr/>
        </p:nvGrpSpPr>
        <p:grpSpPr>
          <a:xfrm>
            <a:off x="990600" y="838200"/>
            <a:ext cx="7391400" cy="5791200"/>
            <a:chOff x="2664837" y="2557153"/>
            <a:chExt cx="7381865" cy="6167253"/>
          </a:xfrm>
        </p:grpSpPr>
        <p:pic>
          <p:nvPicPr>
            <p:cNvPr id="47105" name="图片 9733" descr="20130625_135130"/>
            <p:cNvPicPr>
              <a:picLocks noChangeAspect="1" noChangeArrowheads="1"/>
            </p:cNvPicPr>
            <p:nvPr/>
          </p:nvPicPr>
          <p:blipFill>
            <a:blip r:embed="rId6"/>
            <a:srcRect/>
            <a:stretch>
              <a:fillRect/>
            </a:stretch>
          </p:blipFill>
          <p:spPr bwMode="auto">
            <a:xfrm>
              <a:off x="2664837" y="2557153"/>
              <a:ext cx="7381865" cy="5541471"/>
            </a:xfrm>
            <a:prstGeom prst="rect">
              <a:avLst/>
            </a:prstGeom>
            <a:noFill/>
            <a:ln w="9525">
              <a:solidFill>
                <a:srgbClr val="000000"/>
              </a:solidFill>
              <a:miter lim="800000"/>
              <a:headEnd/>
              <a:tailEnd/>
            </a:ln>
          </p:spPr>
        </p:pic>
        <p:sp>
          <p:nvSpPr>
            <p:cNvPr id="47106" name="Text Box 2"/>
            <p:cNvSpPr txBox="1">
              <a:spLocks noChangeArrowheads="1"/>
            </p:cNvSpPr>
            <p:nvPr/>
          </p:nvSpPr>
          <p:spPr bwMode="auto">
            <a:xfrm>
              <a:off x="3654159" y="8114806"/>
              <a:ext cx="4337797"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厚壁涡轮机匣单点碰摩</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56" name="组合 55"/>
          <p:cNvGrpSpPr/>
          <p:nvPr/>
        </p:nvGrpSpPr>
        <p:grpSpPr>
          <a:xfrm>
            <a:off x="304800" y="762000"/>
            <a:ext cx="8458200" cy="5145087"/>
            <a:chOff x="381000" y="533400"/>
            <a:chExt cx="8458200" cy="5145087"/>
          </a:xfrm>
        </p:grpSpPr>
        <p:grpSp>
          <p:nvGrpSpPr>
            <p:cNvPr id="47107" name="Group 3"/>
            <p:cNvGrpSpPr>
              <a:grpSpLocks/>
            </p:cNvGrpSpPr>
            <p:nvPr/>
          </p:nvGrpSpPr>
          <p:grpSpPr bwMode="auto">
            <a:xfrm>
              <a:off x="381000" y="533400"/>
              <a:ext cx="8458200" cy="4876800"/>
              <a:chOff x="1841" y="2176"/>
              <a:chExt cx="8100" cy="3184"/>
            </a:xfrm>
          </p:grpSpPr>
          <p:pic>
            <p:nvPicPr>
              <p:cNvPr id="47108" name="Picture 4" descr="20130625_141859"/>
              <p:cNvPicPr>
                <a:picLocks noChangeAspect="1" noChangeArrowheads="1"/>
              </p:cNvPicPr>
              <p:nvPr/>
            </p:nvPicPr>
            <p:blipFill>
              <a:blip r:embed="rId7"/>
              <a:srcRect/>
              <a:stretch>
                <a:fillRect/>
              </a:stretch>
            </p:blipFill>
            <p:spPr bwMode="auto">
              <a:xfrm>
                <a:off x="1841" y="2378"/>
                <a:ext cx="4048" cy="2961"/>
              </a:xfrm>
              <a:prstGeom prst="rect">
                <a:avLst/>
              </a:prstGeom>
              <a:noFill/>
              <a:ln w="9525">
                <a:solidFill>
                  <a:srgbClr val="000000"/>
                </a:solidFill>
                <a:miter lim="800000"/>
                <a:headEnd/>
                <a:tailEnd/>
              </a:ln>
            </p:spPr>
          </p:pic>
          <p:pic>
            <p:nvPicPr>
              <p:cNvPr id="47109" name="Picture 5" descr="20130625_141915"/>
              <p:cNvPicPr>
                <a:picLocks noChangeAspect="1" noChangeArrowheads="1"/>
              </p:cNvPicPr>
              <p:nvPr/>
            </p:nvPicPr>
            <p:blipFill>
              <a:blip r:embed="rId8"/>
              <a:srcRect/>
              <a:stretch>
                <a:fillRect/>
              </a:stretch>
            </p:blipFill>
            <p:spPr bwMode="auto">
              <a:xfrm>
                <a:off x="5981" y="2375"/>
                <a:ext cx="3960" cy="2985"/>
              </a:xfrm>
              <a:prstGeom prst="rect">
                <a:avLst/>
              </a:prstGeom>
              <a:noFill/>
              <a:ln w="9525">
                <a:solidFill>
                  <a:srgbClr val="000000"/>
                </a:solidFill>
                <a:miter lim="800000"/>
                <a:headEnd/>
                <a:tailEnd/>
              </a:ln>
            </p:spPr>
          </p:pic>
          <p:sp>
            <p:nvSpPr>
              <p:cNvPr id="47110" name="Text Box 6"/>
              <p:cNvSpPr txBox="1">
                <a:spLocks noChangeArrowheads="1"/>
              </p:cNvSpPr>
              <p:nvPr/>
            </p:nvSpPr>
            <p:spPr bwMode="auto">
              <a:xfrm>
                <a:off x="3776" y="2176"/>
                <a:ext cx="1569" cy="6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压气机端偏摩调整装置</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7111" name="Text Box 7"/>
              <p:cNvSpPr txBox="1">
                <a:spLocks noChangeArrowheads="1"/>
              </p:cNvSpPr>
              <p:nvPr/>
            </p:nvSpPr>
            <p:spPr bwMode="auto">
              <a:xfrm>
                <a:off x="6910" y="2176"/>
                <a:ext cx="1569" cy="6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涡轮端偏摩调整装置</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47112" name="AutoShape 8"/>
              <p:cNvCxnSpPr>
                <a:cxnSpLocks noChangeShapeType="1"/>
              </p:cNvCxnSpPr>
              <p:nvPr/>
            </p:nvCxnSpPr>
            <p:spPr bwMode="auto">
              <a:xfrm>
                <a:off x="7729" y="2695"/>
                <a:ext cx="312" cy="1173"/>
              </a:xfrm>
              <a:prstGeom prst="straightConnector1">
                <a:avLst/>
              </a:prstGeom>
              <a:noFill/>
              <a:ln w="12700">
                <a:solidFill>
                  <a:srgbClr val="FF0000"/>
                </a:solidFill>
                <a:round/>
                <a:headEnd/>
                <a:tailEnd type="triangle" w="med" len="med"/>
              </a:ln>
              <a:effectLst/>
            </p:spPr>
          </p:cxnSp>
          <p:cxnSp>
            <p:nvCxnSpPr>
              <p:cNvPr id="47113" name="AutoShape 9"/>
              <p:cNvCxnSpPr>
                <a:cxnSpLocks noChangeShapeType="1"/>
              </p:cNvCxnSpPr>
              <p:nvPr/>
            </p:nvCxnSpPr>
            <p:spPr bwMode="auto">
              <a:xfrm>
                <a:off x="4665" y="2695"/>
                <a:ext cx="254" cy="1173"/>
              </a:xfrm>
              <a:prstGeom prst="straightConnector1">
                <a:avLst/>
              </a:prstGeom>
              <a:noFill/>
              <a:ln w="12700">
                <a:solidFill>
                  <a:srgbClr val="FF0000"/>
                </a:solidFill>
                <a:round/>
                <a:headEnd/>
                <a:tailEnd type="triangle" w="med" len="med"/>
              </a:ln>
              <a:effectLst/>
            </p:spPr>
          </p:cxnSp>
        </p:grpSp>
        <p:sp>
          <p:nvSpPr>
            <p:cNvPr id="47114" name="Text Box 10"/>
            <p:cNvSpPr txBox="1">
              <a:spLocks noChangeArrowheads="1"/>
            </p:cNvSpPr>
            <p:nvPr/>
          </p:nvSpPr>
          <p:spPr bwMode="auto">
            <a:xfrm>
              <a:off x="457200" y="5410200"/>
              <a:ext cx="3802063"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   薄壁机匣偏摩实验</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5" name="Text Box 10"/>
            <p:cNvSpPr txBox="1">
              <a:spLocks noChangeArrowheads="1"/>
            </p:cNvSpPr>
            <p:nvPr/>
          </p:nvSpPr>
          <p:spPr bwMode="auto">
            <a:xfrm>
              <a:off x="4648200" y="5370513"/>
              <a:ext cx="3802063"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   </a:t>
              </a:r>
              <a:r>
                <a:rPr lang="zh-CN" altLang="en-US" sz="2400" b="0" dirty="0" smtClean="0">
                  <a:solidFill>
                    <a:schemeClr val="tx1"/>
                  </a:solidFill>
                  <a:latin typeface="宋体" pitchFamily="2" charset="-122"/>
                  <a:cs typeface="宋体" pitchFamily="2" charset="-122"/>
                </a:rPr>
                <a:t>厚</a:t>
              </a: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壁机匣偏摩实验</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59" name="矩形 58"/>
          <p:cNvSpPr/>
          <p:nvPr/>
        </p:nvSpPr>
        <p:spPr>
          <a:xfrm>
            <a:off x="990600" y="0"/>
            <a:ext cx="2805576"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航空发动机转静碰摩实验</a:t>
            </a:r>
            <a:r>
              <a:rPr lang="zh-CN" altLang="en-US" b="0" dirty="0" smtClean="0">
                <a:solidFill>
                  <a:schemeClr val="bg1"/>
                </a:solidFill>
                <a:latin typeface="Arial" pitchFamily="34" charset="0"/>
              </a:rPr>
              <a:t> </a:t>
            </a:r>
            <a:endParaRPr lang="zh-CN" altLang="en-US" b="0" dirty="0">
              <a:solidFill>
                <a:schemeClr val="bg1"/>
              </a:solidFill>
              <a:latin typeface="Arial" pitchFamily="34" charset="0"/>
            </a:endParaRPr>
          </a:p>
        </p:txBody>
      </p:sp>
      <p:sp>
        <p:nvSpPr>
          <p:cNvPr id="5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45"/>
                                        </p:tgtEl>
                                        <p:attrNameLst>
                                          <p:attrName>ppt_x</p:attrName>
                                        </p:attrNameLst>
                                      </p:cBhvr>
                                      <p:tavLst>
                                        <p:tav tm="0">
                                          <p:val>
                                            <p:strVal val="ppt_x"/>
                                          </p:val>
                                        </p:tav>
                                        <p:tav tm="100000">
                                          <p:val>
                                            <p:strVal val="0-ppt_w/2"/>
                                          </p:val>
                                        </p:tav>
                                      </p:tavLst>
                                    </p:anim>
                                    <p:anim calcmode="lin" valueType="num">
                                      <p:cBhvr additive="base">
                                        <p:cTn id="13" dur="500"/>
                                        <p:tgtEl>
                                          <p:spTgt spid="45"/>
                                        </p:tgtEl>
                                        <p:attrNameLst>
                                          <p:attrName>ppt_y</p:attrName>
                                        </p:attrNameLst>
                                      </p:cBhvr>
                                      <p:tavLst>
                                        <p:tav tm="0">
                                          <p:val>
                                            <p:strVal val="ppt_y"/>
                                          </p:val>
                                        </p:tav>
                                        <p:tav tm="100000">
                                          <p:val>
                                            <p:strVal val="ppt_y"/>
                                          </p:val>
                                        </p:tav>
                                      </p:tavLst>
                                    </p:anim>
                                    <p:set>
                                      <p:cBhvr>
                                        <p:cTn id="14" dur="1" fill="hold">
                                          <p:stCondLst>
                                            <p:cond delay="499"/>
                                          </p:stCondLst>
                                        </p:cTn>
                                        <p:tgtEl>
                                          <p:spTgt spid="45"/>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ox(i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3"/>
                                        </p:tgtEl>
                                        <p:attrNameLst>
                                          <p:attrName>ppt_x</p:attrName>
                                        </p:attrNameLst>
                                      </p:cBhvr>
                                      <p:tavLst>
                                        <p:tav tm="0">
                                          <p:val>
                                            <p:strVal val="ppt_x"/>
                                          </p:val>
                                        </p:tav>
                                        <p:tav tm="100000">
                                          <p:val>
                                            <p:strVal val="ppt_x"/>
                                          </p:val>
                                        </p:tav>
                                      </p:tavLst>
                                    </p:anim>
                                    <p:anim calcmode="lin" valueType="num">
                                      <p:cBhvr additive="base">
                                        <p:cTn id="31" dur="500"/>
                                        <p:tgtEl>
                                          <p:spTgt spid="43"/>
                                        </p:tgtEl>
                                        <p:attrNameLst>
                                          <p:attrName>ppt_y</p:attrName>
                                        </p:attrNameLst>
                                      </p:cBhvr>
                                      <p:tavLst>
                                        <p:tav tm="0">
                                          <p:val>
                                            <p:strVal val="ppt_y"/>
                                          </p:val>
                                        </p:tav>
                                        <p:tav tm="100000">
                                          <p:val>
                                            <p:strVal val="1+ppt_h/2"/>
                                          </p:val>
                                        </p:tav>
                                      </p:tavLst>
                                    </p:anim>
                                    <p:set>
                                      <p:cBhvr>
                                        <p:cTn id="32" dur="1" fill="hold">
                                          <p:stCondLst>
                                            <p:cond delay="499"/>
                                          </p:stCondLst>
                                        </p:cTn>
                                        <p:tgtEl>
                                          <p:spTgt spid="43"/>
                                        </p:tgtEl>
                                        <p:attrNameLst>
                                          <p:attrName>style.visibility</p:attrName>
                                        </p:attrNameLst>
                                      </p:cBhvr>
                                      <p:to>
                                        <p:strVal val="hidden"/>
                                      </p:to>
                                    </p:set>
                                  </p:childTnLst>
                                </p:cTn>
                              </p:par>
                              <p:par>
                                <p:cTn id="33" presetID="8" presetClass="entr" presetSubtype="16"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amond(in)">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46"/>
                                        </p:tgtEl>
                                      </p:cBhvr>
                                    </p:animEffect>
                                    <p:set>
                                      <p:cBhvr>
                                        <p:cTn id="40" dur="1" fill="hold">
                                          <p:stCondLst>
                                            <p:cond delay="499"/>
                                          </p:stCondLst>
                                        </p:cTn>
                                        <p:tgtEl>
                                          <p:spTgt spid="46"/>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blinds(horizontal)">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56"/>
                                        </p:tgtEl>
                                      </p:cBhvr>
                                    </p:animEffect>
                                    <p:set>
                                      <p:cBhvr>
                                        <p:cTn id="48"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20" name="组合 19"/>
          <p:cNvGrpSpPr/>
          <p:nvPr/>
        </p:nvGrpSpPr>
        <p:grpSpPr>
          <a:xfrm>
            <a:off x="0" y="838200"/>
            <a:ext cx="8686800" cy="5410200"/>
            <a:chOff x="0" y="838200"/>
            <a:chExt cx="8686800" cy="5410200"/>
          </a:xfrm>
        </p:grpSpPr>
        <p:grpSp>
          <p:nvGrpSpPr>
            <p:cNvPr id="18" name="组合 17"/>
            <p:cNvGrpSpPr/>
            <p:nvPr/>
          </p:nvGrpSpPr>
          <p:grpSpPr>
            <a:xfrm>
              <a:off x="1066800" y="838200"/>
              <a:ext cx="7239000" cy="2316162"/>
              <a:chOff x="1066800" y="838200"/>
              <a:chExt cx="7239000" cy="2316162"/>
            </a:xfrm>
          </p:grpSpPr>
          <p:grpSp>
            <p:nvGrpSpPr>
              <p:cNvPr id="262146" name="Group 2"/>
              <p:cNvGrpSpPr>
                <a:grpSpLocks/>
              </p:cNvGrpSpPr>
              <p:nvPr/>
            </p:nvGrpSpPr>
            <p:grpSpPr bwMode="auto">
              <a:xfrm>
                <a:off x="1143000" y="838200"/>
                <a:ext cx="6629400" cy="1600200"/>
                <a:chOff x="1789" y="1896"/>
                <a:chExt cx="8254" cy="2066"/>
              </a:xfrm>
            </p:grpSpPr>
            <p:pic>
              <p:nvPicPr>
                <p:cNvPr id="262147" name="Picture 3" descr="678M`$8{}NP79K1UFS((_@6"/>
                <p:cNvPicPr>
                  <a:picLocks noChangeAspect="1" noChangeArrowheads="1"/>
                </p:cNvPicPr>
                <p:nvPr/>
              </p:nvPicPr>
              <p:blipFill>
                <a:blip r:embed="rId3" cstate="print"/>
                <a:srcRect l="7144" r="20639" b="26248"/>
                <a:stretch>
                  <a:fillRect/>
                </a:stretch>
              </p:blipFill>
              <p:spPr bwMode="auto">
                <a:xfrm>
                  <a:off x="1789" y="1896"/>
                  <a:ext cx="2700" cy="2065"/>
                </a:xfrm>
                <a:prstGeom prst="rect">
                  <a:avLst/>
                </a:prstGeom>
                <a:noFill/>
              </p:spPr>
            </p:pic>
            <p:pic>
              <p:nvPicPr>
                <p:cNvPr id="262148" name="Picture 4"/>
                <p:cNvPicPr>
                  <a:picLocks noChangeAspect="1" noChangeArrowheads="1"/>
                </p:cNvPicPr>
                <p:nvPr/>
              </p:nvPicPr>
              <p:blipFill>
                <a:blip r:embed="rId4"/>
                <a:srcRect/>
                <a:stretch>
                  <a:fillRect/>
                </a:stretch>
              </p:blipFill>
              <p:spPr bwMode="auto">
                <a:xfrm>
                  <a:off x="4669" y="1918"/>
                  <a:ext cx="2700" cy="2044"/>
                </a:xfrm>
                <a:prstGeom prst="rect">
                  <a:avLst/>
                </a:prstGeom>
                <a:noFill/>
              </p:spPr>
            </p:pic>
            <p:pic>
              <p:nvPicPr>
                <p:cNvPr id="262149" name="Picture 5"/>
                <p:cNvPicPr>
                  <a:picLocks noChangeAspect="1" noChangeArrowheads="1"/>
                </p:cNvPicPr>
                <p:nvPr/>
              </p:nvPicPr>
              <p:blipFill>
                <a:blip r:embed="rId5"/>
                <a:srcRect l="3798" r="22784"/>
                <a:stretch>
                  <a:fillRect/>
                </a:stretch>
              </p:blipFill>
              <p:spPr bwMode="auto">
                <a:xfrm>
                  <a:off x="7523" y="1918"/>
                  <a:ext cx="2520" cy="2013"/>
                </a:xfrm>
                <a:prstGeom prst="rect">
                  <a:avLst/>
                </a:prstGeom>
                <a:noFill/>
              </p:spPr>
            </p:pic>
          </p:grpSp>
          <p:sp>
            <p:nvSpPr>
              <p:cNvPr id="262154" name="Rectangle 10"/>
              <p:cNvSpPr>
                <a:spLocks noChangeArrowheads="1"/>
              </p:cNvSpPr>
              <p:nvPr/>
            </p:nvSpPr>
            <p:spPr bwMode="auto">
              <a:xfrm>
                <a:off x="1066800" y="2590800"/>
                <a:ext cx="7239000" cy="5635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B&amp;K</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加速度传感器          电涡流位移传感器        </a:t>
                </a: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BX120</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箔式电阻应变片</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19" name="组合 18"/>
            <p:cNvGrpSpPr/>
            <p:nvPr/>
          </p:nvGrpSpPr>
          <p:grpSpPr>
            <a:xfrm>
              <a:off x="0" y="3200400"/>
              <a:ext cx="8686800" cy="3048000"/>
              <a:chOff x="0" y="3200400"/>
              <a:chExt cx="8686800" cy="3048000"/>
            </a:xfrm>
          </p:grpSpPr>
          <p:grpSp>
            <p:nvGrpSpPr>
              <p:cNvPr id="262150" name="Group 6"/>
              <p:cNvGrpSpPr>
                <a:grpSpLocks/>
              </p:cNvGrpSpPr>
              <p:nvPr/>
            </p:nvGrpSpPr>
            <p:grpSpPr bwMode="auto">
              <a:xfrm>
                <a:off x="1066800" y="3200400"/>
                <a:ext cx="6172200" cy="2209800"/>
                <a:chOff x="2241" y="4723"/>
                <a:chExt cx="7432" cy="2250"/>
              </a:xfrm>
            </p:grpSpPr>
            <p:pic>
              <p:nvPicPr>
                <p:cNvPr id="262151" name="Picture 7"/>
                <p:cNvPicPr>
                  <a:picLocks noChangeAspect="1" noChangeArrowheads="1"/>
                </p:cNvPicPr>
                <p:nvPr/>
              </p:nvPicPr>
              <p:blipFill>
                <a:blip r:embed="rId6"/>
                <a:srcRect/>
                <a:stretch>
                  <a:fillRect/>
                </a:stretch>
              </p:blipFill>
              <p:spPr bwMode="auto">
                <a:xfrm>
                  <a:off x="5121" y="4879"/>
                  <a:ext cx="1500" cy="2040"/>
                </a:xfrm>
                <a:prstGeom prst="rect">
                  <a:avLst/>
                </a:prstGeom>
                <a:noFill/>
              </p:spPr>
            </p:pic>
            <p:pic>
              <p:nvPicPr>
                <p:cNvPr id="262152" name="Picture 8"/>
                <p:cNvPicPr>
                  <a:picLocks noChangeAspect="1" noChangeArrowheads="1"/>
                </p:cNvPicPr>
                <p:nvPr/>
              </p:nvPicPr>
              <p:blipFill>
                <a:blip r:embed="rId7"/>
                <a:srcRect/>
                <a:stretch>
                  <a:fillRect/>
                </a:stretch>
              </p:blipFill>
              <p:spPr bwMode="auto">
                <a:xfrm>
                  <a:off x="2241" y="4879"/>
                  <a:ext cx="1605" cy="2085"/>
                </a:xfrm>
                <a:prstGeom prst="rect">
                  <a:avLst/>
                </a:prstGeom>
                <a:noFill/>
              </p:spPr>
            </p:pic>
            <p:pic>
              <p:nvPicPr>
                <p:cNvPr id="262153" name="Picture 9"/>
                <p:cNvPicPr>
                  <a:picLocks noChangeAspect="1" noChangeArrowheads="1"/>
                </p:cNvPicPr>
                <p:nvPr/>
              </p:nvPicPr>
              <p:blipFill>
                <a:blip r:embed="rId8"/>
                <a:srcRect/>
                <a:stretch>
                  <a:fillRect/>
                </a:stretch>
              </p:blipFill>
              <p:spPr bwMode="auto">
                <a:xfrm>
                  <a:off x="8001" y="4723"/>
                  <a:ext cx="1672" cy="2250"/>
                </a:xfrm>
                <a:prstGeom prst="rect">
                  <a:avLst/>
                </a:prstGeom>
                <a:noFill/>
              </p:spPr>
            </p:pic>
          </p:grpSp>
          <p:sp>
            <p:nvSpPr>
              <p:cNvPr id="262155" name="Rectangle 11"/>
              <p:cNvSpPr>
                <a:spLocks noChangeArrowheads="1"/>
              </p:cNvSpPr>
              <p:nvPr/>
            </p:nvSpPr>
            <p:spPr bwMode="auto">
              <a:xfrm>
                <a:off x="0" y="5867400"/>
                <a:ext cx="8686800" cy="381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N IUSB9234                      NI USB9237               </a:t>
                </a:r>
                <a:r>
                  <a:rPr kumimoji="0" lang="en-US" altLang="zh-CN" b="0" i="0" u="none" strike="noStrike" cap="none" normalizeH="0" dirty="0" smtClean="0">
                    <a:ln>
                      <a:noFill/>
                    </a:ln>
                    <a:solidFill>
                      <a:schemeClr val="tx1"/>
                    </a:solidFill>
                    <a:effectLst/>
                    <a:latin typeface="Calibri" pitchFamily="34" charset="0"/>
                    <a:ea typeface="宋体" pitchFamily="2" charset="-122"/>
                    <a:cs typeface="宋体" pitchFamily="2" charset="-122"/>
                  </a:rPr>
                  <a:t>  </a:t>
                </a: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cDAQ-9178</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机箱</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17"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eaLnBrk="0" hangingPunct="0"/>
            <a:r>
              <a:rPr lang="en-US" altLang="zh-CN" dirty="0" smtClean="0">
                <a:solidFill>
                  <a:srgbClr val="FF0000"/>
                </a:solidFill>
                <a:latin typeface="Arial" pitchFamily="34" charset="0"/>
              </a:rPr>
              <a:t>C   </a:t>
            </a:r>
            <a:r>
              <a:rPr lang="zh-CN" altLang="en-US" dirty="0" smtClean="0">
                <a:solidFill>
                  <a:srgbClr val="FF0000"/>
                </a:solidFill>
                <a:latin typeface="Arial" pitchFamily="34" charset="0"/>
              </a:rPr>
              <a:t>测试系统</a:t>
            </a:r>
            <a:endParaRPr lang="zh-CN" altLang="en-US" dirty="0">
              <a:solidFill>
                <a:srgbClr val="FF0000"/>
              </a:solidFill>
              <a:latin typeface="Arial" pitchFamily="34" charset="0"/>
            </a:endParaRPr>
          </a:p>
        </p:txBody>
      </p:sp>
      <p:grpSp>
        <p:nvGrpSpPr>
          <p:cNvPr id="25" name="组合 24"/>
          <p:cNvGrpSpPr/>
          <p:nvPr/>
        </p:nvGrpSpPr>
        <p:grpSpPr>
          <a:xfrm>
            <a:off x="457200" y="838200"/>
            <a:ext cx="8077200" cy="5213350"/>
            <a:chOff x="457200" y="838200"/>
            <a:chExt cx="8077200" cy="5213350"/>
          </a:xfrm>
        </p:grpSpPr>
        <p:grpSp>
          <p:nvGrpSpPr>
            <p:cNvPr id="262156" name="Group 12"/>
            <p:cNvGrpSpPr>
              <a:grpSpLocks/>
            </p:cNvGrpSpPr>
            <p:nvPr/>
          </p:nvGrpSpPr>
          <p:grpSpPr bwMode="auto">
            <a:xfrm>
              <a:off x="457200" y="838200"/>
              <a:ext cx="8077200" cy="4114800"/>
              <a:chOff x="1881" y="7893"/>
              <a:chExt cx="8100" cy="3356"/>
            </a:xfrm>
          </p:grpSpPr>
          <p:pic>
            <p:nvPicPr>
              <p:cNvPr id="262157" name="Picture 13"/>
              <p:cNvPicPr>
                <a:picLocks noChangeAspect="1" noChangeArrowheads="1"/>
              </p:cNvPicPr>
              <p:nvPr/>
            </p:nvPicPr>
            <p:blipFill>
              <a:blip r:embed="rId9"/>
              <a:srcRect b="5020"/>
              <a:stretch>
                <a:fillRect/>
              </a:stretch>
            </p:blipFill>
            <p:spPr bwMode="auto">
              <a:xfrm>
                <a:off x="5481" y="8049"/>
                <a:ext cx="4500" cy="3200"/>
              </a:xfrm>
              <a:prstGeom prst="rect">
                <a:avLst/>
              </a:prstGeom>
              <a:noFill/>
            </p:spPr>
          </p:pic>
          <p:pic>
            <p:nvPicPr>
              <p:cNvPr id="262158" name="Picture 14" descr="0510_101739"/>
              <p:cNvPicPr>
                <a:picLocks noChangeAspect="1" noChangeArrowheads="1"/>
              </p:cNvPicPr>
              <p:nvPr/>
            </p:nvPicPr>
            <p:blipFill>
              <a:blip r:embed="rId10"/>
              <a:srcRect l="24847" t="4134"/>
              <a:stretch>
                <a:fillRect/>
              </a:stretch>
            </p:blipFill>
            <p:spPr bwMode="auto">
              <a:xfrm>
                <a:off x="1881" y="7893"/>
                <a:ext cx="3420" cy="3273"/>
              </a:xfrm>
              <a:prstGeom prst="rect">
                <a:avLst/>
              </a:prstGeom>
              <a:noFill/>
            </p:spPr>
          </p:pic>
        </p:grpSp>
        <p:sp>
          <p:nvSpPr>
            <p:cNvPr id="262159" name="Rectangle 15"/>
            <p:cNvSpPr>
              <a:spLocks noChangeArrowheads="1"/>
            </p:cNvSpPr>
            <p:nvPr/>
          </p:nvSpPr>
          <p:spPr bwMode="auto">
            <a:xfrm>
              <a:off x="1752600" y="5562600"/>
              <a:ext cx="6629400" cy="4889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集成的</a:t>
              </a: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NI</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采集器                        自行开发的数据采集软件</a:t>
              </a: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RFIDS</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29" name="矩形 28"/>
          <p:cNvSpPr/>
          <p:nvPr/>
        </p:nvSpPr>
        <p:spPr>
          <a:xfrm>
            <a:off x="990600" y="0"/>
            <a:ext cx="2805576"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航空发动机转静碰摩实验</a:t>
            </a:r>
            <a:r>
              <a:rPr lang="zh-CN" altLang="en-US" b="0" dirty="0" smtClean="0">
                <a:solidFill>
                  <a:schemeClr val="bg1"/>
                </a:solidFill>
                <a:latin typeface="Arial" pitchFamily="34" charset="0"/>
              </a:rPr>
              <a:t> </a:t>
            </a:r>
            <a:endParaRPr lang="zh-CN" altLang="en-US" b="0" dirty="0">
              <a:solidFill>
                <a:schemeClr val="bg1"/>
              </a:solidFill>
              <a:latin typeface="Arial" pitchFamily="34" charset="0"/>
            </a:endParaRPr>
          </a:p>
        </p:txBody>
      </p:sp>
      <p:sp>
        <p:nvSpPr>
          <p:cNvPr id="2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par>
                                <p:cTn id="9" presetID="3" presetClass="entr" presetSubtype="1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9" name="Group 6"/>
          <p:cNvGrpSpPr>
            <a:grpSpLocks/>
          </p:cNvGrpSpPr>
          <p:nvPr/>
        </p:nvGrpSpPr>
        <p:grpSpPr bwMode="auto">
          <a:xfrm>
            <a:off x="1093788" y="2263775"/>
            <a:ext cx="2236787" cy="877888"/>
            <a:chOff x="596" y="1824"/>
            <a:chExt cx="1440" cy="562"/>
          </a:xfrm>
        </p:grpSpPr>
        <p:sp>
          <p:nvSpPr>
            <p:cNvPr id="10"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1"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algn="ctr">
                <a:defRPr/>
              </a:pPr>
              <a:r>
                <a:rPr lang="zh-CN" altLang="en-US" sz="2400" b="1" dirty="0" smtClean="0">
                  <a:solidFill>
                    <a:srgbClr val="000000"/>
                  </a:solidFill>
                  <a:effectLst>
                    <a:outerShdw blurRad="38100" dist="38100" dir="2700000" algn="tl">
                      <a:srgbClr val="FFFFFF"/>
                    </a:outerShdw>
                  </a:effectLst>
                  <a:ea typeface="宋体" pitchFamily="2" charset="-122"/>
                </a:rPr>
                <a:t>加速度传感器</a:t>
              </a:r>
              <a:endParaRPr lang="en-US" altLang="zh-CN" sz="2400" b="1" dirty="0">
                <a:solidFill>
                  <a:srgbClr val="000000"/>
                </a:solidFill>
                <a:effectLst>
                  <a:outerShdw blurRad="38100" dist="38100" dir="2700000" algn="tl">
                    <a:srgbClr val="FFFFFF"/>
                  </a:outerShdw>
                </a:effectLst>
                <a:ea typeface="宋体" pitchFamily="2" charset="-122"/>
              </a:endParaRPr>
            </a:p>
          </p:txBody>
        </p:sp>
      </p:grpSp>
      <p:grpSp>
        <p:nvGrpSpPr>
          <p:cNvPr id="12" name="Group 9"/>
          <p:cNvGrpSpPr>
            <a:grpSpLocks/>
          </p:cNvGrpSpPr>
          <p:nvPr/>
        </p:nvGrpSpPr>
        <p:grpSpPr bwMode="auto">
          <a:xfrm>
            <a:off x="5407025" y="2263775"/>
            <a:ext cx="2236788" cy="877888"/>
            <a:chOff x="3374" y="1824"/>
            <a:chExt cx="1440" cy="562"/>
          </a:xfrm>
        </p:grpSpPr>
        <p:sp>
          <p:nvSpPr>
            <p:cNvPr id="13" name="Freeform 10"/>
            <p:cNvSpPr>
              <a:spLocks/>
            </p:cNvSpPr>
            <p:nvPr/>
          </p:nvSpPr>
          <p:spPr bwMode="gray">
            <a:xfrm>
              <a:off x="3459"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4" name="Rectangle 11"/>
            <p:cNvSpPr>
              <a:spLocks noChangeArrowheads="1"/>
            </p:cNvSpPr>
            <p:nvPr/>
          </p:nvSpPr>
          <p:spPr bwMode="gray">
            <a:xfrm>
              <a:off x="3374" y="1824"/>
              <a:ext cx="1440" cy="480"/>
            </a:xfrm>
            <a:prstGeom prst="rect">
              <a:avLst/>
            </a:prstGeom>
            <a:gradFill rotWithShape="1">
              <a:gsLst>
                <a:gs pos="0">
                  <a:srgbClr val="3399FF"/>
                </a:gs>
                <a:gs pos="50000">
                  <a:srgbClr val="3399FF">
                    <a:gamma/>
                    <a:tint val="30196"/>
                    <a:invGamma/>
                  </a:srgbClr>
                </a:gs>
                <a:gs pos="100000">
                  <a:srgbClr val="3399FF"/>
                </a:gs>
              </a:gsLst>
              <a:lin ang="2700000" scaled="1"/>
            </a:gradFill>
            <a:ln w="9525" algn="ctr">
              <a:noFill/>
              <a:miter lim="800000"/>
              <a:headEnd/>
              <a:tailEnd/>
            </a:ln>
            <a:effectLst/>
          </p:spPr>
          <p:txBody>
            <a:bodyPr wrap="none" anchor="ctr"/>
            <a:lstStyle/>
            <a:p>
              <a:pPr algn="ctr">
                <a:defRPr/>
              </a:pPr>
              <a:r>
                <a:rPr lang="zh-CN" altLang="en-US" sz="2400" b="1" dirty="0" smtClean="0">
                  <a:solidFill>
                    <a:srgbClr val="000000"/>
                  </a:solidFill>
                  <a:effectLst>
                    <a:outerShdw blurRad="38100" dist="38100" dir="2700000" algn="tl">
                      <a:srgbClr val="FFFFFF"/>
                    </a:outerShdw>
                  </a:effectLst>
                  <a:ea typeface="宋体" pitchFamily="2" charset="-122"/>
                </a:rPr>
                <a:t>应变片</a:t>
              </a:r>
              <a:endParaRPr lang="en-US" altLang="zh-CN" sz="2400" b="1" dirty="0">
                <a:solidFill>
                  <a:srgbClr val="000000"/>
                </a:solidFill>
                <a:effectLst>
                  <a:outerShdw blurRad="38100" dist="38100" dir="2700000" algn="tl">
                    <a:srgbClr val="FFFFFF"/>
                  </a:outerShdw>
                </a:effectLst>
                <a:ea typeface="宋体" pitchFamily="2" charset="-122"/>
              </a:endParaRPr>
            </a:p>
          </p:txBody>
        </p:sp>
      </p:grpSp>
      <p:grpSp>
        <p:nvGrpSpPr>
          <p:cNvPr id="15" name="Group 12"/>
          <p:cNvGrpSpPr>
            <a:grpSpLocks/>
          </p:cNvGrpSpPr>
          <p:nvPr/>
        </p:nvGrpSpPr>
        <p:grpSpPr bwMode="auto">
          <a:xfrm>
            <a:off x="3000375" y="914400"/>
            <a:ext cx="2906713" cy="885825"/>
            <a:chOff x="1890" y="912"/>
            <a:chExt cx="1831" cy="558"/>
          </a:xfrm>
        </p:grpSpPr>
        <p:sp>
          <p:nvSpPr>
            <p:cNvPr id="16" name="Freeform 13"/>
            <p:cNvSpPr>
              <a:spLocks/>
            </p:cNvSpPr>
            <p:nvPr/>
          </p:nvSpPr>
          <p:spPr bwMode="gray">
            <a:xfrm>
              <a:off x="1998" y="1332"/>
              <a:ext cx="1615" cy="138"/>
            </a:xfrm>
            <a:custGeom>
              <a:avLst/>
              <a:gdLst>
                <a:gd name="T0" fmla="*/ 2329 w 1120"/>
                <a:gd name="T1" fmla="*/ 76 h 252"/>
                <a:gd name="T2" fmla="*/ 2320 w 1120"/>
                <a:gd name="T3" fmla="*/ 75 h 252"/>
                <a:gd name="T4" fmla="*/ 2287 w 1120"/>
                <a:gd name="T5" fmla="*/ 74 h 252"/>
                <a:gd name="T6" fmla="*/ 2234 w 1120"/>
                <a:gd name="T7" fmla="*/ 72 h 252"/>
                <a:gd name="T8" fmla="*/ 2159 w 1120"/>
                <a:gd name="T9" fmla="*/ 70 h 252"/>
                <a:gd name="T10" fmla="*/ 2062 w 1120"/>
                <a:gd name="T11" fmla="*/ 67 h 252"/>
                <a:gd name="T12" fmla="*/ 1951 w 1120"/>
                <a:gd name="T13" fmla="*/ 64 h 252"/>
                <a:gd name="T14" fmla="*/ 1821 w 1120"/>
                <a:gd name="T15" fmla="*/ 61 h 252"/>
                <a:gd name="T16" fmla="*/ 1676 w 1120"/>
                <a:gd name="T17" fmla="*/ 59 h 252"/>
                <a:gd name="T18" fmla="*/ 1518 w 1120"/>
                <a:gd name="T19" fmla="*/ 57 h 252"/>
                <a:gd name="T20" fmla="*/ 1344 w 1120"/>
                <a:gd name="T21" fmla="*/ 55 h 252"/>
                <a:gd name="T22" fmla="*/ 1156 w 1120"/>
                <a:gd name="T23" fmla="*/ 55 h 252"/>
                <a:gd name="T24" fmla="*/ 969 w 1120"/>
                <a:gd name="T25" fmla="*/ 55 h 252"/>
                <a:gd name="T26" fmla="*/ 799 w 1120"/>
                <a:gd name="T27" fmla="*/ 57 h 252"/>
                <a:gd name="T28" fmla="*/ 640 w 1120"/>
                <a:gd name="T29" fmla="*/ 59 h 252"/>
                <a:gd name="T30" fmla="*/ 495 w 1120"/>
                <a:gd name="T31" fmla="*/ 61 h 252"/>
                <a:gd name="T32" fmla="*/ 371 w 1120"/>
                <a:gd name="T33" fmla="*/ 64 h 252"/>
                <a:gd name="T34" fmla="*/ 262 w 1120"/>
                <a:gd name="T35" fmla="*/ 67 h 252"/>
                <a:gd name="T36" fmla="*/ 170 w 1120"/>
                <a:gd name="T37" fmla="*/ 70 h 252"/>
                <a:gd name="T38" fmla="*/ 95 w 1120"/>
                <a:gd name="T39" fmla="*/ 72 h 252"/>
                <a:gd name="T40" fmla="*/ 42 w 1120"/>
                <a:gd name="T41" fmla="*/ 74 h 252"/>
                <a:gd name="T42" fmla="*/ 13 w 1120"/>
                <a:gd name="T43" fmla="*/ 75 h 252"/>
                <a:gd name="T44" fmla="*/ 0 w 1120"/>
                <a:gd name="T45" fmla="*/ 76 h 252"/>
                <a:gd name="T46" fmla="*/ 0 w 1120"/>
                <a:gd name="T47" fmla="*/ 19 h 252"/>
                <a:gd name="T48" fmla="*/ 1165 w 1120"/>
                <a:gd name="T49" fmla="*/ 0 h 252"/>
                <a:gd name="T50" fmla="*/ 2329 w 1120"/>
                <a:gd name="T51" fmla="*/ 19 h 252"/>
                <a:gd name="T52" fmla="*/ 2329 w 1120"/>
                <a:gd name="T53" fmla="*/ 76 h 252"/>
                <a:gd name="T54" fmla="*/ 2329 w 1120"/>
                <a:gd name="T55" fmla="*/ 7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7" name="Rectangle 14"/>
            <p:cNvSpPr>
              <a:spLocks noChangeArrowheads="1"/>
            </p:cNvSpPr>
            <p:nvPr/>
          </p:nvSpPr>
          <p:spPr bwMode="gray">
            <a:xfrm>
              <a:off x="1890" y="912"/>
              <a:ext cx="1831" cy="495"/>
            </a:xfrm>
            <a:prstGeom prst="rect">
              <a:avLst/>
            </a:prstGeom>
            <a:gradFill rotWithShape="1">
              <a:gsLst>
                <a:gs pos="0">
                  <a:srgbClr val="D8755A"/>
                </a:gs>
                <a:gs pos="50000">
                  <a:srgbClr val="D8755A">
                    <a:gamma/>
                    <a:tint val="39216"/>
                    <a:invGamma/>
                  </a:srgbClr>
                </a:gs>
                <a:gs pos="100000">
                  <a:srgbClr val="D8755A"/>
                </a:gs>
              </a:gsLst>
              <a:lin ang="2700000" scaled="1"/>
            </a:gradFill>
            <a:ln w="9525" algn="ctr">
              <a:noFill/>
              <a:miter lim="800000"/>
              <a:headEnd/>
              <a:tailEnd/>
            </a:ln>
            <a:effectLst/>
          </p:spPr>
          <p:txBody>
            <a:bodyPr wrap="none" anchor="ctr"/>
            <a:lstStyle/>
            <a:p>
              <a:pPr algn="ctr">
                <a:defRPr/>
              </a:pPr>
              <a:r>
                <a:rPr lang="zh-CN" altLang="en-US" sz="2800" b="1" dirty="0" smtClean="0">
                  <a:solidFill>
                    <a:srgbClr val="000000"/>
                  </a:solidFill>
                  <a:effectLst>
                    <a:outerShdw blurRad="38100" dist="38100" dir="2700000" algn="tl">
                      <a:srgbClr val="FFFFFF"/>
                    </a:outerShdw>
                  </a:effectLst>
                  <a:ea typeface="宋体" pitchFamily="2" charset="-122"/>
                </a:rPr>
                <a:t>实验方案</a:t>
              </a:r>
              <a:endParaRPr lang="en-US" altLang="zh-CN" sz="2800" b="1" dirty="0">
                <a:solidFill>
                  <a:srgbClr val="000000"/>
                </a:solidFill>
                <a:effectLst>
                  <a:outerShdw blurRad="38100" dist="38100" dir="2700000" algn="tl">
                    <a:srgbClr val="FFFFFF"/>
                  </a:outerShdw>
                </a:effectLst>
                <a:ea typeface="宋体" pitchFamily="2" charset="-122"/>
              </a:endParaRPr>
            </a:p>
          </p:txBody>
        </p:sp>
      </p:grpSp>
      <p:cxnSp>
        <p:nvCxnSpPr>
          <p:cNvPr id="25" name="AutoShape 22"/>
          <p:cNvCxnSpPr>
            <a:cxnSpLocks noChangeShapeType="1"/>
          </p:cNvCxnSpPr>
          <p:nvPr/>
        </p:nvCxnSpPr>
        <p:spPr bwMode="auto">
          <a:xfrm rot="5400000">
            <a:off x="3051969" y="861219"/>
            <a:ext cx="563562" cy="2241550"/>
          </a:xfrm>
          <a:prstGeom prst="bentConnector3">
            <a:avLst>
              <a:gd name="adj1" fmla="val 49861"/>
            </a:avLst>
          </a:prstGeom>
          <a:noFill/>
          <a:ln w="9525">
            <a:solidFill>
              <a:srgbClr val="808080"/>
            </a:solidFill>
            <a:miter lim="800000"/>
            <a:headEnd/>
            <a:tailEnd type="triangle" w="med" len="med"/>
          </a:ln>
        </p:spPr>
      </p:cxnSp>
      <p:cxnSp>
        <p:nvCxnSpPr>
          <p:cNvPr id="26" name="AutoShape 23"/>
          <p:cNvCxnSpPr>
            <a:cxnSpLocks noChangeShapeType="1"/>
          </p:cNvCxnSpPr>
          <p:nvPr/>
        </p:nvCxnSpPr>
        <p:spPr bwMode="auto">
          <a:xfrm rot="16200000" flipH="1">
            <a:off x="5208588" y="946150"/>
            <a:ext cx="563562" cy="2071688"/>
          </a:xfrm>
          <a:prstGeom prst="bentConnector3">
            <a:avLst>
              <a:gd name="adj1" fmla="val 49861"/>
            </a:avLst>
          </a:prstGeom>
          <a:noFill/>
          <a:ln w="9525">
            <a:solidFill>
              <a:srgbClr val="808080"/>
            </a:solidFill>
            <a:miter lim="800000"/>
            <a:headEnd/>
            <a:tailEnd type="triangle" w="med" len="med"/>
          </a:ln>
        </p:spPr>
      </p:cxnSp>
      <p:grpSp>
        <p:nvGrpSpPr>
          <p:cNvPr id="128" name="组合 127"/>
          <p:cNvGrpSpPr/>
          <p:nvPr/>
        </p:nvGrpSpPr>
        <p:grpSpPr>
          <a:xfrm>
            <a:off x="609600" y="3013075"/>
            <a:ext cx="3352800" cy="2597150"/>
            <a:chOff x="609600" y="3013075"/>
            <a:chExt cx="3352800" cy="2597150"/>
          </a:xfrm>
        </p:grpSpPr>
        <p:cxnSp>
          <p:nvCxnSpPr>
            <p:cNvPr id="18" name="AutoShape 15"/>
            <p:cNvCxnSpPr>
              <a:cxnSpLocks noChangeShapeType="1"/>
            </p:cNvCxnSpPr>
            <p:nvPr/>
          </p:nvCxnSpPr>
          <p:spPr bwMode="auto">
            <a:xfrm rot="5400000">
              <a:off x="1266031" y="2763044"/>
              <a:ext cx="696913" cy="1196975"/>
            </a:xfrm>
            <a:prstGeom prst="bentConnector3">
              <a:avLst>
                <a:gd name="adj1" fmla="val 49889"/>
              </a:avLst>
            </a:prstGeom>
            <a:noFill/>
            <a:ln w="9525">
              <a:solidFill>
                <a:srgbClr val="808080"/>
              </a:solidFill>
              <a:miter lim="800000"/>
              <a:headEnd/>
              <a:tailEnd type="triangle" w="med" len="med"/>
            </a:ln>
          </p:spPr>
        </p:cxnSp>
        <p:cxnSp>
          <p:nvCxnSpPr>
            <p:cNvPr id="20" name="AutoShape 17"/>
            <p:cNvCxnSpPr>
              <a:cxnSpLocks noChangeShapeType="1"/>
            </p:cNvCxnSpPr>
            <p:nvPr/>
          </p:nvCxnSpPr>
          <p:spPr bwMode="auto">
            <a:xfrm rot="16200000" flipH="1">
              <a:off x="2463006" y="2763044"/>
              <a:ext cx="696913" cy="1196975"/>
            </a:xfrm>
            <a:prstGeom prst="bentConnector3">
              <a:avLst>
                <a:gd name="adj1" fmla="val 49889"/>
              </a:avLst>
            </a:prstGeom>
            <a:noFill/>
            <a:ln w="9525">
              <a:solidFill>
                <a:srgbClr val="808080"/>
              </a:solidFill>
              <a:miter lim="800000"/>
              <a:headEnd/>
              <a:tailEnd type="triangle" w="med" len="med"/>
            </a:ln>
          </p:spPr>
        </p:cxnSp>
        <p:grpSp>
          <p:nvGrpSpPr>
            <p:cNvPr id="27" name="Group 24"/>
            <p:cNvGrpSpPr>
              <a:grpSpLocks/>
            </p:cNvGrpSpPr>
            <p:nvPr/>
          </p:nvGrpSpPr>
          <p:grpSpPr bwMode="auto">
            <a:xfrm>
              <a:off x="609600" y="3711575"/>
              <a:ext cx="806450" cy="1898650"/>
              <a:chOff x="2610" y="2991"/>
              <a:chExt cx="679" cy="1215"/>
            </a:xfrm>
          </p:grpSpPr>
          <p:sp>
            <p:nvSpPr>
              <p:cNvPr id="28" name="Freeform 25"/>
              <p:cNvSpPr>
                <a:spLocks/>
              </p:cNvSpPr>
              <p:nvPr/>
            </p:nvSpPr>
            <p:spPr bwMode="gray">
              <a:xfrm>
                <a:off x="2671" y="4115"/>
                <a:ext cx="557" cy="91"/>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9" name="Rectangle 26"/>
              <p:cNvSpPr>
                <a:spLocks noChangeArrowheads="1"/>
              </p:cNvSpPr>
              <p:nvPr/>
            </p:nvSpPr>
            <p:spPr bwMode="gray">
              <a:xfrm>
                <a:off x="2610" y="2991"/>
                <a:ext cx="679" cy="1179"/>
              </a:xfrm>
              <a:prstGeom prst="rect">
                <a:avLst/>
              </a:prstGeom>
              <a:gradFill rotWithShape="1">
                <a:gsLst>
                  <a:gs pos="0">
                    <a:srgbClr val="DAF0BD"/>
                  </a:gs>
                  <a:gs pos="50000">
                    <a:srgbClr val="99D549"/>
                  </a:gs>
                  <a:gs pos="100000">
                    <a:srgbClr val="DAF0BD"/>
                  </a:gs>
                </a:gsLst>
                <a:lin ang="2700000" scaled="1"/>
              </a:gradFill>
              <a:ln w="9525" algn="ctr">
                <a:noFill/>
                <a:miter lim="800000"/>
                <a:headEnd/>
                <a:tailEnd/>
              </a:ln>
            </p:spPr>
            <p:txBody>
              <a:bodyPr wrap="none" anchor="ctr"/>
              <a:lstStyle/>
              <a:p>
                <a:r>
                  <a:rPr lang="zh-CN" altLang="en-US" dirty="0" smtClean="0">
                    <a:solidFill>
                      <a:schemeClr val="tx1"/>
                    </a:solidFill>
                    <a:ea typeface="宋体" charset="-122"/>
                  </a:rPr>
                  <a:t>垂</a:t>
                </a:r>
                <a:endParaRPr lang="en-US" altLang="zh-CN" dirty="0" smtClean="0">
                  <a:solidFill>
                    <a:schemeClr val="tx1"/>
                  </a:solidFill>
                  <a:ea typeface="宋体" charset="-122"/>
                </a:endParaRPr>
              </a:p>
              <a:p>
                <a:r>
                  <a:rPr lang="zh-CN" altLang="en-US" dirty="0" smtClean="0">
                    <a:solidFill>
                      <a:schemeClr val="tx1"/>
                    </a:solidFill>
                    <a:ea typeface="宋体" charset="-122"/>
                  </a:rPr>
                  <a:t>直</a:t>
                </a:r>
                <a:endParaRPr lang="en-US" altLang="zh-CN" dirty="0" smtClean="0">
                  <a:solidFill>
                    <a:schemeClr val="tx1"/>
                  </a:solidFill>
                  <a:ea typeface="宋体" charset="-122"/>
                </a:endParaRPr>
              </a:p>
              <a:p>
                <a:r>
                  <a:rPr lang="zh-CN" altLang="en-US" dirty="0" smtClean="0">
                    <a:solidFill>
                      <a:schemeClr val="tx1"/>
                    </a:solidFill>
                    <a:ea typeface="宋体" charset="-122"/>
                  </a:rPr>
                  <a:t>方</a:t>
                </a:r>
                <a:endParaRPr lang="en-US" altLang="zh-CN" dirty="0" smtClean="0">
                  <a:solidFill>
                    <a:schemeClr val="tx1"/>
                  </a:solidFill>
                  <a:ea typeface="宋体" charset="-122"/>
                </a:endParaRPr>
              </a:p>
              <a:p>
                <a:r>
                  <a:rPr lang="zh-CN" altLang="en-US" dirty="0" smtClean="0">
                    <a:solidFill>
                      <a:schemeClr val="tx1"/>
                    </a:solidFill>
                    <a:ea typeface="宋体" charset="-122"/>
                  </a:rPr>
                  <a:t>向</a:t>
                </a:r>
                <a:endParaRPr lang="zh-CN" altLang="en-US" dirty="0">
                  <a:solidFill>
                    <a:schemeClr val="tx1"/>
                  </a:solidFill>
                  <a:ea typeface="宋体" charset="-122"/>
                </a:endParaRPr>
              </a:p>
            </p:txBody>
          </p:sp>
        </p:grpSp>
        <p:grpSp>
          <p:nvGrpSpPr>
            <p:cNvPr id="33" name="Group 30"/>
            <p:cNvGrpSpPr>
              <a:grpSpLocks/>
            </p:cNvGrpSpPr>
            <p:nvPr/>
          </p:nvGrpSpPr>
          <p:grpSpPr bwMode="auto">
            <a:xfrm>
              <a:off x="2971800" y="3711575"/>
              <a:ext cx="806450" cy="1898650"/>
              <a:chOff x="2610" y="2991"/>
              <a:chExt cx="679" cy="1215"/>
            </a:xfrm>
          </p:grpSpPr>
          <p:sp>
            <p:nvSpPr>
              <p:cNvPr id="34" name="Freeform 31"/>
              <p:cNvSpPr>
                <a:spLocks/>
              </p:cNvSpPr>
              <p:nvPr/>
            </p:nvSpPr>
            <p:spPr bwMode="gray">
              <a:xfrm>
                <a:off x="2671" y="4115"/>
                <a:ext cx="557" cy="91"/>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35" name="Rectangle 32"/>
              <p:cNvSpPr>
                <a:spLocks noChangeArrowheads="1"/>
              </p:cNvSpPr>
              <p:nvPr/>
            </p:nvSpPr>
            <p:spPr bwMode="gray">
              <a:xfrm>
                <a:off x="2610" y="2991"/>
                <a:ext cx="679" cy="1179"/>
              </a:xfrm>
              <a:prstGeom prst="rect">
                <a:avLst/>
              </a:prstGeom>
              <a:gradFill rotWithShape="1">
                <a:gsLst>
                  <a:gs pos="0">
                    <a:srgbClr val="DAF0BD"/>
                  </a:gs>
                  <a:gs pos="50000">
                    <a:srgbClr val="99D549"/>
                  </a:gs>
                  <a:gs pos="100000">
                    <a:srgbClr val="DAF0BD"/>
                  </a:gs>
                </a:gsLst>
                <a:lin ang="2700000" scaled="1"/>
              </a:gradFill>
              <a:ln w="9525" algn="ctr">
                <a:noFill/>
                <a:miter lim="800000"/>
                <a:headEnd/>
                <a:tailEnd/>
              </a:ln>
            </p:spPr>
            <p:txBody>
              <a:bodyPr wrap="none" anchor="ctr"/>
              <a:lstStyle/>
              <a:p>
                <a:endParaRPr lang="zh-CN" altLang="en-US">
                  <a:ea typeface="宋体" charset="-122"/>
                </a:endParaRPr>
              </a:p>
            </p:txBody>
          </p:sp>
        </p:grpSp>
        <p:sp>
          <p:nvSpPr>
            <p:cNvPr id="50" name="矩形 49"/>
            <p:cNvSpPr/>
            <p:nvPr/>
          </p:nvSpPr>
          <p:spPr>
            <a:xfrm>
              <a:off x="2895600" y="3733800"/>
              <a:ext cx="1066800" cy="1754326"/>
            </a:xfrm>
            <a:prstGeom prst="rect">
              <a:avLst/>
            </a:prstGeom>
          </p:spPr>
          <p:txBody>
            <a:bodyPr wrap="square">
              <a:spAutoFit/>
            </a:bodyPr>
            <a:lstStyle/>
            <a:p>
              <a:r>
                <a:rPr lang="zh-CN" altLang="en-US" dirty="0" smtClean="0">
                  <a:solidFill>
                    <a:schemeClr val="tx1"/>
                  </a:solidFill>
                  <a:ea typeface="宋体" charset="-122"/>
                </a:rPr>
                <a:t>垂</a:t>
              </a:r>
              <a:endParaRPr lang="en-US" altLang="zh-CN" dirty="0" smtClean="0">
                <a:solidFill>
                  <a:schemeClr val="tx1"/>
                </a:solidFill>
                <a:ea typeface="宋体" charset="-122"/>
              </a:endParaRPr>
            </a:p>
            <a:p>
              <a:r>
                <a:rPr lang="zh-CN" altLang="en-US" dirty="0" smtClean="0">
                  <a:solidFill>
                    <a:schemeClr val="tx1"/>
                  </a:solidFill>
                  <a:ea typeface="宋体" charset="-122"/>
                </a:rPr>
                <a:t>直</a:t>
              </a:r>
              <a:endParaRPr lang="en-US" altLang="zh-CN" dirty="0" smtClean="0">
                <a:solidFill>
                  <a:schemeClr val="tx1"/>
                </a:solidFill>
                <a:ea typeface="宋体" charset="-122"/>
              </a:endParaRPr>
            </a:p>
            <a:p>
              <a:r>
                <a:rPr lang="zh-CN" altLang="en-US" dirty="0" smtClean="0">
                  <a:solidFill>
                    <a:schemeClr val="tx1"/>
                  </a:solidFill>
                  <a:ea typeface="宋体" charset="-122"/>
                </a:rPr>
                <a:t>水</a:t>
              </a:r>
              <a:endParaRPr lang="en-US" altLang="zh-CN" dirty="0" smtClean="0">
                <a:solidFill>
                  <a:schemeClr val="tx1"/>
                </a:solidFill>
                <a:ea typeface="宋体" charset="-122"/>
              </a:endParaRPr>
            </a:p>
            <a:p>
              <a:r>
                <a:rPr lang="zh-CN" altLang="en-US" dirty="0" smtClean="0">
                  <a:solidFill>
                    <a:schemeClr val="tx1"/>
                  </a:solidFill>
                  <a:ea typeface="宋体" charset="-122"/>
                </a:rPr>
                <a:t>平</a:t>
              </a:r>
              <a:endParaRPr lang="en-US" altLang="zh-CN" dirty="0" smtClean="0">
                <a:solidFill>
                  <a:schemeClr val="tx1"/>
                </a:solidFill>
                <a:ea typeface="宋体" charset="-122"/>
              </a:endParaRPr>
            </a:p>
            <a:p>
              <a:r>
                <a:rPr lang="zh-CN" altLang="en-US" dirty="0" smtClean="0">
                  <a:solidFill>
                    <a:schemeClr val="tx1"/>
                  </a:solidFill>
                  <a:ea typeface="宋体" charset="-122"/>
                </a:rPr>
                <a:t>方</a:t>
              </a:r>
              <a:endParaRPr lang="en-US" altLang="zh-CN" dirty="0" smtClean="0">
                <a:solidFill>
                  <a:schemeClr val="tx1"/>
                </a:solidFill>
                <a:ea typeface="宋体" charset="-122"/>
              </a:endParaRPr>
            </a:p>
            <a:p>
              <a:r>
                <a:rPr lang="zh-CN" altLang="en-US" dirty="0" smtClean="0">
                  <a:solidFill>
                    <a:schemeClr val="tx1"/>
                  </a:solidFill>
                  <a:ea typeface="宋体" charset="-122"/>
                </a:rPr>
                <a:t>向</a:t>
              </a:r>
              <a:endParaRPr lang="zh-CN" altLang="en-US" dirty="0"/>
            </a:p>
          </p:txBody>
        </p:sp>
      </p:grpSp>
      <p:grpSp>
        <p:nvGrpSpPr>
          <p:cNvPr id="161" name="组合 160"/>
          <p:cNvGrpSpPr/>
          <p:nvPr/>
        </p:nvGrpSpPr>
        <p:grpSpPr>
          <a:xfrm>
            <a:off x="4953000" y="3048000"/>
            <a:ext cx="3092450" cy="2584450"/>
            <a:chOff x="4953000" y="3048000"/>
            <a:chExt cx="3092450" cy="2584450"/>
          </a:xfrm>
        </p:grpSpPr>
        <p:grpSp>
          <p:nvGrpSpPr>
            <p:cNvPr id="36" name="Group 33"/>
            <p:cNvGrpSpPr>
              <a:grpSpLocks/>
            </p:cNvGrpSpPr>
            <p:nvPr/>
          </p:nvGrpSpPr>
          <p:grpSpPr bwMode="auto">
            <a:xfrm>
              <a:off x="4953000" y="3733800"/>
              <a:ext cx="806450" cy="1898650"/>
              <a:chOff x="2610" y="2991"/>
              <a:chExt cx="679" cy="1215"/>
            </a:xfrm>
          </p:grpSpPr>
          <p:sp>
            <p:nvSpPr>
              <p:cNvPr id="37" name="Freeform 34"/>
              <p:cNvSpPr>
                <a:spLocks/>
              </p:cNvSpPr>
              <p:nvPr/>
            </p:nvSpPr>
            <p:spPr bwMode="gray">
              <a:xfrm>
                <a:off x="2671" y="4115"/>
                <a:ext cx="557" cy="91"/>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38" name="Rectangle 35"/>
              <p:cNvSpPr>
                <a:spLocks noChangeArrowheads="1"/>
              </p:cNvSpPr>
              <p:nvPr/>
            </p:nvSpPr>
            <p:spPr bwMode="gray">
              <a:xfrm>
                <a:off x="2610" y="2991"/>
                <a:ext cx="679" cy="1179"/>
              </a:xfrm>
              <a:prstGeom prst="rect">
                <a:avLst/>
              </a:prstGeom>
              <a:gradFill rotWithShape="1">
                <a:gsLst>
                  <a:gs pos="0">
                    <a:srgbClr val="C7ECFF"/>
                  </a:gs>
                  <a:gs pos="50000">
                    <a:srgbClr val="66CCFF"/>
                  </a:gs>
                  <a:gs pos="100000">
                    <a:srgbClr val="C7ECFF"/>
                  </a:gs>
                </a:gsLst>
                <a:lin ang="2700000" scaled="1"/>
              </a:gradFill>
              <a:ln w="9525" algn="ctr">
                <a:noFill/>
                <a:miter lim="800000"/>
                <a:headEnd/>
                <a:tailEnd/>
              </a:ln>
            </p:spPr>
            <p:txBody>
              <a:bodyPr wrap="none" anchor="ctr"/>
              <a:lstStyle/>
              <a:p>
                <a:r>
                  <a:rPr lang="zh-CN" altLang="en-US" dirty="0" smtClean="0">
                    <a:solidFill>
                      <a:schemeClr val="tx1"/>
                    </a:solidFill>
                    <a:ea typeface="宋体" charset="-122"/>
                  </a:rPr>
                  <a:t>机</a:t>
                </a:r>
                <a:endParaRPr lang="en-US" altLang="zh-CN" dirty="0" smtClean="0">
                  <a:solidFill>
                    <a:schemeClr val="tx1"/>
                  </a:solidFill>
                  <a:ea typeface="宋体" charset="-122"/>
                </a:endParaRPr>
              </a:p>
              <a:p>
                <a:r>
                  <a:rPr lang="zh-CN" altLang="en-US" dirty="0" smtClean="0">
                    <a:solidFill>
                      <a:schemeClr val="tx1"/>
                    </a:solidFill>
                    <a:ea typeface="宋体" charset="-122"/>
                  </a:rPr>
                  <a:t>匣</a:t>
                </a:r>
                <a:endParaRPr lang="en-US" altLang="zh-CN" dirty="0" smtClean="0">
                  <a:solidFill>
                    <a:schemeClr val="tx1"/>
                  </a:solidFill>
                  <a:ea typeface="宋体" charset="-122"/>
                </a:endParaRPr>
              </a:p>
              <a:p>
                <a:r>
                  <a:rPr lang="zh-CN" altLang="en-US" dirty="0" smtClean="0">
                    <a:solidFill>
                      <a:schemeClr val="tx1"/>
                    </a:solidFill>
                    <a:ea typeface="宋体" charset="-122"/>
                  </a:rPr>
                  <a:t>轴</a:t>
                </a:r>
                <a:endParaRPr lang="en-US" altLang="zh-CN" dirty="0" smtClean="0">
                  <a:solidFill>
                    <a:schemeClr val="tx1"/>
                  </a:solidFill>
                  <a:ea typeface="宋体" charset="-122"/>
                </a:endParaRPr>
              </a:p>
              <a:p>
                <a:r>
                  <a:rPr lang="zh-CN" altLang="en-US" dirty="0" smtClean="0">
                    <a:solidFill>
                      <a:schemeClr val="tx1"/>
                    </a:solidFill>
                    <a:ea typeface="宋体" charset="-122"/>
                  </a:rPr>
                  <a:t>向</a:t>
                </a:r>
                <a:endParaRPr lang="zh-CN" altLang="en-US" dirty="0">
                  <a:solidFill>
                    <a:schemeClr val="tx1"/>
                  </a:solidFill>
                  <a:ea typeface="宋体" charset="-122"/>
                </a:endParaRPr>
              </a:p>
            </p:txBody>
          </p:sp>
        </p:grpSp>
        <p:grpSp>
          <p:nvGrpSpPr>
            <p:cNvPr id="39" name="Group 36"/>
            <p:cNvGrpSpPr>
              <a:grpSpLocks/>
            </p:cNvGrpSpPr>
            <p:nvPr/>
          </p:nvGrpSpPr>
          <p:grpSpPr bwMode="auto">
            <a:xfrm>
              <a:off x="7239000" y="3733800"/>
              <a:ext cx="806450" cy="1898650"/>
              <a:chOff x="2610" y="2991"/>
              <a:chExt cx="679" cy="1215"/>
            </a:xfrm>
          </p:grpSpPr>
          <p:sp>
            <p:nvSpPr>
              <p:cNvPr id="40" name="Freeform 37"/>
              <p:cNvSpPr>
                <a:spLocks/>
              </p:cNvSpPr>
              <p:nvPr/>
            </p:nvSpPr>
            <p:spPr bwMode="gray">
              <a:xfrm>
                <a:off x="2671" y="4115"/>
                <a:ext cx="557" cy="91"/>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41" name="Rectangle 38"/>
              <p:cNvSpPr>
                <a:spLocks noChangeArrowheads="1"/>
              </p:cNvSpPr>
              <p:nvPr/>
            </p:nvSpPr>
            <p:spPr bwMode="gray">
              <a:xfrm>
                <a:off x="2610" y="2991"/>
                <a:ext cx="679" cy="1179"/>
              </a:xfrm>
              <a:prstGeom prst="rect">
                <a:avLst/>
              </a:prstGeom>
              <a:gradFill rotWithShape="1">
                <a:gsLst>
                  <a:gs pos="0">
                    <a:srgbClr val="C7ECFF"/>
                  </a:gs>
                  <a:gs pos="50000">
                    <a:srgbClr val="66CCFF"/>
                  </a:gs>
                  <a:gs pos="100000">
                    <a:srgbClr val="C7ECFF"/>
                  </a:gs>
                </a:gsLst>
                <a:lin ang="2700000" scaled="1"/>
              </a:gradFill>
              <a:ln w="9525" algn="ctr">
                <a:noFill/>
                <a:miter lim="800000"/>
                <a:headEnd/>
                <a:tailEnd/>
              </a:ln>
            </p:spPr>
            <p:txBody>
              <a:bodyPr wrap="none" anchor="ctr"/>
              <a:lstStyle/>
              <a:p>
                <a:endParaRPr lang="zh-CN" altLang="en-US">
                  <a:ea typeface="宋体" charset="-122"/>
                </a:endParaRPr>
              </a:p>
            </p:txBody>
          </p:sp>
        </p:grpSp>
        <p:cxnSp>
          <p:nvCxnSpPr>
            <p:cNvPr id="48" name="AutoShape 15"/>
            <p:cNvCxnSpPr>
              <a:cxnSpLocks noChangeShapeType="1"/>
            </p:cNvCxnSpPr>
            <p:nvPr/>
          </p:nvCxnSpPr>
          <p:spPr bwMode="auto">
            <a:xfrm rot="5400000">
              <a:off x="5530056" y="2797969"/>
              <a:ext cx="696913" cy="1196975"/>
            </a:xfrm>
            <a:prstGeom prst="bentConnector3">
              <a:avLst>
                <a:gd name="adj1" fmla="val 49889"/>
              </a:avLst>
            </a:prstGeom>
            <a:noFill/>
            <a:ln w="9525">
              <a:solidFill>
                <a:srgbClr val="808080"/>
              </a:solidFill>
              <a:miter lim="800000"/>
              <a:headEnd/>
              <a:tailEnd type="triangle" w="med" len="med"/>
            </a:ln>
          </p:spPr>
        </p:cxnSp>
        <p:cxnSp>
          <p:nvCxnSpPr>
            <p:cNvPr id="49" name="AutoShape 17"/>
            <p:cNvCxnSpPr>
              <a:cxnSpLocks noChangeShapeType="1"/>
            </p:cNvCxnSpPr>
            <p:nvPr/>
          </p:nvCxnSpPr>
          <p:spPr bwMode="auto">
            <a:xfrm rot="16200000" flipH="1">
              <a:off x="6727031" y="2797969"/>
              <a:ext cx="696913" cy="1196975"/>
            </a:xfrm>
            <a:prstGeom prst="bentConnector3">
              <a:avLst>
                <a:gd name="adj1" fmla="val 49889"/>
              </a:avLst>
            </a:prstGeom>
            <a:noFill/>
            <a:ln w="9525">
              <a:solidFill>
                <a:srgbClr val="808080"/>
              </a:solidFill>
              <a:miter lim="800000"/>
              <a:headEnd/>
              <a:tailEnd type="triangle" w="med" len="med"/>
            </a:ln>
          </p:spPr>
        </p:cxnSp>
        <p:sp>
          <p:nvSpPr>
            <p:cNvPr id="51" name="矩形 50"/>
            <p:cNvSpPr/>
            <p:nvPr/>
          </p:nvSpPr>
          <p:spPr>
            <a:xfrm>
              <a:off x="7239000" y="4015140"/>
              <a:ext cx="762000" cy="1200329"/>
            </a:xfrm>
            <a:prstGeom prst="rect">
              <a:avLst/>
            </a:prstGeom>
          </p:spPr>
          <p:txBody>
            <a:bodyPr wrap="square">
              <a:spAutoFit/>
            </a:bodyPr>
            <a:lstStyle/>
            <a:p>
              <a:r>
                <a:rPr lang="zh-CN" altLang="en-US" dirty="0" smtClean="0">
                  <a:solidFill>
                    <a:schemeClr val="tx1"/>
                  </a:solidFill>
                  <a:ea typeface="宋体" charset="-122"/>
                </a:rPr>
                <a:t>机</a:t>
              </a:r>
              <a:endParaRPr lang="en-US" altLang="zh-CN" dirty="0" smtClean="0">
                <a:solidFill>
                  <a:schemeClr val="tx1"/>
                </a:solidFill>
                <a:ea typeface="宋体" charset="-122"/>
              </a:endParaRPr>
            </a:p>
            <a:p>
              <a:r>
                <a:rPr lang="zh-CN" altLang="en-US" dirty="0" smtClean="0">
                  <a:solidFill>
                    <a:schemeClr val="tx1"/>
                  </a:solidFill>
                  <a:ea typeface="宋体" charset="-122"/>
                </a:rPr>
                <a:t>匣</a:t>
              </a:r>
              <a:endParaRPr lang="en-US" altLang="zh-CN" dirty="0" smtClean="0">
                <a:solidFill>
                  <a:schemeClr val="tx1"/>
                </a:solidFill>
                <a:ea typeface="宋体" charset="-122"/>
              </a:endParaRPr>
            </a:p>
            <a:p>
              <a:r>
                <a:rPr lang="zh-CN" altLang="en-US" dirty="0" smtClean="0">
                  <a:solidFill>
                    <a:schemeClr val="tx1"/>
                  </a:solidFill>
                  <a:ea typeface="宋体" charset="-122"/>
                </a:rPr>
                <a:t>周</a:t>
              </a:r>
              <a:endParaRPr lang="en-US" altLang="zh-CN" dirty="0" smtClean="0">
                <a:solidFill>
                  <a:schemeClr val="tx1"/>
                </a:solidFill>
                <a:ea typeface="宋体" charset="-122"/>
              </a:endParaRPr>
            </a:p>
            <a:p>
              <a:r>
                <a:rPr lang="zh-CN" altLang="en-US" dirty="0" smtClean="0">
                  <a:solidFill>
                    <a:schemeClr val="tx1"/>
                  </a:solidFill>
                  <a:ea typeface="宋体" charset="-122"/>
                </a:rPr>
                <a:t>向</a:t>
              </a:r>
              <a:endParaRPr lang="zh-CN" altLang="en-US" dirty="0">
                <a:solidFill>
                  <a:schemeClr val="tx1"/>
                </a:solidFill>
                <a:ea typeface="宋体" charset="-122"/>
              </a:endParaRPr>
            </a:p>
          </p:txBody>
        </p:sp>
      </p:grpSp>
      <p:sp>
        <p:nvSpPr>
          <p:cNvPr id="46"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eaLnBrk="0" hangingPunct="0"/>
            <a:r>
              <a:rPr lang="en-US" altLang="zh-CN" dirty="0" smtClean="0">
                <a:solidFill>
                  <a:srgbClr val="FF0000"/>
                </a:solidFill>
                <a:latin typeface="Arial" pitchFamily="34" charset="0"/>
              </a:rPr>
              <a:t>D   </a:t>
            </a:r>
            <a:r>
              <a:rPr lang="zh-CN" altLang="en-US" dirty="0" smtClean="0">
                <a:solidFill>
                  <a:srgbClr val="FF0000"/>
                </a:solidFill>
                <a:latin typeface="Arial" pitchFamily="34" charset="0"/>
              </a:rPr>
              <a:t>实验方案</a:t>
            </a:r>
            <a:endParaRPr lang="zh-CN" altLang="en-US" dirty="0">
              <a:solidFill>
                <a:srgbClr val="FF0000"/>
              </a:solidFill>
              <a:latin typeface="Arial" pitchFamily="34" charset="0"/>
            </a:endParaRPr>
          </a:p>
        </p:txBody>
      </p:sp>
      <p:grpSp>
        <p:nvGrpSpPr>
          <p:cNvPr id="167" name="组合 166"/>
          <p:cNvGrpSpPr/>
          <p:nvPr/>
        </p:nvGrpSpPr>
        <p:grpSpPr>
          <a:xfrm>
            <a:off x="702914" y="1600200"/>
            <a:ext cx="7450486" cy="5105400"/>
            <a:chOff x="609600" y="838200"/>
            <a:chExt cx="7450486" cy="5105400"/>
          </a:xfrm>
        </p:grpSpPr>
        <p:sp>
          <p:nvSpPr>
            <p:cNvPr id="168" name="Text Box 2"/>
            <p:cNvSpPr txBox="1">
              <a:spLocks noChangeArrowheads="1"/>
            </p:cNvSpPr>
            <p:nvPr/>
          </p:nvSpPr>
          <p:spPr bwMode="auto">
            <a:xfrm>
              <a:off x="1524000" y="5410200"/>
              <a:ext cx="6314987"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b="0" dirty="0" smtClean="0">
                  <a:solidFill>
                    <a:schemeClr val="tx1"/>
                  </a:solidFill>
                  <a:cs typeface="宋体" pitchFamily="2" charset="-122"/>
                </a:rPr>
                <a:t>方案</a:t>
              </a:r>
              <a:r>
                <a:rPr lang="en-US" altLang="zh-CN" b="0" dirty="0" smtClean="0">
                  <a:solidFill>
                    <a:schemeClr val="tx1"/>
                  </a:solidFill>
                  <a:cs typeface="宋体" pitchFamily="2" charset="-122"/>
                </a:rPr>
                <a:t>1—</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传感器安装位置为垂直上、水平右</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169" name="Group 3"/>
            <p:cNvGrpSpPr>
              <a:grpSpLocks/>
            </p:cNvGrpSpPr>
            <p:nvPr/>
          </p:nvGrpSpPr>
          <p:grpSpPr bwMode="auto">
            <a:xfrm>
              <a:off x="609600" y="838200"/>
              <a:ext cx="7450490" cy="4403374"/>
              <a:chOff x="1938" y="3603"/>
              <a:chExt cx="4387" cy="2790"/>
            </a:xfrm>
          </p:grpSpPr>
          <p:pic>
            <p:nvPicPr>
              <p:cNvPr id="170" name="Picture 4" descr="0707_111151"/>
              <p:cNvPicPr preferRelativeResize="0">
                <a:picLocks noChangeArrowheads="1"/>
              </p:cNvPicPr>
              <p:nvPr/>
            </p:nvPicPr>
            <p:blipFill>
              <a:blip r:embed="rId3" cstate="print"/>
              <a:srcRect/>
              <a:stretch>
                <a:fillRect/>
              </a:stretch>
            </p:blipFill>
            <p:spPr bwMode="auto">
              <a:xfrm>
                <a:off x="2432" y="3700"/>
                <a:ext cx="3893" cy="2693"/>
              </a:xfrm>
              <a:prstGeom prst="rect">
                <a:avLst/>
              </a:prstGeom>
              <a:noFill/>
            </p:spPr>
          </p:pic>
          <p:sp>
            <p:nvSpPr>
              <p:cNvPr id="171" name="Text Box 5"/>
              <p:cNvSpPr txBox="1">
                <a:spLocks noChangeArrowheads="1"/>
              </p:cNvSpPr>
              <p:nvPr/>
            </p:nvSpPr>
            <p:spPr bwMode="auto">
              <a:xfrm>
                <a:off x="3130" y="3603"/>
                <a:ext cx="997" cy="3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垂直上</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72" name="Text Box 6"/>
              <p:cNvSpPr txBox="1">
                <a:spLocks noChangeArrowheads="1"/>
              </p:cNvSpPr>
              <p:nvPr/>
            </p:nvSpPr>
            <p:spPr bwMode="auto">
              <a:xfrm>
                <a:off x="3041" y="5938"/>
                <a:ext cx="869" cy="3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水平右</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73" name="Line 7"/>
              <p:cNvSpPr>
                <a:spLocks noChangeShapeType="1"/>
              </p:cNvSpPr>
              <p:nvPr/>
            </p:nvSpPr>
            <p:spPr bwMode="auto">
              <a:xfrm>
                <a:off x="3041" y="5659"/>
                <a:ext cx="303" cy="273"/>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174" name="Line 8"/>
              <p:cNvSpPr>
                <a:spLocks noChangeShapeType="1"/>
              </p:cNvSpPr>
              <p:nvPr/>
            </p:nvSpPr>
            <p:spPr bwMode="auto">
              <a:xfrm flipV="1">
                <a:off x="2913" y="3939"/>
                <a:ext cx="515" cy="580"/>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175" name="Text Box 9"/>
              <p:cNvSpPr txBox="1">
                <a:spLocks noChangeArrowheads="1"/>
              </p:cNvSpPr>
              <p:nvPr/>
            </p:nvSpPr>
            <p:spPr bwMode="auto">
              <a:xfrm>
                <a:off x="4931" y="5932"/>
                <a:ext cx="883" cy="3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测转速</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76" name="Line 10"/>
              <p:cNvSpPr>
                <a:spLocks noChangeShapeType="1"/>
              </p:cNvSpPr>
              <p:nvPr/>
            </p:nvSpPr>
            <p:spPr bwMode="auto">
              <a:xfrm flipH="1">
                <a:off x="5347" y="5063"/>
                <a:ext cx="47" cy="869"/>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177" name="Line 11"/>
              <p:cNvSpPr>
                <a:spLocks noChangeShapeType="1"/>
              </p:cNvSpPr>
              <p:nvPr/>
            </p:nvSpPr>
            <p:spPr bwMode="auto">
              <a:xfrm flipV="1">
                <a:off x="2591" y="3871"/>
                <a:ext cx="32" cy="577"/>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178" name="Line 12"/>
              <p:cNvSpPr>
                <a:spLocks noChangeShapeType="1"/>
              </p:cNvSpPr>
              <p:nvPr/>
            </p:nvSpPr>
            <p:spPr bwMode="auto">
              <a:xfrm flipH="1">
                <a:off x="2444" y="5648"/>
                <a:ext cx="247" cy="330"/>
              </a:xfrm>
              <a:prstGeom prst="line">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zh-CN" altLang="en-US"/>
              </a:p>
            </p:txBody>
          </p:sp>
          <p:sp>
            <p:nvSpPr>
              <p:cNvPr id="179" name="Text Box 13"/>
              <p:cNvSpPr txBox="1">
                <a:spLocks noChangeArrowheads="1"/>
              </p:cNvSpPr>
              <p:nvPr/>
            </p:nvSpPr>
            <p:spPr bwMode="auto">
              <a:xfrm>
                <a:off x="2053" y="3603"/>
                <a:ext cx="1103" cy="37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碰摩螺钉</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80" name="Text Box 14"/>
              <p:cNvSpPr txBox="1">
                <a:spLocks noChangeArrowheads="1"/>
              </p:cNvSpPr>
              <p:nvPr/>
            </p:nvSpPr>
            <p:spPr bwMode="auto">
              <a:xfrm>
                <a:off x="1938" y="5938"/>
                <a:ext cx="1103" cy="4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碰摩螺钉</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grpSp>
        <p:nvGrpSpPr>
          <p:cNvPr id="181" name="组合 180"/>
          <p:cNvGrpSpPr/>
          <p:nvPr/>
        </p:nvGrpSpPr>
        <p:grpSpPr>
          <a:xfrm>
            <a:off x="1219200" y="1659517"/>
            <a:ext cx="6477000" cy="4742060"/>
            <a:chOff x="914400" y="1210017"/>
            <a:chExt cx="6781800" cy="4914555"/>
          </a:xfrm>
        </p:grpSpPr>
        <p:grpSp>
          <p:nvGrpSpPr>
            <p:cNvPr id="182" name="Group 60"/>
            <p:cNvGrpSpPr>
              <a:grpSpLocks/>
            </p:cNvGrpSpPr>
            <p:nvPr/>
          </p:nvGrpSpPr>
          <p:grpSpPr bwMode="auto">
            <a:xfrm>
              <a:off x="914400" y="1210017"/>
              <a:ext cx="6781800" cy="4914555"/>
              <a:chOff x="1871" y="7500"/>
              <a:chExt cx="3977" cy="2755"/>
            </a:xfrm>
          </p:grpSpPr>
          <p:pic>
            <p:nvPicPr>
              <p:cNvPr id="184" name="Picture 61" descr="P4280085"/>
              <p:cNvPicPr>
                <a:picLocks noChangeAspect="1" noChangeArrowheads="1"/>
              </p:cNvPicPr>
              <p:nvPr/>
            </p:nvPicPr>
            <p:blipFill>
              <a:blip r:embed="rId4" cstate="print"/>
              <a:srcRect r="19231"/>
              <a:stretch>
                <a:fillRect/>
              </a:stretch>
            </p:blipFill>
            <p:spPr bwMode="auto">
              <a:xfrm>
                <a:off x="1871" y="7571"/>
                <a:ext cx="3977" cy="2684"/>
              </a:xfrm>
              <a:prstGeom prst="rect">
                <a:avLst/>
              </a:prstGeom>
              <a:noFill/>
            </p:spPr>
          </p:pic>
          <p:sp>
            <p:nvSpPr>
              <p:cNvPr id="185" name="Oval 62"/>
              <p:cNvSpPr>
                <a:spLocks noChangeArrowheads="1"/>
              </p:cNvSpPr>
              <p:nvPr/>
            </p:nvSpPr>
            <p:spPr bwMode="auto">
              <a:xfrm>
                <a:off x="3773" y="7500"/>
                <a:ext cx="1170" cy="828"/>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 name="Line 63"/>
              <p:cNvSpPr>
                <a:spLocks noChangeShapeType="1"/>
              </p:cNvSpPr>
              <p:nvPr/>
            </p:nvSpPr>
            <p:spPr bwMode="auto">
              <a:xfrm>
                <a:off x="4358" y="7868"/>
                <a:ext cx="293" cy="736"/>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87" name="Text Box 64"/>
              <p:cNvSpPr txBox="1">
                <a:spLocks noChangeArrowheads="1"/>
              </p:cNvSpPr>
              <p:nvPr/>
            </p:nvSpPr>
            <p:spPr bwMode="auto">
              <a:xfrm>
                <a:off x="4358" y="8604"/>
                <a:ext cx="731" cy="277"/>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上切向</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88" name="Line 65"/>
              <p:cNvSpPr>
                <a:spLocks noChangeShapeType="1"/>
              </p:cNvSpPr>
              <p:nvPr/>
            </p:nvSpPr>
            <p:spPr bwMode="auto">
              <a:xfrm flipH="1">
                <a:off x="3626" y="7959"/>
                <a:ext cx="587" cy="645"/>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89" name="Text Box 66"/>
              <p:cNvSpPr txBox="1">
                <a:spLocks noChangeArrowheads="1"/>
              </p:cNvSpPr>
              <p:nvPr/>
            </p:nvSpPr>
            <p:spPr bwMode="auto">
              <a:xfrm>
                <a:off x="3254" y="8599"/>
                <a:ext cx="692" cy="276"/>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上径向</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183" name="Text Box 67"/>
            <p:cNvSpPr txBox="1">
              <a:spLocks noChangeArrowheads="1"/>
            </p:cNvSpPr>
            <p:nvPr/>
          </p:nvSpPr>
          <p:spPr bwMode="auto">
            <a:xfrm>
              <a:off x="2514600" y="5714999"/>
              <a:ext cx="4303955" cy="32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实验方案</a:t>
              </a:r>
              <a:r>
                <a:rPr kumimoji="0" lang="en-US" altLang="zh-CN"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r>
                <a:rPr kumimoji="0" lang="zh-CN" altLang="en-US"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传感器安装位置示意图</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190" name="组合 189"/>
          <p:cNvGrpSpPr/>
          <p:nvPr/>
        </p:nvGrpSpPr>
        <p:grpSpPr>
          <a:xfrm>
            <a:off x="838200" y="2209800"/>
            <a:ext cx="7772400" cy="4343400"/>
            <a:chOff x="762000" y="2057400"/>
            <a:chExt cx="7772400" cy="4343400"/>
          </a:xfrm>
        </p:grpSpPr>
        <p:grpSp>
          <p:nvGrpSpPr>
            <p:cNvPr id="191" name="Group 68"/>
            <p:cNvGrpSpPr>
              <a:grpSpLocks/>
            </p:cNvGrpSpPr>
            <p:nvPr/>
          </p:nvGrpSpPr>
          <p:grpSpPr bwMode="auto">
            <a:xfrm>
              <a:off x="762000" y="2057400"/>
              <a:ext cx="7772400" cy="3352800"/>
              <a:chOff x="1758" y="2179"/>
              <a:chExt cx="8382" cy="2955"/>
            </a:xfrm>
          </p:grpSpPr>
          <p:pic>
            <p:nvPicPr>
              <p:cNvPr id="193" name="Picture 69" descr="2012-05-12 10"/>
              <p:cNvPicPr>
                <a:picLocks noChangeAspect="1" noChangeArrowheads="1"/>
              </p:cNvPicPr>
              <p:nvPr/>
            </p:nvPicPr>
            <p:blipFill>
              <a:blip r:embed="rId5" cstate="print"/>
              <a:srcRect/>
              <a:stretch>
                <a:fillRect/>
              </a:stretch>
            </p:blipFill>
            <p:spPr bwMode="auto">
              <a:xfrm>
                <a:off x="1758" y="2180"/>
                <a:ext cx="3934" cy="2954"/>
              </a:xfrm>
              <a:prstGeom prst="rect">
                <a:avLst/>
              </a:prstGeom>
              <a:noFill/>
            </p:spPr>
          </p:pic>
          <p:pic>
            <p:nvPicPr>
              <p:cNvPr id="194" name="Picture 70" descr="2012-05-02 15"/>
              <p:cNvPicPr>
                <a:picLocks noChangeAspect="1" noChangeArrowheads="1"/>
              </p:cNvPicPr>
              <p:nvPr/>
            </p:nvPicPr>
            <p:blipFill>
              <a:blip r:embed="rId6" cstate="print"/>
              <a:srcRect/>
              <a:stretch>
                <a:fillRect/>
              </a:stretch>
            </p:blipFill>
            <p:spPr bwMode="auto">
              <a:xfrm>
                <a:off x="6200" y="2179"/>
                <a:ext cx="3940" cy="2955"/>
              </a:xfrm>
              <a:prstGeom prst="rect">
                <a:avLst/>
              </a:prstGeom>
              <a:noFill/>
            </p:spPr>
          </p:pic>
        </p:grpSp>
        <p:sp>
          <p:nvSpPr>
            <p:cNvPr id="192" name="Text Box 71"/>
            <p:cNvSpPr txBox="1">
              <a:spLocks noChangeArrowheads="1"/>
            </p:cNvSpPr>
            <p:nvPr/>
          </p:nvSpPr>
          <p:spPr bwMode="auto">
            <a:xfrm>
              <a:off x="914400" y="5791200"/>
              <a:ext cx="7467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r>
                <a:rPr kumimoji="0" lang="zh-CN" altLang="en-US"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方案</a:t>
              </a:r>
              <a:r>
                <a:rPr kumimoji="0" lang="en-US" altLang="zh-CN"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3-</a:t>
              </a:r>
              <a:r>
                <a:rPr kumimoji="0" lang="zh-CN" altLang="en-US"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沿机匣轴向粘贴应变片         </a:t>
              </a:r>
              <a:r>
                <a:rPr lang="zh-CN" altLang="en-US" b="0" dirty="0" smtClean="0">
                  <a:solidFill>
                    <a:schemeClr val="tx1"/>
                  </a:solidFill>
                  <a:latin typeface="宋体" pitchFamily="2" charset="-122"/>
                  <a:cs typeface="宋体" pitchFamily="2" charset="-122"/>
                </a:rPr>
                <a:t>方案</a:t>
              </a:r>
              <a:r>
                <a:rPr lang="en-US" altLang="zh-CN" b="0" dirty="0" smtClean="0">
                  <a:solidFill>
                    <a:schemeClr val="tx1"/>
                  </a:solidFill>
                  <a:latin typeface="宋体" pitchFamily="2" charset="-122"/>
                  <a:cs typeface="宋体" pitchFamily="2" charset="-122"/>
                </a:rPr>
                <a:t>4-</a:t>
              </a:r>
              <a:r>
                <a:rPr lang="zh-CN" altLang="en-US" b="0" dirty="0" smtClean="0">
                  <a:solidFill>
                    <a:schemeClr val="tx1"/>
                  </a:solidFill>
                  <a:latin typeface="宋体" pitchFamily="2" charset="-122"/>
                  <a:cs typeface="宋体" pitchFamily="2" charset="-122"/>
                </a:rPr>
                <a:t>沿机匣周向粘贴应变片</a:t>
              </a:r>
              <a:endParaRPr lang="zh-CN" altLang="en-US" b="0" dirty="0" smtClean="0">
                <a:solidFill>
                  <a:schemeClr val="tx1"/>
                </a:solidFill>
                <a:latin typeface="Arial" pitchFamily="34" charset="0"/>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68" name="矩形 67"/>
          <p:cNvSpPr/>
          <p:nvPr/>
        </p:nvSpPr>
        <p:spPr>
          <a:xfrm>
            <a:off x="990600" y="0"/>
            <a:ext cx="2805576"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航空发动机转静碰摩实验</a:t>
            </a:r>
            <a:r>
              <a:rPr lang="zh-CN" altLang="en-US" b="0" dirty="0" smtClean="0">
                <a:solidFill>
                  <a:schemeClr val="bg1"/>
                </a:solidFill>
                <a:latin typeface="Arial" pitchFamily="34" charset="0"/>
              </a:rPr>
              <a:t> </a:t>
            </a:r>
            <a:endParaRPr lang="zh-CN" altLang="en-US" b="0" dirty="0">
              <a:solidFill>
                <a:schemeClr val="bg1"/>
              </a:solidFill>
              <a:latin typeface="Arial" pitchFamily="34" charset="0"/>
            </a:endParaRPr>
          </a:p>
        </p:txBody>
      </p:sp>
      <p:sp>
        <p:nvSpPr>
          <p:cNvPr id="6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gtEl>
                                        <p:attrNameLst>
                                          <p:attrName>style.visibility</p:attrName>
                                        </p:attrNameLst>
                                      </p:cBhvr>
                                      <p:to>
                                        <p:strVal val="visible"/>
                                      </p:to>
                                    </p:set>
                                    <p:anim calcmode="lin" valueType="num">
                                      <p:cBhvr additive="base">
                                        <p:cTn id="25" dur="500" fill="hold"/>
                                        <p:tgtEl>
                                          <p:spTgt spid="128"/>
                                        </p:tgtEl>
                                        <p:attrNameLst>
                                          <p:attrName>ppt_x</p:attrName>
                                        </p:attrNameLst>
                                      </p:cBhvr>
                                      <p:tavLst>
                                        <p:tav tm="0">
                                          <p:val>
                                            <p:strVal val="#ppt_x"/>
                                          </p:val>
                                        </p:tav>
                                        <p:tav tm="100000">
                                          <p:val>
                                            <p:strVal val="#ppt_x"/>
                                          </p:val>
                                        </p:tav>
                                      </p:tavLst>
                                    </p:anim>
                                    <p:anim calcmode="lin" valueType="num">
                                      <p:cBhvr additive="base">
                                        <p:cTn id="26"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7"/>
                                        </p:tgtEl>
                                        <p:attrNameLst>
                                          <p:attrName>style.visibility</p:attrName>
                                        </p:attrNameLst>
                                      </p:cBhvr>
                                      <p:to>
                                        <p:strVal val="visible"/>
                                      </p:to>
                                    </p:set>
                                    <p:anim calcmode="lin" valueType="num">
                                      <p:cBhvr additive="base">
                                        <p:cTn id="31" dur="500" fill="hold"/>
                                        <p:tgtEl>
                                          <p:spTgt spid="167"/>
                                        </p:tgtEl>
                                        <p:attrNameLst>
                                          <p:attrName>ppt_x</p:attrName>
                                        </p:attrNameLst>
                                      </p:cBhvr>
                                      <p:tavLst>
                                        <p:tav tm="0">
                                          <p:val>
                                            <p:strVal val="0-#ppt_w/2"/>
                                          </p:val>
                                        </p:tav>
                                        <p:tav tm="100000">
                                          <p:val>
                                            <p:strVal val="#ppt_x"/>
                                          </p:val>
                                        </p:tav>
                                      </p:tavLst>
                                    </p:anim>
                                    <p:anim calcmode="lin" valueType="num">
                                      <p:cBhvr additive="base">
                                        <p:cTn id="32" dur="500" fill="hold"/>
                                        <p:tgtEl>
                                          <p:spTgt spid="1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500"/>
                                        <p:tgtEl>
                                          <p:spTgt spid="167"/>
                                        </p:tgtEl>
                                        <p:attrNameLst>
                                          <p:attrName>ppt_x</p:attrName>
                                        </p:attrNameLst>
                                      </p:cBhvr>
                                      <p:tavLst>
                                        <p:tav tm="0">
                                          <p:val>
                                            <p:strVal val="ppt_x"/>
                                          </p:val>
                                        </p:tav>
                                        <p:tav tm="100000">
                                          <p:val>
                                            <p:strVal val="1+ppt_w/2"/>
                                          </p:val>
                                        </p:tav>
                                      </p:tavLst>
                                    </p:anim>
                                    <p:anim calcmode="lin" valueType="num">
                                      <p:cBhvr additive="base">
                                        <p:cTn id="37" dur="500"/>
                                        <p:tgtEl>
                                          <p:spTgt spid="167"/>
                                        </p:tgtEl>
                                        <p:attrNameLst>
                                          <p:attrName>ppt_y</p:attrName>
                                        </p:attrNameLst>
                                      </p:cBhvr>
                                      <p:tavLst>
                                        <p:tav tm="0">
                                          <p:val>
                                            <p:strVal val="ppt_y"/>
                                          </p:val>
                                        </p:tav>
                                        <p:tav tm="100000">
                                          <p:val>
                                            <p:strVal val="ppt_y"/>
                                          </p:val>
                                        </p:tav>
                                      </p:tavLst>
                                    </p:anim>
                                    <p:set>
                                      <p:cBhvr>
                                        <p:cTn id="38" dur="1" fill="hold">
                                          <p:stCondLst>
                                            <p:cond delay="499"/>
                                          </p:stCondLst>
                                        </p:cTn>
                                        <p:tgtEl>
                                          <p:spTgt spid="167"/>
                                        </p:tgtEl>
                                        <p:attrNameLst>
                                          <p:attrName>style.visibility</p:attrName>
                                        </p:attrNameLst>
                                      </p:cBhvr>
                                      <p:to>
                                        <p:strVal val="hidden"/>
                                      </p:to>
                                    </p:set>
                                  </p:childTnLst>
                                </p:cTn>
                              </p:par>
                              <p:par>
                                <p:cTn id="39" presetID="2" presetClass="entr" presetSubtype="8" fill="hold" nodeType="with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500" fill="hold"/>
                                        <p:tgtEl>
                                          <p:spTgt spid="181"/>
                                        </p:tgtEl>
                                        <p:attrNameLst>
                                          <p:attrName>ppt_x</p:attrName>
                                        </p:attrNameLst>
                                      </p:cBhvr>
                                      <p:tavLst>
                                        <p:tav tm="0">
                                          <p:val>
                                            <p:strVal val="0-#ppt_w/2"/>
                                          </p:val>
                                        </p:tav>
                                        <p:tav tm="100000">
                                          <p:val>
                                            <p:strVal val="#ppt_x"/>
                                          </p:val>
                                        </p:tav>
                                      </p:tavLst>
                                    </p:anim>
                                    <p:anim calcmode="lin" valueType="num">
                                      <p:cBhvr additive="base">
                                        <p:cTn id="42" dur="5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nodeType="clickEffect">
                                  <p:stCondLst>
                                    <p:cond delay="0"/>
                                  </p:stCondLst>
                                  <p:childTnLst>
                                    <p:anim calcmode="lin" valueType="num">
                                      <p:cBhvr additive="base">
                                        <p:cTn id="46" dur="500"/>
                                        <p:tgtEl>
                                          <p:spTgt spid="181"/>
                                        </p:tgtEl>
                                        <p:attrNameLst>
                                          <p:attrName>ppt_x</p:attrName>
                                        </p:attrNameLst>
                                      </p:cBhvr>
                                      <p:tavLst>
                                        <p:tav tm="0">
                                          <p:val>
                                            <p:strVal val="ppt_x"/>
                                          </p:val>
                                        </p:tav>
                                        <p:tav tm="100000">
                                          <p:val>
                                            <p:strVal val="1+ppt_w/2"/>
                                          </p:val>
                                        </p:tav>
                                      </p:tavLst>
                                    </p:anim>
                                    <p:anim calcmode="lin" valueType="num">
                                      <p:cBhvr additive="base">
                                        <p:cTn id="47" dur="500"/>
                                        <p:tgtEl>
                                          <p:spTgt spid="181"/>
                                        </p:tgtEl>
                                        <p:attrNameLst>
                                          <p:attrName>ppt_y</p:attrName>
                                        </p:attrNameLst>
                                      </p:cBhvr>
                                      <p:tavLst>
                                        <p:tav tm="0">
                                          <p:val>
                                            <p:strVal val="ppt_y"/>
                                          </p:val>
                                        </p:tav>
                                        <p:tav tm="100000">
                                          <p:val>
                                            <p:strVal val="ppt_y"/>
                                          </p:val>
                                        </p:tav>
                                      </p:tavLst>
                                    </p:anim>
                                    <p:set>
                                      <p:cBhvr>
                                        <p:cTn id="48" dur="1" fill="hold">
                                          <p:stCondLst>
                                            <p:cond delay="499"/>
                                          </p:stCondLst>
                                        </p:cTn>
                                        <p:tgtEl>
                                          <p:spTgt spid="18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1"/>
                                        </p:tgtEl>
                                        <p:attrNameLst>
                                          <p:attrName>style.visibility</p:attrName>
                                        </p:attrNameLst>
                                      </p:cBhvr>
                                      <p:to>
                                        <p:strVal val="visible"/>
                                      </p:to>
                                    </p:set>
                                    <p:anim calcmode="lin" valueType="num">
                                      <p:cBhvr additive="base">
                                        <p:cTn id="53" dur="500" fill="hold"/>
                                        <p:tgtEl>
                                          <p:spTgt spid="161"/>
                                        </p:tgtEl>
                                        <p:attrNameLst>
                                          <p:attrName>ppt_x</p:attrName>
                                        </p:attrNameLst>
                                      </p:cBhvr>
                                      <p:tavLst>
                                        <p:tav tm="0">
                                          <p:val>
                                            <p:strVal val="#ppt_x"/>
                                          </p:val>
                                        </p:tav>
                                        <p:tav tm="100000">
                                          <p:val>
                                            <p:strVal val="#ppt_x"/>
                                          </p:val>
                                        </p:tav>
                                      </p:tavLst>
                                    </p:anim>
                                    <p:anim calcmode="lin" valueType="num">
                                      <p:cBhvr additive="base">
                                        <p:cTn id="54"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90"/>
                                        </p:tgtEl>
                                        <p:attrNameLst>
                                          <p:attrName>style.visibility</p:attrName>
                                        </p:attrNameLst>
                                      </p:cBhvr>
                                      <p:to>
                                        <p:strVal val="visible"/>
                                      </p:to>
                                    </p:set>
                                    <p:anim calcmode="lin" valueType="num">
                                      <p:cBhvr additive="base">
                                        <p:cTn id="59" dur="500" fill="hold"/>
                                        <p:tgtEl>
                                          <p:spTgt spid="190"/>
                                        </p:tgtEl>
                                        <p:attrNameLst>
                                          <p:attrName>ppt_x</p:attrName>
                                        </p:attrNameLst>
                                      </p:cBhvr>
                                      <p:tavLst>
                                        <p:tav tm="0">
                                          <p:val>
                                            <p:strVal val="0-#ppt_w/2"/>
                                          </p:val>
                                        </p:tav>
                                        <p:tav tm="100000">
                                          <p:val>
                                            <p:strVal val="#ppt_x"/>
                                          </p:val>
                                        </p:tav>
                                      </p:tavLst>
                                    </p:anim>
                                    <p:anim calcmode="lin" valueType="num">
                                      <p:cBhvr additive="base">
                                        <p:cTn id="60" dur="5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dirty="0"/>
          </a:p>
        </p:txBody>
      </p:sp>
      <p:sp>
        <p:nvSpPr>
          <p:cNvPr id="76" name="Line 10"/>
          <p:cNvSpPr>
            <a:spLocks noChangeShapeType="1"/>
          </p:cNvSpPr>
          <p:nvPr/>
        </p:nvSpPr>
        <p:spPr bwMode="auto">
          <a:xfrm>
            <a:off x="3058886" y="5317464"/>
            <a:ext cx="827314" cy="0"/>
          </a:xfrm>
          <a:prstGeom prst="line">
            <a:avLst/>
          </a:prstGeom>
          <a:noFill/>
          <a:ln w="12700">
            <a:solidFill>
              <a:schemeClr val="tx1"/>
            </a:solidFill>
            <a:round/>
            <a:headEnd/>
            <a:tailEnd/>
          </a:ln>
          <a:effectLst/>
        </p:spPr>
        <p:txBody>
          <a:bodyPr/>
          <a:lstStyle/>
          <a:p>
            <a:endParaRPr lang="zh-CN" altLang="en-US"/>
          </a:p>
        </p:txBody>
      </p:sp>
      <p:grpSp>
        <p:nvGrpSpPr>
          <p:cNvPr id="2" name="组合 76"/>
          <p:cNvGrpSpPr/>
          <p:nvPr/>
        </p:nvGrpSpPr>
        <p:grpSpPr>
          <a:xfrm>
            <a:off x="457200" y="1202267"/>
            <a:ext cx="7967131" cy="4301066"/>
            <a:chOff x="457200" y="1202267"/>
            <a:chExt cx="7967131" cy="4301066"/>
          </a:xfrm>
        </p:grpSpPr>
        <p:sp>
          <p:nvSpPr>
            <p:cNvPr id="78" name="Line 8"/>
            <p:cNvSpPr>
              <a:spLocks noChangeShapeType="1"/>
            </p:cNvSpPr>
            <p:nvPr/>
          </p:nvSpPr>
          <p:spPr bwMode="auto">
            <a:xfrm flipV="1">
              <a:off x="2362200" y="1430867"/>
              <a:ext cx="533400" cy="457200"/>
            </a:xfrm>
            <a:prstGeom prst="line">
              <a:avLst/>
            </a:prstGeom>
            <a:noFill/>
            <a:ln w="12700">
              <a:solidFill>
                <a:schemeClr val="tx1"/>
              </a:solidFill>
              <a:round/>
              <a:headEnd/>
              <a:tailEnd/>
            </a:ln>
            <a:effectLst/>
          </p:spPr>
          <p:txBody>
            <a:bodyPr/>
            <a:lstStyle/>
            <a:p>
              <a:endParaRPr lang="zh-CN" altLang="en-US"/>
            </a:p>
          </p:txBody>
        </p:sp>
        <p:sp>
          <p:nvSpPr>
            <p:cNvPr id="79" name="Line 5"/>
            <p:cNvSpPr>
              <a:spLocks noChangeShapeType="1"/>
            </p:cNvSpPr>
            <p:nvPr/>
          </p:nvSpPr>
          <p:spPr bwMode="auto">
            <a:xfrm flipV="1">
              <a:off x="2658000" y="4555067"/>
              <a:ext cx="1152000" cy="0"/>
            </a:xfrm>
            <a:prstGeom prst="line">
              <a:avLst/>
            </a:prstGeom>
            <a:noFill/>
            <a:ln w="12700">
              <a:solidFill>
                <a:schemeClr val="tx1"/>
              </a:solidFill>
              <a:round/>
              <a:headEnd/>
              <a:tailEnd/>
            </a:ln>
            <a:effectLst/>
          </p:spPr>
          <p:txBody>
            <a:bodyPr/>
            <a:lstStyle/>
            <a:p>
              <a:endParaRPr lang="zh-CN" altLang="en-US"/>
            </a:p>
          </p:txBody>
        </p:sp>
        <p:sp>
          <p:nvSpPr>
            <p:cNvPr id="80" name="Line 5"/>
            <p:cNvSpPr>
              <a:spLocks noChangeShapeType="1"/>
            </p:cNvSpPr>
            <p:nvPr/>
          </p:nvSpPr>
          <p:spPr bwMode="auto">
            <a:xfrm flipV="1">
              <a:off x="3276600" y="3826933"/>
              <a:ext cx="608012" cy="0"/>
            </a:xfrm>
            <a:prstGeom prst="line">
              <a:avLst/>
            </a:prstGeom>
            <a:noFill/>
            <a:ln w="12700">
              <a:solidFill>
                <a:schemeClr val="tx1"/>
              </a:solidFill>
              <a:round/>
              <a:headEnd/>
              <a:tailEnd/>
            </a:ln>
            <a:effectLst/>
          </p:spPr>
          <p:txBody>
            <a:bodyPr/>
            <a:lstStyle/>
            <a:p>
              <a:endParaRPr lang="zh-CN" altLang="en-US"/>
            </a:p>
          </p:txBody>
        </p:sp>
        <p:sp>
          <p:nvSpPr>
            <p:cNvPr id="81" name="Line 4"/>
            <p:cNvSpPr>
              <a:spLocks noChangeShapeType="1"/>
            </p:cNvSpPr>
            <p:nvPr/>
          </p:nvSpPr>
          <p:spPr bwMode="auto">
            <a:xfrm>
              <a:off x="3268663" y="2954867"/>
              <a:ext cx="541337" cy="0"/>
            </a:xfrm>
            <a:prstGeom prst="line">
              <a:avLst/>
            </a:prstGeom>
            <a:noFill/>
            <a:ln w="12700">
              <a:solidFill>
                <a:schemeClr val="tx1"/>
              </a:solidFill>
              <a:round/>
              <a:headEnd/>
              <a:tailEnd/>
            </a:ln>
            <a:effectLst/>
          </p:spPr>
          <p:txBody>
            <a:bodyPr/>
            <a:lstStyle/>
            <a:p>
              <a:endParaRPr lang="zh-CN" altLang="en-US"/>
            </a:p>
          </p:txBody>
        </p:sp>
        <p:sp>
          <p:nvSpPr>
            <p:cNvPr id="82" name="Line 5"/>
            <p:cNvSpPr>
              <a:spLocks noChangeShapeType="1"/>
            </p:cNvSpPr>
            <p:nvPr/>
          </p:nvSpPr>
          <p:spPr bwMode="auto">
            <a:xfrm flipV="1">
              <a:off x="2785534" y="2226733"/>
              <a:ext cx="1152000" cy="0"/>
            </a:xfrm>
            <a:prstGeom prst="line">
              <a:avLst/>
            </a:prstGeom>
            <a:noFill/>
            <a:ln w="12700">
              <a:solidFill>
                <a:schemeClr val="tx1"/>
              </a:solidFill>
              <a:round/>
              <a:headEnd/>
              <a:tailEnd/>
            </a:ln>
            <a:effectLst/>
          </p:spPr>
          <p:txBody>
            <a:bodyPr/>
            <a:lstStyle/>
            <a:p>
              <a:endParaRPr lang="zh-CN" altLang="en-US"/>
            </a:p>
          </p:txBody>
        </p:sp>
        <p:grpSp>
          <p:nvGrpSpPr>
            <p:cNvPr id="3" name="Group 27"/>
            <p:cNvGrpSpPr>
              <a:grpSpLocks/>
            </p:cNvGrpSpPr>
            <p:nvPr/>
          </p:nvGrpSpPr>
          <p:grpSpPr bwMode="auto">
            <a:xfrm>
              <a:off x="457200" y="1811867"/>
              <a:ext cx="3124200" cy="3048000"/>
              <a:chOff x="192" y="1631"/>
              <a:chExt cx="1684" cy="1683"/>
            </a:xfrm>
          </p:grpSpPr>
          <p:sp>
            <p:nvSpPr>
              <p:cNvPr id="135" name="Oval 28"/>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6" name="Oval 29"/>
              <p:cNvSpPr>
                <a:spLocks noChangeArrowheads="1"/>
              </p:cNvSpPr>
              <p:nvPr/>
            </p:nvSpPr>
            <p:spPr bwMode="gray">
              <a:xfrm>
                <a:off x="303" y="1740"/>
                <a:ext cx="1461" cy="14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37" name="Oval 30"/>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138" name="Oval 31"/>
              <p:cNvSpPr>
                <a:spLocks noChangeArrowheads="1"/>
              </p:cNvSpPr>
              <p:nvPr/>
            </p:nvSpPr>
            <p:spPr bwMode="gray">
              <a:xfrm>
                <a:off x="375" y="1814"/>
                <a:ext cx="1317" cy="1316"/>
              </a:xfrm>
              <a:prstGeom prst="ellipse">
                <a:avLst/>
              </a:prstGeom>
              <a:solidFill>
                <a:srgbClr val="000000"/>
              </a:solidFill>
              <a:ln w="38100" algn="ctr">
                <a:noFill/>
                <a:round/>
                <a:headEnd/>
                <a:tailEnd/>
              </a:ln>
              <a:effectLst/>
            </p:spPr>
            <p:txBody>
              <a:bodyPr anchor="ctr">
                <a:spAutoFit/>
              </a:bodyPr>
              <a:lstStyle/>
              <a:p>
                <a:endParaRPr lang="zh-CN" altLang="en-US"/>
              </a:p>
            </p:txBody>
          </p:sp>
          <p:sp>
            <p:nvSpPr>
              <p:cNvPr id="139" name="Oval 32"/>
              <p:cNvSpPr>
                <a:spLocks noChangeArrowheads="1"/>
              </p:cNvSpPr>
              <p:nvPr/>
            </p:nvSpPr>
            <p:spPr bwMode="gray">
              <a:xfrm>
                <a:off x="396" y="1835"/>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40" name="Oval 33"/>
              <p:cNvSpPr>
                <a:spLocks noChangeArrowheads="1"/>
              </p:cNvSpPr>
              <p:nvPr/>
            </p:nvSpPr>
            <p:spPr bwMode="gray">
              <a:xfrm>
                <a:off x="412" y="1842"/>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41" name="Oval 34"/>
              <p:cNvSpPr>
                <a:spLocks noChangeArrowheads="1"/>
              </p:cNvSpPr>
              <p:nvPr/>
            </p:nvSpPr>
            <p:spPr bwMode="gray">
              <a:xfrm>
                <a:off x="426" y="1854"/>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42" name="Oval 35"/>
              <p:cNvSpPr>
                <a:spLocks noChangeArrowheads="1"/>
              </p:cNvSpPr>
              <p:nvPr/>
            </p:nvSpPr>
            <p:spPr bwMode="gray">
              <a:xfrm>
                <a:off x="480" y="1872"/>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143" name="Text Box 36"/>
              <p:cNvSpPr txBox="1">
                <a:spLocks noChangeArrowheads="1"/>
              </p:cNvSpPr>
              <p:nvPr/>
            </p:nvSpPr>
            <p:spPr bwMode="gray">
              <a:xfrm>
                <a:off x="383" y="1857"/>
                <a:ext cx="1297" cy="978"/>
              </a:xfrm>
              <a:prstGeom prst="rect">
                <a:avLst/>
              </a:prstGeom>
              <a:noFill/>
              <a:ln w="9525">
                <a:noFill/>
                <a:miter lim="800000"/>
                <a:headEnd/>
                <a:tailEnd/>
              </a:ln>
              <a:effectLst/>
            </p:spPr>
            <p:txBody>
              <a:bodyPr>
                <a:spAutoFit/>
              </a:bodyPr>
              <a:lstStyle/>
              <a:p>
                <a:pPr algn="ctr"/>
                <a:r>
                  <a:rPr lang="zh-CN" altLang="en-US" sz="3600" b="1" dirty="0" smtClean="0">
                    <a:solidFill>
                      <a:srgbClr val="000000"/>
                    </a:solidFill>
                    <a:ea typeface="宋体" charset="-122"/>
                  </a:rPr>
                  <a:t>汇</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报</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内</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容</a:t>
                </a:r>
                <a:endParaRPr lang="en-US" altLang="zh-CN" sz="3600" b="1" dirty="0">
                  <a:solidFill>
                    <a:srgbClr val="000000"/>
                  </a:solidFill>
                  <a:ea typeface="宋体" charset="-122"/>
                </a:endParaRPr>
              </a:p>
            </p:txBody>
          </p:sp>
        </p:grpSp>
        <p:sp>
          <p:nvSpPr>
            <p:cNvPr id="84" name="Line 3"/>
            <p:cNvSpPr>
              <a:spLocks noChangeShapeType="1"/>
            </p:cNvSpPr>
            <p:nvPr/>
          </p:nvSpPr>
          <p:spPr bwMode="auto">
            <a:xfrm flipV="1">
              <a:off x="2896333" y="1430867"/>
              <a:ext cx="1008000" cy="0"/>
            </a:xfrm>
            <a:prstGeom prst="line">
              <a:avLst/>
            </a:prstGeom>
            <a:noFill/>
            <a:ln w="12700">
              <a:solidFill>
                <a:schemeClr val="tx1"/>
              </a:solidFill>
              <a:round/>
              <a:headEnd/>
              <a:tailEnd/>
            </a:ln>
            <a:effectLst/>
          </p:spPr>
          <p:txBody>
            <a:bodyPr/>
            <a:lstStyle/>
            <a:p>
              <a:endParaRPr lang="zh-CN" altLang="en-US"/>
            </a:p>
          </p:txBody>
        </p:sp>
        <p:sp>
          <p:nvSpPr>
            <p:cNvPr id="85" name="AutoShape 6"/>
            <p:cNvSpPr>
              <a:spLocks noChangeArrowheads="1"/>
            </p:cNvSpPr>
            <p:nvPr/>
          </p:nvSpPr>
          <p:spPr bwMode="gray">
            <a:xfrm>
              <a:off x="4191000" y="1202267"/>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研究背景与现状分析</a:t>
              </a:r>
              <a:endParaRPr lang="zh-CN" altLang="en-US" dirty="0">
                <a:solidFill>
                  <a:schemeClr val="tx1"/>
                </a:solidFill>
                <a:latin typeface="Arial" pitchFamily="34" charset="0"/>
              </a:endParaRPr>
            </a:p>
          </p:txBody>
        </p:sp>
        <p:sp>
          <p:nvSpPr>
            <p:cNvPr id="86" name="AutoShape 7"/>
            <p:cNvSpPr>
              <a:spLocks noChangeArrowheads="1"/>
            </p:cNvSpPr>
            <p:nvPr/>
          </p:nvSpPr>
          <p:spPr bwMode="gray">
            <a:xfrm>
              <a:off x="4191000" y="1964267"/>
              <a:ext cx="4191000" cy="474133"/>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航空发动机转静碰摩实验</a:t>
              </a:r>
              <a:r>
                <a:rPr lang="zh-CN" altLang="en-US" b="0" dirty="0" smtClean="0">
                  <a:solidFill>
                    <a:schemeClr val="tx1"/>
                  </a:solidFill>
                  <a:latin typeface="Arial" pitchFamily="34" charset="0"/>
                </a:rPr>
                <a:t> </a:t>
              </a:r>
              <a:endParaRPr lang="zh-CN" altLang="en-US" b="0" dirty="0">
                <a:solidFill>
                  <a:schemeClr val="tx1"/>
                </a:solidFill>
                <a:latin typeface="Arial" pitchFamily="34" charset="0"/>
              </a:endParaRPr>
            </a:p>
          </p:txBody>
        </p:sp>
        <p:sp>
          <p:nvSpPr>
            <p:cNvPr id="87" name="AutoShape 6"/>
            <p:cNvSpPr>
              <a:spLocks noChangeArrowheads="1"/>
            </p:cNvSpPr>
            <p:nvPr/>
          </p:nvSpPr>
          <p:spPr bwMode="gray">
            <a:xfrm>
              <a:off x="4207933" y="2777066"/>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rgbClr val="C00000"/>
                  </a:solidFill>
                  <a:latin typeface="Arial" pitchFamily="34" charset="0"/>
                </a:rPr>
                <a:t>航空发动机径向碰摩部位识别</a:t>
              </a:r>
              <a:endParaRPr lang="zh-CN" altLang="en-US" dirty="0">
                <a:solidFill>
                  <a:srgbClr val="C00000"/>
                </a:solidFill>
                <a:latin typeface="Arial" pitchFamily="34" charset="0"/>
              </a:endParaRPr>
            </a:p>
          </p:txBody>
        </p:sp>
        <p:sp>
          <p:nvSpPr>
            <p:cNvPr id="88" name="AutoShape 7"/>
            <p:cNvSpPr>
              <a:spLocks noChangeArrowheads="1"/>
            </p:cNvSpPr>
            <p:nvPr/>
          </p:nvSpPr>
          <p:spPr bwMode="gray">
            <a:xfrm>
              <a:off x="4207933" y="3589868"/>
              <a:ext cx="4114800" cy="448732"/>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基于</a:t>
              </a:r>
              <a:r>
                <a:rPr lang="en-US" altLang="zh-CN" dirty="0" err="1" smtClean="0">
                  <a:solidFill>
                    <a:schemeClr val="tx1"/>
                  </a:solidFill>
                  <a:latin typeface="Arial" pitchFamily="34" charset="0"/>
                </a:rPr>
                <a:t>Weka</a:t>
              </a:r>
              <a:r>
                <a:rPr lang="zh-CN" altLang="en-US" dirty="0" smtClean="0">
                  <a:solidFill>
                    <a:schemeClr val="tx1"/>
                  </a:solidFill>
                  <a:latin typeface="Arial" pitchFamily="34" charset="0"/>
                </a:rPr>
                <a:t>平台的知识规则自动获取</a:t>
              </a:r>
              <a:endParaRPr lang="zh-CN" altLang="en-US" dirty="0">
                <a:solidFill>
                  <a:schemeClr val="tx1"/>
                </a:solidFill>
                <a:latin typeface="Arial" pitchFamily="34" charset="0"/>
              </a:endParaRPr>
            </a:p>
          </p:txBody>
        </p:sp>
        <p:sp>
          <p:nvSpPr>
            <p:cNvPr id="89" name="AutoShape 6"/>
            <p:cNvSpPr>
              <a:spLocks noChangeArrowheads="1"/>
            </p:cNvSpPr>
            <p:nvPr/>
          </p:nvSpPr>
          <p:spPr bwMode="gray">
            <a:xfrm>
              <a:off x="4191000" y="4309534"/>
              <a:ext cx="4191000" cy="423334"/>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转子叶尖</a:t>
              </a:r>
              <a:r>
                <a:rPr lang="en-US" altLang="zh-CN" dirty="0" smtClean="0">
                  <a:solidFill>
                    <a:schemeClr val="tx1"/>
                  </a:solidFill>
                  <a:latin typeface="Arial" pitchFamily="34" charset="0"/>
                </a:rPr>
                <a:t>-</a:t>
              </a:r>
              <a:r>
                <a:rPr lang="zh-CN" altLang="en-US" dirty="0" smtClean="0">
                  <a:solidFill>
                    <a:schemeClr val="tx1"/>
                  </a:solidFill>
                  <a:latin typeface="Arial" pitchFamily="34" charset="0"/>
                </a:rPr>
                <a:t>机匣特征分析</a:t>
              </a:r>
            </a:p>
          </p:txBody>
        </p:sp>
        <p:grpSp>
          <p:nvGrpSpPr>
            <p:cNvPr id="6" name="Group 11"/>
            <p:cNvGrpSpPr>
              <a:grpSpLocks/>
            </p:cNvGrpSpPr>
            <p:nvPr/>
          </p:nvGrpSpPr>
          <p:grpSpPr bwMode="auto">
            <a:xfrm>
              <a:off x="3810000" y="1278467"/>
              <a:ext cx="381000" cy="381000"/>
              <a:chOff x="2078" y="1680"/>
              <a:chExt cx="1615" cy="1615"/>
            </a:xfrm>
          </p:grpSpPr>
          <p:sp>
            <p:nvSpPr>
              <p:cNvPr id="129"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30"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31"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2" name="Oval 15"/>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zh-CN" altLang="en-US"/>
              </a:p>
            </p:txBody>
          </p:sp>
          <p:sp>
            <p:nvSpPr>
              <p:cNvPr id="133"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34" name="Oval 17"/>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7" name="Group 18"/>
            <p:cNvGrpSpPr>
              <a:grpSpLocks/>
            </p:cNvGrpSpPr>
            <p:nvPr/>
          </p:nvGrpSpPr>
          <p:grpSpPr bwMode="auto">
            <a:xfrm>
              <a:off x="3810000" y="2040467"/>
              <a:ext cx="381000" cy="381000"/>
              <a:chOff x="2078" y="1680"/>
              <a:chExt cx="1615" cy="1615"/>
            </a:xfrm>
          </p:grpSpPr>
          <p:sp>
            <p:nvSpPr>
              <p:cNvPr id="12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2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25" name="Oval 2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26" name="Oval 2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zh-CN" altLang="en-US"/>
              </a:p>
            </p:txBody>
          </p:sp>
          <p:sp>
            <p:nvSpPr>
              <p:cNvPr id="127" name="Oval 2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8" name="Oval 2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8" name="Group 25"/>
            <p:cNvGrpSpPr>
              <a:grpSpLocks/>
            </p:cNvGrpSpPr>
            <p:nvPr/>
          </p:nvGrpSpPr>
          <p:grpSpPr bwMode="auto">
            <a:xfrm>
              <a:off x="3810000" y="2802467"/>
              <a:ext cx="381000" cy="381000"/>
              <a:chOff x="2078" y="1680"/>
              <a:chExt cx="1615" cy="1615"/>
            </a:xfrm>
          </p:grpSpPr>
          <p:sp>
            <p:nvSpPr>
              <p:cNvPr id="117"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18"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9" name="Oval 2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20" name="Oval 2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121" name="Oval 3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2" name="Oval 3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 name="Group 32"/>
            <p:cNvGrpSpPr>
              <a:grpSpLocks/>
            </p:cNvGrpSpPr>
            <p:nvPr/>
          </p:nvGrpSpPr>
          <p:grpSpPr bwMode="auto">
            <a:xfrm>
              <a:off x="3810000" y="3640667"/>
              <a:ext cx="381000" cy="381000"/>
              <a:chOff x="2078" y="1680"/>
              <a:chExt cx="1615" cy="1615"/>
            </a:xfrm>
          </p:grpSpPr>
          <p:sp>
            <p:nvSpPr>
              <p:cNvPr id="111"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12"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3"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14"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15"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16"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0" name="Group 39"/>
            <p:cNvGrpSpPr>
              <a:grpSpLocks/>
            </p:cNvGrpSpPr>
            <p:nvPr/>
          </p:nvGrpSpPr>
          <p:grpSpPr bwMode="auto">
            <a:xfrm>
              <a:off x="3818465" y="4360333"/>
              <a:ext cx="355600" cy="381000"/>
              <a:chOff x="2078" y="1680"/>
              <a:chExt cx="1615" cy="1615"/>
            </a:xfrm>
          </p:grpSpPr>
          <p:sp>
            <p:nvSpPr>
              <p:cNvPr id="105"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06"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07"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08"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109"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10"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1" name="组合 142"/>
            <p:cNvGrpSpPr/>
            <p:nvPr/>
          </p:nvGrpSpPr>
          <p:grpSpPr>
            <a:xfrm>
              <a:off x="3793067" y="5088467"/>
              <a:ext cx="381000" cy="381001"/>
              <a:chOff x="4114800" y="5029200"/>
              <a:chExt cx="381000" cy="381001"/>
            </a:xfrm>
          </p:grpSpPr>
          <p:grpSp>
            <p:nvGrpSpPr>
              <p:cNvPr id="12" name="Group 32"/>
              <p:cNvGrpSpPr>
                <a:grpSpLocks/>
              </p:cNvGrpSpPr>
              <p:nvPr/>
            </p:nvGrpSpPr>
            <p:grpSpPr bwMode="auto">
              <a:xfrm>
                <a:off x="4114800" y="5029200"/>
                <a:ext cx="381000" cy="381001"/>
                <a:chOff x="2078" y="1680"/>
                <a:chExt cx="1615" cy="1615"/>
              </a:xfrm>
            </p:grpSpPr>
            <p:sp>
              <p:nvSpPr>
                <p:cNvPr id="99"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00"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01"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02"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03"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04"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98" name="Oval 24"/>
              <p:cNvSpPr>
                <a:spLocks noChangeArrowheads="1"/>
              </p:cNvSpPr>
              <p:nvPr/>
            </p:nvSpPr>
            <p:spPr bwMode="gray">
              <a:xfrm>
                <a:off x="4169507" y="5071534"/>
                <a:ext cx="258561" cy="259033"/>
              </a:xfrm>
              <a:prstGeom prst="ellipse">
                <a:avLst/>
              </a:prstGeom>
              <a:gradFill rotWithShape="1">
                <a:gsLst>
                  <a:gs pos="0">
                    <a:srgbClr val="FF0000"/>
                  </a:gs>
                  <a:gs pos="25000">
                    <a:srgbClr val="21D6E0"/>
                  </a:gs>
                  <a:gs pos="75000">
                    <a:srgbClr val="0087E6"/>
                  </a:gs>
                  <a:gs pos="100000">
                    <a:srgbClr val="005CBF"/>
                  </a:gs>
                </a:gsLst>
                <a:lin ang="2700000" scaled="0"/>
              </a:gradFill>
              <a:ln w="38100" algn="ctr">
                <a:noFill/>
                <a:round/>
                <a:headEnd/>
                <a:tailEnd/>
              </a:ln>
              <a:effectLst/>
            </p:spPr>
            <p:txBody>
              <a:bodyPr anchor="ctr">
                <a:spAutoFit/>
              </a:bodyPr>
              <a:lstStyle/>
              <a:p>
                <a:endParaRPr lang="zh-CN" altLang="en-US"/>
              </a:p>
            </p:txBody>
          </p:sp>
        </p:grpSp>
        <p:sp>
          <p:nvSpPr>
            <p:cNvPr id="96" name="AutoShape 7"/>
            <p:cNvSpPr>
              <a:spLocks noChangeArrowheads="1"/>
            </p:cNvSpPr>
            <p:nvPr/>
          </p:nvSpPr>
          <p:spPr bwMode="gray">
            <a:xfrm>
              <a:off x="4190997" y="5046133"/>
              <a:ext cx="4233334" cy="4572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总结与展望</a:t>
              </a:r>
              <a:endParaRPr lang="zh-CN" altLang="en-US" dirty="0">
                <a:solidFill>
                  <a:schemeClr val="tx1"/>
                </a:solidFill>
                <a:latin typeface="Arial" pitchFamily="34" charset="0"/>
              </a:endParaRPr>
            </a:p>
          </p:txBody>
        </p:sp>
      </p:grpSp>
      <p:sp>
        <p:nvSpPr>
          <p:cNvPr id="144" name="Line 11"/>
          <p:cNvSpPr>
            <a:spLocks noChangeShapeType="1"/>
          </p:cNvSpPr>
          <p:nvPr/>
        </p:nvSpPr>
        <p:spPr bwMode="auto">
          <a:xfrm>
            <a:off x="2438400" y="4783667"/>
            <a:ext cx="620486" cy="533797"/>
          </a:xfrm>
          <a:prstGeom prst="line">
            <a:avLst/>
          </a:prstGeom>
          <a:noFill/>
          <a:ln w="12700">
            <a:solidFill>
              <a:schemeClr val="tx1"/>
            </a:solidFill>
            <a:round/>
            <a:headEnd/>
            <a:tailEnd/>
          </a:ln>
          <a:effectLst/>
        </p:spPr>
        <p:txBody>
          <a:bodyPr/>
          <a:lstStyle/>
          <a:p>
            <a:endParaRPr lang="zh-CN" altLang="en-US"/>
          </a:p>
        </p:txBody>
      </p:sp>
      <p:sp>
        <p:nvSpPr>
          <p:cNvPr id="7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第三部分</a:t>
            </a:r>
            <a:endParaRPr lang="zh-CN" altLang="en-US" dirty="0">
              <a:solidFill>
                <a:schemeClr val="bg1"/>
              </a:solidFill>
              <a:latin typeface="Arial" pitchFamily="34" charset="0"/>
            </a:endParaRPr>
          </a:p>
        </p:txBody>
      </p:sp>
      <p:sp>
        <p:nvSpPr>
          <p:cNvPr id="65"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航空发动机径向碰摩部位识别</a:t>
            </a:r>
            <a:endParaRPr lang="zh-CN" altLang="en-US" dirty="0">
              <a:solidFill>
                <a:srgbClr val="FF0000"/>
              </a:solidFill>
              <a:latin typeface="Arial" pitchFamily="34" charset="0"/>
            </a:endParaRPr>
          </a:p>
        </p:txBody>
      </p:sp>
      <p:sp>
        <p:nvSpPr>
          <p:cNvPr id="104" name="AutoShape 4"/>
          <p:cNvSpPr>
            <a:spLocks noChangeArrowheads="1"/>
          </p:cNvSpPr>
          <p:nvPr/>
        </p:nvSpPr>
        <p:spPr bwMode="gray">
          <a:xfrm>
            <a:off x="1447800" y="1828800"/>
            <a:ext cx="7086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05" name="Text Box 6"/>
          <p:cNvSpPr txBox="1">
            <a:spLocks noChangeArrowheads="1"/>
          </p:cNvSpPr>
          <p:nvPr/>
        </p:nvSpPr>
        <p:spPr bwMode="gray">
          <a:xfrm>
            <a:off x="1752600" y="1981200"/>
            <a:ext cx="6629400" cy="52322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800" dirty="0" smtClean="0">
                <a:solidFill>
                  <a:schemeClr val="tx1"/>
                </a:solidFill>
              </a:rPr>
              <a:t>基于机匣加速度信号的径向碰摩部位识别</a:t>
            </a:r>
            <a:endParaRPr lang="en-US" altLang="zh-CN" sz="2800" dirty="0" smtClean="0">
              <a:solidFill>
                <a:schemeClr val="tx1"/>
              </a:solidFill>
            </a:endParaRPr>
          </a:p>
        </p:txBody>
      </p:sp>
      <p:grpSp>
        <p:nvGrpSpPr>
          <p:cNvPr id="106" name="组合 105"/>
          <p:cNvGrpSpPr/>
          <p:nvPr/>
        </p:nvGrpSpPr>
        <p:grpSpPr>
          <a:xfrm>
            <a:off x="457200" y="1828800"/>
            <a:ext cx="990600" cy="990600"/>
            <a:chOff x="609600" y="1828800"/>
            <a:chExt cx="990600" cy="990600"/>
          </a:xfrm>
        </p:grpSpPr>
        <p:sp>
          <p:nvSpPr>
            <p:cNvPr id="107"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08"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109" name="AutoShape 9"/>
          <p:cNvSpPr>
            <a:spLocks noChangeArrowheads="1"/>
          </p:cNvSpPr>
          <p:nvPr/>
        </p:nvSpPr>
        <p:spPr bwMode="gray">
          <a:xfrm>
            <a:off x="1524000" y="3352800"/>
            <a:ext cx="701040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10" name="Text Box 11"/>
          <p:cNvSpPr txBox="1">
            <a:spLocks noChangeArrowheads="1"/>
          </p:cNvSpPr>
          <p:nvPr/>
        </p:nvSpPr>
        <p:spPr bwMode="gray">
          <a:xfrm>
            <a:off x="1905000" y="3429000"/>
            <a:ext cx="6248400" cy="523220"/>
          </a:xfrm>
          <a:prstGeom prst="rect">
            <a:avLst/>
          </a:prstGeom>
          <a:noFill/>
          <a:ln w="9525" algn="ctr">
            <a:noFill/>
            <a:miter lim="800000"/>
            <a:headEnd/>
            <a:tailEnd/>
          </a:ln>
        </p:spPr>
        <p:txBody>
          <a:bodyPr wrap="square">
            <a:spAutoFit/>
          </a:bodyPr>
          <a:lstStyle/>
          <a:p>
            <a:r>
              <a:rPr lang="zh-CN" altLang="en-US" sz="2800" dirty="0" smtClean="0">
                <a:solidFill>
                  <a:schemeClr val="tx1"/>
                </a:solidFill>
              </a:rPr>
              <a:t>基于机匣应变信号径向碰摩部位识别</a:t>
            </a:r>
            <a:endParaRPr lang="en-US" altLang="zh-CN" sz="2800" dirty="0" smtClean="0">
              <a:solidFill>
                <a:schemeClr val="tx1"/>
              </a:solidFill>
            </a:endParaRPr>
          </a:p>
        </p:txBody>
      </p:sp>
      <p:grpSp>
        <p:nvGrpSpPr>
          <p:cNvPr id="111" name="组合 110"/>
          <p:cNvGrpSpPr/>
          <p:nvPr/>
        </p:nvGrpSpPr>
        <p:grpSpPr>
          <a:xfrm>
            <a:off x="457200" y="3200400"/>
            <a:ext cx="1066800" cy="990600"/>
            <a:chOff x="609600" y="3200400"/>
            <a:chExt cx="1066800" cy="990600"/>
          </a:xfrm>
        </p:grpSpPr>
        <p:sp>
          <p:nvSpPr>
            <p:cNvPr id="112" name="AutoShape 10"/>
            <p:cNvSpPr>
              <a:spLocks noChangeArrowheads="1"/>
            </p:cNvSpPr>
            <p:nvPr/>
          </p:nvSpPr>
          <p:spPr bwMode="gray">
            <a:xfrm>
              <a:off x="609600" y="3200400"/>
              <a:ext cx="1066800" cy="990600"/>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13" name="Text Box 12"/>
            <p:cNvSpPr txBox="1">
              <a:spLocks noChangeArrowheads="1"/>
            </p:cNvSpPr>
            <p:nvPr/>
          </p:nvSpPr>
          <p:spPr bwMode="gray">
            <a:xfrm>
              <a:off x="944925" y="3420534"/>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2</a:t>
              </a:r>
            </a:p>
          </p:txBody>
        </p:sp>
      </p:grpSp>
      <p:sp>
        <p:nvSpPr>
          <p:cNvPr id="114" name="AutoShape 14"/>
          <p:cNvSpPr>
            <a:spLocks noChangeArrowheads="1"/>
          </p:cNvSpPr>
          <p:nvPr/>
        </p:nvSpPr>
        <p:spPr bwMode="gray">
          <a:xfrm>
            <a:off x="1447800" y="4724400"/>
            <a:ext cx="70866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ctr">
              <a:spcBef>
                <a:spcPct val="20000"/>
              </a:spcBef>
              <a:buClr>
                <a:srgbClr val="0000FF"/>
              </a:buClr>
            </a:pPr>
            <a:r>
              <a:rPr lang="zh-CN" altLang="en-US" sz="2800" dirty="0" smtClean="0">
                <a:solidFill>
                  <a:schemeClr val="tx1"/>
                </a:solidFill>
              </a:rPr>
              <a:t>基于倒频谱分析的转静碰摩部位识别</a:t>
            </a:r>
            <a:endParaRPr lang="en-US" altLang="zh-CN" sz="2800" dirty="0" smtClean="0">
              <a:solidFill>
                <a:schemeClr val="tx1"/>
              </a:solidFill>
            </a:endParaRPr>
          </a:p>
        </p:txBody>
      </p:sp>
      <p:grpSp>
        <p:nvGrpSpPr>
          <p:cNvPr id="115" name="组合 114"/>
          <p:cNvGrpSpPr/>
          <p:nvPr/>
        </p:nvGrpSpPr>
        <p:grpSpPr>
          <a:xfrm>
            <a:off x="457200" y="4572000"/>
            <a:ext cx="990600" cy="990600"/>
            <a:chOff x="609600" y="4572000"/>
            <a:chExt cx="990600" cy="990600"/>
          </a:xfrm>
        </p:grpSpPr>
        <p:sp>
          <p:nvSpPr>
            <p:cNvPr id="116"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17" name="Text Box 17"/>
            <p:cNvSpPr txBox="1">
              <a:spLocks noChangeArrowheads="1"/>
            </p:cNvSpPr>
            <p:nvPr/>
          </p:nvSpPr>
          <p:spPr bwMode="gray">
            <a:xfrm>
              <a:off x="927992" y="4826000"/>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3</a:t>
              </a:r>
            </a:p>
          </p:txBody>
        </p:sp>
      </p:grpSp>
      <p:grpSp>
        <p:nvGrpSpPr>
          <p:cNvPr id="118" name="Group 6"/>
          <p:cNvGrpSpPr>
            <a:grpSpLocks/>
          </p:cNvGrpSpPr>
          <p:nvPr/>
        </p:nvGrpSpPr>
        <p:grpSpPr bwMode="auto">
          <a:xfrm>
            <a:off x="838200" y="533400"/>
            <a:ext cx="7924800" cy="1066800"/>
            <a:chOff x="596" y="1824"/>
            <a:chExt cx="1440" cy="562"/>
          </a:xfrm>
        </p:grpSpPr>
        <p:sp>
          <p:nvSpPr>
            <p:cNvPr id="119"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20"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800" dirty="0" smtClean="0">
                  <a:solidFill>
                    <a:schemeClr val="tx1"/>
                  </a:solidFill>
                </a:rPr>
                <a:t>航空发动机径向碰摩部位识别</a:t>
              </a:r>
              <a:endParaRPr lang="en-US" altLang="zh-CN" sz="2800" dirty="0" smtClean="0">
                <a:solidFill>
                  <a:schemeClr val="tx1"/>
                </a:solidFill>
              </a:endParaRPr>
            </a:p>
          </p:txBody>
        </p:sp>
      </p:grpSp>
      <p:sp>
        <p:nvSpPr>
          <p:cNvPr id="22" name="日期占位符 3"/>
          <p:cNvSpPr>
            <a:spLocks noGrp="1"/>
          </p:cNvSpPr>
          <p:nvPr>
            <p:ph type="dt" sz="half" idx="10"/>
          </p:nvPr>
        </p:nvSpPr>
        <p:spPr>
          <a:xfrm>
            <a:off x="7543800" y="6524625"/>
            <a:ext cx="1600200" cy="381000"/>
          </a:xfrm>
        </p:spPr>
        <p:txBody>
          <a:bodyPr/>
          <a:lstStyle/>
          <a:p>
            <a:fld id="{95FF172A-2940-4631-80F7-138AED6CE3A7}" type="datetime1">
              <a:rPr lang="zh-CN" altLang="en-US" smtClean="0"/>
              <a:pPr/>
              <a:t>2014/5/4</a:t>
            </a:fld>
            <a:endParaRPr lang="en-US" dirty="0"/>
          </a:p>
        </p:txBody>
      </p:sp>
      <p:sp>
        <p:nvSpPr>
          <p:cNvPr id="2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ppt_x"/>
                                          </p:val>
                                        </p:tav>
                                        <p:tav tm="100000">
                                          <p:val>
                                            <p:strVal val="#ppt_x"/>
                                          </p:val>
                                        </p:tav>
                                      </p:tavLst>
                                    </p:anim>
                                    <p:anim calcmode="lin" valueType="num">
                                      <p:cBhvr additive="base">
                                        <p:cTn id="12" dur="500" fill="hold"/>
                                        <p:tgtEl>
                                          <p:spTgt spid="10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500" fill="hold"/>
                                        <p:tgtEl>
                                          <p:spTgt spid="110"/>
                                        </p:tgtEl>
                                        <p:attrNameLst>
                                          <p:attrName>ppt_x</p:attrName>
                                        </p:attrNameLst>
                                      </p:cBhvr>
                                      <p:tavLst>
                                        <p:tav tm="0">
                                          <p:val>
                                            <p:strVal val="#ppt_x"/>
                                          </p:val>
                                        </p:tav>
                                        <p:tav tm="100000">
                                          <p:val>
                                            <p:strVal val="#ppt_x"/>
                                          </p:val>
                                        </p:tav>
                                      </p:tavLst>
                                    </p:anim>
                                    <p:anim calcmode="lin" valueType="num">
                                      <p:cBhvr additive="base">
                                        <p:cTn id="24" dur="500" fill="hold"/>
                                        <p:tgtEl>
                                          <p:spTgt spid="1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additive="base">
                                        <p:cTn id="27" dur="500" fill="hold"/>
                                        <p:tgtEl>
                                          <p:spTgt spid="111"/>
                                        </p:tgtEl>
                                        <p:attrNameLst>
                                          <p:attrName>ppt_x</p:attrName>
                                        </p:attrNameLst>
                                      </p:cBhvr>
                                      <p:tavLst>
                                        <p:tav tm="0">
                                          <p:val>
                                            <p:strVal val="#ppt_x"/>
                                          </p:val>
                                        </p:tav>
                                        <p:tav tm="100000">
                                          <p:val>
                                            <p:strVal val="#ppt_x"/>
                                          </p:val>
                                        </p:tav>
                                      </p:tavLst>
                                    </p:anim>
                                    <p:anim calcmode="lin" valueType="num">
                                      <p:cBhvr additive="base">
                                        <p:cTn id="28" dur="500" fill="hold"/>
                                        <p:tgtEl>
                                          <p:spTgt spid="1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fill="hold"/>
                                        <p:tgtEl>
                                          <p:spTgt spid="115"/>
                                        </p:tgtEl>
                                        <p:attrNameLst>
                                          <p:attrName>ppt_x</p:attrName>
                                        </p:attrNameLst>
                                      </p:cBhvr>
                                      <p:tavLst>
                                        <p:tav tm="0">
                                          <p:val>
                                            <p:strVal val="#ppt_x"/>
                                          </p:val>
                                        </p:tav>
                                        <p:tav tm="100000">
                                          <p:val>
                                            <p:strVal val="#ppt_x"/>
                                          </p:val>
                                        </p:tav>
                                      </p:tavLst>
                                    </p:anim>
                                    <p:anim calcmode="lin" valueType="num">
                                      <p:cBhvr additive="base">
                                        <p:cTn id="32" dur="500" fill="hold"/>
                                        <p:tgtEl>
                                          <p:spTgt spid="1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fill="hold"/>
                                        <p:tgtEl>
                                          <p:spTgt spid="114"/>
                                        </p:tgtEl>
                                        <p:attrNameLst>
                                          <p:attrName>ppt_x</p:attrName>
                                        </p:attrNameLst>
                                      </p:cBhvr>
                                      <p:tavLst>
                                        <p:tav tm="0">
                                          <p:val>
                                            <p:strVal val="#ppt_x"/>
                                          </p:val>
                                        </p:tav>
                                        <p:tav tm="100000">
                                          <p:val>
                                            <p:strVal val="#ppt_x"/>
                                          </p:val>
                                        </p:tav>
                                      </p:tavLst>
                                    </p:anim>
                                    <p:anim calcmode="lin" valueType="num">
                                      <p:cBhvr additive="base">
                                        <p:cTn id="3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P spid="109" grpId="0" animBg="1"/>
      <p:bldP spid="110" grpId="0"/>
      <p:bldP spid="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23962" y="4784360"/>
            <a:ext cx="6319838" cy="1295400"/>
            <a:chOff x="1066800" y="4724400"/>
            <a:chExt cx="6319838" cy="1295400"/>
          </a:xfrm>
        </p:grpSpPr>
        <p:sp>
          <p:nvSpPr>
            <p:cNvPr id="7" name="AutoShape 3"/>
            <p:cNvSpPr>
              <a:spLocks noChangeArrowheads="1"/>
            </p:cNvSpPr>
            <p:nvPr/>
          </p:nvSpPr>
          <p:spPr bwMode="gray">
            <a:xfrm>
              <a:off x="1066800" y="4953000"/>
              <a:ext cx="6319838" cy="1066800"/>
            </a:xfrm>
            <a:prstGeom prst="roundRect">
              <a:avLst>
                <a:gd name="adj" fmla="val 16667"/>
              </a:avLst>
            </a:prstGeom>
            <a:gradFill flip="none" rotWithShape="1">
              <a:gsLst>
                <a:gs pos="0">
                  <a:srgbClr val="00B0F0"/>
                </a:gs>
                <a:gs pos="39999">
                  <a:srgbClr val="85C2FF"/>
                </a:gs>
                <a:gs pos="70000">
                  <a:srgbClr val="C4D6EB"/>
                </a:gs>
                <a:gs pos="100000">
                  <a:srgbClr val="FFEBFA"/>
                </a:gs>
              </a:gsLst>
              <a:lin ang="16200000" scaled="0"/>
              <a:tileRect/>
            </a:gradFill>
            <a:ln w="9525">
              <a:noFill/>
              <a:round/>
              <a:headEnd/>
              <a:tailEnd/>
            </a:ln>
            <a:effectLst/>
          </p:spPr>
          <p:txBody>
            <a:bodyPr wrap="none" anchor="ctr"/>
            <a:lstStyle/>
            <a:p>
              <a:endParaRPr lang="zh-CN" altLang="en-US"/>
            </a:p>
          </p:txBody>
        </p:sp>
        <p:sp>
          <p:nvSpPr>
            <p:cNvPr id="8" name="AutoShape 4"/>
            <p:cNvSpPr>
              <a:spLocks noChangeArrowheads="1"/>
            </p:cNvSpPr>
            <p:nvPr/>
          </p:nvSpPr>
          <p:spPr bwMode="gray">
            <a:xfrm>
              <a:off x="1066800" y="4724400"/>
              <a:ext cx="6319838" cy="823913"/>
            </a:xfrm>
            <a:prstGeom prst="roundRect">
              <a:avLst>
                <a:gd name="adj" fmla="val 16667"/>
              </a:avLst>
            </a:prstGeom>
            <a:solidFill>
              <a:srgbClr val="00B0F0"/>
            </a:solidFill>
            <a:ln w="9525">
              <a:noFill/>
              <a:round/>
              <a:headEnd/>
              <a:tailEnd/>
            </a:ln>
            <a:effectLst/>
          </p:spPr>
          <p:txBody>
            <a:bodyPr wrap="none" anchor="ctr"/>
            <a:lstStyle/>
            <a:p>
              <a:endParaRPr lang="zh-CN" altLang="en-US"/>
            </a:p>
          </p:txBody>
        </p:sp>
        <p:sp>
          <p:nvSpPr>
            <p:cNvPr id="9" name="AutoShape 5"/>
            <p:cNvSpPr>
              <a:spLocks noChangeArrowheads="1"/>
            </p:cNvSpPr>
            <p:nvPr/>
          </p:nvSpPr>
          <p:spPr bwMode="gray">
            <a:xfrm flipV="1">
              <a:off x="1066800" y="5334000"/>
              <a:ext cx="6315075" cy="381000"/>
            </a:xfrm>
            <a:prstGeom prst="roundRect">
              <a:avLst>
                <a:gd name="adj" fmla="val 23750"/>
              </a:avLst>
            </a:prstGeom>
            <a:gradFill rotWithShape="1">
              <a:gsLst>
                <a:gs pos="0">
                  <a:srgbClr val="5E9EFF"/>
                </a:gs>
                <a:gs pos="39999">
                  <a:srgbClr val="85C2FF"/>
                </a:gs>
                <a:gs pos="70000">
                  <a:srgbClr val="C4D6EB"/>
                </a:gs>
                <a:gs pos="100000">
                  <a:srgbClr val="FFEBFA"/>
                </a:gs>
              </a:gsLst>
              <a:lin ang="16200000" scaled="0"/>
            </a:gradFill>
            <a:ln w="9525">
              <a:noFill/>
              <a:round/>
              <a:headEnd/>
              <a:tailEnd/>
            </a:ln>
            <a:effectLst/>
          </p:spPr>
          <p:txBody>
            <a:bodyPr wrap="none" anchor="ctr"/>
            <a:lstStyle/>
            <a:p>
              <a:endParaRPr lang="zh-CN" altLang="en-US"/>
            </a:p>
          </p:txBody>
        </p:sp>
      </p:grpSp>
      <p:grpSp>
        <p:nvGrpSpPr>
          <p:cNvPr id="10" name="Group 10"/>
          <p:cNvGrpSpPr>
            <a:grpSpLocks/>
          </p:cNvGrpSpPr>
          <p:nvPr/>
        </p:nvGrpSpPr>
        <p:grpSpPr bwMode="auto">
          <a:xfrm>
            <a:off x="1219200" y="1600200"/>
            <a:ext cx="6319838" cy="1219200"/>
            <a:chOff x="576" y="1008"/>
            <a:chExt cx="3981" cy="768"/>
          </a:xfrm>
        </p:grpSpPr>
        <p:sp>
          <p:nvSpPr>
            <p:cNvPr id="11" name="AutoShape 11"/>
            <p:cNvSpPr>
              <a:spLocks noChangeArrowheads="1"/>
            </p:cNvSpPr>
            <p:nvPr/>
          </p:nvSpPr>
          <p:spPr bwMode="gray">
            <a:xfrm>
              <a:off x="576" y="1104"/>
              <a:ext cx="3981" cy="672"/>
            </a:xfrm>
            <a:prstGeom prst="roundRect">
              <a:avLst>
                <a:gd name="adj" fmla="val 16667"/>
              </a:avLst>
            </a:prstGeom>
            <a:gradFill rotWithShape="1">
              <a:gsLst>
                <a:gs pos="0">
                  <a:schemeClr val="hlink"/>
                </a:gs>
                <a:gs pos="100000">
                  <a:schemeClr val="hlink">
                    <a:gamma/>
                    <a:tint val="51373"/>
                    <a:invGamma/>
                  </a:schemeClr>
                </a:gs>
              </a:gsLst>
              <a:lin ang="5400000" scaled="1"/>
            </a:gradFill>
            <a:ln w="9525">
              <a:noFill/>
              <a:round/>
              <a:headEnd/>
              <a:tailEnd/>
            </a:ln>
            <a:effectLst/>
          </p:spPr>
          <p:txBody>
            <a:bodyPr wrap="none" anchor="ctr"/>
            <a:lstStyle/>
            <a:p>
              <a:endParaRPr lang="zh-CN" altLang="en-US"/>
            </a:p>
          </p:txBody>
        </p:sp>
        <p:sp>
          <p:nvSpPr>
            <p:cNvPr id="12" name="AutoShape 12"/>
            <p:cNvSpPr>
              <a:spLocks noChangeArrowheads="1"/>
            </p:cNvSpPr>
            <p:nvPr/>
          </p:nvSpPr>
          <p:spPr bwMode="gray">
            <a:xfrm>
              <a:off x="576" y="1008"/>
              <a:ext cx="3981" cy="519"/>
            </a:xfrm>
            <a:prstGeom prst="roundRect">
              <a:avLst>
                <a:gd name="adj" fmla="val 16667"/>
              </a:avLst>
            </a:prstGeom>
            <a:solidFill>
              <a:schemeClr val="hlink"/>
            </a:solidFill>
            <a:ln w="9525">
              <a:noFill/>
              <a:round/>
              <a:headEnd/>
              <a:tailEnd/>
            </a:ln>
            <a:effectLst/>
          </p:spPr>
          <p:txBody>
            <a:bodyPr wrap="none" anchor="ctr"/>
            <a:lstStyle/>
            <a:p>
              <a:endParaRPr lang="zh-CN" altLang="en-US"/>
            </a:p>
          </p:txBody>
        </p:sp>
        <p:sp>
          <p:nvSpPr>
            <p:cNvPr id="13" name="AutoShape 13"/>
            <p:cNvSpPr>
              <a:spLocks noChangeArrowheads="1"/>
            </p:cNvSpPr>
            <p:nvPr/>
          </p:nvSpPr>
          <p:spPr bwMode="gray">
            <a:xfrm flipV="1">
              <a:off x="576" y="1344"/>
              <a:ext cx="3978" cy="240"/>
            </a:xfrm>
            <a:prstGeom prst="roundRect">
              <a:avLst>
                <a:gd name="adj" fmla="val 23750"/>
              </a:avLst>
            </a:prstGeom>
            <a:gradFill rotWithShape="1">
              <a:gsLst>
                <a:gs pos="0">
                  <a:schemeClr val="hlink">
                    <a:gamma/>
                    <a:tint val="0"/>
                    <a:invGamma/>
                  </a:schemeClr>
                </a:gs>
                <a:gs pos="100000">
                  <a:schemeClr val="hlink"/>
                </a:gs>
              </a:gsLst>
              <a:lin ang="5400000" scaled="1"/>
            </a:gradFill>
            <a:ln w="9525">
              <a:noFill/>
              <a:round/>
              <a:headEnd/>
              <a:tailEnd/>
            </a:ln>
            <a:effectLst/>
          </p:spPr>
          <p:txBody>
            <a:bodyPr wrap="none" anchor="ctr"/>
            <a:lstStyle/>
            <a:p>
              <a:endParaRPr lang="zh-CN" altLang="en-US"/>
            </a:p>
          </p:txBody>
        </p:sp>
      </p:grpSp>
      <p:sp>
        <p:nvSpPr>
          <p:cNvPr id="14" name="Rectangle 14"/>
          <p:cNvSpPr>
            <a:spLocks noChangeArrowheads="1"/>
          </p:cNvSpPr>
          <p:nvPr/>
        </p:nvSpPr>
        <p:spPr bwMode="gray">
          <a:xfrm>
            <a:off x="1371600" y="1828800"/>
            <a:ext cx="2659702" cy="461665"/>
          </a:xfrm>
          <a:prstGeom prst="rect">
            <a:avLst/>
          </a:prstGeom>
          <a:noFill/>
          <a:ln w="9525">
            <a:noFill/>
            <a:miter lim="800000"/>
            <a:headEnd/>
            <a:tailEnd/>
          </a:ln>
          <a:effectLst/>
        </p:spPr>
        <p:txBody>
          <a:bodyPr wrap="none">
            <a:spAutoFit/>
          </a:bodyPr>
          <a:lstStyle/>
          <a:p>
            <a:r>
              <a:rPr lang="zh-CN" altLang="en-US" sz="2400" dirty="0" smtClean="0">
                <a:solidFill>
                  <a:schemeClr val="tx1"/>
                </a:solidFill>
              </a:rPr>
              <a:t>加速度信号均方值</a:t>
            </a:r>
            <a:endParaRPr lang="en-US" altLang="zh-CN" sz="2400" dirty="0" smtClean="0">
              <a:solidFill>
                <a:schemeClr val="tx1"/>
              </a:solidFill>
            </a:endParaRPr>
          </a:p>
        </p:txBody>
      </p:sp>
      <p:sp>
        <p:nvSpPr>
          <p:cNvPr id="15" name="AutoShape 17"/>
          <p:cNvSpPr>
            <a:spLocks noChangeArrowheads="1"/>
          </p:cNvSpPr>
          <p:nvPr/>
        </p:nvSpPr>
        <p:spPr bwMode="gray">
          <a:xfrm>
            <a:off x="3124200" y="2286000"/>
            <a:ext cx="5257800" cy="838200"/>
          </a:xfrm>
          <a:prstGeom prst="roundRect">
            <a:avLst>
              <a:gd name="adj" fmla="val 29463"/>
            </a:avLst>
          </a:prstGeom>
          <a:solidFill>
            <a:schemeClr val="bg1"/>
          </a:solidFill>
          <a:ln w="28575">
            <a:solidFill>
              <a:schemeClr val="hlink"/>
            </a:solidFill>
            <a:round/>
            <a:headEnd/>
            <a:tailEnd/>
          </a:ln>
          <a:effectLst/>
        </p:spPr>
        <p:txBody>
          <a:bodyPr wrap="none" anchor="ctr"/>
          <a:lstStyle/>
          <a:p>
            <a:pPr lvl="0"/>
            <a:r>
              <a:rPr lang="zh-CN" altLang="en-US" dirty="0" smtClean="0">
                <a:solidFill>
                  <a:schemeClr val="tx1"/>
                </a:solidFill>
              </a:rPr>
              <a:t>根据碰摩时安装于机匣不同位置的加速度传感器</a:t>
            </a:r>
            <a:endParaRPr lang="en-US" altLang="zh-CN" dirty="0" smtClean="0">
              <a:solidFill>
                <a:schemeClr val="tx1"/>
              </a:solidFill>
            </a:endParaRPr>
          </a:p>
          <a:p>
            <a:pPr lvl="0"/>
            <a:r>
              <a:rPr lang="zh-CN" altLang="en-US" dirty="0" smtClean="0">
                <a:solidFill>
                  <a:schemeClr val="tx1"/>
                </a:solidFill>
              </a:rPr>
              <a:t>感应到振动大小的差异性</a:t>
            </a:r>
            <a:endParaRPr lang="en-US" altLang="zh-CN" b="1" dirty="0">
              <a:solidFill>
                <a:schemeClr val="tx1"/>
              </a:solidFill>
              <a:ea typeface="宋体" pitchFamily="2" charset="-122"/>
            </a:endParaRPr>
          </a:p>
        </p:txBody>
      </p:sp>
      <p:sp>
        <p:nvSpPr>
          <p:cNvPr id="16" name="AutoShape 19"/>
          <p:cNvSpPr>
            <a:spLocks noChangeArrowheads="1"/>
          </p:cNvSpPr>
          <p:nvPr/>
        </p:nvSpPr>
        <p:spPr bwMode="gray">
          <a:xfrm>
            <a:off x="3124200" y="5389562"/>
            <a:ext cx="5334000" cy="782638"/>
          </a:xfrm>
          <a:prstGeom prst="roundRect">
            <a:avLst>
              <a:gd name="adj" fmla="val 29463"/>
            </a:avLst>
          </a:prstGeom>
          <a:solidFill>
            <a:schemeClr val="bg1"/>
          </a:solidFill>
          <a:ln w="28575">
            <a:solidFill>
              <a:srgbClr val="00B0F0"/>
            </a:solidFill>
            <a:round/>
            <a:headEnd/>
            <a:tailEnd/>
          </a:ln>
          <a:effectLst/>
        </p:spPr>
        <p:txBody>
          <a:bodyPr wrap="none" anchor="ctr"/>
          <a:lstStyle/>
          <a:p>
            <a:pPr lvl="0"/>
            <a:r>
              <a:rPr lang="zh-CN" altLang="en-US" dirty="0" smtClean="0">
                <a:solidFill>
                  <a:schemeClr val="tx1"/>
                </a:solidFill>
              </a:rPr>
              <a:t>依据小波包良好的时频局部性，对机匣加速度信号</a:t>
            </a:r>
            <a:endParaRPr lang="en-US" altLang="zh-CN" dirty="0" smtClean="0">
              <a:solidFill>
                <a:schemeClr val="tx1"/>
              </a:solidFill>
            </a:endParaRPr>
          </a:p>
          <a:p>
            <a:pPr lvl="0"/>
            <a:r>
              <a:rPr lang="zh-CN" altLang="en-US" dirty="0" smtClean="0">
                <a:solidFill>
                  <a:schemeClr val="tx1"/>
                </a:solidFill>
              </a:rPr>
              <a:t>进行小波包分解，并提取小波包归一化能量特征</a:t>
            </a:r>
            <a:endParaRPr lang="en-US" altLang="zh-CN" b="1" dirty="0">
              <a:solidFill>
                <a:schemeClr val="tx1"/>
              </a:solidFill>
              <a:ea typeface="宋体" pitchFamily="2" charset="-122"/>
            </a:endParaRPr>
          </a:p>
        </p:txBody>
      </p:sp>
      <p:sp>
        <p:nvSpPr>
          <p:cNvPr id="17" name="矩形 16"/>
          <p:cNvSpPr/>
          <p:nvPr/>
        </p:nvSpPr>
        <p:spPr>
          <a:xfrm>
            <a:off x="1295400" y="4876800"/>
            <a:ext cx="1731564" cy="461665"/>
          </a:xfrm>
          <a:prstGeom prst="rect">
            <a:avLst/>
          </a:prstGeom>
        </p:spPr>
        <p:txBody>
          <a:bodyPr wrap="none">
            <a:spAutoFit/>
          </a:bodyPr>
          <a:lstStyle/>
          <a:p>
            <a:r>
              <a:rPr lang="zh-CN" altLang="en-US" sz="2400" dirty="0" smtClean="0">
                <a:solidFill>
                  <a:schemeClr val="tx1"/>
                </a:solidFill>
              </a:rPr>
              <a:t>小波包能量</a:t>
            </a:r>
            <a:endParaRPr lang="en-US" altLang="zh-CN" sz="2400" dirty="0" smtClean="0">
              <a:solidFill>
                <a:schemeClr val="tx1"/>
              </a:solidFill>
            </a:endParaRPr>
          </a:p>
        </p:txBody>
      </p:sp>
      <p:grpSp>
        <p:nvGrpSpPr>
          <p:cNvPr id="18" name="Group 6"/>
          <p:cNvGrpSpPr>
            <a:grpSpLocks/>
          </p:cNvGrpSpPr>
          <p:nvPr/>
        </p:nvGrpSpPr>
        <p:grpSpPr bwMode="auto">
          <a:xfrm>
            <a:off x="1219200" y="3222625"/>
            <a:ext cx="6319838" cy="1219200"/>
            <a:chOff x="576" y="1934"/>
            <a:chExt cx="3981" cy="768"/>
          </a:xfrm>
        </p:grpSpPr>
        <p:sp>
          <p:nvSpPr>
            <p:cNvPr id="19" name="AutoShape 7"/>
            <p:cNvSpPr>
              <a:spLocks noChangeArrowheads="1"/>
            </p:cNvSpPr>
            <p:nvPr/>
          </p:nvSpPr>
          <p:spPr bwMode="gray">
            <a:xfrm>
              <a:off x="576" y="2030"/>
              <a:ext cx="3981" cy="672"/>
            </a:xfrm>
            <a:prstGeom prst="roundRect">
              <a:avLst>
                <a:gd name="adj" fmla="val 16667"/>
              </a:avLst>
            </a:prstGeom>
            <a:gradFill rotWithShape="1">
              <a:gsLst>
                <a:gs pos="0">
                  <a:schemeClr val="accent1"/>
                </a:gs>
                <a:gs pos="100000">
                  <a:schemeClr val="accent1">
                    <a:gamma/>
                    <a:tint val="51373"/>
                    <a:invGamma/>
                  </a:schemeClr>
                </a:gs>
              </a:gsLst>
              <a:lin ang="5400000" scaled="1"/>
            </a:gradFill>
            <a:ln w="9525">
              <a:noFill/>
              <a:round/>
              <a:headEnd/>
              <a:tailEnd/>
            </a:ln>
            <a:effectLst/>
          </p:spPr>
          <p:txBody>
            <a:bodyPr wrap="none" anchor="ctr"/>
            <a:lstStyle/>
            <a:p>
              <a:endParaRPr lang="zh-CN" altLang="en-US"/>
            </a:p>
          </p:txBody>
        </p:sp>
        <p:sp>
          <p:nvSpPr>
            <p:cNvPr id="20" name="AutoShape 8"/>
            <p:cNvSpPr>
              <a:spLocks noChangeArrowheads="1"/>
            </p:cNvSpPr>
            <p:nvPr/>
          </p:nvSpPr>
          <p:spPr bwMode="gray">
            <a:xfrm>
              <a:off x="576" y="1934"/>
              <a:ext cx="3981" cy="519"/>
            </a:xfrm>
            <a:prstGeom prst="roundRect">
              <a:avLst>
                <a:gd name="adj" fmla="val 16667"/>
              </a:avLst>
            </a:prstGeom>
            <a:solidFill>
              <a:schemeClr val="accent1"/>
            </a:solidFill>
            <a:ln w="9525">
              <a:noFill/>
              <a:round/>
              <a:headEnd/>
              <a:tailEnd/>
            </a:ln>
            <a:effectLst/>
          </p:spPr>
          <p:txBody>
            <a:bodyPr wrap="none" anchor="ctr"/>
            <a:lstStyle/>
            <a:p>
              <a:endParaRPr lang="zh-CN" altLang="en-US"/>
            </a:p>
          </p:txBody>
        </p:sp>
        <p:sp>
          <p:nvSpPr>
            <p:cNvPr id="21" name="AutoShape 9"/>
            <p:cNvSpPr>
              <a:spLocks noChangeArrowheads="1"/>
            </p:cNvSpPr>
            <p:nvPr/>
          </p:nvSpPr>
          <p:spPr bwMode="gray">
            <a:xfrm flipV="1">
              <a:off x="576" y="2270"/>
              <a:ext cx="3978" cy="240"/>
            </a:xfrm>
            <a:prstGeom prst="roundRect">
              <a:avLst>
                <a:gd name="adj" fmla="val 23750"/>
              </a:avLst>
            </a:prstGeom>
            <a:gradFill rotWithShape="1">
              <a:gsLst>
                <a:gs pos="0">
                  <a:schemeClr val="accent1">
                    <a:gamma/>
                    <a:tint val="0"/>
                    <a:invGamma/>
                  </a:schemeClr>
                </a:gs>
                <a:gs pos="100000">
                  <a:schemeClr val="accent1"/>
                </a:gs>
              </a:gsLst>
              <a:lin ang="5400000" scaled="1"/>
            </a:gradFill>
            <a:ln w="9525">
              <a:noFill/>
              <a:round/>
              <a:headEnd/>
              <a:tailEnd/>
            </a:ln>
            <a:effectLst/>
          </p:spPr>
          <p:txBody>
            <a:bodyPr wrap="none" anchor="ctr"/>
            <a:lstStyle/>
            <a:p>
              <a:endParaRPr lang="zh-CN" altLang="en-US"/>
            </a:p>
          </p:txBody>
        </p:sp>
      </p:grpSp>
      <p:sp>
        <p:nvSpPr>
          <p:cNvPr id="22" name="Rectangle 15"/>
          <p:cNvSpPr>
            <a:spLocks noChangeArrowheads="1"/>
          </p:cNvSpPr>
          <p:nvPr/>
        </p:nvSpPr>
        <p:spPr bwMode="gray">
          <a:xfrm>
            <a:off x="1371600" y="3298825"/>
            <a:ext cx="2350322" cy="461665"/>
          </a:xfrm>
          <a:prstGeom prst="rect">
            <a:avLst/>
          </a:prstGeom>
          <a:noFill/>
          <a:ln w="9525">
            <a:noFill/>
            <a:miter lim="800000"/>
            <a:headEnd/>
            <a:tailEnd/>
          </a:ln>
          <a:effectLst/>
        </p:spPr>
        <p:txBody>
          <a:bodyPr wrap="none">
            <a:spAutoFit/>
          </a:bodyPr>
          <a:lstStyle/>
          <a:p>
            <a:r>
              <a:rPr lang="zh-CN" altLang="en-US" sz="2400" dirty="0" smtClean="0">
                <a:solidFill>
                  <a:schemeClr val="tx1"/>
                </a:solidFill>
              </a:rPr>
              <a:t>小波极大模能量</a:t>
            </a:r>
            <a:endParaRPr lang="en-US" altLang="zh-CN" sz="2400" dirty="0" smtClean="0">
              <a:solidFill>
                <a:schemeClr val="tx1"/>
              </a:solidFill>
            </a:endParaRPr>
          </a:p>
        </p:txBody>
      </p:sp>
      <p:sp>
        <p:nvSpPr>
          <p:cNvPr id="23" name="AutoShape 18"/>
          <p:cNvSpPr>
            <a:spLocks noChangeArrowheads="1"/>
          </p:cNvSpPr>
          <p:nvPr/>
        </p:nvSpPr>
        <p:spPr bwMode="gray">
          <a:xfrm>
            <a:off x="3124200" y="3810000"/>
            <a:ext cx="5257800" cy="838200"/>
          </a:xfrm>
          <a:prstGeom prst="roundRect">
            <a:avLst>
              <a:gd name="adj" fmla="val 29463"/>
            </a:avLst>
          </a:prstGeom>
          <a:solidFill>
            <a:schemeClr val="bg1"/>
          </a:solidFill>
          <a:ln w="28575">
            <a:solidFill>
              <a:schemeClr val="accent1"/>
            </a:solidFill>
            <a:round/>
            <a:headEnd/>
            <a:tailEnd/>
          </a:ln>
          <a:effectLst/>
        </p:spPr>
        <p:txBody>
          <a:bodyPr wrap="none" anchor="ctr"/>
          <a:lstStyle/>
          <a:p>
            <a:r>
              <a:rPr lang="zh-CN" altLang="en-US" dirty="0" smtClean="0">
                <a:solidFill>
                  <a:schemeClr val="tx1"/>
                </a:solidFill>
                <a:latin typeface="Arial" pitchFamily="34" charset="0"/>
              </a:rPr>
              <a:t>考虑碰摩时加速度信号的冲击特征及小波局部</a:t>
            </a:r>
            <a:endParaRPr lang="en-US" altLang="zh-CN" dirty="0" smtClean="0">
              <a:solidFill>
                <a:schemeClr val="tx1"/>
              </a:solidFill>
              <a:latin typeface="Arial" pitchFamily="34" charset="0"/>
            </a:endParaRPr>
          </a:p>
          <a:p>
            <a:r>
              <a:rPr lang="zh-CN" altLang="en-US" dirty="0" smtClean="0">
                <a:solidFill>
                  <a:schemeClr val="tx1"/>
                </a:solidFill>
                <a:latin typeface="Arial" pitchFamily="34" charset="0"/>
              </a:rPr>
              <a:t>极大模方法对冲击信号提取的敏感性</a:t>
            </a:r>
            <a:endParaRPr lang="en-US" altLang="zh-CN" b="1" dirty="0">
              <a:solidFill>
                <a:schemeClr val="tx2"/>
              </a:solidFill>
              <a:ea typeface="宋体" pitchFamily="2" charset="-122"/>
            </a:endParaRPr>
          </a:p>
        </p:txBody>
      </p:sp>
      <p:grpSp>
        <p:nvGrpSpPr>
          <p:cNvPr id="24" name="Group 6"/>
          <p:cNvGrpSpPr>
            <a:grpSpLocks/>
          </p:cNvGrpSpPr>
          <p:nvPr/>
        </p:nvGrpSpPr>
        <p:grpSpPr bwMode="auto">
          <a:xfrm>
            <a:off x="838200" y="457200"/>
            <a:ext cx="7924800" cy="1066800"/>
            <a:chOff x="596" y="1824"/>
            <a:chExt cx="1440" cy="562"/>
          </a:xfrm>
        </p:grpSpPr>
        <p:sp>
          <p:nvSpPr>
            <p:cNvPr id="25"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6"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800" dirty="0" smtClean="0">
                  <a:solidFill>
                    <a:schemeClr val="tx1"/>
                  </a:solidFill>
                </a:rPr>
                <a:t>基于机匣加速度信号的径向碰摩部位识别</a:t>
              </a:r>
              <a:endParaRPr lang="en-US" altLang="zh-CN" sz="2800" dirty="0" smtClean="0">
                <a:solidFill>
                  <a:schemeClr val="tx1"/>
                </a:solidFill>
              </a:endParaRPr>
            </a:p>
          </p:txBody>
        </p:sp>
      </p:grpSp>
      <p:sp>
        <p:nvSpPr>
          <p:cNvPr id="2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基于机匣加速度信号的径向碰摩部位识别</a:t>
            </a:r>
            <a:endParaRPr lang="en-US" altLang="zh-CN" dirty="0" smtClean="0">
              <a:solidFill>
                <a:srgbClr val="FF0000"/>
              </a:solidFill>
            </a:endParaRPr>
          </a:p>
        </p:txBody>
      </p:sp>
      <p:sp>
        <p:nvSpPr>
          <p:cNvPr id="28"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dirty="0">
              <a:ln>
                <a:noFill/>
              </a:ln>
              <a:solidFill>
                <a:schemeClr val="bg1"/>
              </a:solidFill>
              <a:effectLst/>
              <a:uLnTx/>
              <a:uFillTx/>
              <a:latin typeface="+mn-lt"/>
              <a:ea typeface="微软雅黑" pitchFamily="34" charset="-122"/>
              <a:cs typeface="+mn-cs"/>
            </a:endParaRPr>
          </a:p>
        </p:txBody>
      </p:sp>
      <p:sp>
        <p:nvSpPr>
          <p:cNvPr id="29" name="矩形 28"/>
          <p:cNvSpPr/>
          <p:nvPr/>
        </p:nvSpPr>
        <p:spPr>
          <a:xfrm>
            <a:off x="832273" y="0"/>
            <a:ext cx="3206327"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航空发动机径向碰摩部位识别</a:t>
            </a:r>
            <a:endParaRPr lang="zh-CN" altLang="en-US" dirty="0">
              <a:solidFill>
                <a:schemeClr val="bg1"/>
              </a:solidFill>
              <a:latin typeface="Arial" pitchFamily="34" charset="0"/>
            </a:endParaRPr>
          </a:p>
        </p:txBody>
      </p:sp>
      <p:sp>
        <p:nvSpPr>
          <p:cNvPr id="3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p:bldP spid="22"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149" name="组合 148"/>
          <p:cNvGrpSpPr/>
          <p:nvPr/>
        </p:nvGrpSpPr>
        <p:grpSpPr>
          <a:xfrm>
            <a:off x="457200" y="1202267"/>
            <a:ext cx="7967131" cy="4301066"/>
            <a:chOff x="457200" y="1202267"/>
            <a:chExt cx="7967131" cy="4301066"/>
          </a:xfrm>
        </p:grpSpPr>
        <p:sp>
          <p:nvSpPr>
            <p:cNvPr id="91" name="Line 5"/>
            <p:cNvSpPr>
              <a:spLocks noChangeShapeType="1"/>
            </p:cNvSpPr>
            <p:nvPr/>
          </p:nvSpPr>
          <p:spPr bwMode="auto">
            <a:xfrm flipV="1">
              <a:off x="2658000" y="4555067"/>
              <a:ext cx="1152000" cy="0"/>
            </a:xfrm>
            <a:prstGeom prst="line">
              <a:avLst/>
            </a:prstGeom>
            <a:noFill/>
            <a:ln w="12700">
              <a:solidFill>
                <a:schemeClr val="tx1"/>
              </a:solidFill>
              <a:round/>
              <a:headEnd/>
              <a:tailEnd/>
            </a:ln>
            <a:effectLst/>
          </p:spPr>
          <p:txBody>
            <a:bodyPr/>
            <a:lstStyle/>
            <a:p>
              <a:endParaRPr lang="zh-CN" altLang="en-US"/>
            </a:p>
          </p:txBody>
        </p:sp>
        <p:sp>
          <p:nvSpPr>
            <p:cNvPr id="40" name="Line 5"/>
            <p:cNvSpPr>
              <a:spLocks noChangeShapeType="1"/>
            </p:cNvSpPr>
            <p:nvPr/>
          </p:nvSpPr>
          <p:spPr bwMode="auto">
            <a:xfrm flipV="1">
              <a:off x="3276600" y="3826933"/>
              <a:ext cx="608012" cy="0"/>
            </a:xfrm>
            <a:prstGeom prst="line">
              <a:avLst/>
            </a:prstGeom>
            <a:noFill/>
            <a:ln w="12700">
              <a:solidFill>
                <a:schemeClr val="tx1"/>
              </a:solidFill>
              <a:round/>
              <a:headEnd/>
              <a:tailEnd/>
            </a:ln>
            <a:effectLst/>
          </p:spPr>
          <p:txBody>
            <a:bodyPr/>
            <a:lstStyle/>
            <a:p>
              <a:endParaRPr lang="zh-CN" altLang="en-US"/>
            </a:p>
          </p:txBody>
        </p:sp>
        <p:sp>
          <p:nvSpPr>
            <p:cNvPr id="39" name="Line 4"/>
            <p:cNvSpPr>
              <a:spLocks noChangeShapeType="1"/>
            </p:cNvSpPr>
            <p:nvPr/>
          </p:nvSpPr>
          <p:spPr bwMode="auto">
            <a:xfrm>
              <a:off x="3268663" y="2954867"/>
              <a:ext cx="541337" cy="0"/>
            </a:xfrm>
            <a:prstGeom prst="line">
              <a:avLst/>
            </a:prstGeom>
            <a:noFill/>
            <a:ln w="12700">
              <a:solidFill>
                <a:schemeClr val="tx1"/>
              </a:solidFill>
              <a:round/>
              <a:headEnd/>
              <a:tailEnd/>
            </a:ln>
            <a:effectLst/>
          </p:spPr>
          <p:txBody>
            <a:bodyPr/>
            <a:lstStyle/>
            <a:p>
              <a:endParaRPr lang="zh-CN" altLang="en-US"/>
            </a:p>
          </p:txBody>
        </p:sp>
        <p:sp>
          <p:nvSpPr>
            <p:cNvPr id="147" name="Line 5"/>
            <p:cNvSpPr>
              <a:spLocks noChangeShapeType="1"/>
            </p:cNvSpPr>
            <p:nvPr/>
          </p:nvSpPr>
          <p:spPr bwMode="auto">
            <a:xfrm flipV="1">
              <a:off x="2785534" y="2226733"/>
              <a:ext cx="1152000" cy="0"/>
            </a:xfrm>
            <a:prstGeom prst="line">
              <a:avLst/>
            </a:prstGeom>
            <a:noFill/>
            <a:ln w="12700">
              <a:solidFill>
                <a:schemeClr val="tx1"/>
              </a:solidFill>
              <a:round/>
              <a:headEnd/>
              <a:tailEnd/>
            </a:ln>
            <a:effectLst/>
          </p:spPr>
          <p:txBody>
            <a:bodyPr/>
            <a:lstStyle/>
            <a:p>
              <a:endParaRPr lang="zh-CN" altLang="en-US"/>
            </a:p>
          </p:txBody>
        </p:sp>
        <p:grpSp>
          <p:nvGrpSpPr>
            <p:cNvPr id="62" name="Group 27"/>
            <p:cNvGrpSpPr>
              <a:grpSpLocks/>
            </p:cNvGrpSpPr>
            <p:nvPr/>
          </p:nvGrpSpPr>
          <p:grpSpPr bwMode="auto">
            <a:xfrm>
              <a:off x="457200" y="1811867"/>
              <a:ext cx="3124200" cy="3048000"/>
              <a:chOff x="192" y="1631"/>
              <a:chExt cx="1684" cy="1683"/>
            </a:xfrm>
          </p:grpSpPr>
          <p:sp>
            <p:nvSpPr>
              <p:cNvPr id="63" name="Oval 28"/>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64" name="Oval 29"/>
              <p:cNvSpPr>
                <a:spLocks noChangeArrowheads="1"/>
              </p:cNvSpPr>
              <p:nvPr/>
            </p:nvSpPr>
            <p:spPr bwMode="gray">
              <a:xfrm>
                <a:off x="303" y="1740"/>
                <a:ext cx="1461" cy="14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65" name="Oval 30"/>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66" name="Oval 31"/>
              <p:cNvSpPr>
                <a:spLocks noChangeArrowheads="1"/>
              </p:cNvSpPr>
              <p:nvPr/>
            </p:nvSpPr>
            <p:spPr bwMode="gray">
              <a:xfrm>
                <a:off x="375" y="1814"/>
                <a:ext cx="1317" cy="1316"/>
              </a:xfrm>
              <a:prstGeom prst="ellipse">
                <a:avLst/>
              </a:prstGeom>
              <a:solidFill>
                <a:srgbClr val="000000"/>
              </a:solidFill>
              <a:ln w="38100" algn="ctr">
                <a:noFill/>
                <a:round/>
                <a:headEnd/>
                <a:tailEnd/>
              </a:ln>
              <a:effectLst/>
            </p:spPr>
            <p:txBody>
              <a:bodyPr anchor="ctr">
                <a:spAutoFit/>
              </a:bodyPr>
              <a:lstStyle/>
              <a:p>
                <a:endParaRPr lang="zh-CN" altLang="en-US"/>
              </a:p>
            </p:txBody>
          </p:sp>
          <p:sp>
            <p:nvSpPr>
              <p:cNvPr id="67" name="Oval 32"/>
              <p:cNvSpPr>
                <a:spLocks noChangeArrowheads="1"/>
              </p:cNvSpPr>
              <p:nvPr/>
            </p:nvSpPr>
            <p:spPr bwMode="gray">
              <a:xfrm>
                <a:off x="396" y="1835"/>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68" name="Oval 33"/>
              <p:cNvSpPr>
                <a:spLocks noChangeArrowheads="1"/>
              </p:cNvSpPr>
              <p:nvPr/>
            </p:nvSpPr>
            <p:spPr bwMode="gray">
              <a:xfrm>
                <a:off x="412" y="1842"/>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69" name="Oval 34"/>
              <p:cNvSpPr>
                <a:spLocks noChangeArrowheads="1"/>
              </p:cNvSpPr>
              <p:nvPr/>
            </p:nvSpPr>
            <p:spPr bwMode="gray">
              <a:xfrm>
                <a:off x="426" y="1854"/>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70" name="Oval 35"/>
              <p:cNvSpPr>
                <a:spLocks noChangeArrowheads="1"/>
              </p:cNvSpPr>
              <p:nvPr/>
            </p:nvSpPr>
            <p:spPr bwMode="gray">
              <a:xfrm>
                <a:off x="480" y="1872"/>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71" name="Text Box 36"/>
              <p:cNvSpPr txBox="1">
                <a:spLocks noChangeArrowheads="1"/>
              </p:cNvSpPr>
              <p:nvPr/>
            </p:nvSpPr>
            <p:spPr bwMode="gray">
              <a:xfrm>
                <a:off x="383" y="1857"/>
                <a:ext cx="1297" cy="978"/>
              </a:xfrm>
              <a:prstGeom prst="rect">
                <a:avLst/>
              </a:prstGeom>
              <a:noFill/>
              <a:ln w="9525">
                <a:noFill/>
                <a:miter lim="800000"/>
                <a:headEnd/>
                <a:tailEnd/>
              </a:ln>
              <a:effectLst/>
            </p:spPr>
            <p:txBody>
              <a:bodyPr>
                <a:spAutoFit/>
              </a:bodyPr>
              <a:lstStyle/>
              <a:p>
                <a:pPr algn="ctr"/>
                <a:r>
                  <a:rPr lang="zh-CN" altLang="en-US" sz="3600" b="1" dirty="0" smtClean="0">
                    <a:solidFill>
                      <a:srgbClr val="000000"/>
                    </a:solidFill>
                    <a:ea typeface="宋体" charset="-122"/>
                  </a:rPr>
                  <a:t>汇</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报</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内</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容</a:t>
                </a:r>
                <a:endParaRPr lang="en-US" altLang="zh-CN" sz="3600" b="1" dirty="0">
                  <a:solidFill>
                    <a:srgbClr val="000000"/>
                  </a:solidFill>
                  <a:ea typeface="宋体" charset="-122"/>
                </a:endParaRPr>
              </a:p>
            </p:txBody>
          </p:sp>
        </p:grpSp>
        <p:sp>
          <p:nvSpPr>
            <p:cNvPr id="38" name="Line 3"/>
            <p:cNvSpPr>
              <a:spLocks noChangeShapeType="1"/>
            </p:cNvSpPr>
            <p:nvPr/>
          </p:nvSpPr>
          <p:spPr bwMode="auto">
            <a:xfrm flipV="1">
              <a:off x="2896333" y="1430867"/>
              <a:ext cx="1008000" cy="0"/>
            </a:xfrm>
            <a:prstGeom prst="line">
              <a:avLst/>
            </a:prstGeom>
            <a:noFill/>
            <a:ln w="12700">
              <a:solidFill>
                <a:schemeClr val="tx1"/>
              </a:solidFill>
              <a:round/>
              <a:headEnd/>
              <a:tailEnd/>
            </a:ln>
            <a:effectLst/>
          </p:spPr>
          <p:txBody>
            <a:bodyPr/>
            <a:lstStyle/>
            <a:p>
              <a:endParaRPr lang="zh-CN" altLang="en-US"/>
            </a:p>
          </p:txBody>
        </p:sp>
        <p:sp>
          <p:nvSpPr>
            <p:cNvPr id="43" name="Line 8"/>
            <p:cNvSpPr>
              <a:spLocks noChangeShapeType="1"/>
            </p:cNvSpPr>
            <p:nvPr/>
          </p:nvSpPr>
          <p:spPr bwMode="auto">
            <a:xfrm flipV="1">
              <a:off x="2362200" y="1430867"/>
              <a:ext cx="533400" cy="457200"/>
            </a:xfrm>
            <a:prstGeom prst="line">
              <a:avLst/>
            </a:prstGeom>
            <a:noFill/>
            <a:ln w="12700">
              <a:solidFill>
                <a:schemeClr val="tx1"/>
              </a:solidFill>
              <a:round/>
              <a:headEnd/>
              <a:tailEnd/>
            </a:ln>
            <a:effectLst/>
          </p:spPr>
          <p:txBody>
            <a:bodyPr/>
            <a:lstStyle/>
            <a:p>
              <a:endParaRPr lang="zh-CN" altLang="en-US"/>
            </a:p>
          </p:txBody>
        </p:sp>
        <p:grpSp>
          <p:nvGrpSpPr>
            <p:cNvPr id="44" name="Group 9"/>
            <p:cNvGrpSpPr>
              <a:grpSpLocks/>
            </p:cNvGrpSpPr>
            <p:nvPr/>
          </p:nvGrpSpPr>
          <p:grpSpPr bwMode="auto">
            <a:xfrm>
              <a:off x="2438400" y="4783667"/>
              <a:ext cx="1447800" cy="533797"/>
              <a:chOff x="1444" y="3141"/>
              <a:chExt cx="672" cy="269"/>
            </a:xfrm>
          </p:grpSpPr>
          <p:sp>
            <p:nvSpPr>
              <p:cNvPr id="45" name="Line 10"/>
              <p:cNvSpPr>
                <a:spLocks noChangeShapeType="1"/>
              </p:cNvSpPr>
              <p:nvPr/>
            </p:nvSpPr>
            <p:spPr bwMode="auto">
              <a:xfrm>
                <a:off x="1732" y="3410"/>
                <a:ext cx="384" cy="0"/>
              </a:xfrm>
              <a:prstGeom prst="line">
                <a:avLst/>
              </a:prstGeom>
              <a:noFill/>
              <a:ln w="12700">
                <a:solidFill>
                  <a:schemeClr val="tx1"/>
                </a:solidFill>
                <a:round/>
                <a:headEnd/>
                <a:tailEnd/>
              </a:ln>
              <a:effectLst/>
            </p:spPr>
            <p:txBody>
              <a:bodyPr/>
              <a:lstStyle/>
              <a:p>
                <a:endParaRPr lang="zh-CN" altLang="en-US"/>
              </a:p>
            </p:txBody>
          </p:sp>
          <p:sp>
            <p:nvSpPr>
              <p:cNvPr id="46" name="Line 11"/>
              <p:cNvSpPr>
                <a:spLocks noChangeShapeType="1"/>
              </p:cNvSpPr>
              <p:nvPr/>
            </p:nvSpPr>
            <p:spPr bwMode="auto">
              <a:xfrm>
                <a:off x="1444" y="3141"/>
                <a:ext cx="288" cy="269"/>
              </a:xfrm>
              <a:prstGeom prst="line">
                <a:avLst/>
              </a:prstGeom>
              <a:noFill/>
              <a:ln w="12700">
                <a:solidFill>
                  <a:schemeClr val="tx1"/>
                </a:solidFill>
                <a:round/>
                <a:headEnd/>
                <a:tailEnd/>
              </a:ln>
              <a:effectLst/>
            </p:spPr>
            <p:txBody>
              <a:bodyPr/>
              <a:lstStyle/>
              <a:p>
                <a:endParaRPr lang="zh-CN" altLang="en-US"/>
              </a:p>
            </p:txBody>
          </p:sp>
        </p:grpSp>
        <p:sp>
          <p:nvSpPr>
            <p:cNvPr id="72" name="AutoShape 6"/>
            <p:cNvSpPr>
              <a:spLocks noChangeArrowheads="1"/>
            </p:cNvSpPr>
            <p:nvPr/>
          </p:nvSpPr>
          <p:spPr bwMode="gray">
            <a:xfrm>
              <a:off x="4191000" y="1202267"/>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2"/>
                  </a:solidFill>
                  <a:latin typeface="Arial" pitchFamily="34" charset="0"/>
                </a:rPr>
                <a:t>研究背景与现状分析</a:t>
              </a:r>
              <a:endParaRPr lang="zh-CN" altLang="en-US" dirty="0">
                <a:solidFill>
                  <a:schemeClr val="tx2"/>
                </a:solidFill>
                <a:latin typeface="Arial" pitchFamily="34" charset="0"/>
              </a:endParaRPr>
            </a:p>
          </p:txBody>
        </p:sp>
        <p:sp>
          <p:nvSpPr>
            <p:cNvPr id="87" name="AutoShape 7"/>
            <p:cNvSpPr>
              <a:spLocks noChangeArrowheads="1"/>
            </p:cNvSpPr>
            <p:nvPr/>
          </p:nvSpPr>
          <p:spPr bwMode="gray">
            <a:xfrm>
              <a:off x="4191000" y="1964267"/>
              <a:ext cx="4191000" cy="474133"/>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航空发动机转静碰摩实验</a:t>
              </a:r>
              <a:r>
                <a:rPr lang="zh-CN" altLang="en-US" b="0" dirty="0" smtClean="0">
                  <a:solidFill>
                    <a:schemeClr val="tx1"/>
                  </a:solidFill>
                  <a:latin typeface="Arial" pitchFamily="34" charset="0"/>
                </a:rPr>
                <a:t> </a:t>
              </a:r>
              <a:endParaRPr lang="zh-CN" altLang="en-US" b="0" dirty="0">
                <a:solidFill>
                  <a:schemeClr val="tx1"/>
                </a:solidFill>
                <a:latin typeface="Arial" pitchFamily="34" charset="0"/>
              </a:endParaRPr>
            </a:p>
          </p:txBody>
        </p:sp>
        <p:sp>
          <p:nvSpPr>
            <p:cNvPr id="56" name="AutoShape 6"/>
            <p:cNvSpPr>
              <a:spLocks noChangeArrowheads="1"/>
            </p:cNvSpPr>
            <p:nvPr/>
          </p:nvSpPr>
          <p:spPr bwMode="gray">
            <a:xfrm>
              <a:off x="4207933" y="2777066"/>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航空发动机径向碰摩部位识别</a:t>
              </a:r>
              <a:endParaRPr lang="zh-CN" altLang="en-US" dirty="0">
                <a:solidFill>
                  <a:schemeClr val="tx1"/>
                </a:solidFill>
                <a:latin typeface="Arial" pitchFamily="34" charset="0"/>
              </a:endParaRPr>
            </a:p>
          </p:txBody>
        </p:sp>
        <p:sp>
          <p:nvSpPr>
            <p:cNvPr id="90" name="AutoShape 7"/>
            <p:cNvSpPr>
              <a:spLocks noChangeArrowheads="1"/>
            </p:cNvSpPr>
            <p:nvPr/>
          </p:nvSpPr>
          <p:spPr bwMode="gray">
            <a:xfrm>
              <a:off x="4207933" y="3589868"/>
              <a:ext cx="4114800" cy="448732"/>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基于</a:t>
              </a:r>
              <a:r>
                <a:rPr lang="en-US" altLang="zh-CN" dirty="0" err="1" smtClean="0">
                  <a:solidFill>
                    <a:schemeClr val="tx1"/>
                  </a:solidFill>
                  <a:latin typeface="Arial" pitchFamily="34" charset="0"/>
                </a:rPr>
                <a:t>Weka</a:t>
              </a:r>
              <a:r>
                <a:rPr lang="zh-CN" altLang="en-US" dirty="0" smtClean="0">
                  <a:solidFill>
                    <a:schemeClr val="tx1"/>
                  </a:solidFill>
                  <a:latin typeface="Arial" pitchFamily="34" charset="0"/>
                </a:rPr>
                <a:t>平台的知识规则自动获取</a:t>
              </a:r>
              <a:endParaRPr lang="zh-CN" altLang="en-US" dirty="0">
                <a:solidFill>
                  <a:schemeClr val="tx1"/>
                </a:solidFill>
                <a:latin typeface="Arial" pitchFamily="34" charset="0"/>
              </a:endParaRPr>
            </a:p>
          </p:txBody>
        </p:sp>
        <p:sp>
          <p:nvSpPr>
            <p:cNvPr id="99" name="AutoShape 6"/>
            <p:cNvSpPr>
              <a:spLocks noChangeArrowheads="1"/>
            </p:cNvSpPr>
            <p:nvPr/>
          </p:nvSpPr>
          <p:spPr bwMode="gray">
            <a:xfrm>
              <a:off x="4191000" y="4309534"/>
              <a:ext cx="4191000" cy="423334"/>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转子叶尖</a:t>
              </a:r>
              <a:r>
                <a:rPr lang="en-US" altLang="zh-CN" dirty="0" smtClean="0">
                  <a:solidFill>
                    <a:schemeClr val="tx1"/>
                  </a:solidFill>
                  <a:latin typeface="Arial" pitchFamily="34" charset="0"/>
                </a:rPr>
                <a:t>-</a:t>
              </a:r>
              <a:r>
                <a:rPr lang="zh-CN" altLang="en-US" dirty="0" smtClean="0">
                  <a:solidFill>
                    <a:schemeClr val="tx1"/>
                  </a:solidFill>
                  <a:latin typeface="Arial" pitchFamily="34" charset="0"/>
                </a:rPr>
                <a:t>机匣特征分析</a:t>
              </a:r>
            </a:p>
          </p:txBody>
        </p:sp>
        <p:grpSp>
          <p:nvGrpSpPr>
            <p:cNvPr id="100" name="Group 11"/>
            <p:cNvGrpSpPr>
              <a:grpSpLocks/>
            </p:cNvGrpSpPr>
            <p:nvPr/>
          </p:nvGrpSpPr>
          <p:grpSpPr bwMode="auto">
            <a:xfrm>
              <a:off x="3810000" y="1278467"/>
              <a:ext cx="381000" cy="381000"/>
              <a:chOff x="2078" y="1680"/>
              <a:chExt cx="1615" cy="1615"/>
            </a:xfrm>
          </p:grpSpPr>
          <p:sp>
            <p:nvSpPr>
              <p:cNvPr id="101"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02"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03"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04" name="Oval 15"/>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zh-CN" altLang="en-US"/>
              </a:p>
            </p:txBody>
          </p:sp>
          <p:sp>
            <p:nvSpPr>
              <p:cNvPr id="105"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06" name="Oval 17"/>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07" name="Group 18"/>
            <p:cNvGrpSpPr>
              <a:grpSpLocks/>
            </p:cNvGrpSpPr>
            <p:nvPr/>
          </p:nvGrpSpPr>
          <p:grpSpPr bwMode="auto">
            <a:xfrm>
              <a:off x="3810000" y="2040467"/>
              <a:ext cx="381000" cy="381000"/>
              <a:chOff x="2078" y="1680"/>
              <a:chExt cx="1615" cy="1615"/>
            </a:xfrm>
          </p:grpSpPr>
          <p:sp>
            <p:nvSpPr>
              <p:cNvPr id="108"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09"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0" name="Oval 2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11" name="Oval 2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zh-CN" altLang="en-US"/>
              </a:p>
            </p:txBody>
          </p:sp>
          <p:sp>
            <p:nvSpPr>
              <p:cNvPr id="112" name="Oval 2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13" name="Oval 2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14" name="Group 25"/>
            <p:cNvGrpSpPr>
              <a:grpSpLocks/>
            </p:cNvGrpSpPr>
            <p:nvPr/>
          </p:nvGrpSpPr>
          <p:grpSpPr bwMode="auto">
            <a:xfrm>
              <a:off x="3810000" y="2802467"/>
              <a:ext cx="381000" cy="381000"/>
              <a:chOff x="2078" y="1680"/>
              <a:chExt cx="1615" cy="1615"/>
            </a:xfrm>
          </p:grpSpPr>
          <p:sp>
            <p:nvSpPr>
              <p:cNvPr id="115"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16"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7" name="Oval 2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18" name="Oval 2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119" name="Oval 3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0" name="Oval 3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21" name="Group 32"/>
            <p:cNvGrpSpPr>
              <a:grpSpLocks/>
            </p:cNvGrpSpPr>
            <p:nvPr/>
          </p:nvGrpSpPr>
          <p:grpSpPr bwMode="auto">
            <a:xfrm>
              <a:off x="3810000" y="3640667"/>
              <a:ext cx="381000" cy="381000"/>
              <a:chOff x="2078" y="1680"/>
              <a:chExt cx="1615" cy="1615"/>
            </a:xfrm>
          </p:grpSpPr>
          <p:sp>
            <p:nvSpPr>
              <p:cNvPr id="122"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23"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24"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25"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26"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7"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28" name="Group 39"/>
            <p:cNvGrpSpPr>
              <a:grpSpLocks/>
            </p:cNvGrpSpPr>
            <p:nvPr/>
          </p:nvGrpSpPr>
          <p:grpSpPr bwMode="auto">
            <a:xfrm>
              <a:off x="3818465" y="4360333"/>
              <a:ext cx="355600" cy="381000"/>
              <a:chOff x="2078" y="1680"/>
              <a:chExt cx="1615" cy="1615"/>
            </a:xfrm>
          </p:grpSpPr>
          <p:sp>
            <p:nvSpPr>
              <p:cNvPr id="129"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30"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31"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2"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133"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34"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43" name="组合 142"/>
            <p:cNvGrpSpPr/>
            <p:nvPr/>
          </p:nvGrpSpPr>
          <p:grpSpPr>
            <a:xfrm>
              <a:off x="3793067" y="5088467"/>
              <a:ext cx="381000" cy="381001"/>
              <a:chOff x="4114800" y="5029200"/>
              <a:chExt cx="381000" cy="381001"/>
            </a:xfrm>
          </p:grpSpPr>
          <p:grpSp>
            <p:nvGrpSpPr>
              <p:cNvPr id="135" name="Group 32"/>
              <p:cNvGrpSpPr>
                <a:grpSpLocks/>
              </p:cNvGrpSpPr>
              <p:nvPr/>
            </p:nvGrpSpPr>
            <p:grpSpPr bwMode="auto">
              <a:xfrm>
                <a:off x="4114800" y="5029200"/>
                <a:ext cx="381000" cy="381001"/>
                <a:chOff x="2078" y="1680"/>
                <a:chExt cx="1615" cy="1615"/>
              </a:xfrm>
            </p:grpSpPr>
            <p:sp>
              <p:nvSpPr>
                <p:cNvPr id="136"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37"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38"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9"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40"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41"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142" name="Oval 24"/>
              <p:cNvSpPr>
                <a:spLocks noChangeArrowheads="1"/>
              </p:cNvSpPr>
              <p:nvPr/>
            </p:nvSpPr>
            <p:spPr bwMode="gray">
              <a:xfrm>
                <a:off x="4169507" y="5071534"/>
                <a:ext cx="258561" cy="259033"/>
              </a:xfrm>
              <a:prstGeom prst="ellipse">
                <a:avLst/>
              </a:prstGeom>
              <a:gradFill rotWithShape="1">
                <a:gsLst>
                  <a:gs pos="0">
                    <a:srgbClr val="FF0000"/>
                  </a:gs>
                  <a:gs pos="25000">
                    <a:srgbClr val="21D6E0"/>
                  </a:gs>
                  <a:gs pos="75000">
                    <a:srgbClr val="0087E6"/>
                  </a:gs>
                  <a:gs pos="100000">
                    <a:srgbClr val="005CBF"/>
                  </a:gs>
                </a:gsLst>
                <a:lin ang="2700000" scaled="0"/>
              </a:gradFill>
              <a:ln w="38100" algn="ctr">
                <a:noFill/>
                <a:round/>
                <a:headEnd/>
                <a:tailEnd/>
              </a:ln>
              <a:effectLst/>
            </p:spPr>
            <p:txBody>
              <a:bodyPr anchor="ctr">
                <a:spAutoFit/>
              </a:bodyPr>
              <a:lstStyle/>
              <a:p>
                <a:endParaRPr lang="zh-CN" altLang="en-US"/>
              </a:p>
            </p:txBody>
          </p:sp>
        </p:grpSp>
        <p:sp>
          <p:nvSpPr>
            <p:cNvPr id="144" name="AutoShape 7"/>
            <p:cNvSpPr>
              <a:spLocks noChangeArrowheads="1"/>
            </p:cNvSpPr>
            <p:nvPr/>
          </p:nvSpPr>
          <p:spPr bwMode="gray">
            <a:xfrm>
              <a:off x="4190997" y="5046133"/>
              <a:ext cx="4233334" cy="4572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总结与展望</a:t>
              </a:r>
              <a:endParaRPr lang="zh-CN" altLang="en-US" dirty="0">
                <a:solidFill>
                  <a:schemeClr val="tx1"/>
                </a:solidFill>
                <a:latin typeface="Arial" pitchFamily="34" charset="0"/>
              </a:endParaRPr>
            </a:p>
          </p:txBody>
        </p:sp>
      </p:grpSp>
      <p:sp>
        <p:nvSpPr>
          <p:cNvPr id="7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147" name="AutoShape 3"/>
          <p:cNvSpPr>
            <a:spLocks noChangeArrowheads="1"/>
          </p:cNvSpPr>
          <p:nvPr/>
        </p:nvSpPr>
        <p:spPr bwMode="auto">
          <a:xfrm>
            <a:off x="914400" y="2559050"/>
            <a:ext cx="3124200" cy="3155950"/>
          </a:xfrm>
          <a:prstGeom prst="roundRect">
            <a:avLst>
              <a:gd name="adj" fmla="val 4690"/>
            </a:avLst>
          </a:prstGeom>
          <a:noFill/>
          <a:ln w="57150">
            <a:solidFill>
              <a:srgbClr val="88CE58"/>
            </a:solidFill>
            <a:round/>
            <a:headEnd/>
            <a:tailEnd/>
          </a:ln>
        </p:spPr>
        <p:txBody>
          <a:bodyPr wrap="none" anchor="ctr"/>
          <a:lstStyle/>
          <a:p>
            <a:endParaRPr lang="zh-CN" altLang="en-US">
              <a:ea typeface="宋体" pitchFamily="2" charset="-122"/>
            </a:endParaRPr>
          </a:p>
        </p:txBody>
      </p:sp>
      <p:sp>
        <p:nvSpPr>
          <p:cNvPr id="148" name="AutoShape 4"/>
          <p:cNvSpPr>
            <a:spLocks noChangeArrowheads="1"/>
          </p:cNvSpPr>
          <p:nvPr/>
        </p:nvSpPr>
        <p:spPr bwMode="gray">
          <a:xfrm>
            <a:off x="1273478" y="2209800"/>
            <a:ext cx="2536522" cy="493713"/>
          </a:xfrm>
          <a:prstGeom prst="roundRect">
            <a:avLst>
              <a:gd name="adj" fmla="val 50000"/>
            </a:avLst>
          </a:prstGeom>
          <a:gradFill rotWithShape="1">
            <a:gsLst>
              <a:gs pos="0">
                <a:srgbClr val="66B828"/>
              </a:gs>
              <a:gs pos="100000">
                <a:srgbClr val="2F611D"/>
              </a:gs>
            </a:gsLst>
            <a:lin ang="5400000" scaled="1"/>
          </a:gradFill>
          <a:ln w="9525">
            <a:noFill/>
            <a:round/>
            <a:headEnd/>
            <a:tailEnd/>
          </a:ln>
        </p:spPr>
        <p:txBody>
          <a:bodyPr wrap="none" anchor="ctr"/>
          <a:lstStyle/>
          <a:p>
            <a:endParaRPr lang="zh-CN" altLang="en-US">
              <a:ea typeface="宋体" pitchFamily="2" charset="-122"/>
            </a:endParaRPr>
          </a:p>
        </p:txBody>
      </p:sp>
      <p:sp>
        <p:nvSpPr>
          <p:cNvPr id="155" name="AutoShape 11"/>
          <p:cNvSpPr>
            <a:spLocks noChangeArrowheads="1"/>
          </p:cNvSpPr>
          <p:nvPr/>
        </p:nvSpPr>
        <p:spPr bwMode="auto">
          <a:xfrm>
            <a:off x="5029201" y="1931988"/>
            <a:ext cx="3200400" cy="3155950"/>
          </a:xfrm>
          <a:prstGeom prst="roundRect">
            <a:avLst>
              <a:gd name="adj" fmla="val 4690"/>
            </a:avLst>
          </a:prstGeom>
          <a:noFill/>
          <a:ln w="57150">
            <a:solidFill>
              <a:srgbClr val="4B71DD"/>
            </a:solidFill>
            <a:round/>
            <a:headEnd/>
            <a:tailEnd/>
          </a:ln>
        </p:spPr>
        <p:txBody>
          <a:bodyPr wrap="none" anchor="ctr"/>
          <a:lstStyle/>
          <a:p>
            <a:endParaRPr lang="zh-CN" altLang="en-US">
              <a:ea typeface="宋体" pitchFamily="2" charset="-122"/>
            </a:endParaRPr>
          </a:p>
        </p:txBody>
      </p:sp>
      <p:sp>
        <p:nvSpPr>
          <p:cNvPr id="156" name="AutoShape 12"/>
          <p:cNvSpPr>
            <a:spLocks noChangeArrowheads="1"/>
          </p:cNvSpPr>
          <p:nvPr/>
        </p:nvSpPr>
        <p:spPr bwMode="gray">
          <a:xfrm>
            <a:off x="5347855" y="1600200"/>
            <a:ext cx="2598388" cy="476251"/>
          </a:xfrm>
          <a:prstGeom prst="roundRect">
            <a:avLst>
              <a:gd name="adj" fmla="val 50000"/>
            </a:avLst>
          </a:prstGeom>
          <a:gradFill rotWithShape="1">
            <a:gsLst>
              <a:gs pos="0">
                <a:srgbClr val="6D8CE5"/>
              </a:gs>
              <a:gs pos="100000">
                <a:srgbClr val="32416A"/>
              </a:gs>
            </a:gsLst>
            <a:lin ang="5400000" scaled="1"/>
          </a:gradFill>
          <a:ln w="9525">
            <a:noFill/>
            <a:round/>
            <a:headEnd/>
            <a:tailEnd/>
          </a:ln>
        </p:spPr>
        <p:txBody>
          <a:bodyPr wrap="none" anchor="ctr"/>
          <a:lstStyle/>
          <a:p>
            <a:endParaRPr lang="zh-CN" altLang="en-US">
              <a:ea typeface="宋体" pitchFamily="2" charset="-122"/>
            </a:endParaRPr>
          </a:p>
        </p:txBody>
      </p:sp>
      <p:sp>
        <p:nvSpPr>
          <p:cNvPr id="160" name="Text Box 17"/>
          <p:cNvSpPr txBox="1">
            <a:spLocks noChangeArrowheads="1"/>
          </p:cNvSpPr>
          <p:nvPr/>
        </p:nvSpPr>
        <p:spPr bwMode="gray">
          <a:xfrm>
            <a:off x="1648681" y="2237510"/>
            <a:ext cx="1780319" cy="461665"/>
          </a:xfrm>
          <a:prstGeom prst="rect">
            <a:avLst/>
          </a:prstGeom>
          <a:noFill/>
          <a:ln w="9525" algn="ctr">
            <a:noFill/>
            <a:miter lim="800000"/>
            <a:headEnd/>
            <a:tailEnd/>
          </a:ln>
        </p:spPr>
        <p:txBody>
          <a:bodyPr wrap="square">
            <a:spAutoFit/>
          </a:bodyPr>
          <a:lstStyle/>
          <a:p>
            <a:pPr algn="ctr"/>
            <a:r>
              <a:rPr lang="zh-CN" altLang="en-US" sz="2400" dirty="0" smtClean="0"/>
              <a:t>背景</a:t>
            </a:r>
            <a:endParaRPr lang="en-US" altLang="zh-CN" sz="2400" dirty="0">
              <a:solidFill>
                <a:srgbClr val="FFFFFF"/>
              </a:solidFill>
              <a:ea typeface="宋体" pitchFamily="2" charset="-122"/>
            </a:endParaRPr>
          </a:p>
        </p:txBody>
      </p:sp>
      <p:sp>
        <p:nvSpPr>
          <p:cNvPr id="162" name="Text Box 19"/>
          <p:cNvSpPr txBox="1">
            <a:spLocks noChangeArrowheads="1"/>
          </p:cNvSpPr>
          <p:nvPr/>
        </p:nvSpPr>
        <p:spPr bwMode="gray">
          <a:xfrm>
            <a:off x="5816749" y="1600200"/>
            <a:ext cx="1823741" cy="461665"/>
          </a:xfrm>
          <a:prstGeom prst="rect">
            <a:avLst/>
          </a:prstGeom>
          <a:noFill/>
          <a:ln w="9525" algn="ctr">
            <a:noFill/>
            <a:miter lim="800000"/>
            <a:headEnd/>
            <a:tailEnd/>
          </a:ln>
        </p:spPr>
        <p:txBody>
          <a:bodyPr wrap="square">
            <a:spAutoFit/>
          </a:bodyPr>
          <a:lstStyle/>
          <a:p>
            <a:pPr algn="ctr"/>
            <a:r>
              <a:rPr lang="zh-CN" altLang="en-US" sz="2400" dirty="0" smtClean="0">
                <a:solidFill>
                  <a:srgbClr val="FFFFFF"/>
                </a:solidFill>
                <a:ea typeface="宋体" pitchFamily="2" charset="-122"/>
              </a:rPr>
              <a:t>方法</a:t>
            </a:r>
            <a:endParaRPr lang="en-US" altLang="zh-CN" sz="2400" dirty="0">
              <a:solidFill>
                <a:srgbClr val="FFFFFF"/>
              </a:solidFill>
              <a:ea typeface="宋体" pitchFamily="2" charset="-122"/>
            </a:endParaRPr>
          </a:p>
        </p:txBody>
      </p:sp>
      <p:sp>
        <p:nvSpPr>
          <p:cNvPr id="163" name="Text Box 20"/>
          <p:cNvSpPr txBox="1">
            <a:spLocks noChangeArrowheads="1"/>
          </p:cNvSpPr>
          <p:nvPr/>
        </p:nvSpPr>
        <p:spPr bwMode="auto">
          <a:xfrm>
            <a:off x="990599" y="2819400"/>
            <a:ext cx="2903821" cy="369332"/>
          </a:xfrm>
          <a:prstGeom prst="rect">
            <a:avLst/>
          </a:prstGeom>
          <a:noFill/>
          <a:ln w="9525" algn="ctr">
            <a:noFill/>
            <a:miter lim="800000"/>
            <a:headEnd/>
            <a:tailEnd/>
          </a:ln>
        </p:spPr>
        <p:txBody>
          <a:bodyPr wrap="square">
            <a:spAutoFit/>
          </a:bodyPr>
          <a:lstStyle/>
          <a:p>
            <a:endParaRPr lang="en-US" altLang="zh-CN" dirty="0">
              <a:solidFill>
                <a:srgbClr val="FFFFFF"/>
              </a:solidFill>
              <a:ea typeface="宋体" pitchFamily="2" charset="-122"/>
            </a:endParaRPr>
          </a:p>
        </p:txBody>
      </p:sp>
      <p:sp>
        <p:nvSpPr>
          <p:cNvPr id="165" name="Text Box 22"/>
          <p:cNvSpPr txBox="1">
            <a:spLocks noChangeArrowheads="1"/>
          </p:cNvSpPr>
          <p:nvPr/>
        </p:nvSpPr>
        <p:spPr bwMode="auto">
          <a:xfrm>
            <a:off x="5178754" y="2133600"/>
            <a:ext cx="2974646" cy="369332"/>
          </a:xfrm>
          <a:prstGeom prst="rect">
            <a:avLst/>
          </a:prstGeom>
          <a:noFill/>
          <a:ln w="9525" algn="ctr">
            <a:noFill/>
            <a:miter lim="800000"/>
            <a:headEnd/>
            <a:tailEnd/>
          </a:ln>
        </p:spPr>
        <p:txBody>
          <a:bodyPr wrap="square">
            <a:spAutoFit/>
          </a:bodyPr>
          <a:lstStyle/>
          <a:p>
            <a:endParaRPr lang="en-US" altLang="zh-CN" dirty="0">
              <a:solidFill>
                <a:srgbClr val="FFFFFF"/>
              </a:solidFill>
              <a:ea typeface="宋体" pitchFamily="2" charset="-122"/>
            </a:endParaRPr>
          </a:p>
        </p:txBody>
      </p:sp>
      <p:sp>
        <p:nvSpPr>
          <p:cNvPr id="166" name="Freeform 16"/>
          <p:cNvSpPr>
            <a:spLocks/>
          </p:cNvSpPr>
          <p:nvPr/>
        </p:nvSpPr>
        <p:spPr bwMode="gray">
          <a:xfrm>
            <a:off x="3276600" y="685800"/>
            <a:ext cx="2438400" cy="1765300"/>
          </a:xfrm>
          <a:custGeom>
            <a:avLst/>
            <a:gdLst>
              <a:gd name="T0" fmla="*/ 0 w 982"/>
              <a:gd name="T1" fmla="*/ 1725636494 h 774"/>
              <a:gd name="T2" fmla="*/ 4461794 w 982"/>
              <a:gd name="T3" fmla="*/ 1716717897 h 774"/>
              <a:gd name="T4" fmla="*/ 17850162 w 982"/>
              <a:gd name="T5" fmla="*/ 1681046497 h 774"/>
              <a:gd name="T6" fmla="*/ 35700324 w 982"/>
              <a:gd name="T7" fmla="*/ 1627537902 h 774"/>
              <a:gd name="T8" fmla="*/ 71400647 w 982"/>
              <a:gd name="T9" fmla="*/ 1556193234 h 774"/>
              <a:gd name="T10" fmla="*/ 111562774 w 982"/>
              <a:gd name="T11" fmla="*/ 1471473283 h 774"/>
              <a:gd name="T12" fmla="*/ 169575034 w 982"/>
              <a:gd name="T13" fmla="*/ 1377833243 h 774"/>
              <a:gd name="T14" fmla="*/ 236512419 w 982"/>
              <a:gd name="T15" fmla="*/ 1279736144 h 774"/>
              <a:gd name="T16" fmla="*/ 316838121 w 982"/>
              <a:gd name="T17" fmla="*/ 1177179000 h 774"/>
              <a:gd name="T18" fmla="*/ 415012578 w 982"/>
              <a:gd name="T19" fmla="*/ 1074620363 h 774"/>
              <a:gd name="T20" fmla="*/ 526575306 w 982"/>
              <a:gd name="T21" fmla="*/ 976523264 h 774"/>
              <a:gd name="T22" fmla="*/ 655988190 w 982"/>
              <a:gd name="T23" fmla="*/ 887343268 h 774"/>
              <a:gd name="T24" fmla="*/ 803249922 w 982"/>
              <a:gd name="T25" fmla="*/ 802621825 h 774"/>
              <a:gd name="T26" fmla="*/ 950512962 w 982"/>
              <a:gd name="T27" fmla="*/ 740195940 h 774"/>
              <a:gd name="T28" fmla="*/ 1088850924 w 982"/>
              <a:gd name="T29" fmla="*/ 700064494 h 774"/>
              <a:gd name="T30" fmla="*/ 1213800522 w 982"/>
              <a:gd name="T31" fmla="*/ 677768749 h 774"/>
              <a:gd name="T32" fmla="*/ 1325363250 w 982"/>
              <a:gd name="T33" fmla="*/ 668851645 h 774"/>
              <a:gd name="T34" fmla="*/ 1423539107 w 982"/>
              <a:gd name="T35" fmla="*/ 668851645 h 774"/>
              <a:gd name="T36" fmla="*/ 1512788393 w 982"/>
              <a:gd name="T37" fmla="*/ 677768749 h 774"/>
              <a:gd name="T38" fmla="*/ 1584189391 w 982"/>
              <a:gd name="T39" fmla="*/ 695605942 h 774"/>
              <a:gd name="T40" fmla="*/ 1642201651 w 982"/>
              <a:gd name="T41" fmla="*/ 713441643 h 774"/>
              <a:gd name="T42" fmla="*/ 1682363755 w 982"/>
              <a:gd name="T43" fmla="*/ 726818791 h 774"/>
              <a:gd name="T44" fmla="*/ 1709138988 w 982"/>
              <a:gd name="T45" fmla="*/ 740195940 h 774"/>
              <a:gd name="T46" fmla="*/ 1718064066 w 982"/>
              <a:gd name="T47" fmla="*/ 744654492 h 774"/>
              <a:gd name="T48" fmla="*/ 1517250185 w 982"/>
              <a:gd name="T49" fmla="*/ 1061244707 h 774"/>
              <a:gd name="T50" fmla="*/ 2147483647 w 982"/>
              <a:gd name="T51" fmla="*/ 824916077 h 774"/>
              <a:gd name="T52" fmla="*/ 2034900600 w 982"/>
              <a:gd name="T53" fmla="*/ 0 h 774"/>
              <a:gd name="T54" fmla="*/ 1905489210 w 982"/>
              <a:gd name="T55" fmla="*/ 334425823 h 774"/>
              <a:gd name="T56" fmla="*/ 1896564132 w 982"/>
              <a:gd name="T57" fmla="*/ 329967271 h 774"/>
              <a:gd name="T58" fmla="*/ 1869788898 w 982"/>
              <a:gd name="T59" fmla="*/ 316590122 h 774"/>
              <a:gd name="T60" fmla="*/ 1834088586 w 982"/>
              <a:gd name="T61" fmla="*/ 298752929 h 774"/>
              <a:gd name="T62" fmla="*/ 1780538119 w 982"/>
              <a:gd name="T63" fmla="*/ 280917228 h 774"/>
              <a:gd name="T64" fmla="*/ 1713600781 w 982"/>
              <a:gd name="T65" fmla="*/ 267540079 h 774"/>
              <a:gd name="T66" fmla="*/ 1633276573 w 982"/>
              <a:gd name="T67" fmla="*/ 254162931 h 774"/>
              <a:gd name="T68" fmla="*/ 1544025419 w 982"/>
              <a:gd name="T69" fmla="*/ 245245827 h 774"/>
              <a:gd name="T70" fmla="*/ 1441387770 w 982"/>
              <a:gd name="T71" fmla="*/ 245245827 h 774"/>
              <a:gd name="T72" fmla="*/ 1329826535 w 982"/>
              <a:gd name="T73" fmla="*/ 258622976 h 774"/>
              <a:gd name="T74" fmla="*/ 1204875444 w 982"/>
              <a:gd name="T75" fmla="*/ 280917228 h 774"/>
              <a:gd name="T76" fmla="*/ 1075462560 w 982"/>
              <a:gd name="T77" fmla="*/ 325507226 h 774"/>
              <a:gd name="T78" fmla="*/ 941587884 w 982"/>
              <a:gd name="T79" fmla="*/ 383474372 h 774"/>
              <a:gd name="T80" fmla="*/ 794326338 w 982"/>
              <a:gd name="T81" fmla="*/ 468195909 h 774"/>
              <a:gd name="T82" fmla="*/ 647063112 w 982"/>
              <a:gd name="T83" fmla="*/ 575211605 h 774"/>
              <a:gd name="T84" fmla="*/ 513188436 w 982"/>
              <a:gd name="T85" fmla="*/ 691145897 h 774"/>
              <a:gd name="T86" fmla="*/ 397162422 w 982"/>
              <a:gd name="T87" fmla="*/ 811540422 h 774"/>
              <a:gd name="T88" fmla="*/ 303449757 w 982"/>
              <a:gd name="T89" fmla="*/ 940850370 h 774"/>
              <a:gd name="T90" fmla="*/ 223125549 w 982"/>
              <a:gd name="T91" fmla="*/ 1070161811 h 774"/>
              <a:gd name="T92" fmla="*/ 160649956 w 982"/>
              <a:gd name="T93" fmla="*/ 1195014700 h 774"/>
              <a:gd name="T94" fmla="*/ 107099489 w 982"/>
              <a:gd name="T95" fmla="*/ 1315407545 h 774"/>
              <a:gd name="T96" fmla="*/ 66937361 w 982"/>
              <a:gd name="T97" fmla="*/ 1426883286 h 774"/>
              <a:gd name="T98" fmla="*/ 40162116 w 982"/>
              <a:gd name="T99" fmla="*/ 1524980385 h 774"/>
              <a:gd name="T100" fmla="*/ 17850162 w 982"/>
              <a:gd name="T101" fmla="*/ 1609702202 h 774"/>
              <a:gd name="T102" fmla="*/ 8925081 w 982"/>
              <a:gd name="T103" fmla="*/ 1672127900 h 774"/>
              <a:gd name="T104" fmla="*/ 0 w 982"/>
              <a:gd name="T105" fmla="*/ 1712259346 h 774"/>
              <a:gd name="T106" fmla="*/ 0 w 982"/>
              <a:gd name="T107" fmla="*/ 1725636494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2001"/>
                </a:srgbClr>
              </a:gs>
              <a:gs pos="100000">
                <a:srgbClr val="AD83EB"/>
              </a:gs>
            </a:gsLst>
            <a:lin ang="0" scaled="1"/>
          </a:gradFill>
          <a:ln w="12700">
            <a:noFill/>
            <a:round/>
            <a:headEnd/>
            <a:tailEnd/>
          </a:ln>
        </p:spPr>
        <p:txBody>
          <a:bodyPr/>
          <a:lstStyle/>
          <a:p>
            <a:endParaRPr lang="zh-CN" altLang="en-US"/>
          </a:p>
        </p:txBody>
      </p:sp>
      <p:sp>
        <p:nvSpPr>
          <p:cNvPr id="167" name="矩形 166"/>
          <p:cNvSpPr/>
          <p:nvPr/>
        </p:nvSpPr>
        <p:spPr>
          <a:xfrm>
            <a:off x="1143000" y="3124200"/>
            <a:ext cx="2667000" cy="2031325"/>
          </a:xfrm>
          <a:prstGeom prst="rect">
            <a:avLst/>
          </a:prstGeom>
        </p:spPr>
        <p:txBody>
          <a:bodyPr wrap="square">
            <a:spAutoFit/>
          </a:bodyPr>
          <a:lstStyle/>
          <a:p>
            <a:pPr eaLnBrk="0" hangingPunct="0"/>
            <a:r>
              <a:rPr lang="zh-CN" altLang="en-US" dirty="0" smtClean="0">
                <a:solidFill>
                  <a:schemeClr val="tx1"/>
                </a:solidFill>
              </a:rPr>
              <a:t>为了工程实际应用的便捷性，并考虑碰摩部位不同时，各传感器感应振动大小的差异性，直接提取加速度信号的均方值特征，进行碰摩部位的识别。</a:t>
            </a:r>
            <a:endParaRPr lang="en-US" altLang="zh-CN" dirty="0">
              <a:solidFill>
                <a:schemeClr val="tx1"/>
              </a:solidFill>
              <a:ea typeface="宋体" charset="-122"/>
            </a:endParaRPr>
          </a:p>
        </p:txBody>
      </p:sp>
      <p:sp>
        <p:nvSpPr>
          <p:cNvPr id="168" name="矩形 167"/>
          <p:cNvSpPr/>
          <p:nvPr/>
        </p:nvSpPr>
        <p:spPr>
          <a:xfrm>
            <a:off x="5181600" y="2637472"/>
            <a:ext cx="2895600" cy="1477328"/>
          </a:xfrm>
          <a:prstGeom prst="rect">
            <a:avLst/>
          </a:prstGeom>
        </p:spPr>
        <p:txBody>
          <a:bodyPr wrap="square">
            <a:spAutoFit/>
          </a:bodyPr>
          <a:lstStyle/>
          <a:p>
            <a:pPr>
              <a:spcBef>
                <a:spcPct val="50000"/>
              </a:spcBef>
            </a:pPr>
            <a:r>
              <a:rPr lang="zh-CN" altLang="en-US" dirty="0" smtClean="0">
                <a:solidFill>
                  <a:schemeClr val="tx1"/>
                </a:solidFill>
              </a:rPr>
              <a:t>将某一传感器的均方值特征与四个传感器的均方值特征之和做比值，并将该比值作为特征参数，以进行碰摩部位的识别。</a:t>
            </a:r>
            <a:endParaRPr lang="en-US" altLang="zh-CN" dirty="0">
              <a:solidFill>
                <a:srgbClr val="000000"/>
              </a:solidFill>
              <a:ea typeface="宋体" charset="-122"/>
              <a:cs typeface="Arial" charset="0"/>
            </a:endParaRPr>
          </a:p>
        </p:txBody>
      </p:sp>
      <p:sp>
        <p:nvSpPr>
          <p:cNvPr id="169"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基于机匣加速度信号的径向碰摩部位识别</a:t>
            </a:r>
            <a:endParaRPr lang="en-US" altLang="zh-CN" dirty="0" smtClean="0">
              <a:solidFill>
                <a:srgbClr val="FF0000"/>
              </a:solidFill>
            </a:endParaRPr>
          </a:p>
        </p:txBody>
      </p:sp>
      <p:sp>
        <p:nvSpPr>
          <p:cNvPr id="170" name="矩形 169"/>
          <p:cNvSpPr/>
          <p:nvPr/>
        </p:nvSpPr>
        <p:spPr>
          <a:xfrm>
            <a:off x="832273" y="0"/>
            <a:ext cx="3206327"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航空发动机径向碰摩部位识别</a:t>
            </a:r>
            <a:endParaRPr lang="zh-CN" altLang="en-US" dirty="0">
              <a:solidFill>
                <a:schemeClr val="bg1"/>
              </a:solidFill>
              <a:latin typeface="Arial" pitchFamily="34" charset="0"/>
            </a:endParaRPr>
          </a:p>
        </p:txBody>
      </p:sp>
      <p:sp>
        <p:nvSpPr>
          <p:cNvPr id="17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572000" y="0"/>
            <a:ext cx="4572000" cy="646331"/>
          </a:xfrm>
          <a:prstGeom prst="rect">
            <a:avLst/>
          </a:prstGeom>
          <a:noFill/>
          <a:ln w="9525">
            <a:noFill/>
            <a:miter lim="800000"/>
            <a:headEnd/>
            <a:tailEnd/>
          </a:ln>
          <a:effectLst/>
        </p:spPr>
        <p:txBody>
          <a:bodyPr wrap="square">
            <a:spAutoFit/>
          </a:bodyPr>
          <a:lstStyle/>
          <a:p>
            <a:r>
              <a:rPr lang="zh-CN" altLang="en-US" dirty="0" smtClean="0">
                <a:solidFill>
                  <a:srgbClr val="FF0000"/>
                </a:solidFill>
              </a:rPr>
              <a:t>基于加速度信号均方值特征的碰摩部位识别</a:t>
            </a:r>
            <a:endParaRPr lang="en-US" altLang="zh-CN" dirty="0" smtClean="0">
              <a:solidFill>
                <a:srgbClr val="FF0000"/>
              </a:solidFill>
            </a:endParaRPr>
          </a:p>
          <a:p>
            <a:endParaRPr lang="zh-CN" altLang="en-US" dirty="0">
              <a:solidFill>
                <a:srgbClr val="FF0000"/>
              </a:solidFill>
            </a:endParaRPr>
          </a:p>
        </p:txBody>
      </p:sp>
      <p:grpSp>
        <p:nvGrpSpPr>
          <p:cNvPr id="2" name="组合 37"/>
          <p:cNvGrpSpPr/>
          <p:nvPr/>
        </p:nvGrpSpPr>
        <p:grpSpPr>
          <a:xfrm>
            <a:off x="-533400" y="-228600"/>
            <a:ext cx="10134600" cy="7086600"/>
            <a:chOff x="-797802" y="1713242"/>
            <a:chExt cx="6257693" cy="3582312"/>
          </a:xfrm>
        </p:grpSpPr>
        <p:pic>
          <p:nvPicPr>
            <p:cNvPr id="39" name="圆角矩形 3"/>
            <p:cNvPicPr>
              <a:picLocks noChangeArrowheads="1"/>
            </p:cNvPicPr>
            <p:nvPr/>
          </p:nvPicPr>
          <p:blipFill>
            <a:blip r:embed="rId3"/>
            <a:srcRect b="8311"/>
            <a:stretch>
              <a:fillRect/>
            </a:stretch>
          </p:blipFill>
          <p:spPr bwMode="auto">
            <a:xfrm>
              <a:off x="-797802" y="1713242"/>
              <a:ext cx="6257693" cy="3582312"/>
            </a:xfrm>
            <a:prstGeom prst="rect">
              <a:avLst/>
            </a:prstGeom>
            <a:noFill/>
            <a:ln w="9525">
              <a:noFill/>
              <a:miter lim="800000"/>
              <a:headEnd/>
              <a:tailEnd/>
            </a:ln>
          </p:spPr>
        </p:pic>
        <p:sp>
          <p:nvSpPr>
            <p:cNvPr id="40" name="矩形 39"/>
            <p:cNvSpPr/>
            <p:nvPr/>
          </p:nvSpPr>
          <p:spPr>
            <a:xfrm>
              <a:off x="143204" y="2368073"/>
              <a:ext cx="4495800" cy="890658"/>
            </a:xfrm>
            <a:prstGeom prst="rect">
              <a:avLst/>
            </a:prstGeom>
          </p:spPr>
          <p:txBody>
            <a:bodyPr wrap="square">
              <a:spAutoFit/>
            </a:bodyPr>
            <a:lstStyle/>
            <a:p>
              <a:pPr lvl="0" fontAlgn="ctr">
                <a:spcBef>
                  <a:spcPct val="20000"/>
                </a:spcBef>
                <a:buClr>
                  <a:srgbClr val="0000FF"/>
                </a:buClr>
              </a:pPr>
              <a:r>
                <a:rPr lang="zh-CN" altLang="en-US" sz="2800" dirty="0" smtClean="0">
                  <a:solidFill>
                    <a:srgbClr val="C00000"/>
                  </a:solidFill>
                </a:rPr>
                <a:t>实验数据</a:t>
              </a:r>
            </a:p>
            <a:p>
              <a:pPr lvl="0" algn="l" fontAlgn="ctr">
                <a:spcBef>
                  <a:spcPct val="20000"/>
                </a:spcBef>
                <a:buClr>
                  <a:srgbClr val="0000FF"/>
                </a:buClr>
              </a:pPr>
              <a:r>
                <a:rPr lang="zh-CN" altLang="en-US" sz="2400" dirty="0" smtClean="0">
                  <a:solidFill>
                    <a:schemeClr val="tx1"/>
                  </a:solidFill>
                </a:rPr>
                <a:t>实验数据来自</a:t>
              </a:r>
              <a:r>
                <a:rPr lang="en-US" sz="2400" dirty="0" smtClean="0">
                  <a:solidFill>
                    <a:schemeClr val="tx1"/>
                  </a:solidFill>
                </a:rPr>
                <a:t>4</a:t>
              </a:r>
              <a:r>
                <a:rPr lang="zh-CN" altLang="en-US" sz="2400" dirty="0" smtClean="0">
                  <a:solidFill>
                    <a:schemeClr val="tx1"/>
                  </a:solidFill>
                </a:rPr>
                <a:t>次独立实验，每次实验均进行不碰摩，碰垂直上、碰垂直下、碰水平左、碰水平右五种状态的实验。</a:t>
              </a:r>
              <a:endParaRPr lang="en-US" altLang="zh-CN" sz="2400" dirty="0" smtClean="0">
                <a:solidFill>
                  <a:schemeClr val="tx1"/>
                </a:solidFill>
              </a:endParaRPr>
            </a:p>
          </p:txBody>
        </p:sp>
      </p:grpSp>
      <p:pic>
        <p:nvPicPr>
          <p:cNvPr id="41" name="图片 40" descr="1.PNG"/>
          <p:cNvPicPr>
            <a:picLocks noChangeAspect="1"/>
          </p:cNvPicPr>
          <p:nvPr/>
        </p:nvPicPr>
        <p:blipFill>
          <a:blip r:embed="rId4"/>
          <a:stretch>
            <a:fillRect/>
          </a:stretch>
        </p:blipFill>
        <p:spPr>
          <a:xfrm>
            <a:off x="493984" y="3505200"/>
            <a:ext cx="8116616" cy="1923054"/>
          </a:xfrm>
          <a:prstGeom prst="rect">
            <a:avLst/>
          </a:prstGeom>
        </p:spPr>
      </p:pic>
      <p:sp>
        <p:nvSpPr>
          <p:cNvPr id="11"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51" name="Text Box 3"/>
          <p:cNvSpPr txBox="1">
            <a:spLocks noChangeArrowheads="1"/>
          </p:cNvSpPr>
          <p:nvPr/>
        </p:nvSpPr>
        <p:spPr bwMode="auto">
          <a:xfrm>
            <a:off x="4572000" y="0"/>
            <a:ext cx="4572000" cy="369332"/>
          </a:xfrm>
          <a:prstGeom prst="rect">
            <a:avLst/>
          </a:prstGeom>
          <a:noFill/>
          <a:ln w="9525">
            <a:noFill/>
            <a:miter lim="800000"/>
            <a:headEnd/>
            <a:tailEnd/>
          </a:ln>
          <a:effectLst/>
        </p:spPr>
        <p:txBody>
          <a:bodyPr wrap="square">
            <a:spAutoFit/>
          </a:bodyPr>
          <a:lstStyle/>
          <a:p>
            <a:pPr fontAlgn="ctr">
              <a:spcBef>
                <a:spcPct val="20000"/>
              </a:spcBef>
              <a:buClr>
                <a:srgbClr val="0000FF"/>
              </a:buClr>
            </a:pPr>
            <a:r>
              <a:rPr lang="zh-CN" altLang="en-US" dirty="0" smtClean="0">
                <a:solidFill>
                  <a:srgbClr val="FF0000"/>
                </a:solidFill>
              </a:rPr>
              <a:t>基于加速度信号均方值特征的碰摩部位识别</a:t>
            </a:r>
            <a:endParaRPr lang="en-US" altLang="zh-CN" dirty="0" smtClean="0">
              <a:solidFill>
                <a:srgbClr val="FF0000"/>
              </a:solidFill>
            </a:endParaRPr>
          </a:p>
        </p:txBody>
      </p:sp>
      <p:grpSp>
        <p:nvGrpSpPr>
          <p:cNvPr id="56" name="组合 55"/>
          <p:cNvGrpSpPr/>
          <p:nvPr/>
        </p:nvGrpSpPr>
        <p:grpSpPr>
          <a:xfrm>
            <a:off x="533400" y="990600"/>
            <a:ext cx="8229600" cy="5486400"/>
            <a:chOff x="533400" y="838200"/>
            <a:chExt cx="8229600" cy="5486400"/>
          </a:xfrm>
        </p:grpSpPr>
        <p:sp>
          <p:nvSpPr>
            <p:cNvPr id="266284" name="Text Box 44"/>
            <p:cNvSpPr txBox="1">
              <a:spLocks noChangeArrowheads="1"/>
            </p:cNvSpPr>
            <p:nvPr/>
          </p:nvSpPr>
          <p:spPr bwMode="auto">
            <a:xfrm>
              <a:off x="2819400" y="6019800"/>
              <a:ext cx="4419600" cy="304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不同实验次数下的加速度均方值特征（垂直碰上）</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266264" name="Group 24"/>
            <p:cNvGrpSpPr>
              <a:grpSpLocks/>
            </p:cNvGrpSpPr>
            <p:nvPr/>
          </p:nvGrpSpPr>
          <p:grpSpPr bwMode="auto">
            <a:xfrm>
              <a:off x="533400" y="838200"/>
              <a:ext cx="8229600" cy="5257800"/>
              <a:chOff x="1805" y="4801"/>
              <a:chExt cx="8419" cy="6411"/>
            </a:xfrm>
          </p:grpSpPr>
          <p:sp>
            <p:nvSpPr>
              <p:cNvPr id="266265" name="Text Box 25"/>
              <p:cNvSpPr txBox="1">
                <a:spLocks noChangeArrowheads="1"/>
              </p:cNvSpPr>
              <p:nvPr/>
            </p:nvSpPr>
            <p:spPr bwMode="auto">
              <a:xfrm>
                <a:off x="2717" y="10544"/>
                <a:ext cx="2943" cy="6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(c) 2012</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年</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5</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月</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4</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6266" name="Text Box 26"/>
              <p:cNvSpPr txBox="1">
                <a:spLocks noChangeArrowheads="1"/>
              </p:cNvSpPr>
              <p:nvPr/>
            </p:nvSpPr>
            <p:spPr bwMode="auto">
              <a:xfrm>
                <a:off x="6801" y="10544"/>
                <a:ext cx="2942" cy="66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(d) 2012</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年</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5</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月</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5</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nvGrpSpPr>
              <p:cNvPr id="266267" name="Group 27"/>
              <p:cNvGrpSpPr>
                <a:grpSpLocks/>
              </p:cNvGrpSpPr>
              <p:nvPr/>
            </p:nvGrpSpPr>
            <p:grpSpPr bwMode="auto">
              <a:xfrm>
                <a:off x="1809" y="4801"/>
                <a:ext cx="8410" cy="3319"/>
                <a:chOff x="1300" y="5073"/>
                <a:chExt cx="8410" cy="3319"/>
              </a:xfrm>
            </p:grpSpPr>
            <p:pic>
              <p:nvPicPr>
                <p:cNvPr id="266268" name="Picture 28" descr="20120502_Second_Middle_On"/>
                <p:cNvPicPr>
                  <a:picLocks noChangeAspect="1" noChangeArrowheads="1"/>
                </p:cNvPicPr>
                <p:nvPr/>
              </p:nvPicPr>
              <p:blipFill>
                <a:blip r:embed="rId3"/>
                <a:srcRect/>
                <a:stretch>
                  <a:fillRect/>
                </a:stretch>
              </p:blipFill>
              <p:spPr bwMode="auto">
                <a:xfrm>
                  <a:off x="5704" y="5073"/>
                  <a:ext cx="4006" cy="2673"/>
                </a:xfrm>
                <a:prstGeom prst="rect">
                  <a:avLst/>
                </a:prstGeom>
                <a:noFill/>
              </p:spPr>
            </p:pic>
            <p:pic>
              <p:nvPicPr>
                <p:cNvPr id="266269" name="Picture 29" descr="20120502_First_Middle_On"/>
                <p:cNvPicPr>
                  <a:picLocks noChangeAspect="1" noChangeArrowheads="1"/>
                </p:cNvPicPr>
                <p:nvPr/>
              </p:nvPicPr>
              <p:blipFill>
                <a:blip r:embed="rId4"/>
                <a:srcRect/>
                <a:stretch>
                  <a:fillRect/>
                </a:stretch>
              </p:blipFill>
              <p:spPr bwMode="auto">
                <a:xfrm>
                  <a:off x="1536" y="5110"/>
                  <a:ext cx="4006" cy="2659"/>
                </a:xfrm>
                <a:prstGeom prst="rect">
                  <a:avLst/>
                </a:prstGeom>
                <a:noFill/>
              </p:spPr>
            </p:pic>
            <p:sp>
              <p:nvSpPr>
                <p:cNvPr id="266270" name="Text Box 30"/>
                <p:cNvSpPr txBox="1">
                  <a:spLocks noChangeArrowheads="1"/>
                </p:cNvSpPr>
                <p:nvPr/>
              </p:nvSpPr>
              <p:spPr bwMode="auto">
                <a:xfrm>
                  <a:off x="2093" y="5172"/>
                  <a:ext cx="3343" cy="229"/>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71" name="Text Box 31"/>
                <p:cNvSpPr txBox="1">
                  <a:spLocks noChangeArrowheads="1"/>
                </p:cNvSpPr>
                <p:nvPr/>
              </p:nvSpPr>
              <p:spPr bwMode="auto">
                <a:xfrm>
                  <a:off x="1300" y="5607"/>
                  <a:ext cx="346" cy="14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72" name="Text Box 32"/>
                <p:cNvSpPr txBox="1">
                  <a:spLocks noChangeArrowheads="1"/>
                </p:cNvSpPr>
                <p:nvPr/>
              </p:nvSpPr>
              <p:spPr bwMode="auto">
                <a:xfrm>
                  <a:off x="2031" y="7653"/>
                  <a:ext cx="3110" cy="6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2012</a:t>
                  </a:r>
                  <a:r>
                    <a:rPr kumimoji="0" lang="zh-CN" altLang="en-US"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r>
                    <a:rPr kumimoji="0" lang="zh-CN" altLang="en-US"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73" name="Text Box 33"/>
                <p:cNvSpPr txBox="1">
                  <a:spLocks noChangeArrowheads="1"/>
                </p:cNvSpPr>
                <p:nvPr/>
              </p:nvSpPr>
              <p:spPr bwMode="auto">
                <a:xfrm>
                  <a:off x="6206" y="7631"/>
                  <a:ext cx="3110" cy="7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宋体" pitchFamily="2" charset="-122"/>
                    </a:rPr>
                    <a:t>样本序号</a:t>
                  </a:r>
                  <a:endPar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(b) 2012</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年</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5</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月</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3</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6274" name="Text Box 34"/>
                <p:cNvSpPr txBox="1">
                  <a:spLocks noChangeArrowheads="1"/>
                </p:cNvSpPr>
                <p:nvPr/>
              </p:nvSpPr>
              <p:spPr bwMode="auto">
                <a:xfrm>
                  <a:off x="6246" y="5152"/>
                  <a:ext cx="3343" cy="22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7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75" name="Text Box 35"/>
                <p:cNvSpPr txBox="1">
                  <a:spLocks noChangeArrowheads="1"/>
                </p:cNvSpPr>
                <p:nvPr/>
              </p:nvSpPr>
              <p:spPr bwMode="auto">
                <a:xfrm>
                  <a:off x="5436" y="5601"/>
                  <a:ext cx="346" cy="1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266276" name="Text Box 36"/>
              <p:cNvSpPr txBox="1">
                <a:spLocks noChangeArrowheads="1"/>
              </p:cNvSpPr>
              <p:nvPr/>
            </p:nvSpPr>
            <p:spPr bwMode="auto">
              <a:xfrm>
                <a:off x="6824" y="8360"/>
                <a:ext cx="3349" cy="229"/>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700" b="0" i="0" u="none" strike="noStrike" cap="none" normalizeH="0" baseline="0" smtClean="0">
                    <a:ln>
                      <a:noFill/>
                    </a:ln>
                    <a:solidFill>
                      <a:schemeClr val="tx1"/>
                    </a:solidFill>
                    <a:effectLst/>
                    <a:latin typeface="宋体" pitchFamily="2" charset="-122"/>
                    <a:ea typeface="宋体" pitchFamily="2" charset="-122"/>
                    <a:cs typeface="宋体" pitchFamily="2" charset="-122"/>
                  </a:rPr>
                  <a:t>-</a:t>
                </a:r>
                <a:r>
                  <a:rPr kumimoji="0" lang="zh-CN" altLang="en-US" sz="700" b="0" i="0" u="none" strike="noStrike" cap="none" normalizeH="0" baseline="0" smtClean="0">
                    <a:ln>
                      <a:noFill/>
                    </a:ln>
                    <a:solidFill>
                      <a:schemeClr val="tx1"/>
                    </a:solidFill>
                    <a:effectLst/>
                    <a:latin typeface="Calibri" pitchFamily="34" charset="0"/>
                    <a:ea typeface="宋体" pitchFamily="2" charset="-122"/>
                    <a:cs typeface="宋体" pitchFamily="2" charset="-122"/>
                  </a:rPr>
                  <a:t>上</a:t>
                </a: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宋体" pitchFamily="2" charset="-122"/>
                  </a:rPr>
                  <a:t>、</a:t>
                </a:r>
                <a:r>
                  <a:rPr kumimoji="0" lang="en-US" altLang="zh-CN" sz="700" b="0" i="0" u="none" strike="noStrike" cap="none" normalizeH="0" baseline="0" smtClean="0">
                    <a:ln>
                      <a:noFill/>
                    </a:ln>
                    <a:solidFill>
                      <a:srgbClr val="FF0000"/>
                    </a:solidFill>
                    <a:effectLst/>
                    <a:latin typeface="Arial"/>
                    <a:ea typeface="宋体" pitchFamily="2" charset="-122"/>
                    <a:cs typeface="宋体" pitchFamily="2" charset="-122"/>
                  </a:rPr>
                  <a:t>…</a:t>
                </a: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宋体" pitchFamily="2" charset="-122"/>
                  </a:rPr>
                  <a:t>右、</a:t>
                </a:r>
                <a:r>
                  <a:rPr kumimoji="0" lang="zh-CN" altLang="en-US" sz="700" b="0" i="0" u="none" strike="noStrike" cap="none" normalizeH="0" baseline="0" smtClean="0">
                    <a:ln>
                      <a:noFill/>
                    </a:ln>
                    <a:solidFill>
                      <a:srgbClr val="00FF00"/>
                    </a:solidFill>
                    <a:effectLst/>
                    <a:latin typeface="宋体" pitchFamily="2" charset="-122"/>
                    <a:ea typeface="宋体" pitchFamily="2" charset="-122"/>
                    <a:cs typeface="宋体" pitchFamily="2" charset="-122"/>
                  </a:rPr>
                  <a:t>○</a:t>
                </a: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宋体" pitchFamily="2" charset="-122"/>
                  </a:rPr>
                  <a:t>下、</a:t>
                </a:r>
                <a:r>
                  <a:rPr kumimoji="0" lang="zh-CN" altLang="en-US" sz="700" b="0" i="0" u="none" strike="noStrike" cap="none" normalizeH="0" baseline="0" smtClean="0">
                    <a:ln>
                      <a:noFill/>
                    </a:ln>
                    <a:solidFill>
                      <a:srgbClr val="0000FF"/>
                    </a:solidFill>
                    <a:effectLst/>
                    <a:latin typeface="宋体" pitchFamily="2" charset="-122"/>
                    <a:ea typeface="宋体" pitchFamily="2" charset="-122"/>
                    <a:cs typeface="宋体" pitchFamily="2" charset="-122"/>
                  </a:rPr>
                  <a:t>＋</a:t>
                </a: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宋体" pitchFamily="2" charset="-122"/>
                  </a:rPr>
                  <a:t>左</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266277" name="Picture 37" descr="20120504_First_Middle_On"/>
              <p:cNvPicPr>
                <a:picLocks noChangeAspect="1" noChangeArrowheads="1"/>
              </p:cNvPicPr>
              <p:nvPr/>
            </p:nvPicPr>
            <p:blipFill>
              <a:blip r:embed="rId5"/>
              <a:srcRect/>
              <a:stretch>
                <a:fillRect/>
              </a:stretch>
            </p:blipFill>
            <p:spPr bwMode="auto">
              <a:xfrm>
                <a:off x="2048" y="7954"/>
                <a:ext cx="4013" cy="2660"/>
              </a:xfrm>
              <a:prstGeom prst="rect">
                <a:avLst/>
              </a:prstGeom>
              <a:noFill/>
            </p:spPr>
          </p:pic>
          <p:pic>
            <p:nvPicPr>
              <p:cNvPr id="266278" name="Picture 38" descr="20120504_Second_Middle_On"/>
              <p:cNvPicPr>
                <a:picLocks noChangeAspect="1" noChangeArrowheads="1"/>
              </p:cNvPicPr>
              <p:nvPr/>
            </p:nvPicPr>
            <p:blipFill>
              <a:blip r:embed="rId6"/>
              <a:srcRect/>
              <a:stretch>
                <a:fillRect/>
              </a:stretch>
            </p:blipFill>
            <p:spPr bwMode="auto">
              <a:xfrm>
                <a:off x="6212" y="7959"/>
                <a:ext cx="4012" cy="2661"/>
              </a:xfrm>
              <a:prstGeom prst="rect">
                <a:avLst/>
              </a:prstGeom>
              <a:noFill/>
            </p:spPr>
          </p:pic>
          <p:sp>
            <p:nvSpPr>
              <p:cNvPr id="266279" name="Text Box 39"/>
              <p:cNvSpPr txBox="1">
                <a:spLocks noChangeArrowheads="1"/>
              </p:cNvSpPr>
              <p:nvPr/>
            </p:nvSpPr>
            <p:spPr bwMode="auto">
              <a:xfrm>
                <a:off x="1805" y="8565"/>
                <a:ext cx="346" cy="14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80" name="Text Box 40"/>
              <p:cNvSpPr txBox="1">
                <a:spLocks noChangeArrowheads="1"/>
              </p:cNvSpPr>
              <p:nvPr/>
            </p:nvSpPr>
            <p:spPr bwMode="auto">
              <a:xfrm>
                <a:off x="2661" y="8150"/>
                <a:ext cx="3349" cy="229"/>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81" name="Text Box 41"/>
              <p:cNvSpPr txBox="1">
                <a:spLocks noChangeArrowheads="1"/>
              </p:cNvSpPr>
              <p:nvPr/>
            </p:nvSpPr>
            <p:spPr bwMode="auto">
              <a:xfrm>
                <a:off x="5959" y="8582"/>
                <a:ext cx="346" cy="14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82" name="Text Box 42"/>
              <p:cNvSpPr txBox="1">
                <a:spLocks noChangeArrowheads="1"/>
              </p:cNvSpPr>
              <p:nvPr/>
            </p:nvSpPr>
            <p:spPr bwMode="auto">
              <a:xfrm>
                <a:off x="6782" y="8120"/>
                <a:ext cx="3349" cy="229"/>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55" name="Text Box 12"/>
          <p:cNvSpPr txBox="1">
            <a:spLocks noChangeArrowheads="1"/>
          </p:cNvSpPr>
          <p:nvPr/>
        </p:nvSpPr>
        <p:spPr bwMode="auto">
          <a:xfrm>
            <a:off x="1219200" y="533400"/>
            <a:ext cx="6629400" cy="381000"/>
          </a:xfrm>
          <a:prstGeom prst="rect">
            <a:avLst/>
          </a:prstGeom>
          <a:noFill/>
          <a:ln w="9525">
            <a:noFill/>
            <a:miter lim="800000"/>
            <a:headEnd/>
            <a:tailEnd/>
          </a:ln>
        </p:spPr>
        <p:txBody>
          <a:bodyPr lIns="0" tIns="0" rIns="0" bIns="0"/>
          <a:lstStyle/>
          <a:p>
            <a:pPr>
              <a:spcBef>
                <a:spcPct val="50000"/>
              </a:spcBef>
              <a:buFont typeface="Wingdings" pitchFamily="2" charset="2"/>
              <a:buNone/>
            </a:pPr>
            <a:r>
              <a:rPr lang="zh-CN" altLang="en-US" sz="2800" dirty="0" smtClean="0">
                <a:solidFill>
                  <a:srgbClr val="0000FF"/>
                </a:solidFill>
                <a:latin typeface="Arial" pitchFamily="34" charset="0"/>
              </a:rPr>
              <a:t>基于机匣加速度均方值的碰摩特征分析</a:t>
            </a:r>
            <a:endParaRPr lang="zh-CN" altLang="en-US" sz="2800" dirty="0">
              <a:solidFill>
                <a:srgbClr val="0000FF"/>
              </a:solidFill>
              <a:latin typeface="Arial" pitchFamily="34" charset="0"/>
            </a:endParaRPr>
          </a:p>
        </p:txBody>
      </p:sp>
      <p:sp>
        <p:nvSpPr>
          <p:cNvPr id="32" name="矩形 31"/>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35" name="AutoShape 4"/>
          <p:cNvSpPr>
            <a:spLocks noChangeArrowheads="1"/>
          </p:cNvSpPr>
          <p:nvPr/>
        </p:nvSpPr>
        <p:spPr bwMode="gray">
          <a:xfrm>
            <a:off x="2819400" y="2667000"/>
            <a:ext cx="4572000" cy="1384300"/>
          </a:xfrm>
          <a:prstGeom prst="roundRect">
            <a:avLst>
              <a:gd name="adj" fmla="val 16667"/>
            </a:avLst>
          </a:prstGeom>
          <a:solidFill>
            <a:srgbClr val="00B050"/>
          </a:solidFill>
          <a:ln w="15875">
            <a:solidFill>
              <a:srgbClr val="B2B2B2"/>
            </a:solidFill>
            <a:round/>
            <a:headEnd/>
            <a:tailEnd/>
          </a:ln>
          <a:effectLst/>
        </p:spPr>
        <p:txBody>
          <a:bodyPr wrap="none" anchor="ctr"/>
          <a:lstStyle/>
          <a:p>
            <a:r>
              <a:rPr lang="zh-CN" altLang="en-US" sz="2400" dirty="0" smtClean="0">
                <a:solidFill>
                  <a:srgbClr val="000000"/>
                </a:solidFill>
              </a:rPr>
              <a:t>四次独立实验，同一碰摩部位</a:t>
            </a:r>
            <a:endParaRPr lang="en-US" altLang="zh-CN" sz="2400" dirty="0" smtClean="0">
              <a:solidFill>
                <a:srgbClr val="000000"/>
              </a:solidFill>
            </a:endParaRPr>
          </a:p>
          <a:p>
            <a:r>
              <a:rPr lang="zh-CN" altLang="en-US" sz="2400" dirty="0" smtClean="0">
                <a:solidFill>
                  <a:srgbClr val="000000"/>
                </a:solidFill>
              </a:rPr>
              <a:t>加速度均方值特征一致性较好</a:t>
            </a:r>
            <a:endParaRPr lang="zh-CN" altLang="en-US" sz="2400" dirty="0"/>
          </a:p>
        </p:txBody>
      </p:sp>
      <p:sp>
        <p:nvSpPr>
          <p:cNvPr id="40" name="Freeform 118"/>
          <p:cNvSpPr>
            <a:spLocks/>
          </p:cNvSpPr>
          <p:nvPr/>
        </p:nvSpPr>
        <p:spPr bwMode="auto">
          <a:xfrm>
            <a:off x="0" y="457200"/>
            <a:ext cx="609600" cy="381000"/>
          </a:xfrm>
          <a:custGeom>
            <a:avLst/>
            <a:gdLst/>
            <a:ahLst/>
            <a:cxnLst>
              <a:cxn ang="0">
                <a:pos x="14885" y="8709"/>
              </a:cxn>
              <a:cxn ang="0">
                <a:pos x="15780" y="9634"/>
              </a:cxn>
              <a:cxn ang="0">
                <a:pos x="16155" y="10164"/>
              </a:cxn>
              <a:cxn ang="0">
                <a:pos x="16292" y="10615"/>
              </a:cxn>
              <a:cxn ang="0">
                <a:pos x="16190" y="10984"/>
              </a:cxn>
              <a:cxn ang="0">
                <a:pos x="15902" y="11184"/>
              </a:cxn>
              <a:cxn ang="0">
                <a:pos x="15484" y="11165"/>
              </a:cxn>
              <a:cxn ang="0">
                <a:pos x="14934" y="10927"/>
              </a:cxn>
              <a:cxn ang="0">
                <a:pos x="13793" y="10226"/>
              </a:cxn>
              <a:cxn ang="0">
                <a:pos x="9606" y="7870"/>
              </a:cxn>
              <a:cxn ang="0">
                <a:pos x="8284" y="8510"/>
              </a:cxn>
              <a:cxn ang="0">
                <a:pos x="6191" y="9843"/>
              </a:cxn>
              <a:cxn ang="0">
                <a:pos x="6503" y="9975"/>
              </a:cxn>
              <a:cxn ang="0">
                <a:pos x="6698" y="10199"/>
              </a:cxn>
              <a:cxn ang="0">
                <a:pos x="6774" y="10515"/>
              </a:cxn>
              <a:cxn ang="0">
                <a:pos x="6747" y="10839"/>
              </a:cxn>
              <a:cxn ang="0">
                <a:pos x="6624" y="11091"/>
              </a:cxn>
              <a:cxn ang="0">
                <a:pos x="6406" y="11269"/>
              </a:cxn>
              <a:cxn ang="0">
                <a:pos x="6143" y="11375"/>
              </a:cxn>
              <a:cxn ang="0">
                <a:pos x="5875" y="11379"/>
              </a:cxn>
              <a:cxn ang="0">
                <a:pos x="5599" y="11276"/>
              </a:cxn>
              <a:cxn ang="0">
                <a:pos x="5340" y="11074"/>
              </a:cxn>
              <a:cxn ang="0">
                <a:pos x="5204" y="10813"/>
              </a:cxn>
              <a:cxn ang="0">
                <a:pos x="5204" y="10493"/>
              </a:cxn>
              <a:cxn ang="0">
                <a:pos x="647" y="11574"/>
              </a:cxn>
              <a:cxn ang="0">
                <a:pos x="458" y="11569"/>
              </a:cxn>
              <a:cxn ang="0">
                <a:pos x="278" y="11438"/>
              </a:cxn>
              <a:cxn ang="0">
                <a:pos x="107" y="11177"/>
              </a:cxn>
              <a:cxn ang="0">
                <a:pos x="4" y="10884"/>
              </a:cxn>
              <a:cxn ang="0">
                <a:pos x="35" y="10657"/>
              </a:cxn>
              <a:cxn ang="0">
                <a:pos x="198" y="10498"/>
              </a:cxn>
              <a:cxn ang="0">
                <a:pos x="5984" y="3175"/>
              </a:cxn>
              <a:cxn ang="0">
                <a:pos x="5353" y="2355"/>
              </a:cxn>
              <a:cxn ang="0">
                <a:pos x="4736" y="1570"/>
              </a:cxn>
              <a:cxn ang="0">
                <a:pos x="4542" y="1238"/>
              </a:cxn>
              <a:cxn ang="0">
                <a:pos x="4535" y="1062"/>
              </a:cxn>
              <a:cxn ang="0">
                <a:pos x="14815" y="168"/>
              </a:cxn>
              <a:cxn ang="0">
                <a:pos x="15020" y="23"/>
              </a:cxn>
              <a:cxn ang="0">
                <a:pos x="15256" y="12"/>
              </a:cxn>
              <a:cxn ang="0">
                <a:pos x="15524" y="133"/>
              </a:cxn>
              <a:cxn ang="0">
                <a:pos x="15762" y="324"/>
              </a:cxn>
              <a:cxn ang="0">
                <a:pos x="15888" y="499"/>
              </a:cxn>
              <a:cxn ang="0">
                <a:pos x="15900" y="657"/>
              </a:cxn>
              <a:cxn ang="0">
                <a:pos x="14476" y="3527"/>
              </a:cxn>
              <a:cxn ang="0">
                <a:pos x="14757" y="3510"/>
              </a:cxn>
              <a:cxn ang="0">
                <a:pos x="15008" y="3612"/>
              </a:cxn>
              <a:cxn ang="0">
                <a:pos x="15225" y="3827"/>
              </a:cxn>
              <a:cxn ang="0">
                <a:pos x="15337" y="4083"/>
              </a:cxn>
              <a:cxn ang="0">
                <a:pos x="15325" y="4351"/>
              </a:cxn>
              <a:cxn ang="0">
                <a:pos x="15187" y="4632"/>
              </a:cxn>
              <a:cxn ang="0">
                <a:pos x="14965" y="4841"/>
              </a:cxn>
              <a:cxn ang="0">
                <a:pos x="14700" y="4920"/>
              </a:cxn>
              <a:cxn ang="0">
                <a:pos x="14388" y="4865"/>
              </a:cxn>
              <a:cxn ang="0">
                <a:pos x="14104" y="4700"/>
              </a:cxn>
              <a:cxn ang="0">
                <a:pos x="13950" y="4458"/>
              </a:cxn>
              <a:cxn ang="0">
                <a:pos x="13930" y="4139"/>
              </a:cxn>
              <a:cxn ang="0">
                <a:pos x="12988" y="4858"/>
              </a:cxn>
              <a:cxn ang="0">
                <a:pos x="11846" y="6334"/>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w="1588">
            <a:noFill/>
            <a:prstDash val="solid"/>
            <a:round/>
            <a:headEnd/>
            <a:tailEnd/>
          </a:ln>
        </p:spPr>
        <p:txBody>
          <a:bodyPr/>
          <a:lstStyle/>
          <a:p>
            <a:endParaRPr lang="zh-CN" altLang="en-US"/>
          </a:p>
        </p:txBody>
      </p:sp>
      <p:sp>
        <p:nvSpPr>
          <p:cNvPr id="3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Righ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Right)">
                                      <p:cBhvr>
                                        <p:cTn id="12" dur="500"/>
                                        <p:tgtEl>
                                          <p:spTgt spid="40"/>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strips(downRigh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56" name="组合 55"/>
          <p:cNvGrpSpPr/>
          <p:nvPr/>
        </p:nvGrpSpPr>
        <p:grpSpPr>
          <a:xfrm>
            <a:off x="457200" y="920750"/>
            <a:ext cx="8389938" cy="5556250"/>
            <a:chOff x="754062" y="533400"/>
            <a:chExt cx="8389938" cy="5556250"/>
          </a:xfrm>
        </p:grpSpPr>
        <p:grpSp>
          <p:nvGrpSpPr>
            <p:cNvPr id="267293" name="Group 29"/>
            <p:cNvGrpSpPr>
              <a:grpSpLocks/>
            </p:cNvGrpSpPr>
            <p:nvPr/>
          </p:nvGrpSpPr>
          <p:grpSpPr bwMode="auto">
            <a:xfrm>
              <a:off x="754062" y="533400"/>
              <a:ext cx="8389938" cy="5522107"/>
              <a:chOff x="1668" y="2114"/>
              <a:chExt cx="8499" cy="6625"/>
            </a:xfrm>
          </p:grpSpPr>
          <p:grpSp>
            <p:nvGrpSpPr>
              <p:cNvPr id="267294" name="Group 30"/>
              <p:cNvGrpSpPr>
                <a:grpSpLocks/>
              </p:cNvGrpSpPr>
              <p:nvPr/>
            </p:nvGrpSpPr>
            <p:grpSpPr bwMode="auto">
              <a:xfrm>
                <a:off x="1668" y="5173"/>
                <a:ext cx="8499" cy="3566"/>
                <a:chOff x="1476" y="9612"/>
                <a:chExt cx="8748" cy="3692"/>
              </a:xfrm>
            </p:grpSpPr>
            <p:pic>
              <p:nvPicPr>
                <p:cNvPr id="267295" name="Picture 31" descr="20120504_First_Middle_Right"/>
                <p:cNvPicPr>
                  <a:picLocks noChangeAspect="1" noChangeArrowheads="1"/>
                </p:cNvPicPr>
                <p:nvPr/>
              </p:nvPicPr>
              <p:blipFill>
                <a:blip r:embed="rId3"/>
                <a:srcRect/>
                <a:stretch>
                  <a:fillRect/>
                </a:stretch>
              </p:blipFill>
              <p:spPr bwMode="auto">
                <a:xfrm>
                  <a:off x="1668" y="9632"/>
                  <a:ext cx="4173" cy="3018"/>
                </a:xfrm>
                <a:prstGeom prst="rect">
                  <a:avLst/>
                </a:prstGeom>
                <a:noFill/>
              </p:spPr>
            </p:pic>
            <p:sp>
              <p:nvSpPr>
                <p:cNvPr id="267296" name="Text Box 32"/>
                <p:cNvSpPr txBox="1">
                  <a:spLocks noChangeArrowheads="1"/>
                </p:cNvSpPr>
                <p:nvPr/>
              </p:nvSpPr>
              <p:spPr bwMode="auto">
                <a:xfrm>
                  <a:off x="1476" y="10300"/>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7297" name="Text Box 33"/>
                <p:cNvSpPr txBox="1">
                  <a:spLocks noChangeArrowheads="1"/>
                </p:cNvSpPr>
                <p:nvPr/>
              </p:nvSpPr>
              <p:spPr bwMode="auto">
                <a:xfrm>
                  <a:off x="2358" y="9729"/>
                  <a:ext cx="3123" cy="356"/>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267298" name="Picture 34" descr="20120504_Second_Middle_Right"/>
                <p:cNvPicPr>
                  <a:picLocks noChangeAspect="1" noChangeArrowheads="1"/>
                </p:cNvPicPr>
                <p:nvPr/>
              </p:nvPicPr>
              <p:blipFill>
                <a:blip r:embed="rId4"/>
                <a:srcRect/>
                <a:stretch>
                  <a:fillRect/>
                </a:stretch>
              </p:blipFill>
              <p:spPr bwMode="auto">
                <a:xfrm>
                  <a:off x="6021" y="9612"/>
                  <a:ext cx="4173" cy="3001"/>
                </a:xfrm>
                <a:prstGeom prst="rect">
                  <a:avLst/>
                </a:prstGeom>
                <a:noFill/>
              </p:spPr>
            </p:pic>
            <p:sp>
              <p:nvSpPr>
                <p:cNvPr id="267299" name="Text Box 35"/>
                <p:cNvSpPr txBox="1">
                  <a:spLocks noChangeArrowheads="1"/>
                </p:cNvSpPr>
                <p:nvPr/>
              </p:nvSpPr>
              <p:spPr bwMode="auto">
                <a:xfrm>
                  <a:off x="5841" y="10300"/>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7300" name="Text Box 36"/>
                <p:cNvSpPr txBox="1">
                  <a:spLocks noChangeArrowheads="1"/>
                </p:cNvSpPr>
                <p:nvPr/>
              </p:nvSpPr>
              <p:spPr bwMode="auto">
                <a:xfrm>
                  <a:off x="6741" y="9732"/>
                  <a:ext cx="3483" cy="25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7301" name="Text Box 37"/>
                <p:cNvSpPr txBox="1">
                  <a:spLocks noChangeArrowheads="1"/>
                </p:cNvSpPr>
                <p:nvPr/>
              </p:nvSpPr>
              <p:spPr bwMode="auto">
                <a:xfrm>
                  <a:off x="2061" y="12617"/>
                  <a:ext cx="3240" cy="6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(c)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4</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7302" name="Text Box 38"/>
                <p:cNvSpPr txBox="1">
                  <a:spLocks noChangeArrowheads="1"/>
                </p:cNvSpPr>
                <p:nvPr/>
              </p:nvSpPr>
              <p:spPr bwMode="auto">
                <a:xfrm>
                  <a:off x="6561" y="12546"/>
                  <a:ext cx="3240" cy="57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(d)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267303" name="Group 39"/>
              <p:cNvGrpSpPr>
                <a:grpSpLocks/>
              </p:cNvGrpSpPr>
              <p:nvPr/>
            </p:nvGrpSpPr>
            <p:grpSpPr bwMode="auto">
              <a:xfrm>
                <a:off x="1694" y="2114"/>
                <a:ext cx="8248" cy="3181"/>
                <a:chOff x="1283" y="11811"/>
                <a:chExt cx="8248" cy="3181"/>
              </a:xfrm>
            </p:grpSpPr>
            <p:pic>
              <p:nvPicPr>
                <p:cNvPr id="267304" name="Picture 40" descr="20120502_First_Middle_Right"/>
                <p:cNvPicPr>
                  <a:picLocks noChangeAspect="1" noChangeArrowheads="1"/>
                </p:cNvPicPr>
                <p:nvPr/>
              </p:nvPicPr>
              <p:blipFill>
                <a:blip r:embed="rId5"/>
                <a:srcRect/>
                <a:stretch>
                  <a:fillRect/>
                </a:stretch>
              </p:blipFill>
              <p:spPr bwMode="auto">
                <a:xfrm>
                  <a:off x="1504" y="11813"/>
                  <a:ext cx="3916" cy="2572"/>
                </a:xfrm>
                <a:prstGeom prst="rect">
                  <a:avLst/>
                </a:prstGeom>
                <a:noFill/>
              </p:spPr>
            </p:pic>
            <p:sp>
              <p:nvSpPr>
                <p:cNvPr id="267305" name="Text Box 41"/>
                <p:cNvSpPr txBox="1">
                  <a:spLocks noChangeArrowheads="1"/>
                </p:cNvSpPr>
                <p:nvPr/>
              </p:nvSpPr>
              <p:spPr bwMode="auto">
                <a:xfrm>
                  <a:off x="1283" y="12484"/>
                  <a:ext cx="338" cy="13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7306" name="Text Box 42"/>
                <p:cNvSpPr txBox="1">
                  <a:spLocks noChangeArrowheads="1"/>
                </p:cNvSpPr>
                <p:nvPr/>
              </p:nvSpPr>
              <p:spPr bwMode="auto">
                <a:xfrm>
                  <a:off x="2045" y="11923"/>
                  <a:ext cx="3270" cy="221"/>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267307" name="Picture 43" descr="20120502_Second_Middle_Right"/>
                <p:cNvPicPr>
                  <a:picLocks noChangeAspect="1" noChangeArrowheads="1"/>
                </p:cNvPicPr>
                <p:nvPr/>
              </p:nvPicPr>
              <p:blipFill>
                <a:blip r:embed="rId6"/>
                <a:srcRect/>
                <a:stretch>
                  <a:fillRect/>
                </a:stretch>
              </p:blipFill>
              <p:spPr bwMode="auto">
                <a:xfrm>
                  <a:off x="5615" y="11811"/>
                  <a:ext cx="3916" cy="2572"/>
                </a:xfrm>
                <a:prstGeom prst="rect">
                  <a:avLst/>
                </a:prstGeom>
                <a:noFill/>
              </p:spPr>
            </p:pic>
            <p:sp>
              <p:nvSpPr>
                <p:cNvPr id="267308" name="Text Box 44"/>
                <p:cNvSpPr txBox="1">
                  <a:spLocks noChangeArrowheads="1"/>
                </p:cNvSpPr>
                <p:nvPr/>
              </p:nvSpPr>
              <p:spPr bwMode="auto">
                <a:xfrm>
                  <a:off x="5420" y="12484"/>
                  <a:ext cx="338" cy="131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归</a:t>
                  </a:r>
                  <a:endParaRPr kumimoji="0" lang="zh-CN" altLang="en-US" sz="9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一化能量</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7309" name="Text Box 45"/>
                <p:cNvSpPr txBox="1">
                  <a:spLocks noChangeArrowheads="1"/>
                </p:cNvSpPr>
                <p:nvPr/>
              </p:nvSpPr>
              <p:spPr bwMode="auto">
                <a:xfrm>
                  <a:off x="6122" y="11923"/>
                  <a:ext cx="3271" cy="221"/>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7310" name="Text Box 46"/>
                <p:cNvSpPr txBox="1">
                  <a:spLocks noChangeArrowheads="1"/>
                </p:cNvSpPr>
                <p:nvPr/>
              </p:nvSpPr>
              <p:spPr bwMode="auto">
                <a:xfrm>
                  <a:off x="2021" y="14343"/>
                  <a:ext cx="3043" cy="6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7311" name="Text Box 47"/>
                <p:cNvSpPr txBox="1">
                  <a:spLocks noChangeArrowheads="1"/>
                </p:cNvSpPr>
                <p:nvPr/>
              </p:nvSpPr>
              <p:spPr bwMode="auto">
                <a:xfrm>
                  <a:off x="6106" y="14330"/>
                  <a:ext cx="3043" cy="6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(b)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3</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267312" name="Text Box 48"/>
            <p:cNvSpPr txBox="1">
              <a:spLocks noChangeArrowheads="1"/>
            </p:cNvSpPr>
            <p:nvPr/>
          </p:nvSpPr>
          <p:spPr bwMode="auto">
            <a:xfrm>
              <a:off x="2247900" y="5826125"/>
              <a:ext cx="4914900" cy="263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不同实验次数下的加速度均方值特征（水平碰右）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28" name="Text Box 12"/>
          <p:cNvSpPr txBox="1">
            <a:spLocks noChangeArrowheads="1"/>
          </p:cNvSpPr>
          <p:nvPr/>
        </p:nvSpPr>
        <p:spPr bwMode="auto">
          <a:xfrm>
            <a:off x="1371600" y="381000"/>
            <a:ext cx="6629400" cy="381000"/>
          </a:xfrm>
          <a:prstGeom prst="rect">
            <a:avLst/>
          </a:prstGeom>
          <a:noFill/>
          <a:ln w="9525">
            <a:noFill/>
            <a:miter lim="800000"/>
            <a:headEnd/>
            <a:tailEnd/>
          </a:ln>
        </p:spPr>
        <p:txBody>
          <a:bodyPr lIns="0" tIns="0" rIns="0" bIns="0"/>
          <a:lstStyle/>
          <a:p>
            <a:pPr>
              <a:spcBef>
                <a:spcPct val="50000"/>
              </a:spcBef>
              <a:buFont typeface="Wingdings" pitchFamily="2" charset="2"/>
              <a:buNone/>
            </a:pPr>
            <a:r>
              <a:rPr lang="zh-CN" altLang="en-US" sz="2800" dirty="0" smtClean="0">
                <a:solidFill>
                  <a:srgbClr val="0000FF"/>
                </a:solidFill>
                <a:latin typeface="Arial" pitchFamily="34" charset="0"/>
              </a:rPr>
              <a:t>基于机匣加速度均方值的碰摩特征分析</a:t>
            </a:r>
            <a:endParaRPr lang="zh-CN" altLang="en-US" sz="2800" dirty="0">
              <a:solidFill>
                <a:srgbClr val="0000FF"/>
              </a:solidFill>
              <a:latin typeface="Arial" pitchFamily="34" charset="0"/>
            </a:endParaRPr>
          </a:p>
        </p:txBody>
      </p:sp>
      <p:sp>
        <p:nvSpPr>
          <p:cNvPr id="31" name="AutoShape 23"/>
          <p:cNvSpPr>
            <a:spLocks noChangeArrowheads="1"/>
          </p:cNvSpPr>
          <p:nvPr/>
        </p:nvSpPr>
        <p:spPr bwMode="auto">
          <a:xfrm>
            <a:off x="2514600" y="1600200"/>
            <a:ext cx="4648200" cy="16002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400" dirty="0" smtClean="0">
                <a:solidFill>
                  <a:srgbClr val="000000"/>
                </a:solidFill>
              </a:rPr>
              <a:t>四次独立实验，同一碰摩部位</a:t>
            </a:r>
            <a:endParaRPr lang="en-US" altLang="zh-CN" sz="2400" dirty="0" smtClean="0">
              <a:solidFill>
                <a:srgbClr val="000000"/>
              </a:solidFill>
            </a:endParaRPr>
          </a:p>
          <a:p>
            <a:r>
              <a:rPr lang="zh-CN" altLang="en-US" sz="2400" dirty="0" smtClean="0">
                <a:solidFill>
                  <a:srgbClr val="000000"/>
                </a:solidFill>
              </a:rPr>
              <a:t>加速度均方值特征一致性较好</a:t>
            </a:r>
            <a:endParaRPr lang="zh-CN" altLang="en-US" sz="2400" dirty="0"/>
          </a:p>
        </p:txBody>
      </p:sp>
      <p:sp>
        <p:nvSpPr>
          <p:cNvPr id="33" name="矩形 32"/>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34" name="Text Box 3"/>
          <p:cNvSpPr txBox="1">
            <a:spLocks noChangeArrowheads="1"/>
          </p:cNvSpPr>
          <p:nvPr/>
        </p:nvSpPr>
        <p:spPr bwMode="auto">
          <a:xfrm>
            <a:off x="4648200" y="0"/>
            <a:ext cx="4495800" cy="701731"/>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基于加速度信号均方值特征碰摩部位识别</a:t>
            </a:r>
            <a:endParaRPr lang="en-US" altLang="zh-CN" dirty="0" smtClean="0">
              <a:solidFill>
                <a:srgbClr val="FF0000"/>
              </a:solidFill>
            </a:endParaRPr>
          </a:p>
          <a:p>
            <a:pPr fontAlgn="ctr">
              <a:spcBef>
                <a:spcPct val="20000"/>
              </a:spcBef>
              <a:buClr>
                <a:srgbClr val="0000FF"/>
              </a:buClr>
            </a:pPr>
            <a:endParaRPr lang="en-US" altLang="zh-CN" dirty="0" smtClean="0">
              <a:solidFill>
                <a:srgbClr val="FF0000"/>
              </a:solidFill>
            </a:endParaRPr>
          </a:p>
        </p:txBody>
      </p:sp>
      <p:sp>
        <p:nvSpPr>
          <p:cNvPr id="35" name="Freeform 118"/>
          <p:cNvSpPr>
            <a:spLocks/>
          </p:cNvSpPr>
          <p:nvPr/>
        </p:nvSpPr>
        <p:spPr bwMode="auto">
          <a:xfrm>
            <a:off x="0" y="457200"/>
            <a:ext cx="609600" cy="381000"/>
          </a:xfrm>
          <a:custGeom>
            <a:avLst/>
            <a:gdLst/>
            <a:ahLst/>
            <a:cxnLst>
              <a:cxn ang="0">
                <a:pos x="14885" y="8709"/>
              </a:cxn>
              <a:cxn ang="0">
                <a:pos x="15780" y="9634"/>
              </a:cxn>
              <a:cxn ang="0">
                <a:pos x="16155" y="10164"/>
              </a:cxn>
              <a:cxn ang="0">
                <a:pos x="16292" y="10615"/>
              </a:cxn>
              <a:cxn ang="0">
                <a:pos x="16190" y="10984"/>
              </a:cxn>
              <a:cxn ang="0">
                <a:pos x="15902" y="11184"/>
              </a:cxn>
              <a:cxn ang="0">
                <a:pos x="15484" y="11165"/>
              </a:cxn>
              <a:cxn ang="0">
                <a:pos x="14934" y="10927"/>
              </a:cxn>
              <a:cxn ang="0">
                <a:pos x="13793" y="10226"/>
              </a:cxn>
              <a:cxn ang="0">
                <a:pos x="9606" y="7870"/>
              </a:cxn>
              <a:cxn ang="0">
                <a:pos x="8284" y="8510"/>
              </a:cxn>
              <a:cxn ang="0">
                <a:pos x="6191" y="9843"/>
              </a:cxn>
              <a:cxn ang="0">
                <a:pos x="6503" y="9975"/>
              </a:cxn>
              <a:cxn ang="0">
                <a:pos x="6698" y="10199"/>
              </a:cxn>
              <a:cxn ang="0">
                <a:pos x="6774" y="10515"/>
              </a:cxn>
              <a:cxn ang="0">
                <a:pos x="6747" y="10839"/>
              </a:cxn>
              <a:cxn ang="0">
                <a:pos x="6624" y="11091"/>
              </a:cxn>
              <a:cxn ang="0">
                <a:pos x="6406" y="11269"/>
              </a:cxn>
              <a:cxn ang="0">
                <a:pos x="6143" y="11375"/>
              </a:cxn>
              <a:cxn ang="0">
                <a:pos x="5875" y="11379"/>
              </a:cxn>
              <a:cxn ang="0">
                <a:pos x="5599" y="11276"/>
              </a:cxn>
              <a:cxn ang="0">
                <a:pos x="5340" y="11074"/>
              </a:cxn>
              <a:cxn ang="0">
                <a:pos x="5204" y="10813"/>
              </a:cxn>
              <a:cxn ang="0">
                <a:pos x="5204" y="10493"/>
              </a:cxn>
              <a:cxn ang="0">
                <a:pos x="647" y="11574"/>
              </a:cxn>
              <a:cxn ang="0">
                <a:pos x="458" y="11569"/>
              </a:cxn>
              <a:cxn ang="0">
                <a:pos x="278" y="11438"/>
              </a:cxn>
              <a:cxn ang="0">
                <a:pos x="107" y="11177"/>
              </a:cxn>
              <a:cxn ang="0">
                <a:pos x="4" y="10884"/>
              </a:cxn>
              <a:cxn ang="0">
                <a:pos x="35" y="10657"/>
              </a:cxn>
              <a:cxn ang="0">
                <a:pos x="198" y="10498"/>
              </a:cxn>
              <a:cxn ang="0">
                <a:pos x="5984" y="3175"/>
              </a:cxn>
              <a:cxn ang="0">
                <a:pos x="5353" y="2355"/>
              </a:cxn>
              <a:cxn ang="0">
                <a:pos x="4736" y="1570"/>
              </a:cxn>
              <a:cxn ang="0">
                <a:pos x="4542" y="1238"/>
              </a:cxn>
              <a:cxn ang="0">
                <a:pos x="4535" y="1062"/>
              </a:cxn>
              <a:cxn ang="0">
                <a:pos x="14815" y="168"/>
              </a:cxn>
              <a:cxn ang="0">
                <a:pos x="15020" y="23"/>
              </a:cxn>
              <a:cxn ang="0">
                <a:pos x="15256" y="12"/>
              </a:cxn>
              <a:cxn ang="0">
                <a:pos x="15524" y="133"/>
              </a:cxn>
              <a:cxn ang="0">
                <a:pos x="15762" y="324"/>
              </a:cxn>
              <a:cxn ang="0">
                <a:pos x="15888" y="499"/>
              </a:cxn>
              <a:cxn ang="0">
                <a:pos x="15900" y="657"/>
              </a:cxn>
              <a:cxn ang="0">
                <a:pos x="14476" y="3527"/>
              </a:cxn>
              <a:cxn ang="0">
                <a:pos x="14757" y="3510"/>
              </a:cxn>
              <a:cxn ang="0">
                <a:pos x="15008" y="3612"/>
              </a:cxn>
              <a:cxn ang="0">
                <a:pos x="15225" y="3827"/>
              </a:cxn>
              <a:cxn ang="0">
                <a:pos x="15337" y="4083"/>
              </a:cxn>
              <a:cxn ang="0">
                <a:pos x="15325" y="4351"/>
              </a:cxn>
              <a:cxn ang="0">
                <a:pos x="15187" y="4632"/>
              </a:cxn>
              <a:cxn ang="0">
                <a:pos x="14965" y="4841"/>
              </a:cxn>
              <a:cxn ang="0">
                <a:pos x="14700" y="4920"/>
              </a:cxn>
              <a:cxn ang="0">
                <a:pos x="14388" y="4865"/>
              </a:cxn>
              <a:cxn ang="0">
                <a:pos x="14104" y="4700"/>
              </a:cxn>
              <a:cxn ang="0">
                <a:pos x="13950" y="4458"/>
              </a:cxn>
              <a:cxn ang="0">
                <a:pos x="13930" y="4139"/>
              </a:cxn>
              <a:cxn ang="0">
                <a:pos x="12988" y="4858"/>
              </a:cxn>
              <a:cxn ang="0">
                <a:pos x="11846" y="6334"/>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w="1588">
            <a:noFill/>
            <a:prstDash val="solid"/>
            <a:round/>
            <a:headEnd/>
            <a:tailEnd/>
          </a:ln>
        </p:spPr>
        <p:txBody>
          <a:bodyPr/>
          <a:lstStyle/>
          <a:p>
            <a:endParaRPr lang="zh-CN" altLang="en-US"/>
          </a:p>
        </p:txBody>
      </p:sp>
      <p:sp>
        <p:nvSpPr>
          <p:cNvPr id="3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grpSp>
        <p:nvGrpSpPr>
          <p:cNvPr id="61" name="组合 60"/>
          <p:cNvGrpSpPr/>
          <p:nvPr/>
        </p:nvGrpSpPr>
        <p:grpSpPr>
          <a:xfrm>
            <a:off x="3962400" y="-76200"/>
            <a:ext cx="5943600" cy="7391401"/>
            <a:chOff x="-7391400" y="-609601"/>
            <a:chExt cx="6172200" cy="7391401"/>
          </a:xfrm>
        </p:grpSpPr>
        <p:pic>
          <p:nvPicPr>
            <p:cNvPr id="60" name="圆角矩形 3"/>
            <p:cNvPicPr>
              <a:picLocks noChangeArrowheads="1"/>
            </p:cNvPicPr>
            <p:nvPr/>
          </p:nvPicPr>
          <p:blipFill>
            <a:blip r:embed="rId7"/>
            <a:srcRect b="8311"/>
            <a:stretch>
              <a:fillRect/>
            </a:stretch>
          </p:blipFill>
          <p:spPr bwMode="auto">
            <a:xfrm>
              <a:off x="-7391400" y="-609601"/>
              <a:ext cx="6172200" cy="7391401"/>
            </a:xfrm>
            <a:prstGeom prst="rect">
              <a:avLst/>
            </a:prstGeom>
            <a:noFill/>
            <a:ln w="9525">
              <a:noFill/>
              <a:miter lim="800000"/>
              <a:headEnd/>
              <a:tailEnd/>
            </a:ln>
          </p:spPr>
        </p:pic>
        <p:grpSp>
          <p:nvGrpSpPr>
            <p:cNvPr id="38" name="组合 37"/>
            <p:cNvGrpSpPr/>
            <p:nvPr/>
          </p:nvGrpSpPr>
          <p:grpSpPr>
            <a:xfrm>
              <a:off x="-6555214" y="685725"/>
              <a:ext cx="4574014" cy="5334074"/>
              <a:chOff x="-1221214" y="761925"/>
              <a:chExt cx="4574014" cy="5334074"/>
            </a:xfrm>
          </p:grpSpPr>
          <p:grpSp>
            <p:nvGrpSpPr>
              <p:cNvPr id="40" name="Group 24"/>
              <p:cNvGrpSpPr>
                <a:grpSpLocks/>
              </p:cNvGrpSpPr>
              <p:nvPr/>
            </p:nvGrpSpPr>
            <p:grpSpPr bwMode="auto">
              <a:xfrm>
                <a:off x="-1221214" y="761925"/>
                <a:ext cx="4193487" cy="5290603"/>
                <a:chOff x="10" y="4708"/>
                <a:chExt cx="4290" cy="6451"/>
              </a:xfrm>
            </p:grpSpPr>
            <p:sp>
              <p:nvSpPr>
                <p:cNvPr id="41" name="Text Box 25"/>
                <p:cNvSpPr txBox="1">
                  <a:spLocks noChangeArrowheads="1"/>
                </p:cNvSpPr>
                <p:nvPr/>
              </p:nvSpPr>
              <p:spPr bwMode="auto">
                <a:xfrm>
                  <a:off x="956" y="10550"/>
                  <a:ext cx="2943" cy="6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(c) 2012</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年</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5</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月</a:t>
                  </a:r>
                  <a:r>
                    <a:rPr kumimoji="0" lang="en-US" altLang="zh-CN"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4</a:t>
                  </a:r>
                  <a:r>
                    <a:rPr kumimoji="0" lang="zh-CN" altLang="en-US" sz="1000" b="0" i="0" u="none" strike="noStrike" cap="none" normalizeH="0" baseline="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nvGrpSpPr>
                <p:cNvPr id="43" name="Group 27"/>
                <p:cNvGrpSpPr>
                  <a:grpSpLocks/>
                </p:cNvGrpSpPr>
                <p:nvPr/>
              </p:nvGrpSpPr>
              <p:grpSpPr bwMode="auto">
                <a:xfrm>
                  <a:off x="10" y="4708"/>
                  <a:ext cx="4242" cy="3304"/>
                  <a:chOff x="-499" y="4980"/>
                  <a:chExt cx="4242" cy="3304"/>
                </a:xfrm>
              </p:grpSpPr>
              <p:pic>
                <p:nvPicPr>
                  <p:cNvPr id="52" name="Picture 29" descr="20120502_First_Middle_On"/>
                  <p:cNvPicPr>
                    <a:picLocks noChangeAspect="1" noChangeArrowheads="1"/>
                  </p:cNvPicPr>
                  <p:nvPr/>
                </p:nvPicPr>
                <p:blipFill>
                  <a:blip r:embed="rId8"/>
                  <a:srcRect/>
                  <a:stretch>
                    <a:fillRect/>
                  </a:stretch>
                </p:blipFill>
                <p:spPr bwMode="auto">
                  <a:xfrm>
                    <a:off x="-263" y="4980"/>
                    <a:ext cx="4006" cy="2659"/>
                  </a:xfrm>
                  <a:prstGeom prst="rect">
                    <a:avLst/>
                  </a:prstGeom>
                  <a:noFill/>
                </p:spPr>
              </p:pic>
              <p:sp>
                <p:nvSpPr>
                  <p:cNvPr id="53" name="Text Box 30"/>
                  <p:cNvSpPr txBox="1">
                    <a:spLocks noChangeArrowheads="1"/>
                  </p:cNvSpPr>
                  <p:nvPr/>
                </p:nvSpPr>
                <p:spPr bwMode="auto">
                  <a:xfrm>
                    <a:off x="294" y="5042"/>
                    <a:ext cx="3343" cy="229"/>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4" name="Text Box 31"/>
                  <p:cNvSpPr txBox="1">
                    <a:spLocks noChangeArrowheads="1"/>
                  </p:cNvSpPr>
                  <p:nvPr/>
                </p:nvSpPr>
                <p:spPr bwMode="auto">
                  <a:xfrm>
                    <a:off x="-499" y="5477"/>
                    <a:ext cx="346" cy="14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5" name="Text Box 32"/>
                  <p:cNvSpPr txBox="1">
                    <a:spLocks noChangeArrowheads="1"/>
                  </p:cNvSpPr>
                  <p:nvPr/>
                </p:nvSpPr>
                <p:spPr bwMode="auto">
                  <a:xfrm>
                    <a:off x="447" y="7675"/>
                    <a:ext cx="3110" cy="6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2012</a:t>
                    </a:r>
                    <a:r>
                      <a:rPr kumimoji="0" lang="zh-CN" altLang="en-US"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r>
                      <a:rPr kumimoji="0" lang="zh-CN" altLang="en-US" sz="10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pic>
              <p:nvPicPr>
                <p:cNvPr id="45" name="Picture 37" descr="20120504_First_Middle_On"/>
                <p:cNvPicPr>
                  <a:picLocks noChangeAspect="1" noChangeArrowheads="1"/>
                </p:cNvPicPr>
                <p:nvPr/>
              </p:nvPicPr>
              <p:blipFill>
                <a:blip r:embed="rId9"/>
                <a:srcRect/>
                <a:stretch>
                  <a:fillRect/>
                </a:stretch>
              </p:blipFill>
              <p:spPr bwMode="auto">
                <a:xfrm>
                  <a:off x="287" y="7960"/>
                  <a:ext cx="4013" cy="2660"/>
                </a:xfrm>
                <a:prstGeom prst="rect">
                  <a:avLst/>
                </a:prstGeom>
                <a:noFill/>
              </p:spPr>
            </p:pic>
            <p:sp>
              <p:nvSpPr>
                <p:cNvPr id="47" name="Text Box 39"/>
                <p:cNvSpPr txBox="1">
                  <a:spLocks noChangeArrowheads="1"/>
                </p:cNvSpPr>
                <p:nvPr/>
              </p:nvSpPr>
              <p:spPr bwMode="auto">
                <a:xfrm>
                  <a:off x="44" y="8571"/>
                  <a:ext cx="346" cy="144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8" name="Text Box 40"/>
                <p:cNvSpPr txBox="1">
                  <a:spLocks noChangeArrowheads="1"/>
                </p:cNvSpPr>
                <p:nvPr/>
              </p:nvSpPr>
              <p:spPr bwMode="auto">
                <a:xfrm>
                  <a:off x="792" y="8150"/>
                  <a:ext cx="3349" cy="229"/>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39" name="Text Box 44"/>
              <p:cNvSpPr txBox="1">
                <a:spLocks noChangeArrowheads="1"/>
              </p:cNvSpPr>
              <p:nvPr/>
            </p:nvSpPr>
            <p:spPr bwMode="auto">
              <a:xfrm>
                <a:off x="-1066800" y="5791199"/>
                <a:ext cx="4419600" cy="304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不同实验次数下的加速度均方值特征（垂直碰上）</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32" name="AutoShape 23"/>
          <p:cNvSpPr>
            <a:spLocks noChangeArrowheads="1"/>
          </p:cNvSpPr>
          <p:nvPr/>
        </p:nvSpPr>
        <p:spPr bwMode="auto">
          <a:xfrm>
            <a:off x="2438400" y="3581400"/>
            <a:ext cx="4648200" cy="1600200"/>
          </a:xfrm>
          <a:prstGeom prst="roundRect">
            <a:avLst>
              <a:gd name="adj" fmla="val 16667"/>
            </a:avLst>
          </a:prstGeom>
          <a:solidFill>
            <a:srgbClr val="FFFF0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400" dirty="0" smtClean="0">
                <a:solidFill>
                  <a:srgbClr val="000000"/>
                </a:solidFill>
              </a:rPr>
              <a:t>四次独立实验，不同一碰摩部位</a:t>
            </a:r>
            <a:endParaRPr lang="en-US" altLang="zh-CN" sz="2400" dirty="0" smtClean="0">
              <a:solidFill>
                <a:srgbClr val="000000"/>
              </a:solidFill>
            </a:endParaRPr>
          </a:p>
          <a:p>
            <a:r>
              <a:rPr lang="zh-CN" altLang="en-US" sz="2400" dirty="0" smtClean="0">
                <a:solidFill>
                  <a:srgbClr val="000000"/>
                </a:solidFill>
              </a:rPr>
              <a:t>加速度均方值特征差异性较好</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strips(downRight)">
                                      <p:cBhvr>
                                        <p:cTn id="13" dur="500"/>
                                        <p:tgtEl>
                                          <p:spTgt spid="35"/>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strips(downRigh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strips(downRigh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gray">
          <a:xfrm flipH="1">
            <a:off x="2362200" y="838200"/>
            <a:ext cx="1057275" cy="978209"/>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7" name="AutoShape 5"/>
          <p:cNvSpPr>
            <a:spLocks noChangeArrowheads="1"/>
          </p:cNvSpPr>
          <p:nvPr/>
        </p:nvSpPr>
        <p:spPr bwMode="gray">
          <a:xfrm>
            <a:off x="517525" y="914400"/>
            <a:ext cx="1158875" cy="938521"/>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8" name="Group 6"/>
          <p:cNvGrpSpPr>
            <a:grpSpLocks/>
          </p:cNvGrpSpPr>
          <p:nvPr/>
        </p:nvGrpSpPr>
        <p:grpSpPr bwMode="auto">
          <a:xfrm>
            <a:off x="457200" y="2176771"/>
            <a:ext cx="3003550" cy="3614429"/>
            <a:chOff x="862" y="713"/>
            <a:chExt cx="3780" cy="4551"/>
          </a:xfrm>
        </p:grpSpPr>
        <p:grpSp>
          <p:nvGrpSpPr>
            <p:cNvPr id="9" name="Group 7"/>
            <p:cNvGrpSpPr>
              <a:grpSpLocks/>
            </p:cNvGrpSpPr>
            <p:nvPr/>
          </p:nvGrpSpPr>
          <p:grpSpPr bwMode="auto">
            <a:xfrm>
              <a:off x="1082" y="3277"/>
              <a:ext cx="3406" cy="1987"/>
              <a:chOff x="1082" y="3422"/>
              <a:chExt cx="3406" cy="1987"/>
            </a:xfrm>
          </p:grpSpPr>
          <p:sp>
            <p:nvSpPr>
              <p:cNvPr id="14" name="Freeform 8"/>
              <p:cNvSpPr>
                <a:spLocks/>
              </p:cNvSpPr>
              <p:nvPr/>
            </p:nvSpPr>
            <p:spPr bwMode="gray">
              <a:xfrm>
                <a:off x="1082" y="4078"/>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sp>
            <p:nvSpPr>
              <p:cNvPr id="15" name="Freeform 9"/>
              <p:cNvSpPr>
                <a:spLocks/>
              </p:cNvSpPr>
              <p:nvPr/>
            </p:nvSpPr>
            <p:spPr bwMode="gray">
              <a:xfrm>
                <a:off x="2405" y="3991"/>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16" name="Freeform 10"/>
              <p:cNvSpPr>
                <a:spLocks/>
              </p:cNvSpPr>
              <p:nvPr/>
            </p:nvSpPr>
            <p:spPr bwMode="gray">
              <a:xfrm>
                <a:off x="1082" y="3422"/>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nvGrpSpPr>
            <p:cNvPr id="10" name="Group 19"/>
            <p:cNvGrpSpPr>
              <a:grpSpLocks/>
            </p:cNvGrpSpPr>
            <p:nvPr/>
          </p:nvGrpSpPr>
          <p:grpSpPr bwMode="auto">
            <a:xfrm>
              <a:off x="862" y="713"/>
              <a:ext cx="3780" cy="1993"/>
              <a:chOff x="1082" y="2355"/>
              <a:chExt cx="3406" cy="1993"/>
            </a:xfrm>
          </p:grpSpPr>
          <p:sp>
            <p:nvSpPr>
              <p:cNvPr id="11"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12"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13"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0000FF"/>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17" name="AutoShape 25"/>
          <p:cNvSpPr>
            <a:spLocks/>
          </p:cNvSpPr>
          <p:nvPr/>
        </p:nvSpPr>
        <p:spPr bwMode="blackWhite">
          <a:xfrm>
            <a:off x="4038600" y="3734086"/>
            <a:ext cx="4648200" cy="12951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r>
              <a:rPr lang="zh-CN" altLang="en-US" dirty="0" smtClean="0">
                <a:solidFill>
                  <a:srgbClr val="00DE64"/>
                </a:solidFill>
              </a:rPr>
              <a:t>为了验证碰摩部位识别方法的正确性，论文利用</a:t>
            </a:r>
            <a:r>
              <a:rPr lang="en-US" altLang="zh-CN" dirty="0" smtClean="0">
                <a:solidFill>
                  <a:srgbClr val="00DE64"/>
                </a:solidFill>
              </a:rPr>
              <a:t>LIBSVM</a:t>
            </a:r>
            <a:r>
              <a:rPr lang="zh-CN" altLang="en-US" dirty="0" smtClean="0">
                <a:solidFill>
                  <a:srgbClr val="00DE64"/>
                </a:solidFill>
              </a:rPr>
              <a:t>软件包中解决分类问题的功能，利用支持向量机进行碰摩部位识别。其中支持向量机的核函数采用高斯核函数，核函数的参数优化采用</a:t>
            </a:r>
            <a:r>
              <a:rPr lang="en-US" dirty="0" smtClean="0">
                <a:solidFill>
                  <a:srgbClr val="00DE64"/>
                </a:solidFill>
              </a:rPr>
              <a:t>10</a:t>
            </a:r>
            <a:r>
              <a:rPr lang="zh-CN" altLang="en-US" dirty="0" smtClean="0">
                <a:solidFill>
                  <a:srgbClr val="00DE64"/>
                </a:solidFill>
              </a:rPr>
              <a:t>重交叉验证法。</a:t>
            </a:r>
            <a:endParaRPr lang="en-US" altLang="zh-CN" b="1" dirty="0">
              <a:solidFill>
                <a:srgbClr val="00DE64"/>
              </a:solidFill>
              <a:ea typeface="宋体" charset="-122"/>
              <a:cs typeface="Arial" charset="0"/>
            </a:endParaRPr>
          </a:p>
        </p:txBody>
      </p:sp>
      <p:sp>
        <p:nvSpPr>
          <p:cNvPr id="18" name="矩形 17"/>
          <p:cNvSpPr/>
          <p:nvPr/>
        </p:nvSpPr>
        <p:spPr>
          <a:xfrm>
            <a:off x="1249666" y="1094510"/>
            <a:ext cx="1346844" cy="461665"/>
          </a:xfrm>
          <a:prstGeom prst="rect">
            <a:avLst/>
          </a:prstGeom>
        </p:spPr>
        <p:txBody>
          <a:bodyPr wrap="none">
            <a:spAutoFit/>
          </a:bodyPr>
          <a:lstStyle/>
          <a:p>
            <a:pPr>
              <a:defRPr/>
            </a:pPr>
            <a:r>
              <a:rPr lang="en-US" sz="2400" dirty="0" smtClean="0">
                <a:solidFill>
                  <a:schemeClr val="tx1"/>
                </a:solidFill>
                <a:latin typeface="Arial" pitchFamily="34" charset="0"/>
              </a:rPr>
              <a:t>LIBSVM</a:t>
            </a:r>
            <a:endParaRPr lang="en-US" altLang="zh-CN" sz="2400" dirty="0">
              <a:solidFill>
                <a:srgbClr val="000000"/>
              </a:solidFill>
              <a:effectLst>
                <a:outerShdw blurRad="38100" dist="38100" dir="2700000" algn="tl">
                  <a:srgbClr val="FFFFFF"/>
                </a:outerShdw>
              </a:effectLst>
            </a:endParaRPr>
          </a:p>
        </p:txBody>
      </p:sp>
      <p:sp>
        <p:nvSpPr>
          <p:cNvPr id="19" name="矩形 18"/>
          <p:cNvSpPr/>
          <p:nvPr/>
        </p:nvSpPr>
        <p:spPr>
          <a:xfrm>
            <a:off x="4038600" y="1418272"/>
            <a:ext cx="4572000" cy="1477328"/>
          </a:xfrm>
          <a:prstGeom prst="rect">
            <a:avLst/>
          </a:prstGeom>
        </p:spPr>
        <p:txBody>
          <a:bodyPr>
            <a:spAutoFit/>
          </a:bodyPr>
          <a:lstStyle/>
          <a:p>
            <a:pPr eaLnBrk="0" hangingPunct="0"/>
            <a:r>
              <a:rPr lang="en-US" altLang="zh-CN" dirty="0" err="1" smtClean="0">
                <a:solidFill>
                  <a:srgbClr val="0000FF"/>
                </a:solidFill>
              </a:rPr>
              <a:t>LiBSVM</a:t>
            </a:r>
            <a:r>
              <a:rPr lang="zh-CN" altLang="en-US" dirty="0" smtClean="0">
                <a:solidFill>
                  <a:srgbClr val="0000FF"/>
                </a:solidFill>
              </a:rPr>
              <a:t>是台湾大学林智仁</a:t>
            </a:r>
            <a:r>
              <a:rPr lang="en-US" altLang="zh-CN" dirty="0" smtClean="0">
                <a:solidFill>
                  <a:srgbClr val="0000FF"/>
                </a:solidFill>
              </a:rPr>
              <a:t>(Lin </a:t>
            </a:r>
            <a:r>
              <a:rPr lang="en-US" altLang="zh-CN" dirty="0" err="1" smtClean="0">
                <a:solidFill>
                  <a:srgbClr val="0000FF"/>
                </a:solidFill>
              </a:rPr>
              <a:t>Chih</a:t>
            </a:r>
            <a:r>
              <a:rPr lang="en-US" altLang="zh-CN" dirty="0" smtClean="0">
                <a:solidFill>
                  <a:srgbClr val="0000FF"/>
                </a:solidFill>
              </a:rPr>
              <a:t>-Jen)</a:t>
            </a:r>
            <a:r>
              <a:rPr lang="zh-CN" altLang="en-US" dirty="0" smtClean="0">
                <a:solidFill>
                  <a:srgbClr val="0000FF"/>
                </a:solidFill>
              </a:rPr>
              <a:t>博士等开发设计的一个简单、易于使用和快速有效的</a:t>
            </a:r>
            <a:r>
              <a:rPr lang="en-US" altLang="zh-CN" dirty="0" smtClean="0">
                <a:solidFill>
                  <a:srgbClr val="0000FF"/>
                </a:solidFill>
              </a:rPr>
              <a:t>SVM</a:t>
            </a:r>
            <a:r>
              <a:rPr lang="zh-CN" altLang="en-US" dirty="0" smtClean="0">
                <a:solidFill>
                  <a:srgbClr val="0000FF"/>
                </a:solidFill>
              </a:rPr>
              <a:t>模式识别与回归的软件包，他不但提供了编译好的可在</a:t>
            </a:r>
            <a:r>
              <a:rPr lang="en-US" altLang="zh-CN" dirty="0" smtClean="0">
                <a:solidFill>
                  <a:srgbClr val="0000FF"/>
                </a:solidFill>
              </a:rPr>
              <a:t>Windows</a:t>
            </a:r>
            <a:r>
              <a:rPr lang="zh-CN" altLang="en-US" dirty="0" smtClean="0">
                <a:solidFill>
                  <a:srgbClr val="0000FF"/>
                </a:solidFill>
              </a:rPr>
              <a:t>系列系统的执行文件，还提供了源代码</a:t>
            </a:r>
            <a:endParaRPr lang="en-US" altLang="zh-CN" dirty="0">
              <a:solidFill>
                <a:srgbClr val="0000FF"/>
              </a:solidFill>
              <a:ea typeface="宋体" charset="-122"/>
            </a:endParaRPr>
          </a:p>
        </p:txBody>
      </p:sp>
      <p:sp>
        <p:nvSpPr>
          <p:cNvPr id="23" name="矩形 22"/>
          <p:cNvSpPr/>
          <p:nvPr/>
        </p:nvSpPr>
        <p:spPr>
          <a:xfrm>
            <a:off x="1461655" y="2634825"/>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背景</a:t>
            </a:r>
            <a:endParaRPr lang="zh-CN" altLang="en-US" sz="2400" dirty="0">
              <a:solidFill>
                <a:schemeClr val="tx1"/>
              </a:solidFill>
            </a:endParaRPr>
          </a:p>
        </p:txBody>
      </p:sp>
      <p:sp>
        <p:nvSpPr>
          <p:cNvPr id="24" name="矩形 23"/>
          <p:cNvSpPr/>
          <p:nvPr/>
        </p:nvSpPr>
        <p:spPr>
          <a:xfrm>
            <a:off x="1427155" y="4668985"/>
            <a:ext cx="803425" cy="461665"/>
          </a:xfrm>
          <a:prstGeom prst="rect">
            <a:avLst/>
          </a:prstGeom>
        </p:spPr>
        <p:txBody>
          <a:bodyPr wrap="none">
            <a:spAutoFit/>
          </a:bodyPr>
          <a:lstStyle/>
          <a:p>
            <a:r>
              <a:rPr lang="zh-CN" altLang="en-US" sz="2400" dirty="0" smtClean="0">
                <a:solidFill>
                  <a:schemeClr val="tx1"/>
                </a:solidFill>
              </a:rPr>
              <a:t>应用</a:t>
            </a:r>
            <a:endParaRPr lang="zh-CN" altLang="en-US" sz="2400" dirty="0">
              <a:solidFill>
                <a:schemeClr val="tx1"/>
              </a:solidFill>
            </a:endParaRPr>
          </a:p>
        </p:txBody>
      </p:sp>
      <p:sp>
        <p:nvSpPr>
          <p:cNvPr id="25" name="日期占位符 3"/>
          <p:cNvSpPr>
            <a:spLocks noGrp="1"/>
          </p:cNvSpPr>
          <p:nvPr>
            <p:ph type="dt" sz="half" idx="10"/>
          </p:nvPr>
        </p:nvSpPr>
        <p:spPr>
          <a:xfrm>
            <a:off x="7543800" y="6524625"/>
            <a:ext cx="1600200" cy="381000"/>
          </a:xfrm>
        </p:spPr>
        <p:txBody>
          <a:bodyPr/>
          <a:lstStyle/>
          <a:p>
            <a:fld id="{95FF172A-2940-4631-80F7-138AED6CE3A7}" type="datetime1">
              <a:rPr lang="zh-CN" altLang="en-US" smtClean="0"/>
              <a:pPr/>
              <a:t>2014/5/4</a:t>
            </a:fld>
            <a:endParaRPr lang="en-US" dirty="0"/>
          </a:p>
        </p:txBody>
      </p:sp>
      <p:sp>
        <p:nvSpPr>
          <p:cNvPr id="26" name="矩形 2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第三部分</a:t>
            </a:r>
            <a:endParaRPr lang="zh-CN" altLang="en-US" dirty="0">
              <a:solidFill>
                <a:schemeClr val="bg1"/>
              </a:solidFill>
              <a:latin typeface="Arial" pitchFamily="34" charset="0"/>
            </a:endParaRPr>
          </a:p>
        </p:txBody>
      </p:sp>
      <p:sp>
        <p:nvSpPr>
          <p:cNvPr id="28" name="AutoShape 25"/>
          <p:cNvSpPr>
            <a:spLocks/>
          </p:cNvSpPr>
          <p:nvPr/>
        </p:nvSpPr>
        <p:spPr bwMode="blackWhite">
          <a:xfrm>
            <a:off x="4191000" y="1524286"/>
            <a:ext cx="3823996" cy="12951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29" name="Text Box 3"/>
          <p:cNvSpPr txBox="1">
            <a:spLocks noChangeArrowheads="1"/>
          </p:cNvSpPr>
          <p:nvPr/>
        </p:nvSpPr>
        <p:spPr bwMode="auto">
          <a:xfrm>
            <a:off x="4724400" y="48490"/>
            <a:ext cx="4572000" cy="369332"/>
          </a:xfrm>
          <a:prstGeom prst="rect">
            <a:avLst/>
          </a:prstGeom>
          <a:noFill/>
          <a:ln w="9525">
            <a:noFill/>
            <a:miter lim="800000"/>
            <a:headEnd/>
            <a:tailEnd/>
          </a:ln>
          <a:effectLst/>
        </p:spPr>
        <p:txBody>
          <a:bodyPr wrap="square">
            <a:spAutoFit/>
          </a:bodyPr>
          <a:lstStyle/>
          <a:p>
            <a:pPr fontAlgn="ctr">
              <a:spcBef>
                <a:spcPct val="20000"/>
              </a:spcBef>
              <a:buClr>
                <a:srgbClr val="0000FF"/>
              </a:buClr>
            </a:pPr>
            <a:r>
              <a:rPr lang="zh-CN" altLang="en-US" dirty="0" smtClean="0">
                <a:solidFill>
                  <a:srgbClr val="FF0000"/>
                </a:solidFill>
              </a:rPr>
              <a:t>基于加速度信号均方值特征的碰摩部位识别</a:t>
            </a:r>
            <a:endParaRPr lang="en-US" altLang="zh-CN" dirty="0" smtClean="0">
              <a:solidFill>
                <a:srgbClr val="FF0000"/>
              </a:solidFill>
            </a:endParaRPr>
          </a:p>
        </p:txBody>
      </p:sp>
      <p:sp>
        <p:nvSpPr>
          <p:cNvPr id="31" name="页脚占位符 4"/>
          <p:cNvSpPr txBox="1">
            <a:spLocks/>
          </p:cNvSpPr>
          <p:nvPr/>
        </p:nvSpPr>
        <p:spPr bwMode="auto">
          <a:xfrm>
            <a:off x="394445" y="6518565"/>
            <a:ext cx="716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1500"/>
              </a:lnSpc>
              <a:spcBef>
                <a:spcPct val="0"/>
              </a:spcBef>
              <a:spcAft>
                <a:spcPct val="0"/>
              </a:spcAft>
              <a:buClrTx/>
              <a:buSzTx/>
              <a:buFont typeface="Arial" pitchFamily="34" charset="0"/>
              <a:buNone/>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隶书" pitchFamily="49" charset="-122"/>
                <a:cs typeface="+mn-cs"/>
              </a:rPr>
              <a:t>南京航空航天大学智能诊断与专家统研究室               </a:t>
            </a:r>
            <a:r>
              <a:rPr kumimoji="0" lang="en-US" sz="1600" b="0" i="0" u="none" strike="noStrike" kern="1200" cap="none" spc="0" normalizeH="0" baseline="0" noProof="0" dirty="0" smtClean="0">
                <a:ln>
                  <a:noFill/>
                </a:ln>
                <a:solidFill>
                  <a:schemeClr val="bg1"/>
                </a:solidFill>
                <a:effectLst/>
                <a:uLnTx/>
                <a:uFillTx/>
                <a:latin typeface="Times New Roman" pitchFamily="18" charset="0"/>
                <a:ea typeface="隶书" pitchFamily="49" charset="-122"/>
                <a:cs typeface="Times New Roman" pitchFamily="18" charset="0"/>
              </a:rPr>
              <a:t>http://ides.nuaa.edu.cn</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mn-lt"/>
                <a:ea typeface="隶书" pitchFamily="49" charset="-122"/>
                <a:cs typeface="+mn-cs"/>
              </a:rPr>
              <a:t>  </a:t>
            </a:r>
            <a:endParaRPr kumimoji="0" lang="en-US" sz="1600" b="0" i="0" u="none" strike="noStrike" kern="1200" cap="none" spc="0" normalizeH="0" baseline="0" noProof="0" dirty="0">
              <a:ln>
                <a:noFill/>
              </a:ln>
              <a:solidFill>
                <a:schemeClr val="bg1"/>
              </a:solidFill>
              <a:effectLst/>
              <a:uLnTx/>
              <a:uFillTx/>
              <a:latin typeface="+mn-lt"/>
              <a:ea typeface="隶书"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anim calcmode="lin" valueType="num">
                                      <p:cBhvr>
                                        <p:cTn id="25" dur="500" fill="hold"/>
                                        <p:tgtEl>
                                          <p:spTgt spid="23"/>
                                        </p:tgtEl>
                                        <p:attrNameLst>
                                          <p:attrName>ppt_x</p:attrName>
                                        </p:attrNameLst>
                                      </p:cBhvr>
                                      <p:tavLst>
                                        <p:tav tm="0">
                                          <p:val>
                                            <p:strVal val="#ppt_x"/>
                                          </p:val>
                                        </p:tav>
                                        <p:tav tm="100000">
                                          <p:val>
                                            <p:strVal val="#ppt_x"/>
                                          </p:val>
                                        </p:tav>
                                      </p:tavLst>
                                    </p:anim>
                                    <p:anim calcmode="lin" valueType="num">
                                      <p:cBhvr>
                                        <p:cTn id="26" dur="5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anim calcmode="lin" valueType="num">
                                      <p:cBhvr>
                                        <p:cTn id="40" dur="500" fill="hold"/>
                                        <p:tgtEl>
                                          <p:spTgt spid="17"/>
                                        </p:tgtEl>
                                        <p:attrNameLst>
                                          <p:attrName>ppt_x</p:attrName>
                                        </p:attrNameLst>
                                      </p:cBhvr>
                                      <p:tavLst>
                                        <p:tav tm="0">
                                          <p:val>
                                            <p:strVal val="#ppt_x"/>
                                          </p:val>
                                        </p:tav>
                                        <p:tav tm="100000">
                                          <p:val>
                                            <p:strVal val="#ppt_x"/>
                                          </p:val>
                                        </p:tav>
                                      </p:tavLst>
                                    </p:anim>
                                    <p:anim calcmode="lin" valueType="num">
                                      <p:cBhvr>
                                        <p:cTn id="41" dur="5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p:bldP spid="19" grpId="0"/>
      <p:bldP spid="23" grpId="0"/>
      <p:bldP spid="24"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101" name="组合 100"/>
          <p:cNvGrpSpPr/>
          <p:nvPr/>
        </p:nvGrpSpPr>
        <p:grpSpPr>
          <a:xfrm>
            <a:off x="-609600" y="-304799"/>
            <a:ext cx="10287000" cy="7162799"/>
            <a:chOff x="-533400" y="-152400"/>
            <a:chExt cx="10210800" cy="7162801"/>
          </a:xfrm>
        </p:grpSpPr>
        <p:pic>
          <p:nvPicPr>
            <p:cNvPr id="102" name="圆角矩形 3"/>
            <p:cNvPicPr>
              <a:picLocks noChangeArrowheads="1"/>
            </p:cNvPicPr>
            <p:nvPr/>
          </p:nvPicPr>
          <p:blipFill>
            <a:blip r:embed="rId3"/>
            <a:srcRect b="8311"/>
            <a:stretch>
              <a:fillRect/>
            </a:stretch>
          </p:blipFill>
          <p:spPr bwMode="auto">
            <a:xfrm>
              <a:off x="-533400" y="-152400"/>
              <a:ext cx="10210800" cy="7162801"/>
            </a:xfrm>
            <a:prstGeom prst="rect">
              <a:avLst/>
            </a:prstGeom>
            <a:noFill/>
            <a:ln w="9525">
              <a:noFill/>
              <a:miter lim="800000"/>
              <a:headEnd/>
              <a:tailEnd/>
            </a:ln>
          </p:spPr>
        </p:pic>
        <p:grpSp>
          <p:nvGrpSpPr>
            <p:cNvPr id="103" name="组合 83"/>
            <p:cNvGrpSpPr/>
            <p:nvPr/>
          </p:nvGrpSpPr>
          <p:grpSpPr>
            <a:xfrm>
              <a:off x="414866" y="1169074"/>
              <a:ext cx="8238068" cy="4670616"/>
              <a:chOff x="601132" y="965537"/>
              <a:chExt cx="8238068" cy="4670616"/>
            </a:xfrm>
          </p:grpSpPr>
          <p:cxnSp>
            <p:nvCxnSpPr>
              <p:cNvPr id="104" name="AutoShape 15"/>
              <p:cNvCxnSpPr>
                <a:cxnSpLocks noChangeShapeType="1"/>
              </p:cNvCxnSpPr>
              <p:nvPr/>
            </p:nvCxnSpPr>
            <p:spPr bwMode="gray">
              <a:xfrm>
                <a:off x="2762249" y="1695450"/>
                <a:ext cx="4763" cy="715963"/>
              </a:xfrm>
              <a:prstGeom prst="straightConnector1">
                <a:avLst/>
              </a:prstGeom>
              <a:noFill/>
              <a:ln w="9525">
                <a:solidFill>
                  <a:srgbClr val="808080"/>
                </a:solidFill>
                <a:round/>
                <a:headEnd/>
                <a:tailEnd/>
              </a:ln>
            </p:spPr>
          </p:cxnSp>
          <p:cxnSp>
            <p:nvCxnSpPr>
              <p:cNvPr id="105" name="AutoShape 16"/>
              <p:cNvCxnSpPr>
                <a:cxnSpLocks noChangeShapeType="1"/>
              </p:cNvCxnSpPr>
              <p:nvPr/>
            </p:nvCxnSpPr>
            <p:spPr bwMode="gray">
              <a:xfrm>
                <a:off x="2762249" y="2838450"/>
                <a:ext cx="4763" cy="715963"/>
              </a:xfrm>
              <a:prstGeom prst="straightConnector1">
                <a:avLst/>
              </a:prstGeom>
              <a:noFill/>
              <a:ln w="9525">
                <a:solidFill>
                  <a:srgbClr val="808080"/>
                </a:solidFill>
                <a:round/>
                <a:headEnd/>
                <a:tailEnd/>
              </a:ln>
            </p:spPr>
          </p:cxnSp>
          <p:cxnSp>
            <p:nvCxnSpPr>
              <p:cNvPr id="106" name="AutoShape 17"/>
              <p:cNvCxnSpPr>
                <a:cxnSpLocks noChangeShapeType="1"/>
              </p:cNvCxnSpPr>
              <p:nvPr/>
            </p:nvCxnSpPr>
            <p:spPr bwMode="gray">
              <a:xfrm>
                <a:off x="2762249" y="4109700"/>
                <a:ext cx="4763" cy="715963"/>
              </a:xfrm>
              <a:prstGeom prst="straightConnector1">
                <a:avLst/>
              </a:prstGeom>
              <a:noFill/>
              <a:ln w="9525">
                <a:solidFill>
                  <a:srgbClr val="808080"/>
                </a:solidFill>
                <a:round/>
                <a:headEnd/>
                <a:tailEnd/>
              </a:ln>
            </p:spPr>
          </p:cxnSp>
          <p:sp>
            <p:nvSpPr>
              <p:cNvPr id="107" name="Line 18"/>
              <p:cNvSpPr>
                <a:spLocks noChangeShapeType="1"/>
              </p:cNvSpPr>
              <p:nvPr/>
            </p:nvSpPr>
            <p:spPr bwMode="auto">
              <a:xfrm>
                <a:off x="2819399" y="1981200"/>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108" name="Line 19"/>
              <p:cNvSpPr>
                <a:spLocks noChangeShapeType="1"/>
              </p:cNvSpPr>
              <p:nvPr/>
            </p:nvSpPr>
            <p:spPr bwMode="auto">
              <a:xfrm>
                <a:off x="2819399" y="3225800"/>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109" name="Line 20"/>
              <p:cNvSpPr>
                <a:spLocks noChangeShapeType="1"/>
              </p:cNvSpPr>
              <p:nvPr/>
            </p:nvSpPr>
            <p:spPr bwMode="auto">
              <a:xfrm>
                <a:off x="2819399" y="4444663"/>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110" name="Text Box 21"/>
              <p:cNvSpPr txBox="1">
                <a:spLocks noChangeArrowheads="1"/>
              </p:cNvSpPr>
              <p:nvPr/>
            </p:nvSpPr>
            <p:spPr bwMode="auto">
              <a:xfrm>
                <a:off x="4038600" y="965537"/>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将第一次实验的样本随机近似两等份，作为训练、测试样本；将第二、三、四次实验样本作为未知样本，用来测试。</a:t>
                </a:r>
                <a:endParaRPr lang="en-US" altLang="zh-CN" sz="2000" dirty="0">
                  <a:solidFill>
                    <a:srgbClr val="00B050"/>
                  </a:solidFill>
                  <a:latin typeface="Verdana" pitchFamily="34" charset="0"/>
                  <a:ea typeface="宋体" charset="-122"/>
                </a:endParaRPr>
              </a:p>
            </p:txBody>
          </p:sp>
          <p:grpSp>
            <p:nvGrpSpPr>
              <p:cNvPr id="111" name="Group 6"/>
              <p:cNvGrpSpPr>
                <a:grpSpLocks/>
              </p:cNvGrpSpPr>
              <p:nvPr/>
            </p:nvGrpSpPr>
            <p:grpSpPr bwMode="auto">
              <a:xfrm>
                <a:off x="1684867" y="990598"/>
                <a:ext cx="2236787" cy="849770"/>
                <a:chOff x="596" y="1824"/>
                <a:chExt cx="1440" cy="544"/>
              </a:xfrm>
            </p:grpSpPr>
            <p:sp>
              <p:nvSpPr>
                <p:cNvPr id="130" name="Freeform 7"/>
                <p:cNvSpPr>
                  <a:spLocks/>
                </p:cNvSpPr>
                <p:nvPr/>
              </p:nvSpPr>
              <p:spPr bwMode="gray">
                <a:xfrm>
                  <a:off x="681" y="2178"/>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31"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algn="ct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A</a:t>
                  </a:r>
                  <a:endParaRPr lang="en-US" altLang="zh-CN" sz="2800" b="1" dirty="0">
                    <a:solidFill>
                      <a:srgbClr val="000000"/>
                    </a:solidFill>
                    <a:effectLst>
                      <a:outerShdw blurRad="38100" dist="38100" dir="2700000" algn="tl">
                        <a:srgbClr val="FFFFFF"/>
                      </a:outerShdw>
                    </a:effectLst>
                    <a:ea typeface="宋体" pitchFamily="2" charset="-122"/>
                  </a:endParaRPr>
                </a:p>
              </p:txBody>
            </p:sp>
          </p:grpSp>
          <p:grpSp>
            <p:nvGrpSpPr>
              <p:cNvPr id="112" name="组合 61"/>
              <p:cNvGrpSpPr/>
              <p:nvPr/>
            </p:nvGrpSpPr>
            <p:grpSpPr>
              <a:xfrm>
                <a:off x="1676399" y="2244435"/>
                <a:ext cx="2236788" cy="864033"/>
                <a:chOff x="838200" y="2244435"/>
                <a:chExt cx="2236788" cy="864033"/>
              </a:xfrm>
            </p:grpSpPr>
            <p:sp>
              <p:nvSpPr>
                <p:cNvPr id="128" name="Freeform 10"/>
                <p:cNvSpPr>
                  <a:spLocks/>
                </p:cNvSpPr>
                <p:nvPr/>
              </p:nvSpPr>
              <p:spPr bwMode="gray">
                <a:xfrm>
                  <a:off x="970233" y="2811673"/>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29" name="Rectangle 11"/>
                <p:cNvSpPr>
                  <a:spLocks noChangeArrowheads="1"/>
                </p:cNvSpPr>
                <p:nvPr/>
              </p:nvSpPr>
              <p:spPr bwMode="gray">
                <a:xfrm>
                  <a:off x="838200" y="2244435"/>
                  <a:ext cx="2236788" cy="749798"/>
                </a:xfrm>
                <a:prstGeom prst="rect">
                  <a:avLst/>
                </a:prstGeom>
                <a:gradFill rotWithShape="1">
                  <a:gsLst>
                    <a:gs pos="0">
                      <a:srgbClr val="3399FF"/>
                    </a:gs>
                    <a:gs pos="50000">
                      <a:srgbClr val="3399FF">
                        <a:gamma/>
                        <a:tint val="30196"/>
                        <a:invGamma/>
                      </a:srgbClr>
                    </a:gs>
                    <a:gs pos="100000">
                      <a:srgbClr val="3399FF"/>
                    </a:gs>
                  </a:gsLst>
                  <a:lin ang="2700000" scaled="1"/>
                </a:gradFill>
                <a:ln w="9525" algn="ctr">
                  <a:noFill/>
                  <a:miter lim="800000"/>
                  <a:headEnd/>
                  <a:tailEnd/>
                </a:ln>
                <a:effectLst/>
              </p:spPr>
              <p:txBody>
                <a:bodyPr wrap="none" anchor="ctr"/>
                <a:lstStyle/>
                <a:p>
                  <a:pP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B</a:t>
                  </a:r>
                  <a:endParaRPr lang="en-US" altLang="zh-CN" sz="2800" dirty="0">
                    <a:solidFill>
                      <a:srgbClr val="000000"/>
                    </a:solidFill>
                    <a:effectLst>
                      <a:outerShdw blurRad="38100" dist="38100" dir="2700000" algn="tl">
                        <a:srgbClr val="FFFFFF"/>
                      </a:outerShdw>
                    </a:effectLst>
                  </a:endParaRPr>
                </a:p>
              </p:txBody>
            </p:sp>
          </p:grpSp>
          <p:grpSp>
            <p:nvGrpSpPr>
              <p:cNvPr id="113" name="组合 60"/>
              <p:cNvGrpSpPr/>
              <p:nvPr/>
            </p:nvGrpSpPr>
            <p:grpSpPr>
              <a:xfrm>
                <a:off x="1659466" y="3504862"/>
                <a:ext cx="2235600" cy="863601"/>
                <a:chOff x="838200" y="3504862"/>
                <a:chExt cx="2235600" cy="863601"/>
              </a:xfrm>
            </p:grpSpPr>
            <p:sp>
              <p:nvSpPr>
                <p:cNvPr id="126" name="Freeform 10"/>
                <p:cNvSpPr>
                  <a:spLocks/>
                </p:cNvSpPr>
                <p:nvPr/>
              </p:nvSpPr>
              <p:spPr bwMode="gray">
                <a:xfrm>
                  <a:off x="982132" y="4071668"/>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27" name="Rectangle 32"/>
                <p:cNvSpPr>
                  <a:spLocks noChangeArrowheads="1"/>
                </p:cNvSpPr>
                <p:nvPr/>
              </p:nvSpPr>
              <p:spPr bwMode="gray">
                <a:xfrm rot="5400000">
                  <a:off x="1581600" y="2761462"/>
                  <a:ext cx="748800" cy="2235600"/>
                </a:xfrm>
                <a:prstGeom prst="rect">
                  <a:avLst/>
                </a:prstGeom>
                <a:gradFill rotWithShape="1">
                  <a:gsLst>
                    <a:gs pos="0">
                      <a:srgbClr val="DAF0BD"/>
                    </a:gs>
                    <a:gs pos="50000">
                      <a:srgbClr val="99D549"/>
                    </a:gs>
                    <a:gs pos="100000">
                      <a:srgbClr val="DAF0BD"/>
                    </a:gs>
                  </a:gsLst>
                  <a:lin ang="2700000" scaled="1"/>
                </a:gradFill>
                <a:ln w="9525" algn="ctr">
                  <a:noFill/>
                  <a:miter lim="800000"/>
                  <a:headEnd/>
                  <a:tailEnd/>
                </a:ln>
              </p:spPr>
              <p:txBody>
                <a:bodyPr wrap="none" anchor="ctr"/>
                <a:lstStyle/>
                <a:p>
                  <a:endParaRPr lang="zh-CN" altLang="en-US">
                    <a:ea typeface="宋体" charset="-122"/>
                  </a:endParaRPr>
                </a:p>
              </p:txBody>
            </p:sp>
          </p:grpSp>
          <p:grpSp>
            <p:nvGrpSpPr>
              <p:cNvPr id="114" name="组合 62"/>
              <p:cNvGrpSpPr/>
              <p:nvPr/>
            </p:nvGrpSpPr>
            <p:grpSpPr>
              <a:xfrm>
                <a:off x="1667532" y="4766702"/>
                <a:ext cx="2235600" cy="869451"/>
                <a:chOff x="762000" y="4766702"/>
                <a:chExt cx="2235600" cy="869451"/>
              </a:xfrm>
            </p:grpSpPr>
            <p:sp>
              <p:nvSpPr>
                <p:cNvPr id="124" name="Freeform 10"/>
                <p:cNvSpPr>
                  <a:spLocks/>
                </p:cNvSpPr>
                <p:nvPr/>
              </p:nvSpPr>
              <p:spPr bwMode="gray">
                <a:xfrm>
                  <a:off x="922865" y="5339358"/>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25" name="Rectangle 35"/>
                <p:cNvSpPr>
                  <a:spLocks noChangeArrowheads="1"/>
                </p:cNvSpPr>
                <p:nvPr/>
              </p:nvSpPr>
              <p:spPr bwMode="gray">
                <a:xfrm rot="5400000">
                  <a:off x="1505400" y="4023302"/>
                  <a:ext cx="748800" cy="2235600"/>
                </a:xfrm>
                <a:prstGeom prst="rect">
                  <a:avLst/>
                </a:prstGeom>
                <a:gradFill rotWithShape="1">
                  <a:gsLst>
                    <a:gs pos="0">
                      <a:srgbClr val="C7ECFF"/>
                    </a:gs>
                    <a:gs pos="50000">
                      <a:srgbClr val="66CCFF"/>
                    </a:gs>
                    <a:gs pos="100000">
                      <a:srgbClr val="C7ECFF"/>
                    </a:gs>
                  </a:gsLst>
                  <a:lin ang="2700000" scaled="1"/>
                </a:gradFill>
                <a:ln w="9525" algn="ctr">
                  <a:noFill/>
                  <a:miter lim="800000"/>
                  <a:headEnd/>
                  <a:tailEnd/>
                </a:ln>
              </p:spPr>
              <p:txBody>
                <a:bodyPr wrap="none" anchor="ctr"/>
                <a:lstStyle/>
                <a:p>
                  <a:endParaRPr lang="zh-CN" altLang="en-US">
                    <a:ea typeface="宋体" charset="-122"/>
                  </a:endParaRPr>
                </a:p>
              </p:txBody>
            </p:sp>
          </p:grpSp>
          <p:sp>
            <p:nvSpPr>
              <p:cNvPr id="115" name="矩形 114"/>
              <p:cNvSpPr/>
              <p:nvPr/>
            </p:nvSpPr>
            <p:spPr>
              <a:xfrm>
                <a:off x="2235200" y="3616643"/>
                <a:ext cx="1096775" cy="523220"/>
              </a:xfrm>
              <a:prstGeom prst="rect">
                <a:avLst/>
              </a:prstGeom>
            </p:spPr>
            <p:txBody>
              <a:bodyPr wrap="none">
                <a:spAutoFit/>
              </a:bodyPr>
              <a:lstStyle/>
              <a:p>
                <a:pP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C</a:t>
                </a:r>
                <a:endParaRPr lang="en-US" altLang="zh-CN" sz="2800" dirty="0">
                  <a:solidFill>
                    <a:srgbClr val="000000"/>
                  </a:solidFill>
                  <a:effectLst>
                    <a:outerShdw blurRad="38100" dist="38100" dir="2700000" algn="tl">
                      <a:srgbClr val="FFFFFF"/>
                    </a:outerShdw>
                  </a:effectLst>
                </a:endParaRPr>
              </a:p>
            </p:txBody>
          </p:sp>
          <p:sp>
            <p:nvSpPr>
              <p:cNvPr id="116" name="矩形 115"/>
              <p:cNvSpPr/>
              <p:nvPr/>
            </p:nvSpPr>
            <p:spPr>
              <a:xfrm>
                <a:off x="2226735" y="4851370"/>
                <a:ext cx="1132041" cy="523220"/>
              </a:xfrm>
              <a:prstGeom prst="rect">
                <a:avLst/>
              </a:prstGeom>
            </p:spPr>
            <p:txBody>
              <a:bodyPr wrap="none">
                <a:spAutoFit/>
              </a:bodyPr>
              <a:lstStyle/>
              <a:p>
                <a:pP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D</a:t>
                </a:r>
                <a:endParaRPr lang="en-US" altLang="zh-CN" sz="2800" dirty="0">
                  <a:solidFill>
                    <a:srgbClr val="000000"/>
                  </a:solidFill>
                  <a:effectLst>
                    <a:outerShdw blurRad="38100" dist="38100" dir="2700000" algn="tl">
                      <a:srgbClr val="FFFFFF"/>
                    </a:outerShdw>
                  </a:effectLst>
                </a:endParaRPr>
              </a:p>
            </p:txBody>
          </p:sp>
          <p:sp>
            <p:nvSpPr>
              <p:cNvPr id="117" name="Text Box 21"/>
              <p:cNvSpPr txBox="1">
                <a:spLocks noChangeArrowheads="1"/>
              </p:cNvSpPr>
              <p:nvPr/>
            </p:nvSpPr>
            <p:spPr bwMode="auto">
              <a:xfrm>
                <a:off x="4038599" y="22098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F0"/>
                    </a:solidFill>
                  </a:rPr>
                  <a:t>将第二次实验的样本随机近似两等份，作为训练、测试样本；将第一、三、四次实验样本作为未知样本，用来测试。</a:t>
                </a:r>
                <a:endParaRPr lang="en-US" altLang="zh-CN" sz="2000" dirty="0">
                  <a:solidFill>
                    <a:srgbClr val="00B0F0"/>
                  </a:solidFill>
                  <a:latin typeface="Verdana" pitchFamily="34" charset="0"/>
                  <a:ea typeface="宋体" charset="-122"/>
                </a:endParaRPr>
              </a:p>
            </p:txBody>
          </p:sp>
          <p:sp>
            <p:nvSpPr>
              <p:cNvPr id="118" name="Text Box 21"/>
              <p:cNvSpPr txBox="1">
                <a:spLocks noChangeArrowheads="1"/>
              </p:cNvSpPr>
              <p:nvPr/>
            </p:nvSpPr>
            <p:spPr bwMode="auto">
              <a:xfrm>
                <a:off x="4038599" y="32766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将第三次实验的样本随机近似两等份，作为训练、测试样本；将第一、二、四次实验样本作为未知样本，用来测试。</a:t>
                </a:r>
                <a:endParaRPr lang="en-US" altLang="zh-CN" sz="2000" dirty="0">
                  <a:solidFill>
                    <a:srgbClr val="00B050"/>
                  </a:solidFill>
                  <a:latin typeface="Verdana" pitchFamily="34" charset="0"/>
                  <a:ea typeface="宋体" charset="-122"/>
                </a:endParaRPr>
              </a:p>
            </p:txBody>
          </p:sp>
          <p:sp>
            <p:nvSpPr>
              <p:cNvPr id="119" name="Text Box 21"/>
              <p:cNvSpPr txBox="1">
                <a:spLocks noChangeArrowheads="1"/>
              </p:cNvSpPr>
              <p:nvPr/>
            </p:nvSpPr>
            <p:spPr bwMode="auto">
              <a:xfrm>
                <a:off x="4038599" y="45720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F0"/>
                    </a:solidFill>
                  </a:rPr>
                  <a:t>将第四次实验的样本随机近似两等份，作为训练、测试样本；将第一、二、三次实验样本作为未知样本，用来测试。</a:t>
                </a:r>
                <a:endParaRPr lang="en-US" altLang="zh-CN" sz="2000" dirty="0">
                  <a:solidFill>
                    <a:srgbClr val="00B0F0"/>
                  </a:solidFill>
                  <a:latin typeface="Verdana" pitchFamily="34" charset="0"/>
                  <a:ea typeface="宋体" charset="-122"/>
                </a:endParaRPr>
              </a:p>
            </p:txBody>
          </p:sp>
          <p:grpSp>
            <p:nvGrpSpPr>
              <p:cNvPr id="120" name="组合 47"/>
              <p:cNvGrpSpPr/>
              <p:nvPr/>
            </p:nvGrpSpPr>
            <p:grpSpPr>
              <a:xfrm>
                <a:off x="601132" y="1828800"/>
                <a:ext cx="880534" cy="2793999"/>
                <a:chOff x="601132" y="1828800"/>
                <a:chExt cx="880534" cy="2793999"/>
              </a:xfrm>
            </p:grpSpPr>
            <p:sp>
              <p:nvSpPr>
                <p:cNvPr id="121" name="Freeform 5"/>
                <p:cNvSpPr>
                  <a:spLocks/>
                </p:cNvSpPr>
                <p:nvPr/>
              </p:nvSpPr>
              <p:spPr bwMode="gray">
                <a:xfrm>
                  <a:off x="685797" y="4470399"/>
                  <a:ext cx="753535" cy="152400"/>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endParaRPr lang="zh-CN" altLang="en-US"/>
                </a:p>
              </p:txBody>
            </p:sp>
            <p:sp>
              <p:nvSpPr>
                <p:cNvPr id="122" name="Rectangle 30"/>
                <p:cNvSpPr>
                  <a:spLocks noChangeArrowheads="1"/>
                </p:cNvSpPr>
                <p:nvPr/>
              </p:nvSpPr>
              <p:spPr bwMode="gray">
                <a:xfrm rot="5400000">
                  <a:off x="-322528" y="2752460"/>
                  <a:ext cx="2727854" cy="880534"/>
                </a:xfrm>
                <a:prstGeom prst="rect">
                  <a:avLst/>
                </a:prstGeom>
                <a:gradFill rotWithShape="1">
                  <a:gsLst>
                    <a:gs pos="0">
                      <a:srgbClr val="FFCC00">
                        <a:gamma/>
                        <a:tint val="30196"/>
                        <a:invGamma/>
                      </a:srgbClr>
                    </a:gs>
                    <a:gs pos="50000">
                      <a:srgbClr val="FFCC00"/>
                    </a:gs>
                    <a:gs pos="100000">
                      <a:srgbClr val="FFCC00">
                        <a:gamma/>
                        <a:tint val="30196"/>
                        <a:invGamma/>
                      </a:srgbClr>
                    </a:gs>
                  </a:gsLst>
                  <a:lin ang="2700000" scaled="1"/>
                </a:gradFill>
                <a:ln w="9525" algn="ctr">
                  <a:noFill/>
                  <a:miter lim="800000"/>
                  <a:headEnd/>
                  <a:tailEnd/>
                </a:ln>
                <a:effectLst/>
              </p:spPr>
              <p:txBody>
                <a:bodyPr wrap="none" anchor="ctr"/>
                <a:lstStyle/>
                <a:p>
                  <a:endParaRPr lang="en-US" altLang="zh-CN" b="1" dirty="0">
                    <a:solidFill>
                      <a:srgbClr val="000000"/>
                    </a:solidFill>
                    <a:effectLst>
                      <a:outerShdw blurRad="38100" dist="38100" dir="2700000" algn="tl">
                        <a:srgbClr val="FFFFFF"/>
                      </a:outerShdw>
                    </a:effectLst>
                    <a:latin typeface="Arial" charset="0"/>
                    <a:ea typeface="宋体" pitchFamily="2" charset="-122"/>
                    <a:cs typeface="Arial" charset="0"/>
                  </a:endParaRPr>
                </a:p>
              </p:txBody>
            </p:sp>
            <p:sp>
              <p:nvSpPr>
                <p:cNvPr id="123" name="矩形 122"/>
                <p:cNvSpPr/>
                <p:nvPr/>
              </p:nvSpPr>
              <p:spPr>
                <a:xfrm>
                  <a:off x="668867" y="2209800"/>
                  <a:ext cx="762000" cy="2062103"/>
                </a:xfrm>
                <a:prstGeom prst="rect">
                  <a:avLst/>
                </a:prstGeom>
              </p:spPr>
              <p:txBody>
                <a:bodyPr wrap="square">
                  <a:spAutoFit/>
                </a:bodyPr>
                <a:lstStyle/>
                <a:p>
                  <a:r>
                    <a:rPr lang="zh-CN" altLang="en-US" sz="3200" dirty="0" smtClean="0">
                      <a:solidFill>
                        <a:schemeClr val="tx1"/>
                      </a:solidFill>
                    </a:rPr>
                    <a:t>测</a:t>
                  </a:r>
                  <a:endParaRPr lang="en-US" altLang="zh-CN" sz="3200" dirty="0" smtClean="0">
                    <a:solidFill>
                      <a:schemeClr val="tx1"/>
                    </a:solidFill>
                  </a:endParaRPr>
                </a:p>
                <a:p>
                  <a:r>
                    <a:rPr lang="zh-CN" altLang="en-US" sz="3200" dirty="0" smtClean="0">
                      <a:solidFill>
                        <a:schemeClr val="tx1"/>
                      </a:solidFill>
                    </a:rPr>
                    <a:t>试</a:t>
                  </a:r>
                  <a:endParaRPr lang="en-US" altLang="zh-CN" sz="3200" dirty="0" smtClean="0">
                    <a:solidFill>
                      <a:schemeClr val="tx1"/>
                    </a:solidFill>
                  </a:endParaRPr>
                </a:p>
                <a:p>
                  <a:r>
                    <a:rPr lang="zh-CN" altLang="en-US" sz="3200" dirty="0" smtClean="0">
                      <a:solidFill>
                        <a:schemeClr val="tx1"/>
                      </a:solidFill>
                    </a:rPr>
                    <a:t>方</a:t>
                  </a:r>
                  <a:endParaRPr lang="en-US" altLang="zh-CN" sz="3200" dirty="0" smtClean="0">
                    <a:solidFill>
                      <a:schemeClr val="tx1"/>
                    </a:solidFill>
                  </a:endParaRPr>
                </a:p>
                <a:p>
                  <a:r>
                    <a:rPr lang="zh-CN" altLang="en-US" sz="3200" dirty="0" smtClean="0">
                      <a:solidFill>
                        <a:schemeClr val="tx1"/>
                      </a:solidFill>
                    </a:rPr>
                    <a:t>案</a:t>
                  </a:r>
                  <a:endParaRPr lang="en-US" altLang="zh-CN" sz="3200" dirty="0" smtClean="0">
                    <a:solidFill>
                      <a:schemeClr val="tx1"/>
                    </a:solidFill>
                  </a:endParaRPr>
                </a:p>
              </p:txBody>
            </p:sp>
          </p:grpSp>
        </p:grpSp>
      </p:grpSp>
      <p:sp>
        <p:nvSpPr>
          <p:cNvPr id="39" name="Text Box 3"/>
          <p:cNvSpPr txBox="1">
            <a:spLocks noChangeArrowheads="1"/>
          </p:cNvSpPr>
          <p:nvPr/>
        </p:nvSpPr>
        <p:spPr bwMode="auto">
          <a:xfrm>
            <a:off x="4648200" y="0"/>
            <a:ext cx="4495800" cy="701731"/>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基于加速度信号均方值特征碰摩部位识别</a:t>
            </a:r>
            <a:endParaRPr lang="en-US" altLang="zh-CN" dirty="0" smtClean="0">
              <a:solidFill>
                <a:srgbClr val="FF0000"/>
              </a:solidFill>
            </a:endParaRPr>
          </a:p>
          <a:p>
            <a:pPr fontAlgn="ctr">
              <a:spcBef>
                <a:spcPct val="20000"/>
              </a:spcBef>
              <a:buClr>
                <a:srgbClr val="0000FF"/>
              </a:buClr>
            </a:pPr>
            <a:endParaRPr lang="en-US" altLang="zh-CN" dirty="0" smtClean="0">
              <a:solidFill>
                <a:srgbClr val="FF0000"/>
              </a:solidFill>
            </a:endParaRPr>
          </a:p>
        </p:txBody>
      </p:sp>
      <p:sp>
        <p:nvSpPr>
          <p:cNvPr id="40" name="矩形 39"/>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38"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aphicFrame>
        <p:nvGraphicFramePr>
          <p:cNvPr id="13" name="表格 12"/>
          <p:cNvGraphicFramePr>
            <a:graphicFrameLocks noGrp="1"/>
          </p:cNvGraphicFramePr>
          <p:nvPr/>
        </p:nvGraphicFramePr>
        <p:xfrm>
          <a:off x="304800" y="1066800"/>
          <a:ext cx="8534397" cy="5334003"/>
        </p:xfrm>
        <a:graphic>
          <a:graphicData uri="http://schemas.openxmlformats.org/drawingml/2006/table">
            <a:tbl>
              <a:tblPr/>
              <a:tblGrid>
                <a:gridCol w="960313"/>
                <a:gridCol w="824785"/>
                <a:gridCol w="824785"/>
                <a:gridCol w="824785"/>
                <a:gridCol w="922558"/>
                <a:gridCol w="960313"/>
                <a:gridCol w="1103586"/>
                <a:gridCol w="1103586"/>
                <a:gridCol w="1009686"/>
              </a:tblGrid>
              <a:tr h="320158">
                <a:tc rowSpan="2">
                  <a:txBody>
                    <a:bodyPr/>
                    <a:lstStyle/>
                    <a:p>
                      <a:pPr algn="ctr">
                        <a:spcAft>
                          <a:spcPts val="0"/>
                        </a:spcAft>
                      </a:pPr>
                      <a:r>
                        <a:rPr lang="zh-CN" sz="1200" kern="100" dirty="0">
                          <a:solidFill>
                            <a:srgbClr val="000000"/>
                          </a:solidFill>
                          <a:latin typeface="Times New Roman"/>
                          <a:ea typeface="宋体"/>
                          <a:cs typeface="Times New Roman"/>
                        </a:rPr>
                        <a:t>测试</a:t>
                      </a:r>
                      <a:endParaRPr lang="zh-CN" sz="1200" kern="100" dirty="0">
                        <a:latin typeface="Times New Roman"/>
                        <a:ea typeface="宋体"/>
                        <a:cs typeface="Times New Roman"/>
                      </a:endParaRPr>
                    </a:p>
                    <a:p>
                      <a:pPr algn="ctr">
                        <a:spcAft>
                          <a:spcPts val="0"/>
                        </a:spcAft>
                      </a:pPr>
                      <a:r>
                        <a:rPr lang="zh-CN" sz="1200" kern="100" dirty="0">
                          <a:solidFill>
                            <a:srgbClr val="000000"/>
                          </a:solidFill>
                          <a:latin typeface="Times New Roman"/>
                          <a:ea typeface="宋体"/>
                          <a:cs typeface="Times New Roman"/>
                        </a:rPr>
                        <a:t>次数</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6675" algn="ctr">
                        <a:spcAft>
                          <a:spcPts val="0"/>
                        </a:spcAft>
                      </a:pPr>
                      <a:r>
                        <a:rPr lang="zh-CN" sz="1200" kern="100" dirty="0">
                          <a:solidFill>
                            <a:srgbClr val="000000"/>
                          </a:solidFill>
                          <a:latin typeface="Times New Roman"/>
                          <a:ea typeface="宋体"/>
                          <a:cs typeface="Times New Roman"/>
                        </a:rPr>
                        <a:t>训练</a:t>
                      </a:r>
                      <a:endParaRPr lang="zh-CN" sz="1200" kern="100" dirty="0">
                        <a:latin typeface="Times New Roman"/>
                        <a:ea typeface="宋体"/>
                        <a:cs typeface="Times New Roman"/>
                      </a:endParaRPr>
                    </a:p>
                    <a:p>
                      <a:pPr algn="ctr">
                        <a:spcAft>
                          <a:spcPts val="0"/>
                        </a:spcAft>
                      </a:pPr>
                      <a:r>
                        <a:rPr lang="zh-CN" sz="1200" kern="100" dirty="0">
                          <a:solidFill>
                            <a:srgbClr val="000000"/>
                          </a:solidFill>
                          <a:latin typeface="Times New Roman"/>
                          <a:ea typeface="宋体"/>
                          <a:cs typeface="Times New Roman"/>
                        </a:rPr>
                        <a:t>样本数</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6675" algn="ctr">
                        <a:spcAft>
                          <a:spcPts val="0"/>
                        </a:spcAft>
                      </a:pPr>
                      <a:r>
                        <a:rPr lang="zh-CN" sz="1200" kern="100">
                          <a:solidFill>
                            <a:srgbClr val="000000"/>
                          </a:solidFill>
                          <a:latin typeface="Times New Roman"/>
                          <a:ea typeface="宋体"/>
                          <a:cs typeface="Times New Roman"/>
                        </a:rPr>
                        <a:t>测试</a:t>
                      </a:r>
                      <a:endParaRPr lang="zh-CN" sz="1200" kern="100">
                        <a:latin typeface="Times New Roman"/>
                        <a:ea typeface="宋体"/>
                        <a:cs typeface="Times New Roman"/>
                      </a:endParaRPr>
                    </a:p>
                    <a:p>
                      <a:pPr algn="ctr">
                        <a:spcAft>
                          <a:spcPts val="0"/>
                        </a:spcAft>
                      </a:pPr>
                      <a:r>
                        <a:rPr lang="zh-CN" sz="1200" kern="100">
                          <a:solidFill>
                            <a:srgbClr val="000000"/>
                          </a:solidFill>
                          <a:latin typeface="Times New Roman"/>
                          <a:ea typeface="宋体"/>
                          <a:cs typeface="Times New Roman"/>
                        </a:rPr>
                        <a:t>样本数</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6675" algn="ctr">
                        <a:spcAft>
                          <a:spcPts val="0"/>
                        </a:spcAft>
                      </a:pPr>
                      <a:r>
                        <a:rPr lang="zh-CN" sz="1200" kern="100">
                          <a:solidFill>
                            <a:srgbClr val="000000"/>
                          </a:solidFill>
                          <a:latin typeface="Times New Roman"/>
                          <a:ea typeface="宋体"/>
                          <a:cs typeface="Times New Roman"/>
                        </a:rPr>
                        <a:t>未知</a:t>
                      </a:r>
                      <a:endParaRPr lang="zh-CN" sz="1200" kern="100">
                        <a:latin typeface="Times New Roman"/>
                        <a:ea typeface="宋体"/>
                        <a:cs typeface="Times New Roman"/>
                      </a:endParaRPr>
                    </a:p>
                    <a:p>
                      <a:pPr algn="ctr">
                        <a:spcAft>
                          <a:spcPts val="0"/>
                        </a:spcAft>
                      </a:pPr>
                      <a:r>
                        <a:rPr lang="zh-CN" sz="1200" kern="100">
                          <a:solidFill>
                            <a:srgbClr val="000000"/>
                          </a:solidFill>
                          <a:latin typeface="Times New Roman"/>
                          <a:ea typeface="宋体"/>
                          <a:cs typeface="Times New Roman"/>
                        </a:rPr>
                        <a:t>样本数</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6675" indent="-66675" algn="ctr">
                        <a:spcAft>
                          <a:spcPts val="0"/>
                        </a:spcAft>
                      </a:pPr>
                      <a:r>
                        <a:rPr lang="zh-CN" sz="1200" kern="100">
                          <a:solidFill>
                            <a:srgbClr val="000000"/>
                          </a:solidFill>
                          <a:latin typeface="Times New Roman"/>
                          <a:ea typeface="宋体"/>
                          <a:cs typeface="Times New Roman"/>
                        </a:rPr>
                        <a:t>训练样本识别率</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6675" indent="-66675" algn="ctr">
                        <a:spcAft>
                          <a:spcPts val="0"/>
                        </a:spcAft>
                      </a:pPr>
                      <a:r>
                        <a:rPr lang="zh-CN" sz="1200" kern="100">
                          <a:solidFill>
                            <a:srgbClr val="000000"/>
                          </a:solidFill>
                          <a:latin typeface="Times New Roman"/>
                          <a:ea typeface="宋体"/>
                          <a:cs typeface="Times New Roman"/>
                        </a:rPr>
                        <a:t>测试样本识别率</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未知样本识别率</a:t>
                      </a:r>
                      <a:endParaRPr lang="zh-CN" sz="12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2015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000"/>
                        </a:lnSpc>
                        <a:spcAft>
                          <a:spcPts val="0"/>
                        </a:spcAft>
                      </a:pPr>
                      <a:r>
                        <a:rPr lang="zh-CN" sz="1200" kern="100" dirty="0">
                          <a:solidFill>
                            <a:srgbClr val="000000"/>
                          </a:solidFill>
                          <a:latin typeface="Times New Roman"/>
                          <a:ea typeface="宋体"/>
                          <a:cs typeface="Times New Roman"/>
                        </a:rPr>
                        <a:t>第二次</a:t>
                      </a:r>
                      <a:endParaRPr lang="zh-CN" sz="1200" kern="100" dirty="0">
                        <a:latin typeface="Times New Roman"/>
                        <a:ea typeface="宋体"/>
                        <a:cs typeface="Times New Roman"/>
                      </a:endParaRPr>
                    </a:p>
                    <a:p>
                      <a:pPr indent="66675" algn="ctr">
                        <a:lnSpc>
                          <a:spcPts val="1000"/>
                        </a:lnSpc>
                        <a:spcAft>
                          <a:spcPts val="0"/>
                        </a:spcAft>
                      </a:pPr>
                      <a:r>
                        <a:rPr lang="zh-CN" sz="1200" kern="100" dirty="0">
                          <a:solidFill>
                            <a:srgbClr val="000000"/>
                          </a:solidFill>
                          <a:latin typeface="Times New Roman"/>
                          <a:ea typeface="宋体"/>
                          <a:cs typeface="Times New Roman"/>
                        </a:rPr>
                        <a:t>实验</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solidFill>
                            <a:srgbClr val="000000"/>
                          </a:solidFill>
                          <a:latin typeface="Times New Roman"/>
                          <a:ea typeface="宋体"/>
                          <a:cs typeface="Times New Roman"/>
                        </a:rPr>
                        <a:t>第三次</a:t>
                      </a:r>
                      <a:endParaRPr lang="zh-CN" sz="1200" kern="100">
                        <a:latin typeface="Times New Roman"/>
                        <a:ea typeface="宋体"/>
                        <a:cs typeface="Times New Roman"/>
                      </a:endParaRPr>
                    </a:p>
                    <a:p>
                      <a:pPr indent="66675" algn="ctr">
                        <a:lnSpc>
                          <a:spcPts val="1000"/>
                        </a:lnSpc>
                        <a:spcAft>
                          <a:spcPts val="0"/>
                        </a:spcAft>
                      </a:pPr>
                      <a:r>
                        <a:rPr lang="zh-CN" sz="1200" kern="100">
                          <a:solidFill>
                            <a:srgbClr val="000000"/>
                          </a:solidFill>
                          <a:latin typeface="Times New Roman"/>
                          <a:ea typeface="宋体"/>
                          <a:cs typeface="Times New Roman"/>
                        </a:rPr>
                        <a:t>实验</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solidFill>
                            <a:srgbClr val="000000"/>
                          </a:solidFill>
                          <a:latin typeface="Times New Roman"/>
                          <a:ea typeface="宋体"/>
                          <a:cs typeface="Times New Roman"/>
                        </a:rPr>
                        <a:t>第四次</a:t>
                      </a:r>
                      <a:endParaRPr lang="zh-CN" sz="1200" kern="100">
                        <a:latin typeface="Times New Roman"/>
                        <a:ea typeface="宋体"/>
                        <a:cs typeface="Times New Roman"/>
                      </a:endParaRPr>
                    </a:p>
                    <a:p>
                      <a:pPr indent="66675" algn="ctr">
                        <a:lnSpc>
                          <a:spcPts val="1000"/>
                        </a:lnSpc>
                        <a:spcAft>
                          <a:spcPts val="0"/>
                        </a:spcAft>
                      </a:pPr>
                      <a:r>
                        <a:rPr lang="zh-CN" sz="1200" kern="100">
                          <a:solidFill>
                            <a:srgbClr val="000000"/>
                          </a:solidFill>
                          <a:latin typeface="Times New Roman"/>
                          <a:ea typeface="宋体"/>
                          <a:cs typeface="Times New Roman"/>
                        </a:rPr>
                        <a:t>实验</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algn="ctr">
                        <a:spcAft>
                          <a:spcPts val="0"/>
                        </a:spcAft>
                      </a:pPr>
                      <a:r>
                        <a:rPr lang="en-US" sz="1400" kern="100" dirty="0" smtClean="0">
                          <a:solidFill>
                            <a:srgbClr val="000000"/>
                          </a:solidFill>
                          <a:latin typeface="Times New Roman"/>
                          <a:ea typeface="宋体"/>
                          <a:cs typeface="Times New Roman"/>
                        </a:rPr>
                        <a:t>       1</a:t>
                      </a:r>
                      <a:endParaRPr lang="zh-CN" sz="14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193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67.9%</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82.2%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87.9%</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187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213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75.3%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89.2%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199</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201</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75.3%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93.0%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4</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75.3%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91.2%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86.7%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6</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220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180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90.2%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smtClean="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90.2%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8</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196</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204</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90.7%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9</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208</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99.5%</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89.7%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400" kern="100">
                          <a:solidFill>
                            <a:srgbClr val="000000"/>
                          </a:solidFill>
                          <a:latin typeface="宋体"/>
                          <a:ea typeface="宋体"/>
                          <a:cs typeface="Times New Roman"/>
                        </a:rPr>
                        <a:t>10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75.3%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90.2%</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57">
                <a:tc gridSpan="4">
                  <a:txBody>
                    <a:bodyPr/>
                    <a:lstStyle/>
                    <a:p>
                      <a:pPr indent="266700" algn="ctr">
                        <a:lnSpc>
                          <a:spcPts val="2000"/>
                        </a:lnSpc>
                        <a:spcAft>
                          <a:spcPts val="0"/>
                        </a:spcAft>
                      </a:pPr>
                      <a:r>
                        <a:rPr lang="zh-CN" sz="1400" kern="100" dirty="0">
                          <a:solidFill>
                            <a:srgbClr val="C00000"/>
                          </a:solidFill>
                          <a:latin typeface="Calibri"/>
                          <a:ea typeface="宋体"/>
                          <a:cs typeface="Times New Roman"/>
                        </a:rPr>
                        <a:t>平均识别率</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100%</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100%</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74.5%</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97.8%</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89.9%</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1676400" y="533400"/>
            <a:ext cx="6172200" cy="400110"/>
          </a:xfrm>
          <a:prstGeom prst="rect">
            <a:avLst/>
          </a:prstGeom>
        </p:spPr>
        <p:txBody>
          <a:bodyPr wrap="square">
            <a:spAutoFit/>
          </a:bodyPr>
          <a:lstStyle/>
          <a:p>
            <a:r>
              <a:rPr lang="en-US" sz="2000" dirty="0" smtClean="0">
                <a:solidFill>
                  <a:srgbClr val="C00000"/>
                </a:solidFill>
              </a:rPr>
              <a:t>2012</a:t>
            </a:r>
            <a:r>
              <a:rPr lang="zh-CN" altLang="en-US" sz="2000" dirty="0" smtClean="0">
                <a:solidFill>
                  <a:srgbClr val="C00000"/>
                </a:solidFill>
              </a:rPr>
              <a:t>年</a:t>
            </a:r>
            <a:r>
              <a:rPr lang="en-US" sz="2000" dirty="0" smtClean="0">
                <a:solidFill>
                  <a:srgbClr val="C00000"/>
                </a:solidFill>
              </a:rPr>
              <a:t>5</a:t>
            </a:r>
            <a:r>
              <a:rPr lang="zh-CN" altLang="en-US" sz="2000" dirty="0" smtClean="0">
                <a:solidFill>
                  <a:srgbClr val="C00000"/>
                </a:solidFill>
              </a:rPr>
              <a:t>月</a:t>
            </a:r>
            <a:r>
              <a:rPr lang="en-US" sz="2000" dirty="0" smtClean="0">
                <a:solidFill>
                  <a:srgbClr val="C00000"/>
                </a:solidFill>
              </a:rPr>
              <a:t>2</a:t>
            </a:r>
            <a:r>
              <a:rPr lang="zh-CN" altLang="en-US" sz="2000" dirty="0" smtClean="0">
                <a:solidFill>
                  <a:srgbClr val="C00000"/>
                </a:solidFill>
              </a:rPr>
              <a:t>日次实验作为训练样本碰摩部位识别结果</a:t>
            </a:r>
            <a:endParaRPr lang="zh-CN" altLang="en-US" sz="2000" dirty="0">
              <a:solidFill>
                <a:srgbClr val="C00000"/>
              </a:solidFill>
            </a:endParaRPr>
          </a:p>
        </p:txBody>
      </p:sp>
      <p:sp>
        <p:nvSpPr>
          <p:cNvPr id="15" name="Rectangle 2"/>
          <p:cNvSpPr>
            <a:spLocks noChangeArrowheads="1"/>
          </p:cNvSpPr>
          <p:nvPr/>
        </p:nvSpPr>
        <p:spPr bwMode="auto">
          <a:xfrm>
            <a:off x="5638800" y="1371600"/>
            <a:ext cx="1066800" cy="5029200"/>
          </a:xfrm>
          <a:prstGeom prst="rect">
            <a:avLst/>
          </a:prstGeom>
          <a:noFill/>
          <a:ln w="25400">
            <a:solidFill>
              <a:srgbClr val="FF0000"/>
            </a:solidFill>
            <a:prstDash val="solid"/>
            <a:miter lim="800000"/>
            <a:headEnd/>
            <a:tailEnd/>
          </a:ln>
          <a:effectLst/>
        </p:spPr>
        <p:txBody>
          <a:bodyPr wrap="none" anchor="ctr"/>
          <a:lstStyle/>
          <a:p>
            <a:endParaRPr lang="zh-CN" altLang="en-US"/>
          </a:p>
        </p:txBody>
      </p:sp>
      <p:sp>
        <p:nvSpPr>
          <p:cNvPr id="12" name="矩形 11"/>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16" name="Text Box 3"/>
          <p:cNvSpPr txBox="1">
            <a:spLocks noChangeArrowheads="1"/>
          </p:cNvSpPr>
          <p:nvPr/>
        </p:nvSpPr>
        <p:spPr bwMode="auto">
          <a:xfrm>
            <a:off x="4648200" y="0"/>
            <a:ext cx="4495800" cy="701731"/>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基于加速度信号均方值特征碰摩部位识别</a:t>
            </a:r>
            <a:endParaRPr lang="en-US" altLang="zh-CN" dirty="0" smtClean="0">
              <a:solidFill>
                <a:srgbClr val="FF0000"/>
              </a:solidFill>
            </a:endParaRPr>
          </a:p>
          <a:p>
            <a:pPr fontAlgn="ctr">
              <a:spcBef>
                <a:spcPct val="20000"/>
              </a:spcBef>
              <a:buClr>
                <a:srgbClr val="0000FF"/>
              </a:buClr>
            </a:pPr>
            <a:endParaRPr lang="en-US" altLang="zh-CN" dirty="0" smtClean="0">
              <a:solidFill>
                <a:srgbClr val="FF0000"/>
              </a:solidFill>
            </a:endParaRPr>
          </a:p>
        </p:txBody>
      </p:sp>
      <p:grpSp>
        <p:nvGrpSpPr>
          <p:cNvPr id="25" name="组合 24"/>
          <p:cNvGrpSpPr/>
          <p:nvPr/>
        </p:nvGrpSpPr>
        <p:grpSpPr>
          <a:xfrm>
            <a:off x="6934200" y="3352800"/>
            <a:ext cx="1752600" cy="2673601"/>
            <a:chOff x="6934200" y="3352800"/>
            <a:chExt cx="1752600" cy="2673601"/>
          </a:xfrm>
        </p:grpSpPr>
        <p:sp>
          <p:nvSpPr>
            <p:cNvPr id="18" name="AutoShape 23"/>
            <p:cNvSpPr>
              <a:spLocks noChangeArrowheads="1"/>
            </p:cNvSpPr>
            <p:nvPr/>
          </p:nvSpPr>
          <p:spPr bwMode="auto">
            <a:xfrm>
              <a:off x="6934200" y="3352800"/>
              <a:ext cx="1752600" cy="16764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000" dirty="0" smtClean="0">
                  <a:solidFill>
                    <a:schemeClr val="tx1"/>
                  </a:solidFill>
                </a:rPr>
                <a:t>十次随机 实</a:t>
              </a:r>
              <a:endParaRPr lang="en-US" altLang="zh-CN" sz="2000" dirty="0" smtClean="0">
                <a:solidFill>
                  <a:schemeClr val="tx1"/>
                </a:solidFill>
              </a:endParaRPr>
            </a:p>
            <a:p>
              <a:r>
                <a:rPr lang="zh-CN" altLang="en-US" sz="2000" dirty="0" smtClean="0">
                  <a:solidFill>
                    <a:schemeClr val="tx1"/>
                  </a:solidFill>
                </a:rPr>
                <a:t>验的平均识</a:t>
              </a:r>
              <a:endParaRPr lang="en-US" altLang="zh-CN" sz="2000" dirty="0" smtClean="0">
                <a:solidFill>
                  <a:schemeClr val="tx1"/>
                </a:solidFill>
              </a:endParaRPr>
            </a:p>
            <a:p>
              <a:r>
                <a:rPr lang="zh-CN" altLang="en-US" sz="2000" dirty="0" smtClean="0">
                  <a:solidFill>
                    <a:schemeClr val="tx1"/>
                  </a:solidFill>
                </a:rPr>
                <a:t>别率接近</a:t>
              </a:r>
              <a:r>
                <a:rPr lang="en-US" altLang="zh-CN" sz="2000" dirty="0" smtClean="0">
                  <a:solidFill>
                    <a:schemeClr val="tx1"/>
                  </a:solidFill>
                </a:rPr>
                <a:t>90%</a:t>
              </a:r>
              <a:endParaRPr lang="zh-CN" altLang="en-US" sz="2000" dirty="0">
                <a:solidFill>
                  <a:schemeClr val="tx1"/>
                </a:solidFill>
              </a:endParaRPr>
            </a:p>
          </p:txBody>
        </p:sp>
        <p:grpSp>
          <p:nvGrpSpPr>
            <p:cNvPr id="19" name="组合 35"/>
            <p:cNvGrpSpPr/>
            <p:nvPr/>
          </p:nvGrpSpPr>
          <p:grpSpPr>
            <a:xfrm>
              <a:off x="7239000" y="4953000"/>
              <a:ext cx="1219201" cy="1073401"/>
              <a:chOff x="2209004" y="4876800"/>
              <a:chExt cx="4267996" cy="1073401"/>
            </a:xfrm>
          </p:grpSpPr>
          <p:grpSp>
            <p:nvGrpSpPr>
              <p:cNvPr id="20" name="组合 31"/>
              <p:cNvGrpSpPr/>
              <p:nvPr/>
            </p:nvGrpSpPr>
            <p:grpSpPr>
              <a:xfrm>
                <a:off x="2209004" y="5405716"/>
                <a:ext cx="4267996" cy="544485"/>
                <a:chOff x="2209004" y="5405716"/>
                <a:chExt cx="4267996" cy="544485"/>
              </a:xfrm>
            </p:grpSpPr>
            <p:cxnSp>
              <p:nvCxnSpPr>
                <p:cNvPr id="22" name="直接连接符 21"/>
                <p:cNvCxnSpPr/>
                <p:nvPr/>
              </p:nvCxnSpPr>
              <p:spPr bwMode="auto">
                <a:xfrm rot="5400000">
                  <a:off x="1939402" y="5679803"/>
                  <a:ext cx="540000" cy="795"/>
                </a:xfrm>
                <a:prstGeom prst="line">
                  <a:avLst/>
                </a:prstGeom>
                <a:noFill/>
                <a:ln w="76200" cap="flat" cmpd="sng" algn="ctr">
                  <a:solidFill>
                    <a:srgbClr val="00B050"/>
                  </a:solidFill>
                  <a:prstDash val="solid"/>
                  <a:round/>
                  <a:headEnd type="none" w="med" len="med"/>
                  <a:tailEnd type="none" w="med" len="med"/>
                </a:ln>
                <a:effectLst/>
              </p:spPr>
            </p:cxnSp>
            <p:cxnSp>
              <p:nvCxnSpPr>
                <p:cNvPr id="23" name="直接连接符 22"/>
                <p:cNvCxnSpPr/>
                <p:nvPr/>
              </p:nvCxnSpPr>
              <p:spPr bwMode="auto">
                <a:xfrm rot="5400000">
                  <a:off x="6193342" y="5652722"/>
                  <a:ext cx="495600" cy="1588"/>
                </a:xfrm>
                <a:prstGeom prst="line">
                  <a:avLst/>
                </a:prstGeom>
                <a:noFill/>
                <a:ln w="76200" cap="flat" cmpd="sng" algn="ctr">
                  <a:solidFill>
                    <a:srgbClr val="00B050"/>
                  </a:solidFill>
                  <a:prstDash val="solid"/>
                  <a:round/>
                  <a:headEnd type="none" w="med" len="med"/>
                  <a:tailEnd type="none" w="med" len="med"/>
                </a:ln>
                <a:effectLst/>
              </p:spPr>
            </p:cxnSp>
            <p:cxnSp>
              <p:nvCxnSpPr>
                <p:cNvPr id="24" name="直接连接符 23"/>
                <p:cNvCxnSpPr/>
                <p:nvPr/>
              </p:nvCxnSpPr>
              <p:spPr bwMode="auto">
                <a:xfrm>
                  <a:off x="2209800" y="5410200"/>
                  <a:ext cx="4267200" cy="1588"/>
                </a:xfrm>
                <a:prstGeom prst="line">
                  <a:avLst/>
                </a:prstGeom>
                <a:noFill/>
                <a:ln w="76200" cap="flat" cmpd="sng" algn="ctr">
                  <a:solidFill>
                    <a:srgbClr val="00B050"/>
                  </a:solidFill>
                  <a:prstDash val="solid"/>
                  <a:round/>
                  <a:headEnd type="none" w="med" len="med"/>
                  <a:tailEnd type="none" w="med" len="med"/>
                </a:ln>
                <a:effectLst/>
              </p:spPr>
            </p:cxnSp>
          </p:grpSp>
          <p:cxnSp>
            <p:nvCxnSpPr>
              <p:cNvPr id="21" name="直接箭头连接符 20"/>
              <p:cNvCxnSpPr/>
              <p:nvPr/>
            </p:nvCxnSpPr>
            <p:spPr bwMode="auto">
              <a:xfrm rot="5400000" flipH="1" flipV="1">
                <a:off x="3996150" y="5109750"/>
                <a:ext cx="504000" cy="38100"/>
              </a:xfrm>
              <a:prstGeom prst="straightConnector1">
                <a:avLst/>
              </a:prstGeom>
              <a:noFill/>
              <a:ln w="76200" cap="flat" cmpd="sng" algn="ctr">
                <a:solidFill>
                  <a:srgbClr val="00B050"/>
                </a:solidFill>
                <a:prstDash val="solid"/>
                <a:round/>
                <a:headEnd type="none" w="med" len="med"/>
                <a:tailEnd type="arrow"/>
              </a:ln>
              <a:effectLst/>
            </p:spPr>
          </p:cxnSp>
        </p:grpSp>
      </p:grpSp>
      <p:grpSp>
        <p:nvGrpSpPr>
          <p:cNvPr id="38" name="组合 37"/>
          <p:cNvGrpSpPr/>
          <p:nvPr/>
        </p:nvGrpSpPr>
        <p:grpSpPr>
          <a:xfrm>
            <a:off x="4648200" y="3429000"/>
            <a:ext cx="1752600" cy="2624716"/>
            <a:chOff x="4648200" y="3429000"/>
            <a:chExt cx="1752600" cy="2624716"/>
          </a:xfrm>
        </p:grpSpPr>
        <p:sp>
          <p:nvSpPr>
            <p:cNvPr id="27" name="AutoShape 23"/>
            <p:cNvSpPr>
              <a:spLocks noChangeArrowheads="1"/>
            </p:cNvSpPr>
            <p:nvPr/>
          </p:nvSpPr>
          <p:spPr bwMode="auto">
            <a:xfrm>
              <a:off x="4648200" y="3429000"/>
              <a:ext cx="1752600" cy="1676400"/>
            </a:xfrm>
            <a:prstGeom prst="roundRect">
              <a:avLst>
                <a:gd name="adj" fmla="val 16667"/>
              </a:avLst>
            </a:prstGeom>
            <a:solidFill>
              <a:srgbClr val="FFFF0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000" dirty="0" smtClean="0">
                  <a:solidFill>
                    <a:schemeClr val="tx1"/>
                  </a:solidFill>
                </a:rPr>
                <a:t>十次随机实验</a:t>
              </a:r>
              <a:endParaRPr lang="en-US" altLang="zh-CN" sz="2000" dirty="0" smtClean="0">
                <a:solidFill>
                  <a:schemeClr val="tx1"/>
                </a:solidFill>
              </a:endParaRPr>
            </a:p>
            <a:p>
              <a:r>
                <a:rPr lang="zh-CN" altLang="en-US" sz="2000" dirty="0" smtClean="0">
                  <a:solidFill>
                    <a:schemeClr val="tx1"/>
                  </a:solidFill>
                </a:rPr>
                <a:t>的平均识别率</a:t>
              </a:r>
              <a:endParaRPr lang="en-US" altLang="zh-CN" sz="2000" dirty="0" smtClean="0">
                <a:solidFill>
                  <a:schemeClr val="tx1"/>
                </a:solidFill>
              </a:endParaRPr>
            </a:p>
            <a:p>
              <a:r>
                <a:rPr lang="zh-CN" altLang="en-US" sz="2000" dirty="0" smtClean="0">
                  <a:solidFill>
                    <a:schemeClr val="tx1"/>
                  </a:solidFill>
                </a:rPr>
                <a:t>仅为</a:t>
              </a:r>
              <a:r>
                <a:rPr lang="en-US" altLang="zh-CN" sz="2000" dirty="0" smtClean="0">
                  <a:solidFill>
                    <a:schemeClr val="tx1"/>
                  </a:solidFill>
                </a:rPr>
                <a:t>74.5%</a:t>
              </a:r>
              <a:endParaRPr lang="zh-CN" altLang="en-US" sz="2000" dirty="0">
                <a:solidFill>
                  <a:schemeClr val="tx1"/>
                </a:solidFill>
              </a:endParaRPr>
            </a:p>
          </p:txBody>
        </p:sp>
        <p:cxnSp>
          <p:nvCxnSpPr>
            <p:cNvPr id="35" name="直接连接符 34"/>
            <p:cNvCxnSpPr/>
            <p:nvPr/>
          </p:nvCxnSpPr>
          <p:spPr bwMode="auto">
            <a:xfrm rot="5400000">
              <a:off x="5946586" y="5805689"/>
              <a:ext cx="495600" cy="454"/>
            </a:xfrm>
            <a:prstGeom prst="line">
              <a:avLst/>
            </a:prstGeom>
            <a:noFill/>
            <a:ln w="76200" cap="flat" cmpd="sng" algn="ctr">
              <a:solidFill>
                <a:srgbClr val="FFFF00"/>
              </a:solidFill>
              <a:prstDash val="solid"/>
              <a:round/>
              <a:headEnd type="none" w="med" len="med"/>
              <a:tailEnd type="none" w="med" len="med"/>
            </a:ln>
            <a:effectLst/>
          </p:spPr>
        </p:cxnSp>
        <p:cxnSp>
          <p:nvCxnSpPr>
            <p:cNvPr id="36" name="直接连接符 35"/>
            <p:cNvCxnSpPr/>
            <p:nvPr/>
          </p:nvCxnSpPr>
          <p:spPr bwMode="auto">
            <a:xfrm>
              <a:off x="5498420" y="5562600"/>
              <a:ext cx="720000" cy="1588"/>
            </a:xfrm>
            <a:prstGeom prst="line">
              <a:avLst/>
            </a:prstGeom>
            <a:noFill/>
            <a:ln w="76200" cap="flat" cmpd="sng" algn="ctr">
              <a:solidFill>
                <a:srgbClr val="FFFF00"/>
              </a:solidFill>
              <a:prstDash val="solid"/>
              <a:round/>
              <a:headEnd type="none" w="med" len="med"/>
              <a:tailEnd type="none" w="med" len="med"/>
            </a:ln>
            <a:effectLst/>
          </p:spPr>
        </p:cxnSp>
        <p:cxnSp>
          <p:nvCxnSpPr>
            <p:cNvPr id="33" name="直接箭头连接符 32"/>
            <p:cNvCxnSpPr/>
            <p:nvPr/>
          </p:nvCxnSpPr>
          <p:spPr bwMode="auto">
            <a:xfrm rot="5400000" flipH="1" flipV="1">
              <a:off x="5283505" y="5275758"/>
              <a:ext cx="504000" cy="10884"/>
            </a:xfrm>
            <a:prstGeom prst="straightConnector1">
              <a:avLst/>
            </a:prstGeom>
            <a:noFill/>
            <a:ln w="76200" cap="flat" cmpd="sng" algn="ctr">
              <a:solidFill>
                <a:srgbClr val="FFFF00"/>
              </a:solidFill>
              <a:prstDash val="solid"/>
              <a:round/>
              <a:headEnd type="none" w="med" len="med"/>
              <a:tailEnd type="arrow"/>
            </a:ln>
            <a:effectLst/>
          </p:spPr>
        </p:cxnSp>
      </p:grpSp>
      <p:sp>
        <p:nvSpPr>
          <p:cNvPr id="26"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strips(down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8" name="矩形 7"/>
          <p:cNvSpPr/>
          <p:nvPr/>
        </p:nvSpPr>
        <p:spPr>
          <a:xfrm>
            <a:off x="1676400" y="533400"/>
            <a:ext cx="6172200" cy="400110"/>
          </a:xfrm>
          <a:prstGeom prst="rect">
            <a:avLst/>
          </a:prstGeom>
        </p:spPr>
        <p:txBody>
          <a:bodyPr wrap="square">
            <a:spAutoFit/>
          </a:bodyPr>
          <a:lstStyle/>
          <a:p>
            <a:r>
              <a:rPr lang="en-US" sz="2000" dirty="0" smtClean="0">
                <a:solidFill>
                  <a:srgbClr val="C00000"/>
                </a:solidFill>
              </a:rPr>
              <a:t>2012</a:t>
            </a:r>
            <a:r>
              <a:rPr lang="zh-CN" altLang="en-US" sz="2000" dirty="0" smtClean="0">
                <a:solidFill>
                  <a:srgbClr val="C00000"/>
                </a:solidFill>
              </a:rPr>
              <a:t>年</a:t>
            </a:r>
            <a:r>
              <a:rPr lang="en-US" sz="2000" dirty="0" smtClean="0">
                <a:solidFill>
                  <a:srgbClr val="C00000"/>
                </a:solidFill>
              </a:rPr>
              <a:t>5</a:t>
            </a:r>
            <a:r>
              <a:rPr lang="zh-CN" altLang="en-US" sz="2000" dirty="0" smtClean="0">
                <a:solidFill>
                  <a:srgbClr val="C00000"/>
                </a:solidFill>
              </a:rPr>
              <a:t>月</a:t>
            </a:r>
            <a:r>
              <a:rPr lang="en-US" sz="2000" dirty="0" smtClean="0">
                <a:solidFill>
                  <a:srgbClr val="C00000"/>
                </a:solidFill>
              </a:rPr>
              <a:t>3</a:t>
            </a:r>
            <a:r>
              <a:rPr lang="zh-CN" altLang="en-US" sz="2000" dirty="0" smtClean="0">
                <a:solidFill>
                  <a:srgbClr val="C00000"/>
                </a:solidFill>
              </a:rPr>
              <a:t>日次实验作为训练样本碰摩部位识别结果</a:t>
            </a:r>
            <a:endParaRPr lang="zh-CN" altLang="en-US" sz="2000" dirty="0">
              <a:solidFill>
                <a:srgbClr val="C00000"/>
              </a:solidFill>
            </a:endParaRPr>
          </a:p>
        </p:txBody>
      </p:sp>
      <p:graphicFrame>
        <p:nvGraphicFramePr>
          <p:cNvPr id="10" name="表格 9"/>
          <p:cNvGraphicFramePr>
            <a:graphicFrameLocks noGrp="1"/>
          </p:cNvGraphicFramePr>
          <p:nvPr/>
        </p:nvGraphicFramePr>
        <p:xfrm>
          <a:off x="304802" y="990600"/>
          <a:ext cx="8458197" cy="5257796"/>
        </p:xfrm>
        <a:graphic>
          <a:graphicData uri="http://schemas.openxmlformats.org/drawingml/2006/table">
            <a:tbl>
              <a:tblPr/>
              <a:tblGrid>
                <a:gridCol w="951738"/>
                <a:gridCol w="817422"/>
                <a:gridCol w="817422"/>
                <a:gridCol w="817422"/>
                <a:gridCol w="914322"/>
                <a:gridCol w="951738"/>
                <a:gridCol w="1093732"/>
                <a:gridCol w="1093732"/>
                <a:gridCol w="1000669"/>
              </a:tblGrid>
              <a:tr h="315584">
                <a:tc rowSpan="2">
                  <a:txBody>
                    <a:bodyPr/>
                    <a:lstStyle/>
                    <a:p>
                      <a:pPr algn="ctr">
                        <a:spcAft>
                          <a:spcPts val="0"/>
                        </a:spcAft>
                      </a:pPr>
                      <a:r>
                        <a:rPr lang="zh-CN" sz="1200" kern="100" dirty="0">
                          <a:latin typeface="Times New Roman"/>
                          <a:ea typeface="宋体"/>
                          <a:cs typeface="Times New Roman"/>
                        </a:rPr>
                        <a:t>测试</a:t>
                      </a:r>
                    </a:p>
                    <a:p>
                      <a:pPr algn="ctr">
                        <a:spcAft>
                          <a:spcPts val="0"/>
                        </a:spcAft>
                      </a:pPr>
                      <a:r>
                        <a:rPr lang="zh-CN" sz="1200" kern="100" dirty="0" smtClean="0">
                          <a:latin typeface="Times New Roman"/>
                          <a:ea typeface="宋体"/>
                          <a:cs typeface="Times New Roman"/>
                        </a:rPr>
                        <a:t>次数</a:t>
                      </a:r>
                      <a:r>
                        <a:rPr lang="en-US" altLang="zh-CN" sz="1200" kern="100" dirty="0" smtClean="0">
                          <a:latin typeface="Times New Roman"/>
                          <a:ea typeface="宋体"/>
                          <a:cs typeface="Times New Roman"/>
                        </a:rPr>
                        <a:t>[]</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spcAft>
                          <a:spcPts val="0"/>
                        </a:spcAft>
                      </a:pPr>
                      <a:r>
                        <a:rPr lang="zh-CN" sz="1200" kern="100" dirty="0">
                          <a:latin typeface="Times New Roman"/>
                          <a:ea typeface="宋体"/>
                          <a:cs typeface="Times New Roman"/>
                        </a:rPr>
                        <a:t>训练</a:t>
                      </a:r>
                    </a:p>
                    <a:p>
                      <a:pPr algn="just">
                        <a:spcAft>
                          <a:spcPts val="0"/>
                        </a:spcAft>
                      </a:pPr>
                      <a:r>
                        <a:rPr lang="zh-CN" sz="1200" kern="100" dirty="0">
                          <a:latin typeface="Times New Roman"/>
                          <a:ea typeface="宋体"/>
                          <a:cs typeface="Times New Roman"/>
                        </a:rPr>
                        <a:t>样本数</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spcAft>
                          <a:spcPts val="0"/>
                        </a:spcAft>
                      </a:pPr>
                      <a:r>
                        <a:rPr lang="zh-CN" sz="1200" kern="100" dirty="0">
                          <a:latin typeface="Times New Roman"/>
                          <a:ea typeface="宋体"/>
                          <a:cs typeface="Times New Roman"/>
                        </a:rPr>
                        <a:t>测试</a:t>
                      </a:r>
                    </a:p>
                    <a:p>
                      <a:pPr algn="just">
                        <a:spcAft>
                          <a:spcPts val="0"/>
                        </a:spcAft>
                      </a:pPr>
                      <a:r>
                        <a:rPr lang="zh-CN" sz="1200" kern="100" dirty="0">
                          <a:latin typeface="Times New Roman"/>
                          <a:ea typeface="宋体"/>
                          <a:cs typeface="Times New Roman"/>
                        </a:rPr>
                        <a:t>样本数</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spcAft>
                          <a:spcPts val="0"/>
                        </a:spcAft>
                      </a:pPr>
                      <a:r>
                        <a:rPr lang="zh-CN" sz="1200" kern="100">
                          <a:latin typeface="Times New Roman"/>
                          <a:ea typeface="宋体"/>
                          <a:cs typeface="Times New Roman"/>
                        </a:rPr>
                        <a:t>未知</a:t>
                      </a:r>
                    </a:p>
                    <a:p>
                      <a:pPr algn="just">
                        <a:spcAft>
                          <a:spcPts val="0"/>
                        </a:spcAft>
                      </a:pPr>
                      <a:r>
                        <a:rPr lang="zh-CN" sz="1200" kern="100">
                          <a:latin typeface="Times New Roman"/>
                          <a:ea typeface="宋体"/>
                          <a:cs typeface="Times New Roman"/>
                        </a:rPr>
                        <a:t>样本数</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spcAft>
                          <a:spcPts val="0"/>
                        </a:spcAft>
                      </a:pPr>
                      <a:r>
                        <a:rPr lang="zh-CN" sz="1200" kern="100">
                          <a:latin typeface="Times New Roman"/>
                          <a:ea typeface="宋体"/>
                          <a:cs typeface="Times New Roman"/>
                        </a:rPr>
                        <a:t>训练样本识别率 </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spcAft>
                          <a:spcPts val="0"/>
                        </a:spcAft>
                      </a:pPr>
                      <a:r>
                        <a:rPr lang="zh-CN" sz="1200" kern="100">
                          <a:latin typeface="Times New Roman"/>
                          <a:ea typeface="宋体"/>
                          <a:cs typeface="Times New Roman"/>
                        </a:rPr>
                        <a:t>测试样本识别率</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ts val="2000"/>
                        </a:lnSpc>
                        <a:spcAft>
                          <a:spcPts val="0"/>
                        </a:spcAft>
                      </a:pPr>
                      <a:r>
                        <a:rPr lang="zh-CN" sz="1200" kern="100">
                          <a:latin typeface="Times New Roman"/>
                          <a:ea typeface="宋体"/>
                          <a:cs typeface="Times New Roman"/>
                        </a:rPr>
                        <a:t>未知样本识别率</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1558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000"/>
                        </a:lnSpc>
                        <a:spcAft>
                          <a:spcPts val="0"/>
                        </a:spcAft>
                      </a:pPr>
                      <a:r>
                        <a:rPr lang="zh-CN" sz="1200" kern="100">
                          <a:latin typeface="Times New Roman"/>
                          <a:ea typeface="宋体"/>
                          <a:cs typeface="Times New Roman"/>
                        </a:rPr>
                        <a:t>第一次</a:t>
                      </a:r>
                    </a:p>
                    <a:p>
                      <a:pPr indent="57150" algn="ctr">
                        <a:lnSpc>
                          <a:spcPts val="1000"/>
                        </a:lnSpc>
                        <a:spcAft>
                          <a:spcPts val="0"/>
                        </a:spcAft>
                      </a:pPr>
                      <a:r>
                        <a:rPr lang="zh-CN" sz="1200" kern="100">
                          <a:latin typeface="Times New Roman"/>
                          <a:ea typeface="宋体"/>
                          <a:cs typeface="Times New Roman"/>
                        </a:rPr>
                        <a:t>实验</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latin typeface="Times New Roman"/>
                          <a:ea typeface="宋体"/>
                          <a:cs typeface="Times New Roman"/>
                        </a:rPr>
                        <a:t>第三次</a:t>
                      </a:r>
                    </a:p>
                    <a:p>
                      <a:pPr indent="57150" algn="ctr">
                        <a:lnSpc>
                          <a:spcPts val="1000"/>
                        </a:lnSpc>
                        <a:spcAft>
                          <a:spcPts val="0"/>
                        </a:spcAft>
                      </a:pPr>
                      <a:r>
                        <a:rPr lang="zh-CN" sz="1200" kern="100">
                          <a:latin typeface="Times New Roman"/>
                          <a:ea typeface="宋体"/>
                          <a:cs typeface="Times New Roman"/>
                        </a:rPr>
                        <a:t>实验</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latin typeface="Times New Roman"/>
                          <a:ea typeface="宋体"/>
                          <a:cs typeface="Times New Roman"/>
                        </a:rPr>
                        <a:t>第四次</a:t>
                      </a:r>
                    </a:p>
                    <a:p>
                      <a:pPr indent="57150" algn="ctr">
                        <a:lnSpc>
                          <a:spcPts val="1000"/>
                        </a:lnSpc>
                        <a:spcAft>
                          <a:spcPts val="0"/>
                        </a:spcAft>
                      </a:pPr>
                      <a:r>
                        <a:rPr lang="zh-CN" sz="1200" kern="100">
                          <a:latin typeface="Times New Roman"/>
                          <a:ea typeface="宋体"/>
                          <a:cs typeface="Times New Roman"/>
                        </a:rPr>
                        <a:t>实验</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algn="ctr">
                        <a:spcAft>
                          <a:spcPts val="0"/>
                        </a:spcAft>
                      </a:pPr>
                      <a:r>
                        <a:rPr lang="en-US" sz="1400" kern="100" dirty="0" smtClean="0">
                          <a:latin typeface="Times New Roman"/>
                          <a:ea typeface="宋体"/>
                          <a:cs typeface="Times New Roman"/>
                        </a:rPr>
                        <a:t>       1</a:t>
                      </a:r>
                      <a:endParaRPr lang="zh-CN" sz="14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180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220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65.5%</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92.0%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2</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199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201</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99.5%</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66.0%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93.8%</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3</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195</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205</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69.3%</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97.9%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99.2%</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4</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196</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204</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65.7%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93.6%</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5</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204</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196</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70.9%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97.4%</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6</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197</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203</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67.8%</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95.6%</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7</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189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211</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68.3%</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96.9%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8</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201</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960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65.9%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89.4%</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191</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960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66.8%</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96.1%</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2000"/>
                        </a:lnSpc>
                        <a:spcAft>
                          <a:spcPts val="0"/>
                        </a:spcAft>
                      </a:pPr>
                      <a:r>
                        <a:rPr lang="en-US" sz="1400" kern="100">
                          <a:latin typeface="宋体"/>
                          <a:ea typeface="宋体"/>
                          <a:cs typeface="Times New Roman"/>
                        </a:rPr>
                        <a:t>10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203</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197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960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67.8%</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97.4%</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68">
                <a:tc gridSpan="4">
                  <a:txBody>
                    <a:bodyPr/>
                    <a:lstStyle/>
                    <a:p>
                      <a:pPr indent="266700" algn="ctr">
                        <a:lnSpc>
                          <a:spcPct val="150000"/>
                        </a:lnSpc>
                        <a:spcAft>
                          <a:spcPts val="0"/>
                        </a:spcAft>
                      </a:pPr>
                      <a:r>
                        <a:rPr lang="zh-CN" sz="1400" kern="100" dirty="0">
                          <a:solidFill>
                            <a:srgbClr val="C00000"/>
                          </a:solidFill>
                          <a:latin typeface="Calibri"/>
                          <a:ea typeface="宋体"/>
                          <a:cs typeface="Times New Roman"/>
                        </a:rPr>
                        <a:t>平均识别率</a:t>
                      </a: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100%</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99.9%</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67.4%</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95.0%</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smtClean="0">
                          <a:solidFill>
                            <a:srgbClr val="C00000"/>
                          </a:solidFill>
                          <a:latin typeface="Times New Roman"/>
                          <a:ea typeface="宋体"/>
                          <a:cs typeface="Times New Roman"/>
                        </a:rPr>
                        <a:t>99.0</a:t>
                      </a:r>
                      <a:r>
                        <a:rPr lang="en-US" sz="1400" kern="100" dirty="0">
                          <a:solidFill>
                            <a:srgbClr val="C00000"/>
                          </a:solidFill>
                          <a:latin typeface="Times New Roman"/>
                          <a:ea typeface="宋体"/>
                          <a:cs typeface="Times New Roman"/>
                        </a:rPr>
                        <a:t>%</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2"/>
          <p:cNvSpPr>
            <a:spLocks noChangeArrowheads="1"/>
          </p:cNvSpPr>
          <p:nvPr/>
        </p:nvSpPr>
        <p:spPr bwMode="auto">
          <a:xfrm>
            <a:off x="5596466" y="1295400"/>
            <a:ext cx="1066800" cy="4953000"/>
          </a:xfrm>
          <a:prstGeom prst="rect">
            <a:avLst/>
          </a:prstGeom>
          <a:noFill/>
          <a:ln w="25400">
            <a:solidFill>
              <a:srgbClr val="FF0000"/>
            </a:solidFill>
            <a:prstDash val="solid"/>
            <a:miter lim="800000"/>
            <a:headEnd/>
            <a:tailEnd/>
          </a:ln>
          <a:effectLst/>
        </p:spPr>
        <p:txBody>
          <a:bodyPr wrap="none" anchor="ctr"/>
          <a:lstStyle/>
          <a:p>
            <a:endParaRPr lang="zh-CN" altLang="en-US"/>
          </a:p>
        </p:txBody>
      </p:sp>
      <p:sp>
        <p:nvSpPr>
          <p:cNvPr id="13" name="矩形 12"/>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15" name="Text Box 3"/>
          <p:cNvSpPr txBox="1">
            <a:spLocks noChangeArrowheads="1"/>
          </p:cNvSpPr>
          <p:nvPr/>
        </p:nvSpPr>
        <p:spPr bwMode="auto">
          <a:xfrm>
            <a:off x="4648200" y="0"/>
            <a:ext cx="4495800" cy="701731"/>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基于加速度信号均方值特征碰摩部位识别</a:t>
            </a:r>
            <a:endParaRPr lang="en-US" altLang="zh-CN" dirty="0" smtClean="0">
              <a:solidFill>
                <a:srgbClr val="FF0000"/>
              </a:solidFill>
            </a:endParaRPr>
          </a:p>
          <a:p>
            <a:pPr fontAlgn="ctr">
              <a:spcBef>
                <a:spcPct val="20000"/>
              </a:spcBef>
              <a:buClr>
                <a:srgbClr val="0000FF"/>
              </a:buClr>
            </a:pPr>
            <a:endParaRPr lang="en-US" altLang="zh-CN" dirty="0" smtClean="0">
              <a:solidFill>
                <a:srgbClr val="FF0000"/>
              </a:solidFill>
            </a:endParaRPr>
          </a:p>
        </p:txBody>
      </p:sp>
      <p:grpSp>
        <p:nvGrpSpPr>
          <p:cNvPr id="14" name="组合 13"/>
          <p:cNvGrpSpPr/>
          <p:nvPr/>
        </p:nvGrpSpPr>
        <p:grpSpPr>
          <a:xfrm>
            <a:off x="6934200" y="3242684"/>
            <a:ext cx="1752600" cy="2673601"/>
            <a:chOff x="6934200" y="3352800"/>
            <a:chExt cx="1752600" cy="2673601"/>
          </a:xfrm>
        </p:grpSpPr>
        <p:sp>
          <p:nvSpPr>
            <p:cNvPr id="16" name="AutoShape 23"/>
            <p:cNvSpPr>
              <a:spLocks noChangeArrowheads="1"/>
            </p:cNvSpPr>
            <p:nvPr/>
          </p:nvSpPr>
          <p:spPr bwMode="auto">
            <a:xfrm>
              <a:off x="6934200" y="3352800"/>
              <a:ext cx="1752600" cy="16764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000" dirty="0" smtClean="0">
                  <a:solidFill>
                    <a:schemeClr val="tx1"/>
                  </a:solidFill>
                </a:rPr>
                <a:t>十次随机 实验</a:t>
              </a:r>
              <a:endParaRPr lang="en-US" altLang="zh-CN" sz="2000" dirty="0" smtClean="0">
                <a:solidFill>
                  <a:schemeClr val="tx1"/>
                </a:solidFill>
              </a:endParaRPr>
            </a:p>
            <a:p>
              <a:r>
                <a:rPr lang="zh-CN" altLang="en-US" sz="2000" dirty="0" smtClean="0">
                  <a:solidFill>
                    <a:schemeClr val="tx1"/>
                  </a:solidFill>
                </a:rPr>
                <a:t>的平均识别率</a:t>
              </a:r>
              <a:endParaRPr lang="en-US" altLang="zh-CN" sz="2000" dirty="0" smtClean="0">
                <a:solidFill>
                  <a:schemeClr val="tx1"/>
                </a:solidFill>
              </a:endParaRPr>
            </a:p>
            <a:p>
              <a:r>
                <a:rPr lang="zh-CN" altLang="en-US" sz="2000" dirty="0" smtClean="0">
                  <a:solidFill>
                    <a:schemeClr val="tx1"/>
                  </a:solidFill>
                </a:rPr>
                <a:t>达到</a:t>
              </a:r>
              <a:r>
                <a:rPr lang="en-US" altLang="zh-CN" sz="2000" dirty="0" smtClean="0">
                  <a:solidFill>
                    <a:schemeClr val="tx1"/>
                  </a:solidFill>
                </a:rPr>
                <a:t>95%</a:t>
              </a:r>
              <a:r>
                <a:rPr lang="zh-CN" altLang="en-US" sz="2000" dirty="0" smtClean="0">
                  <a:solidFill>
                    <a:schemeClr val="tx1"/>
                  </a:solidFill>
                </a:rPr>
                <a:t>以上</a:t>
              </a:r>
              <a:endParaRPr lang="zh-CN" altLang="en-US" sz="2000" dirty="0">
                <a:solidFill>
                  <a:schemeClr val="tx1"/>
                </a:solidFill>
              </a:endParaRPr>
            </a:p>
          </p:txBody>
        </p:sp>
        <p:grpSp>
          <p:nvGrpSpPr>
            <p:cNvPr id="17" name="组合 35"/>
            <p:cNvGrpSpPr/>
            <p:nvPr/>
          </p:nvGrpSpPr>
          <p:grpSpPr>
            <a:xfrm>
              <a:off x="7239000" y="4953000"/>
              <a:ext cx="1219201" cy="1073401"/>
              <a:chOff x="2209004" y="4876800"/>
              <a:chExt cx="4267996" cy="1073401"/>
            </a:xfrm>
          </p:grpSpPr>
          <p:grpSp>
            <p:nvGrpSpPr>
              <p:cNvPr id="22" name="组合 31"/>
              <p:cNvGrpSpPr/>
              <p:nvPr/>
            </p:nvGrpSpPr>
            <p:grpSpPr>
              <a:xfrm>
                <a:off x="2209004" y="5405716"/>
                <a:ext cx="4267996" cy="544485"/>
                <a:chOff x="2209004" y="5405716"/>
                <a:chExt cx="4267996" cy="544485"/>
              </a:xfrm>
            </p:grpSpPr>
            <p:cxnSp>
              <p:nvCxnSpPr>
                <p:cNvPr id="24" name="直接连接符 23"/>
                <p:cNvCxnSpPr/>
                <p:nvPr/>
              </p:nvCxnSpPr>
              <p:spPr bwMode="auto">
                <a:xfrm rot="5400000">
                  <a:off x="1939402" y="5679803"/>
                  <a:ext cx="540000" cy="795"/>
                </a:xfrm>
                <a:prstGeom prst="line">
                  <a:avLst/>
                </a:prstGeom>
                <a:noFill/>
                <a:ln w="76200" cap="flat" cmpd="sng" algn="ctr">
                  <a:solidFill>
                    <a:srgbClr val="00B050"/>
                  </a:solidFill>
                  <a:prstDash val="solid"/>
                  <a:round/>
                  <a:headEnd type="none" w="med" len="med"/>
                  <a:tailEnd type="none" w="med" len="med"/>
                </a:ln>
                <a:effectLst/>
              </p:spPr>
            </p:cxnSp>
            <p:cxnSp>
              <p:nvCxnSpPr>
                <p:cNvPr id="25" name="直接连接符 24"/>
                <p:cNvCxnSpPr/>
                <p:nvPr/>
              </p:nvCxnSpPr>
              <p:spPr bwMode="auto">
                <a:xfrm rot="5400000">
                  <a:off x="6193342" y="5652722"/>
                  <a:ext cx="495600" cy="1588"/>
                </a:xfrm>
                <a:prstGeom prst="line">
                  <a:avLst/>
                </a:prstGeom>
                <a:noFill/>
                <a:ln w="76200" cap="flat" cmpd="sng" algn="ctr">
                  <a:solidFill>
                    <a:srgbClr val="00B050"/>
                  </a:solidFill>
                  <a:prstDash val="solid"/>
                  <a:round/>
                  <a:headEnd type="none" w="med" len="med"/>
                  <a:tailEnd type="none" w="med" len="med"/>
                </a:ln>
                <a:effectLst/>
              </p:spPr>
            </p:cxnSp>
            <p:cxnSp>
              <p:nvCxnSpPr>
                <p:cNvPr id="26" name="直接连接符 25"/>
                <p:cNvCxnSpPr/>
                <p:nvPr/>
              </p:nvCxnSpPr>
              <p:spPr bwMode="auto">
                <a:xfrm>
                  <a:off x="2209800" y="5410200"/>
                  <a:ext cx="4267200" cy="1588"/>
                </a:xfrm>
                <a:prstGeom prst="line">
                  <a:avLst/>
                </a:prstGeom>
                <a:noFill/>
                <a:ln w="76200" cap="flat" cmpd="sng" algn="ctr">
                  <a:solidFill>
                    <a:srgbClr val="00B050"/>
                  </a:solidFill>
                  <a:prstDash val="solid"/>
                  <a:round/>
                  <a:headEnd type="none" w="med" len="med"/>
                  <a:tailEnd type="none" w="med" len="med"/>
                </a:ln>
                <a:effectLst/>
              </p:spPr>
            </p:cxnSp>
          </p:grpSp>
          <p:cxnSp>
            <p:nvCxnSpPr>
              <p:cNvPr id="23" name="直接箭头连接符 22"/>
              <p:cNvCxnSpPr/>
              <p:nvPr/>
            </p:nvCxnSpPr>
            <p:spPr bwMode="auto">
              <a:xfrm rot="5400000" flipH="1" flipV="1">
                <a:off x="3996150" y="5109750"/>
                <a:ext cx="504000" cy="38100"/>
              </a:xfrm>
              <a:prstGeom prst="straightConnector1">
                <a:avLst/>
              </a:prstGeom>
              <a:noFill/>
              <a:ln w="76200" cap="flat" cmpd="sng" algn="ctr">
                <a:solidFill>
                  <a:srgbClr val="00B050"/>
                </a:solidFill>
                <a:prstDash val="solid"/>
                <a:round/>
                <a:headEnd type="none" w="med" len="med"/>
                <a:tailEnd type="arrow"/>
              </a:ln>
              <a:effectLst/>
            </p:spPr>
          </p:cxnSp>
        </p:grpSp>
      </p:grpSp>
      <p:grpSp>
        <p:nvGrpSpPr>
          <p:cNvPr id="27" name="组合 26"/>
          <p:cNvGrpSpPr/>
          <p:nvPr/>
        </p:nvGrpSpPr>
        <p:grpSpPr>
          <a:xfrm>
            <a:off x="4648200" y="3318884"/>
            <a:ext cx="1752600" cy="2624716"/>
            <a:chOff x="4648200" y="3429000"/>
            <a:chExt cx="1752600" cy="2624716"/>
          </a:xfrm>
        </p:grpSpPr>
        <p:sp>
          <p:nvSpPr>
            <p:cNvPr id="28" name="AutoShape 23"/>
            <p:cNvSpPr>
              <a:spLocks noChangeArrowheads="1"/>
            </p:cNvSpPr>
            <p:nvPr/>
          </p:nvSpPr>
          <p:spPr bwMode="auto">
            <a:xfrm>
              <a:off x="4648200" y="3429000"/>
              <a:ext cx="1752600" cy="1676400"/>
            </a:xfrm>
            <a:prstGeom prst="roundRect">
              <a:avLst>
                <a:gd name="adj" fmla="val 16667"/>
              </a:avLst>
            </a:prstGeom>
            <a:solidFill>
              <a:srgbClr val="FFFF0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000" dirty="0" smtClean="0">
                  <a:solidFill>
                    <a:schemeClr val="tx1"/>
                  </a:solidFill>
                </a:rPr>
                <a:t>十次随机实验</a:t>
              </a:r>
              <a:endParaRPr lang="en-US" altLang="zh-CN" sz="2000" dirty="0" smtClean="0">
                <a:solidFill>
                  <a:schemeClr val="tx1"/>
                </a:solidFill>
              </a:endParaRPr>
            </a:p>
            <a:p>
              <a:r>
                <a:rPr lang="zh-CN" altLang="en-US" sz="2000" dirty="0" smtClean="0">
                  <a:solidFill>
                    <a:schemeClr val="tx1"/>
                  </a:solidFill>
                </a:rPr>
                <a:t>的平均识别率</a:t>
              </a:r>
              <a:endParaRPr lang="en-US" altLang="zh-CN" sz="2000" dirty="0" smtClean="0">
                <a:solidFill>
                  <a:schemeClr val="tx1"/>
                </a:solidFill>
              </a:endParaRPr>
            </a:p>
            <a:p>
              <a:r>
                <a:rPr lang="zh-CN" altLang="en-US" sz="2000" dirty="0" smtClean="0">
                  <a:solidFill>
                    <a:schemeClr val="tx1"/>
                  </a:solidFill>
                </a:rPr>
                <a:t>仅为</a:t>
              </a:r>
              <a:r>
                <a:rPr lang="en-US" altLang="zh-CN" sz="2000" dirty="0" smtClean="0">
                  <a:solidFill>
                    <a:schemeClr val="tx1"/>
                  </a:solidFill>
                </a:rPr>
                <a:t>67.4%</a:t>
              </a:r>
              <a:endParaRPr lang="zh-CN" altLang="en-US" sz="2000" dirty="0">
                <a:solidFill>
                  <a:schemeClr val="tx1"/>
                </a:solidFill>
              </a:endParaRPr>
            </a:p>
          </p:txBody>
        </p:sp>
        <p:cxnSp>
          <p:nvCxnSpPr>
            <p:cNvPr id="29" name="直接连接符 28"/>
            <p:cNvCxnSpPr/>
            <p:nvPr/>
          </p:nvCxnSpPr>
          <p:spPr bwMode="auto">
            <a:xfrm rot="5400000">
              <a:off x="5946586" y="5805689"/>
              <a:ext cx="495600" cy="454"/>
            </a:xfrm>
            <a:prstGeom prst="line">
              <a:avLst/>
            </a:prstGeom>
            <a:noFill/>
            <a:ln w="76200" cap="flat" cmpd="sng" algn="ctr">
              <a:solidFill>
                <a:srgbClr val="FFFF00"/>
              </a:solidFill>
              <a:prstDash val="solid"/>
              <a:round/>
              <a:headEnd type="none" w="med" len="med"/>
              <a:tailEnd type="none" w="med" len="med"/>
            </a:ln>
            <a:effectLst/>
          </p:spPr>
        </p:cxnSp>
        <p:cxnSp>
          <p:nvCxnSpPr>
            <p:cNvPr id="30" name="直接连接符 29"/>
            <p:cNvCxnSpPr/>
            <p:nvPr/>
          </p:nvCxnSpPr>
          <p:spPr bwMode="auto">
            <a:xfrm>
              <a:off x="5498420" y="5562600"/>
              <a:ext cx="720000" cy="1588"/>
            </a:xfrm>
            <a:prstGeom prst="line">
              <a:avLst/>
            </a:prstGeom>
            <a:noFill/>
            <a:ln w="76200" cap="flat" cmpd="sng" algn="ctr">
              <a:solidFill>
                <a:srgbClr val="FFFF00"/>
              </a:solidFill>
              <a:prstDash val="solid"/>
              <a:round/>
              <a:headEnd type="none" w="med" len="med"/>
              <a:tailEnd type="none" w="med" len="med"/>
            </a:ln>
            <a:effectLst/>
          </p:spPr>
        </p:cxnSp>
        <p:cxnSp>
          <p:nvCxnSpPr>
            <p:cNvPr id="31" name="直接箭头连接符 30"/>
            <p:cNvCxnSpPr/>
            <p:nvPr/>
          </p:nvCxnSpPr>
          <p:spPr bwMode="auto">
            <a:xfrm rot="5400000" flipH="1" flipV="1">
              <a:off x="5283505" y="5275758"/>
              <a:ext cx="504000" cy="10884"/>
            </a:xfrm>
            <a:prstGeom prst="straightConnector1">
              <a:avLst/>
            </a:prstGeom>
            <a:noFill/>
            <a:ln w="76200" cap="flat" cmpd="sng" algn="ctr">
              <a:solidFill>
                <a:srgbClr val="FFFF00"/>
              </a:solidFill>
              <a:prstDash val="solid"/>
              <a:round/>
              <a:headEnd type="none" w="med" len="med"/>
              <a:tailEnd type="arrow"/>
            </a:ln>
            <a:effectLst/>
          </p:spPr>
        </p:cxnSp>
      </p:grpSp>
      <p:sp>
        <p:nvSpPr>
          <p:cNvPr id="3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33" name="AutoShape 4"/>
          <p:cNvSpPr>
            <a:spLocks noChangeArrowheads="1"/>
          </p:cNvSpPr>
          <p:nvPr/>
        </p:nvSpPr>
        <p:spPr bwMode="gray">
          <a:xfrm>
            <a:off x="914400" y="5029200"/>
            <a:ext cx="7467600" cy="13716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r>
              <a:rPr lang="zh-CN" altLang="en-US" sz="2000" dirty="0" smtClean="0">
                <a:solidFill>
                  <a:srgbClr val="C00000"/>
                </a:solidFill>
                <a:ea typeface="宋体" charset="-122"/>
              </a:rPr>
              <a:t>原因分析：</a:t>
            </a:r>
            <a:r>
              <a:rPr lang="zh-CN" altLang="en-US" sz="2000" dirty="0" smtClean="0">
                <a:solidFill>
                  <a:schemeClr val="tx1"/>
                </a:solidFill>
                <a:ea typeface="宋体" charset="-122"/>
              </a:rPr>
              <a:t>直接提取机匣加速度信号的均方值特征，</a:t>
            </a:r>
            <a:endParaRPr lang="en-US" altLang="zh-CN" sz="2000" dirty="0" smtClean="0">
              <a:solidFill>
                <a:schemeClr val="tx1"/>
              </a:solidFill>
              <a:ea typeface="宋体" charset="-122"/>
            </a:endParaRPr>
          </a:p>
          <a:p>
            <a:r>
              <a:rPr lang="zh-CN" altLang="en-US" sz="2000" dirty="0" smtClean="0">
                <a:solidFill>
                  <a:schemeClr val="tx1"/>
                </a:solidFill>
                <a:ea typeface="宋体" charset="-122"/>
              </a:rPr>
              <a:t>不能消除碰摩时，信号中外部噪声的影响。</a:t>
            </a:r>
            <a:endParaRPr lang="en-US" altLang="zh-CN" sz="2000" dirty="0">
              <a:solidFill>
                <a:schemeClr val="tx1"/>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downRigh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downRigh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23962" y="4784360"/>
            <a:ext cx="6319838" cy="1295400"/>
            <a:chOff x="1066800" y="4724400"/>
            <a:chExt cx="6319838" cy="1295400"/>
          </a:xfrm>
        </p:grpSpPr>
        <p:sp>
          <p:nvSpPr>
            <p:cNvPr id="7" name="AutoShape 3"/>
            <p:cNvSpPr>
              <a:spLocks noChangeArrowheads="1"/>
            </p:cNvSpPr>
            <p:nvPr/>
          </p:nvSpPr>
          <p:spPr bwMode="gray">
            <a:xfrm>
              <a:off x="1066800" y="4953000"/>
              <a:ext cx="6319838" cy="1066800"/>
            </a:xfrm>
            <a:prstGeom prst="roundRect">
              <a:avLst>
                <a:gd name="adj" fmla="val 16667"/>
              </a:avLst>
            </a:prstGeom>
            <a:gradFill flip="none" rotWithShape="1">
              <a:gsLst>
                <a:gs pos="0">
                  <a:srgbClr val="00B0F0"/>
                </a:gs>
                <a:gs pos="39999">
                  <a:srgbClr val="85C2FF"/>
                </a:gs>
                <a:gs pos="70000">
                  <a:srgbClr val="C4D6EB"/>
                </a:gs>
                <a:gs pos="100000">
                  <a:srgbClr val="FFEBFA"/>
                </a:gs>
              </a:gsLst>
              <a:lin ang="16200000" scaled="0"/>
              <a:tileRect/>
            </a:gradFill>
            <a:ln w="9525">
              <a:noFill/>
              <a:round/>
              <a:headEnd/>
              <a:tailEnd/>
            </a:ln>
            <a:effectLst/>
          </p:spPr>
          <p:txBody>
            <a:bodyPr wrap="none" anchor="ctr"/>
            <a:lstStyle/>
            <a:p>
              <a:endParaRPr lang="zh-CN" altLang="en-US"/>
            </a:p>
          </p:txBody>
        </p:sp>
        <p:sp>
          <p:nvSpPr>
            <p:cNvPr id="8" name="AutoShape 4"/>
            <p:cNvSpPr>
              <a:spLocks noChangeArrowheads="1"/>
            </p:cNvSpPr>
            <p:nvPr/>
          </p:nvSpPr>
          <p:spPr bwMode="gray">
            <a:xfrm>
              <a:off x="1066800" y="4724400"/>
              <a:ext cx="6319838" cy="823913"/>
            </a:xfrm>
            <a:prstGeom prst="roundRect">
              <a:avLst>
                <a:gd name="adj" fmla="val 16667"/>
              </a:avLst>
            </a:prstGeom>
            <a:solidFill>
              <a:srgbClr val="00B0F0"/>
            </a:solidFill>
            <a:ln w="9525">
              <a:noFill/>
              <a:round/>
              <a:headEnd/>
              <a:tailEnd/>
            </a:ln>
            <a:effectLst/>
          </p:spPr>
          <p:txBody>
            <a:bodyPr wrap="none" anchor="ctr"/>
            <a:lstStyle/>
            <a:p>
              <a:endParaRPr lang="zh-CN" altLang="en-US"/>
            </a:p>
          </p:txBody>
        </p:sp>
        <p:sp>
          <p:nvSpPr>
            <p:cNvPr id="9" name="AutoShape 5"/>
            <p:cNvSpPr>
              <a:spLocks noChangeArrowheads="1"/>
            </p:cNvSpPr>
            <p:nvPr/>
          </p:nvSpPr>
          <p:spPr bwMode="gray">
            <a:xfrm flipV="1">
              <a:off x="1066800" y="5334000"/>
              <a:ext cx="6315075" cy="381000"/>
            </a:xfrm>
            <a:prstGeom prst="roundRect">
              <a:avLst>
                <a:gd name="adj" fmla="val 23750"/>
              </a:avLst>
            </a:prstGeom>
            <a:gradFill rotWithShape="1">
              <a:gsLst>
                <a:gs pos="0">
                  <a:srgbClr val="5E9EFF"/>
                </a:gs>
                <a:gs pos="39999">
                  <a:srgbClr val="85C2FF"/>
                </a:gs>
                <a:gs pos="70000">
                  <a:srgbClr val="C4D6EB"/>
                </a:gs>
                <a:gs pos="100000">
                  <a:srgbClr val="FFEBFA"/>
                </a:gs>
              </a:gsLst>
              <a:lin ang="16200000" scaled="0"/>
            </a:gradFill>
            <a:ln w="9525">
              <a:noFill/>
              <a:round/>
              <a:headEnd/>
              <a:tailEnd/>
            </a:ln>
            <a:effectLst/>
          </p:spPr>
          <p:txBody>
            <a:bodyPr wrap="none" anchor="ctr"/>
            <a:lstStyle/>
            <a:p>
              <a:endParaRPr lang="zh-CN" altLang="en-US"/>
            </a:p>
          </p:txBody>
        </p:sp>
      </p:grpSp>
      <p:grpSp>
        <p:nvGrpSpPr>
          <p:cNvPr id="10" name="Group 10"/>
          <p:cNvGrpSpPr>
            <a:grpSpLocks/>
          </p:cNvGrpSpPr>
          <p:nvPr/>
        </p:nvGrpSpPr>
        <p:grpSpPr bwMode="auto">
          <a:xfrm>
            <a:off x="1219200" y="1600200"/>
            <a:ext cx="6319838" cy="1219200"/>
            <a:chOff x="576" y="1008"/>
            <a:chExt cx="3981" cy="768"/>
          </a:xfrm>
        </p:grpSpPr>
        <p:sp>
          <p:nvSpPr>
            <p:cNvPr id="11" name="AutoShape 11"/>
            <p:cNvSpPr>
              <a:spLocks noChangeArrowheads="1"/>
            </p:cNvSpPr>
            <p:nvPr/>
          </p:nvSpPr>
          <p:spPr bwMode="gray">
            <a:xfrm>
              <a:off x="576" y="1104"/>
              <a:ext cx="3981" cy="672"/>
            </a:xfrm>
            <a:prstGeom prst="roundRect">
              <a:avLst>
                <a:gd name="adj" fmla="val 16667"/>
              </a:avLst>
            </a:prstGeom>
            <a:gradFill rotWithShape="1">
              <a:gsLst>
                <a:gs pos="0">
                  <a:schemeClr val="hlink"/>
                </a:gs>
                <a:gs pos="100000">
                  <a:schemeClr val="hlink">
                    <a:gamma/>
                    <a:tint val="51373"/>
                    <a:invGamma/>
                  </a:schemeClr>
                </a:gs>
              </a:gsLst>
              <a:lin ang="5400000" scaled="1"/>
            </a:gradFill>
            <a:ln w="9525">
              <a:noFill/>
              <a:round/>
              <a:headEnd/>
              <a:tailEnd/>
            </a:ln>
            <a:effectLst/>
          </p:spPr>
          <p:txBody>
            <a:bodyPr wrap="none" anchor="ctr"/>
            <a:lstStyle/>
            <a:p>
              <a:endParaRPr lang="zh-CN" altLang="en-US"/>
            </a:p>
          </p:txBody>
        </p:sp>
        <p:sp>
          <p:nvSpPr>
            <p:cNvPr id="12" name="AutoShape 12"/>
            <p:cNvSpPr>
              <a:spLocks noChangeArrowheads="1"/>
            </p:cNvSpPr>
            <p:nvPr/>
          </p:nvSpPr>
          <p:spPr bwMode="gray">
            <a:xfrm>
              <a:off x="576" y="1008"/>
              <a:ext cx="3981" cy="519"/>
            </a:xfrm>
            <a:prstGeom prst="roundRect">
              <a:avLst>
                <a:gd name="adj" fmla="val 16667"/>
              </a:avLst>
            </a:prstGeom>
            <a:solidFill>
              <a:schemeClr val="hlink"/>
            </a:solidFill>
            <a:ln w="9525">
              <a:noFill/>
              <a:round/>
              <a:headEnd/>
              <a:tailEnd/>
            </a:ln>
            <a:effectLst/>
          </p:spPr>
          <p:txBody>
            <a:bodyPr wrap="none" anchor="ctr"/>
            <a:lstStyle/>
            <a:p>
              <a:endParaRPr lang="zh-CN" altLang="en-US"/>
            </a:p>
          </p:txBody>
        </p:sp>
        <p:sp>
          <p:nvSpPr>
            <p:cNvPr id="13" name="AutoShape 13"/>
            <p:cNvSpPr>
              <a:spLocks noChangeArrowheads="1"/>
            </p:cNvSpPr>
            <p:nvPr/>
          </p:nvSpPr>
          <p:spPr bwMode="gray">
            <a:xfrm flipV="1">
              <a:off x="576" y="1344"/>
              <a:ext cx="3978" cy="240"/>
            </a:xfrm>
            <a:prstGeom prst="roundRect">
              <a:avLst>
                <a:gd name="adj" fmla="val 23750"/>
              </a:avLst>
            </a:prstGeom>
            <a:gradFill rotWithShape="1">
              <a:gsLst>
                <a:gs pos="0">
                  <a:schemeClr val="hlink">
                    <a:gamma/>
                    <a:tint val="0"/>
                    <a:invGamma/>
                  </a:schemeClr>
                </a:gs>
                <a:gs pos="100000">
                  <a:schemeClr val="hlink"/>
                </a:gs>
              </a:gsLst>
              <a:lin ang="5400000" scaled="1"/>
            </a:gradFill>
            <a:ln w="9525">
              <a:noFill/>
              <a:round/>
              <a:headEnd/>
              <a:tailEnd/>
            </a:ln>
            <a:effectLst/>
          </p:spPr>
          <p:txBody>
            <a:bodyPr wrap="none" anchor="ctr"/>
            <a:lstStyle/>
            <a:p>
              <a:endParaRPr lang="zh-CN" altLang="en-US"/>
            </a:p>
          </p:txBody>
        </p:sp>
      </p:grpSp>
      <p:sp>
        <p:nvSpPr>
          <p:cNvPr id="14" name="Rectangle 14"/>
          <p:cNvSpPr>
            <a:spLocks noChangeArrowheads="1"/>
          </p:cNvSpPr>
          <p:nvPr/>
        </p:nvSpPr>
        <p:spPr bwMode="gray">
          <a:xfrm>
            <a:off x="1371600" y="1828800"/>
            <a:ext cx="2659702" cy="461665"/>
          </a:xfrm>
          <a:prstGeom prst="rect">
            <a:avLst/>
          </a:prstGeom>
          <a:noFill/>
          <a:ln w="9525">
            <a:noFill/>
            <a:miter lim="800000"/>
            <a:headEnd/>
            <a:tailEnd/>
          </a:ln>
          <a:effectLst/>
        </p:spPr>
        <p:txBody>
          <a:bodyPr wrap="none">
            <a:spAutoFit/>
          </a:bodyPr>
          <a:lstStyle/>
          <a:p>
            <a:r>
              <a:rPr lang="zh-CN" altLang="en-US" sz="2400" dirty="0" smtClean="0">
                <a:solidFill>
                  <a:schemeClr val="tx1"/>
                </a:solidFill>
              </a:rPr>
              <a:t>加速度信号均方值</a:t>
            </a:r>
            <a:endParaRPr lang="en-US" altLang="zh-CN" sz="2400" dirty="0" smtClean="0">
              <a:solidFill>
                <a:schemeClr val="tx1"/>
              </a:solidFill>
            </a:endParaRPr>
          </a:p>
        </p:txBody>
      </p:sp>
      <p:sp>
        <p:nvSpPr>
          <p:cNvPr id="15" name="AutoShape 17"/>
          <p:cNvSpPr>
            <a:spLocks noChangeArrowheads="1"/>
          </p:cNvSpPr>
          <p:nvPr/>
        </p:nvSpPr>
        <p:spPr bwMode="gray">
          <a:xfrm>
            <a:off x="3124200" y="2286000"/>
            <a:ext cx="5257800" cy="838200"/>
          </a:xfrm>
          <a:prstGeom prst="roundRect">
            <a:avLst>
              <a:gd name="adj" fmla="val 29463"/>
            </a:avLst>
          </a:prstGeom>
          <a:solidFill>
            <a:schemeClr val="bg1"/>
          </a:solidFill>
          <a:ln w="28575">
            <a:solidFill>
              <a:schemeClr val="hlink"/>
            </a:solidFill>
            <a:round/>
            <a:headEnd/>
            <a:tailEnd/>
          </a:ln>
          <a:effectLst/>
        </p:spPr>
        <p:txBody>
          <a:bodyPr wrap="none" anchor="ctr"/>
          <a:lstStyle/>
          <a:p>
            <a:pPr lvl="0"/>
            <a:r>
              <a:rPr lang="zh-CN" altLang="en-US" dirty="0" smtClean="0">
                <a:solidFill>
                  <a:schemeClr val="tx1"/>
                </a:solidFill>
              </a:rPr>
              <a:t>根据碰摩时安装于机匣不同位置的加速度传感器</a:t>
            </a:r>
            <a:endParaRPr lang="en-US" altLang="zh-CN" dirty="0" smtClean="0">
              <a:solidFill>
                <a:schemeClr val="tx1"/>
              </a:solidFill>
            </a:endParaRPr>
          </a:p>
          <a:p>
            <a:pPr lvl="0"/>
            <a:r>
              <a:rPr lang="zh-CN" altLang="en-US" dirty="0" smtClean="0">
                <a:solidFill>
                  <a:schemeClr val="tx1"/>
                </a:solidFill>
              </a:rPr>
              <a:t>感应到振动大小的差异性</a:t>
            </a:r>
            <a:endParaRPr lang="en-US" altLang="zh-CN" b="1" dirty="0">
              <a:solidFill>
                <a:schemeClr val="tx1"/>
              </a:solidFill>
              <a:ea typeface="宋体" pitchFamily="2" charset="-122"/>
            </a:endParaRPr>
          </a:p>
        </p:txBody>
      </p:sp>
      <p:sp>
        <p:nvSpPr>
          <p:cNvPr id="16" name="AutoShape 19"/>
          <p:cNvSpPr>
            <a:spLocks noChangeArrowheads="1"/>
          </p:cNvSpPr>
          <p:nvPr/>
        </p:nvSpPr>
        <p:spPr bwMode="gray">
          <a:xfrm>
            <a:off x="3124200" y="5389562"/>
            <a:ext cx="5334000" cy="782638"/>
          </a:xfrm>
          <a:prstGeom prst="roundRect">
            <a:avLst>
              <a:gd name="adj" fmla="val 29463"/>
            </a:avLst>
          </a:prstGeom>
          <a:solidFill>
            <a:schemeClr val="bg1"/>
          </a:solidFill>
          <a:ln w="28575">
            <a:solidFill>
              <a:srgbClr val="00B0F0"/>
            </a:solidFill>
            <a:round/>
            <a:headEnd/>
            <a:tailEnd/>
          </a:ln>
          <a:effectLst/>
        </p:spPr>
        <p:txBody>
          <a:bodyPr wrap="none" anchor="ctr"/>
          <a:lstStyle/>
          <a:p>
            <a:pPr lvl="0"/>
            <a:r>
              <a:rPr lang="zh-CN" altLang="en-US" dirty="0" smtClean="0">
                <a:solidFill>
                  <a:schemeClr val="tx1"/>
                </a:solidFill>
              </a:rPr>
              <a:t>依据小波包良好的时频局部性，对机匣加速度信号</a:t>
            </a:r>
            <a:endParaRPr lang="en-US" altLang="zh-CN" dirty="0" smtClean="0">
              <a:solidFill>
                <a:schemeClr val="tx1"/>
              </a:solidFill>
            </a:endParaRPr>
          </a:p>
          <a:p>
            <a:pPr lvl="0"/>
            <a:r>
              <a:rPr lang="zh-CN" altLang="en-US" dirty="0" smtClean="0">
                <a:solidFill>
                  <a:schemeClr val="tx1"/>
                </a:solidFill>
              </a:rPr>
              <a:t>进行小波包分解，并提取小波包归一化能量特征</a:t>
            </a:r>
            <a:endParaRPr lang="en-US" altLang="zh-CN" b="1" dirty="0">
              <a:solidFill>
                <a:schemeClr val="tx1"/>
              </a:solidFill>
              <a:ea typeface="宋体" pitchFamily="2" charset="-122"/>
            </a:endParaRPr>
          </a:p>
        </p:txBody>
      </p:sp>
      <p:sp>
        <p:nvSpPr>
          <p:cNvPr id="17" name="矩形 16"/>
          <p:cNvSpPr/>
          <p:nvPr/>
        </p:nvSpPr>
        <p:spPr>
          <a:xfrm>
            <a:off x="1295400" y="4876800"/>
            <a:ext cx="1731564" cy="461665"/>
          </a:xfrm>
          <a:prstGeom prst="rect">
            <a:avLst/>
          </a:prstGeom>
        </p:spPr>
        <p:txBody>
          <a:bodyPr wrap="none">
            <a:spAutoFit/>
          </a:bodyPr>
          <a:lstStyle/>
          <a:p>
            <a:r>
              <a:rPr lang="zh-CN" altLang="en-US" sz="2400" dirty="0" smtClean="0">
                <a:solidFill>
                  <a:schemeClr val="tx1"/>
                </a:solidFill>
              </a:rPr>
              <a:t>小波包能量</a:t>
            </a:r>
            <a:endParaRPr lang="en-US" altLang="zh-CN" sz="2400" dirty="0" smtClean="0">
              <a:solidFill>
                <a:schemeClr val="tx1"/>
              </a:solidFill>
            </a:endParaRPr>
          </a:p>
        </p:txBody>
      </p:sp>
      <p:grpSp>
        <p:nvGrpSpPr>
          <p:cNvPr id="18" name="Group 6"/>
          <p:cNvGrpSpPr>
            <a:grpSpLocks/>
          </p:cNvGrpSpPr>
          <p:nvPr/>
        </p:nvGrpSpPr>
        <p:grpSpPr bwMode="auto">
          <a:xfrm>
            <a:off x="1219200" y="3222625"/>
            <a:ext cx="6319838" cy="1219200"/>
            <a:chOff x="576" y="1934"/>
            <a:chExt cx="3981" cy="768"/>
          </a:xfrm>
        </p:grpSpPr>
        <p:sp>
          <p:nvSpPr>
            <p:cNvPr id="19" name="AutoShape 7"/>
            <p:cNvSpPr>
              <a:spLocks noChangeArrowheads="1"/>
            </p:cNvSpPr>
            <p:nvPr/>
          </p:nvSpPr>
          <p:spPr bwMode="gray">
            <a:xfrm>
              <a:off x="576" y="2030"/>
              <a:ext cx="3981" cy="672"/>
            </a:xfrm>
            <a:prstGeom prst="roundRect">
              <a:avLst>
                <a:gd name="adj" fmla="val 16667"/>
              </a:avLst>
            </a:prstGeom>
            <a:gradFill rotWithShape="1">
              <a:gsLst>
                <a:gs pos="0">
                  <a:schemeClr val="accent1"/>
                </a:gs>
                <a:gs pos="100000">
                  <a:schemeClr val="accent1">
                    <a:gamma/>
                    <a:tint val="51373"/>
                    <a:invGamma/>
                  </a:schemeClr>
                </a:gs>
              </a:gsLst>
              <a:lin ang="5400000" scaled="1"/>
            </a:gradFill>
            <a:ln w="9525">
              <a:noFill/>
              <a:round/>
              <a:headEnd/>
              <a:tailEnd/>
            </a:ln>
            <a:effectLst/>
          </p:spPr>
          <p:txBody>
            <a:bodyPr wrap="none" anchor="ctr"/>
            <a:lstStyle/>
            <a:p>
              <a:endParaRPr lang="zh-CN" altLang="en-US"/>
            </a:p>
          </p:txBody>
        </p:sp>
        <p:sp>
          <p:nvSpPr>
            <p:cNvPr id="20" name="AutoShape 8"/>
            <p:cNvSpPr>
              <a:spLocks noChangeArrowheads="1"/>
            </p:cNvSpPr>
            <p:nvPr/>
          </p:nvSpPr>
          <p:spPr bwMode="gray">
            <a:xfrm>
              <a:off x="576" y="1934"/>
              <a:ext cx="3981" cy="519"/>
            </a:xfrm>
            <a:prstGeom prst="roundRect">
              <a:avLst>
                <a:gd name="adj" fmla="val 16667"/>
              </a:avLst>
            </a:prstGeom>
            <a:solidFill>
              <a:schemeClr val="accent1"/>
            </a:solidFill>
            <a:ln w="9525">
              <a:noFill/>
              <a:round/>
              <a:headEnd/>
              <a:tailEnd/>
            </a:ln>
            <a:effectLst/>
          </p:spPr>
          <p:txBody>
            <a:bodyPr wrap="none" anchor="ctr"/>
            <a:lstStyle/>
            <a:p>
              <a:endParaRPr lang="zh-CN" altLang="en-US"/>
            </a:p>
          </p:txBody>
        </p:sp>
        <p:sp>
          <p:nvSpPr>
            <p:cNvPr id="21" name="AutoShape 9"/>
            <p:cNvSpPr>
              <a:spLocks noChangeArrowheads="1"/>
            </p:cNvSpPr>
            <p:nvPr/>
          </p:nvSpPr>
          <p:spPr bwMode="gray">
            <a:xfrm flipV="1">
              <a:off x="576" y="2270"/>
              <a:ext cx="3978" cy="240"/>
            </a:xfrm>
            <a:prstGeom prst="roundRect">
              <a:avLst>
                <a:gd name="adj" fmla="val 23750"/>
              </a:avLst>
            </a:prstGeom>
            <a:gradFill rotWithShape="1">
              <a:gsLst>
                <a:gs pos="0">
                  <a:schemeClr val="accent1">
                    <a:gamma/>
                    <a:tint val="0"/>
                    <a:invGamma/>
                  </a:schemeClr>
                </a:gs>
                <a:gs pos="100000">
                  <a:schemeClr val="accent1"/>
                </a:gs>
              </a:gsLst>
              <a:lin ang="5400000" scaled="1"/>
            </a:gradFill>
            <a:ln w="9525">
              <a:noFill/>
              <a:round/>
              <a:headEnd/>
              <a:tailEnd/>
            </a:ln>
            <a:effectLst/>
          </p:spPr>
          <p:txBody>
            <a:bodyPr wrap="none" anchor="ctr"/>
            <a:lstStyle/>
            <a:p>
              <a:endParaRPr lang="zh-CN" altLang="en-US"/>
            </a:p>
          </p:txBody>
        </p:sp>
      </p:grpSp>
      <p:sp>
        <p:nvSpPr>
          <p:cNvPr id="22" name="Rectangle 15"/>
          <p:cNvSpPr>
            <a:spLocks noChangeArrowheads="1"/>
          </p:cNvSpPr>
          <p:nvPr/>
        </p:nvSpPr>
        <p:spPr bwMode="gray">
          <a:xfrm>
            <a:off x="1371600" y="3298825"/>
            <a:ext cx="2350322" cy="461665"/>
          </a:xfrm>
          <a:prstGeom prst="rect">
            <a:avLst/>
          </a:prstGeom>
          <a:noFill/>
          <a:ln w="9525">
            <a:noFill/>
            <a:miter lim="800000"/>
            <a:headEnd/>
            <a:tailEnd/>
          </a:ln>
          <a:effectLst/>
        </p:spPr>
        <p:txBody>
          <a:bodyPr wrap="none">
            <a:spAutoFit/>
          </a:bodyPr>
          <a:lstStyle/>
          <a:p>
            <a:r>
              <a:rPr lang="zh-CN" altLang="en-US" sz="2400" dirty="0" smtClean="0">
                <a:solidFill>
                  <a:srgbClr val="C00000"/>
                </a:solidFill>
              </a:rPr>
              <a:t>小波极大模能量</a:t>
            </a:r>
            <a:endParaRPr lang="en-US" altLang="zh-CN" sz="2400" dirty="0" smtClean="0">
              <a:solidFill>
                <a:srgbClr val="C00000"/>
              </a:solidFill>
            </a:endParaRPr>
          </a:p>
        </p:txBody>
      </p:sp>
      <p:sp>
        <p:nvSpPr>
          <p:cNvPr id="23" name="AutoShape 18"/>
          <p:cNvSpPr>
            <a:spLocks noChangeArrowheads="1"/>
          </p:cNvSpPr>
          <p:nvPr/>
        </p:nvSpPr>
        <p:spPr bwMode="gray">
          <a:xfrm>
            <a:off x="3124200" y="3810000"/>
            <a:ext cx="5257800" cy="838200"/>
          </a:xfrm>
          <a:prstGeom prst="roundRect">
            <a:avLst>
              <a:gd name="adj" fmla="val 29463"/>
            </a:avLst>
          </a:prstGeom>
          <a:solidFill>
            <a:schemeClr val="bg1"/>
          </a:solidFill>
          <a:ln w="28575">
            <a:solidFill>
              <a:schemeClr val="accent1"/>
            </a:solidFill>
            <a:round/>
            <a:headEnd/>
            <a:tailEnd/>
          </a:ln>
          <a:effectLst/>
        </p:spPr>
        <p:txBody>
          <a:bodyPr wrap="none" anchor="ctr"/>
          <a:lstStyle/>
          <a:p>
            <a:r>
              <a:rPr lang="zh-CN" altLang="en-US" dirty="0" smtClean="0">
                <a:solidFill>
                  <a:srgbClr val="C00000"/>
                </a:solidFill>
                <a:latin typeface="Arial" pitchFamily="34" charset="0"/>
              </a:rPr>
              <a:t>考虑碰摩时加速度信号的冲击特征及小波局部</a:t>
            </a:r>
            <a:endParaRPr lang="en-US" altLang="zh-CN" dirty="0" smtClean="0">
              <a:solidFill>
                <a:srgbClr val="C00000"/>
              </a:solidFill>
              <a:latin typeface="Arial" pitchFamily="34" charset="0"/>
            </a:endParaRPr>
          </a:p>
          <a:p>
            <a:r>
              <a:rPr lang="zh-CN" altLang="en-US" dirty="0" smtClean="0">
                <a:solidFill>
                  <a:srgbClr val="C00000"/>
                </a:solidFill>
                <a:latin typeface="Arial" pitchFamily="34" charset="0"/>
              </a:rPr>
              <a:t>极大模方法对冲击信号提取的敏感性</a:t>
            </a:r>
            <a:endParaRPr lang="en-US" altLang="zh-CN" b="1" dirty="0">
              <a:solidFill>
                <a:srgbClr val="C00000"/>
              </a:solidFill>
              <a:ea typeface="宋体" pitchFamily="2" charset="-122"/>
            </a:endParaRPr>
          </a:p>
        </p:txBody>
      </p:sp>
      <p:grpSp>
        <p:nvGrpSpPr>
          <p:cNvPr id="24" name="Group 6"/>
          <p:cNvGrpSpPr>
            <a:grpSpLocks/>
          </p:cNvGrpSpPr>
          <p:nvPr/>
        </p:nvGrpSpPr>
        <p:grpSpPr bwMode="auto">
          <a:xfrm>
            <a:off x="838200" y="457200"/>
            <a:ext cx="7924800" cy="1066800"/>
            <a:chOff x="596" y="1824"/>
            <a:chExt cx="1440" cy="562"/>
          </a:xfrm>
        </p:grpSpPr>
        <p:sp>
          <p:nvSpPr>
            <p:cNvPr id="25"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6"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800" dirty="0" smtClean="0">
                  <a:solidFill>
                    <a:schemeClr val="tx1"/>
                  </a:solidFill>
                </a:rPr>
                <a:t>基于机匣加速度信号的径向碰摩部位识别</a:t>
              </a:r>
              <a:endParaRPr lang="en-US" altLang="zh-CN" sz="2800" dirty="0" smtClean="0">
                <a:solidFill>
                  <a:schemeClr val="tx1"/>
                </a:solidFill>
              </a:endParaRPr>
            </a:p>
          </p:txBody>
        </p:sp>
      </p:grpSp>
      <p:sp>
        <p:nvSpPr>
          <p:cNvPr id="2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基于机匣加速度信号的径向碰摩部位识别</a:t>
            </a:r>
            <a:endParaRPr lang="en-US" altLang="zh-CN" dirty="0" smtClean="0">
              <a:solidFill>
                <a:srgbClr val="FF0000"/>
              </a:solidFill>
            </a:endParaRPr>
          </a:p>
        </p:txBody>
      </p:sp>
      <p:sp>
        <p:nvSpPr>
          <p:cNvPr id="28"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a:ln>
                <a:noFill/>
              </a:ln>
              <a:solidFill>
                <a:schemeClr val="bg1"/>
              </a:solidFill>
              <a:effectLst/>
              <a:uLnTx/>
              <a:uFillTx/>
              <a:latin typeface="+mn-lt"/>
              <a:ea typeface="微软雅黑" pitchFamily="34" charset="-122"/>
              <a:cs typeface="+mn-cs"/>
            </a:endParaRPr>
          </a:p>
        </p:txBody>
      </p:sp>
      <p:sp>
        <p:nvSpPr>
          <p:cNvPr id="29" name="矩形 28"/>
          <p:cNvSpPr/>
          <p:nvPr/>
        </p:nvSpPr>
        <p:spPr>
          <a:xfrm>
            <a:off x="832273" y="0"/>
            <a:ext cx="3206327"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航空发动机径向碰摩部位识别</a:t>
            </a:r>
            <a:endParaRPr lang="zh-CN" altLang="en-US" dirty="0">
              <a:solidFill>
                <a:schemeClr val="bg1"/>
              </a:solidFill>
              <a:latin typeface="Arial" pitchFamily="34" charset="0"/>
            </a:endParaRPr>
          </a:p>
        </p:txBody>
      </p:sp>
      <p:sp>
        <p:nvSpPr>
          <p:cNvPr id="3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p:bldP spid="22" grpId="0"/>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29"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基于小波极大模能量的转静碰摩部位识别</a:t>
            </a:r>
            <a:endParaRPr lang="en-US" altLang="zh-CN" dirty="0" smtClean="0">
              <a:solidFill>
                <a:srgbClr val="FF0000"/>
              </a:solidFill>
            </a:endParaRPr>
          </a:p>
        </p:txBody>
      </p:sp>
      <p:sp>
        <p:nvSpPr>
          <p:cNvPr id="30"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dirty="0">
              <a:ln>
                <a:noFill/>
              </a:ln>
              <a:solidFill>
                <a:schemeClr val="bg1"/>
              </a:solidFill>
              <a:effectLst/>
              <a:uLnTx/>
              <a:uFillTx/>
              <a:latin typeface="+mn-lt"/>
              <a:ea typeface="微软雅黑" pitchFamily="34" charset="-122"/>
              <a:cs typeface="+mn-cs"/>
            </a:endParaRPr>
          </a:p>
        </p:txBody>
      </p:sp>
      <p:sp>
        <p:nvSpPr>
          <p:cNvPr id="31" name="矩形 30"/>
          <p:cNvSpPr/>
          <p:nvPr/>
        </p:nvSpPr>
        <p:spPr>
          <a:xfrm>
            <a:off x="832273" y="0"/>
            <a:ext cx="3206327"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航空发动机径向碰摩部位识别</a:t>
            </a:r>
            <a:endParaRPr lang="zh-CN" altLang="en-US" dirty="0">
              <a:solidFill>
                <a:schemeClr val="bg1"/>
              </a:solidFill>
              <a:latin typeface="Arial" pitchFamily="34" charset="0"/>
            </a:endParaRPr>
          </a:p>
        </p:txBody>
      </p:sp>
      <p:sp>
        <p:nvSpPr>
          <p:cNvPr id="3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37" name="AutoShape 4"/>
          <p:cNvSpPr>
            <a:spLocks noChangeArrowheads="1"/>
          </p:cNvSpPr>
          <p:nvPr/>
        </p:nvSpPr>
        <p:spPr bwMode="gray">
          <a:xfrm flipH="1">
            <a:off x="2424113" y="981384"/>
            <a:ext cx="995362" cy="835025"/>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38" name="AutoShape 5"/>
          <p:cNvSpPr>
            <a:spLocks noChangeArrowheads="1"/>
          </p:cNvSpPr>
          <p:nvPr/>
        </p:nvSpPr>
        <p:spPr bwMode="gray">
          <a:xfrm>
            <a:off x="517525" y="1017896"/>
            <a:ext cx="995363" cy="835025"/>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39" name="Group 6"/>
          <p:cNvGrpSpPr>
            <a:grpSpLocks/>
          </p:cNvGrpSpPr>
          <p:nvPr/>
        </p:nvGrpSpPr>
        <p:grpSpPr bwMode="auto">
          <a:xfrm>
            <a:off x="457200" y="2024371"/>
            <a:ext cx="3003550" cy="3614429"/>
            <a:chOff x="862" y="713"/>
            <a:chExt cx="3780" cy="4551"/>
          </a:xfrm>
        </p:grpSpPr>
        <p:grpSp>
          <p:nvGrpSpPr>
            <p:cNvPr id="40" name="Group 7"/>
            <p:cNvGrpSpPr>
              <a:grpSpLocks/>
            </p:cNvGrpSpPr>
            <p:nvPr/>
          </p:nvGrpSpPr>
          <p:grpSpPr bwMode="auto">
            <a:xfrm>
              <a:off x="1082" y="3277"/>
              <a:ext cx="3406" cy="1987"/>
              <a:chOff x="1082" y="3422"/>
              <a:chExt cx="3406" cy="1987"/>
            </a:xfrm>
          </p:grpSpPr>
          <p:sp>
            <p:nvSpPr>
              <p:cNvPr id="53" name="Freeform 8"/>
              <p:cNvSpPr>
                <a:spLocks/>
              </p:cNvSpPr>
              <p:nvPr/>
            </p:nvSpPr>
            <p:spPr bwMode="gray">
              <a:xfrm>
                <a:off x="1082" y="4078"/>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sp>
            <p:nvSpPr>
              <p:cNvPr id="54" name="Freeform 9"/>
              <p:cNvSpPr>
                <a:spLocks/>
              </p:cNvSpPr>
              <p:nvPr/>
            </p:nvSpPr>
            <p:spPr bwMode="gray">
              <a:xfrm>
                <a:off x="2405" y="3991"/>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55" name="Freeform 10"/>
              <p:cNvSpPr>
                <a:spLocks/>
              </p:cNvSpPr>
              <p:nvPr/>
            </p:nvSpPr>
            <p:spPr bwMode="gray">
              <a:xfrm>
                <a:off x="1082" y="3422"/>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nvGrpSpPr>
            <p:cNvPr id="43" name="Group 19"/>
            <p:cNvGrpSpPr>
              <a:grpSpLocks/>
            </p:cNvGrpSpPr>
            <p:nvPr/>
          </p:nvGrpSpPr>
          <p:grpSpPr bwMode="auto">
            <a:xfrm>
              <a:off x="862" y="713"/>
              <a:ext cx="3780" cy="1993"/>
              <a:chOff x="1082" y="2355"/>
              <a:chExt cx="3406" cy="1993"/>
            </a:xfrm>
          </p:grpSpPr>
          <p:sp>
            <p:nvSpPr>
              <p:cNvPr id="44"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45"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46"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0000FF"/>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56" name="AutoShape 23"/>
          <p:cNvSpPr>
            <a:spLocks/>
          </p:cNvSpPr>
          <p:nvPr/>
        </p:nvSpPr>
        <p:spPr bwMode="blackWhite">
          <a:xfrm>
            <a:off x="4145266" y="1362384"/>
            <a:ext cx="4617734" cy="515938"/>
          </a:xfrm>
          <a:prstGeom prst="callout2">
            <a:avLst>
              <a:gd name="adj1" fmla="val 22153"/>
              <a:gd name="adj2" fmla="val -1944"/>
              <a:gd name="adj3" fmla="val 22153"/>
              <a:gd name="adj4" fmla="val -12162"/>
              <a:gd name="adj5" fmla="val 265847"/>
              <a:gd name="adj6" fmla="val -22903"/>
            </a:avLst>
          </a:prstGeom>
          <a:noFill/>
          <a:ln w="9525">
            <a:solidFill>
              <a:srgbClr val="000000"/>
            </a:solidFill>
            <a:miter lim="800000"/>
            <a:headEnd type="diamond" w="med" len="med"/>
            <a:tailEnd/>
          </a:ln>
        </p:spPr>
        <p:txBody>
          <a:bodyPr anchor="ctr"/>
          <a:lstStyle/>
          <a:p>
            <a:pPr eaLnBrk="0" hangingPunct="0"/>
            <a:r>
              <a:rPr lang="zh-CN" altLang="en-US" dirty="0" smtClean="0">
                <a:solidFill>
                  <a:srgbClr val="0000FF"/>
                </a:solidFill>
              </a:rPr>
              <a:t>小波变换的极大模值所携带的信息可以用来进行信号奇异性的检测，对碰摩故障所包含的冲击信号的表征和分析可以通过小波局部极大模来完成</a:t>
            </a:r>
            <a:endParaRPr lang="en-US" altLang="zh-CN" dirty="0">
              <a:solidFill>
                <a:srgbClr val="0000FF"/>
              </a:solidFill>
              <a:ea typeface="宋体" charset="-122"/>
            </a:endParaRPr>
          </a:p>
        </p:txBody>
      </p:sp>
      <p:sp>
        <p:nvSpPr>
          <p:cNvPr id="58" name="AutoShape 25"/>
          <p:cNvSpPr>
            <a:spLocks/>
          </p:cNvSpPr>
          <p:nvPr/>
        </p:nvSpPr>
        <p:spPr bwMode="blackWhite">
          <a:xfrm>
            <a:off x="4225635" y="4198652"/>
            <a:ext cx="3865562" cy="449262"/>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61" name="矩形 60"/>
          <p:cNvSpPr/>
          <p:nvPr/>
        </p:nvSpPr>
        <p:spPr>
          <a:xfrm>
            <a:off x="1249666" y="1159326"/>
            <a:ext cx="1422185"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背景原理</a:t>
            </a:r>
            <a:endParaRPr lang="en-US" altLang="zh-CN" sz="2400" dirty="0">
              <a:solidFill>
                <a:srgbClr val="000000"/>
              </a:solidFill>
              <a:effectLst>
                <a:outerShdw blurRad="38100" dist="38100" dir="2700000" algn="tl">
                  <a:srgbClr val="FFFFFF"/>
                </a:outerShdw>
              </a:effectLst>
            </a:endParaRPr>
          </a:p>
        </p:txBody>
      </p:sp>
      <p:graphicFrame>
        <p:nvGraphicFramePr>
          <p:cNvPr id="72" name="Object 2"/>
          <p:cNvGraphicFramePr>
            <a:graphicFrameLocks noChangeAspect="1"/>
          </p:cNvGraphicFramePr>
          <p:nvPr/>
        </p:nvGraphicFramePr>
        <p:xfrm>
          <a:off x="4073235" y="3741738"/>
          <a:ext cx="4836983" cy="685800"/>
        </p:xfrm>
        <a:graphic>
          <a:graphicData uri="http://schemas.openxmlformats.org/presentationml/2006/ole">
            <p:oleObj spid="_x0000_s84995" name="公式" r:id="rId4" imgW="3022560" imgH="393480" progId="Equation.3">
              <p:embed/>
            </p:oleObj>
          </a:graphicData>
        </a:graphic>
      </p:graphicFrame>
      <p:sp>
        <p:nvSpPr>
          <p:cNvPr id="73" name="AutoShape 30"/>
          <p:cNvSpPr>
            <a:spLocks noChangeArrowheads="1"/>
          </p:cNvSpPr>
          <p:nvPr/>
        </p:nvSpPr>
        <p:spPr bwMode="auto">
          <a:xfrm flipH="1">
            <a:off x="4701194" y="3150469"/>
            <a:ext cx="762000" cy="533400"/>
          </a:xfrm>
          <a:prstGeom prst="wedgeRoundRectCallout">
            <a:avLst>
              <a:gd name="adj1" fmla="val -44759"/>
              <a:gd name="adj2" fmla="val 84694"/>
              <a:gd name="adj3" fmla="val 16667"/>
            </a:avLst>
          </a:prstGeom>
          <a:solidFill>
            <a:schemeClr val="bg1"/>
          </a:solidFill>
          <a:ln w="25400" algn="ctr">
            <a:solidFill>
              <a:srgbClr val="00DE64"/>
            </a:solidFill>
            <a:miter lim="800000"/>
            <a:headEnd/>
            <a:tailEnd/>
          </a:ln>
        </p:spPr>
        <p:txBody>
          <a:bodyPr anchor="ctr"/>
          <a:lstStyle/>
          <a:p>
            <a:pPr algn="l"/>
            <a:r>
              <a:rPr lang="zh-CN" altLang="en-US" b="0" dirty="0" smtClean="0">
                <a:solidFill>
                  <a:srgbClr val="0000FF"/>
                </a:solidFill>
              </a:rPr>
              <a:t> </a:t>
            </a:r>
            <a:r>
              <a:rPr lang="zh-CN" altLang="en-US" sz="1600" b="0" dirty="0" smtClean="0">
                <a:solidFill>
                  <a:srgbClr val="0000FF"/>
                </a:solidFill>
              </a:rPr>
              <a:t>信号</a:t>
            </a:r>
            <a:endParaRPr lang="en-US" altLang="zh-CN" sz="1600" b="0" dirty="0" smtClean="0">
              <a:solidFill>
                <a:srgbClr val="0000FF"/>
              </a:solidFill>
            </a:endParaRPr>
          </a:p>
        </p:txBody>
      </p:sp>
      <p:sp>
        <p:nvSpPr>
          <p:cNvPr id="74" name="AutoShape 30"/>
          <p:cNvSpPr>
            <a:spLocks noChangeArrowheads="1"/>
          </p:cNvSpPr>
          <p:nvPr/>
        </p:nvSpPr>
        <p:spPr bwMode="auto">
          <a:xfrm flipH="1">
            <a:off x="3648249" y="2984214"/>
            <a:ext cx="762000" cy="609600"/>
          </a:xfrm>
          <a:prstGeom prst="wedgeRoundRectCallout">
            <a:avLst>
              <a:gd name="adj1" fmla="val -44759"/>
              <a:gd name="adj2" fmla="val 84694"/>
              <a:gd name="adj3" fmla="val 16667"/>
            </a:avLst>
          </a:prstGeom>
          <a:solidFill>
            <a:schemeClr val="bg1"/>
          </a:solidFill>
          <a:ln w="25400" algn="ctr">
            <a:solidFill>
              <a:srgbClr val="00DE64"/>
            </a:solidFill>
            <a:miter lim="800000"/>
            <a:headEnd/>
            <a:tailEnd/>
          </a:ln>
        </p:spPr>
        <p:txBody>
          <a:bodyPr anchor="ctr"/>
          <a:lstStyle/>
          <a:p>
            <a:pPr algn="l"/>
            <a:r>
              <a:rPr lang="zh-CN" altLang="en-US" b="0" dirty="0" smtClean="0">
                <a:solidFill>
                  <a:srgbClr val="0000FF"/>
                </a:solidFill>
              </a:rPr>
              <a:t> </a:t>
            </a:r>
            <a:r>
              <a:rPr lang="zh-CN" altLang="en-US" sz="1600" b="0" dirty="0" smtClean="0">
                <a:solidFill>
                  <a:srgbClr val="0000FF"/>
                </a:solidFill>
              </a:rPr>
              <a:t>小波变换</a:t>
            </a:r>
            <a:endParaRPr lang="en-US" altLang="zh-CN" sz="1600" b="0" dirty="0" smtClean="0">
              <a:solidFill>
                <a:srgbClr val="0000FF"/>
              </a:solidFill>
            </a:endParaRPr>
          </a:p>
        </p:txBody>
      </p:sp>
      <p:sp>
        <p:nvSpPr>
          <p:cNvPr id="75" name="AutoShape 30"/>
          <p:cNvSpPr>
            <a:spLocks noChangeArrowheads="1"/>
          </p:cNvSpPr>
          <p:nvPr/>
        </p:nvSpPr>
        <p:spPr bwMode="auto">
          <a:xfrm flipH="1">
            <a:off x="5546319" y="3060413"/>
            <a:ext cx="768930" cy="623455"/>
          </a:xfrm>
          <a:prstGeom prst="wedgeRoundRectCallout">
            <a:avLst>
              <a:gd name="adj1" fmla="val -44759"/>
              <a:gd name="adj2" fmla="val 84694"/>
              <a:gd name="adj3" fmla="val 16667"/>
            </a:avLst>
          </a:prstGeom>
          <a:solidFill>
            <a:schemeClr val="bg1"/>
          </a:solidFill>
          <a:ln w="25400" algn="ctr">
            <a:solidFill>
              <a:srgbClr val="00DE64"/>
            </a:solidFill>
            <a:miter lim="800000"/>
            <a:headEnd/>
            <a:tailEnd/>
          </a:ln>
        </p:spPr>
        <p:txBody>
          <a:bodyPr anchor="ctr"/>
          <a:lstStyle/>
          <a:p>
            <a:pPr algn="l"/>
            <a:r>
              <a:rPr lang="zh-CN" altLang="en-US" b="0" dirty="0" smtClean="0">
                <a:solidFill>
                  <a:srgbClr val="0000FF"/>
                </a:solidFill>
              </a:rPr>
              <a:t> </a:t>
            </a:r>
            <a:r>
              <a:rPr lang="zh-CN" altLang="en-US" sz="1600" b="0" dirty="0" smtClean="0">
                <a:solidFill>
                  <a:srgbClr val="0000FF"/>
                </a:solidFill>
              </a:rPr>
              <a:t>小波函数</a:t>
            </a:r>
            <a:endParaRPr lang="en-US" altLang="zh-CN" sz="1600" b="0" dirty="0" smtClean="0">
              <a:solidFill>
                <a:srgbClr val="0000FF"/>
              </a:solidFill>
            </a:endParaRPr>
          </a:p>
        </p:txBody>
      </p:sp>
      <p:sp>
        <p:nvSpPr>
          <p:cNvPr id="76" name="AutoShape 30"/>
          <p:cNvSpPr>
            <a:spLocks noChangeArrowheads="1"/>
          </p:cNvSpPr>
          <p:nvPr/>
        </p:nvSpPr>
        <p:spPr bwMode="auto">
          <a:xfrm>
            <a:off x="7086600" y="2667000"/>
            <a:ext cx="1905000" cy="914400"/>
          </a:xfrm>
          <a:prstGeom prst="wedgeRoundRectCallout">
            <a:avLst>
              <a:gd name="adj1" fmla="val -44759"/>
              <a:gd name="adj2" fmla="val 84694"/>
              <a:gd name="adj3" fmla="val 16667"/>
            </a:avLst>
          </a:prstGeom>
          <a:solidFill>
            <a:schemeClr val="bg1"/>
          </a:solidFill>
          <a:ln w="25400" algn="ctr">
            <a:solidFill>
              <a:srgbClr val="00DE64"/>
            </a:solidFill>
            <a:miter lim="800000"/>
            <a:headEnd/>
            <a:tailEnd/>
          </a:ln>
        </p:spPr>
        <p:txBody>
          <a:bodyPr anchor="ctr"/>
          <a:lstStyle/>
          <a:p>
            <a:r>
              <a:rPr lang="zh-CN" altLang="en-US" sz="1600" b="0" dirty="0" smtClean="0">
                <a:solidFill>
                  <a:srgbClr val="0000FF"/>
                </a:solidFill>
              </a:rPr>
              <a:t>信号的突变点</a:t>
            </a:r>
            <a:endParaRPr lang="en-US" altLang="zh-CN" sz="1600" b="0" dirty="0" smtClean="0">
              <a:solidFill>
                <a:srgbClr val="0000FF"/>
              </a:solidFill>
            </a:endParaRPr>
          </a:p>
          <a:p>
            <a:r>
              <a:rPr lang="zh-CN" altLang="en-US" sz="1600" b="0" dirty="0" smtClean="0">
                <a:solidFill>
                  <a:srgbClr val="0000FF"/>
                </a:solidFill>
              </a:rPr>
              <a:t>与小波极大模</a:t>
            </a:r>
            <a:endParaRPr lang="en-US" altLang="zh-CN" sz="1600" b="0" dirty="0" smtClean="0">
              <a:solidFill>
                <a:srgbClr val="0000FF"/>
              </a:solidFill>
            </a:endParaRPr>
          </a:p>
          <a:p>
            <a:r>
              <a:rPr lang="zh-CN" altLang="en-US" sz="1600" b="0" dirty="0" smtClean="0">
                <a:solidFill>
                  <a:srgbClr val="0000FF"/>
                </a:solidFill>
              </a:rPr>
              <a:t>点存在对应关系</a:t>
            </a:r>
            <a:endParaRPr lang="en-US" altLang="zh-CN" sz="1600" b="0" dirty="0" smtClean="0">
              <a:solidFill>
                <a:srgbClr val="0000FF"/>
              </a:solidFill>
            </a:endParaRPr>
          </a:p>
        </p:txBody>
      </p:sp>
      <p:sp>
        <p:nvSpPr>
          <p:cNvPr id="77" name="Text Box 18"/>
          <p:cNvSpPr txBox="1">
            <a:spLocks noChangeArrowheads="1"/>
          </p:cNvSpPr>
          <p:nvPr/>
        </p:nvSpPr>
        <p:spPr bwMode="gray">
          <a:xfrm>
            <a:off x="4114800" y="4791670"/>
            <a:ext cx="4724400" cy="923330"/>
          </a:xfrm>
          <a:prstGeom prst="rect">
            <a:avLst/>
          </a:prstGeom>
          <a:noFill/>
          <a:ln w="9525" algn="ctr">
            <a:noFill/>
            <a:miter lim="800000"/>
            <a:headEnd/>
            <a:tailEnd/>
          </a:ln>
          <a:effectLst/>
        </p:spPr>
        <p:txBody>
          <a:bodyPr wrap="square">
            <a:spAutoFit/>
          </a:bodyPr>
          <a:lstStyle/>
          <a:p>
            <a:pPr>
              <a:spcBef>
                <a:spcPct val="50000"/>
              </a:spcBef>
            </a:pPr>
            <a:r>
              <a:rPr lang="zh-CN" altLang="en-US" dirty="0" smtClean="0">
                <a:solidFill>
                  <a:srgbClr val="00DE64"/>
                </a:solidFill>
              </a:rPr>
              <a:t>将某一传感器的极大模能量特征与四个传感器的极大模能量特征之和做比值，并将该比值作为特征参数，以进行碰摩部位的识别。</a:t>
            </a:r>
            <a:endParaRPr lang="en-US" altLang="zh-CN" b="1" dirty="0">
              <a:solidFill>
                <a:srgbClr val="00DE64"/>
              </a:solidFill>
              <a:ea typeface="宋体" charset="-122"/>
              <a:cs typeface="Arial" charset="0"/>
            </a:endParaRPr>
          </a:p>
        </p:txBody>
      </p:sp>
      <p:sp>
        <p:nvSpPr>
          <p:cNvPr id="78" name="矩形 77"/>
          <p:cNvSpPr/>
          <p:nvPr/>
        </p:nvSpPr>
        <p:spPr>
          <a:xfrm>
            <a:off x="1496290" y="2427010"/>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背景</a:t>
            </a:r>
            <a:endParaRPr lang="zh-CN" altLang="en-US" sz="2400" dirty="0">
              <a:solidFill>
                <a:schemeClr val="tx1"/>
              </a:solidFill>
            </a:endParaRPr>
          </a:p>
        </p:txBody>
      </p:sp>
      <p:sp>
        <p:nvSpPr>
          <p:cNvPr id="79" name="矩形 78"/>
          <p:cNvSpPr/>
          <p:nvPr/>
        </p:nvSpPr>
        <p:spPr>
          <a:xfrm>
            <a:off x="1385590" y="4516585"/>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原理</a:t>
            </a:r>
            <a:endParaRPr lang="zh-CN"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anim calcmode="lin" valueType="num">
                                      <p:cBhvr>
                                        <p:cTn id="18" dur="500" fill="hold"/>
                                        <p:tgtEl>
                                          <p:spTgt spid="38"/>
                                        </p:tgtEl>
                                        <p:attrNameLst>
                                          <p:attrName>ppt_x</p:attrName>
                                        </p:attrNameLst>
                                      </p:cBhvr>
                                      <p:tavLst>
                                        <p:tav tm="0">
                                          <p:val>
                                            <p:strVal val="#ppt_x"/>
                                          </p:val>
                                        </p:tav>
                                        <p:tav tm="100000">
                                          <p:val>
                                            <p:strVal val="#ppt_x"/>
                                          </p:val>
                                        </p:tav>
                                      </p:tavLst>
                                    </p:anim>
                                    <p:anim calcmode="lin" valueType="num">
                                      <p:cBhvr>
                                        <p:cTn id="1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strVal val="#ppt_x"/>
                                          </p:val>
                                        </p:tav>
                                        <p:tav tm="100000">
                                          <p:val>
                                            <p:strVal val="#ppt_x"/>
                                          </p:val>
                                        </p:tav>
                                      </p:tavLst>
                                    </p:anim>
                                    <p:anim calcmode="lin" valueType="num">
                                      <p:cBhvr>
                                        <p:cTn id="26" dur="500" fill="hold"/>
                                        <p:tgtEl>
                                          <p:spTgt spid="3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anim calcmode="lin" valueType="num">
                                      <p:cBhvr>
                                        <p:cTn id="30" dur="500" fill="hold"/>
                                        <p:tgtEl>
                                          <p:spTgt spid="78"/>
                                        </p:tgtEl>
                                        <p:attrNameLst>
                                          <p:attrName>ppt_x</p:attrName>
                                        </p:attrNameLst>
                                      </p:cBhvr>
                                      <p:tavLst>
                                        <p:tav tm="0">
                                          <p:val>
                                            <p:strVal val="#ppt_x"/>
                                          </p:val>
                                        </p:tav>
                                        <p:tav tm="100000">
                                          <p:val>
                                            <p:strVal val="#ppt_x"/>
                                          </p:val>
                                        </p:tav>
                                      </p:tavLst>
                                    </p:anim>
                                    <p:anim calcmode="lin" valueType="num">
                                      <p:cBhvr>
                                        <p:cTn id="31" dur="500" fill="hold"/>
                                        <p:tgtEl>
                                          <p:spTgt spid="7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anim calcmode="lin" valueType="num">
                                      <p:cBhvr>
                                        <p:cTn id="35" dur="500" fill="hold"/>
                                        <p:tgtEl>
                                          <p:spTgt spid="79"/>
                                        </p:tgtEl>
                                        <p:attrNameLst>
                                          <p:attrName>ppt_x</p:attrName>
                                        </p:attrNameLst>
                                      </p:cBhvr>
                                      <p:tavLst>
                                        <p:tav tm="0">
                                          <p:val>
                                            <p:strVal val="#ppt_x"/>
                                          </p:val>
                                        </p:tav>
                                        <p:tav tm="100000">
                                          <p:val>
                                            <p:strVal val="#ppt_x"/>
                                          </p:val>
                                        </p:tav>
                                      </p:tavLst>
                                    </p:anim>
                                    <p:anim calcmode="lin" valueType="num">
                                      <p:cBhvr>
                                        <p:cTn id="36" dur="500" fill="hold"/>
                                        <p:tgtEl>
                                          <p:spTgt spid="7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anim calcmode="lin" valueType="num">
                                      <p:cBhvr>
                                        <p:cTn id="40" dur="500" fill="hold"/>
                                        <p:tgtEl>
                                          <p:spTgt spid="58"/>
                                        </p:tgtEl>
                                        <p:attrNameLst>
                                          <p:attrName>ppt_x</p:attrName>
                                        </p:attrNameLst>
                                      </p:cBhvr>
                                      <p:tavLst>
                                        <p:tav tm="0">
                                          <p:val>
                                            <p:strVal val="#ppt_x"/>
                                          </p:val>
                                        </p:tav>
                                        <p:tav tm="100000">
                                          <p:val>
                                            <p:strVal val="#ppt_x"/>
                                          </p:val>
                                        </p:tav>
                                      </p:tavLst>
                                    </p:anim>
                                    <p:anim calcmode="lin" valueType="num">
                                      <p:cBhvr>
                                        <p:cTn id="41" dur="500" fill="hold"/>
                                        <p:tgtEl>
                                          <p:spTgt spid="5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anim calcmode="lin" valueType="num">
                                      <p:cBhvr>
                                        <p:cTn id="45" dur="500" fill="hold"/>
                                        <p:tgtEl>
                                          <p:spTgt spid="56"/>
                                        </p:tgtEl>
                                        <p:attrNameLst>
                                          <p:attrName>ppt_x</p:attrName>
                                        </p:attrNameLst>
                                      </p:cBhvr>
                                      <p:tavLst>
                                        <p:tav tm="0">
                                          <p:val>
                                            <p:strVal val="#ppt_x"/>
                                          </p:val>
                                        </p:tav>
                                        <p:tav tm="100000">
                                          <p:val>
                                            <p:strVal val="#ppt_x"/>
                                          </p:val>
                                        </p:tav>
                                      </p:tavLst>
                                    </p:anim>
                                    <p:anim calcmode="lin" valueType="num">
                                      <p:cBhvr>
                                        <p:cTn id="46" dur="500" fill="hold"/>
                                        <p:tgtEl>
                                          <p:spTgt spid="5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anim calcmode="lin" valueType="num">
                                      <p:cBhvr>
                                        <p:cTn id="50" dur="500" fill="hold"/>
                                        <p:tgtEl>
                                          <p:spTgt spid="72"/>
                                        </p:tgtEl>
                                        <p:attrNameLst>
                                          <p:attrName>ppt_x</p:attrName>
                                        </p:attrNameLst>
                                      </p:cBhvr>
                                      <p:tavLst>
                                        <p:tav tm="0">
                                          <p:val>
                                            <p:strVal val="#ppt_x"/>
                                          </p:val>
                                        </p:tav>
                                        <p:tav tm="100000">
                                          <p:val>
                                            <p:strVal val="#ppt_x"/>
                                          </p:val>
                                        </p:tav>
                                      </p:tavLst>
                                    </p:anim>
                                    <p:anim calcmode="lin" valueType="num">
                                      <p:cBhvr>
                                        <p:cTn id="51" dur="500" fill="hold"/>
                                        <p:tgtEl>
                                          <p:spTgt spid="7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anim calcmode="lin" valueType="num">
                                      <p:cBhvr>
                                        <p:cTn id="55" dur="500" fill="hold"/>
                                        <p:tgtEl>
                                          <p:spTgt spid="77"/>
                                        </p:tgtEl>
                                        <p:attrNameLst>
                                          <p:attrName>ppt_x</p:attrName>
                                        </p:attrNameLst>
                                      </p:cBhvr>
                                      <p:tavLst>
                                        <p:tav tm="0">
                                          <p:val>
                                            <p:strVal val="#ppt_x"/>
                                          </p:val>
                                        </p:tav>
                                        <p:tav tm="100000">
                                          <p:val>
                                            <p:strVal val="#ppt_x"/>
                                          </p:val>
                                        </p:tav>
                                      </p:tavLst>
                                    </p:anim>
                                    <p:anim calcmode="lin" valueType="num">
                                      <p:cBhvr>
                                        <p:cTn id="56" dur="5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strips(downLeft)">
                                      <p:cBhvr>
                                        <p:cTn id="61" dur="500"/>
                                        <p:tgtEl>
                                          <p:spTgt spid="74"/>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strips(downLeft)">
                                      <p:cBhvr>
                                        <p:cTn id="64" dur="500"/>
                                        <p:tgtEl>
                                          <p:spTgt spid="73"/>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strips(downLeft)">
                                      <p:cBhvr>
                                        <p:cTn id="67" dur="500"/>
                                        <p:tgtEl>
                                          <p:spTgt spid="75"/>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strips(downLeft)">
                                      <p:cBhvr>
                                        <p:cTn id="7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6" grpId="0" animBg="1"/>
      <p:bldP spid="58" grpId="0" animBg="1"/>
      <p:bldP spid="61" grpId="0"/>
      <p:bldP spid="73" grpId="0" animBg="1"/>
      <p:bldP spid="74" grpId="0" animBg="1"/>
      <p:bldP spid="75" grpId="0" animBg="1"/>
      <p:bldP spid="76" grpId="0" animBg="1"/>
      <p:bldP spid="77" grpId="0"/>
      <p:bldP spid="78"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AutoShape 3"/>
          <p:cNvSpPr>
            <a:spLocks noChangeArrowheads="1"/>
          </p:cNvSpPr>
          <p:nvPr/>
        </p:nvSpPr>
        <p:spPr bwMode="gray">
          <a:xfrm>
            <a:off x="0" y="1143000"/>
            <a:ext cx="5715000" cy="4495800"/>
          </a:xfrm>
          <a:prstGeom prst="rightArrow">
            <a:avLst>
              <a:gd name="adj1" fmla="val 86065"/>
              <a:gd name="adj2" fmla="val 31780"/>
            </a:avLst>
          </a:prstGeom>
          <a:gradFill rotWithShape="1">
            <a:gsLst>
              <a:gs pos="0">
                <a:srgbClr val="FFFFFF">
                  <a:alpha val="51999"/>
                </a:srgbClr>
              </a:gs>
              <a:gs pos="100000">
                <a:srgbClr val="FFCC66"/>
              </a:gs>
            </a:gsLst>
            <a:lin ang="0" scaled="1"/>
          </a:gradFill>
          <a:ln w="9525">
            <a:noFill/>
            <a:miter lim="800000"/>
            <a:headEnd/>
            <a:tailEnd/>
          </a:ln>
        </p:spPr>
        <p:txBody>
          <a:bodyPr wrap="none" anchor="ctr"/>
          <a:lstStyle/>
          <a:p>
            <a:endParaRPr lang="zh-CN" altLang="en-US">
              <a:ea typeface="宋体" charset="-122"/>
            </a:endParaRPr>
          </a:p>
        </p:txBody>
      </p:sp>
      <p:sp>
        <p:nvSpPr>
          <p:cNvPr id="7" name="AutoShape 4">
            <a:hlinkClick r:id="rId3" action="ppaction://hlinksldjump"/>
          </p:cNvPr>
          <p:cNvSpPr>
            <a:spLocks noChangeArrowheads="1"/>
          </p:cNvSpPr>
          <p:nvPr/>
        </p:nvSpPr>
        <p:spPr bwMode="gray">
          <a:xfrm>
            <a:off x="304800" y="1676400"/>
            <a:ext cx="4038600" cy="990600"/>
          </a:xfrm>
          <a:prstGeom prst="roundRect">
            <a:avLst>
              <a:gd name="adj" fmla="val 9106"/>
            </a:avLst>
          </a:prstGeom>
          <a:gradFill rotWithShape="1">
            <a:gsLst>
              <a:gs pos="0">
                <a:srgbClr val="5B84E9">
                  <a:gamma/>
                  <a:shade val="46275"/>
                  <a:invGamma/>
                </a:srgbClr>
              </a:gs>
              <a:gs pos="50000">
                <a:srgbClr val="5B84E9"/>
              </a:gs>
              <a:gs pos="100000">
                <a:srgbClr val="5B84E9">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pPr>
              <a:spcBef>
                <a:spcPct val="50000"/>
              </a:spcBef>
              <a:buClr>
                <a:schemeClr val="tx1"/>
              </a:buClr>
            </a:pPr>
            <a:r>
              <a:rPr lang="zh-CN" altLang="en-US" sz="2800" dirty="0" smtClean="0">
                <a:solidFill>
                  <a:schemeClr val="tx1"/>
                </a:solidFill>
                <a:latin typeface="Arial" pitchFamily="34" charset="0"/>
              </a:rPr>
              <a:t>转静碰摩是一种严重故障</a:t>
            </a:r>
            <a:endParaRPr lang="zh-CN" altLang="en-US" sz="2800" dirty="0">
              <a:solidFill>
                <a:srgbClr val="FF0000"/>
              </a:solidFill>
              <a:latin typeface="Arial" pitchFamily="34" charset="0"/>
            </a:endParaRPr>
          </a:p>
        </p:txBody>
      </p:sp>
      <p:sp>
        <p:nvSpPr>
          <p:cNvPr id="8" name="AutoShape 5"/>
          <p:cNvSpPr>
            <a:spLocks noChangeArrowheads="1"/>
          </p:cNvSpPr>
          <p:nvPr/>
        </p:nvSpPr>
        <p:spPr bwMode="gray">
          <a:xfrm>
            <a:off x="304800" y="2819400"/>
            <a:ext cx="4038600" cy="990600"/>
          </a:xfrm>
          <a:prstGeom prst="roundRect">
            <a:avLst>
              <a:gd name="adj" fmla="val 9106"/>
            </a:avLst>
          </a:prstGeom>
          <a:gradFill rotWithShape="1">
            <a:gsLst>
              <a:gs pos="0">
                <a:srgbClr val="57C9ED">
                  <a:gamma/>
                  <a:shade val="46275"/>
                  <a:invGamma/>
                </a:srgbClr>
              </a:gs>
              <a:gs pos="50000">
                <a:srgbClr val="57C9ED"/>
              </a:gs>
              <a:gs pos="100000">
                <a:srgbClr val="57C9ED">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pPr>
              <a:spcBef>
                <a:spcPct val="50000"/>
              </a:spcBef>
              <a:buClr>
                <a:schemeClr val="tx1"/>
              </a:buClr>
            </a:pPr>
            <a:r>
              <a:rPr lang="zh-CN" altLang="en-US" sz="2800" dirty="0" smtClean="0">
                <a:solidFill>
                  <a:schemeClr val="tx1"/>
                </a:solidFill>
                <a:latin typeface="Arial" pitchFamily="34" charset="0"/>
              </a:rPr>
              <a:t>造成巨大的经济损失</a:t>
            </a:r>
            <a:endParaRPr lang="zh-CN" altLang="en-US" sz="2800" dirty="0">
              <a:solidFill>
                <a:srgbClr val="FF0000"/>
              </a:solidFill>
              <a:latin typeface="Arial" pitchFamily="34" charset="0"/>
            </a:endParaRPr>
          </a:p>
        </p:txBody>
      </p:sp>
      <p:sp>
        <p:nvSpPr>
          <p:cNvPr id="9" name="AutoShape 6"/>
          <p:cNvSpPr>
            <a:spLocks noChangeArrowheads="1"/>
          </p:cNvSpPr>
          <p:nvPr/>
        </p:nvSpPr>
        <p:spPr bwMode="gray">
          <a:xfrm>
            <a:off x="304800" y="3962400"/>
            <a:ext cx="4038600" cy="990600"/>
          </a:xfrm>
          <a:prstGeom prst="roundRect">
            <a:avLst>
              <a:gd name="adj" fmla="val 9106"/>
            </a:avLst>
          </a:prstGeom>
          <a:gradFill rotWithShape="1">
            <a:gsLst>
              <a:gs pos="0">
                <a:srgbClr val="65D7A6">
                  <a:gamma/>
                  <a:shade val="46275"/>
                  <a:invGamma/>
                </a:srgbClr>
              </a:gs>
              <a:gs pos="50000">
                <a:srgbClr val="65D7A6"/>
              </a:gs>
              <a:gs pos="100000">
                <a:srgbClr val="65D7A6">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pPr>
              <a:spcBef>
                <a:spcPct val="50000"/>
              </a:spcBef>
              <a:buClr>
                <a:schemeClr val="tx1"/>
              </a:buClr>
            </a:pPr>
            <a:r>
              <a:rPr lang="zh-CN" altLang="en-US" sz="2800" dirty="0" smtClean="0">
                <a:solidFill>
                  <a:schemeClr val="tx1"/>
                </a:solidFill>
                <a:latin typeface="Arial" pitchFamily="34" charset="0"/>
              </a:rPr>
              <a:t>人员伤亡</a:t>
            </a:r>
            <a:endParaRPr lang="zh-CN" altLang="en-US" sz="2800" dirty="0">
              <a:solidFill>
                <a:srgbClr val="FF0000"/>
              </a:solidFill>
              <a:latin typeface="Arial" pitchFamily="34" charset="0"/>
            </a:endParaRPr>
          </a:p>
        </p:txBody>
      </p:sp>
      <p:sp>
        <p:nvSpPr>
          <p:cNvPr id="10" name="AutoShape 7"/>
          <p:cNvSpPr>
            <a:spLocks noChangeArrowheads="1"/>
          </p:cNvSpPr>
          <p:nvPr/>
        </p:nvSpPr>
        <p:spPr bwMode="gray">
          <a:xfrm>
            <a:off x="5791200" y="1752600"/>
            <a:ext cx="3048000" cy="3200400"/>
          </a:xfrm>
          <a:prstGeom prst="roundRect">
            <a:avLst>
              <a:gd name="adj" fmla="val 9106"/>
            </a:avLst>
          </a:prstGeom>
          <a:gradFill rotWithShape="1">
            <a:gsLst>
              <a:gs pos="0">
                <a:srgbClr val="5B84E9"/>
              </a:gs>
              <a:gs pos="100000">
                <a:srgbClr val="5B84E9">
                  <a:gamma/>
                  <a:tint val="0"/>
                  <a:invGamma/>
                </a:srgbClr>
              </a:gs>
            </a:gsLst>
            <a:lin ang="5400000" scaled="1"/>
          </a:gradFill>
          <a:ln w="25400">
            <a:noFill/>
            <a:round/>
            <a:headEnd/>
            <a:tailEnd/>
          </a:ln>
          <a:effectLst>
            <a:outerShdw dist="107763" dir="2700000" algn="ctr" rotWithShape="0">
              <a:srgbClr val="000000">
                <a:alpha val="50000"/>
              </a:srgbClr>
            </a:outerShdw>
          </a:effectLst>
        </p:spPr>
        <p:txBody>
          <a:bodyPr anchor="ctr"/>
          <a:lstStyle/>
          <a:p>
            <a:r>
              <a:rPr lang="zh-CN" altLang="en-US" sz="2800" dirty="0" smtClean="0">
                <a:solidFill>
                  <a:schemeClr val="tx1"/>
                </a:solidFill>
              </a:rPr>
              <a:t>对碰摩故障进行特征分析、对碰摩部位进行识别，对航空发动机故障诊断和改进设计具有重要意义。</a:t>
            </a:r>
            <a:endParaRPr lang="en-US" altLang="zh-CN" sz="2800" dirty="0">
              <a:solidFill>
                <a:schemeClr val="tx1"/>
              </a:solidFill>
              <a:ea typeface="宋体" charset="-122"/>
            </a:endParaRPr>
          </a:p>
        </p:txBody>
      </p:sp>
      <p:sp>
        <p:nvSpPr>
          <p:cNvPr id="11" name="矩形 10"/>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第一部分</a:t>
            </a:r>
            <a:endParaRPr lang="zh-CN" altLang="en-US" dirty="0">
              <a:solidFill>
                <a:schemeClr val="bg1"/>
              </a:solidFill>
              <a:latin typeface="Arial" pitchFamily="34" charset="0"/>
            </a:endParaRPr>
          </a:p>
        </p:txBody>
      </p:sp>
      <p:sp>
        <p:nvSpPr>
          <p:cNvPr id="14"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a:solidFill>
                  <a:srgbClr val="FF0000"/>
                </a:solidFill>
                <a:latin typeface="Arial" pitchFamily="34" charset="0"/>
              </a:rPr>
              <a:t>研究背景</a:t>
            </a:r>
            <a:endParaRPr lang="zh-CN" altLang="en-US" dirty="0">
              <a:solidFill>
                <a:schemeClr val="tx2"/>
              </a:solidFill>
            </a:endParaRPr>
          </a:p>
        </p:txBody>
      </p:sp>
      <p:sp>
        <p:nvSpPr>
          <p:cNvPr id="1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31" name="Rectangle 2"/>
          <p:cNvSpPr>
            <a:spLocks noGrp="1" noChangeArrowheads="1"/>
          </p:cNvSpPr>
          <p:nvPr>
            <p:ph type="title"/>
          </p:nvPr>
        </p:nvSpPr>
        <p:spPr>
          <a:xfrm>
            <a:off x="762000" y="457200"/>
            <a:ext cx="7848600" cy="604837"/>
          </a:xfrm>
          <a:noFill/>
          <a:ln/>
        </p:spPr>
        <p:txBody>
          <a:bodyPr/>
          <a:lstStyle/>
          <a:p>
            <a:r>
              <a:rPr lang="zh-CN" altLang="en-US" sz="3200" b="1" dirty="0" smtClean="0"/>
              <a:t>基于小波极大模能量特征的碰摩部位识别</a:t>
            </a:r>
            <a:endParaRPr lang="en-US" altLang="zh-CN" sz="3200" b="1" dirty="0"/>
          </a:p>
        </p:txBody>
      </p:sp>
      <p:sp>
        <p:nvSpPr>
          <p:cNvPr id="44"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基于小波极大模能量的转静碰摩部位识别</a:t>
            </a:r>
            <a:endParaRPr lang="en-US" altLang="zh-CN" dirty="0" smtClean="0">
              <a:solidFill>
                <a:srgbClr val="FF0000"/>
              </a:solidFill>
            </a:endParaRPr>
          </a:p>
        </p:txBody>
      </p:sp>
      <p:grpSp>
        <p:nvGrpSpPr>
          <p:cNvPr id="48" name="组合 47"/>
          <p:cNvGrpSpPr/>
          <p:nvPr/>
        </p:nvGrpSpPr>
        <p:grpSpPr>
          <a:xfrm>
            <a:off x="-381000" y="304799"/>
            <a:ext cx="9906000" cy="6553201"/>
            <a:chOff x="-412713" y="1474421"/>
            <a:chExt cx="6257693" cy="3582312"/>
          </a:xfrm>
        </p:grpSpPr>
        <p:pic>
          <p:nvPicPr>
            <p:cNvPr id="49" name="圆角矩形 3"/>
            <p:cNvPicPr>
              <a:picLocks noChangeArrowheads="1"/>
            </p:cNvPicPr>
            <p:nvPr/>
          </p:nvPicPr>
          <p:blipFill>
            <a:blip r:embed="rId3"/>
            <a:srcRect b="8311"/>
            <a:stretch>
              <a:fillRect/>
            </a:stretch>
          </p:blipFill>
          <p:spPr bwMode="auto">
            <a:xfrm>
              <a:off x="-412713" y="1474421"/>
              <a:ext cx="6257693" cy="3582312"/>
            </a:xfrm>
            <a:prstGeom prst="rect">
              <a:avLst/>
            </a:prstGeom>
            <a:noFill/>
            <a:ln w="9525">
              <a:noFill/>
              <a:miter lim="800000"/>
              <a:headEnd/>
              <a:tailEnd/>
            </a:ln>
          </p:spPr>
        </p:pic>
        <p:sp>
          <p:nvSpPr>
            <p:cNvPr id="50" name="矩形 49"/>
            <p:cNvSpPr/>
            <p:nvPr/>
          </p:nvSpPr>
          <p:spPr>
            <a:xfrm>
              <a:off x="405601" y="2071473"/>
              <a:ext cx="4495800" cy="1546595"/>
            </a:xfrm>
            <a:prstGeom prst="rect">
              <a:avLst/>
            </a:prstGeom>
          </p:spPr>
          <p:txBody>
            <a:bodyPr wrap="square">
              <a:spAutoFit/>
            </a:bodyPr>
            <a:lstStyle/>
            <a:p>
              <a:pPr lvl="0" fontAlgn="ctr">
                <a:spcBef>
                  <a:spcPct val="20000"/>
                </a:spcBef>
                <a:buClr>
                  <a:srgbClr val="0000FF"/>
                </a:buClr>
              </a:pPr>
              <a:r>
                <a:rPr lang="zh-CN" altLang="en-US" sz="2800" dirty="0" smtClean="0">
                  <a:solidFill>
                    <a:srgbClr val="C00000"/>
                  </a:solidFill>
                </a:rPr>
                <a:t>实验数据</a:t>
              </a:r>
            </a:p>
            <a:p>
              <a:pPr algn="l" fontAlgn="ctr">
                <a:spcBef>
                  <a:spcPct val="20000"/>
                </a:spcBef>
                <a:buClr>
                  <a:srgbClr val="0000FF"/>
                </a:buClr>
              </a:pPr>
              <a:r>
                <a:rPr lang="zh-CN" altLang="en-US" sz="2400" b="0" dirty="0" smtClean="0">
                  <a:solidFill>
                    <a:schemeClr val="tx1"/>
                  </a:solidFill>
                </a:rPr>
                <a:t>实验数据来自</a:t>
              </a:r>
              <a:r>
                <a:rPr lang="en-US" sz="2400" b="0" dirty="0" smtClean="0">
                  <a:solidFill>
                    <a:schemeClr val="tx1"/>
                  </a:solidFill>
                </a:rPr>
                <a:t>4</a:t>
              </a:r>
              <a:r>
                <a:rPr lang="zh-CN" altLang="en-US" sz="2400" b="0" dirty="0" smtClean="0">
                  <a:solidFill>
                    <a:schemeClr val="tx1"/>
                  </a:solidFill>
                </a:rPr>
                <a:t>次独立实验，每次实验均进行不碰摩，碰垂直上、碰垂直下、碰水平左、碰水平右五种状态的实验。</a:t>
              </a:r>
              <a:endParaRPr lang="en-US" altLang="zh-CN" sz="2400" b="0" dirty="0" smtClean="0">
                <a:solidFill>
                  <a:schemeClr val="tx1"/>
                </a:solidFill>
              </a:endParaRPr>
            </a:p>
            <a:p>
              <a:pPr algn="l" fontAlgn="ctr">
                <a:spcBef>
                  <a:spcPct val="20000"/>
                </a:spcBef>
                <a:buClr>
                  <a:srgbClr val="0000FF"/>
                </a:buClr>
              </a:pPr>
              <a:r>
                <a:rPr lang="zh-CN" altLang="en-US" sz="2400" b="0" dirty="0" smtClean="0">
                  <a:solidFill>
                    <a:schemeClr val="tx1"/>
                  </a:solidFill>
                </a:rPr>
                <a:t>为便于比较分析，实验数据与利用加速度信号均方值特征进行碰摩部位识别的数据完全一致。</a:t>
              </a:r>
              <a:endParaRPr lang="en-US" altLang="zh-CN" sz="2400" b="0" dirty="0" smtClean="0">
                <a:solidFill>
                  <a:schemeClr val="tx1"/>
                </a:solidFill>
              </a:endParaRPr>
            </a:p>
            <a:p>
              <a:pPr lvl="0" algn="l" fontAlgn="ctr">
                <a:spcBef>
                  <a:spcPct val="20000"/>
                </a:spcBef>
                <a:buClr>
                  <a:srgbClr val="0000FF"/>
                </a:buClr>
              </a:pPr>
              <a:endParaRPr lang="en-US" altLang="zh-CN" sz="2400" dirty="0" smtClean="0">
                <a:solidFill>
                  <a:schemeClr val="tx1"/>
                </a:solidFill>
              </a:endParaRPr>
            </a:p>
          </p:txBody>
        </p:sp>
      </p:grpSp>
      <p:pic>
        <p:nvPicPr>
          <p:cNvPr id="51" name="图片 50" descr="1.PNG"/>
          <p:cNvPicPr>
            <a:picLocks noChangeAspect="1"/>
          </p:cNvPicPr>
          <p:nvPr/>
        </p:nvPicPr>
        <p:blipFill>
          <a:blip r:embed="rId4"/>
          <a:stretch>
            <a:fillRect/>
          </a:stretch>
        </p:blipFill>
        <p:spPr>
          <a:xfrm>
            <a:off x="685800" y="4190999"/>
            <a:ext cx="7933534" cy="1879677"/>
          </a:xfrm>
          <a:prstGeom prst="rect">
            <a:avLst/>
          </a:prstGeom>
        </p:spPr>
      </p:pic>
      <p:sp>
        <p:nvSpPr>
          <p:cNvPr id="13" name="矩形 12"/>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1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8" name="矩形 7"/>
          <p:cNvSpPr/>
          <p:nvPr/>
        </p:nvSpPr>
        <p:spPr>
          <a:xfrm>
            <a:off x="152400" y="533400"/>
            <a:ext cx="8915400" cy="369332"/>
          </a:xfrm>
          <a:prstGeom prst="rect">
            <a:avLst/>
          </a:prstGeom>
        </p:spPr>
        <p:txBody>
          <a:bodyPr wrap="square">
            <a:spAutoFit/>
          </a:bodyPr>
          <a:lstStyle/>
          <a:p>
            <a:pPr algn="l"/>
            <a:r>
              <a:rPr lang="zh-CN" altLang="en-US" dirty="0" smtClean="0"/>
              <a:t>。</a:t>
            </a:r>
            <a:endParaRPr lang="zh-CN" altLang="en-US" dirty="0"/>
          </a:p>
        </p:txBody>
      </p:sp>
      <p:sp>
        <p:nvSpPr>
          <p:cNvPr id="91" name="Text Box 12"/>
          <p:cNvSpPr txBox="1">
            <a:spLocks noChangeArrowheads="1"/>
          </p:cNvSpPr>
          <p:nvPr/>
        </p:nvSpPr>
        <p:spPr bwMode="auto">
          <a:xfrm>
            <a:off x="1219200" y="533400"/>
            <a:ext cx="6629400" cy="381000"/>
          </a:xfrm>
          <a:prstGeom prst="rect">
            <a:avLst/>
          </a:prstGeom>
          <a:noFill/>
          <a:ln w="9525">
            <a:noFill/>
            <a:miter lim="800000"/>
            <a:headEnd/>
            <a:tailEnd/>
          </a:ln>
        </p:spPr>
        <p:txBody>
          <a:bodyPr lIns="0" tIns="0" rIns="0" bIns="0"/>
          <a:lstStyle/>
          <a:p>
            <a:pPr>
              <a:spcBef>
                <a:spcPct val="50000"/>
              </a:spcBef>
              <a:buFont typeface="Wingdings" pitchFamily="2" charset="2"/>
              <a:buNone/>
            </a:pPr>
            <a:r>
              <a:rPr lang="zh-CN" altLang="en-US" sz="2800" dirty="0" smtClean="0">
                <a:solidFill>
                  <a:srgbClr val="0000FF"/>
                </a:solidFill>
                <a:latin typeface="Arial" pitchFamily="34" charset="0"/>
              </a:rPr>
              <a:t>基于小波极大模能量的碰摩特征分析</a:t>
            </a:r>
            <a:endParaRPr lang="zh-CN" altLang="en-US" sz="2800" dirty="0">
              <a:solidFill>
                <a:srgbClr val="0000FF"/>
              </a:solidFill>
              <a:latin typeface="Arial" pitchFamily="34" charset="0"/>
            </a:endParaRPr>
          </a:p>
        </p:txBody>
      </p:sp>
      <p:grpSp>
        <p:nvGrpSpPr>
          <p:cNvPr id="112" name="组合 111"/>
          <p:cNvGrpSpPr/>
          <p:nvPr/>
        </p:nvGrpSpPr>
        <p:grpSpPr>
          <a:xfrm>
            <a:off x="533400" y="1068388"/>
            <a:ext cx="8305800" cy="5366278"/>
            <a:chOff x="533400" y="990600"/>
            <a:chExt cx="8305800" cy="5366278"/>
          </a:xfrm>
        </p:grpSpPr>
        <p:grpSp>
          <p:nvGrpSpPr>
            <p:cNvPr id="330793" name="Group 41"/>
            <p:cNvGrpSpPr>
              <a:grpSpLocks/>
            </p:cNvGrpSpPr>
            <p:nvPr/>
          </p:nvGrpSpPr>
          <p:grpSpPr bwMode="auto">
            <a:xfrm>
              <a:off x="533400" y="990600"/>
              <a:ext cx="8305800" cy="5105400"/>
              <a:chOff x="1614" y="3615"/>
              <a:chExt cx="8800" cy="7246"/>
            </a:xfrm>
          </p:grpSpPr>
          <p:grpSp>
            <p:nvGrpSpPr>
              <p:cNvPr id="330794" name="Group 42"/>
              <p:cNvGrpSpPr>
                <a:grpSpLocks/>
              </p:cNvGrpSpPr>
              <p:nvPr/>
            </p:nvGrpSpPr>
            <p:grpSpPr bwMode="auto">
              <a:xfrm>
                <a:off x="1614" y="3615"/>
                <a:ext cx="8800" cy="3649"/>
                <a:chOff x="1357" y="3214"/>
                <a:chExt cx="8800" cy="3649"/>
              </a:xfrm>
            </p:grpSpPr>
            <p:pic>
              <p:nvPicPr>
                <p:cNvPr id="330795" name="Picture 43" descr="20120502_Second_Middle_On"/>
                <p:cNvPicPr>
                  <a:picLocks noChangeAspect="1" noChangeArrowheads="1"/>
                </p:cNvPicPr>
                <p:nvPr/>
              </p:nvPicPr>
              <p:blipFill>
                <a:blip r:embed="rId3"/>
                <a:srcRect/>
                <a:stretch>
                  <a:fillRect/>
                </a:stretch>
              </p:blipFill>
              <p:spPr bwMode="auto">
                <a:xfrm>
                  <a:off x="5984" y="3214"/>
                  <a:ext cx="4173" cy="2999"/>
                </a:xfrm>
                <a:prstGeom prst="rect">
                  <a:avLst/>
                </a:prstGeom>
                <a:noFill/>
              </p:spPr>
            </p:pic>
            <p:sp>
              <p:nvSpPr>
                <p:cNvPr id="330796" name="Text Box 44"/>
                <p:cNvSpPr txBox="1">
                  <a:spLocks noChangeArrowheads="1"/>
                </p:cNvSpPr>
                <p:nvPr/>
              </p:nvSpPr>
              <p:spPr bwMode="auto">
                <a:xfrm>
                  <a:off x="6574" y="3367"/>
                  <a:ext cx="3483" cy="25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797" name="Text Box 45"/>
                <p:cNvSpPr txBox="1">
                  <a:spLocks noChangeArrowheads="1"/>
                </p:cNvSpPr>
                <p:nvPr/>
              </p:nvSpPr>
              <p:spPr bwMode="auto">
                <a:xfrm>
                  <a:off x="5737" y="3983"/>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30798" name="Picture 46" descr="20120502_First_Middle_On"/>
                <p:cNvPicPr>
                  <a:picLocks noChangeAspect="1" noChangeArrowheads="1"/>
                </p:cNvPicPr>
                <p:nvPr/>
              </p:nvPicPr>
              <p:blipFill>
                <a:blip r:embed="rId4"/>
                <a:srcRect/>
                <a:stretch>
                  <a:fillRect/>
                </a:stretch>
              </p:blipFill>
              <p:spPr bwMode="auto">
                <a:xfrm>
                  <a:off x="1593" y="3214"/>
                  <a:ext cx="4173" cy="2999"/>
                </a:xfrm>
                <a:prstGeom prst="rect">
                  <a:avLst/>
                </a:prstGeom>
                <a:noFill/>
              </p:spPr>
            </p:pic>
            <p:sp>
              <p:nvSpPr>
                <p:cNvPr id="330799" name="Text Box 47"/>
                <p:cNvSpPr txBox="1">
                  <a:spLocks noChangeArrowheads="1"/>
                </p:cNvSpPr>
                <p:nvPr/>
              </p:nvSpPr>
              <p:spPr bwMode="auto">
                <a:xfrm>
                  <a:off x="2163" y="3367"/>
                  <a:ext cx="3483" cy="25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800" name="Text Box 48"/>
                <p:cNvSpPr txBox="1">
                  <a:spLocks noChangeArrowheads="1"/>
                </p:cNvSpPr>
                <p:nvPr/>
              </p:nvSpPr>
              <p:spPr bwMode="auto">
                <a:xfrm>
                  <a:off x="1357" y="3893"/>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a:t>
                  </a:r>
                  <a:r>
                    <a:rPr kumimoji="0" lang="zh-CN" altLang="en-US"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量</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801" name="Text Box 49"/>
                <p:cNvSpPr txBox="1">
                  <a:spLocks noChangeArrowheads="1"/>
                </p:cNvSpPr>
                <p:nvPr/>
              </p:nvSpPr>
              <p:spPr bwMode="auto">
                <a:xfrm>
                  <a:off x="2077" y="6094"/>
                  <a:ext cx="3240" cy="76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802" name="Text Box 50"/>
                <p:cNvSpPr txBox="1">
                  <a:spLocks noChangeArrowheads="1"/>
                </p:cNvSpPr>
                <p:nvPr/>
              </p:nvSpPr>
              <p:spPr bwMode="auto">
                <a:xfrm>
                  <a:off x="6577" y="6078"/>
                  <a:ext cx="3240" cy="71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(b)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3</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330803" name="Group 51"/>
              <p:cNvGrpSpPr>
                <a:grpSpLocks/>
              </p:cNvGrpSpPr>
              <p:nvPr/>
            </p:nvGrpSpPr>
            <p:grpSpPr bwMode="auto">
              <a:xfrm>
                <a:off x="1617" y="7132"/>
                <a:ext cx="8793" cy="3729"/>
                <a:chOff x="1385" y="6831"/>
                <a:chExt cx="8793" cy="3729"/>
              </a:xfrm>
            </p:grpSpPr>
            <p:pic>
              <p:nvPicPr>
                <p:cNvPr id="330804" name="Picture 52" descr="20120504_Second_Middle_On"/>
                <p:cNvPicPr>
                  <a:picLocks noChangeAspect="1" noChangeArrowheads="1"/>
                </p:cNvPicPr>
                <p:nvPr/>
              </p:nvPicPr>
              <p:blipFill>
                <a:blip r:embed="rId5"/>
                <a:srcRect/>
                <a:stretch>
                  <a:fillRect/>
                </a:stretch>
              </p:blipFill>
              <p:spPr bwMode="auto">
                <a:xfrm>
                  <a:off x="6005" y="6831"/>
                  <a:ext cx="4173" cy="2999"/>
                </a:xfrm>
                <a:prstGeom prst="rect">
                  <a:avLst/>
                </a:prstGeom>
                <a:noFill/>
              </p:spPr>
            </p:pic>
            <p:sp>
              <p:nvSpPr>
                <p:cNvPr id="330805" name="Text Box 53"/>
                <p:cNvSpPr txBox="1">
                  <a:spLocks noChangeArrowheads="1"/>
                </p:cNvSpPr>
                <p:nvPr/>
              </p:nvSpPr>
              <p:spPr bwMode="auto">
                <a:xfrm>
                  <a:off x="6612" y="7000"/>
                  <a:ext cx="3483" cy="25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806" name="Text Box 54"/>
                <p:cNvSpPr txBox="1">
                  <a:spLocks noChangeArrowheads="1"/>
                </p:cNvSpPr>
                <p:nvPr/>
              </p:nvSpPr>
              <p:spPr bwMode="auto">
                <a:xfrm>
                  <a:off x="5808" y="7567"/>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30807" name="Picture 55" descr="20120504_First_Middle_On"/>
                <p:cNvPicPr>
                  <a:picLocks noChangeAspect="1" noChangeArrowheads="1"/>
                </p:cNvPicPr>
                <p:nvPr/>
              </p:nvPicPr>
              <p:blipFill>
                <a:blip r:embed="rId6"/>
                <a:srcRect/>
                <a:stretch>
                  <a:fillRect/>
                </a:stretch>
              </p:blipFill>
              <p:spPr bwMode="auto">
                <a:xfrm>
                  <a:off x="1651" y="6899"/>
                  <a:ext cx="4173" cy="2999"/>
                </a:xfrm>
                <a:prstGeom prst="rect">
                  <a:avLst/>
                </a:prstGeom>
                <a:noFill/>
              </p:spPr>
            </p:pic>
            <p:sp>
              <p:nvSpPr>
                <p:cNvPr id="330808" name="Text Box 56"/>
                <p:cNvSpPr txBox="1">
                  <a:spLocks noChangeArrowheads="1"/>
                </p:cNvSpPr>
                <p:nvPr/>
              </p:nvSpPr>
              <p:spPr bwMode="auto">
                <a:xfrm>
                  <a:off x="2261" y="7009"/>
                  <a:ext cx="3483" cy="25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809" name="Text Box 57"/>
                <p:cNvSpPr txBox="1">
                  <a:spLocks noChangeArrowheads="1"/>
                </p:cNvSpPr>
                <p:nvPr/>
              </p:nvSpPr>
              <p:spPr bwMode="auto">
                <a:xfrm>
                  <a:off x="1385" y="7556"/>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810" name="Text Box 58"/>
                <p:cNvSpPr txBox="1">
                  <a:spLocks noChangeArrowheads="1"/>
                </p:cNvSpPr>
                <p:nvPr/>
              </p:nvSpPr>
              <p:spPr bwMode="auto">
                <a:xfrm>
                  <a:off x="2163" y="9763"/>
                  <a:ext cx="3240" cy="7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(c)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4</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0811" name="Text Box 59"/>
                <p:cNvSpPr txBox="1">
                  <a:spLocks noChangeArrowheads="1"/>
                </p:cNvSpPr>
                <p:nvPr/>
              </p:nvSpPr>
              <p:spPr bwMode="auto">
                <a:xfrm>
                  <a:off x="6585" y="9763"/>
                  <a:ext cx="3240" cy="7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(d)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330812" name="Text Box 60"/>
            <p:cNvSpPr txBox="1">
              <a:spLocks noChangeArrowheads="1"/>
            </p:cNvSpPr>
            <p:nvPr/>
          </p:nvSpPr>
          <p:spPr bwMode="auto">
            <a:xfrm>
              <a:off x="2743200" y="6053666"/>
              <a:ext cx="4229100" cy="3032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不同实验次数下的加速度小波极大模能量特征（垂直碰上）</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30" name="AutoShape 23"/>
          <p:cNvSpPr>
            <a:spLocks noChangeArrowheads="1"/>
          </p:cNvSpPr>
          <p:nvPr/>
        </p:nvSpPr>
        <p:spPr bwMode="auto">
          <a:xfrm>
            <a:off x="2590800" y="2438400"/>
            <a:ext cx="4648200" cy="16002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400" dirty="0" smtClean="0">
                <a:solidFill>
                  <a:srgbClr val="000000"/>
                </a:solidFill>
              </a:rPr>
              <a:t>四次独立实验，同一碰摩部位</a:t>
            </a:r>
            <a:endParaRPr lang="en-US" altLang="zh-CN" sz="2400" dirty="0" smtClean="0">
              <a:solidFill>
                <a:srgbClr val="000000"/>
              </a:solidFill>
            </a:endParaRPr>
          </a:p>
          <a:p>
            <a:r>
              <a:rPr lang="zh-CN" altLang="en-US" sz="2400" dirty="0" smtClean="0">
                <a:solidFill>
                  <a:srgbClr val="000000"/>
                </a:solidFill>
              </a:rPr>
              <a:t>小波极大模能量特征一致性较好</a:t>
            </a:r>
            <a:endParaRPr lang="zh-CN" altLang="en-US" sz="2400" dirty="0"/>
          </a:p>
        </p:txBody>
      </p:sp>
      <p:sp>
        <p:nvSpPr>
          <p:cNvPr id="32" name="矩形 31"/>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33"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基于小波极大模能量的转静碰摩部位识别</a:t>
            </a:r>
            <a:endParaRPr lang="en-US" altLang="zh-CN" dirty="0" smtClean="0">
              <a:solidFill>
                <a:srgbClr val="FF0000"/>
              </a:solidFill>
            </a:endParaRPr>
          </a:p>
        </p:txBody>
      </p:sp>
      <p:sp>
        <p:nvSpPr>
          <p:cNvPr id="31"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34" name="Freeform 118"/>
          <p:cNvSpPr>
            <a:spLocks/>
          </p:cNvSpPr>
          <p:nvPr/>
        </p:nvSpPr>
        <p:spPr bwMode="auto">
          <a:xfrm>
            <a:off x="0" y="609600"/>
            <a:ext cx="609600" cy="381000"/>
          </a:xfrm>
          <a:custGeom>
            <a:avLst/>
            <a:gdLst/>
            <a:ahLst/>
            <a:cxnLst>
              <a:cxn ang="0">
                <a:pos x="14885" y="8709"/>
              </a:cxn>
              <a:cxn ang="0">
                <a:pos x="15780" y="9634"/>
              </a:cxn>
              <a:cxn ang="0">
                <a:pos x="16155" y="10164"/>
              </a:cxn>
              <a:cxn ang="0">
                <a:pos x="16292" y="10615"/>
              </a:cxn>
              <a:cxn ang="0">
                <a:pos x="16190" y="10984"/>
              </a:cxn>
              <a:cxn ang="0">
                <a:pos x="15902" y="11184"/>
              </a:cxn>
              <a:cxn ang="0">
                <a:pos x="15484" y="11165"/>
              </a:cxn>
              <a:cxn ang="0">
                <a:pos x="14934" y="10927"/>
              </a:cxn>
              <a:cxn ang="0">
                <a:pos x="13793" y="10226"/>
              </a:cxn>
              <a:cxn ang="0">
                <a:pos x="9606" y="7870"/>
              </a:cxn>
              <a:cxn ang="0">
                <a:pos x="8284" y="8510"/>
              </a:cxn>
              <a:cxn ang="0">
                <a:pos x="6191" y="9843"/>
              </a:cxn>
              <a:cxn ang="0">
                <a:pos x="6503" y="9975"/>
              </a:cxn>
              <a:cxn ang="0">
                <a:pos x="6698" y="10199"/>
              </a:cxn>
              <a:cxn ang="0">
                <a:pos x="6774" y="10515"/>
              </a:cxn>
              <a:cxn ang="0">
                <a:pos x="6747" y="10839"/>
              </a:cxn>
              <a:cxn ang="0">
                <a:pos x="6624" y="11091"/>
              </a:cxn>
              <a:cxn ang="0">
                <a:pos x="6406" y="11269"/>
              </a:cxn>
              <a:cxn ang="0">
                <a:pos x="6143" y="11375"/>
              </a:cxn>
              <a:cxn ang="0">
                <a:pos x="5875" y="11379"/>
              </a:cxn>
              <a:cxn ang="0">
                <a:pos x="5599" y="11276"/>
              </a:cxn>
              <a:cxn ang="0">
                <a:pos x="5340" y="11074"/>
              </a:cxn>
              <a:cxn ang="0">
                <a:pos x="5204" y="10813"/>
              </a:cxn>
              <a:cxn ang="0">
                <a:pos x="5204" y="10493"/>
              </a:cxn>
              <a:cxn ang="0">
                <a:pos x="647" y="11574"/>
              </a:cxn>
              <a:cxn ang="0">
                <a:pos x="458" y="11569"/>
              </a:cxn>
              <a:cxn ang="0">
                <a:pos x="278" y="11438"/>
              </a:cxn>
              <a:cxn ang="0">
                <a:pos x="107" y="11177"/>
              </a:cxn>
              <a:cxn ang="0">
                <a:pos x="4" y="10884"/>
              </a:cxn>
              <a:cxn ang="0">
                <a:pos x="35" y="10657"/>
              </a:cxn>
              <a:cxn ang="0">
                <a:pos x="198" y="10498"/>
              </a:cxn>
              <a:cxn ang="0">
                <a:pos x="5984" y="3175"/>
              </a:cxn>
              <a:cxn ang="0">
                <a:pos x="5353" y="2355"/>
              </a:cxn>
              <a:cxn ang="0">
                <a:pos x="4736" y="1570"/>
              </a:cxn>
              <a:cxn ang="0">
                <a:pos x="4542" y="1238"/>
              </a:cxn>
              <a:cxn ang="0">
                <a:pos x="4535" y="1062"/>
              </a:cxn>
              <a:cxn ang="0">
                <a:pos x="14815" y="168"/>
              </a:cxn>
              <a:cxn ang="0">
                <a:pos x="15020" y="23"/>
              </a:cxn>
              <a:cxn ang="0">
                <a:pos x="15256" y="12"/>
              </a:cxn>
              <a:cxn ang="0">
                <a:pos x="15524" y="133"/>
              </a:cxn>
              <a:cxn ang="0">
                <a:pos x="15762" y="324"/>
              </a:cxn>
              <a:cxn ang="0">
                <a:pos x="15888" y="499"/>
              </a:cxn>
              <a:cxn ang="0">
                <a:pos x="15900" y="657"/>
              </a:cxn>
              <a:cxn ang="0">
                <a:pos x="14476" y="3527"/>
              </a:cxn>
              <a:cxn ang="0">
                <a:pos x="14757" y="3510"/>
              </a:cxn>
              <a:cxn ang="0">
                <a:pos x="15008" y="3612"/>
              </a:cxn>
              <a:cxn ang="0">
                <a:pos x="15225" y="3827"/>
              </a:cxn>
              <a:cxn ang="0">
                <a:pos x="15337" y="4083"/>
              </a:cxn>
              <a:cxn ang="0">
                <a:pos x="15325" y="4351"/>
              </a:cxn>
              <a:cxn ang="0">
                <a:pos x="15187" y="4632"/>
              </a:cxn>
              <a:cxn ang="0">
                <a:pos x="14965" y="4841"/>
              </a:cxn>
              <a:cxn ang="0">
                <a:pos x="14700" y="4920"/>
              </a:cxn>
              <a:cxn ang="0">
                <a:pos x="14388" y="4865"/>
              </a:cxn>
              <a:cxn ang="0">
                <a:pos x="14104" y="4700"/>
              </a:cxn>
              <a:cxn ang="0">
                <a:pos x="13950" y="4458"/>
              </a:cxn>
              <a:cxn ang="0">
                <a:pos x="13930" y="4139"/>
              </a:cxn>
              <a:cxn ang="0">
                <a:pos x="12988" y="4858"/>
              </a:cxn>
              <a:cxn ang="0">
                <a:pos x="11846" y="6334"/>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w="1588">
            <a:noFill/>
            <a:prstDash val="solid"/>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ppt_x"/>
                                          </p:val>
                                        </p:tav>
                                        <p:tav tm="100000">
                                          <p:val>
                                            <p:strVal val="#ppt_x"/>
                                          </p:val>
                                        </p:tav>
                                      </p:tavLst>
                                    </p:anim>
                                    <p:anim calcmode="lin" valueType="num">
                                      <p:cBhvr additive="base">
                                        <p:cTn id="8"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600200" y="533400"/>
            <a:ext cx="5955476"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latin typeface="Arial" pitchFamily="34" charset="0"/>
              </a:rPr>
              <a:t>基于小波极大模能量的碰摩特征分析</a:t>
            </a:r>
            <a:endParaRPr lang="zh-CN" altLang="en-US" sz="2800" dirty="0">
              <a:solidFill>
                <a:srgbClr val="0000FF"/>
              </a:solidFill>
              <a:latin typeface="Arial" pitchFamily="34" charset="0"/>
            </a:endParaRPr>
          </a:p>
        </p:txBody>
      </p:sp>
      <p:grpSp>
        <p:nvGrpSpPr>
          <p:cNvPr id="331778" name="Group 2"/>
          <p:cNvGrpSpPr>
            <a:grpSpLocks/>
          </p:cNvGrpSpPr>
          <p:nvPr/>
        </p:nvGrpSpPr>
        <p:grpSpPr bwMode="auto">
          <a:xfrm>
            <a:off x="381000" y="1066800"/>
            <a:ext cx="8382000" cy="5105400"/>
            <a:chOff x="1510" y="5584"/>
            <a:chExt cx="8772" cy="7442"/>
          </a:xfrm>
        </p:grpSpPr>
        <p:grpSp>
          <p:nvGrpSpPr>
            <p:cNvPr id="331779" name="Group 3"/>
            <p:cNvGrpSpPr>
              <a:grpSpLocks/>
            </p:cNvGrpSpPr>
            <p:nvPr/>
          </p:nvGrpSpPr>
          <p:grpSpPr bwMode="auto">
            <a:xfrm>
              <a:off x="1545" y="5584"/>
              <a:ext cx="8737" cy="3733"/>
              <a:chOff x="1545" y="11119"/>
              <a:chExt cx="8737" cy="3733"/>
            </a:xfrm>
          </p:grpSpPr>
          <p:pic>
            <p:nvPicPr>
              <p:cNvPr id="331780" name="Picture 4" descr="20120502_First_Middle_Right"/>
              <p:cNvPicPr>
                <a:picLocks noChangeAspect="1" noChangeArrowheads="1"/>
              </p:cNvPicPr>
              <p:nvPr/>
            </p:nvPicPr>
            <p:blipFill>
              <a:blip r:embed="rId3"/>
              <a:srcRect/>
              <a:stretch>
                <a:fillRect/>
              </a:stretch>
            </p:blipFill>
            <p:spPr bwMode="auto">
              <a:xfrm>
                <a:off x="1722" y="11150"/>
                <a:ext cx="4173" cy="2999"/>
              </a:xfrm>
              <a:prstGeom prst="rect">
                <a:avLst/>
              </a:prstGeom>
              <a:noFill/>
            </p:spPr>
          </p:pic>
          <p:sp>
            <p:nvSpPr>
              <p:cNvPr id="331781" name="Text Box 5"/>
              <p:cNvSpPr txBox="1">
                <a:spLocks noChangeArrowheads="1"/>
              </p:cNvSpPr>
              <p:nvPr/>
            </p:nvSpPr>
            <p:spPr bwMode="auto">
              <a:xfrm>
                <a:off x="2322" y="11211"/>
                <a:ext cx="3483" cy="25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1782" name="Text Box 6"/>
              <p:cNvSpPr txBox="1">
                <a:spLocks noChangeArrowheads="1"/>
              </p:cNvSpPr>
              <p:nvPr/>
            </p:nvSpPr>
            <p:spPr bwMode="auto">
              <a:xfrm>
                <a:off x="1545" y="11955"/>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31783" name="Picture 7" descr="20120502_Second_Middle_Right"/>
              <p:cNvPicPr>
                <a:picLocks noChangeAspect="1" noChangeArrowheads="1"/>
              </p:cNvPicPr>
              <p:nvPr/>
            </p:nvPicPr>
            <p:blipFill>
              <a:blip r:embed="rId4"/>
              <a:srcRect/>
              <a:stretch>
                <a:fillRect/>
              </a:stretch>
            </p:blipFill>
            <p:spPr bwMode="auto">
              <a:xfrm>
                <a:off x="6109" y="11119"/>
                <a:ext cx="4173" cy="2999"/>
              </a:xfrm>
              <a:prstGeom prst="rect">
                <a:avLst/>
              </a:prstGeom>
              <a:noFill/>
            </p:spPr>
          </p:pic>
          <p:sp>
            <p:nvSpPr>
              <p:cNvPr id="331785" name="Text Box 9"/>
              <p:cNvSpPr txBox="1">
                <a:spLocks noChangeArrowheads="1"/>
              </p:cNvSpPr>
              <p:nvPr/>
            </p:nvSpPr>
            <p:spPr bwMode="auto">
              <a:xfrm>
                <a:off x="5895" y="11933"/>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1786" name="Text Box 10"/>
              <p:cNvSpPr txBox="1">
                <a:spLocks noChangeArrowheads="1"/>
              </p:cNvSpPr>
              <p:nvPr/>
            </p:nvSpPr>
            <p:spPr bwMode="auto">
              <a:xfrm>
                <a:off x="2230" y="14036"/>
                <a:ext cx="3240" cy="8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1787" name="Text Box 11"/>
              <p:cNvSpPr txBox="1">
                <a:spLocks noChangeArrowheads="1"/>
              </p:cNvSpPr>
              <p:nvPr/>
            </p:nvSpPr>
            <p:spPr bwMode="auto">
              <a:xfrm>
                <a:off x="6730" y="13994"/>
                <a:ext cx="3060" cy="7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(b)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3</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8" name="Text Box 5"/>
              <p:cNvSpPr txBox="1">
                <a:spLocks noChangeArrowheads="1"/>
              </p:cNvSpPr>
              <p:nvPr/>
            </p:nvSpPr>
            <p:spPr bwMode="auto">
              <a:xfrm>
                <a:off x="6708" y="11119"/>
                <a:ext cx="3483" cy="258"/>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nvGrpSpPr>
            <p:cNvPr id="331788" name="Group 12"/>
            <p:cNvGrpSpPr>
              <a:grpSpLocks/>
            </p:cNvGrpSpPr>
            <p:nvPr/>
          </p:nvGrpSpPr>
          <p:grpSpPr bwMode="auto">
            <a:xfrm>
              <a:off x="1510" y="9341"/>
              <a:ext cx="8764" cy="3685"/>
              <a:chOff x="1510" y="1965"/>
              <a:chExt cx="8764" cy="3685"/>
            </a:xfrm>
          </p:grpSpPr>
          <p:pic>
            <p:nvPicPr>
              <p:cNvPr id="331789" name="Picture 13" descr="20120504_Second_Middle_Right"/>
              <p:cNvPicPr>
                <a:picLocks noChangeAspect="1" noChangeArrowheads="1"/>
              </p:cNvPicPr>
              <p:nvPr/>
            </p:nvPicPr>
            <p:blipFill>
              <a:blip r:embed="rId5"/>
              <a:srcRect/>
              <a:stretch>
                <a:fillRect/>
              </a:stretch>
            </p:blipFill>
            <p:spPr bwMode="auto">
              <a:xfrm>
                <a:off x="6101" y="2018"/>
                <a:ext cx="4173" cy="2999"/>
              </a:xfrm>
              <a:prstGeom prst="rect">
                <a:avLst/>
              </a:prstGeom>
              <a:noFill/>
            </p:spPr>
          </p:pic>
          <p:sp>
            <p:nvSpPr>
              <p:cNvPr id="331790" name="Text Box 14"/>
              <p:cNvSpPr txBox="1">
                <a:spLocks noChangeArrowheads="1"/>
              </p:cNvSpPr>
              <p:nvPr/>
            </p:nvSpPr>
            <p:spPr bwMode="auto">
              <a:xfrm>
                <a:off x="6627" y="2011"/>
                <a:ext cx="3462" cy="465"/>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1791" name="Text Box 15"/>
              <p:cNvSpPr txBox="1">
                <a:spLocks noChangeArrowheads="1"/>
              </p:cNvSpPr>
              <p:nvPr/>
            </p:nvSpPr>
            <p:spPr bwMode="auto">
              <a:xfrm>
                <a:off x="5968" y="2738"/>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归</a:t>
                </a:r>
                <a:endParaRPr kumimoji="0" lang="zh-CN" altLang="en-US" sz="9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一化能量</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331792" name="Picture 16" descr="20120504_First_Middle_Right"/>
              <p:cNvPicPr>
                <a:picLocks noChangeAspect="1" noChangeArrowheads="1"/>
              </p:cNvPicPr>
              <p:nvPr/>
            </p:nvPicPr>
            <p:blipFill>
              <a:blip r:embed="rId6"/>
              <a:srcRect/>
              <a:stretch>
                <a:fillRect/>
              </a:stretch>
            </p:blipFill>
            <p:spPr bwMode="auto">
              <a:xfrm>
                <a:off x="1654" y="2027"/>
                <a:ext cx="4173" cy="2999"/>
              </a:xfrm>
              <a:prstGeom prst="rect">
                <a:avLst/>
              </a:prstGeom>
              <a:noFill/>
            </p:spPr>
          </p:pic>
          <p:sp>
            <p:nvSpPr>
              <p:cNvPr id="331793" name="Text Box 17"/>
              <p:cNvSpPr txBox="1">
                <a:spLocks noChangeArrowheads="1"/>
              </p:cNvSpPr>
              <p:nvPr/>
            </p:nvSpPr>
            <p:spPr bwMode="auto">
              <a:xfrm>
                <a:off x="2232" y="1965"/>
                <a:ext cx="3421" cy="447"/>
              </a:xfrm>
              <a:prstGeom prst="rect">
                <a:avLst/>
              </a:prstGeom>
              <a:solidFill>
                <a:srgbClr val="FFFFFF"/>
              </a:solidFill>
              <a:ln w="9525">
                <a:noFill/>
                <a:miter lim="800000"/>
                <a:headEnd/>
                <a:tailEnd/>
              </a:ln>
            </p:spPr>
            <p:txBody>
              <a:bodyPr vert="horz" wrap="square" lIns="91440" tIns="0" rIns="9144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传感器安装位置：</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上</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t>
                </a:r>
                <a:r>
                  <a:rPr kumimoji="0" lang="en-US" altLang="zh-CN" sz="1200" b="0" i="0" u="none" strike="noStrike" cap="none" normalizeH="0" baseline="0" dirty="0" smtClean="0">
                    <a:ln>
                      <a:noFill/>
                    </a:ln>
                    <a:solidFill>
                      <a:srgbClr val="FF0000"/>
                    </a:solidFill>
                    <a:effectLst/>
                    <a:latin typeface="Arial"/>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右、</a:t>
                </a:r>
                <a:r>
                  <a:rPr kumimoji="0" lang="zh-CN" altLang="en-US" sz="1200" b="0" i="0" u="none" strike="noStrike" cap="none" normalizeH="0" baseline="0" dirty="0" smtClean="0">
                    <a:ln>
                      <a:noFill/>
                    </a:ln>
                    <a:solidFill>
                      <a:srgbClr val="00FF00"/>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下、</a:t>
                </a:r>
                <a:r>
                  <a:rPr kumimoji="0" lang="zh-CN" altLang="en-US" sz="12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左</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1794" name="Text Box 18"/>
              <p:cNvSpPr txBox="1">
                <a:spLocks noChangeArrowheads="1"/>
              </p:cNvSpPr>
              <p:nvPr/>
            </p:nvSpPr>
            <p:spPr bwMode="auto">
              <a:xfrm>
                <a:off x="1510" y="2735"/>
                <a:ext cx="360" cy="13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归</a:t>
                </a:r>
                <a:endParaRPr kumimoji="0" lang="zh-CN" altLang="en-US" sz="9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一化能量</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31795" name="Text Box 19"/>
              <p:cNvSpPr txBox="1">
                <a:spLocks noChangeArrowheads="1"/>
              </p:cNvSpPr>
              <p:nvPr/>
            </p:nvSpPr>
            <p:spPr bwMode="auto">
              <a:xfrm>
                <a:off x="2200" y="4905"/>
                <a:ext cx="3240" cy="7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(c)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4</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31796" name="Text Box 20"/>
              <p:cNvSpPr txBox="1">
                <a:spLocks noChangeArrowheads="1"/>
              </p:cNvSpPr>
              <p:nvPr/>
            </p:nvSpPr>
            <p:spPr bwMode="auto">
              <a:xfrm>
                <a:off x="6693" y="4885"/>
                <a:ext cx="3240" cy="73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(d)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331797" name="Text Box 21"/>
          <p:cNvSpPr txBox="1">
            <a:spLocks noChangeArrowheads="1"/>
          </p:cNvSpPr>
          <p:nvPr/>
        </p:nvSpPr>
        <p:spPr bwMode="auto">
          <a:xfrm>
            <a:off x="2315632" y="6172200"/>
            <a:ext cx="4914900" cy="2809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不同实验次数下的加速度小波极大模能量特征（水平碰右）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9" name="AutoShape 23"/>
          <p:cNvSpPr>
            <a:spLocks noChangeArrowheads="1"/>
          </p:cNvSpPr>
          <p:nvPr/>
        </p:nvSpPr>
        <p:spPr bwMode="auto">
          <a:xfrm>
            <a:off x="2209800" y="1600200"/>
            <a:ext cx="4648200" cy="16002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400" dirty="0" smtClean="0">
                <a:solidFill>
                  <a:srgbClr val="000000"/>
                </a:solidFill>
              </a:rPr>
              <a:t>四次独立实验，同一碰摩部位</a:t>
            </a:r>
            <a:endParaRPr lang="en-US" altLang="zh-CN" sz="2400" dirty="0" smtClean="0">
              <a:solidFill>
                <a:srgbClr val="000000"/>
              </a:solidFill>
            </a:endParaRPr>
          </a:p>
          <a:p>
            <a:r>
              <a:rPr lang="zh-CN" altLang="en-US" sz="2400" dirty="0" smtClean="0">
                <a:solidFill>
                  <a:srgbClr val="000000"/>
                </a:solidFill>
              </a:rPr>
              <a:t>小波极大模能量特征一致性较好</a:t>
            </a:r>
            <a:endParaRPr lang="zh-CN" altLang="en-US" sz="2400" dirty="0"/>
          </a:p>
        </p:txBody>
      </p:sp>
      <p:sp>
        <p:nvSpPr>
          <p:cNvPr id="32" name="矩形 31"/>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33"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基于小波极大模能量的转静碰摩部位识别</a:t>
            </a:r>
            <a:endParaRPr lang="en-US" altLang="zh-CN" dirty="0" smtClean="0">
              <a:solidFill>
                <a:srgbClr val="FF0000"/>
              </a:solidFill>
            </a:endParaRPr>
          </a:p>
        </p:txBody>
      </p:sp>
      <p:sp>
        <p:nvSpPr>
          <p:cNvPr id="31"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34" name="Freeform 118"/>
          <p:cNvSpPr>
            <a:spLocks/>
          </p:cNvSpPr>
          <p:nvPr/>
        </p:nvSpPr>
        <p:spPr bwMode="auto">
          <a:xfrm>
            <a:off x="0" y="609600"/>
            <a:ext cx="609600" cy="381000"/>
          </a:xfrm>
          <a:custGeom>
            <a:avLst/>
            <a:gdLst/>
            <a:ahLst/>
            <a:cxnLst>
              <a:cxn ang="0">
                <a:pos x="14885" y="8709"/>
              </a:cxn>
              <a:cxn ang="0">
                <a:pos x="15780" y="9634"/>
              </a:cxn>
              <a:cxn ang="0">
                <a:pos x="16155" y="10164"/>
              </a:cxn>
              <a:cxn ang="0">
                <a:pos x="16292" y="10615"/>
              </a:cxn>
              <a:cxn ang="0">
                <a:pos x="16190" y="10984"/>
              </a:cxn>
              <a:cxn ang="0">
                <a:pos x="15902" y="11184"/>
              </a:cxn>
              <a:cxn ang="0">
                <a:pos x="15484" y="11165"/>
              </a:cxn>
              <a:cxn ang="0">
                <a:pos x="14934" y="10927"/>
              </a:cxn>
              <a:cxn ang="0">
                <a:pos x="13793" y="10226"/>
              </a:cxn>
              <a:cxn ang="0">
                <a:pos x="9606" y="7870"/>
              </a:cxn>
              <a:cxn ang="0">
                <a:pos x="8284" y="8510"/>
              </a:cxn>
              <a:cxn ang="0">
                <a:pos x="6191" y="9843"/>
              </a:cxn>
              <a:cxn ang="0">
                <a:pos x="6503" y="9975"/>
              </a:cxn>
              <a:cxn ang="0">
                <a:pos x="6698" y="10199"/>
              </a:cxn>
              <a:cxn ang="0">
                <a:pos x="6774" y="10515"/>
              </a:cxn>
              <a:cxn ang="0">
                <a:pos x="6747" y="10839"/>
              </a:cxn>
              <a:cxn ang="0">
                <a:pos x="6624" y="11091"/>
              </a:cxn>
              <a:cxn ang="0">
                <a:pos x="6406" y="11269"/>
              </a:cxn>
              <a:cxn ang="0">
                <a:pos x="6143" y="11375"/>
              </a:cxn>
              <a:cxn ang="0">
                <a:pos x="5875" y="11379"/>
              </a:cxn>
              <a:cxn ang="0">
                <a:pos x="5599" y="11276"/>
              </a:cxn>
              <a:cxn ang="0">
                <a:pos x="5340" y="11074"/>
              </a:cxn>
              <a:cxn ang="0">
                <a:pos x="5204" y="10813"/>
              </a:cxn>
              <a:cxn ang="0">
                <a:pos x="5204" y="10493"/>
              </a:cxn>
              <a:cxn ang="0">
                <a:pos x="647" y="11574"/>
              </a:cxn>
              <a:cxn ang="0">
                <a:pos x="458" y="11569"/>
              </a:cxn>
              <a:cxn ang="0">
                <a:pos x="278" y="11438"/>
              </a:cxn>
              <a:cxn ang="0">
                <a:pos x="107" y="11177"/>
              </a:cxn>
              <a:cxn ang="0">
                <a:pos x="4" y="10884"/>
              </a:cxn>
              <a:cxn ang="0">
                <a:pos x="35" y="10657"/>
              </a:cxn>
              <a:cxn ang="0">
                <a:pos x="198" y="10498"/>
              </a:cxn>
              <a:cxn ang="0">
                <a:pos x="5984" y="3175"/>
              </a:cxn>
              <a:cxn ang="0">
                <a:pos x="5353" y="2355"/>
              </a:cxn>
              <a:cxn ang="0">
                <a:pos x="4736" y="1570"/>
              </a:cxn>
              <a:cxn ang="0">
                <a:pos x="4542" y="1238"/>
              </a:cxn>
              <a:cxn ang="0">
                <a:pos x="4535" y="1062"/>
              </a:cxn>
              <a:cxn ang="0">
                <a:pos x="14815" y="168"/>
              </a:cxn>
              <a:cxn ang="0">
                <a:pos x="15020" y="23"/>
              </a:cxn>
              <a:cxn ang="0">
                <a:pos x="15256" y="12"/>
              </a:cxn>
              <a:cxn ang="0">
                <a:pos x="15524" y="133"/>
              </a:cxn>
              <a:cxn ang="0">
                <a:pos x="15762" y="324"/>
              </a:cxn>
              <a:cxn ang="0">
                <a:pos x="15888" y="499"/>
              </a:cxn>
              <a:cxn ang="0">
                <a:pos x="15900" y="657"/>
              </a:cxn>
              <a:cxn ang="0">
                <a:pos x="14476" y="3527"/>
              </a:cxn>
              <a:cxn ang="0">
                <a:pos x="14757" y="3510"/>
              </a:cxn>
              <a:cxn ang="0">
                <a:pos x="15008" y="3612"/>
              </a:cxn>
              <a:cxn ang="0">
                <a:pos x="15225" y="3827"/>
              </a:cxn>
              <a:cxn ang="0">
                <a:pos x="15337" y="4083"/>
              </a:cxn>
              <a:cxn ang="0">
                <a:pos x="15325" y="4351"/>
              </a:cxn>
              <a:cxn ang="0">
                <a:pos x="15187" y="4632"/>
              </a:cxn>
              <a:cxn ang="0">
                <a:pos x="14965" y="4841"/>
              </a:cxn>
              <a:cxn ang="0">
                <a:pos x="14700" y="4920"/>
              </a:cxn>
              <a:cxn ang="0">
                <a:pos x="14388" y="4865"/>
              </a:cxn>
              <a:cxn ang="0">
                <a:pos x="14104" y="4700"/>
              </a:cxn>
              <a:cxn ang="0">
                <a:pos x="13950" y="4458"/>
              </a:cxn>
              <a:cxn ang="0">
                <a:pos x="13930" y="4139"/>
              </a:cxn>
              <a:cxn ang="0">
                <a:pos x="12988" y="4858"/>
              </a:cxn>
              <a:cxn ang="0">
                <a:pos x="11846" y="6334"/>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w="1588">
            <a:noFill/>
            <a:prstDash val="solid"/>
            <a:round/>
            <a:headEnd/>
            <a:tailEnd/>
          </a:ln>
        </p:spPr>
        <p:txBody>
          <a:bodyPr/>
          <a:lstStyle/>
          <a:p>
            <a:endParaRPr lang="zh-CN" altLang="en-US"/>
          </a:p>
        </p:txBody>
      </p:sp>
      <p:grpSp>
        <p:nvGrpSpPr>
          <p:cNvPr id="108" name="组合 107"/>
          <p:cNvGrpSpPr/>
          <p:nvPr/>
        </p:nvGrpSpPr>
        <p:grpSpPr>
          <a:xfrm>
            <a:off x="3810000" y="228600"/>
            <a:ext cx="5334000" cy="7086600"/>
            <a:chOff x="-1676400" y="-228599"/>
            <a:chExt cx="5334000" cy="7086600"/>
          </a:xfrm>
        </p:grpSpPr>
        <p:pic>
          <p:nvPicPr>
            <p:cNvPr id="89" name="圆角矩形 3"/>
            <p:cNvPicPr>
              <a:picLocks noChangeArrowheads="1"/>
            </p:cNvPicPr>
            <p:nvPr/>
          </p:nvPicPr>
          <p:blipFill>
            <a:blip r:embed="rId7"/>
            <a:srcRect b="8311"/>
            <a:stretch>
              <a:fillRect/>
            </a:stretch>
          </p:blipFill>
          <p:spPr bwMode="auto">
            <a:xfrm>
              <a:off x="-1676400" y="-228599"/>
              <a:ext cx="5334000" cy="7086600"/>
            </a:xfrm>
            <a:prstGeom prst="rect">
              <a:avLst/>
            </a:prstGeom>
            <a:noFill/>
            <a:ln w="9525">
              <a:noFill/>
              <a:miter lim="800000"/>
              <a:headEnd/>
              <a:tailEnd/>
            </a:ln>
          </p:spPr>
        </p:pic>
        <p:pic>
          <p:nvPicPr>
            <p:cNvPr id="102" name="Picture 46" descr="20120502_First_Middle_On"/>
            <p:cNvPicPr>
              <a:picLocks noChangeAspect="1" noChangeArrowheads="1"/>
            </p:cNvPicPr>
            <p:nvPr/>
          </p:nvPicPr>
          <p:blipFill>
            <a:blip r:embed="rId8"/>
            <a:srcRect/>
            <a:stretch>
              <a:fillRect/>
            </a:stretch>
          </p:blipFill>
          <p:spPr bwMode="auto">
            <a:xfrm>
              <a:off x="-1066800" y="990600"/>
              <a:ext cx="3938648" cy="2113041"/>
            </a:xfrm>
            <a:prstGeom prst="rect">
              <a:avLst/>
            </a:prstGeom>
            <a:noFill/>
          </p:spPr>
        </p:pic>
        <p:sp>
          <p:nvSpPr>
            <p:cNvPr id="103" name="Text Box 48"/>
            <p:cNvSpPr txBox="1">
              <a:spLocks noChangeArrowheads="1"/>
            </p:cNvSpPr>
            <p:nvPr/>
          </p:nvSpPr>
          <p:spPr bwMode="auto">
            <a:xfrm>
              <a:off x="-1289546" y="1469011"/>
              <a:ext cx="339783" cy="97514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a:t>
              </a:r>
              <a:r>
                <a:rPr kumimoji="0" lang="zh-CN" altLang="en-US"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量</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4" name="Text Box 49"/>
            <p:cNvSpPr txBox="1">
              <a:spLocks noChangeArrowheads="1"/>
            </p:cNvSpPr>
            <p:nvPr/>
          </p:nvSpPr>
          <p:spPr bwMode="auto">
            <a:xfrm>
              <a:off x="-609981" y="3019796"/>
              <a:ext cx="3058045" cy="54182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5" name="Picture 55" descr="20120504_First_Middle_On"/>
            <p:cNvPicPr>
              <a:picLocks noChangeAspect="1" noChangeArrowheads="1"/>
            </p:cNvPicPr>
            <p:nvPr/>
          </p:nvPicPr>
          <p:blipFill>
            <a:blip r:embed="rId9"/>
            <a:srcRect/>
            <a:stretch>
              <a:fillRect/>
            </a:stretch>
          </p:blipFill>
          <p:spPr bwMode="auto">
            <a:xfrm>
              <a:off x="-1035652" y="3516526"/>
              <a:ext cx="3938648" cy="2113041"/>
            </a:xfrm>
            <a:prstGeom prst="rect">
              <a:avLst/>
            </a:prstGeom>
            <a:noFill/>
          </p:spPr>
        </p:pic>
        <p:sp>
          <p:nvSpPr>
            <p:cNvPr id="106" name="Text Box 57"/>
            <p:cNvSpPr txBox="1">
              <a:spLocks noChangeArrowheads="1"/>
            </p:cNvSpPr>
            <p:nvPr/>
          </p:nvSpPr>
          <p:spPr bwMode="auto">
            <a:xfrm>
              <a:off x="-1286714" y="3979436"/>
              <a:ext cx="339783" cy="97514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7" name="Text Box 58"/>
            <p:cNvSpPr txBox="1">
              <a:spLocks noChangeArrowheads="1"/>
            </p:cNvSpPr>
            <p:nvPr/>
          </p:nvSpPr>
          <p:spPr bwMode="auto">
            <a:xfrm>
              <a:off x="-552406" y="5534448"/>
              <a:ext cx="3058045" cy="5615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(c) 2012</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5</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4</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30" name="AutoShape 23"/>
          <p:cNvSpPr>
            <a:spLocks noChangeArrowheads="1"/>
          </p:cNvSpPr>
          <p:nvPr/>
        </p:nvSpPr>
        <p:spPr bwMode="auto">
          <a:xfrm>
            <a:off x="2438400" y="3581400"/>
            <a:ext cx="4648200" cy="1600200"/>
          </a:xfrm>
          <a:prstGeom prst="roundRect">
            <a:avLst>
              <a:gd name="adj" fmla="val 16667"/>
            </a:avLst>
          </a:prstGeom>
          <a:solidFill>
            <a:srgbClr val="FFFF0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400" dirty="0" smtClean="0">
                <a:solidFill>
                  <a:srgbClr val="000000"/>
                </a:solidFill>
              </a:rPr>
              <a:t>四次独立实验，不同一碰摩部位</a:t>
            </a:r>
            <a:endParaRPr lang="en-US" altLang="zh-CN" sz="2400" dirty="0" smtClean="0">
              <a:solidFill>
                <a:srgbClr val="000000"/>
              </a:solidFill>
            </a:endParaRPr>
          </a:p>
          <a:p>
            <a:r>
              <a:rPr lang="zh-CN" altLang="en-US" sz="2400" dirty="0" smtClean="0">
                <a:solidFill>
                  <a:srgbClr val="000000"/>
                </a:solidFill>
              </a:rPr>
              <a:t>小波极大模能量特征差异性较好</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fill="hold"/>
                                        <p:tgtEl>
                                          <p:spTgt spid="108"/>
                                        </p:tgtEl>
                                        <p:attrNameLst>
                                          <p:attrName>ppt_x</p:attrName>
                                        </p:attrNameLst>
                                      </p:cBhvr>
                                      <p:tavLst>
                                        <p:tav tm="0">
                                          <p:val>
                                            <p:strVal val="1+#ppt_w/2"/>
                                          </p:val>
                                        </p:tav>
                                        <p:tav tm="100000">
                                          <p:val>
                                            <p:strVal val="#ppt_x"/>
                                          </p:val>
                                        </p:tav>
                                      </p:tavLst>
                                    </p:anim>
                                    <p:anim calcmode="lin" valueType="num">
                                      <p:cBhvr additive="base">
                                        <p:cTn id="18" dur="500" fill="hold"/>
                                        <p:tgtEl>
                                          <p:spTgt spid="108"/>
                                        </p:tgtEl>
                                        <p:attrNameLst>
                                          <p:attrName>ppt_y</p:attrName>
                                        </p:attrNameLst>
                                      </p:cBhvr>
                                      <p:tavLst>
                                        <p:tav tm="0">
                                          <p:val>
                                            <p:strVal val="#ppt_y"/>
                                          </p:val>
                                        </p:tav>
                                        <p:tav tm="100000">
                                          <p:val>
                                            <p:strVal val="#ppt_y"/>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trips(downLeft)">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41" name="矩形 40"/>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42"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基于小波极大模能量的转静碰摩部位识别</a:t>
            </a:r>
            <a:endParaRPr lang="en-US" altLang="zh-CN" dirty="0" smtClean="0">
              <a:solidFill>
                <a:srgbClr val="FF0000"/>
              </a:solidFill>
            </a:endParaRPr>
          </a:p>
        </p:txBody>
      </p:sp>
      <p:sp>
        <p:nvSpPr>
          <p:cNvPr id="3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grpSp>
        <p:nvGrpSpPr>
          <p:cNvPr id="38" name="组合 37"/>
          <p:cNvGrpSpPr/>
          <p:nvPr/>
        </p:nvGrpSpPr>
        <p:grpSpPr>
          <a:xfrm>
            <a:off x="-609600" y="-304799"/>
            <a:ext cx="10287000" cy="7162799"/>
            <a:chOff x="-533400" y="-152400"/>
            <a:chExt cx="10210800" cy="7162801"/>
          </a:xfrm>
        </p:grpSpPr>
        <p:pic>
          <p:nvPicPr>
            <p:cNvPr id="39" name="圆角矩形 3"/>
            <p:cNvPicPr>
              <a:picLocks noChangeArrowheads="1"/>
            </p:cNvPicPr>
            <p:nvPr/>
          </p:nvPicPr>
          <p:blipFill>
            <a:blip r:embed="rId3"/>
            <a:srcRect b="8311"/>
            <a:stretch>
              <a:fillRect/>
            </a:stretch>
          </p:blipFill>
          <p:spPr bwMode="auto">
            <a:xfrm>
              <a:off x="-533400" y="-152400"/>
              <a:ext cx="10210800" cy="7162801"/>
            </a:xfrm>
            <a:prstGeom prst="rect">
              <a:avLst/>
            </a:prstGeom>
            <a:noFill/>
            <a:ln w="9525">
              <a:noFill/>
              <a:miter lim="800000"/>
              <a:headEnd/>
              <a:tailEnd/>
            </a:ln>
          </p:spPr>
        </p:pic>
        <p:grpSp>
          <p:nvGrpSpPr>
            <p:cNvPr id="40" name="组合 83"/>
            <p:cNvGrpSpPr/>
            <p:nvPr/>
          </p:nvGrpSpPr>
          <p:grpSpPr>
            <a:xfrm>
              <a:off x="414866" y="1169074"/>
              <a:ext cx="8238068" cy="4656761"/>
              <a:chOff x="601132" y="965537"/>
              <a:chExt cx="8238068" cy="4656761"/>
            </a:xfrm>
          </p:grpSpPr>
          <p:cxnSp>
            <p:nvCxnSpPr>
              <p:cNvPr id="43" name="AutoShape 15"/>
              <p:cNvCxnSpPr>
                <a:cxnSpLocks noChangeShapeType="1"/>
              </p:cNvCxnSpPr>
              <p:nvPr/>
            </p:nvCxnSpPr>
            <p:spPr bwMode="gray">
              <a:xfrm>
                <a:off x="2762249" y="1695450"/>
                <a:ext cx="4763" cy="715963"/>
              </a:xfrm>
              <a:prstGeom prst="straightConnector1">
                <a:avLst/>
              </a:prstGeom>
              <a:noFill/>
              <a:ln w="9525">
                <a:solidFill>
                  <a:srgbClr val="808080"/>
                </a:solidFill>
                <a:round/>
                <a:headEnd/>
                <a:tailEnd/>
              </a:ln>
            </p:spPr>
          </p:cxnSp>
          <p:cxnSp>
            <p:nvCxnSpPr>
              <p:cNvPr id="44" name="AutoShape 16"/>
              <p:cNvCxnSpPr>
                <a:cxnSpLocks noChangeShapeType="1"/>
              </p:cNvCxnSpPr>
              <p:nvPr/>
            </p:nvCxnSpPr>
            <p:spPr bwMode="gray">
              <a:xfrm>
                <a:off x="2762249" y="2838450"/>
                <a:ext cx="4763" cy="715963"/>
              </a:xfrm>
              <a:prstGeom prst="straightConnector1">
                <a:avLst/>
              </a:prstGeom>
              <a:noFill/>
              <a:ln w="9525">
                <a:solidFill>
                  <a:srgbClr val="808080"/>
                </a:solidFill>
                <a:round/>
                <a:headEnd/>
                <a:tailEnd/>
              </a:ln>
            </p:spPr>
          </p:cxnSp>
          <p:cxnSp>
            <p:nvCxnSpPr>
              <p:cNvPr id="45" name="AutoShape 17"/>
              <p:cNvCxnSpPr>
                <a:cxnSpLocks noChangeShapeType="1"/>
              </p:cNvCxnSpPr>
              <p:nvPr/>
            </p:nvCxnSpPr>
            <p:spPr bwMode="gray">
              <a:xfrm>
                <a:off x="2762249" y="4109700"/>
                <a:ext cx="4763" cy="715963"/>
              </a:xfrm>
              <a:prstGeom prst="straightConnector1">
                <a:avLst/>
              </a:prstGeom>
              <a:noFill/>
              <a:ln w="9525">
                <a:solidFill>
                  <a:srgbClr val="808080"/>
                </a:solidFill>
                <a:round/>
                <a:headEnd/>
                <a:tailEnd/>
              </a:ln>
            </p:spPr>
          </p:cxnSp>
          <p:sp>
            <p:nvSpPr>
              <p:cNvPr id="46" name="Line 18"/>
              <p:cNvSpPr>
                <a:spLocks noChangeShapeType="1"/>
              </p:cNvSpPr>
              <p:nvPr/>
            </p:nvSpPr>
            <p:spPr bwMode="auto">
              <a:xfrm>
                <a:off x="2819399" y="1981200"/>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47" name="Line 19"/>
              <p:cNvSpPr>
                <a:spLocks noChangeShapeType="1"/>
              </p:cNvSpPr>
              <p:nvPr/>
            </p:nvSpPr>
            <p:spPr bwMode="auto">
              <a:xfrm>
                <a:off x="2819399" y="3225800"/>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48" name="Line 20"/>
              <p:cNvSpPr>
                <a:spLocks noChangeShapeType="1"/>
              </p:cNvSpPr>
              <p:nvPr/>
            </p:nvSpPr>
            <p:spPr bwMode="auto">
              <a:xfrm>
                <a:off x="2819399" y="4444663"/>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49" name="Text Box 21"/>
              <p:cNvSpPr txBox="1">
                <a:spLocks noChangeArrowheads="1"/>
              </p:cNvSpPr>
              <p:nvPr/>
            </p:nvSpPr>
            <p:spPr bwMode="auto">
              <a:xfrm>
                <a:off x="4038600" y="965537"/>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将第一次实验的样本随机近似两等份，作为训练、测试样本；将第二、三、四次实验样本作为未知样本，用来测试。</a:t>
                </a:r>
                <a:endParaRPr lang="en-US" altLang="zh-CN" sz="2000" dirty="0">
                  <a:solidFill>
                    <a:srgbClr val="00B050"/>
                  </a:solidFill>
                  <a:latin typeface="Verdana" pitchFamily="34" charset="0"/>
                  <a:ea typeface="宋体" charset="-122"/>
                </a:endParaRPr>
              </a:p>
            </p:txBody>
          </p:sp>
          <p:grpSp>
            <p:nvGrpSpPr>
              <p:cNvPr id="50" name="Group 6"/>
              <p:cNvGrpSpPr>
                <a:grpSpLocks/>
              </p:cNvGrpSpPr>
              <p:nvPr/>
            </p:nvGrpSpPr>
            <p:grpSpPr bwMode="auto">
              <a:xfrm>
                <a:off x="1684867" y="990598"/>
                <a:ext cx="2236787" cy="849770"/>
                <a:chOff x="596" y="1824"/>
                <a:chExt cx="1440" cy="544"/>
              </a:xfrm>
            </p:grpSpPr>
            <p:sp>
              <p:nvSpPr>
                <p:cNvPr id="69" name="Freeform 7"/>
                <p:cNvSpPr>
                  <a:spLocks/>
                </p:cNvSpPr>
                <p:nvPr/>
              </p:nvSpPr>
              <p:spPr bwMode="gray">
                <a:xfrm>
                  <a:off x="681" y="2178"/>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70"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algn="ct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A</a:t>
                  </a:r>
                  <a:endParaRPr lang="en-US" altLang="zh-CN" sz="2800" b="1" dirty="0">
                    <a:solidFill>
                      <a:srgbClr val="000000"/>
                    </a:solidFill>
                    <a:effectLst>
                      <a:outerShdw blurRad="38100" dist="38100" dir="2700000" algn="tl">
                        <a:srgbClr val="FFFFFF"/>
                      </a:outerShdw>
                    </a:effectLst>
                    <a:ea typeface="宋体" pitchFamily="2" charset="-122"/>
                  </a:endParaRPr>
                </a:p>
              </p:txBody>
            </p:sp>
          </p:grpSp>
          <p:grpSp>
            <p:nvGrpSpPr>
              <p:cNvPr id="51" name="组合 61"/>
              <p:cNvGrpSpPr/>
              <p:nvPr/>
            </p:nvGrpSpPr>
            <p:grpSpPr>
              <a:xfrm>
                <a:off x="1676399" y="2244435"/>
                <a:ext cx="2236788" cy="850178"/>
                <a:chOff x="838200" y="2244435"/>
                <a:chExt cx="2236788" cy="850178"/>
              </a:xfrm>
            </p:grpSpPr>
            <p:sp>
              <p:nvSpPr>
                <p:cNvPr id="67" name="Freeform 10"/>
                <p:cNvSpPr>
                  <a:spLocks/>
                </p:cNvSpPr>
                <p:nvPr/>
              </p:nvSpPr>
              <p:spPr bwMode="gray">
                <a:xfrm>
                  <a:off x="970233" y="2797818"/>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68" name="Rectangle 11"/>
                <p:cNvSpPr>
                  <a:spLocks noChangeArrowheads="1"/>
                </p:cNvSpPr>
                <p:nvPr/>
              </p:nvSpPr>
              <p:spPr bwMode="gray">
                <a:xfrm>
                  <a:off x="838200" y="2244435"/>
                  <a:ext cx="2236788" cy="749798"/>
                </a:xfrm>
                <a:prstGeom prst="rect">
                  <a:avLst/>
                </a:prstGeom>
                <a:gradFill rotWithShape="1">
                  <a:gsLst>
                    <a:gs pos="0">
                      <a:srgbClr val="3399FF"/>
                    </a:gs>
                    <a:gs pos="50000">
                      <a:srgbClr val="3399FF">
                        <a:gamma/>
                        <a:tint val="30196"/>
                        <a:invGamma/>
                      </a:srgbClr>
                    </a:gs>
                    <a:gs pos="100000">
                      <a:srgbClr val="3399FF"/>
                    </a:gs>
                  </a:gsLst>
                  <a:lin ang="2700000" scaled="1"/>
                </a:gradFill>
                <a:ln w="9525" algn="ctr">
                  <a:noFill/>
                  <a:miter lim="800000"/>
                  <a:headEnd/>
                  <a:tailEnd/>
                </a:ln>
                <a:effectLst/>
              </p:spPr>
              <p:txBody>
                <a:bodyPr wrap="none" anchor="ctr"/>
                <a:lstStyle/>
                <a:p>
                  <a:pP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B</a:t>
                  </a:r>
                  <a:endParaRPr lang="en-US" altLang="zh-CN" sz="2800" dirty="0">
                    <a:solidFill>
                      <a:srgbClr val="000000"/>
                    </a:solidFill>
                    <a:effectLst>
                      <a:outerShdw blurRad="38100" dist="38100" dir="2700000" algn="tl">
                        <a:srgbClr val="FFFFFF"/>
                      </a:outerShdw>
                    </a:effectLst>
                  </a:endParaRPr>
                </a:p>
              </p:txBody>
            </p:sp>
          </p:grpSp>
          <p:grpSp>
            <p:nvGrpSpPr>
              <p:cNvPr id="52" name="组合 60"/>
              <p:cNvGrpSpPr/>
              <p:nvPr/>
            </p:nvGrpSpPr>
            <p:grpSpPr>
              <a:xfrm>
                <a:off x="1659466" y="3504862"/>
                <a:ext cx="2235600" cy="849746"/>
                <a:chOff x="838200" y="3504862"/>
                <a:chExt cx="2235600" cy="849746"/>
              </a:xfrm>
            </p:grpSpPr>
            <p:sp>
              <p:nvSpPr>
                <p:cNvPr id="65" name="Freeform 10"/>
                <p:cNvSpPr>
                  <a:spLocks/>
                </p:cNvSpPr>
                <p:nvPr/>
              </p:nvSpPr>
              <p:spPr bwMode="gray">
                <a:xfrm>
                  <a:off x="982132" y="4057813"/>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66" name="Rectangle 32"/>
                <p:cNvSpPr>
                  <a:spLocks noChangeArrowheads="1"/>
                </p:cNvSpPr>
                <p:nvPr/>
              </p:nvSpPr>
              <p:spPr bwMode="gray">
                <a:xfrm rot="5400000">
                  <a:off x="1581600" y="2761462"/>
                  <a:ext cx="748800" cy="2235600"/>
                </a:xfrm>
                <a:prstGeom prst="rect">
                  <a:avLst/>
                </a:prstGeom>
                <a:gradFill rotWithShape="1">
                  <a:gsLst>
                    <a:gs pos="0">
                      <a:srgbClr val="DAF0BD"/>
                    </a:gs>
                    <a:gs pos="50000">
                      <a:srgbClr val="99D549"/>
                    </a:gs>
                    <a:gs pos="100000">
                      <a:srgbClr val="DAF0BD"/>
                    </a:gs>
                  </a:gsLst>
                  <a:lin ang="2700000" scaled="1"/>
                </a:gradFill>
                <a:ln w="9525" algn="ctr">
                  <a:noFill/>
                  <a:miter lim="800000"/>
                  <a:headEnd/>
                  <a:tailEnd/>
                </a:ln>
              </p:spPr>
              <p:txBody>
                <a:bodyPr wrap="none" anchor="ctr"/>
                <a:lstStyle/>
                <a:p>
                  <a:endParaRPr lang="zh-CN" altLang="en-US">
                    <a:ea typeface="宋体" charset="-122"/>
                  </a:endParaRPr>
                </a:p>
              </p:txBody>
            </p:sp>
          </p:grpSp>
          <p:grpSp>
            <p:nvGrpSpPr>
              <p:cNvPr id="53" name="组合 62"/>
              <p:cNvGrpSpPr/>
              <p:nvPr/>
            </p:nvGrpSpPr>
            <p:grpSpPr>
              <a:xfrm>
                <a:off x="1667532" y="4766702"/>
                <a:ext cx="2235600" cy="855596"/>
                <a:chOff x="762000" y="4766702"/>
                <a:chExt cx="2235600" cy="855596"/>
              </a:xfrm>
            </p:grpSpPr>
            <p:sp>
              <p:nvSpPr>
                <p:cNvPr id="63" name="Freeform 10"/>
                <p:cNvSpPr>
                  <a:spLocks/>
                </p:cNvSpPr>
                <p:nvPr/>
              </p:nvSpPr>
              <p:spPr bwMode="gray">
                <a:xfrm>
                  <a:off x="922865" y="5325503"/>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64" name="Rectangle 35"/>
                <p:cNvSpPr>
                  <a:spLocks noChangeArrowheads="1"/>
                </p:cNvSpPr>
                <p:nvPr/>
              </p:nvSpPr>
              <p:spPr bwMode="gray">
                <a:xfrm rot="5400000">
                  <a:off x="1505400" y="4023302"/>
                  <a:ext cx="748800" cy="2235600"/>
                </a:xfrm>
                <a:prstGeom prst="rect">
                  <a:avLst/>
                </a:prstGeom>
                <a:gradFill rotWithShape="1">
                  <a:gsLst>
                    <a:gs pos="0">
                      <a:srgbClr val="C7ECFF"/>
                    </a:gs>
                    <a:gs pos="50000">
                      <a:srgbClr val="66CCFF"/>
                    </a:gs>
                    <a:gs pos="100000">
                      <a:srgbClr val="C7ECFF"/>
                    </a:gs>
                  </a:gsLst>
                  <a:lin ang="2700000" scaled="1"/>
                </a:gradFill>
                <a:ln w="9525" algn="ctr">
                  <a:noFill/>
                  <a:miter lim="800000"/>
                  <a:headEnd/>
                  <a:tailEnd/>
                </a:ln>
              </p:spPr>
              <p:txBody>
                <a:bodyPr wrap="none" anchor="ctr"/>
                <a:lstStyle/>
                <a:p>
                  <a:endParaRPr lang="zh-CN" altLang="en-US">
                    <a:ea typeface="宋体" charset="-122"/>
                  </a:endParaRPr>
                </a:p>
              </p:txBody>
            </p:sp>
          </p:grpSp>
          <p:sp>
            <p:nvSpPr>
              <p:cNvPr id="54" name="矩形 53"/>
              <p:cNvSpPr/>
              <p:nvPr/>
            </p:nvSpPr>
            <p:spPr>
              <a:xfrm>
                <a:off x="2235200" y="3616643"/>
                <a:ext cx="1096775" cy="523220"/>
              </a:xfrm>
              <a:prstGeom prst="rect">
                <a:avLst/>
              </a:prstGeom>
            </p:spPr>
            <p:txBody>
              <a:bodyPr wrap="none">
                <a:spAutoFit/>
              </a:bodyPr>
              <a:lstStyle/>
              <a:p>
                <a:pP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C</a:t>
                </a:r>
                <a:endParaRPr lang="en-US" altLang="zh-CN" sz="2800" dirty="0">
                  <a:solidFill>
                    <a:srgbClr val="000000"/>
                  </a:solidFill>
                  <a:effectLst>
                    <a:outerShdw blurRad="38100" dist="38100" dir="2700000" algn="tl">
                      <a:srgbClr val="FFFFFF"/>
                    </a:outerShdw>
                  </a:effectLst>
                </a:endParaRPr>
              </a:p>
            </p:txBody>
          </p:sp>
          <p:sp>
            <p:nvSpPr>
              <p:cNvPr id="55" name="矩形 54"/>
              <p:cNvSpPr/>
              <p:nvPr/>
            </p:nvSpPr>
            <p:spPr>
              <a:xfrm>
                <a:off x="2226735" y="4851370"/>
                <a:ext cx="1132041" cy="523220"/>
              </a:xfrm>
              <a:prstGeom prst="rect">
                <a:avLst/>
              </a:prstGeom>
            </p:spPr>
            <p:txBody>
              <a:bodyPr wrap="none">
                <a:spAutoFit/>
              </a:bodyPr>
              <a:lstStyle/>
              <a:p>
                <a:pPr>
                  <a:defRPr/>
                </a:pPr>
                <a:r>
                  <a:rPr lang="zh-CN" altLang="en-US" sz="2800" dirty="0" smtClean="0">
                    <a:solidFill>
                      <a:srgbClr val="000000"/>
                    </a:solidFill>
                    <a:effectLst>
                      <a:outerShdw blurRad="38100" dist="38100" dir="2700000" algn="tl">
                        <a:srgbClr val="FFFFFF"/>
                      </a:outerShdw>
                    </a:effectLst>
                  </a:rPr>
                  <a:t>方案</a:t>
                </a:r>
                <a:r>
                  <a:rPr lang="en-US" altLang="zh-CN" sz="2800" dirty="0" smtClean="0">
                    <a:solidFill>
                      <a:srgbClr val="000000"/>
                    </a:solidFill>
                    <a:effectLst>
                      <a:outerShdw blurRad="38100" dist="38100" dir="2700000" algn="tl">
                        <a:srgbClr val="FFFFFF"/>
                      </a:outerShdw>
                    </a:effectLst>
                  </a:rPr>
                  <a:t>D</a:t>
                </a:r>
                <a:endParaRPr lang="en-US" altLang="zh-CN" sz="2800" dirty="0">
                  <a:solidFill>
                    <a:srgbClr val="000000"/>
                  </a:solidFill>
                  <a:effectLst>
                    <a:outerShdw blurRad="38100" dist="38100" dir="2700000" algn="tl">
                      <a:srgbClr val="FFFFFF"/>
                    </a:outerShdw>
                  </a:effectLst>
                </a:endParaRPr>
              </a:p>
            </p:txBody>
          </p:sp>
          <p:sp>
            <p:nvSpPr>
              <p:cNvPr id="56" name="Text Box 21"/>
              <p:cNvSpPr txBox="1">
                <a:spLocks noChangeArrowheads="1"/>
              </p:cNvSpPr>
              <p:nvPr/>
            </p:nvSpPr>
            <p:spPr bwMode="auto">
              <a:xfrm>
                <a:off x="4038599" y="22098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F0"/>
                    </a:solidFill>
                  </a:rPr>
                  <a:t>将第二次实验的样本随机近似两等份，作为训练、测试样本；将第一、三、四次实验样本作为未知样本，用来测试。</a:t>
                </a:r>
                <a:endParaRPr lang="en-US" altLang="zh-CN" sz="2000" dirty="0">
                  <a:solidFill>
                    <a:srgbClr val="00B0F0"/>
                  </a:solidFill>
                  <a:latin typeface="Verdana" pitchFamily="34" charset="0"/>
                  <a:ea typeface="宋体" charset="-122"/>
                </a:endParaRPr>
              </a:p>
            </p:txBody>
          </p:sp>
          <p:sp>
            <p:nvSpPr>
              <p:cNvPr id="57" name="Text Box 21"/>
              <p:cNvSpPr txBox="1">
                <a:spLocks noChangeArrowheads="1"/>
              </p:cNvSpPr>
              <p:nvPr/>
            </p:nvSpPr>
            <p:spPr bwMode="auto">
              <a:xfrm>
                <a:off x="4038599" y="32766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将第三次实验的样本随机近似两等份，作为训练、测试样本；将第一、二、四次实验样本作为未知样本，用来测试。</a:t>
                </a:r>
                <a:endParaRPr lang="en-US" altLang="zh-CN" sz="2000" dirty="0">
                  <a:solidFill>
                    <a:srgbClr val="00B050"/>
                  </a:solidFill>
                  <a:latin typeface="Verdana" pitchFamily="34" charset="0"/>
                  <a:ea typeface="宋体" charset="-122"/>
                </a:endParaRPr>
              </a:p>
            </p:txBody>
          </p:sp>
          <p:sp>
            <p:nvSpPr>
              <p:cNvPr id="58" name="Text Box 21"/>
              <p:cNvSpPr txBox="1">
                <a:spLocks noChangeArrowheads="1"/>
              </p:cNvSpPr>
              <p:nvPr/>
            </p:nvSpPr>
            <p:spPr bwMode="auto">
              <a:xfrm>
                <a:off x="4038599" y="45720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F0"/>
                    </a:solidFill>
                  </a:rPr>
                  <a:t>将第四次实验的样本随机近似两等份，作为训练、测试样本；将第一、二、三次实验样本作为未知样本，用来测试。</a:t>
                </a:r>
                <a:endParaRPr lang="en-US" altLang="zh-CN" sz="2000" dirty="0">
                  <a:solidFill>
                    <a:srgbClr val="00B0F0"/>
                  </a:solidFill>
                  <a:latin typeface="Verdana" pitchFamily="34" charset="0"/>
                  <a:ea typeface="宋体" charset="-122"/>
                </a:endParaRPr>
              </a:p>
            </p:txBody>
          </p:sp>
          <p:grpSp>
            <p:nvGrpSpPr>
              <p:cNvPr id="59" name="组合 47"/>
              <p:cNvGrpSpPr/>
              <p:nvPr/>
            </p:nvGrpSpPr>
            <p:grpSpPr>
              <a:xfrm>
                <a:off x="601132" y="1828800"/>
                <a:ext cx="880534" cy="2793999"/>
                <a:chOff x="601132" y="1828800"/>
                <a:chExt cx="880534" cy="2793999"/>
              </a:xfrm>
            </p:grpSpPr>
            <p:sp>
              <p:nvSpPr>
                <p:cNvPr id="60" name="Freeform 5"/>
                <p:cNvSpPr>
                  <a:spLocks/>
                </p:cNvSpPr>
                <p:nvPr/>
              </p:nvSpPr>
              <p:spPr bwMode="gray">
                <a:xfrm>
                  <a:off x="685797" y="4470399"/>
                  <a:ext cx="753535" cy="152400"/>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endParaRPr lang="zh-CN" altLang="en-US"/>
                </a:p>
              </p:txBody>
            </p:sp>
            <p:sp>
              <p:nvSpPr>
                <p:cNvPr id="61" name="Rectangle 30"/>
                <p:cNvSpPr>
                  <a:spLocks noChangeArrowheads="1"/>
                </p:cNvSpPr>
                <p:nvPr/>
              </p:nvSpPr>
              <p:spPr bwMode="gray">
                <a:xfrm rot="5400000">
                  <a:off x="-322528" y="2752460"/>
                  <a:ext cx="2727854" cy="880534"/>
                </a:xfrm>
                <a:prstGeom prst="rect">
                  <a:avLst/>
                </a:prstGeom>
                <a:gradFill rotWithShape="1">
                  <a:gsLst>
                    <a:gs pos="0">
                      <a:srgbClr val="FFCC00">
                        <a:gamma/>
                        <a:tint val="30196"/>
                        <a:invGamma/>
                      </a:srgbClr>
                    </a:gs>
                    <a:gs pos="50000">
                      <a:srgbClr val="FFCC00"/>
                    </a:gs>
                    <a:gs pos="100000">
                      <a:srgbClr val="FFCC00">
                        <a:gamma/>
                        <a:tint val="30196"/>
                        <a:invGamma/>
                      </a:srgbClr>
                    </a:gs>
                  </a:gsLst>
                  <a:lin ang="2700000" scaled="1"/>
                </a:gradFill>
                <a:ln w="9525" algn="ctr">
                  <a:noFill/>
                  <a:miter lim="800000"/>
                  <a:headEnd/>
                  <a:tailEnd/>
                </a:ln>
                <a:effectLst/>
              </p:spPr>
              <p:txBody>
                <a:bodyPr wrap="none" anchor="ctr"/>
                <a:lstStyle/>
                <a:p>
                  <a:endParaRPr lang="en-US" altLang="zh-CN" b="1" dirty="0">
                    <a:solidFill>
                      <a:srgbClr val="000000"/>
                    </a:solidFill>
                    <a:effectLst>
                      <a:outerShdw blurRad="38100" dist="38100" dir="2700000" algn="tl">
                        <a:srgbClr val="FFFFFF"/>
                      </a:outerShdw>
                    </a:effectLst>
                    <a:latin typeface="Arial" charset="0"/>
                    <a:ea typeface="宋体" pitchFamily="2" charset="-122"/>
                    <a:cs typeface="Arial" charset="0"/>
                  </a:endParaRPr>
                </a:p>
              </p:txBody>
            </p:sp>
            <p:sp>
              <p:nvSpPr>
                <p:cNvPr id="62" name="矩形 61"/>
                <p:cNvSpPr/>
                <p:nvPr/>
              </p:nvSpPr>
              <p:spPr>
                <a:xfrm>
                  <a:off x="668867" y="2209800"/>
                  <a:ext cx="762000" cy="2062103"/>
                </a:xfrm>
                <a:prstGeom prst="rect">
                  <a:avLst/>
                </a:prstGeom>
              </p:spPr>
              <p:txBody>
                <a:bodyPr wrap="square">
                  <a:spAutoFit/>
                </a:bodyPr>
                <a:lstStyle/>
                <a:p>
                  <a:r>
                    <a:rPr lang="zh-CN" altLang="en-US" sz="3200" dirty="0" smtClean="0">
                      <a:solidFill>
                        <a:schemeClr val="tx1"/>
                      </a:solidFill>
                    </a:rPr>
                    <a:t>测</a:t>
                  </a:r>
                  <a:endParaRPr lang="en-US" altLang="zh-CN" sz="3200" dirty="0" smtClean="0">
                    <a:solidFill>
                      <a:schemeClr val="tx1"/>
                    </a:solidFill>
                  </a:endParaRPr>
                </a:p>
                <a:p>
                  <a:r>
                    <a:rPr lang="zh-CN" altLang="en-US" sz="3200" dirty="0" smtClean="0">
                      <a:solidFill>
                        <a:schemeClr val="tx1"/>
                      </a:solidFill>
                    </a:rPr>
                    <a:t>试</a:t>
                  </a:r>
                  <a:endParaRPr lang="en-US" altLang="zh-CN" sz="3200" dirty="0" smtClean="0">
                    <a:solidFill>
                      <a:schemeClr val="tx1"/>
                    </a:solidFill>
                  </a:endParaRPr>
                </a:p>
                <a:p>
                  <a:r>
                    <a:rPr lang="zh-CN" altLang="en-US" sz="3200" dirty="0" smtClean="0">
                      <a:solidFill>
                        <a:schemeClr val="tx1"/>
                      </a:solidFill>
                    </a:rPr>
                    <a:t>方</a:t>
                  </a:r>
                  <a:endParaRPr lang="en-US" altLang="zh-CN" sz="3200" dirty="0" smtClean="0">
                    <a:solidFill>
                      <a:schemeClr val="tx1"/>
                    </a:solidFill>
                  </a:endParaRPr>
                </a:p>
                <a:p>
                  <a:r>
                    <a:rPr lang="zh-CN" altLang="en-US" sz="3200" dirty="0" smtClean="0">
                      <a:solidFill>
                        <a:schemeClr val="tx1"/>
                      </a:solidFill>
                    </a:rPr>
                    <a:t>案</a:t>
                  </a:r>
                  <a:endParaRPr lang="en-US" altLang="zh-CN" sz="3200" dirty="0" smtClean="0">
                    <a:solidFill>
                      <a:schemeClr val="tx1"/>
                    </a:solidFill>
                  </a:endParaRPr>
                </a:p>
              </p:txBody>
            </p:sp>
          </p:gr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676400" y="533400"/>
            <a:ext cx="6172200" cy="400110"/>
          </a:xfrm>
          <a:prstGeom prst="rect">
            <a:avLst/>
          </a:prstGeom>
        </p:spPr>
        <p:txBody>
          <a:bodyPr wrap="square">
            <a:spAutoFit/>
          </a:bodyPr>
          <a:lstStyle/>
          <a:p>
            <a:r>
              <a:rPr lang="en-US" sz="2000" dirty="0" smtClean="0">
                <a:solidFill>
                  <a:srgbClr val="C00000"/>
                </a:solidFill>
              </a:rPr>
              <a:t>2012</a:t>
            </a:r>
            <a:r>
              <a:rPr lang="zh-CN" altLang="en-US" sz="2000" dirty="0" smtClean="0">
                <a:solidFill>
                  <a:srgbClr val="C00000"/>
                </a:solidFill>
              </a:rPr>
              <a:t>年</a:t>
            </a:r>
            <a:r>
              <a:rPr lang="en-US" sz="2000" dirty="0" smtClean="0">
                <a:solidFill>
                  <a:srgbClr val="C00000"/>
                </a:solidFill>
              </a:rPr>
              <a:t>5</a:t>
            </a:r>
            <a:r>
              <a:rPr lang="zh-CN" altLang="en-US" sz="2000" dirty="0" smtClean="0">
                <a:solidFill>
                  <a:srgbClr val="C00000"/>
                </a:solidFill>
              </a:rPr>
              <a:t>月</a:t>
            </a:r>
            <a:r>
              <a:rPr lang="en-US" sz="2000" dirty="0" smtClean="0">
                <a:solidFill>
                  <a:srgbClr val="C00000"/>
                </a:solidFill>
              </a:rPr>
              <a:t>2</a:t>
            </a:r>
            <a:r>
              <a:rPr lang="zh-CN" altLang="en-US" sz="2000" dirty="0" smtClean="0">
                <a:solidFill>
                  <a:srgbClr val="C00000"/>
                </a:solidFill>
              </a:rPr>
              <a:t>日次实验作为训练样本碰摩部位识别结果</a:t>
            </a:r>
            <a:endParaRPr lang="zh-CN" altLang="en-US" sz="2000" dirty="0">
              <a:solidFill>
                <a:srgbClr val="C00000"/>
              </a:solidFill>
            </a:endParaRPr>
          </a:p>
        </p:txBody>
      </p:sp>
      <p:graphicFrame>
        <p:nvGraphicFramePr>
          <p:cNvPr id="9" name="表格 8"/>
          <p:cNvGraphicFramePr>
            <a:graphicFrameLocks noGrp="1"/>
          </p:cNvGraphicFramePr>
          <p:nvPr/>
        </p:nvGraphicFramePr>
        <p:xfrm>
          <a:off x="914400" y="913772"/>
          <a:ext cx="7848600" cy="5410828"/>
        </p:xfrm>
        <a:graphic>
          <a:graphicData uri="http://schemas.openxmlformats.org/drawingml/2006/table">
            <a:tbl>
              <a:tblPr/>
              <a:tblGrid>
                <a:gridCol w="883145"/>
                <a:gridCol w="758508"/>
                <a:gridCol w="758508"/>
                <a:gridCol w="758508"/>
                <a:gridCol w="848427"/>
                <a:gridCol w="883145"/>
                <a:gridCol w="1014905"/>
                <a:gridCol w="1014905"/>
                <a:gridCol w="928549"/>
              </a:tblGrid>
              <a:tr h="208725">
                <a:tc rowSpan="2">
                  <a:txBody>
                    <a:bodyPr/>
                    <a:lstStyle/>
                    <a:p>
                      <a:pPr algn="ctr">
                        <a:lnSpc>
                          <a:spcPct val="125000"/>
                        </a:lnSpc>
                        <a:spcAft>
                          <a:spcPts val="0"/>
                        </a:spcAft>
                      </a:pPr>
                      <a:r>
                        <a:rPr lang="zh-CN" sz="1200" kern="100" dirty="0">
                          <a:latin typeface="Times New Roman"/>
                          <a:ea typeface="宋体"/>
                        </a:rPr>
                        <a:t>测试</a:t>
                      </a:r>
                    </a:p>
                    <a:p>
                      <a:pPr algn="ctr">
                        <a:lnSpc>
                          <a:spcPct val="125000"/>
                        </a:lnSpc>
                        <a:spcAft>
                          <a:spcPts val="0"/>
                        </a:spcAft>
                      </a:pPr>
                      <a:r>
                        <a:rPr lang="zh-CN" sz="1200" kern="100" dirty="0">
                          <a:latin typeface="Times New Roman"/>
                          <a:ea typeface="宋体"/>
                        </a:rPr>
                        <a:t>次数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lnSpc>
                          <a:spcPct val="125000"/>
                        </a:lnSpc>
                        <a:spcAft>
                          <a:spcPts val="0"/>
                        </a:spcAft>
                      </a:pPr>
                      <a:r>
                        <a:rPr lang="zh-CN" sz="1200" kern="100" dirty="0">
                          <a:latin typeface="Times New Roman"/>
                          <a:ea typeface="宋体"/>
                        </a:rPr>
                        <a:t>训练</a:t>
                      </a:r>
                    </a:p>
                    <a:p>
                      <a:pPr algn="just">
                        <a:lnSpc>
                          <a:spcPct val="125000"/>
                        </a:lnSpc>
                        <a:spcAft>
                          <a:spcPts val="0"/>
                        </a:spcAft>
                      </a:pPr>
                      <a:r>
                        <a:rPr lang="zh-CN" sz="1200" kern="100" dirty="0">
                          <a:latin typeface="Times New Roman"/>
                          <a:ea typeface="宋体"/>
                        </a:rPr>
                        <a:t>样本数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lnSpc>
                          <a:spcPct val="125000"/>
                        </a:lnSpc>
                        <a:spcAft>
                          <a:spcPts val="0"/>
                        </a:spcAft>
                      </a:pPr>
                      <a:r>
                        <a:rPr lang="zh-CN" sz="1200" kern="100">
                          <a:latin typeface="Times New Roman"/>
                          <a:ea typeface="宋体"/>
                        </a:rPr>
                        <a:t>测试</a:t>
                      </a:r>
                    </a:p>
                    <a:p>
                      <a:pPr algn="just">
                        <a:lnSpc>
                          <a:spcPct val="125000"/>
                        </a:lnSpc>
                        <a:spcAft>
                          <a:spcPts val="0"/>
                        </a:spcAft>
                      </a:pPr>
                      <a:r>
                        <a:rPr lang="zh-CN" sz="1200" kern="100">
                          <a:latin typeface="Times New Roman"/>
                          <a:ea typeface="宋体"/>
                        </a:rPr>
                        <a:t>样本数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lnSpc>
                          <a:spcPct val="125000"/>
                        </a:lnSpc>
                        <a:spcAft>
                          <a:spcPts val="0"/>
                        </a:spcAft>
                      </a:pPr>
                      <a:r>
                        <a:rPr lang="zh-CN" sz="1200" kern="100">
                          <a:latin typeface="Times New Roman"/>
                          <a:ea typeface="宋体"/>
                        </a:rPr>
                        <a:t>未知</a:t>
                      </a:r>
                    </a:p>
                    <a:p>
                      <a:pPr algn="just">
                        <a:lnSpc>
                          <a:spcPct val="125000"/>
                        </a:lnSpc>
                        <a:spcAft>
                          <a:spcPts val="0"/>
                        </a:spcAft>
                      </a:pPr>
                      <a:r>
                        <a:rPr lang="zh-CN" sz="1200" kern="100">
                          <a:latin typeface="Times New Roman"/>
                          <a:ea typeface="宋体"/>
                        </a:rPr>
                        <a:t>样本数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lnSpc>
                          <a:spcPct val="125000"/>
                        </a:lnSpc>
                        <a:spcAft>
                          <a:spcPts val="0"/>
                        </a:spcAft>
                      </a:pPr>
                      <a:r>
                        <a:rPr lang="zh-CN" sz="1200" kern="100">
                          <a:latin typeface="Times New Roman"/>
                          <a:ea typeface="宋体"/>
                        </a:rPr>
                        <a:t>训练样本识别率 </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lnSpc>
                          <a:spcPct val="125000"/>
                        </a:lnSpc>
                        <a:spcAft>
                          <a:spcPts val="0"/>
                        </a:spcAft>
                      </a:pPr>
                      <a:r>
                        <a:rPr lang="zh-CN" sz="1200" kern="100">
                          <a:latin typeface="Times New Roman"/>
                          <a:ea typeface="宋体"/>
                        </a:rPr>
                        <a:t>测试样本识别率</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ct val="125000"/>
                        </a:lnSpc>
                        <a:spcAft>
                          <a:spcPts val="0"/>
                        </a:spcAft>
                      </a:pPr>
                      <a:r>
                        <a:rPr lang="zh-CN" sz="1200" kern="100" dirty="0">
                          <a:latin typeface="Times New Roman"/>
                          <a:ea typeface="宋体"/>
                          <a:cs typeface="Times New Roman"/>
                        </a:rPr>
                        <a:t>未知样本识别率</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43389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25000"/>
                        </a:lnSpc>
                        <a:spcAft>
                          <a:spcPts val="0"/>
                        </a:spcAft>
                      </a:pPr>
                      <a:r>
                        <a:rPr lang="en-US" sz="1200" kern="100" dirty="0">
                          <a:latin typeface="Times New Roman"/>
                          <a:ea typeface="宋体"/>
                        </a:rPr>
                        <a:t>2012.5.3</a:t>
                      </a:r>
                      <a:endParaRPr lang="zh-CN" sz="1200" kern="100" dirty="0">
                        <a:latin typeface="Times New Roman"/>
                        <a:ea typeface="宋体"/>
                      </a:endParaRPr>
                    </a:p>
                    <a:p>
                      <a:pPr indent="57150" algn="ctr">
                        <a:lnSpc>
                          <a:spcPct val="125000"/>
                        </a:lnSpc>
                        <a:spcAft>
                          <a:spcPts val="0"/>
                        </a:spcAft>
                      </a:pPr>
                      <a:r>
                        <a:rPr lang="zh-CN" sz="1200" kern="100" dirty="0">
                          <a:latin typeface="Times New Roman"/>
                          <a:ea typeface="宋体"/>
                        </a:rPr>
                        <a:t>实验</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200" kern="100">
                          <a:latin typeface="Times New Roman"/>
                          <a:ea typeface="宋体"/>
                        </a:rPr>
                        <a:t>2012.5.4</a:t>
                      </a:r>
                      <a:endParaRPr lang="zh-CN" sz="1200" kern="100">
                        <a:latin typeface="Times New Roman"/>
                        <a:ea typeface="宋体"/>
                      </a:endParaRPr>
                    </a:p>
                    <a:p>
                      <a:pPr indent="57150" algn="ctr">
                        <a:lnSpc>
                          <a:spcPct val="125000"/>
                        </a:lnSpc>
                        <a:spcAft>
                          <a:spcPts val="0"/>
                        </a:spcAft>
                      </a:pPr>
                      <a:r>
                        <a:rPr lang="zh-CN" sz="1200" kern="100">
                          <a:latin typeface="Times New Roman"/>
                          <a:ea typeface="宋体"/>
                        </a:rPr>
                        <a:t>实验</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200" kern="100" dirty="0">
                          <a:latin typeface="Times New Roman"/>
                          <a:ea typeface="宋体"/>
                        </a:rPr>
                        <a:t>2012.5.5</a:t>
                      </a:r>
                      <a:endParaRPr lang="zh-CN" sz="1200" kern="100" dirty="0">
                        <a:latin typeface="Times New Roman"/>
                        <a:ea typeface="宋体"/>
                      </a:endParaRPr>
                    </a:p>
                    <a:p>
                      <a:pPr indent="57150" algn="ctr">
                        <a:lnSpc>
                          <a:spcPct val="125000"/>
                        </a:lnSpc>
                        <a:spcAft>
                          <a:spcPts val="0"/>
                        </a:spcAft>
                      </a:pPr>
                      <a:r>
                        <a:rPr lang="zh-CN" sz="1200" kern="100" dirty="0">
                          <a:latin typeface="Times New Roman"/>
                          <a:ea typeface="宋体"/>
                        </a:rPr>
                        <a:t>实验</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algn="ctr">
                        <a:lnSpc>
                          <a:spcPct val="125000"/>
                        </a:lnSpc>
                        <a:spcAft>
                          <a:spcPts val="0"/>
                        </a:spcAft>
                      </a:pPr>
                      <a:r>
                        <a:rPr lang="en-US" sz="1200" kern="100" dirty="0" smtClean="0">
                          <a:latin typeface="Times New Roman"/>
                          <a:ea typeface="宋体"/>
                        </a:rPr>
                        <a:t>       1</a:t>
                      </a:r>
                      <a:endParaRPr lang="zh-CN" sz="1200" kern="100" dirty="0">
                        <a:latin typeface="Times New Roman"/>
                        <a:ea typeface="宋体"/>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dirty="0">
                          <a:latin typeface="Times New Roman"/>
                          <a:ea typeface="宋体"/>
                          <a:cs typeface="Times New Roman"/>
                        </a:rPr>
                        <a:t>196</a:t>
                      </a:r>
                      <a:endParaRPr lang="zh-CN" sz="1200" kern="100" dirty="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dirty="0">
                          <a:latin typeface="Times New Roman"/>
                          <a:ea typeface="宋体"/>
                          <a:cs typeface="Times New Roman"/>
                        </a:rPr>
                        <a:t>204</a:t>
                      </a:r>
                      <a:endParaRPr lang="zh-CN" sz="1200" kern="100" dirty="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smtClean="0">
                          <a:latin typeface="Times New Roman"/>
                          <a:ea typeface="宋体"/>
                          <a:cs typeface="Times New Roman"/>
                        </a:rPr>
                        <a:t>99.0%</a:t>
                      </a:r>
                      <a:endParaRPr lang="zh-CN" sz="1400" kern="100" dirty="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90.0%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98.5%</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98.2%</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2</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189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211</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960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87.0%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98.4%</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3</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960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99.5%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87.2%</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98.7%</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4</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209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191</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100%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98.9%</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86.5%</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201</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199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99.0%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86.0%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98.2%</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6</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221</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179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99.1%</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98.2%</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86.2%</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97.4%</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7</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207</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193</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98.4%</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89.0%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98.5%</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8</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195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205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86.0%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99.5%</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178</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222</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98.6%</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85.0%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99.5%</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a:txBody>
                    <a:bodyPr/>
                    <a:lstStyle/>
                    <a:p>
                      <a:pPr indent="266700" algn="ctr">
                        <a:lnSpc>
                          <a:spcPts val="3000"/>
                        </a:lnSpc>
                        <a:spcAft>
                          <a:spcPts val="0"/>
                        </a:spcAft>
                      </a:pPr>
                      <a:r>
                        <a:rPr lang="en-US" sz="1200" kern="100">
                          <a:latin typeface="宋体"/>
                          <a:ea typeface="宋体"/>
                          <a:cs typeface="Times New Roman"/>
                        </a:rPr>
                        <a:t>10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188</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212</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87.0%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98.7%</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98.5%</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48">
                <a:tc gridSpan="4">
                  <a:txBody>
                    <a:bodyPr/>
                    <a:lstStyle/>
                    <a:p>
                      <a:pPr indent="266700" algn="ctr">
                        <a:lnSpc>
                          <a:spcPct val="125000"/>
                        </a:lnSpc>
                        <a:spcAft>
                          <a:spcPts val="0"/>
                        </a:spcAft>
                      </a:pPr>
                      <a:r>
                        <a:rPr lang="zh-CN" sz="1200" kern="100" dirty="0">
                          <a:solidFill>
                            <a:srgbClr val="C00000"/>
                          </a:solidFill>
                          <a:latin typeface="Calibri"/>
                          <a:ea typeface="宋体"/>
                          <a:cs typeface="Times New Roman"/>
                        </a:rPr>
                        <a:t>平均识别率</a:t>
                      </a: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ctr">
                        <a:lnSpc>
                          <a:spcPct val="125000"/>
                        </a:lnSpc>
                        <a:spcAft>
                          <a:spcPts val="0"/>
                        </a:spcAft>
                      </a:pPr>
                      <a:r>
                        <a:rPr lang="en-US" sz="1200" kern="100" dirty="0">
                          <a:solidFill>
                            <a:srgbClr val="C00000"/>
                          </a:solidFill>
                          <a:latin typeface="Times New Roman"/>
                          <a:ea typeface="宋体"/>
                          <a:cs typeface="Times New Roman"/>
                        </a:rPr>
                        <a:t>99.8%</a:t>
                      </a:r>
                      <a:endParaRPr lang="zh-CN" sz="12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a:solidFill>
                            <a:srgbClr val="C00000"/>
                          </a:solidFill>
                          <a:latin typeface="Times New Roman"/>
                          <a:ea typeface="宋体"/>
                          <a:cs typeface="Times New Roman"/>
                        </a:rPr>
                        <a:t>99.0%</a:t>
                      </a:r>
                      <a:endParaRPr lang="zh-CN" sz="14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a:solidFill>
                            <a:srgbClr val="C00000"/>
                          </a:solidFill>
                          <a:latin typeface="Times New Roman"/>
                          <a:ea typeface="宋体"/>
                          <a:cs typeface="Times New Roman"/>
                        </a:rPr>
                        <a:t>87.0%</a:t>
                      </a:r>
                      <a:endParaRPr lang="zh-CN" sz="14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a:solidFill>
                            <a:srgbClr val="C00000"/>
                          </a:solidFill>
                          <a:latin typeface="Times New Roman"/>
                          <a:ea typeface="宋体"/>
                          <a:cs typeface="Times New Roman"/>
                        </a:rPr>
                        <a:t>98.7%</a:t>
                      </a:r>
                      <a:endParaRPr lang="zh-CN" sz="14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a:solidFill>
                            <a:srgbClr val="C00000"/>
                          </a:solidFill>
                          <a:latin typeface="Times New Roman"/>
                          <a:ea typeface="宋体"/>
                          <a:cs typeface="Times New Roman"/>
                        </a:rPr>
                        <a:t>98.7%</a:t>
                      </a:r>
                      <a:endParaRPr lang="zh-CN" sz="14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5791200" y="1143000"/>
            <a:ext cx="1066800" cy="5181600"/>
          </a:xfrm>
          <a:prstGeom prst="rect">
            <a:avLst/>
          </a:prstGeom>
          <a:noFill/>
          <a:ln w="25400">
            <a:solidFill>
              <a:srgbClr val="0000FF"/>
            </a:solidFill>
            <a:prstDash val="solid"/>
            <a:miter lim="800000"/>
            <a:headEnd/>
            <a:tailEnd/>
          </a:ln>
          <a:effectLst/>
        </p:spPr>
        <p:txBody>
          <a:bodyPr wrap="none" anchor="ctr"/>
          <a:lstStyle/>
          <a:p>
            <a:endParaRPr lang="zh-CN" altLang="en-US"/>
          </a:p>
        </p:txBody>
      </p:sp>
      <p:pic>
        <p:nvPicPr>
          <p:cNvPr id="15" name="圆角矩形 3"/>
          <p:cNvPicPr>
            <a:picLocks noChangeArrowheads="1"/>
          </p:cNvPicPr>
          <p:nvPr/>
        </p:nvPicPr>
        <p:blipFill>
          <a:blip r:embed="rId3"/>
          <a:srcRect b="8311"/>
          <a:stretch>
            <a:fillRect/>
          </a:stretch>
        </p:blipFill>
        <p:spPr bwMode="auto">
          <a:xfrm>
            <a:off x="-4648200" y="0"/>
            <a:ext cx="10363200" cy="7391401"/>
          </a:xfrm>
          <a:prstGeom prst="rect">
            <a:avLst/>
          </a:prstGeom>
          <a:noFill/>
          <a:ln w="9525">
            <a:noFill/>
            <a:miter lim="800000"/>
            <a:headEnd/>
            <a:tailEnd/>
          </a:ln>
        </p:spPr>
      </p:pic>
      <p:graphicFrame>
        <p:nvGraphicFramePr>
          <p:cNvPr id="45" name="表格 44"/>
          <p:cNvGraphicFramePr>
            <a:graphicFrameLocks noGrp="1"/>
          </p:cNvGraphicFramePr>
          <p:nvPr/>
        </p:nvGraphicFramePr>
        <p:xfrm>
          <a:off x="-3733800" y="1143000"/>
          <a:ext cx="8534397" cy="5334003"/>
        </p:xfrm>
        <a:graphic>
          <a:graphicData uri="http://schemas.openxmlformats.org/drawingml/2006/table">
            <a:tbl>
              <a:tblPr/>
              <a:tblGrid>
                <a:gridCol w="960313"/>
                <a:gridCol w="824785"/>
                <a:gridCol w="824785"/>
                <a:gridCol w="824785"/>
                <a:gridCol w="922558"/>
                <a:gridCol w="960313"/>
                <a:gridCol w="1103586"/>
                <a:gridCol w="1103586"/>
                <a:gridCol w="1009686"/>
              </a:tblGrid>
              <a:tr h="320158">
                <a:tc rowSpan="2">
                  <a:txBody>
                    <a:bodyPr/>
                    <a:lstStyle/>
                    <a:p>
                      <a:pPr algn="ctr">
                        <a:spcAft>
                          <a:spcPts val="0"/>
                        </a:spcAft>
                      </a:pPr>
                      <a:r>
                        <a:rPr lang="zh-CN" sz="1200" kern="100" dirty="0">
                          <a:solidFill>
                            <a:srgbClr val="000000"/>
                          </a:solidFill>
                          <a:latin typeface="Times New Roman"/>
                          <a:ea typeface="宋体"/>
                          <a:cs typeface="Times New Roman"/>
                        </a:rPr>
                        <a:t>测试</a:t>
                      </a:r>
                      <a:endParaRPr lang="zh-CN" sz="1200" kern="100" dirty="0">
                        <a:latin typeface="Times New Roman"/>
                        <a:ea typeface="宋体"/>
                        <a:cs typeface="Times New Roman"/>
                      </a:endParaRPr>
                    </a:p>
                    <a:p>
                      <a:pPr algn="ctr">
                        <a:spcAft>
                          <a:spcPts val="0"/>
                        </a:spcAft>
                      </a:pPr>
                      <a:r>
                        <a:rPr lang="zh-CN" sz="1200" kern="100" dirty="0">
                          <a:solidFill>
                            <a:srgbClr val="000000"/>
                          </a:solidFill>
                          <a:latin typeface="Times New Roman"/>
                          <a:ea typeface="宋体"/>
                          <a:cs typeface="Times New Roman"/>
                        </a:rPr>
                        <a:t>次数</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6675" algn="ctr">
                        <a:spcAft>
                          <a:spcPts val="0"/>
                        </a:spcAft>
                      </a:pPr>
                      <a:r>
                        <a:rPr lang="zh-CN" sz="1200" kern="100" dirty="0">
                          <a:solidFill>
                            <a:srgbClr val="000000"/>
                          </a:solidFill>
                          <a:latin typeface="Times New Roman"/>
                          <a:ea typeface="宋体"/>
                          <a:cs typeface="Times New Roman"/>
                        </a:rPr>
                        <a:t>训练</a:t>
                      </a:r>
                      <a:endParaRPr lang="zh-CN" sz="1200" kern="100" dirty="0">
                        <a:latin typeface="Times New Roman"/>
                        <a:ea typeface="宋体"/>
                        <a:cs typeface="Times New Roman"/>
                      </a:endParaRPr>
                    </a:p>
                    <a:p>
                      <a:pPr algn="ctr">
                        <a:spcAft>
                          <a:spcPts val="0"/>
                        </a:spcAft>
                      </a:pPr>
                      <a:r>
                        <a:rPr lang="zh-CN" sz="1200" kern="100" dirty="0">
                          <a:solidFill>
                            <a:srgbClr val="000000"/>
                          </a:solidFill>
                          <a:latin typeface="Times New Roman"/>
                          <a:ea typeface="宋体"/>
                          <a:cs typeface="Times New Roman"/>
                        </a:rPr>
                        <a:t>样本数</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6675" algn="ctr">
                        <a:spcAft>
                          <a:spcPts val="0"/>
                        </a:spcAft>
                      </a:pPr>
                      <a:r>
                        <a:rPr lang="zh-CN" sz="1200" kern="100">
                          <a:solidFill>
                            <a:srgbClr val="000000"/>
                          </a:solidFill>
                          <a:latin typeface="Times New Roman"/>
                          <a:ea typeface="宋体"/>
                          <a:cs typeface="Times New Roman"/>
                        </a:rPr>
                        <a:t>测试</a:t>
                      </a:r>
                      <a:endParaRPr lang="zh-CN" sz="1200" kern="100">
                        <a:latin typeface="Times New Roman"/>
                        <a:ea typeface="宋体"/>
                        <a:cs typeface="Times New Roman"/>
                      </a:endParaRPr>
                    </a:p>
                    <a:p>
                      <a:pPr algn="ctr">
                        <a:spcAft>
                          <a:spcPts val="0"/>
                        </a:spcAft>
                      </a:pPr>
                      <a:r>
                        <a:rPr lang="zh-CN" sz="1200" kern="100">
                          <a:solidFill>
                            <a:srgbClr val="000000"/>
                          </a:solidFill>
                          <a:latin typeface="Times New Roman"/>
                          <a:ea typeface="宋体"/>
                          <a:cs typeface="Times New Roman"/>
                        </a:rPr>
                        <a:t>样本数</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6675" algn="ctr">
                        <a:spcAft>
                          <a:spcPts val="0"/>
                        </a:spcAft>
                      </a:pPr>
                      <a:r>
                        <a:rPr lang="zh-CN" sz="1200" kern="100">
                          <a:solidFill>
                            <a:srgbClr val="000000"/>
                          </a:solidFill>
                          <a:latin typeface="Times New Roman"/>
                          <a:ea typeface="宋体"/>
                          <a:cs typeface="Times New Roman"/>
                        </a:rPr>
                        <a:t>未知</a:t>
                      </a:r>
                      <a:endParaRPr lang="zh-CN" sz="1200" kern="100">
                        <a:latin typeface="Times New Roman"/>
                        <a:ea typeface="宋体"/>
                        <a:cs typeface="Times New Roman"/>
                      </a:endParaRPr>
                    </a:p>
                    <a:p>
                      <a:pPr algn="ctr">
                        <a:spcAft>
                          <a:spcPts val="0"/>
                        </a:spcAft>
                      </a:pPr>
                      <a:r>
                        <a:rPr lang="zh-CN" sz="1200" kern="100">
                          <a:solidFill>
                            <a:srgbClr val="000000"/>
                          </a:solidFill>
                          <a:latin typeface="Times New Roman"/>
                          <a:ea typeface="宋体"/>
                          <a:cs typeface="Times New Roman"/>
                        </a:rPr>
                        <a:t>样本数</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6675" indent="-66675" algn="ctr">
                        <a:spcAft>
                          <a:spcPts val="0"/>
                        </a:spcAft>
                      </a:pPr>
                      <a:r>
                        <a:rPr lang="zh-CN" sz="1200" kern="100" dirty="0">
                          <a:solidFill>
                            <a:srgbClr val="000000"/>
                          </a:solidFill>
                          <a:latin typeface="Times New Roman"/>
                          <a:ea typeface="宋体"/>
                          <a:cs typeface="Times New Roman"/>
                        </a:rPr>
                        <a:t>训练样本识别率</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6675" indent="-66675" algn="ctr">
                        <a:spcAft>
                          <a:spcPts val="0"/>
                        </a:spcAft>
                      </a:pPr>
                      <a:r>
                        <a:rPr lang="zh-CN" sz="1200" kern="100">
                          <a:solidFill>
                            <a:srgbClr val="000000"/>
                          </a:solidFill>
                          <a:latin typeface="Times New Roman"/>
                          <a:ea typeface="宋体"/>
                          <a:cs typeface="Times New Roman"/>
                        </a:rPr>
                        <a:t>测试样本识别率</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未知样本识别率</a:t>
                      </a:r>
                      <a:endParaRPr lang="zh-CN" sz="12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2015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000"/>
                        </a:lnSpc>
                        <a:spcAft>
                          <a:spcPts val="0"/>
                        </a:spcAft>
                      </a:pPr>
                      <a:r>
                        <a:rPr lang="zh-CN" sz="1200" kern="100" dirty="0">
                          <a:solidFill>
                            <a:srgbClr val="000000"/>
                          </a:solidFill>
                          <a:latin typeface="Times New Roman"/>
                          <a:ea typeface="宋体"/>
                          <a:cs typeface="Times New Roman"/>
                        </a:rPr>
                        <a:t>第二次</a:t>
                      </a:r>
                      <a:endParaRPr lang="zh-CN" sz="1200" kern="100" dirty="0">
                        <a:latin typeface="Times New Roman"/>
                        <a:ea typeface="宋体"/>
                        <a:cs typeface="Times New Roman"/>
                      </a:endParaRPr>
                    </a:p>
                    <a:p>
                      <a:pPr indent="66675" algn="ctr">
                        <a:lnSpc>
                          <a:spcPts val="1000"/>
                        </a:lnSpc>
                        <a:spcAft>
                          <a:spcPts val="0"/>
                        </a:spcAft>
                      </a:pPr>
                      <a:r>
                        <a:rPr lang="zh-CN" sz="1200" kern="100" dirty="0">
                          <a:solidFill>
                            <a:srgbClr val="000000"/>
                          </a:solidFill>
                          <a:latin typeface="Times New Roman"/>
                          <a:ea typeface="宋体"/>
                          <a:cs typeface="Times New Roman"/>
                        </a:rPr>
                        <a:t>实验</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solidFill>
                            <a:srgbClr val="000000"/>
                          </a:solidFill>
                          <a:latin typeface="Times New Roman"/>
                          <a:ea typeface="宋体"/>
                          <a:cs typeface="Times New Roman"/>
                        </a:rPr>
                        <a:t>第三次</a:t>
                      </a:r>
                      <a:endParaRPr lang="zh-CN" sz="1200" kern="100">
                        <a:latin typeface="Times New Roman"/>
                        <a:ea typeface="宋体"/>
                        <a:cs typeface="Times New Roman"/>
                      </a:endParaRPr>
                    </a:p>
                    <a:p>
                      <a:pPr indent="66675" algn="ctr">
                        <a:lnSpc>
                          <a:spcPts val="1000"/>
                        </a:lnSpc>
                        <a:spcAft>
                          <a:spcPts val="0"/>
                        </a:spcAft>
                      </a:pPr>
                      <a:r>
                        <a:rPr lang="zh-CN" sz="1200" kern="100">
                          <a:solidFill>
                            <a:srgbClr val="000000"/>
                          </a:solidFill>
                          <a:latin typeface="Times New Roman"/>
                          <a:ea typeface="宋体"/>
                          <a:cs typeface="Times New Roman"/>
                        </a:rPr>
                        <a:t>实验</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solidFill>
                            <a:srgbClr val="000000"/>
                          </a:solidFill>
                          <a:latin typeface="Times New Roman"/>
                          <a:ea typeface="宋体"/>
                          <a:cs typeface="Times New Roman"/>
                        </a:rPr>
                        <a:t>第四次</a:t>
                      </a:r>
                      <a:endParaRPr lang="zh-CN" sz="1200" kern="100">
                        <a:latin typeface="Times New Roman"/>
                        <a:ea typeface="宋体"/>
                        <a:cs typeface="Times New Roman"/>
                      </a:endParaRPr>
                    </a:p>
                    <a:p>
                      <a:pPr indent="66675" algn="ctr">
                        <a:lnSpc>
                          <a:spcPts val="1000"/>
                        </a:lnSpc>
                        <a:spcAft>
                          <a:spcPts val="0"/>
                        </a:spcAft>
                      </a:pPr>
                      <a:r>
                        <a:rPr lang="zh-CN" sz="1200" kern="100">
                          <a:solidFill>
                            <a:srgbClr val="000000"/>
                          </a:solidFill>
                          <a:latin typeface="Times New Roman"/>
                          <a:ea typeface="宋体"/>
                          <a:cs typeface="Times New Roman"/>
                        </a:rPr>
                        <a:t>实验</a:t>
                      </a:r>
                      <a:endParaRPr lang="zh-CN" sz="1200" kern="10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algn="ctr">
                        <a:spcAft>
                          <a:spcPts val="0"/>
                        </a:spcAft>
                      </a:pPr>
                      <a:r>
                        <a:rPr lang="en-US" sz="1200" kern="100" dirty="0" smtClean="0">
                          <a:solidFill>
                            <a:srgbClr val="000000"/>
                          </a:solidFill>
                          <a:latin typeface="Times New Roman"/>
                          <a:ea typeface="宋体"/>
                          <a:cs typeface="Times New Roman"/>
                        </a:rPr>
                        <a:t>       1</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smtClean="0">
                          <a:solidFill>
                            <a:srgbClr val="000000"/>
                          </a:solidFill>
                          <a:latin typeface="Times New Roman"/>
                          <a:ea typeface="宋体"/>
                          <a:cs typeface="Times New Roman"/>
                        </a:rPr>
                        <a:t>193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67.9%</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82.2%</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87.9%</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2</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187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213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99.5%</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89.2%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3</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199</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201</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75.3%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99.5%</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93.0%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4</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75.3%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99.5%</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91.2%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5</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86.7%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6</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220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180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99.5%</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90.2%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7</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207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90.2%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8</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196</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204</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90.7%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9</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208</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192</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75.3%</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99.5%</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89.7%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43">
                <a:tc>
                  <a:txBody>
                    <a:bodyPr/>
                    <a:lstStyle/>
                    <a:p>
                      <a:pPr indent="266700" algn="ctr">
                        <a:lnSpc>
                          <a:spcPts val="2000"/>
                        </a:lnSpc>
                        <a:spcAft>
                          <a:spcPts val="0"/>
                        </a:spcAft>
                      </a:pPr>
                      <a:r>
                        <a:rPr lang="en-US" sz="1200" kern="100">
                          <a:solidFill>
                            <a:srgbClr val="000000"/>
                          </a:solidFill>
                          <a:latin typeface="宋体"/>
                          <a:ea typeface="宋体"/>
                          <a:cs typeface="Times New Roman"/>
                        </a:rPr>
                        <a:t>10</a:t>
                      </a:r>
                      <a:endParaRPr lang="zh-CN" sz="12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193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207</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960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100%</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solidFill>
                            <a:srgbClr val="000000"/>
                          </a:solidFill>
                          <a:latin typeface="Times New Roman"/>
                          <a:ea typeface="宋体"/>
                          <a:cs typeface="Times New Roman"/>
                        </a:rPr>
                        <a:t>75.3%</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99.7%</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solidFill>
                            <a:srgbClr val="000000"/>
                          </a:solidFill>
                          <a:latin typeface="Times New Roman"/>
                          <a:ea typeface="宋体"/>
                          <a:cs typeface="Times New Roman"/>
                        </a:rPr>
                        <a:t>90.2%</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57">
                <a:tc gridSpan="4">
                  <a:txBody>
                    <a:bodyPr/>
                    <a:lstStyle/>
                    <a:p>
                      <a:pPr indent="266700" algn="ctr">
                        <a:lnSpc>
                          <a:spcPts val="2000"/>
                        </a:lnSpc>
                        <a:spcAft>
                          <a:spcPts val="0"/>
                        </a:spcAft>
                      </a:pPr>
                      <a:r>
                        <a:rPr lang="zh-CN" sz="1400" kern="100" dirty="0">
                          <a:solidFill>
                            <a:srgbClr val="C00000"/>
                          </a:solidFill>
                          <a:latin typeface="Calibri"/>
                          <a:ea typeface="宋体"/>
                          <a:cs typeface="Times New Roman"/>
                        </a:rPr>
                        <a:t>平均识别率</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100%</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100%</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74.5%</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97.8%</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89.9%</a:t>
                      </a:r>
                      <a:endParaRPr lang="zh-CN" sz="1400" kern="100" dirty="0">
                        <a:solidFill>
                          <a:srgbClr val="C00000"/>
                        </a:solidFill>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 name="Rectangle 2"/>
          <p:cNvSpPr>
            <a:spLocks noChangeArrowheads="1"/>
          </p:cNvSpPr>
          <p:nvPr/>
        </p:nvSpPr>
        <p:spPr bwMode="auto">
          <a:xfrm>
            <a:off x="1600200" y="1447800"/>
            <a:ext cx="1066800" cy="5029200"/>
          </a:xfrm>
          <a:prstGeom prst="rect">
            <a:avLst/>
          </a:prstGeom>
          <a:noFill/>
          <a:ln w="25400">
            <a:solidFill>
              <a:srgbClr val="FF0000"/>
            </a:solidFill>
            <a:prstDash val="solid"/>
            <a:miter lim="800000"/>
            <a:headEnd/>
            <a:tailEnd/>
          </a:ln>
          <a:effectLst/>
        </p:spPr>
        <p:txBody>
          <a:bodyPr wrap="none" anchor="ctr"/>
          <a:lstStyle/>
          <a:p>
            <a:endParaRPr lang="zh-CN" altLang="en-US"/>
          </a:p>
        </p:txBody>
      </p:sp>
      <p:sp>
        <p:nvSpPr>
          <p:cNvPr id="47" name="Rectangle 2"/>
          <p:cNvSpPr>
            <a:spLocks noChangeArrowheads="1"/>
          </p:cNvSpPr>
          <p:nvPr/>
        </p:nvSpPr>
        <p:spPr bwMode="auto">
          <a:xfrm>
            <a:off x="7848600" y="1143000"/>
            <a:ext cx="914400" cy="5181600"/>
          </a:xfrm>
          <a:prstGeom prst="rect">
            <a:avLst/>
          </a:prstGeom>
          <a:noFill/>
          <a:ln w="25400">
            <a:solidFill>
              <a:srgbClr val="0000FF"/>
            </a:solidFill>
            <a:prstDash val="solid"/>
            <a:miter lim="800000"/>
            <a:headEnd/>
            <a:tailEnd/>
          </a:ln>
          <a:effectLst/>
        </p:spPr>
        <p:txBody>
          <a:bodyPr wrap="none" anchor="ctr"/>
          <a:lstStyle/>
          <a:p>
            <a:endParaRPr lang="zh-CN" altLang="en-US"/>
          </a:p>
        </p:txBody>
      </p:sp>
      <p:sp>
        <p:nvSpPr>
          <p:cNvPr id="48" name="Rectangle 2"/>
          <p:cNvSpPr>
            <a:spLocks noChangeArrowheads="1"/>
          </p:cNvSpPr>
          <p:nvPr/>
        </p:nvSpPr>
        <p:spPr bwMode="auto">
          <a:xfrm>
            <a:off x="3810000" y="1447800"/>
            <a:ext cx="990600" cy="5029200"/>
          </a:xfrm>
          <a:prstGeom prst="rect">
            <a:avLst/>
          </a:prstGeom>
          <a:noFill/>
          <a:ln w="25400">
            <a:solidFill>
              <a:srgbClr val="FF0000"/>
            </a:solidFill>
            <a:prstDash val="solid"/>
            <a:miter lim="800000"/>
            <a:headEnd/>
            <a:tailEnd/>
          </a:ln>
          <a:effectLst/>
        </p:spPr>
        <p:txBody>
          <a:bodyPr wrap="none" anchor="ctr"/>
          <a:lstStyle/>
          <a:p>
            <a:endParaRPr lang="zh-CN" altLang="en-US"/>
          </a:p>
        </p:txBody>
      </p:sp>
      <p:sp>
        <p:nvSpPr>
          <p:cNvPr id="17" name="矩形 16"/>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18"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基于小波极大模能量的转静碰摩部位识别</a:t>
            </a:r>
            <a:endParaRPr lang="en-US" altLang="zh-CN" dirty="0" smtClean="0">
              <a:solidFill>
                <a:srgbClr val="FF0000"/>
              </a:solidFill>
            </a:endParaRPr>
          </a:p>
        </p:txBody>
      </p:sp>
      <p:grpSp>
        <p:nvGrpSpPr>
          <p:cNvPr id="37" name="组合 36"/>
          <p:cNvGrpSpPr/>
          <p:nvPr/>
        </p:nvGrpSpPr>
        <p:grpSpPr>
          <a:xfrm>
            <a:off x="2209006" y="3200400"/>
            <a:ext cx="4267994" cy="2857800"/>
            <a:chOff x="2209006" y="3200400"/>
            <a:chExt cx="4267994" cy="2857800"/>
          </a:xfrm>
        </p:grpSpPr>
        <p:sp>
          <p:nvSpPr>
            <p:cNvPr id="22" name="AutoShape 23"/>
            <p:cNvSpPr>
              <a:spLocks noChangeArrowheads="1"/>
            </p:cNvSpPr>
            <p:nvPr/>
          </p:nvSpPr>
          <p:spPr bwMode="auto">
            <a:xfrm>
              <a:off x="3200400" y="3200400"/>
              <a:ext cx="2057400" cy="17526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400" dirty="0" smtClean="0">
                  <a:solidFill>
                    <a:schemeClr val="tx1"/>
                  </a:solidFill>
                </a:rPr>
                <a:t>识别率</a:t>
              </a:r>
              <a:endParaRPr lang="en-US" altLang="zh-CN" sz="2400" dirty="0" smtClean="0">
                <a:solidFill>
                  <a:schemeClr val="tx1"/>
                </a:solidFill>
              </a:endParaRPr>
            </a:p>
            <a:p>
              <a:r>
                <a:rPr lang="zh-CN" altLang="en-US" sz="2400" dirty="0" smtClean="0">
                  <a:solidFill>
                    <a:schemeClr val="tx1"/>
                  </a:solidFill>
                </a:rPr>
                <a:t>由</a:t>
              </a:r>
              <a:r>
                <a:rPr lang="en-US" altLang="zh-CN" sz="2400" dirty="0" smtClean="0">
                  <a:solidFill>
                    <a:schemeClr val="tx1"/>
                  </a:solidFill>
                </a:rPr>
                <a:t>74.5%</a:t>
              </a:r>
              <a:r>
                <a:rPr lang="zh-CN" altLang="en-US" sz="2400" dirty="0" smtClean="0">
                  <a:solidFill>
                    <a:schemeClr val="tx1"/>
                  </a:solidFill>
                </a:rPr>
                <a:t>提高</a:t>
              </a:r>
              <a:endParaRPr lang="en-US" altLang="zh-CN" sz="2400" dirty="0" smtClean="0">
                <a:solidFill>
                  <a:schemeClr val="tx1"/>
                </a:solidFill>
              </a:endParaRPr>
            </a:p>
            <a:p>
              <a:r>
                <a:rPr lang="zh-CN" altLang="en-US" sz="2400" dirty="0" smtClean="0">
                  <a:solidFill>
                    <a:schemeClr val="tx1"/>
                  </a:solidFill>
                </a:rPr>
                <a:t>至</a:t>
              </a:r>
              <a:r>
                <a:rPr lang="en-US" altLang="zh-CN" sz="2400" dirty="0" smtClean="0">
                  <a:solidFill>
                    <a:schemeClr val="tx1"/>
                  </a:solidFill>
                </a:rPr>
                <a:t>87%</a:t>
              </a:r>
              <a:endParaRPr lang="zh-CN" altLang="en-US" sz="2400" dirty="0">
                <a:solidFill>
                  <a:schemeClr val="tx1"/>
                </a:solidFill>
              </a:endParaRPr>
            </a:p>
          </p:txBody>
        </p:sp>
        <p:grpSp>
          <p:nvGrpSpPr>
            <p:cNvPr id="36" name="组合 35"/>
            <p:cNvGrpSpPr/>
            <p:nvPr/>
          </p:nvGrpSpPr>
          <p:grpSpPr>
            <a:xfrm>
              <a:off x="2209006" y="4876800"/>
              <a:ext cx="4267994" cy="1181400"/>
              <a:chOff x="2209006" y="4876800"/>
              <a:chExt cx="4267994" cy="1181400"/>
            </a:xfrm>
          </p:grpSpPr>
          <p:grpSp>
            <p:nvGrpSpPr>
              <p:cNvPr id="32" name="组合 31"/>
              <p:cNvGrpSpPr/>
              <p:nvPr/>
            </p:nvGrpSpPr>
            <p:grpSpPr>
              <a:xfrm>
                <a:off x="2209006" y="5405716"/>
                <a:ext cx="4267994" cy="652484"/>
                <a:chOff x="2209006" y="5405716"/>
                <a:chExt cx="4267994" cy="652484"/>
              </a:xfrm>
            </p:grpSpPr>
            <p:cxnSp>
              <p:nvCxnSpPr>
                <p:cNvPr id="25" name="直接连接符 24"/>
                <p:cNvCxnSpPr/>
                <p:nvPr/>
              </p:nvCxnSpPr>
              <p:spPr bwMode="auto">
                <a:xfrm rot="5400000">
                  <a:off x="1885403" y="5733803"/>
                  <a:ext cx="648000" cy="794"/>
                </a:xfrm>
                <a:prstGeom prst="line">
                  <a:avLst/>
                </a:prstGeom>
                <a:noFill/>
                <a:ln w="76200" cap="flat" cmpd="sng" algn="ctr">
                  <a:solidFill>
                    <a:srgbClr val="00B050"/>
                  </a:solidFill>
                  <a:prstDash val="solid"/>
                  <a:round/>
                  <a:headEnd type="none" w="med" len="med"/>
                  <a:tailEnd type="none" w="med" len="med"/>
                </a:ln>
                <a:effectLst/>
              </p:spPr>
            </p:cxnSp>
            <p:cxnSp>
              <p:nvCxnSpPr>
                <p:cNvPr id="28" name="直接连接符 27"/>
                <p:cNvCxnSpPr/>
                <p:nvPr/>
              </p:nvCxnSpPr>
              <p:spPr bwMode="auto">
                <a:xfrm rot="5400000">
                  <a:off x="6193342" y="5652722"/>
                  <a:ext cx="495600" cy="1588"/>
                </a:xfrm>
                <a:prstGeom prst="line">
                  <a:avLst/>
                </a:prstGeom>
                <a:noFill/>
                <a:ln w="76200" cap="flat" cmpd="sng" algn="ctr">
                  <a:solidFill>
                    <a:srgbClr val="00B050"/>
                  </a:solidFill>
                  <a:prstDash val="solid"/>
                  <a:round/>
                  <a:headEnd type="none" w="med" len="med"/>
                  <a:tailEnd type="none" w="med" len="med"/>
                </a:ln>
                <a:effectLst/>
              </p:spPr>
            </p:cxnSp>
            <p:cxnSp>
              <p:nvCxnSpPr>
                <p:cNvPr id="30" name="直接连接符 29"/>
                <p:cNvCxnSpPr/>
                <p:nvPr/>
              </p:nvCxnSpPr>
              <p:spPr bwMode="auto">
                <a:xfrm>
                  <a:off x="2209800" y="5410200"/>
                  <a:ext cx="4267200" cy="1588"/>
                </a:xfrm>
                <a:prstGeom prst="line">
                  <a:avLst/>
                </a:prstGeom>
                <a:noFill/>
                <a:ln w="76200" cap="flat" cmpd="sng" algn="ctr">
                  <a:solidFill>
                    <a:srgbClr val="00B050"/>
                  </a:solidFill>
                  <a:prstDash val="solid"/>
                  <a:round/>
                  <a:headEnd type="none" w="med" len="med"/>
                  <a:tailEnd type="none" w="med" len="med"/>
                </a:ln>
                <a:effectLst/>
              </p:spPr>
            </p:cxnSp>
          </p:grpSp>
          <p:cxnSp>
            <p:nvCxnSpPr>
              <p:cNvPr id="35" name="直接箭头连接符 34"/>
              <p:cNvCxnSpPr/>
              <p:nvPr/>
            </p:nvCxnSpPr>
            <p:spPr bwMode="auto">
              <a:xfrm rot="5400000" flipH="1" flipV="1">
                <a:off x="3996150" y="5109750"/>
                <a:ext cx="504000" cy="38100"/>
              </a:xfrm>
              <a:prstGeom prst="straightConnector1">
                <a:avLst/>
              </a:prstGeom>
              <a:noFill/>
              <a:ln w="76200" cap="flat" cmpd="sng" algn="ctr">
                <a:solidFill>
                  <a:srgbClr val="00B050"/>
                </a:solidFill>
                <a:prstDash val="solid"/>
                <a:round/>
                <a:headEnd type="none" w="med" len="med"/>
                <a:tailEnd type="arrow"/>
              </a:ln>
              <a:effectLst/>
            </p:spPr>
          </p:cxnSp>
        </p:grpSp>
      </p:grpSp>
      <p:grpSp>
        <p:nvGrpSpPr>
          <p:cNvPr id="50" name="组合 49"/>
          <p:cNvGrpSpPr/>
          <p:nvPr/>
        </p:nvGrpSpPr>
        <p:grpSpPr>
          <a:xfrm>
            <a:off x="4343400" y="3276600"/>
            <a:ext cx="3963988" cy="2857800"/>
            <a:chOff x="4343400" y="3276600"/>
            <a:chExt cx="3963988" cy="2857800"/>
          </a:xfrm>
        </p:grpSpPr>
        <p:sp>
          <p:nvSpPr>
            <p:cNvPr id="39" name="AutoShape 23"/>
            <p:cNvSpPr>
              <a:spLocks noChangeArrowheads="1"/>
            </p:cNvSpPr>
            <p:nvPr/>
          </p:nvSpPr>
          <p:spPr bwMode="auto">
            <a:xfrm>
              <a:off x="5334794" y="3276600"/>
              <a:ext cx="2057400" cy="1752600"/>
            </a:xfrm>
            <a:prstGeom prst="roundRect">
              <a:avLst>
                <a:gd name="adj" fmla="val 16667"/>
              </a:avLst>
            </a:prstGeom>
            <a:solidFill>
              <a:srgbClr val="FFFF00"/>
            </a:solidFill>
            <a:ln w="28575">
              <a:solidFill>
                <a:srgbClr val="FFFF00"/>
              </a:solidFill>
              <a:round/>
              <a:headEnd/>
              <a:tailEnd/>
            </a:ln>
            <a:effectLst>
              <a:outerShdw dist="71842" dir="2700000" algn="ctr" rotWithShape="0">
                <a:schemeClr val="bg2"/>
              </a:outerShdw>
            </a:effectLst>
          </p:spPr>
          <p:txBody>
            <a:bodyPr wrap="none" anchor="ctr"/>
            <a:lstStyle/>
            <a:p>
              <a:r>
                <a:rPr lang="zh-CN" altLang="en-US" sz="2400" dirty="0" smtClean="0">
                  <a:solidFill>
                    <a:schemeClr val="tx1"/>
                  </a:solidFill>
                </a:rPr>
                <a:t>识别率</a:t>
              </a:r>
              <a:endParaRPr lang="en-US" altLang="zh-CN" sz="2400" dirty="0" smtClean="0">
                <a:solidFill>
                  <a:schemeClr val="tx1"/>
                </a:solidFill>
              </a:endParaRPr>
            </a:p>
            <a:p>
              <a:r>
                <a:rPr lang="zh-CN" altLang="en-US" sz="2400" dirty="0" smtClean="0">
                  <a:solidFill>
                    <a:schemeClr val="tx1"/>
                  </a:solidFill>
                </a:rPr>
                <a:t>由</a:t>
              </a:r>
              <a:r>
                <a:rPr lang="en-US" altLang="zh-CN" sz="2400" dirty="0" smtClean="0">
                  <a:solidFill>
                    <a:schemeClr val="tx1"/>
                  </a:solidFill>
                </a:rPr>
                <a:t>89.9%</a:t>
              </a:r>
              <a:r>
                <a:rPr lang="zh-CN" altLang="en-US" sz="2400" dirty="0" smtClean="0">
                  <a:solidFill>
                    <a:schemeClr val="tx1"/>
                  </a:solidFill>
                </a:rPr>
                <a:t>提高</a:t>
              </a:r>
              <a:endParaRPr lang="en-US" altLang="zh-CN" sz="2400" dirty="0" smtClean="0">
                <a:solidFill>
                  <a:schemeClr val="tx1"/>
                </a:solidFill>
              </a:endParaRPr>
            </a:p>
            <a:p>
              <a:r>
                <a:rPr lang="zh-CN" altLang="en-US" sz="2400" dirty="0" smtClean="0">
                  <a:solidFill>
                    <a:schemeClr val="tx1"/>
                  </a:solidFill>
                </a:rPr>
                <a:t>至</a:t>
              </a:r>
              <a:r>
                <a:rPr lang="en-US" altLang="zh-CN" sz="2400" dirty="0" smtClean="0">
                  <a:solidFill>
                    <a:schemeClr val="tx1"/>
                  </a:solidFill>
                </a:rPr>
                <a:t>98.7%</a:t>
              </a:r>
              <a:endParaRPr lang="zh-CN" altLang="en-US" sz="2400" dirty="0">
                <a:solidFill>
                  <a:schemeClr val="tx1"/>
                </a:solidFill>
              </a:endParaRPr>
            </a:p>
          </p:txBody>
        </p:sp>
        <p:cxnSp>
          <p:nvCxnSpPr>
            <p:cNvPr id="43" name="直接连接符 42"/>
            <p:cNvCxnSpPr/>
            <p:nvPr/>
          </p:nvCxnSpPr>
          <p:spPr bwMode="auto">
            <a:xfrm rot="5400000">
              <a:off x="4019797" y="5810003"/>
              <a:ext cx="648000" cy="794"/>
            </a:xfrm>
            <a:prstGeom prst="line">
              <a:avLst/>
            </a:prstGeom>
            <a:noFill/>
            <a:ln w="76200" cap="flat" cmpd="sng" algn="ctr">
              <a:solidFill>
                <a:srgbClr val="FFFF00"/>
              </a:solidFill>
              <a:prstDash val="solid"/>
              <a:round/>
              <a:headEnd type="none" w="med" len="med"/>
              <a:tailEnd type="none" w="med" len="med"/>
            </a:ln>
            <a:effectLst/>
          </p:spPr>
        </p:cxnSp>
        <p:cxnSp>
          <p:nvCxnSpPr>
            <p:cNvPr id="44" name="直接连接符 43"/>
            <p:cNvCxnSpPr/>
            <p:nvPr/>
          </p:nvCxnSpPr>
          <p:spPr bwMode="auto">
            <a:xfrm rot="5400000">
              <a:off x="8058794" y="5728922"/>
              <a:ext cx="495600" cy="1588"/>
            </a:xfrm>
            <a:prstGeom prst="line">
              <a:avLst/>
            </a:prstGeom>
            <a:noFill/>
            <a:ln w="76200" cap="flat" cmpd="sng" algn="ctr">
              <a:solidFill>
                <a:srgbClr val="FFFF00"/>
              </a:solidFill>
              <a:prstDash val="solid"/>
              <a:round/>
              <a:headEnd type="none" w="med" len="med"/>
              <a:tailEnd type="none" w="med" len="med"/>
            </a:ln>
            <a:effectLst/>
          </p:spPr>
        </p:cxnSp>
        <p:cxnSp>
          <p:nvCxnSpPr>
            <p:cNvPr id="49" name="直接连接符 48"/>
            <p:cNvCxnSpPr/>
            <p:nvPr/>
          </p:nvCxnSpPr>
          <p:spPr bwMode="auto">
            <a:xfrm>
              <a:off x="4344194" y="5486400"/>
              <a:ext cx="3960000" cy="1588"/>
            </a:xfrm>
            <a:prstGeom prst="line">
              <a:avLst/>
            </a:prstGeom>
            <a:noFill/>
            <a:ln w="76200" cap="flat" cmpd="sng" algn="ctr">
              <a:solidFill>
                <a:srgbClr val="FFFF00"/>
              </a:solidFill>
              <a:prstDash val="solid"/>
              <a:round/>
              <a:headEnd type="none" w="med" len="med"/>
              <a:tailEnd type="none" w="med" len="med"/>
            </a:ln>
            <a:effectLst/>
          </p:spPr>
        </p:cxnSp>
        <p:cxnSp>
          <p:nvCxnSpPr>
            <p:cNvPr id="42" name="直接箭头连接符 41"/>
            <p:cNvCxnSpPr/>
            <p:nvPr/>
          </p:nvCxnSpPr>
          <p:spPr bwMode="auto">
            <a:xfrm rot="5400000" flipH="1" flipV="1">
              <a:off x="6130544" y="5185950"/>
              <a:ext cx="504000" cy="38100"/>
            </a:xfrm>
            <a:prstGeom prst="straightConnector1">
              <a:avLst/>
            </a:prstGeom>
            <a:noFill/>
            <a:ln w="76200" cap="flat" cmpd="sng" algn="ctr">
              <a:solidFill>
                <a:srgbClr val="FFFF00"/>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amond(in)">
                                      <p:cBhvr>
                                        <p:cTn id="22" dur="1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animBg="1"/>
      <p:bldP spid="47" grpId="0" animBg="1"/>
      <p:bldP spid="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12" name="矩形 11"/>
          <p:cNvSpPr/>
          <p:nvPr/>
        </p:nvSpPr>
        <p:spPr>
          <a:xfrm>
            <a:off x="1676400" y="533400"/>
            <a:ext cx="6172200" cy="400110"/>
          </a:xfrm>
          <a:prstGeom prst="rect">
            <a:avLst/>
          </a:prstGeom>
        </p:spPr>
        <p:txBody>
          <a:bodyPr wrap="square">
            <a:spAutoFit/>
          </a:bodyPr>
          <a:lstStyle/>
          <a:p>
            <a:r>
              <a:rPr lang="en-US" sz="2000" dirty="0" smtClean="0">
                <a:solidFill>
                  <a:srgbClr val="C00000"/>
                </a:solidFill>
              </a:rPr>
              <a:t>2012</a:t>
            </a:r>
            <a:r>
              <a:rPr lang="zh-CN" altLang="en-US" sz="2000" dirty="0" smtClean="0">
                <a:solidFill>
                  <a:srgbClr val="C00000"/>
                </a:solidFill>
              </a:rPr>
              <a:t>年</a:t>
            </a:r>
            <a:r>
              <a:rPr lang="en-US" sz="2000" dirty="0" smtClean="0">
                <a:solidFill>
                  <a:srgbClr val="C00000"/>
                </a:solidFill>
              </a:rPr>
              <a:t>5</a:t>
            </a:r>
            <a:r>
              <a:rPr lang="zh-CN" altLang="en-US" sz="2000" dirty="0" smtClean="0">
                <a:solidFill>
                  <a:srgbClr val="C00000"/>
                </a:solidFill>
              </a:rPr>
              <a:t>月</a:t>
            </a:r>
            <a:r>
              <a:rPr lang="en-US" sz="2000" dirty="0" smtClean="0">
                <a:solidFill>
                  <a:srgbClr val="C00000"/>
                </a:solidFill>
              </a:rPr>
              <a:t>3</a:t>
            </a:r>
            <a:r>
              <a:rPr lang="zh-CN" altLang="en-US" sz="2000" dirty="0" smtClean="0">
                <a:solidFill>
                  <a:srgbClr val="C00000"/>
                </a:solidFill>
              </a:rPr>
              <a:t>日次实验作为训练样本碰摩部位识别结果</a:t>
            </a:r>
            <a:endParaRPr lang="zh-CN" altLang="en-US" sz="2000" dirty="0">
              <a:solidFill>
                <a:srgbClr val="C00000"/>
              </a:solidFill>
            </a:endParaRPr>
          </a:p>
        </p:txBody>
      </p:sp>
      <p:graphicFrame>
        <p:nvGraphicFramePr>
          <p:cNvPr id="13" name="表格 12"/>
          <p:cNvGraphicFramePr>
            <a:graphicFrameLocks noGrp="1"/>
          </p:cNvGraphicFramePr>
          <p:nvPr/>
        </p:nvGraphicFramePr>
        <p:xfrm>
          <a:off x="457198" y="1066806"/>
          <a:ext cx="8077201" cy="5393360"/>
        </p:xfrm>
        <a:graphic>
          <a:graphicData uri="http://schemas.openxmlformats.org/drawingml/2006/table">
            <a:tbl>
              <a:tblPr/>
              <a:tblGrid>
                <a:gridCol w="908868"/>
                <a:gridCol w="780601"/>
                <a:gridCol w="780601"/>
                <a:gridCol w="780601"/>
                <a:gridCol w="873137"/>
                <a:gridCol w="908868"/>
                <a:gridCol w="1044466"/>
                <a:gridCol w="1044466"/>
                <a:gridCol w="955593"/>
              </a:tblGrid>
              <a:tr h="183411">
                <a:tc rowSpan="2">
                  <a:txBody>
                    <a:bodyPr/>
                    <a:lstStyle/>
                    <a:p>
                      <a:pPr algn="ctr">
                        <a:lnSpc>
                          <a:spcPct val="125000"/>
                        </a:lnSpc>
                        <a:spcAft>
                          <a:spcPts val="0"/>
                        </a:spcAft>
                      </a:pPr>
                      <a:r>
                        <a:rPr lang="zh-CN" sz="1200" kern="100" dirty="0">
                          <a:latin typeface="Times New Roman"/>
                          <a:ea typeface="宋体"/>
                        </a:rPr>
                        <a:t>测试</a:t>
                      </a:r>
                    </a:p>
                    <a:p>
                      <a:pPr algn="ctr">
                        <a:lnSpc>
                          <a:spcPct val="125000"/>
                        </a:lnSpc>
                        <a:spcAft>
                          <a:spcPts val="0"/>
                        </a:spcAft>
                      </a:pPr>
                      <a:r>
                        <a:rPr lang="zh-CN" sz="1200" kern="100" dirty="0">
                          <a:latin typeface="Times New Roman"/>
                          <a:ea typeface="宋体"/>
                        </a:rPr>
                        <a:t>次数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lnSpc>
                          <a:spcPct val="125000"/>
                        </a:lnSpc>
                        <a:spcAft>
                          <a:spcPts val="0"/>
                        </a:spcAft>
                      </a:pPr>
                      <a:r>
                        <a:rPr lang="zh-CN" sz="1200" kern="100">
                          <a:latin typeface="Times New Roman"/>
                          <a:ea typeface="宋体"/>
                        </a:rPr>
                        <a:t>训练</a:t>
                      </a:r>
                    </a:p>
                    <a:p>
                      <a:pPr algn="just">
                        <a:lnSpc>
                          <a:spcPct val="125000"/>
                        </a:lnSpc>
                        <a:spcAft>
                          <a:spcPts val="0"/>
                        </a:spcAft>
                      </a:pPr>
                      <a:r>
                        <a:rPr lang="zh-CN" sz="1200" kern="100">
                          <a:latin typeface="Times New Roman"/>
                          <a:ea typeface="宋体"/>
                        </a:rPr>
                        <a:t>样本数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lnSpc>
                          <a:spcPct val="125000"/>
                        </a:lnSpc>
                        <a:spcAft>
                          <a:spcPts val="0"/>
                        </a:spcAft>
                      </a:pPr>
                      <a:r>
                        <a:rPr lang="zh-CN" sz="1200" kern="100">
                          <a:latin typeface="Times New Roman"/>
                          <a:ea typeface="宋体"/>
                        </a:rPr>
                        <a:t>测试</a:t>
                      </a:r>
                    </a:p>
                    <a:p>
                      <a:pPr algn="just">
                        <a:lnSpc>
                          <a:spcPct val="125000"/>
                        </a:lnSpc>
                        <a:spcAft>
                          <a:spcPts val="0"/>
                        </a:spcAft>
                      </a:pPr>
                      <a:r>
                        <a:rPr lang="zh-CN" sz="1200" kern="100">
                          <a:latin typeface="Times New Roman"/>
                          <a:ea typeface="宋体"/>
                        </a:rPr>
                        <a:t>样本数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lnSpc>
                          <a:spcPct val="125000"/>
                        </a:lnSpc>
                        <a:spcAft>
                          <a:spcPts val="0"/>
                        </a:spcAft>
                      </a:pPr>
                      <a:r>
                        <a:rPr lang="zh-CN" sz="1200" kern="100">
                          <a:latin typeface="Times New Roman"/>
                          <a:ea typeface="宋体"/>
                        </a:rPr>
                        <a:t>未知</a:t>
                      </a:r>
                    </a:p>
                    <a:p>
                      <a:pPr algn="just">
                        <a:lnSpc>
                          <a:spcPct val="125000"/>
                        </a:lnSpc>
                        <a:spcAft>
                          <a:spcPts val="0"/>
                        </a:spcAft>
                      </a:pPr>
                      <a:r>
                        <a:rPr lang="zh-CN" sz="1200" kern="100">
                          <a:latin typeface="Times New Roman"/>
                          <a:ea typeface="宋体"/>
                        </a:rPr>
                        <a:t>样本数</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lnSpc>
                          <a:spcPct val="125000"/>
                        </a:lnSpc>
                        <a:spcAft>
                          <a:spcPts val="0"/>
                        </a:spcAft>
                      </a:pPr>
                      <a:r>
                        <a:rPr lang="zh-CN" sz="1200" kern="100">
                          <a:latin typeface="Times New Roman"/>
                          <a:ea typeface="宋体"/>
                        </a:rPr>
                        <a:t>训练样本识别率 </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lnSpc>
                          <a:spcPct val="125000"/>
                        </a:lnSpc>
                        <a:spcAft>
                          <a:spcPts val="0"/>
                        </a:spcAft>
                      </a:pPr>
                      <a:r>
                        <a:rPr lang="zh-CN" sz="1200" kern="100">
                          <a:latin typeface="Times New Roman"/>
                          <a:ea typeface="宋体"/>
                        </a:rPr>
                        <a:t>测试样本识别率</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ct val="125000"/>
                        </a:lnSpc>
                        <a:spcAft>
                          <a:spcPts val="0"/>
                        </a:spcAft>
                      </a:pPr>
                      <a:r>
                        <a:rPr lang="zh-CN" sz="1200" kern="100">
                          <a:latin typeface="Times New Roman"/>
                          <a:ea typeface="宋体"/>
                          <a:cs typeface="Times New Roman"/>
                        </a:rPr>
                        <a:t>未知样本识别率</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6682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25000"/>
                        </a:lnSpc>
                        <a:spcAft>
                          <a:spcPts val="0"/>
                        </a:spcAft>
                      </a:pPr>
                      <a:r>
                        <a:rPr lang="en-US" sz="1200" kern="100">
                          <a:latin typeface="Times New Roman"/>
                          <a:ea typeface="宋体"/>
                        </a:rPr>
                        <a:t>2012.5.2</a:t>
                      </a:r>
                      <a:endParaRPr lang="zh-CN" sz="1200" kern="100">
                        <a:latin typeface="Times New Roman"/>
                        <a:ea typeface="宋体"/>
                      </a:endParaRPr>
                    </a:p>
                    <a:p>
                      <a:pPr indent="57150" algn="ctr">
                        <a:lnSpc>
                          <a:spcPct val="125000"/>
                        </a:lnSpc>
                        <a:spcAft>
                          <a:spcPts val="0"/>
                        </a:spcAft>
                      </a:pPr>
                      <a:r>
                        <a:rPr lang="zh-CN" sz="1200" kern="100">
                          <a:latin typeface="Times New Roman"/>
                          <a:ea typeface="宋体"/>
                        </a:rPr>
                        <a:t>实验</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200" kern="100">
                          <a:latin typeface="Times New Roman"/>
                          <a:ea typeface="宋体"/>
                        </a:rPr>
                        <a:t>2012.5.4</a:t>
                      </a:r>
                      <a:endParaRPr lang="zh-CN" sz="1200" kern="100">
                        <a:latin typeface="Times New Roman"/>
                        <a:ea typeface="宋体"/>
                      </a:endParaRPr>
                    </a:p>
                    <a:p>
                      <a:pPr indent="57150" algn="ctr">
                        <a:lnSpc>
                          <a:spcPct val="125000"/>
                        </a:lnSpc>
                        <a:spcAft>
                          <a:spcPts val="0"/>
                        </a:spcAft>
                      </a:pPr>
                      <a:r>
                        <a:rPr lang="zh-CN" sz="1200" kern="100">
                          <a:latin typeface="Times New Roman"/>
                          <a:ea typeface="宋体"/>
                        </a:rPr>
                        <a:t>实验</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200" kern="100">
                          <a:latin typeface="Times New Roman"/>
                          <a:ea typeface="宋体"/>
                        </a:rPr>
                        <a:t>2012.5.5</a:t>
                      </a:r>
                      <a:endParaRPr lang="zh-CN" sz="1200" kern="100">
                        <a:latin typeface="Times New Roman"/>
                        <a:ea typeface="宋体"/>
                      </a:endParaRPr>
                    </a:p>
                    <a:p>
                      <a:pPr indent="57150" algn="ctr">
                        <a:lnSpc>
                          <a:spcPct val="125000"/>
                        </a:lnSpc>
                        <a:spcAft>
                          <a:spcPts val="0"/>
                        </a:spcAft>
                      </a:pPr>
                      <a:r>
                        <a:rPr lang="zh-CN" sz="1200" kern="100">
                          <a:latin typeface="Times New Roman"/>
                          <a:ea typeface="宋体"/>
                        </a:rPr>
                        <a:t>实验</a:t>
                      </a: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algn="ctr">
                        <a:lnSpc>
                          <a:spcPct val="125000"/>
                        </a:lnSpc>
                        <a:spcAft>
                          <a:spcPts val="0"/>
                        </a:spcAft>
                      </a:pPr>
                      <a:r>
                        <a:rPr lang="en-US" sz="1200" kern="100" dirty="0" smtClean="0">
                          <a:latin typeface="Times New Roman"/>
                          <a:ea typeface="宋体"/>
                        </a:rPr>
                        <a:t>       1</a:t>
                      </a:r>
                      <a:endParaRPr lang="zh-CN" sz="1200" kern="100" dirty="0">
                        <a:latin typeface="Times New Roman"/>
                        <a:ea typeface="宋体"/>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dirty="0">
                          <a:latin typeface="Times New Roman"/>
                          <a:ea typeface="宋体"/>
                          <a:cs typeface="Times New Roman"/>
                        </a:rPr>
                        <a:t>202</a:t>
                      </a:r>
                      <a:endParaRPr lang="zh-CN" sz="1200" kern="100" dirty="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dirty="0">
                          <a:latin typeface="Times New Roman"/>
                          <a:ea typeface="宋体"/>
                          <a:cs typeface="Times New Roman"/>
                        </a:rPr>
                        <a:t>198</a:t>
                      </a:r>
                      <a:endParaRPr lang="zh-CN" sz="1200" kern="100" dirty="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99.5%</a:t>
                      </a:r>
                      <a:endParaRPr lang="zh-CN" sz="1200" kern="100">
                        <a:latin typeface="Calibri"/>
                        <a:ea typeface="宋体"/>
                        <a:cs typeface="Times New Roman"/>
                      </a:endParaRPr>
                    </a:p>
                  </a:txBody>
                  <a:tcPr marL="56707" marR="56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92.3%</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98.7%</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2</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207</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dirty="0">
                          <a:latin typeface="Times New Roman"/>
                          <a:ea typeface="宋体"/>
                          <a:cs typeface="Times New Roman"/>
                        </a:rPr>
                        <a:t>193</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960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99.0%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95.0%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91.3%</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3</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222</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178</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960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98.6%</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99.5%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92.0%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95.4%</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4</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199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201</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100%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98.9%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94.3%</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92.6%</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98.0%</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195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99.5%</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99.0%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95.0%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91.1%</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6</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198</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201</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99.5%</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99.5%</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94.1%</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90.3%</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97.2%</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7</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203</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197</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99.5%</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94.6%</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89.5%</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98.0%</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8</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193</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207</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dirty="0">
                          <a:latin typeface="Times New Roman"/>
                          <a:ea typeface="宋体"/>
                          <a:cs typeface="Times New Roman"/>
                        </a:rPr>
                        <a:t>100%</a:t>
                      </a:r>
                      <a:endParaRPr lang="zh-CN" sz="12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94.4%</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90.5%</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98.2%</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9</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99.5%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94.1%</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91.1%</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97.4%</a:t>
                      </a:r>
                      <a:endParaRPr lang="zh-CN" sz="14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a:txBody>
                    <a:bodyPr/>
                    <a:lstStyle/>
                    <a:p>
                      <a:pPr indent="266700" algn="ctr">
                        <a:lnSpc>
                          <a:spcPct val="125000"/>
                        </a:lnSpc>
                        <a:spcAft>
                          <a:spcPts val="0"/>
                        </a:spcAft>
                      </a:pPr>
                      <a:r>
                        <a:rPr lang="en-US" sz="1200" kern="100">
                          <a:latin typeface="宋体"/>
                          <a:ea typeface="宋体"/>
                          <a:cs typeface="Times New Roman"/>
                        </a:rPr>
                        <a:t>10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186</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latin typeface="Times New Roman"/>
                          <a:ea typeface="宋体"/>
                          <a:cs typeface="Times New Roman"/>
                        </a:rPr>
                        <a:t>214</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960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100%</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200" kern="100">
                          <a:latin typeface="Times New Roman"/>
                          <a:ea typeface="宋体"/>
                          <a:cs typeface="Times New Roman"/>
                        </a:rPr>
                        <a:t>99.5%</a:t>
                      </a:r>
                      <a:endParaRPr lang="zh-CN" sz="1200" kern="10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95.4%</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90.8%</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97.4%</a:t>
                      </a:r>
                      <a:endParaRPr lang="zh-CN" sz="1400" kern="100" dirty="0">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60">
                <a:tc gridSpan="4">
                  <a:txBody>
                    <a:bodyPr/>
                    <a:lstStyle/>
                    <a:p>
                      <a:pPr indent="266700" algn="ctr">
                        <a:lnSpc>
                          <a:spcPct val="125000"/>
                        </a:lnSpc>
                        <a:spcAft>
                          <a:spcPts val="0"/>
                        </a:spcAft>
                      </a:pPr>
                      <a:r>
                        <a:rPr lang="zh-CN" sz="1200" kern="100">
                          <a:solidFill>
                            <a:srgbClr val="C00000"/>
                          </a:solidFill>
                          <a:latin typeface="Calibri"/>
                          <a:ea typeface="宋体"/>
                          <a:cs typeface="Times New Roman"/>
                        </a:rPr>
                        <a:t>平均识别率</a:t>
                      </a: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ctr">
                        <a:lnSpc>
                          <a:spcPct val="125000"/>
                        </a:lnSpc>
                        <a:spcAft>
                          <a:spcPts val="0"/>
                        </a:spcAft>
                      </a:pPr>
                      <a:r>
                        <a:rPr lang="en-US" sz="1200" kern="100" dirty="0">
                          <a:solidFill>
                            <a:srgbClr val="C00000"/>
                          </a:solidFill>
                          <a:latin typeface="Times New Roman"/>
                          <a:ea typeface="宋体"/>
                          <a:cs typeface="Times New Roman"/>
                        </a:rPr>
                        <a:t>99.7%</a:t>
                      </a:r>
                      <a:endParaRPr lang="zh-CN" sz="12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200" kern="100">
                          <a:solidFill>
                            <a:srgbClr val="C00000"/>
                          </a:solidFill>
                          <a:latin typeface="Times New Roman"/>
                          <a:ea typeface="宋体"/>
                          <a:cs typeface="Times New Roman"/>
                        </a:rPr>
                        <a:t>99.4%</a:t>
                      </a:r>
                      <a:endParaRPr lang="zh-CN" sz="1200" kern="10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a:solidFill>
                            <a:srgbClr val="C00000"/>
                          </a:solidFill>
                          <a:latin typeface="Times New Roman"/>
                          <a:ea typeface="宋体"/>
                          <a:cs typeface="Times New Roman"/>
                        </a:rPr>
                        <a:t>99.5%</a:t>
                      </a:r>
                      <a:endParaRPr lang="zh-CN" sz="14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a:solidFill>
                            <a:srgbClr val="0070C0"/>
                          </a:solidFill>
                          <a:latin typeface="Times New Roman"/>
                          <a:ea typeface="宋体"/>
                          <a:cs typeface="Times New Roman"/>
                        </a:rPr>
                        <a:t>91.5%</a:t>
                      </a:r>
                      <a:endParaRPr lang="zh-CN" sz="1400" kern="100" dirty="0">
                        <a:solidFill>
                          <a:srgbClr val="0070C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25000"/>
                        </a:lnSpc>
                        <a:spcAft>
                          <a:spcPts val="0"/>
                        </a:spcAft>
                      </a:pPr>
                      <a:r>
                        <a:rPr lang="en-US" sz="1400" kern="100" dirty="0">
                          <a:solidFill>
                            <a:srgbClr val="C00000"/>
                          </a:solidFill>
                          <a:latin typeface="Times New Roman"/>
                          <a:ea typeface="宋体"/>
                          <a:cs typeface="Times New Roman"/>
                        </a:rPr>
                        <a:t>98.0%</a:t>
                      </a:r>
                      <a:endParaRPr lang="zh-CN" sz="1400" kern="100" dirty="0">
                        <a:solidFill>
                          <a:srgbClr val="C00000"/>
                        </a:solidFill>
                        <a:latin typeface="Calibri"/>
                        <a:ea typeface="宋体"/>
                        <a:cs typeface="Times New Roman"/>
                      </a:endParaRPr>
                    </a:p>
                  </a:txBody>
                  <a:tcPr marL="56707" marR="56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 name="圆角矩形 3"/>
          <p:cNvPicPr>
            <a:picLocks noChangeArrowheads="1"/>
          </p:cNvPicPr>
          <p:nvPr/>
        </p:nvPicPr>
        <p:blipFill>
          <a:blip r:embed="rId3"/>
          <a:srcRect b="8311"/>
          <a:stretch>
            <a:fillRect/>
          </a:stretch>
        </p:blipFill>
        <p:spPr bwMode="auto">
          <a:xfrm>
            <a:off x="-4572000" y="-228601"/>
            <a:ext cx="10363200" cy="7391401"/>
          </a:xfrm>
          <a:prstGeom prst="rect">
            <a:avLst/>
          </a:prstGeom>
          <a:noFill/>
          <a:ln w="9525">
            <a:noFill/>
            <a:miter lim="800000"/>
            <a:headEnd/>
            <a:tailEnd/>
          </a:ln>
        </p:spPr>
      </p:pic>
      <p:graphicFrame>
        <p:nvGraphicFramePr>
          <p:cNvPr id="15" name="表格 14"/>
          <p:cNvGraphicFramePr>
            <a:graphicFrameLocks noGrp="1"/>
          </p:cNvGraphicFramePr>
          <p:nvPr/>
        </p:nvGraphicFramePr>
        <p:xfrm>
          <a:off x="-3657600" y="1078412"/>
          <a:ext cx="8458197" cy="5270861"/>
        </p:xfrm>
        <a:graphic>
          <a:graphicData uri="http://schemas.openxmlformats.org/drawingml/2006/table">
            <a:tbl>
              <a:tblPr/>
              <a:tblGrid>
                <a:gridCol w="951738"/>
                <a:gridCol w="817422"/>
                <a:gridCol w="817422"/>
                <a:gridCol w="817422"/>
                <a:gridCol w="914322"/>
                <a:gridCol w="951738"/>
                <a:gridCol w="1093732"/>
                <a:gridCol w="1093732"/>
                <a:gridCol w="1000669"/>
              </a:tblGrid>
              <a:tr h="163184">
                <a:tc rowSpan="2">
                  <a:txBody>
                    <a:bodyPr/>
                    <a:lstStyle/>
                    <a:p>
                      <a:pPr algn="ctr">
                        <a:spcAft>
                          <a:spcPts val="0"/>
                        </a:spcAft>
                      </a:pPr>
                      <a:r>
                        <a:rPr lang="zh-CN" sz="1200" kern="100" dirty="0">
                          <a:latin typeface="Times New Roman"/>
                          <a:ea typeface="宋体"/>
                          <a:cs typeface="Times New Roman"/>
                        </a:rPr>
                        <a:t>测试</a:t>
                      </a:r>
                    </a:p>
                    <a:p>
                      <a:pPr algn="ctr">
                        <a:spcAft>
                          <a:spcPts val="0"/>
                        </a:spcAft>
                      </a:pPr>
                      <a:r>
                        <a:rPr lang="zh-CN" sz="1200" kern="100" dirty="0" smtClean="0">
                          <a:latin typeface="Times New Roman"/>
                          <a:ea typeface="宋体"/>
                          <a:cs typeface="Times New Roman"/>
                        </a:rPr>
                        <a:t>次数</a:t>
                      </a:r>
                      <a:r>
                        <a:rPr lang="en-US" altLang="zh-CN" sz="1200" kern="100" dirty="0" smtClean="0">
                          <a:latin typeface="Times New Roman"/>
                          <a:ea typeface="宋体"/>
                          <a:cs typeface="Times New Roman"/>
                        </a:rPr>
                        <a:t>[]</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spcAft>
                          <a:spcPts val="0"/>
                        </a:spcAft>
                      </a:pPr>
                      <a:r>
                        <a:rPr lang="zh-CN" sz="1200" kern="100" dirty="0">
                          <a:latin typeface="Times New Roman"/>
                          <a:ea typeface="宋体"/>
                          <a:cs typeface="Times New Roman"/>
                        </a:rPr>
                        <a:t>训练</a:t>
                      </a:r>
                    </a:p>
                    <a:p>
                      <a:pPr algn="just">
                        <a:spcAft>
                          <a:spcPts val="0"/>
                        </a:spcAft>
                      </a:pPr>
                      <a:r>
                        <a:rPr lang="zh-CN" sz="1200" kern="100" dirty="0">
                          <a:latin typeface="Times New Roman"/>
                          <a:ea typeface="宋体"/>
                          <a:cs typeface="Times New Roman"/>
                        </a:rPr>
                        <a:t>样本数</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spcAft>
                          <a:spcPts val="0"/>
                        </a:spcAft>
                      </a:pPr>
                      <a:r>
                        <a:rPr lang="zh-CN" sz="1200" kern="100" dirty="0">
                          <a:latin typeface="Times New Roman"/>
                          <a:ea typeface="宋体"/>
                          <a:cs typeface="Times New Roman"/>
                        </a:rPr>
                        <a:t>测试</a:t>
                      </a:r>
                    </a:p>
                    <a:p>
                      <a:pPr algn="just">
                        <a:spcAft>
                          <a:spcPts val="0"/>
                        </a:spcAft>
                      </a:pPr>
                      <a:r>
                        <a:rPr lang="zh-CN" sz="1200" kern="100" dirty="0">
                          <a:latin typeface="Times New Roman"/>
                          <a:ea typeface="宋体"/>
                          <a:cs typeface="Times New Roman"/>
                        </a:rPr>
                        <a:t>样本数</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57150" algn="just">
                        <a:spcAft>
                          <a:spcPts val="0"/>
                        </a:spcAft>
                      </a:pPr>
                      <a:r>
                        <a:rPr lang="zh-CN" sz="1200" kern="100">
                          <a:latin typeface="Times New Roman"/>
                          <a:ea typeface="宋体"/>
                          <a:cs typeface="Times New Roman"/>
                        </a:rPr>
                        <a:t>未知</a:t>
                      </a:r>
                    </a:p>
                    <a:p>
                      <a:pPr algn="just">
                        <a:spcAft>
                          <a:spcPts val="0"/>
                        </a:spcAft>
                      </a:pPr>
                      <a:r>
                        <a:rPr lang="zh-CN" sz="1200" kern="100">
                          <a:latin typeface="Times New Roman"/>
                          <a:ea typeface="宋体"/>
                          <a:cs typeface="Times New Roman"/>
                        </a:rPr>
                        <a:t>样本数</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spcAft>
                          <a:spcPts val="0"/>
                        </a:spcAft>
                      </a:pPr>
                      <a:r>
                        <a:rPr lang="zh-CN" sz="1200" kern="100">
                          <a:latin typeface="Times New Roman"/>
                          <a:ea typeface="宋体"/>
                          <a:cs typeface="Times New Roman"/>
                        </a:rPr>
                        <a:t>训练样本识别率 </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7150" indent="-57150" algn="just">
                        <a:spcAft>
                          <a:spcPts val="0"/>
                        </a:spcAft>
                      </a:pPr>
                      <a:r>
                        <a:rPr lang="zh-CN" sz="1200" kern="100">
                          <a:latin typeface="Times New Roman"/>
                          <a:ea typeface="宋体"/>
                          <a:cs typeface="Times New Roman"/>
                        </a:rPr>
                        <a:t>测试样本识别率</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ts val="2000"/>
                        </a:lnSpc>
                        <a:spcAft>
                          <a:spcPts val="0"/>
                        </a:spcAft>
                      </a:pPr>
                      <a:r>
                        <a:rPr lang="zh-CN" sz="1200" kern="100">
                          <a:latin typeface="Times New Roman"/>
                          <a:ea typeface="宋体"/>
                          <a:cs typeface="Times New Roman"/>
                        </a:rPr>
                        <a:t>未知样本识别率</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1558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000"/>
                        </a:lnSpc>
                        <a:spcAft>
                          <a:spcPts val="0"/>
                        </a:spcAft>
                      </a:pPr>
                      <a:r>
                        <a:rPr lang="zh-CN" sz="1200" kern="100">
                          <a:latin typeface="Times New Roman"/>
                          <a:ea typeface="宋体"/>
                          <a:cs typeface="Times New Roman"/>
                        </a:rPr>
                        <a:t>第一次</a:t>
                      </a:r>
                    </a:p>
                    <a:p>
                      <a:pPr indent="57150" algn="ctr">
                        <a:lnSpc>
                          <a:spcPts val="1000"/>
                        </a:lnSpc>
                        <a:spcAft>
                          <a:spcPts val="0"/>
                        </a:spcAft>
                      </a:pPr>
                      <a:r>
                        <a:rPr lang="zh-CN" sz="1200" kern="100">
                          <a:latin typeface="Times New Roman"/>
                          <a:ea typeface="宋体"/>
                          <a:cs typeface="Times New Roman"/>
                        </a:rPr>
                        <a:t>实验</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latin typeface="Times New Roman"/>
                          <a:ea typeface="宋体"/>
                          <a:cs typeface="Times New Roman"/>
                        </a:rPr>
                        <a:t>第三次</a:t>
                      </a:r>
                    </a:p>
                    <a:p>
                      <a:pPr indent="57150" algn="ctr">
                        <a:lnSpc>
                          <a:spcPts val="1000"/>
                        </a:lnSpc>
                        <a:spcAft>
                          <a:spcPts val="0"/>
                        </a:spcAft>
                      </a:pPr>
                      <a:r>
                        <a:rPr lang="zh-CN" sz="1200" kern="100">
                          <a:latin typeface="Times New Roman"/>
                          <a:ea typeface="宋体"/>
                          <a:cs typeface="Times New Roman"/>
                        </a:rPr>
                        <a:t>实验</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kern="100">
                          <a:latin typeface="Times New Roman"/>
                          <a:ea typeface="宋体"/>
                          <a:cs typeface="Times New Roman"/>
                        </a:rPr>
                        <a:t>第四次</a:t>
                      </a:r>
                    </a:p>
                    <a:p>
                      <a:pPr indent="57150" algn="ctr">
                        <a:lnSpc>
                          <a:spcPts val="1000"/>
                        </a:lnSpc>
                        <a:spcAft>
                          <a:spcPts val="0"/>
                        </a:spcAft>
                      </a:pPr>
                      <a:r>
                        <a:rPr lang="zh-CN" sz="1200" kern="100">
                          <a:latin typeface="Times New Roman"/>
                          <a:ea typeface="宋体"/>
                          <a:cs typeface="Times New Roman"/>
                        </a:rPr>
                        <a:t>实验</a:t>
                      </a: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algn="ctr">
                        <a:lnSpc>
                          <a:spcPts val="2000"/>
                        </a:lnSpc>
                        <a:spcAft>
                          <a:spcPts val="0"/>
                        </a:spcAft>
                      </a:pPr>
                      <a:r>
                        <a:rPr lang="en-US" sz="1200" kern="100" dirty="0" smtClean="0">
                          <a:latin typeface="Times New Roman"/>
                          <a:ea typeface="宋体"/>
                          <a:cs typeface="Times New Roman"/>
                        </a:rPr>
                        <a:t>       1</a:t>
                      </a:r>
                      <a:endParaRPr lang="zh-CN" sz="1200" kern="100" dirty="0">
                        <a:latin typeface="Times New Roman"/>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180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220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en-US" sz="1400" kern="100">
                          <a:latin typeface="Times New Roman"/>
                          <a:ea typeface="宋体"/>
                          <a:cs typeface="Times New Roman"/>
                        </a:rPr>
                        <a:t>99.5%</a:t>
                      </a:r>
                      <a:endParaRPr lang="zh-CN" sz="1400" kern="100">
                        <a:latin typeface="Calibri"/>
                        <a:ea typeface="宋体"/>
                        <a:cs typeface="Times New Roman"/>
                      </a:endParaRPr>
                    </a:p>
                  </a:txBody>
                  <a:tcPr marL="45931" marR="45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65.5%</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92.0%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2</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199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201</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99.5%</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93.8%</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3</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195</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205</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69.3%</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97.9%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99.2%</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4</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196</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204</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65.7%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93.6%</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98.7%</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365">
                <a:tc>
                  <a:txBody>
                    <a:bodyPr/>
                    <a:lstStyle/>
                    <a:p>
                      <a:pPr indent="266700" algn="ctr">
                        <a:lnSpc>
                          <a:spcPts val="3000"/>
                        </a:lnSpc>
                        <a:spcAft>
                          <a:spcPts val="0"/>
                        </a:spcAft>
                      </a:pPr>
                      <a:r>
                        <a:rPr lang="en-US" sz="1200" kern="100">
                          <a:latin typeface="宋体"/>
                          <a:ea typeface="宋体"/>
                          <a:cs typeface="Times New Roman"/>
                        </a:rPr>
                        <a:t>5</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204</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196</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70.9%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97.4%</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6</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197</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203</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67.8%</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95.6%</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7</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189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211</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68.3%</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8</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201</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960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65.9%</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89.4%</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98.7%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9</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209</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191</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960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66.8%</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96.1%</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716">
                <a:tc>
                  <a:txBody>
                    <a:bodyPr/>
                    <a:lstStyle/>
                    <a:p>
                      <a:pPr indent="266700" algn="ctr">
                        <a:lnSpc>
                          <a:spcPts val="3000"/>
                        </a:lnSpc>
                        <a:spcAft>
                          <a:spcPts val="0"/>
                        </a:spcAft>
                      </a:pPr>
                      <a:r>
                        <a:rPr lang="en-US" sz="1200" kern="100">
                          <a:latin typeface="宋体"/>
                          <a:ea typeface="宋体"/>
                          <a:cs typeface="Times New Roman"/>
                        </a:rPr>
                        <a:t>10</a:t>
                      </a:r>
                      <a:endParaRPr lang="zh-CN" sz="12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203</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197</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960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100%</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100%</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a:latin typeface="Times New Roman"/>
                          <a:ea typeface="宋体"/>
                          <a:cs typeface="Times New Roman"/>
                        </a:rPr>
                        <a:t>67.8%</a:t>
                      </a:r>
                      <a:endParaRPr lang="zh-CN" sz="1400" kern="10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97.4%</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3000"/>
                        </a:lnSpc>
                        <a:spcAft>
                          <a:spcPts val="0"/>
                        </a:spcAft>
                      </a:pPr>
                      <a:r>
                        <a:rPr lang="en-US" sz="1400" kern="100" dirty="0">
                          <a:latin typeface="Times New Roman"/>
                          <a:ea typeface="宋体"/>
                          <a:cs typeface="Times New Roman"/>
                        </a:rPr>
                        <a:t>99.2%</a:t>
                      </a:r>
                      <a:endParaRPr lang="zh-CN" sz="1400" kern="100" dirty="0">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68">
                <a:tc gridSpan="4">
                  <a:txBody>
                    <a:bodyPr/>
                    <a:lstStyle/>
                    <a:p>
                      <a:pPr indent="266700" algn="ctr">
                        <a:lnSpc>
                          <a:spcPct val="150000"/>
                        </a:lnSpc>
                        <a:spcAft>
                          <a:spcPts val="0"/>
                        </a:spcAft>
                      </a:pPr>
                      <a:r>
                        <a:rPr lang="zh-CN" sz="1400" kern="100" dirty="0">
                          <a:solidFill>
                            <a:srgbClr val="C00000"/>
                          </a:solidFill>
                          <a:latin typeface="Calibri"/>
                          <a:ea typeface="宋体"/>
                          <a:cs typeface="Times New Roman"/>
                        </a:rPr>
                        <a:t>平均识别率</a:t>
                      </a: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100%</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99.9%</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67.4%</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0070C0"/>
                          </a:solidFill>
                          <a:latin typeface="Times New Roman"/>
                          <a:ea typeface="宋体"/>
                          <a:cs typeface="Times New Roman"/>
                        </a:rPr>
                        <a:t>95.0%</a:t>
                      </a:r>
                      <a:endParaRPr lang="zh-CN" sz="1400" kern="100" dirty="0">
                        <a:solidFill>
                          <a:srgbClr val="0070C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1400" kern="100" dirty="0">
                          <a:solidFill>
                            <a:srgbClr val="C00000"/>
                          </a:solidFill>
                          <a:latin typeface="Times New Roman"/>
                          <a:ea typeface="宋体"/>
                          <a:cs typeface="Times New Roman"/>
                        </a:rPr>
                        <a:t>99.0%</a:t>
                      </a:r>
                      <a:endParaRPr lang="zh-CN" sz="1400" kern="100" dirty="0">
                        <a:solidFill>
                          <a:srgbClr val="C00000"/>
                        </a:solidFill>
                        <a:latin typeface="Calibri"/>
                        <a:ea typeface="宋体"/>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2"/>
          <p:cNvSpPr>
            <a:spLocks noChangeArrowheads="1"/>
          </p:cNvSpPr>
          <p:nvPr/>
        </p:nvSpPr>
        <p:spPr bwMode="auto">
          <a:xfrm>
            <a:off x="5486400" y="1295400"/>
            <a:ext cx="1066800" cy="5105400"/>
          </a:xfrm>
          <a:prstGeom prst="rect">
            <a:avLst/>
          </a:prstGeom>
          <a:noFill/>
          <a:ln w="25400">
            <a:solidFill>
              <a:srgbClr val="0000FF"/>
            </a:solidFill>
            <a:prstDash val="solid"/>
            <a:miter lim="800000"/>
            <a:headEnd/>
            <a:tailEnd/>
          </a:ln>
          <a:effectLst/>
        </p:spPr>
        <p:txBody>
          <a:bodyPr wrap="none" anchor="ctr"/>
          <a:lstStyle/>
          <a:p>
            <a:endParaRPr lang="zh-CN" altLang="en-US"/>
          </a:p>
        </p:txBody>
      </p:sp>
      <p:sp>
        <p:nvSpPr>
          <p:cNvPr id="18" name="Rectangle 2"/>
          <p:cNvSpPr>
            <a:spLocks noChangeArrowheads="1"/>
          </p:cNvSpPr>
          <p:nvPr/>
        </p:nvSpPr>
        <p:spPr bwMode="auto">
          <a:xfrm>
            <a:off x="1600200" y="1295400"/>
            <a:ext cx="1066800" cy="5029200"/>
          </a:xfrm>
          <a:prstGeom prst="rect">
            <a:avLst/>
          </a:prstGeom>
          <a:noFill/>
          <a:ln w="25400">
            <a:solidFill>
              <a:srgbClr val="FF0000"/>
            </a:solidFill>
            <a:prstDash val="solid"/>
            <a:miter lim="800000"/>
            <a:headEnd/>
            <a:tailEnd/>
          </a:ln>
          <a:effectLst/>
        </p:spPr>
        <p:txBody>
          <a:bodyPr wrap="none" anchor="ctr"/>
          <a:lstStyle/>
          <a:p>
            <a:endParaRPr lang="zh-CN" altLang="en-US"/>
          </a:p>
        </p:txBody>
      </p:sp>
      <p:sp>
        <p:nvSpPr>
          <p:cNvPr id="22" name="矩形 21"/>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23"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基于小波极大模能量的转静碰摩部位识别</a:t>
            </a:r>
            <a:endParaRPr lang="en-US" altLang="zh-CN" dirty="0" smtClean="0">
              <a:solidFill>
                <a:srgbClr val="FF0000"/>
              </a:solidFill>
            </a:endParaRPr>
          </a:p>
        </p:txBody>
      </p:sp>
      <p:grpSp>
        <p:nvGrpSpPr>
          <p:cNvPr id="32" name="组合 31"/>
          <p:cNvGrpSpPr/>
          <p:nvPr/>
        </p:nvGrpSpPr>
        <p:grpSpPr>
          <a:xfrm>
            <a:off x="2211406" y="3162000"/>
            <a:ext cx="3960794" cy="2857800"/>
            <a:chOff x="2132806" y="3048000"/>
            <a:chExt cx="3960794" cy="2857800"/>
          </a:xfrm>
        </p:grpSpPr>
        <p:sp>
          <p:nvSpPr>
            <p:cNvPr id="25" name="AutoShape 23"/>
            <p:cNvSpPr>
              <a:spLocks noChangeArrowheads="1"/>
            </p:cNvSpPr>
            <p:nvPr/>
          </p:nvSpPr>
          <p:spPr bwMode="auto">
            <a:xfrm>
              <a:off x="3124200" y="3048000"/>
              <a:ext cx="2057400" cy="17526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400" dirty="0" smtClean="0">
                  <a:solidFill>
                    <a:schemeClr val="tx1"/>
                  </a:solidFill>
                </a:rPr>
                <a:t>识别率</a:t>
              </a:r>
              <a:endParaRPr lang="en-US" altLang="zh-CN" sz="2400" dirty="0" smtClean="0">
                <a:solidFill>
                  <a:schemeClr val="tx1"/>
                </a:solidFill>
              </a:endParaRPr>
            </a:p>
            <a:p>
              <a:r>
                <a:rPr lang="zh-CN" altLang="en-US" sz="2400" dirty="0" smtClean="0">
                  <a:solidFill>
                    <a:schemeClr val="tx1"/>
                  </a:solidFill>
                </a:rPr>
                <a:t>由</a:t>
              </a:r>
              <a:r>
                <a:rPr lang="en-US" altLang="zh-CN" sz="2400" dirty="0" smtClean="0">
                  <a:solidFill>
                    <a:schemeClr val="tx1"/>
                  </a:solidFill>
                </a:rPr>
                <a:t>67.4%</a:t>
              </a:r>
              <a:r>
                <a:rPr lang="zh-CN" altLang="en-US" sz="2400" dirty="0" smtClean="0">
                  <a:solidFill>
                    <a:schemeClr val="tx1"/>
                  </a:solidFill>
                </a:rPr>
                <a:t>提高</a:t>
              </a:r>
              <a:endParaRPr lang="en-US" altLang="zh-CN" sz="2400" dirty="0" smtClean="0">
                <a:solidFill>
                  <a:schemeClr val="tx1"/>
                </a:solidFill>
              </a:endParaRPr>
            </a:p>
            <a:p>
              <a:r>
                <a:rPr lang="zh-CN" altLang="en-US" sz="2400" dirty="0" smtClean="0">
                  <a:solidFill>
                    <a:schemeClr val="tx1"/>
                  </a:solidFill>
                </a:rPr>
                <a:t>至</a:t>
              </a:r>
              <a:r>
                <a:rPr lang="en-US" altLang="zh-CN" sz="2400" dirty="0" smtClean="0">
                  <a:solidFill>
                    <a:schemeClr val="tx1"/>
                  </a:solidFill>
                </a:rPr>
                <a:t>99.5%</a:t>
              </a:r>
              <a:endParaRPr lang="zh-CN" altLang="en-US" sz="2400" dirty="0">
                <a:solidFill>
                  <a:schemeClr val="tx1"/>
                </a:solidFill>
              </a:endParaRPr>
            </a:p>
          </p:txBody>
        </p:sp>
        <p:cxnSp>
          <p:nvCxnSpPr>
            <p:cNvPr id="29" name="直接连接符 28"/>
            <p:cNvCxnSpPr/>
            <p:nvPr/>
          </p:nvCxnSpPr>
          <p:spPr bwMode="auto">
            <a:xfrm rot="5400000">
              <a:off x="1809203" y="5581403"/>
              <a:ext cx="648000" cy="794"/>
            </a:xfrm>
            <a:prstGeom prst="line">
              <a:avLst/>
            </a:prstGeom>
            <a:noFill/>
            <a:ln w="76200" cap="flat" cmpd="sng" algn="ctr">
              <a:solidFill>
                <a:srgbClr val="00B050"/>
              </a:solidFill>
              <a:prstDash val="solid"/>
              <a:round/>
              <a:headEnd type="none" w="med" len="med"/>
              <a:tailEnd type="none" w="med" len="med"/>
            </a:ln>
            <a:effectLst/>
          </p:spPr>
        </p:cxnSp>
        <p:cxnSp>
          <p:nvCxnSpPr>
            <p:cNvPr id="30" name="直接连接符 29"/>
            <p:cNvCxnSpPr/>
            <p:nvPr/>
          </p:nvCxnSpPr>
          <p:spPr bwMode="auto">
            <a:xfrm rot="5400000">
              <a:off x="5732452" y="5581006"/>
              <a:ext cx="648000" cy="1588"/>
            </a:xfrm>
            <a:prstGeom prst="line">
              <a:avLst/>
            </a:prstGeom>
            <a:noFill/>
            <a:ln w="76200" cap="flat" cmpd="sng" algn="ctr">
              <a:solidFill>
                <a:srgbClr val="00B050"/>
              </a:solidFill>
              <a:prstDash val="solid"/>
              <a:round/>
              <a:headEnd type="none" w="med" len="med"/>
              <a:tailEnd type="none" w="med" len="med"/>
            </a:ln>
            <a:effectLst/>
          </p:spPr>
        </p:cxnSp>
        <p:cxnSp>
          <p:nvCxnSpPr>
            <p:cNvPr id="31" name="直接连接符 30"/>
            <p:cNvCxnSpPr/>
            <p:nvPr/>
          </p:nvCxnSpPr>
          <p:spPr bwMode="auto">
            <a:xfrm>
              <a:off x="2133600" y="5257800"/>
              <a:ext cx="3960000" cy="1588"/>
            </a:xfrm>
            <a:prstGeom prst="line">
              <a:avLst/>
            </a:prstGeom>
            <a:noFill/>
            <a:ln w="76200" cap="flat" cmpd="sng" algn="ctr">
              <a:solidFill>
                <a:srgbClr val="00B050"/>
              </a:solidFill>
              <a:prstDash val="solid"/>
              <a:round/>
              <a:headEnd type="none" w="med" len="med"/>
              <a:tailEnd type="none" w="med" len="med"/>
            </a:ln>
            <a:effectLst/>
          </p:spPr>
        </p:cxnSp>
        <p:cxnSp>
          <p:nvCxnSpPr>
            <p:cNvPr id="28" name="直接箭头连接符 27"/>
            <p:cNvCxnSpPr/>
            <p:nvPr/>
          </p:nvCxnSpPr>
          <p:spPr bwMode="auto">
            <a:xfrm rot="5400000" flipH="1" flipV="1">
              <a:off x="3919950" y="4957350"/>
              <a:ext cx="504000" cy="38100"/>
            </a:xfrm>
            <a:prstGeom prst="straightConnector1">
              <a:avLst/>
            </a:prstGeom>
            <a:noFill/>
            <a:ln w="76200" cap="flat" cmpd="sng" algn="ctr">
              <a:solidFill>
                <a:srgbClr val="00B050"/>
              </a:solidFill>
              <a:prstDash val="solid"/>
              <a:round/>
              <a:headEnd type="none" w="med" len="med"/>
              <a:tailEnd type="arrow"/>
            </a:ln>
            <a:effectLst/>
          </p:spPr>
        </p:cxnSp>
      </p:grpSp>
      <p:sp>
        <p:nvSpPr>
          <p:cNvPr id="24" name="AutoShape 4"/>
          <p:cNvSpPr>
            <a:spLocks noChangeArrowheads="1"/>
          </p:cNvSpPr>
          <p:nvPr/>
        </p:nvSpPr>
        <p:spPr bwMode="gray">
          <a:xfrm>
            <a:off x="685800" y="5105400"/>
            <a:ext cx="7467600" cy="13716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r>
              <a:rPr lang="zh-CN" altLang="en-US" sz="2000" dirty="0" smtClean="0">
                <a:solidFill>
                  <a:srgbClr val="C00000"/>
                </a:solidFill>
                <a:ea typeface="宋体" charset="-122"/>
              </a:rPr>
              <a:t>原因分析：</a:t>
            </a:r>
            <a:r>
              <a:rPr lang="zh-CN" altLang="en-US" sz="2000" dirty="0" smtClean="0">
                <a:solidFill>
                  <a:schemeClr val="tx1"/>
                </a:solidFill>
                <a:ea typeface="宋体" charset="-122"/>
              </a:rPr>
              <a:t>小波极大模能量特征对冲击信号提取较敏感性，</a:t>
            </a:r>
            <a:endParaRPr lang="en-US" altLang="zh-CN" sz="2000" dirty="0" smtClean="0">
              <a:solidFill>
                <a:schemeClr val="tx1"/>
              </a:solidFill>
              <a:ea typeface="宋体" charset="-122"/>
            </a:endParaRPr>
          </a:p>
          <a:p>
            <a:r>
              <a:rPr lang="zh-CN" altLang="en-US" sz="2000" dirty="0" smtClean="0">
                <a:solidFill>
                  <a:schemeClr val="tx1"/>
                </a:solidFill>
                <a:ea typeface="宋体" charset="-122"/>
              </a:rPr>
              <a:t>消除了碰摩时，信号中外部噪声的影响，只提取了与</a:t>
            </a:r>
            <a:endParaRPr lang="en-US" altLang="zh-CN" sz="2000" dirty="0" smtClean="0">
              <a:solidFill>
                <a:schemeClr val="tx1"/>
              </a:solidFill>
              <a:ea typeface="宋体" charset="-122"/>
            </a:endParaRPr>
          </a:p>
          <a:p>
            <a:r>
              <a:rPr lang="zh-CN" altLang="en-US" sz="2000" dirty="0" smtClean="0">
                <a:solidFill>
                  <a:schemeClr val="tx1"/>
                </a:solidFill>
                <a:ea typeface="宋体" charset="-122"/>
              </a:rPr>
              <a:t>碰摩特征信号相关的冲击特征。</a:t>
            </a:r>
            <a:endParaRPr lang="en-US" altLang="zh-CN" sz="2000" dirty="0">
              <a:solidFill>
                <a:schemeClr val="tx1"/>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trips(downRigh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223962" y="4784360"/>
            <a:ext cx="6319838" cy="1295400"/>
            <a:chOff x="1066800" y="4724400"/>
            <a:chExt cx="6319838" cy="1295400"/>
          </a:xfrm>
        </p:grpSpPr>
        <p:sp>
          <p:nvSpPr>
            <p:cNvPr id="35" name="AutoShape 3"/>
            <p:cNvSpPr>
              <a:spLocks noChangeArrowheads="1"/>
            </p:cNvSpPr>
            <p:nvPr/>
          </p:nvSpPr>
          <p:spPr bwMode="gray">
            <a:xfrm>
              <a:off x="1066800" y="4953000"/>
              <a:ext cx="6319838" cy="1066800"/>
            </a:xfrm>
            <a:prstGeom prst="roundRect">
              <a:avLst>
                <a:gd name="adj" fmla="val 16667"/>
              </a:avLst>
            </a:prstGeom>
            <a:gradFill flip="none" rotWithShape="1">
              <a:gsLst>
                <a:gs pos="0">
                  <a:srgbClr val="00B0F0"/>
                </a:gs>
                <a:gs pos="39999">
                  <a:srgbClr val="85C2FF"/>
                </a:gs>
                <a:gs pos="70000">
                  <a:srgbClr val="C4D6EB"/>
                </a:gs>
                <a:gs pos="100000">
                  <a:srgbClr val="FFEBFA"/>
                </a:gs>
              </a:gsLst>
              <a:lin ang="16200000" scaled="0"/>
              <a:tileRect/>
            </a:gradFill>
            <a:ln w="9525">
              <a:noFill/>
              <a:round/>
              <a:headEnd/>
              <a:tailEnd/>
            </a:ln>
            <a:effectLst/>
          </p:spPr>
          <p:txBody>
            <a:bodyPr wrap="none" anchor="ctr"/>
            <a:lstStyle/>
            <a:p>
              <a:endParaRPr lang="zh-CN" altLang="en-US"/>
            </a:p>
          </p:txBody>
        </p:sp>
        <p:sp>
          <p:nvSpPr>
            <p:cNvPr id="36" name="AutoShape 4"/>
            <p:cNvSpPr>
              <a:spLocks noChangeArrowheads="1"/>
            </p:cNvSpPr>
            <p:nvPr/>
          </p:nvSpPr>
          <p:spPr bwMode="gray">
            <a:xfrm>
              <a:off x="1066800" y="4724400"/>
              <a:ext cx="6319838" cy="823913"/>
            </a:xfrm>
            <a:prstGeom prst="roundRect">
              <a:avLst>
                <a:gd name="adj" fmla="val 16667"/>
              </a:avLst>
            </a:prstGeom>
            <a:solidFill>
              <a:srgbClr val="00B0F0"/>
            </a:solidFill>
            <a:ln w="9525">
              <a:noFill/>
              <a:round/>
              <a:headEnd/>
              <a:tailEnd/>
            </a:ln>
            <a:effectLst/>
          </p:spPr>
          <p:txBody>
            <a:bodyPr wrap="none" anchor="ctr"/>
            <a:lstStyle/>
            <a:p>
              <a:endParaRPr lang="zh-CN" altLang="en-US"/>
            </a:p>
          </p:txBody>
        </p:sp>
        <p:sp>
          <p:nvSpPr>
            <p:cNvPr id="37" name="AutoShape 5"/>
            <p:cNvSpPr>
              <a:spLocks noChangeArrowheads="1"/>
            </p:cNvSpPr>
            <p:nvPr/>
          </p:nvSpPr>
          <p:spPr bwMode="gray">
            <a:xfrm flipV="1">
              <a:off x="1066800" y="5334000"/>
              <a:ext cx="6315075" cy="381000"/>
            </a:xfrm>
            <a:prstGeom prst="roundRect">
              <a:avLst>
                <a:gd name="adj" fmla="val 23750"/>
              </a:avLst>
            </a:prstGeom>
            <a:gradFill rotWithShape="1">
              <a:gsLst>
                <a:gs pos="0">
                  <a:srgbClr val="5E9EFF"/>
                </a:gs>
                <a:gs pos="39999">
                  <a:srgbClr val="85C2FF"/>
                </a:gs>
                <a:gs pos="70000">
                  <a:srgbClr val="C4D6EB"/>
                </a:gs>
                <a:gs pos="100000">
                  <a:srgbClr val="FFEBFA"/>
                </a:gs>
              </a:gsLst>
              <a:lin ang="16200000" scaled="0"/>
            </a:gradFill>
            <a:ln w="9525">
              <a:noFill/>
              <a:round/>
              <a:headEnd/>
              <a:tailEnd/>
            </a:ln>
            <a:effectLst/>
          </p:spPr>
          <p:txBody>
            <a:bodyPr wrap="none" anchor="ctr"/>
            <a:lstStyle/>
            <a:p>
              <a:endParaRPr lang="zh-CN" altLang="en-US"/>
            </a:p>
          </p:txBody>
        </p:sp>
      </p:grpSp>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基于机匣加速度信号的径向碰摩部位识别</a:t>
            </a:r>
            <a:endParaRPr lang="en-US" altLang="zh-CN" dirty="0" smtClean="0">
              <a:solidFill>
                <a:srgbClr val="FF0000"/>
              </a:solidFill>
            </a:endParaRPr>
          </a:p>
        </p:txBody>
      </p:sp>
      <p:sp>
        <p:nvSpPr>
          <p:cNvPr id="8"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a:ln>
                <a:noFill/>
              </a:ln>
              <a:solidFill>
                <a:schemeClr val="bg1"/>
              </a:solidFill>
              <a:effectLst/>
              <a:uLnTx/>
              <a:uFillTx/>
              <a:latin typeface="+mn-lt"/>
              <a:ea typeface="微软雅黑" pitchFamily="34" charset="-122"/>
              <a:cs typeface="+mn-cs"/>
            </a:endParaRPr>
          </a:p>
        </p:txBody>
      </p:sp>
      <p:sp>
        <p:nvSpPr>
          <p:cNvPr id="10"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a:ln>
                <a:noFill/>
              </a:ln>
              <a:solidFill>
                <a:schemeClr val="bg1"/>
              </a:solidFill>
              <a:effectLst/>
              <a:uLnTx/>
              <a:uFillTx/>
              <a:latin typeface="+mn-lt"/>
              <a:ea typeface="微软雅黑" pitchFamily="34" charset="-122"/>
              <a:cs typeface="+mn-cs"/>
            </a:endParaRPr>
          </a:p>
        </p:txBody>
      </p:sp>
      <p:grpSp>
        <p:nvGrpSpPr>
          <p:cNvPr id="19" name="Group 10"/>
          <p:cNvGrpSpPr>
            <a:grpSpLocks/>
          </p:cNvGrpSpPr>
          <p:nvPr/>
        </p:nvGrpSpPr>
        <p:grpSpPr bwMode="auto">
          <a:xfrm>
            <a:off x="1219200" y="1600200"/>
            <a:ext cx="6319838" cy="1219200"/>
            <a:chOff x="576" y="1008"/>
            <a:chExt cx="3981" cy="768"/>
          </a:xfrm>
        </p:grpSpPr>
        <p:sp>
          <p:nvSpPr>
            <p:cNvPr id="20" name="AutoShape 11"/>
            <p:cNvSpPr>
              <a:spLocks noChangeArrowheads="1"/>
            </p:cNvSpPr>
            <p:nvPr/>
          </p:nvSpPr>
          <p:spPr bwMode="gray">
            <a:xfrm>
              <a:off x="576" y="1104"/>
              <a:ext cx="3981" cy="672"/>
            </a:xfrm>
            <a:prstGeom prst="roundRect">
              <a:avLst>
                <a:gd name="adj" fmla="val 16667"/>
              </a:avLst>
            </a:prstGeom>
            <a:gradFill rotWithShape="1">
              <a:gsLst>
                <a:gs pos="0">
                  <a:schemeClr val="hlink"/>
                </a:gs>
                <a:gs pos="100000">
                  <a:schemeClr val="hlink">
                    <a:gamma/>
                    <a:tint val="51373"/>
                    <a:invGamma/>
                  </a:schemeClr>
                </a:gs>
              </a:gsLst>
              <a:lin ang="5400000" scaled="1"/>
            </a:gradFill>
            <a:ln w="9525">
              <a:noFill/>
              <a:round/>
              <a:headEnd/>
              <a:tailEnd/>
            </a:ln>
            <a:effectLst/>
          </p:spPr>
          <p:txBody>
            <a:bodyPr wrap="none" anchor="ctr"/>
            <a:lstStyle/>
            <a:p>
              <a:endParaRPr lang="zh-CN" altLang="en-US"/>
            </a:p>
          </p:txBody>
        </p:sp>
        <p:sp>
          <p:nvSpPr>
            <p:cNvPr id="21" name="AutoShape 12"/>
            <p:cNvSpPr>
              <a:spLocks noChangeArrowheads="1"/>
            </p:cNvSpPr>
            <p:nvPr/>
          </p:nvSpPr>
          <p:spPr bwMode="gray">
            <a:xfrm>
              <a:off x="576" y="1008"/>
              <a:ext cx="3981" cy="519"/>
            </a:xfrm>
            <a:prstGeom prst="roundRect">
              <a:avLst>
                <a:gd name="adj" fmla="val 16667"/>
              </a:avLst>
            </a:prstGeom>
            <a:solidFill>
              <a:schemeClr val="hlink"/>
            </a:solidFill>
            <a:ln w="9525">
              <a:noFill/>
              <a:round/>
              <a:headEnd/>
              <a:tailEnd/>
            </a:ln>
            <a:effectLst/>
          </p:spPr>
          <p:txBody>
            <a:bodyPr wrap="none" anchor="ctr"/>
            <a:lstStyle/>
            <a:p>
              <a:endParaRPr lang="zh-CN" altLang="en-US"/>
            </a:p>
          </p:txBody>
        </p:sp>
        <p:sp>
          <p:nvSpPr>
            <p:cNvPr id="22" name="AutoShape 13"/>
            <p:cNvSpPr>
              <a:spLocks noChangeArrowheads="1"/>
            </p:cNvSpPr>
            <p:nvPr/>
          </p:nvSpPr>
          <p:spPr bwMode="gray">
            <a:xfrm flipV="1">
              <a:off x="576" y="1344"/>
              <a:ext cx="3978" cy="240"/>
            </a:xfrm>
            <a:prstGeom prst="roundRect">
              <a:avLst>
                <a:gd name="adj" fmla="val 23750"/>
              </a:avLst>
            </a:prstGeom>
            <a:gradFill rotWithShape="1">
              <a:gsLst>
                <a:gs pos="0">
                  <a:schemeClr val="hlink">
                    <a:gamma/>
                    <a:tint val="0"/>
                    <a:invGamma/>
                  </a:schemeClr>
                </a:gs>
                <a:gs pos="100000">
                  <a:schemeClr val="hlink"/>
                </a:gs>
              </a:gsLst>
              <a:lin ang="5400000" scaled="1"/>
            </a:gradFill>
            <a:ln w="9525">
              <a:noFill/>
              <a:round/>
              <a:headEnd/>
              <a:tailEnd/>
            </a:ln>
            <a:effectLst/>
          </p:spPr>
          <p:txBody>
            <a:bodyPr wrap="none" anchor="ctr"/>
            <a:lstStyle/>
            <a:p>
              <a:endParaRPr lang="zh-CN" altLang="en-US"/>
            </a:p>
          </p:txBody>
        </p:sp>
      </p:grpSp>
      <p:sp>
        <p:nvSpPr>
          <p:cNvPr id="23" name="Rectangle 14"/>
          <p:cNvSpPr>
            <a:spLocks noChangeArrowheads="1"/>
          </p:cNvSpPr>
          <p:nvPr/>
        </p:nvSpPr>
        <p:spPr bwMode="gray">
          <a:xfrm>
            <a:off x="1371600" y="1828800"/>
            <a:ext cx="2659702" cy="461665"/>
          </a:xfrm>
          <a:prstGeom prst="rect">
            <a:avLst/>
          </a:prstGeom>
          <a:noFill/>
          <a:ln w="9525">
            <a:noFill/>
            <a:miter lim="800000"/>
            <a:headEnd/>
            <a:tailEnd/>
          </a:ln>
          <a:effectLst/>
        </p:spPr>
        <p:txBody>
          <a:bodyPr wrap="none">
            <a:spAutoFit/>
          </a:bodyPr>
          <a:lstStyle/>
          <a:p>
            <a:r>
              <a:rPr lang="zh-CN" altLang="en-US" sz="2400" dirty="0" smtClean="0">
                <a:solidFill>
                  <a:schemeClr val="tx1"/>
                </a:solidFill>
              </a:rPr>
              <a:t>加速度信号均方值</a:t>
            </a:r>
            <a:endParaRPr lang="en-US" altLang="zh-CN" sz="2400" dirty="0" smtClean="0">
              <a:solidFill>
                <a:schemeClr val="tx1"/>
              </a:solidFill>
            </a:endParaRPr>
          </a:p>
        </p:txBody>
      </p:sp>
      <p:sp>
        <p:nvSpPr>
          <p:cNvPr id="25" name="AutoShape 17"/>
          <p:cNvSpPr>
            <a:spLocks noChangeArrowheads="1"/>
          </p:cNvSpPr>
          <p:nvPr/>
        </p:nvSpPr>
        <p:spPr bwMode="gray">
          <a:xfrm>
            <a:off x="3124200" y="2286000"/>
            <a:ext cx="5257800" cy="838200"/>
          </a:xfrm>
          <a:prstGeom prst="roundRect">
            <a:avLst>
              <a:gd name="adj" fmla="val 29463"/>
            </a:avLst>
          </a:prstGeom>
          <a:solidFill>
            <a:schemeClr val="bg1"/>
          </a:solidFill>
          <a:ln w="28575">
            <a:solidFill>
              <a:schemeClr val="hlink"/>
            </a:solidFill>
            <a:round/>
            <a:headEnd/>
            <a:tailEnd/>
          </a:ln>
          <a:effectLst/>
        </p:spPr>
        <p:txBody>
          <a:bodyPr wrap="none" anchor="ctr"/>
          <a:lstStyle/>
          <a:p>
            <a:pPr lvl="0"/>
            <a:r>
              <a:rPr lang="zh-CN" altLang="en-US" dirty="0" smtClean="0">
                <a:solidFill>
                  <a:schemeClr val="tx1"/>
                </a:solidFill>
              </a:rPr>
              <a:t>根据碰摩时安装于机匣不同位置的加速度传感器</a:t>
            </a:r>
            <a:endParaRPr lang="en-US" altLang="zh-CN" dirty="0" smtClean="0">
              <a:solidFill>
                <a:schemeClr val="tx1"/>
              </a:solidFill>
            </a:endParaRPr>
          </a:p>
          <a:p>
            <a:pPr lvl="0"/>
            <a:r>
              <a:rPr lang="zh-CN" altLang="en-US" dirty="0" smtClean="0">
                <a:solidFill>
                  <a:schemeClr val="tx1"/>
                </a:solidFill>
              </a:rPr>
              <a:t>感应到振动大小的差异性</a:t>
            </a:r>
            <a:endParaRPr lang="en-US" altLang="zh-CN" b="1" dirty="0">
              <a:solidFill>
                <a:schemeClr val="tx1"/>
              </a:solidFill>
              <a:ea typeface="宋体" pitchFamily="2" charset="-122"/>
            </a:endParaRPr>
          </a:p>
        </p:txBody>
      </p:sp>
      <p:sp>
        <p:nvSpPr>
          <p:cNvPr id="27" name="AutoShape 19"/>
          <p:cNvSpPr>
            <a:spLocks noChangeArrowheads="1"/>
          </p:cNvSpPr>
          <p:nvPr/>
        </p:nvSpPr>
        <p:spPr bwMode="gray">
          <a:xfrm>
            <a:off x="3124200" y="5389562"/>
            <a:ext cx="5334000" cy="782638"/>
          </a:xfrm>
          <a:prstGeom prst="roundRect">
            <a:avLst>
              <a:gd name="adj" fmla="val 29463"/>
            </a:avLst>
          </a:prstGeom>
          <a:solidFill>
            <a:schemeClr val="bg1"/>
          </a:solidFill>
          <a:ln w="28575">
            <a:solidFill>
              <a:srgbClr val="00B0F0"/>
            </a:solidFill>
            <a:round/>
            <a:headEnd/>
            <a:tailEnd/>
          </a:ln>
          <a:effectLst/>
        </p:spPr>
        <p:txBody>
          <a:bodyPr wrap="none" anchor="ctr"/>
          <a:lstStyle/>
          <a:p>
            <a:pPr lvl="0"/>
            <a:r>
              <a:rPr lang="zh-CN" altLang="en-US" dirty="0" smtClean="0">
                <a:solidFill>
                  <a:srgbClr val="C00000"/>
                </a:solidFill>
              </a:rPr>
              <a:t>依据小波包良好的时频局部性，对机匣加速度信号</a:t>
            </a:r>
            <a:endParaRPr lang="en-US" altLang="zh-CN" dirty="0" smtClean="0">
              <a:solidFill>
                <a:srgbClr val="C00000"/>
              </a:solidFill>
            </a:endParaRPr>
          </a:p>
          <a:p>
            <a:pPr lvl="0"/>
            <a:r>
              <a:rPr lang="zh-CN" altLang="en-US" dirty="0" smtClean="0">
                <a:solidFill>
                  <a:srgbClr val="C00000"/>
                </a:solidFill>
              </a:rPr>
              <a:t>进行小波包分解，并提取小波包归一化能量特征</a:t>
            </a:r>
            <a:endParaRPr lang="en-US" altLang="zh-CN" b="1" dirty="0">
              <a:solidFill>
                <a:srgbClr val="C00000"/>
              </a:solidFill>
              <a:ea typeface="宋体" pitchFamily="2" charset="-122"/>
            </a:endParaRPr>
          </a:p>
        </p:txBody>
      </p:sp>
      <p:sp>
        <p:nvSpPr>
          <p:cNvPr id="31" name="矩形 30"/>
          <p:cNvSpPr/>
          <p:nvPr/>
        </p:nvSpPr>
        <p:spPr>
          <a:xfrm>
            <a:off x="1295400" y="4876800"/>
            <a:ext cx="1731564" cy="461665"/>
          </a:xfrm>
          <a:prstGeom prst="rect">
            <a:avLst/>
          </a:prstGeom>
        </p:spPr>
        <p:txBody>
          <a:bodyPr wrap="none">
            <a:spAutoFit/>
          </a:bodyPr>
          <a:lstStyle/>
          <a:p>
            <a:r>
              <a:rPr lang="zh-CN" altLang="en-US" sz="2400" dirty="0" smtClean="0">
                <a:solidFill>
                  <a:srgbClr val="C00000"/>
                </a:solidFill>
              </a:rPr>
              <a:t>小波包能量</a:t>
            </a:r>
            <a:endParaRPr lang="en-US" altLang="zh-CN" sz="2400" dirty="0" smtClean="0">
              <a:solidFill>
                <a:srgbClr val="C00000"/>
              </a:solidFill>
            </a:endParaRPr>
          </a:p>
        </p:txBody>
      </p:sp>
      <p:sp>
        <p:nvSpPr>
          <p:cNvPr id="33" name="矩形 32"/>
          <p:cNvSpPr/>
          <p:nvPr/>
        </p:nvSpPr>
        <p:spPr>
          <a:xfrm>
            <a:off x="832273" y="0"/>
            <a:ext cx="3206327" cy="369332"/>
          </a:xfrm>
          <a:prstGeom prst="rect">
            <a:avLst/>
          </a:prstGeom>
        </p:spPr>
        <p:txBody>
          <a:bodyPr wrap="none">
            <a:spAutoFit/>
          </a:bodyPr>
          <a:lstStyle/>
          <a:p>
            <a:pPr eaLnBrk="0" hangingPunct="0"/>
            <a:r>
              <a:rPr lang="zh-CN" altLang="en-US" dirty="0" smtClean="0">
                <a:solidFill>
                  <a:schemeClr val="bg1"/>
                </a:solidFill>
                <a:latin typeface="Arial" pitchFamily="34" charset="0"/>
              </a:rPr>
              <a:t>航空发动机径向碰摩部位识别</a:t>
            </a:r>
            <a:endParaRPr lang="zh-CN" altLang="en-US" dirty="0">
              <a:solidFill>
                <a:schemeClr val="bg1"/>
              </a:solidFill>
              <a:latin typeface="Arial" pitchFamily="34" charset="0"/>
            </a:endParaRPr>
          </a:p>
        </p:txBody>
      </p:sp>
      <p:sp>
        <p:nvSpPr>
          <p:cNvPr id="3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grpSp>
        <p:nvGrpSpPr>
          <p:cNvPr id="49" name="Group 6"/>
          <p:cNvGrpSpPr>
            <a:grpSpLocks/>
          </p:cNvGrpSpPr>
          <p:nvPr/>
        </p:nvGrpSpPr>
        <p:grpSpPr bwMode="auto">
          <a:xfrm>
            <a:off x="1219200" y="3222625"/>
            <a:ext cx="6319838" cy="1219200"/>
            <a:chOff x="576" y="1934"/>
            <a:chExt cx="3981" cy="768"/>
          </a:xfrm>
        </p:grpSpPr>
        <p:sp>
          <p:nvSpPr>
            <p:cNvPr id="50" name="AutoShape 7"/>
            <p:cNvSpPr>
              <a:spLocks noChangeArrowheads="1"/>
            </p:cNvSpPr>
            <p:nvPr/>
          </p:nvSpPr>
          <p:spPr bwMode="gray">
            <a:xfrm>
              <a:off x="576" y="2030"/>
              <a:ext cx="3981" cy="672"/>
            </a:xfrm>
            <a:prstGeom prst="roundRect">
              <a:avLst>
                <a:gd name="adj" fmla="val 16667"/>
              </a:avLst>
            </a:prstGeom>
            <a:gradFill rotWithShape="1">
              <a:gsLst>
                <a:gs pos="0">
                  <a:schemeClr val="accent1"/>
                </a:gs>
                <a:gs pos="100000">
                  <a:schemeClr val="accent1">
                    <a:gamma/>
                    <a:tint val="51373"/>
                    <a:invGamma/>
                  </a:schemeClr>
                </a:gs>
              </a:gsLst>
              <a:lin ang="5400000" scaled="1"/>
            </a:gradFill>
            <a:ln w="9525">
              <a:noFill/>
              <a:round/>
              <a:headEnd/>
              <a:tailEnd/>
            </a:ln>
            <a:effectLst/>
          </p:spPr>
          <p:txBody>
            <a:bodyPr wrap="none" anchor="ctr"/>
            <a:lstStyle/>
            <a:p>
              <a:endParaRPr lang="zh-CN" altLang="en-US"/>
            </a:p>
          </p:txBody>
        </p:sp>
        <p:sp>
          <p:nvSpPr>
            <p:cNvPr id="51" name="AutoShape 8"/>
            <p:cNvSpPr>
              <a:spLocks noChangeArrowheads="1"/>
            </p:cNvSpPr>
            <p:nvPr/>
          </p:nvSpPr>
          <p:spPr bwMode="gray">
            <a:xfrm>
              <a:off x="576" y="1934"/>
              <a:ext cx="3981" cy="519"/>
            </a:xfrm>
            <a:prstGeom prst="roundRect">
              <a:avLst>
                <a:gd name="adj" fmla="val 16667"/>
              </a:avLst>
            </a:prstGeom>
            <a:solidFill>
              <a:schemeClr val="accent1"/>
            </a:solidFill>
            <a:ln w="9525">
              <a:noFill/>
              <a:round/>
              <a:headEnd/>
              <a:tailEnd/>
            </a:ln>
            <a:effectLst/>
          </p:spPr>
          <p:txBody>
            <a:bodyPr wrap="none" anchor="ctr"/>
            <a:lstStyle/>
            <a:p>
              <a:endParaRPr lang="zh-CN" altLang="en-US"/>
            </a:p>
          </p:txBody>
        </p:sp>
        <p:sp>
          <p:nvSpPr>
            <p:cNvPr id="52" name="AutoShape 9"/>
            <p:cNvSpPr>
              <a:spLocks noChangeArrowheads="1"/>
            </p:cNvSpPr>
            <p:nvPr/>
          </p:nvSpPr>
          <p:spPr bwMode="gray">
            <a:xfrm flipV="1">
              <a:off x="576" y="2270"/>
              <a:ext cx="3978" cy="240"/>
            </a:xfrm>
            <a:prstGeom prst="roundRect">
              <a:avLst>
                <a:gd name="adj" fmla="val 23750"/>
              </a:avLst>
            </a:prstGeom>
            <a:gradFill rotWithShape="1">
              <a:gsLst>
                <a:gs pos="0">
                  <a:schemeClr val="accent1">
                    <a:gamma/>
                    <a:tint val="0"/>
                    <a:invGamma/>
                  </a:schemeClr>
                </a:gs>
                <a:gs pos="100000">
                  <a:schemeClr val="accent1"/>
                </a:gs>
              </a:gsLst>
              <a:lin ang="5400000" scaled="1"/>
            </a:gradFill>
            <a:ln w="9525">
              <a:noFill/>
              <a:round/>
              <a:headEnd/>
              <a:tailEnd/>
            </a:ln>
            <a:effectLst/>
          </p:spPr>
          <p:txBody>
            <a:bodyPr wrap="none" anchor="ctr"/>
            <a:lstStyle/>
            <a:p>
              <a:endParaRPr lang="zh-CN" altLang="en-US"/>
            </a:p>
          </p:txBody>
        </p:sp>
      </p:grpSp>
      <p:sp>
        <p:nvSpPr>
          <p:cNvPr id="53" name="Rectangle 15"/>
          <p:cNvSpPr>
            <a:spLocks noChangeArrowheads="1"/>
          </p:cNvSpPr>
          <p:nvPr/>
        </p:nvSpPr>
        <p:spPr bwMode="gray">
          <a:xfrm>
            <a:off x="1371600" y="3298825"/>
            <a:ext cx="2350322" cy="461665"/>
          </a:xfrm>
          <a:prstGeom prst="rect">
            <a:avLst/>
          </a:prstGeom>
          <a:noFill/>
          <a:ln w="9525">
            <a:noFill/>
            <a:miter lim="800000"/>
            <a:headEnd/>
            <a:tailEnd/>
          </a:ln>
          <a:effectLst/>
        </p:spPr>
        <p:txBody>
          <a:bodyPr wrap="none">
            <a:spAutoFit/>
          </a:bodyPr>
          <a:lstStyle/>
          <a:p>
            <a:r>
              <a:rPr lang="zh-CN" altLang="en-US" sz="2400" dirty="0" smtClean="0">
                <a:solidFill>
                  <a:schemeClr val="tx1"/>
                </a:solidFill>
              </a:rPr>
              <a:t>小波极大模能量</a:t>
            </a:r>
            <a:endParaRPr lang="en-US" altLang="zh-CN" sz="2400" dirty="0" smtClean="0">
              <a:solidFill>
                <a:schemeClr val="tx1"/>
              </a:solidFill>
            </a:endParaRPr>
          </a:p>
        </p:txBody>
      </p:sp>
      <p:sp>
        <p:nvSpPr>
          <p:cNvPr id="54" name="AutoShape 18"/>
          <p:cNvSpPr>
            <a:spLocks noChangeArrowheads="1"/>
          </p:cNvSpPr>
          <p:nvPr/>
        </p:nvSpPr>
        <p:spPr bwMode="gray">
          <a:xfrm>
            <a:off x="3124200" y="3810000"/>
            <a:ext cx="5257800" cy="838200"/>
          </a:xfrm>
          <a:prstGeom prst="roundRect">
            <a:avLst>
              <a:gd name="adj" fmla="val 29463"/>
            </a:avLst>
          </a:prstGeom>
          <a:solidFill>
            <a:schemeClr val="bg1"/>
          </a:solidFill>
          <a:ln w="28575">
            <a:solidFill>
              <a:schemeClr val="accent1"/>
            </a:solidFill>
            <a:round/>
            <a:headEnd/>
            <a:tailEnd/>
          </a:ln>
          <a:effectLst/>
        </p:spPr>
        <p:txBody>
          <a:bodyPr wrap="none" anchor="ctr"/>
          <a:lstStyle/>
          <a:p>
            <a:r>
              <a:rPr lang="zh-CN" altLang="en-US" dirty="0" smtClean="0">
                <a:solidFill>
                  <a:schemeClr val="tx1"/>
                </a:solidFill>
                <a:latin typeface="Arial" pitchFamily="34" charset="0"/>
              </a:rPr>
              <a:t>考虑碰摩时加速度信号的冲击特征及小波局部</a:t>
            </a:r>
            <a:endParaRPr lang="en-US" altLang="zh-CN" dirty="0" smtClean="0">
              <a:solidFill>
                <a:schemeClr val="tx1"/>
              </a:solidFill>
              <a:latin typeface="Arial" pitchFamily="34" charset="0"/>
            </a:endParaRPr>
          </a:p>
          <a:p>
            <a:r>
              <a:rPr lang="zh-CN" altLang="en-US" dirty="0" smtClean="0">
                <a:solidFill>
                  <a:schemeClr val="tx1"/>
                </a:solidFill>
                <a:latin typeface="Arial" pitchFamily="34" charset="0"/>
              </a:rPr>
              <a:t>极大模方法对冲击信号提取的敏感性</a:t>
            </a:r>
            <a:endParaRPr lang="en-US" altLang="zh-CN" b="1" dirty="0">
              <a:solidFill>
                <a:schemeClr val="tx2"/>
              </a:solidFill>
              <a:ea typeface="宋体" pitchFamily="2" charset="-122"/>
            </a:endParaRPr>
          </a:p>
        </p:txBody>
      </p:sp>
      <p:grpSp>
        <p:nvGrpSpPr>
          <p:cNvPr id="76" name="Group 6"/>
          <p:cNvGrpSpPr>
            <a:grpSpLocks/>
          </p:cNvGrpSpPr>
          <p:nvPr/>
        </p:nvGrpSpPr>
        <p:grpSpPr bwMode="auto">
          <a:xfrm>
            <a:off x="838200" y="457200"/>
            <a:ext cx="7924800" cy="1066800"/>
            <a:chOff x="596" y="1824"/>
            <a:chExt cx="1440" cy="562"/>
          </a:xfrm>
        </p:grpSpPr>
        <p:sp>
          <p:nvSpPr>
            <p:cNvPr id="77"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78"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800" dirty="0" smtClean="0">
                  <a:solidFill>
                    <a:schemeClr val="tx1"/>
                  </a:solidFill>
                </a:rPr>
                <a:t>基于机匣加速度信号的径向碰摩部位识别</a:t>
              </a:r>
              <a:endParaRPr lang="en-US" altLang="zh-CN" sz="2800"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7" grpId="0" animBg="1"/>
      <p:bldP spid="31" grpId="0"/>
      <p:bldP spid="53" grpId="0"/>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31" name="AutoShape 4"/>
          <p:cNvSpPr>
            <a:spLocks noChangeArrowheads="1"/>
          </p:cNvSpPr>
          <p:nvPr/>
        </p:nvSpPr>
        <p:spPr bwMode="gray">
          <a:xfrm flipH="1">
            <a:off x="2362200" y="838200"/>
            <a:ext cx="1057275" cy="978209"/>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32" name="AutoShape 5"/>
          <p:cNvSpPr>
            <a:spLocks noChangeArrowheads="1"/>
          </p:cNvSpPr>
          <p:nvPr/>
        </p:nvSpPr>
        <p:spPr bwMode="gray">
          <a:xfrm>
            <a:off x="517525" y="914400"/>
            <a:ext cx="1158875" cy="938521"/>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33" name="Group 6"/>
          <p:cNvGrpSpPr>
            <a:grpSpLocks/>
          </p:cNvGrpSpPr>
          <p:nvPr/>
        </p:nvGrpSpPr>
        <p:grpSpPr bwMode="auto">
          <a:xfrm>
            <a:off x="457200" y="2024371"/>
            <a:ext cx="3003550" cy="3614429"/>
            <a:chOff x="862" y="713"/>
            <a:chExt cx="3780" cy="4551"/>
          </a:xfrm>
        </p:grpSpPr>
        <p:grpSp>
          <p:nvGrpSpPr>
            <p:cNvPr id="34" name="Group 7"/>
            <p:cNvGrpSpPr>
              <a:grpSpLocks/>
            </p:cNvGrpSpPr>
            <p:nvPr/>
          </p:nvGrpSpPr>
          <p:grpSpPr bwMode="auto">
            <a:xfrm>
              <a:off x="1082" y="3277"/>
              <a:ext cx="3406" cy="1987"/>
              <a:chOff x="1082" y="3422"/>
              <a:chExt cx="3406" cy="1987"/>
            </a:xfrm>
          </p:grpSpPr>
          <p:sp>
            <p:nvSpPr>
              <p:cNvPr id="39" name="Freeform 8"/>
              <p:cNvSpPr>
                <a:spLocks/>
              </p:cNvSpPr>
              <p:nvPr/>
            </p:nvSpPr>
            <p:spPr bwMode="gray">
              <a:xfrm>
                <a:off x="1082" y="4078"/>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sp>
            <p:nvSpPr>
              <p:cNvPr id="40" name="Freeform 9"/>
              <p:cNvSpPr>
                <a:spLocks/>
              </p:cNvSpPr>
              <p:nvPr/>
            </p:nvSpPr>
            <p:spPr bwMode="gray">
              <a:xfrm>
                <a:off x="2405" y="3991"/>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41" name="Freeform 10"/>
              <p:cNvSpPr>
                <a:spLocks/>
              </p:cNvSpPr>
              <p:nvPr/>
            </p:nvSpPr>
            <p:spPr bwMode="gray">
              <a:xfrm>
                <a:off x="1082" y="3422"/>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nvGrpSpPr>
            <p:cNvPr id="35" name="Group 19"/>
            <p:cNvGrpSpPr>
              <a:grpSpLocks/>
            </p:cNvGrpSpPr>
            <p:nvPr/>
          </p:nvGrpSpPr>
          <p:grpSpPr bwMode="auto">
            <a:xfrm>
              <a:off x="862" y="713"/>
              <a:ext cx="3780" cy="1993"/>
              <a:chOff x="1082" y="2355"/>
              <a:chExt cx="3406" cy="1993"/>
            </a:xfrm>
          </p:grpSpPr>
          <p:sp>
            <p:nvSpPr>
              <p:cNvPr id="36"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37"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38"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0000FF"/>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42" name="AutoShape 23"/>
          <p:cNvSpPr>
            <a:spLocks/>
          </p:cNvSpPr>
          <p:nvPr/>
        </p:nvSpPr>
        <p:spPr bwMode="blackWhite">
          <a:xfrm>
            <a:off x="4145266" y="1676400"/>
            <a:ext cx="4617734" cy="201922"/>
          </a:xfrm>
          <a:prstGeom prst="callout2">
            <a:avLst>
              <a:gd name="adj1" fmla="val 22153"/>
              <a:gd name="adj2" fmla="val -1944"/>
              <a:gd name="adj3" fmla="val 22153"/>
              <a:gd name="adj4" fmla="val -12162"/>
              <a:gd name="adj5" fmla="val 519717"/>
              <a:gd name="adj6" fmla="val -19003"/>
            </a:avLst>
          </a:prstGeom>
          <a:noFill/>
          <a:ln w="9525">
            <a:solidFill>
              <a:srgbClr val="000000"/>
            </a:solidFill>
            <a:miter lim="800000"/>
            <a:headEnd type="diamond" w="med" len="med"/>
            <a:tailEnd/>
          </a:ln>
        </p:spPr>
        <p:txBody>
          <a:bodyPr anchor="ctr"/>
          <a:lstStyle/>
          <a:p>
            <a:pPr eaLnBrk="0" hangingPunct="0"/>
            <a:endParaRPr lang="en-US" altLang="zh-CN" dirty="0">
              <a:solidFill>
                <a:srgbClr val="0000FF"/>
              </a:solidFill>
              <a:ea typeface="宋体" charset="-122"/>
            </a:endParaRPr>
          </a:p>
        </p:txBody>
      </p:sp>
      <p:sp>
        <p:nvSpPr>
          <p:cNvPr id="43" name="AutoShape 25"/>
          <p:cNvSpPr>
            <a:spLocks/>
          </p:cNvSpPr>
          <p:nvPr/>
        </p:nvSpPr>
        <p:spPr bwMode="blackWhite">
          <a:xfrm>
            <a:off x="4038600" y="3352800"/>
            <a:ext cx="3823996" cy="12951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44" name="矩形 43"/>
          <p:cNvSpPr/>
          <p:nvPr/>
        </p:nvSpPr>
        <p:spPr>
          <a:xfrm>
            <a:off x="1249666" y="1094510"/>
            <a:ext cx="1422185"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背景原理</a:t>
            </a:r>
            <a:endParaRPr lang="en-US" altLang="zh-CN" sz="2400" dirty="0">
              <a:solidFill>
                <a:srgbClr val="000000"/>
              </a:solidFill>
              <a:effectLst>
                <a:outerShdw blurRad="38100" dist="38100" dir="2700000" algn="tl">
                  <a:srgbClr val="FFFFFF"/>
                </a:outerShdw>
              </a:effectLst>
            </a:endParaRPr>
          </a:p>
        </p:txBody>
      </p:sp>
      <p:sp>
        <p:nvSpPr>
          <p:cNvPr id="45" name="矩形 44"/>
          <p:cNvSpPr/>
          <p:nvPr/>
        </p:nvSpPr>
        <p:spPr>
          <a:xfrm>
            <a:off x="4038600" y="1295400"/>
            <a:ext cx="4572000" cy="923330"/>
          </a:xfrm>
          <a:prstGeom prst="rect">
            <a:avLst/>
          </a:prstGeom>
        </p:spPr>
        <p:txBody>
          <a:bodyPr>
            <a:spAutoFit/>
          </a:bodyPr>
          <a:lstStyle/>
          <a:p>
            <a:pPr eaLnBrk="0" hangingPunct="0"/>
            <a:r>
              <a:rPr lang="zh-CN" altLang="en-US" dirty="0" smtClean="0">
                <a:solidFill>
                  <a:srgbClr val="0000FF"/>
                </a:solidFill>
              </a:rPr>
              <a:t>考虑小波包良好的时频局部性，以及转子系统发生局部碰摩时，信号的高频特征复杂多变的特点，采用小波包提取信号的故障特征</a:t>
            </a:r>
            <a:endParaRPr lang="en-US" altLang="zh-CN" dirty="0">
              <a:solidFill>
                <a:srgbClr val="0000FF"/>
              </a:solidFill>
              <a:ea typeface="宋体" charset="-122"/>
            </a:endParaRPr>
          </a:p>
        </p:txBody>
      </p:sp>
      <p:graphicFrame>
        <p:nvGraphicFramePr>
          <p:cNvPr id="86018" name="Object 2"/>
          <p:cNvGraphicFramePr>
            <a:graphicFrameLocks noChangeAspect="1"/>
          </p:cNvGraphicFramePr>
          <p:nvPr/>
        </p:nvGraphicFramePr>
        <p:xfrm>
          <a:off x="4343400" y="2590800"/>
          <a:ext cx="4343400" cy="762000"/>
        </p:xfrm>
        <a:graphic>
          <a:graphicData uri="http://schemas.openxmlformats.org/presentationml/2006/ole">
            <p:oleObj spid="_x0000_s86018" name="公式" r:id="rId4" imgW="2273040" imgH="457200" progId="Equation.3">
              <p:embed/>
            </p:oleObj>
          </a:graphicData>
        </a:graphic>
      </p:graphicFrame>
      <p:graphicFrame>
        <p:nvGraphicFramePr>
          <p:cNvPr id="86019" name="Object 3"/>
          <p:cNvGraphicFramePr>
            <a:graphicFrameLocks noChangeAspect="1"/>
          </p:cNvGraphicFramePr>
          <p:nvPr/>
        </p:nvGraphicFramePr>
        <p:xfrm>
          <a:off x="4343400" y="3429000"/>
          <a:ext cx="4335463" cy="533400"/>
        </p:xfrm>
        <a:graphic>
          <a:graphicData uri="http://schemas.openxmlformats.org/presentationml/2006/ole">
            <p:oleObj spid="_x0000_s86019" name="公式" r:id="rId5" imgW="2958840" imgH="266400" progId="Equation.3">
              <p:embed/>
            </p:oleObj>
          </a:graphicData>
        </a:graphic>
      </p:graphicFrame>
      <p:graphicFrame>
        <p:nvGraphicFramePr>
          <p:cNvPr id="86020" name="Object 4"/>
          <p:cNvGraphicFramePr>
            <a:graphicFrameLocks noChangeAspect="1"/>
          </p:cNvGraphicFramePr>
          <p:nvPr/>
        </p:nvGraphicFramePr>
        <p:xfrm>
          <a:off x="4343400" y="4114800"/>
          <a:ext cx="4343400" cy="457200"/>
        </p:xfrm>
        <a:graphic>
          <a:graphicData uri="http://schemas.openxmlformats.org/presentationml/2006/ole">
            <p:oleObj spid="_x0000_s86020" name="公式" r:id="rId6" imgW="3390840" imgH="266400" progId="Equation.3">
              <p:embed/>
            </p:oleObj>
          </a:graphicData>
        </a:graphic>
      </p:graphicFrame>
      <p:graphicFrame>
        <p:nvGraphicFramePr>
          <p:cNvPr id="86021" name="Object 5"/>
          <p:cNvGraphicFramePr>
            <a:graphicFrameLocks noChangeAspect="1"/>
          </p:cNvGraphicFramePr>
          <p:nvPr/>
        </p:nvGraphicFramePr>
        <p:xfrm>
          <a:off x="4038600" y="4648200"/>
          <a:ext cx="4800600" cy="633413"/>
        </p:xfrm>
        <a:graphic>
          <a:graphicData uri="http://schemas.openxmlformats.org/presentationml/2006/ole">
            <p:oleObj spid="_x0000_s86021" name="公式" r:id="rId7" imgW="3174840" imgH="431640" progId="Equation.3">
              <p:embed/>
            </p:oleObj>
          </a:graphicData>
        </a:graphic>
      </p:graphicFrame>
      <p:sp>
        <p:nvSpPr>
          <p:cNvPr id="50" name="矩形 49"/>
          <p:cNvSpPr/>
          <p:nvPr/>
        </p:nvSpPr>
        <p:spPr>
          <a:xfrm>
            <a:off x="1496290" y="2371590"/>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背景</a:t>
            </a:r>
            <a:endParaRPr lang="zh-CN" altLang="en-US" sz="2400" dirty="0">
              <a:solidFill>
                <a:schemeClr val="tx1"/>
              </a:solidFill>
            </a:endParaRPr>
          </a:p>
        </p:txBody>
      </p:sp>
      <p:sp>
        <p:nvSpPr>
          <p:cNvPr id="51" name="矩形 50"/>
          <p:cNvSpPr/>
          <p:nvPr/>
        </p:nvSpPr>
        <p:spPr>
          <a:xfrm>
            <a:off x="1385590" y="4516585"/>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原理</a:t>
            </a:r>
            <a:endParaRPr lang="zh-CN"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anim calcmode="lin" valueType="num">
                                      <p:cBhvr>
                                        <p:cTn id="30" dur="500" fill="hold"/>
                                        <p:tgtEl>
                                          <p:spTgt spid="33"/>
                                        </p:tgtEl>
                                        <p:attrNameLst>
                                          <p:attrName>ppt_x</p:attrName>
                                        </p:attrNameLst>
                                      </p:cBhvr>
                                      <p:tavLst>
                                        <p:tav tm="0">
                                          <p:val>
                                            <p:strVal val="#ppt_x"/>
                                          </p:val>
                                        </p:tav>
                                        <p:tav tm="100000">
                                          <p:val>
                                            <p:strVal val="#ppt_x"/>
                                          </p:val>
                                        </p:tav>
                                      </p:tavLst>
                                    </p:anim>
                                    <p:anim calcmode="lin" valueType="num">
                                      <p:cBhvr>
                                        <p:cTn id="31" dur="5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anim calcmode="lin" valueType="num">
                                      <p:cBhvr>
                                        <p:cTn id="35" dur="500" fill="hold"/>
                                        <p:tgtEl>
                                          <p:spTgt spid="50"/>
                                        </p:tgtEl>
                                        <p:attrNameLst>
                                          <p:attrName>ppt_x</p:attrName>
                                        </p:attrNameLst>
                                      </p:cBhvr>
                                      <p:tavLst>
                                        <p:tav tm="0">
                                          <p:val>
                                            <p:strVal val="#ppt_x"/>
                                          </p:val>
                                        </p:tav>
                                        <p:tav tm="100000">
                                          <p:val>
                                            <p:strVal val="#ppt_x"/>
                                          </p:val>
                                        </p:tav>
                                      </p:tavLst>
                                    </p:anim>
                                    <p:anim calcmode="lin" valueType="num">
                                      <p:cBhvr>
                                        <p:cTn id="36" dur="500" fill="hold"/>
                                        <p:tgtEl>
                                          <p:spTgt spid="5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anim calcmode="lin" valueType="num">
                                      <p:cBhvr>
                                        <p:cTn id="40" dur="500" fill="hold"/>
                                        <p:tgtEl>
                                          <p:spTgt spid="51"/>
                                        </p:tgtEl>
                                        <p:attrNameLst>
                                          <p:attrName>ppt_x</p:attrName>
                                        </p:attrNameLst>
                                      </p:cBhvr>
                                      <p:tavLst>
                                        <p:tav tm="0">
                                          <p:val>
                                            <p:strVal val="#ppt_x"/>
                                          </p:val>
                                        </p:tav>
                                        <p:tav tm="100000">
                                          <p:val>
                                            <p:strVal val="#ppt_x"/>
                                          </p:val>
                                        </p:tav>
                                      </p:tavLst>
                                    </p:anim>
                                    <p:anim calcmode="lin" valueType="num">
                                      <p:cBhvr>
                                        <p:cTn id="41" dur="500" fill="hold"/>
                                        <p:tgtEl>
                                          <p:spTgt spid="5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anim calcmode="lin" valueType="num">
                                      <p:cBhvr>
                                        <p:cTn id="45" dur="500" fill="hold"/>
                                        <p:tgtEl>
                                          <p:spTgt spid="42"/>
                                        </p:tgtEl>
                                        <p:attrNameLst>
                                          <p:attrName>ppt_x</p:attrName>
                                        </p:attrNameLst>
                                      </p:cBhvr>
                                      <p:tavLst>
                                        <p:tav tm="0">
                                          <p:val>
                                            <p:strVal val="#ppt_x"/>
                                          </p:val>
                                        </p:tav>
                                        <p:tav tm="100000">
                                          <p:val>
                                            <p:strVal val="#ppt_x"/>
                                          </p:val>
                                        </p:tav>
                                      </p:tavLst>
                                    </p:anim>
                                    <p:anim calcmode="lin" valueType="num">
                                      <p:cBhvr>
                                        <p:cTn id="46" dur="5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6018"/>
                                        </p:tgtEl>
                                        <p:attrNameLst>
                                          <p:attrName>style.visibility</p:attrName>
                                        </p:attrNameLst>
                                      </p:cBhvr>
                                      <p:to>
                                        <p:strVal val="visible"/>
                                      </p:to>
                                    </p:set>
                                    <p:animEffect transition="in" filter="fade">
                                      <p:cBhvr>
                                        <p:cTn id="49" dur="500"/>
                                        <p:tgtEl>
                                          <p:spTgt spid="86018"/>
                                        </p:tgtEl>
                                      </p:cBhvr>
                                    </p:animEffect>
                                    <p:anim calcmode="lin" valueType="num">
                                      <p:cBhvr>
                                        <p:cTn id="50" dur="500" fill="hold"/>
                                        <p:tgtEl>
                                          <p:spTgt spid="86018"/>
                                        </p:tgtEl>
                                        <p:attrNameLst>
                                          <p:attrName>ppt_x</p:attrName>
                                        </p:attrNameLst>
                                      </p:cBhvr>
                                      <p:tavLst>
                                        <p:tav tm="0">
                                          <p:val>
                                            <p:strVal val="#ppt_x"/>
                                          </p:val>
                                        </p:tav>
                                        <p:tav tm="100000">
                                          <p:val>
                                            <p:strVal val="#ppt_x"/>
                                          </p:val>
                                        </p:tav>
                                      </p:tavLst>
                                    </p:anim>
                                    <p:anim calcmode="lin" valueType="num">
                                      <p:cBhvr>
                                        <p:cTn id="51" dur="500" fill="hold"/>
                                        <p:tgtEl>
                                          <p:spTgt spid="860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6019"/>
                                        </p:tgtEl>
                                        <p:attrNameLst>
                                          <p:attrName>style.visibility</p:attrName>
                                        </p:attrNameLst>
                                      </p:cBhvr>
                                      <p:to>
                                        <p:strVal val="visible"/>
                                      </p:to>
                                    </p:set>
                                    <p:animEffect transition="in" filter="fade">
                                      <p:cBhvr>
                                        <p:cTn id="54" dur="500"/>
                                        <p:tgtEl>
                                          <p:spTgt spid="86019"/>
                                        </p:tgtEl>
                                      </p:cBhvr>
                                    </p:animEffect>
                                    <p:anim calcmode="lin" valueType="num">
                                      <p:cBhvr>
                                        <p:cTn id="55" dur="500" fill="hold"/>
                                        <p:tgtEl>
                                          <p:spTgt spid="86019"/>
                                        </p:tgtEl>
                                        <p:attrNameLst>
                                          <p:attrName>ppt_x</p:attrName>
                                        </p:attrNameLst>
                                      </p:cBhvr>
                                      <p:tavLst>
                                        <p:tav tm="0">
                                          <p:val>
                                            <p:strVal val="#ppt_x"/>
                                          </p:val>
                                        </p:tav>
                                        <p:tav tm="100000">
                                          <p:val>
                                            <p:strVal val="#ppt_x"/>
                                          </p:val>
                                        </p:tav>
                                      </p:tavLst>
                                    </p:anim>
                                    <p:anim calcmode="lin" valueType="num">
                                      <p:cBhvr>
                                        <p:cTn id="56" dur="500" fill="hold"/>
                                        <p:tgtEl>
                                          <p:spTgt spid="860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6020"/>
                                        </p:tgtEl>
                                        <p:attrNameLst>
                                          <p:attrName>style.visibility</p:attrName>
                                        </p:attrNameLst>
                                      </p:cBhvr>
                                      <p:to>
                                        <p:strVal val="visible"/>
                                      </p:to>
                                    </p:set>
                                    <p:animEffect transition="in" filter="fade">
                                      <p:cBhvr>
                                        <p:cTn id="59" dur="500"/>
                                        <p:tgtEl>
                                          <p:spTgt spid="86020"/>
                                        </p:tgtEl>
                                      </p:cBhvr>
                                    </p:animEffect>
                                    <p:anim calcmode="lin" valueType="num">
                                      <p:cBhvr>
                                        <p:cTn id="60" dur="500" fill="hold"/>
                                        <p:tgtEl>
                                          <p:spTgt spid="86020"/>
                                        </p:tgtEl>
                                        <p:attrNameLst>
                                          <p:attrName>ppt_x</p:attrName>
                                        </p:attrNameLst>
                                      </p:cBhvr>
                                      <p:tavLst>
                                        <p:tav tm="0">
                                          <p:val>
                                            <p:strVal val="#ppt_x"/>
                                          </p:val>
                                        </p:tav>
                                        <p:tav tm="100000">
                                          <p:val>
                                            <p:strVal val="#ppt_x"/>
                                          </p:val>
                                        </p:tav>
                                      </p:tavLst>
                                    </p:anim>
                                    <p:anim calcmode="lin" valueType="num">
                                      <p:cBhvr>
                                        <p:cTn id="61" dur="500" fill="hold"/>
                                        <p:tgtEl>
                                          <p:spTgt spid="8602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6021"/>
                                        </p:tgtEl>
                                        <p:attrNameLst>
                                          <p:attrName>style.visibility</p:attrName>
                                        </p:attrNameLst>
                                      </p:cBhvr>
                                      <p:to>
                                        <p:strVal val="visible"/>
                                      </p:to>
                                    </p:set>
                                    <p:animEffect transition="in" filter="fade">
                                      <p:cBhvr>
                                        <p:cTn id="64" dur="500"/>
                                        <p:tgtEl>
                                          <p:spTgt spid="86021"/>
                                        </p:tgtEl>
                                      </p:cBhvr>
                                    </p:animEffect>
                                    <p:anim calcmode="lin" valueType="num">
                                      <p:cBhvr>
                                        <p:cTn id="65" dur="500" fill="hold"/>
                                        <p:tgtEl>
                                          <p:spTgt spid="86021"/>
                                        </p:tgtEl>
                                        <p:attrNameLst>
                                          <p:attrName>ppt_x</p:attrName>
                                        </p:attrNameLst>
                                      </p:cBhvr>
                                      <p:tavLst>
                                        <p:tav tm="0">
                                          <p:val>
                                            <p:strVal val="#ppt_x"/>
                                          </p:val>
                                        </p:tav>
                                        <p:tav tm="100000">
                                          <p:val>
                                            <p:strVal val="#ppt_x"/>
                                          </p:val>
                                        </p:tav>
                                      </p:tavLst>
                                    </p:anim>
                                    <p:anim calcmode="lin" valueType="num">
                                      <p:cBhvr>
                                        <p:cTn id="66" dur="500" fill="hold"/>
                                        <p:tgtEl>
                                          <p:spTgt spid="8602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2" grpId="0" animBg="1"/>
      <p:bldP spid="43" grpId="0" animBg="1"/>
      <p:bldP spid="44" grpId="0"/>
      <p:bldP spid="45" grpId="0"/>
      <p:bldP spid="50" grpId="0"/>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6" name="组合 5"/>
          <p:cNvGrpSpPr/>
          <p:nvPr/>
        </p:nvGrpSpPr>
        <p:grpSpPr>
          <a:xfrm>
            <a:off x="-381000" y="-228600"/>
            <a:ext cx="9906000" cy="6858001"/>
            <a:chOff x="-412713" y="1474421"/>
            <a:chExt cx="6257693" cy="3582312"/>
          </a:xfrm>
        </p:grpSpPr>
        <p:pic>
          <p:nvPicPr>
            <p:cNvPr id="7" name="圆角矩形 3"/>
            <p:cNvPicPr>
              <a:picLocks noChangeArrowheads="1"/>
            </p:cNvPicPr>
            <p:nvPr/>
          </p:nvPicPr>
          <p:blipFill>
            <a:blip r:embed="rId3"/>
            <a:srcRect b="8311"/>
            <a:stretch>
              <a:fillRect/>
            </a:stretch>
          </p:blipFill>
          <p:spPr bwMode="auto">
            <a:xfrm>
              <a:off x="-412713" y="1474421"/>
              <a:ext cx="6257693" cy="3582312"/>
            </a:xfrm>
            <a:prstGeom prst="rect">
              <a:avLst/>
            </a:prstGeom>
            <a:noFill/>
            <a:ln w="9525">
              <a:noFill/>
              <a:miter lim="800000"/>
              <a:headEnd/>
              <a:tailEnd/>
            </a:ln>
          </p:spPr>
        </p:pic>
        <p:sp>
          <p:nvSpPr>
            <p:cNvPr id="8" name="矩形 7"/>
            <p:cNvSpPr/>
            <p:nvPr/>
          </p:nvSpPr>
          <p:spPr>
            <a:xfrm>
              <a:off x="405601" y="2071473"/>
              <a:ext cx="4495800" cy="1508010"/>
            </a:xfrm>
            <a:prstGeom prst="rect">
              <a:avLst/>
            </a:prstGeom>
          </p:spPr>
          <p:txBody>
            <a:bodyPr wrap="square">
              <a:spAutoFit/>
            </a:bodyPr>
            <a:lstStyle/>
            <a:p>
              <a:pPr lvl="0" fontAlgn="ctr">
                <a:spcBef>
                  <a:spcPct val="20000"/>
                </a:spcBef>
                <a:buClr>
                  <a:srgbClr val="0000FF"/>
                </a:buClr>
              </a:pPr>
              <a:r>
                <a:rPr lang="zh-CN" altLang="en-US" sz="2800" dirty="0" smtClean="0">
                  <a:solidFill>
                    <a:srgbClr val="C00000"/>
                  </a:solidFill>
                </a:rPr>
                <a:t>实验数据</a:t>
              </a:r>
            </a:p>
            <a:p>
              <a:pPr algn="l" fontAlgn="ctr">
                <a:spcBef>
                  <a:spcPct val="20000"/>
                </a:spcBef>
                <a:buClr>
                  <a:srgbClr val="0000FF"/>
                </a:buClr>
              </a:pPr>
              <a:r>
                <a:rPr lang="zh-CN" altLang="en-US" sz="2400" b="0" dirty="0" smtClean="0">
                  <a:solidFill>
                    <a:schemeClr val="tx1"/>
                  </a:solidFill>
                </a:rPr>
                <a:t>        实验数据来自</a:t>
              </a:r>
              <a:r>
                <a:rPr lang="en-US" sz="2400" b="0" dirty="0" smtClean="0">
                  <a:solidFill>
                    <a:schemeClr val="tx1"/>
                  </a:solidFill>
                </a:rPr>
                <a:t>2</a:t>
              </a:r>
              <a:r>
                <a:rPr lang="zh-CN" altLang="en-US" sz="2400" b="0" dirty="0" smtClean="0">
                  <a:solidFill>
                    <a:schemeClr val="tx1"/>
                  </a:solidFill>
                </a:rPr>
                <a:t>次独立实验（实验日期分别为</a:t>
              </a:r>
              <a:r>
                <a:rPr lang="en-US" sz="2400" b="0" dirty="0" smtClean="0">
                  <a:solidFill>
                    <a:schemeClr val="tx1"/>
                  </a:solidFill>
                </a:rPr>
                <a:t>2011</a:t>
              </a:r>
              <a:r>
                <a:rPr lang="zh-CN" altLang="en-US" sz="2400" b="0" dirty="0" smtClean="0">
                  <a:solidFill>
                    <a:schemeClr val="tx1"/>
                  </a:solidFill>
                </a:rPr>
                <a:t>年</a:t>
              </a:r>
              <a:r>
                <a:rPr lang="en-US" sz="2400" b="0" dirty="0" smtClean="0">
                  <a:solidFill>
                    <a:schemeClr val="tx1"/>
                  </a:solidFill>
                </a:rPr>
                <a:t>7</a:t>
              </a:r>
              <a:r>
                <a:rPr lang="zh-CN" altLang="en-US" sz="2400" b="0" dirty="0" smtClean="0">
                  <a:solidFill>
                    <a:schemeClr val="tx1"/>
                  </a:solidFill>
                </a:rPr>
                <a:t>月</a:t>
              </a:r>
              <a:r>
                <a:rPr lang="en-US" sz="2400" b="0" dirty="0" smtClean="0">
                  <a:solidFill>
                    <a:schemeClr val="tx1"/>
                  </a:solidFill>
                </a:rPr>
                <a:t>21</a:t>
              </a:r>
              <a:r>
                <a:rPr lang="zh-CN" altLang="en-US" sz="2400" b="0" dirty="0" smtClean="0">
                  <a:solidFill>
                    <a:schemeClr val="tx1"/>
                  </a:solidFill>
                </a:rPr>
                <a:t>日及</a:t>
              </a:r>
              <a:r>
                <a:rPr lang="en-US" sz="2400" b="0" dirty="0" smtClean="0">
                  <a:solidFill>
                    <a:schemeClr val="tx1"/>
                  </a:solidFill>
                </a:rPr>
                <a:t>2011</a:t>
              </a:r>
              <a:r>
                <a:rPr lang="zh-CN" altLang="en-US" sz="2400" b="0" dirty="0" smtClean="0">
                  <a:solidFill>
                    <a:schemeClr val="tx1"/>
                  </a:solidFill>
                </a:rPr>
                <a:t>年</a:t>
              </a:r>
              <a:r>
                <a:rPr lang="en-US" sz="2400" b="0" dirty="0" smtClean="0">
                  <a:solidFill>
                    <a:schemeClr val="tx1"/>
                  </a:solidFill>
                </a:rPr>
                <a:t>7</a:t>
              </a:r>
              <a:r>
                <a:rPr lang="zh-CN" altLang="en-US" sz="2400" b="0" dirty="0" smtClean="0">
                  <a:solidFill>
                    <a:schemeClr val="tx1"/>
                  </a:solidFill>
                </a:rPr>
                <a:t>月</a:t>
              </a:r>
              <a:r>
                <a:rPr lang="en-US" sz="2400" b="0" dirty="0" smtClean="0">
                  <a:solidFill>
                    <a:schemeClr val="tx1"/>
                  </a:solidFill>
                </a:rPr>
                <a:t>27</a:t>
              </a:r>
              <a:r>
                <a:rPr lang="zh-CN" altLang="en-US" sz="2400" b="0" dirty="0" smtClean="0">
                  <a:solidFill>
                    <a:schemeClr val="tx1"/>
                  </a:solidFill>
                </a:rPr>
                <a:t>日，</a:t>
              </a:r>
              <a:r>
                <a:rPr lang="en-US" sz="2400" b="0" dirty="0" smtClean="0">
                  <a:solidFill>
                    <a:schemeClr val="tx1"/>
                  </a:solidFill>
                </a:rPr>
                <a:t>2011</a:t>
              </a:r>
              <a:r>
                <a:rPr lang="zh-CN" altLang="en-US" sz="2400" b="0" dirty="0" smtClean="0">
                  <a:solidFill>
                    <a:schemeClr val="tx1"/>
                  </a:solidFill>
                </a:rPr>
                <a:t>年</a:t>
              </a:r>
              <a:r>
                <a:rPr lang="en-US" sz="2400" b="0" dirty="0" smtClean="0">
                  <a:solidFill>
                    <a:schemeClr val="tx1"/>
                  </a:solidFill>
                </a:rPr>
                <a:t>7</a:t>
              </a:r>
              <a:r>
                <a:rPr lang="zh-CN" altLang="en-US" sz="2400" b="0" dirty="0" smtClean="0">
                  <a:solidFill>
                    <a:schemeClr val="tx1"/>
                  </a:solidFill>
                </a:rPr>
                <a:t>月</a:t>
              </a:r>
              <a:r>
                <a:rPr lang="en-US" sz="2400" b="0" dirty="0" smtClean="0">
                  <a:solidFill>
                    <a:schemeClr val="tx1"/>
                  </a:solidFill>
                </a:rPr>
                <a:t>21</a:t>
              </a:r>
              <a:r>
                <a:rPr lang="zh-CN" altLang="en-US" sz="2400" b="0" dirty="0" smtClean="0">
                  <a:solidFill>
                    <a:schemeClr val="tx1"/>
                  </a:solidFill>
                </a:rPr>
                <a:t>日实验转速为</a:t>
              </a:r>
              <a:r>
                <a:rPr lang="en-US" sz="2400" b="0" dirty="0" smtClean="0">
                  <a:solidFill>
                    <a:schemeClr val="tx1"/>
                  </a:solidFill>
                </a:rPr>
                <a:t>1000r/min</a:t>
              </a:r>
              <a:r>
                <a:rPr lang="zh-CN" altLang="en-US" sz="2400" b="0" dirty="0" smtClean="0">
                  <a:solidFill>
                    <a:schemeClr val="tx1"/>
                  </a:solidFill>
                </a:rPr>
                <a:t>，</a:t>
              </a:r>
              <a:r>
                <a:rPr lang="en-US" sz="2400" b="0" dirty="0" smtClean="0">
                  <a:solidFill>
                    <a:schemeClr val="tx1"/>
                  </a:solidFill>
                </a:rPr>
                <a:t>2011</a:t>
              </a:r>
              <a:r>
                <a:rPr lang="zh-CN" altLang="en-US" sz="2400" b="0" dirty="0" smtClean="0">
                  <a:solidFill>
                    <a:schemeClr val="tx1"/>
                  </a:solidFill>
                </a:rPr>
                <a:t>年其中</a:t>
              </a:r>
              <a:r>
                <a:rPr lang="en-US" sz="2400" b="0" dirty="0" smtClean="0">
                  <a:solidFill>
                    <a:schemeClr val="tx1"/>
                  </a:solidFill>
                </a:rPr>
                <a:t>7</a:t>
              </a:r>
              <a:r>
                <a:rPr lang="zh-CN" altLang="en-US" sz="2400" b="0" dirty="0" smtClean="0">
                  <a:solidFill>
                    <a:schemeClr val="tx1"/>
                  </a:solidFill>
                </a:rPr>
                <a:t>月</a:t>
              </a:r>
              <a:r>
                <a:rPr lang="en-US" sz="2400" b="0" dirty="0" smtClean="0">
                  <a:solidFill>
                    <a:schemeClr val="tx1"/>
                  </a:solidFill>
                </a:rPr>
                <a:t>27</a:t>
              </a:r>
              <a:r>
                <a:rPr lang="zh-CN" altLang="en-US" sz="2400" b="0" dirty="0" smtClean="0">
                  <a:solidFill>
                    <a:schemeClr val="tx1"/>
                  </a:solidFill>
                </a:rPr>
                <a:t>日实验转速为</a:t>
              </a:r>
              <a:r>
                <a:rPr lang="en-US" sz="2400" b="0" dirty="0" smtClean="0">
                  <a:solidFill>
                    <a:schemeClr val="tx1"/>
                  </a:solidFill>
                </a:rPr>
                <a:t>1000r/min</a:t>
              </a:r>
              <a:r>
                <a:rPr lang="zh-CN" altLang="en-US" sz="2400" b="0" dirty="0" smtClean="0">
                  <a:solidFill>
                    <a:schemeClr val="tx1"/>
                  </a:solidFill>
                </a:rPr>
                <a:t>及</a:t>
              </a:r>
              <a:r>
                <a:rPr lang="en-US" sz="2400" b="0" dirty="0" smtClean="0">
                  <a:solidFill>
                    <a:schemeClr val="tx1"/>
                  </a:solidFill>
                </a:rPr>
                <a:t>1700r/min</a:t>
              </a:r>
              <a:r>
                <a:rPr lang="zh-CN" altLang="en-US" sz="2400" b="0" dirty="0" smtClean="0">
                  <a:solidFill>
                    <a:schemeClr val="tx1"/>
                  </a:solidFill>
                </a:rPr>
                <a:t>两种）。</a:t>
              </a:r>
              <a:endParaRPr lang="en-US" altLang="zh-CN" sz="2400" b="0" dirty="0" smtClean="0">
                <a:solidFill>
                  <a:schemeClr val="tx1"/>
                </a:solidFill>
              </a:endParaRPr>
            </a:p>
            <a:p>
              <a:pPr algn="l" fontAlgn="ctr">
                <a:spcBef>
                  <a:spcPct val="20000"/>
                </a:spcBef>
                <a:buClr>
                  <a:srgbClr val="0000FF"/>
                </a:buClr>
              </a:pPr>
              <a:r>
                <a:rPr lang="zh-CN" altLang="en-US" sz="2400" b="0" dirty="0" smtClean="0">
                  <a:solidFill>
                    <a:schemeClr val="tx1"/>
                  </a:solidFill>
                </a:rPr>
                <a:t>        每次均进行不碰摩，碰垂直上、碰垂直下、碰水平左、碰水平右的实验。</a:t>
              </a:r>
              <a:endParaRPr lang="en-US" altLang="zh-CN" sz="2400" b="0" dirty="0" smtClean="0">
                <a:solidFill>
                  <a:schemeClr val="tx1"/>
                </a:solidFill>
              </a:endParaRPr>
            </a:p>
          </p:txBody>
        </p:sp>
      </p:grpSp>
      <p:sp>
        <p:nvSpPr>
          <p:cNvPr id="10"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基于小波包能量的转静碰摩部位识别</a:t>
            </a:r>
            <a:endParaRPr lang="en-US" altLang="zh-CN" dirty="0" smtClean="0">
              <a:solidFill>
                <a:srgbClr val="FF0000"/>
              </a:solidFill>
            </a:endParaRPr>
          </a:p>
        </p:txBody>
      </p:sp>
      <p:graphicFrame>
        <p:nvGraphicFramePr>
          <p:cNvPr id="12" name="表格 11"/>
          <p:cNvGraphicFramePr>
            <a:graphicFrameLocks noGrp="1"/>
          </p:cNvGraphicFramePr>
          <p:nvPr/>
        </p:nvGraphicFramePr>
        <p:xfrm>
          <a:off x="914399" y="3886200"/>
          <a:ext cx="7162801" cy="1371600"/>
        </p:xfrm>
        <a:graphic>
          <a:graphicData uri="http://schemas.openxmlformats.org/drawingml/2006/table">
            <a:tbl>
              <a:tblPr/>
              <a:tblGrid>
                <a:gridCol w="1955445"/>
                <a:gridCol w="1736262"/>
                <a:gridCol w="2175694"/>
                <a:gridCol w="1295400"/>
              </a:tblGrid>
              <a:tr h="457200">
                <a:tc>
                  <a:txBody>
                    <a:bodyPr/>
                    <a:lstStyle/>
                    <a:p>
                      <a:pPr indent="-685165" algn="ctr">
                        <a:lnSpc>
                          <a:spcPts val="3000"/>
                        </a:lnSpc>
                        <a:spcAft>
                          <a:spcPts val="0"/>
                        </a:spcAft>
                      </a:pPr>
                      <a:r>
                        <a:rPr lang="en-US" sz="1600" kern="100" dirty="0">
                          <a:solidFill>
                            <a:srgbClr val="000000"/>
                          </a:solidFill>
                          <a:latin typeface="Times New Roman"/>
                          <a:ea typeface="宋体"/>
                        </a:rPr>
                        <a:t>       </a:t>
                      </a:r>
                      <a:r>
                        <a:rPr lang="zh-CN" sz="1600" kern="100" dirty="0">
                          <a:solidFill>
                            <a:srgbClr val="000000"/>
                          </a:solidFill>
                          <a:latin typeface="Times New Roman"/>
                          <a:ea typeface="宋体"/>
                        </a:rPr>
                        <a:t>实验日期</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zh-CN" sz="1600" kern="100" dirty="0">
                          <a:solidFill>
                            <a:srgbClr val="000000"/>
                          </a:solidFill>
                          <a:latin typeface="Times New Roman"/>
                          <a:ea typeface="宋体"/>
                        </a:rPr>
                        <a:t>碰摩程度</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zh-CN" sz="1600" kern="100" dirty="0">
                          <a:solidFill>
                            <a:srgbClr val="000000"/>
                          </a:solidFill>
                          <a:latin typeface="Times New Roman"/>
                          <a:ea typeface="宋体"/>
                        </a:rPr>
                        <a:t>实验转速</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zh-CN" sz="1600" kern="100">
                          <a:solidFill>
                            <a:srgbClr val="000000"/>
                          </a:solidFill>
                          <a:latin typeface="Times New Roman"/>
                          <a:ea typeface="宋体"/>
                        </a:rPr>
                        <a:t>机匣厚度</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ts val="3000"/>
                        </a:lnSpc>
                        <a:spcAft>
                          <a:spcPts val="0"/>
                        </a:spcAft>
                      </a:pPr>
                      <a:r>
                        <a:rPr lang="en-US" sz="1600" kern="100" dirty="0" smtClean="0">
                          <a:solidFill>
                            <a:srgbClr val="000000"/>
                          </a:solidFill>
                          <a:latin typeface="Times New Roman"/>
                          <a:ea typeface="宋体"/>
                        </a:rPr>
                        <a:t>2012</a:t>
                      </a:r>
                      <a:r>
                        <a:rPr lang="zh-CN" sz="1600" kern="100" dirty="0" smtClean="0">
                          <a:solidFill>
                            <a:srgbClr val="000000"/>
                          </a:solidFill>
                          <a:latin typeface="Times New Roman"/>
                          <a:ea typeface="宋体"/>
                        </a:rPr>
                        <a:t>年</a:t>
                      </a:r>
                      <a:r>
                        <a:rPr lang="en-US" sz="1600" kern="100" dirty="0" smtClean="0">
                          <a:solidFill>
                            <a:srgbClr val="000000"/>
                          </a:solidFill>
                          <a:latin typeface="Times New Roman"/>
                          <a:ea typeface="宋体"/>
                        </a:rPr>
                        <a:t>7</a:t>
                      </a:r>
                      <a:r>
                        <a:rPr lang="zh-CN" sz="1600" kern="100" dirty="0" smtClean="0">
                          <a:solidFill>
                            <a:srgbClr val="000000"/>
                          </a:solidFill>
                          <a:latin typeface="Times New Roman"/>
                          <a:ea typeface="宋体"/>
                        </a:rPr>
                        <a:t>月</a:t>
                      </a:r>
                      <a:r>
                        <a:rPr lang="en-US" sz="1600" kern="100" dirty="0" smtClean="0">
                          <a:solidFill>
                            <a:srgbClr val="000000"/>
                          </a:solidFill>
                          <a:latin typeface="Times New Roman"/>
                          <a:ea typeface="宋体"/>
                        </a:rPr>
                        <a:t>21</a:t>
                      </a:r>
                      <a:r>
                        <a:rPr lang="zh-CN" sz="1600" kern="100" dirty="0" smtClean="0">
                          <a:solidFill>
                            <a:srgbClr val="000000"/>
                          </a:solidFill>
                          <a:latin typeface="Times New Roman"/>
                          <a:ea typeface="宋体"/>
                        </a:rPr>
                        <a:t>日</a:t>
                      </a:r>
                      <a:r>
                        <a:rPr lang="zh-CN" sz="1600" kern="100" dirty="0">
                          <a:solidFill>
                            <a:srgbClr val="000000"/>
                          </a:solidFill>
                          <a:latin typeface="Times New Roman"/>
                          <a:ea typeface="宋体"/>
                        </a:rPr>
                        <a:t>实验</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zh-CN" altLang="en-US" sz="1600" kern="100" dirty="0" smtClean="0">
                          <a:solidFill>
                            <a:srgbClr val="000000"/>
                          </a:solidFill>
                          <a:latin typeface="Times New Roman"/>
                          <a:ea typeface="宋体"/>
                        </a:rPr>
                        <a:t>轻微</a:t>
                      </a:r>
                      <a:r>
                        <a:rPr lang="zh-CN" sz="1600" kern="100" dirty="0" smtClean="0">
                          <a:solidFill>
                            <a:srgbClr val="000000"/>
                          </a:solidFill>
                          <a:latin typeface="Times New Roman"/>
                          <a:ea typeface="宋体"/>
                        </a:rPr>
                        <a:t>碰</a:t>
                      </a:r>
                      <a:r>
                        <a:rPr lang="zh-CN" sz="1600" kern="100" dirty="0">
                          <a:solidFill>
                            <a:srgbClr val="000000"/>
                          </a:solidFill>
                          <a:latin typeface="Times New Roman"/>
                          <a:ea typeface="宋体"/>
                        </a:rPr>
                        <a:t>摩</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en-US" sz="1600" kern="100" dirty="0" smtClean="0">
                          <a:solidFill>
                            <a:srgbClr val="000000"/>
                          </a:solidFill>
                          <a:latin typeface="Times New Roman"/>
                          <a:ea typeface="宋体"/>
                        </a:rPr>
                        <a:t>1000r/min</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zh-CN" sz="1600" kern="100" dirty="0">
                          <a:solidFill>
                            <a:srgbClr val="000000"/>
                          </a:solidFill>
                          <a:latin typeface="Times New Roman"/>
                          <a:ea typeface="宋体"/>
                        </a:rPr>
                        <a:t>薄壁机匣</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ts val="3000"/>
                        </a:lnSpc>
                        <a:spcAft>
                          <a:spcPts val="0"/>
                        </a:spcAft>
                      </a:pPr>
                      <a:r>
                        <a:rPr lang="en-US" sz="1600" kern="100" dirty="0" smtClean="0">
                          <a:solidFill>
                            <a:srgbClr val="000000"/>
                          </a:solidFill>
                          <a:latin typeface="Times New Roman"/>
                          <a:ea typeface="宋体"/>
                        </a:rPr>
                        <a:t>2012</a:t>
                      </a:r>
                      <a:r>
                        <a:rPr lang="zh-CN" sz="1600" kern="100" dirty="0" smtClean="0">
                          <a:solidFill>
                            <a:srgbClr val="000000"/>
                          </a:solidFill>
                          <a:latin typeface="Times New Roman"/>
                          <a:ea typeface="宋体"/>
                        </a:rPr>
                        <a:t>年</a:t>
                      </a:r>
                      <a:r>
                        <a:rPr lang="en-US" sz="1600" kern="100" dirty="0" smtClean="0">
                          <a:solidFill>
                            <a:srgbClr val="000000"/>
                          </a:solidFill>
                          <a:latin typeface="Times New Roman"/>
                          <a:ea typeface="宋体"/>
                        </a:rPr>
                        <a:t>7</a:t>
                      </a:r>
                      <a:r>
                        <a:rPr lang="zh-CN" sz="1600" kern="100" dirty="0" smtClean="0">
                          <a:solidFill>
                            <a:srgbClr val="000000"/>
                          </a:solidFill>
                          <a:latin typeface="Times New Roman"/>
                          <a:ea typeface="宋体"/>
                        </a:rPr>
                        <a:t>月</a:t>
                      </a:r>
                      <a:r>
                        <a:rPr lang="en-US" sz="1600" kern="100" dirty="0" smtClean="0">
                          <a:solidFill>
                            <a:srgbClr val="000000"/>
                          </a:solidFill>
                          <a:latin typeface="Times New Roman"/>
                          <a:ea typeface="宋体"/>
                        </a:rPr>
                        <a:t>27</a:t>
                      </a:r>
                      <a:r>
                        <a:rPr lang="zh-CN" sz="1600" kern="100" dirty="0" smtClean="0">
                          <a:solidFill>
                            <a:srgbClr val="000000"/>
                          </a:solidFill>
                          <a:latin typeface="Times New Roman"/>
                          <a:ea typeface="宋体"/>
                        </a:rPr>
                        <a:t>日</a:t>
                      </a:r>
                      <a:r>
                        <a:rPr lang="zh-CN" sz="1600" kern="100" dirty="0">
                          <a:solidFill>
                            <a:srgbClr val="000000"/>
                          </a:solidFill>
                          <a:latin typeface="Times New Roman"/>
                          <a:ea typeface="宋体"/>
                        </a:rPr>
                        <a:t>实验</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zh-CN" altLang="en-US" sz="1600" kern="100" dirty="0" smtClean="0">
                          <a:solidFill>
                            <a:srgbClr val="000000"/>
                          </a:solidFill>
                          <a:latin typeface="Times New Roman"/>
                          <a:ea typeface="宋体"/>
                        </a:rPr>
                        <a:t>轻微、</a:t>
                      </a:r>
                      <a:r>
                        <a:rPr lang="zh-CN" sz="1600" kern="100" dirty="0" smtClean="0">
                          <a:solidFill>
                            <a:srgbClr val="000000"/>
                          </a:solidFill>
                          <a:latin typeface="Times New Roman"/>
                          <a:ea typeface="宋体"/>
                        </a:rPr>
                        <a:t>中</a:t>
                      </a:r>
                      <a:r>
                        <a:rPr lang="zh-CN" sz="1600" kern="100" dirty="0">
                          <a:solidFill>
                            <a:srgbClr val="000000"/>
                          </a:solidFill>
                          <a:latin typeface="Times New Roman"/>
                          <a:ea typeface="宋体"/>
                        </a:rPr>
                        <a:t>度碰摩</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en-US" sz="1600" kern="100" dirty="0" smtClean="0">
                          <a:solidFill>
                            <a:srgbClr val="000000"/>
                          </a:solidFill>
                          <a:latin typeface="Times New Roman"/>
                          <a:ea typeface="宋体"/>
                        </a:rPr>
                        <a:t>1500r/min</a:t>
                      </a:r>
                      <a:r>
                        <a:rPr lang="zh-CN" altLang="en-US" sz="1600" kern="100" dirty="0" smtClean="0">
                          <a:solidFill>
                            <a:srgbClr val="000000"/>
                          </a:solidFill>
                          <a:latin typeface="Times New Roman"/>
                          <a:ea typeface="宋体"/>
                        </a:rPr>
                        <a:t>、</a:t>
                      </a:r>
                      <a:r>
                        <a:rPr lang="en-US" sz="1600" kern="100" dirty="0" smtClean="0">
                          <a:solidFill>
                            <a:srgbClr val="000000"/>
                          </a:solidFill>
                          <a:latin typeface="Times New Roman"/>
                          <a:ea typeface="+mn-ea"/>
                        </a:rPr>
                        <a:t>1700r/min</a:t>
                      </a:r>
                      <a:endParaRPr lang="zh-CN" altLang="en-US" sz="1600" kern="100" dirty="0" smtClean="0">
                        <a:latin typeface="Times New Roman"/>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zh-CN" sz="1600" kern="100" dirty="0">
                          <a:solidFill>
                            <a:srgbClr val="000000"/>
                          </a:solidFill>
                          <a:latin typeface="Times New Roman"/>
                          <a:ea typeface="宋体"/>
                        </a:rPr>
                        <a:t>薄壁机匣</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1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矩形 6"/>
          <p:cNvSpPr/>
          <p:nvPr/>
        </p:nvSpPr>
        <p:spPr>
          <a:xfrm>
            <a:off x="2081075" y="533400"/>
            <a:ext cx="5234125"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latin typeface="Arial" pitchFamily="34" charset="0"/>
              </a:rPr>
              <a:t>基于小波包能量的碰摩特征分析</a:t>
            </a:r>
            <a:endParaRPr lang="zh-CN" altLang="en-US" sz="2800" dirty="0">
              <a:solidFill>
                <a:srgbClr val="0000FF"/>
              </a:solidFill>
              <a:latin typeface="Arial" pitchFamily="34" charset="0"/>
            </a:endParaRPr>
          </a:p>
        </p:txBody>
      </p:sp>
      <p:grpSp>
        <p:nvGrpSpPr>
          <p:cNvPr id="24" name="组合 23"/>
          <p:cNvGrpSpPr/>
          <p:nvPr/>
        </p:nvGrpSpPr>
        <p:grpSpPr>
          <a:xfrm>
            <a:off x="381000" y="2286000"/>
            <a:ext cx="8305800" cy="3429000"/>
            <a:chOff x="381000" y="1905000"/>
            <a:chExt cx="8305800" cy="3429000"/>
          </a:xfrm>
        </p:grpSpPr>
        <p:grpSp>
          <p:nvGrpSpPr>
            <p:cNvPr id="353282" name="Group 2"/>
            <p:cNvGrpSpPr>
              <a:grpSpLocks/>
            </p:cNvGrpSpPr>
            <p:nvPr/>
          </p:nvGrpSpPr>
          <p:grpSpPr bwMode="auto">
            <a:xfrm>
              <a:off x="381000" y="1905000"/>
              <a:ext cx="8305800" cy="3200400"/>
              <a:chOff x="1688" y="10626"/>
              <a:chExt cx="8631" cy="2771"/>
            </a:xfrm>
          </p:grpSpPr>
          <p:grpSp>
            <p:nvGrpSpPr>
              <p:cNvPr id="353283" name="Group 3"/>
              <p:cNvGrpSpPr>
                <a:grpSpLocks/>
              </p:cNvGrpSpPr>
              <p:nvPr/>
            </p:nvGrpSpPr>
            <p:grpSpPr bwMode="auto">
              <a:xfrm>
                <a:off x="6011" y="10651"/>
                <a:ext cx="4308" cy="2669"/>
                <a:chOff x="6011" y="10651"/>
                <a:chExt cx="4308" cy="2669"/>
              </a:xfrm>
            </p:grpSpPr>
            <p:pic>
              <p:nvPicPr>
                <p:cNvPr id="353284" name="Picture 4" descr="0727_1000rpm_CH3"/>
                <p:cNvPicPr>
                  <a:picLocks noChangeAspect="1" noChangeArrowheads="1"/>
                </p:cNvPicPr>
                <p:nvPr/>
              </p:nvPicPr>
              <p:blipFill>
                <a:blip r:embed="rId3"/>
                <a:srcRect/>
                <a:stretch>
                  <a:fillRect/>
                </a:stretch>
              </p:blipFill>
              <p:spPr bwMode="auto">
                <a:xfrm>
                  <a:off x="6199" y="10651"/>
                  <a:ext cx="4120" cy="2447"/>
                </a:xfrm>
                <a:prstGeom prst="rect">
                  <a:avLst/>
                </a:prstGeom>
                <a:noFill/>
              </p:spPr>
            </p:pic>
            <p:sp>
              <p:nvSpPr>
                <p:cNvPr id="353285" name="Text Box 5"/>
                <p:cNvSpPr txBox="1">
                  <a:spLocks noChangeArrowheads="1"/>
                </p:cNvSpPr>
                <p:nvPr/>
              </p:nvSpPr>
              <p:spPr bwMode="auto">
                <a:xfrm>
                  <a:off x="6011" y="11083"/>
                  <a:ext cx="378" cy="1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53286" name="Text Box 6"/>
                <p:cNvSpPr txBox="1">
                  <a:spLocks noChangeArrowheads="1"/>
                </p:cNvSpPr>
                <p:nvPr/>
              </p:nvSpPr>
              <p:spPr bwMode="auto">
                <a:xfrm>
                  <a:off x="6717" y="10652"/>
                  <a:ext cx="3498" cy="2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64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碰上</a:t>
                  </a:r>
                  <a:r>
                    <a:rPr kumimoji="0" lang="en-US" altLang="zh-CN" sz="12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碰右</a:t>
                  </a:r>
                  <a:r>
                    <a:rPr kumimoji="0" lang="zh-CN" altLang="en-US" sz="1200" b="0" i="0" u="none" strike="noStrike" cap="none" normalizeH="0" baseline="0" dirty="0" smtClean="0">
                      <a:ln>
                        <a:noFill/>
                      </a:ln>
                      <a:solidFill>
                        <a:srgbClr val="00FF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碰下</a:t>
                  </a:r>
                  <a:r>
                    <a:rPr kumimoji="0" lang="zh-CN" altLang="en-US" sz="1200" b="0" i="0" u="none" strike="noStrike" cap="none" normalizeH="0" baseline="0" dirty="0" smtClean="0">
                      <a:ln>
                        <a:noFill/>
                      </a:ln>
                      <a:solidFill>
                        <a:srgbClr val="00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碰左</a:t>
                  </a:r>
                  <a:r>
                    <a:rPr kumimoji="0" lang="zh-CN" altLang="en-US" sz="1200" b="0" i="0" u="none" strike="noStrike" cap="none" normalizeH="0" baseline="0" dirty="0" smtClean="0">
                      <a:ln>
                        <a:noFill/>
                      </a:ln>
                      <a:solidFill>
                        <a:srgbClr val="00FF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未碰摩</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53287" name="Text Box 7"/>
                <p:cNvSpPr txBox="1">
                  <a:spLocks noChangeArrowheads="1"/>
                </p:cNvSpPr>
                <p:nvPr/>
              </p:nvSpPr>
              <p:spPr bwMode="auto">
                <a:xfrm>
                  <a:off x="7863" y="12969"/>
                  <a:ext cx="896" cy="35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宋体" pitchFamily="2" charset="-122"/>
                    </a:rPr>
                    <a:t>频率段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grpSp>
            <p:nvGrpSpPr>
              <p:cNvPr id="353288" name="Group 8"/>
              <p:cNvGrpSpPr>
                <a:grpSpLocks/>
              </p:cNvGrpSpPr>
              <p:nvPr/>
            </p:nvGrpSpPr>
            <p:grpSpPr bwMode="auto">
              <a:xfrm>
                <a:off x="1688" y="10626"/>
                <a:ext cx="4294" cy="2771"/>
                <a:chOff x="1688" y="10626"/>
                <a:chExt cx="4294" cy="2771"/>
              </a:xfrm>
            </p:grpSpPr>
            <p:pic>
              <p:nvPicPr>
                <p:cNvPr id="353289" name="Picture 9" descr="0721_1000rpm_CH3"/>
                <p:cNvPicPr>
                  <a:picLocks noChangeAspect="1" noChangeArrowheads="1"/>
                </p:cNvPicPr>
                <p:nvPr/>
              </p:nvPicPr>
              <p:blipFill>
                <a:blip r:embed="rId4"/>
                <a:srcRect/>
                <a:stretch>
                  <a:fillRect/>
                </a:stretch>
              </p:blipFill>
              <p:spPr bwMode="auto">
                <a:xfrm>
                  <a:off x="1856" y="10626"/>
                  <a:ext cx="4120" cy="2447"/>
                </a:xfrm>
                <a:prstGeom prst="rect">
                  <a:avLst/>
                </a:prstGeom>
                <a:noFill/>
              </p:spPr>
            </p:pic>
            <p:sp>
              <p:nvSpPr>
                <p:cNvPr id="353290" name="Text Box 10"/>
                <p:cNvSpPr txBox="1">
                  <a:spLocks noChangeArrowheads="1"/>
                </p:cNvSpPr>
                <p:nvPr/>
              </p:nvSpPr>
              <p:spPr bwMode="auto">
                <a:xfrm>
                  <a:off x="3441" y="12956"/>
                  <a:ext cx="896" cy="44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宋体" pitchFamily="2" charset="-122"/>
                    </a:rPr>
                    <a:t>频率段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53291" name="Text Box 11"/>
                <p:cNvSpPr txBox="1">
                  <a:spLocks noChangeArrowheads="1"/>
                </p:cNvSpPr>
                <p:nvPr/>
              </p:nvSpPr>
              <p:spPr bwMode="auto">
                <a:xfrm>
                  <a:off x="2484" y="10652"/>
                  <a:ext cx="3498" cy="2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64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碰上</a:t>
                  </a:r>
                  <a:r>
                    <a:rPr kumimoji="0" lang="en-US" altLang="zh-CN" sz="12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碰右</a:t>
                  </a:r>
                  <a:r>
                    <a:rPr kumimoji="0" lang="zh-CN" altLang="en-US" sz="1200" b="0" i="0" u="none" strike="noStrike" cap="none" normalizeH="0" baseline="0" dirty="0" smtClean="0">
                      <a:ln>
                        <a:noFill/>
                      </a:ln>
                      <a:solidFill>
                        <a:srgbClr val="00FF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碰下</a:t>
                  </a:r>
                  <a:r>
                    <a:rPr kumimoji="0" lang="zh-CN" altLang="en-US" sz="1200" b="0" i="0" u="none" strike="noStrike" cap="none" normalizeH="0" baseline="0" dirty="0" smtClean="0">
                      <a:ln>
                        <a:noFill/>
                      </a:ln>
                      <a:solidFill>
                        <a:srgbClr val="00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碰左</a:t>
                  </a:r>
                  <a:r>
                    <a:rPr kumimoji="0" lang="zh-CN" altLang="en-US" sz="1200" b="0" i="0" u="none" strike="noStrike" cap="none" normalizeH="0" baseline="0" dirty="0" smtClean="0">
                      <a:ln>
                        <a:noFill/>
                      </a:ln>
                      <a:solidFill>
                        <a:srgbClr val="00FF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未碰摩</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53292" name="Text Box 12"/>
                <p:cNvSpPr txBox="1">
                  <a:spLocks noChangeArrowheads="1"/>
                </p:cNvSpPr>
                <p:nvPr/>
              </p:nvSpPr>
              <p:spPr bwMode="auto">
                <a:xfrm>
                  <a:off x="1688" y="11083"/>
                  <a:ext cx="358" cy="14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353293" name="Text Box 13"/>
            <p:cNvSpPr txBox="1">
              <a:spLocks noChangeArrowheads="1"/>
            </p:cNvSpPr>
            <p:nvPr/>
          </p:nvSpPr>
          <p:spPr bwMode="auto">
            <a:xfrm>
              <a:off x="5562600" y="4876800"/>
              <a:ext cx="2546350" cy="4349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  </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 2011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27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 小波包能量分布</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53294" name="Text Box 14"/>
            <p:cNvSpPr txBox="1">
              <a:spLocks noChangeArrowheads="1"/>
            </p:cNvSpPr>
            <p:nvPr/>
          </p:nvSpPr>
          <p:spPr bwMode="auto">
            <a:xfrm>
              <a:off x="990600" y="4872038"/>
              <a:ext cx="3087687" cy="4619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2011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21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小波包能量分布</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23" name="矩形 22"/>
          <p:cNvSpPr/>
          <p:nvPr/>
        </p:nvSpPr>
        <p:spPr>
          <a:xfrm>
            <a:off x="609600" y="1258669"/>
            <a:ext cx="8077200" cy="400110"/>
          </a:xfrm>
          <a:prstGeom prst="rect">
            <a:avLst/>
          </a:prstGeom>
        </p:spPr>
        <p:txBody>
          <a:bodyPr wrap="square">
            <a:spAutoFit/>
          </a:bodyPr>
          <a:lstStyle/>
          <a:p>
            <a:pPr algn="l"/>
            <a:r>
              <a:rPr lang="zh-CN" altLang="en-US" sz="2000" dirty="0" smtClean="0">
                <a:solidFill>
                  <a:schemeClr val="tx1"/>
                </a:solidFill>
              </a:rPr>
              <a:t>涡轮机匣下方传感器小波包能量特征分析：</a:t>
            </a:r>
            <a:endParaRPr lang="zh-CN" altLang="en-US" sz="2000" dirty="0">
              <a:solidFill>
                <a:schemeClr val="tx1"/>
              </a:solidFill>
            </a:endParaRPr>
          </a:p>
        </p:txBody>
      </p:sp>
      <p:sp>
        <p:nvSpPr>
          <p:cNvPr id="25" name="矩形 24"/>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26"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基于小波包能量的转静碰摩部位识别</a:t>
            </a:r>
            <a:endParaRPr lang="en-US" altLang="zh-CN" dirty="0" smtClean="0">
              <a:solidFill>
                <a:srgbClr val="FF0000"/>
              </a:solidFill>
            </a:endParaRPr>
          </a:p>
        </p:txBody>
      </p:sp>
      <p:sp>
        <p:nvSpPr>
          <p:cNvPr id="2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Rectangle 2"/>
          <p:cNvSpPr>
            <a:spLocks noChangeArrowheads="1"/>
          </p:cNvSpPr>
          <p:nvPr/>
        </p:nvSpPr>
        <p:spPr bwMode="auto">
          <a:xfrm>
            <a:off x="3924300" y="1311275"/>
            <a:ext cx="3606800" cy="3744912"/>
          </a:xfrm>
          <a:prstGeom prst="rect">
            <a:avLst/>
          </a:prstGeom>
          <a:gradFill rotWithShape="1">
            <a:gsLst>
              <a:gs pos="0">
                <a:schemeClr val="bg1"/>
              </a:gs>
              <a:gs pos="100000">
                <a:srgbClr val="D7EBDB"/>
              </a:gs>
            </a:gsLst>
            <a:lin ang="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fontAlgn="base">
              <a:spcBef>
                <a:spcPct val="0"/>
              </a:spcBef>
              <a:spcAft>
                <a:spcPct val="0"/>
              </a:spcAft>
            </a:pPr>
            <a:endParaRPr lang="zh-CN" altLang="en-US" dirty="0" smtClean="0">
              <a:solidFill>
                <a:srgbClr val="17347D"/>
              </a:solidFill>
              <a:ea typeface="宋体" pitchFamily="2" charset="-122"/>
            </a:endParaRPr>
          </a:p>
        </p:txBody>
      </p:sp>
      <p:sp>
        <p:nvSpPr>
          <p:cNvPr id="7" name="Rectangle 3"/>
          <p:cNvSpPr>
            <a:spLocks noChangeArrowheads="1"/>
          </p:cNvSpPr>
          <p:nvPr/>
        </p:nvSpPr>
        <p:spPr bwMode="auto">
          <a:xfrm>
            <a:off x="3348038" y="1295400"/>
            <a:ext cx="565150" cy="64928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p>
            <a:pPr algn="ctr" eaLnBrk="0" fontAlgn="t" hangingPunct="0">
              <a:spcBef>
                <a:spcPct val="0"/>
              </a:spcBef>
              <a:spcAft>
                <a:spcPct val="0"/>
              </a:spcAft>
              <a:defRPr/>
            </a:pPr>
            <a:r>
              <a:rPr kumimoji="1" lang="en-US" altLang="ko-KR" sz="1600" b="1" dirty="0">
                <a:solidFill>
                  <a:srgbClr val="FFFFFF"/>
                </a:solidFill>
                <a:effectLst>
                  <a:outerShdw blurRad="38100" dist="38100" dir="2700000" algn="tl">
                    <a:srgbClr val="000000"/>
                  </a:outerShdw>
                </a:effectLst>
                <a:ea typeface="DotumChe" pitchFamily="49" charset="-127"/>
              </a:rPr>
              <a:t>I</a:t>
            </a:r>
          </a:p>
        </p:txBody>
      </p:sp>
      <p:sp>
        <p:nvSpPr>
          <p:cNvPr id="8" name="Rectangle 4"/>
          <p:cNvSpPr>
            <a:spLocks noChangeArrowheads="1"/>
          </p:cNvSpPr>
          <p:nvPr/>
        </p:nvSpPr>
        <p:spPr bwMode="auto">
          <a:xfrm>
            <a:off x="3852863" y="1293812"/>
            <a:ext cx="4629150" cy="649288"/>
          </a:xfrm>
          <a:prstGeom prst="rect">
            <a:avLst/>
          </a:prstGeom>
          <a:solidFill>
            <a:srgbClr val="CADBEE"/>
          </a:solidFill>
          <a:ln w="12700">
            <a:noFill/>
            <a:miter lim="800000"/>
            <a:headEnd/>
            <a:tailEnd/>
          </a:ln>
          <a:effectLst>
            <a:outerShdw dist="17961" dir="2700000" algn="ctr" rotWithShape="0">
              <a:srgbClr val="4D4D4D"/>
            </a:outerShdw>
          </a:effectLst>
        </p:spPr>
        <p:txBody>
          <a:bodyPr wrap="none" lIns="90000" tIns="46800" rIns="90000" bIns="46800" anchor="ctr"/>
          <a:lstStyle/>
          <a:p>
            <a:pPr marL="185738" eaLnBrk="0" fontAlgn="t" hangingPunct="0">
              <a:spcBef>
                <a:spcPct val="0"/>
              </a:spcBef>
              <a:spcAft>
                <a:spcPct val="0"/>
              </a:spcAft>
              <a:defRPr/>
            </a:pPr>
            <a:endParaRPr lang="en-US" altLang="ko-KR" sz="1400" dirty="0">
              <a:solidFill>
                <a:srgbClr val="17347D"/>
              </a:solidFill>
              <a:effectLst>
                <a:outerShdw blurRad="38100" dist="38100" dir="2700000" algn="tl">
                  <a:srgbClr val="FFFFFF"/>
                </a:outerShdw>
              </a:effectLst>
              <a:latin typeface="HY강M" pitchFamily="18" charset="-127"/>
              <a:ea typeface="HY강M" pitchFamily="18" charset="-127"/>
            </a:endParaRPr>
          </a:p>
        </p:txBody>
      </p:sp>
      <p:sp>
        <p:nvSpPr>
          <p:cNvPr id="9" name="Rectangle 5"/>
          <p:cNvSpPr>
            <a:spLocks noChangeArrowheads="1"/>
          </p:cNvSpPr>
          <p:nvPr/>
        </p:nvSpPr>
        <p:spPr bwMode="auto">
          <a:xfrm>
            <a:off x="3348038" y="2373312"/>
            <a:ext cx="565150" cy="649288"/>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p>
            <a:pPr algn="ctr" eaLnBrk="0" fontAlgn="t" hangingPunct="0">
              <a:spcBef>
                <a:spcPct val="0"/>
              </a:spcBef>
              <a:spcAft>
                <a:spcPct val="0"/>
              </a:spcAft>
              <a:defRPr/>
            </a:pPr>
            <a:r>
              <a:rPr kumimoji="1" lang="en-US" altLang="ko-KR" sz="1600" b="1">
                <a:solidFill>
                  <a:srgbClr val="FFFFFF"/>
                </a:solidFill>
                <a:effectLst>
                  <a:outerShdw blurRad="38100" dist="38100" dir="2700000" algn="tl">
                    <a:srgbClr val="000000"/>
                  </a:outerShdw>
                </a:effectLst>
                <a:ea typeface="DotumChe" pitchFamily="49" charset="-127"/>
              </a:rPr>
              <a:t>II</a:t>
            </a:r>
          </a:p>
        </p:txBody>
      </p:sp>
      <p:sp>
        <p:nvSpPr>
          <p:cNvPr id="10" name="Rectangle 6"/>
          <p:cNvSpPr>
            <a:spLocks noChangeArrowheads="1"/>
          </p:cNvSpPr>
          <p:nvPr/>
        </p:nvSpPr>
        <p:spPr bwMode="auto">
          <a:xfrm>
            <a:off x="3830638" y="2373312"/>
            <a:ext cx="4629150" cy="649288"/>
          </a:xfrm>
          <a:prstGeom prst="rect">
            <a:avLst/>
          </a:prstGeom>
          <a:solidFill>
            <a:srgbClr val="CADBEE"/>
          </a:solidFill>
          <a:ln w="12700">
            <a:noFill/>
            <a:miter lim="800000"/>
            <a:headEnd/>
            <a:tailEnd/>
          </a:ln>
          <a:effectLst>
            <a:outerShdw dist="17961" dir="2700000" algn="ctr" rotWithShape="0">
              <a:srgbClr val="4D4D4D"/>
            </a:outerShdw>
          </a:effectLst>
        </p:spPr>
        <p:txBody>
          <a:bodyPr wrap="none" lIns="90000" tIns="46800" rIns="90000" bIns="46800" anchor="ctr"/>
          <a:lstStyle/>
          <a:p>
            <a:pPr marL="185738" eaLnBrk="0" fontAlgn="t" hangingPunct="0">
              <a:spcBef>
                <a:spcPct val="0"/>
              </a:spcBef>
              <a:spcAft>
                <a:spcPct val="0"/>
              </a:spcAft>
              <a:defRPr/>
            </a:pPr>
            <a:endParaRPr lang="en-US" altLang="ko-KR" sz="1400" b="1">
              <a:solidFill>
                <a:srgbClr val="006699"/>
              </a:solidFill>
              <a:effectLst>
                <a:outerShdw blurRad="38100" dist="38100" dir="2700000" algn="tl">
                  <a:srgbClr val="000000"/>
                </a:outerShdw>
              </a:effectLst>
              <a:latin typeface="HY강B" pitchFamily="18" charset="-127"/>
              <a:ea typeface="HY강B" pitchFamily="18" charset="-127"/>
            </a:endParaRPr>
          </a:p>
        </p:txBody>
      </p:sp>
      <p:sp>
        <p:nvSpPr>
          <p:cNvPr id="11" name="Rectangle 7"/>
          <p:cNvSpPr>
            <a:spLocks noChangeArrowheads="1"/>
          </p:cNvSpPr>
          <p:nvPr/>
        </p:nvSpPr>
        <p:spPr bwMode="auto">
          <a:xfrm>
            <a:off x="3348038" y="3454400"/>
            <a:ext cx="566737" cy="64928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p>
            <a:pPr algn="ctr" eaLnBrk="0" fontAlgn="t" hangingPunct="0">
              <a:spcBef>
                <a:spcPct val="0"/>
              </a:spcBef>
              <a:spcAft>
                <a:spcPct val="0"/>
              </a:spcAft>
              <a:defRPr/>
            </a:pPr>
            <a:r>
              <a:rPr kumimoji="1" lang="en-US" altLang="ko-KR" sz="1600" b="1">
                <a:solidFill>
                  <a:srgbClr val="FFFFFF"/>
                </a:solidFill>
                <a:effectLst>
                  <a:outerShdw blurRad="38100" dist="38100" dir="2700000" algn="tl">
                    <a:srgbClr val="000000"/>
                  </a:outerShdw>
                </a:effectLst>
                <a:ea typeface="DotumChe" pitchFamily="49" charset="-127"/>
              </a:rPr>
              <a:t>III</a:t>
            </a:r>
          </a:p>
        </p:txBody>
      </p:sp>
      <p:sp>
        <p:nvSpPr>
          <p:cNvPr id="12" name="Rectangle 8"/>
          <p:cNvSpPr>
            <a:spLocks noChangeArrowheads="1"/>
          </p:cNvSpPr>
          <p:nvPr/>
        </p:nvSpPr>
        <p:spPr bwMode="auto">
          <a:xfrm>
            <a:off x="3832225" y="3454400"/>
            <a:ext cx="4629150" cy="649287"/>
          </a:xfrm>
          <a:prstGeom prst="rect">
            <a:avLst/>
          </a:prstGeom>
          <a:solidFill>
            <a:srgbClr val="CADBEE"/>
          </a:solidFill>
          <a:ln>
            <a:noFill/>
          </a:ln>
          <a:effectLst>
            <a:outerShdw dist="17961" dir="2700000" algn="ctr" rotWithShape="0">
              <a:srgbClr val="4D4D4D"/>
            </a:outerShdw>
          </a:effectLst>
          <a:extLs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nchor="ctr"/>
          <a:lstStyle/>
          <a:p>
            <a:pPr marL="185738" eaLnBrk="0" fontAlgn="t" hangingPunct="0">
              <a:spcBef>
                <a:spcPct val="0"/>
              </a:spcBef>
              <a:spcAft>
                <a:spcPct val="0"/>
              </a:spcAft>
            </a:pPr>
            <a:endParaRPr kumimoji="1" lang="en-US" altLang="ko-KR" sz="1400" b="1" smtClean="0">
              <a:solidFill>
                <a:srgbClr val="006699"/>
              </a:solidFill>
              <a:latin typeface="HY강B"/>
              <a:ea typeface="HY강B"/>
              <a:cs typeface="HY강B"/>
            </a:endParaRPr>
          </a:p>
        </p:txBody>
      </p:sp>
      <p:sp>
        <p:nvSpPr>
          <p:cNvPr id="13" name="Rectangle 9"/>
          <p:cNvSpPr>
            <a:spLocks noChangeArrowheads="1"/>
          </p:cNvSpPr>
          <p:nvPr/>
        </p:nvSpPr>
        <p:spPr bwMode="auto">
          <a:xfrm>
            <a:off x="3348038" y="4535487"/>
            <a:ext cx="566737" cy="649288"/>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p>
            <a:pPr algn="ctr" eaLnBrk="0" fontAlgn="t" hangingPunct="0">
              <a:spcBef>
                <a:spcPct val="0"/>
              </a:spcBef>
              <a:spcAft>
                <a:spcPct val="0"/>
              </a:spcAft>
              <a:defRPr/>
            </a:pPr>
            <a:r>
              <a:rPr kumimoji="1" lang="en-US" altLang="ko-KR" sz="1400" b="1">
                <a:solidFill>
                  <a:srgbClr val="FFFFFF"/>
                </a:solidFill>
                <a:effectLst>
                  <a:outerShdw blurRad="38100" dist="38100" dir="2700000" algn="tl">
                    <a:srgbClr val="000000"/>
                  </a:outerShdw>
                </a:effectLst>
                <a:latin typeface="HY강B" pitchFamily="18" charset="-127"/>
                <a:ea typeface="HY강B" pitchFamily="18" charset="-127"/>
              </a:rPr>
              <a:t>IV</a:t>
            </a:r>
          </a:p>
        </p:txBody>
      </p:sp>
      <p:sp>
        <p:nvSpPr>
          <p:cNvPr id="14" name="Rectangle 10"/>
          <p:cNvSpPr>
            <a:spLocks noChangeArrowheads="1"/>
          </p:cNvSpPr>
          <p:nvPr/>
        </p:nvSpPr>
        <p:spPr bwMode="auto">
          <a:xfrm>
            <a:off x="3832225" y="4535487"/>
            <a:ext cx="4629150" cy="649288"/>
          </a:xfrm>
          <a:prstGeom prst="rect">
            <a:avLst/>
          </a:prstGeom>
          <a:solidFill>
            <a:srgbClr val="CADBEE"/>
          </a:solidFill>
          <a:ln>
            <a:noFill/>
          </a:ln>
          <a:effectLst>
            <a:outerShdw dist="17961" dir="2700000" algn="ctr" rotWithShape="0">
              <a:srgbClr val="4D4D4D"/>
            </a:outerShdw>
          </a:effectLst>
          <a:extLs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nchor="ctr"/>
          <a:lstStyle/>
          <a:p>
            <a:pPr marL="185738" eaLnBrk="0" fontAlgn="t" hangingPunct="0">
              <a:spcBef>
                <a:spcPct val="0"/>
              </a:spcBef>
              <a:spcAft>
                <a:spcPct val="0"/>
              </a:spcAft>
            </a:pPr>
            <a:endParaRPr kumimoji="1" lang="en-US" altLang="ko-KR" sz="1400" b="1" smtClean="0">
              <a:solidFill>
                <a:srgbClr val="006699"/>
              </a:solidFill>
              <a:latin typeface="HY강B"/>
              <a:ea typeface="HY강B"/>
              <a:cs typeface="HY강B"/>
            </a:endParaRPr>
          </a:p>
        </p:txBody>
      </p:sp>
      <p:sp>
        <p:nvSpPr>
          <p:cNvPr id="15" name="AutoShape 11"/>
          <p:cNvSpPr>
            <a:spLocks noChangeArrowheads="1"/>
          </p:cNvSpPr>
          <p:nvPr/>
        </p:nvSpPr>
        <p:spPr bwMode="gray">
          <a:xfrm>
            <a:off x="3886200" y="1371600"/>
            <a:ext cx="4391025" cy="4667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round/>
                <a:headEnd/>
                <a:tailEnd/>
              </a14:hiddenLine>
            </a:ext>
          </a:extLst>
        </p:spPr>
        <p:txBody>
          <a:bodyPr wrap="none" anchor="ctr"/>
          <a:lstStyle/>
          <a:p>
            <a:r>
              <a:rPr lang="zh-CN" altLang="en-US" sz="2800" dirty="0" smtClean="0">
                <a:solidFill>
                  <a:schemeClr val="tx1"/>
                </a:solidFill>
                <a:ea typeface="宋体" charset="-122"/>
              </a:rPr>
              <a:t>碰摩实验研究现状</a:t>
            </a:r>
            <a:endParaRPr lang="en-US" altLang="zh-CN" sz="2800" dirty="0">
              <a:solidFill>
                <a:schemeClr val="tx1"/>
              </a:solidFill>
              <a:ea typeface="宋体" charset="-122"/>
            </a:endParaRPr>
          </a:p>
        </p:txBody>
      </p:sp>
      <p:sp>
        <p:nvSpPr>
          <p:cNvPr id="16" name="AutoShape 12"/>
          <p:cNvSpPr>
            <a:spLocks noChangeArrowheads="1"/>
          </p:cNvSpPr>
          <p:nvPr/>
        </p:nvSpPr>
        <p:spPr bwMode="gray">
          <a:xfrm>
            <a:off x="3852863" y="2446337"/>
            <a:ext cx="4391025" cy="4667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round/>
                <a:headEnd/>
                <a:tailEnd/>
              </a14:hiddenLine>
            </a:ext>
          </a:extLst>
        </p:spPr>
        <p:txBody>
          <a:bodyPr wrap="none" anchor="ctr"/>
          <a:lstStyle/>
          <a:p>
            <a:r>
              <a:rPr lang="zh-CN" altLang="en-US" sz="2800" dirty="0" smtClean="0">
                <a:solidFill>
                  <a:schemeClr val="tx1"/>
                </a:solidFill>
              </a:rPr>
              <a:t>碰摩特征分析</a:t>
            </a:r>
            <a:r>
              <a:rPr lang="zh-CN" altLang="en-US" sz="2800" dirty="0" smtClean="0">
                <a:solidFill>
                  <a:srgbClr val="000000"/>
                </a:solidFill>
                <a:ea typeface="宋体" charset="-122"/>
              </a:rPr>
              <a:t>研究现状</a:t>
            </a:r>
            <a:endParaRPr lang="en-US" altLang="zh-CN" sz="2800" dirty="0">
              <a:solidFill>
                <a:schemeClr val="tx1"/>
              </a:solidFill>
              <a:ea typeface="宋体" charset="-122"/>
            </a:endParaRPr>
          </a:p>
        </p:txBody>
      </p:sp>
      <p:sp>
        <p:nvSpPr>
          <p:cNvPr id="17" name="AutoShape 13"/>
          <p:cNvSpPr>
            <a:spLocks noChangeArrowheads="1"/>
          </p:cNvSpPr>
          <p:nvPr/>
        </p:nvSpPr>
        <p:spPr bwMode="gray">
          <a:xfrm>
            <a:off x="3922713" y="3527425"/>
            <a:ext cx="4321175" cy="4667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round/>
                <a:headEnd/>
                <a:tailEnd/>
              </a14:hiddenLine>
            </a:ext>
          </a:extLst>
        </p:spPr>
        <p:txBody>
          <a:bodyPr wrap="none" anchor="ctr"/>
          <a:lstStyle/>
          <a:p>
            <a:r>
              <a:rPr lang="zh-CN" altLang="en-US" sz="2800" dirty="0" smtClean="0">
                <a:solidFill>
                  <a:schemeClr val="tx1"/>
                </a:solidFill>
              </a:rPr>
              <a:t>碰摩故障诊断</a:t>
            </a:r>
            <a:r>
              <a:rPr lang="zh-CN" altLang="en-US" sz="2800" dirty="0" smtClean="0">
                <a:solidFill>
                  <a:srgbClr val="000000"/>
                </a:solidFill>
                <a:ea typeface="宋体" charset="-122"/>
              </a:rPr>
              <a:t>研究现状</a:t>
            </a:r>
            <a:endParaRPr lang="en-US" altLang="zh-CN" sz="2800" dirty="0">
              <a:solidFill>
                <a:schemeClr val="tx1"/>
              </a:solidFill>
              <a:ea typeface="宋体" charset="-122"/>
            </a:endParaRPr>
          </a:p>
        </p:txBody>
      </p:sp>
      <p:sp>
        <p:nvSpPr>
          <p:cNvPr id="18" name="AutoShape 14"/>
          <p:cNvSpPr>
            <a:spLocks noChangeArrowheads="1"/>
          </p:cNvSpPr>
          <p:nvPr/>
        </p:nvSpPr>
        <p:spPr bwMode="gray">
          <a:xfrm>
            <a:off x="3924300" y="4606925"/>
            <a:ext cx="4032250" cy="4667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round/>
                <a:headEnd/>
                <a:tailEnd/>
              </a14:hiddenLine>
            </a:ext>
          </a:extLst>
        </p:spPr>
        <p:txBody>
          <a:bodyPr wrap="none" anchor="ctr"/>
          <a:lstStyle/>
          <a:p>
            <a:r>
              <a:rPr lang="zh-CN" altLang="en-US" sz="2800" dirty="0" smtClean="0">
                <a:solidFill>
                  <a:schemeClr val="tx1"/>
                </a:solidFill>
              </a:rPr>
              <a:t>碰摩部位识别</a:t>
            </a:r>
            <a:r>
              <a:rPr lang="zh-CN" altLang="en-US" sz="2800" dirty="0" smtClean="0">
                <a:solidFill>
                  <a:srgbClr val="000000"/>
                </a:solidFill>
                <a:ea typeface="宋体" charset="-122"/>
              </a:rPr>
              <a:t>研究现状</a:t>
            </a:r>
            <a:endParaRPr lang="en-US" altLang="zh-CN" sz="2800" dirty="0">
              <a:solidFill>
                <a:schemeClr val="tx1"/>
              </a:solidFill>
              <a:ea typeface="宋体" charset="-122"/>
            </a:endParaRPr>
          </a:p>
        </p:txBody>
      </p:sp>
      <p:grpSp>
        <p:nvGrpSpPr>
          <p:cNvPr id="19" name="Group 15"/>
          <p:cNvGrpSpPr>
            <a:grpSpLocks/>
          </p:cNvGrpSpPr>
          <p:nvPr/>
        </p:nvGrpSpPr>
        <p:grpSpPr bwMode="auto">
          <a:xfrm flipH="1">
            <a:off x="1263650" y="990600"/>
            <a:ext cx="1685925" cy="4460875"/>
            <a:chOff x="2225" y="2177"/>
            <a:chExt cx="580" cy="3028"/>
          </a:xfrm>
        </p:grpSpPr>
        <p:sp>
          <p:nvSpPr>
            <p:cNvPr id="20" name="AutoShape 16"/>
            <p:cNvSpPr>
              <a:spLocks noChangeArrowheads="1"/>
            </p:cNvSpPr>
            <p:nvPr/>
          </p:nvSpPr>
          <p:spPr bwMode="auto">
            <a:xfrm rot="5400000" flipH="1" flipV="1">
              <a:off x="751" y="3651"/>
              <a:ext cx="3028" cy="79"/>
            </a:xfrm>
            <a:custGeom>
              <a:avLst/>
              <a:gdLst>
                <a:gd name="G0" fmla="+- 1226 0 0"/>
                <a:gd name="G1" fmla="+- 21600 0 1226"/>
                <a:gd name="G2" fmla="*/ 1226 1 2"/>
                <a:gd name="G3" fmla="+- 21600 0 G2"/>
                <a:gd name="G4" fmla="+/ 1226 21600 2"/>
                <a:gd name="G5" fmla="+/ G1 0 2"/>
                <a:gd name="G6" fmla="*/ 21600 21600 1226"/>
                <a:gd name="G7" fmla="*/ G6 1 2"/>
                <a:gd name="G8" fmla="+- 21600 0 G7"/>
                <a:gd name="G9" fmla="*/ 21600 1 2"/>
                <a:gd name="G10" fmla="+- 1226 0 G9"/>
                <a:gd name="G11" fmla="?: G10 G8 0"/>
                <a:gd name="G12" fmla="?: G10 G7 21600"/>
                <a:gd name="T0" fmla="*/ 20987 w 21600"/>
                <a:gd name="T1" fmla="*/ 10800 h 21600"/>
                <a:gd name="T2" fmla="*/ 10800 w 21600"/>
                <a:gd name="T3" fmla="*/ 21600 h 21600"/>
                <a:gd name="T4" fmla="*/ 613 w 21600"/>
                <a:gd name="T5" fmla="*/ 10800 h 21600"/>
                <a:gd name="T6" fmla="*/ 10800 w 21600"/>
                <a:gd name="T7" fmla="*/ 0 h 21600"/>
                <a:gd name="T8" fmla="*/ 2413 w 21600"/>
                <a:gd name="T9" fmla="*/ 2413 h 21600"/>
                <a:gd name="T10" fmla="*/ 19187 w 21600"/>
                <a:gd name="T11" fmla="*/ 19187 h 21600"/>
              </a:gdLst>
              <a:ahLst/>
              <a:cxnLst>
                <a:cxn ang="0">
                  <a:pos x="T0" y="T1"/>
                </a:cxn>
                <a:cxn ang="0">
                  <a:pos x="T2" y="T3"/>
                </a:cxn>
                <a:cxn ang="0">
                  <a:pos x="T4" y="T5"/>
                </a:cxn>
                <a:cxn ang="0">
                  <a:pos x="T6" y="T7"/>
                </a:cxn>
              </a:cxnLst>
              <a:rect l="T8" t="T9" r="T10" b="T11"/>
              <a:pathLst>
                <a:path w="21600" h="21600">
                  <a:moveTo>
                    <a:pt x="0" y="0"/>
                  </a:moveTo>
                  <a:lnTo>
                    <a:pt x="1226" y="21600"/>
                  </a:lnTo>
                  <a:lnTo>
                    <a:pt x="20374" y="21600"/>
                  </a:lnTo>
                  <a:lnTo>
                    <a:pt x="21600" y="0"/>
                  </a:lnTo>
                  <a:close/>
                </a:path>
              </a:pathLst>
            </a:custGeom>
            <a:gradFill rotWithShape="0">
              <a:gsLst>
                <a:gs pos="0">
                  <a:schemeClr val="bg1">
                    <a:gamma/>
                    <a:shade val="89804"/>
                    <a:invGamma/>
                  </a:schemeClr>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zh-CN" altLang="en-US">
                <a:solidFill>
                  <a:srgbClr val="17347D"/>
                </a:solidFill>
              </a:endParaRPr>
            </a:p>
          </p:txBody>
        </p:sp>
        <p:sp>
          <p:nvSpPr>
            <p:cNvPr id="21" name="AutoShape 17"/>
            <p:cNvSpPr>
              <a:spLocks noChangeArrowheads="1"/>
            </p:cNvSpPr>
            <p:nvPr/>
          </p:nvSpPr>
          <p:spPr bwMode="auto">
            <a:xfrm rot="5400000" flipH="1" flipV="1">
              <a:off x="1028" y="3438"/>
              <a:ext cx="3028" cy="5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51 w 21600"/>
                <a:gd name="T13" fmla="*/ 4653 h 21600"/>
                <a:gd name="T14" fmla="*/ 16949 w 21600"/>
                <a:gd name="T15" fmla="*/ 16947 h 21600"/>
              </a:gdLst>
              <a:ahLst/>
              <a:cxnLst>
                <a:cxn ang="T8">
                  <a:pos x="T0" y="T1"/>
                </a:cxn>
                <a:cxn ang="T9">
                  <a:pos x="T2" y="T3"/>
                </a:cxn>
                <a:cxn ang="T10">
                  <a:pos x="T4" y="T5"/>
                </a:cxn>
                <a:cxn ang="T11">
                  <a:pos x="T6" y="T7"/>
                </a:cxn>
              </a:cxnLst>
              <a:rect l="T12" t="T13" r="T14" b="T15"/>
              <a:pathLst>
                <a:path w="21600" h="21600">
                  <a:moveTo>
                    <a:pt x="0" y="0"/>
                  </a:moveTo>
                  <a:lnTo>
                    <a:pt x="5697" y="21600"/>
                  </a:lnTo>
                  <a:lnTo>
                    <a:pt x="15903" y="21600"/>
                  </a:lnTo>
                  <a:lnTo>
                    <a:pt x="21600" y="0"/>
                  </a:lnTo>
                  <a:lnTo>
                    <a:pt x="0" y="0"/>
                  </a:lnTo>
                  <a:close/>
                </a:path>
              </a:pathLst>
            </a:custGeom>
            <a:gradFill rotWithShape="0">
              <a:gsLst>
                <a:gs pos="0">
                  <a:srgbClr val="FFFFFF"/>
                </a:gs>
                <a:gs pos="100000">
                  <a:srgbClr val="8BACB3"/>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smtClean="0">
                <a:solidFill>
                  <a:srgbClr val="17347D"/>
                </a:solidFill>
              </a:endParaRPr>
            </a:p>
          </p:txBody>
        </p:sp>
        <p:grpSp>
          <p:nvGrpSpPr>
            <p:cNvPr id="22" name="Group 18"/>
            <p:cNvGrpSpPr>
              <a:grpSpLocks/>
            </p:cNvGrpSpPr>
            <p:nvPr/>
          </p:nvGrpSpPr>
          <p:grpSpPr bwMode="auto">
            <a:xfrm rot="5400000">
              <a:off x="1377" y="3459"/>
              <a:ext cx="2342" cy="516"/>
              <a:chOff x="1205" y="2250"/>
              <a:chExt cx="2180" cy="262"/>
            </a:xfrm>
          </p:grpSpPr>
          <p:grpSp>
            <p:nvGrpSpPr>
              <p:cNvPr id="28" name="Group 19"/>
              <p:cNvGrpSpPr>
                <a:grpSpLocks/>
              </p:cNvGrpSpPr>
              <p:nvPr/>
            </p:nvGrpSpPr>
            <p:grpSpPr bwMode="auto">
              <a:xfrm>
                <a:off x="1564" y="2250"/>
                <a:ext cx="688" cy="262"/>
                <a:chOff x="1564" y="2250"/>
                <a:chExt cx="688" cy="262"/>
              </a:xfrm>
            </p:grpSpPr>
            <p:sp>
              <p:nvSpPr>
                <p:cNvPr id="34" name="Line 20"/>
                <p:cNvSpPr>
                  <a:spLocks noChangeShapeType="1"/>
                </p:cNvSpPr>
                <p:nvPr/>
              </p:nvSpPr>
              <p:spPr bwMode="auto">
                <a:xfrm flipH="1">
                  <a:off x="1564" y="2261"/>
                  <a:ext cx="406" cy="251"/>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35" name="Line 21"/>
                <p:cNvSpPr>
                  <a:spLocks noChangeShapeType="1"/>
                </p:cNvSpPr>
                <p:nvPr/>
              </p:nvSpPr>
              <p:spPr bwMode="auto">
                <a:xfrm flipH="1">
                  <a:off x="1930" y="2250"/>
                  <a:ext cx="213" cy="262"/>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36" name="Line 22"/>
                <p:cNvSpPr>
                  <a:spLocks noChangeShapeType="1"/>
                </p:cNvSpPr>
                <p:nvPr/>
              </p:nvSpPr>
              <p:spPr bwMode="auto">
                <a:xfrm flipH="1">
                  <a:off x="2186" y="2261"/>
                  <a:ext cx="66" cy="251"/>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grpSp>
          <p:sp>
            <p:nvSpPr>
              <p:cNvPr id="29" name="Line 23"/>
              <p:cNvSpPr>
                <a:spLocks noChangeShapeType="1"/>
              </p:cNvSpPr>
              <p:nvPr/>
            </p:nvSpPr>
            <p:spPr bwMode="auto">
              <a:xfrm>
                <a:off x="2619" y="2261"/>
                <a:ext cx="406" cy="251"/>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30" name="Line 24"/>
              <p:cNvSpPr>
                <a:spLocks noChangeShapeType="1"/>
              </p:cNvSpPr>
              <p:nvPr/>
            </p:nvSpPr>
            <p:spPr bwMode="auto">
              <a:xfrm>
                <a:off x="2446" y="2250"/>
                <a:ext cx="212" cy="262"/>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31" name="Line 25"/>
              <p:cNvSpPr>
                <a:spLocks noChangeShapeType="1"/>
              </p:cNvSpPr>
              <p:nvPr/>
            </p:nvSpPr>
            <p:spPr bwMode="auto">
              <a:xfrm>
                <a:off x="2337" y="2261"/>
                <a:ext cx="67" cy="251"/>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32" name="Line 26"/>
              <p:cNvSpPr>
                <a:spLocks noChangeShapeType="1"/>
              </p:cNvSpPr>
              <p:nvPr/>
            </p:nvSpPr>
            <p:spPr bwMode="auto">
              <a:xfrm flipV="1">
                <a:off x="1205" y="2259"/>
                <a:ext cx="624" cy="253"/>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33" name="Line 27"/>
              <p:cNvSpPr>
                <a:spLocks noChangeShapeType="1"/>
              </p:cNvSpPr>
              <p:nvPr/>
            </p:nvSpPr>
            <p:spPr bwMode="auto">
              <a:xfrm flipH="1" flipV="1">
                <a:off x="2764" y="2259"/>
                <a:ext cx="621" cy="253"/>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grpSp>
        <p:grpSp>
          <p:nvGrpSpPr>
            <p:cNvPr id="23" name="Group 28"/>
            <p:cNvGrpSpPr>
              <a:grpSpLocks/>
            </p:cNvGrpSpPr>
            <p:nvPr/>
          </p:nvGrpSpPr>
          <p:grpSpPr bwMode="auto">
            <a:xfrm rot="5400000">
              <a:off x="3538" y="3620"/>
              <a:ext cx="2641" cy="148"/>
              <a:chOff x="1046" y="2297"/>
              <a:chExt cx="2459" cy="148"/>
            </a:xfrm>
          </p:grpSpPr>
          <p:sp>
            <p:nvSpPr>
              <p:cNvPr id="24" name="Line 29"/>
              <p:cNvSpPr>
                <a:spLocks noChangeShapeType="1"/>
              </p:cNvSpPr>
              <p:nvPr/>
            </p:nvSpPr>
            <p:spPr bwMode="auto">
              <a:xfrm>
                <a:off x="1046" y="2445"/>
                <a:ext cx="2459" cy="0"/>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25" name="Line 30"/>
              <p:cNvSpPr>
                <a:spLocks noChangeShapeType="1"/>
              </p:cNvSpPr>
              <p:nvPr/>
            </p:nvSpPr>
            <p:spPr bwMode="auto">
              <a:xfrm>
                <a:off x="1205" y="2385"/>
                <a:ext cx="2149" cy="0"/>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26" name="Line 31"/>
              <p:cNvSpPr>
                <a:spLocks noChangeShapeType="1"/>
              </p:cNvSpPr>
              <p:nvPr/>
            </p:nvSpPr>
            <p:spPr bwMode="auto">
              <a:xfrm>
                <a:off x="1374" y="2340"/>
                <a:ext cx="1817" cy="0"/>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sp>
            <p:nvSpPr>
              <p:cNvPr id="27" name="Line 32"/>
              <p:cNvSpPr>
                <a:spLocks noChangeShapeType="1"/>
              </p:cNvSpPr>
              <p:nvPr/>
            </p:nvSpPr>
            <p:spPr bwMode="auto">
              <a:xfrm>
                <a:off x="1493" y="2297"/>
                <a:ext cx="1568" cy="0"/>
              </a:xfrm>
              <a:prstGeom prst="line">
                <a:avLst/>
              </a:prstGeom>
              <a:noFill/>
              <a:ln w="12700">
                <a:solidFill>
                  <a:srgbClr val="A4A4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17347D"/>
                  </a:solidFill>
                </a:endParaRPr>
              </a:p>
            </p:txBody>
          </p:sp>
        </p:grpSp>
      </p:grpSp>
      <p:grpSp>
        <p:nvGrpSpPr>
          <p:cNvPr id="37" name="Group 33"/>
          <p:cNvGrpSpPr>
            <a:grpSpLocks/>
          </p:cNvGrpSpPr>
          <p:nvPr/>
        </p:nvGrpSpPr>
        <p:grpSpPr bwMode="auto">
          <a:xfrm>
            <a:off x="395288" y="2374900"/>
            <a:ext cx="1550987" cy="1911350"/>
            <a:chOff x="480" y="3072"/>
            <a:chExt cx="678" cy="1092"/>
          </a:xfrm>
        </p:grpSpPr>
        <p:sp>
          <p:nvSpPr>
            <p:cNvPr id="38" name="Oval 34"/>
            <p:cNvSpPr>
              <a:spLocks noChangeArrowheads="1"/>
            </p:cNvSpPr>
            <p:nvPr/>
          </p:nvSpPr>
          <p:spPr bwMode="auto">
            <a:xfrm>
              <a:off x="562" y="3840"/>
              <a:ext cx="507" cy="324"/>
            </a:xfrm>
            <a:prstGeom prst="ellipse">
              <a:avLst/>
            </a:prstGeom>
            <a:gradFill rotWithShape="0">
              <a:gsLst>
                <a:gs pos="0">
                  <a:schemeClr val="bg1">
                    <a:gamma/>
                    <a:shade val="46275"/>
                    <a:invGamma/>
                  </a:schemeClr>
                </a:gs>
                <a:gs pos="100000">
                  <a:schemeClr val="bg1"/>
                </a:gs>
              </a:gsLst>
              <a:path path="shape">
                <a:fillToRect l="50000" t="50000" r="50000" b="50000"/>
              </a:path>
            </a:gradFill>
            <a:ln w="12700">
              <a:noFill/>
              <a:round/>
              <a:headEnd/>
              <a:tailEnd/>
            </a:ln>
          </p:spPr>
          <p:txBody>
            <a:bodyPr/>
            <a:lstStyle/>
            <a:p>
              <a:pPr fontAlgn="base">
                <a:spcBef>
                  <a:spcPct val="0"/>
                </a:spcBef>
                <a:spcAft>
                  <a:spcPct val="0"/>
                </a:spcAft>
              </a:pPr>
              <a:endParaRPr lang="zh-CN" altLang="en-US" smtClean="0">
                <a:solidFill>
                  <a:srgbClr val="17347D"/>
                </a:solidFill>
                <a:ea typeface="宋体" pitchFamily="2" charset="-122"/>
              </a:endParaRPr>
            </a:p>
          </p:txBody>
        </p:sp>
        <p:sp>
          <p:nvSpPr>
            <p:cNvPr id="39" name="Oval 35"/>
            <p:cNvSpPr>
              <a:spLocks noChangeArrowheads="1"/>
            </p:cNvSpPr>
            <p:nvPr/>
          </p:nvSpPr>
          <p:spPr bwMode="auto">
            <a:xfrm>
              <a:off x="480" y="3072"/>
              <a:ext cx="678" cy="914"/>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pPr fontAlgn="base">
                <a:spcBef>
                  <a:spcPct val="0"/>
                </a:spcBef>
                <a:spcAft>
                  <a:spcPct val="0"/>
                </a:spcAft>
              </a:pPr>
              <a:endParaRPr lang="zh-CN" altLang="en-US" smtClean="0">
                <a:solidFill>
                  <a:srgbClr val="17347D"/>
                </a:solidFill>
                <a:ea typeface="宋体" pitchFamily="2" charset="-122"/>
              </a:endParaRPr>
            </a:p>
          </p:txBody>
        </p:sp>
      </p:grpSp>
      <p:sp>
        <p:nvSpPr>
          <p:cNvPr id="40" name="Text Box 36"/>
          <p:cNvSpPr txBox="1">
            <a:spLocks noChangeArrowheads="1"/>
          </p:cNvSpPr>
          <p:nvPr/>
        </p:nvSpPr>
        <p:spPr bwMode="auto">
          <a:xfrm>
            <a:off x="667791" y="2656582"/>
            <a:ext cx="1008609"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3200" dirty="0" smtClean="0">
                <a:solidFill>
                  <a:srgbClr val="000000"/>
                </a:solidFill>
                <a:ea typeface="宋体" charset="-122"/>
              </a:rPr>
              <a:t>研究</a:t>
            </a:r>
            <a:endParaRPr lang="en-US" altLang="zh-CN" sz="3200" dirty="0" smtClean="0">
              <a:solidFill>
                <a:srgbClr val="000000"/>
              </a:solidFill>
              <a:ea typeface="宋体" charset="-122"/>
            </a:endParaRPr>
          </a:p>
          <a:p>
            <a:r>
              <a:rPr lang="zh-CN" altLang="en-US" sz="3200" dirty="0" smtClean="0">
                <a:solidFill>
                  <a:srgbClr val="000000"/>
                </a:solidFill>
                <a:ea typeface="宋体" charset="-122"/>
              </a:rPr>
              <a:t>现状</a:t>
            </a:r>
            <a:endParaRPr lang="en-US" altLang="zh-CN" sz="3200" dirty="0">
              <a:solidFill>
                <a:srgbClr val="000000"/>
              </a:solidFill>
              <a:ea typeface="宋体" charset="-122"/>
            </a:endParaRPr>
          </a:p>
        </p:txBody>
      </p:sp>
      <p:sp>
        <p:nvSpPr>
          <p:cNvPr id="42" name="矩形 41"/>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第一部分</a:t>
            </a:r>
            <a:endParaRPr lang="zh-CN" altLang="en-US" dirty="0">
              <a:solidFill>
                <a:schemeClr val="bg1"/>
              </a:solidFill>
              <a:latin typeface="Arial" pitchFamily="34" charset="0"/>
            </a:endParaRPr>
          </a:p>
        </p:txBody>
      </p:sp>
      <p:sp>
        <p:nvSpPr>
          <p:cNvPr id="44"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smtClean="0">
                <a:solidFill>
                  <a:srgbClr val="FF0000"/>
                </a:solidFill>
                <a:latin typeface="Arial" pitchFamily="34" charset="0"/>
              </a:rPr>
              <a:t>研究现状</a:t>
            </a:r>
            <a:endParaRPr lang="zh-CN" altLang="en-US" dirty="0">
              <a:solidFill>
                <a:schemeClr val="tx2"/>
              </a:solidFill>
            </a:endParaRPr>
          </a:p>
        </p:txBody>
      </p:sp>
      <p:sp>
        <p:nvSpPr>
          <p:cNvPr id="4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0721_1000rpm_CH3_6band"/>
          <p:cNvPicPr>
            <a:picLocks noChangeAspect="1" noChangeArrowheads="1"/>
          </p:cNvPicPr>
          <p:nvPr/>
        </p:nvPicPr>
        <p:blipFill>
          <a:blip r:embed="rId3"/>
          <a:srcRect/>
          <a:stretch>
            <a:fillRect/>
          </a:stretch>
        </p:blipFill>
        <p:spPr bwMode="auto">
          <a:xfrm>
            <a:off x="611637" y="3881186"/>
            <a:ext cx="3955122" cy="1911416"/>
          </a:xfrm>
          <a:prstGeom prst="rect">
            <a:avLst/>
          </a:prstGeom>
          <a:noFill/>
        </p:spPr>
      </p:pic>
      <p:pic>
        <p:nvPicPr>
          <p:cNvPr id="39" name="Picture 10" descr="0727_1000rpm_CH3_6band"/>
          <p:cNvPicPr>
            <a:picLocks noChangeAspect="1" noChangeArrowheads="1"/>
          </p:cNvPicPr>
          <p:nvPr/>
        </p:nvPicPr>
        <p:blipFill>
          <a:blip r:embed="rId4"/>
          <a:srcRect/>
          <a:stretch>
            <a:fillRect/>
          </a:stretch>
        </p:blipFill>
        <p:spPr bwMode="auto">
          <a:xfrm>
            <a:off x="4807878" y="3897713"/>
            <a:ext cx="3955122" cy="1911416"/>
          </a:xfrm>
          <a:prstGeom prst="rect">
            <a:avLst/>
          </a:prstGeom>
          <a:noFill/>
        </p:spPr>
      </p:pic>
      <p:sp>
        <p:nvSpPr>
          <p:cNvPr id="4" name="日期占位符 3"/>
          <p:cNvSpPr>
            <a:spLocks noGrp="1"/>
          </p:cNvSpPr>
          <p:nvPr>
            <p:ph type="dt" sz="half" idx="10"/>
          </p:nvPr>
        </p:nvSpPr>
        <p:spPr>
          <a:xfrm>
            <a:off x="7543800" y="6477000"/>
            <a:ext cx="1600200" cy="381000"/>
          </a:xfrm>
        </p:spPr>
        <p:txBody>
          <a:bodyPr/>
          <a:lstStyle/>
          <a:p>
            <a:fld id="{95FF172A-2940-4631-80F7-138AED6CE3A7}" type="datetime1">
              <a:rPr lang="zh-CN" altLang="en-US" smtClean="0"/>
              <a:pPr/>
              <a:t>2014/5/4</a:t>
            </a:fld>
            <a:endParaRPr lang="en-US" dirty="0"/>
          </a:p>
        </p:txBody>
      </p:sp>
      <p:sp>
        <p:nvSpPr>
          <p:cNvPr id="8" name="矩形 7"/>
          <p:cNvSpPr/>
          <p:nvPr/>
        </p:nvSpPr>
        <p:spPr>
          <a:xfrm>
            <a:off x="1905000" y="533400"/>
            <a:ext cx="5234125"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latin typeface="Arial" pitchFamily="34" charset="0"/>
              </a:rPr>
              <a:t>基于小波包能量的碰摩特征分析</a:t>
            </a:r>
            <a:endParaRPr lang="zh-CN" altLang="en-US" sz="2800" dirty="0">
              <a:solidFill>
                <a:srgbClr val="0000FF"/>
              </a:solidFill>
              <a:latin typeface="Arial" pitchFamily="34" charset="0"/>
            </a:endParaRPr>
          </a:p>
        </p:txBody>
      </p:sp>
      <p:grpSp>
        <p:nvGrpSpPr>
          <p:cNvPr id="360460" name="Group 12"/>
          <p:cNvGrpSpPr>
            <a:grpSpLocks/>
          </p:cNvGrpSpPr>
          <p:nvPr/>
        </p:nvGrpSpPr>
        <p:grpSpPr bwMode="auto">
          <a:xfrm>
            <a:off x="556525" y="1117599"/>
            <a:ext cx="8054075" cy="5473652"/>
            <a:chOff x="1845" y="2292"/>
            <a:chExt cx="8473" cy="7505"/>
          </a:xfrm>
        </p:grpSpPr>
        <p:sp>
          <p:nvSpPr>
            <p:cNvPr id="360461" name="Text Box 13"/>
            <p:cNvSpPr txBox="1">
              <a:spLocks noChangeArrowheads="1"/>
            </p:cNvSpPr>
            <p:nvPr/>
          </p:nvSpPr>
          <p:spPr bwMode="auto">
            <a:xfrm>
              <a:off x="3768" y="5557"/>
              <a:ext cx="4482" cy="47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两次实验第</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频段小波包能量分布图</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360462" name="Group 14"/>
            <p:cNvGrpSpPr>
              <a:grpSpLocks/>
            </p:cNvGrpSpPr>
            <p:nvPr/>
          </p:nvGrpSpPr>
          <p:grpSpPr bwMode="auto">
            <a:xfrm>
              <a:off x="1861" y="2292"/>
              <a:ext cx="8303" cy="3265"/>
              <a:chOff x="1691" y="2102"/>
              <a:chExt cx="8366" cy="3340"/>
            </a:xfrm>
          </p:grpSpPr>
          <p:pic>
            <p:nvPicPr>
              <p:cNvPr id="360463" name="Picture 15" descr="0721_1000rpm_CH3_1band"/>
              <p:cNvPicPr>
                <a:picLocks noChangeAspect="1" noChangeArrowheads="1"/>
              </p:cNvPicPr>
              <p:nvPr/>
            </p:nvPicPr>
            <p:blipFill>
              <a:blip r:embed="rId5"/>
              <a:srcRect/>
              <a:stretch>
                <a:fillRect/>
              </a:stretch>
            </p:blipFill>
            <p:spPr bwMode="auto">
              <a:xfrm>
                <a:off x="1711" y="2107"/>
                <a:ext cx="4150" cy="2660"/>
              </a:xfrm>
              <a:prstGeom prst="rect">
                <a:avLst/>
              </a:prstGeom>
              <a:noFill/>
            </p:spPr>
          </p:pic>
          <p:sp>
            <p:nvSpPr>
              <p:cNvPr id="360464" name="Text Box 16"/>
              <p:cNvSpPr txBox="1">
                <a:spLocks noChangeArrowheads="1"/>
              </p:cNvSpPr>
              <p:nvPr/>
            </p:nvSpPr>
            <p:spPr bwMode="auto">
              <a:xfrm>
                <a:off x="1691" y="2785"/>
                <a:ext cx="360" cy="17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65" name="Text Box 17"/>
              <p:cNvSpPr txBox="1">
                <a:spLocks noChangeArrowheads="1"/>
              </p:cNvSpPr>
              <p:nvPr/>
            </p:nvSpPr>
            <p:spPr bwMode="auto">
              <a:xfrm>
                <a:off x="2270" y="4633"/>
                <a:ext cx="3240" cy="8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66" name="Text Box 18"/>
              <p:cNvSpPr txBox="1">
                <a:spLocks noChangeArrowheads="1"/>
              </p:cNvSpPr>
              <p:nvPr/>
            </p:nvSpPr>
            <p:spPr bwMode="auto">
              <a:xfrm>
                <a:off x="2270" y="2225"/>
                <a:ext cx="3515" cy="3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64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碰上</a:t>
                </a:r>
                <a:r>
                  <a:rPr kumimoji="0" lang="en-US" altLang="zh-CN" sz="12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碰右</a:t>
                </a:r>
                <a:r>
                  <a:rPr kumimoji="0" lang="zh-CN" altLang="en-US" sz="1200" b="0" i="0" u="none" strike="noStrike" cap="none" normalizeH="0" baseline="0" dirty="0" smtClean="0">
                    <a:ln>
                      <a:noFill/>
                    </a:ln>
                    <a:solidFill>
                      <a:srgbClr val="00FF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碰下</a:t>
                </a:r>
                <a:r>
                  <a:rPr kumimoji="0" lang="zh-CN" altLang="en-US" sz="1200" b="0" i="0" u="none" strike="noStrike" cap="none" normalizeH="0" baseline="0" dirty="0" smtClean="0">
                    <a:ln>
                      <a:noFill/>
                    </a:ln>
                    <a:solidFill>
                      <a:srgbClr val="00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碰左</a:t>
                </a:r>
                <a:r>
                  <a:rPr kumimoji="0" lang="zh-CN" altLang="en-US" sz="1200" b="0" i="0" u="none" strike="noStrike" cap="none" normalizeH="0" baseline="0" dirty="0" smtClean="0">
                    <a:ln>
                      <a:noFill/>
                    </a:ln>
                    <a:solidFill>
                      <a:srgbClr val="00FF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未碰摩</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60467" name="Picture 19" descr="0727_1000rpm_CH3_1band"/>
              <p:cNvPicPr>
                <a:picLocks noChangeAspect="1" noChangeArrowheads="1"/>
              </p:cNvPicPr>
              <p:nvPr/>
            </p:nvPicPr>
            <p:blipFill>
              <a:blip r:embed="rId6"/>
              <a:srcRect/>
              <a:stretch>
                <a:fillRect/>
              </a:stretch>
            </p:blipFill>
            <p:spPr bwMode="auto">
              <a:xfrm>
                <a:off x="5901" y="2102"/>
                <a:ext cx="4150" cy="2660"/>
              </a:xfrm>
              <a:prstGeom prst="rect">
                <a:avLst/>
              </a:prstGeom>
              <a:noFill/>
            </p:spPr>
          </p:pic>
          <p:sp>
            <p:nvSpPr>
              <p:cNvPr id="360468" name="Text Box 20"/>
              <p:cNvSpPr txBox="1">
                <a:spLocks noChangeArrowheads="1"/>
              </p:cNvSpPr>
              <p:nvPr/>
            </p:nvSpPr>
            <p:spPr bwMode="auto">
              <a:xfrm>
                <a:off x="6452" y="4637"/>
                <a:ext cx="3240" cy="7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(b) 2011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69" name="Text Box 21"/>
              <p:cNvSpPr txBox="1">
                <a:spLocks noChangeArrowheads="1"/>
              </p:cNvSpPr>
              <p:nvPr/>
            </p:nvSpPr>
            <p:spPr bwMode="auto">
              <a:xfrm>
                <a:off x="5861" y="2800"/>
                <a:ext cx="360" cy="148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96000"/>
                  </a:lnSpc>
                  <a:spcBef>
                    <a:spcPct val="0"/>
                  </a:spcBef>
                  <a:spcAft>
                    <a:spcPct val="0"/>
                  </a:spcAft>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70" name="Text Box 22"/>
              <p:cNvSpPr txBox="1">
                <a:spLocks noChangeArrowheads="1"/>
              </p:cNvSpPr>
              <p:nvPr/>
            </p:nvSpPr>
            <p:spPr bwMode="auto">
              <a:xfrm>
                <a:off x="6542" y="2225"/>
                <a:ext cx="3515" cy="3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64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碰上</a:t>
                </a:r>
                <a:r>
                  <a:rPr kumimoji="0" lang="en-US" altLang="zh-CN" sz="12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碰右</a:t>
                </a:r>
                <a:r>
                  <a:rPr kumimoji="0" lang="zh-CN" altLang="en-US" sz="1200" b="0" i="0" u="none" strike="noStrike" cap="none" normalizeH="0" baseline="0" dirty="0" smtClean="0">
                    <a:ln>
                      <a:noFill/>
                    </a:ln>
                    <a:solidFill>
                      <a:srgbClr val="00FF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碰下</a:t>
                </a:r>
                <a:r>
                  <a:rPr kumimoji="0" lang="zh-CN" altLang="en-US" sz="1200" b="0" i="0" u="none" strike="noStrike" cap="none" normalizeH="0" baseline="0" dirty="0" smtClean="0">
                    <a:ln>
                      <a:noFill/>
                    </a:ln>
                    <a:solidFill>
                      <a:srgbClr val="00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碰左</a:t>
                </a:r>
                <a:r>
                  <a:rPr kumimoji="0" lang="zh-CN" altLang="en-US" sz="1200" b="0" i="0" u="none" strike="noStrike" cap="none" normalizeH="0" baseline="0" dirty="0" smtClean="0">
                    <a:ln>
                      <a:noFill/>
                    </a:ln>
                    <a:solidFill>
                      <a:srgbClr val="00FF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未碰摩</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360471" name="Text Box 23"/>
            <p:cNvSpPr txBox="1">
              <a:spLocks noChangeArrowheads="1"/>
            </p:cNvSpPr>
            <p:nvPr/>
          </p:nvSpPr>
          <p:spPr bwMode="auto">
            <a:xfrm>
              <a:off x="3825" y="9327"/>
              <a:ext cx="4482" cy="47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两次实验第</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6</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频段小波包能量分布图</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360472" name="Group 24"/>
            <p:cNvGrpSpPr>
              <a:grpSpLocks/>
            </p:cNvGrpSpPr>
            <p:nvPr/>
          </p:nvGrpSpPr>
          <p:grpSpPr bwMode="auto">
            <a:xfrm>
              <a:off x="1845" y="6106"/>
              <a:ext cx="8473" cy="3255"/>
              <a:chOff x="1651" y="8226"/>
              <a:chExt cx="8473" cy="3255"/>
            </a:xfrm>
          </p:grpSpPr>
          <p:sp>
            <p:nvSpPr>
              <p:cNvPr id="360474" name="Text Box 26"/>
              <p:cNvSpPr txBox="1">
                <a:spLocks noChangeArrowheads="1"/>
              </p:cNvSpPr>
              <p:nvPr/>
            </p:nvSpPr>
            <p:spPr bwMode="auto">
              <a:xfrm>
                <a:off x="1651" y="8611"/>
                <a:ext cx="357" cy="16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96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75" name="Text Box 27"/>
              <p:cNvSpPr txBox="1">
                <a:spLocks noChangeArrowheads="1"/>
              </p:cNvSpPr>
              <p:nvPr/>
            </p:nvSpPr>
            <p:spPr bwMode="auto">
              <a:xfrm>
                <a:off x="2292" y="8226"/>
                <a:ext cx="3607" cy="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64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碰上</a:t>
                </a:r>
                <a:r>
                  <a:rPr kumimoji="0" lang="en-US" altLang="zh-CN" sz="12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碰右</a:t>
                </a:r>
                <a:r>
                  <a:rPr kumimoji="0" lang="zh-CN" altLang="en-US" sz="1200" b="0" i="0" u="none" strike="noStrike" cap="none" normalizeH="0" baseline="0" dirty="0" smtClean="0">
                    <a:ln>
                      <a:noFill/>
                    </a:ln>
                    <a:solidFill>
                      <a:srgbClr val="00FF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碰下</a:t>
                </a:r>
                <a:r>
                  <a:rPr kumimoji="0" lang="zh-CN" altLang="en-US" sz="1200" b="0" i="0" u="none" strike="noStrike" cap="none" normalizeH="0" baseline="0" dirty="0" smtClean="0">
                    <a:ln>
                      <a:noFill/>
                    </a:ln>
                    <a:solidFill>
                      <a:srgbClr val="00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碰左</a:t>
                </a:r>
                <a:r>
                  <a:rPr kumimoji="0" lang="zh-CN" altLang="en-US" sz="1200" b="0" i="0" u="none" strike="noStrike" cap="none" normalizeH="0" baseline="0" dirty="0" smtClean="0">
                    <a:ln>
                      <a:noFill/>
                    </a:ln>
                    <a:solidFill>
                      <a:srgbClr val="00FF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未碰摩</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76" name="Text Box 28"/>
              <p:cNvSpPr txBox="1">
                <a:spLocks noChangeArrowheads="1"/>
              </p:cNvSpPr>
              <p:nvPr/>
            </p:nvSpPr>
            <p:spPr bwMode="auto">
              <a:xfrm>
                <a:off x="2268" y="10660"/>
                <a:ext cx="3209" cy="74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(a) 2011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78" name="Text Box 30"/>
              <p:cNvSpPr txBox="1">
                <a:spLocks noChangeArrowheads="1"/>
              </p:cNvSpPr>
              <p:nvPr/>
            </p:nvSpPr>
            <p:spPr bwMode="auto">
              <a:xfrm>
                <a:off x="5754" y="8519"/>
                <a:ext cx="356" cy="16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96000"/>
                  </a:lnSpc>
                  <a:spcBef>
                    <a:spcPct val="0"/>
                  </a:spcBef>
                  <a:spcAft>
                    <a:spcPct val="0"/>
                  </a:spcAft>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归</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lvl="0" indent="0" eaLnBrk="1" fontAlgn="base" latinLnBrk="0" hangingPunct="1">
                  <a:lnSpc>
                    <a:spcPct val="96000"/>
                  </a:lnSpc>
                  <a:spcBef>
                    <a:spcPct val="0"/>
                  </a:spcBef>
                  <a:spcAft>
                    <a:spcPct val="0"/>
                  </a:spcAft>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一化能量</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79" name="Text Box 31"/>
              <p:cNvSpPr txBox="1">
                <a:spLocks noChangeArrowheads="1"/>
              </p:cNvSpPr>
              <p:nvPr/>
            </p:nvSpPr>
            <p:spPr bwMode="auto">
              <a:xfrm>
                <a:off x="6461" y="8226"/>
                <a:ext cx="3663" cy="2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64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碰上</a:t>
                </a:r>
                <a:r>
                  <a:rPr kumimoji="0" lang="en-US" altLang="zh-CN" sz="12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碰右</a:t>
                </a:r>
                <a:r>
                  <a:rPr kumimoji="0" lang="zh-CN" altLang="en-US" sz="1200" b="0" i="0" u="none" strike="noStrike" cap="none" normalizeH="0" baseline="0" dirty="0" smtClean="0">
                    <a:ln>
                      <a:noFill/>
                    </a:ln>
                    <a:solidFill>
                      <a:srgbClr val="00FF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碰下</a:t>
                </a:r>
                <a:r>
                  <a:rPr kumimoji="0" lang="zh-CN" altLang="en-US" sz="1200" b="0" i="0" u="none" strike="noStrike" cap="none" normalizeH="0" baseline="0" dirty="0" smtClean="0">
                    <a:ln>
                      <a:noFill/>
                    </a:ln>
                    <a:solidFill>
                      <a:srgbClr val="0000FF"/>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碰左</a:t>
                </a:r>
                <a:r>
                  <a:rPr kumimoji="0" lang="zh-CN" altLang="en-US" sz="1200" b="0" i="0" u="none" strike="noStrike" cap="none" normalizeH="0" baseline="0" dirty="0" smtClean="0">
                    <a:ln>
                      <a:noFill/>
                    </a:ln>
                    <a:solidFill>
                      <a:srgbClr val="00FF00"/>
                    </a:solidFill>
                    <a:effectLst/>
                    <a:latin typeface="Calibri" pitchFamily="34" charset="0"/>
                    <a:ea typeface="宋体" pitchFamily="2" charset="-122"/>
                    <a:cs typeface="宋体" pitchFamily="2" charset="-122"/>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未碰摩</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0480" name="Text Box 32"/>
              <p:cNvSpPr txBox="1">
                <a:spLocks noChangeArrowheads="1"/>
              </p:cNvSpPr>
              <p:nvPr/>
            </p:nvSpPr>
            <p:spPr bwMode="auto">
              <a:xfrm>
                <a:off x="6434" y="10716"/>
                <a:ext cx="3209" cy="7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样本序号</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(b) 2011</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年</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月</a:t>
                </a: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27</a:t>
                </a:r>
                <a:r>
                  <a:rPr kumimoji="0" lang="zh-CN" altLang="en-US"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日实验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29" name="矩形 28"/>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30"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基于小波包能量的转静碰摩部位识别</a:t>
            </a:r>
            <a:endParaRPr lang="en-US" altLang="zh-CN" dirty="0" smtClean="0">
              <a:solidFill>
                <a:srgbClr val="FF0000"/>
              </a:solidFill>
            </a:endParaRPr>
          </a:p>
        </p:txBody>
      </p:sp>
      <p:sp>
        <p:nvSpPr>
          <p:cNvPr id="40" name="AutoShape 23"/>
          <p:cNvSpPr>
            <a:spLocks noChangeArrowheads="1"/>
          </p:cNvSpPr>
          <p:nvPr/>
        </p:nvSpPr>
        <p:spPr bwMode="auto">
          <a:xfrm>
            <a:off x="2819400" y="2286000"/>
            <a:ext cx="3883800" cy="17904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000" dirty="0" smtClean="0">
                <a:solidFill>
                  <a:schemeClr val="tx1"/>
                </a:solidFill>
              </a:rPr>
              <a:t>同一频段，小波包能量特征</a:t>
            </a:r>
            <a:endParaRPr lang="en-US" altLang="zh-CN" sz="2000" dirty="0" smtClean="0">
              <a:solidFill>
                <a:schemeClr val="tx1"/>
              </a:solidFill>
            </a:endParaRPr>
          </a:p>
          <a:p>
            <a:r>
              <a:rPr lang="zh-CN" altLang="en-US" sz="2000" dirty="0" smtClean="0">
                <a:solidFill>
                  <a:schemeClr val="tx1"/>
                </a:solidFill>
              </a:rPr>
              <a:t>相似性较好，且对不同碰摩</a:t>
            </a:r>
            <a:endParaRPr lang="en-US" altLang="zh-CN" sz="2000" dirty="0" smtClean="0">
              <a:solidFill>
                <a:schemeClr val="tx1"/>
              </a:solidFill>
            </a:endParaRPr>
          </a:p>
          <a:p>
            <a:r>
              <a:rPr lang="zh-CN" altLang="en-US" sz="2000" dirty="0" smtClean="0">
                <a:solidFill>
                  <a:schemeClr val="tx1"/>
                </a:solidFill>
              </a:rPr>
              <a:t>状态可进行有效区分</a:t>
            </a:r>
            <a:endParaRPr lang="zh-CN" altLang="en-US" sz="2000" dirty="0">
              <a:solidFill>
                <a:schemeClr val="tx1"/>
              </a:solidFill>
            </a:endParaRPr>
          </a:p>
        </p:txBody>
      </p:sp>
      <p:sp>
        <p:nvSpPr>
          <p:cNvPr id="41" name="AutoShape 23"/>
          <p:cNvSpPr>
            <a:spLocks noChangeArrowheads="1"/>
          </p:cNvSpPr>
          <p:nvPr/>
        </p:nvSpPr>
        <p:spPr bwMode="auto">
          <a:xfrm>
            <a:off x="76200" y="2514600"/>
            <a:ext cx="2209800" cy="1371600"/>
          </a:xfrm>
          <a:prstGeom prst="roundRect">
            <a:avLst>
              <a:gd name="adj" fmla="val 16667"/>
            </a:avLst>
          </a:prstGeom>
          <a:solidFill>
            <a:srgbClr val="FFC000"/>
          </a:solidFill>
          <a:ln w="28575">
            <a:solidFill>
              <a:schemeClr val="tx1"/>
            </a:solidFill>
            <a:round/>
            <a:headEnd/>
            <a:tailEnd/>
          </a:ln>
          <a:effectLst>
            <a:outerShdw dist="71842" dir="2700000" algn="ctr" rotWithShape="0">
              <a:schemeClr val="bg2"/>
            </a:outerShdw>
          </a:effectLst>
        </p:spPr>
        <p:txBody>
          <a:bodyPr wrap="none" anchor="ctr"/>
          <a:lstStyle/>
          <a:p>
            <a:endParaRPr lang="zh-CN" altLang="en-US" sz="2000" dirty="0">
              <a:solidFill>
                <a:schemeClr val="tx1"/>
              </a:solidFill>
            </a:endParaRPr>
          </a:p>
        </p:txBody>
      </p:sp>
      <p:sp>
        <p:nvSpPr>
          <p:cNvPr id="43" name="矩形 42"/>
          <p:cNvSpPr/>
          <p:nvPr/>
        </p:nvSpPr>
        <p:spPr>
          <a:xfrm>
            <a:off x="304800" y="2641937"/>
            <a:ext cx="1752600" cy="1015663"/>
          </a:xfrm>
          <a:prstGeom prst="rect">
            <a:avLst/>
          </a:prstGeom>
        </p:spPr>
        <p:txBody>
          <a:bodyPr wrap="square">
            <a:spAutoFit/>
          </a:bodyPr>
          <a:lstStyle/>
          <a:p>
            <a:r>
              <a:rPr lang="zh-CN" altLang="en-US" sz="2000" dirty="0" smtClean="0">
                <a:solidFill>
                  <a:schemeClr val="tx1"/>
                </a:solidFill>
              </a:rPr>
              <a:t>不同频段，小波包能量特征差异性较好</a:t>
            </a:r>
            <a:endParaRPr lang="zh-CN" altLang="en-US" sz="2000" dirty="0">
              <a:solidFill>
                <a:schemeClr val="tx1"/>
              </a:solidFill>
            </a:endParaRPr>
          </a:p>
        </p:txBody>
      </p:sp>
      <p:sp>
        <p:nvSpPr>
          <p:cNvPr id="31"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par>
                                <p:cTn id="8" presetID="18" presetClass="entr" presetSubtype="6"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strips(downRight)">
                                      <p:cBhvr>
                                        <p:cTn id="10" dur="500"/>
                                        <p:tgtEl>
                                          <p:spTgt spid="38"/>
                                        </p:tgtEl>
                                      </p:cBhvr>
                                    </p:animEffect>
                                  </p:childTnLst>
                                </p:cTn>
                              </p:par>
                              <p:par>
                                <p:cTn id="11" presetID="18" presetClass="entr" presetSubtype="6" fill="hold" nodeType="withEffect">
                                  <p:stCondLst>
                                    <p:cond delay="0"/>
                                  </p:stCondLst>
                                  <p:childTnLst>
                                    <p:set>
                                      <p:cBhvr>
                                        <p:cTn id="12" dur="1" fill="hold">
                                          <p:stCondLst>
                                            <p:cond delay="0"/>
                                          </p:stCondLst>
                                        </p:cTn>
                                        <p:tgtEl>
                                          <p:spTgt spid="360460"/>
                                        </p:tgtEl>
                                        <p:attrNameLst>
                                          <p:attrName>style.visibility</p:attrName>
                                        </p:attrNameLst>
                                      </p:cBhvr>
                                      <p:to>
                                        <p:strVal val="visible"/>
                                      </p:to>
                                    </p:set>
                                    <p:animEffect transition="in" filter="strips(downRight)">
                                      <p:cBhvr>
                                        <p:cTn id="13" dur="500"/>
                                        <p:tgtEl>
                                          <p:spTgt spid="36046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strips(downRight)">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Right)">
                                      <p:cBhvr>
                                        <p:cTn id="23" dur="500"/>
                                        <p:tgtEl>
                                          <p:spTgt spid="41"/>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strips(downRight)">
                                      <p:cBhvr>
                                        <p:cTn id="2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37" name="组合 36"/>
          <p:cNvGrpSpPr/>
          <p:nvPr/>
        </p:nvGrpSpPr>
        <p:grpSpPr>
          <a:xfrm>
            <a:off x="-228600" y="228600"/>
            <a:ext cx="9677400" cy="5638800"/>
            <a:chOff x="-797802" y="2560670"/>
            <a:chExt cx="5975391" cy="2850442"/>
          </a:xfrm>
        </p:grpSpPr>
        <p:pic>
          <p:nvPicPr>
            <p:cNvPr id="38" name="圆角矩形 3"/>
            <p:cNvPicPr>
              <a:picLocks noChangeArrowheads="1"/>
            </p:cNvPicPr>
            <p:nvPr/>
          </p:nvPicPr>
          <p:blipFill>
            <a:blip r:embed="rId3"/>
            <a:srcRect b="8311"/>
            <a:stretch>
              <a:fillRect/>
            </a:stretch>
          </p:blipFill>
          <p:spPr bwMode="auto">
            <a:xfrm>
              <a:off x="-797802" y="2560670"/>
              <a:ext cx="5975391" cy="2850442"/>
            </a:xfrm>
            <a:prstGeom prst="rect">
              <a:avLst/>
            </a:prstGeom>
            <a:noFill/>
            <a:ln w="9525">
              <a:noFill/>
              <a:miter lim="800000"/>
              <a:headEnd/>
              <a:tailEnd/>
            </a:ln>
          </p:spPr>
        </p:pic>
        <p:sp>
          <p:nvSpPr>
            <p:cNvPr id="39" name="矩形 38"/>
            <p:cNvSpPr/>
            <p:nvPr/>
          </p:nvSpPr>
          <p:spPr>
            <a:xfrm>
              <a:off x="-280248" y="3140153"/>
              <a:ext cx="4940283" cy="1913666"/>
            </a:xfrm>
            <a:prstGeom prst="rect">
              <a:avLst/>
            </a:prstGeom>
          </p:spPr>
          <p:txBody>
            <a:bodyPr wrap="square">
              <a:spAutoFit/>
            </a:bodyPr>
            <a:lstStyle/>
            <a:p>
              <a:pPr lvl="0" fontAlgn="ctr">
                <a:spcBef>
                  <a:spcPct val="20000"/>
                </a:spcBef>
                <a:buClr>
                  <a:srgbClr val="0000FF"/>
                </a:buClr>
              </a:pPr>
              <a:r>
                <a:rPr lang="zh-CN" altLang="en-US" sz="2400" dirty="0" smtClean="0">
                  <a:solidFill>
                    <a:srgbClr val="00B050"/>
                  </a:solidFill>
                </a:rPr>
                <a:t>测试方案</a:t>
              </a:r>
              <a:endParaRPr lang="en-US" altLang="zh-CN" sz="2400" dirty="0" smtClean="0">
                <a:solidFill>
                  <a:srgbClr val="00B050"/>
                </a:solidFill>
              </a:endParaRPr>
            </a:p>
            <a:p>
              <a:pPr lvl="0" algn="l" fontAlgn="ctr">
                <a:spcBef>
                  <a:spcPct val="20000"/>
                </a:spcBef>
                <a:buClr>
                  <a:srgbClr val="0000FF"/>
                </a:buClr>
              </a:pPr>
              <a:r>
                <a:rPr lang="zh-CN" altLang="en-US" sz="2000" dirty="0" smtClean="0">
                  <a:solidFill>
                    <a:schemeClr val="tx1"/>
                  </a:solidFill>
                </a:rPr>
                <a:t>        对不同碰摩部位时的机匣加速度信号提取其小波包归一化能量特征，将该归一化能量样本（包括各种实验状态）混合，取总样本的</a:t>
              </a:r>
              <a:r>
                <a:rPr lang="en-US" sz="2000" dirty="0" smtClean="0">
                  <a:solidFill>
                    <a:schemeClr val="tx1"/>
                  </a:solidFill>
                </a:rPr>
                <a:t>1/3</a:t>
              </a:r>
              <a:r>
                <a:rPr lang="zh-CN" altLang="en-US" sz="2000" dirty="0" smtClean="0">
                  <a:solidFill>
                    <a:schemeClr val="tx1"/>
                  </a:solidFill>
                </a:rPr>
                <a:t>为训练样本、</a:t>
              </a:r>
              <a:r>
                <a:rPr lang="en-US" sz="2000" dirty="0" smtClean="0">
                  <a:solidFill>
                    <a:schemeClr val="tx1"/>
                  </a:solidFill>
                </a:rPr>
                <a:t>1/3</a:t>
              </a:r>
              <a:r>
                <a:rPr lang="zh-CN" altLang="en-US" sz="2000" dirty="0" smtClean="0">
                  <a:solidFill>
                    <a:schemeClr val="tx1"/>
                  </a:solidFill>
                </a:rPr>
                <a:t>为测试样本、</a:t>
              </a:r>
              <a:r>
                <a:rPr lang="en-US" sz="2000" dirty="0" smtClean="0">
                  <a:solidFill>
                    <a:schemeClr val="tx1"/>
                  </a:solidFill>
                </a:rPr>
                <a:t>1/3</a:t>
              </a:r>
              <a:r>
                <a:rPr lang="zh-CN" altLang="en-US" sz="2000" dirty="0" smtClean="0">
                  <a:solidFill>
                    <a:schemeClr val="tx1"/>
                  </a:solidFill>
                </a:rPr>
                <a:t>为未知样本。采用</a:t>
              </a:r>
              <a:r>
                <a:rPr lang="en-US" sz="2000" dirty="0" smtClean="0">
                  <a:solidFill>
                    <a:schemeClr val="tx1"/>
                  </a:solidFill>
                </a:rPr>
                <a:t>10</a:t>
              </a:r>
              <a:r>
                <a:rPr lang="zh-CN" altLang="en-US" sz="2000" dirty="0" smtClean="0">
                  <a:solidFill>
                    <a:schemeClr val="tx1"/>
                  </a:solidFill>
                </a:rPr>
                <a:t>重交叉验证法优化支持向量机中的高斯核函数的参数。利用优化参数后的支持向量机对训练样本、测试样本、未知样本进行训练和测试。   </a:t>
              </a:r>
              <a:endParaRPr lang="en-US" altLang="zh-CN" sz="2000" dirty="0" smtClean="0">
                <a:solidFill>
                  <a:schemeClr val="tx1"/>
                </a:solidFill>
              </a:endParaRPr>
            </a:p>
            <a:p>
              <a:pPr lvl="0" algn="l" fontAlgn="ctr">
                <a:spcBef>
                  <a:spcPct val="20000"/>
                </a:spcBef>
                <a:buClr>
                  <a:srgbClr val="0000FF"/>
                </a:buClr>
              </a:pPr>
              <a:r>
                <a:rPr lang="zh-CN" altLang="en-US" sz="2000" dirty="0" smtClean="0">
                  <a:solidFill>
                    <a:schemeClr val="tx1"/>
                  </a:solidFill>
                </a:rPr>
                <a:t>        </a:t>
              </a:r>
              <a:r>
                <a:rPr lang="zh-CN" altLang="en-US" sz="2000" dirty="0" smtClean="0">
                  <a:solidFill>
                    <a:srgbClr val="C00000"/>
                  </a:solidFill>
                </a:rPr>
                <a:t>具体为：将两次实验的所有数据混合进行识别，每次实验对每种碰摩部位及正常状态均取</a:t>
              </a:r>
              <a:r>
                <a:rPr lang="en-US" sz="2000" dirty="0" smtClean="0">
                  <a:solidFill>
                    <a:srgbClr val="C00000"/>
                  </a:solidFill>
                </a:rPr>
                <a:t>70</a:t>
              </a:r>
              <a:r>
                <a:rPr lang="zh-CN" altLang="en-US" sz="2000" dirty="0" smtClean="0">
                  <a:solidFill>
                    <a:srgbClr val="C00000"/>
                  </a:solidFill>
                </a:rPr>
                <a:t>组数据左右。随机选取样本，连续测试</a:t>
              </a:r>
              <a:r>
                <a:rPr lang="en-US" sz="2000" dirty="0" smtClean="0">
                  <a:solidFill>
                    <a:srgbClr val="C00000"/>
                  </a:solidFill>
                </a:rPr>
                <a:t>10</a:t>
              </a:r>
              <a:r>
                <a:rPr lang="zh-CN" altLang="en-US" sz="2000" dirty="0" smtClean="0">
                  <a:solidFill>
                    <a:srgbClr val="C00000"/>
                  </a:solidFill>
                </a:rPr>
                <a:t>次，取</a:t>
              </a:r>
              <a:r>
                <a:rPr lang="en-US" sz="2000" dirty="0" smtClean="0">
                  <a:solidFill>
                    <a:srgbClr val="C00000"/>
                  </a:solidFill>
                </a:rPr>
                <a:t>10</a:t>
              </a:r>
              <a:r>
                <a:rPr lang="zh-CN" altLang="en-US" sz="2000" dirty="0" smtClean="0">
                  <a:solidFill>
                    <a:srgbClr val="C00000"/>
                  </a:solidFill>
                </a:rPr>
                <a:t>次识别率的平均值作为平均识别率。</a:t>
              </a:r>
              <a:endParaRPr lang="en-US" altLang="zh-CN" sz="2000" dirty="0" smtClean="0">
                <a:solidFill>
                  <a:srgbClr val="C00000"/>
                </a:solidFill>
              </a:endParaRPr>
            </a:p>
            <a:p>
              <a:pPr lvl="0" algn="l" fontAlgn="ctr">
                <a:spcBef>
                  <a:spcPct val="20000"/>
                </a:spcBef>
                <a:buClr>
                  <a:srgbClr val="0000FF"/>
                </a:buClr>
              </a:pPr>
              <a:endParaRPr lang="en-US" altLang="zh-CN" sz="2000" dirty="0" smtClean="0">
                <a:solidFill>
                  <a:schemeClr val="tx1"/>
                </a:solidFill>
              </a:endParaRPr>
            </a:p>
            <a:p>
              <a:pPr lvl="0" algn="l" fontAlgn="ctr">
                <a:spcBef>
                  <a:spcPct val="20000"/>
                </a:spcBef>
                <a:buClr>
                  <a:srgbClr val="0000FF"/>
                </a:buClr>
              </a:pPr>
              <a:endParaRPr lang="en-US" altLang="zh-CN" sz="2000" dirty="0" smtClean="0">
                <a:solidFill>
                  <a:schemeClr val="tx1"/>
                </a:solidFill>
              </a:endParaRPr>
            </a:p>
          </p:txBody>
        </p:sp>
      </p:grpSp>
      <p:grpSp>
        <p:nvGrpSpPr>
          <p:cNvPr id="42" name="组合 41"/>
          <p:cNvGrpSpPr/>
          <p:nvPr/>
        </p:nvGrpSpPr>
        <p:grpSpPr>
          <a:xfrm>
            <a:off x="-533400" y="-304800"/>
            <a:ext cx="10287000" cy="7162800"/>
            <a:chOff x="-1080104" y="2213995"/>
            <a:chExt cx="6351793" cy="3620832"/>
          </a:xfrm>
        </p:grpSpPr>
        <p:pic>
          <p:nvPicPr>
            <p:cNvPr id="43" name="圆角矩形 3"/>
            <p:cNvPicPr>
              <a:picLocks noChangeArrowheads="1"/>
            </p:cNvPicPr>
            <p:nvPr/>
          </p:nvPicPr>
          <p:blipFill>
            <a:blip r:embed="rId3"/>
            <a:srcRect b="8311"/>
            <a:stretch>
              <a:fillRect/>
            </a:stretch>
          </p:blipFill>
          <p:spPr bwMode="auto">
            <a:xfrm>
              <a:off x="-1080104" y="2213995"/>
              <a:ext cx="6351793" cy="3620832"/>
            </a:xfrm>
            <a:prstGeom prst="rect">
              <a:avLst/>
            </a:prstGeom>
            <a:noFill/>
            <a:ln w="9525">
              <a:noFill/>
              <a:miter lim="800000"/>
              <a:headEnd/>
              <a:tailEnd/>
            </a:ln>
          </p:spPr>
        </p:pic>
        <p:sp>
          <p:nvSpPr>
            <p:cNvPr id="44" name="矩形 43"/>
            <p:cNvSpPr/>
            <p:nvPr/>
          </p:nvSpPr>
          <p:spPr>
            <a:xfrm>
              <a:off x="-374349" y="2945866"/>
              <a:ext cx="4799132" cy="606772"/>
            </a:xfrm>
            <a:prstGeom prst="rect">
              <a:avLst/>
            </a:prstGeom>
          </p:spPr>
          <p:txBody>
            <a:bodyPr wrap="square">
              <a:spAutoFit/>
            </a:bodyPr>
            <a:lstStyle/>
            <a:p>
              <a:pPr lvl="0" fontAlgn="ctr">
                <a:spcBef>
                  <a:spcPct val="20000"/>
                </a:spcBef>
                <a:buClr>
                  <a:srgbClr val="0000FF"/>
                </a:buClr>
              </a:pPr>
              <a:r>
                <a:rPr lang="zh-CN" altLang="en-US" sz="2400" dirty="0" smtClean="0">
                  <a:solidFill>
                    <a:srgbClr val="00B050"/>
                  </a:solidFill>
                </a:rPr>
                <a:t>识别结果</a:t>
              </a:r>
              <a:endParaRPr lang="en-US" altLang="zh-CN" sz="2400" dirty="0" smtClean="0">
                <a:solidFill>
                  <a:srgbClr val="00B050"/>
                </a:solidFill>
              </a:endParaRPr>
            </a:p>
            <a:p>
              <a:pPr lvl="0" algn="l" fontAlgn="ctr">
                <a:spcBef>
                  <a:spcPct val="20000"/>
                </a:spcBef>
                <a:buClr>
                  <a:srgbClr val="0000FF"/>
                </a:buClr>
              </a:pPr>
              <a:r>
                <a:rPr lang="zh-CN" altLang="en-US" sz="2000" dirty="0" smtClean="0">
                  <a:solidFill>
                    <a:schemeClr val="tx1"/>
                  </a:solidFill>
                </a:rPr>
                <a:t>        </a:t>
              </a:r>
              <a:endParaRPr lang="en-US" altLang="zh-CN" sz="2000" dirty="0" smtClean="0">
                <a:solidFill>
                  <a:schemeClr val="tx1"/>
                </a:solidFill>
              </a:endParaRPr>
            </a:p>
            <a:p>
              <a:pPr lvl="0" algn="l" fontAlgn="ctr">
                <a:spcBef>
                  <a:spcPct val="20000"/>
                </a:spcBef>
                <a:buClr>
                  <a:srgbClr val="0000FF"/>
                </a:buClr>
              </a:pPr>
              <a:endParaRPr lang="en-US" altLang="zh-CN" sz="2000" dirty="0" smtClean="0">
                <a:solidFill>
                  <a:schemeClr val="tx1"/>
                </a:solidFill>
              </a:endParaRPr>
            </a:p>
          </p:txBody>
        </p:sp>
      </p:grpSp>
      <p:graphicFrame>
        <p:nvGraphicFramePr>
          <p:cNvPr id="51" name="表格 50"/>
          <p:cNvGraphicFramePr>
            <a:graphicFrameLocks noGrp="1"/>
          </p:cNvGraphicFramePr>
          <p:nvPr/>
        </p:nvGraphicFramePr>
        <p:xfrm>
          <a:off x="1143000" y="1828800"/>
          <a:ext cx="6629400" cy="3352799"/>
        </p:xfrm>
        <a:graphic>
          <a:graphicData uri="http://schemas.openxmlformats.org/drawingml/2006/table">
            <a:tbl>
              <a:tblPr/>
              <a:tblGrid>
                <a:gridCol w="1325880"/>
                <a:gridCol w="1325880"/>
                <a:gridCol w="1325880"/>
                <a:gridCol w="1325880"/>
                <a:gridCol w="1325880"/>
              </a:tblGrid>
              <a:tr h="1031631">
                <a:tc>
                  <a:txBody>
                    <a:bodyPr/>
                    <a:lstStyle/>
                    <a:p>
                      <a:pPr algn="ctr">
                        <a:lnSpc>
                          <a:spcPts val="1200"/>
                        </a:lnSpc>
                        <a:spcAft>
                          <a:spcPts val="0"/>
                        </a:spcAft>
                      </a:pPr>
                      <a:r>
                        <a:rPr lang="zh-CN" sz="2000" kern="100" dirty="0" smtClean="0">
                          <a:solidFill>
                            <a:srgbClr val="000000"/>
                          </a:solidFill>
                          <a:latin typeface="Times New Roman"/>
                          <a:ea typeface="宋体"/>
                        </a:rPr>
                        <a:t>传感器</a:t>
                      </a:r>
                      <a:endParaRPr lang="en-US" altLang="zh-CN" sz="2000" kern="100" dirty="0" smtClean="0">
                        <a:solidFill>
                          <a:srgbClr val="000000"/>
                        </a:solidFill>
                        <a:latin typeface="Times New Roman"/>
                        <a:ea typeface="宋体"/>
                      </a:endParaRPr>
                    </a:p>
                    <a:p>
                      <a:pPr algn="ctr">
                        <a:lnSpc>
                          <a:spcPts val="1200"/>
                        </a:lnSpc>
                        <a:spcAft>
                          <a:spcPts val="0"/>
                        </a:spcAft>
                      </a:pPr>
                      <a:endParaRPr lang="en-US" altLang="zh-CN" sz="2000" kern="100" dirty="0" smtClean="0">
                        <a:solidFill>
                          <a:srgbClr val="000000"/>
                        </a:solidFill>
                        <a:latin typeface="Times New Roman"/>
                        <a:ea typeface="宋体"/>
                      </a:endParaRPr>
                    </a:p>
                    <a:p>
                      <a:pPr algn="ctr">
                        <a:lnSpc>
                          <a:spcPts val="1200"/>
                        </a:lnSpc>
                        <a:spcAft>
                          <a:spcPts val="0"/>
                        </a:spcAft>
                      </a:pPr>
                      <a:r>
                        <a:rPr lang="zh-CN" sz="2000" kern="100" dirty="0" smtClean="0">
                          <a:solidFill>
                            <a:srgbClr val="000000"/>
                          </a:solidFill>
                          <a:latin typeface="Times New Roman"/>
                          <a:ea typeface="宋体"/>
                        </a:rPr>
                        <a:t>位置</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2000" kern="100" dirty="0">
                          <a:solidFill>
                            <a:srgbClr val="000000"/>
                          </a:solidFill>
                          <a:latin typeface="Times New Roman"/>
                          <a:ea typeface="宋体"/>
                        </a:rPr>
                        <a:t>样本总数</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2000" kern="100" dirty="0" smtClean="0">
                          <a:solidFill>
                            <a:srgbClr val="000000"/>
                          </a:solidFill>
                          <a:latin typeface="Times New Roman"/>
                          <a:ea typeface="宋体"/>
                        </a:rPr>
                        <a:t>训练样本</a:t>
                      </a:r>
                      <a:endParaRPr lang="en-US" altLang="zh-CN" sz="2000" kern="100" dirty="0" smtClean="0">
                        <a:solidFill>
                          <a:srgbClr val="000000"/>
                        </a:solidFill>
                        <a:latin typeface="Times New Roman"/>
                        <a:ea typeface="宋体"/>
                      </a:endParaRPr>
                    </a:p>
                    <a:p>
                      <a:pPr algn="ctr">
                        <a:lnSpc>
                          <a:spcPts val="1200"/>
                        </a:lnSpc>
                        <a:spcAft>
                          <a:spcPts val="0"/>
                        </a:spcAft>
                      </a:pPr>
                      <a:endParaRPr lang="zh-CN" sz="2000" kern="100" dirty="0">
                        <a:latin typeface="Times New Roman"/>
                        <a:ea typeface="宋体"/>
                      </a:endParaRPr>
                    </a:p>
                    <a:p>
                      <a:pPr algn="ctr">
                        <a:lnSpc>
                          <a:spcPts val="1200"/>
                        </a:lnSpc>
                        <a:spcAft>
                          <a:spcPts val="0"/>
                        </a:spcAft>
                      </a:pPr>
                      <a:r>
                        <a:rPr lang="zh-CN" sz="2000" kern="100" dirty="0">
                          <a:solidFill>
                            <a:srgbClr val="000000"/>
                          </a:solidFill>
                          <a:latin typeface="Times New Roman"/>
                          <a:ea typeface="宋体"/>
                        </a:rPr>
                        <a:t>识别率</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2000" kern="100" dirty="0">
                          <a:solidFill>
                            <a:srgbClr val="000000"/>
                          </a:solidFill>
                          <a:latin typeface="Times New Roman"/>
                          <a:ea typeface="宋体"/>
                        </a:rPr>
                        <a:t>测试</a:t>
                      </a:r>
                      <a:r>
                        <a:rPr lang="zh-CN" sz="2000" kern="100" dirty="0" smtClean="0">
                          <a:solidFill>
                            <a:srgbClr val="000000"/>
                          </a:solidFill>
                          <a:latin typeface="Times New Roman"/>
                          <a:ea typeface="宋体"/>
                        </a:rPr>
                        <a:t>样本</a:t>
                      </a:r>
                      <a:endParaRPr lang="en-US" altLang="zh-CN" sz="2000" kern="100" dirty="0" smtClean="0">
                        <a:solidFill>
                          <a:srgbClr val="000000"/>
                        </a:solidFill>
                        <a:latin typeface="Times New Roman"/>
                        <a:ea typeface="宋体"/>
                      </a:endParaRPr>
                    </a:p>
                    <a:p>
                      <a:pPr algn="ctr">
                        <a:lnSpc>
                          <a:spcPts val="1200"/>
                        </a:lnSpc>
                        <a:spcAft>
                          <a:spcPts val="0"/>
                        </a:spcAft>
                      </a:pPr>
                      <a:endParaRPr lang="zh-CN" sz="2000" kern="100" dirty="0">
                        <a:latin typeface="Times New Roman"/>
                        <a:ea typeface="宋体"/>
                      </a:endParaRPr>
                    </a:p>
                    <a:p>
                      <a:pPr algn="ctr">
                        <a:lnSpc>
                          <a:spcPts val="1200"/>
                        </a:lnSpc>
                        <a:spcAft>
                          <a:spcPts val="0"/>
                        </a:spcAft>
                      </a:pPr>
                      <a:r>
                        <a:rPr lang="zh-CN" sz="2000" kern="100" dirty="0">
                          <a:solidFill>
                            <a:srgbClr val="000000"/>
                          </a:solidFill>
                          <a:latin typeface="Times New Roman"/>
                          <a:ea typeface="宋体"/>
                        </a:rPr>
                        <a:t>识别率</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2000" kern="100" dirty="0">
                          <a:solidFill>
                            <a:srgbClr val="000000"/>
                          </a:solidFill>
                          <a:latin typeface="Times New Roman"/>
                          <a:ea typeface="宋体"/>
                        </a:rPr>
                        <a:t>未知</a:t>
                      </a:r>
                      <a:r>
                        <a:rPr lang="zh-CN" sz="2000" kern="100" dirty="0" smtClean="0">
                          <a:solidFill>
                            <a:srgbClr val="000000"/>
                          </a:solidFill>
                          <a:latin typeface="Times New Roman"/>
                          <a:ea typeface="宋体"/>
                        </a:rPr>
                        <a:t>样本</a:t>
                      </a:r>
                      <a:endParaRPr lang="en-US" altLang="zh-CN" sz="2000" kern="100" dirty="0" smtClean="0">
                        <a:solidFill>
                          <a:srgbClr val="000000"/>
                        </a:solidFill>
                        <a:latin typeface="Times New Roman"/>
                        <a:ea typeface="宋体"/>
                      </a:endParaRPr>
                    </a:p>
                    <a:p>
                      <a:pPr algn="ctr">
                        <a:lnSpc>
                          <a:spcPts val="1200"/>
                        </a:lnSpc>
                        <a:spcAft>
                          <a:spcPts val="0"/>
                        </a:spcAft>
                      </a:pPr>
                      <a:endParaRPr lang="zh-CN" sz="2000" kern="100" dirty="0">
                        <a:latin typeface="Times New Roman"/>
                        <a:ea typeface="宋体"/>
                      </a:endParaRPr>
                    </a:p>
                    <a:p>
                      <a:pPr algn="ctr">
                        <a:lnSpc>
                          <a:spcPts val="1200"/>
                        </a:lnSpc>
                        <a:spcAft>
                          <a:spcPts val="0"/>
                        </a:spcAft>
                      </a:pPr>
                      <a:r>
                        <a:rPr lang="zh-CN" sz="2000" kern="100" dirty="0">
                          <a:solidFill>
                            <a:srgbClr val="000000"/>
                          </a:solidFill>
                          <a:latin typeface="Times New Roman"/>
                          <a:ea typeface="宋体"/>
                        </a:rPr>
                        <a:t>识别率</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292">
                <a:tc>
                  <a:txBody>
                    <a:bodyPr/>
                    <a:lstStyle/>
                    <a:p>
                      <a:pPr algn="ctr">
                        <a:lnSpc>
                          <a:spcPct val="125000"/>
                        </a:lnSpc>
                        <a:spcAft>
                          <a:spcPts val="0"/>
                        </a:spcAft>
                      </a:pPr>
                      <a:r>
                        <a:rPr lang="zh-CN" sz="2000" kern="100">
                          <a:solidFill>
                            <a:srgbClr val="000000"/>
                          </a:solidFill>
                          <a:latin typeface="Times New Roman"/>
                          <a:ea typeface="宋体"/>
                        </a:rPr>
                        <a:t>垂直上</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kern="100">
                          <a:solidFill>
                            <a:srgbClr val="000000"/>
                          </a:solidFill>
                          <a:latin typeface="宋体"/>
                          <a:ea typeface="宋体"/>
                        </a:rPr>
                        <a:t>1908</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chemeClr val="tx1"/>
                          </a:solidFill>
                          <a:latin typeface="宋体"/>
                          <a:ea typeface="宋体"/>
                        </a:rPr>
                        <a:t>98.61%</a:t>
                      </a:r>
                      <a:endParaRPr lang="zh-CN" sz="2000" b="1" kern="100" dirty="0">
                        <a:solidFill>
                          <a:schemeClr val="tx1"/>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chemeClr val="tx1"/>
                          </a:solidFill>
                          <a:latin typeface="宋体"/>
                          <a:ea typeface="宋体"/>
                        </a:rPr>
                        <a:t>99.23%</a:t>
                      </a:r>
                      <a:endParaRPr lang="zh-CN" sz="2000" b="1" kern="100" dirty="0">
                        <a:solidFill>
                          <a:schemeClr val="tx1"/>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chemeClr val="tx1"/>
                          </a:solidFill>
                          <a:latin typeface="宋体"/>
                          <a:ea typeface="宋体"/>
                        </a:rPr>
                        <a:t>98.82%</a:t>
                      </a:r>
                      <a:endParaRPr lang="zh-CN" sz="2000" b="1" kern="100" dirty="0">
                        <a:solidFill>
                          <a:schemeClr val="tx1"/>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292">
                <a:tc>
                  <a:txBody>
                    <a:bodyPr/>
                    <a:lstStyle/>
                    <a:p>
                      <a:pPr algn="ctr">
                        <a:lnSpc>
                          <a:spcPct val="125000"/>
                        </a:lnSpc>
                        <a:spcAft>
                          <a:spcPts val="0"/>
                        </a:spcAft>
                      </a:pPr>
                      <a:r>
                        <a:rPr lang="zh-CN" sz="2000" kern="100">
                          <a:solidFill>
                            <a:srgbClr val="000000"/>
                          </a:solidFill>
                          <a:latin typeface="Times New Roman"/>
                          <a:ea typeface="宋体"/>
                        </a:rPr>
                        <a:t>垂直下</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kern="100">
                          <a:solidFill>
                            <a:srgbClr val="000000"/>
                          </a:solidFill>
                          <a:latin typeface="宋体"/>
                          <a:ea typeface="宋体"/>
                        </a:rPr>
                        <a:t>1886</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C00000"/>
                          </a:solidFill>
                          <a:latin typeface="宋体"/>
                          <a:ea typeface="宋体"/>
                        </a:rPr>
                        <a:t>99.30%</a:t>
                      </a:r>
                      <a:endParaRPr lang="zh-CN" sz="20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C00000"/>
                          </a:solidFill>
                          <a:latin typeface="宋体"/>
                          <a:ea typeface="宋体"/>
                        </a:rPr>
                        <a:t>99.24%</a:t>
                      </a:r>
                      <a:endParaRPr lang="zh-CN" sz="20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C00000"/>
                          </a:solidFill>
                          <a:latin typeface="宋体"/>
                          <a:ea typeface="宋体"/>
                        </a:rPr>
                        <a:t>99.23%</a:t>
                      </a:r>
                      <a:endParaRPr lang="zh-CN" sz="20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292">
                <a:tc>
                  <a:txBody>
                    <a:bodyPr/>
                    <a:lstStyle/>
                    <a:p>
                      <a:pPr algn="ctr">
                        <a:lnSpc>
                          <a:spcPct val="125000"/>
                        </a:lnSpc>
                        <a:spcAft>
                          <a:spcPts val="0"/>
                        </a:spcAft>
                      </a:pPr>
                      <a:r>
                        <a:rPr lang="zh-CN" sz="2000" kern="100">
                          <a:solidFill>
                            <a:srgbClr val="000000"/>
                          </a:solidFill>
                          <a:latin typeface="Times New Roman"/>
                          <a:ea typeface="宋体"/>
                        </a:rPr>
                        <a:t>水平左</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kern="100">
                          <a:solidFill>
                            <a:srgbClr val="000000"/>
                          </a:solidFill>
                          <a:latin typeface="宋体"/>
                          <a:ea typeface="宋体"/>
                        </a:rPr>
                        <a:t>1920</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00B050"/>
                          </a:solidFill>
                          <a:latin typeface="宋体"/>
                          <a:ea typeface="宋体"/>
                        </a:rPr>
                        <a:t>98.25%</a:t>
                      </a:r>
                      <a:endParaRPr lang="zh-CN" sz="2000" b="1" kern="100" dirty="0">
                        <a:solidFill>
                          <a:srgbClr val="00B05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00B050"/>
                          </a:solidFill>
                          <a:latin typeface="宋体"/>
                          <a:ea typeface="宋体"/>
                        </a:rPr>
                        <a:t>98.85%</a:t>
                      </a:r>
                      <a:endParaRPr lang="zh-CN" sz="2000" b="1" kern="100" dirty="0">
                        <a:solidFill>
                          <a:srgbClr val="00B05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00B050"/>
                          </a:solidFill>
                          <a:latin typeface="宋体"/>
                          <a:ea typeface="宋体"/>
                        </a:rPr>
                        <a:t>98.37%</a:t>
                      </a:r>
                      <a:endParaRPr lang="zh-CN" sz="2000" b="1" kern="100" dirty="0">
                        <a:solidFill>
                          <a:srgbClr val="00B05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292">
                <a:tc>
                  <a:txBody>
                    <a:bodyPr/>
                    <a:lstStyle/>
                    <a:p>
                      <a:pPr algn="ctr">
                        <a:lnSpc>
                          <a:spcPct val="125000"/>
                        </a:lnSpc>
                        <a:spcAft>
                          <a:spcPts val="0"/>
                        </a:spcAft>
                      </a:pPr>
                      <a:r>
                        <a:rPr lang="zh-CN" sz="2000" kern="100" dirty="0">
                          <a:solidFill>
                            <a:srgbClr val="000000"/>
                          </a:solidFill>
                          <a:latin typeface="Times New Roman"/>
                          <a:ea typeface="宋体"/>
                        </a:rPr>
                        <a:t>水平右</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kern="100">
                          <a:solidFill>
                            <a:srgbClr val="000000"/>
                          </a:solidFill>
                          <a:latin typeface="宋体"/>
                          <a:ea typeface="宋体"/>
                        </a:rPr>
                        <a:t>2021</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0070C0"/>
                          </a:solidFill>
                          <a:latin typeface="宋体"/>
                          <a:ea typeface="宋体"/>
                        </a:rPr>
                        <a:t>98.66%</a:t>
                      </a:r>
                      <a:endParaRPr lang="zh-CN" sz="2000" b="1" kern="100" dirty="0">
                        <a:solidFill>
                          <a:srgbClr val="0070C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0070C0"/>
                          </a:solidFill>
                          <a:latin typeface="宋体"/>
                          <a:ea typeface="宋体"/>
                        </a:rPr>
                        <a:t>98.38%</a:t>
                      </a:r>
                      <a:endParaRPr lang="zh-CN" sz="2000" b="1" kern="100" dirty="0">
                        <a:solidFill>
                          <a:srgbClr val="0070C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000" b="1" kern="100" dirty="0">
                          <a:solidFill>
                            <a:srgbClr val="0070C0"/>
                          </a:solidFill>
                          <a:latin typeface="宋体"/>
                          <a:ea typeface="宋体"/>
                        </a:rPr>
                        <a:t>98.70%</a:t>
                      </a:r>
                      <a:endParaRPr lang="zh-CN" sz="2000" b="1" kern="100" dirty="0">
                        <a:solidFill>
                          <a:srgbClr val="0070C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3523" name="Text Box 3"/>
          <p:cNvSpPr txBox="1">
            <a:spLocks noChangeArrowheads="1"/>
          </p:cNvSpPr>
          <p:nvPr/>
        </p:nvSpPr>
        <p:spPr bwMode="auto">
          <a:xfrm>
            <a:off x="2743200" y="5410200"/>
            <a:ext cx="3581400" cy="22860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lvl="0"/>
            <a:r>
              <a:rPr lang="zh-CN" altLang="en-US" sz="1200" dirty="0" smtClean="0">
                <a:solidFill>
                  <a:schemeClr val="tx1"/>
                </a:solidFill>
              </a:rPr>
              <a:t>四个位置传感器碰摩位置识别的十次平均识别率</a:t>
            </a: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1" name="矩形 20"/>
          <p:cNvSpPr/>
          <p:nvPr/>
        </p:nvSpPr>
        <p:spPr>
          <a:xfrm>
            <a:off x="152400" y="1"/>
            <a:ext cx="4368504" cy="646331"/>
          </a:xfrm>
          <a:prstGeom prst="rect">
            <a:avLst/>
          </a:prstGeom>
        </p:spPr>
        <p:txBody>
          <a:bodyPr wrap="square">
            <a:spAutoFit/>
          </a:bodyPr>
          <a:lstStyle/>
          <a:p>
            <a:pPr eaLnBrk="0" hangingPunct="0"/>
            <a:r>
              <a:rPr lang="zh-CN" altLang="en-US" dirty="0" smtClean="0">
                <a:solidFill>
                  <a:schemeClr val="bg1"/>
                </a:solidFill>
              </a:rPr>
              <a:t>基于机匣加速度信号的径向碰摩部位识别</a:t>
            </a:r>
            <a:endParaRPr lang="en-US" altLang="zh-CN" dirty="0" smtClean="0">
              <a:solidFill>
                <a:schemeClr val="bg1"/>
              </a:solidFill>
            </a:endParaRPr>
          </a:p>
          <a:p>
            <a:pPr eaLnBrk="0" hangingPunct="0"/>
            <a:endParaRPr lang="zh-CN" altLang="en-US" dirty="0">
              <a:solidFill>
                <a:schemeClr val="bg1"/>
              </a:solidFill>
              <a:latin typeface="Arial" pitchFamily="34" charset="0"/>
            </a:endParaRPr>
          </a:p>
        </p:txBody>
      </p:sp>
      <p:sp>
        <p:nvSpPr>
          <p:cNvPr id="22"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基于小波包能量的转静碰摩部位识别</a:t>
            </a:r>
            <a:endParaRPr lang="en-US" altLang="zh-CN" dirty="0" smtClean="0">
              <a:solidFill>
                <a:srgbClr val="FF0000"/>
              </a:solidFill>
            </a:endParaRPr>
          </a:p>
        </p:txBody>
      </p:sp>
      <p:sp>
        <p:nvSpPr>
          <p:cNvPr id="2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1+ppt_w/2"/>
                                          </p:val>
                                        </p:tav>
                                      </p:tavLst>
                                    </p:anim>
                                    <p:anim calcmode="lin" valueType="num">
                                      <p:cBhvr additive="base">
                                        <p:cTn id="13" dur="500"/>
                                        <p:tgtEl>
                                          <p:spTgt spid="37"/>
                                        </p:tgtEl>
                                        <p:attrNameLst>
                                          <p:attrName>ppt_y</p:attrName>
                                        </p:attrNameLst>
                                      </p:cBhvr>
                                      <p:tavLst>
                                        <p:tav tm="0">
                                          <p:val>
                                            <p:strVal val="ppt_y"/>
                                          </p:val>
                                        </p:tav>
                                        <p:tav tm="100000">
                                          <p:val>
                                            <p:strVal val="ppt_y"/>
                                          </p:val>
                                        </p:tav>
                                      </p:tavLst>
                                    </p:anim>
                                    <p:set>
                                      <p:cBhvr>
                                        <p:cTn id="14" dur="1" fill="hold">
                                          <p:stCondLst>
                                            <p:cond delay="499"/>
                                          </p:stCondLst>
                                        </p:cTn>
                                        <p:tgtEl>
                                          <p:spTgt spid="37"/>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3523"/>
                                        </p:tgtEl>
                                        <p:attrNameLst>
                                          <p:attrName>style.visibility</p:attrName>
                                        </p:attrNameLst>
                                      </p:cBhvr>
                                      <p:to>
                                        <p:strVal val="visible"/>
                                      </p:to>
                                    </p:set>
                                    <p:anim calcmode="lin" valueType="num">
                                      <p:cBhvr additive="base">
                                        <p:cTn id="25" dur="500" fill="hold"/>
                                        <p:tgtEl>
                                          <p:spTgt spid="363523"/>
                                        </p:tgtEl>
                                        <p:attrNameLst>
                                          <p:attrName>ppt_x</p:attrName>
                                        </p:attrNameLst>
                                      </p:cBhvr>
                                      <p:tavLst>
                                        <p:tav tm="0">
                                          <p:val>
                                            <p:strVal val="#ppt_x"/>
                                          </p:val>
                                        </p:tav>
                                        <p:tav tm="100000">
                                          <p:val>
                                            <p:strVal val="#ppt_x"/>
                                          </p:val>
                                        </p:tav>
                                      </p:tavLst>
                                    </p:anim>
                                    <p:anim calcmode="lin" valueType="num">
                                      <p:cBhvr additive="base">
                                        <p:cTn id="26" dur="500" fill="hold"/>
                                        <p:tgtEl>
                                          <p:spTgt spid="363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dirty="0"/>
          </a:p>
        </p:txBody>
      </p:sp>
      <p:sp>
        <p:nvSpPr>
          <p:cNvPr id="75" name="AutoShape 4"/>
          <p:cNvSpPr>
            <a:spLocks noChangeArrowheads="1"/>
          </p:cNvSpPr>
          <p:nvPr/>
        </p:nvSpPr>
        <p:spPr bwMode="gray">
          <a:xfrm>
            <a:off x="1447800" y="1828800"/>
            <a:ext cx="7086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76" name="Text Box 6"/>
          <p:cNvSpPr txBox="1">
            <a:spLocks noChangeArrowheads="1"/>
          </p:cNvSpPr>
          <p:nvPr/>
        </p:nvSpPr>
        <p:spPr bwMode="gray">
          <a:xfrm>
            <a:off x="1752600" y="1981200"/>
            <a:ext cx="6629400" cy="52322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800" dirty="0" smtClean="0">
                <a:solidFill>
                  <a:schemeClr val="tx1"/>
                </a:solidFill>
              </a:rPr>
              <a:t>基于机匣加速度信号的径向碰摩部位识别</a:t>
            </a:r>
            <a:endParaRPr lang="en-US" altLang="zh-CN" sz="2800" dirty="0" smtClean="0">
              <a:solidFill>
                <a:schemeClr val="tx1"/>
              </a:solidFill>
            </a:endParaRPr>
          </a:p>
        </p:txBody>
      </p:sp>
      <p:grpSp>
        <p:nvGrpSpPr>
          <p:cNvPr id="77" name="组合 76"/>
          <p:cNvGrpSpPr/>
          <p:nvPr/>
        </p:nvGrpSpPr>
        <p:grpSpPr>
          <a:xfrm>
            <a:off x="457200" y="1828800"/>
            <a:ext cx="990600" cy="990600"/>
            <a:chOff x="609600" y="1828800"/>
            <a:chExt cx="990600" cy="990600"/>
          </a:xfrm>
        </p:grpSpPr>
        <p:sp>
          <p:nvSpPr>
            <p:cNvPr id="78"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79"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80" name="AutoShape 9"/>
          <p:cNvSpPr>
            <a:spLocks noChangeArrowheads="1"/>
          </p:cNvSpPr>
          <p:nvPr/>
        </p:nvSpPr>
        <p:spPr bwMode="gray">
          <a:xfrm>
            <a:off x="1524000" y="3352800"/>
            <a:ext cx="701040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81" name="Text Box 11"/>
          <p:cNvSpPr txBox="1">
            <a:spLocks noChangeArrowheads="1"/>
          </p:cNvSpPr>
          <p:nvPr/>
        </p:nvSpPr>
        <p:spPr bwMode="gray">
          <a:xfrm>
            <a:off x="1905000" y="3429000"/>
            <a:ext cx="6248400" cy="523220"/>
          </a:xfrm>
          <a:prstGeom prst="rect">
            <a:avLst/>
          </a:prstGeom>
          <a:noFill/>
          <a:ln w="9525" algn="ctr">
            <a:noFill/>
            <a:miter lim="800000"/>
            <a:headEnd/>
            <a:tailEnd/>
          </a:ln>
        </p:spPr>
        <p:txBody>
          <a:bodyPr wrap="square">
            <a:spAutoFit/>
          </a:bodyPr>
          <a:lstStyle/>
          <a:p>
            <a:r>
              <a:rPr lang="zh-CN" altLang="en-US" sz="2800" dirty="0" smtClean="0">
                <a:solidFill>
                  <a:srgbClr val="C00000"/>
                </a:solidFill>
              </a:rPr>
              <a:t>基于机匣应变信号径向碰摩部位识别</a:t>
            </a:r>
            <a:endParaRPr lang="en-US" altLang="zh-CN" sz="2800" dirty="0" smtClean="0">
              <a:solidFill>
                <a:srgbClr val="C00000"/>
              </a:solidFill>
            </a:endParaRPr>
          </a:p>
        </p:txBody>
      </p:sp>
      <p:grpSp>
        <p:nvGrpSpPr>
          <p:cNvPr id="82" name="组合 81"/>
          <p:cNvGrpSpPr/>
          <p:nvPr/>
        </p:nvGrpSpPr>
        <p:grpSpPr>
          <a:xfrm>
            <a:off x="457200" y="3200400"/>
            <a:ext cx="1066800" cy="990600"/>
            <a:chOff x="609600" y="3200400"/>
            <a:chExt cx="1066800" cy="990600"/>
          </a:xfrm>
        </p:grpSpPr>
        <p:sp>
          <p:nvSpPr>
            <p:cNvPr id="83" name="AutoShape 10"/>
            <p:cNvSpPr>
              <a:spLocks noChangeArrowheads="1"/>
            </p:cNvSpPr>
            <p:nvPr/>
          </p:nvSpPr>
          <p:spPr bwMode="gray">
            <a:xfrm>
              <a:off x="609600" y="3200400"/>
              <a:ext cx="1066800" cy="990600"/>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84" name="Text Box 12"/>
            <p:cNvSpPr txBox="1">
              <a:spLocks noChangeArrowheads="1"/>
            </p:cNvSpPr>
            <p:nvPr/>
          </p:nvSpPr>
          <p:spPr bwMode="gray">
            <a:xfrm>
              <a:off x="944925" y="3420534"/>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2</a:t>
              </a:r>
            </a:p>
          </p:txBody>
        </p:sp>
      </p:grpSp>
      <p:sp>
        <p:nvSpPr>
          <p:cNvPr id="85" name="AutoShape 14"/>
          <p:cNvSpPr>
            <a:spLocks noChangeArrowheads="1"/>
          </p:cNvSpPr>
          <p:nvPr/>
        </p:nvSpPr>
        <p:spPr bwMode="gray">
          <a:xfrm>
            <a:off x="1447800" y="4724400"/>
            <a:ext cx="70866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ctr">
              <a:spcBef>
                <a:spcPct val="20000"/>
              </a:spcBef>
              <a:buClr>
                <a:srgbClr val="0000FF"/>
              </a:buClr>
            </a:pPr>
            <a:r>
              <a:rPr lang="zh-CN" altLang="en-US" sz="2800" dirty="0" smtClean="0">
                <a:solidFill>
                  <a:schemeClr val="tx1"/>
                </a:solidFill>
              </a:rPr>
              <a:t>基于倒频谱分析的转静碰摩部位识别</a:t>
            </a:r>
            <a:endParaRPr lang="en-US" altLang="zh-CN" sz="2800" dirty="0" smtClean="0">
              <a:solidFill>
                <a:schemeClr val="tx1"/>
              </a:solidFill>
            </a:endParaRPr>
          </a:p>
        </p:txBody>
      </p:sp>
      <p:grpSp>
        <p:nvGrpSpPr>
          <p:cNvPr id="86" name="组合 85"/>
          <p:cNvGrpSpPr/>
          <p:nvPr/>
        </p:nvGrpSpPr>
        <p:grpSpPr>
          <a:xfrm>
            <a:off x="457200" y="4572000"/>
            <a:ext cx="990600" cy="990600"/>
            <a:chOff x="609600" y="4572000"/>
            <a:chExt cx="990600" cy="990600"/>
          </a:xfrm>
        </p:grpSpPr>
        <p:sp>
          <p:nvSpPr>
            <p:cNvPr id="87"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88" name="Text Box 17"/>
            <p:cNvSpPr txBox="1">
              <a:spLocks noChangeArrowheads="1"/>
            </p:cNvSpPr>
            <p:nvPr/>
          </p:nvSpPr>
          <p:spPr bwMode="gray">
            <a:xfrm>
              <a:off x="910063" y="4826000"/>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3</a:t>
              </a:r>
            </a:p>
          </p:txBody>
        </p:sp>
      </p:grpSp>
      <p:grpSp>
        <p:nvGrpSpPr>
          <p:cNvPr id="89" name="Group 6"/>
          <p:cNvGrpSpPr>
            <a:grpSpLocks/>
          </p:cNvGrpSpPr>
          <p:nvPr/>
        </p:nvGrpSpPr>
        <p:grpSpPr bwMode="auto">
          <a:xfrm>
            <a:off x="838200" y="533400"/>
            <a:ext cx="7924800" cy="1066800"/>
            <a:chOff x="596" y="1824"/>
            <a:chExt cx="1440" cy="562"/>
          </a:xfrm>
        </p:grpSpPr>
        <p:sp>
          <p:nvSpPr>
            <p:cNvPr id="90"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91"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800" dirty="0" smtClean="0">
                  <a:solidFill>
                    <a:schemeClr val="tx1"/>
                  </a:solidFill>
                </a:rPr>
                <a:t>航空发动机径向碰摩部位识别</a:t>
              </a:r>
              <a:endParaRPr lang="en-US" altLang="zh-CN" sz="2800" dirty="0" smtClean="0">
                <a:solidFill>
                  <a:schemeClr val="tx1"/>
                </a:solidFill>
              </a:endParaRPr>
            </a:p>
          </p:txBody>
        </p:sp>
      </p:grpSp>
      <p:sp>
        <p:nvSpPr>
          <p:cNvPr id="92" name="矩形 91"/>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第三部分</a:t>
            </a:r>
            <a:endParaRPr lang="zh-CN" altLang="en-US" dirty="0">
              <a:solidFill>
                <a:schemeClr val="bg1"/>
              </a:solidFill>
              <a:latin typeface="Arial" pitchFamily="34" charset="0"/>
            </a:endParaRPr>
          </a:p>
        </p:txBody>
      </p:sp>
      <p:sp>
        <p:nvSpPr>
          <p:cNvPr id="93"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航空发动机径向碰摩部位识别</a:t>
            </a:r>
            <a:endParaRPr lang="en-US" altLang="zh-CN" dirty="0" smtClean="0">
              <a:solidFill>
                <a:srgbClr val="FF0000"/>
              </a:solidFill>
            </a:endParaRPr>
          </a:p>
        </p:txBody>
      </p:sp>
      <p:sp>
        <p:nvSpPr>
          <p:cNvPr id="2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ppt_x"/>
                                          </p:val>
                                        </p:tav>
                                        <p:tav tm="100000">
                                          <p:val>
                                            <p:strVal val="#ppt_x"/>
                                          </p:val>
                                        </p:tav>
                                      </p:tavLst>
                                    </p:anim>
                                    <p:anim calcmode="lin" valueType="num">
                                      <p:cBhvr additive="base">
                                        <p:cTn id="18" dur="500" fill="hold"/>
                                        <p:tgtEl>
                                          <p:spTgt spid="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additive="base">
                                        <p:cTn id="21" dur="500" fill="hold"/>
                                        <p:tgtEl>
                                          <p:spTgt spid="77"/>
                                        </p:tgtEl>
                                        <p:attrNameLst>
                                          <p:attrName>ppt_x</p:attrName>
                                        </p:attrNameLst>
                                      </p:cBhvr>
                                      <p:tavLst>
                                        <p:tav tm="0">
                                          <p:val>
                                            <p:strVal val="#ppt_x"/>
                                          </p:val>
                                        </p:tav>
                                        <p:tav tm="100000">
                                          <p:val>
                                            <p:strVal val="#ppt_x"/>
                                          </p:val>
                                        </p:tav>
                                      </p:tavLst>
                                    </p:anim>
                                    <p:anim calcmode="lin" valueType="num">
                                      <p:cBhvr additive="base">
                                        <p:cTn id="22" dur="500" fill="hold"/>
                                        <p:tgtEl>
                                          <p:spTgt spid="7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ppt_x"/>
                                          </p:val>
                                        </p:tav>
                                        <p:tav tm="100000">
                                          <p:val>
                                            <p:strVal val="#ppt_x"/>
                                          </p:val>
                                        </p:tav>
                                      </p:tavLst>
                                    </p:anim>
                                    <p:anim calcmode="lin" valueType="num">
                                      <p:cBhvr additive="base">
                                        <p:cTn id="26" dur="500" fill="hold"/>
                                        <p:tgtEl>
                                          <p:spTgt spid="8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ppt_x"/>
                                          </p:val>
                                        </p:tav>
                                        <p:tav tm="100000">
                                          <p:val>
                                            <p:strVal val="#ppt_x"/>
                                          </p:val>
                                        </p:tav>
                                      </p:tavLst>
                                    </p:anim>
                                    <p:anim calcmode="lin" valueType="num">
                                      <p:cBhvr additive="base">
                                        <p:cTn id="30" dur="500" fill="hold"/>
                                        <p:tgtEl>
                                          <p:spTgt spid="8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additive="base">
                                        <p:cTn id="33" dur="500" fill="hold"/>
                                        <p:tgtEl>
                                          <p:spTgt spid="82"/>
                                        </p:tgtEl>
                                        <p:attrNameLst>
                                          <p:attrName>ppt_x</p:attrName>
                                        </p:attrNameLst>
                                      </p:cBhvr>
                                      <p:tavLst>
                                        <p:tav tm="0">
                                          <p:val>
                                            <p:strVal val="#ppt_x"/>
                                          </p:val>
                                        </p:tav>
                                        <p:tav tm="100000">
                                          <p:val>
                                            <p:strVal val="#ppt_x"/>
                                          </p:val>
                                        </p:tav>
                                      </p:tavLst>
                                    </p:anim>
                                    <p:anim calcmode="lin" valueType="num">
                                      <p:cBhvr additive="base">
                                        <p:cTn id="34" dur="500" fill="hold"/>
                                        <p:tgtEl>
                                          <p:spTgt spid="8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500" fill="hold"/>
                                        <p:tgtEl>
                                          <p:spTgt spid="86"/>
                                        </p:tgtEl>
                                        <p:attrNameLst>
                                          <p:attrName>ppt_x</p:attrName>
                                        </p:attrNameLst>
                                      </p:cBhvr>
                                      <p:tavLst>
                                        <p:tav tm="0">
                                          <p:val>
                                            <p:strVal val="#ppt_x"/>
                                          </p:val>
                                        </p:tav>
                                        <p:tav tm="100000">
                                          <p:val>
                                            <p:strVal val="#ppt_x"/>
                                          </p:val>
                                        </p:tav>
                                      </p:tavLst>
                                    </p:anim>
                                    <p:anim calcmode="lin" valueType="num">
                                      <p:cBhvr additive="base">
                                        <p:cTn id="38" dur="500" fill="hold"/>
                                        <p:tgtEl>
                                          <p:spTgt spid="8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500" fill="hold"/>
                                        <p:tgtEl>
                                          <p:spTgt spid="85"/>
                                        </p:tgtEl>
                                        <p:attrNameLst>
                                          <p:attrName>ppt_x</p:attrName>
                                        </p:attrNameLst>
                                      </p:cBhvr>
                                      <p:tavLst>
                                        <p:tav tm="0">
                                          <p:val>
                                            <p:strVal val="#ppt_x"/>
                                          </p:val>
                                        </p:tav>
                                        <p:tav tm="100000">
                                          <p:val>
                                            <p:strVal val="#ppt_x"/>
                                          </p:val>
                                        </p:tav>
                                      </p:tavLst>
                                    </p:anim>
                                    <p:anim calcmode="lin" valueType="num">
                                      <p:cBhvr additive="base">
                                        <p:cTn id="4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80" grpId="0" animBg="1"/>
      <p:bldP spid="81" grpId="0"/>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gray">
          <a:xfrm flipH="1">
            <a:off x="2362200" y="838200"/>
            <a:ext cx="1057275" cy="978209"/>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7" name="AutoShape 5"/>
          <p:cNvSpPr>
            <a:spLocks noChangeArrowheads="1"/>
          </p:cNvSpPr>
          <p:nvPr/>
        </p:nvSpPr>
        <p:spPr bwMode="gray">
          <a:xfrm>
            <a:off x="517525" y="914400"/>
            <a:ext cx="1158875" cy="938521"/>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8" name="Group 6"/>
          <p:cNvGrpSpPr>
            <a:grpSpLocks/>
          </p:cNvGrpSpPr>
          <p:nvPr/>
        </p:nvGrpSpPr>
        <p:grpSpPr bwMode="auto">
          <a:xfrm>
            <a:off x="457200" y="2024371"/>
            <a:ext cx="3003550" cy="3614429"/>
            <a:chOff x="862" y="713"/>
            <a:chExt cx="3780" cy="4551"/>
          </a:xfrm>
        </p:grpSpPr>
        <p:grpSp>
          <p:nvGrpSpPr>
            <p:cNvPr id="9" name="Group 7"/>
            <p:cNvGrpSpPr>
              <a:grpSpLocks/>
            </p:cNvGrpSpPr>
            <p:nvPr/>
          </p:nvGrpSpPr>
          <p:grpSpPr bwMode="auto">
            <a:xfrm>
              <a:off x="1082" y="3277"/>
              <a:ext cx="3406" cy="1987"/>
              <a:chOff x="1082" y="3422"/>
              <a:chExt cx="3406" cy="1987"/>
            </a:xfrm>
          </p:grpSpPr>
          <p:sp>
            <p:nvSpPr>
              <p:cNvPr id="14" name="Freeform 8"/>
              <p:cNvSpPr>
                <a:spLocks/>
              </p:cNvSpPr>
              <p:nvPr/>
            </p:nvSpPr>
            <p:spPr bwMode="gray">
              <a:xfrm>
                <a:off x="1082" y="4078"/>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sp>
            <p:nvSpPr>
              <p:cNvPr id="15" name="Freeform 9"/>
              <p:cNvSpPr>
                <a:spLocks/>
              </p:cNvSpPr>
              <p:nvPr/>
            </p:nvSpPr>
            <p:spPr bwMode="gray">
              <a:xfrm>
                <a:off x="2405" y="3991"/>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16" name="Freeform 10"/>
              <p:cNvSpPr>
                <a:spLocks/>
              </p:cNvSpPr>
              <p:nvPr/>
            </p:nvSpPr>
            <p:spPr bwMode="gray">
              <a:xfrm>
                <a:off x="1082" y="3422"/>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nvGrpSpPr>
            <p:cNvPr id="10" name="Group 19"/>
            <p:cNvGrpSpPr>
              <a:grpSpLocks/>
            </p:cNvGrpSpPr>
            <p:nvPr/>
          </p:nvGrpSpPr>
          <p:grpSpPr bwMode="auto">
            <a:xfrm>
              <a:off x="862" y="713"/>
              <a:ext cx="3780" cy="1993"/>
              <a:chOff x="1082" y="2355"/>
              <a:chExt cx="3406" cy="1993"/>
            </a:xfrm>
          </p:grpSpPr>
          <p:sp>
            <p:nvSpPr>
              <p:cNvPr id="11"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12"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13"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0000FF"/>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17" name="AutoShape 25"/>
          <p:cNvSpPr>
            <a:spLocks/>
          </p:cNvSpPr>
          <p:nvPr/>
        </p:nvSpPr>
        <p:spPr bwMode="blackWhite">
          <a:xfrm>
            <a:off x="4038600" y="3352800"/>
            <a:ext cx="3823996" cy="12951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18" name="矩形 17"/>
          <p:cNvSpPr/>
          <p:nvPr/>
        </p:nvSpPr>
        <p:spPr>
          <a:xfrm>
            <a:off x="1249666" y="1094510"/>
            <a:ext cx="1422185"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背景原理</a:t>
            </a:r>
            <a:endParaRPr lang="en-US" altLang="zh-CN" sz="2400" dirty="0">
              <a:solidFill>
                <a:srgbClr val="000000"/>
              </a:solidFill>
              <a:effectLst>
                <a:outerShdw blurRad="38100" dist="38100" dir="2700000" algn="tl">
                  <a:srgbClr val="FFFFFF"/>
                </a:outerShdw>
              </a:effectLst>
            </a:endParaRPr>
          </a:p>
        </p:txBody>
      </p:sp>
      <p:sp>
        <p:nvSpPr>
          <p:cNvPr id="19" name="矩形 18"/>
          <p:cNvSpPr/>
          <p:nvPr/>
        </p:nvSpPr>
        <p:spPr>
          <a:xfrm>
            <a:off x="4038600" y="1023473"/>
            <a:ext cx="4800600" cy="1920526"/>
          </a:xfrm>
          <a:prstGeom prst="rect">
            <a:avLst/>
          </a:prstGeom>
        </p:spPr>
        <p:txBody>
          <a:bodyPr wrap="square">
            <a:spAutoFit/>
          </a:bodyPr>
          <a:lstStyle/>
          <a:p>
            <a:pPr>
              <a:spcBef>
                <a:spcPct val="30000"/>
              </a:spcBef>
              <a:defRPr/>
            </a:pPr>
            <a:r>
              <a:rPr lang="zh-CN" altLang="en-US" dirty="0" smtClean="0">
                <a:solidFill>
                  <a:srgbClr val="0000FF"/>
                </a:solidFill>
              </a:rPr>
              <a:t>现代航空发动机普遍采用薄壁结构</a:t>
            </a:r>
            <a:endParaRPr lang="en-US" altLang="zh-CN" dirty="0" smtClean="0">
              <a:solidFill>
                <a:srgbClr val="0000FF"/>
              </a:solidFill>
            </a:endParaRPr>
          </a:p>
          <a:p>
            <a:pPr>
              <a:spcBef>
                <a:spcPct val="30000"/>
              </a:spcBef>
              <a:defRPr/>
            </a:pPr>
            <a:r>
              <a:rPr lang="zh-CN" altLang="en-US" dirty="0" smtClean="0">
                <a:solidFill>
                  <a:srgbClr val="0000FF"/>
                </a:solidFill>
              </a:rPr>
              <a:t>应变片尺寸小、重量轻、安装方便，不会影响构件的应力状态，可在各种复杂环境下测量，广泛应用于航空发动机的测试技术中</a:t>
            </a:r>
            <a:endParaRPr lang="en-US" altLang="zh-CN" dirty="0" smtClean="0">
              <a:solidFill>
                <a:srgbClr val="0000FF"/>
              </a:solidFill>
            </a:endParaRPr>
          </a:p>
          <a:p>
            <a:pPr>
              <a:spcBef>
                <a:spcPct val="30000"/>
              </a:spcBef>
              <a:defRPr/>
            </a:pPr>
            <a:r>
              <a:rPr lang="zh-CN" altLang="en-US" dirty="0" smtClean="0">
                <a:solidFill>
                  <a:srgbClr val="0000FF"/>
                </a:solidFill>
              </a:rPr>
              <a:t>基于应变的测试方法还并未在航空发动机的碰摩部位识别中得到应用</a:t>
            </a:r>
            <a:endParaRPr lang="en-US" altLang="zh-CN" dirty="0" smtClean="0">
              <a:solidFill>
                <a:srgbClr val="0000FF"/>
              </a:solidFill>
            </a:endParaRPr>
          </a:p>
        </p:txBody>
      </p:sp>
      <p:sp>
        <p:nvSpPr>
          <p:cNvPr id="24" name="矩形 23"/>
          <p:cNvSpPr/>
          <p:nvPr/>
        </p:nvSpPr>
        <p:spPr>
          <a:xfrm>
            <a:off x="1461655" y="2482425"/>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背景</a:t>
            </a:r>
            <a:endParaRPr lang="zh-CN" altLang="en-US" sz="2400" dirty="0">
              <a:solidFill>
                <a:schemeClr val="tx1"/>
              </a:solidFill>
            </a:endParaRPr>
          </a:p>
        </p:txBody>
      </p:sp>
      <p:sp>
        <p:nvSpPr>
          <p:cNvPr id="25" name="矩形 24"/>
          <p:cNvSpPr/>
          <p:nvPr/>
        </p:nvSpPr>
        <p:spPr>
          <a:xfrm>
            <a:off x="1385590" y="4516585"/>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原理</a:t>
            </a:r>
            <a:endParaRPr lang="zh-CN" altLang="en-US" sz="2400" dirty="0">
              <a:solidFill>
                <a:schemeClr val="tx1"/>
              </a:solidFill>
            </a:endParaRPr>
          </a:p>
        </p:txBody>
      </p:sp>
      <p:sp>
        <p:nvSpPr>
          <p:cNvPr id="26" name="日期占位符 3"/>
          <p:cNvSpPr>
            <a:spLocks noGrp="1"/>
          </p:cNvSpPr>
          <p:nvPr>
            <p:ph type="dt" sz="half" idx="10"/>
          </p:nvPr>
        </p:nvSpPr>
        <p:spPr>
          <a:xfrm>
            <a:off x="7543800" y="6524625"/>
            <a:ext cx="1600200" cy="381000"/>
          </a:xfrm>
        </p:spPr>
        <p:txBody>
          <a:bodyPr/>
          <a:lstStyle/>
          <a:p>
            <a:fld id="{95FF172A-2940-4631-80F7-138AED6CE3A7}" type="datetime1">
              <a:rPr lang="zh-CN" altLang="en-US" smtClean="0"/>
              <a:pPr/>
              <a:t>2014/5/4</a:t>
            </a:fld>
            <a:endParaRPr lang="en-US" dirty="0"/>
          </a:p>
        </p:txBody>
      </p:sp>
      <p:sp>
        <p:nvSpPr>
          <p:cNvPr id="27" name="矩形 26"/>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第三部分</a:t>
            </a:r>
            <a:endParaRPr lang="zh-CN" altLang="en-US" dirty="0">
              <a:solidFill>
                <a:schemeClr val="bg1"/>
              </a:solidFill>
              <a:latin typeface="Arial" pitchFamily="34" charset="0"/>
            </a:endParaRPr>
          </a:p>
        </p:txBody>
      </p:sp>
      <p:sp>
        <p:nvSpPr>
          <p:cNvPr id="28"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基于机匣应变信号的径向碰摩部位识别</a:t>
            </a:r>
            <a:endParaRPr lang="en-US" altLang="zh-CN" dirty="0" smtClean="0">
              <a:solidFill>
                <a:srgbClr val="FF0000"/>
              </a:solidFill>
            </a:endParaRPr>
          </a:p>
        </p:txBody>
      </p:sp>
      <p:sp>
        <p:nvSpPr>
          <p:cNvPr id="2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30" name="AutoShape 25"/>
          <p:cNvSpPr>
            <a:spLocks/>
          </p:cNvSpPr>
          <p:nvPr/>
        </p:nvSpPr>
        <p:spPr bwMode="blackWhite">
          <a:xfrm>
            <a:off x="4191000" y="1295686"/>
            <a:ext cx="3823996" cy="12951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graphicFrame>
        <p:nvGraphicFramePr>
          <p:cNvPr id="87046" name="Object 6"/>
          <p:cNvGraphicFramePr>
            <a:graphicFrameLocks noChangeAspect="1"/>
          </p:cNvGraphicFramePr>
          <p:nvPr/>
        </p:nvGraphicFramePr>
        <p:xfrm>
          <a:off x="5410200" y="4876800"/>
          <a:ext cx="1574800" cy="609600"/>
        </p:xfrm>
        <a:graphic>
          <a:graphicData uri="http://schemas.openxmlformats.org/presentationml/2006/ole">
            <p:oleObj spid="_x0000_s87046" name="公式" r:id="rId4" imgW="558720" imgH="393480" progId="Equation.3">
              <p:embed/>
            </p:oleObj>
          </a:graphicData>
        </a:graphic>
      </p:graphicFrame>
      <p:graphicFrame>
        <p:nvGraphicFramePr>
          <p:cNvPr id="87047" name="Object 7"/>
          <p:cNvGraphicFramePr>
            <a:graphicFrameLocks noChangeAspect="1"/>
          </p:cNvGraphicFramePr>
          <p:nvPr/>
        </p:nvGraphicFramePr>
        <p:xfrm>
          <a:off x="4343400" y="3429001"/>
          <a:ext cx="4038600" cy="533400"/>
        </p:xfrm>
        <a:graphic>
          <a:graphicData uri="http://schemas.openxmlformats.org/presentationml/2006/ole">
            <p:oleObj spid="_x0000_s87047" r:id="rId5" imgW="1739900" imgH="419100" progId="">
              <p:embed/>
            </p:oleObj>
          </a:graphicData>
        </a:graphic>
      </p:graphicFrame>
      <p:graphicFrame>
        <p:nvGraphicFramePr>
          <p:cNvPr id="87048" name="Object 8"/>
          <p:cNvGraphicFramePr>
            <a:graphicFrameLocks noChangeAspect="1"/>
          </p:cNvGraphicFramePr>
          <p:nvPr/>
        </p:nvGraphicFramePr>
        <p:xfrm>
          <a:off x="4343400" y="4191000"/>
          <a:ext cx="3733800" cy="533400"/>
        </p:xfrm>
        <a:graphic>
          <a:graphicData uri="http://schemas.openxmlformats.org/presentationml/2006/ole">
            <p:oleObj spid="_x0000_s87048" name="公式" r:id="rId6" imgW="149832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7047"/>
                                        </p:tgtEl>
                                        <p:attrNameLst>
                                          <p:attrName>style.visibility</p:attrName>
                                        </p:attrNameLst>
                                      </p:cBhvr>
                                      <p:to>
                                        <p:strVal val="visible"/>
                                      </p:to>
                                    </p:set>
                                    <p:animEffect transition="in" filter="fade">
                                      <p:cBhvr>
                                        <p:cTn id="49" dur="500"/>
                                        <p:tgtEl>
                                          <p:spTgt spid="87047"/>
                                        </p:tgtEl>
                                      </p:cBhvr>
                                    </p:animEffect>
                                    <p:anim calcmode="lin" valueType="num">
                                      <p:cBhvr>
                                        <p:cTn id="50" dur="500" fill="hold"/>
                                        <p:tgtEl>
                                          <p:spTgt spid="87047"/>
                                        </p:tgtEl>
                                        <p:attrNameLst>
                                          <p:attrName>ppt_x</p:attrName>
                                        </p:attrNameLst>
                                      </p:cBhvr>
                                      <p:tavLst>
                                        <p:tav tm="0">
                                          <p:val>
                                            <p:strVal val="#ppt_x"/>
                                          </p:val>
                                        </p:tav>
                                        <p:tav tm="100000">
                                          <p:val>
                                            <p:strVal val="#ppt_x"/>
                                          </p:val>
                                        </p:tav>
                                      </p:tavLst>
                                    </p:anim>
                                    <p:anim calcmode="lin" valueType="num">
                                      <p:cBhvr>
                                        <p:cTn id="51" dur="500" fill="hold"/>
                                        <p:tgtEl>
                                          <p:spTgt spid="8704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7048"/>
                                        </p:tgtEl>
                                        <p:attrNameLst>
                                          <p:attrName>style.visibility</p:attrName>
                                        </p:attrNameLst>
                                      </p:cBhvr>
                                      <p:to>
                                        <p:strVal val="visible"/>
                                      </p:to>
                                    </p:set>
                                    <p:animEffect transition="in" filter="fade">
                                      <p:cBhvr>
                                        <p:cTn id="54" dur="500"/>
                                        <p:tgtEl>
                                          <p:spTgt spid="87048"/>
                                        </p:tgtEl>
                                      </p:cBhvr>
                                    </p:animEffect>
                                    <p:anim calcmode="lin" valueType="num">
                                      <p:cBhvr>
                                        <p:cTn id="55" dur="500" fill="hold"/>
                                        <p:tgtEl>
                                          <p:spTgt spid="87048"/>
                                        </p:tgtEl>
                                        <p:attrNameLst>
                                          <p:attrName>ppt_x</p:attrName>
                                        </p:attrNameLst>
                                      </p:cBhvr>
                                      <p:tavLst>
                                        <p:tav tm="0">
                                          <p:val>
                                            <p:strVal val="#ppt_x"/>
                                          </p:val>
                                        </p:tav>
                                        <p:tav tm="100000">
                                          <p:val>
                                            <p:strVal val="#ppt_x"/>
                                          </p:val>
                                        </p:tav>
                                      </p:tavLst>
                                    </p:anim>
                                    <p:anim calcmode="lin" valueType="num">
                                      <p:cBhvr>
                                        <p:cTn id="56" dur="500" fill="hold"/>
                                        <p:tgtEl>
                                          <p:spTgt spid="8704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7046"/>
                                        </p:tgtEl>
                                        <p:attrNameLst>
                                          <p:attrName>style.visibility</p:attrName>
                                        </p:attrNameLst>
                                      </p:cBhvr>
                                      <p:to>
                                        <p:strVal val="visible"/>
                                      </p:to>
                                    </p:set>
                                    <p:animEffect transition="in" filter="fade">
                                      <p:cBhvr>
                                        <p:cTn id="59" dur="500"/>
                                        <p:tgtEl>
                                          <p:spTgt spid="87046"/>
                                        </p:tgtEl>
                                      </p:cBhvr>
                                    </p:animEffect>
                                    <p:anim calcmode="lin" valueType="num">
                                      <p:cBhvr>
                                        <p:cTn id="60" dur="500" fill="hold"/>
                                        <p:tgtEl>
                                          <p:spTgt spid="87046"/>
                                        </p:tgtEl>
                                        <p:attrNameLst>
                                          <p:attrName>ppt_x</p:attrName>
                                        </p:attrNameLst>
                                      </p:cBhvr>
                                      <p:tavLst>
                                        <p:tav tm="0">
                                          <p:val>
                                            <p:strVal val="#ppt_x"/>
                                          </p:val>
                                        </p:tav>
                                        <p:tav tm="100000">
                                          <p:val>
                                            <p:strVal val="#ppt_x"/>
                                          </p:val>
                                        </p:tav>
                                      </p:tavLst>
                                    </p:anim>
                                    <p:anim calcmode="lin" valueType="num">
                                      <p:cBhvr>
                                        <p:cTn id="61" dur="500" fill="hold"/>
                                        <p:tgtEl>
                                          <p:spTgt spid="8704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anim calcmode="lin" valueType="num">
                                      <p:cBhvr>
                                        <p:cTn id="65" dur="500" fill="hold"/>
                                        <p:tgtEl>
                                          <p:spTgt spid="17"/>
                                        </p:tgtEl>
                                        <p:attrNameLst>
                                          <p:attrName>ppt_x</p:attrName>
                                        </p:attrNameLst>
                                      </p:cBhvr>
                                      <p:tavLst>
                                        <p:tav tm="0">
                                          <p:val>
                                            <p:strVal val="#ppt_x"/>
                                          </p:val>
                                        </p:tav>
                                        <p:tav tm="100000">
                                          <p:val>
                                            <p:strVal val="#ppt_x"/>
                                          </p:val>
                                        </p:tav>
                                      </p:tavLst>
                                    </p:anim>
                                    <p:anim calcmode="lin" valueType="num">
                                      <p:cBhvr>
                                        <p:cTn id="6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p:bldP spid="19" grpId="0"/>
      <p:bldP spid="24" grpId="0"/>
      <p:bldP spid="25" grpId="0"/>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基于机匣应变信号的径向碰摩部位识别</a:t>
            </a:r>
            <a:endParaRPr lang="en-US" altLang="zh-CN" dirty="0" smtClean="0">
              <a:solidFill>
                <a:srgbClr val="FF0000"/>
              </a:solidFill>
            </a:endParaRPr>
          </a:p>
        </p:txBody>
      </p:sp>
      <p:grpSp>
        <p:nvGrpSpPr>
          <p:cNvPr id="14" name="组合 13"/>
          <p:cNvGrpSpPr/>
          <p:nvPr/>
        </p:nvGrpSpPr>
        <p:grpSpPr>
          <a:xfrm>
            <a:off x="-381000" y="-228603"/>
            <a:ext cx="9905999" cy="6858003"/>
            <a:chOff x="-412713" y="1474421"/>
            <a:chExt cx="6257693" cy="3582312"/>
          </a:xfrm>
        </p:grpSpPr>
        <p:pic>
          <p:nvPicPr>
            <p:cNvPr id="15" name="圆角矩形 3"/>
            <p:cNvPicPr>
              <a:picLocks noChangeArrowheads="1"/>
            </p:cNvPicPr>
            <p:nvPr/>
          </p:nvPicPr>
          <p:blipFill>
            <a:blip r:embed="rId3"/>
            <a:srcRect b="8311"/>
            <a:stretch>
              <a:fillRect/>
            </a:stretch>
          </p:blipFill>
          <p:spPr bwMode="auto">
            <a:xfrm>
              <a:off x="-412713" y="1474421"/>
              <a:ext cx="6257693" cy="3582312"/>
            </a:xfrm>
            <a:prstGeom prst="rect">
              <a:avLst/>
            </a:prstGeom>
            <a:noFill/>
            <a:ln w="9525">
              <a:noFill/>
              <a:miter lim="800000"/>
              <a:headEnd/>
              <a:tailEnd/>
            </a:ln>
          </p:spPr>
        </p:pic>
        <p:sp>
          <p:nvSpPr>
            <p:cNvPr id="16" name="矩形 15"/>
            <p:cNvSpPr/>
            <p:nvPr/>
          </p:nvSpPr>
          <p:spPr>
            <a:xfrm>
              <a:off x="164920" y="2071473"/>
              <a:ext cx="5150563" cy="466229"/>
            </a:xfrm>
            <a:prstGeom prst="rect">
              <a:avLst/>
            </a:prstGeom>
          </p:spPr>
          <p:txBody>
            <a:bodyPr wrap="square">
              <a:spAutoFit/>
            </a:bodyPr>
            <a:lstStyle/>
            <a:p>
              <a:pPr lvl="0" fontAlgn="ctr">
                <a:spcBef>
                  <a:spcPct val="20000"/>
                </a:spcBef>
                <a:buClr>
                  <a:srgbClr val="0000FF"/>
                </a:buClr>
              </a:pPr>
              <a:r>
                <a:rPr lang="zh-CN" altLang="en-US" sz="2800" dirty="0" smtClean="0">
                  <a:solidFill>
                    <a:srgbClr val="C00000"/>
                  </a:solidFill>
                </a:rPr>
                <a:t>实验数据</a:t>
              </a:r>
            </a:p>
            <a:p>
              <a:pPr algn="l" fontAlgn="ctr">
                <a:spcBef>
                  <a:spcPct val="20000"/>
                </a:spcBef>
                <a:buClr>
                  <a:srgbClr val="0000FF"/>
                </a:buClr>
              </a:pPr>
              <a:r>
                <a:rPr lang="zh-CN" altLang="en-US" sz="2000" b="0" dirty="0" smtClean="0">
                  <a:solidFill>
                    <a:schemeClr val="tx1"/>
                  </a:solidFill>
                </a:rPr>
                <a:t>考虑转静碰摩过程中振动引起的机匣弯曲变形，沿机匣</a:t>
              </a:r>
              <a:r>
                <a:rPr lang="zh-CN" altLang="en-US" sz="2000" b="0" dirty="0" smtClean="0">
                  <a:solidFill>
                    <a:srgbClr val="FF0000"/>
                  </a:solidFill>
                </a:rPr>
                <a:t>轴向</a:t>
              </a:r>
              <a:r>
                <a:rPr lang="zh-CN" altLang="en-US" sz="2000" b="0" dirty="0" smtClean="0">
                  <a:solidFill>
                    <a:schemeClr val="tx1"/>
                  </a:solidFill>
                </a:rPr>
                <a:t>粘帖应变片</a:t>
              </a:r>
              <a:endParaRPr lang="en-US" altLang="zh-CN" sz="2000" b="0" dirty="0" smtClean="0">
                <a:solidFill>
                  <a:schemeClr val="tx1"/>
                </a:solidFill>
              </a:endParaRPr>
            </a:p>
          </p:txBody>
        </p:sp>
      </p:grpSp>
      <p:graphicFrame>
        <p:nvGraphicFramePr>
          <p:cNvPr id="17" name="表格 16"/>
          <p:cNvGraphicFramePr>
            <a:graphicFrameLocks noGrp="1"/>
          </p:cNvGraphicFramePr>
          <p:nvPr/>
        </p:nvGraphicFramePr>
        <p:xfrm>
          <a:off x="1066800" y="1981200"/>
          <a:ext cx="7238999" cy="1539240"/>
        </p:xfrm>
        <a:graphic>
          <a:graphicData uri="http://schemas.openxmlformats.org/drawingml/2006/table">
            <a:tbl>
              <a:tblPr/>
              <a:tblGrid>
                <a:gridCol w="1942947"/>
                <a:gridCol w="1724329"/>
                <a:gridCol w="1848840"/>
                <a:gridCol w="1722883"/>
              </a:tblGrid>
              <a:tr h="384810">
                <a:tc>
                  <a:txBody>
                    <a:bodyPr/>
                    <a:lstStyle/>
                    <a:p>
                      <a:pPr indent="-685165" algn="ctr">
                        <a:lnSpc>
                          <a:spcPts val="2000"/>
                        </a:lnSpc>
                        <a:spcAft>
                          <a:spcPts val="0"/>
                        </a:spcAft>
                      </a:pPr>
                      <a:r>
                        <a:rPr lang="en-US" sz="1600" b="0" kern="100" dirty="0">
                          <a:solidFill>
                            <a:srgbClr val="000000"/>
                          </a:solidFill>
                          <a:latin typeface="Times New Roman"/>
                          <a:ea typeface="宋体"/>
                        </a:rPr>
                        <a:t>       </a:t>
                      </a:r>
                      <a:r>
                        <a:rPr lang="zh-CN" sz="1600" b="0" kern="100" dirty="0">
                          <a:solidFill>
                            <a:srgbClr val="000000"/>
                          </a:solidFill>
                          <a:latin typeface="Times New Roman"/>
                          <a:ea typeface="宋体"/>
                        </a:rPr>
                        <a:t>实验日期</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dirty="0">
                          <a:solidFill>
                            <a:srgbClr val="000000"/>
                          </a:solidFill>
                          <a:latin typeface="Times New Roman"/>
                          <a:ea typeface="宋体"/>
                        </a:rPr>
                        <a:t>碰摩程度</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dirty="0">
                          <a:solidFill>
                            <a:srgbClr val="000000"/>
                          </a:solidFill>
                          <a:latin typeface="Times New Roman"/>
                          <a:ea typeface="宋体"/>
                        </a:rPr>
                        <a:t>实验转速</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a:solidFill>
                            <a:srgbClr val="000000"/>
                          </a:solidFill>
                          <a:latin typeface="Times New Roman"/>
                          <a:ea typeface="宋体"/>
                        </a:rPr>
                        <a:t>机匣厚度</a:t>
                      </a:r>
                      <a:endParaRPr lang="zh-CN" sz="1600" b="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810">
                <a:tc>
                  <a:txBody>
                    <a:bodyPr/>
                    <a:lstStyle/>
                    <a:p>
                      <a:pPr algn="ctr">
                        <a:lnSpc>
                          <a:spcPts val="2000"/>
                        </a:lnSpc>
                        <a:spcAft>
                          <a:spcPts val="0"/>
                        </a:spcAft>
                      </a:pPr>
                      <a:r>
                        <a:rPr lang="en-US" sz="1600" b="0" kern="100" dirty="0">
                          <a:solidFill>
                            <a:srgbClr val="000000"/>
                          </a:solidFill>
                          <a:latin typeface="Times New Roman"/>
                          <a:ea typeface="宋体"/>
                        </a:rPr>
                        <a:t>2012</a:t>
                      </a:r>
                      <a:r>
                        <a:rPr lang="zh-CN" sz="1600" b="0" kern="100" dirty="0">
                          <a:solidFill>
                            <a:srgbClr val="000000"/>
                          </a:solidFill>
                          <a:latin typeface="Times New Roman"/>
                          <a:ea typeface="宋体"/>
                        </a:rPr>
                        <a:t>年</a:t>
                      </a:r>
                      <a:r>
                        <a:rPr lang="en-US" sz="1600" b="0" kern="100" dirty="0">
                          <a:solidFill>
                            <a:srgbClr val="000000"/>
                          </a:solidFill>
                          <a:latin typeface="Times New Roman"/>
                          <a:ea typeface="宋体"/>
                        </a:rPr>
                        <a:t>5</a:t>
                      </a:r>
                      <a:r>
                        <a:rPr lang="zh-CN" sz="1600" b="0" kern="100" dirty="0">
                          <a:solidFill>
                            <a:srgbClr val="000000"/>
                          </a:solidFill>
                          <a:latin typeface="Times New Roman"/>
                          <a:ea typeface="宋体"/>
                        </a:rPr>
                        <a:t>月</a:t>
                      </a:r>
                      <a:r>
                        <a:rPr lang="en-US" sz="1600" b="0" kern="100" dirty="0">
                          <a:solidFill>
                            <a:srgbClr val="000000"/>
                          </a:solidFill>
                          <a:latin typeface="Times New Roman"/>
                          <a:ea typeface="宋体"/>
                        </a:rPr>
                        <a:t>10</a:t>
                      </a:r>
                      <a:r>
                        <a:rPr lang="zh-CN" sz="1600" b="0" kern="100" dirty="0">
                          <a:solidFill>
                            <a:srgbClr val="000000"/>
                          </a:solidFill>
                          <a:latin typeface="Times New Roman"/>
                          <a:ea typeface="宋体"/>
                        </a:rPr>
                        <a:t>日实验</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dirty="0">
                          <a:solidFill>
                            <a:srgbClr val="000000"/>
                          </a:solidFill>
                          <a:latin typeface="Times New Roman"/>
                          <a:ea typeface="宋体"/>
                        </a:rPr>
                        <a:t>中度碰摩</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b="0" kern="100" dirty="0">
                          <a:solidFill>
                            <a:srgbClr val="000000"/>
                          </a:solidFill>
                          <a:latin typeface="Times New Roman"/>
                          <a:ea typeface="宋体"/>
                        </a:rPr>
                        <a:t>1500r/min</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dirty="0">
                          <a:solidFill>
                            <a:srgbClr val="000000"/>
                          </a:solidFill>
                          <a:latin typeface="Times New Roman"/>
                          <a:ea typeface="宋体"/>
                        </a:rPr>
                        <a:t>薄壁机匣</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810">
                <a:tc>
                  <a:txBody>
                    <a:bodyPr/>
                    <a:lstStyle/>
                    <a:p>
                      <a:pPr algn="ctr">
                        <a:lnSpc>
                          <a:spcPts val="2000"/>
                        </a:lnSpc>
                        <a:spcAft>
                          <a:spcPts val="0"/>
                        </a:spcAft>
                      </a:pPr>
                      <a:r>
                        <a:rPr lang="en-US" sz="1600" b="0" kern="100">
                          <a:solidFill>
                            <a:srgbClr val="000000"/>
                          </a:solidFill>
                          <a:latin typeface="Times New Roman"/>
                          <a:ea typeface="宋体"/>
                        </a:rPr>
                        <a:t>2012</a:t>
                      </a:r>
                      <a:r>
                        <a:rPr lang="zh-CN" sz="1600" b="0" kern="100">
                          <a:solidFill>
                            <a:srgbClr val="000000"/>
                          </a:solidFill>
                          <a:latin typeface="Times New Roman"/>
                          <a:ea typeface="宋体"/>
                        </a:rPr>
                        <a:t>年</a:t>
                      </a:r>
                      <a:r>
                        <a:rPr lang="en-US" sz="1600" b="0" kern="100">
                          <a:solidFill>
                            <a:srgbClr val="000000"/>
                          </a:solidFill>
                          <a:latin typeface="Times New Roman"/>
                          <a:ea typeface="宋体"/>
                        </a:rPr>
                        <a:t>5</a:t>
                      </a:r>
                      <a:r>
                        <a:rPr lang="zh-CN" sz="1600" b="0" kern="100">
                          <a:solidFill>
                            <a:srgbClr val="000000"/>
                          </a:solidFill>
                          <a:latin typeface="Times New Roman"/>
                          <a:ea typeface="宋体"/>
                        </a:rPr>
                        <a:t>月</a:t>
                      </a:r>
                      <a:r>
                        <a:rPr lang="en-US" sz="1600" b="0" kern="100">
                          <a:solidFill>
                            <a:srgbClr val="000000"/>
                          </a:solidFill>
                          <a:latin typeface="Times New Roman"/>
                          <a:ea typeface="宋体"/>
                        </a:rPr>
                        <a:t>11</a:t>
                      </a:r>
                      <a:r>
                        <a:rPr lang="zh-CN" sz="1600" b="0" kern="100">
                          <a:solidFill>
                            <a:srgbClr val="000000"/>
                          </a:solidFill>
                          <a:latin typeface="Times New Roman"/>
                          <a:ea typeface="宋体"/>
                        </a:rPr>
                        <a:t>日实验</a:t>
                      </a:r>
                      <a:endParaRPr lang="zh-CN" sz="1600" b="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dirty="0">
                          <a:solidFill>
                            <a:srgbClr val="000000"/>
                          </a:solidFill>
                          <a:latin typeface="Times New Roman"/>
                          <a:ea typeface="宋体"/>
                        </a:rPr>
                        <a:t>中度碰摩</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b="0" kern="100" dirty="0">
                          <a:solidFill>
                            <a:srgbClr val="000000"/>
                          </a:solidFill>
                          <a:latin typeface="Times New Roman"/>
                          <a:ea typeface="宋体"/>
                        </a:rPr>
                        <a:t>1500r/min</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dirty="0">
                          <a:solidFill>
                            <a:srgbClr val="000000"/>
                          </a:solidFill>
                          <a:latin typeface="Times New Roman"/>
                          <a:ea typeface="宋体"/>
                        </a:rPr>
                        <a:t>薄壁机匣</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810">
                <a:tc>
                  <a:txBody>
                    <a:bodyPr/>
                    <a:lstStyle/>
                    <a:p>
                      <a:pPr algn="ctr">
                        <a:lnSpc>
                          <a:spcPts val="2000"/>
                        </a:lnSpc>
                        <a:spcAft>
                          <a:spcPts val="0"/>
                        </a:spcAft>
                      </a:pPr>
                      <a:r>
                        <a:rPr lang="en-US" sz="1600" b="0" kern="100">
                          <a:solidFill>
                            <a:srgbClr val="000000"/>
                          </a:solidFill>
                          <a:latin typeface="Times New Roman"/>
                          <a:ea typeface="宋体"/>
                        </a:rPr>
                        <a:t>2012</a:t>
                      </a:r>
                      <a:r>
                        <a:rPr lang="zh-CN" sz="1600" b="0" kern="100">
                          <a:solidFill>
                            <a:srgbClr val="000000"/>
                          </a:solidFill>
                          <a:latin typeface="Times New Roman"/>
                          <a:ea typeface="宋体"/>
                        </a:rPr>
                        <a:t>年</a:t>
                      </a:r>
                      <a:r>
                        <a:rPr lang="en-US" sz="1600" b="0" kern="100">
                          <a:solidFill>
                            <a:srgbClr val="000000"/>
                          </a:solidFill>
                          <a:latin typeface="Times New Roman"/>
                          <a:ea typeface="宋体"/>
                        </a:rPr>
                        <a:t>5</a:t>
                      </a:r>
                      <a:r>
                        <a:rPr lang="zh-CN" sz="1600" b="0" kern="100">
                          <a:solidFill>
                            <a:srgbClr val="000000"/>
                          </a:solidFill>
                          <a:latin typeface="Times New Roman"/>
                          <a:ea typeface="宋体"/>
                        </a:rPr>
                        <a:t>月</a:t>
                      </a:r>
                      <a:r>
                        <a:rPr lang="en-US" sz="1600" b="0" kern="100">
                          <a:solidFill>
                            <a:srgbClr val="000000"/>
                          </a:solidFill>
                          <a:latin typeface="Times New Roman"/>
                          <a:ea typeface="宋体"/>
                        </a:rPr>
                        <a:t>12</a:t>
                      </a:r>
                      <a:r>
                        <a:rPr lang="zh-CN" sz="1600" b="0" kern="100">
                          <a:solidFill>
                            <a:srgbClr val="000000"/>
                          </a:solidFill>
                          <a:latin typeface="Times New Roman"/>
                          <a:ea typeface="宋体"/>
                        </a:rPr>
                        <a:t>日实验</a:t>
                      </a:r>
                      <a:endParaRPr lang="zh-CN" sz="1600" b="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a:solidFill>
                            <a:srgbClr val="000000"/>
                          </a:solidFill>
                          <a:latin typeface="Times New Roman"/>
                          <a:ea typeface="宋体"/>
                        </a:rPr>
                        <a:t>中度碰摩</a:t>
                      </a:r>
                      <a:endParaRPr lang="zh-CN" sz="1600" b="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b="0" kern="100" dirty="0">
                          <a:solidFill>
                            <a:srgbClr val="000000"/>
                          </a:solidFill>
                          <a:latin typeface="Times New Roman"/>
                          <a:ea typeface="宋体"/>
                        </a:rPr>
                        <a:t>1500r/min</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kern="100" dirty="0">
                          <a:solidFill>
                            <a:srgbClr val="000000"/>
                          </a:solidFill>
                          <a:latin typeface="Times New Roman"/>
                          <a:ea typeface="宋体"/>
                        </a:rPr>
                        <a:t>薄壁机匣</a:t>
                      </a:r>
                      <a:endParaRPr lang="zh-CN" sz="1600" b="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矩形 17"/>
          <p:cNvSpPr/>
          <p:nvPr/>
        </p:nvSpPr>
        <p:spPr>
          <a:xfrm>
            <a:off x="381000" y="3733800"/>
            <a:ext cx="8382000" cy="400110"/>
          </a:xfrm>
          <a:prstGeom prst="rect">
            <a:avLst/>
          </a:prstGeom>
        </p:spPr>
        <p:txBody>
          <a:bodyPr wrap="square">
            <a:spAutoFit/>
          </a:bodyPr>
          <a:lstStyle/>
          <a:p>
            <a:r>
              <a:rPr lang="zh-CN" altLang="en-US" sz="2000" b="0" dirty="0" smtClean="0">
                <a:solidFill>
                  <a:schemeClr val="tx1"/>
                </a:solidFill>
              </a:rPr>
              <a:t>考虑转静碰摩过程中切向摩擦力引起的机匣变形，沿机匣</a:t>
            </a:r>
            <a:r>
              <a:rPr lang="zh-CN" altLang="en-US" sz="2000" b="0" dirty="0" smtClean="0">
                <a:solidFill>
                  <a:srgbClr val="FF0000"/>
                </a:solidFill>
              </a:rPr>
              <a:t>周向</a:t>
            </a:r>
            <a:r>
              <a:rPr lang="zh-CN" altLang="en-US" sz="2000" b="0" dirty="0" smtClean="0">
                <a:solidFill>
                  <a:schemeClr val="tx1"/>
                </a:solidFill>
              </a:rPr>
              <a:t>粘帖应变片</a:t>
            </a:r>
            <a:endParaRPr lang="zh-CN" altLang="en-US" sz="2000" b="0" dirty="0">
              <a:solidFill>
                <a:schemeClr val="tx1"/>
              </a:solidFill>
            </a:endParaRPr>
          </a:p>
        </p:txBody>
      </p:sp>
      <p:graphicFrame>
        <p:nvGraphicFramePr>
          <p:cNvPr id="19" name="表格 18"/>
          <p:cNvGraphicFramePr>
            <a:graphicFrameLocks noGrp="1"/>
          </p:cNvGraphicFramePr>
          <p:nvPr/>
        </p:nvGraphicFramePr>
        <p:xfrm>
          <a:off x="990600" y="4267200"/>
          <a:ext cx="7315200" cy="1371600"/>
        </p:xfrm>
        <a:graphic>
          <a:graphicData uri="http://schemas.openxmlformats.org/drawingml/2006/table">
            <a:tbl>
              <a:tblPr/>
              <a:tblGrid>
                <a:gridCol w="1963400"/>
                <a:gridCol w="1742480"/>
                <a:gridCol w="1868302"/>
                <a:gridCol w="1741018"/>
              </a:tblGrid>
              <a:tr h="342900">
                <a:tc>
                  <a:txBody>
                    <a:bodyPr/>
                    <a:lstStyle/>
                    <a:p>
                      <a:pPr indent="-685165" algn="ctr">
                        <a:lnSpc>
                          <a:spcPts val="2000"/>
                        </a:lnSpc>
                        <a:spcAft>
                          <a:spcPts val="0"/>
                        </a:spcAft>
                      </a:pPr>
                      <a:r>
                        <a:rPr lang="en-US" sz="1600" b="0" i="0" kern="100" dirty="0">
                          <a:solidFill>
                            <a:srgbClr val="000000"/>
                          </a:solidFill>
                          <a:latin typeface="Times New Roman"/>
                          <a:ea typeface="宋体"/>
                        </a:rPr>
                        <a:t>       </a:t>
                      </a:r>
                      <a:r>
                        <a:rPr lang="zh-CN" sz="1600" b="0" i="0" kern="100" dirty="0">
                          <a:solidFill>
                            <a:srgbClr val="000000"/>
                          </a:solidFill>
                          <a:latin typeface="Times New Roman"/>
                          <a:ea typeface="宋体"/>
                        </a:rPr>
                        <a:t>实验日期</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dirty="0">
                          <a:solidFill>
                            <a:srgbClr val="000000"/>
                          </a:solidFill>
                          <a:latin typeface="Times New Roman"/>
                          <a:ea typeface="宋体"/>
                        </a:rPr>
                        <a:t>碰摩程度</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a:solidFill>
                            <a:srgbClr val="000000"/>
                          </a:solidFill>
                          <a:latin typeface="Times New Roman"/>
                          <a:ea typeface="宋体"/>
                        </a:rPr>
                        <a:t>实验转速</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a:solidFill>
                            <a:srgbClr val="000000"/>
                          </a:solidFill>
                          <a:latin typeface="Times New Roman"/>
                          <a:ea typeface="宋体"/>
                        </a:rPr>
                        <a:t>机匣厚度</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ctr">
                        <a:lnSpc>
                          <a:spcPts val="2000"/>
                        </a:lnSpc>
                        <a:spcAft>
                          <a:spcPts val="0"/>
                        </a:spcAft>
                      </a:pPr>
                      <a:r>
                        <a:rPr lang="en-US" sz="1600" b="0" i="0" kern="100">
                          <a:solidFill>
                            <a:srgbClr val="000000"/>
                          </a:solidFill>
                          <a:latin typeface="Times New Roman"/>
                          <a:ea typeface="宋体"/>
                        </a:rPr>
                        <a:t>2012</a:t>
                      </a:r>
                      <a:r>
                        <a:rPr lang="zh-CN" sz="1600" b="0" i="0" kern="100">
                          <a:solidFill>
                            <a:srgbClr val="000000"/>
                          </a:solidFill>
                          <a:latin typeface="Times New Roman"/>
                          <a:ea typeface="宋体"/>
                        </a:rPr>
                        <a:t>年</a:t>
                      </a:r>
                      <a:r>
                        <a:rPr lang="en-US" sz="1600" b="0" i="0" kern="100">
                          <a:solidFill>
                            <a:srgbClr val="000000"/>
                          </a:solidFill>
                          <a:latin typeface="Times New Roman"/>
                          <a:ea typeface="宋体"/>
                        </a:rPr>
                        <a:t>5</a:t>
                      </a:r>
                      <a:r>
                        <a:rPr lang="zh-CN" sz="1600" b="0" i="0" kern="100">
                          <a:solidFill>
                            <a:srgbClr val="000000"/>
                          </a:solidFill>
                          <a:latin typeface="Times New Roman"/>
                          <a:ea typeface="宋体"/>
                        </a:rPr>
                        <a:t>月</a:t>
                      </a:r>
                      <a:r>
                        <a:rPr lang="en-US" sz="1600" b="0" i="0" kern="100">
                          <a:solidFill>
                            <a:srgbClr val="000000"/>
                          </a:solidFill>
                          <a:latin typeface="Times New Roman"/>
                          <a:ea typeface="宋体"/>
                        </a:rPr>
                        <a:t>15</a:t>
                      </a:r>
                      <a:r>
                        <a:rPr lang="zh-CN" sz="1600" b="0" i="0" kern="100">
                          <a:solidFill>
                            <a:srgbClr val="000000"/>
                          </a:solidFill>
                          <a:latin typeface="Times New Roman"/>
                          <a:ea typeface="宋体"/>
                        </a:rPr>
                        <a:t>日实验</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dirty="0">
                          <a:solidFill>
                            <a:srgbClr val="000000"/>
                          </a:solidFill>
                          <a:latin typeface="Times New Roman"/>
                          <a:ea typeface="宋体"/>
                        </a:rPr>
                        <a:t>中度碰摩</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b="0" i="0" kern="100" dirty="0">
                          <a:solidFill>
                            <a:srgbClr val="000000"/>
                          </a:solidFill>
                          <a:latin typeface="Times New Roman"/>
                          <a:ea typeface="宋体"/>
                        </a:rPr>
                        <a:t>1500r/min</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a:solidFill>
                            <a:srgbClr val="000000"/>
                          </a:solidFill>
                          <a:latin typeface="Times New Roman"/>
                          <a:ea typeface="宋体"/>
                        </a:rPr>
                        <a:t>薄壁机匣</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ctr">
                        <a:lnSpc>
                          <a:spcPts val="2000"/>
                        </a:lnSpc>
                        <a:spcAft>
                          <a:spcPts val="0"/>
                        </a:spcAft>
                      </a:pPr>
                      <a:r>
                        <a:rPr lang="en-US" sz="1600" b="0" i="0" kern="100">
                          <a:solidFill>
                            <a:srgbClr val="000000"/>
                          </a:solidFill>
                          <a:latin typeface="Times New Roman"/>
                          <a:ea typeface="宋体"/>
                        </a:rPr>
                        <a:t>2012</a:t>
                      </a:r>
                      <a:r>
                        <a:rPr lang="zh-CN" sz="1600" b="0" i="0" kern="100">
                          <a:solidFill>
                            <a:srgbClr val="000000"/>
                          </a:solidFill>
                          <a:latin typeface="Times New Roman"/>
                          <a:ea typeface="宋体"/>
                        </a:rPr>
                        <a:t>年</a:t>
                      </a:r>
                      <a:r>
                        <a:rPr lang="en-US" sz="1600" b="0" i="0" kern="100">
                          <a:solidFill>
                            <a:srgbClr val="000000"/>
                          </a:solidFill>
                          <a:latin typeface="Times New Roman"/>
                          <a:ea typeface="宋体"/>
                        </a:rPr>
                        <a:t>5</a:t>
                      </a:r>
                      <a:r>
                        <a:rPr lang="zh-CN" sz="1600" b="0" i="0" kern="100">
                          <a:solidFill>
                            <a:srgbClr val="000000"/>
                          </a:solidFill>
                          <a:latin typeface="Times New Roman"/>
                          <a:ea typeface="宋体"/>
                        </a:rPr>
                        <a:t>月</a:t>
                      </a:r>
                      <a:r>
                        <a:rPr lang="en-US" sz="1600" b="0" i="0" kern="100">
                          <a:solidFill>
                            <a:srgbClr val="000000"/>
                          </a:solidFill>
                          <a:latin typeface="Times New Roman"/>
                          <a:ea typeface="宋体"/>
                        </a:rPr>
                        <a:t>16</a:t>
                      </a:r>
                      <a:r>
                        <a:rPr lang="zh-CN" sz="1600" b="0" i="0" kern="100">
                          <a:solidFill>
                            <a:srgbClr val="000000"/>
                          </a:solidFill>
                          <a:latin typeface="Times New Roman"/>
                          <a:ea typeface="宋体"/>
                        </a:rPr>
                        <a:t>日实验</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a:solidFill>
                            <a:srgbClr val="000000"/>
                          </a:solidFill>
                          <a:latin typeface="Times New Roman"/>
                          <a:ea typeface="宋体"/>
                        </a:rPr>
                        <a:t>中度碰摩</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b="0" i="0" kern="100" dirty="0">
                          <a:solidFill>
                            <a:srgbClr val="000000"/>
                          </a:solidFill>
                          <a:latin typeface="Times New Roman"/>
                          <a:ea typeface="宋体"/>
                        </a:rPr>
                        <a:t>1500r/min</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dirty="0">
                          <a:solidFill>
                            <a:srgbClr val="000000"/>
                          </a:solidFill>
                          <a:latin typeface="Times New Roman"/>
                          <a:ea typeface="宋体"/>
                        </a:rPr>
                        <a:t>薄壁机匣</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ctr">
                        <a:lnSpc>
                          <a:spcPts val="2000"/>
                        </a:lnSpc>
                        <a:spcAft>
                          <a:spcPts val="0"/>
                        </a:spcAft>
                      </a:pPr>
                      <a:r>
                        <a:rPr lang="en-US" sz="1600" b="0" i="0" kern="100">
                          <a:solidFill>
                            <a:srgbClr val="000000"/>
                          </a:solidFill>
                          <a:latin typeface="Times New Roman"/>
                          <a:ea typeface="宋体"/>
                        </a:rPr>
                        <a:t>2012</a:t>
                      </a:r>
                      <a:r>
                        <a:rPr lang="zh-CN" sz="1600" b="0" i="0" kern="100">
                          <a:solidFill>
                            <a:srgbClr val="000000"/>
                          </a:solidFill>
                          <a:latin typeface="Times New Roman"/>
                          <a:ea typeface="宋体"/>
                        </a:rPr>
                        <a:t>年</a:t>
                      </a:r>
                      <a:r>
                        <a:rPr lang="en-US" sz="1600" b="0" i="0" kern="100">
                          <a:solidFill>
                            <a:srgbClr val="000000"/>
                          </a:solidFill>
                          <a:latin typeface="Times New Roman"/>
                          <a:ea typeface="宋体"/>
                        </a:rPr>
                        <a:t>5</a:t>
                      </a:r>
                      <a:r>
                        <a:rPr lang="zh-CN" sz="1600" b="0" i="0" kern="100">
                          <a:solidFill>
                            <a:srgbClr val="000000"/>
                          </a:solidFill>
                          <a:latin typeface="Times New Roman"/>
                          <a:ea typeface="宋体"/>
                        </a:rPr>
                        <a:t>月</a:t>
                      </a:r>
                      <a:r>
                        <a:rPr lang="en-US" sz="1600" b="0" i="0" kern="100">
                          <a:solidFill>
                            <a:srgbClr val="000000"/>
                          </a:solidFill>
                          <a:latin typeface="Times New Roman"/>
                          <a:ea typeface="宋体"/>
                        </a:rPr>
                        <a:t>17</a:t>
                      </a:r>
                      <a:r>
                        <a:rPr lang="zh-CN" sz="1600" b="0" i="0" kern="100">
                          <a:solidFill>
                            <a:srgbClr val="000000"/>
                          </a:solidFill>
                          <a:latin typeface="Times New Roman"/>
                          <a:ea typeface="宋体"/>
                        </a:rPr>
                        <a:t>日实验</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a:solidFill>
                            <a:srgbClr val="000000"/>
                          </a:solidFill>
                          <a:latin typeface="Times New Roman"/>
                          <a:ea typeface="宋体"/>
                        </a:rPr>
                        <a:t>中度碰摩</a:t>
                      </a:r>
                      <a:endParaRPr lang="zh-CN" sz="1600" b="0" i="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b="0" i="0" kern="100" dirty="0">
                          <a:solidFill>
                            <a:srgbClr val="000000"/>
                          </a:solidFill>
                          <a:latin typeface="Times New Roman"/>
                          <a:ea typeface="宋体"/>
                        </a:rPr>
                        <a:t>1500r/min</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0" i="0" kern="100" dirty="0">
                          <a:solidFill>
                            <a:srgbClr val="000000"/>
                          </a:solidFill>
                          <a:latin typeface="Times New Roman"/>
                          <a:ea typeface="宋体"/>
                        </a:rPr>
                        <a:t>薄壁机匣</a:t>
                      </a:r>
                      <a:endParaRPr lang="zh-CN" sz="1600" b="0" i="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2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基于机匣应变信号的径向碰摩部位识别</a:t>
            </a:r>
            <a:endParaRPr lang="en-US" altLang="zh-CN" dirty="0" smtClean="0">
              <a:solidFill>
                <a:srgbClr val="FF0000"/>
              </a:solidFill>
            </a:endParaRPr>
          </a:p>
        </p:txBody>
      </p:sp>
      <p:sp>
        <p:nvSpPr>
          <p:cNvPr id="8" name="矩形 7"/>
          <p:cNvSpPr/>
          <p:nvPr/>
        </p:nvSpPr>
        <p:spPr>
          <a:xfrm>
            <a:off x="2326505" y="533400"/>
            <a:ext cx="4150495"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latin typeface="Arial" pitchFamily="34" charset="0"/>
              </a:rPr>
              <a:t>轴向应变</a:t>
            </a:r>
            <a:r>
              <a:rPr lang="en-US" altLang="zh-CN" sz="2800" dirty="0" smtClean="0">
                <a:solidFill>
                  <a:srgbClr val="0000FF"/>
                </a:solidFill>
                <a:latin typeface="Arial" pitchFamily="34" charset="0"/>
              </a:rPr>
              <a:t>—</a:t>
            </a:r>
            <a:r>
              <a:rPr lang="zh-CN" altLang="en-US" sz="2800" dirty="0" smtClean="0">
                <a:solidFill>
                  <a:srgbClr val="0000FF"/>
                </a:solidFill>
                <a:latin typeface="Arial" pitchFamily="34" charset="0"/>
              </a:rPr>
              <a:t>碰摩特征分析</a:t>
            </a:r>
            <a:endParaRPr lang="zh-CN" altLang="en-US" sz="2800" dirty="0">
              <a:solidFill>
                <a:srgbClr val="0000FF"/>
              </a:solidFill>
              <a:latin typeface="Arial" pitchFamily="34" charset="0"/>
            </a:endParaRPr>
          </a:p>
        </p:txBody>
      </p:sp>
      <p:pic>
        <p:nvPicPr>
          <p:cNvPr id="10" name="图片 9" descr="6.JPG"/>
          <p:cNvPicPr>
            <a:picLocks noChangeAspect="1"/>
          </p:cNvPicPr>
          <p:nvPr/>
        </p:nvPicPr>
        <p:blipFill>
          <a:blip r:embed="rId3"/>
          <a:stretch>
            <a:fillRect/>
          </a:stretch>
        </p:blipFill>
        <p:spPr>
          <a:xfrm>
            <a:off x="685800" y="1026776"/>
            <a:ext cx="7391400" cy="5450224"/>
          </a:xfrm>
          <a:prstGeom prst="rect">
            <a:avLst/>
          </a:prstGeom>
        </p:spPr>
      </p:pic>
      <p:sp>
        <p:nvSpPr>
          <p:cNvPr id="11"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17" name="AutoShape 23"/>
          <p:cNvSpPr>
            <a:spLocks noChangeArrowheads="1"/>
          </p:cNvSpPr>
          <p:nvPr/>
        </p:nvSpPr>
        <p:spPr bwMode="auto">
          <a:xfrm>
            <a:off x="762000" y="2667000"/>
            <a:ext cx="2590800" cy="1447800"/>
          </a:xfrm>
          <a:prstGeom prst="roundRect">
            <a:avLst>
              <a:gd name="adj" fmla="val 16667"/>
            </a:avLst>
          </a:prstGeom>
          <a:solidFill>
            <a:srgbClr val="07D1F9"/>
          </a:solidFill>
          <a:ln w="28575">
            <a:solidFill>
              <a:schemeClr val="tx1"/>
            </a:solidFill>
            <a:round/>
            <a:headEnd/>
            <a:tailEnd/>
          </a:ln>
          <a:effectLst>
            <a:outerShdw dist="71842" dir="2700000" algn="ctr" rotWithShape="0">
              <a:schemeClr val="bg2"/>
            </a:outerShdw>
          </a:effectLst>
        </p:spPr>
        <p:txBody>
          <a:bodyPr wrap="none" anchor="ctr"/>
          <a:lstStyle/>
          <a:p>
            <a:endParaRPr lang="zh-CN" altLang="en-US" sz="2000" dirty="0">
              <a:solidFill>
                <a:schemeClr val="tx1"/>
              </a:solidFill>
            </a:endParaRPr>
          </a:p>
        </p:txBody>
      </p:sp>
      <p:sp>
        <p:nvSpPr>
          <p:cNvPr id="18" name="矩形 17"/>
          <p:cNvSpPr/>
          <p:nvPr/>
        </p:nvSpPr>
        <p:spPr>
          <a:xfrm>
            <a:off x="762000" y="2895600"/>
            <a:ext cx="2514600" cy="1015663"/>
          </a:xfrm>
          <a:prstGeom prst="rect">
            <a:avLst/>
          </a:prstGeom>
        </p:spPr>
        <p:txBody>
          <a:bodyPr wrap="square">
            <a:spAutoFit/>
          </a:bodyPr>
          <a:lstStyle/>
          <a:p>
            <a:r>
              <a:rPr lang="zh-CN" altLang="en-US" sz="2000" dirty="0" smtClean="0">
                <a:solidFill>
                  <a:schemeClr val="tx1"/>
                </a:solidFill>
              </a:rPr>
              <a:t>不同碰摩部位，同一贴片位置，应变均值特征差异性较好。</a:t>
            </a:r>
            <a:endParaRPr lang="zh-CN" altLang="en-US" sz="2000" dirty="0">
              <a:solidFill>
                <a:schemeClr val="tx1"/>
              </a:solidFill>
            </a:endParaRPr>
          </a:p>
        </p:txBody>
      </p:sp>
      <p:grpSp>
        <p:nvGrpSpPr>
          <p:cNvPr id="41" name="组合 40"/>
          <p:cNvGrpSpPr/>
          <p:nvPr/>
        </p:nvGrpSpPr>
        <p:grpSpPr>
          <a:xfrm>
            <a:off x="4648202" y="2514602"/>
            <a:ext cx="4800599" cy="2590799"/>
            <a:chOff x="-683116" y="2984556"/>
            <a:chExt cx="6252546" cy="3114873"/>
          </a:xfrm>
        </p:grpSpPr>
        <p:pic>
          <p:nvPicPr>
            <p:cNvPr id="42" name="圆角矩形 3"/>
            <p:cNvPicPr>
              <a:picLocks noChangeArrowheads="1"/>
            </p:cNvPicPr>
            <p:nvPr/>
          </p:nvPicPr>
          <p:blipFill>
            <a:blip r:embed="rId4"/>
            <a:srcRect b="8311"/>
            <a:stretch>
              <a:fillRect/>
            </a:stretch>
          </p:blipFill>
          <p:spPr bwMode="auto">
            <a:xfrm>
              <a:off x="-683116" y="2984556"/>
              <a:ext cx="6252546" cy="3114873"/>
            </a:xfrm>
            <a:prstGeom prst="rect">
              <a:avLst/>
            </a:prstGeom>
            <a:noFill/>
            <a:ln w="9525">
              <a:noFill/>
              <a:miter lim="800000"/>
              <a:headEnd/>
              <a:tailEnd/>
            </a:ln>
          </p:spPr>
        </p:pic>
        <p:sp>
          <p:nvSpPr>
            <p:cNvPr id="43" name="矩形 42"/>
            <p:cNvSpPr/>
            <p:nvPr/>
          </p:nvSpPr>
          <p:spPr>
            <a:xfrm>
              <a:off x="-391993" y="3343682"/>
              <a:ext cx="4940283" cy="456376"/>
            </a:xfrm>
            <a:prstGeom prst="rect">
              <a:avLst/>
            </a:prstGeom>
          </p:spPr>
          <p:txBody>
            <a:bodyPr wrap="square">
              <a:spAutoFit/>
            </a:bodyPr>
            <a:lstStyle/>
            <a:p>
              <a:pPr lvl="0" algn="l" fontAlgn="ctr">
                <a:spcBef>
                  <a:spcPct val="20000"/>
                </a:spcBef>
                <a:buClr>
                  <a:srgbClr val="0000FF"/>
                </a:buClr>
              </a:pPr>
              <a:r>
                <a:rPr lang="zh-CN" altLang="en-US" sz="2000" dirty="0" smtClean="0">
                  <a:solidFill>
                    <a:schemeClr val="tx1"/>
                  </a:solidFill>
                </a:rPr>
                <a:t>        </a:t>
              </a:r>
              <a:endParaRPr lang="en-US" altLang="zh-CN" sz="2000" dirty="0" smtClean="0">
                <a:solidFill>
                  <a:schemeClr val="tx1"/>
                </a:solidFill>
              </a:endParaRPr>
            </a:p>
            <a:p>
              <a:pPr lvl="0" algn="l" fontAlgn="ctr">
                <a:spcBef>
                  <a:spcPct val="20000"/>
                </a:spcBef>
                <a:buClr>
                  <a:srgbClr val="0000FF"/>
                </a:buClr>
              </a:pPr>
              <a:endParaRPr lang="en-US" altLang="zh-CN" sz="2000" dirty="0" smtClean="0">
                <a:solidFill>
                  <a:schemeClr val="tx1"/>
                </a:solidFill>
              </a:endParaRPr>
            </a:p>
          </p:txBody>
        </p:sp>
      </p:grpSp>
      <p:grpSp>
        <p:nvGrpSpPr>
          <p:cNvPr id="44" name="组合 43"/>
          <p:cNvGrpSpPr/>
          <p:nvPr/>
        </p:nvGrpSpPr>
        <p:grpSpPr>
          <a:xfrm>
            <a:off x="5334000" y="2971800"/>
            <a:ext cx="3581401" cy="1676401"/>
            <a:chOff x="1447800" y="1828800"/>
            <a:chExt cx="7010400" cy="3300936"/>
          </a:xfrm>
        </p:grpSpPr>
        <p:pic>
          <p:nvPicPr>
            <p:cNvPr id="45" name="Picture 4" descr="2012-05-12 10"/>
            <p:cNvPicPr>
              <a:picLocks noChangeAspect="1" noChangeArrowheads="1"/>
            </p:cNvPicPr>
            <p:nvPr/>
          </p:nvPicPr>
          <p:blipFill>
            <a:blip r:embed="rId5" cstate="print"/>
            <a:srcRect/>
            <a:stretch>
              <a:fillRect/>
            </a:stretch>
          </p:blipFill>
          <p:spPr bwMode="auto">
            <a:xfrm>
              <a:off x="1447800" y="2454906"/>
              <a:ext cx="2735097" cy="2078403"/>
            </a:xfrm>
            <a:prstGeom prst="rect">
              <a:avLst/>
            </a:prstGeom>
            <a:noFill/>
          </p:spPr>
        </p:pic>
        <p:grpSp>
          <p:nvGrpSpPr>
            <p:cNvPr id="46" name="Group 5"/>
            <p:cNvGrpSpPr>
              <a:grpSpLocks/>
            </p:cNvGrpSpPr>
            <p:nvPr/>
          </p:nvGrpSpPr>
          <p:grpSpPr bwMode="auto">
            <a:xfrm>
              <a:off x="4882042" y="1828800"/>
              <a:ext cx="3576153" cy="3300935"/>
              <a:chOff x="6278" y="2666"/>
              <a:chExt cx="3780" cy="3448"/>
            </a:xfrm>
          </p:grpSpPr>
          <p:sp>
            <p:nvSpPr>
              <p:cNvPr id="47" name="Text Box 6"/>
              <p:cNvSpPr txBox="1">
                <a:spLocks noChangeArrowheads="1"/>
              </p:cNvSpPr>
              <p:nvPr/>
            </p:nvSpPr>
            <p:spPr bwMode="auto">
              <a:xfrm>
                <a:off x="6278" y="4357"/>
                <a:ext cx="580" cy="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4</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8" name="Text Box 7"/>
              <p:cNvSpPr txBox="1">
                <a:spLocks noChangeArrowheads="1"/>
              </p:cNvSpPr>
              <p:nvPr/>
            </p:nvSpPr>
            <p:spPr bwMode="auto">
              <a:xfrm>
                <a:off x="7578" y="5716"/>
                <a:ext cx="1260" cy="3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3</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9" name="Text Box 8"/>
              <p:cNvSpPr txBox="1">
                <a:spLocks noChangeArrowheads="1"/>
              </p:cNvSpPr>
              <p:nvPr/>
            </p:nvSpPr>
            <p:spPr bwMode="auto">
              <a:xfrm>
                <a:off x="7898" y="2666"/>
                <a:ext cx="540" cy="3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1</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0" name="Text Box 9"/>
              <p:cNvSpPr txBox="1">
                <a:spLocks noChangeArrowheads="1"/>
              </p:cNvSpPr>
              <p:nvPr/>
            </p:nvSpPr>
            <p:spPr bwMode="auto">
              <a:xfrm>
                <a:off x="6278" y="5354"/>
                <a:ext cx="54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7</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
            <p:nvSpPr>
              <p:cNvPr id="51" name="Text Box 10"/>
              <p:cNvSpPr txBox="1">
                <a:spLocks noChangeArrowheads="1"/>
              </p:cNvSpPr>
              <p:nvPr/>
            </p:nvSpPr>
            <p:spPr bwMode="auto">
              <a:xfrm>
                <a:off x="9518" y="5418"/>
                <a:ext cx="54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6</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
            <p:nvSpPr>
              <p:cNvPr id="52" name="Text Box 11"/>
              <p:cNvSpPr txBox="1">
                <a:spLocks noChangeArrowheads="1"/>
              </p:cNvSpPr>
              <p:nvPr/>
            </p:nvSpPr>
            <p:spPr bwMode="auto">
              <a:xfrm>
                <a:off x="9338" y="2978"/>
                <a:ext cx="65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5</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
            <p:nvSpPr>
              <p:cNvPr id="53" name="Text Box 12"/>
              <p:cNvSpPr txBox="1">
                <a:spLocks noChangeArrowheads="1"/>
              </p:cNvSpPr>
              <p:nvPr/>
            </p:nvSpPr>
            <p:spPr bwMode="auto">
              <a:xfrm>
                <a:off x="6458" y="3014"/>
                <a:ext cx="48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8</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pic>
            <p:nvPicPr>
              <p:cNvPr id="54" name="Picture 13" descr="3[_IA`TXNV0(8(NXSXWLCON"/>
              <p:cNvPicPr>
                <a:picLocks noChangeAspect="1" noChangeArrowheads="1"/>
              </p:cNvPicPr>
              <p:nvPr/>
            </p:nvPicPr>
            <p:blipFill>
              <a:blip r:embed="rId6" cstate="print"/>
              <a:srcRect/>
              <a:stretch>
                <a:fillRect/>
              </a:stretch>
            </p:blipFill>
            <p:spPr bwMode="auto">
              <a:xfrm>
                <a:off x="6894" y="3247"/>
                <a:ext cx="2606" cy="2322"/>
              </a:xfrm>
              <a:prstGeom prst="rect">
                <a:avLst/>
              </a:prstGeom>
              <a:noFill/>
            </p:spPr>
          </p:pic>
          <p:sp>
            <p:nvSpPr>
              <p:cNvPr id="55" name="Line 14"/>
              <p:cNvSpPr>
                <a:spLocks noChangeShapeType="1"/>
              </p:cNvSpPr>
              <p:nvPr/>
            </p:nvSpPr>
            <p:spPr bwMode="auto">
              <a:xfrm>
                <a:off x="6828" y="3346"/>
                <a:ext cx="488" cy="29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 name="Line 15"/>
              <p:cNvSpPr>
                <a:spLocks noChangeShapeType="1"/>
              </p:cNvSpPr>
              <p:nvPr/>
            </p:nvSpPr>
            <p:spPr bwMode="auto">
              <a:xfrm flipH="1">
                <a:off x="8978" y="3290"/>
                <a:ext cx="540" cy="33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7" name="Line 16"/>
              <p:cNvSpPr>
                <a:spLocks noChangeShapeType="1"/>
              </p:cNvSpPr>
              <p:nvPr/>
            </p:nvSpPr>
            <p:spPr bwMode="auto">
              <a:xfrm flipV="1">
                <a:off x="6749" y="5246"/>
                <a:ext cx="595" cy="24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8" name="Rectangle 17"/>
              <p:cNvSpPr>
                <a:spLocks noChangeArrowheads="1"/>
              </p:cNvSpPr>
              <p:nvPr/>
            </p:nvSpPr>
            <p:spPr bwMode="auto">
              <a:xfrm rot="8100000">
                <a:off x="8989" y="5089"/>
                <a:ext cx="205"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Rectangle 18"/>
              <p:cNvSpPr>
                <a:spLocks noChangeArrowheads="1"/>
              </p:cNvSpPr>
              <p:nvPr/>
            </p:nvSpPr>
            <p:spPr bwMode="auto">
              <a:xfrm rot="2700000">
                <a:off x="8876" y="3618"/>
                <a:ext cx="203"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Rectangle 19"/>
              <p:cNvSpPr>
                <a:spLocks noChangeArrowheads="1"/>
              </p:cNvSpPr>
              <p:nvPr/>
            </p:nvSpPr>
            <p:spPr bwMode="auto">
              <a:xfrm rot="2700000">
                <a:off x="7256" y="5178"/>
                <a:ext cx="203"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Rectangle 20"/>
              <p:cNvSpPr>
                <a:spLocks noChangeArrowheads="1"/>
              </p:cNvSpPr>
              <p:nvPr/>
            </p:nvSpPr>
            <p:spPr bwMode="auto">
              <a:xfrm rot="8100000">
                <a:off x="7256" y="3618"/>
                <a:ext cx="205" cy="7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Line 21"/>
              <p:cNvSpPr>
                <a:spLocks noChangeShapeType="1"/>
              </p:cNvSpPr>
              <p:nvPr/>
            </p:nvSpPr>
            <p:spPr bwMode="auto">
              <a:xfrm flipH="1" flipV="1">
                <a:off x="9078" y="5143"/>
                <a:ext cx="620" cy="36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3" name="Line 22"/>
              <p:cNvSpPr>
                <a:spLocks noChangeShapeType="1"/>
              </p:cNvSpPr>
              <p:nvPr/>
            </p:nvSpPr>
            <p:spPr bwMode="auto">
              <a:xfrm>
                <a:off x="8208" y="2998"/>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4" name="Line 23"/>
              <p:cNvSpPr>
                <a:spLocks noChangeShapeType="1"/>
              </p:cNvSpPr>
              <p:nvPr/>
            </p:nvSpPr>
            <p:spPr bwMode="auto">
              <a:xfrm rot="10800000">
                <a:off x="8208" y="5513"/>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5" name="Line 24"/>
              <p:cNvSpPr>
                <a:spLocks noChangeShapeType="1"/>
              </p:cNvSpPr>
              <p:nvPr/>
            </p:nvSpPr>
            <p:spPr bwMode="auto">
              <a:xfrm rot="5400000">
                <a:off x="6898" y="4308"/>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6" name="Line 25"/>
              <p:cNvSpPr>
                <a:spLocks noChangeShapeType="1"/>
              </p:cNvSpPr>
              <p:nvPr/>
            </p:nvSpPr>
            <p:spPr bwMode="auto">
              <a:xfrm rot="16200000">
                <a:off x="9488" y="4271"/>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7" name="Text Box 26"/>
              <p:cNvSpPr txBox="1">
                <a:spLocks noChangeArrowheads="1"/>
              </p:cNvSpPr>
              <p:nvPr/>
            </p:nvSpPr>
            <p:spPr bwMode="auto">
              <a:xfrm>
                <a:off x="9628" y="4308"/>
                <a:ext cx="430" cy="3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grpSp>
      <p:sp>
        <p:nvSpPr>
          <p:cNvPr id="68" name="矩形 67"/>
          <p:cNvSpPr/>
          <p:nvPr/>
        </p:nvSpPr>
        <p:spPr>
          <a:xfrm>
            <a:off x="5638800" y="4599801"/>
            <a:ext cx="2667000" cy="276999"/>
          </a:xfrm>
          <a:prstGeom prst="rect">
            <a:avLst/>
          </a:prstGeom>
        </p:spPr>
        <p:txBody>
          <a:bodyPr wrap="square">
            <a:spAutoFit/>
          </a:bodyPr>
          <a:lstStyle/>
          <a:p>
            <a:pPr>
              <a:defRPr/>
            </a:pPr>
            <a:r>
              <a:rPr lang="zh-CN" altLang="en-US" sz="1200" dirty="0" smtClean="0">
                <a:solidFill>
                  <a:srgbClr val="000000"/>
                </a:solidFill>
                <a:effectLst>
                  <a:outerShdw blurRad="38100" dist="38100" dir="2700000" algn="tl">
                    <a:srgbClr val="FFFFFF"/>
                  </a:outerShdw>
                </a:effectLst>
                <a:latin typeface="Arial" charset="0"/>
                <a:cs typeface="Arial" charset="0"/>
              </a:rPr>
              <a:t>碰摩位置及贴片位置</a:t>
            </a:r>
            <a:endParaRPr lang="en-US" altLang="zh-CN" sz="1200" dirty="0">
              <a:solidFill>
                <a:srgbClr val="000000"/>
              </a:solidFill>
              <a:effectLst>
                <a:outerShdw blurRad="38100" dist="38100" dir="2700000" algn="tl">
                  <a:srgbClr val="FFFFFF"/>
                </a:outerShdw>
              </a:effectLst>
              <a:latin typeface="Arial" charset="0"/>
              <a:cs typeface="Arial" charset="0"/>
            </a:endParaRPr>
          </a:p>
        </p:txBody>
      </p:sp>
      <p:sp>
        <p:nvSpPr>
          <p:cNvPr id="13" name="AutoShape 23"/>
          <p:cNvSpPr>
            <a:spLocks noChangeArrowheads="1"/>
          </p:cNvSpPr>
          <p:nvPr/>
        </p:nvSpPr>
        <p:spPr bwMode="auto">
          <a:xfrm>
            <a:off x="5562600" y="2667000"/>
            <a:ext cx="3048000" cy="13716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endParaRPr lang="en-US" altLang="zh-CN" sz="2000" dirty="0" smtClean="0">
              <a:solidFill>
                <a:schemeClr val="tx1"/>
              </a:solidFill>
            </a:endParaRPr>
          </a:p>
          <a:p>
            <a:r>
              <a:rPr lang="zh-CN" altLang="en-US" sz="2000" dirty="0" smtClean="0">
                <a:solidFill>
                  <a:schemeClr val="tx1"/>
                </a:solidFill>
              </a:rPr>
              <a:t>同一碰摩部位，各个</a:t>
            </a:r>
            <a:endParaRPr lang="en-US" altLang="zh-CN" sz="2000" dirty="0" smtClean="0">
              <a:solidFill>
                <a:schemeClr val="tx1"/>
              </a:solidFill>
            </a:endParaRPr>
          </a:p>
          <a:p>
            <a:r>
              <a:rPr lang="zh-CN" altLang="en-US" sz="2000" dirty="0" smtClean="0">
                <a:solidFill>
                  <a:schemeClr val="tx1"/>
                </a:solidFill>
              </a:rPr>
              <a:t>贴片位置的应变均值</a:t>
            </a:r>
            <a:endParaRPr lang="en-US" altLang="zh-CN" sz="2000" dirty="0" smtClean="0">
              <a:solidFill>
                <a:schemeClr val="tx1"/>
              </a:solidFill>
            </a:endParaRPr>
          </a:p>
          <a:p>
            <a:r>
              <a:rPr lang="zh-CN" altLang="en-US" sz="2000" dirty="0" smtClean="0">
                <a:solidFill>
                  <a:schemeClr val="tx1"/>
                </a:solidFill>
              </a:rPr>
              <a:t>特征相似性较好。</a:t>
            </a:r>
          </a:p>
          <a:p>
            <a:endParaRPr lang="en-US" altLang="zh-CN"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1+#ppt_w/2"/>
                                          </p:val>
                                        </p:tav>
                                        <p:tav tm="100000">
                                          <p:val>
                                            <p:strVal val="#ppt_x"/>
                                          </p:val>
                                        </p:tav>
                                      </p:tavLst>
                                    </p:anim>
                                    <p:anim calcmode="lin" valueType="num">
                                      <p:cBhvr additive="base">
                                        <p:cTn id="13" dur="500" fill="hold"/>
                                        <p:tgtEl>
                                          <p:spTgt spid="6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1+#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1+#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grpId="1" nodeType="clickEffect">
                                  <p:stCondLst>
                                    <p:cond delay="0"/>
                                  </p:stCondLst>
                                  <p:childTnLst>
                                    <p:anim calcmode="lin" valueType="num">
                                      <p:cBhvr additive="base">
                                        <p:cTn id="25" dur="500"/>
                                        <p:tgtEl>
                                          <p:spTgt spid="68"/>
                                        </p:tgtEl>
                                        <p:attrNameLst>
                                          <p:attrName>ppt_x</p:attrName>
                                        </p:attrNameLst>
                                      </p:cBhvr>
                                      <p:tavLst>
                                        <p:tav tm="0">
                                          <p:val>
                                            <p:strVal val="ppt_x"/>
                                          </p:val>
                                        </p:tav>
                                        <p:tav tm="100000">
                                          <p:val>
                                            <p:strVal val="1+ppt_w/2"/>
                                          </p:val>
                                        </p:tav>
                                      </p:tavLst>
                                    </p:anim>
                                    <p:anim calcmode="lin" valueType="num">
                                      <p:cBhvr additive="base">
                                        <p:cTn id="26" dur="500"/>
                                        <p:tgtEl>
                                          <p:spTgt spid="68"/>
                                        </p:tgtEl>
                                        <p:attrNameLst>
                                          <p:attrName>ppt_y</p:attrName>
                                        </p:attrNameLst>
                                      </p:cBhvr>
                                      <p:tavLst>
                                        <p:tav tm="0">
                                          <p:val>
                                            <p:strVal val="ppt_y"/>
                                          </p:val>
                                        </p:tav>
                                        <p:tav tm="100000">
                                          <p:val>
                                            <p:strVal val="ppt_y"/>
                                          </p:val>
                                        </p:tav>
                                      </p:tavLst>
                                    </p:anim>
                                    <p:set>
                                      <p:cBhvr>
                                        <p:cTn id="27" dur="1" fill="hold">
                                          <p:stCondLst>
                                            <p:cond delay="499"/>
                                          </p:stCondLst>
                                        </p:cTn>
                                        <p:tgtEl>
                                          <p:spTgt spid="68"/>
                                        </p:tgtEl>
                                        <p:attrNameLst>
                                          <p:attrName>style.visibility</p:attrName>
                                        </p:attrNameLst>
                                      </p:cBhvr>
                                      <p:to>
                                        <p:strVal val="hidden"/>
                                      </p:to>
                                    </p:set>
                                  </p:childTnLst>
                                </p:cTn>
                              </p:par>
                              <p:par>
                                <p:cTn id="28" presetID="2" presetClass="exit" presetSubtype="2" fill="hold" nodeType="withEffect">
                                  <p:stCondLst>
                                    <p:cond delay="0"/>
                                  </p:stCondLst>
                                  <p:childTnLst>
                                    <p:anim calcmode="lin" valueType="num">
                                      <p:cBhvr additive="base">
                                        <p:cTn id="29" dur="500"/>
                                        <p:tgtEl>
                                          <p:spTgt spid="44"/>
                                        </p:tgtEl>
                                        <p:attrNameLst>
                                          <p:attrName>ppt_x</p:attrName>
                                        </p:attrNameLst>
                                      </p:cBhvr>
                                      <p:tavLst>
                                        <p:tav tm="0">
                                          <p:val>
                                            <p:strVal val="ppt_x"/>
                                          </p:val>
                                        </p:tav>
                                        <p:tav tm="100000">
                                          <p:val>
                                            <p:strVal val="1+ppt_w/2"/>
                                          </p:val>
                                        </p:tav>
                                      </p:tavLst>
                                    </p:anim>
                                    <p:anim calcmode="lin" valueType="num">
                                      <p:cBhvr additive="base">
                                        <p:cTn id="30" dur="500"/>
                                        <p:tgtEl>
                                          <p:spTgt spid="44"/>
                                        </p:tgtEl>
                                        <p:attrNameLst>
                                          <p:attrName>ppt_y</p:attrName>
                                        </p:attrNameLst>
                                      </p:cBhvr>
                                      <p:tavLst>
                                        <p:tav tm="0">
                                          <p:val>
                                            <p:strVal val="ppt_y"/>
                                          </p:val>
                                        </p:tav>
                                        <p:tav tm="100000">
                                          <p:val>
                                            <p:strVal val="ppt_y"/>
                                          </p:val>
                                        </p:tav>
                                      </p:tavLst>
                                    </p:anim>
                                    <p:set>
                                      <p:cBhvr>
                                        <p:cTn id="31" dur="1" fill="hold">
                                          <p:stCondLst>
                                            <p:cond delay="499"/>
                                          </p:stCondLst>
                                        </p:cTn>
                                        <p:tgtEl>
                                          <p:spTgt spid="44"/>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41"/>
                                        </p:tgtEl>
                                        <p:attrNameLst>
                                          <p:attrName>ppt_x</p:attrName>
                                        </p:attrNameLst>
                                      </p:cBhvr>
                                      <p:tavLst>
                                        <p:tav tm="0">
                                          <p:val>
                                            <p:strVal val="ppt_x"/>
                                          </p:val>
                                        </p:tav>
                                        <p:tav tm="100000">
                                          <p:val>
                                            <p:strVal val="1+ppt_w/2"/>
                                          </p:val>
                                        </p:tav>
                                      </p:tavLst>
                                    </p:anim>
                                    <p:anim calcmode="lin" valueType="num">
                                      <p:cBhvr additive="base">
                                        <p:cTn id="34" dur="500"/>
                                        <p:tgtEl>
                                          <p:spTgt spid="41"/>
                                        </p:tgtEl>
                                        <p:attrNameLst>
                                          <p:attrName>ppt_y</p:attrName>
                                        </p:attrNameLst>
                                      </p:cBhvr>
                                      <p:tavLst>
                                        <p:tav tm="0">
                                          <p:val>
                                            <p:strVal val="ppt_y"/>
                                          </p:val>
                                        </p:tav>
                                        <p:tav tm="100000">
                                          <p:val>
                                            <p:strVal val="ppt_y"/>
                                          </p:val>
                                        </p:tav>
                                      </p:tavLst>
                                    </p:anim>
                                    <p:set>
                                      <p:cBhvr>
                                        <p:cTn id="35" dur="1" fill="hold">
                                          <p:stCondLst>
                                            <p:cond delay="499"/>
                                          </p:stCondLst>
                                        </p:cTn>
                                        <p:tgtEl>
                                          <p:spTgt spid="41"/>
                                        </p:tgtEl>
                                        <p:attrNameLst>
                                          <p:attrName>style.visibility</p:attrName>
                                        </p:attrNameLst>
                                      </p:cBhvr>
                                      <p:to>
                                        <p:strVal val="hidden"/>
                                      </p:to>
                                    </p:set>
                                  </p:childTnLst>
                                </p:cTn>
                              </p:par>
                              <p:par>
                                <p:cTn id="36" presetID="18" presetClass="entr" presetSubtype="12"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trips(down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trips(downRight)">
                                      <p:cBhvr>
                                        <p:cTn id="43" dur="500"/>
                                        <p:tgtEl>
                                          <p:spTgt spid="17"/>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strips(down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68" grpId="0"/>
      <p:bldP spid="68" grpId="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矩形 6"/>
          <p:cNvSpPr/>
          <p:nvPr/>
        </p:nvSpPr>
        <p:spPr>
          <a:xfrm>
            <a:off x="2326504" y="533400"/>
            <a:ext cx="4150496"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latin typeface="Arial" pitchFamily="34" charset="0"/>
              </a:rPr>
              <a:t>周向应变</a:t>
            </a:r>
            <a:r>
              <a:rPr lang="en-US" altLang="zh-CN" sz="2800" dirty="0" smtClean="0">
                <a:solidFill>
                  <a:srgbClr val="0000FF"/>
                </a:solidFill>
                <a:latin typeface="Arial" pitchFamily="34" charset="0"/>
              </a:rPr>
              <a:t>—</a:t>
            </a:r>
            <a:r>
              <a:rPr lang="zh-CN" altLang="en-US" sz="2800" dirty="0" smtClean="0">
                <a:solidFill>
                  <a:srgbClr val="0000FF"/>
                </a:solidFill>
                <a:latin typeface="Arial" pitchFamily="34" charset="0"/>
              </a:rPr>
              <a:t>碰摩特征分析</a:t>
            </a:r>
            <a:endParaRPr lang="zh-CN" altLang="en-US" sz="2800" dirty="0">
              <a:solidFill>
                <a:srgbClr val="0000FF"/>
              </a:solidFill>
              <a:latin typeface="Arial" pitchFamily="34" charset="0"/>
            </a:endParaRPr>
          </a:p>
        </p:txBody>
      </p:sp>
      <p:sp>
        <p:nvSpPr>
          <p:cNvPr id="8"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基于机匣应变信号的径向碰摩部位识别</a:t>
            </a:r>
            <a:endParaRPr lang="en-US" altLang="zh-CN" dirty="0" smtClean="0">
              <a:solidFill>
                <a:srgbClr val="FF0000"/>
              </a:solidFill>
            </a:endParaRPr>
          </a:p>
        </p:txBody>
      </p:sp>
      <p:pic>
        <p:nvPicPr>
          <p:cNvPr id="9" name="图片 8" descr="捕获.JPG"/>
          <p:cNvPicPr>
            <a:picLocks noChangeAspect="1"/>
          </p:cNvPicPr>
          <p:nvPr/>
        </p:nvPicPr>
        <p:blipFill>
          <a:blip r:embed="rId3"/>
          <a:stretch>
            <a:fillRect/>
          </a:stretch>
        </p:blipFill>
        <p:spPr>
          <a:xfrm>
            <a:off x="685800" y="1047750"/>
            <a:ext cx="7696199" cy="5294094"/>
          </a:xfrm>
          <a:prstGeom prst="rect">
            <a:avLst/>
          </a:prstGeom>
        </p:spPr>
      </p:pic>
      <p:sp>
        <p:nvSpPr>
          <p:cNvPr id="11"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4" name="AutoShape 23"/>
          <p:cNvSpPr>
            <a:spLocks noChangeArrowheads="1"/>
          </p:cNvSpPr>
          <p:nvPr/>
        </p:nvSpPr>
        <p:spPr bwMode="auto">
          <a:xfrm>
            <a:off x="609600" y="2514600"/>
            <a:ext cx="2514600" cy="1752600"/>
          </a:xfrm>
          <a:prstGeom prst="roundRect">
            <a:avLst>
              <a:gd name="adj" fmla="val 16667"/>
            </a:avLst>
          </a:prstGeom>
          <a:solidFill>
            <a:srgbClr val="07D1F9"/>
          </a:solidFill>
          <a:ln w="28575">
            <a:solidFill>
              <a:schemeClr val="tx1"/>
            </a:solidFill>
            <a:round/>
            <a:headEnd/>
            <a:tailEnd/>
          </a:ln>
          <a:effectLst>
            <a:outerShdw dist="71842" dir="2700000" algn="ctr" rotWithShape="0">
              <a:schemeClr val="bg2"/>
            </a:outerShdw>
          </a:effectLst>
        </p:spPr>
        <p:txBody>
          <a:bodyPr wrap="none" anchor="ctr"/>
          <a:lstStyle/>
          <a:p>
            <a:endParaRPr lang="zh-CN" altLang="en-US" sz="2000" dirty="0">
              <a:solidFill>
                <a:schemeClr val="tx1"/>
              </a:solidFill>
            </a:endParaRPr>
          </a:p>
        </p:txBody>
      </p:sp>
      <p:sp>
        <p:nvSpPr>
          <p:cNvPr id="15" name="矩形 14"/>
          <p:cNvSpPr/>
          <p:nvPr/>
        </p:nvSpPr>
        <p:spPr>
          <a:xfrm>
            <a:off x="685800" y="2743200"/>
            <a:ext cx="2362200" cy="1323439"/>
          </a:xfrm>
          <a:prstGeom prst="rect">
            <a:avLst/>
          </a:prstGeom>
        </p:spPr>
        <p:txBody>
          <a:bodyPr wrap="square">
            <a:spAutoFit/>
          </a:bodyPr>
          <a:lstStyle/>
          <a:p>
            <a:r>
              <a:rPr lang="zh-CN" altLang="en-US" sz="2000" dirty="0" smtClean="0">
                <a:solidFill>
                  <a:schemeClr val="tx1"/>
                </a:solidFill>
              </a:rPr>
              <a:t>不同碰摩部位，同一贴片位置，应变均值特征差异性非常理想。</a:t>
            </a:r>
            <a:endParaRPr lang="zh-CN" altLang="en-US" sz="2000" dirty="0">
              <a:solidFill>
                <a:schemeClr val="tx1"/>
              </a:solidFill>
            </a:endParaRPr>
          </a:p>
        </p:txBody>
      </p:sp>
      <p:grpSp>
        <p:nvGrpSpPr>
          <p:cNvPr id="45" name="组合 44"/>
          <p:cNvGrpSpPr/>
          <p:nvPr/>
        </p:nvGrpSpPr>
        <p:grpSpPr>
          <a:xfrm>
            <a:off x="4648202" y="2514602"/>
            <a:ext cx="4800599" cy="2590799"/>
            <a:chOff x="4648202" y="2514602"/>
            <a:chExt cx="4800599" cy="2590799"/>
          </a:xfrm>
        </p:grpSpPr>
        <p:grpSp>
          <p:nvGrpSpPr>
            <p:cNvPr id="16" name="组合 15"/>
            <p:cNvGrpSpPr/>
            <p:nvPr/>
          </p:nvGrpSpPr>
          <p:grpSpPr>
            <a:xfrm>
              <a:off x="4648202" y="2514602"/>
              <a:ext cx="4800599" cy="2590799"/>
              <a:chOff x="-683116" y="2984556"/>
              <a:chExt cx="6252546" cy="3114873"/>
            </a:xfrm>
          </p:grpSpPr>
          <p:pic>
            <p:nvPicPr>
              <p:cNvPr id="17" name="圆角矩形 3"/>
              <p:cNvPicPr>
                <a:picLocks noChangeArrowheads="1"/>
              </p:cNvPicPr>
              <p:nvPr/>
            </p:nvPicPr>
            <p:blipFill>
              <a:blip r:embed="rId4"/>
              <a:srcRect b="8311"/>
              <a:stretch>
                <a:fillRect/>
              </a:stretch>
            </p:blipFill>
            <p:spPr bwMode="auto">
              <a:xfrm>
                <a:off x="-683116" y="2984556"/>
                <a:ext cx="6252546" cy="3114873"/>
              </a:xfrm>
              <a:prstGeom prst="rect">
                <a:avLst/>
              </a:prstGeom>
              <a:noFill/>
              <a:ln w="9525">
                <a:noFill/>
                <a:miter lim="800000"/>
                <a:headEnd/>
                <a:tailEnd/>
              </a:ln>
            </p:spPr>
          </p:pic>
          <p:sp>
            <p:nvSpPr>
              <p:cNvPr id="18" name="矩形 17"/>
              <p:cNvSpPr/>
              <p:nvPr/>
            </p:nvSpPr>
            <p:spPr>
              <a:xfrm>
                <a:off x="-391993" y="3343682"/>
                <a:ext cx="4940283" cy="456376"/>
              </a:xfrm>
              <a:prstGeom prst="rect">
                <a:avLst/>
              </a:prstGeom>
            </p:spPr>
            <p:txBody>
              <a:bodyPr wrap="square">
                <a:spAutoFit/>
              </a:bodyPr>
              <a:lstStyle/>
              <a:p>
                <a:pPr lvl="0" algn="l" fontAlgn="ctr">
                  <a:spcBef>
                    <a:spcPct val="20000"/>
                  </a:spcBef>
                  <a:buClr>
                    <a:srgbClr val="0000FF"/>
                  </a:buClr>
                </a:pPr>
                <a:r>
                  <a:rPr lang="zh-CN" altLang="en-US" sz="2000" dirty="0" smtClean="0">
                    <a:solidFill>
                      <a:schemeClr val="tx1"/>
                    </a:solidFill>
                  </a:rPr>
                  <a:t>        </a:t>
                </a:r>
                <a:endParaRPr lang="en-US" altLang="zh-CN" sz="2000" dirty="0" smtClean="0">
                  <a:solidFill>
                    <a:schemeClr val="tx1"/>
                  </a:solidFill>
                </a:endParaRPr>
              </a:p>
              <a:p>
                <a:pPr lvl="0" algn="l" fontAlgn="ctr">
                  <a:spcBef>
                    <a:spcPct val="20000"/>
                  </a:spcBef>
                  <a:buClr>
                    <a:srgbClr val="0000FF"/>
                  </a:buClr>
                </a:pPr>
                <a:endParaRPr lang="en-US" altLang="zh-CN" sz="2000" dirty="0" smtClean="0">
                  <a:solidFill>
                    <a:schemeClr val="tx1"/>
                  </a:solidFill>
                </a:endParaRPr>
              </a:p>
            </p:txBody>
          </p:sp>
        </p:grpSp>
        <p:grpSp>
          <p:nvGrpSpPr>
            <p:cNvPr id="21" name="Group 5"/>
            <p:cNvGrpSpPr>
              <a:grpSpLocks/>
            </p:cNvGrpSpPr>
            <p:nvPr/>
          </p:nvGrpSpPr>
          <p:grpSpPr bwMode="auto">
            <a:xfrm>
              <a:off x="7088450" y="2971800"/>
              <a:ext cx="1826948" cy="1676400"/>
              <a:chOff x="6278" y="2666"/>
              <a:chExt cx="3780" cy="3448"/>
            </a:xfrm>
          </p:grpSpPr>
          <p:sp>
            <p:nvSpPr>
              <p:cNvPr id="22" name="Text Box 6"/>
              <p:cNvSpPr txBox="1">
                <a:spLocks noChangeArrowheads="1"/>
              </p:cNvSpPr>
              <p:nvPr/>
            </p:nvSpPr>
            <p:spPr bwMode="auto">
              <a:xfrm>
                <a:off x="6278" y="4357"/>
                <a:ext cx="580" cy="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4</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3" name="Text Box 7"/>
              <p:cNvSpPr txBox="1">
                <a:spLocks noChangeArrowheads="1"/>
              </p:cNvSpPr>
              <p:nvPr/>
            </p:nvSpPr>
            <p:spPr bwMode="auto">
              <a:xfrm>
                <a:off x="7578" y="5716"/>
                <a:ext cx="1260" cy="3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3</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4" name="Text Box 8"/>
              <p:cNvSpPr txBox="1">
                <a:spLocks noChangeArrowheads="1"/>
              </p:cNvSpPr>
              <p:nvPr/>
            </p:nvSpPr>
            <p:spPr bwMode="auto">
              <a:xfrm>
                <a:off x="7898" y="2666"/>
                <a:ext cx="540" cy="3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1</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 name="Text Box 9"/>
              <p:cNvSpPr txBox="1">
                <a:spLocks noChangeArrowheads="1"/>
              </p:cNvSpPr>
              <p:nvPr/>
            </p:nvSpPr>
            <p:spPr bwMode="auto">
              <a:xfrm>
                <a:off x="6278" y="5354"/>
                <a:ext cx="54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7</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
            <p:nvSpPr>
              <p:cNvPr id="26" name="Text Box 10"/>
              <p:cNvSpPr txBox="1">
                <a:spLocks noChangeArrowheads="1"/>
              </p:cNvSpPr>
              <p:nvPr/>
            </p:nvSpPr>
            <p:spPr bwMode="auto">
              <a:xfrm>
                <a:off x="9518" y="5418"/>
                <a:ext cx="54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6</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
            <p:nvSpPr>
              <p:cNvPr id="27" name="Text Box 11"/>
              <p:cNvSpPr txBox="1">
                <a:spLocks noChangeArrowheads="1"/>
              </p:cNvSpPr>
              <p:nvPr/>
            </p:nvSpPr>
            <p:spPr bwMode="auto">
              <a:xfrm>
                <a:off x="9338" y="2978"/>
                <a:ext cx="65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5</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
            <p:nvSpPr>
              <p:cNvPr id="28" name="Text Box 12"/>
              <p:cNvSpPr txBox="1">
                <a:spLocks noChangeArrowheads="1"/>
              </p:cNvSpPr>
              <p:nvPr/>
            </p:nvSpPr>
            <p:spPr bwMode="auto">
              <a:xfrm>
                <a:off x="6458" y="3014"/>
                <a:ext cx="480" cy="4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i="0" u="none" strike="noStrike" cap="none" normalizeH="0" baseline="0" dirty="0" smtClean="0">
                    <a:ln>
                      <a:noFill/>
                    </a:ln>
                    <a:solidFill>
                      <a:srgbClr val="C00000"/>
                    </a:solidFill>
                    <a:effectLst/>
                    <a:latin typeface="宋体" pitchFamily="2" charset="-122"/>
                    <a:ea typeface="宋体" pitchFamily="2" charset="-122"/>
                    <a:cs typeface="宋体" pitchFamily="2" charset="-122"/>
                  </a:rPr>
                  <a:t>8</a:t>
                </a:r>
                <a:endParaRPr kumimoji="0" lang="zh-CN" altLang="zh-CN" sz="120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pic>
            <p:nvPicPr>
              <p:cNvPr id="29" name="Picture 13" descr="3[_IA`TXNV0(8(NXSXWLCON"/>
              <p:cNvPicPr>
                <a:picLocks noChangeAspect="1" noChangeArrowheads="1"/>
              </p:cNvPicPr>
              <p:nvPr/>
            </p:nvPicPr>
            <p:blipFill>
              <a:blip r:embed="rId5" cstate="print"/>
              <a:srcRect/>
              <a:stretch>
                <a:fillRect/>
              </a:stretch>
            </p:blipFill>
            <p:spPr bwMode="auto">
              <a:xfrm>
                <a:off x="6894" y="3247"/>
                <a:ext cx="2606" cy="2322"/>
              </a:xfrm>
              <a:prstGeom prst="rect">
                <a:avLst/>
              </a:prstGeom>
              <a:noFill/>
            </p:spPr>
          </p:pic>
          <p:sp>
            <p:nvSpPr>
              <p:cNvPr id="30" name="Line 14"/>
              <p:cNvSpPr>
                <a:spLocks noChangeShapeType="1"/>
              </p:cNvSpPr>
              <p:nvPr/>
            </p:nvSpPr>
            <p:spPr bwMode="auto">
              <a:xfrm>
                <a:off x="6828" y="3346"/>
                <a:ext cx="488" cy="29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 name="Line 15"/>
              <p:cNvSpPr>
                <a:spLocks noChangeShapeType="1"/>
              </p:cNvSpPr>
              <p:nvPr/>
            </p:nvSpPr>
            <p:spPr bwMode="auto">
              <a:xfrm flipH="1">
                <a:off x="8978" y="3290"/>
                <a:ext cx="540" cy="33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2" name="Line 16"/>
              <p:cNvSpPr>
                <a:spLocks noChangeShapeType="1"/>
              </p:cNvSpPr>
              <p:nvPr/>
            </p:nvSpPr>
            <p:spPr bwMode="auto">
              <a:xfrm flipV="1">
                <a:off x="6749" y="5246"/>
                <a:ext cx="595" cy="24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3" name="Rectangle 17"/>
              <p:cNvSpPr>
                <a:spLocks noChangeArrowheads="1"/>
              </p:cNvSpPr>
              <p:nvPr/>
            </p:nvSpPr>
            <p:spPr bwMode="auto">
              <a:xfrm rot="8100000">
                <a:off x="8989" y="5089"/>
                <a:ext cx="205"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Rectangle 18"/>
              <p:cNvSpPr>
                <a:spLocks noChangeArrowheads="1"/>
              </p:cNvSpPr>
              <p:nvPr/>
            </p:nvSpPr>
            <p:spPr bwMode="auto">
              <a:xfrm rot="2700000">
                <a:off x="8876" y="3618"/>
                <a:ext cx="203"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Rectangle 19"/>
              <p:cNvSpPr>
                <a:spLocks noChangeArrowheads="1"/>
              </p:cNvSpPr>
              <p:nvPr/>
            </p:nvSpPr>
            <p:spPr bwMode="auto">
              <a:xfrm rot="2700000">
                <a:off x="7256" y="5178"/>
                <a:ext cx="203"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Rectangle 20"/>
              <p:cNvSpPr>
                <a:spLocks noChangeArrowheads="1"/>
              </p:cNvSpPr>
              <p:nvPr/>
            </p:nvSpPr>
            <p:spPr bwMode="auto">
              <a:xfrm rot="8100000">
                <a:off x="7256" y="3618"/>
                <a:ext cx="205" cy="7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Line 21"/>
              <p:cNvSpPr>
                <a:spLocks noChangeShapeType="1"/>
              </p:cNvSpPr>
              <p:nvPr/>
            </p:nvSpPr>
            <p:spPr bwMode="auto">
              <a:xfrm flipH="1" flipV="1">
                <a:off x="9078" y="5143"/>
                <a:ext cx="620" cy="36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8" name="Line 22"/>
              <p:cNvSpPr>
                <a:spLocks noChangeShapeType="1"/>
              </p:cNvSpPr>
              <p:nvPr/>
            </p:nvSpPr>
            <p:spPr bwMode="auto">
              <a:xfrm>
                <a:off x="8208" y="2998"/>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9" name="Line 23"/>
              <p:cNvSpPr>
                <a:spLocks noChangeShapeType="1"/>
              </p:cNvSpPr>
              <p:nvPr/>
            </p:nvSpPr>
            <p:spPr bwMode="auto">
              <a:xfrm rot="10800000">
                <a:off x="8208" y="5513"/>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40" name="Line 24"/>
              <p:cNvSpPr>
                <a:spLocks noChangeShapeType="1"/>
              </p:cNvSpPr>
              <p:nvPr/>
            </p:nvSpPr>
            <p:spPr bwMode="auto">
              <a:xfrm rot="5400000">
                <a:off x="6898" y="4308"/>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41" name="Line 25"/>
              <p:cNvSpPr>
                <a:spLocks noChangeShapeType="1"/>
              </p:cNvSpPr>
              <p:nvPr/>
            </p:nvSpPr>
            <p:spPr bwMode="auto">
              <a:xfrm rot="16200000">
                <a:off x="9488" y="4271"/>
                <a:ext cx="0" cy="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42" name="Text Box 26"/>
              <p:cNvSpPr txBox="1">
                <a:spLocks noChangeArrowheads="1"/>
              </p:cNvSpPr>
              <p:nvPr/>
            </p:nvSpPr>
            <p:spPr bwMode="auto">
              <a:xfrm>
                <a:off x="9628" y="4308"/>
                <a:ext cx="430" cy="3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2</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43" name="矩形 42"/>
            <p:cNvSpPr/>
            <p:nvPr/>
          </p:nvSpPr>
          <p:spPr>
            <a:xfrm>
              <a:off x="5638800" y="4599801"/>
              <a:ext cx="2667000" cy="276999"/>
            </a:xfrm>
            <a:prstGeom prst="rect">
              <a:avLst/>
            </a:prstGeom>
          </p:spPr>
          <p:txBody>
            <a:bodyPr wrap="square">
              <a:spAutoFit/>
            </a:bodyPr>
            <a:lstStyle/>
            <a:p>
              <a:pPr>
                <a:defRPr/>
              </a:pPr>
              <a:r>
                <a:rPr lang="zh-CN" altLang="en-US" sz="1200" dirty="0" smtClean="0">
                  <a:solidFill>
                    <a:srgbClr val="000000"/>
                  </a:solidFill>
                  <a:effectLst>
                    <a:outerShdw blurRad="38100" dist="38100" dir="2700000" algn="tl">
                      <a:srgbClr val="FFFFFF"/>
                    </a:outerShdw>
                  </a:effectLst>
                  <a:latin typeface="Arial" charset="0"/>
                  <a:cs typeface="Arial" charset="0"/>
                </a:rPr>
                <a:t>碰摩位置及贴片位置</a:t>
              </a:r>
              <a:endParaRPr lang="en-US" altLang="zh-CN" sz="1200" dirty="0">
                <a:solidFill>
                  <a:srgbClr val="000000"/>
                </a:solidFill>
                <a:effectLst>
                  <a:outerShdw blurRad="38100" dist="38100" dir="2700000" algn="tl">
                    <a:srgbClr val="FFFFFF"/>
                  </a:outerShdw>
                </a:effectLst>
                <a:latin typeface="Arial" charset="0"/>
                <a:cs typeface="Arial" charset="0"/>
              </a:endParaRPr>
            </a:p>
          </p:txBody>
        </p:sp>
        <p:pic>
          <p:nvPicPr>
            <p:cNvPr id="44" name="Picture 2" descr="2012-05-02 15"/>
            <p:cNvPicPr>
              <a:picLocks noChangeAspect="1" noChangeArrowheads="1"/>
            </p:cNvPicPr>
            <p:nvPr/>
          </p:nvPicPr>
          <p:blipFill>
            <a:blip r:embed="rId6" cstate="print"/>
            <a:srcRect/>
            <a:stretch>
              <a:fillRect/>
            </a:stretch>
          </p:blipFill>
          <p:spPr bwMode="auto">
            <a:xfrm>
              <a:off x="5181600" y="3200400"/>
              <a:ext cx="1726709" cy="1295400"/>
            </a:xfrm>
            <a:prstGeom prst="rect">
              <a:avLst/>
            </a:prstGeom>
            <a:noFill/>
          </p:spPr>
        </p:pic>
      </p:grpSp>
      <p:sp>
        <p:nvSpPr>
          <p:cNvPr id="1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12" name="AutoShape 23"/>
          <p:cNvSpPr>
            <a:spLocks noChangeArrowheads="1"/>
          </p:cNvSpPr>
          <p:nvPr/>
        </p:nvSpPr>
        <p:spPr bwMode="auto">
          <a:xfrm>
            <a:off x="4343400" y="2590800"/>
            <a:ext cx="2895600" cy="15240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endParaRPr lang="en-US" altLang="zh-CN" sz="2000" dirty="0" smtClean="0">
              <a:solidFill>
                <a:schemeClr val="tx1"/>
              </a:solidFill>
            </a:endParaRPr>
          </a:p>
          <a:p>
            <a:r>
              <a:rPr lang="zh-CN" altLang="en-US" sz="2000" dirty="0" smtClean="0">
                <a:solidFill>
                  <a:schemeClr val="tx1"/>
                </a:solidFill>
              </a:rPr>
              <a:t>同一碰摩部位，各个贴片</a:t>
            </a:r>
            <a:endParaRPr lang="en-US" altLang="zh-CN" sz="2000" dirty="0" smtClean="0">
              <a:solidFill>
                <a:schemeClr val="tx1"/>
              </a:solidFill>
            </a:endParaRPr>
          </a:p>
          <a:p>
            <a:r>
              <a:rPr lang="zh-CN" altLang="en-US" sz="2000" dirty="0" smtClean="0">
                <a:solidFill>
                  <a:schemeClr val="tx1"/>
                </a:solidFill>
              </a:rPr>
              <a:t>位置的应变均值特征</a:t>
            </a:r>
            <a:endParaRPr lang="en-US" altLang="zh-CN" sz="2000" dirty="0" smtClean="0">
              <a:solidFill>
                <a:schemeClr val="tx1"/>
              </a:solidFill>
            </a:endParaRPr>
          </a:p>
          <a:p>
            <a:r>
              <a:rPr lang="zh-CN" altLang="en-US" sz="2000" dirty="0" smtClean="0">
                <a:solidFill>
                  <a:schemeClr val="tx1"/>
                </a:solidFill>
              </a:rPr>
              <a:t>相似性非常理想。</a:t>
            </a:r>
          </a:p>
          <a:p>
            <a:endParaRPr lang="en-US" altLang="zh-CN" sz="20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1+#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nodeType="clickEffect">
                                  <p:stCondLst>
                                    <p:cond delay="0"/>
                                  </p:stCondLst>
                                  <p:childTnLst>
                                    <p:anim calcmode="lin" valueType="num">
                                      <p:cBhvr additive="base">
                                        <p:cTn id="17" dur="500"/>
                                        <p:tgtEl>
                                          <p:spTgt spid="45"/>
                                        </p:tgtEl>
                                        <p:attrNameLst>
                                          <p:attrName>ppt_x</p:attrName>
                                        </p:attrNameLst>
                                      </p:cBhvr>
                                      <p:tavLst>
                                        <p:tav tm="0">
                                          <p:val>
                                            <p:strVal val="ppt_x"/>
                                          </p:val>
                                        </p:tav>
                                        <p:tav tm="100000">
                                          <p:val>
                                            <p:strVal val="1+ppt_w/2"/>
                                          </p:val>
                                        </p:tav>
                                      </p:tavLst>
                                    </p:anim>
                                    <p:anim calcmode="lin" valueType="num">
                                      <p:cBhvr additive="base">
                                        <p:cTn id="18" dur="500"/>
                                        <p:tgtEl>
                                          <p:spTgt spid="45"/>
                                        </p:tgtEl>
                                        <p:attrNameLst>
                                          <p:attrName>ppt_y</p:attrName>
                                        </p:attrNameLst>
                                      </p:cBhvr>
                                      <p:tavLst>
                                        <p:tav tm="0">
                                          <p:val>
                                            <p:strVal val="ppt_y"/>
                                          </p:val>
                                        </p:tav>
                                        <p:tav tm="100000">
                                          <p:val>
                                            <p:strVal val="ppt_y"/>
                                          </p:val>
                                        </p:tav>
                                      </p:tavLst>
                                    </p:anim>
                                    <p:set>
                                      <p:cBhvr>
                                        <p:cTn id="19" dur="1" fill="hold">
                                          <p:stCondLst>
                                            <p:cond delay="499"/>
                                          </p:stCondLst>
                                        </p:cTn>
                                        <p:tgtEl>
                                          <p:spTgt spid="45"/>
                                        </p:tgtEl>
                                        <p:attrNameLst>
                                          <p:attrName>style.visibility</p:attrName>
                                        </p:attrNameLst>
                                      </p:cBhvr>
                                      <p:to>
                                        <p:strVal val="hidden"/>
                                      </p:to>
                                    </p:set>
                                  </p:childTnLst>
                                </p:cTn>
                              </p:par>
                              <p:par>
                                <p:cTn id="20" presetID="18" presetClass="entr" presetSubtype="1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Righ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pic>
        <p:nvPicPr>
          <p:cNvPr id="7" name="圆角矩形 3"/>
          <p:cNvPicPr>
            <a:picLocks noChangeArrowheads="1"/>
          </p:cNvPicPr>
          <p:nvPr/>
        </p:nvPicPr>
        <p:blipFill>
          <a:blip r:embed="rId3"/>
          <a:srcRect b="8311"/>
          <a:stretch>
            <a:fillRect/>
          </a:stretch>
        </p:blipFill>
        <p:spPr bwMode="auto">
          <a:xfrm>
            <a:off x="-533400" y="-152400"/>
            <a:ext cx="10287000" cy="7010399"/>
          </a:xfrm>
          <a:prstGeom prst="rect">
            <a:avLst/>
          </a:prstGeom>
          <a:noFill/>
          <a:ln w="9525">
            <a:noFill/>
            <a:miter lim="800000"/>
            <a:headEnd/>
            <a:tailEnd/>
          </a:ln>
        </p:spPr>
      </p:pic>
      <p:grpSp>
        <p:nvGrpSpPr>
          <p:cNvPr id="8" name="组合 83"/>
          <p:cNvGrpSpPr/>
          <p:nvPr/>
        </p:nvGrpSpPr>
        <p:grpSpPr>
          <a:xfrm>
            <a:off x="414866" y="1194137"/>
            <a:ext cx="8271934" cy="4749463"/>
            <a:chOff x="601132" y="990600"/>
            <a:chExt cx="8271934" cy="4749463"/>
          </a:xfrm>
        </p:grpSpPr>
        <p:cxnSp>
          <p:nvCxnSpPr>
            <p:cNvPr id="9" name="AutoShape 15"/>
            <p:cNvCxnSpPr>
              <a:cxnSpLocks noChangeShapeType="1"/>
            </p:cNvCxnSpPr>
            <p:nvPr/>
          </p:nvCxnSpPr>
          <p:spPr bwMode="gray">
            <a:xfrm>
              <a:off x="2762249" y="1695449"/>
              <a:ext cx="4763" cy="1080000"/>
            </a:xfrm>
            <a:prstGeom prst="straightConnector1">
              <a:avLst/>
            </a:prstGeom>
            <a:noFill/>
            <a:ln w="9525">
              <a:solidFill>
                <a:srgbClr val="808080"/>
              </a:solidFill>
              <a:round/>
              <a:headEnd/>
              <a:tailEnd/>
            </a:ln>
          </p:spPr>
        </p:cxnSp>
        <p:cxnSp>
          <p:nvCxnSpPr>
            <p:cNvPr id="10" name="AutoShape 16"/>
            <p:cNvCxnSpPr>
              <a:cxnSpLocks noChangeShapeType="1"/>
            </p:cNvCxnSpPr>
            <p:nvPr/>
          </p:nvCxnSpPr>
          <p:spPr bwMode="gray">
            <a:xfrm>
              <a:off x="2762249" y="2838450"/>
              <a:ext cx="4763" cy="715963"/>
            </a:xfrm>
            <a:prstGeom prst="straightConnector1">
              <a:avLst/>
            </a:prstGeom>
            <a:noFill/>
            <a:ln w="9525">
              <a:solidFill>
                <a:srgbClr val="808080"/>
              </a:solidFill>
              <a:round/>
              <a:headEnd/>
              <a:tailEnd/>
            </a:ln>
          </p:spPr>
        </p:cxnSp>
        <p:cxnSp>
          <p:nvCxnSpPr>
            <p:cNvPr id="11" name="AutoShape 17"/>
            <p:cNvCxnSpPr>
              <a:cxnSpLocks noChangeShapeType="1"/>
            </p:cNvCxnSpPr>
            <p:nvPr/>
          </p:nvCxnSpPr>
          <p:spPr bwMode="gray">
            <a:xfrm>
              <a:off x="2762249" y="3530263"/>
              <a:ext cx="4763" cy="1080000"/>
            </a:xfrm>
            <a:prstGeom prst="straightConnector1">
              <a:avLst/>
            </a:prstGeom>
            <a:noFill/>
            <a:ln w="9525">
              <a:solidFill>
                <a:srgbClr val="808080"/>
              </a:solidFill>
              <a:round/>
              <a:headEnd/>
              <a:tailEnd/>
            </a:ln>
          </p:spPr>
        </p:cxnSp>
        <p:sp>
          <p:nvSpPr>
            <p:cNvPr id="12" name="Line 18"/>
            <p:cNvSpPr>
              <a:spLocks noChangeShapeType="1"/>
            </p:cNvSpPr>
            <p:nvPr/>
          </p:nvSpPr>
          <p:spPr bwMode="auto">
            <a:xfrm>
              <a:off x="2819399" y="2615863"/>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14" name="Line 20"/>
            <p:cNvSpPr>
              <a:spLocks noChangeShapeType="1"/>
            </p:cNvSpPr>
            <p:nvPr/>
          </p:nvSpPr>
          <p:spPr bwMode="auto">
            <a:xfrm>
              <a:off x="2819399" y="4346575"/>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15" name="Text Box 21"/>
            <p:cNvSpPr txBox="1">
              <a:spLocks noChangeArrowheads="1"/>
            </p:cNvSpPr>
            <p:nvPr/>
          </p:nvSpPr>
          <p:spPr bwMode="auto">
            <a:xfrm>
              <a:off x="4038600" y="1168063"/>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将第一次实验的样本随机近似两等份，作为训练、测试样本；将第二、三次实验样本作为未知样本，用来测试。</a:t>
              </a:r>
              <a:endParaRPr lang="en-US" altLang="zh-CN" sz="2000" dirty="0">
                <a:solidFill>
                  <a:srgbClr val="00B050"/>
                </a:solidFill>
                <a:latin typeface="Verdana" pitchFamily="34" charset="0"/>
                <a:ea typeface="宋体" charset="-122"/>
              </a:endParaRPr>
            </a:p>
          </p:txBody>
        </p:sp>
        <p:grpSp>
          <p:nvGrpSpPr>
            <p:cNvPr id="16" name="Group 6"/>
            <p:cNvGrpSpPr>
              <a:grpSpLocks/>
            </p:cNvGrpSpPr>
            <p:nvPr/>
          </p:nvGrpSpPr>
          <p:grpSpPr bwMode="auto">
            <a:xfrm>
              <a:off x="1684867" y="990600"/>
              <a:ext cx="2236787" cy="877888"/>
              <a:chOff x="596" y="1824"/>
              <a:chExt cx="1440" cy="562"/>
            </a:xfrm>
          </p:grpSpPr>
          <p:sp>
            <p:nvSpPr>
              <p:cNvPr id="35"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36"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algn="ctr">
                  <a:defRPr/>
                </a:pPr>
                <a:r>
                  <a:rPr lang="zh-CN" altLang="en-US" sz="2400" dirty="0" smtClean="0">
                    <a:solidFill>
                      <a:srgbClr val="000000"/>
                    </a:solidFill>
                    <a:effectLst>
                      <a:outerShdw blurRad="38100" dist="38100" dir="2700000" algn="tl">
                        <a:srgbClr val="FFFFFF"/>
                      </a:outerShdw>
                    </a:effectLst>
                  </a:rPr>
                  <a:t>方案</a:t>
                </a:r>
                <a:r>
                  <a:rPr lang="en-US" altLang="zh-CN" sz="2400" dirty="0" smtClean="0">
                    <a:solidFill>
                      <a:srgbClr val="000000"/>
                    </a:solidFill>
                    <a:effectLst>
                      <a:outerShdw blurRad="38100" dist="38100" dir="2700000" algn="tl">
                        <a:srgbClr val="FFFFFF"/>
                      </a:outerShdw>
                    </a:effectLst>
                  </a:rPr>
                  <a:t>A</a:t>
                </a:r>
                <a:endParaRPr lang="en-US" altLang="zh-CN" sz="2400" b="1" dirty="0">
                  <a:solidFill>
                    <a:srgbClr val="000000"/>
                  </a:solidFill>
                  <a:effectLst>
                    <a:outerShdw blurRad="38100" dist="38100" dir="2700000" algn="tl">
                      <a:srgbClr val="FFFFFF"/>
                    </a:outerShdw>
                  </a:effectLst>
                  <a:ea typeface="宋体" pitchFamily="2" charset="-122"/>
                </a:endParaRPr>
              </a:p>
            </p:txBody>
          </p:sp>
        </p:grpSp>
        <p:sp>
          <p:nvSpPr>
            <p:cNvPr id="33" name="Freeform 10"/>
            <p:cNvSpPr>
              <a:spLocks/>
            </p:cNvSpPr>
            <p:nvPr/>
          </p:nvSpPr>
          <p:spPr bwMode="gray">
            <a:xfrm>
              <a:off x="1808432" y="3349356"/>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9" name="Freeform 10"/>
            <p:cNvSpPr>
              <a:spLocks/>
            </p:cNvSpPr>
            <p:nvPr/>
          </p:nvSpPr>
          <p:spPr bwMode="gray">
            <a:xfrm>
              <a:off x="1828397" y="5155864"/>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4" name="Text Box 21"/>
            <p:cNvSpPr txBox="1">
              <a:spLocks noChangeArrowheads="1"/>
            </p:cNvSpPr>
            <p:nvPr/>
          </p:nvSpPr>
          <p:spPr bwMode="auto">
            <a:xfrm>
              <a:off x="4072466" y="2920663"/>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F0"/>
                  </a:solidFill>
                </a:rPr>
                <a:t>将第二次实验的样本随机近似两等份，作为训练、测试样本；将第一、三次实验样本作为未知样本，用来测试。</a:t>
              </a:r>
              <a:endParaRPr lang="en-US" altLang="zh-CN" sz="2000" dirty="0">
                <a:solidFill>
                  <a:srgbClr val="00B0F0"/>
                </a:solidFill>
                <a:latin typeface="Verdana" pitchFamily="34" charset="0"/>
                <a:ea typeface="宋体" charset="-122"/>
              </a:endParaRPr>
            </a:p>
          </p:txBody>
        </p:sp>
        <p:grpSp>
          <p:nvGrpSpPr>
            <p:cNvPr id="25" name="组合 47"/>
            <p:cNvGrpSpPr/>
            <p:nvPr/>
          </p:nvGrpSpPr>
          <p:grpSpPr>
            <a:xfrm>
              <a:off x="601132" y="1828800"/>
              <a:ext cx="880534" cy="2793999"/>
              <a:chOff x="601132" y="1828800"/>
              <a:chExt cx="880534" cy="2793999"/>
            </a:xfrm>
          </p:grpSpPr>
          <p:sp>
            <p:nvSpPr>
              <p:cNvPr id="26" name="Freeform 5"/>
              <p:cNvSpPr>
                <a:spLocks/>
              </p:cNvSpPr>
              <p:nvPr/>
            </p:nvSpPr>
            <p:spPr bwMode="gray">
              <a:xfrm>
                <a:off x="685797" y="4470399"/>
                <a:ext cx="753535" cy="152400"/>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endParaRPr lang="zh-CN" altLang="en-US"/>
              </a:p>
            </p:txBody>
          </p:sp>
          <p:sp>
            <p:nvSpPr>
              <p:cNvPr id="27" name="Rectangle 30"/>
              <p:cNvSpPr>
                <a:spLocks noChangeArrowheads="1"/>
              </p:cNvSpPr>
              <p:nvPr/>
            </p:nvSpPr>
            <p:spPr bwMode="gray">
              <a:xfrm rot="5400000">
                <a:off x="-322528" y="2752460"/>
                <a:ext cx="2727854" cy="880534"/>
              </a:xfrm>
              <a:prstGeom prst="rect">
                <a:avLst/>
              </a:prstGeom>
              <a:gradFill rotWithShape="1">
                <a:gsLst>
                  <a:gs pos="0">
                    <a:srgbClr val="FFCC00">
                      <a:gamma/>
                      <a:tint val="30196"/>
                      <a:invGamma/>
                    </a:srgbClr>
                  </a:gs>
                  <a:gs pos="50000">
                    <a:srgbClr val="FFCC00"/>
                  </a:gs>
                  <a:gs pos="100000">
                    <a:srgbClr val="FFCC00">
                      <a:gamma/>
                      <a:tint val="30196"/>
                      <a:invGamma/>
                    </a:srgbClr>
                  </a:gs>
                </a:gsLst>
                <a:lin ang="2700000" scaled="1"/>
              </a:gradFill>
              <a:ln w="9525" algn="ctr">
                <a:noFill/>
                <a:miter lim="800000"/>
                <a:headEnd/>
                <a:tailEnd/>
              </a:ln>
              <a:effectLst/>
            </p:spPr>
            <p:txBody>
              <a:bodyPr wrap="none" anchor="ctr"/>
              <a:lstStyle/>
              <a:p>
                <a:endParaRPr lang="en-US" altLang="zh-CN" b="1" dirty="0">
                  <a:solidFill>
                    <a:srgbClr val="000000"/>
                  </a:solidFill>
                  <a:effectLst>
                    <a:outerShdw blurRad="38100" dist="38100" dir="2700000" algn="tl">
                      <a:srgbClr val="FFFFFF"/>
                    </a:outerShdw>
                  </a:effectLst>
                  <a:latin typeface="Arial" charset="0"/>
                  <a:ea typeface="宋体" pitchFamily="2" charset="-122"/>
                  <a:cs typeface="Arial" charset="0"/>
                </a:endParaRPr>
              </a:p>
            </p:txBody>
          </p:sp>
          <p:sp>
            <p:nvSpPr>
              <p:cNvPr id="28" name="矩形 27"/>
              <p:cNvSpPr/>
              <p:nvPr/>
            </p:nvSpPr>
            <p:spPr>
              <a:xfrm>
                <a:off x="668867" y="2209800"/>
                <a:ext cx="762000" cy="2062103"/>
              </a:xfrm>
              <a:prstGeom prst="rect">
                <a:avLst/>
              </a:prstGeom>
            </p:spPr>
            <p:txBody>
              <a:bodyPr wrap="square">
                <a:spAutoFit/>
              </a:bodyPr>
              <a:lstStyle/>
              <a:p>
                <a:r>
                  <a:rPr lang="zh-CN" altLang="en-US" sz="3200" dirty="0" smtClean="0">
                    <a:solidFill>
                      <a:schemeClr val="tx1"/>
                    </a:solidFill>
                  </a:rPr>
                  <a:t>测</a:t>
                </a:r>
                <a:endParaRPr lang="en-US" altLang="zh-CN" sz="3200" dirty="0" smtClean="0">
                  <a:solidFill>
                    <a:schemeClr val="tx1"/>
                  </a:solidFill>
                </a:endParaRPr>
              </a:p>
              <a:p>
                <a:r>
                  <a:rPr lang="zh-CN" altLang="en-US" sz="3200" dirty="0" smtClean="0">
                    <a:solidFill>
                      <a:schemeClr val="tx1"/>
                    </a:solidFill>
                  </a:rPr>
                  <a:t>试</a:t>
                </a:r>
                <a:endParaRPr lang="en-US" altLang="zh-CN" sz="3200" dirty="0" smtClean="0">
                  <a:solidFill>
                    <a:schemeClr val="tx1"/>
                  </a:solidFill>
                </a:endParaRPr>
              </a:p>
              <a:p>
                <a:r>
                  <a:rPr lang="zh-CN" altLang="en-US" sz="3200" dirty="0" smtClean="0">
                    <a:solidFill>
                      <a:schemeClr val="tx1"/>
                    </a:solidFill>
                  </a:rPr>
                  <a:t>方</a:t>
                </a:r>
                <a:endParaRPr lang="en-US" altLang="zh-CN" sz="3200" dirty="0" smtClean="0">
                  <a:solidFill>
                    <a:schemeClr val="tx1"/>
                  </a:solidFill>
                </a:endParaRPr>
              </a:p>
              <a:p>
                <a:r>
                  <a:rPr lang="zh-CN" altLang="en-US" sz="3200" dirty="0" smtClean="0">
                    <a:solidFill>
                      <a:schemeClr val="tx1"/>
                    </a:solidFill>
                  </a:rPr>
                  <a:t>案</a:t>
                </a:r>
                <a:endParaRPr lang="en-US" altLang="zh-CN" sz="3200" dirty="0" smtClean="0">
                  <a:solidFill>
                    <a:schemeClr val="tx1"/>
                  </a:solidFill>
                </a:endParaRPr>
              </a:p>
            </p:txBody>
          </p:sp>
        </p:grpSp>
        <p:sp>
          <p:nvSpPr>
            <p:cNvPr id="45" name="Text Box 21"/>
            <p:cNvSpPr txBox="1">
              <a:spLocks noChangeArrowheads="1"/>
            </p:cNvSpPr>
            <p:nvPr/>
          </p:nvSpPr>
          <p:spPr bwMode="auto">
            <a:xfrm>
              <a:off x="4072466" y="47244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将第三次实验的样本随机近似两等份，作为训练、测试样本；将第一、二次实验样本作为未知样本，用来测试。</a:t>
              </a:r>
              <a:endParaRPr lang="en-US" altLang="zh-CN" sz="2000" dirty="0">
                <a:solidFill>
                  <a:srgbClr val="00B050"/>
                </a:solidFill>
                <a:latin typeface="Verdana" pitchFamily="34" charset="0"/>
                <a:ea typeface="宋体" charset="-122"/>
              </a:endParaRPr>
            </a:p>
          </p:txBody>
        </p:sp>
      </p:grpSp>
      <p:sp>
        <p:nvSpPr>
          <p:cNvPr id="39" name="Rectangle 35"/>
          <p:cNvSpPr>
            <a:spLocks noChangeArrowheads="1"/>
          </p:cNvSpPr>
          <p:nvPr/>
        </p:nvSpPr>
        <p:spPr bwMode="gray">
          <a:xfrm rot="5400000">
            <a:off x="2191200" y="2228400"/>
            <a:ext cx="748800" cy="2235600"/>
          </a:xfrm>
          <a:prstGeom prst="rect">
            <a:avLst/>
          </a:prstGeom>
          <a:gradFill rotWithShape="1">
            <a:gsLst>
              <a:gs pos="0">
                <a:srgbClr val="C7ECFF"/>
              </a:gs>
              <a:gs pos="50000">
                <a:srgbClr val="66CCFF"/>
              </a:gs>
              <a:gs pos="100000">
                <a:srgbClr val="C7ECFF"/>
              </a:gs>
            </a:gsLst>
            <a:lin ang="2700000" scaled="1"/>
          </a:gradFill>
          <a:ln w="9525" algn="ctr">
            <a:noFill/>
            <a:miter lim="800000"/>
            <a:headEnd/>
            <a:tailEnd/>
          </a:ln>
        </p:spPr>
        <p:txBody>
          <a:bodyPr wrap="none" anchor="ctr"/>
          <a:lstStyle/>
          <a:p>
            <a:endParaRPr lang="zh-CN" altLang="en-US">
              <a:ea typeface="宋体" charset="-122"/>
            </a:endParaRPr>
          </a:p>
        </p:txBody>
      </p:sp>
      <p:sp>
        <p:nvSpPr>
          <p:cNvPr id="38"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基于机匣应变信号的径向碰摩部位识别</a:t>
            </a:r>
            <a:endParaRPr lang="en-US" altLang="zh-CN" dirty="0" smtClean="0">
              <a:solidFill>
                <a:srgbClr val="FF0000"/>
              </a:solidFill>
            </a:endParaRPr>
          </a:p>
        </p:txBody>
      </p:sp>
      <p:sp>
        <p:nvSpPr>
          <p:cNvPr id="41" name="矩形 40"/>
          <p:cNvSpPr/>
          <p:nvPr/>
        </p:nvSpPr>
        <p:spPr>
          <a:xfrm>
            <a:off x="1996440" y="3063240"/>
            <a:ext cx="976549"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方案</a:t>
            </a:r>
            <a:r>
              <a:rPr lang="en-US" altLang="zh-CN" sz="2400" dirty="0" smtClean="0">
                <a:solidFill>
                  <a:srgbClr val="000000"/>
                </a:solidFill>
                <a:effectLst>
                  <a:outerShdw blurRad="38100" dist="38100" dir="2700000" algn="tl">
                    <a:srgbClr val="FFFFFF"/>
                  </a:outerShdw>
                </a:effectLst>
              </a:rPr>
              <a:t>B</a:t>
            </a:r>
            <a:endParaRPr lang="en-US" altLang="zh-CN" sz="2400" dirty="0">
              <a:solidFill>
                <a:srgbClr val="000000"/>
              </a:solidFill>
              <a:effectLst>
                <a:outerShdw blurRad="38100" dist="38100" dir="2700000" algn="tl">
                  <a:srgbClr val="FFFFFF"/>
                </a:outerShdw>
              </a:effectLst>
            </a:endParaRPr>
          </a:p>
        </p:txBody>
      </p:sp>
      <p:sp>
        <p:nvSpPr>
          <p:cNvPr id="43" name="Rectangle 15"/>
          <p:cNvSpPr>
            <a:spLocks noChangeArrowheads="1"/>
          </p:cNvSpPr>
          <p:nvPr/>
        </p:nvSpPr>
        <p:spPr bwMode="gray">
          <a:xfrm rot="5400000">
            <a:off x="2241600" y="4026720"/>
            <a:ext cx="748800" cy="2235600"/>
          </a:xfrm>
          <a:prstGeom prst="rect">
            <a:avLst/>
          </a:prstGeom>
          <a:gradFill rotWithShape="1">
            <a:gsLst>
              <a:gs pos="0">
                <a:srgbClr val="DAF0BD"/>
              </a:gs>
              <a:gs pos="50000">
                <a:srgbClr val="99D549"/>
              </a:gs>
              <a:gs pos="100000">
                <a:srgbClr val="DAF0BD"/>
              </a:gs>
            </a:gsLst>
            <a:lin ang="2700000" scaled="1"/>
          </a:gradFill>
          <a:ln w="9525" algn="ctr">
            <a:noFill/>
            <a:miter lim="800000"/>
            <a:headEnd/>
            <a:tailEnd/>
          </a:ln>
        </p:spPr>
        <p:txBody>
          <a:bodyPr wrap="none" anchor="ctr"/>
          <a:lstStyle/>
          <a:p>
            <a:endParaRPr lang="zh-CN" altLang="en-US">
              <a:ea typeface="宋体" pitchFamily="2" charset="-122"/>
            </a:endParaRPr>
          </a:p>
        </p:txBody>
      </p:sp>
      <p:sp>
        <p:nvSpPr>
          <p:cNvPr id="44" name="矩形 43"/>
          <p:cNvSpPr/>
          <p:nvPr/>
        </p:nvSpPr>
        <p:spPr>
          <a:xfrm>
            <a:off x="2133600" y="4876800"/>
            <a:ext cx="976549"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方案</a:t>
            </a:r>
            <a:r>
              <a:rPr lang="en-US" altLang="zh-CN" sz="2400" dirty="0" smtClean="0">
                <a:solidFill>
                  <a:srgbClr val="000000"/>
                </a:solidFill>
                <a:effectLst>
                  <a:outerShdw blurRad="38100" dist="38100" dir="2700000" algn="tl">
                    <a:srgbClr val="FFFFFF"/>
                  </a:outerShdw>
                </a:effectLst>
              </a:rPr>
              <a:t>C</a:t>
            </a:r>
            <a:endParaRPr lang="en-US" altLang="zh-CN" sz="2400" dirty="0">
              <a:solidFill>
                <a:srgbClr val="000000"/>
              </a:solidFill>
              <a:effectLst>
                <a:outerShdw blurRad="38100" dist="38100" dir="2700000" algn="tl">
                  <a:srgbClr val="FFFFFF"/>
                </a:outerShdw>
              </a:effectLst>
            </a:endParaRPr>
          </a:p>
        </p:txBody>
      </p:sp>
      <p:sp>
        <p:nvSpPr>
          <p:cNvPr id="31"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3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pic>
        <p:nvPicPr>
          <p:cNvPr id="6" name="圆角矩形 3"/>
          <p:cNvPicPr>
            <a:picLocks noChangeArrowheads="1"/>
          </p:cNvPicPr>
          <p:nvPr/>
        </p:nvPicPr>
        <p:blipFill>
          <a:blip r:embed="rId3"/>
          <a:srcRect b="8311"/>
          <a:stretch>
            <a:fillRect/>
          </a:stretch>
        </p:blipFill>
        <p:spPr bwMode="auto">
          <a:xfrm>
            <a:off x="-381000" y="-381000"/>
            <a:ext cx="9829800" cy="7239001"/>
          </a:xfrm>
          <a:prstGeom prst="rect">
            <a:avLst/>
          </a:prstGeom>
          <a:noFill/>
          <a:ln w="9525">
            <a:noFill/>
            <a:miter lim="800000"/>
            <a:headEnd/>
            <a:tailEnd/>
          </a:ln>
        </p:spPr>
      </p:pic>
      <p:sp>
        <p:nvSpPr>
          <p:cNvPr id="7" name="矩形 6"/>
          <p:cNvSpPr/>
          <p:nvPr/>
        </p:nvSpPr>
        <p:spPr>
          <a:xfrm>
            <a:off x="3657600" y="695980"/>
            <a:ext cx="1627369"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latin typeface="Arial" pitchFamily="34" charset="0"/>
              </a:rPr>
              <a:t>识别结果</a:t>
            </a:r>
            <a:endParaRPr lang="zh-CN" altLang="en-US" sz="2800" dirty="0">
              <a:solidFill>
                <a:srgbClr val="0000FF"/>
              </a:solidFill>
              <a:latin typeface="Arial" pitchFamily="34" charset="0"/>
            </a:endParaRPr>
          </a:p>
        </p:txBody>
      </p:sp>
      <p:graphicFrame>
        <p:nvGraphicFramePr>
          <p:cNvPr id="8" name="表格 7"/>
          <p:cNvGraphicFramePr>
            <a:graphicFrameLocks noGrp="1"/>
          </p:cNvGraphicFramePr>
          <p:nvPr/>
        </p:nvGraphicFramePr>
        <p:xfrm>
          <a:off x="457200" y="1295399"/>
          <a:ext cx="8153403" cy="1863931"/>
        </p:xfrm>
        <a:graphic>
          <a:graphicData uri="http://schemas.openxmlformats.org/drawingml/2006/table">
            <a:tbl>
              <a:tblPr/>
              <a:tblGrid>
                <a:gridCol w="878016"/>
                <a:gridCol w="920665"/>
                <a:gridCol w="1086626"/>
                <a:gridCol w="878016"/>
                <a:gridCol w="878016"/>
                <a:gridCol w="878016"/>
                <a:gridCol w="878016"/>
                <a:gridCol w="878016"/>
                <a:gridCol w="878016"/>
              </a:tblGrid>
              <a:tr h="226819">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测试</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方法</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训练</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样本数</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测试</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样本数</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未知</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样本数</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l">
                        <a:lnSpc>
                          <a:spcPts val="2000"/>
                        </a:lnSpc>
                        <a:spcAft>
                          <a:spcPts val="0"/>
                        </a:spcAft>
                      </a:pPr>
                      <a:r>
                        <a:rPr lang="zh-CN" sz="1200" kern="100" dirty="0">
                          <a:solidFill>
                            <a:srgbClr val="000000"/>
                          </a:solidFill>
                          <a:latin typeface="Times New Roman"/>
                          <a:ea typeface="宋体"/>
                          <a:cs typeface="Times New Roman"/>
                        </a:rPr>
                        <a:t>训练样本识别率</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测试样本识别率</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ts val="2000"/>
                        </a:lnSpc>
                        <a:spcAft>
                          <a:spcPts val="0"/>
                        </a:spcAft>
                      </a:pPr>
                      <a:r>
                        <a:rPr lang="zh-CN" sz="1200" kern="100">
                          <a:solidFill>
                            <a:srgbClr val="000000"/>
                          </a:solidFill>
                          <a:latin typeface="Calibri"/>
                          <a:ea typeface="宋体"/>
                          <a:cs typeface="Times New Roman"/>
                        </a:rPr>
                        <a:t>未知样本识别率</a:t>
                      </a:r>
                      <a:endParaRPr lang="zh-CN" sz="12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5548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266700" algn="ctr">
                        <a:lnSpc>
                          <a:spcPts val="2000"/>
                        </a:lnSpc>
                        <a:spcAft>
                          <a:spcPts val="0"/>
                        </a:spcAft>
                      </a:pPr>
                      <a:r>
                        <a:rPr lang="zh-CN" sz="1200" kern="100" dirty="0" smtClean="0">
                          <a:solidFill>
                            <a:srgbClr val="000000"/>
                          </a:solidFill>
                          <a:latin typeface="Times New Roman"/>
                          <a:ea typeface="宋体"/>
                          <a:cs typeface="Times New Roman"/>
                        </a:rPr>
                        <a:t>第一次</a:t>
                      </a:r>
                      <a:r>
                        <a:rPr lang="en-US" altLang="zh-CN" sz="1200" kern="100" dirty="0" smtClean="0">
                          <a:solidFill>
                            <a:srgbClr val="000000"/>
                          </a:solidFill>
                          <a:latin typeface="Times New Roman"/>
                          <a:ea typeface="宋体"/>
                          <a:cs typeface="Times New Roman"/>
                        </a:rPr>
                        <a:t>   </a:t>
                      </a:r>
                      <a:r>
                        <a:rPr lang="zh-CN" sz="1200" kern="100" dirty="0" smtClean="0">
                          <a:solidFill>
                            <a:srgbClr val="000000"/>
                          </a:solidFill>
                          <a:latin typeface="Times New Roman"/>
                          <a:ea typeface="宋体"/>
                          <a:cs typeface="Times New Roman"/>
                        </a:rPr>
                        <a:t>实验</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第二</a:t>
                      </a:r>
                      <a:r>
                        <a:rPr lang="zh-CN" sz="1200" kern="100" dirty="0" smtClean="0">
                          <a:solidFill>
                            <a:srgbClr val="000000"/>
                          </a:solidFill>
                          <a:latin typeface="Times New Roman"/>
                          <a:ea typeface="宋体"/>
                          <a:cs typeface="Times New Roman"/>
                        </a:rPr>
                        <a:t>次实验</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第三</a:t>
                      </a:r>
                      <a:r>
                        <a:rPr lang="zh-CN" sz="1200" kern="100" dirty="0" smtClean="0">
                          <a:solidFill>
                            <a:srgbClr val="000000"/>
                          </a:solidFill>
                          <a:latin typeface="Times New Roman"/>
                          <a:ea typeface="宋体"/>
                          <a:cs typeface="Times New Roman"/>
                        </a:rPr>
                        <a:t>次实验</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8">
                <a:tc>
                  <a:txBody>
                    <a:bodyPr/>
                    <a:lstStyle/>
                    <a:p>
                      <a:pPr indent="114300" algn="just">
                        <a:lnSpc>
                          <a:spcPts val="2000"/>
                        </a:lnSpc>
                        <a:spcAft>
                          <a:spcPts val="0"/>
                        </a:spcAft>
                      </a:pPr>
                      <a:r>
                        <a:rPr lang="en-US" sz="1600" kern="100" dirty="0">
                          <a:solidFill>
                            <a:srgbClr val="000000"/>
                          </a:solidFill>
                          <a:latin typeface="宋体"/>
                          <a:ea typeface="宋体"/>
                        </a:rPr>
                        <a:t>A</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159</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2000"/>
                        </a:lnSpc>
                        <a:spcAft>
                          <a:spcPts val="0"/>
                        </a:spcAft>
                      </a:pPr>
                      <a:r>
                        <a:rPr lang="en-US" sz="1600" kern="100" dirty="0">
                          <a:solidFill>
                            <a:srgbClr val="000000"/>
                          </a:solidFill>
                          <a:latin typeface="宋体"/>
                          <a:ea typeface="宋体"/>
                        </a:rPr>
                        <a:t>161</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640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99.6%</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zh-CN" sz="1600" kern="100" dirty="0">
                          <a:solidFill>
                            <a:srgbClr val="000000"/>
                          </a:solidFill>
                          <a:latin typeface="Times New Roman"/>
                          <a:ea typeface="宋体"/>
                        </a:rPr>
                        <a:t>——</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B050"/>
                          </a:solidFill>
                          <a:latin typeface="宋体"/>
                          <a:ea typeface="宋体"/>
                        </a:rPr>
                        <a:t>88.8%</a:t>
                      </a:r>
                      <a:endParaRPr lang="zh-CN" sz="1600" b="1" kern="100" dirty="0">
                        <a:solidFill>
                          <a:srgbClr val="00B05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70C0"/>
                          </a:solidFill>
                          <a:latin typeface="宋体"/>
                          <a:ea typeface="宋体"/>
                        </a:rPr>
                        <a:t>85.7%</a:t>
                      </a:r>
                      <a:endParaRPr lang="zh-CN" sz="1600" b="1" kern="100" dirty="0">
                        <a:solidFill>
                          <a:srgbClr val="0070C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8">
                <a:tc>
                  <a:txBody>
                    <a:bodyPr/>
                    <a:lstStyle/>
                    <a:p>
                      <a:pPr indent="114300" algn="just">
                        <a:lnSpc>
                          <a:spcPts val="2000"/>
                        </a:lnSpc>
                        <a:spcAft>
                          <a:spcPts val="0"/>
                        </a:spcAft>
                      </a:pPr>
                      <a:r>
                        <a:rPr lang="en-US" sz="1600" kern="100" dirty="0">
                          <a:solidFill>
                            <a:srgbClr val="000000"/>
                          </a:solidFill>
                          <a:latin typeface="宋体"/>
                          <a:ea typeface="宋体"/>
                        </a:rPr>
                        <a:t>B</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162</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2000"/>
                        </a:lnSpc>
                        <a:spcAft>
                          <a:spcPts val="0"/>
                        </a:spcAft>
                      </a:pPr>
                      <a:r>
                        <a:rPr lang="en-US" sz="1600" kern="100">
                          <a:solidFill>
                            <a:srgbClr val="000000"/>
                          </a:solidFill>
                          <a:latin typeface="宋体"/>
                          <a:ea typeface="宋体"/>
                        </a:rPr>
                        <a:t>158</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a:solidFill>
                            <a:srgbClr val="000000"/>
                          </a:solidFill>
                          <a:latin typeface="宋体"/>
                          <a:ea typeface="宋体"/>
                        </a:rPr>
                        <a:t>640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99.9%</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C00000"/>
                          </a:solidFill>
                          <a:latin typeface="宋体"/>
                          <a:ea typeface="宋体"/>
                        </a:rPr>
                        <a:t>97.4%</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zh-CN" sz="1600" kern="100" dirty="0">
                          <a:solidFill>
                            <a:srgbClr val="000000"/>
                          </a:solidFill>
                          <a:latin typeface="Times New Roman"/>
                          <a:ea typeface="宋体"/>
                        </a:rPr>
                        <a:t>——</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70C0"/>
                          </a:solidFill>
                          <a:latin typeface="宋体"/>
                          <a:ea typeface="宋体"/>
                        </a:rPr>
                        <a:t>86.0%</a:t>
                      </a:r>
                      <a:endParaRPr lang="zh-CN" sz="1600" b="1" kern="100" dirty="0">
                        <a:solidFill>
                          <a:srgbClr val="0070C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8">
                <a:tc>
                  <a:txBody>
                    <a:bodyPr/>
                    <a:lstStyle/>
                    <a:p>
                      <a:pPr indent="114300" algn="just">
                        <a:lnSpc>
                          <a:spcPts val="2000"/>
                        </a:lnSpc>
                        <a:spcAft>
                          <a:spcPts val="0"/>
                        </a:spcAft>
                      </a:pPr>
                      <a:r>
                        <a:rPr lang="en-US" sz="1600" kern="100" dirty="0">
                          <a:solidFill>
                            <a:srgbClr val="000000"/>
                          </a:solidFill>
                          <a:latin typeface="宋体"/>
                          <a:ea typeface="宋体"/>
                        </a:rPr>
                        <a:t>C</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161</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2000"/>
                        </a:lnSpc>
                        <a:spcAft>
                          <a:spcPts val="0"/>
                        </a:spcAft>
                      </a:pPr>
                      <a:r>
                        <a:rPr lang="en-US" sz="1600" kern="100" dirty="0">
                          <a:solidFill>
                            <a:srgbClr val="000000"/>
                          </a:solidFill>
                          <a:latin typeface="宋体"/>
                          <a:ea typeface="宋体"/>
                        </a:rPr>
                        <a:t>159</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640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C00000"/>
                          </a:solidFill>
                          <a:latin typeface="宋体"/>
                          <a:ea typeface="宋体"/>
                        </a:rPr>
                        <a:t>75.3%</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B050"/>
                          </a:solidFill>
                          <a:latin typeface="宋体"/>
                          <a:ea typeface="宋体"/>
                        </a:rPr>
                        <a:t>89.5%</a:t>
                      </a:r>
                      <a:endParaRPr lang="zh-CN" sz="1600" b="1" kern="100" dirty="0">
                        <a:solidFill>
                          <a:srgbClr val="00B05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zh-CN" sz="1600" kern="100" dirty="0">
                          <a:solidFill>
                            <a:srgbClr val="000000"/>
                          </a:solidFill>
                          <a:latin typeface="Times New Roman"/>
                          <a:ea typeface="宋体"/>
                        </a:rPr>
                        <a:t>——</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609600" y="3276600"/>
            <a:ext cx="7848600" cy="369332"/>
          </a:xfrm>
          <a:prstGeom prst="rect">
            <a:avLst/>
          </a:prstGeom>
        </p:spPr>
        <p:txBody>
          <a:bodyPr wrap="square">
            <a:spAutoFit/>
          </a:bodyPr>
          <a:lstStyle/>
          <a:p>
            <a:r>
              <a:rPr lang="zh-CN" altLang="en-US" b="0" dirty="0" smtClean="0">
                <a:solidFill>
                  <a:schemeClr val="tx1"/>
                </a:solidFill>
              </a:rPr>
              <a:t>沿机匣轴向粘帖应变片碰摩部位识别平均识别率</a:t>
            </a:r>
            <a:endParaRPr lang="zh-CN" altLang="en-US" b="0" dirty="0">
              <a:solidFill>
                <a:schemeClr val="tx1"/>
              </a:solidFill>
            </a:endParaRPr>
          </a:p>
        </p:txBody>
      </p:sp>
      <p:graphicFrame>
        <p:nvGraphicFramePr>
          <p:cNvPr id="10" name="表格 9"/>
          <p:cNvGraphicFramePr>
            <a:graphicFrameLocks noGrp="1"/>
          </p:cNvGraphicFramePr>
          <p:nvPr/>
        </p:nvGraphicFramePr>
        <p:xfrm>
          <a:off x="457200" y="3733800"/>
          <a:ext cx="8153403" cy="1752601"/>
        </p:xfrm>
        <a:graphic>
          <a:graphicData uri="http://schemas.openxmlformats.org/drawingml/2006/table">
            <a:tbl>
              <a:tblPr/>
              <a:tblGrid>
                <a:gridCol w="878016"/>
                <a:gridCol w="920665"/>
                <a:gridCol w="1086626"/>
                <a:gridCol w="878016"/>
                <a:gridCol w="878016"/>
                <a:gridCol w="878016"/>
                <a:gridCol w="878016"/>
                <a:gridCol w="878016"/>
                <a:gridCol w="878016"/>
              </a:tblGrid>
              <a:tr h="332879">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测试</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方法</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训练</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样本数</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测试</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样本数</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未知</a:t>
                      </a:r>
                      <a:endParaRPr lang="zh-CN" sz="1200" kern="100" dirty="0">
                        <a:latin typeface="Calibri"/>
                        <a:ea typeface="宋体"/>
                        <a:cs typeface="Times New Roman"/>
                      </a:endParaRPr>
                    </a:p>
                    <a:p>
                      <a:pPr indent="266700" algn="ctr">
                        <a:lnSpc>
                          <a:spcPts val="2000"/>
                        </a:lnSpc>
                        <a:spcAft>
                          <a:spcPts val="0"/>
                        </a:spcAft>
                      </a:pPr>
                      <a:r>
                        <a:rPr lang="zh-CN" sz="1200" kern="100" dirty="0">
                          <a:solidFill>
                            <a:srgbClr val="000000"/>
                          </a:solidFill>
                          <a:latin typeface="Times New Roman"/>
                          <a:ea typeface="宋体"/>
                          <a:cs typeface="Times New Roman"/>
                        </a:rPr>
                        <a:t>样本数</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dirty="0">
                          <a:solidFill>
                            <a:srgbClr val="000000"/>
                          </a:solidFill>
                          <a:latin typeface="Times New Roman"/>
                          <a:ea typeface="宋体"/>
                          <a:cs typeface="Times New Roman"/>
                        </a:rPr>
                        <a:t>训练样本识别率</a:t>
                      </a:r>
                      <a:endParaRPr lang="zh-CN" sz="12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ctr">
                        <a:lnSpc>
                          <a:spcPts val="2000"/>
                        </a:lnSpc>
                        <a:spcAft>
                          <a:spcPts val="0"/>
                        </a:spcAft>
                      </a:pPr>
                      <a:r>
                        <a:rPr lang="zh-CN" sz="1200" kern="100">
                          <a:solidFill>
                            <a:srgbClr val="000000"/>
                          </a:solidFill>
                          <a:latin typeface="Times New Roman"/>
                          <a:ea typeface="宋体"/>
                          <a:cs typeface="Times New Roman"/>
                        </a:rPr>
                        <a:t>测试样本识别率</a:t>
                      </a:r>
                      <a:endParaRPr lang="zh-CN" sz="12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ts val="2000"/>
                        </a:lnSpc>
                        <a:spcAft>
                          <a:spcPts val="0"/>
                        </a:spcAft>
                      </a:pPr>
                      <a:r>
                        <a:rPr lang="zh-CN" sz="1200" kern="100">
                          <a:solidFill>
                            <a:srgbClr val="000000"/>
                          </a:solidFill>
                          <a:latin typeface="Calibri"/>
                          <a:ea typeface="宋体"/>
                          <a:cs typeface="Times New Roman"/>
                        </a:rPr>
                        <a:t>未知样本识别率</a:t>
                      </a:r>
                      <a:endParaRPr lang="zh-CN" sz="12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52094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266700" algn="ctr">
                        <a:lnSpc>
                          <a:spcPts val="2000"/>
                        </a:lnSpc>
                        <a:spcAft>
                          <a:spcPts val="0"/>
                        </a:spcAft>
                      </a:pPr>
                      <a:r>
                        <a:rPr lang="zh-CN" sz="1200" kern="100">
                          <a:solidFill>
                            <a:srgbClr val="000000"/>
                          </a:solidFill>
                          <a:latin typeface="Times New Roman"/>
                          <a:ea typeface="宋体"/>
                          <a:cs typeface="Times New Roman"/>
                        </a:rPr>
                        <a:t>第一次</a:t>
                      </a:r>
                      <a:endParaRPr lang="zh-CN" sz="1200" kern="100">
                        <a:latin typeface="Calibri"/>
                        <a:ea typeface="宋体"/>
                        <a:cs typeface="Times New Roman"/>
                      </a:endParaRPr>
                    </a:p>
                    <a:p>
                      <a:pPr indent="266700" algn="ctr">
                        <a:lnSpc>
                          <a:spcPts val="2000"/>
                        </a:lnSpc>
                        <a:spcAft>
                          <a:spcPts val="0"/>
                        </a:spcAft>
                      </a:pPr>
                      <a:r>
                        <a:rPr lang="zh-CN" sz="1200" kern="100">
                          <a:solidFill>
                            <a:srgbClr val="000000"/>
                          </a:solidFill>
                          <a:latin typeface="Times New Roman"/>
                          <a:ea typeface="宋体"/>
                          <a:cs typeface="Times New Roman"/>
                        </a:rPr>
                        <a:t>实验</a:t>
                      </a:r>
                      <a:endParaRPr lang="zh-CN" sz="12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zh-CN" sz="1200" kern="100">
                          <a:solidFill>
                            <a:srgbClr val="000000"/>
                          </a:solidFill>
                          <a:latin typeface="Times New Roman"/>
                          <a:ea typeface="宋体"/>
                          <a:cs typeface="Times New Roman"/>
                        </a:rPr>
                        <a:t>第二次</a:t>
                      </a:r>
                      <a:endParaRPr lang="zh-CN" sz="1200" kern="100">
                        <a:latin typeface="Calibri"/>
                        <a:ea typeface="宋体"/>
                        <a:cs typeface="Times New Roman"/>
                      </a:endParaRPr>
                    </a:p>
                    <a:p>
                      <a:pPr indent="266700" algn="ctr">
                        <a:lnSpc>
                          <a:spcPts val="2000"/>
                        </a:lnSpc>
                        <a:spcAft>
                          <a:spcPts val="0"/>
                        </a:spcAft>
                      </a:pPr>
                      <a:r>
                        <a:rPr lang="zh-CN" sz="1200" kern="100">
                          <a:solidFill>
                            <a:srgbClr val="000000"/>
                          </a:solidFill>
                          <a:latin typeface="Times New Roman"/>
                          <a:ea typeface="宋体"/>
                          <a:cs typeface="Times New Roman"/>
                        </a:rPr>
                        <a:t>实验</a:t>
                      </a:r>
                      <a:endParaRPr lang="zh-CN" sz="12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000"/>
                        </a:lnSpc>
                        <a:spcAft>
                          <a:spcPts val="0"/>
                        </a:spcAft>
                      </a:pPr>
                      <a:r>
                        <a:rPr lang="zh-CN" sz="1200" kern="100">
                          <a:solidFill>
                            <a:srgbClr val="000000"/>
                          </a:solidFill>
                          <a:latin typeface="Times New Roman"/>
                          <a:ea typeface="宋体"/>
                          <a:cs typeface="Times New Roman"/>
                        </a:rPr>
                        <a:t>第三次</a:t>
                      </a:r>
                      <a:endParaRPr lang="zh-CN" sz="1200" kern="100">
                        <a:latin typeface="Calibri"/>
                        <a:ea typeface="宋体"/>
                        <a:cs typeface="Times New Roman"/>
                      </a:endParaRPr>
                    </a:p>
                    <a:p>
                      <a:pPr indent="266700" algn="ctr">
                        <a:lnSpc>
                          <a:spcPts val="2000"/>
                        </a:lnSpc>
                        <a:spcAft>
                          <a:spcPts val="0"/>
                        </a:spcAft>
                      </a:pPr>
                      <a:r>
                        <a:rPr lang="zh-CN" sz="1200" kern="100">
                          <a:solidFill>
                            <a:srgbClr val="000000"/>
                          </a:solidFill>
                          <a:latin typeface="Times New Roman"/>
                          <a:ea typeface="宋体"/>
                          <a:cs typeface="Times New Roman"/>
                        </a:rPr>
                        <a:t>实验</a:t>
                      </a:r>
                      <a:endParaRPr lang="zh-CN" sz="12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92">
                <a:tc>
                  <a:txBody>
                    <a:bodyPr/>
                    <a:lstStyle/>
                    <a:p>
                      <a:pPr indent="114300" algn="just">
                        <a:lnSpc>
                          <a:spcPts val="2000"/>
                        </a:lnSpc>
                        <a:spcAft>
                          <a:spcPts val="0"/>
                        </a:spcAft>
                      </a:pPr>
                      <a:r>
                        <a:rPr lang="en-US" sz="1600" kern="100">
                          <a:solidFill>
                            <a:srgbClr val="000000"/>
                          </a:solidFill>
                          <a:latin typeface="宋体"/>
                          <a:ea typeface="宋体"/>
                        </a:rPr>
                        <a:t>A</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a:solidFill>
                            <a:srgbClr val="000000"/>
                          </a:solidFill>
                          <a:latin typeface="宋体"/>
                          <a:ea typeface="宋体"/>
                        </a:rPr>
                        <a:t>161</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2000"/>
                        </a:lnSpc>
                        <a:spcAft>
                          <a:spcPts val="0"/>
                        </a:spcAft>
                      </a:pPr>
                      <a:r>
                        <a:rPr lang="en-US" sz="1600" kern="100">
                          <a:solidFill>
                            <a:srgbClr val="000000"/>
                          </a:solidFill>
                          <a:latin typeface="宋体"/>
                          <a:ea typeface="宋体"/>
                        </a:rPr>
                        <a:t>159</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640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a:solidFill>
                            <a:srgbClr val="000000"/>
                          </a:solidFill>
                          <a:latin typeface="宋体"/>
                          <a:ea typeface="宋体"/>
                        </a:rPr>
                        <a:t>100%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zh-CN" sz="1600" kern="100">
                          <a:solidFill>
                            <a:srgbClr val="000000"/>
                          </a:solidFill>
                          <a:latin typeface="Times New Roman"/>
                          <a:ea typeface="宋体"/>
                        </a:rPr>
                        <a:t>——</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B050"/>
                          </a:solidFill>
                          <a:latin typeface="宋体"/>
                          <a:ea typeface="宋体"/>
                        </a:rPr>
                        <a:t>100%</a:t>
                      </a:r>
                      <a:endParaRPr lang="zh-CN" sz="1600" b="1" kern="100" dirty="0">
                        <a:solidFill>
                          <a:srgbClr val="00B05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70C0"/>
                          </a:solidFill>
                          <a:latin typeface="宋体"/>
                          <a:ea typeface="宋体"/>
                        </a:rPr>
                        <a:t>100%</a:t>
                      </a:r>
                      <a:endParaRPr lang="zh-CN" sz="1600" b="1" kern="100" dirty="0">
                        <a:solidFill>
                          <a:srgbClr val="0070C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92">
                <a:tc>
                  <a:txBody>
                    <a:bodyPr/>
                    <a:lstStyle/>
                    <a:p>
                      <a:pPr indent="114300" algn="just">
                        <a:lnSpc>
                          <a:spcPts val="2000"/>
                        </a:lnSpc>
                        <a:spcAft>
                          <a:spcPts val="0"/>
                        </a:spcAft>
                      </a:pPr>
                      <a:r>
                        <a:rPr lang="en-US" sz="1600" kern="100">
                          <a:solidFill>
                            <a:srgbClr val="000000"/>
                          </a:solidFill>
                          <a:latin typeface="宋体"/>
                          <a:ea typeface="宋体"/>
                        </a:rPr>
                        <a:t>B</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a:solidFill>
                            <a:srgbClr val="000000"/>
                          </a:solidFill>
                          <a:latin typeface="宋体"/>
                          <a:ea typeface="宋体"/>
                        </a:rPr>
                        <a:t>158</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2000"/>
                        </a:lnSpc>
                        <a:spcAft>
                          <a:spcPts val="0"/>
                        </a:spcAft>
                      </a:pPr>
                      <a:r>
                        <a:rPr lang="en-US" sz="1600" kern="100">
                          <a:solidFill>
                            <a:srgbClr val="000000"/>
                          </a:solidFill>
                          <a:latin typeface="宋体"/>
                          <a:ea typeface="宋体"/>
                        </a:rPr>
                        <a:t>162</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a:solidFill>
                            <a:srgbClr val="000000"/>
                          </a:solidFill>
                          <a:latin typeface="宋体"/>
                          <a:ea typeface="宋体"/>
                        </a:rPr>
                        <a:t>640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C00000"/>
                          </a:solidFill>
                          <a:latin typeface="宋体"/>
                          <a:ea typeface="宋体"/>
                        </a:rPr>
                        <a:t>100%</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zh-CN" sz="1600" kern="100" dirty="0">
                          <a:solidFill>
                            <a:srgbClr val="000000"/>
                          </a:solidFill>
                          <a:latin typeface="Times New Roman"/>
                          <a:ea typeface="宋体"/>
                        </a:rPr>
                        <a:t>——</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70C0"/>
                          </a:solidFill>
                          <a:latin typeface="宋体"/>
                          <a:ea typeface="宋体"/>
                        </a:rPr>
                        <a:t>100%</a:t>
                      </a:r>
                      <a:endParaRPr lang="zh-CN" sz="1600" b="1" kern="100" dirty="0">
                        <a:solidFill>
                          <a:srgbClr val="0070C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92">
                <a:tc>
                  <a:txBody>
                    <a:bodyPr/>
                    <a:lstStyle/>
                    <a:p>
                      <a:pPr indent="114300" algn="just">
                        <a:lnSpc>
                          <a:spcPts val="2000"/>
                        </a:lnSpc>
                        <a:spcAft>
                          <a:spcPts val="0"/>
                        </a:spcAft>
                      </a:pPr>
                      <a:r>
                        <a:rPr lang="en-US" sz="1600" kern="100">
                          <a:solidFill>
                            <a:srgbClr val="000000"/>
                          </a:solidFill>
                          <a:latin typeface="宋体"/>
                          <a:ea typeface="宋体"/>
                        </a:rPr>
                        <a:t>C</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a:solidFill>
                            <a:srgbClr val="000000"/>
                          </a:solidFill>
                          <a:latin typeface="宋体"/>
                          <a:ea typeface="宋体"/>
                        </a:rPr>
                        <a:t>159</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2000"/>
                        </a:lnSpc>
                        <a:spcAft>
                          <a:spcPts val="0"/>
                        </a:spcAft>
                      </a:pPr>
                      <a:r>
                        <a:rPr lang="en-US" sz="1600" kern="100">
                          <a:solidFill>
                            <a:srgbClr val="000000"/>
                          </a:solidFill>
                          <a:latin typeface="宋体"/>
                          <a:ea typeface="宋体"/>
                        </a:rPr>
                        <a:t>161</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a:solidFill>
                            <a:srgbClr val="000000"/>
                          </a:solidFill>
                          <a:latin typeface="宋体"/>
                          <a:ea typeface="宋体"/>
                        </a:rPr>
                        <a:t>640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kern="100" dirty="0">
                          <a:solidFill>
                            <a:srgbClr val="000000"/>
                          </a:solidFill>
                          <a:latin typeface="宋体"/>
                          <a:ea typeface="宋体"/>
                        </a:rPr>
                        <a:t>100%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C00000"/>
                          </a:solidFill>
                          <a:latin typeface="宋体"/>
                          <a:ea typeface="宋体"/>
                        </a:rPr>
                        <a:t>100%</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en-US" sz="1600" b="1" kern="100" dirty="0">
                          <a:solidFill>
                            <a:srgbClr val="00B050"/>
                          </a:solidFill>
                          <a:latin typeface="宋体"/>
                          <a:ea typeface="宋体"/>
                        </a:rPr>
                        <a:t>100%</a:t>
                      </a:r>
                      <a:endParaRPr lang="zh-CN" sz="1600" b="1" kern="100" dirty="0">
                        <a:solidFill>
                          <a:srgbClr val="00B05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2000"/>
                        </a:lnSpc>
                        <a:spcAft>
                          <a:spcPts val="0"/>
                        </a:spcAft>
                      </a:pPr>
                      <a:r>
                        <a:rPr lang="zh-CN" sz="1600" kern="100" dirty="0">
                          <a:solidFill>
                            <a:srgbClr val="000000"/>
                          </a:solidFill>
                          <a:latin typeface="Times New Roman"/>
                          <a:ea typeface="宋体"/>
                        </a:rPr>
                        <a:t>——</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609600" y="5638800"/>
            <a:ext cx="7848600" cy="369332"/>
          </a:xfrm>
          <a:prstGeom prst="rect">
            <a:avLst/>
          </a:prstGeom>
        </p:spPr>
        <p:txBody>
          <a:bodyPr wrap="square">
            <a:spAutoFit/>
          </a:bodyPr>
          <a:lstStyle/>
          <a:p>
            <a:r>
              <a:rPr lang="zh-CN" altLang="en-US" b="0" dirty="0" smtClean="0">
                <a:solidFill>
                  <a:schemeClr val="tx1"/>
                </a:solidFill>
              </a:rPr>
              <a:t>沿机匣周向粘帖应变片碰摩部位识别平均识别率</a:t>
            </a:r>
            <a:endParaRPr lang="zh-CN" altLang="en-US" b="0" dirty="0">
              <a:solidFill>
                <a:schemeClr val="tx1"/>
              </a:solidFill>
            </a:endParaRPr>
          </a:p>
        </p:txBody>
      </p:sp>
      <p:sp>
        <p:nvSpPr>
          <p:cNvPr id="12" name="Rectangle 2"/>
          <p:cNvSpPr>
            <a:spLocks noChangeArrowheads="1"/>
          </p:cNvSpPr>
          <p:nvPr/>
        </p:nvSpPr>
        <p:spPr bwMode="auto">
          <a:xfrm>
            <a:off x="5943600" y="1524000"/>
            <a:ext cx="914400" cy="3962400"/>
          </a:xfrm>
          <a:prstGeom prst="rect">
            <a:avLst/>
          </a:prstGeom>
          <a:noFill/>
          <a:ln w="25400">
            <a:solidFill>
              <a:srgbClr val="FF0000"/>
            </a:solidFill>
            <a:prstDash val="solid"/>
            <a:miter lim="800000"/>
            <a:headEnd/>
            <a:tailEnd/>
          </a:ln>
          <a:effectLst/>
        </p:spPr>
        <p:txBody>
          <a:bodyPr wrap="none" anchor="ctr"/>
          <a:lstStyle/>
          <a:p>
            <a:endParaRPr lang="zh-CN" altLang="en-US"/>
          </a:p>
        </p:txBody>
      </p:sp>
      <p:sp>
        <p:nvSpPr>
          <p:cNvPr id="13" name="Rectangle 2"/>
          <p:cNvSpPr>
            <a:spLocks noChangeArrowheads="1"/>
          </p:cNvSpPr>
          <p:nvPr/>
        </p:nvSpPr>
        <p:spPr bwMode="auto">
          <a:xfrm>
            <a:off x="6858000" y="1524000"/>
            <a:ext cx="914400" cy="3962400"/>
          </a:xfrm>
          <a:prstGeom prst="rect">
            <a:avLst/>
          </a:prstGeom>
          <a:noFill/>
          <a:ln w="25400">
            <a:solidFill>
              <a:srgbClr val="00B050"/>
            </a:solidFill>
            <a:prstDash val="solid"/>
            <a:miter lim="800000"/>
            <a:headEnd/>
            <a:tailEnd/>
          </a:ln>
          <a:effectLst/>
        </p:spPr>
        <p:txBody>
          <a:bodyPr wrap="none" anchor="ctr"/>
          <a:lstStyle/>
          <a:p>
            <a:endParaRPr lang="zh-CN" altLang="en-US"/>
          </a:p>
        </p:txBody>
      </p:sp>
      <p:sp>
        <p:nvSpPr>
          <p:cNvPr id="14" name="Rectangle 2"/>
          <p:cNvSpPr>
            <a:spLocks noChangeArrowheads="1"/>
          </p:cNvSpPr>
          <p:nvPr/>
        </p:nvSpPr>
        <p:spPr bwMode="auto">
          <a:xfrm>
            <a:off x="7772400" y="1524000"/>
            <a:ext cx="838200" cy="3962400"/>
          </a:xfrm>
          <a:prstGeom prst="rect">
            <a:avLst/>
          </a:prstGeom>
          <a:noFill/>
          <a:ln w="25400">
            <a:solidFill>
              <a:srgbClr val="0000FF"/>
            </a:solidFill>
            <a:prstDash val="solid"/>
            <a:miter lim="800000"/>
            <a:headEnd/>
            <a:tailEnd/>
          </a:ln>
          <a:effectLst/>
        </p:spPr>
        <p:txBody>
          <a:bodyPr wrap="none" anchor="ctr"/>
          <a:lstStyle/>
          <a:p>
            <a:endParaRPr lang="zh-CN" altLang="en-US"/>
          </a:p>
        </p:txBody>
      </p:sp>
      <p:grpSp>
        <p:nvGrpSpPr>
          <p:cNvPr id="15" name="组合 14"/>
          <p:cNvGrpSpPr/>
          <p:nvPr/>
        </p:nvGrpSpPr>
        <p:grpSpPr>
          <a:xfrm>
            <a:off x="152400" y="228600"/>
            <a:ext cx="8991600" cy="5334000"/>
            <a:chOff x="-412713" y="1474421"/>
            <a:chExt cx="6257693" cy="3582312"/>
          </a:xfrm>
        </p:grpSpPr>
        <p:pic>
          <p:nvPicPr>
            <p:cNvPr id="16" name="圆角矩形 3"/>
            <p:cNvPicPr>
              <a:picLocks noChangeArrowheads="1"/>
            </p:cNvPicPr>
            <p:nvPr/>
          </p:nvPicPr>
          <p:blipFill>
            <a:blip r:embed="rId3"/>
            <a:srcRect b="8311"/>
            <a:stretch>
              <a:fillRect/>
            </a:stretch>
          </p:blipFill>
          <p:spPr bwMode="auto">
            <a:xfrm>
              <a:off x="-412713" y="1474421"/>
              <a:ext cx="6257693" cy="3582312"/>
            </a:xfrm>
            <a:prstGeom prst="rect">
              <a:avLst/>
            </a:prstGeom>
            <a:noFill/>
            <a:ln w="9525">
              <a:noFill/>
              <a:miter lim="800000"/>
              <a:headEnd/>
              <a:tailEnd/>
            </a:ln>
          </p:spPr>
        </p:pic>
        <p:sp>
          <p:nvSpPr>
            <p:cNvPr id="17" name="矩形 16"/>
            <p:cNvSpPr/>
            <p:nvPr/>
          </p:nvSpPr>
          <p:spPr>
            <a:xfrm>
              <a:off x="164920" y="2071472"/>
              <a:ext cx="5150563" cy="208999"/>
            </a:xfrm>
            <a:prstGeom prst="rect">
              <a:avLst/>
            </a:prstGeom>
          </p:spPr>
          <p:txBody>
            <a:bodyPr wrap="square">
              <a:spAutoFit/>
            </a:bodyPr>
            <a:lstStyle/>
            <a:p>
              <a:pPr lvl="0" fontAlgn="ctr">
                <a:spcBef>
                  <a:spcPct val="20000"/>
                </a:spcBef>
                <a:buClr>
                  <a:srgbClr val="0000FF"/>
                </a:buClr>
              </a:pPr>
              <a:endParaRPr lang="en-US" altLang="zh-CN" sz="2000" b="0" dirty="0" smtClean="0">
                <a:solidFill>
                  <a:schemeClr val="tx1"/>
                </a:solidFill>
              </a:endParaRPr>
            </a:p>
          </p:txBody>
        </p:sp>
      </p:grpSp>
      <p:sp>
        <p:nvSpPr>
          <p:cNvPr id="18" name="矩形 17"/>
          <p:cNvSpPr/>
          <p:nvPr/>
        </p:nvSpPr>
        <p:spPr>
          <a:xfrm>
            <a:off x="1066800" y="1475125"/>
            <a:ext cx="7177790" cy="3477875"/>
          </a:xfrm>
          <a:prstGeom prst="rect">
            <a:avLst/>
          </a:prstGeom>
        </p:spPr>
        <p:txBody>
          <a:bodyPr wrap="square">
            <a:spAutoFit/>
          </a:bodyPr>
          <a:lstStyle/>
          <a:p>
            <a:pPr>
              <a:spcBef>
                <a:spcPct val="50000"/>
              </a:spcBef>
              <a:buFont typeface="Wingdings" pitchFamily="2" charset="2"/>
              <a:buNone/>
            </a:pPr>
            <a:r>
              <a:rPr lang="zh-CN" altLang="en-US" sz="2000" dirty="0" smtClean="0">
                <a:solidFill>
                  <a:srgbClr val="0000FF"/>
                </a:solidFill>
                <a:latin typeface="Arial" pitchFamily="34" charset="0"/>
              </a:rPr>
              <a:t>相同的涡轮机匣，相同的实验转速，基本相同的碰摩程度，相同的贴片位置，</a:t>
            </a:r>
            <a:r>
              <a:rPr lang="zh-CN" altLang="en-US" sz="2000" dirty="0" smtClean="0">
                <a:solidFill>
                  <a:srgbClr val="C00000"/>
                </a:solidFill>
                <a:latin typeface="Arial" pitchFamily="34" charset="0"/>
              </a:rPr>
              <a:t>不同的贴片方向：</a:t>
            </a:r>
            <a:r>
              <a:rPr lang="zh-CN" altLang="en-US" sz="2000" dirty="0" smtClean="0">
                <a:solidFill>
                  <a:srgbClr val="0000FF"/>
                </a:solidFill>
                <a:latin typeface="Arial" pitchFamily="34" charset="0"/>
              </a:rPr>
              <a:t>沿涡轮周向粘贴应变片的实验方案效果更理想，</a:t>
            </a:r>
            <a:r>
              <a:rPr lang="zh-CN" altLang="en-US" sz="2000" dirty="0" smtClean="0">
                <a:solidFill>
                  <a:srgbClr val="0000FF"/>
                </a:solidFill>
              </a:rPr>
              <a:t>对训练、测试和未知样本的识别率均达到</a:t>
            </a:r>
            <a:r>
              <a:rPr lang="en-US" sz="2000" dirty="0" smtClean="0">
                <a:solidFill>
                  <a:srgbClr val="0000FF"/>
                </a:solidFill>
              </a:rPr>
              <a:t>100%</a:t>
            </a:r>
            <a:r>
              <a:rPr lang="zh-CN" altLang="en-US" sz="2000" dirty="0" smtClean="0">
                <a:solidFill>
                  <a:srgbClr val="0000FF"/>
                </a:solidFill>
              </a:rPr>
              <a:t>。</a:t>
            </a:r>
            <a:endParaRPr lang="en-US" altLang="zh-CN" sz="2000" dirty="0" smtClean="0">
              <a:solidFill>
                <a:srgbClr val="0000FF"/>
              </a:solidFill>
            </a:endParaRPr>
          </a:p>
          <a:p>
            <a:pPr>
              <a:spcBef>
                <a:spcPct val="50000"/>
              </a:spcBef>
              <a:buFont typeface="Wingdings" pitchFamily="2" charset="2"/>
              <a:buNone/>
            </a:pPr>
            <a:r>
              <a:rPr lang="zh-CN" altLang="en-US" sz="2000" dirty="0" smtClean="0">
                <a:solidFill>
                  <a:srgbClr val="C00000"/>
                </a:solidFill>
                <a:latin typeface="Arial" pitchFamily="34" charset="0"/>
              </a:rPr>
              <a:t>分析原因：</a:t>
            </a:r>
            <a:r>
              <a:rPr lang="zh-CN" altLang="en-US" sz="2000" dirty="0" smtClean="0">
                <a:solidFill>
                  <a:srgbClr val="0000FF"/>
                </a:solidFill>
              </a:rPr>
              <a:t>其主要原因在于，轴向粘贴应变片时，主要测得的是机匣的弯曲变形，而机匣弯曲变形来源于碰摩和转子不平衡的共同作用。周向应变感受的主要是来源于碰摩所导致的切向摩擦力所引起的机匣变形，而转子的不平衡等所导致的机匣弯曲变形在周向应变中得不到体现。</a:t>
            </a:r>
            <a:endParaRPr lang="en-US" altLang="zh-CN" sz="2000" dirty="0" smtClean="0">
              <a:solidFill>
                <a:srgbClr val="0000FF"/>
              </a:solidFill>
              <a:latin typeface="Arial" pitchFamily="34" charset="0"/>
            </a:endParaRPr>
          </a:p>
          <a:p>
            <a:pPr>
              <a:spcBef>
                <a:spcPct val="50000"/>
              </a:spcBef>
              <a:buFont typeface="Wingdings" pitchFamily="2" charset="2"/>
              <a:buNone/>
            </a:pPr>
            <a:endParaRPr lang="zh-CN" altLang="en-US" sz="2000" dirty="0">
              <a:solidFill>
                <a:srgbClr val="0000FF"/>
              </a:solidFill>
              <a:latin typeface="Arial" pitchFamily="34" charset="0"/>
            </a:endParaRPr>
          </a:p>
        </p:txBody>
      </p:sp>
      <p:sp>
        <p:nvSpPr>
          <p:cNvPr id="20"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基于机匣应变信号的径向碰摩部位识别</a:t>
            </a:r>
            <a:endParaRPr lang="en-US" altLang="zh-CN" dirty="0" smtClean="0">
              <a:solidFill>
                <a:srgbClr val="FF0000"/>
              </a:solidFill>
            </a:endParaRPr>
          </a:p>
        </p:txBody>
      </p:sp>
      <p:sp>
        <p:nvSpPr>
          <p:cNvPr id="22"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3" grpId="0" animBg="1"/>
      <p:bldP spid="14" grpId="0" animBg="1"/>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AutoShape 4"/>
          <p:cNvSpPr>
            <a:spLocks noChangeArrowheads="1"/>
          </p:cNvSpPr>
          <p:nvPr/>
        </p:nvSpPr>
        <p:spPr bwMode="gray">
          <a:xfrm>
            <a:off x="1447800" y="2209800"/>
            <a:ext cx="7086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7" name="Text Box 6"/>
          <p:cNvSpPr txBox="1">
            <a:spLocks noChangeArrowheads="1"/>
          </p:cNvSpPr>
          <p:nvPr/>
        </p:nvSpPr>
        <p:spPr bwMode="gray">
          <a:xfrm>
            <a:off x="1752600" y="2362200"/>
            <a:ext cx="6629400" cy="52322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800" dirty="0" smtClean="0">
                <a:solidFill>
                  <a:schemeClr val="tx1"/>
                </a:solidFill>
              </a:rPr>
              <a:t>基于机匣加速度信号的径向碰摩部位识别</a:t>
            </a:r>
            <a:endParaRPr lang="en-US" altLang="zh-CN" sz="2800" dirty="0" smtClean="0">
              <a:solidFill>
                <a:schemeClr val="tx1"/>
              </a:solidFill>
            </a:endParaRPr>
          </a:p>
        </p:txBody>
      </p:sp>
      <p:grpSp>
        <p:nvGrpSpPr>
          <p:cNvPr id="8" name="组合 7"/>
          <p:cNvGrpSpPr/>
          <p:nvPr/>
        </p:nvGrpSpPr>
        <p:grpSpPr>
          <a:xfrm>
            <a:off x="457200" y="2209800"/>
            <a:ext cx="990600" cy="990600"/>
            <a:chOff x="609600" y="1828800"/>
            <a:chExt cx="990600" cy="990600"/>
          </a:xfrm>
        </p:grpSpPr>
        <p:sp>
          <p:nvSpPr>
            <p:cNvPr id="9"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0"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11" name="AutoShape 9"/>
          <p:cNvSpPr>
            <a:spLocks noChangeArrowheads="1"/>
          </p:cNvSpPr>
          <p:nvPr/>
        </p:nvSpPr>
        <p:spPr bwMode="gray">
          <a:xfrm>
            <a:off x="1524000" y="3733800"/>
            <a:ext cx="701040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2" name="Text Box 11"/>
          <p:cNvSpPr txBox="1">
            <a:spLocks noChangeArrowheads="1"/>
          </p:cNvSpPr>
          <p:nvPr/>
        </p:nvSpPr>
        <p:spPr bwMode="gray">
          <a:xfrm>
            <a:off x="1905000" y="3810000"/>
            <a:ext cx="6248400" cy="523220"/>
          </a:xfrm>
          <a:prstGeom prst="rect">
            <a:avLst/>
          </a:prstGeom>
          <a:noFill/>
          <a:ln w="9525" algn="ctr">
            <a:noFill/>
            <a:miter lim="800000"/>
            <a:headEnd/>
            <a:tailEnd/>
          </a:ln>
        </p:spPr>
        <p:txBody>
          <a:bodyPr wrap="square">
            <a:spAutoFit/>
          </a:bodyPr>
          <a:lstStyle/>
          <a:p>
            <a:r>
              <a:rPr lang="zh-CN" altLang="en-US" sz="2800" dirty="0" smtClean="0">
                <a:solidFill>
                  <a:schemeClr val="tx1"/>
                </a:solidFill>
              </a:rPr>
              <a:t>基于机匣应变信号径向碰摩部位识别</a:t>
            </a:r>
            <a:endParaRPr lang="en-US" altLang="zh-CN" sz="2800" dirty="0" smtClean="0">
              <a:solidFill>
                <a:schemeClr val="tx1"/>
              </a:solidFill>
            </a:endParaRPr>
          </a:p>
        </p:txBody>
      </p:sp>
      <p:grpSp>
        <p:nvGrpSpPr>
          <p:cNvPr id="13" name="组合 12"/>
          <p:cNvGrpSpPr/>
          <p:nvPr/>
        </p:nvGrpSpPr>
        <p:grpSpPr>
          <a:xfrm>
            <a:off x="457200" y="3581400"/>
            <a:ext cx="1066800" cy="990600"/>
            <a:chOff x="609600" y="3200400"/>
            <a:chExt cx="1066800" cy="990600"/>
          </a:xfrm>
        </p:grpSpPr>
        <p:sp>
          <p:nvSpPr>
            <p:cNvPr id="14" name="AutoShape 10"/>
            <p:cNvSpPr>
              <a:spLocks noChangeArrowheads="1"/>
            </p:cNvSpPr>
            <p:nvPr/>
          </p:nvSpPr>
          <p:spPr bwMode="gray">
            <a:xfrm>
              <a:off x="609600" y="3200400"/>
              <a:ext cx="1066800" cy="990600"/>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5" name="Text Box 12"/>
            <p:cNvSpPr txBox="1">
              <a:spLocks noChangeArrowheads="1"/>
            </p:cNvSpPr>
            <p:nvPr/>
          </p:nvSpPr>
          <p:spPr bwMode="gray">
            <a:xfrm>
              <a:off x="944925" y="3420534"/>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2</a:t>
              </a:r>
            </a:p>
          </p:txBody>
        </p:sp>
      </p:grpSp>
      <p:sp>
        <p:nvSpPr>
          <p:cNvPr id="16" name="AutoShape 14"/>
          <p:cNvSpPr>
            <a:spLocks noChangeArrowheads="1"/>
          </p:cNvSpPr>
          <p:nvPr/>
        </p:nvSpPr>
        <p:spPr bwMode="gray">
          <a:xfrm>
            <a:off x="1447800" y="5105400"/>
            <a:ext cx="70866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ctr">
              <a:spcBef>
                <a:spcPct val="20000"/>
              </a:spcBef>
              <a:buClr>
                <a:srgbClr val="0000FF"/>
              </a:buClr>
            </a:pPr>
            <a:r>
              <a:rPr lang="zh-CN" altLang="en-US" sz="2800" dirty="0" smtClean="0">
                <a:solidFill>
                  <a:srgbClr val="FF0000"/>
                </a:solidFill>
              </a:rPr>
              <a:t>基于倒频谱分析的转静碰摩部位识别</a:t>
            </a:r>
            <a:endParaRPr lang="en-US" altLang="zh-CN" sz="2800" dirty="0" smtClean="0">
              <a:solidFill>
                <a:srgbClr val="FF0000"/>
              </a:solidFill>
            </a:endParaRPr>
          </a:p>
        </p:txBody>
      </p:sp>
      <p:grpSp>
        <p:nvGrpSpPr>
          <p:cNvPr id="17" name="组合 16"/>
          <p:cNvGrpSpPr/>
          <p:nvPr/>
        </p:nvGrpSpPr>
        <p:grpSpPr>
          <a:xfrm>
            <a:off x="457200" y="4953000"/>
            <a:ext cx="990600" cy="990600"/>
            <a:chOff x="609600" y="4572000"/>
            <a:chExt cx="990600" cy="990600"/>
          </a:xfrm>
        </p:grpSpPr>
        <p:sp>
          <p:nvSpPr>
            <p:cNvPr id="18"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9" name="Text Box 17"/>
            <p:cNvSpPr txBox="1">
              <a:spLocks noChangeArrowheads="1"/>
            </p:cNvSpPr>
            <p:nvPr/>
          </p:nvSpPr>
          <p:spPr bwMode="gray">
            <a:xfrm>
              <a:off x="910063" y="4826000"/>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3</a:t>
              </a:r>
            </a:p>
          </p:txBody>
        </p:sp>
      </p:grpSp>
      <p:grpSp>
        <p:nvGrpSpPr>
          <p:cNvPr id="20" name="Group 6"/>
          <p:cNvGrpSpPr>
            <a:grpSpLocks/>
          </p:cNvGrpSpPr>
          <p:nvPr/>
        </p:nvGrpSpPr>
        <p:grpSpPr bwMode="auto">
          <a:xfrm>
            <a:off x="838200" y="838200"/>
            <a:ext cx="7924800" cy="1066800"/>
            <a:chOff x="596" y="1824"/>
            <a:chExt cx="1440" cy="562"/>
          </a:xfrm>
        </p:grpSpPr>
        <p:sp>
          <p:nvSpPr>
            <p:cNvPr id="21"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2"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800" dirty="0" smtClean="0">
                  <a:solidFill>
                    <a:schemeClr val="tx1"/>
                  </a:solidFill>
                </a:rPr>
                <a:t>航空发动机径向碰摩部位识别</a:t>
              </a:r>
              <a:endParaRPr lang="en-US" altLang="zh-CN" sz="2800" dirty="0" smtClean="0">
                <a:solidFill>
                  <a:schemeClr val="tx1"/>
                </a:solidFill>
              </a:endParaRPr>
            </a:p>
          </p:txBody>
        </p:sp>
      </p:grpSp>
      <p:sp>
        <p:nvSpPr>
          <p:cNvPr id="2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14" name="矩形 13"/>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研究现状</a:t>
            </a:r>
            <a:endParaRPr lang="zh-CN" altLang="en-US" dirty="0">
              <a:solidFill>
                <a:schemeClr val="bg1"/>
              </a:solidFill>
              <a:latin typeface="Arial" pitchFamily="34" charset="0"/>
            </a:endParaRPr>
          </a:p>
        </p:txBody>
      </p:sp>
      <p:sp>
        <p:nvSpPr>
          <p:cNvPr id="15"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smtClean="0">
                <a:solidFill>
                  <a:srgbClr val="FF0000"/>
                </a:solidFill>
                <a:latin typeface="Arial" pitchFamily="34" charset="0"/>
              </a:rPr>
              <a:t>碰摩实验研究现状</a:t>
            </a:r>
            <a:endParaRPr lang="zh-CN" altLang="en-US" dirty="0">
              <a:solidFill>
                <a:schemeClr val="tx2"/>
              </a:solidFill>
            </a:endParaRPr>
          </a:p>
        </p:txBody>
      </p:sp>
      <p:sp>
        <p:nvSpPr>
          <p:cNvPr id="16" name="AutoShape 3"/>
          <p:cNvSpPr>
            <a:spLocks noChangeArrowheads="1"/>
          </p:cNvSpPr>
          <p:nvPr/>
        </p:nvSpPr>
        <p:spPr bwMode="ltGray">
          <a:xfrm>
            <a:off x="381000" y="381000"/>
            <a:ext cx="5880100" cy="4495800"/>
          </a:xfrm>
          <a:prstGeom prst="rightArrow">
            <a:avLst>
              <a:gd name="adj1" fmla="val 79306"/>
              <a:gd name="adj2" fmla="val 32395"/>
            </a:avLst>
          </a:prstGeom>
          <a:gradFill rotWithShape="1">
            <a:gsLst>
              <a:gs pos="0">
                <a:schemeClr val="accent1">
                  <a:gamma/>
                  <a:tint val="0"/>
                  <a:invGamma/>
                  <a:alpha val="24001"/>
                </a:schemeClr>
              </a:gs>
              <a:gs pos="100000">
                <a:schemeClr val="accent1"/>
              </a:gs>
            </a:gsLst>
            <a:lin ang="0" scaled="1"/>
          </a:gradFill>
          <a:ln w="9525">
            <a:noFill/>
            <a:miter lim="800000"/>
            <a:headEnd/>
            <a:tailEnd/>
          </a:ln>
          <a:effectLst/>
        </p:spPr>
        <p:txBody>
          <a:bodyPr wrap="none" anchor="ctr"/>
          <a:lstStyle/>
          <a:p>
            <a:endParaRPr lang="zh-CN" altLang="en-US"/>
          </a:p>
        </p:txBody>
      </p:sp>
      <p:sp>
        <p:nvSpPr>
          <p:cNvPr id="17" name="AutoShape 4"/>
          <p:cNvSpPr>
            <a:spLocks noChangeArrowheads="1"/>
          </p:cNvSpPr>
          <p:nvPr/>
        </p:nvSpPr>
        <p:spPr bwMode="blackWhite">
          <a:xfrm>
            <a:off x="762000" y="9906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spcBef>
                <a:spcPct val="50000"/>
              </a:spcBef>
            </a:pPr>
            <a:r>
              <a:rPr lang="zh-CN" altLang="en-US" sz="2800" dirty="0" smtClean="0">
                <a:solidFill>
                  <a:schemeClr val="bg1"/>
                </a:solidFill>
                <a:latin typeface="Arial" pitchFamily="34" charset="0"/>
              </a:rPr>
              <a:t>难以复现</a:t>
            </a:r>
            <a:endParaRPr lang="en-US" altLang="zh-CN" sz="2800" dirty="0">
              <a:solidFill>
                <a:schemeClr val="bg1"/>
              </a:solidFill>
              <a:ea typeface="宋体" charset="-122"/>
              <a:cs typeface="Arial" charset="0"/>
            </a:endParaRPr>
          </a:p>
        </p:txBody>
      </p:sp>
      <p:sp>
        <p:nvSpPr>
          <p:cNvPr id="18" name="AutoShape 5"/>
          <p:cNvSpPr>
            <a:spLocks noChangeArrowheads="1"/>
          </p:cNvSpPr>
          <p:nvPr/>
        </p:nvSpPr>
        <p:spPr bwMode="blackWhite">
          <a:xfrm>
            <a:off x="762000" y="2133600"/>
            <a:ext cx="4038600"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pPr>
              <a:spcBef>
                <a:spcPct val="50000"/>
              </a:spcBef>
            </a:pPr>
            <a:r>
              <a:rPr lang="zh-CN" altLang="en-US" sz="2800" dirty="0" smtClean="0">
                <a:solidFill>
                  <a:schemeClr val="bg1"/>
                </a:solidFill>
                <a:latin typeface="Arial" pitchFamily="34" charset="0"/>
              </a:rPr>
              <a:t>成本过高</a:t>
            </a:r>
            <a:endParaRPr lang="en-US" altLang="zh-CN" sz="2800" dirty="0" smtClean="0">
              <a:solidFill>
                <a:schemeClr val="bg1"/>
              </a:solidFill>
              <a:latin typeface="Arial" pitchFamily="34" charset="0"/>
            </a:endParaRPr>
          </a:p>
        </p:txBody>
      </p:sp>
      <p:sp>
        <p:nvSpPr>
          <p:cNvPr id="19" name="AutoShape 6"/>
          <p:cNvSpPr>
            <a:spLocks noChangeArrowheads="1"/>
          </p:cNvSpPr>
          <p:nvPr/>
        </p:nvSpPr>
        <p:spPr bwMode="blackWhite">
          <a:xfrm>
            <a:off x="762000" y="3276600"/>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a:spcBef>
                <a:spcPct val="50000"/>
              </a:spcBef>
            </a:pPr>
            <a:r>
              <a:rPr lang="zh-CN" altLang="en-US" sz="2800" dirty="0" smtClean="0">
                <a:solidFill>
                  <a:schemeClr val="bg1"/>
                </a:solidFill>
                <a:ea typeface="宋体" charset="-122"/>
                <a:cs typeface="Arial" charset="0"/>
              </a:rPr>
              <a:t>转子部件损坏</a:t>
            </a:r>
            <a:endParaRPr lang="en-US" altLang="zh-CN" sz="2800" dirty="0">
              <a:solidFill>
                <a:schemeClr val="bg1"/>
              </a:solidFill>
              <a:ea typeface="宋体" charset="-122"/>
              <a:cs typeface="Arial" charset="0"/>
            </a:endParaRPr>
          </a:p>
        </p:txBody>
      </p:sp>
      <p:sp>
        <p:nvSpPr>
          <p:cNvPr id="20" name="AutoShape 7"/>
          <p:cNvSpPr>
            <a:spLocks noChangeArrowheads="1"/>
          </p:cNvSpPr>
          <p:nvPr/>
        </p:nvSpPr>
        <p:spPr bwMode="auto">
          <a:xfrm>
            <a:off x="6172200" y="1999129"/>
            <a:ext cx="2514600" cy="1295400"/>
          </a:xfrm>
          <a:prstGeom prst="roundRect">
            <a:avLst>
              <a:gd name="adj" fmla="val 9106"/>
            </a:avLst>
          </a:prstGeom>
          <a:noFill/>
          <a:ln w="25400">
            <a:noFill/>
            <a:round/>
            <a:headEnd/>
            <a:tailEnd/>
          </a:ln>
          <a:effectLst/>
        </p:spPr>
        <p:txBody>
          <a:bodyPr anchor="ctr"/>
          <a:lstStyle/>
          <a:p>
            <a:pPr>
              <a:spcBef>
                <a:spcPct val="50000"/>
              </a:spcBef>
            </a:pPr>
            <a:r>
              <a:rPr lang="zh-CN" altLang="en-US" sz="3200" dirty="0" smtClean="0">
                <a:solidFill>
                  <a:schemeClr val="tx1"/>
                </a:solidFill>
                <a:ea typeface="宋体" charset="-122"/>
                <a:cs typeface="Arial" charset="0"/>
              </a:rPr>
              <a:t>基于小型转子实验台</a:t>
            </a:r>
            <a:endParaRPr lang="en-US" altLang="zh-CN" sz="3200" dirty="0">
              <a:solidFill>
                <a:schemeClr val="tx1"/>
              </a:solidFill>
              <a:ea typeface="宋体" charset="-122"/>
              <a:cs typeface="Arial" charset="0"/>
            </a:endParaRPr>
          </a:p>
        </p:txBody>
      </p:sp>
      <p:sp>
        <p:nvSpPr>
          <p:cNvPr id="21" name="AutoShape 4"/>
          <p:cNvSpPr>
            <a:spLocks noChangeArrowheads="1"/>
          </p:cNvSpPr>
          <p:nvPr/>
        </p:nvSpPr>
        <p:spPr bwMode="gray">
          <a:xfrm>
            <a:off x="914400" y="4800600"/>
            <a:ext cx="7467600" cy="13716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r>
              <a:rPr lang="zh-CN" altLang="en-US" sz="2800" dirty="0" smtClean="0">
                <a:solidFill>
                  <a:schemeClr val="tx1"/>
                </a:solidFill>
                <a:latin typeface="Arial" pitchFamily="34" charset="0"/>
              </a:rPr>
              <a:t>碰摩类型：</a:t>
            </a:r>
            <a:endParaRPr lang="en-US" altLang="zh-CN" sz="2800" dirty="0" smtClean="0">
              <a:solidFill>
                <a:schemeClr val="tx1"/>
              </a:solidFill>
              <a:latin typeface="Arial" pitchFamily="34" charset="0"/>
            </a:endParaRPr>
          </a:p>
          <a:p>
            <a:r>
              <a:rPr lang="zh-CN" altLang="en-US" sz="2800" dirty="0" smtClean="0">
                <a:solidFill>
                  <a:schemeClr val="tx1"/>
                </a:solidFill>
              </a:rPr>
              <a:t>单、多点碰摩、局部偏摩、整周碰摩。</a:t>
            </a:r>
            <a:endParaRPr lang="en-US" altLang="zh-CN" sz="2800" dirty="0">
              <a:solidFill>
                <a:schemeClr val="tx1"/>
              </a:solidFill>
              <a:ea typeface="宋体" charset="-122"/>
            </a:endParaRPr>
          </a:p>
        </p:txBody>
      </p:sp>
      <p:sp>
        <p:nvSpPr>
          <p:cNvPr id="1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a:xfrm>
            <a:off x="7543800" y="6524625"/>
            <a:ext cx="1600200" cy="381000"/>
          </a:xfrm>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sp>
        <p:nvSpPr>
          <p:cNvPr id="8"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10" name="AutoShape 4"/>
          <p:cNvSpPr>
            <a:spLocks noChangeArrowheads="1"/>
          </p:cNvSpPr>
          <p:nvPr/>
        </p:nvSpPr>
        <p:spPr bwMode="gray">
          <a:xfrm flipH="1">
            <a:off x="2362200" y="609600"/>
            <a:ext cx="1057275" cy="978209"/>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11" name="AutoShape 5"/>
          <p:cNvSpPr>
            <a:spLocks noChangeArrowheads="1"/>
          </p:cNvSpPr>
          <p:nvPr/>
        </p:nvSpPr>
        <p:spPr bwMode="gray">
          <a:xfrm>
            <a:off x="517525" y="685800"/>
            <a:ext cx="1158875" cy="938521"/>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12" name="Group 6"/>
          <p:cNvGrpSpPr>
            <a:grpSpLocks/>
          </p:cNvGrpSpPr>
          <p:nvPr/>
        </p:nvGrpSpPr>
        <p:grpSpPr bwMode="auto">
          <a:xfrm>
            <a:off x="457200" y="1905000"/>
            <a:ext cx="3003550" cy="3614429"/>
            <a:chOff x="862" y="713"/>
            <a:chExt cx="3780" cy="4551"/>
          </a:xfrm>
        </p:grpSpPr>
        <p:grpSp>
          <p:nvGrpSpPr>
            <p:cNvPr id="13" name="Group 7"/>
            <p:cNvGrpSpPr>
              <a:grpSpLocks/>
            </p:cNvGrpSpPr>
            <p:nvPr/>
          </p:nvGrpSpPr>
          <p:grpSpPr bwMode="auto">
            <a:xfrm>
              <a:off x="1082" y="3277"/>
              <a:ext cx="3406" cy="1987"/>
              <a:chOff x="1082" y="3422"/>
              <a:chExt cx="3406" cy="1987"/>
            </a:xfrm>
          </p:grpSpPr>
          <p:sp>
            <p:nvSpPr>
              <p:cNvPr id="18" name="Freeform 8"/>
              <p:cNvSpPr>
                <a:spLocks/>
              </p:cNvSpPr>
              <p:nvPr/>
            </p:nvSpPr>
            <p:spPr bwMode="gray">
              <a:xfrm>
                <a:off x="1082" y="4078"/>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sp>
            <p:nvSpPr>
              <p:cNvPr id="19" name="Freeform 9"/>
              <p:cNvSpPr>
                <a:spLocks/>
              </p:cNvSpPr>
              <p:nvPr/>
            </p:nvSpPr>
            <p:spPr bwMode="gray">
              <a:xfrm>
                <a:off x="2405" y="3991"/>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20" name="Freeform 10"/>
              <p:cNvSpPr>
                <a:spLocks/>
              </p:cNvSpPr>
              <p:nvPr/>
            </p:nvSpPr>
            <p:spPr bwMode="gray">
              <a:xfrm>
                <a:off x="1082" y="3422"/>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nvGrpSpPr>
            <p:cNvPr id="14" name="Group 19"/>
            <p:cNvGrpSpPr>
              <a:grpSpLocks/>
            </p:cNvGrpSpPr>
            <p:nvPr/>
          </p:nvGrpSpPr>
          <p:grpSpPr bwMode="auto">
            <a:xfrm>
              <a:off x="862" y="713"/>
              <a:ext cx="3780" cy="1993"/>
              <a:chOff x="1082" y="2355"/>
              <a:chExt cx="3406" cy="1993"/>
            </a:xfrm>
          </p:grpSpPr>
          <p:sp>
            <p:nvSpPr>
              <p:cNvPr id="15"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16"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17"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0000FF"/>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21" name="AutoShape 25"/>
          <p:cNvSpPr>
            <a:spLocks/>
          </p:cNvSpPr>
          <p:nvPr/>
        </p:nvSpPr>
        <p:spPr bwMode="blackWhite">
          <a:xfrm>
            <a:off x="4038600" y="3538229"/>
            <a:ext cx="3823996" cy="9903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22" name="矩形 21"/>
          <p:cNvSpPr/>
          <p:nvPr/>
        </p:nvSpPr>
        <p:spPr>
          <a:xfrm>
            <a:off x="1249666" y="865910"/>
            <a:ext cx="1422185"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背景原理</a:t>
            </a:r>
            <a:endParaRPr lang="en-US" altLang="zh-CN" sz="2400" dirty="0">
              <a:solidFill>
                <a:srgbClr val="000000"/>
              </a:solidFill>
              <a:effectLst>
                <a:outerShdw blurRad="38100" dist="38100" dir="2700000" algn="tl">
                  <a:srgbClr val="FFFFFF"/>
                </a:outerShdw>
              </a:effectLst>
            </a:endParaRPr>
          </a:p>
        </p:txBody>
      </p:sp>
      <p:sp>
        <p:nvSpPr>
          <p:cNvPr id="23" name="矩形 22"/>
          <p:cNvSpPr/>
          <p:nvPr/>
        </p:nvSpPr>
        <p:spPr>
          <a:xfrm>
            <a:off x="4038600" y="457200"/>
            <a:ext cx="4800600" cy="2114425"/>
          </a:xfrm>
          <a:prstGeom prst="rect">
            <a:avLst/>
          </a:prstGeom>
        </p:spPr>
        <p:txBody>
          <a:bodyPr wrap="square">
            <a:spAutoFit/>
          </a:bodyPr>
          <a:lstStyle/>
          <a:p>
            <a:pPr>
              <a:spcBef>
                <a:spcPct val="30000"/>
              </a:spcBef>
              <a:defRPr/>
            </a:pPr>
            <a:r>
              <a:rPr lang="zh-CN" altLang="en-US" dirty="0" smtClean="0">
                <a:solidFill>
                  <a:srgbClr val="0000FF"/>
                </a:solidFill>
              </a:rPr>
              <a:t>目前碰摩部位识别的方法均是基于对系统响应信号进行分析的基础上的，且普遍存在测试手段不常用，方法过于复杂，以及未考虑航空发动机的实际结构特征和碰摩特性，因而难于应用于工程实际的问题</a:t>
            </a:r>
            <a:endParaRPr lang="en-US" altLang="zh-CN" dirty="0" smtClean="0">
              <a:solidFill>
                <a:srgbClr val="0000FF"/>
              </a:solidFill>
            </a:endParaRPr>
          </a:p>
          <a:p>
            <a:pPr>
              <a:spcBef>
                <a:spcPct val="30000"/>
              </a:spcBef>
              <a:defRPr/>
            </a:pPr>
            <a:r>
              <a:rPr lang="zh-CN" altLang="en-US" dirty="0" smtClean="0">
                <a:solidFill>
                  <a:srgbClr val="0000FF"/>
                </a:solidFill>
              </a:rPr>
              <a:t>倒频谱方法简单成熟、更重要的是可以分离出传递路径特征，从而对传递路径信息进行分析</a:t>
            </a:r>
            <a:endParaRPr lang="en-US" altLang="zh-CN" dirty="0" smtClean="0">
              <a:solidFill>
                <a:srgbClr val="0000FF"/>
              </a:solidFill>
            </a:endParaRPr>
          </a:p>
        </p:txBody>
      </p:sp>
      <p:sp>
        <p:nvSpPr>
          <p:cNvPr id="24" name="矩形 23"/>
          <p:cNvSpPr/>
          <p:nvPr/>
        </p:nvSpPr>
        <p:spPr>
          <a:xfrm>
            <a:off x="1461655" y="2362200"/>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背景</a:t>
            </a:r>
            <a:endParaRPr lang="zh-CN" altLang="en-US" sz="2400" dirty="0">
              <a:solidFill>
                <a:schemeClr val="tx1"/>
              </a:solidFill>
            </a:endParaRPr>
          </a:p>
        </p:txBody>
      </p:sp>
      <p:sp>
        <p:nvSpPr>
          <p:cNvPr id="25" name="矩形 24"/>
          <p:cNvSpPr/>
          <p:nvPr/>
        </p:nvSpPr>
        <p:spPr>
          <a:xfrm>
            <a:off x="1385590" y="4397214"/>
            <a:ext cx="803425" cy="461665"/>
          </a:xfrm>
          <a:prstGeom prst="rect">
            <a:avLst/>
          </a:prstGeom>
        </p:spPr>
        <p:txBody>
          <a:bodyPr wrap="none">
            <a:spAutoFit/>
          </a:bodyPr>
          <a:lstStyle/>
          <a:p>
            <a:r>
              <a:rPr lang="zh-CN" altLang="en-US" sz="2400" dirty="0" smtClean="0">
                <a:solidFill>
                  <a:schemeClr val="tx1"/>
                </a:solidFill>
                <a:effectLst>
                  <a:outerShdw blurRad="38100" dist="38100" dir="2700000" algn="tl">
                    <a:srgbClr val="FFFFFF"/>
                  </a:outerShdw>
                </a:effectLst>
              </a:rPr>
              <a:t>原理</a:t>
            </a:r>
            <a:endParaRPr lang="zh-CN" altLang="en-US" sz="2400" dirty="0">
              <a:solidFill>
                <a:schemeClr val="tx1"/>
              </a:solidFill>
            </a:endParaRPr>
          </a:p>
        </p:txBody>
      </p:sp>
      <p:sp>
        <p:nvSpPr>
          <p:cNvPr id="26" name="AutoShape 25"/>
          <p:cNvSpPr>
            <a:spLocks/>
          </p:cNvSpPr>
          <p:nvPr/>
        </p:nvSpPr>
        <p:spPr bwMode="blackWhite">
          <a:xfrm>
            <a:off x="4191000" y="1524000"/>
            <a:ext cx="3823996" cy="1066800"/>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graphicFrame>
        <p:nvGraphicFramePr>
          <p:cNvPr id="89093" name="Object 5"/>
          <p:cNvGraphicFramePr>
            <a:graphicFrameLocks noChangeAspect="1"/>
          </p:cNvGraphicFramePr>
          <p:nvPr/>
        </p:nvGraphicFramePr>
        <p:xfrm>
          <a:off x="4495800" y="2667000"/>
          <a:ext cx="3733800" cy="609600"/>
        </p:xfrm>
        <a:graphic>
          <a:graphicData uri="http://schemas.openxmlformats.org/presentationml/2006/ole">
            <p:oleObj spid="_x0000_s89093" name="公式" r:id="rId4" imgW="1384200" imgH="444240" progId="Equation.3">
              <p:embed/>
            </p:oleObj>
          </a:graphicData>
        </a:graphic>
      </p:graphicFrame>
      <p:graphicFrame>
        <p:nvGraphicFramePr>
          <p:cNvPr id="89094" name="Object 6"/>
          <p:cNvGraphicFramePr>
            <a:graphicFrameLocks noChangeAspect="1"/>
          </p:cNvGraphicFramePr>
          <p:nvPr/>
        </p:nvGraphicFramePr>
        <p:xfrm>
          <a:off x="4419600" y="3352800"/>
          <a:ext cx="3962400" cy="838200"/>
        </p:xfrm>
        <a:graphic>
          <a:graphicData uri="http://schemas.openxmlformats.org/presentationml/2006/ole">
            <p:oleObj spid="_x0000_s89094" r:id="rId5" imgW="1511300" imgH="723900" progId="">
              <p:embed/>
            </p:oleObj>
          </a:graphicData>
        </a:graphic>
      </p:graphicFrame>
      <p:sp>
        <p:nvSpPr>
          <p:cNvPr id="890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9098" name="Object 10"/>
          <p:cNvGraphicFramePr>
            <a:graphicFrameLocks noChangeAspect="1"/>
          </p:cNvGraphicFramePr>
          <p:nvPr/>
        </p:nvGraphicFramePr>
        <p:xfrm>
          <a:off x="4648200" y="4800600"/>
          <a:ext cx="3352800" cy="228600"/>
        </p:xfrm>
        <a:graphic>
          <a:graphicData uri="http://schemas.openxmlformats.org/presentationml/2006/ole">
            <p:oleObj spid="_x0000_s89098" name="公式" r:id="rId6" imgW="1993900" imgH="203200" progId="Equation.3">
              <p:embed/>
            </p:oleObj>
          </a:graphicData>
        </a:graphic>
      </p:graphicFrame>
      <p:graphicFrame>
        <p:nvGraphicFramePr>
          <p:cNvPr id="2" name="Object 11"/>
          <p:cNvGraphicFramePr>
            <a:graphicFrameLocks noChangeAspect="1"/>
          </p:cNvGraphicFramePr>
          <p:nvPr/>
        </p:nvGraphicFramePr>
        <p:xfrm>
          <a:off x="3505200" y="5181600"/>
          <a:ext cx="5334000" cy="1250950"/>
        </p:xfrm>
        <a:graphic>
          <a:graphicData uri="http://schemas.openxmlformats.org/presentationml/2006/ole">
            <p:oleObj spid="_x0000_s89099" name="公式" r:id="rId7" imgW="3568680" imgH="1155600" progId="Equation.3">
              <p:embed/>
            </p:oleObj>
          </a:graphicData>
        </a:graphic>
      </p:graphicFrame>
      <p:sp>
        <p:nvSpPr>
          <p:cNvPr id="891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9100" name="Object 12"/>
          <p:cNvGraphicFramePr>
            <a:graphicFrameLocks noChangeAspect="1"/>
          </p:cNvGraphicFramePr>
          <p:nvPr/>
        </p:nvGraphicFramePr>
        <p:xfrm>
          <a:off x="4038600" y="4267200"/>
          <a:ext cx="4171950" cy="304800"/>
        </p:xfrm>
        <a:graphic>
          <a:graphicData uri="http://schemas.openxmlformats.org/presentationml/2006/ole">
            <p:oleObj spid="_x0000_s89100" name="公式" r:id="rId8" imgW="15748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anim calcmode="lin" valueType="num">
                                      <p:cBhvr>
                                        <p:cTn id="25" dur="500" fill="hold"/>
                                        <p:tgtEl>
                                          <p:spTgt spid="23"/>
                                        </p:tgtEl>
                                        <p:attrNameLst>
                                          <p:attrName>ppt_x</p:attrName>
                                        </p:attrNameLst>
                                      </p:cBhvr>
                                      <p:tavLst>
                                        <p:tav tm="0">
                                          <p:val>
                                            <p:strVal val="#ppt_x"/>
                                          </p:val>
                                        </p:tav>
                                        <p:tav tm="100000">
                                          <p:val>
                                            <p:strVal val="#ppt_x"/>
                                          </p:val>
                                        </p:tav>
                                      </p:tavLst>
                                    </p:anim>
                                    <p:anim calcmode="lin" valueType="num">
                                      <p:cBhvr>
                                        <p:cTn id="26" dur="5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anim calcmode="lin" valueType="num">
                                      <p:cBhvr>
                                        <p:cTn id="40" dur="500" fill="hold"/>
                                        <p:tgtEl>
                                          <p:spTgt spid="24"/>
                                        </p:tgtEl>
                                        <p:attrNameLst>
                                          <p:attrName>ppt_x</p:attrName>
                                        </p:attrNameLst>
                                      </p:cBhvr>
                                      <p:tavLst>
                                        <p:tav tm="0">
                                          <p:val>
                                            <p:strVal val="#ppt_x"/>
                                          </p:val>
                                        </p:tav>
                                        <p:tav tm="100000">
                                          <p:val>
                                            <p:strVal val="#ppt_x"/>
                                          </p:val>
                                        </p:tav>
                                      </p:tavLst>
                                    </p:anim>
                                    <p:anim calcmode="lin" valueType="num">
                                      <p:cBhvr>
                                        <p:cTn id="41" dur="5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9093"/>
                                        </p:tgtEl>
                                        <p:attrNameLst>
                                          <p:attrName>style.visibility</p:attrName>
                                        </p:attrNameLst>
                                      </p:cBhvr>
                                      <p:to>
                                        <p:strVal val="visible"/>
                                      </p:to>
                                    </p:set>
                                    <p:animEffect transition="in" filter="fade">
                                      <p:cBhvr>
                                        <p:cTn id="49" dur="500"/>
                                        <p:tgtEl>
                                          <p:spTgt spid="89093"/>
                                        </p:tgtEl>
                                      </p:cBhvr>
                                    </p:animEffect>
                                    <p:anim calcmode="lin" valueType="num">
                                      <p:cBhvr>
                                        <p:cTn id="50" dur="500" fill="hold"/>
                                        <p:tgtEl>
                                          <p:spTgt spid="89093"/>
                                        </p:tgtEl>
                                        <p:attrNameLst>
                                          <p:attrName>ppt_x</p:attrName>
                                        </p:attrNameLst>
                                      </p:cBhvr>
                                      <p:tavLst>
                                        <p:tav tm="0">
                                          <p:val>
                                            <p:strVal val="#ppt_x"/>
                                          </p:val>
                                        </p:tav>
                                        <p:tav tm="100000">
                                          <p:val>
                                            <p:strVal val="#ppt_x"/>
                                          </p:val>
                                        </p:tav>
                                      </p:tavLst>
                                    </p:anim>
                                    <p:anim calcmode="lin" valueType="num">
                                      <p:cBhvr>
                                        <p:cTn id="51" dur="500" fill="hold"/>
                                        <p:tgtEl>
                                          <p:spTgt spid="8909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9094"/>
                                        </p:tgtEl>
                                        <p:attrNameLst>
                                          <p:attrName>style.visibility</p:attrName>
                                        </p:attrNameLst>
                                      </p:cBhvr>
                                      <p:to>
                                        <p:strVal val="visible"/>
                                      </p:to>
                                    </p:set>
                                    <p:animEffect transition="in" filter="fade">
                                      <p:cBhvr>
                                        <p:cTn id="54" dur="500"/>
                                        <p:tgtEl>
                                          <p:spTgt spid="89094"/>
                                        </p:tgtEl>
                                      </p:cBhvr>
                                    </p:animEffect>
                                    <p:anim calcmode="lin" valueType="num">
                                      <p:cBhvr>
                                        <p:cTn id="55" dur="500" fill="hold"/>
                                        <p:tgtEl>
                                          <p:spTgt spid="89094"/>
                                        </p:tgtEl>
                                        <p:attrNameLst>
                                          <p:attrName>ppt_x</p:attrName>
                                        </p:attrNameLst>
                                      </p:cBhvr>
                                      <p:tavLst>
                                        <p:tav tm="0">
                                          <p:val>
                                            <p:strVal val="#ppt_x"/>
                                          </p:val>
                                        </p:tav>
                                        <p:tav tm="100000">
                                          <p:val>
                                            <p:strVal val="#ppt_x"/>
                                          </p:val>
                                        </p:tav>
                                      </p:tavLst>
                                    </p:anim>
                                    <p:anim calcmode="lin" valueType="num">
                                      <p:cBhvr>
                                        <p:cTn id="56" dur="500" fill="hold"/>
                                        <p:tgtEl>
                                          <p:spTgt spid="8909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9100"/>
                                        </p:tgtEl>
                                        <p:attrNameLst>
                                          <p:attrName>style.visibility</p:attrName>
                                        </p:attrNameLst>
                                      </p:cBhvr>
                                      <p:to>
                                        <p:strVal val="visible"/>
                                      </p:to>
                                    </p:set>
                                    <p:animEffect transition="in" filter="fade">
                                      <p:cBhvr>
                                        <p:cTn id="64" dur="500"/>
                                        <p:tgtEl>
                                          <p:spTgt spid="89100"/>
                                        </p:tgtEl>
                                      </p:cBhvr>
                                    </p:animEffect>
                                    <p:anim calcmode="lin" valueType="num">
                                      <p:cBhvr>
                                        <p:cTn id="65" dur="500" fill="hold"/>
                                        <p:tgtEl>
                                          <p:spTgt spid="89100"/>
                                        </p:tgtEl>
                                        <p:attrNameLst>
                                          <p:attrName>ppt_x</p:attrName>
                                        </p:attrNameLst>
                                      </p:cBhvr>
                                      <p:tavLst>
                                        <p:tav tm="0">
                                          <p:val>
                                            <p:strVal val="#ppt_x"/>
                                          </p:val>
                                        </p:tav>
                                        <p:tav tm="100000">
                                          <p:val>
                                            <p:strVal val="#ppt_x"/>
                                          </p:val>
                                        </p:tav>
                                      </p:tavLst>
                                    </p:anim>
                                    <p:anim calcmode="lin" valueType="num">
                                      <p:cBhvr>
                                        <p:cTn id="66" dur="500" fill="hold"/>
                                        <p:tgtEl>
                                          <p:spTgt spid="8910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9098"/>
                                        </p:tgtEl>
                                        <p:attrNameLst>
                                          <p:attrName>style.visibility</p:attrName>
                                        </p:attrNameLst>
                                      </p:cBhvr>
                                      <p:to>
                                        <p:strVal val="visible"/>
                                      </p:to>
                                    </p:set>
                                    <p:animEffect transition="in" filter="fade">
                                      <p:cBhvr>
                                        <p:cTn id="69" dur="500"/>
                                        <p:tgtEl>
                                          <p:spTgt spid="89098"/>
                                        </p:tgtEl>
                                      </p:cBhvr>
                                    </p:animEffect>
                                    <p:anim calcmode="lin" valueType="num">
                                      <p:cBhvr>
                                        <p:cTn id="70" dur="500" fill="hold"/>
                                        <p:tgtEl>
                                          <p:spTgt spid="89098"/>
                                        </p:tgtEl>
                                        <p:attrNameLst>
                                          <p:attrName>ppt_x</p:attrName>
                                        </p:attrNameLst>
                                      </p:cBhvr>
                                      <p:tavLst>
                                        <p:tav tm="0">
                                          <p:val>
                                            <p:strVal val="#ppt_x"/>
                                          </p:val>
                                        </p:tav>
                                        <p:tav tm="100000">
                                          <p:val>
                                            <p:strVal val="#ppt_x"/>
                                          </p:val>
                                        </p:tav>
                                      </p:tavLst>
                                    </p:anim>
                                    <p:anim calcmode="lin" valueType="num">
                                      <p:cBhvr>
                                        <p:cTn id="71" dur="500" fill="hold"/>
                                        <p:tgtEl>
                                          <p:spTgt spid="8909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anim calcmode="lin" valueType="num">
                                      <p:cBhvr>
                                        <p:cTn id="75" dur="500" fill="hold"/>
                                        <p:tgtEl>
                                          <p:spTgt spid="2"/>
                                        </p:tgtEl>
                                        <p:attrNameLst>
                                          <p:attrName>ppt_x</p:attrName>
                                        </p:attrNameLst>
                                      </p:cBhvr>
                                      <p:tavLst>
                                        <p:tav tm="0">
                                          <p:val>
                                            <p:strVal val="#ppt_x"/>
                                          </p:val>
                                        </p:tav>
                                        <p:tav tm="100000">
                                          <p:val>
                                            <p:strVal val="#ppt_x"/>
                                          </p:val>
                                        </p:tav>
                                      </p:tavLst>
                                    </p:anim>
                                    <p:anim calcmode="lin" valueType="num">
                                      <p:cBhvr>
                                        <p:cTn id="76"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2" grpId="0"/>
      <p:bldP spid="23" grpId="0"/>
      <p:bldP spid="24" grpId="0"/>
      <p:bldP spid="25" grpId="0"/>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6" name="组合 5"/>
          <p:cNvGrpSpPr/>
          <p:nvPr/>
        </p:nvGrpSpPr>
        <p:grpSpPr>
          <a:xfrm>
            <a:off x="-381000" y="-228599"/>
            <a:ext cx="9905999" cy="6858003"/>
            <a:chOff x="-412713" y="1474421"/>
            <a:chExt cx="6257693" cy="3582312"/>
          </a:xfrm>
        </p:grpSpPr>
        <p:pic>
          <p:nvPicPr>
            <p:cNvPr id="7" name="圆角矩形 3"/>
            <p:cNvPicPr>
              <a:picLocks noChangeArrowheads="1"/>
            </p:cNvPicPr>
            <p:nvPr/>
          </p:nvPicPr>
          <p:blipFill>
            <a:blip r:embed="rId3"/>
            <a:srcRect b="8311"/>
            <a:stretch>
              <a:fillRect/>
            </a:stretch>
          </p:blipFill>
          <p:spPr bwMode="auto">
            <a:xfrm>
              <a:off x="-412713" y="1474421"/>
              <a:ext cx="6257693" cy="3582312"/>
            </a:xfrm>
            <a:prstGeom prst="rect">
              <a:avLst/>
            </a:prstGeom>
            <a:noFill/>
            <a:ln w="9525">
              <a:noFill/>
              <a:miter lim="800000"/>
              <a:headEnd/>
              <a:tailEnd/>
            </a:ln>
          </p:spPr>
        </p:pic>
        <p:sp>
          <p:nvSpPr>
            <p:cNvPr id="8" name="矩形 7"/>
            <p:cNvSpPr/>
            <p:nvPr/>
          </p:nvSpPr>
          <p:spPr>
            <a:xfrm>
              <a:off x="164920" y="2071472"/>
              <a:ext cx="5150563" cy="273307"/>
            </a:xfrm>
            <a:prstGeom prst="rect">
              <a:avLst/>
            </a:prstGeom>
          </p:spPr>
          <p:txBody>
            <a:bodyPr wrap="square">
              <a:spAutoFit/>
            </a:bodyPr>
            <a:lstStyle/>
            <a:p>
              <a:pPr lvl="0" fontAlgn="ctr">
                <a:spcBef>
                  <a:spcPct val="20000"/>
                </a:spcBef>
                <a:buClr>
                  <a:srgbClr val="0000FF"/>
                </a:buClr>
              </a:pPr>
              <a:r>
                <a:rPr lang="zh-CN" altLang="en-US" sz="2800" dirty="0" smtClean="0">
                  <a:solidFill>
                    <a:srgbClr val="C00000"/>
                  </a:solidFill>
                </a:rPr>
                <a:t>实验数据</a:t>
              </a:r>
            </a:p>
          </p:txBody>
        </p:sp>
      </p:grpSp>
      <p:sp>
        <p:nvSpPr>
          <p:cNvPr id="10"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sp>
        <p:nvSpPr>
          <p:cNvPr id="11" name="矩形 10"/>
          <p:cNvSpPr/>
          <p:nvPr/>
        </p:nvSpPr>
        <p:spPr>
          <a:xfrm>
            <a:off x="381000" y="1447800"/>
            <a:ext cx="8382000" cy="1631216"/>
          </a:xfrm>
          <a:prstGeom prst="rect">
            <a:avLst/>
          </a:prstGeom>
        </p:spPr>
        <p:txBody>
          <a:bodyPr wrap="square">
            <a:spAutoFit/>
          </a:bodyPr>
          <a:lstStyle/>
          <a:p>
            <a:pPr algn="l"/>
            <a:r>
              <a:rPr lang="zh-CN" altLang="en-US" sz="2000" b="0" dirty="0" smtClean="0">
                <a:solidFill>
                  <a:schemeClr val="tx1"/>
                </a:solidFill>
              </a:rPr>
              <a:t>实验时在涡轮机匣处设计了四个碰摩螺钉，实现四个部位的碰摩实验，沿涡轮机匣相应布置四个加速度传感器以采集机匣加速度信号</a:t>
            </a:r>
            <a:endParaRPr lang="en-US" altLang="zh-CN" sz="2000" b="0" dirty="0" smtClean="0">
              <a:solidFill>
                <a:schemeClr val="tx1"/>
              </a:solidFill>
            </a:endParaRPr>
          </a:p>
          <a:p>
            <a:pPr algn="l"/>
            <a:endParaRPr lang="zh-CN" altLang="en-US" sz="2000" b="0" dirty="0" smtClean="0">
              <a:solidFill>
                <a:schemeClr val="tx1"/>
              </a:solidFill>
            </a:endParaRPr>
          </a:p>
          <a:p>
            <a:r>
              <a:rPr lang="zh-CN" altLang="en-US" sz="2000" b="0" dirty="0" smtClean="0">
                <a:solidFill>
                  <a:schemeClr val="tx1"/>
                </a:solidFill>
              </a:rPr>
              <a:t>进行了两天</a:t>
            </a:r>
            <a:r>
              <a:rPr lang="en-US" sz="2000" b="0" dirty="0" smtClean="0">
                <a:solidFill>
                  <a:schemeClr val="tx1"/>
                </a:solidFill>
              </a:rPr>
              <a:t>6</a:t>
            </a:r>
            <a:r>
              <a:rPr lang="zh-CN" altLang="en-US" sz="2000" b="0" dirty="0" smtClean="0">
                <a:solidFill>
                  <a:schemeClr val="tx1"/>
                </a:solidFill>
              </a:rPr>
              <a:t>次独立实验，每次实验均进行碰上、碰下、碰左、碰右四个部位的碰摩实验，每次实验保存</a:t>
            </a:r>
            <a:r>
              <a:rPr lang="en-US" sz="2000" b="0" dirty="0" smtClean="0">
                <a:solidFill>
                  <a:schemeClr val="tx1"/>
                </a:solidFill>
              </a:rPr>
              <a:t>100</a:t>
            </a:r>
            <a:r>
              <a:rPr lang="zh-CN" altLang="en-US" sz="2000" b="0" dirty="0" smtClean="0">
                <a:solidFill>
                  <a:schemeClr val="tx1"/>
                </a:solidFill>
              </a:rPr>
              <a:t>个样本，每个样本为</a:t>
            </a:r>
            <a:r>
              <a:rPr lang="en-US" sz="2000" b="0" dirty="0" smtClean="0">
                <a:solidFill>
                  <a:schemeClr val="tx1"/>
                </a:solidFill>
              </a:rPr>
              <a:t>8192</a:t>
            </a:r>
            <a:r>
              <a:rPr lang="zh-CN" altLang="en-US" sz="2000" b="0" dirty="0" smtClean="0">
                <a:solidFill>
                  <a:schemeClr val="tx1"/>
                </a:solidFill>
              </a:rPr>
              <a:t>个采样点。</a:t>
            </a:r>
            <a:endParaRPr lang="zh-CN" altLang="en-US" sz="2000" b="0" dirty="0">
              <a:solidFill>
                <a:schemeClr val="tx1"/>
              </a:solidFill>
            </a:endParaRPr>
          </a:p>
        </p:txBody>
      </p:sp>
      <p:graphicFrame>
        <p:nvGraphicFramePr>
          <p:cNvPr id="12" name="表格 11"/>
          <p:cNvGraphicFramePr>
            <a:graphicFrameLocks noGrp="1"/>
          </p:cNvGraphicFramePr>
          <p:nvPr/>
        </p:nvGraphicFramePr>
        <p:xfrm>
          <a:off x="533400" y="3493453"/>
          <a:ext cx="7924801" cy="1383347"/>
        </p:xfrm>
        <a:graphic>
          <a:graphicData uri="http://schemas.openxmlformats.org/drawingml/2006/table">
            <a:tbl>
              <a:tblPr/>
              <a:tblGrid>
                <a:gridCol w="2079467"/>
                <a:gridCol w="1756136"/>
                <a:gridCol w="1947917"/>
                <a:gridCol w="2141281"/>
              </a:tblGrid>
              <a:tr h="438453">
                <a:tc>
                  <a:txBody>
                    <a:bodyPr/>
                    <a:lstStyle/>
                    <a:p>
                      <a:pPr algn="ctr">
                        <a:spcAft>
                          <a:spcPts val="0"/>
                        </a:spcAft>
                      </a:pPr>
                      <a:r>
                        <a:rPr lang="zh-CN" sz="1800" kern="100" dirty="0">
                          <a:solidFill>
                            <a:srgbClr val="000000"/>
                          </a:solidFill>
                          <a:latin typeface="Times New Roman"/>
                          <a:ea typeface="宋体"/>
                        </a:rPr>
                        <a:t>实验日期</a:t>
                      </a:r>
                      <a:endParaRPr lang="zh-CN" sz="18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solidFill>
                            <a:srgbClr val="000000"/>
                          </a:solidFill>
                          <a:latin typeface="Times New Roman"/>
                          <a:ea typeface="宋体"/>
                        </a:rPr>
                        <a:t>试验次数</a:t>
                      </a:r>
                      <a:endParaRPr lang="zh-CN" sz="18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solidFill>
                            <a:srgbClr val="000000"/>
                          </a:solidFill>
                          <a:latin typeface="Times New Roman"/>
                          <a:ea typeface="宋体"/>
                        </a:rPr>
                        <a:t>碰摩程度</a:t>
                      </a:r>
                      <a:endParaRPr lang="zh-CN" sz="18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solidFill>
                            <a:srgbClr val="000000"/>
                          </a:solidFill>
                          <a:latin typeface="Times New Roman"/>
                          <a:ea typeface="宋体"/>
                        </a:rPr>
                        <a:t>实验转速</a:t>
                      </a:r>
                      <a:endParaRPr lang="zh-CN" sz="18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315">
                <a:tc>
                  <a:txBody>
                    <a:bodyPr/>
                    <a:lstStyle/>
                    <a:p>
                      <a:pPr algn="ctr">
                        <a:spcAft>
                          <a:spcPts val="0"/>
                        </a:spcAft>
                      </a:pPr>
                      <a:r>
                        <a:rPr lang="en-US" sz="1800" kern="100">
                          <a:solidFill>
                            <a:srgbClr val="000000"/>
                          </a:solidFill>
                          <a:latin typeface="Times New Roman"/>
                          <a:ea typeface="宋体"/>
                        </a:rPr>
                        <a:t>2012.5.12</a:t>
                      </a:r>
                      <a:endParaRPr lang="zh-CN" sz="18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Times New Roman"/>
                          <a:ea typeface="宋体"/>
                        </a:rPr>
                        <a:t>3</a:t>
                      </a:r>
                      <a:endParaRPr lang="zh-CN" sz="18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solidFill>
                            <a:srgbClr val="000000"/>
                          </a:solidFill>
                          <a:latin typeface="Times New Roman"/>
                          <a:ea typeface="宋体"/>
                        </a:rPr>
                        <a:t>中度碰摩</a:t>
                      </a:r>
                      <a:endParaRPr lang="zh-CN" sz="18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Times New Roman"/>
                          <a:ea typeface="宋体"/>
                        </a:rPr>
                        <a:t>1500r/min</a:t>
                      </a:r>
                      <a:endParaRPr lang="zh-CN" sz="18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79">
                <a:tc>
                  <a:txBody>
                    <a:bodyPr/>
                    <a:lstStyle/>
                    <a:p>
                      <a:pPr algn="ctr">
                        <a:spcAft>
                          <a:spcPts val="0"/>
                        </a:spcAft>
                      </a:pPr>
                      <a:r>
                        <a:rPr lang="en-US" sz="1800" kern="100">
                          <a:solidFill>
                            <a:srgbClr val="000000"/>
                          </a:solidFill>
                          <a:latin typeface="Times New Roman"/>
                          <a:ea typeface="宋体"/>
                        </a:rPr>
                        <a:t>2012.5.17</a:t>
                      </a:r>
                      <a:endParaRPr lang="zh-CN" sz="18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Times New Roman"/>
                          <a:ea typeface="宋体"/>
                        </a:rPr>
                        <a:t>3</a:t>
                      </a:r>
                      <a:endParaRPr lang="zh-CN" sz="18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dirty="0">
                          <a:solidFill>
                            <a:srgbClr val="000000"/>
                          </a:solidFill>
                          <a:latin typeface="Times New Roman"/>
                          <a:ea typeface="宋体"/>
                        </a:rPr>
                        <a:t>中度碰摩</a:t>
                      </a:r>
                      <a:endParaRPr lang="zh-CN" sz="18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Times New Roman"/>
                          <a:ea typeface="宋体"/>
                        </a:rPr>
                        <a:t>1500r/min</a:t>
                      </a:r>
                      <a:endParaRPr lang="zh-CN" sz="18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sp>
        <p:nvSpPr>
          <p:cNvPr id="8" name="矩形 7"/>
          <p:cNvSpPr/>
          <p:nvPr/>
        </p:nvSpPr>
        <p:spPr>
          <a:xfrm>
            <a:off x="1752600" y="533400"/>
            <a:ext cx="5559535"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rPr>
              <a:t>频谱分析</a:t>
            </a:r>
            <a:r>
              <a:rPr lang="en-US" altLang="zh-CN" sz="2800" dirty="0" smtClean="0">
                <a:solidFill>
                  <a:srgbClr val="0000FF"/>
                </a:solidFill>
              </a:rPr>
              <a:t>—</a:t>
            </a:r>
            <a:r>
              <a:rPr lang="zh-CN" altLang="en-US" sz="2800" dirty="0" smtClean="0">
                <a:solidFill>
                  <a:srgbClr val="0000FF"/>
                </a:solidFill>
              </a:rPr>
              <a:t>加速度传感器位置相同</a:t>
            </a:r>
            <a:endParaRPr lang="zh-CN" altLang="en-US" sz="2800" dirty="0">
              <a:solidFill>
                <a:srgbClr val="0000FF"/>
              </a:solidFill>
              <a:latin typeface="Arial" pitchFamily="34" charset="0"/>
            </a:endParaRPr>
          </a:p>
        </p:txBody>
      </p:sp>
      <p:pic>
        <p:nvPicPr>
          <p:cNvPr id="9" name="图片 8" descr="8.JPG"/>
          <p:cNvPicPr>
            <a:picLocks noChangeAspect="1"/>
          </p:cNvPicPr>
          <p:nvPr/>
        </p:nvPicPr>
        <p:blipFill>
          <a:blip r:embed="rId3"/>
          <a:stretch>
            <a:fillRect/>
          </a:stretch>
        </p:blipFill>
        <p:spPr>
          <a:xfrm>
            <a:off x="990600" y="985927"/>
            <a:ext cx="7391400" cy="2824073"/>
          </a:xfrm>
          <a:prstGeom prst="rect">
            <a:avLst/>
          </a:prstGeom>
        </p:spPr>
      </p:pic>
      <p:pic>
        <p:nvPicPr>
          <p:cNvPr id="11" name="图片 10" descr="9.JPG"/>
          <p:cNvPicPr>
            <a:picLocks noChangeAspect="1"/>
          </p:cNvPicPr>
          <p:nvPr/>
        </p:nvPicPr>
        <p:blipFill>
          <a:blip r:embed="rId4"/>
          <a:stretch>
            <a:fillRect/>
          </a:stretch>
        </p:blipFill>
        <p:spPr>
          <a:xfrm>
            <a:off x="1009388" y="3681412"/>
            <a:ext cx="7525012" cy="2795588"/>
          </a:xfrm>
          <a:prstGeom prst="rect">
            <a:avLst/>
          </a:prstGeom>
        </p:spPr>
      </p:pic>
      <p:sp>
        <p:nvSpPr>
          <p:cNvPr id="12"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10" name="AutoShape 30"/>
          <p:cNvSpPr>
            <a:spLocks noChangeArrowheads="1"/>
          </p:cNvSpPr>
          <p:nvPr/>
        </p:nvSpPr>
        <p:spPr bwMode="auto">
          <a:xfrm flipH="1">
            <a:off x="4114800" y="1447800"/>
            <a:ext cx="1828800" cy="6858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eaLnBrk="0" hangingPunct="0"/>
            <a:r>
              <a:rPr lang="zh-CN" altLang="en-US" dirty="0" smtClean="0">
                <a:solidFill>
                  <a:srgbClr val="000000"/>
                </a:solidFill>
              </a:rPr>
              <a:t>碰摩 </a:t>
            </a:r>
            <a:r>
              <a:rPr lang="en-US" altLang="zh-CN" dirty="0" smtClean="0">
                <a:solidFill>
                  <a:srgbClr val="000000"/>
                </a:solidFill>
              </a:rPr>
              <a:t>-</a:t>
            </a:r>
            <a:r>
              <a:rPr lang="zh-CN" altLang="en-US" dirty="0" smtClean="0">
                <a:solidFill>
                  <a:srgbClr val="000000"/>
                </a:solidFill>
              </a:rPr>
              <a:t>频谱</a:t>
            </a:r>
            <a:endParaRPr lang="en-US" altLang="zh-CN" b="1" dirty="0" smtClean="0">
              <a:solidFill>
                <a:srgbClr val="000000"/>
              </a:solidFill>
              <a:ea typeface="宋体" pitchFamily="2" charset="-122"/>
            </a:endParaRPr>
          </a:p>
        </p:txBody>
      </p:sp>
      <p:sp>
        <p:nvSpPr>
          <p:cNvPr id="14" name="AutoShape 30"/>
          <p:cNvSpPr>
            <a:spLocks noChangeArrowheads="1"/>
          </p:cNvSpPr>
          <p:nvPr/>
        </p:nvSpPr>
        <p:spPr bwMode="auto">
          <a:xfrm>
            <a:off x="7239000" y="3429000"/>
            <a:ext cx="1524000" cy="5334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eaLnBrk="0" hangingPunct="0"/>
            <a:r>
              <a:rPr lang="zh-CN" altLang="en-US" dirty="0" smtClean="0">
                <a:solidFill>
                  <a:srgbClr val="000000"/>
                </a:solidFill>
              </a:rPr>
              <a:t>无碰摩 </a:t>
            </a:r>
            <a:r>
              <a:rPr lang="en-US" altLang="zh-CN" dirty="0" smtClean="0">
                <a:solidFill>
                  <a:srgbClr val="000000"/>
                </a:solidFill>
              </a:rPr>
              <a:t>-</a:t>
            </a:r>
            <a:r>
              <a:rPr lang="zh-CN" altLang="en-US" dirty="0" smtClean="0">
                <a:solidFill>
                  <a:srgbClr val="000000"/>
                </a:solidFill>
              </a:rPr>
              <a:t>频谱</a:t>
            </a:r>
            <a:endParaRPr lang="en-US" altLang="zh-CN" b="1" dirty="0" smtClean="0">
              <a:solidFill>
                <a:srgbClr val="000000"/>
              </a:solidFill>
              <a:ea typeface="宋体" pitchFamily="2" charset="-122"/>
            </a:endParaRPr>
          </a:p>
        </p:txBody>
      </p:sp>
      <p:sp>
        <p:nvSpPr>
          <p:cNvPr id="15" name="AutoShape 23"/>
          <p:cNvSpPr>
            <a:spLocks noChangeArrowheads="1"/>
          </p:cNvSpPr>
          <p:nvPr/>
        </p:nvSpPr>
        <p:spPr bwMode="auto">
          <a:xfrm>
            <a:off x="3581400" y="2362200"/>
            <a:ext cx="2286000" cy="1524000"/>
          </a:xfrm>
          <a:prstGeom prst="roundRect">
            <a:avLst>
              <a:gd name="adj" fmla="val 16667"/>
            </a:avLst>
          </a:prstGeom>
          <a:solidFill>
            <a:srgbClr val="07D1F9"/>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000" dirty="0" smtClean="0">
                <a:solidFill>
                  <a:schemeClr val="tx1"/>
                </a:solidFill>
              </a:rPr>
              <a:t>在碰摩时，频谱中</a:t>
            </a:r>
            <a:endParaRPr lang="en-US" altLang="zh-CN" sz="2000" dirty="0" smtClean="0">
              <a:solidFill>
                <a:schemeClr val="tx1"/>
              </a:solidFill>
            </a:endParaRPr>
          </a:p>
          <a:p>
            <a:r>
              <a:rPr lang="zh-CN" altLang="en-US" sz="2000" dirty="0" smtClean="0">
                <a:solidFill>
                  <a:schemeClr val="tx1"/>
                </a:solidFill>
              </a:rPr>
              <a:t>表现出明显的</a:t>
            </a:r>
            <a:endParaRPr lang="en-US" altLang="zh-CN" sz="2000" dirty="0" smtClean="0">
              <a:solidFill>
                <a:schemeClr val="tx1"/>
              </a:solidFill>
            </a:endParaRPr>
          </a:p>
          <a:p>
            <a:r>
              <a:rPr lang="zh-CN" altLang="en-US" sz="2000" dirty="0" smtClean="0">
                <a:solidFill>
                  <a:schemeClr val="tx1"/>
                </a:solidFill>
              </a:rPr>
              <a:t>调幅特征</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sp>
        <p:nvSpPr>
          <p:cNvPr id="8" name="矩形 7"/>
          <p:cNvSpPr/>
          <p:nvPr/>
        </p:nvSpPr>
        <p:spPr>
          <a:xfrm>
            <a:off x="1600200" y="381000"/>
            <a:ext cx="5641288"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rPr>
              <a:t> 频谱分析</a:t>
            </a:r>
            <a:r>
              <a:rPr lang="en-US" altLang="zh-CN" sz="2800" dirty="0" smtClean="0">
                <a:solidFill>
                  <a:srgbClr val="0000FF"/>
                </a:solidFill>
              </a:rPr>
              <a:t>—</a:t>
            </a:r>
            <a:r>
              <a:rPr lang="zh-CN" altLang="en-US" sz="2800" dirty="0" smtClean="0">
                <a:solidFill>
                  <a:srgbClr val="0000FF"/>
                </a:solidFill>
              </a:rPr>
              <a:t>加速度传感器位置相同</a:t>
            </a:r>
            <a:endParaRPr lang="zh-CN" altLang="en-US" sz="2800" dirty="0">
              <a:solidFill>
                <a:srgbClr val="0000FF"/>
              </a:solidFill>
              <a:latin typeface="Arial" pitchFamily="34" charset="0"/>
            </a:endParaRPr>
          </a:p>
        </p:txBody>
      </p:sp>
      <p:pic>
        <p:nvPicPr>
          <p:cNvPr id="9" name="图片 8" descr="10.JPG"/>
          <p:cNvPicPr>
            <a:picLocks noChangeAspect="1"/>
          </p:cNvPicPr>
          <p:nvPr/>
        </p:nvPicPr>
        <p:blipFill>
          <a:blip r:embed="rId3"/>
          <a:stretch>
            <a:fillRect/>
          </a:stretch>
        </p:blipFill>
        <p:spPr>
          <a:xfrm>
            <a:off x="914400" y="914400"/>
            <a:ext cx="7310617" cy="2686050"/>
          </a:xfrm>
          <a:prstGeom prst="rect">
            <a:avLst/>
          </a:prstGeom>
        </p:spPr>
      </p:pic>
      <p:pic>
        <p:nvPicPr>
          <p:cNvPr id="10" name="图片 9" descr="11.JPG"/>
          <p:cNvPicPr>
            <a:picLocks noChangeAspect="1"/>
          </p:cNvPicPr>
          <p:nvPr/>
        </p:nvPicPr>
        <p:blipFill>
          <a:blip r:embed="rId4"/>
          <a:stretch>
            <a:fillRect/>
          </a:stretch>
        </p:blipFill>
        <p:spPr>
          <a:xfrm>
            <a:off x="2743200" y="3590850"/>
            <a:ext cx="3786236" cy="2886150"/>
          </a:xfrm>
          <a:prstGeom prst="rect">
            <a:avLst/>
          </a:prstGeom>
        </p:spPr>
      </p:pic>
      <p:pic>
        <p:nvPicPr>
          <p:cNvPr id="11" name="圆角矩形 3"/>
          <p:cNvPicPr>
            <a:picLocks noChangeArrowheads="1"/>
          </p:cNvPicPr>
          <p:nvPr/>
        </p:nvPicPr>
        <p:blipFill>
          <a:blip r:embed="rId5"/>
          <a:srcRect b="8311"/>
          <a:stretch>
            <a:fillRect/>
          </a:stretch>
        </p:blipFill>
        <p:spPr bwMode="auto">
          <a:xfrm>
            <a:off x="3886200" y="1447800"/>
            <a:ext cx="4572000" cy="3733800"/>
          </a:xfrm>
          <a:prstGeom prst="rect">
            <a:avLst/>
          </a:prstGeom>
          <a:noFill/>
          <a:ln w="9525">
            <a:noFill/>
            <a:miter lim="800000"/>
            <a:headEnd/>
            <a:tailEnd/>
          </a:ln>
        </p:spPr>
      </p:pic>
      <p:sp>
        <p:nvSpPr>
          <p:cNvPr id="12" name="矩形 11"/>
          <p:cNvSpPr/>
          <p:nvPr/>
        </p:nvSpPr>
        <p:spPr>
          <a:xfrm>
            <a:off x="4572000" y="2362200"/>
            <a:ext cx="3429000" cy="1938992"/>
          </a:xfrm>
          <a:prstGeom prst="rect">
            <a:avLst/>
          </a:prstGeom>
        </p:spPr>
        <p:txBody>
          <a:bodyPr wrap="square">
            <a:spAutoFit/>
          </a:bodyPr>
          <a:lstStyle/>
          <a:p>
            <a:pPr lvl="0" algn="l"/>
            <a:r>
              <a:rPr lang="zh-CN" altLang="en-US" sz="2000" b="0" dirty="0" smtClean="0">
                <a:solidFill>
                  <a:schemeClr val="tx1"/>
                </a:solidFill>
              </a:rPr>
              <a:t>（</a:t>
            </a:r>
            <a:r>
              <a:rPr lang="en-US" altLang="zh-CN" sz="2000" b="0" dirty="0" smtClean="0">
                <a:solidFill>
                  <a:schemeClr val="tx1"/>
                </a:solidFill>
              </a:rPr>
              <a:t>1</a:t>
            </a:r>
            <a:r>
              <a:rPr lang="zh-CN" altLang="en-US" sz="2000" b="0" dirty="0" smtClean="0">
                <a:solidFill>
                  <a:schemeClr val="tx1"/>
                </a:solidFill>
              </a:rPr>
              <a:t>）由碰摩引起的振动非常类似齿轮的振动，其碰摩频率，为叶片数乘以旋转频率；</a:t>
            </a:r>
            <a:endParaRPr lang="en-US" altLang="zh-CN" sz="2000" b="0" dirty="0" smtClean="0">
              <a:solidFill>
                <a:schemeClr val="tx1"/>
              </a:solidFill>
            </a:endParaRPr>
          </a:p>
          <a:p>
            <a:pPr lvl="0" algn="l"/>
            <a:r>
              <a:rPr lang="zh-CN" altLang="en-US" sz="2000" b="0" dirty="0" smtClean="0">
                <a:solidFill>
                  <a:schemeClr val="tx1"/>
                </a:solidFill>
              </a:rPr>
              <a:t>（</a:t>
            </a:r>
            <a:r>
              <a:rPr lang="en-US" altLang="zh-CN" sz="2000" b="0" dirty="0" smtClean="0">
                <a:solidFill>
                  <a:schemeClr val="tx1"/>
                </a:solidFill>
              </a:rPr>
              <a:t>2</a:t>
            </a:r>
            <a:r>
              <a:rPr lang="zh-CN" altLang="en-US" sz="2000" b="0" dirty="0" smtClean="0">
                <a:solidFill>
                  <a:schemeClr val="tx1"/>
                </a:solidFill>
              </a:rPr>
              <a:t>）在频谱中表现出明显的调幅特征，其边频宽度为旋转频率。</a:t>
            </a:r>
          </a:p>
        </p:txBody>
      </p:sp>
      <p:sp>
        <p:nvSpPr>
          <p:cNvPr id="14"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13" name="AutoShape 30"/>
          <p:cNvSpPr>
            <a:spLocks noChangeArrowheads="1"/>
          </p:cNvSpPr>
          <p:nvPr/>
        </p:nvSpPr>
        <p:spPr bwMode="auto">
          <a:xfrm flipH="1">
            <a:off x="228600" y="762000"/>
            <a:ext cx="1524000" cy="6858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eaLnBrk="0" hangingPunct="0"/>
            <a:r>
              <a:rPr lang="zh-CN" altLang="en-US" dirty="0" smtClean="0">
                <a:solidFill>
                  <a:srgbClr val="000000"/>
                </a:solidFill>
              </a:rPr>
              <a:t>碰摩 </a:t>
            </a:r>
            <a:r>
              <a:rPr lang="en-US" altLang="zh-CN" dirty="0" smtClean="0">
                <a:solidFill>
                  <a:srgbClr val="000000"/>
                </a:solidFill>
              </a:rPr>
              <a:t>-</a:t>
            </a:r>
            <a:r>
              <a:rPr lang="zh-CN" altLang="en-US" dirty="0" smtClean="0">
                <a:solidFill>
                  <a:srgbClr val="000000"/>
                </a:solidFill>
              </a:rPr>
              <a:t>频谱</a:t>
            </a:r>
            <a:endParaRPr lang="en-US" altLang="zh-CN" dirty="0" smtClean="0">
              <a:solidFill>
                <a:srgbClr val="000000"/>
              </a:solidFill>
            </a:endParaRPr>
          </a:p>
          <a:p>
            <a:pPr eaLnBrk="0" hangingPunct="0"/>
            <a:r>
              <a:rPr lang="zh-CN" altLang="en-US" dirty="0" smtClean="0">
                <a:solidFill>
                  <a:srgbClr val="000000"/>
                </a:solidFill>
              </a:rPr>
              <a:t>局部放大</a:t>
            </a:r>
            <a:endParaRPr lang="en-US" altLang="zh-CN" b="1" dirty="0" smtClean="0">
              <a:solidFill>
                <a:srgbClr val="000000"/>
              </a:solidFill>
              <a:ea typeface="宋体" pitchFamily="2" charset="-122"/>
            </a:endParaRPr>
          </a:p>
        </p:txBody>
      </p:sp>
      <p:sp>
        <p:nvSpPr>
          <p:cNvPr id="16" name="AutoShape 30"/>
          <p:cNvSpPr>
            <a:spLocks noChangeArrowheads="1"/>
          </p:cNvSpPr>
          <p:nvPr/>
        </p:nvSpPr>
        <p:spPr bwMode="auto">
          <a:xfrm>
            <a:off x="6858000" y="685800"/>
            <a:ext cx="1676400" cy="5334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eaLnBrk="0" hangingPunct="0"/>
            <a:r>
              <a:rPr lang="zh-CN" altLang="en-US" dirty="0" smtClean="0">
                <a:solidFill>
                  <a:srgbClr val="000000"/>
                </a:solidFill>
              </a:rPr>
              <a:t>碰摩 </a:t>
            </a:r>
            <a:r>
              <a:rPr lang="en-US" altLang="zh-CN" dirty="0" smtClean="0">
                <a:solidFill>
                  <a:srgbClr val="000000"/>
                </a:solidFill>
              </a:rPr>
              <a:t>–</a:t>
            </a:r>
            <a:r>
              <a:rPr lang="zh-CN" altLang="en-US" dirty="0" smtClean="0">
                <a:solidFill>
                  <a:srgbClr val="000000"/>
                </a:solidFill>
              </a:rPr>
              <a:t>自功率谱密度</a:t>
            </a:r>
            <a:endParaRPr lang="en-US" altLang="zh-CN" b="1" dirty="0" smtClean="0">
              <a:solidFill>
                <a:srgbClr val="000000"/>
              </a:solidFill>
              <a:ea typeface="宋体" pitchFamily="2" charset="-122"/>
            </a:endParaRPr>
          </a:p>
        </p:txBody>
      </p:sp>
      <p:sp>
        <p:nvSpPr>
          <p:cNvPr id="17" name="AutoShape 30"/>
          <p:cNvSpPr>
            <a:spLocks noChangeArrowheads="1"/>
          </p:cNvSpPr>
          <p:nvPr/>
        </p:nvSpPr>
        <p:spPr bwMode="auto">
          <a:xfrm flipH="1">
            <a:off x="2133600" y="3276600"/>
            <a:ext cx="1524000" cy="7620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eaLnBrk="0" hangingPunct="0"/>
            <a:r>
              <a:rPr lang="zh-CN" altLang="en-US" dirty="0" smtClean="0">
                <a:solidFill>
                  <a:srgbClr val="000000"/>
                </a:solidFill>
              </a:rPr>
              <a:t>无碰摩 </a:t>
            </a:r>
            <a:r>
              <a:rPr lang="en-US" altLang="zh-CN" dirty="0" smtClean="0">
                <a:solidFill>
                  <a:srgbClr val="000000"/>
                </a:solidFill>
              </a:rPr>
              <a:t>–</a:t>
            </a:r>
            <a:r>
              <a:rPr lang="zh-CN" altLang="en-US" dirty="0" smtClean="0">
                <a:solidFill>
                  <a:srgbClr val="000000"/>
                </a:solidFill>
              </a:rPr>
              <a:t>自功率谱密度</a:t>
            </a:r>
            <a:endParaRPr lang="en-US" altLang="zh-CN" b="1" dirty="0" smtClean="0">
              <a:solidFill>
                <a:srgbClr val="000000"/>
              </a:solidFill>
              <a:ea typeface="宋体" pitchFamily="2" charset="-122"/>
            </a:endParaRPr>
          </a:p>
        </p:txBody>
      </p:sp>
      <p:sp>
        <p:nvSpPr>
          <p:cNvPr id="18" name="AutoShape 23"/>
          <p:cNvSpPr>
            <a:spLocks noChangeArrowheads="1"/>
          </p:cNvSpPr>
          <p:nvPr/>
        </p:nvSpPr>
        <p:spPr bwMode="auto">
          <a:xfrm>
            <a:off x="3733800" y="1066800"/>
            <a:ext cx="2286000" cy="1524000"/>
          </a:xfrm>
          <a:prstGeom prst="roundRect">
            <a:avLst>
              <a:gd name="adj" fmla="val 0"/>
            </a:avLst>
          </a:prstGeom>
          <a:solidFill>
            <a:srgbClr val="07D1F9"/>
          </a:solidFill>
          <a:ln w="28575">
            <a:solidFill>
              <a:schemeClr val="tx1"/>
            </a:solidFill>
            <a:round/>
            <a:headEnd/>
            <a:tailEnd/>
          </a:ln>
          <a:effectLst>
            <a:outerShdw dist="71842" dir="2700000" algn="ctr" rotWithShape="0">
              <a:schemeClr val="bg2"/>
            </a:outerShdw>
          </a:effectLst>
        </p:spPr>
        <p:txBody>
          <a:bodyPr wrap="none" anchor="ctr"/>
          <a:lstStyle/>
          <a:p>
            <a:r>
              <a:rPr lang="zh-CN" altLang="en-US" sz="2000" dirty="0" smtClean="0">
                <a:solidFill>
                  <a:schemeClr val="tx1"/>
                </a:solidFill>
              </a:rPr>
              <a:t>在碰摩频率及其</a:t>
            </a:r>
            <a:endParaRPr lang="en-US" altLang="zh-CN" sz="2000" dirty="0" smtClean="0">
              <a:solidFill>
                <a:schemeClr val="tx1"/>
              </a:solidFill>
            </a:endParaRPr>
          </a:p>
          <a:p>
            <a:r>
              <a:rPr lang="zh-CN" altLang="en-US" sz="2000" dirty="0" smtClean="0">
                <a:solidFill>
                  <a:schemeClr val="tx1"/>
                </a:solidFill>
              </a:rPr>
              <a:t>整数倍频附近存在</a:t>
            </a:r>
            <a:endParaRPr lang="en-US" altLang="zh-CN" sz="2000" dirty="0" smtClean="0">
              <a:solidFill>
                <a:schemeClr val="tx1"/>
              </a:solidFill>
            </a:endParaRPr>
          </a:p>
          <a:p>
            <a:r>
              <a:rPr lang="zh-CN" altLang="en-US" sz="2000" dirty="0" smtClean="0">
                <a:solidFill>
                  <a:schemeClr val="tx1"/>
                </a:solidFill>
              </a:rPr>
              <a:t>边频带，其边频宽</a:t>
            </a:r>
            <a:endParaRPr lang="en-US" altLang="zh-CN" sz="2000" dirty="0" smtClean="0">
              <a:solidFill>
                <a:schemeClr val="tx1"/>
              </a:solidFill>
            </a:endParaRPr>
          </a:p>
          <a:p>
            <a:r>
              <a:rPr lang="zh-CN" altLang="en-US" sz="2000" dirty="0" smtClean="0">
                <a:solidFill>
                  <a:schemeClr val="tx1"/>
                </a:solidFill>
              </a:rPr>
              <a:t>度为旋转频率。</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18"/>
                                        </p:tgtEl>
                                        <p:attrNameLst>
                                          <p:attrName>ppt_x</p:attrName>
                                        </p:attrNameLst>
                                      </p:cBhvr>
                                      <p:tavLst>
                                        <p:tav tm="0">
                                          <p:val>
                                            <p:strVal val="ppt_x"/>
                                          </p:val>
                                        </p:tav>
                                        <p:tav tm="100000">
                                          <p:val>
                                            <p:strVal val="1+ppt_w/2"/>
                                          </p:val>
                                        </p:tav>
                                      </p:tavLst>
                                    </p:anim>
                                    <p:anim calcmode="lin" valueType="num">
                                      <p:cBhvr additive="base">
                                        <p:cTn id="12" dur="500"/>
                                        <p:tgtEl>
                                          <p:spTgt spid="18"/>
                                        </p:tgtEl>
                                        <p:attrNameLst>
                                          <p:attrName>ppt_y</p:attrName>
                                        </p:attrNameLst>
                                      </p:cBhvr>
                                      <p:tavLst>
                                        <p:tav tm="0">
                                          <p:val>
                                            <p:strVal val="ppt_y"/>
                                          </p:val>
                                        </p:tav>
                                        <p:tav tm="100000">
                                          <p:val>
                                            <p:strVal val="ppt_y"/>
                                          </p:val>
                                        </p:tav>
                                      </p:tavLst>
                                    </p:anim>
                                    <p:set>
                                      <p:cBhvr>
                                        <p:cTn id="13" dur="1" fill="hold">
                                          <p:stCondLst>
                                            <p:cond delay="499"/>
                                          </p:stCondLst>
                                        </p:cTn>
                                        <p:tgtEl>
                                          <p:spTgt spid="18"/>
                                        </p:tgtEl>
                                        <p:attrNameLst>
                                          <p:attrName>style.visibility</p:attrName>
                                        </p:attrNameLst>
                                      </p:cBhvr>
                                      <p:to>
                                        <p:strVal val="hidden"/>
                                      </p:to>
                                    </p:set>
                                  </p:childTnLst>
                                </p:cTn>
                              </p:par>
                              <p:par>
                                <p:cTn id="14" presetID="18" presetClass="entr" presetSubtype="1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8"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sp>
        <p:nvSpPr>
          <p:cNvPr id="8" name="矩形 7"/>
          <p:cNvSpPr/>
          <p:nvPr/>
        </p:nvSpPr>
        <p:spPr>
          <a:xfrm>
            <a:off x="1852190" y="381000"/>
            <a:ext cx="5920210"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rPr>
              <a:t>倒频谱分析</a:t>
            </a:r>
            <a:r>
              <a:rPr lang="en-US" altLang="zh-CN" sz="2800" dirty="0" smtClean="0">
                <a:solidFill>
                  <a:srgbClr val="0000FF"/>
                </a:solidFill>
              </a:rPr>
              <a:t>—</a:t>
            </a:r>
            <a:r>
              <a:rPr lang="zh-CN" altLang="en-US" sz="2800" dirty="0" smtClean="0">
                <a:solidFill>
                  <a:srgbClr val="0000FF"/>
                </a:solidFill>
              </a:rPr>
              <a:t>加速度传感器位置相同</a:t>
            </a:r>
            <a:endParaRPr lang="zh-CN" altLang="en-US" sz="2800" dirty="0">
              <a:solidFill>
                <a:srgbClr val="0000FF"/>
              </a:solidFill>
              <a:latin typeface="Arial" pitchFamily="34" charset="0"/>
            </a:endParaRPr>
          </a:p>
        </p:txBody>
      </p:sp>
      <p:pic>
        <p:nvPicPr>
          <p:cNvPr id="9" name="图片 8" descr="12.JPG"/>
          <p:cNvPicPr>
            <a:picLocks noChangeAspect="1"/>
          </p:cNvPicPr>
          <p:nvPr/>
        </p:nvPicPr>
        <p:blipFill>
          <a:blip r:embed="rId3"/>
          <a:stretch>
            <a:fillRect/>
          </a:stretch>
        </p:blipFill>
        <p:spPr>
          <a:xfrm>
            <a:off x="1143000" y="914400"/>
            <a:ext cx="6857999" cy="2529140"/>
          </a:xfrm>
          <a:prstGeom prst="rect">
            <a:avLst/>
          </a:prstGeom>
        </p:spPr>
      </p:pic>
      <p:pic>
        <p:nvPicPr>
          <p:cNvPr id="10" name="图片 9" descr="13.JPG"/>
          <p:cNvPicPr>
            <a:picLocks noChangeAspect="1"/>
          </p:cNvPicPr>
          <p:nvPr/>
        </p:nvPicPr>
        <p:blipFill>
          <a:blip r:embed="rId4"/>
          <a:stretch>
            <a:fillRect/>
          </a:stretch>
        </p:blipFill>
        <p:spPr>
          <a:xfrm>
            <a:off x="1143000" y="3389892"/>
            <a:ext cx="7086600" cy="3087108"/>
          </a:xfrm>
          <a:prstGeom prst="rect">
            <a:avLst/>
          </a:prstGeom>
        </p:spPr>
      </p:pic>
      <p:sp>
        <p:nvSpPr>
          <p:cNvPr id="13" name="AutoShape 30"/>
          <p:cNvSpPr>
            <a:spLocks noChangeArrowheads="1"/>
          </p:cNvSpPr>
          <p:nvPr/>
        </p:nvSpPr>
        <p:spPr bwMode="auto">
          <a:xfrm>
            <a:off x="3505200" y="228600"/>
            <a:ext cx="2743200" cy="16002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eaLnBrk="0" hangingPunct="0"/>
            <a:r>
              <a:rPr lang="zh-CN" altLang="en-US" b="0" dirty="0" smtClean="0">
                <a:solidFill>
                  <a:srgbClr val="0000FF"/>
                </a:solidFill>
              </a:rPr>
              <a:t>从倒频谱中可以明显看到单根谱线，对应的倒频率为</a:t>
            </a:r>
            <a:r>
              <a:rPr lang="en-US" b="0" dirty="0" smtClean="0">
                <a:solidFill>
                  <a:srgbClr val="0000FF"/>
                </a:solidFill>
              </a:rPr>
              <a:t>0.0403s=1/(24.8Hz)</a:t>
            </a:r>
            <a:r>
              <a:rPr lang="zh-CN" altLang="en-US" b="0" dirty="0" smtClean="0">
                <a:solidFill>
                  <a:srgbClr val="0000FF"/>
                </a:solidFill>
              </a:rPr>
              <a:t>。</a:t>
            </a:r>
            <a:endParaRPr lang="en-US" altLang="zh-CN" b="1" dirty="0" smtClean="0">
              <a:solidFill>
                <a:srgbClr val="000000"/>
              </a:solidFill>
              <a:ea typeface="宋体" pitchFamily="2" charset="-122"/>
            </a:endParaRPr>
          </a:p>
        </p:txBody>
      </p:sp>
      <p:sp>
        <p:nvSpPr>
          <p:cNvPr id="14" name="AutoShape 30"/>
          <p:cNvSpPr>
            <a:spLocks noChangeArrowheads="1"/>
          </p:cNvSpPr>
          <p:nvPr/>
        </p:nvSpPr>
        <p:spPr bwMode="auto">
          <a:xfrm flipH="1">
            <a:off x="838200" y="2362200"/>
            <a:ext cx="2209800" cy="16764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algn="l"/>
            <a:r>
              <a:rPr lang="zh-CN" altLang="en-US" b="0" dirty="0" smtClean="0">
                <a:solidFill>
                  <a:srgbClr val="0000FF"/>
                </a:solidFill>
              </a:rPr>
              <a:t>信号中不存在调制现象，从倒频谱中没出现</a:t>
            </a:r>
            <a:r>
              <a:rPr lang="en-US" b="0" dirty="0" smtClean="0">
                <a:solidFill>
                  <a:srgbClr val="0000FF"/>
                </a:solidFill>
              </a:rPr>
              <a:t>0.0403s</a:t>
            </a:r>
            <a:r>
              <a:rPr lang="zh-CN" altLang="en-US" b="0" dirty="0" smtClean="0">
                <a:solidFill>
                  <a:srgbClr val="0000FF"/>
                </a:solidFill>
              </a:rPr>
              <a:t>的倒频率分量及其倍频。</a:t>
            </a:r>
            <a:endParaRPr lang="en-US" altLang="zh-CN" b="0" dirty="0" smtClean="0">
              <a:solidFill>
                <a:srgbClr val="0000FF"/>
              </a:solidFill>
            </a:endParaRPr>
          </a:p>
        </p:txBody>
      </p:sp>
      <p:sp>
        <p:nvSpPr>
          <p:cNvPr id="16"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29" name="矩形 28"/>
          <p:cNvSpPr/>
          <p:nvPr/>
        </p:nvSpPr>
        <p:spPr>
          <a:xfrm>
            <a:off x="6435000" y="2777400"/>
            <a:ext cx="2023200" cy="1754326"/>
          </a:xfrm>
          <a:prstGeom prst="rect">
            <a:avLst/>
          </a:prstGeom>
          <a:solidFill>
            <a:schemeClr val="bg1"/>
          </a:solidFill>
          <a:ln w="28575">
            <a:solidFill>
              <a:srgbClr val="0000FF"/>
            </a:solidFill>
          </a:ln>
        </p:spPr>
        <p:txBody>
          <a:bodyPr wrap="square">
            <a:spAutoFit/>
          </a:bodyPr>
          <a:lstStyle/>
          <a:p>
            <a:pPr algn="l"/>
            <a:r>
              <a:rPr lang="zh-CN" altLang="en-US" b="0" dirty="0" smtClean="0">
                <a:solidFill>
                  <a:srgbClr val="0000FF"/>
                </a:solidFill>
              </a:rPr>
              <a:t>第</a:t>
            </a:r>
            <a:r>
              <a:rPr lang="en-US" b="0" dirty="0" smtClean="0">
                <a:solidFill>
                  <a:srgbClr val="0000FF"/>
                </a:solidFill>
              </a:rPr>
              <a:t>1</a:t>
            </a:r>
            <a:r>
              <a:rPr lang="zh-CN" altLang="en-US" b="0" dirty="0" smtClean="0">
                <a:solidFill>
                  <a:srgbClr val="0000FF"/>
                </a:solidFill>
              </a:rPr>
              <a:t>个非零倒频率点开始，依次选择第</a:t>
            </a:r>
            <a:r>
              <a:rPr lang="en-US" b="0" dirty="0" smtClean="0">
                <a:solidFill>
                  <a:srgbClr val="0000FF"/>
                </a:solidFill>
              </a:rPr>
              <a:t>20</a:t>
            </a:r>
            <a:r>
              <a:rPr lang="zh-CN" altLang="en-US" b="0" dirty="0" smtClean="0">
                <a:solidFill>
                  <a:srgbClr val="0000FF"/>
                </a:solidFill>
              </a:rPr>
              <a:t>个倒频率点的倒频谱的实部值作为表征系统传递特性的特征。</a:t>
            </a:r>
          </a:p>
        </p:txBody>
      </p:sp>
      <p:sp>
        <p:nvSpPr>
          <p:cNvPr id="17" name="圆角右箭头 16"/>
          <p:cNvSpPr/>
          <p:nvPr/>
        </p:nvSpPr>
        <p:spPr bwMode="auto">
          <a:xfrm>
            <a:off x="6243213" y="4114800"/>
            <a:ext cx="180000" cy="1066800"/>
          </a:xfrm>
          <a:prstGeom prst="ben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1" i="0" u="none" strike="noStrike" cap="none" normalizeH="0" baseline="0" smtClean="0">
              <a:ln>
                <a:noFill/>
              </a:ln>
              <a:solidFill>
                <a:srgbClr val="FFFFFF"/>
              </a:solidFill>
              <a:effectLst/>
              <a:latin typeface="Calibri" pitchFamily="34" charset="0"/>
              <a:ea typeface="宋体" pitchFamily="2" charset="-122"/>
            </a:endParaRPr>
          </a:p>
        </p:txBody>
      </p:sp>
      <p:sp>
        <p:nvSpPr>
          <p:cNvPr id="19" name="直角上箭头 18"/>
          <p:cNvSpPr/>
          <p:nvPr/>
        </p:nvSpPr>
        <p:spPr bwMode="auto">
          <a:xfrm rot="5400000">
            <a:off x="5803587" y="2964600"/>
            <a:ext cx="1080000" cy="180000"/>
          </a:xfrm>
          <a:prstGeom prst="bentUp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1" i="0" u="none" strike="noStrike" cap="none" normalizeH="0" baseline="0" smtClean="0">
              <a:ln>
                <a:noFill/>
              </a:ln>
              <a:solidFill>
                <a:srgbClr val="FFFFFF"/>
              </a:solidFill>
              <a:effectLst/>
              <a:latin typeface="Calibri" pitchFamily="34" charset="0"/>
              <a:ea typeface="宋体" pitchFamily="2" charset="-122"/>
            </a:endParaRPr>
          </a:p>
        </p:txBody>
      </p:sp>
      <p:sp>
        <p:nvSpPr>
          <p:cNvPr id="18"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9" grpId="0" animBg="1"/>
      <p:bldP spid="17"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sp>
        <p:nvSpPr>
          <p:cNvPr id="10" name="矩形 9"/>
          <p:cNvSpPr/>
          <p:nvPr/>
        </p:nvSpPr>
        <p:spPr>
          <a:xfrm>
            <a:off x="1064715" y="381000"/>
            <a:ext cx="7241085"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rPr>
              <a:t>各碰摩状态下</a:t>
            </a:r>
            <a:r>
              <a:rPr lang="en-US" altLang="zh-CN" sz="2800" dirty="0" smtClean="0">
                <a:solidFill>
                  <a:srgbClr val="0000FF"/>
                </a:solidFill>
              </a:rPr>
              <a:t>—</a:t>
            </a:r>
            <a:r>
              <a:rPr lang="zh-CN" altLang="en-US" sz="2800" dirty="0" smtClean="0">
                <a:solidFill>
                  <a:srgbClr val="0000FF"/>
                </a:solidFill>
              </a:rPr>
              <a:t>机匣传感器特征分析（</a:t>
            </a:r>
            <a:r>
              <a:rPr lang="en-US" altLang="zh-CN" sz="2800" dirty="0" smtClean="0">
                <a:solidFill>
                  <a:srgbClr val="0000FF"/>
                </a:solidFill>
              </a:rPr>
              <a:t>CH1</a:t>
            </a:r>
            <a:r>
              <a:rPr lang="zh-CN" altLang="en-US" sz="2800" dirty="0" smtClean="0">
                <a:solidFill>
                  <a:srgbClr val="0000FF"/>
                </a:solidFill>
              </a:rPr>
              <a:t>）</a:t>
            </a:r>
            <a:endParaRPr lang="zh-CN" altLang="en-US" sz="2800" dirty="0">
              <a:solidFill>
                <a:srgbClr val="0000FF"/>
              </a:solidFill>
              <a:latin typeface="Arial" pitchFamily="34" charset="0"/>
            </a:endParaRPr>
          </a:p>
        </p:txBody>
      </p:sp>
      <p:pic>
        <p:nvPicPr>
          <p:cNvPr id="11" name="图片 10" descr="14.JPG"/>
          <p:cNvPicPr>
            <a:picLocks noChangeAspect="1"/>
          </p:cNvPicPr>
          <p:nvPr/>
        </p:nvPicPr>
        <p:blipFill>
          <a:blip r:embed="rId3"/>
          <a:stretch>
            <a:fillRect/>
          </a:stretch>
        </p:blipFill>
        <p:spPr>
          <a:xfrm>
            <a:off x="1411738" y="887681"/>
            <a:ext cx="6817862" cy="5589319"/>
          </a:xfrm>
          <a:prstGeom prst="rect">
            <a:avLst/>
          </a:prstGeom>
        </p:spPr>
      </p:pic>
      <p:sp>
        <p:nvSpPr>
          <p:cNvPr id="13"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4" name="AutoShape 23"/>
          <p:cNvSpPr>
            <a:spLocks noChangeArrowheads="1"/>
          </p:cNvSpPr>
          <p:nvPr/>
        </p:nvSpPr>
        <p:spPr bwMode="auto">
          <a:xfrm>
            <a:off x="2286000" y="2438400"/>
            <a:ext cx="4953000" cy="16764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pPr>
              <a:lnSpc>
                <a:spcPts val="2000"/>
              </a:lnSpc>
              <a:spcBef>
                <a:spcPct val="50000"/>
              </a:spcBef>
            </a:pPr>
            <a:endParaRPr lang="en-US" altLang="zh-CN" sz="2000" dirty="0" smtClean="0">
              <a:solidFill>
                <a:schemeClr val="tx1"/>
              </a:solidFill>
            </a:endParaRPr>
          </a:p>
          <a:p>
            <a:pPr>
              <a:lnSpc>
                <a:spcPts val="2000"/>
              </a:lnSpc>
              <a:spcBef>
                <a:spcPct val="50000"/>
              </a:spcBef>
            </a:pPr>
            <a:r>
              <a:rPr lang="zh-CN" altLang="en-US" sz="2000" dirty="0" smtClean="0">
                <a:solidFill>
                  <a:schemeClr val="tx1"/>
                </a:solidFill>
              </a:rPr>
              <a:t>每种碰摩状态  ，当碰摩部位相同时，</a:t>
            </a:r>
            <a:endParaRPr lang="en-US" altLang="zh-CN" sz="2000" dirty="0" smtClean="0">
              <a:solidFill>
                <a:schemeClr val="tx1"/>
              </a:solidFill>
            </a:endParaRPr>
          </a:p>
          <a:p>
            <a:pPr>
              <a:lnSpc>
                <a:spcPts val="2000"/>
              </a:lnSpc>
              <a:spcBef>
                <a:spcPct val="50000"/>
              </a:spcBef>
            </a:pPr>
            <a:r>
              <a:rPr lang="zh-CN" altLang="en-US" sz="2000" dirty="0" smtClean="0">
                <a:solidFill>
                  <a:schemeClr val="tx1"/>
                </a:solidFill>
              </a:rPr>
              <a:t>同一位置的传感器采集信号，在三次</a:t>
            </a:r>
            <a:endParaRPr lang="en-US" altLang="zh-CN" sz="2000" dirty="0" smtClean="0">
              <a:solidFill>
                <a:schemeClr val="tx1"/>
              </a:solidFill>
            </a:endParaRPr>
          </a:p>
          <a:p>
            <a:pPr>
              <a:lnSpc>
                <a:spcPts val="2000"/>
              </a:lnSpc>
              <a:spcBef>
                <a:spcPct val="50000"/>
              </a:spcBef>
              <a:buFont typeface="Wingdings" pitchFamily="2" charset="2"/>
              <a:buNone/>
            </a:pPr>
            <a:r>
              <a:rPr lang="zh-CN" altLang="en-US" sz="2000" dirty="0" smtClean="0">
                <a:solidFill>
                  <a:schemeClr val="tx1"/>
                </a:solidFill>
              </a:rPr>
              <a:t>独立实验中得到的特征量非常一致。</a:t>
            </a:r>
            <a:endParaRPr lang="en-US" altLang="zh-CN" sz="2000" dirty="0" smtClean="0">
              <a:solidFill>
                <a:schemeClr val="tx1"/>
              </a:solidFill>
            </a:endParaRPr>
          </a:p>
          <a:p>
            <a:endParaRPr lang="zh-CN" altLang="en-US" sz="2000" dirty="0">
              <a:solidFill>
                <a:schemeClr val="tx1"/>
              </a:solidFill>
            </a:endParaRPr>
          </a:p>
        </p:txBody>
      </p:sp>
      <p:sp>
        <p:nvSpPr>
          <p:cNvPr id="1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9" name="Freeform 118"/>
          <p:cNvSpPr>
            <a:spLocks/>
          </p:cNvSpPr>
          <p:nvPr/>
        </p:nvSpPr>
        <p:spPr bwMode="auto">
          <a:xfrm>
            <a:off x="228600" y="1066800"/>
            <a:ext cx="609600" cy="381000"/>
          </a:xfrm>
          <a:custGeom>
            <a:avLst/>
            <a:gdLst/>
            <a:ahLst/>
            <a:cxnLst>
              <a:cxn ang="0">
                <a:pos x="14885" y="8709"/>
              </a:cxn>
              <a:cxn ang="0">
                <a:pos x="15780" y="9634"/>
              </a:cxn>
              <a:cxn ang="0">
                <a:pos x="16155" y="10164"/>
              </a:cxn>
              <a:cxn ang="0">
                <a:pos x="16292" y="10615"/>
              </a:cxn>
              <a:cxn ang="0">
                <a:pos x="16190" y="10984"/>
              </a:cxn>
              <a:cxn ang="0">
                <a:pos x="15902" y="11184"/>
              </a:cxn>
              <a:cxn ang="0">
                <a:pos x="15484" y="11165"/>
              </a:cxn>
              <a:cxn ang="0">
                <a:pos x="14934" y="10927"/>
              </a:cxn>
              <a:cxn ang="0">
                <a:pos x="13793" y="10226"/>
              </a:cxn>
              <a:cxn ang="0">
                <a:pos x="9606" y="7870"/>
              </a:cxn>
              <a:cxn ang="0">
                <a:pos x="8284" y="8510"/>
              </a:cxn>
              <a:cxn ang="0">
                <a:pos x="6191" y="9843"/>
              </a:cxn>
              <a:cxn ang="0">
                <a:pos x="6503" y="9975"/>
              </a:cxn>
              <a:cxn ang="0">
                <a:pos x="6698" y="10199"/>
              </a:cxn>
              <a:cxn ang="0">
                <a:pos x="6774" y="10515"/>
              </a:cxn>
              <a:cxn ang="0">
                <a:pos x="6747" y="10839"/>
              </a:cxn>
              <a:cxn ang="0">
                <a:pos x="6624" y="11091"/>
              </a:cxn>
              <a:cxn ang="0">
                <a:pos x="6406" y="11269"/>
              </a:cxn>
              <a:cxn ang="0">
                <a:pos x="6143" y="11375"/>
              </a:cxn>
              <a:cxn ang="0">
                <a:pos x="5875" y="11379"/>
              </a:cxn>
              <a:cxn ang="0">
                <a:pos x="5599" y="11276"/>
              </a:cxn>
              <a:cxn ang="0">
                <a:pos x="5340" y="11074"/>
              </a:cxn>
              <a:cxn ang="0">
                <a:pos x="5204" y="10813"/>
              </a:cxn>
              <a:cxn ang="0">
                <a:pos x="5204" y="10493"/>
              </a:cxn>
              <a:cxn ang="0">
                <a:pos x="647" y="11574"/>
              </a:cxn>
              <a:cxn ang="0">
                <a:pos x="458" y="11569"/>
              </a:cxn>
              <a:cxn ang="0">
                <a:pos x="278" y="11438"/>
              </a:cxn>
              <a:cxn ang="0">
                <a:pos x="107" y="11177"/>
              </a:cxn>
              <a:cxn ang="0">
                <a:pos x="4" y="10884"/>
              </a:cxn>
              <a:cxn ang="0">
                <a:pos x="35" y="10657"/>
              </a:cxn>
              <a:cxn ang="0">
                <a:pos x="198" y="10498"/>
              </a:cxn>
              <a:cxn ang="0">
                <a:pos x="5984" y="3175"/>
              </a:cxn>
              <a:cxn ang="0">
                <a:pos x="5353" y="2355"/>
              </a:cxn>
              <a:cxn ang="0">
                <a:pos x="4736" y="1570"/>
              </a:cxn>
              <a:cxn ang="0">
                <a:pos x="4542" y="1238"/>
              </a:cxn>
              <a:cxn ang="0">
                <a:pos x="4535" y="1062"/>
              </a:cxn>
              <a:cxn ang="0">
                <a:pos x="14815" y="168"/>
              </a:cxn>
              <a:cxn ang="0">
                <a:pos x="15020" y="23"/>
              </a:cxn>
              <a:cxn ang="0">
                <a:pos x="15256" y="12"/>
              </a:cxn>
              <a:cxn ang="0">
                <a:pos x="15524" y="133"/>
              </a:cxn>
              <a:cxn ang="0">
                <a:pos x="15762" y="324"/>
              </a:cxn>
              <a:cxn ang="0">
                <a:pos x="15888" y="499"/>
              </a:cxn>
              <a:cxn ang="0">
                <a:pos x="15900" y="657"/>
              </a:cxn>
              <a:cxn ang="0">
                <a:pos x="14476" y="3527"/>
              </a:cxn>
              <a:cxn ang="0">
                <a:pos x="14757" y="3510"/>
              </a:cxn>
              <a:cxn ang="0">
                <a:pos x="15008" y="3612"/>
              </a:cxn>
              <a:cxn ang="0">
                <a:pos x="15225" y="3827"/>
              </a:cxn>
              <a:cxn ang="0">
                <a:pos x="15337" y="4083"/>
              </a:cxn>
              <a:cxn ang="0">
                <a:pos x="15325" y="4351"/>
              </a:cxn>
              <a:cxn ang="0">
                <a:pos x="15187" y="4632"/>
              </a:cxn>
              <a:cxn ang="0">
                <a:pos x="14965" y="4841"/>
              </a:cxn>
              <a:cxn ang="0">
                <a:pos x="14700" y="4920"/>
              </a:cxn>
              <a:cxn ang="0">
                <a:pos x="14388" y="4865"/>
              </a:cxn>
              <a:cxn ang="0">
                <a:pos x="14104" y="4700"/>
              </a:cxn>
              <a:cxn ang="0">
                <a:pos x="13950" y="4458"/>
              </a:cxn>
              <a:cxn ang="0">
                <a:pos x="13930" y="4139"/>
              </a:cxn>
              <a:cxn ang="0">
                <a:pos x="12988" y="4858"/>
              </a:cxn>
              <a:cxn ang="0">
                <a:pos x="11846" y="6334"/>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w="1588">
            <a:noFill/>
            <a:prstDash val="solid"/>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sp>
        <p:nvSpPr>
          <p:cNvPr id="8" name="矩形 7"/>
          <p:cNvSpPr/>
          <p:nvPr/>
        </p:nvSpPr>
        <p:spPr>
          <a:xfrm>
            <a:off x="2438400" y="381000"/>
            <a:ext cx="4116833" cy="523220"/>
          </a:xfrm>
          <a:prstGeom prst="rect">
            <a:avLst/>
          </a:prstGeom>
        </p:spPr>
        <p:txBody>
          <a:bodyPr wrap="none">
            <a:spAutoFit/>
          </a:bodyPr>
          <a:lstStyle/>
          <a:p>
            <a:pPr>
              <a:spcBef>
                <a:spcPct val="50000"/>
              </a:spcBef>
              <a:buFont typeface="Wingdings" pitchFamily="2" charset="2"/>
              <a:buNone/>
            </a:pPr>
            <a:r>
              <a:rPr lang="zh-CN" altLang="en-US" sz="2800" dirty="0" smtClean="0">
                <a:solidFill>
                  <a:srgbClr val="0000FF"/>
                </a:solidFill>
              </a:rPr>
              <a:t>特征分析</a:t>
            </a:r>
            <a:r>
              <a:rPr lang="en-US" altLang="zh-CN" sz="2800" dirty="0" smtClean="0">
                <a:solidFill>
                  <a:srgbClr val="0000FF"/>
                </a:solidFill>
              </a:rPr>
              <a:t>—</a:t>
            </a:r>
            <a:r>
              <a:rPr lang="zh-CN" altLang="en-US" sz="2800" dirty="0" smtClean="0">
                <a:solidFill>
                  <a:srgbClr val="0000FF"/>
                </a:solidFill>
              </a:rPr>
              <a:t>四个碰摩部位</a:t>
            </a:r>
            <a:endParaRPr lang="zh-CN" altLang="en-US" sz="2800" dirty="0">
              <a:solidFill>
                <a:srgbClr val="0000FF"/>
              </a:solidFill>
              <a:latin typeface="Arial" pitchFamily="34" charset="0"/>
            </a:endParaRPr>
          </a:p>
        </p:txBody>
      </p:sp>
      <p:pic>
        <p:nvPicPr>
          <p:cNvPr id="9" name="图片 8" descr="16.JPG"/>
          <p:cNvPicPr>
            <a:picLocks noChangeAspect="1"/>
          </p:cNvPicPr>
          <p:nvPr/>
        </p:nvPicPr>
        <p:blipFill>
          <a:blip r:embed="rId3"/>
          <a:stretch>
            <a:fillRect/>
          </a:stretch>
        </p:blipFill>
        <p:spPr>
          <a:xfrm>
            <a:off x="1371600" y="914400"/>
            <a:ext cx="6781800" cy="5421121"/>
          </a:xfrm>
          <a:prstGeom prst="rect">
            <a:avLst/>
          </a:prstGeom>
        </p:spPr>
      </p:pic>
      <p:sp>
        <p:nvSpPr>
          <p:cNvPr id="12"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14" name="AutoShape 23"/>
          <p:cNvSpPr>
            <a:spLocks noChangeArrowheads="1"/>
          </p:cNvSpPr>
          <p:nvPr/>
        </p:nvSpPr>
        <p:spPr bwMode="auto">
          <a:xfrm>
            <a:off x="2971800" y="2438400"/>
            <a:ext cx="3883800" cy="1790400"/>
          </a:xfrm>
          <a:prstGeom prst="roundRect">
            <a:avLst>
              <a:gd name="adj" fmla="val 16667"/>
            </a:avLst>
          </a:prstGeom>
          <a:solidFill>
            <a:srgbClr val="00B050"/>
          </a:solidFill>
          <a:ln w="28575">
            <a:solidFill>
              <a:schemeClr val="tx1"/>
            </a:solidFill>
            <a:round/>
            <a:headEnd/>
            <a:tailEnd/>
          </a:ln>
          <a:effectLst>
            <a:outerShdw dist="71842" dir="2700000" algn="ctr" rotWithShape="0">
              <a:schemeClr val="bg2"/>
            </a:outerShdw>
          </a:effectLst>
        </p:spPr>
        <p:txBody>
          <a:bodyPr wrap="none" anchor="ctr"/>
          <a:lstStyle/>
          <a:p>
            <a:pPr>
              <a:lnSpc>
                <a:spcPts val="2000"/>
              </a:lnSpc>
              <a:spcBef>
                <a:spcPts val="0"/>
              </a:spcBef>
            </a:pPr>
            <a:r>
              <a:rPr lang="zh-CN" altLang="en-US" sz="2400" dirty="0" smtClean="0">
                <a:solidFill>
                  <a:schemeClr val="tx1"/>
                </a:solidFill>
              </a:rPr>
              <a:t>碰摩部位不同时，各个</a:t>
            </a:r>
            <a:endParaRPr lang="en-US" altLang="zh-CN" sz="2400" dirty="0" smtClean="0">
              <a:solidFill>
                <a:schemeClr val="tx1"/>
              </a:solidFill>
            </a:endParaRPr>
          </a:p>
          <a:p>
            <a:pPr>
              <a:lnSpc>
                <a:spcPts val="2000"/>
              </a:lnSpc>
              <a:spcBef>
                <a:spcPts val="0"/>
              </a:spcBef>
            </a:pPr>
            <a:endParaRPr lang="en-US" altLang="zh-CN" sz="2400" dirty="0" smtClean="0">
              <a:solidFill>
                <a:schemeClr val="tx1"/>
              </a:solidFill>
            </a:endParaRPr>
          </a:p>
          <a:p>
            <a:pPr>
              <a:lnSpc>
                <a:spcPts val="2000"/>
              </a:lnSpc>
              <a:spcBef>
                <a:spcPts val="0"/>
              </a:spcBef>
            </a:pPr>
            <a:r>
              <a:rPr lang="zh-CN" altLang="en-US" sz="2400" dirty="0" smtClean="0">
                <a:solidFill>
                  <a:schemeClr val="tx1"/>
                </a:solidFill>
              </a:rPr>
              <a:t>位置传感器，特征值均</a:t>
            </a:r>
            <a:endParaRPr lang="en-US" altLang="zh-CN" sz="2400" dirty="0" smtClean="0">
              <a:solidFill>
                <a:schemeClr val="tx1"/>
              </a:solidFill>
            </a:endParaRPr>
          </a:p>
          <a:p>
            <a:pPr>
              <a:lnSpc>
                <a:spcPts val="2000"/>
              </a:lnSpc>
              <a:spcBef>
                <a:spcPts val="0"/>
              </a:spcBef>
            </a:pPr>
            <a:endParaRPr lang="en-US" altLang="zh-CN" sz="2400" dirty="0" smtClean="0">
              <a:solidFill>
                <a:schemeClr val="tx1"/>
              </a:solidFill>
            </a:endParaRPr>
          </a:p>
          <a:p>
            <a:pPr>
              <a:lnSpc>
                <a:spcPts val="2000"/>
              </a:lnSpc>
              <a:spcBef>
                <a:spcPts val="0"/>
              </a:spcBef>
            </a:pPr>
            <a:r>
              <a:rPr lang="zh-CN" altLang="en-US" sz="2400" dirty="0" smtClean="0">
                <a:solidFill>
                  <a:schemeClr val="tx1"/>
                </a:solidFill>
              </a:rPr>
              <a:t>表现出较大的差异性。</a:t>
            </a:r>
            <a:endParaRPr lang="zh-CN" altLang="en-US" sz="2400" dirty="0" smtClean="0">
              <a:solidFill>
                <a:schemeClr val="tx1"/>
              </a:solidFill>
              <a:latin typeface="Arial" pitchFamily="34" charset="0"/>
            </a:endParaRPr>
          </a:p>
        </p:txBody>
      </p:sp>
      <p:sp>
        <p:nvSpPr>
          <p:cNvPr id="1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rgbClr val="FF0000"/>
                </a:solidFill>
              </a:rPr>
              <a:t>基于倒频谱的径向碰摩部位识别</a:t>
            </a:r>
            <a:endParaRPr lang="en-US" altLang="zh-CN" dirty="0" smtClean="0">
              <a:solidFill>
                <a:srgbClr val="FF0000"/>
              </a:solidFill>
            </a:endParaRPr>
          </a:p>
        </p:txBody>
      </p:sp>
      <p:pic>
        <p:nvPicPr>
          <p:cNvPr id="9" name="圆角矩形 3"/>
          <p:cNvPicPr>
            <a:picLocks noChangeArrowheads="1"/>
          </p:cNvPicPr>
          <p:nvPr/>
        </p:nvPicPr>
        <p:blipFill>
          <a:blip r:embed="rId3"/>
          <a:srcRect b="8311"/>
          <a:stretch>
            <a:fillRect/>
          </a:stretch>
        </p:blipFill>
        <p:spPr bwMode="auto">
          <a:xfrm>
            <a:off x="-381000" y="0"/>
            <a:ext cx="9677400" cy="6477000"/>
          </a:xfrm>
          <a:prstGeom prst="rect">
            <a:avLst/>
          </a:prstGeom>
          <a:noFill/>
          <a:ln w="9525">
            <a:noFill/>
            <a:miter lim="800000"/>
            <a:headEnd/>
            <a:tailEnd/>
          </a:ln>
        </p:spPr>
      </p:pic>
      <p:grpSp>
        <p:nvGrpSpPr>
          <p:cNvPr id="10" name="组合 83"/>
          <p:cNvGrpSpPr/>
          <p:nvPr/>
        </p:nvGrpSpPr>
        <p:grpSpPr>
          <a:xfrm>
            <a:off x="414866" y="1194137"/>
            <a:ext cx="8161867" cy="4673263"/>
            <a:chOff x="601132" y="990600"/>
            <a:chExt cx="8161867" cy="4673263"/>
          </a:xfrm>
        </p:grpSpPr>
        <p:cxnSp>
          <p:nvCxnSpPr>
            <p:cNvPr id="11" name="AutoShape 15"/>
            <p:cNvCxnSpPr>
              <a:cxnSpLocks noChangeShapeType="1"/>
            </p:cNvCxnSpPr>
            <p:nvPr/>
          </p:nvCxnSpPr>
          <p:spPr bwMode="gray">
            <a:xfrm>
              <a:off x="2762249" y="1695449"/>
              <a:ext cx="4763" cy="1080000"/>
            </a:xfrm>
            <a:prstGeom prst="straightConnector1">
              <a:avLst/>
            </a:prstGeom>
            <a:noFill/>
            <a:ln w="9525">
              <a:solidFill>
                <a:srgbClr val="808080"/>
              </a:solidFill>
              <a:round/>
              <a:headEnd/>
              <a:tailEnd/>
            </a:ln>
          </p:spPr>
        </p:cxnSp>
        <p:cxnSp>
          <p:nvCxnSpPr>
            <p:cNvPr id="12" name="AutoShape 16"/>
            <p:cNvCxnSpPr>
              <a:cxnSpLocks noChangeShapeType="1"/>
            </p:cNvCxnSpPr>
            <p:nvPr/>
          </p:nvCxnSpPr>
          <p:spPr bwMode="gray">
            <a:xfrm>
              <a:off x="2762249" y="2838450"/>
              <a:ext cx="4763" cy="715963"/>
            </a:xfrm>
            <a:prstGeom prst="straightConnector1">
              <a:avLst/>
            </a:prstGeom>
            <a:noFill/>
            <a:ln w="9525">
              <a:solidFill>
                <a:srgbClr val="808080"/>
              </a:solidFill>
              <a:round/>
              <a:headEnd/>
              <a:tailEnd/>
            </a:ln>
          </p:spPr>
        </p:cxnSp>
        <p:cxnSp>
          <p:nvCxnSpPr>
            <p:cNvPr id="13" name="AutoShape 17"/>
            <p:cNvCxnSpPr>
              <a:cxnSpLocks noChangeShapeType="1"/>
            </p:cNvCxnSpPr>
            <p:nvPr/>
          </p:nvCxnSpPr>
          <p:spPr bwMode="gray">
            <a:xfrm>
              <a:off x="2762249" y="3530263"/>
              <a:ext cx="4763" cy="1080000"/>
            </a:xfrm>
            <a:prstGeom prst="straightConnector1">
              <a:avLst/>
            </a:prstGeom>
            <a:noFill/>
            <a:ln w="9525">
              <a:solidFill>
                <a:srgbClr val="808080"/>
              </a:solidFill>
              <a:round/>
              <a:headEnd/>
              <a:tailEnd/>
            </a:ln>
          </p:spPr>
        </p:cxnSp>
        <p:sp>
          <p:nvSpPr>
            <p:cNvPr id="14" name="Line 18"/>
            <p:cNvSpPr>
              <a:spLocks noChangeShapeType="1"/>
            </p:cNvSpPr>
            <p:nvPr/>
          </p:nvSpPr>
          <p:spPr bwMode="auto">
            <a:xfrm>
              <a:off x="2819399" y="2615863"/>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15" name="Line 20"/>
            <p:cNvSpPr>
              <a:spLocks noChangeShapeType="1"/>
            </p:cNvSpPr>
            <p:nvPr/>
          </p:nvSpPr>
          <p:spPr bwMode="auto">
            <a:xfrm>
              <a:off x="2819399" y="4346575"/>
              <a:ext cx="5943600" cy="0"/>
            </a:xfrm>
            <a:prstGeom prst="line">
              <a:avLst/>
            </a:prstGeom>
            <a:noFill/>
            <a:ln w="38100" cap="rnd">
              <a:solidFill>
                <a:srgbClr val="5F5F5F"/>
              </a:solidFill>
              <a:prstDash val="sysDot"/>
              <a:round/>
              <a:headEnd/>
              <a:tailEnd type="oval" w="med" len="med"/>
            </a:ln>
          </p:spPr>
          <p:txBody>
            <a:bodyPr/>
            <a:lstStyle/>
            <a:p>
              <a:endParaRPr lang="zh-CN" altLang="en-US"/>
            </a:p>
          </p:txBody>
        </p:sp>
        <p:sp>
          <p:nvSpPr>
            <p:cNvPr id="16" name="Text Box 21"/>
            <p:cNvSpPr txBox="1">
              <a:spLocks noChangeArrowheads="1"/>
            </p:cNvSpPr>
            <p:nvPr/>
          </p:nvSpPr>
          <p:spPr bwMode="auto">
            <a:xfrm>
              <a:off x="3857721" y="12192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将第一次实验的样本随机近似两等份，作为训练、测试样本；将第二、三次实验样本作为未知样本，用来测试。</a:t>
              </a:r>
              <a:endParaRPr lang="en-US" altLang="zh-CN" sz="2000" dirty="0">
                <a:solidFill>
                  <a:srgbClr val="00B050"/>
                </a:solidFill>
                <a:latin typeface="Verdana" pitchFamily="34" charset="0"/>
                <a:ea typeface="宋体" charset="-122"/>
              </a:endParaRPr>
            </a:p>
          </p:txBody>
        </p:sp>
        <p:grpSp>
          <p:nvGrpSpPr>
            <p:cNvPr id="17" name="Group 6"/>
            <p:cNvGrpSpPr>
              <a:grpSpLocks/>
            </p:cNvGrpSpPr>
            <p:nvPr/>
          </p:nvGrpSpPr>
          <p:grpSpPr bwMode="auto">
            <a:xfrm>
              <a:off x="1684867" y="990600"/>
              <a:ext cx="2236787" cy="877888"/>
              <a:chOff x="596" y="1824"/>
              <a:chExt cx="1440" cy="562"/>
            </a:xfrm>
          </p:grpSpPr>
          <p:sp>
            <p:nvSpPr>
              <p:cNvPr id="26"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7"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algn="ctr">
                  <a:defRPr/>
                </a:pPr>
                <a:r>
                  <a:rPr lang="zh-CN" altLang="en-US" sz="2400" dirty="0" smtClean="0">
                    <a:solidFill>
                      <a:srgbClr val="000000"/>
                    </a:solidFill>
                    <a:effectLst>
                      <a:outerShdw blurRad="38100" dist="38100" dir="2700000" algn="tl">
                        <a:srgbClr val="FFFFFF"/>
                      </a:outerShdw>
                    </a:effectLst>
                  </a:rPr>
                  <a:t>方案</a:t>
                </a:r>
                <a:r>
                  <a:rPr lang="en-US" altLang="zh-CN" sz="2400" dirty="0" smtClean="0">
                    <a:solidFill>
                      <a:srgbClr val="000000"/>
                    </a:solidFill>
                    <a:effectLst>
                      <a:outerShdw blurRad="38100" dist="38100" dir="2700000" algn="tl">
                        <a:srgbClr val="FFFFFF"/>
                      </a:outerShdw>
                    </a:effectLst>
                  </a:rPr>
                  <a:t>A</a:t>
                </a:r>
                <a:endParaRPr lang="en-US" altLang="zh-CN" sz="2400" b="1" dirty="0">
                  <a:solidFill>
                    <a:srgbClr val="000000"/>
                  </a:solidFill>
                  <a:effectLst>
                    <a:outerShdw blurRad="38100" dist="38100" dir="2700000" algn="tl">
                      <a:srgbClr val="FFFFFF"/>
                    </a:outerShdw>
                  </a:effectLst>
                  <a:ea typeface="宋体" pitchFamily="2" charset="-122"/>
                </a:endParaRPr>
              </a:p>
            </p:txBody>
          </p:sp>
        </p:grpSp>
        <p:sp>
          <p:nvSpPr>
            <p:cNvPr id="18" name="Freeform 10"/>
            <p:cNvSpPr>
              <a:spLocks/>
            </p:cNvSpPr>
            <p:nvPr/>
          </p:nvSpPr>
          <p:spPr bwMode="gray">
            <a:xfrm>
              <a:off x="1808432" y="3349356"/>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19" name="Freeform 10"/>
            <p:cNvSpPr>
              <a:spLocks/>
            </p:cNvSpPr>
            <p:nvPr/>
          </p:nvSpPr>
          <p:spPr bwMode="gray">
            <a:xfrm>
              <a:off x="1828397" y="5155864"/>
              <a:ext cx="1972723" cy="296795"/>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0" name="Text Box 21"/>
            <p:cNvSpPr txBox="1">
              <a:spLocks noChangeArrowheads="1"/>
            </p:cNvSpPr>
            <p:nvPr/>
          </p:nvSpPr>
          <p:spPr bwMode="auto">
            <a:xfrm>
              <a:off x="3843866" y="2920663"/>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F0"/>
                  </a:solidFill>
                </a:rPr>
                <a:t>将第二次实验的样本随机近似两等份，作为训练、测试样本；将第一、三次实验样本作为未知样本，用来测试。</a:t>
              </a:r>
              <a:endParaRPr lang="en-US" altLang="zh-CN" sz="2000" dirty="0">
                <a:solidFill>
                  <a:srgbClr val="00B0F0"/>
                </a:solidFill>
                <a:latin typeface="Verdana" pitchFamily="34" charset="0"/>
                <a:ea typeface="宋体" charset="-122"/>
              </a:endParaRPr>
            </a:p>
          </p:txBody>
        </p:sp>
        <p:grpSp>
          <p:nvGrpSpPr>
            <p:cNvPr id="21" name="组合 47"/>
            <p:cNvGrpSpPr/>
            <p:nvPr/>
          </p:nvGrpSpPr>
          <p:grpSpPr>
            <a:xfrm>
              <a:off x="601132" y="1828800"/>
              <a:ext cx="880534" cy="2793999"/>
              <a:chOff x="601132" y="1828800"/>
              <a:chExt cx="880534" cy="2793999"/>
            </a:xfrm>
          </p:grpSpPr>
          <p:sp>
            <p:nvSpPr>
              <p:cNvPr id="23" name="Freeform 5"/>
              <p:cNvSpPr>
                <a:spLocks/>
              </p:cNvSpPr>
              <p:nvPr/>
            </p:nvSpPr>
            <p:spPr bwMode="gray">
              <a:xfrm>
                <a:off x="685797" y="4470399"/>
                <a:ext cx="753535" cy="152400"/>
              </a:xfrm>
              <a:custGeom>
                <a:avLst/>
                <a:gdLst>
                  <a:gd name="T0" fmla="*/ 277 w 1120"/>
                  <a:gd name="T1" fmla="*/ 33 h 252"/>
                  <a:gd name="T2" fmla="*/ 276 w 1120"/>
                  <a:gd name="T3" fmla="*/ 33 h 252"/>
                  <a:gd name="T4" fmla="*/ 272 w 1120"/>
                  <a:gd name="T5" fmla="*/ 32 h 252"/>
                  <a:gd name="T6" fmla="*/ 266 w 1120"/>
                  <a:gd name="T7" fmla="*/ 31 h 252"/>
                  <a:gd name="T8" fmla="*/ 257 w 1120"/>
                  <a:gd name="T9" fmla="*/ 30 h 252"/>
                  <a:gd name="T10" fmla="*/ 245 w 1120"/>
                  <a:gd name="T11" fmla="*/ 29 h 252"/>
                  <a:gd name="T12" fmla="*/ 232 w 1120"/>
                  <a:gd name="T13" fmla="*/ 28 h 252"/>
                  <a:gd name="T14" fmla="*/ 217 w 1120"/>
                  <a:gd name="T15" fmla="*/ 27 h 252"/>
                  <a:gd name="T16" fmla="*/ 199 w 1120"/>
                  <a:gd name="T17" fmla="*/ 26 h 252"/>
                  <a:gd name="T18" fmla="*/ 181 w 1120"/>
                  <a:gd name="T19" fmla="*/ 25 h 252"/>
                  <a:gd name="T20" fmla="*/ 160 w 1120"/>
                  <a:gd name="T21" fmla="*/ 24 h 252"/>
                  <a:gd name="T22" fmla="*/ 138 w 1120"/>
                  <a:gd name="T23" fmla="*/ 24 h 252"/>
                  <a:gd name="T24" fmla="*/ 115 w 1120"/>
                  <a:gd name="T25" fmla="*/ 24 h 252"/>
                  <a:gd name="T26" fmla="*/ 95 w 1120"/>
                  <a:gd name="T27" fmla="*/ 25 h 252"/>
                  <a:gd name="T28" fmla="*/ 76 w 1120"/>
                  <a:gd name="T29" fmla="*/ 26 h 252"/>
                  <a:gd name="T30" fmla="*/ 59 w 1120"/>
                  <a:gd name="T31" fmla="*/ 27 h 252"/>
                  <a:gd name="T32" fmla="*/ 44 w 1120"/>
                  <a:gd name="T33" fmla="*/ 28 h 252"/>
                  <a:gd name="T34" fmla="*/ 31 w 1120"/>
                  <a:gd name="T35" fmla="*/ 29 h 252"/>
                  <a:gd name="T36" fmla="*/ 20 w 1120"/>
                  <a:gd name="T37" fmla="*/ 30 h 252"/>
                  <a:gd name="T38" fmla="*/ 11 w 1120"/>
                  <a:gd name="T39" fmla="*/ 31 h 252"/>
                  <a:gd name="T40" fmla="*/ 5 w 1120"/>
                  <a:gd name="T41" fmla="*/ 32 h 252"/>
                  <a:gd name="T42" fmla="*/ 1 w 1120"/>
                  <a:gd name="T43" fmla="*/ 33 h 252"/>
                  <a:gd name="T44" fmla="*/ 0 w 1120"/>
                  <a:gd name="T45" fmla="*/ 33 h 252"/>
                  <a:gd name="T46" fmla="*/ 0 w 1120"/>
                  <a:gd name="T47" fmla="*/ 8 h 252"/>
                  <a:gd name="T48" fmla="*/ 139 w 1120"/>
                  <a:gd name="T49" fmla="*/ 0 h 252"/>
                  <a:gd name="T50" fmla="*/ 277 w 1120"/>
                  <a:gd name="T51" fmla="*/ 8 h 252"/>
                  <a:gd name="T52" fmla="*/ 277 w 1120"/>
                  <a:gd name="T53" fmla="*/ 33 h 252"/>
                  <a:gd name="T54" fmla="*/ 277 w 1120"/>
                  <a:gd name="T55" fmla="*/ 3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endParaRPr lang="zh-CN" altLang="en-US"/>
              </a:p>
            </p:txBody>
          </p:sp>
          <p:sp>
            <p:nvSpPr>
              <p:cNvPr id="24" name="Rectangle 30"/>
              <p:cNvSpPr>
                <a:spLocks noChangeArrowheads="1"/>
              </p:cNvSpPr>
              <p:nvPr/>
            </p:nvSpPr>
            <p:spPr bwMode="gray">
              <a:xfrm rot="5400000">
                <a:off x="-322528" y="2752460"/>
                <a:ext cx="2727854" cy="880534"/>
              </a:xfrm>
              <a:prstGeom prst="rect">
                <a:avLst/>
              </a:prstGeom>
              <a:gradFill rotWithShape="1">
                <a:gsLst>
                  <a:gs pos="0">
                    <a:srgbClr val="FFCC00">
                      <a:gamma/>
                      <a:tint val="30196"/>
                      <a:invGamma/>
                    </a:srgbClr>
                  </a:gs>
                  <a:gs pos="50000">
                    <a:srgbClr val="FFCC00"/>
                  </a:gs>
                  <a:gs pos="100000">
                    <a:srgbClr val="FFCC00">
                      <a:gamma/>
                      <a:tint val="30196"/>
                      <a:invGamma/>
                    </a:srgbClr>
                  </a:gs>
                </a:gsLst>
                <a:lin ang="2700000" scaled="1"/>
              </a:gradFill>
              <a:ln w="9525" algn="ctr">
                <a:noFill/>
                <a:miter lim="800000"/>
                <a:headEnd/>
                <a:tailEnd/>
              </a:ln>
              <a:effectLst/>
            </p:spPr>
            <p:txBody>
              <a:bodyPr wrap="none" anchor="ctr"/>
              <a:lstStyle/>
              <a:p>
                <a:endParaRPr lang="en-US" altLang="zh-CN" b="1" dirty="0">
                  <a:solidFill>
                    <a:srgbClr val="000000"/>
                  </a:solidFill>
                  <a:effectLst>
                    <a:outerShdw blurRad="38100" dist="38100" dir="2700000" algn="tl">
                      <a:srgbClr val="FFFFFF"/>
                    </a:outerShdw>
                  </a:effectLst>
                  <a:latin typeface="Arial" charset="0"/>
                  <a:ea typeface="宋体" pitchFamily="2" charset="-122"/>
                  <a:cs typeface="Arial" charset="0"/>
                </a:endParaRPr>
              </a:p>
            </p:txBody>
          </p:sp>
          <p:sp>
            <p:nvSpPr>
              <p:cNvPr id="25" name="矩形 24"/>
              <p:cNvSpPr/>
              <p:nvPr/>
            </p:nvSpPr>
            <p:spPr>
              <a:xfrm>
                <a:off x="668867" y="2209800"/>
                <a:ext cx="762000" cy="2062103"/>
              </a:xfrm>
              <a:prstGeom prst="rect">
                <a:avLst/>
              </a:prstGeom>
            </p:spPr>
            <p:txBody>
              <a:bodyPr wrap="square">
                <a:spAutoFit/>
              </a:bodyPr>
              <a:lstStyle/>
              <a:p>
                <a:r>
                  <a:rPr lang="zh-CN" altLang="en-US" sz="3200" dirty="0" smtClean="0">
                    <a:solidFill>
                      <a:schemeClr val="tx1"/>
                    </a:solidFill>
                  </a:rPr>
                  <a:t>测</a:t>
                </a:r>
                <a:endParaRPr lang="en-US" altLang="zh-CN" sz="3200" dirty="0" smtClean="0">
                  <a:solidFill>
                    <a:schemeClr val="tx1"/>
                  </a:solidFill>
                </a:endParaRPr>
              </a:p>
              <a:p>
                <a:r>
                  <a:rPr lang="zh-CN" altLang="en-US" sz="3200" dirty="0" smtClean="0">
                    <a:solidFill>
                      <a:schemeClr val="tx1"/>
                    </a:solidFill>
                  </a:rPr>
                  <a:t>试</a:t>
                </a:r>
                <a:endParaRPr lang="en-US" altLang="zh-CN" sz="3200" dirty="0" smtClean="0">
                  <a:solidFill>
                    <a:schemeClr val="tx1"/>
                  </a:solidFill>
                </a:endParaRPr>
              </a:p>
              <a:p>
                <a:r>
                  <a:rPr lang="zh-CN" altLang="en-US" sz="3200" dirty="0" smtClean="0">
                    <a:solidFill>
                      <a:schemeClr val="tx1"/>
                    </a:solidFill>
                  </a:rPr>
                  <a:t>方</a:t>
                </a:r>
                <a:endParaRPr lang="en-US" altLang="zh-CN" sz="3200" dirty="0" smtClean="0">
                  <a:solidFill>
                    <a:schemeClr val="tx1"/>
                  </a:solidFill>
                </a:endParaRPr>
              </a:p>
              <a:p>
                <a:r>
                  <a:rPr lang="zh-CN" altLang="en-US" sz="3200" dirty="0" smtClean="0">
                    <a:solidFill>
                      <a:schemeClr val="tx1"/>
                    </a:solidFill>
                  </a:rPr>
                  <a:t>案</a:t>
                </a:r>
                <a:endParaRPr lang="en-US" altLang="zh-CN" sz="3200" dirty="0" smtClean="0">
                  <a:solidFill>
                    <a:schemeClr val="tx1"/>
                  </a:solidFill>
                </a:endParaRPr>
              </a:p>
            </p:txBody>
          </p:sp>
        </p:grpSp>
        <p:sp>
          <p:nvSpPr>
            <p:cNvPr id="22" name="Text Box 21"/>
            <p:cNvSpPr txBox="1">
              <a:spLocks noChangeArrowheads="1"/>
            </p:cNvSpPr>
            <p:nvPr/>
          </p:nvSpPr>
          <p:spPr bwMode="auto">
            <a:xfrm>
              <a:off x="3920066" y="4648200"/>
              <a:ext cx="4800600" cy="1015663"/>
            </a:xfrm>
            <a:prstGeom prst="rect">
              <a:avLst/>
            </a:prstGeom>
            <a:noFill/>
            <a:ln w="9525">
              <a:noFill/>
              <a:miter lim="800000"/>
              <a:headEnd/>
              <a:tailEnd/>
            </a:ln>
          </p:spPr>
          <p:txBody>
            <a:bodyPr wrap="square">
              <a:spAutoFit/>
            </a:bodyPr>
            <a:lstStyle/>
            <a:p>
              <a:pPr algn="l"/>
              <a:r>
                <a:rPr lang="zh-CN" altLang="en-US" sz="2000" dirty="0" smtClean="0">
                  <a:solidFill>
                    <a:srgbClr val="00B050"/>
                  </a:solidFill>
                </a:rPr>
                <a:t>将第三次实验的样本随机近似两等份，作为训练、测试样本；将第一、二次实验样本作为未知样本，用来测试。</a:t>
              </a:r>
              <a:endParaRPr lang="en-US" altLang="zh-CN" sz="2000" dirty="0">
                <a:solidFill>
                  <a:srgbClr val="00B050"/>
                </a:solidFill>
                <a:latin typeface="Verdana" pitchFamily="34" charset="0"/>
                <a:ea typeface="宋体" charset="-122"/>
              </a:endParaRPr>
            </a:p>
          </p:txBody>
        </p:sp>
      </p:grpSp>
      <p:sp>
        <p:nvSpPr>
          <p:cNvPr id="28" name="Rectangle 35"/>
          <p:cNvSpPr>
            <a:spLocks noChangeArrowheads="1"/>
          </p:cNvSpPr>
          <p:nvPr/>
        </p:nvSpPr>
        <p:spPr bwMode="gray">
          <a:xfrm rot="5400000">
            <a:off x="2191200" y="2228400"/>
            <a:ext cx="748800" cy="2235600"/>
          </a:xfrm>
          <a:prstGeom prst="rect">
            <a:avLst/>
          </a:prstGeom>
          <a:gradFill rotWithShape="1">
            <a:gsLst>
              <a:gs pos="0">
                <a:srgbClr val="C7ECFF"/>
              </a:gs>
              <a:gs pos="50000">
                <a:srgbClr val="66CCFF"/>
              </a:gs>
              <a:gs pos="100000">
                <a:srgbClr val="C7ECFF"/>
              </a:gs>
            </a:gsLst>
            <a:lin ang="2700000" scaled="1"/>
          </a:gradFill>
          <a:ln w="9525" algn="ctr">
            <a:noFill/>
            <a:miter lim="800000"/>
            <a:headEnd/>
            <a:tailEnd/>
          </a:ln>
        </p:spPr>
        <p:txBody>
          <a:bodyPr wrap="none" anchor="ctr"/>
          <a:lstStyle/>
          <a:p>
            <a:endParaRPr lang="zh-CN" altLang="en-US">
              <a:ea typeface="宋体" charset="-122"/>
            </a:endParaRPr>
          </a:p>
        </p:txBody>
      </p:sp>
      <p:sp>
        <p:nvSpPr>
          <p:cNvPr id="29" name="矩形 28"/>
          <p:cNvSpPr/>
          <p:nvPr/>
        </p:nvSpPr>
        <p:spPr>
          <a:xfrm>
            <a:off x="1996440" y="3063240"/>
            <a:ext cx="976549"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方案</a:t>
            </a:r>
            <a:r>
              <a:rPr lang="en-US" altLang="zh-CN" sz="2400" dirty="0" smtClean="0">
                <a:solidFill>
                  <a:srgbClr val="000000"/>
                </a:solidFill>
                <a:effectLst>
                  <a:outerShdw blurRad="38100" dist="38100" dir="2700000" algn="tl">
                    <a:srgbClr val="FFFFFF"/>
                  </a:outerShdw>
                </a:effectLst>
              </a:rPr>
              <a:t>B</a:t>
            </a:r>
            <a:endParaRPr lang="en-US" altLang="zh-CN" sz="2400" dirty="0">
              <a:solidFill>
                <a:srgbClr val="000000"/>
              </a:solidFill>
              <a:effectLst>
                <a:outerShdw blurRad="38100" dist="38100" dir="2700000" algn="tl">
                  <a:srgbClr val="FFFFFF"/>
                </a:outerShdw>
              </a:effectLst>
            </a:endParaRPr>
          </a:p>
        </p:txBody>
      </p:sp>
      <p:sp>
        <p:nvSpPr>
          <p:cNvPr id="30" name="Rectangle 15"/>
          <p:cNvSpPr>
            <a:spLocks noChangeArrowheads="1"/>
          </p:cNvSpPr>
          <p:nvPr/>
        </p:nvSpPr>
        <p:spPr bwMode="gray">
          <a:xfrm rot="5400000">
            <a:off x="2241600" y="4026720"/>
            <a:ext cx="748800" cy="2235600"/>
          </a:xfrm>
          <a:prstGeom prst="rect">
            <a:avLst/>
          </a:prstGeom>
          <a:gradFill rotWithShape="1">
            <a:gsLst>
              <a:gs pos="0">
                <a:srgbClr val="DAF0BD"/>
              </a:gs>
              <a:gs pos="50000">
                <a:srgbClr val="99D549"/>
              </a:gs>
              <a:gs pos="100000">
                <a:srgbClr val="DAF0BD"/>
              </a:gs>
            </a:gsLst>
            <a:lin ang="2700000" scaled="1"/>
          </a:gradFill>
          <a:ln w="9525" algn="ctr">
            <a:noFill/>
            <a:miter lim="800000"/>
            <a:headEnd/>
            <a:tailEnd/>
          </a:ln>
        </p:spPr>
        <p:txBody>
          <a:bodyPr wrap="none" anchor="ctr"/>
          <a:lstStyle/>
          <a:p>
            <a:endParaRPr lang="zh-CN" altLang="en-US">
              <a:ea typeface="宋体" pitchFamily="2" charset="-122"/>
            </a:endParaRPr>
          </a:p>
        </p:txBody>
      </p:sp>
      <p:sp>
        <p:nvSpPr>
          <p:cNvPr id="31" name="矩形 30"/>
          <p:cNvSpPr/>
          <p:nvPr/>
        </p:nvSpPr>
        <p:spPr>
          <a:xfrm>
            <a:off x="2133600" y="4876800"/>
            <a:ext cx="976549" cy="461665"/>
          </a:xfrm>
          <a:prstGeom prst="rect">
            <a:avLst/>
          </a:prstGeom>
        </p:spPr>
        <p:txBody>
          <a:bodyPr wrap="none">
            <a:spAutoFit/>
          </a:bodyPr>
          <a:lstStyle/>
          <a:p>
            <a:pPr>
              <a:defRPr/>
            </a:pPr>
            <a:r>
              <a:rPr lang="zh-CN" altLang="en-US" sz="2400" dirty="0" smtClean="0">
                <a:solidFill>
                  <a:srgbClr val="000000"/>
                </a:solidFill>
                <a:effectLst>
                  <a:outerShdw blurRad="38100" dist="38100" dir="2700000" algn="tl">
                    <a:srgbClr val="FFFFFF"/>
                  </a:outerShdw>
                </a:effectLst>
              </a:rPr>
              <a:t>方案</a:t>
            </a:r>
            <a:r>
              <a:rPr lang="en-US" altLang="zh-CN" sz="2400" dirty="0" smtClean="0">
                <a:solidFill>
                  <a:srgbClr val="000000"/>
                </a:solidFill>
                <a:effectLst>
                  <a:outerShdw blurRad="38100" dist="38100" dir="2700000" algn="tl">
                    <a:srgbClr val="FFFFFF"/>
                  </a:outerShdw>
                </a:effectLst>
              </a:rPr>
              <a:t>C</a:t>
            </a:r>
            <a:endParaRPr lang="en-US" altLang="zh-CN" sz="2400" dirty="0">
              <a:solidFill>
                <a:srgbClr val="000000"/>
              </a:solidFill>
              <a:effectLst>
                <a:outerShdw blurRad="38100" dist="38100" dir="2700000" algn="tl">
                  <a:srgbClr val="FFFFFF"/>
                </a:outerShdw>
              </a:effectLst>
            </a:endParaRPr>
          </a:p>
        </p:txBody>
      </p:sp>
      <p:pic>
        <p:nvPicPr>
          <p:cNvPr id="32" name="圆角矩形 3"/>
          <p:cNvPicPr>
            <a:picLocks noChangeArrowheads="1"/>
          </p:cNvPicPr>
          <p:nvPr/>
        </p:nvPicPr>
        <p:blipFill>
          <a:blip r:embed="rId3"/>
          <a:srcRect b="8311"/>
          <a:stretch>
            <a:fillRect/>
          </a:stretch>
        </p:blipFill>
        <p:spPr bwMode="auto">
          <a:xfrm>
            <a:off x="-304800" y="381000"/>
            <a:ext cx="9677400" cy="6477000"/>
          </a:xfrm>
          <a:prstGeom prst="rect">
            <a:avLst/>
          </a:prstGeom>
          <a:noFill/>
          <a:ln w="9525">
            <a:noFill/>
            <a:miter lim="800000"/>
            <a:headEnd/>
            <a:tailEnd/>
          </a:ln>
        </p:spPr>
      </p:pic>
      <p:sp>
        <p:nvSpPr>
          <p:cNvPr id="33" name="矩形 32"/>
          <p:cNvSpPr/>
          <p:nvPr/>
        </p:nvSpPr>
        <p:spPr>
          <a:xfrm>
            <a:off x="3733800" y="1676400"/>
            <a:ext cx="1627369" cy="523220"/>
          </a:xfrm>
          <a:prstGeom prst="rect">
            <a:avLst/>
          </a:prstGeom>
        </p:spPr>
        <p:txBody>
          <a:bodyPr wrap="none">
            <a:spAutoFit/>
          </a:bodyPr>
          <a:lstStyle/>
          <a:p>
            <a:r>
              <a:rPr lang="zh-CN" altLang="en-US" sz="2800" dirty="0" smtClean="0">
                <a:solidFill>
                  <a:srgbClr val="0000FF"/>
                </a:solidFill>
              </a:rPr>
              <a:t>测试结果</a:t>
            </a:r>
            <a:endParaRPr lang="zh-CN" altLang="en-US" sz="2800" dirty="0"/>
          </a:p>
        </p:txBody>
      </p:sp>
      <p:graphicFrame>
        <p:nvGraphicFramePr>
          <p:cNvPr id="34" name="表格 33"/>
          <p:cNvGraphicFramePr>
            <a:graphicFrameLocks noGrp="1"/>
          </p:cNvGraphicFramePr>
          <p:nvPr/>
        </p:nvGraphicFramePr>
        <p:xfrm>
          <a:off x="1066800" y="2667000"/>
          <a:ext cx="6553198" cy="2590800"/>
        </p:xfrm>
        <a:graphic>
          <a:graphicData uri="http://schemas.openxmlformats.org/drawingml/2006/table">
            <a:tbl>
              <a:tblPr/>
              <a:tblGrid>
                <a:gridCol w="1908291"/>
                <a:gridCol w="1505786"/>
                <a:gridCol w="1829792"/>
                <a:gridCol w="1309329"/>
              </a:tblGrid>
              <a:tr h="579120">
                <a:tc>
                  <a:txBody>
                    <a:bodyPr/>
                    <a:lstStyle/>
                    <a:p>
                      <a:pPr indent="266700" algn="ctr">
                        <a:spcAft>
                          <a:spcPts val="0"/>
                        </a:spcAft>
                      </a:pPr>
                      <a:endParaRPr lang="en-US" sz="2400" kern="100" dirty="0">
                        <a:solidFill>
                          <a:srgbClr val="0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ctr">
                        <a:spcAft>
                          <a:spcPts val="0"/>
                        </a:spcAft>
                      </a:pPr>
                      <a:r>
                        <a:rPr lang="zh-CN" sz="2400" kern="100" dirty="0">
                          <a:solidFill>
                            <a:srgbClr val="000000"/>
                          </a:solidFill>
                          <a:latin typeface="Times New Roman"/>
                          <a:ea typeface="宋体"/>
                          <a:cs typeface="Times New Roman"/>
                        </a:rPr>
                        <a:t>标准样本</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a:solidFill>
                            <a:srgbClr val="000000"/>
                          </a:solidFill>
                          <a:latin typeface="Times New Roman"/>
                          <a:ea typeface="宋体"/>
                          <a:cs typeface="Times New Roman"/>
                        </a:rPr>
                        <a:t>待识别样本</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solidFill>
                            <a:srgbClr val="000000"/>
                          </a:solidFill>
                          <a:latin typeface="Times New Roman"/>
                          <a:ea typeface="宋体"/>
                          <a:cs typeface="Times New Roman"/>
                        </a:rPr>
                        <a:t>识别率</a:t>
                      </a:r>
                      <a:endParaRPr lang="zh-CN" sz="2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spcAft>
                          <a:spcPts val="0"/>
                        </a:spcAft>
                      </a:pPr>
                      <a:r>
                        <a:rPr lang="zh-CN" sz="2400" kern="100">
                          <a:solidFill>
                            <a:srgbClr val="000000"/>
                          </a:solidFill>
                          <a:latin typeface="Times New Roman"/>
                          <a:ea typeface="宋体"/>
                          <a:cs typeface="Times New Roman"/>
                        </a:rPr>
                        <a:t>碰上样本数</a:t>
                      </a:r>
                      <a:endParaRPr lang="zh-CN" sz="2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dirty="0">
                          <a:solidFill>
                            <a:srgbClr val="000000"/>
                          </a:solidFill>
                          <a:latin typeface="Times New Roman"/>
                          <a:ea typeface="宋体"/>
                          <a:cs typeface="Times New Roman"/>
                        </a:rPr>
                        <a:t>100</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dirty="0">
                          <a:solidFill>
                            <a:srgbClr val="000000"/>
                          </a:solidFill>
                          <a:latin typeface="Times New Roman"/>
                          <a:ea typeface="宋体"/>
                          <a:cs typeface="Times New Roman"/>
                        </a:rPr>
                        <a:t>500</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C00000"/>
                          </a:solidFill>
                          <a:latin typeface="Times New Roman"/>
                          <a:ea typeface="宋体"/>
                          <a:cs typeface="Times New Roman"/>
                        </a:rPr>
                        <a:t>100%</a:t>
                      </a:r>
                      <a:endParaRPr lang="zh-CN" sz="2400" b="1" kern="100" dirty="0">
                        <a:solidFill>
                          <a:srgbClr val="C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spcAft>
                          <a:spcPts val="0"/>
                        </a:spcAft>
                      </a:pPr>
                      <a:r>
                        <a:rPr lang="zh-CN" sz="2400" kern="100">
                          <a:solidFill>
                            <a:srgbClr val="000000"/>
                          </a:solidFill>
                          <a:latin typeface="Times New Roman"/>
                          <a:ea typeface="宋体"/>
                          <a:cs typeface="Times New Roman"/>
                        </a:rPr>
                        <a:t>碰右样本数</a:t>
                      </a:r>
                      <a:endParaRPr lang="zh-CN" sz="2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dirty="0">
                          <a:solidFill>
                            <a:srgbClr val="000000"/>
                          </a:solidFill>
                          <a:latin typeface="Times New Roman"/>
                          <a:ea typeface="宋体"/>
                          <a:cs typeface="Times New Roman"/>
                        </a:rPr>
                        <a:t>100</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dirty="0">
                          <a:solidFill>
                            <a:srgbClr val="000000"/>
                          </a:solidFill>
                          <a:latin typeface="Times New Roman"/>
                          <a:ea typeface="宋体"/>
                          <a:cs typeface="Times New Roman"/>
                        </a:rPr>
                        <a:t>500</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C00000"/>
                          </a:solidFill>
                          <a:latin typeface="Times New Roman"/>
                          <a:ea typeface="宋体"/>
                          <a:cs typeface="Times New Roman"/>
                        </a:rPr>
                        <a:t>100%</a:t>
                      </a:r>
                      <a:endParaRPr lang="zh-CN" sz="2400" b="1" kern="100" dirty="0">
                        <a:solidFill>
                          <a:srgbClr val="C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spcAft>
                          <a:spcPts val="0"/>
                        </a:spcAft>
                      </a:pPr>
                      <a:r>
                        <a:rPr lang="zh-CN" sz="2400" kern="100">
                          <a:solidFill>
                            <a:srgbClr val="000000"/>
                          </a:solidFill>
                          <a:latin typeface="Times New Roman"/>
                          <a:ea typeface="宋体"/>
                          <a:cs typeface="Times New Roman"/>
                        </a:rPr>
                        <a:t>碰下样本数</a:t>
                      </a:r>
                      <a:endParaRPr lang="zh-CN" sz="2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a:solidFill>
                            <a:srgbClr val="000000"/>
                          </a:solidFill>
                          <a:latin typeface="Times New Roman"/>
                          <a:ea typeface="宋体"/>
                          <a:cs typeface="Times New Roman"/>
                        </a:rPr>
                        <a:t>100</a:t>
                      </a:r>
                      <a:endParaRPr lang="zh-CN" sz="2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dirty="0">
                          <a:solidFill>
                            <a:srgbClr val="000000"/>
                          </a:solidFill>
                          <a:latin typeface="Times New Roman"/>
                          <a:ea typeface="宋体"/>
                          <a:cs typeface="Times New Roman"/>
                        </a:rPr>
                        <a:t>500</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C00000"/>
                          </a:solidFill>
                          <a:latin typeface="Times New Roman"/>
                          <a:ea typeface="宋体"/>
                          <a:cs typeface="Times New Roman"/>
                        </a:rPr>
                        <a:t>100%</a:t>
                      </a:r>
                      <a:endParaRPr lang="zh-CN" sz="2400" b="1" kern="100" dirty="0">
                        <a:solidFill>
                          <a:srgbClr val="C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ctr">
                        <a:spcAft>
                          <a:spcPts val="0"/>
                        </a:spcAft>
                      </a:pPr>
                      <a:r>
                        <a:rPr lang="zh-CN" sz="2400" kern="100">
                          <a:solidFill>
                            <a:srgbClr val="000000"/>
                          </a:solidFill>
                          <a:latin typeface="Times New Roman"/>
                          <a:ea typeface="宋体"/>
                          <a:cs typeface="Times New Roman"/>
                        </a:rPr>
                        <a:t>碰左样本数</a:t>
                      </a:r>
                      <a:endParaRPr lang="zh-CN" sz="2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a:solidFill>
                            <a:srgbClr val="000000"/>
                          </a:solidFill>
                          <a:latin typeface="Times New Roman"/>
                          <a:ea typeface="宋体"/>
                          <a:cs typeface="Times New Roman"/>
                        </a:rPr>
                        <a:t>100</a:t>
                      </a:r>
                      <a:endParaRPr lang="zh-CN" sz="2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400" kern="100" dirty="0">
                          <a:solidFill>
                            <a:srgbClr val="000000"/>
                          </a:solidFill>
                          <a:latin typeface="Times New Roman"/>
                          <a:ea typeface="宋体"/>
                          <a:cs typeface="Times New Roman"/>
                        </a:rPr>
                        <a:t>500</a:t>
                      </a:r>
                      <a:endParaRPr lang="zh-CN" sz="2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C00000"/>
                          </a:solidFill>
                          <a:latin typeface="Times New Roman"/>
                          <a:ea typeface="宋体"/>
                          <a:cs typeface="Times New Roman"/>
                        </a:rPr>
                        <a:t>100%</a:t>
                      </a:r>
                      <a:endParaRPr lang="zh-CN" sz="2400" b="1" kern="100" dirty="0">
                        <a:solidFill>
                          <a:srgbClr val="C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Text Box 3"/>
          <p:cNvSpPr txBox="1">
            <a:spLocks noChangeArrowheads="1"/>
          </p:cNvSpPr>
          <p:nvPr/>
        </p:nvSpPr>
        <p:spPr bwMode="auto">
          <a:xfrm>
            <a:off x="35858" y="0"/>
            <a:ext cx="4495800" cy="366713"/>
          </a:xfrm>
          <a:prstGeom prst="rect">
            <a:avLst/>
          </a:prstGeom>
          <a:noFill/>
          <a:ln w="9525">
            <a:noFill/>
            <a:miter lim="800000"/>
            <a:headEnd/>
            <a:tailEnd/>
          </a:ln>
          <a:effectLst/>
        </p:spPr>
        <p:txBody>
          <a:bodyPr>
            <a:spAutoFit/>
          </a:bodyPr>
          <a:lstStyle/>
          <a:p>
            <a:pPr fontAlgn="ctr">
              <a:spcBef>
                <a:spcPct val="20000"/>
              </a:spcBef>
              <a:buClr>
                <a:srgbClr val="0000FF"/>
              </a:buClr>
            </a:pPr>
            <a:r>
              <a:rPr lang="zh-CN" altLang="en-US" dirty="0" smtClean="0">
                <a:solidFill>
                  <a:schemeClr val="bg1"/>
                </a:solidFill>
              </a:rPr>
              <a:t>航空发动机径向碰摩部位识别</a:t>
            </a:r>
            <a:endParaRPr lang="en-US" altLang="zh-CN" dirty="0" smtClean="0">
              <a:solidFill>
                <a:schemeClr val="bg1"/>
              </a:solidFill>
            </a:endParaRPr>
          </a:p>
        </p:txBody>
      </p:sp>
      <p:sp>
        <p:nvSpPr>
          <p:cNvPr id="3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2" fill="hold" nodeType="clickEffect">
                                  <p:stCondLst>
                                    <p:cond delay="0"/>
                                  </p:stCondLst>
                                  <p:childTnLst>
                                    <p:anim calcmode="lin" valueType="num">
                                      <p:cBhvr additive="base">
                                        <p:cTn id="32" dur="500"/>
                                        <p:tgtEl>
                                          <p:spTgt spid="9"/>
                                        </p:tgtEl>
                                        <p:attrNameLst>
                                          <p:attrName>ppt_x</p:attrName>
                                        </p:attrNameLst>
                                      </p:cBhvr>
                                      <p:tavLst>
                                        <p:tav tm="0">
                                          <p:val>
                                            <p:strVal val="ppt_x"/>
                                          </p:val>
                                        </p:tav>
                                        <p:tav tm="100000">
                                          <p:val>
                                            <p:strVal val="1+ppt_w/2"/>
                                          </p:val>
                                        </p:tav>
                                      </p:tavLst>
                                    </p:anim>
                                    <p:anim calcmode="lin" valueType="num">
                                      <p:cBhvr additive="base">
                                        <p:cTn id="33" dur="500"/>
                                        <p:tgtEl>
                                          <p:spTgt spid="9"/>
                                        </p:tgtEl>
                                        <p:attrNameLst>
                                          <p:attrName>ppt_y</p:attrName>
                                        </p:attrNameLst>
                                      </p:cBhvr>
                                      <p:tavLst>
                                        <p:tav tm="0">
                                          <p:val>
                                            <p:strVal val="ppt_y"/>
                                          </p:val>
                                        </p:tav>
                                        <p:tav tm="100000">
                                          <p:val>
                                            <p:strVal val="ppt_y"/>
                                          </p:val>
                                        </p:tav>
                                      </p:tavLst>
                                    </p:anim>
                                    <p:set>
                                      <p:cBhvr>
                                        <p:cTn id="34" dur="1" fill="hold">
                                          <p:stCondLst>
                                            <p:cond delay="499"/>
                                          </p:stCondLst>
                                        </p:cTn>
                                        <p:tgtEl>
                                          <p:spTgt spid="9"/>
                                        </p:tgtEl>
                                        <p:attrNameLst>
                                          <p:attrName>style.visibility</p:attrName>
                                        </p:attrNameLst>
                                      </p:cBhvr>
                                      <p:to>
                                        <p:strVal val="hidden"/>
                                      </p:to>
                                    </p:set>
                                  </p:childTnLst>
                                </p:cTn>
                              </p:par>
                              <p:par>
                                <p:cTn id="35" presetID="2" presetClass="exit" presetSubtype="2" fill="hold" nodeType="with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1+ppt_w/2"/>
                                          </p:val>
                                        </p:tav>
                                      </p:tavLst>
                                    </p:anim>
                                    <p:anim calcmode="lin" valueType="num">
                                      <p:cBhvr additive="base">
                                        <p:cTn id="37" dur="500"/>
                                        <p:tgtEl>
                                          <p:spTgt spid="10"/>
                                        </p:tgtEl>
                                        <p:attrNameLst>
                                          <p:attrName>ppt_y</p:attrName>
                                        </p:attrNameLst>
                                      </p:cBhvr>
                                      <p:tavLst>
                                        <p:tav tm="0">
                                          <p:val>
                                            <p:strVal val="ppt_y"/>
                                          </p:val>
                                        </p:tav>
                                        <p:tav tm="100000">
                                          <p:val>
                                            <p:strVal val="ppt_y"/>
                                          </p:val>
                                        </p:tav>
                                      </p:tavLst>
                                    </p:anim>
                                    <p:set>
                                      <p:cBhvr>
                                        <p:cTn id="38" dur="1" fill="hold">
                                          <p:stCondLst>
                                            <p:cond delay="499"/>
                                          </p:stCondLst>
                                        </p:cTn>
                                        <p:tgtEl>
                                          <p:spTgt spid="10"/>
                                        </p:tgtEl>
                                        <p:attrNameLst>
                                          <p:attrName>style.visibility</p:attrName>
                                        </p:attrNameLst>
                                      </p:cBhvr>
                                      <p:to>
                                        <p:strVal val="hidden"/>
                                      </p:to>
                                    </p:set>
                                  </p:childTnLst>
                                </p:cTn>
                              </p:par>
                              <p:par>
                                <p:cTn id="39" presetID="2" presetClass="exit" presetSubtype="2" fill="hold" grpId="1" nodeType="withEffect">
                                  <p:stCondLst>
                                    <p:cond delay="0"/>
                                  </p:stCondLst>
                                  <p:childTnLst>
                                    <p:anim calcmode="lin" valueType="num">
                                      <p:cBhvr additive="base">
                                        <p:cTn id="40" dur="500"/>
                                        <p:tgtEl>
                                          <p:spTgt spid="29"/>
                                        </p:tgtEl>
                                        <p:attrNameLst>
                                          <p:attrName>ppt_x</p:attrName>
                                        </p:attrNameLst>
                                      </p:cBhvr>
                                      <p:tavLst>
                                        <p:tav tm="0">
                                          <p:val>
                                            <p:strVal val="ppt_x"/>
                                          </p:val>
                                        </p:tav>
                                        <p:tav tm="100000">
                                          <p:val>
                                            <p:strVal val="1+ppt_w/2"/>
                                          </p:val>
                                        </p:tav>
                                      </p:tavLst>
                                    </p:anim>
                                    <p:anim calcmode="lin" valueType="num">
                                      <p:cBhvr additive="base">
                                        <p:cTn id="41" dur="500"/>
                                        <p:tgtEl>
                                          <p:spTgt spid="29"/>
                                        </p:tgtEl>
                                        <p:attrNameLst>
                                          <p:attrName>ppt_y</p:attrName>
                                        </p:attrNameLst>
                                      </p:cBhvr>
                                      <p:tavLst>
                                        <p:tav tm="0">
                                          <p:val>
                                            <p:strVal val="ppt_y"/>
                                          </p:val>
                                        </p:tav>
                                        <p:tav tm="100000">
                                          <p:val>
                                            <p:strVal val="ppt_y"/>
                                          </p:val>
                                        </p:tav>
                                      </p:tavLst>
                                    </p:anim>
                                    <p:set>
                                      <p:cBhvr>
                                        <p:cTn id="42" dur="1" fill="hold">
                                          <p:stCondLst>
                                            <p:cond delay="499"/>
                                          </p:stCondLst>
                                        </p:cTn>
                                        <p:tgtEl>
                                          <p:spTgt spid="29"/>
                                        </p:tgtEl>
                                        <p:attrNameLst>
                                          <p:attrName>style.visibility</p:attrName>
                                        </p:attrNameLst>
                                      </p:cBhvr>
                                      <p:to>
                                        <p:strVal val="hidden"/>
                                      </p:to>
                                    </p:set>
                                  </p:childTnLst>
                                </p:cTn>
                              </p:par>
                              <p:par>
                                <p:cTn id="43" presetID="2" presetClass="exit" presetSubtype="2" fill="hold" grpId="1" nodeType="withEffect">
                                  <p:stCondLst>
                                    <p:cond delay="0"/>
                                  </p:stCondLst>
                                  <p:childTnLst>
                                    <p:anim calcmode="lin" valueType="num">
                                      <p:cBhvr additive="base">
                                        <p:cTn id="44" dur="500"/>
                                        <p:tgtEl>
                                          <p:spTgt spid="28"/>
                                        </p:tgtEl>
                                        <p:attrNameLst>
                                          <p:attrName>ppt_x</p:attrName>
                                        </p:attrNameLst>
                                      </p:cBhvr>
                                      <p:tavLst>
                                        <p:tav tm="0">
                                          <p:val>
                                            <p:strVal val="ppt_x"/>
                                          </p:val>
                                        </p:tav>
                                        <p:tav tm="100000">
                                          <p:val>
                                            <p:strVal val="1+ppt_w/2"/>
                                          </p:val>
                                        </p:tav>
                                      </p:tavLst>
                                    </p:anim>
                                    <p:anim calcmode="lin" valueType="num">
                                      <p:cBhvr additive="base">
                                        <p:cTn id="45" dur="500"/>
                                        <p:tgtEl>
                                          <p:spTgt spid="28"/>
                                        </p:tgtEl>
                                        <p:attrNameLst>
                                          <p:attrName>ppt_y</p:attrName>
                                        </p:attrNameLst>
                                      </p:cBhvr>
                                      <p:tavLst>
                                        <p:tav tm="0">
                                          <p:val>
                                            <p:strVal val="ppt_y"/>
                                          </p:val>
                                        </p:tav>
                                        <p:tav tm="100000">
                                          <p:val>
                                            <p:strVal val="ppt_y"/>
                                          </p:val>
                                        </p:tav>
                                      </p:tavLst>
                                    </p:anim>
                                    <p:set>
                                      <p:cBhvr>
                                        <p:cTn id="46" dur="1" fill="hold">
                                          <p:stCondLst>
                                            <p:cond delay="499"/>
                                          </p:stCondLst>
                                        </p:cTn>
                                        <p:tgtEl>
                                          <p:spTgt spid="28"/>
                                        </p:tgtEl>
                                        <p:attrNameLst>
                                          <p:attrName>style.visibility</p:attrName>
                                        </p:attrNameLst>
                                      </p:cBhvr>
                                      <p:to>
                                        <p:strVal val="hidden"/>
                                      </p:to>
                                    </p:set>
                                  </p:childTnLst>
                                </p:cTn>
                              </p:par>
                              <p:par>
                                <p:cTn id="47" presetID="2" presetClass="exit" presetSubtype="2" fill="hold" grpId="1" nodeType="withEffect">
                                  <p:stCondLst>
                                    <p:cond delay="0"/>
                                  </p:stCondLst>
                                  <p:childTnLst>
                                    <p:anim calcmode="lin" valueType="num">
                                      <p:cBhvr additive="base">
                                        <p:cTn id="48" dur="500"/>
                                        <p:tgtEl>
                                          <p:spTgt spid="30"/>
                                        </p:tgtEl>
                                        <p:attrNameLst>
                                          <p:attrName>ppt_x</p:attrName>
                                        </p:attrNameLst>
                                      </p:cBhvr>
                                      <p:tavLst>
                                        <p:tav tm="0">
                                          <p:val>
                                            <p:strVal val="ppt_x"/>
                                          </p:val>
                                        </p:tav>
                                        <p:tav tm="100000">
                                          <p:val>
                                            <p:strVal val="1+ppt_w/2"/>
                                          </p:val>
                                        </p:tav>
                                      </p:tavLst>
                                    </p:anim>
                                    <p:anim calcmode="lin" valueType="num">
                                      <p:cBhvr additive="base">
                                        <p:cTn id="49" dur="500"/>
                                        <p:tgtEl>
                                          <p:spTgt spid="30"/>
                                        </p:tgtEl>
                                        <p:attrNameLst>
                                          <p:attrName>ppt_y</p:attrName>
                                        </p:attrNameLst>
                                      </p:cBhvr>
                                      <p:tavLst>
                                        <p:tav tm="0">
                                          <p:val>
                                            <p:strVal val="ppt_y"/>
                                          </p:val>
                                        </p:tav>
                                        <p:tav tm="100000">
                                          <p:val>
                                            <p:strVal val="ppt_y"/>
                                          </p:val>
                                        </p:tav>
                                      </p:tavLst>
                                    </p:anim>
                                    <p:set>
                                      <p:cBhvr>
                                        <p:cTn id="50" dur="1" fill="hold">
                                          <p:stCondLst>
                                            <p:cond delay="499"/>
                                          </p:stCondLst>
                                        </p:cTn>
                                        <p:tgtEl>
                                          <p:spTgt spid="30"/>
                                        </p:tgtEl>
                                        <p:attrNameLst>
                                          <p:attrName>style.visibility</p:attrName>
                                        </p:attrNameLst>
                                      </p:cBhvr>
                                      <p:to>
                                        <p:strVal val="hidden"/>
                                      </p:to>
                                    </p:set>
                                  </p:childTnLst>
                                </p:cTn>
                              </p:par>
                              <p:par>
                                <p:cTn id="51" presetID="2" presetClass="exit" presetSubtype="2" fill="hold" grpId="1" nodeType="withEffect">
                                  <p:stCondLst>
                                    <p:cond delay="0"/>
                                  </p:stCondLst>
                                  <p:childTnLst>
                                    <p:anim calcmode="lin" valueType="num">
                                      <p:cBhvr additive="base">
                                        <p:cTn id="52" dur="500"/>
                                        <p:tgtEl>
                                          <p:spTgt spid="31"/>
                                        </p:tgtEl>
                                        <p:attrNameLst>
                                          <p:attrName>ppt_x</p:attrName>
                                        </p:attrNameLst>
                                      </p:cBhvr>
                                      <p:tavLst>
                                        <p:tav tm="0">
                                          <p:val>
                                            <p:strVal val="ppt_x"/>
                                          </p:val>
                                        </p:tav>
                                        <p:tav tm="100000">
                                          <p:val>
                                            <p:strVal val="1+ppt_w/2"/>
                                          </p:val>
                                        </p:tav>
                                      </p:tavLst>
                                    </p:anim>
                                    <p:anim calcmode="lin" valueType="num">
                                      <p:cBhvr additive="base">
                                        <p:cTn id="53" dur="500"/>
                                        <p:tgtEl>
                                          <p:spTgt spid="31"/>
                                        </p:tgtEl>
                                        <p:attrNameLst>
                                          <p:attrName>ppt_y</p:attrName>
                                        </p:attrNameLst>
                                      </p:cBhvr>
                                      <p:tavLst>
                                        <p:tav tm="0">
                                          <p:val>
                                            <p:strVal val="ppt_y"/>
                                          </p:val>
                                        </p:tav>
                                        <p:tav tm="100000">
                                          <p:val>
                                            <p:strVal val="ppt_y"/>
                                          </p:val>
                                        </p:tav>
                                      </p:tavLst>
                                    </p:anim>
                                    <p:set>
                                      <p:cBhvr>
                                        <p:cTn id="54" dur="1" fill="hold">
                                          <p:stCondLst>
                                            <p:cond delay="499"/>
                                          </p:stCondLst>
                                        </p:cTn>
                                        <p:tgtEl>
                                          <p:spTgt spid="31"/>
                                        </p:tgtEl>
                                        <p:attrNameLst>
                                          <p:attrName>style.visibility</p:attrName>
                                        </p:attrNameLst>
                                      </p:cBhvr>
                                      <p:to>
                                        <p:strVal val="hidden"/>
                                      </p:to>
                                    </p:set>
                                  </p:childTnLst>
                                </p:cTn>
                              </p:par>
                              <p:par>
                                <p:cTn id="55" presetID="2" presetClass="entr" presetSubtype="8"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0-#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0-#ppt_w/2"/>
                                          </p:val>
                                        </p:tav>
                                        <p:tav tm="100000">
                                          <p:val>
                                            <p:strVal val="#ppt_x"/>
                                          </p:val>
                                        </p:tav>
                                      </p:tavLst>
                                    </p:anim>
                                    <p:anim calcmode="lin" valueType="num">
                                      <p:cBhvr additive="base">
                                        <p:cTn id="62" dur="500" fill="hold"/>
                                        <p:tgtEl>
                                          <p:spTgt spid="3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p:bldP spid="29" grpId="1"/>
      <p:bldP spid="30" grpId="0" animBg="1"/>
      <p:bldP spid="30" grpId="1" animBg="1"/>
      <p:bldP spid="31" grpId="0"/>
      <p:bldP spid="31" grpId="1"/>
      <p:bldP spid="3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81"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a:ln>
                <a:noFill/>
              </a:ln>
              <a:solidFill>
                <a:schemeClr val="bg1"/>
              </a:solidFill>
              <a:effectLst/>
              <a:uLnTx/>
              <a:uFillTx/>
              <a:latin typeface="+mn-lt"/>
              <a:ea typeface="微软雅黑" pitchFamily="34" charset="-122"/>
              <a:cs typeface="+mn-cs"/>
            </a:endParaRPr>
          </a:p>
        </p:txBody>
      </p:sp>
      <p:sp>
        <p:nvSpPr>
          <p:cNvPr id="82" name="Line 10"/>
          <p:cNvSpPr>
            <a:spLocks noChangeShapeType="1"/>
          </p:cNvSpPr>
          <p:nvPr/>
        </p:nvSpPr>
        <p:spPr bwMode="auto">
          <a:xfrm>
            <a:off x="3058886" y="5317464"/>
            <a:ext cx="827314" cy="0"/>
          </a:xfrm>
          <a:prstGeom prst="line">
            <a:avLst/>
          </a:prstGeom>
          <a:noFill/>
          <a:ln w="12700">
            <a:solidFill>
              <a:schemeClr val="tx1"/>
            </a:solidFill>
            <a:round/>
            <a:headEnd/>
            <a:tailEnd/>
          </a:ln>
          <a:effectLst/>
        </p:spPr>
        <p:txBody>
          <a:bodyPr/>
          <a:lstStyle/>
          <a:p>
            <a:endParaRPr lang="zh-CN" altLang="en-US"/>
          </a:p>
        </p:txBody>
      </p:sp>
      <p:grpSp>
        <p:nvGrpSpPr>
          <p:cNvPr id="83" name="组合 76"/>
          <p:cNvGrpSpPr/>
          <p:nvPr/>
        </p:nvGrpSpPr>
        <p:grpSpPr>
          <a:xfrm>
            <a:off x="457200" y="1202267"/>
            <a:ext cx="7967131" cy="4301066"/>
            <a:chOff x="457200" y="1202267"/>
            <a:chExt cx="7967131" cy="4301066"/>
          </a:xfrm>
        </p:grpSpPr>
        <p:sp>
          <p:nvSpPr>
            <p:cNvPr id="84" name="Line 8"/>
            <p:cNvSpPr>
              <a:spLocks noChangeShapeType="1"/>
            </p:cNvSpPr>
            <p:nvPr/>
          </p:nvSpPr>
          <p:spPr bwMode="auto">
            <a:xfrm flipV="1">
              <a:off x="2362200" y="1430867"/>
              <a:ext cx="533400" cy="457200"/>
            </a:xfrm>
            <a:prstGeom prst="line">
              <a:avLst/>
            </a:prstGeom>
            <a:noFill/>
            <a:ln w="12700">
              <a:solidFill>
                <a:schemeClr val="tx1"/>
              </a:solidFill>
              <a:round/>
              <a:headEnd/>
              <a:tailEnd/>
            </a:ln>
            <a:effectLst/>
          </p:spPr>
          <p:txBody>
            <a:bodyPr/>
            <a:lstStyle/>
            <a:p>
              <a:endParaRPr lang="zh-CN" altLang="en-US"/>
            </a:p>
          </p:txBody>
        </p:sp>
        <p:sp>
          <p:nvSpPr>
            <p:cNvPr id="85" name="Line 5"/>
            <p:cNvSpPr>
              <a:spLocks noChangeShapeType="1"/>
            </p:cNvSpPr>
            <p:nvPr/>
          </p:nvSpPr>
          <p:spPr bwMode="auto">
            <a:xfrm flipV="1">
              <a:off x="2658000" y="4555067"/>
              <a:ext cx="1152000" cy="0"/>
            </a:xfrm>
            <a:prstGeom prst="line">
              <a:avLst/>
            </a:prstGeom>
            <a:noFill/>
            <a:ln w="12700">
              <a:solidFill>
                <a:schemeClr val="tx1"/>
              </a:solidFill>
              <a:round/>
              <a:headEnd/>
              <a:tailEnd/>
            </a:ln>
            <a:effectLst/>
          </p:spPr>
          <p:txBody>
            <a:bodyPr/>
            <a:lstStyle/>
            <a:p>
              <a:endParaRPr lang="zh-CN" altLang="en-US"/>
            </a:p>
          </p:txBody>
        </p:sp>
        <p:sp>
          <p:nvSpPr>
            <p:cNvPr id="86" name="Line 5"/>
            <p:cNvSpPr>
              <a:spLocks noChangeShapeType="1"/>
            </p:cNvSpPr>
            <p:nvPr/>
          </p:nvSpPr>
          <p:spPr bwMode="auto">
            <a:xfrm flipV="1">
              <a:off x="3276600" y="3826933"/>
              <a:ext cx="608012" cy="0"/>
            </a:xfrm>
            <a:prstGeom prst="line">
              <a:avLst/>
            </a:prstGeom>
            <a:noFill/>
            <a:ln w="12700">
              <a:solidFill>
                <a:schemeClr val="tx1"/>
              </a:solidFill>
              <a:round/>
              <a:headEnd/>
              <a:tailEnd/>
            </a:ln>
            <a:effectLst/>
          </p:spPr>
          <p:txBody>
            <a:bodyPr/>
            <a:lstStyle/>
            <a:p>
              <a:endParaRPr lang="zh-CN" altLang="en-US"/>
            </a:p>
          </p:txBody>
        </p:sp>
        <p:sp>
          <p:nvSpPr>
            <p:cNvPr id="87" name="Line 4"/>
            <p:cNvSpPr>
              <a:spLocks noChangeShapeType="1"/>
            </p:cNvSpPr>
            <p:nvPr/>
          </p:nvSpPr>
          <p:spPr bwMode="auto">
            <a:xfrm>
              <a:off x="3268663" y="2954867"/>
              <a:ext cx="541337" cy="0"/>
            </a:xfrm>
            <a:prstGeom prst="line">
              <a:avLst/>
            </a:prstGeom>
            <a:noFill/>
            <a:ln w="12700">
              <a:solidFill>
                <a:schemeClr val="tx1"/>
              </a:solidFill>
              <a:round/>
              <a:headEnd/>
              <a:tailEnd/>
            </a:ln>
            <a:effectLst/>
          </p:spPr>
          <p:txBody>
            <a:bodyPr/>
            <a:lstStyle/>
            <a:p>
              <a:endParaRPr lang="zh-CN" altLang="en-US"/>
            </a:p>
          </p:txBody>
        </p:sp>
        <p:sp>
          <p:nvSpPr>
            <p:cNvPr id="88" name="Line 5"/>
            <p:cNvSpPr>
              <a:spLocks noChangeShapeType="1"/>
            </p:cNvSpPr>
            <p:nvPr/>
          </p:nvSpPr>
          <p:spPr bwMode="auto">
            <a:xfrm flipV="1">
              <a:off x="2785534" y="2226733"/>
              <a:ext cx="1152000" cy="0"/>
            </a:xfrm>
            <a:prstGeom prst="line">
              <a:avLst/>
            </a:prstGeom>
            <a:noFill/>
            <a:ln w="12700">
              <a:solidFill>
                <a:schemeClr val="tx1"/>
              </a:solidFill>
              <a:round/>
              <a:headEnd/>
              <a:tailEnd/>
            </a:ln>
            <a:effectLst/>
          </p:spPr>
          <p:txBody>
            <a:bodyPr/>
            <a:lstStyle/>
            <a:p>
              <a:endParaRPr lang="zh-CN" altLang="en-US"/>
            </a:p>
          </p:txBody>
        </p:sp>
        <p:grpSp>
          <p:nvGrpSpPr>
            <p:cNvPr id="89" name="Group 27"/>
            <p:cNvGrpSpPr>
              <a:grpSpLocks/>
            </p:cNvGrpSpPr>
            <p:nvPr/>
          </p:nvGrpSpPr>
          <p:grpSpPr bwMode="auto">
            <a:xfrm>
              <a:off x="457200" y="1811867"/>
              <a:ext cx="3124200" cy="3048000"/>
              <a:chOff x="192" y="1631"/>
              <a:chExt cx="1684" cy="1683"/>
            </a:xfrm>
          </p:grpSpPr>
          <p:sp>
            <p:nvSpPr>
              <p:cNvPr id="141" name="Oval 28"/>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42" name="Oval 29"/>
              <p:cNvSpPr>
                <a:spLocks noChangeArrowheads="1"/>
              </p:cNvSpPr>
              <p:nvPr/>
            </p:nvSpPr>
            <p:spPr bwMode="gray">
              <a:xfrm>
                <a:off x="303" y="1740"/>
                <a:ext cx="1461" cy="14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43" name="Oval 30"/>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144" name="Oval 31"/>
              <p:cNvSpPr>
                <a:spLocks noChangeArrowheads="1"/>
              </p:cNvSpPr>
              <p:nvPr/>
            </p:nvSpPr>
            <p:spPr bwMode="gray">
              <a:xfrm>
                <a:off x="375" y="1814"/>
                <a:ext cx="1317" cy="1316"/>
              </a:xfrm>
              <a:prstGeom prst="ellipse">
                <a:avLst/>
              </a:prstGeom>
              <a:solidFill>
                <a:srgbClr val="000000"/>
              </a:solidFill>
              <a:ln w="38100" algn="ctr">
                <a:noFill/>
                <a:round/>
                <a:headEnd/>
                <a:tailEnd/>
              </a:ln>
              <a:effectLst/>
            </p:spPr>
            <p:txBody>
              <a:bodyPr anchor="ctr">
                <a:spAutoFit/>
              </a:bodyPr>
              <a:lstStyle/>
              <a:p>
                <a:endParaRPr lang="zh-CN" altLang="en-US"/>
              </a:p>
            </p:txBody>
          </p:sp>
          <p:sp>
            <p:nvSpPr>
              <p:cNvPr id="145" name="Oval 32"/>
              <p:cNvSpPr>
                <a:spLocks noChangeArrowheads="1"/>
              </p:cNvSpPr>
              <p:nvPr/>
            </p:nvSpPr>
            <p:spPr bwMode="gray">
              <a:xfrm>
                <a:off x="396" y="1835"/>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46" name="Oval 33"/>
              <p:cNvSpPr>
                <a:spLocks noChangeArrowheads="1"/>
              </p:cNvSpPr>
              <p:nvPr/>
            </p:nvSpPr>
            <p:spPr bwMode="gray">
              <a:xfrm>
                <a:off x="412" y="1842"/>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47" name="Oval 34"/>
              <p:cNvSpPr>
                <a:spLocks noChangeArrowheads="1"/>
              </p:cNvSpPr>
              <p:nvPr/>
            </p:nvSpPr>
            <p:spPr bwMode="gray">
              <a:xfrm>
                <a:off x="426" y="1854"/>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48" name="Oval 35"/>
              <p:cNvSpPr>
                <a:spLocks noChangeArrowheads="1"/>
              </p:cNvSpPr>
              <p:nvPr/>
            </p:nvSpPr>
            <p:spPr bwMode="gray">
              <a:xfrm>
                <a:off x="480" y="1872"/>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149" name="Text Box 36"/>
              <p:cNvSpPr txBox="1">
                <a:spLocks noChangeArrowheads="1"/>
              </p:cNvSpPr>
              <p:nvPr/>
            </p:nvSpPr>
            <p:spPr bwMode="gray">
              <a:xfrm>
                <a:off x="383" y="1857"/>
                <a:ext cx="1297" cy="978"/>
              </a:xfrm>
              <a:prstGeom prst="rect">
                <a:avLst/>
              </a:prstGeom>
              <a:noFill/>
              <a:ln w="9525">
                <a:noFill/>
                <a:miter lim="800000"/>
                <a:headEnd/>
                <a:tailEnd/>
              </a:ln>
              <a:effectLst/>
            </p:spPr>
            <p:txBody>
              <a:bodyPr>
                <a:spAutoFit/>
              </a:bodyPr>
              <a:lstStyle/>
              <a:p>
                <a:pPr algn="ctr"/>
                <a:r>
                  <a:rPr lang="zh-CN" altLang="en-US" sz="3600" b="1" dirty="0" smtClean="0">
                    <a:solidFill>
                      <a:srgbClr val="000000"/>
                    </a:solidFill>
                    <a:ea typeface="宋体" charset="-122"/>
                  </a:rPr>
                  <a:t>汇</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报</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内</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容</a:t>
                </a:r>
                <a:endParaRPr lang="en-US" altLang="zh-CN" sz="3600" b="1" dirty="0">
                  <a:solidFill>
                    <a:srgbClr val="000000"/>
                  </a:solidFill>
                  <a:ea typeface="宋体" charset="-122"/>
                </a:endParaRPr>
              </a:p>
            </p:txBody>
          </p:sp>
        </p:grpSp>
        <p:sp>
          <p:nvSpPr>
            <p:cNvPr id="90" name="Line 3"/>
            <p:cNvSpPr>
              <a:spLocks noChangeShapeType="1"/>
            </p:cNvSpPr>
            <p:nvPr/>
          </p:nvSpPr>
          <p:spPr bwMode="auto">
            <a:xfrm flipV="1">
              <a:off x="2896333" y="1430867"/>
              <a:ext cx="1008000" cy="0"/>
            </a:xfrm>
            <a:prstGeom prst="line">
              <a:avLst/>
            </a:prstGeom>
            <a:noFill/>
            <a:ln w="12700">
              <a:solidFill>
                <a:schemeClr val="tx1"/>
              </a:solidFill>
              <a:round/>
              <a:headEnd/>
              <a:tailEnd/>
            </a:ln>
            <a:effectLst/>
          </p:spPr>
          <p:txBody>
            <a:bodyPr/>
            <a:lstStyle/>
            <a:p>
              <a:endParaRPr lang="zh-CN" altLang="en-US"/>
            </a:p>
          </p:txBody>
        </p:sp>
        <p:sp>
          <p:nvSpPr>
            <p:cNvPr id="91" name="AutoShape 6"/>
            <p:cNvSpPr>
              <a:spLocks noChangeArrowheads="1"/>
            </p:cNvSpPr>
            <p:nvPr/>
          </p:nvSpPr>
          <p:spPr bwMode="gray">
            <a:xfrm>
              <a:off x="4191000" y="1202267"/>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研究背景与现状分析</a:t>
              </a:r>
              <a:endParaRPr lang="zh-CN" altLang="en-US" dirty="0">
                <a:solidFill>
                  <a:schemeClr val="tx1"/>
                </a:solidFill>
                <a:latin typeface="Arial" pitchFamily="34" charset="0"/>
              </a:endParaRPr>
            </a:p>
          </p:txBody>
        </p:sp>
        <p:sp>
          <p:nvSpPr>
            <p:cNvPr id="92" name="AutoShape 7"/>
            <p:cNvSpPr>
              <a:spLocks noChangeArrowheads="1"/>
            </p:cNvSpPr>
            <p:nvPr/>
          </p:nvSpPr>
          <p:spPr bwMode="gray">
            <a:xfrm>
              <a:off x="4191000" y="1964267"/>
              <a:ext cx="4191000" cy="474133"/>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航空发动机转静碰摩实验</a:t>
              </a:r>
              <a:r>
                <a:rPr lang="zh-CN" altLang="en-US" b="0" dirty="0" smtClean="0">
                  <a:solidFill>
                    <a:schemeClr val="tx1"/>
                  </a:solidFill>
                  <a:latin typeface="Arial" pitchFamily="34" charset="0"/>
                </a:rPr>
                <a:t> </a:t>
              </a:r>
              <a:endParaRPr lang="zh-CN" altLang="en-US" b="0" dirty="0">
                <a:solidFill>
                  <a:schemeClr val="tx1"/>
                </a:solidFill>
                <a:latin typeface="Arial" pitchFamily="34" charset="0"/>
              </a:endParaRPr>
            </a:p>
          </p:txBody>
        </p:sp>
        <p:sp>
          <p:nvSpPr>
            <p:cNvPr id="93" name="AutoShape 6"/>
            <p:cNvSpPr>
              <a:spLocks noChangeArrowheads="1"/>
            </p:cNvSpPr>
            <p:nvPr/>
          </p:nvSpPr>
          <p:spPr bwMode="gray">
            <a:xfrm>
              <a:off x="4207933" y="2777066"/>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航空发动机径向碰摩部位识别</a:t>
              </a:r>
              <a:endParaRPr lang="zh-CN" altLang="en-US" dirty="0">
                <a:solidFill>
                  <a:schemeClr val="tx1"/>
                </a:solidFill>
                <a:latin typeface="Arial" pitchFamily="34" charset="0"/>
              </a:endParaRPr>
            </a:p>
          </p:txBody>
        </p:sp>
        <p:sp>
          <p:nvSpPr>
            <p:cNvPr id="94" name="AutoShape 7"/>
            <p:cNvSpPr>
              <a:spLocks noChangeArrowheads="1"/>
            </p:cNvSpPr>
            <p:nvPr/>
          </p:nvSpPr>
          <p:spPr bwMode="gray">
            <a:xfrm>
              <a:off x="4207933" y="3589868"/>
              <a:ext cx="4114800" cy="448732"/>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95" name="AutoShape 6"/>
            <p:cNvSpPr>
              <a:spLocks noChangeArrowheads="1"/>
            </p:cNvSpPr>
            <p:nvPr/>
          </p:nvSpPr>
          <p:spPr bwMode="gray">
            <a:xfrm>
              <a:off x="4191000" y="4309534"/>
              <a:ext cx="4191000" cy="423334"/>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转子叶尖</a:t>
              </a:r>
              <a:r>
                <a:rPr lang="en-US" altLang="zh-CN" dirty="0" smtClean="0">
                  <a:solidFill>
                    <a:schemeClr val="tx1"/>
                  </a:solidFill>
                  <a:latin typeface="Arial" pitchFamily="34" charset="0"/>
                </a:rPr>
                <a:t>-</a:t>
              </a:r>
              <a:r>
                <a:rPr lang="zh-CN" altLang="en-US" dirty="0" smtClean="0">
                  <a:solidFill>
                    <a:schemeClr val="tx1"/>
                  </a:solidFill>
                  <a:latin typeface="Arial" pitchFamily="34" charset="0"/>
                </a:rPr>
                <a:t>机匣特征分析</a:t>
              </a:r>
            </a:p>
          </p:txBody>
        </p:sp>
        <p:grpSp>
          <p:nvGrpSpPr>
            <p:cNvPr id="96" name="Group 11"/>
            <p:cNvGrpSpPr>
              <a:grpSpLocks/>
            </p:cNvGrpSpPr>
            <p:nvPr/>
          </p:nvGrpSpPr>
          <p:grpSpPr bwMode="auto">
            <a:xfrm>
              <a:off x="3810000" y="1278467"/>
              <a:ext cx="381000" cy="381000"/>
              <a:chOff x="2078" y="1680"/>
              <a:chExt cx="1615" cy="1615"/>
            </a:xfrm>
          </p:grpSpPr>
          <p:sp>
            <p:nvSpPr>
              <p:cNvPr id="135"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36"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37"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8" name="Oval 15"/>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zh-CN" altLang="en-US"/>
              </a:p>
            </p:txBody>
          </p:sp>
          <p:sp>
            <p:nvSpPr>
              <p:cNvPr id="139"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40" name="Oval 17"/>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7" name="Group 18"/>
            <p:cNvGrpSpPr>
              <a:grpSpLocks/>
            </p:cNvGrpSpPr>
            <p:nvPr/>
          </p:nvGrpSpPr>
          <p:grpSpPr bwMode="auto">
            <a:xfrm>
              <a:off x="3810000" y="2040467"/>
              <a:ext cx="381000" cy="381000"/>
              <a:chOff x="2078" y="1680"/>
              <a:chExt cx="1615" cy="1615"/>
            </a:xfrm>
          </p:grpSpPr>
          <p:sp>
            <p:nvSpPr>
              <p:cNvPr id="129"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30"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31" name="Oval 2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32" name="Oval 2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zh-CN" altLang="en-US"/>
              </a:p>
            </p:txBody>
          </p:sp>
          <p:sp>
            <p:nvSpPr>
              <p:cNvPr id="133" name="Oval 2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34" name="Oval 2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8" name="Group 25"/>
            <p:cNvGrpSpPr>
              <a:grpSpLocks/>
            </p:cNvGrpSpPr>
            <p:nvPr/>
          </p:nvGrpSpPr>
          <p:grpSpPr bwMode="auto">
            <a:xfrm>
              <a:off x="3810000" y="2802467"/>
              <a:ext cx="381000" cy="381000"/>
              <a:chOff x="2078" y="1680"/>
              <a:chExt cx="1615" cy="1615"/>
            </a:xfrm>
          </p:grpSpPr>
          <p:sp>
            <p:nvSpPr>
              <p:cNvPr id="123"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24"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25" name="Oval 2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26" name="Oval 2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127" name="Oval 3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8" name="Oval 3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9" name="Group 32"/>
            <p:cNvGrpSpPr>
              <a:grpSpLocks/>
            </p:cNvGrpSpPr>
            <p:nvPr/>
          </p:nvGrpSpPr>
          <p:grpSpPr bwMode="auto">
            <a:xfrm>
              <a:off x="3810000" y="3640667"/>
              <a:ext cx="381000" cy="381000"/>
              <a:chOff x="2078" y="1680"/>
              <a:chExt cx="1615" cy="1615"/>
            </a:xfrm>
          </p:grpSpPr>
          <p:sp>
            <p:nvSpPr>
              <p:cNvPr id="11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1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9"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20"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21"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2"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00" name="Group 39"/>
            <p:cNvGrpSpPr>
              <a:grpSpLocks/>
            </p:cNvGrpSpPr>
            <p:nvPr/>
          </p:nvGrpSpPr>
          <p:grpSpPr bwMode="auto">
            <a:xfrm>
              <a:off x="3818465" y="4360333"/>
              <a:ext cx="355600" cy="381000"/>
              <a:chOff x="2078" y="1680"/>
              <a:chExt cx="1615" cy="1615"/>
            </a:xfrm>
          </p:grpSpPr>
          <p:sp>
            <p:nvSpPr>
              <p:cNvPr id="111"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12"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13"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14"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115"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16"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01" name="组合 142"/>
            <p:cNvGrpSpPr/>
            <p:nvPr/>
          </p:nvGrpSpPr>
          <p:grpSpPr>
            <a:xfrm>
              <a:off x="3793067" y="5088467"/>
              <a:ext cx="381000" cy="381001"/>
              <a:chOff x="4114800" y="5029200"/>
              <a:chExt cx="381000" cy="381001"/>
            </a:xfrm>
          </p:grpSpPr>
          <p:grpSp>
            <p:nvGrpSpPr>
              <p:cNvPr id="103" name="Group 32"/>
              <p:cNvGrpSpPr>
                <a:grpSpLocks/>
              </p:cNvGrpSpPr>
              <p:nvPr/>
            </p:nvGrpSpPr>
            <p:grpSpPr bwMode="auto">
              <a:xfrm>
                <a:off x="4114800" y="5029200"/>
                <a:ext cx="381000" cy="381001"/>
                <a:chOff x="2078" y="1680"/>
                <a:chExt cx="1615" cy="1615"/>
              </a:xfrm>
            </p:grpSpPr>
            <p:sp>
              <p:nvSpPr>
                <p:cNvPr id="105"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106"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107"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08"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109"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10"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104" name="Oval 24"/>
              <p:cNvSpPr>
                <a:spLocks noChangeArrowheads="1"/>
              </p:cNvSpPr>
              <p:nvPr/>
            </p:nvSpPr>
            <p:spPr bwMode="gray">
              <a:xfrm>
                <a:off x="4169507" y="5071534"/>
                <a:ext cx="258561" cy="259033"/>
              </a:xfrm>
              <a:prstGeom prst="ellipse">
                <a:avLst/>
              </a:prstGeom>
              <a:gradFill rotWithShape="1">
                <a:gsLst>
                  <a:gs pos="0">
                    <a:srgbClr val="FF0000"/>
                  </a:gs>
                  <a:gs pos="25000">
                    <a:srgbClr val="21D6E0"/>
                  </a:gs>
                  <a:gs pos="75000">
                    <a:srgbClr val="0087E6"/>
                  </a:gs>
                  <a:gs pos="100000">
                    <a:srgbClr val="005CBF"/>
                  </a:gs>
                </a:gsLst>
                <a:lin ang="2700000" scaled="0"/>
              </a:gradFill>
              <a:ln w="38100" algn="ctr">
                <a:noFill/>
                <a:round/>
                <a:headEnd/>
                <a:tailEnd/>
              </a:ln>
              <a:effectLst/>
            </p:spPr>
            <p:txBody>
              <a:bodyPr anchor="ctr">
                <a:spAutoFit/>
              </a:bodyPr>
              <a:lstStyle/>
              <a:p>
                <a:endParaRPr lang="zh-CN" altLang="en-US"/>
              </a:p>
            </p:txBody>
          </p:sp>
        </p:grpSp>
        <p:sp>
          <p:nvSpPr>
            <p:cNvPr id="102" name="AutoShape 7"/>
            <p:cNvSpPr>
              <a:spLocks noChangeArrowheads="1"/>
            </p:cNvSpPr>
            <p:nvPr/>
          </p:nvSpPr>
          <p:spPr bwMode="gray">
            <a:xfrm>
              <a:off x="4190997" y="5046133"/>
              <a:ext cx="4233334" cy="4572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总结与展望</a:t>
              </a:r>
              <a:endParaRPr lang="zh-CN" altLang="en-US" dirty="0">
                <a:solidFill>
                  <a:schemeClr val="tx1"/>
                </a:solidFill>
                <a:latin typeface="Arial" pitchFamily="34" charset="0"/>
              </a:endParaRPr>
            </a:p>
          </p:txBody>
        </p:sp>
      </p:grpSp>
      <p:sp>
        <p:nvSpPr>
          <p:cNvPr id="150" name="Line 11"/>
          <p:cNvSpPr>
            <a:spLocks noChangeShapeType="1"/>
          </p:cNvSpPr>
          <p:nvPr/>
        </p:nvSpPr>
        <p:spPr bwMode="auto">
          <a:xfrm>
            <a:off x="2438400" y="4783667"/>
            <a:ext cx="620486" cy="533797"/>
          </a:xfrm>
          <a:prstGeom prst="line">
            <a:avLst/>
          </a:prstGeom>
          <a:noFill/>
          <a:ln w="12700">
            <a:solidFill>
              <a:schemeClr val="tx1"/>
            </a:solidFill>
            <a:round/>
            <a:headEnd/>
            <a:tailEnd/>
          </a:ln>
          <a:effectLst/>
        </p:spPr>
        <p:txBody>
          <a:bodyPr/>
          <a:lstStyle/>
          <a:p>
            <a:endParaRPr lang="zh-CN" altLang="en-US"/>
          </a:p>
        </p:txBody>
      </p:sp>
      <p:sp>
        <p:nvSpPr>
          <p:cNvPr id="7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8" name="矩形 7"/>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9"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1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11" name="AutoShape 4"/>
          <p:cNvSpPr>
            <a:spLocks noChangeArrowheads="1"/>
          </p:cNvSpPr>
          <p:nvPr/>
        </p:nvSpPr>
        <p:spPr bwMode="gray">
          <a:xfrm flipH="1">
            <a:off x="2362200" y="609600"/>
            <a:ext cx="1057275" cy="978209"/>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12" name="AutoShape 5"/>
          <p:cNvSpPr>
            <a:spLocks noChangeArrowheads="1"/>
          </p:cNvSpPr>
          <p:nvPr/>
        </p:nvSpPr>
        <p:spPr bwMode="gray">
          <a:xfrm>
            <a:off x="517525" y="685800"/>
            <a:ext cx="1158875" cy="938521"/>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2" name="Group 6"/>
          <p:cNvGrpSpPr>
            <a:grpSpLocks/>
          </p:cNvGrpSpPr>
          <p:nvPr/>
        </p:nvGrpSpPr>
        <p:grpSpPr bwMode="auto">
          <a:xfrm>
            <a:off x="457200" y="2100571"/>
            <a:ext cx="3003550" cy="3614429"/>
            <a:chOff x="862" y="713"/>
            <a:chExt cx="3780" cy="4551"/>
          </a:xfrm>
        </p:grpSpPr>
        <p:grpSp>
          <p:nvGrpSpPr>
            <p:cNvPr id="3" name="Group 7"/>
            <p:cNvGrpSpPr>
              <a:grpSpLocks/>
            </p:cNvGrpSpPr>
            <p:nvPr/>
          </p:nvGrpSpPr>
          <p:grpSpPr bwMode="auto">
            <a:xfrm>
              <a:off x="1082" y="3277"/>
              <a:ext cx="3406" cy="1987"/>
              <a:chOff x="1082" y="3422"/>
              <a:chExt cx="3406" cy="1987"/>
            </a:xfrm>
          </p:grpSpPr>
          <p:sp>
            <p:nvSpPr>
              <p:cNvPr id="19" name="Freeform 8"/>
              <p:cNvSpPr>
                <a:spLocks/>
              </p:cNvSpPr>
              <p:nvPr/>
            </p:nvSpPr>
            <p:spPr bwMode="gray">
              <a:xfrm>
                <a:off x="1082" y="4078"/>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sp>
            <p:nvSpPr>
              <p:cNvPr id="20" name="Freeform 9"/>
              <p:cNvSpPr>
                <a:spLocks/>
              </p:cNvSpPr>
              <p:nvPr/>
            </p:nvSpPr>
            <p:spPr bwMode="gray">
              <a:xfrm>
                <a:off x="2405" y="3991"/>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21" name="Freeform 10"/>
              <p:cNvSpPr>
                <a:spLocks/>
              </p:cNvSpPr>
              <p:nvPr/>
            </p:nvSpPr>
            <p:spPr bwMode="gray">
              <a:xfrm>
                <a:off x="1082" y="3422"/>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nvGrpSpPr>
            <p:cNvPr id="5" name="Group 19"/>
            <p:cNvGrpSpPr>
              <a:grpSpLocks/>
            </p:cNvGrpSpPr>
            <p:nvPr/>
          </p:nvGrpSpPr>
          <p:grpSpPr bwMode="auto">
            <a:xfrm>
              <a:off x="862" y="713"/>
              <a:ext cx="3780" cy="1993"/>
              <a:chOff x="1082" y="2355"/>
              <a:chExt cx="3406" cy="1993"/>
            </a:xfrm>
          </p:grpSpPr>
          <p:sp>
            <p:nvSpPr>
              <p:cNvPr id="16"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17"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18"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0000FF"/>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22" name="AutoShape 25"/>
          <p:cNvSpPr>
            <a:spLocks/>
          </p:cNvSpPr>
          <p:nvPr/>
        </p:nvSpPr>
        <p:spPr bwMode="blackWhite">
          <a:xfrm>
            <a:off x="4038600" y="3733800"/>
            <a:ext cx="3823996" cy="9903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23" name="矩形 22"/>
          <p:cNvSpPr/>
          <p:nvPr/>
        </p:nvSpPr>
        <p:spPr>
          <a:xfrm>
            <a:off x="1458106" y="865910"/>
            <a:ext cx="904094" cy="461665"/>
          </a:xfrm>
          <a:prstGeom prst="rect">
            <a:avLst/>
          </a:prstGeom>
        </p:spPr>
        <p:txBody>
          <a:bodyPr wrap="none">
            <a:spAutoFit/>
          </a:bodyPr>
          <a:lstStyle/>
          <a:p>
            <a:pPr>
              <a:defRPr/>
            </a:pPr>
            <a:r>
              <a:rPr lang="en-US" sz="2400" dirty="0" err="1" smtClean="0">
                <a:solidFill>
                  <a:schemeClr val="tx1"/>
                </a:solidFill>
              </a:rPr>
              <a:t>Weka</a:t>
            </a:r>
            <a:endParaRPr lang="en-US" altLang="zh-CN" sz="2400" dirty="0">
              <a:solidFill>
                <a:schemeClr val="tx1"/>
              </a:solidFill>
              <a:effectLst>
                <a:outerShdw blurRad="38100" dist="38100" dir="2700000" algn="tl">
                  <a:srgbClr val="FFFFFF"/>
                </a:outerShdw>
              </a:effectLst>
            </a:endParaRPr>
          </a:p>
        </p:txBody>
      </p:sp>
      <p:sp>
        <p:nvSpPr>
          <p:cNvPr id="24" name="矩形 23"/>
          <p:cNvSpPr/>
          <p:nvPr/>
        </p:nvSpPr>
        <p:spPr>
          <a:xfrm>
            <a:off x="4038600" y="762000"/>
            <a:ext cx="4800600" cy="2391424"/>
          </a:xfrm>
          <a:prstGeom prst="rect">
            <a:avLst/>
          </a:prstGeom>
        </p:spPr>
        <p:txBody>
          <a:bodyPr wrap="square">
            <a:spAutoFit/>
          </a:bodyPr>
          <a:lstStyle/>
          <a:p>
            <a:pPr>
              <a:spcBef>
                <a:spcPct val="30000"/>
              </a:spcBef>
              <a:defRPr/>
            </a:pPr>
            <a:r>
              <a:rPr lang="zh-CN" altLang="en-US" dirty="0" smtClean="0">
                <a:solidFill>
                  <a:srgbClr val="0000FF"/>
                </a:solidFill>
              </a:rPr>
              <a:t>为了有效将碰摩部位识别方法应用于工程实际，需要总结出碰摩部位识别规律，提取和挖掘出易于理解和解释的诊断规则</a:t>
            </a:r>
            <a:endParaRPr lang="en-US" altLang="zh-CN" dirty="0" smtClean="0">
              <a:solidFill>
                <a:srgbClr val="0000FF"/>
              </a:solidFill>
            </a:endParaRPr>
          </a:p>
          <a:p>
            <a:pPr>
              <a:spcBef>
                <a:spcPct val="30000"/>
              </a:spcBef>
              <a:defRPr/>
            </a:pPr>
            <a:r>
              <a:rPr lang="en-US" dirty="0" err="1" smtClean="0">
                <a:solidFill>
                  <a:srgbClr val="0000FF"/>
                </a:solidFill>
              </a:rPr>
              <a:t>Weka</a:t>
            </a:r>
            <a:r>
              <a:rPr lang="zh-CN" altLang="en-US" dirty="0" smtClean="0">
                <a:solidFill>
                  <a:srgbClr val="0000FF"/>
                </a:solidFill>
              </a:rPr>
              <a:t>是一个非常全面的开放式平台的数据挖掘系统，由新西兰</a:t>
            </a:r>
            <a:r>
              <a:rPr lang="en-US" dirty="0" smtClean="0">
                <a:solidFill>
                  <a:srgbClr val="0000FF"/>
                </a:solidFill>
              </a:rPr>
              <a:t>Waikato</a:t>
            </a:r>
            <a:r>
              <a:rPr lang="zh-CN" altLang="en-US" dirty="0" smtClean="0">
                <a:solidFill>
                  <a:srgbClr val="0000FF"/>
                </a:solidFill>
              </a:rPr>
              <a:t>大学开发。</a:t>
            </a:r>
            <a:r>
              <a:rPr lang="en-US" dirty="0" err="1" smtClean="0">
                <a:solidFill>
                  <a:srgbClr val="0000FF"/>
                </a:solidFill>
              </a:rPr>
              <a:t>Weka</a:t>
            </a:r>
            <a:r>
              <a:rPr lang="zh-CN" altLang="en-US" dirty="0" smtClean="0">
                <a:solidFill>
                  <a:srgbClr val="0000FF"/>
                </a:solidFill>
              </a:rPr>
              <a:t>几乎支持任意数据集，具有强大的数据预处理功能，提供了多种数据挖掘算法，如分类、聚类等，同时支持各算法的性能评估。</a:t>
            </a:r>
            <a:endParaRPr lang="en-US" altLang="zh-CN" dirty="0" smtClean="0">
              <a:solidFill>
                <a:srgbClr val="0000FF"/>
              </a:solidFill>
            </a:endParaRPr>
          </a:p>
        </p:txBody>
      </p:sp>
      <p:sp>
        <p:nvSpPr>
          <p:cNvPr id="25" name="矩形 24"/>
          <p:cNvSpPr/>
          <p:nvPr/>
        </p:nvSpPr>
        <p:spPr>
          <a:xfrm>
            <a:off x="1447800" y="2567156"/>
            <a:ext cx="803425" cy="461665"/>
          </a:xfrm>
          <a:prstGeom prst="rect">
            <a:avLst/>
          </a:prstGeom>
        </p:spPr>
        <p:txBody>
          <a:bodyPr wrap="none">
            <a:spAutoFit/>
          </a:bodyPr>
          <a:lstStyle/>
          <a:p>
            <a:r>
              <a:rPr lang="zh-CN" altLang="en-US" sz="2400" dirty="0" smtClean="0">
                <a:solidFill>
                  <a:schemeClr val="tx1"/>
                </a:solidFill>
              </a:rPr>
              <a:t>简介</a:t>
            </a:r>
            <a:endParaRPr lang="zh-CN" altLang="en-US" sz="2400" dirty="0">
              <a:solidFill>
                <a:schemeClr val="tx1"/>
              </a:solidFill>
            </a:endParaRPr>
          </a:p>
        </p:txBody>
      </p:sp>
      <p:sp>
        <p:nvSpPr>
          <p:cNvPr id="26" name="矩形 25"/>
          <p:cNvSpPr/>
          <p:nvPr/>
        </p:nvSpPr>
        <p:spPr>
          <a:xfrm>
            <a:off x="1468720" y="4592785"/>
            <a:ext cx="803425" cy="461665"/>
          </a:xfrm>
          <a:prstGeom prst="rect">
            <a:avLst/>
          </a:prstGeom>
        </p:spPr>
        <p:txBody>
          <a:bodyPr wrap="none">
            <a:spAutoFit/>
          </a:bodyPr>
          <a:lstStyle/>
          <a:p>
            <a:r>
              <a:rPr lang="zh-CN" altLang="en-US" sz="2400" dirty="0" smtClean="0">
                <a:solidFill>
                  <a:schemeClr val="tx1"/>
                </a:solidFill>
              </a:rPr>
              <a:t>应用</a:t>
            </a:r>
            <a:endParaRPr lang="zh-CN" altLang="en-US" sz="2400" dirty="0">
              <a:solidFill>
                <a:schemeClr val="tx1"/>
              </a:solidFill>
            </a:endParaRPr>
          </a:p>
        </p:txBody>
      </p:sp>
      <p:sp>
        <p:nvSpPr>
          <p:cNvPr id="27" name="AutoShape 25"/>
          <p:cNvSpPr>
            <a:spLocks/>
          </p:cNvSpPr>
          <p:nvPr/>
        </p:nvSpPr>
        <p:spPr bwMode="blackWhite">
          <a:xfrm>
            <a:off x="4267200" y="1905000"/>
            <a:ext cx="3581400" cy="881370"/>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32" name="矩形 31"/>
          <p:cNvSpPr/>
          <p:nvPr/>
        </p:nvSpPr>
        <p:spPr>
          <a:xfrm>
            <a:off x="3962400" y="3776971"/>
            <a:ext cx="4572000" cy="1200329"/>
          </a:xfrm>
          <a:prstGeom prst="rect">
            <a:avLst/>
          </a:prstGeom>
        </p:spPr>
        <p:txBody>
          <a:bodyPr>
            <a:spAutoFit/>
          </a:bodyPr>
          <a:lstStyle/>
          <a:p>
            <a:r>
              <a:rPr lang="zh-CN" altLang="en-US" dirty="0" smtClean="0">
                <a:solidFill>
                  <a:srgbClr val="00DE64"/>
                </a:solidFill>
              </a:rPr>
              <a:t>本文利用</a:t>
            </a:r>
            <a:r>
              <a:rPr lang="en-US" dirty="0" err="1" smtClean="0">
                <a:solidFill>
                  <a:srgbClr val="00DE64"/>
                </a:solidFill>
              </a:rPr>
              <a:t>Weka</a:t>
            </a:r>
            <a:r>
              <a:rPr lang="zh-CN" altLang="en-US" dirty="0" smtClean="0">
                <a:solidFill>
                  <a:srgbClr val="00DE64"/>
                </a:solidFill>
              </a:rPr>
              <a:t>软件中的分类算法，对基于机匣应变信号及基于机匣加速度信号碰摩部位识别中提取的特征进行数据挖掘，并同时进行性能评估。</a:t>
            </a:r>
            <a:endParaRPr lang="zh-CN" altLang="en-US" dirty="0">
              <a:solidFill>
                <a:srgbClr val="00DE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anim calcmode="lin" valueType="num">
                                      <p:cBhvr>
                                        <p:cTn id="40" dur="500" fill="hold"/>
                                        <p:tgtEl>
                                          <p:spTgt spid="24"/>
                                        </p:tgtEl>
                                        <p:attrNameLst>
                                          <p:attrName>ppt_x</p:attrName>
                                        </p:attrNameLst>
                                      </p:cBhvr>
                                      <p:tavLst>
                                        <p:tav tm="0">
                                          <p:val>
                                            <p:strVal val="#ppt_x"/>
                                          </p:val>
                                        </p:tav>
                                        <p:tav tm="100000">
                                          <p:val>
                                            <p:strVal val="#ppt_x"/>
                                          </p:val>
                                        </p:tav>
                                      </p:tavLst>
                                    </p:anim>
                                    <p:anim calcmode="lin" valueType="num">
                                      <p:cBhvr>
                                        <p:cTn id="41" dur="5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anim calcmode="lin" valueType="num">
                                      <p:cBhvr>
                                        <p:cTn id="45" dur="500" fill="hold"/>
                                        <p:tgtEl>
                                          <p:spTgt spid="27"/>
                                        </p:tgtEl>
                                        <p:attrNameLst>
                                          <p:attrName>ppt_x</p:attrName>
                                        </p:attrNameLst>
                                      </p:cBhvr>
                                      <p:tavLst>
                                        <p:tav tm="0">
                                          <p:val>
                                            <p:strVal val="#ppt_x"/>
                                          </p:val>
                                        </p:tav>
                                        <p:tav tm="100000">
                                          <p:val>
                                            <p:strVal val="#ppt_x"/>
                                          </p:val>
                                        </p:tav>
                                      </p:tavLst>
                                    </p:anim>
                                    <p:anim calcmode="lin" valueType="num">
                                      <p:cBhvr>
                                        <p:cTn id="46" dur="5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5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ppt_x</p:attrName>
                                        </p:attrNameLst>
                                      </p:cBhvr>
                                      <p:tavLst>
                                        <p:tav tm="0">
                                          <p:val>
                                            <p:strVal val="#ppt_x"/>
                                          </p:val>
                                        </p:tav>
                                        <p:tav tm="100000">
                                          <p:val>
                                            <p:strVal val="#ppt_x"/>
                                          </p:val>
                                        </p:tav>
                                      </p:tavLst>
                                    </p:anim>
                                    <p:anim calcmode="lin" valueType="num">
                                      <p:cBhvr>
                                        <p:cTn id="5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 grpId="0" animBg="1"/>
      <p:bldP spid="23" grpId="0"/>
      <p:bldP spid="24" grpId="0"/>
      <p:bldP spid="25" grpId="0"/>
      <p:bldP spid="26" grpId="0"/>
      <p:bldP spid="27"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a:ln>
                <a:noFill/>
              </a:ln>
              <a:solidFill>
                <a:schemeClr val="bg1"/>
              </a:solidFill>
              <a:effectLst/>
              <a:uLnTx/>
              <a:uFillTx/>
              <a:latin typeface="+mn-lt"/>
              <a:ea typeface="微软雅黑" pitchFamily="34" charset="-122"/>
              <a:cs typeface="+mn-cs"/>
            </a:endParaRPr>
          </a:p>
        </p:txBody>
      </p:sp>
      <p:sp>
        <p:nvSpPr>
          <p:cNvPr id="7" name="AutoShape 3"/>
          <p:cNvSpPr>
            <a:spLocks noChangeArrowheads="1"/>
          </p:cNvSpPr>
          <p:nvPr/>
        </p:nvSpPr>
        <p:spPr bwMode="gray">
          <a:xfrm>
            <a:off x="381000" y="1143000"/>
            <a:ext cx="2743200" cy="4419600"/>
          </a:xfrm>
          <a:prstGeom prst="rightArrow">
            <a:avLst>
              <a:gd name="adj1" fmla="val 62787"/>
              <a:gd name="adj2" fmla="val 41259"/>
            </a:avLst>
          </a:prstGeom>
          <a:gradFill rotWithShape="1">
            <a:gsLst>
              <a:gs pos="0">
                <a:schemeClr val="bg2">
                  <a:gamma/>
                  <a:tint val="0"/>
                  <a:invGamma/>
                  <a:alpha val="0"/>
                </a:schemeClr>
              </a:gs>
              <a:gs pos="100000">
                <a:schemeClr val="bg2">
                  <a:alpha val="50000"/>
                </a:schemeClr>
              </a:gs>
            </a:gsLst>
            <a:lin ang="0" scaled="1"/>
          </a:gradFill>
          <a:ln w="19050" cap="rnd" algn="ctr">
            <a:solidFill>
              <a:srgbClr val="C0C0C0"/>
            </a:solidFill>
            <a:prstDash val="sysDot"/>
            <a:miter lim="800000"/>
            <a:headEnd/>
            <a:tailEnd/>
          </a:ln>
          <a:effectLst/>
        </p:spPr>
        <p:txBody>
          <a:bodyPr wrap="none" anchor="ctr"/>
          <a:lstStyle/>
          <a:p>
            <a:pPr eaLnBrk="1" hangingPunct="1"/>
            <a:endParaRPr lang="zh-CN" altLang="en-US">
              <a:ea typeface="宋体" charset="-122"/>
            </a:endParaRPr>
          </a:p>
        </p:txBody>
      </p:sp>
      <p:sp>
        <p:nvSpPr>
          <p:cNvPr id="8" name="Text Box 4"/>
          <p:cNvSpPr txBox="1">
            <a:spLocks noChangeArrowheads="1"/>
          </p:cNvSpPr>
          <p:nvPr/>
        </p:nvSpPr>
        <p:spPr bwMode="black">
          <a:xfrm>
            <a:off x="533400" y="2667000"/>
            <a:ext cx="2209800" cy="1477328"/>
          </a:xfrm>
          <a:prstGeom prst="rect">
            <a:avLst/>
          </a:prstGeom>
          <a:noFill/>
          <a:ln w="9525">
            <a:noFill/>
            <a:miter lim="800000"/>
            <a:headEnd/>
            <a:tailEnd/>
          </a:ln>
          <a:effectLst/>
        </p:spPr>
        <p:txBody>
          <a:bodyPr>
            <a:spAutoFit/>
          </a:bodyPr>
          <a:lstStyle/>
          <a:p>
            <a:r>
              <a:rPr lang="zh-CN" altLang="en-US" sz="3000" dirty="0" smtClean="0">
                <a:solidFill>
                  <a:schemeClr val="tx1"/>
                </a:solidFill>
              </a:rPr>
              <a:t>碰摩特征</a:t>
            </a:r>
            <a:endParaRPr lang="en-US" altLang="zh-CN" sz="3000" dirty="0" smtClean="0">
              <a:solidFill>
                <a:schemeClr val="tx1"/>
              </a:solidFill>
            </a:endParaRPr>
          </a:p>
          <a:p>
            <a:r>
              <a:rPr lang="zh-CN" altLang="en-US" sz="3000" dirty="0" smtClean="0">
                <a:solidFill>
                  <a:schemeClr val="tx1"/>
                </a:solidFill>
              </a:rPr>
              <a:t>分析研究</a:t>
            </a:r>
            <a:endParaRPr lang="en-US" altLang="zh-CN" sz="3000" dirty="0" smtClean="0">
              <a:solidFill>
                <a:schemeClr val="tx1"/>
              </a:solidFill>
            </a:endParaRPr>
          </a:p>
          <a:p>
            <a:r>
              <a:rPr lang="zh-CN" altLang="en-US" sz="3000" dirty="0" smtClean="0">
                <a:solidFill>
                  <a:schemeClr val="tx1"/>
                </a:solidFill>
              </a:rPr>
              <a:t>现状</a:t>
            </a:r>
            <a:endParaRPr lang="zh-CN" altLang="en-US" sz="3000" dirty="0">
              <a:solidFill>
                <a:schemeClr val="tx1"/>
              </a:solidFill>
            </a:endParaRPr>
          </a:p>
        </p:txBody>
      </p:sp>
      <p:sp>
        <p:nvSpPr>
          <p:cNvPr id="9" name="AutoShape 5"/>
          <p:cNvSpPr>
            <a:spLocks noChangeArrowheads="1"/>
          </p:cNvSpPr>
          <p:nvPr/>
        </p:nvSpPr>
        <p:spPr bwMode="auto">
          <a:xfrm>
            <a:off x="3581400" y="1219200"/>
            <a:ext cx="5105400" cy="4191000"/>
          </a:xfrm>
          <a:prstGeom prst="roundRect">
            <a:avLst>
              <a:gd name="adj" fmla="val 3481"/>
            </a:avLst>
          </a:prstGeom>
          <a:noFill/>
          <a:ln w="19050" cap="rnd">
            <a:solidFill>
              <a:srgbClr val="C0C0C0"/>
            </a:solidFill>
            <a:prstDash val="sysDot"/>
            <a:round/>
            <a:headEnd/>
            <a:tailEnd/>
          </a:ln>
          <a:effectLst/>
        </p:spPr>
        <p:txBody>
          <a:bodyPr wrap="none" anchor="ctr"/>
          <a:lstStyle/>
          <a:p>
            <a:endParaRPr lang="zh-CN" altLang="en-US"/>
          </a:p>
        </p:txBody>
      </p:sp>
      <p:grpSp>
        <p:nvGrpSpPr>
          <p:cNvPr id="10" name="Group 6"/>
          <p:cNvGrpSpPr>
            <a:grpSpLocks/>
          </p:cNvGrpSpPr>
          <p:nvPr/>
        </p:nvGrpSpPr>
        <p:grpSpPr bwMode="auto">
          <a:xfrm>
            <a:off x="3657600" y="1371600"/>
            <a:ext cx="4924425" cy="1228725"/>
            <a:chOff x="2304" y="1200"/>
            <a:chExt cx="3102" cy="774"/>
          </a:xfrm>
        </p:grpSpPr>
        <p:sp>
          <p:nvSpPr>
            <p:cNvPr id="11"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headEnd/>
              <a:tailEnd/>
            </a:ln>
            <a:effectLst/>
          </p:spPr>
          <p:txBody>
            <a:bodyPr wrap="none" anchor="ctr"/>
            <a:lstStyle/>
            <a:p>
              <a:endParaRPr lang="zh-CN" altLang="en-US"/>
            </a:p>
          </p:txBody>
        </p:sp>
        <p:sp>
          <p:nvSpPr>
            <p:cNvPr id="12"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w="9525">
              <a:noFill/>
              <a:miter lim="800000"/>
              <a:headEnd/>
              <a:tailEnd/>
            </a:ln>
            <a:effectLst/>
          </p:spPr>
          <p:txBody>
            <a:bodyPr wrap="none" anchor="ctr"/>
            <a:lstStyle/>
            <a:p>
              <a:endParaRPr lang="zh-CN" altLang="en-US"/>
            </a:p>
          </p:txBody>
        </p:sp>
      </p:grpSp>
      <p:grpSp>
        <p:nvGrpSpPr>
          <p:cNvPr id="13" name="Group 9"/>
          <p:cNvGrpSpPr>
            <a:grpSpLocks/>
          </p:cNvGrpSpPr>
          <p:nvPr/>
        </p:nvGrpSpPr>
        <p:grpSpPr bwMode="auto">
          <a:xfrm>
            <a:off x="3657600" y="2733675"/>
            <a:ext cx="4924425" cy="1228725"/>
            <a:chOff x="2304" y="2058"/>
            <a:chExt cx="3102" cy="774"/>
          </a:xfrm>
        </p:grpSpPr>
        <p:sp>
          <p:nvSpPr>
            <p:cNvPr id="14" name="AutoShape 10"/>
            <p:cNvSpPr>
              <a:spLocks noChangeArrowheads="1"/>
            </p:cNvSpPr>
            <p:nvPr/>
          </p:nvSpPr>
          <p:spPr bwMode="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headEnd/>
              <a:tailEnd/>
            </a:ln>
            <a:effectLst/>
          </p:spPr>
          <p:txBody>
            <a:bodyPr wrap="none" anchor="ctr"/>
            <a:lstStyle/>
            <a:p>
              <a:endParaRPr lang="zh-CN" altLang="en-US"/>
            </a:p>
          </p:txBody>
        </p:sp>
        <p:sp>
          <p:nvSpPr>
            <p:cNvPr id="15"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w="9525">
              <a:noFill/>
              <a:miter lim="800000"/>
              <a:headEnd/>
              <a:tailEnd/>
            </a:ln>
            <a:effectLst/>
          </p:spPr>
          <p:txBody>
            <a:bodyPr wrap="none" anchor="ctr"/>
            <a:lstStyle/>
            <a:p>
              <a:endParaRPr lang="zh-CN" altLang="en-US"/>
            </a:p>
          </p:txBody>
        </p:sp>
      </p:grpSp>
      <p:grpSp>
        <p:nvGrpSpPr>
          <p:cNvPr id="16" name="Group 12"/>
          <p:cNvGrpSpPr>
            <a:grpSpLocks/>
          </p:cNvGrpSpPr>
          <p:nvPr/>
        </p:nvGrpSpPr>
        <p:grpSpPr bwMode="auto">
          <a:xfrm>
            <a:off x="3657600" y="4038600"/>
            <a:ext cx="4924425" cy="1228725"/>
            <a:chOff x="2304" y="2880"/>
            <a:chExt cx="3102" cy="774"/>
          </a:xfrm>
        </p:grpSpPr>
        <p:sp>
          <p:nvSpPr>
            <p:cNvPr id="17"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headEnd/>
              <a:tailEnd/>
            </a:ln>
            <a:effectLst/>
          </p:spPr>
          <p:txBody>
            <a:bodyPr wrap="none" anchor="ctr"/>
            <a:lstStyle/>
            <a:p>
              <a:endParaRPr lang="zh-CN" altLang="en-US"/>
            </a:p>
          </p:txBody>
        </p:sp>
        <p:sp>
          <p:nvSpPr>
            <p:cNvPr id="18" name="AutoShape 14"/>
            <p:cNvSpPr>
              <a:spLocks noChangeArrowheads="1"/>
            </p:cNvSpPr>
            <p:nvPr/>
          </p:nvSpPr>
          <p:spPr bwMode="gray">
            <a:xfrm>
              <a:off x="2304" y="3168"/>
              <a:ext cx="336" cy="240"/>
            </a:xfrm>
            <a:prstGeom prst="rightArrow">
              <a:avLst>
                <a:gd name="adj1" fmla="val 50000"/>
                <a:gd name="adj2" fmla="val 58333"/>
              </a:avLst>
            </a:prstGeom>
            <a:solidFill>
              <a:schemeClr val="bg1"/>
            </a:solidFill>
            <a:ln w="9525">
              <a:noFill/>
              <a:miter lim="800000"/>
              <a:headEnd/>
              <a:tailEnd/>
            </a:ln>
            <a:effectLst/>
          </p:spPr>
          <p:txBody>
            <a:bodyPr wrap="none" anchor="ctr"/>
            <a:lstStyle/>
            <a:p>
              <a:endParaRPr lang="zh-CN" altLang="en-US"/>
            </a:p>
          </p:txBody>
        </p:sp>
      </p:grpSp>
      <p:sp>
        <p:nvSpPr>
          <p:cNvPr id="19" name="Text Box 15"/>
          <p:cNvSpPr txBox="1">
            <a:spLocks noChangeArrowheads="1"/>
          </p:cNvSpPr>
          <p:nvPr/>
        </p:nvSpPr>
        <p:spPr bwMode="gray">
          <a:xfrm>
            <a:off x="4343400" y="4415135"/>
            <a:ext cx="4032250" cy="461665"/>
          </a:xfrm>
          <a:prstGeom prst="rect">
            <a:avLst/>
          </a:prstGeom>
          <a:noFill/>
          <a:ln w="9525" algn="ctr">
            <a:noFill/>
            <a:miter lim="800000"/>
            <a:headEnd/>
            <a:tailEnd/>
          </a:ln>
          <a:effectLst/>
        </p:spPr>
        <p:txBody>
          <a:bodyPr>
            <a:spAutoFit/>
          </a:bodyPr>
          <a:lstStyle/>
          <a:p>
            <a:r>
              <a:rPr lang="zh-CN" altLang="en-US" sz="2400" dirty="0" smtClean="0">
                <a:solidFill>
                  <a:schemeClr val="tx1"/>
                </a:solidFill>
              </a:rPr>
              <a:t>分析系统的分叉及混沌运动</a:t>
            </a:r>
            <a:endParaRPr lang="en-US" altLang="zh-CN" sz="2400" dirty="0">
              <a:solidFill>
                <a:schemeClr val="tx1"/>
              </a:solidFill>
              <a:ea typeface="宋体" charset="-122"/>
            </a:endParaRPr>
          </a:p>
        </p:txBody>
      </p:sp>
      <p:sp>
        <p:nvSpPr>
          <p:cNvPr id="20" name="Text Box 16"/>
          <p:cNvSpPr txBox="1">
            <a:spLocks noChangeArrowheads="1"/>
          </p:cNvSpPr>
          <p:nvPr/>
        </p:nvSpPr>
        <p:spPr bwMode="gray">
          <a:xfrm>
            <a:off x="4343400" y="3119735"/>
            <a:ext cx="4032250" cy="461665"/>
          </a:xfrm>
          <a:prstGeom prst="rect">
            <a:avLst/>
          </a:prstGeom>
          <a:noFill/>
          <a:ln w="9525" algn="ctr">
            <a:noFill/>
            <a:miter lim="800000"/>
            <a:headEnd/>
            <a:tailEnd/>
          </a:ln>
          <a:effectLst/>
        </p:spPr>
        <p:txBody>
          <a:bodyPr>
            <a:spAutoFit/>
          </a:bodyPr>
          <a:lstStyle/>
          <a:p>
            <a:r>
              <a:rPr lang="zh-CN" altLang="en-US" sz="2400" dirty="0" smtClean="0">
                <a:solidFill>
                  <a:schemeClr val="tx1"/>
                </a:solidFill>
              </a:rPr>
              <a:t>分析碰摩动力学响应</a:t>
            </a:r>
            <a:endParaRPr lang="en-US" altLang="zh-CN" sz="2400" dirty="0">
              <a:solidFill>
                <a:schemeClr val="tx1"/>
              </a:solidFill>
              <a:ea typeface="宋体" charset="-122"/>
            </a:endParaRPr>
          </a:p>
        </p:txBody>
      </p:sp>
      <p:sp>
        <p:nvSpPr>
          <p:cNvPr id="21" name="Text Box 17"/>
          <p:cNvSpPr txBox="1">
            <a:spLocks noChangeArrowheads="1"/>
          </p:cNvSpPr>
          <p:nvPr/>
        </p:nvSpPr>
        <p:spPr bwMode="gray">
          <a:xfrm>
            <a:off x="4343400" y="1536700"/>
            <a:ext cx="4032250" cy="830997"/>
          </a:xfrm>
          <a:prstGeom prst="rect">
            <a:avLst/>
          </a:prstGeom>
          <a:noFill/>
          <a:ln w="9525" algn="ctr">
            <a:noFill/>
            <a:miter lim="800000"/>
            <a:headEnd/>
            <a:tailEnd/>
          </a:ln>
          <a:effectLst/>
        </p:spPr>
        <p:txBody>
          <a:bodyPr>
            <a:spAutoFit/>
          </a:bodyPr>
          <a:lstStyle/>
          <a:p>
            <a:r>
              <a:rPr lang="zh-CN" altLang="en-US" sz="2400" dirty="0" smtClean="0">
                <a:solidFill>
                  <a:schemeClr val="tx1"/>
                </a:solidFill>
              </a:rPr>
              <a:t>建立与碰摩相关的的动力学及有限元模型</a:t>
            </a:r>
            <a:endParaRPr lang="en-US" altLang="zh-CN" sz="2400" dirty="0">
              <a:solidFill>
                <a:schemeClr val="tx1"/>
              </a:solidFill>
              <a:ea typeface="宋体" charset="-122"/>
            </a:endParaRPr>
          </a:p>
        </p:txBody>
      </p:sp>
      <p:sp>
        <p:nvSpPr>
          <p:cNvPr id="22" name="Rectangle 5"/>
          <p:cNvSpPr>
            <a:spLocks noChangeArrowheads="1"/>
          </p:cNvSpPr>
          <p:nvPr/>
        </p:nvSpPr>
        <p:spPr bwMode="auto">
          <a:xfrm>
            <a:off x="0" y="381000"/>
            <a:ext cx="565150" cy="649288"/>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p>
            <a:pPr algn="ctr" eaLnBrk="0" fontAlgn="t" hangingPunct="0">
              <a:spcBef>
                <a:spcPct val="0"/>
              </a:spcBef>
              <a:spcAft>
                <a:spcPct val="0"/>
              </a:spcAft>
              <a:defRPr/>
            </a:pPr>
            <a:r>
              <a:rPr kumimoji="1" lang="en-US" altLang="ko-KR" sz="1600" b="1">
                <a:solidFill>
                  <a:srgbClr val="FFFFFF"/>
                </a:solidFill>
                <a:effectLst>
                  <a:outerShdw blurRad="38100" dist="38100" dir="2700000" algn="tl">
                    <a:srgbClr val="000000"/>
                  </a:outerShdw>
                </a:effectLst>
                <a:ea typeface="DotumChe" pitchFamily="49" charset="-127"/>
              </a:rPr>
              <a:t>II</a:t>
            </a:r>
          </a:p>
        </p:txBody>
      </p:sp>
      <p:sp>
        <p:nvSpPr>
          <p:cNvPr id="24"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smtClean="0">
                <a:solidFill>
                  <a:srgbClr val="FF0000"/>
                </a:solidFill>
                <a:latin typeface="Arial" pitchFamily="34" charset="0"/>
              </a:rPr>
              <a:t>碰摩特征分析研究现状</a:t>
            </a:r>
            <a:endParaRPr lang="zh-CN" altLang="en-US" dirty="0">
              <a:solidFill>
                <a:schemeClr val="tx2"/>
              </a:solidFill>
            </a:endParaRPr>
          </a:p>
        </p:txBody>
      </p:sp>
      <p:sp>
        <p:nvSpPr>
          <p:cNvPr id="26" name="矩形 25"/>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研究现状</a:t>
            </a:r>
            <a:endParaRPr lang="zh-CN" altLang="en-US" dirty="0">
              <a:solidFill>
                <a:schemeClr val="bg1"/>
              </a:solidFill>
              <a:latin typeface="Arial" pitchFamily="34" charset="0"/>
            </a:endParaRPr>
          </a:p>
        </p:txBody>
      </p:sp>
      <p:sp>
        <p:nvSpPr>
          <p:cNvPr id="2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8" name="AutoShape 4"/>
          <p:cNvSpPr>
            <a:spLocks noChangeArrowheads="1"/>
          </p:cNvSpPr>
          <p:nvPr/>
        </p:nvSpPr>
        <p:spPr bwMode="gray">
          <a:xfrm>
            <a:off x="1447800" y="2209800"/>
            <a:ext cx="7086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9" name="Text Box 6"/>
          <p:cNvSpPr txBox="1">
            <a:spLocks noChangeArrowheads="1"/>
          </p:cNvSpPr>
          <p:nvPr/>
        </p:nvSpPr>
        <p:spPr bwMode="gray">
          <a:xfrm>
            <a:off x="1752600" y="2438400"/>
            <a:ext cx="6629400" cy="40011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000" dirty="0" smtClean="0">
                <a:solidFill>
                  <a:schemeClr val="tx1"/>
                </a:solidFill>
              </a:rPr>
              <a:t>机匣加速度信号的碰摩部位识别知识规则自动获取</a:t>
            </a:r>
            <a:endParaRPr lang="en-US" altLang="zh-CN" sz="2000" dirty="0" smtClean="0">
              <a:solidFill>
                <a:schemeClr val="tx1"/>
              </a:solidFill>
            </a:endParaRPr>
          </a:p>
        </p:txBody>
      </p:sp>
      <p:grpSp>
        <p:nvGrpSpPr>
          <p:cNvPr id="10" name="组合 9"/>
          <p:cNvGrpSpPr/>
          <p:nvPr/>
        </p:nvGrpSpPr>
        <p:grpSpPr>
          <a:xfrm>
            <a:off x="457200" y="2209800"/>
            <a:ext cx="990600" cy="990600"/>
            <a:chOff x="609600" y="1828800"/>
            <a:chExt cx="990600" cy="990600"/>
          </a:xfrm>
        </p:grpSpPr>
        <p:sp>
          <p:nvSpPr>
            <p:cNvPr id="11"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2"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13" name="AutoShape 9"/>
          <p:cNvSpPr>
            <a:spLocks noChangeArrowheads="1"/>
          </p:cNvSpPr>
          <p:nvPr/>
        </p:nvSpPr>
        <p:spPr bwMode="gray">
          <a:xfrm>
            <a:off x="1524000" y="3733800"/>
            <a:ext cx="701040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grpSp>
        <p:nvGrpSpPr>
          <p:cNvPr id="15" name="组合 14"/>
          <p:cNvGrpSpPr/>
          <p:nvPr/>
        </p:nvGrpSpPr>
        <p:grpSpPr>
          <a:xfrm>
            <a:off x="457200" y="3581400"/>
            <a:ext cx="1066800" cy="990600"/>
            <a:chOff x="609600" y="3200400"/>
            <a:chExt cx="1066800" cy="990600"/>
          </a:xfrm>
        </p:grpSpPr>
        <p:sp>
          <p:nvSpPr>
            <p:cNvPr id="16" name="AutoShape 10"/>
            <p:cNvSpPr>
              <a:spLocks noChangeArrowheads="1"/>
            </p:cNvSpPr>
            <p:nvPr/>
          </p:nvSpPr>
          <p:spPr bwMode="gray">
            <a:xfrm>
              <a:off x="609600" y="3200400"/>
              <a:ext cx="1066800" cy="990600"/>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7" name="Text Box 12"/>
            <p:cNvSpPr txBox="1">
              <a:spLocks noChangeArrowheads="1"/>
            </p:cNvSpPr>
            <p:nvPr/>
          </p:nvSpPr>
          <p:spPr bwMode="gray">
            <a:xfrm>
              <a:off x="944925" y="3420534"/>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2</a:t>
              </a:r>
            </a:p>
          </p:txBody>
        </p:sp>
      </p:grpSp>
      <p:sp>
        <p:nvSpPr>
          <p:cNvPr id="18" name="AutoShape 14"/>
          <p:cNvSpPr>
            <a:spLocks noChangeArrowheads="1"/>
          </p:cNvSpPr>
          <p:nvPr/>
        </p:nvSpPr>
        <p:spPr bwMode="gray">
          <a:xfrm>
            <a:off x="1447800" y="5105400"/>
            <a:ext cx="70866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ctr">
              <a:spcBef>
                <a:spcPct val="20000"/>
              </a:spcBef>
              <a:buClr>
                <a:srgbClr val="0000FF"/>
              </a:buClr>
            </a:pPr>
            <a:r>
              <a:rPr lang="zh-CN" altLang="en-US" sz="2000" dirty="0" smtClean="0">
                <a:solidFill>
                  <a:schemeClr val="tx1"/>
                </a:solidFill>
              </a:rPr>
              <a:t>基于倒频谱传递特征的碰摩部位识别知识规则自动获取</a:t>
            </a:r>
            <a:endParaRPr lang="en-US" altLang="zh-CN" sz="2000" dirty="0" smtClean="0">
              <a:solidFill>
                <a:schemeClr val="tx1"/>
              </a:solidFill>
            </a:endParaRPr>
          </a:p>
        </p:txBody>
      </p:sp>
      <p:grpSp>
        <p:nvGrpSpPr>
          <p:cNvPr id="19" name="组合 18"/>
          <p:cNvGrpSpPr/>
          <p:nvPr/>
        </p:nvGrpSpPr>
        <p:grpSpPr>
          <a:xfrm>
            <a:off x="457200" y="4953000"/>
            <a:ext cx="990600" cy="990600"/>
            <a:chOff x="609600" y="4572000"/>
            <a:chExt cx="990600" cy="990600"/>
          </a:xfrm>
        </p:grpSpPr>
        <p:sp>
          <p:nvSpPr>
            <p:cNvPr id="20"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21" name="Text Box 17"/>
            <p:cNvSpPr txBox="1">
              <a:spLocks noChangeArrowheads="1"/>
            </p:cNvSpPr>
            <p:nvPr/>
          </p:nvSpPr>
          <p:spPr bwMode="gray">
            <a:xfrm>
              <a:off x="832027" y="4826000"/>
              <a:ext cx="511352" cy="660400"/>
            </a:xfrm>
            <a:prstGeom prst="rect">
              <a:avLst/>
            </a:prstGeom>
            <a:noFill/>
            <a:ln w="9525" algn="ctr">
              <a:noFill/>
              <a:miter lim="800000"/>
              <a:headEnd/>
              <a:tailEnd/>
            </a:ln>
          </p:spPr>
          <p:txBody>
            <a:bodyPr wrap="none">
              <a:spAutoFit/>
            </a:bodyPr>
            <a:lstStyle/>
            <a:p>
              <a:pPr algn="ctr"/>
              <a:r>
                <a:rPr lang="en-US" altLang="zh-CN" sz="2400" dirty="0">
                  <a:ea typeface="宋体" pitchFamily="2" charset="-122"/>
                </a:rPr>
                <a:t>3</a:t>
              </a:r>
            </a:p>
          </p:txBody>
        </p:sp>
      </p:grpSp>
      <p:grpSp>
        <p:nvGrpSpPr>
          <p:cNvPr id="22" name="Group 6"/>
          <p:cNvGrpSpPr>
            <a:grpSpLocks/>
          </p:cNvGrpSpPr>
          <p:nvPr/>
        </p:nvGrpSpPr>
        <p:grpSpPr bwMode="auto">
          <a:xfrm>
            <a:off x="838200" y="762000"/>
            <a:ext cx="7924800" cy="1066800"/>
            <a:chOff x="596" y="1824"/>
            <a:chExt cx="1440" cy="562"/>
          </a:xfrm>
        </p:grpSpPr>
        <p:sp>
          <p:nvSpPr>
            <p:cNvPr id="23"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4"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400" dirty="0" smtClean="0">
                  <a:solidFill>
                    <a:schemeClr val="tx1"/>
                  </a:solidFill>
                </a:rPr>
                <a:t>基于</a:t>
              </a:r>
              <a:r>
                <a:rPr lang="en-US" sz="2400" dirty="0" err="1" smtClean="0">
                  <a:solidFill>
                    <a:schemeClr val="tx1"/>
                  </a:solidFill>
                </a:rPr>
                <a:t>Weka</a:t>
              </a:r>
              <a:r>
                <a:rPr lang="zh-CN" altLang="en-US" sz="2400" dirty="0" smtClean="0">
                  <a:solidFill>
                    <a:schemeClr val="tx1"/>
                  </a:solidFill>
                </a:rPr>
                <a:t>平台的碰摩部位识别知识规则自动获取</a:t>
              </a:r>
              <a:endParaRPr lang="en-US" altLang="zh-CN" sz="2400" dirty="0" smtClean="0">
                <a:solidFill>
                  <a:schemeClr val="tx1"/>
                </a:solidFill>
              </a:endParaRPr>
            </a:p>
          </p:txBody>
        </p:sp>
      </p:grpSp>
      <p:sp>
        <p:nvSpPr>
          <p:cNvPr id="25" name="Text Box 6"/>
          <p:cNvSpPr txBox="1">
            <a:spLocks noChangeArrowheads="1"/>
          </p:cNvSpPr>
          <p:nvPr/>
        </p:nvSpPr>
        <p:spPr bwMode="gray">
          <a:xfrm>
            <a:off x="1676400" y="3886200"/>
            <a:ext cx="6629400" cy="40011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000" dirty="0" smtClean="0">
                <a:solidFill>
                  <a:schemeClr val="tx1"/>
                </a:solidFill>
              </a:rPr>
              <a:t>机匣应变信号的碰摩部位识别知识规则自动获取</a:t>
            </a:r>
            <a:endParaRPr lang="en-US" altLang="zh-CN" sz="2000" dirty="0" smtClean="0">
              <a:solidFill>
                <a:schemeClr val="tx1"/>
              </a:solidFill>
            </a:endParaRPr>
          </a:p>
        </p:txBody>
      </p:sp>
      <p:sp>
        <p:nvSpPr>
          <p:cNvPr id="2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8" grpId="0" animBg="1"/>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7543800" y="6553200"/>
            <a:ext cx="1600200" cy="381000"/>
          </a:xfrm>
        </p:spPr>
        <p:txBody>
          <a:bodyPr/>
          <a:lstStyle/>
          <a:p>
            <a:fld id="{95FF172A-2940-4631-80F7-138AED6CE3A7}" type="datetime1">
              <a:rPr lang="zh-CN" altLang="en-US" smtClean="0"/>
              <a:pPr/>
              <a:t>2014/5/4</a:t>
            </a:fld>
            <a:endParaRPr lang="en-US" dirty="0"/>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324611" name="Text Box 3"/>
          <p:cNvSpPr txBox="1">
            <a:spLocks noChangeArrowheads="1"/>
          </p:cNvSpPr>
          <p:nvPr/>
        </p:nvSpPr>
        <p:spPr bwMode="auto">
          <a:xfrm>
            <a:off x="4953000" y="5304010"/>
            <a:ext cx="3798752" cy="400156"/>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lvl="0"/>
            <a:r>
              <a:rPr lang="zh-CN" altLang="en-US" sz="1400" b="0" dirty="0" smtClean="0">
                <a:solidFill>
                  <a:schemeClr val="tx1"/>
                </a:solidFill>
                <a:latin typeface="宋体" pitchFamily="2" charset="-122"/>
                <a:cs typeface="宋体" pitchFamily="2" charset="-122"/>
              </a:rPr>
              <a:t>极大模能量信号</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生成的可视化决策树</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17" name="组合 16"/>
          <p:cNvGrpSpPr/>
          <p:nvPr/>
        </p:nvGrpSpPr>
        <p:grpSpPr>
          <a:xfrm>
            <a:off x="457200" y="1295400"/>
            <a:ext cx="8382000" cy="3810000"/>
            <a:chOff x="457200" y="838200"/>
            <a:chExt cx="7343103" cy="2980165"/>
          </a:xfrm>
        </p:grpSpPr>
        <p:pic>
          <p:nvPicPr>
            <p:cNvPr id="324612" name="图片 11988" descr="Weka_3"/>
            <p:cNvPicPr>
              <a:picLocks noChangeAspect="1" noChangeArrowheads="1"/>
            </p:cNvPicPr>
            <p:nvPr/>
          </p:nvPicPr>
          <p:blipFill>
            <a:blip r:embed="rId3"/>
            <a:srcRect/>
            <a:stretch>
              <a:fillRect/>
            </a:stretch>
          </p:blipFill>
          <p:spPr bwMode="auto">
            <a:xfrm>
              <a:off x="457200" y="838200"/>
              <a:ext cx="3837352" cy="2980165"/>
            </a:xfrm>
            <a:prstGeom prst="rect">
              <a:avLst/>
            </a:prstGeom>
            <a:noFill/>
            <a:ln w="9525">
              <a:noFill/>
              <a:miter lim="800000"/>
              <a:headEnd/>
              <a:tailEnd/>
            </a:ln>
          </p:spPr>
        </p:pic>
        <p:pic>
          <p:nvPicPr>
            <p:cNvPr id="324613" name="图片 11990" descr="Weka_4"/>
            <p:cNvPicPr>
              <a:picLocks noChangeAspect="1" noChangeArrowheads="1"/>
            </p:cNvPicPr>
            <p:nvPr/>
          </p:nvPicPr>
          <p:blipFill>
            <a:blip r:embed="rId4"/>
            <a:srcRect/>
            <a:stretch>
              <a:fillRect/>
            </a:stretch>
          </p:blipFill>
          <p:spPr bwMode="auto">
            <a:xfrm>
              <a:off x="4495800" y="838200"/>
              <a:ext cx="3304503" cy="2980165"/>
            </a:xfrm>
            <a:prstGeom prst="rect">
              <a:avLst/>
            </a:prstGeom>
            <a:noFill/>
            <a:ln w="9525">
              <a:noFill/>
              <a:miter lim="800000"/>
              <a:headEnd/>
              <a:tailEnd/>
            </a:ln>
          </p:spPr>
        </p:pic>
      </p:grpSp>
      <p:sp>
        <p:nvSpPr>
          <p:cNvPr id="324614" name="Text Box 6"/>
          <p:cNvSpPr txBox="1">
            <a:spLocks noChangeArrowheads="1"/>
          </p:cNvSpPr>
          <p:nvPr/>
        </p:nvSpPr>
        <p:spPr bwMode="auto">
          <a:xfrm>
            <a:off x="1066800" y="5304010"/>
            <a:ext cx="3276600" cy="48719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宋体" pitchFamily="2" charset="-122"/>
                <a:ea typeface="宋体" pitchFamily="2" charset="-122"/>
                <a:cs typeface="宋体" pitchFamily="2" charset="-122"/>
              </a:rPr>
              <a:t>极大模能量信号的决策树生成界面</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9" name="矩形 18"/>
          <p:cNvSpPr/>
          <p:nvPr/>
        </p:nvSpPr>
        <p:spPr>
          <a:xfrm>
            <a:off x="2859446" y="533400"/>
            <a:ext cx="3541354" cy="523220"/>
          </a:xfrm>
          <a:prstGeom prst="rect">
            <a:avLst/>
          </a:prstGeom>
        </p:spPr>
        <p:txBody>
          <a:bodyPr wrap="none">
            <a:spAutoFit/>
          </a:bodyPr>
          <a:lstStyle/>
          <a:p>
            <a:r>
              <a:rPr lang="zh-CN" altLang="en-US" sz="2800" dirty="0" smtClean="0">
                <a:solidFill>
                  <a:srgbClr val="0000FF"/>
                </a:solidFill>
              </a:rPr>
              <a:t>规则提取</a:t>
            </a:r>
            <a:r>
              <a:rPr lang="en-US" altLang="zh-CN" sz="2800" dirty="0" smtClean="0">
                <a:solidFill>
                  <a:srgbClr val="0000FF"/>
                </a:solidFill>
              </a:rPr>
              <a:t>-</a:t>
            </a:r>
            <a:r>
              <a:rPr lang="zh-CN" altLang="en-US" sz="2800" dirty="0" smtClean="0">
                <a:solidFill>
                  <a:srgbClr val="0000FF"/>
                </a:solidFill>
              </a:rPr>
              <a:t>小波极大模</a:t>
            </a:r>
            <a:endParaRPr lang="zh-CN" altLang="en-US" sz="2800" dirty="0"/>
          </a:p>
        </p:txBody>
      </p:sp>
      <p:sp>
        <p:nvSpPr>
          <p:cNvPr id="1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圆角矩形 3"/>
          <p:cNvPicPr>
            <a:picLocks noChangeArrowheads="1"/>
          </p:cNvPicPr>
          <p:nvPr/>
        </p:nvPicPr>
        <p:blipFill>
          <a:blip r:embed="rId3"/>
          <a:srcRect b="8311"/>
          <a:stretch>
            <a:fillRect/>
          </a:stretch>
        </p:blipFill>
        <p:spPr bwMode="auto">
          <a:xfrm>
            <a:off x="-76200" y="-304800"/>
            <a:ext cx="9525000" cy="7162800"/>
          </a:xfrm>
          <a:prstGeom prst="rect">
            <a:avLst/>
          </a:prstGeom>
          <a:noFill/>
          <a:ln w="9525">
            <a:noFill/>
            <a:miter lim="800000"/>
            <a:headEnd/>
            <a:tailEnd/>
          </a:ln>
        </p:spPr>
      </p:pic>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2935646" y="762000"/>
            <a:ext cx="3541354" cy="523220"/>
          </a:xfrm>
          <a:prstGeom prst="rect">
            <a:avLst/>
          </a:prstGeom>
        </p:spPr>
        <p:txBody>
          <a:bodyPr wrap="none">
            <a:spAutoFit/>
          </a:bodyPr>
          <a:lstStyle/>
          <a:p>
            <a:r>
              <a:rPr lang="zh-CN" altLang="en-US" sz="2800" dirty="0" smtClean="0">
                <a:solidFill>
                  <a:srgbClr val="0000FF"/>
                </a:solidFill>
              </a:rPr>
              <a:t>规则提取</a:t>
            </a:r>
            <a:r>
              <a:rPr lang="en-US" altLang="zh-CN" sz="2800" dirty="0" smtClean="0">
                <a:solidFill>
                  <a:srgbClr val="0000FF"/>
                </a:solidFill>
              </a:rPr>
              <a:t>-</a:t>
            </a:r>
            <a:r>
              <a:rPr lang="zh-CN" altLang="en-US" sz="2800" dirty="0" smtClean="0">
                <a:solidFill>
                  <a:srgbClr val="0000FF"/>
                </a:solidFill>
              </a:rPr>
              <a:t>小波极大模</a:t>
            </a:r>
            <a:endParaRPr lang="zh-CN" altLang="en-US" sz="2800" dirty="0"/>
          </a:p>
        </p:txBody>
      </p:sp>
      <p:sp>
        <p:nvSpPr>
          <p:cNvPr id="7" name="矩形 6"/>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8"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graphicFrame>
        <p:nvGraphicFramePr>
          <p:cNvPr id="9" name="表格 8"/>
          <p:cNvGraphicFramePr>
            <a:graphicFrameLocks noGrp="1"/>
          </p:cNvGraphicFramePr>
          <p:nvPr/>
        </p:nvGraphicFramePr>
        <p:xfrm>
          <a:off x="1295400" y="1447800"/>
          <a:ext cx="6858000" cy="2108200"/>
        </p:xfrm>
        <a:graphic>
          <a:graphicData uri="http://schemas.openxmlformats.org/drawingml/2006/table">
            <a:tbl>
              <a:tblPr/>
              <a:tblGrid>
                <a:gridCol w="966872"/>
                <a:gridCol w="5891128"/>
              </a:tblGrid>
              <a:tr h="527050">
                <a:tc>
                  <a:txBody>
                    <a:bodyPr/>
                    <a:lstStyle/>
                    <a:p>
                      <a:pPr algn="ctr">
                        <a:lnSpc>
                          <a:spcPts val="2000"/>
                        </a:lnSpc>
                        <a:spcAft>
                          <a:spcPts val="0"/>
                        </a:spcAft>
                      </a:pPr>
                      <a:r>
                        <a:rPr lang="zh-CN" sz="1400" kern="100" dirty="0">
                          <a:solidFill>
                            <a:srgbClr val="000000"/>
                          </a:solidFill>
                          <a:latin typeface="Times New Roman"/>
                          <a:ea typeface="宋体"/>
                        </a:rPr>
                        <a:t>规则</a:t>
                      </a:r>
                      <a:r>
                        <a:rPr lang="en-US" sz="1400" kern="100" dirty="0">
                          <a:solidFill>
                            <a:srgbClr val="000000"/>
                          </a:solidFill>
                          <a:latin typeface="Times New Roman"/>
                          <a:ea typeface="宋体"/>
                        </a:rPr>
                        <a:t>1</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400" kern="100" dirty="0">
                          <a:solidFill>
                            <a:srgbClr val="000000"/>
                          </a:solidFill>
                          <a:latin typeface="Times New Roman"/>
                          <a:ea typeface="宋体"/>
                        </a:rPr>
                        <a:t>If  ch1&gt; 0.24501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ch3&lt;=0.31316  Then</a:t>
                      </a:r>
                      <a:r>
                        <a:rPr lang="zh-CN" sz="1400" kern="100" dirty="0">
                          <a:solidFill>
                            <a:srgbClr val="000000"/>
                          </a:solidFill>
                          <a:latin typeface="Times New Roman"/>
                          <a:ea typeface="宋体"/>
                        </a:rPr>
                        <a:t>碰摩位置为涡轮机匣垂直上</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5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2</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400" kern="100" dirty="0">
                          <a:solidFill>
                            <a:srgbClr val="000000"/>
                          </a:solidFill>
                          <a:latin typeface="Times New Roman"/>
                          <a:ea typeface="宋体"/>
                        </a:rPr>
                        <a:t>If  ch1 &lt;= 0.24501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ch2&gt;0.25253  Then</a:t>
                      </a:r>
                      <a:r>
                        <a:rPr lang="zh-CN" sz="1400" kern="100" dirty="0">
                          <a:solidFill>
                            <a:srgbClr val="000000"/>
                          </a:solidFill>
                          <a:latin typeface="Times New Roman"/>
                          <a:ea typeface="宋体"/>
                        </a:rPr>
                        <a:t>碰摩位置为涡轮机匣水平右</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5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3</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400" kern="100" dirty="0">
                          <a:solidFill>
                            <a:srgbClr val="000000"/>
                          </a:solidFill>
                          <a:latin typeface="Times New Roman"/>
                          <a:ea typeface="宋体"/>
                        </a:rPr>
                        <a:t>If  ch1 &lt;= 0.24501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ch2&lt;=0.25253  Then</a:t>
                      </a:r>
                      <a:r>
                        <a:rPr lang="zh-CN" sz="1400" kern="100" dirty="0">
                          <a:solidFill>
                            <a:srgbClr val="000000"/>
                          </a:solidFill>
                          <a:latin typeface="Times New Roman"/>
                          <a:ea typeface="宋体"/>
                        </a:rPr>
                        <a:t>碰摩位置为涡轮机匣垂直下</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5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4</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400" kern="100" dirty="0">
                          <a:solidFill>
                            <a:srgbClr val="000000"/>
                          </a:solidFill>
                          <a:latin typeface="Times New Roman"/>
                          <a:ea typeface="宋体"/>
                        </a:rPr>
                        <a:t>If  ch1&gt; 0.24501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ch3&gt;0.31316  Then</a:t>
                      </a:r>
                      <a:r>
                        <a:rPr lang="zh-CN" sz="1400" kern="100" dirty="0">
                          <a:solidFill>
                            <a:srgbClr val="000000"/>
                          </a:solidFill>
                          <a:latin typeface="Times New Roman"/>
                          <a:ea typeface="宋体"/>
                        </a:rPr>
                        <a:t>碰摩位置为涡轮机匣水平左</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3733800" y="3654623"/>
            <a:ext cx="1261884" cy="307777"/>
          </a:xfrm>
          <a:prstGeom prst="rect">
            <a:avLst/>
          </a:prstGeom>
        </p:spPr>
        <p:txBody>
          <a:bodyPr wrap="none">
            <a:spAutoFit/>
          </a:bodyPr>
          <a:lstStyle/>
          <a:p>
            <a:r>
              <a:rPr lang="zh-CN" altLang="en-US" sz="1400" b="0" dirty="0" smtClean="0">
                <a:solidFill>
                  <a:schemeClr val="tx1"/>
                </a:solidFill>
              </a:rPr>
              <a:t>规则提取结果</a:t>
            </a:r>
            <a:endParaRPr lang="zh-CN" altLang="en-US" sz="1400" b="0" dirty="0">
              <a:solidFill>
                <a:schemeClr val="tx1"/>
              </a:solidFill>
            </a:endParaRPr>
          </a:p>
        </p:txBody>
      </p:sp>
      <p:graphicFrame>
        <p:nvGraphicFramePr>
          <p:cNvPr id="15" name="表格 14"/>
          <p:cNvGraphicFramePr>
            <a:graphicFrameLocks noGrp="1"/>
          </p:cNvGraphicFramePr>
          <p:nvPr/>
        </p:nvGraphicFramePr>
        <p:xfrm>
          <a:off x="1295400" y="4191000"/>
          <a:ext cx="6857999" cy="1295400"/>
        </p:xfrm>
        <a:graphic>
          <a:graphicData uri="http://schemas.openxmlformats.org/drawingml/2006/table">
            <a:tbl>
              <a:tblPr/>
              <a:tblGrid>
                <a:gridCol w="1084631"/>
                <a:gridCol w="1566596"/>
                <a:gridCol w="1440792"/>
                <a:gridCol w="1440792"/>
                <a:gridCol w="1325188"/>
              </a:tblGrid>
              <a:tr h="647700">
                <a:tc>
                  <a:txBody>
                    <a:bodyPr/>
                    <a:lstStyle/>
                    <a:p>
                      <a:pPr indent="133350" algn="just">
                        <a:lnSpc>
                          <a:spcPts val="1800"/>
                        </a:lnSpc>
                        <a:spcAft>
                          <a:spcPts val="0"/>
                        </a:spcAft>
                      </a:pPr>
                      <a:r>
                        <a:rPr lang="zh-CN" sz="1400" kern="100" dirty="0">
                          <a:solidFill>
                            <a:srgbClr val="000000"/>
                          </a:solidFill>
                          <a:latin typeface="Times New Roman"/>
                          <a:ea typeface="宋体"/>
                        </a:rPr>
                        <a:t>样本数</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a:solidFill>
                            <a:srgbClr val="000000"/>
                          </a:solidFill>
                          <a:latin typeface="Times New Roman"/>
                          <a:ea typeface="宋体"/>
                        </a:rPr>
                        <a:t>正确识别数</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ts val="1800"/>
                        </a:lnSpc>
                        <a:spcAft>
                          <a:spcPts val="0"/>
                        </a:spcAft>
                      </a:pPr>
                      <a:r>
                        <a:rPr lang="zh-CN" sz="1400" kern="100">
                          <a:solidFill>
                            <a:srgbClr val="000000"/>
                          </a:solidFill>
                          <a:latin typeface="Times New Roman"/>
                          <a:ea typeface="宋体"/>
                        </a:rPr>
                        <a:t>错误识别数</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a:solidFill>
                            <a:srgbClr val="000000"/>
                          </a:solidFill>
                          <a:latin typeface="Times New Roman"/>
                          <a:ea typeface="宋体"/>
                        </a:rPr>
                        <a:t>识别率</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a:solidFill>
                            <a:srgbClr val="000000"/>
                          </a:solidFill>
                          <a:latin typeface="Times New Roman"/>
                          <a:ea typeface="宋体"/>
                        </a:rPr>
                        <a:t>误识率</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indent="266700" algn="just">
                        <a:lnSpc>
                          <a:spcPts val="1800"/>
                        </a:lnSpc>
                        <a:spcAft>
                          <a:spcPts val="0"/>
                        </a:spcAft>
                      </a:pPr>
                      <a:r>
                        <a:rPr lang="en-US" sz="1400" kern="100">
                          <a:solidFill>
                            <a:srgbClr val="000000"/>
                          </a:solidFill>
                          <a:latin typeface="宋体"/>
                          <a:ea typeface="宋体"/>
                        </a:rPr>
                        <a:t>391</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0050" algn="just">
                        <a:lnSpc>
                          <a:spcPts val="1800"/>
                        </a:lnSpc>
                        <a:spcAft>
                          <a:spcPts val="0"/>
                        </a:spcAft>
                      </a:pPr>
                      <a:r>
                        <a:rPr lang="en-US" sz="1400" kern="100" dirty="0">
                          <a:solidFill>
                            <a:srgbClr val="000000"/>
                          </a:solidFill>
                          <a:latin typeface="宋体"/>
                          <a:ea typeface="宋体"/>
                        </a:rPr>
                        <a:t>387</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just">
                        <a:lnSpc>
                          <a:spcPts val="1800"/>
                        </a:lnSpc>
                        <a:spcAft>
                          <a:spcPts val="0"/>
                        </a:spcAft>
                      </a:pPr>
                      <a:r>
                        <a:rPr lang="en-US" sz="1400" kern="100" dirty="0">
                          <a:solidFill>
                            <a:srgbClr val="000000"/>
                          </a:solidFill>
                          <a:latin typeface="宋体"/>
                          <a:ea typeface="宋体"/>
                        </a:rPr>
                        <a:t>4</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400" kern="100" dirty="0">
                          <a:solidFill>
                            <a:srgbClr val="C00000"/>
                          </a:solidFill>
                          <a:latin typeface="宋体"/>
                          <a:ea typeface="宋体"/>
                        </a:rPr>
                        <a:t>98.98%</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400" kern="100" dirty="0">
                          <a:solidFill>
                            <a:srgbClr val="C00000"/>
                          </a:solidFill>
                          <a:latin typeface="宋体"/>
                          <a:ea typeface="宋体"/>
                        </a:rPr>
                        <a:t>1.02%</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矩形 15"/>
          <p:cNvSpPr/>
          <p:nvPr/>
        </p:nvSpPr>
        <p:spPr>
          <a:xfrm>
            <a:off x="3810000" y="5562600"/>
            <a:ext cx="1261884" cy="307777"/>
          </a:xfrm>
          <a:prstGeom prst="rect">
            <a:avLst/>
          </a:prstGeom>
        </p:spPr>
        <p:txBody>
          <a:bodyPr wrap="none">
            <a:spAutoFit/>
          </a:bodyPr>
          <a:lstStyle/>
          <a:p>
            <a:r>
              <a:rPr lang="zh-CN" altLang="en-US" sz="1400" b="0" dirty="0" smtClean="0">
                <a:solidFill>
                  <a:schemeClr val="tx1"/>
                </a:solidFill>
              </a:rPr>
              <a:t>规则检验结果</a:t>
            </a:r>
            <a:endParaRPr lang="zh-CN" altLang="en-US" sz="1400" b="0" dirty="0">
              <a:solidFill>
                <a:schemeClr val="tx1"/>
              </a:solidFill>
            </a:endParaRPr>
          </a:p>
        </p:txBody>
      </p:sp>
      <p:pic>
        <p:nvPicPr>
          <p:cNvPr id="325634" name="图片 12016" descr="0502_2"/>
          <p:cNvPicPr>
            <a:picLocks noChangeAspect="1" noChangeArrowheads="1"/>
          </p:cNvPicPr>
          <p:nvPr/>
        </p:nvPicPr>
        <p:blipFill>
          <a:blip r:embed="rId4"/>
          <a:srcRect/>
          <a:stretch>
            <a:fillRect/>
          </a:stretch>
        </p:blipFill>
        <p:spPr bwMode="auto">
          <a:xfrm>
            <a:off x="1066800" y="838200"/>
            <a:ext cx="7238999" cy="5079921"/>
          </a:xfrm>
          <a:prstGeom prst="rect">
            <a:avLst/>
          </a:prstGeom>
          <a:noFill/>
          <a:ln w="9525">
            <a:noFill/>
            <a:miter lim="800000"/>
            <a:headEnd/>
            <a:tailEnd/>
          </a:ln>
        </p:spPr>
      </p:pic>
      <p:sp>
        <p:nvSpPr>
          <p:cNvPr id="18" name="矩形 17"/>
          <p:cNvSpPr/>
          <p:nvPr/>
        </p:nvSpPr>
        <p:spPr>
          <a:xfrm>
            <a:off x="3810000" y="5943600"/>
            <a:ext cx="2528256" cy="307777"/>
          </a:xfrm>
          <a:prstGeom prst="rect">
            <a:avLst/>
          </a:prstGeom>
        </p:spPr>
        <p:txBody>
          <a:bodyPr wrap="none">
            <a:spAutoFit/>
          </a:bodyPr>
          <a:lstStyle/>
          <a:p>
            <a:r>
              <a:rPr lang="en-US" sz="1400" b="0" dirty="0" smtClean="0">
                <a:solidFill>
                  <a:srgbClr val="FF0000"/>
                </a:solidFill>
              </a:rPr>
              <a:t>2012</a:t>
            </a:r>
            <a:r>
              <a:rPr lang="zh-CN" altLang="en-US" sz="1400" b="0" dirty="0" smtClean="0">
                <a:solidFill>
                  <a:srgbClr val="FF0000"/>
                </a:solidFill>
              </a:rPr>
              <a:t>年</a:t>
            </a:r>
            <a:r>
              <a:rPr lang="en-US" sz="1400" b="0" dirty="0" smtClean="0">
                <a:solidFill>
                  <a:srgbClr val="FF0000"/>
                </a:solidFill>
              </a:rPr>
              <a:t>5</a:t>
            </a:r>
            <a:r>
              <a:rPr lang="zh-CN" altLang="en-US" sz="1400" b="0" dirty="0" smtClean="0">
                <a:solidFill>
                  <a:srgbClr val="FF0000"/>
                </a:solidFill>
              </a:rPr>
              <a:t>月</a:t>
            </a:r>
            <a:r>
              <a:rPr lang="en-US" sz="1400" b="0" dirty="0" smtClean="0">
                <a:solidFill>
                  <a:srgbClr val="FF0000"/>
                </a:solidFill>
              </a:rPr>
              <a:t>2</a:t>
            </a:r>
            <a:r>
              <a:rPr lang="zh-CN" altLang="en-US" sz="1400" b="0" dirty="0" smtClean="0">
                <a:solidFill>
                  <a:srgbClr val="FF0000"/>
                </a:solidFill>
              </a:rPr>
              <a:t>日实验误差散点图</a:t>
            </a:r>
            <a:endParaRPr lang="zh-CN" altLang="en-US" sz="1400" b="0" dirty="0">
              <a:solidFill>
                <a:srgbClr val="FF0000"/>
              </a:solidFill>
            </a:endParaRPr>
          </a:p>
        </p:txBody>
      </p:sp>
      <p:sp>
        <p:nvSpPr>
          <p:cNvPr id="1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25634"/>
                                        </p:tgtEl>
                                        <p:attrNameLst>
                                          <p:attrName>style.visibility</p:attrName>
                                        </p:attrNameLst>
                                      </p:cBhvr>
                                      <p:to>
                                        <p:strVal val="visible"/>
                                      </p:to>
                                    </p:set>
                                    <p:anim calcmode="lin" valueType="num">
                                      <p:cBhvr additive="base">
                                        <p:cTn id="39" dur="500" fill="hold"/>
                                        <p:tgtEl>
                                          <p:spTgt spid="325634"/>
                                        </p:tgtEl>
                                        <p:attrNameLst>
                                          <p:attrName>ppt_x</p:attrName>
                                        </p:attrNameLst>
                                      </p:cBhvr>
                                      <p:tavLst>
                                        <p:tav tm="0">
                                          <p:val>
                                            <p:strVal val="0-#ppt_w/2"/>
                                          </p:val>
                                        </p:tav>
                                        <p:tav tm="100000">
                                          <p:val>
                                            <p:strVal val="#ppt_x"/>
                                          </p:val>
                                        </p:tav>
                                      </p:tavLst>
                                    </p:anim>
                                    <p:anim calcmode="lin" valueType="num">
                                      <p:cBhvr additive="base">
                                        <p:cTn id="40" dur="500" fill="hold"/>
                                        <p:tgtEl>
                                          <p:spTgt spid="325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pic>
        <p:nvPicPr>
          <p:cNvPr id="8" name="圆角矩形 3"/>
          <p:cNvPicPr>
            <a:picLocks noChangeArrowheads="1"/>
          </p:cNvPicPr>
          <p:nvPr/>
        </p:nvPicPr>
        <p:blipFill>
          <a:blip r:embed="rId3"/>
          <a:srcRect b="8311"/>
          <a:stretch>
            <a:fillRect/>
          </a:stretch>
        </p:blipFill>
        <p:spPr bwMode="auto">
          <a:xfrm>
            <a:off x="-152400" y="-304800"/>
            <a:ext cx="9525000" cy="7162800"/>
          </a:xfrm>
          <a:prstGeom prst="rect">
            <a:avLst/>
          </a:prstGeom>
          <a:noFill/>
          <a:ln w="9525">
            <a:noFill/>
            <a:miter lim="800000"/>
            <a:headEnd/>
            <a:tailEnd/>
          </a:ln>
        </p:spPr>
      </p:pic>
      <p:sp>
        <p:nvSpPr>
          <p:cNvPr id="10" name="矩形 9"/>
          <p:cNvSpPr/>
          <p:nvPr/>
        </p:nvSpPr>
        <p:spPr>
          <a:xfrm>
            <a:off x="3200400" y="838200"/>
            <a:ext cx="3541355" cy="523220"/>
          </a:xfrm>
          <a:prstGeom prst="rect">
            <a:avLst/>
          </a:prstGeom>
        </p:spPr>
        <p:txBody>
          <a:bodyPr wrap="none">
            <a:spAutoFit/>
          </a:bodyPr>
          <a:lstStyle/>
          <a:p>
            <a:r>
              <a:rPr lang="zh-CN" altLang="en-US" sz="2800" dirty="0" smtClean="0">
                <a:solidFill>
                  <a:srgbClr val="0000FF"/>
                </a:solidFill>
              </a:rPr>
              <a:t>规则预测</a:t>
            </a:r>
            <a:r>
              <a:rPr lang="en-US" altLang="zh-CN" sz="2800" dirty="0" smtClean="0">
                <a:solidFill>
                  <a:srgbClr val="0000FF"/>
                </a:solidFill>
              </a:rPr>
              <a:t>-</a:t>
            </a:r>
            <a:r>
              <a:rPr lang="zh-CN" altLang="en-US" sz="2800" dirty="0" smtClean="0">
                <a:solidFill>
                  <a:srgbClr val="0000FF"/>
                </a:solidFill>
              </a:rPr>
              <a:t>小波极大模</a:t>
            </a:r>
            <a:endParaRPr lang="zh-CN" altLang="en-US" sz="2800" dirty="0"/>
          </a:p>
        </p:txBody>
      </p:sp>
      <p:graphicFrame>
        <p:nvGraphicFramePr>
          <p:cNvPr id="28" name="表格 27"/>
          <p:cNvGraphicFramePr>
            <a:graphicFrameLocks noGrp="1"/>
          </p:cNvGraphicFramePr>
          <p:nvPr/>
        </p:nvGraphicFramePr>
        <p:xfrm>
          <a:off x="762000" y="1447800"/>
          <a:ext cx="7543799" cy="2438400"/>
        </p:xfrm>
        <a:graphic>
          <a:graphicData uri="http://schemas.openxmlformats.org/drawingml/2006/table">
            <a:tbl>
              <a:tblPr/>
              <a:tblGrid>
                <a:gridCol w="2332037"/>
                <a:gridCol w="1173163"/>
                <a:gridCol w="1432718"/>
                <a:gridCol w="1539082"/>
                <a:gridCol w="1066799"/>
              </a:tblGrid>
              <a:tr h="647700">
                <a:tc>
                  <a:txBody>
                    <a:bodyPr/>
                    <a:lstStyle/>
                    <a:p>
                      <a:pPr algn="ctr">
                        <a:lnSpc>
                          <a:spcPts val="1800"/>
                        </a:lnSpc>
                        <a:spcAft>
                          <a:spcPts val="0"/>
                        </a:spcAft>
                      </a:pPr>
                      <a:r>
                        <a:rPr lang="zh-CN" sz="2000" kern="100" dirty="0">
                          <a:solidFill>
                            <a:srgbClr val="000000"/>
                          </a:solidFill>
                          <a:latin typeface="Times New Roman"/>
                          <a:ea typeface="宋体"/>
                        </a:rPr>
                        <a:t>实验日期</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ts val="1800"/>
                        </a:lnSpc>
                        <a:spcAft>
                          <a:spcPts val="0"/>
                        </a:spcAft>
                      </a:pPr>
                      <a:r>
                        <a:rPr lang="zh-CN" sz="2000" kern="100" dirty="0">
                          <a:solidFill>
                            <a:srgbClr val="000000"/>
                          </a:solidFill>
                          <a:latin typeface="Times New Roman"/>
                          <a:ea typeface="宋体"/>
                        </a:rPr>
                        <a:t>样本数</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zh-CN" sz="2000" kern="100" dirty="0">
                          <a:solidFill>
                            <a:srgbClr val="000000"/>
                          </a:solidFill>
                          <a:latin typeface="Times New Roman"/>
                          <a:ea typeface="宋体"/>
                        </a:rPr>
                        <a:t>正确识别数</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zh-CN" sz="2000" kern="100">
                          <a:solidFill>
                            <a:srgbClr val="000000"/>
                          </a:solidFill>
                          <a:latin typeface="Times New Roman"/>
                          <a:ea typeface="宋体"/>
                        </a:rPr>
                        <a:t>错误识别数</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2000" kern="100">
                          <a:solidFill>
                            <a:srgbClr val="000000"/>
                          </a:solidFill>
                          <a:latin typeface="Times New Roman"/>
                          <a:ea typeface="宋体"/>
                        </a:rPr>
                        <a:t>识别率</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indent="266700" algn="just">
                        <a:lnSpc>
                          <a:spcPts val="1800"/>
                        </a:lnSpc>
                        <a:spcAft>
                          <a:spcPts val="0"/>
                        </a:spcAft>
                      </a:pPr>
                      <a:r>
                        <a:rPr lang="en-US" sz="2000" kern="100">
                          <a:solidFill>
                            <a:srgbClr val="000000"/>
                          </a:solidFill>
                          <a:latin typeface="宋体"/>
                          <a:ea typeface="宋体"/>
                        </a:rPr>
                        <a:t>2012</a:t>
                      </a:r>
                      <a:r>
                        <a:rPr lang="zh-CN" sz="2000" kern="100">
                          <a:solidFill>
                            <a:srgbClr val="000000"/>
                          </a:solidFill>
                          <a:latin typeface="Times New Roman"/>
                          <a:ea typeface="宋体"/>
                        </a:rPr>
                        <a:t>年</a:t>
                      </a:r>
                      <a:r>
                        <a:rPr lang="en-US" sz="2000" kern="100">
                          <a:solidFill>
                            <a:srgbClr val="000000"/>
                          </a:solidFill>
                          <a:latin typeface="Times New Roman"/>
                          <a:ea typeface="宋体"/>
                        </a:rPr>
                        <a:t>5</a:t>
                      </a:r>
                      <a:r>
                        <a:rPr lang="zh-CN" sz="2000" kern="100">
                          <a:solidFill>
                            <a:srgbClr val="000000"/>
                          </a:solidFill>
                          <a:latin typeface="Times New Roman"/>
                          <a:ea typeface="宋体"/>
                        </a:rPr>
                        <a:t>月</a:t>
                      </a:r>
                      <a:r>
                        <a:rPr lang="en-US" sz="2000" kern="100">
                          <a:solidFill>
                            <a:srgbClr val="000000"/>
                          </a:solidFill>
                          <a:latin typeface="Times New Roman"/>
                          <a:ea typeface="宋体"/>
                        </a:rPr>
                        <a:t>3</a:t>
                      </a:r>
                      <a:r>
                        <a:rPr lang="zh-CN" sz="2000" kern="100">
                          <a:solidFill>
                            <a:srgbClr val="000000"/>
                          </a:solidFill>
                          <a:latin typeface="Times New Roman"/>
                          <a:ea typeface="宋体"/>
                        </a:rPr>
                        <a:t>日</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000000"/>
                          </a:solidFill>
                          <a:latin typeface="宋体"/>
                          <a:ea typeface="宋体"/>
                        </a:rPr>
                        <a:t>391</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000000"/>
                          </a:solidFill>
                          <a:latin typeface="宋体"/>
                          <a:ea typeface="宋体"/>
                        </a:rPr>
                        <a:t>388</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a:solidFill>
                            <a:srgbClr val="000000"/>
                          </a:solidFill>
                          <a:latin typeface="宋体"/>
                          <a:ea typeface="宋体"/>
                        </a:rPr>
                        <a:t>3</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C00000"/>
                          </a:solidFill>
                          <a:latin typeface="宋体"/>
                          <a:ea typeface="宋体"/>
                        </a:rPr>
                        <a:t>99.23%</a:t>
                      </a:r>
                      <a:endParaRPr lang="zh-CN" sz="20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indent="266700" algn="just">
                        <a:lnSpc>
                          <a:spcPts val="1800"/>
                        </a:lnSpc>
                        <a:spcAft>
                          <a:spcPts val="0"/>
                        </a:spcAft>
                      </a:pPr>
                      <a:r>
                        <a:rPr lang="en-US" sz="2000" kern="100" dirty="0">
                          <a:solidFill>
                            <a:srgbClr val="000000"/>
                          </a:solidFill>
                          <a:latin typeface="宋体"/>
                          <a:ea typeface="宋体"/>
                        </a:rPr>
                        <a:t>2012</a:t>
                      </a:r>
                      <a:r>
                        <a:rPr lang="zh-CN" sz="2000" kern="100" dirty="0">
                          <a:solidFill>
                            <a:srgbClr val="000000"/>
                          </a:solidFill>
                          <a:latin typeface="Times New Roman"/>
                          <a:ea typeface="宋体"/>
                        </a:rPr>
                        <a:t>年</a:t>
                      </a:r>
                      <a:r>
                        <a:rPr lang="en-US" sz="2000" kern="100" dirty="0">
                          <a:solidFill>
                            <a:srgbClr val="000000"/>
                          </a:solidFill>
                          <a:latin typeface="Times New Roman"/>
                          <a:ea typeface="宋体"/>
                        </a:rPr>
                        <a:t>5</a:t>
                      </a:r>
                      <a:r>
                        <a:rPr lang="zh-CN" sz="2000" kern="100" dirty="0">
                          <a:solidFill>
                            <a:srgbClr val="000000"/>
                          </a:solidFill>
                          <a:latin typeface="Times New Roman"/>
                          <a:ea typeface="宋体"/>
                        </a:rPr>
                        <a:t>月</a:t>
                      </a:r>
                      <a:r>
                        <a:rPr lang="en-US" sz="2000" kern="100" dirty="0">
                          <a:solidFill>
                            <a:srgbClr val="000000"/>
                          </a:solidFill>
                          <a:latin typeface="Times New Roman"/>
                          <a:ea typeface="宋体"/>
                        </a:rPr>
                        <a:t>4</a:t>
                      </a:r>
                      <a:r>
                        <a:rPr lang="zh-CN" sz="2000" kern="100" dirty="0">
                          <a:solidFill>
                            <a:srgbClr val="000000"/>
                          </a:solidFill>
                          <a:latin typeface="Times New Roman"/>
                          <a:ea typeface="宋体"/>
                        </a:rPr>
                        <a:t>日</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a:solidFill>
                            <a:srgbClr val="000000"/>
                          </a:solidFill>
                          <a:latin typeface="宋体"/>
                          <a:ea typeface="宋体"/>
                        </a:rPr>
                        <a:t>392</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000000"/>
                          </a:solidFill>
                          <a:latin typeface="宋体"/>
                          <a:ea typeface="宋体"/>
                        </a:rPr>
                        <a:t>381</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000000"/>
                          </a:solidFill>
                          <a:latin typeface="宋体"/>
                          <a:ea typeface="宋体"/>
                        </a:rPr>
                        <a:t>11</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C00000"/>
                          </a:solidFill>
                          <a:latin typeface="宋体"/>
                          <a:ea typeface="宋体"/>
                        </a:rPr>
                        <a:t>97.19%</a:t>
                      </a:r>
                      <a:endParaRPr lang="zh-CN" sz="20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indent="266700" algn="just">
                        <a:lnSpc>
                          <a:spcPts val="1800"/>
                        </a:lnSpc>
                        <a:spcAft>
                          <a:spcPts val="0"/>
                        </a:spcAft>
                      </a:pPr>
                      <a:r>
                        <a:rPr lang="en-US" sz="2000" kern="100">
                          <a:solidFill>
                            <a:srgbClr val="000000"/>
                          </a:solidFill>
                          <a:latin typeface="宋体"/>
                          <a:ea typeface="宋体"/>
                        </a:rPr>
                        <a:t>2012</a:t>
                      </a:r>
                      <a:r>
                        <a:rPr lang="zh-CN" sz="2000" kern="100">
                          <a:solidFill>
                            <a:srgbClr val="000000"/>
                          </a:solidFill>
                          <a:latin typeface="Times New Roman"/>
                          <a:ea typeface="宋体"/>
                        </a:rPr>
                        <a:t>年</a:t>
                      </a:r>
                      <a:r>
                        <a:rPr lang="en-US" sz="2000" kern="100">
                          <a:solidFill>
                            <a:srgbClr val="000000"/>
                          </a:solidFill>
                          <a:latin typeface="Times New Roman"/>
                          <a:ea typeface="宋体"/>
                        </a:rPr>
                        <a:t>5</a:t>
                      </a:r>
                      <a:r>
                        <a:rPr lang="zh-CN" sz="2000" kern="100">
                          <a:solidFill>
                            <a:srgbClr val="000000"/>
                          </a:solidFill>
                          <a:latin typeface="Times New Roman"/>
                          <a:ea typeface="宋体"/>
                        </a:rPr>
                        <a:t>月</a:t>
                      </a:r>
                      <a:r>
                        <a:rPr lang="en-US" sz="2000" kern="100">
                          <a:solidFill>
                            <a:srgbClr val="000000"/>
                          </a:solidFill>
                          <a:latin typeface="Times New Roman"/>
                          <a:ea typeface="宋体"/>
                        </a:rPr>
                        <a:t>5</a:t>
                      </a:r>
                      <a:r>
                        <a:rPr lang="zh-CN" sz="2000" kern="100">
                          <a:solidFill>
                            <a:srgbClr val="000000"/>
                          </a:solidFill>
                          <a:latin typeface="Times New Roman"/>
                          <a:ea typeface="宋体"/>
                        </a:rPr>
                        <a:t>日</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000000"/>
                          </a:solidFill>
                          <a:latin typeface="宋体"/>
                          <a:ea typeface="宋体"/>
                        </a:rPr>
                        <a:t>391</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a:solidFill>
                            <a:srgbClr val="000000"/>
                          </a:solidFill>
                          <a:latin typeface="宋体"/>
                          <a:ea typeface="宋体"/>
                        </a:rPr>
                        <a:t>313</a:t>
                      </a:r>
                      <a:endParaRPr lang="zh-CN" sz="20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000000"/>
                          </a:solidFill>
                          <a:latin typeface="宋体"/>
                          <a:ea typeface="宋体"/>
                        </a:rPr>
                        <a:t>78</a:t>
                      </a:r>
                      <a:endParaRPr lang="zh-CN" sz="20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kern="100" dirty="0">
                          <a:solidFill>
                            <a:srgbClr val="C00000"/>
                          </a:solidFill>
                          <a:latin typeface="宋体"/>
                          <a:ea typeface="宋体"/>
                        </a:rPr>
                        <a:t>80.05%</a:t>
                      </a:r>
                      <a:endParaRPr lang="zh-CN" sz="20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1795" name="Text Box 19"/>
          <p:cNvSpPr txBox="1">
            <a:spLocks noChangeArrowheads="1"/>
          </p:cNvSpPr>
          <p:nvPr/>
        </p:nvSpPr>
        <p:spPr bwMode="auto">
          <a:xfrm>
            <a:off x="3048000" y="3962400"/>
            <a:ext cx="3657600" cy="304800"/>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lvl="0"/>
            <a:r>
              <a:rPr lang="zh-CN" altLang="en-US" sz="2000" b="0" dirty="0" smtClean="0">
                <a:solidFill>
                  <a:schemeClr val="tx1"/>
                </a:solidFill>
              </a:rPr>
              <a:t>加速度信号规则的预测结果</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 name="矩形 29"/>
          <p:cNvSpPr/>
          <p:nvPr/>
        </p:nvSpPr>
        <p:spPr>
          <a:xfrm>
            <a:off x="990600" y="4495800"/>
            <a:ext cx="7315200" cy="1200329"/>
          </a:xfrm>
          <a:prstGeom prst="rect">
            <a:avLst/>
          </a:prstGeom>
        </p:spPr>
        <p:txBody>
          <a:bodyPr wrap="square">
            <a:spAutoFit/>
          </a:bodyPr>
          <a:lstStyle/>
          <a:p>
            <a:pPr algn="l"/>
            <a:r>
              <a:rPr lang="zh-CN" altLang="en-US" b="0" dirty="0" smtClean="0">
                <a:solidFill>
                  <a:srgbClr val="C00000"/>
                </a:solidFill>
              </a:rPr>
              <a:t>利用</a:t>
            </a:r>
            <a:r>
              <a:rPr lang="en-US" b="0" dirty="0" err="1" smtClean="0">
                <a:solidFill>
                  <a:srgbClr val="C00000"/>
                </a:solidFill>
              </a:rPr>
              <a:t>weka</a:t>
            </a:r>
            <a:r>
              <a:rPr lang="zh-CN" altLang="en-US" b="0" dirty="0" smtClean="0">
                <a:solidFill>
                  <a:srgbClr val="C00000"/>
                </a:solidFill>
              </a:rPr>
              <a:t>软件可以对基于机匣加速度信号小波极大模方法提取的碰摩部位识别特征，进行有效的知识规则提取，识别率达到了</a:t>
            </a:r>
            <a:r>
              <a:rPr lang="en-US" b="0" dirty="0" smtClean="0">
                <a:solidFill>
                  <a:srgbClr val="0070C0"/>
                </a:solidFill>
              </a:rPr>
              <a:t>98%</a:t>
            </a:r>
            <a:r>
              <a:rPr lang="zh-CN" altLang="en-US" b="0" dirty="0" smtClean="0">
                <a:solidFill>
                  <a:srgbClr val="C00000"/>
                </a:solidFill>
              </a:rPr>
              <a:t>以上，且提取的规则可以有效的利用到另外几次的实验预测中，预测的结果是比较理想的，识别率分别达到了</a:t>
            </a:r>
            <a:r>
              <a:rPr lang="en-US" b="0" dirty="0" smtClean="0">
                <a:solidFill>
                  <a:srgbClr val="0070C0"/>
                </a:solidFill>
              </a:rPr>
              <a:t>99%</a:t>
            </a:r>
            <a:r>
              <a:rPr lang="zh-CN" altLang="en-US" b="0" dirty="0" smtClean="0">
                <a:solidFill>
                  <a:srgbClr val="0070C0"/>
                </a:solidFill>
              </a:rPr>
              <a:t>、</a:t>
            </a:r>
            <a:r>
              <a:rPr lang="en-US" b="0" dirty="0" smtClean="0">
                <a:solidFill>
                  <a:srgbClr val="0070C0"/>
                </a:solidFill>
              </a:rPr>
              <a:t>97%</a:t>
            </a:r>
            <a:r>
              <a:rPr lang="zh-CN" altLang="en-US" b="0" dirty="0" smtClean="0">
                <a:solidFill>
                  <a:srgbClr val="C00000"/>
                </a:solidFill>
              </a:rPr>
              <a:t>及</a:t>
            </a:r>
            <a:r>
              <a:rPr lang="en-US" b="0" dirty="0" smtClean="0">
                <a:solidFill>
                  <a:srgbClr val="0070C0"/>
                </a:solidFill>
              </a:rPr>
              <a:t>80%</a:t>
            </a:r>
            <a:r>
              <a:rPr lang="zh-CN" altLang="en-US" b="0" dirty="0" smtClean="0">
                <a:solidFill>
                  <a:srgbClr val="C00000"/>
                </a:solidFill>
              </a:rPr>
              <a:t>以上。</a:t>
            </a:r>
            <a:endParaRPr lang="zh-CN" altLang="en-US" b="0" dirty="0">
              <a:solidFill>
                <a:srgbClr val="C00000"/>
              </a:solidFill>
            </a:endParaRPr>
          </a:p>
        </p:txBody>
      </p:sp>
      <p:sp>
        <p:nvSpPr>
          <p:cNvPr id="1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1795"/>
                                        </p:tgtEl>
                                        <p:attrNameLst>
                                          <p:attrName>style.visibility</p:attrName>
                                        </p:attrNameLst>
                                      </p:cBhvr>
                                      <p:to>
                                        <p:strVal val="visible"/>
                                      </p:to>
                                    </p:set>
                                    <p:anim calcmode="lin" valueType="num">
                                      <p:cBhvr additive="base">
                                        <p:cTn id="11" dur="500" fill="hold"/>
                                        <p:tgtEl>
                                          <p:spTgt spid="331795"/>
                                        </p:tgtEl>
                                        <p:attrNameLst>
                                          <p:attrName>ppt_x</p:attrName>
                                        </p:attrNameLst>
                                      </p:cBhvr>
                                      <p:tavLst>
                                        <p:tav tm="0">
                                          <p:val>
                                            <p:strVal val="0-#ppt_w/2"/>
                                          </p:val>
                                        </p:tav>
                                        <p:tav tm="100000">
                                          <p:val>
                                            <p:strVal val="#ppt_x"/>
                                          </p:val>
                                        </p:tav>
                                      </p:tavLst>
                                    </p:anim>
                                    <p:anim calcmode="lin" valueType="num">
                                      <p:cBhvr additive="base">
                                        <p:cTn id="12" dur="500" fill="hold"/>
                                        <p:tgtEl>
                                          <p:spTgt spid="33179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5" grpId="0"/>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8" name="AutoShape 4"/>
          <p:cNvSpPr>
            <a:spLocks noChangeArrowheads="1"/>
          </p:cNvSpPr>
          <p:nvPr/>
        </p:nvSpPr>
        <p:spPr bwMode="gray">
          <a:xfrm>
            <a:off x="1447800" y="2209800"/>
            <a:ext cx="7086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9" name="Text Box 6"/>
          <p:cNvSpPr txBox="1">
            <a:spLocks noChangeArrowheads="1"/>
          </p:cNvSpPr>
          <p:nvPr/>
        </p:nvSpPr>
        <p:spPr bwMode="gray">
          <a:xfrm>
            <a:off x="1752600" y="2438400"/>
            <a:ext cx="6629400" cy="40011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000" dirty="0" smtClean="0">
                <a:solidFill>
                  <a:schemeClr val="tx1"/>
                </a:solidFill>
              </a:rPr>
              <a:t>机匣加速度信号的碰摩部位识别知识规则自动获取</a:t>
            </a:r>
            <a:endParaRPr lang="en-US" altLang="zh-CN" sz="2000" dirty="0" smtClean="0">
              <a:solidFill>
                <a:schemeClr val="tx1"/>
              </a:solidFill>
            </a:endParaRPr>
          </a:p>
        </p:txBody>
      </p:sp>
      <p:grpSp>
        <p:nvGrpSpPr>
          <p:cNvPr id="10" name="组合 9"/>
          <p:cNvGrpSpPr/>
          <p:nvPr/>
        </p:nvGrpSpPr>
        <p:grpSpPr>
          <a:xfrm>
            <a:off x="457200" y="2209800"/>
            <a:ext cx="990600" cy="990600"/>
            <a:chOff x="609600" y="1828800"/>
            <a:chExt cx="990600" cy="990600"/>
          </a:xfrm>
        </p:grpSpPr>
        <p:sp>
          <p:nvSpPr>
            <p:cNvPr id="11"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2"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13" name="AutoShape 9"/>
          <p:cNvSpPr>
            <a:spLocks noChangeArrowheads="1"/>
          </p:cNvSpPr>
          <p:nvPr/>
        </p:nvSpPr>
        <p:spPr bwMode="gray">
          <a:xfrm>
            <a:off x="1524000" y="3733800"/>
            <a:ext cx="701040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grpSp>
        <p:nvGrpSpPr>
          <p:cNvPr id="14" name="组合 13"/>
          <p:cNvGrpSpPr/>
          <p:nvPr/>
        </p:nvGrpSpPr>
        <p:grpSpPr>
          <a:xfrm>
            <a:off x="457200" y="3581400"/>
            <a:ext cx="1066800" cy="990600"/>
            <a:chOff x="609600" y="3200400"/>
            <a:chExt cx="1066800" cy="990600"/>
          </a:xfrm>
        </p:grpSpPr>
        <p:sp>
          <p:nvSpPr>
            <p:cNvPr id="15" name="AutoShape 10"/>
            <p:cNvSpPr>
              <a:spLocks noChangeArrowheads="1"/>
            </p:cNvSpPr>
            <p:nvPr/>
          </p:nvSpPr>
          <p:spPr bwMode="gray">
            <a:xfrm>
              <a:off x="609600" y="3200400"/>
              <a:ext cx="1066800" cy="990600"/>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6" name="Text Box 12"/>
            <p:cNvSpPr txBox="1">
              <a:spLocks noChangeArrowheads="1"/>
            </p:cNvSpPr>
            <p:nvPr/>
          </p:nvSpPr>
          <p:spPr bwMode="gray">
            <a:xfrm>
              <a:off x="944925" y="3420534"/>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2</a:t>
              </a:r>
            </a:p>
          </p:txBody>
        </p:sp>
      </p:grpSp>
      <p:sp>
        <p:nvSpPr>
          <p:cNvPr id="17" name="AutoShape 14"/>
          <p:cNvSpPr>
            <a:spLocks noChangeArrowheads="1"/>
          </p:cNvSpPr>
          <p:nvPr/>
        </p:nvSpPr>
        <p:spPr bwMode="gray">
          <a:xfrm>
            <a:off x="1447800" y="5105400"/>
            <a:ext cx="70866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ctr">
              <a:spcBef>
                <a:spcPct val="20000"/>
              </a:spcBef>
              <a:buClr>
                <a:srgbClr val="0000FF"/>
              </a:buClr>
            </a:pPr>
            <a:r>
              <a:rPr lang="zh-CN" altLang="en-US" sz="2000" dirty="0" smtClean="0">
                <a:solidFill>
                  <a:schemeClr val="tx1"/>
                </a:solidFill>
              </a:rPr>
              <a:t>基于倒频谱传递特征的碰摩部位识别知识规则自动获取</a:t>
            </a:r>
            <a:endParaRPr lang="en-US" altLang="zh-CN" sz="2000" dirty="0" smtClean="0">
              <a:solidFill>
                <a:schemeClr val="tx1"/>
              </a:solidFill>
            </a:endParaRPr>
          </a:p>
        </p:txBody>
      </p:sp>
      <p:grpSp>
        <p:nvGrpSpPr>
          <p:cNvPr id="18" name="组合 17"/>
          <p:cNvGrpSpPr/>
          <p:nvPr/>
        </p:nvGrpSpPr>
        <p:grpSpPr>
          <a:xfrm>
            <a:off x="457200" y="4953000"/>
            <a:ext cx="990600" cy="990600"/>
            <a:chOff x="609600" y="4572000"/>
            <a:chExt cx="990600" cy="990600"/>
          </a:xfrm>
        </p:grpSpPr>
        <p:sp>
          <p:nvSpPr>
            <p:cNvPr id="19"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20" name="Text Box 17"/>
            <p:cNvSpPr txBox="1">
              <a:spLocks noChangeArrowheads="1"/>
            </p:cNvSpPr>
            <p:nvPr/>
          </p:nvSpPr>
          <p:spPr bwMode="gray">
            <a:xfrm>
              <a:off x="927992" y="4800600"/>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3</a:t>
              </a:r>
            </a:p>
          </p:txBody>
        </p:sp>
      </p:grpSp>
      <p:grpSp>
        <p:nvGrpSpPr>
          <p:cNvPr id="21" name="Group 6"/>
          <p:cNvGrpSpPr>
            <a:grpSpLocks/>
          </p:cNvGrpSpPr>
          <p:nvPr/>
        </p:nvGrpSpPr>
        <p:grpSpPr bwMode="auto">
          <a:xfrm>
            <a:off x="838200" y="762000"/>
            <a:ext cx="7924800" cy="1066800"/>
            <a:chOff x="596" y="1824"/>
            <a:chExt cx="1440" cy="562"/>
          </a:xfrm>
        </p:grpSpPr>
        <p:sp>
          <p:nvSpPr>
            <p:cNvPr id="22"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3"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400" dirty="0" smtClean="0">
                  <a:solidFill>
                    <a:schemeClr val="tx1"/>
                  </a:solidFill>
                </a:rPr>
                <a:t>基于</a:t>
              </a:r>
              <a:r>
                <a:rPr lang="en-US" sz="2400" dirty="0" err="1" smtClean="0">
                  <a:solidFill>
                    <a:schemeClr val="tx1"/>
                  </a:solidFill>
                </a:rPr>
                <a:t>Weka</a:t>
              </a:r>
              <a:r>
                <a:rPr lang="zh-CN" altLang="en-US" sz="2400" dirty="0" smtClean="0">
                  <a:solidFill>
                    <a:schemeClr val="tx1"/>
                  </a:solidFill>
                </a:rPr>
                <a:t>平台的碰摩部位识别知识规则自动获取</a:t>
              </a:r>
              <a:endParaRPr lang="en-US" altLang="zh-CN" sz="2400" dirty="0" smtClean="0">
                <a:solidFill>
                  <a:schemeClr val="tx1"/>
                </a:solidFill>
              </a:endParaRPr>
            </a:p>
          </p:txBody>
        </p:sp>
      </p:grpSp>
      <p:sp>
        <p:nvSpPr>
          <p:cNvPr id="24" name="Text Box 6"/>
          <p:cNvSpPr txBox="1">
            <a:spLocks noChangeArrowheads="1"/>
          </p:cNvSpPr>
          <p:nvPr/>
        </p:nvSpPr>
        <p:spPr bwMode="gray">
          <a:xfrm>
            <a:off x="1676400" y="3886200"/>
            <a:ext cx="6629400" cy="40011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000" dirty="0" smtClean="0">
                <a:solidFill>
                  <a:srgbClr val="C00000"/>
                </a:solidFill>
              </a:rPr>
              <a:t>机匣应变信号的碰摩部位识别知识规则自动获取</a:t>
            </a:r>
            <a:endParaRPr lang="en-US" altLang="zh-CN" sz="2000" dirty="0" smtClean="0">
              <a:solidFill>
                <a:srgbClr val="C00000"/>
              </a:solidFill>
            </a:endParaRPr>
          </a:p>
        </p:txBody>
      </p:sp>
      <p:sp>
        <p:nvSpPr>
          <p:cNvPr id="2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3" grpId="0" animBg="1"/>
      <p:bldP spid="17" grpId="0" animBg="1"/>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5" name="页脚占位符 4"/>
          <p:cNvSpPr>
            <a:spLocks noGrp="1"/>
          </p:cNvSpPr>
          <p:nvPr>
            <p:ph type="ftr" sz="quarter" idx="11"/>
          </p:nvPr>
        </p:nvSpPr>
        <p:spPr>
          <a:xfrm>
            <a:off x="228600" y="6441142"/>
            <a:ext cx="7162800" cy="476250"/>
          </a:xfrm>
        </p:spPr>
        <p:txBody>
          <a:bodyPr/>
          <a:lstStyle/>
          <a:p>
            <a:pPr>
              <a:lnSpc>
                <a:spcPts val="1500"/>
              </a:lnSpc>
            </a:pPr>
            <a:r>
              <a:rPr lang="zh-CN" altLang="en-US" dirty="0" smtClean="0"/>
              <a:t>南京航空航天大学智能诊断与专家系统研究室                 </a:t>
            </a:r>
            <a:r>
              <a:rPr lang="en-US" dirty="0" smtClean="0"/>
              <a:t>http://ides.nuaa.edu.cn</a:t>
            </a:r>
          </a:p>
          <a:p>
            <a:r>
              <a:rPr lang="en-US" dirty="0" smtClean="0"/>
              <a:t>  </a:t>
            </a:r>
            <a:endParaRPr lang="en-US" dirty="0"/>
          </a:p>
        </p:txBody>
      </p:sp>
      <p:sp>
        <p:nvSpPr>
          <p:cNvPr id="6" name="矩形 5"/>
          <p:cNvSpPr/>
          <p:nvPr/>
        </p:nvSpPr>
        <p:spPr>
          <a:xfrm>
            <a:off x="2859446" y="533400"/>
            <a:ext cx="3180679" cy="523220"/>
          </a:xfrm>
          <a:prstGeom prst="rect">
            <a:avLst/>
          </a:prstGeom>
        </p:spPr>
        <p:txBody>
          <a:bodyPr wrap="none">
            <a:spAutoFit/>
          </a:bodyPr>
          <a:lstStyle/>
          <a:p>
            <a:r>
              <a:rPr lang="zh-CN" altLang="en-US" sz="2800" dirty="0" smtClean="0">
                <a:solidFill>
                  <a:srgbClr val="0000FF"/>
                </a:solidFill>
              </a:rPr>
              <a:t>规则提取</a:t>
            </a:r>
            <a:r>
              <a:rPr lang="en-US" altLang="zh-CN" sz="2800" dirty="0" smtClean="0">
                <a:solidFill>
                  <a:srgbClr val="0000FF"/>
                </a:solidFill>
              </a:rPr>
              <a:t>-</a:t>
            </a:r>
            <a:r>
              <a:rPr lang="zh-CN" altLang="en-US" sz="2800" dirty="0" smtClean="0">
                <a:solidFill>
                  <a:srgbClr val="0000FF"/>
                </a:solidFill>
              </a:rPr>
              <a:t>应变均值</a:t>
            </a:r>
            <a:endParaRPr lang="zh-CN" altLang="en-US" sz="2800" dirty="0"/>
          </a:p>
        </p:txBody>
      </p:sp>
      <p:pic>
        <p:nvPicPr>
          <p:cNvPr id="7" name="圆角矩形 3"/>
          <p:cNvPicPr>
            <a:picLocks noChangeArrowheads="1"/>
          </p:cNvPicPr>
          <p:nvPr/>
        </p:nvPicPr>
        <p:blipFill>
          <a:blip r:embed="rId3"/>
          <a:srcRect b="8311"/>
          <a:stretch>
            <a:fillRect/>
          </a:stretch>
        </p:blipFill>
        <p:spPr bwMode="auto">
          <a:xfrm>
            <a:off x="-381000" y="340651"/>
            <a:ext cx="9906000" cy="6553200"/>
          </a:xfrm>
          <a:prstGeom prst="rect">
            <a:avLst/>
          </a:prstGeom>
          <a:noFill/>
          <a:ln w="9525">
            <a:noFill/>
            <a:miter lim="800000"/>
            <a:headEnd/>
            <a:tailEnd/>
          </a:ln>
        </p:spPr>
      </p:pic>
      <p:graphicFrame>
        <p:nvGraphicFramePr>
          <p:cNvPr id="8" name="表格 7"/>
          <p:cNvGraphicFramePr>
            <a:graphicFrameLocks noGrp="1"/>
          </p:cNvGraphicFramePr>
          <p:nvPr/>
        </p:nvGraphicFramePr>
        <p:xfrm>
          <a:off x="838200" y="1676400"/>
          <a:ext cx="7696200" cy="1828800"/>
        </p:xfrm>
        <a:graphic>
          <a:graphicData uri="http://schemas.openxmlformats.org/drawingml/2006/table">
            <a:tbl>
              <a:tblPr/>
              <a:tblGrid>
                <a:gridCol w="1085044"/>
                <a:gridCol w="6611156"/>
              </a:tblGrid>
              <a:tr h="457200">
                <a:tc>
                  <a:txBody>
                    <a:bodyPr/>
                    <a:lstStyle/>
                    <a:p>
                      <a:pPr algn="ctr">
                        <a:lnSpc>
                          <a:spcPts val="2000"/>
                        </a:lnSpc>
                        <a:spcAft>
                          <a:spcPts val="0"/>
                        </a:spcAft>
                      </a:pPr>
                      <a:r>
                        <a:rPr lang="zh-CN" sz="1400" kern="100" dirty="0">
                          <a:solidFill>
                            <a:srgbClr val="000000"/>
                          </a:solidFill>
                          <a:latin typeface="Times New Roman"/>
                          <a:ea typeface="宋体"/>
                        </a:rPr>
                        <a:t>规则</a:t>
                      </a:r>
                      <a:r>
                        <a:rPr lang="en-US" sz="1400" kern="100" dirty="0">
                          <a:solidFill>
                            <a:srgbClr val="000000"/>
                          </a:solidFill>
                          <a:latin typeface="Times New Roman"/>
                          <a:ea typeface="宋体"/>
                        </a:rPr>
                        <a:t>1</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ctr">
                        <a:lnSpc>
                          <a:spcPts val="2000"/>
                        </a:lnSpc>
                        <a:spcAft>
                          <a:spcPts val="0"/>
                        </a:spcAft>
                      </a:pPr>
                      <a:r>
                        <a:rPr lang="en-US" sz="1400" kern="100" dirty="0">
                          <a:solidFill>
                            <a:srgbClr val="000000"/>
                          </a:solidFill>
                          <a:latin typeface="Times New Roman"/>
                          <a:ea typeface="宋体"/>
                        </a:rPr>
                        <a:t>If  CH4 &gt;59.321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CH3&lt;=11.708  Then</a:t>
                      </a:r>
                      <a:r>
                        <a:rPr lang="zh-CN" sz="1400" kern="100" dirty="0">
                          <a:solidFill>
                            <a:srgbClr val="000000"/>
                          </a:solidFill>
                          <a:latin typeface="Times New Roman"/>
                          <a:ea typeface="宋体"/>
                        </a:rPr>
                        <a:t>碰摩位置为涡轮机匣垂直上</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2</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400" kern="100" dirty="0">
                          <a:solidFill>
                            <a:srgbClr val="000000"/>
                          </a:solidFill>
                          <a:latin typeface="Times New Roman"/>
                          <a:ea typeface="宋体"/>
                        </a:rPr>
                        <a:t>If  CH4 &lt;=59.321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CH2&lt;=9.0635  Then</a:t>
                      </a:r>
                      <a:r>
                        <a:rPr lang="zh-CN" sz="1400" kern="100" dirty="0">
                          <a:solidFill>
                            <a:srgbClr val="000000"/>
                          </a:solidFill>
                          <a:latin typeface="Times New Roman"/>
                          <a:ea typeface="宋体"/>
                        </a:rPr>
                        <a:t>碰摩位置为涡轮机匣水平右</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3</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ctr">
                        <a:lnSpc>
                          <a:spcPts val="2000"/>
                        </a:lnSpc>
                        <a:spcAft>
                          <a:spcPts val="0"/>
                        </a:spcAft>
                      </a:pPr>
                      <a:r>
                        <a:rPr lang="en-US" sz="1400" kern="100" dirty="0">
                          <a:solidFill>
                            <a:srgbClr val="000000"/>
                          </a:solidFill>
                          <a:latin typeface="Times New Roman"/>
                          <a:ea typeface="宋体"/>
                        </a:rPr>
                        <a:t>If  CH4 &lt;=59.321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CH2&gt;9.0635  Then</a:t>
                      </a:r>
                      <a:r>
                        <a:rPr lang="zh-CN" sz="1400" kern="100" dirty="0">
                          <a:solidFill>
                            <a:srgbClr val="000000"/>
                          </a:solidFill>
                          <a:latin typeface="Times New Roman"/>
                          <a:ea typeface="宋体"/>
                        </a:rPr>
                        <a:t>碰摩位置为涡轮机匣垂直下</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4</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ctr">
                        <a:lnSpc>
                          <a:spcPts val="2000"/>
                        </a:lnSpc>
                        <a:spcAft>
                          <a:spcPts val="0"/>
                        </a:spcAft>
                      </a:pPr>
                      <a:r>
                        <a:rPr lang="en-US" sz="1400" kern="100" dirty="0">
                          <a:solidFill>
                            <a:srgbClr val="000000"/>
                          </a:solidFill>
                          <a:latin typeface="Times New Roman"/>
                          <a:ea typeface="宋体"/>
                        </a:rPr>
                        <a:t>If  CH4 &gt;59.321</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CH3&gt;11.708  Then</a:t>
                      </a:r>
                      <a:r>
                        <a:rPr lang="zh-CN" sz="1400" kern="100" dirty="0">
                          <a:solidFill>
                            <a:srgbClr val="000000"/>
                          </a:solidFill>
                          <a:latin typeface="Times New Roman"/>
                          <a:ea typeface="宋体"/>
                        </a:rPr>
                        <a:t>碰摩位置为涡轮机匣水平左</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4849" name="Text Box 1"/>
          <p:cNvSpPr txBox="1">
            <a:spLocks noChangeArrowheads="1"/>
          </p:cNvSpPr>
          <p:nvPr/>
        </p:nvSpPr>
        <p:spPr bwMode="auto">
          <a:xfrm>
            <a:off x="2743200" y="3657600"/>
            <a:ext cx="2874963" cy="347662"/>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规则提取结果</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10" name="表格 9"/>
          <p:cNvGraphicFramePr>
            <a:graphicFrameLocks noGrp="1"/>
          </p:cNvGraphicFramePr>
          <p:nvPr/>
        </p:nvGraphicFramePr>
        <p:xfrm>
          <a:off x="838200" y="4343400"/>
          <a:ext cx="7619999" cy="1371600"/>
        </p:xfrm>
        <a:graphic>
          <a:graphicData uri="http://schemas.openxmlformats.org/drawingml/2006/table">
            <a:tbl>
              <a:tblPr/>
              <a:tblGrid>
                <a:gridCol w="1205146"/>
                <a:gridCol w="1740662"/>
                <a:gridCol w="1600880"/>
                <a:gridCol w="1600880"/>
                <a:gridCol w="1472431"/>
              </a:tblGrid>
              <a:tr h="685800">
                <a:tc>
                  <a:txBody>
                    <a:bodyPr/>
                    <a:lstStyle/>
                    <a:p>
                      <a:pPr indent="266700" algn="just">
                        <a:lnSpc>
                          <a:spcPts val="1800"/>
                        </a:lnSpc>
                        <a:spcAft>
                          <a:spcPts val="0"/>
                        </a:spcAft>
                      </a:pPr>
                      <a:r>
                        <a:rPr lang="zh-CN" sz="1400" kern="100" dirty="0">
                          <a:solidFill>
                            <a:srgbClr val="000000"/>
                          </a:solidFill>
                          <a:latin typeface="Times New Roman"/>
                          <a:ea typeface="宋体"/>
                        </a:rPr>
                        <a:t>样本数</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dirty="0">
                          <a:solidFill>
                            <a:srgbClr val="000000"/>
                          </a:solidFill>
                          <a:latin typeface="Times New Roman"/>
                          <a:ea typeface="宋体"/>
                        </a:rPr>
                        <a:t>正确识别数</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dirty="0">
                          <a:solidFill>
                            <a:srgbClr val="000000"/>
                          </a:solidFill>
                          <a:latin typeface="Times New Roman"/>
                          <a:ea typeface="宋体"/>
                        </a:rPr>
                        <a:t>错误识别数</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a:solidFill>
                            <a:srgbClr val="000000"/>
                          </a:solidFill>
                          <a:latin typeface="Times New Roman"/>
                          <a:ea typeface="宋体"/>
                        </a:rPr>
                        <a:t>识别率</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dirty="0">
                          <a:solidFill>
                            <a:srgbClr val="000000"/>
                          </a:solidFill>
                          <a:latin typeface="Times New Roman"/>
                          <a:ea typeface="宋体"/>
                        </a:rPr>
                        <a:t>误识率</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indent="266700" algn="just">
                        <a:lnSpc>
                          <a:spcPts val="1800"/>
                        </a:lnSpc>
                        <a:spcAft>
                          <a:spcPts val="0"/>
                        </a:spcAft>
                      </a:pPr>
                      <a:r>
                        <a:rPr lang="en-US" sz="1400" kern="100" dirty="0">
                          <a:solidFill>
                            <a:srgbClr val="000000"/>
                          </a:solidFill>
                          <a:latin typeface="宋体"/>
                          <a:ea typeface="宋体"/>
                        </a:rPr>
                        <a:t>320</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0050" algn="just">
                        <a:lnSpc>
                          <a:spcPts val="1800"/>
                        </a:lnSpc>
                        <a:spcAft>
                          <a:spcPts val="0"/>
                        </a:spcAft>
                      </a:pPr>
                      <a:r>
                        <a:rPr lang="en-US" sz="1400" kern="100" dirty="0">
                          <a:solidFill>
                            <a:srgbClr val="000000"/>
                          </a:solidFill>
                          <a:latin typeface="宋体"/>
                          <a:ea typeface="宋体"/>
                        </a:rPr>
                        <a:t>315</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just">
                        <a:lnSpc>
                          <a:spcPts val="1800"/>
                        </a:lnSpc>
                        <a:spcAft>
                          <a:spcPts val="0"/>
                        </a:spcAft>
                      </a:pPr>
                      <a:r>
                        <a:rPr lang="en-US" sz="1400" kern="100" dirty="0">
                          <a:solidFill>
                            <a:srgbClr val="000000"/>
                          </a:solidFill>
                          <a:latin typeface="宋体"/>
                          <a:ea typeface="宋体"/>
                        </a:rPr>
                        <a:t>5</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400" kern="100" dirty="0">
                          <a:solidFill>
                            <a:srgbClr val="C00000"/>
                          </a:solidFill>
                          <a:latin typeface="宋体"/>
                          <a:ea typeface="宋体"/>
                        </a:rPr>
                        <a:t>98.44%</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400" kern="100" dirty="0">
                          <a:solidFill>
                            <a:srgbClr val="C00000"/>
                          </a:solidFill>
                          <a:latin typeface="宋体"/>
                          <a:ea typeface="宋体"/>
                        </a:rPr>
                        <a:t>1.56%</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 Box 1"/>
          <p:cNvSpPr txBox="1">
            <a:spLocks noChangeArrowheads="1"/>
          </p:cNvSpPr>
          <p:nvPr/>
        </p:nvSpPr>
        <p:spPr bwMode="auto">
          <a:xfrm>
            <a:off x="2895600" y="5791200"/>
            <a:ext cx="2874963" cy="347662"/>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规则检验结果</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圆角矩形 3"/>
          <p:cNvPicPr>
            <a:picLocks noChangeArrowheads="1"/>
          </p:cNvPicPr>
          <p:nvPr/>
        </p:nvPicPr>
        <p:blipFill>
          <a:blip r:embed="rId3"/>
          <a:srcRect b="8311"/>
          <a:stretch>
            <a:fillRect/>
          </a:stretch>
        </p:blipFill>
        <p:spPr bwMode="auto">
          <a:xfrm>
            <a:off x="-381000" y="304800"/>
            <a:ext cx="9906000" cy="6553200"/>
          </a:xfrm>
          <a:prstGeom prst="rect">
            <a:avLst/>
          </a:prstGeom>
          <a:noFill/>
          <a:ln w="9525">
            <a:noFill/>
            <a:miter lim="800000"/>
            <a:headEnd/>
            <a:tailEnd/>
          </a:ln>
        </p:spPr>
      </p:pic>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8" name="矩形 7"/>
          <p:cNvSpPr/>
          <p:nvPr/>
        </p:nvSpPr>
        <p:spPr>
          <a:xfrm>
            <a:off x="2859446" y="533400"/>
            <a:ext cx="3180679" cy="523220"/>
          </a:xfrm>
          <a:prstGeom prst="rect">
            <a:avLst/>
          </a:prstGeom>
        </p:spPr>
        <p:txBody>
          <a:bodyPr wrap="none">
            <a:spAutoFit/>
          </a:bodyPr>
          <a:lstStyle/>
          <a:p>
            <a:r>
              <a:rPr lang="zh-CN" altLang="en-US" sz="2800" dirty="0" smtClean="0">
                <a:solidFill>
                  <a:srgbClr val="0000FF"/>
                </a:solidFill>
              </a:rPr>
              <a:t>规则预测</a:t>
            </a:r>
            <a:r>
              <a:rPr lang="en-US" altLang="zh-CN" sz="2800" dirty="0" smtClean="0">
                <a:solidFill>
                  <a:srgbClr val="0000FF"/>
                </a:solidFill>
              </a:rPr>
              <a:t>-</a:t>
            </a:r>
            <a:r>
              <a:rPr lang="zh-CN" altLang="en-US" sz="2800" dirty="0" smtClean="0">
                <a:solidFill>
                  <a:srgbClr val="0000FF"/>
                </a:solidFill>
              </a:rPr>
              <a:t>应变均值</a:t>
            </a:r>
            <a:endParaRPr lang="zh-CN" altLang="en-US" sz="2800" dirty="0"/>
          </a:p>
        </p:txBody>
      </p:sp>
      <p:graphicFrame>
        <p:nvGraphicFramePr>
          <p:cNvPr id="22" name="表格 21"/>
          <p:cNvGraphicFramePr>
            <a:graphicFrameLocks noGrp="1"/>
          </p:cNvGraphicFramePr>
          <p:nvPr/>
        </p:nvGraphicFramePr>
        <p:xfrm>
          <a:off x="762000" y="1600200"/>
          <a:ext cx="7696202" cy="1601027"/>
        </p:xfrm>
        <a:graphic>
          <a:graphicData uri="http://schemas.openxmlformats.org/drawingml/2006/table">
            <a:tbl>
              <a:tblPr/>
              <a:tblGrid>
                <a:gridCol w="2379148"/>
                <a:gridCol w="1398861"/>
                <a:gridCol w="1259666"/>
                <a:gridCol w="1259666"/>
                <a:gridCol w="1398861"/>
              </a:tblGrid>
              <a:tr h="499433">
                <a:tc>
                  <a:txBody>
                    <a:bodyPr/>
                    <a:lstStyle/>
                    <a:p>
                      <a:pPr algn="ctr">
                        <a:lnSpc>
                          <a:spcPts val="1800"/>
                        </a:lnSpc>
                        <a:spcAft>
                          <a:spcPts val="0"/>
                        </a:spcAft>
                      </a:pPr>
                      <a:r>
                        <a:rPr lang="zh-CN" sz="1400" kern="100" dirty="0">
                          <a:solidFill>
                            <a:srgbClr val="000000"/>
                          </a:solidFill>
                          <a:latin typeface="Times New Roman"/>
                          <a:ea typeface="宋体"/>
                        </a:rPr>
                        <a:t>实验日期</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ts val="1800"/>
                        </a:lnSpc>
                        <a:spcAft>
                          <a:spcPts val="0"/>
                        </a:spcAft>
                      </a:pPr>
                      <a:r>
                        <a:rPr lang="zh-CN" sz="1400" kern="100">
                          <a:solidFill>
                            <a:srgbClr val="000000"/>
                          </a:solidFill>
                          <a:latin typeface="Times New Roman"/>
                          <a:ea typeface="宋体"/>
                        </a:rPr>
                        <a:t>样本数</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zh-CN" sz="1400" kern="100">
                          <a:solidFill>
                            <a:srgbClr val="000000"/>
                          </a:solidFill>
                          <a:latin typeface="Times New Roman"/>
                          <a:ea typeface="宋体"/>
                        </a:rPr>
                        <a:t>正确识别数</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zh-CN" sz="1400" kern="100">
                          <a:solidFill>
                            <a:srgbClr val="000000"/>
                          </a:solidFill>
                          <a:latin typeface="Times New Roman"/>
                          <a:ea typeface="宋体"/>
                        </a:rPr>
                        <a:t>错误识别数</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kern="100">
                          <a:solidFill>
                            <a:srgbClr val="000000"/>
                          </a:solidFill>
                          <a:latin typeface="Times New Roman"/>
                          <a:ea typeface="宋体"/>
                        </a:rPr>
                        <a:t>识别率</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198">
                <a:tc>
                  <a:txBody>
                    <a:bodyPr/>
                    <a:lstStyle/>
                    <a:p>
                      <a:pPr algn="ctr">
                        <a:lnSpc>
                          <a:spcPts val="1800"/>
                        </a:lnSpc>
                        <a:spcAft>
                          <a:spcPts val="0"/>
                        </a:spcAft>
                      </a:pPr>
                      <a:r>
                        <a:rPr lang="en-US" sz="1400" kern="100" dirty="0">
                          <a:solidFill>
                            <a:srgbClr val="000000"/>
                          </a:solidFill>
                          <a:latin typeface="宋体"/>
                          <a:ea typeface="宋体"/>
                        </a:rPr>
                        <a:t>2012</a:t>
                      </a:r>
                      <a:r>
                        <a:rPr lang="zh-CN" sz="1400" kern="100" dirty="0">
                          <a:solidFill>
                            <a:srgbClr val="000000"/>
                          </a:solidFill>
                          <a:latin typeface="Times New Roman"/>
                          <a:ea typeface="宋体"/>
                        </a:rPr>
                        <a:t>年</a:t>
                      </a:r>
                      <a:r>
                        <a:rPr lang="en-US" sz="1400" kern="100" dirty="0">
                          <a:solidFill>
                            <a:srgbClr val="000000"/>
                          </a:solidFill>
                          <a:latin typeface="Times New Roman"/>
                          <a:ea typeface="宋体"/>
                        </a:rPr>
                        <a:t>5</a:t>
                      </a:r>
                      <a:r>
                        <a:rPr lang="zh-CN" sz="1400" kern="100" dirty="0">
                          <a:solidFill>
                            <a:srgbClr val="000000"/>
                          </a:solidFill>
                          <a:latin typeface="Times New Roman"/>
                          <a:ea typeface="宋体"/>
                        </a:rPr>
                        <a:t>月</a:t>
                      </a:r>
                      <a:r>
                        <a:rPr lang="en-US" sz="1400" kern="100" dirty="0">
                          <a:solidFill>
                            <a:srgbClr val="000000"/>
                          </a:solidFill>
                          <a:latin typeface="Times New Roman"/>
                          <a:ea typeface="宋体"/>
                        </a:rPr>
                        <a:t>15</a:t>
                      </a:r>
                      <a:r>
                        <a:rPr lang="zh-CN" sz="1400" kern="100" dirty="0">
                          <a:solidFill>
                            <a:srgbClr val="000000"/>
                          </a:solidFill>
                          <a:latin typeface="Times New Roman"/>
                          <a:ea typeface="宋体"/>
                        </a:rPr>
                        <a:t>日</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dirty="0">
                          <a:solidFill>
                            <a:srgbClr val="000000"/>
                          </a:solidFill>
                          <a:latin typeface="宋体"/>
                          <a:ea typeface="宋体"/>
                        </a:rPr>
                        <a:t>320</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a:solidFill>
                            <a:srgbClr val="000000"/>
                          </a:solidFill>
                          <a:latin typeface="宋体"/>
                          <a:ea typeface="宋体"/>
                        </a:rPr>
                        <a:t>315</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a:solidFill>
                            <a:srgbClr val="000000"/>
                          </a:solidFill>
                          <a:latin typeface="宋体"/>
                          <a:ea typeface="宋体"/>
                        </a:rPr>
                        <a:t>5</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dirty="0">
                          <a:solidFill>
                            <a:srgbClr val="C00000"/>
                          </a:solidFill>
                          <a:latin typeface="宋体"/>
                          <a:ea typeface="宋体"/>
                        </a:rPr>
                        <a:t>98.44%</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198">
                <a:tc>
                  <a:txBody>
                    <a:bodyPr/>
                    <a:lstStyle/>
                    <a:p>
                      <a:pPr algn="ctr">
                        <a:lnSpc>
                          <a:spcPts val="1800"/>
                        </a:lnSpc>
                        <a:spcAft>
                          <a:spcPts val="0"/>
                        </a:spcAft>
                      </a:pPr>
                      <a:r>
                        <a:rPr lang="en-US" sz="1400" kern="100">
                          <a:solidFill>
                            <a:srgbClr val="000000"/>
                          </a:solidFill>
                          <a:latin typeface="宋体"/>
                          <a:ea typeface="宋体"/>
                        </a:rPr>
                        <a:t>2012</a:t>
                      </a:r>
                      <a:r>
                        <a:rPr lang="zh-CN" sz="1400" kern="100">
                          <a:solidFill>
                            <a:srgbClr val="000000"/>
                          </a:solidFill>
                          <a:latin typeface="Times New Roman"/>
                          <a:ea typeface="宋体"/>
                        </a:rPr>
                        <a:t>年</a:t>
                      </a:r>
                      <a:r>
                        <a:rPr lang="en-US" sz="1400" kern="100">
                          <a:solidFill>
                            <a:srgbClr val="000000"/>
                          </a:solidFill>
                          <a:latin typeface="Times New Roman"/>
                          <a:ea typeface="宋体"/>
                        </a:rPr>
                        <a:t>5</a:t>
                      </a:r>
                      <a:r>
                        <a:rPr lang="zh-CN" sz="1400" kern="100">
                          <a:solidFill>
                            <a:srgbClr val="000000"/>
                          </a:solidFill>
                          <a:latin typeface="Times New Roman"/>
                          <a:ea typeface="宋体"/>
                        </a:rPr>
                        <a:t>月</a:t>
                      </a:r>
                      <a:r>
                        <a:rPr lang="en-US" sz="1400" kern="100">
                          <a:solidFill>
                            <a:srgbClr val="000000"/>
                          </a:solidFill>
                          <a:latin typeface="Times New Roman"/>
                          <a:ea typeface="宋体"/>
                        </a:rPr>
                        <a:t>16</a:t>
                      </a:r>
                      <a:r>
                        <a:rPr lang="zh-CN" sz="1400" kern="100">
                          <a:solidFill>
                            <a:srgbClr val="000000"/>
                          </a:solidFill>
                          <a:latin typeface="Times New Roman"/>
                          <a:ea typeface="宋体"/>
                        </a:rPr>
                        <a:t>日</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a:solidFill>
                            <a:srgbClr val="000000"/>
                          </a:solidFill>
                          <a:latin typeface="宋体"/>
                          <a:ea typeface="宋体"/>
                        </a:rPr>
                        <a:t>320</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dirty="0">
                          <a:solidFill>
                            <a:srgbClr val="000000"/>
                          </a:solidFill>
                          <a:latin typeface="宋体"/>
                          <a:ea typeface="宋体"/>
                        </a:rPr>
                        <a:t>309</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a:solidFill>
                            <a:srgbClr val="000000"/>
                          </a:solidFill>
                          <a:latin typeface="宋体"/>
                          <a:ea typeface="宋体"/>
                        </a:rPr>
                        <a:t>11</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dirty="0">
                          <a:solidFill>
                            <a:srgbClr val="C00000"/>
                          </a:solidFill>
                          <a:latin typeface="宋体"/>
                          <a:ea typeface="宋体"/>
                        </a:rPr>
                        <a:t>96.56%</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198">
                <a:tc>
                  <a:txBody>
                    <a:bodyPr/>
                    <a:lstStyle/>
                    <a:p>
                      <a:pPr algn="ctr">
                        <a:lnSpc>
                          <a:spcPts val="1800"/>
                        </a:lnSpc>
                        <a:spcAft>
                          <a:spcPts val="0"/>
                        </a:spcAft>
                      </a:pPr>
                      <a:r>
                        <a:rPr lang="en-US" sz="1400" kern="100" dirty="0">
                          <a:solidFill>
                            <a:srgbClr val="000000"/>
                          </a:solidFill>
                          <a:latin typeface="宋体"/>
                          <a:ea typeface="宋体"/>
                        </a:rPr>
                        <a:t>2012</a:t>
                      </a:r>
                      <a:r>
                        <a:rPr lang="zh-CN" sz="1400" kern="100" dirty="0">
                          <a:solidFill>
                            <a:srgbClr val="000000"/>
                          </a:solidFill>
                          <a:latin typeface="Times New Roman"/>
                          <a:ea typeface="宋体"/>
                        </a:rPr>
                        <a:t>年</a:t>
                      </a:r>
                      <a:r>
                        <a:rPr lang="en-US" sz="1400" kern="100" dirty="0">
                          <a:solidFill>
                            <a:srgbClr val="000000"/>
                          </a:solidFill>
                          <a:latin typeface="Times New Roman"/>
                          <a:ea typeface="宋体"/>
                        </a:rPr>
                        <a:t>5</a:t>
                      </a:r>
                      <a:r>
                        <a:rPr lang="zh-CN" sz="1400" kern="100" dirty="0">
                          <a:solidFill>
                            <a:srgbClr val="000000"/>
                          </a:solidFill>
                          <a:latin typeface="Times New Roman"/>
                          <a:ea typeface="宋体"/>
                        </a:rPr>
                        <a:t>月</a:t>
                      </a:r>
                      <a:r>
                        <a:rPr lang="en-US" sz="1400" kern="100" dirty="0">
                          <a:solidFill>
                            <a:srgbClr val="000000"/>
                          </a:solidFill>
                          <a:latin typeface="Times New Roman"/>
                          <a:ea typeface="宋体"/>
                        </a:rPr>
                        <a:t>17</a:t>
                      </a:r>
                      <a:r>
                        <a:rPr lang="zh-CN" sz="1400" kern="100" dirty="0">
                          <a:solidFill>
                            <a:srgbClr val="000000"/>
                          </a:solidFill>
                          <a:latin typeface="Times New Roman"/>
                          <a:ea typeface="宋体"/>
                        </a:rPr>
                        <a:t>日</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a:solidFill>
                            <a:srgbClr val="000000"/>
                          </a:solidFill>
                          <a:latin typeface="宋体"/>
                          <a:ea typeface="宋体"/>
                        </a:rPr>
                        <a:t>320</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dirty="0">
                          <a:solidFill>
                            <a:srgbClr val="000000"/>
                          </a:solidFill>
                          <a:latin typeface="宋体"/>
                          <a:ea typeface="宋体"/>
                        </a:rPr>
                        <a:t>300</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dirty="0">
                          <a:solidFill>
                            <a:srgbClr val="000000"/>
                          </a:solidFill>
                          <a:latin typeface="宋体"/>
                          <a:ea typeface="宋体"/>
                        </a:rPr>
                        <a:t>20</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400" kern="100" dirty="0">
                          <a:solidFill>
                            <a:srgbClr val="C00000"/>
                          </a:solidFill>
                          <a:latin typeface="宋体"/>
                          <a:ea typeface="宋体"/>
                        </a:rPr>
                        <a:t>93.75%</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6910" name="Text Box 14"/>
          <p:cNvSpPr txBox="1">
            <a:spLocks noChangeArrowheads="1"/>
          </p:cNvSpPr>
          <p:nvPr/>
        </p:nvSpPr>
        <p:spPr bwMode="auto">
          <a:xfrm>
            <a:off x="3048000" y="3429000"/>
            <a:ext cx="2874963" cy="309562"/>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400" b="0" dirty="0" smtClean="0">
                <a:solidFill>
                  <a:schemeClr val="tx1"/>
                </a:solidFill>
                <a:latin typeface="宋体" pitchFamily="2" charset="-122"/>
                <a:cs typeface="宋体" pitchFamily="2" charset="-122"/>
              </a:rPr>
              <a:t>应变信号规则的预测结果</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 name="矩形 24"/>
          <p:cNvSpPr/>
          <p:nvPr/>
        </p:nvSpPr>
        <p:spPr>
          <a:xfrm>
            <a:off x="762000" y="3981271"/>
            <a:ext cx="7620000" cy="1323439"/>
          </a:xfrm>
          <a:prstGeom prst="rect">
            <a:avLst/>
          </a:prstGeom>
        </p:spPr>
        <p:txBody>
          <a:bodyPr wrap="square">
            <a:spAutoFit/>
          </a:bodyPr>
          <a:lstStyle/>
          <a:p>
            <a:pPr algn="l"/>
            <a:r>
              <a:rPr lang="zh-CN" altLang="en-US" sz="2000" dirty="0" smtClean="0">
                <a:solidFill>
                  <a:srgbClr val="C00000"/>
                </a:solidFill>
              </a:rPr>
              <a:t>对机匣应变信号提取的特征应用</a:t>
            </a:r>
            <a:r>
              <a:rPr lang="en-US" sz="2000" dirty="0" err="1" smtClean="0">
                <a:solidFill>
                  <a:srgbClr val="C00000"/>
                </a:solidFill>
              </a:rPr>
              <a:t>Weka</a:t>
            </a:r>
            <a:r>
              <a:rPr lang="zh-CN" altLang="en-US" sz="2000" dirty="0" smtClean="0">
                <a:solidFill>
                  <a:srgbClr val="C00000"/>
                </a:solidFill>
              </a:rPr>
              <a:t>软件可以有效的进行知识规则的提取，提取的规则识别率较高，达到了</a:t>
            </a:r>
            <a:r>
              <a:rPr lang="en-US" sz="2000" dirty="0" smtClean="0">
                <a:solidFill>
                  <a:srgbClr val="0070C0"/>
                </a:solidFill>
              </a:rPr>
              <a:t>98%</a:t>
            </a:r>
            <a:r>
              <a:rPr lang="zh-CN" altLang="en-US" sz="2000" dirty="0" smtClean="0">
                <a:solidFill>
                  <a:srgbClr val="C00000"/>
                </a:solidFill>
              </a:rPr>
              <a:t>以上，且对未知样本的预测能力较强，达到了</a:t>
            </a:r>
            <a:r>
              <a:rPr lang="en-US" sz="2000" dirty="0" smtClean="0">
                <a:solidFill>
                  <a:srgbClr val="0070C0"/>
                </a:solidFill>
              </a:rPr>
              <a:t>93%</a:t>
            </a:r>
            <a:r>
              <a:rPr lang="zh-CN" altLang="en-US" sz="2000" dirty="0" smtClean="0">
                <a:solidFill>
                  <a:srgbClr val="C00000"/>
                </a:solidFill>
              </a:rPr>
              <a:t>以上，这为方法的工程应用提供了坚实的基础。</a:t>
            </a:r>
            <a:endParaRPr lang="zh-CN" altLang="en-US" sz="2000" dirty="0">
              <a:solidFill>
                <a:srgbClr val="C00000"/>
              </a:solidFill>
            </a:endParaRPr>
          </a:p>
        </p:txBody>
      </p:sp>
      <p:sp>
        <p:nvSpPr>
          <p:cNvPr id="11"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6910"/>
                                        </p:tgtEl>
                                        <p:attrNameLst>
                                          <p:attrName>style.visibility</p:attrName>
                                        </p:attrNameLst>
                                      </p:cBhvr>
                                      <p:to>
                                        <p:strVal val="visible"/>
                                      </p:to>
                                    </p:set>
                                    <p:anim calcmode="lin" valueType="num">
                                      <p:cBhvr additive="base">
                                        <p:cTn id="7" dur="500" fill="hold"/>
                                        <p:tgtEl>
                                          <p:spTgt spid="336910"/>
                                        </p:tgtEl>
                                        <p:attrNameLst>
                                          <p:attrName>ppt_x</p:attrName>
                                        </p:attrNameLst>
                                      </p:cBhvr>
                                      <p:tavLst>
                                        <p:tav tm="0">
                                          <p:val>
                                            <p:strVal val="0-#ppt_w/2"/>
                                          </p:val>
                                        </p:tav>
                                        <p:tav tm="100000">
                                          <p:val>
                                            <p:strVal val="#ppt_x"/>
                                          </p:val>
                                        </p:tav>
                                      </p:tavLst>
                                    </p:anim>
                                    <p:anim calcmode="lin" valueType="num">
                                      <p:cBhvr additive="base">
                                        <p:cTn id="8" dur="500" fill="hold"/>
                                        <p:tgtEl>
                                          <p:spTgt spid="3369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0" grpId="0"/>
      <p:bldP spid="2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8" name="AutoShape 4"/>
          <p:cNvSpPr>
            <a:spLocks noChangeArrowheads="1"/>
          </p:cNvSpPr>
          <p:nvPr/>
        </p:nvSpPr>
        <p:spPr bwMode="gray">
          <a:xfrm>
            <a:off x="1447800" y="2209800"/>
            <a:ext cx="7086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9" name="Text Box 6"/>
          <p:cNvSpPr txBox="1">
            <a:spLocks noChangeArrowheads="1"/>
          </p:cNvSpPr>
          <p:nvPr/>
        </p:nvSpPr>
        <p:spPr bwMode="gray">
          <a:xfrm>
            <a:off x="1752600" y="2438400"/>
            <a:ext cx="6629400" cy="40011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000" dirty="0" smtClean="0">
                <a:solidFill>
                  <a:schemeClr val="tx1"/>
                </a:solidFill>
              </a:rPr>
              <a:t>机匣加速度信号的碰摩部位识别知识规则自动获取</a:t>
            </a:r>
            <a:endParaRPr lang="en-US" altLang="zh-CN" sz="2000" dirty="0" smtClean="0">
              <a:solidFill>
                <a:schemeClr val="tx1"/>
              </a:solidFill>
            </a:endParaRPr>
          </a:p>
        </p:txBody>
      </p:sp>
      <p:grpSp>
        <p:nvGrpSpPr>
          <p:cNvPr id="10" name="组合 9"/>
          <p:cNvGrpSpPr/>
          <p:nvPr/>
        </p:nvGrpSpPr>
        <p:grpSpPr>
          <a:xfrm>
            <a:off x="457200" y="2209800"/>
            <a:ext cx="990600" cy="990600"/>
            <a:chOff x="609600" y="1828800"/>
            <a:chExt cx="990600" cy="990600"/>
          </a:xfrm>
        </p:grpSpPr>
        <p:sp>
          <p:nvSpPr>
            <p:cNvPr id="11"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2"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13" name="AutoShape 9"/>
          <p:cNvSpPr>
            <a:spLocks noChangeArrowheads="1"/>
          </p:cNvSpPr>
          <p:nvPr/>
        </p:nvSpPr>
        <p:spPr bwMode="gray">
          <a:xfrm>
            <a:off x="1524000" y="3733800"/>
            <a:ext cx="701040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grpSp>
        <p:nvGrpSpPr>
          <p:cNvPr id="14" name="组合 13"/>
          <p:cNvGrpSpPr/>
          <p:nvPr/>
        </p:nvGrpSpPr>
        <p:grpSpPr>
          <a:xfrm>
            <a:off x="457200" y="3581400"/>
            <a:ext cx="1066800" cy="990600"/>
            <a:chOff x="609600" y="3200400"/>
            <a:chExt cx="1066800" cy="990600"/>
          </a:xfrm>
        </p:grpSpPr>
        <p:sp>
          <p:nvSpPr>
            <p:cNvPr id="15" name="AutoShape 10"/>
            <p:cNvSpPr>
              <a:spLocks noChangeArrowheads="1"/>
            </p:cNvSpPr>
            <p:nvPr/>
          </p:nvSpPr>
          <p:spPr bwMode="gray">
            <a:xfrm>
              <a:off x="609600" y="3200400"/>
              <a:ext cx="1066800" cy="990600"/>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6" name="Text Box 12"/>
            <p:cNvSpPr txBox="1">
              <a:spLocks noChangeArrowheads="1"/>
            </p:cNvSpPr>
            <p:nvPr/>
          </p:nvSpPr>
          <p:spPr bwMode="gray">
            <a:xfrm>
              <a:off x="944925" y="3420534"/>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2</a:t>
              </a:r>
            </a:p>
          </p:txBody>
        </p:sp>
      </p:grpSp>
      <p:sp>
        <p:nvSpPr>
          <p:cNvPr id="17" name="AutoShape 14"/>
          <p:cNvSpPr>
            <a:spLocks noChangeArrowheads="1"/>
          </p:cNvSpPr>
          <p:nvPr/>
        </p:nvSpPr>
        <p:spPr bwMode="gray">
          <a:xfrm>
            <a:off x="1447800" y="5105400"/>
            <a:ext cx="70866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ctr">
              <a:spcBef>
                <a:spcPct val="20000"/>
              </a:spcBef>
              <a:buClr>
                <a:srgbClr val="0000FF"/>
              </a:buClr>
            </a:pPr>
            <a:r>
              <a:rPr lang="zh-CN" altLang="en-US" sz="2000" dirty="0" smtClean="0">
                <a:solidFill>
                  <a:srgbClr val="C00000"/>
                </a:solidFill>
              </a:rPr>
              <a:t>基于倒频谱传递特征的碰摩部位识别知识规则自动获取</a:t>
            </a:r>
            <a:endParaRPr lang="en-US" altLang="zh-CN" sz="2000" dirty="0" smtClean="0">
              <a:solidFill>
                <a:srgbClr val="C00000"/>
              </a:solidFill>
            </a:endParaRPr>
          </a:p>
        </p:txBody>
      </p:sp>
      <p:grpSp>
        <p:nvGrpSpPr>
          <p:cNvPr id="18" name="组合 17"/>
          <p:cNvGrpSpPr/>
          <p:nvPr/>
        </p:nvGrpSpPr>
        <p:grpSpPr>
          <a:xfrm>
            <a:off x="457200" y="4953000"/>
            <a:ext cx="990600" cy="990600"/>
            <a:chOff x="609600" y="4572000"/>
            <a:chExt cx="990600" cy="990600"/>
          </a:xfrm>
        </p:grpSpPr>
        <p:sp>
          <p:nvSpPr>
            <p:cNvPr id="19"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20" name="Text Box 17"/>
            <p:cNvSpPr txBox="1">
              <a:spLocks noChangeArrowheads="1"/>
            </p:cNvSpPr>
            <p:nvPr/>
          </p:nvSpPr>
          <p:spPr bwMode="gray">
            <a:xfrm>
              <a:off x="927992" y="4826000"/>
              <a:ext cx="367408" cy="523220"/>
            </a:xfrm>
            <a:prstGeom prst="rect">
              <a:avLst/>
            </a:prstGeom>
            <a:noFill/>
            <a:ln w="9525" algn="ctr">
              <a:noFill/>
              <a:miter lim="800000"/>
              <a:headEnd/>
              <a:tailEnd/>
            </a:ln>
          </p:spPr>
          <p:txBody>
            <a:bodyPr wrap="none">
              <a:spAutoFit/>
            </a:bodyPr>
            <a:lstStyle/>
            <a:p>
              <a:pPr algn="ctr"/>
              <a:r>
                <a:rPr lang="en-US" altLang="zh-CN" sz="2800" dirty="0">
                  <a:ea typeface="宋体" pitchFamily="2" charset="-122"/>
                </a:rPr>
                <a:t>3</a:t>
              </a:r>
            </a:p>
          </p:txBody>
        </p:sp>
      </p:grpSp>
      <p:grpSp>
        <p:nvGrpSpPr>
          <p:cNvPr id="21" name="Group 6"/>
          <p:cNvGrpSpPr>
            <a:grpSpLocks/>
          </p:cNvGrpSpPr>
          <p:nvPr/>
        </p:nvGrpSpPr>
        <p:grpSpPr bwMode="auto">
          <a:xfrm>
            <a:off x="838200" y="762000"/>
            <a:ext cx="7924800" cy="1066800"/>
            <a:chOff x="596" y="1824"/>
            <a:chExt cx="1440" cy="562"/>
          </a:xfrm>
        </p:grpSpPr>
        <p:sp>
          <p:nvSpPr>
            <p:cNvPr id="22" name="Freeform 7"/>
            <p:cNvSpPr>
              <a:spLocks/>
            </p:cNvSpPr>
            <p:nvPr/>
          </p:nvSpPr>
          <p:spPr bwMode="gray">
            <a:xfrm>
              <a:off x="681" y="2196"/>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3" name="Rectangle 8"/>
            <p:cNvSpPr>
              <a:spLocks noChangeArrowheads="1"/>
            </p:cNvSpPr>
            <p:nvPr/>
          </p:nvSpPr>
          <p:spPr bwMode="gray">
            <a:xfrm>
              <a:off x="596" y="1824"/>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fontAlgn="ctr">
                <a:spcBef>
                  <a:spcPct val="20000"/>
                </a:spcBef>
                <a:buClr>
                  <a:srgbClr val="0000FF"/>
                </a:buClr>
              </a:pPr>
              <a:r>
                <a:rPr lang="zh-CN" altLang="en-US" sz="2400" dirty="0" smtClean="0">
                  <a:solidFill>
                    <a:schemeClr val="tx1"/>
                  </a:solidFill>
                </a:rPr>
                <a:t>基于</a:t>
              </a:r>
              <a:r>
                <a:rPr lang="en-US" sz="2400" dirty="0" err="1" smtClean="0">
                  <a:solidFill>
                    <a:schemeClr val="tx1"/>
                  </a:solidFill>
                </a:rPr>
                <a:t>Weka</a:t>
              </a:r>
              <a:r>
                <a:rPr lang="zh-CN" altLang="en-US" sz="2400" dirty="0" smtClean="0">
                  <a:solidFill>
                    <a:schemeClr val="tx1"/>
                  </a:solidFill>
                </a:rPr>
                <a:t>平台的碰摩部位识别知识规则自动获取</a:t>
              </a:r>
              <a:endParaRPr lang="en-US" altLang="zh-CN" sz="2400" dirty="0" smtClean="0">
                <a:solidFill>
                  <a:schemeClr val="tx1"/>
                </a:solidFill>
              </a:endParaRPr>
            </a:p>
          </p:txBody>
        </p:sp>
      </p:grpSp>
      <p:sp>
        <p:nvSpPr>
          <p:cNvPr id="24" name="Text Box 6"/>
          <p:cNvSpPr txBox="1">
            <a:spLocks noChangeArrowheads="1"/>
          </p:cNvSpPr>
          <p:nvPr/>
        </p:nvSpPr>
        <p:spPr bwMode="gray">
          <a:xfrm>
            <a:off x="1676400" y="3886200"/>
            <a:ext cx="6629400" cy="400110"/>
          </a:xfrm>
          <a:prstGeom prst="rect">
            <a:avLst/>
          </a:prstGeom>
          <a:noFill/>
          <a:ln w="9525" algn="ctr">
            <a:noFill/>
            <a:miter lim="800000"/>
            <a:headEnd/>
            <a:tailEnd/>
          </a:ln>
        </p:spPr>
        <p:txBody>
          <a:bodyPr wrap="square">
            <a:spAutoFit/>
          </a:bodyPr>
          <a:lstStyle/>
          <a:p>
            <a:pPr fontAlgn="ctr">
              <a:spcBef>
                <a:spcPct val="20000"/>
              </a:spcBef>
              <a:buClr>
                <a:srgbClr val="0000FF"/>
              </a:buClr>
            </a:pPr>
            <a:r>
              <a:rPr lang="zh-CN" altLang="en-US" sz="2000" dirty="0" smtClean="0">
                <a:solidFill>
                  <a:schemeClr val="tx1"/>
                </a:solidFill>
              </a:rPr>
              <a:t>机匣应变信号的碰摩部位识别知识规则自动获取</a:t>
            </a:r>
            <a:endParaRPr lang="en-US" altLang="zh-CN" sz="2000" dirty="0" smtClean="0">
              <a:solidFill>
                <a:schemeClr val="tx1"/>
              </a:solidFill>
            </a:endParaRPr>
          </a:p>
        </p:txBody>
      </p:sp>
      <p:sp>
        <p:nvSpPr>
          <p:cNvPr id="25"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7" grpId="0" animBg="1"/>
      <p:bldP spid="2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8" name="矩形 7"/>
          <p:cNvSpPr/>
          <p:nvPr/>
        </p:nvSpPr>
        <p:spPr>
          <a:xfrm>
            <a:off x="3200400" y="533400"/>
            <a:ext cx="2820003" cy="523220"/>
          </a:xfrm>
          <a:prstGeom prst="rect">
            <a:avLst/>
          </a:prstGeom>
        </p:spPr>
        <p:txBody>
          <a:bodyPr wrap="none">
            <a:spAutoFit/>
          </a:bodyPr>
          <a:lstStyle/>
          <a:p>
            <a:r>
              <a:rPr lang="zh-CN" altLang="en-US" sz="2800" dirty="0" smtClean="0">
                <a:solidFill>
                  <a:srgbClr val="0000FF"/>
                </a:solidFill>
              </a:rPr>
              <a:t>规则提取</a:t>
            </a:r>
            <a:r>
              <a:rPr lang="en-US" altLang="zh-CN" sz="2800" dirty="0" smtClean="0">
                <a:solidFill>
                  <a:srgbClr val="0000FF"/>
                </a:solidFill>
              </a:rPr>
              <a:t>-</a:t>
            </a:r>
            <a:r>
              <a:rPr lang="zh-CN" altLang="en-US" sz="2800" dirty="0" smtClean="0">
                <a:solidFill>
                  <a:srgbClr val="0000FF"/>
                </a:solidFill>
              </a:rPr>
              <a:t>倒频谱</a:t>
            </a:r>
            <a:endParaRPr lang="zh-CN" altLang="en-US" sz="2800" dirty="0"/>
          </a:p>
        </p:txBody>
      </p:sp>
      <p:graphicFrame>
        <p:nvGraphicFramePr>
          <p:cNvPr id="9" name="表格 8"/>
          <p:cNvGraphicFramePr>
            <a:graphicFrameLocks noGrp="1"/>
          </p:cNvGraphicFramePr>
          <p:nvPr/>
        </p:nvGraphicFramePr>
        <p:xfrm>
          <a:off x="685800" y="1143000"/>
          <a:ext cx="7696200" cy="2438400"/>
        </p:xfrm>
        <a:graphic>
          <a:graphicData uri="http://schemas.openxmlformats.org/drawingml/2006/table">
            <a:tbl>
              <a:tblPr/>
              <a:tblGrid>
                <a:gridCol w="880112"/>
                <a:gridCol w="6816088"/>
              </a:tblGrid>
              <a:tr h="609600">
                <a:tc>
                  <a:txBody>
                    <a:bodyPr/>
                    <a:lstStyle/>
                    <a:p>
                      <a:pPr algn="ctr">
                        <a:lnSpc>
                          <a:spcPts val="2000"/>
                        </a:lnSpc>
                        <a:spcAft>
                          <a:spcPts val="0"/>
                        </a:spcAft>
                      </a:pPr>
                      <a:r>
                        <a:rPr lang="zh-CN" sz="1400" kern="100" dirty="0">
                          <a:solidFill>
                            <a:srgbClr val="000000"/>
                          </a:solidFill>
                          <a:latin typeface="Times New Roman"/>
                          <a:ea typeface="宋体"/>
                        </a:rPr>
                        <a:t>规则</a:t>
                      </a:r>
                      <a:r>
                        <a:rPr lang="en-US" sz="1400" kern="100" dirty="0">
                          <a:solidFill>
                            <a:srgbClr val="000000"/>
                          </a:solidFill>
                          <a:latin typeface="Times New Roman"/>
                          <a:ea typeface="宋体"/>
                        </a:rPr>
                        <a:t>1</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400" kern="100" dirty="0">
                          <a:solidFill>
                            <a:srgbClr val="000000"/>
                          </a:solidFill>
                          <a:latin typeface="Times New Roman"/>
                          <a:ea typeface="宋体"/>
                        </a:rPr>
                        <a:t>If  feature3 &gt;0.0004  </a:t>
                      </a:r>
                      <a:endParaRPr lang="zh-CN" sz="1400" kern="100" dirty="0">
                        <a:latin typeface="Times New Roman"/>
                        <a:ea typeface="宋体"/>
                      </a:endParaRPr>
                    </a:p>
                    <a:p>
                      <a:pPr algn="ctr">
                        <a:lnSpc>
                          <a:spcPts val="2000"/>
                        </a:lnSpc>
                        <a:spcAft>
                          <a:spcPts val="0"/>
                        </a:spcAft>
                      </a:pPr>
                      <a:r>
                        <a:rPr lang="en-US" sz="1400" kern="100" dirty="0">
                          <a:solidFill>
                            <a:srgbClr val="000000"/>
                          </a:solidFill>
                          <a:latin typeface="Times New Roman"/>
                          <a:ea typeface="宋体"/>
                        </a:rPr>
                        <a:t>Then</a:t>
                      </a:r>
                      <a:r>
                        <a:rPr lang="zh-CN" sz="1400" kern="100" dirty="0">
                          <a:solidFill>
                            <a:srgbClr val="000000"/>
                          </a:solidFill>
                          <a:latin typeface="Times New Roman"/>
                          <a:ea typeface="宋体"/>
                        </a:rPr>
                        <a:t>碰摩位置为涡轮机匣垂直上</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2</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400" kern="100" dirty="0">
                          <a:solidFill>
                            <a:srgbClr val="000000"/>
                          </a:solidFill>
                          <a:latin typeface="Times New Roman"/>
                          <a:ea typeface="宋体"/>
                        </a:rPr>
                        <a:t>If  feature3 &lt;=0.0004</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feature6&lt;=-0.0202 </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feature13&gt;0.1138</a:t>
                      </a:r>
                      <a:endParaRPr lang="zh-CN" sz="1400" kern="100" dirty="0">
                        <a:latin typeface="Times New Roman"/>
                        <a:ea typeface="宋体"/>
                      </a:endParaRPr>
                    </a:p>
                    <a:p>
                      <a:pPr algn="ctr">
                        <a:lnSpc>
                          <a:spcPts val="2000"/>
                        </a:lnSpc>
                        <a:spcAft>
                          <a:spcPts val="0"/>
                        </a:spcAft>
                      </a:pPr>
                      <a:r>
                        <a:rPr lang="en-US" sz="1400" kern="100" dirty="0">
                          <a:solidFill>
                            <a:srgbClr val="000000"/>
                          </a:solidFill>
                          <a:latin typeface="Times New Roman"/>
                          <a:ea typeface="宋体"/>
                        </a:rPr>
                        <a:t>then</a:t>
                      </a:r>
                      <a:r>
                        <a:rPr lang="zh-CN" sz="1400" kern="100" dirty="0">
                          <a:solidFill>
                            <a:srgbClr val="000000"/>
                          </a:solidFill>
                          <a:latin typeface="Times New Roman"/>
                          <a:ea typeface="宋体"/>
                        </a:rPr>
                        <a:t>碰摩位置为涡轮机匣水平右</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3</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ctr">
                        <a:lnSpc>
                          <a:spcPts val="2000"/>
                        </a:lnSpc>
                        <a:spcAft>
                          <a:spcPts val="0"/>
                        </a:spcAft>
                      </a:pPr>
                      <a:r>
                        <a:rPr lang="en-US" sz="1400" kern="100" dirty="0">
                          <a:solidFill>
                            <a:srgbClr val="000000"/>
                          </a:solidFill>
                          <a:latin typeface="Times New Roman"/>
                          <a:ea typeface="宋体"/>
                        </a:rPr>
                        <a:t>If  feature3 &lt;=0.0004</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feature6&lt;=-0.0202 </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feature13&lt;=0.1138 </a:t>
                      </a:r>
                      <a:endParaRPr lang="zh-CN" sz="1400" kern="100" dirty="0">
                        <a:latin typeface="Times New Roman"/>
                        <a:ea typeface="宋体"/>
                      </a:endParaRPr>
                    </a:p>
                    <a:p>
                      <a:pPr indent="66675" algn="ctr">
                        <a:lnSpc>
                          <a:spcPts val="2000"/>
                        </a:lnSpc>
                        <a:spcAft>
                          <a:spcPts val="0"/>
                        </a:spcAft>
                      </a:pPr>
                      <a:r>
                        <a:rPr lang="en-US" sz="1400" kern="100" dirty="0">
                          <a:solidFill>
                            <a:srgbClr val="000000"/>
                          </a:solidFill>
                          <a:latin typeface="Times New Roman"/>
                          <a:ea typeface="宋体"/>
                        </a:rPr>
                        <a:t>Then</a:t>
                      </a:r>
                      <a:r>
                        <a:rPr lang="zh-CN" sz="1400" kern="100" dirty="0">
                          <a:solidFill>
                            <a:srgbClr val="000000"/>
                          </a:solidFill>
                          <a:latin typeface="Times New Roman"/>
                          <a:ea typeface="宋体"/>
                        </a:rPr>
                        <a:t>碰摩位置为涡轮机匣垂直下</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lnSpc>
                          <a:spcPts val="2000"/>
                        </a:lnSpc>
                        <a:spcAft>
                          <a:spcPts val="0"/>
                        </a:spcAft>
                      </a:pPr>
                      <a:r>
                        <a:rPr lang="zh-CN" sz="1400" kern="100">
                          <a:solidFill>
                            <a:srgbClr val="000000"/>
                          </a:solidFill>
                          <a:latin typeface="Times New Roman"/>
                          <a:ea typeface="宋体"/>
                        </a:rPr>
                        <a:t>规则</a:t>
                      </a:r>
                      <a:r>
                        <a:rPr lang="en-US" sz="1400" kern="100">
                          <a:solidFill>
                            <a:srgbClr val="000000"/>
                          </a:solidFill>
                          <a:latin typeface="Times New Roman"/>
                          <a:ea typeface="宋体"/>
                        </a:rPr>
                        <a:t>4</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400" kern="100" dirty="0">
                          <a:solidFill>
                            <a:srgbClr val="000000"/>
                          </a:solidFill>
                          <a:latin typeface="Times New Roman"/>
                          <a:ea typeface="宋体"/>
                        </a:rPr>
                        <a:t>If  feature3 &lt;=0.0004</a:t>
                      </a:r>
                      <a:r>
                        <a:rPr lang="zh-CN" sz="1400" kern="100" dirty="0">
                          <a:solidFill>
                            <a:srgbClr val="000000"/>
                          </a:solidFill>
                          <a:latin typeface="Times New Roman"/>
                          <a:ea typeface="宋体"/>
                        </a:rPr>
                        <a:t>并且</a:t>
                      </a:r>
                      <a:r>
                        <a:rPr lang="en-US" sz="1400" kern="100" dirty="0">
                          <a:solidFill>
                            <a:srgbClr val="000000"/>
                          </a:solidFill>
                          <a:latin typeface="Times New Roman"/>
                          <a:ea typeface="宋体"/>
                        </a:rPr>
                        <a:t>feature6&gt;-0.0202 </a:t>
                      </a:r>
                      <a:endParaRPr lang="zh-CN" sz="1400" kern="100" dirty="0">
                        <a:latin typeface="Times New Roman"/>
                        <a:ea typeface="宋体"/>
                      </a:endParaRPr>
                    </a:p>
                    <a:p>
                      <a:pPr algn="ctr">
                        <a:lnSpc>
                          <a:spcPts val="2000"/>
                        </a:lnSpc>
                        <a:spcAft>
                          <a:spcPts val="0"/>
                        </a:spcAft>
                      </a:pPr>
                      <a:r>
                        <a:rPr lang="en-US" sz="1400" kern="100" dirty="0">
                          <a:solidFill>
                            <a:srgbClr val="000000"/>
                          </a:solidFill>
                          <a:latin typeface="Times New Roman"/>
                          <a:ea typeface="宋体"/>
                        </a:rPr>
                        <a:t>Then</a:t>
                      </a:r>
                      <a:r>
                        <a:rPr lang="zh-CN" sz="1400" kern="100" dirty="0">
                          <a:solidFill>
                            <a:srgbClr val="000000"/>
                          </a:solidFill>
                          <a:latin typeface="Times New Roman"/>
                          <a:ea typeface="宋体"/>
                        </a:rPr>
                        <a:t>碰摩位置为涡轮机匣水平左</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 Box 3"/>
          <p:cNvSpPr txBox="1">
            <a:spLocks noChangeArrowheads="1"/>
          </p:cNvSpPr>
          <p:nvPr/>
        </p:nvSpPr>
        <p:spPr bwMode="auto">
          <a:xfrm>
            <a:off x="3124200" y="3657600"/>
            <a:ext cx="3416943" cy="329469"/>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lvl="0"/>
            <a:r>
              <a:rPr lang="zh-CN" altLang="en-US" sz="1400" b="0" dirty="0" smtClean="0">
                <a:solidFill>
                  <a:schemeClr val="tx1"/>
                </a:solidFill>
              </a:rPr>
              <a:t>倒频谱传递特征的规则提取结果</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11" name="表格 10"/>
          <p:cNvGraphicFramePr>
            <a:graphicFrameLocks noGrp="1"/>
          </p:cNvGraphicFramePr>
          <p:nvPr/>
        </p:nvGraphicFramePr>
        <p:xfrm>
          <a:off x="609600" y="4114800"/>
          <a:ext cx="7696201" cy="1295400"/>
        </p:xfrm>
        <a:graphic>
          <a:graphicData uri="http://schemas.openxmlformats.org/drawingml/2006/table">
            <a:tbl>
              <a:tblPr/>
              <a:tblGrid>
                <a:gridCol w="1217198"/>
                <a:gridCol w="1758069"/>
                <a:gridCol w="1616889"/>
                <a:gridCol w="1616889"/>
                <a:gridCol w="1487156"/>
              </a:tblGrid>
              <a:tr h="647700">
                <a:tc>
                  <a:txBody>
                    <a:bodyPr/>
                    <a:lstStyle/>
                    <a:p>
                      <a:pPr indent="266700" algn="just">
                        <a:lnSpc>
                          <a:spcPts val="1800"/>
                        </a:lnSpc>
                        <a:spcAft>
                          <a:spcPts val="0"/>
                        </a:spcAft>
                      </a:pPr>
                      <a:r>
                        <a:rPr lang="zh-CN" sz="1400" kern="100" dirty="0">
                          <a:solidFill>
                            <a:srgbClr val="000000"/>
                          </a:solidFill>
                          <a:latin typeface="Times New Roman"/>
                          <a:ea typeface="宋体"/>
                        </a:rPr>
                        <a:t>样本数</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dirty="0">
                          <a:solidFill>
                            <a:srgbClr val="000000"/>
                          </a:solidFill>
                          <a:latin typeface="Times New Roman"/>
                          <a:ea typeface="宋体"/>
                        </a:rPr>
                        <a:t>正确识别数</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dirty="0">
                          <a:solidFill>
                            <a:srgbClr val="000000"/>
                          </a:solidFill>
                          <a:latin typeface="Times New Roman"/>
                          <a:ea typeface="宋体"/>
                        </a:rPr>
                        <a:t>错误识别数</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dirty="0">
                          <a:solidFill>
                            <a:srgbClr val="000000"/>
                          </a:solidFill>
                          <a:latin typeface="Times New Roman"/>
                          <a:ea typeface="宋体"/>
                        </a:rPr>
                        <a:t>识别率</a:t>
                      </a:r>
                      <a:endParaRPr lang="zh-CN" sz="14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400" kern="100">
                          <a:solidFill>
                            <a:srgbClr val="000000"/>
                          </a:solidFill>
                          <a:latin typeface="Times New Roman"/>
                          <a:ea typeface="宋体"/>
                        </a:rPr>
                        <a:t>误识率</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indent="266700" algn="just">
                        <a:lnSpc>
                          <a:spcPts val="1800"/>
                        </a:lnSpc>
                        <a:spcAft>
                          <a:spcPts val="0"/>
                        </a:spcAft>
                      </a:pPr>
                      <a:r>
                        <a:rPr lang="en-US" sz="1400" kern="100" smtClean="0">
                          <a:solidFill>
                            <a:srgbClr val="000000"/>
                          </a:solidFill>
                          <a:latin typeface="宋体"/>
                          <a:ea typeface="宋体"/>
                        </a:rPr>
                        <a:t>395</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0050" algn="just">
                        <a:lnSpc>
                          <a:spcPts val="1800"/>
                        </a:lnSpc>
                        <a:spcAft>
                          <a:spcPts val="0"/>
                        </a:spcAft>
                      </a:pPr>
                      <a:r>
                        <a:rPr lang="en-US" sz="1400" kern="100">
                          <a:solidFill>
                            <a:srgbClr val="000000"/>
                          </a:solidFill>
                          <a:latin typeface="宋体"/>
                          <a:ea typeface="宋体"/>
                        </a:rPr>
                        <a:t>392</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just">
                        <a:lnSpc>
                          <a:spcPts val="1800"/>
                        </a:lnSpc>
                        <a:spcAft>
                          <a:spcPts val="0"/>
                        </a:spcAft>
                      </a:pPr>
                      <a:r>
                        <a:rPr lang="en-US" sz="1400" kern="100">
                          <a:solidFill>
                            <a:srgbClr val="000000"/>
                          </a:solidFill>
                          <a:latin typeface="宋体"/>
                          <a:ea typeface="宋体"/>
                        </a:rPr>
                        <a:t>3</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400" kern="100" dirty="0">
                          <a:solidFill>
                            <a:srgbClr val="C00000"/>
                          </a:solidFill>
                          <a:latin typeface="宋体"/>
                          <a:ea typeface="宋体"/>
                        </a:rPr>
                        <a:t>99.24%</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400" kern="100" dirty="0" smtClean="0">
                          <a:solidFill>
                            <a:srgbClr val="C00000"/>
                          </a:solidFill>
                          <a:latin typeface="宋体"/>
                          <a:ea typeface="宋体"/>
                        </a:rPr>
                        <a:t>0.76%</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 Box 3"/>
          <p:cNvSpPr txBox="1">
            <a:spLocks noChangeArrowheads="1"/>
          </p:cNvSpPr>
          <p:nvPr/>
        </p:nvSpPr>
        <p:spPr bwMode="auto">
          <a:xfrm>
            <a:off x="2819400" y="5638800"/>
            <a:ext cx="3416943" cy="329469"/>
          </a:xfrm>
          <a:prstGeom prst="rect">
            <a:avLst/>
          </a:prstGeom>
          <a:noFill/>
          <a:ln w="9525">
            <a:noFill/>
            <a:miter lim="800000"/>
            <a:headEnd/>
            <a:tailEnd/>
          </a:ln>
        </p:spPr>
        <p:txBody>
          <a:bodyPr vert="horz" wrap="square" lIns="64922" tIns="32461" rIns="64922" bIns="32461" numCol="1" anchor="t" anchorCtr="0" compatLnSpc="1">
            <a:prstTxWarp prst="textNoShape">
              <a:avLst/>
            </a:prstTxWarp>
          </a:bodyPr>
          <a:lstStyle/>
          <a:p>
            <a:pPr lvl="0"/>
            <a:r>
              <a:rPr lang="zh-CN" altLang="en-US" sz="1400" b="0" dirty="0" smtClean="0">
                <a:solidFill>
                  <a:schemeClr val="tx1"/>
                </a:solidFill>
              </a:rPr>
              <a:t>倒频谱传递特征的规则检验结果</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8" name="矩形 7"/>
          <p:cNvSpPr/>
          <p:nvPr/>
        </p:nvSpPr>
        <p:spPr>
          <a:xfrm>
            <a:off x="3200400" y="533400"/>
            <a:ext cx="2820004" cy="523220"/>
          </a:xfrm>
          <a:prstGeom prst="rect">
            <a:avLst/>
          </a:prstGeom>
        </p:spPr>
        <p:txBody>
          <a:bodyPr wrap="none">
            <a:spAutoFit/>
          </a:bodyPr>
          <a:lstStyle/>
          <a:p>
            <a:r>
              <a:rPr lang="zh-CN" altLang="en-US" sz="2800" dirty="0" smtClean="0">
                <a:solidFill>
                  <a:srgbClr val="0000FF"/>
                </a:solidFill>
              </a:rPr>
              <a:t>规则预测</a:t>
            </a:r>
            <a:r>
              <a:rPr lang="en-US" altLang="zh-CN" sz="2800" dirty="0" smtClean="0">
                <a:solidFill>
                  <a:srgbClr val="0000FF"/>
                </a:solidFill>
              </a:rPr>
              <a:t>-</a:t>
            </a:r>
            <a:r>
              <a:rPr lang="zh-CN" altLang="en-US" sz="2800" dirty="0" smtClean="0">
                <a:solidFill>
                  <a:srgbClr val="0000FF"/>
                </a:solidFill>
              </a:rPr>
              <a:t>倒频谱</a:t>
            </a:r>
            <a:endParaRPr lang="zh-CN" altLang="en-US" sz="2800" dirty="0"/>
          </a:p>
        </p:txBody>
      </p:sp>
      <p:graphicFrame>
        <p:nvGraphicFramePr>
          <p:cNvPr id="9" name="表格 8"/>
          <p:cNvGraphicFramePr>
            <a:graphicFrameLocks noGrp="1"/>
          </p:cNvGraphicFramePr>
          <p:nvPr/>
        </p:nvGraphicFramePr>
        <p:xfrm>
          <a:off x="457200" y="2286000"/>
          <a:ext cx="7924799" cy="1524000"/>
        </p:xfrm>
        <a:graphic>
          <a:graphicData uri="http://schemas.openxmlformats.org/drawingml/2006/table">
            <a:tbl>
              <a:tblPr/>
              <a:tblGrid>
                <a:gridCol w="1253352"/>
                <a:gridCol w="1810289"/>
                <a:gridCol w="1664915"/>
                <a:gridCol w="1664915"/>
                <a:gridCol w="1531328"/>
              </a:tblGrid>
              <a:tr h="762000">
                <a:tc>
                  <a:txBody>
                    <a:bodyPr/>
                    <a:lstStyle/>
                    <a:p>
                      <a:pPr indent="266700" algn="just">
                        <a:lnSpc>
                          <a:spcPts val="1800"/>
                        </a:lnSpc>
                        <a:spcAft>
                          <a:spcPts val="0"/>
                        </a:spcAft>
                      </a:pPr>
                      <a:r>
                        <a:rPr lang="zh-CN" sz="1800" kern="100" dirty="0">
                          <a:solidFill>
                            <a:srgbClr val="000000"/>
                          </a:solidFill>
                          <a:latin typeface="Times New Roman"/>
                          <a:ea typeface="宋体"/>
                          <a:cs typeface="Times New Roman"/>
                        </a:rPr>
                        <a:t>样本数</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800" kern="100" dirty="0">
                          <a:solidFill>
                            <a:srgbClr val="000000"/>
                          </a:solidFill>
                          <a:latin typeface="Times New Roman"/>
                          <a:ea typeface="宋体"/>
                          <a:cs typeface="Times New Roman"/>
                        </a:rPr>
                        <a:t>正确识别数</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800" kern="100" dirty="0">
                          <a:solidFill>
                            <a:srgbClr val="000000"/>
                          </a:solidFill>
                          <a:latin typeface="Times New Roman"/>
                          <a:ea typeface="宋体"/>
                          <a:cs typeface="Times New Roman"/>
                        </a:rPr>
                        <a:t>错误识别数</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800" kern="100">
                          <a:solidFill>
                            <a:srgbClr val="000000"/>
                          </a:solidFill>
                          <a:latin typeface="Times New Roman"/>
                          <a:ea typeface="宋体"/>
                          <a:cs typeface="Times New Roman"/>
                        </a:rPr>
                        <a:t>识别率</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zh-CN" sz="1800" kern="100">
                          <a:solidFill>
                            <a:srgbClr val="000000"/>
                          </a:solidFill>
                          <a:latin typeface="Times New Roman"/>
                          <a:ea typeface="宋体"/>
                          <a:cs typeface="Times New Roman"/>
                        </a:rPr>
                        <a:t>误识率</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indent="266700" algn="just">
                        <a:lnSpc>
                          <a:spcPts val="1800"/>
                        </a:lnSpc>
                        <a:spcAft>
                          <a:spcPts val="0"/>
                        </a:spcAft>
                      </a:pPr>
                      <a:r>
                        <a:rPr lang="en-US" sz="1800" kern="100">
                          <a:solidFill>
                            <a:srgbClr val="000000"/>
                          </a:solidFill>
                          <a:latin typeface="宋体"/>
                          <a:ea typeface="宋体"/>
                          <a:cs typeface="Times New Roman"/>
                        </a:rPr>
                        <a:t>395</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0050" algn="just">
                        <a:lnSpc>
                          <a:spcPts val="1800"/>
                        </a:lnSpc>
                        <a:spcAft>
                          <a:spcPts val="0"/>
                        </a:spcAft>
                      </a:pPr>
                      <a:r>
                        <a:rPr lang="en-US" sz="1800" kern="100" dirty="0">
                          <a:solidFill>
                            <a:schemeClr val="tx1"/>
                          </a:solidFill>
                          <a:latin typeface="宋体"/>
                          <a:ea typeface="宋体"/>
                          <a:cs typeface="Times New Roman"/>
                        </a:rPr>
                        <a:t>326</a:t>
                      </a:r>
                      <a:endParaRPr lang="zh-CN" sz="1800" kern="1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just">
                        <a:lnSpc>
                          <a:spcPts val="1800"/>
                        </a:lnSpc>
                        <a:spcAft>
                          <a:spcPts val="0"/>
                        </a:spcAft>
                      </a:pPr>
                      <a:r>
                        <a:rPr lang="en-US" sz="1800" kern="100" dirty="0">
                          <a:solidFill>
                            <a:schemeClr val="tx1"/>
                          </a:solidFill>
                          <a:latin typeface="宋体"/>
                          <a:ea typeface="宋体"/>
                          <a:cs typeface="Times New Roman"/>
                        </a:rPr>
                        <a:t>65</a:t>
                      </a:r>
                      <a:endParaRPr lang="zh-CN" sz="1800" kern="100" dirty="0">
                        <a:solidFill>
                          <a:schemeClr val="tx1"/>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800" kern="100" dirty="0">
                          <a:solidFill>
                            <a:srgbClr val="C00000"/>
                          </a:solidFill>
                          <a:latin typeface="宋体"/>
                          <a:ea typeface="宋体"/>
                          <a:cs typeface="Times New Roman"/>
                        </a:rPr>
                        <a:t>82.53%</a:t>
                      </a:r>
                      <a:endParaRPr lang="zh-CN" sz="1800" kern="100" dirty="0">
                        <a:solidFill>
                          <a:srgbClr val="C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800"/>
                        </a:lnSpc>
                        <a:spcAft>
                          <a:spcPts val="0"/>
                        </a:spcAft>
                      </a:pPr>
                      <a:r>
                        <a:rPr lang="en-US" sz="1800" kern="100" dirty="0">
                          <a:solidFill>
                            <a:srgbClr val="C00000"/>
                          </a:solidFill>
                          <a:latin typeface="宋体"/>
                          <a:ea typeface="宋体"/>
                          <a:cs typeface="Times New Roman"/>
                        </a:rPr>
                        <a:t>17.5%</a:t>
                      </a:r>
                      <a:endParaRPr lang="zh-CN" sz="1800" kern="100" dirty="0">
                        <a:solidFill>
                          <a:srgbClr val="C00000"/>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304800" y="1295400"/>
            <a:ext cx="8382000" cy="830997"/>
          </a:xfrm>
          <a:prstGeom prst="rect">
            <a:avLst/>
          </a:prstGeom>
        </p:spPr>
        <p:txBody>
          <a:bodyPr wrap="square">
            <a:spAutoFit/>
          </a:bodyPr>
          <a:lstStyle/>
          <a:p>
            <a:pPr algn="l"/>
            <a:r>
              <a:rPr lang="zh-CN" altLang="en-US" sz="2400" b="0" dirty="0" smtClean="0">
                <a:solidFill>
                  <a:schemeClr val="accent2"/>
                </a:solidFill>
              </a:rPr>
              <a:t>根据提取的规则，对</a:t>
            </a:r>
            <a:r>
              <a:rPr lang="en-US" sz="2400" b="0" dirty="0" smtClean="0">
                <a:solidFill>
                  <a:schemeClr val="accent2"/>
                </a:solidFill>
              </a:rPr>
              <a:t>2012</a:t>
            </a:r>
            <a:r>
              <a:rPr lang="zh-CN" altLang="en-US" sz="2400" b="0" dirty="0" smtClean="0">
                <a:solidFill>
                  <a:schemeClr val="accent2"/>
                </a:solidFill>
              </a:rPr>
              <a:t>年</a:t>
            </a:r>
            <a:r>
              <a:rPr lang="en-US" sz="2400" b="0" dirty="0" smtClean="0">
                <a:solidFill>
                  <a:schemeClr val="accent2"/>
                </a:solidFill>
              </a:rPr>
              <a:t>5</a:t>
            </a:r>
            <a:r>
              <a:rPr lang="zh-CN" altLang="en-US" sz="2400" b="0" dirty="0" smtClean="0">
                <a:solidFill>
                  <a:schemeClr val="accent2"/>
                </a:solidFill>
              </a:rPr>
              <a:t>月</a:t>
            </a:r>
            <a:r>
              <a:rPr lang="en-US" sz="2400" b="0" dirty="0" smtClean="0">
                <a:solidFill>
                  <a:schemeClr val="accent2"/>
                </a:solidFill>
              </a:rPr>
              <a:t>17</a:t>
            </a:r>
            <a:r>
              <a:rPr lang="zh-CN" altLang="en-US" sz="2400" b="0" dirty="0" smtClean="0">
                <a:solidFill>
                  <a:schemeClr val="accent2"/>
                </a:solidFill>
              </a:rPr>
              <a:t>日实验进行规则预测，规则的预测结果如表所示：</a:t>
            </a:r>
            <a:endParaRPr lang="zh-CN" altLang="en-US" sz="2400" b="0" dirty="0">
              <a:solidFill>
                <a:schemeClr val="accent2"/>
              </a:solidFill>
            </a:endParaRPr>
          </a:p>
        </p:txBody>
      </p:sp>
      <p:sp>
        <p:nvSpPr>
          <p:cNvPr id="11" name="矩形 10"/>
          <p:cNvSpPr/>
          <p:nvPr/>
        </p:nvSpPr>
        <p:spPr>
          <a:xfrm>
            <a:off x="533400" y="4267200"/>
            <a:ext cx="8077200" cy="1015663"/>
          </a:xfrm>
          <a:prstGeom prst="rect">
            <a:avLst/>
          </a:prstGeom>
        </p:spPr>
        <p:txBody>
          <a:bodyPr wrap="square">
            <a:spAutoFit/>
          </a:bodyPr>
          <a:lstStyle/>
          <a:p>
            <a:pPr algn="l"/>
            <a:r>
              <a:rPr lang="zh-CN" altLang="en-US" sz="2000" b="0" dirty="0" smtClean="0">
                <a:solidFill>
                  <a:srgbClr val="7030A0"/>
                </a:solidFill>
              </a:rPr>
              <a:t>对机匣加速度信号根据倒频谱提取的</a:t>
            </a:r>
            <a:r>
              <a:rPr lang="en-US" sz="2000" b="0" dirty="0" smtClean="0">
                <a:solidFill>
                  <a:srgbClr val="7030A0"/>
                </a:solidFill>
              </a:rPr>
              <a:t>20</a:t>
            </a:r>
            <a:r>
              <a:rPr lang="zh-CN" altLang="en-US" sz="2000" b="0" dirty="0" smtClean="0">
                <a:solidFill>
                  <a:srgbClr val="7030A0"/>
                </a:solidFill>
              </a:rPr>
              <a:t>各传递特征，应用</a:t>
            </a:r>
            <a:r>
              <a:rPr lang="en-US" sz="2000" b="0" dirty="0" err="1" smtClean="0">
                <a:solidFill>
                  <a:srgbClr val="7030A0"/>
                </a:solidFill>
              </a:rPr>
              <a:t>Weka</a:t>
            </a:r>
            <a:r>
              <a:rPr lang="zh-CN" altLang="en-US" sz="2000" b="0" dirty="0" smtClean="0">
                <a:solidFill>
                  <a:srgbClr val="7030A0"/>
                </a:solidFill>
              </a:rPr>
              <a:t>软件可以有效的进行知识规则的提取，提取的规则识别率较高，达到了</a:t>
            </a:r>
            <a:r>
              <a:rPr lang="en-US" sz="2000" b="0" dirty="0" smtClean="0">
                <a:solidFill>
                  <a:srgbClr val="7030A0"/>
                </a:solidFill>
              </a:rPr>
              <a:t>99%</a:t>
            </a:r>
            <a:r>
              <a:rPr lang="zh-CN" altLang="en-US" sz="2000" b="0" dirty="0" smtClean="0">
                <a:solidFill>
                  <a:srgbClr val="7030A0"/>
                </a:solidFill>
              </a:rPr>
              <a:t>以上且对未知样本的预测能力较强，达到了</a:t>
            </a:r>
            <a:r>
              <a:rPr lang="en-US" sz="2000" b="0" dirty="0" smtClean="0">
                <a:solidFill>
                  <a:srgbClr val="7030A0"/>
                </a:solidFill>
              </a:rPr>
              <a:t>80%</a:t>
            </a:r>
            <a:r>
              <a:rPr lang="zh-CN" altLang="en-US" sz="2000" b="0" dirty="0" smtClean="0">
                <a:solidFill>
                  <a:srgbClr val="7030A0"/>
                </a:solidFill>
              </a:rPr>
              <a:t>以上。</a:t>
            </a:r>
            <a:endParaRPr lang="zh-CN" altLang="en-US" sz="2000" b="0" dirty="0">
              <a:solidFill>
                <a:srgbClr val="7030A0"/>
              </a:solidFill>
            </a:endParaRPr>
          </a:p>
        </p:txBody>
      </p:sp>
      <p:sp>
        <p:nvSpPr>
          <p:cNvPr id="1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3"/>
          <p:cNvSpPr>
            <a:spLocks noChangeArrowheads="1"/>
          </p:cNvSpPr>
          <p:nvPr/>
        </p:nvSpPr>
        <p:spPr bwMode="gray">
          <a:xfrm>
            <a:off x="228600" y="1219200"/>
            <a:ext cx="2895600" cy="4419600"/>
          </a:xfrm>
          <a:prstGeom prst="rightArrow">
            <a:avLst>
              <a:gd name="adj1" fmla="val 62787"/>
              <a:gd name="adj2" fmla="val 41259"/>
            </a:avLst>
          </a:prstGeom>
          <a:gradFill rotWithShape="1">
            <a:gsLst>
              <a:gs pos="0">
                <a:schemeClr val="bg2">
                  <a:gamma/>
                  <a:tint val="0"/>
                  <a:invGamma/>
                  <a:alpha val="0"/>
                </a:schemeClr>
              </a:gs>
              <a:gs pos="100000">
                <a:schemeClr val="bg2">
                  <a:alpha val="50000"/>
                </a:schemeClr>
              </a:gs>
            </a:gsLst>
            <a:lin ang="0" scaled="1"/>
          </a:gradFill>
          <a:ln w="19050" cap="rnd" algn="ctr">
            <a:solidFill>
              <a:srgbClr val="C0C0C0"/>
            </a:solidFill>
            <a:prstDash val="sysDot"/>
            <a:miter lim="800000"/>
            <a:headEnd/>
            <a:tailEnd/>
          </a:ln>
          <a:effectLst/>
        </p:spPr>
        <p:txBody>
          <a:bodyPr wrap="none" anchor="ctr"/>
          <a:lstStyle/>
          <a:p>
            <a:pPr eaLnBrk="1" hangingPunct="1"/>
            <a:endParaRPr lang="zh-CN" altLang="en-US">
              <a:ea typeface="宋体" pitchFamily="2" charset="-122"/>
            </a:endParaRPr>
          </a:p>
        </p:txBody>
      </p:sp>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9"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smtClean="0">
                <a:solidFill>
                  <a:srgbClr val="FF0000"/>
                </a:solidFill>
                <a:latin typeface="Arial" pitchFamily="34" charset="0"/>
              </a:rPr>
              <a:t>碰摩故障诊断研究现状</a:t>
            </a:r>
            <a:endParaRPr lang="zh-CN" altLang="en-US" dirty="0">
              <a:solidFill>
                <a:schemeClr val="tx2"/>
              </a:solidFill>
            </a:endParaRPr>
          </a:p>
        </p:txBody>
      </p:sp>
      <p:grpSp>
        <p:nvGrpSpPr>
          <p:cNvPr id="71" name="Group 2"/>
          <p:cNvGrpSpPr>
            <a:grpSpLocks/>
          </p:cNvGrpSpPr>
          <p:nvPr/>
        </p:nvGrpSpPr>
        <p:grpSpPr bwMode="auto">
          <a:xfrm>
            <a:off x="533689" y="762000"/>
            <a:ext cx="8534111" cy="5129092"/>
            <a:chOff x="-231" y="0"/>
            <a:chExt cx="10066" cy="6137"/>
          </a:xfrm>
        </p:grpSpPr>
        <p:grpSp>
          <p:nvGrpSpPr>
            <p:cNvPr id="73" name="Group 4"/>
            <p:cNvGrpSpPr>
              <a:grpSpLocks/>
            </p:cNvGrpSpPr>
            <p:nvPr/>
          </p:nvGrpSpPr>
          <p:grpSpPr bwMode="auto">
            <a:xfrm>
              <a:off x="-3" y="2220"/>
              <a:ext cx="1616" cy="1420"/>
              <a:chOff x="810" y="105083"/>
              <a:chExt cx="908531" cy="798947"/>
            </a:xfrm>
          </p:grpSpPr>
          <p:sp>
            <p:nvSpPr>
              <p:cNvPr id="84" name="椭圆 47"/>
              <p:cNvSpPr>
                <a:spLocks noChangeArrowheads="1"/>
              </p:cNvSpPr>
              <p:nvPr/>
            </p:nvSpPr>
            <p:spPr bwMode="auto">
              <a:xfrm rot="19388639">
                <a:off x="810" y="177348"/>
                <a:ext cx="683064" cy="466731"/>
              </a:xfrm>
              <a:prstGeom prst="ellipse">
                <a:avLst/>
              </a:prstGeom>
              <a:gradFill rotWithShape="1">
                <a:gsLst>
                  <a:gs pos="0">
                    <a:srgbClr val="FFFFFF"/>
                  </a:gs>
                  <a:gs pos="45000">
                    <a:srgbClr val="FFFFFF">
                      <a:alpha val="55000"/>
                    </a:srgbClr>
                  </a:gs>
                  <a:gs pos="100000">
                    <a:schemeClr val="bg1">
                      <a:alpha val="0"/>
                    </a:schemeClr>
                  </a:gs>
                </a:gsLst>
                <a:lin ang="5400000" scaled="1"/>
              </a:gradFill>
              <a:ln w="9525" cap="flat" cmpd="sng">
                <a:noFill/>
                <a:round/>
                <a:headEnd/>
                <a:tailEnd/>
              </a:ln>
              <a:effectLst/>
            </p:spPr>
            <p:txBody>
              <a:bodyPr anchor="ctr"/>
              <a:lstStyle/>
              <a:p>
                <a:pPr algn="ctr"/>
                <a:endParaRPr lang="zh-CN" altLang="en-US">
                  <a:solidFill>
                    <a:srgbClr val="FFFFFF"/>
                  </a:solidFill>
                  <a:latin typeface="Calibri" pitchFamily="34" charset="0"/>
                  <a:ea typeface="微软雅黑" pitchFamily="34" charset="-122"/>
                </a:endParaRPr>
              </a:p>
            </p:txBody>
          </p:sp>
          <p:grpSp>
            <p:nvGrpSpPr>
              <p:cNvPr id="85" name="Group 7"/>
              <p:cNvGrpSpPr>
                <a:grpSpLocks/>
              </p:cNvGrpSpPr>
              <p:nvPr/>
            </p:nvGrpSpPr>
            <p:grpSpPr bwMode="auto">
              <a:xfrm>
                <a:off x="104565" y="105083"/>
                <a:ext cx="804776" cy="798947"/>
                <a:chOff x="52" y="170"/>
                <a:chExt cx="908439" cy="902174"/>
              </a:xfrm>
            </p:grpSpPr>
            <p:pic>
              <p:nvPicPr>
                <p:cNvPr id="86" name="椭圆 48"/>
                <p:cNvPicPr>
                  <a:picLocks noChangeAspect="1" noChangeArrowheads="1"/>
                </p:cNvPicPr>
                <p:nvPr/>
              </p:nvPicPr>
              <p:blipFill>
                <a:blip r:embed="rId3"/>
                <a:srcRect/>
                <a:stretch>
                  <a:fillRect/>
                </a:stretch>
              </p:blipFill>
              <p:spPr bwMode="auto">
                <a:xfrm>
                  <a:off x="52" y="170"/>
                  <a:ext cx="908439" cy="902174"/>
                </a:xfrm>
                <a:prstGeom prst="rect">
                  <a:avLst/>
                </a:prstGeom>
                <a:noFill/>
                <a:ln w="9525" cap="flat" cmpd="sng">
                  <a:noFill/>
                  <a:miter lim="800000"/>
                  <a:headEnd/>
                  <a:tailEnd/>
                </a:ln>
                <a:effectLst/>
              </p:spPr>
            </p:pic>
            <p:sp>
              <p:nvSpPr>
                <p:cNvPr id="87" name="Text Box 9"/>
                <p:cNvSpPr txBox="1">
                  <a:spLocks noChangeArrowheads="1"/>
                </p:cNvSpPr>
                <p:nvPr/>
              </p:nvSpPr>
              <p:spPr bwMode="auto">
                <a:xfrm>
                  <a:off x="139216" y="134435"/>
                  <a:ext cx="632165" cy="632386"/>
                </a:xfrm>
                <a:prstGeom prst="rect">
                  <a:avLst/>
                </a:prstGeom>
                <a:noFill/>
                <a:ln w="9525" cap="flat" cmpd="sng">
                  <a:noFill/>
                  <a:miter lim="800000"/>
                  <a:headEnd/>
                  <a:tailEnd/>
                </a:ln>
                <a:effectLst/>
              </p:spPr>
              <p:txBody>
                <a:bodyPr anchor="ctr"/>
                <a:lstStyle/>
                <a:p>
                  <a:pPr algn="ctr"/>
                  <a:endParaRPr lang="zh-CN" altLang="en-US">
                    <a:solidFill>
                      <a:srgbClr val="FFFFFF"/>
                    </a:solidFill>
                    <a:latin typeface="Calibri" pitchFamily="34" charset="0"/>
                    <a:ea typeface="微软雅黑" pitchFamily="34" charset="-122"/>
                  </a:endParaRPr>
                </a:p>
              </p:txBody>
            </p:sp>
          </p:grpSp>
        </p:grpSp>
        <p:pic>
          <p:nvPicPr>
            <p:cNvPr id="74" name="圆角矩形 33"/>
            <p:cNvPicPr>
              <a:picLocks noChangeArrowheads="1"/>
            </p:cNvPicPr>
            <p:nvPr/>
          </p:nvPicPr>
          <p:blipFill>
            <a:blip r:embed="rId4"/>
            <a:srcRect/>
            <a:stretch>
              <a:fillRect/>
            </a:stretch>
          </p:blipFill>
          <p:spPr bwMode="auto">
            <a:xfrm>
              <a:off x="3215" y="2899"/>
              <a:ext cx="6612" cy="1804"/>
            </a:xfrm>
            <a:prstGeom prst="rect">
              <a:avLst/>
            </a:prstGeom>
            <a:noFill/>
            <a:ln w="9525" cap="flat" cmpd="sng">
              <a:noFill/>
              <a:miter lim="800000"/>
              <a:headEnd/>
              <a:tailEnd/>
            </a:ln>
            <a:effectLst/>
          </p:spPr>
        </p:pic>
        <p:sp>
          <p:nvSpPr>
            <p:cNvPr id="75" name="矩形 87"/>
            <p:cNvSpPr>
              <a:spLocks noChangeArrowheads="1"/>
            </p:cNvSpPr>
            <p:nvPr/>
          </p:nvSpPr>
          <p:spPr bwMode="auto">
            <a:xfrm>
              <a:off x="3813" y="3428"/>
              <a:ext cx="5052" cy="766"/>
            </a:xfrm>
            <a:prstGeom prst="rect">
              <a:avLst/>
            </a:prstGeom>
            <a:noFill/>
            <a:ln w="9525" cap="flat" cmpd="sng">
              <a:noFill/>
              <a:miter lim="800000"/>
              <a:headEnd/>
              <a:tailEnd/>
            </a:ln>
            <a:effectLst/>
          </p:spPr>
          <p:txBody>
            <a:bodyPr>
              <a:spAutoFit/>
            </a:bodyPr>
            <a:lstStyle/>
            <a:p>
              <a:pPr fontAlgn="ctr">
                <a:buClr>
                  <a:srgbClr val="FF0000"/>
                </a:buClr>
                <a:buSzPct val="70000"/>
              </a:pPr>
              <a:r>
                <a:rPr lang="zh-CN" altLang="en-US" sz="2800" dirty="0" smtClean="0">
                  <a:solidFill>
                    <a:schemeClr val="tx1"/>
                  </a:solidFill>
                  <a:latin typeface="+mn-ea"/>
                  <a:ea typeface="+mn-ea"/>
                </a:rPr>
                <a:t>声发射</a:t>
              </a:r>
              <a:endParaRPr lang="zh-CN" altLang="en-US" sz="2800" dirty="0">
                <a:solidFill>
                  <a:schemeClr val="tx1"/>
                </a:solidFill>
                <a:latin typeface="+mn-ea"/>
                <a:ea typeface="+mn-ea"/>
              </a:endParaRPr>
            </a:p>
          </p:txBody>
        </p:sp>
        <p:pic>
          <p:nvPicPr>
            <p:cNvPr id="76" name="圆角矩形 36"/>
            <p:cNvPicPr>
              <a:picLocks noChangeArrowheads="1"/>
            </p:cNvPicPr>
            <p:nvPr/>
          </p:nvPicPr>
          <p:blipFill>
            <a:blip r:embed="rId5"/>
            <a:srcRect/>
            <a:stretch>
              <a:fillRect/>
            </a:stretch>
          </p:blipFill>
          <p:spPr bwMode="auto">
            <a:xfrm>
              <a:off x="3223" y="4270"/>
              <a:ext cx="6612" cy="1804"/>
            </a:xfrm>
            <a:prstGeom prst="rect">
              <a:avLst/>
            </a:prstGeom>
            <a:noFill/>
            <a:ln w="9525" cap="flat" cmpd="sng">
              <a:noFill/>
              <a:miter lim="800000"/>
              <a:headEnd/>
              <a:tailEnd/>
            </a:ln>
            <a:effectLst/>
          </p:spPr>
        </p:pic>
        <p:sp>
          <p:nvSpPr>
            <p:cNvPr id="77" name="矩形 87"/>
            <p:cNvSpPr>
              <a:spLocks noChangeArrowheads="1"/>
            </p:cNvSpPr>
            <p:nvPr/>
          </p:nvSpPr>
          <p:spPr bwMode="auto">
            <a:xfrm>
              <a:off x="3813" y="4741"/>
              <a:ext cx="5294" cy="1396"/>
            </a:xfrm>
            <a:prstGeom prst="rect">
              <a:avLst/>
            </a:prstGeom>
            <a:noFill/>
            <a:ln w="9525" cap="flat" cmpd="sng">
              <a:noFill/>
              <a:miter lim="800000"/>
              <a:headEnd/>
              <a:tailEnd/>
            </a:ln>
            <a:effectLst/>
          </p:spPr>
          <p:txBody>
            <a:bodyPr>
              <a:spAutoFit/>
            </a:bodyPr>
            <a:lstStyle/>
            <a:p>
              <a:pPr fontAlgn="ctr">
                <a:buClr>
                  <a:srgbClr val="FF0000"/>
                </a:buClr>
                <a:buSzPct val="70000"/>
              </a:pPr>
              <a:r>
                <a:rPr lang="zh-CN" altLang="en-US" sz="2800" dirty="0" smtClean="0">
                  <a:solidFill>
                    <a:schemeClr val="tx1"/>
                  </a:solidFill>
                </a:rPr>
                <a:t>多种信号处理方法相互结合</a:t>
              </a:r>
              <a:endParaRPr lang="zh-CN" altLang="en-US" sz="2800" dirty="0">
                <a:solidFill>
                  <a:schemeClr val="tx1"/>
                </a:solidFill>
                <a:latin typeface="微软雅黑" pitchFamily="34" charset="-122"/>
                <a:ea typeface="微软雅黑" pitchFamily="34" charset="-122"/>
              </a:endParaRPr>
            </a:p>
          </p:txBody>
        </p:sp>
        <p:pic>
          <p:nvPicPr>
            <p:cNvPr id="78" name="圆角矩形 73"/>
            <p:cNvPicPr>
              <a:picLocks noChangeArrowheads="1"/>
            </p:cNvPicPr>
            <p:nvPr/>
          </p:nvPicPr>
          <p:blipFill>
            <a:blip r:embed="rId6"/>
            <a:srcRect/>
            <a:stretch>
              <a:fillRect/>
            </a:stretch>
          </p:blipFill>
          <p:spPr bwMode="auto">
            <a:xfrm>
              <a:off x="3215" y="1449"/>
              <a:ext cx="6612" cy="1804"/>
            </a:xfrm>
            <a:prstGeom prst="rect">
              <a:avLst/>
            </a:prstGeom>
            <a:noFill/>
            <a:ln w="9525" cap="flat" cmpd="sng">
              <a:noFill/>
              <a:miter lim="800000"/>
              <a:headEnd/>
              <a:tailEnd/>
            </a:ln>
            <a:effectLst/>
          </p:spPr>
        </p:pic>
        <p:sp>
          <p:nvSpPr>
            <p:cNvPr id="79" name="矩形 87"/>
            <p:cNvSpPr>
              <a:spLocks noChangeArrowheads="1"/>
            </p:cNvSpPr>
            <p:nvPr/>
          </p:nvSpPr>
          <p:spPr bwMode="auto">
            <a:xfrm>
              <a:off x="3813" y="2010"/>
              <a:ext cx="4956" cy="766"/>
            </a:xfrm>
            <a:prstGeom prst="rect">
              <a:avLst/>
            </a:prstGeom>
            <a:noFill/>
            <a:ln w="9525" cap="flat" cmpd="sng">
              <a:noFill/>
              <a:miter lim="800000"/>
              <a:headEnd/>
              <a:tailEnd/>
            </a:ln>
            <a:effectLst/>
          </p:spPr>
          <p:txBody>
            <a:bodyPr>
              <a:spAutoFit/>
            </a:bodyPr>
            <a:lstStyle/>
            <a:p>
              <a:pPr fontAlgn="ctr">
                <a:buClr>
                  <a:srgbClr val="FF0000"/>
                </a:buClr>
                <a:buSzPct val="70000"/>
              </a:pPr>
              <a:r>
                <a:rPr lang="en-US" altLang="zh-CN" sz="2800" dirty="0" smtClean="0">
                  <a:solidFill>
                    <a:schemeClr val="tx1"/>
                  </a:solidFill>
                </a:rPr>
                <a:t>Hilbert-Huang </a:t>
              </a:r>
              <a:r>
                <a:rPr lang="zh-CN" altLang="en-US" sz="2800" dirty="0" smtClean="0">
                  <a:solidFill>
                    <a:schemeClr val="tx1"/>
                  </a:solidFill>
                </a:rPr>
                <a:t>变换</a:t>
              </a:r>
            </a:p>
          </p:txBody>
        </p:sp>
        <p:pic>
          <p:nvPicPr>
            <p:cNvPr id="80" name="圆角矩形 55"/>
            <p:cNvPicPr>
              <a:picLocks noChangeArrowheads="1"/>
            </p:cNvPicPr>
            <p:nvPr/>
          </p:nvPicPr>
          <p:blipFill>
            <a:blip r:embed="rId7"/>
            <a:srcRect/>
            <a:stretch>
              <a:fillRect/>
            </a:stretch>
          </p:blipFill>
          <p:spPr bwMode="auto">
            <a:xfrm>
              <a:off x="3223" y="0"/>
              <a:ext cx="6612" cy="1802"/>
            </a:xfrm>
            <a:prstGeom prst="rect">
              <a:avLst/>
            </a:prstGeom>
            <a:noFill/>
            <a:ln w="9525" cap="flat" cmpd="sng">
              <a:noFill/>
              <a:miter lim="800000"/>
              <a:headEnd/>
              <a:tailEnd/>
            </a:ln>
            <a:effectLst/>
          </p:spPr>
        </p:pic>
        <p:sp>
          <p:nvSpPr>
            <p:cNvPr id="81" name="矩形 87"/>
            <p:cNvSpPr>
              <a:spLocks noChangeArrowheads="1"/>
            </p:cNvSpPr>
            <p:nvPr/>
          </p:nvSpPr>
          <p:spPr bwMode="auto">
            <a:xfrm>
              <a:off x="3813" y="446"/>
              <a:ext cx="5386" cy="766"/>
            </a:xfrm>
            <a:prstGeom prst="rect">
              <a:avLst/>
            </a:prstGeom>
            <a:noFill/>
            <a:ln w="9525" cap="flat" cmpd="sng">
              <a:noFill/>
              <a:miter lim="800000"/>
              <a:headEnd/>
              <a:tailEnd/>
            </a:ln>
            <a:effectLst/>
          </p:spPr>
          <p:txBody>
            <a:bodyPr>
              <a:spAutoFit/>
            </a:bodyPr>
            <a:lstStyle/>
            <a:p>
              <a:pPr fontAlgn="ctr">
                <a:buClr>
                  <a:srgbClr val="FF0000"/>
                </a:buClr>
                <a:buSzPct val="70000"/>
              </a:pPr>
              <a:r>
                <a:rPr lang="zh-CN" altLang="en-US" sz="2800" dirty="0" smtClean="0">
                  <a:solidFill>
                    <a:schemeClr val="tx1"/>
                  </a:solidFill>
                </a:rPr>
                <a:t>小波变换</a:t>
              </a:r>
              <a:endParaRPr lang="zh-CN" altLang="en-US" sz="2800" dirty="0">
                <a:solidFill>
                  <a:schemeClr val="tx1"/>
                </a:solidFill>
                <a:latin typeface="微软雅黑" pitchFamily="34" charset="-122"/>
                <a:ea typeface="微软雅黑" pitchFamily="34" charset="-122"/>
              </a:endParaRPr>
            </a:p>
          </p:txBody>
        </p:sp>
        <p:sp>
          <p:nvSpPr>
            <p:cNvPr id="82" name="Text Box 18"/>
            <p:cNvSpPr txBox="1">
              <a:spLocks noChangeArrowheads="1"/>
            </p:cNvSpPr>
            <p:nvPr/>
          </p:nvSpPr>
          <p:spPr bwMode="auto">
            <a:xfrm>
              <a:off x="-231" y="2370"/>
              <a:ext cx="2516" cy="1368"/>
            </a:xfrm>
            <a:prstGeom prst="rect">
              <a:avLst/>
            </a:prstGeom>
            <a:noFill/>
            <a:ln w="9525" cap="flat" cmpd="sng">
              <a:noFill/>
              <a:miter lim="800000"/>
              <a:headEnd/>
              <a:tailEnd/>
            </a:ln>
            <a:effectLst/>
          </p:spPr>
          <p:txBody>
            <a:bodyPr anchor="ctr"/>
            <a:lstStyle/>
            <a:p>
              <a:r>
                <a:rPr lang="zh-CN" altLang="en-US" sz="3200" dirty="0" smtClean="0">
                  <a:solidFill>
                    <a:schemeClr val="tx1"/>
                  </a:solidFill>
                </a:rPr>
                <a:t>碰摩故障诊断研究现状</a:t>
              </a:r>
              <a:endParaRPr lang="zh-CN" altLang="en-US" sz="3200" dirty="0">
                <a:solidFill>
                  <a:schemeClr val="tx1"/>
                </a:solidFill>
                <a:ea typeface="黑体" pitchFamily="49" charset="-122"/>
              </a:endParaRPr>
            </a:p>
          </p:txBody>
        </p:sp>
      </p:grpSp>
      <p:sp>
        <p:nvSpPr>
          <p:cNvPr id="23" name="Rectangle 7"/>
          <p:cNvSpPr>
            <a:spLocks noChangeArrowheads="1"/>
          </p:cNvSpPr>
          <p:nvPr/>
        </p:nvSpPr>
        <p:spPr bwMode="auto">
          <a:xfrm>
            <a:off x="0" y="381000"/>
            <a:ext cx="566737" cy="64928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p>
            <a:pPr algn="ctr" eaLnBrk="0" fontAlgn="t" hangingPunct="0">
              <a:spcBef>
                <a:spcPct val="0"/>
              </a:spcBef>
              <a:spcAft>
                <a:spcPct val="0"/>
              </a:spcAft>
              <a:defRPr/>
            </a:pPr>
            <a:r>
              <a:rPr kumimoji="1" lang="en-US" altLang="ko-KR" sz="1600" b="1" dirty="0">
                <a:solidFill>
                  <a:srgbClr val="FFFFFF"/>
                </a:solidFill>
                <a:effectLst>
                  <a:outerShdw blurRad="38100" dist="38100" dir="2700000" algn="tl">
                    <a:srgbClr val="000000"/>
                  </a:outerShdw>
                </a:effectLst>
                <a:ea typeface="DotumChe" pitchFamily="49" charset="-127"/>
              </a:rPr>
              <a:t>III</a:t>
            </a:r>
          </a:p>
        </p:txBody>
      </p:sp>
      <p:sp>
        <p:nvSpPr>
          <p:cNvPr id="26" name="矩形 25"/>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研究现状</a:t>
            </a:r>
            <a:endParaRPr lang="zh-CN" altLang="en-US" dirty="0">
              <a:solidFill>
                <a:schemeClr val="bg1"/>
              </a:solidFill>
              <a:latin typeface="Arial" pitchFamily="34" charset="0"/>
            </a:endParaRPr>
          </a:p>
        </p:txBody>
      </p:sp>
      <p:sp>
        <p:nvSpPr>
          <p:cNvPr id="2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6" name="Group 6"/>
          <p:cNvGrpSpPr>
            <a:grpSpLocks/>
          </p:cNvGrpSpPr>
          <p:nvPr/>
        </p:nvGrpSpPr>
        <p:grpSpPr bwMode="auto">
          <a:xfrm>
            <a:off x="2514600" y="472116"/>
            <a:ext cx="3886200" cy="747084"/>
            <a:chOff x="596" y="1543"/>
            <a:chExt cx="1440" cy="551"/>
          </a:xfrm>
        </p:grpSpPr>
        <p:sp>
          <p:nvSpPr>
            <p:cNvPr id="7" name="Freeform 7"/>
            <p:cNvSpPr>
              <a:spLocks/>
            </p:cNvSpPr>
            <p:nvPr/>
          </p:nvSpPr>
          <p:spPr bwMode="gray">
            <a:xfrm>
              <a:off x="681" y="1904"/>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8" name="Rectangle 8"/>
            <p:cNvSpPr>
              <a:spLocks noChangeArrowheads="1"/>
            </p:cNvSpPr>
            <p:nvPr/>
          </p:nvSpPr>
          <p:spPr bwMode="gray">
            <a:xfrm>
              <a:off x="596" y="1543"/>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algn="ctr">
                <a:defRPr/>
              </a:pPr>
              <a:r>
                <a:rPr lang="zh-CN" altLang="en-US" sz="3200" b="1" dirty="0" smtClean="0">
                  <a:solidFill>
                    <a:srgbClr val="000000"/>
                  </a:solidFill>
                  <a:effectLst>
                    <a:outerShdw blurRad="38100" dist="38100" dir="2700000" algn="tl">
                      <a:srgbClr val="FFFFFF"/>
                    </a:outerShdw>
                  </a:effectLst>
                  <a:latin typeface="Arial" charset="0"/>
                  <a:ea typeface="宋体" pitchFamily="2" charset="-122"/>
                  <a:cs typeface="Arial" charset="0"/>
                </a:rPr>
                <a:t>小结</a:t>
              </a:r>
              <a:endParaRPr lang="en-US" altLang="zh-CN" sz="3200" b="1" dirty="0">
                <a:solidFill>
                  <a:srgbClr val="000000"/>
                </a:solidFill>
                <a:effectLst>
                  <a:outerShdw blurRad="38100" dist="38100" dir="2700000" algn="tl">
                    <a:srgbClr val="FFFFFF"/>
                  </a:outerShdw>
                </a:effectLst>
                <a:latin typeface="Arial" charset="0"/>
                <a:ea typeface="宋体" pitchFamily="2" charset="-122"/>
                <a:cs typeface="Arial" charset="0"/>
              </a:endParaRPr>
            </a:p>
          </p:txBody>
        </p:sp>
      </p:grpSp>
      <p:grpSp>
        <p:nvGrpSpPr>
          <p:cNvPr id="9" name="组合 8"/>
          <p:cNvGrpSpPr/>
          <p:nvPr/>
        </p:nvGrpSpPr>
        <p:grpSpPr>
          <a:xfrm>
            <a:off x="-68778" y="2489537"/>
            <a:ext cx="9158991" cy="1168063"/>
            <a:chOff x="-91191" y="2054355"/>
            <a:chExt cx="9158991" cy="1334453"/>
          </a:xfrm>
        </p:grpSpPr>
        <p:grpSp>
          <p:nvGrpSpPr>
            <p:cNvPr id="10" name="组合 5"/>
            <p:cNvGrpSpPr/>
            <p:nvPr/>
          </p:nvGrpSpPr>
          <p:grpSpPr>
            <a:xfrm>
              <a:off x="-91191" y="2054355"/>
              <a:ext cx="9158991" cy="1222245"/>
              <a:chOff x="524036" y="1924517"/>
              <a:chExt cx="7705564" cy="821872"/>
            </a:xfrm>
          </p:grpSpPr>
          <p:sp>
            <p:nvSpPr>
              <p:cNvPr id="12" name="圆角矩形 19"/>
              <p:cNvSpPr>
                <a:spLocks noChangeArrowheads="1"/>
              </p:cNvSpPr>
              <p:nvPr/>
            </p:nvSpPr>
            <p:spPr bwMode="auto">
              <a:xfrm>
                <a:off x="1316172" y="1924517"/>
                <a:ext cx="6710614" cy="821872"/>
              </a:xfrm>
              <a:prstGeom prst="roundRect">
                <a:avLst>
                  <a:gd name="adj" fmla="val 20787"/>
                </a:avLst>
              </a:prstGeom>
              <a:noFill/>
              <a:ln w="38100" cmpd="sng">
                <a:solidFill>
                  <a:srgbClr val="009900"/>
                </a:solidFill>
                <a:round/>
                <a:headEnd/>
                <a:tailEnd/>
              </a:ln>
              <a:effectLst>
                <a:outerShdw dist="38100" dir="2700000" algn="ctr" rotWithShape="0">
                  <a:srgbClr val="000000">
                    <a:alpha val="3999"/>
                  </a:srgbClr>
                </a:outerShdw>
              </a:effectLst>
            </p:spPr>
            <p:txBody>
              <a:bodyPr anchor="ctr"/>
              <a:lstStyle/>
              <a:p>
                <a:pPr algn="ctr"/>
                <a:endParaRPr lang="zh-CN" altLang="en-US">
                  <a:solidFill>
                    <a:srgbClr val="FFFFFF"/>
                  </a:solidFill>
                  <a:latin typeface="微软雅黑" pitchFamily="34" charset="-122"/>
                  <a:ea typeface="微软雅黑" pitchFamily="34" charset="-122"/>
                </a:endParaRPr>
              </a:p>
            </p:txBody>
          </p:sp>
          <p:grpSp>
            <p:nvGrpSpPr>
              <p:cNvPr id="13" name="Group 4"/>
              <p:cNvGrpSpPr>
                <a:grpSpLocks/>
              </p:cNvGrpSpPr>
              <p:nvPr/>
            </p:nvGrpSpPr>
            <p:grpSpPr bwMode="auto">
              <a:xfrm>
                <a:off x="524036" y="2056224"/>
                <a:ext cx="1264320" cy="570749"/>
                <a:chOff x="-230696" y="283702"/>
                <a:chExt cx="928412" cy="514470"/>
              </a:xfrm>
            </p:grpSpPr>
            <p:pic>
              <p:nvPicPr>
                <p:cNvPr id="16" name="Picture 3" descr="C:\Documents and Settings\鱼不愚\桌面\000.png"/>
                <p:cNvPicPr>
                  <a:picLocks noChangeAspect="1" noChangeArrowheads="1"/>
                </p:cNvPicPr>
                <p:nvPr/>
              </p:nvPicPr>
              <p:blipFill>
                <a:blip r:embed="rId3"/>
                <a:srcRect/>
                <a:stretch>
                  <a:fillRect/>
                </a:stretch>
              </p:blipFill>
              <p:spPr bwMode="auto">
                <a:xfrm>
                  <a:off x="13942" y="283702"/>
                  <a:ext cx="495325" cy="514470"/>
                </a:xfrm>
                <a:prstGeom prst="rect">
                  <a:avLst/>
                </a:prstGeom>
                <a:noFill/>
                <a:ln w="9525">
                  <a:noFill/>
                  <a:miter lim="800000"/>
                  <a:headEnd/>
                  <a:tailEnd/>
                </a:ln>
              </p:spPr>
            </p:pic>
            <p:sp>
              <p:nvSpPr>
                <p:cNvPr id="17" name="TextBox 10"/>
                <p:cNvSpPr txBox="1">
                  <a:spLocks noChangeArrowheads="1"/>
                </p:cNvSpPr>
                <p:nvPr/>
              </p:nvSpPr>
              <p:spPr bwMode="auto">
                <a:xfrm>
                  <a:off x="-230696" y="334189"/>
                  <a:ext cx="928412" cy="279826"/>
                </a:xfrm>
                <a:prstGeom prst="rect">
                  <a:avLst/>
                </a:prstGeom>
                <a:noFill/>
                <a:ln w="9525">
                  <a:noFill/>
                  <a:miter lim="800000"/>
                  <a:headEnd/>
                  <a:tailEnd/>
                </a:ln>
              </p:spPr>
              <p:txBody>
                <a:bodyPr>
                  <a:spAutoFit/>
                </a:bodyPr>
                <a:lstStyle/>
                <a:p>
                  <a:r>
                    <a:rPr lang="en-US" sz="2400" dirty="0">
                      <a:solidFill>
                        <a:srgbClr val="F2F2F2"/>
                      </a:solidFill>
                      <a:latin typeface="微软雅黑" pitchFamily="34" charset="-122"/>
                      <a:ea typeface="微软雅黑" pitchFamily="34" charset="-122"/>
                    </a:rPr>
                    <a:t>01</a:t>
                  </a:r>
                </a:p>
              </p:txBody>
            </p:sp>
          </p:grpSp>
          <p:sp>
            <p:nvSpPr>
              <p:cNvPr id="14" name="TextBox 21"/>
              <p:cNvSpPr txBox="1">
                <a:spLocks noChangeArrowheads="1"/>
              </p:cNvSpPr>
              <p:nvPr/>
            </p:nvSpPr>
            <p:spPr bwMode="auto">
              <a:xfrm>
                <a:off x="2199774" y="2045950"/>
                <a:ext cx="5446295" cy="573727"/>
              </a:xfrm>
              <a:prstGeom prst="rect">
                <a:avLst/>
              </a:prstGeom>
              <a:noFill/>
              <a:ln w="9525">
                <a:noFill/>
                <a:miter lim="800000"/>
                <a:headEnd/>
                <a:tailEnd/>
              </a:ln>
            </p:spPr>
            <p:txBody>
              <a:bodyPr>
                <a:spAutoFit/>
              </a:bodyPr>
              <a:lstStyle/>
              <a:p>
                <a:pPr algn="ctr"/>
                <a:r>
                  <a:rPr lang="zh-CN" altLang="en-US" sz="2800" b="1">
                    <a:latin typeface="微软雅黑" pitchFamily="34" charset="-122"/>
                    <a:ea typeface="微软雅黑" pitchFamily="34" charset="-122"/>
                  </a:rPr>
                  <a:t>文本目录</a:t>
                </a:r>
              </a:p>
            </p:txBody>
          </p:sp>
          <p:sp>
            <p:nvSpPr>
              <p:cNvPr id="15" name="矩形 14"/>
              <p:cNvSpPr/>
              <p:nvPr/>
            </p:nvSpPr>
            <p:spPr>
              <a:xfrm>
                <a:off x="1957340" y="2048921"/>
                <a:ext cx="6272260" cy="351828"/>
              </a:xfrm>
              <a:prstGeom prst="rect">
                <a:avLst/>
              </a:prstGeom>
            </p:spPr>
            <p:txBody>
              <a:bodyPr wrap="square">
                <a:spAutoFit/>
              </a:bodyPr>
              <a:lstStyle/>
              <a:p>
                <a:pPr algn="l"/>
                <a:endParaRPr lang="zh-CN" altLang="en-US" sz="2800" b="0" dirty="0">
                  <a:solidFill>
                    <a:schemeClr val="tx1"/>
                  </a:solidFill>
                </a:endParaRPr>
              </a:p>
            </p:txBody>
          </p:sp>
        </p:grpSp>
        <p:sp>
          <p:nvSpPr>
            <p:cNvPr id="11" name="矩形 10"/>
            <p:cNvSpPr/>
            <p:nvPr/>
          </p:nvSpPr>
          <p:spPr>
            <a:xfrm>
              <a:off x="990600" y="2228464"/>
              <a:ext cx="7924800" cy="1160344"/>
            </a:xfrm>
            <a:prstGeom prst="rect">
              <a:avLst/>
            </a:prstGeom>
          </p:spPr>
          <p:txBody>
            <a:bodyPr wrap="square">
              <a:spAutoFit/>
            </a:bodyPr>
            <a:lstStyle/>
            <a:p>
              <a:pPr lvl="0"/>
              <a:r>
                <a:rPr lang="zh-CN" altLang="en-US" sz="2000" b="0" dirty="0" smtClean="0">
                  <a:solidFill>
                    <a:schemeClr val="tx1"/>
                  </a:solidFill>
                </a:rPr>
                <a:t>小波局部极大模能量特征进行规则的提取：规则检验结果识别率达到</a:t>
              </a:r>
              <a:r>
                <a:rPr lang="en-US" sz="2000" b="0" dirty="0" smtClean="0">
                  <a:solidFill>
                    <a:srgbClr val="C00000"/>
                  </a:solidFill>
                </a:rPr>
                <a:t>98.98%</a:t>
              </a:r>
              <a:r>
                <a:rPr lang="zh-CN" altLang="en-US" sz="2000" b="0" dirty="0" smtClean="0">
                  <a:solidFill>
                    <a:schemeClr val="accent2"/>
                  </a:solidFill>
                </a:rPr>
                <a:t>。</a:t>
              </a:r>
              <a:r>
                <a:rPr lang="zh-CN" altLang="en-US" sz="2000" b="0" dirty="0" smtClean="0">
                  <a:solidFill>
                    <a:schemeClr val="tx1"/>
                  </a:solidFill>
                </a:rPr>
                <a:t>预测结果分别为：</a:t>
              </a:r>
              <a:r>
                <a:rPr lang="en-US" sz="2000" b="0" dirty="0" smtClean="0">
                  <a:solidFill>
                    <a:srgbClr val="C00000"/>
                  </a:solidFill>
                </a:rPr>
                <a:t>99.23%</a:t>
              </a:r>
              <a:r>
                <a:rPr lang="zh-CN" altLang="en-US" sz="2000" b="0" dirty="0" smtClean="0">
                  <a:solidFill>
                    <a:srgbClr val="C00000"/>
                  </a:solidFill>
                </a:rPr>
                <a:t>、</a:t>
              </a:r>
              <a:r>
                <a:rPr lang="en-US" sz="2000" b="0" dirty="0" smtClean="0">
                  <a:solidFill>
                    <a:srgbClr val="C00000"/>
                  </a:solidFill>
                </a:rPr>
                <a:t>97.19%</a:t>
              </a:r>
              <a:r>
                <a:rPr lang="zh-CN" altLang="en-US" sz="2000" b="0" dirty="0" smtClean="0">
                  <a:solidFill>
                    <a:schemeClr val="tx1"/>
                  </a:solidFill>
                </a:rPr>
                <a:t>及</a:t>
              </a:r>
              <a:r>
                <a:rPr lang="en-US" sz="2000" b="0" dirty="0" smtClean="0">
                  <a:solidFill>
                    <a:srgbClr val="C00000"/>
                  </a:solidFill>
                </a:rPr>
                <a:t>80.05%</a:t>
              </a:r>
              <a:r>
                <a:rPr lang="zh-CN" altLang="en-US" sz="2000" b="0" dirty="0" smtClean="0">
                  <a:solidFill>
                    <a:schemeClr val="tx1"/>
                  </a:solidFill>
                </a:rPr>
                <a:t>；</a:t>
              </a:r>
            </a:p>
            <a:p>
              <a:pPr algn="l"/>
              <a:endParaRPr lang="zh-CN" altLang="en-US" sz="2000" dirty="0"/>
            </a:p>
          </p:txBody>
        </p:sp>
      </p:grpSp>
      <p:grpSp>
        <p:nvGrpSpPr>
          <p:cNvPr id="18" name="组合 17"/>
          <p:cNvGrpSpPr/>
          <p:nvPr/>
        </p:nvGrpSpPr>
        <p:grpSpPr>
          <a:xfrm>
            <a:off x="-55333" y="5330954"/>
            <a:ext cx="9158991" cy="1222246"/>
            <a:chOff x="-91191" y="2054355"/>
            <a:chExt cx="9158991" cy="1396355"/>
          </a:xfrm>
        </p:grpSpPr>
        <p:grpSp>
          <p:nvGrpSpPr>
            <p:cNvPr id="19" name="组合 5"/>
            <p:cNvGrpSpPr/>
            <p:nvPr/>
          </p:nvGrpSpPr>
          <p:grpSpPr>
            <a:xfrm>
              <a:off x="-91191" y="2054355"/>
              <a:ext cx="9158991" cy="1222245"/>
              <a:chOff x="524036" y="1924517"/>
              <a:chExt cx="7705564" cy="821872"/>
            </a:xfrm>
          </p:grpSpPr>
          <p:sp>
            <p:nvSpPr>
              <p:cNvPr id="21" name="圆角矩形 19"/>
              <p:cNvSpPr>
                <a:spLocks noChangeArrowheads="1"/>
              </p:cNvSpPr>
              <p:nvPr/>
            </p:nvSpPr>
            <p:spPr bwMode="auto">
              <a:xfrm>
                <a:off x="1316172" y="1924517"/>
                <a:ext cx="6710614" cy="821872"/>
              </a:xfrm>
              <a:prstGeom prst="roundRect">
                <a:avLst>
                  <a:gd name="adj" fmla="val 20787"/>
                </a:avLst>
              </a:prstGeom>
              <a:noFill/>
              <a:ln w="38100" cmpd="sng">
                <a:solidFill>
                  <a:srgbClr val="009900"/>
                </a:solidFill>
                <a:round/>
                <a:headEnd/>
                <a:tailEnd/>
              </a:ln>
              <a:effectLst>
                <a:outerShdw dist="38100" dir="2700000" algn="ctr" rotWithShape="0">
                  <a:srgbClr val="000000">
                    <a:alpha val="3999"/>
                  </a:srgbClr>
                </a:outerShdw>
              </a:effectLst>
            </p:spPr>
            <p:txBody>
              <a:bodyPr anchor="ctr"/>
              <a:lstStyle/>
              <a:p>
                <a:pPr algn="ctr"/>
                <a:endParaRPr lang="zh-CN" altLang="en-US">
                  <a:solidFill>
                    <a:srgbClr val="FFFFFF"/>
                  </a:solidFill>
                  <a:latin typeface="微软雅黑" pitchFamily="34" charset="-122"/>
                  <a:ea typeface="微软雅黑" pitchFamily="34" charset="-122"/>
                </a:endParaRPr>
              </a:p>
            </p:txBody>
          </p:sp>
          <p:grpSp>
            <p:nvGrpSpPr>
              <p:cNvPr id="22" name="Group 4"/>
              <p:cNvGrpSpPr>
                <a:grpSpLocks/>
              </p:cNvGrpSpPr>
              <p:nvPr/>
            </p:nvGrpSpPr>
            <p:grpSpPr bwMode="auto">
              <a:xfrm>
                <a:off x="524036" y="2056224"/>
                <a:ext cx="1264320" cy="570749"/>
                <a:chOff x="-230696" y="283702"/>
                <a:chExt cx="928412" cy="514470"/>
              </a:xfrm>
            </p:grpSpPr>
            <p:pic>
              <p:nvPicPr>
                <p:cNvPr id="25" name="Picture 3" descr="C:\Documents and Settings\鱼不愚\桌面\000.png"/>
                <p:cNvPicPr>
                  <a:picLocks noChangeAspect="1" noChangeArrowheads="1"/>
                </p:cNvPicPr>
                <p:nvPr/>
              </p:nvPicPr>
              <p:blipFill>
                <a:blip r:embed="rId3"/>
                <a:srcRect/>
                <a:stretch>
                  <a:fillRect/>
                </a:stretch>
              </p:blipFill>
              <p:spPr bwMode="auto">
                <a:xfrm>
                  <a:off x="13942" y="283702"/>
                  <a:ext cx="495325" cy="514470"/>
                </a:xfrm>
                <a:prstGeom prst="rect">
                  <a:avLst/>
                </a:prstGeom>
                <a:noFill/>
                <a:ln w="9525">
                  <a:noFill/>
                  <a:miter lim="800000"/>
                  <a:headEnd/>
                  <a:tailEnd/>
                </a:ln>
              </p:spPr>
            </p:pic>
            <p:sp>
              <p:nvSpPr>
                <p:cNvPr id="26" name="TextBox 10"/>
                <p:cNvSpPr txBox="1">
                  <a:spLocks noChangeArrowheads="1"/>
                </p:cNvSpPr>
                <p:nvPr/>
              </p:nvSpPr>
              <p:spPr bwMode="auto">
                <a:xfrm>
                  <a:off x="-230696" y="334189"/>
                  <a:ext cx="928412" cy="319687"/>
                </a:xfrm>
                <a:prstGeom prst="rect">
                  <a:avLst/>
                </a:prstGeom>
                <a:noFill/>
                <a:ln w="9525">
                  <a:noFill/>
                  <a:miter lim="800000"/>
                  <a:headEnd/>
                  <a:tailEnd/>
                </a:ln>
              </p:spPr>
              <p:txBody>
                <a:bodyPr>
                  <a:spAutoFit/>
                </a:bodyPr>
                <a:lstStyle/>
                <a:p>
                  <a:r>
                    <a:rPr lang="en-US" sz="2400" dirty="0" smtClean="0">
                      <a:solidFill>
                        <a:srgbClr val="F2F2F2"/>
                      </a:solidFill>
                      <a:latin typeface="微软雅黑" pitchFamily="34" charset="-122"/>
                      <a:ea typeface="微软雅黑" pitchFamily="34" charset="-122"/>
                    </a:rPr>
                    <a:t>03</a:t>
                  </a:r>
                  <a:endParaRPr lang="en-US" sz="2400" dirty="0">
                    <a:solidFill>
                      <a:srgbClr val="F2F2F2"/>
                    </a:solidFill>
                    <a:latin typeface="微软雅黑" pitchFamily="34" charset="-122"/>
                    <a:ea typeface="微软雅黑" pitchFamily="34" charset="-122"/>
                  </a:endParaRPr>
                </a:p>
              </p:txBody>
            </p:sp>
          </p:grpSp>
          <p:sp>
            <p:nvSpPr>
              <p:cNvPr id="23" name="TextBox 21"/>
              <p:cNvSpPr txBox="1">
                <a:spLocks noChangeArrowheads="1"/>
              </p:cNvSpPr>
              <p:nvPr/>
            </p:nvSpPr>
            <p:spPr bwMode="auto">
              <a:xfrm>
                <a:off x="2199774" y="2045950"/>
                <a:ext cx="5446295" cy="573727"/>
              </a:xfrm>
              <a:prstGeom prst="rect">
                <a:avLst/>
              </a:prstGeom>
              <a:noFill/>
              <a:ln w="9525">
                <a:noFill/>
                <a:miter lim="800000"/>
                <a:headEnd/>
                <a:tailEnd/>
              </a:ln>
            </p:spPr>
            <p:txBody>
              <a:bodyPr>
                <a:spAutoFit/>
              </a:bodyPr>
              <a:lstStyle/>
              <a:p>
                <a:pPr algn="ctr"/>
                <a:r>
                  <a:rPr lang="zh-CN" altLang="en-US" sz="2800" b="1">
                    <a:latin typeface="微软雅黑" pitchFamily="34" charset="-122"/>
                    <a:ea typeface="微软雅黑" pitchFamily="34" charset="-122"/>
                  </a:rPr>
                  <a:t>文本目录</a:t>
                </a:r>
              </a:p>
            </p:txBody>
          </p:sp>
          <p:sp>
            <p:nvSpPr>
              <p:cNvPr id="24" name="矩形 23"/>
              <p:cNvSpPr/>
              <p:nvPr/>
            </p:nvSpPr>
            <p:spPr>
              <a:xfrm>
                <a:off x="1957340" y="2048921"/>
                <a:ext cx="6272260" cy="351828"/>
              </a:xfrm>
              <a:prstGeom prst="rect">
                <a:avLst/>
              </a:prstGeom>
            </p:spPr>
            <p:txBody>
              <a:bodyPr wrap="square">
                <a:spAutoFit/>
              </a:bodyPr>
              <a:lstStyle/>
              <a:p>
                <a:pPr algn="l"/>
                <a:endParaRPr lang="zh-CN" altLang="en-US" sz="2800" b="0" dirty="0">
                  <a:solidFill>
                    <a:schemeClr val="tx1"/>
                  </a:solidFill>
                </a:endParaRPr>
              </a:p>
            </p:txBody>
          </p:sp>
        </p:grpSp>
        <p:sp>
          <p:nvSpPr>
            <p:cNvPr id="20" name="矩形 19"/>
            <p:cNvSpPr/>
            <p:nvPr/>
          </p:nvSpPr>
          <p:spPr>
            <a:xfrm>
              <a:off x="990600" y="2290366"/>
              <a:ext cx="7924800" cy="1160344"/>
            </a:xfrm>
            <a:prstGeom prst="rect">
              <a:avLst/>
            </a:prstGeom>
          </p:spPr>
          <p:txBody>
            <a:bodyPr wrap="square">
              <a:spAutoFit/>
            </a:bodyPr>
            <a:lstStyle/>
            <a:p>
              <a:pPr lvl="0"/>
              <a:r>
                <a:rPr lang="zh-CN" altLang="en-US" sz="2000" b="0" dirty="0" smtClean="0">
                  <a:solidFill>
                    <a:schemeClr val="tx1"/>
                  </a:solidFill>
                </a:rPr>
                <a:t>倒频谱提取信号的传递特征进行规则的提取：规则检验结果识别率达到</a:t>
              </a:r>
              <a:r>
                <a:rPr lang="en-US" sz="2000" b="0" dirty="0" smtClean="0">
                  <a:solidFill>
                    <a:srgbClr val="C00000"/>
                  </a:solidFill>
                </a:rPr>
                <a:t>99.24%</a:t>
              </a:r>
              <a:r>
                <a:rPr lang="zh-CN" altLang="en-US" sz="2000" b="0" dirty="0" smtClean="0">
                  <a:solidFill>
                    <a:schemeClr val="tx1"/>
                  </a:solidFill>
                </a:rPr>
                <a:t>。预测结果为：</a:t>
              </a:r>
              <a:r>
                <a:rPr lang="en-US" sz="2000" b="0" dirty="0" smtClean="0">
                  <a:solidFill>
                    <a:srgbClr val="C00000"/>
                  </a:solidFill>
                </a:rPr>
                <a:t>82.5%</a:t>
              </a:r>
              <a:r>
                <a:rPr lang="zh-CN" altLang="en-US" sz="2000" b="0" dirty="0" smtClean="0">
                  <a:solidFill>
                    <a:schemeClr val="tx1"/>
                  </a:solidFill>
                </a:rPr>
                <a:t>。</a:t>
              </a:r>
            </a:p>
            <a:p>
              <a:pPr algn="l"/>
              <a:endParaRPr lang="zh-CN" altLang="en-US" sz="2000" dirty="0"/>
            </a:p>
          </p:txBody>
        </p:sp>
      </p:grpSp>
      <p:grpSp>
        <p:nvGrpSpPr>
          <p:cNvPr id="27" name="组合 26"/>
          <p:cNvGrpSpPr/>
          <p:nvPr/>
        </p:nvGrpSpPr>
        <p:grpSpPr>
          <a:xfrm>
            <a:off x="-50849" y="3886200"/>
            <a:ext cx="9158991" cy="1219200"/>
            <a:chOff x="-91191" y="2054355"/>
            <a:chExt cx="9158991" cy="1392875"/>
          </a:xfrm>
        </p:grpSpPr>
        <p:grpSp>
          <p:nvGrpSpPr>
            <p:cNvPr id="28" name="组合 5"/>
            <p:cNvGrpSpPr/>
            <p:nvPr/>
          </p:nvGrpSpPr>
          <p:grpSpPr>
            <a:xfrm>
              <a:off x="-91191" y="2054355"/>
              <a:ext cx="9158991" cy="1222245"/>
              <a:chOff x="524036" y="1924517"/>
              <a:chExt cx="7705564" cy="821872"/>
            </a:xfrm>
          </p:grpSpPr>
          <p:sp>
            <p:nvSpPr>
              <p:cNvPr id="30" name="圆角矩形 19"/>
              <p:cNvSpPr>
                <a:spLocks noChangeArrowheads="1"/>
              </p:cNvSpPr>
              <p:nvPr/>
            </p:nvSpPr>
            <p:spPr bwMode="auto">
              <a:xfrm>
                <a:off x="1316172" y="1924517"/>
                <a:ext cx="6710614" cy="821872"/>
              </a:xfrm>
              <a:prstGeom prst="roundRect">
                <a:avLst>
                  <a:gd name="adj" fmla="val 20787"/>
                </a:avLst>
              </a:prstGeom>
              <a:noFill/>
              <a:ln w="38100" cmpd="sng">
                <a:solidFill>
                  <a:srgbClr val="009900"/>
                </a:solidFill>
                <a:round/>
                <a:headEnd/>
                <a:tailEnd/>
              </a:ln>
              <a:effectLst>
                <a:outerShdw dist="38100" dir="2700000" algn="ctr" rotWithShape="0">
                  <a:srgbClr val="000000">
                    <a:alpha val="3999"/>
                  </a:srgbClr>
                </a:outerShdw>
              </a:effectLst>
            </p:spPr>
            <p:txBody>
              <a:bodyPr anchor="ctr"/>
              <a:lstStyle/>
              <a:p>
                <a:pPr algn="ctr"/>
                <a:endParaRPr lang="zh-CN" altLang="en-US">
                  <a:solidFill>
                    <a:srgbClr val="FFFFFF"/>
                  </a:solidFill>
                  <a:latin typeface="微软雅黑" pitchFamily="34" charset="-122"/>
                  <a:ea typeface="微软雅黑" pitchFamily="34" charset="-122"/>
                </a:endParaRPr>
              </a:p>
            </p:txBody>
          </p:sp>
          <p:grpSp>
            <p:nvGrpSpPr>
              <p:cNvPr id="31" name="Group 4"/>
              <p:cNvGrpSpPr>
                <a:grpSpLocks/>
              </p:cNvGrpSpPr>
              <p:nvPr/>
            </p:nvGrpSpPr>
            <p:grpSpPr bwMode="auto">
              <a:xfrm>
                <a:off x="524036" y="2056224"/>
                <a:ext cx="1264320" cy="570749"/>
                <a:chOff x="-230696" y="283702"/>
                <a:chExt cx="928412" cy="514470"/>
              </a:xfrm>
            </p:grpSpPr>
            <p:pic>
              <p:nvPicPr>
                <p:cNvPr id="34" name="Picture 3" descr="C:\Documents and Settings\鱼不愚\桌面\000.png"/>
                <p:cNvPicPr>
                  <a:picLocks noChangeAspect="1" noChangeArrowheads="1"/>
                </p:cNvPicPr>
                <p:nvPr/>
              </p:nvPicPr>
              <p:blipFill>
                <a:blip r:embed="rId3"/>
                <a:srcRect/>
                <a:stretch>
                  <a:fillRect/>
                </a:stretch>
              </p:blipFill>
              <p:spPr bwMode="auto">
                <a:xfrm>
                  <a:off x="13942" y="283702"/>
                  <a:ext cx="495325" cy="514470"/>
                </a:xfrm>
                <a:prstGeom prst="rect">
                  <a:avLst/>
                </a:prstGeom>
                <a:noFill/>
                <a:ln w="9525">
                  <a:noFill/>
                  <a:miter lim="800000"/>
                  <a:headEnd/>
                  <a:tailEnd/>
                </a:ln>
              </p:spPr>
            </p:pic>
            <p:sp>
              <p:nvSpPr>
                <p:cNvPr id="35" name="TextBox 10"/>
                <p:cNvSpPr txBox="1">
                  <a:spLocks noChangeArrowheads="1"/>
                </p:cNvSpPr>
                <p:nvPr/>
              </p:nvSpPr>
              <p:spPr bwMode="auto">
                <a:xfrm>
                  <a:off x="-230696" y="334189"/>
                  <a:ext cx="928412" cy="319687"/>
                </a:xfrm>
                <a:prstGeom prst="rect">
                  <a:avLst/>
                </a:prstGeom>
                <a:noFill/>
                <a:ln w="9525">
                  <a:noFill/>
                  <a:miter lim="800000"/>
                  <a:headEnd/>
                  <a:tailEnd/>
                </a:ln>
              </p:spPr>
              <p:txBody>
                <a:bodyPr>
                  <a:spAutoFit/>
                </a:bodyPr>
                <a:lstStyle/>
                <a:p>
                  <a:r>
                    <a:rPr lang="en-US" sz="2400" dirty="0" smtClean="0">
                      <a:solidFill>
                        <a:srgbClr val="F2F2F2"/>
                      </a:solidFill>
                      <a:latin typeface="微软雅黑" pitchFamily="34" charset="-122"/>
                      <a:ea typeface="微软雅黑" pitchFamily="34" charset="-122"/>
                    </a:rPr>
                    <a:t>02</a:t>
                  </a:r>
                  <a:endParaRPr lang="en-US" sz="2400" dirty="0">
                    <a:solidFill>
                      <a:srgbClr val="F2F2F2"/>
                    </a:solidFill>
                    <a:latin typeface="微软雅黑" pitchFamily="34" charset="-122"/>
                    <a:ea typeface="微软雅黑" pitchFamily="34" charset="-122"/>
                  </a:endParaRPr>
                </a:p>
              </p:txBody>
            </p:sp>
          </p:grpSp>
          <p:sp>
            <p:nvSpPr>
              <p:cNvPr id="32" name="TextBox 21"/>
              <p:cNvSpPr txBox="1">
                <a:spLocks noChangeArrowheads="1"/>
              </p:cNvSpPr>
              <p:nvPr/>
            </p:nvSpPr>
            <p:spPr bwMode="auto">
              <a:xfrm>
                <a:off x="2199774" y="2045950"/>
                <a:ext cx="5446295" cy="573727"/>
              </a:xfrm>
              <a:prstGeom prst="rect">
                <a:avLst/>
              </a:prstGeom>
              <a:noFill/>
              <a:ln w="9525">
                <a:noFill/>
                <a:miter lim="800000"/>
                <a:headEnd/>
                <a:tailEnd/>
              </a:ln>
            </p:spPr>
            <p:txBody>
              <a:bodyPr>
                <a:spAutoFit/>
              </a:bodyPr>
              <a:lstStyle/>
              <a:p>
                <a:pPr algn="ctr"/>
                <a:r>
                  <a:rPr lang="zh-CN" altLang="en-US" sz="2800" b="1">
                    <a:latin typeface="微软雅黑" pitchFamily="34" charset="-122"/>
                    <a:ea typeface="微软雅黑" pitchFamily="34" charset="-122"/>
                  </a:rPr>
                  <a:t>文本目录</a:t>
                </a:r>
              </a:p>
            </p:txBody>
          </p:sp>
          <p:sp>
            <p:nvSpPr>
              <p:cNvPr id="33" name="矩形 32"/>
              <p:cNvSpPr/>
              <p:nvPr/>
            </p:nvSpPr>
            <p:spPr>
              <a:xfrm>
                <a:off x="1957340" y="2048921"/>
                <a:ext cx="6272260" cy="351828"/>
              </a:xfrm>
              <a:prstGeom prst="rect">
                <a:avLst/>
              </a:prstGeom>
            </p:spPr>
            <p:txBody>
              <a:bodyPr wrap="square">
                <a:spAutoFit/>
              </a:bodyPr>
              <a:lstStyle/>
              <a:p>
                <a:pPr algn="l"/>
                <a:endParaRPr lang="zh-CN" altLang="en-US" sz="2800" b="0" dirty="0">
                  <a:solidFill>
                    <a:schemeClr val="tx1"/>
                  </a:solidFill>
                </a:endParaRPr>
              </a:p>
            </p:txBody>
          </p:sp>
        </p:grpSp>
        <p:sp>
          <p:nvSpPr>
            <p:cNvPr id="29" name="矩形 28"/>
            <p:cNvSpPr/>
            <p:nvPr/>
          </p:nvSpPr>
          <p:spPr>
            <a:xfrm>
              <a:off x="990600" y="2286886"/>
              <a:ext cx="7924800" cy="1160344"/>
            </a:xfrm>
            <a:prstGeom prst="rect">
              <a:avLst/>
            </a:prstGeom>
          </p:spPr>
          <p:txBody>
            <a:bodyPr wrap="square">
              <a:spAutoFit/>
            </a:bodyPr>
            <a:lstStyle/>
            <a:p>
              <a:pPr lvl="0"/>
              <a:r>
                <a:rPr lang="zh-CN" altLang="en-US" sz="2000" b="0" dirty="0" smtClean="0">
                  <a:solidFill>
                    <a:schemeClr val="tx1"/>
                  </a:solidFill>
                </a:rPr>
                <a:t>机匣应变信号特征进行规则的提取：规则检验结果识别率达到</a:t>
              </a:r>
              <a:r>
                <a:rPr lang="en-US" sz="2000" b="0" dirty="0" smtClean="0">
                  <a:solidFill>
                    <a:srgbClr val="C00000"/>
                  </a:solidFill>
                </a:rPr>
                <a:t>98.44%</a:t>
              </a:r>
              <a:r>
                <a:rPr lang="zh-CN" altLang="en-US" sz="2000" b="0" dirty="0" smtClean="0">
                  <a:solidFill>
                    <a:schemeClr val="tx1"/>
                  </a:solidFill>
                </a:rPr>
                <a:t>。预测结果分别为：</a:t>
              </a:r>
              <a:r>
                <a:rPr lang="en-US" sz="2000" b="0" dirty="0" smtClean="0">
                  <a:solidFill>
                    <a:srgbClr val="C00000"/>
                  </a:solidFill>
                </a:rPr>
                <a:t>98.44%</a:t>
              </a:r>
              <a:r>
                <a:rPr lang="zh-CN" altLang="en-US" sz="2000" b="0" dirty="0" smtClean="0">
                  <a:solidFill>
                    <a:schemeClr val="tx1"/>
                  </a:solidFill>
                </a:rPr>
                <a:t>、</a:t>
              </a:r>
              <a:r>
                <a:rPr lang="en-US" sz="2000" b="0" dirty="0" smtClean="0">
                  <a:solidFill>
                    <a:srgbClr val="C00000"/>
                  </a:solidFill>
                </a:rPr>
                <a:t>96.56%</a:t>
              </a:r>
              <a:r>
                <a:rPr lang="zh-CN" altLang="en-US" sz="2000" b="0" dirty="0" smtClean="0">
                  <a:solidFill>
                    <a:schemeClr val="tx1"/>
                  </a:solidFill>
                </a:rPr>
                <a:t>及</a:t>
              </a:r>
              <a:r>
                <a:rPr lang="en-US" sz="2000" b="0" dirty="0" smtClean="0">
                  <a:solidFill>
                    <a:srgbClr val="C00000"/>
                  </a:solidFill>
                </a:rPr>
                <a:t>93.75%</a:t>
              </a:r>
              <a:r>
                <a:rPr lang="zh-CN" altLang="en-US" sz="2000" b="0" dirty="0" smtClean="0">
                  <a:solidFill>
                    <a:schemeClr val="tx1"/>
                  </a:solidFill>
                </a:rPr>
                <a:t>。</a:t>
              </a:r>
            </a:p>
            <a:p>
              <a:pPr algn="l"/>
              <a:endParaRPr lang="zh-CN" altLang="en-US" sz="2000" dirty="0"/>
            </a:p>
          </p:txBody>
        </p:sp>
      </p:grpSp>
      <p:sp>
        <p:nvSpPr>
          <p:cNvPr id="3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36" name="矩形 3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第四部分</a:t>
            </a:r>
            <a:endParaRPr lang="zh-CN" altLang="en-US" dirty="0">
              <a:solidFill>
                <a:schemeClr val="bg1"/>
              </a:solidFill>
              <a:latin typeface="Arial" pitchFamily="34" charset="0"/>
            </a:endParaRPr>
          </a:p>
        </p:txBody>
      </p:sp>
      <p:sp>
        <p:nvSpPr>
          <p:cNvPr id="38"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基于</a:t>
            </a:r>
            <a:r>
              <a:rPr lang="en-US" altLang="zh-CN" dirty="0" err="1" smtClean="0">
                <a:solidFill>
                  <a:srgbClr val="FF0000"/>
                </a:solidFill>
                <a:latin typeface="Arial" pitchFamily="34" charset="0"/>
              </a:rPr>
              <a:t>Weka</a:t>
            </a:r>
            <a:r>
              <a:rPr lang="zh-CN" altLang="en-US" dirty="0" smtClean="0">
                <a:solidFill>
                  <a:srgbClr val="FF0000"/>
                </a:solidFill>
                <a:latin typeface="Arial" pitchFamily="34" charset="0"/>
              </a:rPr>
              <a:t>平台的知识规则自动获取</a:t>
            </a:r>
            <a:endParaRPr lang="zh-CN" altLang="en-US" dirty="0">
              <a:solidFill>
                <a:srgbClr val="FF0000"/>
              </a:solidFill>
              <a:latin typeface="Arial" pitchFamily="34" charset="0"/>
            </a:endParaRPr>
          </a:p>
        </p:txBody>
      </p:sp>
      <p:sp>
        <p:nvSpPr>
          <p:cNvPr id="39" name="矩形 38"/>
          <p:cNvSpPr/>
          <p:nvPr/>
        </p:nvSpPr>
        <p:spPr>
          <a:xfrm>
            <a:off x="838200" y="1295400"/>
            <a:ext cx="7924800" cy="923330"/>
          </a:xfrm>
          <a:prstGeom prst="rect">
            <a:avLst/>
          </a:prstGeom>
        </p:spPr>
        <p:txBody>
          <a:bodyPr wrap="square">
            <a:spAutoFit/>
          </a:bodyPr>
          <a:lstStyle/>
          <a:p>
            <a:pPr algn="l"/>
            <a:r>
              <a:rPr lang="zh-CN" altLang="en-US" dirty="0" smtClean="0">
                <a:solidFill>
                  <a:srgbClr val="00B050"/>
                </a:solidFill>
              </a:rPr>
              <a:t>    为了有效将碰摩部位识别方法应用于工程实际，利用</a:t>
            </a:r>
            <a:r>
              <a:rPr lang="en-US" altLang="zh-CN" dirty="0" err="1" smtClean="0">
                <a:solidFill>
                  <a:srgbClr val="00B050"/>
                </a:solidFill>
              </a:rPr>
              <a:t>Weka</a:t>
            </a:r>
            <a:r>
              <a:rPr lang="zh-CN" altLang="en-US" dirty="0" smtClean="0">
                <a:solidFill>
                  <a:srgbClr val="00B050"/>
                </a:solidFill>
              </a:rPr>
              <a:t>软件对机匣加速度信号和应变信号碰摩部位识别方法进行了知识规则的提取和挖掘，结果表明提取和挖掘出规则简单、易于解释。</a:t>
            </a:r>
            <a:endParaRPr lang="zh-CN" alt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downRigh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Righ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38" name="Line 10"/>
          <p:cNvSpPr>
            <a:spLocks noChangeShapeType="1"/>
          </p:cNvSpPr>
          <p:nvPr/>
        </p:nvSpPr>
        <p:spPr bwMode="auto">
          <a:xfrm>
            <a:off x="3058886" y="5317464"/>
            <a:ext cx="827314" cy="0"/>
          </a:xfrm>
          <a:prstGeom prst="line">
            <a:avLst/>
          </a:prstGeom>
          <a:noFill/>
          <a:ln w="12700">
            <a:solidFill>
              <a:schemeClr val="tx1"/>
            </a:solidFill>
            <a:round/>
            <a:headEnd/>
            <a:tailEnd/>
          </a:ln>
          <a:effectLst/>
        </p:spPr>
        <p:txBody>
          <a:bodyPr/>
          <a:lstStyle/>
          <a:p>
            <a:endParaRPr lang="zh-CN" altLang="en-US"/>
          </a:p>
        </p:txBody>
      </p:sp>
      <p:grpSp>
        <p:nvGrpSpPr>
          <p:cNvPr id="39" name="组合 76"/>
          <p:cNvGrpSpPr/>
          <p:nvPr/>
        </p:nvGrpSpPr>
        <p:grpSpPr>
          <a:xfrm>
            <a:off x="457200" y="1202267"/>
            <a:ext cx="7967131" cy="4301066"/>
            <a:chOff x="457200" y="1202267"/>
            <a:chExt cx="7967131" cy="4301066"/>
          </a:xfrm>
        </p:grpSpPr>
        <p:sp>
          <p:nvSpPr>
            <p:cNvPr id="40" name="Line 8"/>
            <p:cNvSpPr>
              <a:spLocks noChangeShapeType="1"/>
            </p:cNvSpPr>
            <p:nvPr/>
          </p:nvSpPr>
          <p:spPr bwMode="auto">
            <a:xfrm flipV="1">
              <a:off x="2362200" y="1430867"/>
              <a:ext cx="533400" cy="457200"/>
            </a:xfrm>
            <a:prstGeom prst="line">
              <a:avLst/>
            </a:prstGeom>
            <a:noFill/>
            <a:ln w="12700">
              <a:solidFill>
                <a:schemeClr val="tx1"/>
              </a:solidFill>
              <a:round/>
              <a:headEnd/>
              <a:tailEnd/>
            </a:ln>
            <a:effectLst/>
          </p:spPr>
          <p:txBody>
            <a:bodyPr/>
            <a:lstStyle/>
            <a:p>
              <a:endParaRPr lang="zh-CN" altLang="en-US"/>
            </a:p>
          </p:txBody>
        </p:sp>
        <p:sp>
          <p:nvSpPr>
            <p:cNvPr id="41" name="Line 5"/>
            <p:cNvSpPr>
              <a:spLocks noChangeShapeType="1"/>
            </p:cNvSpPr>
            <p:nvPr/>
          </p:nvSpPr>
          <p:spPr bwMode="auto">
            <a:xfrm flipV="1">
              <a:off x="2658000" y="4555067"/>
              <a:ext cx="1152000" cy="0"/>
            </a:xfrm>
            <a:prstGeom prst="line">
              <a:avLst/>
            </a:prstGeom>
            <a:noFill/>
            <a:ln w="12700">
              <a:solidFill>
                <a:schemeClr val="tx1"/>
              </a:solidFill>
              <a:round/>
              <a:headEnd/>
              <a:tailEnd/>
            </a:ln>
            <a:effectLst/>
          </p:spPr>
          <p:txBody>
            <a:bodyPr/>
            <a:lstStyle/>
            <a:p>
              <a:endParaRPr lang="zh-CN" altLang="en-US"/>
            </a:p>
          </p:txBody>
        </p:sp>
        <p:sp>
          <p:nvSpPr>
            <p:cNvPr id="42" name="Line 5"/>
            <p:cNvSpPr>
              <a:spLocks noChangeShapeType="1"/>
            </p:cNvSpPr>
            <p:nvPr/>
          </p:nvSpPr>
          <p:spPr bwMode="auto">
            <a:xfrm flipV="1">
              <a:off x="3276600" y="3826933"/>
              <a:ext cx="608012" cy="0"/>
            </a:xfrm>
            <a:prstGeom prst="line">
              <a:avLst/>
            </a:prstGeom>
            <a:noFill/>
            <a:ln w="12700">
              <a:solidFill>
                <a:schemeClr val="tx1"/>
              </a:solidFill>
              <a:round/>
              <a:headEnd/>
              <a:tailEnd/>
            </a:ln>
            <a:effectLst/>
          </p:spPr>
          <p:txBody>
            <a:bodyPr/>
            <a:lstStyle/>
            <a:p>
              <a:endParaRPr lang="zh-CN" altLang="en-US"/>
            </a:p>
          </p:txBody>
        </p:sp>
        <p:sp>
          <p:nvSpPr>
            <p:cNvPr id="43" name="Line 4"/>
            <p:cNvSpPr>
              <a:spLocks noChangeShapeType="1"/>
            </p:cNvSpPr>
            <p:nvPr/>
          </p:nvSpPr>
          <p:spPr bwMode="auto">
            <a:xfrm>
              <a:off x="3268663" y="2954867"/>
              <a:ext cx="541337" cy="0"/>
            </a:xfrm>
            <a:prstGeom prst="line">
              <a:avLst/>
            </a:prstGeom>
            <a:noFill/>
            <a:ln w="12700">
              <a:solidFill>
                <a:schemeClr val="tx1"/>
              </a:solidFill>
              <a:round/>
              <a:headEnd/>
              <a:tailEnd/>
            </a:ln>
            <a:effectLst/>
          </p:spPr>
          <p:txBody>
            <a:bodyPr/>
            <a:lstStyle/>
            <a:p>
              <a:endParaRPr lang="zh-CN" altLang="en-US"/>
            </a:p>
          </p:txBody>
        </p:sp>
        <p:sp>
          <p:nvSpPr>
            <p:cNvPr id="44" name="Line 5"/>
            <p:cNvSpPr>
              <a:spLocks noChangeShapeType="1"/>
            </p:cNvSpPr>
            <p:nvPr/>
          </p:nvSpPr>
          <p:spPr bwMode="auto">
            <a:xfrm flipV="1">
              <a:off x="2785534" y="2226733"/>
              <a:ext cx="1152000" cy="0"/>
            </a:xfrm>
            <a:prstGeom prst="line">
              <a:avLst/>
            </a:prstGeom>
            <a:noFill/>
            <a:ln w="12700">
              <a:solidFill>
                <a:schemeClr val="tx1"/>
              </a:solidFill>
              <a:round/>
              <a:headEnd/>
              <a:tailEnd/>
            </a:ln>
            <a:effectLst/>
          </p:spPr>
          <p:txBody>
            <a:bodyPr/>
            <a:lstStyle/>
            <a:p>
              <a:endParaRPr lang="zh-CN" altLang="en-US"/>
            </a:p>
          </p:txBody>
        </p:sp>
        <p:grpSp>
          <p:nvGrpSpPr>
            <p:cNvPr id="45" name="Group 27"/>
            <p:cNvGrpSpPr>
              <a:grpSpLocks/>
            </p:cNvGrpSpPr>
            <p:nvPr/>
          </p:nvGrpSpPr>
          <p:grpSpPr bwMode="auto">
            <a:xfrm>
              <a:off x="457200" y="1811867"/>
              <a:ext cx="3124200" cy="3048000"/>
              <a:chOff x="192" y="1631"/>
              <a:chExt cx="1684" cy="1683"/>
            </a:xfrm>
          </p:grpSpPr>
          <p:sp>
            <p:nvSpPr>
              <p:cNvPr id="97" name="Oval 28"/>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98" name="Oval 29"/>
              <p:cNvSpPr>
                <a:spLocks noChangeArrowheads="1"/>
              </p:cNvSpPr>
              <p:nvPr/>
            </p:nvSpPr>
            <p:spPr bwMode="gray">
              <a:xfrm>
                <a:off x="303" y="1740"/>
                <a:ext cx="1461" cy="14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9" name="Oval 30"/>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100" name="Oval 31"/>
              <p:cNvSpPr>
                <a:spLocks noChangeArrowheads="1"/>
              </p:cNvSpPr>
              <p:nvPr/>
            </p:nvSpPr>
            <p:spPr bwMode="gray">
              <a:xfrm>
                <a:off x="375" y="1814"/>
                <a:ext cx="1317" cy="1316"/>
              </a:xfrm>
              <a:prstGeom prst="ellipse">
                <a:avLst/>
              </a:prstGeom>
              <a:solidFill>
                <a:srgbClr val="000000"/>
              </a:solidFill>
              <a:ln w="38100" algn="ctr">
                <a:noFill/>
                <a:round/>
                <a:headEnd/>
                <a:tailEnd/>
              </a:ln>
              <a:effectLst/>
            </p:spPr>
            <p:txBody>
              <a:bodyPr anchor="ctr">
                <a:spAutoFit/>
              </a:bodyPr>
              <a:lstStyle/>
              <a:p>
                <a:endParaRPr lang="zh-CN" altLang="en-US"/>
              </a:p>
            </p:txBody>
          </p:sp>
          <p:sp>
            <p:nvSpPr>
              <p:cNvPr id="101" name="Oval 32"/>
              <p:cNvSpPr>
                <a:spLocks noChangeArrowheads="1"/>
              </p:cNvSpPr>
              <p:nvPr/>
            </p:nvSpPr>
            <p:spPr bwMode="gray">
              <a:xfrm>
                <a:off x="396" y="1835"/>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02" name="Oval 33"/>
              <p:cNvSpPr>
                <a:spLocks noChangeArrowheads="1"/>
              </p:cNvSpPr>
              <p:nvPr/>
            </p:nvSpPr>
            <p:spPr bwMode="gray">
              <a:xfrm>
                <a:off x="412" y="1842"/>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03" name="Oval 34"/>
              <p:cNvSpPr>
                <a:spLocks noChangeArrowheads="1"/>
              </p:cNvSpPr>
              <p:nvPr/>
            </p:nvSpPr>
            <p:spPr bwMode="gray">
              <a:xfrm>
                <a:off x="426" y="1854"/>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04" name="Oval 35"/>
              <p:cNvSpPr>
                <a:spLocks noChangeArrowheads="1"/>
              </p:cNvSpPr>
              <p:nvPr/>
            </p:nvSpPr>
            <p:spPr bwMode="gray">
              <a:xfrm>
                <a:off x="480" y="1872"/>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105" name="Text Box 36"/>
              <p:cNvSpPr txBox="1">
                <a:spLocks noChangeArrowheads="1"/>
              </p:cNvSpPr>
              <p:nvPr/>
            </p:nvSpPr>
            <p:spPr bwMode="gray">
              <a:xfrm>
                <a:off x="383" y="1857"/>
                <a:ext cx="1297" cy="978"/>
              </a:xfrm>
              <a:prstGeom prst="rect">
                <a:avLst/>
              </a:prstGeom>
              <a:noFill/>
              <a:ln w="9525">
                <a:noFill/>
                <a:miter lim="800000"/>
                <a:headEnd/>
                <a:tailEnd/>
              </a:ln>
              <a:effectLst/>
            </p:spPr>
            <p:txBody>
              <a:bodyPr>
                <a:spAutoFit/>
              </a:bodyPr>
              <a:lstStyle/>
              <a:p>
                <a:pPr algn="ctr"/>
                <a:r>
                  <a:rPr lang="zh-CN" altLang="en-US" sz="3600" b="1" dirty="0" smtClean="0">
                    <a:solidFill>
                      <a:srgbClr val="000000"/>
                    </a:solidFill>
                    <a:ea typeface="宋体" charset="-122"/>
                  </a:rPr>
                  <a:t>汇</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报</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内</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容</a:t>
                </a:r>
                <a:endParaRPr lang="en-US" altLang="zh-CN" sz="3600" b="1" dirty="0">
                  <a:solidFill>
                    <a:srgbClr val="000000"/>
                  </a:solidFill>
                  <a:ea typeface="宋体" charset="-122"/>
                </a:endParaRPr>
              </a:p>
            </p:txBody>
          </p:sp>
        </p:grpSp>
        <p:sp>
          <p:nvSpPr>
            <p:cNvPr id="46" name="Line 3"/>
            <p:cNvSpPr>
              <a:spLocks noChangeShapeType="1"/>
            </p:cNvSpPr>
            <p:nvPr/>
          </p:nvSpPr>
          <p:spPr bwMode="auto">
            <a:xfrm flipV="1">
              <a:off x="2896333" y="1430867"/>
              <a:ext cx="1008000" cy="0"/>
            </a:xfrm>
            <a:prstGeom prst="line">
              <a:avLst/>
            </a:prstGeom>
            <a:noFill/>
            <a:ln w="12700">
              <a:solidFill>
                <a:schemeClr val="tx1"/>
              </a:solidFill>
              <a:round/>
              <a:headEnd/>
              <a:tailEnd/>
            </a:ln>
            <a:effectLst/>
          </p:spPr>
          <p:txBody>
            <a:bodyPr/>
            <a:lstStyle/>
            <a:p>
              <a:endParaRPr lang="zh-CN" altLang="en-US"/>
            </a:p>
          </p:txBody>
        </p:sp>
        <p:sp>
          <p:nvSpPr>
            <p:cNvPr id="47" name="AutoShape 6"/>
            <p:cNvSpPr>
              <a:spLocks noChangeArrowheads="1"/>
            </p:cNvSpPr>
            <p:nvPr/>
          </p:nvSpPr>
          <p:spPr bwMode="gray">
            <a:xfrm>
              <a:off x="4191000" y="1202267"/>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研究背景与现状分析</a:t>
              </a:r>
              <a:endParaRPr lang="zh-CN" altLang="en-US" dirty="0">
                <a:solidFill>
                  <a:schemeClr val="tx1"/>
                </a:solidFill>
                <a:latin typeface="Arial" pitchFamily="34" charset="0"/>
              </a:endParaRPr>
            </a:p>
          </p:txBody>
        </p:sp>
        <p:sp>
          <p:nvSpPr>
            <p:cNvPr id="48" name="AutoShape 7"/>
            <p:cNvSpPr>
              <a:spLocks noChangeArrowheads="1"/>
            </p:cNvSpPr>
            <p:nvPr/>
          </p:nvSpPr>
          <p:spPr bwMode="gray">
            <a:xfrm>
              <a:off x="4191000" y="1964267"/>
              <a:ext cx="4191000" cy="474133"/>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航空发动机转静碰摩实验</a:t>
              </a:r>
              <a:r>
                <a:rPr lang="zh-CN" altLang="en-US" b="0" dirty="0" smtClean="0">
                  <a:solidFill>
                    <a:schemeClr val="tx1"/>
                  </a:solidFill>
                  <a:latin typeface="Arial" pitchFamily="34" charset="0"/>
                </a:rPr>
                <a:t> </a:t>
              </a:r>
              <a:endParaRPr lang="zh-CN" altLang="en-US" b="0" dirty="0">
                <a:solidFill>
                  <a:schemeClr val="tx1"/>
                </a:solidFill>
                <a:latin typeface="Arial" pitchFamily="34" charset="0"/>
              </a:endParaRPr>
            </a:p>
          </p:txBody>
        </p:sp>
        <p:sp>
          <p:nvSpPr>
            <p:cNvPr id="49" name="AutoShape 6"/>
            <p:cNvSpPr>
              <a:spLocks noChangeArrowheads="1"/>
            </p:cNvSpPr>
            <p:nvPr/>
          </p:nvSpPr>
          <p:spPr bwMode="gray">
            <a:xfrm>
              <a:off x="4207933" y="2777066"/>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航空发动机径向碰摩部位识别</a:t>
              </a:r>
              <a:endParaRPr lang="zh-CN" altLang="en-US" dirty="0">
                <a:solidFill>
                  <a:schemeClr val="tx1"/>
                </a:solidFill>
                <a:latin typeface="Arial" pitchFamily="34" charset="0"/>
              </a:endParaRPr>
            </a:p>
          </p:txBody>
        </p:sp>
        <p:sp>
          <p:nvSpPr>
            <p:cNvPr id="50" name="AutoShape 7"/>
            <p:cNvSpPr>
              <a:spLocks noChangeArrowheads="1"/>
            </p:cNvSpPr>
            <p:nvPr/>
          </p:nvSpPr>
          <p:spPr bwMode="gray">
            <a:xfrm>
              <a:off x="4207933" y="3589868"/>
              <a:ext cx="4114800" cy="448732"/>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基于</a:t>
              </a:r>
              <a:r>
                <a:rPr lang="en-US" altLang="zh-CN" dirty="0" err="1" smtClean="0">
                  <a:solidFill>
                    <a:schemeClr val="tx1"/>
                  </a:solidFill>
                  <a:latin typeface="Arial" pitchFamily="34" charset="0"/>
                </a:rPr>
                <a:t>Weka</a:t>
              </a:r>
              <a:r>
                <a:rPr lang="zh-CN" altLang="en-US" dirty="0" smtClean="0">
                  <a:solidFill>
                    <a:schemeClr val="tx1"/>
                  </a:solidFill>
                  <a:latin typeface="Arial" pitchFamily="34" charset="0"/>
                </a:rPr>
                <a:t>平台的知识规则自动获取</a:t>
              </a:r>
              <a:endParaRPr lang="zh-CN" altLang="en-US" dirty="0">
                <a:solidFill>
                  <a:schemeClr val="tx1"/>
                </a:solidFill>
                <a:latin typeface="Arial" pitchFamily="34" charset="0"/>
              </a:endParaRPr>
            </a:p>
          </p:txBody>
        </p:sp>
        <p:sp>
          <p:nvSpPr>
            <p:cNvPr id="51" name="AutoShape 6"/>
            <p:cNvSpPr>
              <a:spLocks noChangeArrowheads="1"/>
            </p:cNvSpPr>
            <p:nvPr/>
          </p:nvSpPr>
          <p:spPr bwMode="gray">
            <a:xfrm>
              <a:off x="4191000" y="4309534"/>
              <a:ext cx="4191000" cy="423334"/>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rgbClr val="C00000"/>
                  </a:solidFill>
                  <a:latin typeface="Arial" pitchFamily="34" charset="0"/>
                </a:rPr>
                <a:t>转子叶尖</a:t>
              </a:r>
              <a:r>
                <a:rPr lang="en-US" altLang="zh-CN" dirty="0" smtClean="0">
                  <a:solidFill>
                    <a:srgbClr val="C00000"/>
                  </a:solidFill>
                  <a:latin typeface="Arial" pitchFamily="34" charset="0"/>
                </a:rPr>
                <a:t>-</a:t>
              </a:r>
              <a:r>
                <a:rPr lang="zh-CN" altLang="en-US" dirty="0" smtClean="0">
                  <a:solidFill>
                    <a:srgbClr val="C00000"/>
                  </a:solidFill>
                  <a:latin typeface="Arial" pitchFamily="34" charset="0"/>
                </a:rPr>
                <a:t>机匣特征分析</a:t>
              </a:r>
            </a:p>
          </p:txBody>
        </p:sp>
        <p:grpSp>
          <p:nvGrpSpPr>
            <p:cNvPr id="52" name="Group 11"/>
            <p:cNvGrpSpPr>
              <a:grpSpLocks/>
            </p:cNvGrpSpPr>
            <p:nvPr/>
          </p:nvGrpSpPr>
          <p:grpSpPr bwMode="auto">
            <a:xfrm>
              <a:off x="3810000" y="1278467"/>
              <a:ext cx="381000" cy="381000"/>
              <a:chOff x="2078" y="1680"/>
              <a:chExt cx="1615" cy="1615"/>
            </a:xfrm>
          </p:grpSpPr>
          <p:sp>
            <p:nvSpPr>
              <p:cNvPr id="91"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92"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93"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94" name="Oval 15"/>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zh-CN" altLang="en-US"/>
              </a:p>
            </p:txBody>
          </p:sp>
          <p:sp>
            <p:nvSpPr>
              <p:cNvPr id="95"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6" name="Oval 17"/>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53" name="Group 18"/>
            <p:cNvGrpSpPr>
              <a:grpSpLocks/>
            </p:cNvGrpSpPr>
            <p:nvPr/>
          </p:nvGrpSpPr>
          <p:grpSpPr bwMode="auto">
            <a:xfrm>
              <a:off x="3810000" y="2040467"/>
              <a:ext cx="381000" cy="381000"/>
              <a:chOff x="2078" y="1680"/>
              <a:chExt cx="1615" cy="1615"/>
            </a:xfrm>
          </p:grpSpPr>
          <p:sp>
            <p:nvSpPr>
              <p:cNvPr id="85"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86"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87" name="Oval 2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88" name="Oval 2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zh-CN" altLang="en-US"/>
              </a:p>
            </p:txBody>
          </p:sp>
          <p:sp>
            <p:nvSpPr>
              <p:cNvPr id="89" name="Oval 2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0" name="Oval 2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54" name="Group 25"/>
            <p:cNvGrpSpPr>
              <a:grpSpLocks/>
            </p:cNvGrpSpPr>
            <p:nvPr/>
          </p:nvGrpSpPr>
          <p:grpSpPr bwMode="auto">
            <a:xfrm>
              <a:off x="3810000" y="2802467"/>
              <a:ext cx="381000" cy="381000"/>
              <a:chOff x="2078" y="1680"/>
              <a:chExt cx="1615" cy="1615"/>
            </a:xfrm>
          </p:grpSpPr>
          <p:sp>
            <p:nvSpPr>
              <p:cNvPr id="79"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80"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81" name="Oval 2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82" name="Oval 2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83" name="Oval 3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84" name="Oval 3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55" name="Group 32"/>
            <p:cNvGrpSpPr>
              <a:grpSpLocks/>
            </p:cNvGrpSpPr>
            <p:nvPr/>
          </p:nvGrpSpPr>
          <p:grpSpPr bwMode="auto">
            <a:xfrm>
              <a:off x="3810000" y="3640667"/>
              <a:ext cx="381000" cy="381000"/>
              <a:chOff x="2078" y="1680"/>
              <a:chExt cx="1615" cy="1615"/>
            </a:xfrm>
          </p:grpSpPr>
          <p:sp>
            <p:nvSpPr>
              <p:cNvPr id="73"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74"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75"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76"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77"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8"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56" name="Group 39"/>
            <p:cNvGrpSpPr>
              <a:grpSpLocks/>
            </p:cNvGrpSpPr>
            <p:nvPr/>
          </p:nvGrpSpPr>
          <p:grpSpPr bwMode="auto">
            <a:xfrm>
              <a:off x="3818465" y="4360333"/>
              <a:ext cx="355600" cy="381000"/>
              <a:chOff x="2078" y="1680"/>
              <a:chExt cx="1615" cy="1615"/>
            </a:xfrm>
          </p:grpSpPr>
          <p:sp>
            <p:nvSpPr>
              <p:cNvPr id="67"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68"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69"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70"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71"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2"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57" name="组合 142"/>
            <p:cNvGrpSpPr/>
            <p:nvPr/>
          </p:nvGrpSpPr>
          <p:grpSpPr>
            <a:xfrm>
              <a:off x="3793067" y="5088467"/>
              <a:ext cx="381000" cy="381001"/>
              <a:chOff x="4114800" y="5029200"/>
              <a:chExt cx="381000" cy="381001"/>
            </a:xfrm>
          </p:grpSpPr>
          <p:grpSp>
            <p:nvGrpSpPr>
              <p:cNvPr id="59" name="Group 32"/>
              <p:cNvGrpSpPr>
                <a:grpSpLocks/>
              </p:cNvGrpSpPr>
              <p:nvPr/>
            </p:nvGrpSpPr>
            <p:grpSpPr bwMode="auto">
              <a:xfrm>
                <a:off x="4114800" y="5029200"/>
                <a:ext cx="381000" cy="381001"/>
                <a:chOff x="2078" y="1680"/>
                <a:chExt cx="1615" cy="1615"/>
              </a:xfrm>
            </p:grpSpPr>
            <p:sp>
              <p:nvSpPr>
                <p:cNvPr id="61"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62"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63"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64"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65"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66"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60" name="Oval 24"/>
              <p:cNvSpPr>
                <a:spLocks noChangeArrowheads="1"/>
              </p:cNvSpPr>
              <p:nvPr/>
            </p:nvSpPr>
            <p:spPr bwMode="gray">
              <a:xfrm>
                <a:off x="4169507" y="5071534"/>
                <a:ext cx="258561" cy="259033"/>
              </a:xfrm>
              <a:prstGeom prst="ellipse">
                <a:avLst/>
              </a:prstGeom>
              <a:gradFill rotWithShape="1">
                <a:gsLst>
                  <a:gs pos="0">
                    <a:srgbClr val="FF0000"/>
                  </a:gs>
                  <a:gs pos="25000">
                    <a:srgbClr val="21D6E0"/>
                  </a:gs>
                  <a:gs pos="75000">
                    <a:srgbClr val="0087E6"/>
                  </a:gs>
                  <a:gs pos="100000">
                    <a:srgbClr val="005CBF"/>
                  </a:gs>
                </a:gsLst>
                <a:lin ang="2700000" scaled="0"/>
              </a:gradFill>
              <a:ln w="38100" algn="ctr">
                <a:noFill/>
                <a:round/>
                <a:headEnd/>
                <a:tailEnd/>
              </a:ln>
              <a:effectLst/>
            </p:spPr>
            <p:txBody>
              <a:bodyPr anchor="ctr">
                <a:spAutoFit/>
              </a:bodyPr>
              <a:lstStyle/>
              <a:p>
                <a:endParaRPr lang="zh-CN" altLang="en-US"/>
              </a:p>
            </p:txBody>
          </p:sp>
        </p:grpSp>
        <p:sp>
          <p:nvSpPr>
            <p:cNvPr id="58" name="AutoShape 7"/>
            <p:cNvSpPr>
              <a:spLocks noChangeArrowheads="1"/>
            </p:cNvSpPr>
            <p:nvPr/>
          </p:nvSpPr>
          <p:spPr bwMode="gray">
            <a:xfrm>
              <a:off x="4190997" y="5046133"/>
              <a:ext cx="4233334" cy="4572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总结与展望</a:t>
              </a:r>
              <a:endParaRPr lang="zh-CN" altLang="en-US" dirty="0">
                <a:solidFill>
                  <a:schemeClr val="tx1"/>
                </a:solidFill>
                <a:latin typeface="Arial" pitchFamily="34" charset="0"/>
              </a:endParaRPr>
            </a:p>
          </p:txBody>
        </p:sp>
      </p:grpSp>
      <p:sp>
        <p:nvSpPr>
          <p:cNvPr id="106" name="Line 11"/>
          <p:cNvSpPr>
            <a:spLocks noChangeShapeType="1"/>
          </p:cNvSpPr>
          <p:nvPr/>
        </p:nvSpPr>
        <p:spPr bwMode="auto">
          <a:xfrm>
            <a:off x="2438400" y="4783667"/>
            <a:ext cx="620486" cy="533797"/>
          </a:xfrm>
          <a:prstGeom prst="line">
            <a:avLst/>
          </a:prstGeom>
          <a:noFill/>
          <a:ln w="12700">
            <a:solidFill>
              <a:schemeClr val="tx1"/>
            </a:solidFill>
            <a:round/>
            <a:headEnd/>
            <a:tailEnd/>
          </a:ln>
          <a:effectLst/>
        </p:spPr>
        <p:txBody>
          <a:bodyPr/>
          <a:lstStyle/>
          <a:p>
            <a:endParaRPr lang="zh-CN" altLang="en-US"/>
          </a:p>
        </p:txBody>
      </p:sp>
      <p:sp>
        <p:nvSpPr>
          <p:cNvPr id="10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AutoShape 4"/>
          <p:cNvSpPr>
            <a:spLocks noChangeArrowheads="1"/>
          </p:cNvSpPr>
          <p:nvPr/>
        </p:nvSpPr>
        <p:spPr bwMode="gray">
          <a:xfrm>
            <a:off x="1447800" y="1828800"/>
            <a:ext cx="73152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7" name="Text Box 6"/>
          <p:cNvSpPr txBox="1">
            <a:spLocks noChangeArrowheads="1"/>
          </p:cNvSpPr>
          <p:nvPr/>
        </p:nvSpPr>
        <p:spPr bwMode="gray">
          <a:xfrm>
            <a:off x="1600200" y="1981200"/>
            <a:ext cx="7010400" cy="461665"/>
          </a:xfrm>
          <a:prstGeom prst="rect">
            <a:avLst/>
          </a:prstGeom>
          <a:noFill/>
          <a:ln w="9525" algn="ctr">
            <a:noFill/>
            <a:miter lim="800000"/>
            <a:headEnd/>
            <a:tailEnd/>
          </a:ln>
        </p:spPr>
        <p:txBody>
          <a:bodyPr wrap="square">
            <a:spAutoFit/>
          </a:bodyPr>
          <a:lstStyle/>
          <a:p>
            <a:pPr lvl="0" fontAlgn="ctr">
              <a:spcBef>
                <a:spcPct val="20000"/>
              </a:spcBef>
              <a:buClr>
                <a:srgbClr val="0000FF"/>
              </a:buClr>
            </a:pPr>
            <a:r>
              <a:rPr lang="zh-CN" altLang="en-US" sz="2400" dirty="0" smtClean="0">
                <a:solidFill>
                  <a:schemeClr val="tx1"/>
                </a:solidFill>
              </a:rPr>
              <a:t>基于频谱及倒频谱的转子叶尖</a:t>
            </a:r>
            <a:r>
              <a:rPr lang="en-US" altLang="en-US" sz="2400" dirty="0" smtClean="0">
                <a:solidFill>
                  <a:schemeClr val="tx1"/>
                </a:solidFill>
              </a:rPr>
              <a:t>—</a:t>
            </a:r>
            <a:r>
              <a:rPr lang="zh-CN" altLang="en-US" sz="2400" dirty="0" smtClean="0">
                <a:solidFill>
                  <a:schemeClr val="tx1"/>
                </a:solidFill>
              </a:rPr>
              <a:t>机匣碰摩特征分析</a:t>
            </a:r>
            <a:endParaRPr lang="en-US" altLang="zh-CN" sz="2400" dirty="0" smtClean="0">
              <a:solidFill>
                <a:schemeClr val="tx1"/>
              </a:solidFill>
            </a:endParaRPr>
          </a:p>
        </p:txBody>
      </p:sp>
      <p:grpSp>
        <p:nvGrpSpPr>
          <p:cNvPr id="8" name="组合 7"/>
          <p:cNvGrpSpPr/>
          <p:nvPr/>
        </p:nvGrpSpPr>
        <p:grpSpPr>
          <a:xfrm>
            <a:off x="457200" y="1828800"/>
            <a:ext cx="900000" cy="900000"/>
            <a:chOff x="609600" y="1828800"/>
            <a:chExt cx="990600" cy="990600"/>
          </a:xfrm>
        </p:grpSpPr>
        <p:sp>
          <p:nvSpPr>
            <p:cNvPr id="9"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0"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11" name="矩形 10"/>
          <p:cNvSpPr/>
          <p:nvPr/>
        </p:nvSpPr>
        <p:spPr>
          <a:xfrm>
            <a:off x="533400" y="685800"/>
            <a:ext cx="8077200" cy="769441"/>
          </a:xfrm>
          <a:prstGeom prst="rect">
            <a:avLst/>
          </a:prstGeom>
        </p:spPr>
        <p:txBody>
          <a:bodyPr wrap="square">
            <a:spAutoFit/>
          </a:bodyPr>
          <a:lstStyle/>
          <a:p>
            <a:pPr eaLnBrk="0" hangingPunct="0"/>
            <a:r>
              <a:rPr lang="zh-CN" altLang="en-US" sz="4400" dirty="0" smtClean="0">
                <a:solidFill>
                  <a:srgbClr val="0000FF"/>
                </a:solidFill>
                <a:latin typeface="Arial" pitchFamily="34" charset="0"/>
              </a:rPr>
              <a:t>转子叶尖</a:t>
            </a:r>
            <a:r>
              <a:rPr lang="en-US" altLang="zh-CN" sz="4400" dirty="0" smtClean="0">
                <a:solidFill>
                  <a:srgbClr val="0000FF"/>
                </a:solidFill>
                <a:latin typeface="Arial" pitchFamily="34" charset="0"/>
              </a:rPr>
              <a:t>-</a:t>
            </a:r>
            <a:r>
              <a:rPr lang="zh-CN" altLang="en-US" sz="4400" dirty="0" smtClean="0">
                <a:solidFill>
                  <a:srgbClr val="0000FF"/>
                </a:solidFill>
                <a:latin typeface="Arial" pitchFamily="34" charset="0"/>
              </a:rPr>
              <a:t>机匣特征分析</a:t>
            </a:r>
            <a:endParaRPr lang="en-US" altLang="zh-CN" sz="4400" dirty="0">
              <a:solidFill>
                <a:srgbClr val="0000FF"/>
              </a:solidFill>
            </a:endParaRPr>
          </a:p>
        </p:txBody>
      </p:sp>
      <p:sp>
        <p:nvSpPr>
          <p:cNvPr id="12" name="AutoShape 14"/>
          <p:cNvSpPr>
            <a:spLocks noChangeArrowheads="1"/>
          </p:cNvSpPr>
          <p:nvPr/>
        </p:nvSpPr>
        <p:spPr bwMode="gray">
          <a:xfrm>
            <a:off x="1447800" y="3581400"/>
            <a:ext cx="73152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lvl="0" fontAlgn="ctr">
              <a:spcBef>
                <a:spcPct val="20000"/>
              </a:spcBef>
              <a:buClr>
                <a:srgbClr val="0000FF"/>
              </a:buClr>
            </a:pPr>
            <a:r>
              <a:rPr lang="zh-CN" altLang="en-US" sz="2400" dirty="0" smtClean="0">
                <a:solidFill>
                  <a:schemeClr val="tx1"/>
                </a:solidFill>
              </a:rPr>
              <a:t>基于</a:t>
            </a:r>
            <a:r>
              <a:rPr lang="en-US" altLang="zh-CN" sz="2400" dirty="0" smtClean="0">
                <a:solidFill>
                  <a:schemeClr val="tx1"/>
                </a:solidFill>
              </a:rPr>
              <a:t>Hilbert</a:t>
            </a:r>
            <a:r>
              <a:rPr lang="zh-CN" altLang="en-US" sz="2400" dirty="0" smtClean="0">
                <a:solidFill>
                  <a:schemeClr val="tx1"/>
                </a:solidFill>
              </a:rPr>
              <a:t>包络谱的转子叶尖</a:t>
            </a:r>
            <a:r>
              <a:rPr lang="en-US" altLang="en-US" sz="2400" dirty="0" smtClean="0">
                <a:solidFill>
                  <a:schemeClr val="tx1"/>
                </a:solidFill>
              </a:rPr>
              <a:t>—</a:t>
            </a:r>
            <a:r>
              <a:rPr lang="zh-CN" altLang="en-US" sz="2400" dirty="0" smtClean="0">
                <a:solidFill>
                  <a:schemeClr val="tx1"/>
                </a:solidFill>
              </a:rPr>
              <a:t>机匣碰摩特征分析</a:t>
            </a:r>
            <a:endParaRPr lang="en-US" altLang="zh-CN" sz="2400" dirty="0" smtClean="0">
              <a:solidFill>
                <a:schemeClr val="tx1"/>
              </a:solidFill>
            </a:endParaRPr>
          </a:p>
        </p:txBody>
      </p:sp>
      <p:grpSp>
        <p:nvGrpSpPr>
          <p:cNvPr id="13" name="组合 12"/>
          <p:cNvGrpSpPr/>
          <p:nvPr/>
        </p:nvGrpSpPr>
        <p:grpSpPr>
          <a:xfrm>
            <a:off x="457200" y="3429000"/>
            <a:ext cx="900000" cy="900000"/>
            <a:chOff x="609600" y="4572000"/>
            <a:chExt cx="990600" cy="990600"/>
          </a:xfrm>
        </p:grpSpPr>
        <p:sp>
          <p:nvSpPr>
            <p:cNvPr id="14"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5" name="Text Box 17"/>
            <p:cNvSpPr txBox="1">
              <a:spLocks noChangeArrowheads="1"/>
            </p:cNvSpPr>
            <p:nvPr/>
          </p:nvSpPr>
          <p:spPr bwMode="gray">
            <a:xfrm>
              <a:off x="914400" y="4826000"/>
              <a:ext cx="340158" cy="461665"/>
            </a:xfrm>
            <a:prstGeom prst="rect">
              <a:avLst/>
            </a:prstGeom>
            <a:noFill/>
            <a:ln w="9525" algn="ctr">
              <a:noFill/>
              <a:miter lim="800000"/>
              <a:headEnd/>
              <a:tailEnd/>
            </a:ln>
          </p:spPr>
          <p:txBody>
            <a:bodyPr wrap="none">
              <a:spAutoFit/>
            </a:bodyPr>
            <a:lstStyle/>
            <a:p>
              <a:pPr algn="ctr"/>
              <a:r>
                <a:rPr lang="en-US" altLang="zh-CN" sz="2400" dirty="0" smtClean="0">
                  <a:ea typeface="宋体" pitchFamily="2" charset="-122"/>
                </a:rPr>
                <a:t>2</a:t>
              </a:r>
              <a:endParaRPr lang="en-US" altLang="zh-CN" sz="2400" dirty="0">
                <a:ea typeface="宋体" pitchFamily="2" charset="-122"/>
              </a:endParaRPr>
            </a:p>
          </p:txBody>
        </p:sp>
      </p:grpSp>
      <p:sp>
        <p:nvSpPr>
          <p:cNvPr id="16" name="矩形 1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1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18"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grpSp>
        <p:nvGrpSpPr>
          <p:cNvPr id="6" name="组合 5"/>
          <p:cNvGrpSpPr/>
          <p:nvPr/>
        </p:nvGrpSpPr>
        <p:grpSpPr>
          <a:xfrm>
            <a:off x="135148" y="533400"/>
            <a:ext cx="8686800" cy="5855732"/>
            <a:chOff x="152400" y="533400"/>
            <a:chExt cx="8686800" cy="5855732"/>
          </a:xfrm>
        </p:grpSpPr>
        <p:sp>
          <p:nvSpPr>
            <p:cNvPr id="7" name="Oval 2"/>
            <p:cNvSpPr>
              <a:spLocks noChangeArrowheads="1"/>
            </p:cNvSpPr>
            <p:nvPr/>
          </p:nvSpPr>
          <p:spPr bwMode="gray">
            <a:xfrm rot="-1080000">
              <a:off x="2590800" y="1447800"/>
              <a:ext cx="4038600" cy="3962400"/>
            </a:xfrm>
            <a:prstGeom prst="ellipse">
              <a:avLst/>
            </a:prstGeom>
            <a:gradFill rotWithShape="1">
              <a:gsLst>
                <a:gs pos="0">
                  <a:srgbClr val="CCECFF"/>
                </a:gs>
                <a:gs pos="100000">
                  <a:srgbClr val="FFFFFF"/>
                </a:gs>
              </a:gsLst>
              <a:lin ang="5400000" scaled="1"/>
            </a:gradFill>
            <a:ln w="9525" algn="ctr">
              <a:noFill/>
              <a:round/>
              <a:headEnd/>
              <a:tailEnd/>
            </a:ln>
          </p:spPr>
          <p:txBody>
            <a:bodyPr wrap="none" anchor="ctr"/>
            <a:lstStyle/>
            <a:p>
              <a:endParaRPr lang="zh-CN" altLang="en-US">
                <a:ea typeface="宋体" charset="-122"/>
              </a:endParaRPr>
            </a:p>
          </p:txBody>
        </p:sp>
        <p:grpSp>
          <p:nvGrpSpPr>
            <p:cNvPr id="8" name="Group 4"/>
            <p:cNvGrpSpPr>
              <a:grpSpLocks/>
            </p:cNvGrpSpPr>
            <p:nvPr/>
          </p:nvGrpSpPr>
          <p:grpSpPr bwMode="auto">
            <a:xfrm>
              <a:off x="3581400" y="2438400"/>
              <a:ext cx="2057400" cy="2133600"/>
              <a:chOff x="2016" y="1920"/>
              <a:chExt cx="1680" cy="1680"/>
            </a:xfrm>
          </p:grpSpPr>
          <p:sp>
            <p:nvSpPr>
              <p:cNvPr id="47" name="Oval 5"/>
              <p:cNvSpPr>
                <a:spLocks noChangeArrowheads="1"/>
              </p:cNvSpPr>
              <p:nvPr/>
            </p:nvSpPr>
            <p:spPr bwMode="gray">
              <a:xfrm>
                <a:off x="2016" y="1920"/>
                <a:ext cx="1680" cy="1680"/>
              </a:xfrm>
              <a:prstGeom prst="ellipse">
                <a:avLst/>
              </a:prstGeom>
              <a:gradFill rotWithShape="1">
                <a:gsLst>
                  <a:gs pos="0">
                    <a:srgbClr val="00CC99"/>
                  </a:gs>
                  <a:gs pos="100000">
                    <a:srgbClr val="005D46"/>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48" name="Freeform 6"/>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CC99"/>
                  </a:gs>
                </a:gsLst>
                <a:lin ang="5400000" scaled="1"/>
              </a:gradFill>
              <a:ln w="0">
                <a:noFill/>
                <a:round/>
                <a:headEnd/>
                <a:tailEnd/>
              </a:ln>
            </p:spPr>
            <p:txBody>
              <a:bodyPr/>
              <a:lstStyle/>
              <a:p>
                <a:endParaRPr lang="zh-CN" altLang="en-US"/>
              </a:p>
            </p:txBody>
          </p:sp>
        </p:grpSp>
        <p:sp>
          <p:nvSpPr>
            <p:cNvPr id="9" name="Text Box 7"/>
            <p:cNvSpPr txBox="1">
              <a:spLocks noChangeArrowheads="1"/>
            </p:cNvSpPr>
            <p:nvPr/>
          </p:nvSpPr>
          <p:spPr bwMode="gray">
            <a:xfrm>
              <a:off x="3782831" y="3048000"/>
              <a:ext cx="1627369" cy="954107"/>
            </a:xfrm>
            <a:prstGeom prst="rect">
              <a:avLst/>
            </a:prstGeom>
            <a:noFill/>
            <a:ln w="9525">
              <a:noFill/>
              <a:miter lim="800000"/>
              <a:headEnd/>
              <a:tailEnd/>
            </a:ln>
            <a:effectLst/>
          </p:spPr>
          <p:txBody>
            <a:bodyPr wrap="none">
              <a:spAutoFit/>
            </a:bodyPr>
            <a:lstStyle/>
            <a:p>
              <a:pPr algn="ctr">
                <a:defRPr/>
              </a:pPr>
              <a:r>
                <a:rPr lang="zh-CN" altLang="en-US" sz="2800" b="1" dirty="0" smtClean="0">
                  <a:solidFill>
                    <a:srgbClr val="FFFF00"/>
                  </a:solidFill>
                  <a:effectLst>
                    <a:outerShdw blurRad="38100" dist="38100" dir="2700000" algn="tl">
                      <a:srgbClr val="C0C0C0"/>
                    </a:outerShdw>
                  </a:effectLst>
                  <a:ea typeface="宋体" pitchFamily="2" charset="-122"/>
                </a:rPr>
                <a:t>转径碰摩</a:t>
              </a:r>
              <a:endParaRPr lang="en-US" altLang="zh-CN" sz="2800" b="1" dirty="0" smtClean="0">
                <a:solidFill>
                  <a:srgbClr val="FFFF00"/>
                </a:solidFill>
                <a:effectLst>
                  <a:outerShdw blurRad="38100" dist="38100" dir="2700000" algn="tl">
                    <a:srgbClr val="C0C0C0"/>
                  </a:outerShdw>
                </a:effectLst>
                <a:ea typeface="宋体" pitchFamily="2" charset="-122"/>
              </a:endParaRPr>
            </a:p>
            <a:p>
              <a:pPr algn="ctr">
                <a:defRPr/>
              </a:pPr>
              <a:r>
                <a:rPr lang="zh-CN" altLang="en-US" sz="2800" b="1" dirty="0" smtClean="0">
                  <a:solidFill>
                    <a:srgbClr val="FFFF00"/>
                  </a:solidFill>
                  <a:effectLst>
                    <a:outerShdw blurRad="38100" dist="38100" dir="2700000" algn="tl">
                      <a:srgbClr val="C0C0C0"/>
                    </a:outerShdw>
                  </a:effectLst>
                  <a:ea typeface="宋体" pitchFamily="2" charset="-122"/>
                </a:rPr>
                <a:t>实验</a:t>
              </a:r>
              <a:endParaRPr lang="en-US" altLang="zh-CN" sz="2800" b="1" dirty="0">
                <a:solidFill>
                  <a:srgbClr val="FFFF00"/>
                </a:solidFill>
                <a:effectLst>
                  <a:outerShdw blurRad="38100" dist="38100" dir="2700000" algn="tl">
                    <a:srgbClr val="C0C0C0"/>
                  </a:outerShdw>
                </a:effectLst>
                <a:ea typeface="宋体" pitchFamily="2" charset="-122"/>
              </a:endParaRPr>
            </a:p>
          </p:txBody>
        </p:sp>
        <p:grpSp>
          <p:nvGrpSpPr>
            <p:cNvPr id="10" name="Group 13"/>
            <p:cNvGrpSpPr>
              <a:grpSpLocks/>
            </p:cNvGrpSpPr>
            <p:nvPr/>
          </p:nvGrpSpPr>
          <p:grpSpPr bwMode="auto">
            <a:xfrm rot="-3120000">
              <a:off x="4422572" y="1968269"/>
              <a:ext cx="319089" cy="271463"/>
              <a:chOff x="2195" y="3128"/>
              <a:chExt cx="201" cy="171"/>
            </a:xfrm>
          </p:grpSpPr>
          <p:sp>
            <p:nvSpPr>
              <p:cNvPr id="45" name="Oval 14"/>
              <p:cNvSpPr>
                <a:spLocks noChangeArrowheads="1"/>
              </p:cNvSpPr>
              <p:nvPr/>
            </p:nvSpPr>
            <p:spPr bwMode="gray">
              <a:xfrm rot="18227093">
                <a:off x="2198" y="3214"/>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46" name="Oval 15"/>
              <p:cNvSpPr>
                <a:spLocks noChangeArrowheads="1"/>
              </p:cNvSpPr>
              <p:nvPr/>
            </p:nvSpPr>
            <p:spPr bwMode="gray">
              <a:xfrm rot="18227093">
                <a:off x="2312" y="3125"/>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grpSp>
          <p:nvGrpSpPr>
            <p:cNvPr id="11" name="Group 16"/>
            <p:cNvGrpSpPr>
              <a:grpSpLocks/>
            </p:cNvGrpSpPr>
            <p:nvPr/>
          </p:nvGrpSpPr>
          <p:grpSpPr bwMode="auto">
            <a:xfrm>
              <a:off x="4267200" y="1066800"/>
              <a:ext cx="685800" cy="685800"/>
              <a:chOff x="1776" y="3357"/>
              <a:chExt cx="432" cy="432"/>
            </a:xfrm>
          </p:grpSpPr>
          <p:grpSp>
            <p:nvGrpSpPr>
              <p:cNvPr id="41" name="Group 17"/>
              <p:cNvGrpSpPr>
                <a:grpSpLocks/>
              </p:cNvGrpSpPr>
              <p:nvPr/>
            </p:nvGrpSpPr>
            <p:grpSpPr bwMode="auto">
              <a:xfrm>
                <a:off x="1776" y="3357"/>
                <a:ext cx="432" cy="432"/>
                <a:chOff x="1829" y="1920"/>
                <a:chExt cx="1680" cy="1680"/>
              </a:xfrm>
            </p:grpSpPr>
            <p:sp>
              <p:nvSpPr>
                <p:cNvPr id="43" name="Oval 18"/>
                <p:cNvSpPr>
                  <a:spLocks noChangeArrowheads="1"/>
                </p:cNvSpPr>
                <p:nvPr/>
              </p:nvSpPr>
              <p:spPr bwMode="gray">
                <a:xfrm>
                  <a:off x="1829"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44" name="Freeform 19"/>
                <p:cNvSpPr>
                  <a:spLocks/>
                </p:cNvSpPr>
                <p:nvPr/>
              </p:nvSpPr>
              <p:spPr bwMode="gray">
                <a:xfrm>
                  <a:off x="2016" y="1920"/>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zh-CN" altLang="en-US"/>
                </a:p>
              </p:txBody>
            </p:sp>
          </p:grpSp>
          <p:sp>
            <p:nvSpPr>
              <p:cNvPr id="42" name="Text Box 20"/>
              <p:cNvSpPr txBox="1">
                <a:spLocks noChangeArrowheads="1"/>
              </p:cNvSpPr>
              <p:nvPr/>
            </p:nvSpPr>
            <p:spPr bwMode="gray">
              <a:xfrm>
                <a:off x="1872" y="3405"/>
                <a:ext cx="267" cy="291"/>
              </a:xfrm>
              <a:prstGeom prst="rect">
                <a:avLst/>
              </a:prstGeom>
              <a:noFill/>
              <a:ln w="9525" algn="ctr">
                <a:noFill/>
                <a:miter lim="800000"/>
                <a:headEnd/>
                <a:tailEnd/>
              </a:ln>
              <a:effectLst/>
            </p:spPr>
            <p:txBody>
              <a:bodyPr wrap="none">
                <a:spAutoFit/>
              </a:bodyPr>
              <a:lstStyle/>
              <a:p>
                <a:pPr algn="ctr">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A</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12" name="Group 21"/>
            <p:cNvGrpSpPr>
              <a:grpSpLocks/>
            </p:cNvGrpSpPr>
            <p:nvPr/>
          </p:nvGrpSpPr>
          <p:grpSpPr bwMode="auto">
            <a:xfrm>
              <a:off x="6323934" y="3200402"/>
              <a:ext cx="681037" cy="695326"/>
              <a:chOff x="3975" y="2069"/>
              <a:chExt cx="430" cy="438"/>
            </a:xfrm>
          </p:grpSpPr>
          <p:grpSp>
            <p:nvGrpSpPr>
              <p:cNvPr id="37" name="Group 22"/>
              <p:cNvGrpSpPr>
                <a:grpSpLocks/>
              </p:cNvGrpSpPr>
              <p:nvPr/>
            </p:nvGrpSpPr>
            <p:grpSpPr bwMode="auto">
              <a:xfrm>
                <a:off x="3975" y="2069"/>
                <a:ext cx="430" cy="438"/>
                <a:chOff x="2162" y="2305"/>
                <a:chExt cx="1680" cy="1683"/>
              </a:xfrm>
            </p:grpSpPr>
            <p:sp>
              <p:nvSpPr>
                <p:cNvPr id="39" name="Oval 23"/>
                <p:cNvSpPr>
                  <a:spLocks noChangeArrowheads="1"/>
                </p:cNvSpPr>
                <p:nvPr/>
              </p:nvSpPr>
              <p:spPr bwMode="gray">
                <a:xfrm>
                  <a:off x="2162" y="2308"/>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40" name="Freeform 24"/>
                <p:cNvSpPr>
                  <a:spLocks/>
                </p:cNvSpPr>
                <p:nvPr/>
              </p:nvSpPr>
              <p:spPr bwMode="gray">
                <a:xfrm>
                  <a:off x="2352" y="2305"/>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zh-CN" altLang="en-US"/>
                </a:p>
              </p:txBody>
            </p:sp>
          </p:grpSp>
          <p:sp>
            <p:nvSpPr>
              <p:cNvPr id="38" name="Text Box 25"/>
              <p:cNvSpPr txBox="1">
                <a:spLocks noChangeArrowheads="1"/>
              </p:cNvSpPr>
              <p:nvPr/>
            </p:nvSpPr>
            <p:spPr bwMode="gray">
              <a:xfrm>
                <a:off x="4072" y="2117"/>
                <a:ext cx="264" cy="291"/>
              </a:xfrm>
              <a:prstGeom prst="rect">
                <a:avLst/>
              </a:prstGeom>
              <a:noFill/>
              <a:ln w="9525" algn="ctr">
                <a:noFill/>
                <a:miter lim="800000"/>
                <a:headEnd/>
                <a:tailEnd/>
              </a:ln>
              <a:effectLst/>
            </p:spPr>
            <p:txBody>
              <a:bodyPr wrap="none">
                <a:spAutoFit/>
              </a:bodyPr>
              <a:lstStyle/>
              <a:p>
                <a:pPr algn="ctr">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B</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13" name="组合 51"/>
            <p:cNvGrpSpPr/>
            <p:nvPr/>
          </p:nvGrpSpPr>
          <p:grpSpPr>
            <a:xfrm rot="1680000">
              <a:off x="5827314" y="3403307"/>
              <a:ext cx="339955" cy="237495"/>
              <a:chOff x="5782372" y="3064253"/>
              <a:chExt cx="339955" cy="237495"/>
            </a:xfrm>
          </p:grpSpPr>
          <p:sp>
            <p:nvSpPr>
              <p:cNvPr id="35" name="Oval 44"/>
              <p:cNvSpPr>
                <a:spLocks noChangeArrowheads="1"/>
              </p:cNvSpPr>
              <p:nvPr/>
            </p:nvSpPr>
            <p:spPr bwMode="gray">
              <a:xfrm rot="7200000">
                <a:off x="5988183" y="3060284"/>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36" name="Oval 45"/>
              <p:cNvSpPr>
                <a:spLocks noChangeArrowheads="1"/>
              </p:cNvSpPr>
              <p:nvPr/>
            </p:nvSpPr>
            <p:spPr bwMode="gray">
              <a:xfrm rot="7200000">
                <a:off x="5786341" y="3167604"/>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sp>
          <p:nvSpPr>
            <p:cNvPr id="14" name="Text Box 47"/>
            <p:cNvSpPr txBox="1">
              <a:spLocks noChangeArrowheads="1"/>
            </p:cNvSpPr>
            <p:nvPr/>
          </p:nvSpPr>
          <p:spPr bwMode="auto">
            <a:xfrm>
              <a:off x="3674852" y="533400"/>
              <a:ext cx="1905000" cy="366713"/>
            </a:xfrm>
            <a:prstGeom prst="rect">
              <a:avLst/>
            </a:prstGeom>
            <a:noFill/>
            <a:ln w="9525">
              <a:noFill/>
              <a:miter lim="800000"/>
              <a:headEnd/>
              <a:tailEnd/>
            </a:ln>
          </p:spPr>
          <p:txBody>
            <a:bodyPr>
              <a:spAutoFit/>
            </a:bodyPr>
            <a:lstStyle/>
            <a:p>
              <a:pPr algn="ctr"/>
              <a:r>
                <a:rPr lang="zh-CN" altLang="en-US" b="1" dirty="0" smtClean="0">
                  <a:solidFill>
                    <a:schemeClr val="tx1"/>
                  </a:solidFill>
                  <a:ea typeface="宋体" charset="-122"/>
                </a:rPr>
                <a:t>单点碰摩实验</a:t>
              </a:r>
              <a:endParaRPr lang="en-US" altLang="zh-CN" b="1" dirty="0">
                <a:solidFill>
                  <a:schemeClr val="tx1"/>
                </a:solidFill>
                <a:ea typeface="宋体" charset="-122"/>
              </a:endParaRPr>
            </a:p>
          </p:txBody>
        </p:sp>
        <p:grpSp>
          <p:nvGrpSpPr>
            <p:cNvPr id="15" name="Group 13"/>
            <p:cNvGrpSpPr>
              <a:grpSpLocks/>
            </p:cNvGrpSpPr>
            <p:nvPr/>
          </p:nvGrpSpPr>
          <p:grpSpPr bwMode="auto">
            <a:xfrm rot="-3120000">
              <a:off x="4422657" y="4711548"/>
              <a:ext cx="319089" cy="271463"/>
              <a:chOff x="2270" y="3189"/>
              <a:chExt cx="201" cy="171"/>
            </a:xfrm>
          </p:grpSpPr>
          <p:sp>
            <p:nvSpPr>
              <p:cNvPr id="33" name="Oval 14"/>
              <p:cNvSpPr>
                <a:spLocks noChangeArrowheads="1"/>
              </p:cNvSpPr>
              <p:nvPr/>
            </p:nvSpPr>
            <p:spPr bwMode="gray">
              <a:xfrm rot="18227093">
                <a:off x="2273" y="3275"/>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34" name="Oval 15"/>
              <p:cNvSpPr>
                <a:spLocks noChangeArrowheads="1"/>
              </p:cNvSpPr>
              <p:nvPr/>
            </p:nvSpPr>
            <p:spPr bwMode="gray">
              <a:xfrm rot="18227093">
                <a:off x="2387" y="3186"/>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grpSp>
          <p:nvGrpSpPr>
            <p:cNvPr id="16" name="Group 16"/>
            <p:cNvGrpSpPr>
              <a:grpSpLocks/>
            </p:cNvGrpSpPr>
            <p:nvPr/>
          </p:nvGrpSpPr>
          <p:grpSpPr bwMode="auto">
            <a:xfrm>
              <a:off x="4266671" y="5181600"/>
              <a:ext cx="685800" cy="685800"/>
              <a:chOff x="1861" y="3357"/>
              <a:chExt cx="432" cy="432"/>
            </a:xfrm>
          </p:grpSpPr>
          <p:grpSp>
            <p:nvGrpSpPr>
              <p:cNvPr id="29" name="Group 17"/>
              <p:cNvGrpSpPr>
                <a:grpSpLocks/>
              </p:cNvGrpSpPr>
              <p:nvPr/>
            </p:nvGrpSpPr>
            <p:grpSpPr bwMode="auto">
              <a:xfrm>
                <a:off x="1861" y="3357"/>
                <a:ext cx="432" cy="432"/>
                <a:chOff x="2161" y="1920"/>
                <a:chExt cx="1680" cy="1680"/>
              </a:xfrm>
            </p:grpSpPr>
            <p:sp>
              <p:nvSpPr>
                <p:cNvPr id="31" name="Oval 18"/>
                <p:cNvSpPr>
                  <a:spLocks noChangeArrowheads="1"/>
                </p:cNvSpPr>
                <p:nvPr/>
              </p:nvSpPr>
              <p:spPr bwMode="gray">
                <a:xfrm>
                  <a:off x="2161"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32" name="Freeform 19"/>
                <p:cNvSpPr>
                  <a:spLocks/>
                </p:cNvSpPr>
                <p:nvPr/>
              </p:nvSpPr>
              <p:spPr bwMode="gray">
                <a:xfrm>
                  <a:off x="2391" y="1920"/>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zh-CN" altLang="en-US"/>
                </a:p>
              </p:txBody>
            </p:sp>
          </p:grpSp>
          <p:sp>
            <p:nvSpPr>
              <p:cNvPr id="30" name="Text Box 20"/>
              <p:cNvSpPr txBox="1">
                <a:spLocks noChangeArrowheads="1"/>
              </p:cNvSpPr>
              <p:nvPr/>
            </p:nvSpPr>
            <p:spPr bwMode="gray">
              <a:xfrm>
                <a:off x="1951" y="3405"/>
                <a:ext cx="257" cy="291"/>
              </a:xfrm>
              <a:prstGeom prst="rect">
                <a:avLst/>
              </a:prstGeom>
              <a:noFill/>
              <a:ln w="9525" algn="ctr">
                <a:noFill/>
                <a:miter lim="800000"/>
                <a:headEnd/>
                <a:tailEnd/>
              </a:ln>
              <a:effectLst/>
            </p:spPr>
            <p:txBody>
              <a:bodyPr wrap="none">
                <a:spAutoFit/>
              </a:bodyPr>
              <a:lstStyle/>
              <a:p>
                <a:pPr>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C</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17" name="组合 60"/>
            <p:cNvGrpSpPr/>
            <p:nvPr/>
          </p:nvGrpSpPr>
          <p:grpSpPr>
            <a:xfrm rot="1680000">
              <a:off x="3083600" y="3422416"/>
              <a:ext cx="385763" cy="254000"/>
              <a:chOff x="5715000" y="2924175"/>
              <a:chExt cx="385763" cy="254000"/>
            </a:xfrm>
          </p:grpSpPr>
          <p:sp>
            <p:nvSpPr>
              <p:cNvPr id="27" name="Oval 44"/>
              <p:cNvSpPr>
                <a:spLocks noChangeArrowheads="1"/>
              </p:cNvSpPr>
              <p:nvPr/>
            </p:nvSpPr>
            <p:spPr bwMode="gray">
              <a:xfrm rot="180000000">
                <a:off x="5966619" y="2920206"/>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sp>
            <p:nvSpPr>
              <p:cNvPr id="28" name="Oval 45"/>
              <p:cNvSpPr>
                <a:spLocks noChangeArrowheads="1"/>
              </p:cNvSpPr>
              <p:nvPr/>
            </p:nvSpPr>
            <p:spPr bwMode="gray">
              <a:xfrm rot="180000000">
                <a:off x="5718969" y="3044031"/>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zh-CN" altLang="en-US">
                  <a:ea typeface="宋体" charset="-122"/>
                </a:endParaRPr>
              </a:p>
            </p:txBody>
          </p:sp>
        </p:grpSp>
        <p:grpSp>
          <p:nvGrpSpPr>
            <p:cNvPr id="18" name="Group 21"/>
            <p:cNvGrpSpPr>
              <a:grpSpLocks/>
            </p:cNvGrpSpPr>
            <p:nvPr/>
          </p:nvGrpSpPr>
          <p:grpSpPr bwMode="auto">
            <a:xfrm>
              <a:off x="2209800" y="3200400"/>
              <a:ext cx="681037" cy="693738"/>
              <a:chOff x="3938" y="1968"/>
              <a:chExt cx="430" cy="437"/>
            </a:xfrm>
          </p:grpSpPr>
          <p:grpSp>
            <p:nvGrpSpPr>
              <p:cNvPr id="23" name="Group 22"/>
              <p:cNvGrpSpPr>
                <a:grpSpLocks/>
              </p:cNvGrpSpPr>
              <p:nvPr/>
            </p:nvGrpSpPr>
            <p:grpSpPr bwMode="auto">
              <a:xfrm>
                <a:off x="3938" y="1968"/>
                <a:ext cx="430" cy="437"/>
                <a:chOff x="2016" y="1920"/>
                <a:chExt cx="1680" cy="1680"/>
              </a:xfrm>
            </p:grpSpPr>
            <p:sp>
              <p:nvSpPr>
                <p:cNvPr id="25" name="Oval 23"/>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endParaRPr lang="zh-CN" altLang="en-US">
                    <a:ea typeface="宋体" charset="-122"/>
                  </a:endParaRPr>
                </a:p>
              </p:txBody>
            </p:sp>
            <p:sp>
              <p:nvSpPr>
                <p:cNvPr id="26" name="Freeform 24"/>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zh-CN" altLang="en-US"/>
                </a:p>
              </p:txBody>
            </p:sp>
          </p:grpSp>
          <p:sp>
            <p:nvSpPr>
              <p:cNvPr id="24" name="Text Box 25"/>
              <p:cNvSpPr txBox="1">
                <a:spLocks noChangeArrowheads="1"/>
              </p:cNvSpPr>
              <p:nvPr/>
            </p:nvSpPr>
            <p:spPr bwMode="gray">
              <a:xfrm>
                <a:off x="4020" y="2028"/>
                <a:ext cx="278" cy="291"/>
              </a:xfrm>
              <a:prstGeom prst="rect">
                <a:avLst/>
              </a:prstGeom>
              <a:noFill/>
              <a:ln w="9525" algn="ctr">
                <a:noFill/>
                <a:miter lim="800000"/>
                <a:headEnd/>
                <a:tailEnd/>
              </a:ln>
              <a:effectLst/>
            </p:spPr>
            <p:txBody>
              <a:bodyPr wrap="none">
                <a:spAutoFit/>
              </a:bodyPr>
              <a:lstStyle/>
              <a:p>
                <a:pPr algn="ctr">
                  <a:defRPr/>
                </a:pPr>
                <a:r>
                  <a:rPr lang="en-US" altLang="zh-CN" sz="2400" dirty="0" smtClean="0">
                    <a:effectLst>
                      <a:outerShdw blurRad="38100" dist="38100" dir="2700000" algn="tl">
                        <a:srgbClr val="C0C0C0"/>
                      </a:outerShdw>
                    </a:effectLst>
                    <a:latin typeface="Verdana" pitchFamily="34" charset="0"/>
                  </a:rPr>
                  <a:t>D</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sp>
          <p:nvSpPr>
            <p:cNvPr id="19" name="矩形 18"/>
            <p:cNvSpPr/>
            <p:nvPr/>
          </p:nvSpPr>
          <p:spPr>
            <a:xfrm>
              <a:off x="3352800" y="609600"/>
              <a:ext cx="2743200" cy="369332"/>
            </a:xfrm>
            <a:prstGeom prst="rect">
              <a:avLst/>
            </a:prstGeom>
          </p:spPr>
          <p:txBody>
            <a:bodyPr wrap="square">
              <a:spAutoFit/>
            </a:bodyPr>
            <a:lstStyle/>
            <a:p>
              <a:endParaRPr lang="en-US" altLang="zh-CN" dirty="0">
                <a:ea typeface="宋体" charset="-122"/>
              </a:endParaRPr>
            </a:p>
          </p:txBody>
        </p:sp>
        <p:sp>
          <p:nvSpPr>
            <p:cNvPr id="20" name="Text Box 48"/>
            <p:cNvSpPr txBox="1">
              <a:spLocks noChangeArrowheads="1"/>
            </p:cNvSpPr>
            <p:nvPr/>
          </p:nvSpPr>
          <p:spPr bwMode="auto">
            <a:xfrm>
              <a:off x="6934200" y="3364468"/>
              <a:ext cx="1905000" cy="369332"/>
            </a:xfrm>
            <a:prstGeom prst="rect">
              <a:avLst/>
            </a:prstGeom>
            <a:noFill/>
            <a:ln w="9525">
              <a:noFill/>
              <a:miter lim="800000"/>
              <a:headEnd/>
              <a:tailEnd/>
            </a:ln>
            <a:effectLst/>
          </p:spPr>
          <p:txBody>
            <a:bodyPr>
              <a:spAutoFit/>
            </a:bodyPr>
            <a:lstStyle/>
            <a:p>
              <a:pPr algn="ctr" eaLnBrk="0" hangingPunct="0"/>
              <a:r>
                <a:rPr lang="zh-CN" altLang="en-US" b="1" dirty="0" smtClean="0">
                  <a:solidFill>
                    <a:schemeClr val="tx1"/>
                  </a:solidFill>
                  <a:ea typeface="宋体" charset="-122"/>
                </a:rPr>
                <a:t>偏摩实验</a:t>
              </a:r>
              <a:endParaRPr lang="en-US" altLang="zh-CN" b="1" dirty="0" smtClean="0">
                <a:solidFill>
                  <a:schemeClr val="tx1"/>
                </a:solidFill>
                <a:ea typeface="宋体" charset="-122"/>
              </a:endParaRPr>
            </a:p>
          </p:txBody>
        </p:sp>
        <p:sp>
          <p:nvSpPr>
            <p:cNvPr id="21" name="Text Box 48"/>
            <p:cNvSpPr txBox="1">
              <a:spLocks noChangeArrowheads="1"/>
            </p:cNvSpPr>
            <p:nvPr/>
          </p:nvSpPr>
          <p:spPr bwMode="auto">
            <a:xfrm>
              <a:off x="152400" y="3276600"/>
              <a:ext cx="2074652" cy="646331"/>
            </a:xfrm>
            <a:prstGeom prst="rect">
              <a:avLst/>
            </a:prstGeom>
            <a:noFill/>
            <a:ln w="9525">
              <a:noFill/>
              <a:miter lim="800000"/>
              <a:headEnd/>
              <a:tailEnd/>
            </a:ln>
            <a:effectLst/>
          </p:spPr>
          <p:txBody>
            <a:bodyPr wrap="square">
              <a:spAutoFit/>
            </a:bodyPr>
            <a:lstStyle/>
            <a:p>
              <a:pPr eaLnBrk="0" hangingPunct="0"/>
              <a:r>
                <a:rPr lang="zh-CN" altLang="en-US" dirty="0" smtClean="0">
                  <a:solidFill>
                    <a:schemeClr val="tx1"/>
                  </a:solidFill>
                </a:rPr>
                <a:t>实际航空发动机碰摩故障数据检验</a:t>
              </a:r>
              <a:endParaRPr lang="en-US" altLang="zh-CN" dirty="0">
                <a:solidFill>
                  <a:schemeClr val="tx1"/>
                </a:solidFill>
                <a:ea typeface="宋体" charset="-122"/>
              </a:endParaRPr>
            </a:p>
          </p:txBody>
        </p:sp>
        <p:sp>
          <p:nvSpPr>
            <p:cNvPr id="22" name="Text Box 48"/>
            <p:cNvSpPr txBox="1">
              <a:spLocks noChangeArrowheads="1"/>
            </p:cNvSpPr>
            <p:nvPr/>
          </p:nvSpPr>
          <p:spPr bwMode="auto">
            <a:xfrm>
              <a:off x="3657600" y="6019800"/>
              <a:ext cx="1905000" cy="369332"/>
            </a:xfrm>
            <a:prstGeom prst="rect">
              <a:avLst/>
            </a:prstGeom>
            <a:noFill/>
            <a:ln w="9525">
              <a:noFill/>
              <a:miter lim="800000"/>
              <a:headEnd/>
              <a:tailEnd/>
            </a:ln>
            <a:effectLst/>
          </p:spPr>
          <p:txBody>
            <a:bodyPr>
              <a:spAutoFit/>
            </a:bodyPr>
            <a:lstStyle/>
            <a:p>
              <a:r>
                <a:rPr lang="zh-CN" altLang="en-US" dirty="0" smtClean="0">
                  <a:solidFill>
                    <a:schemeClr val="tx1"/>
                  </a:solidFill>
                  <a:ea typeface="宋体" charset="-122"/>
                </a:rPr>
                <a:t>实验器正常运转</a:t>
              </a:r>
              <a:endParaRPr lang="en-US" altLang="zh-CN" dirty="0">
                <a:solidFill>
                  <a:schemeClr val="tx1"/>
                </a:solidFill>
                <a:ea typeface="宋体" charset="-122"/>
              </a:endParaRPr>
            </a:p>
          </p:txBody>
        </p:sp>
      </p:grpSp>
      <p:sp>
        <p:nvSpPr>
          <p:cNvPr id="49" name="矩形 48"/>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50"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5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grpSp>
        <p:nvGrpSpPr>
          <p:cNvPr id="8" name="组合 7"/>
          <p:cNvGrpSpPr/>
          <p:nvPr/>
        </p:nvGrpSpPr>
        <p:grpSpPr>
          <a:xfrm>
            <a:off x="-381000" y="-228599"/>
            <a:ext cx="9905999" cy="6858003"/>
            <a:chOff x="-412713" y="1474421"/>
            <a:chExt cx="6257693" cy="3582312"/>
          </a:xfrm>
        </p:grpSpPr>
        <p:pic>
          <p:nvPicPr>
            <p:cNvPr id="9" name="圆角矩形 3"/>
            <p:cNvPicPr>
              <a:picLocks noChangeArrowheads="1"/>
            </p:cNvPicPr>
            <p:nvPr/>
          </p:nvPicPr>
          <p:blipFill>
            <a:blip r:embed="rId3"/>
            <a:srcRect b="8311"/>
            <a:stretch>
              <a:fillRect/>
            </a:stretch>
          </p:blipFill>
          <p:spPr bwMode="auto">
            <a:xfrm>
              <a:off x="-412713" y="1474421"/>
              <a:ext cx="6257693" cy="3582312"/>
            </a:xfrm>
            <a:prstGeom prst="rect">
              <a:avLst/>
            </a:prstGeom>
            <a:noFill/>
            <a:ln w="9525">
              <a:noFill/>
              <a:miter lim="800000"/>
              <a:headEnd/>
              <a:tailEnd/>
            </a:ln>
          </p:spPr>
        </p:pic>
        <p:sp>
          <p:nvSpPr>
            <p:cNvPr id="10" name="矩形 9"/>
            <p:cNvSpPr/>
            <p:nvPr/>
          </p:nvSpPr>
          <p:spPr>
            <a:xfrm>
              <a:off x="164920" y="2071472"/>
              <a:ext cx="5150563" cy="273307"/>
            </a:xfrm>
            <a:prstGeom prst="rect">
              <a:avLst/>
            </a:prstGeom>
          </p:spPr>
          <p:txBody>
            <a:bodyPr wrap="square">
              <a:spAutoFit/>
            </a:bodyPr>
            <a:lstStyle/>
            <a:p>
              <a:pPr lvl="0" fontAlgn="ctr">
                <a:spcBef>
                  <a:spcPct val="20000"/>
                </a:spcBef>
                <a:buClr>
                  <a:srgbClr val="0000FF"/>
                </a:buClr>
              </a:pPr>
              <a:r>
                <a:rPr lang="zh-CN" altLang="en-US" sz="2800" dirty="0" smtClean="0">
                  <a:solidFill>
                    <a:srgbClr val="C00000"/>
                  </a:solidFill>
                </a:rPr>
                <a:t>实验数据</a:t>
              </a:r>
            </a:p>
          </p:txBody>
        </p:sp>
      </p:grpSp>
      <p:sp>
        <p:nvSpPr>
          <p:cNvPr id="11" name="矩形 10"/>
          <p:cNvSpPr/>
          <p:nvPr/>
        </p:nvSpPr>
        <p:spPr>
          <a:xfrm>
            <a:off x="533400" y="1447800"/>
            <a:ext cx="8077200" cy="2031325"/>
          </a:xfrm>
          <a:prstGeom prst="rect">
            <a:avLst/>
          </a:prstGeom>
        </p:spPr>
        <p:txBody>
          <a:bodyPr wrap="square">
            <a:spAutoFit/>
          </a:bodyPr>
          <a:lstStyle/>
          <a:p>
            <a:pPr algn="l"/>
            <a:r>
              <a:rPr lang="zh-CN" altLang="en-US" b="0" dirty="0" smtClean="0">
                <a:solidFill>
                  <a:schemeClr val="tx1"/>
                </a:solidFill>
              </a:rPr>
              <a:t>（</a:t>
            </a:r>
            <a:r>
              <a:rPr lang="en-US" altLang="zh-CN" b="0" dirty="0" smtClean="0">
                <a:solidFill>
                  <a:schemeClr val="tx1"/>
                </a:solidFill>
              </a:rPr>
              <a:t>1</a:t>
            </a:r>
            <a:r>
              <a:rPr lang="zh-CN" altLang="en-US" b="0" dirty="0" smtClean="0">
                <a:solidFill>
                  <a:schemeClr val="tx1"/>
                </a:solidFill>
              </a:rPr>
              <a:t>）涡轮机匣为薄壁机匣时</a:t>
            </a:r>
            <a:r>
              <a:rPr lang="en-US" altLang="zh-CN" b="0" dirty="0" smtClean="0">
                <a:solidFill>
                  <a:schemeClr val="tx1"/>
                </a:solidFill>
              </a:rPr>
              <a:t>:</a:t>
            </a:r>
            <a:r>
              <a:rPr lang="zh-CN" altLang="en-US" b="0" dirty="0" smtClean="0">
                <a:solidFill>
                  <a:schemeClr val="tx1"/>
                </a:solidFill>
              </a:rPr>
              <a:t>涡轮机匣垂直上、垂直下、水平左及水平右分别设计了四个碰摩螺钉；</a:t>
            </a:r>
            <a:endParaRPr lang="en-US" altLang="zh-CN" b="0" dirty="0" smtClean="0">
              <a:solidFill>
                <a:schemeClr val="tx1"/>
              </a:solidFill>
            </a:endParaRPr>
          </a:p>
          <a:p>
            <a:pPr algn="l"/>
            <a:r>
              <a:rPr lang="zh-CN" altLang="en-US" b="0" dirty="0" smtClean="0">
                <a:solidFill>
                  <a:schemeClr val="tx1"/>
                </a:solidFill>
              </a:rPr>
              <a:t>（</a:t>
            </a:r>
            <a:r>
              <a:rPr lang="en-US" altLang="zh-CN" b="0" dirty="0" smtClean="0">
                <a:solidFill>
                  <a:schemeClr val="tx1"/>
                </a:solidFill>
              </a:rPr>
              <a:t>2</a:t>
            </a:r>
            <a:r>
              <a:rPr lang="zh-CN" altLang="en-US" b="0" dirty="0" smtClean="0">
                <a:solidFill>
                  <a:schemeClr val="tx1"/>
                </a:solidFill>
              </a:rPr>
              <a:t>）涡轮机匣为厚壁机匣时</a:t>
            </a:r>
            <a:r>
              <a:rPr lang="en-US" altLang="zh-CN" b="0" dirty="0" smtClean="0">
                <a:solidFill>
                  <a:schemeClr val="tx1"/>
                </a:solidFill>
              </a:rPr>
              <a:t>:</a:t>
            </a:r>
            <a:r>
              <a:rPr lang="zh-CN" altLang="en-US" b="0" dirty="0" smtClean="0">
                <a:solidFill>
                  <a:schemeClr val="tx1"/>
                </a:solidFill>
              </a:rPr>
              <a:t>涡轮机匣右上、右下、左下及左上分别设计了四个碰摩螺钉，均可实现四个部位的碰摩实验。</a:t>
            </a:r>
            <a:endParaRPr lang="en-US" altLang="zh-CN" b="0" dirty="0" smtClean="0">
              <a:solidFill>
                <a:schemeClr val="tx1"/>
              </a:solidFill>
            </a:endParaRPr>
          </a:p>
          <a:p>
            <a:pPr algn="l"/>
            <a:r>
              <a:rPr lang="zh-CN" altLang="en-US" b="0" dirty="0" smtClean="0">
                <a:solidFill>
                  <a:schemeClr val="tx1"/>
                </a:solidFill>
              </a:rPr>
              <a:t>（</a:t>
            </a:r>
            <a:r>
              <a:rPr lang="en-US" altLang="zh-CN" b="0" dirty="0" smtClean="0">
                <a:solidFill>
                  <a:schemeClr val="tx1"/>
                </a:solidFill>
              </a:rPr>
              <a:t>3</a:t>
            </a:r>
            <a:r>
              <a:rPr lang="zh-CN" altLang="en-US" b="0" dirty="0" smtClean="0">
                <a:solidFill>
                  <a:schemeClr val="tx1"/>
                </a:solidFill>
              </a:rPr>
              <a:t>）转子偏向机匣一侧的偏摩实验</a:t>
            </a:r>
            <a:endParaRPr lang="en-US" altLang="zh-CN" b="0" dirty="0" smtClean="0">
              <a:solidFill>
                <a:schemeClr val="tx1"/>
              </a:solidFill>
            </a:endParaRPr>
          </a:p>
          <a:p>
            <a:pPr algn="l"/>
            <a:r>
              <a:rPr lang="zh-CN" altLang="en-US" b="0" dirty="0" smtClean="0">
                <a:solidFill>
                  <a:schemeClr val="tx1"/>
                </a:solidFill>
              </a:rPr>
              <a:t>（</a:t>
            </a:r>
            <a:r>
              <a:rPr lang="en-US" altLang="zh-CN" b="0" dirty="0" smtClean="0">
                <a:solidFill>
                  <a:schemeClr val="tx1"/>
                </a:solidFill>
              </a:rPr>
              <a:t>4</a:t>
            </a:r>
            <a:r>
              <a:rPr lang="zh-CN" altLang="en-US" b="0" dirty="0" smtClean="0">
                <a:solidFill>
                  <a:schemeClr val="tx1"/>
                </a:solidFill>
              </a:rPr>
              <a:t>）沿涡轮机匣垂直上、水平右、垂直下、水平左及压气机机匣端垂直上方布置加速度传感器以采集机匣加速度信号。</a:t>
            </a:r>
            <a:endParaRPr lang="zh-CN" altLang="en-US" b="0" dirty="0">
              <a:solidFill>
                <a:schemeClr val="tx1"/>
              </a:solidFill>
            </a:endParaRPr>
          </a:p>
        </p:txBody>
      </p:sp>
      <p:graphicFrame>
        <p:nvGraphicFramePr>
          <p:cNvPr id="12" name="表格 11"/>
          <p:cNvGraphicFramePr>
            <a:graphicFrameLocks noGrp="1"/>
          </p:cNvGraphicFramePr>
          <p:nvPr/>
        </p:nvGraphicFramePr>
        <p:xfrm>
          <a:off x="990600" y="3505200"/>
          <a:ext cx="7086600" cy="1981200"/>
        </p:xfrm>
        <a:graphic>
          <a:graphicData uri="http://schemas.openxmlformats.org/drawingml/2006/table">
            <a:tbl>
              <a:tblPr/>
              <a:tblGrid>
                <a:gridCol w="1099840"/>
                <a:gridCol w="1305351"/>
                <a:gridCol w="1265667"/>
                <a:gridCol w="1967942"/>
                <a:gridCol w="1447800"/>
              </a:tblGrid>
              <a:tr h="495300">
                <a:tc>
                  <a:txBody>
                    <a:bodyPr/>
                    <a:lstStyle/>
                    <a:p>
                      <a:pPr indent="93345" algn="ctr">
                        <a:lnSpc>
                          <a:spcPts val="2000"/>
                        </a:lnSpc>
                        <a:spcAft>
                          <a:spcPts val="0"/>
                        </a:spcAft>
                      </a:pPr>
                      <a:r>
                        <a:rPr lang="zh-CN" sz="1400" kern="0" dirty="0">
                          <a:solidFill>
                            <a:srgbClr val="000000"/>
                          </a:solidFill>
                          <a:latin typeface="Times New Roman"/>
                          <a:ea typeface="宋体"/>
                        </a:rPr>
                        <a:t>碰摩形式</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dirty="0">
                          <a:solidFill>
                            <a:srgbClr val="000000"/>
                          </a:solidFill>
                          <a:latin typeface="Times New Roman"/>
                          <a:ea typeface="宋体"/>
                        </a:rPr>
                        <a:t>实验日期</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a:solidFill>
                            <a:srgbClr val="000000"/>
                          </a:solidFill>
                          <a:latin typeface="Times New Roman"/>
                          <a:ea typeface="宋体"/>
                        </a:rPr>
                        <a:t>实验次数</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a:solidFill>
                            <a:srgbClr val="000000"/>
                          </a:solidFill>
                          <a:latin typeface="Times New Roman"/>
                          <a:ea typeface="宋体"/>
                        </a:rPr>
                        <a:t>机匣厚度</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a:solidFill>
                            <a:srgbClr val="000000"/>
                          </a:solidFill>
                          <a:latin typeface="Times New Roman"/>
                          <a:ea typeface="宋体"/>
                        </a:rPr>
                        <a:t>转速</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indent="93345" algn="ctr">
                        <a:lnSpc>
                          <a:spcPts val="2000"/>
                        </a:lnSpc>
                        <a:spcAft>
                          <a:spcPts val="0"/>
                        </a:spcAft>
                      </a:pPr>
                      <a:r>
                        <a:rPr lang="zh-CN" sz="1400" kern="0">
                          <a:solidFill>
                            <a:srgbClr val="000000"/>
                          </a:solidFill>
                          <a:latin typeface="Times New Roman"/>
                          <a:ea typeface="宋体"/>
                        </a:rPr>
                        <a:t>单点碰摩</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2012.05.12</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3</a:t>
                      </a:r>
                      <a:r>
                        <a:rPr lang="zh-CN" sz="1400" kern="0" dirty="0">
                          <a:solidFill>
                            <a:srgbClr val="000000"/>
                          </a:solidFill>
                          <a:latin typeface="Times New Roman"/>
                          <a:ea typeface="宋体"/>
                        </a:rPr>
                        <a:t>次</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a:solidFill>
                            <a:srgbClr val="000000"/>
                          </a:solidFill>
                          <a:latin typeface="Times New Roman"/>
                          <a:ea typeface="宋体"/>
                        </a:rPr>
                        <a:t>薄壁机匣</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a:solidFill>
                            <a:srgbClr val="000000"/>
                          </a:solidFill>
                          <a:latin typeface="宋体"/>
                          <a:ea typeface="宋体"/>
                        </a:rPr>
                        <a:t>1500r/min</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indent="93345" algn="ctr">
                        <a:lnSpc>
                          <a:spcPts val="2000"/>
                        </a:lnSpc>
                        <a:spcAft>
                          <a:spcPts val="0"/>
                        </a:spcAft>
                      </a:pPr>
                      <a:r>
                        <a:rPr lang="zh-CN" sz="1400" kern="0">
                          <a:solidFill>
                            <a:srgbClr val="000000"/>
                          </a:solidFill>
                          <a:latin typeface="Times New Roman"/>
                          <a:ea typeface="宋体"/>
                        </a:rPr>
                        <a:t>单点碰摩</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2013.04.29</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1</a:t>
                      </a:r>
                      <a:r>
                        <a:rPr lang="zh-CN" sz="1400" kern="0" dirty="0">
                          <a:solidFill>
                            <a:srgbClr val="000000"/>
                          </a:solidFill>
                          <a:latin typeface="Times New Roman"/>
                          <a:ea typeface="宋体"/>
                        </a:rPr>
                        <a:t>次</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dirty="0">
                          <a:solidFill>
                            <a:srgbClr val="000000"/>
                          </a:solidFill>
                          <a:latin typeface="Times New Roman"/>
                          <a:ea typeface="宋体"/>
                        </a:rPr>
                        <a:t>薄壁机匣、厚壁机匣</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a:solidFill>
                            <a:srgbClr val="000000"/>
                          </a:solidFill>
                          <a:latin typeface="宋体"/>
                          <a:ea typeface="宋体"/>
                        </a:rPr>
                        <a:t>1200r/min</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indent="93345" algn="ctr">
                        <a:lnSpc>
                          <a:spcPts val="2000"/>
                        </a:lnSpc>
                        <a:spcAft>
                          <a:spcPts val="0"/>
                        </a:spcAft>
                      </a:pPr>
                      <a:r>
                        <a:rPr lang="zh-CN" sz="1400" kern="0">
                          <a:solidFill>
                            <a:srgbClr val="000000"/>
                          </a:solidFill>
                          <a:latin typeface="Times New Roman"/>
                          <a:ea typeface="宋体"/>
                        </a:rPr>
                        <a:t>偏摩</a:t>
                      </a:r>
                      <a:endParaRPr lang="zh-CN" sz="14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a:solidFill>
                            <a:srgbClr val="000000"/>
                          </a:solidFill>
                          <a:latin typeface="宋体"/>
                          <a:ea typeface="宋体"/>
                        </a:rPr>
                        <a:t>2013.04.29</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a:solidFill>
                            <a:srgbClr val="000000"/>
                          </a:solidFill>
                          <a:latin typeface="宋体"/>
                          <a:ea typeface="宋体"/>
                        </a:rPr>
                        <a:t>2</a:t>
                      </a:r>
                      <a:r>
                        <a:rPr lang="zh-CN" sz="1400" kern="0">
                          <a:solidFill>
                            <a:srgbClr val="000000"/>
                          </a:solidFill>
                          <a:latin typeface="Times New Roman"/>
                          <a:ea typeface="宋体"/>
                        </a:rPr>
                        <a:t>次</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dirty="0">
                          <a:solidFill>
                            <a:srgbClr val="000000"/>
                          </a:solidFill>
                          <a:latin typeface="Times New Roman"/>
                          <a:ea typeface="宋体"/>
                        </a:rPr>
                        <a:t>薄壁机匣、厚壁机匣</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1200r/min</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3505200" y="5562600"/>
            <a:ext cx="1579278" cy="369332"/>
          </a:xfrm>
          <a:prstGeom prst="rect">
            <a:avLst/>
          </a:prstGeom>
        </p:spPr>
        <p:txBody>
          <a:bodyPr wrap="none">
            <a:spAutoFit/>
          </a:bodyPr>
          <a:lstStyle/>
          <a:p>
            <a:r>
              <a:rPr lang="zh-CN" altLang="en-US" b="0" dirty="0" smtClean="0">
                <a:solidFill>
                  <a:schemeClr val="tx1"/>
                </a:solidFill>
              </a:rPr>
              <a:t>碰摩实验数据</a:t>
            </a:r>
            <a:endParaRPr lang="zh-CN" altLang="en-US" b="0" dirty="0">
              <a:solidFill>
                <a:schemeClr val="tx1"/>
              </a:solidFill>
            </a:endParaRPr>
          </a:p>
        </p:txBody>
      </p:sp>
      <p:sp>
        <p:nvSpPr>
          <p:cNvPr id="1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8" name="矩形 7"/>
          <p:cNvSpPr/>
          <p:nvPr/>
        </p:nvSpPr>
        <p:spPr>
          <a:xfrm>
            <a:off x="1828800" y="533400"/>
            <a:ext cx="5537092" cy="523220"/>
          </a:xfrm>
          <a:prstGeom prst="rect">
            <a:avLst/>
          </a:prstGeom>
        </p:spPr>
        <p:txBody>
          <a:bodyPr wrap="none">
            <a:spAutoFit/>
          </a:bodyPr>
          <a:lstStyle/>
          <a:p>
            <a:r>
              <a:rPr lang="zh-CN" altLang="en-US" sz="2800" b="0" dirty="0" smtClean="0">
                <a:solidFill>
                  <a:srgbClr val="0000FF"/>
                </a:solidFill>
              </a:rPr>
              <a:t>单点碰摩</a:t>
            </a:r>
            <a:r>
              <a:rPr lang="en-US" altLang="zh-CN" sz="2800" b="0" dirty="0" smtClean="0">
                <a:solidFill>
                  <a:srgbClr val="0000FF"/>
                </a:solidFill>
              </a:rPr>
              <a:t>—</a:t>
            </a:r>
            <a:r>
              <a:rPr lang="zh-CN" altLang="en-US" sz="2800" b="0" dirty="0" smtClean="0">
                <a:solidFill>
                  <a:srgbClr val="0000FF"/>
                </a:solidFill>
              </a:rPr>
              <a:t>机匣测点频域响应分析</a:t>
            </a:r>
            <a:endParaRPr lang="zh-CN" altLang="en-US" sz="2800" b="0" dirty="0">
              <a:solidFill>
                <a:srgbClr val="0000FF"/>
              </a:solidFill>
            </a:endParaRPr>
          </a:p>
        </p:txBody>
      </p:sp>
      <p:sp>
        <p:nvSpPr>
          <p:cNvPr id="9" name="矩形 8"/>
          <p:cNvSpPr/>
          <p:nvPr/>
        </p:nvSpPr>
        <p:spPr>
          <a:xfrm>
            <a:off x="381000" y="1143000"/>
            <a:ext cx="5753499" cy="461665"/>
          </a:xfrm>
          <a:prstGeom prst="rect">
            <a:avLst/>
          </a:prstGeom>
        </p:spPr>
        <p:txBody>
          <a:bodyPr wrap="none">
            <a:spAutoFit/>
          </a:bodyPr>
          <a:lstStyle/>
          <a:p>
            <a:r>
              <a:rPr lang="zh-CN" altLang="en-US" sz="2400" dirty="0" smtClean="0">
                <a:solidFill>
                  <a:srgbClr val="A20000"/>
                </a:solidFill>
              </a:rPr>
              <a:t>垂直碰上时涡轮机匣垂直方向加速度特征</a:t>
            </a:r>
            <a:endParaRPr lang="zh-CN" altLang="en-US" sz="2400" dirty="0">
              <a:solidFill>
                <a:srgbClr val="A20000"/>
              </a:solidFill>
            </a:endParaRPr>
          </a:p>
        </p:txBody>
      </p:sp>
      <p:pic>
        <p:nvPicPr>
          <p:cNvPr id="11" name="图片 10" descr="17.JPG"/>
          <p:cNvPicPr>
            <a:picLocks noChangeAspect="1"/>
          </p:cNvPicPr>
          <p:nvPr/>
        </p:nvPicPr>
        <p:blipFill>
          <a:blip r:embed="rId3"/>
          <a:stretch>
            <a:fillRect/>
          </a:stretch>
        </p:blipFill>
        <p:spPr>
          <a:xfrm>
            <a:off x="533400" y="1981200"/>
            <a:ext cx="8180825" cy="3086100"/>
          </a:xfrm>
          <a:prstGeom prst="rect">
            <a:avLst/>
          </a:prstGeom>
        </p:spPr>
      </p:pic>
      <p:pic>
        <p:nvPicPr>
          <p:cNvPr id="12" name="图片 11" descr="18.JPG"/>
          <p:cNvPicPr>
            <a:picLocks noChangeAspect="1"/>
          </p:cNvPicPr>
          <p:nvPr/>
        </p:nvPicPr>
        <p:blipFill>
          <a:blip r:embed="rId4"/>
          <a:stretch>
            <a:fillRect/>
          </a:stretch>
        </p:blipFill>
        <p:spPr>
          <a:xfrm>
            <a:off x="1447800" y="1752600"/>
            <a:ext cx="6553200" cy="4710546"/>
          </a:xfrm>
          <a:prstGeom prst="rect">
            <a:avLst/>
          </a:prstGeom>
        </p:spPr>
      </p:pic>
      <p:sp>
        <p:nvSpPr>
          <p:cNvPr id="13" name="矩形 12"/>
          <p:cNvSpPr/>
          <p:nvPr/>
        </p:nvSpPr>
        <p:spPr>
          <a:xfrm>
            <a:off x="5486400" y="7467600"/>
            <a:ext cx="3070071" cy="707886"/>
          </a:xfrm>
          <a:prstGeom prst="rect">
            <a:avLst/>
          </a:prstGeom>
        </p:spPr>
        <p:txBody>
          <a:bodyPr wrap="square">
            <a:spAutoFit/>
          </a:bodyPr>
          <a:lstStyle/>
          <a:p>
            <a:pPr lvl="0" algn="l"/>
            <a:endParaRPr lang="zh-CN" altLang="en-US" sz="4000" b="0" dirty="0" smtClean="0">
              <a:solidFill>
                <a:srgbClr val="00B050"/>
              </a:solidFill>
              <a:latin typeface="Arial" pitchFamily="34" charset="0"/>
              <a:cs typeface="宋体" pitchFamily="2" charset="-122"/>
            </a:endParaRPr>
          </a:p>
        </p:txBody>
      </p:sp>
      <p:pic>
        <p:nvPicPr>
          <p:cNvPr id="14" name="图片 13" descr="19.JPG"/>
          <p:cNvPicPr>
            <a:picLocks noChangeAspect="1"/>
          </p:cNvPicPr>
          <p:nvPr/>
        </p:nvPicPr>
        <p:blipFill>
          <a:blip r:embed="rId5"/>
          <a:stretch>
            <a:fillRect/>
          </a:stretch>
        </p:blipFill>
        <p:spPr>
          <a:xfrm>
            <a:off x="381000" y="2286000"/>
            <a:ext cx="8221756" cy="3038475"/>
          </a:xfrm>
          <a:prstGeom prst="rect">
            <a:avLst/>
          </a:prstGeom>
        </p:spPr>
      </p:pic>
      <p:pic>
        <p:nvPicPr>
          <p:cNvPr id="15" name="图片 14" descr="20.JPG"/>
          <p:cNvPicPr>
            <a:picLocks noChangeAspect="1"/>
          </p:cNvPicPr>
          <p:nvPr/>
        </p:nvPicPr>
        <p:blipFill>
          <a:blip r:embed="rId6"/>
          <a:stretch>
            <a:fillRect/>
          </a:stretch>
        </p:blipFill>
        <p:spPr>
          <a:xfrm>
            <a:off x="1295400" y="1752600"/>
            <a:ext cx="6553200" cy="4724400"/>
          </a:xfrm>
          <a:prstGeom prst="rect">
            <a:avLst/>
          </a:prstGeom>
        </p:spPr>
      </p:pic>
      <p:sp>
        <p:nvSpPr>
          <p:cNvPr id="19" name="AutoShape 30"/>
          <p:cNvSpPr>
            <a:spLocks noChangeArrowheads="1"/>
          </p:cNvSpPr>
          <p:nvPr/>
        </p:nvSpPr>
        <p:spPr bwMode="auto">
          <a:xfrm>
            <a:off x="3124200" y="2819400"/>
            <a:ext cx="1905000" cy="16002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latin typeface="宋体" pitchFamily="2" charset="-122"/>
                <a:cs typeface="Times New Roman" pitchFamily="18" charset="0"/>
              </a:rPr>
              <a:t>碰摩频率处出现了以转速频率为间隔的边频特征；</a:t>
            </a:r>
            <a:endParaRPr lang="zh-CN" altLang="en-US" b="0" dirty="0"/>
          </a:p>
        </p:txBody>
      </p:sp>
      <p:sp>
        <p:nvSpPr>
          <p:cNvPr id="21" name="AutoShape 30"/>
          <p:cNvSpPr>
            <a:spLocks noChangeArrowheads="1"/>
          </p:cNvSpPr>
          <p:nvPr/>
        </p:nvSpPr>
        <p:spPr bwMode="auto">
          <a:xfrm>
            <a:off x="6096000" y="2819400"/>
            <a:ext cx="1905000" cy="16002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latin typeface="Times New Roman" pitchFamily="18" charset="0"/>
                <a:cs typeface="Times New Roman" pitchFamily="18" charset="0"/>
              </a:rPr>
              <a:t>倒频谱中可以较明显地显示出频谱上的周期成分。</a:t>
            </a:r>
            <a:endParaRPr lang="en-US" altLang="zh-CN" b="0" dirty="0" smtClean="0">
              <a:solidFill>
                <a:srgbClr val="C00000"/>
              </a:solidFill>
            </a:endParaRPr>
          </a:p>
        </p:txBody>
      </p:sp>
      <p:sp>
        <p:nvSpPr>
          <p:cNvPr id="23" name="AutoShape 30"/>
          <p:cNvSpPr>
            <a:spLocks noChangeArrowheads="1"/>
          </p:cNvSpPr>
          <p:nvPr/>
        </p:nvSpPr>
        <p:spPr bwMode="auto">
          <a:xfrm flipH="1">
            <a:off x="304800" y="3352800"/>
            <a:ext cx="1981200" cy="13716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latin typeface="宋体" pitchFamily="2" charset="-122"/>
                <a:cs typeface="Times New Roman" pitchFamily="18" charset="0"/>
              </a:rPr>
              <a:t>碰摩频率处出现了以转速频率为间隔的边频特征；</a:t>
            </a:r>
            <a:endParaRPr lang="zh-CN" altLang="en-US" b="0" dirty="0"/>
          </a:p>
        </p:txBody>
      </p:sp>
      <p:sp>
        <p:nvSpPr>
          <p:cNvPr id="24" name="AutoShape 30"/>
          <p:cNvSpPr>
            <a:spLocks noChangeArrowheads="1"/>
          </p:cNvSpPr>
          <p:nvPr/>
        </p:nvSpPr>
        <p:spPr bwMode="auto">
          <a:xfrm>
            <a:off x="6477000" y="2971800"/>
            <a:ext cx="1752600" cy="14478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latin typeface="Times New Roman" pitchFamily="18" charset="0"/>
                <a:cs typeface="Times New Roman" pitchFamily="18" charset="0"/>
              </a:rPr>
              <a:t>倒频谱中可以较明显地显示出频谱上的周期成分。</a:t>
            </a:r>
            <a:endParaRPr lang="en-US" altLang="zh-CN" b="0" dirty="0" smtClean="0">
              <a:solidFill>
                <a:srgbClr val="C00000"/>
              </a:solidFill>
            </a:endParaRPr>
          </a:p>
        </p:txBody>
      </p:sp>
      <p:sp>
        <p:nvSpPr>
          <p:cNvPr id="2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22" name="矩形 21"/>
          <p:cNvSpPr/>
          <p:nvPr/>
        </p:nvSpPr>
        <p:spPr>
          <a:xfrm>
            <a:off x="533400" y="1524000"/>
            <a:ext cx="2954655" cy="369332"/>
          </a:xfrm>
          <a:prstGeom prst="rect">
            <a:avLst/>
          </a:prstGeom>
        </p:spPr>
        <p:txBody>
          <a:bodyPr wrap="none">
            <a:spAutoFit/>
          </a:bodyPr>
          <a:lstStyle/>
          <a:p>
            <a:r>
              <a:rPr lang="en-US" altLang="zh-CN" b="0" dirty="0" smtClean="0">
                <a:solidFill>
                  <a:srgbClr val="00B050"/>
                </a:solidFill>
                <a:latin typeface="宋体" pitchFamily="2" charset="-122"/>
                <a:cs typeface="Times New Roman" pitchFamily="18" charset="0"/>
              </a:rPr>
              <a:t>1)2012</a:t>
            </a:r>
            <a:r>
              <a:rPr lang="zh-CN" altLang="en-US" b="0" dirty="0" smtClean="0">
                <a:solidFill>
                  <a:srgbClr val="00B050"/>
                </a:solidFill>
                <a:latin typeface="宋体" pitchFamily="2" charset="-122"/>
                <a:cs typeface="Times New Roman" pitchFamily="18" charset="0"/>
              </a:rPr>
              <a:t>年</a:t>
            </a:r>
            <a:r>
              <a:rPr lang="en-US" altLang="zh-CN" b="0" dirty="0" smtClean="0">
                <a:solidFill>
                  <a:srgbClr val="00B050"/>
                </a:solidFill>
                <a:latin typeface="宋体" pitchFamily="2" charset="-122"/>
                <a:cs typeface="Times New Roman" pitchFamily="18" charset="0"/>
              </a:rPr>
              <a:t>5</a:t>
            </a:r>
            <a:r>
              <a:rPr lang="zh-CN" altLang="en-US" b="0" dirty="0" smtClean="0">
                <a:solidFill>
                  <a:srgbClr val="00B050"/>
                </a:solidFill>
                <a:latin typeface="宋体" pitchFamily="2" charset="-122"/>
                <a:cs typeface="Times New Roman" pitchFamily="18" charset="0"/>
              </a:rPr>
              <a:t>月</a:t>
            </a:r>
            <a:r>
              <a:rPr lang="en-US" altLang="zh-CN" b="0" dirty="0" smtClean="0">
                <a:solidFill>
                  <a:srgbClr val="00B050"/>
                </a:solidFill>
                <a:latin typeface="宋体" pitchFamily="2" charset="-122"/>
                <a:cs typeface="Times New Roman" pitchFamily="18" charset="0"/>
              </a:rPr>
              <a:t>12</a:t>
            </a:r>
            <a:r>
              <a:rPr lang="zh-CN" altLang="en-US" b="0" dirty="0" smtClean="0">
                <a:solidFill>
                  <a:srgbClr val="00B050"/>
                </a:solidFill>
                <a:latin typeface="宋体" pitchFamily="2" charset="-122"/>
                <a:cs typeface="Times New Roman" pitchFamily="18" charset="0"/>
              </a:rPr>
              <a:t>日第</a:t>
            </a:r>
            <a:r>
              <a:rPr lang="en-US" altLang="zh-CN" b="0" dirty="0" smtClean="0">
                <a:solidFill>
                  <a:srgbClr val="00B050"/>
                </a:solidFill>
                <a:latin typeface="宋体" pitchFamily="2" charset="-122"/>
                <a:cs typeface="Times New Roman" pitchFamily="18" charset="0"/>
              </a:rPr>
              <a:t>1</a:t>
            </a:r>
            <a:r>
              <a:rPr lang="zh-CN" altLang="en-US" b="0" dirty="0" smtClean="0">
                <a:solidFill>
                  <a:srgbClr val="00B050"/>
                </a:solidFill>
                <a:latin typeface="宋体" pitchFamily="2" charset="-122"/>
                <a:cs typeface="Times New Roman" pitchFamily="18" charset="0"/>
              </a:rPr>
              <a:t>次实验</a:t>
            </a:r>
            <a:endParaRPr lang="zh-CN" altLang="en-US" dirty="0"/>
          </a:p>
        </p:txBody>
      </p:sp>
      <p:sp>
        <p:nvSpPr>
          <p:cNvPr id="29" name="矩形 28"/>
          <p:cNvSpPr/>
          <p:nvPr/>
        </p:nvSpPr>
        <p:spPr>
          <a:xfrm>
            <a:off x="533400" y="1524000"/>
            <a:ext cx="3070072" cy="369332"/>
          </a:xfrm>
          <a:prstGeom prst="rect">
            <a:avLst/>
          </a:prstGeom>
        </p:spPr>
        <p:txBody>
          <a:bodyPr wrap="none">
            <a:spAutoFit/>
          </a:bodyPr>
          <a:lstStyle/>
          <a:p>
            <a:r>
              <a:rPr lang="en-US" altLang="zh-CN" b="0" dirty="0" smtClean="0">
                <a:solidFill>
                  <a:srgbClr val="00B050"/>
                </a:solidFill>
                <a:latin typeface="宋体" pitchFamily="2" charset="-122"/>
                <a:cs typeface="Times New Roman" pitchFamily="18" charset="0"/>
              </a:rPr>
              <a:t>2)2013</a:t>
            </a:r>
            <a:r>
              <a:rPr lang="zh-CN" altLang="en-US" b="0" dirty="0" smtClean="0">
                <a:solidFill>
                  <a:srgbClr val="00B050"/>
                </a:solidFill>
                <a:latin typeface="宋体" pitchFamily="2" charset="-122"/>
                <a:cs typeface="Times New Roman" pitchFamily="18" charset="0"/>
              </a:rPr>
              <a:t>年</a:t>
            </a:r>
            <a:r>
              <a:rPr lang="en-US" altLang="zh-CN" b="0" dirty="0" smtClean="0">
                <a:solidFill>
                  <a:srgbClr val="00B050"/>
                </a:solidFill>
                <a:latin typeface="宋体" pitchFamily="2" charset="-122"/>
                <a:cs typeface="Times New Roman" pitchFamily="18" charset="0"/>
              </a:rPr>
              <a:t>4</a:t>
            </a:r>
            <a:r>
              <a:rPr lang="zh-CN" altLang="en-US" b="0" dirty="0" smtClean="0">
                <a:solidFill>
                  <a:srgbClr val="00B050"/>
                </a:solidFill>
                <a:latin typeface="宋体" pitchFamily="2" charset="-122"/>
                <a:cs typeface="Times New Roman" pitchFamily="18" charset="0"/>
              </a:rPr>
              <a:t>月</a:t>
            </a:r>
            <a:r>
              <a:rPr lang="en-US" altLang="zh-CN" b="0" dirty="0" smtClean="0">
                <a:solidFill>
                  <a:srgbClr val="00B050"/>
                </a:solidFill>
                <a:latin typeface="宋体" pitchFamily="2" charset="-122"/>
                <a:cs typeface="Times New Roman" pitchFamily="18" charset="0"/>
              </a:rPr>
              <a:t>29</a:t>
            </a:r>
            <a:r>
              <a:rPr lang="zh-CN" altLang="en-US" b="0" dirty="0" smtClean="0">
                <a:solidFill>
                  <a:srgbClr val="00B050"/>
                </a:solidFill>
                <a:latin typeface="宋体" pitchFamily="2" charset="-122"/>
                <a:cs typeface="Times New Roman" pitchFamily="18" charset="0"/>
              </a:rPr>
              <a:t>日第</a:t>
            </a:r>
            <a:r>
              <a:rPr lang="en-US" altLang="zh-CN" b="0" dirty="0" smtClean="0">
                <a:solidFill>
                  <a:srgbClr val="00B050"/>
                </a:solidFill>
                <a:latin typeface="宋体" pitchFamily="2" charset="-122"/>
                <a:cs typeface="Times New Roman" pitchFamily="18" charset="0"/>
              </a:rPr>
              <a:t>2</a:t>
            </a:r>
            <a:r>
              <a:rPr lang="zh-CN" altLang="en-US" b="0" dirty="0" smtClean="0">
                <a:solidFill>
                  <a:srgbClr val="00B050"/>
                </a:solidFill>
                <a:latin typeface="宋体" pitchFamily="2" charset="-122"/>
                <a:cs typeface="Times New Roman" pitchFamily="18" charset="0"/>
              </a:rPr>
              <a:t>次实验</a:t>
            </a:r>
            <a:endParaRPr lang="zh-CN" altLang="en-US" dirty="0"/>
          </a:p>
        </p:txBody>
      </p:sp>
      <p:pic>
        <p:nvPicPr>
          <p:cNvPr id="30" name="圆角矩形 3"/>
          <p:cNvPicPr>
            <a:picLocks noChangeArrowheads="1"/>
          </p:cNvPicPr>
          <p:nvPr/>
        </p:nvPicPr>
        <p:blipFill>
          <a:blip r:embed="rId7"/>
          <a:srcRect b="8311"/>
          <a:stretch>
            <a:fillRect/>
          </a:stretch>
        </p:blipFill>
        <p:spPr bwMode="auto">
          <a:xfrm>
            <a:off x="-304800" y="1066800"/>
            <a:ext cx="9677400" cy="5791200"/>
          </a:xfrm>
          <a:prstGeom prst="rect">
            <a:avLst/>
          </a:prstGeom>
          <a:noFill/>
          <a:ln w="9525">
            <a:noFill/>
            <a:miter lim="800000"/>
            <a:headEnd/>
            <a:tailEnd/>
          </a:ln>
        </p:spPr>
      </p:pic>
      <p:sp>
        <p:nvSpPr>
          <p:cNvPr id="25" name="矩形 24"/>
          <p:cNvSpPr/>
          <p:nvPr/>
        </p:nvSpPr>
        <p:spPr>
          <a:xfrm>
            <a:off x="533400" y="2078268"/>
            <a:ext cx="7938492" cy="3477875"/>
          </a:xfrm>
          <a:prstGeom prst="rect">
            <a:avLst/>
          </a:prstGeom>
        </p:spPr>
        <p:txBody>
          <a:bodyPr wrap="square">
            <a:spAutoFit/>
          </a:bodyPr>
          <a:lstStyle/>
          <a:p>
            <a:pPr lvl="0" indent="257175" algn="l"/>
            <a:r>
              <a:rPr lang="en-US" altLang="zh-CN" sz="2000" b="0" dirty="0" smtClean="0">
                <a:solidFill>
                  <a:schemeClr val="tx1"/>
                </a:solidFill>
                <a:latin typeface="宋体" pitchFamily="2" charset="-122"/>
                <a:cs typeface="Times New Roman" pitchFamily="18" charset="0"/>
              </a:rPr>
              <a:t>(1)</a:t>
            </a:r>
            <a:r>
              <a:rPr lang="zh-CN" altLang="en-US" sz="2000" b="0" dirty="0" smtClean="0">
                <a:solidFill>
                  <a:schemeClr val="tx1"/>
                </a:solidFill>
                <a:latin typeface="宋体" pitchFamily="2" charset="-122"/>
                <a:cs typeface="Times New Roman" pitchFamily="18" charset="0"/>
              </a:rPr>
              <a:t>两次独立实验，对于安装于同一位置的传感器，虽然转速不同但重复性好，均在碰摩频率处出现了以转速频率为间隔的边频特征；</a:t>
            </a:r>
            <a:endParaRPr lang="en-US" altLang="zh-CN" sz="2000" b="0" dirty="0" smtClean="0">
              <a:solidFill>
                <a:schemeClr val="tx1"/>
              </a:solidFill>
              <a:latin typeface="宋体" pitchFamily="2" charset="-122"/>
              <a:cs typeface="Times New Roman" pitchFamily="18" charset="0"/>
            </a:endParaRPr>
          </a:p>
          <a:p>
            <a:pPr lvl="0" indent="257175" algn="l"/>
            <a:endParaRPr lang="zh-CN" altLang="en-US" sz="2000" b="0" dirty="0" smtClean="0">
              <a:solidFill>
                <a:schemeClr val="tx1"/>
              </a:solidFill>
              <a:latin typeface="Arial" pitchFamily="34" charset="0"/>
              <a:cs typeface="宋体" pitchFamily="2" charset="-122"/>
            </a:endParaRPr>
          </a:p>
          <a:p>
            <a:pPr lvl="0" indent="257175" algn="l" eaLnBrk="0" hangingPunct="0"/>
            <a:r>
              <a:rPr lang="en-US" altLang="zh-CN" sz="2000" b="0" dirty="0" smtClean="0">
                <a:solidFill>
                  <a:schemeClr val="tx1"/>
                </a:solidFill>
                <a:latin typeface="宋体" pitchFamily="2" charset="-122"/>
                <a:cs typeface="Times New Roman" pitchFamily="18" charset="0"/>
              </a:rPr>
              <a:t>(2)</a:t>
            </a:r>
            <a:r>
              <a:rPr lang="zh-CN" altLang="en-US" sz="2000" b="0" dirty="0" smtClean="0">
                <a:solidFill>
                  <a:schemeClr val="tx1"/>
                </a:solidFill>
                <a:latin typeface="宋体" pitchFamily="2" charset="-122"/>
                <a:cs typeface="Times New Roman" pitchFamily="18" charset="0"/>
              </a:rPr>
              <a:t>各次实验，对于安装于不同位置的传感器，在碰摩频率处也表现出类似的特征，均出现了以转速频率为间隔的边频特征，也即碰摩时各特征对传感器的安装位置并不敏感。</a:t>
            </a:r>
            <a:endParaRPr lang="en-US" altLang="zh-CN" sz="2000" b="0" dirty="0" smtClean="0">
              <a:solidFill>
                <a:schemeClr val="tx1"/>
              </a:solidFill>
              <a:latin typeface="宋体" pitchFamily="2" charset="-122"/>
              <a:cs typeface="Times New Roman" pitchFamily="18" charset="0"/>
            </a:endParaRPr>
          </a:p>
          <a:p>
            <a:pPr lvl="0" indent="257175" algn="l" eaLnBrk="0" hangingPunct="0"/>
            <a:endParaRPr lang="zh-CN" altLang="en-US" sz="2000" b="0" dirty="0" smtClean="0">
              <a:solidFill>
                <a:schemeClr val="tx1"/>
              </a:solidFill>
              <a:latin typeface="Arial" pitchFamily="34" charset="0"/>
              <a:cs typeface="宋体" pitchFamily="2" charset="-122"/>
            </a:endParaRPr>
          </a:p>
          <a:p>
            <a:pPr lvl="0" indent="257175" algn="l" eaLnBrk="0" hangingPunct="0"/>
            <a:r>
              <a:rPr lang="en-US" altLang="zh-CN" sz="2000" b="0" dirty="0" smtClean="0">
                <a:solidFill>
                  <a:schemeClr val="tx1"/>
                </a:solidFill>
                <a:latin typeface="宋体" pitchFamily="2" charset="-122"/>
                <a:cs typeface="Times New Roman" pitchFamily="18" charset="0"/>
              </a:rPr>
              <a:t>(3)</a:t>
            </a:r>
            <a:r>
              <a:rPr lang="zh-CN" altLang="en-US" sz="2000" b="0" dirty="0" smtClean="0">
                <a:solidFill>
                  <a:schemeClr val="tx1"/>
                </a:solidFill>
                <a:latin typeface="宋体" pitchFamily="2" charset="-122"/>
                <a:cs typeface="Times New Roman" pitchFamily="18" charset="0"/>
              </a:rPr>
              <a:t>各次实验在低频段（</a:t>
            </a:r>
            <a:r>
              <a:rPr lang="en-US" altLang="zh-CN" sz="2000" b="0" dirty="0" smtClean="0">
                <a:solidFill>
                  <a:schemeClr val="tx1"/>
                </a:solidFill>
                <a:latin typeface="宋体" pitchFamily="2" charset="-122"/>
                <a:cs typeface="Times New Roman" pitchFamily="18" charset="0"/>
              </a:rPr>
              <a:t>0 Hz </a:t>
            </a:r>
            <a:r>
              <a:rPr lang="zh-CN" altLang="en-US" sz="2000" b="0" dirty="0" smtClean="0">
                <a:solidFill>
                  <a:schemeClr val="tx1"/>
                </a:solidFill>
                <a:latin typeface="宋体" pitchFamily="2" charset="-122"/>
                <a:cs typeface="Times New Roman" pitchFamily="18" charset="0"/>
              </a:rPr>
              <a:t>～</a:t>
            </a:r>
            <a:r>
              <a:rPr lang="en-US" altLang="zh-CN" sz="2000" b="0" dirty="0" smtClean="0">
                <a:solidFill>
                  <a:schemeClr val="tx1"/>
                </a:solidFill>
                <a:latin typeface="宋体" pitchFamily="2" charset="-122"/>
                <a:cs typeface="Times New Roman" pitchFamily="18" charset="0"/>
              </a:rPr>
              <a:t>100Hz</a:t>
            </a:r>
            <a:r>
              <a:rPr lang="zh-CN" altLang="en-US" sz="2000" b="0" dirty="0" smtClean="0">
                <a:solidFill>
                  <a:schemeClr val="tx1"/>
                </a:solidFill>
                <a:latin typeface="宋体" pitchFamily="2" charset="-122"/>
                <a:cs typeface="Times New Roman" pitchFamily="18" charset="0"/>
              </a:rPr>
              <a:t>）表现有一定差距，有的转速频率或其</a:t>
            </a:r>
            <a:r>
              <a:rPr lang="en-US" altLang="zh-CN" sz="2000" b="0" dirty="0" smtClean="0">
                <a:solidFill>
                  <a:schemeClr val="tx1"/>
                </a:solidFill>
                <a:latin typeface="宋体" pitchFamily="2" charset="-122"/>
                <a:cs typeface="Times New Roman" pitchFamily="18" charset="0"/>
              </a:rPr>
              <a:t>2</a:t>
            </a:r>
            <a:r>
              <a:rPr lang="zh-CN" altLang="en-US" sz="2000" b="0" dirty="0" smtClean="0">
                <a:solidFill>
                  <a:schemeClr val="tx1"/>
                </a:solidFill>
                <a:latin typeface="宋体" pitchFamily="2" charset="-122"/>
                <a:cs typeface="Times New Roman" pitchFamily="18" charset="0"/>
              </a:rPr>
              <a:t>倍频表现明显，有的表现并不突出。</a:t>
            </a:r>
            <a:endParaRPr lang="en-US" altLang="zh-CN" sz="2000" b="0" dirty="0" smtClean="0">
              <a:solidFill>
                <a:schemeClr val="tx1"/>
              </a:solidFill>
              <a:latin typeface="宋体" pitchFamily="2" charset="-122"/>
              <a:cs typeface="Times New Roman" pitchFamily="18" charset="0"/>
            </a:endParaRPr>
          </a:p>
          <a:p>
            <a:pPr lvl="0" indent="257175" algn="l" eaLnBrk="0" hangingPunct="0"/>
            <a:endParaRPr lang="zh-CN" altLang="en-US" sz="2000" b="0" dirty="0" smtClean="0">
              <a:solidFill>
                <a:schemeClr val="tx1"/>
              </a:solidFill>
              <a:latin typeface="Arial" pitchFamily="34" charset="0"/>
              <a:cs typeface="Times New Roman" pitchFamily="18" charset="0"/>
            </a:endParaRPr>
          </a:p>
          <a:p>
            <a:pPr lvl="0" indent="257175" algn="l" eaLnBrk="0" hangingPunct="0"/>
            <a:r>
              <a:rPr lang="en-US" altLang="zh-CN" sz="2000" b="0" dirty="0" smtClean="0">
                <a:solidFill>
                  <a:schemeClr val="tx1"/>
                </a:solidFill>
                <a:latin typeface="Arial" pitchFamily="34" charset="0"/>
                <a:cs typeface="Times New Roman" pitchFamily="18" charset="0"/>
              </a:rPr>
              <a:t>(4)</a:t>
            </a:r>
            <a:r>
              <a:rPr lang="zh-CN" altLang="en-US" sz="2000" b="0" dirty="0" smtClean="0">
                <a:solidFill>
                  <a:schemeClr val="tx1"/>
                </a:solidFill>
                <a:latin typeface="Times New Roman" pitchFamily="18" charset="0"/>
                <a:cs typeface="Times New Roman" pitchFamily="18" charset="0"/>
              </a:rPr>
              <a:t>各次实验在倒频谱中均能较明显地显示出频谱上的周期成分。</a:t>
            </a:r>
            <a:r>
              <a:rPr lang="zh-CN" altLang="en-US" sz="2000" b="0" dirty="0" smtClean="0">
                <a:solidFill>
                  <a:schemeClr val="tx1"/>
                </a:solidFill>
                <a:latin typeface="Arial" pitchFamily="34" charset="0"/>
                <a:cs typeface="宋体"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22"/>
                                        </p:tgtEl>
                                        <p:attrNameLst>
                                          <p:attrName>ppt_x</p:attrName>
                                        </p:attrNameLst>
                                      </p:cBhvr>
                                      <p:tavLst>
                                        <p:tav tm="0">
                                          <p:val>
                                            <p:strVal val="ppt_x"/>
                                          </p:val>
                                        </p:tav>
                                        <p:tav tm="100000">
                                          <p:val>
                                            <p:strVal val="ppt_x"/>
                                          </p:val>
                                        </p:tav>
                                      </p:tavLst>
                                    </p:anim>
                                    <p:anim calcmode="lin" valueType="num">
                                      <p:cBhvr additive="base">
                                        <p:cTn id="33" dur="500"/>
                                        <p:tgtEl>
                                          <p:spTgt spid="22"/>
                                        </p:tgtEl>
                                        <p:attrNameLst>
                                          <p:attrName>ppt_y</p:attrName>
                                        </p:attrNameLst>
                                      </p:cBhvr>
                                      <p:tavLst>
                                        <p:tav tm="0">
                                          <p:val>
                                            <p:strVal val="ppt_y"/>
                                          </p:val>
                                        </p:tav>
                                        <p:tav tm="100000">
                                          <p:val>
                                            <p:strVal val="1+ppt_h/2"/>
                                          </p:val>
                                        </p:tav>
                                      </p:tavLst>
                                    </p:anim>
                                    <p:set>
                                      <p:cBhvr>
                                        <p:cTn id="34" dur="1" fill="hold">
                                          <p:stCondLst>
                                            <p:cond delay="499"/>
                                          </p:stCondLst>
                                        </p:cTn>
                                        <p:tgtEl>
                                          <p:spTgt spid="22"/>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9"/>
                                        </p:tgtEl>
                                        <p:attrNameLst>
                                          <p:attrName>ppt_x</p:attrName>
                                        </p:attrNameLst>
                                      </p:cBhvr>
                                      <p:tavLst>
                                        <p:tav tm="0">
                                          <p:val>
                                            <p:strVal val="ppt_x"/>
                                          </p:val>
                                        </p:tav>
                                        <p:tav tm="100000">
                                          <p:val>
                                            <p:strVal val="ppt_x"/>
                                          </p:val>
                                        </p:tav>
                                      </p:tavLst>
                                    </p:anim>
                                    <p:anim calcmode="lin" valueType="num">
                                      <p:cBhvr additive="base">
                                        <p:cTn id="41" dur="500"/>
                                        <p:tgtEl>
                                          <p:spTgt spid="19"/>
                                        </p:tgtEl>
                                        <p:attrNameLst>
                                          <p:attrName>ppt_y</p:attrName>
                                        </p:attrNameLst>
                                      </p:cBhvr>
                                      <p:tavLst>
                                        <p:tav tm="0">
                                          <p:val>
                                            <p:strVal val="ppt_y"/>
                                          </p:val>
                                        </p:tav>
                                        <p:tav tm="100000">
                                          <p:val>
                                            <p:strVal val="1+ppt_h/2"/>
                                          </p:val>
                                        </p:tav>
                                      </p:tavLst>
                                    </p:anim>
                                    <p:set>
                                      <p:cBhvr>
                                        <p:cTn id="42" dur="1" fill="hold">
                                          <p:stCondLst>
                                            <p:cond delay="499"/>
                                          </p:stCondLst>
                                        </p:cTn>
                                        <p:tgtEl>
                                          <p:spTgt spid="19"/>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24"/>
                                        </p:tgtEl>
                                        <p:attrNameLst>
                                          <p:attrName>ppt_x</p:attrName>
                                        </p:attrNameLst>
                                      </p:cBhvr>
                                      <p:tavLst>
                                        <p:tav tm="0">
                                          <p:val>
                                            <p:strVal val="ppt_x"/>
                                          </p:val>
                                        </p:tav>
                                        <p:tav tm="100000">
                                          <p:val>
                                            <p:strVal val="ppt_x"/>
                                          </p:val>
                                        </p:tav>
                                      </p:tavLst>
                                    </p:anim>
                                    <p:anim calcmode="lin" valueType="num">
                                      <p:cBhvr additive="base">
                                        <p:cTn id="45" dur="500"/>
                                        <p:tgtEl>
                                          <p:spTgt spid="24"/>
                                        </p:tgtEl>
                                        <p:attrNameLst>
                                          <p:attrName>ppt_y</p:attrName>
                                        </p:attrNameLst>
                                      </p:cBhvr>
                                      <p:tavLst>
                                        <p:tav tm="0">
                                          <p:val>
                                            <p:strVal val="ppt_y"/>
                                          </p:val>
                                        </p:tav>
                                        <p:tav tm="100000">
                                          <p:val>
                                            <p:strVal val="1+ppt_h/2"/>
                                          </p:val>
                                        </p:tav>
                                      </p:tavLst>
                                    </p:anim>
                                    <p:set>
                                      <p:cBhvr>
                                        <p:cTn id="46" dur="1" fill="hold">
                                          <p:stCondLst>
                                            <p:cond delay="499"/>
                                          </p:stCondLst>
                                        </p:cTn>
                                        <p:tgtEl>
                                          <p:spTgt spid="24"/>
                                        </p:tgtEl>
                                        <p:attrNameLst>
                                          <p:attrName>style.visibility</p:attrName>
                                        </p:attrNameLst>
                                      </p:cBhvr>
                                      <p:to>
                                        <p:strVal val="hidden"/>
                                      </p:to>
                                    </p:set>
                                  </p:childTnLst>
                                </p:cTn>
                              </p:par>
                              <p:par>
                                <p:cTn id="47" presetID="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2" fill="hold" nodeType="clickEffect">
                                  <p:stCondLst>
                                    <p:cond delay="0"/>
                                  </p:stCondLst>
                                  <p:childTnLst>
                                    <p:anim calcmode="lin" valueType="num">
                                      <p:cBhvr additive="base">
                                        <p:cTn id="58" dur="500"/>
                                        <p:tgtEl>
                                          <p:spTgt spid="14"/>
                                        </p:tgtEl>
                                        <p:attrNameLst>
                                          <p:attrName>ppt_x</p:attrName>
                                        </p:attrNameLst>
                                      </p:cBhvr>
                                      <p:tavLst>
                                        <p:tav tm="0">
                                          <p:val>
                                            <p:strVal val="ppt_x"/>
                                          </p:val>
                                        </p:tav>
                                        <p:tav tm="100000">
                                          <p:val>
                                            <p:strVal val="1+ppt_w/2"/>
                                          </p:val>
                                        </p:tav>
                                      </p:tavLst>
                                    </p:anim>
                                    <p:anim calcmode="lin" valueType="num">
                                      <p:cBhvr additive="base">
                                        <p:cTn id="59" dur="500"/>
                                        <p:tgtEl>
                                          <p:spTgt spid="14"/>
                                        </p:tgtEl>
                                        <p:attrNameLst>
                                          <p:attrName>ppt_y</p:attrName>
                                        </p:attrNameLst>
                                      </p:cBhvr>
                                      <p:tavLst>
                                        <p:tav tm="0">
                                          <p:val>
                                            <p:strVal val="ppt_y"/>
                                          </p:val>
                                        </p:tav>
                                        <p:tav tm="100000">
                                          <p:val>
                                            <p:strVal val="ppt_y"/>
                                          </p:val>
                                        </p:tav>
                                      </p:tavLst>
                                    </p:anim>
                                    <p:set>
                                      <p:cBhvr>
                                        <p:cTn id="60" dur="1" fill="hold">
                                          <p:stCondLst>
                                            <p:cond delay="499"/>
                                          </p:stCondLst>
                                        </p:cTn>
                                        <p:tgtEl>
                                          <p:spTgt spid="14"/>
                                        </p:tgtEl>
                                        <p:attrNameLst>
                                          <p:attrName>style.visibility</p:attrName>
                                        </p:attrNameLst>
                                      </p:cBhvr>
                                      <p:to>
                                        <p:strVal val="hidden"/>
                                      </p:to>
                                    </p:set>
                                  </p:childTnLst>
                                </p:cTn>
                              </p:par>
                              <p:par>
                                <p:cTn id="61" presetID="2" presetClass="entr" presetSubtype="8"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0-#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1+#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3"/>
                                        </p:tgtEl>
                                        <p:attrNameLst>
                                          <p:attrName>ppt_x</p:attrName>
                                        </p:attrNameLst>
                                      </p:cBhvr>
                                      <p:tavLst>
                                        <p:tav tm="0">
                                          <p:val>
                                            <p:strVal val="ppt_x"/>
                                          </p:val>
                                        </p:tav>
                                        <p:tav tm="100000">
                                          <p:val>
                                            <p:strVal val="ppt_x"/>
                                          </p:val>
                                        </p:tav>
                                      </p:tavLst>
                                    </p:anim>
                                    <p:anim calcmode="lin" valueType="num">
                                      <p:cBhvr additive="base">
                                        <p:cTn id="81" dur="500"/>
                                        <p:tgtEl>
                                          <p:spTgt spid="23"/>
                                        </p:tgtEl>
                                        <p:attrNameLst>
                                          <p:attrName>ppt_y</p:attrName>
                                        </p:attrNameLst>
                                      </p:cBhvr>
                                      <p:tavLst>
                                        <p:tav tm="0">
                                          <p:val>
                                            <p:strVal val="ppt_y"/>
                                          </p:val>
                                        </p:tav>
                                        <p:tav tm="100000">
                                          <p:val>
                                            <p:strVal val="1+ppt_h/2"/>
                                          </p:val>
                                        </p:tav>
                                      </p:tavLst>
                                    </p:anim>
                                    <p:set>
                                      <p:cBhvr>
                                        <p:cTn id="82" dur="1" fill="hold">
                                          <p:stCondLst>
                                            <p:cond delay="499"/>
                                          </p:stCondLst>
                                        </p:cTn>
                                        <p:tgtEl>
                                          <p:spTgt spid="2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1"/>
                                        </p:tgtEl>
                                        <p:attrNameLst>
                                          <p:attrName>ppt_x</p:attrName>
                                        </p:attrNameLst>
                                      </p:cBhvr>
                                      <p:tavLst>
                                        <p:tav tm="0">
                                          <p:val>
                                            <p:strVal val="ppt_x"/>
                                          </p:val>
                                        </p:tav>
                                        <p:tav tm="100000">
                                          <p:val>
                                            <p:strVal val="ppt_x"/>
                                          </p:val>
                                        </p:tav>
                                      </p:tavLst>
                                    </p:anim>
                                    <p:anim calcmode="lin" valueType="num">
                                      <p:cBhvr additive="base">
                                        <p:cTn id="85" dur="500"/>
                                        <p:tgtEl>
                                          <p:spTgt spid="21"/>
                                        </p:tgtEl>
                                        <p:attrNameLst>
                                          <p:attrName>ppt_y</p:attrName>
                                        </p:attrNameLst>
                                      </p:cBhvr>
                                      <p:tavLst>
                                        <p:tav tm="0">
                                          <p:val>
                                            <p:strVal val="ppt_y"/>
                                          </p:val>
                                        </p:tav>
                                        <p:tav tm="100000">
                                          <p:val>
                                            <p:strVal val="1+ppt_h/2"/>
                                          </p:val>
                                        </p:tav>
                                      </p:tavLst>
                                    </p:anim>
                                    <p:set>
                                      <p:cBhvr>
                                        <p:cTn id="86" dur="1" fill="hold">
                                          <p:stCondLst>
                                            <p:cond delay="499"/>
                                          </p:stCondLst>
                                        </p:cTn>
                                        <p:tgtEl>
                                          <p:spTgt spid="21"/>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15"/>
                                        </p:tgtEl>
                                        <p:attrNameLst>
                                          <p:attrName>ppt_x</p:attrName>
                                        </p:attrNameLst>
                                      </p:cBhvr>
                                      <p:tavLst>
                                        <p:tav tm="0">
                                          <p:val>
                                            <p:strVal val="ppt_x"/>
                                          </p:val>
                                        </p:tav>
                                        <p:tav tm="100000">
                                          <p:val>
                                            <p:strVal val="ppt_x"/>
                                          </p:val>
                                        </p:tav>
                                      </p:tavLst>
                                    </p:anim>
                                    <p:anim calcmode="lin" valueType="num">
                                      <p:cBhvr additive="base">
                                        <p:cTn id="89" dur="500"/>
                                        <p:tgtEl>
                                          <p:spTgt spid="15"/>
                                        </p:tgtEl>
                                        <p:attrNameLst>
                                          <p:attrName>ppt_y</p:attrName>
                                        </p:attrNameLst>
                                      </p:cBhvr>
                                      <p:tavLst>
                                        <p:tav tm="0">
                                          <p:val>
                                            <p:strVal val="ppt_y"/>
                                          </p:val>
                                        </p:tav>
                                        <p:tav tm="100000">
                                          <p:val>
                                            <p:strVal val="1+ppt_h/2"/>
                                          </p:val>
                                        </p:tav>
                                      </p:tavLst>
                                    </p:anim>
                                    <p:set>
                                      <p:cBhvr>
                                        <p:cTn id="90" dur="1" fill="hold">
                                          <p:stCondLst>
                                            <p:cond delay="499"/>
                                          </p:stCondLst>
                                        </p:cTn>
                                        <p:tgtEl>
                                          <p:spTgt spid="15"/>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29"/>
                                        </p:tgtEl>
                                        <p:attrNameLst>
                                          <p:attrName>ppt_x</p:attrName>
                                        </p:attrNameLst>
                                      </p:cBhvr>
                                      <p:tavLst>
                                        <p:tav tm="0">
                                          <p:val>
                                            <p:strVal val="ppt_x"/>
                                          </p:val>
                                        </p:tav>
                                        <p:tav tm="100000">
                                          <p:val>
                                            <p:strVal val="ppt_x"/>
                                          </p:val>
                                        </p:tav>
                                      </p:tavLst>
                                    </p:anim>
                                    <p:anim calcmode="lin" valueType="num">
                                      <p:cBhvr additive="base">
                                        <p:cTn id="93" dur="500"/>
                                        <p:tgtEl>
                                          <p:spTgt spid="29"/>
                                        </p:tgtEl>
                                        <p:attrNameLst>
                                          <p:attrName>ppt_y</p:attrName>
                                        </p:attrNameLst>
                                      </p:cBhvr>
                                      <p:tavLst>
                                        <p:tav tm="0">
                                          <p:val>
                                            <p:strVal val="ppt_y"/>
                                          </p:val>
                                        </p:tav>
                                        <p:tav tm="100000">
                                          <p:val>
                                            <p:strVal val="1+ppt_h/2"/>
                                          </p:val>
                                        </p:tav>
                                      </p:tavLst>
                                    </p:anim>
                                    <p:set>
                                      <p:cBhvr>
                                        <p:cTn id="94" dur="1" fill="hold">
                                          <p:stCondLst>
                                            <p:cond delay="499"/>
                                          </p:stCondLst>
                                        </p:cTn>
                                        <p:tgtEl>
                                          <p:spTgt spid="29"/>
                                        </p:tgtEl>
                                        <p:attrNameLst>
                                          <p:attrName>style.visibility</p:attrName>
                                        </p:attrNameLst>
                                      </p:cBhvr>
                                      <p:to>
                                        <p:strVal val="hidden"/>
                                      </p:to>
                                    </p:set>
                                  </p:childTnLst>
                                </p:cTn>
                              </p:par>
                              <p:par>
                                <p:cTn id="95" presetID="18" presetClass="entr" presetSubtype="6"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strips(downRight)">
                                      <p:cBhvr>
                                        <p:cTn id="97" dur="500"/>
                                        <p:tgtEl>
                                          <p:spTgt spid="30"/>
                                        </p:tgtEl>
                                      </p:cBhvr>
                                    </p:animEffect>
                                  </p:childTnLst>
                                </p:cTn>
                              </p:par>
                              <p:par>
                                <p:cTn id="98" presetID="18" presetClass="entr" presetSubtype="6"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strips(downRight)">
                                      <p:cBhvr>
                                        <p:cTn id="1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animBg="1"/>
      <p:bldP spid="21" grpId="1" animBg="1"/>
      <p:bldP spid="23" grpId="0" animBg="1"/>
      <p:bldP spid="23" grpId="1" animBg="1"/>
      <p:bldP spid="24" grpId="0" animBg="1"/>
      <p:bldP spid="24" grpId="1" animBg="1"/>
      <p:bldP spid="22" grpId="0"/>
      <p:bldP spid="29" grpId="0"/>
      <p:bldP spid="29" grpId="1"/>
      <p:bldP spid="2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8" name="矩形 7"/>
          <p:cNvSpPr/>
          <p:nvPr/>
        </p:nvSpPr>
        <p:spPr>
          <a:xfrm>
            <a:off x="2362200" y="609600"/>
            <a:ext cx="4818947" cy="523220"/>
          </a:xfrm>
          <a:prstGeom prst="rect">
            <a:avLst/>
          </a:prstGeom>
        </p:spPr>
        <p:txBody>
          <a:bodyPr wrap="none">
            <a:spAutoFit/>
          </a:bodyPr>
          <a:lstStyle/>
          <a:p>
            <a:r>
              <a:rPr lang="zh-CN" altLang="en-US" sz="2800" b="0" dirty="0" smtClean="0">
                <a:solidFill>
                  <a:srgbClr val="0000FF"/>
                </a:solidFill>
              </a:rPr>
              <a:t>偏摩</a:t>
            </a:r>
            <a:r>
              <a:rPr lang="en-US" altLang="zh-CN" sz="2800" b="0" dirty="0" smtClean="0">
                <a:solidFill>
                  <a:srgbClr val="0000FF"/>
                </a:solidFill>
              </a:rPr>
              <a:t>—</a:t>
            </a:r>
            <a:r>
              <a:rPr lang="zh-CN" altLang="en-US" sz="2800" b="0" dirty="0" smtClean="0">
                <a:solidFill>
                  <a:srgbClr val="0000FF"/>
                </a:solidFill>
              </a:rPr>
              <a:t>机匣测点频域响应分析</a:t>
            </a:r>
            <a:endParaRPr lang="zh-CN" altLang="en-US" sz="2800" b="0" dirty="0">
              <a:solidFill>
                <a:srgbClr val="0000FF"/>
              </a:solidFill>
            </a:endParaRPr>
          </a:p>
        </p:txBody>
      </p:sp>
      <p:sp>
        <p:nvSpPr>
          <p:cNvPr id="9" name="矩形 8"/>
          <p:cNvSpPr/>
          <p:nvPr/>
        </p:nvSpPr>
        <p:spPr>
          <a:xfrm>
            <a:off x="228600" y="1143000"/>
            <a:ext cx="5444119" cy="461665"/>
          </a:xfrm>
          <a:prstGeom prst="rect">
            <a:avLst/>
          </a:prstGeom>
        </p:spPr>
        <p:txBody>
          <a:bodyPr wrap="none">
            <a:spAutoFit/>
          </a:bodyPr>
          <a:lstStyle/>
          <a:p>
            <a:r>
              <a:rPr lang="zh-CN" altLang="en-US" sz="2400" dirty="0" smtClean="0">
                <a:solidFill>
                  <a:srgbClr val="A20000"/>
                </a:solidFill>
              </a:rPr>
              <a:t>薄壁机匣偏摩时机匣测点频域响应分析</a:t>
            </a:r>
            <a:endParaRPr lang="zh-CN" altLang="en-US" sz="2400" dirty="0">
              <a:solidFill>
                <a:srgbClr val="A20000"/>
              </a:solidFill>
            </a:endParaRPr>
          </a:p>
        </p:txBody>
      </p:sp>
      <p:sp>
        <p:nvSpPr>
          <p:cNvPr id="10" name="矩形 9"/>
          <p:cNvSpPr/>
          <p:nvPr/>
        </p:nvSpPr>
        <p:spPr>
          <a:xfrm>
            <a:off x="304800" y="1600200"/>
            <a:ext cx="8458200" cy="707886"/>
          </a:xfrm>
          <a:prstGeom prst="rect">
            <a:avLst/>
          </a:prstGeom>
        </p:spPr>
        <p:txBody>
          <a:bodyPr wrap="square">
            <a:spAutoFit/>
          </a:bodyPr>
          <a:lstStyle/>
          <a:p>
            <a:pPr algn="l"/>
            <a:r>
              <a:rPr lang="zh-CN" altLang="en-US" sz="2000" dirty="0" smtClean="0">
                <a:solidFill>
                  <a:srgbClr val="00B050"/>
                </a:solidFill>
              </a:rPr>
              <a:t>考虑单点碰摩时各独立实验碰摩特征相似性较好，同时考虑偏摩的对称性，随机选择</a:t>
            </a:r>
            <a:r>
              <a:rPr lang="en-US" sz="2000" dirty="0" smtClean="0">
                <a:solidFill>
                  <a:srgbClr val="00B050"/>
                </a:solidFill>
              </a:rPr>
              <a:t>2013</a:t>
            </a:r>
            <a:r>
              <a:rPr lang="zh-CN" altLang="en-US" sz="2000" dirty="0" smtClean="0">
                <a:solidFill>
                  <a:srgbClr val="00B050"/>
                </a:solidFill>
              </a:rPr>
              <a:t>年</a:t>
            </a:r>
            <a:r>
              <a:rPr lang="en-US" sz="2000" dirty="0" smtClean="0">
                <a:solidFill>
                  <a:srgbClr val="00B050"/>
                </a:solidFill>
              </a:rPr>
              <a:t>4</a:t>
            </a:r>
            <a:r>
              <a:rPr lang="zh-CN" altLang="en-US" sz="2000" dirty="0" smtClean="0">
                <a:solidFill>
                  <a:srgbClr val="00B050"/>
                </a:solidFill>
              </a:rPr>
              <a:t>月</a:t>
            </a:r>
            <a:r>
              <a:rPr lang="en-US" sz="2000" dirty="0" smtClean="0">
                <a:solidFill>
                  <a:srgbClr val="00B050"/>
                </a:solidFill>
              </a:rPr>
              <a:t>29</a:t>
            </a:r>
            <a:r>
              <a:rPr lang="zh-CN" altLang="en-US" sz="2000" dirty="0" smtClean="0">
                <a:solidFill>
                  <a:srgbClr val="00B050"/>
                </a:solidFill>
              </a:rPr>
              <a:t>日第</a:t>
            </a:r>
            <a:r>
              <a:rPr lang="en-US" sz="2000" dirty="0" smtClean="0">
                <a:solidFill>
                  <a:srgbClr val="00B050"/>
                </a:solidFill>
              </a:rPr>
              <a:t>1</a:t>
            </a:r>
            <a:r>
              <a:rPr lang="zh-CN" altLang="en-US" sz="2000" dirty="0" smtClean="0">
                <a:solidFill>
                  <a:srgbClr val="00B050"/>
                </a:solidFill>
              </a:rPr>
              <a:t>次实验偏右碰摩的数据进行分析。</a:t>
            </a:r>
            <a:endParaRPr lang="zh-CN" altLang="en-US" sz="2000" dirty="0">
              <a:solidFill>
                <a:srgbClr val="00B050"/>
              </a:solidFill>
            </a:endParaRPr>
          </a:p>
        </p:txBody>
      </p:sp>
      <p:sp>
        <p:nvSpPr>
          <p:cNvPr id="11" name="矩形 10"/>
          <p:cNvSpPr/>
          <p:nvPr/>
        </p:nvSpPr>
        <p:spPr>
          <a:xfrm>
            <a:off x="228600" y="2438400"/>
            <a:ext cx="5476179" cy="400110"/>
          </a:xfrm>
          <a:prstGeom prst="rect">
            <a:avLst/>
          </a:prstGeom>
        </p:spPr>
        <p:txBody>
          <a:bodyPr wrap="none">
            <a:spAutoFit/>
          </a:bodyPr>
          <a:lstStyle/>
          <a:p>
            <a:r>
              <a:rPr lang="zh-CN" altLang="en-US" sz="2000" dirty="0" smtClean="0">
                <a:solidFill>
                  <a:srgbClr val="00B050"/>
                </a:solidFill>
              </a:rPr>
              <a:t>（</a:t>
            </a:r>
            <a:r>
              <a:rPr lang="en-US" altLang="zh-CN" sz="2000" dirty="0" smtClean="0">
                <a:solidFill>
                  <a:srgbClr val="00B050"/>
                </a:solidFill>
              </a:rPr>
              <a:t>1</a:t>
            </a:r>
            <a:r>
              <a:rPr lang="zh-CN" altLang="en-US" sz="2000" dirty="0" smtClean="0">
                <a:solidFill>
                  <a:srgbClr val="00B050"/>
                </a:solidFill>
              </a:rPr>
              <a:t>）偏右碰摩时涡轮机匣垂直方向加速度特征</a:t>
            </a:r>
            <a:endParaRPr lang="zh-CN" altLang="en-US" sz="2000" dirty="0">
              <a:solidFill>
                <a:srgbClr val="00B050"/>
              </a:solidFill>
            </a:endParaRPr>
          </a:p>
        </p:txBody>
      </p:sp>
      <p:pic>
        <p:nvPicPr>
          <p:cNvPr id="12" name="图片 11" descr="27.JPG"/>
          <p:cNvPicPr>
            <a:picLocks noChangeAspect="1"/>
          </p:cNvPicPr>
          <p:nvPr/>
        </p:nvPicPr>
        <p:blipFill>
          <a:blip r:embed="rId3"/>
          <a:stretch>
            <a:fillRect/>
          </a:stretch>
        </p:blipFill>
        <p:spPr>
          <a:xfrm>
            <a:off x="609600" y="2971800"/>
            <a:ext cx="7958812" cy="2971800"/>
          </a:xfrm>
          <a:prstGeom prst="rect">
            <a:avLst/>
          </a:prstGeom>
        </p:spPr>
      </p:pic>
      <p:sp>
        <p:nvSpPr>
          <p:cNvPr id="346113" name="Rectangle 1"/>
          <p:cNvSpPr>
            <a:spLocks noChangeArrowheads="1"/>
          </p:cNvSpPr>
          <p:nvPr/>
        </p:nvSpPr>
        <p:spPr bwMode="auto">
          <a:xfrm>
            <a:off x="0" y="0"/>
            <a:ext cx="61106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a:t>
            </a:r>
            <a:r>
              <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21" name="图片 20" descr="1.JPG"/>
          <p:cNvPicPr>
            <a:picLocks noChangeAspect="1"/>
          </p:cNvPicPr>
          <p:nvPr/>
        </p:nvPicPr>
        <p:blipFill>
          <a:blip r:embed="rId4"/>
          <a:stretch>
            <a:fillRect/>
          </a:stretch>
        </p:blipFill>
        <p:spPr>
          <a:xfrm>
            <a:off x="1066800" y="1553980"/>
            <a:ext cx="6934200" cy="4903170"/>
          </a:xfrm>
          <a:prstGeom prst="rect">
            <a:avLst/>
          </a:prstGeom>
        </p:spPr>
      </p:pic>
      <p:sp>
        <p:nvSpPr>
          <p:cNvPr id="22" name="AutoShape 30"/>
          <p:cNvSpPr>
            <a:spLocks noChangeArrowheads="1"/>
          </p:cNvSpPr>
          <p:nvPr/>
        </p:nvSpPr>
        <p:spPr bwMode="auto">
          <a:xfrm>
            <a:off x="2667000" y="2743200"/>
            <a:ext cx="1905000" cy="16002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latin typeface="宋体" pitchFamily="2" charset="-122"/>
                <a:cs typeface="Times New Roman" pitchFamily="18" charset="0"/>
              </a:rPr>
              <a:t>碰摩频率倍频处出现了以转速频率为间隔的边频特征；</a:t>
            </a:r>
            <a:endParaRPr lang="zh-CN" altLang="en-US" b="0" dirty="0"/>
          </a:p>
        </p:txBody>
      </p:sp>
      <p:sp>
        <p:nvSpPr>
          <p:cNvPr id="23" name="AutoShape 30"/>
          <p:cNvSpPr>
            <a:spLocks noChangeArrowheads="1"/>
          </p:cNvSpPr>
          <p:nvPr/>
        </p:nvSpPr>
        <p:spPr bwMode="auto">
          <a:xfrm>
            <a:off x="6096000" y="2667000"/>
            <a:ext cx="1905000" cy="16002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latin typeface="Times New Roman" pitchFamily="18" charset="0"/>
                <a:cs typeface="Times New Roman" pitchFamily="18" charset="0"/>
              </a:rPr>
              <a:t>倒频谱中可以较明显地显示出频谱上的周期成分。</a:t>
            </a:r>
            <a:endParaRPr lang="en-US" altLang="zh-CN" b="0" dirty="0" smtClean="0">
              <a:solidFill>
                <a:srgbClr val="C00000"/>
              </a:solidFill>
            </a:endParaRPr>
          </a:p>
        </p:txBody>
      </p:sp>
      <p:sp>
        <p:nvSpPr>
          <p:cNvPr id="16"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pic>
        <p:nvPicPr>
          <p:cNvPr id="17" name="圆角矩形 3"/>
          <p:cNvPicPr>
            <a:picLocks noChangeArrowheads="1"/>
          </p:cNvPicPr>
          <p:nvPr/>
        </p:nvPicPr>
        <p:blipFill>
          <a:blip r:embed="rId5"/>
          <a:srcRect b="8311"/>
          <a:stretch>
            <a:fillRect/>
          </a:stretch>
        </p:blipFill>
        <p:spPr bwMode="auto">
          <a:xfrm>
            <a:off x="-228600" y="1143000"/>
            <a:ext cx="9372600" cy="4495800"/>
          </a:xfrm>
          <a:prstGeom prst="rect">
            <a:avLst/>
          </a:prstGeom>
          <a:noFill/>
          <a:ln w="9525">
            <a:noFill/>
            <a:miter lim="800000"/>
            <a:headEnd/>
            <a:tailEnd/>
          </a:ln>
        </p:spPr>
      </p:pic>
      <p:sp>
        <p:nvSpPr>
          <p:cNvPr id="20" name="矩形 19"/>
          <p:cNvSpPr/>
          <p:nvPr/>
        </p:nvSpPr>
        <p:spPr>
          <a:xfrm>
            <a:off x="685800" y="2133600"/>
            <a:ext cx="7620000" cy="2862322"/>
          </a:xfrm>
          <a:prstGeom prst="rect">
            <a:avLst/>
          </a:prstGeom>
        </p:spPr>
        <p:txBody>
          <a:bodyPr wrap="square">
            <a:spAutoFit/>
          </a:bodyPr>
          <a:lstStyle/>
          <a:p>
            <a:pPr lvl="0" indent="266700" algn="l"/>
            <a:r>
              <a:rPr lang="en-US" altLang="zh-CN" sz="2000" dirty="0" smtClean="0">
                <a:solidFill>
                  <a:srgbClr val="00B050"/>
                </a:solidFill>
                <a:latin typeface="Times New Roman" pitchFamily="18" charset="0"/>
                <a:cs typeface="Times New Roman" pitchFamily="18" charset="0"/>
              </a:rPr>
              <a:t>(1)</a:t>
            </a:r>
            <a:r>
              <a:rPr lang="zh-CN" altLang="en-US" sz="2000" dirty="0" smtClean="0">
                <a:solidFill>
                  <a:srgbClr val="00B050"/>
                </a:solidFill>
                <a:latin typeface="Times New Roman" pitchFamily="18" charset="0"/>
                <a:cs typeface="Times New Roman" pitchFamily="18" charset="0"/>
              </a:rPr>
              <a:t>偏摩故障时各位置传感器所测数据均在碰摩频率（叶片数乘以转速频率）</a:t>
            </a:r>
            <a:r>
              <a:rPr lang="en-US" altLang="zh-CN" sz="2000" dirty="0" smtClean="0">
                <a:solidFill>
                  <a:srgbClr val="00B050"/>
                </a:solidFill>
                <a:latin typeface="Times New Roman" pitchFamily="18" charset="0"/>
                <a:cs typeface="Times New Roman" pitchFamily="18" charset="0"/>
              </a:rPr>
              <a:t>2</a:t>
            </a:r>
            <a:r>
              <a:rPr lang="zh-CN" altLang="en-US" sz="2000" dirty="0" smtClean="0">
                <a:solidFill>
                  <a:srgbClr val="00B050"/>
                </a:solidFill>
                <a:latin typeface="Times New Roman" pitchFamily="18" charset="0"/>
                <a:cs typeface="Times New Roman" pitchFamily="18" charset="0"/>
              </a:rPr>
              <a:t>倍频处出现了以转速频率为间隔的边频特征；</a:t>
            </a:r>
            <a:endParaRPr lang="en-US" altLang="zh-CN" sz="2000" dirty="0" smtClean="0">
              <a:solidFill>
                <a:srgbClr val="00B050"/>
              </a:solidFill>
              <a:latin typeface="Times New Roman" pitchFamily="18" charset="0"/>
              <a:cs typeface="Times New Roman" pitchFamily="18" charset="0"/>
            </a:endParaRPr>
          </a:p>
          <a:p>
            <a:pPr lvl="0" indent="266700" algn="l"/>
            <a:endParaRPr lang="zh-CN" altLang="en-US" sz="2000" dirty="0" smtClean="0">
              <a:solidFill>
                <a:srgbClr val="00B050"/>
              </a:solidFill>
              <a:latin typeface="Arial" pitchFamily="34" charset="0"/>
              <a:cs typeface="宋体" pitchFamily="2" charset="-122"/>
            </a:endParaRPr>
          </a:p>
          <a:p>
            <a:pPr lvl="0" indent="266700" algn="l" eaLnBrk="0" hangingPunct="0"/>
            <a:r>
              <a:rPr lang="en-US" altLang="zh-CN" sz="2000" dirty="0" smtClean="0">
                <a:solidFill>
                  <a:srgbClr val="00B050"/>
                </a:solidFill>
                <a:latin typeface="Times New Roman" pitchFamily="18" charset="0"/>
                <a:cs typeface="Times New Roman" pitchFamily="18" charset="0"/>
              </a:rPr>
              <a:t>(2)</a:t>
            </a:r>
            <a:r>
              <a:rPr lang="zh-CN" altLang="en-US" sz="2000" dirty="0" smtClean="0">
                <a:solidFill>
                  <a:srgbClr val="00B050"/>
                </a:solidFill>
                <a:latin typeface="Times New Roman" pitchFamily="18" charset="0"/>
                <a:cs typeface="Times New Roman" pitchFamily="18" charset="0"/>
              </a:rPr>
              <a:t>在低频段</a:t>
            </a:r>
            <a:r>
              <a:rPr lang="en-US" altLang="zh-CN" sz="2000" dirty="0" smtClean="0">
                <a:solidFill>
                  <a:srgbClr val="00B050"/>
                </a:solidFill>
                <a:latin typeface="Times New Roman" pitchFamily="18" charset="0"/>
                <a:cs typeface="Times New Roman" pitchFamily="18" charset="0"/>
              </a:rPr>
              <a:t>(0</a:t>
            </a:r>
            <a:r>
              <a:rPr lang="zh-CN" altLang="en-US" sz="2000" dirty="0" smtClean="0">
                <a:solidFill>
                  <a:srgbClr val="00B050"/>
                </a:solidFill>
                <a:latin typeface="Times New Roman" pitchFamily="18" charset="0"/>
                <a:cs typeface="Times New Roman" pitchFamily="18" charset="0"/>
              </a:rPr>
              <a:t>～</a:t>
            </a:r>
            <a:r>
              <a:rPr lang="en-US" altLang="zh-CN" sz="2000" dirty="0" smtClean="0">
                <a:solidFill>
                  <a:srgbClr val="00B050"/>
                </a:solidFill>
                <a:latin typeface="Times New Roman" pitchFamily="18" charset="0"/>
                <a:cs typeface="Times New Roman" pitchFamily="18" charset="0"/>
              </a:rPr>
              <a:t>100Hz)</a:t>
            </a:r>
            <a:r>
              <a:rPr lang="zh-CN" altLang="en-US" sz="2000" dirty="0" smtClean="0">
                <a:solidFill>
                  <a:srgbClr val="00B050"/>
                </a:solidFill>
                <a:latin typeface="Times New Roman" pitchFamily="18" charset="0"/>
                <a:cs typeface="Times New Roman" pitchFamily="18" charset="0"/>
              </a:rPr>
              <a:t>各位置安装传感器测得信号的转频特征表现不一致；</a:t>
            </a:r>
            <a:endParaRPr lang="en-US" altLang="zh-CN" sz="2000" dirty="0" smtClean="0">
              <a:solidFill>
                <a:srgbClr val="00B050"/>
              </a:solidFill>
              <a:latin typeface="Times New Roman" pitchFamily="18" charset="0"/>
              <a:cs typeface="Times New Roman" pitchFamily="18" charset="0"/>
            </a:endParaRPr>
          </a:p>
          <a:p>
            <a:pPr lvl="0" indent="266700" algn="l" eaLnBrk="0" hangingPunct="0"/>
            <a:endParaRPr lang="zh-CN" altLang="en-US" sz="2000" dirty="0" smtClean="0">
              <a:solidFill>
                <a:srgbClr val="00B050"/>
              </a:solidFill>
              <a:latin typeface="Arial" pitchFamily="34" charset="0"/>
              <a:cs typeface="宋体" pitchFamily="2" charset="-122"/>
            </a:endParaRPr>
          </a:p>
          <a:p>
            <a:pPr lvl="0" indent="266700" algn="l" eaLnBrk="0" hangingPunct="0"/>
            <a:r>
              <a:rPr lang="en-US" altLang="zh-CN" sz="2000" dirty="0" smtClean="0">
                <a:solidFill>
                  <a:srgbClr val="00B050"/>
                </a:solidFill>
                <a:latin typeface="Times New Roman" pitchFamily="18" charset="0"/>
                <a:cs typeface="Times New Roman" pitchFamily="18" charset="0"/>
              </a:rPr>
              <a:t>(3)</a:t>
            </a:r>
            <a:r>
              <a:rPr lang="zh-CN" altLang="en-US" sz="2000" dirty="0" smtClean="0">
                <a:solidFill>
                  <a:srgbClr val="00B050"/>
                </a:solidFill>
                <a:latin typeface="Times New Roman" pitchFamily="18" charset="0"/>
                <a:cs typeface="Times New Roman" pitchFamily="18" charset="0"/>
              </a:rPr>
              <a:t>各位置安装的传感器所测信号在倒频谱中均可以较明显地显示出频谱上的周期成分；</a:t>
            </a:r>
            <a:endParaRPr lang="en-US" altLang="zh-CN" sz="2000" dirty="0" smtClean="0">
              <a:solidFill>
                <a:srgbClr val="00B050"/>
              </a:solidFill>
              <a:latin typeface="Times New Roman" pitchFamily="18" charset="0"/>
              <a:cs typeface="Times New Roman" pitchFamily="18" charset="0"/>
            </a:endParaRPr>
          </a:p>
          <a:p>
            <a:pPr lvl="0" indent="266700" algn="l" eaLnBrk="0" hangingPunct="0"/>
            <a:endParaRPr lang="en-US" altLang="zh-CN" sz="2000"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1+ppt_w/2"/>
                                          </p:val>
                                        </p:tav>
                                      </p:tavLst>
                                    </p:anim>
                                    <p:anim calcmode="lin" valueType="num">
                                      <p:cBhvr additive="base">
                                        <p:cTn id="13" dur="500"/>
                                        <p:tgtEl>
                                          <p:spTgt spid="12"/>
                                        </p:tgtEl>
                                        <p:attrNameLst>
                                          <p:attrName>ppt_y</p:attrName>
                                        </p:attrNameLst>
                                      </p:cBhvr>
                                      <p:tavLst>
                                        <p:tav tm="0">
                                          <p:val>
                                            <p:strVal val="ppt_y"/>
                                          </p:val>
                                        </p:tav>
                                        <p:tav tm="100000">
                                          <p:val>
                                            <p:strVal val="ppt_y"/>
                                          </p:val>
                                        </p:tav>
                                      </p:tavLst>
                                    </p:anim>
                                    <p:set>
                                      <p:cBhvr>
                                        <p:cTn id="14" dur="1" fill="hold">
                                          <p:stCondLst>
                                            <p:cond delay="499"/>
                                          </p:stCondLst>
                                        </p:cTn>
                                        <p:tgtEl>
                                          <p:spTgt spid="12"/>
                                        </p:tgtEl>
                                        <p:attrNameLst>
                                          <p:attrName>style.visibility</p:attrName>
                                        </p:attrNameLst>
                                      </p:cBhvr>
                                      <p:to>
                                        <p:strVal val="hidden"/>
                                      </p:to>
                                    </p:set>
                                  </p:childTnLst>
                                </p:cTn>
                              </p:par>
                              <p:par>
                                <p:cTn id="15" presetID="18" presetClass="entr" presetSubtype="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Righ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1"/>
                                        </p:tgtEl>
                                        <p:attrNameLst>
                                          <p:attrName>ppt_x</p:attrName>
                                        </p:attrNameLst>
                                      </p:cBhvr>
                                      <p:tavLst>
                                        <p:tav tm="0">
                                          <p:val>
                                            <p:strVal val="ppt_x"/>
                                          </p:val>
                                        </p:tav>
                                        <p:tav tm="100000">
                                          <p:val>
                                            <p:strVal val="ppt_x"/>
                                          </p:val>
                                        </p:tav>
                                      </p:tavLst>
                                    </p:anim>
                                    <p:anim calcmode="lin" valueType="num">
                                      <p:cBhvr additive="base">
                                        <p:cTn id="34" dur="500"/>
                                        <p:tgtEl>
                                          <p:spTgt spid="21"/>
                                        </p:tgtEl>
                                        <p:attrNameLst>
                                          <p:attrName>ppt_y</p:attrName>
                                        </p:attrNameLst>
                                      </p:cBhvr>
                                      <p:tavLst>
                                        <p:tav tm="0">
                                          <p:val>
                                            <p:strVal val="ppt_y"/>
                                          </p:val>
                                        </p:tav>
                                        <p:tav tm="100000">
                                          <p:val>
                                            <p:strVal val="1+ppt_h/2"/>
                                          </p:val>
                                        </p:tav>
                                      </p:tavLst>
                                    </p:anim>
                                    <p:set>
                                      <p:cBhvr>
                                        <p:cTn id="35" dur="1" fill="hold">
                                          <p:stCondLst>
                                            <p:cond delay="499"/>
                                          </p:stCondLst>
                                        </p:cTn>
                                        <p:tgtEl>
                                          <p:spTgt spid="21"/>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23"/>
                                        </p:tgtEl>
                                        <p:attrNameLst>
                                          <p:attrName>ppt_x</p:attrName>
                                        </p:attrNameLst>
                                      </p:cBhvr>
                                      <p:tavLst>
                                        <p:tav tm="0">
                                          <p:val>
                                            <p:strVal val="ppt_x"/>
                                          </p:val>
                                        </p:tav>
                                        <p:tav tm="100000">
                                          <p:val>
                                            <p:strVal val="ppt_x"/>
                                          </p:val>
                                        </p:tav>
                                      </p:tavLst>
                                    </p:anim>
                                    <p:anim calcmode="lin" valueType="num">
                                      <p:cBhvr additive="base">
                                        <p:cTn id="38" dur="500"/>
                                        <p:tgtEl>
                                          <p:spTgt spid="23"/>
                                        </p:tgtEl>
                                        <p:attrNameLst>
                                          <p:attrName>ppt_y</p:attrName>
                                        </p:attrNameLst>
                                      </p:cBhvr>
                                      <p:tavLst>
                                        <p:tav tm="0">
                                          <p:val>
                                            <p:strVal val="ppt_y"/>
                                          </p:val>
                                        </p:tav>
                                        <p:tav tm="100000">
                                          <p:val>
                                            <p:strVal val="1+ppt_h/2"/>
                                          </p:val>
                                        </p:tav>
                                      </p:tavLst>
                                    </p:anim>
                                    <p:set>
                                      <p:cBhvr>
                                        <p:cTn id="39" dur="1" fill="hold">
                                          <p:stCondLst>
                                            <p:cond delay="499"/>
                                          </p:stCondLst>
                                        </p:cTn>
                                        <p:tgtEl>
                                          <p:spTgt spid="23"/>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22"/>
                                        </p:tgtEl>
                                        <p:attrNameLst>
                                          <p:attrName>ppt_x</p:attrName>
                                        </p:attrNameLst>
                                      </p:cBhvr>
                                      <p:tavLst>
                                        <p:tav tm="0">
                                          <p:val>
                                            <p:strVal val="ppt_x"/>
                                          </p:val>
                                        </p:tav>
                                        <p:tav tm="100000">
                                          <p:val>
                                            <p:strVal val="ppt_x"/>
                                          </p:val>
                                        </p:tav>
                                      </p:tavLst>
                                    </p:anim>
                                    <p:anim calcmode="lin" valueType="num">
                                      <p:cBhvr additive="base">
                                        <p:cTn id="42" dur="500"/>
                                        <p:tgtEl>
                                          <p:spTgt spid="22"/>
                                        </p:tgtEl>
                                        <p:attrNameLst>
                                          <p:attrName>ppt_y</p:attrName>
                                        </p:attrNameLst>
                                      </p:cBhvr>
                                      <p:tavLst>
                                        <p:tav tm="0">
                                          <p:val>
                                            <p:strVal val="ppt_y"/>
                                          </p:val>
                                        </p:tav>
                                        <p:tav tm="100000">
                                          <p:val>
                                            <p:strVal val="1+ppt_h/2"/>
                                          </p:val>
                                        </p:tav>
                                      </p:tavLst>
                                    </p:anim>
                                    <p:set>
                                      <p:cBhvr>
                                        <p:cTn id="43" dur="1" fill="hold">
                                          <p:stCondLst>
                                            <p:cond delay="499"/>
                                          </p:stCondLst>
                                        </p:cTn>
                                        <p:tgtEl>
                                          <p:spTgt spid="22"/>
                                        </p:tgtEl>
                                        <p:attrNameLst>
                                          <p:attrName>style.visibility</p:attrName>
                                        </p:attrNameLst>
                                      </p:cBhvr>
                                      <p:to>
                                        <p:strVal val="hidden"/>
                                      </p:to>
                                    </p:set>
                                  </p:childTnLst>
                                </p:cTn>
                              </p:par>
                              <p:par>
                                <p:cTn id="44" presetID="18" presetClass="entr" presetSubtype="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500"/>
                                        <p:tgtEl>
                                          <p:spTgt spid="17"/>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trips(downRigh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8" name="矩形 7"/>
          <p:cNvSpPr/>
          <p:nvPr/>
        </p:nvSpPr>
        <p:spPr>
          <a:xfrm>
            <a:off x="2362200" y="533400"/>
            <a:ext cx="5178021" cy="523220"/>
          </a:xfrm>
          <a:prstGeom prst="rect">
            <a:avLst/>
          </a:prstGeom>
        </p:spPr>
        <p:txBody>
          <a:bodyPr wrap="none">
            <a:spAutoFit/>
          </a:bodyPr>
          <a:lstStyle/>
          <a:p>
            <a:r>
              <a:rPr lang="zh-CN" altLang="en-US" sz="2800" b="0" dirty="0" smtClean="0">
                <a:solidFill>
                  <a:srgbClr val="0000FF"/>
                </a:solidFill>
              </a:rPr>
              <a:t>不碰摩</a:t>
            </a:r>
            <a:r>
              <a:rPr lang="en-US" altLang="zh-CN" sz="2800" b="0" dirty="0" smtClean="0">
                <a:solidFill>
                  <a:srgbClr val="0000FF"/>
                </a:solidFill>
              </a:rPr>
              <a:t>—</a:t>
            </a:r>
            <a:r>
              <a:rPr lang="zh-CN" altLang="en-US" sz="2800" b="0" dirty="0" smtClean="0">
                <a:solidFill>
                  <a:srgbClr val="0000FF"/>
                </a:solidFill>
              </a:rPr>
              <a:t>机匣测点频域响应分析</a:t>
            </a:r>
            <a:endParaRPr lang="zh-CN" altLang="en-US" sz="2800" b="0" dirty="0">
              <a:solidFill>
                <a:srgbClr val="0000FF"/>
              </a:solidFill>
            </a:endParaRPr>
          </a:p>
        </p:txBody>
      </p:sp>
      <p:sp>
        <p:nvSpPr>
          <p:cNvPr id="9" name="矩形 8"/>
          <p:cNvSpPr/>
          <p:nvPr/>
        </p:nvSpPr>
        <p:spPr>
          <a:xfrm>
            <a:off x="228600" y="1066800"/>
            <a:ext cx="6410730" cy="461665"/>
          </a:xfrm>
          <a:prstGeom prst="rect">
            <a:avLst/>
          </a:prstGeom>
        </p:spPr>
        <p:txBody>
          <a:bodyPr wrap="none">
            <a:spAutoFit/>
          </a:bodyPr>
          <a:lstStyle/>
          <a:p>
            <a:r>
              <a:rPr lang="en-US" altLang="zh-CN" sz="2400" dirty="0" smtClean="0">
                <a:solidFill>
                  <a:srgbClr val="A20000"/>
                </a:solidFill>
              </a:rPr>
              <a:t>(1)</a:t>
            </a:r>
            <a:r>
              <a:rPr lang="zh-CN" altLang="en-US" sz="2400" dirty="0" smtClean="0">
                <a:solidFill>
                  <a:srgbClr val="A20000"/>
                </a:solidFill>
              </a:rPr>
              <a:t>不碰摩时涡轮机匣垂直方向测点加速度特征</a:t>
            </a:r>
            <a:endParaRPr lang="zh-CN" altLang="en-US" sz="2400" dirty="0">
              <a:solidFill>
                <a:srgbClr val="A20000"/>
              </a:solidFill>
            </a:endParaRPr>
          </a:p>
        </p:txBody>
      </p:sp>
      <p:sp>
        <p:nvSpPr>
          <p:cNvPr id="359425" name="Rectangle 1"/>
          <p:cNvSpPr>
            <a:spLocks noChangeArrowheads="1"/>
          </p:cNvSpPr>
          <p:nvPr/>
        </p:nvSpPr>
        <p:spPr bwMode="auto">
          <a:xfrm>
            <a:off x="0" y="0"/>
            <a:ext cx="21352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5" name="图片 14" descr="6.JPG"/>
          <p:cNvPicPr>
            <a:picLocks noChangeAspect="1"/>
          </p:cNvPicPr>
          <p:nvPr/>
        </p:nvPicPr>
        <p:blipFill>
          <a:blip r:embed="rId3"/>
          <a:stretch>
            <a:fillRect/>
          </a:stretch>
        </p:blipFill>
        <p:spPr>
          <a:xfrm>
            <a:off x="990600" y="1447800"/>
            <a:ext cx="7239000" cy="4978400"/>
          </a:xfrm>
          <a:prstGeom prst="rect">
            <a:avLst/>
          </a:prstGeom>
        </p:spPr>
      </p:pic>
      <p:sp>
        <p:nvSpPr>
          <p:cNvPr id="17" name="AutoShape 30"/>
          <p:cNvSpPr>
            <a:spLocks noChangeArrowheads="1"/>
          </p:cNvSpPr>
          <p:nvPr/>
        </p:nvSpPr>
        <p:spPr bwMode="auto">
          <a:xfrm>
            <a:off x="2209800" y="2971800"/>
            <a:ext cx="1905000" cy="16002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lgn="l"/>
            <a:r>
              <a:rPr lang="zh-CN" altLang="en-US" dirty="0" smtClean="0">
                <a:solidFill>
                  <a:srgbClr val="C00000"/>
                </a:solidFill>
                <a:latin typeface="Times New Roman" pitchFamily="18" charset="0"/>
                <a:cs typeface="Times New Roman" pitchFamily="18" charset="0"/>
              </a:rPr>
              <a:t>不碰摩时，频谱没有出现以转速频率为间隔的边频特征；</a:t>
            </a:r>
            <a:endParaRPr lang="zh-CN" altLang="en-US" dirty="0" smtClean="0">
              <a:solidFill>
                <a:srgbClr val="C00000"/>
              </a:solidFill>
              <a:latin typeface="Arial" pitchFamily="34" charset="0"/>
              <a:cs typeface="宋体" pitchFamily="2" charset="-122"/>
            </a:endParaRPr>
          </a:p>
        </p:txBody>
      </p:sp>
      <p:sp>
        <p:nvSpPr>
          <p:cNvPr id="19" name="AutoShape 30"/>
          <p:cNvSpPr>
            <a:spLocks noChangeArrowheads="1"/>
          </p:cNvSpPr>
          <p:nvPr/>
        </p:nvSpPr>
        <p:spPr bwMode="auto">
          <a:xfrm>
            <a:off x="5791200" y="2590800"/>
            <a:ext cx="1905000" cy="16002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dirty="0" smtClean="0">
                <a:solidFill>
                  <a:srgbClr val="C00000"/>
                </a:solidFill>
                <a:latin typeface="Arial" pitchFamily="34" charset="0"/>
                <a:cs typeface="Times New Roman" pitchFamily="18" charset="0"/>
              </a:rPr>
              <a:t>在低频段，出现转频及其倍频成分</a:t>
            </a:r>
            <a:endParaRPr lang="en-US" altLang="zh-CN" dirty="0" smtClean="0">
              <a:solidFill>
                <a:srgbClr val="C00000"/>
              </a:solidFill>
            </a:endParaRPr>
          </a:p>
        </p:txBody>
      </p:sp>
      <p:sp>
        <p:nvSpPr>
          <p:cNvPr id="1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grpSp>
        <p:nvGrpSpPr>
          <p:cNvPr id="20" name="组合 19"/>
          <p:cNvGrpSpPr/>
          <p:nvPr/>
        </p:nvGrpSpPr>
        <p:grpSpPr>
          <a:xfrm>
            <a:off x="-304800" y="-76200"/>
            <a:ext cx="9677400" cy="6400800"/>
            <a:chOff x="-304800" y="-59872"/>
            <a:chExt cx="9677400" cy="7086600"/>
          </a:xfrm>
        </p:grpSpPr>
        <p:pic>
          <p:nvPicPr>
            <p:cNvPr id="16" name="圆角矩形 3"/>
            <p:cNvPicPr>
              <a:picLocks noChangeArrowheads="1"/>
            </p:cNvPicPr>
            <p:nvPr/>
          </p:nvPicPr>
          <p:blipFill>
            <a:blip r:embed="rId4"/>
            <a:srcRect b="8311"/>
            <a:stretch>
              <a:fillRect/>
            </a:stretch>
          </p:blipFill>
          <p:spPr bwMode="auto">
            <a:xfrm>
              <a:off x="-304800" y="-59872"/>
              <a:ext cx="9677400" cy="7086600"/>
            </a:xfrm>
            <a:prstGeom prst="rect">
              <a:avLst/>
            </a:prstGeom>
            <a:noFill/>
            <a:ln w="9525">
              <a:noFill/>
              <a:miter lim="800000"/>
              <a:headEnd/>
              <a:tailEnd/>
            </a:ln>
          </p:spPr>
        </p:pic>
        <p:sp>
          <p:nvSpPr>
            <p:cNvPr id="18" name="矩形 17"/>
            <p:cNvSpPr/>
            <p:nvPr/>
          </p:nvSpPr>
          <p:spPr>
            <a:xfrm>
              <a:off x="533400" y="1100094"/>
              <a:ext cx="7924800" cy="4600161"/>
            </a:xfrm>
            <a:prstGeom prst="rect">
              <a:avLst/>
            </a:prstGeom>
          </p:spPr>
          <p:txBody>
            <a:bodyPr wrap="square">
              <a:spAutoFit/>
            </a:bodyPr>
            <a:lstStyle/>
            <a:p>
              <a:pPr lvl="0" indent="266700" algn="l"/>
              <a:r>
                <a:rPr lang="zh-CN" altLang="en-US" sz="2400" dirty="0" smtClean="0">
                  <a:solidFill>
                    <a:srgbClr val="0000FF"/>
                  </a:solidFill>
                  <a:latin typeface="宋体" pitchFamily="2" charset="-122"/>
                  <a:cs typeface="Times New Roman" pitchFamily="18" charset="0"/>
                </a:rPr>
                <a:t>总结在涡轮机匣为薄壁机匣的情况时，碰摩特征具有如下规律：</a:t>
              </a:r>
              <a:endParaRPr lang="zh-CN" altLang="en-US" sz="2400" dirty="0" smtClean="0">
                <a:solidFill>
                  <a:srgbClr val="0000FF"/>
                </a:solidFill>
                <a:latin typeface="Arial" pitchFamily="34" charset="0"/>
                <a:cs typeface="宋体" pitchFamily="2" charset="-122"/>
              </a:endParaRPr>
            </a:p>
            <a:p>
              <a:pPr lvl="0" indent="266700" algn="l" eaLnBrk="0" hangingPunct="0"/>
              <a:endParaRPr lang="en-US" altLang="zh-CN" sz="2400" dirty="0" smtClean="0">
                <a:solidFill>
                  <a:srgbClr val="0000FF"/>
                </a:solidFill>
                <a:latin typeface="宋体" pitchFamily="2" charset="-122"/>
                <a:cs typeface="Times New Roman" pitchFamily="18" charset="0"/>
              </a:endParaRPr>
            </a:p>
            <a:p>
              <a:pPr lvl="0" indent="266700" algn="l" eaLnBrk="0" hangingPunct="0"/>
              <a:r>
                <a:rPr lang="en-US" altLang="zh-CN" sz="2400" dirty="0" smtClean="0">
                  <a:solidFill>
                    <a:srgbClr val="0000FF"/>
                  </a:solidFill>
                  <a:latin typeface="宋体" pitchFamily="2" charset="-122"/>
                  <a:cs typeface="Times New Roman" pitchFamily="18" charset="0"/>
                </a:rPr>
                <a:t>(1)</a:t>
              </a:r>
              <a:r>
                <a:rPr lang="zh-CN" altLang="en-US" sz="2400" dirty="0" smtClean="0">
                  <a:solidFill>
                    <a:srgbClr val="0000FF"/>
                  </a:solidFill>
                  <a:latin typeface="宋体" pitchFamily="2" charset="-122"/>
                  <a:cs typeface="Times New Roman" pitchFamily="18" charset="0"/>
                </a:rPr>
                <a:t>无论是单点碰摩还是局部偏摩，加速度的频谱特征对传感器的安装位置不敏感，均可有效提取出以转速频率为间隔的边频特征；</a:t>
              </a:r>
              <a:endParaRPr lang="en-US" altLang="zh-CN" sz="2400" dirty="0" smtClean="0">
                <a:solidFill>
                  <a:srgbClr val="0000FF"/>
                </a:solidFill>
                <a:latin typeface="宋体" pitchFamily="2" charset="-122"/>
                <a:cs typeface="Times New Roman" pitchFamily="18" charset="0"/>
              </a:endParaRPr>
            </a:p>
            <a:p>
              <a:pPr lvl="0" indent="266700" algn="l" eaLnBrk="0" hangingPunct="0"/>
              <a:endParaRPr lang="zh-CN" altLang="en-US" sz="2400" dirty="0" smtClean="0">
                <a:solidFill>
                  <a:srgbClr val="0000FF"/>
                </a:solidFill>
                <a:latin typeface="Arial" pitchFamily="34" charset="0"/>
                <a:cs typeface="宋体" pitchFamily="2" charset="-122"/>
              </a:endParaRPr>
            </a:p>
            <a:p>
              <a:pPr lvl="0" indent="266700" algn="l" eaLnBrk="0" hangingPunct="0"/>
              <a:r>
                <a:rPr lang="en-US" altLang="zh-CN" sz="2400" dirty="0" smtClean="0">
                  <a:solidFill>
                    <a:srgbClr val="0000FF"/>
                  </a:solidFill>
                  <a:latin typeface="宋体" pitchFamily="2" charset="-122"/>
                  <a:cs typeface="Times New Roman" pitchFamily="18" charset="0"/>
                </a:rPr>
                <a:t>(2)</a:t>
              </a:r>
              <a:r>
                <a:rPr lang="zh-CN" altLang="en-US" sz="2400" dirty="0" smtClean="0">
                  <a:solidFill>
                    <a:srgbClr val="0000FF"/>
                  </a:solidFill>
                  <a:latin typeface="宋体" pitchFamily="2" charset="-122"/>
                  <a:cs typeface="Times New Roman" pitchFamily="18" charset="0"/>
                </a:rPr>
                <a:t>相同碰摩部位时，各次独立实验的重复性较好；</a:t>
              </a:r>
              <a:endParaRPr lang="zh-CN" altLang="en-US" sz="2400" dirty="0" smtClean="0">
                <a:solidFill>
                  <a:srgbClr val="0000FF"/>
                </a:solidFill>
                <a:latin typeface="Arial" pitchFamily="34" charset="0"/>
                <a:cs typeface="Times New Roman" pitchFamily="18" charset="0"/>
              </a:endParaRPr>
            </a:p>
            <a:p>
              <a:pPr lvl="0" indent="266700" algn="l" eaLnBrk="0" hangingPunct="0"/>
              <a:endParaRPr lang="en-US" altLang="zh-CN" sz="2400" dirty="0" smtClean="0">
                <a:solidFill>
                  <a:srgbClr val="0000FF"/>
                </a:solidFill>
                <a:latin typeface="Arial" pitchFamily="34" charset="0"/>
                <a:cs typeface="Times New Roman" pitchFamily="18" charset="0"/>
              </a:endParaRPr>
            </a:p>
            <a:p>
              <a:pPr lvl="0" indent="266700" algn="l" eaLnBrk="0" hangingPunct="0"/>
              <a:r>
                <a:rPr lang="en-US" altLang="zh-CN" sz="2400" dirty="0" smtClean="0">
                  <a:solidFill>
                    <a:srgbClr val="0000FF"/>
                  </a:solidFill>
                  <a:latin typeface="Arial" pitchFamily="34" charset="0"/>
                  <a:cs typeface="Times New Roman" pitchFamily="18" charset="0"/>
                </a:rPr>
                <a:t>(3)</a:t>
              </a:r>
              <a:r>
                <a:rPr lang="zh-CN" altLang="en-US" sz="2400" dirty="0" smtClean="0">
                  <a:solidFill>
                    <a:srgbClr val="0000FF"/>
                  </a:solidFill>
                  <a:latin typeface="Arial" pitchFamily="34" charset="0"/>
                  <a:cs typeface="Times New Roman" pitchFamily="18" charset="0"/>
                </a:rPr>
                <a:t>在低频段（</a:t>
              </a:r>
              <a:r>
                <a:rPr lang="en-US" altLang="zh-CN" sz="2400" dirty="0" smtClean="0">
                  <a:solidFill>
                    <a:srgbClr val="0000FF"/>
                  </a:solidFill>
                  <a:latin typeface="Arial" pitchFamily="34" charset="0"/>
                  <a:cs typeface="Times New Roman" pitchFamily="18" charset="0"/>
                </a:rPr>
                <a:t>0Hz</a:t>
              </a:r>
              <a:r>
                <a:rPr lang="zh-CN" altLang="en-US" sz="2400" dirty="0" smtClean="0">
                  <a:solidFill>
                    <a:srgbClr val="0000FF"/>
                  </a:solidFill>
                  <a:latin typeface="Arial" pitchFamily="34" charset="0"/>
                  <a:cs typeface="Times New Roman" pitchFamily="18" charset="0"/>
                </a:rPr>
                <a:t>～</a:t>
              </a:r>
              <a:r>
                <a:rPr lang="en-US" altLang="zh-CN" sz="2400" dirty="0" smtClean="0">
                  <a:solidFill>
                    <a:srgbClr val="0000FF"/>
                  </a:solidFill>
                  <a:latin typeface="Arial" pitchFamily="34" charset="0"/>
                  <a:cs typeface="Times New Roman" pitchFamily="18" charset="0"/>
                </a:rPr>
                <a:t>100Hz</a:t>
              </a:r>
              <a:r>
                <a:rPr lang="zh-CN" altLang="en-US" sz="2400" dirty="0" smtClean="0">
                  <a:solidFill>
                    <a:srgbClr val="0000FF"/>
                  </a:solidFill>
                  <a:latin typeface="Arial" pitchFamily="34" charset="0"/>
                  <a:cs typeface="Times New Roman" pitchFamily="18" charset="0"/>
                </a:rPr>
                <a:t>），频谱特征不明确，无法有效的将实验器是否发生碰摩及碰摩的状态进行区分。</a:t>
              </a:r>
              <a:endParaRPr lang="zh-CN" altLang="en-US" sz="24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Right)">
                                      <p:cBhvr>
                                        <p:cTn id="13" dur="500"/>
                                        <p:tgtEl>
                                          <p:spTgt spid="17"/>
                                        </p:tgtEl>
                                      </p:cBhvr>
                                    </p:animEffect>
                                  </p:childTnLst>
                                </p:cTn>
                              </p:par>
                              <p:par>
                                <p:cTn id="14" presetID="18" presetClass="entr" presetSubtype="6" fill="hold" grpId="2"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downRigh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7"/>
                                        </p:tgtEl>
                                        <p:attrNameLst>
                                          <p:attrName>ppt_x</p:attrName>
                                        </p:attrNameLst>
                                      </p:cBhvr>
                                      <p:tavLst>
                                        <p:tav tm="0">
                                          <p:val>
                                            <p:strVal val="ppt_x"/>
                                          </p:val>
                                        </p:tav>
                                        <p:tav tm="100000">
                                          <p:val>
                                            <p:strVal val="ppt_x"/>
                                          </p:val>
                                        </p:tav>
                                      </p:tavLst>
                                    </p:anim>
                                    <p:anim calcmode="lin" valueType="num">
                                      <p:cBhvr additive="base">
                                        <p:cTn id="21" dur="500"/>
                                        <p:tgtEl>
                                          <p:spTgt spid="17"/>
                                        </p:tgtEl>
                                        <p:attrNameLst>
                                          <p:attrName>ppt_y</p:attrName>
                                        </p:attrNameLst>
                                      </p:cBhvr>
                                      <p:tavLst>
                                        <p:tav tm="0">
                                          <p:val>
                                            <p:strVal val="ppt_y"/>
                                          </p:val>
                                        </p:tav>
                                        <p:tav tm="100000">
                                          <p:val>
                                            <p:strVal val="1+ppt_h/2"/>
                                          </p:val>
                                        </p:tav>
                                      </p:tavLst>
                                    </p:anim>
                                    <p:set>
                                      <p:cBhvr>
                                        <p:cTn id="22" dur="1" fill="hold">
                                          <p:stCondLst>
                                            <p:cond delay="499"/>
                                          </p:stCondLst>
                                        </p:cTn>
                                        <p:tgtEl>
                                          <p:spTgt spid="17"/>
                                        </p:tgtEl>
                                        <p:attrNameLst>
                                          <p:attrName>style.visibility</p:attrName>
                                        </p:attrNameLst>
                                      </p:cBhvr>
                                      <p:to>
                                        <p:strVal val="hidden"/>
                                      </p:to>
                                    </p:set>
                                  </p:childTnLst>
                                </p:cTn>
                              </p:par>
                              <p:par>
                                <p:cTn id="23" presetID="2" presetClass="exit" presetSubtype="4" fill="hold" grpId="3" nodeType="with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15"/>
                                        </p:tgtEl>
                                        <p:attrNameLst>
                                          <p:attrName>ppt_x</p:attrName>
                                        </p:attrNameLst>
                                      </p:cBhvr>
                                      <p:tavLst>
                                        <p:tav tm="0">
                                          <p:val>
                                            <p:strVal val="ppt_x"/>
                                          </p:val>
                                        </p:tav>
                                        <p:tav tm="100000">
                                          <p:val>
                                            <p:strVal val="ppt_x"/>
                                          </p:val>
                                        </p:tav>
                                      </p:tavLst>
                                    </p:anim>
                                    <p:anim calcmode="lin" valueType="num">
                                      <p:cBhvr additive="base">
                                        <p:cTn id="29" dur="500"/>
                                        <p:tgtEl>
                                          <p:spTgt spid="15"/>
                                        </p:tgtEl>
                                        <p:attrNameLst>
                                          <p:attrName>ppt_y</p:attrName>
                                        </p:attrNameLst>
                                      </p:cBhvr>
                                      <p:tavLst>
                                        <p:tav tm="0">
                                          <p:val>
                                            <p:strVal val="ppt_y"/>
                                          </p:val>
                                        </p:tav>
                                        <p:tav tm="100000">
                                          <p:val>
                                            <p:strVal val="1+ppt_h/2"/>
                                          </p:val>
                                        </p:tav>
                                      </p:tavLst>
                                    </p:anim>
                                    <p:set>
                                      <p:cBhvr>
                                        <p:cTn id="30" dur="1" fill="hold">
                                          <p:stCondLst>
                                            <p:cond delay="499"/>
                                          </p:stCondLst>
                                        </p:cTn>
                                        <p:tgtEl>
                                          <p:spTgt spid="15"/>
                                        </p:tgtEl>
                                        <p:attrNameLst>
                                          <p:attrName>style.visibility</p:attrName>
                                        </p:attrNameLst>
                                      </p:cBhvr>
                                      <p:to>
                                        <p:strVal val="hidden"/>
                                      </p:to>
                                    </p:set>
                                  </p:childTnLst>
                                </p:cTn>
                              </p:par>
                              <p:par>
                                <p:cTn id="31" presetID="18" presetClass="entr" presetSubtype="1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strips(down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2" animBg="1"/>
      <p:bldP spid="19" grpId="3"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8" name="矩形 7"/>
          <p:cNvSpPr/>
          <p:nvPr/>
        </p:nvSpPr>
        <p:spPr>
          <a:xfrm>
            <a:off x="2057400" y="457200"/>
            <a:ext cx="5594801" cy="523220"/>
          </a:xfrm>
          <a:prstGeom prst="rect">
            <a:avLst/>
          </a:prstGeom>
        </p:spPr>
        <p:txBody>
          <a:bodyPr wrap="none">
            <a:spAutoFit/>
          </a:bodyPr>
          <a:lstStyle/>
          <a:p>
            <a:r>
              <a:rPr lang="zh-CN" altLang="en-US" sz="2800" dirty="0" smtClean="0">
                <a:solidFill>
                  <a:srgbClr val="0000FF"/>
                </a:solidFill>
              </a:rPr>
              <a:t>实际航空发动机碰摩故障数据验证</a:t>
            </a:r>
            <a:endParaRPr lang="zh-CN" altLang="en-US" sz="2800" dirty="0">
              <a:solidFill>
                <a:srgbClr val="0000FF"/>
              </a:solidFill>
            </a:endParaRPr>
          </a:p>
        </p:txBody>
      </p:sp>
      <p:sp>
        <p:nvSpPr>
          <p:cNvPr id="9" name="矩形 8"/>
          <p:cNvSpPr/>
          <p:nvPr/>
        </p:nvSpPr>
        <p:spPr>
          <a:xfrm>
            <a:off x="152400" y="1143000"/>
            <a:ext cx="4671472" cy="461665"/>
          </a:xfrm>
          <a:prstGeom prst="rect">
            <a:avLst/>
          </a:prstGeom>
        </p:spPr>
        <p:txBody>
          <a:bodyPr wrap="none">
            <a:spAutoFit/>
          </a:bodyPr>
          <a:lstStyle/>
          <a:p>
            <a:r>
              <a:rPr lang="zh-CN" altLang="en-US" sz="2400" dirty="0" smtClean="0">
                <a:solidFill>
                  <a:srgbClr val="C00000"/>
                </a:solidFill>
              </a:rPr>
              <a:t>（</a:t>
            </a:r>
            <a:r>
              <a:rPr lang="en-US" altLang="zh-CN" sz="2400" dirty="0" smtClean="0">
                <a:solidFill>
                  <a:srgbClr val="C00000"/>
                </a:solidFill>
              </a:rPr>
              <a:t>1</a:t>
            </a:r>
            <a:r>
              <a:rPr lang="zh-CN" altLang="en-US" sz="2400" dirty="0" smtClean="0">
                <a:solidFill>
                  <a:srgbClr val="C00000"/>
                </a:solidFill>
              </a:rPr>
              <a:t>）发动机结构及原始振动信号</a:t>
            </a:r>
            <a:endParaRPr lang="zh-CN" altLang="en-US" sz="2400" dirty="0">
              <a:solidFill>
                <a:srgbClr val="C00000"/>
              </a:solidFill>
            </a:endParaRPr>
          </a:p>
        </p:txBody>
      </p:sp>
      <p:pic>
        <p:nvPicPr>
          <p:cNvPr id="10" name="图片 9" descr="8.JPG"/>
          <p:cNvPicPr>
            <a:picLocks noChangeAspect="1"/>
          </p:cNvPicPr>
          <p:nvPr/>
        </p:nvPicPr>
        <p:blipFill>
          <a:blip r:embed="rId3"/>
          <a:stretch>
            <a:fillRect/>
          </a:stretch>
        </p:blipFill>
        <p:spPr>
          <a:xfrm>
            <a:off x="457200" y="1752600"/>
            <a:ext cx="7922342" cy="3459051"/>
          </a:xfrm>
          <a:prstGeom prst="rect">
            <a:avLst/>
          </a:prstGeom>
        </p:spPr>
      </p:pic>
      <p:pic>
        <p:nvPicPr>
          <p:cNvPr id="11" name="图片 10" descr="9.JPG"/>
          <p:cNvPicPr>
            <a:picLocks noChangeAspect="1"/>
          </p:cNvPicPr>
          <p:nvPr/>
        </p:nvPicPr>
        <p:blipFill>
          <a:blip r:embed="rId4"/>
          <a:stretch>
            <a:fillRect/>
          </a:stretch>
        </p:blipFill>
        <p:spPr>
          <a:xfrm>
            <a:off x="304800" y="1747837"/>
            <a:ext cx="7968189" cy="4429560"/>
          </a:xfrm>
          <a:prstGeom prst="rect">
            <a:avLst/>
          </a:prstGeom>
        </p:spPr>
      </p:pic>
      <p:pic>
        <p:nvPicPr>
          <p:cNvPr id="12" name="图片 11" descr="11.JPG"/>
          <p:cNvPicPr>
            <a:picLocks noChangeAspect="1"/>
          </p:cNvPicPr>
          <p:nvPr/>
        </p:nvPicPr>
        <p:blipFill>
          <a:blip r:embed="rId5"/>
          <a:stretch>
            <a:fillRect/>
          </a:stretch>
        </p:blipFill>
        <p:spPr>
          <a:xfrm>
            <a:off x="228600" y="1828800"/>
            <a:ext cx="8521935" cy="3505200"/>
          </a:xfrm>
          <a:prstGeom prst="rect">
            <a:avLst/>
          </a:prstGeom>
        </p:spPr>
      </p:pic>
      <p:sp>
        <p:nvSpPr>
          <p:cNvPr id="13" name="AutoShape 30"/>
          <p:cNvSpPr>
            <a:spLocks noChangeArrowheads="1"/>
          </p:cNvSpPr>
          <p:nvPr/>
        </p:nvSpPr>
        <p:spPr bwMode="auto">
          <a:xfrm flipH="1">
            <a:off x="533400" y="1219200"/>
            <a:ext cx="2362200" cy="15240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lgn="l"/>
            <a:r>
              <a:rPr lang="en-US" altLang="zh-CN" b="0" dirty="0" smtClean="0">
                <a:solidFill>
                  <a:srgbClr val="C00000"/>
                </a:solidFill>
                <a:latin typeface="Times New Roman" pitchFamily="18" charset="0"/>
                <a:cs typeface="Times New Roman" pitchFamily="18" charset="0"/>
              </a:rPr>
              <a:t>50000r/min</a:t>
            </a:r>
            <a:r>
              <a:rPr lang="zh-CN" altLang="en-US" b="0" dirty="0" smtClean="0">
                <a:solidFill>
                  <a:srgbClr val="C00000"/>
                </a:solidFill>
              </a:rPr>
              <a:t>转速以外的所有转速范围内，</a:t>
            </a:r>
            <a:r>
              <a:rPr lang="en-US" b="0" dirty="0" smtClean="0">
                <a:solidFill>
                  <a:srgbClr val="C00000"/>
                </a:solidFill>
              </a:rPr>
              <a:t>1</a:t>
            </a:r>
            <a:r>
              <a:rPr lang="en-US" b="0" dirty="0" smtClean="0">
                <a:solidFill>
                  <a:srgbClr val="C00000"/>
                </a:solidFill>
                <a:sym typeface="Symbol"/>
              </a:rPr>
              <a:t></a:t>
            </a:r>
            <a:r>
              <a:rPr lang="zh-CN" altLang="en-US" b="0" dirty="0" smtClean="0">
                <a:solidFill>
                  <a:srgbClr val="C00000"/>
                </a:solidFill>
              </a:rPr>
              <a:t>分量均远大于</a:t>
            </a:r>
            <a:r>
              <a:rPr lang="en-US" b="0" dirty="0" smtClean="0">
                <a:solidFill>
                  <a:srgbClr val="C00000"/>
                </a:solidFill>
              </a:rPr>
              <a:t>2</a:t>
            </a:r>
            <a:r>
              <a:rPr lang="en-US" b="0" dirty="0" smtClean="0">
                <a:solidFill>
                  <a:srgbClr val="C00000"/>
                </a:solidFill>
                <a:sym typeface="Symbol"/>
              </a:rPr>
              <a:t></a:t>
            </a:r>
            <a:r>
              <a:rPr lang="zh-CN" altLang="en-US" b="0" dirty="0" smtClean="0">
                <a:solidFill>
                  <a:srgbClr val="C00000"/>
                </a:solidFill>
              </a:rPr>
              <a:t>、</a:t>
            </a:r>
            <a:r>
              <a:rPr lang="en-US" b="0" dirty="0" smtClean="0">
                <a:solidFill>
                  <a:srgbClr val="C00000"/>
                </a:solidFill>
              </a:rPr>
              <a:t>3</a:t>
            </a:r>
            <a:r>
              <a:rPr lang="en-US" b="0" dirty="0" smtClean="0">
                <a:solidFill>
                  <a:srgbClr val="C00000"/>
                </a:solidFill>
                <a:sym typeface="Symbol"/>
              </a:rPr>
              <a:t></a:t>
            </a:r>
            <a:r>
              <a:rPr lang="zh-CN" altLang="en-US" b="0" dirty="0" smtClean="0">
                <a:solidFill>
                  <a:srgbClr val="C00000"/>
                </a:solidFill>
              </a:rPr>
              <a:t>、</a:t>
            </a:r>
            <a:r>
              <a:rPr lang="en-US" b="0" dirty="0" smtClean="0">
                <a:solidFill>
                  <a:srgbClr val="C00000"/>
                </a:solidFill>
              </a:rPr>
              <a:t>4</a:t>
            </a:r>
            <a:r>
              <a:rPr lang="en-US" b="0" dirty="0" smtClean="0">
                <a:solidFill>
                  <a:srgbClr val="C00000"/>
                </a:solidFill>
                <a:sym typeface="Symbol"/>
              </a:rPr>
              <a:t></a:t>
            </a:r>
            <a:r>
              <a:rPr lang="zh-CN" altLang="en-US" b="0" dirty="0" smtClean="0">
                <a:solidFill>
                  <a:srgbClr val="C00000"/>
                </a:solidFill>
              </a:rPr>
              <a:t>分量。</a:t>
            </a:r>
            <a:endParaRPr lang="zh-CN" altLang="en-US" b="0" dirty="0" smtClean="0">
              <a:solidFill>
                <a:srgbClr val="C00000"/>
              </a:solidFill>
              <a:latin typeface="Arial" pitchFamily="34" charset="0"/>
              <a:cs typeface="宋体" pitchFamily="2" charset="-122"/>
            </a:endParaRPr>
          </a:p>
        </p:txBody>
      </p:sp>
      <p:sp>
        <p:nvSpPr>
          <p:cNvPr id="14" name="AutoShape 30"/>
          <p:cNvSpPr>
            <a:spLocks noChangeArrowheads="1"/>
          </p:cNvSpPr>
          <p:nvPr/>
        </p:nvSpPr>
        <p:spPr bwMode="auto">
          <a:xfrm>
            <a:off x="7315200" y="1219200"/>
            <a:ext cx="1600200" cy="12954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en-US" b="0" dirty="0" smtClean="0">
                <a:solidFill>
                  <a:srgbClr val="C00000"/>
                </a:solidFill>
              </a:rPr>
              <a:t>50000r/min</a:t>
            </a:r>
            <a:r>
              <a:rPr lang="zh-CN" altLang="en-US" b="0" dirty="0" smtClean="0">
                <a:solidFill>
                  <a:srgbClr val="C00000"/>
                </a:solidFill>
              </a:rPr>
              <a:t>转速附近，</a:t>
            </a:r>
            <a:r>
              <a:rPr lang="en-US" b="0" dirty="0" smtClean="0">
                <a:solidFill>
                  <a:srgbClr val="C00000"/>
                </a:solidFill>
              </a:rPr>
              <a:t>3</a:t>
            </a:r>
            <a:r>
              <a:rPr lang="en-US" b="0" dirty="0" smtClean="0">
                <a:solidFill>
                  <a:srgbClr val="C00000"/>
                </a:solidFill>
                <a:sym typeface="Symbol"/>
              </a:rPr>
              <a:t></a:t>
            </a:r>
            <a:r>
              <a:rPr lang="zh-CN" altLang="en-US" b="0" dirty="0" smtClean="0">
                <a:solidFill>
                  <a:srgbClr val="C00000"/>
                </a:solidFill>
              </a:rPr>
              <a:t>分量大于</a:t>
            </a:r>
            <a:r>
              <a:rPr lang="en-US" b="0" dirty="0" smtClean="0">
                <a:solidFill>
                  <a:srgbClr val="C00000"/>
                </a:solidFill>
              </a:rPr>
              <a:t>1</a:t>
            </a:r>
            <a:r>
              <a:rPr lang="en-US" b="0" dirty="0" smtClean="0">
                <a:solidFill>
                  <a:srgbClr val="C00000"/>
                </a:solidFill>
                <a:sym typeface="Symbol"/>
              </a:rPr>
              <a:t></a:t>
            </a:r>
            <a:r>
              <a:rPr lang="zh-CN" altLang="en-US" b="0" dirty="0" smtClean="0">
                <a:solidFill>
                  <a:srgbClr val="C00000"/>
                </a:solidFill>
              </a:rPr>
              <a:t>分量。</a:t>
            </a:r>
            <a:endParaRPr lang="en-US" altLang="zh-CN" b="0" dirty="0" smtClean="0">
              <a:solidFill>
                <a:srgbClr val="C00000"/>
              </a:solidFill>
            </a:endParaRPr>
          </a:p>
        </p:txBody>
      </p:sp>
      <p:sp>
        <p:nvSpPr>
          <p:cNvPr id="15" name="AutoShape 4"/>
          <p:cNvSpPr>
            <a:spLocks noChangeArrowheads="1"/>
          </p:cNvSpPr>
          <p:nvPr/>
        </p:nvSpPr>
        <p:spPr bwMode="gray">
          <a:xfrm>
            <a:off x="457200" y="4876800"/>
            <a:ext cx="8229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zh-CN" altLang="en-US" sz="2400" dirty="0" smtClean="0">
                <a:solidFill>
                  <a:schemeClr val="tx1"/>
                </a:solidFill>
              </a:rPr>
              <a:t>发动机由于过大的不平衡量以至于在</a:t>
            </a:r>
            <a:r>
              <a:rPr lang="en-US" sz="2400" dirty="0" smtClean="0">
                <a:solidFill>
                  <a:schemeClr val="tx1"/>
                </a:solidFill>
              </a:rPr>
              <a:t>50000r/min</a:t>
            </a:r>
            <a:r>
              <a:rPr lang="zh-CN" altLang="en-US" sz="2400" dirty="0" smtClean="0">
                <a:solidFill>
                  <a:schemeClr val="tx1"/>
                </a:solidFill>
              </a:rPr>
              <a:t>通过</a:t>
            </a:r>
            <a:endParaRPr lang="en-US" altLang="zh-CN" sz="2400" dirty="0" smtClean="0">
              <a:solidFill>
                <a:schemeClr val="tx1"/>
              </a:solidFill>
            </a:endParaRPr>
          </a:p>
          <a:p>
            <a:pPr>
              <a:defRPr/>
            </a:pPr>
            <a:r>
              <a:rPr lang="zh-CN" altLang="en-US" sz="2400" dirty="0" smtClean="0">
                <a:solidFill>
                  <a:schemeClr val="tx1"/>
                </a:solidFill>
              </a:rPr>
              <a:t>   临界转速时，产生了转静碰摩，从而导致振动超标。</a:t>
            </a:r>
            <a:endParaRPr lang="zh-CN" altLang="en-US" sz="2400" dirty="0">
              <a:solidFill>
                <a:schemeClr val="tx1"/>
              </a:solidFill>
              <a:latin typeface="Arial" charset="0"/>
              <a:ea typeface="宋体" charset="-122"/>
              <a:cs typeface="Arial" charset="0"/>
            </a:endParaRPr>
          </a:p>
        </p:txBody>
      </p:sp>
      <p:sp>
        <p:nvSpPr>
          <p:cNvPr id="16"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1+ppt_w/2"/>
                                          </p:val>
                                        </p:tav>
                                      </p:tavLst>
                                    </p:anim>
                                    <p:anim calcmode="lin" valueType="num">
                                      <p:cBhvr additive="base">
                                        <p:cTn id="13" dur="500"/>
                                        <p:tgtEl>
                                          <p:spTgt spid="10"/>
                                        </p:tgtEl>
                                        <p:attrNameLst>
                                          <p:attrName>ppt_y</p:attrName>
                                        </p:attrNameLst>
                                      </p:cBhvr>
                                      <p:tavLst>
                                        <p:tav tm="0">
                                          <p:val>
                                            <p:strVal val="ppt_y"/>
                                          </p:val>
                                        </p:tav>
                                        <p:tav tm="100000">
                                          <p:val>
                                            <p:strVal val="ppt_y"/>
                                          </p:val>
                                        </p:tav>
                                      </p:tavLst>
                                    </p:anim>
                                    <p:set>
                                      <p:cBhvr>
                                        <p:cTn id="14" dur="1" fill="hold">
                                          <p:stCondLst>
                                            <p:cond delay="499"/>
                                          </p:stCondLst>
                                        </p:cTn>
                                        <p:tgtEl>
                                          <p:spTgt spid="10"/>
                                        </p:tgtEl>
                                        <p:attrNameLst>
                                          <p:attrName>style.visibility</p:attrName>
                                        </p:attrNameLst>
                                      </p:cBhvr>
                                      <p:to>
                                        <p:strVal val="hidden"/>
                                      </p:to>
                                    </p:set>
                                  </p:childTnLst>
                                </p:cTn>
                              </p:par>
                              <p:par>
                                <p:cTn id="15" presetID="3"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4"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down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trips(downRigh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8" name="矩形 7"/>
          <p:cNvSpPr/>
          <p:nvPr/>
        </p:nvSpPr>
        <p:spPr>
          <a:xfrm>
            <a:off x="2057400" y="457200"/>
            <a:ext cx="5594801" cy="523220"/>
          </a:xfrm>
          <a:prstGeom prst="rect">
            <a:avLst/>
          </a:prstGeom>
        </p:spPr>
        <p:txBody>
          <a:bodyPr wrap="none">
            <a:spAutoFit/>
          </a:bodyPr>
          <a:lstStyle/>
          <a:p>
            <a:r>
              <a:rPr lang="zh-CN" altLang="en-US" sz="2800" dirty="0" smtClean="0">
                <a:solidFill>
                  <a:srgbClr val="0000FF"/>
                </a:solidFill>
              </a:rPr>
              <a:t>实际航空发动机碰摩故障数据验证</a:t>
            </a:r>
            <a:endParaRPr lang="zh-CN" altLang="en-US" sz="2800" dirty="0">
              <a:solidFill>
                <a:srgbClr val="0000FF"/>
              </a:solidFill>
            </a:endParaRPr>
          </a:p>
        </p:txBody>
      </p:sp>
      <p:sp>
        <p:nvSpPr>
          <p:cNvPr id="9" name="矩形 8"/>
          <p:cNvSpPr/>
          <p:nvPr/>
        </p:nvSpPr>
        <p:spPr>
          <a:xfrm>
            <a:off x="152400" y="1143000"/>
            <a:ext cx="2505815" cy="461665"/>
          </a:xfrm>
          <a:prstGeom prst="rect">
            <a:avLst/>
          </a:prstGeom>
        </p:spPr>
        <p:txBody>
          <a:bodyPr wrap="none">
            <a:spAutoFit/>
          </a:bodyPr>
          <a:lstStyle/>
          <a:p>
            <a:r>
              <a:rPr lang="zh-CN" altLang="en-US" sz="2400" dirty="0" smtClean="0">
                <a:solidFill>
                  <a:srgbClr val="C00000"/>
                </a:solidFill>
              </a:rPr>
              <a:t>（</a:t>
            </a:r>
            <a:r>
              <a:rPr lang="en-US" altLang="zh-CN" sz="2400" dirty="0" smtClean="0">
                <a:solidFill>
                  <a:srgbClr val="C00000"/>
                </a:solidFill>
              </a:rPr>
              <a:t>2</a:t>
            </a:r>
            <a:r>
              <a:rPr lang="zh-CN" altLang="en-US" sz="2400" dirty="0" smtClean="0">
                <a:solidFill>
                  <a:srgbClr val="C00000"/>
                </a:solidFill>
              </a:rPr>
              <a:t>）三维瀑布图</a:t>
            </a:r>
            <a:endParaRPr lang="zh-CN" altLang="en-US" sz="2400" dirty="0">
              <a:solidFill>
                <a:srgbClr val="C00000"/>
              </a:solidFill>
            </a:endParaRPr>
          </a:p>
        </p:txBody>
      </p:sp>
      <p:pic>
        <p:nvPicPr>
          <p:cNvPr id="13" name="图片 12" descr="14.JPG"/>
          <p:cNvPicPr>
            <a:picLocks noChangeAspect="1"/>
          </p:cNvPicPr>
          <p:nvPr/>
        </p:nvPicPr>
        <p:blipFill>
          <a:blip r:embed="rId3"/>
          <a:stretch>
            <a:fillRect/>
          </a:stretch>
        </p:blipFill>
        <p:spPr>
          <a:xfrm>
            <a:off x="685800" y="1600200"/>
            <a:ext cx="7467600" cy="4922615"/>
          </a:xfrm>
          <a:prstGeom prst="rect">
            <a:avLst/>
          </a:prstGeom>
        </p:spPr>
      </p:pic>
      <p:sp>
        <p:nvSpPr>
          <p:cNvPr id="16" name="AutoShape 30"/>
          <p:cNvSpPr>
            <a:spLocks noChangeArrowheads="1"/>
          </p:cNvSpPr>
          <p:nvPr/>
        </p:nvSpPr>
        <p:spPr bwMode="auto">
          <a:xfrm flipH="1">
            <a:off x="4038600" y="1219200"/>
            <a:ext cx="1905000" cy="11430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rPr>
              <a:t>在</a:t>
            </a:r>
            <a:r>
              <a:rPr lang="en-US" b="0" dirty="0" smtClean="0">
                <a:solidFill>
                  <a:srgbClr val="C00000"/>
                </a:solidFill>
              </a:rPr>
              <a:t>30000r/min</a:t>
            </a:r>
            <a:r>
              <a:rPr lang="zh-CN" altLang="en-US" b="0" dirty="0" smtClean="0">
                <a:solidFill>
                  <a:srgbClr val="C00000"/>
                </a:solidFill>
              </a:rPr>
              <a:t>附近没有出现明显的</a:t>
            </a:r>
            <a:r>
              <a:rPr lang="en-US" b="0" dirty="0" smtClean="0">
                <a:solidFill>
                  <a:srgbClr val="C00000"/>
                </a:solidFill>
              </a:rPr>
              <a:t>13</a:t>
            </a:r>
            <a:r>
              <a:rPr lang="zh-CN" altLang="en-US" b="0" dirty="0" smtClean="0">
                <a:solidFill>
                  <a:srgbClr val="C00000"/>
                </a:solidFill>
              </a:rPr>
              <a:t>倍频</a:t>
            </a:r>
            <a:endParaRPr lang="en-US" altLang="zh-CN" b="0" dirty="0" smtClean="0">
              <a:solidFill>
                <a:srgbClr val="C00000"/>
              </a:solidFill>
            </a:endParaRPr>
          </a:p>
        </p:txBody>
      </p:sp>
      <p:sp>
        <p:nvSpPr>
          <p:cNvPr id="20" name="AutoShape 30"/>
          <p:cNvSpPr>
            <a:spLocks noChangeArrowheads="1"/>
          </p:cNvSpPr>
          <p:nvPr/>
        </p:nvSpPr>
        <p:spPr bwMode="auto">
          <a:xfrm flipH="1">
            <a:off x="2895600" y="3200400"/>
            <a:ext cx="2971800" cy="16764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lgn="l"/>
            <a:endParaRPr lang="zh-CN" altLang="en-US" dirty="0" smtClean="0">
              <a:solidFill>
                <a:srgbClr val="C00000"/>
              </a:solidFill>
              <a:latin typeface="Arial" pitchFamily="34" charset="0"/>
              <a:cs typeface="宋体" pitchFamily="2" charset="-122"/>
            </a:endParaRPr>
          </a:p>
        </p:txBody>
      </p:sp>
      <p:sp>
        <p:nvSpPr>
          <p:cNvPr id="27" name="矩形 26"/>
          <p:cNvSpPr/>
          <p:nvPr/>
        </p:nvSpPr>
        <p:spPr>
          <a:xfrm>
            <a:off x="2590800" y="3505200"/>
            <a:ext cx="3429000" cy="1200329"/>
          </a:xfrm>
          <a:prstGeom prst="rect">
            <a:avLst/>
          </a:prstGeom>
          <a:ln w="12700">
            <a:noFill/>
          </a:ln>
        </p:spPr>
        <p:txBody>
          <a:bodyPr wrap="square">
            <a:spAutoFit/>
          </a:bodyPr>
          <a:lstStyle/>
          <a:p>
            <a:pPr lvl="0" indent="266700"/>
            <a:r>
              <a:rPr lang="en-US" b="0" dirty="0" smtClean="0">
                <a:solidFill>
                  <a:srgbClr val="C00000"/>
                </a:solidFill>
              </a:rPr>
              <a:t>50000r/min</a:t>
            </a:r>
            <a:r>
              <a:rPr lang="zh-CN" altLang="en-US" b="0" dirty="0" smtClean="0">
                <a:solidFill>
                  <a:srgbClr val="C00000"/>
                </a:solidFill>
              </a:rPr>
              <a:t>、</a:t>
            </a:r>
            <a:r>
              <a:rPr lang="en-US" b="0" dirty="0" smtClean="0">
                <a:solidFill>
                  <a:srgbClr val="C00000"/>
                </a:solidFill>
              </a:rPr>
              <a:t>55000r/min</a:t>
            </a:r>
            <a:r>
              <a:rPr lang="zh-CN" altLang="en-US" b="0" dirty="0" smtClean="0">
                <a:solidFill>
                  <a:srgbClr val="C00000"/>
                </a:solidFill>
              </a:rPr>
              <a:t>、</a:t>
            </a:r>
            <a:endParaRPr lang="en-US" altLang="zh-CN" b="0" dirty="0" smtClean="0">
              <a:solidFill>
                <a:srgbClr val="C00000"/>
              </a:solidFill>
            </a:endParaRPr>
          </a:p>
          <a:p>
            <a:pPr indent="266700"/>
            <a:r>
              <a:rPr lang="en-US" b="0" dirty="0" smtClean="0">
                <a:solidFill>
                  <a:srgbClr val="C00000"/>
                </a:solidFill>
              </a:rPr>
              <a:t>56000r/min</a:t>
            </a:r>
            <a:r>
              <a:rPr lang="zh-CN" altLang="en-US" b="0" dirty="0" smtClean="0">
                <a:solidFill>
                  <a:srgbClr val="C00000"/>
                </a:solidFill>
              </a:rPr>
              <a:t>、</a:t>
            </a:r>
            <a:r>
              <a:rPr lang="en-US" b="0" dirty="0" smtClean="0">
                <a:solidFill>
                  <a:srgbClr val="C00000"/>
                </a:solidFill>
              </a:rPr>
              <a:t>58000r/min</a:t>
            </a:r>
            <a:r>
              <a:rPr lang="zh-CN" altLang="en-US" b="0" dirty="0" smtClean="0">
                <a:solidFill>
                  <a:srgbClr val="C00000"/>
                </a:solidFill>
              </a:rPr>
              <a:t>、</a:t>
            </a:r>
            <a:endParaRPr lang="en-US" altLang="zh-CN" b="0" dirty="0" smtClean="0">
              <a:solidFill>
                <a:srgbClr val="C00000"/>
              </a:solidFill>
            </a:endParaRPr>
          </a:p>
          <a:p>
            <a:pPr lvl="0" indent="266700"/>
            <a:r>
              <a:rPr lang="zh-CN" altLang="en-US" b="0" dirty="0" smtClean="0">
                <a:solidFill>
                  <a:srgbClr val="C00000"/>
                </a:solidFill>
              </a:rPr>
              <a:t>转速附近均出  现了明显的</a:t>
            </a:r>
            <a:endParaRPr lang="en-US" altLang="zh-CN" b="0" dirty="0" smtClean="0">
              <a:solidFill>
                <a:srgbClr val="C00000"/>
              </a:solidFill>
            </a:endParaRPr>
          </a:p>
          <a:p>
            <a:pPr lvl="0" indent="266700"/>
            <a:r>
              <a:rPr lang="en-US" b="0" dirty="0" smtClean="0">
                <a:solidFill>
                  <a:srgbClr val="C00000"/>
                </a:solidFill>
              </a:rPr>
              <a:t>13</a:t>
            </a:r>
            <a:r>
              <a:rPr lang="zh-CN" altLang="en-US" b="0" dirty="0" smtClean="0">
                <a:solidFill>
                  <a:srgbClr val="C00000"/>
                </a:solidFill>
              </a:rPr>
              <a:t>倍频。</a:t>
            </a:r>
            <a:endParaRPr lang="zh-CN" altLang="en-US" b="0" dirty="0" smtClean="0">
              <a:solidFill>
                <a:srgbClr val="C00000"/>
              </a:solidFill>
              <a:latin typeface="Arial" pitchFamily="34" charset="0"/>
              <a:cs typeface="宋体" pitchFamily="2" charset="-122"/>
            </a:endParaRPr>
          </a:p>
        </p:txBody>
      </p:sp>
      <p:sp>
        <p:nvSpPr>
          <p:cNvPr id="2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23" name="AutoShape 4"/>
          <p:cNvSpPr>
            <a:spLocks noChangeArrowheads="1"/>
          </p:cNvSpPr>
          <p:nvPr/>
        </p:nvSpPr>
        <p:spPr bwMode="gray">
          <a:xfrm>
            <a:off x="533400" y="1828800"/>
            <a:ext cx="7848600" cy="36576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zh-CN" altLang="en-US" sz="2400" dirty="0" smtClean="0">
                <a:solidFill>
                  <a:schemeClr val="tx1"/>
                </a:solidFill>
              </a:rPr>
              <a:t>该发动机压气机叶片数正好为</a:t>
            </a:r>
            <a:r>
              <a:rPr lang="en-US" sz="2400" dirty="0" smtClean="0">
                <a:solidFill>
                  <a:schemeClr val="tx1"/>
                </a:solidFill>
              </a:rPr>
              <a:t>13</a:t>
            </a:r>
            <a:r>
              <a:rPr lang="zh-CN" altLang="en-US" sz="2400" dirty="0" smtClean="0">
                <a:solidFill>
                  <a:schemeClr val="tx1"/>
                </a:solidFill>
              </a:rPr>
              <a:t>个。由于气动力作用，</a:t>
            </a:r>
            <a:endParaRPr lang="en-US" altLang="zh-CN" sz="2400" dirty="0" smtClean="0">
              <a:solidFill>
                <a:schemeClr val="tx1"/>
              </a:solidFill>
            </a:endParaRPr>
          </a:p>
          <a:p>
            <a:pPr>
              <a:defRPr/>
            </a:pPr>
            <a:r>
              <a:rPr lang="zh-CN" altLang="en-US" sz="2400" dirty="0" smtClean="0">
                <a:solidFill>
                  <a:schemeClr val="tx1"/>
                </a:solidFill>
              </a:rPr>
              <a:t>机匣加速度也将产生叶片的通过频率，即</a:t>
            </a:r>
            <a:r>
              <a:rPr lang="en-US" sz="2400" dirty="0" smtClean="0">
                <a:solidFill>
                  <a:schemeClr val="tx1"/>
                </a:solidFill>
              </a:rPr>
              <a:t>13</a:t>
            </a:r>
            <a:r>
              <a:rPr lang="zh-CN" altLang="en-US" sz="2400" dirty="0" smtClean="0">
                <a:solidFill>
                  <a:schemeClr val="tx1"/>
                </a:solidFill>
              </a:rPr>
              <a:t>倍频。在转</a:t>
            </a:r>
            <a:endParaRPr lang="en-US" altLang="zh-CN" sz="2400" dirty="0" smtClean="0">
              <a:solidFill>
                <a:schemeClr val="tx1"/>
              </a:solidFill>
            </a:endParaRPr>
          </a:p>
          <a:p>
            <a:pPr>
              <a:defRPr/>
            </a:pPr>
            <a:r>
              <a:rPr lang="zh-CN" altLang="en-US" sz="2400" dirty="0" smtClean="0">
                <a:solidFill>
                  <a:schemeClr val="tx1"/>
                </a:solidFill>
              </a:rPr>
              <a:t>静碰摩故障中由于叶片与机匣的周期作用。也将产生</a:t>
            </a:r>
            <a:r>
              <a:rPr lang="en-US" sz="2400" dirty="0" smtClean="0">
                <a:solidFill>
                  <a:schemeClr val="tx1"/>
                </a:solidFill>
              </a:rPr>
              <a:t>13</a:t>
            </a:r>
          </a:p>
          <a:p>
            <a:pPr>
              <a:defRPr/>
            </a:pPr>
            <a:r>
              <a:rPr lang="zh-CN" altLang="en-US" sz="2400" dirty="0" smtClean="0">
                <a:solidFill>
                  <a:schemeClr val="tx1"/>
                </a:solidFill>
              </a:rPr>
              <a:t>倍频成分。因此弄清</a:t>
            </a:r>
            <a:r>
              <a:rPr lang="en-US" sz="2400" dirty="0" smtClean="0">
                <a:solidFill>
                  <a:schemeClr val="tx1"/>
                </a:solidFill>
              </a:rPr>
              <a:t>13</a:t>
            </a:r>
            <a:r>
              <a:rPr lang="zh-CN" altLang="en-US" sz="2400" dirty="0" smtClean="0">
                <a:solidFill>
                  <a:schemeClr val="tx1"/>
                </a:solidFill>
              </a:rPr>
              <a:t>倍频分量的来源对于准确识别</a:t>
            </a:r>
            <a:endParaRPr lang="en-US" altLang="zh-CN" sz="2400" dirty="0" smtClean="0">
              <a:solidFill>
                <a:schemeClr val="tx1"/>
              </a:solidFill>
            </a:endParaRPr>
          </a:p>
          <a:p>
            <a:pPr>
              <a:defRPr/>
            </a:pPr>
            <a:r>
              <a:rPr lang="zh-CN" altLang="en-US" sz="2400" dirty="0" smtClean="0">
                <a:solidFill>
                  <a:schemeClr val="tx1"/>
                </a:solidFill>
              </a:rPr>
              <a:t>航空发动机碰摩故障具有重要意义。</a:t>
            </a:r>
            <a:endParaRPr lang="zh-CN" altLang="en-US" sz="2400" dirty="0">
              <a:solidFill>
                <a:schemeClr val="tx1"/>
              </a:solidFill>
              <a:latin typeface="Arial" charset="0"/>
              <a:ea typeface="宋体"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0-#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strips(down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7"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页脚占位符 4"/>
          <p:cNvSpPr txBox="1">
            <a:spLocks/>
          </p:cNvSpPr>
          <p:nvPr/>
        </p:nvSpPr>
        <p:spPr bwMode="auto">
          <a:xfrm>
            <a:off x="6324600" y="5726113"/>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600" b="0" i="0" u="none" strike="noStrike" kern="1200" cap="none" spc="0" normalizeH="0" baseline="0" noProof="0" dirty="0" smtClean="0">
                <a:ln>
                  <a:noFill/>
                </a:ln>
                <a:solidFill>
                  <a:schemeClr val="bg1"/>
                </a:solidFill>
                <a:effectLst/>
                <a:uLnTx/>
                <a:uFillTx/>
                <a:latin typeface="+mn-lt"/>
                <a:ea typeface="隶书" pitchFamily="49" charset="-122"/>
                <a:cs typeface="+mn-cs"/>
              </a:rPr>
              <a:t>Company Logo</a:t>
            </a:r>
            <a:endParaRPr kumimoji="0" lang="en-US" altLang="zh-CN" sz="1600" b="0" i="0" u="none" strike="noStrike" kern="1200" cap="none" spc="0" normalizeH="0" baseline="0" noProof="0" dirty="0">
              <a:ln>
                <a:noFill/>
              </a:ln>
              <a:solidFill>
                <a:schemeClr val="bg1"/>
              </a:solidFill>
              <a:effectLst/>
              <a:uLnTx/>
              <a:uFillTx/>
              <a:latin typeface="+mn-lt"/>
              <a:ea typeface="隶书" pitchFamily="49" charset="-122"/>
              <a:cs typeface="+mn-cs"/>
            </a:endParaRPr>
          </a:p>
        </p:txBody>
      </p:sp>
      <p:sp>
        <p:nvSpPr>
          <p:cNvPr id="7" name="AutoShape 3"/>
          <p:cNvSpPr>
            <a:spLocks noChangeArrowheads="1"/>
          </p:cNvSpPr>
          <p:nvPr/>
        </p:nvSpPr>
        <p:spPr bwMode="gray">
          <a:xfrm>
            <a:off x="762000" y="1143000"/>
            <a:ext cx="2760663" cy="4079875"/>
          </a:xfrm>
          <a:prstGeom prst="rightArrow">
            <a:avLst>
              <a:gd name="adj1" fmla="val 62806"/>
              <a:gd name="adj2" fmla="val 32949"/>
            </a:avLst>
          </a:prstGeom>
          <a:solidFill>
            <a:srgbClr val="FFFFFF"/>
          </a:solidFill>
          <a:ln w="19050" cap="rnd" algn="ctr">
            <a:solidFill>
              <a:schemeClr val="bg2"/>
            </a:solidFill>
            <a:prstDash val="sysDot"/>
            <a:miter lim="800000"/>
            <a:headEnd/>
            <a:tailEnd/>
          </a:ln>
          <a:effectLst/>
        </p:spPr>
        <p:txBody>
          <a:bodyPr wrap="none" anchor="ctr"/>
          <a:lstStyle/>
          <a:p>
            <a:pPr algn="ctr"/>
            <a:endParaRPr lang="zh-CN" altLang="en-US">
              <a:ea typeface="宋体" charset="-122"/>
            </a:endParaRPr>
          </a:p>
        </p:txBody>
      </p:sp>
      <p:sp>
        <p:nvSpPr>
          <p:cNvPr id="8" name="Text Box 4"/>
          <p:cNvSpPr txBox="1">
            <a:spLocks noChangeArrowheads="1"/>
          </p:cNvSpPr>
          <p:nvPr/>
        </p:nvSpPr>
        <p:spPr bwMode="black">
          <a:xfrm>
            <a:off x="838200" y="2438400"/>
            <a:ext cx="2262188" cy="1569660"/>
          </a:xfrm>
          <a:prstGeom prst="rect">
            <a:avLst/>
          </a:prstGeom>
          <a:noFill/>
          <a:ln w="9525">
            <a:noFill/>
            <a:miter lim="800000"/>
            <a:headEnd/>
            <a:tailEnd/>
          </a:ln>
          <a:effectLst/>
        </p:spPr>
        <p:txBody>
          <a:bodyPr>
            <a:spAutoFit/>
          </a:bodyPr>
          <a:lstStyle/>
          <a:p>
            <a:pPr marL="120650" indent="-120650" eaLnBrk="0" hangingPunct="0">
              <a:buFont typeface="Wingdings" pitchFamily="2" charset="2"/>
              <a:buNone/>
            </a:pPr>
            <a:r>
              <a:rPr lang="zh-CN" altLang="en-US" sz="3200" dirty="0" smtClean="0">
                <a:solidFill>
                  <a:srgbClr val="C00000"/>
                </a:solidFill>
              </a:rPr>
              <a:t>碰摩部位</a:t>
            </a:r>
            <a:endParaRPr lang="en-US" altLang="zh-CN" sz="3200" dirty="0" smtClean="0">
              <a:solidFill>
                <a:srgbClr val="C00000"/>
              </a:solidFill>
            </a:endParaRPr>
          </a:p>
          <a:p>
            <a:pPr marL="120650" indent="-120650" eaLnBrk="0" hangingPunct="0">
              <a:buFont typeface="Wingdings" pitchFamily="2" charset="2"/>
              <a:buNone/>
            </a:pPr>
            <a:r>
              <a:rPr lang="zh-CN" altLang="en-US" sz="3200" dirty="0" smtClean="0">
                <a:solidFill>
                  <a:srgbClr val="C00000"/>
                </a:solidFill>
              </a:rPr>
              <a:t>识别研究</a:t>
            </a:r>
            <a:endParaRPr lang="en-US" altLang="zh-CN" sz="3200" dirty="0" smtClean="0">
              <a:solidFill>
                <a:srgbClr val="C00000"/>
              </a:solidFill>
            </a:endParaRPr>
          </a:p>
          <a:p>
            <a:pPr marL="120650" indent="-120650" eaLnBrk="0" hangingPunct="0">
              <a:buFont typeface="Wingdings" pitchFamily="2" charset="2"/>
              <a:buNone/>
            </a:pPr>
            <a:r>
              <a:rPr lang="zh-CN" altLang="en-US" sz="3200" dirty="0" smtClean="0">
                <a:solidFill>
                  <a:srgbClr val="C00000"/>
                </a:solidFill>
              </a:rPr>
              <a:t>现状</a:t>
            </a:r>
            <a:endParaRPr lang="en-US" altLang="zh-CN" sz="3200" dirty="0">
              <a:solidFill>
                <a:srgbClr val="C00000"/>
              </a:solidFill>
              <a:ea typeface="宋体" charset="-122"/>
            </a:endParaRPr>
          </a:p>
        </p:txBody>
      </p:sp>
      <p:sp>
        <p:nvSpPr>
          <p:cNvPr id="9" name="AutoShape 5"/>
          <p:cNvSpPr>
            <a:spLocks noChangeArrowheads="1"/>
          </p:cNvSpPr>
          <p:nvPr/>
        </p:nvSpPr>
        <p:spPr bwMode="auto">
          <a:xfrm>
            <a:off x="3592513" y="1212850"/>
            <a:ext cx="4713287" cy="3868738"/>
          </a:xfrm>
          <a:prstGeom prst="roundRect">
            <a:avLst>
              <a:gd name="adj" fmla="val 3481"/>
            </a:avLst>
          </a:prstGeom>
          <a:solidFill>
            <a:srgbClr val="FFFFFF"/>
          </a:solidFill>
          <a:ln w="19050" cap="rnd">
            <a:solidFill>
              <a:schemeClr val="bg2"/>
            </a:solidFill>
            <a:prstDash val="sysDot"/>
            <a:round/>
            <a:headEnd/>
            <a:tailEnd/>
          </a:ln>
          <a:effectLst/>
        </p:spPr>
        <p:txBody>
          <a:bodyPr wrap="none" anchor="ctr"/>
          <a:lstStyle/>
          <a:p>
            <a:endParaRPr lang="zh-CN" altLang="en-US"/>
          </a:p>
        </p:txBody>
      </p:sp>
      <p:grpSp>
        <p:nvGrpSpPr>
          <p:cNvPr id="10" name="Group 6"/>
          <p:cNvGrpSpPr>
            <a:grpSpLocks/>
          </p:cNvGrpSpPr>
          <p:nvPr/>
        </p:nvGrpSpPr>
        <p:grpSpPr bwMode="auto">
          <a:xfrm>
            <a:off x="3663950" y="1354138"/>
            <a:ext cx="4545013" cy="1133475"/>
            <a:chOff x="2304" y="1200"/>
            <a:chExt cx="3102" cy="774"/>
          </a:xfrm>
        </p:grpSpPr>
        <p:sp>
          <p:nvSpPr>
            <p:cNvPr id="11"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headEnd/>
              <a:tailEnd/>
            </a:ln>
            <a:effectLst/>
          </p:spPr>
          <p:txBody>
            <a:bodyPr wrap="none" anchor="ctr"/>
            <a:lstStyle/>
            <a:p>
              <a:endParaRPr lang="zh-CN" altLang="en-US"/>
            </a:p>
          </p:txBody>
        </p:sp>
        <p:sp>
          <p:nvSpPr>
            <p:cNvPr id="12" name="AutoShape 8"/>
            <p:cNvSpPr>
              <a:spLocks noChangeArrowheads="1"/>
            </p:cNvSpPr>
            <p:nvPr/>
          </p:nvSpPr>
          <p:spPr bwMode="gray">
            <a:xfrm>
              <a:off x="2304" y="1488"/>
              <a:ext cx="336" cy="24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grpSp>
      <p:grpSp>
        <p:nvGrpSpPr>
          <p:cNvPr id="13" name="Group 9"/>
          <p:cNvGrpSpPr>
            <a:grpSpLocks/>
          </p:cNvGrpSpPr>
          <p:nvPr/>
        </p:nvGrpSpPr>
        <p:grpSpPr bwMode="auto">
          <a:xfrm>
            <a:off x="3663950" y="2576513"/>
            <a:ext cx="4545013" cy="1133475"/>
            <a:chOff x="2304" y="2058"/>
            <a:chExt cx="3102" cy="774"/>
          </a:xfrm>
        </p:grpSpPr>
        <p:sp>
          <p:nvSpPr>
            <p:cNvPr id="14" name="AutoShape 10"/>
            <p:cNvSpPr>
              <a:spLocks noChangeArrowheads="1"/>
            </p:cNvSpPr>
            <p:nvPr/>
          </p:nvSpPr>
          <p:spPr bwMode="lt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headEnd/>
              <a:tailEnd/>
            </a:ln>
            <a:effectLst/>
          </p:spPr>
          <p:txBody>
            <a:bodyPr wrap="none" anchor="ctr"/>
            <a:lstStyle/>
            <a:p>
              <a:endParaRPr lang="zh-CN" altLang="en-US"/>
            </a:p>
          </p:txBody>
        </p:sp>
        <p:sp>
          <p:nvSpPr>
            <p:cNvPr id="15" name="AutoShape 11"/>
            <p:cNvSpPr>
              <a:spLocks noChangeArrowheads="1"/>
            </p:cNvSpPr>
            <p:nvPr/>
          </p:nvSpPr>
          <p:spPr bwMode="ltGray">
            <a:xfrm>
              <a:off x="2304" y="2352"/>
              <a:ext cx="336" cy="24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grpSp>
      <p:grpSp>
        <p:nvGrpSpPr>
          <p:cNvPr id="16" name="Group 12"/>
          <p:cNvGrpSpPr>
            <a:grpSpLocks/>
          </p:cNvGrpSpPr>
          <p:nvPr/>
        </p:nvGrpSpPr>
        <p:grpSpPr bwMode="auto">
          <a:xfrm>
            <a:off x="3663950" y="3816350"/>
            <a:ext cx="4545013" cy="1133475"/>
            <a:chOff x="2304" y="2880"/>
            <a:chExt cx="3102" cy="774"/>
          </a:xfrm>
        </p:grpSpPr>
        <p:sp>
          <p:nvSpPr>
            <p:cNvPr id="17"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headEnd/>
              <a:tailEnd/>
            </a:ln>
            <a:effectLst/>
          </p:spPr>
          <p:txBody>
            <a:bodyPr wrap="none" anchor="ctr"/>
            <a:lstStyle/>
            <a:p>
              <a:endParaRPr lang="zh-CN" altLang="en-US"/>
            </a:p>
          </p:txBody>
        </p:sp>
        <p:sp>
          <p:nvSpPr>
            <p:cNvPr id="18" name="AutoShape 14"/>
            <p:cNvSpPr>
              <a:spLocks noChangeArrowheads="1"/>
            </p:cNvSpPr>
            <p:nvPr/>
          </p:nvSpPr>
          <p:spPr bwMode="gray">
            <a:xfrm>
              <a:off x="2304" y="3168"/>
              <a:ext cx="336" cy="24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grpSp>
      <p:sp>
        <p:nvSpPr>
          <p:cNvPr id="19" name="Text Box 15"/>
          <p:cNvSpPr txBox="1">
            <a:spLocks noChangeArrowheads="1"/>
          </p:cNvSpPr>
          <p:nvPr/>
        </p:nvSpPr>
        <p:spPr bwMode="gray">
          <a:xfrm>
            <a:off x="4114800" y="4048780"/>
            <a:ext cx="3722688" cy="523220"/>
          </a:xfrm>
          <a:prstGeom prst="rect">
            <a:avLst/>
          </a:prstGeom>
          <a:noFill/>
          <a:ln w="9525" algn="ctr">
            <a:noFill/>
            <a:miter lim="800000"/>
            <a:headEnd/>
            <a:tailEnd/>
          </a:ln>
          <a:effectLst/>
        </p:spPr>
        <p:txBody>
          <a:bodyPr>
            <a:spAutoFit/>
          </a:bodyPr>
          <a:lstStyle/>
          <a:p>
            <a:pPr eaLnBrk="0" hangingPunct="0"/>
            <a:r>
              <a:rPr lang="zh-CN" altLang="en-US" sz="2800" dirty="0" smtClean="0">
                <a:solidFill>
                  <a:srgbClr val="000000"/>
                </a:solidFill>
                <a:ea typeface="宋体" charset="-122"/>
              </a:rPr>
              <a:t>信号处理</a:t>
            </a:r>
            <a:endParaRPr lang="en-US" altLang="zh-CN" sz="2800" dirty="0">
              <a:solidFill>
                <a:srgbClr val="000000"/>
              </a:solidFill>
              <a:ea typeface="宋体" charset="-122"/>
            </a:endParaRPr>
          </a:p>
        </p:txBody>
      </p:sp>
      <p:sp>
        <p:nvSpPr>
          <p:cNvPr id="20" name="Text Box 16"/>
          <p:cNvSpPr txBox="1">
            <a:spLocks noChangeArrowheads="1"/>
          </p:cNvSpPr>
          <p:nvPr/>
        </p:nvSpPr>
        <p:spPr bwMode="gray">
          <a:xfrm>
            <a:off x="4114800" y="2905780"/>
            <a:ext cx="3722688" cy="523220"/>
          </a:xfrm>
          <a:prstGeom prst="rect">
            <a:avLst/>
          </a:prstGeom>
          <a:noFill/>
          <a:ln w="9525" algn="ctr">
            <a:noFill/>
            <a:miter lim="800000"/>
            <a:headEnd/>
            <a:tailEnd/>
          </a:ln>
          <a:effectLst/>
        </p:spPr>
        <p:txBody>
          <a:bodyPr>
            <a:spAutoFit/>
          </a:bodyPr>
          <a:lstStyle/>
          <a:p>
            <a:pPr eaLnBrk="0" hangingPunct="0"/>
            <a:r>
              <a:rPr lang="zh-CN" altLang="en-US" sz="2800" dirty="0" smtClean="0">
                <a:solidFill>
                  <a:srgbClr val="000000"/>
                </a:solidFill>
                <a:ea typeface="宋体" charset="-122"/>
              </a:rPr>
              <a:t>有限元</a:t>
            </a:r>
            <a:endParaRPr lang="en-US" altLang="zh-CN" sz="2800" dirty="0">
              <a:solidFill>
                <a:srgbClr val="000000"/>
              </a:solidFill>
              <a:ea typeface="宋体" charset="-122"/>
            </a:endParaRPr>
          </a:p>
        </p:txBody>
      </p:sp>
      <p:sp>
        <p:nvSpPr>
          <p:cNvPr id="23"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smtClean="0">
                <a:solidFill>
                  <a:srgbClr val="FF0000"/>
                </a:solidFill>
                <a:latin typeface="Arial" pitchFamily="34" charset="0"/>
              </a:rPr>
              <a:t>碰摩部位识别研究现状</a:t>
            </a:r>
            <a:endParaRPr lang="zh-CN" altLang="en-US" dirty="0">
              <a:solidFill>
                <a:schemeClr val="tx2"/>
              </a:solidFill>
            </a:endParaRPr>
          </a:p>
        </p:txBody>
      </p:sp>
      <p:sp>
        <p:nvSpPr>
          <p:cNvPr id="24" name="矩形 23"/>
          <p:cNvSpPr/>
          <p:nvPr/>
        </p:nvSpPr>
        <p:spPr>
          <a:xfrm>
            <a:off x="4191000" y="1676400"/>
            <a:ext cx="3505200" cy="523220"/>
          </a:xfrm>
          <a:prstGeom prst="rect">
            <a:avLst/>
          </a:prstGeom>
        </p:spPr>
        <p:txBody>
          <a:bodyPr wrap="square">
            <a:spAutoFit/>
          </a:bodyPr>
          <a:lstStyle/>
          <a:p>
            <a:r>
              <a:rPr lang="zh-CN" altLang="en-US" sz="2800" dirty="0" smtClean="0">
                <a:solidFill>
                  <a:schemeClr val="tx1"/>
                </a:solidFill>
                <a:ea typeface="黑体" pitchFamily="49" charset="-122"/>
              </a:rPr>
              <a:t>   </a:t>
            </a:r>
            <a:r>
              <a:rPr lang="zh-CN" altLang="en-US" sz="2800" b="0" dirty="0" smtClean="0">
                <a:solidFill>
                  <a:schemeClr val="tx1"/>
                </a:solidFill>
                <a:ea typeface="黑体" pitchFamily="49" charset="-122"/>
              </a:rPr>
              <a:t>声发射 </a:t>
            </a:r>
            <a:endParaRPr lang="zh-CN" altLang="en-US" sz="2800" b="0" dirty="0">
              <a:solidFill>
                <a:schemeClr val="tx1"/>
              </a:solidFill>
              <a:ea typeface="黑体" pitchFamily="49" charset="-122"/>
            </a:endParaRPr>
          </a:p>
        </p:txBody>
      </p:sp>
      <p:sp>
        <p:nvSpPr>
          <p:cNvPr id="26" name="Rectangle 9"/>
          <p:cNvSpPr>
            <a:spLocks noChangeArrowheads="1"/>
          </p:cNvSpPr>
          <p:nvPr/>
        </p:nvSpPr>
        <p:spPr bwMode="auto">
          <a:xfrm>
            <a:off x="0" y="381000"/>
            <a:ext cx="566737" cy="649288"/>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p>
            <a:pPr algn="ctr" eaLnBrk="0" fontAlgn="t" hangingPunct="0">
              <a:spcBef>
                <a:spcPct val="0"/>
              </a:spcBef>
              <a:spcAft>
                <a:spcPct val="0"/>
              </a:spcAft>
              <a:defRPr/>
            </a:pPr>
            <a:r>
              <a:rPr kumimoji="1" lang="en-US" altLang="ko-KR" sz="1400" b="1" dirty="0">
                <a:solidFill>
                  <a:srgbClr val="FFFFFF"/>
                </a:solidFill>
                <a:effectLst>
                  <a:outerShdw blurRad="38100" dist="38100" dir="2700000" algn="tl">
                    <a:srgbClr val="000000"/>
                  </a:outerShdw>
                </a:effectLst>
                <a:latin typeface="HY강B" pitchFamily="18" charset="-127"/>
                <a:ea typeface="HY강B" pitchFamily="18" charset="-127"/>
              </a:rPr>
              <a:t>IV</a:t>
            </a:r>
          </a:p>
        </p:txBody>
      </p:sp>
      <p:sp>
        <p:nvSpPr>
          <p:cNvPr id="27" name="矩形 26"/>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研究现状</a:t>
            </a:r>
            <a:endParaRPr lang="zh-CN" altLang="en-US" dirty="0">
              <a:solidFill>
                <a:schemeClr val="bg1"/>
              </a:solidFill>
              <a:latin typeface="Arial" pitchFamily="34" charset="0"/>
            </a:endParaRPr>
          </a:p>
        </p:txBody>
      </p:sp>
      <p:sp>
        <p:nvSpPr>
          <p:cNvPr id="28"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8" name="矩形 7"/>
          <p:cNvSpPr/>
          <p:nvPr/>
        </p:nvSpPr>
        <p:spPr>
          <a:xfrm>
            <a:off x="2057400" y="457200"/>
            <a:ext cx="5594801" cy="523220"/>
          </a:xfrm>
          <a:prstGeom prst="rect">
            <a:avLst/>
          </a:prstGeom>
        </p:spPr>
        <p:txBody>
          <a:bodyPr wrap="none">
            <a:spAutoFit/>
          </a:bodyPr>
          <a:lstStyle/>
          <a:p>
            <a:r>
              <a:rPr lang="zh-CN" altLang="en-US" sz="2800" dirty="0" smtClean="0">
                <a:solidFill>
                  <a:srgbClr val="0000FF"/>
                </a:solidFill>
              </a:rPr>
              <a:t>实际航空发动机碰摩故障数据验证</a:t>
            </a:r>
            <a:endParaRPr lang="zh-CN" altLang="en-US" sz="2800" dirty="0">
              <a:solidFill>
                <a:srgbClr val="0000FF"/>
              </a:solidFill>
            </a:endParaRPr>
          </a:p>
        </p:txBody>
      </p:sp>
      <p:sp>
        <p:nvSpPr>
          <p:cNvPr id="9" name="矩形 8"/>
          <p:cNvSpPr/>
          <p:nvPr/>
        </p:nvSpPr>
        <p:spPr>
          <a:xfrm>
            <a:off x="152400" y="1143000"/>
            <a:ext cx="2196435" cy="461665"/>
          </a:xfrm>
          <a:prstGeom prst="rect">
            <a:avLst/>
          </a:prstGeom>
        </p:spPr>
        <p:txBody>
          <a:bodyPr wrap="none">
            <a:spAutoFit/>
          </a:bodyPr>
          <a:lstStyle/>
          <a:p>
            <a:r>
              <a:rPr lang="zh-CN" altLang="en-US" sz="2400" dirty="0" smtClean="0">
                <a:solidFill>
                  <a:srgbClr val="C00000"/>
                </a:solidFill>
              </a:rPr>
              <a:t>（</a:t>
            </a:r>
            <a:r>
              <a:rPr lang="en-US" altLang="zh-CN" sz="2400" dirty="0" smtClean="0">
                <a:solidFill>
                  <a:srgbClr val="C00000"/>
                </a:solidFill>
              </a:rPr>
              <a:t>3</a:t>
            </a:r>
            <a:r>
              <a:rPr lang="zh-CN" altLang="en-US" sz="2400" dirty="0" smtClean="0">
                <a:solidFill>
                  <a:srgbClr val="C00000"/>
                </a:solidFill>
              </a:rPr>
              <a:t>）阶次谱图</a:t>
            </a:r>
            <a:endParaRPr lang="zh-CN" altLang="en-US" sz="2400" dirty="0">
              <a:solidFill>
                <a:srgbClr val="C00000"/>
              </a:solidFill>
            </a:endParaRPr>
          </a:p>
        </p:txBody>
      </p:sp>
      <p:pic>
        <p:nvPicPr>
          <p:cNvPr id="10" name="图片 9" descr="15.JPG"/>
          <p:cNvPicPr>
            <a:picLocks noChangeAspect="1"/>
          </p:cNvPicPr>
          <p:nvPr/>
        </p:nvPicPr>
        <p:blipFill>
          <a:blip r:embed="rId2"/>
          <a:stretch>
            <a:fillRect/>
          </a:stretch>
        </p:blipFill>
        <p:spPr>
          <a:xfrm>
            <a:off x="1219200" y="1644436"/>
            <a:ext cx="6510338" cy="4756364"/>
          </a:xfrm>
          <a:prstGeom prst="rect">
            <a:avLst/>
          </a:prstGeom>
        </p:spPr>
      </p:pic>
      <p:pic>
        <p:nvPicPr>
          <p:cNvPr id="11" name="图片 10" descr="16.JPG"/>
          <p:cNvPicPr>
            <a:picLocks noChangeAspect="1"/>
          </p:cNvPicPr>
          <p:nvPr/>
        </p:nvPicPr>
        <p:blipFill>
          <a:blip r:embed="rId3"/>
          <a:stretch>
            <a:fillRect/>
          </a:stretch>
        </p:blipFill>
        <p:spPr>
          <a:xfrm>
            <a:off x="1524000" y="1600200"/>
            <a:ext cx="6400800" cy="4828674"/>
          </a:xfrm>
          <a:prstGeom prst="rect">
            <a:avLst/>
          </a:prstGeom>
        </p:spPr>
      </p:pic>
      <p:pic>
        <p:nvPicPr>
          <p:cNvPr id="12" name="图片 11" descr="17.JPG"/>
          <p:cNvPicPr>
            <a:picLocks noChangeAspect="1"/>
          </p:cNvPicPr>
          <p:nvPr/>
        </p:nvPicPr>
        <p:blipFill>
          <a:blip r:embed="rId4"/>
          <a:stretch>
            <a:fillRect/>
          </a:stretch>
        </p:blipFill>
        <p:spPr>
          <a:xfrm>
            <a:off x="990600" y="1676400"/>
            <a:ext cx="7512844" cy="2667000"/>
          </a:xfrm>
          <a:prstGeom prst="rect">
            <a:avLst/>
          </a:prstGeom>
        </p:spPr>
      </p:pic>
      <p:sp>
        <p:nvSpPr>
          <p:cNvPr id="13"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8"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nodeType="clickEffect">
                                  <p:stCondLst>
                                    <p:cond delay="0"/>
                                  </p:stCondLst>
                                  <p:childTnLst>
                                    <p:animEffect transition="out" filter="diamond(in)">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8"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amond(i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7620000" y="6530713"/>
            <a:ext cx="1600200" cy="381000"/>
          </a:xfrm>
        </p:spPr>
        <p:txBody>
          <a:bodyPr/>
          <a:lstStyle/>
          <a:p>
            <a:fld id="{95FF172A-2940-4631-80F7-138AED6CE3A7}" type="datetime1">
              <a:rPr lang="zh-CN" altLang="en-US" smtClean="0"/>
              <a:pPr/>
              <a:t>2014/5/4</a:t>
            </a:fld>
            <a:endParaRPr lang="en-US"/>
          </a:p>
        </p:txBody>
      </p:sp>
      <p:grpSp>
        <p:nvGrpSpPr>
          <p:cNvPr id="21" name="Group 6"/>
          <p:cNvGrpSpPr>
            <a:grpSpLocks/>
          </p:cNvGrpSpPr>
          <p:nvPr/>
        </p:nvGrpSpPr>
        <p:grpSpPr bwMode="auto">
          <a:xfrm>
            <a:off x="2514600" y="472116"/>
            <a:ext cx="3886200" cy="747084"/>
            <a:chOff x="596" y="1543"/>
            <a:chExt cx="1440" cy="551"/>
          </a:xfrm>
        </p:grpSpPr>
        <p:sp>
          <p:nvSpPr>
            <p:cNvPr id="22" name="Freeform 7"/>
            <p:cNvSpPr>
              <a:spLocks/>
            </p:cNvSpPr>
            <p:nvPr/>
          </p:nvSpPr>
          <p:spPr bwMode="gray">
            <a:xfrm>
              <a:off x="681" y="1904"/>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0">
              <a:noFill/>
              <a:round/>
              <a:headEnd/>
              <a:tailEnd/>
            </a:ln>
          </p:spPr>
          <p:txBody>
            <a:bodyPr/>
            <a:lstStyle/>
            <a:p>
              <a:endParaRPr lang="zh-CN" altLang="en-US"/>
            </a:p>
          </p:txBody>
        </p:sp>
        <p:sp>
          <p:nvSpPr>
            <p:cNvPr id="23" name="Rectangle 8"/>
            <p:cNvSpPr>
              <a:spLocks noChangeArrowheads="1"/>
            </p:cNvSpPr>
            <p:nvPr/>
          </p:nvSpPr>
          <p:spPr bwMode="gray">
            <a:xfrm>
              <a:off x="596" y="1543"/>
              <a:ext cx="1440" cy="480"/>
            </a:xfrm>
            <a:prstGeom prst="rect">
              <a:avLst/>
            </a:prstGeom>
            <a:gradFill rotWithShape="1">
              <a:gsLst>
                <a:gs pos="0">
                  <a:srgbClr val="00CC66"/>
                </a:gs>
                <a:gs pos="50000">
                  <a:srgbClr val="00CC66">
                    <a:gamma/>
                    <a:tint val="30196"/>
                    <a:invGamma/>
                  </a:srgbClr>
                </a:gs>
                <a:gs pos="100000">
                  <a:srgbClr val="00CC66"/>
                </a:gs>
              </a:gsLst>
              <a:lin ang="2700000" scaled="1"/>
            </a:gradFill>
            <a:ln w="9525" algn="ctr">
              <a:noFill/>
              <a:miter lim="800000"/>
              <a:headEnd/>
              <a:tailEnd/>
            </a:ln>
            <a:effectLst/>
          </p:spPr>
          <p:txBody>
            <a:bodyPr wrap="none" anchor="ctr"/>
            <a:lstStyle/>
            <a:p>
              <a:pPr>
                <a:defRPr/>
              </a:pPr>
              <a:r>
                <a:rPr lang="zh-CN" altLang="en-US" sz="2400" dirty="0" smtClean="0">
                  <a:solidFill>
                    <a:schemeClr val="tx1"/>
                  </a:solidFill>
                </a:rPr>
                <a:t>发动机振动信号分析结论</a:t>
              </a:r>
              <a:endParaRPr lang="en-US" altLang="zh-CN" sz="2400" b="1" dirty="0">
                <a:solidFill>
                  <a:schemeClr val="tx1"/>
                </a:solidFill>
                <a:effectLst>
                  <a:outerShdw blurRad="38100" dist="38100" dir="2700000" algn="tl">
                    <a:srgbClr val="FFFFFF"/>
                  </a:outerShdw>
                </a:effectLst>
                <a:latin typeface="Arial" charset="0"/>
                <a:ea typeface="宋体" pitchFamily="2" charset="-122"/>
                <a:cs typeface="Arial" charset="0"/>
              </a:endParaRPr>
            </a:p>
          </p:txBody>
        </p:sp>
      </p:grpSp>
      <p:sp>
        <p:nvSpPr>
          <p:cNvPr id="24" name="矩形 23"/>
          <p:cNvSpPr/>
          <p:nvPr/>
        </p:nvSpPr>
        <p:spPr>
          <a:xfrm>
            <a:off x="457200" y="1371600"/>
            <a:ext cx="8458200" cy="707886"/>
          </a:xfrm>
          <a:prstGeom prst="rect">
            <a:avLst/>
          </a:prstGeom>
        </p:spPr>
        <p:txBody>
          <a:bodyPr wrap="square">
            <a:spAutoFit/>
          </a:bodyPr>
          <a:lstStyle/>
          <a:p>
            <a:pPr lvl="0" indent="266700" algn="l"/>
            <a:r>
              <a:rPr lang="zh-CN" altLang="en-US" sz="2000" dirty="0" smtClean="0">
                <a:solidFill>
                  <a:schemeClr val="tx1"/>
                </a:solidFill>
                <a:latin typeface="Times New Roman" pitchFamily="18" charset="0"/>
                <a:cs typeface="Times New Roman" pitchFamily="18" charset="0"/>
              </a:rPr>
              <a:t>从振动信号分析中可以得出如下结论：发动机在</a:t>
            </a:r>
            <a:r>
              <a:rPr lang="en-US" altLang="zh-CN" sz="2000" dirty="0" smtClean="0">
                <a:solidFill>
                  <a:schemeClr val="tx1"/>
                </a:solidFill>
                <a:latin typeface="Times New Roman" pitchFamily="18" charset="0"/>
                <a:cs typeface="Times New Roman" pitchFamily="18" charset="0"/>
              </a:rPr>
              <a:t>50000r/min</a:t>
            </a:r>
            <a:r>
              <a:rPr lang="zh-CN" altLang="en-US" sz="2000" dirty="0" smtClean="0">
                <a:solidFill>
                  <a:schemeClr val="tx1"/>
                </a:solidFill>
                <a:latin typeface="Times New Roman" pitchFamily="18" charset="0"/>
                <a:cs typeface="Times New Roman" pitchFamily="18" charset="0"/>
              </a:rPr>
              <a:t>附近出现转静碰摩，其主要依据和信号特征体现在：</a:t>
            </a:r>
            <a:endParaRPr lang="zh-CN" altLang="en-US" sz="2000" dirty="0" smtClean="0">
              <a:solidFill>
                <a:schemeClr val="tx1"/>
              </a:solidFill>
              <a:latin typeface="Arial" pitchFamily="34" charset="0"/>
              <a:cs typeface="宋体" pitchFamily="2" charset="-122"/>
            </a:endParaRPr>
          </a:p>
        </p:txBody>
      </p:sp>
      <p:grpSp>
        <p:nvGrpSpPr>
          <p:cNvPr id="40" name="组合 39"/>
          <p:cNvGrpSpPr/>
          <p:nvPr/>
        </p:nvGrpSpPr>
        <p:grpSpPr>
          <a:xfrm>
            <a:off x="-76199" y="2209800"/>
            <a:ext cx="9143999" cy="1374643"/>
            <a:chOff x="-76199" y="2054355"/>
            <a:chExt cx="9143999" cy="1570460"/>
          </a:xfrm>
        </p:grpSpPr>
        <p:grpSp>
          <p:nvGrpSpPr>
            <p:cNvPr id="6" name="组合 5"/>
            <p:cNvGrpSpPr/>
            <p:nvPr/>
          </p:nvGrpSpPr>
          <p:grpSpPr>
            <a:xfrm>
              <a:off x="-76199" y="2054355"/>
              <a:ext cx="9143999" cy="1222245"/>
              <a:chOff x="536649" y="1924517"/>
              <a:chExt cx="7692951" cy="821872"/>
            </a:xfrm>
          </p:grpSpPr>
          <p:sp>
            <p:nvSpPr>
              <p:cNvPr id="7" name="圆角矩形 19"/>
              <p:cNvSpPr>
                <a:spLocks noChangeArrowheads="1"/>
              </p:cNvSpPr>
              <p:nvPr/>
            </p:nvSpPr>
            <p:spPr bwMode="auto">
              <a:xfrm>
                <a:off x="1316172" y="1924517"/>
                <a:ext cx="6710614" cy="821872"/>
              </a:xfrm>
              <a:prstGeom prst="roundRect">
                <a:avLst>
                  <a:gd name="adj" fmla="val 20787"/>
                </a:avLst>
              </a:prstGeom>
              <a:noFill/>
              <a:ln w="38100" cmpd="sng">
                <a:solidFill>
                  <a:srgbClr val="009900"/>
                </a:solidFill>
                <a:round/>
                <a:headEnd/>
                <a:tailEnd/>
              </a:ln>
              <a:effectLst>
                <a:outerShdw dist="38100" dir="2700000" algn="ctr" rotWithShape="0">
                  <a:srgbClr val="000000">
                    <a:alpha val="3999"/>
                  </a:srgbClr>
                </a:outerShdw>
              </a:effectLst>
            </p:spPr>
            <p:txBody>
              <a:bodyPr anchor="ctr"/>
              <a:lstStyle/>
              <a:p>
                <a:pPr algn="ctr"/>
                <a:endParaRPr lang="zh-CN" altLang="en-US">
                  <a:solidFill>
                    <a:srgbClr val="FFFFFF"/>
                  </a:solidFill>
                  <a:latin typeface="微软雅黑" pitchFamily="34" charset="-122"/>
                  <a:ea typeface="微软雅黑" pitchFamily="34" charset="-122"/>
                </a:endParaRPr>
              </a:p>
            </p:txBody>
          </p:sp>
          <p:grpSp>
            <p:nvGrpSpPr>
              <p:cNvPr id="8" name="Group 4"/>
              <p:cNvGrpSpPr>
                <a:grpSpLocks/>
              </p:cNvGrpSpPr>
              <p:nvPr/>
            </p:nvGrpSpPr>
            <p:grpSpPr bwMode="auto">
              <a:xfrm>
                <a:off x="536649" y="2056224"/>
                <a:ext cx="1264319" cy="570749"/>
                <a:chOff x="-221435" y="283702"/>
                <a:chExt cx="928412" cy="514470"/>
              </a:xfrm>
            </p:grpSpPr>
            <p:pic>
              <p:nvPicPr>
                <p:cNvPr id="11" name="Picture 3" descr="C:\Documents and Settings\鱼不愚\桌面\000.png"/>
                <p:cNvPicPr>
                  <a:picLocks noChangeAspect="1" noChangeArrowheads="1"/>
                </p:cNvPicPr>
                <p:nvPr/>
              </p:nvPicPr>
              <p:blipFill>
                <a:blip r:embed="rId3"/>
                <a:srcRect/>
                <a:stretch>
                  <a:fillRect/>
                </a:stretch>
              </p:blipFill>
              <p:spPr bwMode="auto">
                <a:xfrm>
                  <a:off x="13942" y="283702"/>
                  <a:ext cx="495325" cy="514470"/>
                </a:xfrm>
                <a:prstGeom prst="rect">
                  <a:avLst/>
                </a:prstGeom>
                <a:noFill/>
                <a:ln w="9525">
                  <a:noFill/>
                  <a:miter lim="800000"/>
                  <a:headEnd/>
                  <a:tailEnd/>
                </a:ln>
              </p:spPr>
            </p:pic>
            <p:sp>
              <p:nvSpPr>
                <p:cNvPr id="12" name="TextBox 10"/>
                <p:cNvSpPr txBox="1">
                  <a:spLocks noChangeArrowheads="1"/>
                </p:cNvSpPr>
                <p:nvPr/>
              </p:nvSpPr>
              <p:spPr bwMode="auto">
                <a:xfrm>
                  <a:off x="-221435" y="334189"/>
                  <a:ext cx="928412" cy="279826"/>
                </a:xfrm>
                <a:prstGeom prst="rect">
                  <a:avLst/>
                </a:prstGeom>
                <a:noFill/>
                <a:ln w="9525">
                  <a:noFill/>
                  <a:miter lim="800000"/>
                  <a:headEnd/>
                  <a:tailEnd/>
                </a:ln>
              </p:spPr>
              <p:txBody>
                <a:bodyPr>
                  <a:spAutoFit/>
                </a:bodyPr>
                <a:lstStyle/>
                <a:p>
                  <a:r>
                    <a:rPr lang="en-US" sz="2400" dirty="0">
                      <a:solidFill>
                        <a:srgbClr val="F2F2F2"/>
                      </a:solidFill>
                      <a:latin typeface="微软雅黑" pitchFamily="34" charset="-122"/>
                      <a:ea typeface="微软雅黑" pitchFamily="34" charset="-122"/>
                    </a:rPr>
                    <a:t>01</a:t>
                  </a:r>
                </a:p>
              </p:txBody>
            </p:sp>
          </p:grpSp>
          <p:sp>
            <p:nvSpPr>
              <p:cNvPr id="9" name="TextBox 21"/>
              <p:cNvSpPr txBox="1">
                <a:spLocks noChangeArrowheads="1"/>
              </p:cNvSpPr>
              <p:nvPr/>
            </p:nvSpPr>
            <p:spPr bwMode="auto">
              <a:xfrm>
                <a:off x="2199774" y="2045950"/>
                <a:ext cx="5446295" cy="573727"/>
              </a:xfrm>
              <a:prstGeom prst="rect">
                <a:avLst/>
              </a:prstGeom>
              <a:noFill/>
              <a:ln w="9525">
                <a:noFill/>
                <a:miter lim="800000"/>
                <a:headEnd/>
                <a:tailEnd/>
              </a:ln>
            </p:spPr>
            <p:txBody>
              <a:bodyPr>
                <a:spAutoFit/>
              </a:bodyPr>
              <a:lstStyle/>
              <a:p>
                <a:pPr algn="ctr"/>
                <a:r>
                  <a:rPr lang="zh-CN" altLang="en-US" sz="2800" b="1">
                    <a:latin typeface="微软雅黑" pitchFamily="34" charset="-122"/>
                    <a:ea typeface="微软雅黑" pitchFamily="34" charset="-122"/>
                  </a:rPr>
                  <a:t>文本目录</a:t>
                </a:r>
              </a:p>
            </p:txBody>
          </p:sp>
          <p:sp>
            <p:nvSpPr>
              <p:cNvPr id="10" name="矩形 9"/>
              <p:cNvSpPr/>
              <p:nvPr/>
            </p:nvSpPr>
            <p:spPr>
              <a:xfrm>
                <a:off x="1957340" y="2048921"/>
                <a:ext cx="6272260" cy="351828"/>
              </a:xfrm>
              <a:prstGeom prst="rect">
                <a:avLst/>
              </a:prstGeom>
            </p:spPr>
            <p:txBody>
              <a:bodyPr wrap="square">
                <a:spAutoFit/>
              </a:bodyPr>
              <a:lstStyle/>
              <a:p>
                <a:pPr algn="l"/>
                <a:endParaRPr lang="zh-CN" altLang="en-US" sz="2800" b="0" dirty="0">
                  <a:solidFill>
                    <a:schemeClr val="tx1"/>
                  </a:solidFill>
                </a:endParaRPr>
              </a:p>
            </p:txBody>
          </p:sp>
        </p:grpSp>
        <p:sp>
          <p:nvSpPr>
            <p:cNvPr id="25" name="矩形 24"/>
            <p:cNvSpPr/>
            <p:nvPr/>
          </p:nvSpPr>
          <p:spPr>
            <a:xfrm>
              <a:off x="990600" y="2112853"/>
              <a:ext cx="7924800" cy="1511962"/>
            </a:xfrm>
            <a:prstGeom prst="rect">
              <a:avLst/>
            </a:prstGeom>
          </p:spPr>
          <p:txBody>
            <a:bodyPr wrap="square">
              <a:spAutoFit/>
            </a:bodyPr>
            <a:lstStyle/>
            <a:p>
              <a:pPr algn="l"/>
              <a:r>
                <a:rPr lang="zh-CN" altLang="en-US" b="0" dirty="0" smtClean="0">
                  <a:solidFill>
                    <a:schemeClr val="tx1"/>
                  </a:solidFill>
                </a:rPr>
                <a:t>转速</a:t>
              </a:r>
              <a:r>
                <a:rPr lang="en-US" b="0" dirty="0" smtClean="0">
                  <a:solidFill>
                    <a:schemeClr val="tx1"/>
                  </a:solidFill>
                </a:rPr>
                <a:t>50000r/min</a:t>
              </a:r>
              <a:r>
                <a:rPr lang="zh-CN" altLang="en-US" b="0" dirty="0" smtClean="0">
                  <a:solidFill>
                    <a:schemeClr val="tx1"/>
                  </a:solidFill>
                </a:rPr>
                <a:t>附近振动有效值高达</a:t>
              </a:r>
              <a:r>
                <a:rPr lang="en-US" b="0" dirty="0" smtClean="0">
                  <a:solidFill>
                    <a:schemeClr val="tx1"/>
                  </a:solidFill>
                </a:rPr>
                <a:t>110g</a:t>
              </a:r>
              <a:r>
                <a:rPr lang="zh-CN" altLang="en-US" b="0" dirty="0" smtClean="0">
                  <a:solidFill>
                    <a:schemeClr val="tx1"/>
                  </a:solidFill>
                </a:rPr>
                <a:t>；碰摩产生的</a:t>
              </a:r>
              <a:r>
                <a:rPr lang="en-US" b="0" dirty="0" smtClean="0">
                  <a:solidFill>
                    <a:schemeClr val="tx1"/>
                  </a:solidFill>
                </a:rPr>
                <a:t>13</a:t>
              </a:r>
              <a:r>
                <a:rPr lang="zh-CN" altLang="en-US" b="0" dirty="0" smtClean="0">
                  <a:solidFill>
                    <a:schemeClr val="tx1"/>
                  </a:solidFill>
                </a:rPr>
                <a:t>倍频分量叠加在由于气动力产生的</a:t>
              </a:r>
              <a:r>
                <a:rPr lang="en-US" b="0" dirty="0" smtClean="0">
                  <a:solidFill>
                    <a:schemeClr val="tx1"/>
                  </a:solidFill>
                </a:rPr>
                <a:t>13</a:t>
              </a:r>
              <a:r>
                <a:rPr lang="zh-CN" altLang="en-US" b="0" dirty="0" smtClean="0">
                  <a:solidFill>
                    <a:schemeClr val="tx1"/>
                  </a:solidFill>
                </a:rPr>
                <a:t>倍频分量上，导致该频率成分急剧增加。其他转速下，</a:t>
              </a:r>
              <a:r>
                <a:rPr lang="en-US" b="0" dirty="0" smtClean="0">
                  <a:solidFill>
                    <a:schemeClr val="tx1"/>
                  </a:solidFill>
                </a:rPr>
                <a:t>13</a:t>
              </a:r>
              <a:r>
                <a:rPr lang="zh-CN" altLang="en-US" b="0" dirty="0" smtClean="0">
                  <a:solidFill>
                    <a:schemeClr val="tx1"/>
                  </a:solidFill>
                </a:rPr>
                <a:t>倍频分量</a:t>
              </a:r>
              <a:r>
                <a:rPr lang="en-US" b="0" dirty="0" smtClean="0">
                  <a:solidFill>
                    <a:schemeClr val="tx1"/>
                  </a:solidFill>
                </a:rPr>
                <a:t>40g</a:t>
              </a:r>
              <a:r>
                <a:rPr lang="zh-CN" altLang="en-US" b="0" dirty="0" smtClean="0">
                  <a:solidFill>
                    <a:schemeClr val="tx1"/>
                  </a:solidFill>
                </a:rPr>
                <a:t>以下，不存在边频。表明其他转速下不存在碰摩</a:t>
              </a:r>
              <a:r>
                <a:rPr lang="zh-CN" altLang="en-US" sz="2400" b="0" dirty="0" smtClean="0">
                  <a:solidFill>
                    <a:schemeClr val="tx1"/>
                  </a:solidFill>
                </a:rPr>
                <a:t>。</a:t>
              </a:r>
              <a:endParaRPr lang="zh-CN" altLang="en-US" dirty="0" smtClean="0"/>
            </a:p>
            <a:p>
              <a:pPr algn="l"/>
              <a:endParaRPr lang="zh-CN" altLang="en-US" sz="2000" dirty="0"/>
            </a:p>
          </p:txBody>
        </p:sp>
      </p:grpSp>
      <p:grpSp>
        <p:nvGrpSpPr>
          <p:cNvPr id="61" name="组合 60"/>
          <p:cNvGrpSpPr/>
          <p:nvPr/>
        </p:nvGrpSpPr>
        <p:grpSpPr>
          <a:xfrm>
            <a:off x="-76199" y="4958465"/>
            <a:ext cx="9143999" cy="1137535"/>
            <a:chOff x="1" y="5181601"/>
            <a:chExt cx="9143999" cy="1137535"/>
          </a:xfrm>
        </p:grpSpPr>
        <p:grpSp>
          <p:nvGrpSpPr>
            <p:cNvPr id="52" name="组合 5"/>
            <p:cNvGrpSpPr/>
            <p:nvPr/>
          </p:nvGrpSpPr>
          <p:grpSpPr>
            <a:xfrm>
              <a:off x="1" y="5181601"/>
              <a:ext cx="9143999" cy="1069846"/>
              <a:chOff x="536649" y="1924518"/>
              <a:chExt cx="7692951" cy="821873"/>
            </a:xfrm>
          </p:grpSpPr>
          <p:sp>
            <p:nvSpPr>
              <p:cNvPr id="54" name="圆角矩形 19"/>
              <p:cNvSpPr>
                <a:spLocks noChangeArrowheads="1"/>
              </p:cNvSpPr>
              <p:nvPr/>
            </p:nvSpPr>
            <p:spPr bwMode="auto">
              <a:xfrm>
                <a:off x="1316172" y="1924518"/>
                <a:ext cx="6710614" cy="821873"/>
              </a:xfrm>
              <a:prstGeom prst="roundRect">
                <a:avLst>
                  <a:gd name="adj" fmla="val 20787"/>
                </a:avLst>
              </a:prstGeom>
              <a:noFill/>
              <a:ln w="38100" cmpd="sng">
                <a:solidFill>
                  <a:srgbClr val="009900"/>
                </a:solidFill>
                <a:round/>
                <a:headEnd/>
                <a:tailEnd/>
              </a:ln>
              <a:effectLst>
                <a:outerShdw dist="38100" dir="2700000" algn="ctr" rotWithShape="0">
                  <a:srgbClr val="000000">
                    <a:alpha val="3999"/>
                  </a:srgbClr>
                </a:outerShdw>
              </a:effectLst>
            </p:spPr>
            <p:txBody>
              <a:bodyPr anchor="ctr"/>
              <a:lstStyle/>
              <a:p>
                <a:pPr algn="ctr"/>
                <a:endParaRPr lang="zh-CN" altLang="en-US">
                  <a:solidFill>
                    <a:srgbClr val="FFFFFF"/>
                  </a:solidFill>
                  <a:latin typeface="微软雅黑" pitchFamily="34" charset="-122"/>
                  <a:ea typeface="微软雅黑" pitchFamily="34" charset="-122"/>
                </a:endParaRPr>
              </a:p>
            </p:txBody>
          </p:sp>
          <p:grpSp>
            <p:nvGrpSpPr>
              <p:cNvPr id="55" name="Group 4"/>
              <p:cNvGrpSpPr>
                <a:grpSpLocks/>
              </p:cNvGrpSpPr>
              <p:nvPr/>
            </p:nvGrpSpPr>
            <p:grpSpPr bwMode="auto">
              <a:xfrm>
                <a:off x="536649" y="2037396"/>
                <a:ext cx="1264319" cy="585381"/>
                <a:chOff x="-221435" y="266731"/>
                <a:chExt cx="928412" cy="527660"/>
              </a:xfrm>
            </p:grpSpPr>
            <p:pic>
              <p:nvPicPr>
                <p:cNvPr id="58" name="Picture 3" descr="C:\Documents and Settings\鱼不愚\桌面\000.png"/>
                <p:cNvPicPr>
                  <a:picLocks noChangeAspect="1" noChangeArrowheads="1"/>
                </p:cNvPicPr>
                <p:nvPr/>
              </p:nvPicPr>
              <p:blipFill>
                <a:blip r:embed="rId3"/>
                <a:srcRect/>
                <a:stretch>
                  <a:fillRect/>
                </a:stretch>
              </p:blipFill>
              <p:spPr bwMode="auto">
                <a:xfrm>
                  <a:off x="36365" y="266731"/>
                  <a:ext cx="508022" cy="527660"/>
                </a:xfrm>
                <a:prstGeom prst="rect">
                  <a:avLst/>
                </a:prstGeom>
                <a:noFill/>
                <a:ln w="9525">
                  <a:noFill/>
                  <a:miter lim="800000"/>
                  <a:headEnd/>
                  <a:tailEnd/>
                </a:ln>
              </p:spPr>
            </p:pic>
            <p:sp>
              <p:nvSpPr>
                <p:cNvPr id="59" name="TextBox 10"/>
                <p:cNvSpPr txBox="1">
                  <a:spLocks noChangeArrowheads="1"/>
                </p:cNvSpPr>
                <p:nvPr/>
              </p:nvSpPr>
              <p:spPr bwMode="auto">
                <a:xfrm>
                  <a:off x="-221435" y="334189"/>
                  <a:ext cx="928412" cy="319687"/>
                </a:xfrm>
                <a:prstGeom prst="rect">
                  <a:avLst/>
                </a:prstGeom>
                <a:noFill/>
                <a:ln w="9525">
                  <a:noFill/>
                  <a:miter lim="800000"/>
                  <a:headEnd/>
                  <a:tailEnd/>
                </a:ln>
              </p:spPr>
              <p:txBody>
                <a:bodyPr>
                  <a:spAutoFit/>
                </a:bodyPr>
                <a:lstStyle/>
                <a:p>
                  <a:r>
                    <a:rPr lang="en-US" sz="2400" dirty="0" smtClean="0">
                      <a:solidFill>
                        <a:srgbClr val="F2F2F2"/>
                      </a:solidFill>
                      <a:latin typeface="微软雅黑" pitchFamily="34" charset="-122"/>
                      <a:ea typeface="微软雅黑" pitchFamily="34" charset="-122"/>
                    </a:rPr>
                    <a:t>03</a:t>
                  </a:r>
                  <a:endParaRPr lang="en-US" sz="2400" dirty="0">
                    <a:solidFill>
                      <a:srgbClr val="F2F2F2"/>
                    </a:solidFill>
                    <a:latin typeface="微软雅黑" pitchFamily="34" charset="-122"/>
                    <a:ea typeface="微软雅黑" pitchFamily="34" charset="-122"/>
                  </a:endParaRPr>
                </a:p>
              </p:txBody>
            </p:sp>
          </p:grpSp>
          <p:sp>
            <p:nvSpPr>
              <p:cNvPr id="56" name="TextBox 21"/>
              <p:cNvSpPr txBox="1">
                <a:spLocks noChangeArrowheads="1"/>
              </p:cNvSpPr>
              <p:nvPr/>
            </p:nvSpPr>
            <p:spPr bwMode="auto">
              <a:xfrm>
                <a:off x="2199774" y="2045950"/>
                <a:ext cx="5446295" cy="573727"/>
              </a:xfrm>
              <a:prstGeom prst="rect">
                <a:avLst/>
              </a:prstGeom>
              <a:noFill/>
              <a:ln w="9525">
                <a:noFill/>
                <a:miter lim="800000"/>
                <a:headEnd/>
                <a:tailEnd/>
              </a:ln>
            </p:spPr>
            <p:txBody>
              <a:bodyPr>
                <a:spAutoFit/>
              </a:bodyPr>
              <a:lstStyle/>
              <a:p>
                <a:pPr algn="ctr"/>
                <a:r>
                  <a:rPr lang="zh-CN" altLang="en-US" sz="2800" b="1">
                    <a:latin typeface="微软雅黑" pitchFamily="34" charset="-122"/>
                    <a:ea typeface="微软雅黑" pitchFamily="34" charset="-122"/>
                  </a:rPr>
                  <a:t>文本目录</a:t>
                </a:r>
              </a:p>
            </p:txBody>
          </p:sp>
          <p:sp>
            <p:nvSpPr>
              <p:cNvPr id="57" name="矩形 56"/>
              <p:cNvSpPr/>
              <p:nvPr/>
            </p:nvSpPr>
            <p:spPr>
              <a:xfrm>
                <a:off x="1957340" y="2048921"/>
                <a:ext cx="6272260" cy="351828"/>
              </a:xfrm>
              <a:prstGeom prst="rect">
                <a:avLst/>
              </a:prstGeom>
            </p:spPr>
            <p:txBody>
              <a:bodyPr wrap="square">
                <a:spAutoFit/>
              </a:bodyPr>
              <a:lstStyle/>
              <a:p>
                <a:pPr algn="l"/>
                <a:endParaRPr lang="zh-CN" altLang="en-US" sz="2800" b="0" dirty="0">
                  <a:solidFill>
                    <a:schemeClr val="tx1"/>
                  </a:solidFill>
                </a:endParaRPr>
              </a:p>
            </p:txBody>
          </p:sp>
        </p:grpSp>
        <p:sp>
          <p:nvSpPr>
            <p:cNvPr id="53" name="矩形 52"/>
            <p:cNvSpPr/>
            <p:nvPr/>
          </p:nvSpPr>
          <p:spPr>
            <a:xfrm>
              <a:off x="1066800" y="5365029"/>
              <a:ext cx="7924800" cy="954107"/>
            </a:xfrm>
            <a:prstGeom prst="rect">
              <a:avLst/>
            </a:prstGeom>
          </p:spPr>
          <p:txBody>
            <a:bodyPr wrap="square">
              <a:spAutoFit/>
            </a:bodyPr>
            <a:lstStyle/>
            <a:p>
              <a:r>
                <a:rPr lang="zh-CN" altLang="en-US" b="0" dirty="0" smtClean="0">
                  <a:solidFill>
                    <a:schemeClr val="tx1"/>
                  </a:solidFill>
                </a:rPr>
                <a:t>在通过对发动机分解发现离心叶轮与离心机匣出现了刮蹭，有力地验证了诊断的正确性，同时，也充分验证了本文关于碰摩故障特征分析的正确有效性。</a:t>
              </a:r>
            </a:p>
            <a:p>
              <a:pPr algn="l"/>
              <a:endParaRPr lang="zh-CN" altLang="en-US" sz="2000" dirty="0"/>
            </a:p>
          </p:txBody>
        </p:sp>
      </p:grpSp>
      <p:grpSp>
        <p:nvGrpSpPr>
          <p:cNvPr id="64" name="组合 63"/>
          <p:cNvGrpSpPr/>
          <p:nvPr/>
        </p:nvGrpSpPr>
        <p:grpSpPr>
          <a:xfrm>
            <a:off x="-76200" y="3578355"/>
            <a:ext cx="9143999" cy="1069845"/>
            <a:chOff x="-76200" y="3276600"/>
            <a:chExt cx="9143999" cy="1069845"/>
          </a:xfrm>
        </p:grpSpPr>
        <p:grpSp>
          <p:nvGrpSpPr>
            <p:cNvPr id="60" name="组合 59"/>
            <p:cNvGrpSpPr/>
            <p:nvPr/>
          </p:nvGrpSpPr>
          <p:grpSpPr>
            <a:xfrm>
              <a:off x="-76200" y="3276600"/>
              <a:ext cx="9143999" cy="1069845"/>
              <a:chOff x="1" y="3505200"/>
              <a:chExt cx="9143999" cy="1069845"/>
            </a:xfrm>
          </p:grpSpPr>
          <p:sp>
            <p:nvSpPr>
              <p:cNvPr id="41" name="矩形 40"/>
              <p:cNvSpPr/>
              <p:nvPr/>
            </p:nvSpPr>
            <p:spPr>
              <a:xfrm>
                <a:off x="914400" y="3657600"/>
                <a:ext cx="7848600" cy="400110"/>
              </a:xfrm>
              <a:prstGeom prst="rect">
                <a:avLst/>
              </a:prstGeom>
            </p:spPr>
            <p:txBody>
              <a:bodyPr wrap="square">
                <a:spAutoFit/>
              </a:bodyPr>
              <a:lstStyle/>
              <a:p>
                <a:endParaRPr lang="zh-CN" altLang="en-US" sz="2000" dirty="0"/>
              </a:p>
            </p:txBody>
          </p:sp>
          <p:grpSp>
            <p:nvGrpSpPr>
              <p:cNvPr id="42" name="组合 41"/>
              <p:cNvGrpSpPr/>
              <p:nvPr/>
            </p:nvGrpSpPr>
            <p:grpSpPr>
              <a:xfrm>
                <a:off x="1" y="3505200"/>
                <a:ext cx="9143999" cy="1069845"/>
                <a:chOff x="-76199" y="2054355"/>
                <a:chExt cx="9143999" cy="1222245"/>
              </a:xfrm>
            </p:grpSpPr>
            <p:grpSp>
              <p:nvGrpSpPr>
                <p:cNvPr id="43" name="组合 5"/>
                <p:cNvGrpSpPr/>
                <p:nvPr/>
              </p:nvGrpSpPr>
              <p:grpSpPr>
                <a:xfrm>
                  <a:off x="-76199" y="2054355"/>
                  <a:ext cx="9143999" cy="1222245"/>
                  <a:chOff x="536649" y="1924517"/>
                  <a:chExt cx="7692951" cy="821872"/>
                </a:xfrm>
              </p:grpSpPr>
              <p:sp>
                <p:nvSpPr>
                  <p:cNvPr id="45" name="圆角矩形 19"/>
                  <p:cNvSpPr>
                    <a:spLocks noChangeArrowheads="1"/>
                  </p:cNvSpPr>
                  <p:nvPr/>
                </p:nvSpPr>
                <p:spPr bwMode="auto">
                  <a:xfrm>
                    <a:off x="1316172" y="1924517"/>
                    <a:ext cx="6710614" cy="821872"/>
                  </a:xfrm>
                  <a:prstGeom prst="roundRect">
                    <a:avLst>
                      <a:gd name="adj" fmla="val 20787"/>
                    </a:avLst>
                  </a:prstGeom>
                  <a:noFill/>
                  <a:ln w="38100" cmpd="sng">
                    <a:solidFill>
                      <a:srgbClr val="009900"/>
                    </a:solidFill>
                    <a:round/>
                    <a:headEnd/>
                    <a:tailEnd/>
                  </a:ln>
                  <a:effectLst>
                    <a:outerShdw dist="38100" dir="2700000" algn="ctr" rotWithShape="0">
                      <a:srgbClr val="000000">
                        <a:alpha val="3999"/>
                      </a:srgbClr>
                    </a:outerShdw>
                  </a:effectLst>
                </p:spPr>
                <p:txBody>
                  <a:bodyPr anchor="ctr"/>
                  <a:lstStyle/>
                  <a:p>
                    <a:pPr algn="ctr"/>
                    <a:endParaRPr lang="zh-CN" altLang="en-US">
                      <a:solidFill>
                        <a:srgbClr val="FFFFFF"/>
                      </a:solidFill>
                      <a:latin typeface="微软雅黑" pitchFamily="34" charset="-122"/>
                      <a:ea typeface="微软雅黑" pitchFamily="34" charset="-122"/>
                    </a:endParaRPr>
                  </a:p>
                </p:txBody>
              </p:sp>
              <p:grpSp>
                <p:nvGrpSpPr>
                  <p:cNvPr id="46" name="Group 4"/>
                  <p:cNvGrpSpPr>
                    <a:grpSpLocks/>
                  </p:cNvGrpSpPr>
                  <p:nvPr/>
                </p:nvGrpSpPr>
                <p:grpSpPr bwMode="auto">
                  <a:xfrm>
                    <a:off x="536649" y="2056223"/>
                    <a:ext cx="1264319" cy="573090"/>
                    <a:chOff x="-221435" y="283702"/>
                    <a:chExt cx="928412" cy="516581"/>
                  </a:xfrm>
                </p:grpSpPr>
                <p:pic>
                  <p:nvPicPr>
                    <p:cNvPr id="49" name="Picture 3" descr="C:\Documents and Settings\鱼不愚\桌面\000.png"/>
                    <p:cNvPicPr>
                      <a:picLocks noChangeAspect="1" noChangeArrowheads="1"/>
                    </p:cNvPicPr>
                    <p:nvPr/>
                  </p:nvPicPr>
                  <p:blipFill>
                    <a:blip r:embed="rId3"/>
                    <a:srcRect/>
                    <a:stretch>
                      <a:fillRect/>
                    </a:stretch>
                  </p:blipFill>
                  <p:spPr bwMode="auto">
                    <a:xfrm>
                      <a:off x="30691" y="283702"/>
                      <a:ext cx="497356" cy="516581"/>
                    </a:xfrm>
                    <a:prstGeom prst="rect">
                      <a:avLst/>
                    </a:prstGeom>
                    <a:noFill/>
                    <a:ln w="9525">
                      <a:noFill/>
                      <a:miter lim="800000"/>
                      <a:headEnd/>
                      <a:tailEnd/>
                    </a:ln>
                  </p:spPr>
                </p:pic>
                <p:sp>
                  <p:nvSpPr>
                    <p:cNvPr id="50" name="TextBox 10"/>
                    <p:cNvSpPr txBox="1">
                      <a:spLocks noChangeArrowheads="1"/>
                    </p:cNvSpPr>
                    <p:nvPr/>
                  </p:nvSpPr>
                  <p:spPr bwMode="auto">
                    <a:xfrm>
                      <a:off x="-221435" y="334189"/>
                      <a:ext cx="928412" cy="319687"/>
                    </a:xfrm>
                    <a:prstGeom prst="rect">
                      <a:avLst/>
                    </a:prstGeom>
                    <a:noFill/>
                    <a:ln w="9525">
                      <a:noFill/>
                      <a:miter lim="800000"/>
                      <a:headEnd/>
                      <a:tailEnd/>
                    </a:ln>
                  </p:spPr>
                  <p:txBody>
                    <a:bodyPr>
                      <a:spAutoFit/>
                    </a:bodyPr>
                    <a:lstStyle/>
                    <a:p>
                      <a:r>
                        <a:rPr lang="en-US" sz="2400" dirty="0" smtClean="0">
                          <a:solidFill>
                            <a:srgbClr val="F2F2F2"/>
                          </a:solidFill>
                          <a:latin typeface="微软雅黑" pitchFamily="34" charset="-122"/>
                          <a:ea typeface="微软雅黑" pitchFamily="34" charset="-122"/>
                        </a:rPr>
                        <a:t>02</a:t>
                      </a:r>
                      <a:endParaRPr lang="en-US" sz="2400" dirty="0">
                        <a:solidFill>
                          <a:srgbClr val="F2F2F2"/>
                        </a:solidFill>
                        <a:latin typeface="微软雅黑" pitchFamily="34" charset="-122"/>
                        <a:ea typeface="微软雅黑" pitchFamily="34" charset="-122"/>
                      </a:endParaRPr>
                    </a:p>
                  </p:txBody>
                </p:sp>
              </p:grpSp>
              <p:sp>
                <p:nvSpPr>
                  <p:cNvPr id="47" name="TextBox 21"/>
                  <p:cNvSpPr txBox="1">
                    <a:spLocks noChangeArrowheads="1"/>
                  </p:cNvSpPr>
                  <p:nvPr/>
                </p:nvSpPr>
                <p:spPr bwMode="auto">
                  <a:xfrm>
                    <a:off x="2199774" y="2045950"/>
                    <a:ext cx="5446295" cy="401946"/>
                  </a:xfrm>
                  <a:prstGeom prst="rect">
                    <a:avLst/>
                  </a:prstGeom>
                  <a:noFill/>
                  <a:ln w="9525">
                    <a:noFill/>
                    <a:miter lim="800000"/>
                    <a:headEnd/>
                    <a:tailEnd/>
                  </a:ln>
                </p:spPr>
                <p:txBody>
                  <a:bodyPr>
                    <a:spAutoFit/>
                  </a:bodyPr>
                  <a:lstStyle/>
                  <a:p>
                    <a:pPr algn="ctr"/>
                    <a:endParaRPr lang="zh-CN" altLang="en-US" sz="2800" b="1" dirty="0">
                      <a:latin typeface="微软雅黑" pitchFamily="34" charset="-122"/>
                      <a:ea typeface="微软雅黑" pitchFamily="34" charset="-122"/>
                    </a:endParaRPr>
                  </a:p>
                </p:txBody>
              </p:sp>
              <p:sp>
                <p:nvSpPr>
                  <p:cNvPr id="48" name="矩形 47"/>
                  <p:cNvSpPr/>
                  <p:nvPr/>
                </p:nvSpPr>
                <p:spPr>
                  <a:xfrm>
                    <a:off x="1957340" y="2048921"/>
                    <a:ext cx="6272260" cy="351828"/>
                  </a:xfrm>
                  <a:prstGeom prst="rect">
                    <a:avLst/>
                  </a:prstGeom>
                </p:spPr>
                <p:txBody>
                  <a:bodyPr wrap="square">
                    <a:spAutoFit/>
                  </a:bodyPr>
                  <a:lstStyle/>
                  <a:p>
                    <a:pPr algn="l"/>
                    <a:endParaRPr lang="zh-CN" altLang="en-US" sz="2800" b="0" dirty="0">
                      <a:solidFill>
                        <a:schemeClr val="tx1"/>
                      </a:solidFill>
                    </a:endParaRPr>
                  </a:p>
                </p:txBody>
              </p:sp>
            </p:grpSp>
            <p:sp>
              <p:nvSpPr>
                <p:cNvPr id="44" name="矩形 43"/>
                <p:cNvSpPr/>
                <p:nvPr/>
              </p:nvSpPr>
              <p:spPr>
                <a:xfrm>
                  <a:off x="990600" y="2263914"/>
                  <a:ext cx="7924800" cy="457106"/>
                </a:xfrm>
                <a:prstGeom prst="rect">
                  <a:avLst/>
                </a:prstGeom>
              </p:spPr>
              <p:txBody>
                <a:bodyPr wrap="square">
                  <a:spAutoFit/>
                </a:bodyPr>
                <a:lstStyle/>
                <a:p>
                  <a:pPr algn="l"/>
                  <a:endParaRPr lang="zh-CN" altLang="en-US" sz="2000" dirty="0"/>
                </a:p>
              </p:txBody>
            </p:sp>
          </p:grpSp>
        </p:grpSp>
        <p:sp>
          <p:nvSpPr>
            <p:cNvPr id="63" name="矩形 62"/>
            <p:cNvSpPr/>
            <p:nvPr/>
          </p:nvSpPr>
          <p:spPr>
            <a:xfrm>
              <a:off x="914400" y="3352800"/>
              <a:ext cx="7848600" cy="923330"/>
            </a:xfrm>
            <a:prstGeom prst="rect">
              <a:avLst/>
            </a:prstGeom>
          </p:spPr>
          <p:txBody>
            <a:bodyPr wrap="square">
              <a:spAutoFit/>
            </a:bodyPr>
            <a:lstStyle/>
            <a:p>
              <a:r>
                <a:rPr lang="zh-CN" altLang="en-US" b="0" dirty="0" smtClean="0">
                  <a:solidFill>
                    <a:schemeClr val="tx1"/>
                  </a:solidFill>
                </a:rPr>
                <a:t>在</a:t>
              </a:r>
              <a:r>
                <a:rPr lang="en-US" b="0" dirty="0" smtClean="0">
                  <a:solidFill>
                    <a:schemeClr val="tx1"/>
                  </a:solidFill>
                </a:rPr>
                <a:t>50000r/min</a:t>
              </a:r>
              <a:r>
                <a:rPr lang="zh-CN" altLang="en-US" b="0" dirty="0" smtClean="0">
                  <a:solidFill>
                    <a:schemeClr val="tx1"/>
                  </a:solidFill>
                </a:rPr>
                <a:t>附近，低频段振动出现</a:t>
              </a:r>
              <a:r>
                <a:rPr lang="en-US" b="0" dirty="0" smtClean="0">
                  <a:solidFill>
                    <a:schemeClr val="tx1"/>
                  </a:solidFill>
                </a:rPr>
                <a:t>3</a:t>
              </a:r>
              <a:r>
                <a:rPr lang="zh-CN" altLang="en-US" b="0" dirty="0" smtClean="0">
                  <a:solidFill>
                    <a:schemeClr val="tx1"/>
                  </a:solidFill>
                </a:rPr>
                <a:t>倍频分量明显高于</a:t>
              </a:r>
              <a:r>
                <a:rPr lang="en-US" b="0" dirty="0" smtClean="0">
                  <a:solidFill>
                    <a:schemeClr val="tx1"/>
                  </a:solidFill>
                </a:rPr>
                <a:t>1</a:t>
              </a:r>
              <a:r>
                <a:rPr lang="zh-CN" altLang="en-US" b="0" dirty="0" smtClean="0">
                  <a:solidFill>
                    <a:schemeClr val="tx1"/>
                  </a:solidFill>
                </a:rPr>
                <a:t>倍频，其他转速下均为</a:t>
              </a:r>
              <a:r>
                <a:rPr lang="en-US" b="0" dirty="0" smtClean="0">
                  <a:solidFill>
                    <a:schemeClr val="tx1"/>
                  </a:solidFill>
                </a:rPr>
                <a:t>1</a:t>
              </a:r>
              <a:r>
                <a:rPr lang="zh-CN" altLang="en-US" b="0" dirty="0" smtClean="0">
                  <a:solidFill>
                    <a:schemeClr val="tx1"/>
                  </a:solidFill>
                </a:rPr>
                <a:t>倍频分量明显高于</a:t>
              </a:r>
              <a:r>
                <a:rPr lang="en-US" b="0" dirty="0" smtClean="0">
                  <a:solidFill>
                    <a:schemeClr val="tx1"/>
                  </a:solidFill>
                </a:rPr>
                <a:t>2</a:t>
              </a:r>
              <a:r>
                <a:rPr lang="zh-CN" altLang="en-US" b="0" dirty="0" smtClean="0">
                  <a:solidFill>
                    <a:schemeClr val="tx1"/>
                  </a:solidFill>
                </a:rPr>
                <a:t>、</a:t>
              </a:r>
              <a:r>
                <a:rPr lang="en-US" b="0" dirty="0" smtClean="0">
                  <a:solidFill>
                    <a:schemeClr val="tx1"/>
                  </a:solidFill>
                </a:rPr>
                <a:t>3</a:t>
              </a:r>
              <a:r>
                <a:rPr lang="zh-CN" altLang="en-US" b="0" dirty="0" smtClean="0">
                  <a:solidFill>
                    <a:schemeClr val="tx1"/>
                  </a:solidFill>
                </a:rPr>
                <a:t>倍频。</a:t>
              </a:r>
              <a:r>
                <a:rPr lang="en-US" b="0" dirty="0" smtClean="0">
                  <a:solidFill>
                    <a:schemeClr val="tx1"/>
                  </a:solidFill>
                </a:rPr>
                <a:t>50000r/min</a:t>
              </a:r>
              <a:r>
                <a:rPr lang="zh-CN" altLang="en-US" b="0" dirty="0" smtClean="0">
                  <a:solidFill>
                    <a:schemeClr val="tx1"/>
                  </a:solidFill>
                </a:rPr>
                <a:t>附近，振动出现剧烈波动，也表明该转速下由于转静碰摩出现了振动的波动</a:t>
              </a:r>
            </a:p>
          </p:txBody>
        </p:sp>
      </p:grpSp>
      <p:sp>
        <p:nvSpPr>
          <p:cNvPr id="3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pic>
        <p:nvPicPr>
          <p:cNvPr id="67" name="圆角矩形 3"/>
          <p:cNvPicPr>
            <a:picLocks noChangeArrowheads="1"/>
          </p:cNvPicPr>
          <p:nvPr/>
        </p:nvPicPr>
        <p:blipFill>
          <a:blip r:embed="rId4"/>
          <a:srcRect b="8311"/>
          <a:stretch>
            <a:fillRect/>
          </a:stretch>
        </p:blipFill>
        <p:spPr bwMode="auto">
          <a:xfrm>
            <a:off x="609600" y="685800"/>
            <a:ext cx="7696200" cy="5791200"/>
          </a:xfrm>
          <a:prstGeom prst="rect">
            <a:avLst/>
          </a:prstGeom>
          <a:noFill/>
          <a:ln w="9525">
            <a:noFill/>
            <a:miter lim="800000"/>
            <a:headEnd/>
            <a:tailEnd/>
          </a:ln>
        </p:spPr>
      </p:pic>
      <p:pic>
        <p:nvPicPr>
          <p:cNvPr id="51" name="Picture 2" descr="2014-02-21-0544_q1_q1"/>
          <p:cNvPicPr>
            <a:picLocks noChangeAspect="1" noChangeArrowheads="1"/>
          </p:cNvPicPr>
          <p:nvPr/>
        </p:nvPicPr>
        <p:blipFill>
          <a:blip r:embed="rId5" cstate="print"/>
          <a:srcRect/>
          <a:stretch>
            <a:fillRect/>
          </a:stretch>
        </p:blipFill>
        <p:spPr bwMode="auto">
          <a:xfrm>
            <a:off x="1828800" y="1752600"/>
            <a:ext cx="5421627" cy="3657600"/>
          </a:xfrm>
          <a:prstGeom prst="rect">
            <a:avLst/>
          </a:prstGeom>
          <a:noFill/>
          <a:ln w="9525">
            <a:noFill/>
            <a:miter lim="800000"/>
            <a:headEnd/>
            <a:tailEnd/>
          </a:ln>
        </p:spPr>
      </p:pic>
      <p:sp>
        <p:nvSpPr>
          <p:cNvPr id="62" name="Text Box 3"/>
          <p:cNvSpPr txBox="1">
            <a:spLocks noChangeArrowheads="1"/>
          </p:cNvSpPr>
          <p:nvPr/>
        </p:nvSpPr>
        <p:spPr bwMode="auto">
          <a:xfrm>
            <a:off x="2743200" y="5410200"/>
            <a:ext cx="3676848" cy="379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碰摩实物图</a:t>
            </a:r>
            <a:endParaRPr kumimoji="0" lang="zh-CN" altLang="en-US"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5" name="AutoShape 30"/>
          <p:cNvSpPr>
            <a:spLocks noChangeArrowheads="1"/>
          </p:cNvSpPr>
          <p:nvPr/>
        </p:nvSpPr>
        <p:spPr bwMode="auto">
          <a:xfrm>
            <a:off x="4800600" y="1676400"/>
            <a:ext cx="2057400" cy="11430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r>
              <a:rPr lang="zh-CN" altLang="en-US" b="0" dirty="0" smtClean="0">
                <a:solidFill>
                  <a:srgbClr val="C00000"/>
                </a:solidFill>
              </a:rPr>
              <a:t>碰摩造成的刮痕</a:t>
            </a:r>
            <a:endParaRPr lang="en-US" altLang="zh-CN" b="0"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strips(downRigh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strips(downRigh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strips(downRigh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0-#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0-#ppt_w/2"/>
                                          </p:val>
                                        </p:tav>
                                        <p:tav tm="100000">
                                          <p:val>
                                            <p:strVal val="#ppt_x"/>
                                          </p:val>
                                        </p:tav>
                                      </p:tavLst>
                                    </p:anim>
                                    <p:anim calcmode="lin" valueType="num">
                                      <p:cBhvr additive="base">
                                        <p:cTn id="31" dur="500" fill="hold"/>
                                        <p:tgtEl>
                                          <p:spTgt spid="6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0-#ppt_w/2"/>
                                          </p:val>
                                        </p:tav>
                                        <p:tav tm="100000">
                                          <p:val>
                                            <p:strVal val="#ppt_x"/>
                                          </p:val>
                                        </p:tav>
                                      </p:tavLst>
                                    </p:anim>
                                    <p:anim calcmode="lin" valueType="num">
                                      <p:cBhvr additive="base">
                                        <p:cTn id="35"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dirty="0"/>
          </a:p>
        </p:txBody>
      </p:sp>
      <p:sp>
        <p:nvSpPr>
          <p:cNvPr id="6" name="AutoShape 4"/>
          <p:cNvSpPr>
            <a:spLocks noChangeArrowheads="1"/>
          </p:cNvSpPr>
          <p:nvPr/>
        </p:nvSpPr>
        <p:spPr bwMode="gray">
          <a:xfrm>
            <a:off x="1447800" y="1828800"/>
            <a:ext cx="73152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7" name="Text Box 6"/>
          <p:cNvSpPr txBox="1">
            <a:spLocks noChangeArrowheads="1"/>
          </p:cNvSpPr>
          <p:nvPr/>
        </p:nvSpPr>
        <p:spPr bwMode="gray">
          <a:xfrm>
            <a:off x="1600200" y="1981200"/>
            <a:ext cx="7010400" cy="461665"/>
          </a:xfrm>
          <a:prstGeom prst="rect">
            <a:avLst/>
          </a:prstGeom>
          <a:noFill/>
          <a:ln w="9525" algn="ctr">
            <a:noFill/>
            <a:miter lim="800000"/>
            <a:headEnd/>
            <a:tailEnd/>
          </a:ln>
        </p:spPr>
        <p:txBody>
          <a:bodyPr wrap="square">
            <a:spAutoFit/>
          </a:bodyPr>
          <a:lstStyle/>
          <a:p>
            <a:pPr lvl="0" fontAlgn="ctr">
              <a:spcBef>
                <a:spcPct val="20000"/>
              </a:spcBef>
              <a:buClr>
                <a:srgbClr val="0000FF"/>
              </a:buClr>
            </a:pPr>
            <a:r>
              <a:rPr lang="zh-CN" altLang="en-US" sz="2400" dirty="0" smtClean="0">
                <a:solidFill>
                  <a:schemeClr val="tx1"/>
                </a:solidFill>
              </a:rPr>
              <a:t>基于频谱及倒频谱的转子叶尖</a:t>
            </a:r>
            <a:r>
              <a:rPr lang="en-US" altLang="en-US" sz="2400" dirty="0" smtClean="0">
                <a:solidFill>
                  <a:schemeClr val="tx1"/>
                </a:solidFill>
              </a:rPr>
              <a:t>—</a:t>
            </a:r>
            <a:r>
              <a:rPr lang="zh-CN" altLang="en-US" sz="2400" dirty="0" smtClean="0">
                <a:solidFill>
                  <a:schemeClr val="tx1"/>
                </a:solidFill>
              </a:rPr>
              <a:t>机匣碰摩特征分析</a:t>
            </a:r>
            <a:endParaRPr lang="en-US" altLang="zh-CN" sz="2400" dirty="0" smtClean="0">
              <a:solidFill>
                <a:schemeClr val="tx1"/>
              </a:solidFill>
            </a:endParaRPr>
          </a:p>
        </p:txBody>
      </p:sp>
      <p:grpSp>
        <p:nvGrpSpPr>
          <p:cNvPr id="8" name="组合 7"/>
          <p:cNvGrpSpPr/>
          <p:nvPr/>
        </p:nvGrpSpPr>
        <p:grpSpPr>
          <a:xfrm>
            <a:off x="457200" y="1828800"/>
            <a:ext cx="900000" cy="900000"/>
            <a:chOff x="609600" y="1828800"/>
            <a:chExt cx="990600" cy="990600"/>
          </a:xfrm>
        </p:grpSpPr>
        <p:sp>
          <p:nvSpPr>
            <p:cNvPr id="9" name="AutoShape 5"/>
            <p:cNvSpPr>
              <a:spLocks noChangeArrowheads="1"/>
            </p:cNvSpPr>
            <p:nvPr/>
          </p:nvSpPr>
          <p:spPr bwMode="gray">
            <a:xfrm>
              <a:off x="609600" y="1828800"/>
              <a:ext cx="990600" cy="990600"/>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0" name="Text Box 7"/>
            <p:cNvSpPr txBox="1">
              <a:spLocks noChangeArrowheads="1"/>
            </p:cNvSpPr>
            <p:nvPr/>
          </p:nvSpPr>
          <p:spPr bwMode="gray">
            <a:xfrm>
              <a:off x="764295" y="2057400"/>
              <a:ext cx="691973" cy="523220"/>
            </a:xfrm>
            <a:prstGeom prst="rect">
              <a:avLst/>
            </a:prstGeom>
            <a:noFill/>
            <a:ln w="9525" algn="ctr">
              <a:noFill/>
              <a:miter lim="800000"/>
              <a:headEnd/>
              <a:tailEnd/>
            </a:ln>
          </p:spPr>
          <p:txBody>
            <a:bodyPr wrap="square">
              <a:spAutoFit/>
            </a:bodyPr>
            <a:lstStyle/>
            <a:p>
              <a:pPr algn="ctr"/>
              <a:r>
                <a:rPr lang="en-US" altLang="zh-CN" sz="2800" dirty="0">
                  <a:ea typeface="宋体" pitchFamily="2" charset="-122"/>
                </a:rPr>
                <a:t>1</a:t>
              </a:r>
            </a:p>
          </p:txBody>
        </p:sp>
      </p:grpSp>
      <p:sp>
        <p:nvSpPr>
          <p:cNvPr id="11" name="矩形 10"/>
          <p:cNvSpPr/>
          <p:nvPr/>
        </p:nvSpPr>
        <p:spPr>
          <a:xfrm>
            <a:off x="533400" y="685800"/>
            <a:ext cx="8077200" cy="769441"/>
          </a:xfrm>
          <a:prstGeom prst="rect">
            <a:avLst/>
          </a:prstGeom>
        </p:spPr>
        <p:txBody>
          <a:bodyPr wrap="square">
            <a:spAutoFit/>
          </a:bodyPr>
          <a:lstStyle/>
          <a:p>
            <a:pPr eaLnBrk="0" hangingPunct="0"/>
            <a:r>
              <a:rPr lang="zh-CN" altLang="en-US" sz="4400" dirty="0" smtClean="0">
                <a:solidFill>
                  <a:srgbClr val="0000FF"/>
                </a:solidFill>
                <a:latin typeface="Arial" pitchFamily="34" charset="0"/>
              </a:rPr>
              <a:t>转子叶尖</a:t>
            </a:r>
            <a:r>
              <a:rPr lang="en-US" altLang="zh-CN" sz="4400" dirty="0" smtClean="0">
                <a:solidFill>
                  <a:srgbClr val="0000FF"/>
                </a:solidFill>
                <a:latin typeface="Arial" pitchFamily="34" charset="0"/>
              </a:rPr>
              <a:t>-</a:t>
            </a:r>
            <a:r>
              <a:rPr lang="zh-CN" altLang="en-US" sz="4400" dirty="0" smtClean="0">
                <a:solidFill>
                  <a:srgbClr val="0000FF"/>
                </a:solidFill>
                <a:latin typeface="Arial" pitchFamily="34" charset="0"/>
              </a:rPr>
              <a:t>机匣特征分析</a:t>
            </a:r>
            <a:endParaRPr lang="en-US" altLang="zh-CN" sz="4400" dirty="0">
              <a:solidFill>
                <a:srgbClr val="0000FF"/>
              </a:solidFill>
            </a:endParaRPr>
          </a:p>
        </p:txBody>
      </p:sp>
      <p:sp>
        <p:nvSpPr>
          <p:cNvPr id="12" name="AutoShape 14"/>
          <p:cNvSpPr>
            <a:spLocks noChangeArrowheads="1"/>
          </p:cNvSpPr>
          <p:nvPr/>
        </p:nvSpPr>
        <p:spPr bwMode="gray">
          <a:xfrm>
            <a:off x="1447800" y="3581400"/>
            <a:ext cx="7315200" cy="76200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lvl="0" fontAlgn="ctr">
              <a:spcBef>
                <a:spcPct val="20000"/>
              </a:spcBef>
              <a:buClr>
                <a:srgbClr val="0000FF"/>
              </a:buClr>
            </a:pPr>
            <a:r>
              <a:rPr lang="zh-CN" altLang="en-US" sz="2400" dirty="0" smtClean="0">
                <a:solidFill>
                  <a:srgbClr val="C00000"/>
                </a:solidFill>
              </a:rPr>
              <a:t>基于</a:t>
            </a:r>
            <a:r>
              <a:rPr lang="en-US" altLang="zh-CN" sz="2400" dirty="0" smtClean="0">
                <a:solidFill>
                  <a:srgbClr val="C00000"/>
                </a:solidFill>
              </a:rPr>
              <a:t>Hilbert</a:t>
            </a:r>
            <a:r>
              <a:rPr lang="zh-CN" altLang="en-US" sz="2400" dirty="0" smtClean="0">
                <a:solidFill>
                  <a:srgbClr val="C00000"/>
                </a:solidFill>
              </a:rPr>
              <a:t>包络谱的转子叶尖</a:t>
            </a:r>
            <a:r>
              <a:rPr lang="en-US" altLang="en-US" sz="2400" dirty="0" smtClean="0">
                <a:solidFill>
                  <a:srgbClr val="C00000"/>
                </a:solidFill>
              </a:rPr>
              <a:t>—</a:t>
            </a:r>
            <a:r>
              <a:rPr lang="zh-CN" altLang="en-US" sz="2400" dirty="0" smtClean="0">
                <a:solidFill>
                  <a:srgbClr val="C00000"/>
                </a:solidFill>
              </a:rPr>
              <a:t>机匣碰摩特征分析</a:t>
            </a:r>
            <a:endParaRPr lang="en-US" altLang="zh-CN" sz="2400" dirty="0" smtClean="0">
              <a:solidFill>
                <a:srgbClr val="C00000"/>
              </a:solidFill>
            </a:endParaRPr>
          </a:p>
        </p:txBody>
      </p:sp>
      <p:grpSp>
        <p:nvGrpSpPr>
          <p:cNvPr id="13" name="组合 12"/>
          <p:cNvGrpSpPr/>
          <p:nvPr/>
        </p:nvGrpSpPr>
        <p:grpSpPr>
          <a:xfrm>
            <a:off x="457200" y="3429000"/>
            <a:ext cx="900000" cy="900000"/>
            <a:chOff x="609600" y="4572000"/>
            <a:chExt cx="990600" cy="990600"/>
          </a:xfrm>
        </p:grpSpPr>
        <p:sp>
          <p:nvSpPr>
            <p:cNvPr id="14" name="AutoShape 15"/>
            <p:cNvSpPr>
              <a:spLocks noChangeArrowheads="1"/>
            </p:cNvSpPr>
            <p:nvPr/>
          </p:nvSpPr>
          <p:spPr bwMode="gray">
            <a:xfrm>
              <a:off x="609600" y="4572000"/>
              <a:ext cx="990600" cy="990600"/>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15" name="Text Box 17"/>
            <p:cNvSpPr txBox="1">
              <a:spLocks noChangeArrowheads="1"/>
            </p:cNvSpPr>
            <p:nvPr/>
          </p:nvSpPr>
          <p:spPr bwMode="gray">
            <a:xfrm>
              <a:off x="914400" y="4826000"/>
              <a:ext cx="340158" cy="461665"/>
            </a:xfrm>
            <a:prstGeom prst="rect">
              <a:avLst/>
            </a:prstGeom>
            <a:noFill/>
            <a:ln w="9525" algn="ctr">
              <a:noFill/>
              <a:miter lim="800000"/>
              <a:headEnd/>
              <a:tailEnd/>
            </a:ln>
          </p:spPr>
          <p:txBody>
            <a:bodyPr wrap="none">
              <a:spAutoFit/>
            </a:bodyPr>
            <a:lstStyle/>
            <a:p>
              <a:pPr algn="ctr"/>
              <a:r>
                <a:rPr lang="en-US" altLang="zh-CN" sz="2400" dirty="0" smtClean="0">
                  <a:ea typeface="宋体" pitchFamily="2" charset="-122"/>
                </a:rPr>
                <a:t>2</a:t>
              </a:r>
              <a:endParaRPr lang="en-US" altLang="zh-CN" sz="2400" dirty="0">
                <a:ea typeface="宋体" pitchFamily="2" charset="-122"/>
              </a:endParaRPr>
            </a:p>
          </p:txBody>
        </p:sp>
      </p:grpSp>
      <p:sp>
        <p:nvSpPr>
          <p:cNvPr id="16" name="矩形 1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1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18"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7" name="页脚占位符 4"/>
          <p:cNvSpPr txBox="1">
            <a:spLocks/>
          </p:cNvSpPr>
          <p:nvPr/>
        </p:nvSpPr>
        <p:spPr bwMode="auto">
          <a:xfrm>
            <a:off x="242045" y="6534150"/>
            <a:ext cx="716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1500"/>
              </a:lnSpc>
              <a:spcBef>
                <a:spcPct val="0"/>
              </a:spcBef>
              <a:spcAft>
                <a:spcPct val="0"/>
              </a:spcAft>
              <a:buClrTx/>
              <a:buSzTx/>
              <a:buFont typeface="Arial" pitchFamily="34" charset="0"/>
              <a:buNone/>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隶书" pitchFamily="49" charset="-122"/>
                <a:cs typeface="+mn-cs"/>
              </a:rPr>
              <a:t>南京航空航天大学智能诊断与专家系统研究室               </a:t>
            </a:r>
            <a:r>
              <a:rPr kumimoji="0" lang="en-US" sz="1600" b="0" i="0" u="none" strike="noStrike" kern="1200" cap="none" spc="0" normalizeH="0" baseline="0" noProof="0" dirty="0" smtClean="0">
                <a:ln>
                  <a:noFill/>
                </a:ln>
                <a:solidFill>
                  <a:schemeClr val="bg1"/>
                </a:solidFill>
                <a:effectLst/>
                <a:uLnTx/>
                <a:uFillTx/>
                <a:latin typeface="Times New Roman" pitchFamily="18" charset="0"/>
                <a:ea typeface="隶书" pitchFamily="49" charset="-122"/>
                <a:cs typeface="Times New Roman" pitchFamily="18" charset="0"/>
              </a:rPr>
              <a:t>http://ides.nuaa.edu.cn</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mn-lt"/>
                <a:ea typeface="隶书" pitchFamily="49" charset="-122"/>
                <a:cs typeface="+mn-cs"/>
              </a:rPr>
              <a:t>  </a:t>
            </a:r>
            <a:endParaRPr kumimoji="0" lang="en-US" sz="1600" b="0" i="0" u="none" strike="noStrike" kern="1200" cap="none" spc="0" normalizeH="0" baseline="0" noProof="0" dirty="0">
              <a:ln>
                <a:noFill/>
              </a:ln>
              <a:solidFill>
                <a:schemeClr val="bg1"/>
              </a:solidFill>
              <a:effectLst/>
              <a:uLnTx/>
              <a:uFillTx/>
              <a:latin typeface="+mn-lt"/>
              <a:ea typeface="隶书" pitchFamily="49" charset="-122"/>
              <a:cs typeface="+mn-cs"/>
            </a:endParaRPr>
          </a:p>
        </p:txBody>
      </p:sp>
      <p:sp>
        <p:nvSpPr>
          <p:cNvPr id="8" name="AutoShape 4"/>
          <p:cNvSpPr>
            <a:spLocks noChangeArrowheads="1"/>
          </p:cNvSpPr>
          <p:nvPr/>
        </p:nvSpPr>
        <p:spPr bwMode="gray">
          <a:xfrm flipH="1">
            <a:off x="2362200" y="762000"/>
            <a:ext cx="1057275" cy="978209"/>
          </a:xfrm>
          <a:prstGeom prst="curvedRightArrow">
            <a:avLst>
              <a:gd name="adj1" fmla="val 16542"/>
              <a:gd name="adj2" fmla="val 38977"/>
              <a:gd name="adj3" fmla="val 33845"/>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sp>
        <p:nvSpPr>
          <p:cNvPr id="9" name="AutoShape 5"/>
          <p:cNvSpPr>
            <a:spLocks noChangeArrowheads="1"/>
          </p:cNvSpPr>
          <p:nvPr/>
        </p:nvSpPr>
        <p:spPr bwMode="gray">
          <a:xfrm>
            <a:off x="517525" y="838200"/>
            <a:ext cx="1158875" cy="938521"/>
          </a:xfrm>
          <a:prstGeom prst="curvedRightArrow">
            <a:avLst>
              <a:gd name="adj1" fmla="val 19583"/>
              <a:gd name="adj2" fmla="val 44676"/>
              <a:gd name="adj3" fmla="val 33652"/>
            </a:avLst>
          </a:prstGeom>
          <a:gradFill rotWithShape="1">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zh-CN" altLang="en-US">
              <a:ea typeface="宋体" charset="-122"/>
            </a:endParaRPr>
          </a:p>
        </p:txBody>
      </p:sp>
      <p:grpSp>
        <p:nvGrpSpPr>
          <p:cNvPr id="10" name="Group 6"/>
          <p:cNvGrpSpPr>
            <a:grpSpLocks/>
          </p:cNvGrpSpPr>
          <p:nvPr/>
        </p:nvGrpSpPr>
        <p:grpSpPr bwMode="auto">
          <a:xfrm>
            <a:off x="457200" y="2252971"/>
            <a:ext cx="3003550" cy="3614429"/>
            <a:chOff x="862" y="713"/>
            <a:chExt cx="3780" cy="4551"/>
          </a:xfrm>
        </p:grpSpPr>
        <p:grpSp>
          <p:nvGrpSpPr>
            <p:cNvPr id="11" name="Group 7"/>
            <p:cNvGrpSpPr>
              <a:grpSpLocks/>
            </p:cNvGrpSpPr>
            <p:nvPr/>
          </p:nvGrpSpPr>
          <p:grpSpPr bwMode="auto">
            <a:xfrm>
              <a:off x="1082" y="3277"/>
              <a:ext cx="3406" cy="1987"/>
              <a:chOff x="1082" y="3422"/>
              <a:chExt cx="3406" cy="1987"/>
            </a:xfrm>
          </p:grpSpPr>
          <p:sp>
            <p:nvSpPr>
              <p:cNvPr id="16" name="Freeform 8"/>
              <p:cNvSpPr>
                <a:spLocks/>
              </p:cNvSpPr>
              <p:nvPr/>
            </p:nvSpPr>
            <p:spPr bwMode="gray">
              <a:xfrm>
                <a:off x="1082" y="4078"/>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sp>
            <p:nvSpPr>
              <p:cNvPr id="17" name="Freeform 9"/>
              <p:cNvSpPr>
                <a:spLocks/>
              </p:cNvSpPr>
              <p:nvPr/>
            </p:nvSpPr>
            <p:spPr bwMode="gray">
              <a:xfrm>
                <a:off x="2405" y="3991"/>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rgbClr val="00DE64"/>
              </a:solidFill>
              <a:ln w="9525">
                <a:noFill/>
                <a:round/>
                <a:headEnd/>
                <a:tailEnd/>
              </a:ln>
            </p:spPr>
            <p:txBody>
              <a:bodyPr wrap="none" anchor="ctr"/>
              <a:lstStyle/>
              <a:p>
                <a:endParaRPr lang="zh-CN" altLang="en-US">
                  <a:ea typeface="宋体" charset="-122"/>
                </a:endParaRPr>
              </a:p>
            </p:txBody>
          </p:sp>
          <p:sp>
            <p:nvSpPr>
              <p:cNvPr id="18" name="Freeform 10"/>
              <p:cNvSpPr>
                <a:spLocks/>
              </p:cNvSpPr>
              <p:nvPr/>
            </p:nvSpPr>
            <p:spPr bwMode="gray">
              <a:xfrm>
                <a:off x="1082" y="3422"/>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a:gsLst>
                  <a:gs pos="0">
                    <a:srgbClr val="00DE64"/>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nvGrpSpPr>
            <p:cNvPr id="12" name="Group 19"/>
            <p:cNvGrpSpPr>
              <a:grpSpLocks/>
            </p:cNvGrpSpPr>
            <p:nvPr/>
          </p:nvGrpSpPr>
          <p:grpSpPr bwMode="auto">
            <a:xfrm>
              <a:off x="862" y="713"/>
              <a:ext cx="3780" cy="1993"/>
              <a:chOff x="1082" y="2355"/>
              <a:chExt cx="3406" cy="1993"/>
            </a:xfrm>
          </p:grpSpPr>
          <p:sp>
            <p:nvSpPr>
              <p:cNvPr id="13" name="Freeform 20"/>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60000 65536"/>
                  <a:gd name="T11" fmla="*/ 0 60000 65536"/>
                  <a:gd name="T12" fmla="*/ 0 60000 65536"/>
                  <a:gd name="T13" fmla="*/ 0 60000 65536"/>
                  <a:gd name="T14" fmla="*/ 0 60000 65536"/>
                  <a:gd name="T15" fmla="*/ 0 w 1323"/>
                  <a:gd name="T16" fmla="*/ 0 h 1322"/>
                  <a:gd name="T17" fmla="*/ 1323 w 1323"/>
                  <a:gd name="T18" fmla="*/ 1322 h 1322"/>
                </a:gdLst>
                <a:ahLst/>
                <a:cxnLst>
                  <a:cxn ang="T10">
                    <a:pos x="T0" y="T1"/>
                  </a:cxn>
                  <a:cxn ang="T11">
                    <a:pos x="T2" y="T3"/>
                  </a:cxn>
                  <a:cxn ang="T12">
                    <a:pos x="T4" y="T5"/>
                  </a:cxn>
                  <a:cxn ang="T13">
                    <a:pos x="T6" y="T7"/>
                  </a:cxn>
                  <a:cxn ang="T14">
                    <a:pos x="T8" y="T9"/>
                  </a:cxn>
                </a:cxnLst>
                <a:rect l="T15" t="T16" r="T17" b="T18"/>
                <a:pathLst>
                  <a:path w="1323" h="1322">
                    <a:moveTo>
                      <a:pt x="51" y="367"/>
                    </a:moveTo>
                    <a:lnTo>
                      <a:pt x="1323" y="1322"/>
                    </a:lnTo>
                    <a:lnTo>
                      <a:pt x="1323" y="974"/>
                    </a:lnTo>
                    <a:lnTo>
                      <a:pt x="0" y="0"/>
                    </a:lnTo>
                    <a:lnTo>
                      <a:pt x="51" y="367"/>
                    </a:lnTo>
                    <a:close/>
                  </a:path>
                </a:pathLst>
              </a:custGeom>
              <a:solidFill>
                <a:srgbClr val="DDDDDD"/>
              </a:solidFill>
              <a:ln w="9525">
                <a:noFill/>
                <a:round/>
                <a:headEnd/>
                <a:tailEnd/>
              </a:ln>
            </p:spPr>
            <p:txBody>
              <a:bodyPr wrap="none" anchor="ctr"/>
              <a:lstStyle/>
              <a:p>
                <a:endParaRPr lang="zh-CN" altLang="en-US">
                  <a:ea typeface="宋体" charset="-122"/>
                </a:endParaRPr>
              </a:p>
            </p:txBody>
          </p:sp>
          <p:sp>
            <p:nvSpPr>
              <p:cNvPr id="14" name="Freeform 21"/>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60000 65536"/>
                  <a:gd name="T11" fmla="*/ 0 60000 65536"/>
                  <a:gd name="T12" fmla="*/ 0 60000 65536"/>
                  <a:gd name="T13" fmla="*/ 0 60000 65536"/>
                  <a:gd name="T14" fmla="*/ 0 60000 65536"/>
                  <a:gd name="T15" fmla="*/ 0 w 2083"/>
                  <a:gd name="T16" fmla="*/ 0 h 1418"/>
                  <a:gd name="T17" fmla="*/ 2083 w 2083"/>
                  <a:gd name="T18" fmla="*/ 1418 h 1418"/>
                </a:gdLst>
                <a:ahLst/>
                <a:cxnLst>
                  <a:cxn ang="T10">
                    <a:pos x="T0" y="T1"/>
                  </a:cxn>
                  <a:cxn ang="T11">
                    <a:pos x="T2" y="T3"/>
                  </a:cxn>
                  <a:cxn ang="T12">
                    <a:pos x="T4" y="T5"/>
                  </a:cxn>
                  <a:cxn ang="T13">
                    <a:pos x="T6" y="T7"/>
                  </a:cxn>
                  <a:cxn ang="T14">
                    <a:pos x="T8" y="T9"/>
                  </a:cxn>
                </a:cxnLst>
                <a:rect l="T15" t="T16" r="T17" b="T18"/>
                <a:pathLst>
                  <a:path w="2083" h="1418">
                    <a:moveTo>
                      <a:pt x="0" y="1070"/>
                    </a:moveTo>
                    <a:lnTo>
                      <a:pt x="2083" y="0"/>
                    </a:lnTo>
                    <a:lnTo>
                      <a:pt x="2045" y="355"/>
                    </a:lnTo>
                    <a:lnTo>
                      <a:pt x="7" y="1418"/>
                    </a:lnTo>
                    <a:lnTo>
                      <a:pt x="0" y="1070"/>
                    </a:lnTo>
                    <a:close/>
                  </a:path>
                </a:pathLst>
              </a:custGeom>
              <a:solidFill>
                <a:schemeClr val="accent2"/>
              </a:solidFill>
              <a:ln w="9525">
                <a:noFill/>
                <a:round/>
                <a:headEnd/>
                <a:tailEnd/>
              </a:ln>
            </p:spPr>
            <p:txBody>
              <a:bodyPr wrap="none" anchor="ctr"/>
              <a:lstStyle/>
              <a:p>
                <a:endParaRPr lang="zh-CN" altLang="en-US">
                  <a:ea typeface="宋体" charset="-122"/>
                </a:endParaRPr>
              </a:p>
            </p:txBody>
          </p:sp>
          <p:sp>
            <p:nvSpPr>
              <p:cNvPr id="15" name="Freeform 22"/>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60000 65536"/>
                  <a:gd name="T11" fmla="*/ 0 60000 65536"/>
                  <a:gd name="T12" fmla="*/ 0 60000 65536"/>
                  <a:gd name="T13" fmla="*/ 0 60000 65536"/>
                  <a:gd name="T14" fmla="*/ 0 60000 65536"/>
                  <a:gd name="T15" fmla="*/ 0 w 3406"/>
                  <a:gd name="T16" fmla="*/ 0 h 1639"/>
                  <a:gd name="T17" fmla="*/ 3406 w 3406"/>
                  <a:gd name="T18" fmla="*/ 1639 h 1639"/>
                </a:gdLst>
                <a:ahLst/>
                <a:cxnLst>
                  <a:cxn ang="T10">
                    <a:pos x="T0" y="T1"/>
                  </a:cxn>
                  <a:cxn ang="T11">
                    <a:pos x="T2" y="T3"/>
                  </a:cxn>
                  <a:cxn ang="T12">
                    <a:pos x="T4" y="T5"/>
                  </a:cxn>
                  <a:cxn ang="T13">
                    <a:pos x="T6" y="T7"/>
                  </a:cxn>
                  <a:cxn ang="T14">
                    <a:pos x="T8" y="T9"/>
                  </a:cxn>
                </a:cxnLst>
                <a:rect l="T15" t="T16" r="T17" b="T18"/>
                <a:pathLst>
                  <a:path w="3406" h="1639">
                    <a:moveTo>
                      <a:pt x="1323" y="1639"/>
                    </a:moveTo>
                    <a:lnTo>
                      <a:pt x="0" y="671"/>
                    </a:lnTo>
                    <a:lnTo>
                      <a:pt x="1969" y="0"/>
                    </a:lnTo>
                    <a:lnTo>
                      <a:pt x="3406" y="569"/>
                    </a:lnTo>
                    <a:lnTo>
                      <a:pt x="1323" y="1639"/>
                    </a:lnTo>
                    <a:close/>
                  </a:path>
                </a:pathLst>
              </a:custGeom>
              <a:gradFill rotWithShape="1">
                <a:gsLst>
                  <a:gs pos="0">
                    <a:srgbClr val="0000FF"/>
                  </a:gs>
                  <a:gs pos="100000">
                    <a:srgbClr val="F8F8F8"/>
                  </a:gs>
                </a:gsLst>
                <a:lin ang="5400000" scaled="1"/>
              </a:gradFill>
              <a:ln w="9525">
                <a:noFill/>
                <a:round/>
                <a:headEnd/>
                <a:tailEnd/>
              </a:ln>
            </p:spPr>
            <p:txBody>
              <a:bodyPr wrap="none" anchor="ctr"/>
              <a:lstStyle/>
              <a:p>
                <a:endParaRPr lang="zh-CN" altLang="en-US">
                  <a:ea typeface="宋体" charset="-122"/>
                </a:endParaRPr>
              </a:p>
            </p:txBody>
          </p:sp>
        </p:grpSp>
      </p:grpSp>
      <p:sp>
        <p:nvSpPr>
          <p:cNvPr id="19" name="AutoShape 25"/>
          <p:cNvSpPr>
            <a:spLocks/>
          </p:cNvSpPr>
          <p:nvPr/>
        </p:nvSpPr>
        <p:spPr bwMode="blackWhite">
          <a:xfrm>
            <a:off x="4038600" y="3886200"/>
            <a:ext cx="3823996" cy="990314"/>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sp>
        <p:nvSpPr>
          <p:cNvPr id="20" name="矩形 19"/>
          <p:cNvSpPr/>
          <p:nvPr/>
        </p:nvSpPr>
        <p:spPr>
          <a:xfrm>
            <a:off x="1316180" y="1018310"/>
            <a:ext cx="1422185" cy="461665"/>
          </a:xfrm>
          <a:prstGeom prst="rect">
            <a:avLst/>
          </a:prstGeom>
        </p:spPr>
        <p:txBody>
          <a:bodyPr wrap="none">
            <a:spAutoFit/>
          </a:bodyPr>
          <a:lstStyle/>
          <a:p>
            <a:pPr>
              <a:defRPr/>
            </a:pPr>
            <a:r>
              <a:rPr lang="zh-CN" altLang="en-US" sz="2400" dirty="0" smtClean="0">
                <a:solidFill>
                  <a:schemeClr val="tx1"/>
                </a:solidFill>
                <a:effectLst>
                  <a:outerShdw blurRad="38100" dist="38100" dir="2700000" algn="tl">
                    <a:srgbClr val="FFFFFF"/>
                  </a:outerShdw>
                </a:effectLst>
              </a:rPr>
              <a:t>方法原理</a:t>
            </a:r>
            <a:endParaRPr lang="en-US" altLang="zh-CN" sz="2400" dirty="0">
              <a:solidFill>
                <a:schemeClr val="tx1"/>
              </a:solidFill>
              <a:effectLst>
                <a:outerShdw blurRad="38100" dist="38100" dir="2700000" algn="tl">
                  <a:srgbClr val="FFFFFF"/>
                </a:outerShdw>
              </a:effectLst>
            </a:endParaRPr>
          </a:p>
        </p:txBody>
      </p:sp>
      <p:sp>
        <p:nvSpPr>
          <p:cNvPr id="21" name="矩形 20"/>
          <p:cNvSpPr/>
          <p:nvPr/>
        </p:nvSpPr>
        <p:spPr>
          <a:xfrm>
            <a:off x="4038600" y="1066800"/>
            <a:ext cx="4800600" cy="2391424"/>
          </a:xfrm>
          <a:prstGeom prst="rect">
            <a:avLst/>
          </a:prstGeom>
        </p:spPr>
        <p:txBody>
          <a:bodyPr wrap="square">
            <a:spAutoFit/>
          </a:bodyPr>
          <a:lstStyle/>
          <a:p>
            <a:pPr>
              <a:spcBef>
                <a:spcPct val="30000"/>
              </a:spcBef>
              <a:defRPr/>
            </a:pPr>
            <a:r>
              <a:rPr lang="zh-CN" altLang="en-US" dirty="0" smtClean="0">
                <a:solidFill>
                  <a:srgbClr val="0000FF"/>
                </a:solidFill>
              </a:rPr>
              <a:t>希尔伯特变换可以得到信号的复包络，此复包络去除了常规的振动分量，只包含信号的调制信息，无载频成分。</a:t>
            </a:r>
            <a:endParaRPr lang="en-US" altLang="zh-CN" dirty="0" smtClean="0">
              <a:solidFill>
                <a:srgbClr val="0000FF"/>
              </a:solidFill>
            </a:endParaRPr>
          </a:p>
          <a:p>
            <a:pPr>
              <a:spcBef>
                <a:spcPct val="30000"/>
              </a:spcBef>
              <a:defRPr/>
            </a:pPr>
            <a:r>
              <a:rPr lang="zh-CN" altLang="en-US" dirty="0" smtClean="0">
                <a:solidFill>
                  <a:srgbClr val="0000FF"/>
                </a:solidFill>
              </a:rPr>
              <a:t>根据正常运转的信号无调制频率成分、偏摩故障时调制频谱成分复杂，单点碰摩故障时调制频率成分单一的特点，利用</a:t>
            </a:r>
            <a:r>
              <a:rPr lang="en-US" dirty="0" smtClean="0">
                <a:solidFill>
                  <a:srgbClr val="0000FF"/>
                </a:solidFill>
              </a:rPr>
              <a:t>Hilbert</a:t>
            </a:r>
            <a:r>
              <a:rPr lang="zh-CN" altLang="en-US" dirty="0" smtClean="0">
                <a:solidFill>
                  <a:srgbClr val="0000FF"/>
                </a:solidFill>
              </a:rPr>
              <a:t>变换的包络谱对正常运转无故障、单点碰摩与偏摩故障的信号进行比较分析。</a:t>
            </a:r>
            <a:endParaRPr lang="en-US" altLang="zh-CN" dirty="0" smtClean="0">
              <a:solidFill>
                <a:srgbClr val="0000FF"/>
              </a:solidFill>
            </a:endParaRPr>
          </a:p>
        </p:txBody>
      </p:sp>
      <p:sp>
        <p:nvSpPr>
          <p:cNvPr id="22" name="矩形 21"/>
          <p:cNvSpPr/>
          <p:nvPr/>
        </p:nvSpPr>
        <p:spPr>
          <a:xfrm>
            <a:off x="1447800" y="2719556"/>
            <a:ext cx="803425" cy="461665"/>
          </a:xfrm>
          <a:prstGeom prst="rect">
            <a:avLst/>
          </a:prstGeom>
        </p:spPr>
        <p:txBody>
          <a:bodyPr wrap="none">
            <a:spAutoFit/>
          </a:bodyPr>
          <a:lstStyle/>
          <a:p>
            <a:r>
              <a:rPr lang="zh-CN" altLang="en-US" sz="2400" dirty="0" smtClean="0">
                <a:solidFill>
                  <a:schemeClr val="tx1"/>
                </a:solidFill>
              </a:rPr>
              <a:t>方法</a:t>
            </a:r>
            <a:endParaRPr lang="zh-CN" altLang="en-US" sz="2400" dirty="0">
              <a:solidFill>
                <a:schemeClr val="tx1"/>
              </a:solidFill>
            </a:endParaRPr>
          </a:p>
        </p:txBody>
      </p:sp>
      <p:sp>
        <p:nvSpPr>
          <p:cNvPr id="23" name="矩形 22"/>
          <p:cNvSpPr/>
          <p:nvPr/>
        </p:nvSpPr>
        <p:spPr>
          <a:xfrm>
            <a:off x="1468720" y="4745185"/>
            <a:ext cx="803425" cy="461665"/>
          </a:xfrm>
          <a:prstGeom prst="rect">
            <a:avLst/>
          </a:prstGeom>
        </p:spPr>
        <p:txBody>
          <a:bodyPr wrap="none">
            <a:spAutoFit/>
          </a:bodyPr>
          <a:lstStyle/>
          <a:p>
            <a:r>
              <a:rPr lang="zh-CN" altLang="en-US" sz="2400" dirty="0" smtClean="0">
                <a:solidFill>
                  <a:schemeClr val="tx1"/>
                </a:solidFill>
              </a:rPr>
              <a:t>原理</a:t>
            </a:r>
            <a:endParaRPr lang="zh-CN" altLang="en-US" sz="2400" dirty="0">
              <a:solidFill>
                <a:schemeClr val="tx1"/>
              </a:solidFill>
            </a:endParaRPr>
          </a:p>
        </p:txBody>
      </p:sp>
      <p:sp>
        <p:nvSpPr>
          <p:cNvPr id="24" name="AutoShape 25"/>
          <p:cNvSpPr>
            <a:spLocks/>
          </p:cNvSpPr>
          <p:nvPr/>
        </p:nvSpPr>
        <p:spPr bwMode="blackWhite">
          <a:xfrm>
            <a:off x="4267200" y="2057400"/>
            <a:ext cx="3581400" cy="881370"/>
          </a:xfrm>
          <a:prstGeom prst="callout2">
            <a:avLst>
              <a:gd name="adj1" fmla="val 25440"/>
              <a:gd name="adj2" fmla="val -1972"/>
              <a:gd name="adj3" fmla="val 25440"/>
              <a:gd name="adj4" fmla="val -13551"/>
              <a:gd name="adj5" fmla="val 107773"/>
              <a:gd name="adj6" fmla="val -25505"/>
            </a:avLst>
          </a:prstGeom>
          <a:noFill/>
          <a:ln w="9525">
            <a:solidFill>
              <a:srgbClr val="000000"/>
            </a:solidFill>
            <a:miter lim="800000"/>
            <a:headEnd type="diamond" w="med" len="med"/>
            <a:tailEnd/>
          </a:ln>
        </p:spPr>
        <p:txBody>
          <a:bodyPr anchor="ctr"/>
          <a:lstStyle/>
          <a:p>
            <a:pPr eaLnBrk="0" hangingPunct="0"/>
            <a:endParaRPr lang="en-US" altLang="zh-CN" b="1" dirty="0">
              <a:solidFill>
                <a:schemeClr val="hlink"/>
              </a:solidFill>
              <a:ea typeface="宋体" charset="-122"/>
              <a:cs typeface="Arial" charset="0"/>
            </a:endParaRPr>
          </a:p>
        </p:txBody>
      </p:sp>
      <p:graphicFrame>
        <p:nvGraphicFramePr>
          <p:cNvPr id="197634" name="Object 2"/>
          <p:cNvGraphicFramePr>
            <a:graphicFrameLocks noChangeAspect="1"/>
          </p:cNvGraphicFramePr>
          <p:nvPr/>
        </p:nvGraphicFramePr>
        <p:xfrm>
          <a:off x="4876800" y="3657600"/>
          <a:ext cx="3048000" cy="609600"/>
        </p:xfrm>
        <a:graphic>
          <a:graphicData uri="http://schemas.openxmlformats.org/presentationml/2006/ole">
            <p:oleObj spid="_x0000_s197634" name="公式" r:id="rId3" imgW="1218960" imgH="393480" progId="Equation.3">
              <p:embed/>
            </p:oleObj>
          </a:graphicData>
        </a:graphic>
      </p:graphicFrame>
      <p:sp>
        <p:nvSpPr>
          <p:cNvPr id="197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7635" name="Object 3"/>
          <p:cNvGraphicFramePr>
            <a:graphicFrameLocks noChangeAspect="1"/>
          </p:cNvGraphicFramePr>
          <p:nvPr/>
        </p:nvGraphicFramePr>
        <p:xfrm>
          <a:off x="4953000" y="4572000"/>
          <a:ext cx="2667000" cy="304800"/>
        </p:xfrm>
        <a:graphic>
          <a:graphicData uri="http://schemas.openxmlformats.org/presentationml/2006/ole">
            <p:oleObj spid="_x0000_s197635" name="公式" r:id="rId4" imgW="1079032" imgH="203112" progId="Equation.3">
              <p:embed/>
            </p:oleObj>
          </a:graphicData>
        </a:graphic>
      </p:graphicFrame>
      <p:graphicFrame>
        <p:nvGraphicFramePr>
          <p:cNvPr id="197637" name="Object 5"/>
          <p:cNvGraphicFramePr>
            <a:graphicFrameLocks noChangeAspect="1"/>
          </p:cNvGraphicFramePr>
          <p:nvPr/>
        </p:nvGraphicFramePr>
        <p:xfrm>
          <a:off x="5257800" y="5119255"/>
          <a:ext cx="533400" cy="304800"/>
        </p:xfrm>
        <a:graphic>
          <a:graphicData uri="http://schemas.openxmlformats.org/presentationml/2006/ole">
            <p:oleObj spid="_x0000_s197637" name="公式" r:id="rId5" imgW="279279" imgH="203112" progId="Equation.3">
              <p:embed/>
            </p:oleObj>
          </a:graphicData>
        </a:graphic>
      </p:graphicFrame>
      <p:sp>
        <p:nvSpPr>
          <p:cNvPr id="197639" name="Rectangle 7"/>
          <p:cNvSpPr>
            <a:spLocks noChangeArrowheads="1"/>
          </p:cNvSpPr>
          <p:nvPr/>
        </p:nvSpPr>
        <p:spPr bwMode="auto">
          <a:xfrm>
            <a:off x="4953000" y="5105401"/>
            <a:ext cx="320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kumimoji="0" lang="zh-CN" altLang="en-US"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对        求模得到</a:t>
            </a:r>
            <a:r>
              <a:rPr lang="zh-CN" altLang="en-US" b="0" dirty="0" smtClean="0">
                <a:solidFill>
                  <a:schemeClr val="tx1"/>
                </a:solidFill>
              </a:rPr>
              <a:t>其包络信号</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6" name="矩形 3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3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anim calcmode="lin" valueType="num">
                                      <p:cBhvr>
                                        <p:cTn id="35" dur="500" fill="hold"/>
                                        <p:tgtEl>
                                          <p:spTgt spid="23"/>
                                        </p:tgtEl>
                                        <p:attrNameLst>
                                          <p:attrName>ppt_x</p:attrName>
                                        </p:attrNameLst>
                                      </p:cBhvr>
                                      <p:tavLst>
                                        <p:tav tm="0">
                                          <p:val>
                                            <p:strVal val="#ppt_x"/>
                                          </p:val>
                                        </p:tav>
                                        <p:tav tm="100000">
                                          <p:val>
                                            <p:strVal val="#ppt_x"/>
                                          </p:val>
                                        </p:tav>
                                      </p:tavLst>
                                    </p:anim>
                                    <p:anim calcmode="lin" valueType="num">
                                      <p:cBhvr>
                                        <p:cTn id="36" dur="5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anim calcmode="lin" valueType="num">
                                      <p:cBhvr>
                                        <p:cTn id="40" dur="500" fill="hold"/>
                                        <p:tgtEl>
                                          <p:spTgt spid="24"/>
                                        </p:tgtEl>
                                        <p:attrNameLst>
                                          <p:attrName>ppt_x</p:attrName>
                                        </p:attrNameLst>
                                      </p:cBhvr>
                                      <p:tavLst>
                                        <p:tav tm="0">
                                          <p:val>
                                            <p:strVal val="#ppt_x"/>
                                          </p:val>
                                        </p:tav>
                                        <p:tav tm="100000">
                                          <p:val>
                                            <p:strVal val="#ppt_x"/>
                                          </p:val>
                                        </p:tav>
                                      </p:tavLst>
                                    </p:anim>
                                    <p:anim calcmode="lin" valueType="num">
                                      <p:cBhvr>
                                        <p:cTn id="41" dur="5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anim calcmode="lin" valueType="num">
                                      <p:cBhvr>
                                        <p:cTn id="45" dur="500" fill="hold"/>
                                        <p:tgtEl>
                                          <p:spTgt spid="21"/>
                                        </p:tgtEl>
                                        <p:attrNameLst>
                                          <p:attrName>ppt_x</p:attrName>
                                        </p:attrNameLst>
                                      </p:cBhvr>
                                      <p:tavLst>
                                        <p:tav tm="0">
                                          <p:val>
                                            <p:strVal val="#ppt_x"/>
                                          </p:val>
                                        </p:tav>
                                        <p:tav tm="100000">
                                          <p:val>
                                            <p:strVal val="#ppt_x"/>
                                          </p:val>
                                        </p:tav>
                                      </p:tavLst>
                                    </p:anim>
                                    <p:anim calcmode="lin" valueType="num">
                                      <p:cBhvr>
                                        <p:cTn id="46" dur="5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7635"/>
                                        </p:tgtEl>
                                        <p:attrNameLst>
                                          <p:attrName>style.visibility</p:attrName>
                                        </p:attrNameLst>
                                      </p:cBhvr>
                                      <p:to>
                                        <p:strVal val="visible"/>
                                      </p:to>
                                    </p:set>
                                    <p:animEffect transition="in" filter="fade">
                                      <p:cBhvr>
                                        <p:cTn id="49" dur="500"/>
                                        <p:tgtEl>
                                          <p:spTgt spid="197635"/>
                                        </p:tgtEl>
                                      </p:cBhvr>
                                    </p:animEffect>
                                    <p:anim calcmode="lin" valueType="num">
                                      <p:cBhvr>
                                        <p:cTn id="50" dur="500" fill="hold"/>
                                        <p:tgtEl>
                                          <p:spTgt spid="197635"/>
                                        </p:tgtEl>
                                        <p:attrNameLst>
                                          <p:attrName>ppt_x</p:attrName>
                                        </p:attrNameLst>
                                      </p:cBhvr>
                                      <p:tavLst>
                                        <p:tav tm="0">
                                          <p:val>
                                            <p:strVal val="#ppt_x"/>
                                          </p:val>
                                        </p:tav>
                                        <p:tav tm="100000">
                                          <p:val>
                                            <p:strVal val="#ppt_x"/>
                                          </p:val>
                                        </p:tav>
                                      </p:tavLst>
                                    </p:anim>
                                    <p:anim calcmode="lin" valueType="num">
                                      <p:cBhvr>
                                        <p:cTn id="51" dur="500" fill="hold"/>
                                        <p:tgtEl>
                                          <p:spTgt spid="19763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7634"/>
                                        </p:tgtEl>
                                        <p:attrNameLst>
                                          <p:attrName>style.visibility</p:attrName>
                                        </p:attrNameLst>
                                      </p:cBhvr>
                                      <p:to>
                                        <p:strVal val="visible"/>
                                      </p:to>
                                    </p:set>
                                    <p:animEffect transition="in" filter="fade">
                                      <p:cBhvr>
                                        <p:cTn id="54" dur="500"/>
                                        <p:tgtEl>
                                          <p:spTgt spid="197634"/>
                                        </p:tgtEl>
                                      </p:cBhvr>
                                    </p:animEffect>
                                    <p:anim calcmode="lin" valueType="num">
                                      <p:cBhvr>
                                        <p:cTn id="55" dur="500" fill="hold"/>
                                        <p:tgtEl>
                                          <p:spTgt spid="197634"/>
                                        </p:tgtEl>
                                        <p:attrNameLst>
                                          <p:attrName>ppt_x</p:attrName>
                                        </p:attrNameLst>
                                      </p:cBhvr>
                                      <p:tavLst>
                                        <p:tav tm="0">
                                          <p:val>
                                            <p:strVal val="#ppt_x"/>
                                          </p:val>
                                        </p:tav>
                                        <p:tav tm="100000">
                                          <p:val>
                                            <p:strVal val="#ppt_x"/>
                                          </p:val>
                                        </p:tav>
                                      </p:tavLst>
                                    </p:anim>
                                    <p:anim calcmode="lin" valueType="num">
                                      <p:cBhvr>
                                        <p:cTn id="56" dur="500" fill="hold"/>
                                        <p:tgtEl>
                                          <p:spTgt spid="1976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7639"/>
                                        </p:tgtEl>
                                        <p:attrNameLst>
                                          <p:attrName>style.visibility</p:attrName>
                                        </p:attrNameLst>
                                      </p:cBhvr>
                                      <p:to>
                                        <p:strVal val="visible"/>
                                      </p:to>
                                    </p:set>
                                    <p:animEffect transition="in" filter="fade">
                                      <p:cBhvr>
                                        <p:cTn id="59" dur="500"/>
                                        <p:tgtEl>
                                          <p:spTgt spid="197639"/>
                                        </p:tgtEl>
                                      </p:cBhvr>
                                    </p:animEffect>
                                    <p:anim calcmode="lin" valueType="num">
                                      <p:cBhvr>
                                        <p:cTn id="60" dur="500" fill="hold"/>
                                        <p:tgtEl>
                                          <p:spTgt spid="197639"/>
                                        </p:tgtEl>
                                        <p:attrNameLst>
                                          <p:attrName>ppt_x</p:attrName>
                                        </p:attrNameLst>
                                      </p:cBhvr>
                                      <p:tavLst>
                                        <p:tav tm="0">
                                          <p:val>
                                            <p:strVal val="#ppt_x"/>
                                          </p:val>
                                        </p:tav>
                                        <p:tav tm="100000">
                                          <p:val>
                                            <p:strVal val="#ppt_x"/>
                                          </p:val>
                                        </p:tav>
                                      </p:tavLst>
                                    </p:anim>
                                    <p:anim calcmode="lin" valueType="num">
                                      <p:cBhvr>
                                        <p:cTn id="61" dur="500" fill="hold"/>
                                        <p:tgtEl>
                                          <p:spTgt spid="19763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97637"/>
                                        </p:tgtEl>
                                        <p:attrNameLst>
                                          <p:attrName>style.visibility</p:attrName>
                                        </p:attrNameLst>
                                      </p:cBhvr>
                                      <p:to>
                                        <p:strVal val="visible"/>
                                      </p:to>
                                    </p:set>
                                    <p:animEffect transition="in" filter="fade">
                                      <p:cBhvr>
                                        <p:cTn id="64" dur="500"/>
                                        <p:tgtEl>
                                          <p:spTgt spid="197637"/>
                                        </p:tgtEl>
                                      </p:cBhvr>
                                    </p:animEffect>
                                    <p:anim calcmode="lin" valueType="num">
                                      <p:cBhvr>
                                        <p:cTn id="65" dur="500" fill="hold"/>
                                        <p:tgtEl>
                                          <p:spTgt spid="197637"/>
                                        </p:tgtEl>
                                        <p:attrNameLst>
                                          <p:attrName>ppt_x</p:attrName>
                                        </p:attrNameLst>
                                      </p:cBhvr>
                                      <p:tavLst>
                                        <p:tav tm="0">
                                          <p:val>
                                            <p:strVal val="#ppt_x"/>
                                          </p:val>
                                        </p:tav>
                                        <p:tav tm="100000">
                                          <p:val>
                                            <p:strVal val="#ppt_x"/>
                                          </p:val>
                                        </p:tav>
                                      </p:tavLst>
                                    </p:anim>
                                    <p:anim calcmode="lin" valueType="num">
                                      <p:cBhvr>
                                        <p:cTn id="66" dur="500" fill="hold"/>
                                        <p:tgtEl>
                                          <p:spTgt spid="1976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anim calcmode="lin" valueType="num">
                                      <p:cBhvr>
                                        <p:cTn id="70" dur="500" fill="hold"/>
                                        <p:tgtEl>
                                          <p:spTgt spid="19"/>
                                        </p:tgtEl>
                                        <p:attrNameLst>
                                          <p:attrName>ppt_x</p:attrName>
                                        </p:attrNameLst>
                                      </p:cBhvr>
                                      <p:tavLst>
                                        <p:tav tm="0">
                                          <p:val>
                                            <p:strVal val="#ppt_x"/>
                                          </p:val>
                                        </p:tav>
                                        <p:tav tm="100000">
                                          <p:val>
                                            <p:strVal val="#ppt_x"/>
                                          </p:val>
                                        </p:tav>
                                      </p:tavLst>
                                    </p:anim>
                                    <p:anim calcmode="lin" valueType="num">
                                      <p:cBhvr>
                                        <p:cTn id="7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p:bldP spid="21" grpId="0"/>
      <p:bldP spid="22" grpId="0"/>
      <p:bldP spid="23" grpId="0"/>
      <p:bldP spid="24" grpId="0" animBg="1"/>
      <p:bldP spid="19763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grpSp>
        <p:nvGrpSpPr>
          <p:cNvPr id="2" name="组合 7"/>
          <p:cNvGrpSpPr/>
          <p:nvPr/>
        </p:nvGrpSpPr>
        <p:grpSpPr>
          <a:xfrm>
            <a:off x="-381000" y="-228599"/>
            <a:ext cx="9905999" cy="6858003"/>
            <a:chOff x="-412713" y="1474421"/>
            <a:chExt cx="6257693" cy="3582312"/>
          </a:xfrm>
        </p:grpSpPr>
        <p:pic>
          <p:nvPicPr>
            <p:cNvPr id="9" name="圆角矩形 3"/>
            <p:cNvPicPr>
              <a:picLocks noChangeArrowheads="1"/>
            </p:cNvPicPr>
            <p:nvPr/>
          </p:nvPicPr>
          <p:blipFill>
            <a:blip r:embed="rId3"/>
            <a:srcRect b="8311"/>
            <a:stretch>
              <a:fillRect/>
            </a:stretch>
          </p:blipFill>
          <p:spPr bwMode="auto">
            <a:xfrm>
              <a:off x="-412713" y="1474421"/>
              <a:ext cx="6257693" cy="3582312"/>
            </a:xfrm>
            <a:prstGeom prst="rect">
              <a:avLst/>
            </a:prstGeom>
            <a:noFill/>
            <a:ln w="9525">
              <a:noFill/>
              <a:miter lim="800000"/>
              <a:headEnd/>
              <a:tailEnd/>
            </a:ln>
          </p:spPr>
        </p:pic>
        <p:sp>
          <p:nvSpPr>
            <p:cNvPr id="10" name="矩形 9"/>
            <p:cNvSpPr/>
            <p:nvPr/>
          </p:nvSpPr>
          <p:spPr>
            <a:xfrm>
              <a:off x="164920" y="2071472"/>
              <a:ext cx="5150563" cy="273307"/>
            </a:xfrm>
            <a:prstGeom prst="rect">
              <a:avLst/>
            </a:prstGeom>
          </p:spPr>
          <p:txBody>
            <a:bodyPr wrap="square">
              <a:spAutoFit/>
            </a:bodyPr>
            <a:lstStyle/>
            <a:p>
              <a:pPr lvl="0" fontAlgn="ctr">
                <a:spcBef>
                  <a:spcPct val="20000"/>
                </a:spcBef>
                <a:buClr>
                  <a:srgbClr val="0000FF"/>
                </a:buClr>
              </a:pPr>
              <a:r>
                <a:rPr lang="zh-CN" altLang="en-US" sz="2800" dirty="0" smtClean="0">
                  <a:solidFill>
                    <a:srgbClr val="C00000"/>
                  </a:solidFill>
                </a:rPr>
                <a:t>实验数据</a:t>
              </a:r>
            </a:p>
          </p:txBody>
        </p:sp>
      </p:grpSp>
      <p:sp>
        <p:nvSpPr>
          <p:cNvPr id="11" name="矩形 10"/>
          <p:cNvSpPr/>
          <p:nvPr/>
        </p:nvSpPr>
        <p:spPr>
          <a:xfrm>
            <a:off x="533400" y="1447800"/>
            <a:ext cx="8077200" cy="1477328"/>
          </a:xfrm>
          <a:prstGeom prst="rect">
            <a:avLst/>
          </a:prstGeom>
        </p:spPr>
        <p:txBody>
          <a:bodyPr wrap="square">
            <a:spAutoFit/>
          </a:bodyPr>
          <a:lstStyle/>
          <a:p>
            <a:pPr algn="l"/>
            <a:r>
              <a:rPr lang="zh-CN" altLang="en-US" b="0" dirty="0" smtClean="0">
                <a:solidFill>
                  <a:schemeClr val="tx1"/>
                </a:solidFill>
              </a:rPr>
              <a:t>（</a:t>
            </a:r>
            <a:r>
              <a:rPr lang="en-US" altLang="zh-CN" b="0" dirty="0" smtClean="0">
                <a:solidFill>
                  <a:schemeClr val="tx1"/>
                </a:solidFill>
              </a:rPr>
              <a:t>1</a:t>
            </a:r>
            <a:r>
              <a:rPr lang="zh-CN" altLang="en-US" b="0" dirty="0" smtClean="0">
                <a:solidFill>
                  <a:schemeClr val="tx1"/>
                </a:solidFill>
              </a:rPr>
              <a:t>）根据碰摩位置的对称性，单点碰摩以碰转子实验器机匣垂直上方为例；</a:t>
            </a:r>
            <a:endParaRPr lang="en-US" altLang="zh-CN" b="0" dirty="0" smtClean="0">
              <a:solidFill>
                <a:schemeClr val="tx1"/>
              </a:solidFill>
            </a:endParaRPr>
          </a:p>
          <a:p>
            <a:pPr algn="l"/>
            <a:r>
              <a:rPr lang="zh-CN" altLang="en-US" b="0" dirty="0" smtClean="0">
                <a:solidFill>
                  <a:schemeClr val="tx1"/>
                </a:solidFill>
              </a:rPr>
              <a:t>（</a:t>
            </a:r>
            <a:r>
              <a:rPr lang="en-US" altLang="zh-CN" b="0" dirty="0" smtClean="0">
                <a:solidFill>
                  <a:schemeClr val="tx1"/>
                </a:solidFill>
              </a:rPr>
              <a:t>2</a:t>
            </a:r>
            <a:r>
              <a:rPr lang="zh-CN" altLang="en-US" b="0" dirty="0" smtClean="0">
                <a:solidFill>
                  <a:schemeClr val="tx1"/>
                </a:solidFill>
              </a:rPr>
              <a:t>）偏摩以轻微偏左为例；</a:t>
            </a:r>
            <a:endParaRPr lang="en-US" altLang="zh-CN" b="0" dirty="0" smtClean="0">
              <a:solidFill>
                <a:schemeClr val="tx1"/>
              </a:solidFill>
            </a:endParaRPr>
          </a:p>
          <a:p>
            <a:pPr algn="l"/>
            <a:r>
              <a:rPr lang="zh-CN" altLang="en-US" b="0" dirty="0" smtClean="0">
                <a:solidFill>
                  <a:schemeClr val="tx1"/>
                </a:solidFill>
              </a:rPr>
              <a:t>（</a:t>
            </a:r>
            <a:r>
              <a:rPr lang="en-US" altLang="zh-CN" b="0" dirty="0" smtClean="0">
                <a:solidFill>
                  <a:schemeClr val="tx1"/>
                </a:solidFill>
              </a:rPr>
              <a:t>3</a:t>
            </a:r>
            <a:r>
              <a:rPr lang="zh-CN" altLang="en-US" b="0" dirty="0" smtClean="0">
                <a:solidFill>
                  <a:schemeClr val="tx1"/>
                </a:solidFill>
              </a:rPr>
              <a:t>）对传感器安装的位置为涡轮机匣垂直上、水平左或水平右及压气机机匣垂直上方传感器采集的信号进行</a:t>
            </a:r>
            <a:r>
              <a:rPr lang="en-US" b="0" dirty="0" smtClean="0">
                <a:solidFill>
                  <a:schemeClr val="tx1"/>
                </a:solidFill>
              </a:rPr>
              <a:t>Hilbert</a:t>
            </a:r>
            <a:r>
              <a:rPr lang="zh-CN" altLang="en-US" b="0" dirty="0" smtClean="0">
                <a:solidFill>
                  <a:schemeClr val="tx1"/>
                </a:solidFill>
              </a:rPr>
              <a:t>包络谱分析，并进行对比验证；</a:t>
            </a:r>
            <a:endParaRPr lang="en-US" altLang="zh-CN" b="0" dirty="0" smtClean="0">
              <a:solidFill>
                <a:schemeClr val="tx1"/>
              </a:solidFill>
            </a:endParaRPr>
          </a:p>
          <a:p>
            <a:pPr algn="l"/>
            <a:r>
              <a:rPr lang="zh-CN" altLang="en-US" b="0" dirty="0" smtClean="0">
                <a:solidFill>
                  <a:schemeClr val="tx1"/>
                </a:solidFill>
              </a:rPr>
              <a:t>（</a:t>
            </a:r>
            <a:r>
              <a:rPr lang="en-US" altLang="zh-CN" b="0" dirty="0" smtClean="0">
                <a:solidFill>
                  <a:schemeClr val="tx1"/>
                </a:solidFill>
              </a:rPr>
              <a:t>4</a:t>
            </a:r>
            <a:r>
              <a:rPr lang="zh-CN" altLang="en-US" b="0" dirty="0" smtClean="0">
                <a:solidFill>
                  <a:schemeClr val="tx1"/>
                </a:solidFill>
              </a:rPr>
              <a:t>）实验数据与频域响应分析的数据一致。</a:t>
            </a:r>
            <a:endParaRPr lang="zh-CN" altLang="en-US" b="0" dirty="0">
              <a:solidFill>
                <a:schemeClr val="tx1"/>
              </a:solidFill>
            </a:endParaRPr>
          </a:p>
        </p:txBody>
      </p:sp>
      <p:graphicFrame>
        <p:nvGraphicFramePr>
          <p:cNvPr id="12" name="表格 11"/>
          <p:cNvGraphicFramePr>
            <a:graphicFrameLocks noGrp="1"/>
          </p:cNvGraphicFramePr>
          <p:nvPr/>
        </p:nvGraphicFramePr>
        <p:xfrm>
          <a:off x="990600" y="3505200"/>
          <a:ext cx="7086600" cy="1981200"/>
        </p:xfrm>
        <a:graphic>
          <a:graphicData uri="http://schemas.openxmlformats.org/drawingml/2006/table">
            <a:tbl>
              <a:tblPr/>
              <a:tblGrid>
                <a:gridCol w="1099840"/>
                <a:gridCol w="1305351"/>
                <a:gridCol w="1265667"/>
                <a:gridCol w="1967942"/>
                <a:gridCol w="1447800"/>
              </a:tblGrid>
              <a:tr h="495300">
                <a:tc>
                  <a:txBody>
                    <a:bodyPr/>
                    <a:lstStyle/>
                    <a:p>
                      <a:pPr indent="93345" algn="ctr">
                        <a:lnSpc>
                          <a:spcPts val="2000"/>
                        </a:lnSpc>
                        <a:spcAft>
                          <a:spcPts val="0"/>
                        </a:spcAft>
                      </a:pPr>
                      <a:r>
                        <a:rPr lang="zh-CN" sz="1400" kern="0" dirty="0">
                          <a:solidFill>
                            <a:srgbClr val="000000"/>
                          </a:solidFill>
                          <a:latin typeface="Times New Roman"/>
                          <a:ea typeface="宋体"/>
                        </a:rPr>
                        <a:t>碰摩形式</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dirty="0">
                          <a:solidFill>
                            <a:srgbClr val="000000"/>
                          </a:solidFill>
                          <a:latin typeface="Times New Roman"/>
                          <a:ea typeface="宋体"/>
                        </a:rPr>
                        <a:t>实验日期</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a:solidFill>
                            <a:srgbClr val="000000"/>
                          </a:solidFill>
                          <a:latin typeface="Times New Roman"/>
                          <a:ea typeface="宋体"/>
                        </a:rPr>
                        <a:t>实验次数</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a:solidFill>
                            <a:srgbClr val="000000"/>
                          </a:solidFill>
                          <a:latin typeface="Times New Roman"/>
                          <a:ea typeface="宋体"/>
                        </a:rPr>
                        <a:t>机匣厚度</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a:solidFill>
                            <a:srgbClr val="000000"/>
                          </a:solidFill>
                          <a:latin typeface="Times New Roman"/>
                          <a:ea typeface="宋体"/>
                        </a:rPr>
                        <a:t>转速</a:t>
                      </a:r>
                      <a:endParaRPr lang="zh-CN" sz="14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indent="93345" algn="ctr">
                        <a:lnSpc>
                          <a:spcPts val="2000"/>
                        </a:lnSpc>
                        <a:spcAft>
                          <a:spcPts val="0"/>
                        </a:spcAft>
                      </a:pPr>
                      <a:r>
                        <a:rPr lang="zh-CN" sz="1400" kern="0" dirty="0">
                          <a:solidFill>
                            <a:srgbClr val="000000"/>
                          </a:solidFill>
                          <a:latin typeface="Times New Roman"/>
                          <a:ea typeface="宋体"/>
                        </a:rPr>
                        <a:t>单点碰摩</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2012.05.12</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3</a:t>
                      </a:r>
                      <a:r>
                        <a:rPr lang="zh-CN" sz="1400" kern="0" dirty="0">
                          <a:solidFill>
                            <a:srgbClr val="000000"/>
                          </a:solidFill>
                          <a:latin typeface="Times New Roman"/>
                          <a:ea typeface="宋体"/>
                        </a:rPr>
                        <a:t>次</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zh-CN" sz="1400" kern="0" dirty="0">
                          <a:solidFill>
                            <a:srgbClr val="000000"/>
                          </a:solidFill>
                          <a:latin typeface="Times New Roman"/>
                          <a:ea typeface="宋体"/>
                        </a:rPr>
                        <a:t>薄壁机匣</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2000"/>
                        </a:lnSpc>
                        <a:spcAft>
                          <a:spcPts val="0"/>
                        </a:spcAft>
                      </a:pPr>
                      <a:r>
                        <a:rPr lang="en-US" sz="1400" kern="0" dirty="0">
                          <a:solidFill>
                            <a:srgbClr val="000000"/>
                          </a:solidFill>
                          <a:latin typeface="宋体"/>
                          <a:ea typeface="宋体"/>
                        </a:rPr>
                        <a:t>1500r/min</a:t>
                      </a:r>
                      <a:endParaRPr lang="zh-CN" sz="14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indent="93345" algn="ctr">
                        <a:lnSpc>
                          <a:spcPts val="3000"/>
                        </a:lnSpc>
                        <a:spcAft>
                          <a:spcPts val="0"/>
                        </a:spcAft>
                      </a:pPr>
                      <a:r>
                        <a:rPr lang="zh-CN" sz="1400" kern="0" dirty="0">
                          <a:solidFill>
                            <a:srgbClr val="C00000"/>
                          </a:solidFill>
                          <a:latin typeface="Times New Roman"/>
                          <a:ea typeface="宋体"/>
                        </a:rPr>
                        <a:t>单点碰摩</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en-US" sz="1400" kern="0" dirty="0">
                          <a:solidFill>
                            <a:srgbClr val="C00000"/>
                          </a:solidFill>
                          <a:latin typeface="宋体"/>
                          <a:ea typeface="宋体"/>
                        </a:rPr>
                        <a:t>2013.04.29</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en-US" sz="1400" kern="0" dirty="0">
                          <a:solidFill>
                            <a:srgbClr val="C00000"/>
                          </a:solidFill>
                          <a:latin typeface="宋体"/>
                          <a:ea typeface="宋体"/>
                        </a:rPr>
                        <a:t>1</a:t>
                      </a:r>
                      <a:r>
                        <a:rPr lang="zh-CN" sz="1400" kern="0" dirty="0">
                          <a:solidFill>
                            <a:srgbClr val="C00000"/>
                          </a:solidFill>
                          <a:latin typeface="Times New Roman"/>
                          <a:ea typeface="宋体"/>
                        </a:rPr>
                        <a:t>次</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zh-CN" sz="1400" kern="0" dirty="0">
                          <a:solidFill>
                            <a:srgbClr val="C00000"/>
                          </a:solidFill>
                          <a:latin typeface="Times New Roman"/>
                          <a:ea typeface="宋体"/>
                        </a:rPr>
                        <a:t>薄壁机匣、厚壁机匣</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en-US" sz="1400" kern="0" dirty="0">
                          <a:solidFill>
                            <a:srgbClr val="C00000"/>
                          </a:solidFill>
                          <a:latin typeface="宋体"/>
                          <a:ea typeface="宋体"/>
                        </a:rPr>
                        <a:t>1200r/min</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indent="93345" algn="ctr">
                        <a:lnSpc>
                          <a:spcPts val="2000"/>
                        </a:lnSpc>
                        <a:spcAft>
                          <a:spcPts val="0"/>
                        </a:spcAft>
                      </a:pPr>
                      <a:r>
                        <a:rPr lang="zh-CN" sz="1400" kern="0" dirty="0">
                          <a:solidFill>
                            <a:srgbClr val="C00000"/>
                          </a:solidFill>
                          <a:latin typeface="Times New Roman"/>
                          <a:ea typeface="宋体"/>
                        </a:rPr>
                        <a:t>偏摩</a:t>
                      </a:r>
                      <a:endParaRPr lang="zh-CN" sz="1400"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en-US" sz="1400" kern="0" dirty="0">
                          <a:solidFill>
                            <a:srgbClr val="C00000"/>
                          </a:solidFill>
                          <a:latin typeface="宋体"/>
                          <a:ea typeface="宋体"/>
                        </a:rPr>
                        <a:t>2013.04.29</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en-US" sz="1400" kern="0" dirty="0">
                          <a:solidFill>
                            <a:srgbClr val="C00000"/>
                          </a:solidFill>
                          <a:latin typeface="宋体"/>
                          <a:ea typeface="宋体"/>
                        </a:rPr>
                        <a:t>2</a:t>
                      </a:r>
                      <a:r>
                        <a:rPr lang="zh-CN" sz="1400" kern="0" dirty="0">
                          <a:solidFill>
                            <a:srgbClr val="C00000"/>
                          </a:solidFill>
                          <a:latin typeface="Times New Roman"/>
                          <a:ea typeface="宋体"/>
                        </a:rPr>
                        <a:t>次</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zh-CN" sz="1400" kern="0" dirty="0">
                          <a:solidFill>
                            <a:srgbClr val="C00000"/>
                          </a:solidFill>
                          <a:latin typeface="Times New Roman"/>
                          <a:ea typeface="宋体"/>
                        </a:rPr>
                        <a:t>薄壁机匣、厚壁机匣</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3345" algn="ctr">
                        <a:lnSpc>
                          <a:spcPts val="3000"/>
                        </a:lnSpc>
                        <a:spcAft>
                          <a:spcPts val="0"/>
                        </a:spcAft>
                      </a:pPr>
                      <a:r>
                        <a:rPr lang="en-US" sz="1400" kern="0" dirty="0">
                          <a:solidFill>
                            <a:srgbClr val="C00000"/>
                          </a:solidFill>
                          <a:latin typeface="宋体"/>
                          <a:ea typeface="宋体"/>
                        </a:rPr>
                        <a:t>1200r/min</a:t>
                      </a:r>
                      <a:endParaRPr lang="zh-CN" sz="1400"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3505200" y="5562600"/>
            <a:ext cx="1579278" cy="369332"/>
          </a:xfrm>
          <a:prstGeom prst="rect">
            <a:avLst/>
          </a:prstGeom>
        </p:spPr>
        <p:txBody>
          <a:bodyPr wrap="none">
            <a:spAutoFit/>
          </a:bodyPr>
          <a:lstStyle/>
          <a:p>
            <a:r>
              <a:rPr lang="zh-CN" altLang="en-US" b="0" dirty="0" smtClean="0">
                <a:solidFill>
                  <a:schemeClr val="tx1"/>
                </a:solidFill>
              </a:rPr>
              <a:t>碰摩实验数据</a:t>
            </a:r>
            <a:endParaRPr lang="zh-CN" altLang="en-US" b="0" dirty="0">
              <a:solidFill>
                <a:schemeClr val="tx1"/>
              </a:solidFill>
            </a:endParaRPr>
          </a:p>
        </p:txBody>
      </p:sp>
      <p:sp>
        <p:nvSpPr>
          <p:cNvPr id="1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9" name="矩形 8"/>
          <p:cNvSpPr/>
          <p:nvPr/>
        </p:nvSpPr>
        <p:spPr>
          <a:xfrm>
            <a:off x="1524000" y="533400"/>
            <a:ext cx="6178293" cy="523220"/>
          </a:xfrm>
          <a:prstGeom prst="rect">
            <a:avLst/>
          </a:prstGeom>
        </p:spPr>
        <p:txBody>
          <a:bodyPr wrap="none">
            <a:spAutoFit/>
          </a:bodyPr>
          <a:lstStyle/>
          <a:p>
            <a:r>
              <a:rPr lang="zh-CN" altLang="en-US" sz="2800" b="0" dirty="0" smtClean="0">
                <a:solidFill>
                  <a:srgbClr val="0000FF"/>
                </a:solidFill>
              </a:rPr>
              <a:t>薄壁机匣</a:t>
            </a:r>
            <a:r>
              <a:rPr lang="en-US" altLang="zh-CN" sz="2800" b="0" dirty="0" smtClean="0">
                <a:solidFill>
                  <a:srgbClr val="0000FF"/>
                </a:solidFill>
              </a:rPr>
              <a:t>—</a:t>
            </a:r>
            <a:r>
              <a:rPr lang="zh-CN" altLang="en-US" sz="2800" b="0" dirty="0" smtClean="0">
                <a:solidFill>
                  <a:srgbClr val="0000FF"/>
                </a:solidFill>
              </a:rPr>
              <a:t>机匣测点</a:t>
            </a:r>
            <a:r>
              <a:rPr lang="en-US" altLang="zh-CN" sz="2800" b="0" dirty="0" smtClean="0">
                <a:solidFill>
                  <a:srgbClr val="0000FF"/>
                </a:solidFill>
              </a:rPr>
              <a:t>Hilbert</a:t>
            </a:r>
            <a:r>
              <a:rPr lang="zh-CN" altLang="en-US" sz="2800" b="0" dirty="0" smtClean="0">
                <a:solidFill>
                  <a:srgbClr val="0000FF"/>
                </a:solidFill>
              </a:rPr>
              <a:t>包络谱分析</a:t>
            </a:r>
            <a:endParaRPr lang="zh-CN" altLang="en-US" sz="2800" b="0" dirty="0">
              <a:solidFill>
                <a:srgbClr val="0000FF"/>
              </a:solidFill>
            </a:endParaRPr>
          </a:p>
        </p:txBody>
      </p:sp>
      <p:sp>
        <p:nvSpPr>
          <p:cNvPr id="10" name="矩形 9"/>
          <p:cNvSpPr/>
          <p:nvPr/>
        </p:nvSpPr>
        <p:spPr>
          <a:xfrm>
            <a:off x="228600" y="990600"/>
            <a:ext cx="6495689" cy="461665"/>
          </a:xfrm>
          <a:prstGeom prst="rect">
            <a:avLst/>
          </a:prstGeom>
        </p:spPr>
        <p:txBody>
          <a:bodyPr wrap="none">
            <a:spAutoFit/>
          </a:bodyPr>
          <a:lstStyle/>
          <a:p>
            <a:r>
              <a:rPr lang="zh-CN" altLang="en-US" sz="2400" b="0" dirty="0" smtClean="0">
                <a:solidFill>
                  <a:srgbClr val="C00000"/>
                </a:solidFill>
              </a:rPr>
              <a:t>（</a:t>
            </a:r>
            <a:r>
              <a:rPr lang="en-US" altLang="zh-CN" sz="2400" b="0" dirty="0" smtClean="0">
                <a:solidFill>
                  <a:srgbClr val="C00000"/>
                </a:solidFill>
              </a:rPr>
              <a:t>1</a:t>
            </a:r>
            <a:r>
              <a:rPr lang="zh-CN" altLang="en-US" sz="2400" b="0" dirty="0" smtClean="0">
                <a:solidFill>
                  <a:srgbClr val="C00000"/>
                </a:solidFill>
              </a:rPr>
              <a:t>）涡轮机匣垂直上方加速度传感器特征分析</a:t>
            </a:r>
            <a:endParaRPr lang="zh-CN" altLang="en-US" sz="2400" b="0" dirty="0">
              <a:solidFill>
                <a:srgbClr val="C00000"/>
              </a:solidFill>
            </a:endParaRPr>
          </a:p>
        </p:txBody>
      </p:sp>
      <p:pic>
        <p:nvPicPr>
          <p:cNvPr id="11" name="图片 10" descr="1.JPG"/>
          <p:cNvPicPr>
            <a:picLocks noChangeAspect="1"/>
          </p:cNvPicPr>
          <p:nvPr/>
        </p:nvPicPr>
        <p:blipFill>
          <a:blip r:embed="rId3"/>
          <a:stretch>
            <a:fillRect/>
          </a:stretch>
        </p:blipFill>
        <p:spPr>
          <a:xfrm>
            <a:off x="990600" y="1371600"/>
            <a:ext cx="7142389" cy="5172075"/>
          </a:xfrm>
          <a:prstGeom prst="rect">
            <a:avLst/>
          </a:prstGeom>
        </p:spPr>
      </p:pic>
      <p:pic>
        <p:nvPicPr>
          <p:cNvPr id="12" name="图片 11" descr="2.JPG"/>
          <p:cNvPicPr>
            <a:picLocks noChangeAspect="1"/>
          </p:cNvPicPr>
          <p:nvPr/>
        </p:nvPicPr>
        <p:blipFill>
          <a:blip r:embed="rId4"/>
          <a:stretch>
            <a:fillRect/>
          </a:stretch>
        </p:blipFill>
        <p:spPr>
          <a:xfrm>
            <a:off x="884350" y="1371600"/>
            <a:ext cx="7650050" cy="5029200"/>
          </a:xfrm>
          <a:prstGeom prst="rect">
            <a:avLst/>
          </a:prstGeom>
        </p:spPr>
      </p:pic>
      <p:sp>
        <p:nvSpPr>
          <p:cNvPr id="23" name="AutoShape 30"/>
          <p:cNvSpPr>
            <a:spLocks noChangeArrowheads="1"/>
          </p:cNvSpPr>
          <p:nvPr/>
        </p:nvSpPr>
        <p:spPr bwMode="auto">
          <a:xfrm>
            <a:off x="1905000" y="2362200"/>
            <a:ext cx="1828800" cy="14478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低频段，不碰摩时，频谱出现转频及其倍频特征</a:t>
            </a:r>
            <a:endParaRPr lang="zh-CN" altLang="en-US" b="0" dirty="0" smtClean="0">
              <a:solidFill>
                <a:srgbClr val="C00000"/>
              </a:solidFill>
              <a:latin typeface="Arial" pitchFamily="34" charset="0"/>
              <a:cs typeface="宋体" pitchFamily="2" charset="-122"/>
            </a:endParaRPr>
          </a:p>
        </p:txBody>
      </p:sp>
      <p:sp>
        <p:nvSpPr>
          <p:cNvPr id="25" name="AutoShape 30"/>
          <p:cNvSpPr>
            <a:spLocks noChangeArrowheads="1"/>
          </p:cNvSpPr>
          <p:nvPr/>
        </p:nvSpPr>
        <p:spPr bwMode="auto">
          <a:xfrm>
            <a:off x="4343400" y="2362200"/>
            <a:ext cx="1828800" cy="14478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低频段，单点碰上时，频谱出现转频及其倍频特征</a:t>
            </a:r>
            <a:endParaRPr lang="zh-CN" altLang="en-US" b="0" dirty="0" smtClean="0">
              <a:solidFill>
                <a:srgbClr val="C00000"/>
              </a:solidFill>
              <a:latin typeface="Arial" pitchFamily="34" charset="0"/>
              <a:cs typeface="宋体" pitchFamily="2" charset="-122"/>
            </a:endParaRPr>
          </a:p>
        </p:txBody>
      </p:sp>
      <p:sp>
        <p:nvSpPr>
          <p:cNvPr id="26" name="AutoShape 30"/>
          <p:cNvSpPr>
            <a:spLocks noChangeArrowheads="1"/>
          </p:cNvSpPr>
          <p:nvPr/>
        </p:nvSpPr>
        <p:spPr bwMode="auto">
          <a:xfrm>
            <a:off x="6705600" y="2514600"/>
            <a:ext cx="1752600" cy="12954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低频段，局部偏左时，频谱出现转频及其倍频特征</a:t>
            </a:r>
            <a:endParaRPr lang="zh-CN" altLang="en-US" b="0" dirty="0" smtClean="0">
              <a:solidFill>
                <a:srgbClr val="C00000"/>
              </a:solidFill>
              <a:latin typeface="Arial" pitchFamily="34" charset="0"/>
              <a:cs typeface="宋体" pitchFamily="2" charset="-122"/>
            </a:endParaRPr>
          </a:p>
        </p:txBody>
      </p:sp>
      <p:sp>
        <p:nvSpPr>
          <p:cNvPr id="27" name="AutoShape 4"/>
          <p:cNvSpPr>
            <a:spLocks noChangeArrowheads="1"/>
          </p:cNvSpPr>
          <p:nvPr/>
        </p:nvSpPr>
        <p:spPr bwMode="gray">
          <a:xfrm>
            <a:off x="1143000" y="4724400"/>
            <a:ext cx="73152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zh-CN" altLang="en-US" sz="2400" dirty="0" smtClean="0">
                <a:solidFill>
                  <a:schemeClr val="tx1"/>
                </a:solidFill>
                <a:latin typeface="Arial" charset="0"/>
                <a:ea typeface="宋体" charset="-122"/>
                <a:cs typeface="Arial" charset="0"/>
              </a:rPr>
              <a:t>低频段，无法将实验器的状态进行有效区分</a:t>
            </a:r>
            <a:endParaRPr lang="zh-CN" altLang="en-US" sz="2400" dirty="0">
              <a:solidFill>
                <a:schemeClr val="tx1"/>
              </a:solidFill>
              <a:latin typeface="Arial" charset="0"/>
              <a:ea typeface="宋体" charset="-122"/>
              <a:cs typeface="Arial" charset="0"/>
            </a:endParaRPr>
          </a:p>
        </p:txBody>
      </p:sp>
      <p:pic>
        <p:nvPicPr>
          <p:cNvPr id="13" name="图片 12" descr="3.JPG"/>
          <p:cNvPicPr>
            <a:picLocks noChangeAspect="1"/>
          </p:cNvPicPr>
          <p:nvPr/>
        </p:nvPicPr>
        <p:blipFill>
          <a:blip r:embed="rId5"/>
          <a:stretch>
            <a:fillRect/>
          </a:stretch>
        </p:blipFill>
        <p:spPr>
          <a:xfrm>
            <a:off x="685800" y="1470314"/>
            <a:ext cx="7848962" cy="5006686"/>
          </a:xfrm>
          <a:prstGeom prst="rect">
            <a:avLst/>
          </a:prstGeom>
        </p:spPr>
      </p:pic>
      <p:sp>
        <p:nvSpPr>
          <p:cNvPr id="28" name="AutoShape 30"/>
          <p:cNvSpPr>
            <a:spLocks noChangeArrowheads="1"/>
          </p:cNvSpPr>
          <p:nvPr/>
        </p:nvSpPr>
        <p:spPr bwMode="auto">
          <a:xfrm>
            <a:off x="1447800" y="2895600"/>
            <a:ext cx="2133600" cy="1470314"/>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低频段，不碰摩时，</a:t>
            </a:r>
            <a:r>
              <a:rPr lang="en-US" altLang="zh-CN" b="0" dirty="0" smtClean="0">
                <a:solidFill>
                  <a:srgbClr val="C00000"/>
                </a:solidFill>
                <a:latin typeface="Times New Roman" pitchFamily="18" charset="0"/>
                <a:cs typeface="Times New Roman" pitchFamily="18" charset="0"/>
              </a:rPr>
              <a:t>Hilbert</a:t>
            </a:r>
            <a:r>
              <a:rPr lang="zh-CN" altLang="en-US" b="0" dirty="0" smtClean="0">
                <a:solidFill>
                  <a:srgbClr val="C00000"/>
                </a:solidFill>
                <a:latin typeface="Times New Roman" pitchFamily="18" charset="0"/>
                <a:cs typeface="Times New Roman" pitchFamily="18" charset="0"/>
              </a:rPr>
              <a:t>包络谱无明显特征</a:t>
            </a:r>
            <a:endParaRPr lang="zh-CN" altLang="en-US" b="0" dirty="0" smtClean="0">
              <a:solidFill>
                <a:srgbClr val="C00000"/>
              </a:solidFill>
              <a:latin typeface="Arial" pitchFamily="34" charset="0"/>
              <a:cs typeface="宋体" pitchFamily="2" charset="-122"/>
            </a:endParaRPr>
          </a:p>
        </p:txBody>
      </p:sp>
      <p:sp>
        <p:nvSpPr>
          <p:cNvPr id="29" name="AutoShape 30"/>
          <p:cNvSpPr>
            <a:spLocks noChangeArrowheads="1"/>
          </p:cNvSpPr>
          <p:nvPr/>
        </p:nvSpPr>
        <p:spPr bwMode="auto">
          <a:xfrm>
            <a:off x="4191000" y="2895600"/>
            <a:ext cx="1981200" cy="1546514"/>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低频段，单点碰上时，</a:t>
            </a:r>
            <a:r>
              <a:rPr lang="en-US" altLang="zh-CN" b="0" dirty="0" smtClean="0">
                <a:solidFill>
                  <a:srgbClr val="C00000"/>
                </a:solidFill>
                <a:latin typeface="Times New Roman" pitchFamily="18" charset="0"/>
                <a:cs typeface="Times New Roman" pitchFamily="18" charset="0"/>
              </a:rPr>
              <a:t>Hilbert</a:t>
            </a:r>
            <a:r>
              <a:rPr lang="zh-CN" altLang="en-US" b="0" dirty="0" smtClean="0">
                <a:solidFill>
                  <a:srgbClr val="C00000"/>
                </a:solidFill>
                <a:latin typeface="Times New Roman" pitchFamily="18" charset="0"/>
                <a:cs typeface="Times New Roman" pitchFamily="18" charset="0"/>
              </a:rPr>
              <a:t>包络谱调制频率为单一转速频率</a:t>
            </a:r>
            <a:endParaRPr lang="zh-CN" altLang="en-US" b="0" dirty="0" smtClean="0">
              <a:solidFill>
                <a:srgbClr val="C00000"/>
              </a:solidFill>
              <a:latin typeface="Arial" pitchFamily="34" charset="0"/>
              <a:cs typeface="宋体" pitchFamily="2" charset="-122"/>
            </a:endParaRPr>
          </a:p>
        </p:txBody>
      </p:sp>
      <p:sp>
        <p:nvSpPr>
          <p:cNvPr id="30" name="AutoShape 30"/>
          <p:cNvSpPr>
            <a:spLocks noChangeArrowheads="1"/>
          </p:cNvSpPr>
          <p:nvPr/>
        </p:nvSpPr>
        <p:spPr bwMode="auto">
          <a:xfrm>
            <a:off x="7010400" y="2895600"/>
            <a:ext cx="1981200" cy="1470314"/>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低频段，偏左时，</a:t>
            </a:r>
            <a:r>
              <a:rPr lang="en-US" altLang="zh-CN" b="0" dirty="0" smtClean="0">
                <a:solidFill>
                  <a:srgbClr val="C00000"/>
                </a:solidFill>
                <a:latin typeface="Times New Roman" pitchFamily="18" charset="0"/>
                <a:cs typeface="Times New Roman" pitchFamily="18" charset="0"/>
              </a:rPr>
              <a:t>Hilbert</a:t>
            </a:r>
            <a:r>
              <a:rPr lang="zh-CN" altLang="en-US" b="0" dirty="0" smtClean="0">
                <a:solidFill>
                  <a:srgbClr val="C00000"/>
                </a:solidFill>
                <a:latin typeface="Times New Roman" pitchFamily="18" charset="0"/>
                <a:cs typeface="Times New Roman" pitchFamily="18" charset="0"/>
              </a:rPr>
              <a:t>包络谱调制频率表现复杂，有转频但并不单一</a:t>
            </a:r>
            <a:endParaRPr lang="zh-CN" altLang="en-US" b="0" dirty="0" smtClean="0">
              <a:solidFill>
                <a:srgbClr val="C00000"/>
              </a:solidFill>
              <a:latin typeface="Arial" pitchFamily="34" charset="0"/>
              <a:cs typeface="宋体" pitchFamily="2" charset="-122"/>
            </a:endParaRPr>
          </a:p>
        </p:txBody>
      </p:sp>
      <p:sp>
        <p:nvSpPr>
          <p:cNvPr id="31" name="AutoShape 4"/>
          <p:cNvSpPr>
            <a:spLocks noChangeArrowheads="1"/>
          </p:cNvSpPr>
          <p:nvPr/>
        </p:nvSpPr>
        <p:spPr bwMode="gray">
          <a:xfrm>
            <a:off x="457200" y="5029200"/>
            <a:ext cx="8229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zh-CN" altLang="en-US" sz="2400" dirty="0" smtClean="0">
                <a:solidFill>
                  <a:schemeClr val="tx1"/>
                </a:solidFill>
                <a:latin typeface="Arial" charset="0"/>
                <a:ea typeface="宋体" charset="-122"/>
                <a:cs typeface="Arial" charset="0"/>
              </a:rPr>
              <a:t>低频段，</a:t>
            </a:r>
            <a:r>
              <a:rPr lang="en-US" altLang="zh-CN" sz="2400" dirty="0" smtClean="0">
                <a:solidFill>
                  <a:schemeClr val="tx1"/>
                </a:solidFill>
                <a:latin typeface="Arial" charset="0"/>
                <a:ea typeface="宋体" charset="-122"/>
                <a:cs typeface="Arial" charset="0"/>
              </a:rPr>
              <a:t>Hilbert</a:t>
            </a:r>
            <a:r>
              <a:rPr lang="zh-CN" altLang="en-US" sz="2400" dirty="0" smtClean="0">
                <a:solidFill>
                  <a:schemeClr val="tx1"/>
                </a:solidFill>
                <a:latin typeface="Arial" charset="0"/>
                <a:ea typeface="宋体" charset="-122"/>
                <a:cs typeface="Arial" charset="0"/>
              </a:rPr>
              <a:t>包络谱可将实验器的状态进行有效区分</a:t>
            </a:r>
            <a:endParaRPr lang="zh-CN" altLang="en-US" sz="2400" dirty="0">
              <a:solidFill>
                <a:schemeClr val="tx1"/>
              </a:solidFill>
              <a:latin typeface="Arial" charset="0"/>
              <a:ea typeface="宋体" charset="-122"/>
              <a:cs typeface="Arial" charset="0"/>
            </a:endParaRPr>
          </a:p>
        </p:txBody>
      </p:sp>
      <p:sp>
        <p:nvSpPr>
          <p:cNvPr id="2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8" presetClass="entr" presetSubtype="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strips(downRigh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23"/>
                                        </p:tgtEl>
                                        <p:attrNameLst>
                                          <p:attrName>ppt_x</p:attrName>
                                        </p:attrNameLst>
                                      </p:cBhvr>
                                      <p:tavLst>
                                        <p:tav tm="0">
                                          <p:val>
                                            <p:strVal val="ppt_x"/>
                                          </p:val>
                                        </p:tav>
                                        <p:tav tm="100000">
                                          <p:val>
                                            <p:strVal val="ppt_x"/>
                                          </p:val>
                                        </p:tav>
                                      </p:tavLst>
                                    </p:anim>
                                    <p:anim calcmode="lin" valueType="num">
                                      <p:cBhvr additive="base">
                                        <p:cTn id="39" dur="500"/>
                                        <p:tgtEl>
                                          <p:spTgt spid="23"/>
                                        </p:tgtEl>
                                        <p:attrNameLst>
                                          <p:attrName>ppt_y</p:attrName>
                                        </p:attrNameLst>
                                      </p:cBhvr>
                                      <p:tavLst>
                                        <p:tav tm="0">
                                          <p:val>
                                            <p:strVal val="ppt_y"/>
                                          </p:val>
                                        </p:tav>
                                        <p:tav tm="100000">
                                          <p:val>
                                            <p:strVal val="1+ppt_h/2"/>
                                          </p:val>
                                        </p:tav>
                                      </p:tavLst>
                                    </p:anim>
                                    <p:set>
                                      <p:cBhvr>
                                        <p:cTn id="40" dur="1" fill="hold">
                                          <p:stCondLst>
                                            <p:cond delay="499"/>
                                          </p:stCondLst>
                                        </p:cTn>
                                        <p:tgtEl>
                                          <p:spTgt spid="2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26"/>
                                        </p:tgtEl>
                                        <p:attrNameLst>
                                          <p:attrName>ppt_x</p:attrName>
                                        </p:attrNameLst>
                                      </p:cBhvr>
                                      <p:tavLst>
                                        <p:tav tm="0">
                                          <p:val>
                                            <p:strVal val="ppt_x"/>
                                          </p:val>
                                        </p:tav>
                                        <p:tav tm="100000">
                                          <p:val>
                                            <p:strVal val="ppt_x"/>
                                          </p:val>
                                        </p:tav>
                                      </p:tavLst>
                                    </p:anim>
                                    <p:anim calcmode="lin" valueType="num">
                                      <p:cBhvr additive="base">
                                        <p:cTn id="47" dur="500"/>
                                        <p:tgtEl>
                                          <p:spTgt spid="26"/>
                                        </p:tgtEl>
                                        <p:attrNameLst>
                                          <p:attrName>ppt_y</p:attrName>
                                        </p:attrNameLst>
                                      </p:cBhvr>
                                      <p:tavLst>
                                        <p:tav tm="0">
                                          <p:val>
                                            <p:strVal val="ppt_y"/>
                                          </p:val>
                                        </p:tav>
                                        <p:tav tm="100000">
                                          <p:val>
                                            <p:strVal val="1+ppt_h/2"/>
                                          </p:val>
                                        </p:tav>
                                      </p:tavLst>
                                    </p:anim>
                                    <p:set>
                                      <p:cBhvr>
                                        <p:cTn id="48" dur="1" fill="hold">
                                          <p:stCondLst>
                                            <p:cond delay="499"/>
                                          </p:stCondLst>
                                        </p:cTn>
                                        <p:tgtEl>
                                          <p:spTgt spid="26"/>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25"/>
                                        </p:tgtEl>
                                        <p:attrNameLst>
                                          <p:attrName>ppt_x</p:attrName>
                                        </p:attrNameLst>
                                      </p:cBhvr>
                                      <p:tavLst>
                                        <p:tav tm="0">
                                          <p:val>
                                            <p:strVal val="ppt_x"/>
                                          </p:val>
                                        </p:tav>
                                        <p:tav tm="100000">
                                          <p:val>
                                            <p:strVal val="ppt_x"/>
                                          </p:val>
                                        </p:tav>
                                      </p:tavLst>
                                    </p:anim>
                                    <p:anim calcmode="lin" valueType="num">
                                      <p:cBhvr additive="base">
                                        <p:cTn id="51" dur="500"/>
                                        <p:tgtEl>
                                          <p:spTgt spid="25"/>
                                        </p:tgtEl>
                                        <p:attrNameLst>
                                          <p:attrName>ppt_y</p:attrName>
                                        </p:attrNameLst>
                                      </p:cBhvr>
                                      <p:tavLst>
                                        <p:tav tm="0">
                                          <p:val>
                                            <p:strVal val="ppt_y"/>
                                          </p:val>
                                        </p:tav>
                                        <p:tav tm="100000">
                                          <p:val>
                                            <p:strVal val="1+ppt_h/2"/>
                                          </p:val>
                                        </p:tav>
                                      </p:tavLst>
                                    </p:anim>
                                    <p:set>
                                      <p:cBhvr>
                                        <p:cTn id="52" dur="1" fill="hold">
                                          <p:stCondLst>
                                            <p:cond delay="499"/>
                                          </p:stCondLst>
                                        </p:cTn>
                                        <p:tgtEl>
                                          <p:spTgt spid="25"/>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27"/>
                                        </p:tgtEl>
                                        <p:attrNameLst>
                                          <p:attrName>ppt_x</p:attrName>
                                        </p:attrNameLst>
                                      </p:cBhvr>
                                      <p:tavLst>
                                        <p:tav tm="0">
                                          <p:val>
                                            <p:strVal val="ppt_x"/>
                                          </p:val>
                                        </p:tav>
                                        <p:tav tm="100000">
                                          <p:val>
                                            <p:strVal val="ppt_x"/>
                                          </p:val>
                                        </p:tav>
                                      </p:tavLst>
                                    </p:anim>
                                    <p:anim calcmode="lin" valueType="num">
                                      <p:cBhvr additive="base">
                                        <p:cTn id="55" dur="500"/>
                                        <p:tgtEl>
                                          <p:spTgt spid="27"/>
                                        </p:tgtEl>
                                        <p:attrNameLst>
                                          <p:attrName>ppt_y</p:attrName>
                                        </p:attrNameLst>
                                      </p:cBhvr>
                                      <p:tavLst>
                                        <p:tav tm="0">
                                          <p:val>
                                            <p:strVal val="ppt_y"/>
                                          </p:val>
                                        </p:tav>
                                        <p:tav tm="100000">
                                          <p:val>
                                            <p:strVal val="1+ppt_h/2"/>
                                          </p:val>
                                        </p:tav>
                                      </p:tavLst>
                                    </p:anim>
                                    <p:set>
                                      <p:cBhvr>
                                        <p:cTn id="56" dur="1" fill="hold">
                                          <p:stCondLst>
                                            <p:cond delay="499"/>
                                          </p:stCondLst>
                                        </p:cTn>
                                        <p:tgtEl>
                                          <p:spTgt spid="27"/>
                                        </p:tgtEl>
                                        <p:attrNameLst>
                                          <p:attrName>style.visibility</p:attrName>
                                        </p:attrNameLst>
                                      </p:cBhvr>
                                      <p:to>
                                        <p:strVal val="hidden"/>
                                      </p:to>
                                    </p:set>
                                  </p:childTnLst>
                                </p:cTn>
                              </p:par>
                              <p:par>
                                <p:cTn id="57" presetID="18" presetClass="entr" presetSubtype="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downRigh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strips(downLeft)">
                                      <p:cBhvr>
                                        <p:cTn id="64" dur="500"/>
                                        <p:tgtEl>
                                          <p:spTgt spid="2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strips(downLeft)">
                                      <p:cBhvr>
                                        <p:cTn id="67" dur="500"/>
                                        <p:tgtEl>
                                          <p:spTgt spid="29"/>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downLeft)">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strips(downRight)">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grpId="1" nodeType="clickEffect">
                                  <p:stCondLst>
                                    <p:cond delay="0"/>
                                  </p:stCondLst>
                                  <p:childTnLst>
                                    <p:anim calcmode="lin" valueType="num">
                                      <p:cBhvr additive="base">
                                        <p:cTn id="79" dur="500"/>
                                        <p:tgtEl>
                                          <p:spTgt spid="28"/>
                                        </p:tgtEl>
                                        <p:attrNameLst>
                                          <p:attrName>ppt_x</p:attrName>
                                        </p:attrNameLst>
                                      </p:cBhvr>
                                      <p:tavLst>
                                        <p:tav tm="0">
                                          <p:val>
                                            <p:strVal val="ppt_x"/>
                                          </p:val>
                                        </p:tav>
                                        <p:tav tm="100000">
                                          <p:val>
                                            <p:strVal val="ppt_x"/>
                                          </p:val>
                                        </p:tav>
                                      </p:tavLst>
                                    </p:anim>
                                    <p:anim calcmode="lin" valueType="num">
                                      <p:cBhvr additive="base">
                                        <p:cTn id="80" dur="500"/>
                                        <p:tgtEl>
                                          <p:spTgt spid="28"/>
                                        </p:tgtEl>
                                        <p:attrNameLst>
                                          <p:attrName>ppt_y</p:attrName>
                                        </p:attrNameLst>
                                      </p:cBhvr>
                                      <p:tavLst>
                                        <p:tav tm="0">
                                          <p:val>
                                            <p:strVal val="ppt_y"/>
                                          </p:val>
                                        </p:tav>
                                        <p:tav tm="100000">
                                          <p:val>
                                            <p:strVal val="1+ppt_h/2"/>
                                          </p:val>
                                        </p:tav>
                                      </p:tavLst>
                                    </p:anim>
                                    <p:set>
                                      <p:cBhvr>
                                        <p:cTn id="81" dur="1" fill="hold">
                                          <p:stCondLst>
                                            <p:cond delay="499"/>
                                          </p:stCondLst>
                                        </p:cTn>
                                        <p:tgtEl>
                                          <p:spTgt spid="28"/>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29"/>
                                        </p:tgtEl>
                                        <p:attrNameLst>
                                          <p:attrName>ppt_x</p:attrName>
                                        </p:attrNameLst>
                                      </p:cBhvr>
                                      <p:tavLst>
                                        <p:tav tm="0">
                                          <p:val>
                                            <p:strVal val="ppt_x"/>
                                          </p:val>
                                        </p:tav>
                                        <p:tav tm="100000">
                                          <p:val>
                                            <p:strVal val="ppt_x"/>
                                          </p:val>
                                        </p:tav>
                                      </p:tavLst>
                                    </p:anim>
                                    <p:anim calcmode="lin" valueType="num">
                                      <p:cBhvr additive="base">
                                        <p:cTn id="84" dur="500"/>
                                        <p:tgtEl>
                                          <p:spTgt spid="29"/>
                                        </p:tgtEl>
                                        <p:attrNameLst>
                                          <p:attrName>ppt_y</p:attrName>
                                        </p:attrNameLst>
                                      </p:cBhvr>
                                      <p:tavLst>
                                        <p:tav tm="0">
                                          <p:val>
                                            <p:strVal val="ppt_y"/>
                                          </p:val>
                                        </p:tav>
                                        <p:tav tm="100000">
                                          <p:val>
                                            <p:strVal val="1+ppt_h/2"/>
                                          </p:val>
                                        </p:tav>
                                      </p:tavLst>
                                    </p:anim>
                                    <p:set>
                                      <p:cBhvr>
                                        <p:cTn id="85" dur="1" fill="hold">
                                          <p:stCondLst>
                                            <p:cond delay="499"/>
                                          </p:stCondLst>
                                        </p:cTn>
                                        <p:tgtEl>
                                          <p:spTgt spid="29"/>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30"/>
                                        </p:tgtEl>
                                        <p:attrNameLst>
                                          <p:attrName>ppt_x</p:attrName>
                                        </p:attrNameLst>
                                      </p:cBhvr>
                                      <p:tavLst>
                                        <p:tav tm="0">
                                          <p:val>
                                            <p:strVal val="ppt_x"/>
                                          </p:val>
                                        </p:tav>
                                        <p:tav tm="100000">
                                          <p:val>
                                            <p:strVal val="ppt_x"/>
                                          </p:val>
                                        </p:tav>
                                      </p:tavLst>
                                    </p:anim>
                                    <p:anim calcmode="lin" valueType="num">
                                      <p:cBhvr additive="base">
                                        <p:cTn id="88" dur="500"/>
                                        <p:tgtEl>
                                          <p:spTgt spid="30"/>
                                        </p:tgtEl>
                                        <p:attrNameLst>
                                          <p:attrName>ppt_y</p:attrName>
                                        </p:attrNameLst>
                                      </p:cBhvr>
                                      <p:tavLst>
                                        <p:tav tm="0">
                                          <p:val>
                                            <p:strVal val="ppt_y"/>
                                          </p:val>
                                        </p:tav>
                                        <p:tav tm="100000">
                                          <p:val>
                                            <p:strVal val="1+ppt_h/2"/>
                                          </p:val>
                                        </p:tav>
                                      </p:tavLst>
                                    </p:anim>
                                    <p:set>
                                      <p:cBhvr>
                                        <p:cTn id="89" dur="1" fill="hold">
                                          <p:stCondLst>
                                            <p:cond delay="499"/>
                                          </p:stCondLst>
                                        </p:cTn>
                                        <p:tgtEl>
                                          <p:spTgt spid="30"/>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31"/>
                                        </p:tgtEl>
                                        <p:attrNameLst>
                                          <p:attrName>ppt_x</p:attrName>
                                        </p:attrNameLst>
                                      </p:cBhvr>
                                      <p:tavLst>
                                        <p:tav tm="0">
                                          <p:val>
                                            <p:strVal val="ppt_x"/>
                                          </p:val>
                                        </p:tav>
                                        <p:tav tm="100000">
                                          <p:val>
                                            <p:strVal val="ppt_x"/>
                                          </p:val>
                                        </p:tav>
                                      </p:tavLst>
                                    </p:anim>
                                    <p:anim calcmode="lin" valueType="num">
                                      <p:cBhvr additive="base">
                                        <p:cTn id="92" dur="500"/>
                                        <p:tgtEl>
                                          <p:spTgt spid="31"/>
                                        </p:tgtEl>
                                        <p:attrNameLst>
                                          <p:attrName>ppt_y</p:attrName>
                                        </p:attrNameLst>
                                      </p:cBhvr>
                                      <p:tavLst>
                                        <p:tav tm="0">
                                          <p:val>
                                            <p:strVal val="ppt_y"/>
                                          </p:val>
                                        </p:tav>
                                        <p:tav tm="100000">
                                          <p:val>
                                            <p:strVal val="1+ppt_h/2"/>
                                          </p:val>
                                        </p:tav>
                                      </p:tavLst>
                                    </p:anim>
                                    <p:set>
                                      <p:cBhvr>
                                        <p:cTn id="93" dur="1" fill="hold">
                                          <p:stCondLst>
                                            <p:cond delay="499"/>
                                          </p:stCondLst>
                                        </p:cTn>
                                        <p:tgtEl>
                                          <p:spTgt spid="31"/>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13"/>
                                        </p:tgtEl>
                                        <p:attrNameLst>
                                          <p:attrName>ppt_x</p:attrName>
                                        </p:attrNameLst>
                                      </p:cBhvr>
                                      <p:tavLst>
                                        <p:tav tm="0">
                                          <p:val>
                                            <p:strVal val="ppt_x"/>
                                          </p:val>
                                        </p:tav>
                                        <p:tav tm="100000">
                                          <p:val>
                                            <p:strVal val="ppt_x"/>
                                          </p:val>
                                        </p:tav>
                                      </p:tavLst>
                                    </p:anim>
                                    <p:anim calcmode="lin" valueType="num">
                                      <p:cBhvr additive="base">
                                        <p:cTn id="96" dur="500"/>
                                        <p:tgtEl>
                                          <p:spTgt spid="13"/>
                                        </p:tgtEl>
                                        <p:attrNameLst>
                                          <p:attrName>ppt_y</p:attrName>
                                        </p:attrNameLst>
                                      </p:cBhvr>
                                      <p:tavLst>
                                        <p:tav tm="0">
                                          <p:val>
                                            <p:strVal val="ppt_y"/>
                                          </p:val>
                                        </p:tav>
                                        <p:tav tm="100000">
                                          <p:val>
                                            <p:strVal val="1+ppt_h/2"/>
                                          </p:val>
                                        </p:tav>
                                      </p:tavLst>
                                    </p:anim>
                                    <p:set>
                                      <p:cBhvr>
                                        <p:cTn id="97" dur="1" fill="hold">
                                          <p:stCondLst>
                                            <p:cond delay="499"/>
                                          </p:stCondLst>
                                        </p:cTn>
                                        <p:tgtEl>
                                          <p:spTgt spid="13"/>
                                        </p:tgtEl>
                                        <p:attrNameLst>
                                          <p:attrName>style.visibility</p:attrName>
                                        </p:attrNameLst>
                                      </p:cBhvr>
                                      <p:to>
                                        <p:strVal val="hidden"/>
                                      </p:to>
                                    </p:set>
                                  </p:childTnLst>
                                </p:cTn>
                              </p:par>
                              <p:par>
                                <p:cTn id="98" presetID="2" presetClass="exit" presetSubtype="4" fill="hold" grpId="0" nodeType="withEffect">
                                  <p:stCondLst>
                                    <p:cond delay="0"/>
                                  </p:stCondLst>
                                  <p:childTnLst>
                                    <p:anim calcmode="lin" valueType="num">
                                      <p:cBhvr additive="base">
                                        <p:cTn id="99" dur="500"/>
                                        <p:tgtEl>
                                          <p:spTgt spid="10"/>
                                        </p:tgtEl>
                                        <p:attrNameLst>
                                          <p:attrName>ppt_x</p:attrName>
                                        </p:attrNameLst>
                                      </p:cBhvr>
                                      <p:tavLst>
                                        <p:tav tm="0">
                                          <p:val>
                                            <p:strVal val="ppt_x"/>
                                          </p:val>
                                        </p:tav>
                                        <p:tav tm="100000">
                                          <p:val>
                                            <p:strVal val="ppt_x"/>
                                          </p:val>
                                        </p:tav>
                                      </p:tavLst>
                                    </p:anim>
                                    <p:anim calcmode="lin" valueType="num">
                                      <p:cBhvr additive="base">
                                        <p:cTn id="100" dur="500"/>
                                        <p:tgtEl>
                                          <p:spTgt spid="10"/>
                                        </p:tgtEl>
                                        <p:attrNameLst>
                                          <p:attrName>ppt_y</p:attrName>
                                        </p:attrNameLst>
                                      </p:cBhvr>
                                      <p:tavLst>
                                        <p:tav tm="0">
                                          <p:val>
                                            <p:strVal val="ppt_y"/>
                                          </p:val>
                                        </p:tav>
                                        <p:tav tm="100000">
                                          <p:val>
                                            <p:strVal val="1+ppt_h/2"/>
                                          </p:val>
                                        </p:tav>
                                      </p:tavLst>
                                    </p:anim>
                                    <p:set>
                                      <p:cBhvr>
                                        <p:cTn id="10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第五部分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转子叶尖</a:t>
            </a:r>
            <a:r>
              <a:rPr lang="en-US" altLang="zh-CN" dirty="0" smtClean="0">
                <a:solidFill>
                  <a:srgbClr val="FF0000"/>
                </a:solidFill>
                <a:latin typeface="Arial" pitchFamily="34" charset="0"/>
              </a:rPr>
              <a:t>-</a:t>
            </a:r>
            <a:r>
              <a:rPr lang="zh-CN" altLang="en-US" dirty="0" smtClean="0">
                <a:solidFill>
                  <a:srgbClr val="FF0000"/>
                </a:solidFill>
                <a:latin typeface="Arial" pitchFamily="34" charset="0"/>
              </a:rPr>
              <a:t>机匣特征分析</a:t>
            </a:r>
          </a:p>
        </p:txBody>
      </p:sp>
      <p:sp>
        <p:nvSpPr>
          <p:cNvPr id="8" name="矩形 7"/>
          <p:cNvSpPr/>
          <p:nvPr/>
        </p:nvSpPr>
        <p:spPr>
          <a:xfrm>
            <a:off x="1066800" y="533400"/>
            <a:ext cx="7543800" cy="523220"/>
          </a:xfrm>
          <a:prstGeom prst="rect">
            <a:avLst/>
          </a:prstGeom>
        </p:spPr>
        <p:txBody>
          <a:bodyPr wrap="square">
            <a:spAutoFit/>
          </a:bodyPr>
          <a:lstStyle/>
          <a:p>
            <a:r>
              <a:rPr lang="zh-CN" altLang="en-US" sz="2800" b="0" dirty="0" smtClean="0">
                <a:solidFill>
                  <a:srgbClr val="0000FF"/>
                </a:solidFill>
              </a:rPr>
              <a:t>厚壁机匣碰摩</a:t>
            </a:r>
            <a:r>
              <a:rPr lang="en-US" altLang="zh-CN" sz="2800" b="0" dirty="0" smtClean="0">
                <a:solidFill>
                  <a:srgbClr val="0000FF"/>
                </a:solidFill>
              </a:rPr>
              <a:t>—</a:t>
            </a:r>
            <a:r>
              <a:rPr lang="zh-CN" altLang="en-US" sz="2800" b="0" dirty="0" smtClean="0">
                <a:solidFill>
                  <a:srgbClr val="0000FF"/>
                </a:solidFill>
              </a:rPr>
              <a:t>机匣测点</a:t>
            </a:r>
            <a:r>
              <a:rPr lang="en-US" altLang="zh-CN" sz="2800" b="0" dirty="0" smtClean="0">
                <a:solidFill>
                  <a:srgbClr val="0000FF"/>
                </a:solidFill>
              </a:rPr>
              <a:t>Hilbert</a:t>
            </a:r>
            <a:r>
              <a:rPr lang="zh-CN" altLang="en-US" sz="2800" b="0" dirty="0" smtClean="0">
                <a:solidFill>
                  <a:srgbClr val="0000FF"/>
                </a:solidFill>
              </a:rPr>
              <a:t>包络谱分析</a:t>
            </a:r>
            <a:endParaRPr lang="zh-CN" altLang="en-US" sz="2800" b="0" dirty="0">
              <a:solidFill>
                <a:srgbClr val="0000FF"/>
              </a:solidFill>
            </a:endParaRPr>
          </a:p>
        </p:txBody>
      </p:sp>
      <p:sp>
        <p:nvSpPr>
          <p:cNvPr id="9" name="矩形 8"/>
          <p:cNvSpPr/>
          <p:nvPr/>
        </p:nvSpPr>
        <p:spPr>
          <a:xfrm>
            <a:off x="381000" y="1143000"/>
            <a:ext cx="6187912" cy="461665"/>
          </a:xfrm>
          <a:prstGeom prst="rect">
            <a:avLst/>
          </a:prstGeom>
        </p:spPr>
        <p:txBody>
          <a:bodyPr wrap="none">
            <a:spAutoFit/>
          </a:bodyPr>
          <a:lstStyle/>
          <a:p>
            <a:r>
              <a:rPr lang="zh-CN" altLang="en-US" sz="2400" b="0" dirty="0" smtClean="0">
                <a:solidFill>
                  <a:srgbClr val="C00000"/>
                </a:solidFill>
              </a:rPr>
              <a:t>（</a:t>
            </a:r>
            <a:r>
              <a:rPr lang="en-US" altLang="zh-CN" sz="2400" b="0" dirty="0" smtClean="0">
                <a:solidFill>
                  <a:srgbClr val="C00000"/>
                </a:solidFill>
              </a:rPr>
              <a:t>2</a:t>
            </a:r>
            <a:r>
              <a:rPr lang="zh-CN" altLang="en-US" sz="2400" b="0" dirty="0" smtClean="0">
                <a:solidFill>
                  <a:srgbClr val="C00000"/>
                </a:solidFill>
              </a:rPr>
              <a:t>）厚壁机匣不同碰摩状态下的特征分析：</a:t>
            </a:r>
            <a:endParaRPr lang="zh-CN" altLang="en-US" sz="2400" b="0" dirty="0">
              <a:solidFill>
                <a:srgbClr val="C00000"/>
              </a:solidFill>
            </a:endParaRPr>
          </a:p>
        </p:txBody>
      </p:sp>
      <p:pic>
        <p:nvPicPr>
          <p:cNvPr id="11" name="图片 10" descr="14.JPG"/>
          <p:cNvPicPr>
            <a:picLocks noChangeAspect="1"/>
          </p:cNvPicPr>
          <p:nvPr/>
        </p:nvPicPr>
        <p:blipFill>
          <a:blip r:embed="rId3"/>
          <a:stretch>
            <a:fillRect/>
          </a:stretch>
        </p:blipFill>
        <p:spPr>
          <a:xfrm>
            <a:off x="914400" y="1504235"/>
            <a:ext cx="7543800" cy="4959025"/>
          </a:xfrm>
          <a:prstGeom prst="rect">
            <a:avLst/>
          </a:prstGeom>
        </p:spPr>
      </p:pic>
      <p:pic>
        <p:nvPicPr>
          <p:cNvPr id="12" name="图片 11" descr="15.JPG"/>
          <p:cNvPicPr>
            <a:picLocks noChangeAspect="1"/>
          </p:cNvPicPr>
          <p:nvPr/>
        </p:nvPicPr>
        <p:blipFill>
          <a:blip r:embed="rId4"/>
          <a:stretch>
            <a:fillRect/>
          </a:stretch>
        </p:blipFill>
        <p:spPr>
          <a:xfrm>
            <a:off x="838200" y="1524000"/>
            <a:ext cx="7619999" cy="4888088"/>
          </a:xfrm>
          <a:prstGeom prst="rect">
            <a:avLst/>
          </a:prstGeom>
        </p:spPr>
      </p:pic>
      <p:sp>
        <p:nvSpPr>
          <p:cNvPr id="14" name="AutoShape 30"/>
          <p:cNvSpPr>
            <a:spLocks noChangeArrowheads="1"/>
          </p:cNvSpPr>
          <p:nvPr/>
        </p:nvSpPr>
        <p:spPr bwMode="auto">
          <a:xfrm>
            <a:off x="1981200" y="3429000"/>
            <a:ext cx="1828800" cy="11430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低频段，未发生碰摩时频谱特征不明显</a:t>
            </a:r>
            <a:endParaRPr lang="zh-CN" altLang="en-US" b="0" dirty="0" smtClean="0">
              <a:solidFill>
                <a:srgbClr val="C00000"/>
              </a:solidFill>
              <a:latin typeface="Arial" pitchFamily="34" charset="0"/>
              <a:cs typeface="宋体" pitchFamily="2" charset="-122"/>
            </a:endParaRPr>
          </a:p>
        </p:txBody>
      </p:sp>
      <p:sp>
        <p:nvSpPr>
          <p:cNvPr id="15" name="AutoShape 30"/>
          <p:cNvSpPr>
            <a:spLocks noChangeArrowheads="1"/>
          </p:cNvSpPr>
          <p:nvPr/>
        </p:nvSpPr>
        <p:spPr bwMode="auto">
          <a:xfrm>
            <a:off x="4495800" y="3429000"/>
            <a:ext cx="1828800" cy="11430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indent="266700"/>
            <a:r>
              <a:rPr lang="zh-CN" altLang="en-US" b="0" dirty="0" smtClean="0">
                <a:solidFill>
                  <a:srgbClr val="C00000"/>
                </a:solidFill>
                <a:latin typeface="Times New Roman" pitchFamily="18" charset="0"/>
                <a:cs typeface="Times New Roman" pitchFamily="18" charset="0"/>
              </a:rPr>
              <a:t>低频段，单点碰右时，频谱特征不明显</a:t>
            </a:r>
            <a:endParaRPr lang="zh-CN" altLang="en-US" b="0" dirty="0" smtClean="0">
              <a:solidFill>
                <a:srgbClr val="C00000"/>
              </a:solidFill>
              <a:latin typeface="Arial" pitchFamily="34" charset="0"/>
              <a:cs typeface="宋体" pitchFamily="2" charset="-122"/>
            </a:endParaRPr>
          </a:p>
          <a:p>
            <a:pPr lvl="0" indent="266700"/>
            <a:endParaRPr lang="zh-CN" altLang="en-US" b="0" dirty="0" smtClean="0">
              <a:solidFill>
                <a:srgbClr val="C00000"/>
              </a:solidFill>
              <a:latin typeface="Arial" pitchFamily="34" charset="0"/>
              <a:cs typeface="宋体" pitchFamily="2" charset="-122"/>
            </a:endParaRPr>
          </a:p>
        </p:txBody>
      </p:sp>
      <p:sp>
        <p:nvSpPr>
          <p:cNvPr id="16" name="AutoShape 30"/>
          <p:cNvSpPr>
            <a:spLocks noChangeArrowheads="1"/>
          </p:cNvSpPr>
          <p:nvPr/>
        </p:nvSpPr>
        <p:spPr bwMode="auto">
          <a:xfrm>
            <a:off x="7010400" y="3399020"/>
            <a:ext cx="1676400" cy="11430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低频段，偏左，频谱特征不明显</a:t>
            </a:r>
            <a:endParaRPr lang="zh-CN" altLang="en-US" b="0" dirty="0" smtClean="0">
              <a:solidFill>
                <a:srgbClr val="C00000"/>
              </a:solidFill>
              <a:latin typeface="Arial" pitchFamily="34" charset="0"/>
              <a:cs typeface="宋体" pitchFamily="2" charset="-122"/>
            </a:endParaRPr>
          </a:p>
        </p:txBody>
      </p:sp>
      <p:sp>
        <p:nvSpPr>
          <p:cNvPr id="17" name="AutoShape 4"/>
          <p:cNvSpPr>
            <a:spLocks noChangeArrowheads="1"/>
          </p:cNvSpPr>
          <p:nvPr/>
        </p:nvSpPr>
        <p:spPr bwMode="gray">
          <a:xfrm>
            <a:off x="381000" y="5029200"/>
            <a:ext cx="8229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zh-CN" altLang="en-US" sz="2400" dirty="0" smtClean="0">
                <a:solidFill>
                  <a:schemeClr val="tx1"/>
                </a:solidFill>
                <a:latin typeface="Arial" charset="0"/>
                <a:ea typeface="宋体" charset="-122"/>
                <a:cs typeface="Arial" charset="0"/>
              </a:rPr>
              <a:t>低频段，频谱无法将实验器的状态进行有效区分</a:t>
            </a:r>
            <a:endParaRPr lang="zh-CN" altLang="en-US" sz="2400" dirty="0">
              <a:solidFill>
                <a:schemeClr val="tx1"/>
              </a:solidFill>
              <a:latin typeface="Arial" charset="0"/>
              <a:ea typeface="宋体" charset="-122"/>
              <a:cs typeface="Arial" charset="0"/>
            </a:endParaRPr>
          </a:p>
        </p:txBody>
      </p:sp>
      <p:pic>
        <p:nvPicPr>
          <p:cNvPr id="13" name="图片 12" descr="16.JPG"/>
          <p:cNvPicPr>
            <a:picLocks noChangeAspect="1"/>
          </p:cNvPicPr>
          <p:nvPr/>
        </p:nvPicPr>
        <p:blipFill>
          <a:blip r:embed="rId5"/>
          <a:stretch>
            <a:fillRect/>
          </a:stretch>
        </p:blipFill>
        <p:spPr>
          <a:xfrm>
            <a:off x="621505" y="1524000"/>
            <a:ext cx="7989095" cy="4953000"/>
          </a:xfrm>
          <a:prstGeom prst="rect">
            <a:avLst/>
          </a:prstGeom>
        </p:spPr>
      </p:pic>
      <p:sp>
        <p:nvSpPr>
          <p:cNvPr id="18" name="AutoShape 30"/>
          <p:cNvSpPr>
            <a:spLocks noChangeArrowheads="1"/>
          </p:cNvSpPr>
          <p:nvPr/>
        </p:nvSpPr>
        <p:spPr bwMode="auto">
          <a:xfrm flipH="1">
            <a:off x="152400" y="2819400"/>
            <a:ext cx="1752600" cy="13716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低频段，不碰摩时，</a:t>
            </a:r>
            <a:r>
              <a:rPr lang="en-US" altLang="zh-CN" b="0" dirty="0" smtClean="0">
                <a:solidFill>
                  <a:srgbClr val="C00000"/>
                </a:solidFill>
                <a:latin typeface="Times New Roman" pitchFamily="18" charset="0"/>
                <a:cs typeface="Times New Roman" pitchFamily="18" charset="0"/>
              </a:rPr>
              <a:t>Hilbert</a:t>
            </a:r>
            <a:r>
              <a:rPr lang="zh-CN" altLang="en-US" b="0" dirty="0" smtClean="0">
                <a:solidFill>
                  <a:srgbClr val="C00000"/>
                </a:solidFill>
                <a:latin typeface="Times New Roman" pitchFamily="18" charset="0"/>
                <a:cs typeface="Times New Roman" pitchFamily="18" charset="0"/>
              </a:rPr>
              <a:t>包络谱无明显特征</a:t>
            </a:r>
            <a:endParaRPr lang="zh-CN" altLang="en-US" b="0" dirty="0" smtClean="0">
              <a:solidFill>
                <a:srgbClr val="C00000"/>
              </a:solidFill>
              <a:latin typeface="Arial" pitchFamily="34" charset="0"/>
              <a:cs typeface="宋体" pitchFamily="2" charset="-122"/>
            </a:endParaRPr>
          </a:p>
        </p:txBody>
      </p:sp>
      <p:sp>
        <p:nvSpPr>
          <p:cNvPr id="19" name="AutoShape 30"/>
          <p:cNvSpPr>
            <a:spLocks noChangeArrowheads="1"/>
          </p:cNvSpPr>
          <p:nvPr/>
        </p:nvSpPr>
        <p:spPr bwMode="auto">
          <a:xfrm>
            <a:off x="4191000" y="2819400"/>
            <a:ext cx="2057400" cy="14478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低频段，单点碰上时，</a:t>
            </a:r>
            <a:r>
              <a:rPr lang="en-US" altLang="zh-CN" b="0" dirty="0" smtClean="0">
                <a:solidFill>
                  <a:srgbClr val="C00000"/>
                </a:solidFill>
                <a:latin typeface="Times New Roman" pitchFamily="18" charset="0"/>
                <a:cs typeface="Times New Roman" pitchFamily="18" charset="0"/>
              </a:rPr>
              <a:t>Hilbert</a:t>
            </a:r>
            <a:r>
              <a:rPr lang="zh-CN" altLang="en-US" b="0" dirty="0" smtClean="0">
                <a:solidFill>
                  <a:srgbClr val="C00000"/>
                </a:solidFill>
                <a:latin typeface="Times New Roman" pitchFamily="18" charset="0"/>
                <a:cs typeface="Times New Roman" pitchFamily="18" charset="0"/>
              </a:rPr>
              <a:t>包络谱调制频率为单一转速频率</a:t>
            </a:r>
            <a:endParaRPr lang="zh-CN" altLang="en-US" b="0" dirty="0" smtClean="0">
              <a:solidFill>
                <a:srgbClr val="C00000"/>
              </a:solidFill>
              <a:latin typeface="Arial" pitchFamily="34" charset="0"/>
              <a:cs typeface="宋体" pitchFamily="2" charset="-122"/>
            </a:endParaRPr>
          </a:p>
        </p:txBody>
      </p:sp>
      <p:sp>
        <p:nvSpPr>
          <p:cNvPr id="20" name="AutoShape 30"/>
          <p:cNvSpPr>
            <a:spLocks noChangeArrowheads="1"/>
          </p:cNvSpPr>
          <p:nvPr/>
        </p:nvSpPr>
        <p:spPr bwMode="auto">
          <a:xfrm>
            <a:off x="7010400" y="2819400"/>
            <a:ext cx="1981200" cy="1371600"/>
          </a:xfrm>
          <a:prstGeom prst="wedgeRoundRectCallout">
            <a:avLst>
              <a:gd name="adj1" fmla="val -44759"/>
              <a:gd name="adj2" fmla="val 84694"/>
              <a:gd name="adj3" fmla="val 16667"/>
            </a:avLst>
          </a:prstGeom>
          <a:solidFill>
            <a:schemeClr val="bg1"/>
          </a:solidFill>
          <a:ln w="25400" algn="ctr">
            <a:solidFill>
              <a:srgbClr val="0000FF"/>
            </a:solidFill>
            <a:miter lim="800000"/>
            <a:headEnd/>
            <a:tailEnd/>
          </a:ln>
        </p:spPr>
        <p:txBody>
          <a:bodyPr anchor="ctr"/>
          <a:lstStyle/>
          <a:p>
            <a:pPr lvl="0" indent="266700"/>
            <a:r>
              <a:rPr lang="zh-CN" altLang="en-US" b="0" dirty="0" smtClean="0">
                <a:solidFill>
                  <a:srgbClr val="C00000"/>
                </a:solidFill>
                <a:latin typeface="Times New Roman" pitchFamily="18" charset="0"/>
                <a:cs typeface="Times New Roman" pitchFamily="18" charset="0"/>
              </a:rPr>
              <a:t>低频段，偏左时，</a:t>
            </a:r>
            <a:r>
              <a:rPr lang="en-US" altLang="zh-CN" b="0" dirty="0" smtClean="0">
                <a:solidFill>
                  <a:srgbClr val="C00000"/>
                </a:solidFill>
                <a:latin typeface="Times New Roman" pitchFamily="18" charset="0"/>
                <a:cs typeface="Times New Roman" pitchFamily="18" charset="0"/>
              </a:rPr>
              <a:t>Hilbert</a:t>
            </a:r>
            <a:r>
              <a:rPr lang="zh-CN" altLang="en-US" b="0" dirty="0" smtClean="0">
                <a:solidFill>
                  <a:srgbClr val="C00000"/>
                </a:solidFill>
                <a:latin typeface="Times New Roman" pitchFamily="18" charset="0"/>
                <a:cs typeface="Times New Roman" pitchFamily="18" charset="0"/>
              </a:rPr>
              <a:t>包络谱调制频率表现复杂，有转频但并不单一</a:t>
            </a:r>
            <a:endParaRPr lang="zh-CN" altLang="en-US" b="0" dirty="0" smtClean="0">
              <a:solidFill>
                <a:srgbClr val="C00000"/>
              </a:solidFill>
              <a:latin typeface="Arial" pitchFamily="34" charset="0"/>
              <a:cs typeface="宋体" pitchFamily="2" charset="-122"/>
            </a:endParaRPr>
          </a:p>
        </p:txBody>
      </p:sp>
      <p:sp>
        <p:nvSpPr>
          <p:cNvPr id="24" name="AutoShape 4"/>
          <p:cNvSpPr>
            <a:spLocks noChangeArrowheads="1"/>
          </p:cNvSpPr>
          <p:nvPr/>
        </p:nvSpPr>
        <p:spPr bwMode="gray">
          <a:xfrm>
            <a:off x="533400" y="4800600"/>
            <a:ext cx="8229600" cy="83820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zh-CN" altLang="en-US" sz="2400" dirty="0" smtClean="0">
                <a:solidFill>
                  <a:schemeClr val="tx1"/>
                </a:solidFill>
                <a:latin typeface="Arial" charset="0"/>
                <a:ea typeface="宋体" charset="-122"/>
                <a:cs typeface="Arial" charset="0"/>
              </a:rPr>
              <a:t>与薄壁机匣一致，</a:t>
            </a:r>
            <a:endParaRPr lang="en-US" altLang="zh-CN" sz="2400" dirty="0" smtClean="0">
              <a:solidFill>
                <a:schemeClr val="tx1"/>
              </a:solidFill>
              <a:latin typeface="Arial" charset="0"/>
              <a:ea typeface="宋体" charset="-122"/>
              <a:cs typeface="Arial" charset="0"/>
            </a:endParaRPr>
          </a:p>
          <a:p>
            <a:pPr>
              <a:defRPr/>
            </a:pPr>
            <a:r>
              <a:rPr lang="zh-CN" altLang="en-US" sz="2400" dirty="0" smtClean="0">
                <a:solidFill>
                  <a:schemeClr val="tx1"/>
                </a:solidFill>
                <a:latin typeface="Arial" charset="0"/>
                <a:ea typeface="宋体" charset="-122"/>
                <a:cs typeface="Arial" charset="0"/>
              </a:rPr>
              <a:t>低频段， </a:t>
            </a:r>
            <a:r>
              <a:rPr lang="en-US" altLang="zh-CN" sz="2400" dirty="0" smtClean="0">
                <a:solidFill>
                  <a:schemeClr val="tx1"/>
                </a:solidFill>
                <a:latin typeface="Arial" charset="0"/>
                <a:ea typeface="宋体" charset="-122"/>
                <a:cs typeface="Arial" charset="0"/>
              </a:rPr>
              <a:t>Hilbert</a:t>
            </a:r>
            <a:r>
              <a:rPr lang="zh-CN" altLang="en-US" sz="2400" dirty="0" smtClean="0">
                <a:solidFill>
                  <a:schemeClr val="tx1"/>
                </a:solidFill>
                <a:latin typeface="Arial" charset="0"/>
                <a:ea typeface="宋体" charset="-122"/>
                <a:cs typeface="Arial" charset="0"/>
              </a:rPr>
              <a:t>包络谱可将实验器的状态进行有效区分</a:t>
            </a:r>
            <a:endParaRPr lang="zh-CN" altLang="en-US" sz="2400" dirty="0">
              <a:solidFill>
                <a:schemeClr val="tx1"/>
              </a:solidFill>
              <a:latin typeface="Arial" charset="0"/>
              <a:ea typeface="宋体" charset="-122"/>
              <a:cs typeface="Arial" charset="0"/>
            </a:endParaRPr>
          </a:p>
        </p:txBody>
      </p:sp>
      <p:sp>
        <p:nvSpPr>
          <p:cNvPr id="21"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pic>
        <p:nvPicPr>
          <p:cNvPr id="22" name="圆角矩形 3"/>
          <p:cNvPicPr>
            <a:picLocks noChangeArrowheads="1"/>
          </p:cNvPicPr>
          <p:nvPr/>
        </p:nvPicPr>
        <p:blipFill>
          <a:blip r:embed="rId6"/>
          <a:srcRect b="8311"/>
          <a:stretch>
            <a:fillRect/>
          </a:stretch>
        </p:blipFill>
        <p:spPr bwMode="auto">
          <a:xfrm>
            <a:off x="-76200" y="-304800"/>
            <a:ext cx="9601200" cy="7162800"/>
          </a:xfrm>
          <a:prstGeom prst="rect">
            <a:avLst/>
          </a:prstGeom>
          <a:noFill/>
          <a:ln w="9525">
            <a:noFill/>
            <a:miter lim="800000"/>
            <a:headEnd/>
            <a:tailEnd/>
          </a:ln>
        </p:spPr>
      </p:pic>
      <p:sp>
        <p:nvSpPr>
          <p:cNvPr id="23" name="矩形 22"/>
          <p:cNvSpPr/>
          <p:nvPr/>
        </p:nvSpPr>
        <p:spPr>
          <a:xfrm>
            <a:off x="838200" y="1331416"/>
            <a:ext cx="7680960" cy="4154984"/>
          </a:xfrm>
          <a:prstGeom prst="rect">
            <a:avLst/>
          </a:prstGeom>
        </p:spPr>
        <p:txBody>
          <a:bodyPr wrap="square">
            <a:spAutoFit/>
          </a:bodyPr>
          <a:lstStyle/>
          <a:p>
            <a:pPr algn="l"/>
            <a:r>
              <a:rPr lang="zh-CN" altLang="en-US" sz="2400" dirty="0" smtClean="0">
                <a:solidFill>
                  <a:srgbClr val="00B050"/>
                </a:solidFill>
              </a:rPr>
              <a:t>考虑机匣厚度对信号的影响，在航空发动机转子实验器涡轮机匣厚度为薄壁机匣</a:t>
            </a:r>
            <a:r>
              <a:rPr lang="en-US" sz="2400" dirty="0" smtClean="0">
                <a:solidFill>
                  <a:srgbClr val="00B050"/>
                </a:solidFill>
              </a:rPr>
              <a:t>(</a:t>
            </a:r>
            <a:r>
              <a:rPr lang="zh-CN" altLang="en-US" sz="2400" dirty="0" smtClean="0">
                <a:solidFill>
                  <a:srgbClr val="00B050"/>
                </a:solidFill>
              </a:rPr>
              <a:t>机匣厚度为</a:t>
            </a:r>
            <a:r>
              <a:rPr lang="en-US" sz="2400" dirty="0" smtClean="0">
                <a:solidFill>
                  <a:srgbClr val="00B050"/>
                </a:solidFill>
              </a:rPr>
              <a:t>4mm)</a:t>
            </a:r>
            <a:r>
              <a:rPr lang="zh-CN" altLang="en-US" sz="2400" dirty="0" smtClean="0">
                <a:solidFill>
                  <a:srgbClr val="00B050"/>
                </a:solidFill>
              </a:rPr>
              <a:t>及厚壁机匣</a:t>
            </a:r>
            <a:r>
              <a:rPr lang="en-US" sz="2400" dirty="0" smtClean="0">
                <a:solidFill>
                  <a:srgbClr val="00B050"/>
                </a:solidFill>
              </a:rPr>
              <a:t>(</a:t>
            </a:r>
            <a:r>
              <a:rPr lang="zh-CN" altLang="en-US" sz="2400" dirty="0" smtClean="0">
                <a:solidFill>
                  <a:srgbClr val="00B050"/>
                </a:solidFill>
              </a:rPr>
              <a:t>机匣厚度为</a:t>
            </a:r>
            <a:r>
              <a:rPr lang="en-US" sz="2400" dirty="0" smtClean="0">
                <a:solidFill>
                  <a:srgbClr val="00B050"/>
                </a:solidFill>
              </a:rPr>
              <a:t>7mm)</a:t>
            </a:r>
            <a:r>
              <a:rPr lang="zh-CN" altLang="en-US" sz="2400" dirty="0" smtClean="0">
                <a:solidFill>
                  <a:srgbClr val="00B050"/>
                </a:solidFill>
              </a:rPr>
              <a:t>状态下，模拟实验器正常运转、单点碰摩、一端偏摩及两端同时偏摩的实验。</a:t>
            </a:r>
            <a:endParaRPr lang="en-US" altLang="zh-CN" sz="2400" dirty="0" smtClean="0">
              <a:solidFill>
                <a:srgbClr val="00B050"/>
              </a:solidFill>
            </a:endParaRPr>
          </a:p>
          <a:p>
            <a:pPr algn="l"/>
            <a:endParaRPr lang="en-US" altLang="zh-CN" sz="2400" dirty="0" smtClean="0">
              <a:solidFill>
                <a:srgbClr val="00B050"/>
              </a:solidFill>
            </a:endParaRPr>
          </a:p>
          <a:p>
            <a:pPr algn="l"/>
            <a:r>
              <a:rPr lang="zh-CN" altLang="en-US" sz="2400" dirty="0" smtClean="0">
                <a:solidFill>
                  <a:srgbClr val="00B050"/>
                </a:solidFill>
              </a:rPr>
              <a:t>利用</a:t>
            </a:r>
            <a:r>
              <a:rPr lang="en-US" sz="2400" dirty="0" smtClean="0">
                <a:solidFill>
                  <a:srgbClr val="00B050"/>
                </a:solidFill>
              </a:rPr>
              <a:t>Hilbert</a:t>
            </a:r>
            <a:r>
              <a:rPr lang="zh-CN" altLang="en-US" sz="2400" dirty="0" smtClean="0">
                <a:solidFill>
                  <a:srgbClr val="00B050"/>
                </a:solidFill>
              </a:rPr>
              <a:t>包络谱对转子实验器正常运转、单点碰摩及偏摩故障进行识别。</a:t>
            </a:r>
            <a:endParaRPr lang="en-US" altLang="zh-CN" sz="2400" dirty="0" smtClean="0">
              <a:solidFill>
                <a:srgbClr val="00B050"/>
              </a:solidFill>
            </a:endParaRPr>
          </a:p>
          <a:p>
            <a:pPr algn="l"/>
            <a:endParaRPr lang="en-US" altLang="zh-CN" sz="2400" dirty="0" smtClean="0">
              <a:solidFill>
                <a:srgbClr val="00B050"/>
              </a:solidFill>
            </a:endParaRPr>
          </a:p>
          <a:p>
            <a:pPr algn="l"/>
            <a:r>
              <a:rPr lang="zh-CN" altLang="en-US" sz="2400" dirty="0" smtClean="0">
                <a:solidFill>
                  <a:srgbClr val="00B050"/>
                </a:solidFill>
              </a:rPr>
              <a:t>结果表明</a:t>
            </a:r>
            <a:r>
              <a:rPr lang="en-US" sz="2400" dirty="0" smtClean="0">
                <a:solidFill>
                  <a:srgbClr val="00B050"/>
                </a:solidFill>
              </a:rPr>
              <a:t>Hilbert</a:t>
            </a:r>
            <a:r>
              <a:rPr lang="zh-CN" altLang="en-US" sz="2400" dirty="0" smtClean="0">
                <a:solidFill>
                  <a:srgbClr val="00B050"/>
                </a:solidFill>
              </a:rPr>
              <a:t>包络谱无论在厚壁机匣还是薄壁机匣的状态，均可有效区分实验器是否发生碰摩，并在发生碰摩时区分单点碰摩及偏摩。</a:t>
            </a:r>
            <a:endParaRPr lang="zh-CN" altLang="en-US"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9" fill="hold" nodeType="clickEffect">
                                  <p:stCondLst>
                                    <p:cond delay="0"/>
                                  </p:stCondLst>
                                  <p:childTnLst>
                                    <p:animEffect transition="out" filter="strips(upLeft)">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8" presetClass="entr" presetSubtype="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500"/>
                                        <p:tgtEl>
                                          <p:spTgt spid="14"/>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14"/>
                                        </p:tgtEl>
                                        <p:attrNameLst>
                                          <p:attrName>ppt_x</p:attrName>
                                        </p:attrNameLst>
                                      </p:cBhvr>
                                      <p:tavLst>
                                        <p:tav tm="0">
                                          <p:val>
                                            <p:strVal val="ppt_x"/>
                                          </p:val>
                                        </p:tav>
                                        <p:tav tm="100000">
                                          <p:val>
                                            <p:strVal val="ppt_x"/>
                                          </p:val>
                                        </p:tav>
                                      </p:tavLst>
                                    </p:anim>
                                    <p:anim calcmode="lin" valueType="num">
                                      <p:cBhvr additive="base">
                                        <p:cTn id="36" dur="500"/>
                                        <p:tgtEl>
                                          <p:spTgt spid="14"/>
                                        </p:tgtEl>
                                        <p:attrNameLst>
                                          <p:attrName>ppt_y</p:attrName>
                                        </p:attrNameLst>
                                      </p:cBhvr>
                                      <p:tavLst>
                                        <p:tav tm="0">
                                          <p:val>
                                            <p:strVal val="ppt_y"/>
                                          </p:val>
                                        </p:tav>
                                        <p:tav tm="100000">
                                          <p:val>
                                            <p:strVal val="1+ppt_h/2"/>
                                          </p:val>
                                        </p:tav>
                                      </p:tavLst>
                                    </p:anim>
                                    <p:set>
                                      <p:cBhvr>
                                        <p:cTn id="37" dur="1" fill="hold">
                                          <p:stCondLst>
                                            <p:cond delay="499"/>
                                          </p:stCondLst>
                                        </p:cTn>
                                        <p:tgtEl>
                                          <p:spTgt spid="14"/>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15"/>
                                        </p:tgtEl>
                                        <p:attrNameLst>
                                          <p:attrName>ppt_x</p:attrName>
                                        </p:attrNameLst>
                                      </p:cBhvr>
                                      <p:tavLst>
                                        <p:tav tm="0">
                                          <p:val>
                                            <p:strVal val="ppt_x"/>
                                          </p:val>
                                        </p:tav>
                                        <p:tav tm="100000">
                                          <p:val>
                                            <p:strVal val="ppt_x"/>
                                          </p:val>
                                        </p:tav>
                                      </p:tavLst>
                                    </p:anim>
                                    <p:anim calcmode="lin" valueType="num">
                                      <p:cBhvr additive="base">
                                        <p:cTn id="40" dur="500"/>
                                        <p:tgtEl>
                                          <p:spTgt spid="15"/>
                                        </p:tgtEl>
                                        <p:attrNameLst>
                                          <p:attrName>ppt_y</p:attrName>
                                        </p:attrNameLst>
                                      </p:cBhvr>
                                      <p:tavLst>
                                        <p:tav tm="0">
                                          <p:val>
                                            <p:strVal val="ppt_y"/>
                                          </p:val>
                                        </p:tav>
                                        <p:tav tm="100000">
                                          <p:val>
                                            <p:strVal val="1+ppt_h/2"/>
                                          </p:val>
                                        </p:tav>
                                      </p:tavLst>
                                    </p:anim>
                                    <p:set>
                                      <p:cBhvr>
                                        <p:cTn id="41" dur="1" fill="hold">
                                          <p:stCondLst>
                                            <p:cond delay="499"/>
                                          </p:stCondLst>
                                        </p:cTn>
                                        <p:tgtEl>
                                          <p:spTgt spid="15"/>
                                        </p:tgtEl>
                                        <p:attrNameLst>
                                          <p:attrName>style.visibility</p:attrName>
                                        </p:attrNameLst>
                                      </p:cBhvr>
                                      <p:to>
                                        <p:strVal val="hidden"/>
                                      </p:to>
                                    </p:set>
                                  </p:childTnLst>
                                </p:cTn>
                              </p:par>
                              <p:par>
                                <p:cTn id="42" presetID="2" presetClass="exit" presetSubtype="4" fill="hold" grpId="1" nodeType="withEffect">
                                  <p:stCondLst>
                                    <p:cond delay="0"/>
                                  </p:stCondLst>
                                  <p:childTnLst>
                                    <p:anim calcmode="lin" valueType="num">
                                      <p:cBhvr additive="base">
                                        <p:cTn id="43" dur="500"/>
                                        <p:tgtEl>
                                          <p:spTgt spid="16"/>
                                        </p:tgtEl>
                                        <p:attrNameLst>
                                          <p:attrName>ppt_x</p:attrName>
                                        </p:attrNameLst>
                                      </p:cBhvr>
                                      <p:tavLst>
                                        <p:tav tm="0">
                                          <p:val>
                                            <p:strVal val="ppt_x"/>
                                          </p:val>
                                        </p:tav>
                                        <p:tav tm="100000">
                                          <p:val>
                                            <p:strVal val="ppt_x"/>
                                          </p:val>
                                        </p:tav>
                                      </p:tavLst>
                                    </p:anim>
                                    <p:anim calcmode="lin" valueType="num">
                                      <p:cBhvr additive="base">
                                        <p:cTn id="44" dur="500"/>
                                        <p:tgtEl>
                                          <p:spTgt spid="16"/>
                                        </p:tgtEl>
                                        <p:attrNameLst>
                                          <p:attrName>ppt_y</p:attrName>
                                        </p:attrNameLst>
                                      </p:cBhvr>
                                      <p:tavLst>
                                        <p:tav tm="0">
                                          <p:val>
                                            <p:strVal val="ppt_y"/>
                                          </p:val>
                                        </p:tav>
                                        <p:tav tm="100000">
                                          <p:val>
                                            <p:strVal val="1+ppt_h/2"/>
                                          </p:val>
                                        </p:tav>
                                      </p:tavLst>
                                    </p:anim>
                                    <p:set>
                                      <p:cBhvr>
                                        <p:cTn id="45" dur="1" fill="hold">
                                          <p:stCondLst>
                                            <p:cond delay="499"/>
                                          </p:stCondLst>
                                        </p:cTn>
                                        <p:tgtEl>
                                          <p:spTgt spid="16"/>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12"/>
                                        </p:tgtEl>
                                        <p:attrNameLst>
                                          <p:attrName>ppt_x</p:attrName>
                                        </p:attrNameLst>
                                      </p:cBhvr>
                                      <p:tavLst>
                                        <p:tav tm="0">
                                          <p:val>
                                            <p:strVal val="ppt_x"/>
                                          </p:val>
                                        </p:tav>
                                        <p:tav tm="100000">
                                          <p:val>
                                            <p:strVal val="ppt_x"/>
                                          </p:val>
                                        </p:tav>
                                      </p:tavLst>
                                    </p:anim>
                                    <p:anim calcmode="lin" valueType="num">
                                      <p:cBhvr additive="base">
                                        <p:cTn id="48" dur="500"/>
                                        <p:tgtEl>
                                          <p:spTgt spid="12"/>
                                        </p:tgtEl>
                                        <p:attrNameLst>
                                          <p:attrName>ppt_y</p:attrName>
                                        </p:attrNameLst>
                                      </p:cBhvr>
                                      <p:tavLst>
                                        <p:tav tm="0">
                                          <p:val>
                                            <p:strVal val="ppt_y"/>
                                          </p:val>
                                        </p:tav>
                                        <p:tav tm="100000">
                                          <p:val>
                                            <p:strVal val="1+ppt_h/2"/>
                                          </p:val>
                                        </p:tav>
                                      </p:tavLst>
                                    </p:anim>
                                    <p:set>
                                      <p:cBhvr>
                                        <p:cTn id="49" dur="1" fill="hold">
                                          <p:stCondLst>
                                            <p:cond delay="499"/>
                                          </p:stCondLst>
                                        </p:cTn>
                                        <p:tgtEl>
                                          <p:spTgt spid="12"/>
                                        </p:tgtEl>
                                        <p:attrNameLst>
                                          <p:attrName>style.visibility</p:attrName>
                                        </p:attrNameLst>
                                      </p:cBhvr>
                                      <p:to>
                                        <p:strVal val="hidden"/>
                                      </p:to>
                                    </p:set>
                                  </p:childTnLst>
                                </p:cTn>
                              </p:par>
                              <p:par>
                                <p:cTn id="50" presetID="18" presetClass="entr" presetSubtype="6"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Right)">
                                      <p:cBhvr>
                                        <p:cTn id="57" dur="500"/>
                                        <p:tgtEl>
                                          <p:spTgt spid="18"/>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strips(downRight)">
                                      <p:cBhvr>
                                        <p:cTn id="60" dur="500"/>
                                        <p:tgtEl>
                                          <p:spTgt spid="19"/>
                                        </p:tgtEl>
                                      </p:cBhvr>
                                    </p:animEffect>
                                  </p:childTnLst>
                                </p:cTn>
                              </p:par>
                              <p:par>
                                <p:cTn id="61" presetID="18" presetClass="entr" presetSubtype="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Righ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strips(downRigh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6"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Right)">
                                      <p:cBhvr>
                                        <p:cTn id="73" dur="500"/>
                                        <p:tgtEl>
                                          <p:spTgt spid="22"/>
                                        </p:tgtEl>
                                      </p:cBhvr>
                                    </p:animEffect>
                                  </p:childTnLst>
                                </p:cTn>
                              </p:par>
                              <p:par>
                                <p:cTn id="74" presetID="18" presetClass="entr" presetSubtype="6"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strips(downRight)">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8" grpId="0" animBg="1"/>
      <p:bldP spid="19" grpId="0" animBg="1"/>
      <p:bldP spid="20" grpId="0" animBg="1"/>
      <p:bldP spid="24" grpId="0" animBg="1"/>
      <p:bldP spid="2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38" name="Line 10"/>
          <p:cNvSpPr>
            <a:spLocks noChangeShapeType="1"/>
          </p:cNvSpPr>
          <p:nvPr/>
        </p:nvSpPr>
        <p:spPr bwMode="auto">
          <a:xfrm>
            <a:off x="3058886" y="5317464"/>
            <a:ext cx="827314" cy="0"/>
          </a:xfrm>
          <a:prstGeom prst="line">
            <a:avLst/>
          </a:prstGeom>
          <a:noFill/>
          <a:ln w="12700">
            <a:solidFill>
              <a:schemeClr val="tx1"/>
            </a:solidFill>
            <a:round/>
            <a:headEnd/>
            <a:tailEnd/>
          </a:ln>
          <a:effectLst/>
        </p:spPr>
        <p:txBody>
          <a:bodyPr/>
          <a:lstStyle/>
          <a:p>
            <a:endParaRPr lang="zh-CN" altLang="en-US"/>
          </a:p>
        </p:txBody>
      </p:sp>
      <p:grpSp>
        <p:nvGrpSpPr>
          <p:cNvPr id="2" name="组合 76"/>
          <p:cNvGrpSpPr/>
          <p:nvPr/>
        </p:nvGrpSpPr>
        <p:grpSpPr>
          <a:xfrm>
            <a:off x="457200" y="1202267"/>
            <a:ext cx="7967131" cy="4301066"/>
            <a:chOff x="457200" y="1202267"/>
            <a:chExt cx="7967131" cy="4301066"/>
          </a:xfrm>
        </p:grpSpPr>
        <p:sp>
          <p:nvSpPr>
            <p:cNvPr id="40" name="Line 8"/>
            <p:cNvSpPr>
              <a:spLocks noChangeShapeType="1"/>
            </p:cNvSpPr>
            <p:nvPr/>
          </p:nvSpPr>
          <p:spPr bwMode="auto">
            <a:xfrm flipV="1">
              <a:off x="2362200" y="1430867"/>
              <a:ext cx="533400" cy="457200"/>
            </a:xfrm>
            <a:prstGeom prst="line">
              <a:avLst/>
            </a:prstGeom>
            <a:noFill/>
            <a:ln w="12700">
              <a:solidFill>
                <a:schemeClr val="tx1"/>
              </a:solidFill>
              <a:round/>
              <a:headEnd/>
              <a:tailEnd/>
            </a:ln>
            <a:effectLst/>
          </p:spPr>
          <p:txBody>
            <a:bodyPr/>
            <a:lstStyle/>
            <a:p>
              <a:endParaRPr lang="zh-CN" altLang="en-US"/>
            </a:p>
          </p:txBody>
        </p:sp>
        <p:sp>
          <p:nvSpPr>
            <p:cNvPr id="41" name="Line 5"/>
            <p:cNvSpPr>
              <a:spLocks noChangeShapeType="1"/>
            </p:cNvSpPr>
            <p:nvPr/>
          </p:nvSpPr>
          <p:spPr bwMode="auto">
            <a:xfrm flipV="1">
              <a:off x="2658000" y="4555067"/>
              <a:ext cx="1152000" cy="0"/>
            </a:xfrm>
            <a:prstGeom prst="line">
              <a:avLst/>
            </a:prstGeom>
            <a:noFill/>
            <a:ln w="12700">
              <a:solidFill>
                <a:schemeClr val="tx1"/>
              </a:solidFill>
              <a:round/>
              <a:headEnd/>
              <a:tailEnd/>
            </a:ln>
            <a:effectLst/>
          </p:spPr>
          <p:txBody>
            <a:bodyPr/>
            <a:lstStyle/>
            <a:p>
              <a:endParaRPr lang="zh-CN" altLang="en-US"/>
            </a:p>
          </p:txBody>
        </p:sp>
        <p:sp>
          <p:nvSpPr>
            <p:cNvPr id="42" name="Line 5"/>
            <p:cNvSpPr>
              <a:spLocks noChangeShapeType="1"/>
            </p:cNvSpPr>
            <p:nvPr/>
          </p:nvSpPr>
          <p:spPr bwMode="auto">
            <a:xfrm flipV="1">
              <a:off x="3276600" y="3826933"/>
              <a:ext cx="608012" cy="0"/>
            </a:xfrm>
            <a:prstGeom prst="line">
              <a:avLst/>
            </a:prstGeom>
            <a:noFill/>
            <a:ln w="12700">
              <a:solidFill>
                <a:schemeClr val="tx1"/>
              </a:solidFill>
              <a:round/>
              <a:headEnd/>
              <a:tailEnd/>
            </a:ln>
            <a:effectLst/>
          </p:spPr>
          <p:txBody>
            <a:bodyPr/>
            <a:lstStyle/>
            <a:p>
              <a:endParaRPr lang="zh-CN" altLang="en-US"/>
            </a:p>
          </p:txBody>
        </p:sp>
        <p:sp>
          <p:nvSpPr>
            <p:cNvPr id="43" name="Line 4"/>
            <p:cNvSpPr>
              <a:spLocks noChangeShapeType="1"/>
            </p:cNvSpPr>
            <p:nvPr/>
          </p:nvSpPr>
          <p:spPr bwMode="auto">
            <a:xfrm>
              <a:off x="3268663" y="2954867"/>
              <a:ext cx="541337" cy="0"/>
            </a:xfrm>
            <a:prstGeom prst="line">
              <a:avLst/>
            </a:prstGeom>
            <a:noFill/>
            <a:ln w="12700">
              <a:solidFill>
                <a:schemeClr val="tx1"/>
              </a:solidFill>
              <a:round/>
              <a:headEnd/>
              <a:tailEnd/>
            </a:ln>
            <a:effectLst/>
          </p:spPr>
          <p:txBody>
            <a:bodyPr/>
            <a:lstStyle/>
            <a:p>
              <a:endParaRPr lang="zh-CN" altLang="en-US"/>
            </a:p>
          </p:txBody>
        </p:sp>
        <p:sp>
          <p:nvSpPr>
            <p:cNvPr id="44" name="Line 5"/>
            <p:cNvSpPr>
              <a:spLocks noChangeShapeType="1"/>
            </p:cNvSpPr>
            <p:nvPr/>
          </p:nvSpPr>
          <p:spPr bwMode="auto">
            <a:xfrm flipV="1">
              <a:off x="2785534" y="2226733"/>
              <a:ext cx="1152000" cy="0"/>
            </a:xfrm>
            <a:prstGeom prst="line">
              <a:avLst/>
            </a:prstGeom>
            <a:noFill/>
            <a:ln w="12700">
              <a:solidFill>
                <a:schemeClr val="tx1"/>
              </a:solidFill>
              <a:round/>
              <a:headEnd/>
              <a:tailEnd/>
            </a:ln>
            <a:effectLst/>
          </p:spPr>
          <p:txBody>
            <a:bodyPr/>
            <a:lstStyle/>
            <a:p>
              <a:endParaRPr lang="zh-CN" altLang="en-US"/>
            </a:p>
          </p:txBody>
        </p:sp>
        <p:grpSp>
          <p:nvGrpSpPr>
            <p:cNvPr id="3" name="Group 27"/>
            <p:cNvGrpSpPr>
              <a:grpSpLocks/>
            </p:cNvGrpSpPr>
            <p:nvPr/>
          </p:nvGrpSpPr>
          <p:grpSpPr bwMode="auto">
            <a:xfrm>
              <a:off x="457200" y="1811867"/>
              <a:ext cx="3124200" cy="3048000"/>
              <a:chOff x="192" y="1631"/>
              <a:chExt cx="1684" cy="1683"/>
            </a:xfrm>
          </p:grpSpPr>
          <p:sp>
            <p:nvSpPr>
              <p:cNvPr id="97" name="Oval 28"/>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98" name="Oval 29"/>
              <p:cNvSpPr>
                <a:spLocks noChangeArrowheads="1"/>
              </p:cNvSpPr>
              <p:nvPr/>
            </p:nvSpPr>
            <p:spPr bwMode="gray">
              <a:xfrm>
                <a:off x="303" y="1740"/>
                <a:ext cx="1461" cy="14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9" name="Oval 30"/>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100" name="Oval 31"/>
              <p:cNvSpPr>
                <a:spLocks noChangeArrowheads="1"/>
              </p:cNvSpPr>
              <p:nvPr/>
            </p:nvSpPr>
            <p:spPr bwMode="gray">
              <a:xfrm>
                <a:off x="375" y="1814"/>
                <a:ext cx="1317" cy="1316"/>
              </a:xfrm>
              <a:prstGeom prst="ellipse">
                <a:avLst/>
              </a:prstGeom>
              <a:solidFill>
                <a:srgbClr val="000000"/>
              </a:solidFill>
              <a:ln w="38100" algn="ctr">
                <a:noFill/>
                <a:round/>
                <a:headEnd/>
                <a:tailEnd/>
              </a:ln>
              <a:effectLst/>
            </p:spPr>
            <p:txBody>
              <a:bodyPr anchor="ctr">
                <a:spAutoFit/>
              </a:bodyPr>
              <a:lstStyle/>
              <a:p>
                <a:endParaRPr lang="zh-CN" altLang="en-US"/>
              </a:p>
            </p:txBody>
          </p:sp>
          <p:sp>
            <p:nvSpPr>
              <p:cNvPr id="101" name="Oval 32"/>
              <p:cNvSpPr>
                <a:spLocks noChangeArrowheads="1"/>
              </p:cNvSpPr>
              <p:nvPr/>
            </p:nvSpPr>
            <p:spPr bwMode="gray">
              <a:xfrm>
                <a:off x="396" y="1835"/>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02" name="Oval 33"/>
              <p:cNvSpPr>
                <a:spLocks noChangeArrowheads="1"/>
              </p:cNvSpPr>
              <p:nvPr/>
            </p:nvSpPr>
            <p:spPr bwMode="gray">
              <a:xfrm>
                <a:off x="412" y="1842"/>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03" name="Oval 34"/>
              <p:cNvSpPr>
                <a:spLocks noChangeArrowheads="1"/>
              </p:cNvSpPr>
              <p:nvPr/>
            </p:nvSpPr>
            <p:spPr bwMode="gray">
              <a:xfrm>
                <a:off x="426" y="1854"/>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04" name="Oval 35"/>
              <p:cNvSpPr>
                <a:spLocks noChangeArrowheads="1"/>
              </p:cNvSpPr>
              <p:nvPr/>
            </p:nvSpPr>
            <p:spPr bwMode="gray">
              <a:xfrm>
                <a:off x="480" y="1872"/>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sp>
            <p:nvSpPr>
              <p:cNvPr id="105" name="Text Box 36"/>
              <p:cNvSpPr txBox="1">
                <a:spLocks noChangeArrowheads="1"/>
              </p:cNvSpPr>
              <p:nvPr/>
            </p:nvSpPr>
            <p:spPr bwMode="gray">
              <a:xfrm>
                <a:off x="383" y="1857"/>
                <a:ext cx="1297" cy="978"/>
              </a:xfrm>
              <a:prstGeom prst="rect">
                <a:avLst/>
              </a:prstGeom>
              <a:noFill/>
              <a:ln w="9525">
                <a:noFill/>
                <a:miter lim="800000"/>
                <a:headEnd/>
                <a:tailEnd/>
              </a:ln>
              <a:effectLst/>
            </p:spPr>
            <p:txBody>
              <a:bodyPr>
                <a:spAutoFit/>
              </a:bodyPr>
              <a:lstStyle/>
              <a:p>
                <a:pPr algn="ctr"/>
                <a:r>
                  <a:rPr lang="zh-CN" altLang="en-US" sz="3600" b="1" dirty="0" smtClean="0">
                    <a:solidFill>
                      <a:srgbClr val="000000"/>
                    </a:solidFill>
                    <a:ea typeface="宋体" charset="-122"/>
                  </a:rPr>
                  <a:t>汇</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报</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内</a:t>
                </a:r>
                <a:endParaRPr lang="en-US" altLang="zh-CN" sz="3600" b="1" dirty="0" smtClean="0">
                  <a:solidFill>
                    <a:srgbClr val="000000"/>
                  </a:solidFill>
                  <a:ea typeface="宋体" charset="-122"/>
                </a:endParaRPr>
              </a:p>
              <a:p>
                <a:pPr algn="ctr"/>
                <a:r>
                  <a:rPr lang="zh-CN" altLang="en-US" sz="3600" b="1" dirty="0" smtClean="0">
                    <a:solidFill>
                      <a:srgbClr val="000000"/>
                    </a:solidFill>
                    <a:ea typeface="宋体" charset="-122"/>
                  </a:rPr>
                  <a:t>容</a:t>
                </a:r>
                <a:endParaRPr lang="en-US" altLang="zh-CN" sz="3600" b="1" dirty="0">
                  <a:solidFill>
                    <a:srgbClr val="000000"/>
                  </a:solidFill>
                  <a:ea typeface="宋体" charset="-122"/>
                </a:endParaRPr>
              </a:p>
            </p:txBody>
          </p:sp>
        </p:grpSp>
        <p:sp>
          <p:nvSpPr>
            <p:cNvPr id="46" name="Line 3"/>
            <p:cNvSpPr>
              <a:spLocks noChangeShapeType="1"/>
            </p:cNvSpPr>
            <p:nvPr/>
          </p:nvSpPr>
          <p:spPr bwMode="auto">
            <a:xfrm flipV="1">
              <a:off x="2896333" y="1430867"/>
              <a:ext cx="1008000" cy="0"/>
            </a:xfrm>
            <a:prstGeom prst="line">
              <a:avLst/>
            </a:prstGeom>
            <a:noFill/>
            <a:ln w="12700">
              <a:solidFill>
                <a:schemeClr val="tx1"/>
              </a:solidFill>
              <a:round/>
              <a:headEnd/>
              <a:tailEnd/>
            </a:ln>
            <a:effectLst/>
          </p:spPr>
          <p:txBody>
            <a:bodyPr/>
            <a:lstStyle/>
            <a:p>
              <a:endParaRPr lang="zh-CN" altLang="en-US"/>
            </a:p>
          </p:txBody>
        </p:sp>
        <p:sp>
          <p:nvSpPr>
            <p:cNvPr id="47" name="AutoShape 6"/>
            <p:cNvSpPr>
              <a:spLocks noChangeArrowheads="1"/>
            </p:cNvSpPr>
            <p:nvPr/>
          </p:nvSpPr>
          <p:spPr bwMode="gray">
            <a:xfrm>
              <a:off x="4191000" y="1202267"/>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研究背景与现状分析</a:t>
              </a:r>
              <a:endParaRPr lang="zh-CN" altLang="en-US" dirty="0">
                <a:solidFill>
                  <a:schemeClr val="tx1"/>
                </a:solidFill>
                <a:latin typeface="Arial" pitchFamily="34" charset="0"/>
              </a:endParaRPr>
            </a:p>
          </p:txBody>
        </p:sp>
        <p:sp>
          <p:nvSpPr>
            <p:cNvPr id="48" name="AutoShape 7"/>
            <p:cNvSpPr>
              <a:spLocks noChangeArrowheads="1"/>
            </p:cNvSpPr>
            <p:nvPr/>
          </p:nvSpPr>
          <p:spPr bwMode="gray">
            <a:xfrm>
              <a:off x="4191000" y="1964267"/>
              <a:ext cx="4191000" cy="474133"/>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航空发动机转静碰摩实验</a:t>
              </a:r>
              <a:r>
                <a:rPr lang="zh-CN" altLang="en-US" b="0" dirty="0" smtClean="0">
                  <a:solidFill>
                    <a:schemeClr val="tx1"/>
                  </a:solidFill>
                  <a:latin typeface="Arial" pitchFamily="34" charset="0"/>
                </a:rPr>
                <a:t> </a:t>
              </a:r>
              <a:endParaRPr lang="zh-CN" altLang="en-US" b="0" dirty="0">
                <a:solidFill>
                  <a:schemeClr val="tx1"/>
                </a:solidFill>
                <a:latin typeface="Arial" pitchFamily="34" charset="0"/>
              </a:endParaRPr>
            </a:p>
          </p:txBody>
        </p:sp>
        <p:sp>
          <p:nvSpPr>
            <p:cNvPr id="49" name="AutoShape 6"/>
            <p:cNvSpPr>
              <a:spLocks noChangeArrowheads="1"/>
            </p:cNvSpPr>
            <p:nvPr/>
          </p:nvSpPr>
          <p:spPr bwMode="gray">
            <a:xfrm>
              <a:off x="4207933" y="2777066"/>
              <a:ext cx="4191000" cy="4572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航空发动机径向碰摩部位识别</a:t>
              </a:r>
              <a:endParaRPr lang="zh-CN" altLang="en-US" dirty="0">
                <a:solidFill>
                  <a:schemeClr val="tx1"/>
                </a:solidFill>
                <a:latin typeface="Arial" pitchFamily="34" charset="0"/>
              </a:endParaRPr>
            </a:p>
          </p:txBody>
        </p:sp>
        <p:sp>
          <p:nvSpPr>
            <p:cNvPr id="50" name="AutoShape 7"/>
            <p:cNvSpPr>
              <a:spLocks noChangeArrowheads="1"/>
            </p:cNvSpPr>
            <p:nvPr/>
          </p:nvSpPr>
          <p:spPr bwMode="gray">
            <a:xfrm>
              <a:off x="4207933" y="3589868"/>
              <a:ext cx="4114800" cy="448732"/>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基于</a:t>
              </a:r>
              <a:r>
                <a:rPr lang="en-US" altLang="zh-CN" dirty="0" err="1" smtClean="0">
                  <a:solidFill>
                    <a:schemeClr val="tx1"/>
                  </a:solidFill>
                  <a:latin typeface="Arial" pitchFamily="34" charset="0"/>
                </a:rPr>
                <a:t>Weka</a:t>
              </a:r>
              <a:r>
                <a:rPr lang="zh-CN" altLang="en-US" dirty="0" smtClean="0">
                  <a:solidFill>
                    <a:schemeClr val="tx1"/>
                  </a:solidFill>
                  <a:latin typeface="Arial" pitchFamily="34" charset="0"/>
                </a:rPr>
                <a:t>平台的知识规则自动获取</a:t>
              </a:r>
              <a:endParaRPr lang="zh-CN" altLang="en-US" dirty="0">
                <a:solidFill>
                  <a:schemeClr val="tx1"/>
                </a:solidFill>
                <a:latin typeface="Arial" pitchFamily="34" charset="0"/>
              </a:endParaRPr>
            </a:p>
          </p:txBody>
        </p:sp>
        <p:sp>
          <p:nvSpPr>
            <p:cNvPr id="51" name="AutoShape 6"/>
            <p:cNvSpPr>
              <a:spLocks noChangeArrowheads="1"/>
            </p:cNvSpPr>
            <p:nvPr/>
          </p:nvSpPr>
          <p:spPr bwMode="gray">
            <a:xfrm>
              <a:off x="4191000" y="4309534"/>
              <a:ext cx="4191000" cy="423334"/>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lgn="l" eaLnBrk="0" hangingPunct="0"/>
              <a:r>
                <a:rPr lang="zh-CN" altLang="en-US" dirty="0" smtClean="0">
                  <a:solidFill>
                    <a:schemeClr val="tx1"/>
                  </a:solidFill>
                  <a:latin typeface="Arial" pitchFamily="34" charset="0"/>
                </a:rPr>
                <a:t>转子叶尖</a:t>
              </a:r>
              <a:r>
                <a:rPr lang="en-US" altLang="zh-CN" dirty="0" smtClean="0">
                  <a:solidFill>
                    <a:schemeClr val="tx1"/>
                  </a:solidFill>
                  <a:latin typeface="Arial" pitchFamily="34" charset="0"/>
                </a:rPr>
                <a:t>-</a:t>
              </a:r>
              <a:r>
                <a:rPr lang="zh-CN" altLang="en-US" dirty="0" smtClean="0">
                  <a:solidFill>
                    <a:schemeClr val="tx1"/>
                  </a:solidFill>
                  <a:latin typeface="Arial" pitchFamily="34" charset="0"/>
                </a:rPr>
                <a:t>机匣特征分析</a:t>
              </a:r>
            </a:p>
          </p:txBody>
        </p:sp>
        <p:grpSp>
          <p:nvGrpSpPr>
            <p:cNvPr id="6" name="Group 11"/>
            <p:cNvGrpSpPr>
              <a:grpSpLocks/>
            </p:cNvGrpSpPr>
            <p:nvPr/>
          </p:nvGrpSpPr>
          <p:grpSpPr bwMode="auto">
            <a:xfrm>
              <a:off x="3810000" y="1278467"/>
              <a:ext cx="381000" cy="381000"/>
              <a:chOff x="2078" y="1680"/>
              <a:chExt cx="1615" cy="1615"/>
            </a:xfrm>
          </p:grpSpPr>
          <p:sp>
            <p:nvSpPr>
              <p:cNvPr id="91"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92"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93"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94" name="Oval 15"/>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zh-CN" altLang="en-US"/>
              </a:p>
            </p:txBody>
          </p:sp>
          <p:sp>
            <p:nvSpPr>
              <p:cNvPr id="95"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6" name="Oval 17"/>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7" name="Group 18"/>
            <p:cNvGrpSpPr>
              <a:grpSpLocks/>
            </p:cNvGrpSpPr>
            <p:nvPr/>
          </p:nvGrpSpPr>
          <p:grpSpPr bwMode="auto">
            <a:xfrm>
              <a:off x="3810000" y="2040467"/>
              <a:ext cx="381000" cy="381000"/>
              <a:chOff x="2078" y="1680"/>
              <a:chExt cx="1615" cy="1615"/>
            </a:xfrm>
          </p:grpSpPr>
          <p:sp>
            <p:nvSpPr>
              <p:cNvPr id="85"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86"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87" name="Oval 2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88" name="Oval 2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zh-CN" altLang="en-US"/>
              </a:p>
            </p:txBody>
          </p:sp>
          <p:sp>
            <p:nvSpPr>
              <p:cNvPr id="89" name="Oval 2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90" name="Oval 2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8" name="Group 25"/>
            <p:cNvGrpSpPr>
              <a:grpSpLocks/>
            </p:cNvGrpSpPr>
            <p:nvPr/>
          </p:nvGrpSpPr>
          <p:grpSpPr bwMode="auto">
            <a:xfrm>
              <a:off x="3810000" y="2802467"/>
              <a:ext cx="381000" cy="381000"/>
              <a:chOff x="2078" y="1680"/>
              <a:chExt cx="1615" cy="1615"/>
            </a:xfrm>
          </p:grpSpPr>
          <p:sp>
            <p:nvSpPr>
              <p:cNvPr id="79"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80"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81" name="Oval 2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82" name="Oval 2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zh-CN" altLang="en-US"/>
              </a:p>
            </p:txBody>
          </p:sp>
          <p:sp>
            <p:nvSpPr>
              <p:cNvPr id="83" name="Oval 3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84" name="Oval 3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9" name="Group 32"/>
            <p:cNvGrpSpPr>
              <a:grpSpLocks/>
            </p:cNvGrpSpPr>
            <p:nvPr/>
          </p:nvGrpSpPr>
          <p:grpSpPr bwMode="auto">
            <a:xfrm>
              <a:off x="3810000" y="3640667"/>
              <a:ext cx="381000" cy="381000"/>
              <a:chOff x="2078" y="1680"/>
              <a:chExt cx="1615" cy="1615"/>
            </a:xfrm>
          </p:grpSpPr>
          <p:sp>
            <p:nvSpPr>
              <p:cNvPr id="73"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74"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75"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76"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77"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8"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0" name="Group 39"/>
            <p:cNvGrpSpPr>
              <a:grpSpLocks/>
            </p:cNvGrpSpPr>
            <p:nvPr/>
          </p:nvGrpSpPr>
          <p:grpSpPr bwMode="auto">
            <a:xfrm>
              <a:off x="3818465" y="4360333"/>
              <a:ext cx="355600" cy="381000"/>
              <a:chOff x="2078" y="1680"/>
              <a:chExt cx="1615" cy="1615"/>
            </a:xfrm>
          </p:grpSpPr>
          <p:sp>
            <p:nvSpPr>
              <p:cNvPr id="67"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68"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69" name="Oval 4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70" name="Oval 43"/>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zh-CN" altLang="en-US"/>
              </a:p>
            </p:txBody>
          </p:sp>
          <p:sp>
            <p:nvSpPr>
              <p:cNvPr id="71" name="Oval 4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2" name="Oval 45"/>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zh-CN" altLang="en-US"/>
              </a:p>
            </p:txBody>
          </p:sp>
        </p:grpSp>
        <p:grpSp>
          <p:nvGrpSpPr>
            <p:cNvPr id="11" name="组合 142"/>
            <p:cNvGrpSpPr/>
            <p:nvPr/>
          </p:nvGrpSpPr>
          <p:grpSpPr>
            <a:xfrm>
              <a:off x="3793067" y="5088467"/>
              <a:ext cx="381000" cy="381001"/>
              <a:chOff x="4114800" y="5029200"/>
              <a:chExt cx="381000" cy="381001"/>
            </a:xfrm>
          </p:grpSpPr>
          <p:grpSp>
            <p:nvGrpSpPr>
              <p:cNvPr id="12" name="Group 32"/>
              <p:cNvGrpSpPr>
                <a:grpSpLocks/>
              </p:cNvGrpSpPr>
              <p:nvPr/>
            </p:nvGrpSpPr>
            <p:grpSpPr bwMode="auto">
              <a:xfrm>
                <a:off x="4114800" y="5029200"/>
                <a:ext cx="381000" cy="381001"/>
                <a:chOff x="2078" y="1680"/>
                <a:chExt cx="1615" cy="1615"/>
              </a:xfrm>
            </p:grpSpPr>
            <p:sp>
              <p:nvSpPr>
                <p:cNvPr id="61"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zh-CN" altLang="en-US"/>
                </a:p>
              </p:txBody>
            </p:sp>
            <p:sp>
              <p:nvSpPr>
                <p:cNvPr id="62"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zh-CN" altLang="en-US"/>
                </a:p>
              </p:txBody>
            </p:sp>
            <p:sp>
              <p:nvSpPr>
                <p:cNvPr id="63" name="Oval 3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64" name="Oval 3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zh-CN" altLang="en-US"/>
                </a:p>
              </p:txBody>
            </p:sp>
            <p:sp>
              <p:nvSpPr>
                <p:cNvPr id="65" name="Oval 3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66" name="Oval 3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zh-CN" altLang="en-US"/>
                </a:p>
              </p:txBody>
            </p:sp>
          </p:grpSp>
          <p:sp>
            <p:nvSpPr>
              <p:cNvPr id="60" name="Oval 24"/>
              <p:cNvSpPr>
                <a:spLocks noChangeArrowheads="1"/>
              </p:cNvSpPr>
              <p:nvPr/>
            </p:nvSpPr>
            <p:spPr bwMode="gray">
              <a:xfrm>
                <a:off x="4169507" y="5071534"/>
                <a:ext cx="258561" cy="259033"/>
              </a:xfrm>
              <a:prstGeom prst="ellipse">
                <a:avLst/>
              </a:prstGeom>
              <a:gradFill rotWithShape="1">
                <a:gsLst>
                  <a:gs pos="0">
                    <a:srgbClr val="FF0000"/>
                  </a:gs>
                  <a:gs pos="25000">
                    <a:srgbClr val="21D6E0"/>
                  </a:gs>
                  <a:gs pos="75000">
                    <a:srgbClr val="0087E6"/>
                  </a:gs>
                  <a:gs pos="100000">
                    <a:srgbClr val="005CBF"/>
                  </a:gs>
                </a:gsLst>
                <a:lin ang="2700000" scaled="0"/>
              </a:gradFill>
              <a:ln w="38100" algn="ctr">
                <a:noFill/>
                <a:round/>
                <a:headEnd/>
                <a:tailEnd/>
              </a:ln>
              <a:effectLst/>
            </p:spPr>
            <p:txBody>
              <a:bodyPr anchor="ctr">
                <a:spAutoFit/>
              </a:bodyPr>
              <a:lstStyle/>
              <a:p>
                <a:endParaRPr lang="zh-CN" altLang="en-US"/>
              </a:p>
            </p:txBody>
          </p:sp>
        </p:grpSp>
        <p:sp>
          <p:nvSpPr>
            <p:cNvPr id="58" name="AutoShape 7"/>
            <p:cNvSpPr>
              <a:spLocks noChangeArrowheads="1"/>
            </p:cNvSpPr>
            <p:nvPr/>
          </p:nvSpPr>
          <p:spPr bwMode="gray">
            <a:xfrm>
              <a:off x="4190997" y="5046133"/>
              <a:ext cx="4233334" cy="4572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algn="l" eaLnBrk="0" hangingPunct="0"/>
              <a:r>
                <a:rPr lang="zh-CN" altLang="en-US" dirty="0" smtClean="0">
                  <a:solidFill>
                    <a:srgbClr val="A20000"/>
                  </a:solidFill>
                  <a:latin typeface="Arial" pitchFamily="34" charset="0"/>
                </a:rPr>
                <a:t>总结与展望</a:t>
              </a:r>
              <a:endParaRPr lang="zh-CN" altLang="en-US" dirty="0">
                <a:solidFill>
                  <a:srgbClr val="A20000"/>
                </a:solidFill>
                <a:latin typeface="Arial" pitchFamily="34" charset="0"/>
              </a:endParaRPr>
            </a:p>
          </p:txBody>
        </p:sp>
      </p:grpSp>
      <p:sp>
        <p:nvSpPr>
          <p:cNvPr id="106" name="Line 11"/>
          <p:cNvSpPr>
            <a:spLocks noChangeShapeType="1"/>
          </p:cNvSpPr>
          <p:nvPr/>
        </p:nvSpPr>
        <p:spPr bwMode="auto">
          <a:xfrm>
            <a:off x="2438400" y="4783667"/>
            <a:ext cx="620486" cy="533797"/>
          </a:xfrm>
          <a:prstGeom prst="line">
            <a:avLst/>
          </a:prstGeom>
          <a:noFill/>
          <a:ln w="12700">
            <a:solidFill>
              <a:schemeClr val="tx1"/>
            </a:solidFill>
            <a:round/>
            <a:headEnd/>
            <a:tailEnd/>
          </a:ln>
          <a:effectLst/>
        </p:spPr>
        <p:txBody>
          <a:bodyPr/>
          <a:lstStyle/>
          <a:p>
            <a:endParaRPr lang="zh-CN" altLang="en-US"/>
          </a:p>
        </p:txBody>
      </p:sp>
      <p:sp>
        <p:nvSpPr>
          <p:cNvPr id="107"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52600" y="18593"/>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第六部分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432"/>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结论与展望</a:t>
            </a:r>
          </a:p>
        </p:txBody>
      </p:sp>
      <p:grpSp>
        <p:nvGrpSpPr>
          <p:cNvPr id="31" name="Group 3"/>
          <p:cNvGrpSpPr>
            <a:grpSpLocks/>
          </p:cNvGrpSpPr>
          <p:nvPr/>
        </p:nvGrpSpPr>
        <p:grpSpPr bwMode="auto">
          <a:xfrm>
            <a:off x="152400" y="1743076"/>
            <a:ext cx="8686800" cy="1938339"/>
            <a:chOff x="912" y="1448"/>
            <a:chExt cx="5472" cy="1221"/>
          </a:xfrm>
        </p:grpSpPr>
        <p:sp>
          <p:nvSpPr>
            <p:cNvPr id="33" name="AutoShape 5"/>
            <p:cNvSpPr>
              <a:spLocks noChangeArrowheads="1"/>
            </p:cNvSpPr>
            <p:nvPr/>
          </p:nvSpPr>
          <p:spPr bwMode="gray">
            <a:xfrm>
              <a:off x="912" y="1791"/>
              <a:ext cx="431" cy="431"/>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400" dirty="0" smtClean="0">
                  <a:latin typeface="Arial" charset="0"/>
                  <a:ea typeface="宋体" charset="-122"/>
                  <a:cs typeface="Arial" charset="0"/>
                </a:rPr>
                <a:t>1</a:t>
              </a:r>
              <a:endParaRPr lang="zh-CN" altLang="en-US" sz="2400" dirty="0">
                <a:latin typeface="Arial" charset="0"/>
                <a:ea typeface="宋体" charset="-122"/>
                <a:cs typeface="Arial" charset="0"/>
              </a:endParaRPr>
            </a:p>
          </p:txBody>
        </p:sp>
        <p:sp>
          <p:nvSpPr>
            <p:cNvPr id="34" name="Text Box 6"/>
            <p:cNvSpPr txBox="1">
              <a:spLocks noChangeArrowheads="1"/>
            </p:cNvSpPr>
            <p:nvPr/>
          </p:nvSpPr>
          <p:spPr bwMode="gray">
            <a:xfrm>
              <a:off x="1488" y="1448"/>
              <a:ext cx="4896" cy="1221"/>
            </a:xfrm>
            <a:prstGeom prst="rect">
              <a:avLst/>
            </a:prstGeom>
            <a:noFill/>
            <a:ln w="9525" algn="ctr">
              <a:noFill/>
              <a:miter lim="800000"/>
              <a:headEnd/>
              <a:tailEnd/>
            </a:ln>
          </p:spPr>
          <p:txBody>
            <a:bodyPr wrap="square">
              <a:spAutoFit/>
            </a:bodyPr>
            <a:lstStyle/>
            <a:p>
              <a:pPr algn="l"/>
              <a:r>
                <a:rPr lang="zh-CN" altLang="en-US" sz="2000" b="0" dirty="0" smtClean="0">
                  <a:solidFill>
                    <a:schemeClr val="tx1"/>
                  </a:solidFill>
                </a:rPr>
                <a:t>基于机匣加速度信号，提取了信号能量特征、小波包分析频带能量特征、小波极大模能量特征、倒频谱特征。利用</a:t>
              </a:r>
              <a:r>
                <a:rPr lang="en-US" sz="2000" b="0" dirty="0" smtClean="0">
                  <a:solidFill>
                    <a:schemeClr val="tx1"/>
                  </a:solidFill>
                </a:rPr>
                <a:t>SVM</a:t>
              </a:r>
              <a:r>
                <a:rPr lang="zh-CN" altLang="en-US" sz="2000" b="0" dirty="0" smtClean="0">
                  <a:solidFill>
                    <a:schemeClr val="tx1"/>
                  </a:solidFill>
                </a:rPr>
                <a:t>方法进行转静碰摩部位的识别，结果表明，所提取的特征均可以有效识别航空发动机的转静碰摩部位，其中小波极大模特征和倒频谱特征的识别效果更为稳定，在各次独立实验中，对未知样本的平均识别率均达到了</a:t>
              </a:r>
              <a:r>
                <a:rPr lang="en-US" sz="2000" b="0" dirty="0" smtClean="0">
                  <a:solidFill>
                    <a:schemeClr val="tx1"/>
                  </a:solidFill>
                </a:rPr>
                <a:t>85%</a:t>
              </a:r>
              <a:r>
                <a:rPr lang="zh-CN" altLang="en-US" sz="2000" b="0" dirty="0" smtClean="0">
                  <a:solidFill>
                    <a:schemeClr val="tx1"/>
                  </a:solidFill>
                </a:rPr>
                <a:t>以上。</a:t>
              </a:r>
              <a:endParaRPr lang="en-US" altLang="zh-CN" sz="2000" b="0" dirty="0">
                <a:solidFill>
                  <a:schemeClr val="tx1"/>
                </a:solidFill>
                <a:ea typeface="宋体" pitchFamily="2" charset="-122"/>
              </a:endParaRPr>
            </a:p>
          </p:txBody>
        </p:sp>
      </p:grpSp>
      <p:grpSp>
        <p:nvGrpSpPr>
          <p:cNvPr id="41" name="Group 13"/>
          <p:cNvGrpSpPr>
            <a:grpSpLocks/>
          </p:cNvGrpSpPr>
          <p:nvPr/>
        </p:nvGrpSpPr>
        <p:grpSpPr bwMode="auto">
          <a:xfrm>
            <a:off x="152400" y="4314826"/>
            <a:ext cx="8610600" cy="1323976"/>
            <a:chOff x="96" y="1758"/>
            <a:chExt cx="5424" cy="834"/>
          </a:xfrm>
        </p:grpSpPr>
        <p:sp>
          <p:nvSpPr>
            <p:cNvPr id="43" name="AutoShape 15"/>
            <p:cNvSpPr>
              <a:spLocks noChangeArrowheads="1"/>
            </p:cNvSpPr>
            <p:nvPr/>
          </p:nvSpPr>
          <p:spPr bwMode="gray">
            <a:xfrm>
              <a:off x="96" y="2017"/>
              <a:ext cx="431" cy="431"/>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400" dirty="0" smtClean="0">
                  <a:latin typeface="Arial" charset="0"/>
                  <a:ea typeface="宋体" charset="-122"/>
                  <a:cs typeface="Arial" charset="0"/>
                </a:rPr>
                <a:t>2</a:t>
              </a:r>
              <a:endParaRPr lang="zh-CN" altLang="en-US" sz="2400" dirty="0">
                <a:latin typeface="Arial" charset="0"/>
                <a:ea typeface="宋体" charset="-122"/>
                <a:cs typeface="Arial" charset="0"/>
              </a:endParaRPr>
            </a:p>
          </p:txBody>
        </p:sp>
        <p:sp>
          <p:nvSpPr>
            <p:cNvPr id="44" name="Text Box 16"/>
            <p:cNvSpPr txBox="1">
              <a:spLocks noChangeArrowheads="1"/>
            </p:cNvSpPr>
            <p:nvPr/>
          </p:nvSpPr>
          <p:spPr bwMode="gray">
            <a:xfrm>
              <a:off x="624" y="1758"/>
              <a:ext cx="4896" cy="834"/>
            </a:xfrm>
            <a:prstGeom prst="rect">
              <a:avLst/>
            </a:prstGeom>
            <a:noFill/>
            <a:ln w="9525" algn="ctr">
              <a:noFill/>
              <a:miter lim="800000"/>
              <a:headEnd/>
              <a:tailEnd/>
            </a:ln>
          </p:spPr>
          <p:txBody>
            <a:bodyPr wrap="square">
              <a:spAutoFit/>
            </a:bodyPr>
            <a:lstStyle/>
            <a:p>
              <a:pPr algn="l"/>
              <a:r>
                <a:rPr lang="zh-CN" altLang="en-US" sz="2000" b="0" dirty="0" smtClean="0">
                  <a:solidFill>
                    <a:schemeClr val="tx1"/>
                  </a:solidFill>
                </a:rPr>
                <a:t>基于机匣应变信号，采取沿机匣轴向、周向粘贴应变片的测试方法，并对不同部位的碰摩作用下机匣应变进行测试。提取应变信号均值，利用</a:t>
              </a:r>
              <a:r>
                <a:rPr lang="en-US" sz="2000" b="0" dirty="0" smtClean="0">
                  <a:solidFill>
                    <a:schemeClr val="tx1"/>
                  </a:solidFill>
                </a:rPr>
                <a:t>SVM</a:t>
              </a:r>
              <a:r>
                <a:rPr lang="zh-CN" altLang="en-US" sz="2000" b="0" dirty="0" smtClean="0">
                  <a:solidFill>
                    <a:schemeClr val="tx1"/>
                  </a:solidFill>
                </a:rPr>
                <a:t>方法进行识别，结果表明，沿机匣周向粘贴应变片的实验方案识别率更高，对训练、测试和未知样本的识别率均达到了</a:t>
              </a:r>
              <a:r>
                <a:rPr lang="en-US" sz="2000" b="0" dirty="0" smtClean="0">
                  <a:solidFill>
                    <a:schemeClr val="tx1"/>
                  </a:solidFill>
                </a:rPr>
                <a:t>100%</a:t>
              </a:r>
              <a:r>
                <a:rPr lang="zh-CN" altLang="en-US" sz="2000" b="0" dirty="0" smtClean="0">
                  <a:solidFill>
                    <a:schemeClr val="tx1"/>
                  </a:solidFill>
                </a:rPr>
                <a:t>。</a:t>
              </a:r>
              <a:endParaRPr lang="en-US" altLang="zh-CN" sz="2000" b="0" dirty="0">
                <a:solidFill>
                  <a:schemeClr val="tx1"/>
                </a:solidFill>
                <a:ea typeface="宋体" pitchFamily="2" charset="-122"/>
              </a:endParaRPr>
            </a:p>
          </p:txBody>
        </p:sp>
      </p:grpSp>
      <p:sp>
        <p:nvSpPr>
          <p:cNvPr id="57" name="Line 22"/>
          <p:cNvSpPr>
            <a:spLocks noChangeShapeType="1"/>
          </p:cNvSpPr>
          <p:nvPr/>
        </p:nvSpPr>
        <p:spPr bwMode="auto">
          <a:xfrm>
            <a:off x="990600" y="3962400"/>
            <a:ext cx="7920000" cy="0"/>
          </a:xfrm>
          <a:prstGeom prst="line">
            <a:avLst/>
          </a:prstGeom>
          <a:noFill/>
          <a:ln w="25400">
            <a:solidFill>
              <a:srgbClr val="00B0F0"/>
            </a:solidFill>
            <a:prstDash val="dash"/>
            <a:round/>
            <a:headEnd/>
            <a:tailEnd type="oval" w="med" len="med"/>
          </a:ln>
          <a:effectLst/>
        </p:spPr>
        <p:txBody>
          <a:bodyPr>
            <a:spAutoFit/>
          </a:bodyPr>
          <a:lstStyle/>
          <a:p>
            <a:endParaRPr lang="zh-CN" altLang="en-US"/>
          </a:p>
        </p:txBody>
      </p:sp>
      <p:sp>
        <p:nvSpPr>
          <p:cNvPr id="63" name="AutoShape 21"/>
          <p:cNvSpPr>
            <a:spLocks noChangeArrowheads="1"/>
          </p:cNvSpPr>
          <p:nvPr/>
        </p:nvSpPr>
        <p:spPr bwMode="gray">
          <a:xfrm>
            <a:off x="2133600" y="533400"/>
            <a:ext cx="4800600" cy="762000"/>
          </a:xfrm>
          <a:prstGeom prst="roundRect">
            <a:avLst>
              <a:gd name="adj" fmla="val 10889"/>
            </a:avLst>
          </a:prstGeom>
          <a:gradFill rotWithShape="1">
            <a:gsLst>
              <a:gs pos="0">
                <a:srgbClr val="07D1F9"/>
              </a:gs>
              <a:gs pos="50000">
                <a:srgbClr val="CCECFF">
                  <a:gamma/>
                  <a:tint val="0"/>
                  <a:invGamma/>
                </a:srgbClr>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defRPr/>
            </a:pPr>
            <a:r>
              <a:rPr lang="zh-CN" altLang="en-US" sz="2800" dirty="0" smtClean="0">
                <a:solidFill>
                  <a:srgbClr val="0000FF"/>
                </a:solidFill>
                <a:latin typeface="Arial" charset="0"/>
                <a:ea typeface="宋体" charset="-122"/>
                <a:cs typeface="Arial" charset="0"/>
              </a:rPr>
              <a:t>结论</a:t>
            </a:r>
            <a:endParaRPr lang="zh-CN" altLang="en-US" sz="2800" dirty="0">
              <a:solidFill>
                <a:srgbClr val="0000FF"/>
              </a:solidFill>
              <a:latin typeface="Arial" charset="0"/>
              <a:ea typeface="宋体" charset="-122"/>
              <a:cs typeface="Arial" charset="0"/>
            </a:endParaRPr>
          </a:p>
        </p:txBody>
      </p:sp>
      <p:sp>
        <p:nvSpPr>
          <p:cNvPr id="64" name="Line 22"/>
          <p:cNvSpPr>
            <a:spLocks noChangeShapeType="1"/>
          </p:cNvSpPr>
          <p:nvPr/>
        </p:nvSpPr>
        <p:spPr bwMode="auto">
          <a:xfrm>
            <a:off x="995400" y="6096000"/>
            <a:ext cx="7920000" cy="0"/>
          </a:xfrm>
          <a:prstGeom prst="line">
            <a:avLst/>
          </a:prstGeom>
          <a:noFill/>
          <a:ln w="25400">
            <a:solidFill>
              <a:srgbClr val="00B0F0"/>
            </a:solidFill>
            <a:prstDash val="dash"/>
            <a:round/>
            <a:headEnd/>
            <a:tailEnd type="oval" w="med" len="med"/>
          </a:ln>
          <a:effectLst/>
        </p:spPr>
        <p:txBody>
          <a:bodyPr>
            <a:spAutoFit/>
          </a:bodyPr>
          <a:lstStyle/>
          <a:p>
            <a:endParaRPr lang="zh-CN" altLang="en-US"/>
          </a:p>
        </p:txBody>
      </p:sp>
      <p:sp>
        <p:nvSpPr>
          <p:cNvPr id="17" name="日期占位符 3"/>
          <p:cNvSpPr>
            <a:spLocks noGrp="1"/>
          </p:cNvSpPr>
          <p:nvPr>
            <p:ph type="dt" sz="half" idx="10"/>
          </p:nvPr>
        </p:nvSpPr>
        <p:spPr>
          <a:xfrm>
            <a:off x="7543800" y="6463665"/>
            <a:ext cx="1600200" cy="381000"/>
          </a:xfrm>
        </p:spPr>
        <p:txBody>
          <a:bodyPr/>
          <a:lstStyle/>
          <a:p>
            <a:fld id="{95FF172A-2940-4631-80F7-138AED6CE3A7}" type="datetime1">
              <a:rPr lang="zh-CN" altLang="en-US" smtClean="0"/>
              <a:pPr/>
              <a:t>2014/5/4</a:t>
            </a:fld>
            <a:endParaRPr lang="en-US" dirty="0"/>
          </a:p>
        </p:txBody>
      </p:sp>
      <p:sp>
        <p:nvSpPr>
          <p:cNvPr id="19"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Right)">
                                      <p:cBhvr>
                                        <p:cTn id="12" dur="500"/>
                                        <p:tgtEl>
                                          <p:spTgt spid="31"/>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strips(downRight)">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Right)">
                                      <p:cBhvr>
                                        <p:cTn id="20" dur="500"/>
                                        <p:tgtEl>
                                          <p:spTgt spid="41"/>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strips(downRight)">
                                      <p:cBhvr>
                                        <p:cTn id="2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animBg="1"/>
      <p:bldP spid="6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7543800" y="6463665"/>
            <a:ext cx="1600200" cy="381000"/>
          </a:xfrm>
        </p:spPr>
        <p:txBody>
          <a:bodyPr/>
          <a:lstStyle/>
          <a:p>
            <a:fld id="{95FF172A-2940-4631-80F7-138AED6CE3A7}" type="datetime1">
              <a:rPr lang="zh-CN" altLang="en-US" smtClean="0"/>
              <a:pPr/>
              <a:t>2014/5/4</a:t>
            </a:fld>
            <a:endParaRPr lang="en-US" dirty="0"/>
          </a:p>
        </p:txBody>
      </p:sp>
      <p:sp>
        <p:nvSpPr>
          <p:cNvPr id="6" name="矩形 5"/>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第六部分</a:t>
            </a:r>
            <a:endParaRPr lang="zh-CN" altLang="en-US" dirty="0">
              <a:solidFill>
                <a:schemeClr val="bg1"/>
              </a:solidFill>
              <a:latin typeface="Arial" pitchFamily="34" charset="0"/>
            </a:endParaRPr>
          </a:p>
        </p:txBody>
      </p:sp>
      <p:sp>
        <p:nvSpPr>
          <p:cNvPr id="7"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结论与展望</a:t>
            </a:r>
          </a:p>
        </p:txBody>
      </p:sp>
      <p:grpSp>
        <p:nvGrpSpPr>
          <p:cNvPr id="35" name="Group 18"/>
          <p:cNvGrpSpPr>
            <a:grpSpLocks/>
          </p:cNvGrpSpPr>
          <p:nvPr/>
        </p:nvGrpSpPr>
        <p:grpSpPr bwMode="auto">
          <a:xfrm>
            <a:off x="123574" y="1879599"/>
            <a:ext cx="8791826" cy="1016001"/>
            <a:chOff x="1118" y="2770"/>
            <a:chExt cx="5490" cy="640"/>
          </a:xfrm>
        </p:grpSpPr>
        <p:sp>
          <p:nvSpPr>
            <p:cNvPr id="36" name="AutoShape 20"/>
            <p:cNvSpPr>
              <a:spLocks noChangeArrowheads="1"/>
            </p:cNvSpPr>
            <p:nvPr/>
          </p:nvSpPr>
          <p:spPr bwMode="gray">
            <a:xfrm>
              <a:off x="1118" y="2880"/>
              <a:ext cx="427" cy="431"/>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37" name="Text Box 21"/>
            <p:cNvSpPr txBox="1">
              <a:spLocks noChangeArrowheads="1"/>
            </p:cNvSpPr>
            <p:nvPr/>
          </p:nvSpPr>
          <p:spPr bwMode="gray">
            <a:xfrm>
              <a:off x="1694" y="2770"/>
              <a:ext cx="4914" cy="640"/>
            </a:xfrm>
            <a:prstGeom prst="rect">
              <a:avLst/>
            </a:prstGeom>
            <a:noFill/>
            <a:ln w="9525" algn="ctr">
              <a:noFill/>
              <a:miter lim="800000"/>
              <a:headEnd/>
              <a:tailEnd/>
            </a:ln>
          </p:spPr>
          <p:txBody>
            <a:bodyPr wrap="square">
              <a:spAutoFit/>
            </a:bodyPr>
            <a:lstStyle/>
            <a:p>
              <a:pPr algn="l"/>
              <a:r>
                <a:rPr lang="zh-CN" altLang="en-US" sz="2000" b="0" dirty="0" smtClean="0">
                  <a:solidFill>
                    <a:schemeClr val="tx1"/>
                  </a:solidFill>
                </a:rPr>
                <a:t>利用</a:t>
              </a:r>
              <a:r>
                <a:rPr lang="en-US" sz="2000" b="0" dirty="0" err="1" smtClean="0">
                  <a:solidFill>
                    <a:schemeClr val="tx1"/>
                  </a:solidFill>
                </a:rPr>
                <a:t>Weka</a:t>
              </a:r>
              <a:r>
                <a:rPr lang="zh-CN" altLang="en-US" sz="2000" b="0" dirty="0" smtClean="0">
                  <a:solidFill>
                    <a:schemeClr val="tx1"/>
                  </a:solidFill>
                </a:rPr>
                <a:t>软件对不同碰摩部位的不同特征量形成的故障样本进行了数据挖掘，并对挖掘的规则进行了预测分析。结果表明，所提取的规则具有很高的碰摩部位识别精度，为进一步工程应用奠定了基础。</a:t>
              </a:r>
              <a:endParaRPr lang="en-US" altLang="zh-CN" sz="2000" b="0" dirty="0">
                <a:solidFill>
                  <a:schemeClr val="tx1"/>
                </a:solidFill>
                <a:ea typeface="宋体" pitchFamily="2" charset="-122"/>
              </a:endParaRPr>
            </a:p>
          </p:txBody>
        </p:sp>
        <p:sp>
          <p:nvSpPr>
            <p:cNvPr id="38" name="Text Box 22"/>
            <p:cNvSpPr txBox="1">
              <a:spLocks noChangeArrowheads="1"/>
            </p:cNvSpPr>
            <p:nvPr/>
          </p:nvSpPr>
          <p:spPr bwMode="gray">
            <a:xfrm>
              <a:off x="1218" y="2925"/>
              <a:ext cx="212" cy="291"/>
            </a:xfrm>
            <a:prstGeom prst="rect">
              <a:avLst/>
            </a:prstGeom>
            <a:noFill/>
            <a:ln w="9525" algn="ctr">
              <a:noFill/>
              <a:miter lim="800000"/>
              <a:headEnd/>
              <a:tailEnd/>
            </a:ln>
          </p:spPr>
          <p:txBody>
            <a:bodyPr wrap="none">
              <a:spAutoFit/>
            </a:bodyPr>
            <a:lstStyle/>
            <a:p>
              <a:pPr algn="ctr"/>
              <a:r>
                <a:rPr lang="en-US" altLang="zh-CN" sz="2400" dirty="0" smtClean="0">
                  <a:ea typeface="宋体" pitchFamily="2" charset="-122"/>
                </a:rPr>
                <a:t>3</a:t>
              </a:r>
              <a:endParaRPr lang="en-US" altLang="zh-CN" sz="2400" dirty="0">
                <a:ea typeface="宋体" pitchFamily="2" charset="-122"/>
              </a:endParaRPr>
            </a:p>
          </p:txBody>
        </p:sp>
      </p:grpSp>
      <p:grpSp>
        <p:nvGrpSpPr>
          <p:cNvPr id="39" name="Group 23"/>
          <p:cNvGrpSpPr>
            <a:grpSpLocks/>
          </p:cNvGrpSpPr>
          <p:nvPr/>
        </p:nvGrpSpPr>
        <p:grpSpPr bwMode="auto">
          <a:xfrm>
            <a:off x="157062" y="3852862"/>
            <a:ext cx="8686662" cy="1938338"/>
            <a:chOff x="336" y="3500"/>
            <a:chExt cx="5462" cy="1221"/>
          </a:xfrm>
        </p:grpSpPr>
        <p:sp>
          <p:nvSpPr>
            <p:cNvPr id="40" name="AutoShape 25"/>
            <p:cNvSpPr>
              <a:spLocks noChangeArrowheads="1"/>
            </p:cNvSpPr>
            <p:nvPr/>
          </p:nvSpPr>
          <p:spPr bwMode="gray">
            <a:xfrm>
              <a:off x="336" y="3858"/>
              <a:ext cx="430" cy="431"/>
            </a:xfrm>
            <a:prstGeom prst="diamond">
              <a:avLst/>
            </a:prstGeom>
            <a:gradFill rotWithShape="1">
              <a:gsLst>
                <a:gs pos="0">
                  <a:srgbClr val="3366FF">
                    <a:gamma/>
                    <a:shade val="46275"/>
                    <a:invGamma/>
                  </a:srgbClr>
                </a:gs>
                <a:gs pos="100000">
                  <a:srgbClr val="3366FF"/>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latin typeface="Arial" charset="0"/>
                <a:ea typeface="宋体" charset="-122"/>
                <a:cs typeface="Arial" charset="0"/>
              </a:endParaRPr>
            </a:p>
          </p:txBody>
        </p:sp>
        <p:sp>
          <p:nvSpPr>
            <p:cNvPr id="41" name="Text Box 26"/>
            <p:cNvSpPr txBox="1">
              <a:spLocks noChangeArrowheads="1"/>
            </p:cNvSpPr>
            <p:nvPr/>
          </p:nvSpPr>
          <p:spPr bwMode="gray">
            <a:xfrm>
              <a:off x="911" y="3500"/>
              <a:ext cx="4887" cy="1221"/>
            </a:xfrm>
            <a:prstGeom prst="rect">
              <a:avLst/>
            </a:prstGeom>
            <a:noFill/>
            <a:ln w="9525" algn="ctr">
              <a:noFill/>
              <a:miter lim="800000"/>
              <a:headEnd/>
              <a:tailEnd/>
            </a:ln>
          </p:spPr>
          <p:txBody>
            <a:bodyPr wrap="square">
              <a:spAutoFit/>
            </a:bodyPr>
            <a:lstStyle/>
            <a:p>
              <a:pPr algn="l"/>
              <a:r>
                <a:rPr lang="zh-CN" altLang="en-US" sz="2000" b="0" dirty="0" smtClean="0">
                  <a:solidFill>
                    <a:schemeClr val="tx1"/>
                  </a:solidFill>
                </a:rPr>
                <a:t>进行了不同机匣厚度、不同碰摩部位和不同碰摩形式的叶片</a:t>
              </a:r>
              <a:r>
                <a:rPr lang="en-US" sz="2000" b="0" dirty="0" smtClean="0">
                  <a:solidFill>
                    <a:schemeClr val="tx1"/>
                  </a:solidFill>
                </a:rPr>
                <a:t>-</a:t>
              </a:r>
              <a:r>
                <a:rPr lang="zh-CN" altLang="en-US" sz="2000" b="0" dirty="0" smtClean="0">
                  <a:solidFill>
                    <a:schemeClr val="tx1"/>
                  </a:solidFill>
                </a:rPr>
                <a:t>机匣碰摩实验数据分析，发现了叶片</a:t>
              </a:r>
              <a:r>
                <a:rPr lang="en-US" sz="2000" b="0" dirty="0" smtClean="0">
                  <a:solidFill>
                    <a:schemeClr val="tx1"/>
                  </a:solidFill>
                </a:rPr>
                <a:t>-</a:t>
              </a:r>
              <a:r>
                <a:rPr lang="zh-CN" altLang="en-US" sz="2000" b="0" dirty="0" smtClean="0">
                  <a:solidFill>
                    <a:schemeClr val="tx1"/>
                  </a:solidFill>
                </a:rPr>
                <a:t>机匣碰摩故障将产生叶片通过频率及其倍频成分，其振动大小受到旋转频率调制的特征。该特征不仅在试验器碰摩试验中得到了验证，而且得到了某型弹用涡喷发动机试车过程中的碰摩数据验证。另外，对机匣振动加速度信号进行了</a:t>
              </a:r>
              <a:r>
                <a:rPr lang="en-US" sz="2000" b="0" dirty="0" smtClean="0">
                  <a:solidFill>
                    <a:schemeClr val="tx1"/>
                  </a:solidFill>
                </a:rPr>
                <a:t>Hilbert</a:t>
              </a:r>
              <a:r>
                <a:rPr lang="zh-CN" altLang="en-US" sz="2000" b="0" dirty="0" smtClean="0">
                  <a:solidFill>
                    <a:schemeClr val="tx1"/>
                  </a:solidFill>
                </a:rPr>
                <a:t>包络谱分析，有效地区分了单点碰摩和局部偏摩特征。</a:t>
              </a:r>
              <a:endParaRPr lang="en-US" altLang="zh-CN" sz="2000" b="0" dirty="0">
                <a:solidFill>
                  <a:schemeClr val="tx1"/>
                </a:solidFill>
                <a:ea typeface="宋体" pitchFamily="2" charset="-122"/>
              </a:endParaRPr>
            </a:p>
          </p:txBody>
        </p:sp>
        <p:sp>
          <p:nvSpPr>
            <p:cNvPr id="42" name="Text Box 27"/>
            <p:cNvSpPr txBox="1">
              <a:spLocks noChangeArrowheads="1"/>
            </p:cNvSpPr>
            <p:nvPr/>
          </p:nvSpPr>
          <p:spPr bwMode="gray">
            <a:xfrm>
              <a:off x="432" y="3902"/>
              <a:ext cx="231" cy="291"/>
            </a:xfrm>
            <a:prstGeom prst="rect">
              <a:avLst/>
            </a:prstGeom>
            <a:noFill/>
            <a:ln w="9525" algn="ctr">
              <a:noFill/>
              <a:miter lim="800000"/>
              <a:headEnd/>
              <a:tailEnd/>
            </a:ln>
          </p:spPr>
          <p:txBody>
            <a:bodyPr wrap="square">
              <a:spAutoFit/>
            </a:bodyPr>
            <a:lstStyle/>
            <a:p>
              <a:pPr algn="ctr"/>
              <a:r>
                <a:rPr lang="en-US" altLang="zh-CN" sz="2400" dirty="0" smtClean="0">
                  <a:ea typeface="宋体" pitchFamily="2" charset="-122"/>
                </a:rPr>
                <a:t>4</a:t>
              </a:r>
              <a:endParaRPr lang="en-US" altLang="zh-CN" sz="2400" dirty="0">
                <a:ea typeface="宋体" pitchFamily="2" charset="-122"/>
              </a:endParaRPr>
            </a:p>
          </p:txBody>
        </p:sp>
      </p:grpSp>
      <p:sp>
        <p:nvSpPr>
          <p:cNvPr id="44" name="Line 22"/>
          <p:cNvSpPr>
            <a:spLocks noChangeShapeType="1"/>
          </p:cNvSpPr>
          <p:nvPr/>
        </p:nvSpPr>
        <p:spPr bwMode="auto">
          <a:xfrm>
            <a:off x="990600" y="3429000"/>
            <a:ext cx="7920000" cy="0"/>
          </a:xfrm>
          <a:prstGeom prst="line">
            <a:avLst/>
          </a:prstGeom>
          <a:noFill/>
          <a:ln w="25400">
            <a:solidFill>
              <a:srgbClr val="00B0F0"/>
            </a:solidFill>
            <a:prstDash val="dash"/>
            <a:round/>
            <a:headEnd/>
            <a:tailEnd type="oval" w="med" len="med"/>
          </a:ln>
          <a:effectLst/>
        </p:spPr>
        <p:txBody>
          <a:bodyPr>
            <a:spAutoFit/>
          </a:bodyPr>
          <a:lstStyle/>
          <a:p>
            <a:endParaRPr lang="zh-CN" altLang="en-US"/>
          </a:p>
        </p:txBody>
      </p:sp>
      <p:sp>
        <p:nvSpPr>
          <p:cNvPr id="45" name="Line 22"/>
          <p:cNvSpPr>
            <a:spLocks noChangeShapeType="1"/>
          </p:cNvSpPr>
          <p:nvPr/>
        </p:nvSpPr>
        <p:spPr bwMode="auto">
          <a:xfrm>
            <a:off x="990600" y="6172200"/>
            <a:ext cx="7920000" cy="0"/>
          </a:xfrm>
          <a:prstGeom prst="line">
            <a:avLst/>
          </a:prstGeom>
          <a:noFill/>
          <a:ln w="25400">
            <a:solidFill>
              <a:srgbClr val="00B0F0"/>
            </a:solidFill>
            <a:prstDash val="dash"/>
            <a:round/>
            <a:headEnd/>
            <a:tailEnd type="oval" w="med" len="med"/>
          </a:ln>
          <a:effectLst/>
        </p:spPr>
        <p:txBody>
          <a:bodyPr>
            <a:spAutoFit/>
          </a:bodyPr>
          <a:lstStyle/>
          <a:p>
            <a:endParaRPr lang="zh-CN" altLang="en-US"/>
          </a:p>
        </p:txBody>
      </p:sp>
      <p:sp>
        <p:nvSpPr>
          <p:cNvPr id="46" name="AutoShape 21"/>
          <p:cNvSpPr>
            <a:spLocks noChangeArrowheads="1"/>
          </p:cNvSpPr>
          <p:nvPr/>
        </p:nvSpPr>
        <p:spPr bwMode="gray">
          <a:xfrm>
            <a:off x="2133600" y="533400"/>
            <a:ext cx="4800600" cy="762000"/>
          </a:xfrm>
          <a:prstGeom prst="roundRect">
            <a:avLst>
              <a:gd name="adj" fmla="val 10889"/>
            </a:avLst>
          </a:prstGeom>
          <a:gradFill rotWithShape="1">
            <a:gsLst>
              <a:gs pos="0">
                <a:srgbClr val="07D1F9"/>
              </a:gs>
              <a:gs pos="50000">
                <a:srgbClr val="CCECFF">
                  <a:gamma/>
                  <a:tint val="0"/>
                  <a:invGamma/>
                </a:srgbClr>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defRPr/>
            </a:pPr>
            <a:r>
              <a:rPr lang="zh-CN" altLang="en-US" sz="2800" dirty="0" smtClean="0">
                <a:solidFill>
                  <a:srgbClr val="0000FF"/>
                </a:solidFill>
                <a:latin typeface="Arial" charset="0"/>
                <a:ea typeface="宋体" charset="-122"/>
                <a:cs typeface="Arial" charset="0"/>
              </a:rPr>
              <a:t>结论</a:t>
            </a:r>
            <a:endParaRPr lang="zh-CN" altLang="en-US" sz="2800" dirty="0">
              <a:solidFill>
                <a:srgbClr val="0000FF"/>
              </a:solidFill>
              <a:latin typeface="Arial" charset="0"/>
              <a:ea typeface="宋体" charset="-122"/>
              <a:cs typeface="Arial" charset="0"/>
            </a:endParaRPr>
          </a:p>
        </p:txBody>
      </p:sp>
      <p:sp>
        <p:nvSpPr>
          <p:cNvPr id="20"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Right)">
                                      <p:cBhvr>
                                        <p:cTn id="7" dur="500"/>
                                        <p:tgtEl>
                                          <p:spTgt spid="3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strips(downRight)">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par>
                                <p:cTn id="16" presetID="18" presetClass="entr" presetSubtype="6"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Right)">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p:cNvSpPr txBox="1">
            <a:spLocks noChangeArrowheads="1"/>
          </p:cNvSpPr>
          <p:nvPr/>
        </p:nvSpPr>
        <p:spPr bwMode="auto">
          <a:xfrm>
            <a:off x="4648200" y="27710"/>
            <a:ext cx="4495800" cy="366713"/>
          </a:xfrm>
          <a:prstGeom prst="rect">
            <a:avLst/>
          </a:prstGeom>
          <a:noFill/>
          <a:ln w="9525">
            <a:noFill/>
            <a:miter lim="800000"/>
            <a:headEnd/>
            <a:tailEnd/>
          </a:ln>
          <a:effectLst/>
        </p:spPr>
        <p:txBody>
          <a:bodyPr>
            <a:spAutoFit/>
          </a:bodyPr>
          <a:lstStyle/>
          <a:p>
            <a:pPr>
              <a:spcBef>
                <a:spcPct val="50000"/>
              </a:spcBef>
            </a:pPr>
            <a:r>
              <a:rPr lang="zh-CN" altLang="en-US" dirty="0" smtClean="0">
                <a:solidFill>
                  <a:srgbClr val="FF0000"/>
                </a:solidFill>
              </a:rPr>
              <a:t>现有方法局限性</a:t>
            </a:r>
            <a:endParaRPr lang="zh-CN" altLang="en-US" dirty="0">
              <a:solidFill>
                <a:srgbClr val="FF0000"/>
              </a:solidFill>
            </a:endParaRPr>
          </a:p>
        </p:txBody>
      </p:sp>
      <p:sp>
        <p:nvSpPr>
          <p:cNvPr id="27" name="矩形 26"/>
          <p:cNvSpPr/>
          <p:nvPr/>
        </p:nvSpPr>
        <p:spPr>
          <a:xfrm>
            <a:off x="1629117" y="2771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研究现状</a:t>
            </a:r>
            <a:endParaRPr lang="zh-CN" altLang="en-US" dirty="0">
              <a:solidFill>
                <a:schemeClr val="bg1"/>
              </a:solidFill>
              <a:latin typeface="Arial" pitchFamily="34" charset="0"/>
            </a:endParaRPr>
          </a:p>
        </p:txBody>
      </p:sp>
      <p:sp>
        <p:nvSpPr>
          <p:cNvPr id="128" name="AutoShape 5"/>
          <p:cNvSpPr>
            <a:spLocks noChangeArrowheads="1"/>
          </p:cNvSpPr>
          <p:nvPr/>
        </p:nvSpPr>
        <p:spPr bwMode="gray">
          <a:xfrm rot="2692993">
            <a:off x="427921" y="1013042"/>
            <a:ext cx="3036711" cy="3105940"/>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rgbClr val="FF0000"/>
          </a:soli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29" name="AutoShape 6"/>
          <p:cNvSpPr>
            <a:spLocks noChangeArrowheads="1"/>
          </p:cNvSpPr>
          <p:nvPr/>
        </p:nvSpPr>
        <p:spPr bwMode="gray">
          <a:xfrm rot="18892993">
            <a:off x="425821" y="1039446"/>
            <a:ext cx="3093129" cy="3049289"/>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rgbClr val="00B050"/>
          </a:soli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folHlink"/>
            </a:extrusionClr>
          </a:sp3d>
        </p:spPr>
        <p:txBody>
          <a:bodyPr wrap="none" anchor="ctr">
            <a:flatTx/>
          </a:bodyPr>
          <a:lstStyle/>
          <a:p>
            <a:endParaRPr lang="zh-CN" altLang="en-US"/>
          </a:p>
        </p:txBody>
      </p:sp>
      <p:sp>
        <p:nvSpPr>
          <p:cNvPr id="130" name="AutoShape 7"/>
          <p:cNvSpPr>
            <a:spLocks noChangeArrowheads="1"/>
          </p:cNvSpPr>
          <p:nvPr/>
        </p:nvSpPr>
        <p:spPr bwMode="gray">
          <a:xfrm rot="18907007" flipV="1">
            <a:off x="396536" y="1001028"/>
            <a:ext cx="3093129" cy="3049289"/>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rgbClr val="FAA306"/>
          </a:soli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131" name="AutoShape 8"/>
          <p:cNvSpPr>
            <a:spLocks noChangeArrowheads="1"/>
          </p:cNvSpPr>
          <p:nvPr/>
        </p:nvSpPr>
        <p:spPr bwMode="ltGray">
          <a:xfrm rot="2692993" flipH="1" flipV="1">
            <a:off x="453320" y="974941"/>
            <a:ext cx="3036711" cy="3105940"/>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gradFill rotWithShape="1">
            <a:gsLst>
              <a:gs pos="0">
                <a:schemeClr val="accent2"/>
              </a:gs>
              <a:gs pos="100000">
                <a:schemeClr val="accent2">
                  <a:gamma/>
                  <a:tint val="73725"/>
                  <a:invGamma/>
                </a:schemeClr>
              </a:gs>
            </a:gsLst>
            <a:lin ang="5400000" scaled="1"/>
          </a:gra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74" name="Text Box 14"/>
          <p:cNvSpPr txBox="1">
            <a:spLocks noChangeArrowheads="1"/>
          </p:cNvSpPr>
          <p:nvPr/>
        </p:nvSpPr>
        <p:spPr bwMode="gray">
          <a:xfrm>
            <a:off x="990600" y="2209800"/>
            <a:ext cx="1949450" cy="707886"/>
          </a:xfrm>
          <a:prstGeom prst="rect">
            <a:avLst/>
          </a:prstGeom>
          <a:noFill/>
          <a:ln w="9525" algn="ctr">
            <a:noFill/>
            <a:miter lim="800000"/>
            <a:headEnd/>
            <a:tailEnd/>
          </a:ln>
          <a:effectLst/>
        </p:spPr>
        <p:txBody>
          <a:bodyPr>
            <a:spAutoFit/>
          </a:bodyPr>
          <a:lstStyle/>
          <a:p>
            <a:pPr>
              <a:defRPr/>
            </a:pPr>
            <a:r>
              <a:rPr lang="zh-CN" altLang="en-US" sz="2000" dirty="0" smtClean="0">
                <a:solidFill>
                  <a:srgbClr val="000000"/>
                </a:solidFill>
                <a:effectLst>
                  <a:outerShdw blurRad="38100" dist="38100" dir="2700000" algn="tl">
                    <a:srgbClr val="FFFFFF"/>
                  </a:outerShdw>
                </a:effectLst>
              </a:rPr>
              <a:t>现有方法</a:t>
            </a:r>
            <a:endParaRPr lang="en-US" altLang="zh-CN" sz="2000" dirty="0" smtClean="0">
              <a:solidFill>
                <a:srgbClr val="000000"/>
              </a:solidFill>
              <a:effectLst>
                <a:outerShdw blurRad="38100" dist="38100" dir="2700000" algn="tl">
                  <a:srgbClr val="FFFFFF"/>
                </a:outerShdw>
              </a:effectLst>
            </a:endParaRPr>
          </a:p>
          <a:p>
            <a:pPr>
              <a:defRPr/>
            </a:pPr>
            <a:r>
              <a:rPr lang="zh-CN" altLang="en-US" sz="2000" dirty="0" smtClean="0">
                <a:solidFill>
                  <a:srgbClr val="000000"/>
                </a:solidFill>
                <a:effectLst>
                  <a:outerShdw blurRad="38100" dist="38100" dir="2700000" algn="tl">
                    <a:srgbClr val="FFFFFF"/>
                  </a:outerShdw>
                </a:effectLst>
              </a:rPr>
              <a:t>局限性</a:t>
            </a:r>
            <a:endParaRPr lang="en-US" altLang="zh-CN" sz="2000" dirty="0">
              <a:solidFill>
                <a:srgbClr val="000000"/>
              </a:solidFill>
              <a:effectLst>
                <a:outerShdw blurRad="38100" dist="38100" dir="2700000" algn="tl">
                  <a:srgbClr val="FFFFFF"/>
                </a:outerShdw>
              </a:effectLst>
            </a:endParaRPr>
          </a:p>
        </p:txBody>
      </p:sp>
      <p:sp>
        <p:nvSpPr>
          <p:cNvPr id="75" name="AutoShape 16"/>
          <p:cNvSpPr>
            <a:spLocks noChangeArrowheads="1"/>
          </p:cNvSpPr>
          <p:nvPr/>
        </p:nvSpPr>
        <p:spPr bwMode="ltGray">
          <a:xfrm>
            <a:off x="3991317" y="852055"/>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B050"/>
          </a:solidFill>
          <a:ln w="9525" algn="ctr">
            <a:noFill/>
            <a:round/>
            <a:headEnd/>
            <a:tailEnd/>
          </a:ln>
          <a:effectLst/>
        </p:spPr>
        <p:txBody>
          <a:bodyPr wrap="none" anchor="ctr"/>
          <a:lstStyle/>
          <a:p>
            <a:endParaRPr lang="zh-CN" altLang="en-US"/>
          </a:p>
        </p:txBody>
      </p:sp>
      <p:sp>
        <p:nvSpPr>
          <p:cNvPr id="76" name="AutoShape 17"/>
          <p:cNvSpPr>
            <a:spLocks noChangeArrowheads="1"/>
          </p:cNvSpPr>
          <p:nvPr/>
        </p:nvSpPr>
        <p:spPr bwMode="invGray">
          <a:xfrm>
            <a:off x="3991317" y="183746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lgn="ctr">
            <a:noFill/>
            <a:round/>
            <a:headEnd/>
            <a:tailEnd/>
          </a:ln>
          <a:effectLst/>
        </p:spPr>
        <p:txBody>
          <a:bodyPr wrap="none" anchor="ctr"/>
          <a:lstStyle/>
          <a:p>
            <a:endParaRPr lang="zh-CN" altLang="en-US"/>
          </a:p>
        </p:txBody>
      </p:sp>
      <p:sp>
        <p:nvSpPr>
          <p:cNvPr id="77" name="AutoShape 18"/>
          <p:cNvSpPr>
            <a:spLocks noChangeArrowheads="1"/>
          </p:cNvSpPr>
          <p:nvPr/>
        </p:nvSpPr>
        <p:spPr bwMode="gray">
          <a:xfrm>
            <a:off x="3991317" y="2821356"/>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AA306"/>
          </a:solidFill>
          <a:ln w="9525" algn="ctr">
            <a:noFill/>
            <a:round/>
            <a:headEnd/>
            <a:tailEnd/>
          </a:ln>
          <a:effectLst/>
        </p:spPr>
        <p:txBody>
          <a:bodyPr wrap="none" anchor="ctr"/>
          <a:lstStyle/>
          <a:p>
            <a:endParaRPr lang="zh-CN" altLang="en-US"/>
          </a:p>
        </p:txBody>
      </p:sp>
      <p:sp>
        <p:nvSpPr>
          <p:cNvPr id="78" name="AutoShape 19"/>
          <p:cNvSpPr>
            <a:spLocks noChangeArrowheads="1"/>
          </p:cNvSpPr>
          <p:nvPr/>
        </p:nvSpPr>
        <p:spPr bwMode="invGray">
          <a:xfrm>
            <a:off x="3991317" y="3988661"/>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030A0"/>
          </a:solidFill>
          <a:ln w="9525" algn="ctr">
            <a:noFill/>
            <a:round/>
            <a:headEnd/>
            <a:tailEnd/>
          </a:ln>
          <a:effectLst/>
        </p:spPr>
        <p:txBody>
          <a:bodyPr wrap="none" anchor="ctr"/>
          <a:lstStyle/>
          <a:p>
            <a:endParaRPr lang="zh-CN" altLang="en-US"/>
          </a:p>
        </p:txBody>
      </p:sp>
      <p:sp>
        <p:nvSpPr>
          <p:cNvPr id="79" name="Text Box 20"/>
          <p:cNvSpPr txBox="1">
            <a:spLocks noChangeArrowheads="1"/>
          </p:cNvSpPr>
          <p:nvPr/>
        </p:nvSpPr>
        <p:spPr bwMode="gray">
          <a:xfrm>
            <a:off x="4267200" y="762000"/>
            <a:ext cx="3505200" cy="400110"/>
          </a:xfrm>
          <a:prstGeom prst="rect">
            <a:avLst/>
          </a:prstGeom>
          <a:noFill/>
          <a:ln w="9525" algn="ctr">
            <a:noFill/>
            <a:miter lim="800000"/>
            <a:headEnd/>
            <a:tailEnd/>
          </a:ln>
          <a:effectLst/>
        </p:spPr>
        <p:txBody>
          <a:bodyPr wrap="square">
            <a:spAutoFit/>
          </a:bodyPr>
          <a:lstStyle/>
          <a:p>
            <a:pPr algn="l" eaLnBrk="0" hangingPunct="0"/>
            <a:r>
              <a:rPr lang="zh-CN" altLang="en-US" sz="2000" dirty="0" smtClean="0">
                <a:solidFill>
                  <a:srgbClr val="00B050"/>
                </a:solidFill>
                <a:ea typeface="宋体" charset="-122"/>
              </a:rPr>
              <a:t>碰摩实验局限性</a:t>
            </a:r>
            <a:endParaRPr lang="en-US" altLang="zh-CN" sz="2000" dirty="0" smtClean="0">
              <a:solidFill>
                <a:srgbClr val="00B050"/>
              </a:solidFill>
              <a:ea typeface="宋体" charset="-122"/>
            </a:endParaRPr>
          </a:p>
        </p:txBody>
      </p:sp>
      <p:sp>
        <p:nvSpPr>
          <p:cNvPr id="81" name="Line 24"/>
          <p:cNvSpPr>
            <a:spLocks noChangeShapeType="1"/>
          </p:cNvSpPr>
          <p:nvPr/>
        </p:nvSpPr>
        <p:spPr bwMode="auto">
          <a:xfrm rot="16200000" flipH="1">
            <a:off x="6091625" y="-452824"/>
            <a:ext cx="6350" cy="39600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83" name="Line 24"/>
          <p:cNvSpPr>
            <a:spLocks noChangeShapeType="1"/>
          </p:cNvSpPr>
          <p:nvPr/>
        </p:nvSpPr>
        <p:spPr bwMode="auto">
          <a:xfrm rot="16200000" flipH="1">
            <a:off x="6091625" y="531425"/>
            <a:ext cx="6350" cy="39600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84" name="Line 24"/>
          <p:cNvSpPr>
            <a:spLocks noChangeShapeType="1"/>
          </p:cNvSpPr>
          <p:nvPr/>
        </p:nvSpPr>
        <p:spPr bwMode="auto">
          <a:xfrm rot="16200000" flipH="1">
            <a:off x="6142515" y="1528376"/>
            <a:ext cx="6350" cy="39600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86" name="AutoShape 4"/>
          <p:cNvSpPr>
            <a:spLocks noChangeArrowheads="1"/>
          </p:cNvSpPr>
          <p:nvPr/>
        </p:nvSpPr>
        <p:spPr bwMode="gray">
          <a:xfrm>
            <a:off x="914400" y="4953000"/>
            <a:ext cx="7467600" cy="13716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r>
              <a:rPr lang="zh-CN" altLang="en-US" sz="2000" dirty="0" smtClean="0">
                <a:solidFill>
                  <a:schemeClr val="tx1"/>
                </a:solidFill>
              </a:rPr>
              <a:t>有鉴于此，本文利用带机匣的航空发动机转子实验器，</a:t>
            </a:r>
            <a:endParaRPr lang="en-US" altLang="zh-CN" sz="2000" dirty="0" smtClean="0">
              <a:solidFill>
                <a:schemeClr val="tx1"/>
              </a:solidFill>
            </a:endParaRPr>
          </a:p>
          <a:p>
            <a:r>
              <a:rPr lang="zh-CN" altLang="en-US" sz="2000" dirty="0" smtClean="0">
                <a:solidFill>
                  <a:schemeClr val="tx1"/>
                </a:solidFill>
              </a:rPr>
              <a:t>进行了大量的碰摩实验，研究了机匣加速度和应变信号的特征，</a:t>
            </a:r>
            <a:endParaRPr lang="en-US" altLang="zh-CN" sz="2000" dirty="0" smtClean="0">
              <a:solidFill>
                <a:schemeClr val="tx1"/>
              </a:solidFill>
            </a:endParaRPr>
          </a:p>
          <a:p>
            <a:r>
              <a:rPr lang="zh-CN" altLang="en-US" sz="2000" dirty="0" smtClean="0">
                <a:solidFill>
                  <a:schemeClr val="tx1"/>
                </a:solidFill>
              </a:rPr>
              <a:t>提出了更为实用的故障诊断方法 。</a:t>
            </a:r>
            <a:endParaRPr lang="en-US" altLang="zh-CN" sz="2800" dirty="0">
              <a:solidFill>
                <a:schemeClr val="tx1"/>
              </a:solidFill>
              <a:ea typeface="宋体" charset="-122"/>
            </a:endParaRPr>
          </a:p>
        </p:txBody>
      </p:sp>
      <p:sp>
        <p:nvSpPr>
          <p:cNvPr id="87" name="Line 24"/>
          <p:cNvSpPr>
            <a:spLocks noChangeShapeType="1"/>
          </p:cNvSpPr>
          <p:nvPr/>
        </p:nvSpPr>
        <p:spPr bwMode="auto">
          <a:xfrm rot="16200000" flipH="1">
            <a:off x="6045540" y="2741225"/>
            <a:ext cx="6350" cy="3960000"/>
          </a:xfrm>
          <a:prstGeom prst="line">
            <a:avLst/>
          </a:prstGeom>
          <a:noFill/>
          <a:ln w="9525">
            <a:solidFill>
              <a:schemeClr val="tx1"/>
            </a:solidFill>
            <a:prstDash val="dash"/>
            <a:round/>
            <a:headEnd/>
            <a:tailEnd/>
          </a:ln>
          <a:effectLst/>
        </p:spPr>
        <p:txBody>
          <a:bodyPr wrap="none" anchor="ctr"/>
          <a:lstStyle/>
          <a:p>
            <a:endParaRPr lang="zh-CN" altLang="en-US"/>
          </a:p>
        </p:txBody>
      </p:sp>
      <p:sp>
        <p:nvSpPr>
          <p:cNvPr id="26" name="Text Box 20"/>
          <p:cNvSpPr txBox="1">
            <a:spLocks noChangeArrowheads="1"/>
          </p:cNvSpPr>
          <p:nvPr/>
        </p:nvSpPr>
        <p:spPr bwMode="gray">
          <a:xfrm>
            <a:off x="4267200" y="1752600"/>
            <a:ext cx="2971800" cy="400110"/>
          </a:xfrm>
          <a:prstGeom prst="rect">
            <a:avLst/>
          </a:prstGeom>
          <a:noFill/>
          <a:ln w="9525" algn="ctr">
            <a:noFill/>
            <a:miter lim="800000"/>
            <a:headEnd/>
            <a:tailEnd/>
          </a:ln>
          <a:effectLst/>
        </p:spPr>
        <p:txBody>
          <a:bodyPr wrap="square">
            <a:spAutoFit/>
          </a:bodyPr>
          <a:lstStyle/>
          <a:p>
            <a:pPr algn="l" eaLnBrk="0" hangingPunct="0"/>
            <a:r>
              <a:rPr lang="zh-CN" altLang="en-US" sz="2000" dirty="0" smtClean="0">
                <a:solidFill>
                  <a:srgbClr val="C00000"/>
                </a:solidFill>
                <a:ea typeface="宋体" charset="-122"/>
              </a:rPr>
              <a:t>碰摩特征分析局限性</a:t>
            </a:r>
            <a:endParaRPr lang="en-US" altLang="zh-CN" sz="2000" dirty="0" smtClean="0">
              <a:solidFill>
                <a:srgbClr val="C00000"/>
              </a:solidFill>
              <a:ea typeface="宋体" charset="-122"/>
            </a:endParaRPr>
          </a:p>
        </p:txBody>
      </p:sp>
      <p:sp>
        <p:nvSpPr>
          <p:cNvPr id="28" name="Text Box 20"/>
          <p:cNvSpPr txBox="1">
            <a:spLocks noChangeArrowheads="1"/>
          </p:cNvSpPr>
          <p:nvPr/>
        </p:nvSpPr>
        <p:spPr bwMode="gray">
          <a:xfrm>
            <a:off x="4267200" y="2737945"/>
            <a:ext cx="3124200" cy="400110"/>
          </a:xfrm>
          <a:prstGeom prst="rect">
            <a:avLst/>
          </a:prstGeom>
          <a:noFill/>
          <a:ln w="9525" algn="ctr">
            <a:noFill/>
            <a:miter lim="800000"/>
            <a:headEnd/>
            <a:tailEnd/>
          </a:ln>
          <a:effectLst/>
        </p:spPr>
        <p:txBody>
          <a:bodyPr wrap="square">
            <a:spAutoFit/>
          </a:bodyPr>
          <a:lstStyle/>
          <a:p>
            <a:pPr algn="l" eaLnBrk="0" hangingPunct="0"/>
            <a:r>
              <a:rPr lang="zh-CN" altLang="en-US" sz="2000" dirty="0" smtClean="0">
                <a:solidFill>
                  <a:srgbClr val="DEA900"/>
                </a:solidFill>
                <a:ea typeface="宋体" charset="-122"/>
              </a:rPr>
              <a:t>碰摩部位识别方法局限性</a:t>
            </a:r>
            <a:endParaRPr lang="en-US" altLang="zh-CN" sz="2000" dirty="0" smtClean="0">
              <a:solidFill>
                <a:srgbClr val="DEA900"/>
              </a:solidFill>
              <a:ea typeface="宋体" charset="-122"/>
            </a:endParaRPr>
          </a:p>
        </p:txBody>
      </p:sp>
      <p:sp>
        <p:nvSpPr>
          <p:cNvPr id="22" name="Text Box 20"/>
          <p:cNvSpPr txBox="1">
            <a:spLocks noChangeArrowheads="1"/>
          </p:cNvSpPr>
          <p:nvPr/>
        </p:nvSpPr>
        <p:spPr bwMode="gray">
          <a:xfrm>
            <a:off x="4267200" y="3927765"/>
            <a:ext cx="3124200" cy="400110"/>
          </a:xfrm>
          <a:prstGeom prst="rect">
            <a:avLst/>
          </a:prstGeom>
          <a:noFill/>
          <a:ln w="9525" algn="ctr">
            <a:noFill/>
            <a:miter lim="800000"/>
            <a:headEnd/>
            <a:tailEnd/>
          </a:ln>
          <a:effectLst/>
        </p:spPr>
        <p:txBody>
          <a:bodyPr wrap="square">
            <a:spAutoFit/>
          </a:bodyPr>
          <a:lstStyle/>
          <a:p>
            <a:pPr algn="l" eaLnBrk="0" hangingPunct="0"/>
            <a:r>
              <a:rPr lang="zh-CN" altLang="en-US" sz="2000" dirty="0" smtClean="0">
                <a:solidFill>
                  <a:srgbClr val="7030A0"/>
                </a:solidFill>
                <a:ea typeface="宋体" charset="-122"/>
              </a:rPr>
              <a:t>方法工程应用的局限性</a:t>
            </a:r>
            <a:endParaRPr lang="en-US" altLang="zh-CN" sz="2000" dirty="0" smtClean="0">
              <a:solidFill>
                <a:srgbClr val="7030A0"/>
              </a:solidFill>
              <a:ea typeface="宋体" charset="-122"/>
            </a:endParaRPr>
          </a:p>
        </p:txBody>
      </p:sp>
      <p:sp>
        <p:nvSpPr>
          <p:cNvPr id="24" name="AutoShape 4"/>
          <p:cNvSpPr>
            <a:spLocks noChangeArrowheads="1"/>
          </p:cNvSpPr>
          <p:nvPr/>
        </p:nvSpPr>
        <p:spPr bwMode="gray">
          <a:xfrm>
            <a:off x="3733800" y="2209800"/>
            <a:ext cx="5257800" cy="9144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endParaRPr lang="en-US" altLang="zh-CN" sz="1600" dirty="0" smtClean="0">
              <a:solidFill>
                <a:schemeClr val="tx1"/>
              </a:solidFill>
            </a:endParaRPr>
          </a:p>
          <a:p>
            <a:r>
              <a:rPr lang="zh-CN" altLang="en-US" sz="1600" dirty="0" smtClean="0">
                <a:solidFill>
                  <a:schemeClr val="tx1"/>
                </a:solidFill>
              </a:rPr>
              <a:t>由于实际的航空发动机碰摩规律提取困难，因此缺少</a:t>
            </a:r>
            <a:endParaRPr lang="en-US" altLang="zh-CN" sz="1600" dirty="0" smtClean="0">
              <a:solidFill>
                <a:schemeClr val="tx1"/>
              </a:solidFill>
            </a:endParaRPr>
          </a:p>
          <a:p>
            <a:r>
              <a:rPr lang="zh-CN" altLang="en-US" sz="1600" dirty="0" smtClean="0">
                <a:solidFill>
                  <a:schemeClr val="tx1"/>
                </a:solidFill>
              </a:rPr>
              <a:t>实际航空发动机碰摩规律的提取和总结，</a:t>
            </a:r>
            <a:endParaRPr lang="en-US" altLang="zh-CN" sz="1600" dirty="0" smtClean="0">
              <a:solidFill>
                <a:schemeClr val="tx1"/>
              </a:solidFill>
            </a:endParaRPr>
          </a:p>
          <a:p>
            <a:r>
              <a:rPr lang="zh-CN" altLang="en-US" sz="2800" dirty="0" smtClean="0"/>
              <a:t>。</a:t>
            </a:r>
            <a:endParaRPr lang="en-US" altLang="zh-CN" sz="2800" dirty="0">
              <a:solidFill>
                <a:schemeClr val="tx1"/>
              </a:solidFill>
              <a:ea typeface="宋体" charset="-122"/>
            </a:endParaRPr>
          </a:p>
        </p:txBody>
      </p:sp>
      <p:sp>
        <p:nvSpPr>
          <p:cNvPr id="25" name="AutoShape 4"/>
          <p:cNvSpPr>
            <a:spLocks noChangeArrowheads="1"/>
          </p:cNvSpPr>
          <p:nvPr/>
        </p:nvSpPr>
        <p:spPr bwMode="gray">
          <a:xfrm>
            <a:off x="3657600" y="1295400"/>
            <a:ext cx="5410200" cy="12954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r>
              <a:rPr lang="zh-CN" altLang="en-US" sz="1600" dirty="0" smtClean="0">
                <a:solidFill>
                  <a:schemeClr val="tx1"/>
                </a:solidFill>
              </a:rPr>
              <a:t> 碰摩试验所采用的试验器基本上均不能表现叶片</a:t>
            </a:r>
            <a:r>
              <a:rPr lang="en-US" sz="1600" dirty="0" smtClean="0">
                <a:solidFill>
                  <a:schemeClr val="tx1"/>
                </a:solidFill>
              </a:rPr>
              <a:t>-</a:t>
            </a:r>
            <a:r>
              <a:rPr lang="zh-CN" altLang="en-US" sz="1600" dirty="0" smtClean="0">
                <a:solidFill>
                  <a:schemeClr val="tx1"/>
                </a:solidFill>
              </a:rPr>
              <a:t>机匣</a:t>
            </a:r>
            <a:endParaRPr lang="en-US" altLang="zh-CN" sz="1600" dirty="0" smtClean="0">
              <a:solidFill>
                <a:schemeClr val="tx1"/>
              </a:solidFill>
            </a:endParaRPr>
          </a:p>
          <a:p>
            <a:r>
              <a:rPr lang="zh-CN" altLang="en-US" sz="1600" dirty="0" smtClean="0">
                <a:solidFill>
                  <a:schemeClr val="tx1"/>
                </a:solidFill>
              </a:rPr>
              <a:t> 碰摩实验，所分析的信号基本上是基于转子振动位移，</a:t>
            </a:r>
            <a:endParaRPr lang="en-US" altLang="zh-CN" sz="1600" dirty="0" smtClean="0">
              <a:solidFill>
                <a:schemeClr val="tx1"/>
              </a:solidFill>
            </a:endParaRPr>
          </a:p>
          <a:p>
            <a:r>
              <a:rPr lang="zh-CN" altLang="en-US" sz="1600" dirty="0" smtClean="0">
                <a:solidFill>
                  <a:schemeClr val="tx1"/>
                </a:solidFill>
              </a:rPr>
              <a:t>         很少直接采集机匣加速度信号进行特征分析和故障诊断</a:t>
            </a:r>
            <a:r>
              <a:rPr lang="zh-CN" altLang="en-US" sz="2800" dirty="0" smtClean="0"/>
              <a:t>。</a:t>
            </a:r>
            <a:endParaRPr lang="en-US" altLang="zh-CN" sz="2800" dirty="0">
              <a:solidFill>
                <a:schemeClr val="tx1"/>
              </a:solidFill>
              <a:ea typeface="宋体" charset="-122"/>
            </a:endParaRPr>
          </a:p>
        </p:txBody>
      </p:sp>
      <p:sp>
        <p:nvSpPr>
          <p:cNvPr id="29" name="AutoShape 4"/>
          <p:cNvSpPr>
            <a:spLocks noChangeArrowheads="1"/>
          </p:cNvSpPr>
          <p:nvPr/>
        </p:nvSpPr>
        <p:spPr bwMode="gray">
          <a:xfrm>
            <a:off x="3505200" y="3352800"/>
            <a:ext cx="5486400" cy="20574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endParaRPr lang="en-US" altLang="zh-CN" sz="1600" dirty="0" smtClean="0">
              <a:solidFill>
                <a:schemeClr val="tx1"/>
              </a:solidFill>
            </a:endParaRPr>
          </a:p>
          <a:p>
            <a:endParaRPr lang="en-US" altLang="zh-CN" sz="1600" dirty="0" smtClean="0">
              <a:solidFill>
                <a:schemeClr val="tx1"/>
              </a:solidFill>
            </a:endParaRPr>
          </a:p>
          <a:p>
            <a:endParaRPr lang="en-US" altLang="zh-CN" sz="1600" dirty="0" smtClean="0">
              <a:solidFill>
                <a:schemeClr val="tx1"/>
              </a:solidFill>
            </a:endParaRPr>
          </a:p>
          <a:p>
            <a:r>
              <a:rPr lang="zh-CN" altLang="en-US" sz="1600" dirty="0" smtClean="0">
                <a:solidFill>
                  <a:schemeClr val="tx1"/>
                </a:solidFill>
              </a:rPr>
              <a:t>目前碰摩部位识别的方法，主要有基于有限元模型的方法</a:t>
            </a:r>
            <a:endParaRPr lang="en-US" altLang="zh-CN" sz="1600" dirty="0" smtClean="0">
              <a:solidFill>
                <a:schemeClr val="tx1"/>
              </a:solidFill>
            </a:endParaRPr>
          </a:p>
          <a:p>
            <a:r>
              <a:rPr lang="zh-CN" altLang="en-US" sz="1600" dirty="0" smtClean="0">
                <a:solidFill>
                  <a:schemeClr val="tx1"/>
                </a:solidFill>
              </a:rPr>
              <a:t>和基于声发射技术的方法。基于有限元模型的方法计算量</a:t>
            </a:r>
            <a:endParaRPr lang="en-US" altLang="zh-CN" sz="1600" dirty="0" smtClean="0">
              <a:solidFill>
                <a:schemeClr val="tx1"/>
              </a:solidFill>
            </a:endParaRPr>
          </a:p>
          <a:p>
            <a:r>
              <a:rPr lang="zh-CN" altLang="en-US" sz="1600" dirty="0" smtClean="0">
                <a:solidFill>
                  <a:schemeClr val="tx1"/>
                </a:solidFill>
              </a:rPr>
              <a:t>庞大，不能对采集的数据进行实时分析与处理，且能否</a:t>
            </a:r>
            <a:endParaRPr lang="en-US" altLang="zh-CN" sz="1600" dirty="0" smtClean="0">
              <a:solidFill>
                <a:schemeClr val="tx1"/>
              </a:solidFill>
            </a:endParaRPr>
          </a:p>
          <a:p>
            <a:r>
              <a:rPr lang="zh-CN" altLang="en-US" sz="1600" dirty="0" smtClean="0">
                <a:solidFill>
                  <a:schemeClr val="tx1"/>
                </a:solidFill>
              </a:rPr>
              <a:t>正确建立有限元模型是关键问题</a:t>
            </a:r>
            <a:endParaRPr lang="en-US" altLang="zh-CN" sz="1600" dirty="0" smtClean="0">
              <a:solidFill>
                <a:schemeClr val="tx1"/>
              </a:solidFill>
            </a:endParaRPr>
          </a:p>
          <a:p>
            <a:r>
              <a:rPr lang="zh-CN" altLang="en-US" sz="1600" dirty="0" smtClean="0">
                <a:solidFill>
                  <a:schemeClr val="tx1"/>
                </a:solidFill>
              </a:rPr>
              <a:t>基于声发射技术的方法主要涉及到定位问题</a:t>
            </a:r>
            <a:r>
              <a:rPr lang="zh-CN" altLang="en-US" sz="2800" dirty="0" smtClean="0">
                <a:solidFill>
                  <a:schemeClr val="tx1"/>
                </a:solidFill>
              </a:rPr>
              <a:t>。</a:t>
            </a:r>
            <a:endParaRPr lang="en-US" altLang="zh-CN" sz="2800" dirty="0" smtClean="0">
              <a:solidFill>
                <a:schemeClr val="tx1"/>
              </a:solidFill>
            </a:endParaRPr>
          </a:p>
          <a:p>
            <a:r>
              <a:rPr lang="zh-CN" altLang="en-US" sz="1600" dirty="0" smtClean="0">
                <a:solidFill>
                  <a:schemeClr val="tx1"/>
                </a:solidFill>
              </a:rPr>
              <a:t>缺少对碰摩部位识别规则的提取</a:t>
            </a:r>
            <a:endParaRPr lang="en-US" altLang="zh-CN" sz="1600" dirty="0" smtClean="0">
              <a:solidFill>
                <a:schemeClr val="tx1"/>
              </a:solidFill>
            </a:endParaRPr>
          </a:p>
          <a:p>
            <a:endParaRPr lang="en-US" altLang="zh-CN" sz="1600" dirty="0" smtClean="0">
              <a:solidFill>
                <a:schemeClr val="tx1"/>
              </a:solidFill>
            </a:endParaRPr>
          </a:p>
          <a:p>
            <a:r>
              <a:rPr lang="en-US" altLang="zh-CN" sz="2800" dirty="0" smtClean="0">
                <a:solidFill>
                  <a:schemeClr val="tx1"/>
                </a:solidFill>
                <a:ea typeface="宋体" charset="-122"/>
              </a:rPr>
              <a:t> </a:t>
            </a:r>
            <a:endParaRPr lang="en-US" altLang="zh-CN" sz="2800" dirty="0">
              <a:solidFill>
                <a:schemeClr val="tx1"/>
              </a:solidFill>
              <a:ea typeface="宋体" charset="-122"/>
            </a:endParaRPr>
          </a:p>
        </p:txBody>
      </p:sp>
      <p:sp>
        <p:nvSpPr>
          <p:cNvPr id="31" name="AutoShape 4"/>
          <p:cNvSpPr>
            <a:spLocks noChangeArrowheads="1"/>
          </p:cNvSpPr>
          <p:nvPr/>
        </p:nvSpPr>
        <p:spPr bwMode="gray">
          <a:xfrm>
            <a:off x="4114800" y="4419600"/>
            <a:ext cx="4343400" cy="1143000"/>
          </a:xfrm>
          <a:prstGeom prst="roundRect">
            <a:avLst>
              <a:gd name="adj" fmla="val 10347"/>
            </a:avLst>
          </a:prstGeom>
          <a:solidFill>
            <a:schemeClr val="bg1"/>
          </a:solidFill>
          <a:ln w="50800">
            <a:solidFill>
              <a:schemeClr val="hlink"/>
            </a:solidFill>
            <a:round/>
            <a:headEnd/>
            <a:tailEnd/>
          </a:ln>
          <a:effectLst>
            <a:outerShdw dist="107763" dir="8100000" algn="ctr" rotWithShape="0">
              <a:srgbClr val="808080">
                <a:alpha val="50000"/>
              </a:srgbClr>
            </a:outerShdw>
          </a:effectLst>
        </p:spPr>
        <p:txBody>
          <a:bodyPr wrap="none" anchor="ctr"/>
          <a:lstStyle/>
          <a:p>
            <a:r>
              <a:rPr lang="zh-CN" altLang="en-US" sz="1600" dirty="0" smtClean="0">
                <a:solidFill>
                  <a:schemeClr val="tx1"/>
                </a:solidFill>
              </a:rPr>
              <a:t> 目前转静碰摩故障诊断的方法未考虑</a:t>
            </a:r>
            <a:endParaRPr lang="en-US" altLang="zh-CN" sz="1600" dirty="0" smtClean="0">
              <a:solidFill>
                <a:schemeClr val="tx1"/>
              </a:solidFill>
            </a:endParaRPr>
          </a:p>
          <a:p>
            <a:r>
              <a:rPr lang="zh-CN" altLang="en-US" sz="1600" dirty="0" smtClean="0">
                <a:solidFill>
                  <a:schemeClr val="tx1"/>
                </a:solidFill>
              </a:rPr>
              <a:t>航空发动机机匣薄壁结构的特点，因</a:t>
            </a:r>
            <a:endParaRPr lang="en-US" altLang="zh-CN" sz="1600" dirty="0" smtClean="0">
              <a:solidFill>
                <a:schemeClr val="tx1"/>
              </a:solidFill>
            </a:endParaRPr>
          </a:p>
          <a:p>
            <a:r>
              <a:rPr lang="zh-CN" altLang="en-US" sz="1600" dirty="0" smtClean="0">
                <a:solidFill>
                  <a:schemeClr val="tx1"/>
                </a:solidFill>
              </a:rPr>
              <a:t>方法很难应用到工程实践</a:t>
            </a:r>
            <a:endParaRPr lang="en-US" altLang="zh-CN" sz="2800" dirty="0">
              <a:solidFill>
                <a:schemeClr val="tx1"/>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anim calcmode="lin" valueType="num">
                                      <p:cBhvr>
                                        <p:cTn id="8" dur="500" fill="hold"/>
                                        <p:tgtEl>
                                          <p:spTgt spid="129"/>
                                        </p:tgtEl>
                                        <p:attrNameLst>
                                          <p:attrName>ppt_x</p:attrName>
                                        </p:attrNameLst>
                                      </p:cBhvr>
                                      <p:tavLst>
                                        <p:tav tm="0">
                                          <p:val>
                                            <p:strVal val="#ppt_x"/>
                                          </p:val>
                                        </p:tav>
                                        <p:tav tm="100000">
                                          <p:val>
                                            <p:strVal val="#ppt_x"/>
                                          </p:val>
                                        </p:tav>
                                      </p:tavLst>
                                    </p:anim>
                                    <p:anim calcmode="lin" valueType="num">
                                      <p:cBhvr>
                                        <p:cTn id="9" dur="500" fill="hold"/>
                                        <p:tgtEl>
                                          <p:spTgt spid="1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500"/>
                                        <p:tgtEl>
                                          <p:spTgt spid="128"/>
                                        </p:tgtEl>
                                      </p:cBhvr>
                                    </p:animEffect>
                                    <p:anim calcmode="lin" valueType="num">
                                      <p:cBhvr>
                                        <p:cTn id="13" dur="500" fill="hold"/>
                                        <p:tgtEl>
                                          <p:spTgt spid="128"/>
                                        </p:tgtEl>
                                        <p:attrNameLst>
                                          <p:attrName>ppt_x</p:attrName>
                                        </p:attrNameLst>
                                      </p:cBhvr>
                                      <p:tavLst>
                                        <p:tav tm="0">
                                          <p:val>
                                            <p:strVal val="#ppt_x"/>
                                          </p:val>
                                        </p:tav>
                                        <p:tav tm="100000">
                                          <p:val>
                                            <p:strVal val="#ppt_x"/>
                                          </p:val>
                                        </p:tav>
                                      </p:tavLst>
                                    </p:anim>
                                    <p:anim calcmode="lin" valueType="num">
                                      <p:cBhvr>
                                        <p:cTn id="14" dur="500" fill="hold"/>
                                        <p:tgtEl>
                                          <p:spTgt spid="1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anim calcmode="lin" valueType="num">
                                      <p:cBhvr>
                                        <p:cTn id="18" dur="500" fill="hold"/>
                                        <p:tgtEl>
                                          <p:spTgt spid="130"/>
                                        </p:tgtEl>
                                        <p:attrNameLst>
                                          <p:attrName>ppt_x</p:attrName>
                                        </p:attrNameLst>
                                      </p:cBhvr>
                                      <p:tavLst>
                                        <p:tav tm="0">
                                          <p:val>
                                            <p:strVal val="#ppt_x"/>
                                          </p:val>
                                        </p:tav>
                                        <p:tav tm="100000">
                                          <p:val>
                                            <p:strVal val="#ppt_x"/>
                                          </p:val>
                                        </p:tav>
                                      </p:tavLst>
                                    </p:anim>
                                    <p:anim calcmode="lin" valueType="num">
                                      <p:cBhvr>
                                        <p:cTn id="19" dur="500" fill="hold"/>
                                        <p:tgtEl>
                                          <p:spTgt spid="1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anim calcmode="lin" valueType="num">
                                      <p:cBhvr>
                                        <p:cTn id="23" dur="500" fill="hold"/>
                                        <p:tgtEl>
                                          <p:spTgt spid="131"/>
                                        </p:tgtEl>
                                        <p:attrNameLst>
                                          <p:attrName>ppt_x</p:attrName>
                                        </p:attrNameLst>
                                      </p:cBhvr>
                                      <p:tavLst>
                                        <p:tav tm="0">
                                          <p:val>
                                            <p:strVal val="#ppt_x"/>
                                          </p:val>
                                        </p:tav>
                                        <p:tav tm="100000">
                                          <p:val>
                                            <p:strVal val="#ppt_x"/>
                                          </p:val>
                                        </p:tav>
                                      </p:tavLst>
                                    </p:anim>
                                    <p:anim calcmode="lin" valueType="num">
                                      <p:cBhvr>
                                        <p:cTn id="24" dur="500" fill="hold"/>
                                        <p:tgtEl>
                                          <p:spTgt spid="1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anim calcmode="lin" valueType="num">
                                      <p:cBhvr>
                                        <p:cTn id="28" dur="500" fill="hold"/>
                                        <p:tgtEl>
                                          <p:spTgt spid="74"/>
                                        </p:tgtEl>
                                        <p:attrNameLst>
                                          <p:attrName>ppt_x</p:attrName>
                                        </p:attrNameLst>
                                      </p:cBhvr>
                                      <p:tavLst>
                                        <p:tav tm="0">
                                          <p:val>
                                            <p:strVal val="#ppt_x"/>
                                          </p:val>
                                        </p:tav>
                                        <p:tav tm="100000">
                                          <p:val>
                                            <p:strVal val="#ppt_x"/>
                                          </p:val>
                                        </p:tav>
                                      </p:tavLst>
                                    </p:anim>
                                    <p:anim calcmode="lin" valueType="num">
                                      <p:cBhvr>
                                        <p:cTn id="29"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p:cTn id="56" dur="500" fill="hold"/>
                                        <p:tgtEl>
                                          <p:spTgt spid="76"/>
                                        </p:tgtEl>
                                        <p:attrNameLst>
                                          <p:attrName>ppt_w</p:attrName>
                                        </p:attrNameLst>
                                      </p:cBhvr>
                                      <p:tavLst>
                                        <p:tav tm="0">
                                          <p:val>
                                            <p:fltVal val="0"/>
                                          </p:val>
                                        </p:tav>
                                        <p:tav tm="100000">
                                          <p:val>
                                            <p:strVal val="#ppt_w"/>
                                          </p:val>
                                        </p:tav>
                                      </p:tavLst>
                                    </p:anim>
                                    <p:anim calcmode="lin" valueType="num">
                                      <p:cBhvr>
                                        <p:cTn id="57" dur="500" fill="hold"/>
                                        <p:tgtEl>
                                          <p:spTgt spid="76"/>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 calcmode="lin" valueType="num">
                                      <p:cBhvr>
                                        <p:cTn id="60" dur="500" fill="hold"/>
                                        <p:tgtEl>
                                          <p:spTgt spid="83"/>
                                        </p:tgtEl>
                                        <p:attrNameLst>
                                          <p:attrName>ppt_w</p:attrName>
                                        </p:attrNameLst>
                                      </p:cBhvr>
                                      <p:tavLst>
                                        <p:tav tm="0">
                                          <p:val>
                                            <p:fltVal val="0"/>
                                          </p:val>
                                        </p:tav>
                                        <p:tav tm="100000">
                                          <p:val>
                                            <p:strVal val="#ppt_w"/>
                                          </p:val>
                                        </p:tav>
                                      </p:tavLst>
                                    </p:anim>
                                    <p:anim calcmode="lin" valueType="num">
                                      <p:cBhvr>
                                        <p:cTn id="61" dur="500" fill="hold"/>
                                        <p:tgtEl>
                                          <p:spTgt spid="83"/>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strVal val="#ppt_h"/>
                                          </p:val>
                                        </p:tav>
                                        <p:tav tm="100000">
                                          <p:val>
                                            <p:strVal val="#ppt_h"/>
                                          </p:val>
                                        </p:tav>
                                      </p:tavLst>
                                    </p:anim>
                                  </p:childTnLst>
                                </p:cTn>
                              </p:par>
                              <p:par>
                                <p:cTn id="66" presetID="2" presetClass="exit" presetSubtype="2" fill="hold" grpId="1" nodeType="withEffect">
                                  <p:stCondLst>
                                    <p:cond delay="0"/>
                                  </p:stCondLst>
                                  <p:childTnLst>
                                    <p:anim calcmode="lin" valueType="num">
                                      <p:cBhvr additive="base">
                                        <p:cTn id="67" dur="500"/>
                                        <p:tgtEl>
                                          <p:spTgt spid="25"/>
                                        </p:tgtEl>
                                        <p:attrNameLst>
                                          <p:attrName>ppt_x</p:attrName>
                                        </p:attrNameLst>
                                      </p:cBhvr>
                                      <p:tavLst>
                                        <p:tav tm="0">
                                          <p:val>
                                            <p:strVal val="ppt_x"/>
                                          </p:val>
                                        </p:tav>
                                        <p:tav tm="100000">
                                          <p:val>
                                            <p:strVal val="1+ppt_w/2"/>
                                          </p:val>
                                        </p:tav>
                                      </p:tavLst>
                                    </p:anim>
                                    <p:anim calcmode="lin" valueType="num">
                                      <p:cBhvr additive="base">
                                        <p:cTn id="68" dur="500"/>
                                        <p:tgtEl>
                                          <p:spTgt spid="25"/>
                                        </p:tgtEl>
                                        <p:attrNameLst>
                                          <p:attrName>ppt_y</p:attrName>
                                        </p:attrNameLst>
                                      </p:cBhvr>
                                      <p:tavLst>
                                        <p:tav tm="0">
                                          <p:val>
                                            <p:strVal val="ppt_y"/>
                                          </p:val>
                                        </p:tav>
                                        <p:tav tm="100000">
                                          <p:val>
                                            <p:strVal val="ppt_y"/>
                                          </p:val>
                                        </p:tav>
                                      </p:tavLst>
                                    </p:anim>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strVal val="#ppt_h"/>
                                          </p:val>
                                        </p:tav>
                                        <p:tav tm="100000">
                                          <p:val>
                                            <p:strVal val="#ppt_h"/>
                                          </p:val>
                                        </p:tav>
                                      </p:tavLst>
                                    </p:anim>
                                  </p:childTnLst>
                                </p:cTn>
                              </p:par>
                              <p:par>
                                <p:cTn id="76" presetID="17" presetClass="entr" presetSubtype="1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strVal val="#ppt_h"/>
                                          </p:val>
                                        </p:tav>
                                        <p:tav tm="100000">
                                          <p:val>
                                            <p:strVal val="#ppt_h"/>
                                          </p:val>
                                        </p:tav>
                                      </p:tavLst>
                                    </p:anim>
                                  </p:childTnLst>
                                </p:cTn>
                              </p:par>
                              <p:par>
                                <p:cTn id="80" presetID="17" presetClass="entr" presetSubtype="1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fltVal val="0"/>
                                          </p:val>
                                        </p:tav>
                                        <p:tav tm="100000">
                                          <p:val>
                                            <p:strVal val="#ppt_w"/>
                                          </p:val>
                                        </p:tav>
                                      </p:tavLst>
                                    </p:anim>
                                    <p:anim calcmode="lin" valueType="num">
                                      <p:cBhvr>
                                        <p:cTn id="89" dur="500" fill="hold"/>
                                        <p:tgtEl>
                                          <p:spTgt spid="29"/>
                                        </p:tgtEl>
                                        <p:attrNameLst>
                                          <p:attrName>ppt_h</p:attrName>
                                        </p:attrNameLst>
                                      </p:cBhvr>
                                      <p:tavLst>
                                        <p:tav tm="0">
                                          <p:val>
                                            <p:strVal val="#ppt_h"/>
                                          </p:val>
                                        </p:tav>
                                        <p:tav tm="100000">
                                          <p:val>
                                            <p:strVal val="#ppt_h"/>
                                          </p:val>
                                        </p:tav>
                                      </p:tavLst>
                                    </p:anim>
                                  </p:childTnLst>
                                </p:cTn>
                              </p:par>
                              <p:par>
                                <p:cTn id="90" presetID="2" presetClass="exit" presetSubtype="2" fill="hold" grpId="1" nodeType="withEffect">
                                  <p:stCondLst>
                                    <p:cond delay="0"/>
                                  </p:stCondLst>
                                  <p:childTnLst>
                                    <p:anim calcmode="lin" valueType="num">
                                      <p:cBhvr additive="base">
                                        <p:cTn id="91" dur="500"/>
                                        <p:tgtEl>
                                          <p:spTgt spid="24"/>
                                        </p:tgtEl>
                                        <p:attrNameLst>
                                          <p:attrName>ppt_x</p:attrName>
                                        </p:attrNameLst>
                                      </p:cBhvr>
                                      <p:tavLst>
                                        <p:tav tm="0">
                                          <p:val>
                                            <p:strVal val="ppt_x"/>
                                          </p:val>
                                        </p:tav>
                                        <p:tav tm="100000">
                                          <p:val>
                                            <p:strVal val="1+ppt_w/2"/>
                                          </p:val>
                                        </p:tav>
                                      </p:tavLst>
                                    </p:anim>
                                    <p:anim calcmode="lin" valueType="num">
                                      <p:cBhvr additive="base">
                                        <p:cTn id="92" dur="500"/>
                                        <p:tgtEl>
                                          <p:spTgt spid="24"/>
                                        </p:tgtEl>
                                        <p:attrNameLst>
                                          <p:attrName>ppt_y</p:attrName>
                                        </p:attrNameLst>
                                      </p:cBhvr>
                                      <p:tavLst>
                                        <p:tav tm="0">
                                          <p:val>
                                            <p:strVal val="ppt_y"/>
                                          </p:val>
                                        </p:tav>
                                        <p:tav tm="100000">
                                          <p:val>
                                            <p:strVal val="ppt_y"/>
                                          </p:val>
                                        </p:tav>
                                      </p:tavLst>
                                    </p:anim>
                                    <p:set>
                                      <p:cBhvr>
                                        <p:cTn id="93" dur="1" fill="hold">
                                          <p:stCondLst>
                                            <p:cond delay="499"/>
                                          </p:stCondLst>
                                        </p:cTn>
                                        <p:tgtEl>
                                          <p:spTgt spid="24"/>
                                        </p:tgtEl>
                                        <p:attrNameLst>
                                          <p:attrName>style.visibility</p:attrName>
                                        </p:attrNameLst>
                                      </p:cBhvr>
                                      <p:to>
                                        <p:strVal val="hidden"/>
                                      </p:to>
                                    </p:set>
                                  </p:childTnLst>
                                </p:cTn>
                              </p:par>
                              <p:par>
                                <p:cTn id="94" presetID="17" presetClass="entr" presetSubtype="10" fill="hold" grpId="0" nodeType="withEffect">
                                  <p:stCondLst>
                                    <p:cond delay="0"/>
                                  </p:stCondLst>
                                  <p:childTnLst>
                                    <p:set>
                                      <p:cBhvr>
                                        <p:cTn id="95" dur="1" fill="hold">
                                          <p:stCondLst>
                                            <p:cond delay="0"/>
                                          </p:stCondLst>
                                        </p:cTn>
                                        <p:tgtEl>
                                          <p:spTgt spid="78"/>
                                        </p:tgtEl>
                                        <p:attrNameLst>
                                          <p:attrName>style.visibility</p:attrName>
                                        </p:attrNameLst>
                                      </p:cBhvr>
                                      <p:to>
                                        <p:strVal val="visible"/>
                                      </p:to>
                                    </p:set>
                                    <p:anim calcmode="lin" valueType="num">
                                      <p:cBhvr>
                                        <p:cTn id="96" dur="500" fill="hold"/>
                                        <p:tgtEl>
                                          <p:spTgt spid="78"/>
                                        </p:tgtEl>
                                        <p:attrNameLst>
                                          <p:attrName>ppt_w</p:attrName>
                                        </p:attrNameLst>
                                      </p:cBhvr>
                                      <p:tavLst>
                                        <p:tav tm="0">
                                          <p:val>
                                            <p:fltVal val="0"/>
                                          </p:val>
                                        </p:tav>
                                        <p:tav tm="100000">
                                          <p:val>
                                            <p:strVal val="#ppt_w"/>
                                          </p:val>
                                        </p:tav>
                                      </p:tavLst>
                                    </p:anim>
                                    <p:anim calcmode="lin" valueType="num">
                                      <p:cBhvr>
                                        <p:cTn id="97" dur="500" fill="hold"/>
                                        <p:tgtEl>
                                          <p:spTgt spid="78"/>
                                        </p:tgtEl>
                                        <p:attrNameLst>
                                          <p:attrName>ppt_h</p:attrName>
                                        </p:attrNameLst>
                                      </p:cBhvr>
                                      <p:tavLst>
                                        <p:tav tm="0">
                                          <p:val>
                                            <p:strVal val="#ppt_h"/>
                                          </p:val>
                                        </p:tav>
                                        <p:tav tm="100000">
                                          <p:val>
                                            <p:strVal val="#ppt_h"/>
                                          </p:val>
                                        </p:tav>
                                      </p:tavLst>
                                    </p:anim>
                                  </p:childTnLst>
                                </p:cTn>
                              </p:par>
                              <p:par>
                                <p:cTn id="98" presetID="17" presetClass="entr" presetSubtype="10"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p:cTn id="100" dur="500" fill="hold"/>
                                        <p:tgtEl>
                                          <p:spTgt spid="87"/>
                                        </p:tgtEl>
                                        <p:attrNameLst>
                                          <p:attrName>ppt_w</p:attrName>
                                        </p:attrNameLst>
                                      </p:cBhvr>
                                      <p:tavLst>
                                        <p:tav tm="0">
                                          <p:val>
                                            <p:fltVal val="0"/>
                                          </p:val>
                                        </p:tav>
                                        <p:tav tm="100000">
                                          <p:val>
                                            <p:strVal val="#ppt_w"/>
                                          </p:val>
                                        </p:tav>
                                      </p:tavLst>
                                    </p:anim>
                                    <p:anim calcmode="lin" valueType="num">
                                      <p:cBhvr>
                                        <p:cTn id="101" dur="50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7" presetClass="entr" presetSubtype="10" fill="hold" grpId="1" nodeType="click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500" fill="hold"/>
                                        <p:tgtEl>
                                          <p:spTgt spid="31"/>
                                        </p:tgtEl>
                                        <p:attrNameLst>
                                          <p:attrName>ppt_w</p:attrName>
                                        </p:attrNameLst>
                                      </p:cBhvr>
                                      <p:tavLst>
                                        <p:tav tm="0">
                                          <p:val>
                                            <p:fltVal val="0"/>
                                          </p:val>
                                        </p:tav>
                                        <p:tav tm="100000">
                                          <p:val>
                                            <p:strVal val="#ppt_w"/>
                                          </p:val>
                                        </p:tav>
                                      </p:tavLst>
                                    </p:anim>
                                    <p:anim calcmode="lin" valueType="num">
                                      <p:cBhvr>
                                        <p:cTn id="107" dur="500" fill="hold"/>
                                        <p:tgtEl>
                                          <p:spTgt spid="31"/>
                                        </p:tgtEl>
                                        <p:attrNameLst>
                                          <p:attrName>ppt_h</p:attrName>
                                        </p:attrNameLst>
                                      </p:cBhvr>
                                      <p:tavLst>
                                        <p:tav tm="0">
                                          <p:val>
                                            <p:strVal val="#ppt_h"/>
                                          </p:val>
                                        </p:tav>
                                        <p:tav tm="100000">
                                          <p:val>
                                            <p:strVal val="#ppt_h"/>
                                          </p:val>
                                        </p:tav>
                                      </p:tavLst>
                                    </p:anim>
                                  </p:childTnLst>
                                </p:cTn>
                              </p:par>
                              <p:par>
                                <p:cTn id="108" presetID="17" presetClass="entr" presetSubtype="10" fill="hold" grpId="1" nodeType="withEffect">
                                  <p:stCondLst>
                                    <p:cond delay="0"/>
                                  </p:stCondLst>
                                  <p:childTnLst>
                                    <p:set>
                                      <p:cBhvr>
                                        <p:cTn id="109" dur="1" fill="hold">
                                          <p:stCondLst>
                                            <p:cond delay="0"/>
                                          </p:stCondLst>
                                        </p:cTn>
                                        <p:tgtEl>
                                          <p:spTgt spid="87"/>
                                        </p:tgtEl>
                                        <p:attrNameLst>
                                          <p:attrName>style.visibility</p:attrName>
                                        </p:attrNameLst>
                                      </p:cBhvr>
                                      <p:to>
                                        <p:strVal val="visible"/>
                                      </p:to>
                                    </p:set>
                                    <p:anim calcmode="lin" valueType="num">
                                      <p:cBhvr>
                                        <p:cTn id="110" dur="500" fill="hold"/>
                                        <p:tgtEl>
                                          <p:spTgt spid="87"/>
                                        </p:tgtEl>
                                        <p:attrNameLst>
                                          <p:attrName>ppt_w</p:attrName>
                                        </p:attrNameLst>
                                      </p:cBhvr>
                                      <p:tavLst>
                                        <p:tav tm="0">
                                          <p:val>
                                            <p:fltVal val="0"/>
                                          </p:val>
                                        </p:tav>
                                        <p:tav tm="100000">
                                          <p:val>
                                            <p:strVal val="#ppt_w"/>
                                          </p:val>
                                        </p:tav>
                                      </p:tavLst>
                                    </p:anim>
                                    <p:anim calcmode="lin" valueType="num">
                                      <p:cBhvr>
                                        <p:cTn id="111" dur="500" fill="hold"/>
                                        <p:tgtEl>
                                          <p:spTgt spid="87"/>
                                        </p:tgtEl>
                                        <p:attrNameLst>
                                          <p:attrName>ppt_h</p:attrName>
                                        </p:attrNameLst>
                                      </p:cBhvr>
                                      <p:tavLst>
                                        <p:tav tm="0">
                                          <p:val>
                                            <p:strVal val="#ppt_h"/>
                                          </p:val>
                                        </p:tav>
                                        <p:tav tm="100000">
                                          <p:val>
                                            <p:strVal val="#ppt_h"/>
                                          </p:val>
                                        </p:tav>
                                      </p:tavLst>
                                    </p:anim>
                                  </p:childTnLst>
                                </p:cTn>
                              </p:par>
                              <p:par>
                                <p:cTn id="112" presetID="17" presetClass="entr" presetSubtype="10" fill="hold" grpId="1" nodeType="with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p:cTn id="114" dur="500" fill="hold"/>
                                        <p:tgtEl>
                                          <p:spTgt spid="22"/>
                                        </p:tgtEl>
                                        <p:attrNameLst>
                                          <p:attrName>ppt_w</p:attrName>
                                        </p:attrNameLst>
                                      </p:cBhvr>
                                      <p:tavLst>
                                        <p:tav tm="0">
                                          <p:val>
                                            <p:fltVal val="0"/>
                                          </p:val>
                                        </p:tav>
                                        <p:tav tm="100000">
                                          <p:val>
                                            <p:strVal val="#ppt_w"/>
                                          </p:val>
                                        </p:tav>
                                      </p:tavLst>
                                    </p:anim>
                                    <p:anim calcmode="lin" valueType="num">
                                      <p:cBhvr>
                                        <p:cTn id="115" dur="500" fill="hold"/>
                                        <p:tgtEl>
                                          <p:spTgt spid="22"/>
                                        </p:tgtEl>
                                        <p:attrNameLst>
                                          <p:attrName>ppt_h</p:attrName>
                                        </p:attrNameLst>
                                      </p:cBhvr>
                                      <p:tavLst>
                                        <p:tav tm="0">
                                          <p:val>
                                            <p:strVal val="#ppt_h"/>
                                          </p:val>
                                        </p:tav>
                                        <p:tav tm="100000">
                                          <p:val>
                                            <p:strVal val="#ppt_h"/>
                                          </p:val>
                                        </p:tav>
                                      </p:tavLst>
                                    </p:anim>
                                  </p:childTnLst>
                                </p:cTn>
                              </p:par>
                              <p:par>
                                <p:cTn id="116" presetID="2" presetClass="exit" presetSubtype="2" fill="hold" grpId="1" nodeType="withEffect">
                                  <p:stCondLst>
                                    <p:cond delay="0"/>
                                  </p:stCondLst>
                                  <p:childTnLst>
                                    <p:anim calcmode="lin" valueType="num">
                                      <p:cBhvr additive="base">
                                        <p:cTn id="117" dur="500"/>
                                        <p:tgtEl>
                                          <p:spTgt spid="29"/>
                                        </p:tgtEl>
                                        <p:attrNameLst>
                                          <p:attrName>ppt_x</p:attrName>
                                        </p:attrNameLst>
                                      </p:cBhvr>
                                      <p:tavLst>
                                        <p:tav tm="0">
                                          <p:val>
                                            <p:strVal val="ppt_x"/>
                                          </p:val>
                                        </p:tav>
                                        <p:tav tm="100000">
                                          <p:val>
                                            <p:strVal val="1+ppt_w/2"/>
                                          </p:val>
                                        </p:tav>
                                      </p:tavLst>
                                    </p:anim>
                                    <p:anim calcmode="lin" valueType="num">
                                      <p:cBhvr additive="base">
                                        <p:cTn id="118" dur="500"/>
                                        <p:tgtEl>
                                          <p:spTgt spid="29"/>
                                        </p:tgtEl>
                                        <p:attrNameLst>
                                          <p:attrName>ppt_y</p:attrName>
                                        </p:attrNameLst>
                                      </p:cBhvr>
                                      <p:tavLst>
                                        <p:tav tm="0">
                                          <p:val>
                                            <p:strVal val="ppt_y"/>
                                          </p:val>
                                        </p:tav>
                                        <p:tav tm="100000">
                                          <p:val>
                                            <p:strVal val="ppt_y"/>
                                          </p:val>
                                        </p:tav>
                                      </p:tavLst>
                                    </p:anim>
                                    <p:set>
                                      <p:cBhvr>
                                        <p:cTn id="119" dur="1" fill="hold">
                                          <p:stCondLst>
                                            <p:cond delay="499"/>
                                          </p:stCondLst>
                                        </p:cTn>
                                        <p:tgtEl>
                                          <p:spTgt spid="2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86"/>
                                        </p:tgtEl>
                                        <p:attrNameLst>
                                          <p:attrName>style.visibility</p:attrName>
                                        </p:attrNameLst>
                                      </p:cBhvr>
                                      <p:to>
                                        <p:strVal val="visible"/>
                                      </p:to>
                                    </p:set>
                                    <p:anim calcmode="lin" valueType="num">
                                      <p:cBhvr>
                                        <p:cTn id="124" dur="500" fill="hold"/>
                                        <p:tgtEl>
                                          <p:spTgt spid="86"/>
                                        </p:tgtEl>
                                        <p:attrNameLst>
                                          <p:attrName>ppt_w</p:attrName>
                                        </p:attrNameLst>
                                      </p:cBhvr>
                                      <p:tavLst>
                                        <p:tav tm="0">
                                          <p:val>
                                            <p:fltVal val="0"/>
                                          </p:val>
                                        </p:tav>
                                        <p:tav tm="100000">
                                          <p:val>
                                            <p:strVal val="#ppt_w"/>
                                          </p:val>
                                        </p:tav>
                                      </p:tavLst>
                                    </p:anim>
                                    <p:anim calcmode="lin" valueType="num">
                                      <p:cBhvr>
                                        <p:cTn id="125" dur="500" fill="hold"/>
                                        <p:tgtEl>
                                          <p:spTgt spid="86"/>
                                        </p:tgtEl>
                                        <p:attrNameLst>
                                          <p:attrName>ppt_h</p:attrName>
                                        </p:attrNameLst>
                                      </p:cBhvr>
                                      <p:tavLst>
                                        <p:tav tm="0">
                                          <p:val>
                                            <p:strVal val="#ppt_h"/>
                                          </p:val>
                                        </p:tav>
                                        <p:tav tm="100000">
                                          <p:val>
                                            <p:strVal val="#ppt_h"/>
                                          </p:val>
                                        </p:tav>
                                      </p:tavLst>
                                    </p:anim>
                                  </p:childTnLst>
                                </p:cTn>
                              </p:par>
                              <p:par>
                                <p:cTn id="126" presetID="2" presetClass="exit" presetSubtype="4" fill="hold" grpId="2" nodeType="withEffect">
                                  <p:stCondLst>
                                    <p:cond delay="0"/>
                                  </p:stCondLst>
                                  <p:childTnLst>
                                    <p:anim calcmode="lin" valueType="num">
                                      <p:cBhvr additive="base">
                                        <p:cTn id="127" dur="500"/>
                                        <p:tgtEl>
                                          <p:spTgt spid="31"/>
                                        </p:tgtEl>
                                        <p:attrNameLst>
                                          <p:attrName>ppt_x</p:attrName>
                                        </p:attrNameLst>
                                      </p:cBhvr>
                                      <p:tavLst>
                                        <p:tav tm="0">
                                          <p:val>
                                            <p:strVal val="ppt_x"/>
                                          </p:val>
                                        </p:tav>
                                        <p:tav tm="100000">
                                          <p:val>
                                            <p:strVal val="ppt_x"/>
                                          </p:val>
                                        </p:tav>
                                      </p:tavLst>
                                    </p:anim>
                                    <p:anim calcmode="lin" valueType="num">
                                      <p:cBhvr additive="base">
                                        <p:cTn id="128" dur="500"/>
                                        <p:tgtEl>
                                          <p:spTgt spid="31"/>
                                        </p:tgtEl>
                                        <p:attrNameLst>
                                          <p:attrName>ppt_y</p:attrName>
                                        </p:attrNameLst>
                                      </p:cBhvr>
                                      <p:tavLst>
                                        <p:tav tm="0">
                                          <p:val>
                                            <p:strVal val="ppt_y"/>
                                          </p:val>
                                        </p:tav>
                                        <p:tav tm="100000">
                                          <p:val>
                                            <p:strVal val="1+ppt_h/2"/>
                                          </p:val>
                                        </p:tav>
                                      </p:tavLst>
                                    </p:anim>
                                    <p:set>
                                      <p:cBhvr>
                                        <p:cTn id="12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74" grpId="0"/>
      <p:bldP spid="75" grpId="0" animBg="1"/>
      <p:bldP spid="76" grpId="0" animBg="1"/>
      <p:bldP spid="77" grpId="0" animBg="1"/>
      <p:bldP spid="78" grpId="0" animBg="1"/>
      <p:bldP spid="79" grpId="0"/>
      <p:bldP spid="81" grpId="0" animBg="1"/>
      <p:bldP spid="83" grpId="0" animBg="1"/>
      <p:bldP spid="84" grpId="0" animBg="1"/>
      <p:bldP spid="86" grpId="0" animBg="1"/>
      <p:bldP spid="87" grpId="0" animBg="1"/>
      <p:bldP spid="87" grpId="1" animBg="1"/>
      <p:bldP spid="26" grpId="0"/>
      <p:bldP spid="28" grpId="0"/>
      <p:bldP spid="22" grpId="1"/>
      <p:bldP spid="24" grpId="0" animBg="1"/>
      <p:bldP spid="24" grpId="1" animBg="1"/>
      <p:bldP spid="25" grpId="0" animBg="1"/>
      <p:bldP spid="25" grpId="1" animBg="1"/>
      <p:bldP spid="29" grpId="0" animBg="1"/>
      <p:bldP spid="29" grpId="1" animBg="1"/>
      <p:bldP spid="31" grpId="1" animBg="1"/>
      <p:bldP spid="31" grpId="2"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AutoShape 21"/>
          <p:cNvSpPr>
            <a:spLocks noChangeArrowheads="1"/>
          </p:cNvSpPr>
          <p:nvPr/>
        </p:nvSpPr>
        <p:spPr bwMode="gray">
          <a:xfrm>
            <a:off x="2133600" y="533400"/>
            <a:ext cx="4800600" cy="762000"/>
          </a:xfrm>
          <a:prstGeom prst="roundRect">
            <a:avLst>
              <a:gd name="adj" fmla="val 10889"/>
            </a:avLst>
          </a:prstGeom>
          <a:gradFill rotWithShape="1">
            <a:gsLst>
              <a:gs pos="0">
                <a:srgbClr val="00DE64"/>
              </a:gs>
              <a:gs pos="50000">
                <a:srgbClr val="CCECFF">
                  <a:gamma/>
                  <a:tint val="0"/>
                  <a:invGamma/>
                </a:srgbClr>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defRPr/>
            </a:pPr>
            <a:r>
              <a:rPr lang="zh-CN" altLang="en-US" sz="2800" dirty="0" smtClean="0">
                <a:solidFill>
                  <a:srgbClr val="0000FF"/>
                </a:solidFill>
                <a:latin typeface="Arial" charset="0"/>
                <a:ea typeface="宋体" charset="-122"/>
                <a:cs typeface="Arial" charset="0"/>
              </a:rPr>
              <a:t>展望</a:t>
            </a:r>
            <a:endParaRPr lang="zh-CN" altLang="en-US" sz="2800" dirty="0">
              <a:solidFill>
                <a:srgbClr val="0000FF"/>
              </a:solidFill>
              <a:latin typeface="Arial" charset="0"/>
              <a:ea typeface="宋体" charset="-122"/>
              <a:cs typeface="Arial" charset="0"/>
            </a:endParaRPr>
          </a:p>
        </p:txBody>
      </p:sp>
      <p:grpSp>
        <p:nvGrpSpPr>
          <p:cNvPr id="83" name="Group 3"/>
          <p:cNvGrpSpPr>
            <a:grpSpLocks/>
          </p:cNvGrpSpPr>
          <p:nvPr/>
        </p:nvGrpSpPr>
        <p:grpSpPr bwMode="auto">
          <a:xfrm>
            <a:off x="152400" y="1447800"/>
            <a:ext cx="8686800" cy="774700"/>
            <a:chOff x="912" y="1406"/>
            <a:chExt cx="5472" cy="488"/>
          </a:xfrm>
        </p:grpSpPr>
        <p:sp>
          <p:nvSpPr>
            <p:cNvPr id="84" name="AutoShape 5"/>
            <p:cNvSpPr>
              <a:spLocks noChangeArrowheads="1"/>
            </p:cNvSpPr>
            <p:nvPr/>
          </p:nvSpPr>
          <p:spPr bwMode="gray">
            <a:xfrm>
              <a:off x="912" y="1406"/>
              <a:ext cx="431" cy="431"/>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400" dirty="0" smtClean="0">
                  <a:latin typeface="Arial" charset="0"/>
                  <a:ea typeface="宋体" charset="-122"/>
                  <a:cs typeface="Arial" charset="0"/>
                </a:rPr>
                <a:t>1</a:t>
              </a:r>
              <a:endParaRPr lang="zh-CN" altLang="en-US" sz="2400" dirty="0">
                <a:latin typeface="Arial" charset="0"/>
                <a:ea typeface="宋体" charset="-122"/>
                <a:cs typeface="Arial" charset="0"/>
              </a:endParaRPr>
            </a:p>
          </p:txBody>
        </p:sp>
        <p:sp>
          <p:nvSpPr>
            <p:cNvPr id="85" name="Text Box 6"/>
            <p:cNvSpPr txBox="1">
              <a:spLocks noChangeArrowheads="1"/>
            </p:cNvSpPr>
            <p:nvPr/>
          </p:nvSpPr>
          <p:spPr bwMode="gray">
            <a:xfrm>
              <a:off x="1488" y="1448"/>
              <a:ext cx="4896" cy="446"/>
            </a:xfrm>
            <a:prstGeom prst="rect">
              <a:avLst/>
            </a:prstGeom>
            <a:noFill/>
            <a:ln w="9525" algn="ctr">
              <a:noFill/>
              <a:miter lim="800000"/>
              <a:headEnd/>
              <a:tailEnd/>
            </a:ln>
          </p:spPr>
          <p:txBody>
            <a:bodyPr wrap="square">
              <a:spAutoFit/>
            </a:bodyPr>
            <a:lstStyle/>
            <a:p>
              <a:pPr algn="l"/>
              <a:r>
                <a:rPr lang="zh-CN" altLang="en-US" sz="2000" b="0" dirty="0" smtClean="0">
                  <a:solidFill>
                    <a:schemeClr val="tx1"/>
                  </a:solidFill>
                </a:rPr>
                <a:t>论文主要研究了单点碰摩及偏摩故障，对多点碰摩故障还需进一步深入研究；</a:t>
              </a:r>
              <a:endParaRPr lang="en-US" altLang="zh-CN" sz="2000" b="0" dirty="0">
                <a:solidFill>
                  <a:schemeClr val="tx1"/>
                </a:solidFill>
                <a:ea typeface="宋体" pitchFamily="2" charset="-122"/>
              </a:endParaRPr>
            </a:p>
          </p:txBody>
        </p:sp>
        <p:sp>
          <p:nvSpPr>
            <p:cNvPr id="86" name="Text Box 7"/>
            <p:cNvSpPr txBox="1">
              <a:spLocks noChangeArrowheads="1"/>
            </p:cNvSpPr>
            <p:nvPr/>
          </p:nvSpPr>
          <p:spPr bwMode="gray">
            <a:xfrm>
              <a:off x="1393" y="1406"/>
              <a:ext cx="223" cy="288"/>
            </a:xfrm>
            <a:prstGeom prst="rect">
              <a:avLst/>
            </a:prstGeom>
            <a:noFill/>
            <a:ln w="9525" algn="ctr">
              <a:noFill/>
              <a:miter lim="800000"/>
              <a:headEnd/>
              <a:tailEnd/>
            </a:ln>
          </p:spPr>
          <p:txBody>
            <a:bodyPr wrap="none">
              <a:spAutoFit/>
            </a:bodyPr>
            <a:lstStyle/>
            <a:p>
              <a:pPr algn="ctr"/>
              <a:r>
                <a:rPr lang="en-US" altLang="zh-CN" sz="2400" dirty="0">
                  <a:ea typeface="宋体" pitchFamily="2" charset="-122"/>
                </a:rPr>
                <a:t>1</a:t>
              </a:r>
            </a:p>
          </p:txBody>
        </p:sp>
      </p:grpSp>
      <p:sp>
        <p:nvSpPr>
          <p:cNvPr id="87" name="Text Box 11"/>
          <p:cNvSpPr txBox="1">
            <a:spLocks noChangeArrowheads="1"/>
          </p:cNvSpPr>
          <p:nvPr/>
        </p:nvSpPr>
        <p:spPr bwMode="gray">
          <a:xfrm>
            <a:off x="1066800" y="2718137"/>
            <a:ext cx="7772136" cy="1015663"/>
          </a:xfrm>
          <a:prstGeom prst="rect">
            <a:avLst/>
          </a:prstGeom>
          <a:noFill/>
          <a:ln w="9525" algn="ctr">
            <a:noFill/>
            <a:miter lim="800000"/>
            <a:headEnd/>
            <a:tailEnd/>
          </a:ln>
        </p:spPr>
        <p:txBody>
          <a:bodyPr wrap="square">
            <a:spAutoFit/>
          </a:bodyPr>
          <a:lstStyle/>
          <a:p>
            <a:pPr algn="l"/>
            <a:r>
              <a:rPr lang="zh-CN" altLang="en-US" sz="2000" b="0" dirty="0" smtClean="0">
                <a:solidFill>
                  <a:schemeClr val="tx1"/>
                </a:solidFill>
              </a:rPr>
              <a:t>论文未考虑转速对碰摩部位识别的影响，对多转速下碰摩部位的识别研究还需进一步深入；</a:t>
            </a:r>
          </a:p>
          <a:p>
            <a:pPr algn="l"/>
            <a:endParaRPr lang="en-US" altLang="zh-CN" sz="2000" b="0" dirty="0">
              <a:solidFill>
                <a:schemeClr val="tx1"/>
              </a:solidFill>
              <a:ea typeface="宋体" pitchFamily="2" charset="-122"/>
            </a:endParaRPr>
          </a:p>
        </p:txBody>
      </p:sp>
      <p:grpSp>
        <p:nvGrpSpPr>
          <p:cNvPr id="88" name="Group 13"/>
          <p:cNvGrpSpPr>
            <a:grpSpLocks/>
          </p:cNvGrpSpPr>
          <p:nvPr/>
        </p:nvGrpSpPr>
        <p:grpSpPr bwMode="auto">
          <a:xfrm>
            <a:off x="152400" y="4038600"/>
            <a:ext cx="8686800" cy="684213"/>
            <a:chOff x="96" y="2112"/>
            <a:chExt cx="5472" cy="431"/>
          </a:xfrm>
        </p:grpSpPr>
        <p:sp>
          <p:nvSpPr>
            <p:cNvPr id="89" name="AutoShape 15"/>
            <p:cNvSpPr>
              <a:spLocks noChangeArrowheads="1"/>
            </p:cNvSpPr>
            <p:nvPr/>
          </p:nvSpPr>
          <p:spPr bwMode="gray">
            <a:xfrm>
              <a:off x="96" y="2112"/>
              <a:ext cx="431" cy="431"/>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400" dirty="0" smtClean="0">
                  <a:latin typeface="Arial" charset="0"/>
                  <a:ea typeface="宋体" charset="-122"/>
                  <a:cs typeface="Arial" charset="0"/>
                </a:rPr>
                <a:t>3</a:t>
              </a:r>
              <a:endParaRPr lang="zh-CN" altLang="en-US" sz="2400" dirty="0">
                <a:latin typeface="Arial" charset="0"/>
                <a:ea typeface="宋体" charset="-122"/>
                <a:cs typeface="Arial" charset="0"/>
              </a:endParaRPr>
            </a:p>
          </p:txBody>
        </p:sp>
        <p:sp>
          <p:nvSpPr>
            <p:cNvPr id="90" name="Text Box 16"/>
            <p:cNvSpPr txBox="1">
              <a:spLocks noChangeArrowheads="1"/>
            </p:cNvSpPr>
            <p:nvPr/>
          </p:nvSpPr>
          <p:spPr bwMode="gray">
            <a:xfrm>
              <a:off x="672" y="2208"/>
              <a:ext cx="4896" cy="252"/>
            </a:xfrm>
            <a:prstGeom prst="rect">
              <a:avLst/>
            </a:prstGeom>
            <a:noFill/>
            <a:ln w="9525" algn="ctr">
              <a:noFill/>
              <a:miter lim="800000"/>
              <a:headEnd/>
              <a:tailEnd/>
            </a:ln>
          </p:spPr>
          <p:txBody>
            <a:bodyPr wrap="square">
              <a:spAutoFit/>
            </a:bodyPr>
            <a:lstStyle/>
            <a:p>
              <a:pPr algn="l"/>
              <a:endParaRPr lang="en-US" altLang="zh-CN" sz="2000" b="0" dirty="0">
                <a:solidFill>
                  <a:schemeClr val="tx1"/>
                </a:solidFill>
                <a:ea typeface="宋体" pitchFamily="2" charset="-122"/>
              </a:endParaRPr>
            </a:p>
          </p:txBody>
        </p:sp>
      </p:grpSp>
      <p:sp>
        <p:nvSpPr>
          <p:cNvPr id="91" name="AutoShape 10"/>
          <p:cNvSpPr>
            <a:spLocks noChangeArrowheads="1"/>
          </p:cNvSpPr>
          <p:nvPr/>
        </p:nvSpPr>
        <p:spPr bwMode="gray">
          <a:xfrm>
            <a:off x="152400" y="2745000"/>
            <a:ext cx="684000" cy="684000"/>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400" dirty="0" smtClean="0">
                <a:latin typeface="Arial" charset="0"/>
                <a:ea typeface="宋体" charset="-122"/>
                <a:cs typeface="Arial" charset="0"/>
              </a:rPr>
              <a:t>2</a:t>
            </a:r>
            <a:endParaRPr lang="zh-CN" altLang="en-US" sz="2400" dirty="0">
              <a:latin typeface="Arial" charset="0"/>
              <a:ea typeface="宋体" charset="-122"/>
              <a:cs typeface="Arial" charset="0"/>
            </a:endParaRPr>
          </a:p>
        </p:txBody>
      </p:sp>
      <p:sp>
        <p:nvSpPr>
          <p:cNvPr id="92" name="Line 22"/>
          <p:cNvSpPr>
            <a:spLocks noChangeShapeType="1"/>
          </p:cNvSpPr>
          <p:nvPr/>
        </p:nvSpPr>
        <p:spPr bwMode="auto">
          <a:xfrm>
            <a:off x="989350" y="2438400"/>
            <a:ext cx="7920000" cy="0"/>
          </a:xfrm>
          <a:prstGeom prst="line">
            <a:avLst/>
          </a:prstGeom>
          <a:noFill/>
          <a:ln w="25400">
            <a:solidFill>
              <a:srgbClr val="00DE64"/>
            </a:solidFill>
            <a:prstDash val="dash"/>
            <a:round/>
            <a:headEnd/>
            <a:tailEnd type="oval" w="med" len="med"/>
          </a:ln>
          <a:effectLst/>
        </p:spPr>
        <p:txBody>
          <a:bodyPr>
            <a:spAutoFit/>
          </a:bodyPr>
          <a:lstStyle/>
          <a:p>
            <a:endParaRPr lang="zh-CN" altLang="en-US"/>
          </a:p>
        </p:txBody>
      </p:sp>
      <p:sp>
        <p:nvSpPr>
          <p:cNvPr id="93" name="Line 22"/>
          <p:cNvSpPr>
            <a:spLocks noChangeShapeType="1"/>
          </p:cNvSpPr>
          <p:nvPr/>
        </p:nvSpPr>
        <p:spPr bwMode="auto">
          <a:xfrm>
            <a:off x="974475" y="3657600"/>
            <a:ext cx="7920000" cy="0"/>
          </a:xfrm>
          <a:prstGeom prst="line">
            <a:avLst/>
          </a:prstGeom>
          <a:noFill/>
          <a:ln w="25400">
            <a:solidFill>
              <a:srgbClr val="00DE64"/>
            </a:solidFill>
            <a:prstDash val="dash"/>
            <a:round/>
            <a:headEnd/>
            <a:tailEnd type="oval" w="med" len="med"/>
          </a:ln>
          <a:effectLst/>
        </p:spPr>
        <p:txBody>
          <a:bodyPr>
            <a:spAutoFit/>
          </a:bodyPr>
          <a:lstStyle/>
          <a:p>
            <a:endParaRPr lang="zh-CN" altLang="en-US"/>
          </a:p>
        </p:txBody>
      </p:sp>
      <p:sp>
        <p:nvSpPr>
          <p:cNvPr id="103" name="Line 22"/>
          <p:cNvSpPr>
            <a:spLocks noChangeShapeType="1"/>
          </p:cNvSpPr>
          <p:nvPr/>
        </p:nvSpPr>
        <p:spPr bwMode="auto">
          <a:xfrm>
            <a:off x="931775" y="4953000"/>
            <a:ext cx="7920000" cy="0"/>
          </a:xfrm>
          <a:prstGeom prst="line">
            <a:avLst/>
          </a:prstGeom>
          <a:noFill/>
          <a:ln w="25400">
            <a:solidFill>
              <a:srgbClr val="00DE64"/>
            </a:solidFill>
            <a:prstDash val="dash"/>
            <a:round/>
            <a:headEnd/>
            <a:tailEnd type="oval" w="med" len="med"/>
          </a:ln>
          <a:effectLst/>
        </p:spPr>
        <p:txBody>
          <a:bodyPr>
            <a:spAutoFit/>
          </a:bodyPr>
          <a:lstStyle/>
          <a:p>
            <a:endParaRPr lang="zh-CN" altLang="en-US"/>
          </a:p>
        </p:txBody>
      </p:sp>
      <p:sp>
        <p:nvSpPr>
          <p:cNvPr id="23" name="日期占位符 3"/>
          <p:cNvSpPr>
            <a:spLocks noGrp="1"/>
          </p:cNvSpPr>
          <p:nvPr>
            <p:ph type="dt" sz="half" idx="10"/>
          </p:nvPr>
        </p:nvSpPr>
        <p:spPr>
          <a:xfrm>
            <a:off x="7543800" y="6524625"/>
            <a:ext cx="1600200" cy="381000"/>
          </a:xfrm>
        </p:spPr>
        <p:txBody>
          <a:bodyPr/>
          <a:lstStyle/>
          <a:p>
            <a:fld id="{95FF172A-2940-4631-80F7-138AED6CE3A7}" type="datetime1">
              <a:rPr lang="zh-CN" altLang="en-US" smtClean="0"/>
              <a:pPr/>
              <a:t>2014/5/4</a:t>
            </a:fld>
            <a:endParaRPr lang="en-US"/>
          </a:p>
        </p:txBody>
      </p:sp>
      <p:sp>
        <p:nvSpPr>
          <p:cNvPr id="24"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25" name="矩形 24"/>
          <p:cNvSpPr/>
          <p:nvPr/>
        </p:nvSpPr>
        <p:spPr>
          <a:xfrm>
            <a:off x="1752600"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第六部分</a:t>
            </a:r>
            <a:endParaRPr lang="zh-CN" altLang="en-US" dirty="0">
              <a:solidFill>
                <a:schemeClr val="bg1"/>
              </a:solidFill>
              <a:latin typeface="Arial" pitchFamily="34" charset="0"/>
            </a:endParaRPr>
          </a:p>
        </p:txBody>
      </p:sp>
      <p:sp>
        <p:nvSpPr>
          <p:cNvPr id="26" name="Text Box 3"/>
          <p:cNvSpPr txBox="1">
            <a:spLocks noChangeArrowheads="1"/>
          </p:cNvSpPr>
          <p:nvPr/>
        </p:nvSpPr>
        <p:spPr bwMode="auto">
          <a:xfrm>
            <a:off x="4619608" y="0"/>
            <a:ext cx="4495800" cy="366713"/>
          </a:xfrm>
          <a:prstGeom prst="rect">
            <a:avLst/>
          </a:prstGeom>
          <a:noFill/>
          <a:ln w="9525">
            <a:noFill/>
            <a:miter lim="800000"/>
            <a:headEnd/>
            <a:tailEnd/>
          </a:ln>
          <a:effectLst/>
        </p:spPr>
        <p:txBody>
          <a:bodyPr>
            <a:spAutoFit/>
          </a:bodyPr>
          <a:lstStyle/>
          <a:p>
            <a:pPr eaLnBrk="0" hangingPunct="0"/>
            <a:r>
              <a:rPr lang="zh-CN" altLang="en-US" dirty="0" smtClean="0">
                <a:solidFill>
                  <a:srgbClr val="FF0000"/>
                </a:solidFill>
                <a:latin typeface="Arial" pitchFamily="34" charset="0"/>
              </a:rPr>
              <a:t>结论与展望</a:t>
            </a:r>
          </a:p>
        </p:txBody>
      </p:sp>
      <p:sp>
        <p:nvSpPr>
          <p:cNvPr id="19" name="矩形 18"/>
          <p:cNvSpPr/>
          <p:nvPr/>
        </p:nvSpPr>
        <p:spPr>
          <a:xfrm>
            <a:off x="1111770" y="4092714"/>
            <a:ext cx="7772400" cy="707886"/>
          </a:xfrm>
          <a:prstGeom prst="rect">
            <a:avLst/>
          </a:prstGeom>
        </p:spPr>
        <p:txBody>
          <a:bodyPr wrap="square">
            <a:spAutoFit/>
          </a:bodyPr>
          <a:lstStyle/>
          <a:p>
            <a:pPr algn="l"/>
            <a:r>
              <a:rPr lang="zh-CN" altLang="en-US" sz="2000" b="0" dirty="0" smtClean="0">
                <a:solidFill>
                  <a:schemeClr val="tx1"/>
                </a:solidFill>
              </a:rPr>
              <a:t>仅在对碰摩特征的分析中应用实际的航空发动机数据对方法进行了检验，对碰摩部位的识别方法，还需工程实际应用的检验；</a:t>
            </a:r>
            <a:endParaRPr lang="en-US" altLang="zh-CN" sz="2000" b="0" dirty="0">
              <a:solidFill>
                <a:schemeClr val="tx1"/>
              </a:solidFill>
            </a:endParaRPr>
          </a:p>
        </p:txBody>
      </p:sp>
      <p:grpSp>
        <p:nvGrpSpPr>
          <p:cNvPr id="20" name="Group 23"/>
          <p:cNvGrpSpPr>
            <a:grpSpLocks/>
          </p:cNvGrpSpPr>
          <p:nvPr/>
        </p:nvGrpSpPr>
        <p:grpSpPr bwMode="auto">
          <a:xfrm>
            <a:off x="408313" y="5286375"/>
            <a:ext cx="8460828" cy="809625"/>
            <a:chOff x="497" y="3456"/>
            <a:chExt cx="5320" cy="510"/>
          </a:xfrm>
        </p:grpSpPr>
        <p:sp>
          <p:nvSpPr>
            <p:cNvPr id="22" name="Text Box 26"/>
            <p:cNvSpPr txBox="1">
              <a:spLocks noChangeArrowheads="1"/>
            </p:cNvSpPr>
            <p:nvPr/>
          </p:nvSpPr>
          <p:spPr bwMode="gray">
            <a:xfrm>
              <a:off x="930" y="3520"/>
              <a:ext cx="4887" cy="446"/>
            </a:xfrm>
            <a:prstGeom prst="rect">
              <a:avLst/>
            </a:prstGeom>
            <a:noFill/>
            <a:ln w="9525" algn="ctr">
              <a:noFill/>
              <a:miter lim="800000"/>
              <a:headEnd/>
              <a:tailEnd/>
            </a:ln>
          </p:spPr>
          <p:txBody>
            <a:bodyPr wrap="square">
              <a:spAutoFit/>
            </a:bodyPr>
            <a:lstStyle/>
            <a:p>
              <a:pPr algn="l"/>
              <a:r>
                <a:rPr lang="zh-CN" altLang="en-US" sz="2000" b="0" dirty="0" smtClean="0">
                  <a:solidFill>
                    <a:schemeClr val="tx1"/>
                  </a:solidFill>
                </a:rPr>
                <a:t>在实验研究的基础上，进一步提出考虑叶片</a:t>
              </a:r>
              <a:r>
                <a:rPr lang="en-US" altLang="zh-CN" sz="2000" b="0" dirty="0" smtClean="0">
                  <a:solidFill>
                    <a:schemeClr val="tx1"/>
                  </a:solidFill>
                </a:rPr>
                <a:t>-</a:t>
              </a:r>
              <a:r>
                <a:rPr lang="zh-CN" altLang="en-US" sz="2000" b="0" dirty="0" smtClean="0">
                  <a:solidFill>
                    <a:schemeClr val="tx1"/>
                  </a:solidFill>
                </a:rPr>
                <a:t>机匣耦合振动及叶片的数量和机匣变形对碰摩力模型的影响。</a:t>
              </a:r>
              <a:endParaRPr lang="en-US" altLang="zh-CN" sz="2000" b="0" dirty="0">
                <a:solidFill>
                  <a:schemeClr val="tx1"/>
                </a:solidFill>
                <a:ea typeface="宋体" pitchFamily="2" charset="-122"/>
              </a:endParaRPr>
            </a:p>
          </p:txBody>
        </p:sp>
        <p:sp>
          <p:nvSpPr>
            <p:cNvPr id="27" name="Text Box 27"/>
            <p:cNvSpPr txBox="1">
              <a:spLocks noChangeArrowheads="1"/>
            </p:cNvSpPr>
            <p:nvPr/>
          </p:nvSpPr>
          <p:spPr bwMode="gray">
            <a:xfrm>
              <a:off x="497" y="3456"/>
              <a:ext cx="214" cy="291"/>
            </a:xfrm>
            <a:prstGeom prst="rect">
              <a:avLst/>
            </a:prstGeom>
            <a:noFill/>
            <a:ln w="9525" algn="ctr">
              <a:noFill/>
              <a:miter lim="800000"/>
              <a:headEnd/>
              <a:tailEnd/>
            </a:ln>
          </p:spPr>
          <p:txBody>
            <a:bodyPr wrap="none">
              <a:spAutoFit/>
            </a:bodyPr>
            <a:lstStyle/>
            <a:p>
              <a:pPr algn="ctr"/>
              <a:r>
                <a:rPr lang="en-US" altLang="zh-CN" sz="2400" dirty="0" smtClean="0">
                  <a:ea typeface="宋体" pitchFamily="2" charset="-122"/>
                </a:rPr>
                <a:t>4</a:t>
              </a:r>
              <a:endParaRPr lang="en-US" altLang="zh-CN" sz="2400" dirty="0">
                <a:ea typeface="宋体" pitchFamily="2" charset="-122"/>
              </a:endParaRPr>
            </a:p>
          </p:txBody>
        </p:sp>
      </p:grpSp>
      <p:sp>
        <p:nvSpPr>
          <p:cNvPr id="28" name="Line 22"/>
          <p:cNvSpPr>
            <a:spLocks noChangeShapeType="1"/>
          </p:cNvSpPr>
          <p:nvPr/>
        </p:nvSpPr>
        <p:spPr bwMode="auto">
          <a:xfrm>
            <a:off x="914400" y="6248400"/>
            <a:ext cx="7920000" cy="0"/>
          </a:xfrm>
          <a:prstGeom prst="line">
            <a:avLst/>
          </a:prstGeom>
          <a:noFill/>
          <a:ln w="25400">
            <a:solidFill>
              <a:srgbClr val="00DE64"/>
            </a:solidFill>
            <a:prstDash val="dash"/>
            <a:round/>
            <a:headEnd/>
            <a:tailEnd type="oval" w="med" len="med"/>
          </a:ln>
          <a:effectLst/>
        </p:spPr>
        <p:txBody>
          <a:bodyPr>
            <a:spAutoFit/>
          </a:bodyPr>
          <a:lstStyle/>
          <a:p>
            <a:endParaRPr lang="zh-CN" altLang="en-US"/>
          </a:p>
        </p:txBody>
      </p:sp>
      <p:sp>
        <p:nvSpPr>
          <p:cNvPr id="29" name="AutoShape 20"/>
          <p:cNvSpPr>
            <a:spLocks noChangeArrowheads="1"/>
          </p:cNvSpPr>
          <p:nvPr/>
        </p:nvSpPr>
        <p:spPr bwMode="gray">
          <a:xfrm>
            <a:off x="228600" y="5411787"/>
            <a:ext cx="696129" cy="684213"/>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400" dirty="0" smtClean="0">
                <a:latin typeface="Arial" charset="0"/>
                <a:ea typeface="宋体" charset="-122"/>
                <a:cs typeface="Arial" charset="0"/>
              </a:rPr>
              <a:t>4</a:t>
            </a:r>
            <a:endParaRPr lang="zh-CN" altLang="en-US" sz="2400" dirty="0">
              <a:latin typeface="Arial" charset="0"/>
              <a:ea typeface="宋体"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trips(downRight)">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strips(downRight)">
                                      <p:cBhvr>
                                        <p:cTn id="12" dur="500"/>
                                        <p:tgtEl>
                                          <p:spTgt spid="92"/>
                                        </p:tgtEl>
                                      </p:cBhvr>
                                    </p:animEffect>
                                  </p:childTnLst>
                                </p:cTn>
                              </p:par>
                              <p:par>
                                <p:cTn id="13" presetID="18" presetClass="entr" presetSubtype="6"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strips(downRight)">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strips(downRight)">
                                      <p:cBhvr>
                                        <p:cTn id="20" dur="500"/>
                                        <p:tgtEl>
                                          <p:spTgt spid="91"/>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strips(downRight)">
                                      <p:cBhvr>
                                        <p:cTn id="23" dur="500"/>
                                        <p:tgtEl>
                                          <p:spTgt spid="87"/>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strips(downRight)">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trips(downRight)">
                                      <p:cBhvr>
                                        <p:cTn id="31" dur="500"/>
                                        <p:tgtEl>
                                          <p:spTgt spid="19"/>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strips(downRight)">
                                      <p:cBhvr>
                                        <p:cTn id="34" dur="500"/>
                                        <p:tgtEl>
                                          <p:spTgt spid="103"/>
                                        </p:tgtEl>
                                      </p:cBhvr>
                                    </p:animEffect>
                                  </p:childTnLst>
                                </p:cTn>
                              </p:par>
                              <p:par>
                                <p:cTn id="35" presetID="18" presetClass="entr" presetSubtype="6"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strips(downRight)">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trips(downRight)">
                                      <p:cBhvr>
                                        <p:cTn id="42" dur="500"/>
                                        <p:tgtEl>
                                          <p:spTgt spid="29"/>
                                        </p:tgtEl>
                                      </p:cBhvr>
                                    </p:animEffect>
                                  </p:childTnLst>
                                </p:cTn>
                              </p:par>
                              <p:par>
                                <p:cTn id="43" presetID="18" presetClass="entr" presetSubtype="6"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strips(downRight)">
                                      <p:cBhvr>
                                        <p:cTn id="45" dur="500"/>
                                        <p:tgtEl>
                                          <p:spTgt spid="20"/>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strips(downRight)">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91" grpId="0" animBg="1"/>
      <p:bldP spid="92" grpId="0" animBg="1"/>
      <p:bldP spid="93" grpId="0" animBg="1"/>
      <p:bldP spid="103" grpId="0" animBg="1"/>
      <p:bldP spid="19" grpId="0"/>
      <p:bldP spid="28" grpId="0" animBg="1"/>
      <p:bldP spid="2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5" name="页脚占位符 4"/>
          <p:cNvSpPr>
            <a:spLocks noGrp="1"/>
          </p:cNvSpPr>
          <p:nvPr>
            <p:ph type="ftr" sz="quarter" idx="11"/>
          </p:nvPr>
        </p:nvSpPr>
        <p:spPr>
          <a:xfrm>
            <a:off x="317290" y="6504170"/>
            <a:ext cx="7162800" cy="476250"/>
          </a:xfrm>
        </p:spPr>
        <p:txBody>
          <a:bodyPr/>
          <a:lstStyle/>
          <a:p>
            <a:r>
              <a:rPr lang="zh-CN" altLang="en-US" dirty="0" smtClean="0"/>
              <a:t>南京航空航天大学智能诊断与专家系统研究室         </a:t>
            </a:r>
            <a:r>
              <a:rPr lang="en-US" dirty="0" smtClean="0"/>
              <a:t>http://ides.nuaa.edu.cn</a:t>
            </a:r>
          </a:p>
          <a:p>
            <a:r>
              <a:rPr lang="en-US" dirty="0" smtClean="0"/>
              <a:t>  </a:t>
            </a:r>
            <a:endParaRPr lang="en-US" dirty="0"/>
          </a:p>
        </p:txBody>
      </p:sp>
      <p:grpSp>
        <p:nvGrpSpPr>
          <p:cNvPr id="18" name="Group 3"/>
          <p:cNvGrpSpPr>
            <a:grpSpLocks/>
          </p:cNvGrpSpPr>
          <p:nvPr/>
        </p:nvGrpSpPr>
        <p:grpSpPr bwMode="auto">
          <a:xfrm>
            <a:off x="1524000" y="1066800"/>
            <a:ext cx="6096000" cy="4800600"/>
            <a:chOff x="1177" y="1296"/>
            <a:chExt cx="3336" cy="2715"/>
          </a:xfrm>
        </p:grpSpPr>
        <p:sp>
          <p:nvSpPr>
            <p:cNvPr id="19" name="Freeform 4"/>
            <p:cNvSpPr>
              <a:spLocks/>
            </p:cNvSpPr>
            <p:nvPr/>
          </p:nvSpPr>
          <p:spPr bwMode="gray">
            <a:xfrm rot="-794496">
              <a:off x="2989" y="1859"/>
              <a:ext cx="725" cy="2089"/>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tx1">
                    <a:gamma/>
                    <a:tint val="0"/>
                    <a:invGamma/>
                  </a:schemeClr>
                </a:gs>
                <a:gs pos="100000">
                  <a:schemeClr val="tx1"/>
                </a:gs>
              </a:gsLst>
              <a:lin ang="0" scaled="1"/>
            </a:gradFill>
            <a:ln w="6350">
              <a:noFill/>
              <a:prstDash val="solid"/>
              <a:round/>
              <a:headEnd/>
              <a:tailEnd/>
            </a:ln>
          </p:spPr>
          <p:txBody>
            <a:bodyPr/>
            <a:lstStyle/>
            <a:p>
              <a:endParaRPr lang="zh-CN" altLang="en-US"/>
            </a:p>
          </p:txBody>
        </p:sp>
        <p:sp>
          <p:nvSpPr>
            <p:cNvPr id="20" name="Freeform 5"/>
            <p:cNvSpPr>
              <a:spLocks/>
            </p:cNvSpPr>
            <p:nvPr/>
          </p:nvSpPr>
          <p:spPr bwMode="gray">
            <a:xfrm rot="5461794">
              <a:off x="1859" y="1577"/>
              <a:ext cx="725" cy="2089"/>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9BDEFF">
                    <a:gamma/>
                    <a:tint val="0"/>
                    <a:invGamma/>
                  </a:srgbClr>
                </a:gs>
                <a:gs pos="100000">
                  <a:srgbClr val="9BDEFF"/>
                </a:gs>
              </a:gsLst>
              <a:lin ang="0" scaled="1"/>
            </a:gradFill>
            <a:ln w="6350">
              <a:noFill/>
              <a:prstDash val="solid"/>
              <a:round/>
              <a:headEnd/>
              <a:tailEnd/>
            </a:ln>
          </p:spPr>
          <p:txBody>
            <a:bodyPr/>
            <a:lstStyle/>
            <a:p>
              <a:endParaRPr lang="zh-CN" altLang="en-US"/>
            </a:p>
          </p:txBody>
        </p:sp>
        <p:sp>
          <p:nvSpPr>
            <p:cNvPr id="21" name="Freeform 6"/>
            <p:cNvSpPr>
              <a:spLocks/>
            </p:cNvSpPr>
            <p:nvPr/>
          </p:nvSpPr>
          <p:spPr bwMode="gray">
            <a:xfrm rot="-7471624">
              <a:off x="3024" y="614"/>
              <a:ext cx="725" cy="209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C0C0C0">
                    <a:gamma/>
                    <a:tint val="0"/>
                    <a:invGamma/>
                  </a:srgbClr>
                </a:gs>
                <a:gs pos="100000">
                  <a:srgbClr val="C0C0C0"/>
                </a:gs>
              </a:gsLst>
              <a:lin ang="0" scaled="1"/>
            </a:gradFill>
            <a:ln w="6350">
              <a:noFill/>
              <a:prstDash val="solid"/>
              <a:round/>
              <a:headEnd/>
              <a:tailEnd/>
            </a:ln>
          </p:spPr>
          <p:txBody>
            <a:bodyPr/>
            <a:lstStyle/>
            <a:p>
              <a:endParaRPr lang="zh-CN" altLang="en-US"/>
            </a:p>
          </p:txBody>
        </p:sp>
        <p:grpSp>
          <p:nvGrpSpPr>
            <p:cNvPr id="22" name="Group 7"/>
            <p:cNvGrpSpPr>
              <a:grpSpLocks/>
            </p:cNvGrpSpPr>
            <p:nvPr/>
          </p:nvGrpSpPr>
          <p:grpSpPr bwMode="auto">
            <a:xfrm>
              <a:off x="1177" y="1440"/>
              <a:ext cx="3336" cy="2571"/>
              <a:chOff x="768" y="1104"/>
              <a:chExt cx="3984" cy="3072"/>
            </a:xfrm>
          </p:grpSpPr>
          <p:sp>
            <p:nvSpPr>
              <p:cNvPr id="30" name="Freeform 8"/>
              <p:cNvSpPr>
                <a:spLocks/>
              </p:cNvSpPr>
              <p:nvPr/>
            </p:nvSpPr>
            <p:spPr bwMode="gray">
              <a:xfrm>
                <a:off x="2784" y="1680"/>
                <a:ext cx="866" cy="249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8AEECA"/>
                  </a:gs>
                </a:gsLst>
                <a:lin ang="0" scaled="1"/>
              </a:gradFill>
              <a:ln w="6350">
                <a:noFill/>
                <a:prstDash val="solid"/>
                <a:round/>
                <a:headEnd/>
                <a:tailEnd/>
              </a:ln>
            </p:spPr>
            <p:txBody>
              <a:bodyPr/>
              <a:lstStyle/>
              <a:p>
                <a:endParaRPr lang="zh-CN" altLang="en-US"/>
              </a:p>
            </p:txBody>
          </p:sp>
          <p:sp>
            <p:nvSpPr>
              <p:cNvPr id="31" name="Freeform 9"/>
              <p:cNvSpPr>
                <a:spLocks/>
              </p:cNvSpPr>
              <p:nvPr/>
            </p:nvSpPr>
            <p:spPr bwMode="gray">
              <a:xfrm rot="6256290">
                <a:off x="1583" y="1153"/>
                <a:ext cx="866" cy="249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8AEECA"/>
                  </a:gs>
                </a:gsLst>
                <a:lin ang="0" scaled="1"/>
              </a:gradFill>
              <a:ln w="6350">
                <a:noFill/>
                <a:prstDash val="solid"/>
                <a:round/>
                <a:headEnd/>
                <a:tailEnd/>
              </a:ln>
            </p:spPr>
            <p:txBody>
              <a:bodyPr/>
              <a:lstStyle/>
              <a:p>
                <a:endParaRPr lang="zh-CN" altLang="en-US"/>
              </a:p>
            </p:txBody>
          </p:sp>
          <p:sp>
            <p:nvSpPr>
              <p:cNvPr id="32" name="Freeform 10"/>
              <p:cNvSpPr>
                <a:spLocks/>
              </p:cNvSpPr>
              <p:nvPr/>
            </p:nvSpPr>
            <p:spPr bwMode="gray">
              <a:xfrm rot="-6677128">
                <a:off x="3071" y="289"/>
                <a:ext cx="866" cy="249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8AEECA"/>
                  </a:gs>
                </a:gsLst>
                <a:lin ang="0" scaled="1"/>
              </a:gradFill>
              <a:ln w="6350">
                <a:noFill/>
                <a:prstDash val="solid"/>
                <a:round/>
                <a:headEnd/>
                <a:tailEnd/>
              </a:ln>
            </p:spPr>
            <p:txBody>
              <a:bodyPr/>
              <a:lstStyle/>
              <a:p>
                <a:endParaRPr lang="zh-CN" altLang="en-US"/>
              </a:p>
            </p:txBody>
          </p:sp>
        </p:grpSp>
        <p:sp>
          <p:nvSpPr>
            <p:cNvPr id="28" name="Oval 12"/>
            <p:cNvSpPr>
              <a:spLocks noChangeArrowheads="1"/>
            </p:cNvSpPr>
            <p:nvPr/>
          </p:nvSpPr>
          <p:spPr bwMode="gray">
            <a:xfrm>
              <a:off x="2542" y="1899"/>
              <a:ext cx="844" cy="843"/>
            </a:xfrm>
            <a:prstGeom prst="ellipse">
              <a:avLst/>
            </a:prstGeom>
            <a:gradFill rotWithShape="1">
              <a:gsLst>
                <a:gs pos="0">
                  <a:srgbClr val="F14343"/>
                </a:gs>
                <a:gs pos="100000">
                  <a:srgbClr val="F14343">
                    <a:gamma/>
                    <a:shade val="60784"/>
                    <a:invGamma/>
                  </a:srgbClr>
                </a:gs>
              </a:gsLst>
              <a:lin ang="5400000" scaled="1"/>
            </a:gradFill>
            <a:ln w="25400">
              <a:solidFill>
                <a:schemeClr val="bg1"/>
              </a:solidFill>
              <a:round/>
              <a:headEnd/>
              <a:tailEnd/>
            </a:ln>
            <a:effectLst/>
          </p:spPr>
          <p:txBody>
            <a:bodyPr wrap="none" anchor="ctr"/>
            <a:lstStyle/>
            <a:p>
              <a:endParaRPr lang="zh-CN" altLang="en-US"/>
            </a:p>
          </p:txBody>
        </p:sp>
        <p:sp>
          <p:nvSpPr>
            <p:cNvPr id="24" name="Text Box 14"/>
            <p:cNvSpPr txBox="1">
              <a:spLocks noChangeArrowheads="1"/>
            </p:cNvSpPr>
            <p:nvPr/>
          </p:nvSpPr>
          <p:spPr bwMode="gray">
            <a:xfrm>
              <a:off x="2678" y="2180"/>
              <a:ext cx="567" cy="306"/>
            </a:xfrm>
            <a:prstGeom prst="rect">
              <a:avLst/>
            </a:prstGeom>
            <a:noFill/>
            <a:ln w="9525" algn="ctr">
              <a:noFill/>
              <a:miter lim="800000"/>
              <a:headEnd/>
              <a:tailEnd/>
            </a:ln>
            <a:effectLst/>
          </p:spPr>
          <p:txBody>
            <a:bodyPr wrap="none">
              <a:spAutoFit/>
            </a:bodyPr>
            <a:lstStyle/>
            <a:p>
              <a:pPr algn="ctr" eaLnBrk="0" hangingPunct="0"/>
              <a:r>
                <a:rPr lang="zh-CN" altLang="en-US" sz="3200" dirty="0" smtClean="0">
                  <a:solidFill>
                    <a:schemeClr val="bg1"/>
                  </a:solidFill>
                  <a:effectLst>
                    <a:outerShdw blurRad="38100" dist="38100" dir="2700000" algn="tl">
                      <a:srgbClr val="C0C0C0"/>
                    </a:outerShdw>
                  </a:effectLst>
                  <a:ea typeface="宋体" charset="-122"/>
                </a:rPr>
                <a:t>谢 谢</a:t>
              </a:r>
              <a:endParaRPr lang="en-US" altLang="zh-CN" sz="3200" dirty="0">
                <a:solidFill>
                  <a:schemeClr val="bg1"/>
                </a:solidFill>
                <a:effectLst>
                  <a:outerShdw blurRad="38100" dist="38100" dir="2700000" algn="tl">
                    <a:srgbClr val="C0C0C0"/>
                  </a:outerShdw>
                </a:effectLst>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5FF172A-2940-4631-80F7-138AED6CE3A7}" type="datetime1">
              <a:rPr lang="zh-CN" altLang="en-US" smtClean="0"/>
              <a:pPr/>
              <a:t>2014/5/4</a:t>
            </a:fld>
            <a:endParaRPr lang="en-US"/>
          </a:p>
        </p:txBody>
      </p:sp>
      <p:sp>
        <p:nvSpPr>
          <p:cNvPr id="6"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a:ln>
                <a:noFill/>
              </a:ln>
              <a:solidFill>
                <a:schemeClr val="bg1"/>
              </a:solidFill>
              <a:effectLst/>
              <a:uLnTx/>
              <a:uFillTx/>
              <a:latin typeface="+mn-lt"/>
              <a:ea typeface="微软雅黑" pitchFamily="34" charset="-122"/>
              <a:cs typeface="+mn-cs"/>
            </a:endParaRPr>
          </a:p>
        </p:txBody>
      </p:sp>
      <p:sp>
        <p:nvSpPr>
          <p:cNvPr id="7" name="矩形 6"/>
          <p:cNvSpPr/>
          <p:nvPr/>
        </p:nvSpPr>
        <p:spPr>
          <a:xfrm>
            <a:off x="685800" y="4343400"/>
            <a:ext cx="7924800" cy="1384995"/>
          </a:xfrm>
          <a:prstGeom prst="rect">
            <a:avLst/>
          </a:prstGeom>
        </p:spPr>
        <p:txBody>
          <a:bodyPr wrap="square">
            <a:spAutoFit/>
          </a:bodyPr>
          <a:lstStyle/>
          <a:p>
            <a:pPr algn="l">
              <a:buFont typeface="Wingdings" pitchFamily="2" charset="2"/>
              <a:buNone/>
            </a:pPr>
            <a:r>
              <a:rPr lang="zh-CN" altLang="en-US" sz="2400" dirty="0" smtClean="0">
                <a:solidFill>
                  <a:srgbClr val="CC0000"/>
                </a:solidFill>
              </a:rPr>
              <a:t>产生了严重的碰摩，损伤了工作叶片，突发性不平衡，出现脉动</a:t>
            </a:r>
            <a:r>
              <a:rPr lang="en-US" altLang="en-US" sz="2400" dirty="0" smtClean="0">
                <a:solidFill>
                  <a:srgbClr val="CC0000"/>
                </a:solidFill>
              </a:rPr>
              <a:t>，</a:t>
            </a:r>
            <a:r>
              <a:rPr lang="zh-CN" altLang="en-US" sz="2400" dirty="0" smtClean="0">
                <a:solidFill>
                  <a:srgbClr val="CC0000"/>
                </a:solidFill>
              </a:rPr>
              <a:t>使发动机产生喘振</a:t>
            </a:r>
            <a:r>
              <a:rPr lang="en-US" altLang="zh-CN" sz="2400" dirty="0" smtClean="0">
                <a:solidFill>
                  <a:srgbClr val="CC0000"/>
                </a:solidFill>
              </a:rPr>
              <a:t>-</a:t>
            </a:r>
            <a:r>
              <a:rPr lang="zh-CN" altLang="en-US" sz="2400" dirty="0" smtClean="0">
                <a:solidFill>
                  <a:srgbClr val="CC0000"/>
                </a:solidFill>
              </a:rPr>
              <a:t>导致空中停车，燃油管断裂</a:t>
            </a:r>
            <a:r>
              <a:rPr lang="en-US" altLang="zh-CN" sz="2400" dirty="0" smtClean="0">
                <a:solidFill>
                  <a:srgbClr val="CC0000"/>
                </a:solidFill>
              </a:rPr>
              <a:t>.</a:t>
            </a:r>
          </a:p>
          <a:p>
            <a:endParaRPr lang="zh-CN" altLang="en-US" dirty="0" smtClean="0"/>
          </a:p>
          <a:p>
            <a:pPr algn="l">
              <a:buFont typeface="Wingdings" pitchFamily="2" charset="2"/>
              <a:buNone/>
            </a:pPr>
            <a:endParaRPr lang="en-US" altLang="zh-CN" dirty="0" smtClean="0">
              <a:solidFill>
                <a:srgbClr val="0000FF"/>
              </a:solidFill>
            </a:endParaRPr>
          </a:p>
        </p:txBody>
      </p:sp>
      <p:sp>
        <p:nvSpPr>
          <p:cNvPr id="8" name="Line 22"/>
          <p:cNvSpPr>
            <a:spLocks noChangeShapeType="1"/>
          </p:cNvSpPr>
          <p:nvPr/>
        </p:nvSpPr>
        <p:spPr bwMode="auto">
          <a:xfrm>
            <a:off x="685800" y="3048000"/>
            <a:ext cx="7920000" cy="0"/>
          </a:xfrm>
          <a:prstGeom prst="line">
            <a:avLst/>
          </a:prstGeom>
          <a:noFill/>
          <a:ln w="25400">
            <a:solidFill>
              <a:srgbClr val="00B0F0"/>
            </a:solidFill>
            <a:prstDash val="dash"/>
            <a:round/>
            <a:headEnd/>
            <a:tailEnd type="oval" w="med" len="med"/>
          </a:ln>
          <a:effectLst/>
        </p:spPr>
        <p:txBody>
          <a:bodyPr>
            <a:spAutoFit/>
          </a:bodyPr>
          <a:lstStyle/>
          <a:p>
            <a:endParaRPr lang="zh-CN" altLang="en-US"/>
          </a:p>
        </p:txBody>
      </p:sp>
      <p:sp>
        <p:nvSpPr>
          <p:cNvPr id="9" name="AutoShape 5"/>
          <p:cNvSpPr>
            <a:spLocks noChangeArrowheads="1"/>
          </p:cNvSpPr>
          <p:nvPr/>
        </p:nvSpPr>
        <p:spPr bwMode="gray">
          <a:xfrm>
            <a:off x="0" y="685800"/>
            <a:ext cx="684213" cy="684213"/>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000" dirty="0" smtClean="0">
                <a:latin typeface="Arial" charset="0"/>
                <a:ea typeface="宋体" charset="-122"/>
                <a:cs typeface="Arial" charset="0"/>
              </a:rPr>
              <a:t>1</a:t>
            </a:r>
            <a:endParaRPr lang="zh-CN" altLang="en-US" sz="2000" dirty="0">
              <a:latin typeface="Arial" charset="0"/>
              <a:ea typeface="宋体" charset="-122"/>
              <a:cs typeface="Arial" charset="0"/>
            </a:endParaRPr>
          </a:p>
        </p:txBody>
      </p:sp>
      <p:sp>
        <p:nvSpPr>
          <p:cNvPr id="10" name="AutoShape 20"/>
          <p:cNvSpPr>
            <a:spLocks noChangeArrowheads="1"/>
          </p:cNvSpPr>
          <p:nvPr/>
        </p:nvSpPr>
        <p:spPr bwMode="gray">
          <a:xfrm>
            <a:off x="0" y="3352800"/>
            <a:ext cx="683809" cy="684213"/>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a:defRPr/>
            </a:pPr>
            <a:r>
              <a:rPr lang="en-US" altLang="zh-CN" sz="2000" dirty="0" smtClean="0">
                <a:latin typeface="Arial" charset="0"/>
                <a:ea typeface="宋体" charset="-122"/>
                <a:cs typeface="Arial" charset="0"/>
              </a:rPr>
              <a:t>2</a:t>
            </a:r>
            <a:endParaRPr lang="zh-CN" altLang="en-US" sz="2000" dirty="0">
              <a:latin typeface="Arial" charset="0"/>
              <a:ea typeface="宋体" charset="-122"/>
              <a:cs typeface="Arial" charset="0"/>
            </a:endParaRPr>
          </a:p>
        </p:txBody>
      </p:sp>
      <p:sp>
        <p:nvSpPr>
          <p:cNvPr id="11" name="矩形 10"/>
          <p:cNvSpPr/>
          <p:nvPr/>
        </p:nvSpPr>
        <p:spPr>
          <a:xfrm>
            <a:off x="685800" y="838200"/>
            <a:ext cx="1165705" cy="461665"/>
          </a:xfrm>
          <a:prstGeom prst="rect">
            <a:avLst/>
          </a:prstGeom>
        </p:spPr>
        <p:txBody>
          <a:bodyPr wrap="none">
            <a:spAutoFit/>
          </a:bodyPr>
          <a:lstStyle/>
          <a:p>
            <a:r>
              <a:rPr lang="zh-CN" altLang="en-US" dirty="0" smtClean="0">
                <a:solidFill>
                  <a:srgbClr val="0000FF"/>
                </a:solidFill>
              </a:rPr>
              <a:t> </a:t>
            </a:r>
            <a:r>
              <a:rPr lang="zh-CN" altLang="en-US" sz="2400" dirty="0" smtClean="0">
                <a:solidFill>
                  <a:srgbClr val="0000FF"/>
                </a:solidFill>
              </a:rPr>
              <a:t>现象：</a:t>
            </a:r>
            <a:endParaRPr lang="zh-CN" altLang="en-US" sz="2400" dirty="0"/>
          </a:p>
        </p:txBody>
      </p:sp>
      <p:sp>
        <p:nvSpPr>
          <p:cNvPr id="12" name="矩形 11"/>
          <p:cNvSpPr/>
          <p:nvPr/>
        </p:nvSpPr>
        <p:spPr>
          <a:xfrm>
            <a:off x="685800" y="1752600"/>
            <a:ext cx="7772400" cy="830997"/>
          </a:xfrm>
          <a:prstGeom prst="rect">
            <a:avLst/>
          </a:prstGeom>
        </p:spPr>
        <p:txBody>
          <a:bodyPr wrap="square">
            <a:spAutoFit/>
          </a:bodyPr>
          <a:lstStyle/>
          <a:p>
            <a:pPr algn="l">
              <a:buFont typeface="Wingdings" pitchFamily="2" charset="2"/>
              <a:buNone/>
            </a:pPr>
            <a:r>
              <a:rPr lang="zh-CN" altLang="en-US" sz="2400" dirty="0" smtClean="0">
                <a:solidFill>
                  <a:srgbClr val="0000FF"/>
                </a:solidFill>
              </a:rPr>
              <a:t>振动总量最大值超限制值达</a:t>
            </a:r>
            <a:r>
              <a:rPr lang="en-US" altLang="zh-CN" sz="2400" dirty="0" smtClean="0">
                <a:solidFill>
                  <a:srgbClr val="0000FF"/>
                </a:solidFill>
              </a:rPr>
              <a:t>58</a:t>
            </a:r>
            <a:r>
              <a:rPr lang="zh-CN" altLang="en-US" sz="2400" dirty="0" smtClean="0">
                <a:solidFill>
                  <a:srgbClr val="0000FF"/>
                </a:solidFill>
              </a:rPr>
              <a:t>％，振动总量值突增了</a:t>
            </a:r>
            <a:r>
              <a:rPr lang="en-US" altLang="zh-CN" sz="2400" dirty="0" smtClean="0">
                <a:solidFill>
                  <a:srgbClr val="0000FF"/>
                </a:solidFill>
              </a:rPr>
              <a:t>352</a:t>
            </a:r>
            <a:r>
              <a:rPr lang="zh-CN" altLang="en-US" sz="2400" dirty="0" smtClean="0">
                <a:solidFill>
                  <a:srgbClr val="0000FF"/>
                </a:solidFill>
              </a:rPr>
              <a:t>％，大量燃油泄漏；并且还出现了压力的脉动</a:t>
            </a:r>
            <a:r>
              <a:rPr lang="en-US" altLang="zh-CN" sz="2400" dirty="0" smtClean="0">
                <a:solidFill>
                  <a:srgbClr val="0000FF"/>
                </a:solidFill>
              </a:rPr>
              <a:t>.</a:t>
            </a:r>
          </a:p>
        </p:txBody>
      </p:sp>
      <p:sp>
        <p:nvSpPr>
          <p:cNvPr id="13" name="矩形 12"/>
          <p:cNvSpPr/>
          <p:nvPr/>
        </p:nvSpPr>
        <p:spPr>
          <a:xfrm>
            <a:off x="762000" y="3505200"/>
            <a:ext cx="1112805" cy="461665"/>
          </a:xfrm>
          <a:prstGeom prst="rect">
            <a:avLst/>
          </a:prstGeom>
        </p:spPr>
        <p:txBody>
          <a:bodyPr wrap="none">
            <a:spAutoFit/>
          </a:bodyPr>
          <a:lstStyle/>
          <a:p>
            <a:r>
              <a:rPr lang="zh-CN" altLang="en-US" sz="2400" dirty="0" smtClean="0">
                <a:solidFill>
                  <a:srgbClr val="CC0000"/>
                </a:solidFill>
              </a:rPr>
              <a:t>原因：</a:t>
            </a:r>
            <a:endParaRPr lang="zh-CN" altLang="en-US" sz="2400" dirty="0"/>
          </a:p>
        </p:txBody>
      </p:sp>
      <p:pic>
        <p:nvPicPr>
          <p:cNvPr id="14" name="图片 13" descr="图片1.jpg"/>
          <p:cNvPicPr>
            <a:picLocks noChangeAspect="1"/>
          </p:cNvPicPr>
          <p:nvPr/>
        </p:nvPicPr>
        <p:blipFill>
          <a:blip r:embed="rId3"/>
          <a:stretch>
            <a:fillRect/>
          </a:stretch>
        </p:blipFill>
        <p:spPr>
          <a:xfrm>
            <a:off x="1371600" y="914400"/>
            <a:ext cx="6347012" cy="4741263"/>
          </a:xfrm>
          <a:prstGeom prst="rect">
            <a:avLst/>
          </a:prstGeom>
        </p:spPr>
      </p:pic>
      <p:sp>
        <p:nvSpPr>
          <p:cNvPr id="15" name="矩形 14"/>
          <p:cNvSpPr/>
          <p:nvPr/>
        </p:nvSpPr>
        <p:spPr>
          <a:xfrm>
            <a:off x="2514600" y="457200"/>
            <a:ext cx="4246675" cy="369332"/>
          </a:xfrm>
          <a:prstGeom prst="rect">
            <a:avLst/>
          </a:prstGeom>
        </p:spPr>
        <p:txBody>
          <a:bodyPr wrap="none">
            <a:spAutoFit/>
          </a:bodyPr>
          <a:lstStyle/>
          <a:p>
            <a:r>
              <a:rPr lang="zh-CN" altLang="en-US" dirty="0" smtClean="0">
                <a:solidFill>
                  <a:srgbClr val="0000FF"/>
                </a:solidFill>
                <a:latin typeface="Verdana" pitchFamily="34" charset="0"/>
              </a:rPr>
              <a:t>碰摩导致涡轮叶片断裂</a:t>
            </a:r>
            <a:r>
              <a:rPr lang="en-US" altLang="zh-CN" dirty="0" smtClean="0">
                <a:solidFill>
                  <a:srgbClr val="0000FF"/>
                </a:solidFill>
                <a:latin typeface="Verdana" pitchFamily="34" charset="0"/>
              </a:rPr>
              <a:t>-</a:t>
            </a:r>
            <a:r>
              <a:rPr lang="zh-CN" altLang="en-US" dirty="0" smtClean="0">
                <a:solidFill>
                  <a:srgbClr val="0000FF"/>
                </a:solidFill>
                <a:latin typeface="Verdana" pitchFamily="34" charset="0"/>
              </a:rPr>
              <a:t>发动机空中停车</a:t>
            </a:r>
            <a:endParaRPr lang="zh-CN" altLang="en-US" dirty="0">
              <a:solidFill>
                <a:srgbClr val="0000FF"/>
              </a:solidFill>
              <a:latin typeface="Verdana" pitchFamily="34" charset="0"/>
            </a:endParaRPr>
          </a:p>
        </p:txBody>
      </p:sp>
      <p:sp>
        <p:nvSpPr>
          <p:cNvPr id="16" name="Rectangle 17"/>
          <p:cNvSpPr>
            <a:spLocks noChangeArrowheads="1"/>
          </p:cNvSpPr>
          <p:nvPr/>
        </p:nvSpPr>
        <p:spPr bwMode="auto">
          <a:xfrm>
            <a:off x="762000" y="1295400"/>
            <a:ext cx="631825" cy="3689350"/>
          </a:xfrm>
          <a:prstGeom prst="rect">
            <a:avLst/>
          </a:prstGeom>
          <a:noFill/>
          <a:ln w="9525" algn="ctr">
            <a:noFill/>
            <a:miter lim="800000"/>
            <a:headEnd/>
            <a:tailEnd/>
          </a:ln>
        </p:spPr>
        <p:txBody>
          <a:bodyPr>
            <a:spAutoFit/>
          </a:bodyPr>
          <a:lstStyle/>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某</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型</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发</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动</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机</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在</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试</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车</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台</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试</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车</a:t>
            </a:r>
          </a:p>
          <a:p>
            <a:pPr marL="342900" indent="-342900">
              <a:lnSpc>
                <a:spcPct val="80000"/>
              </a:lnSpc>
              <a:spcBef>
                <a:spcPct val="20000"/>
              </a:spcBef>
              <a:buClr>
                <a:schemeClr val="tx1"/>
              </a:buClr>
              <a:buFont typeface="Wingdings" pitchFamily="2" charset="2"/>
              <a:buNone/>
            </a:pPr>
            <a:r>
              <a:rPr lang="zh-CN" altLang="en-US" sz="2000" b="1" dirty="0">
                <a:solidFill>
                  <a:srgbClr val="C00000"/>
                </a:solidFill>
                <a:latin typeface="Verdana" pitchFamily="34" charset="0"/>
                <a:ea typeface="宋体" pitchFamily="2" charset="-122"/>
              </a:rPr>
              <a:t>中</a:t>
            </a:r>
          </a:p>
        </p:txBody>
      </p:sp>
      <p:sp>
        <p:nvSpPr>
          <p:cNvPr id="17" name="Line 22"/>
          <p:cNvSpPr>
            <a:spLocks noChangeShapeType="1"/>
          </p:cNvSpPr>
          <p:nvPr/>
        </p:nvSpPr>
        <p:spPr bwMode="auto">
          <a:xfrm>
            <a:off x="766800" y="5638800"/>
            <a:ext cx="7920000" cy="0"/>
          </a:xfrm>
          <a:prstGeom prst="line">
            <a:avLst/>
          </a:prstGeom>
          <a:noFill/>
          <a:ln w="25400">
            <a:solidFill>
              <a:srgbClr val="C00000"/>
            </a:solidFill>
            <a:prstDash val="dash"/>
            <a:round/>
            <a:headEnd/>
            <a:tailEnd type="oval" w="med" len="med"/>
          </a:ln>
          <a:effectLst/>
        </p:spPr>
        <p:txBody>
          <a:bodyPr>
            <a:spAutoFit/>
          </a:bodyPr>
          <a:lstStyle/>
          <a:p>
            <a:endParaRPr lang="zh-CN" altLang="en-US"/>
          </a:p>
        </p:txBody>
      </p:sp>
      <p:sp>
        <p:nvSpPr>
          <p:cNvPr id="18" name="日期占位符 3"/>
          <p:cNvSpPr txBox="1">
            <a:spLocks/>
          </p:cNvSpPr>
          <p:nvPr/>
        </p:nvSpPr>
        <p:spPr bwMode="auto">
          <a:xfrm>
            <a:off x="7543800" y="6524625"/>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FF172A-2940-4631-80F7-138AED6CE3A7}" type="datetime1">
              <a:rPr kumimoji="0" lang="zh-CN" altLang="en-US" sz="1400" b="0" i="0" u="none" strike="noStrike" kern="1200" cap="none" spc="0" normalizeH="0" baseline="0" noProof="0" smtClean="0">
                <a:ln>
                  <a:noFill/>
                </a:ln>
                <a:solidFill>
                  <a:schemeClr val="bg1"/>
                </a:solidFill>
                <a:effectLst/>
                <a:uLnTx/>
                <a:uFillTx/>
                <a:latin typeface="+mn-lt"/>
                <a:ea typeface="微软雅黑" pitchFamily="34" charset="-122"/>
                <a:cs typeface="+mn-cs"/>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2014/5/4</a:t>
            </a:fld>
            <a:endParaRPr kumimoji="0" lang="en-US" sz="1400" b="0" i="0" u="none" strike="noStrike" kern="1200" cap="none" spc="0" normalizeH="0" baseline="0" noProof="0" dirty="0">
              <a:ln>
                <a:noFill/>
              </a:ln>
              <a:solidFill>
                <a:schemeClr val="bg1"/>
              </a:solidFill>
              <a:effectLst/>
              <a:uLnTx/>
              <a:uFillTx/>
              <a:latin typeface="+mn-lt"/>
              <a:ea typeface="微软雅黑" pitchFamily="34" charset="-122"/>
              <a:cs typeface="+mn-cs"/>
            </a:endParaRPr>
          </a:p>
        </p:txBody>
      </p:sp>
      <p:sp>
        <p:nvSpPr>
          <p:cNvPr id="20" name="矩形 19"/>
          <p:cNvSpPr/>
          <p:nvPr/>
        </p:nvSpPr>
        <p:spPr>
          <a:xfrm>
            <a:off x="1781192" y="0"/>
            <a:ext cx="1114408" cy="369332"/>
          </a:xfrm>
          <a:prstGeom prst="rect">
            <a:avLst/>
          </a:prstGeom>
        </p:spPr>
        <p:txBody>
          <a:bodyPr wrap="none">
            <a:spAutoFit/>
          </a:bodyPr>
          <a:lstStyle/>
          <a:p>
            <a:pPr>
              <a:spcBef>
                <a:spcPct val="50000"/>
              </a:spcBef>
            </a:pPr>
            <a:r>
              <a:rPr lang="zh-CN" altLang="en-US" dirty="0" smtClean="0">
                <a:solidFill>
                  <a:schemeClr val="bg1"/>
                </a:solidFill>
                <a:latin typeface="Arial" pitchFamily="34" charset="0"/>
              </a:rPr>
              <a:t>第一部分</a:t>
            </a:r>
            <a:endParaRPr lang="zh-CN" altLang="en-US" dirty="0">
              <a:solidFill>
                <a:schemeClr val="bg1"/>
              </a:solidFill>
              <a:latin typeface="Arial" pitchFamily="34" charset="0"/>
            </a:endParaRPr>
          </a:p>
        </p:txBody>
      </p:sp>
      <p:sp>
        <p:nvSpPr>
          <p:cNvPr id="21" name="Text Box 3"/>
          <p:cNvSpPr txBox="1">
            <a:spLocks noChangeArrowheads="1"/>
          </p:cNvSpPr>
          <p:nvPr/>
        </p:nvSpPr>
        <p:spPr bwMode="auto">
          <a:xfrm>
            <a:off x="4648200" y="0"/>
            <a:ext cx="4495800" cy="366713"/>
          </a:xfrm>
          <a:prstGeom prst="rect">
            <a:avLst/>
          </a:prstGeom>
          <a:noFill/>
          <a:ln w="9525">
            <a:noFill/>
            <a:miter lim="800000"/>
            <a:headEnd/>
            <a:tailEnd/>
          </a:ln>
          <a:effectLst/>
        </p:spPr>
        <p:txBody>
          <a:bodyPr>
            <a:spAutoFit/>
          </a:bodyPr>
          <a:lstStyle/>
          <a:p>
            <a:pPr>
              <a:spcBef>
                <a:spcPct val="50000"/>
              </a:spcBef>
            </a:pPr>
            <a:r>
              <a:rPr lang="zh-CN" altLang="en-US" dirty="0">
                <a:solidFill>
                  <a:srgbClr val="FF0000"/>
                </a:solidFill>
                <a:latin typeface="Arial" pitchFamily="34" charset="0"/>
              </a:rPr>
              <a:t>研究背景</a:t>
            </a:r>
            <a:endParaRPr lang="zh-CN" altLang="en-US" dirty="0">
              <a:solidFill>
                <a:schemeClr val="tx2"/>
              </a:solidFill>
            </a:endParaRPr>
          </a:p>
        </p:txBody>
      </p:sp>
      <p:sp>
        <p:nvSpPr>
          <p:cNvPr id="22" name="页脚占位符 4"/>
          <p:cNvSpPr>
            <a:spLocks noGrp="1"/>
          </p:cNvSpPr>
          <p:nvPr>
            <p:ph type="ftr" sz="quarter" idx="11"/>
          </p:nvPr>
        </p:nvSpPr>
        <p:spPr>
          <a:xfrm>
            <a:off x="242045" y="6534150"/>
            <a:ext cx="7162800" cy="476250"/>
          </a:xfrm>
        </p:spPr>
        <p:txBody>
          <a:bodyPr/>
          <a:lstStyle/>
          <a:p>
            <a:pPr>
              <a:lnSpc>
                <a:spcPts val="1500"/>
              </a:lnSpc>
            </a:pPr>
            <a:r>
              <a:rPr lang="zh-CN" altLang="en-US" dirty="0" smtClean="0"/>
              <a:t>南京航空航天大学智能诊断与专家系统研究室               </a:t>
            </a:r>
            <a:r>
              <a:rPr lang="en-US" dirty="0" smtClean="0">
                <a:latin typeface="Times New Roman" pitchFamily="18" charset="0"/>
                <a:cs typeface="Times New Roman" pitchFamily="18" charset="0"/>
              </a:rPr>
              <a:t>http://ides.nuaa.edu.cn</a:t>
            </a:r>
          </a:p>
          <a:p>
            <a:r>
              <a:rPr lang="en-US" dirty="0" smtClean="0"/>
              <a:t>  </a:t>
            </a:r>
            <a:endParaRPr lang="en-US" dirty="0"/>
          </a:p>
        </p:txBody>
      </p:sp>
      <p:sp>
        <p:nvSpPr>
          <p:cNvPr id="24" name="Freeform 118">
            <a:hlinkClick r:id="rId4" action="ppaction://hlinksldjump"/>
          </p:cNvPr>
          <p:cNvSpPr>
            <a:spLocks/>
          </p:cNvSpPr>
          <p:nvPr/>
        </p:nvSpPr>
        <p:spPr bwMode="auto">
          <a:xfrm rot="10800000">
            <a:off x="8305800" y="5715000"/>
            <a:ext cx="838200" cy="762000"/>
          </a:xfrm>
          <a:custGeom>
            <a:avLst/>
            <a:gdLst/>
            <a:ahLst/>
            <a:cxnLst>
              <a:cxn ang="0">
                <a:pos x="14885" y="8709"/>
              </a:cxn>
              <a:cxn ang="0">
                <a:pos x="15780" y="9634"/>
              </a:cxn>
              <a:cxn ang="0">
                <a:pos x="16155" y="10164"/>
              </a:cxn>
              <a:cxn ang="0">
                <a:pos x="16292" y="10615"/>
              </a:cxn>
              <a:cxn ang="0">
                <a:pos x="16190" y="10984"/>
              </a:cxn>
              <a:cxn ang="0">
                <a:pos x="15902" y="11184"/>
              </a:cxn>
              <a:cxn ang="0">
                <a:pos x="15484" y="11165"/>
              </a:cxn>
              <a:cxn ang="0">
                <a:pos x="14934" y="10927"/>
              </a:cxn>
              <a:cxn ang="0">
                <a:pos x="13793" y="10226"/>
              </a:cxn>
              <a:cxn ang="0">
                <a:pos x="9606" y="7870"/>
              </a:cxn>
              <a:cxn ang="0">
                <a:pos x="8284" y="8510"/>
              </a:cxn>
              <a:cxn ang="0">
                <a:pos x="6191" y="9843"/>
              </a:cxn>
              <a:cxn ang="0">
                <a:pos x="6503" y="9975"/>
              </a:cxn>
              <a:cxn ang="0">
                <a:pos x="6698" y="10199"/>
              </a:cxn>
              <a:cxn ang="0">
                <a:pos x="6774" y="10515"/>
              </a:cxn>
              <a:cxn ang="0">
                <a:pos x="6747" y="10839"/>
              </a:cxn>
              <a:cxn ang="0">
                <a:pos x="6624" y="11091"/>
              </a:cxn>
              <a:cxn ang="0">
                <a:pos x="6406" y="11269"/>
              </a:cxn>
              <a:cxn ang="0">
                <a:pos x="6143" y="11375"/>
              </a:cxn>
              <a:cxn ang="0">
                <a:pos x="5875" y="11379"/>
              </a:cxn>
              <a:cxn ang="0">
                <a:pos x="5599" y="11276"/>
              </a:cxn>
              <a:cxn ang="0">
                <a:pos x="5340" y="11074"/>
              </a:cxn>
              <a:cxn ang="0">
                <a:pos x="5204" y="10813"/>
              </a:cxn>
              <a:cxn ang="0">
                <a:pos x="5204" y="10493"/>
              </a:cxn>
              <a:cxn ang="0">
                <a:pos x="647" y="11574"/>
              </a:cxn>
              <a:cxn ang="0">
                <a:pos x="458" y="11569"/>
              </a:cxn>
              <a:cxn ang="0">
                <a:pos x="278" y="11438"/>
              </a:cxn>
              <a:cxn ang="0">
                <a:pos x="107" y="11177"/>
              </a:cxn>
              <a:cxn ang="0">
                <a:pos x="4" y="10884"/>
              </a:cxn>
              <a:cxn ang="0">
                <a:pos x="35" y="10657"/>
              </a:cxn>
              <a:cxn ang="0">
                <a:pos x="198" y="10498"/>
              </a:cxn>
              <a:cxn ang="0">
                <a:pos x="5984" y="3175"/>
              </a:cxn>
              <a:cxn ang="0">
                <a:pos x="5353" y="2355"/>
              </a:cxn>
              <a:cxn ang="0">
                <a:pos x="4736" y="1570"/>
              </a:cxn>
              <a:cxn ang="0">
                <a:pos x="4542" y="1238"/>
              </a:cxn>
              <a:cxn ang="0">
                <a:pos x="4535" y="1062"/>
              </a:cxn>
              <a:cxn ang="0">
                <a:pos x="14815" y="168"/>
              </a:cxn>
              <a:cxn ang="0">
                <a:pos x="15020" y="23"/>
              </a:cxn>
              <a:cxn ang="0">
                <a:pos x="15256" y="12"/>
              </a:cxn>
              <a:cxn ang="0">
                <a:pos x="15524" y="133"/>
              </a:cxn>
              <a:cxn ang="0">
                <a:pos x="15762" y="324"/>
              </a:cxn>
              <a:cxn ang="0">
                <a:pos x="15888" y="499"/>
              </a:cxn>
              <a:cxn ang="0">
                <a:pos x="15900" y="657"/>
              </a:cxn>
              <a:cxn ang="0">
                <a:pos x="14476" y="3527"/>
              </a:cxn>
              <a:cxn ang="0">
                <a:pos x="14757" y="3510"/>
              </a:cxn>
              <a:cxn ang="0">
                <a:pos x="15008" y="3612"/>
              </a:cxn>
              <a:cxn ang="0">
                <a:pos x="15225" y="3827"/>
              </a:cxn>
              <a:cxn ang="0">
                <a:pos x="15337" y="4083"/>
              </a:cxn>
              <a:cxn ang="0">
                <a:pos x="15325" y="4351"/>
              </a:cxn>
              <a:cxn ang="0">
                <a:pos x="15187" y="4632"/>
              </a:cxn>
              <a:cxn ang="0">
                <a:pos x="14965" y="4841"/>
              </a:cxn>
              <a:cxn ang="0">
                <a:pos x="14700" y="4920"/>
              </a:cxn>
              <a:cxn ang="0">
                <a:pos x="14388" y="4865"/>
              </a:cxn>
              <a:cxn ang="0">
                <a:pos x="14104" y="4700"/>
              </a:cxn>
              <a:cxn ang="0">
                <a:pos x="13950" y="4458"/>
              </a:cxn>
              <a:cxn ang="0">
                <a:pos x="13930" y="4139"/>
              </a:cxn>
              <a:cxn ang="0">
                <a:pos x="12988" y="4858"/>
              </a:cxn>
              <a:cxn ang="0">
                <a:pos x="11846" y="6334"/>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w="1588">
            <a:noFill/>
            <a:prstDash val="solid"/>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14"/>
                                        </p:tgtEl>
                                        <p:attrNameLst>
                                          <p:attrName>ppt_x</p:attrName>
                                        </p:attrNameLst>
                                      </p:cBhvr>
                                      <p:tavLst>
                                        <p:tav tm="0">
                                          <p:val>
                                            <p:strVal val="ppt_x"/>
                                          </p:val>
                                        </p:tav>
                                        <p:tav tm="100000">
                                          <p:val>
                                            <p:strVal val="ppt_x"/>
                                          </p:val>
                                        </p:tav>
                                      </p:tavLst>
                                    </p:anim>
                                    <p:anim calcmode="lin" valueType="num">
                                      <p:cBhvr additive="base">
                                        <p:cTn id="15" dur="500"/>
                                        <p:tgtEl>
                                          <p:spTgt spid="14"/>
                                        </p:tgtEl>
                                        <p:attrNameLst>
                                          <p:attrName>ppt_y</p:attrName>
                                        </p:attrNameLst>
                                      </p:cBhvr>
                                      <p:tavLst>
                                        <p:tav tm="0">
                                          <p:val>
                                            <p:strVal val="ppt_y"/>
                                          </p:val>
                                        </p:tav>
                                        <p:tav tm="100000">
                                          <p:val>
                                            <p:strVal val="1+ppt_h/2"/>
                                          </p:val>
                                        </p:tav>
                                      </p:tavLst>
                                    </p:anim>
                                    <p:set>
                                      <p:cBhvr>
                                        <p:cTn id="16" dur="1" fill="hold">
                                          <p:stCondLst>
                                            <p:cond delay="499"/>
                                          </p:stCondLst>
                                        </p:cTn>
                                        <p:tgtEl>
                                          <p:spTgt spid="14"/>
                                        </p:tgtEl>
                                        <p:attrNameLst>
                                          <p:attrName>style.visibility</p:attrName>
                                        </p:attrNameLst>
                                      </p:cBhvr>
                                      <p:to>
                                        <p:strVal val="hidden"/>
                                      </p:to>
                                    </p:set>
                                  </p:childTnLst>
                                </p:cTn>
                              </p:par>
                              <p:par>
                                <p:cTn id="17" presetID="18" presetClass="entr" presetSubtype="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500"/>
                                        <p:tgtEl>
                                          <p:spTgt spid="9"/>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500"/>
                                        <p:tgtEl>
                                          <p:spTgt spid="12"/>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500"/>
                                        <p:tgtEl>
                                          <p:spTgt spid="10"/>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Right)">
                                      <p:cBhvr>
                                        <p:cTn id="36" dur="500"/>
                                        <p:tgtEl>
                                          <p:spTgt spid="13"/>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trips(downRight)">
                                      <p:cBhvr>
                                        <p:cTn id="39" dur="500"/>
                                        <p:tgtEl>
                                          <p:spTgt spid="7"/>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trips(downRigh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P spid="13" grpId="0"/>
      <p:bldP spid="15" grpId="0"/>
      <p:bldP spid="16" grpId="0"/>
      <p:bldP spid="17"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1800" b="1" i="0" u="none" strike="noStrike" cap="none" normalizeH="0" baseline="0" smtClean="0">
            <a:ln>
              <a:noFill/>
            </a:ln>
            <a:solidFill>
              <a:srgbClr val="FFFFFF"/>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1800" b="1" i="0" u="none" strike="noStrike" cap="none" normalizeH="0" baseline="0" smtClean="0">
            <a:ln>
              <a:noFill/>
            </a:ln>
            <a:solidFill>
              <a:srgbClr val="FFFFFF"/>
            </a:solidFill>
            <a:effectLst/>
            <a:latin typeface="Calibri"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75723</TotalTime>
  <Pages>0</Pages>
  <Words>12961</Words>
  <Characters>0</Characters>
  <Application>Microsoft PowerPoint</Application>
  <DocSecurity>0</DocSecurity>
  <PresentationFormat>全屏显示(4:3)</PresentationFormat>
  <Lines>0</Lines>
  <Paragraphs>2450</Paragraphs>
  <Slides>92</Slides>
  <Notes>83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92</vt:i4>
      </vt:variant>
    </vt:vector>
  </HeadingPairs>
  <TitlesOfParts>
    <vt:vector size="94" baseType="lpstr">
      <vt:lpstr>默认设计模板</vt:lpstr>
      <vt:lpstr>公式</vt:lpstr>
      <vt:lpstr>博士学位论文答辩</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基于小波极大模能量特征的碰摩部位识别</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SDWM</cp:lastModifiedBy>
  <cp:revision>1035</cp:revision>
  <cp:lastPrinted>1899-12-30T00:00:00Z</cp:lastPrinted>
  <dcterms:created xsi:type="dcterms:W3CDTF">2013-05-27T00:50:41Z</dcterms:created>
  <dcterms:modified xsi:type="dcterms:W3CDTF">2014-05-04T01:42:26Z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2052-8.1.0.3156</vt:lpwstr>
  </property>
</Properties>
</file>