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sdx" ContentType="application/vnd.ms-visio.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95"/>
  </p:notesMasterIdLst>
  <p:sldIdLst>
    <p:sldId id="256" r:id="rId3"/>
    <p:sldId id="402" r:id="rId4"/>
    <p:sldId id="508" r:id="rId5"/>
    <p:sldId id="934" r:id="rId6"/>
    <p:sldId id="935" r:id="rId7"/>
    <p:sldId id="938" r:id="rId8"/>
    <p:sldId id="939" r:id="rId9"/>
    <p:sldId id="936" r:id="rId10"/>
    <p:sldId id="937" r:id="rId11"/>
    <p:sldId id="940" r:id="rId12"/>
    <p:sldId id="941" r:id="rId13"/>
    <p:sldId id="942" r:id="rId14"/>
    <p:sldId id="945" r:id="rId15"/>
    <p:sldId id="946" r:id="rId16"/>
    <p:sldId id="949" r:id="rId17"/>
    <p:sldId id="950" r:id="rId18"/>
    <p:sldId id="947" r:id="rId19"/>
    <p:sldId id="951" r:id="rId20"/>
    <p:sldId id="948" r:id="rId21"/>
    <p:sldId id="952" r:id="rId22"/>
    <p:sldId id="953" r:id="rId23"/>
    <p:sldId id="954" r:id="rId24"/>
    <p:sldId id="956" r:id="rId25"/>
    <p:sldId id="955" r:id="rId26"/>
    <p:sldId id="957" r:id="rId27"/>
    <p:sldId id="958" r:id="rId28"/>
    <p:sldId id="959" r:id="rId29"/>
    <p:sldId id="960" r:id="rId30"/>
    <p:sldId id="961" r:id="rId31"/>
    <p:sldId id="962" r:id="rId32"/>
    <p:sldId id="963" r:id="rId33"/>
    <p:sldId id="964" r:id="rId34"/>
    <p:sldId id="965" r:id="rId35"/>
    <p:sldId id="966" r:id="rId36"/>
    <p:sldId id="967" r:id="rId37"/>
    <p:sldId id="968" r:id="rId38"/>
    <p:sldId id="971" r:id="rId39"/>
    <p:sldId id="970" r:id="rId40"/>
    <p:sldId id="972" r:id="rId41"/>
    <p:sldId id="973" r:id="rId42"/>
    <p:sldId id="974" r:id="rId43"/>
    <p:sldId id="975" r:id="rId44"/>
    <p:sldId id="976" r:id="rId45"/>
    <p:sldId id="977" r:id="rId46"/>
    <p:sldId id="978" r:id="rId47"/>
    <p:sldId id="979" r:id="rId48"/>
    <p:sldId id="980" r:id="rId49"/>
    <p:sldId id="981" r:id="rId50"/>
    <p:sldId id="982" r:id="rId51"/>
    <p:sldId id="983" r:id="rId52"/>
    <p:sldId id="984" r:id="rId53"/>
    <p:sldId id="986" r:id="rId54"/>
    <p:sldId id="985" r:id="rId55"/>
    <p:sldId id="987" r:id="rId56"/>
    <p:sldId id="991" r:id="rId57"/>
    <p:sldId id="990" r:id="rId58"/>
    <p:sldId id="992" r:id="rId59"/>
    <p:sldId id="993" r:id="rId60"/>
    <p:sldId id="995" r:id="rId61"/>
    <p:sldId id="996" r:id="rId62"/>
    <p:sldId id="1000" r:id="rId63"/>
    <p:sldId id="997" r:id="rId64"/>
    <p:sldId id="998" r:id="rId65"/>
    <p:sldId id="999" r:id="rId66"/>
    <p:sldId id="1001" r:id="rId67"/>
    <p:sldId id="989" r:id="rId68"/>
    <p:sldId id="1002" r:id="rId69"/>
    <p:sldId id="1003" r:id="rId70"/>
    <p:sldId id="1004" r:id="rId71"/>
    <p:sldId id="1005" r:id="rId72"/>
    <p:sldId id="1006" r:id="rId73"/>
    <p:sldId id="1007" r:id="rId74"/>
    <p:sldId id="1008" r:id="rId75"/>
    <p:sldId id="1009" r:id="rId76"/>
    <p:sldId id="1011" r:id="rId77"/>
    <p:sldId id="1026" r:id="rId78"/>
    <p:sldId id="1012" r:id="rId79"/>
    <p:sldId id="1013" r:id="rId80"/>
    <p:sldId id="1014" r:id="rId81"/>
    <p:sldId id="1015" r:id="rId82"/>
    <p:sldId id="1016" r:id="rId83"/>
    <p:sldId id="1017" r:id="rId84"/>
    <p:sldId id="1018" r:id="rId85"/>
    <p:sldId id="1019" r:id="rId86"/>
    <p:sldId id="1020" r:id="rId87"/>
    <p:sldId id="1021" r:id="rId88"/>
    <p:sldId id="1022" r:id="rId89"/>
    <p:sldId id="1023" r:id="rId90"/>
    <p:sldId id="1024" r:id="rId91"/>
    <p:sldId id="1027" r:id="rId92"/>
    <p:sldId id="1025" r:id="rId93"/>
    <p:sldId id="394" r:id="rId94"/>
  </p:sldIdLst>
  <p:sldSz cx="9144000" cy="6858000" type="screen4x3"/>
  <p:notesSz cx="6648450" cy="9780588"/>
  <p:custDataLst>
    <p:tags r:id="rId96"/>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4" userDrawn="1">
          <p15:clr>
            <a:srgbClr val="A4A3A4"/>
          </p15:clr>
        </p15:guide>
        <p15:guide id="2" pos="284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534088"/>
    <a:srgbClr val="00B0F0"/>
    <a:srgbClr val="CCCEDB"/>
    <a:srgbClr val="20378C"/>
    <a:srgbClr val="FF0066"/>
    <a:srgbClr val="0000FF"/>
    <a:srgbClr val="B7A9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96768"/>
  </p:normalViewPr>
  <p:slideViewPr>
    <p:cSldViewPr showGuides="1">
      <p:cViewPr varScale="1">
        <p:scale>
          <a:sx n="102" d="100"/>
          <a:sy n="102" d="100"/>
        </p:scale>
        <p:origin x="1084" y="76"/>
      </p:cViewPr>
      <p:guideLst>
        <p:guide orient="horz" pos="2144"/>
        <p:guide pos="2849"/>
      </p:guideLst>
    </p:cSldViewPr>
  </p:slideViewPr>
  <p:notesTextViewPr>
    <p:cViewPr>
      <p:scale>
        <a:sx n="100" d="100"/>
        <a:sy n="100" d="100"/>
      </p:scale>
      <p:origin x="0" y="0"/>
    </p:cViewPr>
  </p:notesTextViewPr>
  <p:sorterViewPr showFormatting="0">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notesMaster" Target="notesMasters/notesMaster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881313" cy="488950"/>
          </a:xfrm>
          <a:prstGeom prst="rect">
            <a:avLst/>
          </a:prstGeom>
          <a:noFill/>
          <a:ln w="9525">
            <a:noFill/>
            <a:miter lim="800000"/>
          </a:ln>
          <a:effectLst/>
        </p:spPr>
        <p:txBody>
          <a:bodyPr vert="horz" wrap="square" lIns="91440" tIns="45720" rIns="91440" bIns="45720" numCol="1" anchor="t"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099" name="Rectangle 3"/>
          <p:cNvSpPr>
            <a:spLocks noGrp="1" noChangeArrowheads="1"/>
          </p:cNvSpPr>
          <p:nvPr>
            <p:ph type="dt" idx="1"/>
          </p:nvPr>
        </p:nvSpPr>
        <p:spPr bwMode="auto">
          <a:xfrm>
            <a:off x="3765550" y="0"/>
            <a:ext cx="2881313" cy="488950"/>
          </a:xfrm>
          <a:prstGeom prst="rect">
            <a:avLst/>
          </a:prstGeom>
          <a:noFill/>
          <a:ln w="9525">
            <a:noFill/>
            <a:miter lim="800000"/>
          </a:ln>
          <a:effectLst/>
        </p:spPr>
        <p:txBody>
          <a:bodyPr vert="horz" wrap="square" lIns="91440" tIns="45720" rIns="91440" bIns="45720" numCol="1" anchor="t" anchorCtr="0" compatLnSpc="1"/>
          <a:lstStyle>
            <a:lvl1pPr algn="r">
              <a:defRPr sz="1200"/>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89796" name="Rectangle 4"/>
          <p:cNvSpPr>
            <a:spLocks noGrp="1" noRot="1" noChangeAspect="1" noTextEdit="1"/>
          </p:cNvSpPr>
          <p:nvPr>
            <p:ph type="sldImg" idx="2"/>
          </p:nvPr>
        </p:nvSpPr>
        <p:spPr>
          <a:xfrm>
            <a:off x="879475" y="733425"/>
            <a:ext cx="4889500" cy="3667125"/>
          </a:xfrm>
          <a:prstGeom prst="rect">
            <a:avLst/>
          </a:prstGeom>
          <a:noFill/>
          <a:ln w="9525" cap="flat" cmpd="sng">
            <a:solidFill>
              <a:srgbClr val="000000"/>
            </a:solidFill>
            <a:prstDash val="solid"/>
            <a:miter/>
            <a:headEnd type="none" w="med" len="med"/>
            <a:tailEnd type="none" w="med" len="med"/>
          </a:ln>
        </p:spPr>
      </p:sp>
      <p:sp>
        <p:nvSpPr>
          <p:cNvPr id="4101" name="Rectangle 5"/>
          <p:cNvSpPr>
            <a:spLocks noGrp="1" noChangeArrowheads="1"/>
          </p:cNvSpPr>
          <p:nvPr>
            <p:ph type="body" sz="quarter" idx="3"/>
          </p:nvPr>
        </p:nvSpPr>
        <p:spPr bwMode="auto">
          <a:xfrm>
            <a:off x="665163" y="4645025"/>
            <a:ext cx="5318125" cy="4402138"/>
          </a:xfrm>
          <a:prstGeom prst="rect">
            <a:avLst/>
          </a:prstGeom>
          <a:noFill/>
          <a:ln w="9525">
            <a:noFill/>
            <a:miter lim="800000"/>
          </a:ln>
          <a:effectLst/>
        </p:spPr>
        <p:txBody>
          <a:bodyPr vert="horz" wrap="square" lIns="91440" tIns="45720" rIns="91440" bIns="45720"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第二级</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第三级</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第四级</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第五级</a:t>
            </a:r>
          </a:p>
        </p:txBody>
      </p:sp>
      <p:sp>
        <p:nvSpPr>
          <p:cNvPr id="4102" name="Rectangle 6"/>
          <p:cNvSpPr>
            <a:spLocks noGrp="1" noChangeArrowheads="1"/>
          </p:cNvSpPr>
          <p:nvPr>
            <p:ph type="ftr" sz="quarter" idx="4"/>
          </p:nvPr>
        </p:nvSpPr>
        <p:spPr bwMode="auto">
          <a:xfrm>
            <a:off x="0" y="9290050"/>
            <a:ext cx="2881313" cy="488950"/>
          </a:xfrm>
          <a:prstGeom prst="rect">
            <a:avLst/>
          </a:prstGeom>
          <a:noFill/>
          <a:ln w="9525">
            <a:noFill/>
            <a:miter lim="800000"/>
          </a:ln>
          <a:effectLst/>
        </p:spPr>
        <p:txBody>
          <a:bodyPr vert="horz" wrap="square" lIns="91440" tIns="45720" rIns="91440" bIns="45720" numCol="1" anchor="b" anchorCtr="0" compatLnSpc="1"/>
          <a:lstStyle>
            <a:lvl1pPr>
              <a:defRPr sz="1200"/>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3" name="Rectangle 7"/>
          <p:cNvSpPr>
            <a:spLocks noGrp="1" noChangeArrowheads="1"/>
          </p:cNvSpPr>
          <p:nvPr>
            <p:ph type="sldNum" sz="quarter" idx="5"/>
          </p:nvPr>
        </p:nvSpPr>
        <p:spPr bwMode="auto">
          <a:xfrm>
            <a:off x="3765550" y="9290050"/>
            <a:ext cx="2881313" cy="488950"/>
          </a:xfrm>
          <a:prstGeom prst="rect">
            <a:avLst/>
          </a:prstGeom>
          <a:noFill/>
          <a:ln w="9525">
            <a:noFill/>
            <a:miter lim="800000"/>
          </a:ln>
          <a:effectLst/>
        </p:spPr>
        <p:txBody>
          <a:bodyPr vert="horz" wrap="square" lIns="91440" tIns="45720" rIns="91440" bIns="45720" numCol="1" anchor="b" anchorCtr="0" compatLnSpc="1"/>
          <a:lstStyle/>
          <a:p>
            <a:pPr lvl="0" algn="r" eaLnBrk="1" hangingPunct="1">
              <a:buNone/>
            </a:pPr>
            <a:fld id="{9A0DB2DC-4C9A-4742-B13C-FB6460FD3503}" type="slidenum">
              <a:rPr lang="en-US" altLang="zh-CN" sz="1200" dirty="0"/>
              <a:t>‹#›</a:t>
            </a:fld>
            <a:endParaRPr lang="en-US" altLang="zh-CN" sz="1200" dirty="0"/>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p:cNvSpPr>
          <p:nvPr>
            <p:ph type="sldNum" sz="quarter"/>
          </p:nvPr>
        </p:nvSpPr>
        <p:spPr>
          <a:xfrm>
            <a:off x="3765550" y="9290050"/>
            <a:ext cx="2881313" cy="488950"/>
          </a:xfrm>
          <a:prstGeom prst="rect">
            <a:avLst/>
          </a:prstGeom>
          <a:noFill/>
          <a:ln w="9525">
            <a:noFill/>
          </a:ln>
        </p:spPr>
        <p:txBody>
          <a:bodyPr anchor="b" anchorCtr="0"/>
          <a:lstStyle/>
          <a:p>
            <a:pPr lvl="0" algn="r" eaLnBrk="1" hangingPunct="1"/>
            <a:fld id="{9A0DB2DC-4C9A-4742-B13C-FB6460FD3503}" type="slidenum">
              <a:rPr lang="en-US" altLang="zh-CN" sz="1200" dirty="0"/>
              <a:t>1</a:t>
            </a:fld>
            <a:endParaRPr lang="en-US" altLang="zh-CN" sz="1200" dirty="0"/>
          </a:p>
        </p:txBody>
      </p:sp>
      <p:sp>
        <p:nvSpPr>
          <p:cNvPr id="290819" name="Rectangle 2"/>
          <p:cNvSpPr>
            <a:spLocks noGrp="1" noRot="1" noChangeAspect="1" noTextEdit="1"/>
          </p:cNvSpPr>
          <p:nvPr>
            <p:ph type="sldImg"/>
          </p:nvPr>
        </p:nvSpPr>
        <p:spPr>
          <a:ln/>
        </p:spPr>
      </p:sp>
      <p:sp>
        <p:nvSpPr>
          <p:cNvPr id="290820" name="Rectangle 3"/>
          <p:cNvSpPr>
            <a:spLocks noGrp="1"/>
          </p:cNvSpPr>
          <p:nvPr>
            <p:ph type="body" idx="1"/>
          </p:nvPr>
        </p:nvSpPr>
        <p:spPr>
          <a:ln/>
        </p:spPr>
        <p:txBody>
          <a:bodyPr wrap="square" lIns="91440" tIns="45720" rIns="91440" bIns="45720" anchor="t" anchorCtr="0"/>
          <a:lstStyle/>
          <a:p>
            <a:pPr lvl="0" eaLnBrk="1" hangingPunct="1"/>
            <a:endParaRPr lang="zh-CN" altLang="zh-CN"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9" name="Rectangle 15"/>
          <p:cNvSpPr>
            <a:spLocks noChangeArrowheads="1"/>
          </p:cNvSpPr>
          <p:nvPr/>
        </p:nvSpPr>
        <p:spPr bwMode="auto">
          <a:xfrm>
            <a:off x="0" y="6477000"/>
            <a:ext cx="9144000" cy="381000"/>
          </a:xfrm>
          <a:prstGeom prst="rect">
            <a:avLst/>
          </a:prstGeom>
          <a:solidFill>
            <a:srgbClr val="3366FF"/>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27651" name="Group 24"/>
          <p:cNvGrpSpPr/>
          <p:nvPr userDrawn="1"/>
        </p:nvGrpSpPr>
        <p:grpSpPr>
          <a:xfrm>
            <a:off x="0" y="0"/>
            <a:ext cx="9144000" cy="1216025"/>
            <a:chOff x="0" y="0"/>
            <a:chExt cx="5760" cy="766"/>
          </a:xfrm>
        </p:grpSpPr>
        <p:sp>
          <p:nvSpPr>
            <p:cNvPr id="11" name="Rectangle 11"/>
            <p:cNvSpPr>
              <a:spLocks noChangeArrowheads="1"/>
            </p:cNvSpPr>
            <p:nvPr/>
          </p:nvSpPr>
          <p:spPr bwMode="auto">
            <a:xfrm>
              <a:off x="0" y="0"/>
              <a:ext cx="5760" cy="336"/>
            </a:xfrm>
            <a:prstGeom prst="rect">
              <a:avLst/>
            </a:prstGeom>
            <a:solidFill>
              <a:srgbClr val="3366FF"/>
            </a:solidFill>
            <a:ln w="9525">
              <a:no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27657" name="Picture 20" descr="ttt"/>
            <p:cNvPicPr>
              <a:picLocks noChangeAspect="1"/>
            </p:cNvPicPr>
            <p:nvPr/>
          </p:nvPicPr>
          <p:blipFill>
            <a:blip r:embed="rId2"/>
            <a:stretch>
              <a:fillRect/>
            </a:stretch>
          </p:blipFill>
          <p:spPr>
            <a:xfrm>
              <a:off x="0" y="0"/>
              <a:ext cx="1200" cy="766"/>
            </a:xfrm>
            <a:prstGeom prst="rect">
              <a:avLst/>
            </a:prstGeom>
            <a:noFill/>
            <a:ln w="9525">
              <a:noFill/>
            </a:ln>
          </p:spPr>
        </p:pic>
      </p:grpSp>
      <p:sp>
        <p:nvSpPr>
          <p:cNvPr id="8194" name="Rectangle 2"/>
          <p:cNvSpPr>
            <a:spLocks noGrp="1" noChangeArrowheads="1"/>
          </p:cNvSpPr>
          <p:nvPr>
            <p:ph type="ctrTitle"/>
          </p:nvPr>
        </p:nvSpPr>
        <p:spPr>
          <a:xfrm>
            <a:off x="685800" y="2130425"/>
            <a:ext cx="7772400" cy="1470025"/>
          </a:xfrm>
        </p:spPr>
        <p:txBody>
          <a:bodyPr/>
          <a:lstStyle>
            <a:lvl1pPr>
              <a:defRPr/>
            </a:lvl1pPr>
          </a:lstStyle>
          <a:p>
            <a:r>
              <a:rPr lang="zh-CN" altLang="en-US"/>
              <a:t>单击此处编辑母版标题样式</a:t>
            </a:r>
          </a:p>
        </p:txBody>
      </p:sp>
      <p:sp>
        <p:nvSpPr>
          <p:cNvPr id="13" name="Rectangle 4"/>
          <p:cNvSpPr>
            <a:spLocks noGrp="1" noChangeArrowheads="1"/>
          </p:cNvSpPr>
          <p:nvPr>
            <p:ph type="dt" sz="half" idx="2"/>
          </p:nvPr>
        </p:nvSpPr>
        <p:spPr bwMode="auto">
          <a:xfrm>
            <a:off x="7531100" y="6513513"/>
            <a:ext cx="1600200" cy="36830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B1CB4D7-6A17-48FD-A0D0-E8CCF8F27C3E}"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14" name="Rectangle 5"/>
          <p:cNvSpPr>
            <a:spLocks noGrp="1" noChangeArrowheads="1"/>
          </p:cNvSpPr>
          <p:nvPr>
            <p:ph type="ftr" sz="quarter" idx="3"/>
          </p:nvPr>
        </p:nvSpPr>
        <p:spPr bwMode="auto">
          <a:xfrm>
            <a:off x="152400" y="6489700"/>
            <a:ext cx="7162800" cy="342900"/>
          </a:xfrm>
          <a:prstGeom prst="rect">
            <a:avLst/>
          </a:prstGeom>
          <a:ln>
            <a:miter lim="800000"/>
          </a:ln>
        </p:spPr>
        <p:txBody>
          <a:bodyPr vert="horz" wrap="square" lIns="91440" tIns="45720" rIns="91440" bIns="45720" numCol="1" anchor="t" anchorCtr="0" compatLnSpc="1"/>
          <a:lstStyle>
            <a:lvl1pPr>
              <a:defRPr sz="1600">
                <a:ea typeface="隶书" panose="02010509060101010101" pitchFamily="49"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Pr>
        <a:solidFill>
          <a:schemeClr val="bg1"/>
        </a:solidFill>
        <a:effectLst/>
      </p:bgPr>
    </p:bg>
    <p:spTree>
      <p:nvGrpSpPr>
        <p:cNvPr id="1" name=""/>
        <p:cNvGrpSpPr/>
        <p:nvPr/>
      </p:nvGrpSpPr>
      <p:grpSpPr>
        <a:xfrm>
          <a:off x="0" y="0"/>
          <a:ext cx="0" cy="0"/>
          <a:chOff x="0" y="0"/>
          <a:chExt cx="0" cy="0"/>
        </a:xfrm>
      </p:grpSpPr>
      <p:sp>
        <p:nvSpPr>
          <p:cNvPr id="9" name="Rectangle 15"/>
          <p:cNvSpPr>
            <a:spLocks noChangeArrowheads="1"/>
          </p:cNvSpPr>
          <p:nvPr/>
        </p:nvSpPr>
        <p:spPr bwMode="auto">
          <a:xfrm>
            <a:off x="0" y="6477000"/>
            <a:ext cx="9144000" cy="381000"/>
          </a:xfrm>
          <a:prstGeom prst="rect">
            <a:avLst/>
          </a:prstGeom>
          <a:solidFill>
            <a:srgbClr val="3366FF"/>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27651" name="Group 24"/>
          <p:cNvGrpSpPr/>
          <p:nvPr userDrawn="1"/>
        </p:nvGrpSpPr>
        <p:grpSpPr>
          <a:xfrm>
            <a:off x="0" y="0"/>
            <a:ext cx="9144000" cy="1216025"/>
            <a:chOff x="0" y="0"/>
            <a:chExt cx="5760" cy="766"/>
          </a:xfrm>
        </p:grpSpPr>
        <p:sp>
          <p:nvSpPr>
            <p:cNvPr id="11" name="Rectangle 11"/>
            <p:cNvSpPr>
              <a:spLocks noChangeArrowheads="1"/>
            </p:cNvSpPr>
            <p:nvPr/>
          </p:nvSpPr>
          <p:spPr bwMode="auto">
            <a:xfrm>
              <a:off x="0" y="0"/>
              <a:ext cx="5760" cy="336"/>
            </a:xfrm>
            <a:prstGeom prst="rect">
              <a:avLst/>
            </a:prstGeom>
            <a:solidFill>
              <a:srgbClr val="3366FF"/>
            </a:solidFill>
            <a:ln w="9525">
              <a:no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27657" name="Picture 20" descr="ttt"/>
            <p:cNvPicPr>
              <a:picLocks noChangeAspect="1"/>
            </p:cNvPicPr>
            <p:nvPr/>
          </p:nvPicPr>
          <p:blipFill>
            <a:blip r:embed="rId2"/>
            <a:stretch>
              <a:fillRect/>
            </a:stretch>
          </p:blipFill>
          <p:spPr>
            <a:xfrm>
              <a:off x="0" y="0"/>
              <a:ext cx="1200" cy="766"/>
            </a:xfrm>
            <a:prstGeom prst="rect">
              <a:avLst/>
            </a:prstGeom>
            <a:noFill/>
            <a:ln w="9525">
              <a:noFill/>
            </a:ln>
          </p:spPr>
        </p:pic>
      </p:grpSp>
      <p:sp>
        <p:nvSpPr>
          <p:cNvPr id="8194" name="Rectangle 2"/>
          <p:cNvSpPr>
            <a:spLocks noGrp="1" noChangeArrowheads="1"/>
          </p:cNvSpPr>
          <p:nvPr>
            <p:ph type="ctrTitle"/>
          </p:nvPr>
        </p:nvSpPr>
        <p:spPr>
          <a:xfrm>
            <a:off x="685800" y="2130425"/>
            <a:ext cx="7772400" cy="1470025"/>
          </a:xfrm>
        </p:spPr>
        <p:txBody>
          <a:bodyPr/>
          <a:lstStyle>
            <a:lvl1pPr>
              <a:defRPr/>
            </a:lvl1pPr>
          </a:lstStyle>
          <a:p>
            <a:r>
              <a:rPr lang="zh-CN" altLang="en-US"/>
              <a:t>单击此处编辑母版标题样式</a:t>
            </a:r>
          </a:p>
        </p:txBody>
      </p:sp>
      <p:sp>
        <p:nvSpPr>
          <p:cNvPr id="13" name="Rectangle 4"/>
          <p:cNvSpPr>
            <a:spLocks noGrp="1" noChangeArrowheads="1"/>
          </p:cNvSpPr>
          <p:nvPr>
            <p:ph type="dt" sz="half" idx="2"/>
          </p:nvPr>
        </p:nvSpPr>
        <p:spPr bwMode="auto">
          <a:xfrm>
            <a:off x="7531100" y="6513513"/>
            <a:ext cx="1600200" cy="368300"/>
          </a:xfrm>
          <a:prstGeom prst="rect">
            <a:avLst/>
          </a:prstGeom>
          <a:ln>
            <a:miter lim="800000"/>
          </a:ln>
        </p:spPr>
        <p:txBody>
          <a:bodyPr vert="horz" wrap="square" lIns="91440" tIns="45720" rIns="91440" bIns="45720" numCol="1" anchor="t" anchorCtr="0" compatLnSpc="1"/>
          <a:lstStyle>
            <a:lvl1pPr>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5B1CB4D7-6A17-48FD-A0D0-E8CCF8F27C3E}"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14" name="Rectangle 5"/>
          <p:cNvSpPr>
            <a:spLocks noGrp="1" noChangeArrowheads="1"/>
          </p:cNvSpPr>
          <p:nvPr>
            <p:ph type="ftr" sz="quarter" idx="3"/>
          </p:nvPr>
        </p:nvSpPr>
        <p:spPr bwMode="auto">
          <a:xfrm>
            <a:off x="152400" y="6489700"/>
            <a:ext cx="7162800" cy="342900"/>
          </a:xfrm>
          <a:prstGeom prst="rect">
            <a:avLst/>
          </a:prstGeom>
          <a:ln>
            <a:miter lim="800000"/>
          </a:ln>
        </p:spPr>
        <p:txBody>
          <a:bodyPr vert="horz" wrap="square" lIns="91440" tIns="45720" rIns="91440" bIns="45720" numCol="1" anchor="t" anchorCtr="0" compatLnSpc="1"/>
          <a:lstStyle>
            <a:lvl1pPr>
              <a:defRPr sz="1600">
                <a:ea typeface="隶书" panose="02010509060101010101" pitchFamily="49"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612775"/>
            <a:ext cx="5486400"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5152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p>
        </p:txBody>
      </p:sp>
      <p:sp>
        <p:nvSpPr>
          <p:cNvPr id="266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35" name="Rectangle 3"/>
          <p:cNvSpPr>
            <a:spLocks noChangeArrowheads="1"/>
          </p:cNvSpPr>
          <p:nvPr/>
        </p:nvSpPr>
        <p:spPr bwMode="auto">
          <a:xfrm>
            <a:off x="0" y="0"/>
            <a:ext cx="4572000" cy="381000"/>
          </a:xfrm>
          <a:prstGeom prst="rect">
            <a:avLst/>
          </a:prstGeom>
          <a:solidFill>
            <a:srgbClr val="3366FF"/>
          </a:solidFill>
          <a:ln w="9525">
            <a:solidFill>
              <a:schemeClr val="tx1"/>
            </a:solid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6" name="Rectangle 4"/>
          <p:cNvSpPr>
            <a:spLocks noChangeArrowheads="1"/>
          </p:cNvSpPr>
          <p:nvPr/>
        </p:nvSpPr>
        <p:spPr bwMode="auto">
          <a:xfrm>
            <a:off x="4572000" y="0"/>
            <a:ext cx="4572000" cy="381000"/>
          </a:xfrm>
          <a:prstGeom prst="rect">
            <a:avLst/>
          </a:prstGeom>
          <a:solidFill>
            <a:srgbClr val="99CCFF"/>
          </a:solidFill>
          <a:ln w="9525">
            <a:solidFill>
              <a:schemeClr val="tx1"/>
            </a:solid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7" name="Rectangle 13"/>
          <p:cNvSpPr>
            <a:spLocks noChangeArrowheads="1"/>
          </p:cNvSpPr>
          <p:nvPr/>
        </p:nvSpPr>
        <p:spPr bwMode="auto">
          <a:xfrm>
            <a:off x="0" y="6477000"/>
            <a:ext cx="9144000" cy="381000"/>
          </a:xfrm>
          <a:prstGeom prst="rect">
            <a:avLst/>
          </a:prstGeom>
          <a:solidFill>
            <a:srgbClr val="3366FF"/>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8" name="Rectangle 14"/>
          <p:cNvSpPr>
            <a:spLocks noGrp="1" noChangeArrowheads="1"/>
          </p:cNvSpPr>
          <p:nvPr>
            <p:ph type="dt" sz="half" idx="2"/>
          </p:nvPr>
        </p:nvSpPr>
        <p:spPr bwMode="auto">
          <a:xfrm>
            <a:off x="7543800" y="6524625"/>
            <a:ext cx="1600200" cy="381000"/>
          </a:xfrm>
          <a:prstGeom prst="rect">
            <a:avLst/>
          </a:prstGeom>
          <a:noFill/>
          <a:ln w="9525">
            <a:noFill/>
            <a:miter lim="800000"/>
          </a:ln>
          <a:effectLst/>
        </p:spPr>
        <p:txBody>
          <a:bodyPr vert="horz" wrap="square" lIns="91440" tIns="45720" rIns="91440" bIns="45720" numCol="1" anchor="t" anchorCtr="0" compatLnSpc="1"/>
          <a:lstStyle>
            <a:lvl1pPr algn="ctr">
              <a:defRPr sz="1400">
                <a:solidFill>
                  <a:schemeClr val="bg1"/>
                </a:solidFill>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1039" name="Rectangle 15"/>
          <p:cNvSpPr>
            <a:spLocks noGrp="1" noChangeArrowheads="1"/>
          </p:cNvSpPr>
          <p:nvPr>
            <p:ph type="ftr" sz="quarter" idx="3"/>
          </p:nvPr>
        </p:nvSpPr>
        <p:spPr bwMode="auto">
          <a:xfrm>
            <a:off x="152400" y="6477000"/>
            <a:ext cx="7162800" cy="476250"/>
          </a:xfrm>
          <a:prstGeom prst="rect">
            <a:avLst/>
          </a:prstGeom>
          <a:noFill/>
          <a:ln w="9525">
            <a:noFill/>
            <a:miter lim="800000"/>
          </a:ln>
          <a:effectLst/>
        </p:spPr>
        <p:txBody>
          <a:bodyPr vert="horz" wrap="square" lIns="91440" tIns="45720" rIns="91440" bIns="45720" numCol="1" anchor="t" anchorCtr="0" compatLnSpc="1"/>
          <a:lstStyle>
            <a:lvl1pPr algn="ctr">
              <a:defRPr sz="1600">
                <a:solidFill>
                  <a:schemeClr val="bg1"/>
                </a:solidFill>
                <a:ea typeface="隶书" panose="02010509060101010101" pitchFamily="49"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p:cNvSpPr>
          <p:nvPr>
            <p:ph type="title"/>
          </p:nvPr>
        </p:nvSpPr>
        <p:spPr>
          <a:xfrm>
            <a:off x="457200" y="274638"/>
            <a:ext cx="8229600" cy="1143000"/>
          </a:xfrm>
          <a:prstGeom prst="rect">
            <a:avLst/>
          </a:prstGeom>
          <a:noFill/>
          <a:ln w="9525">
            <a:noFill/>
          </a:ln>
        </p:spPr>
        <p:txBody>
          <a:bodyPr anchor="ctr" anchorCtr="0"/>
          <a:lstStyle/>
          <a:p>
            <a:pPr lvl="0"/>
            <a:r>
              <a:rPr lang="zh-CN" altLang="en-US" dirty="0"/>
              <a:t>单击此处编辑母版标题样式</a:t>
            </a:r>
          </a:p>
        </p:txBody>
      </p:sp>
      <p:sp>
        <p:nvSpPr>
          <p:cNvPr id="26627" name="Rectangle 3"/>
          <p:cNvSpPr>
            <a:spLocks noGrp="1"/>
          </p:cNvSpPr>
          <p:nvPr>
            <p:ph type="body" idx="1"/>
          </p:nvPr>
        </p:nvSpPr>
        <p:spPr>
          <a:xfrm>
            <a:off x="457200" y="1600200"/>
            <a:ext cx="8229600" cy="4525963"/>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35" name="Rectangle 3"/>
          <p:cNvSpPr>
            <a:spLocks noChangeArrowheads="1"/>
          </p:cNvSpPr>
          <p:nvPr/>
        </p:nvSpPr>
        <p:spPr bwMode="auto">
          <a:xfrm>
            <a:off x="0" y="0"/>
            <a:ext cx="4572000" cy="381000"/>
          </a:xfrm>
          <a:prstGeom prst="rect">
            <a:avLst/>
          </a:prstGeom>
          <a:solidFill>
            <a:srgbClr val="3366FF"/>
          </a:solidFill>
          <a:ln w="9525">
            <a:solidFill>
              <a:schemeClr val="tx1"/>
            </a:solid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24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6" name="Rectangle 4"/>
          <p:cNvSpPr>
            <a:spLocks noChangeArrowheads="1"/>
          </p:cNvSpPr>
          <p:nvPr/>
        </p:nvSpPr>
        <p:spPr bwMode="auto">
          <a:xfrm>
            <a:off x="4572000" y="0"/>
            <a:ext cx="4572000" cy="381000"/>
          </a:xfrm>
          <a:prstGeom prst="rect">
            <a:avLst/>
          </a:prstGeom>
          <a:solidFill>
            <a:srgbClr val="99CCFF"/>
          </a:solidFill>
          <a:ln w="9525">
            <a:solidFill>
              <a:schemeClr val="tx1"/>
            </a:solidFill>
            <a:miter lim="800000"/>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zh-CN" sz="1800" b="1"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7" name="Rectangle 13"/>
          <p:cNvSpPr>
            <a:spLocks noChangeArrowheads="1"/>
          </p:cNvSpPr>
          <p:nvPr/>
        </p:nvSpPr>
        <p:spPr bwMode="auto">
          <a:xfrm>
            <a:off x="0" y="6477000"/>
            <a:ext cx="9144000" cy="381000"/>
          </a:xfrm>
          <a:prstGeom prst="rect">
            <a:avLst/>
          </a:prstGeom>
          <a:solidFill>
            <a:srgbClr val="3366FF"/>
          </a:solidFill>
          <a:ln w="9525">
            <a:noFill/>
            <a:miter lim="800000"/>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8" name="Rectangle 14"/>
          <p:cNvSpPr>
            <a:spLocks noGrp="1" noChangeArrowheads="1"/>
          </p:cNvSpPr>
          <p:nvPr>
            <p:ph type="dt" sz="half" idx="2"/>
          </p:nvPr>
        </p:nvSpPr>
        <p:spPr bwMode="auto">
          <a:xfrm>
            <a:off x="7543800" y="6524625"/>
            <a:ext cx="1600200" cy="381000"/>
          </a:xfrm>
          <a:prstGeom prst="rect">
            <a:avLst/>
          </a:prstGeom>
          <a:noFill/>
          <a:ln w="9525">
            <a:noFill/>
            <a:miter lim="800000"/>
          </a:ln>
          <a:effectLst/>
        </p:spPr>
        <p:txBody>
          <a:bodyPr vert="horz" wrap="square" lIns="91440" tIns="45720" rIns="91440" bIns="45720" numCol="1" anchor="t" anchorCtr="0" compatLnSpc="1"/>
          <a:lstStyle>
            <a:lvl1pPr algn="ctr">
              <a:defRPr sz="1400">
                <a:solidFill>
                  <a:schemeClr val="bg1"/>
                </a:solidFill>
                <a:ea typeface="微软雅黑" panose="020B0503020204020204" pitchFamily="34"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fld id="{150066D6-2D80-401F-BE6F-3E75B3086585}" type="datetime1">
              <a:rPr kumimoji="0" lang="zh-CN" altLang="en-US"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rPr>
              <a:t>2026/8/13</a:t>
            </a:fld>
            <a:endParaRPr kumimoji="0" lang="en-US" altLang="zh-CN" sz="14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endParaRPr>
          </a:p>
        </p:txBody>
      </p:sp>
      <p:sp>
        <p:nvSpPr>
          <p:cNvPr id="1039" name="Rectangle 15"/>
          <p:cNvSpPr>
            <a:spLocks noGrp="1" noChangeArrowheads="1"/>
          </p:cNvSpPr>
          <p:nvPr>
            <p:ph type="ftr" sz="quarter" idx="3"/>
          </p:nvPr>
        </p:nvSpPr>
        <p:spPr bwMode="auto">
          <a:xfrm>
            <a:off x="152400" y="6477000"/>
            <a:ext cx="7162800" cy="476250"/>
          </a:xfrm>
          <a:prstGeom prst="rect">
            <a:avLst/>
          </a:prstGeom>
          <a:noFill/>
          <a:ln w="9525">
            <a:noFill/>
            <a:miter lim="800000"/>
          </a:ln>
          <a:effectLst/>
        </p:spPr>
        <p:txBody>
          <a:bodyPr vert="horz" wrap="square" lIns="91440" tIns="45720" rIns="91440" bIns="45720" numCol="1" anchor="t" anchorCtr="0" compatLnSpc="1"/>
          <a:lstStyle>
            <a:lvl1pPr algn="ctr">
              <a:defRPr sz="1600">
                <a:solidFill>
                  <a:schemeClr val="bg1"/>
                </a:solidFill>
                <a:ea typeface="隶书" panose="02010509060101010101" pitchFamily="49" charset="-122"/>
              </a:defRPr>
            </a:lvl1p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南京航空航天大学智能诊断与专家系统研究室                 </a:t>
            </a: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http://ides.nuaa.edu.cn</a:t>
            </a:r>
          </a:p>
          <a:p>
            <a:pPr marL="0" marR="0" lvl="0" indent="0" algn="ctr" defTabSz="914400" rtl="0" eaLnBrk="1" fontAlgn="base" latinLnBrk="0" hangingPunct="1">
              <a:lnSpc>
                <a:spcPct val="100000"/>
              </a:lnSpc>
              <a:spcBef>
                <a:spcPct val="0"/>
              </a:spcBef>
              <a:spcAft>
                <a:spcPct val="0"/>
              </a:spcAft>
              <a:buClrTx/>
              <a:buSzTx/>
              <a:buFontTx/>
              <a:buNone/>
              <a:defRPr/>
            </a:pPr>
            <a:r>
              <a:rPr kumimoji="0" lang="en-US" altLang="zh-CN" sz="1600" b="0" i="0" u="none" strike="noStrike" kern="1200" cap="none" spc="0" normalizeH="0" baseline="0" noProof="0">
                <a:ln>
                  <a:noFill/>
                </a:ln>
                <a:solidFill>
                  <a:schemeClr val="bg1"/>
                </a:solidFill>
                <a:effectLst/>
                <a:uLnTx/>
                <a:uFillTx/>
                <a:latin typeface="Arial" panose="020B0604020202020204" pitchFamily="34" charset="0"/>
                <a:ea typeface="隶书" panose="02010509060101010101" pitchFamily="49" charset="-122"/>
                <a:cs typeface="+mn-cs"/>
              </a:rPr>
              <a:t>  </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4400">
          <a:solidFill>
            <a:schemeClr val="tx2"/>
          </a:solidFill>
          <a:latin typeface="Arial" panose="020B0604020202020204" pitchFamily="34" charset="0"/>
          <a:ea typeface="宋体"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4.xml"/><Relationship Id="rId1" Type="http://schemas.openxmlformats.org/officeDocument/2006/relationships/tags" Target="../tags/tag5.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0.png"/><Relationship Id="rId2" Type="http://schemas.openxmlformats.org/officeDocument/2006/relationships/slideLayout" Target="../slideLayouts/slideLayout14.xml"/><Relationship Id="rId1" Type="http://schemas.openxmlformats.org/officeDocument/2006/relationships/tags" Target="../tags/tag6.x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8" Type="http://schemas.openxmlformats.org/officeDocument/2006/relationships/image" Target="../media/image16.emf"/><Relationship Id="rId3" Type="http://schemas.openxmlformats.org/officeDocument/2006/relationships/image" Target="../media/image13.emf"/><Relationship Id="rId7" Type="http://schemas.openxmlformats.org/officeDocument/2006/relationships/oleObject" Target="../embeddings/oleObject4.bin"/><Relationship Id="rId2" Type="http://schemas.openxmlformats.org/officeDocument/2006/relationships/package" Target="../embeddings/Microsoft_Visio_Drawing.vsdx"/><Relationship Id="rId1" Type="http://schemas.openxmlformats.org/officeDocument/2006/relationships/slideLayout" Target="../slideLayouts/slideLayout14.xml"/><Relationship Id="rId6" Type="http://schemas.openxmlformats.org/officeDocument/2006/relationships/image" Target="../media/image15.emf"/><Relationship Id="rId5" Type="http://schemas.openxmlformats.org/officeDocument/2006/relationships/oleObject" Target="../embeddings/oleObject3.bin"/><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emf"/><Relationship Id="rId1" Type="http://schemas.openxmlformats.org/officeDocument/2006/relationships/slideLayout" Target="../slideLayouts/slideLayout14.xml"/><Relationship Id="rId5" Type="http://schemas.openxmlformats.org/officeDocument/2006/relationships/image" Target="../media/image20.emf"/><Relationship Id="rId4" Type="http://schemas.openxmlformats.org/officeDocument/2006/relationships/image" Target="../media/image19.emf"/></Relationships>
</file>

<file path=ppt/slides/_rels/slide16.xml.rels><?xml version="1.0" encoding="UTF-8" standalone="yes"?>
<Relationships xmlns="http://schemas.openxmlformats.org/package/2006/relationships"><Relationship Id="rId8" Type="http://schemas.openxmlformats.org/officeDocument/2006/relationships/image" Target="../media/image25.emf"/><Relationship Id="rId3" Type="http://schemas.openxmlformats.org/officeDocument/2006/relationships/image" Target="../media/image22.emf"/><Relationship Id="rId7" Type="http://schemas.openxmlformats.org/officeDocument/2006/relationships/oleObject" Target="../embeddings/oleObject6.bin"/><Relationship Id="rId12" Type="http://schemas.openxmlformats.org/officeDocument/2006/relationships/image" Target="../media/image27.emf"/><Relationship Id="rId2" Type="http://schemas.openxmlformats.org/officeDocument/2006/relationships/image" Target="../media/image21.emf"/><Relationship Id="rId1" Type="http://schemas.openxmlformats.org/officeDocument/2006/relationships/slideLayout" Target="../slideLayouts/slideLayout14.xml"/><Relationship Id="rId6" Type="http://schemas.openxmlformats.org/officeDocument/2006/relationships/image" Target="../media/image24.emf"/><Relationship Id="rId11" Type="http://schemas.openxmlformats.org/officeDocument/2006/relationships/oleObject" Target="../embeddings/oleObject8.bin"/><Relationship Id="rId5" Type="http://schemas.openxmlformats.org/officeDocument/2006/relationships/oleObject" Target="../embeddings/oleObject5.bin"/><Relationship Id="rId10" Type="http://schemas.openxmlformats.org/officeDocument/2006/relationships/image" Target="../media/image26.emf"/><Relationship Id="rId4" Type="http://schemas.openxmlformats.org/officeDocument/2006/relationships/image" Target="../media/image23.emf"/><Relationship Id="rId9" Type="http://schemas.openxmlformats.org/officeDocument/2006/relationships/oleObject" Target="../embeddings/oleObject7.bin"/></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4.xml"/><Relationship Id="rId5" Type="http://schemas.openxmlformats.org/officeDocument/2006/relationships/image" Target="../media/image32.jpe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13" Type="http://schemas.openxmlformats.org/officeDocument/2006/relationships/image" Target="../media/image44.png"/><Relationship Id="rId3" Type="http://schemas.openxmlformats.org/officeDocument/2006/relationships/image" Target="../media/image34.png"/><Relationship Id="rId7" Type="http://schemas.openxmlformats.org/officeDocument/2006/relationships/image" Target="../media/image38.png"/><Relationship Id="rId12" Type="http://schemas.openxmlformats.org/officeDocument/2006/relationships/image" Target="../media/image43.png"/><Relationship Id="rId2" Type="http://schemas.openxmlformats.org/officeDocument/2006/relationships/image" Target="../media/image33.png"/><Relationship Id="rId1" Type="http://schemas.openxmlformats.org/officeDocument/2006/relationships/slideLayout" Target="../slideLayouts/slideLayout14.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png"/><Relationship Id="rId9"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52.emf"/><Relationship Id="rId2" Type="http://schemas.openxmlformats.org/officeDocument/2006/relationships/image" Target="../media/image47.png"/><Relationship Id="rId1" Type="http://schemas.openxmlformats.org/officeDocument/2006/relationships/slideLayout" Target="../slideLayouts/slideLayout14.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emf"/></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8" Type="http://schemas.openxmlformats.org/officeDocument/2006/relationships/image" Target="../media/image62.emf"/><Relationship Id="rId3" Type="http://schemas.openxmlformats.org/officeDocument/2006/relationships/image" Target="../media/image57.jpeg"/><Relationship Id="rId7" Type="http://schemas.openxmlformats.org/officeDocument/2006/relationships/image" Target="../media/image61.emf"/><Relationship Id="rId2" Type="http://schemas.openxmlformats.org/officeDocument/2006/relationships/image" Target="../media/image56.png"/><Relationship Id="rId1" Type="http://schemas.openxmlformats.org/officeDocument/2006/relationships/slideLayout" Target="../slideLayouts/slideLayout14.xml"/><Relationship Id="rId6" Type="http://schemas.openxmlformats.org/officeDocument/2006/relationships/image" Target="../media/image60.emf"/><Relationship Id="rId5" Type="http://schemas.openxmlformats.org/officeDocument/2006/relationships/image" Target="../media/image59.emf"/><Relationship Id="rId4" Type="http://schemas.openxmlformats.org/officeDocument/2006/relationships/image" Target="../media/image58.jpeg"/></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4.xml"/><Relationship Id="rId4" Type="http://schemas.openxmlformats.org/officeDocument/2006/relationships/image" Target="../media/image73.png"/></Relationships>
</file>

<file path=ppt/slides/_rels/slide3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4.xml"/><Relationship Id="rId5" Type="http://schemas.openxmlformats.org/officeDocument/2006/relationships/image" Target="../media/image77.png"/><Relationship Id="rId4" Type="http://schemas.openxmlformats.org/officeDocument/2006/relationships/image" Target="../media/image76.png"/></Relationships>
</file>

<file path=ppt/slides/_rels/slide3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image" Target="../media/image79.png"/><Relationship Id="rId7" Type="http://schemas.openxmlformats.org/officeDocument/2006/relationships/image" Target="../media/image83.png"/><Relationship Id="rId2" Type="http://schemas.openxmlformats.org/officeDocument/2006/relationships/image" Target="../media/image78.jpeg"/><Relationship Id="rId1" Type="http://schemas.openxmlformats.org/officeDocument/2006/relationships/slideLayout" Target="../slideLayouts/slideLayout14.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4.xml"/><Relationship Id="rId5" Type="http://schemas.openxmlformats.org/officeDocument/2006/relationships/image" Target="../media/image88.pn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jpeg"/><Relationship Id="rId1" Type="http://schemas.openxmlformats.org/officeDocument/2006/relationships/slideLayout" Target="../slideLayouts/slideLayout14.xml"/><Relationship Id="rId5" Type="http://schemas.openxmlformats.org/officeDocument/2006/relationships/image" Target="../media/image92.png"/><Relationship Id="rId4" Type="http://schemas.openxmlformats.org/officeDocument/2006/relationships/image" Target="../media/image9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jpeg"/><Relationship Id="rId1" Type="http://schemas.openxmlformats.org/officeDocument/2006/relationships/slideLayout" Target="../slideLayouts/slideLayout14.xml"/><Relationship Id="rId4" Type="http://schemas.openxmlformats.org/officeDocument/2006/relationships/image" Target="../media/image95.png"/></Relationships>
</file>

<file path=ppt/slides/_rels/slide4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14.xml"/><Relationship Id="rId4" Type="http://schemas.openxmlformats.org/officeDocument/2006/relationships/image" Target="../media/image98.png"/></Relationships>
</file>

<file path=ppt/slides/_rels/slide4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image" Target="../media/image99.jpeg"/><Relationship Id="rId1" Type="http://schemas.openxmlformats.org/officeDocument/2006/relationships/slideLayout" Target="../slideLayouts/slideLayout14.xml"/><Relationship Id="rId5" Type="http://schemas.openxmlformats.org/officeDocument/2006/relationships/image" Target="../media/image102.jpeg"/><Relationship Id="rId4" Type="http://schemas.openxmlformats.org/officeDocument/2006/relationships/image" Target="../media/image101.jpeg"/></Relationships>
</file>

<file path=ppt/slides/_rels/slide46.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14.xml"/><Relationship Id="rId5" Type="http://schemas.openxmlformats.org/officeDocument/2006/relationships/image" Target="../media/image106.png"/><Relationship Id="rId4" Type="http://schemas.openxmlformats.org/officeDocument/2006/relationships/image" Target="../media/image105.png"/></Relationships>
</file>

<file path=ppt/slides/_rels/slide47.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image" Target="../media/image107.png"/><Relationship Id="rId1" Type="http://schemas.openxmlformats.org/officeDocument/2006/relationships/slideLayout" Target="../slideLayouts/slideLayout14.xml"/><Relationship Id="rId6" Type="http://schemas.openxmlformats.org/officeDocument/2006/relationships/image" Target="../media/image111.png"/><Relationship Id="rId5" Type="http://schemas.openxmlformats.org/officeDocument/2006/relationships/image" Target="../media/image110.jpeg"/><Relationship Id="rId4" Type="http://schemas.openxmlformats.org/officeDocument/2006/relationships/image" Target="../media/image109.png"/></Relationships>
</file>

<file path=ppt/slides/_rels/slide48.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14.xml"/><Relationship Id="rId5" Type="http://schemas.openxmlformats.org/officeDocument/2006/relationships/image" Target="../media/image115.png"/><Relationship Id="rId4" Type="http://schemas.openxmlformats.org/officeDocument/2006/relationships/image" Target="../media/image114.png"/></Relationships>
</file>

<file path=ppt/slides/_rels/slide49.xml.rels><?xml version="1.0" encoding="UTF-8" standalone="yes"?>
<Relationships xmlns="http://schemas.openxmlformats.org/package/2006/relationships"><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image" Target="../media/image116.png"/><Relationship Id="rId1" Type="http://schemas.openxmlformats.org/officeDocument/2006/relationships/slideLayout" Target="../slideLayouts/slideLayout14.xml"/><Relationship Id="rId6" Type="http://schemas.openxmlformats.org/officeDocument/2006/relationships/image" Target="../media/image120.png"/><Relationship Id="rId5" Type="http://schemas.openxmlformats.org/officeDocument/2006/relationships/image" Target="../media/image119.jpeg"/><Relationship Id="rId4" Type="http://schemas.openxmlformats.org/officeDocument/2006/relationships/image" Target="../media/image118.png"/></Relationships>
</file>

<file path=ppt/slides/_rels/slide50.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14.xml"/><Relationship Id="rId5" Type="http://schemas.openxmlformats.org/officeDocument/2006/relationships/image" Target="../media/image125.png"/><Relationship Id="rId4" Type="http://schemas.openxmlformats.org/officeDocument/2006/relationships/image" Target="../media/image124.png"/></Relationships>
</file>

<file path=ppt/slides/_rels/slide51.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image" Target="../media/image126.png"/><Relationship Id="rId1" Type="http://schemas.openxmlformats.org/officeDocument/2006/relationships/slideLayout" Target="../slideLayouts/slideLayout14.xml"/><Relationship Id="rId4" Type="http://schemas.openxmlformats.org/officeDocument/2006/relationships/image" Target="../media/image128.emf"/></Relationships>
</file>

<file path=ppt/slides/_rels/slide52.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png"/><Relationship Id="rId1" Type="http://schemas.openxmlformats.org/officeDocument/2006/relationships/slideLayout" Target="../slideLayouts/slideLayout14.xml"/><Relationship Id="rId5" Type="http://schemas.openxmlformats.org/officeDocument/2006/relationships/image" Target="../media/image132.png"/><Relationship Id="rId4" Type="http://schemas.openxmlformats.org/officeDocument/2006/relationships/image" Target="../media/image131.png"/></Relationships>
</file>

<file path=ppt/slides/_rels/slide53.xml.rels><?xml version="1.0" encoding="UTF-8" standalone="yes"?>
<Relationships xmlns="http://schemas.openxmlformats.org/package/2006/relationships"><Relationship Id="rId3" Type="http://schemas.openxmlformats.org/officeDocument/2006/relationships/image" Target="../media/image134.emf"/><Relationship Id="rId2" Type="http://schemas.openxmlformats.org/officeDocument/2006/relationships/image" Target="../media/image133.jpeg"/><Relationship Id="rId1" Type="http://schemas.openxmlformats.org/officeDocument/2006/relationships/slideLayout" Target="../slideLayouts/slideLayout14.xml"/><Relationship Id="rId5" Type="http://schemas.openxmlformats.org/officeDocument/2006/relationships/image" Target="../media/image136.jpeg"/><Relationship Id="rId4" Type="http://schemas.openxmlformats.org/officeDocument/2006/relationships/image" Target="../media/image135.jpeg"/></Relationships>
</file>

<file path=ppt/slides/_rels/slide5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4.xml"/></Relationships>
</file>

<file path=ppt/slides/_rels/slide6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14.xml"/></Relationships>
</file>

<file path=ppt/slides/_rels/slide62.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4.xml"/></Relationships>
</file>

<file path=ppt/slides/_rels/slide6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14.xml"/></Relationships>
</file>

<file path=ppt/slides/_rels/slide64.xml.rels><?xml version="1.0" encoding="UTF-8" standalone="yes"?>
<Relationships xmlns="http://schemas.openxmlformats.org/package/2006/relationships"><Relationship Id="rId2" Type="http://schemas.openxmlformats.org/officeDocument/2006/relationships/image" Target="../media/image144.png"/><Relationship Id="rId1" Type="http://schemas.openxmlformats.org/officeDocument/2006/relationships/slideLayout" Target="../slideLayouts/slideLayout14.xml"/></Relationships>
</file>

<file path=ppt/slides/_rels/slide65.xml.rels><?xml version="1.0" encoding="UTF-8" standalone="yes"?>
<Relationships xmlns="http://schemas.openxmlformats.org/package/2006/relationships"><Relationship Id="rId2" Type="http://schemas.openxmlformats.org/officeDocument/2006/relationships/image" Target="../media/image145.jpeg"/><Relationship Id="rId1" Type="http://schemas.openxmlformats.org/officeDocument/2006/relationships/slideLayout" Target="../slideLayouts/slideLayout1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slideLayout" Target="../slideLayouts/slideLayout14.xml"/></Relationships>
</file>

<file path=ppt/slides/_rels/slide70.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png"/><Relationship Id="rId1" Type="http://schemas.openxmlformats.org/officeDocument/2006/relationships/slideLayout" Target="../slideLayouts/slideLayout14.xml"/><Relationship Id="rId5" Type="http://schemas.openxmlformats.org/officeDocument/2006/relationships/image" Target="../media/image151.jpeg"/><Relationship Id="rId4" Type="http://schemas.openxmlformats.org/officeDocument/2006/relationships/image" Target="../media/image150.png"/></Relationships>
</file>

<file path=ppt/slides/_rels/slide71.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emf"/><Relationship Id="rId1" Type="http://schemas.openxmlformats.org/officeDocument/2006/relationships/slideLayout" Target="../slideLayouts/slideLayout14.xml"/><Relationship Id="rId6" Type="http://schemas.openxmlformats.org/officeDocument/2006/relationships/image" Target="../media/image156.jpeg"/><Relationship Id="rId5" Type="http://schemas.openxmlformats.org/officeDocument/2006/relationships/image" Target="../media/image155.jpeg"/><Relationship Id="rId4" Type="http://schemas.openxmlformats.org/officeDocument/2006/relationships/image" Target="../media/image154.jpeg"/></Relationships>
</file>

<file path=ppt/slides/_rels/slide72.xml.rels><?xml version="1.0" encoding="UTF-8" standalone="yes"?>
<Relationships xmlns="http://schemas.openxmlformats.org/package/2006/relationships"><Relationship Id="rId2" Type="http://schemas.openxmlformats.org/officeDocument/2006/relationships/image" Target="../media/image157.png"/><Relationship Id="rId1" Type="http://schemas.openxmlformats.org/officeDocument/2006/relationships/slideLayout" Target="../slideLayouts/slideLayout1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7.xml"/></Relationships>
</file>

<file path=ppt/slides/_rels/slide77.xml.rels><?xml version="1.0" encoding="UTF-8" standalone="yes"?>
<Relationships xmlns="http://schemas.openxmlformats.org/package/2006/relationships"><Relationship Id="rId3" Type="http://schemas.openxmlformats.org/officeDocument/2006/relationships/image" Target="../media/image159.png"/><Relationship Id="rId2" Type="http://schemas.openxmlformats.org/officeDocument/2006/relationships/image" Target="../media/image158.jpeg"/><Relationship Id="rId1" Type="http://schemas.openxmlformats.org/officeDocument/2006/relationships/slideLayout" Target="../slideLayouts/slideLayout14.xml"/></Relationships>
</file>

<file path=ppt/slides/_rels/slide78.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14.xml"/></Relationships>
</file>

<file path=ppt/slides/_rels/slide79.xml.rels><?xml version="1.0" encoding="UTF-8" standalone="yes"?>
<Relationships xmlns="http://schemas.openxmlformats.org/package/2006/relationships"><Relationship Id="rId3" Type="http://schemas.openxmlformats.org/officeDocument/2006/relationships/image" Target="../media/image162.emf"/><Relationship Id="rId2" Type="http://schemas.openxmlformats.org/officeDocument/2006/relationships/package" Target="../embeddings/Microsoft_Visio_Drawing1.vsdx"/><Relationship Id="rId1" Type="http://schemas.openxmlformats.org/officeDocument/2006/relationships/slideLayout" Target="../slideLayouts/slideLayout14.xml"/><Relationship Id="rId6" Type="http://schemas.openxmlformats.org/officeDocument/2006/relationships/image" Target="../media/image165.png"/><Relationship Id="rId5" Type="http://schemas.openxmlformats.org/officeDocument/2006/relationships/image" Target="../media/image164.png"/><Relationship Id="rId4" Type="http://schemas.openxmlformats.org/officeDocument/2006/relationships/image" Target="../media/image163.png"/></Relationships>
</file>

<file path=ppt/slides/_rels/slide80.xml.rels><?xml version="1.0" encoding="UTF-8" standalone="yes"?>
<Relationships xmlns="http://schemas.openxmlformats.org/package/2006/relationships"><Relationship Id="rId2" Type="http://schemas.openxmlformats.org/officeDocument/2006/relationships/image" Target="../media/image166.emf"/><Relationship Id="rId1" Type="http://schemas.openxmlformats.org/officeDocument/2006/relationships/slideLayout" Target="../slideLayouts/slideLayout14.xml"/></Relationships>
</file>

<file path=ppt/slides/_rels/slide81.xml.rels><?xml version="1.0" encoding="UTF-8" standalone="yes"?>
<Relationships xmlns="http://schemas.openxmlformats.org/package/2006/relationships"><Relationship Id="rId2" Type="http://schemas.openxmlformats.org/officeDocument/2006/relationships/image" Target="../media/image167.jpeg"/><Relationship Id="rId1" Type="http://schemas.openxmlformats.org/officeDocument/2006/relationships/slideLayout" Target="../slideLayouts/slideLayout14.xml"/></Relationships>
</file>

<file path=ppt/slides/_rels/slide82.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image" Target="../media/image168.jpeg"/><Relationship Id="rId1" Type="http://schemas.openxmlformats.org/officeDocument/2006/relationships/slideLayout" Target="../slideLayouts/slideLayout14.xml"/><Relationship Id="rId4" Type="http://schemas.openxmlformats.org/officeDocument/2006/relationships/image" Target="../media/image170.jpeg"/></Relationships>
</file>

<file path=ppt/slides/_rels/slide83.xml.rels><?xml version="1.0" encoding="UTF-8" standalone="yes"?>
<Relationships xmlns="http://schemas.openxmlformats.org/package/2006/relationships"><Relationship Id="rId3" Type="http://schemas.openxmlformats.org/officeDocument/2006/relationships/image" Target="../media/image172.png"/><Relationship Id="rId2" Type="http://schemas.openxmlformats.org/officeDocument/2006/relationships/image" Target="../media/image171.jpeg"/><Relationship Id="rId1" Type="http://schemas.openxmlformats.org/officeDocument/2006/relationships/slideLayout" Target="../slideLayouts/slideLayout14.xml"/></Relationships>
</file>

<file path=ppt/slides/_rels/slide84.xml.rels><?xml version="1.0" encoding="UTF-8" standalone="yes"?>
<Relationships xmlns="http://schemas.openxmlformats.org/package/2006/relationships"><Relationship Id="rId3" Type="http://schemas.openxmlformats.org/officeDocument/2006/relationships/image" Target="../media/image174.png"/><Relationship Id="rId2" Type="http://schemas.openxmlformats.org/officeDocument/2006/relationships/image" Target="../media/image173.png"/><Relationship Id="rId1" Type="http://schemas.openxmlformats.org/officeDocument/2006/relationships/slideLayout" Target="../slideLayouts/slideLayout14.xml"/><Relationship Id="rId4" Type="http://schemas.openxmlformats.org/officeDocument/2006/relationships/image" Target="../media/image175.png"/></Relationships>
</file>

<file path=ppt/slides/_rels/slide85.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oleObject" Target="../embeddings/oleObject9.bin"/><Relationship Id="rId1" Type="http://schemas.openxmlformats.org/officeDocument/2006/relationships/slideLayout" Target="../slideLayouts/slideLayout14.xml"/><Relationship Id="rId6" Type="http://schemas.openxmlformats.org/officeDocument/2006/relationships/image" Target="../media/image179.jpeg"/><Relationship Id="rId5" Type="http://schemas.openxmlformats.org/officeDocument/2006/relationships/image" Target="../media/image178.jpeg"/><Relationship Id="rId4" Type="http://schemas.openxmlformats.org/officeDocument/2006/relationships/image" Target="../media/image177.jpeg"/></Relationships>
</file>

<file path=ppt/slides/_rels/slide86.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14.xml"/></Relationships>
</file>

<file path=ppt/slides/_rels/slide87.xml.rels><?xml version="1.0" encoding="UTF-8" standalone="yes"?>
<Relationships xmlns="http://schemas.openxmlformats.org/package/2006/relationships"><Relationship Id="rId3" Type="http://schemas.openxmlformats.org/officeDocument/2006/relationships/image" Target="../media/image182.png"/><Relationship Id="rId7" Type="http://schemas.openxmlformats.org/officeDocument/2006/relationships/image" Target="../media/image186.png"/><Relationship Id="rId2" Type="http://schemas.openxmlformats.org/officeDocument/2006/relationships/image" Target="../media/image181.jpeg"/><Relationship Id="rId1" Type="http://schemas.openxmlformats.org/officeDocument/2006/relationships/slideLayout" Target="../slideLayouts/slideLayout14.xml"/><Relationship Id="rId6" Type="http://schemas.openxmlformats.org/officeDocument/2006/relationships/image" Target="../media/image185.jpeg"/><Relationship Id="rId5" Type="http://schemas.openxmlformats.org/officeDocument/2006/relationships/image" Target="../media/image184.png"/><Relationship Id="rId4" Type="http://schemas.openxmlformats.org/officeDocument/2006/relationships/image" Target="../media/image183.jpeg"/></Relationships>
</file>

<file path=ppt/slides/_rels/slide88.xml.rels><?xml version="1.0" encoding="UTF-8" standalone="yes"?>
<Relationships xmlns="http://schemas.openxmlformats.org/package/2006/relationships"><Relationship Id="rId3" Type="http://schemas.openxmlformats.org/officeDocument/2006/relationships/image" Target="../media/image188.png"/><Relationship Id="rId7" Type="http://schemas.openxmlformats.org/officeDocument/2006/relationships/image" Target="../media/image192.jpeg"/><Relationship Id="rId2" Type="http://schemas.openxmlformats.org/officeDocument/2006/relationships/image" Target="../media/image187.png"/><Relationship Id="rId1" Type="http://schemas.openxmlformats.org/officeDocument/2006/relationships/slideLayout" Target="../slideLayouts/slideLayout14.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jpeg"/></Relationships>
</file>

<file path=ppt/slides/_rels/slide89.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14.xml"/><Relationship Id="rId5" Type="http://schemas.openxmlformats.org/officeDocument/2006/relationships/image" Target="../media/image196.jpeg"/><Relationship Id="rId4" Type="http://schemas.openxmlformats.org/officeDocument/2006/relationships/image" Target="../media/image195.png"/></Relationships>
</file>

<file path=ppt/slides/_rels/slide90.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tags" Target="../tags/tag8.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4"/>
          <p:cNvSpPr txBox="1">
            <a:spLocks noGrp="1"/>
          </p:cNvSpPr>
          <p:nvPr>
            <p:ph type="dt" sz="half" idx="2"/>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8675" name="Rectangle 5"/>
          <p:cNvSpPr txBox="1">
            <a:spLocks noGrp="1"/>
          </p:cNvSpPr>
          <p:nvPr>
            <p:ph type="ftr" sz="quarter" idx="3"/>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8676" name="Text Box 8"/>
          <p:cNvSpPr txBox="1"/>
          <p:nvPr/>
        </p:nvSpPr>
        <p:spPr>
          <a:xfrm>
            <a:off x="4114800" y="5181600"/>
            <a:ext cx="3352800" cy="396875"/>
          </a:xfrm>
          <a:prstGeom prst="rect">
            <a:avLst/>
          </a:prstGeom>
          <a:noFill/>
          <a:ln w="9525">
            <a:noFill/>
          </a:ln>
        </p:spPr>
        <p:txBody>
          <a:bodyPr>
            <a:spAutoFit/>
          </a:bodyPr>
          <a:lstStyle/>
          <a:p>
            <a:pPr>
              <a:spcBef>
                <a:spcPct val="50000"/>
              </a:spcBef>
            </a:pPr>
            <a:r>
              <a:rPr lang="zh-CN" altLang="en-US" sz="2000" dirty="0">
                <a:solidFill>
                  <a:schemeClr val="bg1"/>
                </a:solidFill>
                <a:latin typeface="宋体" panose="02010600030101010101" pitchFamily="2" charset="-122"/>
              </a:rPr>
              <a:t>指导教师：陈  果  教授</a:t>
            </a:r>
          </a:p>
        </p:txBody>
      </p:sp>
      <p:sp>
        <p:nvSpPr>
          <p:cNvPr id="28677" name="Rectangle 2"/>
          <p:cNvSpPr/>
          <p:nvPr/>
        </p:nvSpPr>
        <p:spPr>
          <a:xfrm>
            <a:off x="381000" y="2667000"/>
            <a:ext cx="8610600" cy="1981200"/>
          </a:xfrm>
          <a:prstGeom prst="rect">
            <a:avLst/>
          </a:prstGeom>
          <a:noFill/>
          <a:ln w="9525">
            <a:noFill/>
          </a:ln>
        </p:spPr>
        <p:txBody>
          <a:bodyPr anchor="ctr" anchorCtr="0"/>
          <a:lstStyle/>
          <a:p>
            <a:pPr algn="ctr"/>
            <a:r>
              <a:rPr lang="zh-CN" altLang="en-US" sz="4000" b="1" dirty="0">
                <a:solidFill>
                  <a:srgbClr val="FF0000"/>
                </a:solidFill>
                <a:latin typeface="Arial" panose="020B0604020202020204" pitchFamily="34" charset="0"/>
                <a:ea typeface="华文彩云" panose="02010800040101010101" pitchFamily="2" charset="-122"/>
              </a:rPr>
              <a:t>科研工作总结</a:t>
            </a:r>
          </a:p>
        </p:txBody>
      </p:sp>
      <p:sp>
        <p:nvSpPr>
          <p:cNvPr id="28678" name="Rectangle 3"/>
          <p:cNvSpPr/>
          <p:nvPr/>
        </p:nvSpPr>
        <p:spPr>
          <a:xfrm>
            <a:off x="0" y="5029200"/>
            <a:ext cx="8839200" cy="990600"/>
          </a:xfrm>
          <a:prstGeom prst="rect">
            <a:avLst/>
          </a:prstGeom>
          <a:noFill/>
          <a:ln w="9525">
            <a:noFill/>
          </a:ln>
        </p:spPr>
        <p:txBody>
          <a:bodyPr/>
          <a:lstStyle/>
          <a:p>
            <a:pPr algn="ctr"/>
            <a:r>
              <a:rPr lang="zh-CN" altLang="en-US" sz="2800" dirty="0">
                <a:latin typeface="隶书" panose="02010509060101010101" pitchFamily="49" charset="-122"/>
                <a:ea typeface="隶书" panose="02010509060101010101" pitchFamily="49" charset="-122"/>
              </a:rPr>
              <a:t>南京航空航天大学</a:t>
            </a:r>
          </a:p>
          <a:p>
            <a:pPr algn="ctr"/>
            <a:r>
              <a:rPr lang="zh-CN" altLang="en-US" sz="2800" dirty="0">
                <a:latin typeface="隶书" panose="02010509060101010101" pitchFamily="49" charset="-122"/>
                <a:ea typeface="隶书" panose="02010509060101010101" pitchFamily="49" charset="-122"/>
              </a:rPr>
              <a:t>智能诊断与专家系统研究室</a:t>
            </a:r>
          </a:p>
          <a:p>
            <a:pPr algn="ctr"/>
            <a:r>
              <a:rPr lang="en-US" altLang="zh-CN" sz="2800" dirty="0">
                <a:latin typeface="Times New Roman" panose="02020603050405020304" pitchFamily="18" charset="0"/>
                <a:ea typeface="隶书" panose="02010509060101010101" pitchFamily="49" charset="-122"/>
              </a:rPr>
              <a:t>2026</a:t>
            </a:r>
            <a:r>
              <a:rPr lang="zh-CN" altLang="en-US" sz="2800" dirty="0">
                <a:latin typeface="Times New Roman" panose="02020603050405020304" pitchFamily="18" charset="0"/>
                <a:ea typeface="隶书" panose="02010509060101010101" pitchFamily="49" charset="-122"/>
              </a:rPr>
              <a:t>年</a:t>
            </a:r>
            <a:r>
              <a:rPr lang="en-US" altLang="zh-CN" sz="2800" dirty="0">
                <a:latin typeface="Times New Roman" panose="02020603050405020304" pitchFamily="18" charset="0"/>
                <a:ea typeface="隶书" panose="02010509060101010101" pitchFamily="49" charset="-122"/>
              </a:rPr>
              <a:t>8</a:t>
            </a:r>
            <a:r>
              <a:rPr lang="zh-CN" altLang="en-US" sz="2800" dirty="0">
                <a:latin typeface="Times New Roman" panose="02020603050405020304" pitchFamily="18" charset="0"/>
                <a:ea typeface="隶书" panose="02010509060101010101" pitchFamily="49" charset="-122"/>
              </a:rPr>
              <a:t>月</a:t>
            </a:r>
            <a:endParaRPr lang="zh-CN" altLang="en-US" sz="2800" dirty="0">
              <a:latin typeface="Times New Roman" panose="02020603050405020304" pitchFamily="18" charset="0"/>
            </a:endParaRPr>
          </a:p>
        </p:txBody>
      </p:sp>
      <p:sp>
        <p:nvSpPr>
          <p:cNvPr id="6157" name="Line 13"/>
          <p:cNvSpPr/>
          <p:nvPr/>
        </p:nvSpPr>
        <p:spPr>
          <a:xfrm>
            <a:off x="838200" y="2209800"/>
            <a:ext cx="7772400" cy="0"/>
          </a:xfrm>
          <a:prstGeom prst="line">
            <a:avLst/>
          </a:prstGeom>
          <a:ln w="25400" cap="flat" cmpd="sng">
            <a:solidFill>
              <a:schemeClr val="tx2"/>
            </a:solidFill>
            <a:prstDash val="solid"/>
            <a:headEnd type="none" w="med" len="med"/>
            <a:tailEnd type="none" w="med" len="med"/>
          </a:ln>
        </p:spPr>
      </p:sp>
      <p:sp>
        <p:nvSpPr>
          <p:cNvPr id="28680" name="Rectangle 14"/>
          <p:cNvSpPr>
            <a:spLocks noGrp="1"/>
          </p:cNvSpPr>
          <p:nvPr>
            <p:ph type="ctrTitle"/>
          </p:nvPr>
        </p:nvSpPr>
        <p:spPr>
          <a:xfrm>
            <a:off x="838200" y="1295400"/>
            <a:ext cx="7772400" cy="838200"/>
          </a:xfrm>
          <a:ln/>
        </p:spPr>
        <p:txBody>
          <a:bodyPr vert="horz" wrap="square" lIns="91440" tIns="45720" rIns="91440" bIns="45720" anchor="b" anchorCtr="1"/>
          <a:lstStyle/>
          <a:p>
            <a:pPr eaLnBrk="1" hangingPunct="1">
              <a:buClrTx/>
              <a:buSzTx/>
              <a:buFontTx/>
            </a:pPr>
            <a:r>
              <a:rPr lang="zh-CN" altLang="en-US" sz="2400" b="1" dirty="0">
                <a:latin typeface="+mj-lt"/>
                <a:ea typeface="华文新魏" panose="02010800040101010101" pitchFamily="2" charset="-122"/>
                <a:cs typeface="+mj-cs"/>
              </a:rPr>
              <a:t>南京航空航天大学智能诊断与专家系统研究室（IDES）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6157"/>
                                        </p:tgtEl>
                                        <p:attrNameLst>
                                          <p:attrName>style.visibility</p:attrName>
                                        </p:attrNameLst>
                                      </p:cBhvr>
                                      <p:to>
                                        <p:strVal val="visible"/>
                                      </p:to>
                                    </p:set>
                                    <p:animEffect transition="in" filter="checkerboard(across)">
                                      <p:cBhvr>
                                        <p:cTn id="7" dur="500"/>
                                        <p:tgtEl>
                                          <p:spTgt spid="6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日期占位符 3"/>
          <p:cNvSpPr txBox="1">
            <a:spLocks noGrp="1"/>
          </p:cNvSpPr>
          <p:nvPr>
            <p:ph type="dt" sz="half" idx="10"/>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9699" name="页脚占位符 4"/>
          <p:cNvSpPr txBox="1">
            <a:spLocks noGrp="1"/>
          </p:cNvSpPr>
          <p:nvPr>
            <p:ph type="ftr" sz="quarter" idx="11"/>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9716" name="Text Box 28"/>
          <p:cNvSpPr txBox="1"/>
          <p:nvPr/>
        </p:nvSpPr>
        <p:spPr>
          <a:xfrm>
            <a:off x="0" y="0"/>
            <a:ext cx="4495800" cy="366713"/>
          </a:xfrm>
          <a:prstGeom prst="rect">
            <a:avLst/>
          </a:prstGeom>
          <a:noFill/>
          <a:ln w="9525">
            <a:noFill/>
          </a:ln>
        </p:spPr>
        <p:txBody>
          <a:bodyPr>
            <a:spAutoFit/>
          </a:bodyPr>
          <a:lstStyle/>
          <a:p>
            <a:pPr algn="ctr" eaLnBrk="0" hangingPunct="0"/>
            <a:r>
              <a:rPr lang="zh-CN" altLang="en-US" b="1" dirty="0">
                <a:solidFill>
                  <a:schemeClr val="bg1"/>
                </a:solidFill>
                <a:latin typeface="Arial" panose="020B0604020202020204" pitchFamily="34" charset="0"/>
              </a:rPr>
              <a:t>第一部分</a:t>
            </a:r>
          </a:p>
        </p:txBody>
      </p:sp>
      <p:sp>
        <p:nvSpPr>
          <p:cNvPr id="29717" name="Text Box 29"/>
          <p:cNvSpPr txBox="1"/>
          <p:nvPr/>
        </p:nvSpPr>
        <p:spPr>
          <a:xfrm>
            <a:off x="4648200" y="0"/>
            <a:ext cx="4495800" cy="368300"/>
          </a:xfrm>
          <a:prstGeom prst="rect">
            <a:avLst/>
          </a:prstGeom>
          <a:noFill/>
          <a:ln w="9525">
            <a:noFill/>
          </a:ln>
        </p:spPr>
        <p:txBody>
          <a:bodyPr>
            <a:spAutoFit/>
          </a:bodyPr>
          <a:lstStyle/>
          <a:p>
            <a:pPr algn="ctr">
              <a:spcBef>
                <a:spcPct val="50000"/>
              </a:spcBef>
            </a:pPr>
            <a:r>
              <a:rPr lang="zh-CN" altLang="en-US" dirty="0">
                <a:solidFill>
                  <a:srgbClr val="FF0000"/>
                </a:solidFill>
                <a:latin typeface="标准粗黑" panose="02000503000000000000" charset="-122"/>
                <a:ea typeface="标准粗黑" panose="02000503000000000000" charset="-122"/>
                <a:sym typeface="+mn-ea"/>
              </a:rPr>
              <a:t>IDES负责人情况</a:t>
            </a:r>
            <a:endParaRPr lang="zh-CN" altLang="en-US" b="1" dirty="0">
              <a:solidFill>
                <a:srgbClr val="0000FF"/>
              </a:solidFill>
              <a:latin typeface="Arial" panose="020B0604020202020204" pitchFamily="34" charset="0"/>
            </a:endParaRPr>
          </a:p>
        </p:txBody>
      </p:sp>
      <p:graphicFrame>
        <p:nvGraphicFramePr>
          <p:cNvPr id="9" name="表格 8"/>
          <p:cNvGraphicFramePr/>
          <p:nvPr>
            <p:custDataLst>
              <p:tags r:id="rId1"/>
            </p:custDataLst>
          </p:nvPr>
        </p:nvGraphicFramePr>
        <p:xfrm>
          <a:off x="609600" y="1295400"/>
          <a:ext cx="7981950" cy="4518025"/>
        </p:xfrm>
        <a:graphic>
          <a:graphicData uri="http://schemas.openxmlformats.org/drawingml/2006/table">
            <a:tbl>
              <a:tblPr firstRow="1" bandRow="1">
                <a:tableStyleId>{5C22544A-7EE6-4342-B048-85BDC9FD1C3A}</a:tableStyleId>
              </a:tblPr>
              <a:tblGrid>
                <a:gridCol w="937895">
                  <a:extLst>
                    <a:ext uri="{9D8B030D-6E8A-4147-A177-3AD203B41FA5}">
                      <a16:colId xmlns:a16="http://schemas.microsoft.com/office/drawing/2014/main" val="20000"/>
                    </a:ext>
                  </a:extLst>
                </a:gridCol>
                <a:gridCol w="7044055">
                  <a:extLst>
                    <a:ext uri="{9D8B030D-6E8A-4147-A177-3AD203B41FA5}">
                      <a16:colId xmlns:a16="http://schemas.microsoft.com/office/drawing/2014/main" val="20001"/>
                    </a:ext>
                  </a:extLst>
                </a:gridCol>
              </a:tblGrid>
              <a:tr h="753110">
                <a:tc gridSpan="2">
                  <a:txBody>
                    <a:bodyPr/>
                    <a:lstStyle/>
                    <a:p>
                      <a:pPr algn="ctr">
                        <a:buNone/>
                      </a:pPr>
                      <a:r>
                        <a:rPr lang="zh-CN" altLang="en-US" sz="2800">
                          <a:solidFill>
                            <a:srgbClr val="FF0000"/>
                          </a:solidFill>
                          <a:latin typeface="标准粗黑" panose="02000503000000000000" charset="-122"/>
                          <a:ea typeface="标准粗黑" panose="02000503000000000000" charset="-122"/>
                        </a:rPr>
                        <a:t>汇报内容</a:t>
                      </a:r>
                    </a:p>
                  </a:txBody>
                  <a:tcPr anchor="ctr"/>
                </a:tc>
                <a:tc hMerge="1">
                  <a:txBody>
                    <a:bodyPr/>
                    <a:lstStyle/>
                    <a:p>
                      <a:endParaRPr lang="zh-CN"/>
                    </a:p>
                  </a:txBody>
                  <a:tcPr/>
                </a:tc>
                <a:extLst>
                  <a:ext uri="{0D108BD9-81ED-4DB2-BD59-A6C34878D82A}">
                    <a16:rowId xmlns:a16="http://schemas.microsoft.com/office/drawing/2014/main" val="10000"/>
                  </a:ext>
                </a:extLst>
              </a:tr>
              <a:tr h="753110">
                <a:tc>
                  <a:txBody>
                    <a:bodyPr/>
                    <a:lstStyle/>
                    <a:p>
                      <a:pPr algn="l">
                        <a:buClrTx/>
                        <a:buSzTx/>
                        <a:buFontTx/>
                        <a:buNone/>
                      </a:pPr>
                      <a:r>
                        <a:rPr lang="zh-CN" altLang="en-US" sz="2800" b="0" dirty="0">
                          <a:solidFill>
                            <a:srgbClr val="FF0000"/>
                          </a:solidFill>
                          <a:latin typeface="标准粗黑" panose="02000503000000000000" charset="-122"/>
                          <a:ea typeface="标准粗黑" panose="02000503000000000000" charset="-122"/>
                        </a:rPr>
                        <a:t>1</a:t>
                      </a:r>
                    </a:p>
                  </a:txBody>
                  <a:tcPr anchor="ctr"/>
                </a:tc>
                <a:tc>
                  <a:txBody>
                    <a:bodyPr/>
                    <a:lstStyle/>
                    <a:p>
                      <a:pPr algn="l">
                        <a:buClrTx/>
                        <a:buSzTx/>
                        <a:buFontTx/>
                        <a:buNone/>
                      </a:pPr>
                      <a:r>
                        <a:rPr lang="zh-CN" altLang="en-US" sz="2800" b="0" dirty="0">
                          <a:solidFill>
                            <a:srgbClr val="FF0000"/>
                          </a:solidFill>
                          <a:latin typeface="标准粗黑" panose="02000503000000000000" charset="-122"/>
                          <a:ea typeface="标准粗黑" panose="02000503000000000000" charset="-122"/>
                          <a:sym typeface="+mn-ea"/>
                        </a:rPr>
                        <a:t>IDES负责人情况</a:t>
                      </a:r>
                    </a:p>
                  </a:txBody>
                  <a:tcPr anchor="ctr"/>
                </a:tc>
                <a:extLst>
                  <a:ext uri="{0D108BD9-81ED-4DB2-BD59-A6C34878D82A}">
                    <a16:rowId xmlns:a16="http://schemas.microsoft.com/office/drawing/2014/main" val="10001"/>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2</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Wingdings" panose="05000000000000000000" pitchFamily="2" charset="2"/>
                        </a:rPr>
                        <a:t>IDES概况</a:t>
                      </a:r>
                    </a:p>
                  </a:txBody>
                  <a:tcPr anchor="ctr"/>
                </a:tc>
                <a:extLst>
                  <a:ext uri="{0D108BD9-81ED-4DB2-BD59-A6C34878D82A}">
                    <a16:rowId xmlns:a16="http://schemas.microsoft.com/office/drawing/2014/main" val="10002"/>
                  </a:ext>
                </a:extLst>
              </a:tr>
              <a:tr h="752475">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3</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IDES科研成果简介</a:t>
                      </a:r>
                    </a:p>
                  </a:txBody>
                  <a:tcPr anchor="ctr"/>
                </a:tc>
                <a:extLst>
                  <a:ext uri="{0D108BD9-81ED-4DB2-BD59-A6C34878D82A}">
                    <a16:rowId xmlns:a16="http://schemas.microsoft.com/office/drawing/2014/main" val="10003"/>
                  </a:ext>
                </a:extLst>
              </a:tr>
              <a:tr h="75247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4</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rPr>
                        <a:t>IDES试验设备和工作条件</a:t>
                      </a:r>
                    </a:p>
                  </a:txBody>
                  <a:tcPr anchor="ctr"/>
                </a:tc>
                <a:extLst>
                  <a:ext uri="{0D108BD9-81ED-4DB2-BD59-A6C34878D82A}">
                    <a16:rowId xmlns:a16="http://schemas.microsoft.com/office/drawing/2014/main" val="10004"/>
                  </a:ext>
                </a:extLst>
              </a:tr>
              <a:tr h="75374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5</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IDES科研获奖</a:t>
                      </a: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1</a:t>
            </a:r>
            <a:r>
              <a:rPr lang="zh-CN" altLang="en-US" b="1" dirty="0">
                <a:solidFill>
                  <a:schemeClr val="bg1"/>
                </a:solidFill>
                <a:latin typeface="Arial" panose="020B0604020202020204" pitchFamily="34" charset="0"/>
              </a:rPr>
              <a:t>、</a:t>
            </a:r>
            <a:r>
              <a:rPr lang="zh-CN" altLang="en-US" dirty="0">
                <a:solidFill>
                  <a:schemeClr val="bg1"/>
                </a:solidFill>
                <a:latin typeface="标准粗黑" panose="02000503000000000000" charset="-122"/>
                <a:ea typeface="标准粗黑" panose="02000503000000000000" charset="-122"/>
                <a:sym typeface="+mn-ea"/>
              </a:rPr>
              <a:t>IDES负责人情况</a:t>
            </a:r>
            <a:endParaRPr lang="zh-CN" altLang="en-US" b="1" dirty="0">
              <a:solidFill>
                <a:schemeClr val="bg1"/>
              </a:solidFill>
              <a:latin typeface="标准粗黑" panose="02000503000000000000" charset="-122"/>
              <a:ea typeface="标准粗黑" panose="02000503000000000000" charset="-122"/>
              <a:sym typeface="+mn-ea"/>
            </a:endParaRPr>
          </a:p>
        </p:txBody>
      </p:sp>
      <p:grpSp>
        <p:nvGrpSpPr>
          <p:cNvPr id="4" name="组合 3"/>
          <p:cNvGrpSpPr/>
          <p:nvPr/>
        </p:nvGrpSpPr>
        <p:grpSpPr>
          <a:xfrm>
            <a:off x="457200" y="816610"/>
            <a:ext cx="8299450" cy="5210810"/>
            <a:chOff x="712" y="1074"/>
            <a:chExt cx="13070" cy="8206"/>
          </a:xfrm>
        </p:grpSpPr>
        <p:sp>
          <p:nvSpPr>
            <p:cNvPr id="30726" name="Rectangle 7"/>
            <p:cNvSpPr/>
            <p:nvPr/>
          </p:nvSpPr>
          <p:spPr>
            <a:xfrm>
              <a:off x="712" y="1074"/>
              <a:ext cx="13071" cy="8207"/>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2" name="文本框 1"/>
            <p:cNvSpPr txBox="1"/>
            <p:nvPr/>
          </p:nvSpPr>
          <p:spPr>
            <a:xfrm>
              <a:off x="960" y="1320"/>
              <a:ext cx="9322" cy="7899"/>
            </a:xfrm>
            <a:prstGeom prst="rect">
              <a:avLst/>
            </a:prstGeom>
          </p:spPr>
          <p:txBody>
            <a:bodyPr wrap="square">
              <a:spAutoFit/>
            </a:bodyPr>
            <a:lstStyle/>
            <a:p>
              <a:pPr marL="0" indent="0" algn="just" defTabSz="266700">
                <a:spcBef>
                  <a:spcPct val="0"/>
                </a:spcBef>
                <a:spcAft>
                  <a:spcPct val="0"/>
                </a:spcAft>
              </a:pPr>
              <a:r>
                <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陈果</a:t>
              </a:r>
              <a:r>
                <a:rPr lang="zh-CN" altLang="en-US" sz="1600" i="0">
                  <a:latin typeface="宋体" panose="02010600030101010101" pitchFamily="2" charset="-122"/>
                  <a:ea typeface="宋体" panose="02010600030101010101" pitchFamily="2" charset="-122"/>
                </a:rPr>
                <a:t>，男，四川武胜人，</a:t>
              </a:r>
              <a:r>
                <a:rPr lang="en-US" altLang="zh-CN" sz="1600" i="0">
                  <a:latin typeface="宋体" panose="02010600030101010101" pitchFamily="2" charset="-122"/>
                  <a:ea typeface="宋体" panose="02010600030101010101" pitchFamily="2" charset="-122"/>
                </a:rPr>
                <a:t>1972</a:t>
              </a:r>
              <a:r>
                <a:rPr lang="zh-CN" altLang="en-US" sz="1600" i="0">
                  <a:latin typeface="宋体" panose="02010600030101010101" pitchFamily="2" charset="-122"/>
                  <a:ea typeface="宋体" panose="02010600030101010101" pitchFamily="2" charset="-122"/>
                </a:rPr>
                <a:t>年</a:t>
              </a:r>
              <a:r>
                <a:rPr lang="en-US" altLang="zh-CN" sz="1600" i="0">
                  <a:latin typeface="宋体" panose="02010600030101010101" pitchFamily="2" charset="-122"/>
                  <a:ea typeface="宋体" panose="02010600030101010101" pitchFamily="2" charset="-122"/>
                </a:rPr>
                <a:t>11</a:t>
              </a:r>
              <a:r>
                <a:rPr lang="zh-CN" altLang="en-US" sz="1600" i="0">
                  <a:latin typeface="宋体" panose="02010600030101010101" pitchFamily="2" charset="-122"/>
                  <a:ea typeface="宋体" panose="02010600030101010101" pitchFamily="2" charset="-122"/>
                </a:rPr>
                <a:t>月出生，南京航空航天大学教授、博士生导师。一直从事航空器状态监测与故障诊断相关领域的研究工作，科研领域涉及到：转子动力学与航空发动机整机振动、航空发动机关键机械部件故障动力学建模与分析、飞机管路系统振动与密封控制技术、航空器智能诊断与专家系统。目前，在国内外核心期刊上发表学术论文</a:t>
              </a:r>
              <a:r>
                <a:rPr lang="en-US" altLang="zh-CN" sz="1600" i="0">
                  <a:latin typeface="宋体" panose="02010600030101010101" pitchFamily="2" charset="-122"/>
                  <a:ea typeface="宋体" panose="02010600030101010101" pitchFamily="2" charset="-122"/>
                </a:rPr>
                <a:t>250</a:t>
              </a:r>
              <a:r>
                <a:rPr lang="zh-CN" altLang="en-US" sz="1600" i="0">
                  <a:latin typeface="宋体" panose="02010600030101010101" pitchFamily="2" charset="-122"/>
                  <a:ea typeface="宋体" panose="02010600030101010101" pitchFamily="2" charset="-122"/>
                </a:rPr>
                <a:t>余篇，</a:t>
              </a:r>
              <a:r>
                <a:rPr lang="en-US" altLang="zh-CN" sz="1600" i="0">
                  <a:latin typeface="宋体" panose="02010600030101010101" pitchFamily="2" charset="-122"/>
                  <a:ea typeface="宋体" panose="02010600030101010101" pitchFamily="2" charset="-122"/>
                </a:rPr>
                <a:t>SCI</a:t>
              </a:r>
              <a:r>
                <a:rPr lang="zh-CN" altLang="en-US" sz="1600" i="0">
                  <a:latin typeface="宋体" panose="02010600030101010101" pitchFamily="2" charset="-122"/>
                  <a:ea typeface="宋体" panose="02010600030101010101" pitchFamily="2" charset="-122"/>
                </a:rPr>
                <a:t>检索</a:t>
              </a:r>
              <a:r>
                <a:rPr lang="en-US" altLang="zh-CN" sz="1600" i="0">
                  <a:latin typeface="宋体" panose="02010600030101010101" pitchFamily="2" charset="-122"/>
                  <a:ea typeface="宋体" panose="02010600030101010101" pitchFamily="2" charset="-122"/>
                </a:rPr>
                <a:t>40</a:t>
              </a:r>
              <a:r>
                <a:rPr lang="zh-CN" altLang="en-US" sz="1600" i="0">
                  <a:latin typeface="宋体" panose="02010600030101010101" pitchFamily="2" charset="-122"/>
                  <a:ea typeface="宋体" panose="02010600030101010101" pitchFamily="2" charset="-122"/>
                </a:rPr>
                <a:t>余篇，</a:t>
              </a:r>
              <a:r>
                <a:rPr lang="en-US" altLang="zh-CN" sz="1600" i="0">
                  <a:latin typeface="宋体" panose="02010600030101010101" pitchFamily="2" charset="-122"/>
                  <a:ea typeface="宋体" panose="02010600030101010101" pitchFamily="2" charset="-122"/>
                </a:rPr>
                <a:t>EI</a:t>
              </a:r>
              <a:r>
                <a:rPr lang="zh-CN" altLang="en-US" sz="1600" i="0">
                  <a:latin typeface="宋体" panose="02010600030101010101" pitchFamily="2" charset="-122"/>
                  <a:ea typeface="宋体" panose="02010600030101010101" pitchFamily="2" charset="-122"/>
                </a:rPr>
                <a:t>检索及重要核心期刊</a:t>
              </a:r>
              <a:r>
                <a:rPr lang="en-US" altLang="zh-CN" sz="1600" i="0">
                  <a:latin typeface="宋体" panose="02010600030101010101" pitchFamily="2" charset="-122"/>
                  <a:ea typeface="宋体" panose="02010600030101010101" pitchFamily="2" charset="-122"/>
                </a:rPr>
                <a:t>180</a:t>
              </a:r>
              <a:r>
                <a:rPr lang="zh-CN" altLang="en-US" sz="1600" i="0">
                  <a:latin typeface="宋体" panose="02010600030101010101" pitchFamily="2" charset="-122"/>
                  <a:ea typeface="宋体" panose="02010600030101010101" pitchFamily="2" charset="-122"/>
                </a:rPr>
                <a:t>余篇。主持了国家自然科学基金</a:t>
              </a:r>
              <a:r>
                <a:rPr lang="en-US" altLang="zh-CN" sz="1600" i="0">
                  <a:latin typeface="宋体" panose="02010600030101010101" pitchFamily="2" charset="-122"/>
                  <a:ea typeface="宋体" panose="02010600030101010101" pitchFamily="2" charset="-122"/>
                </a:rPr>
                <a:t>4</a:t>
              </a:r>
              <a:r>
                <a:rPr lang="zh-CN" altLang="en-US" sz="1600" i="0">
                  <a:latin typeface="宋体" panose="02010600030101010101" pitchFamily="2" charset="-122"/>
                  <a:ea typeface="宋体" panose="02010600030101010101" pitchFamily="2" charset="-122"/>
                </a:rPr>
                <a:t>项、国防</a:t>
              </a:r>
              <a:r>
                <a:rPr lang="en-US" altLang="zh-CN" sz="1600" i="0">
                  <a:latin typeface="宋体" panose="02010600030101010101" pitchFamily="2" charset="-122"/>
                  <a:ea typeface="宋体" panose="02010600030101010101" pitchFamily="2" charset="-122"/>
                </a:rPr>
                <a:t>973</a:t>
              </a:r>
              <a:r>
                <a:rPr lang="zh-CN" altLang="en-US" sz="1600" i="0">
                  <a:latin typeface="宋体" panose="02010600030101010101" pitchFamily="2" charset="-122"/>
                  <a:ea typeface="宋体" panose="02010600030101010101" pitchFamily="2" charset="-122"/>
                </a:rPr>
                <a:t>子项目</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项、国家科技重大专项（两机专项）子课题</a:t>
              </a:r>
              <a:r>
                <a:rPr lang="en-US" altLang="zh-CN" sz="1600" i="0">
                  <a:latin typeface="宋体" panose="02010600030101010101" pitchFamily="2" charset="-122"/>
                  <a:ea typeface="宋体" panose="02010600030101010101" pitchFamily="2" charset="-122"/>
                </a:rPr>
                <a:t>2</a:t>
              </a:r>
              <a:r>
                <a:rPr lang="zh-CN" altLang="en-US" sz="1600" i="0">
                  <a:latin typeface="宋体" panose="02010600030101010101" pitchFamily="2" charset="-122"/>
                  <a:ea typeface="宋体" panose="02010600030101010101" pitchFamily="2" charset="-122"/>
                </a:rPr>
                <a:t>项、装备预先研究项目</a:t>
              </a:r>
              <a:r>
                <a:rPr lang="en-US" altLang="zh-CN" sz="1600" i="0">
                  <a:latin typeface="宋体" panose="02010600030101010101" pitchFamily="2" charset="-122"/>
                  <a:ea typeface="宋体" panose="02010600030101010101" pitchFamily="2" charset="-122"/>
                </a:rPr>
                <a:t>3</a:t>
              </a:r>
              <a:r>
                <a:rPr lang="zh-CN" altLang="en-US" sz="1600" i="0">
                  <a:latin typeface="宋体" panose="02010600030101010101" pitchFamily="2" charset="-122"/>
                  <a:ea typeface="宋体" panose="02010600030101010101" pitchFamily="2" charset="-122"/>
                </a:rPr>
                <a:t>项、</a:t>
              </a:r>
              <a:r>
                <a:rPr lang="zh-CN" altLang="en-US" sz="1600" i="0">
                  <a:solidFill>
                    <a:srgbClr val="000000"/>
                  </a:solidFill>
                  <a:latin typeface="宋体" panose="02010600030101010101" pitchFamily="2" charset="-122"/>
                  <a:ea typeface="宋体" panose="02010600030101010101" pitchFamily="2" charset="-122"/>
                </a:rPr>
                <a:t>中</a:t>
              </a:r>
              <a:r>
                <a:rPr lang="zh-CN" altLang="en-US" sz="1600" i="0">
                  <a:latin typeface="宋体" panose="02010600030101010101" pitchFamily="2" charset="-122"/>
                  <a:ea typeface="宋体" panose="02010600030101010101" pitchFamily="2" charset="-122"/>
                </a:rPr>
                <a:t>国航空发动机集团产学研合作项目</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项、航空科学基金</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项、民航总局项目</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项，与企业研究所合作项目</a:t>
              </a:r>
              <a:r>
                <a:rPr lang="en-US" altLang="zh-CN" sz="1600" i="0">
                  <a:latin typeface="宋体" panose="02010600030101010101" pitchFamily="2" charset="-122"/>
                  <a:ea typeface="宋体" panose="02010600030101010101" pitchFamily="2" charset="-122"/>
                </a:rPr>
                <a:t>30</a:t>
              </a:r>
              <a:r>
                <a:rPr lang="zh-CN" altLang="en-US" sz="1600" i="0">
                  <a:latin typeface="宋体" panose="02010600030101010101" pitchFamily="2" charset="-122"/>
                  <a:ea typeface="宋体" panose="02010600030101010101" pitchFamily="2" charset="-122"/>
                </a:rPr>
                <a:t>余项。获国家科技进步一等奖</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项，军队科技发明奖一等奖</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项、中国民用航空协会科学技术一等奖</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项、中国航空学会科学技术三等奖</a:t>
              </a:r>
              <a:r>
                <a:rPr lang="en-US" altLang="zh-CN" sz="1600" i="0">
                  <a:latin typeface="宋体" panose="02010600030101010101" pitchFamily="2" charset="-122"/>
                  <a:ea typeface="宋体" panose="02010600030101010101" pitchFamily="2" charset="-122"/>
                </a:rPr>
                <a:t>1</a:t>
              </a:r>
              <a:r>
                <a:rPr lang="zh-CN" altLang="en-US" sz="1600" i="0">
                  <a:latin typeface="宋体" panose="02010600030101010101" pitchFamily="2" charset="-122"/>
                  <a:ea typeface="宋体" panose="02010600030101010101" pitchFamily="2" charset="-122"/>
                </a:rPr>
                <a:t>项。授权国家发明专利</a:t>
              </a:r>
              <a:r>
                <a:rPr lang="en-US" altLang="zh-CN" sz="1600" i="0">
                  <a:latin typeface="宋体" panose="02010600030101010101" pitchFamily="2" charset="-122"/>
                  <a:ea typeface="宋体" panose="02010600030101010101" pitchFamily="2" charset="-122"/>
                </a:rPr>
                <a:t>15</a:t>
              </a:r>
              <a:r>
                <a:rPr lang="zh-CN" altLang="en-US" sz="1600" i="0">
                  <a:latin typeface="宋体" panose="02010600030101010101" pitchFamily="2" charset="-122"/>
                  <a:ea typeface="宋体" panose="02010600030101010101" pitchFamily="2" charset="-122"/>
                </a:rPr>
                <a:t>项。获软件著作权登记</a:t>
              </a:r>
              <a:r>
                <a:rPr lang="en-US" altLang="zh-CN" sz="1600" i="0">
                  <a:latin typeface="宋体" panose="02010600030101010101" pitchFamily="2" charset="-122"/>
                  <a:ea typeface="宋体" panose="02010600030101010101" pitchFamily="2" charset="-122"/>
                </a:rPr>
                <a:t>14</a:t>
              </a:r>
              <a:r>
                <a:rPr lang="zh-CN" altLang="en-US" sz="1600" i="0">
                  <a:latin typeface="宋体" panose="02010600030101010101" pitchFamily="2" charset="-122"/>
                  <a:ea typeface="宋体" panose="02010600030101010101" pitchFamily="2" charset="-122"/>
                </a:rPr>
                <a:t>项。编著教材</a:t>
              </a:r>
              <a:r>
                <a:rPr lang="en-US" altLang="zh-CN" sz="1600" i="0">
                  <a:latin typeface="宋体" panose="02010600030101010101" pitchFamily="2" charset="-122"/>
                  <a:ea typeface="宋体" panose="02010600030101010101" pitchFamily="2" charset="-122"/>
                </a:rPr>
                <a:t>3</a:t>
              </a:r>
              <a:r>
                <a:rPr lang="zh-CN" altLang="en-US" sz="1600" i="0">
                  <a:latin typeface="宋体" panose="02010600030101010101" pitchFamily="2" charset="-122"/>
                  <a:ea typeface="宋体" panose="02010600030101010101" pitchFamily="2" charset="-122"/>
                </a:rPr>
                <a:t>部、专著</a:t>
              </a:r>
              <a:r>
                <a:rPr lang="en-US" altLang="zh-CN" sz="1600" i="0">
                  <a:latin typeface="宋体" panose="02010600030101010101" pitchFamily="2" charset="-122"/>
                  <a:ea typeface="宋体" panose="02010600030101010101" pitchFamily="2" charset="-122"/>
                </a:rPr>
                <a:t>3</a:t>
              </a:r>
              <a:r>
                <a:rPr lang="zh-CN" altLang="en-US" sz="1600" i="0">
                  <a:latin typeface="宋体" panose="02010600030101010101" pitchFamily="2" charset="-122"/>
                  <a:ea typeface="宋体" panose="02010600030101010101" pitchFamily="2" charset="-122"/>
                </a:rPr>
                <a:t>部。入选</a:t>
              </a:r>
              <a:r>
                <a:rPr lang="en-US" altLang="zh-CN" sz="1600" i="0">
                  <a:latin typeface="宋体" panose="02010600030101010101" pitchFamily="2" charset="-122"/>
                  <a:ea typeface="宋体" panose="02010600030101010101" pitchFamily="2" charset="-122"/>
                </a:rPr>
                <a:t>2008</a:t>
              </a:r>
              <a:r>
                <a:rPr lang="zh-CN" altLang="en-US" sz="1600" i="0">
                  <a:latin typeface="宋体" panose="02010600030101010101" pitchFamily="2" charset="-122"/>
                  <a:ea typeface="宋体" panose="02010600030101010101" pitchFamily="2" charset="-122"/>
                </a:rPr>
                <a:t>年江苏省高校“青蓝工程”优秀青年骨干教师培养对象、</a:t>
              </a:r>
              <a:r>
                <a:rPr lang="en-US" altLang="zh-CN" sz="1600" i="0">
                  <a:latin typeface="宋体" panose="02010600030101010101" pitchFamily="2" charset="-122"/>
                  <a:ea typeface="宋体" panose="02010600030101010101" pitchFamily="2" charset="-122"/>
                </a:rPr>
                <a:t>2016</a:t>
              </a:r>
              <a:r>
                <a:rPr lang="zh-CN" altLang="en-US" sz="1600" i="0">
                  <a:latin typeface="宋体" panose="02010600030101010101" pitchFamily="2" charset="-122"/>
                  <a:ea typeface="宋体" panose="02010600030101010101" pitchFamily="2" charset="-122"/>
                </a:rPr>
                <a:t>年江苏省高校“青蓝工程”中青年学术带头人，现任中国航发科技委试验与测试专业委员会委员。</a:t>
              </a:r>
              <a:r>
                <a:rPr lang="en-US" altLang="zh-CN" sz="1600" i="0">
                  <a:latin typeface="宋体" panose="02010600030101010101" pitchFamily="2" charset="-122"/>
                  <a:ea typeface="宋体" panose="02010600030101010101" pitchFamily="2" charset="-122"/>
                </a:rPr>
                <a:t>2024-2025</a:t>
              </a:r>
              <a:r>
                <a:rPr lang="zh-CN" altLang="en-US" sz="1600" i="0">
                  <a:latin typeface="宋体" panose="02010600030101010101" pitchFamily="2" charset="-122"/>
                  <a:ea typeface="宋体" panose="02010600030101010101" pitchFamily="2" charset="-122"/>
                </a:rPr>
                <a:t>连续两年入选</a:t>
              </a:r>
              <a:r>
                <a:rPr lang="en-US" altLang="zh-CN" sz="1600" i="0">
                  <a:latin typeface="宋体" panose="02010600030101010101" pitchFamily="2" charset="-122"/>
                  <a:ea typeface="宋体" panose="02010600030101010101" pitchFamily="2" charset="-122"/>
                </a:rPr>
                <a:t>Elsevier</a:t>
              </a:r>
              <a:r>
                <a:rPr lang="zh-CN" altLang="en-US" sz="1600" i="0">
                  <a:latin typeface="宋体" panose="02010600030101010101" pitchFamily="2" charset="-122"/>
                  <a:ea typeface="宋体" panose="02010600030101010101" pitchFamily="2" charset="-122"/>
                </a:rPr>
                <a:t>全球前</a:t>
              </a:r>
              <a:r>
                <a:rPr lang="en-US" altLang="zh-CN" sz="1600" i="0">
                  <a:latin typeface="宋体" panose="02010600030101010101" pitchFamily="2" charset="-122"/>
                  <a:ea typeface="宋体" panose="02010600030101010101" pitchFamily="2" charset="-122"/>
                </a:rPr>
                <a:t>2</a:t>
              </a:r>
              <a:r>
                <a:rPr lang="zh-CN" altLang="en-US" sz="1600" i="0">
                  <a:latin typeface="宋体" panose="02010600030101010101" pitchFamily="2" charset="-122"/>
                  <a:ea typeface="宋体" panose="02010600030101010101" pitchFamily="2" charset="-122"/>
                </a:rPr>
                <a:t>％顶尖科学家榜单，</a:t>
              </a:r>
              <a:r>
                <a:rPr lang="en-US" altLang="zh-CN" sz="1600" i="0">
                  <a:latin typeface="宋体" panose="02010600030101010101" pitchFamily="2" charset="-122"/>
                  <a:ea typeface="宋体" panose="02010600030101010101" pitchFamily="2" charset="-122"/>
                </a:rPr>
                <a:t>2025</a:t>
              </a:r>
              <a:r>
                <a:rPr lang="zh-CN" altLang="en-US" sz="1600" i="0">
                  <a:latin typeface="宋体" panose="02010600030101010101" pitchFamily="2" charset="-122"/>
                  <a:ea typeface="宋体" panose="02010600030101010101" pitchFamily="2" charset="-122"/>
                </a:rPr>
                <a:t>年在航空航天领域，入围中国大陆地区“终身科学影响力排行榜”，排名</a:t>
              </a:r>
              <a:r>
                <a:rPr lang="en-US" altLang="zh-CN" sz="1600" i="0">
                  <a:latin typeface="宋体" panose="02010600030101010101" pitchFamily="2" charset="-122"/>
                  <a:ea typeface="宋体" panose="02010600030101010101" pitchFamily="2" charset="-122"/>
                </a:rPr>
                <a:t>15/132</a:t>
              </a:r>
              <a:r>
                <a:rPr lang="zh-CN" altLang="en-US" sz="1600" i="0">
                  <a:latin typeface="宋体" panose="02010600030101010101" pitchFamily="2" charset="-122"/>
                  <a:ea typeface="宋体" panose="02010600030101010101" pitchFamily="2" charset="-122"/>
                </a:rPr>
                <a:t>、入围“年度科学影响力排行榜”，排名</a:t>
              </a:r>
              <a:r>
                <a:rPr lang="en-US" altLang="zh-CN" sz="1600" i="0">
                  <a:latin typeface="宋体" panose="02010600030101010101" pitchFamily="2" charset="-122"/>
                  <a:ea typeface="宋体" panose="02010600030101010101" pitchFamily="2" charset="-122"/>
                </a:rPr>
                <a:t>18/373</a:t>
              </a:r>
              <a:r>
                <a:rPr lang="zh-CN" altLang="en-US" sz="1600" i="0">
                  <a:latin typeface="宋体" panose="02010600030101010101" pitchFamily="2" charset="-122"/>
                  <a:ea typeface="宋体" panose="02010600030101010101" pitchFamily="2" charset="-122"/>
                </a:rPr>
                <a:t>。</a:t>
              </a:r>
            </a:p>
          </p:txBody>
        </p:sp>
        <p:pic>
          <p:nvPicPr>
            <p:cNvPr id="3" name="图片 2" descr="2019-6"/>
            <p:cNvPicPr>
              <a:picLocks noChangeAspect="1"/>
            </p:cNvPicPr>
            <p:nvPr/>
          </p:nvPicPr>
          <p:blipFill>
            <a:blip r:embed="rId2"/>
            <a:srcRect l="17932" r="14557"/>
            <a:stretch>
              <a:fillRect/>
            </a:stretch>
          </p:blipFill>
          <p:spPr>
            <a:xfrm>
              <a:off x="10560" y="1440"/>
              <a:ext cx="2987" cy="3288"/>
            </a:xfrm>
            <a:prstGeom prst="rect">
              <a:avLst/>
            </a:prstGeom>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9699"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9716" name="Text Box 28"/>
          <p:cNvSpPr txBox="1"/>
          <p:nvPr/>
        </p:nvSpPr>
        <p:spPr>
          <a:xfrm>
            <a:off x="0" y="0"/>
            <a:ext cx="4495800" cy="368300"/>
          </a:xfrm>
          <a:prstGeom prst="rect">
            <a:avLst/>
          </a:prstGeom>
          <a:noFill/>
          <a:ln w="9525">
            <a:noFill/>
          </a:ln>
        </p:spPr>
        <p:txBody>
          <a:bodyPr>
            <a:spAutoFit/>
          </a:bodyPr>
          <a:lstStyle/>
          <a:p>
            <a:pPr algn="ctr" eaLnBrk="0" hangingPunct="0"/>
            <a:r>
              <a:rPr lang="zh-CN" altLang="en-US" b="1" dirty="0">
                <a:solidFill>
                  <a:schemeClr val="bg1"/>
                </a:solidFill>
                <a:latin typeface="Arial" panose="020B0604020202020204" pitchFamily="34" charset="0"/>
              </a:rPr>
              <a:t>第二部分</a:t>
            </a:r>
          </a:p>
        </p:txBody>
      </p:sp>
      <p:sp>
        <p:nvSpPr>
          <p:cNvPr id="29717" name="Text Box 29"/>
          <p:cNvSpPr txBox="1"/>
          <p:nvPr/>
        </p:nvSpPr>
        <p:spPr>
          <a:xfrm>
            <a:off x="4648200" y="0"/>
            <a:ext cx="4495800" cy="368300"/>
          </a:xfrm>
          <a:prstGeom prst="rect">
            <a:avLst/>
          </a:prstGeom>
          <a:noFill/>
          <a:ln w="9525">
            <a:noFill/>
          </a:ln>
        </p:spPr>
        <p:txBody>
          <a:bodyPr>
            <a:spAutoFit/>
          </a:bodyPr>
          <a:lstStyle/>
          <a:p>
            <a:pPr algn="ctr">
              <a:spcBef>
                <a:spcPct val="50000"/>
              </a:spcBef>
            </a:pPr>
            <a:r>
              <a:rPr lang="zh-CN" altLang="en-US" dirty="0">
                <a:solidFill>
                  <a:srgbClr val="FF0000"/>
                </a:solidFill>
                <a:latin typeface="标准粗黑" panose="02000503000000000000" charset="-122"/>
                <a:ea typeface="标准粗黑" panose="02000503000000000000" charset="-122"/>
                <a:sym typeface="Wingdings" panose="05000000000000000000" pitchFamily="2" charset="2"/>
              </a:rPr>
              <a:t>IDES概况</a:t>
            </a:r>
            <a:endParaRPr lang="zh-CN" altLang="en-US" b="1" dirty="0">
              <a:solidFill>
                <a:srgbClr val="0000FF"/>
              </a:solidFill>
              <a:latin typeface="Arial" panose="020B0604020202020204" pitchFamily="34" charset="0"/>
            </a:endParaRPr>
          </a:p>
        </p:txBody>
      </p:sp>
      <p:graphicFrame>
        <p:nvGraphicFramePr>
          <p:cNvPr id="9" name="表格 8"/>
          <p:cNvGraphicFramePr/>
          <p:nvPr>
            <p:custDataLst>
              <p:tags r:id="rId1"/>
            </p:custDataLst>
          </p:nvPr>
        </p:nvGraphicFramePr>
        <p:xfrm>
          <a:off x="609600" y="1295400"/>
          <a:ext cx="7981950" cy="4518025"/>
        </p:xfrm>
        <a:graphic>
          <a:graphicData uri="http://schemas.openxmlformats.org/drawingml/2006/table">
            <a:tbl>
              <a:tblPr firstRow="1" bandRow="1">
                <a:tableStyleId>{5C22544A-7EE6-4342-B048-85BDC9FD1C3A}</a:tableStyleId>
              </a:tblPr>
              <a:tblGrid>
                <a:gridCol w="937895">
                  <a:extLst>
                    <a:ext uri="{9D8B030D-6E8A-4147-A177-3AD203B41FA5}">
                      <a16:colId xmlns:a16="http://schemas.microsoft.com/office/drawing/2014/main" val="20000"/>
                    </a:ext>
                  </a:extLst>
                </a:gridCol>
                <a:gridCol w="7044055">
                  <a:extLst>
                    <a:ext uri="{9D8B030D-6E8A-4147-A177-3AD203B41FA5}">
                      <a16:colId xmlns:a16="http://schemas.microsoft.com/office/drawing/2014/main" val="20001"/>
                    </a:ext>
                  </a:extLst>
                </a:gridCol>
              </a:tblGrid>
              <a:tr h="753110">
                <a:tc gridSpan="2">
                  <a:txBody>
                    <a:bodyPr/>
                    <a:lstStyle/>
                    <a:p>
                      <a:pPr algn="ctr">
                        <a:buNone/>
                      </a:pPr>
                      <a:r>
                        <a:rPr lang="zh-CN" altLang="en-US" sz="2800">
                          <a:solidFill>
                            <a:srgbClr val="FF0000"/>
                          </a:solidFill>
                          <a:latin typeface="标准粗黑" panose="02000503000000000000" charset="-122"/>
                          <a:ea typeface="标准粗黑" panose="02000503000000000000" charset="-122"/>
                        </a:rPr>
                        <a:t>汇报内容</a:t>
                      </a:r>
                    </a:p>
                  </a:txBody>
                  <a:tcPr anchor="ctr"/>
                </a:tc>
                <a:tc hMerge="1">
                  <a:txBody>
                    <a:bodyPr/>
                    <a:lstStyle/>
                    <a:p>
                      <a:endParaRPr lang="zh-CN"/>
                    </a:p>
                  </a:txBody>
                  <a:tcPr/>
                </a:tc>
                <a:extLst>
                  <a:ext uri="{0D108BD9-81ED-4DB2-BD59-A6C34878D82A}">
                    <a16:rowId xmlns:a16="http://schemas.microsoft.com/office/drawing/2014/main" val="10000"/>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1</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mn-ea"/>
                        </a:rPr>
                        <a:t>IDES负责人情况</a:t>
                      </a:r>
                    </a:p>
                  </a:txBody>
                  <a:tcPr anchor="ctr"/>
                </a:tc>
                <a:extLst>
                  <a:ext uri="{0D108BD9-81ED-4DB2-BD59-A6C34878D82A}">
                    <a16:rowId xmlns:a16="http://schemas.microsoft.com/office/drawing/2014/main" val="10001"/>
                  </a:ext>
                </a:extLst>
              </a:tr>
              <a:tr h="753110">
                <a:tc>
                  <a:txBody>
                    <a:bodyPr/>
                    <a:lstStyle/>
                    <a:p>
                      <a:pPr algn="l">
                        <a:buClrTx/>
                        <a:buSzTx/>
                        <a:buFontTx/>
                        <a:buNone/>
                      </a:pPr>
                      <a:r>
                        <a:rPr lang="zh-CN" altLang="en-US" sz="2800" b="0" dirty="0">
                          <a:solidFill>
                            <a:srgbClr val="FF0000"/>
                          </a:solidFill>
                          <a:latin typeface="标准粗黑" panose="02000503000000000000" charset="-122"/>
                          <a:ea typeface="标准粗黑" panose="02000503000000000000" charset="-122"/>
                        </a:rPr>
                        <a:t>2</a:t>
                      </a:r>
                    </a:p>
                  </a:txBody>
                  <a:tcPr anchor="ctr"/>
                </a:tc>
                <a:tc>
                  <a:txBody>
                    <a:bodyPr/>
                    <a:lstStyle/>
                    <a:p>
                      <a:pPr algn="l">
                        <a:buClrTx/>
                        <a:buSzTx/>
                        <a:buFontTx/>
                        <a:buNone/>
                      </a:pPr>
                      <a:r>
                        <a:rPr lang="zh-CN" altLang="en-US" sz="2800" b="0" dirty="0">
                          <a:solidFill>
                            <a:srgbClr val="FF0000"/>
                          </a:solidFill>
                          <a:latin typeface="标准粗黑" panose="02000503000000000000" charset="-122"/>
                          <a:ea typeface="标准粗黑" panose="02000503000000000000" charset="-122"/>
                          <a:sym typeface="Wingdings" panose="05000000000000000000" pitchFamily="2" charset="2"/>
                        </a:rPr>
                        <a:t>IDES概况</a:t>
                      </a:r>
                    </a:p>
                  </a:txBody>
                  <a:tcPr anchor="ctr"/>
                </a:tc>
                <a:extLst>
                  <a:ext uri="{0D108BD9-81ED-4DB2-BD59-A6C34878D82A}">
                    <a16:rowId xmlns:a16="http://schemas.microsoft.com/office/drawing/2014/main" val="10002"/>
                  </a:ext>
                </a:extLst>
              </a:tr>
              <a:tr h="752475">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3</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IDES科研成果简介</a:t>
                      </a:r>
                    </a:p>
                  </a:txBody>
                  <a:tcPr anchor="ctr"/>
                </a:tc>
                <a:extLst>
                  <a:ext uri="{0D108BD9-81ED-4DB2-BD59-A6C34878D82A}">
                    <a16:rowId xmlns:a16="http://schemas.microsoft.com/office/drawing/2014/main" val="10003"/>
                  </a:ext>
                </a:extLst>
              </a:tr>
              <a:tr h="75247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4</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rPr>
                        <a:t>IDES试验设备和工作条件</a:t>
                      </a:r>
                    </a:p>
                  </a:txBody>
                  <a:tcPr anchor="ctr"/>
                </a:tc>
                <a:extLst>
                  <a:ext uri="{0D108BD9-81ED-4DB2-BD59-A6C34878D82A}">
                    <a16:rowId xmlns:a16="http://schemas.microsoft.com/office/drawing/2014/main" val="10004"/>
                  </a:ext>
                </a:extLst>
              </a:tr>
              <a:tr h="75374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5</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IDES科研获奖</a:t>
                      </a: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2</a:t>
            </a:r>
            <a:r>
              <a:rPr lang="zh-CN" altLang="en-US" b="1" dirty="0">
                <a:solidFill>
                  <a:schemeClr val="bg1"/>
                </a:solidFill>
                <a:latin typeface="Arial" panose="020B0604020202020204" pitchFamily="34" charset="0"/>
              </a:rPr>
              <a:t>、</a:t>
            </a:r>
            <a:r>
              <a:rPr lang="zh-CN" altLang="en-US" dirty="0">
                <a:solidFill>
                  <a:schemeClr val="bg1"/>
                </a:solidFill>
                <a:latin typeface="标准粗黑" panose="02000503000000000000" charset="-122"/>
                <a:ea typeface="标准粗黑" panose="02000503000000000000" charset="-122"/>
                <a:sym typeface="+mn-ea"/>
              </a:rPr>
              <a:t>IDES概况</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452120" y="681990"/>
            <a:ext cx="8300085" cy="569023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2" name="文本框 1"/>
          <p:cNvSpPr txBox="1"/>
          <p:nvPr/>
        </p:nvSpPr>
        <p:spPr>
          <a:xfrm>
            <a:off x="685800" y="922020"/>
            <a:ext cx="7781925" cy="2347595"/>
          </a:xfrm>
          <a:prstGeom prst="rect">
            <a:avLst/>
          </a:prstGeom>
        </p:spPr>
        <p:txBody>
          <a:bodyPr wrap="square">
            <a:noAutofit/>
          </a:bodyPr>
          <a:lstStyle/>
          <a:p>
            <a:pPr marL="0" indent="0" algn="just" defTabSz="266700">
              <a:lnSpc>
                <a:spcPct val="150000"/>
              </a:lnSpc>
              <a:spcBef>
                <a:spcPct val="0"/>
              </a:spcBef>
              <a:spcAft>
                <a:spcPct val="0"/>
              </a:spcAft>
            </a:pPr>
            <a:r>
              <a:rPr lang="en-US" sz="1600" i="0">
                <a:latin typeface="宋体" panose="02010600030101010101" pitchFamily="2" charset="-122"/>
                <a:ea typeface="宋体" panose="02010600030101010101" pitchFamily="2" charset="-122"/>
              </a:rPr>
              <a:t>    </a:t>
            </a:r>
            <a:r>
              <a:rPr sz="1600" i="0">
                <a:latin typeface="宋体" panose="02010600030101010101" pitchFamily="2" charset="-122"/>
                <a:ea typeface="宋体" panose="02010600030101010101" pitchFamily="2" charset="-122"/>
              </a:rPr>
              <a:t>南京航空航天大学智能诊断与专家系统研究室IDES致力于航空器故障分析、检测与诊断技术研究，科研工作涉及到：航空发动机整机振动建模与故障动力学分析；飞机管路系统振动分析与抑制技术；以及航空器关键部件的故障预测、诊断与健康管理等领域。目前IDES研究室拥有教授1人、副教授1人、讲师3人，博士生8人、硕士生4人。团队成员年富力强、思想活跃、富有创新力，研究成果丰硕，目前在国内已经形成了特色鲜明的学术团队。</a:t>
            </a:r>
          </a:p>
        </p:txBody>
      </p:sp>
      <p:pic>
        <p:nvPicPr>
          <p:cNvPr id="4" name="图片 3"/>
          <p:cNvPicPr>
            <a:picLocks noChangeAspect="1"/>
          </p:cNvPicPr>
          <p:nvPr/>
        </p:nvPicPr>
        <p:blipFill>
          <a:blip r:embed="rId2"/>
          <a:stretch>
            <a:fillRect/>
          </a:stretch>
        </p:blipFill>
        <p:spPr>
          <a:xfrm>
            <a:off x="762000" y="3581400"/>
            <a:ext cx="7523480" cy="2255520"/>
          </a:xfrm>
          <a:prstGeom prst="rect">
            <a:avLst/>
          </a:prstGeom>
        </p:spPr>
      </p:pic>
      <p:sp>
        <p:nvSpPr>
          <p:cNvPr id="6"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2.1</a:t>
            </a:r>
            <a:r>
              <a:rPr lang="zh-CN" altLang="en-US" b="1" dirty="0">
                <a:solidFill>
                  <a:srgbClr val="FF0000"/>
                </a:solidFill>
                <a:latin typeface="Arial" panose="020B0604020202020204" pitchFamily="34" charset="0"/>
              </a:rPr>
              <a:t>团队情况</a:t>
            </a:r>
            <a:endParaRPr lang="zh-CN" altLang="en-US" b="1" dirty="0">
              <a:solidFill>
                <a:srgbClr val="FF0000"/>
              </a:solidFill>
              <a:latin typeface="Arial" panose="020B0604020202020204" pitchFamily="34" charset="0"/>
              <a:ea typeface="标准粗黑" panose="02000503000000000000" charset="-122"/>
              <a:sym typeface="+mn-e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2</a:t>
            </a:r>
            <a:r>
              <a:rPr lang="zh-CN" altLang="en-US" b="1" dirty="0">
                <a:solidFill>
                  <a:schemeClr val="bg1"/>
                </a:solidFill>
                <a:latin typeface="Arial" panose="020B0604020202020204" pitchFamily="34" charset="0"/>
              </a:rPr>
              <a:t>、</a:t>
            </a:r>
            <a:r>
              <a:rPr lang="zh-CN" altLang="en-US" dirty="0">
                <a:solidFill>
                  <a:schemeClr val="bg1"/>
                </a:solidFill>
                <a:latin typeface="标准粗黑" panose="02000503000000000000" charset="-122"/>
                <a:ea typeface="标准粗黑" panose="02000503000000000000" charset="-122"/>
                <a:sym typeface="+mn-ea"/>
              </a:rPr>
              <a:t>IDES概况</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452120" y="681990"/>
            <a:ext cx="8300085" cy="569023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6"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2.2 </a:t>
            </a:r>
            <a:r>
              <a:rPr lang="zh-CN" altLang="en-US" b="1" dirty="0">
                <a:solidFill>
                  <a:srgbClr val="FF0000"/>
                </a:solidFill>
                <a:latin typeface="Arial" panose="020B0604020202020204" pitchFamily="34" charset="0"/>
              </a:rPr>
              <a:t>研究方向</a:t>
            </a:r>
            <a:endParaRPr lang="zh-CN" altLang="en-US" b="1" dirty="0">
              <a:solidFill>
                <a:srgbClr val="FF0000"/>
              </a:solidFill>
              <a:latin typeface="Arial" panose="020B0604020202020204" pitchFamily="34" charset="0"/>
              <a:ea typeface="标准粗黑" panose="02000503000000000000" charset="-122"/>
              <a:sym typeface="+mn-ea"/>
            </a:endParaRPr>
          </a:p>
        </p:txBody>
      </p:sp>
      <p:sp>
        <p:nvSpPr>
          <p:cNvPr id="5" name="文本框 4"/>
          <p:cNvSpPr txBox="1"/>
          <p:nvPr/>
        </p:nvSpPr>
        <p:spPr>
          <a:xfrm>
            <a:off x="732790" y="838200"/>
            <a:ext cx="7793990" cy="4537075"/>
          </a:xfrm>
          <a:prstGeom prst="rect">
            <a:avLst/>
          </a:prstGeom>
        </p:spPr>
        <p:txBody>
          <a:bodyPr>
            <a:noAutofit/>
          </a:bodyPr>
          <a:lstStyle/>
          <a:p>
            <a:pPr marL="0" indent="267970" algn="l" defTabSz="266700">
              <a:lnSpc>
                <a:spcPct val="150000"/>
              </a:lnSpc>
              <a:spcBef>
                <a:spcPct val="0"/>
              </a:spcBef>
              <a:spcAft>
                <a:spcPct val="0"/>
              </a:spcAft>
            </a:pPr>
            <a:r>
              <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a:t>
            </a:r>
            <a:r>
              <a:rPr lang="en-US" altLang="zh-CN"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1</a:t>
            </a:r>
            <a:r>
              <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）含典型故障的航空发动机整机振动分析</a:t>
            </a:r>
          </a:p>
          <a:p>
            <a:pPr marL="0" indent="267970" algn="l" defTabSz="266700">
              <a:lnSpc>
                <a:spcPct val="150000"/>
              </a:lnSpc>
              <a:spcBef>
                <a:spcPct val="0"/>
              </a:spcBef>
              <a:spcAft>
                <a:spcPct val="0"/>
              </a:spcAft>
            </a:pPr>
            <a:r>
              <a:rPr lang="zh-CN" altLang="en-US" sz="1600" i="0">
                <a:solidFill>
                  <a:srgbClr val="000000"/>
                </a:solidFill>
                <a:latin typeface="宋体" panose="02010600030101010101" pitchFamily="2" charset="-122"/>
                <a:ea typeface="宋体" panose="02010600030101010101" pitchFamily="2" charset="-122"/>
              </a:rPr>
              <a:t>针对航空发动机转子系统典型故障，如转子不平衡、支承不对中、叶片裂纹、轮盘裂纹、转轴裂纹、轴承座松动、转静碰摩、主轴承故障、附件齿轮和轴承故障等，分别建立故障动力学模型，并进行试验验证和故障模型修正。针对典型的航空发动机整机模型，将所建立的故障模型导入整机模型，进行数值仿真分析，得到故障激励下的整机振动响应，以此模拟实际航空发动机在典型故障激励下的振动响应，提取机匣振动信号的故障特征，为有效实施转子系统故障诊断提供有效方法。</a:t>
            </a:r>
          </a:p>
          <a:p>
            <a:pPr marL="0" indent="267970" algn="l" defTabSz="266700">
              <a:lnSpc>
                <a:spcPct val="150000"/>
              </a:lnSpc>
              <a:buClrTx/>
              <a:buSzTx/>
              <a:buFontTx/>
            </a:pPr>
            <a:r>
              <a:rPr lang="zh-CN" altLang="en-US" sz="1600" b="1">
                <a:solidFill>
                  <a:srgbClr val="FF0000"/>
                </a:solidFill>
                <a:effectLst>
                  <a:outerShdw blurRad="38100" dist="38100" dir="2700000" algn="tl">
                    <a:srgbClr val="000000">
                      <a:alpha val="43137"/>
                    </a:srgbClr>
                  </a:outerShdw>
                </a:effectLst>
                <a:latin typeface="宋体" panose="02010600030101010101" pitchFamily="2" charset="-122"/>
                <a:sym typeface="+mn-ea"/>
              </a:rPr>
              <a:t>（2）飞机管路振动与应力控制</a:t>
            </a:r>
            <a:endPar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en-US" altLang="zh-CN" sz="1600">
                <a:solidFill>
                  <a:srgbClr val="000000"/>
                </a:solidFill>
                <a:latin typeface="宋体" panose="02010600030101010101" pitchFamily="2" charset="-122"/>
                <a:sym typeface="+mn-ea"/>
              </a:rPr>
              <a:t>    </a:t>
            </a:r>
            <a:r>
              <a:rPr lang="zh-CN" altLang="en-US" sz="1600">
                <a:solidFill>
                  <a:srgbClr val="000000"/>
                </a:solidFill>
                <a:latin typeface="宋体" panose="02010600030101010101" pitchFamily="2" charset="-122"/>
                <a:sym typeface="+mn-ea"/>
              </a:rPr>
              <a:t>针对飞机复杂管道系统建模，进行振动分析，发现管道振动的薄弱环节；研究管道减振技术，包括减振器的设计和管道减振涂层材料的研制，有效降低管道在共振下的振动应力、保障管道良好的疲劳性能；建立管接头组件有限元模型，研究管接头摩擦系数、拧紧力矩、装配偏差、以及振动环境对管道密封性能和疲劳性能的影响规律；研究管道装配应力的检测方法，最终为有效控制管道装配质量提供技术手段和方法。</a:t>
            </a:r>
            <a:endParaRPr lang="zh-CN" altLang="en-US" sz="1600" i="0">
              <a:solidFill>
                <a:srgbClr val="000000"/>
              </a:solidFill>
              <a:latin typeface="宋体" panose="02010600030101010101" pitchFamily="2" charset="-122"/>
              <a:ea typeface="宋体" panose="02010600030101010101" pitchFamily="2" charset="-122"/>
            </a:endParaRPr>
          </a:p>
          <a:p>
            <a:pPr marL="0" indent="0" algn="just" defTabSz="266700">
              <a:spcBef>
                <a:spcPct val="0"/>
              </a:spcBef>
              <a:spcAft>
                <a:spcPct val="0"/>
              </a:spcAft>
            </a:pPr>
            <a:endParaRPr lang="zh-CN" altLang="en-US" sz="1600" i="0">
              <a:solidFill>
                <a:srgbClr val="000000"/>
              </a:solidFill>
              <a:latin typeface="宋体" panose="02010600030101010101" pitchFamily="2" charset="-122"/>
              <a:ea typeface="宋体" panose="02010600030101010101" pitchFamily="2"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2</a:t>
            </a:r>
            <a:r>
              <a:rPr lang="zh-CN" altLang="en-US" b="1" dirty="0">
                <a:solidFill>
                  <a:schemeClr val="bg1"/>
                </a:solidFill>
                <a:latin typeface="Arial" panose="020B0604020202020204" pitchFamily="34" charset="0"/>
              </a:rPr>
              <a:t>、</a:t>
            </a:r>
            <a:r>
              <a:rPr lang="zh-CN" altLang="en-US" dirty="0">
                <a:solidFill>
                  <a:schemeClr val="bg1"/>
                </a:solidFill>
                <a:latin typeface="标准粗黑" panose="02000503000000000000" charset="-122"/>
                <a:ea typeface="标准粗黑" panose="02000503000000000000" charset="-122"/>
                <a:sym typeface="+mn-ea"/>
              </a:rPr>
              <a:t>IDES概况</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452120" y="681990"/>
            <a:ext cx="8300085" cy="545147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6"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2.2 </a:t>
            </a:r>
            <a:r>
              <a:rPr lang="zh-CN" altLang="en-US" b="1" dirty="0">
                <a:solidFill>
                  <a:srgbClr val="FF0000"/>
                </a:solidFill>
                <a:latin typeface="Arial" panose="020B0604020202020204" pitchFamily="34" charset="0"/>
              </a:rPr>
              <a:t>研究方向</a:t>
            </a:r>
            <a:endParaRPr lang="zh-CN" altLang="en-US" b="1" dirty="0">
              <a:solidFill>
                <a:srgbClr val="FF0000"/>
              </a:solidFill>
              <a:latin typeface="Arial" panose="020B0604020202020204" pitchFamily="34" charset="0"/>
              <a:ea typeface="标准粗黑" panose="02000503000000000000" charset="-122"/>
              <a:sym typeface="+mn-ea"/>
            </a:endParaRPr>
          </a:p>
        </p:txBody>
      </p:sp>
      <p:sp>
        <p:nvSpPr>
          <p:cNvPr id="5" name="文本框 4"/>
          <p:cNvSpPr txBox="1"/>
          <p:nvPr/>
        </p:nvSpPr>
        <p:spPr>
          <a:xfrm>
            <a:off x="732790" y="838200"/>
            <a:ext cx="7793990" cy="4984750"/>
          </a:xfrm>
          <a:prstGeom prst="rect">
            <a:avLst/>
          </a:prstGeom>
        </p:spPr>
        <p:txBody>
          <a:bodyPr>
            <a:noAutofit/>
          </a:bodyPr>
          <a:lstStyle/>
          <a:p>
            <a:pPr marL="0" indent="267970" algn="l" defTabSz="266700">
              <a:lnSpc>
                <a:spcPct val="150000"/>
              </a:lnSpc>
              <a:buClrTx/>
              <a:buSzTx/>
              <a:buFontTx/>
            </a:pPr>
            <a:r>
              <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（3）航空发动机关键机械部件磨损故障智能诊断</a:t>
            </a:r>
          </a:p>
          <a:p>
            <a:pPr marL="0" indent="267970" algn="l" defTabSz="266700">
              <a:lnSpc>
                <a:spcPct val="150000"/>
              </a:lnSpc>
              <a:spcBef>
                <a:spcPct val="0"/>
              </a:spcBef>
              <a:spcAft>
                <a:spcPct val="0"/>
              </a:spcAft>
            </a:pPr>
            <a:r>
              <a:rPr sz="1600" i="0">
                <a:solidFill>
                  <a:srgbClr val="000000"/>
                </a:solidFill>
                <a:latin typeface="宋体" panose="02010600030101010101" pitchFamily="2" charset="-122"/>
                <a:ea typeface="宋体" panose="02010600030101010101" pitchFamily="2" charset="-122"/>
              </a:rPr>
              <a:t>通过分析润滑油中颗粒的数量、形貌、尺寸、颜色等信息，可得知发动机滑油系统是否发生异常磨损，如发生异常磨损，找出发生异常磨损的部位，进而分析异常摩擦磨损原因，为改进发动机滑油系统的设计、制造工艺的改进提供技术支撑。因此，构建知识库、规则库、案例库、以及推理机，开发航空发动机关键机械部件磨损故障诊断专家系统，实施包括轴承和齿轮在内的关键机械部件磨损故障诊断对于航空发动机关键机械部件故障的早期预警和故障诊断具有重要意义。</a:t>
            </a:r>
          </a:p>
          <a:p>
            <a:pPr marL="0" indent="267970" algn="l" defTabSz="266700">
              <a:lnSpc>
                <a:spcPct val="150000"/>
              </a:lnSpc>
              <a:buClrTx/>
              <a:buSzTx/>
              <a:buFontTx/>
            </a:pPr>
            <a:r>
              <a:rPr lang="zh-CN" altLang="en-US" sz="1600" b="1" i="0">
                <a:solidFill>
                  <a:srgbClr val="FF0000"/>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rPr>
              <a:t>（4）航空发动机智能孔探检测技术</a:t>
            </a:r>
          </a:p>
          <a:p>
            <a:pPr marL="0" indent="267970" algn="l" defTabSz="266700">
              <a:lnSpc>
                <a:spcPct val="150000"/>
              </a:lnSpc>
              <a:spcBef>
                <a:spcPct val="0"/>
              </a:spcBef>
              <a:spcAft>
                <a:spcPct val="0"/>
              </a:spcAft>
            </a:pPr>
            <a:r>
              <a:rPr sz="1600" i="0">
                <a:solidFill>
                  <a:srgbClr val="000000"/>
                </a:solidFill>
                <a:latin typeface="宋体" panose="02010600030101010101" pitchFamily="2" charset="-122"/>
                <a:ea typeface="宋体" panose="02010600030101010101" pitchFamily="2" charset="-122"/>
              </a:rPr>
              <a:t>开发航空发动机智能孔探检测软件，与国产孔探仪接口，研制具有自主知识产权、且100%的国产化率的航空发动机孔探检测仪器。收集大量不同损伤类型的发动机孔探检测图片视频流，利用基于深度学习的方法，自动检测出缺陷的位置和类型、并利用双目视觉原理计算出缺陷的大小，并构建孔探检测智能诊断专家系统，根据损伤检测结果自动给出专家诊断结论，为进一步的发动机维修提供重要的参考和依据。</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9699"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9716" name="Text Box 28"/>
          <p:cNvSpPr txBox="1"/>
          <p:nvPr/>
        </p:nvSpPr>
        <p:spPr>
          <a:xfrm>
            <a:off x="0" y="0"/>
            <a:ext cx="4495800" cy="368300"/>
          </a:xfrm>
          <a:prstGeom prst="rect">
            <a:avLst/>
          </a:prstGeom>
          <a:noFill/>
          <a:ln w="9525">
            <a:noFill/>
          </a:ln>
        </p:spPr>
        <p:txBody>
          <a:bodyPr>
            <a:spAutoFit/>
          </a:bodyPr>
          <a:lstStyle/>
          <a:p>
            <a:pPr algn="ctr" eaLnBrk="0" hangingPunct="0"/>
            <a:r>
              <a:rPr lang="zh-CN" altLang="en-US" b="1" dirty="0">
                <a:solidFill>
                  <a:schemeClr val="bg1"/>
                </a:solidFill>
                <a:latin typeface="Arial" panose="020B0604020202020204" pitchFamily="34" charset="0"/>
              </a:rPr>
              <a:t>第三部分</a:t>
            </a:r>
          </a:p>
        </p:txBody>
      </p:sp>
      <p:sp>
        <p:nvSpPr>
          <p:cNvPr id="29717" name="Text Box 29"/>
          <p:cNvSpPr txBox="1"/>
          <p:nvPr/>
        </p:nvSpPr>
        <p:spPr>
          <a:xfrm>
            <a:off x="4648200" y="0"/>
            <a:ext cx="4495800" cy="368300"/>
          </a:xfrm>
          <a:prstGeom prst="rect">
            <a:avLst/>
          </a:prstGeom>
          <a:noFill/>
          <a:ln w="9525">
            <a:noFill/>
          </a:ln>
        </p:spPr>
        <p:txBody>
          <a:bodyPr>
            <a:spAutoFit/>
          </a:bodyPr>
          <a:lstStyle/>
          <a:p>
            <a:pPr algn="ctr">
              <a:spcBef>
                <a:spcPct val="50000"/>
              </a:spcBef>
            </a:pPr>
            <a:r>
              <a:rPr lang="zh-CN" altLang="en-US" dirty="0">
                <a:solidFill>
                  <a:srgbClr val="FF0000"/>
                </a:solidFill>
                <a:latin typeface="标准粗黑" panose="02000503000000000000" charset="-122"/>
                <a:ea typeface="标准粗黑" panose="02000503000000000000" charset="-122"/>
                <a:sym typeface="+mn-ea"/>
              </a:rPr>
              <a:t>IDES科研成果简介</a:t>
            </a:r>
            <a:endParaRPr lang="zh-CN" altLang="en-US" b="1" dirty="0">
              <a:solidFill>
                <a:srgbClr val="FF0000"/>
              </a:solidFill>
              <a:latin typeface="标准粗黑" panose="02000503000000000000" charset="-122"/>
              <a:ea typeface="标准粗黑" panose="02000503000000000000" charset="-122"/>
              <a:sym typeface="+mn-ea"/>
            </a:endParaRPr>
          </a:p>
        </p:txBody>
      </p:sp>
      <p:graphicFrame>
        <p:nvGraphicFramePr>
          <p:cNvPr id="9" name="表格 8"/>
          <p:cNvGraphicFramePr/>
          <p:nvPr>
            <p:custDataLst>
              <p:tags r:id="rId1"/>
            </p:custDataLst>
          </p:nvPr>
        </p:nvGraphicFramePr>
        <p:xfrm>
          <a:off x="609600" y="1295400"/>
          <a:ext cx="7981950" cy="4518025"/>
        </p:xfrm>
        <a:graphic>
          <a:graphicData uri="http://schemas.openxmlformats.org/drawingml/2006/table">
            <a:tbl>
              <a:tblPr firstRow="1" bandRow="1">
                <a:tableStyleId>{5C22544A-7EE6-4342-B048-85BDC9FD1C3A}</a:tableStyleId>
              </a:tblPr>
              <a:tblGrid>
                <a:gridCol w="937895">
                  <a:extLst>
                    <a:ext uri="{9D8B030D-6E8A-4147-A177-3AD203B41FA5}">
                      <a16:colId xmlns:a16="http://schemas.microsoft.com/office/drawing/2014/main" val="20000"/>
                    </a:ext>
                  </a:extLst>
                </a:gridCol>
                <a:gridCol w="7044055">
                  <a:extLst>
                    <a:ext uri="{9D8B030D-6E8A-4147-A177-3AD203B41FA5}">
                      <a16:colId xmlns:a16="http://schemas.microsoft.com/office/drawing/2014/main" val="20001"/>
                    </a:ext>
                  </a:extLst>
                </a:gridCol>
              </a:tblGrid>
              <a:tr h="753110">
                <a:tc gridSpan="2">
                  <a:txBody>
                    <a:bodyPr/>
                    <a:lstStyle/>
                    <a:p>
                      <a:pPr algn="ctr">
                        <a:buNone/>
                      </a:pPr>
                      <a:r>
                        <a:rPr lang="zh-CN" altLang="en-US" sz="2800">
                          <a:solidFill>
                            <a:srgbClr val="FF0000"/>
                          </a:solidFill>
                          <a:latin typeface="标准粗黑" panose="02000503000000000000" charset="-122"/>
                          <a:ea typeface="标准粗黑" panose="02000503000000000000" charset="-122"/>
                        </a:rPr>
                        <a:t>汇报内容</a:t>
                      </a:r>
                    </a:p>
                  </a:txBody>
                  <a:tcPr anchor="ctr"/>
                </a:tc>
                <a:tc hMerge="1">
                  <a:txBody>
                    <a:bodyPr/>
                    <a:lstStyle/>
                    <a:p>
                      <a:endParaRPr lang="zh-CN"/>
                    </a:p>
                  </a:txBody>
                  <a:tcPr/>
                </a:tc>
                <a:extLst>
                  <a:ext uri="{0D108BD9-81ED-4DB2-BD59-A6C34878D82A}">
                    <a16:rowId xmlns:a16="http://schemas.microsoft.com/office/drawing/2014/main" val="10000"/>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1</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mn-ea"/>
                        </a:rPr>
                        <a:t>IDES负责人情况</a:t>
                      </a:r>
                    </a:p>
                  </a:txBody>
                  <a:tcPr anchor="ctr"/>
                </a:tc>
                <a:extLst>
                  <a:ext uri="{0D108BD9-81ED-4DB2-BD59-A6C34878D82A}">
                    <a16:rowId xmlns:a16="http://schemas.microsoft.com/office/drawing/2014/main" val="10001"/>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2</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Wingdings" panose="05000000000000000000" pitchFamily="2" charset="2"/>
                        </a:rPr>
                        <a:t>IDES概况</a:t>
                      </a:r>
                    </a:p>
                  </a:txBody>
                  <a:tcPr anchor="ctr"/>
                </a:tc>
                <a:extLst>
                  <a:ext uri="{0D108BD9-81ED-4DB2-BD59-A6C34878D82A}">
                    <a16:rowId xmlns:a16="http://schemas.microsoft.com/office/drawing/2014/main" val="10002"/>
                  </a:ext>
                </a:extLst>
              </a:tr>
              <a:tr h="752475">
                <a:tc>
                  <a:txBody>
                    <a:bodyPr/>
                    <a:lstStyle/>
                    <a:p>
                      <a:pPr algn="l">
                        <a:buClrTx/>
                        <a:buSzTx/>
                        <a:buFontTx/>
                        <a:buNone/>
                      </a:pPr>
                      <a:r>
                        <a:rPr lang="zh-CN" altLang="en-US" sz="2800" b="0" dirty="0">
                          <a:solidFill>
                            <a:srgbClr val="FF0000"/>
                          </a:solidFill>
                          <a:latin typeface="标准粗黑" panose="02000503000000000000" charset="-122"/>
                          <a:ea typeface="标准粗黑" panose="02000503000000000000" charset="-122"/>
                        </a:rPr>
                        <a:t>3</a:t>
                      </a:r>
                    </a:p>
                  </a:txBody>
                  <a:tcPr anchor="ctr"/>
                </a:tc>
                <a:tc>
                  <a:txBody>
                    <a:bodyPr/>
                    <a:lstStyle/>
                    <a:p>
                      <a:pPr algn="l">
                        <a:buClrTx/>
                        <a:buSzTx/>
                        <a:buFontTx/>
                        <a:buNone/>
                      </a:pPr>
                      <a:r>
                        <a:rPr lang="zh-CN" altLang="en-US" sz="2800" dirty="0">
                          <a:solidFill>
                            <a:srgbClr val="FF0000"/>
                          </a:solidFill>
                          <a:latin typeface="标准粗黑" panose="02000503000000000000" charset="-122"/>
                          <a:ea typeface="标准粗黑" panose="02000503000000000000" charset="-122"/>
                          <a:sym typeface="+mn-ea"/>
                        </a:rPr>
                        <a:t>IDES科研成果简介</a:t>
                      </a:r>
                    </a:p>
                  </a:txBody>
                  <a:tcPr anchor="ctr"/>
                </a:tc>
                <a:extLst>
                  <a:ext uri="{0D108BD9-81ED-4DB2-BD59-A6C34878D82A}">
                    <a16:rowId xmlns:a16="http://schemas.microsoft.com/office/drawing/2014/main" val="10003"/>
                  </a:ext>
                </a:extLst>
              </a:tr>
              <a:tr h="75247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4</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rPr>
                        <a:t>IDES试验设备和工作条件</a:t>
                      </a:r>
                    </a:p>
                  </a:txBody>
                  <a:tcPr anchor="ctr"/>
                </a:tc>
                <a:extLst>
                  <a:ext uri="{0D108BD9-81ED-4DB2-BD59-A6C34878D82A}">
                    <a16:rowId xmlns:a16="http://schemas.microsoft.com/office/drawing/2014/main" val="10004"/>
                  </a:ext>
                </a:extLst>
              </a:tr>
              <a:tr h="75374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5</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IDES科研获奖</a:t>
                      </a: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a:latin typeface="Calibri" panose="020F0502020204030204"/>
                <a:ea typeface="宋体" panose="02010600030101010101" pitchFamily="2" charset="-122"/>
              </a:rPr>
              <a:t>3.1.1 </a:t>
            </a:r>
            <a:r>
              <a:rPr lang="zh-CN" altLang="en-US" sz="1600" b="1">
                <a:latin typeface="Calibri" panose="020F0502020204030204"/>
                <a:ea typeface="宋体" panose="02010600030101010101" pitchFamily="2" charset="-122"/>
              </a:rPr>
              <a:t>模型</a:t>
            </a:r>
            <a:r>
              <a:rPr lang="en-US" altLang="zh-CN" sz="1600" b="1">
                <a:latin typeface="Calibri" panose="020F0502020204030204"/>
                <a:ea typeface="宋体" panose="02010600030101010101" pitchFamily="2" charset="-122"/>
              </a:rPr>
              <a:t>——</a:t>
            </a:r>
            <a:r>
              <a:rPr lang="zh-CN" altLang="en-US" sz="1600" b="1">
                <a:latin typeface="Calibri" panose="020F0502020204030204"/>
                <a:ea typeface="宋体" panose="02010600030101010101" pitchFamily="2" charset="-122"/>
              </a:rPr>
              <a:t>新型叶片</a:t>
            </a:r>
            <a:r>
              <a:rPr lang="en-US" altLang="zh-CN" sz="1600" b="1">
                <a:latin typeface="Calibri" panose="020F0502020204030204"/>
                <a:ea typeface="Calibri" panose="020F0502020204030204"/>
              </a:rPr>
              <a:t>-</a:t>
            </a:r>
            <a:r>
              <a:rPr lang="zh-CN" altLang="en-US" sz="1600" b="1">
                <a:latin typeface="Calibri" panose="020F0502020204030204"/>
                <a:ea typeface="宋体" panose="02010600030101010101" pitchFamily="2" charset="-122"/>
              </a:rPr>
              <a:t>机匣碰摩故障动力学模型</a:t>
            </a:r>
          </a:p>
        </p:txBody>
      </p:sp>
      <p:sp>
        <p:nvSpPr>
          <p:cNvPr id="6" name="文本框 5"/>
          <p:cNvSpPr txBox="1"/>
          <p:nvPr/>
        </p:nvSpPr>
        <p:spPr>
          <a:xfrm>
            <a:off x="626110" y="1371600"/>
            <a:ext cx="7892415" cy="2306955"/>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i="0" dirty="0">
                <a:latin typeface="宋体" panose="02010600030101010101" pitchFamily="2" charset="-122"/>
                <a:ea typeface="宋体" panose="02010600030101010101" pitchFamily="2" charset="-122"/>
              </a:rPr>
              <a:t>两机专项第一批题“</a:t>
            </a:r>
            <a:r>
              <a:rPr lang="zh-CN" altLang="en-US" sz="1600" dirty="0">
                <a:latin typeface="Calibri" panose="020F0502020204030204"/>
                <a:ea typeface="宋体" panose="02010600030101010101" pitchFamily="2" charset="-122"/>
              </a:rPr>
              <a:t>典型故障动力学建模和诊断方法研究</a:t>
            </a:r>
            <a:r>
              <a:rPr lang="zh-CN" altLang="en-US" sz="1600" i="0" dirty="0">
                <a:latin typeface="宋体" panose="02010600030101010101" pitchFamily="2" charset="-122"/>
                <a:ea typeface="宋体" panose="02010600030101010101" pitchFamily="2" charset="-122"/>
              </a:rPr>
              <a:t>”子课题</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转子系统典型故障机理及诊断方法”</a:t>
            </a:r>
          </a:p>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在现有弹性碰摩模型的基础上，提出一种新的叶片-机匣碰摩模型，新模型可以考虑叶片数目以及动态变化的转静间隙，能够实现机匣和转子上的单点、局部和全周碰摩故障仿真。并将该新模型运用于转子-支承-机匣耦合动力学模型，仿真碰摩故障下的整机振动响应，并利用带机匣的航空发动机转子试验器进行了试验验证。</a:t>
            </a:r>
          </a:p>
        </p:txBody>
      </p:sp>
      <p:grpSp>
        <p:nvGrpSpPr>
          <p:cNvPr id="749" name="组合 749"/>
          <p:cNvGrpSpPr/>
          <p:nvPr/>
        </p:nvGrpSpPr>
        <p:grpSpPr>
          <a:xfrm>
            <a:off x="1227455" y="3700145"/>
            <a:ext cx="6784975" cy="2130425"/>
            <a:chOff x="6641" y="3908443"/>
            <a:chExt cx="8550" cy="2651"/>
          </a:xfrm>
        </p:grpSpPr>
        <p:cxnSp>
          <p:nvCxnSpPr>
            <p:cNvPr id="2773" name="直接连接符 2773"/>
            <p:cNvCxnSpPr/>
            <p:nvPr/>
          </p:nvCxnSpPr>
          <p:spPr>
            <a:xfrm flipV="1">
              <a:off x="10841" y="3908564"/>
              <a:ext cx="0" cy="2531"/>
            </a:xfrm>
            <a:prstGeom prst="line">
              <a:avLst/>
            </a:prstGeom>
            <a:ln w="9525" cap="flat" cmpd="sng">
              <a:solidFill>
                <a:srgbClr val="000000"/>
              </a:solidFill>
              <a:prstDash val="solid"/>
              <a:headEnd type="none" w="med" len="med"/>
              <a:tailEnd type="triangle" w="med" len="med"/>
            </a:ln>
          </p:spPr>
        </p:cxnSp>
        <p:sp>
          <p:nvSpPr>
            <p:cNvPr id="2791" name="文本框 2791"/>
            <p:cNvSpPr txBox="1"/>
            <p:nvPr/>
          </p:nvSpPr>
          <p:spPr>
            <a:xfrm>
              <a:off x="10421" y="3908443"/>
              <a:ext cx="420" cy="518"/>
            </a:xfrm>
            <a:prstGeom prst="rect">
              <a:avLst/>
            </a:prstGeom>
            <a:noFill/>
            <a:ln>
              <a:noFill/>
            </a:ln>
          </p:spPr>
          <p:txBody>
            <a:bodyPr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y</a:t>
              </a:r>
            </a:p>
          </p:txBody>
        </p:sp>
        <p:grpSp>
          <p:nvGrpSpPr>
            <p:cNvPr id="7" name="组合 2790"/>
            <p:cNvGrpSpPr/>
            <p:nvPr/>
          </p:nvGrpSpPr>
          <p:grpSpPr>
            <a:xfrm>
              <a:off x="9537" y="3908836"/>
              <a:ext cx="2716" cy="1929"/>
              <a:chOff x="4680" y="4574"/>
              <a:chExt cx="2580" cy="1929"/>
            </a:xfrm>
          </p:grpSpPr>
          <p:cxnSp>
            <p:nvCxnSpPr>
              <p:cNvPr id="2774" name="直接连接符 2774"/>
              <p:cNvCxnSpPr/>
              <p:nvPr/>
            </p:nvCxnSpPr>
            <p:spPr>
              <a:xfrm>
                <a:off x="4680" y="5539"/>
                <a:ext cx="2520" cy="0"/>
              </a:xfrm>
              <a:prstGeom prst="line">
                <a:avLst/>
              </a:prstGeom>
              <a:ln w="9525" cap="flat" cmpd="sng">
                <a:solidFill>
                  <a:srgbClr val="000000"/>
                </a:solidFill>
                <a:prstDash val="solid"/>
                <a:headEnd type="none" w="med" len="med"/>
                <a:tailEnd type="triangle" w="med" len="med"/>
              </a:ln>
            </p:spPr>
          </p:cxnSp>
          <p:sp>
            <p:nvSpPr>
              <p:cNvPr id="2775" name="椭圆 2775"/>
              <p:cNvSpPr/>
              <p:nvPr/>
            </p:nvSpPr>
            <p:spPr>
              <a:xfrm>
                <a:off x="5640" y="5177"/>
                <a:ext cx="720" cy="700"/>
              </a:xfrm>
              <a:prstGeom prst="ellipse">
                <a:avLst/>
              </a:prstGeom>
              <a:solidFill>
                <a:srgbClr val="FFFFFF"/>
              </a:solidFill>
              <a:ln w="9525" cap="flat" cmpd="sng">
                <a:solidFill>
                  <a:srgbClr val="000000"/>
                </a:solidFill>
                <a:prstDash val="solid"/>
                <a:headEnd type="none" w="med" len="med"/>
                <a:tailEnd type="none" w="med" len="med"/>
              </a:ln>
            </p:spPr>
          </p:sp>
          <p:cxnSp>
            <p:nvCxnSpPr>
              <p:cNvPr id="2776" name="直接连接符 2776"/>
              <p:cNvCxnSpPr/>
              <p:nvPr/>
            </p:nvCxnSpPr>
            <p:spPr>
              <a:xfrm>
                <a:off x="6000" y="4818"/>
                <a:ext cx="0" cy="359"/>
              </a:xfrm>
              <a:prstGeom prst="line">
                <a:avLst/>
              </a:prstGeom>
              <a:ln w="31750" cap="flat" cmpd="sng">
                <a:solidFill>
                  <a:srgbClr val="000000"/>
                </a:solidFill>
                <a:prstDash val="solid"/>
                <a:headEnd type="none" w="med" len="med"/>
                <a:tailEnd type="none" w="med" len="med"/>
              </a:ln>
            </p:spPr>
          </p:cxnSp>
          <p:cxnSp>
            <p:nvCxnSpPr>
              <p:cNvPr id="2777" name="直接连接符 2777"/>
              <p:cNvCxnSpPr/>
              <p:nvPr/>
            </p:nvCxnSpPr>
            <p:spPr>
              <a:xfrm>
                <a:off x="6360" y="5541"/>
                <a:ext cx="360" cy="0"/>
              </a:xfrm>
              <a:prstGeom prst="line">
                <a:avLst/>
              </a:prstGeom>
              <a:ln w="31750" cap="flat" cmpd="sng">
                <a:solidFill>
                  <a:srgbClr val="000000"/>
                </a:solidFill>
                <a:prstDash val="solid"/>
                <a:headEnd type="none" w="med" len="med"/>
                <a:tailEnd type="none" w="med" len="med"/>
              </a:ln>
            </p:spPr>
          </p:cxnSp>
          <p:cxnSp>
            <p:nvCxnSpPr>
              <p:cNvPr id="2778" name="直接连接符 2778"/>
              <p:cNvCxnSpPr/>
              <p:nvPr/>
            </p:nvCxnSpPr>
            <p:spPr>
              <a:xfrm flipV="1">
                <a:off x="6240" y="5018"/>
                <a:ext cx="240" cy="241"/>
              </a:xfrm>
              <a:prstGeom prst="line">
                <a:avLst/>
              </a:prstGeom>
              <a:ln w="31750" cap="flat" cmpd="sng">
                <a:solidFill>
                  <a:srgbClr val="000000"/>
                </a:solidFill>
                <a:prstDash val="solid"/>
                <a:headEnd type="none" w="med" len="med"/>
                <a:tailEnd type="none" w="med" len="med"/>
              </a:ln>
            </p:spPr>
          </p:cxnSp>
          <p:cxnSp>
            <p:nvCxnSpPr>
              <p:cNvPr id="2779" name="直接连接符 2779"/>
              <p:cNvCxnSpPr/>
              <p:nvPr/>
            </p:nvCxnSpPr>
            <p:spPr>
              <a:xfrm flipV="1">
                <a:off x="5520" y="5780"/>
                <a:ext cx="240" cy="241"/>
              </a:xfrm>
              <a:prstGeom prst="line">
                <a:avLst/>
              </a:prstGeom>
              <a:ln w="31750" cap="flat" cmpd="sng">
                <a:solidFill>
                  <a:srgbClr val="000000"/>
                </a:solidFill>
                <a:prstDash val="solid"/>
                <a:headEnd type="none" w="med" len="med"/>
                <a:tailEnd type="none" w="med" len="med"/>
              </a:ln>
            </p:spPr>
          </p:cxnSp>
          <p:cxnSp>
            <p:nvCxnSpPr>
              <p:cNvPr id="2780" name="直接连接符 2780"/>
              <p:cNvCxnSpPr/>
              <p:nvPr/>
            </p:nvCxnSpPr>
            <p:spPr>
              <a:xfrm>
                <a:off x="5280" y="5539"/>
                <a:ext cx="360" cy="0"/>
              </a:xfrm>
              <a:prstGeom prst="line">
                <a:avLst/>
              </a:prstGeom>
              <a:ln w="31750" cap="flat" cmpd="sng">
                <a:solidFill>
                  <a:srgbClr val="000000"/>
                </a:solidFill>
                <a:prstDash val="solid"/>
                <a:headEnd type="none" w="med" len="med"/>
                <a:tailEnd type="none" w="med" len="med"/>
              </a:ln>
            </p:spPr>
          </p:cxnSp>
          <p:cxnSp>
            <p:nvCxnSpPr>
              <p:cNvPr id="2781" name="直接连接符 2781"/>
              <p:cNvCxnSpPr/>
              <p:nvPr/>
            </p:nvCxnSpPr>
            <p:spPr>
              <a:xfrm>
                <a:off x="6009" y="5879"/>
                <a:ext cx="0" cy="361"/>
              </a:xfrm>
              <a:prstGeom prst="line">
                <a:avLst/>
              </a:prstGeom>
              <a:ln w="31750" cap="flat" cmpd="sng">
                <a:solidFill>
                  <a:srgbClr val="000000"/>
                </a:solidFill>
                <a:prstDash val="solid"/>
                <a:headEnd type="none" w="med" len="med"/>
                <a:tailEnd type="none" w="med" len="med"/>
              </a:ln>
            </p:spPr>
          </p:cxnSp>
          <p:cxnSp>
            <p:nvCxnSpPr>
              <p:cNvPr id="2782" name="直接连接符 2782"/>
              <p:cNvCxnSpPr/>
              <p:nvPr/>
            </p:nvCxnSpPr>
            <p:spPr>
              <a:xfrm flipH="1" flipV="1">
                <a:off x="5501" y="5037"/>
                <a:ext cx="240" cy="241"/>
              </a:xfrm>
              <a:prstGeom prst="line">
                <a:avLst/>
              </a:prstGeom>
              <a:ln w="31750" cap="flat" cmpd="sng">
                <a:solidFill>
                  <a:srgbClr val="000000"/>
                </a:solidFill>
                <a:prstDash val="solid"/>
                <a:headEnd type="none" w="med" len="med"/>
                <a:tailEnd type="none" w="med" len="med"/>
              </a:ln>
            </p:spPr>
          </p:cxnSp>
          <p:cxnSp>
            <p:nvCxnSpPr>
              <p:cNvPr id="2783" name="直接连接符 2783"/>
              <p:cNvCxnSpPr/>
              <p:nvPr/>
            </p:nvCxnSpPr>
            <p:spPr>
              <a:xfrm flipH="1" flipV="1">
                <a:off x="6240" y="5780"/>
                <a:ext cx="240" cy="241"/>
              </a:xfrm>
              <a:prstGeom prst="line">
                <a:avLst/>
              </a:prstGeom>
              <a:ln w="31750" cap="flat" cmpd="sng">
                <a:solidFill>
                  <a:srgbClr val="000000"/>
                </a:solidFill>
                <a:prstDash val="solid"/>
                <a:headEnd type="none" w="med" len="med"/>
                <a:tailEnd type="none" w="med" len="med"/>
              </a:ln>
            </p:spPr>
          </p:cxnSp>
          <p:sp>
            <p:nvSpPr>
              <p:cNvPr id="2784" name="椭圆 2784"/>
              <p:cNvSpPr/>
              <p:nvPr/>
            </p:nvSpPr>
            <p:spPr>
              <a:xfrm>
                <a:off x="5040" y="4574"/>
                <a:ext cx="1920" cy="1929"/>
              </a:xfrm>
              <a:prstGeom prst="ellipse">
                <a:avLst/>
              </a:prstGeom>
              <a:noFill/>
              <a:ln w="9525" cap="flat" cmpd="sng">
                <a:solidFill>
                  <a:srgbClr val="000000"/>
                </a:solidFill>
                <a:prstDash val="solid"/>
                <a:headEnd type="none" w="med" len="med"/>
                <a:tailEnd type="none" w="med" len="med"/>
              </a:ln>
            </p:spPr>
          </p:sp>
          <p:sp>
            <p:nvSpPr>
              <p:cNvPr id="2785" name="椭圆 2785"/>
              <p:cNvSpPr/>
              <p:nvPr/>
            </p:nvSpPr>
            <p:spPr>
              <a:xfrm>
                <a:off x="5280" y="4818"/>
                <a:ext cx="1440" cy="1446"/>
              </a:xfrm>
              <a:prstGeom prst="ellipse">
                <a:avLst/>
              </a:prstGeom>
              <a:noFill/>
              <a:ln w="9525" cap="flat" cmpd="sng">
                <a:solidFill>
                  <a:srgbClr val="000000"/>
                </a:solidFill>
                <a:prstDash val="dash"/>
                <a:headEnd type="none" w="med" len="med"/>
                <a:tailEnd type="none" w="med" len="med"/>
              </a:ln>
            </p:spPr>
          </p:sp>
          <p:cxnSp>
            <p:nvCxnSpPr>
              <p:cNvPr id="2786" name="直接连接符 2786"/>
              <p:cNvCxnSpPr/>
              <p:nvPr/>
            </p:nvCxnSpPr>
            <p:spPr>
              <a:xfrm flipH="1">
                <a:off x="6807" y="4877"/>
                <a:ext cx="120" cy="121"/>
              </a:xfrm>
              <a:prstGeom prst="line">
                <a:avLst/>
              </a:prstGeom>
              <a:ln w="9525" cap="flat" cmpd="sng">
                <a:solidFill>
                  <a:srgbClr val="000000"/>
                </a:solidFill>
                <a:prstDash val="solid"/>
                <a:headEnd type="none" w="med" len="med"/>
                <a:tailEnd type="triangle" w="med" len="med"/>
              </a:ln>
            </p:spPr>
          </p:cxnSp>
          <p:cxnSp>
            <p:nvCxnSpPr>
              <p:cNvPr id="2787" name="直接连接符 2787"/>
              <p:cNvCxnSpPr/>
              <p:nvPr/>
            </p:nvCxnSpPr>
            <p:spPr>
              <a:xfrm flipH="1">
                <a:off x="6480" y="5177"/>
                <a:ext cx="120" cy="120"/>
              </a:xfrm>
              <a:prstGeom prst="line">
                <a:avLst/>
              </a:prstGeom>
              <a:ln w="9525" cap="flat" cmpd="sng">
                <a:solidFill>
                  <a:srgbClr val="000000"/>
                </a:solidFill>
                <a:prstDash val="solid"/>
                <a:headEnd type="triangle" w="med" len="med"/>
                <a:tailEnd type="none" w="med" len="med"/>
              </a:ln>
            </p:spPr>
          </p:cxnSp>
          <p:sp>
            <p:nvSpPr>
              <p:cNvPr id="2788" name="文本框 2788"/>
              <p:cNvSpPr txBox="1"/>
              <p:nvPr/>
            </p:nvSpPr>
            <p:spPr>
              <a:xfrm>
                <a:off x="6660" y="4872"/>
                <a:ext cx="240" cy="361"/>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c</a:t>
                </a:r>
              </a:p>
            </p:txBody>
          </p:sp>
          <p:sp>
            <p:nvSpPr>
              <p:cNvPr id="2789" name="文本框 2789"/>
              <p:cNvSpPr txBox="1"/>
              <p:nvPr/>
            </p:nvSpPr>
            <p:spPr>
              <a:xfrm>
                <a:off x="7020" y="5184"/>
                <a:ext cx="240" cy="362"/>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x</a:t>
                </a:r>
              </a:p>
            </p:txBody>
          </p:sp>
        </p:grpSp>
        <p:grpSp>
          <p:nvGrpSpPr>
            <p:cNvPr id="2772" name="组合 2772"/>
            <p:cNvGrpSpPr/>
            <p:nvPr/>
          </p:nvGrpSpPr>
          <p:grpSpPr>
            <a:xfrm>
              <a:off x="12401" y="3908443"/>
              <a:ext cx="2790" cy="2496"/>
              <a:chOff x="7560" y="4092"/>
              <a:chExt cx="2520" cy="2496"/>
            </a:xfrm>
          </p:grpSpPr>
          <p:cxnSp>
            <p:nvCxnSpPr>
              <p:cNvPr id="2749" name="直接连接符 2749"/>
              <p:cNvCxnSpPr/>
              <p:nvPr/>
            </p:nvCxnSpPr>
            <p:spPr>
              <a:xfrm>
                <a:off x="7560" y="5440"/>
                <a:ext cx="2340" cy="0"/>
              </a:xfrm>
              <a:prstGeom prst="line">
                <a:avLst/>
              </a:prstGeom>
              <a:ln w="9525" cap="flat" cmpd="sng">
                <a:solidFill>
                  <a:srgbClr val="000000"/>
                </a:solidFill>
                <a:prstDash val="solid"/>
                <a:headEnd type="none" w="med" len="med"/>
                <a:tailEnd type="triangle" w="med" len="med"/>
              </a:ln>
            </p:spPr>
          </p:cxnSp>
          <p:cxnSp>
            <p:nvCxnSpPr>
              <p:cNvPr id="2750" name="直接连接符 2750"/>
              <p:cNvCxnSpPr/>
              <p:nvPr/>
            </p:nvCxnSpPr>
            <p:spPr>
              <a:xfrm flipV="1">
                <a:off x="8786" y="4204"/>
                <a:ext cx="0" cy="2360"/>
              </a:xfrm>
              <a:prstGeom prst="line">
                <a:avLst/>
              </a:prstGeom>
              <a:ln w="9525" cap="flat" cmpd="sng">
                <a:solidFill>
                  <a:srgbClr val="000000"/>
                </a:solidFill>
                <a:prstDash val="solid"/>
                <a:headEnd type="none" w="med" len="med"/>
                <a:tailEnd type="triangle" w="med" len="med"/>
              </a:ln>
            </p:spPr>
          </p:cxnSp>
          <p:sp>
            <p:nvSpPr>
              <p:cNvPr id="2751" name="椭圆 2751"/>
              <p:cNvSpPr/>
              <p:nvPr/>
            </p:nvSpPr>
            <p:spPr>
              <a:xfrm>
                <a:off x="8451" y="5106"/>
                <a:ext cx="669" cy="652"/>
              </a:xfrm>
              <a:prstGeom prst="ellipse">
                <a:avLst/>
              </a:prstGeom>
              <a:solidFill>
                <a:srgbClr val="FFFFFF"/>
              </a:solidFill>
              <a:ln w="9525" cap="flat" cmpd="sng">
                <a:solidFill>
                  <a:srgbClr val="000000"/>
                </a:solidFill>
                <a:prstDash val="solid"/>
                <a:headEnd type="none" w="med" len="med"/>
                <a:tailEnd type="none" w="med" len="med"/>
              </a:ln>
            </p:spPr>
          </p:sp>
          <p:cxnSp>
            <p:nvCxnSpPr>
              <p:cNvPr id="2752" name="直接连接符 2752"/>
              <p:cNvCxnSpPr/>
              <p:nvPr/>
            </p:nvCxnSpPr>
            <p:spPr>
              <a:xfrm>
                <a:off x="8786" y="4768"/>
                <a:ext cx="0" cy="338"/>
              </a:xfrm>
              <a:prstGeom prst="line">
                <a:avLst/>
              </a:prstGeom>
              <a:ln w="31750" cap="flat" cmpd="sng">
                <a:solidFill>
                  <a:srgbClr val="000000"/>
                </a:solidFill>
                <a:prstDash val="solid"/>
                <a:headEnd type="none" w="med" len="med"/>
                <a:tailEnd type="none" w="med" len="med"/>
              </a:ln>
            </p:spPr>
          </p:cxnSp>
          <p:cxnSp>
            <p:nvCxnSpPr>
              <p:cNvPr id="2753" name="直接连接符 2753"/>
              <p:cNvCxnSpPr/>
              <p:nvPr/>
            </p:nvCxnSpPr>
            <p:spPr>
              <a:xfrm>
                <a:off x="9120" y="5443"/>
                <a:ext cx="334" cy="0"/>
              </a:xfrm>
              <a:prstGeom prst="line">
                <a:avLst/>
              </a:prstGeom>
              <a:ln w="31750" cap="flat" cmpd="sng">
                <a:solidFill>
                  <a:srgbClr val="000000"/>
                </a:solidFill>
                <a:prstDash val="solid"/>
                <a:headEnd type="none" w="med" len="med"/>
                <a:tailEnd type="none" w="med" len="med"/>
              </a:ln>
            </p:spPr>
          </p:cxnSp>
          <p:cxnSp>
            <p:nvCxnSpPr>
              <p:cNvPr id="2754" name="直接连接符 2754"/>
              <p:cNvCxnSpPr/>
              <p:nvPr/>
            </p:nvCxnSpPr>
            <p:spPr>
              <a:xfrm flipV="1">
                <a:off x="9009" y="4955"/>
                <a:ext cx="222" cy="224"/>
              </a:xfrm>
              <a:prstGeom prst="line">
                <a:avLst/>
              </a:prstGeom>
              <a:ln w="31750" cap="flat" cmpd="sng">
                <a:solidFill>
                  <a:srgbClr val="000000"/>
                </a:solidFill>
                <a:prstDash val="solid"/>
                <a:headEnd type="none" w="med" len="med"/>
                <a:tailEnd type="none" w="med" len="med"/>
              </a:ln>
            </p:spPr>
          </p:cxnSp>
          <p:cxnSp>
            <p:nvCxnSpPr>
              <p:cNvPr id="2755" name="直接连接符 2755"/>
              <p:cNvCxnSpPr/>
              <p:nvPr/>
            </p:nvCxnSpPr>
            <p:spPr>
              <a:xfrm flipV="1">
                <a:off x="8340" y="5665"/>
                <a:ext cx="223" cy="225"/>
              </a:xfrm>
              <a:prstGeom prst="line">
                <a:avLst/>
              </a:prstGeom>
              <a:ln w="31750" cap="flat" cmpd="sng">
                <a:solidFill>
                  <a:srgbClr val="000000"/>
                </a:solidFill>
                <a:prstDash val="solid"/>
                <a:headEnd type="none" w="med" len="med"/>
                <a:tailEnd type="none" w="med" len="med"/>
              </a:ln>
            </p:spPr>
          </p:cxnSp>
          <p:cxnSp>
            <p:nvCxnSpPr>
              <p:cNvPr id="2756" name="直接连接符 2756"/>
              <p:cNvCxnSpPr/>
              <p:nvPr/>
            </p:nvCxnSpPr>
            <p:spPr>
              <a:xfrm>
                <a:off x="8117" y="5440"/>
                <a:ext cx="334" cy="0"/>
              </a:xfrm>
              <a:prstGeom prst="line">
                <a:avLst/>
              </a:prstGeom>
              <a:ln w="31750" cap="flat" cmpd="sng">
                <a:solidFill>
                  <a:srgbClr val="000000"/>
                </a:solidFill>
                <a:prstDash val="solid"/>
                <a:headEnd type="none" w="med" len="med"/>
                <a:tailEnd type="none" w="med" len="med"/>
              </a:ln>
            </p:spPr>
          </p:cxnSp>
          <p:cxnSp>
            <p:nvCxnSpPr>
              <p:cNvPr id="2757" name="直接连接符 2757"/>
              <p:cNvCxnSpPr/>
              <p:nvPr/>
            </p:nvCxnSpPr>
            <p:spPr>
              <a:xfrm>
                <a:off x="8794" y="5757"/>
                <a:ext cx="0" cy="337"/>
              </a:xfrm>
              <a:prstGeom prst="line">
                <a:avLst/>
              </a:prstGeom>
              <a:ln w="31750" cap="flat" cmpd="sng">
                <a:solidFill>
                  <a:srgbClr val="000000"/>
                </a:solidFill>
                <a:prstDash val="solid"/>
                <a:headEnd type="none" w="med" len="med"/>
                <a:tailEnd type="none" w="med" len="med"/>
              </a:ln>
            </p:spPr>
          </p:cxnSp>
          <p:cxnSp>
            <p:nvCxnSpPr>
              <p:cNvPr id="2758" name="直接连接符 2758"/>
              <p:cNvCxnSpPr/>
              <p:nvPr/>
            </p:nvCxnSpPr>
            <p:spPr>
              <a:xfrm flipH="1" flipV="1">
                <a:off x="8322" y="4973"/>
                <a:ext cx="223" cy="225"/>
              </a:xfrm>
              <a:prstGeom prst="line">
                <a:avLst/>
              </a:prstGeom>
              <a:ln w="31750" cap="flat" cmpd="sng">
                <a:solidFill>
                  <a:srgbClr val="000000"/>
                </a:solidFill>
                <a:prstDash val="solid"/>
                <a:headEnd type="none" w="med" len="med"/>
                <a:tailEnd type="none" w="med" len="med"/>
              </a:ln>
            </p:spPr>
          </p:cxnSp>
          <p:cxnSp>
            <p:nvCxnSpPr>
              <p:cNvPr id="2759" name="直接连接符 2759"/>
              <p:cNvCxnSpPr/>
              <p:nvPr/>
            </p:nvCxnSpPr>
            <p:spPr>
              <a:xfrm flipH="1" flipV="1">
                <a:off x="9009" y="5665"/>
                <a:ext cx="222" cy="225"/>
              </a:xfrm>
              <a:prstGeom prst="line">
                <a:avLst/>
              </a:prstGeom>
              <a:ln w="31750" cap="flat" cmpd="sng">
                <a:solidFill>
                  <a:srgbClr val="000000"/>
                </a:solidFill>
                <a:prstDash val="solid"/>
                <a:headEnd type="none" w="med" len="med"/>
                <a:tailEnd type="none" w="med" len="med"/>
              </a:ln>
            </p:spPr>
          </p:cxnSp>
          <p:sp>
            <p:nvSpPr>
              <p:cNvPr id="2760" name="椭圆 2760"/>
              <p:cNvSpPr/>
              <p:nvPr/>
            </p:nvSpPr>
            <p:spPr>
              <a:xfrm>
                <a:off x="7764" y="4719"/>
                <a:ext cx="1783" cy="1869"/>
              </a:xfrm>
              <a:prstGeom prst="ellipse">
                <a:avLst/>
              </a:prstGeom>
              <a:noFill/>
              <a:ln w="9525" cap="flat" cmpd="sng">
                <a:solidFill>
                  <a:srgbClr val="000000"/>
                </a:solidFill>
                <a:prstDash val="solid"/>
                <a:headEnd type="none" w="med" len="med"/>
                <a:tailEnd type="none" w="med" len="med"/>
              </a:ln>
            </p:spPr>
          </p:sp>
          <p:sp>
            <p:nvSpPr>
              <p:cNvPr id="2761" name="椭圆 2761"/>
              <p:cNvSpPr/>
              <p:nvPr/>
            </p:nvSpPr>
            <p:spPr>
              <a:xfrm>
                <a:off x="8117" y="4768"/>
                <a:ext cx="1337" cy="1348"/>
              </a:xfrm>
              <a:prstGeom prst="ellipse">
                <a:avLst/>
              </a:prstGeom>
              <a:noFill/>
              <a:ln w="9525" cap="flat" cmpd="sng">
                <a:solidFill>
                  <a:srgbClr val="000000"/>
                </a:solidFill>
                <a:prstDash val="dash"/>
                <a:headEnd type="none" w="med" len="med"/>
                <a:tailEnd type="none" w="med" len="med"/>
              </a:ln>
            </p:spPr>
          </p:sp>
          <p:sp>
            <p:nvSpPr>
              <p:cNvPr id="2762" name="文本框 2762"/>
              <p:cNvSpPr txBox="1"/>
              <p:nvPr/>
            </p:nvSpPr>
            <p:spPr>
              <a:xfrm>
                <a:off x="8460" y="4092"/>
                <a:ext cx="326" cy="337"/>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y</a:t>
                </a:r>
              </a:p>
            </p:txBody>
          </p:sp>
          <p:sp>
            <p:nvSpPr>
              <p:cNvPr id="2763" name="文本框 2763"/>
              <p:cNvSpPr txBox="1"/>
              <p:nvPr/>
            </p:nvSpPr>
            <p:spPr>
              <a:xfrm>
                <a:off x="9677" y="5028"/>
                <a:ext cx="403" cy="412"/>
              </a:xfrm>
              <a:prstGeom prst="rect">
                <a:avLst/>
              </a:prstGeom>
              <a:noFill/>
              <a:ln>
                <a:noFill/>
              </a:ln>
            </p:spPr>
            <p:txBody>
              <a:bodyPr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x</a:t>
                </a:r>
              </a:p>
            </p:txBody>
          </p:sp>
          <p:cxnSp>
            <p:nvCxnSpPr>
              <p:cNvPr id="2764" name="直接连接符 2764"/>
              <p:cNvCxnSpPr/>
              <p:nvPr/>
            </p:nvCxnSpPr>
            <p:spPr>
              <a:xfrm flipV="1">
                <a:off x="9244" y="4604"/>
                <a:ext cx="322" cy="339"/>
              </a:xfrm>
              <a:prstGeom prst="line">
                <a:avLst/>
              </a:prstGeom>
              <a:ln w="9525" cap="flat" cmpd="sng">
                <a:solidFill>
                  <a:srgbClr val="000000"/>
                </a:solidFill>
                <a:prstDash val="solid"/>
                <a:headEnd type="triangle" w="med" len="med"/>
                <a:tailEnd type="none" w="med" len="med"/>
              </a:ln>
            </p:spPr>
          </p:cxnSp>
          <p:sp>
            <p:nvSpPr>
              <p:cNvPr id="2765" name="任意多边形 2765"/>
              <p:cNvSpPr/>
              <p:nvPr/>
            </p:nvSpPr>
            <p:spPr>
              <a:xfrm rot="904109">
                <a:off x="8117" y="6115"/>
                <a:ext cx="223" cy="113"/>
              </a:xfrm>
              <a:custGeom>
                <a:avLst/>
                <a:gdLst/>
                <a:ahLst/>
                <a:cxnLst/>
                <a:rect l="0" t="0" r="0" b="0"/>
                <a:pathLst>
                  <a:path w="540" h="468">
                    <a:moveTo>
                      <a:pt x="0" y="0"/>
                    </a:moveTo>
                    <a:cubicBezTo>
                      <a:pt x="45" y="117"/>
                      <a:pt x="90" y="234"/>
                      <a:pt x="180" y="312"/>
                    </a:cubicBezTo>
                    <a:cubicBezTo>
                      <a:pt x="270" y="390"/>
                      <a:pt x="405" y="429"/>
                      <a:pt x="540" y="468"/>
                    </a:cubicBezTo>
                  </a:path>
                </a:pathLst>
              </a:custGeom>
              <a:noFill/>
              <a:ln w="9525" cap="flat" cmpd="sng">
                <a:solidFill>
                  <a:srgbClr val="000000"/>
                </a:solidFill>
                <a:prstDash val="solid"/>
                <a:headEnd type="none" w="med" len="med"/>
                <a:tailEnd type="triangle" w="med" len="med"/>
              </a:ln>
            </p:spPr>
          </p:sp>
          <p:sp>
            <p:nvSpPr>
              <p:cNvPr id="2766" name="文本框 2766"/>
              <p:cNvSpPr txBox="1"/>
              <p:nvPr/>
            </p:nvSpPr>
            <p:spPr>
              <a:xfrm>
                <a:off x="8396" y="6148"/>
                <a:ext cx="334" cy="336"/>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r</a:t>
                </a:r>
                <a:endParaRPr lang="en-US" altLang="zh-CN" sz="1050" kern="100" baseline="-25000">
                  <a:latin typeface="Calibri" panose="020F0502020204030204"/>
                  <a:ea typeface="宋体" panose="02010600030101010101" pitchFamily="2" charset="-122"/>
                  <a:cs typeface="Times New Roman" panose="02020603050405020304"/>
                  <a:sym typeface="Times New Roman" panose="02020603050405020304"/>
                </a:endParaRPr>
              </a:p>
            </p:txBody>
          </p:sp>
          <p:cxnSp>
            <p:nvCxnSpPr>
              <p:cNvPr id="2767" name="直接连接符 2767"/>
              <p:cNvCxnSpPr/>
              <p:nvPr/>
            </p:nvCxnSpPr>
            <p:spPr>
              <a:xfrm>
                <a:off x="8904" y="4508"/>
                <a:ext cx="334" cy="450"/>
              </a:xfrm>
              <a:prstGeom prst="line">
                <a:avLst/>
              </a:prstGeom>
              <a:ln w="9525" cap="flat" cmpd="sng">
                <a:solidFill>
                  <a:srgbClr val="000000"/>
                </a:solidFill>
                <a:prstDash val="solid"/>
                <a:headEnd type="none" w="med" len="med"/>
                <a:tailEnd type="triangle" w="med" len="med"/>
              </a:ln>
            </p:spPr>
          </p:cxnSp>
          <p:sp>
            <p:nvSpPr>
              <p:cNvPr id="2768" name="文本框 2768"/>
              <p:cNvSpPr txBox="1"/>
              <p:nvPr/>
            </p:nvSpPr>
            <p:spPr>
              <a:xfrm>
                <a:off x="9340" y="4317"/>
                <a:ext cx="446" cy="337"/>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F</a:t>
                </a:r>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iN</a:t>
                </a:r>
              </a:p>
            </p:txBody>
          </p:sp>
          <p:sp>
            <p:nvSpPr>
              <p:cNvPr id="2769" name="文本框 2769"/>
              <p:cNvSpPr txBox="1"/>
              <p:nvPr/>
            </p:nvSpPr>
            <p:spPr>
              <a:xfrm>
                <a:off x="8897" y="4239"/>
                <a:ext cx="446" cy="337"/>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F</a:t>
                </a:r>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iT</a:t>
                </a:r>
              </a:p>
            </p:txBody>
          </p:sp>
          <p:sp>
            <p:nvSpPr>
              <p:cNvPr id="2770" name="任意多边形 2770"/>
              <p:cNvSpPr/>
              <p:nvPr/>
            </p:nvSpPr>
            <p:spPr>
              <a:xfrm>
                <a:off x="9071" y="5096"/>
                <a:ext cx="130" cy="324"/>
              </a:xfrm>
              <a:custGeom>
                <a:avLst/>
                <a:gdLst/>
                <a:ahLst/>
                <a:cxnLst/>
                <a:rect l="0" t="0" r="0" b="0"/>
                <a:pathLst>
                  <a:path w="211" h="450">
                    <a:moveTo>
                      <a:pt x="180" y="450"/>
                    </a:moveTo>
                    <a:cubicBezTo>
                      <a:pt x="211" y="357"/>
                      <a:pt x="166" y="144"/>
                      <a:pt x="70" y="80"/>
                    </a:cubicBezTo>
                    <a:cubicBezTo>
                      <a:pt x="17" y="0"/>
                      <a:pt x="87" y="97"/>
                      <a:pt x="20" y="30"/>
                    </a:cubicBezTo>
                    <a:cubicBezTo>
                      <a:pt x="12" y="22"/>
                      <a:pt x="0" y="0"/>
                      <a:pt x="0" y="0"/>
                    </a:cubicBezTo>
                  </a:path>
                </a:pathLst>
              </a:custGeom>
              <a:noFill/>
              <a:ln w="9525" cap="flat" cmpd="sng">
                <a:solidFill>
                  <a:srgbClr val="000000"/>
                </a:solidFill>
                <a:prstDash val="solid"/>
                <a:headEnd type="none" w="med" len="med"/>
                <a:tailEnd type="triangle" w="med" len="med"/>
              </a:ln>
            </p:spPr>
          </p:sp>
          <p:sp>
            <p:nvSpPr>
              <p:cNvPr id="2771" name="文本框 2771"/>
              <p:cNvSpPr txBox="1"/>
              <p:nvPr/>
            </p:nvSpPr>
            <p:spPr>
              <a:xfrm>
                <a:off x="9190" y="5106"/>
                <a:ext cx="334" cy="337"/>
              </a:xfrm>
              <a:prstGeom prst="rect">
                <a:avLst/>
              </a:prstGeom>
              <a:noFill/>
              <a:ln>
                <a:noFill/>
              </a:ln>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bi</a:t>
                </a:r>
              </a:p>
            </p:txBody>
          </p:sp>
        </p:grpSp>
        <p:cxnSp>
          <p:nvCxnSpPr>
            <p:cNvPr id="2673" name="直接连接符 2673"/>
            <p:cNvCxnSpPr/>
            <p:nvPr/>
          </p:nvCxnSpPr>
          <p:spPr>
            <a:xfrm>
              <a:off x="6641" y="3910159"/>
              <a:ext cx="2700" cy="0"/>
            </a:xfrm>
            <a:prstGeom prst="line">
              <a:avLst/>
            </a:prstGeom>
            <a:ln w="9525" cap="flat" cmpd="sng">
              <a:solidFill>
                <a:srgbClr val="000000"/>
              </a:solidFill>
              <a:prstDash val="solid"/>
              <a:headEnd type="none" w="med" len="med"/>
              <a:tailEnd type="triangle" w="med" len="med"/>
            </a:ln>
          </p:spPr>
        </p:cxnSp>
        <p:cxnSp>
          <p:nvCxnSpPr>
            <p:cNvPr id="2679" name="直接连接符 2679"/>
            <p:cNvCxnSpPr/>
            <p:nvPr/>
          </p:nvCxnSpPr>
          <p:spPr>
            <a:xfrm flipV="1">
              <a:off x="7181" y="3909067"/>
              <a:ext cx="0" cy="1560"/>
            </a:xfrm>
            <a:prstGeom prst="line">
              <a:avLst/>
            </a:prstGeom>
            <a:ln w="9525" cap="flat" cmpd="sng">
              <a:solidFill>
                <a:srgbClr val="000000"/>
              </a:solidFill>
              <a:prstDash val="solid"/>
              <a:headEnd type="none" w="med" len="med"/>
              <a:tailEnd type="triangle" w="med" len="med"/>
            </a:ln>
          </p:spPr>
        </p:cxnSp>
        <p:cxnSp>
          <p:nvCxnSpPr>
            <p:cNvPr id="2674" name="直接连接符 2674"/>
            <p:cNvCxnSpPr/>
            <p:nvPr/>
          </p:nvCxnSpPr>
          <p:spPr>
            <a:xfrm>
              <a:off x="8801" y="3909223"/>
              <a:ext cx="0" cy="936"/>
            </a:xfrm>
            <a:prstGeom prst="line">
              <a:avLst/>
            </a:prstGeom>
            <a:ln w="9525" cap="flat" cmpd="sng">
              <a:solidFill>
                <a:srgbClr val="000000"/>
              </a:solidFill>
              <a:prstDash val="dash"/>
              <a:headEnd type="none" w="med" len="med"/>
              <a:tailEnd type="none" w="med" len="med"/>
            </a:ln>
          </p:spPr>
        </p:cxnSp>
        <p:sp>
          <p:nvSpPr>
            <p:cNvPr id="2682" name="文本框 2682"/>
            <p:cNvSpPr txBox="1"/>
            <p:nvPr/>
          </p:nvSpPr>
          <p:spPr>
            <a:xfrm>
              <a:off x="8441" y="3910159"/>
              <a:ext cx="720" cy="468"/>
            </a:xfrm>
            <a:prstGeom prst="rect">
              <a:avLst/>
            </a:prstGeom>
            <a:noFill/>
            <a:ln>
              <a:noFill/>
            </a:ln>
          </p:spPr>
          <p:txBody>
            <a:bodyPr upright="1"/>
            <a:lstStyle/>
            <a:p>
              <a:pPr algn="ctr"/>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2</a:t>
              </a:r>
              <a:r>
                <a:rPr lang="en-US" altLang="zh-CN" sz="1050"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680" name="文本框 2680"/>
            <p:cNvSpPr txBox="1"/>
            <p:nvPr/>
          </p:nvSpPr>
          <p:spPr>
            <a:xfrm>
              <a:off x="8907" y="3909781"/>
              <a:ext cx="720" cy="468"/>
            </a:xfrm>
            <a:prstGeom prst="rect">
              <a:avLst/>
            </a:prstGeom>
            <a:noFill/>
            <a:ln>
              <a:noFill/>
            </a:ln>
          </p:spPr>
          <p:txBody>
            <a:bodyPr upright="1"/>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684" name="文本框 2684"/>
            <p:cNvSpPr txBox="1"/>
            <p:nvPr/>
          </p:nvSpPr>
          <p:spPr>
            <a:xfrm>
              <a:off x="6711" y="3908911"/>
              <a:ext cx="720" cy="468"/>
            </a:xfrm>
            <a:prstGeom prst="rect">
              <a:avLst/>
            </a:prstGeom>
            <a:noFill/>
            <a:ln>
              <a:noFill/>
            </a:ln>
          </p:spPr>
          <p:txBody>
            <a:bodyPr upright="1"/>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c</a:t>
              </a:r>
            </a:p>
          </p:txBody>
        </p:sp>
        <p:sp>
          <p:nvSpPr>
            <p:cNvPr id="2683" name="任意多边形 2683"/>
            <p:cNvSpPr/>
            <p:nvPr/>
          </p:nvSpPr>
          <p:spPr>
            <a:xfrm>
              <a:off x="7181" y="3909535"/>
              <a:ext cx="1620" cy="212"/>
            </a:xfrm>
            <a:custGeom>
              <a:avLst/>
              <a:gdLst/>
              <a:ahLst/>
              <a:cxnLst/>
              <a:rect l="0" t="0" r="0" b="0"/>
              <a:pathLst>
                <a:path w="2530" h="120">
                  <a:moveTo>
                    <a:pt x="0" y="20"/>
                  </a:moveTo>
                  <a:cubicBezTo>
                    <a:pt x="210" y="26"/>
                    <a:pt x="310" y="34"/>
                    <a:pt x="490" y="50"/>
                  </a:cubicBezTo>
                  <a:cubicBezTo>
                    <a:pt x="500" y="57"/>
                    <a:pt x="512" y="62"/>
                    <a:pt x="520" y="70"/>
                  </a:cubicBezTo>
                  <a:cubicBezTo>
                    <a:pt x="528" y="78"/>
                    <a:pt x="530" y="94"/>
                    <a:pt x="540" y="100"/>
                  </a:cubicBezTo>
                  <a:cubicBezTo>
                    <a:pt x="558" y="111"/>
                    <a:pt x="600" y="120"/>
                    <a:pt x="600" y="120"/>
                  </a:cubicBezTo>
                  <a:cubicBezTo>
                    <a:pt x="624" y="47"/>
                    <a:pt x="600" y="65"/>
                    <a:pt x="660" y="50"/>
                  </a:cubicBezTo>
                  <a:cubicBezTo>
                    <a:pt x="890" y="55"/>
                    <a:pt x="1081" y="74"/>
                    <a:pt x="1300" y="60"/>
                  </a:cubicBezTo>
                  <a:cubicBezTo>
                    <a:pt x="1314" y="57"/>
                    <a:pt x="1363" y="50"/>
                    <a:pt x="1380" y="40"/>
                  </a:cubicBezTo>
                  <a:cubicBezTo>
                    <a:pt x="1401" y="28"/>
                    <a:pt x="1440" y="0"/>
                    <a:pt x="1440" y="0"/>
                  </a:cubicBezTo>
                  <a:cubicBezTo>
                    <a:pt x="1803" y="3"/>
                    <a:pt x="2167" y="10"/>
                    <a:pt x="2530" y="10"/>
                  </a:cubicBezTo>
                </a:path>
              </a:pathLst>
            </a:custGeom>
            <a:noFill/>
            <a:ln w="9525" cap="flat" cmpd="sng">
              <a:solidFill>
                <a:srgbClr val="000000"/>
              </a:solidFill>
              <a:prstDash val="solid"/>
              <a:headEnd type="none" w="med" len="med"/>
              <a:tailEnd type="none" w="med" len="med"/>
            </a:ln>
          </p:spPr>
        </p:sp>
        <p:sp>
          <p:nvSpPr>
            <p:cNvPr id="2672" name="文本框 2672"/>
            <p:cNvSpPr txBox="1"/>
            <p:nvPr/>
          </p:nvSpPr>
          <p:spPr>
            <a:xfrm>
              <a:off x="6821" y="3910159"/>
              <a:ext cx="540" cy="468"/>
            </a:xfrm>
            <a:prstGeom prst="rect">
              <a:avLst/>
            </a:prstGeom>
            <a:noFill/>
            <a:ln>
              <a:noFill/>
            </a:ln>
          </p:spPr>
          <p:txBody>
            <a:bodyPr upright="1"/>
            <a:lstStyle/>
            <a:p>
              <a:pPr algn="ctr"/>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0</a:t>
              </a:r>
            </a:p>
          </p:txBody>
        </p:sp>
      </p:grpSp>
      <p:sp>
        <p:nvSpPr>
          <p:cNvPr id="9" name="文本框 8"/>
          <p:cNvSpPr txBox="1"/>
          <p:nvPr/>
        </p:nvSpPr>
        <p:spPr>
          <a:xfrm>
            <a:off x="1219200" y="5867400"/>
            <a:ext cx="6976745" cy="337185"/>
          </a:xfrm>
          <a:prstGeom prst="rect">
            <a:avLst/>
          </a:prstGeom>
        </p:spPr>
        <p:txBody>
          <a:bodyPr wrap="square">
            <a:spAutoFit/>
          </a:bodyPr>
          <a:lstStyle/>
          <a:p>
            <a:pPr marL="0" indent="0" algn="just" defTabSz="266700">
              <a:spcBef>
                <a:spcPct val="0"/>
              </a:spcBef>
              <a:spcAft>
                <a:spcPct val="0"/>
              </a:spcAft>
            </a:pPr>
            <a:r>
              <a:rPr lang="zh-CN" altLang="en-US" sz="1600">
                <a:latin typeface="Calibri" panose="020F0502020204030204"/>
              </a:rPr>
              <a:t>（</a:t>
            </a:r>
            <a:r>
              <a:rPr lang="en-US" altLang="zh-CN" sz="1600">
                <a:latin typeface="Calibri" panose="020F0502020204030204"/>
              </a:rPr>
              <a:t>a</a:t>
            </a:r>
            <a:r>
              <a:rPr lang="zh-CN" altLang="en-US" sz="1600">
                <a:latin typeface="Calibri" panose="020F0502020204030204"/>
              </a:rPr>
              <a:t>）</a:t>
            </a:r>
            <a:r>
              <a:rPr lang="zh-CN" altLang="en-US" sz="1600">
                <a:latin typeface="Calibri" panose="020F0502020204030204"/>
                <a:ea typeface="宋体" panose="02010600030101010101" pitchFamily="2" charset="-122"/>
              </a:rPr>
              <a:t>转静间隙分布 </a:t>
            </a:r>
            <a:r>
              <a:rPr lang="en-US" altLang="zh-CN" sz="1600">
                <a:latin typeface="Calibri" panose="020F0502020204030204"/>
                <a:ea typeface="宋体" panose="02010600030101010101" pitchFamily="2" charset="-122"/>
              </a:rPr>
              <a:t>                   </a:t>
            </a:r>
            <a:r>
              <a:rPr lang="zh-CN" altLang="en-US" sz="1600">
                <a:latin typeface="Calibri" panose="020F0502020204030204"/>
                <a:ea typeface="宋体" panose="02010600030101010101" pitchFamily="2" charset="-122"/>
              </a:rPr>
              <a:t>（</a:t>
            </a:r>
            <a:r>
              <a:rPr lang="en-US" altLang="zh-CN" sz="1600">
                <a:latin typeface="Calibri" panose="020F0502020204030204"/>
                <a:ea typeface="宋体" panose="02010600030101010101" pitchFamily="2" charset="-122"/>
              </a:rPr>
              <a:t>b</a:t>
            </a:r>
            <a:r>
              <a:rPr lang="zh-CN" altLang="en-US" sz="1600">
                <a:latin typeface="Calibri" panose="020F0502020204030204"/>
                <a:ea typeface="宋体" panose="02010600030101010101" pitchFamily="2" charset="-122"/>
              </a:rPr>
              <a:t>）转静间隙 </a:t>
            </a:r>
            <a:r>
              <a:rPr lang="en-US" altLang="zh-CN" sz="1600">
                <a:latin typeface="Calibri" panose="020F0502020204030204"/>
                <a:ea typeface="宋体" panose="02010600030101010101" pitchFamily="2" charset="-122"/>
              </a:rPr>
              <a:t>                 </a:t>
            </a:r>
            <a:r>
              <a:rPr lang="zh-CN" altLang="en-US" sz="1600">
                <a:latin typeface="Calibri" panose="020F0502020204030204"/>
                <a:ea typeface="宋体" panose="02010600030101010101" pitchFamily="2" charset="-122"/>
              </a:rPr>
              <a:t>（</a:t>
            </a:r>
            <a:r>
              <a:rPr lang="en-US" altLang="zh-CN" sz="1600">
                <a:latin typeface="Calibri" panose="020F0502020204030204"/>
                <a:ea typeface="宋体" panose="02010600030101010101" pitchFamily="2" charset="-122"/>
              </a:rPr>
              <a:t>c</a:t>
            </a:r>
            <a:r>
              <a:rPr lang="zh-CN" altLang="en-US" sz="1600">
                <a:latin typeface="Calibri" panose="020F0502020204030204"/>
                <a:ea typeface="宋体" panose="02010600030101010101" pitchFamily="2" charset="-122"/>
              </a:rPr>
              <a:t>）</a:t>
            </a:r>
            <a:r>
              <a:rPr lang="en-US" altLang="zh-CN" sz="1600">
                <a:latin typeface="Calibri" panose="020F0502020204030204"/>
                <a:ea typeface="Calibri" panose="020F0502020204030204"/>
              </a:rPr>
              <a:t> </a:t>
            </a:r>
            <a:r>
              <a:rPr lang="zh-CN" altLang="en-US" sz="1600">
                <a:latin typeface="Calibri" panose="020F0502020204030204"/>
                <a:ea typeface="宋体" panose="02010600030101010101" pitchFamily="2" charset="-122"/>
              </a:rPr>
              <a:t>转静碰摩力</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342265" y="1250315"/>
            <a:ext cx="8409940" cy="5121910"/>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a:latin typeface="Calibri" panose="020F0502020204030204"/>
                <a:ea typeface="宋体" panose="02010600030101010101" pitchFamily="2" charset="-122"/>
              </a:rPr>
              <a:t>3.1.1 </a:t>
            </a:r>
            <a:r>
              <a:rPr lang="zh-CN" altLang="en-US" sz="1600" b="1">
                <a:latin typeface="Calibri" panose="020F0502020204030204"/>
                <a:ea typeface="宋体" panose="02010600030101010101" pitchFamily="2" charset="-122"/>
              </a:rPr>
              <a:t>模型</a:t>
            </a:r>
            <a:r>
              <a:rPr lang="en-US" altLang="zh-CN" sz="1600" b="1">
                <a:latin typeface="Calibri" panose="020F0502020204030204"/>
                <a:ea typeface="宋体" panose="02010600030101010101" pitchFamily="2" charset="-122"/>
              </a:rPr>
              <a:t>——</a:t>
            </a:r>
            <a:r>
              <a:rPr lang="zh-CN" altLang="en-US" sz="1600" b="1">
                <a:latin typeface="Calibri" panose="020F0502020204030204"/>
                <a:ea typeface="宋体" panose="02010600030101010101" pitchFamily="2" charset="-122"/>
              </a:rPr>
              <a:t>新型叶片</a:t>
            </a:r>
            <a:r>
              <a:rPr lang="en-US" altLang="zh-CN" sz="1600" b="1">
                <a:latin typeface="Calibri" panose="020F0502020204030204"/>
                <a:ea typeface="Calibri" panose="020F0502020204030204"/>
              </a:rPr>
              <a:t>-</a:t>
            </a:r>
            <a:r>
              <a:rPr lang="zh-CN" altLang="en-US" sz="1600" b="1">
                <a:latin typeface="Calibri" panose="020F0502020204030204"/>
                <a:ea typeface="宋体" panose="02010600030101010101" pitchFamily="2" charset="-122"/>
              </a:rPr>
              <a:t>机匣碰摩故障动力学模型</a:t>
            </a:r>
          </a:p>
        </p:txBody>
      </p:sp>
      <p:sp>
        <p:nvSpPr>
          <p:cNvPr id="6" name="文本框 5"/>
          <p:cNvSpPr txBox="1"/>
          <p:nvPr/>
        </p:nvSpPr>
        <p:spPr>
          <a:xfrm>
            <a:off x="556260" y="1362075"/>
            <a:ext cx="2239010" cy="460375"/>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a:solidFill>
                  <a:srgbClr val="FF0000"/>
                </a:solidFill>
                <a:latin typeface="宋体" panose="02010600030101010101" pitchFamily="2" charset="-122"/>
                <a:ea typeface="宋体" panose="02010600030101010101" pitchFamily="2" charset="-122"/>
              </a:rPr>
              <a:t>（</a:t>
            </a:r>
            <a:r>
              <a:rPr lang="en-US" altLang="zh-CN" sz="1600" b="1" i="0">
                <a:solidFill>
                  <a:srgbClr val="FF0000"/>
                </a:solidFill>
                <a:latin typeface="宋体" panose="02010600030101010101" pitchFamily="2" charset="-122"/>
                <a:ea typeface="宋体" panose="02010600030101010101" pitchFamily="2" charset="-122"/>
              </a:rPr>
              <a:t>3</a:t>
            </a:r>
            <a:r>
              <a:rPr lang="zh-CN" altLang="en-US" sz="1600" b="1" i="0">
                <a:solidFill>
                  <a:srgbClr val="FF0000"/>
                </a:solidFill>
                <a:latin typeface="宋体" panose="02010600030101010101" pitchFamily="2" charset="-122"/>
                <a:ea typeface="宋体" panose="02010600030101010101" pitchFamily="2" charset="-122"/>
              </a:rPr>
              <a:t>）试验验证</a:t>
            </a:r>
            <a:endParaRPr lang="zh-CN" altLang="en-US" sz="1600" b="1" i="0">
              <a:latin typeface="宋体" panose="02010600030101010101" pitchFamily="2" charset="-122"/>
              <a:ea typeface="宋体" panose="02010600030101010101" pitchFamily="2" charset="-122"/>
            </a:endParaRPr>
          </a:p>
        </p:txBody>
      </p:sp>
      <p:pic>
        <p:nvPicPr>
          <p:cNvPr id="2" name="图片 1"/>
          <p:cNvPicPr>
            <a:picLocks noChangeAspect="1"/>
          </p:cNvPicPr>
          <p:nvPr/>
        </p:nvPicPr>
        <p:blipFill>
          <a:blip r:embed="rId3"/>
          <a:stretch>
            <a:fillRect/>
          </a:stretch>
        </p:blipFill>
        <p:spPr>
          <a:xfrm>
            <a:off x="594360" y="1905000"/>
            <a:ext cx="2232025" cy="1539240"/>
          </a:xfrm>
          <a:prstGeom prst="rect">
            <a:avLst/>
          </a:prstGeom>
        </p:spPr>
      </p:pic>
      <p:pic>
        <p:nvPicPr>
          <p:cNvPr id="4" name="图片 3"/>
          <p:cNvPicPr>
            <a:picLocks noChangeAspect="1"/>
          </p:cNvPicPr>
          <p:nvPr/>
        </p:nvPicPr>
        <p:blipFill>
          <a:blip r:embed="rId4"/>
          <a:stretch>
            <a:fillRect/>
          </a:stretch>
        </p:blipFill>
        <p:spPr>
          <a:xfrm>
            <a:off x="367030" y="3801110"/>
            <a:ext cx="2560320" cy="2042160"/>
          </a:xfrm>
          <a:prstGeom prst="rect">
            <a:avLst/>
          </a:prstGeom>
        </p:spPr>
      </p:pic>
      <p:pic>
        <p:nvPicPr>
          <p:cNvPr id="8" name="图片 7"/>
          <p:cNvPicPr>
            <a:picLocks noChangeAspect="1"/>
          </p:cNvPicPr>
          <p:nvPr/>
        </p:nvPicPr>
        <p:blipFill>
          <a:blip r:embed="rId5"/>
          <a:stretch>
            <a:fillRect/>
          </a:stretch>
        </p:blipFill>
        <p:spPr>
          <a:xfrm>
            <a:off x="2971800" y="2057400"/>
            <a:ext cx="2597785" cy="1524635"/>
          </a:xfrm>
          <a:prstGeom prst="rect">
            <a:avLst/>
          </a:prstGeom>
        </p:spPr>
      </p:pic>
      <p:pic>
        <p:nvPicPr>
          <p:cNvPr id="10" name="图片 9"/>
          <p:cNvPicPr>
            <a:picLocks noChangeAspect="1"/>
          </p:cNvPicPr>
          <p:nvPr/>
        </p:nvPicPr>
        <p:blipFill>
          <a:blip r:embed="rId6"/>
          <a:stretch>
            <a:fillRect/>
          </a:stretch>
        </p:blipFill>
        <p:spPr>
          <a:xfrm>
            <a:off x="5715000" y="1981200"/>
            <a:ext cx="2606040" cy="1543685"/>
          </a:xfrm>
          <a:prstGeom prst="rect">
            <a:avLst/>
          </a:prstGeom>
        </p:spPr>
      </p:pic>
      <p:graphicFrame>
        <p:nvGraphicFramePr>
          <p:cNvPr id="11" name="表格 10"/>
          <p:cNvGraphicFramePr/>
          <p:nvPr>
            <p:custDataLst>
              <p:tags r:id="rId1"/>
            </p:custDataLst>
          </p:nvPr>
        </p:nvGraphicFramePr>
        <p:xfrm>
          <a:off x="3048000" y="4006215"/>
          <a:ext cx="5591810" cy="2059305"/>
        </p:xfrm>
        <a:graphic>
          <a:graphicData uri="http://schemas.openxmlformats.org/drawingml/2006/table">
            <a:tbl>
              <a:tblPr/>
              <a:tblGrid>
                <a:gridCol w="1035050">
                  <a:extLst>
                    <a:ext uri="{9D8B030D-6E8A-4147-A177-3AD203B41FA5}">
                      <a16:colId xmlns:a16="http://schemas.microsoft.com/office/drawing/2014/main" val="20000"/>
                    </a:ext>
                  </a:extLst>
                </a:gridCol>
                <a:gridCol w="1336675">
                  <a:extLst>
                    <a:ext uri="{9D8B030D-6E8A-4147-A177-3AD203B41FA5}">
                      <a16:colId xmlns:a16="http://schemas.microsoft.com/office/drawing/2014/main" val="20001"/>
                    </a:ext>
                  </a:extLst>
                </a:gridCol>
                <a:gridCol w="1419225">
                  <a:extLst>
                    <a:ext uri="{9D8B030D-6E8A-4147-A177-3AD203B41FA5}">
                      <a16:colId xmlns:a16="http://schemas.microsoft.com/office/drawing/2014/main" val="20002"/>
                    </a:ext>
                  </a:extLst>
                </a:gridCol>
                <a:gridCol w="1800860">
                  <a:extLst>
                    <a:ext uri="{9D8B030D-6E8A-4147-A177-3AD203B41FA5}">
                      <a16:colId xmlns:a16="http://schemas.microsoft.com/office/drawing/2014/main" val="20003"/>
                    </a:ext>
                  </a:extLst>
                </a:gridCol>
              </a:tblGrid>
              <a:tr h="257175">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特征</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试验</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仿真</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准确率</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0"/>
                  </a:ext>
                </a:extLst>
              </a:tr>
              <a:tr h="257810">
                <a:tc rowSpan="4">
                  <a:txBody>
                    <a:bodyPr/>
                    <a:lstStyle/>
                    <a:p>
                      <a:pPr marL="0" indent="0" algn="ctr">
                        <a:spcBef>
                          <a:spcPct val="0"/>
                        </a:spcBef>
                        <a:spcAft>
                          <a:spcPct val="0"/>
                        </a:spcAft>
                      </a:pPr>
                      <a:r>
                        <a:rPr lang="zh-CN" sz="1600">
                          <a:latin typeface="Calibri" panose="020F0502020204030204"/>
                          <a:ea typeface="宋体" panose="02010600030101010101" pitchFamily="2" charset="-122"/>
                        </a:rPr>
                        <a:t>特征</a:t>
                      </a:r>
                    </a:p>
                    <a:p>
                      <a:pPr marL="0" indent="0" algn="ctr">
                        <a:spcBef>
                          <a:spcPct val="0"/>
                        </a:spcBef>
                        <a:spcAft>
                          <a:spcPct val="0"/>
                        </a:spcAft>
                      </a:pPr>
                      <a:r>
                        <a:rPr lang="zh-CN" sz="1600">
                          <a:latin typeface="Calibri" panose="020F0502020204030204"/>
                          <a:ea typeface="宋体" panose="02010600030101010101" pitchFamily="2" charset="-122"/>
                        </a:rPr>
                        <a:t>频率</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794</a:t>
                      </a:r>
                      <a:r>
                        <a:rPr lang="en-US" altLang="zh-CN" sz="1600">
                          <a:latin typeface="Calibri" panose="020F0502020204030204"/>
                          <a:ea typeface="Calibri" panose="020F0502020204030204"/>
                        </a:rPr>
                        <a:t>.2</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79</a:t>
                      </a:r>
                      <a:r>
                        <a:rPr lang="en-US" altLang="zh-CN" sz="1600">
                          <a:latin typeface="Calibri" panose="020F0502020204030204"/>
                          <a:ea typeface="Calibri" panose="020F0502020204030204"/>
                        </a:rPr>
                        <a:t>3.8</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99.95</a:t>
                      </a:r>
                      <a:r>
                        <a:rPr lang="en-US" altLang="zh-CN" sz="1600">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1"/>
                  </a:ext>
                </a:extLst>
              </a:tr>
              <a:tr h="25717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2</a:t>
                      </a:r>
                      <a:r>
                        <a:rPr lang="en-US" altLang="zh-CN" sz="1600">
                          <a:latin typeface="Calibri" panose="020F0502020204030204"/>
                          <a:ea typeface="Calibri" panose="020F0502020204030204"/>
                        </a:rPr>
                        <a:t>382.3</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2</a:t>
                      </a:r>
                      <a:r>
                        <a:rPr lang="en-US" altLang="zh-CN" sz="1600">
                          <a:latin typeface="Calibri" panose="020F0502020204030204"/>
                          <a:ea typeface="Calibri" panose="020F0502020204030204"/>
                        </a:rPr>
                        <a:t>381.6</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99.97</a:t>
                      </a:r>
                      <a:r>
                        <a:rPr lang="en-US" altLang="zh-CN" sz="1600">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2"/>
                  </a:ext>
                </a:extLst>
              </a:tr>
              <a:tr h="257810">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3176</a:t>
                      </a:r>
                      <a:r>
                        <a:rPr lang="en-US" altLang="zh-CN" sz="1600">
                          <a:latin typeface="Calibri" panose="020F0502020204030204"/>
                          <a:ea typeface="Calibri" panose="020F0502020204030204"/>
                        </a:rPr>
                        <a:t>.1</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317</a:t>
                      </a:r>
                      <a:r>
                        <a:rPr lang="en-US" altLang="zh-CN" sz="1600">
                          <a:latin typeface="Calibri" panose="020F0502020204030204"/>
                          <a:ea typeface="Calibri" panose="020F0502020204030204"/>
                        </a:rPr>
                        <a:t>5.9</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99.99</a:t>
                      </a:r>
                      <a:r>
                        <a:rPr lang="en-US" altLang="zh-CN" sz="1600">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3"/>
                  </a:ext>
                </a:extLst>
              </a:tr>
              <a:tr h="25717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3970</a:t>
                      </a:r>
                      <a:r>
                        <a:rPr lang="en-US" altLang="zh-CN" sz="1600">
                          <a:latin typeface="Calibri" panose="020F0502020204030204"/>
                          <a:ea typeface="Calibri" panose="020F0502020204030204"/>
                        </a:rPr>
                        <a:t>.4</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3970</a:t>
                      </a:r>
                      <a:r>
                        <a:rPr lang="en-US" altLang="zh-CN" sz="1600">
                          <a:latin typeface="Calibri" panose="020F0502020204030204"/>
                          <a:ea typeface="Calibri" panose="020F0502020204030204"/>
                        </a:rPr>
                        <a:t>.3</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99.99</a:t>
                      </a:r>
                      <a:r>
                        <a:rPr lang="en-US" altLang="zh-CN" sz="1600">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4"/>
                  </a:ext>
                </a:extLst>
              </a:tr>
              <a:tr h="514985">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边频特征</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24.8</a:t>
                      </a:r>
                      <a:r>
                        <a:rPr lang="en-US" altLang="zh-CN" sz="1600">
                          <a:latin typeface="Calibri" panose="020F0502020204030204"/>
                          <a:ea typeface="Calibri" panose="020F0502020204030204"/>
                        </a:rPr>
                        <a:t>1</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宋体" panose="02010600030101010101" pitchFamily="2" charset="-122"/>
                        </a:rPr>
                        <a:t>24.</a:t>
                      </a:r>
                      <a:r>
                        <a:rPr lang="en-US" altLang="zh-CN" sz="1600">
                          <a:latin typeface="Calibri" panose="020F0502020204030204"/>
                          <a:ea typeface="Calibri" panose="020F0502020204030204"/>
                        </a:rPr>
                        <a:t>78</a:t>
                      </a:r>
                      <a:r>
                        <a:rPr lang="en-US" altLang="zh-CN" sz="1600">
                          <a:latin typeface="Calibri" panose="020F0502020204030204"/>
                          <a:ea typeface="宋体" panose="02010600030101010101" pitchFamily="2" charset="-122"/>
                        </a:rPr>
                        <a:t>Hz</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99.88</a:t>
                      </a:r>
                      <a:r>
                        <a:rPr lang="en-US" altLang="zh-CN" sz="1600">
                          <a:latin typeface="Calibri" panose="020F0502020204030204"/>
                          <a:ea typeface="宋体" panose="02010600030101010101" pitchFamily="2" charset="-122"/>
                        </a:rPr>
                        <a:t>%</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5"/>
                  </a:ext>
                </a:extLst>
              </a:tr>
              <a:tr h="257175">
                <a:tc>
                  <a:txBody>
                    <a:bodyPr/>
                    <a:lstStyle/>
                    <a:p>
                      <a:pPr marL="0" indent="0" algn="ctr" fontAlgn="ctr">
                        <a:spcBef>
                          <a:spcPct val="0"/>
                        </a:spcBef>
                        <a:spcAft>
                          <a:spcPct val="0"/>
                        </a:spcAft>
                      </a:pPr>
                      <a:r>
                        <a:rPr lang="zh-CN" sz="1600">
                          <a:latin typeface="Calibri" panose="020F0502020204030204"/>
                          <a:ea typeface="宋体" panose="02010600030101010101" pitchFamily="2" charset="-122"/>
                        </a:rPr>
                        <a:t>有效值</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8.5g</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7.5g</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tc>
                  <a:txBody>
                    <a:bodyPr/>
                    <a:lstStyle/>
                    <a:p>
                      <a:pPr marL="0" indent="0" algn="ctr" fontAlgn="ctr">
                        <a:spcBef>
                          <a:spcPct val="0"/>
                        </a:spcBef>
                        <a:spcAft>
                          <a:spcPct val="0"/>
                        </a:spcAft>
                      </a:pPr>
                      <a:r>
                        <a:rPr lang="en-US" altLang="zh-CN" sz="1600">
                          <a:latin typeface="Calibri" panose="020F0502020204030204"/>
                          <a:ea typeface="Calibri" panose="020F0502020204030204"/>
                        </a:rPr>
                        <a:t>88.2%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solidFill>
                      <a:schemeClr val="accent1"/>
                    </a:solidFill>
                  </a:tcPr>
                </a:tc>
                <a:extLst>
                  <a:ext uri="{0D108BD9-81ED-4DB2-BD59-A6C34878D82A}">
                    <a16:rowId xmlns:a16="http://schemas.microsoft.com/office/drawing/2014/main" val="10006"/>
                  </a:ext>
                </a:extLst>
              </a:tr>
            </a:tbl>
          </a:graphicData>
        </a:graphic>
      </p:graphicFrame>
      <p:sp>
        <p:nvSpPr>
          <p:cNvPr id="12" name="文本框 11"/>
          <p:cNvSpPr txBox="1"/>
          <p:nvPr/>
        </p:nvSpPr>
        <p:spPr>
          <a:xfrm>
            <a:off x="3962400" y="1720215"/>
            <a:ext cx="1085850" cy="337185"/>
          </a:xfrm>
          <a:prstGeom prst="rect">
            <a:avLst/>
          </a:prstGeom>
        </p:spPr>
        <p:txBody>
          <a:bodyPr wrap="square">
            <a:spAutoFit/>
          </a:bodyPr>
          <a:lstStyle/>
          <a:p>
            <a:pPr marL="0" indent="0" algn="just" defTabSz="266700">
              <a:spcBef>
                <a:spcPct val="0"/>
              </a:spcBef>
              <a:spcAft>
                <a:spcPct val="0"/>
              </a:spcAft>
            </a:pPr>
            <a:r>
              <a:rPr lang="zh-CN" altLang="en-US" sz="1600">
                <a:latin typeface="Times New Roman" panose="02020603050405020304"/>
                <a:ea typeface="宋体" panose="02010600030101010101" pitchFamily="2" charset="-122"/>
              </a:rPr>
              <a:t>试验</a:t>
            </a:r>
            <a:r>
              <a:rPr lang="zh-CN" altLang="en-US" sz="1600">
                <a:latin typeface="宋体" panose="02010600030101010101" pitchFamily="2" charset="-122"/>
                <a:ea typeface="宋体" panose="02010600030101010101" pitchFamily="2" charset="-122"/>
              </a:rPr>
              <a:t>结果</a:t>
            </a:r>
          </a:p>
        </p:txBody>
      </p:sp>
      <p:sp>
        <p:nvSpPr>
          <p:cNvPr id="13" name="文本框 12"/>
          <p:cNvSpPr txBox="1"/>
          <p:nvPr/>
        </p:nvSpPr>
        <p:spPr>
          <a:xfrm>
            <a:off x="6553200" y="1720215"/>
            <a:ext cx="1085850" cy="337185"/>
          </a:xfrm>
          <a:prstGeom prst="rect">
            <a:avLst/>
          </a:prstGeom>
        </p:spPr>
        <p:txBody>
          <a:bodyPr wrap="square">
            <a:spAutoFit/>
          </a:bodyPr>
          <a:lstStyle/>
          <a:p>
            <a:pPr marL="0" indent="0" algn="just" defTabSz="266700">
              <a:spcBef>
                <a:spcPct val="0"/>
              </a:spcBef>
              <a:spcAft>
                <a:spcPct val="0"/>
              </a:spcAft>
            </a:pPr>
            <a:r>
              <a:rPr lang="zh-CN" altLang="en-US" sz="1600">
                <a:latin typeface="Times New Roman" panose="02020603050405020304"/>
                <a:ea typeface="宋体" panose="02010600030101010101" pitchFamily="2" charset="-122"/>
              </a:rPr>
              <a:t>仿真</a:t>
            </a:r>
            <a:r>
              <a:rPr lang="zh-CN" altLang="en-US" sz="1600">
                <a:latin typeface="宋体" panose="02010600030101010101" pitchFamily="2" charset="-122"/>
                <a:ea typeface="宋体" panose="02010600030101010101" pitchFamily="2" charset="-122"/>
              </a:rPr>
              <a:t>结果</a:t>
            </a:r>
          </a:p>
        </p:txBody>
      </p:sp>
      <p:sp>
        <p:nvSpPr>
          <p:cNvPr id="14" name="文本框 13"/>
          <p:cNvSpPr txBox="1"/>
          <p:nvPr/>
        </p:nvSpPr>
        <p:spPr>
          <a:xfrm>
            <a:off x="635000" y="3505200"/>
            <a:ext cx="2160270" cy="306705"/>
          </a:xfrm>
          <a:prstGeom prst="rect">
            <a:avLst/>
          </a:prstGeom>
        </p:spPr>
        <p:txBody>
          <a:bodyPr wrap="square">
            <a:spAutoFit/>
          </a:bodyPr>
          <a:lstStyle/>
          <a:p>
            <a:pPr marL="0" indent="0" algn="just" defTabSz="266700">
              <a:spcBef>
                <a:spcPct val="0"/>
              </a:spcBef>
              <a:spcAft>
                <a:spcPct val="0"/>
              </a:spcAft>
            </a:pPr>
            <a:r>
              <a:rPr lang="zh-CN" altLang="en-US" sz="1400">
                <a:latin typeface="宋体" panose="02010600030101010101" pitchFamily="2" charset="-122"/>
                <a:ea typeface="宋体" panose="02010600030101010101" pitchFamily="2" charset="-122"/>
              </a:rPr>
              <a:t>航空发动机转子试验器</a:t>
            </a:r>
          </a:p>
        </p:txBody>
      </p:sp>
      <p:sp>
        <p:nvSpPr>
          <p:cNvPr id="15" name="文本框 14"/>
          <p:cNvSpPr txBox="1"/>
          <p:nvPr/>
        </p:nvSpPr>
        <p:spPr>
          <a:xfrm>
            <a:off x="457200" y="5943600"/>
            <a:ext cx="2238375" cy="337185"/>
          </a:xfrm>
          <a:prstGeom prst="rect">
            <a:avLst/>
          </a:prstGeom>
        </p:spPr>
        <p:txBody>
          <a:bodyPr wrap="square">
            <a:spAutoFit/>
          </a:bodyPr>
          <a:lstStyle/>
          <a:p>
            <a:pPr marL="0" indent="0" algn="just" defTabSz="266700">
              <a:spcBef>
                <a:spcPct val="0"/>
              </a:spcBef>
              <a:spcAft>
                <a:spcPct val="0"/>
              </a:spcAft>
            </a:pPr>
            <a:r>
              <a:rPr lang="zh-CN" altLang="en-US" sz="1600">
                <a:latin typeface="宋体" panose="02010600030101010101" pitchFamily="2" charset="-122"/>
                <a:ea typeface="宋体" panose="02010600030101010101" pitchFamily="2" charset="-122"/>
              </a:rPr>
              <a:t>涡轮机匣径向测点分布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a:latin typeface="Calibri" panose="020F0502020204030204"/>
                <a:ea typeface="宋体" panose="02010600030101010101" pitchFamily="2" charset="-122"/>
              </a:rPr>
              <a:t>3.1.2 </a:t>
            </a:r>
            <a:r>
              <a:rPr sz="1600" b="1">
                <a:latin typeface="Calibri" panose="020F0502020204030204"/>
              </a:rPr>
              <a:t>模型——转子支承不对中故障统一动力学模型</a:t>
            </a:r>
          </a:p>
        </p:txBody>
      </p:sp>
      <p:sp>
        <p:nvSpPr>
          <p:cNvPr id="6" name="文本框 5"/>
          <p:cNvSpPr txBox="1"/>
          <p:nvPr/>
        </p:nvSpPr>
        <p:spPr>
          <a:xfrm>
            <a:off x="626110" y="1371600"/>
            <a:ext cx="7892415" cy="2306955"/>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a:solidFill>
                  <a:srgbClr val="FF0000"/>
                </a:solidFill>
                <a:latin typeface="宋体" panose="02010600030101010101" pitchFamily="2" charset="-122"/>
                <a:ea typeface="宋体" panose="02010600030101010101" pitchFamily="2" charset="-122"/>
              </a:rPr>
              <a:t>（</a:t>
            </a:r>
            <a:r>
              <a:rPr lang="en-US" altLang="zh-CN" sz="1600" b="1" i="0">
                <a:solidFill>
                  <a:srgbClr val="FF0000"/>
                </a:solidFill>
                <a:latin typeface="宋体" panose="02010600030101010101" pitchFamily="2" charset="-122"/>
                <a:ea typeface="宋体" panose="02010600030101010101" pitchFamily="2" charset="-122"/>
              </a:rPr>
              <a:t>1</a:t>
            </a:r>
            <a:r>
              <a:rPr lang="zh-CN" altLang="en-US" sz="1600" b="1" i="0">
                <a:solidFill>
                  <a:srgbClr val="FF0000"/>
                </a:solidFill>
                <a:latin typeface="宋体" panose="02010600030101010101" pitchFamily="2" charset="-122"/>
                <a:ea typeface="宋体" panose="02010600030101010101" pitchFamily="2" charset="-122"/>
              </a:rPr>
              <a:t>）依托项目：</a:t>
            </a:r>
            <a:r>
              <a:rPr lang="zh-CN" altLang="en-US" sz="1600" i="0">
                <a:latin typeface="宋体" panose="02010600030101010101" pitchFamily="2" charset="-122"/>
                <a:ea typeface="宋体" panose="02010600030101010101" pitchFamily="2" charset="-122"/>
              </a:rPr>
              <a:t>两机专项第一批题“</a:t>
            </a:r>
            <a:r>
              <a:rPr lang="zh-CN" altLang="en-US" sz="1600">
                <a:latin typeface="Calibri" panose="020F0502020204030204"/>
                <a:ea typeface="宋体" panose="02010600030101010101" pitchFamily="2" charset="-122"/>
              </a:rPr>
              <a:t>典型故障动力学建模和诊断方法研究</a:t>
            </a:r>
            <a:r>
              <a:rPr lang="zh-CN" altLang="en-US" sz="1600" i="0">
                <a:latin typeface="宋体" panose="02010600030101010101" pitchFamily="2" charset="-122"/>
                <a:ea typeface="宋体" panose="02010600030101010101" pitchFamily="2" charset="-122"/>
              </a:rPr>
              <a:t>”子课题</a:t>
            </a:r>
            <a:r>
              <a:rPr lang="en-US" altLang="zh-CN" sz="1600" i="0">
                <a:latin typeface="宋体" panose="02010600030101010101" pitchFamily="2" charset="-122"/>
                <a:ea typeface="宋体" panose="02010600030101010101" pitchFamily="2" charset="-122"/>
              </a:rPr>
              <a:t>——“</a:t>
            </a:r>
            <a:r>
              <a:rPr lang="zh-CN" altLang="en-US" sz="1600" i="0">
                <a:latin typeface="宋体" panose="02010600030101010101" pitchFamily="2" charset="-122"/>
                <a:ea typeface="宋体" panose="02010600030101010101" pitchFamily="2" charset="-122"/>
              </a:rPr>
              <a:t>转子系统典型故障机理及诊断方法”</a:t>
            </a:r>
          </a:p>
          <a:p>
            <a:pPr marL="0" indent="0" algn="just" defTabSz="266700">
              <a:lnSpc>
                <a:spcPct val="150000"/>
              </a:lnSpc>
              <a:spcBef>
                <a:spcPct val="0"/>
              </a:spcBef>
              <a:spcAft>
                <a:spcPct val="0"/>
              </a:spcAft>
            </a:pPr>
            <a:r>
              <a:rPr lang="zh-CN" altLang="en-US" sz="1600" b="1" i="0">
                <a:solidFill>
                  <a:srgbClr val="FF0000"/>
                </a:solidFill>
                <a:latin typeface="宋体" panose="02010600030101010101" pitchFamily="2" charset="-122"/>
                <a:ea typeface="宋体" panose="02010600030101010101" pitchFamily="2" charset="-122"/>
              </a:rPr>
              <a:t>（</a:t>
            </a:r>
            <a:r>
              <a:rPr lang="en-US" altLang="zh-CN" sz="1600" b="1" i="0">
                <a:solidFill>
                  <a:srgbClr val="FF0000"/>
                </a:solidFill>
                <a:latin typeface="宋体" panose="02010600030101010101" pitchFamily="2" charset="-122"/>
                <a:ea typeface="宋体" panose="02010600030101010101" pitchFamily="2" charset="-122"/>
              </a:rPr>
              <a:t>2</a:t>
            </a:r>
            <a:r>
              <a:rPr lang="zh-CN" altLang="en-US" sz="1600" b="1" i="0">
                <a:solidFill>
                  <a:srgbClr val="FF0000"/>
                </a:solidFill>
                <a:latin typeface="宋体" panose="02010600030101010101" pitchFamily="2" charset="-122"/>
                <a:ea typeface="宋体" panose="02010600030101010101" pitchFamily="2" charset="-122"/>
              </a:rPr>
              <a:t>）创新点：</a:t>
            </a:r>
            <a:r>
              <a:rPr lang="zh-CN" altLang="en-US" sz="1600" i="0">
                <a:latin typeface="宋体" panose="02010600030101010101" pitchFamily="2" charset="-122"/>
                <a:ea typeface="宋体" panose="02010600030101010101" pitchFamily="2" charset="-122"/>
              </a:rPr>
              <a:t>在联轴器刚度等效（包括径向刚度和角向刚度等效）的基础上，建立统一的转子支承不对中故障动力学模型，并将故障模型导入转子动力学模型进行仿真分析，通过故障仿真结果解释实际不对中故障所出现的各种特征及规律，并利用与实际航空发动机低压转子结构和动力学相似的三支点转子不对中试验器进行了模型验证。</a:t>
            </a:r>
          </a:p>
        </p:txBody>
      </p:sp>
      <p:sp>
        <p:nvSpPr>
          <p:cNvPr id="9" name="文本框 8"/>
          <p:cNvSpPr txBox="1"/>
          <p:nvPr/>
        </p:nvSpPr>
        <p:spPr>
          <a:xfrm>
            <a:off x="1219200" y="5867400"/>
            <a:ext cx="2223135" cy="337185"/>
          </a:xfrm>
          <a:prstGeom prst="rect">
            <a:avLst/>
          </a:prstGeom>
        </p:spPr>
        <p:txBody>
          <a:bodyPr wrap="square">
            <a:spAutoFit/>
          </a:bodyPr>
          <a:lstStyle/>
          <a:p>
            <a:pPr marL="0" indent="0" algn="ctr" defTabSz="266700">
              <a:spcBef>
                <a:spcPct val="0"/>
              </a:spcBef>
              <a:spcAft>
                <a:spcPct val="0"/>
              </a:spcAft>
            </a:pPr>
            <a:r>
              <a:rPr lang="zh-CN" altLang="en-US" sz="1600">
                <a:latin typeface="Calibri" panose="020F0502020204030204"/>
                <a:ea typeface="宋体" panose="02010600030101010101" pitchFamily="2" charset="-122"/>
              </a:rPr>
              <a:t>联轴器等效模型</a:t>
            </a:r>
          </a:p>
        </p:txBody>
      </p:sp>
      <p:grpSp>
        <p:nvGrpSpPr>
          <p:cNvPr id="1940" name="组合 1940"/>
          <p:cNvGrpSpPr>
            <a:grpSpLocks noRot="1"/>
          </p:cNvGrpSpPr>
          <p:nvPr/>
        </p:nvGrpSpPr>
        <p:grpSpPr>
          <a:xfrm>
            <a:off x="736918" y="3834130"/>
            <a:ext cx="3397885" cy="1821180"/>
            <a:chOff x="3265" y="6327"/>
            <a:chExt cx="5660" cy="2731"/>
          </a:xfrm>
          <a:effectLst/>
        </p:grpSpPr>
        <p:sp>
          <p:nvSpPr>
            <p:cNvPr id="1941" name="矩形 745"/>
            <p:cNvSpPr/>
            <p:nvPr/>
          </p:nvSpPr>
          <p:spPr>
            <a:xfrm>
              <a:off x="3357" y="6825"/>
              <a:ext cx="1946" cy="171"/>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942" name="矩形 746"/>
            <p:cNvSpPr/>
            <p:nvPr/>
          </p:nvSpPr>
          <p:spPr>
            <a:xfrm>
              <a:off x="3321" y="8454"/>
              <a:ext cx="1946" cy="171"/>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943" name="椭圆 747"/>
            <p:cNvSpPr/>
            <p:nvPr/>
          </p:nvSpPr>
          <p:spPr>
            <a:xfrm>
              <a:off x="6516" y="6889"/>
              <a:ext cx="1782" cy="1668"/>
            </a:xfrm>
            <a:prstGeom prst="ellipse">
              <a:avLst/>
            </a:prstGeom>
            <a:solidFill>
              <a:srgbClr val="FFFFFF"/>
            </a:solidFill>
            <a:ln w="9525" cap="flat" cmpd="sng">
              <a:solidFill>
                <a:srgbClr val="000000"/>
              </a:solidFill>
              <a:prstDash val="dashDot"/>
              <a:headEnd type="none" w="med" len="med"/>
              <a:tailEnd type="none" w="med" len="med"/>
            </a:ln>
            <a:effectLst/>
          </p:spPr>
        </p:sp>
        <p:cxnSp>
          <p:nvCxnSpPr>
            <p:cNvPr id="1944" name="自选图形 748"/>
            <p:cNvCxnSpPr/>
            <p:nvPr/>
          </p:nvCxnSpPr>
          <p:spPr>
            <a:xfrm>
              <a:off x="6016" y="7723"/>
              <a:ext cx="2909" cy="1"/>
            </a:xfrm>
            <a:prstGeom prst="straightConnector1">
              <a:avLst/>
            </a:prstGeom>
            <a:ln w="9525" cap="flat" cmpd="sng">
              <a:solidFill>
                <a:srgbClr val="000000"/>
              </a:solidFill>
              <a:prstDash val="solid"/>
              <a:headEnd type="triangle" w="med" len="med"/>
              <a:tailEnd type="none" w="med" len="med"/>
            </a:ln>
            <a:effectLst/>
          </p:spPr>
        </p:cxnSp>
        <p:cxnSp>
          <p:nvCxnSpPr>
            <p:cNvPr id="1945" name="自选图形 749"/>
            <p:cNvCxnSpPr/>
            <p:nvPr/>
          </p:nvCxnSpPr>
          <p:spPr>
            <a:xfrm flipV="1">
              <a:off x="7399" y="6433"/>
              <a:ext cx="10" cy="2559"/>
            </a:xfrm>
            <a:prstGeom prst="straightConnector1">
              <a:avLst/>
            </a:prstGeom>
            <a:ln w="9525" cap="flat" cmpd="sng">
              <a:solidFill>
                <a:srgbClr val="000000"/>
              </a:solidFill>
              <a:prstDash val="solid"/>
              <a:headEnd type="none" w="med" len="med"/>
              <a:tailEnd type="triangle" w="med" len="med"/>
            </a:ln>
            <a:effectLst/>
          </p:spPr>
        </p:cxnSp>
        <p:sp>
          <p:nvSpPr>
            <p:cNvPr id="1946" name="椭圆 750"/>
            <p:cNvSpPr/>
            <p:nvPr/>
          </p:nvSpPr>
          <p:spPr>
            <a:xfrm>
              <a:off x="7237" y="6739"/>
              <a:ext cx="313" cy="278"/>
            </a:xfrm>
            <a:prstGeom prst="ellipse">
              <a:avLst/>
            </a:prstGeom>
            <a:noFill/>
            <a:ln w="9525" cap="flat" cmpd="sng">
              <a:solidFill>
                <a:srgbClr val="000000"/>
              </a:solidFill>
              <a:prstDash val="solid"/>
              <a:headEnd type="none" w="med" len="med"/>
              <a:tailEnd type="none" w="med" len="med"/>
            </a:ln>
            <a:effectLst/>
          </p:spPr>
        </p:sp>
        <p:sp>
          <p:nvSpPr>
            <p:cNvPr id="1947" name="椭圆 751"/>
            <p:cNvSpPr/>
            <p:nvPr/>
          </p:nvSpPr>
          <p:spPr>
            <a:xfrm>
              <a:off x="7857" y="6967"/>
              <a:ext cx="313" cy="278"/>
            </a:xfrm>
            <a:prstGeom prst="ellipse">
              <a:avLst/>
            </a:prstGeom>
            <a:noFill/>
            <a:ln w="9525" cap="flat" cmpd="sng">
              <a:solidFill>
                <a:srgbClr val="000000"/>
              </a:solidFill>
              <a:prstDash val="solid"/>
              <a:headEnd type="none" w="med" len="med"/>
              <a:tailEnd type="none" w="med" len="med"/>
            </a:ln>
            <a:effectLst/>
          </p:spPr>
        </p:sp>
        <p:sp>
          <p:nvSpPr>
            <p:cNvPr id="1948" name="椭圆 752"/>
            <p:cNvSpPr/>
            <p:nvPr/>
          </p:nvSpPr>
          <p:spPr>
            <a:xfrm>
              <a:off x="8121" y="7572"/>
              <a:ext cx="313" cy="278"/>
            </a:xfrm>
            <a:prstGeom prst="ellipse">
              <a:avLst/>
            </a:prstGeom>
            <a:noFill/>
            <a:ln w="9525" cap="flat" cmpd="sng">
              <a:solidFill>
                <a:srgbClr val="000000"/>
              </a:solidFill>
              <a:prstDash val="solid"/>
              <a:headEnd type="none" w="med" len="med"/>
              <a:tailEnd type="none" w="med" len="med"/>
            </a:ln>
            <a:effectLst/>
          </p:spPr>
        </p:sp>
        <p:sp>
          <p:nvSpPr>
            <p:cNvPr id="1949" name="椭圆 753"/>
            <p:cNvSpPr/>
            <p:nvPr/>
          </p:nvSpPr>
          <p:spPr>
            <a:xfrm>
              <a:off x="7879" y="8151"/>
              <a:ext cx="313" cy="278"/>
            </a:xfrm>
            <a:prstGeom prst="ellipse">
              <a:avLst/>
            </a:prstGeom>
            <a:noFill/>
            <a:ln w="9525" cap="flat" cmpd="sng">
              <a:solidFill>
                <a:srgbClr val="000000"/>
              </a:solidFill>
              <a:prstDash val="solid"/>
              <a:headEnd type="none" w="med" len="med"/>
              <a:tailEnd type="none" w="med" len="med"/>
            </a:ln>
            <a:effectLst/>
          </p:spPr>
        </p:sp>
        <p:sp>
          <p:nvSpPr>
            <p:cNvPr id="1950" name="椭圆 754"/>
            <p:cNvSpPr/>
            <p:nvPr/>
          </p:nvSpPr>
          <p:spPr>
            <a:xfrm>
              <a:off x="7244" y="8386"/>
              <a:ext cx="313" cy="278"/>
            </a:xfrm>
            <a:prstGeom prst="ellipse">
              <a:avLst/>
            </a:prstGeom>
            <a:noFill/>
            <a:ln w="9525" cap="flat" cmpd="sng">
              <a:solidFill>
                <a:srgbClr val="000000"/>
              </a:solidFill>
              <a:prstDash val="solid"/>
              <a:headEnd type="none" w="med" len="med"/>
              <a:tailEnd type="none" w="med" len="med"/>
            </a:ln>
            <a:effectLst/>
          </p:spPr>
        </p:sp>
        <p:sp>
          <p:nvSpPr>
            <p:cNvPr id="1951" name="椭圆 755"/>
            <p:cNvSpPr/>
            <p:nvPr/>
          </p:nvSpPr>
          <p:spPr>
            <a:xfrm>
              <a:off x="6602" y="8115"/>
              <a:ext cx="313" cy="278"/>
            </a:xfrm>
            <a:prstGeom prst="ellipse">
              <a:avLst/>
            </a:prstGeom>
            <a:noFill/>
            <a:ln w="9525" cap="flat" cmpd="sng">
              <a:solidFill>
                <a:srgbClr val="000000"/>
              </a:solidFill>
              <a:prstDash val="solid"/>
              <a:headEnd type="none" w="med" len="med"/>
              <a:tailEnd type="none" w="med" len="med"/>
            </a:ln>
            <a:effectLst/>
          </p:spPr>
        </p:sp>
        <p:sp>
          <p:nvSpPr>
            <p:cNvPr id="1952" name="椭圆 756"/>
            <p:cNvSpPr/>
            <p:nvPr/>
          </p:nvSpPr>
          <p:spPr>
            <a:xfrm>
              <a:off x="6374" y="7586"/>
              <a:ext cx="313" cy="278"/>
            </a:xfrm>
            <a:prstGeom prst="ellipse">
              <a:avLst/>
            </a:prstGeom>
            <a:noFill/>
            <a:ln w="9525" cap="flat" cmpd="sng">
              <a:solidFill>
                <a:srgbClr val="000000"/>
              </a:solidFill>
              <a:prstDash val="solid"/>
              <a:headEnd type="none" w="med" len="med"/>
              <a:tailEnd type="none" w="med" len="med"/>
            </a:ln>
            <a:effectLst/>
          </p:spPr>
        </p:sp>
        <p:sp>
          <p:nvSpPr>
            <p:cNvPr id="1953" name="椭圆 757"/>
            <p:cNvSpPr/>
            <p:nvPr/>
          </p:nvSpPr>
          <p:spPr>
            <a:xfrm>
              <a:off x="6594" y="7031"/>
              <a:ext cx="313" cy="278"/>
            </a:xfrm>
            <a:prstGeom prst="ellipse">
              <a:avLst/>
            </a:prstGeom>
            <a:noFill/>
            <a:ln w="9525" cap="flat" cmpd="sng">
              <a:solidFill>
                <a:srgbClr val="000000"/>
              </a:solidFill>
              <a:prstDash val="solid"/>
              <a:headEnd type="none" w="med" len="med"/>
              <a:tailEnd type="none" w="med" len="med"/>
            </a:ln>
            <a:effectLst/>
          </p:spPr>
        </p:sp>
        <p:sp>
          <p:nvSpPr>
            <p:cNvPr id="1954" name="椭圆 758"/>
            <p:cNvSpPr/>
            <p:nvPr/>
          </p:nvSpPr>
          <p:spPr>
            <a:xfrm>
              <a:off x="6830" y="7217"/>
              <a:ext cx="1159" cy="1011"/>
            </a:xfrm>
            <a:prstGeom prst="ellipse">
              <a:avLst/>
            </a:prstGeom>
            <a:noFill/>
            <a:ln w="9525" cap="flat" cmpd="sng">
              <a:solidFill>
                <a:srgbClr val="000000"/>
              </a:solidFill>
              <a:prstDash val="solid"/>
              <a:headEnd type="none" w="med" len="med"/>
              <a:tailEnd type="none" w="med" len="med"/>
            </a:ln>
            <a:effectLst/>
          </p:spPr>
        </p:sp>
        <p:sp>
          <p:nvSpPr>
            <p:cNvPr id="1955" name="椭圆 759"/>
            <p:cNvSpPr/>
            <p:nvPr/>
          </p:nvSpPr>
          <p:spPr>
            <a:xfrm>
              <a:off x="6237" y="6647"/>
              <a:ext cx="2339" cy="2138"/>
            </a:xfrm>
            <a:prstGeom prst="ellipse">
              <a:avLst/>
            </a:prstGeom>
            <a:noFill/>
            <a:ln w="9525" cap="flat" cmpd="sng">
              <a:solidFill>
                <a:srgbClr val="000000"/>
              </a:solidFill>
              <a:prstDash val="solid"/>
              <a:headEnd type="none" w="med" len="med"/>
              <a:tailEnd type="none" w="med" len="med"/>
            </a:ln>
            <a:effectLst/>
          </p:spPr>
        </p:sp>
        <p:sp>
          <p:nvSpPr>
            <p:cNvPr id="1956" name="矩形 760"/>
            <p:cNvSpPr/>
            <p:nvPr/>
          </p:nvSpPr>
          <p:spPr>
            <a:xfrm>
              <a:off x="3457" y="6661"/>
              <a:ext cx="492" cy="2124"/>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957" name="矩形 761"/>
            <p:cNvSpPr/>
            <p:nvPr/>
          </p:nvSpPr>
          <p:spPr>
            <a:xfrm>
              <a:off x="4705" y="6647"/>
              <a:ext cx="492" cy="2138"/>
            </a:xfrm>
            <a:prstGeom prst="rect">
              <a:avLst/>
            </a:prstGeom>
            <a:solidFill>
              <a:srgbClr val="FFFFFF"/>
            </a:solidFill>
            <a:ln w="9525" cap="flat" cmpd="sng">
              <a:solidFill>
                <a:srgbClr val="000000"/>
              </a:solidFill>
              <a:prstDash val="solid"/>
              <a:miter/>
              <a:headEnd type="none" w="med" len="med"/>
              <a:tailEnd type="none" w="med" len="med"/>
            </a:ln>
            <a:effectLst/>
          </p:spPr>
        </p:sp>
        <p:cxnSp>
          <p:nvCxnSpPr>
            <p:cNvPr id="1958" name="自选图形 762"/>
            <p:cNvCxnSpPr/>
            <p:nvPr/>
          </p:nvCxnSpPr>
          <p:spPr>
            <a:xfrm>
              <a:off x="3301" y="6918"/>
              <a:ext cx="2110" cy="0"/>
            </a:xfrm>
            <a:prstGeom prst="straightConnector1">
              <a:avLst/>
            </a:prstGeom>
            <a:ln w="9525" cap="flat" cmpd="sng">
              <a:solidFill>
                <a:srgbClr val="000000"/>
              </a:solidFill>
              <a:prstDash val="dashDot"/>
              <a:headEnd type="none" w="med" len="med"/>
              <a:tailEnd type="none" w="med" len="med"/>
            </a:ln>
            <a:effectLst/>
          </p:spPr>
        </p:cxnSp>
        <p:cxnSp>
          <p:nvCxnSpPr>
            <p:cNvPr id="1959" name="自选图形 763"/>
            <p:cNvCxnSpPr/>
            <p:nvPr/>
          </p:nvCxnSpPr>
          <p:spPr>
            <a:xfrm>
              <a:off x="3265" y="8546"/>
              <a:ext cx="2110" cy="0"/>
            </a:xfrm>
            <a:prstGeom prst="straightConnector1">
              <a:avLst/>
            </a:prstGeom>
            <a:ln w="9525" cap="flat" cmpd="sng">
              <a:solidFill>
                <a:srgbClr val="000000"/>
              </a:solidFill>
              <a:prstDash val="dashDot"/>
              <a:headEnd type="none" w="med" len="med"/>
              <a:tailEnd type="none" w="med" len="med"/>
            </a:ln>
            <a:effectLst/>
          </p:spPr>
        </p:cxnSp>
        <p:cxnSp>
          <p:nvCxnSpPr>
            <p:cNvPr id="1960" name="自选图形 764"/>
            <p:cNvCxnSpPr/>
            <p:nvPr/>
          </p:nvCxnSpPr>
          <p:spPr>
            <a:xfrm>
              <a:off x="3321" y="7717"/>
              <a:ext cx="2155" cy="7"/>
            </a:xfrm>
            <a:prstGeom prst="straightConnector1">
              <a:avLst/>
            </a:prstGeom>
            <a:ln w="9525" cap="flat" cmpd="sng">
              <a:solidFill>
                <a:srgbClr val="000000"/>
              </a:solidFill>
              <a:prstDash val="solid"/>
              <a:headEnd type="none" w="med" len="med"/>
              <a:tailEnd type="triangle" w="med" len="med"/>
            </a:ln>
            <a:effectLst/>
          </p:spPr>
        </p:cxnSp>
        <p:cxnSp>
          <p:nvCxnSpPr>
            <p:cNvPr id="1961" name="自选图形 765"/>
            <p:cNvCxnSpPr/>
            <p:nvPr/>
          </p:nvCxnSpPr>
          <p:spPr>
            <a:xfrm flipH="1" flipV="1">
              <a:off x="6320" y="6825"/>
              <a:ext cx="1076" cy="906"/>
            </a:xfrm>
            <a:prstGeom prst="straightConnector1">
              <a:avLst/>
            </a:prstGeom>
            <a:ln w="9525" cap="flat" cmpd="sng">
              <a:solidFill>
                <a:srgbClr val="000000"/>
              </a:solidFill>
              <a:prstDash val="dash"/>
              <a:headEnd type="none" w="med" len="med"/>
              <a:tailEnd type="none" w="med" len="med"/>
            </a:ln>
            <a:effectLst/>
          </p:spPr>
        </p:cxnSp>
        <p:sp>
          <p:nvSpPr>
            <p:cNvPr id="1962" name="弧形 766"/>
            <p:cNvSpPr/>
            <p:nvPr/>
          </p:nvSpPr>
          <p:spPr>
            <a:xfrm rot="-2604758">
              <a:off x="7244" y="7519"/>
              <a:ext cx="164" cy="102"/>
            </a:xfrm>
            <a:custGeom>
              <a:avLst/>
              <a:gdLst>
                <a:gd name="txL" fmla="*/ 0 w 20607"/>
                <a:gd name="txT" fmla="*/ 0 h 21600"/>
                <a:gd name="txR" fmla="*/ 20607 w 20607"/>
                <a:gd name="txB" fmla="*/ 21600 h 21600"/>
              </a:gdLst>
              <a:ahLst/>
              <a:cxnLst>
                <a:cxn ang="270">
                  <a:pos x="0" y="0"/>
                </a:cxn>
                <a:cxn ang="0">
                  <a:pos x="20607" y="15127"/>
                </a:cxn>
                <a:cxn ang="90">
                  <a:pos x="0" y="21600"/>
                </a:cxn>
              </a:cxnLst>
              <a:rect l="txL" t="txT" r="txR" b="txB"/>
              <a:pathLst>
                <a:path w="20607" h="21600" fill="none">
                  <a:moveTo>
                    <a:pt x="0" y="0"/>
                  </a:moveTo>
                  <a:arcTo wR="21600" hR="21600" stAng="-5400000" swAng="4353698"/>
                </a:path>
                <a:path w="20607" h="21600" stroke="0">
                  <a:moveTo>
                    <a:pt x="0" y="0"/>
                  </a:moveTo>
                  <a:arcTo wR="21600" hR="21600" stAng="-5400000" swAng="4353698"/>
                  <a:lnTo>
                    <a:pt x="0" y="21600"/>
                  </a:lnTo>
                  <a:close/>
                </a:path>
              </a:pathLst>
            </a:custGeom>
            <a:noFill/>
            <a:ln w="9525" cap="flat" cmpd="sng">
              <a:solidFill>
                <a:srgbClr val="000000"/>
              </a:solidFill>
              <a:prstDash val="solid"/>
              <a:headEnd type="triangle" w="sm" len="sm"/>
              <a:tailEnd type="none" w="med" len="med"/>
            </a:ln>
            <a:effectLst/>
          </p:spPr>
        </p:sp>
        <p:sp>
          <p:nvSpPr>
            <p:cNvPr id="1963" name="文本框 767"/>
            <p:cNvSpPr txBox="1"/>
            <p:nvPr/>
          </p:nvSpPr>
          <p:spPr>
            <a:xfrm>
              <a:off x="7171" y="7210"/>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Symbol" panose="05050102010706020507"/>
                </a:rPr>
                <a:t></a:t>
              </a:r>
              <a:r>
                <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rPr>
                <a:t>i</a:t>
              </a: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sp>
          <p:nvSpPr>
            <p:cNvPr id="1964" name="文本框 768"/>
            <p:cNvSpPr txBox="1"/>
            <p:nvPr/>
          </p:nvSpPr>
          <p:spPr>
            <a:xfrm>
              <a:off x="7523" y="6347"/>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x</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sp>
          <p:nvSpPr>
            <p:cNvPr id="1965" name="文本框 769"/>
            <p:cNvSpPr txBox="1"/>
            <p:nvPr/>
          </p:nvSpPr>
          <p:spPr>
            <a:xfrm>
              <a:off x="5939" y="7388"/>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y</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cxnSp>
          <p:nvCxnSpPr>
            <p:cNvPr id="1966" name="自选图形 770"/>
            <p:cNvCxnSpPr/>
            <p:nvPr/>
          </p:nvCxnSpPr>
          <p:spPr>
            <a:xfrm flipV="1">
              <a:off x="7396" y="7309"/>
              <a:ext cx="759" cy="429"/>
            </a:xfrm>
            <a:prstGeom prst="straightConnector1">
              <a:avLst/>
            </a:prstGeom>
            <a:ln w="9525" cap="flat" cmpd="sng">
              <a:solidFill>
                <a:srgbClr val="000000"/>
              </a:solidFill>
              <a:prstDash val="solid"/>
              <a:headEnd type="none" w="med" len="med"/>
              <a:tailEnd type="triangle" w="med" len="med"/>
            </a:ln>
            <a:effectLst/>
          </p:spPr>
        </p:cxnSp>
        <p:sp>
          <p:nvSpPr>
            <p:cNvPr id="1967" name="文本框 771"/>
            <p:cNvSpPr txBox="1"/>
            <p:nvPr/>
          </p:nvSpPr>
          <p:spPr>
            <a:xfrm>
              <a:off x="7501" y="7315"/>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R</a:t>
              </a:r>
              <a:r>
                <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rPr>
                <a:t>b</a:t>
              </a: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cxnSp>
          <p:nvCxnSpPr>
            <p:cNvPr id="1968" name="自选图形 772"/>
            <p:cNvCxnSpPr/>
            <p:nvPr/>
          </p:nvCxnSpPr>
          <p:spPr>
            <a:xfrm flipV="1">
              <a:off x="4347" y="6561"/>
              <a:ext cx="9" cy="2352"/>
            </a:xfrm>
            <a:prstGeom prst="straightConnector1">
              <a:avLst/>
            </a:prstGeom>
            <a:ln w="9525" cap="flat" cmpd="sng">
              <a:solidFill>
                <a:srgbClr val="000000"/>
              </a:solidFill>
              <a:prstDash val="solid"/>
              <a:headEnd type="none" w="med" len="med"/>
              <a:tailEnd type="triangle" w="med" len="med"/>
            </a:ln>
            <a:effectLst/>
          </p:spPr>
        </p:cxnSp>
        <p:sp>
          <p:nvSpPr>
            <p:cNvPr id="1969" name="文本框 773"/>
            <p:cNvSpPr txBox="1"/>
            <p:nvPr/>
          </p:nvSpPr>
          <p:spPr>
            <a:xfrm>
              <a:off x="4465" y="6383"/>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x</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sp>
          <p:nvSpPr>
            <p:cNvPr id="1970" name="文本框 774"/>
            <p:cNvSpPr txBox="1"/>
            <p:nvPr/>
          </p:nvSpPr>
          <p:spPr>
            <a:xfrm>
              <a:off x="5312" y="7331"/>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z</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cxnSp>
          <p:nvCxnSpPr>
            <p:cNvPr id="1971" name="自选图形 775"/>
            <p:cNvCxnSpPr/>
            <p:nvPr/>
          </p:nvCxnSpPr>
          <p:spPr>
            <a:xfrm flipV="1">
              <a:off x="3621" y="7724"/>
              <a:ext cx="742" cy="570"/>
            </a:xfrm>
            <a:prstGeom prst="straightConnector1">
              <a:avLst/>
            </a:prstGeom>
            <a:ln w="9525" cap="flat" cmpd="sng">
              <a:solidFill>
                <a:srgbClr val="000000"/>
              </a:solidFill>
              <a:prstDash val="solid"/>
              <a:headEnd type="triangle" w="med" len="med"/>
              <a:tailEnd type="none" w="med" len="med"/>
            </a:ln>
            <a:effectLst/>
          </p:spPr>
        </p:cxnSp>
        <p:sp>
          <p:nvSpPr>
            <p:cNvPr id="1972" name="文本框 776"/>
            <p:cNvSpPr txBox="1"/>
            <p:nvPr/>
          </p:nvSpPr>
          <p:spPr>
            <a:xfrm>
              <a:off x="3544" y="7872"/>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y</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sp>
          <p:nvSpPr>
            <p:cNvPr id="1973" name="文本框 777"/>
            <p:cNvSpPr txBox="1"/>
            <p:nvPr/>
          </p:nvSpPr>
          <p:spPr>
            <a:xfrm>
              <a:off x="4140" y="7431"/>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o</a:t>
              </a:r>
              <a:endParaRPr lang="en-US" altLang="zh-CN" sz="1050" i="1" kern="100" baseline="-25000">
                <a:latin typeface="Times New Roman" panose="02020603050405020304"/>
                <a:ea typeface="宋体" panose="02010600030101010101" pitchFamily="2" charset="-122"/>
                <a:cs typeface="Times New Roman" panose="02020603050405020304"/>
                <a:sym typeface="Times New Roman" panose="02020603050405020304"/>
              </a:endParaRPr>
            </a:p>
            <a:p>
              <a:pPr algn="just"/>
              <a:r>
                <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rPr>
                <a:t> </a:t>
              </a:r>
            </a:p>
          </p:txBody>
        </p:sp>
        <p:sp>
          <p:nvSpPr>
            <p:cNvPr id="1974" name="矩形 778"/>
            <p:cNvSpPr/>
            <p:nvPr/>
          </p:nvSpPr>
          <p:spPr>
            <a:xfrm rot="-1265712">
              <a:off x="4713" y="6661"/>
              <a:ext cx="492" cy="2138"/>
            </a:xfrm>
            <a:prstGeom prst="rect">
              <a:avLst/>
            </a:prstGeom>
            <a:noFill/>
            <a:ln w="9525" cap="flat" cmpd="sng">
              <a:solidFill>
                <a:srgbClr val="000000"/>
              </a:solidFill>
              <a:prstDash val="sysDot"/>
              <a:miter/>
              <a:headEnd type="none" w="med" len="med"/>
              <a:tailEnd type="none" w="med" len="med"/>
            </a:ln>
            <a:effectLst/>
          </p:spPr>
        </p:sp>
        <p:cxnSp>
          <p:nvCxnSpPr>
            <p:cNvPr id="1975" name="自选图形 779"/>
            <p:cNvCxnSpPr/>
            <p:nvPr/>
          </p:nvCxnSpPr>
          <p:spPr>
            <a:xfrm flipH="1" flipV="1">
              <a:off x="4406" y="6327"/>
              <a:ext cx="1047" cy="2595"/>
            </a:xfrm>
            <a:prstGeom prst="straightConnector1">
              <a:avLst/>
            </a:prstGeom>
            <a:ln w="9525" cap="flat" cmpd="sng">
              <a:solidFill>
                <a:srgbClr val="000000"/>
              </a:solidFill>
              <a:prstDash val="lgDashDot"/>
              <a:headEnd type="none" w="med" len="med"/>
              <a:tailEnd type="none" w="med" len="med"/>
            </a:ln>
            <a:effectLst/>
          </p:spPr>
        </p:cxnSp>
        <p:cxnSp>
          <p:nvCxnSpPr>
            <p:cNvPr id="1976" name="自选图形 780"/>
            <p:cNvCxnSpPr/>
            <p:nvPr/>
          </p:nvCxnSpPr>
          <p:spPr>
            <a:xfrm flipH="1" flipV="1">
              <a:off x="4956" y="6399"/>
              <a:ext cx="21" cy="2659"/>
            </a:xfrm>
            <a:prstGeom prst="straightConnector1">
              <a:avLst/>
            </a:prstGeom>
            <a:ln w="9525" cap="flat" cmpd="sng">
              <a:solidFill>
                <a:srgbClr val="000000"/>
              </a:solidFill>
              <a:prstDash val="lgDashDot"/>
              <a:headEnd type="none" w="med" len="med"/>
              <a:tailEnd type="none" w="med" len="med"/>
            </a:ln>
            <a:effectLst/>
          </p:spPr>
        </p:cxnSp>
        <p:sp>
          <p:nvSpPr>
            <p:cNvPr id="1977" name="弧形 781"/>
            <p:cNvSpPr/>
            <p:nvPr/>
          </p:nvSpPr>
          <p:spPr>
            <a:xfrm rot="-2604758">
              <a:off x="4813" y="7286"/>
              <a:ext cx="164" cy="102"/>
            </a:xfrm>
            <a:custGeom>
              <a:avLst/>
              <a:gdLst>
                <a:gd name="txL" fmla="*/ 0 w 20607"/>
                <a:gd name="txT" fmla="*/ 0 h 21600"/>
                <a:gd name="txR" fmla="*/ 20607 w 20607"/>
                <a:gd name="txB" fmla="*/ 21600 h 21600"/>
              </a:gdLst>
              <a:ahLst/>
              <a:cxnLst>
                <a:cxn ang="270">
                  <a:pos x="0" y="0"/>
                </a:cxn>
                <a:cxn ang="0">
                  <a:pos x="20607" y="15127"/>
                </a:cxn>
                <a:cxn ang="90">
                  <a:pos x="0" y="21600"/>
                </a:cxn>
              </a:cxnLst>
              <a:rect l="txL" t="txT" r="txR" b="txB"/>
              <a:pathLst>
                <a:path w="20607" h="21600" fill="none">
                  <a:moveTo>
                    <a:pt x="0" y="0"/>
                  </a:moveTo>
                  <a:arcTo wR="21600" hR="21600" stAng="-5400000" swAng="4353698"/>
                </a:path>
                <a:path w="20607" h="21600" stroke="0">
                  <a:moveTo>
                    <a:pt x="0" y="0"/>
                  </a:moveTo>
                  <a:arcTo wR="21600" hR="21600" stAng="-5400000" swAng="4353698"/>
                  <a:lnTo>
                    <a:pt x="0" y="21600"/>
                  </a:lnTo>
                  <a:close/>
                </a:path>
              </a:pathLst>
            </a:custGeom>
            <a:noFill/>
            <a:ln w="9525" cap="flat" cmpd="sng">
              <a:solidFill>
                <a:srgbClr val="000000"/>
              </a:solidFill>
              <a:prstDash val="solid"/>
              <a:headEnd type="triangle" w="sm" len="sm"/>
              <a:tailEnd type="none" w="med" len="med"/>
            </a:ln>
            <a:effectLst/>
          </p:spPr>
        </p:sp>
        <p:sp>
          <p:nvSpPr>
            <p:cNvPr id="1978" name="文本框 782"/>
            <p:cNvSpPr txBox="1"/>
            <p:nvPr/>
          </p:nvSpPr>
          <p:spPr>
            <a:xfrm>
              <a:off x="4752" y="6932"/>
              <a:ext cx="207" cy="271"/>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Symbol" panose="05050102010706020507"/>
                </a:rPr>
                <a:t></a:t>
              </a:r>
              <a:endParaRPr lang="en-US" altLang="zh-CN" sz="1050" kern="100">
                <a:latin typeface="Times New Roman" panose="02020603050405020304"/>
                <a:ea typeface="宋体" panose="02010600030101010101" pitchFamily="2" charset="-122"/>
                <a:cs typeface="Times New Roman" panose="02020603050405020304"/>
                <a:sym typeface="Times New Roman" panose="02020603050405020304"/>
              </a:endParaRPr>
            </a:p>
          </p:txBody>
        </p:sp>
      </p:grpSp>
      <p:grpSp>
        <p:nvGrpSpPr>
          <p:cNvPr id="12" name="组合 12"/>
          <p:cNvGrpSpPr>
            <a:grpSpLocks noRot="1"/>
          </p:cNvGrpSpPr>
          <p:nvPr/>
        </p:nvGrpSpPr>
        <p:grpSpPr>
          <a:xfrm>
            <a:off x="4309110" y="3746818"/>
            <a:ext cx="3662680" cy="1170305"/>
            <a:chOff x="2288" y="1509"/>
            <a:chExt cx="7138" cy="1937"/>
          </a:xfrm>
          <a:effectLst/>
        </p:grpSpPr>
        <p:sp>
          <p:nvSpPr>
            <p:cNvPr id="1846" name="矩形 411"/>
            <p:cNvSpPr/>
            <p:nvPr/>
          </p:nvSpPr>
          <p:spPr>
            <a:xfrm>
              <a:off x="2560" y="2367"/>
              <a:ext cx="3030" cy="312"/>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847" name="矩形 402"/>
            <p:cNvSpPr/>
            <p:nvPr/>
          </p:nvSpPr>
          <p:spPr>
            <a:xfrm>
              <a:off x="5950" y="2481"/>
              <a:ext cx="3346" cy="312"/>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848" name="矩形 420"/>
            <p:cNvSpPr/>
            <p:nvPr/>
          </p:nvSpPr>
          <p:spPr>
            <a:xfrm>
              <a:off x="5510" y="2049"/>
              <a:ext cx="260" cy="936"/>
            </a:xfrm>
            <a:prstGeom prst="rect">
              <a:avLst/>
            </a:prstGeom>
            <a:solidFill>
              <a:srgbClr val="FFFFFF"/>
            </a:solidFill>
            <a:ln w="9525" cap="flat" cmpd="sng">
              <a:solidFill>
                <a:srgbClr val="000000"/>
              </a:solidFill>
              <a:prstDash val="solid"/>
              <a:miter/>
              <a:headEnd type="none" w="med" len="med"/>
              <a:tailEnd type="none" w="med" len="med"/>
            </a:ln>
            <a:effectLst/>
          </p:spPr>
        </p:sp>
        <p:sp>
          <p:nvSpPr>
            <p:cNvPr id="1849" name="矩形 412"/>
            <p:cNvSpPr/>
            <p:nvPr/>
          </p:nvSpPr>
          <p:spPr>
            <a:xfrm>
              <a:off x="5770" y="2168"/>
              <a:ext cx="240" cy="936"/>
            </a:xfrm>
            <a:prstGeom prst="rect">
              <a:avLst/>
            </a:prstGeom>
            <a:solidFill>
              <a:srgbClr val="FFFFFF"/>
            </a:solidFill>
            <a:ln w="9525" cap="flat" cmpd="sng">
              <a:solidFill>
                <a:srgbClr val="000000"/>
              </a:solidFill>
              <a:prstDash val="solid"/>
              <a:miter/>
              <a:headEnd type="none" w="med" len="med"/>
              <a:tailEnd type="none" w="med" len="med"/>
            </a:ln>
            <a:effectLst/>
          </p:spPr>
        </p:sp>
        <p:cxnSp>
          <p:nvCxnSpPr>
            <p:cNvPr id="1850" name="直接连接符 403"/>
            <p:cNvCxnSpPr/>
            <p:nvPr/>
          </p:nvCxnSpPr>
          <p:spPr>
            <a:xfrm>
              <a:off x="2288" y="2526"/>
              <a:ext cx="3808" cy="0"/>
            </a:xfrm>
            <a:prstGeom prst="line">
              <a:avLst/>
            </a:prstGeom>
            <a:ln w="9525" cap="flat" cmpd="sng">
              <a:solidFill>
                <a:srgbClr val="000000"/>
              </a:solidFill>
              <a:prstDash val="lgDashDot"/>
              <a:headEnd type="none" w="med" len="med"/>
              <a:tailEnd type="none" w="med" len="med"/>
            </a:ln>
            <a:effectLst/>
          </p:spPr>
        </p:cxnSp>
        <p:sp>
          <p:nvSpPr>
            <p:cNvPr id="1851" name="等腰三角形 398"/>
            <p:cNvSpPr/>
            <p:nvPr/>
          </p:nvSpPr>
          <p:spPr>
            <a:xfrm>
              <a:off x="4576" y="2700"/>
              <a:ext cx="180" cy="624"/>
            </a:xfrm>
            <a:prstGeom prst="triangle">
              <a:avLst>
                <a:gd name="adj" fmla="val 50000"/>
              </a:avLst>
            </a:prstGeom>
            <a:solidFill>
              <a:srgbClr val="FFFFFF"/>
            </a:solidFill>
            <a:ln w="9525" cap="flat" cmpd="sng">
              <a:solidFill>
                <a:srgbClr val="000000"/>
              </a:solidFill>
              <a:prstDash val="solid"/>
              <a:miter/>
              <a:headEnd type="none" w="med" len="med"/>
              <a:tailEnd type="none" w="med" len="med"/>
            </a:ln>
            <a:effectLst/>
          </p:spPr>
        </p:sp>
        <p:sp>
          <p:nvSpPr>
            <p:cNvPr id="1852" name="等腰三角形 404"/>
            <p:cNvSpPr/>
            <p:nvPr/>
          </p:nvSpPr>
          <p:spPr>
            <a:xfrm>
              <a:off x="2890" y="2679"/>
              <a:ext cx="180" cy="624"/>
            </a:xfrm>
            <a:prstGeom prst="triangle">
              <a:avLst>
                <a:gd name="adj" fmla="val 50000"/>
              </a:avLst>
            </a:prstGeom>
            <a:solidFill>
              <a:srgbClr val="FFFFFF"/>
            </a:solidFill>
            <a:ln w="9525" cap="flat" cmpd="sng">
              <a:solidFill>
                <a:srgbClr val="000000"/>
              </a:solidFill>
              <a:prstDash val="solid"/>
              <a:miter/>
              <a:headEnd type="none" w="med" len="med"/>
              <a:tailEnd type="none" w="med" len="med"/>
            </a:ln>
            <a:effectLst/>
          </p:spPr>
        </p:sp>
        <p:sp>
          <p:nvSpPr>
            <p:cNvPr id="1853" name="等腰三角形 399"/>
            <p:cNvSpPr/>
            <p:nvPr/>
          </p:nvSpPr>
          <p:spPr>
            <a:xfrm>
              <a:off x="6538" y="2780"/>
              <a:ext cx="180" cy="624"/>
            </a:xfrm>
            <a:prstGeom prst="triangle">
              <a:avLst>
                <a:gd name="adj" fmla="val 50000"/>
              </a:avLst>
            </a:prstGeom>
            <a:solidFill>
              <a:srgbClr val="FFFFFF"/>
            </a:solidFill>
            <a:ln w="9525" cap="flat" cmpd="sng">
              <a:solidFill>
                <a:srgbClr val="000000"/>
              </a:solidFill>
              <a:prstDash val="solid"/>
              <a:miter/>
              <a:headEnd type="none" w="med" len="med"/>
              <a:tailEnd type="none" w="med" len="med"/>
            </a:ln>
            <a:effectLst/>
          </p:spPr>
        </p:sp>
        <p:sp>
          <p:nvSpPr>
            <p:cNvPr id="1854" name="等腰三角形 400"/>
            <p:cNvSpPr/>
            <p:nvPr/>
          </p:nvSpPr>
          <p:spPr>
            <a:xfrm>
              <a:off x="8756" y="2822"/>
              <a:ext cx="180" cy="624"/>
            </a:xfrm>
            <a:prstGeom prst="triangle">
              <a:avLst>
                <a:gd name="adj" fmla="val 50000"/>
              </a:avLst>
            </a:prstGeom>
            <a:solidFill>
              <a:srgbClr val="FFFFFF"/>
            </a:solidFill>
            <a:ln w="9525" cap="flat" cmpd="sng">
              <a:solidFill>
                <a:srgbClr val="000000"/>
              </a:solidFill>
              <a:prstDash val="solid"/>
              <a:miter/>
              <a:headEnd type="none" w="med" len="med"/>
              <a:tailEnd type="none" w="med" len="med"/>
            </a:ln>
            <a:effectLst/>
          </p:spPr>
        </p:sp>
        <p:cxnSp>
          <p:nvCxnSpPr>
            <p:cNvPr id="1855" name="直接连接符 421"/>
            <p:cNvCxnSpPr/>
            <p:nvPr/>
          </p:nvCxnSpPr>
          <p:spPr>
            <a:xfrm>
              <a:off x="5600" y="2049"/>
              <a:ext cx="1620" cy="0"/>
            </a:xfrm>
            <a:prstGeom prst="line">
              <a:avLst/>
            </a:prstGeom>
            <a:ln w="9525" cap="flat" cmpd="sng">
              <a:solidFill>
                <a:srgbClr val="000000"/>
              </a:solidFill>
              <a:prstDash val="solid"/>
              <a:headEnd type="none" w="med" len="med"/>
              <a:tailEnd type="none" w="med" len="med"/>
            </a:ln>
            <a:effectLst/>
          </p:spPr>
        </p:cxnSp>
        <p:cxnSp>
          <p:nvCxnSpPr>
            <p:cNvPr id="1856" name="直接连接符 413"/>
            <p:cNvCxnSpPr/>
            <p:nvPr/>
          </p:nvCxnSpPr>
          <p:spPr>
            <a:xfrm>
              <a:off x="5770" y="2168"/>
              <a:ext cx="1260" cy="0"/>
            </a:xfrm>
            <a:prstGeom prst="line">
              <a:avLst/>
            </a:prstGeom>
            <a:ln w="9525" cap="flat" cmpd="sng">
              <a:solidFill>
                <a:srgbClr val="000000"/>
              </a:solidFill>
              <a:prstDash val="solid"/>
              <a:headEnd type="none" w="med" len="med"/>
              <a:tailEnd type="none" w="med" len="med"/>
            </a:ln>
            <a:effectLst/>
          </p:spPr>
        </p:cxnSp>
        <p:cxnSp>
          <p:nvCxnSpPr>
            <p:cNvPr id="1857" name="直接连接符 424"/>
            <p:cNvCxnSpPr/>
            <p:nvPr/>
          </p:nvCxnSpPr>
          <p:spPr>
            <a:xfrm>
              <a:off x="6670" y="1569"/>
              <a:ext cx="0" cy="468"/>
            </a:xfrm>
            <a:prstGeom prst="line">
              <a:avLst/>
            </a:prstGeom>
            <a:ln w="9525" cap="flat" cmpd="sng">
              <a:solidFill>
                <a:srgbClr val="000000"/>
              </a:solidFill>
              <a:prstDash val="solid"/>
              <a:headEnd type="none" w="med" len="med"/>
              <a:tailEnd type="triangle" w="med" len="med"/>
            </a:ln>
            <a:effectLst/>
          </p:spPr>
        </p:cxnSp>
        <p:cxnSp>
          <p:nvCxnSpPr>
            <p:cNvPr id="1858" name="直接连接符 414"/>
            <p:cNvCxnSpPr/>
            <p:nvPr/>
          </p:nvCxnSpPr>
          <p:spPr>
            <a:xfrm>
              <a:off x="6670" y="2168"/>
              <a:ext cx="0" cy="312"/>
            </a:xfrm>
            <a:prstGeom prst="line">
              <a:avLst/>
            </a:prstGeom>
            <a:ln w="9525" cap="flat" cmpd="sng">
              <a:solidFill>
                <a:srgbClr val="000000"/>
              </a:solidFill>
              <a:prstDash val="solid"/>
              <a:headEnd type="triangle" w="med" len="med"/>
              <a:tailEnd type="none" w="med" len="med"/>
            </a:ln>
            <a:effectLst/>
          </p:spPr>
        </p:cxnSp>
        <p:sp>
          <p:nvSpPr>
            <p:cNvPr id="1859" name="文本框 425"/>
            <p:cNvSpPr txBox="1"/>
            <p:nvPr/>
          </p:nvSpPr>
          <p:spPr>
            <a:xfrm>
              <a:off x="6710" y="1557"/>
              <a:ext cx="360" cy="312"/>
            </a:xfrm>
            <a:prstGeom prst="rect">
              <a:avLst/>
            </a:prstGeom>
            <a:noFill/>
            <a:ln>
              <a:noFill/>
            </a:ln>
            <a:effectLst/>
          </p:spPr>
          <p:txBody>
            <a:bodyPr lIns="0" tIns="0" rIns="0" bIns="0" upright="1"/>
            <a:lstStyle/>
            <a:p>
              <a:pPr algn="just"/>
              <a:r>
                <a:rPr lang="en-US" altLang="zh-CN" sz="1050"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860" name="椭圆 405"/>
            <p:cNvSpPr/>
            <p:nvPr/>
          </p:nvSpPr>
          <p:spPr>
            <a:xfrm>
              <a:off x="5750" y="2464"/>
              <a:ext cx="76" cy="91"/>
            </a:xfrm>
            <a:prstGeom prst="ellipse">
              <a:avLst/>
            </a:prstGeom>
            <a:solidFill>
              <a:srgbClr val="000000"/>
            </a:solidFill>
            <a:ln w="9525" cap="flat" cmpd="sng">
              <a:solidFill>
                <a:srgbClr val="000000"/>
              </a:solidFill>
              <a:prstDash val="solid"/>
              <a:headEnd type="none" w="med" len="med"/>
              <a:tailEnd type="none" w="med" len="med"/>
            </a:ln>
            <a:effectLst/>
          </p:spPr>
        </p:sp>
        <p:sp>
          <p:nvSpPr>
            <p:cNvPr id="1861" name="椭圆 406"/>
            <p:cNvSpPr/>
            <p:nvPr/>
          </p:nvSpPr>
          <p:spPr>
            <a:xfrm>
              <a:off x="5748" y="2592"/>
              <a:ext cx="76" cy="91"/>
            </a:xfrm>
            <a:prstGeom prst="ellipse">
              <a:avLst/>
            </a:prstGeom>
            <a:solidFill>
              <a:srgbClr val="000000"/>
            </a:solidFill>
            <a:ln w="9525" cap="flat" cmpd="sng">
              <a:solidFill>
                <a:srgbClr val="000000"/>
              </a:solidFill>
              <a:prstDash val="solid"/>
              <a:headEnd type="none" w="med" len="med"/>
              <a:tailEnd type="none" w="med" len="med"/>
            </a:ln>
            <a:effectLst/>
          </p:spPr>
        </p:sp>
        <p:cxnSp>
          <p:nvCxnSpPr>
            <p:cNvPr id="1862" name="直接连接符 410"/>
            <p:cNvCxnSpPr/>
            <p:nvPr/>
          </p:nvCxnSpPr>
          <p:spPr>
            <a:xfrm>
              <a:off x="5750" y="2529"/>
              <a:ext cx="642" cy="0"/>
            </a:xfrm>
            <a:prstGeom prst="line">
              <a:avLst/>
            </a:prstGeom>
            <a:ln w="9525" cap="flat" cmpd="sng">
              <a:solidFill>
                <a:srgbClr val="000000"/>
              </a:solidFill>
              <a:prstDash val="solid"/>
              <a:headEnd type="none" w="med" len="med"/>
              <a:tailEnd type="triangle" w="med" len="med"/>
            </a:ln>
            <a:effectLst/>
          </p:spPr>
        </p:cxnSp>
        <p:cxnSp>
          <p:nvCxnSpPr>
            <p:cNvPr id="1863" name="直接连接符 407"/>
            <p:cNvCxnSpPr/>
            <p:nvPr/>
          </p:nvCxnSpPr>
          <p:spPr>
            <a:xfrm flipH="1">
              <a:off x="5178" y="2504"/>
              <a:ext cx="601" cy="568"/>
            </a:xfrm>
            <a:prstGeom prst="line">
              <a:avLst/>
            </a:prstGeom>
            <a:ln w="9525" cap="flat" cmpd="sng">
              <a:solidFill>
                <a:srgbClr val="000000"/>
              </a:solidFill>
              <a:prstDash val="solid"/>
              <a:headEnd type="none" w="med" len="med"/>
              <a:tailEnd type="triangle" w="med" len="med"/>
            </a:ln>
            <a:effectLst/>
          </p:spPr>
        </p:cxnSp>
        <p:cxnSp>
          <p:nvCxnSpPr>
            <p:cNvPr id="1864" name="直接连接符 422"/>
            <p:cNvCxnSpPr/>
            <p:nvPr/>
          </p:nvCxnSpPr>
          <p:spPr>
            <a:xfrm flipV="1">
              <a:off x="5770" y="1749"/>
              <a:ext cx="0" cy="903"/>
            </a:xfrm>
            <a:prstGeom prst="line">
              <a:avLst/>
            </a:prstGeom>
            <a:ln w="9525" cap="flat" cmpd="sng">
              <a:solidFill>
                <a:srgbClr val="000000"/>
              </a:solidFill>
              <a:prstDash val="solid"/>
              <a:headEnd type="none" w="med" len="med"/>
              <a:tailEnd type="triangle" w="med" len="med"/>
            </a:ln>
            <a:effectLst/>
          </p:spPr>
        </p:cxnSp>
        <p:sp>
          <p:nvSpPr>
            <p:cNvPr id="1865" name="文本框 426"/>
            <p:cNvSpPr txBox="1"/>
            <p:nvPr/>
          </p:nvSpPr>
          <p:spPr>
            <a:xfrm>
              <a:off x="5880" y="1509"/>
              <a:ext cx="360" cy="312"/>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x</a:t>
              </a:r>
            </a:p>
          </p:txBody>
        </p:sp>
        <p:sp>
          <p:nvSpPr>
            <p:cNvPr id="1866" name="文本框 419"/>
            <p:cNvSpPr txBox="1"/>
            <p:nvPr/>
          </p:nvSpPr>
          <p:spPr>
            <a:xfrm>
              <a:off x="6130" y="2166"/>
              <a:ext cx="360" cy="312"/>
            </a:xfrm>
            <a:prstGeom prst="rect">
              <a:avLst/>
            </a:prstGeom>
            <a:noFill/>
            <a:ln>
              <a:noFill/>
            </a:ln>
            <a:effectLst/>
          </p:spPr>
          <p:txBody>
            <a:bodyPr lIns="0" tIns="0" rIns="0" bIns="0" upright="1"/>
            <a:lstStyle/>
            <a:p>
              <a:pPr algn="just"/>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z</a:t>
              </a:r>
            </a:p>
          </p:txBody>
        </p:sp>
        <p:sp>
          <p:nvSpPr>
            <p:cNvPr id="1867" name="文本框 401"/>
            <p:cNvSpPr txBox="1"/>
            <p:nvPr/>
          </p:nvSpPr>
          <p:spPr>
            <a:xfrm>
              <a:off x="5016" y="2973"/>
              <a:ext cx="220" cy="312"/>
            </a:xfrm>
            <a:prstGeom prst="rect">
              <a:avLst/>
            </a:prstGeom>
            <a:noFill/>
            <a:ln>
              <a:noFill/>
            </a:ln>
            <a:effectLst/>
          </p:spPr>
          <p:txBody>
            <a:bodyPr lIns="0" tIns="0" rIns="0" bIns="0" upright="1"/>
            <a:lstStyle/>
            <a:p>
              <a:pPr algn="ctr"/>
              <a:r>
                <a:rPr lang="en-US" altLang="zh-CN" sz="1050" i="1" kern="100">
                  <a:latin typeface="Times New Roman" panose="02020603050405020304"/>
                  <a:ea typeface="宋体" panose="02010600030101010101" pitchFamily="2" charset="-122"/>
                  <a:cs typeface="Times New Roman" panose="02020603050405020304"/>
                  <a:sym typeface="Times New Roman" panose="02020603050405020304"/>
                </a:rPr>
                <a:t>y</a:t>
              </a:r>
            </a:p>
          </p:txBody>
        </p:sp>
        <p:sp>
          <p:nvSpPr>
            <p:cNvPr id="1868" name="文本框 408"/>
            <p:cNvSpPr txBox="1"/>
            <p:nvPr/>
          </p:nvSpPr>
          <p:spPr>
            <a:xfrm>
              <a:off x="5772" y="2602"/>
              <a:ext cx="360" cy="312"/>
            </a:xfrm>
            <a:prstGeom prst="rect">
              <a:avLst/>
            </a:prstGeom>
            <a:noFill/>
            <a:ln>
              <a:noFill/>
            </a:ln>
            <a:effectLst/>
          </p:spPr>
          <p:txBody>
            <a:bodyPr lIns="0" tIns="0" rIns="0" bIns="0" upright="1"/>
            <a:lstStyle/>
            <a:p>
              <a:pPr algn="just"/>
              <a:r>
                <a:rPr lang="en-US" altLang="zh-CN" sz="900" i="1" kern="100">
                  <a:latin typeface="Calibri" panose="020F0502020204030204"/>
                  <a:ea typeface="宋体" panose="02010600030101010101" pitchFamily="2" charset="-122"/>
                  <a:cs typeface="Times New Roman" panose="02020603050405020304"/>
                  <a:sym typeface="Times New Roman" panose="02020603050405020304"/>
                </a:rPr>
                <a:t>O</a:t>
              </a:r>
              <a:r>
                <a:rPr lang="en-US" altLang="zh-CN" sz="900" kern="100" baseline="-25000">
                  <a:latin typeface="Calibri" panose="020F0502020204030204"/>
                  <a:ea typeface="宋体" panose="02010600030101010101" pitchFamily="2" charset="-122"/>
                  <a:cs typeface="Times New Roman" panose="02020603050405020304"/>
                  <a:sym typeface="Times New Roman" panose="02020603050405020304"/>
                </a:rPr>
                <a:t>2</a:t>
              </a:r>
              <a:endParaRPr lang="en-US" altLang="zh-CN" sz="900" i="1" kern="100" baseline="-25000">
                <a:latin typeface="Calibri" panose="020F0502020204030204"/>
                <a:ea typeface="宋体" panose="02010600030101010101" pitchFamily="2" charset="-122"/>
                <a:cs typeface="Times New Roman" panose="02020603050405020304"/>
                <a:sym typeface="Times New Roman" panose="02020603050405020304"/>
              </a:endParaRPr>
            </a:p>
            <a:p>
              <a:pPr algn="just"/>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 </a:t>
              </a:r>
            </a:p>
          </p:txBody>
        </p:sp>
        <p:sp>
          <p:nvSpPr>
            <p:cNvPr id="1869" name="文本框 415"/>
            <p:cNvSpPr txBox="1"/>
            <p:nvPr/>
          </p:nvSpPr>
          <p:spPr>
            <a:xfrm>
              <a:off x="5539" y="2243"/>
              <a:ext cx="360" cy="312"/>
            </a:xfrm>
            <a:prstGeom prst="rect">
              <a:avLst/>
            </a:prstGeom>
            <a:noFill/>
            <a:ln>
              <a:noFill/>
            </a:ln>
            <a:effectLst/>
          </p:spPr>
          <p:txBody>
            <a:bodyPr lIns="0" tIns="0" rIns="0" bIns="0" upright="1"/>
            <a:lstStyle/>
            <a:p>
              <a:pPr algn="just"/>
              <a:r>
                <a:rPr lang="en-US" altLang="zh-CN" sz="900" i="1" kern="100">
                  <a:latin typeface="Calibri" panose="020F0502020204030204"/>
                  <a:ea typeface="宋体" panose="02010600030101010101" pitchFamily="2" charset="-122"/>
                  <a:cs typeface="Times New Roman" panose="02020603050405020304"/>
                  <a:sym typeface="Times New Roman" panose="02020603050405020304"/>
                </a:rPr>
                <a:t>O</a:t>
              </a:r>
              <a:r>
                <a:rPr lang="en-US" altLang="zh-CN" sz="900" kern="100" baseline="-25000">
                  <a:latin typeface="Calibri" panose="020F0502020204030204"/>
                  <a:ea typeface="宋体" panose="02010600030101010101" pitchFamily="2" charset="-122"/>
                  <a:cs typeface="Times New Roman" panose="02020603050405020304"/>
                  <a:sym typeface="Times New Roman" panose="02020603050405020304"/>
                </a:rPr>
                <a:t>1</a:t>
              </a:r>
              <a:endParaRPr lang="en-US" altLang="zh-CN" sz="900" i="1" kern="100" baseline="-25000">
                <a:latin typeface="Calibri" panose="020F0502020204030204"/>
                <a:ea typeface="宋体" panose="02010600030101010101" pitchFamily="2" charset="-122"/>
                <a:cs typeface="Times New Roman" panose="02020603050405020304"/>
                <a:sym typeface="Times New Roman" panose="02020603050405020304"/>
              </a:endParaRPr>
            </a:p>
            <a:p>
              <a:pPr algn="just"/>
              <a:r>
                <a:rPr lang="en-US" altLang="zh-CN" sz="1050" i="1" kern="100" baseline="-25000">
                  <a:latin typeface="Calibri" panose="020F0502020204030204"/>
                  <a:ea typeface="宋体" panose="02010600030101010101" pitchFamily="2" charset="-122"/>
                  <a:cs typeface="Times New Roman" panose="02020603050405020304"/>
                  <a:sym typeface="Times New Roman" panose="02020603050405020304"/>
                </a:rPr>
                <a:t> </a:t>
              </a:r>
            </a:p>
          </p:txBody>
        </p:sp>
        <p:sp>
          <p:nvSpPr>
            <p:cNvPr id="1870" name="文本框 423"/>
            <p:cNvSpPr txBox="1"/>
            <p:nvPr/>
          </p:nvSpPr>
          <p:spPr>
            <a:xfrm>
              <a:off x="3666" y="1968"/>
              <a:ext cx="640" cy="312"/>
            </a:xfrm>
            <a:prstGeom prst="rect">
              <a:avLst/>
            </a:prstGeom>
            <a:noFill/>
            <a:ln>
              <a:noFill/>
            </a:ln>
            <a:effectLst/>
          </p:spPr>
          <p:txBody>
            <a:bodyPr lIns="0" tIns="0" rIns="0" bIns="0" upright="1"/>
            <a:lstStyle/>
            <a:p>
              <a:pPr algn="just"/>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轴1</a:t>
              </a:r>
            </a:p>
          </p:txBody>
        </p:sp>
        <p:sp>
          <p:nvSpPr>
            <p:cNvPr id="1871" name="文本框 416"/>
            <p:cNvSpPr txBox="1"/>
            <p:nvPr/>
          </p:nvSpPr>
          <p:spPr>
            <a:xfrm>
              <a:off x="7544" y="2112"/>
              <a:ext cx="640" cy="312"/>
            </a:xfrm>
            <a:prstGeom prst="rect">
              <a:avLst/>
            </a:prstGeom>
            <a:noFill/>
            <a:ln>
              <a:noFill/>
            </a:ln>
            <a:effectLst/>
          </p:spPr>
          <p:txBody>
            <a:bodyPr lIns="0" tIns="0" rIns="0" bIns="0" upright="1"/>
            <a:lstStyle/>
            <a:p>
              <a:pPr algn="just"/>
              <a:r>
                <a:rPr lang="en-US" altLang="zh-CN" sz="1050" kern="100">
                  <a:latin typeface="Calibri" panose="020F0502020204030204"/>
                  <a:ea typeface="宋体" panose="02010600030101010101" pitchFamily="2" charset="-122"/>
                  <a:cs typeface="Times New Roman" panose="02020603050405020304"/>
                  <a:sym typeface="Times New Roman" panose="02020603050405020304"/>
                </a:rPr>
                <a:t>轴2</a:t>
              </a:r>
            </a:p>
          </p:txBody>
        </p:sp>
        <p:cxnSp>
          <p:nvCxnSpPr>
            <p:cNvPr id="1872" name="直接连接符 409"/>
            <p:cNvCxnSpPr/>
            <p:nvPr/>
          </p:nvCxnSpPr>
          <p:spPr>
            <a:xfrm>
              <a:off x="5618" y="2634"/>
              <a:ext cx="3808" cy="0"/>
            </a:xfrm>
            <a:prstGeom prst="line">
              <a:avLst/>
            </a:prstGeom>
            <a:ln w="9525" cap="flat" cmpd="sng">
              <a:solidFill>
                <a:srgbClr val="000000"/>
              </a:solidFill>
              <a:prstDash val="lgDashDot"/>
              <a:headEnd type="none" w="med" len="med"/>
              <a:tailEnd type="none" w="med" len="med"/>
            </a:ln>
            <a:effectLst/>
          </p:spPr>
        </p:cxnSp>
        <p:sp>
          <p:nvSpPr>
            <p:cNvPr id="1873" name="文本框 417"/>
            <p:cNvSpPr txBox="1"/>
            <p:nvPr/>
          </p:nvSpPr>
          <p:spPr>
            <a:xfrm>
              <a:off x="8354" y="2064"/>
              <a:ext cx="330" cy="375"/>
            </a:xfrm>
            <a:prstGeom prst="rect">
              <a:avLst/>
            </a:prstGeom>
            <a:noFill/>
            <a:ln>
              <a:noFill/>
            </a:ln>
            <a:effectLst/>
          </p:spPr>
          <p:txBody>
            <a:bodyPr lIns="0" tIns="0" rIns="0" bIns="0" upright="1"/>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1874" name="任意多边形 418"/>
            <p:cNvSpPr/>
            <p:nvPr/>
          </p:nvSpPr>
          <p:spPr>
            <a:xfrm rot="3460082" flipH="1" flipV="1">
              <a:off x="8094" y="2079"/>
              <a:ext cx="944" cy="916"/>
            </a:xfrm>
            <a:custGeom>
              <a:avLst/>
              <a:gdLst>
                <a:gd name="A1" fmla="val 0"/>
                <a:gd name="A2" fmla="val 0"/>
                <a:gd name="A3" fmla="val 0"/>
              </a:gdLst>
              <a:ahLst/>
              <a:cxnLst>
                <a:cxn ang="0">
                  <a:pos x="77464" y="0"/>
                </a:cxn>
                <a:cxn ang="0">
                  <a:pos x="599440" y="302295"/>
                </a:cxn>
                <a:cxn ang="0">
                  <a:pos x="0" y="581660"/>
                </a:cxn>
              </a:cxnLst>
              <a:rect l="0" t="0" r="0" b="0"/>
              <a:pathLst>
                <a:path w="18982" h="21460" fill="none">
                  <a:moveTo>
                    <a:pt x="2453" y="-1"/>
                  </a:moveTo>
                  <a:cubicBezTo>
                    <a:pt x="9451" y="799"/>
                    <a:pt x="15620" y="4962"/>
                    <a:pt x="18982" y="11152"/>
                  </a:cubicBezTo>
                </a:path>
                <a:path w="18982" h="21460" stroke="0">
                  <a:moveTo>
                    <a:pt x="2453" y="-1"/>
                  </a:moveTo>
                  <a:cubicBezTo>
                    <a:pt x="9451" y="799"/>
                    <a:pt x="15620" y="4962"/>
                    <a:pt x="18982" y="11152"/>
                  </a:cubicBezTo>
                  <a:lnTo>
                    <a:pt x="0" y="21460"/>
                  </a:lnTo>
                  <a:lnTo>
                    <a:pt x="2453" y="-1"/>
                  </a:lnTo>
                  <a:close/>
                </a:path>
              </a:pathLst>
            </a:custGeom>
            <a:noFill/>
            <a:ln w="9525" cap="flat" cmpd="sng">
              <a:solidFill>
                <a:srgbClr val="000000"/>
              </a:solidFill>
              <a:prstDash val="solid"/>
              <a:round/>
              <a:headEnd type="triangle" w="med" len="med"/>
              <a:tailEnd type="none" w="med" len="med"/>
            </a:ln>
            <a:effectLst/>
          </p:spPr>
        </p:sp>
      </p:grpSp>
      <p:sp>
        <p:nvSpPr>
          <p:cNvPr id="2" name="文本框 1"/>
          <p:cNvSpPr txBox="1"/>
          <p:nvPr/>
        </p:nvSpPr>
        <p:spPr>
          <a:xfrm>
            <a:off x="7021195" y="3707765"/>
            <a:ext cx="1637665" cy="337185"/>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a:latin typeface="Calibri" panose="020F0502020204030204"/>
                <a:ea typeface="宋体" panose="02010600030101010101" pitchFamily="2" charset="-122"/>
              </a:rPr>
              <a:t>平行不对中模型</a:t>
            </a:r>
          </a:p>
        </p:txBody>
      </p:sp>
      <p:grpSp>
        <p:nvGrpSpPr>
          <p:cNvPr id="2303" name="组合 2303"/>
          <p:cNvGrpSpPr>
            <a:grpSpLocks noRot="1"/>
          </p:cNvGrpSpPr>
          <p:nvPr/>
        </p:nvGrpSpPr>
        <p:grpSpPr>
          <a:xfrm>
            <a:off x="4435793" y="5092383"/>
            <a:ext cx="3133725" cy="1189355"/>
            <a:chOff x="3070" y="8967"/>
            <a:chExt cx="5812" cy="2316"/>
          </a:xfrm>
          <a:effectLst/>
        </p:grpSpPr>
        <p:sp>
          <p:nvSpPr>
            <p:cNvPr id="2304" name="矩形 2525"/>
            <p:cNvSpPr>
              <a:spLocks noChangeArrowheads="1"/>
            </p:cNvSpPr>
            <p:nvPr/>
          </p:nvSpPr>
          <p:spPr bwMode="auto">
            <a:xfrm>
              <a:off x="3240" y="9891"/>
              <a:ext cx="2400" cy="312"/>
            </a:xfrm>
            <a:prstGeom prst="rect">
              <a:avLst/>
            </a:prstGeom>
            <a:solidFill>
              <a:srgbClr val="FFFFFF"/>
            </a:solidFill>
            <a:ln w="9525">
              <a:solidFill>
                <a:srgbClr val="000000"/>
              </a:solidFill>
              <a:miter lim="800000"/>
            </a:ln>
            <a:effectLst/>
          </p:spPr>
        </p:sp>
        <p:sp>
          <p:nvSpPr>
            <p:cNvPr id="2305" name="矩形 2526"/>
            <p:cNvSpPr>
              <a:spLocks noChangeArrowheads="1"/>
            </p:cNvSpPr>
            <p:nvPr/>
          </p:nvSpPr>
          <p:spPr bwMode="auto">
            <a:xfrm rot="-661407">
              <a:off x="6120" y="9622"/>
              <a:ext cx="2598" cy="312"/>
            </a:xfrm>
            <a:prstGeom prst="rect">
              <a:avLst/>
            </a:prstGeom>
            <a:solidFill>
              <a:srgbClr val="FFFFFF"/>
            </a:solidFill>
            <a:ln w="9525">
              <a:solidFill>
                <a:srgbClr val="000000"/>
              </a:solidFill>
              <a:miter lim="800000"/>
            </a:ln>
            <a:effectLst/>
          </p:spPr>
        </p:sp>
        <p:sp>
          <p:nvSpPr>
            <p:cNvPr id="2306" name="矩形 2527"/>
            <p:cNvSpPr>
              <a:spLocks noChangeArrowheads="1"/>
            </p:cNvSpPr>
            <p:nvPr/>
          </p:nvSpPr>
          <p:spPr bwMode="auto">
            <a:xfrm>
              <a:off x="5554" y="9624"/>
              <a:ext cx="268" cy="882"/>
            </a:xfrm>
            <a:prstGeom prst="rect">
              <a:avLst/>
            </a:prstGeom>
            <a:solidFill>
              <a:srgbClr val="FFFFFF"/>
            </a:solidFill>
            <a:ln w="9525">
              <a:solidFill>
                <a:srgbClr val="000000"/>
              </a:solidFill>
              <a:miter lim="800000"/>
            </a:ln>
            <a:effectLst/>
          </p:spPr>
        </p:sp>
        <p:sp>
          <p:nvSpPr>
            <p:cNvPr id="2307" name="矩形 2528"/>
            <p:cNvSpPr>
              <a:spLocks noChangeArrowheads="1"/>
            </p:cNvSpPr>
            <p:nvPr/>
          </p:nvSpPr>
          <p:spPr bwMode="auto">
            <a:xfrm rot="-642592">
              <a:off x="5978" y="9563"/>
              <a:ext cx="271" cy="892"/>
            </a:xfrm>
            <a:prstGeom prst="rect">
              <a:avLst/>
            </a:prstGeom>
            <a:solidFill>
              <a:srgbClr val="FFFFFF"/>
            </a:solidFill>
            <a:ln w="9525">
              <a:solidFill>
                <a:srgbClr val="000000"/>
              </a:solidFill>
              <a:miter lim="800000"/>
            </a:ln>
            <a:effectLst/>
          </p:spPr>
        </p:sp>
        <p:cxnSp>
          <p:nvCxnSpPr>
            <p:cNvPr id="2308" name="直线 2529"/>
            <p:cNvCxnSpPr>
              <a:cxnSpLocks noChangeShapeType="1"/>
            </p:cNvCxnSpPr>
            <p:nvPr/>
          </p:nvCxnSpPr>
          <p:spPr bwMode="auto">
            <a:xfrm>
              <a:off x="3070" y="10050"/>
              <a:ext cx="2880" cy="0"/>
            </a:xfrm>
            <a:prstGeom prst="line">
              <a:avLst/>
            </a:prstGeom>
            <a:noFill/>
            <a:ln w="9525">
              <a:solidFill>
                <a:srgbClr val="000000"/>
              </a:solidFill>
              <a:prstDash val="lgDashDot"/>
              <a:round/>
            </a:ln>
            <a:effectLst/>
          </p:spPr>
        </p:cxnSp>
        <p:sp>
          <p:nvSpPr>
            <p:cNvPr id="2309" name="自选图形 2530"/>
            <p:cNvSpPr>
              <a:spLocks noChangeArrowheads="1"/>
            </p:cNvSpPr>
            <p:nvPr/>
          </p:nvSpPr>
          <p:spPr bwMode="auto">
            <a:xfrm>
              <a:off x="4800" y="10224"/>
              <a:ext cx="180" cy="780"/>
            </a:xfrm>
            <a:prstGeom prst="triangle">
              <a:avLst>
                <a:gd name="adj" fmla="val 50000"/>
              </a:avLst>
            </a:prstGeom>
            <a:solidFill>
              <a:srgbClr val="FFFFFF"/>
            </a:solidFill>
            <a:ln w="9525">
              <a:solidFill>
                <a:srgbClr val="000000"/>
              </a:solidFill>
              <a:miter lim="800000"/>
            </a:ln>
            <a:effectLst/>
          </p:spPr>
        </p:sp>
        <p:sp>
          <p:nvSpPr>
            <p:cNvPr id="2310" name="自选图形 2531"/>
            <p:cNvSpPr>
              <a:spLocks noChangeArrowheads="1"/>
            </p:cNvSpPr>
            <p:nvPr/>
          </p:nvSpPr>
          <p:spPr bwMode="auto">
            <a:xfrm>
              <a:off x="3460" y="10212"/>
              <a:ext cx="180" cy="780"/>
            </a:xfrm>
            <a:prstGeom prst="triangle">
              <a:avLst>
                <a:gd name="adj" fmla="val 50000"/>
              </a:avLst>
            </a:prstGeom>
            <a:solidFill>
              <a:srgbClr val="FFFFFF"/>
            </a:solidFill>
            <a:ln w="9525">
              <a:solidFill>
                <a:srgbClr val="000000"/>
              </a:solidFill>
              <a:miter lim="800000"/>
            </a:ln>
            <a:effectLst/>
          </p:spPr>
        </p:sp>
        <p:sp>
          <p:nvSpPr>
            <p:cNvPr id="2311" name="自选图形 2532"/>
            <p:cNvSpPr>
              <a:spLocks noChangeArrowheads="1"/>
            </p:cNvSpPr>
            <p:nvPr/>
          </p:nvSpPr>
          <p:spPr bwMode="auto">
            <a:xfrm>
              <a:off x="6680" y="10059"/>
              <a:ext cx="180" cy="780"/>
            </a:xfrm>
            <a:prstGeom prst="triangle">
              <a:avLst>
                <a:gd name="adj" fmla="val 50000"/>
              </a:avLst>
            </a:prstGeom>
            <a:solidFill>
              <a:srgbClr val="FFFFFF"/>
            </a:solidFill>
            <a:ln w="9525">
              <a:solidFill>
                <a:srgbClr val="000000"/>
              </a:solidFill>
              <a:miter lim="800000"/>
            </a:ln>
            <a:effectLst/>
          </p:spPr>
        </p:sp>
        <p:sp>
          <p:nvSpPr>
            <p:cNvPr id="2312" name="自选图形 2533"/>
            <p:cNvSpPr>
              <a:spLocks noChangeArrowheads="1"/>
            </p:cNvSpPr>
            <p:nvPr/>
          </p:nvSpPr>
          <p:spPr bwMode="auto">
            <a:xfrm>
              <a:off x="8170" y="9763"/>
              <a:ext cx="180" cy="780"/>
            </a:xfrm>
            <a:prstGeom prst="triangle">
              <a:avLst>
                <a:gd name="adj" fmla="val 50000"/>
              </a:avLst>
            </a:prstGeom>
            <a:solidFill>
              <a:srgbClr val="FFFFFF"/>
            </a:solidFill>
            <a:ln w="9525">
              <a:solidFill>
                <a:srgbClr val="000000"/>
              </a:solidFill>
              <a:miter lim="800000"/>
            </a:ln>
            <a:effectLst/>
          </p:spPr>
        </p:sp>
        <p:cxnSp>
          <p:nvCxnSpPr>
            <p:cNvPr id="2313" name="直线 2534"/>
            <p:cNvCxnSpPr>
              <a:cxnSpLocks noChangeShapeType="1"/>
            </p:cNvCxnSpPr>
            <p:nvPr/>
          </p:nvCxnSpPr>
          <p:spPr bwMode="auto">
            <a:xfrm>
              <a:off x="5810" y="9775"/>
              <a:ext cx="120" cy="0"/>
            </a:xfrm>
            <a:prstGeom prst="line">
              <a:avLst/>
            </a:prstGeom>
            <a:noFill/>
            <a:ln w="25400">
              <a:solidFill>
                <a:srgbClr val="000000"/>
              </a:solidFill>
              <a:round/>
            </a:ln>
            <a:effectLst/>
          </p:spPr>
        </p:cxnSp>
        <p:cxnSp>
          <p:nvCxnSpPr>
            <p:cNvPr id="2314" name="直线 2535"/>
            <p:cNvCxnSpPr>
              <a:cxnSpLocks noChangeShapeType="1"/>
            </p:cNvCxnSpPr>
            <p:nvPr/>
          </p:nvCxnSpPr>
          <p:spPr bwMode="auto">
            <a:xfrm>
              <a:off x="5840" y="10410"/>
              <a:ext cx="200" cy="0"/>
            </a:xfrm>
            <a:prstGeom prst="line">
              <a:avLst/>
            </a:prstGeom>
            <a:noFill/>
            <a:ln w="25400">
              <a:solidFill>
                <a:srgbClr val="000000"/>
              </a:solidFill>
              <a:round/>
            </a:ln>
            <a:effectLst/>
          </p:spPr>
        </p:cxnSp>
        <p:cxnSp>
          <p:nvCxnSpPr>
            <p:cNvPr id="2315" name="直线 2536"/>
            <p:cNvCxnSpPr>
              <a:cxnSpLocks noChangeShapeType="1"/>
            </p:cNvCxnSpPr>
            <p:nvPr/>
          </p:nvCxnSpPr>
          <p:spPr bwMode="auto">
            <a:xfrm flipV="1">
              <a:off x="5806" y="9210"/>
              <a:ext cx="21" cy="2073"/>
            </a:xfrm>
            <a:prstGeom prst="line">
              <a:avLst/>
            </a:prstGeom>
            <a:noFill/>
            <a:ln w="9525">
              <a:solidFill>
                <a:srgbClr val="000000"/>
              </a:solidFill>
              <a:prstDash val="dash"/>
              <a:round/>
            </a:ln>
            <a:effectLst/>
          </p:spPr>
        </p:cxnSp>
        <p:cxnSp>
          <p:nvCxnSpPr>
            <p:cNvPr id="2316" name="直线 2537"/>
            <p:cNvCxnSpPr>
              <a:cxnSpLocks noChangeShapeType="1"/>
            </p:cNvCxnSpPr>
            <p:nvPr/>
          </p:nvCxnSpPr>
          <p:spPr bwMode="auto">
            <a:xfrm flipH="1" flipV="1">
              <a:off x="5822" y="9207"/>
              <a:ext cx="392" cy="2013"/>
            </a:xfrm>
            <a:prstGeom prst="line">
              <a:avLst/>
            </a:prstGeom>
            <a:noFill/>
            <a:ln w="9525">
              <a:solidFill>
                <a:srgbClr val="000000"/>
              </a:solidFill>
              <a:prstDash val="dash"/>
              <a:round/>
            </a:ln>
            <a:effectLst/>
          </p:spPr>
        </p:cxnSp>
        <p:sp>
          <p:nvSpPr>
            <p:cNvPr id="2317" name="任意多边形 2538"/>
            <p:cNvSpPr/>
            <p:nvPr/>
          </p:nvSpPr>
          <p:spPr bwMode="auto">
            <a:xfrm rot="-1396737">
              <a:off x="5816" y="10944"/>
              <a:ext cx="378" cy="144"/>
            </a:xfrm>
            <a:custGeom>
              <a:avLst/>
              <a:gdLst>
                <a:gd name="T0" fmla="*/ 524 w 524"/>
                <a:gd name="T1" fmla="*/ 120 h 185"/>
                <a:gd name="T2" fmla="*/ 240 w 524"/>
                <a:gd name="T3" fmla="*/ 165 h 185"/>
                <a:gd name="T4" fmla="*/ 0 w 524"/>
                <a:gd name="T5" fmla="*/ 0 h 185"/>
              </a:gdLst>
              <a:ahLst/>
              <a:cxnLst>
                <a:cxn ang="0">
                  <a:pos x="T0" y="T1"/>
                </a:cxn>
                <a:cxn ang="0">
                  <a:pos x="T2" y="T3"/>
                </a:cxn>
                <a:cxn ang="0">
                  <a:pos x="T4" y="T5"/>
                </a:cxn>
              </a:cxnLst>
              <a:rect l="0" t="0" r="r" b="b"/>
              <a:pathLst>
                <a:path w="524" h="185">
                  <a:moveTo>
                    <a:pt x="524" y="120"/>
                  </a:moveTo>
                  <a:cubicBezTo>
                    <a:pt x="425" y="152"/>
                    <a:pt x="327" y="185"/>
                    <a:pt x="240" y="165"/>
                  </a:cubicBezTo>
                  <a:cubicBezTo>
                    <a:pt x="153" y="145"/>
                    <a:pt x="43" y="30"/>
                    <a:pt x="0" y="0"/>
                  </a:cubicBezTo>
                </a:path>
              </a:pathLst>
            </a:custGeom>
            <a:noFill/>
            <a:ln w="9525">
              <a:solidFill>
                <a:srgbClr val="000000"/>
              </a:solidFill>
              <a:round/>
              <a:headEnd type="triangle" w="med" len="med"/>
              <a:tailEnd type="triangle" w="med" len="med"/>
            </a:ln>
            <a:effectLst/>
          </p:spPr>
        </p:sp>
        <p:sp>
          <p:nvSpPr>
            <p:cNvPr id="2318" name="文本框 2539"/>
            <p:cNvSpPr txBox="1">
              <a:spLocks noChangeArrowheads="1"/>
            </p:cNvSpPr>
            <p:nvPr/>
          </p:nvSpPr>
          <p:spPr bwMode="auto">
            <a:xfrm>
              <a:off x="5872" y="10668"/>
              <a:ext cx="240" cy="312"/>
            </a:xfrm>
            <a:prstGeom prst="rect">
              <a:avLst/>
            </a:prstGeom>
            <a:noFill/>
            <a:ln>
              <a:noFill/>
            </a:ln>
            <a:effectLst/>
          </p:spPr>
          <p:txBody>
            <a:bodyPr rot="0" vert="horz" wrap="square" lIns="0" tIns="0" rIns="0" bIns="0" anchor="t" anchorCtr="0" upright="1">
              <a:noAutofit/>
            </a:bodyPr>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i="1" kern="100">
                <a:latin typeface="Calibri" panose="020F0502020204030204"/>
                <a:ea typeface="宋体" panose="02010600030101010101" pitchFamily="2" charset="-122"/>
                <a:cs typeface="Times New Roman" panose="02020603050405020304"/>
                <a:sym typeface="Times New Roman" panose="02020603050405020304"/>
              </a:endParaRPr>
            </a:p>
          </p:txBody>
        </p:sp>
        <p:cxnSp>
          <p:nvCxnSpPr>
            <p:cNvPr id="2319" name="直线 2540"/>
            <p:cNvCxnSpPr>
              <a:cxnSpLocks noChangeShapeType="1"/>
            </p:cNvCxnSpPr>
            <p:nvPr/>
          </p:nvCxnSpPr>
          <p:spPr bwMode="auto">
            <a:xfrm flipV="1">
              <a:off x="6010" y="9508"/>
              <a:ext cx="2872" cy="531"/>
            </a:xfrm>
            <a:prstGeom prst="line">
              <a:avLst/>
            </a:prstGeom>
            <a:noFill/>
            <a:ln w="9525">
              <a:solidFill>
                <a:srgbClr val="000000"/>
              </a:solidFill>
              <a:prstDash val="lgDashDot"/>
              <a:round/>
            </a:ln>
            <a:effectLst/>
          </p:spPr>
        </p:cxnSp>
        <p:sp>
          <p:nvSpPr>
            <p:cNvPr id="2320" name="文本框 2541"/>
            <p:cNvSpPr txBox="1">
              <a:spLocks noChangeArrowheads="1"/>
            </p:cNvSpPr>
            <p:nvPr/>
          </p:nvSpPr>
          <p:spPr bwMode="auto">
            <a:xfrm>
              <a:off x="7754" y="9107"/>
              <a:ext cx="330" cy="375"/>
            </a:xfrm>
            <a:prstGeom prst="rect">
              <a:avLst/>
            </a:prstGeom>
            <a:noFill/>
            <a:ln>
              <a:noFill/>
            </a:ln>
            <a:effectLst/>
          </p:spPr>
          <p:txBody>
            <a:bodyPr rot="0" vert="horz" wrap="square" lIns="0" tIns="0" rIns="0" bIns="0" anchor="t" anchorCtr="0" upright="1">
              <a:noAutofit/>
            </a:bodyPr>
            <a:lstStyle/>
            <a:p>
              <a:pPr algn="just"/>
              <a:r>
                <a:rPr lang="en-US" altLang="zh-CN" sz="1050" i="1" kern="100">
                  <a:latin typeface="Calibri" panose="020F0502020204030204"/>
                  <a:ea typeface="宋体" panose="02010600030101010101" pitchFamily="2" charset="-122"/>
                  <a:cs typeface="Times New Roman" panose="02020603050405020304"/>
                  <a:sym typeface="Symbol" panose="05050102010706020507"/>
                </a:rPr>
                <a:t></a:t>
              </a:r>
              <a:endParaRPr lang="en-US" altLang="zh-CN" sz="1050" kern="100">
                <a:latin typeface="Calibri" panose="020F0502020204030204"/>
                <a:ea typeface="宋体" panose="02010600030101010101" pitchFamily="2" charset="-122"/>
                <a:cs typeface="Times New Roman" panose="02020603050405020304"/>
                <a:sym typeface="Times New Roman" panose="02020603050405020304"/>
              </a:endParaRPr>
            </a:p>
          </p:txBody>
        </p:sp>
        <p:sp>
          <p:nvSpPr>
            <p:cNvPr id="2321" name="弧形 2542"/>
            <p:cNvSpPr/>
            <p:nvPr/>
          </p:nvSpPr>
          <p:spPr bwMode="auto">
            <a:xfrm rot="-39739918" flipH="1" flipV="1">
              <a:off x="7491" y="9122"/>
              <a:ext cx="944" cy="916"/>
            </a:xfrm>
            <a:custGeom>
              <a:avLst/>
              <a:gdLst>
                <a:gd name="G0" fmla="+- 0 0 0"/>
                <a:gd name="G1" fmla="+- 21460 0 0"/>
                <a:gd name="G2" fmla="+- 21600 0 0"/>
                <a:gd name="T0" fmla="*/ 2453 w 18982"/>
                <a:gd name="T1" fmla="*/ 0 h 21460"/>
                <a:gd name="T2" fmla="*/ 18982 w 18982"/>
                <a:gd name="T3" fmla="*/ 11153 h 21460"/>
                <a:gd name="T4" fmla="*/ 0 w 18982"/>
                <a:gd name="T5" fmla="*/ 21460 h 21460"/>
              </a:gdLst>
              <a:ahLst/>
              <a:cxnLst>
                <a:cxn ang="0">
                  <a:pos x="T0" y="T1"/>
                </a:cxn>
                <a:cxn ang="0">
                  <a:pos x="T2" y="T3"/>
                </a:cxn>
                <a:cxn ang="0">
                  <a:pos x="T4" y="T5"/>
                </a:cxn>
              </a:cxnLst>
              <a:rect l="0" t="0" r="r" b="b"/>
              <a:pathLst>
                <a:path w="18982" h="21460" fill="none" extrusionOk="0">
                  <a:moveTo>
                    <a:pt x="0" y="0"/>
                  </a:moveTo>
                  <a:cubicBezTo>
                    <a:pt x="11929" y="0"/>
                    <a:pt x="21600" y="9670"/>
                    <a:pt x="21600" y="21600"/>
                  </a:cubicBezTo>
                </a:path>
                <a:path w="18982" h="21460" stroke="0" extrusionOk="0">
                  <a:moveTo>
                    <a:pt x="0" y="0"/>
                  </a:moveTo>
                  <a:cubicBezTo>
                    <a:pt x="11929" y="0"/>
                    <a:pt x="21600" y="9670"/>
                    <a:pt x="21600" y="21600"/>
                  </a:cubicBezTo>
                  <a:lnTo>
                    <a:pt x="0" y="21600"/>
                  </a:lnTo>
                  <a:close/>
                </a:path>
              </a:pathLst>
            </a:custGeom>
            <a:noFill/>
            <a:ln w="9525">
              <a:solidFill>
                <a:srgbClr val="000000"/>
              </a:solidFill>
              <a:round/>
              <a:headEnd type="triangle" w="med" len="med"/>
            </a:ln>
            <a:effectLst/>
          </p:spPr>
        </p:sp>
        <p:sp>
          <p:nvSpPr>
            <p:cNvPr id="2322" name="椭圆 2543"/>
            <p:cNvSpPr>
              <a:spLocks noChangeArrowheads="1"/>
            </p:cNvSpPr>
            <p:nvPr/>
          </p:nvSpPr>
          <p:spPr bwMode="auto">
            <a:xfrm>
              <a:off x="5758" y="10014"/>
              <a:ext cx="120" cy="120"/>
            </a:xfrm>
            <a:prstGeom prst="ellipse">
              <a:avLst/>
            </a:prstGeom>
            <a:solidFill>
              <a:srgbClr val="000000"/>
            </a:solidFill>
            <a:ln w="9525">
              <a:solidFill>
                <a:srgbClr val="000000"/>
              </a:solidFill>
              <a:round/>
            </a:ln>
            <a:effectLst/>
          </p:spPr>
        </p:sp>
        <p:sp>
          <p:nvSpPr>
            <p:cNvPr id="2323" name="椭圆 2544"/>
            <p:cNvSpPr>
              <a:spLocks noChangeArrowheads="1"/>
            </p:cNvSpPr>
            <p:nvPr/>
          </p:nvSpPr>
          <p:spPr bwMode="auto">
            <a:xfrm>
              <a:off x="5928" y="10002"/>
              <a:ext cx="120" cy="120"/>
            </a:xfrm>
            <a:prstGeom prst="ellipse">
              <a:avLst/>
            </a:prstGeom>
            <a:solidFill>
              <a:srgbClr val="000000"/>
            </a:solidFill>
            <a:ln w="9525">
              <a:solidFill>
                <a:srgbClr val="000000"/>
              </a:solidFill>
              <a:round/>
            </a:ln>
            <a:effectLst/>
          </p:spPr>
        </p:sp>
        <p:sp>
          <p:nvSpPr>
            <p:cNvPr id="2324" name="文本框 2545"/>
            <p:cNvSpPr txBox="1">
              <a:spLocks noChangeArrowheads="1"/>
            </p:cNvSpPr>
            <p:nvPr/>
          </p:nvSpPr>
          <p:spPr bwMode="auto">
            <a:xfrm>
              <a:off x="5590" y="9750"/>
              <a:ext cx="330" cy="375"/>
            </a:xfrm>
            <a:prstGeom prst="rect">
              <a:avLst/>
            </a:prstGeom>
            <a:noFill/>
            <a:ln>
              <a:noFill/>
            </a:ln>
            <a:effectLst/>
          </p:spPr>
          <p:txBody>
            <a:bodyPr rot="0" vert="horz" wrap="square" lIns="0" tIns="0" rIns="0" bIns="0" anchor="t" anchorCtr="0" upright="1">
              <a:noAutofit/>
            </a:bodyPr>
            <a:lstStyle/>
            <a:p>
              <a:pPr algn="just"/>
              <a:r>
                <a:rPr lang="en-US" altLang="zh-CN" sz="900" i="1" kern="100">
                  <a:latin typeface="Calibri" panose="020F0502020204030204"/>
                  <a:ea typeface="宋体" panose="02010600030101010101" pitchFamily="2" charset="-122"/>
                  <a:cs typeface="Times New Roman" panose="02020603050405020304"/>
                  <a:sym typeface="Times New Roman" panose="02020603050405020304"/>
                </a:rPr>
                <a:t>O</a:t>
              </a:r>
              <a:r>
                <a:rPr lang="en-US" altLang="zh-CN" sz="900" kern="100" baseline="-25000">
                  <a:latin typeface="Calibri" panose="020F0502020204030204"/>
                  <a:ea typeface="宋体" panose="02010600030101010101" pitchFamily="2" charset="-122"/>
                  <a:cs typeface="Times New Roman" panose="02020603050405020304"/>
                  <a:sym typeface="Times New Roman" panose="02020603050405020304"/>
                </a:rPr>
                <a:t>1</a:t>
              </a:r>
            </a:p>
          </p:txBody>
        </p:sp>
        <p:sp>
          <p:nvSpPr>
            <p:cNvPr id="2325" name="文本框 2546"/>
            <p:cNvSpPr txBox="1">
              <a:spLocks noChangeArrowheads="1"/>
            </p:cNvSpPr>
            <p:nvPr/>
          </p:nvSpPr>
          <p:spPr bwMode="auto">
            <a:xfrm>
              <a:off x="5980" y="9720"/>
              <a:ext cx="330" cy="375"/>
            </a:xfrm>
            <a:prstGeom prst="rect">
              <a:avLst/>
            </a:prstGeom>
            <a:noFill/>
            <a:ln>
              <a:noFill/>
            </a:ln>
            <a:effectLst/>
          </p:spPr>
          <p:txBody>
            <a:bodyPr rot="0" vert="horz" wrap="square" lIns="0" tIns="0" rIns="0" bIns="0" anchor="t" anchorCtr="0" upright="1">
              <a:noAutofit/>
            </a:bodyPr>
            <a:lstStyle/>
            <a:p>
              <a:pPr algn="just"/>
              <a:r>
                <a:rPr lang="en-US" altLang="zh-CN" sz="900" i="1" kern="100">
                  <a:latin typeface="Calibri" panose="020F0502020204030204"/>
                  <a:ea typeface="宋体" panose="02010600030101010101" pitchFamily="2" charset="-122"/>
                  <a:cs typeface="Times New Roman" panose="02020603050405020304"/>
                  <a:sym typeface="Times New Roman" panose="02020603050405020304"/>
                </a:rPr>
                <a:t>O</a:t>
              </a:r>
              <a:r>
                <a:rPr lang="en-US" altLang="zh-CN" sz="900" kern="100" baseline="-25000">
                  <a:latin typeface="Calibri" panose="020F0502020204030204"/>
                  <a:ea typeface="宋体" panose="02010600030101010101" pitchFamily="2" charset="-122"/>
                  <a:cs typeface="Times New Roman" panose="02020603050405020304"/>
                  <a:sym typeface="Times New Roman" panose="02020603050405020304"/>
                </a:rPr>
                <a:t>2</a:t>
              </a:r>
            </a:p>
          </p:txBody>
        </p:sp>
        <p:cxnSp>
          <p:nvCxnSpPr>
            <p:cNvPr id="2326" name="直线 2547"/>
            <p:cNvCxnSpPr>
              <a:cxnSpLocks noChangeShapeType="1"/>
            </p:cNvCxnSpPr>
            <p:nvPr/>
          </p:nvCxnSpPr>
          <p:spPr bwMode="auto">
            <a:xfrm>
              <a:off x="5790" y="10047"/>
              <a:ext cx="778" cy="0"/>
            </a:xfrm>
            <a:prstGeom prst="line">
              <a:avLst/>
            </a:prstGeom>
            <a:noFill/>
            <a:ln w="9525">
              <a:solidFill>
                <a:srgbClr val="000000"/>
              </a:solidFill>
              <a:round/>
              <a:tailEnd type="triangle" w="med" len="med"/>
            </a:ln>
            <a:effectLst/>
          </p:spPr>
        </p:cxnSp>
        <p:cxnSp>
          <p:nvCxnSpPr>
            <p:cNvPr id="2327" name="直线 2548"/>
            <p:cNvCxnSpPr>
              <a:cxnSpLocks noChangeShapeType="1"/>
            </p:cNvCxnSpPr>
            <p:nvPr/>
          </p:nvCxnSpPr>
          <p:spPr bwMode="auto">
            <a:xfrm flipH="1">
              <a:off x="5218" y="10022"/>
              <a:ext cx="601" cy="568"/>
            </a:xfrm>
            <a:prstGeom prst="line">
              <a:avLst/>
            </a:prstGeom>
            <a:noFill/>
            <a:ln w="9525">
              <a:solidFill>
                <a:srgbClr val="000000"/>
              </a:solidFill>
              <a:round/>
              <a:tailEnd type="triangle" w="med" len="med"/>
            </a:ln>
            <a:effectLst/>
          </p:spPr>
        </p:cxnSp>
        <p:cxnSp>
          <p:nvCxnSpPr>
            <p:cNvPr id="2328" name="直线 2549"/>
            <p:cNvCxnSpPr>
              <a:cxnSpLocks noChangeShapeType="1"/>
            </p:cNvCxnSpPr>
            <p:nvPr/>
          </p:nvCxnSpPr>
          <p:spPr bwMode="auto">
            <a:xfrm flipV="1">
              <a:off x="5810" y="9036"/>
              <a:ext cx="0" cy="1134"/>
            </a:xfrm>
            <a:prstGeom prst="line">
              <a:avLst/>
            </a:prstGeom>
            <a:noFill/>
            <a:ln w="9525">
              <a:solidFill>
                <a:srgbClr val="000000"/>
              </a:solidFill>
              <a:round/>
              <a:tailEnd type="triangle" w="med" len="med"/>
            </a:ln>
            <a:effectLst/>
          </p:spPr>
        </p:cxnSp>
        <p:sp>
          <p:nvSpPr>
            <p:cNvPr id="2329" name="文本框 2550"/>
            <p:cNvSpPr txBox="1">
              <a:spLocks noChangeArrowheads="1"/>
            </p:cNvSpPr>
            <p:nvPr/>
          </p:nvSpPr>
          <p:spPr bwMode="auto">
            <a:xfrm>
              <a:off x="5980" y="8967"/>
              <a:ext cx="360" cy="312"/>
            </a:xfrm>
            <a:prstGeom prst="rect">
              <a:avLst/>
            </a:prstGeom>
            <a:noFill/>
            <a:ln>
              <a:noFill/>
            </a:ln>
            <a:effectLst/>
          </p:spPr>
          <p:txBody>
            <a:bodyPr rot="0" vert="horz" wrap="square" lIns="0" tIns="0" rIns="0" bIns="0" anchor="t" anchorCtr="0" upright="1">
              <a:noAutofit/>
            </a:bodyPr>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x</a:t>
              </a:r>
            </a:p>
          </p:txBody>
        </p:sp>
        <p:sp>
          <p:nvSpPr>
            <p:cNvPr id="2330" name="文本框 2551"/>
            <p:cNvSpPr txBox="1">
              <a:spLocks noChangeArrowheads="1"/>
            </p:cNvSpPr>
            <p:nvPr/>
          </p:nvSpPr>
          <p:spPr bwMode="auto">
            <a:xfrm>
              <a:off x="6574" y="9828"/>
              <a:ext cx="360" cy="312"/>
            </a:xfrm>
            <a:prstGeom prst="rect">
              <a:avLst/>
            </a:prstGeom>
            <a:noFill/>
            <a:ln>
              <a:noFill/>
            </a:ln>
            <a:effectLst/>
          </p:spPr>
          <p:txBody>
            <a:bodyPr rot="0" vert="horz" wrap="square" lIns="0" tIns="0" rIns="0" bIns="0" anchor="t" anchorCtr="0" upright="1">
              <a:noAutofit/>
            </a:bodyPr>
            <a:lstStyle/>
            <a:p>
              <a:pPr algn="just"/>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z</a:t>
              </a:r>
            </a:p>
          </p:txBody>
        </p:sp>
        <p:sp>
          <p:nvSpPr>
            <p:cNvPr id="2331" name="文本框 2552"/>
            <p:cNvSpPr txBox="1">
              <a:spLocks noChangeArrowheads="1"/>
            </p:cNvSpPr>
            <p:nvPr/>
          </p:nvSpPr>
          <p:spPr bwMode="auto">
            <a:xfrm>
              <a:off x="5056" y="10491"/>
              <a:ext cx="220" cy="312"/>
            </a:xfrm>
            <a:prstGeom prst="rect">
              <a:avLst/>
            </a:prstGeom>
            <a:noFill/>
            <a:ln>
              <a:noFill/>
            </a:ln>
            <a:effectLst/>
          </p:spPr>
          <p:txBody>
            <a:bodyPr rot="0" vert="horz" wrap="square" lIns="0" tIns="0" rIns="0" bIns="0" anchor="t" anchorCtr="0" upright="1">
              <a:noAutofit/>
            </a:bodyPr>
            <a:lstStyle/>
            <a:p>
              <a:pPr algn="ctr"/>
              <a:r>
                <a:rPr lang="en-US" altLang="zh-CN" sz="1050" i="1" kern="100">
                  <a:latin typeface="Calibri" panose="020F0502020204030204"/>
                  <a:ea typeface="宋体" panose="02010600030101010101" pitchFamily="2" charset="-122"/>
                  <a:cs typeface="Times New Roman" panose="02020603050405020304"/>
                  <a:sym typeface="Times New Roman" panose="02020603050405020304"/>
                </a:rPr>
                <a:t>y</a:t>
              </a:r>
            </a:p>
          </p:txBody>
        </p:sp>
      </p:grpSp>
      <p:sp>
        <p:nvSpPr>
          <p:cNvPr id="4" name="文本框 3"/>
          <p:cNvSpPr txBox="1"/>
          <p:nvPr/>
        </p:nvSpPr>
        <p:spPr>
          <a:xfrm>
            <a:off x="6934200" y="5939155"/>
            <a:ext cx="1637665" cy="337185"/>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a:latin typeface="Calibri" panose="020F0502020204030204"/>
                <a:ea typeface="宋体" panose="02010600030101010101" pitchFamily="2" charset="-122"/>
              </a:rPr>
              <a:t>角度不对中模型</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日期占位符 3"/>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p:cNvSpPr txBox="1"/>
          <p:nvPr/>
        </p:nvSpPr>
        <p:spPr>
          <a:xfrm>
            <a:off x="15240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p:cNvSpPr/>
          <p:nvPr/>
        </p:nvSpPr>
        <p:spPr>
          <a:xfrm>
            <a:off x="342265" y="1250315"/>
            <a:ext cx="8409940" cy="5121910"/>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algn="just" defTabSz="266700"/>
            <a:r>
              <a:rPr lang="en-US" sz="1600" b="1" dirty="0">
                <a:latin typeface="Calibri" panose="020F0502020204030204"/>
                <a:ea typeface="宋体" panose="02010600030101010101" pitchFamily="2" charset="-122"/>
              </a:rPr>
              <a:t>3.1.2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转子支承不对中故障统一动力学模型</a:t>
            </a:r>
            <a:endParaRPr sz="1600" b="1" dirty="0">
              <a:latin typeface="Calibri" panose="020F0502020204030204"/>
            </a:endParaRPr>
          </a:p>
        </p:txBody>
      </p:sp>
      <p:sp>
        <p:nvSpPr>
          <p:cNvPr id="6" name="文本框 5"/>
          <p:cNvSpPr txBox="1"/>
          <p:nvPr/>
        </p:nvSpPr>
        <p:spPr>
          <a:xfrm>
            <a:off x="381000" y="1247140"/>
            <a:ext cx="2239010" cy="460375"/>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）试验验证</a:t>
            </a:r>
            <a:endParaRPr lang="zh-CN" altLang="en-US" sz="1600" b="1" dirty="0">
              <a:latin typeface="宋体" panose="02010600030101010101" pitchFamily="2" charset="-122"/>
              <a:ea typeface="宋体" panose="02010600030101010101" pitchFamily="2" charset="-122"/>
            </a:endParaRPr>
          </a:p>
        </p:txBody>
      </p:sp>
      <p:sp>
        <p:nvSpPr>
          <p:cNvPr id="13" name="文本框 12"/>
          <p:cNvSpPr txBox="1"/>
          <p:nvPr/>
        </p:nvSpPr>
        <p:spPr>
          <a:xfrm>
            <a:off x="5963285" y="3505200"/>
            <a:ext cx="2298700" cy="337185"/>
          </a:xfrm>
          <a:prstGeom prst="rect">
            <a:avLst/>
          </a:prstGeom>
        </p:spPr>
        <p:txBody>
          <a:bodyPr wrap="square">
            <a:spAutoFit/>
          </a:bodyPr>
          <a:lstStyle/>
          <a:p>
            <a:pPr algn="just" defTabSz="266700"/>
            <a:r>
              <a:rPr lang="zh-CN" altLang="en-US" sz="1600">
                <a:latin typeface="Times New Roman" panose="02020603050405020304"/>
                <a:ea typeface="宋体" panose="02010600030101010101" pitchFamily="2" charset="-122"/>
              </a:rPr>
              <a:t>仿真与试验对比</a:t>
            </a:r>
            <a:r>
              <a:rPr lang="zh-CN" altLang="en-US" sz="1600">
                <a:latin typeface="宋体" panose="02010600030101010101" pitchFamily="2" charset="-122"/>
                <a:ea typeface="宋体" panose="02010600030101010101" pitchFamily="2" charset="-122"/>
              </a:rPr>
              <a:t>结果</a:t>
            </a:r>
          </a:p>
        </p:txBody>
      </p:sp>
      <p:graphicFrame>
        <p:nvGraphicFramePr>
          <p:cNvPr id="2" name="对象 -2147482624"/>
          <p:cNvGraphicFramePr>
            <a:graphicFrameLocks noChangeAspect="1"/>
          </p:cNvGraphicFramePr>
          <p:nvPr/>
        </p:nvGraphicFramePr>
        <p:xfrm>
          <a:off x="678815" y="1737360"/>
          <a:ext cx="3816985" cy="1769110"/>
        </p:xfrm>
        <a:graphic>
          <a:graphicData uri="http://schemas.openxmlformats.org/presentationml/2006/ole">
            <mc:AlternateContent xmlns:mc="http://schemas.openxmlformats.org/markup-compatibility/2006">
              <mc:Choice xmlns:v="urn:schemas-microsoft-com:vml" Requires="v">
                <p:oleObj r:id="rId3" imgW="9779635" imgH="4248785" progId="Visio.Drawing.15">
                  <p:embed/>
                </p:oleObj>
              </mc:Choice>
              <mc:Fallback>
                <p:oleObj r:id="rId3" imgW="9779635" imgH="4248785" progId="Visio.Drawing.15">
                  <p:embed/>
                  <p:pic>
                    <p:nvPicPr>
                      <p:cNvPr id="2" name="对象 -2147482624"/>
                      <p:cNvPicPr/>
                      <p:nvPr/>
                    </p:nvPicPr>
                    <p:blipFill>
                      <a:blip r:embed="rId4"/>
                      <a:stretch>
                        <a:fillRect/>
                      </a:stretch>
                    </p:blipFill>
                    <p:spPr>
                      <a:xfrm>
                        <a:off x="678815" y="1737360"/>
                        <a:ext cx="3816985" cy="1769110"/>
                      </a:xfrm>
                      <a:prstGeom prst="rect">
                        <a:avLst/>
                      </a:prstGeom>
                      <a:noFill/>
                      <a:ln w="38100">
                        <a:noFill/>
                        <a:miter/>
                      </a:ln>
                    </p:spPr>
                  </p:pic>
                </p:oleObj>
              </mc:Fallback>
            </mc:AlternateContent>
          </a:graphicData>
        </a:graphic>
      </p:graphicFrame>
      <p:graphicFrame>
        <p:nvGraphicFramePr>
          <p:cNvPr id="4" name="对象 -2147482623"/>
          <p:cNvGraphicFramePr>
            <a:graphicFrameLocks noChangeAspect="1"/>
          </p:cNvGraphicFramePr>
          <p:nvPr/>
        </p:nvGraphicFramePr>
        <p:xfrm>
          <a:off x="5963285" y="1447800"/>
          <a:ext cx="1716405" cy="1929765"/>
        </p:xfrm>
        <a:graphic>
          <a:graphicData uri="http://schemas.openxmlformats.org/presentationml/2006/ole">
            <mc:AlternateContent xmlns:mc="http://schemas.openxmlformats.org/markup-compatibility/2006">
              <mc:Choice xmlns:v="urn:schemas-microsoft-com:vml" Requires="v">
                <p:oleObj r:id="rId5" imgW="4304665" imgH="5843270" progId="Visio.Drawing.15">
                  <p:embed/>
                </p:oleObj>
              </mc:Choice>
              <mc:Fallback>
                <p:oleObj r:id="rId5" imgW="4304665" imgH="5843270" progId="Visio.Drawing.15">
                  <p:embed/>
                  <p:pic>
                    <p:nvPicPr>
                      <p:cNvPr id="4" name="对象 -2147482623"/>
                      <p:cNvPicPr/>
                      <p:nvPr/>
                    </p:nvPicPr>
                    <p:blipFill>
                      <a:blip r:embed="rId6"/>
                      <a:srcRect b="17235"/>
                      <a:stretch>
                        <a:fillRect/>
                      </a:stretch>
                    </p:blipFill>
                    <p:spPr>
                      <a:xfrm>
                        <a:off x="5963285" y="1447800"/>
                        <a:ext cx="1716405" cy="1929765"/>
                      </a:xfrm>
                      <a:prstGeom prst="rect">
                        <a:avLst/>
                      </a:prstGeom>
                      <a:noFill/>
                      <a:ln w="38100">
                        <a:noFill/>
                        <a:miter/>
                      </a:ln>
                    </p:spPr>
                  </p:pic>
                </p:oleObj>
              </mc:Fallback>
            </mc:AlternateContent>
          </a:graphicData>
        </a:graphic>
      </p:graphicFrame>
      <p:pic>
        <p:nvPicPr>
          <p:cNvPr id="9" name="图片 8"/>
          <p:cNvPicPr>
            <a:picLocks noChangeAspect="1"/>
          </p:cNvPicPr>
          <p:nvPr/>
        </p:nvPicPr>
        <p:blipFill>
          <a:blip r:embed="rId7"/>
          <a:stretch>
            <a:fillRect/>
          </a:stretch>
        </p:blipFill>
        <p:spPr>
          <a:xfrm>
            <a:off x="441325" y="3582670"/>
            <a:ext cx="4862830" cy="2706370"/>
          </a:xfrm>
          <a:prstGeom prst="rect">
            <a:avLst/>
          </a:prstGeom>
        </p:spPr>
      </p:pic>
      <p:graphicFrame>
        <p:nvGraphicFramePr>
          <p:cNvPr id="16" name="表格 15"/>
          <p:cNvGraphicFramePr/>
          <p:nvPr>
            <p:custDataLst>
              <p:tags r:id="rId1"/>
            </p:custDataLst>
          </p:nvPr>
        </p:nvGraphicFramePr>
        <p:xfrm>
          <a:off x="5328285" y="3813175"/>
          <a:ext cx="3341370" cy="2447290"/>
        </p:xfrm>
        <a:graphic>
          <a:graphicData uri="http://schemas.openxmlformats.org/drawingml/2006/table">
            <a:tbl>
              <a:tblPr/>
              <a:tblGrid>
                <a:gridCol w="673735">
                  <a:extLst>
                    <a:ext uri="{9D8B030D-6E8A-4147-A177-3AD203B41FA5}">
                      <a16:colId xmlns:a16="http://schemas.microsoft.com/office/drawing/2014/main" val="20000"/>
                    </a:ext>
                  </a:extLst>
                </a:gridCol>
                <a:gridCol w="559435">
                  <a:extLst>
                    <a:ext uri="{9D8B030D-6E8A-4147-A177-3AD203B41FA5}">
                      <a16:colId xmlns:a16="http://schemas.microsoft.com/office/drawing/2014/main" val="20001"/>
                    </a:ext>
                  </a:extLst>
                </a:gridCol>
                <a:gridCol w="765175">
                  <a:extLst>
                    <a:ext uri="{9D8B030D-6E8A-4147-A177-3AD203B41FA5}">
                      <a16:colId xmlns:a16="http://schemas.microsoft.com/office/drawing/2014/main" val="20002"/>
                    </a:ext>
                  </a:extLst>
                </a:gridCol>
                <a:gridCol w="791210">
                  <a:extLst>
                    <a:ext uri="{9D8B030D-6E8A-4147-A177-3AD203B41FA5}">
                      <a16:colId xmlns:a16="http://schemas.microsoft.com/office/drawing/2014/main" val="20003"/>
                    </a:ext>
                  </a:extLst>
                </a:gridCol>
                <a:gridCol w="551815">
                  <a:extLst>
                    <a:ext uri="{9D8B030D-6E8A-4147-A177-3AD203B41FA5}">
                      <a16:colId xmlns:a16="http://schemas.microsoft.com/office/drawing/2014/main" val="20004"/>
                    </a:ext>
                  </a:extLst>
                </a:gridCol>
              </a:tblGrid>
              <a:tr h="612140">
                <a:tc>
                  <a:txBody>
                    <a:bodyPr/>
                    <a:lstStyle/>
                    <a:p>
                      <a:pPr marL="0" indent="0" algn="ctr" fontAlgn="ctr">
                        <a:spcBef>
                          <a:spcPct val="0"/>
                        </a:spcBef>
                        <a:spcAft>
                          <a:spcPct val="0"/>
                        </a:spcAft>
                      </a:pPr>
                      <a:r>
                        <a:rPr lang="zh-CN" sz="1200">
                          <a:latin typeface="Calibri" panose="020F0502020204030204"/>
                          <a:ea typeface="宋体" panose="02010600030101010101" pitchFamily="2" charset="-122"/>
                        </a:rPr>
                        <a:t>不对中工况</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zh-CN" sz="1200">
                          <a:latin typeface="Calibri" panose="020F0502020204030204"/>
                          <a:ea typeface="宋体" panose="02010600030101010101" pitchFamily="2" charset="-122"/>
                        </a:rPr>
                        <a:t>特征频率</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zh-CN" sz="1200" dirty="0">
                          <a:latin typeface="Calibri" panose="020F0502020204030204"/>
                          <a:ea typeface="宋体" panose="02010600030101010101" pitchFamily="2" charset="-122"/>
                        </a:rPr>
                        <a:t>试验特征幅值</a:t>
                      </a:r>
                      <a:r>
                        <a:rPr lang="en-US" altLang="zh-CN" sz="1200" dirty="0">
                          <a:latin typeface="Calibri" panose="020F0502020204030204"/>
                          <a:ea typeface="宋体" panose="02010600030101010101" pitchFamily="2" charset="-122"/>
                        </a:rPr>
                        <a:t>/mm</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fontAlgn="ctr">
                        <a:buClrTx/>
                        <a:buSzTx/>
                        <a:buFontTx/>
                      </a:pPr>
                      <a:r>
                        <a:rPr lang="zh-CN" sz="1200">
                          <a:latin typeface="Calibri" panose="020F0502020204030204"/>
                          <a:ea typeface="宋体" panose="02010600030101010101" pitchFamily="2" charset="-122"/>
                        </a:rPr>
                        <a:t>仿真特征幅值/mm</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algn="ctr" fontAlgn="ctr">
                        <a:buClrTx/>
                        <a:buSzTx/>
                        <a:buFontTx/>
                      </a:pPr>
                      <a:r>
                        <a:rPr lang="zh-CN" sz="1200">
                          <a:latin typeface="Calibri" panose="020F0502020204030204"/>
                          <a:ea typeface="宋体" panose="02010600030101010101" pitchFamily="2" charset="-122"/>
                        </a:rPr>
                        <a:t>误差/%</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0"/>
                  </a:ext>
                </a:extLst>
              </a:tr>
              <a:tr h="203835">
                <a:tc rowSpan="3">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0.15</a:t>
                      </a:r>
                      <a:r>
                        <a:rPr lang="zh-CN" sz="1200">
                          <a:latin typeface="Calibri" panose="020F0502020204030204"/>
                          <a:ea typeface="宋体" panose="02010600030101010101" pitchFamily="2" charset="-122"/>
                        </a:rPr>
                        <a:t>度不对中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0.0538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0.0473</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12.08</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1"/>
                  </a:ext>
                </a:extLst>
              </a:tr>
              <a:tr h="20383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2</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0.0830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0.0815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1.81</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2"/>
                  </a:ext>
                </a:extLst>
              </a:tr>
              <a:tr h="204470">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4</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0.0245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0.0227</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7.35</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3"/>
                  </a:ext>
                </a:extLst>
              </a:tr>
              <a:tr h="203200">
                <a:tc rowSpan="3">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0.30</a:t>
                      </a:r>
                      <a:r>
                        <a:rPr lang="zh-CN" sz="1200">
                          <a:latin typeface="Calibri" panose="020F0502020204030204"/>
                          <a:ea typeface="宋体" panose="02010600030101010101" pitchFamily="2" charset="-122"/>
                        </a:rPr>
                        <a:t>度不对中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0.0541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0.0472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12.75</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4"/>
                  </a:ext>
                </a:extLst>
              </a:tr>
              <a:tr h="20383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2</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0.0985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0.1002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1.73</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5"/>
                  </a:ext>
                </a:extLst>
              </a:tr>
              <a:tr h="20383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4</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0.0141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0.0132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6.38</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6"/>
                  </a:ext>
                </a:extLst>
              </a:tr>
              <a:tr h="204470">
                <a:tc rowSpan="3">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0.45</a:t>
                      </a:r>
                      <a:r>
                        <a:rPr lang="zh-CN" sz="1200">
                          <a:latin typeface="Calibri" panose="020F0502020204030204"/>
                          <a:ea typeface="宋体" panose="02010600030101010101" pitchFamily="2" charset="-122"/>
                        </a:rPr>
                        <a:t>度不对中</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0.0462</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0.0471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1.95</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7"/>
                  </a:ext>
                </a:extLst>
              </a:tr>
              <a:tr h="20383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2</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0.1120</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0.1135</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1.34</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8"/>
                  </a:ext>
                </a:extLst>
              </a:tr>
              <a:tr h="203835">
                <a:tc vMerge="1">
                  <a:txBody>
                    <a:bodyPr/>
                    <a:lstStyle/>
                    <a:p>
                      <a:endParaRPr lang="zh-CN"/>
                    </a:p>
                  </a:txBody>
                  <a:tcP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B w="6350" cap="flat" cmpd="sng">
                      <a:solidFill>
                        <a:srgbClr val="000008"/>
                      </a:solidFill>
                      <a:prstDash val="solid"/>
                      <a:headEnd type="none" w="med" len="med"/>
                      <a:tailEnd type="none" w="med" len="med"/>
                    </a:lnB>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4</a:t>
                      </a:r>
                      <a:r>
                        <a:rPr lang="zh-CN" sz="1200">
                          <a:latin typeface="Calibri" panose="020F0502020204030204"/>
                          <a:ea typeface="宋体" panose="02010600030101010101" pitchFamily="2" charset="-122"/>
                        </a:rPr>
                        <a:t>倍频</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0.0221</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a:latin typeface="Calibri" panose="020F0502020204030204"/>
                          <a:ea typeface="宋体" panose="02010600030101010101" pitchFamily="2" charset="-122"/>
                        </a:rPr>
                        <a:t>0.0228</a:t>
                      </a:r>
                    </a:p>
                  </a:txBody>
                  <a:tcPr marL="68580" marR="68580" marT="0" marB="0" anchor="ctr">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tc>
                  <a:txBody>
                    <a:bodyPr/>
                    <a:lstStyle/>
                    <a:p>
                      <a:pPr marL="0" indent="0" algn="ctr" fontAlgn="ctr">
                        <a:spcBef>
                          <a:spcPct val="0"/>
                        </a:spcBef>
                        <a:spcAft>
                          <a:spcPct val="0"/>
                        </a:spcAft>
                      </a:pPr>
                      <a:r>
                        <a:rPr lang="en-US" altLang="zh-CN" sz="1200" dirty="0">
                          <a:latin typeface="Calibri" panose="020F0502020204030204"/>
                          <a:ea typeface="宋体" panose="02010600030101010101" pitchFamily="2" charset="-122"/>
                        </a:rPr>
                        <a:t>3.17</a:t>
                      </a:r>
                    </a:p>
                  </a:txBody>
                  <a:tcPr marL="68580" marR="68580" marT="0" marB="0">
                    <a:lnL w="6350" cap="flat" cmpd="sng">
                      <a:solidFill>
                        <a:srgbClr val="000008"/>
                      </a:solidFill>
                      <a:prstDash val="solid"/>
                      <a:headEnd type="none" w="med" len="med"/>
                      <a:tailEnd type="none" w="med" len="med"/>
                    </a:lnL>
                    <a:lnR w="6350" cap="flat" cmpd="sng">
                      <a:solidFill>
                        <a:srgbClr val="000008"/>
                      </a:solidFill>
                      <a:prstDash val="solid"/>
                      <a:headEnd type="none" w="med" len="med"/>
                      <a:tailEnd type="none" w="med" len="med"/>
                    </a:lnR>
                    <a:lnT w="6350" cap="flat" cmpd="sng">
                      <a:solidFill>
                        <a:srgbClr val="000008"/>
                      </a:solidFill>
                      <a:prstDash val="solid"/>
                      <a:headEnd type="none" w="med" len="med"/>
                      <a:tailEnd type="none" w="med" len="med"/>
                    </a:lnT>
                    <a:lnB w="6350" cap="flat" cmpd="sng">
                      <a:solidFill>
                        <a:srgbClr val="000008"/>
                      </a:solidFill>
                      <a:prstDash val="solid"/>
                      <a:headEnd type="none" w="med" len="med"/>
                      <a:tailEnd type="none" w="med" len="med"/>
                    </a:lnB>
                    <a:noFill/>
                  </a:tcPr>
                </a:tc>
                <a:extLst>
                  <a:ext uri="{0D108BD9-81ED-4DB2-BD59-A6C34878D82A}">
                    <a16:rowId xmlns:a16="http://schemas.microsoft.com/office/drawing/2014/main" val="10009"/>
                  </a:ext>
                </a:extLst>
              </a:tr>
            </a:tbl>
          </a:graphicData>
        </a:graphic>
      </p:graphicFrame>
      <p:sp>
        <p:nvSpPr>
          <p:cNvPr id="17" name="文本框 16"/>
          <p:cNvSpPr txBox="1"/>
          <p:nvPr/>
        </p:nvSpPr>
        <p:spPr>
          <a:xfrm>
            <a:off x="4572000" y="2083435"/>
            <a:ext cx="866775" cy="1076325"/>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dirty="0">
                <a:latin typeface="宋体" panose="02010600030101010101" pitchFamily="2" charset="-122"/>
                <a:ea typeface="宋体" panose="02010600030101010101" pitchFamily="2" charset="-122"/>
              </a:rPr>
              <a:t>三支点转子不对中试验器</a:t>
            </a:r>
          </a:p>
        </p:txBody>
      </p:sp>
      <p:sp>
        <p:nvSpPr>
          <p:cNvPr id="18" name="文本框 17"/>
          <p:cNvSpPr txBox="1"/>
          <p:nvPr/>
        </p:nvSpPr>
        <p:spPr>
          <a:xfrm>
            <a:off x="7772400" y="2133600"/>
            <a:ext cx="810260" cy="829945"/>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a:latin typeface="宋体" panose="02010600030101010101" pitchFamily="2" charset="-122"/>
                <a:ea typeface="宋体" panose="02010600030101010101" pitchFamily="2" charset="-122"/>
              </a:rPr>
              <a:t>不对中平移机构</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3E1D5-A2A3-46B6-FCF9-3ABDBE14A499}"/>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EBB518D-60F6-33A8-EE11-2593D5FAF040}"/>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63ECCEC9-DD1E-E9BC-2812-1880B2BC2C6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E05DF970-D217-4F70-694C-E4C0F88BE249}"/>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3A3546C2-74EA-29A0-3E1D-2DDB764712C1}"/>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F30C9F18-F8BE-9756-B4DC-8C8A72F7CB37}"/>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6E7BE88D-8550-403E-4907-0C311543EB53}"/>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3.1.3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转子装配不同心故障动力学模型</a:t>
            </a:r>
            <a:endParaRPr sz="1600" b="1" dirty="0">
              <a:latin typeface="Calibri" panose="020F0502020204030204"/>
            </a:endParaRPr>
          </a:p>
        </p:txBody>
      </p:sp>
      <p:sp>
        <p:nvSpPr>
          <p:cNvPr id="6" name="文本框 5">
            <a:extLst>
              <a:ext uri="{FF2B5EF4-FFF2-40B4-BE49-F238E27FC236}">
                <a16:creationId xmlns:a16="http://schemas.microsoft.com/office/drawing/2014/main" id="{33A26000-2C98-5046-27BA-2AEF45F0A08F}"/>
              </a:ext>
            </a:extLst>
          </p:cNvPr>
          <p:cNvSpPr txBox="1"/>
          <p:nvPr/>
        </p:nvSpPr>
        <p:spPr>
          <a:xfrm>
            <a:off x="541496" y="1287053"/>
            <a:ext cx="7908607" cy="1525203"/>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i="0" dirty="0">
                <a:latin typeface="宋体" panose="02010600030101010101" pitchFamily="2" charset="-122"/>
                <a:ea typeface="宋体" panose="02010600030101010101" pitchFamily="2" charset="-122"/>
              </a:rPr>
              <a:t>两机专项第一批题“</a:t>
            </a:r>
            <a:r>
              <a:rPr lang="zh-CN" altLang="en-US" sz="1600" dirty="0">
                <a:latin typeface="Calibri" panose="020F0502020204030204"/>
                <a:ea typeface="宋体" panose="02010600030101010101" pitchFamily="2" charset="-122"/>
              </a:rPr>
              <a:t>典型故障动力学建模和诊断方法研究</a:t>
            </a:r>
            <a:r>
              <a:rPr lang="zh-CN" altLang="en-US" sz="1600" i="0" dirty="0">
                <a:latin typeface="宋体" panose="02010600030101010101" pitchFamily="2" charset="-122"/>
                <a:ea typeface="宋体" panose="02010600030101010101" pitchFamily="2" charset="-122"/>
              </a:rPr>
              <a:t>”子课题</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转子系统典型故障机理及诊断方法”</a:t>
            </a:r>
          </a:p>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建立了多连接面转子装配不同心故障模型，分析了其故障振动机理，利用多螺栓连接面的高压转子模拟试验器对转子不同心故障动力学模型进行了试验验证。</a:t>
            </a:r>
          </a:p>
        </p:txBody>
      </p:sp>
      <p:sp>
        <p:nvSpPr>
          <p:cNvPr id="2" name="文本框 1">
            <a:extLst>
              <a:ext uri="{FF2B5EF4-FFF2-40B4-BE49-F238E27FC236}">
                <a16:creationId xmlns:a16="http://schemas.microsoft.com/office/drawing/2014/main" id="{53E83859-0709-8109-DF60-7187FB638DE4}"/>
              </a:ext>
            </a:extLst>
          </p:cNvPr>
          <p:cNvSpPr txBox="1"/>
          <p:nvPr/>
        </p:nvSpPr>
        <p:spPr>
          <a:xfrm>
            <a:off x="2895600" y="5713527"/>
            <a:ext cx="3100578" cy="338554"/>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dirty="0">
                <a:latin typeface="Calibri" panose="020F0502020204030204"/>
                <a:ea typeface="宋体" panose="02010600030101010101" pitchFamily="2" charset="-122"/>
              </a:rPr>
              <a:t>转子不同心故障动力学模型</a:t>
            </a:r>
          </a:p>
        </p:txBody>
      </p:sp>
      <p:pic>
        <p:nvPicPr>
          <p:cNvPr id="7" name="图片 6">
            <a:extLst>
              <a:ext uri="{FF2B5EF4-FFF2-40B4-BE49-F238E27FC236}">
                <a16:creationId xmlns:a16="http://schemas.microsoft.com/office/drawing/2014/main" id="{4DAC63E5-F3E7-1B70-FFE1-D452DA316B90}"/>
              </a:ext>
            </a:extLst>
          </p:cNvPr>
          <p:cNvPicPr>
            <a:picLocks noChangeAspect="1"/>
          </p:cNvPicPr>
          <p:nvPr/>
        </p:nvPicPr>
        <p:blipFill>
          <a:blip r:embed="rId2"/>
          <a:stretch>
            <a:fillRect/>
          </a:stretch>
        </p:blipFill>
        <p:spPr>
          <a:xfrm>
            <a:off x="4803372" y="3079316"/>
            <a:ext cx="3382290" cy="2400679"/>
          </a:xfrm>
          <a:prstGeom prst="rect">
            <a:avLst/>
          </a:prstGeom>
          <a:noFill/>
          <a:ln>
            <a:noFill/>
          </a:ln>
        </p:spPr>
      </p:pic>
      <p:pic>
        <p:nvPicPr>
          <p:cNvPr id="8" name="图片 7">
            <a:extLst>
              <a:ext uri="{FF2B5EF4-FFF2-40B4-BE49-F238E27FC236}">
                <a16:creationId xmlns:a16="http://schemas.microsoft.com/office/drawing/2014/main" id="{5FFAEFCF-BE58-5BB1-C52A-B30C64797341}"/>
              </a:ext>
            </a:extLst>
          </p:cNvPr>
          <p:cNvPicPr>
            <a:picLocks noChangeAspect="1"/>
          </p:cNvPicPr>
          <p:nvPr/>
        </p:nvPicPr>
        <p:blipFill>
          <a:blip r:embed="rId3"/>
          <a:stretch>
            <a:fillRect/>
          </a:stretch>
        </p:blipFill>
        <p:spPr>
          <a:xfrm>
            <a:off x="575024" y="3079317"/>
            <a:ext cx="3625230" cy="2400679"/>
          </a:xfrm>
          <a:prstGeom prst="rect">
            <a:avLst/>
          </a:prstGeom>
          <a:noFill/>
          <a:ln>
            <a:noFill/>
          </a:ln>
        </p:spPr>
      </p:pic>
    </p:spTree>
    <p:extLst>
      <p:ext uri="{BB962C8B-B14F-4D97-AF65-F5344CB8AC3E}">
        <p14:creationId xmlns:p14="http://schemas.microsoft.com/office/powerpoint/2010/main" val="27901774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1CEBA9-8485-2AB2-C0BC-152450FD8CA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5E52F63-AE21-FD7E-927C-BD8E2C1E9E1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19F42663-F03A-9995-4557-54F616242D6E}"/>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BDB1D31-7B44-8004-86DE-210BC537D2DC}"/>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6BBA1B0E-7590-14CB-1EB0-0E143728877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r>
              <a:rPr lang="zh-CN" altLang="zh-CN"/>
              <a:t>（</a:t>
            </a:r>
            <a:r>
              <a:rPr lang="en-US" altLang="zh-CN"/>
              <a:t>b</a:t>
            </a:r>
            <a:r>
              <a:rPr lang="zh-CN" altLang="zh-CN"/>
              <a:t>）仿真结果</a:t>
            </a: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38826B18-DA43-8B6A-2ED3-BD396EBE72E2}"/>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453E632D-8086-7857-E8EF-1C8069567E46}"/>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3.1.3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转子装配不同心故障动力学模型</a:t>
            </a:r>
            <a:endParaRPr sz="1600" b="1" dirty="0">
              <a:latin typeface="Calibri" panose="020F0502020204030204"/>
            </a:endParaRPr>
          </a:p>
        </p:txBody>
      </p:sp>
      <p:sp>
        <p:nvSpPr>
          <p:cNvPr id="4" name="Rectangle 2">
            <a:extLst>
              <a:ext uri="{FF2B5EF4-FFF2-40B4-BE49-F238E27FC236}">
                <a16:creationId xmlns:a16="http://schemas.microsoft.com/office/drawing/2014/main" id="{0F10F7C8-42FB-8000-259D-69ED18D99631}"/>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9" name="对象 8">
            <a:extLst>
              <a:ext uri="{FF2B5EF4-FFF2-40B4-BE49-F238E27FC236}">
                <a16:creationId xmlns:a16="http://schemas.microsoft.com/office/drawing/2014/main" id="{8EA415D7-7BE8-35A3-ADD0-BF7638F2438E}"/>
              </a:ext>
            </a:extLst>
          </p:cNvPr>
          <p:cNvGraphicFramePr>
            <a:graphicFrameLocks noChangeAspect="1"/>
          </p:cNvGraphicFramePr>
          <p:nvPr>
            <p:extLst>
              <p:ext uri="{D42A27DB-BD31-4B8C-83A1-F6EECF244321}">
                <p14:modId xmlns:p14="http://schemas.microsoft.com/office/powerpoint/2010/main" val="815747972"/>
              </p:ext>
            </p:extLst>
          </p:nvPr>
        </p:nvGraphicFramePr>
        <p:xfrm>
          <a:off x="547972" y="1822290"/>
          <a:ext cx="2378398" cy="1600359"/>
        </p:xfrm>
        <a:graphic>
          <a:graphicData uri="http://schemas.openxmlformats.org/presentationml/2006/ole">
            <mc:AlternateContent xmlns:mc="http://schemas.openxmlformats.org/markup-compatibility/2006">
              <mc:Choice xmlns:v="urn:schemas-microsoft-com:vml" Requires="v">
                <p:oleObj name="Visio" r:id="rId2" imgW="4305325" imgH="2905159" progId="Visio.Drawing.15">
                  <p:embed/>
                </p:oleObj>
              </mc:Choice>
              <mc:Fallback>
                <p:oleObj name="Visio" r:id="rId2" imgW="4305325" imgH="2905159" progId="Visio.Drawing.15">
                  <p:embed/>
                  <p:pic>
                    <p:nvPicPr>
                      <p:cNvPr id="9" name="对象 8">
                        <a:extLst>
                          <a:ext uri="{FF2B5EF4-FFF2-40B4-BE49-F238E27FC236}">
                            <a16:creationId xmlns:a16="http://schemas.microsoft.com/office/drawing/2014/main" id="{8EA415D7-7BE8-35A3-ADD0-BF7638F24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7972" y="1822290"/>
                        <a:ext cx="2378398" cy="1600359"/>
                      </a:xfrm>
                      <a:prstGeom prst="rect">
                        <a:avLst/>
                      </a:prstGeom>
                      <a:noFill/>
                    </p:spPr>
                  </p:pic>
                </p:oleObj>
              </mc:Fallback>
            </mc:AlternateContent>
          </a:graphicData>
        </a:graphic>
      </p:graphicFrame>
      <p:pic>
        <p:nvPicPr>
          <p:cNvPr id="10" name="图片 9" descr="QQ图片20210505011300">
            <a:extLst>
              <a:ext uri="{FF2B5EF4-FFF2-40B4-BE49-F238E27FC236}">
                <a16:creationId xmlns:a16="http://schemas.microsoft.com/office/drawing/2014/main" id="{7B70D0AF-510D-E6A9-49EE-5265472561B9}"/>
              </a:ext>
            </a:extLst>
          </p:cNvPr>
          <p:cNvPicPr>
            <a:picLocks noChangeAspect="1"/>
          </p:cNvPicPr>
          <p:nvPr/>
        </p:nvPicPr>
        <p:blipFill>
          <a:blip r:embed="rId4"/>
          <a:srcRect t="18675"/>
          <a:stretch>
            <a:fillRect/>
          </a:stretch>
        </p:blipFill>
        <p:spPr>
          <a:xfrm>
            <a:off x="566019" y="3706394"/>
            <a:ext cx="2418080" cy="1476885"/>
          </a:xfrm>
          <a:prstGeom prst="rect">
            <a:avLst/>
          </a:prstGeom>
          <a:noFill/>
          <a:ln>
            <a:noFill/>
          </a:ln>
        </p:spPr>
      </p:pic>
      <p:sp>
        <p:nvSpPr>
          <p:cNvPr id="12" name="文本框 11">
            <a:extLst>
              <a:ext uri="{FF2B5EF4-FFF2-40B4-BE49-F238E27FC236}">
                <a16:creationId xmlns:a16="http://schemas.microsoft.com/office/drawing/2014/main" id="{A0889887-CCA6-3687-613D-0D9DFE086217}"/>
              </a:ext>
            </a:extLst>
          </p:cNvPr>
          <p:cNvSpPr txBox="1"/>
          <p:nvPr/>
        </p:nvSpPr>
        <p:spPr>
          <a:xfrm>
            <a:off x="547972" y="1309579"/>
            <a:ext cx="2239010" cy="460375"/>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）试验验证</a:t>
            </a:r>
            <a:endParaRPr lang="zh-CN" altLang="en-US" sz="1600" b="1" dirty="0">
              <a:latin typeface="宋体" panose="02010600030101010101" pitchFamily="2" charset="-122"/>
              <a:ea typeface="宋体" panose="02010600030101010101" pitchFamily="2" charset="-122"/>
            </a:endParaRPr>
          </a:p>
        </p:txBody>
      </p:sp>
      <p:sp>
        <p:nvSpPr>
          <p:cNvPr id="14" name="文本框 13">
            <a:extLst>
              <a:ext uri="{FF2B5EF4-FFF2-40B4-BE49-F238E27FC236}">
                <a16:creationId xmlns:a16="http://schemas.microsoft.com/office/drawing/2014/main" id="{180ED080-007D-DAF8-40DB-E7C980B5BE74}"/>
              </a:ext>
            </a:extLst>
          </p:cNvPr>
          <p:cNvSpPr txBox="1"/>
          <p:nvPr/>
        </p:nvSpPr>
        <p:spPr>
          <a:xfrm>
            <a:off x="566019" y="5476189"/>
            <a:ext cx="2418080" cy="369332"/>
          </a:xfrm>
          <a:prstGeom prst="rect">
            <a:avLst/>
          </a:prstGeom>
          <a:solidFill>
            <a:schemeClr val="accent1"/>
          </a:solidFill>
        </p:spPr>
        <p:txBody>
          <a:bodyPr wrap="square">
            <a:spAutoFit/>
          </a:bodyPr>
          <a:lstStyle/>
          <a:p>
            <a:pPr algn="ctr" defTabSz="266700"/>
            <a:r>
              <a:rPr lang="zh-CN" altLang="zh-CN" dirty="0"/>
              <a:t>多连接面转子试验器</a:t>
            </a:r>
            <a:endParaRPr lang="zh-CN" altLang="en-US" sz="1600" dirty="0">
              <a:latin typeface="宋体" panose="02010600030101010101" pitchFamily="2" charset="-122"/>
              <a:ea typeface="宋体" panose="02010600030101010101" pitchFamily="2" charset="-122"/>
            </a:endParaRPr>
          </a:p>
        </p:txBody>
      </p:sp>
      <p:sp>
        <p:nvSpPr>
          <p:cNvPr id="15" name="Rectangle 4">
            <a:extLst>
              <a:ext uri="{FF2B5EF4-FFF2-40B4-BE49-F238E27FC236}">
                <a16:creationId xmlns:a16="http://schemas.microsoft.com/office/drawing/2014/main" id="{4D3A688F-4925-BD7D-82DA-E58EE5F1471D}"/>
              </a:ext>
            </a:extLst>
          </p:cNvPr>
          <p:cNvSpPr>
            <a:spLocks noChangeArrowheads="1"/>
          </p:cNvSpPr>
          <p:nvPr/>
        </p:nvSpPr>
        <p:spPr bwMode="auto">
          <a:xfrm>
            <a:off x="838200" y="40640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6" name="对象 15">
            <a:extLst>
              <a:ext uri="{FF2B5EF4-FFF2-40B4-BE49-F238E27FC236}">
                <a16:creationId xmlns:a16="http://schemas.microsoft.com/office/drawing/2014/main" id="{3818BAD8-9DDA-96BB-CC94-8BEBE8BE3183}"/>
              </a:ext>
            </a:extLst>
          </p:cNvPr>
          <p:cNvGraphicFramePr>
            <a:graphicFrameLocks noChangeAspect="1"/>
          </p:cNvGraphicFramePr>
          <p:nvPr>
            <p:extLst>
              <p:ext uri="{D42A27DB-BD31-4B8C-83A1-F6EECF244321}">
                <p14:modId xmlns:p14="http://schemas.microsoft.com/office/powerpoint/2010/main" val="2320343826"/>
              </p:ext>
            </p:extLst>
          </p:nvPr>
        </p:nvGraphicFramePr>
        <p:xfrm>
          <a:off x="3268663" y="1339850"/>
          <a:ext cx="2628900" cy="1905000"/>
        </p:xfrm>
        <a:graphic>
          <a:graphicData uri="http://schemas.openxmlformats.org/presentationml/2006/ole">
            <mc:AlternateContent xmlns:mc="http://schemas.openxmlformats.org/markup-compatibility/2006">
              <mc:Choice xmlns:v="urn:schemas-microsoft-com:vml" Requires="v">
                <p:oleObj r:id="rId5" imgW="3330679" imgH="2552156" progId="Origin50.Graph">
                  <p:embed/>
                </p:oleObj>
              </mc:Choice>
              <mc:Fallback>
                <p:oleObj r:id="rId5" imgW="3330679" imgH="2552156" progId="Origin50.Graph">
                  <p:embed/>
                  <p:pic>
                    <p:nvPicPr>
                      <p:cNvPr id="16" name="对象 15">
                        <a:extLst>
                          <a:ext uri="{FF2B5EF4-FFF2-40B4-BE49-F238E27FC236}">
                            <a16:creationId xmlns:a16="http://schemas.microsoft.com/office/drawing/2014/main" id="{3818BAD8-9DDA-96BB-CC94-8BEBE8BE318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l="5338" t="9302" r="4652" b="5571"/>
                      <a:stretch>
                        <a:fillRect/>
                      </a:stretch>
                    </p:blipFill>
                    <p:spPr bwMode="auto">
                      <a:xfrm>
                        <a:off x="3268663" y="1339850"/>
                        <a:ext cx="2628900" cy="190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ectangle 6">
            <a:extLst>
              <a:ext uri="{FF2B5EF4-FFF2-40B4-BE49-F238E27FC236}">
                <a16:creationId xmlns:a16="http://schemas.microsoft.com/office/drawing/2014/main" id="{F1854D86-C07A-FC7A-5072-221E39510C63}"/>
              </a:ext>
            </a:extLst>
          </p:cNvPr>
          <p:cNvSpPr>
            <a:spLocks noChangeArrowheads="1"/>
          </p:cNvSpPr>
          <p:nvPr/>
        </p:nvSpPr>
        <p:spPr bwMode="auto">
          <a:xfrm>
            <a:off x="3535172" y="407015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8" name="对象 17">
            <a:extLst>
              <a:ext uri="{FF2B5EF4-FFF2-40B4-BE49-F238E27FC236}">
                <a16:creationId xmlns:a16="http://schemas.microsoft.com/office/drawing/2014/main" id="{21CB1CA4-FE07-EB6E-9217-A4ADB7C8E431}"/>
              </a:ext>
            </a:extLst>
          </p:cNvPr>
          <p:cNvGraphicFramePr>
            <a:graphicFrameLocks noChangeAspect="1"/>
          </p:cNvGraphicFramePr>
          <p:nvPr>
            <p:extLst>
              <p:ext uri="{D42A27DB-BD31-4B8C-83A1-F6EECF244321}">
                <p14:modId xmlns:p14="http://schemas.microsoft.com/office/powerpoint/2010/main" val="193372885"/>
              </p:ext>
            </p:extLst>
          </p:nvPr>
        </p:nvGraphicFramePr>
        <p:xfrm>
          <a:off x="5817268" y="1375854"/>
          <a:ext cx="2571750" cy="1879600"/>
        </p:xfrm>
        <a:graphic>
          <a:graphicData uri="http://schemas.openxmlformats.org/presentationml/2006/ole">
            <mc:AlternateContent xmlns:mc="http://schemas.openxmlformats.org/markup-compatibility/2006">
              <mc:Choice xmlns:v="urn:schemas-microsoft-com:vml" Requires="v">
                <p:oleObj r:id="rId7" imgW="3330679" imgH="2552156" progId="Origin50.Graph">
                  <p:embed/>
                </p:oleObj>
              </mc:Choice>
              <mc:Fallback>
                <p:oleObj r:id="rId7" imgW="3330679" imgH="2552156" progId="Origin50.Graph">
                  <p:embed/>
                  <p:pic>
                    <p:nvPicPr>
                      <p:cNvPr id="18" name="对象 17">
                        <a:extLst>
                          <a:ext uri="{FF2B5EF4-FFF2-40B4-BE49-F238E27FC236}">
                            <a16:creationId xmlns:a16="http://schemas.microsoft.com/office/drawing/2014/main" id="{21CB1CA4-FE07-EB6E-9217-A4ADB7C8E43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l="5165" t="9302" r="5356" b="6042"/>
                      <a:stretch>
                        <a:fillRect/>
                      </a:stretch>
                    </p:blipFill>
                    <p:spPr bwMode="auto">
                      <a:xfrm>
                        <a:off x="5817268" y="1375854"/>
                        <a:ext cx="2571750" cy="1879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0" name="表格 19">
            <a:extLst>
              <a:ext uri="{FF2B5EF4-FFF2-40B4-BE49-F238E27FC236}">
                <a16:creationId xmlns:a16="http://schemas.microsoft.com/office/drawing/2014/main" id="{012AA838-4C30-8675-62A3-FE4A60D3F593}"/>
              </a:ext>
            </a:extLst>
          </p:cNvPr>
          <p:cNvGraphicFramePr>
            <a:graphicFrameLocks noGrp="1"/>
          </p:cNvGraphicFramePr>
          <p:nvPr>
            <p:extLst>
              <p:ext uri="{D42A27DB-BD31-4B8C-83A1-F6EECF244321}">
                <p14:modId xmlns:p14="http://schemas.microsoft.com/office/powerpoint/2010/main" val="3966088241"/>
              </p:ext>
            </p:extLst>
          </p:nvPr>
        </p:nvGraphicFramePr>
        <p:xfrm>
          <a:off x="3302668" y="3706394"/>
          <a:ext cx="5029199" cy="2590800"/>
        </p:xfrm>
        <a:graphic>
          <a:graphicData uri="http://schemas.openxmlformats.org/drawingml/2006/table">
            <a:tbl>
              <a:tblPr firstRow="1" firstCol="1" bandRow="1">
                <a:tableStyleId>{D27102A9-8310-4765-A935-A1911B00CA55}</a:tableStyleId>
              </a:tblPr>
              <a:tblGrid>
                <a:gridCol w="718457">
                  <a:extLst>
                    <a:ext uri="{9D8B030D-6E8A-4147-A177-3AD203B41FA5}">
                      <a16:colId xmlns:a16="http://schemas.microsoft.com/office/drawing/2014/main" val="834373716"/>
                    </a:ext>
                  </a:extLst>
                </a:gridCol>
                <a:gridCol w="718457">
                  <a:extLst>
                    <a:ext uri="{9D8B030D-6E8A-4147-A177-3AD203B41FA5}">
                      <a16:colId xmlns:a16="http://schemas.microsoft.com/office/drawing/2014/main" val="1688941117"/>
                    </a:ext>
                  </a:extLst>
                </a:gridCol>
                <a:gridCol w="718457">
                  <a:extLst>
                    <a:ext uri="{9D8B030D-6E8A-4147-A177-3AD203B41FA5}">
                      <a16:colId xmlns:a16="http://schemas.microsoft.com/office/drawing/2014/main" val="2211306427"/>
                    </a:ext>
                  </a:extLst>
                </a:gridCol>
                <a:gridCol w="718457">
                  <a:extLst>
                    <a:ext uri="{9D8B030D-6E8A-4147-A177-3AD203B41FA5}">
                      <a16:colId xmlns:a16="http://schemas.microsoft.com/office/drawing/2014/main" val="4007508572"/>
                    </a:ext>
                  </a:extLst>
                </a:gridCol>
                <a:gridCol w="718457">
                  <a:extLst>
                    <a:ext uri="{9D8B030D-6E8A-4147-A177-3AD203B41FA5}">
                      <a16:colId xmlns:a16="http://schemas.microsoft.com/office/drawing/2014/main" val="928236668"/>
                    </a:ext>
                  </a:extLst>
                </a:gridCol>
                <a:gridCol w="718457">
                  <a:extLst>
                    <a:ext uri="{9D8B030D-6E8A-4147-A177-3AD203B41FA5}">
                      <a16:colId xmlns:a16="http://schemas.microsoft.com/office/drawing/2014/main" val="1229750405"/>
                    </a:ext>
                  </a:extLst>
                </a:gridCol>
                <a:gridCol w="718457">
                  <a:extLst>
                    <a:ext uri="{9D8B030D-6E8A-4147-A177-3AD203B41FA5}">
                      <a16:colId xmlns:a16="http://schemas.microsoft.com/office/drawing/2014/main" val="2502186021"/>
                    </a:ext>
                  </a:extLst>
                </a:gridCol>
              </a:tblGrid>
              <a:tr h="0">
                <a:tc>
                  <a:txBody>
                    <a:bodyPr/>
                    <a:lstStyle/>
                    <a:p>
                      <a:pPr algn="ctr">
                        <a:buNone/>
                      </a:pPr>
                      <a:r>
                        <a:rPr lang="zh-CN" sz="1000" kern="100" dirty="0">
                          <a:effectLst/>
                          <a:latin typeface="+mn-ea"/>
                          <a:ea typeface="+mn-ea"/>
                        </a:rPr>
                        <a:t>转速（</a:t>
                      </a:r>
                      <a:r>
                        <a:rPr lang="en-US" sz="1000" kern="100" dirty="0">
                          <a:effectLst/>
                          <a:latin typeface="+mn-ea"/>
                          <a:ea typeface="+mn-ea"/>
                        </a:rPr>
                        <a:t>r/min</a:t>
                      </a:r>
                      <a:r>
                        <a:rPr lang="zh-CN" sz="1000" kern="100" dirty="0">
                          <a:effectLst/>
                          <a:latin typeface="+mn-ea"/>
                          <a:ea typeface="+mn-ea"/>
                        </a:rPr>
                        <a:t>）</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dirty="0">
                          <a:effectLst/>
                          <a:latin typeface="+mn-ea"/>
                          <a:ea typeface="+mn-ea"/>
                        </a:rPr>
                        <a:t>名称</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测点</a:t>
                      </a:r>
                      <a:r>
                        <a:rPr lang="en-US" sz="1000" kern="100">
                          <a:effectLst/>
                          <a:latin typeface="+mn-ea"/>
                          <a:ea typeface="+mn-ea"/>
                        </a:rPr>
                        <a:t>1</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测点</a:t>
                      </a:r>
                      <a:r>
                        <a:rPr lang="en-US" sz="1000" kern="100">
                          <a:effectLst/>
                          <a:latin typeface="+mn-ea"/>
                          <a:ea typeface="+mn-ea"/>
                        </a:rPr>
                        <a:t>2</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测点</a:t>
                      </a:r>
                      <a:r>
                        <a:rPr lang="en-US" sz="1000" kern="100">
                          <a:effectLst/>
                          <a:latin typeface="+mn-ea"/>
                          <a:ea typeface="+mn-ea"/>
                        </a:rPr>
                        <a:t>3</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测点</a:t>
                      </a:r>
                      <a:r>
                        <a:rPr lang="en-US" sz="1000" kern="100">
                          <a:effectLst/>
                          <a:latin typeface="+mn-ea"/>
                          <a:ea typeface="+mn-ea"/>
                        </a:rPr>
                        <a:t>4</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测点</a:t>
                      </a:r>
                      <a:r>
                        <a:rPr lang="en-US" sz="1000" kern="100">
                          <a:effectLst/>
                          <a:latin typeface="+mn-ea"/>
                          <a:ea typeface="+mn-ea"/>
                        </a:rPr>
                        <a:t>5</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774700115"/>
                  </a:ext>
                </a:extLst>
              </a:tr>
              <a:tr h="36000">
                <a:tc rowSpan="3">
                  <a:txBody>
                    <a:bodyPr/>
                    <a:lstStyle/>
                    <a:p>
                      <a:pPr algn="ctr">
                        <a:buNone/>
                      </a:pPr>
                      <a:r>
                        <a:rPr lang="en-US" sz="1000" kern="100" dirty="0">
                          <a:effectLst/>
                          <a:latin typeface="+mn-ea"/>
                          <a:ea typeface="+mn-ea"/>
                        </a:rPr>
                        <a:t>2000</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试验峰</a:t>
                      </a:r>
                      <a:r>
                        <a:rPr lang="en-US" sz="1000" kern="100">
                          <a:effectLst/>
                          <a:latin typeface="+mn-ea"/>
                          <a:ea typeface="+mn-ea"/>
                        </a:rPr>
                        <a:t>-</a:t>
                      </a:r>
                      <a:r>
                        <a:rPr lang="zh-CN" sz="1000" kern="100">
                          <a:effectLst/>
                          <a:latin typeface="+mn-ea"/>
                          <a:ea typeface="+mn-ea"/>
                        </a:rPr>
                        <a:t>峰值</a:t>
                      </a:r>
                      <a:r>
                        <a:rPr lang="en-US" sz="1000" kern="100">
                          <a:effectLst/>
                          <a:latin typeface="+mn-ea"/>
                          <a:ea typeface="+mn-ea"/>
                        </a:rPr>
                        <a:t>/mm</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0.0368</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0.0806</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0.1073</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0.1299</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0.0298</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16833385"/>
                  </a:ext>
                </a:extLst>
              </a:tr>
              <a:tr h="36000">
                <a:tc vMerge="1">
                  <a:txBody>
                    <a:bodyPr/>
                    <a:lstStyle/>
                    <a:p>
                      <a:endParaRPr lang="zh-CN" altLang="en-US"/>
                    </a:p>
                  </a:txBody>
                  <a:tcPr/>
                </a:tc>
                <a:tc>
                  <a:txBody>
                    <a:bodyPr/>
                    <a:lstStyle/>
                    <a:p>
                      <a:pPr algn="ctr">
                        <a:buNone/>
                      </a:pPr>
                      <a:r>
                        <a:rPr lang="zh-CN" sz="1000" kern="100" dirty="0">
                          <a:effectLst/>
                          <a:latin typeface="+mn-ea"/>
                          <a:ea typeface="+mn-ea"/>
                        </a:rPr>
                        <a:t>仿真峰</a:t>
                      </a:r>
                      <a:r>
                        <a:rPr lang="en-US" sz="1000" kern="100" dirty="0">
                          <a:effectLst/>
                          <a:latin typeface="+mn-ea"/>
                          <a:ea typeface="+mn-ea"/>
                        </a:rPr>
                        <a:t>-</a:t>
                      </a:r>
                      <a:r>
                        <a:rPr lang="zh-CN" sz="1000" kern="100" dirty="0">
                          <a:effectLst/>
                          <a:latin typeface="+mn-ea"/>
                          <a:ea typeface="+mn-ea"/>
                        </a:rPr>
                        <a:t>峰值</a:t>
                      </a:r>
                      <a:r>
                        <a:rPr lang="en-US" sz="1000" kern="100" dirty="0">
                          <a:effectLst/>
                          <a:latin typeface="+mn-ea"/>
                          <a:ea typeface="+mn-ea"/>
                        </a:rPr>
                        <a:t>/mm</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0.0385</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0.0745</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0.1029</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0.1276</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0.0325</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549582487"/>
                  </a:ext>
                </a:extLst>
              </a:tr>
              <a:tr h="36000">
                <a:tc vMerge="1">
                  <a:txBody>
                    <a:bodyPr/>
                    <a:lstStyle/>
                    <a:p>
                      <a:endParaRPr lang="zh-CN" altLang="en-US"/>
                    </a:p>
                  </a:txBody>
                  <a:tcPr/>
                </a:tc>
                <a:tc>
                  <a:txBody>
                    <a:bodyPr/>
                    <a:lstStyle/>
                    <a:p>
                      <a:pPr algn="ctr">
                        <a:buNone/>
                      </a:pPr>
                      <a:r>
                        <a:rPr lang="zh-CN" sz="1000" kern="100">
                          <a:effectLst/>
                          <a:latin typeface="+mn-ea"/>
                          <a:ea typeface="+mn-ea"/>
                        </a:rPr>
                        <a:t>误差</a:t>
                      </a:r>
                      <a:r>
                        <a:rPr lang="en-US" sz="1000" kern="100">
                          <a:effectLst/>
                          <a:latin typeface="+mn-ea"/>
                          <a:ea typeface="+mn-ea"/>
                        </a:rPr>
                        <a:t>/%</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4.62%</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7.57%</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4.10%</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1.77%</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9.06%</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1849726"/>
                  </a:ext>
                </a:extLst>
              </a:tr>
              <a:tr h="36000">
                <a:tc rowSpan="3">
                  <a:txBody>
                    <a:bodyPr/>
                    <a:lstStyle/>
                    <a:p>
                      <a:pPr algn="ctr">
                        <a:buNone/>
                      </a:pPr>
                      <a:r>
                        <a:rPr lang="en-US" sz="1000" kern="100">
                          <a:effectLst/>
                          <a:latin typeface="+mn-ea"/>
                          <a:ea typeface="+mn-ea"/>
                        </a:rPr>
                        <a:t>3000</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试验峰</a:t>
                      </a:r>
                      <a:r>
                        <a:rPr lang="en-US" sz="1000" kern="100">
                          <a:effectLst/>
                          <a:latin typeface="+mn-ea"/>
                          <a:ea typeface="+mn-ea"/>
                        </a:rPr>
                        <a:t>-</a:t>
                      </a:r>
                      <a:r>
                        <a:rPr lang="zh-CN" sz="1000" kern="100">
                          <a:effectLst/>
                          <a:latin typeface="+mn-ea"/>
                          <a:ea typeface="+mn-ea"/>
                        </a:rPr>
                        <a:t>峰值</a:t>
                      </a:r>
                      <a:r>
                        <a:rPr lang="en-US" sz="1000" kern="100">
                          <a:effectLst/>
                          <a:latin typeface="+mn-ea"/>
                          <a:ea typeface="+mn-ea"/>
                        </a:rPr>
                        <a:t>/mm</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0.0690</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0.1095</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0.1357</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0.1628</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0.0649</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4390365"/>
                  </a:ext>
                </a:extLst>
              </a:tr>
              <a:tr h="36000">
                <a:tc vMerge="1">
                  <a:txBody>
                    <a:bodyPr/>
                    <a:lstStyle/>
                    <a:p>
                      <a:endParaRPr lang="zh-CN" altLang="en-US"/>
                    </a:p>
                  </a:txBody>
                  <a:tcPr/>
                </a:tc>
                <a:tc>
                  <a:txBody>
                    <a:bodyPr/>
                    <a:lstStyle/>
                    <a:p>
                      <a:pPr algn="ctr">
                        <a:buNone/>
                      </a:pPr>
                      <a:r>
                        <a:rPr lang="zh-CN" sz="1000" kern="100" dirty="0">
                          <a:effectLst/>
                          <a:latin typeface="+mn-ea"/>
                          <a:ea typeface="+mn-ea"/>
                        </a:rPr>
                        <a:t>仿真峰</a:t>
                      </a:r>
                      <a:r>
                        <a:rPr lang="en-US" sz="1000" kern="100" dirty="0">
                          <a:effectLst/>
                          <a:latin typeface="+mn-ea"/>
                          <a:ea typeface="+mn-ea"/>
                        </a:rPr>
                        <a:t>-</a:t>
                      </a:r>
                      <a:r>
                        <a:rPr lang="zh-CN" sz="1000" kern="100" dirty="0">
                          <a:effectLst/>
                          <a:latin typeface="+mn-ea"/>
                          <a:ea typeface="+mn-ea"/>
                        </a:rPr>
                        <a:t>峰值</a:t>
                      </a:r>
                      <a:r>
                        <a:rPr lang="en-US" sz="1000" kern="100" dirty="0">
                          <a:effectLst/>
                          <a:latin typeface="+mn-ea"/>
                          <a:ea typeface="+mn-ea"/>
                        </a:rPr>
                        <a:t>/mm</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0.0644</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0.1014</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0.132</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0.1539</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0.0589</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81443633"/>
                  </a:ext>
                </a:extLst>
              </a:tr>
              <a:tr h="36000">
                <a:tc vMerge="1">
                  <a:txBody>
                    <a:bodyPr/>
                    <a:lstStyle/>
                    <a:p>
                      <a:endParaRPr lang="zh-CN" altLang="en-US"/>
                    </a:p>
                  </a:txBody>
                  <a:tcPr/>
                </a:tc>
                <a:tc>
                  <a:txBody>
                    <a:bodyPr/>
                    <a:lstStyle/>
                    <a:p>
                      <a:pPr algn="ctr">
                        <a:buNone/>
                      </a:pPr>
                      <a:r>
                        <a:rPr lang="zh-CN" sz="1000" kern="100">
                          <a:effectLst/>
                          <a:latin typeface="+mn-ea"/>
                          <a:ea typeface="+mn-ea"/>
                        </a:rPr>
                        <a:t>误差</a:t>
                      </a:r>
                      <a:r>
                        <a:rPr lang="en-US" sz="1000" kern="100">
                          <a:effectLst/>
                          <a:latin typeface="+mn-ea"/>
                          <a:ea typeface="+mn-ea"/>
                        </a:rPr>
                        <a:t>%</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6.67%</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7.40%</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2.73%</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5.47%</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9.24%</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01853282"/>
                  </a:ext>
                </a:extLst>
              </a:tr>
              <a:tr h="36000">
                <a:tc rowSpan="3">
                  <a:txBody>
                    <a:bodyPr/>
                    <a:lstStyle/>
                    <a:p>
                      <a:pPr algn="ctr">
                        <a:buNone/>
                      </a:pPr>
                      <a:r>
                        <a:rPr lang="en-US" sz="1000" kern="100" dirty="0">
                          <a:effectLst/>
                          <a:latin typeface="+mn-ea"/>
                          <a:ea typeface="+mn-ea"/>
                        </a:rPr>
                        <a:t>4000</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00" kern="100">
                          <a:effectLst/>
                          <a:latin typeface="+mn-ea"/>
                          <a:ea typeface="+mn-ea"/>
                        </a:rPr>
                        <a:t>仿真峰</a:t>
                      </a:r>
                      <a:r>
                        <a:rPr lang="en-US" sz="1000" kern="100">
                          <a:effectLst/>
                          <a:latin typeface="+mn-ea"/>
                          <a:ea typeface="+mn-ea"/>
                        </a:rPr>
                        <a:t>-</a:t>
                      </a:r>
                      <a:r>
                        <a:rPr lang="zh-CN" sz="1000" kern="100">
                          <a:effectLst/>
                          <a:latin typeface="+mn-ea"/>
                          <a:ea typeface="+mn-ea"/>
                        </a:rPr>
                        <a:t>峰值</a:t>
                      </a:r>
                      <a:r>
                        <a:rPr lang="en-US" sz="1000" kern="100">
                          <a:effectLst/>
                          <a:latin typeface="+mn-ea"/>
                          <a:ea typeface="+mn-ea"/>
                        </a:rPr>
                        <a:t>/mm</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0.1545</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0.1988</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0.3155</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0.3231</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0.1891</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73813919"/>
                  </a:ext>
                </a:extLst>
              </a:tr>
              <a:tr h="36000">
                <a:tc vMerge="1">
                  <a:txBody>
                    <a:bodyPr/>
                    <a:lstStyle/>
                    <a:p>
                      <a:endParaRPr lang="zh-CN" altLang="en-US"/>
                    </a:p>
                  </a:txBody>
                  <a:tcPr/>
                </a:tc>
                <a:tc>
                  <a:txBody>
                    <a:bodyPr/>
                    <a:lstStyle/>
                    <a:p>
                      <a:pPr algn="ctr">
                        <a:buNone/>
                      </a:pPr>
                      <a:r>
                        <a:rPr lang="zh-CN" sz="1000" kern="100" dirty="0">
                          <a:effectLst/>
                          <a:latin typeface="+mn-ea"/>
                          <a:ea typeface="+mn-ea"/>
                        </a:rPr>
                        <a:t>试验峰</a:t>
                      </a:r>
                      <a:r>
                        <a:rPr lang="en-US" sz="1000" kern="100" dirty="0">
                          <a:effectLst/>
                          <a:latin typeface="+mn-ea"/>
                          <a:ea typeface="+mn-ea"/>
                        </a:rPr>
                        <a:t>-</a:t>
                      </a:r>
                      <a:r>
                        <a:rPr lang="zh-CN" sz="1000" kern="100" dirty="0">
                          <a:effectLst/>
                          <a:latin typeface="+mn-ea"/>
                          <a:ea typeface="+mn-ea"/>
                        </a:rPr>
                        <a:t>峰值</a:t>
                      </a:r>
                      <a:r>
                        <a:rPr lang="en-US" sz="1000" kern="100" dirty="0">
                          <a:effectLst/>
                          <a:latin typeface="+mn-ea"/>
                          <a:ea typeface="+mn-ea"/>
                        </a:rPr>
                        <a:t>/mm</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0.1701</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latin typeface="+mn-ea"/>
                          <a:ea typeface="+mn-ea"/>
                        </a:rPr>
                        <a:t>0.2123</a:t>
                      </a:r>
                      <a:endParaRPr lang="zh-CN" sz="1000" kern="10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0.2786</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0.2967</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latin typeface="+mn-ea"/>
                          <a:ea typeface="+mn-ea"/>
                        </a:rPr>
                        <a:t>0.1796</a:t>
                      </a:r>
                      <a:endParaRPr lang="zh-CN" sz="1000" kern="100" dirty="0">
                        <a:effectLst/>
                        <a:latin typeface="+mn-ea"/>
                        <a:ea typeface="+mn-ea"/>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6203139"/>
                  </a:ext>
                </a:extLst>
              </a:tr>
              <a:tr h="36000">
                <a:tc vMerge="1">
                  <a:txBody>
                    <a:bodyPr/>
                    <a:lstStyle/>
                    <a:p>
                      <a:endParaRPr lang="zh-CN" altLang="en-US"/>
                    </a:p>
                  </a:txBody>
                  <a:tcPr/>
                </a:tc>
                <a:tc>
                  <a:txBody>
                    <a:bodyPr/>
                    <a:lstStyle/>
                    <a:p>
                      <a:pPr algn="ctr">
                        <a:buNone/>
                      </a:pPr>
                      <a:r>
                        <a:rPr lang="zh-CN" sz="1000" kern="100">
                          <a:effectLst/>
                        </a:rPr>
                        <a:t>误差</a:t>
                      </a:r>
                      <a:r>
                        <a:rPr lang="en-US" sz="1000" kern="100">
                          <a:effectLst/>
                        </a:rPr>
                        <a:t>/%</a:t>
                      </a:r>
                      <a:endParaRPr lang="zh-CN" sz="1000" kern="10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rPr>
                        <a:t>10.10%</a:t>
                      </a:r>
                      <a:endParaRPr lang="zh-CN" sz="10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rPr>
                        <a:t>6.79%</a:t>
                      </a:r>
                      <a:endParaRPr lang="zh-CN" sz="1000" kern="10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a:effectLst/>
                        </a:rPr>
                        <a:t>11.70%</a:t>
                      </a:r>
                      <a:endParaRPr lang="zh-CN" sz="1000" kern="10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rPr>
                        <a:t>8.17%</a:t>
                      </a:r>
                      <a:endParaRPr lang="zh-CN" sz="10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00" kern="100" dirty="0">
                          <a:effectLst/>
                        </a:rPr>
                        <a:t>5.02%</a:t>
                      </a:r>
                      <a:endParaRPr lang="zh-CN" sz="1000" kern="100" dirty="0">
                        <a:effectLst/>
                        <a:latin typeface="Calibri" panose="020F0502020204030204" pitchFamily="34" charset="0"/>
                        <a:ea typeface="SimSun" panose="02010600030101010101" pitchFamily="2" charset="-122"/>
                        <a:cs typeface="Times New Roman" panose="02020603050405020304" pitchFamily="18" charset="0"/>
                      </a:endParaRPr>
                    </a:p>
                  </a:txBody>
                  <a:tcPr marL="35920" marR="3592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0981367"/>
                  </a:ext>
                </a:extLst>
              </a:tr>
            </a:tbl>
          </a:graphicData>
        </a:graphic>
      </p:graphicFrame>
      <p:sp>
        <p:nvSpPr>
          <p:cNvPr id="22" name="文本框 21">
            <a:extLst>
              <a:ext uri="{FF2B5EF4-FFF2-40B4-BE49-F238E27FC236}">
                <a16:creationId xmlns:a16="http://schemas.microsoft.com/office/drawing/2014/main" id="{24F68D04-638F-B547-E9F4-A151DC3A8B0A}"/>
              </a:ext>
            </a:extLst>
          </p:cNvPr>
          <p:cNvSpPr txBox="1"/>
          <p:nvPr/>
        </p:nvSpPr>
        <p:spPr>
          <a:xfrm>
            <a:off x="4052612" y="3294814"/>
            <a:ext cx="1099100" cy="253916"/>
          </a:xfrm>
          <a:prstGeom prst="rect">
            <a:avLst/>
          </a:prstGeom>
          <a:solidFill>
            <a:schemeClr val="accent1"/>
          </a:solidFill>
        </p:spPr>
        <p:txBody>
          <a:bodyPr wrap="square">
            <a:spAutoFit/>
          </a:bodyPr>
          <a:lstStyle/>
          <a:p>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SimSun" panose="02010600030101010101" pitchFamily="2" charset="-122"/>
              </a:rPr>
              <a:t>a</a:t>
            </a:r>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）试验结果</a:t>
            </a:r>
            <a:endParaRPr lang="zh-CN" altLang="en-US" dirty="0"/>
          </a:p>
        </p:txBody>
      </p:sp>
      <p:sp>
        <p:nvSpPr>
          <p:cNvPr id="24" name="文本框 23">
            <a:extLst>
              <a:ext uri="{FF2B5EF4-FFF2-40B4-BE49-F238E27FC236}">
                <a16:creationId xmlns:a16="http://schemas.microsoft.com/office/drawing/2014/main" id="{9987138D-9181-02F6-7E45-316F54289099}"/>
              </a:ext>
            </a:extLst>
          </p:cNvPr>
          <p:cNvSpPr txBox="1"/>
          <p:nvPr/>
        </p:nvSpPr>
        <p:spPr>
          <a:xfrm>
            <a:off x="6538894" y="3294522"/>
            <a:ext cx="1272340" cy="253916"/>
          </a:xfrm>
          <a:prstGeom prst="rect">
            <a:avLst/>
          </a:prstGeom>
          <a:solidFill>
            <a:schemeClr val="accent1"/>
          </a:solidFill>
        </p:spPr>
        <p:txBody>
          <a:bodyPr wrap="square">
            <a:spAutoFit/>
          </a:bodyPr>
          <a:lstStyle/>
          <a:p>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SimSun" panose="02010600030101010101" pitchFamily="2" charset="-122"/>
              </a:rPr>
              <a:t>b</a:t>
            </a:r>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）仿真结果</a:t>
            </a:r>
            <a:endParaRPr lang="zh-CN" altLang="en-US" dirty="0"/>
          </a:p>
        </p:txBody>
      </p:sp>
    </p:spTree>
    <p:extLst>
      <p:ext uri="{BB962C8B-B14F-4D97-AF65-F5344CB8AC3E}">
        <p14:creationId xmlns:p14="http://schemas.microsoft.com/office/powerpoint/2010/main" val="37413933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BCFE3-D6AE-E260-4063-BA6C33BBA428}"/>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6F38AFD-0D24-E75E-2DF8-20621B699CB2}"/>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FC90336-B417-D729-7ED7-66352F23A716}"/>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4D3F4296-E4F8-FA42-576B-B17A844EDE6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407209D-7085-3F98-081F-7618F1F5FD1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25EDECA2-DE27-BF7A-F264-2A316548E58B}"/>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BCC0ED8E-509D-2065-DE5F-D7DEAC8E1B4D}"/>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3.1.4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叶片裂纹故障动力学模型</a:t>
            </a:r>
            <a:endParaRPr sz="1600" b="1" dirty="0">
              <a:latin typeface="Calibri" panose="020F0502020204030204"/>
            </a:endParaRPr>
          </a:p>
        </p:txBody>
      </p:sp>
      <p:sp>
        <p:nvSpPr>
          <p:cNvPr id="6" name="文本框 5">
            <a:extLst>
              <a:ext uri="{FF2B5EF4-FFF2-40B4-BE49-F238E27FC236}">
                <a16:creationId xmlns:a16="http://schemas.microsoft.com/office/drawing/2014/main" id="{3B1DABB6-6B06-F585-A735-E06CABB99EF7}"/>
              </a:ext>
            </a:extLst>
          </p:cNvPr>
          <p:cNvSpPr txBox="1"/>
          <p:nvPr/>
        </p:nvSpPr>
        <p:spPr>
          <a:xfrm>
            <a:off x="541496" y="1287053"/>
            <a:ext cx="7908607" cy="2619948"/>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latin typeface="宋体" panose="02010600030101010101" pitchFamily="2" charset="-122"/>
              </a:rPr>
              <a:t>中国</a:t>
            </a:r>
            <a:r>
              <a:rPr lang="zh-CN" altLang="en-US" sz="1600" i="0" dirty="0">
                <a:latin typeface="宋体" panose="02010600030101010101" pitchFamily="2" charset="-122"/>
                <a:ea typeface="宋体" panose="02010600030101010101" pitchFamily="2" charset="-122"/>
              </a:rPr>
              <a:t>航空发动机集团产学研合作项目</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地面燃机关键机械部件故障机理及诊断方法研究</a:t>
            </a:r>
          </a:p>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dirty="0">
                <a:latin typeface="宋体" panose="02010600030101010101" pitchFamily="2" charset="-122"/>
              </a:rPr>
              <a:t>针对旋转叶片，基于</a:t>
            </a:r>
            <a:r>
              <a:rPr lang="en-US" altLang="zh-CN" sz="1600" dirty="0">
                <a:latin typeface="宋体" panose="02010600030101010101" pitchFamily="2" charset="-122"/>
              </a:rPr>
              <a:t>Hamilton</a:t>
            </a:r>
            <a:r>
              <a:rPr lang="zh-CN" altLang="en-US" sz="1600" dirty="0">
                <a:latin typeface="宋体" panose="02010600030101010101" pitchFamily="2" charset="-122"/>
              </a:rPr>
              <a:t>变分原理建立动力学方程，引入呼吸裂纹模型，将单叶片模型拓展至叶片</a:t>
            </a:r>
            <a:r>
              <a:rPr lang="en-US" altLang="zh-CN" sz="1600" dirty="0">
                <a:latin typeface="宋体" panose="02010600030101010101" pitchFamily="2" charset="-122"/>
              </a:rPr>
              <a:t>–</a:t>
            </a:r>
            <a:r>
              <a:rPr lang="zh-CN" altLang="en-US" sz="1600" dirty="0">
                <a:latin typeface="宋体" panose="02010600030101010101" pitchFamily="2" charset="-122"/>
              </a:rPr>
              <a:t>盘</a:t>
            </a:r>
            <a:r>
              <a:rPr lang="en-US" altLang="zh-CN" sz="1600" dirty="0">
                <a:latin typeface="宋体" panose="02010600030101010101" pitchFamily="2" charset="-122"/>
              </a:rPr>
              <a:t>–</a:t>
            </a:r>
            <a:r>
              <a:rPr lang="zh-CN" altLang="en-US" sz="1600" dirty="0">
                <a:latin typeface="宋体" panose="02010600030101010101" pitchFamily="2" charset="-122"/>
              </a:rPr>
              <a:t>轴耦合系统，形成含叶片裂纹的航空发动机整机振动模型。在带机匣的航空发动机转子试验器上，搭建了一套集成可预制裂纹的模块化叶盘、可控气流激励装置、旋转叶片动态应力实时监测系统，对旋转叶片裂纹故障进行了深入分析和试验验证。</a:t>
            </a:r>
            <a:endParaRPr lang="zh-CN" altLang="en-US" sz="1600" i="0" dirty="0">
              <a:latin typeface="宋体" panose="02010600030101010101" pitchFamily="2" charset="-122"/>
              <a:ea typeface="宋体" panose="02010600030101010101" pitchFamily="2" charset="-122"/>
            </a:endParaRPr>
          </a:p>
        </p:txBody>
      </p:sp>
      <p:sp>
        <p:nvSpPr>
          <p:cNvPr id="2" name="文本框 1">
            <a:extLst>
              <a:ext uri="{FF2B5EF4-FFF2-40B4-BE49-F238E27FC236}">
                <a16:creationId xmlns:a16="http://schemas.microsoft.com/office/drawing/2014/main" id="{51B324AE-0C78-8C11-B9B2-BAF53AED8BF8}"/>
              </a:ext>
            </a:extLst>
          </p:cNvPr>
          <p:cNvSpPr txBox="1"/>
          <p:nvPr/>
        </p:nvSpPr>
        <p:spPr>
          <a:xfrm>
            <a:off x="914400" y="5940643"/>
            <a:ext cx="1884680" cy="338554"/>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dirty="0">
                <a:latin typeface="Calibri" panose="020F0502020204030204"/>
                <a:ea typeface="宋体" panose="02010600030101010101" pitchFamily="2" charset="-122"/>
              </a:rPr>
              <a:t>旋转单叶片示意图</a:t>
            </a:r>
          </a:p>
        </p:txBody>
      </p:sp>
      <p:pic>
        <p:nvPicPr>
          <p:cNvPr id="4" name="图片 3">
            <a:extLst>
              <a:ext uri="{FF2B5EF4-FFF2-40B4-BE49-F238E27FC236}">
                <a16:creationId xmlns:a16="http://schemas.microsoft.com/office/drawing/2014/main" id="{864C3AF1-5931-FFC4-7EEB-16056AD2D135}"/>
              </a:ext>
            </a:extLst>
          </p:cNvPr>
          <p:cNvPicPr>
            <a:picLocks noChangeAspect="1"/>
          </p:cNvPicPr>
          <p:nvPr/>
        </p:nvPicPr>
        <p:blipFill>
          <a:blip r:embed="rId2"/>
          <a:stretch>
            <a:fillRect/>
          </a:stretch>
        </p:blipFill>
        <p:spPr>
          <a:xfrm>
            <a:off x="703580" y="3961606"/>
            <a:ext cx="2306320" cy="1576070"/>
          </a:xfrm>
          <a:prstGeom prst="rect">
            <a:avLst/>
          </a:prstGeom>
          <a:noFill/>
          <a:ln>
            <a:noFill/>
          </a:ln>
        </p:spPr>
      </p:pic>
      <p:pic>
        <p:nvPicPr>
          <p:cNvPr id="9" name="图片 8">
            <a:extLst>
              <a:ext uri="{FF2B5EF4-FFF2-40B4-BE49-F238E27FC236}">
                <a16:creationId xmlns:a16="http://schemas.microsoft.com/office/drawing/2014/main" id="{17B03952-585F-0962-F622-EB20BA96A6AF}"/>
              </a:ext>
            </a:extLst>
          </p:cNvPr>
          <p:cNvPicPr>
            <a:picLocks noChangeAspect="1"/>
          </p:cNvPicPr>
          <p:nvPr/>
        </p:nvPicPr>
        <p:blipFill>
          <a:blip r:embed="rId3"/>
          <a:stretch>
            <a:fillRect/>
          </a:stretch>
        </p:blipFill>
        <p:spPr>
          <a:xfrm>
            <a:off x="3113340" y="4023490"/>
            <a:ext cx="2218075" cy="1572130"/>
          </a:xfrm>
          <a:prstGeom prst="rect">
            <a:avLst/>
          </a:prstGeom>
          <a:noFill/>
          <a:ln>
            <a:noFill/>
          </a:ln>
        </p:spPr>
      </p:pic>
      <p:sp>
        <p:nvSpPr>
          <p:cNvPr id="11" name="文本框 10">
            <a:extLst>
              <a:ext uri="{FF2B5EF4-FFF2-40B4-BE49-F238E27FC236}">
                <a16:creationId xmlns:a16="http://schemas.microsoft.com/office/drawing/2014/main" id="{2584774B-6931-04C4-1032-71A6CAA7CEF3}"/>
              </a:ext>
            </a:extLst>
          </p:cNvPr>
          <p:cNvSpPr txBox="1"/>
          <p:nvPr/>
        </p:nvSpPr>
        <p:spPr>
          <a:xfrm>
            <a:off x="3380367" y="5690363"/>
            <a:ext cx="1684020" cy="584775"/>
          </a:xfrm>
          <a:prstGeom prst="rect">
            <a:avLst/>
          </a:prstGeom>
          <a:solidFill>
            <a:schemeClr val="accent1"/>
          </a:solidFill>
        </p:spPr>
        <p:txBody>
          <a:bodyPr wrap="square">
            <a:spAutoFit/>
          </a:bodyPr>
          <a:lstStyle/>
          <a:p>
            <a:pPr marL="0" indent="0" algn="ctr" defTabSz="266700">
              <a:spcBef>
                <a:spcPct val="0"/>
              </a:spcBef>
              <a:spcAft>
                <a:spcPct val="0"/>
              </a:spcAft>
            </a:pPr>
            <a:r>
              <a:rPr lang="zh-CN" altLang="en-US" sz="1600" dirty="0">
                <a:latin typeface="Calibri" panose="020F0502020204030204"/>
                <a:ea typeface="宋体" panose="02010600030101010101" pitchFamily="2" charset="-122"/>
              </a:rPr>
              <a:t>转子</a:t>
            </a:r>
            <a:r>
              <a:rPr lang="en-US" altLang="zh-CN" sz="1600" dirty="0">
                <a:latin typeface="Calibri" panose="020F0502020204030204"/>
                <a:ea typeface="宋体" panose="02010600030101010101" pitchFamily="2" charset="-122"/>
              </a:rPr>
              <a:t>–</a:t>
            </a:r>
            <a:r>
              <a:rPr lang="zh-CN" altLang="en-US" sz="1600" dirty="0">
                <a:latin typeface="Calibri" panose="020F0502020204030204"/>
                <a:ea typeface="宋体" panose="02010600030101010101" pitchFamily="2" charset="-122"/>
              </a:rPr>
              <a:t>叶盘耦合系统模型示意图</a:t>
            </a:r>
          </a:p>
        </p:txBody>
      </p:sp>
      <p:pic>
        <p:nvPicPr>
          <p:cNvPr id="12" name="图片 11">
            <a:extLst>
              <a:ext uri="{FF2B5EF4-FFF2-40B4-BE49-F238E27FC236}">
                <a16:creationId xmlns:a16="http://schemas.microsoft.com/office/drawing/2014/main" id="{F422C144-B7DB-44DA-48FA-C4E5F223E983}"/>
              </a:ext>
            </a:extLst>
          </p:cNvPr>
          <p:cNvPicPr>
            <a:picLocks noChangeAspect="1"/>
          </p:cNvPicPr>
          <p:nvPr/>
        </p:nvPicPr>
        <p:blipFill>
          <a:blip r:embed="rId4"/>
          <a:stretch>
            <a:fillRect/>
          </a:stretch>
        </p:blipFill>
        <p:spPr>
          <a:xfrm>
            <a:off x="5396249" y="3846896"/>
            <a:ext cx="3206255" cy="1054614"/>
          </a:xfrm>
          <a:prstGeom prst="rect">
            <a:avLst/>
          </a:prstGeom>
          <a:noFill/>
          <a:ln>
            <a:noFill/>
          </a:ln>
        </p:spPr>
      </p:pic>
      <p:pic>
        <p:nvPicPr>
          <p:cNvPr id="13" name="图片 12">
            <a:extLst>
              <a:ext uri="{FF2B5EF4-FFF2-40B4-BE49-F238E27FC236}">
                <a16:creationId xmlns:a16="http://schemas.microsoft.com/office/drawing/2014/main" id="{C845DEF0-A060-A840-7DD8-CD15A03BB534}"/>
              </a:ext>
            </a:extLst>
          </p:cNvPr>
          <p:cNvPicPr>
            <a:picLocks noChangeAspect="1"/>
          </p:cNvPicPr>
          <p:nvPr/>
        </p:nvPicPr>
        <p:blipFill>
          <a:blip r:embed="rId5"/>
          <a:stretch>
            <a:fillRect/>
          </a:stretch>
        </p:blipFill>
        <p:spPr>
          <a:xfrm>
            <a:off x="5104743" y="5017999"/>
            <a:ext cx="3647462" cy="1230718"/>
          </a:xfrm>
          <a:prstGeom prst="rect">
            <a:avLst/>
          </a:prstGeom>
          <a:noFill/>
          <a:ln>
            <a:noFill/>
          </a:ln>
        </p:spPr>
      </p:pic>
      <p:sp>
        <p:nvSpPr>
          <p:cNvPr id="17" name="文本框 16">
            <a:extLst>
              <a:ext uri="{FF2B5EF4-FFF2-40B4-BE49-F238E27FC236}">
                <a16:creationId xmlns:a16="http://schemas.microsoft.com/office/drawing/2014/main" id="{6DB3C2B0-4EEB-505F-CA92-86A8423CA3EC}"/>
              </a:ext>
            </a:extLst>
          </p:cNvPr>
          <p:cNvSpPr txBox="1"/>
          <p:nvPr/>
        </p:nvSpPr>
        <p:spPr>
          <a:xfrm>
            <a:off x="6095365" y="3626526"/>
            <a:ext cx="2656840" cy="307777"/>
          </a:xfrm>
          <a:prstGeom prst="rect">
            <a:avLst/>
          </a:prstGeom>
          <a:noFill/>
        </p:spPr>
        <p:txBody>
          <a:bodyPr wrap="square">
            <a:spAutoFit/>
          </a:bodyPr>
          <a:lstStyle/>
          <a:p>
            <a:r>
              <a:rPr lang="zh-CN" altLang="en-US" sz="1400" dirty="0">
                <a:solidFill>
                  <a:schemeClr val="accent1">
                    <a:lumMod val="25000"/>
                  </a:schemeClr>
                </a:solidFill>
              </a:rPr>
              <a:t>裂纹表面位移基本形式</a:t>
            </a:r>
          </a:p>
        </p:txBody>
      </p:sp>
      <p:sp>
        <p:nvSpPr>
          <p:cNvPr id="19" name="文本框 18">
            <a:extLst>
              <a:ext uri="{FF2B5EF4-FFF2-40B4-BE49-F238E27FC236}">
                <a16:creationId xmlns:a16="http://schemas.microsoft.com/office/drawing/2014/main" id="{7202A9AD-81B8-9B8B-C8BE-372EFB9EF1FC}"/>
              </a:ext>
            </a:extLst>
          </p:cNvPr>
          <p:cNvSpPr txBox="1"/>
          <p:nvPr/>
        </p:nvSpPr>
        <p:spPr>
          <a:xfrm>
            <a:off x="6447764" y="4819288"/>
            <a:ext cx="1305560" cy="307777"/>
          </a:xfrm>
          <a:prstGeom prst="rect">
            <a:avLst/>
          </a:prstGeom>
          <a:noFill/>
        </p:spPr>
        <p:txBody>
          <a:bodyPr wrap="square">
            <a:spAutoFit/>
          </a:bodyPr>
          <a:lstStyle/>
          <a:p>
            <a:r>
              <a:rPr lang="zh-CN" altLang="zh-CN" sz="1400" kern="100" dirty="0">
                <a:solidFill>
                  <a:schemeClr val="accent1">
                    <a:lumMod val="25000"/>
                  </a:schemeClr>
                </a:solidFill>
                <a:effectLst/>
                <a:latin typeface="Calibri" panose="020F0502020204030204" pitchFamily="34" charset="0"/>
                <a:ea typeface="宋体" panose="02010600030101010101" pitchFamily="2" charset="-122"/>
                <a:cs typeface="Times New Roman" panose="02020603050405020304" pitchFamily="18" charset="0"/>
              </a:rPr>
              <a:t>叶片裂纹模型</a:t>
            </a:r>
            <a:endParaRPr lang="zh-CN" altLang="en-US" sz="1400" dirty="0">
              <a:solidFill>
                <a:schemeClr val="accent1">
                  <a:lumMod val="25000"/>
                </a:schemeClr>
              </a:solidFill>
            </a:endParaRPr>
          </a:p>
        </p:txBody>
      </p:sp>
    </p:spTree>
    <p:extLst>
      <p:ext uri="{BB962C8B-B14F-4D97-AF65-F5344CB8AC3E}">
        <p14:creationId xmlns:p14="http://schemas.microsoft.com/office/powerpoint/2010/main" val="447409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A8A200-F5FF-A25C-0B24-D36CC63C5D78}"/>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4392849-F91A-ADAD-4922-CA200F3B1530}"/>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D5855777-4FBA-7C69-C608-50FC7CC37356}"/>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82FA691A-1749-73A0-B018-8CFFEB2157A7}"/>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E7324A36-2363-6FDA-8CF4-12FFB84F03BA}"/>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E8A3EB9E-F15A-90A3-A2C4-D4B3C00D9B01}"/>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algn="just" defTabSz="266700"/>
            <a:r>
              <a:rPr lang="en-US" sz="1600" b="1" dirty="0">
                <a:latin typeface="Calibri" panose="020F0502020204030204"/>
                <a:ea typeface="宋体" panose="02010600030101010101" pitchFamily="2" charset="-122"/>
              </a:rPr>
              <a:t>3.1.4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叶片裂纹故障动力学模型</a:t>
            </a:r>
            <a:endParaRPr sz="1600" b="1" dirty="0">
              <a:latin typeface="Calibri" panose="020F0502020204030204"/>
            </a:endParaRPr>
          </a:p>
        </p:txBody>
      </p:sp>
      <p:sp>
        <p:nvSpPr>
          <p:cNvPr id="4" name="Rectangle 2">
            <a:extLst>
              <a:ext uri="{FF2B5EF4-FFF2-40B4-BE49-F238E27FC236}">
                <a16:creationId xmlns:a16="http://schemas.microsoft.com/office/drawing/2014/main" id="{A90B3A2C-0BF5-8EE8-2545-29553230D86E}"/>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a:extLst>
              <a:ext uri="{FF2B5EF4-FFF2-40B4-BE49-F238E27FC236}">
                <a16:creationId xmlns:a16="http://schemas.microsoft.com/office/drawing/2014/main" id="{86641B9D-C39D-6B54-EB1A-3A5F2E7A9D99}"/>
              </a:ext>
            </a:extLst>
          </p:cNvPr>
          <p:cNvSpPr txBox="1"/>
          <p:nvPr/>
        </p:nvSpPr>
        <p:spPr>
          <a:xfrm>
            <a:off x="381000" y="1247140"/>
            <a:ext cx="2239010" cy="460375"/>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）试验验证</a:t>
            </a:r>
            <a:endParaRPr lang="zh-CN" altLang="en-US" sz="1600" b="1" dirty="0">
              <a:latin typeface="宋体" panose="02010600030101010101" pitchFamily="2" charset="-122"/>
              <a:ea typeface="宋体" panose="02010600030101010101" pitchFamily="2" charset="-122"/>
            </a:endParaRPr>
          </a:p>
        </p:txBody>
      </p:sp>
      <p:sp>
        <p:nvSpPr>
          <p:cNvPr id="14" name="文本框 13">
            <a:extLst>
              <a:ext uri="{FF2B5EF4-FFF2-40B4-BE49-F238E27FC236}">
                <a16:creationId xmlns:a16="http://schemas.microsoft.com/office/drawing/2014/main" id="{24649836-7FB4-720D-D23B-076B277484B4}"/>
              </a:ext>
            </a:extLst>
          </p:cNvPr>
          <p:cNvSpPr txBox="1"/>
          <p:nvPr/>
        </p:nvSpPr>
        <p:spPr>
          <a:xfrm>
            <a:off x="539547" y="3494136"/>
            <a:ext cx="793220" cy="830997"/>
          </a:xfrm>
          <a:prstGeom prst="rect">
            <a:avLst/>
          </a:prstGeom>
          <a:solidFill>
            <a:schemeClr val="accent1"/>
          </a:solidFill>
        </p:spPr>
        <p:txBody>
          <a:bodyPr wrap="square">
            <a:spAutoFit/>
          </a:bodyPr>
          <a:lstStyle/>
          <a:p>
            <a:pPr algn="ctr" defTabSz="266700"/>
            <a:r>
              <a:rPr lang="zh-CN" altLang="en-US" sz="1200" dirty="0"/>
              <a:t>应力测量装置整机装配三维模型</a:t>
            </a:r>
            <a:endParaRPr lang="zh-CN" altLang="en-US" sz="1200" dirty="0">
              <a:latin typeface="宋体" panose="02010600030101010101" pitchFamily="2" charset="-122"/>
              <a:ea typeface="宋体" panose="02010600030101010101" pitchFamily="2" charset="-122"/>
            </a:endParaRPr>
          </a:p>
        </p:txBody>
      </p:sp>
      <p:sp>
        <p:nvSpPr>
          <p:cNvPr id="15" name="Rectangle 4">
            <a:extLst>
              <a:ext uri="{FF2B5EF4-FFF2-40B4-BE49-F238E27FC236}">
                <a16:creationId xmlns:a16="http://schemas.microsoft.com/office/drawing/2014/main" id="{77238F91-0DEB-41C5-BE26-D6983A01B148}"/>
              </a:ext>
            </a:extLst>
          </p:cNvPr>
          <p:cNvSpPr>
            <a:spLocks noChangeArrowheads="1"/>
          </p:cNvSpPr>
          <p:nvPr/>
        </p:nvSpPr>
        <p:spPr bwMode="auto">
          <a:xfrm>
            <a:off x="838200" y="40640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7" name="Rectangle 6">
            <a:extLst>
              <a:ext uri="{FF2B5EF4-FFF2-40B4-BE49-F238E27FC236}">
                <a16:creationId xmlns:a16="http://schemas.microsoft.com/office/drawing/2014/main" id="{64D41627-B952-BDA6-CF38-0FF46EE266C2}"/>
              </a:ext>
            </a:extLst>
          </p:cNvPr>
          <p:cNvSpPr>
            <a:spLocks noChangeArrowheads="1"/>
          </p:cNvSpPr>
          <p:nvPr/>
        </p:nvSpPr>
        <p:spPr bwMode="auto">
          <a:xfrm>
            <a:off x="3535172" y="407015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2" name="文本框 21">
            <a:extLst>
              <a:ext uri="{FF2B5EF4-FFF2-40B4-BE49-F238E27FC236}">
                <a16:creationId xmlns:a16="http://schemas.microsoft.com/office/drawing/2014/main" id="{79FA83DB-D2FD-3CB6-8FEE-7C73F3610453}"/>
              </a:ext>
            </a:extLst>
          </p:cNvPr>
          <p:cNvSpPr txBox="1"/>
          <p:nvPr/>
        </p:nvSpPr>
        <p:spPr>
          <a:xfrm>
            <a:off x="4069638" y="4864948"/>
            <a:ext cx="502362" cy="41549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试验结果</a:t>
            </a:r>
            <a:endParaRPr lang="zh-CN" altLang="en-US" dirty="0"/>
          </a:p>
        </p:txBody>
      </p:sp>
      <p:sp>
        <p:nvSpPr>
          <p:cNvPr id="24" name="文本框 23">
            <a:extLst>
              <a:ext uri="{FF2B5EF4-FFF2-40B4-BE49-F238E27FC236}">
                <a16:creationId xmlns:a16="http://schemas.microsoft.com/office/drawing/2014/main" id="{6C50A1C4-7000-5B0F-89F3-4BB5830A7989}"/>
              </a:ext>
            </a:extLst>
          </p:cNvPr>
          <p:cNvSpPr txBox="1"/>
          <p:nvPr/>
        </p:nvSpPr>
        <p:spPr>
          <a:xfrm>
            <a:off x="4099478" y="3506166"/>
            <a:ext cx="471330" cy="415498"/>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SimSun" panose="02010600030101010101" pitchFamily="2" charset="-122"/>
                <a:cs typeface="Times New Roman" panose="02020603050405020304" pitchFamily="18" charset="0"/>
              </a:rPr>
              <a:t>仿真结果</a:t>
            </a:r>
            <a:endParaRPr lang="zh-CN" altLang="en-US" dirty="0"/>
          </a:p>
        </p:txBody>
      </p:sp>
      <p:pic>
        <p:nvPicPr>
          <p:cNvPr id="2" name="图片 1">
            <a:extLst>
              <a:ext uri="{FF2B5EF4-FFF2-40B4-BE49-F238E27FC236}">
                <a16:creationId xmlns:a16="http://schemas.microsoft.com/office/drawing/2014/main" id="{C58D6B07-14DC-A58F-1D75-379F44726119}"/>
              </a:ext>
            </a:extLst>
          </p:cNvPr>
          <p:cNvPicPr>
            <a:picLocks noChangeAspect="1"/>
          </p:cNvPicPr>
          <p:nvPr/>
        </p:nvPicPr>
        <p:blipFill>
          <a:blip r:embed="rId2"/>
          <a:srcRect t="15571"/>
          <a:stretch>
            <a:fillRect/>
          </a:stretch>
        </p:blipFill>
        <p:spPr>
          <a:xfrm>
            <a:off x="1024322" y="1657495"/>
            <a:ext cx="6956329" cy="1253581"/>
          </a:xfrm>
          <a:prstGeom prst="rect">
            <a:avLst/>
          </a:prstGeom>
          <a:noFill/>
          <a:ln>
            <a:noFill/>
          </a:ln>
        </p:spPr>
      </p:pic>
      <p:pic>
        <p:nvPicPr>
          <p:cNvPr id="6" name="图片 5">
            <a:extLst>
              <a:ext uri="{FF2B5EF4-FFF2-40B4-BE49-F238E27FC236}">
                <a16:creationId xmlns:a16="http://schemas.microsoft.com/office/drawing/2014/main" id="{F47C2B11-C591-82EF-CFA5-692F93037237}"/>
              </a:ext>
            </a:extLst>
          </p:cNvPr>
          <p:cNvPicPr>
            <a:picLocks noChangeAspect="1"/>
          </p:cNvPicPr>
          <p:nvPr/>
        </p:nvPicPr>
        <p:blipFill>
          <a:blip r:embed="rId3"/>
          <a:stretch>
            <a:fillRect/>
          </a:stretch>
        </p:blipFill>
        <p:spPr>
          <a:xfrm>
            <a:off x="1488749" y="3195872"/>
            <a:ext cx="2435131" cy="1358929"/>
          </a:xfrm>
          <a:prstGeom prst="rect">
            <a:avLst/>
          </a:prstGeom>
          <a:noFill/>
          <a:ln>
            <a:noFill/>
          </a:ln>
        </p:spPr>
      </p:pic>
      <p:pic>
        <p:nvPicPr>
          <p:cNvPr id="7" name="图片 6">
            <a:extLst>
              <a:ext uri="{FF2B5EF4-FFF2-40B4-BE49-F238E27FC236}">
                <a16:creationId xmlns:a16="http://schemas.microsoft.com/office/drawing/2014/main" id="{5459135F-D0A5-FC30-1DBE-D1EE4640845A}"/>
              </a:ext>
            </a:extLst>
          </p:cNvPr>
          <p:cNvPicPr>
            <a:picLocks noChangeAspect="1"/>
          </p:cNvPicPr>
          <p:nvPr/>
        </p:nvPicPr>
        <p:blipFill>
          <a:blip r:embed="rId4"/>
          <a:stretch>
            <a:fillRect/>
          </a:stretch>
        </p:blipFill>
        <p:spPr>
          <a:xfrm>
            <a:off x="1560523" y="4697486"/>
            <a:ext cx="2177201" cy="1474701"/>
          </a:xfrm>
          <a:prstGeom prst="rect">
            <a:avLst/>
          </a:prstGeom>
          <a:noFill/>
          <a:ln>
            <a:noFill/>
          </a:ln>
        </p:spPr>
      </p:pic>
      <p:sp>
        <p:nvSpPr>
          <p:cNvPr id="8" name="Rectangle 2">
            <a:extLst>
              <a:ext uri="{FF2B5EF4-FFF2-40B4-BE49-F238E27FC236}">
                <a16:creationId xmlns:a16="http://schemas.microsoft.com/office/drawing/2014/main" id="{0E8B66A8-F59A-55E9-7AC4-57A3154E74F1}"/>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1" name="对象 10">
            <a:extLst>
              <a:ext uri="{FF2B5EF4-FFF2-40B4-BE49-F238E27FC236}">
                <a16:creationId xmlns:a16="http://schemas.microsoft.com/office/drawing/2014/main" id="{8C3483B8-C253-BAC3-6343-EB98ED469798}"/>
              </a:ext>
            </a:extLst>
          </p:cNvPr>
          <p:cNvGraphicFramePr>
            <a:graphicFrameLocks noChangeAspect="1"/>
          </p:cNvGraphicFramePr>
          <p:nvPr/>
        </p:nvGraphicFramePr>
        <p:xfrm>
          <a:off x="4721385" y="3267597"/>
          <a:ext cx="1848710" cy="1416033"/>
        </p:xfrm>
        <a:graphic>
          <a:graphicData uri="http://schemas.openxmlformats.org/presentationml/2006/ole">
            <mc:AlternateContent xmlns:mc="http://schemas.openxmlformats.org/markup-compatibility/2006">
              <mc:Choice xmlns:v="urn:schemas-microsoft-com:vml" Requires="v">
                <p:oleObj name="Graph" r:id="rId5" imgW="3467184" imgH="2686377" progId="Origin95.Graph">
                  <p:embed/>
                </p:oleObj>
              </mc:Choice>
              <mc:Fallback>
                <p:oleObj name="Graph" r:id="rId5" imgW="3467184" imgH="2686377" progId="Origin95.Graph">
                  <p:embed/>
                  <p:pic>
                    <p:nvPicPr>
                      <p:cNvPr id="11" name="对象 10">
                        <a:extLst>
                          <a:ext uri="{FF2B5EF4-FFF2-40B4-BE49-F238E27FC236}">
                            <a16:creationId xmlns:a16="http://schemas.microsoft.com/office/drawing/2014/main" id="{EE74B29F-2DEC-7000-D9E5-8AB5425FB9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21385" y="3267597"/>
                        <a:ext cx="1848710" cy="1416033"/>
                      </a:xfrm>
                      <a:prstGeom prst="rect">
                        <a:avLst/>
                      </a:prstGeom>
                      <a:noFill/>
                    </p:spPr>
                  </p:pic>
                </p:oleObj>
              </mc:Fallback>
            </mc:AlternateContent>
          </a:graphicData>
        </a:graphic>
      </p:graphicFrame>
      <p:sp>
        <p:nvSpPr>
          <p:cNvPr id="13" name="Rectangle 4">
            <a:extLst>
              <a:ext uri="{FF2B5EF4-FFF2-40B4-BE49-F238E27FC236}">
                <a16:creationId xmlns:a16="http://schemas.microsoft.com/office/drawing/2014/main" id="{A8080E30-4241-28AD-2355-087F60D26DD3}"/>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19" name="对象 18">
            <a:extLst>
              <a:ext uri="{FF2B5EF4-FFF2-40B4-BE49-F238E27FC236}">
                <a16:creationId xmlns:a16="http://schemas.microsoft.com/office/drawing/2014/main" id="{CBC7D838-415D-9276-8D1F-897B6B4589E9}"/>
              </a:ext>
            </a:extLst>
          </p:cNvPr>
          <p:cNvGraphicFramePr>
            <a:graphicFrameLocks noChangeAspect="1"/>
          </p:cNvGraphicFramePr>
          <p:nvPr/>
        </p:nvGraphicFramePr>
        <p:xfrm>
          <a:off x="6656144" y="3195872"/>
          <a:ext cx="1955452" cy="1512600"/>
        </p:xfrm>
        <a:graphic>
          <a:graphicData uri="http://schemas.openxmlformats.org/presentationml/2006/ole">
            <mc:AlternateContent xmlns:mc="http://schemas.openxmlformats.org/markup-compatibility/2006">
              <mc:Choice xmlns:v="urn:schemas-microsoft-com:vml" Requires="v">
                <p:oleObj name="Graph" r:id="rId7" imgW="3467184" imgH="2686377" progId="Origin95.Graph">
                  <p:embed/>
                </p:oleObj>
              </mc:Choice>
              <mc:Fallback>
                <p:oleObj name="Graph" r:id="rId7" imgW="3467184" imgH="2686377" progId="Origin95.Graph">
                  <p:embed/>
                  <p:pic>
                    <p:nvPicPr>
                      <p:cNvPr id="19" name="对象 18">
                        <a:extLst>
                          <a:ext uri="{FF2B5EF4-FFF2-40B4-BE49-F238E27FC236}">
                            <a16:creationId xmlns:a16="http://schemas.microsoft.com/office/drawing/2014/main" id="{2D2FD09F-82BB-49C3-9469-776A7700CCE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56144" y="3195872"/>
                        <a:ext cx="1955452" cy="1512600"/>
                      </a:xfrm>
                      <a:prstGeom prst="rect">
                        <a:avLst/>
                      </a:prstGeom>
                      <a:noFill/>
                    </p:spPr>
                  </p:pic>
                </p:oleObj>
              </mc:Fallback>
            </mc:AlternateContent>
          </a:graphicData>
        </a:graphic>
      </p:graphicFrame>
      <p:sp>
        <p:nvSpPr>
          <p:cNvPr id="21" name="Rectangle 6">
            <a:extLst>
              <a:ext uri="{FF2B5EF4-FFF2-40B4-BE49-F238E27FC236}">
                <a16:creationId xmlns:a16="http://schemas.microsoft.com/office/drawing/2014/main" id="{06B1F3F3-79D5-6F97-6FD5-1282559B15F6}"/>
              </a:ext>
            </a:extLst>
          </p:cNvPr>
          <p:cNvSpPr>
            <a:spLocks noChangeArrowheads="1"/>
          </p:cNvSpPr>
          <p:nvPr/>
        </p:nvSpPr>
        <p:spPr bwMode="auto">
          <a:xfrm>
            <a:off x="7209524" y="56531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3" name="对象 22">
            <a:extLst>
              <a:ext uri="{FF2B5EF4-FFF2-40B4-BE49-F238E27FC236}">
                <a16:creationId xmlns:a16="http://schemas.microsoft.com/office/drawing/2014/main" id="{E1E8FD86-B2B5-4C9A-FE8B-E69388C87198}"/>
              </a:ext>
            </a:extLst>
          </p:cNvPr>
          <p:cNvGraphicFramePr>
            <a:graphicFrameLocks noChangeAspect="1"/>
          </p:cNvGraphicFramePr>
          <p:nvPr/>
        </p:nvGraphicFramePr>
        <p:xfrm>
          <a:off x="6570095" y="4768795"/>
          <a:ext cx="1803232" cy="1416035"/>
        </p:xfrm>
        <a:graphic>
          <a:graphicData uri="http://schemas.openxmlformats.org/presentationml/2006/ole">
            <mc:AlternateContent xmlns:mc="http://schemas.openxmlformats.org/markup-compatibility/2006">
              <mc:Choice xmlns:v="urn:schemas-microsoft-com:vml" Requires="v">
                <p:oleObj name="Graph" r:id="rId9" imgW="3353801" imgH="2614204" progId="Origin95.Graph">
                  <p:embed/>
                </p:oleObj>
              </mc:Choice>
              <mc:Fallback>
                <p:oleObj name="Graph" r:id="rId9" imgW="3353801" imgH="2614204" progId="Origin95.Graph">
                  <p:embed/>
                  <p:pic>
                    <p:nvPicPr>
                      <p:cNvPr id="23" name="对象 22">
                        <a:extLst>
                          <a:ext uri="{FF2B5EF4-FFF2-40B4-BE49-F238E27FC236}">
                            <a16:creationId xmlns:a16="http://schemas.microsoft.com/office/drawing/2014/main" id="{2349E3E1-87FB-7C90-FFAD-6FA3F3F6B99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570095" y="4768795"/>
                        <a:ext cx="1803232" cy="1416035"/>
                      </a:xfrm>
                      <a:prstGeom prst="rect">
                        <a:avLst/>
                      </a:prstGeom>
                      <a:noFill/>
                    </p:spPr>
                  </p:pic>
                </p:oleObj>
              </mc:Fallback>
            </mc:AlternateContent>
          </a:graphicData>
        </a:graphic>
      </p:graphicFrame>
      <p:sp>
        <p:nvSpPr>
          <p:cNvPr id="25" name="Rectangle 8">
            <a:extLst>
              <a:ext uri="{FF2B5EF4-FFF2-40B4-BE49-F238E27FC236}">
                <a16:creationId xmlns:a16="http://schemas.microsoft.com/office/drawing/2014/main" id="{57ACE4AB-8907-35F7-E48A-C573C5E4C438}"/>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graphicFrame>
        <p:nvGraphicFramePr>
          <p:cNvPr id="26" name="对象 25">
            <a:extLst>
              <a:ext uri="{FF2B5EF4-FFF2-40B4-BE49-F238E27FC236}">
                <a16:creationId xmlns:a16="http://schemas.microsoft.com/office/drawing/2014/main" id="{58D3B363-279B-6EB8-C503-17E31E3A9B7F}"/>
              </a:ext>
            </a:extLst>
          </p:cNvPr>
          <p:cNvGraphicFramePr>
            <a:graphicFrameLocks noChangeAspect="1"/>
          </p:cNvGraphicFramePr>
          <p:nvPr/>
        </p:nvGraphicFramePr>
        <p:xfrm>
          <a:off x="4783200" y="4779304"/>
          <a:ext cx="1815292" cy="1416034"/>
        </p:xfrm>
        <a:graphic>
          <a:graphicData uri="http://schemas.openxmlformats.org/presentationml/2006/ole">
            <mc:AlternateContent xmlns:mc="http://schemas.openxmlformats.org/markup-compatibility/2006">
              <mc:Choice xmlns:v="urn:schemas-microsoft-com:vml" Requires="v">
                <p:oleObj name="Graph" r:id="rId11" imgW="8385155" imgH="6535021" progId="Origin95.Graph">
                  <p:embed/>
                </p:oleObj>
              </mc:Choice>
              <mc:Fallback>
                <p:oleObj name="Graph" r:id="rId11" imgW="8385155" imgH="6535021" progId="Origin95.Graph">
                  <p:embed/>
                  <p:pic>
                    <p:nvPicPr>
                      <p:cNvPr id="26" name="对象 25">
                        <a:extLst>
                          <a:ext uri="{FF2B5EF4-FFF2-40B4-BE49-F238E27FC236}">
                            <a16:creationId xmlns:a16="http://schemas.microsoft.com/office/drawing/2014/main" id="{08E90A2C-9E07-E357-4B43-47C700D7D01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783200" y="4779304"/>
                        <a:ext cx="1815292" cy="1416034"/>
                      </a:xfrm>
                      <a:prstGeom prst="rect">
                        <a:avLst/>
                      </a:prstGeom>
                      <a:noFill/>
                    </p:spPr>
                  </p:pic>
                </p:oleObj>
              </mc:Fallback>
            </mc:AlternateContent>
          </a:graphicData>
        </a:graphic>
      </p:graphicFrame>
      <p:sp>
        <p:nvSpPr>
          <p:cNvPr id="30" name="文本框 29">
            <a:extLst>
              <a:ext uri="{FF2B5EF4-FFF2-40B4-BE49-F238E27FC236}">
                <a16:creationId xmlns:a16="http://schemas.microsoft.com/office/drawing/2014/main" id="{877EE17F-2C73-756D-1D85-E56D10CF62C6}"/>
              </a:ext>
            </a:extLst>
          </p:cNvPr>
          <p:cNvSpPr txBox="1"/>
          <p:nvPr/>
        </p:nvSpPr>
        <p:spPr>
          <a:xfrm>
            <a:off x="562063" y="4847728"/>
            <a:ext cx="872489" cy="830997"/>
          </a:xfrm>
          <a:prstGeom prst="rect">
            <a:avLst/>
          </a:prstGeom>
          <a:solidFill>
            <a:schemeClr val="accent5">
              <a:lumMod val="90000"/>
            </a:schemeClr>
          </a:solidFill>
        </p:spPr>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应力测量装置整机装配实物图</a:t>
            </a:r>
            <a:endParaRPr lang="zh-CN" altLang="en-US" sz="1200" dirty="0"/>
          </a:p>
        </p:txBody>
      </p:sp>
      <p:sp>
        <p:nvSpPr>
          <p:cNvPr id="38" name="文本框 37">
            <a:extLst>
              <a:ext uri="{FF2B5EF4-FFF2-40B4-BE49-F238E27FC236}">
                <a16:creationId xmlns:a16="http://schemas.microsoft.com/office/drawing/2014/main" id="{F3A22842-BB48-9F35-9F60-8F0EF96BCB23}"/>
              </a:ext>
            </a:extLst>
          </p:cNvPr>
          <p:cNvSpPr txBox="1"/>
          <p:nvPr/>
        </p:nvSpPr>
        <p:spPr>
          <a:xfrm>
            <a:off x="5540075" y="2994224"/>
            <a:ext cx="2115176" cy="232761"/>
          </a:xfrm>
          <a:prstGeom prst="rect">
            <a:avLst/>
          </a:prstGeom>
          <a:noFill/>
        </p:spPr>
        <p:txBody>
          <a:bodyPr wrap="square">
            <a:spAutoFit/>
          </a:bodyPr>
          <a:lstStyle/>
          <a:p>
            <a:r>
              <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rPr>
              <a:t>健康</a:t>
            </a:r>
            <a:r>
              <a:rPr lang="en-US" altLang="zh-CN" sz="9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900" kern="100" dirty="0">
                <a:effectLst/>
                <a:latin typeface="Calibri" panose="020F0502020204030204" pitchFamily="34" charset="0"/>
                <a:ea typeface="宋体" panose="02010600030101010101" pitchFamily="2" charset="-122"/>
                <a:cs typeface="Times New Roman" panose="02020603050405020304" pitchFamily="18" charset="0"/>
              </a:rPr>
              <a:t>裂纹叶片共振下机匣加速度频谱</a:t>
            </a:r>
            <a:endParaRPr lang="zh-CN" altLang="en-US" dirty="0"/>
          </a:p>
        </p:txBody>
      </p:sp>
      <p:sp>
        <p:nvSpPr>
          <p:cNvPr id="16" name="页脚占位符 4">
            <a:extLst>
              <a:ext uri="{FF2B5EF4-FFF2-40B4-BE49-F238E27FC236}">
                <a16:creationId xmlns:a16="http://schemas.microsoft.com/office/drawing/2014/main" id="{0954E129-6169-9EDA-A48E-7DF4978055F6}"/>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Tree>
    <p:extLst>
      <p:ext uri="{BB962C8B-B14F-4D97-AF65-F5344CB8AC3E}">
        <p14:creationId xmlns:p14="http://schemas.microsoft.com/office/powerpoint/2010/main" val="25204194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A7FEE7-0CF1-F46B-CAB4-480A7F361A3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F628E18-18A7-1290-F71E-B2621A99C96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81B8C7C-8C75-27C7-0A90-13E9476BDEC7}"/>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39D00922-578C-200B-7E81-51F036996892}"/>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BE1FC90-D4BF-B4A3-4E4B-7F4E19185124}"/>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E8E5D9B-4082-C2B9-10E5-B302C29EDDEE}"/>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B1B899E7-107B-4B2E-A178-A353CE248E42}"/>
              </a:ext>
            </a:extLst>
          </p:cNvPr>
          <p:cNvSpPr txBox="1"/>
          <p:nvPr/>
        </p:nvSpPr>
        <p:spPr>
          <a:xfrm>
            <a:off x="452120" y="609283"/>
            <a:ext cx="52628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a:t>
            </a:r>
            <a:r>
              <a:rPr lang="en-US" sz="1600" b="1" dirty="0">
                <a:latin typeface="Calibri" panose="020F0502020204030204"/>
              </a:rPr>
              <a:t>5</a:t>
            </a:r>
            <a:r>
              <a:rPr lang="en-US" sz="1600" b="1" dirty="0">
                <a:latin typeface="Calibri" panose="020F0502020204030204"/>
                <a:ea typeface="宋体" panose="02010600030101010101" pitchFamily="2" charset="-122"/>
              </a:rPr>
              <a:t>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航空发动机整机环境下的主轴承载荷分析</a:t>
            </a:r>
            <a:endParaRPr sz="1600" b="1" dirty="0">
              <a:latin typeface="Calibri" panose="020F0502020204030204"/>
            </a:endParaRPr>
          </a:p>
        </p:txBody>
      </p:sp>
      <p:sp>
        <p:nvSpPr>
          <p:cNvPr id="6" name="文本框 5">
            <a:extLst>
              <a:ext uri="{FF2B5EF4-FFF2-40B4-BE49-F238E27FC236}">
                <a16:creationId xmlns:a16="http://schemas.microsoft.com/office/drawing/2014/main" id="{F987EC33-049C-FCC8-AAFF-442A27CD8E3B}"/>
              </a:ext>
            </a:extLst>
          </p:cNvPr>
          <p:cNvSpPr txBox="1"/>
          <p:nvPr/>
        </p:nvSpPr>
        <p:spPr>
          <a:xfrm>
            <a:off x="534907" y="1227543"/>
            <a:ext cx="8074183" cy="773289"/>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latin typeface="宋体" panose="02010600030101010101" pitchFamily="2" charset="-122"/>
              </a:rPr>
              <a:t>两机专项第二批题“主轴承失效机理、故障演化规律与试验研究”子课题</a:t>
            </a:r>
            <a:r>
              <a:rPr lang="en-US" altLang="zh-CN" sz="1600" dirty="0">
                <a:latin typeface="宋体" panose="02010600030101010101" pitchFamily="2" charset="-122"/>
              </a:rPr>
              <a:t>——“</a:t>
            </a:r>
            <a:r>
              <a:rPr lang="zh-CN" altLang="en-US" sz="1600" dirty="0">
                <a:latin typeface="宋体" panose="02010600030101010101" pitchFamily="2" charset="-122"/>
              </a:rPr>
              <a:t>复杂服役环境下主轴承典型故障宏观动力学研究”</a:t>
            </a:r>
            <a:endParaRPr lang="zh-CN" altLang="en-US" sz="1600" i="0" dirty="0">
              <a:latin typeface="宋体" panose="02010600030101010101" pitchFamily="2" charset="-122"/>
              <a:ea typeface="宋体" panose="02010600030101010101" pitchFamily="2" charset="-122"/>
            </a:endParaRPr>
          </a:p>
        </p:txBody>
      </p:sp>
      <p:sp>
        <p:nvSpPr>
          <p:cNvPr id="36" name="文本框 35">
            <a:extLst>
              <a:ext uri="{FF2B5EF4-FFF2-40B4-BE49-F238E27FC236}">
                <a16:creationId xmlns:a16="http://schemas.microsoft.com/office/drawing/2014/main" id="{212C7843-D367-4571-5426-B27F04B85983}"/>
              </a:ext>
            </a:extLst>
          </p:cNvPr>
          <p:cNvSpPr txBox="1"/>
          <p:nvPr/>
        </p:nvSpPr>
        <p:spPr>
          <a:xfrm>
            <a:off x="534907" y="1886886"/>
            <a:ext cx="8074183" cy="1511952"/>
          </a:xfrm>
          <a:prstGeom prst="rect">
            <a:avLst/>
          </a:prstGeom>
          <a:noFill/>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solidFill>
                  <a:schemeClr val="tx2"/>
                </a:solidFill>
                <a:latin typeface="宋体" panose="02010600030101010101" pitchFamily="2" charset="-122"/>
                <a:ea typeface="宋体" panose="02010600030101010101" pitchFamily="2" charset="-122"/>
              </a:rPr>
              <a:t>基于整机振动模型，结合实际飞行参数，利用整机耦合动力学模型、气动轴向力计算代理模型、机匣振动代理模型，真实再现了全飞行包线范围内的主轴承轴向、法向和侧向的非稳态载荷，统计分析了典型飞行任务剖面下主轴承的时变冲击载荷，按飞行任务得到了主轴承典型非稳态载荷谱。</a:t>
            </a:r>
          </a:p>
        </p:txBody>
      </p:sp>
      <p:pic>
        <p:nvPicPr>
          <p:cNvPr id="39" name="图片 38">
            <a:extLst>
              <a:ext uri="{FF2B5EF4-FFF2-40B4-BE49-F238E27FC236}">
                <a16:creationId xmlns:a16="http://schemas.microsoft.com/office/drawing/2014/main" id="{721DC682-8688-FE47-5DEE-BC0650379477}"/>
              </a:ext>
            </a:extLst>
          </p:cNvPr>
          <p:cNvPicPr>
            <a:picLocks noChangeAspect="1"/>
          </p:cNvPicPr>
          <p:nvPr/>
        </p:nvPicPr>
        <p:blipFill>
          <a:blip r:embed="rId2"/>
          <a:stretch>
            <a:fillRect/>
          </a:stretch>
        </p:blipFill>
        <p:spPr>
          <a:xfrm>
            <a:off x="609600" y="3415592"/>
            <a:ext cx="5715000" cy="2921992"/>
          </a:xfrm>
          <a:prstGeom prst="rect">
            <a:avLst/>
          </a:prstGeom>
          <a:ln w="28575" cmpd="sng">
            <a:solidFill>
              <a:schemeClr val="accent1">
                <a:shade val="50000"/>
              </a:schemeClr>
            </a:solidFill>
            <a:prstDash val="solid"/>
          </a:ln>
        </p:spPr>
      </p:pic>
      <p:sp>
        <p:nvSpPr>
          <p:cNvPr id="41" name="文本框 40">
            <a:extLst>
              <a:ext uri="{FF2B5EF4-FFF2-40B4-BE49-F238E27FC236}">
                <a16:creationId xmlns:a16="http://schemas.microsoft.com/office/drawing/2014/main" id="{33BAFC83-4FBD-6508-9AFA-49BC8E4CD39C}"/>
              </a:ext>
            </a:extLst>
          </p:cNvPr>
          <p:cNvSpPr txBox="1"/>
          <p:nvPr/>
        </p:nvSpPr>
        <p:spPr>
          <a:xfrm>
            <a:off x="6520497" y="4495800"/>
            <a:ext cx="2046605"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机动飞行下的主轴承载荷的整机振动仿真模型</a:t>
            </a:r>
            <a:endParaRPr lang="zh-CN" altLang="en-US" sz="1200" dirty="0"/>
          </a:p>
        </p:txBody>
      </p:sp>
    </p:spTree>
    <p:extLst>
      <p:ext uri="{BB962C8B-B14F-4D97-AF65-F5344CB8AC3E}">
        <p14:creationId xmlns:p14="http://schemas.microsoft.com/office/powerpoint/2010/main" val="3878503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F4A2B-CEEA-91F5-D6F7-0B4682861594}"/>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910D5AF6-2657-DB3C-3E26-67E567694FB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1E13192-87D1-87D8-3D49-5DFAB3163829}"/>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289B94D1-E2C9-5528-7435-4B09E7178E82}"/>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 name="Text Box 5">
            <a:extLst>
              <a:ext uri="{FF2B5EF4-FFF2-40B4-BE49-F238E27FC236}">
                <a16:creationId xmlns:a16="http://schemas.microsoft.com/office/drawing/2014/main" id="{13A6CA4B-37A8-74FC-E9B7-E36DF47F6DA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A12479EF-DA0B-2821-5FC2-1EBD4AF12404}"/>
              </a:ext>
            </a:extLst>
          </p:cNvPr>
          <p:cNvSpPr txBox="1"/>
          <p:nvPr/>
        </p:nvSpPr>
        <p:spPr>
          <a:xfrm>
            <a:off x="452120" y="609283"/>
            <a:ext cx="5341285"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a:t>
            </a:r>
            <a:r>
              <a:rPr lang="en-US" sz="1600" b="1" dirty="0">
                <a:latin typeface="Calibri" panose="020F0502020204030204"/>
              </a:rPr>
              <a:t>5</a:t>
            </a:r>
            <a:r>
              <a:rPr lang="en-US" sz="1600" b="1" dirty="0">
                <a:latin typeface="Calibri" panose="020F0502020204030204"/>
                <a:ea typeface="宋体" panose="02010600030101010101" pitchFamily="2" charset="-122"/>
              </a:rPr>
              <a:t>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航空发动机整机环境下的主轴承载荷分析</a:t>
            </a:r>
            <a:endParaRPr sz="1600" b="1" dirty="0">
              <a:latin typeface="Calibri" panose="020F0502020204030204"/>
            </a:endParaRPr>
          </a:p>
        </p:txBody>
      </p:sp>
      <p:pic>
        <p:nvPicPr>
          <p:cNvPr id="8" name="图片 7">
            <a:extLst>
              <a:ext uri="{FF2B5EF4-FFF2-40B4-BE49-F238E27FC236}">
                <a16:creationId xmlns:a16="http://schemas.microsoft.com/office/drawing/2014/main" id="{EDCB4FE0-1B35-704B-8B63-4B427A6336F0}"/>
              </a:ext>
            </a:extLst>
          </p:cNvPr>
          <p:cNvPicPr>
            <a:picLocks noChangeAspect="1"/>
          </p:cNvPicPr>
          <p:nvPr/>
        </p:nvPicPr>
        <p:blipFill>
          <a:blip r:embed="rId2"/>
          <a:stretch>
            <a:fillRect/>
          </a:stretch>
        </p:blipFill>
        <p:spPr>
          <a:xfrm>
            <a:off x="531371" y="1717915"/>
            <a:ext cx="4574540" cy="2086610"/>
          </a:xfrm>
          <a:prstGeom prst="rect">
            <a:avLst/>
          </a:prstGeom>
        </p:spPr>
      </p:pic>
      <p:pic>
        <p:nvPicPr>
          <p:cNvPr id="9" name="图片 8">
            <a:extLst>
              <a:ext uri="{FF2B5EF4-FFF2-40B4-BE49-F238E27FC236}">
                <a16:creationId xmlns:a16="http://schemas.microsoft.com/office/drawing/2014/main" id="{8C85E361-EB14-8AEC-D0BB-6C0D1A860B68}"/>
              </a:ext>
            </a:extLst>
          </p:cNvPr>
          <p:cNvPicPr>
            <a:picLocks noChangeAspect="1"/>
          </p:cNvPicPr>
          <p:nvPr/>
        </p:nvPicPr>
        <p:blipFill>
          <a:blip r:embed="rId3"/>
          <a:stretch>
            <a:fillRect/>
          </a:stretch>
        </p:blipFill>
        <p:spPr>
          <a:xfrm>
            <a:off x="5649841" y="4116020"/>
            <a:ext cx="2937195" cy="2276481"/>
          </a:xfrm>
          <a:prstGeom prst="rect">
            <a:avLst/>
          </a:prstGeom>
          <a:noFill/>
          <a:ln>
            <a:noFill/>
          </a:ln>
        </p:spPr>
      </p:pic>
      <p:pic>
        <p:nvPicPr>
          <p:cNvPr id="10" name="图片 9">
            <a:extLst>
              <a:ext uri="{FF2B5EF4-FFF2-40B4-BE49-F238E27FC236}">
                <a16:creationId xmlns:a16="http://schemas.microsoft.com/office/drawing/2014/main" id="{2EE51A2D-7C1C-A14D-AC81-32AD2A82C994}"/>
              </a:ext>
            </a:extLst>
          </p:cNvPr>
          <p:cNvPicPr>
            <a:picLocks noChangeAspect="1"/>
          </p:cNvPicPr>
          <p:nvPr/>
        </p:nvPicPr>
        <p:blipFill>
          <a:blip r:embed="rId4"/>
          <a:stretch>
            <a:fillRect/>
          </a:stretch>
        </p:blipFill>
        <p:spPr>
          <a:xfrm>
            <a:off x="608084" y="4116020"/>
            <a:ext cx="4520565" cy="2250440"/>
          </a:xfrm>
          <a:prstGeom prst="rect">
            <a:avLst/>
          </a:prstGeom>
        </p:spPr>
      </p:pic>
      <p:pic>
        <p:nvPicPr>
          <p:cNvPr id="11" name="图片 10" descr="1234">
            <a:extLst>
              <a:ext uri="{FF2B5EF4-FFF2-40B4-BE49-F238E27FC236}">
                <a16:creationId xmlns:a16="http://schemas.microsoft.com/office/drawing/2014/main" id="{F484DDC4-A22E-63EE-D38A-C34075CEA863}"/>
              </a:ext>
            </a:extLst>
          </p:cNvPr>
          <p:cNvPicPr>
            <a:picLocks noChangeAspect="1"/>
          </p:cNvPicPr>
          <p:nvPr/>
        </p:nvPicPr>
        <p:blipFill>
          <a:blip r:embed="rId5"/>
          <a:srcRect l="6056" t="2306" r="6371" b="5225"/>
          <a:stretch>
            <a:fillRect/>
          </a:stretch>
        </p:blipFill>
        <p:spPr>
          <a:xfrm>
            <a:off x="5555583" y="1810112"/>
            <a:ext cx="2670237" cy="2167139"/>
          </a:xfrm>
          <a:prstGeom prst="rect">
            <a:avLst/>
          </a:prstGeom>
          <a:noFill/>
          <a:ln w="9525">
            <a:noFill/>
          </a:ln>
        </p:spPr>
      </p:pic>
      <p:sp>
        <p:nvSpPr>
          <p:cNvPr id="13" name="文本框 12">
            <a:extLst>
              <a:ext uri="{FF2B5EF4-FFF2-40B4-BE49-F238E27FC236}">
                <a16:creationId xmlns:a16="http://schemas.microsoft.com/office/drawing/2014/main" id="{89BE48F4-8C41-DBD0-D047-DC74D12C4158}"/>
              </a:ext>
            </a:extLst>
          </p:cNvPr>
          <p:cNvSpPr txBox="1"/>
          <p:nvPr/>
        </p:nvSpPr>
        <p:spPr>
          <a:xfrm>
            <a:off x="608084" y="1436159"/>
            <a:ext cx="4421115" cy="2769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200" b="1" dirty="0">
                <a:solidFill>
                  <a:schemeClr val="accent6"/>
                </a:solidFill>
              </a:rPr>
              <a:t>气动轴向力代理模型</a:t>
            </a:r>
            <a:endParaRPr lang="zh-CN" altLang="en-US" sz="1200" b="1" dirty="0">
              <a:solidFill>
                <a:schemeClr val="accent6"/>
              </a:solidFill>
            </a:endParaRPr>
          </a:p>
        </p:txBody>
      </p:sp>
      <p:sp>
        <p:nvSpPr>
          <p:cNvPr id="15" name="文本框 14">
            <a:extLst>
              <a:ext uri="{FF2B5EF4-FFF2-40B4-BE49-F238E27FC236}">
                <a16:creationId xmlns:a16="http://schemas.microsoft.com/office/drawing/2014/main" id="{67CE8196-800A-E769-BBF0-17B006884F82}"/>
              </a:ext>
            </a:extLst>
          </p:cNvPr>
          <p:cNvSpPr txBox="1"/>
          <p:nvPr/>
        </p:nvSpPr>
        <p:spPr>
          <a:xfrm>
            <a:off x="5653631" y="1428338"/>
            <a:ext cx="2816541" cy="2769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200" b="1" kern="100" dirty="0">
                <a:solidFill>
                  <a:schemeClr val="accent6"/>
                </a:solidFill>
                <a:effectLst/>
                <a:latin typeface="Calibri" panose="020F0502020204030204" pitchFamily="34" charset="0"/>
                <a:ea typeface="宋体" panose="02010600030101010101" pitchFamily="2" charset="-122"/>
                <a:cs typeface="Times New Roman" panose="02020603050405020304" pitchFamily="18" charset="0"/>
              </a:rPr>
              <a:t>气动轴向力代理模型的预测精度</a:t>
            </a:r>
            <a:endParaRPr lang="zh-CN" altLang="en-US" sz="1200" b="1" dirty="0">
              <a:solidFill>
                <a:schemeClr val="accent6"/>
              </a:solidFill>
            </a:endParaRPr>
          </a:p>
        </p:txBody>
      </p:sp>
      <p:sp>
        <p:nvSpPr>
          <p:cNvPr id="17" name="文本框 16">
            <a:extLst>
              <a:ext uri="{FF2B5EF4-FFF2-40B4-BE49-F238E27FC236}">
                <a16:creationId xmlns:a16="http://schemas.microsoft.com/office/drawing/2014/main" id="{A8B76CD9-588D-30CC-E87B-8AFC526E9AE3}"/>
              </a:ext>
            </a:extLst>
          </p:cNvPr>
          <p:cNvSpPr txBox="1"/>
          <p:nvPr/>
        </p:nvSpPr>
        <p:spPr>
          <a:xfrm>
            <a:off x="685799" y="3777446"/>
            <a:ext cx="43434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solidFill>
                <a:effectLst/>
                <a:latin typeface="Calibri" panose="020F0502020204030204" pitchFamily="34" charset="0"/>
                <a:ea typeface="宋体" panose="02010600030101010101" pitchFamily="2" charset="-122"/>
                <a:cs typeface="Times New Roman" panose="02020603050405020304" pitchFamily="18" charset="0"/>
              </a:rPr>
              <a:t>机匣振动代理模型</a:t>
            </a:r>
            <a:endParaRPr lang="zh-CN" altLang="en-US" sz="1200" b="1" dirty="0">
              <a:solidFill>
                <a:schemeClr val="accent6"/>
              </a:solidFill>
            </a:endParaRPr>
          </a:p>
        </p:txBody>
      </p:sp>
      <p:sp>
        <p:nvSpPr>
          <p:cNvPr id="19" name="文本框 18">
            <a:extLst>
              <a:ext uri="{FF2B5EF4-FFF2-40B4-BE49-F238E27FC236}">
                <a16:creationId xmlns:a16="http://schemas.microsoft.com/office/drawing/2014/main" id="{04B49E1B-5D4C-D26C-49F1-73044BC4E591}"/>
              </a:ext>
            </a:extLst>
          </p:cNvPr>
          <p:cNvSpPr txBox="1"/>
          <p:nvPr/>
        </p:nvSpPr>
        <p:spPr>
          <a:xfrm>
            <a:off x="5657862" y="3878737"/>
            <a:ext cx="2816541"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solidFill>
                <a:effectLst/>
                <a:latin typeface="Calibri" panose="020F0502020204030204" pitchFamily="34" charset="0"/>
                <a:ea typeface="宋体" panose="02010600030101010101" pitchFamily="2" charset="-122"/>
                <a:cs typeface="Times New Roman" panose="02020603050405020304" pitchFamily="18" charset="0"/>
              </a:rPr>
              <a:t>机匣振动代理模型的预测精度</a:t>
            </a:r>
            <a:endParaRPr lang="zh-CN" altLang="en-US" sz="1200" b="1" dirty="0">
              <a:solidFill>
                <a:schemeClr val="accent6"/>
              </a:solidFill>
            </a:endParaRPr>
          </a:p>
        </p:txBody>
      </p:sp>
      <p:sp>
        <p:nvSpPr>
          <p:cNvPr id="21" name="Rectangle 7">
            <a:extLst>
              <a:ext uri="{FF2B5EF4-FFF2-40B4-BE49-F238E27FC236}">
                <a16:creationId xmlns:a16="http://schemas.microsoft.com/office/drawing/2014/main" id="{6FC7D799-4E13-1595-380A-BD4B4B48DF31}"/>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Tree>
    <p:extLst>
      <p:ext uri="{BB962C8B-B14F-4D97-AF65-F5344CB8AC3E}">
        <p14:creationId xmlns:p14="http://schemas.microsoft.com/office/powerpoint/2010/main" val="613488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E0D2E-206B-23B0-ABDA-324818AA50C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8EFB2C0-B1D2-5AA2-1163-F1BB3911455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29416FB3-BE4A-9B57-576B-B308DFC7AEA4}"/>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FD3FC189-30CB-5031-7077-FD5747F20887}"/>
              </a:ext>
            </a:extLst>
          </p:cNvPr>
          <p:cNvSpPr/>
          <p:nvPr/>
        </p:nvSpPr>
        <p:spPr>
          <a:xfrm>
            <a:off x="430729" y="1143002"/>
            <a:ext cx="8300085" cy="5262244"/>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F4CE57E4-922E-BA84-6C35-AA62466E1F6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43E793B2-7729-3BFF-832E-BC7647871781}"/>
              </a:ext>
            </a:extLst>
          </p:cNvPr>
          <p:cNvSpPr txBox="1"/>
          <p:nvPr/>
        </p:nvSpPr>
        <p:spPr>
          <a:xfrm>
            <a:off x="452120" y="609283"/>
            <a:ext cx="5339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3.1.5 </a:t>
            </a:r>
            <a:r>
              <a:rPr sz="1600" b="1" dirty="0" err="1">
                <a:latin typeface="Calibri" panose="020F0502020204030204"/>
              </a:rPr>
              <a:t>模型</a:t>
            </a:r>
            <a:r>
              <a:rPr sz="1600" b="1" dirty="0">
                <a:latin typeface="Calibri" panose="020F0502020204030204"/>
              </a:rPr>
              <a:t>——</a:t>
            </a:r>
            <a:r>
              <a:rPr lang="zh-CN" altLang="en-US" sz="1600" b="1" dirty="0">
                <a:latin typeface="Calibri" panose="020F0502020204030204"/>
              </a:rPr>
              <a:t>航空发动机整机环境下的主轴承载荷分析</a:t>
            </a:r>
            <a:endParaRPr sz="1600" b="1" dirty="0">
              <a:latin typeface="Calibri" panose="020F0502020204030204"/>
            </a:endParaRPr>
          </a:p>
        </p:txBody>
      </p:sp>
      <p:sp>
        <p:nvSpPr>
          <p:cNvPr id="4" name="Rectangle 2">
            <a:extLst>
              <a:ext uri="{FF2B5EF4-FFF2-40B4-BE49-F238E27FC236}">
                <a16:creationId xmlns:a16="http://schemas.microsoft.com/office/drawing/2014/main" id="{2EDCBCE2-B916-5CB7-1751-E445CBC8E58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5" name="Rectangle 4">
            <a:extLst>
              <a:ext uri="{FF2B5EF4-FFF2-40B4-BE49-F238E27FC236}">
                <a16:creationId xmlns:a16="http://schemas.microsoft.com/office/drawing/2014/main" id="{001EDB59-C0D5-3D71-26D1-DBA1BAA65C51}"/>
              </a:ext>
            </a:extLst>
          </p:cNvPr>
          <p:cNvSpPr>
            <a:spLocks noChangeArrowheads="1"/>
          </p:cNvSpPr>
          <p:nvPr/>
        </p:nvSpPr>
        <p:spPr bwMode="auto">
          <a:xfrm>
            <a:off x="838200" y="406406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7" name="Rectangle 6">
            <a:extLst>
              <a:ext uri="{FF2B5EF4-FFF2-40B4-BE49-F238E27FC236}">
                <a16:creationId xmlns:a16="http://schemas.microsoft.com/office/drawing/2014/main" id="{F0A24C99-58BE-F874-21FA-B30DA077E7F4}"/>
              </a:ext>
            </a:extLst>
          </p:cNvPr>
          <p:cNvSpPr>
            <a:spLocks noChangeArrowheads="1"/>
          </p:cNvSpPr>
          <p:nvPr/>
        </p:nvSpPr>
        <p:spPr bwMode="auto">
          <a:xfrm>
            <a:off x="3535172" y="407015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2">
            <a:extLst>
              <a:ext uri="{FF2B5EF4-FFF2-40B4-BE49-F238E27FC236}">
                <a16:creationId xmlns:a16="http://schemas.microsoft.com/office/drawing/2014/main" id="{63343254-CD89-A175-6341-91FBBBFD6F9D}"/>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4">
            <a:extLst>
              <a:ext uri="{FF2B5EF4-FFF2-40B4-BE49-F238E27FC236}">
                <a16:creationId xmlns:a16="http://schemas.microsoft.com/office/drawing/2014/main" id="{B1090D84-722A-3326-A679-CD50B092C344}"/>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1" name="Rectangle 6">
            <a:extLst>
              <a:ext uri="{FF2B5EF4-FFF2-40B4-BE49-F238E27FC236}">
                <a16:creationId xmlns:a16="http://schemas.microsoft.com/office/drawing/2014/main" id="{67033371-A5E5-9D74-2D9D-8213B74F039B}"/>
              </a:ext>
            </a:extLst>
          </p:cNvPr>
          <p:cNvSpPr>
            <a:spLocks noChangeArrowheads="1"/>
          </p:cNvSpPr>
          <p:nvPr/>
        </p:nvSpPr>
        <p:spPr bwMode="auto">
          <a:xfrm>
            <a:off x="591064" y="1791109"/>
            <a:ext cx="519167" cy="1546577"/>
          </a:xfrm>
          <a:prstGeom prst="rect">
            <a:avLst/>
          </a:prstGeom>
          <a:solidFill>
            <a:schemeClr val="accent1">
              <a:lumMod val="90000"/>
            </a:schemeClr>
          </a:solidFill>
          <a:ln>
            <a:noFill/>
          </a:ln>
          <a:effectLst/>
        </p:spPr>
        <p:txBody>
          <a:bodyPr vert="horz" wrap="square" lIns="91440" tIns="45720" rIns="91440" bIns="45720" numCol="1" anchor="ctr" anchorCtr="0" compatLnSpc="1">
            <a:prstTxWarp prst="textNoShape">
              <a:avLst/>
            </a:prstTxWarp>
            <a:spAutoFit/>
          </a:bodyPr>
          <a:lstStyle/>
          <a:p>
            <a:r>
              <a:rPr lang="zh-CN" altLang="zh-CN" sz="1050" dirty="0"/>
              <a:t>起飞状态下的主轴承载荷及整机振动仿真</a:t>
            </a:r>
            <a:endParaRPr lang="zh-CN" altLang="en-US" sz="1050" dirty="0"/>
          </a:p>
        </p:txBody>
      </p:sp>
      <p:sp>
        <p:nvSpPr>
          <p:cNvPr id="25" name="Rectangle 8">
            <a:extLst>
              <a:ext uri="{FF2B5EF4-FFF2-40B4-BE49-F238E27FC236}">
                <a16:creationId xmlns:a16="http://schemas.microsoft.com/office/drawing/2014/main" id="{B1E4DF06-CB55-2F16-0852-FEE834416711}"/>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pic>
        <p:nvPicPr>
          <p:cNvPr id="39" name="图片 38">
            <a:extLst>
              <a:ext uri="{FF2B5EF4-FFF2-40B4-BE49-F238E27FC236}">
                <a16:creationId xmlns:a16="http://schemas.microsoft.com/office/drawing/2014/main" id="{478ACD9B-529A-EA01-E89C-F64CE429A106}"/>
              </a:ext>
            </a:extLst>
          </p:cNvPr>
          <p:cNvPicPr>
            <a:picLocks noChangeAspect="1"/>
          </p:cNvPicPr>
          <p:nvPr/>
        </p:nvPicPr>
        <p:blipFill>
          <a:blip r:embed="rId2"/>
          <a:stretch>
            <a:fillRect/>
          </a:stretch>
        </p:blipFill>
        <p:spPr>
          <a:xfrm>
            <a:off x="1208986" y="1861384"/>
            <a:ext cx="1849715" cy="1418188"/>
          </a:xfrm>
          <a:prstGeom prst="rect">
            <a:avLst/>
          </a:prstGeom>
          <a:noFill/>
          <a:ln>
            <a:noFill/>
          </a:ln>
        </p:spPr>
      </p:pic>
      <p:pic>
        <p:nvPicPr>
          <p:cNvPr id="40" name="图片 39">
            <a:extLst>
              <a:ext uri="{FF2B5EF4-FFF2-40B4-BE49-F238E27FC236}">
                <a16:creationId xmlns:a16="http://schemas.microsoft.com/office/drawing/2014/main" id="{B5CB10BE-D660-596A-EB38-BF1A2CEBE0E6}"/>
              </a:ext>
            </a:extLst>
          </p:cNvPr>
          <p:cNvPicPr>
            <a:picLocks noChangeAspect="1"/>
          </p:cNvPicPr>
          <p:nvPr/>
        </p:nvPicPr>
        <p:blipFill>
          <a:blip r:embed="rId3"/>
          <a:stretch>
            <a:fillRect/>
          </a:stretch>
        </p:blipFill>
        <p:spPr>
          <a:xfrm>
            <a:off x="3200400" y="1822705"/>
            <a:ext cx="1809954" cy="1383669"/>
          </a:xfrm>
          <a:prstGeom prst="rect">
            <a:avLst/>
          </a:prstGeom>
          <a:noFill/>
          <a:ln>
            <a:noFill/>
          </a:ln>
        </p:spPr>
      </p:pic>
      <p:sp>
        <p:nvSpPr>
          <p:cNvPr id="42" name="文本框 41">
            <a:extLst>
              <a:ext uri="{FF2B5EF4-FFF2-40B4-BE49-F238E27FC236}">
                <a16:creationId xmlns:a16="http://schemas.microsoft.com/office/drawing/2014/main" id="{5AB77CC9-CB0C-3A0E-12F9-078FF2A0C0AD}"/>
              </a:ext>
            </a:extLst>
          </p:cNvPr>
          <p:cNvSpPr txBox="1"/>
          <p:nvPr/>
        </p:nvSpPr>
        <p:spPr>
          <a:xfrm>
            <a:off x="1295400" y="1501095"/>
            <a:ext cx="1707715" cy="2539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支点</a:t>
            </a:r>
            <a:r>
              <a:rPr lang="en-US" altLang="zh-CN" sz="1050" kern="100" dirty="0">
                <a:effectLst/>
                <a:latin typeface="Times New Roman" panose="02020603050405020304" pitchFamily="18" charset="0"/>
                <a:ea typeface="宋体" panose="02010600030101010101" pitchFamily="2" charset="-122"/>
              </a:rPr>
              <a:t>3</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球轴承径向载荷</a:t>
            </a:r>
            <a:endParaRPr lang="zh-CN" altLang="en-US" dirty="0"/>
          </a:p>
        </p:txBody>
      </p:sp>
      <p:sp>
        <p:nvSpPr>
          <p:cNvPr id="44" name="文本框 43">
            <a:extLst>
              <a:ext uri="{FF2B5EF4-FFF2-40B4-BE49-F238E27FC236}">
                <a16:creationId xmlns:a16="http://schemas.microsoft.com/office/drawing/2014/main" id="{18832F24-9982-DB44-6CAE-7C8AC00ABE32}"/>
              </a:ext>
            </a:extLst>
          </p:cNvPr>
          <p:cNvSpPr txBox="1"/>
          <p:nvPr/>
        </p:nvSpPr>
        <p:spPr>
          <a:xfrm>
            <a:off x="3128363" y="1501095"/>
            <a:ext cx="1698440" cy="2539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支点</a:t>
            </a:r>
            <a:r>
              <a:rPr lang="en-US" altLang="zh-CN" sz="1050" kern="100" dirty="0">
                <a:effectLst/>
                <a:latin typeface="Times New Roman" panose="02020603050405020304" pitchFamily="18" charset="0"/>
                <a:ea typeface="宋体" panose="02010600030101010101" pitchFamily="2" charset="-122"/>
              </a:rPr>
              <a:t>3</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球轴承轴向载荷</a:t>
            </a:r>
            <a:endParaRPr lang="zh-CN" altLang="en-US" dirty="0"/>
          </a:p>
        </p:txBody>
      </p:sp>
      <p:pic>
        <p:nvPicPr>
          <p:cNvPr id="45" name="图片 44">
            <a:extLst>
              <a:ext uri="{FF2B5EF4-FFF2-40B4-BE49-F238E27FC236}">
                <a16:creationId xmlns:a16="http://schemas.microsoft.com/office/drawing/2014/main" id="{39ADEF73-2EEF-ED46-92E7-1D632A6DD44A}"/>
              </a:ext>
            </a:extLst>
          </p:cNvPr>
          <p:cNvPicPr>
            <a:picLocks noChangeAspect="1"/>
          </p:cNvPicPr>
          <p:nvPr/>
        </p:nvPicPr>
        <p:blipFill>
          <a:blip r:embed="rId4"/>
          <a:stretch>
            <a:fillRect/>
          </a:stretch>
        </p:blipFill>
        <p:spPr>
          <a:xfrm>
            <a:off x="6866062" y="1772274"/>
            <a:ext cx="1810675" cy="1386284"/>
          </a:xfrm>
          <a:prstGeom prst="rect">
            <a:avLst/>
          </a:prstGeom>
          <a:noFill/>
          <a:ln>
            <a:noFill/>
          </a:ln>
        </p:spPr>
      </p:pic>
      <p:pic>
        <p:nvPicPr>
          <p:cNvPr id="46" name="图片 45">
            <a:extLst>
              <a:ext uri="{FF2B5EF4-FFF2-40B4-BE49-F238E27FC236}">
                <a16:creationId xmlns:a16="http://schemas.microsoft.com/office/drawing/2014/main" id="{245EE27C-989E-6D57-B0B2-98EECCD16F3C}"/>
              </a:ext>
            </a:extLst>
          </p:cNvPr>
          <p:cNvPicPr>
            <a:picLocks noChangeAspect="1"/>
          </p:cNvPicPr>
          <p:nvPr/>
        </p:nvPicPr>
        <p:blipFill>
          <a:blip r:embed="rId5"/>
          <a:stretch>
            <a:fillRect/>
          </a:stretch>
        </p:blipFill>
        <p:spPr>
          <a:xfrm>
            <a:off x="5027431" y="1791109"/>
            <a:ext cx="1838631" cy="1429519"/>
          </a:xfrm>
          <a:prstGeom prst="rect">
            <a:avLst/>
          </a:prstGeom>
          <a:noFill/>
          <a:ln>
            <a:noFill/>
          </a:ln>
        </p:spPr>
      </p:pic>
      <p:sp>
        <p:nvSpPr>
          <p:cNvPr id="48" name="文本框 47">
            <a:extLst>
              <a:ext uri="{FF2B5EF4-FFF2-40B4-BE49-F238E27FC236}">
                <a16:creationId xmlns:a16="http://schemas.microsoft.com/office/drawing/2014/main" id="{65AC64B4-3420-3B33-B805-57C28A2497C5}"/>
              </a:ext>
            </a:extLst>
          </p:cNvPr>
          <p:cNvSpPr txBox="1"/>
          <p:nvPr/>
        </p:nvSpPr>
        <p:spPr>
          <a:xfrm>
            <a:off x="606826" y="3469068"/>
            <a:ext cx="480146" cy="1223412"/>
          </a:xfrm>
          <a:prstGeom prst="rect">
            <a:avLst/>
          </a:prstGeom>
          <a:solidFill>
            <a:schemeClr val="accent1">
              <a:lumMod val="90000"/>
            </a:schemeClr>
          </a:solidFill>
        </p:spPr>
        <p:txBody>
          <a:bodyPr wrap="square">
            <a:spAutoFit/>
          </a:bodyPr>
          <a:lstStyle/>
          <a:p>
            <a:r>
              <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rPr>
              <a:t>连续加减速状态下的主轴承载荷</a:t>
            </a:r>
            <a:endParaRPr lang="zh-CN" altLang="en-US" dirty="0"/>
          </a:p>
        </p:txBody>
      </p:sp>
      <p:sp>
        <p:nvSpPr>
          <p:cNvPr id="50" name="文本框 49">
            <a:extLst>
              <a:ext uri="{FF2B5EF4-FFF2-40B4-BE49-F238E27FC236}">
                <a16:creationId xmlns:a16="http://schemas.microsoft.com/office/drawing/2014/main" id="{723994D1-AC04-C7D7-B80C-503A178B4C78}"/>
              </a:ext>
            </a:extLst>
          </p:cNvPr>
          <p:cNvSpPr txBox="1"/>
          <p:nvPr/>
        </p:nvSpPr>
        <p:spPr>
          <a:xfrm>
            <a:off x="591064" y="4892686"/>
            <a:ext cx="547463" cy="1223412"/>
          </a:xfrm>
          <a:prstGeom prst="rect">
            <a:avLst/>
          </a:prstGeom>
          <a:solidFill>
            <a:schemeClr val="accent1">
              <a:lumMod val="90000"/>
            </a:schemeClr>
          </a:solidFill>
        </p:spPr>
        <p:txBody>
          <a:bodyPr wrap="square">
            <a:spAutoFit/>
          </a:bodyPr>
          <a:lstStyle/>
          <a:p>
            <a:r>
              <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rPr>
              <a:t>飞机着陆状态下的主轴承载荷</a:t>
            </a:r>
            <a:endParaRPr lang="zh-CN" altLang="en-US" dirty="0"/>
          </a:p>
        </p:txBody>
      </p:sp>
      <p:pic>
        <p:nvPicPr>
          <p:cNvPr id="51" name="图片 50">
            <a:extLst>
              <a:ext uri="{FF2B5EF4-FFF2-40B4-BE49-F238E27FC236}">
                <a16:creationId xmlns:a16="http://schemas.microsoft.com/office/drawing/2014/main" id="{498F69C9-0993-20A0-B652-DE8BDCC4B650}"/>
              </a:ext>
            </a:extLst>
          </p:cNvPr>
          <p:cNvPicPr>
            <a:picLocks noChangeAspect="1"/>
          </p:cNvPicPr>
          <p:nvPr/>
        </p:nvPicPr>
        <p:blipFill>
          <a:blip r:embed="rId6"/>
          <a:stretch>
            <a:fillRect/>
          </a:stretch>
        </p:blipFill>
        <p:spPr>
          <a:xfrm>
            <a:off x="1207566" y="3337162"/>
            <a:ext cx="1801744" cy="1421263"/>
          </a:xfrm>
          <a:prstGeom prst="rect">
            <a:avLst/>
          </a:prstGeom>
          <a:noFill/>
          <a:ln>
            <a:noFill/>
          </a:ln>
        </p:spPr>
      </p:pic>
      <p:pic>
        <p:nvPicPr>
          <p:cNvPr id="52" name="图片 51">
            <a:extLst>
              <a:ext uri="{FF2B5EF4-FFF2-40B4-BE49-F238E27FC236}">
                <a16:creationId xmlns:a16="http://schemas.microsoft.com/office/drawing/2014/main" id="{5825F2E3-EDB4-F869-2B8D-7203AE7EC275}"/>
              </a:ext>
            </a:extLst>
          </p:cNvPr>
          <p:cNvPicPr>
            <a:picLocks noChangeAspect="1"/>
          </p:cNvPicPr>
          <p:nvPr/>
        </p:nvPicPr>
        <p:blipFill>
          <a:blip r:embed="rId7"/>
          <a:stretch>
            <a:fillRect/>
          </a:stretch>
        </p:blipFill>
        <p:spPr>
          <a:xfrm>
            <a:off x="3150445" y="3361965"/>
            <a:ext cx="1778430" cy="1379349"/>
          </a:xfrm>
          <a:prstGeom prst="rect">
            <a:avLst/>
          </a:prstGeom>
          <a:noFill/>
          <a:ln>
            <a:noFill/>
          </a:ln>
        </p:spPr>
      </p:pic>
      <p:pic>
        <p:nvPicPr>
          <p:cNvPr id="53" name="图片 52">
            <a:extLst>
              <a:ext uri="{FF2B5EF4-FFF2-40B4-BE49-F238E27FC236}">
                <a16:creationId xmlns:a16="http://schemas.microsoft.com/office/drawing/2014/main" id="{9798F6F6-F436-B282-C3CA-6A14D2C4DF55}"/>
              </a:ext>
            </a:extLst>
          </p:cNvPr>
          <p:cNvPicPr>
            <a:picLocks noChangeAspect="1"/>
          </p:cNvPicPr>
          <p:nvPr/>
        </p:nvPicPr>
        <p:blipFill>
          <a:blip r:embed="rId8"/>
          <a:stretch>
            <a:fillRect/>
          </a:stretch>
        </p:blipFill>
        <p:spPr>
          <a:xfrm>
            <a:off x="5071126" y="3333600"/>
            <a:ext cx="1788142" cy="1407714"/>
          </a:xfrm>
          <a:prstGeom prst="rect">
            <a:avLst/>
          </a:prstGeom>
          <a:noFill/>
          <a:ln>
            <a:noFill/>
          </a:ln>
        </p:spPr>
      </p:pic>
      <p:pic>
        <p:nvPicPr>
          <p:cNvPr id="54" name="图片 53">
            <a:extLst>
              <a:ext uri="{FF2B5EF4-FFF2-40B4-BE49-F238E27FC236}">
                <a16:creationId xmlns:a16="http://schemas.microsoft.com/office/drawing/2014/main" id="{DF339DF6-03BE-6F86-BBDE-7A2434494951}"/>
              </a:ext>
            </a:extLst>
          </p:cNvPr>
          <p:cNvPicPr>
            <a:picLocks noChangeAspect="1"/>
          </p:cNvPicPr>
          <p:nvPr/>
        </p:nvPicPr>
        <p:blipFill>
          <a:blip r:embed="rId9"/>
          <a:stretch>
            <a:fillRect/>
          </a:stretch>
        </p:blipFill>
        <p:spPr>
          <a:xfrm>
            <a:off x="6871971" y="3326826"/>
            <a:ext cx="1828160" cy="1421262"/>
          </a:xfrm>
          <a:prstGeom prst="rect">
            <a:avLst/>
          </a:prstGeom>
          <a:noFill/>
          <a:ln>
            <a:noFill/>
          </a:ln>
        </p:spPr>
      </p:pic>
      <p:pic>
        <p:nvPicPr>
          <p:cNvPr id="55" name="图片 54">
            <a:extLst>
              <a:ext uri="{FF2B5EF4-FFF2-40B4-BE49-F238E27FC236}">
                <a16:creationId xmlns:a16="http://schemas.microsoft.com/office/drawing/2014/main" id="{B7A52E51-A07E-8B39-395C-2EEB51D6470F}"/>
              </a:ext>
            </a:extLst>
          </p:cNvPr>
          <p:cNvPicPr>
            <a:picLocks noChangeAspect="1"/>
          </p:cNvPicPr>
          <p:nvPr/>
        </p:nvPicPr>
        <p:blipFill>
          <a:blip r:embed="rId10"/>
          <a:stretch>
            <a:fillRect/>
          </a:stretch>
        </p:blipFill>
        <p:spPr>
          <a:xfrm>
            <a:off x="3200400" y="4794172"/>
            <a:ext cx="1778430" cy="1359008"/>
          </a:xfrm>
          <a:prstGeom prst="rect">
            <a:avLst/>
          </a:prstGeom>
          <a:noFill/>
          <a:ln>
            <a:noFill/>
          </a:ln>
        </p:spPr>
      </p:pic>
      <p:pic>
        <p:nvPicPr>
          <p:cNvPr id="56" name="图片 55">
            <a:extLst>
              <a:ext uri="{FF2B5EF4-FFF2-40B4-BE49-F238E27FC236}">
                <a16:creationId xmlns:a16="http://schemas.microsoft.com/office/drawing/2014/main" id="{C4576734-41EE-0F3E-7F85-C580C13D673A}"/>
              </a:ext>
            </a:extLst>
          </p:cNvPr>
          <p:cNvPicPr>
            <a:picLocks noChangeAspect="1"/>
          </p:cNvPicPr>
          <p:nvPr/>
        </p:nvPicPr>
        <p:blipFill>
          <a:blip r:embed="rId11"/>
          <a:stretch>
            <a:fillRect/>
          </a:stretch>
        </p:blipFill>
        <p:spPr>
          <a:xfrm>
            <a:off x="5069216" y="4798292"/>
            <a:ext cx="1855907" cy="1421009"/>
          </a:xfrm>
          <a:prstGeom prst="rect">
            <a:avLst/>
          </a:prstGeom>
          <a:noFill/>
          <a:ln>
            <a:noFill/>
          </a:ln>
        </p:spPr>
      </p:pic>
      <p:pic>
        <p:nvPicPr>
          <p:cNvPr id="57" name="图片 56">
            <a:extLst>
              <a:ext uri="{FF2B5EF4-FFF2-40B4-BE49-F238E27FC236}">
                <a16:creationId xmlns:a16="http://schemas.microsoft.com/office/drawing/2014/main" id="{7B74B533-9B2B-C222-AC52-60D864121B6E}"/>
              </a:ext>
            </a:extLst>
          </p:cNvPr>
          <p:cNvPicPr>
            <a:picLocks noChangeAspect="1"/>
          </p:cNvPicPr>
          <p:nvPr/>
        </p:nvPicPr>
        <p:blipFill>
          <a:blip r:embed="rId12"/>
          <a:stretch>
            <a:fillRect/>
          </a:stretch>
        </p:blipFill>
        <p:spPr>
          <a:xfrm>
            <a:off x="1237837" y="4816015"/>
            <a:ext cx="1801744" cy="1379350"/>
          </a:xfrm>
          <a:prstGeom prst="rect">
            <a:avLst/>
          </a:prstGeom>
          <a:noFill/>
          <a:ln>
            <a:noFill/>
          </a:ln>
        </p:spPr>
      </p:pic>
      <p:pic>
        <p:nvPicPr>
          <p:cNvPr id="58" name="图片 57">
            <a:extLst>
              <a:ext uri="{FF2B5EF4-FFF2-40B4-BE49-F238E27FC236}">
                <a16:creationId xmlns:a16="http://schemas.microsoft.com/office/drawing/2014/main" id="{F8A3B317-0ADC-2F79-E6CB-24097D8FD40E}"/>
              </a:ext>
            </a:extLst>
          </p:cNvPr>
          <p:cNvPicPr>
            <a:picLocks noChangeAspect="1"/>
          </p:cNvPicPr>
          <p:nvPr/>
        </p:nvPicPr>
        <p:blipFill>
          <a:blip r:embed="rId13"/>
          <a:stretch>
            <a:fillRect/>
          </a:stretch>
        </p:blipFill>
        <p:spPr>
          <a:xfrm>
            <a:off x="6897377" y="4782615"/>
            <a:ext cx="1751614" cy="1357298"/>
          </a:xfrm>
          <a:prstGeom prst="rect">
            <a:avLst/>
          </a:prstGeom>
          <a:noFill/>
          <a:ln>
            <a:noFill/>
          </a:ln>
        </p:spPr>
      </p:pic>
      <p:pic>
        <p:nvPicPr>
          <p:cNvPr id="59" name="图片 58">
            <a:extLst>
              <a:ext uri="{FF2B5EF4-FFF2-40B4-BE49-F238E27FC236}">
                <a16:creationId xmlns:a16="http://schemas.microsoft.com/office/drawing/2014/main" id="{9FDB35AD-67ED-DCE0-20AC-BA1A0F804420}"/>
              </a:ext>
            </a:extLst>
          </p:cNvPr>
          <p:cNvPicPr>
            <a:picLocks noChangeAspect="1"/>
          </p:cNvPicPr>
          <p:nvPr/>
        </p:nvPicPr>
        <p:blipFill>
          <a:blip r:embed="rId6"/>
          <a:stretch>
            <a:fillRect/>
          </a:stretch>
        </p:blipFill>
        <p:spPr>
          <a:xfrm>
            <a:off x="1232972" y="3329832"/>
            <a:ext cx="1801744" cy="1421263"/>
          </a:xfrm>
          <a:prstGeom prst="rect">
            <a:avLst/>
          </a:prstGeom>
          <a:noFill/>
          <a:ln>
            <a:noFill/>
          </a:ln>
        </p:spPr>
      </p:pic>
      <p:pic>
        <p:nvPicPr>
          <p:cNvPr id="60" name="图片 59">
            <a:extLst>
              <a:ext uri="{FF2B5EF4-FFF2-40B4-BE49-F238E27FC236}">
                <a16:creationId xmlns:a16="http://schemas.microsoft.com/office/drawing/2014/main" id="{19B41539-61E0-AF23-E6D9-99E827F335D6}"/>
              </a:ext>
            </a:extLst>
          </p:cNvPr>
          <p:cNvPicPr>
            <a:picLocks noChangeAspect="1"/>
          </p:cNvPicPr>
          <p:nvPr/>
        </p:nvPicPr>
        <p:blipFill>
          <a:blip r:embed="rId7"/>
          <a:stretch>
            <a:fillRect/>
          </a:stretch>
        </p:blipFill>
        <p:spPr>
          <a:xfrm>
            <a:off x="3200400" y="3329832"/>
            <a:ext cx="1778430" cy="1379349"/>
          </a:xfrm>
          <a:prstGeom prst="rect">
            <a:avLst/>
          </a:prstGeom>
          <a:noFill/>
          <a:ln>
            <a:noFill/>
          </a:ln>
        </p:spPr>
      </p:pic>
      <p:pic>
        <p:nvPicPr>
          <p:cNvPr id="62" name="图片 61">
            <a:extLst>
              <a:ext uri="{FF2B5EF4-FFF2-40B4-BE49-F238E27FC236}">
                <a16:creationId xmlns:a16="http://schemas.microsoft.com/office/drawing/2014/main" id="{5A57C58E-5285-287F-3E85-592689BC95AD}"/>
              </a:ext>
            </a:extLst>
          </p:cNvPr>
          <p:cNvPicPr>
            <a:picLocks noChangeAspect="1"/>
          </p:cNvPicPr>
          <p:nvPr/>
        </p:nvPicPr>
        <p:blipFill>
          <a:blip r:embed="rId9"/>
          <a:stretch>
            <a:fillRect/>
          </a:stretch>
        </p:blipFill>
        <p:spPr>
          <a:xfrm>
            <a:off x="6897377" y="3329832"/>
            <a:ext cx="1828160" cy="1421262"/>
          </a:xfrm>
          <a:prstGeom prst="rect">
            <a:avLst/>
          </a:prstGeom>
          <a:noFill/>
          <a:ln>
            <a:noFill/>
          </a:ln>
        </p:spPr>
      </p:pic>
      <p:sp>
        <p:nvSpPr>
          <p:cNvPr id="30720" name="文本框 30719">
            <a:extLst>
              <a:ext uri="{FF2B5EF4-FFF2-40B4-BE49-F238E27FC236}">
                <a16:creationId xmlns:a16="http://schemas.microsoft.com/office/drawing/2014/main" id="{F7A47EE3-4A69-EF08-EDD7-FECBAF501B23}"/>
              </a:ext>
            </a:extLst>
          </p:cNvPr>
          <p:cNvSpPr txBox="1"/>
          <p:nvPr/>
        </p:nvSpPr>
        <p:spPr>
          <a:xfrm>
            <a:off x="5069216" y="1501095"/>
            <a:ext cx="1589342" cy="2539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支点</a:t>
            </a:r>
            <a:r>
              <a:rPr lang="en-US" altLang="zh-CN" sz="1050" kern="100" dirty="0">
                <a:effectLst/>
                <a:latin typeface="Times New Roman" panose="02020603050405020304" pitchFamily="18" charset="0"/>
                <a:ea typeface="宋体" panose="02010600030101010101" pitchFamily="2" charset="-122"/>
              </a:rPr>
              <a:t>4</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中介轴承径向载荷</a:t>
            </a:r>
            <a:endParaRPr lang="zh-CN" altLang="en-US" dirty="0"/>
          </a:p>
        </p:txBody>
      </p:sp>
      <p:sp>
        <p:nvSpPr>
          <p:cNvPr id="30725" name="文本框 30724">
            <a:extLst>
              <a:ext uri="{FF2B5EF4-FFF2-40B4-BE49-F238E27FC236}">
                <a16:creationId xmlns:a16="http://schemas.microsoft.com/office/drawing/2014/main" id="{8D83C36C-4EC5-8884-8C8B-5E312A8EF3CE}"/>
              </a:ext>
            </a:extLst>
          </p:cNvPr>
          <p:cNvSpPr txBox="1"/>
          <p:nvPr/>
        </p:nvSpPr>
        <p:spPr>
          <a:xfrm>
            <a:off x="6832037" y="1486989"/>
            <a:ext cx="1762101" cy="25391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机匣振动</a:t>
            </a:r>
            <a:r>
              <a:rPr lang="en-US" altLang="zh-CN" sz="1050" kern="100" dirty="0">
                <a:effectLst/>
                <a:latin typeface="Times New Roman" panose="02020603050405020304" pitchFamily="18" charset="0"/>
                <a:ea typeface="宋体" panose="02010600030101010101" pitchFamily="2" charset="-122"/>
              </a:rPr>
              <a:t>B</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值仿真结果比较</a:t>
            </a:r>
            <a:endParaRPr lang="zh-CN" altLang="en-US" dirty="0"/>
          </a:p>
        </p:txBody>
      </p:sp>
      <p:sp>
        <p:nvSpPr>
          <p:cNvPr id="30730" name="文本框 30729">
            <a:extLst>
              <a:ext uri="{FF2B5EF4-FFF2-40B4-BE49-F238E27FC236}">
                <a16:creationId xmlns:a16="http://schemas.microsoft.com/office/drawing/2014/main" id="{E61193E3-0563-5E4C-6FDB-DA42FC4FDB5B}"/>
              </a:ext>
            </a:extLst>
          </p:cNvPr>
          <p:cNvSpPr txBox="1"/>
          <p:nvPr/>
        </p:nvSpPr>
        <p:spPr>
          <a:xfrm>
            <a:off x="397812" y="1083454"/>
            <a:ext cx="3738880" cy="403957"/>
          </a:xfrm>
          <a:prstGeom prst="rect">
            <a:avLst/>
          </a:prstGeom>
          <a:noFill/>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）仿真结果比较</a:t>
            </a:r>
            <a:endParaRPr lang="zh-CN" altLang="en-US" sz="1600" b="1" dirty="0">
              <a:latin typeface="宋体" panose="02010600030101010101" pitchFamily="2" charset="-122"/>
              <a:ea typeface="宋体" panose="02010600030101010101" pitchFamily="2" charset="-122"/>
            </a:endParaRPr>
          </a:p>
        </p:txBody>
      </p:sp>
      <p:sp>
        <p:nvSpPr>
          <p:cNvPr id="30731" name="页脚占位符 4">
            <a:extLst>
              <a:ext uri="{FF2B5EF4-FFF2-40B4-BE49-F238E27FC236}">
                <a16:creationId xmlns:a16="http://schemas.microsoft.com/office/drawing/2014/main" id="{4C32B979-FD1E-A304-BAA1-922DE06F654E}"/>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Tree>
    <p:extLst>
      <p:ext uri="{BB962C8B-B14F-4D97-AF65-F5344CB8AC3E}">
        <p14:creationId xmlns:p14="http://schemas.microsoft.com/office/powerpoint/2010/main" val="26789923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D082F9-C420-F2E3-10E9-D403F16AC6DF}"/>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5D15218E-9F32-AF4F-45BE-B25B827DF2C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B67B3FBC-6DB6-E60D-E003-0AD485FAE902}"/>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31AC47E0-CCEB-1833-AD25-6F9C4F9D4B45}"/>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9728DDED-0D0E-6D06-3F1A-CE57422E660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52EA1FC2-CB50-EDBE-C51E-949ED0CBD245}"/>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A8D9E229-F7C4-5311-745F-1E23E1D9A818}"/>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a:t>
            </a:r>
            <a:r>
              <a:rPr lang="en-US" sz="1600" b="1" dirty="0">
                <a:latin typeface="Calibri" panose="020F0502020204030204"/>
              </a:rPr>
              <a:t>6</a:t>
            </a:r>
            <a:r>
              <a:rPr lang="en-US" sz="1600" b="1" dirty="0">
                <a:latin typeface="Calibri" panose="020F0502020204030204"/>
                <a:ea typeface="宋体" panose="02010600030101010101" pitchFamily="2" charset="-122"/>
              </a:rPr>
              <a:t>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主轴承非线性支承刚度诱发的转子</a:t>
            </a:r>
            <a:r>
              <a:rPr lang="en-US" altLang="zh-CN" sz="1600" b="1" dirty="0">
                <a:latin typeface="Calibri" panose="020F0502020204030204"/>
              </a:rPr>
              <a:t>-</a:t>
            </a:r>
            <a:r>
              <a:rPr lang="zh-CN" altLang="en-US" sz="1600" b="1" dirty="0">
                <a:latin typeface="Calibri" panose="020F0502020204030204"/>
              </a:rPr>
              <a:t>轴承系统振动突跳仿真分析</a:t>
            </a:r>
            <a:endParaRPr sz="1600" b="1" dirty="0">
              <a:latin typeface="Calibri" panose="020F0502020204030204"/>
            </a:endParaRPr>
          </a:p>
        </p:txBody>
      </p:sp>
      <p:sp>
        <p:nvSpPr>
          <p:cNvPr id="6" name="文本框 5">
            <a:extLst>
              <a:ext uri="{FF2B5EF4-FFF2-40B4-BE49-F238E27FC236}">
                <a16:creationId xmlns:a16="http://schemas.microsoft.com/office/drawing/2014/main" id="{F15C2CA3-D965-3D6F-BF0C-4F5FB6DA1FB8}"/>
              </a:ext>
            </a:extLst>
          </p:cNvPr>
          <p:cNvSpPr txBox="1"/>
          <p:nvPr/>
        </p:nvSpPr>
        <p:spPr>
          <a:xfrm>
            <a:off x="541496" y="1287053"/>
            <a:ext cx="7908607" cy="1881284"/>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latin typeface="宋体" panose="02010600030101010101" pitchFamily="2" charset="-122"/>
              </a:rPr>
              <a:t>两机专项第二批题“主轴承失效机理、故障演化规律与试验研究”子课题</a:t>
            </a:r>
            <a:r>
              <a:rPr lang="en-US" altLang="zh-CN" sz="1600" dirty="0">
                <a:latin typeface="宋体" panose="02010600030101010101" pitchFamily="2" charset="-122"/>
              </a:rPr>
              <a:t>——“</a:t>
            </a:r>
            <a:r>
              <a:rPr lang="zh-CN" altLang="en-US" sz="1600" dirty="0">
                <a:latin typeface="宋体" panose="02010600030101010101" pitchFamily="2" charset="-122"/>
              </a:rPr>
              <a:t>复杂服役环境下主轴承典型故障宏观动力学研究”</a:t>
            </a:r>
            <a:endParaRPr lang="zh-CN" altLang="en-US" sz="1600" i="0" dirty="0">
              <a:latin typeface="宋体" panose="02010600030101010101" pitchFamily="2" charset="-122"/>
              <a:ea typeface="宋体" panose="02010600030101010101" pitchFamily="2" charset="-122"/>
            </a:endParaRPr>
          </a:p>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dirty="0">
                <a:latin typeface="宋体" panose="02010600030101010101" pitchFamily="2" charset="-122"/>
              </a:rPr>
              <a:t>提出了利用耦合非线性主轴承的整机振动模型来进行真实主轴承支承下的某型航空发动机高压转子非线性振动分析的方法，通过数值仿真再现了高压转子振动振动突跳现象，解释其突跳的振动机理，为有效地抑制此类振动提供有效的方法和措施。</a:t>
            </a:r>
            <a:endParaRPr lang="zh-CN" altLang="en-US" sz="1600" i="0" dirty="0">
              <a:latin typeface="宋体" panose="02010600030101010101" pitchFamily="2" charset="-122"/>
              <a:ea typeface="宋体" panose="02010600030101010101" pitchFamily="2" charset="-122"/>
            </a:endParaRPr>
          </a:p>
        </p:txBody>
      </p:sp>
      <p:sp>
        <p:nvSpPr>
          <p:cNvPr id="2" name="文本框 1">
            <a:extLst>
              <a:ext uri="{FF2B5EF4-FFF2-40B4-BE49-F238E27FC236}">
                <a16:creationId xmlns:a16="http://schemas.microsoft.com/office/drawing/2014/main" id="{B68874AD-B446-973D-907E-C10CF62A5752}"/>
              </a:ext>
            </a:extLst>
          </p:cNvPr>
          <p:cNvSpPr txBox="1"/>
          <p:nvPr/>
        </p:nvSpPr>
        <p:spPr>
          <a:xfrm>
            <a:off x="1849120" y="5940594"/>
            <a:ext cx="1884680" cy="276999"/>
          </a:xfrm>
          <a:prstGeom prst="rect">
            <a:avLst/>
          </a:prstGeom>
          <a:solidFill>
            <a:schemeClr val="accent1"/>
          </a:solid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marL="0" indent="0" algn="ctr" defTabSz="266700">
              <a:spcBef>
                <a:spcPct val="0"/>
              </a:spcBef>
              <a:spcAft>
                <a:spcPct val="0"/>
              </a:spcAft>
            </a:pPr>
            <a:r>
              <a:rPr lang="zh-CN" altLang="en-US" sz="1200" dirty="0">
                <a:latin typeface="Calibri" panose="020F0502020204030204"/>
                <a:ea typeface="宋体" panose="02010600030101010101" pitchFamily="2" charset="-122"/>
              </a:rPr>
              <a:t>振动突跳</a:t>
            </a:r>
          </a:p>
        </p:txBody>
      </p:sp>
      <p:sp>
        <p:nvSpPr>
          <p:cNvPr id="11" name="文本框 10">
            <a:extLst>
              <a:ext uri="{FF2B5EF4-FFF2-40B4-BE49-F238E27FC236}">
                <a16:creationId xmlns:a16="http://schemas.microsoft.com/office/drawing/2014/main" id="{872DF2CC-C5DF-5DAE-757B-466385EAE706}"/>
              </a:ext>
            </a:extLst>
          </p:cNvPr>
          <p:cNvSpPr txBox="1"/>
          <p:nvPr/>
        </p:nvSpPr>
        <p:spPr>
          <a:xfrm>
            <a:off x="5029200" y="5942668"/>
            <a:ext cx="3170238" cy="276999"/>
          </a:xfrm>
          <a:prstGeom prst="rect">
            <a:avLst/>
          </a:prstGeom>
          <a:solidFill>
            <a:schemeClr val="accent1"/>
          </a:solid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marL="0" indent="0" algn="ctr" defTabSz="266700">
              <a:spcBef>
                <a:spcPct val="0"/>
              </a:spcBef>
              <a:spcAft>
                <a:spcPct val="0"/>
              </a:spcAft>
            </a:pPr>
            <a:r>
              <a:rPr lang="zh-CN" altLang="en-US" sz="1200" dirty="0">
                <a:latin typeface="Calibri" panose="020F0502020204030204"/>
                <a:ea typeface="宋体" panose="02010600030101010101" pitchFamily="2" charset="-122"/>
              </a:rPr>
              <a:t>双稳态振动状态统计</a:t>
            </a:r>
          </a:p>
        </p:txBody>
      </p:sp>
      <p:pic>
        <p:nvPicPr>
          <p:cNvPr id="7" name="图表 1">
            <a:extLst>
              <a:ext uri="{FF2B5EF4-FFF2-40B4-BE49-F238E27FC236}">
                <a16:creationId xmlns:a16="http://schemas.microsoft.com/office/drawing/2014/main" id="{8AA69EC9-08FC-37D3-A498-3B48D8F5414E}"/>
              </a:ext>
            </a:extLst>
          </p:cNvPr>
          <p:cNvPicPr/>
          <p:nvPr/>
        </p:nvPicPr>
        <p:blipFill>
          <a:blip r:embed="rId2" cstate="print">
            <a:extLst>
              <a:ext uri="{28A0092B-C50C-407E-A947-70E740481C1C}">
                <a14:useLocalDpi xmlns:a14="http://schemas.microsoft.com/office/drawing/2010/main" val="0"/>
              </a:ext>
            </a:extLst>
          </a:blip>
          <a:srcRect/>
          <a:stretch>
            <a:fillRect/>
          </a:stretch>
        </p:blipFill>
        <p:spPr>
          <a:xfrm>
            <a:off x="641554" y="3628171"/>
            <a:ext cx="3946339" cy="2226149"/>
          </a:xfrm>
          <a:prstGeom prst="rect">
            <a:avLst/>
          </a:prstGeom>
          <a:noFill/>
          <a:ln>
            <a:noFill/>
          </a:ln>
        </p:spPr>
      </p:pic>
      <p:pic>
        <p:nvPicPr>
          <p:cNvPr id="8" name="图表 1">
            <a:extLst>
              <a:ext uri="{FF2B5EF4-FFF2-40B4-BE49-F238E27FC236}">
                <a16:creationId xmlns:a16="http://schemas.microsoft.com/office/drawing/2014/main" id="{AF8F9BD0-801F-217D-5B3B-B289BBC9843F}"/>
              </a:ext>
            </a:extLst>
          </p:cNvPr>
          <p:cNvPicPr/>
          <p:nvPr/>
        </p:nvPicPr>
        <p:blipFill>
          <a:blip r:embed="rId3" cstate="print">
            <a:extLst>
              <a:ext uri="{28A0092B-C50C-407E-A947-70E740481C1C}">
                <a14:useLocalDpi xmlns:a14="http://schemas.microsoft.com/office/drawing/2010/main" val="0"/>
              </a:ext>
            </a:extLst>
          </a:blip>
          <a:srcRect/>
          <a:stretch>
            <a:fillRect/>
          </a:stretch>
        </p:blipFill>
        <p:spPr>
          <a:xfrm>
            <a:off x="4772013" y="3648473"/>
            <a:ext cx="3907341" cy="2213957"/>
          </a:xfrm>
          <a:prstGeom prst="rect">
            <a:avLst/>
          </a:prstGeom>
          <a:noFill/>
          <a:ln>
            <a:noFill/>
          </a:ln>
        </p:spPr>
      </p:pic>
      <p:sp>
        <p:nvSpPr>
          <p:cNvPr id="14" name="文本框 13">
            <a:extLst>
              <a:ext uri="{FF2B5EF4-FFF2-40B4-BE49-F238E27FC236}">
                <a16:creationId xmlns:a16="http://schemas.microsoft.com/office/drawing/2014/main" id="{F0040582-E042-9B16-234B-F8EDEEA0BE35}"/>
              </a:ext>
            </a:extLst>
          </p:cNvPr>
          <p:cNvSpPr txBox="1"/>
          <p:nvPr/>
        </p:nvSpPr>
        <p:spPr>
          <a:xfrm>
            <a:off x="3374788" y="3291236"/>
            <a:ext cx="2454748"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ea typeface="仿宋" panose="02010609060101010101" pitchFamily="49" charset="-122"/>
                <a:cs typeface="仿宋" panose="02010609060101010101" pitchFamily="49" charset="-122"/>
              </a:rPr>
              <a:t>高压振动振动超标和双稳态问题</a:t>
            </a:r>
            <a:endParaRPr lang="zh-CN" altLang="en-US" sz="1200" dirty="0"/>
          </a:p>
        </p:txBody>
      </p:sp>
    </p:spTree>
    <p:extLst>
      <p:ext uri="{BB962C8B-B14F-4D97-AF65-F5344CB8AC3E}">
        <p14:creationId xmlns:p14="http://schemas.microsoft.com/office/powerpoint/2010/main" val="812303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2E6DE5-F921-86E0-E631-93EB5E1471B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F02B763A-8152-F055-2EF7-2D6917EC897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054A7703-7F92-0C87-7F1A-27C46F9AAE19}"/>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2A9EBF5B-93A1-1A22-3A3D-86AAC8EC95AC}"/>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0C16951D-CC4E-CA54-8E25-49E5ADC92D3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7D04B3FC-9FD4-7C2F-58D6-4B67CE86B05A}"/>
              </a:ext>
            </a:extLst>
          </p:cNvPr>
          <p:cNvSpPr txBox="1"/>
          <p:nvPr/>
        </p:nvSpPr>
        <p:spPr>
          <a:xfrm>
            <a:off x="452120" y="609282"/>
            <a:ext cx="7091680" cy="34827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algn="just" defTabSz="266700"/>
            <a:r>
              <a:rPr lang="en-US" sz="1600" b="1" dirty="0">
                <a:latin typeface="Calibri" panose="020F0502020204030204"/>
                <a:ea typeface="宋体" panose="02010600030101010101" pitchFamily="2" charset="-122"/>
              </a:rPr>
              <a:t>3.1.</a:t>
            </a:r>
            <a:r>
              <a:rPr lang="en-US" sz="1600" b="1" dirty="0">
                <a:latin typeface="Calibri" panose="020F0502020204030204"/>
              </a:rPr>
              <a:t>6</a:t>
            </a:r>
            <a:r>
              <a:rPr lang="en-US" sz="1600" b="1" dirty="0">
                <a:latin typeface="Calibri" panose="020F0502020204030204"/>
                <a:ea typeface="宋体" panose="02010600030101010101" pitchFamily="2" charset="-122"/>
              </a:rPr>
              <a:t>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主轴承非线性支承刚度诱发的转子</a:t>
            </a:r>
            <a:r>
              <a:rPr lang="en-US" altLang="zh-CN" sz="1600" b="1" dirty="0">
                <a:latin typeface="Calibri" panose="020F0502020204030204"/>
              </a:rPr>
              <a:t>-</a:t>
            </a:r>
            <a:r>
              <a:rPr lang="zh-CN" altLang="en-US" sz="1600" b="1" dirty="0">
                <a:latin typeface="Calibri" panose="020F0502020204030204"/>
              </a:rPr>
              <a:t>轴承系统振动突跳仿真分析</a:t>
            </a:r>
            <a:endParaRPr sz="1600" b="1" dirty="0">
              <a:latin typeface="Calibri" panose="020F0502020204030204"/>
            </a:endParaRPr>
          </a:p>
        </p:txBody>
      </p:sp>
      <p:sp>
        <p:nvSpPr>
          <p:cNvPr id="4" name="Rectangle 2">
            <a:extLst>
              <a:ext uri="{FF2B5EF4-FFF2-40B4-BE49-F238E27FC236}">
                <a16:creationId xmlns:a16="http://schemas.microsoft.com/office/drawing/2014/main" id="{5D6251E9-FA93-4956-2AE0-592601F6A7F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a:extLst>
              <a:ext uri="{FF2B5EF4-FFF2-40B4-BE49-F238E27FC236}">
                <a16:creationId xmlns:a16="http://schemas.microsoft.com/office/drawing/2014/main" id="{443AC154-7439-0383-705E-DD2614B20435}"/>
              </a:ext>
            </a:extLst>
          </p:cNvPr>
          <p:cNvSpPr txBox="1"/>
          <p:nvPr/>
        </p:nvSpPr>
        <p:spPr>
          <a:xfrm>
            <a:off x="381000" y="1247140"/>
            <a:ext cx="2239010" cy="460375"/>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）试验验证</a:t>
            </a:r>
            <a:endParaRPr lang="zh-CN" altLang="en-US" sz="1600" b="1" dirty="0">
              <a:latin typeface="宋体" panose="02010600030101010101" pitchFamily="2" charset="-122"/>
              <a:ea typeface="宋体" panose="02010600030101010101" pitchFamily="2" charset="-122"/>
            </a:endParaRPr>
          </a:p>
        </p:txBody>
      </p:sp>
      <p:sp>
        <p:nvSpPr>
          <p:cNvPr id="15" name="Rectangle 4">
            <a:extLst>
              <a:ext uri="{FF2B5EF4-FFF2-40B4-BE49-F238E27FC236}">
                <a16:creationId xmlns:a16="http://schemas.microsoft.com/office/drawing/2014/main" id="{65FF11A5-5412-E9E3-CB0C-80043A1C4D1E}"/>
              </a:ext>
            </a:extLst>
          </p:cNvPr>
          <p:cNvSpPr>
            <a:spLocks noChangeArrowheads="1"/>
          </p:cNvSpPr>
          <p:nvPr/>
        </p:nvSpPr>
        <p:spPr bwMode="auto">
          <a:xfrm>
            <a:off x="533400" y="4038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2">
            <a:extLst>
              <a:ext uri="{FF2B5EF4-FFF2-40B4-BE49-F238E27FC236}">
                <a16:creationId xmlns:a16="http://schemas.microsoft.com/office/drawing/2014/main" id="{7073987A-AD16-06CF-4A2A-05BD79D665CF}"/>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4">
            <a:extLst>
              <a:ext uri="{FF2B5EF4-FFF2-40B4-BE49-F238E27FC236}">
                <a16:creationId xmlns:a16="http://schemas.microsoft.com/office/drawing/2014/main" id="{FBD7B26C-D5E6-022A-9B45-BF074A228AD1}"/>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1" name="Rectangle 6">
            <a:extLst>
              <a:ext uri="{FF2B5EF4-FFF2-40B4-BE49-F238E27FC236}">
                <a16:creationId xmlns:a16="http://schemas.microsoft.com/office/drawing/2014/main" id="{35512D54-502D-8CB6-1901-AE52B79A02D6}"/>
              </a:ext>
            </a:extLst>
          </p:cNvPr>
          <p:cNvSpPr>
            <a:spLocks noChangeArrowheads="1"/>
          </p:cNvSpPr>
          <p:nvPr/>
        </p:nvSpPr>
        <p:spPr bwMode="auto">
          <a:xfrm>
            <a:off x="7209524" y="56531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5" name="Rectangle 8">
            <a:extLst>
              <a:ext uri="{FF2B5EF4-FFF2-40B4-BE49-F238E27FC236}">
                <a16:creationId xmlns:a16="http://schemas.microsoft.com/office/drawing/2014/main" id="{AD37204F-63A9-872F-6199-717AC51964A3}"/>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页脚占位符 4">
            <a:extLst>
              <a:ext uri="{FF2B5EF4-FFF2-40B4-BE49-F238E27FC236}">
                <a16:creationId xmlns:a16="http://schemas.microsoft.com/office/drawing/2014/main" id="{A501055E-6AEB-0F6E-089E-3648EFF9E8A2}"/>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pic>
        <p:nvPicPr>
          <p:cNvPr id="10" name="图片 9">
            <a:extLst>
              <a:ext uri="{FF2B5EF4-FFF2-40B4-BE49-F238E27FC236}">
                <a16:creationId xmlns:a16="http://schemas.microsoft.com/office/drawing/2014/main" id="{CD5DF721-090F-CDAB-2BA2-79BB4F5A4636}"/>
              </a:ext>
            </a:extLst>
          </p:cNvPr>
          <p:cNvPicPr>
            <a:picLocks noChangeAspect="1"/>
          </p:cNvPicPr>
          <p:nvPr/>
        </p:nvPicPr>
        <p:blipFill>
          <a:blip r:embed="rId2"/>
          <a:stretch>
            <a:fillRect/>
          </a:stretch>
        </p:blipFill>
        <p:spPr>
          <a:xfrm>
            <a:off x="701606" y="1727520"/>
            <a:ext cx="2958086" cy="1957094"/>
          </a:xfrm>
          <a:prstGeom prst="rect">
            <a:avLst/>
          </a:prstGeom>
        </p:spPr>
      </p:pic>
      <p:sp>
        <p:nvSpPr>
          <p:cNvPr id="18" name="文本框 17">
            <a:extLst>
              <a:ext uri="{FF2B5EF4-FFF2-40B4-BE49-F238E27FC236}">
                <a16:creationId xmlns:a16="http://schemas.microsoft.com/office/drawing/2014/main" id="{6001EEEE-C98E-9D7A-4E30-F5D9D50C5C49}"/>
              </a:ext>
            </a:extLst>
          </p:cNvPr>
          <p:cNvSpPr txBox="1"/>
          <p:nvPr/>
        </p:nvSpPr>
        <p:spPr>
          <a:xfrm>
            <a:off x="1523957" y="3762696"/>
            <a:ext cx="1524043" cy="253916"/>
          </a:xfrm>
          <a:prstGeom prst="rect">
            <a:avLst/>
          </a:prstGeom>
          <a:solidFill>
            <a:schemeClr val="accent1"/>
          </a:solidFill>
          <a:ln>
            <a:solidFill>
              <a:schemeClr val="accent1"/>
            </a:solidFill>
          </a:ln>
        </p:spPr>
        <p:txBody>
          <a:bodyPr wrap="square">
            <a:spAutoFit/>
          </a:bodyPr>
          <a:lstStyle/>
          <a:p>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高压转子试验器实物图</a:t>
            </a:r>
            <a:endParaRPr lang="zh-CN" altLang="en-US" dirty="0"/>
          </a:p>
        </p:txBody>
      </p:sp>
      <p:pic>
        <p:nvPicPr>
          <p:cNvPr id="29" name="图片 28">
            <a:extLst>
              <a:ext uri="{FF2B5EF4-FFF2-40B4-BE49-F238E27FC236}">
                <a16:creationId xmlns:a16="http://schemas.microsoft.com/office/drawing/2014/main" id="{51E9CE4D-4763-6AF5-CB1B-26AA097059E2}"/>
              </a:ext>
            </a:extLst>
          </p:cNvPr>
          <p:cNvPicPr>
            <a:picLocks noChangeAspect="1"/>
          </p:cNvPicPr>
          <p:nvPr/>
        </p:nvPicPr>
        <p:blipFill>
          <a:blip r:embed="rId3"/>
          <a:stretch>
            <a:fillRect/>
          </a:stretch>
        </p:blipFill>
        <p:spPr>
          <a:xfrm>
            <a:off x="632729" y="4159485"/>
            <a:ext cx="3306498" cy="1805756"/>
          </a:xfrm>
          <a:prstGeom prst="rect">
            <a:avLst/>
          </a:prstGeom>
        </p:spPr>
      </p:pic>
      <p:sp>
        <p:nvSpPr>
          <p:cNvPr id="32" name="文本框 31">
            <a:extLst>
              <a:ext uri="{FF2B5EF4-FFF2-40B4-BE49-F238E27FC236}">
                <a16:creationId xmlns:a16="http://schemas.microsoft.com/office/drawing/2014/main" id="{DFB66760-E114-06D1-9FE1-D80952809076}"/>
              </a:ext>
            </a:extLst>
          </p:cNvPr>
          <p:cNvSpPr txBox="1"/>
          <p:nvPr/>
        </p:nvSpPr>
        <p:spPr>
          <a:xfrm>
            <a:off x="1417840" y="5981743"/>
            <a:ext cx="1697834" cy="253916"/>
          </a:xfrm>
          <a:prstGeom prst="rect">
            <a:avLst/>
          </a:prstGeom>
          <a:solidFill>
            <a:schemeClr val="accent1"/>
          </a:solidFill>
        </p:spPr>
        <p:txBody>
          <a:bodyPr wrap="square">
            <a:spAutoFit/>
          </a:bodyPr>
          <a:lstStyle/>
          <a:p>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高压转子试验器试验结果</a:t>
            </a:r>
            <a:endParaRPr lang="zh-CN" altLang="en-US" dirty="0"/>
          </a:p>
        </p:txBody>
      </p:sp>
      <p:pic>
        <p:nvPicPr>
          <p:cNvPr id="33" name="图片 32" descr="1">
            <a:extLst>
              <a:ext uri="{FF2B5EF4-FFF2-40B4-BE49-F238E27FC236}">
                <a16:creationId xmlns:a16="http://schemas.microsoft.com/office/drawing/2014/main" id="{E82D6B36-478B-2C29-0AEE-6FD00E0F51FB}"/>
              </a:ext>
            </a:extLst>
          </p:cNvPr>
          <p:cNvPicPr>
            <a:picLocks noChangeAspect="1"/>
          </p:cNvPicPr>
          <p:nvPr/>
        </p:nvPicPr>
        <p:blipFill>
          <a:blip r:embed="rId4"/>
          <a:stretch>
            <a:fillRect/>
          </a:stretch>
        </p:blipFill>
        <p:spPr>
          <a:xfrm>
            <a:off x="4142832" y="1878724"/>
            <a:ext cx="2271588" cy="1738893"/>
          </a:xfrm>
          <a:prstGeom prst="rect">
            <a:avLst/>
          </a:prstGeom>
        </p:spPr>
      </p:pic>
      <p:pic>
        <p:nvPicPr>
          <p:cNvPr id="34" name="图片 33" descr="1">
            <a:extLst>
              <a:ext uri="{FF2B5EF4-FFF2-40B4-BE49-F238E27FC236}">
                <a16:creationId xmlns:a16="http://schemas.microsoft.com/office/drawing/2014/main" id="{94D8629A-6B4B-970D-01FC-715150E3765C}"/>
              </a:ext>
            </a:extLst>
          </p:cNvPr>
          <p:cNvPicPr>
            <a:picLocks noChangeAspect="1"/>
          </p:cNvPicPr>
          <p:nvPr/>
        </p:nvPicPr>
        <p:blipFill>
          <a:blip r:embed="rId5"/>
          <a:stretch>
            <a:fillRect/>
          </a:stretch>
        </p:blipFill>
        <p:spPr>
          <a:xfrm>
            <a:off x="6308628" y="1805846"/>
            <a:ext cx="2443577" cy="1871034"/>
          </a:xfrm>
          <a:prstGeom prst="rect">
            <a:avLst/>
          </a:prstGeom>
        </p:spPr>
      </p:pic>
      <p:pic>
        <p:nvPicPr>
          <p:cNvPr id="35" name="图片 34" descr="1">
            <a:extLst>
              <a:ext uri="{FF2B5EF4-FFF2-40B4-BE49-F238E27FC236}">
                <a16:creationId xmlns:a16="http://schemas.microsoft.com/office/drawing/2014/main" id="{12E275B1-842C-9EED-E6D9-79885424E295}"/>
              </a:ext>
            </a:extLst>
          </p:cNvPr>
          <p:cNvPicPr>
            <a:picLocks noChangeAspect="1"/>
          </p:cNvPicPr>
          <p:nvPr/>
        </p:nvPicPr>
        <p:blipFill>
          <a:blip r:embed="rId6"/>
          <a:stretch>
            <a:fillRect/>
          </a:stretch>
        </p:blipFill>
        <p:spPr>
          <a:xfrm>
            <a:off x="4144698" y="3914012"/>
            <a:ext cx="2248845" cy="1721484"/>
          </a:xfrm>
          <a:prstGeom prst="rect">
            <a:avLst/>
          </a:prstGeom>
        </p:spPr>
      </p:pic>
      <p:pic>
        <p:nvPicPr>
          <p:cNvPr id="36" name="图片 35" descr="1">
            <a:extLst>
              <a:ext uri="{FF2B5EF4-FFF2-40B4-BE49-F238E27FC236}">
                <a16:creationId xmlns:a16="http://schemas.microsoft.com/office/drawing/2014/main" id="{FEFA4D4F-D677-5771-749C-E9BA62CE71C0}"/>
              </a:ext>
            </a:extLst>
          </p:cNvPr>
          <p:cNvPicPr>
            <a:picLocks noChangeAspect="1"/>
          </p:cNvPicPr>
          <p:nvPr/>
        </p:nvPicPr>
        <p:blipFill>
          <a:blip r:embed="rId7"/>
          <a:stretch>
            <a:fillRect/>
          </a:stretch>
        </p:blipFill>
        <p:spPr>
          <a:xfrm>
            <a:off x="6411720" y="3907898"/>
            <a:ext cx="2248845" cy="1721929"/>
          </a:xfrm>
          <a:prstGeom prst="rect">
            <a:avLst/>
          </a:prstGeom>
        </p:spPr>
      </p:pic>
      <p:sp>
        <p:nvSpPr>
          <p:cNvPr id="39" name="文本框 38">
            <a:extLst>
              <a:ext uri="{FF2B5EF4-FFF2-40B4-BE49-F238E27FC236}">
                <a16:creationId xmlns:a16="http://schemas.microsoft.com/office/drawing/2014/main" id="{B416B244-1738-7878-63FA-2A3CA588D61C}"/>
              </a:ext>
            </a:extLst>
          </p:cNvPr>
          <p:cNvSpPr txBox="1"/>
          <p:nvPr/>
        </p:nvSpPr>
        <p:spPr>
          <a:xfrm>
            <a:off x="5051661" y="5829238"/>
            <a:ext cx="2683764" cy="253916"/>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轴向力为</a:t>
            </a:r>
            <a:r>
              <a:rPr lang="en-US" altLang="zh-CN" sz="1050" kern="100" dirty="0">
                <a:effectLst/>
                <a:latin typeface="Times New Roman" panose="02020603050405020304" pitchFamily="18" charset="0"/>
                <a:ea typeface="宋体" panose="02010600030101010101" pitchFamily="2" charset="-122"/>
              </a:rPr>
              <a:t>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时不同不平衡状态下的振动响应</a:t>
            </a:r>
            <a:endParaRPr lang="zh-CN" altLang="en-US" dirty="0"/>
          </a:p>
        </p:txBody>
      </p:sp>
      <p:sp>
        <p:nvSpPr>
          <p:cNvPr id="41" name="文本框 40">
            <a:extLst>
              <a:ext uri="{FF2B5EF4-FFF2-40B4-BE49-F238E27FC236}">
                <a16:creationId xmlns:a16="http://schemas.microsoft.com/office/drawing/2014/main" id="{37C838F1-8F74-0176-3AF4-03C4E00DF910}"/>
              </a:ext>
            </a:extLst>
          </p:cNvPr>
          <p:cNvSpPr txBox="1"/>
          <p:nvPr/>
        </p:nvSpPr>
        <p:spPr>
          <a:xfrm>
            <a:off x="4742590" y="1730745"/>
            <a:ext cx="1053058" cy="253916"/>
          </a:xfrm>
          <a:prstGeom prst="rect">
            <a:avLst/>
          </a:prstGeom>
          <a:no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偏心距</a:t>
            </a:r>
            <a:r>
              <a:rPr lang="en-US" altLang="zh-CN" sz="1050" kern="100" dirty="0">
                <a:effectLst/>
                <a:latin typeface="Times New Roman" panose="02020603050405020304" pitchFamily="18" charset="0"/>
                <a:ea typeface="宋体" panose="02010600030101010101" pitchFamily="2" charset="-122"/>
              </a:rPr>
              <a:t>0.02mm</a:t>
            </a:r>
            <a:endParaRPr lang="zh-CN" altLang="en-US" dirty="0"/>
          </a:p>
        </p:txBody>
      </p:sp>
      <p:sp>
        <p:nvSpPr>
          <p:cNvPr id="45" name="文本框 44">
            <a:extLst>
              <a:ext uri="{FF2B5EF4-FFF2-40B4-BE49-F238E27FC236}">
                <a16:creationId xmlns:a16="http://schemas.microsoft.com/office/drawing/2014/main" id="{DFFDECAC-2D73-17BF-620B-D459F8D3B554}"/>
              </a:ext>
            </a:extLst>
          </p:cNvPr>
          <p:cNvSpPr txBox="1"/>
          <p:nvPr/>
        </p:nvSpPr>
        <p:spPr>
          <a:xfrm>
            <a:off x="6986512" y="1717691"/>
            <a:ext cx="1087808" cy="253916"/>
          </a:xfrm>
          <a:prstGeom prst="rect">
            <a:avLst/>
          </a:prstGeom>
          <a:no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偏心距</a:t>
            </a:r>
            <a:r>
              <a:rPr lang="en-US" altLang="zh-CN" sz="1050" kern="100" dirty="0">
                <a:effectLst/>
                <a:latin typeface="Times New Roman" panose="02020603050405020304" pitchFamily="18" charset="0"/>
                <a:ea typeface="宋体" panose="02010600030101010101" pitchFamily="2" charset="-122"/>
              </a:rPr>
              <a:t>0.05mm</a:t>
            </a:r>
            <a:endParaRPr lang="zh-CN" altLang="en-US" dirty="0"/>
          </a:p>
        </p:txBody>
      </p:sp>
      <p:sp>
        <p:nvSpPr>
          <p:cNvPr id="47" name="文本框 46">
            <a:extLst>
              <a:ext uri="{FF2B5EF4-FFF2-40B4-BE49-F238E27FC236}">
                <a16:creationId xmlns:a16="http://schemas.microsoft.com/office/drawing/2014/main" id="{6E39053A-7E49-B13D-A7C3-BA2CB55C6A0B}"/>
              </a:ext>
            </a:extLst>
          </p:cNvPr>
          <p:cNvSpPr txBox="1"/>
          <p:nvPr/>
        </p:nvSpPr>
        <p:spPr>
          <a:xfrm>
            <a:off x="4736327" y="3698799"/>
            <a:ext cx="1065585" cy="253916"/>
          </a:xfrm>
          <a:prstGeom prst="rect">
            <a:avLst/>
          </a:prstGeom>
          <a:no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偏心距</a:t>
            </a:r>
            <a:r>
              <a:rPr lang="en-US" altLang="zh-CN" sz="1050" kern="100" dirty="0">
                <a:effectLst/>
                <a:latin typeface="Times New Roman" panose="02020603050405020304" pitchFamily="18" charset="0"/>
                <a:ea typeface="宋体" panose="02010600030101010101" pitchFamily="2" charset="-122"/>
              </a:rPr>
              <a:t>0.1mm</a:t>
            </a:r>
            <a:endParaRPr lang="zh-CN" altLang="en-US" dirty="0"/>
          </a:p>
        </p:txBody>
      </p:sp>
      <p:sp>
        <p:nvSpPr>
          <p:cNvPr id="49" name="文本框 48">
            <a:extLst>
              <a:ext uri="{FF2B5EF4-FFF2-40B4-BE49-F238E27FC236}">
                <a16:creationId xmlns:a16="http://schemas.microsoft.com/office/drawing/2014/main" id="{418477CF-A133-183C-0FD4-79801EAC6D89}"/>
              </a:ext>
            </a:extLst>
          </p:cNvPr>
          <p:cNvSpPr txBox="1"/>
          <p:nvPr/>
        </p:nvSpPr>
        <p:spPr>
          <a:xfrm>
            <a:off x="7008735" y="3761040"/>
            <a:ext cx="1065585" cy="253916"/>
          </a:xfrm>
          <a:prstGeom prst="rect">
            <a:avLst/>
          </a:prstGeom>
          <a:noFill/>
          <a:ln>
            <a:solidFill>
              <a:schemeClr val="accent1"/>
            </a:solid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偏心距</a:t>
            </a:r>
            <a:r>
              <a:rPr lang="en-US" altLang="zh-CN" sz="1050" kern="100" dirty="0">
                <a:effectLst/>
                <a:latin typeface="Times New Roman" panose="02020603050405020304" pitchFamily="18" charset="0"/>
                <a:ea typeface="宋体" panose="02010600030101010101" pitchFamily="2" charset="-122"/>
              </a:rPr>
              <a:t>0.2mm</a:t>
            </a:r>
            <a:endParaRPr lang="zh-CN" altLang="en-US" dirty="0"/>
          </a:p>
        </p:txBody>
      </p:sp>
    </p:spTree>
    <p:extLst>
      <p:ext uri="{BB962C8B-B14F-4D97-AF65-F5344CB8AC3E}">
        <p14:creationId xmlns:p14="http://schemas.microsoft.com/office/powerpoint/2010/main" val="7870923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588F6-213D-39ED-839A-0C07C064981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911B861-60F2-B2D3-B238-CDB130B9639E}"/>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51D6C879-026E-D804-9BEB-7AD4C5CB9A1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4EE06945-6C34-C5A5-571B-D1AC67B79CE4}"/>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8E4B9D95-8166-1998-4528-2F566E2D178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230F233F-8491-66D1-74A4-8110663E2E43}"/>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250CF015-C4D9-5F44-07D5-9296D26D7748}"/>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3.1.7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耦合主轴承剥落故障的航空发动机整机振动传递路径分析</a:t>
            </a:r>
            <a:endParaRPr sz="1600" b="1" dirty="0">
              <a:latin typeface="Calibri" panose="020F0502020204030204"/>
            </a:endParaRPr>
          </a:p>
        </p:txBody>
      </p:sp>
      <p:sp>
        <p:nvSpPr>
          <p:cNvPr id="6" name="文本框 5">
            <a:extLst>
              <a:ext uri="{FF2B5EF4-FFF2-40B4-BE49-F238E27FC236}">
                <a16:creationId xmlns:a16="http://schemas.microsoft.com/office/drawing/2014/main" id="{26EF993F-2272-32A5-D005-EB34111BCBCF}"/>
              </a:ext>
            </a:extLst>
          </p:cNvPr>
          <p:cNvSpPr txBox="1"/>
          <p:nvPr/>
        </p:nvSpPr>
        <p:spPr>
          <a:xfrm>
            <a:off x="541496" y="1287053"/>
            <a:ext cx="7908607" cy="2619948"/>
          </a:xfrm>
          <a:prstGeom prst="rect">
            <a:avLst/>
          </a:prstGeom>
        </p:spPr>
        <p:txBody>
          <a:bodyPr wrap="square">
            <a:spAutoFit/>
          </a:bodyPr>
          <a:lstStyle/>
          <a:p>
            <a:pPr algn="just" defTabSz="266700">
              <a:lnSpc>
                <a:spcPct val="150000"/>
              </a:lnSpc>
            </a:pPr>
            <a:r>
              <a:rPr lang="zh-CN" altLang="en-US" sz="1600" dirty="0">
                <a:latin typeface="宋体" panose="02010600030101010101" pitchFamily="2" charset="-122"/>
              </a:rPr>
              <a:t>针对航空发动机主轴承剥落故障演化的动力学仿真问题，提出一种可用于剥落故障演化仿真的新型滚动轴承剥落故障宏观动力学模型。将轴承损伤分为“三角形”和“梯形”两种损伤冲击形式，根据损伤的几何形状，推导了故障所引发的轴承接触变形的变化量，以及由此所引发的轴承力变化量。将所建立的滚动轴承故障宏观动力学模型导入某典型双转子航空发动机整机振动模型，利用数值积分方法直接获取了滚动轴承故障引发的整机振动响应，并在此基础上仿真分析了主轴承剥落故障的传递路径，最后基于整机试车数据对仿真模型进行了试验验证。</a:t>
            </a:r>
            <a:endParaRPr lang="zh-CN" altLang="en-US" sz="1600" i="0" dirty="0">
              <a:latin typeface="宋体" panose="02010600030101010101" pitchFamily="2" charset="-122"/>
              <a:ea typeface="宋体" panose="02010600030101010101" pitchFamily="2" charset="-122"/>
            </a:endParaRPr>
          </a:p>
        </p:txBody>
      </p:sp>
      <p:grpSp>
        <p:nvGrpSpPr>
          <p:cNvPr id="4" name="组合 3">
            <a:extLst>
              <a:ext uri="{FF2B5EF4-FFF2-40B4-BE49-F238E27FC236}">
                <a16:creationId xmlns:a16="http://schemas.microsoft.com/office/drawing/2014/main" id="{ABF4758C-802F-8D5C-8EFE-A1F53F0BEA4A}"/>
              </a:ext>
            </a:extLst>
          </p:cNvPr>
          <p:cNvGrpSpPr/>
          <p:nvPr/>
        </p:nvGrpSpPr>
        <p:grpSpPr>
          <a:xfrm>
            <a:off x="2254668" y="3940568"/>
            <a:ext cx="2055941" cy="1016155"/>
            <a:chOff x="3255" y="112489"/>
            <a:chExt cx="5828" cy="2676"/>
          </a:xfrm>
        </p:grpSpPr>
        <p:sp>
          <p:nvSpPr>
            <p:cNvPr id="9" name="椭圆 8">
              <a:extLst>
                <a:ext uri="{FF2B5EF4-FFF2-40B4-BE49-F238E27FC236}">
                  <a16:creationId xmlns:a16="http://schemas.microsoft.com/office/drawing/2014/main" id="{6BBA183A-F490-84D2-BAB2-CEEF4FE6F08F}"/>
                </a:ext>
              </a:extLst>
            </p:cNvPr>
            <p:cNvSpPr/>
            <p:nvPr/>
          </p:nvSpPr>
          <p:spPr>
            <a:xfrm>
              <a:off x="6018" y="112855"/>
              <a:ext cx="1365" cy="123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椭圆 9">
              <a:extLst>
                <a:ext uri="{FF2B5EF4-FFF2-40B4-BE49-F238E27FC236}">
                  <a16:creationId xmlns:a16="http://schemas.microsoft.com/office/drawing/2014/main" id="{0E6548FD-8E97-F4DA-D8A5-8D1261C1D2F5}"/>
                </a:ext>
              </a:extLst>
            </p:cNvPr>
            <p:cNvSpPr/>
            <p:nvPr/>
          </p:nvSpPr>
          <p:spPr>
            <a:xfrm>
              <a:off x="4666" y="112878"/>
              <a:ext cx="1365" cy="124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2" name="文本框 93">
              <a:extLst>
                <a:ext uri="{FF2B5EF4-FFF2-40B4-BE49-F238E27FC236}">
                  <a16:creationId xmlns:a16="http://schemas.microsoft.com/office/drawing/2014/main" id="{FFC2D4B8-BD2D-DE69-18F9-1D6C4C0DE1AB}"/>
                </a:ext>
              </a:extLst>
            </p:cNvPr>
            <p:cNvSpPr txBox="1"/>
            <p:nvPr/>
          </p:nvSpPr>
          <p:spPr>
            <a:xfrm>
              <a:off x="7916" y="113516"/>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EDCB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3" name="椭圆 12">
              <a:extLst>
                <a:ext uri="{FF2B5EF4-FFF2-40B4-BE49-F238E27FC236}">
                  <a16:creationId xmlns:a16="http://schemas.microsoft.com/office/drawing/2014/main" id="{EF0684F4-E9E6-43A9-60A1-F3C88C18E2BF}"/>
                </a:ext>
              </a:extLst>
            </p:cNvPr>
            <p:cNvSpPr/>
            <p:nvPr/>
          </p:nvSpPr>
          <p:spPr>
            <a:xfrm>
              <a:off x="7187" y="112855"/>
              <a:ext cx="1365" cy="123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5" name="椭圆 14">
              <a:extLst>
                <a:ext uri="{FF2B5EF4-FFF2-40B4-BE49-F238E27FC236}">
                  <a16:creationId xmlns:a16="http://schemas.microsoft.com/office/drawing/2014/main" id="{98FCED65-9859-7455-C97A-74F5503C154E}"/>
                </a:ext>
              </a:extLst>
            </p:cNvPr>
            <p:cNvSpPr/>
            <p:nvPr/>
          </p:nvSpPr>
          <p:spPr>
            <a:xfrm>
              <a:off x="5339" y="113289"/>
              <a:ext cx="1365" cy="1248"/>
            </a:xfrm>
            <a:prstGeom prst="ellipse">
              <a:avLst/>
            </a:prstGeom>
            <a:solidFill>
              <a:srgbClr val="FFFFFF"/>
            </a:solidFill>
            <a:ln w="19050" cap="flat" cmpd="sng">
              <a:solidFill>
                <a:srgbClr val="000000"/>
              </a:solidFill>
              <a:prstDash val="solid"/>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6" name="椭圆 15">
              <a:extLst>
                <a:ext uri="{FF2B5EF4-FFF2-40B4-BE49-F238E27FC236}">
                  <a16:creationId xmlns:a16="http://schemas.microsoft.com/office/drawing/2014/main" id="{34FC4EF9-4A49-CAA9-4362-26CF4AF7434B}"/>
                </a:ext>
              </a:extLst>
            </p:cNvPr>
            <p:cNvSpPr/>
            <p:nvPr/>
          </p:nvSpPr>
          <p:spPr>
            <a:xfrm>
              <a:off x="3474" y="112855"/>
              <a:ext cx="1365" cy="124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17" name="直接连接符 16">
              <a:extLst>
                <a:ext uri="{FF2B5EF4-FFF2-40B4-BE49-F238E27FC236}">
                  <a16:creationId xmlns:a16="http://schemas.microsoft.com/office/drawing/2014/main" id="{D8FB8175-E097-A323-A8DF-8C27A8783794}"/>
                </a:ext>
              </a:extLst>
            </p:cNvPr>
            <p:cNvCxnSpPr/>
            <p:nvPr/>
          </p:nvCxnSpPr>
          <p:spPr>
            <a:xfrm>
              <a:off x="3263" y="114105"/>
              <a:ext cx="2114" cy="28"/>
            </a:xfrm>
            <a:prstGeom prst="line">
              <a:avLst/>
            </a:prstGeom>
            <a:ln w="19050" cap="flat" cmpd="sng">
              <a:solidFill>
                <a:srgbClr val="000000"/>
              </a:solidFill>
              <a:prstDash val="solid"/>
              <a:headEnd type="none" w="med" len="med"/>
              <a:tailEnd type="none" w="med" len="med"/>
            </a:ln>
          </p:spPr>
        </p:cxnSp>
        <p:cxnSp>
          <p:nvCxnSpPr>
            <p:cNvPr id="18" name="直接连接符 17">
              <a:extLst>
                <a:ext uri="{FF2B5EF4-FFF2-40B4-BE49-F238E27FC236}">
                  <a16:creationId xmlns:a16="http://schemas.microsoft.com/office/drawing/2014/main" id="{DD8EB3FF-3CAF-68DE-06D0-664F6D759722}"/>
                </a:ext>
              </a:extLst>
            </p:cNvPr>
            <p:cNvCxnSpPr/>
            <p:nvPr/>
          </p:nvCxnSpPr>
          <p:spPr>
            <a:xfrm>
              <a:off x="6654" y="114111"/>
              <a:ext cx="2330" cy="1"/>
            </a:xfrm>
            <a:prstGeom prst="line">
              <a:avLst/>
            </a:prstGeom>
            <a:ln w="19050" cap="flat" cmpd="sng">
              <a:solidFill>
                <a:srgbClr val="000000"/>
              </a:solidFill>
              <a:prstDash val="solid"/>
              <a:headEnd type="none" w="med" len="med"/>
              <a:tailEnd type="none" w="med" len="med"/>
            </a:ln>
          </p:spPr>
        </p:cxnSp>
        <p:cxnSp>
          <p:nvCxnSpPr>
            <p:cNvPr id="19" name="直接连接符 18">
              <a:extLst>
                <a:ext uri="{FF2B5EF4-FFF2-40B4-BE49-F238E27FC236}">
                  <a16:creationId xmlns:a16="http://schemas.microsoft.com/office/drawing/2014/main" id="{6D430530-9329-A06D-AA95-6CB69B5960AD}"/>
                </a:ext>
              </a:extLst>
            </p:cNvPr>
            <p:cNvCxnSpPr/>
            <p:nvPr/>
          </p:nvCxnSpPr>
          <p:spPr>
            <a:xfrm>
              <a:off x="3276" y="112860"/>
              <a:ext cx="5721" cy="1"/>
            </a:xfrm>
            <a:prstGeom prst="line">
              <a:avLst/>
            </a:prstGeom>
            <a:ln w="19050" cap="flat" cmpd="sng">
              <a:solidFill>
                <a:srgbClr val="000000"/>
              </a:solidFill>
              <a:prstDash val="solid"/>
              <a:headEnd type="none" w="med" len="med"/>
              <a:tailEnd type="none" w="med" len="med"/>
            </a:ln>
          </p:spPr>
        </p:cxnSp>
        <p:cxnSp>
          <p:nvCxnSpPr>
            <p:cNvPr id="20" name="直接连接符 19">
              <a:extLst>
                <a:ext uri="{FF2B5EF4-FFF2-40B4-BE49-F238E27FC236}">
                  <a16:creationId xmlns:a16="http://schemas.microsoft.com/office/drawing/2014/main" id="{B06C78C5-84CF-B003-9CC1-D404A7FD6B3A}"/>
                </a:ext>
              </a:extLst>
            </p:cNvPr>
            <p:cNvCxnSpPr/>
            <p:nvPr/>
          </p:nvCxnSpPr>
          <p:spPr>
            <a:xfrm>
              <a:off x="3255" y="113502"/>
              <a:ext cx="5799" cy="1"/>
            </a:xfrm>
            <a:prstGeom prst="line">
              <a:avLst/>
            </a:prstGeom>
            <a:ln w="9525" cap="flat" cmpd="sng">
              <a:solidFill>
                <a:srgbClr val="000000"/>
              </a:solidFill>
              <a:prstDash val="lgDashDot"/>
              <a:headEnd type="none" w="med" len="med"/>
              <a:tailEnd type="none" w="med" len="med"/>
            </a:ln>
          </p:spPr>
        </p:cxnSp>
        <p:cxnSp>
          <p:nvCxnSpPr>
            <p:cNvPr id="21" name="直接连接符 20">
              <a:extLst>
                <a:ext uri="{FF2B5EF4-FFF2-40B4-BE49-F238E27FC236}">
                  <a16:creationId xmlns:a16="http://schemas.microsoft.com/office/drawing/2014/main" id="{5F7C826D-CBB9-78BA-0596-575BFE7E0DDA}"/>
                </a:ext>
              </a:extLst>
            </p:cNvPr>
            <p:cNvCxnSpPr/>
            <p:nvPr/>
          </p:nvCxnSpPr>
          <p:spPr>
            <a:xfrm>
              <a:off x="4568" y="113847"/>
              <a:ext cx="4515" cy="0"/>
            </a:xfrm>
            <a:prstGeom prst="line">
              <a:avLst/>
            </a:prstGeom>
            <a:ln w="9525" cap="flat" cmpd="sng">
              <a:solidFill>
                <a:srgbClr val="000000"/>
              </a:solidFill>
              <a:prstDash val="lgDashDot"/>
              <a:headEnd type="none" w="med" len="med"/>
              <a:tailEnd type="none" w="med" len="med"/>
            </a:ln>
          </p:spPr>
        </p:cxnSp>
        <p:cxnSp>
          <p:nvCxnSpPr>
            <p:cNvPr id="22" name="直接连接符 21">
              <a:extLst>
                <a:ext uri="{FF2B5EF4-FFF2-40B4-BE49-F238E27FC236}">
                  <a16:creationId xmlns:a16="http://schemas.microsoft.com/office/drawing/2014/main" id="{0A3044DC-D400-C4AC-063D-42FB24FB6956}"/>
                </a:ext>
              </a:extLst>
            </p:cNvPr>
            <p:cNvCxnSpPr/>
            <p:nvPr/>
          </p:nvCxnSpPr>
          <p:spPr>
            <a:xfrm>
              <a:off x="5362" y="112617"/>
              <a:ext cx="0" cy="1716"/>
            </a:xfrm>
            <a:prstGeom prst="line">
              <a:avLst/>
            </a:prstGeom>
            <a:ln w="9525" cap="flat" cmpd="sng">
              <a:solidFill>
                <a:srgbClr val="000000"/>
              </a:solidFill>
              <a:prstDash val="lgDashDot"/>
              <a:headEnd type="none" w="med" len="med"/>
              <a:tailEnd type="none" w="med" len="med"/>
            </a:ln>
          </p:spPr>
        </p:cxnSp>
        <p:cxnSp>
          <p:nvCxnSpPr>
            <p:cNvPr id="23" name="直接连接符 22">
              <a:extLst>
                <a:ext uri="{FF2B5EF4-FFF2-40B4-BE49-F238E27FC236}">
                  <a16:creationId xmlns:a16="http://schemas.microsoft.com/office/drawing/2014/main" id="{4B2EAEDE-5031-0828-F822-86F7D3D834F9}"/>
                </a:ext>
              </a:extLst>
            </p:cNvPr>
            <p:cNvCxnSpPr/>
            <p:nvPr/>
          </p:nvCxnSpPr>
          <p:spPr>
            <a:xfrm>
              <a:off x="6705" y="112489"/>
              <a:ext cx="0" cy="2028"/>
            </a:xfrm>
            <a:prstGeom prst="line">
              <a:avLst/>
            </a:prstGeom>
            <a:ln w="9525" cap="flat" cmpd="sng">
              <a:solidFill>
                <a:srgbClr val="000000"/>
              </a:solidFill>
              <a:prstDash val="lgDashDot"/>
              <a:headEnd type="none" w="med" len="med"/>
              <a:tailEnd type="none" w="med" len="med"/>
            </a:ln>
          </p:spPr>
        </p:cxnSp>
        <p:cxnSp>
          <p:nvCxnSpPr>
            <p:cNvPr id="24" name="直接连接符 23">
              <a:extLst>
                <a:ext uri="{FF2B5EF4-FFF2-40B4-BE49-F238E27FC236}">
                  <a16:creationId xmlns:a16="http://schemas.microsoft.com/office/drawing/2014/main" id="{77F81778-287C-0C1A-043A-80EC5342D3C3}"/>
                </a:ext>
              </a:extLst>
            </p:cNvPr>
            <p:cNvCxnSpPr/>
            <p:nvPr/>
          </p:nvCxnSpPr>
          <p:spPr>
            <a:xfrm>
              <a:off x="7860" y="112572"/>
              <a:ext cx="0" cy="1806"/>
            </a:xfrm>
            <a:prstGeom prst="line">
              <a:avLst/>
            </a:prstGeom>
            <a:ln w="9525" cap="flat" cmpd="sng">
              <a:solidFill>
                <a:srgbClr val="000000"/>
              </a:solidFill>
              <a:prstDash val="lgDashDot"/>
              <a:headEnd type="none" w="med" len="med"/>
              <a:tailEnd type="none" w="med" len="med"/>
            </a:ln>
          </p:spPr>
        </p:cxnSp>
        <p:sp>
          <p:nvSpPr>
            <p:cNvPr id="25" name="文本框 105">
              <a:extLst>
                <a:ext uri="{FF2B5EF4-FFF2-40B4-BE49-F238E27FC236}">
                  <a16:creationId xmlns:a16="http://schemas.microsoft.com/office/drawing/2014/main" id="{B8BDB803-A59E-73A9-3B8B-308612A5A408}"/>
                </a:ext>
              </a:extLst>
            </p:cNvPr>
            <p:cNvSpPr txBox="1"/>
            <p:nvPr/>
          </p:nvSpPr>
          <p:spPr>
            <a:xfrm>
              <a:off x="5137" y="113475"/>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椭圆 25">
              <a:extLst>
                <a:ext uri="{FF2B5EF4-FFF2-40B4-BE49-F238E27FC236}">
                  <a16:creationId xmlns:a16="http://schemas.microsoft.com/office/drawing/2014/main" id="{DDD223F5-2B0F-DB4F-1F95-448B77E6403D}"/>
                </a:ext>
              </a:extLst>
            </p:cNvPr>
            <p:cNvSpPr/>
            <p:nvPr/>
          </p:nvSpPr>
          <p:spPr>
            <a:xfrm>
              <a:off x="5339" y="113480"/>
              <a:ext cx="50" cy="49"/>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endParaRPr lang="zh-CN" altLang="en-US"/>
            </a:p>
          </p:txBody>
        </p:sp>
        <p:sp>
          <p:nvSpPr>
            <p:cNvPr id="27" name="椭圆 26">
              <a:extLst>
                <a:ext uri="{FF2B5EF4-FFF2-40B4-BE49-F238E27FC236}">
                  <a16:creationId xmlns:a16="http://schemas.microsoft.com/office/drawing/2014/main" id="{0F2E4B57-3DB2-DF1C-1F9C-C156DEF6CE91}"/>
                </a:ext>
              </a:extLst>
            </p:cNvPr>
            <p:cNvSpPr/>
            <p:nvPr/>
          </p:nvSpPr>
          <p:spPr>
            <a:xfrm>
              <a:off x="5978" y="113849"/>
              <a:ext cx="49" cy="42"/>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8" name="椭圆 27">
              <a:extLst>
                <a:ext uri="{FF2B5EF4-FFF2-40B4-BE49-F238E27FC236}">
                  <a16:creationId xmlns:a16="http://schemas.microsoft.com/office/drawing/2014/main" id="{E4FB58C4-FC9C-22F8-FBCA-6345DFEB92D7}"/>
                </a:ext>
              </a:extLst>
            </p:cNvPr>
            <p:cNvSpPr/>
            <p:nvPr/>
          </p:nvSpPr>
          <p:spPr>
            <a:xfrm>
              <a:off x="8179" y="113481"/>
              <a:ext cx="37" cy="42"/>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endParaRPr lang="zh-CN" altLang="en-US"/>
            </a:p>
          </p:txBody>
        </p:sp>
        <p:cxnSp>
          <p:nvCxnSpPr>
            <p:cNvPr id="29" name="直接连接符 28">
              <a:extLst>
                <a:ext uri="{FF2B5EF4-FFF2-40B4-BE49-F238E27FC236}">
                  <a16:creationId xmlns:a16="http://schemas.microsoft.com/office/drawing/2014/main" id="{EC19BBA2-41EE-0FB7-96F0-0E79EDF5ADAA}"/>
                </a:ext>
              </a:extLst>
            </p:cNvPr>
            <p:cNvCxnSpPr/>
            <p:nvPr/>
          </p:nvCxnSpPr>
          <p:spPr>
            <a:xfrm>
              <a:off x="6609" y="114664"/>
              <a:ext cx="2058" cy="1"/>
            </a:xfrm>
            <a:prstGeom prst="line">
              <a:avLst/>
            </a:prstGeom>
            <a:ln w="9525" cap="flat" cmpd="sng">
              <a:solidFill>
                <a:srgbClr val="000000"/>
              </a:solidFill>
              <a:prstDash val="solid"/>
              <a:headEnd type="none" w="med" len="med"/>
              <a:tailEnd type="none" w="med" len="med"/>
            </a:ln>
          </p:spPr>
        </p:cxnSp>
        <p:cxnSp>
          <p:nvCxnSpPr>
            <p:cNvPr id="30" name="直接连接符 29">
              <a:extLst>
                <a:ext uri="{FF2B5EF4-FFF2-40B4-BE49-F238E27FC236}">
                  <a16:creationId xmlns:a16="http://schemas.microsoft.com/office/drawing/2014/main" id="{0842F107-27E7-96CD-CEC4-A660FC0F4054}"/>
                </a:ext>
              </a:extLst>
            </p:cNvPr>
            <p:cNvCxnSpPr/>
            <p:nvPr/>
          </p:nvCxnSpPr>
          <p:spPr>
            <a:xfrm>
              <a:off x="8427" y="114146"/>
              <a:ext cx="1" cy="538"/>
            </a:xfrm>
            <a:prstGeom prst="line">
              <a:avLst/>
            </a:prstGeom>
            <a:ln w="9525" cap="flat" cmpd="sng">
              <a:solidFill>
                <a:srgbClr val="000000"/>
              </a:solidFill>
              <a:prstDash val="solid"/>
              <a:headEnd type="triangle" w="sm" len="sm"/>
              <a:tailEnd type="triangle" w="sm" len="sm"/>
            </a:ln>
          </p:spPr>
        </p:cxnSp>
        <p:sp>
          <p:nvSpPr>
            <p:cNvPr id="31" name="文本框 111">
              <a:extLst>
                <a:ext uri="{FF2B5EF4-FFF2-40B4-BE49-F238E27FC236}">
                  <a16:creationId xmlns:a16="http://schemas.microsoft.com/office/drawing/2014/main" id="{65259E1A-D883-34B0-5C7F-1476652C80A4}"/>
                </a:ext>
              </a:extLst>
            </p:cNvPr>
            <p:cNvSpPr txBox="1"/>
            <p:nvPr/>
          </p:nvSpPr>
          <p:spPr>
            <a:xfrm>
              <a:off x="8505" y="114224"/>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a</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2" name="直接连接符 31">
              <a:extLst>
                <a:ext uri="{FF2B5EF4-FFF2-40B4-BE49-F238E27FC236}">
                  <a16:creationId xmlns:a16="http://schemas.microsoft.com/office/drawing/2014/main" id="{238FA43E-FDC1-BB2A-4B50-F4F133E7990A}"/>
                </a:ext>
              </a:extLst>
            </p:cNvPr>
            <p:cNvCxnSpPr/>
            <p:nvPr/>
          </p:nvCxnSpPr>
          <p:spPr>
            <a:xfrm flipV="1">
              <a:off x="4181" y="113496"/>
              <a:ext cx="1171" cy="11"/>
            </a:xfrm>
            <a:prstGeom prst="line">
              <a:avLst/>
            </a:prstGeom>
            <a:ln w="31750" cap="flat" cmpd="sng">
              <a:solidFill>
                <a:srgbClr val="FF0000"/>
              </a:solidFill>
              <a:prstDash val="solid"/>
              <a:headEnd type="none" w="med" len="med"/>
              <a:tailEnd type="none" w="med" len="med"/>
            </a:ln>
          </p:spPr>
        </p:cxnSp>
        <p:cxnSp>
          <p:nvCxnSpPr>
            <p:cNvPr id="33" name="直接连接符 32">
              <a:extLst>
                <a:ext uri="{FF2B5EF4-FFF2-40B4-BE49-F238E27FC236}">
                  <a16:creationId xmlns:a16="http://schemas.microsoft.com/office/drawing/2014/main" id="{230DB251-78B8-E3F3-6A88-23347889A393}"/>
                </a:ext>
              </a:extLst>
            </p:cNvPr>
            <p:cNvCxnSpPr/>
            <p:nvPr/>
          </p:nvCxnSpPr>
          <p:spPr>
            <a:xfrm flipV="1">
              <a:off x="6685" y="113503"/>
              <a:ext cx="1507" cy="6"/>
            </a:xfrm>
            <a:prstGeom prst="line">
              <a:avLst/>
            </a:prstGeom>
            <a:ln w="31750" cap="flat" cmpd="sng">
              <a:solidFill>
                <a:srgbClr val="FF0000"/>
              </a:solidFill>
              <a:prstDash val="solid"/>
              <a:headEnd type="none" w="med" len="med"/>
              <a:tailEnd type="none" w="med" len="med"/>
            </a:ln>
          </p:spPr>
        </p:cxnSp>
        <p:cxnSp>
          <p:nvCxnSpPr>
            <p:cNvPr id="34" name="直接连接符 33">
              <a:extLst>
                <a:ext uri="{FF2B5EF4-FFF2-40B4-BE49-F238E27FC236}">
                  <a16:creationId xmlns:a16="http://schemas.microsoft.com/office/drawing/2014/main" id="{C2EFF31B-ECF8-96D5-765E-8993E45202AF}"/>
                </a:ext>
              </a:extLst>
            </p:cNvPr>
            <p:cNvCxnSpPr/>
            <p:nvPr/>
          </p:nvCxnSpPr>
          <p:spPr>
            <a:xfrm>
              <a:off x="6017" y="112626"/>
              <a:ext cx="1" cy="1982"/>
            </a:xfrm>
            <a:prstGeom prst="line">
              <a:avLst/>
            </a:prstGeom>
            <a:ln w="9525" cap="flat" cmpd="sng">
              <a:solidFill>
                <a:srgbClr val="000000"/>
              </a:solidFill>
              <a:prstDash val="lgDashDot"/>
              <a:headEnd type="none" w="med" len="med"/>
              <a:tailEnd type="none" w="med" len="med"/>
            </a:ln>
          </p:spPr>
        </p:cxnSp>
        <p:cxnSp>
          <p:nvCxnSpPr>
            <p:cNvPr id="35" name="直接连接符 34">
              <a:extLst>
                <a:ext uri="{FF2B5EF4-FFF2-40B4-BE49-F238E27FC236}">
                  <a16:creationId xmlns:a16="http://schemas.microsoft.com/office/drawing/2014/main" id="{AD38504D-FACA-FE7C-57B1-4D1773A16EDE}"/>
                </a:ext>
              </a:extLst>
            </p:cNvPr>
            <p:cNvCxnSpPr/>
            <p:nvPr/>
          </p:nvCxnSpPr>
          <p:spPr>
            <a:xfrm>
              <a:off x="4177" y="112670"/>
              <a:ext cx="0" cy="1716"/>
            </a:xfrm>
            <a:prstGeom prst="line">
              <a:avLst/>
            </a:prstGeom>
            <a:ln w="9525" cap="flat" cmpd="sng">
              <a:solidFill>
                <a:srgbClr val="000000"/>
              </a:solidFill>
              <a:prstDash val="lgDashDot"/>
              <a:headEnd type="none" w="med" len="med"/>
              <a:tailEnd type="none" w="med" len="med"/>
            </a:ln>
          </p:spPr>
        </p:cxnSp>
        <p:cxnSp>
          <p:nvCxnSpPr>
            <p:cNvPr id="36" name="直接连接符 35">
              <a:extLst>
                <a:ext uri="{FF2B5EF4-FFF2-40B4-BE49-F238E27FC236}">
                  <a16:creationId xmlns:a16="http://schemas.microsoft.com/office/drawing/2014/main" id="{AB87F5A5-6895-C8DE-AB09-C53D2848B734}"/>
                </a:ext>
              </a:extLst>
            </p:cNvPr>
            <p:cNvCxnSpPr/>
            <p:nvPr/>
          </p:nvCxnSpPr>
          <p:spPr>
            <a:xfrm flipV="1">
              <a:off x="5990" y="113496"/>
              <a:ext cx="742" cy="368"/>
            </a:xfrm>
            <a:prstGeom prst="line">
              <a:avLst/>
            </a:prstGeom>
            <a:ln w="31750" cap="flat" cmpd="sng">
              <a:solidFill>
                <a:srgbClr val="FF0000"/>
              </a:solidFill>
              <a:prstDash val="solid"/>
              <a:headEnd type="none" w="med" len="med"/>
              <a:tailEnd type="none" w="med" len="med"/>
            </a:ln>
          </p:spPr>
        </p:cxnSp>
        <p:cxnSp>
          <p:nvCxnSpPr>
            <p:cNvPr id="37" name="直接连接符 36">
              <a:extLst>
                <a:ext uri="{FF2B5EF4-FFF2-40B4-BE49-F238E27FC236}">
                  <a16:creationId xmlns:a16="http://schemas.microsoft.com/office/drawing/2014/main" id="{68FCABF3-4F3F-2580-E1E8-980D7F5D9007}"/>
                </a:ext>
              </a:extLst>
            </p:cNvPr>
            <p:cNvCxnSpPr/>
            <p:nvPr/>
          </p:nvCxnSpPr>
          <p:spPr>
            <a:xfrm>
              <a:off x="5347" y="114667"/>
              <a:ext cx="1358" cy="1"/>
            </a:xfrm>
            <a:prstGeom prst="line">
              <a:avLst/>
            </a:prstGeom>
            <a:ln w="19050" cap="flat" cmpd="sng">
              <a:solidFill>
                <a:srgbClr val="000000"/>
              </a:solidFill>
              <a:prstDash val="solid"/>
              <a:headEnd type="none" w="med" len="med"/>
              <a:tailEnd type="none" w="med" len="med"/>
            </a:ln>
          </p:spPr>
        </p:cxnSp>
        <p:cxnSp>
          <p:nvCxnSpPr>
            <p:cNvPr id="38" name="直接连接符 37">
              <a:extLst>
                <a:ext uri="{FF2B5EF4-FFF2-40B4-BE49-F238E27FC236}">
                  <a16:creationId xmlns:a16="http://schemas.microsoft.com/office/drawing/2014/main" id="{8857A941-CF30-0528-EE32-EA4DC7DB91F5}"/>
                </a:ext>
              </a:extLst>
            </p:cNvPr>
            <p:cNvCxnSpPr/>
            <p:nvPr/>
          </p:nvCxnSpPr>
          <p:spPr>
            <a:xfrm flipH="1">
              <a:off x="5359" y="114134"/>
              <a:ext cx="7" cy="556"/>
            </a:xfrm>
            <a:prstGeom prst="line">
              <a:avLst/>
            </a:prstGeom>
            <a:ln w="19050" cap="flat" cmpd="sng">
              <a:solidFill>
                <a:srgbClr val="000000"/>
              </a:solidFill>
              <a:prstDash val="solid"/>
              <a:headEnd type="none" w="med" len="med"/>
              <a:tailEnd type="none" w="med" len="med"/>
            </a:ln>
          </p:spPr>
        </p:cxnSp>
        <p:cxnSp>
          <p:nvCxnSpPr>
            <p:cNvPr id="39" name="直接连接符 38">
              <a:extLst>
                <a:ext uri="{FF2B5EF4-FFF2-40B4-BE49-F238E27FC236}">
                  <a16:creationId xmlns:a16="http://schemas.microsoft.com/office/drawing/2014/main" id="{1F0AC01B-635D-31A2-93B9-1A356067C81E}"/>
                </a:ext>
              </a:extLst>
            </p:cNvPr>
            <p:cNvCxnSpPr/>
            <p:nvPr/>
          </p:nvCxnSpPr>
          <p:spPr>
            <a:xfrm>
              <a:off x="5358" y="113492"/>
              <a:ext cx="677" cy="371"/>
            </a:xfrm>
            <a:prstGeom prst="line">
              <a:avLst/>
            </a:prstGeom>
            <a:ln w="31750" cap="flat" cmpd="sng">
              <a:solidFill>
                <a:srgbClr val="FF0000"/>
              </a:solidFill>
              <a:prstDash val="solid"/>
              <a:headEnd type="none" w="med" len="med"/>
              <a:tailEnd type="none" w="med" len="med"/>
            </a:ln>
          </p:spPr>
        </p:cxnSp>
        <p:cxnSp>
          <p:nvCxnSpPr>
            <p:cNvPr id="40" name="直接连接符 39">
              <a:extLst>
                <a:ext uri="{FF2B5EF4-FFF2-40B4-BE49-F238E27FC236}">
                  <a16:creationId xmlns:a16="http://schemas.microsoft.com/office/drawing/2014/main" id="{540D134B-074D-DC19-6666-68D6A74A2F7F}"/>
                </a:ext>
              </a:extLst>
            </p:cNvPr>
            <p:cNvCxnSpPr/>
            <p:nvPr/>
          </p:nvCxnSpPr>
          <p:spPr>
            <a:xfrm>
              <a:off x="6698" y="114124"/>
              <a:ext cx="1" cy="561"/>
            </a:xfrm>
            <a:prstGeom prst="line">
              <a:avLst/>
            </a:prstGeom>
            <a:ln w="19050" cap="flat" cmpd="sng">
              <a:solidFill>
                <a:srgbClr val="000000"/>
              </a:solidFill>
              <a:prstDash val="solid"/>
              <a:headEnd type="none" w="med" len="med"/>
              <a:tailEnd type="none" w="med" len="med"/>
            </a:ln>
          </p:spPr>
        </p:cxnSp>
        <p:cxnSp>
          <p:nvCxnSpPr>
            <p:cNvPr id="41" name="直接连接符 40">
              <a:extLst>
                <a:ext uri="{FF2B5EF4-FFF2-40B4-BE49-F238E27FC236}">
                  <a16:creationId xmlns:a16="http://schemas.microsoft.com/office/drawing/2014/main" id="{DEDF04F1-1BB1-CD03-9EC8-AECAA7891538}"/>
                </a:ext>
              </a:extLst>
            </p:cNvPr>
            <p:cNvCxnSpPr/>
            <p:nvPr/>
          </p:nvCxnSpPr>
          <p:spPr>
            <a:xfrm flipV="1">
              <a:off x="5376" y="114680"/>
              <a:ext cx="1" cy="485"/>
            </a:xfrm>
            <a:prstGeom prst="line">
              <a:avLst/>
            </a:prstGeom>
            <a:ln w="9525" cap="flat" cmpd="sng">
              <a:solidFill>
                <a:srgbClr val="000000"/>
              </a:solidFill>
              <a:prstDash val="solid"/>
              <a:headEnd type="none" w="med" len="med"/>
              <a:tailEnd type="none" w="med" len="med"/>
            </a:ln>
          </p:spPr>
        </p:cxnSp>
        <p:cxnSp>
          <p:nvCxnSpPr>
            <p:cNvPr id="42" name="直接连接符 41">
              <a:extLst>
                <a:ext uri="{FF2B5EF4-FFF2-40B4-BE49-F238E27FC236}">
                  <a16:creationId xmlns:a16="http://schemas.microsoft.com/office/drawing/2014/main" id="{F55F06AA-384A-1F1F-7B34-9AD041F49197}"/>
                </a:ext>
              </a:extLst>
            </p:cNvPr>
            <p:cNvCxnSpPr/>
            <p:nvPr/>
          </p:nvCxnSpPr>
          <p:spPr>
            <a:xfrm flipV="1">
              <a:off x="6709" y="114705"/>
              <a:ext cx="1" cy="456"/>
            </a:xfrm>
            <a:prstGeom prst="line">
              <a:avLst/>
            </a:prstGeom>
            <a:ln w="9525" cap="flat" cmpd="sng">
              <a:solidFill>
                <a:srgbClr val="000000"/>
              </a:solidFill>
              <a:prstDash val="solid"/>
              <a:headEnd type="none" w="med" len="med"/>
              <a:tailEnd type="none" w="med" len="med"/>
            </a:ln>
          </p:spPr>
        </p:cxnSp>
        <p:cxnSp>
          <p:nvCxnSpPr>
            <p:cNvPr id="43" name="直接连接符 42">
              <a:extLst>
                <a:ext uri="{FF2B5EF4-FFF2-40B4-BE49-F238E27FC236}">
                  <a16:creationId xmlns:a16="http://schemas.microsoft.com/office/drawing/2014/main" id="{48AC16AB-C57A-9816-5A8D-EB403751382A}"/>
                </a:ext>
              </a:extLst>
            </p:cNvPr>
            <p:cNvCxnSpPr/>
            <p:nvPr/>
          </p:nvCxnSpPr>
          <p:spPr>
            <a:xfrm>
              <a:off x="5389" y="114990"/>
              <a:ext cx="1301" cy="1"/>
            </a:xfrm>
            <a:prstGeom prst="line">
              <a:avLst/>
            </a:prstGeom>
            <a:ln w="9525" cap="flat" cmpd="sng">
              <a:solidFill>
                <a:srgbClr val="000000"/>
              </a:solidFill>
              <a:prstDash val="solid"/>
              <a:headEnd type="triangle" w="sm" len="sm"/>
              <a:tailEnd type="triangle" w="sm" len="sm"/>
            </a:ln>
          </p:spPr>
        </p:cxnSp>
        <p:sp>
          <p:nvSpPr>
            <p:cNvPr id="44" name="文本框 124">
              <a:extLst>
                <a:ext uri="{FF2B5EF4-FFF2-40B4-BE49-F238E27FC236}">
                  <a16:creationId xmlns:a16="http://schemas.microsoft.com/office/drawing/2014/main" id="{71470161-31FD-84FA-7443-35DEFF97464D}"/>
                </a:ext>
              </a:extLst>
            </p:cNvPr>
            <p:cNvSpPr txBox="1"/>
            <p:nvPr/>
          </p:nvSpPr>
          <p:spPr>
            <a:xfrm>
              <a:off x="5822" y="114684"/>
              <a:ext cx="420" cy="312"/>
            </a:xfrm>
            <a:prstGeom prst="rect">
              <a:avLst/>
            </a:prstGeom>
            <a:noFill/>
            <a:ln>
              <a:noFill/>
            </a:ln>
          </p:spPr>
          <p:txBody>
            <a:bodyPr lIns="0" tIns="0" rIns="0" bIns="0" upright="1"/>
            <a:lstStyle/>
            <a:p>
              <a:pPr algn="ctr">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L</a:t>
              </a:r>
              <a:r>
                <a:rPr lang="en-US" sz="900" i="1" kern="100" baseline="-25000">
                  <a:effectLst/>
                  <a:latin typeface="Calibri" panose="020F0502020204030204" pitchFamily="34" charset="0"/>
                  <a:ea typeface="宋体" panose="02010600030101010101" pitchFamily="2" charset="-122"/>
                  <a:cs typeface="Times New Roman" panose="02020603050405020304" pitchFamily="18" charset="0"/>
                </a:rPr>
                <a:t>D</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5" name="文本框 125">
              <a:extLst>
                <a:ext uri="{FF2B5EF4-FFF2-40B4-BE49-F238E27FC236}">
                  <a16:creationId xmlns:a16="http://schemas.microsoft.com/office/drawing/2014/main" id="{BC5ADC22-89FF-C3B6-990C-64E254F230E5}"/>
                </a:ext>
              </a:extLst>
            </p:cNvPr>
            <p:cNvSpPr txBox="1"/>
            <p:nvPr/>
          </p:nvSpPr>
          <p:spPr>
            <a:xfrm>
              <a:off x="3952" y="113535"/>
              <a:ext cx="170" cy="255"/>
            </a:xfrm>
            <a:prstGeom prst="rect">
              <a:avLst/>
            </a:prstGeom>
            <a:noFill/>
            <a:ln>
              <a:noFill/>
            </a:ln>
          </p:spPr>
          <p:txBody>
            <a:bodyPr lIns="0" tIns="0" rIns="0" bIns="0" upright="1"/>
            <a:lstStyle/>
            <a:p>
              <a:pPr algn="just">
                <a:buNone/>
              </a:pPr>
              <a:r>
                <a:rPr lang="en-US" sz="900" i="1" kern="100" dirty="0">
                  <a:effectLst/>
                  <a:latin typeface="Calibri" panose="020F0502020204030204" pitchFamily="34" charset="0"/>
                  <a:ea typeface="宋体" panose="02010600030101010101" pitchFamily="2" charset="-122"/>
                  <a:cs typeface="Times New Roman" panose="02020603050405020304" pitchFamily="18" charset="0"/>
                </a:rPr>
                <a:t>A</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6" name="文本框 126">
              <a:extLst>
                <a:ext uri="{FF2B5EF4-FFF2-40B4-BE49-F238E27FC236}">
                  <a16:creationId xmlns:a16="http://schemas.microsoft.com/office/drawing/2014/main" id="{B741C94B-FE6E-0DF6-EB07-739FDA34E6BC}"/>
                </a:ext>
              </a:extLst>
            </p:cNvPr>
            <p:cNvSpPr txBox="1"/>
            <p:nvPr/>
          </p:nvSpPr>
          <p:spPr>
            <a:xfrm>
              <a:off x="6050" y="113859"/>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CB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47" name="文本框 127">
              <a:extLst>
                <a:ext uri="{FF2B5EF4-FFF2-40B4-BE49-F238E27FC236}">
                  <a16:creationId xmlns:a16="http://schemas.microsoft.com/office/drawing/2014/main" id="{7A0A3A06-5C6F-0207-519A-DA7111948F46}"/>
                </a:ext>
              </a:extLst>
            </p:cNvPr>
            <p:cNvSpPr txBox="1"/>
            <p:nvPr/>
          </p:nvSpPr>
          <p:spPr>
            <a:xfrm>
              <a:off x="6771" y="113190"/>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DCB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48" name="直接连接符 47">
              <a:extLst>
                <a:ext uri="{FF2B5EF4-FFF2-40B4-BE49-F238E27FC236}">
                  <a16:creationId xmlns:a16="http://schemas.microsoft.com/office/drawing/2014/main" id="{27F32C96-F91D-9031-681A-14628A6BE4D5}"/>
                </a:ext>
              </a:extLst>
            </p:cNvPr>
            <p:cNvCxnSpPr/>
            <p:nvPr/>
          </p:nvCxnSpPr>
          <p:spPr>
            <a:xfrm flipH="1">
              <a:off x="5397" y="113872"/>
              <a:ext cx="643" cy="265"/>
            </a:xfrm>
            <a:prstGeom prst="line">
              <a:avLst/>
            </a:prstGeom>
            <a:ln w="9525" cap="flat" cmpd="sng">
              <a:solidFill>
                <a:srgbClr val="000000"/>
              </a:solidFill>
              <a:prstDash val="solid"/>
              <a:headEnd type="none" w="med" len="med"/>
              <a:tailEnd type="none" w="med" len="med"/>
            </a:ln>
          </p:spPr>
        </p:cxnSp>
        <p:sp>
          <p:nvSpPr>
            <p:cNvPr id="49" name="文本框 129">
              <a:extLst>
                <a:ext uri="{FF2B5EF4-FFF2-40B4-BE49-F238E27FC236}">
                  <a16:creationId xmlns:a16="http://schemas.microsoft.com/office/drawing/2014/main" id="{83F24113-0636-B93A-F739-44EE3CAA9442}"/>
                </a:ext>
              </a:extLst>
            </p:cNvPr>
            <p:cNvSpPr txBox="1"/>
            <p:nvPr/>
          </p:nvSpPr>
          <p:spPr>
            <a:xfrm>
              <a:off x="5564" y="113759"/>
              <a:ext cx="239"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r</a:t>
              </a:r>
              <a:r>
                <a:rPr lang="en-US" sz="900" i="1" kern="100" baseline="-25000">
                  <a:effectLst/>
                  <a:latin typeface="Calibri" panose="020F0502020204030204" pitchFamily="34" charset="0"/>
                  <a:ea typeface="宋体" panose="02010600030101010101" pitchFamily="2" charset="-122"/>
                  <a:cs typeface="Times New Roman" panose="02020603050405020304" pitchFamily="18" charset="0"/>
                </a:rPr>
                <a:t>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50" name="直接连接符 49">
              <a:extLst>
                <a:ext uri="{FF2B5EF4-FFF2-40B4-BE49-F238E27FC236}">
                  <a16:creationId xmlns:a16="http://schemas.microsoft.com/office/drawing/2014/main" id="{2D5B6812-414C-BAB6-F6EF-0843939E321B}"/>
                </a:ext>
              </a:extLst>
            </p:cNvPr>
            <p:cNvCxnSpPr/>
            <p:nvPr/>
          </p:nvCxnSpPr>
          <p:spPr>
            <a:xfrm>
              <a:off x="5397" y="114132"/>
              <a:ext cx="632" cy="15"/>
            </a:xfrm>
            <a:prstGeom prst="line">
              <a:avLst/>
            </a:prstGeom>
            <a:ln w="9525" cap="flat" cmpd="sng">
              <a:solidFill>
                <a:srgbClr val="000000"/>
              </a:solidFill>
              <a:prstDash val="solid"/>
              <a:headEnd type="none" w="med" len="med"/>
              <a:tailEnd type="none" w="med" len="med"/>
            </a:ln>
          </p:spPr>
        </p:cxnSp>
        <p:cxnSp>
          <p:nvCxnSpPr>
            <p:cNvPr id="51" name="直接连接符 50">
              <a:extLst>
                <a:ext uri="{FF2B5EF4-FFF2-40B4-BE49-F238E27FC236}">
                  <a16:creationId xmlns:a16="http://schemas.microsoft.com/office/drawing/2014/main" id="{5BE675A8-FBC6-F68A-E9EB-262A5AA74E7A}"/>
                </a:ext>
              </a:extLst>
            </p:cNvPr>
            <p:cNvCxnSpPr/>
            <p:nvPr/>
          </p:nvCxnSpPr>
          <p:spPr>
            <a:xfrm>
              <a:off x="5939" y="114540"/>
              <a:ext cx="2058" cy="1"/>
            </a:xfrm>
            <a:prstGeom prst="line">
              <a:avLst/>
            </a:prstGeom>
            <a:ln w="9525" cap="flat" cmpd="sng">
              <a:solidFill>
                <a:srgbClr val="000000"/>
              </a:solidFill>
              <a:prstDash val="solid"/>
              <a:headEnd type="none" w="med" len="med"/>
              <a:tailEnd type="none" w="med" len="med"/>
            </a:ln>
          </p:spPr>
        </p:cxnSp>
        <p:cxnSp>
          <p:nvCxnSpPr>
            <p:cNvPr id="52" name="直接连接符 51">
              <a:extLst>
                <a:ext uri="{FF2B5EF4-FFF2-40B4-BE49-F238E27FC236}">
                  <a16:creationId xmlns:a16="http://schemas.microsoft.com/office/drawing/2014/main" id="{AE4042FB-68FC-3FFF-F770-F8D5EDB1B659}"/>
                </a:ext>
              </a:extLst>
            </p:cNvPr>
            <p:cNvCxnSpPr/>
            <p:nvPr/>
          </p:nvCxnSpPr>
          <p:spPr>
            <a:xfrm>
              <a:off x="7125" y="114102"/>
              <a:ext cx="1" cy="473"/>
            </a:xfrm>
            <a:prstGeom prst="line">
              <a:avLst/>
            </a:prstGeom>
            <a:ln w="9525" cap="flat" cmpd="sng">
              <a:solidFill>
                <a:srgbClr val="000000"/>
              </a:solidFill>
              <a:prstDash val="solid"/>
              <a:headEnd type="triangle" w="sm" len="sm"/>
              <a:tailEnd type="triangle" w="sm" len="sm"/>
            </a:ln>
          </p:spPr>
        </p:cxnSp>
        <p:sp>
          <p:nvSpPr>
            <p:cNvPr id="53" name="文本框 133">
              <a:extLst>
                <a:ext uri="{FF2B5EF4-FFF2-40B4-BE49-F238E27FC236}">
                  <a16:creationId xmlns:a16="http://schemas.microsoft.com/office/drawing/2014/main" id="{F9403239-C0F0-813C-2A52-A2FB728CFACD}"/>
                </a:ext>
              </a:extLst>
            </p:cNvPr>
            <p:cNvSpPr txBox="1"/>
            <p:nvPr/>
          </p:nvSpPr>
          <p:spPr>
            <a:xfrm>
              <a:off x="7232" y="114195"/>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sym typeface="Symbol" panose="05050102010706020507" pitchFamily="18" charset="2"/>
                </a:rPr>
                <a:t></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30802" name="组合 30801">
            <a:extLst>
              <a:ext uri="{FF2B5EF4-FFF2-40B4-BE49-F238E27FC236}">
                <a16:creationId xmlns:a16="http://schemas.microsoft.com/office/drawing/2014/main" id="{9205B0A5-D2BB-02CD-F256-A53245136746}"/>
              </a:ext>
            </a:extLst>
          </p:cNvPr>
          <p:cNvGrpSpPr/>
          <p:nvPr/>
        </p:nvGrpSpPr>
        <p:grpSpPr>
          <a:xfrm>
            <a:off x="2010406" y="5095845"/>
            <a:ext cx="2409195" cy="894225"/>
            <a:chOff x="3076" y="121859"/>
            <a:chExt cx="7229" cy="2403"/>
          </a:xfrm>
        </p:grpSpPr>
        <p:sp>
          <p:nvSpPr>
            <p:cNvPr id="30803" name="椭圆 30802">
              <a:extLst>
                <a:ext uri="{FF2B5EF4-FFF2-40B4-BE49-F238E27FC236}">
                  <a16:creationId xmlns:a16="http://schemas.microsoft.com/office/drawing/2014/main" id="{B7EE2A02-2914-44A5-F8F5-A84EBF52CE0F}"/>
                </a:ext>
              </a:extLst>
            </p:cNvPr>
            <p:cNvSpPr/>
            <p:nvPr/>
          </p:nvSpPr>
          <p:spPr>
            <a:xfrm>
              <a:off x="7496" y="122262"/>
              <a:ext cx="1365" cy="123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04" name="椭圆 30803">
              <a:extLst>
                <a:ext uri="{FF2B5EF4-FFF2-40B4-BE49-F238E27FC236}">
                  <a16:creationId xmlns:a16="http://schemas.microsoft.com/office/drawing/2014/main" id="{94A49650-F941-DDF0-68A5-DAE2EC5D8EF3}"/>
                </a:ext>
              </a:extLst>
            </p:cNvPr>
            <p:cNvSpPr/>
            <p:nvPr/>
          </p:nvSpPr>
          <p:spPr>
            <a:xfrm>
              <a:off x="6068" y="122550"/>
              <a:ext cx="1365" cy="1248"/>
            </a:xfrm>
            <a:prstGeom prst="ellipse">
              <a:avLst/>
            </a:prstGeom>
            <a:solidFill>
              <a:srgbClr val="FFFFFF"/>
            </a:solidFill>
            <a:ln w="19050" cap="flat" cmpd="sng">
              <a:solidFill>
                <a:srgbClr val="000000"/>
              </a:solidFill>
              <a:prstDash val="solid"/>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05" name="椭圆 30804">
              <a:extLst>
                <a:ext uri="{FF2B5EF4-FFF2-40B4-BE49-F238E27FC236}">
                  <a16:creationId xmlns:a16="http://schemas.microsoft.com/office/drawing/2014/main" id="{DDF52729-08C2-7100-2245-EF74578D3BB3}"/>
                </a:ext>
              </a:extLst>
            </p:cNvPr>
            <p:cNvSpPr/>
            <p:nvPr/>
          </p:nvSpPr>
          <p:spPr>
            <a:xfrm>
              <a:off x="6923" y="122577"/>
              <a:ext cx="1365" cy="123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06" name="椭圆 30805">
              <a:extLst>
                <a:ext uri="{FF2B5EF4-FFF2-40B4-BE49-F238E27FC236}">
                  <a16:creationId xmlns:a16="http://schemas.microsoft.com/office/drawing/2014/main" id="{2C3DC954-B864-4E6E-B42D-B4B8B208343F}"/>
                </a:ext>
              </a:extLst>
            </p:cNvPr>
            <p:cNvSpPr/>
            <p:nvPr/>
          </p:nvSpPr>
          <p:spPr>
            <a:xfrm>
              <a:off x="3459" y="122232"/>
              <a:ext cx="1365" cy="124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07" name="椭圆 30806">
              <a:extLst>
                <a:ext uri="{FF2B5EF4-FFF2-40B4-BE49-F238E27FC236}">
                  <a16:creationId xmlns:a16="http://schemas.microsoft.com/office/drawing/2014/main" id="{783B4FA3-A32F-8B7F-93B9-B09C5B709A30}"/>
                </a:ext>
              </a:extLst>
            </p:cNvPr>
            <p:cNvSpPr/>
            <p:nvPr/>
          </p:nvSpPr>
          <p:spPr>
            <a:xfrm>
              <a:off x="4651" y="122255"/>
              <a:ext cx="1365" cy="124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0808" name="直接连接符 30807">
              <a:extLst>
                <a:ext uri="{FF2B5EF4-FFF2-40B4-BE49-F238E27FC236}">
                  <a16:creationId xmlns:a16="http://schemas.microsoft.com/office/drawing/2014/main" id="{8504B9C4-98DD-BEC7-47A2-A5CF63D525A2}"/>
                </a:ext>
              </a:extLst>
            </p:cNvPr>
            <p:cNvCxnSpPr/>
            <p:nvPr/>
          </p:nvCxnSpPr>
          <p:spPr>
            <a:xfrm>
              <a:off x="3181" y="123490"/>
              <a:ext cx="2181" cy="28"/>
            </a:xfrm>
            <a:prstGeom prst="line">
              <a:avLst/>
            </a:prstGeom>
            <a:ln w="19050" cap="flat" cmpd="sng">
              <a:solidFill>
                <a:srgbClr val="000000"/>
              </a:solidFill>
              <a:prstDash val="solid"/>
              <a:headEnd type="none" w="med" len="med"/>
              <a:tailEnd type="none" w="med" len="med"/>
            </a:ln>
          </p:spPr>
        </p:cxnSp>
        <p:cxnSp>
          <p:nvCxnSpPr>
            <p:cNvPr id="30809" name="直接连接符 30808">
              <a:extLst>
                <a:ext uri="{FF2B5EF4-FFF2-40B4-BE49-F238E27FC236}">
                  <a16:creationId xmlns:a16="http://schemas.microsoft.com/office/drawing/2014/main" id="{B3D2E392-B1CE-E45C-F977-275BB1FDE07B}"/>
                </a:ext>
              </a:extLst>
            </p:cNvPr>
            <p:cNvCxnSpPr/>
            <p:nvPr/>
          </p:nvCxnSpPr>
          <p:spPr>
            <a:xfrm>
              <a:off x="8176" y="123356"/>
              <a:ext cx="2032" cy="1"/>
            </a:xfrm>
            <a:prstGeom prst="line">
              <a:avLst/>
            </a:prstGeom>
            <a:ln w="19050" cap="flat" cmpd="sng">
              <a:solidFill>
                <a:srgbClr val="000000"/>
              </a:solidFill>
              <a:prstDash val="solid"/>
              <a:headEnd type="none" w="med" len="med"/>
              <a:tailEnd type="none" w="med" len="med"/>
            </a:ln>
          </p:spPr>
        </p:cxnSp>
        <p:cxnSp>
          <p:nvCxnSpPr>
            <p:cNvPr id="30810" name="直接连接符 30809">
              <a:extLst>
                <a:ext uri="{FF2B5EF4-FFF2-40B4-BE49-F238E27FC236}">
                  <a16:creationId xmlns:a16="http://schemas.microsoft.com/office/drawing/2014/main" id="{267F0B48-4039-1832-02B0-9CC2D8742B5E}"/>
                </a:ext>
              </a:extLst>
            </p:cNvPr>
            <p:cNvCxnSpPr/>
            <p:nvPr/>
          </p:nvCxnSpPr>
          <p:spPr>
            <a:xfrm>
              <a:off x="3128" y="122237"/>
              <a:ext cx="6995" cy="1"/>
            </a:xfrm>
            <a:prstGeom prst="line">
              <a:avLst/>
            </a:prstGeom>
            <a:ln w="19050" cap="flat" cmpd="sng">
              <a:solidFill>
                <a:srgbClr val="000000"/>
              </a:solidFill>
              <a:prstDash val="solid"/>
              <a:headEnd type="none" w="med" len="med"/>
              <a:tailEnd type="none" w="med" len="med"/>
            </a:ln>
          </p:spPr>
        </p:cxnSp>
        <p:cxnSp>
          <p:nvCxnSpPr>
            <p:cNvPr id="30811" name="直接连接符 30810">
              <a:extLst>
                <a:ext uri="{FF2B5EF4-FFF2-40B4-BE49-F238E27FC236}">
                  <a16:creationId xmlns:a16="http://schemas.microsoft.com/office/drawing/2014/main" id="{1D7510E7-27E2-3358-0A66-96D18AA52313}"/>
                </a:ext>
              </a:extLst>
            </p:cNvPr>
            <p:cNvCxnSpPr/>
            <p:nvPr/>
          </p:nvCxnSpPr>
          <p:spPr>
            <a:xfrm>
              <a:off x="3076" y="122887"/>
              <a:ext cx="7229" cy="1"/>
            </a:xfrm>
            <a:prstGeom prst="line">
              <a:avLst/>
            </a:prstGeom>
            <a:ln w="9525" cap="flat" cmpd="sng">
              <a:solidFill>
                <a:srgbClr val="000000"/>
              </a:solidFill>
              <a:prstDash val="lgDashDot"/>
              <a:headEnd type="none" w="med" len="med"/>
              <a:tailEnd type="none" w="med" len="med"/>
            </a:ln>
          </p:spPr>
        </p:cxnSp>
        <p:cxnSp>
          <p:nvCxnSpPr>
            <p:cNvPr id="30812" name="直接连接符 30811">
              <a:extLst>
                <a:ext uri="{FF2B5EF4-FFF2-40B4-BE49-F238E27FC236}">
                  <a16:creationId xmlns:a16="http://schemas.microsoft.com/office/drawing/2014/main" id="{F9A1DF4A-C8E8-948D-1684-20650423A226}"/>
                </a:ext>
              </a:extLst>
            </p:cNvPr>
            <p:cNvCxnSpPr/>
            <p:nvPr/>
          </p:nvCxnSpPr>
          <p:spPr>
            <a:xfrm>
              <a:off x="4553" y="123224"/>
              <a:ext cx="4515" cy="0"/>
            </a:xfrm>
            <a:prstGeom prst="line">
              <a:avLst/>
            </a:prstGeom>
            <a:ln w="9525" cap="flat" cmpd="sng">
              <a:solidFill>
                <a:srgbClr val="000000"/>
              </a:solidFill>
              <a:prstDash val="lgDashDot"/>
              <a:headEnd type="none" w="med" len="med"/>
              <a:tailEnd type="none" w="med" len="med"/>
            </a:ln>
          </p:spPr>
        </p:cxnSp>
        <p:cxnSp>
          <p:nvCxnSpPr>
            <p:cNvPr id="30813" name="直接连接符 30812">
              <a:extLst>
                <a:ext uri="{FF2B5EF4-FFF2-40B4-BE49-F238E27FC236}">
                  <a16:creationId xmlns:a16="http://schemas.microsoft.com/office/drawing/2014/main" id="{9EBA5CAA-5994-FDFF-4080-E429D6DE0CC4}"/>
                </a:ext>
              </a:extLst>
            </p:cNvPr>
            <p:cNvCxnSpPr/>
            <p:nvPr/>
          </p:nvCxnSpPr>
          <p:spPr>
            <a:xfrm>
              <a:off x="5347" y="121994"/>
              <a:ext cx="0" cy="1716"/>
            </a:xfrm>
            <a:prstGeom prst="line">
              <a:avLst/>
            </a:prstGeom>
            <a:ln w="9525" cap="flat" cmpd="sng">
              <a:solidFill>
                <a:srgbClr val="000000"/>
              </a:solidFill>
              <a:prstDash val="lgDashDot"/>
              <a:headEnd type="none" w="med" len="med"/>
              <a:tailEnd type="none" w="med" len="med"/>
            </a:ln>
          </p:spPr>
        </p:cxnSp>
        <p:cxnSp>
          <p:nvCxnSpPr>
            <p:cNvPr id="30814" name="直接连接符 30813">
              <a:extLst>
                <a:ext uri="{FF2B5EF4-FFF2-40B4-BE49-F238E27FC236}">
                  <a16:creationId xmlns:a16="http://schemas.microsoft.com/office/drawing/2014/main" id="{CDC727DC-EFE7-AE8F-256C-8EC712FD2E36}"/>
                </a:ext>
              </a:extLst>
            </p:cNvPr>
            <p:cNvCxnSpPr/>
            <p:nvPr/>
          </p:nvCxnSpPr>
          <p:spPr>
            <a:xfrm>
              <a:off x="6772" y="121859"/>
              <a:ext cx="0" cy="2028"/>
            </a:xfrm>
            <a:prstGeom prst="line">
              <a:avLst/>
            </a:prstGeom>
            <a:ln w="9525" cap="flat" cmpd="sng">
              <a:solidFill>
                <a:srgbClr val="000000"/>
              </a:solidFill>
              <a:prstDash val="lgDashDot"/>
              <a:headEnd type="none" w="med" len="med"/>
              <a:tailEnd type="none" w="med" len="med"/>
            </a:ln>
          </p:spPr>
        </p:cxnSp>
        <p:cxnSp>
          <p:nvCxnSpPr>
            <p:cNvPr id="30815" name="直接连接符 30814">
              <a:extLst>
                <a:ext uri="{FF2B5EF4-FFF2-40B4-BE49-F238E27FC236}">
                  <a16:creationId xmlns:a16="http://schemas.microsoft.com/office/drawing/2014/main" id="{CA538C1A-21CA-EA99-2903-32267F5E45A6}"/>
                </a:ext>
              </a:extLst>
            </p:cNvPr>
            <p:cNvCxnSpPr/>
            <p:nvPr/>
          </p:nvCxnSpPr>
          <p:spPr>
            <a:xfrm>
              <a:off x="8182" y="122012"/>
              <a:ext cx="1" cy="1653"/>
            </a:xfrm>
            <a:prstGeom prst="line">
              <a:avLst/>
            </a:prstGeom>
            <a:ln w="9525" cap="flat" cmpd="sng">
              <a:solidFill>
                <a:srgbClr val="000000"/>
              </a:solidFill>
              <a:prstDash val="lgDashDot"/>
              <a:headEnd type="none" w="med" len="med"/>
              <a:tailEnd type="none" w="med" len="med"/>
            </a:ln>
          </p:spPr>
        </p:cxnSp>
        <p:sp>
          <p:nvSpPr>
            <p:cNvPr id="30816" name="文本框 150">
              <a:extLst>
                <a:ext uri="{FF2B5EF4-FFF2-40B4-BE49-F238E27FC236}">
                  <a16:creationId xmlns:a16="http://schemas.microsoft.com/office/drawing/2014/main" id="{131806A2-F534-334A-7C8D-3DF9BFCBF65C}"/>
                </a:ext>
              </a:extLst>
            </p:cNvPr>
            <p:cNvSpPr txBox="1"/>
            <p:nvPr/>
          </p:nvSpPr>
          <p:spPr>
            <a:xfrm>
              <a:off x="5122" y="122860"/>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O</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17" name="椭圆 30816">
              <a:extLst>
                <a:ext uri="{FF2B5EF4-FFF2-40B4-BE49-F238E27FC236}">
                  <a16:creationId xmlns:a16="http://schemas.microsoft.com/office/drawing/2014/main" id="{DA6F26CA-0B6F-621B-C42C-F86BCF3B81C9}"/>
                </a:ext>
              </a:extLst>
            </p:cNvPr>
            <p:cNvSpPr/>
            <p:nvPr/>
          </p:nvSpPr>
          <p:spPr>
            <a:xfrm>
              <a:off x="5324" y="122865"/>
              <a:ext cx="50" cy="49"/>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endParaRPr lang="zh-CN" altLang="en-US"/>
            </a:p>
          </p:txBody>
        </p:sp>
        <p:sp>
          <p:nvSpPr>
            <p:cNvPr id="30818" name="椭圆 30817">
              <a:extLst>
                <a:ext uri="{FF2B5EF4-FFF2-40B4-BE49-F238E27FC236}">
                  <a16:creationId xmlns:a16="http://schemas.microsoft.com/office/drawing/2014/main" id="{85BC66F7-F220-99C1-C6CC-F5DEF7A3DD4D}"/>
                </a:ext>
              </a:extLst>
            </p:cNvPr>
            <p:cNvSpPr/>
            <p:nvPr/>
          </p:nvSpPr>
          <p:spPr>
            <a:xfrm>
              <a:off x="6735" y="123211"/>
              <a:ext cx="49" cy="42"/>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19" name="椭圆 30818">
              <a:extLst>
                <a:ext uri="{FF2B5EF4-FFF2-40B4-BE49-F238E27FC236}">
                  <a16:creationId xmlns:a16="http://schemas.microsoft.com/office/drawing/2014/main" id="{BCC53D63-8309-0B92-522B-0CC582B54D80}"/>
                </a:ext>
              </a:extLst>
            </p:cNvPr>
            <p:cNvSpPr/>
            <p:nvPr/>
          </p:nvSpPr>
          <p:spPr>
            <a:xfrm>
              <a:off x="8164" y="122866"/>
              <a:ext cx="37" cy="42"/>
            </a:xfrm>
            <a:prstGeom prst="ellipse">
              <a:avLst/>
            </a:prstGeom>
            <a:solidFill>
              <a:srgbClr val="000000"/>
            </a:solidFill>
            <a:ln w="9525" cap="flat" cmpd="sng">
              <a:solidFill>
                <a:srgbClr val="000000"/>
              </a:solidFill>
              <a:prstDash val="solid"/>
              <a:headEnd type="none" w="med" len="med"/>
              <a:tailEnd type="none" w="med" len="med"/>
            </a:ln>
          </p:spPr>
          <p:txBody>
            <a:bodyPr upright="1"/>
            <a:lstStyle/>
            <a:p>
              <a:endParaRPr lang="zh-CN" altLang="en-US"/>
            </a:p>
          </p:txBody>
        </p:sp>
        <p:cxnSp>
          <p:nvCxnSpPr>
            <p:cNvPr id="30820" name="直接连接符 30819">
              <a:extLst>
                <a:ext uri="{FF2B5EF4-FFF2-40B4-BE49-F238E27FC236}">
                  <a16:creationId xmlns:a16="http://schemas.microsoft.com/office/drawing/2014/main" id="{8CF7681A-7A19-A0A4-F546-A2B41F524214}"/>
                </a:ext>
              </a:extLst>
            </p:cNvPr>
            <p:cNvCxnSpPr/>
            <p:nvPr/>
          </p:nvCxnSpPr>
          <p:spPr>
            <a:xfrm flipV="1">
              <a:off x="5344" y="123530"/>
              <a:ext cx="0" cy="732"/>
            </a:xfrm>
            <a:prstGeom prst="line">
              <a:avLst/>
            </a:prstGeom>
            <a:ln w="9525" cap="flat" cmpd="sng">
              <a:solidFill>
                <a:srgbClr val="000000"/>
              </a:solidFill>
              <a:prstDash val="solid"/>
              <a:headEnd type="none" w="med" len="med"/>
              <a:tailEnd type="none" w="med" len="med"/>
            </a:ln>
          </p:spPr>
        </p:cxnSp>
        <p:cxnSp>
          <p:nvCxnSpPr>
            <p:cNvPr id="30821" name="直接连接符 30820">
              <a:extLst>
                <a:ext uri="{FF2B5EF4-FFF2-40B4-BE49-F238E27FC236}">
                  <a16:creationId xmlns:a16="http://schemas.microsoft.com/office/drawing/2014/main" id="{E0E86F2F-B6DA-3691-2464-4F130EC52AEA}"/>
                </a:ext>
              </a:extLst>
            </p:cNvPr>
            <p:cNvCxnSpPr/>
            <p:nvPr/>
          </p:nvCxnSpPr>
          <p:spPr>
            <a:xfrm flipV="1">
              <a:off x="8193" y="123530"/>
              <a:ext cx="0" cy="732"/>
            </a:xfrm>
            <a:prstGeom prst="line">
              <a:avLst/>
            </a:prstGeom>
            <a:ln w="9525" cap="flat" cmpd="sng">
              <a:solidFill>
                <a:srgbClr val="000000"/>
              </a:solidFill>
              <a:prstDash val="solid"/>
              <a:headEnd type="none" w="med" len="med"/>
              <a:tailEnd type="none" w="med" len="med"/>
            </a:ln>
          </p:spPr>
        </p:cxnSp>
        <p:cxnSp>
          <p:nvCxnSpPr>
            <p:cNvPr id="30822" name="直接连接符 30821">
              <a:extLst>
                <a:ext uri="{FF2B5EF4-FFF2-40B4-BE49-F238E27FC236}">
                  <a16:creationId xmlns:a16="http://schemas.microsoft.com/office/drawing/2014/main" id="{BD8423BE-0761-02E8-2937-80BABB78CD52}"/>
                </a:ext>
              </a:extLst>
            </p:cNvPr>
            <p:cNvCxnSpPr/>
            <p:nvPr/>
          </p:nvCxnSpPr>
          <p:spPr>
            <a:xfrm>
              <a:off x="5343" y="124171"/>
              <a:ext cx="2845" cy="1"/>
            </a:xfrm>
            <a:prstGeom prst="line">
              <a:avLst/>
            </a:prstGeom>
            <a:ln w="9525" cap="flat" cmpd="sng">
              <a:solidFill>
                <a:srgbClr val="000000"/>
              </a:solidFill>
              <a:prstDash val="solid"/>
              <a:headEnd type="triangle" w="sm" len="sm"/>
              <a:tailEnd type="triangle" w="sm" len="sm"/>
            </a:ln>
          </p:spPr>
        </p:cxnSp>
        <p:sp>
          <p:nvSpPr>
            <p:cNvPr id="30823" name="文本框 157">
              <a:extLst>
                <a:ext uri="{FF2B5EF4-FFF2-40B4-BE49-F238E27FC236}">
                  <a16:creationId xmlns:a16="http://schemas.microsoft.com/office/drawing/2014/main" id="{53A288F9-994F-4A89-B6B9-672672581701}"/>
                </a:ext>
              </a:extLst>
            </p:cNvPr>
            <p:cNvSpPr txBox="1"/>
            <p:nvPr/>
          </p:nvSpPr>
          <p:spPr>
            <a:xfrm>
              <a:off x="6541" y="123896"/>
              <a:ext cx="420" cy="312"/>
            </a:xfrm>
            <a:prstGeom prst="rect">
              <a:avLst/>
            </a:prstGeom>
            <a:noFill/>
            <a:ln>
              <a:noFill/>
            </a:ln>
          </p:spPr>
          <p:txBody>
            <a:bodyPr lIns="0" tIns="0" rIns="0" bIns="0" upright="1"/>
            <a:lstStyle/>
            <a:p>
              <a:pPr algn="ctr">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L</a:t>
              </a:r>
              <a:r>
                <a:rPr lang="en-US" sz="900" i="1" kern="100" baseline="-25000">
                  <a:effectLst/>
                  <a:latin typeface="Calibri" panose="020F0502020204030204" pitchFamily="34" charset="0"/>
                  <a:ea typeface="宋体" panose="02010600030101010101" pitchFamily="2" charset="-122"/>
                  <a:cs typeface="Times New Roman" panose="02020603050405020304" pitchFamily="18" charset="0"/>
                </a:rPr>
                <a:t>D</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0824" name="直接连接符 30823">
              <a:extLst>
                <a:ext uri="{FF2B5EF4-FFF2-40B4-BE49-F238E27FC236}">
                  <a16:creationId xmlns:a16="http://schemas.microsoft.com/office/drawing/2014/main" id="{6D165831-201C-5A4C-CBDC-AD13C9E7E7BA}"/>
                </a:ext>
              </a:extLst>
            </p:cNvPr>
            <p:cNvCxnSpPr/>
            <p:nvPr/>
          </p:nvCxnSpPr>
          <p:spPr>
            <a:xfrm>
              <a:off x="4787" y="123802"/>
              <a:ext cx="5455" cy="8"/>
            </a:xfrm>
            <a:prstGeom prst="line">
              <a:avLst/>
            </a:prstGeom>
            <a:ln w="9525" cap="flat" cmpd="sng">
              <a:solidFill>
                <a:srgbClr val="000000"/>
              </a:solidFill>
              <a:prstDash val="solid"/>
              <a:headEnd type="none" w="med" len="med"/>
              <a:tailEnd type="none" w="med" len="med"/>
            </a:ln>
          </p:spPr>
        </p:cxnSp>
        <p:cxnSp>
          <p:nvCxnSpPr>
            <p:cNvPr id="30825" name="直接连接符 30824">
              <a:extLst>
                <a:ext uri="{FF2B5EF4-FFF2-40B4-BE49-F238E27FC236}">
                  <a16:creationId xmlns:a16="http://schemas.microsoft.com/office/drawing/2014/main" id="{96A368B5-E71E-CF0D-4733-ABF641060C42}"/>
                </a:ext>
              </a:extLst>
            </p:cNvPr>
            <p:cNvCxnSpPr/>
            <p:nvPr/>
          </p:nvCxnSpPr>
          <p:spPr>
            <a:xfrm>
              <a:off x="9917" y="123360"/>
              <a:ext cx="1" cy="413"/>
            </a:xfrm>
            <a:prstGeom prst="line">
              <a:avLst/>
            </a:prstGeom>
            <a:ln w="9525" cap="flat" cmpd="sng">
              <a:solidFill>
                <a:srgbClr val="000000"/>
              </a:solidFill>
              <a:prstDash val="solid"/>
              <a:headEnd type="triangle" w="sm" len="sm"/>
              <a:tailEnd type="triangle" w="sm" len="sm"/>
            </a:ln>
          </p:spPr>
        </p:cxnSp>
        <p:sp>
          <p:nvSpPr>
            <p:cNvPr id="30826" name="文本框 160">
              <a:extLst>
                <a:ext uri="{FF2B5EF4-FFF2-40B4-BE49-F238E27FC236}">
                  <a16:creationId xmlns:a16="http://schemas.microsoft.com/office/drawing/2014/main" id="{8B3C47E2-A697-491A-D36F-29BB4F205FBB}"/>
                </a:ext>
              </a:extLst>
            </p:cNvPr>
            <p:cNvSpPr txBox="1"/>
            <p:nvPr/>
          </p:nvSpPr>
          <p:spPr>
            <a:xfrm>
              <a:off x="10008" y="123437"/>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a</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0827" name="直接连接符 30826">
              <a:extLst>
                <a:ext uri="{FF2B5EF4-FFF2-40B4-BE49-F238E27FC236}">
                  <a16:creationId xmlns:a16="http://schemas.microsoft.com/office/drawing/2014/main" id="{51AF4EF4-04DA-FF8E-33A4-D28C82BE7D6C}"/>
                </a:ext>
              </a:extLst>
            </p:cNvPr>
            <p:cNvCxnSpPr/>
            <p:nvPr/>
          </p:nvCxnSpPr>
          <p:spPr>
            <a:xfrm flipV="1">
              <a:off x="4166" y="122881"/>
              <a:ext cx="1171" cy="11"/>
            </a:xfrm>
            <a:prstGeom prst="line">
              <a:avLst/>
            </a:prstGeom>
            <a:ln w="31750" cap="flat" cmpd="sng">
              <a:solidFill>
                <a:srgbClr val="FF0000"/>
              </a:solidFill>
              <a:prstDash val="solid"/>
              <a:headEnd type="none" w="med" len="med"/>
              <a:tailEnd type="none" w="med" len="med"/>
            </a:ln>
          </p:spPr>
        </p:cxnSp>
        <p:cxnSp>
          <p:nvCxnSpPr>
            <p:cNvPr id="30828" name="直接连接符 30827">
              <a:extLst>
                <a:ext uri="{FF2B5EF4-FFF2-40B4-BE49-F238E27FC236}">
                  <a16:creationId xmlns:a16="http://schemas.microsoft.com/office/drawing/2014/main" id="{E70DBAC3-D9C2-2C1E-2281-CEB134A12AC4}"/>
                </a:ext>
              </a:extLst>
            </p:cNvPr>
            <p:cNvCxnSpPr/>
            <p:nvPr/>
          </p:nvCxnSpPr>
          <p:spPr>
            <a:xfrm flipV="1">
              <a:off x="8177" y="122889"/>
              <a:ext cx="1177" cy="5"/>
            </a:xfrm>
            <a:prstGeom prst="line">
              <a:avLst/>
            </a:prstGeom>
            <a:ln w="31750" cap="flat" cmpd="sng">
              <a:solidFill>
                <a:srgbClr val="FF0000"/>
              </a:solidFill>
              <a:prstDash val="solid"/>
              <a:headEnd type="none" w="med" len="med"/>
              <a:tailEnd type="none" w="med" len="med"/>
            </a:ln>
          </p:spPr>
        </p:cxnSp>
        <p:sp>
          <p:nvSpPr>
            <p:cNvPr id="30829" name="椭圆 30828">
              <a:extLst>
                <a:ext uri="{FF2B5EF4-FFF2-40B4-BE49-F238E27FC236}">
                  <a16:creationId xmlns:a16="http://schemas.microsoft.com/office/drawing/2014/main" id="{E93CEAC0-DDD2-49B5-5EFB-5DE18E124604}"/>
                </a:ext>
              </a:extLst>
            </p:cNvPr>
            <p:cNvSpPr/>
            <p:nvPr/>
          </p:nvSpPr>
          <p:spPr>
            <a:xfrm>
              <a:off x="8573" y="122247"/>
              <a:ext cx="1365" cy="123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0830" name="直接连接符 30829">
              <a:extLst>
                <a:ext uri="{FF2B5EF4-FFF2-40B4-BE49-F238E27FC236}">
                  <a16:creationId xmlns:a16="http://schemas.microsoft.com/office/drawing/2014/main" id="{B365B934-166E-3BBC-E498-CE8E468BF595}"/>
                </a:ext>
              </a:extLst>
            </p:cNvPr>
            <p:cNvCxnSpPr/>
            <p:nvPr/>
          </p:nvCxnSpPr>
          <p:spPr>
            <a:xfrm>
              <a:off x="7620" y="121958"/>
              <a:ext cx="1" cy="1925"/>
            </a:xfrm>
            <a:prstGeom prst="line">
              <a:avLst/>
            </a:prstGeom>
            <a:ln w="9525" cap="flat" cmpd="sng">
              <a:solidFill>
                <a:srgbClr val="000000"/>
              </a:solidFill>
              <a:prstDash val="lgDashDot"/>
              <a:headEnd type="none" w="med" len="med"/>
              <a:tailEnd type="none" w="med" len="med"/>
            </a:ln>
          </p:spPr>
        </p:cxnSp>
        <p:cxnSp>
          <p:nvCxnSpPr>
            <p:cNvPr id="30831" name="直接连接符 30830">
              <a:extLst>
                <a:ext uri="{FF2B5EF4-FFF2-40B4-BE49-F238E27FC236}">
                  <a16:creationId xmlns:a16="http://schemas.microsoft.com/office/drawing/2014/main" id="{5FD946E6-365B-2CE3-4411-BDDAC05181F0}"/>
                </a:ext>
              </a:extLst>
            </p:cNvPr>
            <p:cNvCxnSpPr/>
            <p:nvPr/>
          </p:nvCxnSpPr>
          <p:spPr>
            <a:xfrm>
              <a:off x="5960" y="121965"/>
              <a:ext cx="1" cy="1888"/>
            </a:xfrm>
            <a:prstGeom prst="line">
              <a:avLst/>
            </a:prstGeom>
            <a:ln w="9525" cap="flat" cmpd="sng">
              <a:solidFill>
                <a:srgbClr val="000000"/>
              </a:solidFill>
              <a:prstDash val="lgDashDot"/>
              <a:headEnd type="none" w="med" len="med"/>
              <a:tailEnd type="none" w="med" len="med"/>
            </a:ln>
          </p:spPr>
        </p:cxnSp>
        <p:cxnSp>
          <p:nvCxnSpPr>
            <p:cNvPr id="30832" name="直接连接符 30831">
              <a:extLst>
                <a:ext uri="{FF2B5EF4-FFF2-40B4-BE49-F238E27FC236}">
                  <a16:creationId xmlns:a16="http://schemas.microsoft.com/office/drawing/2014/main" id="{831DF5FF-6421-40C6-3303-D09B1C82BF65}"/>
                </a:ext>
              </a:extLst>
            </p:cNvPr>
            <p:cNvCxnSpPr/>
            <p:nvPr/>
          </p:nvCxnSpPr>
          <p:spPr>
            <a:xfrm>
              <a:off x="4162" y="122047"/>
              <a:ext cx="0" cy="1716"/>
            </a:xfrm>
            <a:prstGeom prst="line">
              <a:avLst/>
            </a:prstGeom>
            <a:ln w="9525" cap="flat" cmpd="sng">
              <a:solidFill>
                <a:srgbClr val="000000"/>
              </a:solidFill>
              <a:prstDash val="lgDashDot"/>
              <a:headEnd type="none" w="med" len="med"/>
              <a:tailEnd type="none" w="med" len="med"/>
            </a:ln>
          </p:spPr>
        </p:cxnSp>
        <p:cxnSp>
          <p:nvCxnSpPr>
            <p:cNvPr id="30833" name="直接连接符 30832">
              <a:extLst>
                <a:ext uri="{FF2B5EF4-FFF2-40B4-BE49-F238E27FC236}">
                  <a16:creationId xmlns:a16="http://schemas.microsoft.com/office/drawing/2014/main" id="{D7C2244B-3BFA-10C2-FD4C-3DE103F32953}"/>
                </a:ext>
              </a:extLst>
            </p:cNvPr>
            <p:cNvCxnSpPr/>
            <p:nvPr/>
          </p:nvCxnSpPr>
          <p:spPr>
            <a:xfrm>
              <a:off x="9314" y="121978"/>
              <a:ext cx="1" cy="1715"/>
            </a:xfrm>
            <a:prstGeom prst="line">
              <a:avLst/>
            </a:prstGeom>
            <a:ln w="9525" cap="flat" cmpd="sng">
              <a:solidFill>
                <a:srgbClr val="000000"/>
              </a:solidFill>
              <a:prstDash val="lgDashDot"/>
              <a:headEnd type="none" w="med" len="med"/>
              <a:tailEnd type="none" w="med" len="med"/>
            </a:ln>
          </p:spPr>
        </p:cxnSp>
        <p:cxnSp>
          <p:nvCxnSpPr>
            <p:cNvPr id="30834" name="直接连接符 30833">
              <a:extLst>
                <a:ext uri="{FF2B5EF4-FFF2-40B4-BE49-F238E27FC236}">
                  <a16:creationId xmlns:a16="http://schemas.microsoft.com/office/drawing/2014/main" id="{30902ACF-4314-3AE7-0B57-A892A1696162}"/>
                </a:ext>
              </a:extLst>
            </p:cNvPr>
            <p:cNvCxnSpPr/>
            <p:nvPr/>
          </p:nvCxnSpPr>
          <p:spPr>
            <a:xfrm flipV="1">
              <a:off x="5975" y="123225"/>
              <a:ext cx="1669" cy="16"/>
            </a:xfrm>
            <a:prstGeom prst="line">
              <a:avLst/>
            </a:prstGeom>
            <a:ln w="31750" cap="flat" cmpd="sng">
              <a:solidFill>
                <a:srgbClr val="FF0000"/>
              </a:solidFill>
              <a:prstDash val="solid"/>
              <a:headEnd type="none" w="med" len="med"/>
              <a:tailEnd type="none" w="med" len="med"/>
            </a:ln>
          </p:spPr>
        </p:cxnSp>
        <p:cxnSp>
          <p:nvCxnSpPr>
            <p:cNvPr id="30835" name="直接连接符 30834">
              <a:extLst>
                <a:ext uri="{FF2B5EF4-FFF2-40B4-BE49-F238E27FC236}">
                  <a16:creationId xmlns:a16="http://schemas.microsoft.com/office/drawing/2014/main" id="{1AA03082-5B80-DBBA-F24C-C41C725F7B60}"/>
                </a:ext>
              </a:extLst>
            </p:cNvPr>
            <p:cNvCxnSpPr/>
            <p:nvPr/>
          </p:nvCxnSpPr>
          <p:spPr>
            <a:xfrm>
              <a:off x="5364" y="123805"/>
              <a:ext cx="2841" cy="1"/>
            </a:xfrm>
            <a:prstGeom prst="line">
              <a:avLst/>
            </a:prstGeom>
            <a:ln w="19050" cap="flat" cmpd="sng">
              <a:solidFill>
                <a:srgbClr val="000000"/>
              </a:solidFill>
              <a:prstDash val="solid"/>
              <a:headEnd type="none" w="med" len="med"/>
              <a:tailEnd type="none" w="med" len="med"/>
            </a:ln>
          </p:spPr>
        </p:cxnSp>
        <p:sp>
          <p:nvSpPr>
            <p:cNvPr id="30836" name="椭圆 30835">
              <a:extLst>
                <a:ext uri="{FF2B5EF4-FFF2-40B4-BE49-F238E27FC236}">
                  <a16:creationId xmlns:a16="http://schemas.microsoft.com/office/drawing/2014/main" id="{BD088641-AC94-77B2-DF24-3A53C126602C}"/>
                </a:ext>
              </a:extLst>
            </p:cNvPr>
            <p:cNvSpPr/>
            <p:nvPr/>
          </p:nvSpPr>
          <p:spPr>
            <a:xfrm>
              <a:off x="5264" y="122562"/>
              <a:ext cx="1365" cy="1248"/>
            </a:xfrm>
            <a:prstGeom prst="ellipse">
              <a:avLst/>
            </a:prstGeom>
            <a:noFill/>
            <a:ln w="9525" cap="flat" cmpd="sng">
              <a:solidFill>
                <a:srgbClr val="000000"/>
              </a:solidFill>
              <a:prstDash val="dash"/>
              <a:headEnd type="none" w="med" len="med"/>
              <a:tailEnd type="none" w="med" len="med"/>
            </a:ln>
          </p:spPr>
          <p:txBody>
            <a:bodyPr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30837" name="直接连接符 30836">
              <a:extLst>
                <a:ext uri="{FF2B5EF4-FFF2-40B4-BE49-F238E27FC236}">
                  <a16:creationId xmlns:a16="http://schemas.microsoft.com/office/drawing/2014/main" id="{89FB8DFE-9EBD-5414-8E58-0771AD7B6F87}"/>
                </a:ext>
              </a:extLst>
            </p:cNvPr>
            <p:cNvCxnSpPr/>
            <p:nvPr/>
          </p:nvCxnSpPr>
          <p:spPr>
            <a:xfrm>
              <a:off x="5343" y="122877"/>
              <a:ext cx="624" cy="364"/>
            </a:xfrm>
            <a:prstGeom prst="line">
              <a:avLst/>
            </a:prstGeom>
            <a:ln w="31750" cap="flat" cmpd="sng">
              <a:solidFill>
                <a:srgbClr val="FF0000"/>
              </a:solidFill>
              <a:prstDash val="solid"/>
              <a:headEnd type="none" w="med" len="med"/>
              <a:tailEnd type="none" w="med" len="med"/>
            </a:ln>
          </p:spPr>
        </p:cxnSp>
        <p:cxnSp>
          <p:nvCxnSpPr>
            <p:cNvPr id="30838" name="直接连接符 30837">
              <a:extLst>
                <a:ext uri="{FF2B5EF4-FFF2-40B4-BE49-F238E27FC236}">
                  <a16:creationId xmlns:a16="http://schemas.microsoft.com/office/drawing/2014/main" id="{4185B8B8-3B37-A173-EDA2-16897B835F88}"/>
                </a:ext>
              </a:extLst>
            </p:cNvPr>
            <p:cNvCxnSpPr/>
            <p:nvPr/>
          </p:nvCxnSpPr>
          <p:spPr>
            <a:xfrm flipV="1">
              <a:off x="7607" y="122881"/>
              <a:ext cx="580" cy="364"/>
            </a:xfrm>
            <a:prstGeom prst="line">
              <a:avLst/>
            </a:prstGeom>
            <a:ln w="31750" cap="flat" cmpd="sng">
              <a:solidFill>
                <a:srgbClr val="FF0000"/>
              </a:solidFill>
              <a:prstDash val="solid"/>
              <a:headEnd type="none" w="med" len="med"/>
              <a:tailEnd type="none" w="med" len="med"/>
            </a:ln>
          </p:spPr>
        </p:cxnSp>
        <p:cxnSp>
          <p:nvCxnSpPr>
            <p:cNvPr id="30839" name="直接连接符 30838">
              <a:extLst>
                <a:ext uri="{FF2B5EF4-FFF2-40B4-BE49-F238E27FC236}">
                  <a16:creationId xmlns:a16="http://schemas.microsoft.com/office/drawing/2014/main" id="{45326113-8E20-D145-539B-F827EA63ADF2}"/>
                </a:ext>
              </a:extLst>
            </p:cNvPr>
            <p:cNvCxnSpPr/>
            <p:nvPr/>
          </p:nvCxnSpPr>
          <p:spPr>
            <a:xfrm>
              <a:off x="5343" y="123516"/>
              <a:ext cx="1" cy="307"/>
            </a:xfrm>
            <a:prstGeom prst="line">
              <a:avLst/>
            </a:prstGeom>
            <a:ln w="19050" cap="flat" cmpd="sng">
              <a:solidFill>
                <a:srgbClr val="000000"/>
              </a:solidFill>
              <a:prstDash val="solid"/>
              <a:headEnd type="none" w="med" len="med"/>
              <a:tailEnd type="none" w="med" len="med"/>
            </a:ln>
          </p:spPr>
        </p:cxnSp>
        <p:cxnSp>
          <p:nvCxnSpPr>
            <p:cNvPr id="30840" name="直接连接符 30839">
              <a:extLst>
                <a:ext uri="{FF2B5EF4-FFF2-40B4-BE49-F238E27FC236}">
                  <a16:creationId xmlns:a16="http://schemas.microsoft.com/office/drawing/2014/main" id="{00B03A22-15A1-024C-F866-42CC90770983}"/>
                </a:ext>
              </a:extLst>
            </p:cNvPr>
            <p:cNvCxnSpPr/>
            <p:nvPr/>
          </p:nvCxnSpPr>
          <p:spPr>
            <a:xfrm>
              <a:off x="8193" y="123360"/>
              <a:ext cx="1" cy="430"/>
            </a:xfrm>
            <a:prstGeom prst="line">
              <a:avLst/>
            </a:prstGeom>
            <a:ln w="19050" cap="flat" cmpd="sng">
              <a:solidFill>
                <a:srgbClr val="000000"/>
              </a:solidFill>
              <a:prstDash val="solid"/>
              <a:headEnd type="none" w="med" len="med"/>
              <a:tailEnd type="none" w="med" len="med"/>
            </a:ln>
          </p:spPr>
        </p:cxnSp>
        <p:sp>
          <p:nvSpPr>
            <p:cNvPr id="30841" name="文本框 175">
              <a:extLst>
                <a:ext uri="{FF2B5EF4-FFF2-40B4-BE49-F238E27FC236}">
                  <a16:creationId xmlns:a16="http://schemas.microsoft.com/office/drawing/2014/main" id="{1CBBC3B7-2647-6FEA-0754-BAA9B892F6F3}"/>
                </a:ext>
              </a:extLst>
            </p:cNvPr>
            <p:cNvSpPr txBox="1"/>
            <p:nvPr/>
          </p:nvSpPr>
          <p:spPr>
            <a:xfrm>
              <a:off x="3928" y="122579"/>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A</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42" name="文本框 176">
              <a:extLst>
                <a:ext uri="{FF2B5EF4-FFF2-40B4-BE49-F238E27FC236}">
                  <a16:creationId xmlns:a16="http://schemas.microsoft.com/office/drawing/2014/main" id="{7872F1AA-B294-EE45-2CB6-FA3836F11F44}"/>
                </a:ext>
              </a:extLst>
            </p:cNvPr>
            <p:cNvSpPr txBox="1"/>
            <p:nvPr/>
          </p:nvSpPr>
          <p:spPr>
            <a:xfrm>
              <a:off x="5164" y="122579"/>
              <a:ext cx="17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B</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43" name="文本框 177">
              <a:extLst>
                <a:ext uri="{FF2B5EF4-FFF2-40B4-BE49-F238E27FC236}">
                  <a16:creationId xmlns:a16="http://schemas.microsoft.com/office/drawing/2014/main" id="{93421878-78E6-13F7-D357-852FBCBB6B4F}"/>
                </a:ext>
              </a:extLst>
            </p:cNvPr>
            <p:cNvSpPr txBox="1"/>
            <p:nvPr/>
          </p:nvSpPr>
          <p:spPr>
            <a:xfrm>
              <a:off x="5775" y="123256"/>
              <a:ext cx="25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C</a:t>
              </a:r>
              <a:r>
                <a:rPr lang="en-US" sz="900" kern="100" baseline="-25000">
                  <a:effectLst/>
                  <a:latin typeface="Calibri" panose="020F0502020204030204" pitchFamily="34" charset="0"/>
                  <a:ea typeface="宋体" panose="02010600030101010101" pitchFamily="2" charset="-122"/>
                  <a:cs typeface="Times New Roman" panose="02020603050405020304" pitchFamily="18" charset="0"/>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44" name="文本框 178">
              <a:extLst>
                <a:ext uri="{FF2B5EF4-FFF2-40B4-BE49-F238E27FC236}">
                  <a16:creationId xmlns:a16="http://schemas.microsoft.com/office/drawing/2014/main" id="{D85B2C9C-FD3B-49C0-7EE1-C1D7508A46F5}"/>
                </a:ext>
              </a:extLst>
            </p:cNvPr>
            <p:cNvSpPr txBox="1"/>
            <p:nvPr/>
          </p:nvSpPr>
          <p:spPr>
            <a:xfrm>
              <a:off x="7579" y="123286"/>
              <a:ext cx="25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C</a:t>
              </a:r>
              <a:r>
                <a:rPr lang="en-US" sz="900" kern="100" baseline="-25000">
                  <a:effectLst/>
                  <a:latin typeface="Calibri" panose="020F0502020204030204" pitchFamily="34" charset="0"/>
                  <a:ea typeface="宋体" panose="02010600030101010101" pitchFamily="2" charset="-122"/>
                  <a:cs typeface="Times New Roman" panose="02020603050405020304" pitchFamily="18" charset="0"/>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45" name="文本框 179">
              <a:extLst>
                <a:ext uri="{FF2B5EF4-FFF2-40B4-BE49-F238E27FC236}">
                  <a16:creationId xmlns:a16="http://schemas.microsoft.com/office/drawing/2014/main" id="{D09A9862-CE32-FE84-C8B4-6FDB59B64BDA}"/>
                </a:ext>
              </a:extLst>
            </p:cNvPr>
            <p:cNvSpPr txBox="1"/>
            <p:nvPr/>
          </p:nvSpPr>
          <p:spPr>
            <a:xfrm>
              <a:off x="8212" y="122595"/>
              <a:ext cx="25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D</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0846" name="文本框 180">
              <a:extLst>
                <a:ext uri="{FF2B5EF4-FFF2-40B4-BE49-F238E27FC236}">
                  <a16:creationId xmlns:a16="http://schemas.microsoft.com/office/drawing/2014/main" id="{AA66F213-AFBB-BDC5-0A63-2971E3CF6B97}"/>
                </a:ext>
              </a:extLst>
            </p:cNvPr>
            <p:cNvSpPr txBox="1"/>
            <p:nvPr/>
          </p:nvSpPr>
          <p:spPr>
            <a:xfrm>
              <a:off x="9412" y="122609"/>
              <a:ext cx="250" cy="255"/>
            </a:xfrm>
            <a:prstGeom prst="rect">
              <a:avLst/>
            </a:prstGeom>
            <a:noFill/>
            <a:ln>
              <a:noFill/>
            </a:ln>
          </p:spPr>
          <p:txBody>
            <a:bodyPr lIns="0" tIns="0" rIns="0" bIns="0" upright="1"/>
            <a:lstStyle/>
            <a:p>
              <a:pPr algn="just">
                <a:buNone/>
              </a:pPr>
              <a:r>
                <a:rPr lang="en-US" sz="900" i="1" kern="100">
                  <a:effectLst/>
                  <a:latin typeface="Calibri" panose="020F0502020204030204" pitchFamily="34" charset="0"/>
                  <a:ea typeface="宋体" panose="02010600030101010101" pitchFamily="2" charset="-122"/>
                  <a:cs typeface="Times New Roman" panose="02020603050405020304" pitchFamily="18" charset="0"/>
                </a:rPr>
                <a:t>E</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sp>
        <p:nvSpPr>
          <p:cNvPr id="30848" name="文本框 30847">
            <a:extLst>
              <a:ext uri="{FF2B5EF4-FFF2-40B4-BE49-F238E27FC236}">
                <a16:creationId xmlns:a16="http://schemas.microsoft.com/office/drawing/2014/main" id="{15DF569D-DC8A-76C8-55E8-1E6F1E39EC80}"/>
              </a:ext>
            </a:extLst>
          </p:cNvPr>
          <p:cNvSpPr txBox="1"/>
          <p:nvPr/>
        </p:nvSpPr>
        <p:spPr>
          <a:xfrm>
            <a:off x="731856" y="4034503"/>
            <a:ext cx="1173144" cy="6463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轴承剥落故障早期的</a:t>
            </a:r>
            <a:r>
              <a:rPr lang="zh-CN" altLang="zh-CN" sz="1200" b="1" kern="100" dirty="0">
                <a:effectLst/>
                <a:latin typeface="仿宋_GB2312"/>
                <a:ea typeface="宋体" panose="02010600030101010101" pitchFamily="2" charset="-122"/>
                <a:cs typeface="Times New Roman" panose="02020603050405020304" pitchFamily="18" charset="0"/>
              </a:rPr>
              <a:t>“三角形”</a:t>
            </a:r>
            <a:r>
              <a:rPr lang="zh-CN" altLang="zh-CN" sz="1200" kern="100" dirty="0">
                <a:effectLst/>
                <a:latin typeface="仿宋_GB2312"/>
                <a:ea typeface="宋体" panose="02010600030101010101" pitchFamily="2" charset="-122"/>
                <a:cs typeface="Times New Roman" panose="02020603050405020304" pitchFamily="18" charset="0"/>
              </a:rPr>
              <a:t>冲击形式</a:t>
            </a:r>
            <a:endParaRPr lang="zh-CN" altLang="en-US" sz="1200" dirty="0"/>
          </a:p>
        </p:txBody>
      </p:sp>
      <p:sp>
        <p:nvSpPr>
          <p:cNvPr id="30850" name="文本框 30849">
            <a:extLst>
              <a:ext uri="{FF2B5EF4-FFF2-40B4-BE49-F238E27FC236}">
                <a16:creationId xmlns:a16="http://schemas.microsoft.com/office/drawing/2014/main" id="{ABD0F29F-4062-75E4-E950-F1051C4890B0}"/>
              </a:ext>
            </a:extLst>
          </p:cNvPr>
          <p:cNvSpPr txBox="1"/>
          <p:nvPr/>
        </p:nvSpPr>
        <p:spPr>
          <a:xfrm>
            <a:off x="731856" y="5292822"/>
            <a:ext cx="1173143" cy="64633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轴承剥落故障中晚期的</a:t>
            </a:r>
            <a:r>
              <a:rPr lang="zh-CN" altLang="zh-CN" sz="1200" b="1" kern="100" dirty="0">
                <a:effectLst/>
                <a:latin typeface="仿宋_GB2312"/>
                <a:ea typeface="宋体" panose="02010600030101010101" pitchFamily="2" charset="-122"/>
                <a:cs typeface="Times New Roman" panose="02020603050405020304" pitchFamily="18" charset="0"/>
              </a:rPr>
              <a:t>“梯形”</a:t>
            </a:r>
            <a:r>
              <a:rPr lang="zh-CN" altLang="zh-CN" sz="1200" kern="100" dirty="0">
                <a:effectLst/>
                <a:latin typeface="仿宋_GB2312"/>
                <a:ea typeface="宋体" panose="02010600030101010101" pitchFamily="2" charset="-122"/>
                <a:cs typeface="Times New Roman" panose="02020603050405020304" pitchFamily="18" charset="0"/>
              </a:rPr>
              <a:t>冲击形式</a:t>
            </a:r>
            <a:endParaRPr lang="zh-CN" altLang="en-US" sz="1200" dirty="0"/>
          </a:p>
        </p:txBody>
      </p:sp>
      <p:pic>
        <p:nvPicPr>
          <p:cNvPr id="30851" name="图片 30850">
            <a:extLst>
              <a:ext uri="{FF2B5EF4-FFF2-40B4-BE49-F238E27FC236}">
                <a16:creationId xmlns:a16="http://schemas.microsoft.com/office/drawing/2014/main" id="{AE043E04-1244-28CD-3442-58E6BD30325A}"/>
              </a:ext>
            </a:extLst>
          </p:cNvPr>
          <p:cNvPicPr>
            <a:picLocks noChangeAspect="1"/>
          </p:cNvPicPr>
          <p:nvPr/>
        </p:nvPicPr>
        <p:blipFill>
          <a:blip r:embed="rId2"/>
          <a:stretch>
            <a:fillRect/>
          </a:stretch>
        </p:blipFill>
        <p:spPr>
          <a:xfrm>
            <a:off x="4890021" y="4124464"/>
            <a:ext cx="3476052" cy="895289"/>
          </a:xfrm>
          <a:prstGeom prst="rect">
            <a:avLst/>
          </a:prstGeom>
          <a:noFill/>
          <a:ln>
            <a:noFill/>
          </a:ln>
        </p:spPr>
      </p:pic>
      <p:pic>
        <p:nvPicPr>
          <p:cNvPr id="30852" name="图片 30851">
            <a:extLst>
              <a:ext uri="{FF2B5EF4-FFF2-40B4-BE49-F238E27FC236}">
                <a16:creationId xmlns:a16="http://schemas.microsoft.com/office/drawing/2014/main" id="{03FDA110-221B-42D5-3D30-0C96FD11D904}"/>
              </a:ext>
            </a:extLst>
          </p:cNvPr>
          <p:cNvPicPr>
            <a:picLocks noChangeAspect="1"/>
          </p:cNvPicPr>
          <p:nvPr/>
        </p:nvPicPr>
        <p:blipFill>
          <a:blip r:embed="rId3"/>
          <a:stretch>
            <a:fillRect/>
          </a:stretch>
        </p:blipFill>
        <p:spPr>
          <a:xfrm>
            <a:off x="4890021" y="5297915"/>
            <a:ext cx="3522123" cy="918629"/>
          </a:xfrm>
          <a:prstGeom prst="rect">
            <a:avLst/>
          </a:prstGeom>
          <a:noFill/>
          <a:ln>
            <a:noFill/>
          </a:ln>
        </p:spPr>
      </p:pic>
      <p:sp>
        <p:nvSpPr>
          <p:cNvPr id="30854" name="文本框 30853">
            <a:extLst>
              <a:ext uri="{FF2B5EF4-FFF2-40B4-BE49-F238E27FC236}">
                <a16:creationId xmlns:a16="http://schemas.microsoft.com/office/drawing/2014/main" id="{C6EC747F-2931-964D-EA94-83C065AB153D}"/>
              </a:ext>
            </a:extLst>
          </p:cNvPr>
          <p:cNvSpPr txBox="1"/>
          <p:nvPr/>
        </p:nvSpPr>
        <p:spPr>
          <a:xfrm>
            <a:off x="4724400" y="3950427"/>
            <a:ext cx="2590800" cy="276999"/>
          </a:xfrm>
          <a:prstGeom prst="rect">
            <a:avLst/>
          </a:prstGeom>
          <a:solidFill>
            <a:schemeClr val="accent1"/>
          </a:solidFill>
        </p:spPr>
        <p:txBody>
          <a:bodyPr wrap="square">
            <a:spAutoFit/>
          </a:bodyPr>
          <a:lstStyle/>
          <a:p>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支点</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主轴承剥落故障传递路径分析</a:t>
            </a:r>
            <a:endParaRPr lang="zh-CN" altLang="en-US" sz="1200" dirty="0"/>
          </a:p>
        </p:txBody>
      </p:sp>
      <p:sp>
        <p:nvSpPr>
          <p:cNvPr id="30856" name="文本框 30855">
            <a:extLst>
              <a:ext uri="{FF2B5EF4-FFF2-40B4-BE49-F238E27FC236}">
                <a16:creationId xmlns:a16="http://schemas.microsoft.com/office/drawing/2014/main" id="{40560DBE-4FA0-7CDD-D997-AC00317AC5E2}"/>
              </a:ext>
            </a:extLst>
          </p:cNvPr>
          <p:cNvSpPr txBox="1"/>
          <p:nvPr/>
        </p:nvSpPr>
        <p:spPr>
          <a:xfrm>
            <a:off x="4724400" y="5097847"/>
            <a:ext cx="2590800" cy="276999"/>
          </a:xfrm>
          <a:prstGeom prst="rect">
            <a:avLst/>
          </a:prstGeom>
          <a:solidFill>
            <a:schemeClr val="accent1"/>
          </a:solidFill>
        </p:spPr>
        <p:txBody>
          <a:bodyPr wrap="square">
            <a:spAutoFit/>
          </a:bodyPr>
          <a:lstStyle/>
          <a:p>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支点</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4</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主轴承剥落故障传递路径分析</a:t>
            </a:r>
            <a:endParaRPr lang="zh-CN" altLang="en-US" sz="1200" dirty="0"/>
          </a:p>
        </p:txBody>
      </p:sp>
    </p:spTree>
    <p:extLst>
      <p:ext uri="{BB962C8B-B14F-4D97-AF65-F5344CB8AC3E}">
        <p14:creationId xmlns:p14="http://schemas.microsoft.com/office/powerpoint/2010/main" val="34434652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B787E-52CB-819E-3954-ACB2F89CE6B8}"/>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0FBA68CC-7AFD-A41D-4BEE-263DD07429D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DBCEE31-81C2-5CDE-632D-786B24E2CD3B}"/>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6782C0F-920D-2E94-E5FD-278EB83B0965}"/>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 name="Text Box 5">
            <a:extLst>
              <a:ext uri="{FF2B5EF4-FFF2-40B4-BE49-F238E27FC236}">
                <a16:creationId xmlns:a16="http://schemas.microsoft.com/office/drawing/2014/main" id="{E530EF68-DFB5-22C3-BE96-28C1F19996BE}"/>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2F3CC3AD-E0ED-F070-58DB-656D7D92EE6D}"/>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3.1.7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耦合主轴承剥落故障的航空发动机整机振动传递路径分析</a:t>
            </a:r>
            <a:endParaRPr sz="1600" b="1" dirty="0">
              <a:latin typeface="Calibri" panose="020F0502020204030204"/>
            </a:endParaRPr>
          </a:p>
        </p:txBody>
      </p:sp>
      <p:pic>
        <p:nvPicPr>
          <p:cNvPr id="2" name="图片 1">
            <a:extLst>
              <a:ext uri="{FF2B5EF4-FFF2-40B4-BE49-F238E27FC236}">
                <a16:creationId xmlns:a16="http://schemas.microsoft.com/office/drawing/2014/main" id="{5C6428C3-1214-234D-D3EB-18D76292C1E3}"/>
              </a:ext>
            </a:extLst>
          </p:cNvPr>
          <p:cNvPicPr>
            <a:picLocks noChangeAspect="1"/>
          </p:cNvPicPr>
          <p:nvPr/>
        </p:nvPicPr>
        <p:blipFill>
          <a:blip r:embed="rId2"/>
          <a:stretch>
            <a:fillRect/>
          </a:stretch>
        </p:blipFill>
        <p:spPr>
          <a:xfrm>
            <a:off x="452120" y="1010471"/>
            <a:ext cx="8323421" cy="5351702"/>
          </a:xfrm>
          <a:prstGeom prst="rect">
            <a:avLst/>
          </a:prstGeom>
          <a:noFill/>
          <a:ln>
            <a:noFill/>
          </a:ln>
        </p:spPr>
      </p:pic>
    </p:spTree>
    <p:extLst>
      <p:ext uri="{BB962C8B-B14F-4D97-AF65-F5344CB8AC3E}">
        <p14:creationId xmlns:p14="http://schemas.microsoft.com/office/powerpoint/2010/main" val="628324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1E13B-3E91-235C-4153-6DAB6B88372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3DFE70C7-60A4-9D73-0AD4-1A7F4BC2B67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43EE2B37-0987-9451-ACF3-F8313BCEAE85}"/>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72C40AB-934F-E32C-F515-344515B613BC}"/>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6099A87A-4DC6-EEAF-3957-13050EBFA22D}"/>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1DF6FD45-3906-A37A-A024-1F3E7E251E4E}"/>
              </a:ext>
            </a:extLst>
          </p:cNvPr>
          <p:cNvSpPr txBox="1"/>
          <p:nvPr/>
        </p:nvSpPr>
        <p:spPr>
          <a:xfrm>
            <a:off x="452120" y="609282"/>
            <a:ext cx="7091680" cy="34827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algn="just" defTabSz="266700"/>
            <a:r>
              <a:rPr lang="en-US" sz="1600" b="1" dirty="0">
                <a:latin typeface="Calibri" panose="020F0502020204030204"/>
                <a:ea typeface="宋体" panose="02010600030101010101" pitchFamily="2" charset="-122"/>
              </a:rPr>
              <a:t>3.1.7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耦合主轴承剥落故障的航空发动机整机振动传递路径分析</a:t>
            </a:r>
            <a:endParaRPr sz="1600" b="1" dirty="0">
              <a:latin typeface="Calibri" panose="020F0502020204030204"/>
            </a:endParaRPr>
          </a:p>
        </p:txBody>
      </p:sp>
      <p:sp>
        <p:nvSpPr>
          <p:cNvPr id="4" name="Rectangle 2">
            <a:extLst>
              <a:ext uri="{FF2B5EF4-FFF2-40B4-BE49-F238E27FC236}">
                <a16:creationId xmlns:a16="http://schemas.microsoft.com/office/drawing/2014/main" id="{91EA16D2-E19A-CF43-278F-0F996836A37F}"/>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a:extLst>
              <a:ext uri="{FF2B5EF4-FFF2-40B4-BE49-F238E27FC236}">
                <a16:creationId xmlns:a16="http://schemas.microsoft.com/office/drawing/2014/main" id="{CAE1D263-7F31-2C98-841C-F15C1593F078}"/>
              </a:ext>
            </a:extLst>
          </p:cNvPr>
          <p:cNvSpPr txBox="1"/>
          <p:nvPr/>
        </p:nvSpPr>
        <p:spPr>
          <a:xfrm>
            <a:off x="548574" y="1249586"/>
            <a:ext cx="2239010" cy="403957"/>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试验验证</a:t>
            </a:r>
            <a:endParaRPr lang="zh-CN" altLang="en-US" sz="1600" b="1" dirty="0">
              <a:latin typeface="宋体" panose="02010600030101010101" pitchFamily="2" charset="-122"/>
              <a:ea typeface="宋体" panose="02010600030101010101" pitchFamily="2" charset="-122"/>
            </a:endParaRPr>
          </a:p>
        </p:txBody>
      </p:sp>
      <p:sp>
        <p:nvSpPr>
          <p:cNvPr id="15" name="Rectangle 4">
            <a:extLst>
              <a:ext uri="{FF2B5EF4-FFF2-40B4-BE49-F238E27FC236}">
                <a16:creationId xmlns:a16="http://schemas.microsoft.com/office/drawing/2014/main" id="{EA60C149-2762-B1D8-42CF-230A9B50A1F2}"/>
              </a:ext>
            </a:extLst>
          </p:cNvPr>
          <p:cNvSpPr>
            <a:spLocks noChangeArrowheads="1"/>
          </p:cNvSpPr>
          <p:nvPr/>
        </p:nvSpPr>
        <p:spPr bwMode="auto">
          <a:xfrm>
            <a:off x="533400" y="4038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2">
            <a:extLst>
              <a:ext uri="{FF2B5EF4-FFF2-40B4-BE49-F238E27FC236}">
                <a16:creationId xmlns:a16="http://schemas.microsoft.com/office/drawing/2014/main" id="{2071FEAC-E879-FDD9-D466-A741DE24356A}"/>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4">
            <a:extLst>
              <a:ext uri="{FF2B5EF4-FFF2-40B4-BE49-F238E27FC236}">
                <a16:creationId xmlns:a16="http://schemas.microsoft.com/office/drawing/2014/main" id="{D9FAC1E9-03AF-3101-7BB4-8F48627EDE8B}"/>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1" name="Rectangle 6">
            <a:extLst>
              <a:ext uri="{FF2B5EF4-FFF2-40B4-BE49-F238E27FC236}">
                <a16:creationId xmlns:a16="http://schemas.microsoft.com/office/drawing/2014/main" id="{CA224C0F-2BB9-FE5C-C0D9-3B6261BFD138}"/>
              </a:ext>
            </a:extLst>
          </p:cNvPr>
          <p:cNvSpPr>
            <a:spLocks noChangeArrowheads="1"/>
          </p:cNvSpPr>
          <p:nvPr/>
        </p:nvSpPr>
        <p:spPr bwMode="auto">
          <a:xfrm>
            <a:off x="7209524" y="56531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5" name="Rectangle 8">
            <a:extLst>
              <a:ext uri="{FF2B5EF4-FFF2-40B4-BE49-F238E27FC236}">
                <a16:creationId xmlns:a16="http://schemas.microsoft.com/office/drawing/2014/main" id="{355D7AA9-1480-8758-872E-63619F6CCBBF}"/>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页脚占位符 4">
            <a:extLst>
              <a:ext uri="{FF2B5EF4-FFF2-40B4-BE49-F238E27FC236}">
                <a16:creationId xmlns:a16="http://schemas.microsoft.com/office/drawing/2014/main" id="{4A507F95-A572-BCC3-F086-6C33495023C4}"/>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pic>
        <p:nvPicPr>
          <p:cNvPr id="6" name="图片 5">
            <a:extLst>
              <a:ext uri="{FF2B5EF4-FFF2-40B4-BE49-F238E27FC236}">
                <a16:creationId xmlns:a16="http://schemas.microsoft.com/office/drawing/2014/main" id="{30271FE8-9687-728D-5F44-D2CA4C972A9F}"/>
              </a:ext>
            </a:extLst>
          </p:cNvPr>
          <p:cNvPicPr>
            <a:picLocks noChangeAspect="1"/>
          </p:cNvPicPr>
          <p:nvPr/>
        </p:nvPicPr>
        <p:blipFill>
          <a:blip r:embed="rId2"/>
          <a:stretch>
            <a:fillRect/>
          </a:stretch>
        </p:blipFill>
        <p:spPr>
          <a:xfrm>
            <a:off x="592703" y="1698791"/>
            <a:ext cx="4389762" cy="2416009"/>
          </a:xfrm>
          <a:prstGeom prst="rect">
            <a:avLst/>
          </a:prstGeom>
          <a:noFill/>
          <a:ln>
            <a:noFill/>
          </a:ln>
        </p:spPr>
      </p:pic>
      <p:pic>
        <p:nvPicPr>
          <p:cNvPr id="7" name="图片 6">
            <a:extLst>
              <a:ext uri="{FF2B5EF4-FFF2-40B4-BE49-F238E27FC236}">
                <a16:creationId xmlns:a16="http://schemas.microsoft.com/office/drawing/2014/main" id="{AADDD2BD-B6A3-A7FA-CCD6-BFF94BB68A62}"/>
              </a:ext>
            </a:extLst>
          </p:cNvPr>
          <p:cNvPicPr>
            <a:picLocks noChangeAspect="1"/>
          </p:cNvPicPr>
          <p:nvPr/>
        </p:nvPicPr>
        <p:blipFill>
          <a:blip r:embed="rId3" cstate="print"/>
          <a:stretch>
            <a:fillRect/>
          </a:stretch>
        </p:blipFill>
        <p:spPr>
          <a:xfrm>
            <a:off x="634729" y="4790363"/>
            <a:ext cx="2138814" cy="1069407"/>
          </a:xfrm>
          <a:prstGeom prst="rect">
            <a:avLst/>
          </a:prstGeom>
        </p:spPr>
      </p:pic>
      <p:pic>
        <p:nvPicPr>
          <p:cNvPr id="11" name="图片 10">
            <a:extLst>
              <a:ext uri="{FF2B5EF4-FFF2-40B4-BE49-F238E27FC236}">
                <a16:creationId xmlns:a16="http://schemas.microsoft.com/office/drawing/2014/main" id="{0B925D5C-6D66-5953-56C6-F366F198DAC9}"/>
              </a:ext>
            </a:extLst>
          </p:cNvPr>
          <p:cNvPicPr>
            <a:picLocks noChangeAspect="1"/>
          </p:cNvPicPr>
          <p:nvPr/>
        </p:nvPicPr>
        <p:blipFill>
          <a:blip r:embed="rId4" cstate="print"/>
          <a:stretch>
            <a:fillRect/>
          </a:stretch>
        </p:blipFill>
        <p:spPr>
          <a:xfrm>
            <a:off x="3060678" y="4790637"/>
            <a:ext cx="2138814" cy="1069133"/>
          </a:xfrm>
          <a:prstGeom prst="rect">
            <a:avLst/>
          </a:prstGeom>
        </p:spPr>
      </p:pic>
      <p:pic>
        <p:nvPicPr>
          <p:cNvPr id="14" name="图片 13" descr="612a">
            <a:extLst>
              <a:ext uri="{FF2B5EF4-FFF2-40B4-BE49-F238E27FC236}">
                <a16:creationId xmlns:a16="http://schemas.microsoft.com/office/drawing/2014/main" id="{E1CE5A48-A745-7D73-049A-3E5AC2073C97}"/>
              </a:ext>
            </a:extLst>
          </p:cNvPr>
          <p:cNvPicPr>
            <a:picLocks noChangeAspect="1"/>
          </p:cNvPicPr>
          <p:nvPr/>
        </p:nvPicPr>
        <p:blipFill>
          <a:blip r:embed="rId5"/>
          <a:stretch>
            <a:fillRect/>
          </a:stretch>
        </p:blipFill>
        <p:spPr>
          <a:xfrm>
            <a:off x="5041768" y="1664769"/>
            <a:ext cx="1826932" cy="1398539"/>
          </a:xfrm>
          <a:prstGeom prst="rect">
            <a:avLst/>
          </a:prstGeom>
        </p:spPr>
      </p:pic>
      <p:pic>
        <p:nvPicPr>
          <p:cNvPr id="16" name="图片 15" descr="622a">
            <a:extLst>
              <a:ext uri="{FF2B5EF4-FFF2-40B4-BE49-F238E27FC236}">
                <a16:creationId xmlns:a16="http://schemas.microsoft.com/office/drawing/2014/main" id="{63792D2D-9E9F-0FCC-82CD-EB45FE36DF03}"/>
              </a:ext>
            </a:extLst>
          </p:cNvPr>
          <p:cNvPicPr>
            <a:picLocks noChangeAspect="1"/>
          </p:cNvPicPr>
          <p:nvPr/>
        </p:nvPicPr>
        <p:blipFill>
          <a:blip r:embed="rId6"/>
          <a:stretch>
            <a:fillRect/>
          </a:stretch>
        </p:blipFill>
        <p:spPr>
          <a:xfrm>
            <a:off x="6785435" y="1648055"/>
            <a:ext cx="1826932" cy="1398539"/>
          </a:xfrm>
          <a:prstGeom prst="rect">
            <a:avLst/>
          </a:prstGeom>
        </p:spPr>
      </p:pic>
      <p:sp>
        <p:nvSpPr>
          <p:cNvPr id="19" name="文本框 18">
            <a:extLst>
              <a:ext uri="{FF2B5EF4-FFF2-40B4-BE49-F238E27FC236}">
                <a16:creationId xmlns:a16="http://schemas.microsoft.com/office/drawing/2014/main" id="{BCD75896-FE53-A53F-04A9-A1E251FE7BEA}"/>
              </a:ext>
            </a:extLst>
          </p:cNvPr>
          <p:cNvSpPr txBox="1"/>
          <p:nvPr/>
        </p:nvSpPr>
        <p:spPr>
          <a:xfrm>
            <a:off x="876146" y="4360954"/>
            <a:ext cx="1501057"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altLang="zh-CN" sz="1200" kern="100" dirty="0">
                <a:effectLst/>
                <a:latin typeface="Times New Roman" panose="02020603050405020304" pitchFamily="18" charset="0"/>
                <a:ea typeface="宋体" panose="02010600030101010101" pitchFamily="2" charset="-122"/>
              </a:rPr>
              <a:t>3#</a:t>
            </a: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支点主轴承外圈</a:t>
            </a:r>
            <a:endParaRPr lang="zh-CN" altLang="en-US" sz="1200" dirty="0"/>
          </a:p>
        </p:txBody>
      </p:sp>
      <p:sp>
        <p:nvSpPr>
          <p:cNvPr id="22" name="文本框 21">
            <a:extLst>
              <a:ext uri="{FF2B5EF4-FFF2-40B4-BE49-F238E27FC236}">
                <a16:creationId xmlns:a16="http://schemas.microsoft.com/office/drawing/2014/main" id="{F3DF3890-F95C-EEA1-6ABB-D6289DBEE45A}"/>
              </a:ext>
            </a:extLst>
          </p:cNvPr>
          <p:cNvSpPr txBox="1"/>
          <p:nvPr/>
        </p:nvSpPr>
        <p:spPr>
          <a:xfrm>
            <a:off x="3277340" y="4419619"/>
            <a:ext cx="1501057"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altLang="zh-CN" sz="1200" kern="100" dirty="0">
                <a:effectLst/>
                <a:latin typeface="Times New Roman" panose="02020603050405020304" pitchFamily="18" charset="0"/>
                <a:ea typeface="宋体" panose="02010600030101010101" pitchFamily="2" charset="-122"/>
              </a:rPr>
              <a:t>4#</a:t>
            </a: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支点主轴承外圈</a:t>
            </a:r>
            <a:endParaRPr lang="zh-CN" altLang="en-US" sz="1200" dirty="0"/>
          </a:p>
        </p:txBody>
      </p:sp>
      <p:sp>
        <p:nvSpPr>
          <p:cNvPr id="24" name="文本框 23">
            <a:extLst>
              <a:ext uri="{FF2B5EF4-FFF2-40B4-BE49-F238E27FC236}">
                <a16:creationId xmlns:a16="http://schemas.microsoft.com/office/drawing/2014/main" id="{6CEE6660-17E4-89E1-2C84-6C4E119BDB48}"/>
              </a:ext>
            </a:extLst>
          </p:cNvPr>
          <p:cNvSpPr txBox="1"/>
          <p:nvPr/>
        </p:nvSpPr>
        <p:spPr>
          <a:xfrm>
            <a:off x="1467242" y="5970201"/>
            <a:ext cx="3104758"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主轴承的初始剥落故障实物图</a:t>
            </a:r>
            <a:endParaRPr lang="zh-CN" altLang="en-US" sz="1200" dirty="0"/>
          </a:p>
        </p:txBody>
      </p:sp>
      <p:sp>
        <p:nvSpPr>
          <p:cNvPr id="27" name="文本框 26">
            <a:extLst>
              <a:ext uri="{FF2B5EF4-FFF2-40B4-BE49-F238E27FC236}">
                <a16:creationId xmlns:a16="http://schemas.microsoft.com/office/drawing/2014/main" id="{20930406-B269-812A-9640-D6DE4B26ECD3}"/>
              </a:ext>
            </a:extLst>
          </p:cNvPr>
          <p:cNvSpPr txBox="1"/>
          <p:nvPr/>
        </p:nvSpPr>
        <p:spPr>
          <a:xfrm flipH="1">
            <a:off x="5199492" y="1417059"/>
            <a:ext cx="607314" cy="253916"/>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altLang="zh-CN" sz="1050" kern="100" dirty="0">
                <a:effectLst/>
                <a:latin typeface="宋体" panose="02010600030101010101" pitchFamily="2" charset="-122"/>
                <a:cs typeface="宋体" panose="02010600030101010101" pitchFamily="2" charset="-122"/>
              </a:rPr>
              <a:t>3#</a:t>
            </a:r>
            <a:r>
              <a:rPr lang="zh-CN" altLang="zh-CN" sz="1050" kern="100" dirty="0">
                <a:effectLst/>
                <a:ea typeface="宋体" panose="02010600030101010101" pitchFamily="2" charset="-122"/>
                <a:cs typeface="宋体" panose="02010600030101010101" pitchFamily="2" charset="-122"/>
              </a:rPr>
              <a:t>支点</a:t>
            </a:r>
            <a:endParaRPr lang="zh-CN" altLang="en-US" dirty="0"/>
          </a:p>
        </p:txBody>
      </p:sp>
      <p:sp>
        <p:nvSpPr>
          <p:cNvPr id="30" name="文本框 29">
            <a:extLst>
              <a:ext uri="{FF2B5EF4-FFF2-40B4-BE49-F238E27FC236}">
                <a16:creationId xmlns:a16="http://schemas.microsoft.com/office/drawing/2014/main" id="{06771AD3-0442-CDBF-9C87-333E16AB3A8C}"/>
              </a:ext>
            </a:extLst>
          </p:cNvPr>
          <p:cNvSpPr txBox="1"/>
          <p:nvPr/>
        </p:nvSpPr>
        <p:spPr>
          <a:xfrm>
            <a:off x="6939820" y="1433716"/>
            <a:ext cx="607314" cy="253916"/>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en-US" altLang="zh-CN" sz="1050" kern="100" dirty="0">
                <a:effectLst/>
                <a:latin typeface="宋体" panose="02010600030101010101" pitchFamily="2" charset="-122"/>
                <a:cs typeface="宋体" panose="02010600030101010101" pitchFamily="2" charset="-122"/>
              </a:rPr>
              <a:t>4#</a:t>
            </a:r>
            <a:r>
              <a:rPr lang="zh-CN" altLang="zh-CN" sz="1050" kern="100" dirty="0">
                <a:effectLst/>
                <a:ea typeface="宋体" panose="02010600030101010101" pitchFamily="2" charset="-122"/>
                <a:cs typeface="宋体" panose="02010600030101010101" pitchFamily="2" charset="-122"/>
              </a:rPr>
              <a:t>支点</a:t>
            </a:r>
            <a:endParaRPr lang="zh-CN" altLang="en-US" dirty="0"/>
          </a:p>
        </p:txBody>
      </p:sp>
      <p:sp>
        <p:nvSpPr>
          <p:cNvPr id="37" name="文本框 36">
            <a:extLst>
              <a:ext uri="{FF2B5EF4-FFF2-40B4-BE49-F238E27FC236}">
                <a16:creationId xmlns:a16="http://schemas.microsoft.com/office/drawing/2014/main" id="{14D4FC18-1609-DFA5-BE90-17C8E5F14736}"/>
              </a:ext>
            </a:extLst>
          </p:cNvPr>
          <p:cNvSpPr txBox="1"/>
          <p:nvPr/>
        </p:nvSpPr>
        <p:spPr>
          <a:xfrm>
            <a:off x="5334000" y="3089025"/>
            <a:ext cx="3173057" cy="461665"/>
          </a:xfrm>
          <a:prstGeom prst="rect">
            <a:avLst/>
          </a:prstGeom>
          <a:solidFill>
            <a:schemeClr val="accent1"/>
          </a:solidFill>
        </p:spPr>
        <p:txBody>
          <a:bodyPr wrap="square">
            <a:spAutoFit/>
          </a:bodyPr>
          <a:lstStyle/>
          <a:p>
            <a:pPr algn="ctr"/>
            <a:r>
              <a:rPr lang="zh-CN" altLang="zh-CN" sz="1200" kern="100" dirty="0">
                <a:effectLst/>
                <a:ea typeface="宋体" panose="02010600030101010101" pitchFamily="2" charset="-122"/>
                <a:cs typeface="宋体" panose="02010600030101010101" pitchFamily="2" charset="-122"/>
              </a:rPr>
              <a:t>主轴承故障频率特征分析结果</a:t>
            </a:r>
            <a:endParaRPr lang="en-US" altLang="zh-CN" sz="1200" kern="100" dirty="0">
              <a:effectLst/>
              <a:ea typeface="宋体" panose="02010600030101010101" pitchFamily="2" charset="-122"/>
              <a:cs typeface="宋体" panose="02010600030101010101" pitchFamily="2" charset="-122"/>
            </a:endParaRPr>
          </a:p>
          <a:p>
            <a:pPr algn="ctr"/>
            <a:r>
              <a:rPr lang="zh-CN" altLang="zh-CN" sz="1200" kern="100" dirty="0">
                <a:effectLst/>
                <a:ea typeface="宋体" panose="02010600030101010101" pitchFamily="2" charset="-122"/>
                <a:cs typeface="宋体" panose="02010600030101010101" pitchFamily="2" charset="-122"/>
              </a:rPr>
              <a:t>（增强型小波包络分析法）</a:t>
            </a:r>
            <a:endParaRPr lang="zh-CN" altLang="en-US" sz="1200" dirty="0"/>
          </a:p>
        </p:txBody>
      </p:sp>
      <p:pic>
        <p:nvPicPr>
          <p:cNvPr id="2" name="图片 1" descr="Graph01">
            <a:extLst>
              <a:ext uri="{FF2B5EF4-FFF2-40B4-BE49-F238E27FC236}">
                <a16:creationId xmlns:a16="http://schemas.microsoft.com/office/drawing/2014/main" id="{C03A2C3D-6CEF-8B14-882F-CA08B9B32F17}"/>
              </a:ext>
            </a:extLst>
          </p:cNvPr>
          <p:cNvPicPr>
            <a:picLocks noChangeAspect="1"/>
          </p:cNvPicPr>
          <p:nvPr/>
        </p:nvPicPr>
        <p:blipFill>
          <a:blip r:embed="rId7"/>
          <a:stretch>
            <a:fillRect/>
          </a:stretch>
        </p:blipFill>
        <p:spPr>
          <a:xfrm>
            <a:off x="5270162" y="3693489"/>
            <a:ext cx="1716273" cy="1313801"/>
          </a:xfrm>
          <a:prstGeom prst="rect">
            <a:avLst/>
          </a:prstGeom>
          <a:noFill/>
          <a:ln>
            <a:noFill/>
          </a:ln>
        </p:spPr>
      </p:pic>
      <p:pic>
        <p:nvPicPr>
          <p:cNvPr id="10" name="图片 9" descr="Graph01">
            <a:extLst>
              <a:ext uri="{FF2B5EF4-FFF2-40B4-BE49-F238E27FC236}">
                <a16:creationId xmlns:a16="http://schemas.microsoft.com/office/drawing/2014/main" id="{C8FFE458-A2C4-E63E-304B-6CAF82E63656}"/>
              </a:ext>
            </a:extLst>
          </p:cNvPr>
          <p:cNvPicPr>
            <a:picLocks noChangeAspect="1"/>
          </p:cNvPicPr>
          <p:nvPr/>
        </p:nvPicPr>
        <p:blipFill>
          <a:blip r:embed="rId8"/>
          <a:stretch>
            <a:fillRect/>
          </a:stretch>
        </p:blipFill>
        <p:spPr>
          <a:xfrm>
            <a:off x="6780447" y="3652780"/>
            <a:ext cx="1836908" cy="1406147"/>
          </a:xfrm>
          <a:prstGeom prst="rect">
            <a:avLst/>
          </a:prstGeom>
          <a:noFill/>
          <a:ln>
            <a:noFill/>
          </a:ln>
        </p:spPr>
      </p:pic>
      <p:sp>
        <p:nvSpPr>
          <p:cNvPr id="18" name="文本框 17">
            <a:extLst>
              <a:ext uri="{FF2B5EF4-FFF2-40B4-BE49-F238E27FC236}">
                <a16:creationId xmlns:a16="http://schemas.microsoft.com/office/drawing/2014/main" id="{ABA05D69-17D0-B42B-661D-E6B58EC4BB04}"/>
              </a:ext>
            </a:extLst>
          </p:cNvPr>
          <p:cNvSpPr txBox="1"/>
          <p:nvPr/>
        </p:nvSpPr>
        <p:spPr>
          <a:xfrm>
            <a:off x="5366810" y="5112065"/>
            <a:ext cx="1321338" cy="4001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00" dirty="0">
                <a:effectLst/>
                <a:latin typeface="Calibri" panose="020F0502020204030204" pitchFamily="34" charset="0"/>
                <a:ea typeface="宋体" panose="02010600030101010101" pitchFamily="2" charset="-122"/>
                <a:cs typeface="Times New Roman" panose="02020603050405020304" pitchFamily="18" charset="0"/>
              </a:rPr>
              <a:t>小波第</a:t>
            </a:r>
            <a:r>
              <a:rPr lang="en-US" altLang="zh-CN" sz="10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zh-CN" sz="1000" dirty="0">
                <a:effectLst/>
                <a:latin typeface="Calibri" panose="020F0502020204030204" pitchFamily="34" charset="0"/>
                <a:ea typeface="宋体" panose="02010600030101010101" pitchFamily="2" charset="-122"/>
                <a:cs typeface="Times New Roman" panose="02020603050405020304" pitchFamily="18" charset="0"/>
              </a:rPr>
              <a:t>层细节信号包络谱（试车数据）</a:t>
            </a:r>
            <a:endParaRPr lang="zh-CN" altLang="en-US" dirty="0"/>
          </a:p>
        </p:txBody>
      </p:sp>
      <p:sp>
        <p:nvSpPr>
          <p:cNvPr id="23" name="文本框 22">
            <a:extLst>
              <a:ext uri="{FF2B5EF4-FFF2-40B4-BE49-F238E27FC236}">
                <a16:creationId xmlns:a16="http://schemas.microsoft.com/office/drawing/2014/main" id="{224201B5-69BC-FE09-6157-172F984C6333}"/>
              </a:ext>
            </a:extLst>
          </p:cNvPr>
          <p:cNvSpPr txBox="1"/>
          <p:nvPr/>
        </p:nvSpPr>
        <p:spPr>
          <a:xfrm>
            <a:off x="7091617" y="5112065"/>
            <a:ext cx="1321338" cy="4001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000" dirty="0">
                <a:effectLst/>
                <a:latin typeface="Calibri" panose="020F0502020204030204" pitchFamily="34" charset="0"/>
                <a:ea typeface="宋体" panose="02010600030101010101" pitchFamily="2" charset="-122"/>
                <a:cs typeface="Times New Roman" panose="02020603050405020304" pitchFamily="18" charset="0"/>
              </a:rPr>
              <a:t>小波第</a:t>
            </a:r>
            <a:r>
              <a:rPr lang="en-US" altLang="zh-CN" sz="1000" dirty="0">
                <a:effectLst/>
                <a:latin typeface="Calibri" panose="020F0502020204030204" pitchFamily="34" charset="0"/>
                <a:ea typeface="宋体" panose="02010600030101010101" pitchFamily="2" charset="-122"/>
                <a:cs typeface="Times New Roman" panose="02020603050405020304" pitchFamily="18" charset="0"/>
              </a:rPr>
              <a:t>2</a:t>
            </a:r>
            <a:r>
              <a:rPr lang="zh-CN" altLang="zh-CN" sz="1000" dirty="0">
                <a:effectLst/>
                <a:latin typeface="Calibri" panose="020F0502020204030204" pitchFamily="34" charset="0"/>
                <a:ea typeface="宋体" panose="02010600030101010101" pitchFamily="2" charset="-122"/>
                <a:cs typeface="Times New Roman" panose="02020603050405020304" pitchFamily="18" charset="0"/>
              </a:rPr>
              <a:t>层细节信号包络谱（仿真数据）</a:t>
            </a:r>
            <a:endParaRPr lang="zh-CN" altLang="en-US" dirty="0"/>
          </a:p>
        </p:txBody>
      </p:sp>
      <p:sp>
        <p:nvSpPr>
          <p:cNvPr id="28" name="文本框 27">
            <a:extLst>
              <a:ext uri="{FF2B5EF4-FFF2-40B4-BE49-F238E27FC236}">
                <a16:creationId xmlns:a16="http://schemas.microsoft.com/office/drawing/2014/main" id="{081EB089-5DB7-53EE-1AA2-0EC91A22D34F}"/>
              </a:ext>
            </a:extLst>
          </p:cNvPr>
          <p:cNvSpPr txBox="1"/>
          <p:nvPr/>
        </p:nvSpPr>
        <p:spPr>
          <a:xfrm>
            <a:off x="5402300" y="5759885"/>
            <a:ext cx="3104758" cy="461665"/>
          </a:xfrm>
          <a:prstGeom prst="rect">
            <a:avLst/>
          </a:prstGeom>
          <a:solidFill>
            <a:schemeClr val="accent1"/>
          </a:solidFill>
        </p:spPr>
        <p:txBody>
          <a:bodyPr wrap="square">
            <a:spAutoFit/>
          </a:bodyPr>
          <a:lstStyle/>
          <a:p>
            <a:pPr algn="ctr"/>
            <a:r>
              <a:rPr lang="zh-CN" altLang="en-US" sz="1200" dirty="0">
                <a:effectLst/>
                <a:latin typeface="Calibri" panose="020F0502020204030204" pitchFamily="34" charset="0"/>
                <a:ea typeface="宋体" panose="02010600030101010101" pitchFamily="2" charset="-122"/>
                <a:cs typeface="Times New Roman" panose="02020603050405020304" pitchFamily="18" charset="0"/>
              </a:rPr>
              <a:t>中</a:t>
            </a:r>
            <a:r>
              <a:rPr lang="zh-CN" altLang="zh-CN" sz="1200" dirty="0">
                <a:effectLst/>
                <a:latin typeface="Calibri" panose="020F0502020204030204" pitchFamily="34" charset="0"/>
                <a:ea typeface="宋体" panose="02010600030101010101" pitchFamily="2" charset="-122"/>
                <a:cs typeface="Times New Roman" panose="02020603050405020304" pitchFamily="18" charset="0"/>
              </a:rPr>
              <a:t>介机匣</a:t>
            </a:r>
            <a:r>
              <a:rPr lang="en-US" altLang="zh-CN" sz="1200" dirty="0">
                <a:effectLst/>
                <a:latin typeface="Calibri" panose="020F0502020204030204" pitchFamily="34" charset="0"/>
                <a:ea typeface="宋体" panose="02010600030101010101" pitchFamily="2" charset="-122"/>
                <a:cs typeface="Times New Roman" panose="02020603050405020304" pitchFamily="18" charset="0"/>
              </a:rPr>
              <a:t>V2</a:t>
            </a:r>
            <a:r>
              <a:rPr lang="zh-CN" altLang="zh-CN" sz="1200" dirty="0">
                <a:effectLst/>
                <a:latin typeface="Calibri" panose="020F0502020204030204" pitchFamily="34" charset="0"/>
                <a:ea typeface="宋体" panose="02010600030101010101" pitchFamily="2" charset="-122"/>
                <a:cs typeface="Times New Roman" panose="02020603050405020304" pitchFamily="18" charset="0"/>
              </a:rPr>
              <a:t>测点的支点</a:t>
            </a:r>
            <a:r>
              <a:rPr lang="en-US" altLang="zh-CN" sz="1200" dirty="0">
                <a:effectLst/>
                <a:latin typeface="Calibri" panose="020F0502020204030204" pitchFamily="34" charset="0"/>
                <a:ea typeface="宋体" panose="02010600030101010101" pitchFamily="2" charset="-122"/>
                <a:cs typeface="Times New Roman" panose="02020603050405020304" pitchFamily="18" charset="0"/>
              </a:rPr>
              <a:t>3</a:t>
            </a:r>
            <a:r>
              <a:rPr lang="zh-CN" altLang="zh-CN" sz="1200" dirty="0">
                <a:effectLst/>
                <a:latin typeface="Calibri" panose="020F0502020204030204" pitchFamily="34" charset="0"/>
                <a:ea typeface="宋体" panose="02010600030101010101" pitchFamily="2" charset="-122"/>
                <a:cs typeface="Times New Roman" panose="02020603050405020304" pitchFamily="18" charset="0"/>
              </a:rPr>
              <a:t>主轴承外圈故障特征比较</a:t>
            </a:r>
            <a:endParaRPr lang="zh-CN" altLang="en-US" sz="1200" dirty="0"/>
          </a:p>
        </p:txBody>
      </p:sp>
    </p:spTree>
    <p:extLst>
      <p:ext uri="{BB962C8B-B14F-4D97-AF65-F5344CB8AC3E}">
        <p14:creationId xmlns:p14="http://schemas.microsoft.com/office/powerpoint/2010/main" val="3008871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71362-72BD-FF0B-B02E-55E7027CD0F4}"/>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F0ACC9D3-F2C4-DB8E-77D3-6E7AB22BB60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5D831E0-C31D-3B5C-2E27-EF825E06BF45}"/>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A3E8901D-C834-6C08-5AD4-687F1013159F}"/>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8ACA7C7D-1D2D-3C80-29C9-8CC0FB8D314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39FFA6DB-CAD6-DA62-9283-6ACF1022E4A8}"/>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F2364B36-9473-C95F-9BD1-77FF0B358EAC}"/>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3.1.8 </a:t>
            </a:r>
            <a:r>
              <a:rPr lang="zh-CN" altLang="en-US" sz="1600" b="1" dirty="0">
                <a:latin typeface="Calibri" panose="020F0502020204030204"/>
              </a:rPr>
              <a:t>专著</a:t>
            </a:r>
            <a:r>
              <a:rPr sz="1600" b="1" dirty="0">
                <a:latin typeface="Calibri" panose="020F0502020204030204"/>
              </a:rPr>
              <a:t>——</a:t>
            </a:r>
            <a:r>
              <a:rPr lang="en-US" altLang="zh-CN" sz="1600" b="1" dirty="0">
                <a:latin typeface="Calibri" panose="020F0502020204030204"/>
              </a:rPr>
              <a:t>《</a:t>
            </a:r>
            <a:r>
              <a:rPr lang="zh-CN" altLang="en-US" sz="1600" b="1" dirty="0">
                <a:latin typeface="Calibri" panose="020F0502020204030204"/>
              </a:rPr>
              <a:t>含典型故障的航空发动机整机振动分析</a:t>
            </a:r>
            <a:r>
              <a:rPr lang="en-US" altLang="zh-CN" sz="1600" b="1" dirty="0">
                <a:latin typeface="Calibri" panose="020F0502020204030204"/>
              </a:rPr>
              <a:t>》</a:t>
            </a:r>
            <a:endParaRPr sz="1600" b="1" dirty="0">
              <a:latin typeface="Calibri" panose="020F0502020204030204"/>
            </a:endParaRPr>
          </a:p>
        </p:txBody>
      </p:sp>
      <p:sp>
        <p:nvSpPr>
          <p:cNvPr id="6" name="文本框 5">
            <a:extLst>
              <a:ext uri="{FF2B5EF4-FFF2-40B4-BE49-F238E27FC236}">
                <a16:creationId xmlns:a16="http://schemas.microsoft.com/office/drawing/2014/main" id="{E8DF08D8-CB29-B836-4787-0C0E784AA58C}"/>
              </a:ext>
            </a:extLst>
          </p:cNvPr>
          <p:cNvSpPr txBox="1"/>
          <p:nvPr/>
        </p:nvSpPr>
        <p:spPr>
          <a:xfrm>
            <a:off x="541496" y="1231900"/>
            <a:ext cx="4944903" cy="5205271"/>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研究内容：</a:t>
            </a:r>
            <a:r>
              <a:rPr lang="zh-CN" altLang="en-US" sz="1600" dirty="0">
                <a:latin typeface="宋体" panose="02010600030101010101" pitchFamily="2" charset="-122"/>
              </a:rPr>
              <a:t>关于耦合典型故障的航空发动机整机振动建模和故障分析相关内容，于</a:t>
            </a:r>
            <a:r>
              <a:rPr lang="en-US" altLang="zh-CN" sz="1600" dirty="0">
                <a:latin typeface="宋体" panose="02010600030101010101" pitchFamily="2" charset="-122"/>
              </a:rPr>
              <a:t>2024</a:t>
            </a:r>
            <a:r>
              <a:rPr lang="zh-CN" altLang="en-US" sz="1600" dirty="0">
                <a:latin typeface="宋体" panose="02010600030101010101" pitchFamily="2" charset="-122"/>
              </a:rPr>
              <a:t>年由科学出版社出版了专著</a:t>
            </a:r>
            <a:r>
              <a:rPr lang="en-US" altLang="zh-CN" sz="1600" dirty="0">
                <a:latin typeface="宋体" panose="02010600030101010101" pitchFamily="2" charset="-122"/>
              </a:rPr>
              <a:t>——《</a:t>
            </a:r>
            <a:r>
              <a:rPr lang="zh-CN" altLang="en-US" sz="1600" dirty="0">
                <a:latin typeface="宋体" panose="02010600030101010101" pitchFamily="2" charset="-122"/>
              </a:rPr>
              <a:t>含典型故障的航空发动机整机振动分析</a:t>
            </a:r>
            <a:r>
              <a:rPr lang="en-US" altLang="zh-CN" sz="1600" dirty="0">
                <a:latin typeface="宋体" panose="02010600030101010101" pitchFamily="2" charset="-122"/>
              </a:rPr>
              <a:t>》</a:t>
            </a:r>
            <a:r>
              <a:rPr lang="zh-CN" altLang="en-US" sz="1600" dirty="0">
                <a:latin typeface="宋体" panose="02010600030101010101" pitchFamily="2" charset="-122"/>
              </a:rPr>
              <a:t>。该书针对现代航空发动机在研制、生产和使用过程中所出现的典型故障展开研究，首先引入耦合动力学思想，建立航空发动机整机振动的转子</a:t>
            </a:r>
            <a:r>
              <a:rPr lang="en-US" altLang="zh-CN" sz="1600" dirty="0">
                <a:latin typeface="宋体" panose="02010600030101010101" pitchFamily="2" charset="-122"/>
              </a:rPr>
              <a:t>-</a:t>
            </a:r>
            <a:r>
              <a:rPr lang="zh-CN" altLang="en-US" sz="1600" dirty="0">
                <a:latin typeface="宋体" panose="02010600030101010101" pitchFamily="2" charset="-122"/>
              </a:rPr>
              <a:t>支承</a:t>
            </a:r>
            <a:r>
              <a:rPr lang="en-US" altLang="zh-CN" sz="1600" dirty="0">
                <a:latin typeface="宋体" panose="02010600030101010101" pitchFamily="2" charset="-122"/>
              </a:rPr>
              <a:t>-</a:t>
            </a:r>
            <a:r>
              <a:rPr lang="zh-CN" altLang="en-US" sz="1600" dirty="0">
                <a:latin typeface="宋体" panose="02010600030101010101" pitchFamily="2" charset="-122"/>
              </a:rPr>
              <a:t>机匣耦合动力学模型，并利用</a:t>
            </a:r>
            <a:r>
              <a:rPr lang="en-US" altLang="zh-CN" sz="1600" dirty="0">
                <a:latin typeface="宋体" panose="02010600030101010101" pitchFamily="2" charset="-122"/>
              </a:rPr>
              <a:t>Newmark-β</a:t>
            </a:r>
            <a:r>
              <a:rPr lang="zh-CN" altLang="en-US" sz="1600" dirty="0">
                <a:latin typeface="宋体" panose="02010600030101010101" pitchFamily="2" charset="-122"/>
              </a:rPr>
              <a:t>法和翟方法相结合的数值积分法进行模型求解；然后，针对各种典型故障建立故障动力学模型，并导入航空发动机整机振动模型中，利用时域数值积分方法获取机匣测点的振动信号，并进行故障特征分析；最后，建立考虑航空发动机实际结构特征的转子试验器进行故障模拟，并以此验证航空发动机整机振动建模方法和典型故障动力学模型的正确有效性。 </a:t>
            </a:r>
            <a:endParaRPr lang="zh-CN" altLang="en-US" sz="1600" i="0" dirty="0">
              <a:latin typeface="宋体" panose="02010600030101010101" pitchFamily="2" charset="-122"/>
              <a:ea typeface="宋体" panose="02010600030101010101" pitchFamily="2" charset="-122"/>
            </a:endParaRPr>
          </a:p>
        </p:txBody>
      </p:sp>
      <p:grpSp>
        <p:nvGrpSpPr>
          <p:cNvPr id="12" name="组合 11">
            <a:extLst>
              <a:ext uri="{FF2B5EF4-FFF2-40B4-BE49-F238E27FC236}">
                <a16:creationId xmlns:a16="http://schemas.microsoft.com/office/drawing/2014/main" id="{E1D250CD-E6F2-BDF7-3FCB-F3B63831D07E}"/>
              </a:ext>
            </a:extLst>
          </p:cNvPr>
          <p:cNvGrpSpPr/>
          <p:nvPr/>
        </p:nvGrpSpPr>
        <p:grpSpPr>
          <a:xfrm>
            <a:off x="5486320" y="1438572"/>
            <a:ext cx="3052610" cy="4673369"/>
            <a:chOff x="483" y="3642"/>
            <a:chExt cx="5708" cy="9814"/>
          </a:xfrm>
        </p:grpSpPr>
        <p:pic>
          <p:nvPicPr>
            <p:cNvPr id="13" name="图片 12" descr="e4861231-fc25-4ec9-9d4f-e3ebc17b9668_纯图版_00">
              <a:extLst>
                <a:ext uri="{FF2B5EF4-FFF2-40B4-BE49-F238E27FC236}">
                  <a16:creationId xmlns:a16="http://schemas.microsoft.com/office/drawing/2014/main" id="{A70F2C64-CDDD-BC99-1ED4-33A7C0D31ADA}"/>
                </a:ext>
              </a:extLst>
            </p:cNvPr>
            <p:cNvPicPr/>
            <p:nvPr/>
          </p:nvPicPr>
          <p:blipFill>
            <a:blip r:embed="rId2" cstate="print"/>
            <a:stretch>
              <a:fillRect/>
            </a:stretch>
          </p:blipFill>
          <p:spPr>
            <a:xfrm>
              <a:off x="483" y="3642"/>
              <a:ext cx="4348" cy="6187"/>
            </a:xfrm>
            <a:prstGeom prst="rect">
              <a:avLst/>
            </a:prstGeom>
          </p:spPr>
        </p:pic>
        <p:pic>
          <p:nvPicPr>
            <p:cNvPr id="15" name="图片 14" descr="e4861231-fc25-4ec9-9d4f-e3ebc17b9668_纯图版_01(1)">
              <a:extLst>
                <a:ext uri="{FF2B5EF4-FFF2-40B4-BE49-F238E27FC236}">
                  <a16:creationId xmlns:a16="http://schemas.microsoft.com/office/drawing/2014/main" id="{76F577F3-E747-E75C-FB0B-BA673894348A}"/>
                </a:ext>
              </a:extLst>
            </p:cNvPr>
            <p:cNvPicPr/>
            <p:nvPr/>
          </p:nvPicPr>
          <p:blipFill>
            <a:blip r:embed="rId3" cstate="print"/>
            <a:srcRect l="19581" t="16067" r="18596" b="7004"/>
            <a:stretch>
              <a:fillRect/>
            </a:stretch>
          </p:blipFill>
          <p:spPr>
            <a:xfrm>
              <a:off x="2645" y="7523"/>
              <a:ext cx="3546" cy="5933"/>
            </a:xfrm>
            <a:prstGeom prst="rect">
              <a:avLst/>
            </a:prstGeom>
          </p:spPr>
        </p:pic>
      </p:grpSp>
    </p:spTree>
    <p:extLst>
      <p:ext uri="{BB962C8B-B14F-4D97-AF65-F5344CB8AC3E}">
        <p14:creationId xmlns:p14="http://schemas.microsoft.com/office/powerpoint/2010/main" val="14382646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7CEE9-36DA-AEFD-5849-91AFC20FFC3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6FE1817-0C62-00DA-49EB-0FE332AAC64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83203DD2-EB1E-6F55-056C-8891A55DFC3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9DB447F-D320-0F3E-4518-4FC368F78CAA}"/>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1A0C821-A4CD-7828-D620-EC1E092A073A}"/>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5BEE6AC8-A88E-3803-8086-0F686F7DC81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992CB4BC-201C-99A2-C29C-0A055C000AF3}"/>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3.1.9 </a:t>
            </a:r>
            <a:r>
              <a:rPr lang="zh-CN" altLang="en-US" sz="1600" b="1" dirty="0">
                <a:latin typeface="Calibri" panose="020F0502020204030204"/>
                <a:ea typeface="宋体" panose="02010600030101010101" pitchFamily="2" charset="-122"/>
              </a:rPr>
              <a:t>软件</a:t>
            </a:r>
            <a:r>
              <a:rPr sz="1600" b="1" dirty="0">
                <a:latin typeface="Calibri" panose="020F0502020204030204"/>
              </a:rPr>
              <a:t>——</a:t>
            </a:r>
            <a:r>
              <a:rPr lang="zh-CN" altLang="en-US" sz="1600" b="1" dirty="0">
                <a:latin typeface="Calibri" panose="020F0502020204030204"/>
              </a:rPr>
              <a:t>航空发动机整机振动分析系统</a:t>
            </a:r>
            <a:r>
              <a:rPr lang="en-US" altLang="zh-CN" sz="1600" b="1" dirty="0">
                <a:latin typeface="Calibri" panose="020F0502020204030204"/>
              </a:rPr>
              <a:t>EVDYNA</a:t>
            </a:r>
            <a:endParaRPr sz="1600" b="1" dirty="0">
              <a:latin typeface="Calibri" panose="020F0502020204030204"/>
            </a:endParaRPr>
          </a:p>
        </p:txBody>
      </p:sp>
      <p:sp>
        <p:nvSpPr>
          <p:cNvPr id="6" name="文本框 5">
            <a:extLst>
              <a:ext uri="{FF2B5EF4-FFF2-40B4-BE49-F238E27FC236}">
                <a16:creationId xmlns:a16="http://schemas.microsoft.com/office/drawing/2014/main" id="{BACA1965-D730-73EE-9282-6905C06BFB05}"/>
              </a:ext>
            </a:extLst>
          </p:cNvPr>
          <p:cNvSpPr txBox="1"/>
          <p:nvPr/>
        </p:nvSpPr>
        <p:spPr>
          <a:xfrm>
            <a:off x="541496" y="1214666"/>
            <a:ext cx="7908607" cy="5205271"/>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）软件</a:t>
            </a:r>
            <a:r>
              <a:rPr lang="zh-CN" altLang="en-US" sz="1600" b="1" dirty="0">
                <a:solidFill>
                  <a:srgbClr val="FF0000"/>
                </a:solidFill>
                <a:latin typeface="宋体" panose="02010600030101010101" pitchFamily="2" charset="-122"/>
              </a:rPr>
              <a:t>简介</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dirty="0">
                <a:latin typeface="宋体" panose="02010600030101010101" pitchFamily="2" charset="-122"/>
              </a:rPr>
              <a:t>航空发动机整机振动分析软件</a:t>
            </a:r>
            <a:r>
              <a:rPr lang="en-US" altLang="zh-CN" sz="1600" dirty="0">
                <a:latin typeface="宋体" panose="02010600030101010101" pitchFamily="2" charset="-122"/>
              </a:rPr>
              <a:t>EVDYNA</a:t>
            </a:r>
            <a:r>
              <a:rPr lang="zh-CN" altLang="en-US" sz="1600" dirty="0">
                <a:latin typeface="宋体" panose="02010600030101010101" pitchFamily="2" charset="-122"/>
              </a:rPr>
              <a:t>（</a:t>
            </a:r>
            <a:r>
              <a:rPr lang="en-US" altLang="zh-CN" sz="1600" dirty="0">
                <a:latin typeface="宋体" panose="02010600030101010101" pitchFamily="2" charset="-122"/>
              </a:rPr>
              <a:t>Aero-engine Vibration Dynamic Analysis</a:t>
            </a:r>
            <a:r>
              <a:rPr lang="zh-CN" altLang="en-US" sz="1600" dirty="0">
                <a:latin typeface="宋体" panose="02010600030101010101" pitchFamily="2" charset="-122"/>
              </a:rPr>
              <a:t>）软件是专门针对航空发动机整机振动分析而开发的转子</a:t>
            </a:r>
            <a:r>
              <a:rPr lang="en-US" altLang="zh-CN" sz="1600" dirty="0">
                <a:latin typeface="宋体" panose="02010600030101010101" pitchFamily="2" charset="-122"/>
              </a:rPr>
              <a:t>-</a:t>
            </a:r>
            <a:r>
              <a:rPr lang="zh-CN" altLang="en-US" sz="1600" dirty="0">
                <a:latin typeface="宋体" panose="02010600030101010101" pitchFamily="2" charset="-122"/>
              </a:rPr>
              <a:t>支承</a:t>
            </a:r>
            <a:r>
              <a:rPr lang="en-US" altLang="zh-CN" sz="1600" dirty="0">
                <a:latin typeface="宋体" panose="02010600030101010101" pitchFamily="2" charset="-122"/>
              </a:rPr>
              <a:t>-</a:t>
            </a:r>
            <a:r>
              <a:rPr lang="zh-CN" altLang="en-US" sz="1600" dirty="0">
                <a:latin typeface="宋体" panose="02010600030101010101" pitchFamily="2" charset="-122"/>
              </a:rPr>
              <a:t>机匣</a:t>
            </a:r>
            <a:r>
              <a:rPr lang="en-US" altLang="zh-CN" sz="1600" dirty="0">
                <a:latin typeface="宋体" panose="02010600030101010101" pitchFamily="2" charset="-122"/>
              </a:rPr>
              <a:t>-</a:t>
            </a:r>
            <a:r>
              <a:rPr lang="zh-CN" altLang="en-US" sz="1600" dirty="0">
                <a:latin typeface="宋体" panose="02010600030101010101" pitchFamily="2" charset="-122"/>
              </a:rPr>
              <a:t>附件</a:t>
            </a:r>
            <a:r>
              <a:rPr lang="en-US" altLang="zh-CN" sz="1600" dirty="0">
                <a:latin typeface="宋体" panose="02010600030101010101" pitchFamily="2" charset="-122"/>
              </a:rPr>
              <a:t>-</a:t>
            </a:r>
            <a:r>
              <a:rPr lang="zh-CN" altLang="en-US" sz="1600" dirty="0">
                <a:latin typeface="宋体" panose="02010600030101010101" pitchFamily="2" charset="-122"/>
              </a:rPr>
              <a:t>安装节耦合系统动力学通用软件。</a:t>
            </a:r>
            <a:r>
              <a:rPr lang="en-US" altLang="zh-CN" sz="1600" dirty="0">
                <a:latin typeface="宋体" panose="02010600030101010101" pitchFamily="2" charset="-122"/>
              </a:rPr>
              <a:t>EVDYNA</a:t>
            </a:r>
            <a:r>
              <a:rPr lang="zh-CN" altLang="en-US" sz="1600" dirty="0">
                <a:latin typeface="宋体" panose="02010600030101010101" pitchFamily="2" charset="-122"/>
              </a:rPr>
              <a:t>软件采用有限元法对转子和机匣系统进行建模，充分考虑系统的非线性因素。利用</a:t>
            </a:r>
            <a:r>
              <a:rPr lang="en-US" altLang="zh-CN" sz="1600" dirty="0">
                <a:latin typeface="宋体" panose="02010600030101010101" pitchFamily="2" charset="-122"/>
              </a:rPr>
              <a:t>Newmark</a:t>
            </a:r>
            <a:r>
              <a:rPr lang="zh-CN" altLang="en-US" sz="1600" dirty="0">
                <a:latin typeface="宋体" panose="02010600030101010101" pitchFamily="2" charset="-122"/>
              </a:rPr>
              <a:t>法和改进的</a:t>
            </a:r>
            <a:r>
              <a:rPr lang="en-US" altLang="zh-CN" sz="1600" dirty="0">
                <a:latin typeface="宋体" panose="02010600030101010101" pitchFamily="2" charset="-122"/>
              </a:rPr>
              <a:t>Newmark</a:t>
            </a:r>
            <a:r>
              <a:rPr lang="zh-CN" altLang="en-US" sz="1600" dirty="0">
                <a:latin typeface="宋体" panose="02010600030101010101" pitchFamily="2" charset="-122"/>
              </a:rPr>
              <a:t>法（翟方法）进行数值仿真分析，直接获取系统的时域响应。转子系统故障模式涵盖转子不平衡、支承不对中、转静碰摩、转子不同心、转子弯曲、叶片裂纹、转轴裂纹等；支承系统涵盖滚动轴承轴承剥落故障、保持架打滑、支承松动、挤压油膜阻尼器故障等；附件传动故障涵盖附件轴承故障和附件齿轮故障等。软件还考虑了机动飞行下的转子系统附加力和力矩，能够仿真飞行条件下的主轴承载荷。</a:t>
            </a:r>
            <a:endParaRPr lang="en-US" altLang="zh-CN" sz="1600" dirty="0">
              <a:latin typeface="宋体" panose="02010600030101010101" pitchFamily="2" charset="-122"/>
            </a:endParaRPr>
          </a:p>
          <a:p>
            <a:pPr algn="just" defTabSz="266700">
              <a:lnSpc>
                <a:spcPct val="150000"/>
              </a:lnSpc>
            </a:pPr>
            <a:r>
              <a:rPr lang="zh-CN" altLang="en-US" sz="1600" b="1" dirty="0">
                <a:solidFill>
                  <a:srgbClr val="FF0000"/>
                </a:solidFill>
                <a:latin typeface="宋体" panose="02010600030101010101" pitchFamily="2" charset="-122"/>
              </a:rPr>
              <a:t>（</a:t>
            </a:r>
            <a:r>
              <a:rPr lang="en-US" altLang="zh-CN" sz="1600" b="1" dirty="0">
                <a:solidFill>
                  <a:srgbClr val="FF0000"/>
                </a:solidFill>
                <a:latin typeface="宋体" panose="02010600030101010101" pitchFamily="2" charset="-122"/>
              </a:rPr>
              <a:t>2</a:t>
            </a:r>
            <a:r>
              <a:rPr lang="zh-CN" altLang="en-US" sz="1600" b="1" dirty="0">
                <a:solidFill>
                  <a:srgbClr val="FF0000"/>
                </a:solidFill>
                <a:latin typeface="宋体" panose="02010600030101010101" pitchFamily="2" charset="-122"/>
              </a:rPr>
              <a:t>）软件开发环境：</a:t>
            </a:r>
            <a:r>
              <a:rPr lang="en-US" altLang="zh-CN" sz="1600" dirty="0">
                <a:latin typeface="宋体" panose="02010600030101010101" pitchFamily="2" charset="-122"/>
              </a:rPr>
              <a:t>EVDYNA</a:t>
            </a:r>
            <a:r>
              <a:rPr lang="zh-CN" altLang="en-US" sz="1600" dirty="0">
                <a:latin typeface="宋体" panose="02010600030101010101" pitchFamily="2" charset="-122"/>
              </a:rPr>
              <a:t>软件采用</a:t>
            </a:r>
            <a:r>
              <a:rPr lang="en-US" altLang="zh-CN" sz="1600" dirty="0">
                <a:latin typeface="宋体" panose="02010600030101010101" pitchFamily="2" charset="-122"/>
              </a:rPr>
              <a:t>Microsoft Visual C++6.0</a:t>
            </a:r>
            <a:r>
              <a:rPr lang="zh-CN" altLang="en-US" sz="1600" dirty="0">
                <a:latin typeface="宋体" panose="02010600030101010101" pitchFamily="2" charset="-122"/>
              </a:rPr>
              <a:t>进行程序开发，采用工程管理的方式，可同时保存多种结构形式的发动机动力学模型，并分别进行模型建立和求解分析；后台数据库采用</a:t>
            </a:r>
            <a:r>
              <a:rPr lang="en-US" altLang="zh-CN" sz="1600" dirty="0">
                <a:latin typeface="宋体" panose="02010600030101010101" pitchFamily="2" charset="-122"/>
              </a:rPr>
              <a:t>Microsoft ACCESS</a:t>
            </a:r>
            <a:r>
              <a:rPr lang="zh-CN" altLang="en-US" sz="1600" dirty="0">
                <a:latin typeface="宋体" panose="02010600030101010101" pitchFamily="2" charset="-122"/>
              </a:rPr>
              <a:t>系统，保存转子、机匣、支承以及各种故障设置的信息参数，与前台应用程序的接口采用</a:t>
            </a:r>
            <a:r>
              <a:rPr lang="en-US" altLang="zh-CN" sz="1600" dirty="0">
                <a:latin typeface="宋体" panose="02010600030101010101" pitchFamily="2" charset="-122"/>
              </a:rPr>
              <a:t>ODBC</a:t>
            </a:r>
            <a:r>
              <a:rPr lang="zh-CN" altLang="en-US" sz="1600" dirty="0">
                <a:latin typeface="宋体" panose="02010600030101010101" pitchFamily="2" charset="-122"/>
              </a:rPr>
              <a:t>技术。与</a:t>
            </a:r>
            <a:r>
              <a:rPr lang="en-US" altLang="zh-CN" sz="1600" dirty="0">
                <a:latin typeface="宋体" panose="02010600030101010101" pitchFamily="2" charset="-122"/>
              </a:rPr>
              <a:t>OPENGL</a:t>
            </a:r>
            <a:r>
              <a:rPr lang="zh-CN" altLang="en-US" sz="1600" dirty="0">
                <a:latin typeface="宋体" panose="02010600030101010101" pitchFamily="2" charset="-122"/>
              </a:rPr>
              <a:t>接口，实现了动力学计算的可视化。</a:t>
            </a:r>
          </a:p>
        </p:txBody>
      </p:sp>
    </p:spTree>
    <p:extLst>
      <p:ext uri="{BB962C8B-B14F-4D97-AF65-F5344CB8AC3E}">
        <p14:creationId xmlns:p14="http://schemas.microsoft.com/office/powerpoint/2010/main" val="10373647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A274B-8F3B-173E-427B-6C9C93BAF9B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71DAB27-E238-9E51-5851-79D65E7FE68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32EFAD03-8D49-52D7-9AE1-555B31B182EB}"/>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248D7016-4A51-191C-890E-845DC51B330C}"/>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B1EB2F81-AA76-A6D6-DAEE-261373BD350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ED663546-42CB-F28C-4047-17B13ED63823}"/>
              </a:ext>
            </a:extLst>
          </p:cNvPr>
          <p:cNvSpPr txBox="1"/>
          <p:nvPr/>
        </p:nvSpPr>
        <p:spPr>
          <a:xfrm>
            <a:off x="452120" y="609282"/>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algn="just" defTabSz="266700"/>
            <a:r>
              <a:rPr lang="en-US" sz="1600" b="1" dirty="0">
                <a:latin typeface="Calibri" panose="020F0502020204030204"/>
                <a:ea typeface="宋体" panose="02010600030101010101" pitchFamily="2" charset="-122"/>
              </a:rPr>
              <a:t>3.1.9 </a:t>
            </a:r>
            <a:r>
              <a:rPr lang="zh-CN" altLang="en-US" sz="1600" b="1" dirty="0">
                <a:latin typeface="Calibri" panose="020F0502020204030204"/>
              </a:rPr>
              <a:t>软件</a:t>
            </a:r>
            <a:r>
              <a:rPr sz="1600" b="1" dirty="0">
                <a:latin typeface="Calibri" panose="020F0502020204030204"/>
              </a:rPr>
              <a:t>——</a:t>
            </a:r>
            <a:r>
              <a:rPr lang="zh-CN" altLang="en-US" sz="1600" b="1" dirty="0">
                <a:latin typeface="Calibri" panose="020F0502020204030204"/>
              </a:rPr>
              <a:t>航空发动机整机振动分析系统</a:t>
            </a:r>
            <a:r>
              <a:rPr lang="en-US" altLang="zh-CN" sz="1600" b="1" dirty="0">
                <a:latin typeface="Calibri" panose="020F0502020204030204"/>
              </a:rPr>
              <a:t>EVDYNA</a:t>
            </a:r>
            <a:endParaRPr sz="1600" b="1" dirty="0">
              <a:latin typeface="Calibri" panose="020F0502020204030204"/>
            </a:endParaRPr>
          </a:p>
        </p:txBody>
      </p:sp>
      <p:sp>
        <p:nvSpPr>
          <p:cNvPr id="4" name="Rectangle 2">
            <a:extLst>
              <a:ext uri="{FF2B5EF4-FFF2-40B4-BE49-F238E27FC236}">
                <a16:creationId xmlns:a16="http://schemas.microsoft.com/office/drawing/2014/main" id="{6AB892B6-8EBD-B264-35D6-C7D7E1A97ED9}"/>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a:extLst>
              <a:ext uri="{FF2B5EF4-FFF2-40B4-BE49-F238E27FC236}">
                <a16:creationId xmlns:a16="http://schemas.microsoft.com/office/drawing/2014/main" id="{5A0829FC-2620-C253-171C-9B7D09921AD4}"/>
              </a:ext>
            </a:extLst>
          </p:cNvPr>
          <p:cNvSpPr txBox="1"/>
          <p:nvPr/>
        </p:nvSpPr>
        <p:spPr>
          <a:xfrm>
            <a:off x="533401" y="1330454"/>
            <a:ext cx="8158480" cy="773289"/>
          </a:xfrm>
          <a:prstGeom prst="rect">
            <a:avLst/>
          </a:prstGeom>
        </p:spPr>
        <p:txBody>
          <a:bodyPr wrap="square">
            <a:spAutoFit/>
          </a:bodyPr>
          <a:lstStyle/>
          <a:p>
            <a:pPr algn="just" defTabSz="266700">
              <a:lnSpc>
                <a:spcPct val="150000"/>
              </a:lnSpc>
            </a:pPr>
            <a:r>
              <a:rPr lang="zh-CN" altLang="en-US" sz="1600" b="1"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ea typeface="宋体" panose="02010600030101010101" pitchFamily="2" charset="-122"/>
              </a:rPr>
              <a:t>3</a:t>
            </a:r>
            <a:r>
              <a:rPr lang="zh-CN" altLang="en-US" sz="1600" b="1" dirty="0">
                <a:solidFill>
                  <a:srgbClr val="FF0000"/>
                </a:solidFill>
                <a:latin typeface="宋体" panose="02010600030101010101" pitchFamily="2" charset="-122"/>
                <a:ea typeface="宋体" panose="02010600030101010101" pitchFamily="2" charset="-122"/>
              </a:rPr>
              <a:t>）软件价值：</a:t>
            </a:r>
            <a:r>
              <a:rPr lang="zh-CN" altLang="en-US" sz="1600" dirty="0">
                <a:latin typeface="宋体" panose="02010600030101010101" pitchFamily="2" charset="-122"/>
                <a:ea typeface="宋体" panose="02010600030101010101" pitchFamily="2" charset="-122"/>
              </a:rPr>
              <a:t>该软件功能全面、使用方便、维护容易、界面友好，同时，具有很好的移植性，可以在更高的</a:t>
            </a:r>
            <a:r>
              <a:rPr lang="en-US" altLang="zh-CN" sz="1600" dirty="0">
                <a:latin typeface="宋体" panose="02010600030101010101" pitchFamily="2" charset="-122"/>
                <a:ea typeface="宋体" panose="02010600030101010101" pitchFamily="2" charset="-122"/>
              </a:rPr>
              <a:t>Windows</a:t>
            </a:r>
            <a:r>
              <a:rPr lang="zh-CN" altLang="en-US" sz="1600" dirty="0">
                <a:latin typeface="宋体" panose="02010600030101010101" pitchFamily="2" charset="-122"/>
                <a:ea typeface="宋体" panose="02010600030101010101" pitchFamily="2" charset="-122"/>
              </a:rPr>
              <a:t>操作系统上运行。</a:t>
            </a:r>
          </a:p>
        </p:txBody>
      </p:sp>
      <p:sp>
        <p:nvSpPr>
          <p:cNvPr id="15" name="Rectangle 4">
            <a:extLst>
              <a:ext uri="{FF2B5EF4-FFF2-40B4-BE49-F238E27FC236}">
                <a16:creationId xmlns:a16="http://schemas.microsoft.com/office/drawing/2014/main" id="{4530C4FD-0DE4-1924-4EC3-D85A745C49B5}"/>
              </a:ext>
            </a:extLst>
          </p:cNvPr>
          <p:cNvSpPr>
            <a:spLocks noChangeArrowheads="1"/>
          </p:cNvSpPr>
          <p:nvPr/>
        </p:nvSpPr>
        <p:spPr bwMode="auto">
          <a:xfrm>
            <a:off x="533400" y="4038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2">
            <a:extLst>
              <a:ext uri="{FF2B5EF4-FFF2-40B4-BE49-F238E27FC236}">
                <a16:creationId xmlns:a16="http://schemas.microsoft.com/office/drawing/2014/main" id="{01DCA7D4-8C12-E477-165E-745304F5F150}"/>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4">
            <a:extLst>
              <a:ext uri="{FF2B5EF4-FFF2-40B4-BE49-F238E27FC236}">
                <a16:creationId xmlns:a16="http://schemas.microsoft.com/office/drawing/2014/main" id="{B943A292-2A9F-E210-4F00-95952CDF670C}"/>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1" name="Rectangle 6">
            <a:extLst>
              <a:ext uri="{FF2B5EF4-FFF2-40B4-BE49-F238E27FC236}">
                <a16:creationId xmlns:a16="http://schemas.microsoft.com/office/drawing/2014/main" id="{AE5F4B64-4B66-A98F-7A60-3E5E7C872913}"/>
              </a:ext>
            </a:extLst>
          </p:cNvPr>
          <p:cNvSpPr>
            <a:spLocks noChangeArrowheads="1"/>
          </p:cNvSpPr>
          <p:nvPr/>
        </p:nvSpPr>
        <p:spPr bwMode="auto">
          <a:xfrm>
            <a:off x="7209524" y="565317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5" name="Rectangle 8">
            <a:extLst>
              <a:ext uri="{FF2B5EF4-FFF2-40B4-BE49-F238E27FC236}">
                <a16:creationId xmlns:a16="http://schemas.microsoft.com/office/drawing/2014/main" id="{B15E849A-488C-5E2E-8C50-3AD24ECFC177}"/>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页脚占位符 4">
            <a:extLst>
              <a:ext uri="{FF2B5EF4-FFF2-40B4-BE49-F238E27FC236}">
                <a16:creationId xmlns:a16="http://schemas.microsoft.com/office/drawing/2014/main" id="{FACAAF82-4F04-5B0A-F73D-E6853875D9D0}"/>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pic>
        <p:nvPicPr>
          <p:cNvPr id="2" name="图片 1">
            <a:extLst>
              <a:ext uri="{FF2B5EF4-FFF2-40B4-BE49-F238E27FC236}">
                <a16:creationId xmlns:a16="http://schemas.microsoft.com/office/drawing/2014/main" id="{9C18E8DA-093A-8524-F1F5-75C2A9D6BB6F}"/>
              </a:ext>
            </a:extLst>
          </p:cNvPr>
          <p:cNvPicPr>
            <a:picLocks noChangeAspect="1"/>
          </p:cNvPicPr>
          <p:nvPr/>
        </p:nvPicPr>
        <p:blipFill>
          <a:blip r:embed="rId2"/>
          <a:stretch>
            <a:fillRect/>
          </a:stretch>
        </p:blipFill>
        <p:spPr>
          <a:xfrm>
            <a:off x="818889" y="2712402"/>
            <a:ext cx="4159250" cy="2209800"/>
          </a:xfrm>
          <a:prstGeom prst="rect">
            <a:avLst/>
          </a:prstGeom>
          <a:noFill/>
          <a:ln>
            <a:noFill/>
          </a:ln>
        </p:spPr>
      </p:pic>
      <p:pic>
        <p:nvPicPr>
          <p:cNvPr id="6" name="图片 5" descr="IMG_256">
            <a:extLst>
              <a:ext uri="{FF2B5EF4-FFF2-40B4-BE49-F238E27FC236}">
                <a16:creationId xmlns:a16="http://schemas.microsoft.com/office/drawing/2014/main" id="{DF14B97A-FA41-F956-9D7A-CEB7D5EF21A2}"/>
              </a:ext>
            </a:extLst>
          </p:cNvPr>
          <p:cNvPicPr>
            <a:picLocks noChangeAspect="1"/>
          </p:cNvPicPr>
          <p:nvPr/>
        </p:nvPicPr>
        <p:blipFill>
          <a:blip r:embed="rId3"/>
          <a:srcRect b="4040"/>
          <a:stretch>
            <a:fillRect/>
          </a:stretch>
        </p:blipFill>
        <p:spPr>
          <a:xfrm>
            <a:off x="5816774" y="2284446"/>
            <a:ext cx="2514600" cy="3311174"/>
          </a:xfrm>
          <a:prstGeom prst="rect">
            <a:avLst/>
          </a:prstGeom>
          <a:noFill/>
          <a:ln w="9525">
            <a:noFill/>
          </a:ln>
        </p:spPr>
      </p:pic>
      <p:sp>
        <p:nvSpPr>
          <p:cNvPr id="11" name="文本框 10">
            <a:extLst>
              <a:ext uri="{FF2B5EF4-FFF2-40B4-BE49-F238E27FC236}">
                <a16:creationId xmlns:a16="http://schemas.microsoft.com/office/drawing/2014/main" id="{2C203F2F-7226-AB47-9B39-D5FDE7BD3CC3}"/>
              </a:ext>
            </a:extLst>
          </p:cNvPr>
          <p:cNvSpPr txBox="1"/>
          <p:nvPr/>
        </p:nvSpPr>
        <p:spPr>
          <a:xfrm>
            <a:off x="2207514" y="5123238"/>
            <a:ext cx="933574" cy="276999"/>
          </a:xfrm>
          <a:prstGeom prst="rect">
            <a:avLst/>
          </a:prstGeom>
          <a:solidFill>
            <a:schemeClr val="accent1"/>
          </a:solidFill>
        </p:spPr>
        <p:txBody>
          <a:bodyPr wrap="square">
            <a:spAutoFit/>
          </a:bodyPr>
          <a:lstStyle/>
          <a:p>
            <a:pPr algn="ctr"/>
            <a:r>
              <a:rPr lang="zh-CN" altLang="zh-CN" sz="1200" b="1" kern="100" dirty="0">
                <a:effectLst/>
                <a:ea typeface="宋体" panose="02010600030101010101" pitchFamily="2" charset="-122"/>
                <a:cs typeface="宋体" panose="02010600030101010101" pitchFamily="2" charset="-122"/>
              </a:rPr>
              <a:t>软件界面</a:t>
            </a:r>
            <a:endParaRPr lang="zh-CN" altLang="en-US" sz="1200" b="1" dirty="0"/>
          </a:p>
        </p:txBody>
      </p:sp>
      <p:sp>
        <p:nvSpPr>
          <p:cNvPr id="16" name="文本框 15">
            <a:extLst>
              <a:ext uri="{FF2B5EF4-FFF2-40B4-BE49-F238E27FC236}">
                <a16:creationId xmlns:a16="http://schemas.microsoft.com/office/drawing/2014/main" id="{05C7EDAE-E782-E4D7-65E5-8D790F854CD8}"/>
              </a:ext>
            </a:extLst>
          </p:cNvPr>
          <p:cNvSpPr txBox="1"/>
          <p:nvPr/>
        </p:nvSpPr>
        <p:spPr>
          <a:xfrm>
            <a:off x="6324600" y="5961941"/>
            <a:ext cx="1600200" cy="276999"/>
          </a:xfrm>
          <a:prstGeom prst="rect">
            <a:avLst/>
          </a:prstGeom>
          <a:solidFill>
            <a:schemeClr val="accent1"/>
          </a:solidFill>
        </p:spPr>
        <p:txBody>
          <a:bodyPr wrap="square">
            <a:spAutoFit/>
          </a:bodyPr>
          <a:lstStyle/>
          <a:p>
            <a:pPr algn="ctr"/>
            <a:r>
              <a:rPr lang="zh-CN" altLang="zh-CN" sz="1200" b="1" kern="100" dirty="0">
                <a:effectLst/>
                <a:ea typeface="宋体" panose="02010600030101010101" pitchFamily="2" charset="-122"/>
                <a:cs typeface="宋体" panose="02010600030101010101" pitchFamily="2" charset="-122"/>
              </a:rPr>
              <a:t>软件著作权登记</a:t>
            </a:r>
            <a:endParaRPr lang="zh-CN" altLang="en-US" sz="1200" b="1" dirty="0"/>
          </a:p>
        </p:txBody>
      </p:sp>
    </p:spTree>
    <p:extLst>
      <p:ext uri="{BB962C8B-B14F-4D97-AF65-F5344CB8AC3E}">
        <p14:creationId xmlns:p14="http://schemas.microsoft.com/office/powerpoint/2010/main" val="10645683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30000-F203-AE3C-709E-38BDC8D94A1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912BBC92-239E-A752-E6F9-25223691E34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BD89FC4B-2749-A3E9-1997-29A7EFF316A1}"/>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A64A711F-7BED-DDEF-27BC-F86EE7CD1190}"/>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3568AFB8-EE6E-D6B6-8D65-EB7339B443A5}"/>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B31D4032-4E5D-EC2E-6A68-D1CDB418F280}"/>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BCF7D87A-31FE-B81F-C21D-CD1BCB064F78}"/>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a:t>
            </a:r>
            <a:r>
              <a:rPr lang="en-US" sz="1600" b="1" dirty="0">
                <a:latin typeface="Calibri" panose="020F0502020204030204"/>
              </a:rPr>
              <a:t>10</a:t>
            </a:r>
            <a:r>
              <a:rPr lang="en-US" sz="1600" b="1" dirty="0">
                <a:latin typeface="Calibri" panose="020F0502020204030204"/>
                <a:ea typeface="宋体" panose="02010600030101010101" pitchFamily="2" charset="-122"/>
              </a:rPr>
              <a:t> </a:t>
            </a:r>
            <a:r>
              <a:rPr lang="zh-CN" altLang="en-US" sz="1600" b="1" dirty="0">
                <a:latin typeface="Calibri" panose="020F0502020204030204"/>
                <a:ea typeface="宋体" panose="02010600030101010101" pitchFamily="2" charset="-122"/>
              </a:rPr>
              <a:t>软件</a:t>
            </a:r>
            <a:r>
              <a:rPr sz="1600" b="1" dirty="0">
                <a:latin typeface="Calibri" panose="020F0502020204030204"/>
              </a:rPr>
              <a:t>——</a:t>
            </a:r>
            <a:r>
              <a:rPr lang="zh-CN" altLang="en-US" sz="1600" b="1" dirty="0">
                <a:latin typeface="Calibri" panose="020F0502020204030204"/>
              </a:rPr>
              <a:t>旋转机械故障智能诊断系统</a:t>
            </a:r>
            <a:r>
              <a:rPr lang="en-US" altLang="zh-CN" sz="1600" b="1" dirty="0">
                <a:latin typeface="Calibri" panose="020F0502020204030204"/>
              </a:rPr>
              <a:t>RFIDS</a:t>
            </a:r>
            <a:endParaRPr sz="1600" b="1" dirty="0">
              <a:latin typeface="Calibri" panose="020F0502020204030204"/>
            </a:endParaRPr>
          </a:p>
        </p:txBody>
      </p:sp>
      <p:sp>
        <p:nvSpPr>
          <p:cNvPr id="6" name="文本框 5">
            <a:extLst>
              <a:ext uri="{FF2B5EF4-FFF2-40B4-BE49-F238E27FC236}">
                <a16:creationId xmlns:a16="http://schemas.microsoft.com/office/drawing/2014/main" id="{F36C206C-8684-28F7-AEDC-9F1F9859A970}"/>
              </a:ext>
            </a:extLst>
          </p:cNvPr>
          <p:cNvSpPr txBox="1"/>
          <p:nvPr/>
        </p:nvSpPr>
        <p:spPr>
          <a:xfrm>
            <a:off x="541496" y="1371600"/>
            <a:ext cx="7908607" cy="4835939"/>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）软件简介：</a:t>
            </a:r>
            <a:r>
              <a:rPr lang="zh-CN" altLang="en-US" sz="1600" dirty="0">
                <a:latin typeface="宋体" panose="02010600030101010101" pitchFamily="2" charset="-122"/>
              </a:rPr>
              <a:t>旋转机械故障智能诊断系统</a:t>
            </a:r>
            <a:r>
              <a:rPr lang="en-US" altLang="zh-CN" sz="1600" dirty="0">
                <a:latin typeface="宋体" panose="02010600030101010101" pitchFamily="2" charset="-122"/>
              </a:rPr>
              <a:t>RFIDS1.0</a:t>
            </a:r>
            <a:r>
              <a:rPr lang="zh-CN" altLang="en-US" sz="1600" dirty="0">
                <a:latin typeface="宋体" panose="02010600030101010101" pitchFamily="2" charset="-122"/>
              </a:rPr>
              <a:t>利用频谱分析技术、倒频谱分析、多重相关分析、时域同步平均分析、时域统计量分析、倍频分析、轴心轨迹分析以及专家系统智能诊断方法，构建了集旋转机械转子和滚动轴承故障信号采集、特征提取、状态监测与故障诊断为一体的智能诊断系统。</a:t>
            </a:r>
            <a:r>
              <a:rPr lang="en-US" altLang="zh-CN" sz="1600" dirty="0">
                <a:latin typeface="宋体" panose="02010600030101010101" pitchFamily="2" charset="-122"/>
              </a:rPr>
              <a:t>RFIDS1.0</a:t>
            </a:r>
            <a:r>
              <a:rPr lang="zh-CN" altLang="en-US" sz="1600" dirty="0">
                <a:latin typeface="宋体" panose="02010600030101010101" pitchFamily="2" charset="-122"/>
              </a:rPr>
              <a:t>软件是在</a:t>
            </a:r>
            <a:r>
              <a:rPr lang="en-US" altLang="zh-CN" sz="1600" dirty="0">
                <a:latin typeface="宋体" panose="02010600030101010101" pitchFamily="2" charset="-122"/>
              </a:rPr>
              <a:t>Windows 7/Windows 10/Windows 11</a:t>
            </a:r>
            <a:r>
              <a:rPr lang="zh-CN" altLang="en-US" sz="1600" dirty="0">
                <a:latin typeface="宋体" panose="02010600030101010101" pitchFamily="2" charset="-122"/>
              </a:rPr>
              <a:t>平台下，由</a:t>
            </a:r>
            <a:r>
              <a:rPr lang="en-US" altLang="zh-CN" sz="1600" dirty="0">
                <a:latin typeface="宋体" panose="02010600030101010101" pitchFamily="2" charset="-122"/>
              </a:rPr>
              <a:t>VC++6.0</a:t>
            </a:r>
            <a:r>
              <a:rPr lang="zh-CN" altLang="en-US" sz="1600" dirty="0">
                <a:latin typeface="宋体" panose="02010600030101010101" pitchFamily="2" charset="-122"/>
              </a:rPr>
              <a:t>作为前台开发工具，</a:t>
            </a:r>
            <a:r>
              <a:rPr lang="en-US" altLang="zh-CN" sz="1600" dirty="0">
                <a:latin typeface="宋体" panose="02010600030101010101" pitchFamily="2" charset="-122"/>
              </a:rPr>
              <a:t>Microsoft Access 2000</a:t>
            </a:r>
            <a:r>
              <a:rPr lang="zh-CN" altLang="en-US" sz="1600" dirty="0">
                <a:latin typeface="宋体" panose="02010600030101010101" pitchFamily="2" charset="-122"/>
              </a:rPr>
              <a:t>作为后台数据库支承的</a:t>
            </a:r>
            <a:r>
              <a:rPr lang="en-US" altLang="zh-CN" sz="1600" dirty="0">
                <a:latin typeface="宋体" panose="02010600030101010101" pitchFamily="2" charset="-122"/>
              </a:rPr>
              <a:t>Windows</a:t>
            </a:r>
            <a:r>
              <a:rPr lang="zh-CN" altLang="en-US" sz="1600" dirty="0">
                <a:latin typeface="宋体" panose="02010600030101010101" pitchFamily="2" charset="-122"/>
              </a:rPr>
              <a:t>应用软件。软件功能全面、使用方便、维护容易、界面友好。</a:t>
            </a:r>
          </a:p>
          <a:p>
            <a:pPr algn="just" defTabSz="266700">
              <a:lnSpc>
                <a:spcPct val="150000"/>
              </a:lnSpc>
            </a:pPr>
            <a:r>
              <a:rPr lang="zh-CN" altLang="en-US" sz="1600" b="1" dirty="0">
                <a:solidFill>
                  <a:srgbClr val="FF0000"/>
                </a:solidFill>
                <a:latin typeface="宋体" panose="02010600030101010101" pitchFamily="2" charset="-122"/>
              </a:rPr>
              <a:t>（</a:t>
            </a:r>
            <a:r>
              <a:rPr lang="en-US" altLang="zh-CN" sz="1600" b="1" dirty="0">
                <a:solidFill>
                  <a:srgbClr val="FF0000"/>
                </a:solidFill>
                <a:latin typeface="宋体" panose="02010600030101010101" pitchFamily="2" charset="-122"/>
              </a:rPr>
              <a:t>2</a:t>
            </a:r>
            <a:r>
              <a:rPr lang="zh-CN" altLang="en-US" sz="1600" b="1" dirty="0">
                <a:solidFill>
                  <a:srgbClr val="FF0000"/>
                </a:solidFill>
                <a:latin typeface="宋体" panose="02010600030101010101" pitchFamily="2" charset="-122"/>
              </a:rPr>
              <a:t>）软件功能：</a:t>
            </a:r>
            <a:r>
              <a:rPr lang="en-US" altLang="zh-CN" sz="1600" dirty="0">
                <a:latin typeface="宋体" panose="02010600030101010101" pitchFamily="2" charset="-122"/>
              </a:rPr>
              <a:t>1</a:t>
            </a:r>
            <a:r>
              <a:rPr lang="zh-CN" altLang="en-US" sz="1600" dirty="0">
                <a:latin typeface="宋体" panose="02010600030101010101" pitchFamily="2" charset="-122"/>
              </a:rPr>
              <a:t>）实时动态数据采集。与多种型号数据采集器接口，实现转速、振动位移、速度与加速度、应变、以及力等的采集，最多能够实现</a:t>
            </a:r>
            <a:r>
              <a:rPr lang="en-US" altLang="zh-CN" sz="1600" dirty="0">
                <a:latin typeface="宋体" panose="02010600030101010101" pitchFamily="2" charset="-122"/>
              </a:rPr>
              <a:t>32</a:t>
            </a:r>
            <a:r>
              <a:rPr lang="zh-CN" altLang="en-US" sz="1600" dirty="0">
                <a:latin typeface="宋体" panose="02010600030101010101" pitchFamily="2" charset="-122"/>
              </a:rPr>
              <a:t>个通道信号的同步采集、实时保存和在线处理。；</a:t>
            </a:r>
          </a:p>
          <a:p>
            <a:pPr marL="0" indent="0" algn="just" defTabSz="266700">
              <a:lnSpc>
                <a:spcPct val="150000"/>
              </a:lnSpc>
              <a:spcBef>
                <a:spcPct val="0"/>
              </a:spcBef>
              <a:spcAft>
                <a:spcPct val="0"/>
              </a:spcAft>
            </a:pPr>
            <a:r>
              <a:rPr lang="en-US" altLang="zh-CN" sz="1600" dirty="0">
                <a:latin typeface="宋体" panose="02010600030101010101" pitchFamily="2" charset="-122"/>
              </a:rPr>
              <a:t>2</a:t>
            </a:r>
            <a:r>
              <a:rPr lang="zh-CN" altLang="en-US" sz="1600" dirty="0">
                <a:latin typeface="宋体" panose="02010600030101010101" pitchFamily="2" charset="-122"/>
              </a:rPr>
              <a:t>）利用加速度、速度及位移互相转换技术实现振动参数的相互转换，可以仅仅利用振动加速度传感器来实现振动加速度、速度和位移的测量；</a:t>
            </a:r>
            <a:endParaRPr lang="en-US" altLang="zh-CN" sz="1600" dirty="0">
              <a:latin typeface="宋体" panose="02010600030101010101" pitchFamily="2" charset="-122"/>
            </a:endParaRPr>
          </a:p>
          <a:p>
            <a:pPr algn="just" defTabSz="266700">
              <a:lnSpc>
                <a:spcPct val="150000"/>
              </a:lnSpc>
            </a:pPr>
            <a:r>
              <a:rPr lang="en-US" altLang="zh-CN" sz="1600" dirty="0">
                <a:latin typeface="宋体" panose="02010600030101010101" pitchFamily="2" charset="-122"/>
              </a:rPr>
              <a:t>3</a:t>
            </a:r>
            <a:r>
              <a:rPr lang="zh-CN" altLang="en-US" sz="1600" dirty="0">
                <a:latin typeface="宋体" panose="02010600030101010101" pitchFamily="2" charset="-122"/>
              </a:rPr>
              <a:t>）利用频谱分析和频谱校正技术，准确提取频谱图上的转频信号及其各倍频分量，从而实现各分量振动值的动态监测；</a:t>
            </a:r>
          </a:p>
        </p:txBody>
      </p:sp>
    </p:spTree>
    <p:extLst>
      <p:ext uri="{BB962C8B-B14F-4D97-AF65-F5344CB8AC3E}">
        <p14:creationId xmlns:p14="http://schemas.microsoft.com/office/powerpoint/2010/main" val="10106888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E2D8C-FB5E-2454-99D7-C931CF670A6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89079B0E-B584-2627-0304-AD8FDB3F2E96}"/>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4" name="Text Box 5">
            <a:extLst>
              <a:ext uri="{FF2B5EF4-FFF2-40B4-BE49-F238E27FC236}">
                <a16:creationId xmlns:a16="http://schemas.microsoft.com/office/drawing/2014/main" id="{7FEB306E-B9BB-34E6-1E57-FF5944280B57}"/>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2912171-5509-03DB-0509-706933C74A5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968F8C9E-FC28-5D16-7E6A-5C66DE40470D}"/>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24CD729C-C41D-0588-CB93-D4A82CB0D337}"/>
              </a:ext>
            </a:extLst>
          </p:cNvPr>
          <p:cNvSpPr txBox="1"/>
          <p:nvPr/>
        </p:nvSpPr>
        <p:spPr>
          <a:xfrm>
            <a:off x="452120" y="609282"/>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algn="just" defTabSz="266700"/>
            <a:r>
              <a:rPr lang="en-US" sz="1600" b="1" dirty="0">
                <a:latin typeface="Calibri" panose="020F0502020204030204"/>
                <a:ea typeface="宋体" panose="02010600030101010101" pitchFamily="2" charset="-122"/>
              </a:rPr>
              <a:t>3.1.</a:t>
            </a:r>
            <a:r>
              <a:rPr lang="en-US" sz="1600" b="1" dirty="0">
                <a:latin typeface="Calibri" panose="020F0502020204030204"/>
              </a:rPr>
              <a:t>10 </a:t>
            </a:r>
            <a:r>
              <a:rPr lang="zh-CN" altLang="en-US" sz="1600" b="1" dirty="0">
                <a:latin typeface="Calibri" panose="020F0502020204030204"/>
              </a:rPr>
              <a:t>软件</a:t>
            </a:r>
            <a:r>
              <a:rPr sz="1600" b="1" dirty="0">
                <a:latin typeface="Calibri" panose="020F0502020204030204"/>
              </a:rPr>
              <a:t>——</a:t>
            </a:r>
            <a:r>
              <a:rPr lang="zh-CN" altLang="en-US" sz="1600" b="1" dirty="0">
                <a:latin typeface="Calibri" panose="020F0502020204030204"/>
              </a:rPr>
              <a:t>旋转机械故障智能诊断系统</a:t>
            </a:r>
            <a:r>
              <a:rPr lang="en-US" altLang="zh-CN" sz="1600" b="1" dirty="0">
                <a:latin typeface="Calibri" panose="020F0502020204030204"/>
              </a:rPr>
              <a:t>RFIDS</a:t>
            </a:r>
            <a:endParaRPr sz="1600" b="1" dirty="0">
              <a:latin typeface="Calibri" panose="020F0502020204030204"/>
            </a:endParaRPr>
          </a:p>
        </p:txBody>
      </p:sp>
      <p:sp>
        <p:nvSpPr>
          <p:cNvPr id="4" name="Rectangle 2">
            <a:extLst>
              <a:ext uri="{FF2B5EF4-FFF2-40B4-BE49-F238E27FC236}">
                <a16:creationId xmlns:a16="http://schemas.microsoft.com/office/drawing/2014/main" id="{D09EE3DF-2DF3-A1CC-45D4-F5D0DB722A0A}"/>
              </a:ext>
            </a:extLst>
          </p:cNvPr>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2" name="文本框 11">
            <a:extLst>
              <a:ext uri="{FF2B5EF4-FFF2-40B4-BE49-F238E27FC236}">
                <a16:creationId xmlns:a16="http://schemas.microsoft.com/office/drawing/2014/main" id="{6A2D574F-78E3-B673-F5AC-B86F82F94D11}"/>
              </a:ext>
            </a:extLst>
          </p:cNvPr>
          <p:cNvSpPr txBox="1"/>
          <p:nvPr/>
        </p:nvSpPr>
        <p:spPr>
          <a:xfrm>
            <a:off x="582029" y="1311159"/>
            <a:ext cx="4328947" cy="5205271"/>
          </a:xfrm>
          <a:prstGeom prst="rect">
            <a:avLst/>
          </a:prstGeom>
        </p:spPr>
        <p:txBody>
          <a:bodyPr wrap="square">
            <a:spAutoFit/>
          </a:bodyPr>
          <a:lstStyle/>
          <a:p>
            <a:pPr algn="just" defTabSz="266700">
              <a:lnSpc>
                <a:spcPct val="150000"/>
              </a:lnSpc>
            </a:pPr>
            <a:r>
              <a:rPr lang="en-US" altLang="zh-CN" sz="1600" dirty="0">
                <a:latin typeface="宋体" panose="02010600030101010101" pitchFamily="2" charset="-122"/>
              </a:rPr>
              <a:t>4</a:t>
            </a:r>
            <a:r>
              <a:rPr lang="zh-CN" altLang="en-US" sz="1600" dirty="0">
                <a:latin typeface="宋体" panose="02010600030101010101" pitchFamily="2" charset="-122"/>
              </a:rPr>
              <a:t>）利用频谱分析和频谱校正技术，准确提取频谱图上的转频信号及其各倍频分量，绘制提纯轴心轨迹、合成轴心轨迹以及滤波轴心轨迹等，同时，能够进行转速跟踪，绘制</a:t>
            </a:r>
            <a:r>
              <a:rPr lang="en-US" altLang="zh-CN" sz="1600" dirty="0">
                <a:latin typeface="宋体" panose="02010600030101010101" pitchFamily="2" charset="-122"/>
              </a:rPr>
              <a:t>BODE</a:t>
            </a:r>
            <a:r>
              <a:rPr lang="zh-CN" altLang="en-US" sz="1600" dirty="0">
                <a:latin typeface="宋体" panose="02010600030101010101" pitchFamily="2" charset="-122"/>
              </a:rPr>
              <a:t>图和瀑布图；</a:t>
            </a:r>
          </a:p>
          <a:p>
            <a:pPr algn="just" defTabSz="266700">
              <a:lnSpc>
                <a:spcPct val="150000"/>
              </a:lnSpc>
            </a:pPr>
            <a:r>
              <a:rPr lang="en-US" altLang="zh-CN" sz="1600" dirty="0">
                <a:latin typeface="宋体" panose="02010600030101010101" pitchFamily="2" charset="-122"/>
              </a:rPr>
              <a:t>5</a:t>
            </a:r>
            <a:r>
              <a:rPr lang="zh-CN" altLang="en-US" sz="1600" dirty="0">
                <a:latin typeface="宋体" panose="02010600030101010101" pitchFamily="2" charset="-122"/>
              </a:rPr>
              <a:t>）利用倒频谱分析技术提取振动信号中的调制边频成分；</a:t>
            </a:r>
          </a:p>
          <a:p>
            <a:pPr algn="just" defTabSz="266700">
              <a:lnSpc>
                <a:spcPct val="150000"/>
              </a:lnSpc>
            </a:pPr>
            <a:r>
              <a:rPr lang="en-US" altLang="zh-CN" sz="1600" dirty="0">
                <a:latin typeface="宋体" panose="02010600030101010101" pitchFamily="2" charset="-122"/>
              </a:rPr>
              <a:t>6</a:t>
            </a:r>
            <a:r>
              <a:rPr lang="zh-CN" altLang="en-US" sz="1600" dirty="0">
                <a:latin typeface="宋体" panose="02010600030101010101" pitchFamily="2" charset="-122"/>
              </a:rPr>
              <a:t>）利用多重自相关技术和时域同步平均技术实现信号滤波，从而有效检测出转子系统中信号中所蕴含的微弱周期成分，以及提取出所感兴趣的频率成分及其倍频成分；</a:t>
            </a:r>
          </a:p>
          <a:p>
            <a:pPr algn="just" defTabSz="266700">
              <a:lnSpc>
                <a:spcPct val="150000"/>
              </a:lnSpc>
            </a:pPr>
            <a:r>
              <a:rPr lang="en-US" altLang="zh-CN" sz="1600" dirty="0">
                <a:latin typeface="宋体" panose="02010600030101010101" pitchFamily="2" charset="-122"/>
              </a:rPr>
              <a:t>7</a:t>
            </a:r>
            <a:r>
              <a:rPr lang="zh-CN" altLang="en-US" sz="1600" dirty="0">
                <a:latin typeface="宋体" panose="02010600030101010101" pitchFamily="2" charset="-122"/>
              </a:rPr>
              <a:t>）利用专家系统诊断方法，依据所建立的知识规则，进行专家诊断。并生成诊断报告。</a:t>
            </a:r>
          </a:p>
          <a:p>
            <a:pPr algn="just" defTabSz="266700">
              <a:lnSpc>
                <a:spcPct val="150000"/>
              </a:lnSpc>
            </a:pPr>
            <a:endParaRPr lang="zh-CN" altLang="en-US" sz="1600" dirty="0">
              <a:latin typeface="宋体" panose="02010600030101010101" pitchFamily="2" charset="-122"/>
              <a:ea typeface="宋体" panose="02010600030101010101" pitchFamily="2" charset="-122"/>
            </a:endParaRPr>
          </a:p>
        </p:txBody>
      </p:sp>
      <p:sp>
        <p:nvSpPr>
          <p:cNvPr id="15" name="Rectangle 4">
            <a:extLst>
              <a:ext uri="{FF2B5EF4-FFF2-40B4-BE49-F238E27FC236}">
                <a16:creationId xmlns:a16="http://schemas.microsoft.com/office/drawing/2014/main" id="{A44C846A-7F05-FB37-B297-2439FA1ACEC1}"/>
              </a:ext>
            </a:extLst>
          </p:cNvPr>
          <p:cNvSpPr>
            <a:spLocks noChangeArrowheads="1"/>
          </p:cNvSpPr>
          <p:nvPr/>
        </p:nvSpPr>
        <p:spPr bwMode="auto">
          <a:xfrm>
            <a:off x="533400" y="40386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8" name="Rectangle 2">
            <a:extLst>
              <a:ext uri="{FF2B5EF4-FFF2-40B4-BE49-F238E27FC236}">
                <a16:creationId xmlns:a16="http://schemas.microsoft.com/office/drawing/2014/main" id="{D48B6ECD-304C-B279-3999-F3A53C913AB3}"/>
              </a:ext>
            </a:extLst>
          </p:cNvPr>
          <p:cNvSpPr>
            <a:spLocks noChangeArrowheads="1"/>
          </p:cNvSpPr>
          <p:nvPr/>
        </p:nvSpPr>
        <p:spPr bwMode="auto">
          <a:xfrm>
            <a:off x="3952221"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3" name="Rectangle 4">
            <a:extLst>
              <a:ext uri="{FF2B5EF4-FFF2-40B4-BE49-F238E27FC236}">
                <a16:creationId xmlns:a16="http://schemas.microsoft.com/office/drawing/2014/main" id="{5C399C51-4512-E6C5-6A3B-7F6A2AA29603}"/>
              </a:ext>
            </a:extLst>
          </p:cNvPr>
          <p:cNvSpPr>
            <a:spLocks noChangeArrowheads="1"/>
          </p:cNvSpPr>
          <p:nvPr/>
        </p:nvSpPr>
        <p:spPr bwMode="auto">
          <a:xfrm>
            <a:off x="6235700" y="3368127"/>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25" name="Rectangle 8">
            <a:extLst>
              <a:ext uri="{FF2B5EF4-FFF2-40B4-BE49-F238E27FC236}">
                <a16:creationId xmlns:a16="http://schemas.microsoft.com/office/drawing/2014/main" id="{36909F53-56D2-4C39-B858-E09AA99F4C9C}"/>
              </a:ext>
            </a:extLst>
          </p:cNvPr>
          <p:cNvSpPr>
            <a:spLocks noChangeArrowheads="1"/>
          </p:cNvSpPr>
          <p:nvPr/>
        </p:nvSpPr>
        <p:spPr bwMode="auto">
          <a:xfrm>
            <a:off x="3141088" y="97758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9" name="页脚占位符 4">
            <a:extLst>
              <a:ext uri="{FF2B5EF4-FFF2-40B4-BE49-F238E27FC236}">
                <a16:creationId xmlns:a16="http://schemas.microsoft.com/office/drawing/2014/main" id="{CB3E0292-A9F0-9600-6EE2-356D29A0C05E}"/>
              </a:ext>
            </a:extLst>
          </p:cNvPr>
          <p:cNvSpPr txBox="1">
            <a:spLocks noGrp="1"/>
          </p:cNvSpPr>
          <p:nvPr>
            <p:ph type="ftr" sz="quarter" idx="11"/>
          </p:nvPr>
        </p:nvSpPr>
        <p:spPr>
          <a:xfrm>
            <a:off x="152400" y="6477000"/>
            <a:ext cx="7162800" cy="476250"/>
          </a:xfrm>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11" name="文本框 10">
            <a:extLst>
              <a:ext uri="{FF2B5EF4-FFF2-40B4-BE49-F238E27FC236}">
                <a16:creationId xmlns:a16="http://schemas.microsoft.com/office/drawing/2014/main" id="{B790B4A3-9445-B0E6-D2CD-5FC1033CCC6D}"/>
              </a:ext>
            </a:extLst>
          </p:cNvPr>
          <p:cNvSpPr txBox="1"/>
          <p:nvPr/>
        </p:nvSpPr>
        <p:spPr>
          <a:xfrm>
            <a:off x="8128031" y="2103091"/>
            <a:ext cx="526582" cy="461665"/>
          </a:xfrm>
          <a:prstGeom prst="rect">
            <a:avLst/>
          </a:prstGeom>
          <a:solidFill>
            <a:schemeClr val="accent1"/>
          </a:solidFill>
        </p:spPr>
        <p:txBody>
          <a:bodyPr wrap="square">
            <a:spAutoFit/>
          </a:bodyPr>
          <a:lstStyle/>
          <a:p>
            <a:pPr algn="ctr"/>
            <a:r>
              <a:rPr lang="zh-CN" altLang="zh-CN" sz="1200" b="1" kern="100" dirty="0">
                <a:effectLst/>
                <a:ea typeface="宋体" panose="02010600030101010101" pitchFamily="2" charset="-122"/>
                <a:cs typeface="宋体" panose="02010600030101010101" pitchFamily="2" charset="-122"/>
              </a:rPr>
              <a:t>软件界面</a:t>
            </a:r>
            <a:endParaRPr lang="zh-CN" altLang="en-US" sz="1200" b="1" dirty="0"/>
          </a:p>
        </p:txBody>
      </p:sp>
      <p:sp>
        <p:nvSpPr>
          <p:cNvPr id="16" name="文本框 15">
            <a:extLst>
              <a:ext uri="{FF2B5EF4-FFF2-40B4-BE49-F238E27FC236}">
                <a16:creationId xmlns:a16="http://schemas.microsoft.com/office/drawing/2014/main" id="{34FA7E19-059E-599E-FE93-176F44A28AB3}"/>
              </a:ext>
            </a:extLst>
          </p:cNvPr>
          <p:cNvSpPr txBox="1"/>
          <p:nvPr/>
        </p:nvSpPr>
        <p:spPr>
          <a:xfrm>
            <a:off x="7452055" y="5346188"/>
            <a:ext cx="1086986" cy="461665"/>
          </a:xfrm>
          <a:prstGeom prst="rect">
            <a:avLst/>
          </a:prstGeom>
          <a:solidFill>
            <a:schemeClr val="accent1"/>
          </a:solidFill>
        </p:spPr>
        <p:txBody>
          <a:bodyPr wrap="square">
            <a:spAutoFit/>
          </a:bodyPr>
          <a:lstStyle/>
          <a:p>
            <a:pPr algn="ctr"/>
            <a:r>
              <a:rPr lang="zh-CN" altLang="zh-CN" sz="1200" b="1" kern="100" dirty="0">
                <a:effectLst/>
                <a:ea typeface="宋体" panose="02010600030101010101" pitchFamily="2" charset="-122"/>
                <a:cs typeface="宋体" panose="02010600030101010101" pitchFamily="2" charset="-122"/>
              </a:rPr>
              <a:t>软件著作权登记</a:t>
            </a:r>
            <a:endParaRPr lang="zh-CN" altLang="en-US" sz="1200" b="1" dirty="0"/>
          </a:p>
        </p:txBody>
      </p:sp>
      <p:pic>
        <p:nvPicPr>
          <p:cNvPr id="7" name="图片 6">
            <a:extLst>
              <a:ext uri="{FF2B5EF4-FFF2-40B4-BE49-F238E27FC236}">
                <a16:creationId xmlns:a16="http://schemas.microsoft.com/office/drawing/2014/main" id="{34577816-7AA3-F7CF-E675-785BAB9552D9}"/>
              </a:ext>
            </a:extLst>
          </p:cNvPr>
          <p:cNvPicPr>
            <a:picLocks noChangeAspect="1"/>
          </p:cNvPicPr>
          <p:nvPr/>
        </p:nvPicPr>
        <p:blipFill>
          <a:blip r:embed="rId2"/>
          <a:stretch>
            <a:fillRect/>
          </a:stretch>
        </p:blipFill>
        <p:spPr>
          <a:xfrm>
            <a:off x="5003199" y="1479095"/>
            <a:ext cx="3032609" cy="1611902"/>
          </a:xfrm>
          <a:prstGeom prst="rect">
            <a:avLst/>
          </a:prstGeom>
          <a:noFill/>
          <a:ln>
            <a:noFill/>
          </a:ln>
        </p:spPr>
      </p:pic>
      <p:pic>
        <p:nvPicPr>
          <p:cNvPr id="10" name="图片 9">
            <a:extLst>
              <a:ext uri="{FF2B5EF4-FFF2-40B4-BE49-F238E27FC236}">
                <a16:creationId xmlns:a16="http://schemas.microsoft.com/office/drawing/2014/main" id="{214261EF-8237-0003-93C6-F3D09A841B8B}"/>
              </a:ext>
            </a:extLst>
          </p:cNvPr>
          <p:cNvPicPr>
            <a:picLocks noChangeAspect="1"/>
          </p:cNvPicPr>
          <p:nvPr/>
        </p:nvPicPr>
        <p:blipFill>
          <a:blip r:embed="rId3"/>
          <a:stretch>
            <a:fillRect/>
          </a:stretch>
        </p:blipFill>
        <p:spPr>
          <a:xfrm>
            <a:off x="5105400" y="3199415"/>
            <a:ext cx="2265375" cy="3058737"/>
          </a:xfrm>
          <a:prstGeom prst="rect">
            <a:avLst/>
          </a:prstGeom>
          <a:noFill/>
          <a:ln>
            <a:noFill/>
          </a:ln>
        </p:spPr>
      </p:pic>
    </p:spTree>
    <p:extLst>
      <p:ext uri="{BB962C8B-B14F-4D97-AF65-F5344CB8AC3E}">
        <p14:creationId xmlns:p14="http://schemas.microsoft.com/office/powerpoint/2010/main" val="22991391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EF6FC-7796-EC00-2544-3931ED33D54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7950A0F-4E31-D84B-6A7C-04C4246E35AD}"/>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DAD1CCF-948F-DD0F-97FD-EABCC1F0F40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DFA8D00-F4C7-115D-469A-3FD59EEB80A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6CE13B5-1C9F-64D8-CDD7-3D5B61E76839}"/>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35D13C6D-F2D2-6A76-542D-7E70DE31F6E4}"/>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59745044-4B3B-A05D-5A1B-98419704E983}"/>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3.1.11 </a:t>
            </a:r>
            <a:r>
              <a:rPr lang="zh-CN" altLang="en-US" sz="1600" b="1" dirty="0">
                <a:latin typeface="Calibri" panose="020F0502020204030204"/>
                <a:ea typeface="宋体" panose="02010600030101010101" pitchFamily="2" charset="-122"/>
              </a:rPr>
              <a:t>方法</a:t>
            </a:r>
            <a:r>
              <a:rPr sz="1600" b="1" dirty="0">
                <a:latin typeface="Calibri" panose="020F0502020204030204"/>
              </a:rPr>
              <a:t>——</a:t>
            </a:r>
            <a:r>
              <a:rPr lang="zh-CN" altLang="en-US" sz="1600" b="1" dirty="0">
                <a:latin typeface="Calibri" panose="020F0502020204030204"/>
              </a:rPr>
              <a:t>航空发动机振动健康监测系统</a:t>
            </a:r>
            <a:r>
              <a:rPr lang="en-US" altLang="zh-CN" sz="1600" b="1" dirty="0">
                <a:latin typeface="Calibri" panose="020F0502020204030204"/>
              </a:rPr>
              <a:t>AVHDS</a:t>
            </a:r>
            <a:endParaRPr sz="1600" b="1" dirty="0">
              <a:latin typeface="Calibri" panose="020F0502020204030204"/>
            </a:endParaRPr>
          </a:p>
        </p:txBody>
      </p:sp>
      <p:sp>
        <p:nvSpPr>
          <p:cNvPr id="6" name="文本框 5">
            <a:extLst>
              <a:ext uri="{FF2B5EF4-FFF2-40B4-BE49-F238E27FC236}">
                <a16:creationId xmlns:a16="http://schemas.microsoft.com/office/drawing/2014/main" id="{A0469A5E-6895-58D0-FF1B-2E764232BA4E}"/>
              </a:ext>
            </a:extLst>
          </p:cNvPr>
          <p:cNvSpPr txBox="1"/>
          <p:nvPr/>
        </p:nvSpPr>
        <p:spPr>
          <a:xfrm>
            <a:off x="541496" y="1287053"/>
            <a:ext cx="7908607" cy="1521827"/>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AVHDS</a:t>
            </a:r>
            <a:r>
              <a:rPr lang="zh-CN" altLang="en-US" sz="1600" b="1" i="0" dirty="0">
                <a:solidFill>
                  <a:srgbClr val="FF0000"/>
                </a:solidFill>
                <a:latin typeface="宋体" panose="02010600030101010101" pitchFamily="2" charset="-122"/>
                <a:ea typeface="宋体" panose="02010600030101010101" pitchFamily="2" charset="-122"/>
              </a:rPr>
              <a:t>硬件：</a:t>
            </a:r>
            <a:r>
              <a:rPr lang="zh-CN" altLang="zh-CN" sz="1600" dirty="0"/>
              <a:t>航空发动机振动健康监测系统的硬件部分是一款适用于航空发动机振动检测的高性能、一体式的手提型数采设备，该设备达到</a:t>
            </a:r>
            <a:r>
              <a:rPr lang="en-US" altLang="zh-CN" sz="1600" dirty="0"/>
              <a:t>100%</a:t>
            </a:r>
            <a:r>
              <a:rPr lang="zh-CN" altLang="zh-CN" sz="1600" dirty="0"/>
              <a:t>全国产化率，主要由军标级坚固型笔记本电脑、高性能动态数据采集系统、电荷放大器等部分组成，该硬件系统应该具有可携带方便、坚固耐用、抗震等实用的特点。</a:t>
            </a:r>
            <a:endParaRPr lang="en-US" altLang="zh-CN" sz="1600" dirty="0"/>
          </a:p>
        </p:txBody>
      </p:sp>
      <p:pic>
        <p:nvPicPr>
          <p:cNvPr id="14" name="图片 13" descr="图示, 工程绘图&#10;&#10;描述已自动生成">
            <a:extLst>
              <a:ext uri="{FF2B5EF4-FFF2-40B4-BE49-F238E27FC236}">
                <a16:creationId xmlns:a16="http://schemas.microsoft.com/office/drawing/2014/main" id="{DC9313BD-D28D-F6CD-6805-A5FB14C63CD0}"/>
              </a:ext>
            </a:extLst>
          </p:cNvPr>
          <p:cNvPicPr>
            <a:picLocks noChangeAspect="1"/>
          </p:cNvPicPr>
          <p:nvPr/>
        </p:nvPicPr>
        <p:blipFill>
          <a:blip r:embed="rId2"/>
          <a:stretch>
            <a:fillRect/>
          </a:stretch>
        </p:blipFill>
        <p:spPr>
          <a:xfrm>
            <a:off x="629777" y="3016142"/>
            <a:ext cx="2989201" cy="2385182"/>
          </a:xfrm>
          <a:prstGeom prst="rect">
            <a:avLst/>
          </a:prstGeom>
          <a:noFill/>
          <a:ln>
            <a:noFill/>
          </a:ln>
        </p:spPr>
      </p:pic>
      <p:sp>
        <p:nvSpPr>
          <p:cNvPr id="55" name="文本框 54">
            <a:extLst>
              <a:ext uri="{FF2B5EF4-FFF2-40B4-BE49-F238E27FC236}">
                <a16:creationId xmlns:a16="http://schemas.microsoft.com/office/drawing/2014/main" id="{73A0A208-B414-42AE-1FCF-C3CAEDA58B16}"/>
              </a:ext>
            </a:extLst>
          </p:cNvPr>
          <p:cNvSpPr txBox="1"/>
          <p:nvPr/>
        </p:nvSpPr>
        <p:spPr>
          <a:xfrm>
            <a:off x="629777" y="5596821"/>
            <a:ext cx="3017330" cy="276999"/>
          </a:xfrm>
          <a:prstGeom prst="rect">
            <a:avLst/>
          </a:prstGeom>
          <a:solidFill>
            <a:schemeClr val="accent1"/>
          </a:solidFill>
        </p:spPr>
        <p:txBody>
          <a:bodyPr wrap="square">
            <a:spAutoFit/>
          </a:bodyPr>
          <a:lstStyle/>
          <a:p>
            <a:pPr algn="ctr"/>
            <a:r>
              <a:rPr lang="zh-CN" altLang="zh-CN" sz="1200" dirty="0">
                <a:solidFill>
                  <a:srgbClr val="000000"/>
                </a:solidFill>
                <a:effectLst/>
                <a:ea typeface="宋体" panose="02010600030101010101" pitchFamily="2" charset="-122"/>
                <a:cs typeface="宋体" panose="02010600030101010101" pitchFamily="2" charset="-122"/>
              </a:rPr>
              <a:t>航空发动机振动健康监测系统</a:t>
            </a:r>
            <a:r>
              <a:rPr lang="en-US" altLang="zh-CN" sz="1200" dirty="0">
                <a:solidFill>
                  <a:srgbClr val="000000"/>
                </a:solidFill>
                <a:effectLst/>
                <a:ea typeface="宋体" panose="02010600030101010101" pitchFamily="2" charset="-122"/>
                <a:cs typeface="宋体" panose="02010600030101010101" pitchFamily="2" charset="-122"/>
              </a:rPr>
              <a:t>AVHDS</a:t>
            </a:r>
            <a:r>
              <a:rPr lang="zh-CN" altLang="zh-CN" sz="1200" dirty="0">
                <a:solidFill>
                  <a:srgbClr val="000000"/>
                </a:solidFill>
                <a:effectLst/>
                <a:ea typeface="宋体" panose="02010600030101010101" pitchFamily="2" charset="-122"/>
                <a:cs typeface="宋体" panose="02010600030101010101" pitchFamily="2" charset="-122"/>
              </a:rPr>
              <a:t>硬件</a:t>
            </a:r>
            <a:endParaRPr lang="zh-CN" altLang="en-US" sz="1200" dirty="0"/>
          </a:p>
        </p:txBody>
      </p:sp>
      <p:sp>
        <p:nvSpPr>
          <p:cNvPr id="57" name="文本框 56">
            <a:extLst>
              <a:ext uri="{FF2B5EF4-FFF2-40B4-BE49-F238E27FC236}">
                <a16:creationId xmlns:a16="http://schemas.microsoft.com/office/drawing/2014/main" id="{EC83BE91-EFF0-21DE-833E-D388CF3D92FE}"/>
              </a:ext>
            </a:extLst>
          </p:cNvPr>
          <p:cNvSpPr txBox="1"/>
          <p:nvPr/>
        </p:nvSpPr>
        <p:spPr>
          <a:xfrm>
            <a:off x="3766952" y="2960897"/>
            <a:ext cx="5114438" cy="3323987"/>
          </a:xfrm>
          <a:prstGeom prst="rect">
            <a:avLst/>
          </a:prstGeom>
          <a:noFill/>
        </p:spPr>
        <p:txBody>
          <a:bodyPr wrap="square">
            <a:spAutoFit/>
          </a:bodyPr>
          <a:lstStyle/>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通道数：</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8</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AD</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位数：</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24 bits</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采样速率：最高</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256kHz/CH</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，多档可设置</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动态范围：不低于</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100dB</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输入信号类型：</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DCV</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ACV</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IEPE</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可设置</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输入信号接口：航空插头</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程控增益：</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*3</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*30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*100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*300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*1000</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软件可设置</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输入电压范围：</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±10V</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IEPE</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供电：</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24V/4mA</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低通滤波器：</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800Hz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4kHz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20kHz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pass</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四挡可设置</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高通滤波器：</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0.2Hz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1Hz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5Hz</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三档可设置</a:t>
            </a:r>
            <a:endPar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硬件系统具有可携带方便、坚固耐用、抗震等性能</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处理器：英特尔酷睿</a:t>
            </a:r>
            <a:r>
              <a:rPr lang="en-US" altLang="zh-CN" sz="1050" kern="100" dirty="0">
                <a:latin typeface="Times New Roman" panose="02020603050405020304" pitchFamily="18" charset="0"/>
                <a:cs typeface="Times New Roman" panose="02020603050405020304" pitchFamily="18" charset="0"/>
              </a:rPr>
              <a:t>i7-4610M</a:t>
            </a:r>
            <a:r>
              <a:rPr lang="zh-CN" altLang="zh-CN" sz="1050" kern="100" dirty="0">
                <a:latin typeface="Times New Roman" panose="02020603050405020304" pitchFamily="18" charset="0"/>
                <a:cs typeface="Times New Roman" panose="02020603050405020304" pitchFamily="18" charset="0"/>
              </a:rPr>
              <a:t>处理器，</a:t>
            </a:r>
            <a:r>
              <a:rPr lang="en-US" altLang="zh-CN" sz="1050" kern="100" dirty="0">
                <a:latin typeface="Times New Roman" panose="02020603050405020304" pitchFamily="18" charset="0"/>
                <a:cs typeface="Times New Roman" panose="02020603050405020304" pitchFamily="18" charset="0"/>
              </a:rPr>
              <a:t>3.0GHz</a:t>
            </a: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内存：</a:t>
            </a:r>
            <a:r>
              <a:rPr lang="en-US" altLang="zh-CN" sz="1050" kern="100" dirty="0">
                <a:latin typeface="Times New Roman" panose="02020603050405020304" pitchFamily="18" charset="0"/>
                <a:cs typeface="Times New Roman" panose="02020603050405020304" pitchFamily="18" charset="0"/>
              </a:rPr>
              <a:t>8GB DDR4</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硬盘：</a:t>
            </a:r>
            <a:r>
              <a:rPr lang="en-US" altLang="zh-CN" sz="1050" kern="100" dirty="0">
                <a:latin typeface="Times New Roman" panose="02020603050405020304" pitchFamily="18" charset="0"/>
                <a:cs typeface="Times New Roman" panose="02020603050405020304" pitchFamily="18" charset="0"/>
              </a:rPr>
              <a:t>1TB</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电池：</a:t>
            </a:r>
            <a:r>
              <a:rPr lang="en-US" altLang="zh-CN" sz="1050" kern="100" dirty="0">
                <a:latin typeface="Times New Roman" panose="02020603050405020304" pitchFamily="18" charset="0"/>
                <a:cs typeface="Times New Roman" panose="02020603050405020304" pitchFamily="18" charset="0"/>
              </a:rPr>
              <a:t>10.8V, 9240mAh, 99.8Wh</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供电：</a:t>
            </a:r>
            <a:r>
              <a:rPr lang="en-US" altLang="zh-CN" sz="1050" kern="100" dirty="0">
                <a:latin typeface="Times New Roman" panose="02020603050405020304" pitchFamily="18" charset="0"/>
                <a:cs typeface="Times New Roman" panose="02020603050405020304" pitchFamily="18" charset="0"/>
              </a:rPr>
              <a:t>DC19V/4.74A</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工作温度范围：</a:t>
            </a:r>
            <a:r>
              <a:rPr lang="en-US" altLang="zh-CN" sz="1050" kern="100" dirty="0">
                <a:latin typeface="Times New Roman" panose="02020603050405020304" pitchFamily="18" charset="0"/>
                <a:cs typeface="Times New Roman" panose="02020603050405020304" pitchFamily="18" charset="0"/>
              </a:rPr>
              <a:t>-20℃~70℃</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r>
              <a:rPr lang="zh-CN" altLang="zh-CN" sz="1050" kern="100" dirty="0">
                <a:latin typeface="Times New Roman" panose="02020603050405020304" pitchFamily="18" charset="0"/>
                <a:cs typeface="Times New Roman" panose="02020603050405020304" pitchFamily="18" charset="0"/>
              </a:rPr>
              <a:t>电池续航能力：</a:t>
            </a:r>
            <a:r>
              <a:rPr lang="en-US" altLang="zh-CN" sz="1050" kern="100" dirty="0">
                <a:latin typeface="Times New Roman" panose="02020603050405020304" pitchFamily="18" charset="0"/>
                <a:cs typeface="Times New Roman" panose="02020603050405020304" pitchFamily="18" charset="0"/>
              </a:rPr>
              <a:t>6h</a:t>
            </a:r>
            <a:endParaRPr lang="zh-CN" altLang="zh-CN" sz="1050" kern="100" dirty="0">
              <a:latin typeface="Calibri" panose="020F0502020204030204" pitchFamily="34" charset="0"/>
              <a:cs typeface="Times New Roman" panose="02020603050405020304" pitchFamily="18" charset="0"/>
            </a:endParaRPr>
          </a:p>
          <a:p>
            <a:pPr marL="342900" lvl="0" indent="-342900" algn="just">
              <a:buFont typeface="Wingdings" panose="05000000000000000000" pitchFamily="2" charset="2"/>
              <a:buChar char=""/>
            </a:pP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61" name="文本框 60">
            <a:extLst>
              <a:ext uri="{FF2B5EF4-FFF2-40B4-BE49-F238E27FC236}">
                <a16:creationId xmlns:a16="http://schemas.microsoft.com/office/drawing/2014/main" id="{A2FE6C6B-F2A5-69E7-0BCC-7851CD945B1E}"/>
              </a:ext>
            </a:extLst>
          </p:cNvPr>
          <p:cNvSpPr txBox="1"/>
          <p:nvPr/>
        </p:nvSpPr>
        <p:spPr>
          <a:xfrm>
            <a:off x="6819900" y="5639880"/>
            <a:ext cx="1536821"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硬件系统功能指标</a:t>
            </a:r>
            <a:endParaRPr lang="zh-CN" altLang="en-US" sz="1200" dirty="0"/>
          </a:p>
        </p:txBody>
      </p:sp>
    </p:spTree>
    <p:extLst>
      <p:ext uri="{BB962C8B-B14F-4D97-AF65-F5344CB8AC3E}">
        <p14:creationId xmlns:p14="http://schemas.microsoft.com/office/powerpoint/2010/main" val="6417201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FD5D7-D7D1-A63E-C94C-1B06BB70C8DC}"/>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3DF61B55-DBB0-4CEB-8F02-A248A7F1EBA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4DCD207B-9DED-3C1B-9B91-F9296CB8AD6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262AE541-AF59-237B-EC64-174493A4CC0C}"/>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484DAE8-427A-4F71-723C-1BE32CAE1757}"/>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8CB9E156-BBB4-0208-3ACB-516D44903DEA}"/>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E5B2AE20-368D-DF67-06E9-D327BC70D41B}"/>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3.1.11</a:t>
            </a:r>
            <a:r>
              <a:rPr lang="zh-CN" altLang="en-US" sz="1600" b="1" dirty="0">
                <a:latin typeface="Calibri" panose="020F0502020204030204"/>
                <a:ea typeface="宋体" panose="02010600030101010101" pitchFamily="2" charset="-122"/>
              </a:rPr>
              <a:t>软件</a:t>
            </a:r>
            <a:r>
              <a:rPr sz="1600" b="1" dirty="0">
                <a:latin typeface="Calibri" panose="020F0502020204030204"/>
              </a:rPr>
              <a:t>——</a:t>
            </a:r>
            <a:r>
              <a:rPr lang="zh-CN" altLang="en-US" sz="1600" b="1" dirty="0">
                <a:latin typeface="Calibri" panose="020F0502020204030204"/>
              </a:rPr>
              <a:t>航空发动机振动健康监测系统</a:t>
            </a:r>
            <a:r>
              <a:rPr lang="en-US" altLang="zh-CN" sz="1600" b="1" dirty="0">
                <a:latin typeface="Calibri" panose="020F0502020204030204"/>
              </a:rPr>
              <a:t>AVHDS</a:t>
            </a:r>
            <a:endParaRPr sz="1600" b="1" dirty="0">
              <a:latin typeface="Calibri" panose="020F0502020204030204"/>
            </a:endParaRPr>
          </a:p>
        </p:txBody>
      </p:sp>
      <p:sp>
        <p:nvSpPr>
          <p:cNvPr id="6" name="文本框 5">
            <a:extLst>
              <a:ext uri="{FF2B5EF4-FFF2-40B4-BE49-F238E27FC236}">
                <a16:creationId xmlns:a16="http://schemas.microsoft.com/office/drawing/2014/main" id="{9AC2CB3D-1823-3625-85A3-12E60A16FA2C}"/>
              </a:ext>
            </a:extLst>
          </p:cNvPr>
          <p:cNvSpPr txBox="1"/>
          <p:nvPr/>
        </p:nvSpPr>
        <p:spPr>
          <a:xfrm>
            <a:off x="541496" y="1213547"/>
            <a:ext cx="7908607" cy="3358612"/>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软件部分</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航空发动机振动健康诊断系统</a:t>
            </a:r>
            <a:r>
              <a:rPr lang="en-US" altLang="zh-CN" sz="1600" i="0" dirty="0">
                <a:latin typeface="宋体" panose="02010600030101010101" pitchFamily="2" charset="-122"/>
                <a:ea typeface="宋体" panose="02010600030101010101" pitchFamily="2" charset="-122"/>
              </a:rPr>
              <a:t>AVHDS</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Aero-engine Rolling Vibration Health Diagnosis System </a:t>
            </a:r>
            <a:r>
              <a:rPr lang="zh-CN" altLang="en-US" sz="1600" i="0" dirty="0">
                <a:latin typeface="宋体" panose="02010600030101010101" pitchFamily="2" charset="-122"/>
                <a:ea typeface="宋体" panose="02010600030101010101" pitchFamily="2" charset="-122"/>
              </a:rPr>
              <a:t>）是专门用于航空发动机振动信号数据采集和转子、主轴承、附件传动系统故障诊断的专业软件。</a:t>
            </a:r>
            <a:r>
              <a:rPr lang="en-US" altLang="zh-CN" sz="1600" i="0" dirty="0">
                <a:latin typeface="宋体" panose="02010600030101010101" pitchFamily="2" charset="-122"/>
                <a:ea typeface="宋体" panose="02010600030101010101" pitchFamily="2" charset="-122"/>
              </a:rPr>
              <a:t>AVHDS</a:t>
            </a:r>
            <a:r>
              <a:rPr lang="zh-CN" altLang="en-US" sz="1600" i="0" dirty="0">
                <a:latin typeface="宋体" panose="02010600030101010101" pitchFamily="2" charset="-122"/>
                <a:ea typeface="宋体" panose="02010600030101010101" pitchFamily="2" charset="-122"/>
              </a:rPr>
              <a:t>软件采用</a:t>
            </a:r>
            <a:r>
              <a:rPr lang="en-US" altLang="zh-CN" sz="1600" i="0" dirty="0">
                <a:latin typeface="宋体" panose="02010600030101010101" pitchFamily="2" charset="-122"/>
                <a:ea typeface="宋体" panose="02010600030101010101" pitchFamily="2" charset="-122"/>
              </a:rPr>
              <a:t>Microsoft Visual C++6.0</a:t>
            </a:r>
            <a:r>
              <a:rPr lang="zh-CN" altLang="en-US" sz="1600" i="0" dirty="0">
                <a:latin typeface="宋体" panose="02010600030101010101" pitchFamily="2" charset="-122"/>
                <a:ea typeface="宋体" panose="02010600030101010101" pitchFamily="2" charset="-122"/>
              </a:rPr>
              <a:t>进行程序开发，采用工程管理的方式，可在线采集和保存高采样频率的试验数据，既可以在线采集分析，也可以进行离线数据回放和分析；后台数据库采用</a:t>
            </a:r>
            <a:r>
              <a:rPr lang="en-US" altLang="zh-CN" sz="1600" i="0" dirty="0">
                <a:latin typeface="宋体" panose="02010600030101010101" pitchFamily="2" charset="-122"/>
                <a:ea typeface="宋体" panose="02010600030101010101" pitchFamily="2" charset="-122"/>
              </a:rPr>
              <a:t>Microsoft ACCESS </a:t>
            </a:r>
            <a:r>
              <a:rPr lang="zh-CN" altLang="en-US" sz="1600" i="0" dirty="0">
                <a:latin typeface="宋体" panose="02010600030101010101" pitchFamily="2" charset="-122"/>
                <a:ea typeface="宋体" panose="02010600030101010101" pitchFamily="2" charset="-122"/>
              </a:rPr>
              <a:t>软件，用于存储传感器、采样部位、通道设置、诊断阈值、以及诊断结果等信息，与前台应用程序的接口采用</a:t>
            </a:r>
            <a:r>
              <a:rPr lang="en-US" altLang="zh-CN" sz="1600" i="0" dirty="0">
                <a:latin typeface="宋体" panose="02010600030101010101" pitchFamily="2" charset="-122"/>
                <a:ea typeface="宋体" panose="02010600030101010101" pitchFamily="2" charset="-122"/>
              </a:rPr>
              <a:t>ODBC</a:t>
            </a:r>
            <a:r>
              <a:rPr lang="zh-CN" altLang="en-US" sz="1600" i="0" dirty="0">
                <a:latin typeface="宋体" panose="02010600030101010101" pitchFamily="2" charset="-122"/>
                <a:ea typeface="宋体" panose="02010600030101010101" pitchFamily="2" charset="-122"/>
              </a:rPr>
              <a:t>技术。软件具有界面美观，操作方便等优点。，分析了其故障振动机理，利用多螺栓连接面的高压转子模拟试验器对转子不同心故障动力学模型进行了试验验证。</a:t>
            </a:r>
          </a:p>
        </p:txBody>
      </p:sp>
      <p:pic>
        <p:nvPicPr>
          <p:cNvPr id="4" name="图片 3">
            <a:extLst>
              <a:ext uri="{FF2B5EF4-FFF2-40B4-BE49-F238E27FC236}">
                <a16:creationId xmlns:a16="http://schemas.microsoft.com/office/drawing/2014/main" id="{B2568832-2C2D-CD31-F08C-C2D3EEFAD6F8}"/>
              </a:ext>
            </a:extLst>
          </p:cNvPr>
          <p:cNvPicPr>
            <a:picLocks noChangeAspect="1"/>
          </p:cNvPicPr>
          <p:nvPr/>
        </p:nvPicPr>
        <p:blipFill>
          <a:blip r:embed="rId2"/>
          <a:stretch>
            <a:fillRect/>
          </a:stretch>
        </p:blipFill>
        <p:spPr>
          <a:xfrm>
            <a:off x="4007533" y="4355256"/>
            <a:ext cx="3536267" cy="1920166"/>
          </a:xfrm>
          <a:prstGeom prst="rect">
            <a:avLst/>
          </a:prstGeom>
          <a:noFill/>
          <a:ln>
            <a:noFill/>
          </a:ln>
        </p:spPr>
      </p:pic>
      <p:sp>
        <p:nvSpPr>
          <p:cNvPr id="11" name="文本框 10">
            <a:extLst>
              <a:ext uri="{FF2B5EF4-FFF2-40B4-BE49-F238E27FC236}">
                <a16:creationId xmlns:a16="http://schemas.microsoft.com/office/drawing/2014/main" id="{709DB922-1A22-C917-CE12-9F7C88E60617}"/>
              </a:ext>
            </a:extLst>
          </p:cNvPr>
          <p:cNvSpPr txBox="1"/>
          <p:nvPr/>
        </p:nvSpPr>
        <p:spPr>
          <a:xfrm>
            <a:off x="1295400" y="4943019"/>
            <a:ext cx="2255839" cy="523220"/>
          </a:xfrm>
          <a:prstGeom prst="rect">
            <a:avLst/>
          </a:prstGeom>
          <a:solidFill>
            <a:schemeClr val="accent1"/>
          </a:solidFill>
        </p:spPr>
        <p:txBody>
          <a:bodyPr wrap="square">
            <a:spAutoFit/>
          </a:bodyPr>
          <a:lstStyle/>
          <a:p>
            <a:pPr algn="ct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航空发动机振动健康检测系统</a:t>
            </a:r>
            <a:r>
              <a:rPr lang="en-US" altLang="zh-CN" sz="1400" kern="100" dirty="0">
                <a:effectLst/>
                <a:latin typeface="Calibri" panose="020F0502020204030204" pitchFamily="34" charset="0"/>
                <a:ea typeface="宋体" panose="02010600030101010101" pitchFamily="2" charset="-122"/>
                <a:cs typeface="Times New Roman" panose="02020603050405020304" pitchFamily="18" charset="0"/>
              </a:rPr>
              <a:t>AVHDS</a:t>
            </a:r>
            <a:r>
              <a:rPr lang="zh-CN" altLang="zh-CN" sz="1400" kern="100" dirty="0">
                <a:effectLst/>
                <a:latin typeface="Calibri" panose="020F0502020204030204" pitchFamily="34" charset="0"/>
                <a:ea typeface="宋体" panose="02010600030101010101" pitchFamily="2" charset="-122"/>
                <a:cs typeface="Times New Roman" panose="02020603050405020304" pitchFamily="18" charset="0"/>
              </a:rPr>
              <a:t>软件主界面</a:t>
            </a:r>
            <a:endParaRPr lang="zh-CN" altLang="en-US" sz="1400" dirty="0"/>
          </a:p>
        </p:txBody>
      </p:sp>
    </p:spTree>
    <p:extLst>
      <p:ext uri="{BB962C8B-B14F-4D97-AF65-F5344CB8AC3E}">
        <p14:creationId xmlns:p14="http://schemas.microsoft.com/office/powerpoint/2010/main" val="13728479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53677-F170-F4D0-C6FB-255B5148D0D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707393E7-9A92-069D-4499-3769BA44C4C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8E57E176-BBCE-AD44-F651-A264FE0D5D62}"/>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1091474-A1B1-41C0-4DCF-30821ADADF3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CE4FBFE-9D82-94D0-EEF6-C9F5DE480A98}"/>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88AADFB1-8533-048E-05F7-C77E58B1FB20}"/>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24392E43-84F5-8E90-687A-81AE351ACEAD}"/>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3.1.12 </a:t>
            </a:r>
            <a:r>
              <a:rPr lang="zh-CN" altLang="en-US" sz="1600" b="1" dirty="0">
                <a:latin typeface="Calibri" panose="020F0502020204030204"/>
              </a:rPr>
              <a:t>软件</a:t>
            </a:r>
            <a:r>
              <a:rPr sz="1600" b="1" dirty="0">
                <a:latin typeface="Calibri" panose="020F0502020204030204"/>
              </a:rPr>
              <a:t>——</a:t>
            </a:r>
            <a:r>
              <a:rPr lang="zh-CN" altLang="en-US" sz="1600" b="1" dirty="0">
                <a:latin typeface="Calibri" panose="020F0502020204030204"/>
              </a:rPr>
              <a:t>航空发动机整机振动可视化与转子弹性线测试技术</a:t>
            </a:r>
            <a:endParaRPr sz="1600" b="1" dirty="0">
              <a:latin typeface="Calibri" panose="020F0502020204030204"/>
            </a:endParaRPr>
          </a:p>
        </p:txBody>
      </p:sp>
      <p:sp>
        <p:nvSpPr>
          <p:cNvPr id="6" name="文本框 5">
            <a:extLst>
              <a:ext uri="{FF2B5EF4-FFF2-40B4-BE49-F238E27FC236}">
                <a16:creationId xmlns:a16="http://schemas.microsoft.com/office/drawing/2014/main" id="{755ECBAE-4A54-46A2-E0A0-2DEF00AB99C3}"/>
              </a:ext>
            </a:extLst>
          </p:cNvPr>
          <p:cNvSpPr txBox="1"/>
          <p:nvPr/>
        </p:nvSpPr>
        <p:spPr>
          <a:xfrm>
            <a:off x="466734" y="1235530"/>
            <a:ext cx="7908607" cy="189115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软件简介</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dirty="0"/>
              <a:t>针对某型航空发动机进行了整机可视化建模，开发了航空发动机整机振动可视化建模与动态显示系统</a:t>
            </a:r>
            <a:r>
              <a:rPr lang="en-US" altLang="zh-CN" sz="1600" dirty="0"/>
              <a:t>EVADS</a:t>
            </a:r>
            <a:r>
              <a:rPr lang="zh-CN" altLang="en-US" sz="1600" dirty="0"/>
              <a:t>，且取得了软件著作权。该软件采用</a:t>
            </a:r>
            <a:r>
              <a:rPr lang="en-US" altLang="zh-CN" sz="1600" dirty="0"/>
              <a:t>Microsoft Visual C++6.0</a:t>
            </a:r>
            <a:r>
              <a:rPr lang="zh-CN" altLang="en-US" sz="1600" dirty="0"/>
              <a:t>进行</a:t>
            </a:r>
            <a:r>
              <a:rPr lang="en-US" altLang="zh-CN" sz="1600" dirty="0"/>
              <a:t>Windows</a:t>
            </a:r>
            <a:r>
              <a:rPr lang="zh-CN" altLang="en-US" sz="1600" dirty="0"/>
              <a:t>应用程序开发，动态数据库采用</a:t>
            </a:r>
            <a:r>
              <a:rPr lang="en-US" altLang="zh-CN" sz="1600" dirty="0"/>
              <a:t>Microsoft Access </a:t>
            </a:r>
            <a:r>
              <a:rPr lang="zh-CN" altLang="en-US" sz="1600" dirty="0"/>
              <a:t>数据库。可以实现航空发动机转静结构的参数化建模，进行转子、机匣、叶片、盘、滚动轴承等部件建模，实现转子弹性线、轴心轨迹和转静间隙的动画显示。</a:t>
            </a:r>
            <a:endParaRPr lang="zh-CN" altLang="en-US" dirty="0"/>
          </a:p>
        </p:txBody>
      </p:sp>
      <p:pic>
        <p:nvPicPr>
          <p:cNvPr id="9" name="图片 8">
            <a:extLst>
              <a:ext uri="{FF2B5EF4-FFF2-40B4-BE49-F238E27FC236}">
                <a16:creationId xmlns:a16="http://schemas.microsoft.com/office/drawing/2014/main" id="{EAF0387C-BB07-E747-C291-DB992FDE152E}"/>
              </a:ext>
            </a:extLst>
          </p:cNvPr>
          <p:cNvPicPr>
            <a:picLocks noChangeAspect="1"/>
          </p:cNvPicPr>
          <p:nvPr/>
        </p:nvPicPr>
        <p:blipFill>
          <a:blip r:embed="rId2"/>
          <a:stretch>
            <a:fillRect/>
          </a:stretch>
        </p:blipFill>
        <p:spPr>
          <a:xfrm>
            <a:off x="6019799" y="3080385"/>
            <a:ext cx="2430303" cy="3298790"/>
          </a:xfrm>
          <a:prstGeom prst="rect">
            <a:avLst/>
          </a:prstGeom>
          <a:noFill/>
          <a:ln>
            <a:noFill/>
          </a:ln>
        </p:spPr>
      </p:pic>
      <p:pic>
        <p:nvPicPr>
          <p:cNvPr id="11" name="图片 10">
            <a:extLst>
              <a:ext uri="{FF2B5EF4-FFF2-40B4-BE49-F238E27FC236}">
                <a16:creationId xmlns:a16="http://schemas.microsoft.com/office/drawing/2014/main" id="{0F6A9FE3-8FFB-1829-F0B4-98A366AF401C}"/>
              </a:ext>
            </a:extLst>
          </p:cNvPr>
          <p:cNvPicPr/>
          <p:nvPr/>
        </p:nvPicPr>
        <p:blipFill>
          <a:blip r:embed="rId3"/>
          <a:srcRect b="52642"/>
          <a:stretch>
            <a:fillRect/>
          </a:stretch>
        </p:blipFill>
        <p:spPr>
          <a:xfrm>
            <a:off x="1572926" y="3197455"/>
            <a:ext cx="2661920" cy="1656080"/>
          </a:xfrm>
          <a:prstGeom prst="rect">
            <a:avLst/>
          </a:prstGeom>
          <a:noFill/>
          <a:ln>
            <a:noFill/>
          </a:ln>
        </p:spPr>
      </p:pic>
      <p:pic>
        <p:nvPicPr>
          <p:cNvPr id="12" name="图片 11">
            <a:extLst>
              <a:ext uri="{FF2B5EF4-FFF2-40B4-BE49-F238E27FC236}">
                <a16:creationId xmlns:a16="http://schemas.microsoft.com/office/drawing/2014/main" id="{5A294A47-7D27-369B-299D-D97A01A7BE30}"/>
              </a:ext>
            </a:extLst>
          </p:cNvPr>
          <p:cNvPicPr>
            <a:picLocks noChangeAspect="1"/>
          </p:cNvPicPr>
          <p:nvPr/>
        </p:nvPicPr>
        <p:blipFill>
          <a:blip r:embed="rId4"/>
          <a:stretch>
            <a:fillRect/>
          </a:stretch>
        </p:blipFill>
        <p:spPr>
          <a:xfrm>
            <a:off x="1551002" y="4952205"/>
            <a:ext cx="2651760" cy="1409065"/>
          </a:xfrm>
          <a:prstGeom prst="rect">
            <a:avLst/>
          </a:prstGeom>
          <a:noFill/>
          <a:ln>
            <a:noFill/>
          </a:ln>
        </p:spPr>
      </p:pic>
      <p:sp>
        <p:nvSpPr>
          <p:cNvPr id="15" name="文本框 14">
            <a:extLst>
              <a:ext uri="{FF2B5EF4-FFF2-40B4-BE49-F238E27FC236}">
                <a16:creationId xmlns:a16="http://schemas.microsoft.com/office/drawing/2014/main" id="{385FF313-5360-17F7-98CA-87C062E75C98}"/>
              </a:ext>
            </a:extLst>
          </p:cNvPr>
          <p:cNvSpPr txBox="1"/>
          <p:nvPr/>
        </p:nvSpPr>
        <p:spPr>
          <a:xfrm>
            <a:off x="4271060" y="3836756"/>
            <a:ext cx="1276192" cy="646331"/>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航空发动机整机振动可视化软件</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EVADS</a:t>
            </a:r>
            <a:endParaRPr lang="zh-CN" altLang="en-US" sz="1200" dirty="0"/>
          </a:p>
        </p:txBody>
      </p:sp>
      <p:sp>
        <p:nvSpPr>
          <p:cNvPr id="17" name="文本框 16">
            <a:extLst>
              <a:ext uri="{FF2B5EF4-FFF2-40B4-BE49-F238E27FC236}">
                <a16:creationId xmlns:a16="http://schemas.microsoft.com/office/drawing/2014/main" id="{F5B980CD-DD0F-C5DC-F474-06CE90B36E0B}"/>
              </a:ext>
            </a:extLst>
          </p:cNvPr>
          <p:cNvSpPr txBox="1"/>
          <p:nvPr/>
        </p:nvSpPr>
        <p:spPr>
          <a:xfrm>
            <a:off x="4303144" y="5345333"/>
            <a:ext cx="1276192"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转子弹性线测试软件</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RSDT</a:t>
            </a:r>
            <a:endParaRPr lang="zh-CN" altLang="en-US" sz="1200" dirty="0"/>
          </a:p>
        </p:txBody>
      </p:sp>
      <p:sp>
        <p:nvSpPr>
          <p:cNvPr id="19" name="文本框 18">
            <a:extLst>
              <a:ext uri="{FF2B5EF4-FFF2-40B4-BE49-F238E27FC236}">
                <a16:creationId xmlns:a16="http://schemas.microsoft.com/office/drawing/2014/main" id="{F663FA81-015A-A0DE-718D-040F36252F89}"/>
              </a:ext>
            </a:extLst>
          </p:cNvPr>
          <p:cNvSpPr txBox="1"/>
          <p:nvPr/>
        </p:nvSpPr>
        <p:spPr>
          <a:xfrm>
            <a:off x="602797" y="4647767"/>
            <a:ext cx="800663" cy="276999"/>
          </a:xfrm>
          <a:prstGeom prst="rect">
            <a:avLst/>
          </a:prstGeom>
          <a:solidFill>
            <a:schemeClr val="accent1"/>
          </a:solidFill>
        </p:spPr>
        <p:txBody>
          <a:bodyPr wrap="square">
            <a:spAutoFit/>
          </a:bodyPr>
          <a:lstStyle/>
          <a:p>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软件界面</a:t>
            </a:r>
            <a:endParaRPr lang="zh-CN" altLang="en-US" sz="1200" dirty="0"/>
          </a:p>
        </p:txBody>
      </p:sp>
    </p:spTree>
    <p:extLst>
      <p:ext uri="{BB962C8B-B14F-4D97-AF65-F5344CB8AC3E}">
        <p14:creationId xmlns:p14="http://schemas.microsoft.com/office/powerpoint/2010/main" val="7759537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94D7-4F1C-8605-D717-F0A6D244142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093F1C9-696D-63EF-420C-96C12750414A}"/>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84305F94-6E6F-D431-BBB3-0F996272FA91}"/>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DECE6A61-357C-A767-DF14-08279891C906}"/>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277313EB-8D4F-8BEE-B910-26EB2482FD0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40F735D8-C731-BC62-CBCF-5644513DF6D4}"/>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334F81FC-1575-9999-6115-02B48DD48BC6}"/>
              </a:ext>
            </a:extLst>
          </p:cNvPr>
          <p:cNvSpPr txBox="1"/>
          <p:nvPr/>
        </p:nvSpPr>
        <p:spPr>
          <a:xfrm>
            <a:off x="452120" y="609283"/>
            <a:ext cx="6101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3.1.12</a:t>
            </a:r>
            <a:r>
              <a:rPr lang="zh-CN" altLang="en-US" sz="1600" b="1" dirty="0">
                <a:latin typeface="Calibri" panose="020F0502020204030204"/>
              </a:rPr>
              <a:t> 软件</a:t>
            </a:r>
            <a:r>
              <a:rPr sz="1600" b="1" dirty="0">
                <a:latin typeface="Calibri" panose="020F0502020204030204"/>
              </a:rPr>
              <a:t>——</a:t>
            </a:r>
            <a:r>
              <a:rPr lang="zh-CN" altLang="en-US" sz="1600" b="1" dirty="0">
                <a:latin typeface="Calibri" panose="020F0502020204030204"/>
              </a:rPr>
              <a:t>航空发动机整机振动可视化与转子弹性线测试技术</a:t>
            </a:r>
            <a:endParaRPr sz="1600" b="1" dirty="0">
              <a:latin typeface="Calibri" panose="020F0502020204030204"/>
            </a:endParaRPr>
          </a:p>
        </p:txBody>
      </p:sp>
      <p:sp>
        <p:nvSpPr>
          <p:cNvPr id="6" name="文本框 5">
            <a:extLst>
              <a:ext uri="{FF2B5EF4-FFF2-40B4-BE49-F238E27FC236}">
                <a16:creationId xmlns:a16="http://schemas.microsoft.com/office/drawing/2014/main" id="{FF109864-72F0-521A-247A-61E3EEB69B99}"/>
              </a:ext>
            </a:extLst>
          </p:cNvPr>
          <p:cNvSpPr txBox="1"/>
          <p:nvPr/>
        </p:nvSpPr>
        <p:spPr>
          <a:xfrm>
            <a:off x="541496" y="1213547"/>
            <a:ext cx="7908607" cy="403957"/>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）主要功能：</a:t>
            </a:r>
            <a:endParaRPr lang="zh-CN" altLang="en-US" sz="1600" i="0" dirty="0">
              <a:latin typeface="宋体" panose="02010600030101010101" pitchFamily="2" charset="-122"/>
              <a:ea typeface="宋体" panose="02010600030101010101" pitchFamily="2" charset="-122"/>
            </a:endParaRPr>
          </a:p>
        </p:txBody>
      </p:sp>
      <p:sp>
        <p:nvSpPr>
          <p:cNvPr id="7" name="文本框 6">
            <a:extLst>
              <a:ext uri="{FF2B5EF4-FFF2-40B4-BE49-F238E27FC236}">
                <a16:creationId xmlns:a16="http://schemas.microsoft.com/office/drawing/2014/main" id="{AD2FBE1D-36BA-90BE-3494-523D803E14B1}"/>
              </a:ext>
            </a:extLst>
          </p:cNvPr>
          <p:cNvSpPr txBox="1"/>
          <p:nvPr/>
        </p:nvSpPr>
        <p:spPr>
          <a:xfrm>
            <a:off x="575942" y="1542202"/>
            <a:ext cx="8176263" cy="2488374"/>
          </a:xfrm>
          <a:prstGeom prst="rect">
            <a:avLst/>
          </a:prstGeom>
          <a:noFill/>
        </p:spPr>
        <p:txBody>
          <a:bodyPr wrap="square">
            <a:spAutoFit/>
          </a:bodyPr>
          <a:lstStyle/>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数据采集：调用</a:t>
            </a:r>
            <a:r>
              <a:rPr lang="zh-CN" altLang="zh-CN" sz="105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转子弹性线测试软件</a:t>
            </a:r>
            <a:r>
              <a:rPr lang="en-US" altLang="zh-CN" sz="105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RSDT</a:t>
            </a:r>
            <a:r>
              <a:rPr lang="zh-CN" altLang="zh-CN" sz="1050" kern="100" dirty="0">
                <a:solidFill>
                  <a:srgbClr val="000000"/>
                </a:solidFill>
                <a:effectLst/>
                <a:latin typeface="Times New Roman" panose="02020603050405020304" pitchFamily="18" charset="0"/>
                <a:ea typeface="宋体" panose="02010600030101010101" pitchFamily="2" charset="-122"/>
                <a:cs typeface="Times New Roman" panose="02020603050405020304" pitchFamily="18" charset="0"/>
              </a:rPr>
              <a:t>可以同步对相互垂直的振动位移传感器进行振动位移测试，将转子各个截面的轴心轨迹进行样条函数插值，形成转子弹性线，直观显示出转子系统工作模态。</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数据导入：自动导入</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EVDYNA</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仿真计算得到的各个节点的振动位移，驱动</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EVADS</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软件的三维动画模型，实现振动数据的可视化；</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部件建模：对航空发动机的部件进行计算机图形学建模，这些部件的三维模型数据信息可以从</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EVDYAN</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软件中自动导入；</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动画显示：将部件组装成整机模型，利用自动导入的振动数据驱动模型，实现振动数据的可视化；</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转子弹性线显示：利用仿真和试验得到的各个截面的振动位移，通过与</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OPENGL</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语言接口编程，实现转子弹性线的动画显示，直观地再现转子运行轨迹；</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转静间隙：可以改变转静间隙，实现叶片</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机匣的转静碰摩动画显示</a:t>
            </a:r>
            <a:r>
              <a:rPr lang="zh-CN" altLang="en-US" sz="105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marL="342900" lvl="0" indent="-342900" algn="just">
              <a:lnSpc>
                <a:spcPct val="150000"/>
              </a:lnSpc>
              <a:buFont typeface="Wingdings" panose="05000000000000000000" pitchFamily="2" charset="2"/>
              <a:buChar char=""/>
            </a:pP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系统设置：进行机匣模型、转子模型、轴承模型、轴承座模型、截面模型（包括叶片</a:t>
            </a:r>
            <a:r>
              <a:rPr lang="en-US"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a:t>
            </a:r>
            <a:r>
              <a:rPr lang="zh-CN" altLang="zh-CN" sz="1050" kern="100" dirty="0">
                <a:effectLst/>
                <a:latin typeface="Times New Roman" panose="02020603050405020304" pitchFamily="18" charset="0"/>
                <a:ea typeface="宋体" panose="02010600030101010101" pitchFamily="2" charset="-122"/>
                <a:cs typeface="Times New Roman" panose="02020603050405020304" pitchFamily="18" charset="0"/>
              </a:rPr>
              <a:t>机匣截面和支点截面）、流水号设置、转子弹性线设置、静子弹性线设置、支承变形测试等信息进行设置。</a:t>
            </a:r>
            <a:endPar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8" name="图片 7">
            <a:extLst>
              <a:ext uri="{FF2B5EF4-FFF2-40B4-BE49-F238E27FC236}">
                <a16:creationId xmlns:a16="http://schemas.microsoft.com/office/drawing/2014/main" id="{5B9C4775-A743-677E-B243-95C7D19F7AC3}"/>
              </a:ext>
            </a:extLst>
          </p:cNvPr>
          <p:cNvPicPr>
            <a:picLocks noChangeAspect="1"/>
          </p:cNvPicPr>
          <p:nvPr/>
        </p:nvPicPr>
        <p:blipFill>
          <a:blip r:embed="rId2"/>
          <a:stretch>
            <a:fillRect/>
          </a:stretch>
        </p:blipFill>
        <p:spPr>
          <a:xfrm>
            <a:off x="575942" y="4377967"/>
            <a:ext cx="2523016" cy="1354006"/>
          </a:xfrm>
          <a:prstGeom prst="rect">
            <a:avLst/>
          </a:prstGeom>
          <a:noFill/>
          <a:ln>
            <a:noFill/>
          </a:ln>
        </p:spPr>
      </p:pic>
      <p:pic>
        <p:nvPicPr>
          <p:cNvPr id="9" name="图片 8">
            <a:extLst>
              <a:ext uri="{FF2B5EF4-FFF2-40B4-BE49-F238E27FC236}">
                <a16:creationId xmlns:a16="http://schemas.microsoft.com/office/drawing/2014/main" id="{AFB4D194-FA3A-6F42-C52A-A526982D8CDD}"/>
              </a:ext>
            </a:extLst>
          </p:cNvPr>
          <p:cNvPicPr>
            <a:picLocks noChangeAspect="1"/>
          </p:cNvPicPr>
          <p:nvPr/>
        </p:nvPicPr>
        <p:blipFill>
          <a:blip r:embed="rId3"/>
          <a:stretch>
            <a:fillRect/>
          </a:stretch>
        </p:blipFill>
        <p:spPr>
          <a:xfrm>
            <a:off x="2651251" y="4414274"/>
            <a:ext cx="2523318" cy="1354006"/>
          </a:xfrm>
          <a:prstGeom prst="rect">
            <a:avLst/>
          </a:prstGeom>
          <a:noFill/>
          <a:ln>
            <a:noFill/>
          </a:ln>
        </p:spPr>
      </p:pic>
      <p:pic>
        <p:nvPicPr>
          <p:cNvPr id="13" name="图片 12">
            <a:extLst>
              <a:ext uri="{FF2B5EF4-FFF2-40B4-BE49-F238E27FC236}">
                <a16:creationId xmlns:a16="http://schemas.microsoft.com/office/drawing/2014/main" id="{BB484075-9BC0-46E0-9E33-266285076B78}"/>
              </a:ext>
            </a:extLst>
          </p:cNvPr>
          <p:cNvPicPr>
            <a:picLocks noChangeAspect="1"/>
          </p:cNvPicPr>
          <p:nvPr/>
        </p:nvPicPr>
        <p:blipFill>
          <a:blip r:embed="rId2"/>
          <a:stretch>
            <a:fillRect/>
          </a:stretch>
        </p:blipFill>
        <p:spPr>
          <a:xfrm>
            <a:off x="579074" y="4392813"/>
            <a:ext cx="2523016" cy="1354006"/>
          </a:xfrm>
          <a:prstGeom prst="rect">
            <a:avLst/>
          </a:prstGeom>
          <a:noFill/>
          <a:ln>
            <a:noFill/>
          </a:ln>
        </p:spPr>
      </p:pic>
      <p:pic>
        <p:nvPicPr>
          <p:cNvPr id="14" name="图片 13">
            <a:extLst>
              <a:ext uri="{FF2B5EF4-FFF2-40B4-BE49-F238E27FC236}">
                <a16:creationId xmlns:a16="http://schemas.microsoft.com/office/drawing/2014/main" id="{979F0E31-3B70-BC88-9A7B-F326D67C740E}"/>
              </a:ext>
            </a:extLst>
          </p:cNvPr>
          <p:cNvPicPr>
            <a:picLocks noChangeAspect="1"/>
          </p:cNvPicPr>
          <p:nvPr/>
        </p:nvPicPr>
        <p:blipFill>
          <a:blip r:embed="rId3"/>
          <a:stretch>
            <a:fillRect/>
          </a:stretch>
        </p:blipFill>
        <p:spPr>
          <a:xfrm>
            <a:off x="2654383" y="4392813"/>
            <a:ext cx="2523318" cy="1354006"/>
          </a:xfrm>
          <a:prstGeom prst="rect">
            <a:avLst/>
          </a:prstGeom>
          <a:noFill/>
          <a:ln>
            <a:noFill/>
          </a:ln>
        </p:spPr>
      </p:pic>
      <p:pic>
        <p:nvPicPr>
          <p:cNvPr id="15" name="图片 14">
            <a:extLst>
              <a:ext uri="{FF2B5EF4-FFF2-40B4-BE49-F238E27FC236}">
                <a16:creationId xmlns:a16="http://schemas.microsoft.com/office/drawing/2014/main" id="{FAA98A39-3307-8CE0-10A1-F212AFC60ADD}"/>
              </a:ext>
            </a:extLst>
          </p:cNvPr>
          <p:cNvPicPr>
            <a:picLocks noChangeAspect="1"/>
          </p:cNvPicPr>
          <p:nvPr/>
        </p:nvPicPr>
        <p:blipFill>
          <a:blip r:embed="rId4"/>
          <a:stretch>
            <a:fillRect/>
          </a:stretch>
        </p:blipFill>
        <p:spPr>
          <a:xfrm>
            <a:off x="4699369" y="4452610"/>
            <a:ext cx="2452425" cy="1315762"/>
          </a:xfrm>
          <a:prstGeom prst="rect">
            <a:avLst/>
          </a:prstGeom>
          <a:noFill/>
          <a:ln>
            <a:noFill/>
          </a:ln>
        </p:spPr>
      </p:pic>
      <p:pic>
        <p:nvPicPr>
          <p:cNvPr id="12" name="图片 11">
            <a:extLst>
              <a:ext uri="{FF2B5EF4-FFF2-40B4-BE49-F238E27FC236}">
                <a16:creationId xmlns:a16="http://schemas.microsoft.com/office/drawing/2014/main" id="{AA9E8DD5-820D-041E-1621-175EFC551F46}"/>
              </a:ext>
            </a:extLst>
          </p:cNvPr>
          <p:cNvPicPr>
            <a:picLocks noChangeAspect="1"/>
          </p:cNvPicPr>
          <p:nvPr/>
        </p:nvPicPr>
        <p:blipFill>
          <a:blip r:embed="rId5"/>
          <a:srcRect r="13221"/>
          <a:stretch>
            <a:fillRect/>
          </a:stretch>
        </p:blipFill>
        <p:spPr>
          <a:xfrm>
            <a:off x="6651626" y="4473308"/>
            <a:ext cx="2102145" cy="1299699"/>
          </a:xfrm>
          <a:prstGeom prst="rect">
            <a:avLst/>
          </a:prstGeom>
          <a:noFill/>
          <a:ln>
            <a:noFill/>
          </a:ln>
        </p:spPr>
      </p:pic>
      <p:sp>
        <p:nvSpPr>
          <p:cNvPr id="18" name="文本框 17">
            <a:extLst>
              <a:ext uri="{FF2B5EF4-FFF2-40B4-BE49-F238E27FC236}">
                <a16:creationId xmlns:a16="http://schemas.microsoft.com/office/drawing/2014/main" id="{23C602AC-48D2-4573-41F5-C0C3D2A789E7}"/>
              </a:ext>
            </a:extLst>
          </p:cNvPr>
          <p:cNvSpPr txBox="1"/>
          <p:nvPr/>
        </p:nvSpPr>
        <p:spPr>
          <a:xfrm>
            <a:off x="887790" y="5825110"/>
            <a:ext cx="1288100"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整机组装振动可视化界面</a:t>
            </a:r>
            <a:endParaRPr lang="zh-CN" altLang="en-US" sz="1200" dirty="0"/>
          </a:p>
        </p:txBody>
      </p:sp>
      <p:sp>
        <p:nvSpPr>
          <p:cNvPr id="20" name="文本框 19">
            <a:extLst>
              <a:ext uri="{FF2B5EF4-FFF2-40B4-BE49-F238E27FC236}">
                <a16:creationId xmlns:a16="http://schemas.microsoft.com/office/drawing/2014/main" id="{7EDBB472-0472-C27C-B7C2-719F97F9289D}"/>
              </a:ext>
            </a:extLst>
          </p:cNvPr>
          <p:cNvSpPr txBox="1"/>
          <p:nvPr/>
        </p:nvSpPr>
        <p:spPr>
          <a:xfrm>
            <a:off x="2971800" y="5841042"/>
            <a:ext cx="1312459"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整机组装下的支承截面动画显示</a:t>
            </a:r>
            <a:endParaRPr lang="zh-CN" altLang="en-US" sz="1200" dirty="0"/>
          </a:p>
        </p:txBody>
      </p:sp>
      <p:sp>
        <p:nvSpPr>
          <p:cNvPr id="22" name="文本框 21">
            <a:extLst>
              <a:ext uri="{FF2B5EF4-FFF2-40B4-BE49-F238E27FC236}">
                <a16:creationId xmlns:a16="http://schemas.microsoft.com/office/drawing/2014/main" id="{09080736-DC34-6709-6F0F-D164CF541E6B}"/>
              </a:ext>
            </a:extLst>
          </p:cNvPr>
          <p:cNvSpPr txBox="1"/>
          <p:nvPr/>
        </p:nvSpPr>
        <p:spPr>
          <a:xfrm>
            <a:off x="4834451" y="5834892"/>
            <a:ext cx="1457558"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整机组装下的叶片</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机匣截面动画显示</a:t>
            </a:r>
            <a:endParaRPr lang="zh-CN" altLang="en-US" sz="1200" dirty="0"/>
          </a:p>
        </p:txBody>
      </p:sp>
      <p:sp>
        <p:nvSpPr>
          <p:cNvPr id="23" name="文本框 22">
            <a:extLst>
              <a:ext uri="{FF2B5EF4-FFF2-40B4-BE49-F238E27FC236}">
                <a16:creationId xmlns:a16="http://schemas.microsoft.com/office/drawing/2014/main" id="{72FB6ED0-2708-7EF7-6147-40F7DBD9A8AF}"/>
              </a:ext>
            </a:extLst>
          </p:cNvPr>
          <p:cNvSpPr txBox="1"/>
          <p:nvPr/>
        </p:nvSpPr>
        <p:spPr>
          <a:xfrm>
            <a:off x="6962130" y="5825128"/>
            <a:ext cx="1362980"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zh-CN" sz="1200" dirty="0"/>
              <a:t>整机组装下的转静碰摩动画显示</a:t>
            </a:r>
            <a:endParaRPr lang="zh-CN" altLang="en-US" sz="1200" dirty="0"/>
          </a:p>
        </p:txBody>
      </p:sp>
      <p:sp>
        <p:nvSpPr>
          <p:cNvPr id="25" name="文本框 24">
            <a:extLst>
              <a:ext uri="{FF2B5EF4-FFF2-40B4-BE49-F238E27FC236}">
                <a16:creationId xmlns:a16="http://schemas.microsoft.com/office/drawing/2014/main" id="{0E6848E4-17EE-77F1-7A8D-614F2DAAC0C6}"/>
              </a:ext>
            </a:extLst>
          </p:cNvPr>
          <p:cNvSpPr txBox="1"/>
          <p:nvPr/>
        </p:nvSpPr>
        <p:spPr>
          <a:xfrm>
            <a:off x="2762122" y="4171494"/>
            <a:ext cx="3619755" cy="261610"/>
          </a:xfrm>
          <a:prstGeom prst="rect">
            <a:avLst/>
          </a:prstGeom>
          <a:solidFill>
            <a:schemeClr val="accent1"/>
          </a:solidFill>
        </p:spPr>
        <p:txBody>
          <a:bodyPr wrap="square">
            <a:spAutoFit/>
          </a:bodyPr>
          <a:lstStyle/>
          <a:p>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航空发动机整机振动可视化建模与动态显示系统</a:t>
            </a:r>
            <a:r>
              <a:rPr lang="en-US" altLang="zh-CN" sz="1100" kern="100" dirty="0">
                <a:effectLst/>
                <a:latin typeface="Times New Roman" panose="02020603050405020304" pitchFamily="18" charset="0"/>
                <a:ea typeface="宋体" panose="02010600030101010101" pitchFamily="2" charset="-122"/>
              </a:rPr>
              <a:t>EVADS</a:t>
            </a:r>
            <a:endParaRPr lang="zh-CN" altLang="en-US" dirty="0"/>
          </a:p>
        </p:txBody>
      </p:sp>
    </p:spTree>
    <p:extLst>
      <p:ext uri="{BB962C8B-B14F-4D97-AF65-F5344CB8AC3E}">
        <p14:creationId xmlns:p14="http://schemas.microsoft.com/office/powerpoint/2010/main" val="36085388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3C1B7-3E4E-C9FF-1A92-224FAF4092F4}"/>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CF531DC-EEFE-4E4F-4B8A-671AC98C9BAE}"/>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945A2F83-5FAB-769B-D967-EF7500663114}"/>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9049376-BBB1-9696-A19B-3641F61F72A7}"/>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F751D54D-9B51-DC4C-6ED0-A32C0F0ED65F}"/>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2346AB68-AA61-ED11-2C5F-4A10169290C4}"/>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C99F4287-F62F-006A-5724-0D5F11633B0E}"/>
              </a:ext>
            </a:extLst>
          </p:cNvPr>
          <p:cNvSpPr txBox="1"/>
          <p:nvPr/>
        </p:nvSpPr>
        <p:spPr>
          <a:xfrm>
            <a:off x="452120" y="609283"/>
            <a:ext cx="6101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3.1.12</a:t>
            </a:r>
            <a:r>
              <a:rPr lang="zh-CN" altLang="en-US" sz="1600" b="1" dirty="0">
                <a:latin typeface="Calibri" panose="020F0502020204030204"/>
              </a:rPr>
              <a:t> 软件</a:t>
            </a:r>
            <a:r>
              <a:rPr sz="1600" b="1" dirty="0">
                <a:latin typeface="Calibri" panose="020F0502020204030204"/>
              </a:rPr>
              <a:t>——</a:t>
            </a:r>
            <a:r>
              <a:rPr lang="zh-CN" altLang="en-US" sz="1600" b="1" dirty="0">
                <a:latin typeface="Calibri" panose="020F0502020204030204"/>
              </a:rPr>
              <a:t>航空发动机整机振动可视化与转子弹性线测试技术</a:t>
            </a:r>
            <a:endParaRPr sz="1600" b="1" dirty="0">
              <a:latin typeface="Calibri" panose="020F0502020204030204"/>
            </a:endParaRPr>
          </a:p>
        </p:txBody>
      </p:sp>
      <p:sp>
        <p:nvSpPr>
          <p:cNvPr id="6" name="文本框 5">
            <a:extLst>
              <a:ext uri="{FF2B5EF4-FFF2-40B4-BE49-F238E27FC236}">
                <a16:creationId xmlns:a16="http://schemas.microsoft.com/office/drawing/2014/main" id="{3ABDDA83-DCC5-2432-4914-14F5AE58BA06}"/>
              </a:ext>
            </a:extLst>
          </p:cNvPr>
          <p:cNvSpPr txBox="1"/>
          <p:nvPr/>
        </p:nvSpPr>
        <p:spPr>
          <a:xfrm>
            <a:off x="541496" y="1213547"/>
            <a:ext cx="7908607" cy="1881284"/>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基于</a:t>
            </a:r>
            <a:r>
              <a:rPr lang="en-US" altLang="zh-CN" sz="1600" b="1" dirty="0">
                <a:solidFill>
                  <a:srgbClr val="FF0000"/>
                </a:solidFill>
                <a:latin typeface="宋体" panose="02010600030101010101" pitchFamily="2" charset="-122"/>
              </a:rPr>
              <a:t>ZT-3</a:t>
            </a:r>
            <a:r>
              <a:rPr lang="zh-CN" altLang="en-US" sz="1600" b="1" dirty="0">
                <a:solidFill>
                  <a:srgbClr val="FF0000"/>
                </a:solidFill>
                <a:latin typeface="宋体" panose="02010600030101010101" pitchFamily="2" charset="-122"/>
              </a:rPr>
              <a:t>转子试验台转子弹性线重构</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为了验证转子弹性线的动态显示功能，搭建了基于</a:t>
            </a:r>
            <a:r>
              <a:rPr lang="en-US" altLang="zh-CN" sz="1600" i="0" dirty="0">
                <a:latin typeface="宋体" panose="02010600030101010101" pitchFamily="2" charset="-122"/>
                <a:ea typeface="宋体" panose="02010600030101010101" pitchFamily="2" charset="-122"/>
              </a:rPr>
              <a:t>ZT-3</a:t>
            </a:r>
            <a:r>
              <a:rPr lang="zh-CN" altLang="en-US" sz="1600" i="0" dirty="0">
                <a:latin typeface="宋体" panose="02010600030101010101" pitchFamily="2" charset="-122"/>
                <a:ea typeface="宋体" panose="02010600030101010101" pitchFamily="2" charset="-122"/>
              </a:rPr>
              <a:t>转子试验台的单跨多盘转子实验系统，利用电涡轮传感器测取转盘振动</a:t>
            </a:r>
            <a:r>
              <a:rPr lang="en-US" altLang="zh-CN" sz="1600" i="0" dirty="0">
                <a:latin typeface="宋体" panose="02010600030101010101" pitchFamily="2" charset="-122"/>
                <a:ea typeface="宋体" panose="02010600030101010101" pitchFamily="2" charset="-122"/>
              </a:rPr>
              <a:t>X</a:t>
            </a:r>
            <a:r>
              <a:rPr lang="zh-CN" altLang="en-US" sz="1600" i="0" dirty="0">
                <a:latin typeface="宋体" panose="02010600030101010101" pitchFamily="2" charset="-122"/>
                <a:ea typeface="宋体" panose="02010600030101010101" pitchFamily="2" charset="-122"/>
              </a:rPr>
              <a:t>向和</a:t>
            </a:r>
            <a:r>
              <a:rPr lang="en-US" altLang="zh-CN" sz="1600" i="0" dirty="0">
                <a:latin typeface="宋体" panose="02010600030101010101" pitchFamily="2" charset="-122"/>
                <a:ea typeface="宋体" panose="02010600030101010101" pitchFamily="2" charset="-122"/>
              </a:rPr>
              <a:t>Y</a:t>
            </a:r>
            <a:r>
              <a:rPr lang="zh-CN" altLang="en-US" sz="1600" i="0" dirty="0">
                <a:latin typeface="宋体" panose="02010600030101010101" pitchFamily="2" charset="-122"/>
                <a:ea typeface="宋体" panose="02010600030101010101" pitchFamily="2" charset="-122"/>
              </a:rPr>
              <a:t>向的振动位移，用光电转速传感器测取转子转速。图</a:t>
            </a:r>
            <a:r>
              <a:rPr lang="en-US" altLang="zh-CN" sz="1600" i="0" dirty="0">
                <a:latin typeface="宋体" panose="02010600030101010101" pitchFamily="2" charset="-122"/>
                <a:ea typeface="宋体" panose="02010600030101010101" pitchFamily="2" charset="-122"/>
              </a:rPr>
              <a:t>49</a:t>
            </a:r>
            <a:r>
              <a:rPr lang="zh-CN" altLang="en-US" sz="1600" i="0" dirty="0">
                <a:latin typeface="宋体" panose="02010600030101010101" pitchFamily="2" charset="-122"/>
                <a:ea typeface="宋体" panose="02010600030101010101" pitchFamily="2" charset="-122"/>
              </a:rPr>
              <a:t>为基于</a:t>
            </a:r>
            <a:r>
              <a:rPr lang="en-US" altLang="zh-CN" sz="1600" i="0" dirty="0">
                <a:latin typeface="宋体" panose="02010600030101010101" pitchFamily="2" charset="-122"/>
                <a:ea typeface="宋体" panose="02010600030101010101" pitchFamily="2" charset="-122"/>
              </a:rPr>
              <a:t>ZT-3</a:t>
            </a:r>
            <a:r>
              <a:rPr lang="zh-CN" altLang="en-US" sz="1600" i="0" dirty="0">
                <a:latin typeface="宋体" panose="02010600030101010101" pitchFamily="2" charset="-122"/>
                <a:ea typeface="宋体" panose="02010600030101010101" pitchFamily="2" charset="-122"/>
              </a:rPr>
              <a:t>转子试验器的转子弹性线测试和仿真分析结果，可以看出弹性线测出了转子的前两阶临界转速，与仿真结果达到了很好的一致性。</a:t>
            </a:r>
          </a:p>
        </p:txBody>
      </p:sp>
      <p:pic>
        <p:nvPicPr>
          <p:cNvPr id="2" name="图片 1">
            <a:extLst>
              <a:ext uri="{FF2B5EF4-FFF2-40B4-BE49-F238E27FC236}">
                <a16:creationId xmlns:a16="http://schemas.microsoft.com/office/drawing/2014/main" id="{66ED0689-496D-D6A7-E093-33807B08D9FE}"/>
              </a:ext>
            </a:extLst>
          </p:cNvPr>
          <p:cNvPicPr/>
          <p:nvPr/>
        </p:nvPicPr>
        <p:blipFill>
          <a:blip r:embed="rId2"/>
          <a:stretch>
            <a:fillRect/>
          </a:stretch>
        </p:blipFill>
        <p:spPr>
          <a:xfrm>
            <a:off x="723424" y="3569830"/>
            <a:ext cx="2416175" cy="943610"/>
          </a:xfrm>
          <a:prstGeom prst="rect">
            <a:avLst/>
          </a:prstGeom>
          <a:noFill/>
          <a:ln>
            <a:noFill/>
          </a:ln>
        </p:spPr>
      </p:pic>
      <p:pic>
        <p:nvPicPr>
          <p:cNvPr id="4" name="图片 3">
            <a:extLst>
              <a:ext uri="{FF2B5EF4-FFF2-40B4-BE49-F238E27FC236}">
                <a16:creationId xmlns:a16="http://schemas.microsoft.com/office/drawing/2014/main" id="{AD609CEE-002D-DC03-41B4-731152802858}"/>
              </a:ext>
            </a:extLst>
          </p:cNvPr>
          <p:cNvPicPr/>
          <p:nvPr/>
        </p:nvPicPr>
        <p:blipFill>
          <a:blip r:embed="rId3"/>
          <a:stretch>
            <a:fillRect/>
          </a:stretch>
        </p:blipFill>
        <p:spPr>
          <a:xfrm>
            <a:off x="571975" y="4860785"/>
            <a:ext cx="2740025" cy="546735"/>
          </a:xfrm>
          <a:prstGeom prst="rect">
            <a:avLst/>
          </a:prstGeom>
          <a:noFill/>
          <a:ln>
            <a:noFill/>
          </a:ln>
        </p:spPr>
      </p:pic>
      <p:pic>
        <p:nvPicPr>
          <p:cNvPr id="7" name="图片 6">
            <a:extLst>
              <a:ext uri="{FF2B5EF4-FFF2-40B4-BE49-F238E27FC236}">
                <a16:creationId xmlns:a16="http://schemas.microsoft.com/office/drawing/2014/main" id="{4FEA6876-E9BA-3ADA-C791-6D989A613704}"/>
              </a:ext>
            </a:extLst>
          </p:cNvPr>
          <p:cNvPicPr/>
          <p:nvPr/>
        </p:nvPicPr>
        <p:blipFill>
          <a:blip r:embed="rId4"/>
          <a:stretch>
            <a:fillRect/>
          </a:stretch>
        </p:blipFill>
        <p:spPr>
          <a:xfrm>
            <a:off x="618647" y="5407520"/>
            <a:ext cx="2646680" cy="533400"/>
          </a:xfrm>
          <a:prstGeom prst="rect">
            <a:avLst/>
          </a:prstGeom>
          <a:noFill/>
          <a:ln>
            <a:noFill/>
          </a:ln>
        </p:spPr>
      </p:pic>
      <p:sp>
        <p:nvSpPr>
          <p:cNvPr id="9" name="文本框 8">
            <a:extLst>
              <a:ext uri="{FF2B5EF4-FFF2-40B4-BE49-F238E27FC236}">
                <a16:creationId xmlns:a16="http://schemas.microsoft.com/office/drawing/2014/main" id="{E8983103-D909-C548-165A-25E4719CC5E3}"/>
              </a:ext>
            </a:extLst>
          </p:cNvPr>
          <p:cNvSpPr txBox="1"/>
          <p:nvPr/>
        </p:nvSpPr>
        <p:spPr>
          <a:xfrm>
            <a:off x="1442702" y="4602389"/>
            <a:ext cx="977615"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有限元模型</a:t>
            </a:r>
            <a:endParaRPr lang="zh-CN" altLang="en-US" sz="1200" dirty="0"/>
          </a:p>
        </p:txBody>
      </p:sp>
      <p:sp>
        <p:nvSpPr>
          <p:cNvPr id="11" name="文本框 10">
            <a:extLst>
              <a:ext uri="{FF2B5EF4-FFF2-40B4-BE49-F238E27FC236}">
                <a16:creationId xmlns:a16="http://schemas.microsoft.com/office/drawing/2014/main" id="{7FF81B08-AE75-F69D-4EC4-359D29DC7485}"/>
              </a:ext>
            </a:extLst>
          </p:cNvPr>
          <p:cNvSpPr txBox="1"/>
          <p:nvPr/>
        </p:nvSpPr>
        <p:spPr>
          <a:xfrm>
            <a:off x="1512426" y="3216734"/>
            <a:ext cx="838169"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试验现场</a:t>
            </a:r>
            <a:endParaRPr lang="zh-CN" altLang="en-US" sz="1200" dirty="0"/>
          </a:p>
        </p:txBody>
      </p:sp>
      <p:pic>
        <p:nvPicPr>
          <p:cNvPr id="12" name="图片 11">
            <a:extLst>
              <a:ext uri="{FF2B5EF4-FFF2-40B4-BE49-F238E27FC236}">
                <a16:creationId xmlns:a16="http://schemas.microsoft.com/office/drawing/2014/main" id="{47398957-59EE-6D1F-5F14-BE194DF97386}"/>
              </a:ext>
            </a:extLst>
          </p:cNvPr>
          <p:cNvPicPr/>
          <p:nvPr/>
        </p:nvPicPr>
        <p:blipFill>
          <a:blip r:embed="rId5"/>
          <a:stretch>
            <a:fillRect/>
          </a:stretch>
        </p:blipFill>
        <p:spPr>
          <a:xfrm>
            <a:off x="3410902" y="3320231"/>
            <a:ext cx="2382520" cy="1022985"/>
          </a:xfrm>
          <a:prstGeom prst="rect">
            <a:avLst/>
          </a:prstGeom>
          <a:noFill/>
          <a:ln>
            <a:noFill/>
          </a:ln>
        </p:spPr>
      </p:pic>
      <p:pic>
        <p:nvPicPr>
          <p:cNvPr id="13" name="图片 12">
            <a:extLst>
              <a:ext uri="{FF2B5EF4-FFF2-40B4-BE49-F238E27FC236}">
                <a16:creationId xmlns:a16="http://schemas.microsoft.com/office/drawing/2014/main" id="{5AAD51FE-5493-50F9-8860-9F42E1841E00}"/>
              </a:ext>
            </a:extLst>
          </p:cNvPr>
          <p:cNvPicPr/>
          <p:nvPr/>
        </p:nvPicPr>
        <p:blipFill>
          <a:blip r:embed="rId6"/>
          <a:stretch>
            <a:fillRect/>
          </a:stretch>
        </p:blipFill>
        <p:spPr>
          <a:xfrm>
            <a:off x="6172200" y="3320231"/>
            <a:ext cx="2468476" cy="1022985"/>
          </a:xfrm>
          <a:prstGeom prst="rect">
            <a:avLst/>
          </a:prstGeom>
          <a:noFill/>
          <a:ln>
            <a:noFill/>
          </a:ln>
        </p:spPr>
      </p:pic>
      <p:pic>
        <p:nvPicPr>
          <p:cNvPr id="15" name="图片 14">
            <a:extLst>
              <a:ext uri="{FF2B5EF4-FFF2-40B4-BE49-F238E27FC236}">
                <a16:creationId xmlns:a16="http://schemas.microsoft.com/office/drawing/2014/main" id="{B57D02ED-DC67-E7F5-7A32-CE6A42EF524C}"/>
              </a:ext>
            </a:extLst>
          </p:cNvPr>
          <p:cNvPicPr/>
          <p:nvPr/>
        </p:nvPicPr>
        <p:blipFill>
          <a:blip r:embed="rId7"/>
          <a:stretch>
            <a:fillRect/>
          </a:stretch>
        </p:blipFill>
        <p:spPr>
          <a:xfrm>
            <a:off x="3436782" y="4713101"/>
            <a:ext cx="2395220" cy="999490"/>
          </a:xfrm>
          <a:prstGeom prst="rect">
            <a:avLst/>
          </a:prstGeom>
          <a:noFill/>
          <a:ln>
            <a:noFill/>
          </a:ln>
        </p:spPr>
      </p:pic>
      <p:pic>
        <p:nvPicPr>
          <p:cNvPr id="17" name="图片 16">
            <a:extLst>
              <a:ext uri="{FF2B5EF4-FFF2-40B4-BE49-F238E27FC236}">
                <a16:creationId xmlns:a16="http://schemas.microsoft.com/office/drawing/2014/main" id="{19DB3612-93AB-B2DB-635E-1F70DFB17879}"/>
              </a:ext>
            </a:extLst>
          </p:cNvPr>
          <p:cNvPicPr/>
          <p:nvPr/>
        </p:nvPicPr>
        <p:blipFill>
          <a:blip r:embed="rId8"/>
          <a:stretch>
            <a:fillRect/>
          </a:stretch>
        </p:blipFill>
        <p:spPr>
          <a:xfrm>
            <a:off x="6172200" y="4673894"/>
            <a:ext cx="2496716" cy="932631"/>
          </a:xfrm>
          <a:prstGeom prst="rect">
            <a:avLst/>
          </a:prstGeom>
          <a:noFill/>
          <a:ln>
            <a:noFill/>
          </a:ln>
        </p:spPr>
      </p:pic>
      <p:sp>
        <p:nvSpPr>
          <p:cNvPr id="19" name="文本框 18">
            <a:extLst>
              <a:ext uri="{FF2B5EF4-FFF2-40B4-BE49-F238E27FC236}">
                <a16:creationId xmlns:a16="http://schemas.microsoft.com/office/drawing/2014/main" id="{18FDC82B-552C-1CF6-F981-B2A8AF7C7C06}"/>
              </a:ext>
            </a:extLst>
          </p:cNvPr>
          <p:cNvSpPr txBox="1"/>
          <p:nvPr/>
        </p:nvSpPr>
        <p:spPr>
          <a:xfrm>
            <a:off x="4191000" y="2996506"/>
            <a:ext cx="3657600"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基于</a:t>
            </a:r>
            <a:r>
              <a:rPr lang="en-US" altLang="zh-CN" sz="1200" kern="100" dirty="0">
                <a:effectLst/>
                <a:latin typeface="Times New Roman" panose="02020603050405020304" pitchFamily="18" charset="0"/>
                <a:ea typeface="宋体" panose="02010600030101010101" pitchFamily="2" charset="-122"/>
              </a:rPr>
              <a:t>ZT-3</a:t>
            </a: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转子试验器的转子弹性线测试和仿真分析</a:t>
            </a:r>
            <a:endParaRPr lang="zh-CN" altLang="en-US" sz="1200" dirty="0"/>
          </a:p>
        </p:txBody>
      </p:sp>
      <p:sp>
        <p:nvSpPr>
          <p:cNvPr id="21" name="文本框 20">
            <a:extLst>
              <a:ext uri="{FF2B5EF4-FFF2-40B4-BE49-F238E27FC236}">
                <a16:creationId xmlns:a16="http://schemas.microsoft.com/office/drawing/2014/main" id="{3843830E-7349-C92A-36BC-3DC8D78DEA34}"/>
              </a:ext>
            </a:extLst>
          </p:cNvPr>
          <p:cNvSpPr txBox="1"/>
          <p:nvPr/>
        </p:nvSpPr>
        <p:spPr>
          <a:xfrm>
            <a:off x="3537664" y="4371638"/>
            <a:ext cx="2068672"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测试得到的</a:t>
            </a:r>
            <a:r>
              <a:rPr lang="en-US" altLang="zh-CN" sz="1100" kern="100" dirty="0">
                <a:effectLst/>
                <a:latin typeface="Times New Roman" panose="02020603050405020304" pitchFamily="18" charset="0"/>
                <a:ea typeface="宋体" panose="02010600030101010101" pitchFamily="2" charset="-122"/>
              </a:rPr>
              <a:t>1</a:t>
            </a: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阶临界转速振型</a:t>
            </a:r>
            <a:endParaRPr lang="zh-CN" altLang="en-US" dirty="0"/>
          </a:p>
        </p:txBody>
      </p:sp>
      <p:sp>
        <p:nvSpPr>
          <p:cNvPr id="23" name="文本框 22">
            <a:extLst>
              <a:ext uri="{FF2B5EF4-FFF2-40B4-BE49-F238E27FC236}">
                <a16:creationId xmlns:a16="http://schemas.microsoft.com/office/drawing/2014/main" id="{D1D78C4B-317D-EF18-FBDD-8977C7DFB8D6}"/>
              </a:ext>
            </a:extLst>
          </p:cNvPr>
          <p:cNvSpPr txBox="1"/>
          <p:nvPr/>
        </p:nvSpPr>
        <p:spPr>
          <a:xfrm>
            <a:off x="3577149" y="5792444"/>
            <a:ext cx="2114486"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测试得到的第</a:t>
            </a:r>
            <a:r>
              <a:rPr lang="en-US" altLang="zh-CN" sz="1100" kern="100" dirty="0">
                <a:effectLst/>
                <a:latin typeface="Times New Roman" panose="02020603050405020304" pitchFamily="18" charset="0"/>
                <a:ea typeface="宋体" panose="02010600030101010101" pitchFamily="2" charset="-122"/>
              </a:rPr>
              <a:t>2</a:t>
            </a: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阶临界转速振型</a:t>
            </a:r>
            <a:endParaRPr lang="zh-CN" altLang="en-US" dirty="0"/>
          </a:p>
        </p:txBody>
      </p:sp>
      <p:sp>
        <p:nvSpPr>
          <p:cNvPr id="25" name="文本框 24">
            <a:extLst>
              <a:ext uri="{FF2B5EF4-FFF2-40B4-BE49-F238E27FC236}">
                <a16:creationId xmlns:a16="http://schemas.microsoft.com/office/drawing/2014/main" id="{089926CE-74D3-0BC0-5090-2F18915BEDCD}"/>
              </a:ext>
            </a:extLst>
          </p:cNvPr>
          <p:cNvSpPr txBox="1"/>
          <p:nvPr/>
        </p:nvSpPr>
        <p:spPr>
          <a:xfrm>
            <a:off x="6388481" y="4389942"/>
            <a:ext cx="1967611"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仿真得到的</a:t>
            </a:r>
            <a:r>
              <a:rPr lang="en-US" altLang="zh-CN" sz="1100" kern="100" dirty="0">
                <a:effectLst/>
                <a:latin typeface="Times New Roman" panose="02020603050405020304" pitchFamily="18" charset="0"/>
                <a:ea typeface="宋体" panose="02010600030101010101" pitchFamily="2" charset="-122"/>
              </a:rPr>
              <a:t>1</a:t>
            </a: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阶临界转速振型</a:t>
            </a:r>
            <a:endParaRPr lang="zh-CN" altLang="en-US" dirty="0"/>
          </a:p>
        </p:txBody>
      </p:sp>
      <p:sp>
        <p:nvSpPr>
          <p:cNvPr id="27" name="文本框 26">
            <a:extLst>
              <a:ext uri="{FF2B5EF4-FFF2-40B4-BE49-F238E27FC236}">
                <a16:creationId xmlns:a16="http://schemas.microsoft.com/office/drawing/2014/main" id="{1A552B6A-A75D-4F0E-DD2E-7DC671E62302}"/>
              </a:ext>
            </a:extLst>
          </p:cNvPr>
          <p:cNvSpPr txBox="1"/>
          <p:nvPr/>
        </p:nvSpPr>
        <p:spPr>
          <a:xfrm>
            <a:off x="6335133" y="5801654"/>
            <a:ext cx="2114970"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仿真得到的第</a:t>
            </a:r>
            <a:r>
              <a:rPr lang="en-US" altLang="zh-CN" sz="1100" kern="100" dirty="0">
                <a:effectLst/>
                <a:latin typeface="Times New Roman" panose="02020603050405020304" pitchFamily="18" charset="0"/>
                <a:ea typeface="宋体" panose="02010600030101010101" pitchFamily="2" charset="-122"/>
              </a:rPr>
              <a:t>2</a:t>
            </a: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阶临界转速振型</a:t>
            </a:r>
            <a:endParaRPr lang="zh-CN" altLang="en-US" dirty="0"/>
          </a:p>
        </p:txBody>
      </p:sp>
    </p:spTree>
    <p:extLst>
      <p:ext uri="{BB962C8B-B14F-4D97-AF65-F5344CB8AC3E}">
        <p14:creationId xmlns:p14="http://schemas.microsoft.com/office/powerpoint/2010/main" val="1678845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A5EDD-4FC2-E7FE-58C1-E9C93077FBE4}"/>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79179701-3676-B742-6F53-BE920BBC251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8915DE5C-4633-FBCA-8B41-C69E2886EF8E}"/>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9E8017FD-34D4-1F2C-7326-C577646B08D5}"/>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D261CC03-586C-8CF3-B001-FAEB9111ED50}"/>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346E0AEB-28AA-4147-5FF4-3568134C43FB}"/>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7F9AF40E-4842-1FAE-12C8-6ED42E4D33A8}"/>
              </a:ext>
            </a:extLst>
          </p:cNvPr>
          <p:cNvSpPr txBox="1"/>
          <p:nvPr/>
        </p:nvSpPr>
        <p:spPr>
          <a:xfrm>
            <a:off x="452120" y="609283"/>
            <a:ext cx="6101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3.1.12</a:t>
            </a:r>
            <a:r>
              <a:rPr lang="zh-CN" altLang="en-US" sz="1600" b="1" dirty="0">
                <a:latin typeface="Calibri" panose="020F0502020204030204"/>
              </a:rPr>
              <a:t> 软件</a:t>
            </a:r>
            <a:r>
              <a:rPr sz="1600" b="1" dirty="0">
                <a:latin typeface="Calibri" panose="020F0502020204030204"/>
              </a:rPr>
              <a:t>——</a:t>
            </a:r>
            <a:r>
              <a:rPr lang="zh-CN" altLang="en-US" sz="1600" b="1" dirty="0">
                <a:latin typeface="Calibri" panose="020F0502020204030204"/>
              </a:rPr>
              <a:t>航空发动机整机振动可视化与转子弹性线测试技术</a:t>
            </a:r>
            <a:endParaRPr sz="1600" b="1" dirty="0">
              <a:latin typeface="Calibri" panose="020F0502020204030204"/>
            </a:endParaRPr>
          </a:p>
        </p:txBody>
      </p:sp>
      <p:sp>
        <p:nvSpPr>
          <p:cNvPr id="6" name="文本框 5">
            <a:extLst>
              <a:ext uri="{FF2B5EF4-FFF2-40B4-BE49-F238E27FC236}">
                <a16:creationId xmlns:a16="http://schemas.microsoft.com/office/drawing/2014/main" id="{B930A39B-A7EA-1E3D-73ED-BBA5CCC7C020}"/>
              </a:ext>
            </a:extLst>
          </p:cNvPr>
          <p:cNvSpPr txBox="1"/>
          <p:nvPr/>
        </p:nvSpPr>
        <p:spPr>
          <a:xfrm>
            <a:off x="541496" y="1213547"/>
            <a:ext cx="7908607" cy="1142620"/>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4</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叶尖间隙数据重构轴心轨迹</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在带机匣的航空发动机转子试验器上进行基于叶尖间隙数据的轴心轨迹重构试验研究，基于电涡流传感器测得叶尖间隙数据和转轴振动数据，比较了基于叶尖间隙数据重构出的轴心轨迹，达到了一定程度的相似性。</a:t>
            </a:r>
          </a:p>
        </p:txBody>
      </p:sp>
      <p:sp>
        <p:nvSpPr>
          <p:cNvPr id="9" name="文本框 8">
            <a:extLst>
              <a:ext uri="{FF2B5EF4-FFF2-40B4-BE49-F238E27FC236}">
                <a16:creationId xmlns:a16="http://schemas.microsoft.com/office/drawing/2014/main" id="{28104DF1-DF07-9C86-D6E7-F7828F434BE1}"/>
              </a:ext>
            </a:extLst>
          </p:cNvPr>
          <p:cNvSpPr txBox="1"/>
          <p:nvPr/>
        </p:nvSpPr>
        <p:spPr>
          <a:xfrm>
            <a:off x="685800" y="4464766"/>
            <a:ext cx="2672098" cy="276999"/>
          </a:xfrm>
          <a:prstGeom prst="rect">
            <a:avLst/>
          </a:prstGeom>
          <a:solidFill>
            <a:schemeClr val="accent1"/>
          </a:solidFill>
        </p:spPr>
        <p:txBody>
          <a:bodyPr wrap="square">
            <a:spAutoFit/>
          </a:bodyPr>
          <a:lstStyle/>
          <a:p>
            <a:pPr algn="ct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电涡流传感器布局示意图</a:t>
            </a:r>
            <a:endParaRPr lang="zh-CN" altLang="en-US" sz="1200" dirty="0"/>
          </a:p>
        </p:txBody>
      </p:sp>
      <p:sp>
        <p:nvSpPr>
          <p:cNvPr id="11" name="文本框 10">
            <a:extLst>
              <a:ext uri="{FF2B5EF4-FFF2-40B4-BE49-F238E27FC236}">
                <a16:creationId xmlns:a16="http://schemas.microsoft.com/office/drawing/2014/main" id="{305CF2DF-C9F5-E961-3E7B-65D144A47343}"/>
              </a:ext>
            </a:extLst>
          </p:cNvPr>
          <p:cNvSpPr txBox="1"/>
          <p:nvPr/>
        </p:nvSpPr>
        <p:spPr>
          <a:xfrm>
            <a:off x="907303" y="2637797"/>
            <a:ext cx="2094962" cy="276999"/>
          </a:xfrm>
          <a:prstGeom prst="rect">
            <a:avLst/>
          </a:prstGeom>
          <a:solidFill>
            <a:schemeClr val="accent1"/>
          </a:solidFill>
        </p:spPr>
        <p:txBody>
          <a:bodyPr wrap="square">
            <a:spAutoFit/>
          </a:bodyPr>
          <a:lstStyle/>
          <a:p>
            <a:pPr algn="ctr"/>
            <a:r>
              <a:rPr lang="zh-CN" altLang="en-US" sz="1200" kern="100" dirty="0">
                <a:effectLst/>
                <a:latin typeface="Times New Roman" panose="02020603050405020304" pitchFamily="18" charset="0"/>
                <a:ea typeface="宋体" panose="02010600030101010101" pitchFamily="2" charset="-122"/>
                <a:cs typeface="Times New Roman" panose="02020603050405020304" pitchFamily="18" charset="0"/>
              </a:rPr>
              <a:t>叶尖间隙测试系统示意图</a:t>
            </a:r>
            <a:endParaRPr lang="zh-CN" altLang="en-US" sz="1200" dirty="0"/>
          </a:p>
        </p:txBody>
      </p:sp>
      <p:pic>
        <p:nvPicPr>
          <p:cNvPr id="8" name="图片 7">
            <a:extLst>
              <a:ext uri="{FF2B5EF4-FFF2-40B4-BE49-F238E27FC236}">
                <a16:creationId xmlns:a16="http://schemas.microsoft.com/office/drawing/2014/main" id="{DE9C1B60-C556-BBFA-FBF4-9C4DFAF6C7BF}"/>
              </a:ext>
            </a:extLst>
          </p:cNvPr>
          <p:cNvPicPr/>
          <p:nvPr/>
        </p:nvPicPr>
        <p:blipFill>
          <a:blip r:embed="rId2"/>
          <a:stretch>
            <a:fillRect/>
          </a:stretch>
        </p:blipFill>
        <p:spPr>
          <a:xfrm>
            <a:off x="720793" y="3034791"/>
            <a:ext cx="2497455" cy="1327785"/>
          </a:xfrm>
          <a:prstGeom prst="rect">
            <a:avLst/>
          </a:prstGeom>
          <a:noFill/>
          <a:ln>
            <a:noFill/>
          </a:ln>
        </p:spPr>
      </p:pic>
      <p:pic>
        <p:nvPicPr>
          <p:cNvPr id="10" name="图片 9">
            <a:extLst>
              <a:ext uri="{FF2B5EF4-FFF2-40B4-BE49-F238E27FC236}">
                <a16:creationId xmlns:a16="http://schemas.microsoft.com/office/drawing/2014/main" id="{2106CB7D-2872-BCCA-89E9-F423680ADFC9}"/>
              </a:ext>
            </a:extLst>
          </p:cNvPr>
          <p:cNvPicPr/>
          <p:nvPr/>
        </p:nvPicPr>
        <p:blipFill>
          <a:blip r:embed="rId3"/>
          <a:stretch>
            <a:fillRect/>
          </a:stretch>
        </p:blipFill>
        <p:spPr>
          <a:xfrm>
            <a:off x="714390" y="4961378"/>
            <a:ext cx="2513884" cy="1191234"/>
          </a:xfrm>
          <a:prstGeom prst="rect">
            <a:avLst/>
          </a:prstGeom>
          <a:noFill/>
          <a:ln>
            <a:noFill/>
          </a:ln>
        </p:spPr>
      </p:pic>
      <p:pic>
        <p:nvPicPr>
          <p:cNvPr id="14" name="图片 13">
            <a:extLst>
              <a:ext uri="{FF2B5EF4-FFF2-40B4-BE49-F238E27FC236}">
                <a16:creationId xmlns:a16="http://schemas.microsoft.com/office/drawing/2014/main" id="{1A5A9294-6E0D-5012-46F3-276D5EED4BEE}"/>
              </a:ext>
            </a:extLst>
          </p:cNvPr>
          <p:cNvPicPr/>
          <p:nvPr/>
        </p:nvPicPr>
        <p:blipFill>
          <a:blip r:embed="rId4"/>
          <a:stretch>
            <a:fillRect/>
          </a:stretch>
        </p:blipFill>
        <p:spPr>
          <a:xfrm>
            <a:off x="5976783" y="3153072"/>
            <a:ext cx="2438400" cy="1734820"/>
          </a:xfrm>
          <a:prstGeom prst="rect">
            <a:avLst/>
          </a:prstGeom>
          <a:noFill/>
          <a:ln>
            <a:noFill/>
          </a:ln>
        </p:spPr>
      </p:pic>
      <p:pic>
        <p:nvPicPr>
          <p:cNvPr id="16" name="图片 15">
            <a:extLst>
              <a:ext uri="{FF2B5EF4-FFF2-40B4-BE49-F238E27FC236}">
                <a16:creationId xmlns:a16="http://schemas.microsoft.com/office/drawing/2014/main" id="{47A1E3C4-82F3-34FE-14AA-7902FF822747}"/>
              </a:ext>
            </a:extLst>
          </p:cNvPr>
          <p:cNvPicPr/>
          <p:nvPr/>
        </p:nvPicPr>
        <p:blipFill>
          <a:blip r:embed="rId5"/>
          <a:stretch>
            <a:fillRect/>
          </a:stretch>
        </p:blipFill>
        <p:spPr>
          <a:xfrm>
            <a:off x="3410508" y="3063791"/>
            <a:ext cx="2308860" cy="1787525"/>
          </a:xfrm>
          <a:prstGeom prst="rect">
            <a:avLst/>
          </a:prstGeom>
          <a:noFill/>
          <a:ln>
            <a:noFill/>
          </a:ln>
        </p:spPr>
      </p:pic>
      <p:sp>
        <p:nvSpPr>
          <p:cNvPr id="20" name="文本框 19">
            <a:extLst>
              <a:ext uri="{FF2B5EF4-FFF2-40B4-BE49-F238E27FC236}">
                <a16:creationId xmlns:a16="http://schemas.microsoft.com/office/drawing/2014/main" id="{EF829903-6D48-9F34-B5EE-58B3A04B5988}"/>
              </a:ext>
            </a:extLst>
          </p:cNvPr>
          <p:cNvSpPr txBox="1"/>
          <p:nvPr/>
        </p:nvSpPr>
        <p:spPr>
          <a:xfrm>
            <a:off x="3632414" y="5027359"/>
            <a:ext cx="2252426" cy="27699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轴心轨迹比较（转速</a:t>
            </a:r>
            <a:r>
              <a:rPr lang="en-US" altLang="zh-CN" sz="1200" kern="100" dirty="0">
                <a:effectLst/>
                <a:latin typeface="Times New Roman" panose="02020603050405020304" pitchFamily="18" charset="0"/>
                <a:ea typeface="宋体" panose="02010600030101010101" pitchFamily="2" charset="-122"/>
              </a:rPr>
              <a:t>1038 r/min</a:t>
            </a: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a:t>
            </a:r>
            <a:endParaRPr lang="zh-CN" altLang="en-US" sz="1200" dirty="0"/>
          </a:p>
        </p:txBody>
      </p:sp>
      <p:sp>
        <p:nvSpPr>
          <p:cNvPr id="22" name="文本框 21">
            <a:extLst>
              <a:ext uri="{FF2B5EF4-FFF2-40B4-BE49-F238E27FC236}">
                <a16:creationId xmlns:a16="http://schemas.microsoft.com/office/drawing/2014/main" id="{94F31C96-D5B1-B876-ECE4-A3977C3125E5}"/>
              </a:ext>
            </a:extLst>
          </p:cNvPr>
          <p:cNvSpPr txBox="1"/>
          <p:nvPr/>
        </p:nvSpPr>
        <p:spPr>
          <a:xfrm>
            <a:off x="6256038" y="5040292"/>
            <a:ext cx="2252426" cy="27699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zh-CN" altLang="en-US" sz="1200" dirty="0"/>
              <a:t>轴心轨迹比较（转速</a:t>
            </a:r>
            <a:r>
              <a:rPr lang="en-US" altLang="zh-CN" sz="1200" dirty="0"/>
              <a:t>2000r/min</a:t>
            </a:r>
            <a:r>
              <a:rPr lang="zh-CN" altLang="en-US" sz="1200" dirty="0"/>
              <a:t>）</a:t>
            </a:r>
          </a:p>
        </p:txBody>
      </p:sp>
    </p:spTree>
    <p:extLst>
      <p:ext uri="{BB962C8B-B14F-4D97-AF65-F5344CB8AC3E}">
        <p14:creationId xmlns:p14="http://schemas.microsoft.com/office/powerpoint/2010/main" val="3896426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82F0BB-18CE-C550-FC2F-B6943D8979D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0C0B56DC-BE51-BB2C-A099-4EEA5CFCB902}"/>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C584F52B-EBB7-3CD5-66BE-1C448851DD0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5190D1EE-190D-28A8-A778-5C3B5053DDDB}"/>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A00A7598-B6F4-64E1-735B-739982768A5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B96991CC-CD52-CF06-1804-0F41046A39D8}"/>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C6317B96-5203-7C62-D073-9DF2F17643DC}"/>
              </a:ext>
            </a:extLst>
          </p:cNvPr>
          <p:cNvSpPr txBox="1"/>
          <p:nvPr/>
        </p:nvSpPr>
        <p:spPr>
          <a:xfrm>
            <a:off x="452120" y="609283"/>
            <a:ext cx="6101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3.1.12</a:t>
            </a:r>
            <a:r>
              <a:rPr lang="zh-CN" altLang="en-US" sz="1600" b="1" dirty="0">
                <a:latin typeface="Calibri" panose="020F0502020204030204"/>
              </a:rPr>
              <a:t> 软件</a:t>
            </a:r>
            <a:r>
              <a:rPr sz="1600" b="1" dirty="0">
                <a:latin typeface="Calibri" panose="020F0502020204030204"/>
              </a:rPr>
              <a:t>——</a:t>
            </a:r>
            <a:r>
              <a:rPr lang="zh-CN" altLang="en-US" sz="1600" b="1" dirty="0">
                <a:latin typeface="Calibri" panose="020F0502020204030204"/>
              </a:rPr>
              <a:t>航空发动机整机振动可视化与转子弹性线测试技术</a:t>
            </a:r>
            <a:endParaRPr sz="1600" b="1" dirty="0">
              <a:latin typeface="Calibri" panose="020F0502020204030204"/>
            </a:endParaRPr>
          </a:p>
        </p:txBody>
      </p:sp>
      <p:sp>
        <p:nvSpPr>
          <p:cNvPr id="6" name="文本框 5">
            <a:extLst>
              <a:ext uri="{FF2B5EF4-FFF2-40B4-BE49-F238E27FC236}">
                <a16:creationId xmlns:a16="http://schemas.microsoft.com/office/drawing/2014/main" id="{8400A46B-B331-669B-CCF0-4CCE2908993D}"/>
              </a:ext>
            </a:extLst>
          </p:cNvPr>
          <p:cNvSpPr txBox="1"/>
          <p:nvPr/>
        </p:nvSpPr>
        <p:spPr>
          <a:xfrm>
            <a:off x="541496" y="1213547"/>
            <a:ext cx="7908607" cy="1511952"/>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dirty="0">
                <a:solidFill>
                  <a:srgbClr val="FF0000"/>
                </a:solidFill>
                <a:latin typeface="宋体" panose="02010600030101010101" pitchFamily="2" charset="-122"/>
              </a:rPr>
              <a:t>（</a:t>
            </a:r>
            <a:r>
              <a:rPr lang="en-US" altLang="zh-CN" sz="1600" b="1" dirty="0">
                <a:solidFill>
                  <a:srgbClr val="FF0000"/>
                </a:solidFill>
                <a:latin typeface="宋体" panose="02010600030101010101" pitchFamily="2" charset="-122"/>
              </a:rPr>
              <a:t>5</a:t>
            </a:r>
            <a:r>
              <a:rPr lang="zh-CN" altLang="en-US" sz="1600" b="1" dirty="0">
                <a:solidFill>
                  <a:srgbClr val="FF0000"/>
                </a:solidFill>
                <a:latin typeface="宋体" panose="02010600030101010101" pitchFamily="2" charset="-122"/>
              </a:rPr>
              <a:t>）基于高速动平衡试验机的弹性线重构</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在某型航空发动机高速动平衡试验过程中测试高压转子弹性线，试验采用德国申克大型卧式转子高速动平衡试验机。分别得到了高压转子动平衡前后的转子弹性线，从弹性线的测试结果中表明了转子动平衡的效果结合该转速下转子表现出的振型</a:t>
            </a:r>
          </a:p>
        </p:txBody>
      </p:sp>
      <p:pic>
        <p:nvPicPr>
          <p:cNvPr id="2" name="图片 1">
            <a:extLst>
              <a:ext uri="{FF2B5EF4-FFF2-40B4-BE49-F238E27FC236}">
                <a16:creationId xmlns:a16="http://schemas.microsoft.com/office/drawing/2014/main" id="{B0522356-DC6B-593A-68EC-BA16475F170B}"/>
              </a:ext>
            </a:extLst>
          </p:cNvPr>
          <p:cNvPicPr/>
          <p:nvPr/>
        </p:nvPicPr>
        <p:blipFill>
          <a:blip r:embed="rId2"/>
          <a:stretch>
            <a:fillRect/>
          </a:stretch>
        </p:blipFill>
        <p:spPr>
          <a:xfrm>
            <a:off x="1058545" y="2931251"/>
            <a:ext cx="2424430" cy="1233170"/>
          </a:xfrm>
          <a:prstGeom prst="rect">
            <a:avLst/>
          </a:prstGeom>
          <a:noFill/>
          <a:ln>
            <a:noFill/>
          </a:ln>
        </p:spPr>
      </p:pic>
      <p:sp>
        <p:nvSpPr>
          <p:cNvPr id="7" name="文本框 6">
            <a:extLst>
              <a:ext uri="{FF2B5EF4-FFF2-40B4-BE49-F238E27FC236}">
                <a16:creationId xmlns:a16="http://schemas.microsoft.com/office/drawing/2014/main" id="{9EA32377-2482-146A-AE24-3482AB4DDFAD}"/>
              </a:ext>
            </a:extLst>
          </p:cNvPr>
          <p:cNvSpPr txBox="1"/>
          <p:nvPr/>
        </p:nvSpPr>
        <p:spPr>
          <a:xfrm>
            <a:off x="1810861" y="4264036"/>
            <a:ext cx="874078"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试验现场</a:t>
            </a:r>
            <a:endParaRPr lang="zh-CN" altLang="en-US" sz="1200" dirty="0"/>
          </a:p>
        </p:txBody>
      </p:sp>
      <p:pic>
        <p:nvPicPr>
          <p:cNvPr id="12" name="图片 11">
            <a:extLst>
              <a:ext uri="{FF2B5EF4-FFF2-40B4-BE49-F238E27FC236}">
                <a16:creationId xmlns:a16="http://schemas.microsoft.com/office/drawing/2014/main" id="{81CBD80A-D9E6-DBC2-25CC-DCC66EF427DE}"/>
              </a:ext>
            </a:extLst>
          </p:cNvPr>
          <p:cNvPicPr/>
          <p:nvPr/>
        </p:nvPicPr>
        <p:blipFill>
          <a:blip r:embed="rId3"/>
          <a:stretch>
            <a:fillRect/>
          </a:stretch>
        </p:blipFill>
        <p:spPr>
          <a:xfrm>
            <a:off x="1058545" y="4630360"/>
            <a:ext cx="2463800" cy="1289050"/>
          </a:xfrm>
          <a:prstGeom prst="rect">
            <a:avLst/>
          </a:prstGeom>
          <a:noFill/>
          <a:ln>
            <a:noFill/>
          </a:ln>
        </p:spPr>
      </p:pic>
      <p:sp>
        <p:nvSpPr>
          <p:cNvPr id="15" name="文本框 14">
            <a:extLst>
              <a:ext uri="{FF2B5EF4-FFF2-40B4-BE49-F238E27FC236}">
                <a16:creationId xmlns:a16="http://schemas.microsoft.com/office/drawing/2014/main" id="{3D3054EA-2517-DA4D-F2A2-6BF8D6036D92}"/>
              </a:ext>
            </a:extLst>
          </p:cNvPr>
          <p:cNvSpPr txBox="1"/>
          <p:nvPr/>
        </p:nvSpPr>
        <p:spPr>
          <a:xfrm>
            <a:off x="1833245" y="5949344"/>
            <a:ext cx="986155"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测点示意图</a:t>
            </a:r>
            <a:endParaRPr lang="zh-CN" altLang="en-US" sz="1200" dirty="0"/>
          </a:p>
        </p:txBody>
      </p:sp>
      <p:pic>
        <p:nvPicPr>
          <p:cNvPr id="17" name="图片 16">
            <a:extLst>
              <a:ext uri="{FF2B5EF4-FFF2-40B4-BE49-F238E27FC236}">
                <a16:creationId xmlns:a16="http://schemas.microsoft.com/office/drawing/2014/main" id="{B68BCF5F-E2B9-2E1A-9077-69EAB6B9614F}"/>
              </a:ext>
            </a:extLst>
          </p:cNvPr>
          <p:cNvPicPr/>
          <p:nvPr/>
        </p:nvPicPr>
        <p:blipFill>
          <a:blip r:embed="rId4"/>
          <a:stretch>
            <a:fillRect/>
          </a:stretch>
        </p:blipFill>
        <p:spPr>
          <a:xfrm>
            <a:off x="4476750" y="2827637"/>
            <a:ext cx="3067050" cy="1147398"/>
          </a:xfrm>
          <a:prstGeom prst="rect">
            <a:avLst/>
          </a:prstGeom>
          <a:noFill/>
          <a:ln>
            <a:noFill/>
          </a:ln>
        </p:spPr>
      </p:pic>
      <p:pic>
        <p:nvPicPr>
          <p:cNvPr id="18" name="图片 17">
            <a:extLst>
              <a:ext uri="{FF2B5EF4-FFF2-40B4-BE49-F238E27FC236}">
                <a16:creationId xmlns:a16="http://schemas.microsoft.com/office/drawing/2014/main" id="{61DA102E-074D-BF91-1F72-E6F7829735F1}"/>
              </a:ext>
            </a:extLst>
          </p:cNvPr>
          <p:cNvPicPr/>
          <p:nvPr/>
        </p:nvPicPr>
        <p:blipFill>
          <a:blip r:embed="rId5"/>
          <a:stretch>
            <a:fillRect/>
          </a:stretch>
        </p:blipFill>
        <p:spPr>
          <a:xfrm>
            <a:off x="4543236" y="4354561"/>
            <a:ext cx="2975357" cy="1139099"/>
          </a:xfrm>
          <a:prstGeom prst="rect">
            <a:avLst/>
          </a:prstGeom>
          <a:noFill/>
          <a:ln>
            <a:noFill/>
          </a:ln>
        </p:spPr>
      </p:pic>
      <p:sp>
        <p:nvSpPr>
          <p:cNvPr id="21" name="文本框 20">
            <a:extLst>
              <a:ext uri="{FF2B5EF4-FFF2-40B4-BE49-F238E27FC236}">
                <a16:creationId xmlns:a16="http://schemas.microsoft.com/office/drawing/2014/main" id="{642F1876-8F90-B00E-2D15-F89A7DDD1293}"/>
              </a:ext>
            </a:extLst>
          </p:cNvPr>
          <p:cNvSpPr txBox="1"/>
          <p:nvPr/>
        </p:nvSpPr>
        <p:spPr>
          <a:xfrm>
            <a:off x="4721189" y="5949344"/>
            <a:ext cx="2765045" cy="276999"/>
          </a:xfrm>
          <a:prstGeom prst="rect">
            <a:avLst/>
          </a:prstGeom>
          <a:solidFill>
            <a:schemeClr val="accent1"/>
          </a:solidFill>
        </p:spPr>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某型发动机核心转子弹性线测试结果</a:t>
            </a:r>
            <a:endParaRPr lang="zh-CN" altLang="en-US" sz="1200" dirty="0"/>
          </a:p>
        </p:txBody>
      </p:sp>
      <p:sp>
        <p:nvSpPr>
          <p:cNvPr id="24" name="文本框 23">
            <a:extLst>
              <a:ext uri="{FF2B5EF4-FFF2-40B4-BE49-F238E27FC236}">
                <a16:creationId xmlns:a16="http://schemas.microsoft.com/office/drawing/2014/main" id="{95DB3300-3F9F-DD0B-A87F-6A3D8241212D}"/>
              </a:ext>
            </a:extLst>
          </p:cNvPr>
          <p:cNvSpPr txBox="1"/>
          <p:nvPr/>
        </p:nvSpPr>
        <p:spPr>
          <a:xfrm>
            <a:off x="5223510" y="4030363"/>
            <a:ext cx="1558290"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转子平衡前的弹性线</a:t>
            </a:r>
            <a:endParaRPr lang="zh-CN" altLang="en-US" dirty="0"/>
          </a:p>
        </p:txBody>
      </p:sp>
      <p:sp>
        <p:nvSpPr>
          <p:cNvPr id="26" name="文本框 25">
            <a:extLst>
              <a:ext uri="{FF2B5EF4-FFF2-40B4-BE49-F238E27FC236}">
                <a16:creationId xmlns:a16="http://schemas.microsoft.com/office/drawing/2014/main" id="{24B769EB-8676-FA96-36B1-74F1921774CE}"/>
              </a:ext>
            </a:extLst>
          </p:cNvPr>
          <p:cNvSpPr txBox="1"/>
          <p:nvPr/>
        </p:nvSpPr>
        <p:spPr>
          <a:xfrm>
            <a:off x="5288825" y="5530463"/>
            <a:ext cx="1484178" cy="261610"/>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转子平衡后的弹性线</a:t>
            </a:r>
            <a:endParaRPr lang="zh-CN" altLang="en-US" dirty="0"/>
          </a:p>
        </p:txBody>
      </p:sp>
    </p:spTree>
    <p:extLst>
      <p:ext uri="{BB962C8B-B14F-4D97-AF65-F5344CB8AC3E}">
        <p14:creationId xmlns:p14="http://schemas.microsoft.com/office/powerpoint/2010/main" val="424414851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CD85F-E3A6-2F44-5F28-BAE763D9C60B}"/>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15DCE4D-1527-2EA1-8008-4E997A60DB10}"/>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0E989524-E67F-CDC9-4FB5-30A6C544482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717B00B2-1EA2-D80F-7A8F-1EF1C6722389}"/>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F6C8CF5-47C9-A385-5822-9BB9BC07980B}"/>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DCED4B1-CCCB-41C7-4A2A-53A06BA1F917}"/>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BDD400D6-3857-FAE4-1434-217613A2BB5E}"/>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DB5E7A88-CF82-2089-1FB4-33AF9EE8E9A6}"/>
              </a:ext>
            </a:extLst>
          </p:cNvPr>
          <p:cNvSpPr txBox="1"/>
          <p:nvPr/>
        </p:nvSpPr>
        <p:spPr>
          <a:xfrm>
            <a:off x="541496" y="1287053"/>
            <a:ext cx="7908607" cy="5309659"/>
          </a:xfrm>
          <a:prstGeom prst="rect">
            <a:avLst/>
          </a:prstGeom>
        </p:spPr>
        <p:txBody>
          <a:bodyPr wrap="square">
            <a:spAutoFit/>
          </a:bodyPr>
          <a:lstStyle/>
          <a:p>
            <a:pPr algn="just" defTabSz="266700">
              <a:lnSpc>
                <a:spcPct val="150000"/>
              </a:lnSpc>
            </a:pPr>
            <a:r>
              <a:rPr lang="en-US" altLang="zh-CN" sz="1600" b="1" dirty="0">
                <a:solidFill>
                  <a:srgbClr val="FF0000"/>
                </a:solidFill>
                <a:latin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）重要论文：</a:t>
            </a:r>
            <a:endParaRPr lang="en-US" altLang="zh-CN" sz="1600" b="1" i="0" dirty="0">
              <a:solidFill>
                <a:srgbClr val="FF0000"/>
              </a:solidFill>
              <a:latin typeface="宋体" panose="02010600030101010101" pitchFamily="2" charset="-122"/>
              <a:ea typeface="宋体" panose="02010600030101010101" pitchFamily="2" charset="-122"/>
            </a:endParaRPr>
          </a:p>
          <a:p>
            <a:pPr algn="just" defTabSz="266700">
              <a:lnSpc>
                <a:spcPct val="150000"/>
              </a:lnSpc>
            </a:pPr>
            <a:r>
              <a:rPr lang="zh-CN" altLang="en-US" sz="1600" b="1" dirty="0">
                <a:solidFill>
                  <a:srgbClr val="FF0000"/>
                </a:solidFill>
              </a:rPr>
              <a:t>（</a:t>
            </a:r>
            <a:r>
              <a:rPr lang="en-US" altLang="zh-CN" sz="1600" b="1" dirty="0">
                <a:solidFill>
                  <a:srgbClr val="FF0000"/>
                </a:solidFill>
              </a:rPr>
              <a:t>1</a:t>
            </a:r>
            <a:r>
              <a:rPr lang="zh-CN" altLang="en-US" sz="1600" b="1" dirty="0">
                <a:solidFill>
                  <a:srgbClr val="FF0000"/>
                </a:solidFill>
              </a:rPr>
              <a:t>）关于动力学建模：</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双转子航空发动机整机振动建模与分析</a:t>
            </a:r>
            <a:r>
              <a:rPr lang="en-US" altLang="zh-CN" sz="1200" dirty="0"/>
              <a:t>, </a:t>
            </a:r>
            <a:r>
              <a:rPr lang="zh-CN" altLang="en-US" sz="1200" dirty="0"/>
              <a:t>振动工程学报 </a:t>
            </a:r>
            <a:r>
              <a:rPr lang="en-US" altLang="zh-CN" sz="1200" dirty="0"/>
              <a:t>[J], 2011, 24(6):619-632</a:t>
            </a:r>
          </a:p>
          <a:p>
            <a:pPr algn="just" defTabSz="266700">
              <a:lnSpc>
                <a:spcPct val="150000"/>
              </a:lnSpc>
            </a:pPr>
            <a:r>
              <a:rPr lang="en-US" altLang="zh-CN" sz="1200" dirty="0"/>
              <a:t>[2]	</a:t>
            </a:r>
            <a:r>
              <a:rPr lang="zh-CN" altLang="en-US" sz="1200" dirty="0"/>
              <a:t>陈果</a:t>
            </a:r>
            <a:r>
              <a:rPr lang="en-US" altLang="zh-CN" sz="1200" dirty="0"/>
              <a:t>. </a:t>
            </a:r>
            <a:r>
              <a:rPr lang="zh-CN" altLang="en-US" sz="1200" dirty="0"/>
              <a:t>航空发动机整机振动耦合动力学模型及其验证</a:t>
            </a:r>
            <a:r>
              <a:rPr lang="en-US" altLang="zh-CN" sz="1200" dirty="0"/>
              <a:t>,</a:t>
            </a:r>
            <a:r>
              <a:rPr lang="zh-CN" altLang="en-US" sz="1200" dirty="0"/>
              <a:t>航空动力学报 </a:t>
            </a:r>
            <a:r>
              <a:rPr lang="en-US" altLang="zh-CN" sz="1200" dirty="0"/>
              <a:t>[J],2012,27(2):241-254</a:t>
            </a:r>
          </a:p>
          <a:p>
            <a:pPr algn="just" defTabSz="266700">
              <a:lnSpc>
                <a:spcPct val="150000"/>
              </a:lnSpc>
            </a:pPr>
            <a:r>
              <a:rPr lang="en-US" altLang="zh-CN" sz="1200" dirty="0"/>
              <a:t>[3]	Chen Guo. Vibration Modeling and Verification for Whole Aero-engine, Journal of Sound and Vibration [J], 2015, 349(4):163-176</a:t>
            </a:r>
          </a:p>
          <a:p>
            <a:pPr algn="just" defTabSz="266700">
              <a:lnSpc>
                <a:spcPct val="150000"/>
              </a:lnSpc>
            </a:pPr>
            <a:r>
              <a:rPr lang="en-US" altLang="zh-CN" sz="1200" dirty="0"/>
              <a:t>[4]	</a:t>
            </a:r>
            <a:r>
              <a:rPr lang="zh-CN" altLang="en-US" sz="1200" dirty="0"/>
              <a:t>陈果</a:t>
            </a:r>
            <a:r>
              <a:rPr lang="en-US" altLang="zh-CN" sz="1200" dirty="0"/>
              <a:t>, </a:t>
            </a:r>
            <a:r>
              <a:rPr lang="zh-CN" altLang="en-US" sz="1200" dirty="0"/>
              <a:t>王海飞</a:t>
            </a:r>
            <a:r>
              <a:rPr lang="en-US" altLang="zh-CN" sz="1200" dirty="0"/>
              <a:t>, </a:t>
            </a:r>
            <a:r>
              <a:rPr lang="zh-CN" altLang="en-US" sz="1200" dirty="0"/>
              <a:t>刘永泉</a:t>
            </a:r>
            <a:r>
              <a:rPr lang="en-US" altLang="zh-CN" sz="1200" dirty="0"/>
              <a:t>, </a:t>
            </a:r>
            <a:r>
              <a:rPr lang="zh-CN" altLang="en-US" sz="1200" dirty="0"/>
              <a:t>冯国全</a:t>
            </a:r>
            <a:r>
              <a:rPr lang="en-US" altLang="zh-CN" sz="1200" dirty="0"/>
              <a:t>, </a:t>
            </a:r>
            <a:r>
              <a:rPr lang="zh-CN" altLang="en-US" sz="1200" dirty="0"/>
              <a:t>姜广义</a:t>
            </a:r>
            <a:r>
              <a:rPr lang="en-US" altLang="zh-CN" sz="1200" dirty="0"/>
              <a:t>, </a:t>
            </a:r>
            <a:r>
              <a:rPr lang="zh-CN" altLang="en-US" sz="1200" dirty="0"/>
              <a:t>李成刚</a:t>
            </a:r>
            <a:r>
              <a:rPr lang="en-US" altLang="zh-CN" sz="1200" dirty="0"/>
              <a:t>, </a:t>
            </a:r>
            <a:r>
              <a:rPr lang="zh-CN" altLang="en-US" sz="1200" dirty="0"/>
              <a:t>王德友</a:t>
            </a:r>
            <a:r>
              <a:rPr lang="en-US" altLang="zh-CN" sz="1200" dirty="0"/>
              <a:t>. </a:t>
            </a:r>
            <a:r>
              <a:rPr lang="zh-CN" altLang="en-US" sz="1200" dirty="0"/>
              <a:t>新型叶片</a:t>
            </a:r>
            <a:r>
              <a:rPr lang="en-US" altLang="zh-CN" sz="1200" dirty="0"/>
              <a:t>-</a:t>
            </a:r>
            <a:r>
              <a:rPr lang="zh-CN" altLang="en-US" sz="1200" dirty="0"/>
              <a:t>机匣碰摩模型及其验证</a:t>
            </a:r>
            <a:r>
              <a:rPr lang="en-US" altLang="zh-CN" sz="1200" dirty="0"/>
              <a:t>, </a:t>
            </a:r>
            <a:r>
              <a:rPr lang="zh-CN" altLang="en-US" sz="1200" dirty="0"/>
              <a:t>航空动力学报 </a:t>
            </a:r>
            <a:r>
              <a:rPr lang="en-US" altLang="zh-CN" sz="1200" dirty="0"/>
              <a:t>[J], 2015, 30(4):952-965</a:t>
            </a:r>
          </a:p>
          <a:p>
            <a:pPr algn="just" defTabSz="266700">
              <a:lnSpc>
                <a:spcPct val="150000"/>
              </a:lnSpc>
            </a:pPr>
            <a:r>
              <a:rPr lang="en-US" altLang="zh-CN" sz="1200" dirty="0"/>
              <a:t>[5]	</a:t>
            </a:r>
            <a:r>
              <a:rPr lang="zh-CN" altLang="en-US" sz="1200" dirty="0"/>
              <a:t>陈果</a:t>
            </a:r>
            <a:r>
              <a:rPr lang="en-US" altLang="zh-CN" sz="1200" dirty="0"/>
              <a:t>.</a:t>
            </a:r>
            <a:r>
              <a:rPr lang="zh-CN" altLang="en-US" sz="1200" dirty="0"/>
              <a:t>含复杂滚动轴承建模的航空发动机整机振动耦合动力学模型</a:t>
            </a:r>
            <a:r>
              <a:rPr lang="en-US" altLang="zh-CN" sz="1200" dirty="0"/>
              <a:t>[J].</a:t>
            </a:r>
            <a:r>
              <a:rPr lang="zh-CN" altLang="en-US" sz="1200" dirty="0"/>
              <a:t>航空动力学报</a:t>
            </a:r>
            <a:r>
              <a:rPr lang="en-US" altLang="zh-CN" sz="1200" dirty="0"/>
              <a:t>,2017,32(09):2193-2204.</a:t>
            </a:r>
          </a:p>
          <a:p>
            <a:pPr algn="just" defTabSz="266700">
              <a:lnSpc>
                <a:spcPct val="150000"/>
              </a:lnSpc>
            </a:pPr>
            <a:r>
              <a:rPr lang="en-US" altLang="zh-CN" sz="1200" dirty="0"/>
              <a:t>[6]	Chen Guo, Qu </a:t>
            </a:r>
            <a:r>
              <a:rPr lang="en-US" altLang="zh-CN" sz="1200" dirty="0" err="1"/>
              <a:t>Meijiao</a:t>
            </a:r>
            <a:r>
              <a:rPr lang="en-US" altLang="zh-CN" sz="1200" dirty="0"/>
              <a:t>. Modeling and analysis of fit clearance between rolling bearing outer ring and housing[J]. Journal of Sound and Vibration,2019,438.</a:t>
            </a:r>
          </a:p>
          <a:p>
            <a:pPr algn="just" defTabSz="266700">
              <a:lnSpc>
                <a:spcPct val="150000"/>
              </a:lnSpc>
            </a:pPr>
            <a:r>
              <a:rPr lang="en-US" altLang="zh-CN" sz="1200" dirty="0"/>
              <a:t>[7]	Shen </a:t>
            </a:r>
            <a:r>
              <a:rPr lang="en-US" altLang="zh-CN" sz="1200" dirty="0" err="1"/>
              <a:t>Xiangxiang</a:t>
            </a:r>
            <a:r>
              <a:rPr lang="en-US" altLang="zh-CN" sz="1200" dirty="0"/>
              <a:t>, Chen Guo. Rotor vibration characteristics considering nonlinear stiffness of spigot bolts[J]. Journal of Vibration Engineering &amp; Technologies, 2024, 12(4): 6703-6721.</a:t>
            </a:r>
          </a:p>
          <a:p>
            <a:pPr algn="just" defTabSz="266700">
              <a:lnSpc>
                <a:spcPct val="150000"/>
              </a:lnSpc>
            </a:pPr>
            <a:r>
              <a:rPr lang="en-US" altLang="zh-CN" sz="1200" dirty="0"/>
              <a:t>[8]	Sheng </a:t>
            </a:r>
            <a:r>
              <a:rPr lang="en-US" altLang="zh-CN" sz="1200" dirty="0" err="1"/>
              <a:t>Xiangxiang</a:t>
            </a:r>
            <a:r>
              <a:rPr lang="en-US" altLang="zh-CN" sz="1200" dirty="0"/>
              <a:t>, </a:t>
            </a:r>
            <a:r>
              <a:rPr lang="en-US" altLang="zh-CN" sz="1200" dirty="0" err="1"/>
              <a:t>CHen</a:t>
            </a:r>
            <a:r>
              <a:rPr lang="en-US" altLang="zh-CN" sz="1200" dirty="0"/>
              <a:t> Guo. Study on the </a:t>
            </a:r>
            <a:r>
              <a:rPr lang="en-US" altLang="zh-CN" sz="1200" dirty="0" err="1"/>
              <a:t>nonconcentricity</a:t>
            </a:r>
            <a:r>
              <a:rPr lang="en-US" altLang="zh-CN" sz="1200" dirty="0"/>
              <a:t> of the high-pressure rotor of the aero-engine[J], Journal of Mechanical Science and Technology, 2023, 37(10):4989-5002</a:t>
            </a:r>
          </a:p>
          <a:p>
            <a:pPr algn="just" defTabSz="266700">
              <a:lnSpc>
                <a:spcPct val="150000"/>
              </a:lnSpc>
            </a:pPr>
            <a:r>
              <a:rPr lang="en-US" altLang="zh-CN" sz="1200" dirty="0"/>
              <a:t>[9]	Shen </a:t>
            </a:r>
            <a:r>
              <a:rPr lang="en-US" altLang="zh-CN" sz="1200" dirty="0" err="1"/>
              <a:t>Xiangxiang</a:t>
            </a:r>
            <a:r>
              <a:rPr lang="en-US" altLang="zh-CN" sz="1200" dirty="0"/>
              <a:t>, Chen Guo, Liu Fuhai, Zhang Rui, Chi Yixin. Study on dynamic characteristics of blade-casing rub-impact coupling fault considering breathing crack [J]. Nonlinear Dynamics, 2025, 113:32091-32115</a:t>
            </a:r>
          </a:p>
          <a:p>
            <a:pPr algn="just" defTabSz="266700">
              <a:lnSpc>
                <a:spcPct val="150000"/>
              </a:lnSpc>
            </a:pPr>
            <a:endParaRPr lang="en-US" altLang="zh-CN" sz="1600" dirty="0"/>
          </a:p>
        </p:txBody>
      </p:sp>
      <p:sp>
        <p:nvSpPr>
          <p:cNvPr id="2" name="文本框 1">
            <a:extLst>
              <a:ext uri="{FF2B5EF4-FFF2-40B4-BE49-F238E27FC236}">
                <a16:creationId xmlns:a16="http://schemas.microsoft.com/office/drawing/2014/main" id="{7E4B209C-35BE-0522-5BA9-79FC4A980D8A}"/>
              </a:ext>
            </a:extLst>
          </p:cNvPr>
          <p:cNvSpPr txBox="1"/>
          <p:nvPr/>
        </p:nvSpPr>
        <p:spPr>
          <a:xfrm>
            <a:off x="7763884" y="1524000"/>
            <a:ext cx="580016"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9</a:t>
            </a:r>
            <a:r>
              <a:rPr lang="zh-CN" altLang="en-US" dirty="0"/>
              <a:t>篇</a:t>
            </a:r>
          </a:p>
        </p:txBody>
      </p:sp>
    </p:spTree>
    <p:extLst>
      <p:ext uri="{BB962C8B-B14F-4D97-AF65-F5344CB8AC3E}">
        <p14:creationId xmlns:p14="http://schemas.microsoft.com/office/powerpoint/2010/main" val="354920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101AD-ED6C-B285-B3BE-A5899DD618E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0A04C22E-FE2D-6B76-5867-7BABC350BE5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984415F5-6BD5-6279-578A-B9D280FF77FE}"/>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76559D27-5280-978D-C7A1-FFAB94EFC87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EBB69AC-3FCF-77CF-2417-0120072B53CA}"/>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522AF04E-98DD-EFC8-1FB5-606B84FE3D8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DB196587-A4BC-9D7A-F370-D0F44CF7FB2C}"/>
              </a:ext>
            </a:extLst>
          </p:cNvPr>
          <p:cNvSpPr txBox="1"/>
          <p:nvPr/>
        </p:nvSpPr>
        <p:spPr>
          <a:xfrm>
            <a:off x="452120" y="609283"/>
            <a:ext cx="6101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a:t>
            </a:r>
            <a:r>
              <a:rPr lang="zh-CN" altLang="en-US" sz="1600" b="1" dirty="0">
                <a:latin typeface="Calibri" panose="020F0502020204030204"/>
              </a:rPr>
              <a:t> 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6984B8EE-D7AA-D3AF-2AD8-6974FDFEA095}"/>
              </a:ext>
            </a:extLst>
          </p:cNvPr>
          <p:cNvSpPr txBox="1"/>
          <p:nvPr/>
        </p:nvSpPr>
        <p:spPr>
          <a:xfrm>
            <a:off x="541496" y="1308571"/>
            <a:ext cx="8210709" cy="5404365"/>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关于故障诊断</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i="0" dirty="0">
              <a:solidFill>
                <a:srgbClr val="FF0000"/>
              </a:solidFill>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[1]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转子</a:t>
            </a:r>
            <a:r>
              <a:rPr lang="en-US" altLang="zh-CN" sz="1200" i="0" dirty="0">
                <a:latin typeface="宋体" panose="02010600030101010101" pitchFamily="2" charset="-122"/>
                <a:ea typeface="宋体" panose="02010600030101010101" pitchFamily="2" charset="-122"/>
              </a:rPr>
              <a:t>-</a:t>
            </a:r>
            <a:r>
              <a:rPr lang="zh-CN" altLang="en-US" sz="1200" i="0" dirty="0">
                <a:latin typeface="宋体" panose="02010600030101010101" pitchFamily="2" charset="-122"/>
                <a:ea typeface="宋体" panose="02010600030101010101" pitchFamily="2" charset="-122"/>
              </a:rPr>
              <a:t>滚动轴承</a:t>
            </a:r>
            <a:r>
              <a:rPr lang="en-US" altLang="zh-CN" sz="1200" i="0" dirty="0">
                <a:latin typeface="宋体" panose="02010600030101010101" pitchFamily="2" charset="-122"/>
                <a:ea typeface="宋体" panose="02010600030101010101" pitchFamily="2" charset="-122"/>
              </a:rPr>
              <a:t>-</a:t>
            </a:r>
            <a:r>
              <a:rPr lang="zh-CN" altLang="en-US" sz="1200" i="0" dirty="0">
                <a:latin typeface="宋体" panose="02010600030101010101" pitchFamily="2" charset="-122"/>
                <a:ea typeface="宋体" panose="02010600030101010101" pitchFamily="2" charset="-122"/>
              </a:rPr>
              <a:t>机匣耦合系统的滚动轴承故障的动力学分析</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振动工程学报 </a:t>
            </a:r>
            <a:r>
              <a:rPr lang="en-US" altLang="zh-CN" sz="1200" i="0" dirty="0">
                <a:latin typeface="宋体" panose="02010600030101010101" pitchFamily="2" charset="-122"/>
                <a:ea typeface="宋体" panose="02010600030101010101" pitchFamily="2" charset="-122"/>
              </a:rPr>
              <a:t>[J], 2008, 21(6):577-587</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[2]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滚动轴承早期故障的特征提取与智能诊断</a:t>
            </a:r>
            <a:r>
              <a:rPr lang="en-US" altLang="zh-CN" sz="1200" i="0" dirty="0">
                <a:latin typeface="宋体" panose="02010600030101010101" pitchFamily="2" charset="-122"/>
                <a:ea typeface="宋体" panose="02010600030101010101" pitchFamily="2" charset="-122"/>
              </a:rPr>
              <a:t>[J]. </a:t>
            </a:r>
            <a:r>
              <a:rPr lang="zh-CN" altLang="en-US" sz="1200" i="0" dirty="0">
                <a:latin typeface="宋体" panose="02010600030101010101" pitchFamily="2" charset="-122"/>
                <a:ea typeface="宋体" panose="02010600030101010101" pitchFamily="2" charset="-122"/>
              </a:rPr>
              <a:t>航空学报</a:t>
            </a:r>
            <a:r>
              <a:rPr lang="en-US" altLang="zh-CN" sz="1200" i="0" dirty="0">
                <a:latin typeface="宋体" panose="02010600030101010101" pitchFamily="2" charset="-122"/>
                <a:ea typeface="宋体" panose="02010600030101010101" pitchFamily="2" charset="-122"/>
              </a:rPr>
              <a:t>, 2009, 30(2): 362-267.</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[3]	</a:t>
            </a:r>
            <a:r>
              <a:rPr lang="zh-CN" altLang="en-US" sz="1200" i="0" dirty="0">
                <a:latin typeface="宋体" panose="02010600030101010101" pitchFamily="2" charset="-122"/>
                <a:ea typeface="宋体" panose="02010600030101010101" pitchFamily="2" charset="-122"/>
              </a:rPr>
              <a:t>高斌</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一种滚动轴承故障特征的时频综合分析法 </a:t>
            </a:r>
            <a:r>
              <a:rPr lang="en-US" altLang="zh-CN" sz="1200" i="0" dirty="0">
                <a:latin typeface="宋体" panose="02010600030101010101" pitchFamily="2" charset="-122"/>
                <a:ea typeface="宋体" panose="02010600030101010101" pitchFamily="2" charset="-122"/>
              </a:rPr>
              <a:t>[J]. </a:t>
            </a:r>
            <a:r>
              <a:rPr lang="zh-CN" altLang="en-US" sz="1200" i="0" dirty="0">
                <a:latin typeface="宋体" panose="02010600030101010101" pitchFamily="2" charset="-122"/>
                <a:ea typeface="宋体" panose="02010600030101010101" pitchFamily="2" charset="-122"/>
              </a:rPr>
              <a:t>机械科学与技术</a:t>
            </a:r>
            <a:r>
              <a:rPr lang="en-US" altLang="zh-CN" sz="1200" i="0" dirty="0">
                <a:latin typeface="宋体" panose="02010600030101010101" pitchFamily="2" charset="-122"/>
                <a:ea typeface="宋体" panose="02010600030101010101" pitchFamily="2" charset="-122"/>
              </a:rPr>
              <a:t>. 2009, 28(4): 517-521</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[4]	</a:t>
            </a:r>
            <a:r>
              <a:rPr lang="zh-CN" altLang="en-US" sz="1200" i="0" dirty="0">
                <a:latin typeface="宋体" panose="02010600030101010101" pitchFamily="2" charset="-122"/>
                <a:ea typeface="宋体" panose="02010600030101010101" pitchFamily="2" charset="-122"/>
              </a:rPr>
              <a:t>乔保栋</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曲秀秀</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基于小波变换和盲源分离的滚动轴承耦合故障诊断方法</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机械科学与技术</a:t>
            </a:r>
            <a:r>
              <a:rPr lang="en-US" altLang="zh-CN" sz="1200" i="0" dirty="0">
                <a:latin typeface="宋体" panose="02010600030101010101" pitchFamily="2" charset="-122"/>
                <a:ea typeface="宋体" panose="02010600030101010101" pitchFamily="2" charset="-122"/>
              </a:rPr>
              <a:t>[J], 2012, 31(1):53-58</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[5]	</a:t>
            </a:r>
            <a:r>
              <a:rPr lang="zh-CN" altLang="en-US" sz="1200" i="0" dirty="0">
                <a:latin typeface="宋体" panose="02010600030101010101" pitchFamily="2" charset="-122"/>
                <a:ea typeface="宋体" panose="02010600030101010101" pitchFamily="2" charset="-122"/>
              </a:rPr>
              <a:t>王晶</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郝腾飞</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强噪声背景下的滚动轴承故障微弱信号检测新方法</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轴承 </a:t>
            </a:r>
            <a:r>
              <a:rPr lang="en-US" altLang="zh-CN" sz="1200" i="0" dirty="0">
                <a:latin typeface="宋体" panose="02010600030101010101" pitchFamily="2" charset="-122"/>
                <a:ea typeface="宋体" panose="02010600030101010101" pitchFamily="2" charset="-122"/>
              </a:rPr>
              <a:t>[J], 2012, (3):42-46</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[6]	</a:t>
            </a:r>
            <a:r>
              <a:rPr lang="zh-CN" altLang="en-US" sz="1200" i="0" dirty="0">
                <a:latin typeface="宋体" panose="02010600030101010101" pitchFamily="2" charset="-122"/>
                <a:ea typeface="宋体" panose="02010600030101010101" pitchFamily="2" charset="-122"/>
              </a:rPr>
              <a:t>刘丽娟</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郝腾飞</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基于流形学习与一类支持向量机的滚动轴承早期故障识别方法</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中国机械工程 </a:t>
            </a:r>
            <a:r>
              <a:rPr lang="en-US" altLang="zh-CN" sz="1200" i="0" dirty="0">
                <a:latin typeface="宋体" panose="02010600030101010101" pitchFamily="2" charset="-122"/>
                <a:ea typeface="宋体" panose="02010600030101010101" pitchFamily="2" charset="-122"/>
              </a:rPr>
              <a:t>[J], 2013, 24(5):628-633</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[7]	</a:t>
            </a:r>
            <a:r>
              <a:rPr lang="zh-CN" altLang="en-US" sz="1200" i="0" dirty="0">
                <a:latin typeface="宋体" panose="02010600030101010101" pitchFamily="2" charset="-122"/>
                <a:ea typeface="宋体" panose="02010600030101010101" pitchFamily="2" charset="-122"/>
              </a:rPr>
              <a:t>王晶</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郝腾飞</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滚动轴承多源多方法融合诊断技术研究</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振动、测试与诊断 </a:t>
            </a:r>
            <a:r>
              <a:rPr lang="en-US" altLang="zh-CN" sz="1200" i="0" dirty="0">
                <a:latin typeface="宋体" panose="02010600030101010101" pitchFamily="2" charset="-122"/>
                <a:ea typeface="宋体" panose="02010600030101010101" pitchFamily="2" charset="-122"/>
              </a:rPr>
              <a:t>[J], 2013, 33(5):868-874</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[8]	</a:t>
            </a:r>
            <a:r>
              <a:rPr lang="zh-CN" altLang="en-US" sz="1200" i="0" dirty="0">
                <a:latin typeface="宋体" panose="02010600030101010101" pitchFamily="2" charset="-122"/>
                <a:ea typeface="宋体" panose="02010600030101010101" pitchFamily="2" charset="-122"/>
              </a:rPr>
              <a:t>陈果，郝腾飞，程小勇，赵斌，王海飞。基于机匣测点的滚动轴承早期故障诊断灵敏性分析及实验研究，航空动力学报</a:t>
            </a:r>
            <a:r>
              <a:rPr lang="en-US" altLang="zh-CN" sz="1200" i="0" dirty="0">
                <a:latin typeface="宋体" panose="02010600030101010101" pitchFamily="2" charset="-122"/>
                <a:ea typeface="宋体" panose="02010600030101010101" pitchFamily="2" charset="-122"/>
              </a:rPr>
              <a:t>[J], 2014, 29(12): 2874-2884</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[9]	CHEN G, HAO T F, WANG H F, ZHAO B, WANG J, CHENG X Y. Sensitivity Analysis and Experimental Research on Ball Bearing Early Fault Diagnosis Based on Testing Signal from Casing</a:t>
            </a:r>
            <a:r>
              <a:rPr lang="zh-CN" altLang="en-US" sz="1200" i="0" dirty="0">
                <a:latin typeface="宋体" panose="02010600030101010101" pitchFamily="2" charset="-122"/>
                <a:ea typeface="宋体" panose="02010600030101010101" pitchFamily="2" charset="-122"/>
              </a:rPr>
              <a:t>，</a:t>
            </a:r>
            <a:r>
              <a:rPr lang="en-US" altLang="zh-CN" sz="1200" i="0" dirty="0">
                <a:latin typeface="宋体" panose="02010600030101010101" pitchFamily="2" charset="-122"/>
                <a:ea typeface="宋体" panose="02010600030101010101" pitchFamily="2" charset="-122"/>
              </a:rPr>
              <a:t>Journal of Dynamic Systems, Measurement and Control[J], 2014, 136:061009-1—061009-10</a:t>
            </a:r>
          </a:p>
          <a:p>
            <a:pPr marL="0" indent="0" algn="just" defTabSz="266700">
              <a:lnSpc>
                <a:spcPct val="150000"/>
              </a:lnSpc>
              <a:spcBef>
                <a:spcPct val="0"/>
              </a:spcBef>
              <a:spcAft>
                <a:spcPct val="0"/>
              </a:spcAft>
            </a:pPr>
            <a:r>
              <a:rPr lang="en-US" altLang="zh-CN" sz="1200" i="0" dirty="0">
                <a:latin typeface="宋体" panose="02010600030101010101" pitchFamily="2" charset="-122"/>
                <a:ea typeface="宋体" panose="02010600030101010101" pitchFamily="2" charset="-122"/>
              </a:rPr>
              <a:t>[10]	</a:t>
            </a:r>
            <a:r>
              <a:rPr lang="zh-CN" altLang="en-US" sz="1200" i="0" dirty="0">
                <a:latin typeface="宋体" panose="02010600030101010101" pitchFamily="2" charset="-122"/>
                <a:ea typeface="宋体" panose="02010600030101010101" pitchFamily="2" charset="-122"/>
              </a:rPr>
              <a:t>郝腾飞</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陈果</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廖仲坤</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程小勇</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赵斌</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王海飞</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基于正则化多核判别分析的航空发动机滚动轴承早期故障融合诊断方法</a:t>
            </a:r>
            <a:r>
              <a:rPr lang="en-US" altLang="zh-CN" sz="1200" i="0" dirty="0">
                <a:latin typeface="宋体" panose="02010600030101010101" pitchFamily="2" charset="-122"/>
                <a:ea typeface="宋体" panose="02010600030101010101" pitchFamily="2" charset="-122"/>
              </a:rPr>
              <a:t>, </a:t>
            </a:r>
            <a:r>
              <a:rPr lang="zh-CN" altLang="en-US" sz="1200" i="0" dirty="0">
                <a:latin typeface="宋体" panose="02010600030101010101" pitchFamily="2" charset="-122"/>
                <a:ea typeface="宋体" panose="02010600030101010101" pitchFamily="2" charset="-122"/>
              </a:rPr>
              <a:t>航空动力学报 </a:t>
            </a:r>
            <a:r>
              <a:rPr lang="en-US" altLang="zh-CN" sz="1200" i="0" dirty="0">
                <a:latin typeface="宋体" panose="02010600030101010101" pitchFamily="2" charset="-122"/>
                <a:ea typeface="宋体" panose="02010600030101010101" pitchFamily="2" charset="-122"/>
              </a:rPr>
              <a:t>[J], 2013, 28(12):2759-2770</a:t>
            </a:r>
          </a:p>
          <a:p>
            <a:pPr algn="just" defTabSz="266700">
              <a:lnSpc>
                <a:spcPct val="150000"/>
              </a:lnSpc>
            </a:pPr>
            <a:r>
              <a:rPr lang="en-US" altLang="zh-CN" sz="1200" dirty="0">
                <a:latin typeface="+mn-ea"/>
              </a:rPr>
              <a:t>[11]</a:t>
            </a:r>
            <a:r>
              <a:rPr lang="zh-CN" altLang="en-US" sz="1200" dirty="0">
                <a:latin typeface="+mn-ea"/>
              </a:rPr>
              <a:t>汪瑾</a:t>
            </a:r>
            <a:r>
              <a:rPr lang="en-US" altLang="zh-CN" sz="1200" dirty="0">
                <a:latin typeface="+mn-ea"/>
              </a:rPr>
              <a:t>, </a:t>
            </a:r>
            <a:r>
              <a:rPr lang="zh-CN" altLang="en-US" sz="1200" dirty="0">
                <a:latin typeface="+mn-ea"/>
              </a:rPr>
              <a:t>陈果</a:t>
            </a:r>
            <a:r>
              <a:rPr lang="en-US" altLang="zh-CN" sz="1200" dirty="0">
                <a:latin typeface="+mn-ea"/>
              </a:rPr>
              <a:t>, </a:t>
            </a:r>
            <a:r>
              <a:rPr lang="zh-CN" altLang="en-US" sz="1200" dirty="0">
                <a:latin typeface="+mn-ea"/>
              </a:rPr>
              <a:t>王洪伟</a:t>
            </a:r>
            <a:r>
              <a:rPr lang="en-US" altLang="zh-CN" sz="1200" dirty="0">
                <a:latin typeface="+mn-ea"/>
              </a:rPr>
              <a:t>. </a:t>
            </a:r>
            <a:r>
              <a:rPr lang="zh-CN" altLang="en-US" sz="1200" dirty="0">
                <a:latin typeface="+mn-ea"/>
              </a:rPr>
              <a:t>基于后验概率</a:t>
            </a:r>
            <a:r>
              <a:rPr lang="en-US" altLang="zh-CN" sz="1200" dirty="0">
                <a:latin typeface="+mn-ea"/>
              </a:rPr>
              <a:t>SVM</a:t>
            </a:r>
            <a:r>
              <a:rPr lang="zh-CN" altLang="en-US" sz="1200" dirty="0">
                <a:latin typeface="+mn-ea"/>
              </a:rPr>
              <a:t>的航空发动机滚动轴承状态评估</a:t>
            </a:r>
            <a:r>
              <a:rPr lang="en-US" altLang="zh-CN" sz="1200" dirty="0">
                <a:latin typeface="+mn-ea"/>
              </a:rPr>
              <a:t>, </a:t>
            </a:r>
            <a:r>
              <a:rPr lang="zh-CN" altLang="en-US" sz="1200" dirty="0">
                <a:latin typeface="+mn-ea"/>
              </a:rPr>
              <a:t>轴承 </a:t>
            </a:r>
            <a:r>
              <a:rPr lang="en-US" altLang="zh-CN" sz="1200" dirty="0">
                <a:latin typeface="+mn-ea"/>
              </a:rPr>
              <a:t>[J], 2015, (5):55-59</a:t>
            </a:r>
          </a:p>
          <a:p>
            <a:pPr marL="0" indent="0" algn="just" defTabSz="266700">
              <a:lnSpc>
                <a:spcPct val="150000"/>
              </a:lnSpc>
              <a:spcBef>
                <a:spcPct val="0"/>
              </a:spcBef>
              <a:spcAft>
                <a:spcPct val="0"/>
              </a:spcAft>
            </a:pPr>
            <a:endParaRPr lang="en-US" altLang="zh-CN" sz="1200" i="0" dirty="0">
              <a:latin typeface="宋体" panose="02010600030101010101" pitchFamily="2" charset="-122"/>
              <a:ea typeface="宋体" panose="02010600030101010101" pitchFamily="2" charset="-122"/>
            </a:endParaRPr>
          </a:p>
        </p:txBody>
      </p:sp>
      <p:sp>
        <p:nvSpPr>
          <p:cNvPr id="4" name="文本框 3">
            <a:extLst>
              <a:ext uri="{FF2B5EF4-FFF2-40B4-BE49-F238E27FC236}">
                <a16:creationId xmlns:a16="http://schemas.microsoft.com/office/drawing/2014/main" id="{59F3B211-A936-1F80-BCDA-E6831F558ACC}"/>
              </a:ext>
            </a:extLst>
          </p:cNvPr>
          <p:cNvSpPr txBox="1"/>
          <p:nvPr/>
        </p:nvSpPr>
        <p:spPr>
          <a:xfrm>
            <a:off x="7996877" y="1371600"/>
            <a:ext cx="674126"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27</a:t>
            </a:r>
            <a:r>
              <a:rPr lang="zh-CN" altLang="en-US" dirty="0"/>
              <a:t>篇</a:t>
            </a:r>
          </a:p>
        </p:txBody>
      </p:sp>
    </p:spTree>
    <p:extLst>
      <p:ext uri="{BB962C8B-B14F-4D97-AF65-F5344CB8AC3E}">
        <p14:creationId xmlns:p14="http://schemas.microsoft.com/office/powerpoint/2010/main" val="31326975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84B0C-9D98-9657-11F4-3E950DE0843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B57F249B-F114-B552-D7F2-D5E3428F26D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EE0F917-73D0-307C-ACDB-F8CF112A3C0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9263D13F-A845-1ABA-72BB-58206AD8BEB1}"/>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926EDD0A-D8B2-F301-FACC-744819F7B233}"/>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49DEA051-CC5B-E564-2C50-D8329F4FC522}"/>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FAD0987E-0EDC-77AF-1114-CAB472BBE72B}"/>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9D67A1B4-E754-2528-9A95-DAAEF1894419}"/>
              </a:ext>
            </a:extLst>
          </p:cNvPr>
          <p:cNvSpPr txBox="1"/>
          <p:nvPr/>
        </p:nvSpPr>
        <p:spPr>
          <a:xfrm>
            <a:off x="452120" y="1281834"/>
            <a:ext cx="8300085" cy="5321137"/>
          </a:xfrm>
          <a:prstGeom prst="rect">
            <a:avLst/>
          </a:prstGeom>
        </p:spPr>
        <p:txBody>
          <a:bodyPr wrap="square">
            <a:spAutoFit/>
          </a:bodyPr>
          <a:lstStyle/>
          <a:p>
            <a:pPr algn="just" defTabSz="266700">
              <a:lnSpc>
                <a:spcPct val="150000"/>
              </a:lnSpc>
            </a:pPr>
            <a:r>
              <a:rPr lang="en-US" altLang="zh-CN" sz="1200" dirty="0">
                <a:latin typeface="+mn-ea"/>
                <a:ea typeface="+mn-ea"/>
              </a:rPr>
              <a:t>[12]</a:t>
            </a:r>
            <a:r>
              <a:rPr lang="zh-CN" altLang="en-US" sz="1200" dirty="0">
                <a:latin typeface="+mn-ea"/>
                <a:ea typeface="+mn-ea"/>
              </a:rPr>
              <a:t>林桐</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欧阳文理</a:t>
            </a:r>
            <a:r>
              <a:rPr lang="en-US" altLang="zh-CN" sz="1200" dirty="0">
                <a:latin typeface="+mn-ea"/>
                <a:ea typeface="+mn-ea"/>
              </a:rPr>
              <a:t>, </a:t>
            </a:r>
            <a:r>
              <a:rPr lang="zh-CN" altLang="en-US" sz="1200" dirty="0">
                <a:latin typeface="+mn-ea"/>
                <a:ea typeface="+mn-ea"/>
              </a:rPr>
              <a:t>张全德</a:t>
            </a:r>
            <a:r>
              <a:rPr lang="en-US" altLang="zh-CN" sz="1200" dirty="0">
                <a:latin typeface="+mn-ea"/>
                <a:ea typeface="+mn-ea"/>
              </a:rPr>
              <a:t>, </a:t>
            </a:r>
            <a:r>
              <a:rPr lang="zh-CN" altLang="en-US" sz="1200" dirty="0">
                <a:latin typeface="+mn-ea"/>
                <a:ea typeface="+mn-ea"/>
              </a:rPr>
              <a:t>王洪伟</a:t>
            </a:r>
            <a:r>
              <a:rPr lang="en-US" altLang="zh-CN" sz="1200" dirty="0">
                <a:latin typeface="+mn-ea"/>
                <a:ea typeface="+mn-ea"/>
              </a:rPr>
              <a:t>, </a:t>
            </a:r>
            <a:r>
              <a:rPr lang="zh-CN" altLang="en-US" sz="1200" dirty="0">
                <a:latin typeface="+mn-ea"/>
                <a:ea typeface="+mn-ea"/>
              </a:rPr>
              <a:t>陈立波</a:t>
            </a:r>
            <a:r>
              <a:rPr lang="en-US" altLang="zh-CN" sz="1200" dirty="0">
                <a:latin typeface="+mn-ea"/>
                <a:ea typeface="+mn-ea"/>
              </a:rPr>
              <a:t>. Hyper-spherical distance discrimination: A novel data description method for aero-engine rolling bearing fault detection, Mechanic Systems and Signal Processing [J], 2018, 109, 330-351</a:t>
            </a:r>
          </a:p>
          <a:p>
            <a:pPr algn="just" defTabSz="266700">
              <a:lnSpc>
                <a:spcPct val="150000"/>
              </a:lnSpc>
            </a:pPr>
            <a:r>
              <a:rPr lang="en-US" altLang="zh-CN" sz="1200" dirty="0">
                <a:latin typeface="+mn-ea"/>
                <a:ea typeface="+mn-ea"/>
              </a:rPr>
              <a:t>[13]</a:t>
            </a:r>
            <a:r>
              <a:rPr lang="zh-CN" altLang="en-US" sz="1200" dirty="0">
                <a:latin typeface="+mn-ea"/>
                <a:ea typeface="+mn-ea"/>
              </a:rPr>
              <a:t>林桐</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滕春禹</a:t>
            </a:r>
            <a:r>
              <a:rPr lang="en-US" altLang="zh-CN" sz="1200" dirty="0">
                <a:latin typeface="+mn-ea"/>
                <a:ea typeface="+mn-ea"/>
              </a:rPr>
              <a:t>, </a:t>
            </a:r>
            <a:r>
              <a:rPr lang="zh-CN" altLang="en-US" sz="1200" dirty="0">
                <a:latin typeface="+mn-ea"/>
                <a:ea typeface="+mn-ea"/>
              </a:rPr>
              <a:t>王云</a:t>
            </a:r>
            <a:r>
              <a:rPr lang="en-US" altLang="zh-CN" sz="1200" dirty="0">
                <a:latin typeface="+mn-ea"/>
                <a:ea typeface="+mn-ea"/>
              </a:rPr>
              <a:t>, </a:t>
            </a:r>
            <a:r>
              <a:rPr lang="zh-CN" altLang="en-US" sz="1200" dirty="0">
                <a:latin typeface="+mn-ea"/>
                <a:ea typeface="+mn-ea"/>
              </a:rPr>
              <a:t>欧阳文理</a:t>
            </a:r>
            <a:r>
              <a:rPr lang="en-US" altLang="zh-CN" sz="1200" dirty="0">
                <a:latin typeface="+mn-ea"/>
                <a:ea typeface="+mn-ea"/>
              </a:rPr>
              <a:t>. </a:t>
            </a:r>
            <a:r>
              <a:rPr lang="zh-CN" altLang="en-US" sz="1200" dirty="0">
                <a:latin typeface="+mn-ea"/>
                <a:ea typeface="+mn-ea"/>
              </a:rPr>
              <a:t>基于机匣振动信号的滚动轴承故障协同诊断技术</a:t>
            </a:r>
            <a:r>
              <a:rPr lang="en-US" altLang="zh-CN" sz="1200" dirty="0">
                <a:latin typeface="+mn-ea"/>
                <a:ea typeface="+mn-ea"/>
              </a:rPr>
              <a:t>, </a:t>
            </a:r>
            <a:r>
              <a:rPr lang="zh-CN" altLang="en-US" sz="1200" dirty="0">
                <a:latin typeface="+mn-ea"/>
                <a:ea typeface="+mn-ea"/>
              </a:rPr>
              <a:t>航空动力学报 </a:t>
            </a:r>
            <a:r>
              <a:rPr lang="en-US" altLang="zh-CN" sz="1200" dirty="0">
                <a:latin typeface="+mn-ea"/>
                <a:ea typeface="+mn-ea"/>
              </a:rPr>
              <a:t>[J], 2018, 33(10):2376-2384</a:t>
            </a:r>
          </a:p>
          <a:p>
            <a:pPr algn="just" defTabSz="266700">
              <a:lnSpc>
                <a:spcPct val="150000"/>
              </a:lnSpc>
            </a:pPr>
            <a:r>
              <a:rPr lang="en-US" altLang="zh-CN" sz="1200" dirty="0">
                <a:latin typeface="+mn-ea"/>
                <a:ea typeface="+mn-ea"/>
              </a:rPr>
              <a:t>[14]He, Zhiyuan; Chen, Guo; Hao, Tengfei; Liu </a:t>
            </a:r>
            <a:r>
              <a:rPr lang="en-US" altLang="zh-CN" sz="1200" dirty="0" err="1">
                <a:latin typeface="+mn-ea"/>
                <a:ea typeface="+mn-ea"/>
              </a:rPr>
              <a:t>Xiyang</a:t>
            </a:r>
            <a:r>
              <a:rPr lang="en-US" altLang="zh-CN" sz="1200" dirty="0">
                <a:latin typeface="+mn-ea"/>
                <a:ea typeface="+mn-ea"/>
              </a:rPr>
              <a:t>, Teng, Chunyu. An optimal filter length selection method for MED based on autocorrelation energy and genetic algorithms[J]. ISA Transactions, 2021, 109: 269-287.</a:t>
            </a:r>
          </a:p>
          <a:p>
            <a:pPr algn="just" defTabSz="266700">
              <a:lnSpc>
                <a:spcPct val="150000"/>
              </a:lnSpc>
            </a:pPr>
            <a:r>
              <a:rPr lang="en-US" altLang="zh-CN" sz="1200" dirty="0">
                <a:latin typeface="+mn-ea"/>
                <a:ea typeface="+mn-ea"/>
              </a:rPr>
              <a:t>[15]LIN T, CHEN G, OUYANG W L, ZHANG Q D, WANG H W, CHEN L B. Hyper-spherical distance discrimination: A novel data description method for aero-engine rolling bearing fault detection[J]. Mechanic Systems and Signal Processing, 2018, 109, 330-351.</a:t>
            </a:r>
          </a:p>
          <a:p>
            <a:pPr algn="just" defTabSz="266700">
              <a:lnSpc>
                <a:spcPct val="150000"/>
              </a:lnSpc>
            </a:pPr>
            <a:r>
              <a:rPr lang="en-US" altLang="zh-CN" sz="1200" dirty="0">
                <a:latin typeface="+mn-ea"/>
                <a:ea typeface="+mn-ea"/>
              </a:rPr>
              <a:t>[16]</a:t>
            </a:r>
            <a:r>
              <a:rPr lang="zh-CN" altLang="en-US" sz="1200" dirty="0">
                <a:latin typeface="+mn-ea"/>
                <a:ea typeface="+mn-ea"/>
              </a:rPr>
              <a:t>张向阳</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郝腾飞</a:t>
            </a:r>
            <a:r>
              <a:rPr lang="en-US" altLang="zh-CN" sz="1200" dirty="0">
                <a:latin typeface="+mn-ea"/>
                <a:ea typeface="+mn-ea"/>
              </a:rPr>
              <a:t>, </a:t>
            </a:r>
            <a:r>
              <a:rPr lang="zh-CN" altLang="en-US" sz="1200" dirty="0">
                <a:latin typeface="+mn-ea"/>
                <a:ea typeface="+mn-ea"/>
              </a:rPr>
              <a:t>贺志远</a:t>
            </a:r>
            <a:r>
              <a:rPr lang="en-US" altLang="zh-CN" sz="1200" dirty="0">
                <a:latin typeface="+mn-ea"/>
                <a:ea typeface="+mn-ea"/>
              </a:rPr>
              <a:t>, </a:t>
            </a:r>
            <a:r>
              <a:rPr lang="zh-CN" altLang="en-US" sz="1200" dirty="0">
                <a:latin typeface="+mn-ea"/>
                <a:ea typeface="+mn-ea"/>
              </a:rPr>
              <a:t>李栩进</a:t>
            </a:r>
            <a:r>
              <a:rPr lang="en-US" altLang="zh-CN" sz="1200" dirty="0">
                <a:latin typeface="+mn-ea"/>
                <a:ea typeface="+mn-ea"/>
              </a:rPr>
              <a:t>, </a:t>
            </a:r>
            <a:r>
              <a:rPr lang="zh-CN" altLang="en-US" sz="1200" dirty="0">
                <a:latin typeface="+mn-ea"/>
                <a:ea typeface="+mn-ea"/>
              </a:rPr>
              <a:t>成震杰</a:t>
            </a:r>
            <a:r>
              <a:rPr lang="en-US" altLang="zh-CN" sz="1200" dirty="0">
                <a:latin typeface="+mn-ea"/>
                <a:ea typeface="+mn-ea"/>
              </a:rPr>
              <a:t>. </a:t>
            </a:r>
            <a:r>
              <a:rPr lang="zh-CN" altLang="en-US" sz="1200" dirty="0">
                <a:latin typeface="+mn-ea"/>
                <a:ea typeface="+mn-ea"/>
              </a:rPr>
              <a:t>基于机匣信号的滚动轴承故障卷积神经网络诊断方法</a:t>
            </a:r>
            <a:r>
              <a:rPr lang="en-US" altLang="zh-CN" sz="1200" dirty="0">
                <a:latin typeface="+mn-ea"/>
                <a:ea typeface="+mn-ea"/>
              </a:rPr>
              <a:t>[J]. </a:t>
            </a:r>
            <a:r>
              <a:rPr lang="zh-CN" altLang="en-US" sz="1200" dirty="0">
                <a:latin typeface="+mn-ea"/>
                <a:ea typeface="+mn-ea"/>
              </a:rPr>
              <a:t>航空动力学报</a:t>
            </a:r>
            <a:r>
              <a:rPr lang="en-US" altLang="zh-CN" sz="1200" dirty="0">
                <a:latin typeface="+mn-ea"/>
                <a:ea typeface="+mn-ea"/>
              </a:rPr>
              <a:t>, 2019, 34(12): 2729-2737.</a:t>
            </a:r>
          </a:p>
          <a:p>
            <a:pPr algn="just" defTabSz="266700">
              <a:lnSpc>
                <a:spcPct val="150000"/>
              </a:lnSpc>
            </a:pPr>
            <a:r>
              <a:rPr lang="en-US" altLang="zh-CN" sz="1200" dirty="0">
                <a:latin typeface="+mn-ea"/>
                <a:ea typeface="+mn-ea"/>
              </a:rPr>
              <a:t>[17]</a:t>
            </a:r>
            <a:r>
              <a:rPr lang="zh-CN" altLang="en-US" sz="1200" dirty="0">
                <a:latin typeface="+mn-ea"/>
                <a:ea typeface="+mn-ea"/>
              </a:rPr>
              <a:t>康玉祥</a:t>
            </a:r>
            <a:r>
              <a:rPr lang="en-US" altLang="zh-CN" sz="1200" dirty="0">
                <a:latin typeface="+mn-ea"/>
                <a:ea typeface="+mn-ea"/>
              </a:rPr>
              <a:t>,</a:t>
            </a:r>
            <a:r>
              <a:rPr lang="zh-CN" altLang="en-US" sz="1200" dirty="0">
                <a:latin typeface="+mn-ea"/>
                <a:ea typeface="+mn-ea"/>
              </a:rPr>
              <a:t>陈果</a:t>
            </a:r>
            <a:r>
              <a:rPr lang="en-US" altLang="zh-CN" sz="1200" dirty="0">
                <a:latin typeface="+mn-ea"/>
                <a:ea typeface="+mn-ea"/>
              </a:rPr>
              <a:t>,</a:t>
            </a:r>
            <a:r>
              <a:rPr lang="zh-CN" altLang="en-US" sz="1200" dirty="0">
                <a:latin typeface="+mn-ea"/>
                <a:ea typeface="+mn-ea"/>
              </a:rPr>
              <a:t>尉询楷</a:t>
            </a:r>
            <a:r>
              <a:rPr lang="en-US" altLang="zh-CN" sz="1200" dirty="0">
                <a:latin typeface="+mn-ea"/>
                <a:ea typeface="+mn-ea"/>
              </a:rPr>
              <a:t>,</a:t>
            </a:r>
            <a:r>
              <a:rPr lang="zh-CN" altLang="en-US" sz="1200" dirty="0">
                <a:latin typeface="+mn-ea"/>
                <a:ea typeface="+mn-ea"/>
              </a:rPr>
              <a:t>周磊</a:t>
            </a:r>
            <a:r>
              <a:rPr lang="en-US" altLang="zh-CN" sz="1200" dirty="0">
                <a:latin typeface="+mn-ea"/>
                <a:ea typeface="+mn-ea"/>
              </a:rPr>
              <a:t>.</a:t>
            </a:r>
            <a:r>
              <a:rPr lang="zh-CN" altLang="en-US" sz="1200" dirty="0">
                <a:latin typeface="+mn-ea"/>
                <a:ea typeface="+mn-ea"/>
              </a:rPr>
              <a:t>深度残差对冲网络及其在滚动轴承故障诊断中的应用</a:t>
            </a:r>
            <a:r>
              <a:rPr lang="en-US" altLang="zh-CN" sz="1200" dirty="0">
                <a:latin typeface="+mn-ea"/>
                <a:ea typeface="+mn-ea"/>
              </a:rPr>
              <a:t>[J].</a:t>
            </a:r>
            <a:r>
              <a:rPr lang="zh-CN" altLang="en-US" sz="1200" dirty="0">
                <a:latin typeface="+mn-ea"/>
                <a:ea typeface="+mn-ea"/>
              </a:rPr>
              <a:t>航空学报</a:t>
            </a:r>
            <a:r>
              <a:rPr lang="en-US" altLang="zh-CN" sz="1200" dirty="0">
                <a:latin typeface="+mn-ea"/>
                <a:ea typeface="+mn-ea"/>
              </a:rPr>
              <a:t>2022,43(08):63-74.</a:t>
            </a:r>
          </a:p>
          <a:p>
            <a:pPr algn="just" defTabSz="266700">
              <a:lnSpc>
                <a:spcPct val="150000"/>
              </a:lnSpc>
            </a:pPr>
            <a:r>
              <a:rPr lang="en-US" altLang="zh-CN" sz="1200" dirty="0">
                <a:latin typeface="+mn-ea"/>
                <a:ea typeface="+mn-ea"/>
              </a:rPr>
              <a:t>[18]</a:t>
            </a:r>
            <a:r>
              <a:rPr lang="zh-CN" altLang="en-US" sz="1200" dirty="0">
                <a:latin typeface="+mn-ea"/>
                <a:ea typeface="+mn-ea"/>
              </a:rPr>
              <a:t>康玉祥</a:t>
            </a:r>
            <a:r>
              <a:rPr lang="en-US" altLang="zh-CN" sz="1200" dirty="0">
                <a:latin typeface="+mn-ea"/>
                <a:ea typeface="+mn-ea"/>
              </a:rPr>
              <a:t>,</a:t>
            </a:r>
            <a:r>
              <a:rPr lang="zh-CN" altLang="en-US" sz="1200" dirty="0">
                <a:latin typeface="+mn-ea"/>
                <a:ea typeface="+mn-ea"/>
              </a:rPr>
              <a:t>陈果</a:t>
            </a:r>
            <a:r>
              <a:rPr lang="en-US" altLang="zh-CN" sz="1200" dirty="0">
                <a:latin typeface="+mn-ea"/>
                <a:ea typeface="+mn-ea"/>
              </a:rPr>
              <a:t>,</a:t>
            </a:r>
            <a:r>
              <a:rPr lang="zh-CN" altLang="en-US" sz="1200" dirty="0">
                <a:latin typeface="+mn-ea"/>
                <a:ea typeface="+mn-ea"/>
              </a:rPr>
              <a:t>尉询楷</a:t>
            </a:r>
            <a:r>
              <a:rPr lang="en-US" altLang="zh-CN" sz="1200" dirty="0">
                <a:latin typeface="+mn-ea"/>
                <a:ea typeface="+mn-ea"/>
              </a:rPr>
              <a:t>,</a:t>
            </a:r>
            <a:r>
              <a:rPr lang="zh-CN" altLang="en-US" sz="1200" dirty="0">
                <a:latin typeface="+mn-ea"/>
                <a:ea typeface="+mn-ea"/>
              </a:rPr>
              <a:t>潘文平</a:t>
            </a:r>
            <a:r>
              <a:rPr lang="en-US" altLang="zh-CN" sz="1200" dirty="0">
                <a:latin typeface="+mn-ea"/>
                <a:ea typeface="+mn-ea"/>
              </a:rPr>
              <a:t>,</a:t>
            </a:r>
            <a:r>
              <a:rPr lang="zh-CN" altLang="en-US" sz="1200" dirty="0">
                <a:latin typeface="+mn-ea"/>
                <a:ea typeface="+mn-ea"/>
              </a:rPr>
              <a:t>王浩</a:t>
            </a:r>
            <a:r>
              <a:rPr lang="en-US" altLang="zh-CN" sz="1200" dirty="0">
                <a:latin typeface="+mn-ea"/>
                <a:ea typeface="+mn-ea"/>
              </a:rPr>
              <a:t>.</a:t>
            </a:r>
            <a:r>
              <a:rPr lang="zh-CN" altLang="en-US" sz="1200" dirty="0">
                <a:latin typeface="+mn-ea"/>
                <a:ea typeface="+mn-ea"/>
              </a:rPr>
              <a:t>基于残差网络的航空发动机滚动轴承故障多任务诊断方法</a:t>
            </a:r>
            <a:r>
              <a:rPr lang="en-US" altLang="zh-CN" sz="1200" dirty="0">
                <a:latin typeface="+mn-ea"/>
                <a:ea typeface="+mn-ea"/>
              </a:rPr>
              <a:t>[J].</a:t>
            </a:r>
            <a:r>
              <a:rPr lang="zh-CN" altLang="en-US" sz="1200" dirty="0">
                <a:latin typeface="+mn-ea"/>
                <a:ea typeface="+mn-ea"/>
              </a:rPr>
              <a:t>振动与冲击</a:t>
            </a:r>
            <a:r>
              <a:rPr lang="en-US" altLang="zh-CN" sz="1200" dirty="0">
                <a:latin typeface="+mn-ea"/>
                <a:ea typeface="+mn-ea"/>
              </a:rPr>
              <a:t>, 2022,41(16):285-293.</a:t>
            </a:r>
          </a:p>
          <a:p>
            <a:pPr algn="just" defTabSz="266700">
              <a:lnSpc>
                <a:spcPct val="150000"/>
              </a:lnSpc>
            </a:pPr>
            <a:r>
              <a:rPr lang="en-US" altLang="zh-CN" sz="1200" dirty="0">
                <a:latin typeface="+mn-ea"/>
                <a:ea typeface="+mn-ea"/>
              </a:rPr>
              <a:t>[19]</a:t>
            </a:r>
            <a:r>
              <a:rPr lang="zh-CN" altLang="en-US" sz="1200" dirty="0">
                <a:latin typeface="+mn-ea"/>
                <a:ea typeface="+mn-ea"/>
              </a:rPr>
              <a:t>康玉祥</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潘文平</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Fault anomaly detection method of aero-engine rolling bearing based on distillation learning[J], ISA Transactions, 2024, 245, 387-398</a:t>
            </a:r>
          </a:p>
          <a:p>
            <a:pPr algn="just" defTabSz="266700">
              <a:lnSpc>
                <a:spcPct val="150000"/>
              </a:lnSpc>
            </a:pPr>
            <a:endParaRPr lang="en-US" altLang="zh-CN" sz="1200" dirty="0"/>
          </a:p>
        </p:txBody>
      </p:sp>
    </p:spTree>
    <p:extLst>
      <p:ext uri="{BB962C8B-B14F-4D97-AF65-F5344CB8AC3E}">
        <p14:creationId xmlns:p14="http://schemas.microsoft.com/office/powerpoint/2010/main" val="1961232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13646-AB12-F39B-DD48-DF91F0DC453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25654B98-0E9D-3864-DEA2-FBF6B015542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9315DC6B-4D3B-3EC2-ACEA-91EC5993F03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DEF7A988-FEFE-FD7D-F3A3-3556A437257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F4ED191-EE45-3E87-56D8-F29E5F78AF6F}"/>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6543C903-67B0-C6E2-1779-D7A5DF013EF1}"/>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106945E0-7B40-DEF1-B489-21FD329054FA}"/>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67667FA0-9B5F-2A44-CD5E-6F65F5C2F818}"/>
              </a:ext>
            </a:extLst>
          </p:cNvPr>
          <p:cNvSpPr txBox="1"/>
          <p:nvPr/>
        </p:nvSpPr>
        <p:spPr>
          <a:xfrm>
            <a:off x="526341" y="1390202"/>
            <a:ext cx="8091318" cy="5044138"/>
          </a:xfrm>
          <a:prstGeom prst="rect">
            <a:avLst/>
          </a:prstGeom>
        </p:spPr>
        <p:txBody>
          <a:bodyPr wrap="square">
            <a:spAutoFit/>
          </a:bodyPr>
          <a:lstStyle/>
          <a:p>
            <a:pPr algn="just" defTabSz="266700">
              <a:lnSpc>
                <a:spcPct val="150000"/>
              </a:lnSpc>
            </a:pPr>
            <a:r>
              <a:rPr lang="en-US" altLang="zh-CN" sz="1200" dirty="0">
                <a:latin typeface="+mn-ea"/>
                <a:ea typeface="+mn-ea"/>
              </a:rPr>
              <a:t>[20]</a:t>
            </a:r>
            <a:r>
              <a:rPr lang="zh-CN" altLang="en-US" sz="1200" dirty="0">
                <a:latin typeface="+mn-ea"/>
                <a:ea typeface="+mn-ea"/>
              </a:rPr>
              <a:t>康玉祥</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潘文平</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Dual-input anomaly detection method based on deep reinforcement learning[J], Structural Health Monitoring, 2024, 23(3):1578-1591</a:t>
            </a:r>
          </a:p>
          <a:p>
            <a:pPr algn="just" defTabSz="266700">
              <a:lnSpc>
                <a:spcPct val="150000"/>
              </a:lnSpc>
            </a:pPr>
            <a:r>
              <a:rPr lang="en-US" altLang="zh-CN" sz="1200" dirty="0">
                <a:latin typeface="+mn-ea"/>
                <a:ea typeface="+mn-ea"/>
              </a:rPr>
              <a:t>[21]</a:t>
            </a:r>
            <a:r>
              <a:rPr lang="zh-CN" altLang="en-US" sz="1200" dirty="0">
                <a:latin typeface="+mn-ea"/>
                <a:ea typeface="+mn-ea"/>
              </a:rPr>
              <a:t>康玉祥</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A New Dual-Input Deep Anomaly Detection Method for Early Faults Warning of Rolling Bearings[J], Sensors, 2023, 23(18):8013</a:t>
            </a:r>
          </a:p>
          <a:p>
            <a:pPr algn="just" defTabSz="266700">
              <a:lnSpc>
                <a:spcPct val="150000"/>
              </a:lnSpc>
            </a:pPr>
            <a:r>
              <a:rPr lang="en-US" altLang="zh-CN" sz="1200" dirty="0">
                <a:latin typeface="+mn-ea"/>
                <a:ea typeface="+mn-ea"/>
              </a:rPr>
              <a:t>[22]Liu </a:t>
            </a:r>
            <a:r>
              <a:rPr lang="en-US" altLang="zh-CN" sz="1200" dirty="0" err="1">
                <a:latin typeface="+mn-ea"/>
                <a:ea typeface="+mn-ea"/>
              </a:rPr>
              <a:t>Xiyang</a:t>
            </a:r>
            <a:r>
              <a:rPr lang="en-US" altLang="zh-CN" sz="1200" dirty="0">
                <a:latin typeface="+mn-ea"/>
                <a:ea typeface="+mn-ea"/>
              </a:rPr>
              <a:t>, Chen Guo, Hao Tengfei, Pan </a:t>
            </a:r>
            <a:r>
              <a:rPr lang="en-US" altLang="zh-CN" sz="1200" dirty="0" err="1">
                <a:latin typeface="+mn-ea"/>
                <a:ea typeface="+mn-ea"/>
              </a:rPr>
              <a:t>Wenping</a:t>
            </a:r>
            <a:r>
              <a:rPr lang="en-US" altLang="zh-CN" sz="1200" dirty="0">
                <a:latin typeface="+mn-ea"/>
                <a:ea typeface="+mn-ea"/>
              </a:rPr>
              <a:t>. A combined deep learning model for damage size estimation of rolling bearing[J]. International Journal of Engine Research, 2022, 24(4): 1362-1373.</a:t>
            </a:r>
          </a:p>
          <a:p>
            <a:pPr algn="just" defTabSz="266700">
              <a:lnSpc>
                <a:spcPct val="150000"/>
              </a:lnSpc>
            </a:pPr>
            <a:r>
              <a:rPr lang="en-US" altLang="zh-CN" sz="1200" dirty="0">
                <a:latin typeface="+mn-ea"/>
                <a:ea typeface="+mn-ea"/>
              </a:rPr>
              <a:t>[23]</a:t>
            </a:r>
            <a:r>
              <a:rPr lang="en-US" altLang="zh-CN" sz="1200" dirty="0" err="1">
                <a:latin typeface="+mn-ea"/>
                <a:ea typeface="+mn-ea"/>
              </a:rPr>
              <a:t>Xiyang</a:t>
            </a:r>
            <a:r>
              <a:rPr lang="en-US" altLang="zh-CN" sz="1200" dirty="0">
                <a:latin typeface="+mn-ea"/>
                <a:ea typeface="+mn-ea"/>
              </a:rPr>
              <a:t> Liu, Guo Chen, </a:t>
            </a:r>
            <a:r>
              <a:rPr lang="en-US" altLang="zh-CN" sz="1200" dirty="0" err="1">
                <a:latin typeface="+mn-ea"/>
                <a:ea typeface="+mn-ea"/>
              </a:rPr>
              <a:t>Zhenjie</a:t>
            </a:r>
            <a:r>
              <a:rPr lang="en-US" altLang="zh-CN" sz="1200" dirty="0">
                <a:latin typeface="+mn-ea"/>
                <a:ea typeface="+mn-ea"/>
              </a:rPr>
              <a:t> Cheng, </a:t>
            </a:r>
            <a:r>
              <a:rPr lang="en-US" altLang="zh-CN" sz="1200" dirty="0" err="1">
                <a:latin typeface="+mn-ea"/>
                <a:ea typeface="+mn-ea"/>
              </a:rPr>
              <a:t>Xunkai</a:t>
            </a:r>
            <a:r>
              <a:rPr lang="en-US" altLang="zh-CN" sz="1200" dirty="0">
                <a:latin typeface="+mn-ea"/>
                <a:ea typeface="+mn-ea"/>
              </a:rPr>
              <a:t> Wei, Hao Wang. Convolution neural network based particle filtering for remaining useful life prediction of rolling bearing[J], Advances in mechanical Engineering, 2022, 14(6): 1-15</a:t>
            </a:r>
          </a:p>
          <a:p>
            <a:pPr algn="just" defTabSz="266700">
              <a:lnSpc>
                <a:spcPct val="150000"/>
              </a:lnSpc>
            </a:pPr>
            <a:r>
              <a:rPr lang="en-US" altLang="zh-CN" sz="1200" dirty="0">
                <a:latin typeface="+mn-ea"/>
                <a:ea typeface="+mn-ea"/>
              </a:rPr>
              <a:t>[24]</a:t>
            </a:r>
            <a:r>
              <a:rPr lang="zh-CN" altLang="en-US" sz="1200" dirty="0">
                <a:latin typeface="+mn-ea"/>
                <a:ea typeface="+mn-ea"/>
              </a:rPr>
              <a:t>刘西洋</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郝腾飞</a:t>
            </a:r>
            <a:r>
              <a:rPr lang="en-US" altLang="zh-CN" sz="1200" dirty="0">
                <a:latin typeface="+mn-ea"/>
                <a:ea typeface="+mn-ea"/>
              </a:rPr>
              <a:t>, </a:t>
            </a:r>
            <a:r>
              <a:rPr lang="zh-CN" altLang="en-US" sz="1200" dirty="0">
                <a:latin typeface="+mn-ea"/>
                <a:ea typeface="+mn-ea"/>
              </a:rPr>
              <a:t>潘文平</a:t>
            </a:r>
            <a:r>
              <a:rPr lang="en-US" altLang="zh-CN" sz="1200" dirty="0">
                <a:latin typeface="+mn-ea"/>
                <a:ea typeface="+mn-ea"/>
              </a:rPr>
              <a:t>. </a:t>
            </a:r>
            <a:r>
              <a:rPr lang="zh-CN" altLang="en-US" sz="1200" dirty="0">
                <a:latin typeface="+mn-ea"/>
                <a:ea typeface="+mn-ea"/>
              </a:rPr>
              <a:t>基于卷积双向长短期记忆网络的轴承故障尺寸估计</a:t>
            </a:r>
            <a:r>
              <a:rPr lang="en-US" altLang="zh-CN" sz="1200" dirty="0">
                <a:latin typeface="+mn-ea"/>
                <a:ea typeface="+mn-ea"/>
              </a:rPr>
              <a:t>[J], </a:t>
            </a:r>
            <a:r>
              <a:rPr lang="zh-CN" altLang="en-US" sz="1200" dirty="0">
                <a:latin typeface="+mn-ea"/>
                <a:ea typeface="+mn-ea"/>
              </a:rPr>
              <a:t>航空动力学报</a:t>
            </a:r>
            <a:r>
              <a:rPr lang="en-US" altLang="zh-CN" sz="1200" dirty="0">
                <a:latin typeface="+mn-ea"/>
                <a:ea typeface="+mn-ea"/>
              </a:rPr>
              <a:t>, 2024, 38(4):1005-1016</a:t>
            </a:r>
          </a:p>
          <a:p>
            <a:pPr algn="just" defTabSz="266700">
              <a:lnSpc>
                <a:spcPct val="150000"/>
              </a:lnSpc>
            </a:pPr>
            <a:r>
              <a:rPr lang="en-US" altLang="zh-CN" sz="1200" dirty="0">
                <a:latin typeface="+mn-ea"/>
                <a:ea typeface="+mn-ea"/>
              </a:rPr>
              <a:t>[25]</a:t>
            </a:r>
            <a:r>
              <a:rPr lang="zh-CN" altLang="en-US" sz="1200" dirty="0">
                <a:latin typeface="+mn-ea"/>
                <a:ea typeface="+mn-ea"/>
              </a:rPr>
              <a:t>盛嘉玖</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康玉祥</a:t>
            </a:r>
            <a:r>
              <a:rPr lang="en-US" altLang="zh-CN" sz="1200" dirty="0">
                <a:latin typeface="+mn-ea"/>
                <a:ea typeface="+mn-ea"/>
              </a:rPr>
              <a:t>, </a:t>
            </a:r>
            <a:r>
              <a:rPr lang="zh-CN" altLang="en-US" sz="1200" dirty="0">
                <a:latin typeface="+mn-ea"/>
                <a:ea typeface="+mn-ea"/>
              </a:rPr>
              <a:t>贺志远</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a:t>
            </a:r>
            <a:r>
              <a:rPr lang="zh-CN" altLang="en-US" sz="1200" dirty="0">
                <a:latin typeface="+mn-ea"/>
                <a:ea typeface="+mn-ea"/>
              </a:rPr>
              <a:t>一种用于滚动轴承故障诊断的改进</a:t>
            </a:r>
            <a:r>
              <a:rPr lang="en-US" altLang="zh-CN" sz="1200" dirty="0">
                <a:latin typeface="+mn-ea"/>
                <a:ea typeface="+mn-ea"/>
              </a:rPr>
              <a:t>EWT</a:t>
            </a:r>
            <a:r>
              <a:rPr lang="zh-CN" altLang="en-US" sz="1200" dirty="0">
                <a:latin typeface="+mn-ea"/>
                <a:ea typeface="+mn-ea"/>
              </a:rPr>
              <a:t>方法</a:t>
            </a:r>
            <a:r>
              <a:rPr lang="en-US" altLang="zh-CN" sz="1200" dirty="0">
                <a:latin typeface="+mn-ea"/>
                <a:ea typeface="+mn-ea"/>
              </a:rPr>
              <a:t>[J].</a:t>
            </a:r>
            <a:r>
              <a:rPr lang="zh-CN" altLang="en-US" sz="1200" dirty="0">
                <a:latin typeface="+mn-ea"/>
                <a:ea typeface="+mn-ea"/>
              </a:rPr>
              <a:t>航空动力学报</a:t>
            </a:r>
            <a:r>
              <a:rPr lang="en-US" altLang="zh-CN" sz="1200" dirty="0">
                <a:latin typeface="+mn-ea"/>
                <a:ea typeface="+mn-ea"/>
              </a:rPr>
              <a:t>,2024,39(9):371-383</a:t>
            </a:r>
          </a:p>
          <a:p>
            <a:pPr algn="just" defTabSz="266700">
              <a:lnSpc>
                <a:spcPct val="150000"/>
              </a:lnSpc>
            </a:pPr>
            <a:r>
              <a:rPr lang="en-US" altLang="zh-CN" sz="1200" dirty="0">
                <a:latin typeface="+mn-ea"/>
                <a:ea typeface="+mn-ea"/>
              </a:rPr>
              <a:t>[26]</a:t>
            </a:r>
            <a:r>
              <a:rPr lang="zh-CN" altLang="en-US" sz="1200" dirty="0">
                <a:latin typeface="+mn-ea"/>
                <a:ea typeface="+mn-ea"/>
              </a:rPr>
              <a:t>盛嘉玖</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贺志远</a:t>
            </a:r>
            <a:r>
              <a:rPr lang="en-US" altLang="zh-CN" sz="1200" dirty="0">
                <a:latin typeface="+mn-ea"/>
                <a:ea typeface="+mn-ea"/>
              </a:rPr>
              <a:t>, </a:t>
            </a:r>
            <a:r>
              <a:rPr lang="zh-CN" altLang="en-US" sz="1200" dirty="0">
                <a:latin typeface="+mn-ea"/>
                <a:ea typeface="+mn-ea"/>
              </a:rPr>
              <a:t>康玉祥</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a:t>
            </a:r>
            <a:r>
              <a:rPr lang="zh-CN" altLang="en-US" sz="1200" dirty="0">
                <a:latin typeface="+mn-ea"/>
                <a:ea typeface="+mn-ea"/>
              </a:rPr>
              <a:t>一种齿轮故障协同诊断与预警方法</a:t>
            </a:r>
            <a:r>
              <a:rPr lang="en-US" altLang="zh-CN" sz="1200" dirty="0">
                <a:latin typeface="+mn-ea"/>
                <a:ea typeface="+mn-ea"/>
              </a:rPr>
              <a:t>[J], </a:t>
            </a:r>
            <a:r>
              <a:rPr lang="zh-CN" altLang="en-US" sz="1200" dirty="0">
                <a:latin typeface="+mn-ea"/>
                <a:ea typeface="+mn-ea"/>
              </a:rPr>
              <a:t>噪声、振动与控制</a:t>
            </a:r>
            <a:r>
              <a:rPr lang="en-US" altLang="zh-CN" sz="1200" dirty="0">
                <a:latin typeface="+mn-ea"/>
                <a:ea typeface="+mn-ea"/>
              </a:rPr>
              <a:t>, 2024, 44(6):111-115</a:t>
            </a:r>
          </a:p>
          <a:p>
            <a:pPr algn="just" defTabSz="266700">
              <a:lnSpc>
                <a:spcPct val="150000"/>
              </a:lnSpc>
            </a:pPr>
            <a:r>
              <a:rPr lang="en-US" altLang="zh-CN" sz="1200" dirty="0">
                <a:latin typeface="+mn-ea"/>
                <a:ea typeface="+mn-ea"/>
              </a:rPr>
              <a:t>[27]</a:t>
            </a:r>
            <a:r>
              <a:rPr lang="zh-CN" altLang="en-US" sz="1200" dirty="0">
                <a:latin typeface="+mn-ea"/>
                <a:ea typeface="+mn-ea"/>
              </a:rPr>
              <a:t>盛嘉玖</a:t>
            </a:r>
            <a:r>
              <a:rPr lang="en-US" altLang="zh-CN" sz="1200" dirty="0">
                <a:latin typeface="+mn-ea"/>
                <a:ea typeface="+mn-ea"/>
              </a:rPr>
              <a:t>, </a:t>
            </a:r>
            <a:r>
              <a:rPr lang="zh-CN" altLang="en-US" sz="1200" dirty="0">
                <a:latin typeface="+mn-ea"/>
                <a:ea typeface="+mn-ea"/>
              </a:rPr>
              <a:t>陈果</a:t>
            </a:r>
            <a:r>
              <a:rPr lang="en-US" altLang="zh-CN" sz="1200" dirty="0">
                <a:latin typeface="+mn-ea"/>
                <a:ea typeface="+mn-ea"/>
              </a:rPr>
              <a:t>, </a:t>
            </a:r>
            <a:r>
              <a:rPr lang="zh-CN" altLang="en-US" sz="1200" dirty="0">
                <a:latin typeface="+mn-ea"/>
                <a:ea typeface="+mn-ea"/>
              </a:rPr>
              <a:t>贺志远</a:t>
            </a:r>
            <a:r>
              <a:rPr lang="en-US" altLang="zh-CN" sz="1200" dirty="0">
                <a:latin typeface="+mn-ea"/>
                <a:ea typeface="+mn-ea"/>
              </a:rPr>
              <a:t>, </a:t>
            </a:r>
            <a:r>
              <a:rPr lang="zh-CN" altLang="en-US" sz="1200" dirty="0">
                <a:latin typeface="+mn-ea"/>
                <a:ea typeface="+mn-ea"/>
              </a:rPr>
              <a:t>刘曜宾</a:t>
            </a:r>
            <a:r>
              <a:rPr lang="en-US" altLang="zh-CN" sz="1200" dirty="0">
                <a:latin typeface="+mn-ea"/>
                <a:ea typeface="+mn-ea"/>
              </a:rPr>
              <a:t>, </a:t>
            </a:r>
            <a:r>
              <a:rPr lang="zh-CN" altLang="en-US" sz="1200" dirty="0">
                <a:latin typeface="+mn-ea"/>
                <a:ea typeface="+mn-ea"/>
              </a:rPr>
              <a:t>王浩</a:t>
            </a:r>
            <a:r>
              <a:rPr lang="en-US" altLang="zh-CN" sz="1200" dirty="0">
                <a:latin typeface="+mn-ea"/>
                <a:ea typeface="+mn-ea"/>
              </a:rPr>
              <a:t>, </a:t>
            </a:r>
            <a:r>
              <a:rPr lang="zh-CN" altLang="en-US" sz="1200" dirty="0">
                <a:latin typeface="+mn-ea"/>
                <a:ea typeface="+mn-ea"/>
              </a:rPr>
              <a:t>尉询楷</a:t>
            </a:r>
            <a:r>
              <a:rPr lang="en-US" altLang="zh-CN" sz="1200" dirty="0">
                <a:latin typeface="+mn-ea"/>
                <a:ea typeface="+mn-ea"/>
              </a:rPr>
              <a:t>. </a:t>
            </a:r>
            <a:r>
              <a:rPr lang="zh-CN" altLang="en-US" sz="1200" dirty="0">
                <a:latin typeface="+mn-ea"/>
                <a:ea typeface="+mn-ea"/>
              </a:rPr>
              <a:t>一种选取最优解调频带新方法</a:t>
            </a:r>
            <a:r>
              <a:rPr lang="en-US" altLang="zh-CN" sz="1200" dirty="0">
                <a:latin typeface="+mn-ea"/>
                <a:ea typeface="+mn-ea"/>
              </a:rPr>
              <a:t>——Multigram[J].</a:t>
            </a:r>
            <a:r>
              <a:rPr lang="zh-CN" altLang="en-US" sz="1200" dirty="0">
                <a:latin typeface="+mn-ea"/>
                <a:ea typeface="+mn-ea"/>
              </a:rPr>
              <a:t>推进技术</a:t>
            </a:r>
            <a:r>
              <a:rPr lang="en-US" altLang="zh-CN" sz="1200" dirty="0">
                <a:latin typeface="+mn-ea"/>
                <a:ea typeface="+mn-ea"/>
              </a:rPr>
              <a:t>,2024,45(7):242-254</a:t>
            </a:r>
          </a:p>
          <a:p>
            <a:pPr algn="just" defTabSz="266700">
              <a:lnSpc>
                <a:spcPct val="150000"/>
              </a:lnSpc>
            </a:pPr>
            <a:endParaRPr lang="en-US" altLang="zh-CN" sz="1200" dirty="0"/>
          </a:p>
        </p:txBody>
      </p:sp>
    </p:spTree>
    <p:extLst>
      <p:ext uri="{BB962C8B-B14F-4D97-AF65-F5344CB8AC3E}">
        <p14:creationId xmlns:p14="http://schemas.microsoft.com/office/powerpoint/2010/main" val="7918679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6AE98-5938-5355-80BC-0F153CCC2D6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4EA442F-C26C-0B2A-0FC0-B04637C6696A}"/>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AFCEC41F-3F59-1C3F-CD52-CEBB0A797A29}"/>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AB69CE05-6365-23A4-3BC6-1DC29C5320DF}"/>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9CB6870D-A075-319B-356C-CDD701D7FEF8}"/>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C24B5E53-1A2A-7A3B-0EA5-2177BBCA4A1E}"/>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C044DB05-19A4-F821-EC45-600349036D59}"/>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EC2BC4DF-F886-B800-BAC5-2DD1DB9BD5EA}"/>
              </a:ext>
            </a:extLst>
          </p:cNvPr>
          <p:cNvSpPr txBox="1"/>
          <p:nvPr/>
        </p:nvSpPr>
        <p:spPr>
          <a:xfrm>
            <a:off x="541496" y="1287053"/>
            <a:ext cx="8191920" cy="5494325"/>
          </a:xfrm>
          <a:prstGeom prst="rect">
            <a:avLst/>
          </a:prstGeom>
        </p:spPr>
        <p:txBody>
          <a:bodyPr wrap="square">
            <a:spAutoFit/>
          </a:bodyPr>
          <a:lstStyle/>
          <a:p>
            <a:pPr algn="just" defTabSz="266700">
              <a:lnSpc>
                <a:spcPct val="150000"/>
              </a:lnSpc>
            </a:pP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重要专利</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i="0" dirty="0">
              <a:solidFill>
                <a:srgbClr val="FF0000"/>
              </a:solidFill>
              <a:latin typeface="宋体" panose="02010600030101010101" pitchFamily="2" charset="-122"/>
              <a:ea typeface="宋体" panose="02010600030101010101" pitchFamily="2" charset="-122"/>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于明月</a:t>
            </a:r>
            <a:r>
              <a:rPr lang="en-US" altLang="zh-CN" sz="1200" dirty="0"/>
              <a:t>, </a:t>
            </a:r>
            <a:r>
              <a:rPr lang="zh-CN" altLang="en-US" sz="1200" dirty="0"/>
              <a:t>李爱</a:t>
            </a:r>
            <a:r>
              <a:rPr lang="en-US" altLang="zh-CN" sz="1200" dirty="0"/>
              <a:t>, </a:t>
            </a:r>
            <a:r>
              <a:rPr lang="zh-CN" altLang="en-US" sz="1200" dirty="0"/>
              <a:t>姜广义</a:t>
            </a:r>
            <a:r>
              <a:rPr lang="en-US" altLang="zh-CN" sz="1200" dirty="0"/>
              <a:t>, </a:t>
            </a:r>
            <a:r>
              <a:rPr lang="zh-CN" altLang="en-US" sz="1200" dirty="0"/>
              <a:t>李成刚</a:t>
            </a:r>
            <a:r>
              <a:rPr lang="en-US" altLang="zh-CN" sz="1200" dirty="0"/>
              <a:t>. </a:t>
            </a:r>
            <a:r>
              <a:rPr lang="zh-CN" altLang="en-US" sz="1200" dirty="0"/>
              <a:t>利用倒频谱分析的航空发动机转静碰摩部位识别方法</a:t>
            </a:r>
            <a:r>
              <a:rPr lang="en-US" altLang="zh-CN" sz="1200" dirty="0"/>
              <a:t>, ZL 2013 1 0015326.7</a:t>
            </a:r>
          </a:p>
          <a:p>
            <a:pPr algn="just" defTabSz="266700">
              <a:lnSpc>
                <a:spcPct val="150000"/>
              </a:lnSpc>
            </a:pPr>
            <a:r>
              <a:rPr lang="en-US" altLang="zh-CN" sz="1200" dirty="0"/>
              <a:t>[2]	</a:t>
            </a:r>
            <a:r>
              <a:rPr lang="zh-CN" altLang="en-US" sz="1200" dirty="0"/>
              <a:t>陈果</a:t>
            </a:r>
            <a:r>
              <a:rPr lang="en-US" altLang="zh-CN" sz="1200" dirty="0"/>
              <a:t>, </a:t>
            </a:r>
            <a:r>
              <a:rPr lang="zh-CN" altLang="en-US" sz="1200" dirty="0"/>
              <a:t>宋培培</a:t>
            </a:r>
            <a:r>
              <a:rPr lang="en-US" altLang="zh-CN" sz="1200" dirty="0"/>
              <a:t>, </a:t>
            </a:r>
            <a:r>
              <a:rPr lang="zh-CN" altLang="en-US" sz="1200" dirty="0"/>
              <a:t>屈美娇</a:t>
            </a:r>
            <a:r>
              <a:rPr lang="en-US" altLang="zh-CN" sz="1200" dirty="0"/>
              <a:t>. </a:t>
            </a:r>
            <a:r>
              <a:rPr lang="zh-CN" altLang="en-US" sz="1200" dirty="0"/>
              <a:t>转子空间弯曲轴线测试系统及其测试方法</a:t>
            </a:r>
            <a:r>
              <a:rPr lang="en-US" altLang="zh-CN" sz="1200" dirty="0"/>
              <a:t>, ZL 2016 1 0238056.X</a:t>
            </a:r>
          </a:p>
          <a:p>
            <a:pPr algn="just" defTabSz="266700">
              <a:lnSpc>
                <a:spcPct val="150000"/>
              </a:lnSpc>
            </a:pPr>
            <a:r>
              <a:rPr lang="en-US" altLang="zh-CN" sz="1200" dirty="0"/>
              <a:t>[3]	</a:t>
            </a:r>
            <a:r>
              <a:rPr lang="zh-CN" altLang="en-US" sz="1200" dirty="0"/>
              <a:t>陈果</a:t>
            </a:r>
            <a:r>
              <a:rPr lang="en-US" altLang="zh-CN" sz="1200" dirty="0"/>
              <a:t>, </a:t>
            </a:r>
            <a:r>
              <a:rPr lang="zh-CN" altLang="en-US" sz="1200" dirty="0"/>
              <a:t>屈美娇</a:t>
            </a:r>
            <a:r>
              <a:rPr lang="en-US" altLang="zh-CN" sz="1200" dirty="0"/>
              <a:t>, </a:t>
            </a:r>
            <a:r>
              <a:rPr lang="zh-CN" altLang="en-US" sz="1200" dirty="0"/>
              <a:t>李成刚</a:t>
            </a:r>
            <a:r>
              <a:rPr lang="en-US" altLang="zh-CN" sz="1200" dirty="0"/>
              <a:t>, </a:t>
            </a:r>
            <a:r>
              <a:rPr lang="zh-CN" altLang="en-US" sz="1200" dirty="0"/>
              <a:t>李铁</a:t>
            </a:r>
            <a:r>
              <a:rPr lang="en-US" altLang="zh-CN" sz="1200" dirty="0"/>
              <a:t>, </a:t>
            </a:r>
            <a:r>
              <a:rPr lang="zh-CN" altLang="en-US" sz="1200" dirty="0"/>
              <a:t>宋培培</a:t>
            </a:r>
            <a:r>
              <a:rPr lang="en-US" altLang="zh-CN" sz="1200" dirty="0"/>
              <a:t>, </a:t>
            </a:r>
            <a:r>
              <a:rPr lang="zh-CN" altLang="en-US" sz="1200" dirty="0"/>
              <a:t>王德友</a:t>
            </a:r>
            <a:r>
              <a:rPr lang="en-US" altLang="zh-CN" sz="1200" dirty="0"/>
              <a:t>. </a:t>
            </a:r>
            <a:r>
              <a:rPr lang="zh-CN" altLang="en-US" sz="1200" dirty="0"/>
              <a:t>一种旋转机械转静间隙场的测试系统及测试方法</a:t>
            </a:r>
            <a:r>
              <a:rPr lang="en-US" altLang="zh-CN" sz="1200" dirty="0"/>
              <a:t>, ZL 2016 1 0902073.9</a:t>
            </a:r>
          </a:p>
          <a:p>
            <a:pPr algn="just" defTabSz="266700">
              <a:lnSpc>
                <a:spcPct val="150000"/>
              </a:lnSpc>
            </a:pPr>
            <a:r>
              <a:rPr lang="en-US" altLang="zh-CN" sz="1200" dirty="0"/>
              <a:t>[4]	</a:t>
            </a:r>
            <a:r>
              <a:rPr lang="zh-CN" altLang="en-US" sz="1200" dirty="0"/>
              <a:t>陈果</a:t>
            </a:r>
            <a:r>
              <a:rPr lang="en-US" altLang="zh-CN" sz="1200" dirty="0"/>
              <a:t>, </a:t>
            </a:r>
            <a:r>
              <a:rPr lang="zh-CN" altLang="en-US" sz="1200" dirty="0"/>
              <a:t>林桐</a:t>
            </a:r>
            <a:r>
              <a:rPr lang="en-US" altLang="zh-CN" sz="1200" dirty="0"/>
              <a:t>, </a:t>
            </a:r>
            <a:r>
              <a:rPr lang="zh-CN" altLang="en-US" sz="1200" dirty="0"/>
              <a:t>滕春禹</a:t>
            </a:r>
            <a:r>
              <a:rPr lang="en-US" altLang="zh-CN" sz="1200" dirty="0"/>
              <a:t>, </a:t>
            </a:r>
            <a:r>
              <a:rPr lang="zh-CN" altLang="en-US" sz="1200" dirty="0"/>
              <a:t>王云</a:t>
            </a:r>
            <a:r>
              <a:rPr lang="en-US" altLang="zh-CN" sz="1200" dirty="0"/>
              <a:t>, </a:t>
            </a:r>
            <a:r>
              <a:rPr lang="zh-CN" altLang="en-US" sz="1200" dirty="0"/>
              <a:t>欧阳文理</a:t>
            </a:r>
            <a:r>
              <a:rPr lang="en-US" altLang="zh-CN" sz="1200" dirty="0"/>
              <a:t>. </a:t>
            </a:r>
            <a:r>
              <a:rPr lang="zh-CN" altLang="en-US" sz="1200" dirty="0"/>
              <a:t>一种针对机匣振动信号的滚动轴承故障协同诊断方法</a:t>
            </a:r>
            <a:r>
              <a:rPr lang="en-US" altLang="zh-CN" sz="1200" dirty="0"/>
              <a:t>, ZL 2017 1 0683448.1</a:t>
            </a:r>
          </a:p>
          <a:p>
            <a:pPr algn="just" defTabSz="266700">
              <a:lnSpc>
                <a:spcPct val="150000"/>
              </a:lnSpc>
            </a:pPr>
            <a:r>
              <a:rPr lang="en-US" altLang="zh-CN" sz="1200" dirty="0"/>
              <a:t>[5]	</a:t>
            </a:r>
            <a:r>
              <a:rPr lang="zh-CN" altLang="en-US" sz="1200" dirty="0"/>
              <a:t>杨默晗</a:t>
            </a:r>
            <a:r>
              <a:rPr lang="en-US" altLang="zh-CN" sz="1200" dirty="0"/>
              <a:t>, </a:t>
            </a:r>
            <a:r>
              <a:rPr lang="zh-CN" altLang="en-US" sz="1200" dirty="0"/>
              <a:t>陈果</a:t>
            </a:r>
            <a:r>
              <a:rPr lang="en-US" altLang="zh-CN" sz="1200" dirty="0"/>
              <a:t>, </a:t>
            </a:r>
            <a:r>
              <a:rPr lang="zh-CN" altLang="en-US" sz="1200" dirty="0"/>
              <a:t>于平超</a:t>
            </a:r>
            <a:r>
              <a:rPr lang="en-US" altLang="zh-CN" sz="1200" dirty="0"/>
              <a:t>, </a:t>
            </a:r>
            <a:r>
              <a:rPr lang="zh-CN" altLang="en-US" sz="1200" dirty="0"/>
              <a:t>张凯勇</a:t>
            </a:r>
            <a:r>
              <a:rPr lang="en-US" altLang="zh-CN" sz="1200" dirty="0"/>
              <a:t>. </a:t>
            </a:r>
            <a:r>
              <a:rPr lang="zh-CN" altLang="en-US" sz="1200" dirty="0"/>
              <a:t>一种航空发动机转子叶片丢失的模拟试验装置</a:t>
            </a:r>
            <a:r>
              <a:rPr lang="en-US" altLang="zh-CN" sz="1200" dirty="0"/>
              <a:t>, ZL 2020 1 0751671.7</a:t>
            </a:r>
          </a:p>
          <a:p>
            <a:pPr algn="just" defTabSz="266700">
              <a:lnSpc>
                <a:spcPct val="150000"/>
              </a:lnSpc>
            </a:pPr>
            <a:r>
              <a:rPr lang="en-US" altLang="zh-CN" sz="1200" dirty="0"/>
              <a:t>[6]	</a:t>
            </a:r>
            <a:r>
              <a:rPr lang="zh-CN" altLang="en-US" sz="1200" dirty="0"/>
              <a:t>于平超</a:t>
            </a:r>
            <a:r>
              <a:rPr lang="en-US" altLang="zh-CN" sz="1200" dirty="0"/>
              <a:t>, </a:t>
            </a:r>
            <a:r>
              <a:rPr lang="zh-CN" altLang="en-US" sz="1200" dirty="0"/>
              <a:t>杨默晗</a:t>
            </a:r>
            <a:r>
              <a:rPr lang="en-US" altLang="zh-CN" sz="1200" dirty="0"/>
              <a:t>, </a:t>
            </a:r>
            <a:r>
              <a:rPr lang="zh-CN" altLang="en-US" sz="1200" dirty="0"/>
              <a:t>陈果</a:t>
            </a:r>
            <a:r>
              <a:rPr lang="en-US" altLang="zh-CN" sz="1200" dirty="0"/>
              <a:t>. </a:t>
            </a:r>
            <a:r>
              <a:rPr lang="zh-CN" altLang="en-US" sz="1200" dirty="0"/>
              <a:t>一种航空发动机套齿连接结构的刚度测试装置</a:t>
            </a:r>
            <a:r>
              <a:rPr lang="en-US" altLang="zh-CN" sz="1200" dirty="0"/>
              <a:t>, ZL 2020 1 0806730.6</a:t>
            </a:r>
          </a:p>
          <a:p>
            <a:pPr algn="just" defTabSz="266700">
              <a:lnSpc>
                <a:spcPct val="150000"/>
              </a:lnSpc>
            </a:pPr>
            <a:r>
              <a:rPr lang="en-US" altLang="zh-CN" sz="1200" dirty="0"/>
              <a:t>[7]	</a:t>
            </a:r>
            <a:r>
              <a:rPr lang="zh-CN" altLang="en-US" sz="1200" dirty="0"/>
              <a:t>于平超</a:t>
            </a:r>
            <a:r>
              <a:rPr lang="en-US" altLang="zh-CN" sz="1200" dirty="0"/>
              <a:t>, </a:t>
            </a:r>
            <a:r>
              <a:rPr lang="zh-CN" altLang="en-US" sz="1200" dirty="0"/>
              <a:t>李伦绪</a:t>
            </a:r>
            <a:r>
              <a:rPr lang="en-US" altLang="zh-CN" sz="1200" dirty="0"/>
              <a:t>, </a:t>
            </a:r>
            <a:r>
              <a:rPr lang="zh-CN" altLang="en-US" sz="1200" dirty="0"/>
              <a:t>陈果</a:t>
            </a:r>
            <a:r>
              <a:rPr lang="en-US" altLang="zh-CN" sz="1200" dirty="0"/>
              <a:t>, </a:t>
            </a:r>
            <a:r>
              <a:rPr lang="zh-CN" altLang="en-US" sz="1200" dirty="0"/>
              <a:t>杨默晗</a:t>
            </a:r>
            <a:r>
              <a:rPr lang="en-US" altLang="zh-CN" sz="1200" dirty="0"/>
              <a:t>. </a:t>
            </a:r>
            <a:r>
              <a:rPr lang="zh-CN" altLang="en-US" sz="1200" dirty="0"/>
              <a:t>一种含多个止口螺栓连接面的航空发动机高压转子模拟试验器</a:t>
            </a:r>
            <a:r>
              <a:rPr lang="en-US" altLang="zh-CN" sz="1200" dirty="0"/>
              <a:t>, ZL 2020 1 0894269.4</a:t>
            </a:r>
          </a:p>
          <a:p>
            <a:pPr algn="just" defTabSz="266700">
              <a:lnSpc>
                <a:spcPct val="150000"/>
              </a:lnSpc>
            </a:pPr>
            <a:r>
              <a:rPr lang="en-US" altLang="zh-CN" sz="1200" dirty="0"/>
              <a:t>[8]	</a:t>
            </a:r>
            <a:r>
              <a:rPr lang="zh-CN" altLang="en-US" sz="1200" dirty="0"/>
              <a:t>沈响响</a:t>
            </a:r>
            <a:r>
              <a:rPr lang="en-US" altLang="zh-CN" sz="1200" dirty="0"/>
              <a:t>,</a:t>
            </a:r>
            <a:r>
              <a:rPr lang="zh-CN" altLang="en-US" sz="1200" dirty="0"/>
              <a:t>乔保栋</a:t>
            </a:r>
            <a:r>
              <a:rPr lang="en-US" altLang="zh-CN" sz="1200" dirty="0"/>
              <a:t>,</a:t>
            </a:r>
            <a:r>
              <a:rPr lang="zh-CN" altLang="en-US" sz="1200" dirty="0"/>
              <a:t>高强</a:t>
            </a:r>
            <a:r>
              <a:rPr lang="en-US" altLang="zh-CN" sz="1200" dirty="0"/>
              <a:t>,</a:t>
            </a:r>
            <a:r>
              <a:rPr lang="zh-CN" altLang="en-US" sz="1200" dirty="0"/>
              <a:t>池奕辛</a:t>
            </a:r>
            <a:r>
              <a:rPr lang="en-US" altLang="zh-CN" sz="1200" dirty="0"/>
              <a:t>,</a:t>
            </a:r>
            <a:r>
              <a:rPr lang="zh-CN" altLang="en-US" sz="1200" dirty="0"/>
              <a:t>张瑞</a:t>
            </a:r>
            <a:r>
              <a:rPr lang="en-US" altLang="zh-CN" sz="1200" dirty="0"/>
              <a:t>,</a:t>
            </a:r>
            <a:r>
              <a:rPr lang="zh-CN" altLang="en-US" sz="1200" dirty="0"/>
              <a:t>陈果</a:t>
            </a:r>
            <a:r>
              <a:rPr lang="en-US" altLang="zh-CN" sz="1200" dirty="0"/>
              <a:t>.</a:t>
            </a:r>
            <a:r>
              <a:rPr lang="zh-CN" altLang="en-US" sz="1200" dirty="0"/>
              <a:t>一种轴向力加载装置及轴向力可调的转动装置</a:t>
            </a:r>
            <a:r>
              <a:rPr lang="en-US" altLang="zh-CN" sz="1200" dirty="0"/>
              <a:t>, ZL 202511178794.5</a:t>
            </a:r>
          </a:p>
          <a:p>
            <a:pPr algn="just" defTabSz="266700">
              <a:lnSpc>
                <a:spcPct val="150000"/>
              </a:lnSpc>
            </a:pPr>
            <a:r>
              <a:rPr lang="en-US" altLang="zh-CN" sz="1200" dirty="0"/>
              <a:t>[9]	</a:t>
            </a:r>
            <a:r>
              <a:rPr lang="zh-CN" altLang="en-US" sz="1200" dirty="0"/>
              <a:t>沈响响</a:t>
            </a:r>
            <a:r>
              <a:rPr lang="en-US" altLang="zh-CN" sz="1200" dirty="0"/>
              <a:t>,</a:t>
            </a:r>
            <a:r>
              <a:rPr lang="zh-CN" altLang="en-US" sz="1200" dirty="0"/>
              <a:t>娄金伟</a:t>
            </a:r>
            <a:r>
              <a:rPr lang="en-US" altLang="zh-CN" sz="1200" dirty="0"/>
              <a:t>,</a:t>
            </a:r>
            <a:r>
              <a:rPr lang="zh-CN" altLang="en-US" sz="1200" dirty="0"/>
              <a:t>高涵宇</a:t>
            </a:r>
            <a:r>
              <a:rPr lang="en-US" altLang="zh-CN" sz="1200" dirty="0"/>
              <a:t>,</a:t>
            </a:r>
            <a:r>
              <a:rPr lang="zh-CN" altLang="en-US" sz="1200" dirty="0"/>
              <a:t>米江</a:t>
            </a:r>
            <a:r>
              <a:rPr lang="en-US" altLang="zh-CN" sz="1200" dirty="0"/>
              <a:t>,</a:t>
            </a:r>
            <a:r>
              <a:rPr lang="zh-CN" altLang="en-US" sz="1200" dirty="0"/>
              <a:t>刘海</a:t>
            </a:r>
            <a:r>
              <a:rPr lang="en-US" altLang="zh-CN" sz="1200" dirty="0"/>
              <a:t>,</a:t>
            </a:r>
            <a:r>
              <a:rPr lang="zh-CN" altLang="en-US" sz="1200" dirty="0"/>
              <a:t>胡伟</a:t>
            </a:r>
            <a:r>
              <a:rPr lang="en-US" altLang="zh-CN" sz="1200" dirty="0"/>
              <a:t>,</a:t>
            </a:r>
            <a:r>
              <a:rPr lang="zh-CN" altLang="en-US" sz="1200" dirty="0"/>
              <a:t>刘富海</a:t>
            </a:r>
            <a:r>
              <a:rPr lang="en-US" altLang="zh-CN" sz="1200" dirty="0"/>
              <a:t>,</a:t>
            </a:r>
            <a:r>
              <a:rPr lang="zh-CN" altLang="en-US" sz="1200" dirty="0"/>
              <a:t>陈果</a:t>
            </a:r>
            <a:r>
              <a:rPr lang="en-US" altLang="zh-CN" sz="1200" dirty="0"/>
              <a:t>.</a:t>
            </a:r>
            <a:r>
              <a:rPr lang="zh-CN" altLang="en-US" sz="1200" dirty="0"/>
              <a:t>一种航空发动机叶尖间隙测试系统及试验方法， </a:t>
            </a:r>
            <a:r>
              <a:rPr lang="en-US" altLang="zh-CN" sz="1200" dirty="0"/>
              <a:t>ZL 202211471814.4 </a:t>
            </a:r>
          </a:p>
          <a:p>
            <a:pPr algn="just" defTabSz="266700">
              <a:lnSpc>
                <a:spcPct val="150000"/>
              </a:lnSpc>
            </a:pPr>
            <a:r>
              <a:rPr lang="en-US" altLang="zh-CN" sz="1200" dirty="0"/>
              <a:t>[10]	</a:t>
            </a:r>
            <a:r>
              <a:rPr lang="zh-CN" altLang="en-US" sz="1200" dirty="0"/>
              <a:t>沈响响</a:t>
            </a:r>
            <a:r>
              <a:rPr lang="en-US" altLang="zh-CN" sz="1200" dirty="0"/>
              <a:t>,</a:t>
            </a:r>
            <a:r>
              <a:rPr lang="zh-CN" altLang="en-US" sz="1200" dirty="0"/>
              <a:t>陈果</a:t>
            </a:r>
            <a:r>
              <a:rPr lang="en-US" altLang="zh-CN" sz="1200" dirty="0"/>
              <a:t>,</a:t>
            </a:r>
            <a:r>
              <a:rPr lang="zh-CN" altLang="en-US" sz="1200" dirty="0"/>
              <a:t>张瑞</a:t>
            </a:r>
            <a:r>
              <a:rPr lang="en-US" altLang="zh-CN" sz="1200" dirty="0"/>
              <a:t>,</a:t>
            </a:r>
            <a:r>
              <a:rPr lang="zh-CN" altLang="en-US" sz="1200" dirty="0"/>
              <a:t>池奕辛</a:t>
            </a:r>
            <a:r>
              <a:rPr lang="en-US" altLang="zh-CN" sz="1200" dirty="0"/>
              <a:t>.</a:t>
            </a:r>
            <a:r>
              <a:rPr lang="zh-CN" altLang="en-US" sz="1200" dirty="0"/>
              <a:t>一种航空发动机旋转叶片碰摩故障模拟试验系统及方法</a:t>
            </a:r>
            <a:r>
              <a:rPr lang="en-US" altLang="zh-CN" sz="1200" dirty="0"/>
              <a:t>, ZL 202510681741.9</a:t>
            </a:r>
          </a:p>
          <a:p>
            <a:pPr algn="just" defTabSz="266700">
              <a:lnSpc>
                <a:spcPct val="150000"/>
              </a:lnSpc>
            </a:pPr>
            <a:r>
              <a:rPr lang="en-US" altLang="zh-CN" sz="1200" dirty="0"/>
              <a:t>[11]	</a:t>
            </a:r>
            <a:r>
              <a:rPr lang="zh-CN" altLang="en-US" sz="1200" dirty="0"/>
              <a:t>沈响响</a:t>
            </a:r>
            <a:r>
              <a:rPr lang="en-US" altLang="zh-CN" sz="1200" dirty="0"/>
              <a:t>,</a:t>
            </a:r>
            <a:r>
              <a:rPr lang="zh-CN" altLang="en-US" sz="1200" dirty="0"/>
              <a:t>陈果</a:t>
            </a:r>
            <a:r>
              <a:rPr lang="en-US" altLang="zh-CN" sz="1200" dirty="0"/>
              <a:t>,</a:t>
            </a:r>
            <a:r>
              <a:rPr lang="zh-CN" altLang="en-US" sz="1200" dirty="0"/>
              <a:t>张瑞</a:t>
            </a:r>
            <a:r>
              <a:rPr lang="en-US" altLang="zh-CN" sz="1200" dirty="0"/>
              <a:t>,</a:t>
            </a:r>
            <a:r>
              <a:rPr lang="zh-CN" altLang="en-US" sz="1200" dirty="0"/>
              <a:t>池奕辛</a:t>
            </a:r>
            <a:r>
              <a:rPr lang="en-US" altLang="zh-CN" sz="1200" dirty="0"/>
              <a:t>,</a:t>
            </a:r>
            <a:r>
              <a:rPr lang="zh-CN" altLang="en-US" sz="1200" dirty="0"/>
              <a:t>冯佳佳</a:t>
            </a:r>
            <a:r>
              <a:rPr lang="en-US" altLang="zh-CN" sz="1200" dirty="0"/>
              <a:t>.</a:t>
            </a:r>
            <a:r>
              <a:rPr lang="zh-CN" altLang="en-US" sz="1200" dirty="0"/>
              <a:t>一种航空发动机转子试验器双向轴向力加载装置</a:t>
            </a:r>
            <a:r>
              <a:rPr lang="en-US" altLang="zh-CN" sz="1200" dirty="0"/>
              <a:t>, ZL 202510792522.8</a:t>
            </a:r>
          </a:p>
          <a:p>
            <a:pPr algn="just" defTabSz="266700">
              <a:lnSpc>
                <a:spcPct val="150000"/>
              </a:lnSpc>
            </a:pPr>
            <a:r>
              <a:rPr lang="en-US" altLang="zh-CN" sz="1200" dirty="0"/>
              <a:t>[12]	</a:t>
            </a:r>
            <a:r>
              <a:rPr lang="zh-CN" altLang="en-US" sz="1200" dirty="0"/>
              <a:t>沈响响</a:t>
            </a:r>
            <a:r>
              <a:rPr lang="en-US" altLang="zh-CN" sz="1200" dirty="0"/>
              <a:t>,</a:t>
            </a:r>
            <a:r>
              <a:rPr lang="zh-CN" altLang="en-US" sz="1200" dirty="0"/>
              <a:t>陈果</a:t>
            </a:r>
            <a:r>
              <a:rPr lang="en-US" altLang="zh-CN" sz="1200" dirty="0"/>
              <a:t>,</a:t>
            </a:r>
            <a:r>
              <a:rPr lang="zh-CN" altLang="en-US" sz="1200" dirty="0"/>
              <a:t>刘富海</a:t>
            </a:r>
            <a:r>
              <a:rPr lang="en-US" altLang="zh-CN" sz="1200" dirty="0"/>
              <a:t>,</a:t>
            </a:r>
            <a:r>
              <a:rPr lang="zh-CN" altLang="en-US" sz="1200" dirty="0"/>
              <a:t>陈智超</a:t>
            </a:r>
            <a:r>
              <a:rPr lang="en-US" altLang="zh-CN" sz="1200" dirty="0"/>
              <a:t>.</a:t>
            </a:r>
            <a:r>
              <a:rPr lang="zh-CN" altLang="en-US" sz="1200" dirty="0"/>
              <a:t>一种碰摩力可测的转静碰摩装置及试验方法</a:t>
            </a:r>
            <a:r>
              <a:rPr lang="en-US" altLang="zh-CN" sz="1200" dirty="0"/>
              <a:t>, ZL 202311177411.3</a:t>
            </a:r>
          </a:p>
          <a:p>
            <a:pPr algn="just" defTabSz="266700">
              <a:lnSpc>
                <a:spcPct val="150000"/>
              </a:lnSpc>
            </a:pPr>
            <a:r>
              <a:rPr lang="en-US" altLang="zh-CN" sz="1200" dirty="0"/>
              <a:t>[13]	</a:t>
            </a:r>
            <a:r>
              <a:rPr lang="zh-CN" altLang="en-US" sz="1200" dirty="0"/>
              <a:t>沈响响</a:t>
            </a:r>
            <a:r>
              <a:rPr lang="en-US" altLang="zh-CN" sz="1200" dirty="0"/>
              <a:t>,</a:t>
            </a:r>
            <a:r>
              <a:rPr lang="zh-CN" altLang="en-US" sz="1200" dirty="0"/>
              <a:t>陈果</a:t>
            </a:r>
            <a:r>
              <a:rPr lang="en-US" altLang="zh-CN" sz="1200" dirty="0"/>
              <a:t>,</a:t>
            </a:r>
            <a:r>
              <a:rPr lang="zh-CN" altLang="en-US" sz="1200" dirty="0"/>
              <a:t>刘富海</a:t>
            </a:r>
            <a:r>
              <a:rPr lang="en-US" altLang="zh-CN" sz="1200" dirty="0"/>
              <a:t>,</a:t>
            </a:r>
            <a:r>
              <a:rPr lang="zh-CN" altLang="en-US" sz="1200" dirty="0"/>
              <a:t>陈智超</a:t>
            </a:r>
            <a:r>
              <a:rPr lang="en-US" altLang="zh-CN" sz="1200" dirty="0"/>
              <a:t>.</a:t>
            </a:r>
            <a:r>
              <a:rPr lang="zh-CN" altLang="en-US" sz="1200" dirty="0"/>
              <a:t>一种多参数叶片裂纹萌生与扩展监测试验系统及试验方法</a:t>
            </a:r>
            <a:r>
              <a:rPr lang="en-US" altLang="zh-CN" sz="1200" dirty="0"/>
              <a:t>, ZL 202311057614.9</a:t>
            </a:r>
          </a:p>
          <a:p>
            <a:pPr algn="just" defTabSz="266700">
              <a:lnSpc>
                <a:spcPct val="150000"/>
              </a:lnSpc>
            </a:pPr>
            <a:r>
              <a:rPr lang="en-US" altLang="zh-CN" sz="1200" dirty="0"/>
              <a:t>[14]	</a:t>
            </a:r>
            <a:r>
              <a:rPr lang="zh-CN" altLang="en-US" sz="1200" dirty="0"/>
              <a:t>沈响响</a:t>
            </a:r>
            <a:r>
              <a:rPr lang="en-US" altLang="zh-CN" sz="1200" dirty="0"/>
              <a:t>,</a:t>
            </a:r>
            <a:r>
              <a:rPr lang="zh-CN" altLang="en-US" sz="1200" dirty="0"/>
              <a:t>刘海</a:t>
            </a:r>
            <a:r>
              <a:rPr lang="en-US" altLang="zh-CN" sz="1200" dirty="0"/>
              <a:t>,</a:t>
            </a:r>
            <a:r>
              <a:rPr lang="zh-CN" altLang="en-US" sz="1200" dirty="0"/>
              <a:t>米江</a:t>
            </a:r>
            <a:r>
              <a:rPr lang="en-US" altLang="zh-CN" sz="1200" dirty="0"/>
              <a:t>,</a:t>
            </a:r>
            <a:r>
              <a:rPr lang="zh-CN" altLang="en-US" sz="1200" dirty="0"/>
              <a:t>高涵宇</a:t>
            </a:r>
            <a:r>
              <a:rPr lang="en-US" altLang="zh-CN" sz="1200" dirty="0"/>
              <a:t>,</a:t>
            </a:r>
            <a:r>
              <a:rPr lang="zh-CN" altLang="en-US" sz="1200" dirty="0"/>
              <a:t>娄金伟</a:t>
            </a:r>
            <a:r>
              <a:rPr lang="en-US" altLang="zh-CN" sz="1200" dirty="0"/>
              <a:t>,</a:t>
            </a:r>
            <a:r>
              <a:rPr lang="zh-CN" altLang="en-US" sz="1200" dirty="0"/>
              <a:t>刘富海</a:t>
            </a:r>
            <a:r>
              <a:rPr lang="en-US" altLang="zh-CN" sz="1200" dirty="0"/>
              <a:t>,</a:t>
            </a:r>
            <a:r>
              <a:rPr lang="zh-CN" altLang="en-US" sz="1200" dirty="0"/>
              <a:t>陈果</a:t>
            </a:r>
            <a:r>
              <a:rPr lang="en-US" altLang="zh-CN" sz="1200" dirty="0"/>
              <a:t>.</a:t>
            </a:r>
            <a:r>
              <a:rPr lang="zh-CN" altLang="en-US" sz="1200" dirty="0"/>
              <a:t>一种旋转机械扭转振动测试系统及试验方法</a:t>
            </a:r>
            <a:r>
              <a:rPr lang="en-US" altLang="zh-CN" sz="1200" dirty="0"/>
              <a:t>, ZL 02211471924.0</a:t>
            </a:r>
          </a:p>
          <a:p>
            <a:pPr algn="just" defTabSz="266700">
              <a:lnSpc>
                <a:spcPct val="150000"/>
              </a:lnSpc>
            </a:pPr>
            <a:r>
              <a:rPr lang="en-US" altLang="zh-CN" sz="1200" dirty="0"/>
              <a:t>[15]	</a:t>
            </a:r>
            <a:r>
              <a:rPr lang="zh-CN" altLang="en-US" sz="1200" dirty="0"/>
              <a:t>沈响响</a:t>
            </a:r>
            <a:r>
              <a:rPr lang="en-US" altLang="zh-CN" sz="1200" dirty="0"/>
              <a:t>,</a:t>
            </a:r>
            <a:r>
              <a:rPr lang="zh-CN" altLang="en-US" sz="1200" dirty="0"/>
              <a:t>高涵宇</a:t>
            </a:r>
            <a:r>
              <a:rPr lang="en-US" altLang="zh-CN" sz="1200" dirty="0"/>
              <a:t>,</a:t>
            </a:r>
            <a:r>
              <a:rPr lang="zh-CN" altLang="en-US" sz="1200" dirty="0"/>
              <a:t>娄金伟</a:t>
            </a:r>
            <a:r>
              <a:rPr lang="en-US" altLang="zh-CN" sz="1200" dirty="0"/>
              <a:t>,</a:t>
            </a:r>
            <a:r>
              <a:rPr lang="zh-CN" altLang="en-US" sz="1200" dirty="0"/>
              <a:t>刘海</a:t>
            </a:r>
            <a:r>
              <a:rPr lang="en-US" altLang="zh-CN" sz="1200" dirty="0"/>
              <a:t>,</a:t>
            </a:r>
            <a:r>
              <a:rPr lang="zh-CN" altLang="en-US" sz="1200" dirty="0"/>
              <a:t>米江</a:t>
            </a:r>
            <a:r>
              <a:rPr lang="en-US" altLang="zh-CN" sz="1200" dirty="0"/>
              <a:t>,</a:t>
            </a:r>
            <a:r>
              <a:rPr lang="zh-CN" altLang="en-US" sz="1200" dirty="0"/>
              <a:t>胡伟</a:t>
            </a:r>
            <a:r>
              <a:rPr lang="en-US" altLang="zh-CN" sz="1200" dirty="0"/>
              <a:t>,</a:t>
            </a:r>
            <a:r>
              <a:rPr lang="zh-CN" altLang="en-US" sz="1200" dirty="0"/>
              <a:t>刘富海</a:t>
            </a:r>
            <a:r>
              <a:rPr lang="en-US" altLang="zh-CN" sz="1200" dirty="0"/>
              <a:t>,</a:t>
            </a:r>
            <a:r>
              <a:rPr lang="zh-CN" altLang="en-US" sz="1200" dirty="0"/>
              <a:t>陈果</a:t>
            </a:r>
            <a:r>
              <a:rPr lang="en-US" altLang="zh-CN" sz="1200" dirty="0"/>
              <a:t>.</a:t>
            </a:r>
            <a:r>
              <a:rPr lang="zh-CN" altLang="en-US" sz="1200" dirty="0"/>
              <a:t>一种航空发动机叶片振动测试装置及试验方法</a:t>
            </a:r>
            <a:r>
              <a:rPr lang="en-US" altLang="zh-CN" sz="1200" dirty="0"/>
              <a:t>, ZL 202211471803.6</a:t>
            </a:r>
          </a:p>
          <a:p>
            <a:pPr algn="just" defTabSz="266700">
              <a:lnSpc>
                <a:spcPct val="150000"/>
              </a:lnSpc>
            </a:pPr>
            <a:endParaRPr lang="en-US" altLang="zh-CN" sz="1600" dirty="0"/>
          </a:p>
        </p:txBody>
      </p:sp>
      <p:sp>
        <p:nvSpPr>
          <p:cNvPr id="2" name="文本框 1">
            <a:extLst>
              <a:ext uri="{FF2B5EF4-FFF2-40B4-BE49-F238E27FC236}">
                <a16:creationId xmlns:a16="http://schemas.microsoft.com/office/drawing/2014/main" id="{2E7CB312-D667-F4A8-8047-580EAD8BDDF4}"/>
              </a:ext>
            </a:extLst>
          </p:cNvPr>
          <p:cNvSpPr txBox="1"/>
          <p:nvPr/>
        </p:nvSpPr>
        <p:spPr>
          <a:xfrm>
            <a:off x="7909380" y="1371600"/>
            <a:ext cx="686219"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15</a:t>
            </a:r>
            <a:r>
              <a:rPr lang="zh-CN" altLang="en-US" dirty="0"/>
              <a:t>个</a:t>
            </a:r>
          </a:p>
        </p:txBody>
      </p:sp>
    </p:spTree>
    <p:extLst>
      <p:ext uri="{BB962C8B-B14F-4D97-AF65-F5344CB8AC3E}">
        <p14:creationId xmlns:p14="http://schemas.microsoft.com/office/powerpoint/2010/main" val="916649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7B99D-C2D8-6C05-FA79-8F2C379C102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8D32512-4E89-D790-7A78-C061BBE70716}"/>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D2BD290-4A8B-6C61-6D7A-DC0D7601D25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B0C6BBD6-CBDA-3FA6-4801-42EC42C0436F}"/>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1AB91BF4-AE34-B95A-F45E-6ADD069A6301}"/>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BEB6AD99-D67B-64F7-A663-0FAF51EA3F36}"/>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3.1 </a:t>
            </a:r>
            <a:r>
              <a:rPr lang="en-US" altLang="zh-CN" sz="1800" b="1" dirty="0">
                <a:solidFill>
                  <a:srgbClr val="FF0000"/>
                </a:solidFill>
                <a:sym typeface="+mn-ea"/>
              </a:rPr>
              <a:t>含典型故障的航空发动机整机振动分析</a:t>
            </a:r>
          </a:p>
        </p:txBody>
      </p:sp>
      <p:sp>
        <p:nvSpPr>
          <p:cNvPr id="5" name="文本框 4">
            <a:extLst>
              <a:ext uri="{FF2B5EF4-FFF2-40B4-BE49-F238E27FC236}">
                <a16:creationId xmlns:a16="http://schemas.microsoft.com/office/drawing/2014/main" id="{AADECFC9-1088-B059-81D4-E5DFA91511FA}"/>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3.1.13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4B4E76EE-24FC-547E-CB81-F61F5EA4D5B9}"/>
              </a:ext>
            </a:extLst>
          </p:cNvPr>
          <p:cNvSpPr txBox="1"/>
          <p:nvPr/>
        </p:nvSpPr>
        <p:spPr>
          <a:xfrm>
            <a:off x="541496" y="1287053"/>
            <a:ext cx="8191920" cy="3842142"/>
          </a:xfrm>
          <a:prstGeom prst="rect">
            <a:avLst/>
          </a:prstGeom>
        </p:spPr>
        <p:txBody>
          <a:bodyPr wrap="square">
            <a:spAutoFit/>
          </a:bodyPr>
          <a:lstStyle/>
          <a:p>
            <a:pPr algn="just" defTabSz="266700">
              <a:lnSpc>
                <a:spcPct val="150000"/>
              </a:lnSpc>
            </a:pPr>
            <a:r>
              <a:rPr lang="en-US" altLang="zh-CN" sz="1600" b="1" dirty="0">
                <a:solidFill>
                  <a:srgbClr val="FF0000"/>
                </a:solidFill>
                <a:latin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重要软著</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i="0" dirty="0">
              <a:solidFill>
                <a:srgbClr val="FF0000"/>
              </a:solidFill>
              <a:latin typeface="宋体" panose="02010600030101010101" pitchFamily="2" charset="-122"/>
              <a:ea typeface="宋体" panose="02010600030101010101" pitchFamily="2" charset="-122"/>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航空发动机整机振动分析系统</a:t>
            </a:r>
            <a:r>
              <a:rPr lang="en-US" altLang="zh-CN" sz="1200" dirty="0"/>
              <a:t>, </a:t>
            </a:r>
            <a:r>
              <a:rPr lang="zh-CN" altLang="en-US" sz="1200" dirty="0"/>
              <a:t>登记号：</a:t>
            </a:r>
            <a:r>
              <a:rPr lang="en-US" altLang="zh-CN" sz="1200" dirty="0"/>
              <a:t>2015SR114284</a:t>
            </a:r>
          </a:p>
          <a:p>
            <a:pPr algn="just" defTabSz="266700">
              <a:lnSpc>
                <a:spcPct val="150000"/>
              </a:lnSpc>
            </a:pPr>
            <a:r>
              <a:rPr lang="en-US" altLang="zh-CN" sz="1200" dirty="0"/>
              <a:t>[2]	</a:t>
            </a:r>
            <a:r>
              <a:rPr lang="zh-CN" altLang="en-US" sz="1200" dirty="0"/>
              <a:t>陈果</a:t>
            </a:r>
            <a:r>
              <a:rPr lang="en-US" altLang="zh-CN" sz="1200" dirty="0"/>
              <a:t>. </a:t>
            </a:r>
            <a:r>
              <a:rPr lang="zh-CN" altLang="en-US" sz="1200" dirty="0"/>
              <a:t>旋转机械故障智能诊断系统</a:t>
            </a:r>
            <a:r>
              <a:rPr lang="en-US" altLang="zh-CN" sz="1200" dirty="0"/>
              <a:t>, </a:t>
            </a:r>
            <a:r>
              <a:rPr lang="zh-CN" altLang="en-US" sz="1200" dirty="0"/>
              <a:t>登记号：</a:t>
            </a:r>
            <a:r>
              <a:rPr lang="en-US" altLang="zh-CN" sz="1200" dirty="0"/>
              <a:t>2015SR114242</a:t>
            </a:r>
          </a:p>
          <a:p>
            <a:pPr algn="just" defTabSz="266700">
              <a:lnSpc>
                <a:spcPct val="150000"/>
              </a:lnSpc>
            </a:pPr>
            <a:r>
              <a:rPr lang="en-US" altLang="zh-CN" sz="1200" dirty="0"/>
              <a:t>[3]	</a:t>
            </a:r>
            <a:r>
              <a:rPr lang="zh-CN" altLang="en-US" sz="1200" dirty="0"/>
              <a:t>陈果</a:t>
            </a:r>
            <a:r>
              <a:rPr lang="en-US" altLang="zh-CN" sz="1200" dirty="0"/>
              <a:t>, </a:t>
            </a:r>
            <a:r>
              <a:rPr lang="zh-CN" altLang="en-US" sz="1200" dirty="0"/>
              <a:t>李旭鹏</a:t>
            </a:r>
            <a:r>
              <a:rPr lang="en-US" altLang="zh-CN" sz="1200" dirty="0"/>
              <a:t>. </a:t>
            </a:r>
            <a:r>
              <a:rPr lang="zh-CN" altLang="en-US" sz="1200" dirty="0"/>
              <a:t>航空发动机整机振动可视化建模与动态显示系统</a:t>
            </a:r>
            <a:r>
              <a:rPr lang="en-US" altLang="zh-CN" sz="1200" dirty="0"/>
              <a:t>, </a:t>
            </a:r>
            <a:r>
              <a:rPr lang="zh-CN" altLang="en-US" sz="1200" dirty="0"/>
              <a:t>登记号：</a:t>
            </a:r>
            <a:r>
              <a:rPr lang="en-US" altLang="zh-CN" sz="1200" dirty="0"/>
              <a:t>2013SR113586</a:t>
            </a:r>
          </a:p>
          <a:p>
            <a:pPr algn="just" defTabSz="266700">
              <a:lnSpc>
                <a:spcPct val="150000"/>
              </a:lnSpc>
            </a:pPr>
            <a:r>
              <a:rPr lang="en-US" altLang="zh-CN" sz="1200" dirty="0"/>
              <a:t>[4]	</a:t>
            </a:r>
            <a:r>
              <a:rPr lang="zh-CN" altLang="en-US" sz="1200" dirty="0"/>
              <a:t>陈智超</a:t>
            </a:r>
            <a:r>
              <a:rPr lang="en-US" altLang="zh-CN" sz="1200" dirty="0"/>
              <a:t>, </a:t>
            </a:r>
            <a:r>
              <a:rPr lang="zh-CN" altLang="en-US" sz="1200" dirty="0"/>
              <a:t>陈果</a:t>
            </a:r>
            <a:r>
              <a:rPr lang="en-US" altLang="zh-CN" sz="1200" dirty="0"/>
              <a:t>. </a:t>
            </a:r>
            <a:r>
              <a:rPr lang="zh-CN" altLang="en-US" sz="1200" dirty="0"/>
              <a:t>基于叶尖间隙数据的转子振动弹性线重构软件</a:t>
            </a:r>
            <a:r>
              <a:rPr lang="en-US" altLang="zh-CN" sz="1200" dirty="0"/>
              <a:t>V1.0</a:t>
            </a:r>
            <a:r>
              <a:rPr lang="zh-CN" altLang="en-US" sz="1200" dirty="0"/>
              <a:t>，登记号：</a:t>
            </a:r>
            <a:r>
              <a:rPr lang="en-US" altLang="zh-CN" sz="1200" dirty="0"/>
              <a:t>2024SR2029612</a:t>
            </a:r>
          </a:p>
          <a:p>
            <a:pPr algn="just" defTabSz="266700">
              <a:lnSpc>
                <a:spcPct val="150000"/>
              </a:lnSpc>
            </a:pPr>
            <a:r>
              <a:rPr lang="en-US" altLang="zh-CN" sz="1200" dirty="0"/>
              <a:t>[5]	</a:t>
            </a:r>
            <a:r>
              <a:rPr lang="zh-CN" altLang="en-US" sz="1200" dirty="0"/>
              <a:t>沈响响</a:t>
            </a:r>
            <a:r>
              <a:rPr lang="en-US" altLang="zh-CN" sz="1200" dirty="0"/>
              <a:t>,</a:t>
            </a:r>
            <a:r>
              <a:rPr lang="zh-CN" altLang="en-US" sz="1200" dirty="0"/>
              <a:t>陈果</a:t>
            </a:r>
            <a:r>
              <a:rPr lang="en-US" altLang="zh-CN" sz="1200" dirty="0"/>
              <a:t>. </a:t>
            </a:r>
            <a:r>
              <a:rPr lang="zh-CN" altLang="en-US" sz="1200" dirty="0"/>
              <a:t>转子扭转振动测试系统</a:t>
            </a:r>
            <a:r>
              <a:rPr lang="en-US" altLang="zh-CN" sz="1200" dirty="0"/>
              <a:t>, </a:t>
            </a:r>
            <a:r>
              <a:rPr lang="zh-CN" altLang="en-US" sz="1200" dirty="0"/>
              <a:t>登记号：</a:t>
            </a:r>
            <a:r>
              <a:rPr lang="en-US" altLang="zh-CN" sz="1200" dirty="0"/>
              <a:t>2023Sr0233340</a:t>
            </a:r>
          </a:p>
          <a:p>
            <a:pPr algn="just" defTabSz="266700">
              <a:lnSpc>
                <a:spcPct val="150000"/>
              </a:lnSpc>
            </a:pPr>
            <a:r>
              <a:rPr lang="en-US" altLang="zh-CN" sz="1200" dirty="0"/>
              <a:t>[6]	</a:t>
            </a:r>
            <a:r>
              <a:rPr lang="zh-CN" altLang="en-US" sz="1200" dirty="0"/>
              <a:t>沈响响</a:t>
            </a:r>
            <a:r>
              <a:rPr lang="en-US" altLang="zh-CN" sz="1200" dirty="0"/>
              <a:t>,</a:t>
            </a:r>
            <a:r>
              <a:rPr lang="zh-CN" altLang="en-US" sz="1200" dirty="0"/>
              <a:t>陈果</a:t>
            </a:r>
            <a:r>
              <a:rPr lang="en-US" altLang="zh-CN" sz="1200" dirty="0"/>
              <a:t>. </a:t>
            </a:r>
            <a:r>
              <a:rPr lang="zh-CN" altLang="en-US" sz="1200" dirty="0"/>
              <a:t>转子叶片振动测试系统</a:t>
            </a:r>
            <a:r>
              <a:rPr lang="en-US" altLang="zh-CN" sz="1200" dirty="0"/>
              <a:t>, </a:t>
            </a:r>
            <a:r>
              <a:rPr lang="zh-CN" altLang="en-US" sz="1200" dirty="0"/>
              <a:t>登记号：</a:t>
            </a:r>
            <a:r>
              <a:rPr lang="en-US" altLang="zh-CN" sz="1200" dirty="0"/>
              <a:t>2023SR0233339</a:t>
            </a:r>
          </a:p>
          <a:p>
            <a:pPr algn="just" defTabSz="266700">
              <a:lnSpc>
                <a:spcPct val="150000"/>
              </a:lnSpc>
            </a:pPr>
            <a:r>
              <a:rPr lang="en-US" altLang="zh-CN" sz="1200" dirty="0"/>
              <a:t>[7]	</a:t>
            </a:r>
            <a:r>
              <a:rPr lang="zh-CN" altLang="en-US" sz="1200" dirty="0"/>
              <a:t>沈响响</a:t>
            </a:r>
            <a:r>
              <a:rPr lang="en-US" altLang="zh-CN" sz="1200" dirty="0"/>
              <a:t>,</a:t>
            </a:r>
            <a:r>
              <a:rPr lang="zh-CN" altLang="en-US" sz="1200" dirty="0"/>
              <a:t>陈果</a:t>
            </a:r>
            <a:r>
              <a:rPr lang="en-US" altLang="zh-CN" sz="1200" dirty="0"/>
              <a:t>. </a:t>
            </a:r>
            <a:r>
              <a:rPr lang="zh-CN" altLang="en-US" sz="1200" dirty="0"/>
              <a:t>转静间隙测试系统</a:t>
            </a:r>
            <a:r>
              <a:rPr lang="en-US" altLang="zh-CN" sz="1200" dirty="0"/>
              <a:t>, </a:t>
            </a:r>
            <a:r>
              <a:rPr lang="zh-CN" altLang="en-US" sz="1200" dirty="0"/>
              <a:t>登记号：</a:t>
            </a:r>
            <a:r>
              <a:rPr lang="en-US" altLang="zh-CN" sz="1200" dirty="0"/>
              <a:t>2023SR0233338</a:t>
            </a:r>
          </a:p>
          <a:p>
            <a:pPr algn="just" defTabSz="266700">
              <a:lnSpc>
                <a:spcPct val="150000"/>
              </a:lnSpc>
            </a:pPr>
            <a:endParaRPr lang="en-US" altLang="zh-CN" sz="1200" dirty="0"/>
          </a:p>
          <a:p>
            <a:pPr algn="just" defTabSz="266700">
              <a:lnSpc>
                <a:spcPct val="150000"/>
              </a:lnSpc>
            </a:pPr>
            <a:endParaRPr lang="en-US" altLang="zh-CN" sz="1200" dirty="0"/>
          </a:p>
          <a:p>
            <a:pPr algn="just" defTabSz="266700">
              <a:lnSpc>
                <a:spcPct val="150000"/>
              </a:lnSpc>
            </a:pPr>
            <a:endParaRPr lang="en-US" altLang="zh-CN" sz="1200" dirty="0"/>
          </a:p>
          <a:p>
            <a:pPr algn="just" defTabSz="266700">
              <a:lnSpc>
                <a:spcPct val="150000"/>
              </a:lnSpc>
            </a:pPr>
            <a:r>
              <a:rPr lang="en-US" altLang="zh-CN" sz="1600" b="1" dirty="0">
                <a:solidFill>
                  <a:srgbClr val="FF0000"/>
                </a:solidFill>
              </a:rPr>
              <a:t>4</a:t>
            </a:r>
            <a:r>
              <a:rPr lang="zh-CN" altLang="en-US" sz="1600" b="1" dirty="0">
                <a:solidFill>
                  <a:srgbClr val="FF0000"/>
                </a:solidFill>
              </a:rPr>
              <a:t>）重要专著：</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尉询楷</a:t>
            </a:r>
            <a:r>
              <a:rPr lang="en-US" altLang="zh-CN" sz="1200" dirty="0"/>
              <a:t>, </a:t>
            </a:r>
            <a:r>
              <a:rPr lang="zh-CN" altLang="en-US" sz="1200" dirty="0"/>
              <a:t>王海飞</a:t>
            </a:r>
            <a:r>
              <a:rPr lang="en-US" altLang="zh-CN" sz="1200" dirty="0"/>
              <a:t>, </a:t>
            </a:r>
            <a:r>
              <a:rPr lang="zh-CN" altLang="en-US" sz="1200" dirty="0"/>
              <a:t>冯国全</a:t>
            </a:r>
            <a:r>
              <a:rPr lang="en-US" altLang="zh-CN" sz="1200" dirty="0"/>
              <a:t>, </a:t>
            </a:r>
            <a:r>
              <a:rPr lang="zh-CN" altLang="en-US" sz="1200" dirty="0"/>
              <a:t>李成刚</a:t>
            </a:r>
            <a:r>
              <a:rPr lang="en-US" altLang="zh-CN" sz="1200" dirty="0"/>
              <a:t>, </a:t>
            </a:r>
            <a:r>
              <a:rPr lang="zh-CN" altLang="en-US" sz="1200" dirty="0"/>
              <a:t>王德友</a:t>
            </a:r>
            <a:r>
              <a:rPr lang="en-US" altLang="zh-CN" sz="1200" dirty="0"/>
              <a:t>. </a:t>
            </a:r>
            <a:r>
              <a:rPr lang="zh-CN" altLang="en-US" sz="1200" dirty="0"/>
              <a:t>含典型故障的航空发动机整机振动分析</a:t>
            </a:r>
            <a:r>
              <a:rPr lang="en-US" altLang="zh-CN" sz="1200" dirty="0"/>
              <a:t>, </a:t>
            </a:r>
            <a:r>
              <a:rPr lang="zh-CN" altLang="en-US" sz="1200" dirty="0"/>
              <a:t>北京：科学出版社，</a:t>
            </a:r>
            <a:r>
              <a:rPr lang="en-US" altLang="zh-CN" sz="1200" dirty="0"/>
              <a:t>2024</a:t>
            </a:r>
          </a:p>
        </p:txBody>
      </p:sp>
      <p:sp>
        <p:nvSpPr>
          <p:cNvPr id="2" name="文本框 1">
            <a:extLst>
              <a:ext uri="{FF2B5EF4-FFF2-40B4-BE49-F238E27FC236}">
                <a16:creationId xmlns:a16="http://schemas.microsoft.com/office/drawing/2014/main" id="{DD90A7CF-D388-0381-AF57-659A62230C60}"/>
              </a:ext>
            </a:extLst>
          </p:cNvPr>
          <p:cNvSpPr txBox="1"/>
          <p:nvPr/>
        </p:nvSpPr>
        <p:spPr>
          <a:xfrm>
            <a:off x="7772401" y="1447800"/>
            <a:ext cx="60960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7</a:t>
            </a:r>
            <a:r>
              <a:rPr lang="zh-CN" altLang="en-US" dirty="0"/>
              <a:t>个</a:t>
            </a:r>
          </a:p>
        </p:txBody>
      </p:sp>
      <p:sp>
        <p:nvSpPr>
          <p:cNvPr id="7" name="文本框 6">
            <a:extLst>
              <a:ext uri="{FF2B5EF4-FFF2-40B4-BE49-F238E27FC236}">
                <a16:creationId xmlns:a16="http://schemas.microsoft.com/office/drawing/2014/main" id="{C67BAA9B-D4DA-81E5-E94E-F7BB1AA201D7}"/>
              </a:ext>
            </a:extLst>
          </p:cNvPr>
          <p:cNvSpPr txBox="1"/>
          <p:nvPr/>
        </p:nvSpPr>
        <p:spPr>
          <a:xfrm>
            <a:off x="7772401" y="4343400"/>
            <a:ext cx="60960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1</a:t>
            </a:r>
            <a:r>
              <a:rPr lang="zh-CN" altLang="en-US" dirty="0"/>
              <a:t>个</a:t>
            </a:r>
          </a:p>
        </p:txBody>
      </p:sp>
    </p:spTree>
    <p:extLst>
      <p:ext uri="{BB962C8B-B14F-4D97-AF65-F5344CB8AC3E}">
        <p14:creationId xmlns:p14="http://schemas.microsoft.com/office/powerpoint/2010/main" val="716121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A9CC5-9552-31CF-DD16-0B1804162D8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B6D685F9-A5E2-2C35-E8DC-2BB0D181562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F81E9012-A232-0950-1AE2-8F6370AECDC2}"/>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D3A218BE-EBF3-E89E-FDB1-9462073DA908}"/>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61B59C2E-3264-2CA9-0B89-0F949037373A}"/>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502424FE-DB8A-D822-8440-D630101B8A22}"/>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181B05A7-7213-34B5-A5C0-E68830CE332B}"/>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1</a:t>
            </a:r>
            <a:r>
              <a:rPr lang="en-US" sz="1600" b="1" dirty="0">
                <a:latin typeface="Calibri" panose="020F0502020204030204"/>
                <a:ea typeface="宋体" panose="02010600030101010101" pitchFamily="2" charset="-122"/>
              </a:rPr>
              <a:t>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管道振动分析系统</a:t>
            </a:r>
            <a:r>
              <a:rPr lang="en-US" altLang="zh-CN" sz="1600" b="1" dirty="0">
                <a:latin typeface="Calibri" panose="020F0502020204030204"/>
                <a:ea typeface="宋体" panose="02010600030101010101" pitchFamily="2" charset="-122"/>
              </a:rPr>
              <a:t>PLVAS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014AFCCE-B7D1-AD88-BFFE-B34672E8ADBE}"/>
              </a:ext>
            </a:extLst>
          </p:cNvPr>
          <p:cNvSpPr txBox="1"/>
          <p:nvPr/>
        </p:nvSpPr>
        <p:spPr>
          <a:xfrm>
            <a:off x="626110" y="1371600"/>
            <a:ext cx="7892415" cy="2989280"/>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zh-CN" sz="1600" dirty="0"/>
              <a:t>成都飞机工业（集团）有限责任公司和成都飞机设计研究所委托项目</a:t>
            </a:r>
            <a:endParaRPr lang="zh-CN" altLang="en-US"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提出了一种复杂空间管道系统流固耦合动力学模型，在模型中用梁单元对管道进行了离散，每个节点考虑了</a:t>
            </a:r>
            <a:r>
              <a:rPr lang="en-US" altLang="zh-CN" sz="1600" i="0" dirty="0">
                <a:latin typeface="宋体" panose="02010600030101010101" pitchFamily="2" charset="-122"/>
                <a:ea typeface="宋体" panose="02010600030101010101" pitchFamily="2" charset="-122"/>
              </a:rPr>
              <a:t>X</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Y</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Z</a:t>
            </a:r>
            <a:r>
              <a:rPr lang="zh-CN" altLang="en-US" sz="1600" i="0" dirty="0">
                <a:latin typeface="宋体" panose="02010600030101010101" pitchFamily="2" charset="-122"/>
                <a:ea typeface="宋体" panose="02010600030101010101" pitchFamily="2" charset="-122"/>
              </a:rPr>
              <a:t>三个方向的平动以及绕</a:t>
            </a:r>
            <a:r>
              <a:rPr lang="en-US" altLang="zh-CN" sz="1600" i="0" dirty="0">
                <a:latin typeface="宋体" panose="02010600030101010101" pitchFamily="2" charset="-122"/>
                <a:ea typeface="宋体" panose="02010600030101010101" pitchFamily="2" charset="-122"/>
              </a:rPr>
              <a:t>X</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Y</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Z</a:t>
            </a:r>
            <a:r>
              <a:rPr lang="zh-CN" altLang="en-US" sz="1600" i="0" dirty="0">
                <a:latin typeface="宋体" panose="02010600030101010101" pitchFamily="2" charset="-122"/>
                <a:ea typeface="宋体" panose="02010600030101010101" pitchFamily="2" charset="-122"/>
              </a:rPr>
              <a:t>三个方向的转动，共计</a:t>
            </a:r>
            <a:r>
              <a:rPr lang="en-US" altLang="zh-CN" sz="1600" i="0" dirty="0">
                <a:latin typeface="宋体" panose="02010600030101010101" pitchFamily="2" charset="-122"/>
                <a:ea typeface="宋体" panose="02010600030101010101" pitchFamily="2" charset="-122"/>
              </a:rPr>
              <a:t>6</a:t>
            </a:r>
            <a:r>
              <a:rPr lang="zh-CN" altLang="en-US" sz="1600" i="0" dirty="0">
                <a:latin typeface="宋体" panose="02010600030101010101" pitchFamily="2" charset="-122"/>
                <a:ea typeface="宋体" panose="02010600030101010101" pitchFamily="2" charset="-122"/>
              </a:rPr>
              <a:t>个自由度；在单元中考虑了流固耦合效应，计及了流体流速的管道振动的影响；建立了管道与基础、管道与管道间的弹性连接，以适应多个管道之间的耦合振动分析；模型采用</a:t>
            </a:r>
            <a:r>
              <a:rPr lang="en-US" altLang="zh-CN" sz="1600" i="0" dirty="0">
                <a:latin typeface="宋体" panose="02010600030101010101" pitchFamily="2" charset="-122"/>
                <a:ea typeface="宋体" panose="02010600030101010101" pitchFamily="2" charset="-122"/>
              </a:rPr>
              <a:t>Newmark-</a:t>
            </a:r>
            <a:r>
              <a:rPr lang="zh-CN" altLang="en-US" sz="1600" i="0" dirty="0">
                <a:latin typeface="宋体" panose="02010600030101010101" pitchFamily="2" charset="-122"/>
                <a:ea typeface="宋体" panose="02010600030101010101" pitchFamily="2" charset="-122"/>
              </a:rPr>
              <a:t>法进行直接数值积分获取系统响应，能够分析基础激励下的管道振动、压力脉动引起的管道振动以及流固耦合作用下的管道系统固有振动等。并开发了具有自主知识产权的软件</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管道振动分析系统</a:t>
            </a:r>
            <a:r>
              <a:rPr lang="en-US" altLang="zh-CN" sz="1600" i="0" dirty="0">
                <a:latin typeface="宋体" panose="02010600030101010101" pitchFamily="2" charset="-122"/>
                <a:ea typeface="宋体" panose="02010600030101010101" pitchFamily="2" charset="-122"/>
              </a:rPr>
              <a:t>PLVAS</a:t>
            </a:r>
            <a:r>
              <a:rPr lang="zh-CN" altLang="en-US" sz="1600" i="0" dirty="0">
                <a:latin typeface="宋体" panose="02010600030101010101" pitchFamily="2" charset="-122"/>
                <a:ea typeface="宋体" panose="02010600030101010101" pitchFamily="2" charset="-122"/>
              </a:rPr>
              <a:t>。</a:t>
            </a:r>
          </a:p>
        </p:txBody>
      </p:sp>
      <p:pic>
        <p:nvPicPr>
          <p:cNvPr id="4" name="图片 3" descr="IMG_256">
            <a:extLst>
              <a:ext uri="{FF2B5EF4-FFF2-40B4-BE49-F238E27FC236}">
                <a16:creationId xmlns:a16="http://schemas.microsoft.com/office/drawing/2014/main" id="{3271D748-0343-E08A-5C3E-CE3ADFF11734}"/>
              </a:ext>
            </a:extLst>
          </p:cNvPr>
          <p:cNvPicPr>
            <a:picLocks noChangeAspect="1"/>
          </p:cNvPicPr>
          <p:nvPr/>
        </p:nvPicPr>
        <p:blipFill>
          <a:blip r:embed="rId2"/>
          <a:stretch>
            <a:fillRect/>
          </a:stretch>
        </p:blipFill>
        <p:spPr>
          <a:xfrm>
            <a:off x="811454" y="4360880"/>
            <a:ext cx="2249788" cy="1676717"/>
          </a:xfrm>
          <a:prstGeom prst="rect">
            <a:avLst/>
          </a:prstGeom>
          <a:noFill/>
          <a:ln w="9525">
            <a:noFill/>
          </a:ln>
        </p:spPr>
      </p:pic>
      <p:pic>
        <p:nvPicPr>
          <p:cNvPr id="10" name="图片 9" descr="IMG_256">
            <a:extLst>
              <a:ext uri="{FF2B5EF4-FFF2-40B4-BE49-F238E27FC236}">
                <a16:creationId xmlns:a16="http://schemas.microsoft.com/office/drawing/2014/main" id="{8D2E956A-8190-57E0-3794-447E138C385E}"/>
              </a:ext>
            </a:extLst>
          </p:cNvPr>
          <p:cNvPicPr>
            <a:picLocks noChangeAspect="1"/>
          </p:cNvPicPr>
          <p:nvPr/>
        </p:nvPicPr>
        <p:blipFill>
          <a:blip r:embed="rId3"/>
          <a:stretch>
            <a:fillRect/>
          </a:stretch>
        </p:blipFill>
        <p:spPr>
          <a:xfrm>
            <a:off x="7013230" y="4114800"/>
            <a:ext cx="1522948" cy="2087545"/>
          </a:xfrm>
          <a:prstGeom prst="rect">
            <a:avLst/>
          </a:prstGeom>
          <a:noFill/>
          <a:ln w="9525">
            <a:noFill/>
          </a:ln>
        </p:spPr>
      </p:pic>
      <p:pic>
        <p:nvPicPr>
          <p:cNvPr id="12" name="图片 11">
            <a:extLst>
              <a:ext uri="{FF2B5EF4-FFF2-40B4-BE49-F238E27FC236}">
                <a16:creationId xmlns:a16="http://schemas.microsoft.com/office/drawing/2014/main" id="{EA80B449-B5F0-5627-715F-15313E3C04F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3557209" y="4390044"/>
            <a:ext cx="2327655" cy="1677109"/>
          </a:xfrm>
          <a:prstGeom prst="rect">
            <a:avLst/>
          </a:prstGeom>
          <a:noFill/>
          <a:ln>
            <a:noFill/>
          </a:ln>
        </p:spPr>
      </p:pic>
      <p:sp>
        <p:nvSpPr>
          <p:cNvPr id="14" name="文本框 13">
            <a:extLst>
              <a:ext uri="{FF2B5EF4-FFF2-40B4-BE49-F238E27FC236}">
                <a16:creationId xmlns:a16="http://schemas.microsoft.com/office/drawing/2014/main" id="{5FEA1939-BD4B-518A-C987-46BAA339AF6A}"/>
              </a:ext>
            </a:extLst>
          </p:cNvPr>
          <p:cNvSpPr txBox="1"/>
          <p:nvPr/>
        </p:nvSpPr>
        <p:spPr>
          <a:xfrm>
            <a:off x="1289791" y="6066411"/>
            <a:ext cx="1293114" cy="276999"/>
          </a:xfrm>
          <a:prstGeom prst="rect">
            <a:avLst/>
          </a:prstGeom>
          <a:noFill/>
          <a:ln>
            <a:noFill/>
          </a:ln>
        </p:spPr>
        <p:txBody>
          <a:bodyPr wrap="square">
            <a:spAutoFit/>
          </a:bodyPr>
          <a:lstStyle/>
          <a:p>
            <a:r>
              <a:rPr lang="en-US" altLang="zh-CN" sz="1200" b="1" kern="100" dirty="0">
                <a:solidFill>
                  <a:schemeClr val="accent2"/>
                </a:solidFill>
                <a:effectLst/>
                <a:latin typeface="Times New Roman" panose="02020603050405020304" pitchFamily="18" charset="0"/>
                <a:ea typeface="宋体" panose="02010600030101010101" pitchFamily="2" charset="-122"/>
              </a:rPr>
              <a:t>PLVAS</a:t>
            </a:r>
            <a:r>
              <a:rPr lang="zh-CN" altLang="zh-CN" sz="1200" b="1" kern="100" dirty="0">
                <a:solidFill>
                  <a:schemeClr val="accent2"/>
                </a:solidFill>
                <a:effectLst/>
                <a:latin typeface="Times New Roman" panose="02020603050405020304" pitchFamily="18" charset="0"/>
                <a:ea typeface="宋体" panose="02010600030101010101" pitchFamily="2" charset="-122"/>
                <a:cs typeface="Times New Roman" panose="02020603050405020304" pitchFamily="18" charset="0"/>
              </a:rPr>
              <a:t>软件界面</a:t>
            </a:r>
            <a:endParaRPr lang="zh-CN" altLang="en-US" sz="1200" b="1" dirty="0">
              <a:solidFill>
                <a:schemeClr val="accent2"/>
              </a:solidFill>
            </a:endParaRPr>
          </a:p>
        </p:txBody>
      </p:sp>
      <p:sp>
        <p:nvSpPr>
          <p:cNvPr id="16" name="文本框 15">
            <a:extLst>
              <a:ext uri="{FF2B5EF4-FFF2-40B4-BE49-F238E27FC236}">
                <a16:creationId xmlns:a16="http://schemas.microsoft.com/office/drawing/2014/main" id="{96883087-87BE-2244-68F3-486578C16899}"/>
              </a:ext>
            </a:extLst>
          </p:cNvPr>
          <p:cNvSpPr txBox="1"/>
          <p:nvPr/>
        </p:nvSpPr>
        <p:spPr>
          <a:xfrm>
            <a:off x="4284726" y="6081189"/>
            <a:ext cx="1247394" cy="276999"/>
          </a:xfrm>
          <a:prstGeom prst="rect">
            <a:avLst/>
          </a:prstGeom>
          <a:noFill/>
        </p:spPr>
        <p:txBody>
          <a:bodyPr wrap="square">
            <a:spAutoFit/>
          </a:bodyPr>
          <a:lstStyle/>
          <a:p>
            <a:r>
              <a:rPr lang="zh-CN" altLang="zh-CN" sz="1200" b="1"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试验频响函数</a:t>
            </a:r>
            <a:endParaRPr lang="zh-CN" altLang="en-US" sz="1200" b="1" dirty="0">
              <a:solidFill>
                <a:schemeClr val="accent2"/>
              </a:solidFill>
            </a:endParaRPr>
          </a:p>
        </p:txBody>
      </p:sp>
      <p:sp>
        <p:nvSpPr>
          <p:cNvPr id="18" name="文本框 17">
            <a:extLst>
              <a:ext uri="{FF2B5EF4-FFF2-40B4-BE49-F238E27FC236}">
                <a16:creationId xmlns:a16="http://schemas.microsoft.com/office/drawing/2014/main" id="{0FEAB9F2-FFAF-E339-0C7A-E630A9319BBC}"/>
              </a:ext>
            </a:extLst>
          </p:cNvPr>
          <p:cNvSpPr txBox="1"/>
          <p:nvPr/>
        </p:nvSpPr>
        <p:spPr>
          <a:xfrm>
            <a:off x="6019800" y="4743074"/>
            <a:ext cx="993430" cy="461665"/>
          </a:xfrm>
          <a:prstGeom prst="rect">
            <a:avLst/>
          </a:prstGeom>
          <a:noFill/>
        </p:spPr>
        <p:txBody>
          <a:bodyPr wrap="square">
            <a:spAutoFit/>
          </a:bodyPr>
          <a:lstStyle/>
          <a:p>
            <a:r>
              <a:rPr lang="en-US" altLang="zh-CN" sz="1200" b="1" kern="100" dirty="0">
                <a:solidFill>
                  <a:schemeClr val="accent2"/>
                </a:solidFill>
                <a:effectLst/>
                <a:latin typeface="Times New Roman" panose="02020603050405020304" pitchFamily="18" charset="0"/>
                <a:ea typeface="宋体" panose="02010600030101010101" pitchFamily="2" charset="-122"/>
              </a:rPr>
              <a:t>PLVAS</a:t>
            </a:r>
            <a:r>
              <a:rPr lang="zh-CN" altLang="zh-CN" sz="1200" b="1" kern="100" dirty="0">
                <a:solidFill>
                  <a:schemeClr val="accent2"/>
                </a:solidFill>
                <a:effectLst/>
                <a:latin typeface="Times New Roman" panose="02020603050405020304" pitchFamily="18" charset="0"/>
                <a:ea typeface="宋体" panose="02010600030101010101" pitchFamily="2" charset="-122"/>
                <a:cs typeface="Times New Roman" panose="02020603050405020304" pitchFamily="18" charset="0"/>
              </a:rPr>
              <a:t>软件著作权登记</a:t>
            </a:r>
            <a:endParaRPr lang="zh-CN" altLang="en-US" sz="1200" b="1" dirty="0">
              <a:solidFill>
                <a:schemeClr val="accent2"/>
              </a:solidFill>
            </a:endParaRPr>
          </a:p>
        </p:txBody>
      </p:sp>
    </p:spTree>
    <p:extLst>
      <p:ext uri="{BB962C8B-B14F-4D97-AF65-F5344CB8AC3E}">
        <p14:creationId xmlns:p14="http://schemas.microsoft.com/office/powerpoint/2010/main" val="39507273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06666-9247-6D8B-4F8C-F97C4CD2133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5F579AD-B891-DFA8-C5B6-EDD81A3D38D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C46F9B9A-379B-B5A9-25CA-AEC4413ABE8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35AB8CC-7CD2-4539-CE95-5E42F660271E}"/>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E01AC5D-CC68-9FA3-D262-4604A9FFA4D6}"/>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450C99D8-91C1-3F54-6F37-61FC6327E655}"/>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70AD9D25-E065-A349-7478-630321ECD0E5}"/>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1</a:t>
            </a:r>
            <a:r>
              <a:rPr lang="en-US" sz="1600" b="1" dirty="0">
                <a:latin typeface="Calibri" panose="020F0502020204030204"/>
                <a:ea typeface="宋体" panose="02010600030101010101" pitchFamily="2" charset="-122"/>
              </a:rPr>
              <a:t>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管道振动分析系统</a:t>
            </a:r>
            <a:r>
              <a:rPr lang="en-US" altLang="zh-CN" sz="1600" b="1" dirty="0">
                <a:latin typeface="Calibri" panose="020F0502020204030204"/>
                <a:ea typeface="宋体" panose="02010600030101010101" pitchFamily="2" charset="-122"/>
              </a:rPr>
              <a:t>PLVAS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90065C63-F0D2-2C5D-A479-5F0DB9A25B61}"/>
              </a:ext>
            </a:extLst>
          </p:cNvPr>
          <p:cNvSpPr txBox="1"/>
          <p:nvPr/>
        </p:nvSpPr>
        <p:spPr>
          <a:xfrm>
            <a:off x="580074" y="1602691"/>
            <a:ext cx="7892415" cy="1881284"/>
          </a:xfrm>
          <a:prstGeom prst="rect">
            <a:avLst/>
          </a:prstGeom>
        </p:spPr>
        <p:txBody>
          <a:bodyPr wrap="square">
            <a:spAutoFit/>
          </a:bodyPr>
          <a:lstStyle/>
          <a:p>
            <a:pPr algn="just" defTabSz="266700">
              <a:lnSpc>
                <a:spcPct val="150000"/>
              </a:lnSpc>
            </a:pPr>
            <a:r>
              <a:rPr lang="zh-CN" altLang="en-US" sz="1600" i="0" dirty="0">
                <a:latin typeface="宋体" panose="02010600030101010101" pitchFamily="2" charset="-122"/>
                <a:ea typeface="宋体" panose="02010600030101010101" pitchFamily="2" charset="-122"/>
              </a:rPr>
              <a:t>针对实际液压试验台的空间管路系统，利用锤击法进行试验模态分析，仿真和试验结果达到了很好的一致性。最后，仿真计算了流固耦合作用下流速对管道系统固有频率的影响规律。将商用有限元软件</a:t>
            </a:r>
            <a:r>
              <a:rPr lang="en-US" altLang="zh-CN" sz="1600" i="0" dirty="0">
                <a:latin typeface="宋体" panose="02010600030101010101" pitchFamily="2" charset="-122"/>
                <a:ea typeface="宋体" panose="02010600030101010101" pitchFamily="2" charset="-122"/>
              </a:rPr>
              <a:t>Ansys Workbench</a:t>
            </a:r>
            <a:r>
              <a:rPr lang="zh-CN" altLang="en-US" sz="1600" i="0" dirty="0">
                <a:latin typeface="宋体" panose="02010600030101010101" pitchFamily="2" charset="-122"/>
                <a:ea typeface="宋体" panose="02010600030101010101" pitchFamily="2" charset="-122"/>
              </a:rPr>
              <a:t>的计算结果和</a:t>
            </a:r>
            <a:r>
              <a:rPr lang="en-US" altLang="zh-CN" sz="1600" i="0" dirty="0">
                <a:latin typeface="宋体" panose="02010600030101010101" pitchFamily="2" charset="-122"/>
                <a:ea typeface="宋体" panose="02010600030101010101" pitchFamily="2" charset="-122"/>
              </a:rPr>
              <a:t>PLVAS</a:t>
            </a:r>
            <a:r>
              <a:rPr lang="zh-CN" altLang="en-US" sz="1600" i="0" dirty="0">
                <a:latin typeface="宋体" panose="02010600030101010101" pitchFamily="2" charset="-122"/>
                <a:ea typeface="宋体" panose="02010600030101010101" pitchFamily="2" charset="-122"/>
              </a:rPr>
              <a:t>软件的仿真计算结果进行比较，验证了</a:t>
            </a:r>
            <a:r>
              <a:rPr lang="en-US" altLang="zh-CN" sz="1600" i="0" dirty="0">
                <a:latin typeface="宋体" panose="02010600030101010101" pitchFamily="2" charset="-122"/>
                <a:ea typeface="宋体" panose="02010600030101010101" pitchFamily="2" charset="-122"/>
              </a:rPr>
              <a:t>PLVAS</a:t>
            </a:r>
            <a:r>
              <a:rPr lang="zh-CN" altLang="en-US" sz="1600" i="0" dirty="0">
                <a:latin typeface="宋体" panose="02010600030101010101" pitchFamily="2" charset="-122"/>
                <a:ea typeface="宋体" panose="02010600030101010101" pitchFamily="2" charset="-122"/>
              </a:rPr>
              <a:t>软件仿真结果的正确性。结果充分表明了自主开发的管道振动分析软件</a:t>
            </a:r>
            <a:r>
              <a:rPr lang="en-US" altLang="zh-CN" sz="1600" i="0" dirty="0">
                <a:latin typeface="宋体" panose="02010600030101010101" pitchFamily="2" charset="-122"/>
                <a:ea typeface="宋体" panose="02010600030101010101" pitchFamily="2" charset="-122"/>
              </a:rPr>
              <a:t>PLVAS</a:t>
            </a:r>
            <a:r>
              <a:rPr lang="zh-CN" altLang="en-US" sz="1600" i="0" dirty="0">
                <a:latin typeface="宋体" panose="02010600030101010101" pitchFamily="2" charset="-122"/>
                <a:ea typeface="宋体" panose="02010600030101010101" pitchFamily="2" charset="-122"/>
              </a:rPr>
              <a:t>不仅结果可信，而且计算效率很高，具有很强的工程应用潜力。</a:t>
            </a:r>
          </a:p>
        </p:txBody>
      </p:sp>
      <p:pic>
        <p:nvPicPr>
          <p:cNvPr id="2" name="图片 1">
            <a:extLst>
              <a:ext uri="{FF2B5EF4-FFF2-40B4-BE49-F238E27FC236}">
                <a16:creationId xmlns:a16="http://schemas.microsoft.com/office/drawing/2014/main" id="{E21FB814-1518-E252-9C76-BCDAD87CF2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685800" y="3783330"/>
            <a:ext cx="2519680" cy="1919605"/>
          </a:xfrm>
          <a:prstGeom prst="rect">
            <a:avLst/>
          </a:prstGeom>
          <a:noFill/>
          <a:ln>
            <a:noFill/>
          </a:ln>
        </p:spPr>
      </p:pic>
      <p:pic>
        <p:nvPicPr>
          <p:cNvPr id="7" name="图片 6">
            <a:extLst>
              <a:ext uri="{FF2B5EF4-FFF2-40B4-BE49-F238E27FC236}">
                <a16:creationId xmlns:a16="http://schemas.microsoft.com/office/drawing/2014/main" id="{06F3ED25-6641-3439-1C15-C4FBCD105C2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266442" y="3783330"/>
            <a:ext cx="2519680" cy="1931670"/>
          </a:xfrm>
          <a:prstGeom prst="rect">
            <a:avLst/>
          </a:prstGeom>
          <a:noFill/>
          <a:ln>
            <a:noFill/>
          </a:ln>
        </p:spPr>
      </p:pic>
      <p:pic>
        <p:nvPicPr>
          <p:cNvPr id="8" name="图片 7">
            <a:extLst>
              <a:ext uri="{FF2B5EF4-FFF2-40B4-BE49-F238E27FC236}">
                <a16:creationId xmlns:a16="http://schemas.microsoft.com/office/drawing/2014/main" id="{27234819-3066-E393-1BE9-EB59DC3BEB1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6083808" y="3812539"/>
            <a:ext cx="2519680" cy="1861185"/>
          </a:xfrm>
          <a:prstGeom prst="rect">
            <a:avLst/>
          </a:prstGeom>
          <a:noFill/>
          <a:ln>
            <a:noFill/>
          </a:ln>
        </p:spPr>
      </p:pic>
      <p:sp>
        <p:nvSpPr>
          <p:cNvPr id="11" name="文本框 10">
            <a:extLst>
              <a:ext uri="{FF2B5EF4-FFF2-40B4-BE49-F238E27FC236}">
                <a16:creationId xmlns:a16="http://schemas.microsoft.com/office/drawing/2014/main" id="{FB4B7AA1-5654-C09E-9631-B19C24314489}"/>
              </a:ext>
            </a:extLst>
          </p:cNvPr>
          <p:cNvSpPr txBox="1"/>
          <p:nvPr/>
        </p:nvSpPr>
        <p:spPr>
          <a:xfrm>
            <a:off x="892128" y="5833477"/>
            <a:ext cx="2107023" cy="276999"/>
          </a:xfrm>
          <a:prstGeom prst="rect">
            <a:avLst/>
          </a:prstGeom>
          <a:solidFill>
            <a:schemeClr val="accent1"/>
          </a:solidFill>
        </p:spPr>
        <p:txBody>
          <a:bodyPr wrap="square">
            <a:spAutoFit/>
          </a:bodyPr>
          <a:lstStyle/>
          <a:p>
            <a:pPr algn="ctr"/>
            <a:r>
              <a:rPr lang="en-US" altLang="zh-CN" sz="1200" b="1" kern="100" dirty="0">
                <a:effectLst/>
                <a:latin typeface="Calibri" panose="020F0502020204030204" pitchFamily="34" charset="0"/>
                <a:ea typeface="宋体" panose="02010600030101010101" pitchFamily="2" charset="-122"/>
                <a:cs typeface="Times New Roman" panose="02020603050405020304" pitchFamily="18" charset="0"/>
              </a:rPr>
              <a:t>PLVAS</a:t>
            </a: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软件的仿真频响函数</a:t>
            </a:r>
            <a:endParaRPr lang="zh-CN" altLang="en-US" sz="1200" b="1" dirty="0"/>
          </a:p>
        </p:txBody>
      </p:sp>
      <p:sp>
        <p:nvSpPr>
          <p:cNvPr id="15" name="文本框 14">
            <a:extLst>
              <a:ext uri="{FF2B5EF4-FFF2-40B4-BE49-F238E27FC236}">
                <a16:creationId xmlns:a16="http://schemas.microsoft.com/office/drawing/2014/main" id="{CD02545B-EF54-EBDB-CA45-8523AC099B78}"/>
              </a:ext>
            </a:extLst>
          </p:cNvPr>
          <p:cNvSpPr txBox="1"/>
          <p:nvPr/>
        </p:nvSpPr>
        <p:spPr>
          <a:xfrm>
            <a:off x="3733800" y="5791200"/>
            <a:ext cx="2023095" cy="461665"/>
          </a:xfrm>
          <a:prstGeom prst="rect">
            <a:avLst/>
          </a:prstGeom>
          <a:solidFill>
            <a:schemeClr val="accent1"/>
          </a:solidFill>
        </p:spPr>
        <p:txBody>
          <a:bodyPr wrap="square">
            <a:spAutoFit/>
          </a:bodyPr>
          <a:lstStyle/>
          <a:p>
            <a:pPr algn="ct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流速对管道系统固有频率的影响（</a:t>
            </a:r>
            <a:r>
              <a:rPr lang="en-US" altLang="zh-CN" sz="1200" b="1" kern="100" dirty="0">
                <a:effectLst/>
                <a:latin typeface="Calibri" panose="020F0502020204030204" pitchFamily="34" charset="0"/>
                <a:ea typeface="宋体" panose="02010600030101010101" pitchFamily="2" charset="-122"/>
                <a:cs typeface="Times New Roman" panose="02020603050405020304" pitchFamily="18" charset="0"/>
              </a:rPr>
              <a:t>PLVAS</a:t>
            </a: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altLang="en-US" sz="1200" b="1" dirty="0"/>
          </a:p>
        </p:txBody>
      </p:sp>
      <p:sp>
        <p:nvSpPr>
          <p:cNvPr id="19" name="文本框 18">
            <a:extLst>
              <a:ext uri="{FF2B5EF4-FFF2-40B4-BE49-F238E27FC236}">
                <a16:creationId xmlns:a16="http://schemas.microsoft.com/office/drawing/2014/main" id="{19ED0067-6866-58A0-9A25-4EF44868152D}"/>
              </a:ext>
            </a:extLst>
          </p:cNvPr>
          <p:cNvSpPr txBox="1"/>
          <p:nvPr/>
        </p:nvSpPr>
        <p:spPr>
          <a:xfrm>
            <a:off x="6427092" y="5833477"/>
            <a:ext cx="2111774" cy="461665"/>
          </a:xfrm>
          <a:prstGeom prst="rect">
            <a:avLst/>
          </a:prstGeom>
          <a:solidFill>
            <a:schemeClr val="accent1"/>
          </a:solidFill>
        </p:spPr>
        <p:txBody>
          <a:bodyPr wrap="square">
            <a:spAutoFit/>
          </a:bodyPr>
          <a:lstStyle/>
          <a:p>
            <a:pPr algn="ct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流速对管道系统固有频率的影响（</a:t>
            </a:r>
            <a:r>
              <a:rPr lang="en-US" altLang="zh-CN" sz="1200" b="1" kern="100" dirty="0">
                <a:effectLst/>
                <a:latin typeface="Calibri" panose="020F0502020204030204" pitchFamily="34" charset="0"/>
                <a:ea typeface="宋体" panose="02010600030101010101" pitchFamily="2" charset="-122"/>
                <a:cs typeface="Times New Roman" panose="02020603050405020304" pitchFamily="18" charset="0"/>
              </a:rPr>
              <a:t>ANSYS</a:t>
            </a: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a:t>
            </a:r>
            <a:endParaRPr lang="zh-CN" altLang="en-US" sz="1200" b="1" dirty="0"/>
          </a:p>
        </p:txBody>
      </p:sp>
      <p:sp>
        <p:nvSpPr>
          <p:cNvPr id="21" name="文本框 20">
            <a:extLst>
              <a:ext uri="{FF2B5EF4-FFF2-40B4-BE49-F238E27FC236}">
                <a16:creationId xmlns:a16="http://schemas.microsoft.com/office/drawing/2014/main" id="{F7B65C18-0A1B-F3C6-ECE7-C8B26AC30180}"/>
              </a:ext>
            </a:extLst>
          </p:cNvPr>
          <p:cNvSpPr txBox="1"/>
          <p:nvPr/>
        </p:nvSpPr>
        <p:spPr>
          <a:xfrm>
            <a:off x="2577381" y="3533001"/>
            <a:ext cx="4145981"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US" altLang="zh-CN" sz="1200" b="1" kern="100" dirty="0">
                <a:effectLst/>
                <a:latin typeface="Calibri" panose="020F0502020204030204" pitchFamily="34" charset="0"/>
                <a:ea typeface="宋体" panose="02010600030101010101" pitchFamily="2" charset="-122"/>
                <a:cs typeface="Times New Roman" panose="02020603050405020304" pitchFamily="18" charset="0"/>
              </a:rPr>
              <a:t>PLVAS</a:t>
            </a: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软件验证</a:t>
            </a:r>
            <a:endParaRPr lang="zh-CN" altLang="en-US" sz="1200" b="1" dirty="0"/>
          </a:p>
        </p:txBody>
      </p:sp>
      <p:sp>
        <p:nvSpPr>
          <p:cNvPr id="9" name="文本框 8">
            <a:extLst>
              <a:ext uri="{FF2B5EF4-FFF2-40B4-BE49-F238E27FC236}">
                <a16:creationId xmlns:a16="http://schemas.microsoft.com/office/drawing/2014/main" id="{B12D73D8-84F0-FDE7-F04B-6424C621EB4F}"/>
              </a:ext>
            </a:extLst>
          </p:cNvPr>
          <p:cNvSpPr txBox="1"/>
          <p:nvPr/>
        </p:nvSpPr>
        <p:spPr>
          <a:xfrm>
            <a:off x="460141" y="1375611"/>
            <a:ext cx="4578016" cy="338554"/>
          </a:xfrm>
          <a:prstGeom prst="rect">
            <a:avLst/>
          </a:prstGeom>
          <a:noFill/>
        </p:spPr>
        <p:txBody>
          <a:bodyPr wrap="square">
            <a:spAutoFit/>
          </a:bodyPr>
          <a:lstStyle/>
          <a:p>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）结果验证：</a:t>
            </a:r>
            <a:endParaRPr lang="zh-CN" altLang="en-US" dirty="0"/>
          </a:p>
        </p:txBody>
      </p:sp>
    </p:spTree>
    <p:extLst>
      <p:ext uri="{BB962C8B-B14F-4D97-AF65-F5344CB8AC3E}">
        <p14:creationId xmlns:p14="http://schemas.microsoft.com/office/powerpoint/2010/main" val="36272950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AE28D-F7FE-9A96-3F1D-89783102426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83CB3E4-6F66-4AA3-DBBC-3A2A21FB036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35E46CC-510C-B269-5217-F1ECE142DEA3}"/>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BA01E9F-C6DC-94A6-8302-B9DD459CCFFE}"/>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FA645A9-C272-C4DE-77DE-30198E81E3B7}"/>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A5D3FBFA-763F-F487-DA16-198B705E504D}"/>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C1AB9641-272E-6861-59F4-93216A6A9DDC}"/>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1</a:t>
            </a:r>
            <a:r>
              <a:rPr lang="en-US" sz="1600" b="1" dirty="0">
                <a:latin typeface="Calibri" panose="020F0502020204030204"/>
                <a:ea typeface="宋体" panose="02010600030101010101" pitchFamily="2" charset="-122"/>
              </a:rPr>
              <a:t>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管道振动分析系统</a:t>
            </a:r>
            <a:r>
              <a:rPr lang="en-US" altLang="zh-CN" sz="1600" b="1" dirty="0">
                <a:latin typeface="Calibri" panose="020F0502020204030204"/>
                <a:ea typeface="宋体" panose="02010600030101010101" pitchFamily="2" charset="-122"/>
              </a:rPr>
              <a:t>PLVAS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69788A6F-B751-75ED-DBBD-AF983A122283}"/>
              </a:ext>
            </a:extLst>
          </p:cNvPr>
          <p:cNvSpPr txBox="1"/>
          <p:nvPr/>
        </p:nvSpPr>
        <p:spPr>
          <a:xfrm>
            <a:off x="626110" y="1371600"/>
            <a:ext cx="7892415" cy="1511952"/>
          </a:xfrm>
          <a:prstGeom prst="rect">
            <a:avLst/>
          </a:prstGeom>
        </p:spPr>
        <p:txBody>
          <a:bodyPr wrap="square">
            <a:spAutoFit/>
          </a:bodyPr>
          <a:lstStyle/>
          <a:p>
            <a:pPr algn="just" defTabSz="266700">
              <a:lnSpc>
                <a:spcPct val="150000"/>
              </a:lnSpc>
            </a:pPr>
            <a:r>
              <a:rPr lang="zh-CN" altLang="en-US" sz="1600" i="0" dirty="0">
                <a:latin typeface="宋体" panose="02010600030101010101" pitchFamily="2" charset="-122"/>
                <a:ea typeface="宋体" panose="02010600030101010101" pitchFamily="2" charset="-122"/>
              </a:rPr>
              <a:t>在工程应用方面，利用</a:t>
            </a:r>
            <a:r>
              <a:rPr lang="en-US" altLang="zh-CN" sz="1600" i="0" dirty="0">
                <a:latin typeface="宋体" panose="02010600030101010101" pitchFamily="2" charset="-122"/>
                <a:ea typeface="宋体" panose="02010600030101010101" pitchFamily="2" charset="-122"/>
              </a:rPr>
              <a:t>PLVAS</a:t>
            </a:r>
            <a:r>
              <a:rPr lang="zh-CN" altLang="en-US" sz="1600" i="0" dirty="0">
                <a:latin typeface="宋体" panose="02010600030101010101" pitchFamily="2" charset="-122"/>
                <a:ea typeface="宋体" panose="02010600030101010101" pitchFamily="2" charset="-122"/>
              </a:rPr>
              <a:t>软件对飞机某吸油模块进行了振动故障分析，该吸油模块主要功能为汇集液压系统各路回油，供液压油泵吸油使用。吸油模块通过支架与结构侧壁板进行连接。油泵</a:t>
            </a:r>
            <a:r>
              <a:rPr lang="en-US" altLang="zh-CN" sz="1600" i="0" dirty="0">
                <a:latin typeface="宋体" panose="02010600030101010101" pitchFamily="2" charset="-122"/>
                <a:ea typeface="宋体" panose="02010600030101010101" pitchFamily="2" charset="-122"/>
              </a:rPr>
              <a:t>A</a:t>
            </a:r>
            <a:r>
              <a:rPr lang="zh-CN" altLang="en-US" sz="1600" i="0" dirty="0">
                <a:latin typeface="宋体" panose="02010600030101010101" pitchFamily="2" charset="-122"/>
                <a:ea typeface="宋体" panose="02010600030101010101" pitchFamily="2" charset="-122"/>
              </a:rPr>
              <a:t>吸油管路</a:t>
            </a:r>
            <a:r>
              <a:rPr lang="en-US" altLang="zh-CN" sz="1600" i="0" dirty="0">
                <a:latin typeface="宋体" panose="02010600030101010101" pitchFamily="2" charset="-122"/>
                <a:ea typeface="宋体" panose="02010600030101010101" pitchFamily="2" charset="-122"/>
              </a:rPr>
              <a:t>3R5A</a:t>
            </a:r>
            <a:r>
              <a:rPr lang="zh-CN" altLang="en-US" sz="1600" i="0" dirty="0">
                <a:latin typeface="宋体" panose="02010600030101010101" pitchFamily="2" charset="-122"/>
                <a:ea typeface="宋体" panose="02010600030101010101" pitchFamily="2" charset="-122"/>
              </a:rPr>
              <a:t>与</a:t>
            </a:r>
            <a:r>
              <a:rPr lang="en-US" altLang="zh-CN" sz="1600" i="0" dirty="0">
                <a:latin typeface="宋体" panose="02010600030101010101" pitchFamily="2" charset="-122"/>
                <a:ea typeface="宋体" panose="02010600030101010101" pitchFamily="2" charset="-122"/>
              </a:rPr>
              <a:t>3R54</a:t>
            </a:r>
            <a:r>
              <a:rPr lang="zh-CN" altLang="en-US" sz="1600" i="0" dirty="0">
                <a:latin typeface="宋体" panose="02010600030101010101" pitchFamily="2" charset="-122"/>
                <a:ea typeface="宋体" panose="02010600030101010101" pitchFamily="2" charset="-122"/>
              </a:rPr>
              <a:t>通过扩口式直通管接头相连，最终固定于发动机推力销安装所在的框上，中间有两个带垫卡箍固定导管。</a:t>
            </a:r>
          </a:p>
        </p:txBody>
      </p:sp>
      <p:pic>
        <p:nvPicPr>
          <p:cNvPr id="4" name="图片 3">
            <a:extLst>
              <a:ext uri="{FF2B5EF4-FFF2-40B4-BE49-F238E27FC236}">
                <a16:creationId xmlns:a16="http://schemas.microsoft.com/office/drawing/2014/main" id="{0B0114E5-0C19-BCCF-CBD2-B2AAAC42CA4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1045399" y="3043851"/>
            <a:ext cx="2138859" cy="1511952"/>
          </a:xfrm>
          <a:prstGeom prst="rect">
            <a:avLst/>
          </a:prstGeom>
          <a:noFill/>
          <a:ln>
            <a:noFill/>
          </a:ln>
        </p:spPr>
      </p:pic>
      <p:pic>
        <p:nvPicPr>
          <p:cNvPr id="9" name="图片 8">
            <a:extLst>
              <a:ext uri="{FF2B5EF4-FFF2-40B4-BE49-F238E27FC236}">
                <a16:creationId xmlns:a16="http://schemas.microsoft.com/office/drawing/2014/main" id="{5D6335A0-1A9D-4678-0155-34565FB9612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800600" y="2980390"/>
            <a:ext cx="2228571" cy="1594484"/>
          </a:xfrm>
          <a:prstGeom prst="rect">
            <a:avLst/>
          </a:prstGeom>
          <a:noFill/>
          <a:ln>
            <a:noFill/>
          </a:ln>
        </p:spPr>
      </p:pic>
      <p:pic>
        <p:nvPicPr>
          <p:cNvPr id="10" name="图片 9">
            <a:extLst>
              <a:ext uri="{FF2B5EF4-FFF2-40B4-BE49-F238E27FC236}">
                <a16:creationId xmlns:a16="http://schemas.microsoft.com/office/drawing/2014/main" id="{3B62374B-BF77-8D88-875A-DB62A0ACF2CF}"/>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37844" y="4850129"/>
            <a:ext cx="2493010" cy="1031240"/>
          </a:xfrm>
          <a:prstGeom prst="rect">
            <a:avLst/>
          </a:prstGeom>
          <a:noFill/>
          <a:ln>
            <a:noFill/>
          </a:ln>
        </p:spPr>
      </p:pic>
      <p:pic>
        <p:nvPicPr>
          <p:cNvPr id="12" name="图片 11">
            <a:extLst>
              <a:ext uri="{FF2B5EF4-FFF2-40B4-BE49-F238E27FC236}">
                <a16:creationId xmlns:a16="http://schemas.microsoft.com/office/drawing/2014/main" id="{6E39B6FD-E7CF-5154-F0BA-57E3E17BEBA1}"/>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843501" y="4850129"/>
            <a:ext cx="2216150" cy="996315"/>
          </a:xfrm>
          <a:prstGeom prst="rect">
            <a:avLst/>
          </a:prstGeom>
          <a:noFill/>
          <a:ln>
            <a:noFill/>
          </a:ln>
        </p:spPr>
      </p:pic>
      <p:sp>
        <p:nvSpPr>
          <p:cNvPr id="14" name="文本框 13">
            <a:extLst>
              <a:ext uri="{FF2B5EF4-FFF2-40B4-BE49-F238E27FC236}">
                <a16:creationId xmlns:a16="http://schemas.microsoft.com/office/drawing/2014/main" id="{B4605A7F-1242-2EEC-8B68-829D196CB95E}"/>
              </a:ext>
            </a:extLst>
          </p:cNvPr>
          <p:cNvSpPr txBox="1"/>
          <p:nvPr/>
        </p:nvSpPr>
        <p:spPr>
          <a:xfrm>
            <a:off x="2976078" y="5946406"/>
            <a:ext cx="3445142" cy="276999"/>
          </a:xfrm>
          <a:prstGeom prst="rect">
            <a:avLst/>
          </a:prstGeom>
          <a:solidFill>
            <a:schemeClr val="accent1"/>
          </a:solidFill>
        </p:spPr>
        <p:txBody>
          <a:bodyPr wrap="square">
            <a:spAutoFit/>
          </a:bodyPr>
          <a:lstStyle/>
          <a:p>
            <a:pPr algn="ctr"/>
            <a:r>
              <a:rPr lang="zh-CN" altLang="zh-CN" sz="1200" kern="100">
                <a:effectLst/>
                <a:latin typeface="Calibri" panose="020F0502020204030204" pitchFamily="34" charset="0"/>
                <a:ea typeface="宋体" panose="02010600030101010101" pitchFamily="2" charset="-122"/>
                <a:cs typeface="Times New Roman" panose="02020603050405020304" pitchFamily="18" charset="0"/>
              </a:rPr>
              <a:t>某飞机吸油模块的管道故障诊断及设计改进措施</a:t>
            </a:r>
            <a:endParaRPr lang="zh-CN" altLang="en-US" sz="1200" dirty="0"/>
          </a:p>
        </p:txBody>
      </p:sp>
      <p:sp>
        <p:nvSpPr>
          <p:cNvPr id="17" name="文本框 16">
            <a:extLst>
              <a:ext uri="{FF2B5EF4-FFF2-40B4-BE49-F238E27FC236}">
                <a16:creationId xmlns:a16="http://schemas.microsoft.com/office/drawing/2014/main" id="{359129AA-7C93-D86B-4AB0-CDE67B1D9948}"/>
              </a:ext>
            </a:extLst>
          </p:cNvPr>
          <p:cNvSpPr txBox="1"/>
          <p:nvPr/>
        </p:nvSpPr>
        <p:spPr>
          <a:xfrm>
            <a:off x="3297992" y="3576935"/>
            <a:ext cx="1197807"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某吸油模块相连的管道结构</a:t>
            </a:r>
            <a:endParaRPr lang="zh-CN" altLang="en-US" sz="1200" dirty="0"/>
          </a:p>
        </p:txBody>
      </p:sp>
      <p:sp>
        <p:nvSpPr>
          <p:cNvPr id="18" name="文本框 17">
            <a:extLst>
              <a:ext uri="{FF2B5EF4-FFF2-40B4-BE49-F238E27FC236}">
                <a16:creationId xmlns:a16="http://schemas.microsoft.com/office/drawing/2014/main" id="{4C834513-0F0F-1F3C-DBE6-CB1C76585F17}"/>
              </a:ext>
            </a:extLst>
          </p:cNvPr>
          <p:cNvSpPr txBox="1"/>
          <p:nvPr/>
        </p:nvSpPr>
        <p:spPr>
          <a:xfrm>
            <a:off x="7193611" y="3576935"/>
            <a:ext cx="1274201"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zh-CN" sz="1200" dirty="0"/>
              <a:t>吸油模块损伤部位</a:t>
            </a:r>
            <a:endParaRPr lang="zh-CN" altLang="en-US" sz="1200" dirty="0"/>
          </a:p>
        </p:txBody>
      </p:sp>
      <p:sp>
        <p:nvSpPr>
          <p:cNvPr id="22" name="文本框 21">
            <a:extLst>
              <a:ext uri="{FF2B5EF4-FFF2-40B4-BE49-F238E27FC236}">
                <a16:creationId xmlns:a16="http://schemas.microsoft.com/office/drawing/2014/main" id="{37A1A93A-BA86-DECF-04C8-E48BB9734041}"/>
              </a:ext>
            </a:extLst>
          </p:cNvPr>
          <p:cNvSpPr txBox="1"/>
          <p:nvPr/>
        </p:nvSpPr>
        <p:spPr>
          <a:xfrm>
            <a:off x="3330854" y="5040705"/>
            <a:ext cx="1241145"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故障管道的危险模态</a:t>
            </a:r>
            <a:endParaRPr lang="zh-CN" altLang="en-US" sz="1200" dirty="0"/>
          </a:p>
        </p:txBody>
      </p:sp>
      <p:sp>
        <p:nvSpPr>
          <p:cNvPr id="23" name="文本框 22">
            <a:extLst>
              <a:ext uri="{FF2B5EF4-FFF2-40B4-BE49-F238E27FC236}">
                <a16:creationId xmlns:a16="http://schemas.microsoft.com/office/drawing/2014/main" id="{E9E54473-0AC9-923A-8C31-9E696CF24ED1}"/>
              </a:ext>
            </a:extLst>
          </p:cNvPr>
          <p:cNvSpPr txBox="1"/>
          <p:nvPr/>
        </p:nvSpPr>
        <p:spPr>
          <a:xfrm>
            <a:off x="7193611" y="5059976"/>
            <a:ext cx="1274201"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zh-CN" sz="1200" dirty="0"/>
              <a:t>故障管道的改进后的模态</a:t>
            </a:r>
            <a:endParaRPr lang="zh-CN" altLang="en-US" sz="1200" dirty="0"/>
          </a:p>
        </p:txBody>
      </p:sp>
    </p:spTree>
    <p:extLst>
      <p:ext uri="{BB962C8B-B14F-4D97-AF65-F5344CB8AC3E}">
        <p14:creationId xmlns:p14="http://schemas.microsoft.com/office/powerpoint/2010/main" val="36801024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26A03-DFCB-F262-8402-E516CEAD5954}"/>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3CCD647-93BD-5A3E-29EE-81B3097ADAB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BC520667-2562-38D1-854C-DB1D8FF36D5B}"/>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C7512EC-A5C2-45CD-3D0E-8481A48308ED}"/>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32068FD-AC0D-0406-10B6-068C82FBCDCA}"/>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27134F4B-8081-4747-0F96-89BF0F229922}"/>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DB0E6F8B-79B3-C7BC-97EF-93C3978B5A7A}"/>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3.2.2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管道系统振动抑制技术</a:t>
            </a:r>
          </a:p>
        </p:txBody>
      </p:sp>
      <p:sp>
        <p:nvSpPr>
          <p:cNvPr id="6" name="文本框 5">
            <a:extLst>
              <a:ext uri="{FF2B5EF4-FFF2-40B4-BE49-F238E27FC236}">
                <a16:creationId xmlns:a16="http://schemas.microsoft.com/office/drawing/2014/main" id="{0085B1AB-2C7B-82A0-C118-6D0F916D7485}"/>
              </a:ext>
            </a:extLst>
          </p:cNvPr>
          <p:cNvSpPr txBox="1"/>
          <p:nvPr/>
        </p:nvSpPr>
        <p:spPr>
          <a:xfrm>
            <a:off x="626110" y="1371600"/>
            <a:ext cx="7892415" cy="2989280"/>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zh-CN" sz="1600" dirty="0"/>
              <a:t>成都飞机工业（集团）有限责任公司和成都飞机设计研究所委托项目</a:t>
            </a:r>
            <a:endParaRPr lang="zh-CN" altLang="en-US"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针对管道系统振动控制问题，研制了两型管道减振器，首先，利用动力吸振原理，研制了管道吸振器，该吸振器加持在管道上实施减振，设计了具有周向特性且便于安装的动力吸振器，主要由质量块，弹簧，阻尼器组成。根据管道振动频率，通过设计弹簧片的刚度和质量块的质量，使管道的振动能量被质量块吸收而减小，而质量块的振动增加，并以此达到管道减振动的目的。然后，根据颗粒碰撞消耗能量的原理，设计研制了管道颗粒减振器，该减振器也是夹持带管道上使用，与管道动力吸振器相比更为安全。</a:t>
            </a:r>
          </a:p>
        </p:txBody>
      </p:sp>
      <p:pic>
        <p:nvPicPr>
          <p:cNvPr id="2" name="图片 1">
            <a:extLst>
              <a:ext uri="{FF2B5EF4-FFF2-40B4-BE49-F238E27FC236}">
                <a16:creationId xmlns:a16="http://schemas.microsoft.com/office/drawing/2014/main" id="{7A5EAB0C-33E7-363C-0CF1-59B5F65C1007}"/>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565846" y="4504249"/>
            <a:ext cx="1495163" cy="1235384"/>
          </a:xfrm>
          <a:prstGeom prst="rect">
            <a:avLst/>
          </a:prstGeom>
          <a:noFill/>
          <a:ln>
            <a:noFill/>
          </a:ln>
        </p:spPr>
      </p:pic>
      <p:pic>
        <p:nvPicPr>
          <p:cNvPr id="7" name="图片 6" descr="７６ｈｚ最佳和没减振">
            <a:extLst>
              <a:ext uri="{FF2B5EF4-FFF2-40B4-BE49-F238E27FC236}">
                <a16:creationId xmlns:a16="http://schemas.microsoft.com/office/drawing/2014/main" id="{EF877B8C-15AF-4AE1-6207-4EA159AFC980}"/>
              </a:ext>
            </a:extLst>
          </p:cNvPr>
          <p:cNvPicPr>
            <a:picLocks noChangeAspect="1"/>
          </p:cNvPicPr>
          <p:nvPr/>
        </p:nvPicPr>
        <p:blipFill>
          <a:blip r:embed="rId3" cstate="print">
            <a:extLst>
              <a:ext uri="{28A0092B-C50C-407E-A947-70E740481C1C}">
                <a14:useLocalDpi xmlns:a14="http://schemas.microsoft.com/office/drawing/2010/main" val="0"/>
              </a:ext>
            </a:extLst>
          </a:blip>
          <a:srcRect l="4594" t="5573" r="2284"/>
          <a:stretch>
            <a:fillRect/>
          </a:stretch>
        </p:blipFill>
        <p:spPr>
          <a:xfrm>
            <a:off x="2359660" y="4504249"/>
            <a:ext cx="1814456" cy="1288593"/>
          </a:xfrm>
          <a:prstGeom prst="rect">
            <a:avLst/>
          </a:prstGeom>
          <a:noFill/>
          <a:ln>
            <a:noFill/>
          </a:ln>
        </p:spPr>
      </p:pic>
      <p:pic>
        <p:nvPicPr>
          <p:cNvPr id="8" name="图片 7">
            <a:extLst>
              <a:ext uri="{FF2B5EF4-FFF2-40B4-BE49-F238E27FC236}">
                <a16:creationId xmlns:a16="http://schemas.microsoft.com/office/drawing/2014/main" id="{B6FDC7C0-B654-92CE-DCDA-FFC31AFBB96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4714240" y="4437390"/>
            <a:ext cx="1635760" cy="1265570"/>
          </a:xfrm>
          <a:prstGeom prst="rect">
            <a:avLst/>
          </a:prstGeom>
          <a:noFill/>
          <a:ln>
            <a:noFill/>
          </a:ln>
        </p:spPr>
      </p:pic>
      <p:pic>
        <p:nvPicPr>
          <p:cNvPr id="9" name="图片 8">
            <a:extLst>
              <a:ext uri="{FF2B5EF4-FFF2-40B4-BE49-F238E27FC236}">
                <a16:creationId xmlns:a16="http://schemas.microsoft.com/office/drawing/2014/main" id="{82A4699E-0305-ABB5-F1A8-4A22A5D2897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648651" y="4437390"/>
            <a:ext cx="1790297" cy="1265570"/>
          </a:xfrm>
          <a:prstGeom prst="rect">
            <a:avLst/>
          </a:prstGeom>
          <a:noFill/>
          <a:ln>
            <a:noFill/>
          </a:ln>
        </p:spPr>
      </p:pic>
      <p:sp>
        <p:nvSpPr>
          <p:cNvPr id="13" name="文本框 12">
            <a:extLst>
              <a:ext uri="{FF2B5EF4-FFF2-40B4-BE49-F238E27FC236}">
                <a16:creationId xmlns:a16="http://schemas.microsoft.com/office/drawing/2014/main" id="{3DB7A9FA-9E77-E403-B310-D5FC0636C6B3}"/>
              </a:ext>
            </a:extLst>
          </p:cNvPr>
          <p:cNvSpPr txBox="1"/>
          <p:nvPr/>
        </p:nvSpPr>
        <p:spPr>
          <a:xfrm>
            <a:off x="3789299" y="4122475"/>
            <a:ext cx="1849882" cy="276999"/>
          </a:xfrm>
          <a:prstGeom prst="rect">
            <a:avLst/>
          </a:prstGeom>
          <a:solidFill>
            <a:schemeClr val="accent1"/>
          </a:solidFill>
        </p:spPr>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自主研制的管道减振器</a:t>
            </a:r>
            <a:endParaRPr lang="zh-CN" altLang="en-US" sz="1200" dirty="0"/>
          </a:p>
        </p:txBody>
      </p:sp>
      <p:sp>
        <p:nvSpPr>
          <p:cNvPr id="17" name="文本框 16">
            <a:extLst>
              <a:ext uri="{FF2B5EF4-FFF2-40B4-BE49-F238E27FC236}">
                <a16:creationId xmlns:a16="http://schemas.microsoft.com/office/drawing/2014/main" id="{585FA2D0-71B8-E2F6-E0C6-7AA09E7B776D}"/>
              </a:ext>
            </a:extLst>
          </p:cNvPr>
          <p:cNvSpPr txBox="1"/>
          <p:nvPr/>
        </p:nvSpPr>
        <p:spPr>
          <a:xfrm>
            <a:off x="565846" y="5862935"/>
            <a:ext cx="1415354"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a</a:t>
            </a: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管道动力吸振器实物</a:t>
            </a:r>
            <a:endParaRPr lang="zh-CN" altLang="en-US" sz="1200" dirty="0"/>
          </a:p>
        </p:txBody>
      </p:sp>
      <p:sp>
        <p:nvSpPr>
          <p:cNvPr id="19" name="文本框 18">
            <a:extLst>
              <a:ext uri="{FF2B5EF4-FFF2-40B4-BE49-F238E27FC236}">
                <a16:creationId xmlns:a16="http://schemas.microsoft.com/office/drawing/2014/main" id="{B3B5AAFC-B185-C88B-409E-B6B0D69746A6}"/>
              </a:ext>
            </a:extLst>
          </p:cNvPr>
          <p:cNvSpPr txBox="1"/>
          <p:nvPr/>
        </p:nvSpPr>
        <p:spPr>
          <a:xfrm>
            <a:off x="2490497" y="5862935"/>
            <a:ext cx="1666712" cy="461665"/>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zh-CN" altLang="en-US" sz="1200" dirty="0"/>
              <a:t>（</a:t>
            </a:r>
            <a:r>
              <a:rPr lang="en-US" altLang="zh-CN" sz="1200" dirty="0"/>
              <a:t>b</a:t>
            </a:r>
            <a:r>
              <a:rPr lang="zh-CN" altLang="en-US" sz="1200" dirty="0"/>
              <a:t>）</a:t>
            </a:r>
            <a:r>
              <a:rPr lang="zh-CN" altLang="zh-CN" sz="1200" dirty="0"/>
              <a:t>管道动力吸振器减振效果</a:t>
            </a:r>
            <a:endParaRPr lang="zh-CN" altLang="en-US" sz="1200" dirty="0"/>
          </a:p>
        </p:txBody>
      </p:sp>
      <p:sp>
        <p:nvSpPr>
          <p:cNvPr id="21" name="文本框 20">
            <a:extLst>
              <a:ext uri="{FF2B5EF4-FFF2-40B4-BE49-F238E27FC236}">
                <a16:creationId xmlns:a16="http://schemas.microsoft.com/office/drawing/2014/main" id="{E4DBDB01-F1BC-49DA-8C2B-1F6C7B4A7DD7}"/>
              </a:ext>
            </a:extLst>
          </p:cNvPr>
          <p:cNvSpPr txBox="1"/>
          <p:nvPr/>
        </p:nvSpPr>
        <p:spPr>
          <a:xfrm>
            <a:off x="4921377" y="5862935"/>
            <a:ext cx="1221486"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en-US" sz="1200" kern="100" dirty="0">
                <a:latin typeface="Calibri" panose="020F0502020204030204" pitchFamily="34" charset="0"/>
                <a:cs typeface="Times New Roman" panose="02020603050405020304" pitchFamily="18" charset="0"/>
              </a:rPr>
              <a:t>（</a:t>
            </a:r>
            <a:r>
              <a:rPr lang="en-US" altLang="zh-CN" sz="1200" kern="100" dirty="0">
                <a:latin typeface="Calibri" panose="020F0502020204030204" pitchFamily="34" charset="0"/>
                <a:cs typeface="Times New Roman" panose="02020603050405020304" pitchFamily="18" charset="0"/>
              </a:rPr>
              <a:t>c</a:t>
            </a:r>
            <a:r>
              <a:rPr lang="zh-CN" altLang="en-US" sz="1200" kern="100" dirty="0">
                <a:latin typeface="Calibri" panose="020F0502020204030204" pitchFamily="34" charset="0"/>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管道颗粒减振器实物</a:t>
            </a:r>
            <a:endParaRPr lang="zh-CN" altLang="en-US" sz="1200" dirty="0"/>
          </a:p>
        </p:txBody>
      </p:sp>
      <p:sp>
        <p:nvSpPr>
          <p:cNvPr id="23" name="文本框 22">
            <a:extLst>
              <a:ext uri="{FF2B5EF4-FFF2-40B4-BE49-F238E27FC236}">
                <a16:creationId xmlns:a16="http://schemas.microsoft.com/office/drawing/2014/main" id="{75D0DE77-224E-7414-34E2-A3F16A6E2006}"/>
              </a:ext>
            </a:extLst>
          </p:cNvPr>
          <p:cNvSpPr txBox="1"/>
          <p:nvPr/>
        </p:nvSpPr>
        <p:spPr>
          <a:xfrm>
            <a:off x="6791424" y="5862935"/>
            <a:ext cx="1647524" cy="461665"/>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d</a:t>
            </a: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管道颗粒减振器减振效果</a:t>
            </a:r>
            <a:endParaRPr lang="zh-CN" altLang="en-US" sz="1200" dirty="0"/>
          </a:p>
        </p:txBody>
      </p:sp>
    </p:spTree>
    <p:extLst>
      <p:ext uri="{BB962C8B-B14F-4D97-AF65-F5344CB8AC3E}">
        <p14:creationId xmlns:p14="http://schemas.microsoft.com/office/powerpoint/2010/main" val="4048914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70694-0C67-23EF-BCCD-CA139AF85E5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94C5DAF6-7D3D-2139-8071-569BDEF44E5E}"/>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B3539AB8-A651-A731-DDA2-CA7E1B72DFA9}"/>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3DEE4CFB-E97B-CB37-159F-0CFB9F86B18B}"/>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D719F74-9CE6-E55B-9247-88CE5D66756F}"/>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DEEF5FD9-3F44-0628-CF04-683FC9840C26}"/>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09E71DA0-2106-3FDA-143F-98B44EA06521}"/>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3.2.2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管道系统振动抑制技术</a:t>
            </a:r>
          </a:p>
        </p:txBody>
      </p:sp>
      <p:sp>
        <p:nvSpPr>
          <p:cNvPr id="6" name="文本框 5">
            <a:extLst>
              <a:ext uri="{FF2B5EF4-FFF2-40B4-BE49-F238E27FC236}">
                <a16:creationId xmlns:a16="http://schemas.microsoft.com/office/drawing/2014/main" id="{CE4ADB46-CD06-4DE0-4867-450359114C9C}"/>
              </a:ext>
            </a:extLst>
          </p:cNvPr>
          <p:cNvSpPr txBox="1"/>
          <p:nvPr/>
        </p:nvSpPr>
        <p:spPr>
          <a:xfrm>
            <a:off x="626110" y="1371600"/>
            <a:ext cx="7892415" cy="2250616"/>
          </a:xfrm>
          <a:prstGeom prst="rect">
            <a:avLst/>
          </a:prstGeom>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创新设计了一种应用于飞机液压管道的绿色减振涂层，尤其适合飞机中复杂且间隙较小的管道，此外，绿色环保以及易施工也是一大优势。该减振材料以水性丙烯酸聚氨酯为溶液，云母粉作为填料，配以流平剂、消泡剂、成膜助剂等多功能试剂。将制备的绿色减振涂层应用于真实航空液压管道，进行了航空液压管道的减振性能与研究，结果表明航空液压管道的振动得到了有效抑制，进一步证明了所研制的减振涂层材料具有较大的工程实用价值和应用潜力。</a:t>
            </a:r>
          </a:p>
        </p:txBody>
      </p:sp>
      <p:pic>
        <p:nvPicPr>
          <p:cNvPr id="4" name="图片 3">
            <a:extLst>
              <a:ext uri="{FF2B5EF4-FFF2-40B4-BE49-F238E27FC236}">
                <a16:creationId xmlns:a16="http://schemas.microsoft.com/office/drawing/2014/main" id="{34FD42E9-671B-F31E-A0EF-6678B088E3E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551231" y="3749075"/>
            <a:ext cx="4097321" cy="1683209"/>
          </a:xfrm>
          <a:prstGeom prst="rect">
            <a:avLst/>
          </a:prstGeom>
          <a:noFill/>
          <a:ln>
            <a:noFill/>
          </a:ln>
        </p:spPr>
      </p:pic>
      <p:pic>
        <p:nvPicPr>
          <p:cNvPr id="10" name="图片 9">
            <a:extLst>
              <a:ext uri="{FF2B5EF4-FFF2-40B4-BE49-F238E27FC236}">
                <a16:creationId xmlns:a16="http://schemas.microsoft.com/office/drawing/2014/main" id="{53FC62E4-50F7-0B7B-45DE-1FA43D25E0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4648552" y="3707229"/>
            <a:ext cx="2010245" cy="1124177"/>
          </a:xfrm>
          <a:prstGeom prst="rect">
            <a:avLst/>
          </a:prstGeom>
          <a:noFill/>
          <a:ln>
            <a:noFill/>
          </a:ln>
        </p:spPr>
      </p:pic>
      <p:pic>
        <p:nvPicPr>
          <p:cNvPr id="11" name="图片 10">
            <a:extLst>
              <a:ext uri="{FF2B5EF4-FFF2-40B4-BE49-F238E27FC236}">
                <a16:creationId xmlns:a16="http://schemas.microsoft.com/office/drawing/2014/main" id="{739EBAB5-3CA0-901E-6C6D-60D717AFC0E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5433558" y="4967890"/>
            <a:ext cx="2010245" cy="1404335"/>
          </a:xfrm>
          <a:prstGeom prst="rect">
            <a:avLst/>
          </a:prstGeom>
          <a:noFill/>
          <a:ln>
            <a:noFill/>
          </a:ln>
        </p:spPr>
      </p:pic>
      <p:pic>
        <p:nvPicPr>
          <p:cNvPr id="12" name="图片 11">
            <a:extLst>
              <a:ext uri="{FF2B5EF4-FFF2-40B4-BE49-F238E27FC236}">
                <a16:creationId xmlns:a16="http://schemas.microsoft.com/office/drawing/2014/main" id="{3000A03C-FA42-5002-9D85-6F1B7F36722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7299736" y="3639567"/>
            <a:ext cx="811530" cy="1164699"/>
          </a:xfrm>
          <a:prstGeom prst="rect">
            <a:avLst/>
          </a:prstGeom>
          <a:noFill/>
          <a:ln>
            <a:noFill/>
          </a:ln>
        </p:spPr>
      </p:pic>
      <p:pic>
        <p:nvPicPr>
          <p:cNvPr id="15" name="图片 14">
            <a:extLst>
              <a:ext uri="{FF2B5EF4-FFF2-40B4-BE49-F238E27FC236}">
                <a16:creationId xmlns:a16="http://schemas.microsoft.com/office/drawing/2014/main" id="{018D640C-55E4-34C9-F286-22155AD9AA9B}"/>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2713371" y="4976053"/>
            <a:ext cx="1883013" cy="1311656"/>
          </a:xfrm>
          <a:prstGeom prst="rect">
            <a:avLst/>
          </a:prstGeom>
          <a:noFill/>
          <a:ln>
            <a:noFill/>
          </a:ln>
        </p:spPr>
      </p:pic>
      <p:sp>
        <p:nvSpPr>
          <p:cNvPr id="18" name="文本框 17">
            <a:extLst>
              <a:ext uri="{FF2B5EF4-FFF2-40B4-BE49-F238E27FC236}">
                <a16:creationId xmlns:a16="http://schemas.microsoft.com/office/drawing/2014/main" id="{1FAAE555-6D2C-BE4E-4D3C-A24A785BB696}"/>
              </a:ext>
            </a:extLst>
          </p:cNvPr>
          <p:cNvSpPr txBox="1"/>
          <p:nvPr/>
        </p:nvSpPr>
        <p:spPr>
          <a:xfrm>
            <a:off x="6182839" y="4590679"/>
            <a:ext cx="974271" cy="430887"/>
          </a:xfrm>
          <a:prstGeom prst="rect">
            <a:avLst/>
          </a:prstGeom>
          <a:solidFill>
            <a:schemeClr val="accent1"/>
          </a:solidFill>
        </p:spPr>
        <p:txBody>
          <a:bodyPr wrap="square">
            <a:spAutoFit/>
          </a:bodyPr>
          <a:lstStyle/>
          <a:p>
            <a:pPr algn="ctr"/>
            <a:r>
              <a:rPr lang="zh-CN" altLang="zh-CN" sz="1100" b="1" kern="100" dirty="0">
                <a:solidFill>
                  <a:srgbClr val="002060"/>
                </a:solidFill>
                <a:latin typeface="Calibri" panose="020F0502020204030204" pitchFamily="34" charset="0"/>
                <a:ea typeface="宋体" panose="02010600030101010101" pitchFamily="2" charset="-122"/>
                <a:cs typeface="Times New Roman" panose="02020603050405020304" pitchFamily="18" charset="0"/>
              </a:rPr>
              <a:t>片状带涂层的试验件</a:t>
            </a:r>
            <a:endParaRPr lang="zh-CN" altLang="en-US" sz="1100" b="1" dirty="0">
              <a:solidFill>
                <a:srgbClr val="002060"/>
              </a:solidFill>
            </a:endParaRPr>
          </a:p>
        </p:txBody>
      </p:sp>
      <p:sp>
        <p:nvSpPr>
          <p:cNvPr id="22" name="文本框 21">
            <a:extLst>
              <a:ext uri="{FF2B5EF4-FFF2-40B4-BE49-F238E27FC236}">
                <a16:creationId xmlns:a16="http://schemas.microsoft.com/office/drawing/2014/main" id="{EC606EFC-A524-97C0-128F-1E6E325A1507}"/>
              </a:ext>
            </a:extLst>
          </p:cNvPr>
          <p:cNvSpPr txBox="1"/>
          <p:nvPr/>
        </p:nvSpPr>
        <p:spPr>
          <a:xfrm>
            <a:off x="7612460" y="4590679"/>
            <a:ext cx="1089077" cy="430887"/>
          </a:xfrm>
          <a:prstGeom prst="rect">
            <a:avLst/>
          </a:prstGeom>
          <a:solidFill>
            <a:schemeClr val="accent1"/>
          </a:solidFill>
        </p:spPr>
        <p:txBody>
          <a:bodyPr wrap="square">
            <a:spAutoFit/>
          </a:bodyPr>
          <a:lstStyle/>
          <a:p>
            <a:pPr algn="ctr"/>
            <a:r>
              <a:rPr lang="zh-CN" altLang="zh-CN" sz="1100" b="1" kern="100" dirty="0">
                <a:solidFill>
                  <a:srgbClr val="002060"/>
                </a:solidFill>
                <a:effectLst/>
                <a:latin typeface="Calibri" panose="020F0502020204030204" pitchFamily="34" charset="0"/>
                <a:ea typeface="宋体" panose="02010600030101010101" pitchFamily="2" charset="-122"/>
                <a:cs typeface="Times New Roman" panose="02020603050405020304" pitchFamily="18" charset="0"/>
              </a:rPr>
              <a:t>带涂层的真实管道试验件</a:t>
            </a:r>
            <a:endParaRPr lang="zh-CN" altLang="en-US" sz="1100" b="1" dirty="0">
              <a:solidFill>
                <a:srgbClr val="002060"/>
              </a:solidFill>
            </a:endParaRPr>
          </a:p>
        </p:txBody>
      </p:sp>
      <p:sp>
        <p:nvSpPr>
          <p:cNvPr id="24" name="文本框 23">
            <a:extLst>
              <a:ext uri="{FF2B5EF4-FFF2-40B4-BE49-F238E27FC236}">
                <a16:creationId xmlns:a16="http://schemas.microsoft.com/office/drawing/2014/main" id="{2878DC0F-A7F7-FA82-367F-71F19D2AA2BA}"/>
              </a:ext>
            </a:extLst>
          </p:cNvPr>
          <p:cNvSpPr txBox="1"/>
          <p:nvPr/>
        </p:nvSpPr>
        <p:spPr>
          <a:xfrm>
            <a:off x="7058482" y="5605079"/>
            <a:ext cx="1445514" cy="430887"/>
          </a:xfrm>
          <a:prstGeom prst="rect">
            <a:avLst/>
          </a:prstGeom>
          <a:solidFill>
            <a:schemeClr val="accent1"/>
          </a:solidFill>
        </p:spPr>
        <p:txBody>
          <a:bodyPr wrap="square" rtlCol="0">
            <a:spAutoFit/>
          </a:bodyPr>
          <a:lstStyle/>
          <a:p>
            <a:pPr algn="ctr"/>
            <a:r>
              <a:rPr lang="zh-CN" altLang="zh-CN" sz="1100" b="1" dirty="0">
                <a:solidFill>
                  <a:srgbClr val="002060"/>
                </a:solidFill>
              </a:rPr>
              <a:t>带涂层的真实管道试验件减振试验效果</a:t>
            </a:r>
            <a:endParaRPr lang="zh-CN" altLang="en-US" sz="1100" b="1" dirty="0">
              <a:solidFill>
                <a:srgbClr val="002060"/>
              </a:solidFill>
            </a:endParaRPr>
          </a:p>
        </p:txBody>
      </p:sp>
      <p:sp>
        <p:nvSpPr>
          <p:cNvPr id="26" name="文本框 25">
            <a:extLst>
              <a:ext uri="{FF2B5EF4-FFF2-40B4-BE49-F238E27FC236}">
                <a16:creationId xmlns:a16="http://schemas.microsoft.com/office/drawing/2014/main" id="{6515B099-4061-96EC-A031-F4548441AED1}"/>
              </a:ext>
            </a:extLst>
          </p:cNvPr>
          <p:cNvSpPr txBox="1"/>
          <p:nvPr/>
        </p:nvSpPr>
        <p:spPr>
          <a:xfrm>
            <a:off x="4046394" y="5701921"/>
            <a:ext cx="1484211" cy="430887"/>
          </a:xfrm>
          <a:prstGeom prst="rect">
            <a:avLst/>
          </a:prstGeom>
          <a:solidFill>
            <a:schemeClr val="accent1"/>
          </a:solidFill>
        </p:spPr>
        <p:txBody>
          <a:bodyPr wrap="square">
            <a:spAutoFit/>
          </a:bodyPr>
          <a:lstStyle/>
          <a:p>
            <a:pPr algn="ctr"/>
            <a:r>
              <a:rPr lang="zh-CN" altLang="zh-CN" sz="1100" b="1" kern="100" dirty="0">
                <a:solidFill>
                  <a:srgbClr val="002060"/>
                </a:solidFill>
                <a:effectLst/>
                <a:latin typeface="Calibri" panose="020F0502020204030204" pitchFamily="34" charset="0"/>
                <a:ea typeface="宋体" panose="02010600030101010101" pitchFamily="2" charset="-122"/>
                <a:cs typeface="Times New Roman" panose="02020603050405020304" pitchFamily="18" charset="0"/>
              </a:rPr>
              <a:t>带涂层的真实管道试验件减振试验效果</a:t>
            </a:r>
            <a:endParaRPr lang="zh-CN" altLang="en-US" sz="1100" b="1" dirty="0">
              <a:solidFill>
                <a:srgbClr val="002060"/>
              </a:solidFill>
            </a:endParaRPr>
          </a:p>
        </p:txBody>
      </p:sp>
      <p:sp>
        <p:nvSpPr>
          <p:cNvPr id="28" name="文本框 27">
            <a:extLst>
              <a:ext uri="{FF2B5EF4-FFF2-40B4-BE49-F238E27FC236}">
                <a16:creationId xmlns:a16="http://schemas.microsoft.com/office/drawing/2014/main" id="{11D988C6-9A7B-1470-156D-BB054B82BCC5}"/>
              </a:ext>
            </a:extLst>
          </p:cNvPr>
          <p:cNvSpPr txBox="1"/>
          <p:nvPr/>
        </p:nvSpPr>
        <p:spPr>
          <a:xfrm>
            <a:off x="637557" y="5467774"/>
            <a:ext cx="1182041" cy="430887"/>
          </a:xfrm>
          <a:prstGeom prst="rect">
            <a:avLst/>
          </a:prstGeom>
          <a:solidFill>
            <a:schemeClr val="accent1"/>
          </a:solidFill>
        </p:spPr>
        <p:txBody>
          <a:bodyPr wrap="square">
            <a:spAutoFit/>
          </a:bodyPr>
          <a:lstStyle/>
          <a:p>
            <a:pPr algn="ctr"/>
            <a:r>
              <a:rPr lang="zh-CN" altLang="zh-CN" sz="1100" b="1" kern="100" dirty="0">
                <a:solidFill>
                  <a:srgbClr val="002060"/>
                </a:solidFill>
                <a:effectLst/>
                <a:ea typeface="Calibri" panose="020F0502020204030204" pitchFamily="34" charset="0"/>
                <a:cs typeface="Times New Roman" panose="02020603050405020304" pitchFamily="18" charset="0"/>
              </a:rPr>
              <a:t> </a:t>
            </a:r>
            <a:r>
              <a:rPr lang="zh-CN" altLang="zh-CN" sz="1100" b="1" kern="100" dirty="0">
                <a:solidFill>
                  <a:srgbClr val="002060"/>
                </a:solidFill>
                <a:effectLst/>
                <a:latin typeface="Calibri" panose="020F0502020204030204" pitchFamily="34" charset="0"/>
                <a:ea typeface="宋体" panose="02010600030101010101" pitchFamily="2" charset="-122"/>
                <a:cs typeface="Times New Roman" panose="02020603050405020304" pitchFamily="18" charset="0"/>
              </a:rPr>
              <a:t>绿色减振涂料制备工艺流程</a:t>
            </a:r>
            <a:endParaRPr lang="zh-CN" altLang="en-US" sz="1100" b="1" dirty="0">
              <a:solidFill>
                <a:srgbClr val="002060"/>
              </a:solidFill>
            </a:endParaRPr>
          </a:p>
        </p:txBody>
      </p:sp>
    </p:spTree>
    <p:extLst>
      <p:ext uri="{BB962C8B-B14F-4D97-AF65-F5344CB8AC3E}">
        <p14:creationId xmlns:p14="http://schemas.microsoft.com/office/powerpoint/2010/main" val="282442670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2C9F6-379F-EB8F-ABFF-13FEB129872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5FBAF423-B601-4555-1AA9-97FDB0508D1C}"/>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6D34520B-EF3C-486D-4FA5-D24F31DDCC7D}"/>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E896CC6D-3805-28B5-64E2-53267FE5C345}"/>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5E42FFA9-CD01-E51F-BE04-6942F92FFD61}"/>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38F83F53-1D3F-E4C0-8516-F0B1439769C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12C9E08B-1BAE-8214-C560-9FAA8C4F2BB7}"/>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3.2.3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管道系统密封性分析</a:t>
            </a:r>
          </a:p>
        </p:txBody>
      </p:sp>
      <p:sp>
        <p:nvSpPr>
          <p:cNvPr id="6" name="文本框 5">
            <a:extLst>
              <a:ext uri="{FF2B5EF4-FFF2-40B4-BE49-F238E27FC236}">
                <a16:creationId xmlns:a16="http://schemas.microsoft.com/office/drawing/2014/main" id="{FAACBC97-538C-4188-EFDC-9C4896A4A499}"/>
              </a:ext>
            </a:extLst>
          </p:cNvPr>
          <p:cNvSpPr txBox="1"/>
          <p:nvPr/>
        </p:nvSpPr>
        <p:spPr>
          <a:xfrm>
            <a:off x="626110" y="1371600"/>
            <a:ext cx="7892415" cy="1881284"/>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成都飞机工业（集团）有限责任公司和西安飞机工业（集团）有限责任公司委托项目</a:t>
            </a:r>
            <a:endParaRPr lang="en-US" altLang="zh-CN" sz="1600" dirty="0"/>
          </a:p>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针对装配偏差对管道密封性能的影响展开了深入研究，自主设计了管道装配偏差试验台，进行了密封性能有限元建模和仿真分析。根据标准</a:t>
            </a:r>
            <a:r>
              <a:rPr lang="en-US" altLang="zh-CN" sz="1600" i="0" dirty="0">
                <a:latin typeface="宋体" panose="02010600030101010101" pitchFamily="2" charset="-122"/>
                <a:ea typeface="宋体" panose="02010600030101010101" pitchFamily="2" charset="-122"/>
              </a:rPr>
              <a:t>HB6999-2002</a:t>
            </a:r>
            <a:r>
              <a:rPr lang="zh-CN" altLang="en-US" sz="1600" i="0" dirty="0">
                <a:latin typeface="宋体" panose="02010600030101010101" pitchFamily="2" charset="-122"/>
                <a:ea typeface="宋体" panose="02010600030101010101" pitchFamily="2" charset="-122"/>
              </a:rPr>
              <a:t>进行了管道密封的最小拧紧力矩探究试验。</a:t>
            </a:r>
          </a:p>
        </p:txBody>
      </p:sp>
      <p:pic>
        <p:nvPicPr>
          <p:cNvPr id="2" name="图片 1">
            <a:extLst>
              <a:ext uri="{FF2B5EF4-FFF2-40B4-BE49-F238E27FC236}">
                <a16:creationId xmlns:a16="http://schemas.microsoft.com/office/drawing/2014/main" id="{02C1D176-3F4C-D5EA-8D22-86F844D248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838200" y="3309559"/>
            <a:ext cx="2519680" cy="1971040"/>
          </a:xfrm>
          <a:prstGeom prst="rect">
            <a:avLst/>
          </a:prstGeom>
          <a:noFill/>
          <a:ln>
            <a:noFill/>
          </a:ln>
        </p:spPr>
      </p:pic>
      <p:sp>
        <p:nvSpPr>
          <p:cNvPr id="8" name="文本框 7">
            <a:extLst>
              <a:ext uri="{FF2B5EF4-FFF2-40B4-BE49-F238E27FC236}">
                <a16:creationId xmlns:a16="http://schemas.microsoft.com/office/drawing/2014/main" id="{2305D36D-3D57-80D0-E11E-63847F2426E9}"/>
              </a:ext>
            </a:extLst>
          </p:cNvPr>
          <p:cNvSpPr txBox="1"/>
          <p:nvPr/>
        </p:nvSpPr>
        <p:spPr>
          <a:xfrm>
            <a:off x="990600" y="5408945"/>
            <a:ext cx="1981200"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a</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）管道装配应力试验台</a:t>
            </a:r>
            <a:endParaRPr lang="zh-CN" altLang="en-US" sz="1200" dirty="0"/>
          </a:p>
        </p:txBody>
      </p:sp>
      <p:pic>
        <p:nvPicPr>
          <p:cNvPr id="9" name="图片 8">
            <a:extLst>
              <a:ext uri="{FF2B5EF4-FFF2-40B4-BE49-F238E27FC236}">
                <a16:creationId xmlns:a16="http://schemas.microsoft.com/office/drawing/2014/main" id="{C78497E8-64CC-5B6A-5D96-03925FBEF66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a:xfrm>
            <a:off x="3544062" y="3237644"/>
            <a:ext cx="2519680" cy="1010920"/>
          </a:xfrm>
          <a:prstGeom prst="rect">
            <a:avLst/>
          </a:prstGeom>
          <a:noFill/>
          <a:ln>
            <a:noFill/>
          </a:ln>
        </p:spPr>
      </p:pic>
      <p:sp>
        <p:nvSpPr>
          <p:cNvPr id="13" name="文本框 12">
            <a:extLst>
              <a:ext uri="{FF2B5EF4-FFF2-40B4-BE49-F238E27FC236}">
                <a16:creationId xmlns:a16="http://schemas.microsoft.com/office/drawing/2014/main" id="{E2DAE855-BF89-A6F7-9AF9-C2595E316004}"/>
              </a:ext>
            </a:extLst>
          </p:cNvPr>
          <p:cNvSpPr txBox="1"/>
          <p:nvPr/>
        </p:nvSpPr>
        <p:spPr>
          <a:xfrm>
            <a:off x="3733800" y="4214839"/>
            <a:ext cx="2128139"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b</a:t>
            </a: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扩口式导管连接件模型</a:t>
            </a:r>
            <a:endParaRPr lang="zh-CN" altLang="en-US" sz="1200" dirty="0"/>
          </a:p>
        </p:txBody>
      </p:sp>
      <p:pic>
        <p:nvPicPr>
          <p:cNvPr id="15" name="图片 14">
            <a:extLst>
              <a:ext uri="{FF2B5EF4-FFF2-40B4-BE49-F238E27FC236}">
                <a16:creationId xmlns:a16="http://schemas.microsoft.com/office/drawing/2014/main" id="{8D2F1F5B-C343-9CC1-AE7F-1B0C1AE613E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a:off x="3544062" y="4564476"/>
            <a:ext cx="2519680" cy="1410335"/>
          </a:xfrm>
          <a:prstGeom prst="rect">
            <a:avLst/>
          </a:prstGeom>
          <a:noFill/>
          <a:ln>
            <a:noFill/>
          </a:ln>
        </p:spPr>
      </p:pic>
      <p:sp>
        <p:nvSpPr>
          <p:cNvPr id="19" name="文本框 18">
            <a:extLst>
              <a:ext uri="{FF2B5EF4-FFF2-40B4-BE49-F238E27FC236}">
                <a16:creationId xmlns:a16="http://schemas.microsoft.com/office/drawing/2014/main" id="{483A757D-1FE2-F13A-12BF-68744E7CDAAB}"/>
              </a:ext>
            </a:extLst>
          </p:cNvPr>
          <p:cNvSpPr txBox="1"/>
          <p:nvPr/>
        </p:nvSpPr>
        <p:spPr>
          <a:xfrm>
            <a:off x="3733801" y="6049507"/>
            <a:ext cx="2128138"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c</a:t>
            </a: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管道密封性能试验</a:t>
            </a:r>
            <a:endParaRPr lang="zh-CN" altLang="en-US" sz="1200" dirty="0"/>
          </a:p>
        </p:txBody>
      </p:sp>
      <p:pic>
        <p:nvPicPr>
          <p:cNvPr id="20" name="图片 19">
            <a:extLst>
              <a:ext uri="{FF2B5EF4-FFF2-40B4-BE49-F238E27FC236}">
                <a16:creationId xmlns:a16="http://schemas.microsoft.com/office/drawing/2014/main" id="{6F3CD27A-81C9-8418-3AA6-E91E26BC1556}"/>
              </a:ext>
            </a:extLst>
          </p:cNvPr>
          <p:cNvPicPr>
            <a:picLocks noChangeAspect="1"/>
          </p:cNvPicPr>
          <p:nvPr/>
        </p:nvPicPr>
        <p:blipFill>
          <a:blip r:embed="rId5" cstate="print">
            <a:extLst>
              <a:ext uri="{28A0092B-C50C-407E-A947-70E740481C1C}">
                <a14:useLocalDpi xmlns:a14="http://schemas.microsoft.com/office/drawing/2010/main" val="0"/>
              </a:ext>
            </a:extLst>
          </a:blip>
          <a:srcRect l="9409" t="8585" r="10237" b="6004"/>
          <a:stretch>
            <a:fillRect/>
          </a:stretch>
        </p:blipFill>
        <p:spPr>
          <a:xfrm>
            <a:off x="6352849" y="3286912"/>
            <a:ext cx="2133364" cy="1733358"/>
          </a:xfrm>
          <a:prstGeom prst="rect">
            <a:avLst/>
          </a:prstGeom>
          <a:noFill/>
          <a:ln>
            <a:noFill/>
          </a:ln>
        </p:spPr>
      </p:pic>
      <p:sp>
        <p:nvSpPr>
          <p:cNvPr id="22" name="文本框 21">
            <a:extLst>
              <a:ext uri="{FF2B5EF4-FFF2-40B4-BE49-F238E27FC236}">
                <a16:creationId xmlns:a16="http://schemas.microsoft.com/office/drawing/2014/main" id="{A14AAC5D-9386-7829-0BD3-D8A2D7CCAFC2}"/>
              </a:ext>
            </a:extLst>
          </p:cNvPr>
          <p:cNvSpPr txBox="1"/>
          <p:nvPr/>
        </p:nvSpPr>
        <p:spPr>
          <a:xfrm>
            <a:off x="6249925" y="5042665"/>
            <a:ext cx="2441956" cy="276999"/>
          </a:xfrm>
          <a:prstGeom prst="rect">
            <a:avLst/>
          </a:prstGeom>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d</a:t>
            </a: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）管道泄漏过程中的压力变化</a:t>
            </a:r>
            <a:endParaRPr lang="zh-CN" altLang="en-US" sz="1200" dirty="0"/>
          </a:p>
        </p:txBody>
      </p:sp>
    </p:spTree>
    <p:extLst>
      <p:ext uri="{BB962C8B-B14F-4D97-AF65-F5344CB8AC3E}">
        <p14:creationId xmlns:p14="http://schemas.microsoft.com/office/powerpoint/2010/main" val="102738420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BEEDA-6A57-70F7-367A-0FF268AA9DE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03E5810-4178-0277-CCB6-5749CC7BC9C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D50F5FA-974D-5FDC-FC0F-511FA916D32E}"/>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F2A87B44-E947-E6AA-FABD-679263F5E9AA}"/>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56B7C50E-36EA-CA07-2048-9636A894E24E}"/>
              </a:ext>
            </a:extLst>
          </p:cNvPr>
          <p:cNvSpPr/>
          <p:nvPr/>
        </p:nvSpPr>
        <p:spPr>
          <a:xfrm>
            <a:off x="452120" y="121920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6A6BA5E-A45A-C1E3-F0D4-223DA1284C41}"/>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1BE2AF15-7A59-A653-5935-32D0AA1241D7}"/>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3.2.3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管道系统密封性分析</a:t>
            </a:r>
          </a:p>
        </p:txBody>
      </p:sp>
      <p:pic>
        <p:nvPicPr>
          <p:cNvPr id="4" name="图片 3">
            <a:extLst>
              <a:ext uri="{FF2B5EF4-FFF2-40B4-BE49-F238E27FC236}">
                <a16:creationId xmlns:a16="http://schemas.microsoft.com/office/drawing/2014/main" id="{0E87B8F6-220E-63D2-68EB-DE10E18CD8DA}"/>
              </a:ext>
            </a:extLst>
          </p:cNvPr>
          <p:cNvPicPr>
            <a:picLocks noChangeAspect="1"/>
          </p:cNvPicPr>
          <p:nvPr/>
        </p:nvPicPr>
        <p:blipFill>
          <a:blip r:embed="rId2" cstate="print">
            <a:extLst>
              <a:ext uri="{28A0092B-C50C-407E-A947-70E740481C1C}">
                <a14:useLocalDpi xmlns:a14="http://schemas.microsoft.com/office/drawing/2010/main" val="0"/>
              </a:ext>
            </a:extLst>
          </a:blip>
          <a:srcRect l="9357" t="7510" r="10385" b="3738"/>
          <a:stretch>
            <a:fillRect/>
          </a:stretch>
        </p:blipFill>
        <p:spPr>
          <a:xfrm>
            <a:off x="1001049" y="2435215"/>
            <a:ext cx="1915459" cy="1620996"/>
          </a:xfrm>
          <a:prstGeom prst="rect">
            <a:avLst/>
          </a:prstGeom>
          <a:noFill/>
          <a:ln>
            <a:noFill/>
          </a:ln>
        </p:spPr>
      </p:pic>
      <p:pic>
        <p:nvPicPr>
          <p:cNvPr id="7" name="图片 6">
            <a:extLst>
              <a:ext uri="{FF2B5EF4-FFF2-40B4-BE49-F238E27FC236}">
                <a16:creationId xmlns:a16="http://schemas.microsoft.com/office/drawing/2014/main" id="{F34F1387-157F-3626-ACE0-7075288C956F}"/>
              </a:ext>
            </a:extLst>
          </p:cNvPr>
          <p:cNvPicPr>
            <a:picLocks noChangeAspect="1"/>
          </p:cNvPicPr>
          <p:nvPr/>
        </p:nvPicPr>
        <p:blipFill>
          <a:blip r:embed="rId3"/>
          <a:srcRect l="8328" t="6694" r="9283" b="4483"/>
          <a:stretch>
            <a:fillRect/>
          </a:stretch>
        </p:blipFill>
        <p:spPr>
          <a:xfrm>
            <a:off x="3579127" y="2362200"/>
            <a:ext cx="1915460" cy="1593883"/>
          </a:xfrm>
          <a:prstGeom prst="rect">
            <a:avLst/>
          </a:prstGeom>
          <a:noFill/>
          <a:ln>
            <a:noFill/>
          </a:ln>
        </p:spPr>
      </p:pic>
      <p:pic>
        <p:nvPicPr>
          <p:cNvPr id="10" name="图片 9">
            <a:extLst>
              <a:ext uri="{FF2B5EF4-FFF2-40B4-BE49-F238E27FC236}">
                <a16:creationId xmlns:a16="http://schemas.microsoft.com/office/drawing/2014/main" id="{D862502C-A20C-AAC2-1B31-A7B285E9C9A1}"/>
              </a:ext>
            </a:extLst>
          </p:cNvPr>
          <p:cNvPicPr>
            <a:picLocks noChangeAspect="1"/>
          </p:cNvPicPr>
          <p:nvPr/>
        </p:nvPicPr>
        <p:blipFill>
          <a:blip r:embed="rId4" cstate="print">
            <a:extLst>
              <a:ext uri="{28A0092B-C50C-407E-A947-70E740481C1C}">
                <a14:useLocalDpi xmlns:a14="http://schemas.microsoft.com/office/drawing/2010/main" val="0"/>
              </a:ext>
            </a:extLst>
          </a:blip>
          <a:srcRect l="8273" t="8932" r="10590" b="5463"/>
          <a:stretch>
            <a:fillRect/>
          </a:stretch>
        </p:blipFill>
        <p:spPr>
          <a:xfrm>
            <a:off x="1195449" y="4481661"/>
            <a:ext cx="1661997" cy="1349954"/>
          </a:xfrm>
          <a:prstGeom prst="rect">
            <a:avLst/>
          </a:prstGeom>
          <a:noFill/>
          <a:ln>
            <a:noFill/>
          </a:ln>
        </p:spPr>
      </p:pic>
      <p:pic>
        <p:nvPicPr>
          <p:cNvPr id="11" name="图片 10">
            <a:extLst>
              <a:ext uri="{FF2B5EF4-FFF2-40B4-BE49-F238E27FC236}">
                <a16:creationId xmlns:a16="http://schemas.microsoft.com/office/drawing/2014/main" id="{821AD04D-2D64-7900-A6A0-6EB9699BF40A}"/>
              </a:ext>
            </a:extLst>
          </p:cNvPr>
          <p:cNvPicPr>
            <a:picLocks noChangeAspect="1"/>
          </p:cNvPicPr>
          <p:nvPr/>
        </p:nvPicPr>
        <p:blipFill>
          <a:blip r:embed="rId5"/>
          <a:stretch>
            <a:fillRect/>
          </a:stretch>
        </p:blipFill>
        <p:spPr>
          <a:xfrm>
            <a:off x="3524188" y="4515776"/>
            <a:ext cx="2095623" cy="1195454"/>
          </a:xfrm>
          <a:prstGeom prst="rect">
            <a:avLst/>
          </a:prstGeom>
          <a:noFill/>
          <a:ln>
            <a:noFill/>
          </a:ln>
        </p:spPr>
      </p:pic>
      <p:sp>
        <p:nvSpPr>
          <p:cNvPr id="21" name="文本框 20">
            <a:extLst>
              <a:ext uri="{FF2B5EF4-FFF2-40B4-BE49-F238E27FC236}">
                <a16:creationId xmlns:a16="http://schemas.microsoft.com/office/drawing/2014/main" id="{FA33BF16-DCA9-27E9-2D4F-53FD6D40F284}"/>
              </a:ext>
            </a:extLst>
          </p:cNvPr>
          <p:cNvSpPr txBox="1"/>
          <p:nvPr/>
        </p:nvSpPr>
        <p:spPr>
          <a:xfrm>
            <a:off x="992990" y="4037602"/>
            <a:ext cx="2017969"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e</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）管道轴向偏差与最小拧紧力矩之间的关系</a:t>
            </a:r>
            <a:endParaRPr lang="zh-CN" altLang="en-US" sz="1200" b="1" dirty="0">
              <a:solidFill>
                <a:schemeClr val="accent6">
                  <a:lumMod val="75000"/>
                </a:schemeClr>
              </a:solidFill>
            </a:endParaRPr>
          </a:p>
        </p:txBody>
      </p:sp>
      <p:sp>
        <p:nvSpPr>
          <p:cNvPr id="24" name="文本框 23">
            <a:extLst>
              <a:ext uri="{FF2B5EF4-FFF2-40B4-BE49-F238E27FC236}">
                <a16:creationId xmlns:a16="http://schemas.microsoft.com/office/drawing/2014/main" id="{B3502616-AAFA-1730-FB42-40CED9BAADF0}"/>
              </a:ext>
            </a:extLst>
          </p:cNvPr>
          <p:cNvSpPr txBox="1"/>
          <p:nvPr/>
        </p:nvSpPr>
        <p:spPr>
          <a:xfrm>
            <a:off x="3643801" y="4037602"/>
            <a:ext cx="1915459"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f</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）管道径向偏差与最小拧紧力矩之间的关系</a:t>
            </a:r>
            <a:endParaRPr lang="zh-CN" altLang="en-US" sz="1200" b="1" dirty="0">
              <a:solidFill>
                <a:schemeClr val="accent6">
                  <a:lumMod val="75000"/>
                </a:schemeClr>
              </a:solidFill>
            </a:endParaRPr>
          </a:p>
        </p:txBody>
      </p:sp>
      <p:sp>
        <p:nvSpPr>
          <p:cNvPr id="26" name="文本框 25">
            <a:extLst>
              <a:ext uri="{FF2B5EF4-FFF2-40B4-BE49-F238E27FC236}">
                <a16:creationId xmlns:a16="http://schemas.microsoft.com/office/drawing/2014/main" id="{8B504352-14CF-C59F-D57B-2C62B93AB125}"/>
              </a:ext>
            </a:extLst>
          </p:cNvPr>
          <p:cNvSpPr txBox="1"/>
          <p:nvPr/>
        </p:nvSpPr>
        <p:spPr>
          <a:xfrm>
            <a:off x="915389" y="5786498"/>
            <a:ext cx="2359810"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g</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）管道角向偏差与最小拧紧力矩之间的关系</a:t>
            </a:r>
            <a:endParaRPr lang="zh-CN" altLang="en-US" sz="1200" b="1" dirty="0">
              <a:solidFill>
                <a:schemeClr val="accent6">
                  <a:lumMod val="75000"/>
                </a:schemeClr>
              </a:solidFill>
            </a:endParaRPr>
          </a:p>
        </p:txBody>
      </p:sp>
      <p:sp>
        <p:nvSpPr>
          <p:cNvPr id="28" name="文本框 27">
            <a:extLst>
              <a:ext uri="{FF2B5EF4-FFF2-40B4-BE49-F238E27FC236}">
                <a16:creationId xmlns:a16="http://schemas.microsoft.com/office/drawing/2014/main" id="{DB10F023-7AC9-843E-0E47-930F2BDEACE2}"/>
              </a:ext>
            </a:extLst>
          </p:cNvPr>
          <p:cNvSpPr txBox="1"/>
          <p:nvPr/>
        </p:nvSpPr>
        <p:spPr>
          <a:xfrm>
            <a:off x="3718330" y="5786497"/>
            <a:ext cx="1766399"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h</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）管道密封性能评估模型</a:t>
            </a:r>
            <a:endParaRPr lang="zh-CN" altLang="en-US" sz="1200" b="1" dirty="0">
              <a:solidFill>
                <a:schemeClr val="accent6">
                  <a:lumMod val="75000"/>
                </a:schemeClr>
              </a:solidFill>
            </a:endParaRPr>
          </a:p>
        </p:txBody>
      </p:sp>
      <p:pic>
        <p:nvPicPr>
          <p:cNvPr id="33" name="图片 32">
            <a:extLst>
              <a:ext uri="{FF2B5EF4-FFF2-40B4-BE49-F238E27FC236}">
                <a16:creationId xmlns:a16="http://schemas.microsoft.com/office/drawing/2014/main" id="{86B4FF45-1DC2-3A02-8BB2-C1F0BF6BB6EF}"/>
              </a:ext>
            </a:extLst>
          </p:cNvPr>
          <p:cNvPicPr>
            <a:picLocks noChangeAspect="1"/>
          </p:cNvPicPr>
          <p:nvPr/>
        </p:nvPicPr>
        <p:blipFill>
          <a:blip r:embed="rId6"/>
          <a:srcRect l="4950" t="2940" r="7748" b="5910"/>
          <a:stretch>
            <a:fillRect/>
          </a:stretch>
        </p:blipFill>
        <p:spPr>
          <a:xfrm>
            <a:off x="6197848" y="2362201"/>
            <a:ext cx="1915460" cy="1528216"/>
          </a:xfrm>
          <a:prstGeom prst="rect">
            <a:avLst/>
          </a:prstGeom>
          <a:noFill/>
          <a:ln>
            <a:noFill/>
          </a:ln>
        </p:spPr>
      </p:pic>
      <p:pic>
        <p:nvPicPr>
          <p:cNvPr id="34" name="图片 33">
            <a:extLst>
              <a:ext uri="{FF2B5EF4-FFF2-40B4-BE49-F238E27FC236}">
                <a16:creationId xmlns:a16="http://schemas.microsoft.com/office/drawing/2014/main" id="{90E31AAC-BE98-B727-7B65-1E3D4C6CC837}"/>
              </a:ext>
            </a:extLst>
          </p:cNvPr>
          <p:cNvPicPr>
            <a:picLocks noChangeAspect="1"/>
          </p:cNvPicPr>
          <p:nvPr/>
        </p:nvPicPr>
        <p:blipFill>
          <a:blip r:embed="rId7"/>
          <a:srcRect l="6772" t="1897" r="4974" b="4892"/>
          <a:stretch>
            <a:fillRect/>
          </a:stretch>
        </p:blipFill>
        <p:spPr>
          <a:xfrm>
            <a:off x="6286553" y="4222268"/>
            <a:ext cx="1915459" cy="1561049"/>
          </a:xfrm>
          <a:prstGeom prst="rect">
            <a:avLst/>
          </a:prstGeom>
          <a:ln>
            <a:noFill/>
          </a:ln>
        </p:spPr>
        <p:style>
          <a:lnRef idx="2">
            <a:schemeClr val="accent5"/>
          </a:lnRef>
          <a:fillRef idx="1">
            <a:schemeClr val="lt1"/>
          </a:fillRef>
          <a:effectRef idx="0">
            <a:schemeClr val="accent5"/>
          </a:effectRef>
          <a:fontRef idx="minor">
            <a:schemeClr val="dk1"/>
          </a:fontRef>
        </p:style>
      </p:pic>
      <p:sp>
        <p:nvSpPr>
          <p:cNvPr id="36" name="文本框 35">
            <a:extLst>
              <a:ext uri="{FF2B5EF4-FFF2-40B4-BE49-F238E27FC236}">
                <a16:creationId xmlns:a16="http://schemas.microsoft.com/office/drawing/2014/main" id="{66E24370-32F8-C57A-D696-3792FCBAEAA5}"/>
              </a:ext>
            </a:extLst>
          </p:cNvPr>
          <p:cNvSpPr txBox="1"/>
          <p:nvPr/>
        </p:nvSpPr>
        <p:spPr>
          <a:xfrm>
            <a:off x="6122459" y="3935783"/>
            <a:ext cx="2385482"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err="1">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i</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）不同振幅及轴向偏差下管路轴向预紧力衰退曲线</a:t>
            </a:r>
            <a:endParaRPr lang="zh-CN" altLang="en-US" sz="1200" b="1" dirty="0">
              <a:solidFill>
                <a:schemeClr val="accent6">
                  <a:lumMod val="75000"/>
                </a:schemeClr>
              </a:solidFill>
            </a:endParaRPr>
          </a:p>
        </p:txBody>
      </p:sp>
      <p:sp>
        <p:nvSpPr>
          <p:cNvPr id="38" name="文本框 37">
            <a:extLst>
              <a:ext uri="{FF2B5EF4-FFF2-40B4-BE49-F238E27FC236}">
                <a16:creationId xmlns:a16="http://schemas.microsoft.com/office/drawing/2014/main" id="{89C6E503-0CC0-78C3-1D40-7E880440BFA6}"/>
              </a:ext>
            </a:extLst>
          </p:cNvPr>
          <p:cNvSpPr txBox="1"/>
          <p:nvPr/>
        </p:nvSpPr>
        <p:spPr>
          <a:xfrm>
            <a:off x="6246777" y="5791200"/>
            <a:ext cx="2261163" cy="461665"/>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j</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）不同振幅及轴向偏差下最小密封面宽随振动周期变化</a:t>
            </a:r>
            <a:endParaRPr lang="zh-CN" altLang="en-US" sz="1200" b="1" dirty="0">
              <a:solidFill>
                <a:schemeClr val="accent6">
                  <a:lumMod val="75000"/>
                </a:schemeClr>
              </a:solidFill>
            </a:endParaRPr>
          </a:p>
        </p:txBody>
      </p:sp>
      <p:sp>
        <p:nvSpPr>
          <p:cNvPr id="40" name="文本框 39">
            <a:extLst>
              <a:ext uri="{FF2B5EF4-FFF2-40B4-BE49-F238E27FC236}">
                <a16:creationId xmlns:a16="http://schemas.microsoft.com/office/drawing/2014/main" id="{84182A08-FF1D-CD95-382F-9B295C1DA335}"/>
              </a:ext>
            </a:extLst>
          </p:cNvPr>
          <p:cNvSpPr txBox="1"/>
          <p:nvPr/>
        </p:nvSpPr>
        <p:spPr>
          <a:xfrm>
            <a:off x="626110" y="1371600"/>
            <a:ext cx="7892415" cy="1142620"/>
          </a:xfrm>
          <a:prstGeom prst="rect">
            <a:avLst/>
          </a:prstGeom>
        </p:spPr>
        <p:txBody>
          <a:bodyPr wrap="square">
            <a:spAutoFit/>
          </a:bodyPr>
          <a:lstStyle/>
          <a:p>
            <a:pPr algn="just" defTabSz="266700">
              <a:lnSpc>
                <a:spcPct val="150000"/>
              </a:lnSpc>
            </a:pPr>
            <a:r>
              <a:rPr lang="zh-CN" altLang="en-US" sz="1600" i="0" dirty="0">
                <a:latin typeface="宋体" panose="02010600030101010101" pitchFamily="2" charset="-122"/>
                <a:ea typeface="宋体" panose="02010600030101010101" pitchFamily="2" charset="-122"/>
              </a:rPr>
              <a:t>可以看出，轴向偏差的管道密封径向最大，径向和角向偏差影响较小，仿真和试验结果取得了较好一致性，同时表明现有的航标规定的最小拧紧力矩仅能保证负轴向偏差及无偏差下的管道密封性</a:t>
            </a:r>
            <a:r>
              <a:rPr lang="zh-CN" altLang="en-US" sz="1600" dirty="0">
                <a:latin typeface="宋体" panose="02010600030101010101" pitchFamily="2" charset="-122"/>
              </a:rPr>
              <a:t>。</a:t>
            </a:r>
            <a:endParaRPr lang="zh-CN" altLang="en-US" sz="1600" i="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6734317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4ED8A-A202-74DC-FC15-7E87C49A613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9714EB98-9B03-0CF0-427C-FBF6AD806C3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1A649247-ED26-F4BD-B694-A2782325A83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E45C314B-CE54-4180-2A23-DEFF88514743}"/>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29A56910-AD2C-819A-13CE-C06152F057C6}"/>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4BF3F32-F6AC-76B6-236A-CF4F1667C4B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636DE973-4B30-5221-A536-51DEF2914BB1}"/>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4</a:t>
            </a:r>
            <a:r>
              <a:rPr lang="en-US" sz="1600" b="1" dirty="0">
                <a:latin typeface="Calibri" panose="020F0502020204030204"/>
                <a:ea typeface="宋体" panose="02010600030101010101" pitchFamily="2" charset="-122"/>
              </a:rPr>
              <a:t>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管道系统疲劳分析研究</a:t>
            </a:r>
          </a:p>
        </p:txBody>
      </p:sp>
      <p:sp>
        <p:nvSpPr>
          <p:cNvPr id="6" name="文本框 5">
            <a:extLst>
              <a:ext uri="{FF2B5EF4-FFF2-40B4-BE49-F238E27FC236}">
                <a16:creationId xmlns:a16="http://schemas.microsoft.com/office/drawing/2014/main" id="{104D635C-8988-A3BE-B70E-D8BAB296FC46}"/>
              </a:ext>
            </a:extLst>
          </p:cNvPr>
          <p:cNvSpPr txBox="1"/>
          <p:nvPr/>
        </p:nvSpPr>
        <p:spPr>
          <a:xfrm>
            <a:off x="626110" y="1371600"/>
            <a:ext cx="7892415" cy="2989280"/>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成都飞机工业（集团）有限责任公司和西安飞机工业（集团）有限责任公司委托项目</a:t>
            </a:r>
            <a:endParaRPr lang="en-US" altLang="zh-CN" sz="1600" dirty="0"/>
          </a:p>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针对带安装应力的管道疲劳寿命仿真和试验展开研究。首先针对管材</a:t>
            </a:r>
            <a:r>
              <a:rPr lang="en-US" altLang="zh-CN" sz="1600" i="0" dirty="0">
                <a:latin typeface="宋体" panose="02010600030101010101" pitchFamily="2" charset="-122"/>
                <a:ea typeface="宋体" panose="02010600030101010101" pitchFamily="2" charset="-122"/>
              </a:rPr>
              <a:t>1Cr18Ni9Ti </a:t>
            </a:r>
            <a:r>
              <a:rPr lang="zh-CN" altLang="en-US" sz="1600" i="0" dirty="0">
                <a:latin typeface="宋体" panose="02010600030101010101" pitchFamily="2" charset="-122"/>
                <a:ea typeface="宋体" panose="02010600030101010101" pitchFamily="2" charset="-122"/>
              </a:rPr>
              <a:t>进行了</a:t>
            </a:r>
            <a:r>
              <a:rPr lang="en-US" altLang="zh-CN" sz="1600" i="0" dirty="0">
                <a:latin typeface="宋体" panose="02010600030101010101" pitchFamily="2" charset="-122"/>
                <a:ea typeface="宋体" panose="02010600030101010101" pitchFamily="2" charset="-122"/>
              </a:rPr>
              <a:t>S-N</a:t>
            </a:r>
            <a:r>
              <a:rPr lang="zh-CN" altLang="en-US" sz="1600" i="0" dirty="0">
                <a:latin typeface="宋体" panose="02010600030101010101" pitchFamily="2" charset="-122"/>
                <a:ea typeface="宋体" panose="02010600030101010101" pitchFamily="2" charset="-122"/>
              </a:rPr>
              <a:t>曲线测定。然后，首先根据谐响应分析结果确定的危险点位置的应力响应幅值，考虑在一定装配偏差下，在静力学分析模块提取危险点位置的最大主应力作为管道的应力均值，然后根据式</a:t>
            </a:r>
            <a:r>
              <a:rPr lang="en-US" altLang="zh-CN" sz="1600" i="0" dirty="0">
                <a:latin typeface="宋体" panose="02010600030101010101" pitchFamily="2" charset="-122"/>
                <a:ea typeface="宋体" panose="02010600030101010101" pitchFamily="2" charset="-122"/>
              </a:rPr>
              <a:t>Goodman</a:t>
            </a:r>
            <a:r>
              <a:rPr lang="zh-CN" altLang="en-US" sz="1600" i="0" dirty="0">
                <a:latin typeface="宋体" panose="02010600030101010101" pitchFamily="2" charset="-122"/>
                <a:ea typeface="宋体" panose="02010600030101010101" pitchFamily="2" charset="-122"/>
              </a:rPr>
              <a:t>公式将应力响应幅值等寿命转换为对称循环下的应力水平，将等寿命转换得到的应力代入式</a:t>
            </a:r>
            <a:r>
              <a:rPr lang="en-US" altLang="zh-CN" sz="1600" i="0" dirty="0">
                <a:latin typeface="宋体" panose="02010600030101010101" pitchFamily="2" charset="-122"/>
                <a:ea typeface="宋体" panose="02010600030101010101" pitchFamily="2" charset="-122"/>
              </a:rPr>
              <a:t>S-N</a:t>
            </a:r>
            <a:r>
              <a:rPr lang="zh-CN" altLang="en-US" sz="1600" i="0" dirty="0">
                <a:latin typeface="宋体" panose="02010600030101010101" pitchFamily="2" charset="-122"/>
                <a:ea typeface="宋体" panose="02010600030101010101" pitchFamily="2" charset="-122"/>
              </a:rPr>
              <a:t>曲线拟合出的公式，即可得到相应的疲劳寿命。</a:t>
            </a:r>
          </a:p>
        </p:txBody>
      </p:sp>
      <p:pic>
        <p:nvPicPr>
          <p:cNvPr id="4" name="图片 3" descr="S-N曲线">
            <a:extLst>
              <a:ext uri="{FF2B5EF4-FFF2-40B4-BE49-F238E27FC236}">
                <a16:creationId xmlns:a16="http://schemas.microsoft.com/office/drawing/2014/main" id="{DDE96681-A794-B3C0-1A1F-C353E4B7B8D8}"/>
              </a:ext>
            </a:extLst>
          </p:cNvPr>
          <p:cNvPicPr>
            <a:picLocks noChangeAspect="1"/>
          </p:cNvPicPr>
          <p:nvPr/>
        </p:nvPicPr>
        <p:blipFill>
          <a:blip r:embed="rId2" cstate="print">
            <a:extLst>
              <a:ext uri="{28A0092B-C50C-407E-A947-70E740481C1C}">
                <a14:useLocalDpi xmlns:a14="http://schemas.microsoft.com/office/drawing/2010/main" val="0"/>
              </a:ext>
            </a:extLst>
          </a:blip>
          <a:srcRect b="5310"/>
          <a:stretch>
            <a:fillRect/>
          </a:stretch>
        </p:blipFill>
        <p:spPr>
          <a:xfrm>
            <a:off x="573734" y="4395020"/>
            <a:ext cx="1997635" cy="1451910"/>
          </a:xfrm>
          <a:prstGeom prst="rect">
            <a:avLst/>
          </a:prstGeom>
          <a:noFill/>
          <a:ln>
            <a:noFill/>
          </a:ln>
        </p:spPr>
      </p:pic>
      <p:pic>
        <p:nvPicPr>
          <p:cNvPr id="7" name="图片 6">
            <a:extLst>
              <a:ext uri="{FF2B5EF4-FFF2-40B4-BE49-F238E27FC236}">
                <a16:creationId xmlns:a16="http://schemas.microsoft.com/office/drawing/2014/main" id="{6AD7BE0B-38B2-C7E2-CDB8-FBA361AD489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593718" y="4388774"/>
            <a:ext cx="1911805" cy="1456017"/>
          </a:xfrm>
          <a:prstGeom prst="rect">
            <a:avLst/>
          </a:prstGeom>
          <a:noFill/>
          <a:ln>
            <a:noFill/>
          </a:ln>
        </p:spPr>
      </p:pic>
      <p:pic>
        <p:nvPicPr>
          <p:cNvPr id="10" name="图片 9">
            <a:extLst>
              <a:ext uri="{FF2B5EF4-FFF2-40B4-BE49-F238E27FC236}">
                <a16:creationId xmlns:a16="http://schemas.microsoft.com/office/drawing/2014/main" id="{E579E7FA-F9EE-31B6-0C53-55214A0BB37D}"/>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505523" y="4320889"/>
            <a:ext cx="1997635" cy="1523902"/>
          </a:xfrm>
          <a:prstGeom prst="rect">
            <a:avLst/>
          </a:prstGeom>
          <a:noFill/>
          <a:ln>
            <a:noFill/>
          </a:ln>
        </p:spPr>
      </p:pic>
      <p:pic>
        <p:nvPicPr>
          <p:cNvPr id="11" name="图片 10">
            <a:extLst>
              <a:ext uri="{FF2B5EF4-FFF2-40B4-BE49-F238E27FC236}">
                <a16:creationId xmlns:a16="http://schemas.microsoft.com/office/drawing/2014/main" id="{1C91E11B-64A7-0C3F-FE5B-E3490D68013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594299" y="4313848"/>
            <a:ext cx="2014097" cy="1537983"/>
          </a:xfrm>
          <a:prstGeom prst="rect">
            <a:avLst/>
          </a:prstGeom>
          <a:noFill/>
          <a:ln>
            <a:noFill/>
          </a:ln>
        </p:spPr>
      </p:pic>
      <p:sp>
        <p:nvSpPr>
          <p:cNvPr id="14" name="文本框 13">
            <a:extLst>
              <a:ext uri="{FF2B5EF4-FFF2-40B4-BE49-F238E27FC236}">
                <a16:creationId xmlns:a16="http://schemas.microsoft.com/office/drawing/2014/main" id="{FBA236F0-E4FF-B51C-8ED3-9B009405C560}"/>
              </a:ext>
            </a:extLst>
          </p:cNvPr>
          <p:cNvSpPr txBox="1"/>
          <p:nvPr/>
        </p:nvSpPr>
        <p:spPr>
          <a:xfrm>
            <a:off x="452120" y="5894821"/>
            <a:ext cx="2041787"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仿宋" panose="02010609060101010101" pitchFamily="49"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仿宋" panose="02010609060101010101" pitchFamily="49" charset="-122"/>
                <a:cs typeface="Times New Roman" panose="02020603050405020304" pitchFamily="18" charset="0"/>
              </a:rPr>
              <a:t>a</a:t>
            </a:r>
            <a:r>
              <a:rPr lang="zh-CN" altLang="zh-CN" sz="1200" b="1" kern="100" dirty="0">
                <a:solidFill>
                  <a:schemeClr val="accent6">
                    <a:lumMod val="75000"/>
                  </a:schemeClr>
                </a:solidFill>
                <a:effectLst/>
                <a:latin typeface="Calibri" panose="020F0502020204030204" pitchFamily="34" charset="0"/>
                <a:ea typeface="仿宋" panose="02010609060101010101" pitchFamily="49" charset="-122"/>
                <a:cs typeface="Times New Roman" panose="02020603050405020304" pitchFamily="18" charset="0"/>
              </a:rPr>
              <a:t>）</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管材</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1Cr18Ni9Ti </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的</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 S-N </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曲线</a:t>
            </a:r>
            <a:endParaRPr lang="zh-CN" altLang="en-US" sz="1200" b="1" dirty="0">
              <a:solidFill>
                <a:schemeClr val="accent6">
                  <a:lumMod val="75000"/>
                </a:schemeClr>
              </a:solidFill>
            </a:endParaRPr>
          </a:p>
        </p:txBody>
      </p:sp>
      <p:sp>
        <p:nvSpPr>
          <p:cNvPr id="17" name="文本框 16">
            <a:extLst>
              <a:ext uri="{FF2B5EF4-FFF2-40B4-BE49-F238E27FC236}">
                <a16:creationId xmlns:a16="http://schemas.microsoft.com/office/drawing/2014/main" id="{D6795CC2-2A17-C0BC-5802-6089E6EE1130}"/>
              </a:ext>
            </a:extLst>
          </p:cNvPr>
          <p:cNvSpPr txBox="1"/>
          <p:nvPr/>
        </p:nvSpPr>
        <p:spPr>
          <a:xfrm>
            <a:off x="2621097" y="5865168"/>
            <a:ext cx="1902714"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b</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）轴向偏差对疲劳寿命的影响</a:t>
            </a:r>
            <a:endParaRPr lang="zh-CN" altLang="en-US" sz="1200" b="1" dirty="0">
              <a:solidFill>
                <a:schemeClr val="accent6">
                  <a:lumMod val="75000"/>
                </a:schemeClr>
              </a:solidFill>
            </a:endParaRPr>
          </a:p>
        </p:txBody>
      </p:sp>
      <p:sp>
        <p:nvSpPr>
          <p:cNvPr id="21" name="文本框 20">
            <a:extLst>
              <a:ext uri="{FF2B5EF4-FFF2-40B4-BE49-F238E27FC236}">
                <a16:creationId xmlns:a16="http://schemas.microsoft.com/office/drawing/2014/main" id="{265C28B6-B8B6-2C17-7DA7-BD148446609B}"/>
              </a:ext>
            </a:extLst>
          </p:cNvPr>
          <p:cNvSpPr txBox="1"/>
          <p:nvPr/>
        </p:nvSpPr>
        <p:spPr>
          <a:xfrm>
            <a:off x="4606940" y="5865168"/>
            <a:ext cx="1902714"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c</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）径向偏差对疲劳寿命的影响</a:t>
            </a:r>
            <a:endParaRPr lang="zh-CN" altLang="en-US" sz="1200" b="1" dirty="0">
              <a:solidFill>
                <a:schemeClr val="accent6">
                  <a:lumMod val="75000"/>
                </a:schemeClr>
              </a:solidFill>
            </a:endParaRPr>
          </a:p>
        </p:txBody>
      </p:sp>
      <p:sp>
        <p:nvSpPr>
          <p:cNvPr id="24" name="文本框 23">
            <a:extLst>
              <a:ext uri="{FF2B5EF4-FFF2-40B4-BE49-F238E27FC236}">
                <a16:creationId xmlns:a16="http://schemas.microsoft.com/office/drawing/2014/main" id="{46768083-2E74-D882-6515-CBFFA68FB05B}"/>
              </a:ext>
            </a:extLst>
          </p:cNvPr>
          <p:cNvSpPr txBox="1"/>
          <p:nvPr/>
        </p:nvSpPr>
        <p:spPr>
          <a:xfrm>
            <a:off x="6636844" y="5865168"/>
            <a:ext cx="1902714"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d</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）角向偏差对疲劳寿命的影响</a:t>
            </a:r>
            <a:endParaRPr lang="zh-CN" altLang="en-US" sz="1200" b="1" dirty="0">
              <a:solidFill>
                <a:schemeClr val="accent6">
                  <a:lumMod val="75000"/>
                </a:schemeClr>
              </a:solidFill>
            </a:endParaRPr>
          </a:p>
        </p:txBody>
      </p:sp>
    </p:spTree>
    <p:extLst>
      <p:ext uri="{BB962C8B-B14F-4D97-AF65-F5344CB8AC3E}">
        <p14:creationId xmlns:p14="http://schemas.microsoft.com/office/powerpoint/2010/main" val="29257228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C2328-3543-5094-0A02-09C3DA0E6D4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2AC2C055-EEDD-A428-8EE4-9FC595EBE59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49E3E8FF-376E-5770-43C3-5D76A6121C06}"/>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E1377988-AA4A-2D29-3690-CA532D07C3CE}"/>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CE03ACE-D481-3CFE-48ED-BDB5BE70ECA8}"/>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AB5A8C38-43C6-B49C-3A3A-7ACCCB80D26B}"/>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D5B4B2F4-13ED-594E-05E8-11B7B424C804}"/>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4</a:t>
            </a:r>
            <a:r>
              <a:rPr lang="en-US" sz="1600" b="1" dirty="0">
                <a:latin typeface="Calibri" panose="020F0502020204030204"/>
                <a:ea typeface="宋体" panose="02010600030101010101" pitchFamily="2" charset="-122"/>
              </a:rPr>
              <a:t>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管道系统疲劳分析研究</a:t>
            </a:r>
          </a:p>
        </p:txBody>
      </p:sp>
      <p:sp>
        <p:nvSpPr>
          <p:cNvPr id="6" name="文本框 5">
            <a:extLst>
              <a:ext uri="{FF2B5EF4-FFF2-40B4-BE49-F238E27FC236}">
                <a16:creationId xmlns:a16="http://schemas.microsoft.com/office/drawing/2014/main" id="{030AEB92-0548-AF3A-8A47-003CDD530278}"/>
              </a:ext>
            </a:extLst>
          </p:cNvPr>
          <p:cNvSpPr txBox="1"/>
          <p:nvPr/>
        </p:nvSpPr>
        <p:spPr>
          <a:xfrm>
            <a:off x="626110" y="1371600"/>
            <a:ext cx="7892415" cy="403957"/>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）实验验证：</a:t>
            </a:r>
            <a:endParaRPr lang="zh-CN" altLang="en-US" sz="1600" i="0" dirty="0">
              <a:latin typeface="宋体" panose="02010600030101010101" pitchFamily="2" charset="-122"/>
              <a:ea typeface="宋体" panose="02010600030101010101" pitchFamily="2" charset="-122"/>
            </a:endParaRPr>
          </a:p>
        </p:txBody>
      </p:sp>
      <p:pic>
        <p:nvPicPr>
          <p:cNvPr id="2" name="图片 1">
            <a:extLst>
              <a:ext uri="{FF2B5EF4-FFF2-40B4-BE49-F238E27FC236}">
                <a16:creationId xmlns:a16="http://schemas.microsoft.com/office/drawing/2014/main" id="{AB814D29-4BD9-4B6B-9132-99BE4850940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a:xfrm>
            <a:off x="780696" y="1994351"/>
            <a:ext cx="2780665" cy="1400175"/>
          </a:xfrm>
          <a:prstGeom prst="rect">
            <a:avLst/>
          </a:prstGeom>
          <a:noFill/>
          <a:ln>
            <a:noFill/>
          </a:ln>
        </p:spPr>
      </p:pic>
      <p:sp>
        <p:nvSpPr>
          <p:cNvPr id="8" name="文本框 7">
            <a:extLst>
              <a:ext uri="{FF2B5EF4-FFF2-40B4-BE49-F238E27FC236}">
                <a16:creationId xmlns:a16="http://schemas.microsoft.com/office/drawing/2014/main" id="{7565C7F9-EBDE-51F0-A3FE-91F959A27617}"/>
              </a:ext>
            </a:extLst>
          </p:cNvPr>
          <p:cNvSpPr txBox="1"/>
          <p:nvPr/>
        </p:nvSpPr>
        <p:spPr>
          <a:xfrm>
            <a:off x="1066800" y="3506257"/>
            <a:ext cx="1877437" cy="261610"/>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none" rtlCol="0">
            <a:spAutoFit/>
          </a:bodyPr>
          <a:lstStyle/>
          <a:p>
            <a:pPr algn="ctr"/>
            <a:r>
              <a:rPr lang="zh-CN" altLang="zh-CN" sz="1100" dirty="0"/>
              <a:t>带安装应力的管道疲劳试验</a:t>
            </a:r>
            <a:endParaRPr lang="zh-CN" altLang="en-US" sz="1100" dirty="0"/>
          </a:p>
        </p:txBody>
      </p:sp>
      <p:pic>
        <p:nvPicPr>
          <p:cNvPr id="9" name="图片 8">
            <a:extLst>
              <a:ext uri="{FF2B5EF4-FFF2-40B4-BE49-F238E27FC236}">
                <a16:creationId xmlns:a16="http://schemas.microsoft.com/office/drawing/2014/main" id="{217198D1-0364-F673-1E18-E7E831A0A864}"/>
              </a:ext>
            </a:extLst>
          </p:cNvPr>
          <p:cNvPicPr>
            <a:picLocks noChangeAspect="1"/>
          </p:cNvPicPr>
          <p:nvPr/>
        </p:nvPicPr>
        <p:blipFill>
          <a:blip r:embed="rId3" cstate="print">
            <a:extLst>
              <a:ext uri="{28A0092B-C50C-407E-A947-70E740481C1C}">
                <a14:useLocalDpi xmlns:a14="http://schemas.microsoft.com/office/drawing/2010/main" val="0"/>
              </a:ext>
            </a:extLst>
          </a:blip>
          <a:srcRect l="6847" t="3059" r="7494" b="4947"/>
          <a:stretch>
            <a:fillRect/>
          </a:stretch>
        </p:blipFill>
        <p:spPr>
          <a:xfrm>
            <a:off x="3673722" y="1846963"/>
            <a:ext cx="1905001" cy="1563389"/>
          </a:xfrm>
          <a:prstGeom prst="rect">
            <a:avLst/>
          </a:prstGeom>
          <a:noFill/>
          <a:ln>
            <a:noFill/>
          </a:ln>
        </p:spPr>
      </p:pic>
      <p:sp>
        <p:nvSpPr>
          <p:cNvPr id="13" name="文本框 12">
            <a:extLst>
              <a:ext uri="{FF2B5EF4-FFF2-40B4-BE49-F238E27FC236}">
                <a16:creationId xmlns:a16="http://schemas.microsoft.com/office/drawing/2014/main" id="{47C1C50B-EA69-BBC7-22B8-4F4211116B04}"/>
              </a:ext>
            </a:extLst>
          </p:cNvPr>
          <p:cNvSpPr txBox="1"/>
          <p:nvPr/>
        </p:nvSpPr>
        <p:spPr>
          <a:xfrm>
            <a:off x="3981202" y="3519278"/>
            <a:ext cx="1562031" cy="261610"/>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rPr>
              <a:t>仿真与试验寿命对比</a:t>
            </a:r>
            <a:endParaRPr lang="zh-CN" altLang="en-US" sz="1100" dirty="0"/>
          </a:p>
        </p:txBody>
      </p:sp>
      <p:pic>
        <p:nvPicPr>
          <p:cNvPr id="25" name="图片 24">
            <a:extLst>
              <a:ext uri="{FF2B5EF4-FFF2-40B4-BE49-F238E27FC236}">
                <a16:creationId xmlns:a16="http://schemas.microsoft.com/office/drawing/2014/main" id="{89DF7EE6-1A80-21D6-45D7-2A0850204FBF}"/>
              </a:ext>
            </a:extLst>
          </p:cNvPr>
          <p:cNvPicPr>
            <a:picLocks noChangeAspect="1"/>
          </p:cNvPicPr>
          <p:nvPr/>
        </p:nvPicPr>
        <p:blipFill>
          <a:blip r:embed="rId4"/>
          <a:stretch>
            <a:fillRect/>
          </a:stretch>
        </p:blipFill>
        <p:spPr>
          <a:xfrm>
            <a:off x="533400" y="3951895"/>
            <a:ext cx="5165090" cy="2275945"/>
          </a:xfrm>
          <a:prstGeom prst="rect">
            <a:avLst/>
          </a:prstGeom>
        </p:spPr>
      </p:pic>
      <p:graphicFrame>
        <p:nvGraphicFramePr>
          <p:cNvPr id="29" name="表格 28">
            <a:extLst>
              <a:ext uri="{FF2B5EF4-FFF2-40B4-BE49-F238E27FC236}">
                <a16:creationId xmlns:a16="http://schemas.microsoft.com/office/drawing/2014/main" id="{FB0A73C0-F315-4818-AEBC-CA9DA6C8E413}"/>
              </a:ext>
            </a:extLst>
          </p:cNvPr>
          <p:cNvGraphicFramePr>
            <a:graphicFrameLocks noGrp="1"/>
          </p:cNvGraphicFramePr>
          <p:nvPr>
            <p:extLst>
              <p:ext uri="{D42A27DB-BD31-4B8C-83A1-F6EECF244321}">
                <p14:modId xmlns:p14="http://schemas.microsoft.com/office/powerpoint/2010/main" val="644132493"/>
              </p:ext>
            </p:extLst>
          </p:nvPr>
        </p:nvGraphicFramePr>
        <p:xfrm>
          <a:off x="6030737" y="2006543"/>
          <a:ext cx="2269454" cy="1097280"/>
        </p:xfrm>
        <a:graphic>
          <a:graphicData uri="http://schemas.openxmlformats.org/drawingml/2006/table">
            <a:tbl>
              <a:tblPr firstRow="1" firstCol="1" bandRow="1">
                <a:tableStyleId>{5C22544A-7EE6-4342-B048-85BDC9FD1C3A}</a:tableStyleId>
              </a:tblPr>
              <a:tblGrid>
                <a:gridCol w="646470">
                  <a:extLst>
                    <a:ext uri="{9D8B030D-6E8A-4147-A177-3AD203B41FA5}">
                      <a16:colId xmlns:a16="http://schemas.microsoft.com/office/drawing/2014/main" val="3176170257"/>
                    </a:ext>
                  </a:extLst>
                </a:gridCol>
                <a:gridCol w="789928">
                  <a:extLst>
                    <a:ext uri="{9D8B030D-6E8A-4147-A177-3AD203B41FA5}">
                      <a16:colId xmlns:a16="http://schemas.microsoft.com/office/drawing/2014/main" val="3767829842"/>
                    </a:ext>
                  </a:extLst>
                </a:gridCol>
                <a:gridCol w="833056">
                  <a:extLst>
                    <a:ext uri="{9D8B030D-6E8A-4147-A177-3AD203B41FA5}">
                      <a16:colId xmlns:a16="http://schemas.microsoft.com/office/drawing/2014/main" val="1032801043"/>
                    </a:ext>
                  </a:extLst>
                </a:gridCol>
              </a:tblGrid>
              <a:tr h="249374">
                <a:tc>
                  <a:txBody>
                    <a:bodyPr/>
                    <a:lstStyle/>
                    <a:p>
                      <a:pPr algn="ctr">
                        <a:buNone/>
                      </a:pPr>
                      <a:r>
                        <a:rPr lang="zh-CN" sz="900" kern="100" dirty="0">
                          <a:solidFill>
                            <a:schemeClr val="tx1"/>
                          </a:solidFill>
                          <a:effectLst/>
                        </a:rPr>
                        <a:t>轴向偏差</a:t>
                      </a:r>
                      <a:r>
                        <a:rPr lang="en-US" sz="900" kern="100" dirty="0">
                          <a:solidFill>
                            <a:schemeClr val="tx1"/>
                          </a:solidFill>
                          <a:effectLst/>
                        </a:rPr>
                        <a:t>/mm</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a:solidFill>
                            <a:schemeClr val="tx1"/>
                          </a:solidFill>
                          <a:effectLst/>
                        </a:rPr>
                        <a:t>试验平均值</a:t>
                      </a:r>
                      <a:r>
                        <a:rPr lang="en-US" sz="900" kern="100">
                          <a:solidFill>
                            <a:schemeClr val="tx1"/>
                          </a:solidFill>
                          <a:effectLst/>
                        </a:rPr>
                        <a:t>/cycle</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dirty="0">
                          <a:solidFill>
                            <a:schemeClr val="tx1"/>
                          </a:solidFill>
                          <a:effectLst/>
                        </a:rPr>
                        <a:t>仿真值</a:t>
                      </a:r>
                      <a:r>
                        <a:rPr lang="en-US" sz="900" kern="100" dirty="0">
                          <a:solidFill>
                            <a:schemeClr val="tx1"/>
                          </a:solidFill>
                          <a:effectLst/>
                        </a:rPr>
                        <a:t>/cycle</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9681139"/>
                  </a:ext>
                </a:extLst>
              </a:tr>
              <a:tr h="124687">
                <a:tc>
                  <a:txBody>
                    <a:bodyPr/>
                    <a:lstStyle/>
                    <a:p>
                      <a:pPr algn="ctr">
                        <a:buNone/>
                      </a:pPr>
                      <a:r>
                        <a:rPr lang="en-US" sz="900" kern="100" dirty="0">
                          <a:solidFill>
                            <a:schemeClr val="tx1"/>
                          </a:solidFill>
                          <a:effectLst/>
                        </a:rPr>
                        <a:t>0</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&gt;10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9.2×10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3062587"/>
                  </a:ext>
                </a:extLst>
              </a:tr>
              <a:tr h="124687">
                <a:tc>
                  <a:txBody>
                    <a:bodyPr/>
                    <a:lstStyle/>
                    <a:p>
                      <a:pPr algn="ctr">
                        <a:buNone/>
                      </a:pPr>
                      <a:r>
                        <a:rPr lang="en-US" sz="900" kern="100">
                          <a:solidFill>
                            <a:schemeClr val="tx1"/>
                          </a:solidFill>
                          <a:effectLst/>
                        </a:rPr>
                        <a:t>0.2</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&gt;10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6.0×10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6953962"/>
                  </a:ext>
                </a:extLst>
              </a:tr>
              <a:tr h="124687">
                <a:tc>
                  <a:txBody>
                    <a:bodyPr/>
                    <a:lstStyle/>
                    <a:p>
                      <a:pPr algn="ctr">
                        <a:buNone/>
                      </a:pPr>
                      <a:r>
                        <a:rPr lang="en-US" sz="900" kern="100">
                          <a:solidFill>
                            <a:schemeClr val="tx1"/>
                          </a:solidFill>
                          <a:effectLst/>
                        </a:rPr>
                        <a:t>0.4</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1.4×10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1876050"/>
                  </a:ext>
                </a:extLst>
              </a:tr>
              <a:tr h="124687">
                <a:tc>
                  <a:txBody>
                    <a:bodyPr/>
                    <a:lstStyle/>
                    <a:p>
                      <a:pPr algn="ctr">
                        <a:buNone/>
                      </a:pPr>
                      <a:r>
                        <a:rPr lang="en-US" sz="900" kern="100">
                          <a:solidFill>
                            <a:schemeClr val="tx1"/>
                          </a:solidFill>
                          <a:effectLst/>
                        </a:rPr>
                        <a:t>0.6</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3.7×10</a:t>
                      </a:r>
                      <a:r>
                        <a:rPr lang="en-US" sz="900" kern="100" baseline="30000" dirty="0">
                          <a:solidFill>
                            <a:schemeClr val="tx1"/>
                          </a:solidFill>
                          <a:effectLst/>
                        </a:rPr>
                        <a:t>6</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4964373"/>
                  </a:ext>
                </a:extLst>
              </a:tr>
              <a:tr h="124687">
                <a:tc>
                  <a:txBody>
                    <a:bodyPr/>
                    <a:lstStyle/>
                    <a:p>
                      <a:pPr algn="ctr">
                        <a:buNone/>
                      </a:pPr>
                      <a:r>
                        <a:rPr lang="en-US" sz="900" kern="100">
                          <a:solidFill>
                            <a:schemeClr val="tx1"/>
                          </a:solidFill>
                          <a:effectLst/>
                        </a:rPr>
                        <a:t>0.8</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3.6×10</a:t>
                      </a:r>
                      <a:r>
                        <a:rPr lang="en-US" sz="900" kern="100" baseline="30000">
                          <a:solidFill>
                            <a:schemeClr val="tx1"/>
                          </a:solidFill>
                          <a:effectLst/>
                        </a:rPr>
                        <a:t>6</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1.0×10</a:t>
                      </a:r>
                      <a:r>
                        <a:rPr lang="en-US" sz="900" kern="100" baseline="30000" dirty="0">
                          <a:solidFill>
                            <a:schemeClr val="tx1"/>
                          </a:solidFill>
                          <a:effectLst/>
                        </a:rPr>
                        <a:t>6</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9142832"/>
                  </a:ext>
                </a:extLst>
              </a:tr>
              <a:tr h="124687">
                <a:tc>
                  <a:txBody>
                    <a:bodyPr/>
                    <a:lstStyle/>
                    <a:p>
                      <a:pPr algn="ctr">
                        <a:buNone/>
                      </a:pPr>
                      <a:r>
                        <a:rPr lang="en-US" sz="900" kern="100">
                          <a:solidFill>
                            <a:schemeClr val="tx1"/>
                          </a:solidFill>
                          <a:effectLst/>
                        </a:rPr>
                        <a:t>1.0</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7.9×10</a:t>
                      </a:r>
                      <a:r>
                        <a:rPr lang="en-US" sz="900" kern="100" baseline="30000">
                          <a:solidFill>
                            <a:schemeClr val="tx1"/>
                          </a:solidFill>
                          <a:effectLst/>
                        </a:rPr>
                        <a:t>5</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5.6×10</a:t>
                      </a:r>
                      <a:r>
                        <a:rPr lang="en-US" sz="900" kern="100" baseline="30000" dirty="0">
                          <a:solidFill>
                            <a:schemeClr val="tx1"/>
                          </a:solidFill>
                          <a:effectLst/>
                        </a:rPr>
                        <a:t>5</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53531450"/>
                  </a:ext>
                </a:extLst>
              </a:tr>
            </a:tbl>
          </a:graphicData>
        </a:graphic>
      </p:graphicFrame>
      <p:sp>
        <p:nvSpPr>
          <p:cNvPr id="31" name="文本框 30">
            <a:extLst>
              <a:ext uri="{FF2B5EF4-FFF2-40B4-BE49-F238E27FC236}">
                <a16:creationId xmlns:a16="http://schemas.microsoft.com/office/drawing/2014/main" id="{C7FF4FC3-0FAA-0245-ABE2-3B68E1CEC794}"/>
              </a:ext>
            </a:extLst>
          </p:cNvPr>
          <p:cNvSpPr txBox="1"/>
          <p:nvPr/>
        </p:nvSpPr>
        <p:spPr>
          <a:xfrm>
            <a:off x="5827692" y="1695783"/>
            <a:ext cx="2581429" cy="261610"/>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rPr>
              <a:t>不同轴向偏差下的仿真和试验疲劳寿命</a:t>
            </a:r>
            <a:endParaRPr lang="zh-CN" altLang="en-US" sz="1100" dirty="0"/>
          </a:p>
        </p:txBody>
      </p:sp>
      <p:graphicFrame>
        <p:nvGraphicFramePr>
          <p:cNvPr id="32" name="表格 31">
            <a:extLst>
              <a:ext uri="{FF2B5EF4-FFF2-40B4-BE49-F238E27FC236}">
                <a16:creationId xmlns:a16="http://schemas.microsoft.com/office/drawing/2014/main" id="{B5D60FBF-6C74-AEF8-D83C-E7613AE338F3}"/>
              </a:ext>
            </a:extLst>
          </p:cNvPr>
          <p:cNvGraphicFramePr>
            <a:graphicFrameLocks noGrp="1"/>
          </p:cNvGraphicFramePr>
          <p:nvPr>
            <p:extLst>
              <p:ext uri="{D42A27DB-BD31-4B8C-83A1-F6EECF244321}">
                <p14:modId xmlns:p14="http://schemas.microsoft.com/office/powerpoint/2010/main" val="2958340519"/>
              </p:ext>
            </p:extLst>
          </p:nvPr>
        </p:nvGraphicFramePr>
        <p:xfrm>
          <a:off x="6096444" y="3689713"/>
          <a:ext cx="2276599" cy="807850"/>
        </p:xfrm>
        <a:graphic>
          <a:graphicData uri="http://schemas.openxmlformats.org/drawingml/2006/table">
            <a:tbl>
              <a:tblPr firstRow="1" firstCol="1" bandRow="1">
                <a:tableStyleId>{5C22544A-7EE6-4342-B048-85BDC9FD1C3A}</a:tableStyleId>
              </a:tblPr>
              <a:tblGrid>
                <a:gridCol w="648506">
                  <a:extLst>
                    <a:ext uri="{9D8B030D-6E8A-4147-A177-3AD203B41FA5}">
                      <a16:colId xmlns:a16="http://schemas.microsoft.com/office/drawing/2014/main" val="279066016"/>
                    </a:ext>
                  </a:extLst>
                </a:gridCol>
                <a:gridCol w="792414">
                  <a:extLst>
                    <a:ext uri="{9D8B030D-6E8A-4147-A177-3AD203B41FA5}">
                      <a16:colId xmlns:a16="http://schemas.microsoft.com/office/drawing/2014/main" val="1901474578"/>
                    </a:ext>
                  </a:extLst>
                </a:gridCol>
                <a:gridCol w="835679">
                  <a:extLst>
                    <a:ext uri="{9D8B030D-6E8A-4147-A177-3AD203B41FA5}">
                      <a16:colId xmlns:a16="http://schemas.microsoft.com/office/drawing/2014/main" val="4149746166"/>
                    </a:ext>
                  </a:extLst>
                </a:gridCol>
              </a:tblGrid>
              <a:tr h="323140">
                <a:tc>
                  <a:txBody>
                    <a:bodyPr/>
                    <a:lstStyle/>
                    <a:p>
                      <a:pPr algn="ctr">
                        <a:buNone/>
                      </a:pPr>
                      <a:r>
                        <a:rPr lang="zh-CN" sz="900" kern="100" dirty="0">
                          <a:solidFill>
                            <a:schemeClr val="tx1"/>
                          </a:solidFill>
                          <a:effectLst/>
                        </a:rPr>
                        <a:t>径向偏差</a:t>
                      </a:r>
                      <a:r>
                        <a:rPr lang="en-US" sz="900" kern="100" dirty="0">
                          <a:solidFill>
                            <a:schemeClr val="tx1"/>
                          </a:solidFill>
                          <a:effectLst/>
                        </a:rPr>
                        <a:t>/mm</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dirty="0">
                          <a:solidFill>
                            <a:schemeClr val="tx1"/>
                          </a:solidFill>
                          <a:effectLst/>
                        </a:rPr>
                        <a:t>试验平均值</a:t>
                      </a:r>
                      <a:r>
                        <a:rPr lang="en-US" sz="900" kern="100" dirty="0">
                          <a:solidFill>
                            <a:schemeClr val="tx1"/>
                          </a:solidFill>
                          <a:effectLst/>
                        </a:rPr>
                        <a:t>/cycle</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dirty="0">
                          <a:solidFill>
                            <a:schemeClr val="tx1"/>
                          </a:solidFill>
                          <a:effectLst/>
                        </a:rPr>
                        <a:t>仿真值</a:t>
                      </a:r>
                      <a:r>
                        <a:rPr lang="en-US" sz="900" kern="100" dirty="0">
                          <a:solidFill>
                            <a:schemeClr val="tx1"/>
                          </a:solidFill>
                          <a:effectLst/>
                        </a:rPr>
                        <a:t>/cycle</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40847517"/>
                  </a:ext>
                </a:extLst>
              </a:tr>
              <a:tr h="161570">
                <a:tc>
                  <a:txBody>
                    <a:bodyPr/>
                    <a:lstStyle/>
                    <a:p>
                      <a:pPr algn="ctr">
                        <a:buNone/>
                      </a:pPr>
                      <a:r>
                        <a:rPr lang="en-US" sz="900" kern="100">
                          <a:solidFill>
                            <a:schemeClr val="tx1"/>
                          </a:solidFill>
                          <a:effectLst/>
                        </a:rPr>
                        <a:t>0.8</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7.8×10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07026883"/>
                  </a:ext>
                </a:extLst>
              </a:tr>
              <a:tr h="161570">
                <a:tc>
                  <a:txBody>
                    <a:bodyPr/>
                    <a:lstStyle/>
                    <a:p>
                      <a:pPr algn="ctr">
                        <a:buNone/>
                      </a:pPr>
                      <a:r>
                        <a:rPr lang="en-US" sz="900" kern="100">
                          <a:solidFill>
                            <a:schemeClr val="tx1"/>
                          </a:solidFill>
                          <a:effectLst/>
                        </a:rPr>
                        <a:t>1.6</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6.9×10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57547216"/>
                  </a:ext>
                </a:extLst>
              </a:tr>
              <a:tr h="161570">
                <a:tc>
                  <a:txBody>
                    <a:bodyPr/>
                    <a:lstStyle/>
                    <a:p>
                      <a:pPr algn="ctr">
                        <a:buNone/>
                      </a:pPr>
                      <a:r>
                        <a:rPr lang="en-US" sz="900" kern="100">
                          <a:solidFill>
                            <a:schemeClr val="tx1"/>
                          </a:solidFill>
                          <a:effectLst/>
                        </a:rPr>
                        <a:t>2.4</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5.2×10</a:t>
                      </a:r>
                      <a:r>
                        <a:rPr lang="en-US" sz="900" kern="100" baseline="30000" dirty="0">
                          <a:solidFill>
                            <a:schemeClr val="tx1"/>
                          </a:solidFill>
                          <a:effectLst/>
                        </a:rPr>
                        <a:t>7</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40726633"/>
                  </a:ext>
                </a:extLst>
              </a:tr>
            </a:tbl>
          </a:graphicData>
        </a:graphic>
      </p:graphicFrame>
      <p:sp>
        <p:nvSpPr>
          <p:cNvPr id="34" name="文本框 33">
            <a:extLst>
              <a:ext uri="{FF2B5EF4-FFF2-40B4-BE49-F238E27FC236}">
                <a16:creationId xmlns:a16="http://schemas.microsoft.com/office/drawing/2014/main" id="{D93CA5AC-6F88-F0B2-D0E8-528C3AE48546}"/>
              </a:ext>
            </a:extLst>
          </p:cNvPr>
          <p:cNvSpPr txBox="1"/>
          <p:nvPr/>
        </p:nvSpPr>
        <p:spPr>
          <a:xfrm>
            <a:off x="5936220" y="4853215"/>
            <a:ext cx="2597045" cy="261610"/>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spcAft>
                <a:spcPts val="600"/>
              </a:spcAft>
              <a:buNone/>
            </a:pPr>
            <a:r>
              <a:rPr lang="zh-CN" altLang="zh-CN" sz="1100" kern="100" dirty="0">
                <a:effectLst/>
                <a:latin typeface="+mn-ea"/>
                <a:cs typeface="Times New Roman" panose="02020603050405020304" pitchFamily="18" charset="0"/>
              </a:rPr>
              <a:t>不同角向偏差下的仿真和试验疲劳寿命</a:t>
            </a:r>
          </a:p>
        </p:txBody>
      </p:sp>
      <p:sp>
        <p:nvSpPr>
          <p:cNvPr id="36" name="文本框 35">
            <a:extLst>
              <a:ext uri="{FF2B5EF4-FFF2-40B4-BE49-F238E27FC236}">
                <a16:creationId xmlns:a16="http://schemas.microsoft.com/office/drawing/2014/main" id="{579FB0EF-BFA6-0875-1271-10D6CE4054F9}"/>
              </a:ext>
            </a:extLst>
          </p:cNvPr>
          <p:cNvSpPr txBox="1"/>
          <p:nvPr/>
        </p:nvSpPr>
        <p:spPr>
          <a:xfrm>
            <a:off x="5801091" y="3388473"/>
            <a:ext cx="2693255" cy="261610"/>
          </a:xfrm>
          <a:prstGeom prst="rect">
            <a:avLst/>
          </a:prstGeom>
          <a:solidFill>
            <a:schemeClr val="accent1"/>
          </a:solid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zh-CN" altLang="zh-CN" sz="1100" kern="100" dirty="0">
                <a:effectLst/>
                <a:latin typeface="Calibri" panose="020F0502020204030204" pitchFamily="34" charset="0"/>
                <a:ea typeface="宋体" panose="02010600030101010101" pitchFamily="2" charset="-122"/>
                <a:cs typeface="Times New Roman" panose="02020603050405020304" pitchFamily="18" charset="0"/>
              </a:rPr>
              <a:t>不同径向偏差下的仿真和试验疲劳寿命</a:t>
            </a:r>
            <a:endParaRPr lang="zh-CN" altLang="en-US" sz="1100" dirty="0"/>
          </a:p>
        </p:txBody>
      </p:sp>
      <p:graphicFrame>
        <p:nvGraphicFramePr>
          <p:cNvPr id="37" name="表格 36">
            <a:extLst>
              <a:ext uri="{FF2B5EF4-FFF2-40B4-BE49-F238E27FC236}">
                <a16:creationId xmlns:a16="http://schemas.microsoft.com/office/drawing/2014/main" id="{40E13EA3-DD2A-8679-4EC8-635FEA734F74}"/>
              </a:ext>
            </a:extLst>
          </p:cNvPr>
          <p:cNvGraphicFramePr>
            <a:graphicFrameLocks noGrp="1"/>
          </p:cNvGraphicFramePr>
          <p:nvPr>
            <p:extLst>
              <p:ext uri="{D42A27DB-BD31-4B8C-83A1-F6EECF244321}">
                <p14:modId xmlns:p14="http://schemas.microsoft.com/office/powerpoint/2010/main" val="1058482087"/>
              </p:ext>
            </p:extLst>
          </p:nvPr>
        </p:nvGraphicFramePr>
        <p:xfrm>
          <a:off x="5927869" y="5166360"/>
          <a:ext cx="2513784" cy="548640"/>
        </p:xfrm>
        <a:graphic>
          <a:graphicData uri="http://schemas.openxmlformats.org/drawingml/2006/table">
            <a:tbl>
              <a:tblPr firstRow="1" firstCol="1" bandRow="1">
                <a:tableStyleId>{5C22544A-7EE6-4342-B048-85BDC9FD1C3A}</a:tableStyleId>
              </a:tblPr>
              <a:tblGrid>
                <a:gridCol w="716069">
                  <a:extLst>
                    <a:ext uri="{9D8B030D-6E8A-4147-A177-3AD203B41FA5}">
                      <a16:colId xmlns:a16="http://schemas.microsoft.com/office/drawing/2014/main" val="3353143636"/>
                    </a:ext>
                  </a:extLst>
                </a:gridCol>
                <a:gridCol w="874972">
                  <a:extLst>
                    <a:ext uri="{9D8B030D-6E8A-4147-A177-3AD203B41FA5}">
                      <a16:colId xmlns:a16="http://schemas.microsoft.com/office/drawing/2014/main" val="3773508558"/>
                    </a:ext>
                  </a:extLst>
                </a:gridCol>
                <a:gridCol w="922743">
                  <a:extLst>
                    <a:ext uri="{9D8B030D-6E8A-4147-A177-3AD203B41FA5}">
                      <a16:colId xmlns:a16="http://schemas.microsoft.com/office/drawing/2014/main" val="613012488"/>
                    </a:ext>
                  </a:extLst>
                </a:gridCol>
              </a:tblGrid>
              <a:tr h="81484">
                <a:tc>
                  <a:txBody>
                    <a:bodyPr/>
                    <a:lstStyle/>
                    <a:p>
                      <a:pPr algn="ctr">
                        <a:buNone/>
                      </a:pPr>
                      <a:r>
                        <a:rPr lang="zh-CN" sz="900" kern="100" dirty="0">
                          <a:solidFill>
                            <a:schemeClr val="tx1"/>
                          </a:solidFill>
                          <a:effectLst/>
                        </a:rPr>
                        <a:t>角向偏差</a:t>
                      </a:r>
                      <a:r>
                        <a:rPr lang="en-US" sz="900" kern="100" dirty="0">
                          <a:solidFill>
                            <a:schemeClr val="tx1"/>
                          </a:solidFill>
                          <a:effectLst/>
                        </a:rPr>
                        <a:t>/</a:t>
                      </a:r>
                      <a:r>
                        <a:rPr lang="zh-CN" sz="900" kern="100" dirty="0">
                          <a:solidFill>
                            <a:schemeClr val="tx1"/>
                          </a:solidFill>
                          <a:effectLst/>
                        </a:rPr>
                        <a:t>度</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a:solidFill>
                            <a:schemeClr val="tx1"/>
                          </a:solidFill>
                          <a:effectLst/>
                        </a:rPr>
                        <a:t>试验平均值</a:t>
                      </a:r>
                      <a:r>
                        <a:rPr lang="en-US" sz="900" kern="100">
                          <a:solidFill>
                            <a:schemeClr val="tx1"/>
                          </a:solidFill>
                          <a:effectLst/>
                        </a:rPr>
                        <a:t>/cycle</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kern="100">
                          <a:solidFill>
                            <a:schemeClr val="tx1"/>
                          </a:solidFill>
                          <a:effectLst/>
                        </a:rPr>
                        <a:t>仿真值</a:t>
                      </a:r>
                      <a:r>
                        <a:rPr lang="en-US" sz="900" kern="100">
                          <a:solidFill>
                            <a:schemeClr val="tx1"/>
                          </a:solidFill>
                          <a:effectLst/>
                        </a:rPr>
                        <a:t>/cycle</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2980114"/>
                  </a:ext>
                </a:extLst>
              </a:tr>
              <a:tr h="81484">
                <a:tc>
                  <a:txBody>
                    <a:bodyPr/>
                    <a:lstStyle/>
                    <a:p>
                      <a:pPr algn="ctr">
                        <a:buNone/>
                      </a:pPr>
                      <a:r>
                        <a:rPr lang="en-US" sz="900" kern="100">
                          <a:solidFill>
                            <a:schemeClr val="tx1"/>
                          </a:solidFill>
                          <a:effectLst/>
                        </a:rPr>
                        <a:t>2</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1.87×10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59670210"/>
                  </a:ext>
                </a:extLst>
              </a:tr>
              <a:tr h="81484">
                <a:tc>
                  <a:txBody>
                    <a:bodyPr/>
                    <a:lstStyle/>
                    <a:p>
                      <a:pPr algn="ctr">
                        <a:buNone/>
                      </a:pPr>
                      <a:r>
                        <a:rPr lang="en-US" sz="900" kern="100">
                          <a:solidFill>
                            <a:schemeClr val="tx1"/>
                          </a:solidFill>
                          <a:effectLst/>
                        </a:rPr>
                        <a:t>4</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a:solidFill>
                            <a:schemeClr val="tx1"/>
                          </a:solidFill>
                          <a:effectLst/>
                        </a:rPr>
                        <a:t>&gt;10</a:t>
                      </a:r>
                      <a:r>
                        <a:rPr lang="en-US" sz="900" kern="100" baseline="30000">
                          <a:solidFill>
                            <a:schemeClr val="tx1"/>
                          </a:solidFill>
                          <a:effectLst/>
                        </a:rPr>
                        <a:t>7</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kern="100" dirty="0">
                          <a:solidFill>
                            <a:schemeClr val="tx1"/>
                          </a:solidFill>
                          <a:effectLst/>
                        </a:rPr>
                        <a:t>8.1×10</a:t>
                      </a:r>
                      <a:r>
                        <a:rPr lang="en-US" sz="900" kern="100" baseline="30000" dirty="0">
                          <a:solidFill>
                            <a:schemeClr val="tx1"/>
                          </a:solidFill>
                          <a:effectLst/>
                        </a:rPr>
                        <a:t>6</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07801854"/>
                  </a:ext>
                </a:extLst>
              </a:tr>
            </a:tbl>
          </a:graphicData>
        </a:graphic>
      </p:graphicFrame>
    </p:spTree>
    <p:extLst>
      <p:ext uri="{BB962C8B-B14F-4D97-AF65-F5344CB8AC3E}">
        <p14:creationId xmlns:p14="http://schemas.microsoft.com/office/powerpoint/2010/main" val="3034579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2209C-28A8-5B76-7A34-0C8E903FC86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82F20F8-BAF2-8A45-5EB8-CF2B7B710FFD}"/>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860E929-0C10-A82C-497F-10D3E404183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09592F4-4153-2218-5D77-35CC18E69E16}"/>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713ED575-AE2F-494A-7403-FD3CC480EC67}"/>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4AB4EAC7-4C87-B390-8666-EE53E16F442B}"/>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53F128D5-2865-54C6-6660-BA24FDFD91F6}"/>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3.2.5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管道安装应力检测法</a:t>
            </a:r>
          </a:p>
        </p:txBody>
      </p:sp>
      <p:sp>
        <p:nvSpPr>
          <p:cNvPr id="6" name="文本框 5">
            <a:extLst>
              <a:ext uri="{FF2B5EF4-FFF2-40B4-BE49-F238E27FC236}">
                <a16:creationId xmlns:a16="http://schemas.microsoft.com/office/drawing/2014/main" id="{7D059779-F98F-2E4C-D9A6-8FB3848E9510}"/>
              </a:ext>
            </a:extLst>
          </p:cNvPr>
          <p:cNvSpPr txBox="1"/>
          <p:nvPr/>
        </p:nvSpPr>
        <p:spPr>
          <a:xfrm>
            <a:off x="626110" y="1371600"/>
            <a:ext cx="7892415" cy="2619948"/>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成都飞机工业（集团）有限责任公司研究课题</a:t>
            </a:r>
            <a:endParaRPr lang="en-US" altLang="zh-CN" sz="1600" dirty="0"/>
          </a:p>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基本思想是基于管道安装应力会影响管道固有振动特性的原理，因此，可以通过锤击法得到滚动的频率响应函数，然后通过比较频率响应函数来达到间接识别管道安装应力的目的。（</a:t>
            </a:r>
            <a:r>
              <a:rPr lang="en-US" altLang="zh-CN" sz="1600" i="0" dirty="0">
                <a:latin typeface="宋体" panose="02010600030101010101" pitchFamily="2" charset="-122"/>
                <a:ea typeface="宋体" panose="02010600030101010101" pitchFamily="2" charset="-122"/>
              </a:rPr>
              <a:t>c</a:t>
            </a:r>
            <a:r>
              <a:rPr lang="zh-CN" altLang="en-US" sz="1600" i="0" dirty="0">
                <a:latin typeface="宋体" panose="02010600030101010101" pitchFamily="2" charset="-122"/>
                <a:ea typeface="宋体" panose="02010600030101010101" pitchFamily="2" charset="-122"/>
              </a:rPr>
              <a:t>）为基于相似度的装配应力检测流程，（</a:t>
            </a:r>
            <a:r>
              <a:rPr lang="en-US" altLang="zh-CN" sz="1600" i="0" dirty="0">
                <a:latin typeface="宋体" panose="02010600030101010101" pitchFamily="2" charset="-122"/>
                <a:ea typeface="宋体" panose="02010600030101010101" pitchFamily="2" charset="-122"/>
              </a:rPr>
              <a:t>d</a:t>
            </a:r>
            <a:r>
              <a:rPr lang="zh-CN" altLang="en-US" sz="1600" i="0" dirty="0">
                <a:latin typeface="宋体" panose="02010600030101010101" pitchFamily="2" charset="-122"/>
                <a:ea typeface="宋体" panose="02010600030101010101" pitchFamily="2" charset="-122"/>
              </a:rPr>
              <a:t>）为基于一类</a:t>
            </a:r>
            <a:r>
              <a:rPr lang="en-US" altLang="zh-CN" sz="1600" i="0" dirty="0">
                <a:latin typeface="宋体" panose="02010600030101010101" pitchFamily="2" charset="-122"/>
                <a:ea typeface="宋体" panose="02010600030101010101" pitchFamily="2" charset="-122"/>
              </a:rPr>
              <a:t>SVM</a:t>
            </a:r>
            <a:r>
              <a:rPr lang="zh-CN" altLang="en-US" sz="1600" i="0" dirty="0">
                <a:latin typeface="宋体" panose="02010600030101010101" pitchFamily="2" charset="-122"/>
                <a:ea typeface="宋体" panose="02010600030101010101" pitchFamily="2" charset="-122"/>
              </a:rPr>
              <a:t>的装配应力检测流程两种方法的基本思想都是首先收集大量的正常样本，然后通过机器学习统计得到正常样本的边界，检测的时候就利用正常边界来判断带识别的样本是否在正常边界以内，如果是，则判定为正常，否则，判定为异常。</a:t>
            </a:r>
          </a:p>
        </p:txBody>
      </p:sp>
      <p:pic>
        <p:nvPicPr>
          <p:cNvPr id="2" name="图片 1">
            <a:extLst>
              <a:ext uri="{FF2B5EF4-FFF2-40B4-BE49-F238E27FC236}">
                <a16:creationId xmlns:a16="http://schemas.microsoft.com/office/drawing/2014/main" id="{B042EE39-E050-0F22-E239-0D9CD80C155C}"/>
              </a:ext>
            </a:extLst>
          </p:cNvPr>
          <p:cNvPicPr>
            <a:picLocks noChangeAspect="1"/>
          </p:cNvPicPr>
          <p:nvPr/>
        </p:nvPicPr>
        <p:blipFill>
          <a:blip r:embed="rId2"/>
          <a:srcRect/>
          <a:stretch>
            <a:fillRect/>
          </a:stretch>
        </p:blipFill>
        <p:spPr>
          <a:xfrm>
            <a:off x="684007" y="4242697"/>
            <a:ext cx="2080768" cy="1565487"/>
          </a:xfrm>
          <a:prstGeom prst="rect">
            <a:avLst/>
          </a:prstGeom>
          <a:ln w="38100" cap="sq">
            <a:solidFill>
              <a:srgbClr val="000000"/>
            </a:solidFill>
            <a:prstDash val="solid"/>
            <a:miter lim="800000"/>
            <a:headEnd/>
            <a:tailEnd/>
          </a:ln>
          <a:effectLst>
            <a:outerShdw blurRad="50800" dist="38100" dir="2700000" algn="tl" rotWithShape="0">
              <a:srgbClr val="000000">
                <a:alpha val="43000"/>
              </a:srgbClr>
            </a:outerShdw>
          </a:effectLst>
        </p:spPr>
      </p:pic>
      <p:sp>
        <p:nvSpPr>
          <p:cNvPr id="9" name="文本框 8">
            <a:extLst>
              <a:ext uri="{FF2B5EF4-FFF2-40B4-BE49-F238E27FC236}">
                <a16:creationId xmlns:a16="http://schemas.microsoft.com/office/drawing/2014/main" id="{42DB98F0-1AFE-FC4D-1EED-3CF64B51DF29}"/>
              </a:ext>
            </a:extLst>
          </p:cNvPr>
          <p:cNvSpPr txBox="1"/>
          <p:nvPr/>
        </p:nvSpPr>
        <p:spPr>
          <a:xfrm>
            <a:off x="619464" y="5898832"/>
            <a:ext cx="2080768" cy="261610"/>
          </a:xfrm>
          <a:prstGeom prst="rect">
            <a:avLst/>
          </a:prstGeom>
          <a:noFill/>
        </p:spPr>
        <p:txBody>
          <a:bodyPr wrap="square">
            <a:spAutoFit/>
          </a:bodyPr>
          <a:lstStyle/>
          <a:p>
            <a:pPr algn="ctr"/>
            <a:r>
              <a:rPr lang="zh-CN" altLang="zh-CN" sz="1100" b="1" kern="100" dirty="0">
                <a:solidFill>
                  <a:schemeClr val="accent6">
                    <a:lumMod val="75000"/>
                  </a:schemeClr>
                </a:solidFill>
                <a:effectLst/>
                <a:ea typeface="宋体" panose="02010600030101010101" pitchFamily="2" charset="-122"/>
                <a:cs typeface="Times New Roman" panose="02020603050405020304" pitchFamily="18" charset="0"/>
              </a:rPr>
              <a:t>（</a:t>
            </a:r>
            <a:r>
              <a:rPr lang="en-US" altLang="zh-CN" sz="1100" b="1" kern="100" dirty="0">
                <a:solidFill>
                  <a:schemeClr val="accent6">
                    <a:lumMod val="75000"/>
                  </a:schemeClr>
                </a:solidFill>
                <a:effectLst/>
                <a:latin typeface="Calibri" panose="020F0502020204030204" pitchFamily="34" charset="0"/>
                <a:ea typeface="黑体" panose="02010609060101010101" pitchFamily="49" charset="-122"/>
                <a:cs typeface="Times New Roman" panose="02020603050405020304" pitchFamily="18" charset="0"/>
              </a:rPr>
              <a:t>a</a:t>
            </a:r>
            <a:r>
              <a:rPr lang="zh-CN" altLang="zh-CN" sz="1100" b="1" kern="100" dirty="0">
                <a:solidFill>
                  <a:schemeClr val="accent6">
                    <a:lumMod val="75000"/>
                  </a:schemeClr>
                </a:solidFill>
                <a:effectLst/>
                <a:ea typeface="宋体" panose="02010600030101010101" pitchFamily="2" charset="-122"/>
                <a:cs typeface="Times New Roman" panose="02020603050405020304" pitchFamily="18" charset="0"/>
              </a:rPr>
              <a:t>）安装应力检测试验示意图</a:t>
            </a:r>
            <a:endParaRPr lang="zh-CN" altLang="en-US" sz="1100" b="1" dirty="0">
              <a:solidFill>
                <a:schemeClr val="accent6">
                  <a:lumMod val="75000"/>
                </a:schemeClr>
              </a:solidFill>
            </a:endParaRPr>
          </a:p>
        </p:txBody>
      </p:sp>
      <p:pic>
        <p:nvPicPr>
          <p:cNvPr id="12" name="图片 11">
            <a:extLst>
              <a:ext uri="{FF2B5EF4-FFF2-40B4-BE49-F238E27FC236}">
                <a16:creationId xmlns:a16="http://schemas.microsoft.com/office/drawing/2014/main" id="{B106E59F-F6C5-DB01-A1F8-355840775A5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2966240" y="4165602"/>
            <a:ext cx="2008758" cy="1599323"/>
          </a:xfrm>
          <a:prstGeom prst="rect">
            <a:avLst/>
          </a:prstGeom>
          <a:noFill/>
          <a:ln>
            <a:noFill/>
          </a:ln>
        </p:spPr>
      </p:pic>
      <p:sp>
        <p:nvSpPr>
          <p:cNvPr id="15" name="文本框 14">
            <a:extLst>
              <a:ext uri="{FF2B5EF4-FFF2-40B4-BE49-F238E27FC236}">
                <a16:creationId xmlns:a16="http://schemas.microsoft.com/office/drawing/2014/main" id="{E4593BA9-863E-2F20-258E-F397CEABEBB9}"/>
              </a:ext>
            </a:extLst>
          </p:cNvPr>
          <p:cNvSpPr txBox="1"/>
          <p:nvPr/>
        </p:nvSpPr>
        <p:spPr>
          <a:xfrm>
            <a:off x="2771285" y="5895061"/>
            <a:ext cx="2300646" cy="261610"/>
          </a:xfrm>
          <a:prstGeom prst="rect">
            <a:avLst/>
          </a:prstGeom>
          <a:noFill/>
        </p:spPr>
        <p:txBody>
          <a:bodyPr wrap="square">
            <a:spAutoFit/>
          </a:bodyPr>
          <a:lstStyle/>
          <a:p>
            <a:pPr algn="ct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b</a:t>
            </a: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）安装应力检测试验台实物图</a:t>
            </a:r>
            <a:endParaRPr lang="zh-CN" altLang="en-US" sz="1100" b="1" dirty="0">
              <a:solidFill>
                <a:schemeClr val="accent6">
                  <a:lumMod val="75000"/>
                </a:schemeClr>
              </a:solidFill>
            </a:endParaRPr>
          </a:p>
        </p:txBody>
      </p:sp>
      <p:pic>
        <p:nvPicPr>
          <p:cNvPr id="16" name="图片 15">
            <a:extLst>
              <a:ext uri="{FF2B5EF4-FFF2-40B4-BE49-F238E27FC236}">
                <a16:creationId xmlns:a16="http://schemas.microsoft.com/office/drawing/2014/main" id="{F9C53792-2730-2EB5-7376-B68F14FF78BF}"/>
              </a:ext>
            </a:extLst>
          </p:cNvPr>
          <p:cNvPicPr>
            <a:picLocks noChangeAspect="1"/>
          </p:cNvPicPr>
          <p:nvPr/>
        </p:nvPicPr>
        <p:blipFill>
          <a:blip r:embed="rId4" cstate="print">
            <a:extLst>
              <a:ext uri="{28A0092B-C50C-407E-A947-70E740481C1C}">
                <a14:useLocalDpi xmlns:a14="http://schemas.microsoft.com/office/drawing/2010/main" val="0"/>
              </a:ext>
            </a:extLst>
          </a:blip>
          <a:srcRect b="12367"/>
          <a:stretch>
            <a:fillRect/>
          </a:stretch>
        </p:blipFill>
        <p:spPr>
          <a:xfrm>
            <a:off x="5101572" y="4029126"/>
            <a:ext cx="2519680" cy="996315"/>
          </a:xfrm>
          <a:prstGeom prst="rect">
            <a:avLst/>
          </a:prstGeom>
          <a:noFill/>
          <a:ln>
            <a:noFill/>
          </a:ln>
        </p:spPr>
      </p:pic>
      <p:pic>
        <p:nvPicPr>
          <p:cNvPr id="18" name="图片 17">
            <a:extLst>
              <a:ext uri="{FF2B5EF4-FFF2-40B4-BE49-F238E27FC236}">
                <a16:creationId xmlns:a16="http://schemas.microsoft.com/office/drawing/2014/main" id="{86753209-78FD-F2D5-A6BC-146750519B14}"/>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5119387" y="5205558"/>
            <a:ext cx="2519680" cy="1002665"/>
          </a:xfrm>
          <a:prstGeom prst="rect">
            <a:avLst/>
          </a:prstGeom>
          <a:noFill/>
          <a:ln>
            <a:noFill/>
          </a:ln>
        </p:spPr>
      </p:pic>
      <p:sp>
        <p:nvSpPr>
          <p:cNvPr id="20" name="文本框 19">
            <a:extLst>
              <a:ext uri="{FF2B5EF4-FFF2-40B4-BE49-F238E27FC236}">
                <a16:creationId xmlns:a16="http://schemas.microsoft.com/office/drawing/2014/main" id="{B2540CBB-C040-F16E-0D55-48EB1E868DCB}"/>
              </a:ext>
            </a:extLst>
          </p:cNvPr>
          <p:cNvSpPr txBox="1"/>
          <p:nvPr/>
        </p:nvSpPr>
        <p:spPr>
          <a:xfrm>
            <a:off x="7565242" y="4212157"/>
            <a:ext cx="1045358" cy="600164"/>
          </a:xfrm>
          <a:prstGeom prst="rect">
            <a:avLst/>
          </a:prstGeom>
          <a:noFill/>
        </p:spPr>
        <p:txBody>
          <a:bodyPr wrap="square">
            <a:spAutoFit/>
          </a:bodyPr>
          <a:lstStyle/>
          <a:p>
            <a:pPr algn="ct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c</a:t>
            </a: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）基于相似度的装配应力检测流程</a:t>
            </a:r>
            <a:endParaRPr lang="zh-CN" altLang="en-US" sz="1100" b="1" dirty="0">
              <a:solidFill>
                <a:schemeClr val="accent6">
                  <a:lumMod val="75000"/>
                </a:schemeClr>
              </a:solidFill>
            </a:endParaRPr>
          </a:p>
        </p:txBody>
      </p:sp>
      <p:sp>
        <p:nvSpPr>
          <p:cNvPr id="23" name="文本框 22">
            <a:extLst>
              <a:ext uri="{FF2B5EF4-FFF2-40B4-BE49-F238E27FC236}">
                <a16:creationId xmlns:a16="http://schemas.microsoft.com/office/drawing/2014/main" id="{676AA890-BDF6-AE81-68DA-FE350F3F96C7}"/>
              </a:ext>
            </a:extLst>
          </p:cNvPr>
          <p:cNvSpPr txBox="1"/>
          <p:nvPr/>
        </p:nvSpPr>
        <p:spPr>
          <a:xfrm>
            <a:off x="7586051" y="5203993"/>
            <a:ext cx="1105829" cy="938719"/>
          </a:xfrm>
          <a:prstGeom prst="rect">
            <a:avLst/>
          </a:prstGeom>
          <a:noFill/>
        </p:spPr>
        <p:txBody>
          <a:bodyPr wrap="square">
            <a:spAutoFit/>
          </a:bodyPr>
          <a:lstStyle/>
          <a:p>
            <a:pPr algn="ct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d</a:t>
            </a: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）基于一类分类机器学习方法（</a:t>
            </a:r>
            <a:r>
              <a:rPr lang="en-US"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1</a:t>
            </a: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类</a:t>
            </a:r>
            <a:r>
              <a:rPr lang="en-US"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SVM</a:t>
            </a:r>
            <a:r>
              <a:rPr lang="zh-CN" altLang="zh-CN" sz="11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）的装配应力检测流程</a:t>
            </a:r>
            <a:endParaRPr lang="zh-CN" altLang="en-US" sz="1100" b="1" dirty="0">
              <a:solidFill>
                <a:schemeClr val="accent6">
                  <a:lumMod val="75000"/>
                </a:schemeClr>
              </a:solidFill>
            </a:endParaRPr>
          </a:p>
        </p:txBody>
      </p:sp>
    </p:spTree>
    <p:extLst>
      <p:ext uri="{BB962C8B-B14F-4D97-AF65-F5344CB8AC3E}">
        <p14:creationId xmlns:p14="http://schemas.microsoft.com/office/powerpoint/2010/main" val="40731708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E3904-CC57-8DEC-2F28-D5E8963CADC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143D884A-588B-007F-578D-DEB870EE4A11}"/>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88300AF-E0DA-D6BB-E84D-6D2E2FC7021B}"/>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6C58542-1115-C4F4-D645-E62DA7D9BBC9}"/>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18410AB-AFE4-5957-384D-7CAB30A1F9B0}"/>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83D0E00A-1C5A-4BEA-26F5-A7886E5B732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4E8D87DA-1A8E-EFFA-6BFD-093C0B3C8E07}"/>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3.2.5 </a:t>
            </a:r>
            <a:r>
              <a:rPr lang="zh-CN" altLang="en-US" sz="1600" b="1" dirty="0">
                <a:latin typeface="Calibri" panose="020F0502020204030204"/>
                <a:ea typeface="宋体" panose="02010600030101010101" pitchFamily="2" charset="-122"/>
              </a:rPr>
              <a:t>方法</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管道安装应力检测法</a:t>
            </a:r>
          </a:p>
        </p:txBody>
      </p:sp>
      <p:pic>
        <p:nvPicPr>
          <p:cNvPr id="25" name="图片 24">
            <a:extLst>
              <a:ext uri="{FF2B5EF4-FFF2-40B4-BE49-F238E27FC236}">
                <a16:creationId xmlns:a16="http://schemas.microsoft.com/office/drawing/2014/main" id="{731B1CD5-0D00-FEBE-BF11-6DF88D886A69}"/>
              </a:ext>
            </a:extLst>
          </p:cNvPr>
          <p:cNvPicPr>
            <a:picLocks noChangeAspect="1"/>
          </p:cNvPicPr>
          <p:nvPr/>
        </p:nvPicPr>
        <p:blipFill>
          <a:blip r:embed="rId2" cstate="print">
            <a:extLst>
              <a:ext uri="{28A0092B-C50C-407E-A947-70E740481C1C}">
                <a14:useLocalDpi xmlns:a14="http://schemas.microsoft.com/office/drawing/2010/main" val="0"/>
              </a:ext>
            </a:extLst>
          </a:blip>
          <a:srcRect l="6956" t="6325" r="10596" b="4205"/>
          <a:stretch>
            <a:fillRect/>
          </a:stretch>
        </p:blipFill>
        <p:spPr>
          <a:xfrm>
            <a:off x="660265" y="2080904"/>
            <a:ext cx="1877244" cy="1414083"/>
          </a:xfrm>
          <a:prstGeom prst="rect">
            <a:avLst/>
          </a:prstGeom>
          <a:noFill/>
          <a:ln>
            <a:noFill/>
          </a:ln>
        </p:spPr>
      </p:pic>
      <p:pic>
        <p:nvPicPr>
          <p:cNvPr id="26" name="图片 25" descr="1">
            <a:extLst>
              <a:ext uri="{FF2B5EF4-FFF2-40B4-BE49-F238E27FC236}">
                <a16:creationId xmlns:a16="http://schemas.microsoft.com/office/drawing/2014/main" id="{8316FEC4-2530-3A8C-1F09-9A57BEA6C0F1}"/>
              </a:ext>
            </a:extLst>
          </p:cNvPr>
          <p:cNvPicPr>
            <a:picLocks noChangeAspect="1"/>
          </p:cNvPicPr>
          <p:nvPr/>
        </p:nvPicPr>
        <p:blipFill>
          <a:blip r:embed="rId3" cstate="hqprint">
            <a:extLst>
              <a:ext uri="{28A0092B-C50C-407E-A947-70E740481C1C}">
                <a14:useLocalDpi xmlns:a14="http://schemas.microsoft.com/office/drawing/2010/main" val="0"/>
              </a:ext>
            </a:extLst>
          </a:blip>
          <a:srcRect l="4694" t="5183" r="9605" b="4733"/>
          <a:stretch>
            <a:fillRect/>
          </a:stretch>
        </p:blipFill>
        <p:spPr>
          <a:xfrm>
            <a:off x="2625827" y="1956067"/>
            <a:ext cx="2077564" cy="1534612"/>
          </a:xfrm>
          <a:prstGeom prst="rect">
            <a:avLst/>
          </a:prstGeom>
          <a:noFill/>
          <a:ln>
            <a:noFill/>
          </a:ln>
        </p:spPr>
      </p:pic>
      <p:sp>
        <p:nvSpPr>
          <p:cNvPr id="28" name="文本框 27">
            <a:extLst>
              <a:ext uri="{FF2B5EF4-FFF2-40B4-BE49-F238E27FC236}">
                <a16:creationId xmlns:a16="http://schemas.microsoft.com/office/drawing/2014/main" id="{3E31906E-8B10-8D7C-08FF-77577DDEA81D}"/>
              </a:ext>
            </a:extLst>
          </p:cNvPr>
          <p:cNvSpPr txBox="1"/>
          <p:nvPr/>
        </p:nvSpPr>
        <p:spPr>
          <a:xfrm>
            <a:off x="661309" y="3521181"/>
            <a:ext cx="2102376"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e</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）基于相似度的装配应力检测结果</a:t>
            </a:r>
            <a:endParaRPr lang="zh-CN" altLang="en-US" sz="1200" b="1" dirty="0">
              <a:solidFill>
                <a:schemeClr val="accent6">
                  <a:lumMod val="75000"/>
                </a:schemeClr>
              </a:solidFill>
            </a:endParaRPr>
          </a:p>
        </p:txBody>
      </p:sp>
      <p:sp>
        <p:nvSpPr>
          <p:cNvPr id="30" name="文本框 29">
            <a:extLst>
              <a:ext uri="{FF2B5EF4-FFF2-40B4-BE49-F238E27FC236}">
                <a16:creationId xmlns:a16="http://schemas.microsoft.com/office/drawing/2014/main" id="{AD41ADC7-0E35-432C-DE2C-80F37CF68BB3}"/>
              </a:ext>
            </a:extLst>
          </p:cNvPr>
          <p:cNvSpPr txBox="1"/>
          <p:nvPr/>
        </p:nvSpPr>
        <p:spPr>
          <a:xfrm>
            <a:off x="2960059" y="3521181"/>
            <a:ext cx="1674462"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f</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）基于</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1C-SVM</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的装配应力检测结果</a:t>
            </a:r>
            <a:endParaRPr lang="zh-CN" altLang="en-US" sz="1200" b="1" dirty="0">
              <a:solidFill>
                <a:schemeClr val="accent6">
                  <a:lumMod val="75000"/>
                </a:schemeClr>
              </a:solidFill>
            </a:endParaRPr>
          </a:p>
        </p:txBody>
      </p:sp>
      <p:pic>
        <p:nvPicPr>
          <p:cNvPr id="31" name="图片 30">
            <a:extLst>
              <a:ext uri="{FF2B5EF4-FFF2-40B4-BE49-F238E27FC236}">
                <a16:creationId xmlns:a16="http://schemas.microsoft.com/office/drawing/2014/main" id="{9C53CA83-9EBA-63E7-2EBC-A80FDB980BAE}"/>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660265" y="4132797"/>
            <a:ext cx="2289143" cy="1416869"/>
          </a:xfrm>
          <a:prstGeom prst="rect">
            <a:avLst/>
          </a:prstGeom>
          <a:noFill/>
          <a:ln>
            <a:noFill/>
          </a:ln>
        </p:spPr>
      </p:pic>
      <p:sp>
        <p:nvSpPr>
          <p:cNvPr id="32" name="文本框 31">
            <a:extLst>
              <a:ext uri="{FF2B5EF4-FFF2-40B4-BE49-F238E27FC236}">
                <a16:creationId xmlns:a16="http://schemas.microsoft.com/office/drawing/2014/main" id="{26E880B2-9D64-18CD-469E-06007ECD368D}"/>
              </a:ext>
            </a:extLst>
          </p:cNvPr>
          <p:cNvSpPr txBox="1"/>
          <p:nvPr/>
        </p:nvSpPr>
        <p:spPr>
          <a:xfrm>
            <a:off x="549245" y="5790676"/>
            <a:ext cx="2442874" cy="461665"/>
          </a:xfrm>
          <a:prstGeom prst="rect">
            <a:avLst/>
          </a:prstGeom>
          <a:noFill/>
        </p:spPr>
        <p:txBody>
          <a:bodyPr wrap="square" rtlCol="0">
            <a:spAutoFit/>
          </a:bodyPr>
          <a:lstStyle/>
          <a:p>
            <a:pPr algn="ctr"/>
            <a:r>
              <a:rPr lang="zh-CN" altLang="en-US" sz="1200" b="1" dirty="0">
                <a:solidFill>
                  <a:schemeClr val="accent6">
                    <a:lumMod val="75000"/>
                  </a:schemeClr>
                </a:solidFill>
              </a:rPr>
              <a:t>（</a:t>
            </a:r>
            <a:r>
              <a:rPr lang="en-US" altLang="zh-CN" sz="1200" b="1" dirty="0">
                <a:solidFill>
                  <a:schemeClr val="accent6">
                    <a:lumMod val="75000"/>
                  </a:schemeClr>
                </a:solidFill>
              </a:rPr>
              <a:t>g</a:t>
            </a:r>
            <a:r>
              <a:rPr lang="zh-CN" altLang="en-US" sz="1200" b="1" dirty="0">
                <a:solidFill>
                  <a:schemeClr val="accent6">
                    <a:lumMod val="75000"/>
                  </a:schemeClr>
                </a:solidFill>
              </a:rPr>
              <a:t>）管道装配应力检测软件</a:t>
            </a:r>
            <a:r>
              <a:rPr lang="en-US" altLang="zh-CN" sz="1200" b="1" dirty="0">
                <a:solidFill>
                  <a:schemeClr val="accent6">
                    <a:lumMod val="75000"/>
                  </a:schemeClr>
                </a:solidFill>
              </a:rPr>
              <a:t>PASTS</a:t>
            </a:r>
            <a:endParaRPr lang="zh-CN" altLang="en-US" sz="1200" b="1" dirty="0">
              <a:solidFill>
                <a:schemeClr val="accent6">
                  <a:lumMod val="75000"/>
                </a:schemeClr>
              </a:solidFill>
            </a:endParaRPr>
          </a:p>
        </p:txBody>
      </p:sp>
      <p:pic>
        <p:nvPicPr>
          <p:cNvPr id="33" name="图片 32">
            <a:extLst>
              <a:ext uri="{FF2B5EF4-FFF2-40B4-BE49-F238E27FC236}">
                <a16:creationId xmlns:a16="http://schemas.microsoft.com/office/drawing/2014/main" id="{83987C52-A0E2-75E3-31DA-C0507192DF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a:xfrm>
            <a:off x="3176579" y="4077591"/>
            <a:ext cx="1439545" cy="1592580"/>
          </a:xfrm>
          <a:prstGeom prst="rect">
            <a:avLst/>
          </a:prstGeom>
          <a:noFill/>
          <a:ln>
            <a:noFill/>
          </a:ln>
        </p:spPr>
      </p:pic>
      <p:sp>
        <p:nvSpPr>
          <p:cNvPr id="35" name="文本框 34">
            <a:extLst>
              <a:ext uri="{FF2B5EF4-FFF2-40B4-BE49-F238E27FC236}">
                <a16:creationId xmlns:a16="http://schemas.microsoft.com/office/drawing/2014/main" id="{7430E1AF-AA6B-EC58-2933-EC04F67DA713}"/>
              </a:ext>
            </a:extLst>
          </p:cNvPr>
          <p:cNvSpPr txBox="1"/>
          <p:nvPr/>
        </p:nvSpPr>
        <p:spPr>
          <a:xfrm>
            <a:off x="2954410" y="5790676"/>
            <a:ext cx="1617590" cy="461665"/>
          </a:xfrm>
          <a:prstGeom prst="rect">
            <a:avLst/>
          </a:prstGeom>
          <a:noFill/>
        </p:spPr>
        <p:txBody>
          <a:bodyPr wrap="square">
            <a:spAutoFit/>
          </a:bodyPr>
          <a:lstStyle/>
          <a:p>
            <a:pPr algn="ct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h</a:t>
            </a:r>
            <a:r>
              <a:rPr lang="zh-CN" altLang="zh-CN" sz="1200" b="1" kern="100" dirty="0">
                <a:solidFill>
                  <a:schemeClr val="accent6">
                    <a:lumMod val="75000"/>
                  </a:schemeClr>
                </a:solidFill>
                <a:effectLst/>
                <a:latin typeface="Calibri" panose="020F0502020204030204" pitchFamily="34" charset="0"/>
                <a:ea typeface="宋体" panose="02010600030101010101" pitchFamily="2" charset="-122"/>
                <a:cs typeface="Times New Roman" panose="02020603050405020304" pitchFamily="18" charset="0"/>
              </a:rPr>
              <a:t>）管道装配应力检测硬件</a:t>
            </a:r>
            <a:endParaRPr lang="zh-CN" altLang="en-US" sz="1200" b="1" dirty="0">
              <a:solidFill>
                <a:schemeClr val="accent6">
                  <a:lumMod val="75000"/>
                </a:schemeClr>
              </a:solidFill>
            </a:endParaRPr>
          </a:p>
        </p:txBody>
      </p:sp>
      <p:graphicFrame>
        <p:nvGraphicFramePr>
          <p:cNvPr id="36" name="表格 35">
            <a:extLst>
              <a:ext uri="{FF2B5EF4-FFF2-40B4-BE49-F238E27FC236}">
                <a16:creationId xmlns:a16="http://schemas.microsoft.com/office/drawing/2014/main" id="{61A3D5F3-D703-4779-F9DB-C769CDD518AE}"/>
              </a:ext>
            </a:extLst>
          </p:cNvPr>
          <p:cNvGraphicFramePr>
            <a:graphicFrameLocks noGrp="1"/>
          </p:cNvGraphicFramePr>
          <p:nvPr>
            <p:extLst>
              <p:ext uri="{D42A27DB-BD31-4B8C-83A1-F6EECF244321}">
                <p14:modId xmlns:p14="http://schemas.microsoft.com/office/powerpoint/2010/main" val="3586011573"/>
              </p:ext>
            </p:extLst>
          </p:nvPr>
        </p:nvGraphicFramePr>
        <p:xfrm>
          <a:off x="4919726" y="1956067"/>
          <a:ext cx="3657597" cy="4292650"/>
        </p:xfrm>
        <a:graphic>
          <a:graphicData uri="http://schemas.openxmlformats.org/drawingml/2006/table">
            <a:tbl>
              <a:tblPr firstRow="1" firstCol="1" bandRow="1">
                <a:tableStyleId>{5C22544A-7EE6-4342-B048-85BDC9FD1C3A}</a:tableStyleId>
              </a:tblPr>
              <a:tblGrid>
                <a:gridCol w="618865">
                  <a:extLst>
                    <a:ext uri="{9D8B030D-6E8A-4147-A177-3AD203B41FA5}">
                      <a16:colId xmlns:a16="http://schemas.microsoft.com/office/drawing/2014/main" val="1596120265"/>
                    </a:ext>
                  </a:extLst>
                </a:gridCol>
                <a:gridCol w="618865">
                  <a:extLst>
                    <a:ext uri="{9D8B030D-6E8A-4147-A177-3AD203B41FA5}">
                      <a16:colId xmlns:a16="http://schemas.microsoft.com/office/drawing/2014/main" val="2979382990"/>
                    </a:ext>
                  </a:extLst>
                </a:gridCol>
                <a:gridCol w="618865">
                  <a:extLst>
                    <a:ext uri="{9D8B030D-6E8A-4147-A177-3AD203B41FA5}">
                      <a16:colId xmlns:a16="http://schemas.microsoft.com/office/drawing/2014/main" val="3056861514"/>
                    </a:ext>
                  </a:extLst>
                </a:gridCol>
                <a:gridCol w="639348">
                  <a:extLst>
                    <a:ext uri="{9D8B030D-6E8A-4147-A177-3AD203B41FA5}">
                      <a16:colId xmlns:a16="http://schemas.microsoft.com/office/drawing/2014/main" val="43818195"/>
                    </a:ext>
                  </a:extLst>
                </a:gridCol>
                <a:gridCol w="653248">
                  <a:extLst>
                    <a:ext uri="{9D8B030D-6E8A-4147-A177-3AD203B41FA5}">
                      <a16:colId xmlns:a16="http://schemas.microsoft.com/office/drawing/2014/main" val="2803414406"/>
                    </a:ext>
                  </a:extLst>
                </a:gridCol>
                <a:gridCol w="508406">
                  <a:extLst>
                    <a:ext uri="{9D8B030D-6E8A-4147-A177-3AD203B41FA5}">
                      <a16:colId xmlns:a16="http://schemas.microsoft.com/office/drawing/2014/main" val="1308538792"/>
                    </a:ext>
                  </a:extLst>
                </a:gridCol>
              </a:tblGrid>
              <a:tr h="221250">
                <a:tc>
                  <a:txBody>
                    <a:bodyPr/>
                    <a:lstStyle/>
                    <a:p>
                      <a:pPr algn="ctr">
                        <a:buNone/>
                      </a:pPr>
                      <a:r>
                        <a:rPr lang="zh-CN" sz="900" dirty="0">
                          <a:solidFill>
                            <a:schemeClr val="tx1"/>
                          </a:solidFill>
                          <a:effectLst/>
                        </a:rPr>
                        <a:t>检测方法</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a:solidFill>
                            <a:schemeClr val="tx1"/>
                          </a:solidFill>
                          <a:effectLst/>
                        </a:rPr>
                        <a:t>检测飞机</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a:solidFill>
                            <a:schemeClr val="tx1"/>
                          </a:solidFill>
                          <a:effectLst/>
                        </a:rPr>
                        <a:t>敲击次数</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a:solidFill>
                            <a:schemeClr val="tx1"/>
                          </a:solidFill>
                          <a:effectLst/>
                        </a:rPr>
                        <a:t>敲击</a:t>
                      </a:r>
                      <a:r>
                        <a:rPr lang="en-US" sz="900">
                          <a:solidFill>
                            <a:schemeClr val="tx1"/>
                          </a:solidFill>
                          <a:effectLst/>
                        </a:rPr>
                        <a:t>P1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a:solidFill>
                            <a:schemeClr val="tx1"/>
                          </a:solidFill>
                          <a:effectLst/>
                        </a:rPr>
                        <a:t>敲击</a:t>
                      </a:r>
                      <a:r>
                        <a:rPr lang="en-US" sz="900">
                          <a:solidFill>
                            <a:schemeClr val="tx1"/>
                          </a:solidFill>
                          <a:effectLst/>
                        </a:rPr>
                        <a:t>P2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zh-CN" sz="900">
                          <a:solidFill>
                            <a:schemeClr val="tx1"/>
                          </a:solidFill>
                          <a:effectLst/>
                        </a:rPr>
                        <a:t>敲击</a:t>
                      </a:r>
                      <a:r>
                        <a:rPr lang="en-US" sz="900">
                          <a:solidFill>
                            <a:schemeClr val="tx1"/>
                          </a:solidFill>
                          <a:effectLst/>
                        </a:rPr>
                        <a:t>P3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05841651"/>
                  </a:ext>
                </a:extLst>
              </a:tr>
              <a:tr h="221250">
                <a:tc rowSpan="9">
                  <a:txBody>
                    <a:bodyPr/>
                    <a:lstStyle/>
                    <a:p>
                      <a:pPr algn="ctr">
                        <a:buNone/>
                      </a:pPr>
                      <a:r>
                        <a:rPr lang="zh-CN" sz="900" kern="100" dirty="0">
                          <a:solidFill>
                            <a:schemeClr val="tx1"/>
                          </a:solidFill>
                          <a:effectLst/>
                        </a:rPr>
                        <a:t>相似度法</a:t>
                      </a:r>
                      <a:endParaRPr lang="zh-CN" sz="90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a:buNone/>
                      </a:pPr>
                      <a:r>
                        <a:rPr lang="zh-CN" sz="900" kern="100">
                          <a:solidFill>
                            <a:schemeClr val="tx1"/>
                          </a:solidFill>
                          <a:effectLst/>
                        </a:rPr>
                        <a:t>飞机</a:t>
                      </a:r>
                      <a:r>
                        <a:rPr lang="en-US" sz="900" kern="100">
                          <a:solidFill>
                            <a:schemeClr val="tx1"/>
                          </a:solidFill>
                          <a:effectLst/>
                        </a:rPr>
                        <a:t>1</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0.9986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0.9995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61184323"/>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dirty="0">
                          <a:solidFill>
                            <a:schemeClr val="tx1"/>
                          </a:solidFill>
                          <a:effectLst/>
                        </a:rPr>
                        <a:t>0.9994</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0.9983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0.9992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51053732"/>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0.9993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0.9974</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0.9992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11987548"/>
                  </a:ext>
                </a:extLst>
              </a:tr>
              <a:tr h="221250">
                <a:tc vMerge="1">
                  <a:txBody>
                    <a:bodyPr/>
                    <a:lstStyle/>
                    <a:p>
                      <a:endParaRPr lang="zh-CN" altLang="en-US"/>
                    </a:p>
                  </a:txBody>
                  <a:tcPr/>
                </a:tc>
                <a:tc rowSpan="3">
                  <a:txBody>
                    <a:bodyPr/>
                    <a:lstStyle/>
                    <a:p>
                      <a:pPr algn="ctr">
                        <a:buNone/>
                      </a:pPr>
                      <a:r>
                        <a:rPr lang="zh-CN" sz="900" kern="100">
                          <a:solidFill>
                            <a:schemeClr val="tx1"/>
                          </a:solidFill>
                          <a:effectLst/>
                        </a:rPr>
                        <a:t>飞机</a:t>
                      </a:r>
                      <a:r>
                        <a:rPr lang="en-US" sz="900" kern="100">
                          <a:solidFill>
                            <a:schemeClr val="tx1"/>
                          </a:solidFill>
                          <a:effectLst/>
                        </a:rPr>
                        <a:t>2</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0.884</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0.929</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0.9292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26826837"/>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0.876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0.9377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0.9293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0858382"/>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0.8658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0.9647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0.924</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82790601"/>
                  </a:ext>
                </a:extLst>
              </a:tr>
              <a:tr h="221250">
                <a:tc vMerge="1">
                  <a:txBody>
                    <a:bodyPr/>
                    <a:lstStyle/>
                    <a:p>
                      <a:endParaRPr lang="zh-CN" altLang="en-US"/>
                    </a:p>
                  </a:txBody>
                  <a:tcPr/>
                </a:tc>
                <a:tc rowSpan="3">
                  <a:txBody>
                    <a:bodyPr/>
                    <a:lstStyle/>
                    <a:p>
                      <a:pPr algn="ctr">
                        <a:buNone/>
                      </a:pPr>
                      <a:r>
                        <a:rPr lang="zh-CN" sz="900" kern="100">
                          <a:solidFill>
                            <a:schemeClr val="tx1"/>
                          </a:solidFill>
                          <a:effectLst/>
                        </a:rPr>
                        <a:t>飞机</a:t>
                      </a:r>
                      <a:r>
                        <a:rPr lang="en-US" sz="900" kern="100">
                          <a:solidFill>
                            <a:schemeClr val="tx1"/>
                          </a:solidFill>
                          <a:effectLst/>
                        </a:rPr>
                        <a:t>3</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0.9117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0.9612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75714174"/>
                  </a:ext>
                </a:extLst>
              </a:tr>
              <a:tr h="39424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dirty="0">
                          <a:solidFill>
                            <a:schemeClr val="tx1"/>
                          </a:solidFill>
                          <a:effectLst/>
                        </a:rPr>
                        <a:t>0.952</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0.9636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0.9546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88840831"/>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dirty="0">
                          <a:solidFill>
                            <a:schemeClr val="tx1"/>
                          </a:solidFill>
                          <a:effectLst/>
                        </a:rPr>
                        <a:t>0.9249</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0.9773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0.9435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26747882"/>
                  </a:ext>
                </a:extLst>
              </a:tr>
              <a:tr h="110625">
                <a:tc rowSpan="9">
                  <a:txBody>
                    <a:bodyPr/>
                    <a:lstStyle/>
                    <a:p>
                      <a:pPr algn="ctr">
                        <a:buNone/>
                      </a:pPr>
                      <a:r>
                        <a:rPr lang="zh-CN" sz="900" kern="100">
                          <a:solidFill>
                            <a:schemeClr val="tx1"/>
                          </a:solidFill>
                          <a:effectLst/>
                        </a:rPr>
                        <a:t>一类</a:t>
                      </a:r>
                      <a:r>
                        <a:rPr lang="en-US" sz="900" kern="100">
                          <a:solidFill>
                            <a:schemeClr val="tx1"/>
                          </a:solidFill>
                          <a:effectLst/>
                        </a:rPr>
                        <a:t>SVM</a:t>
                      </a:r>
                      <a:r>
                        <a:rPr lang="zh-CN" sz="900" kern="100">
                          <a:solidFill>
                            <a:schemeClr val="tx1"/>
                          </a:solidFill>
                          <a:effectLst/>
                        </a:rPr>
                        <a:t>法</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3">
                  <a:txBody>
                    <a:bodyPr/>
                    <a:lstStyle/>
                    <a:p>
                      <a:pPr algn="ctr">
                        <a:buNone/>
                      </a:pPr>
                      <a:r>
                        <a:rPr lang="zh-CN" sz="900" kern="100">
                          <a:solidFill>
                            <a:schemeClr val="tx1"/>
                          </a:solidFill>
                          <a:effectLst/>
                        </a:rPr>
                        <a:t>飞机</a:t>
                      </a:r>
                      <a:r>
                        <a:rPr lang="en-US" sz="900" kern="100">
                          <a:solidFill>
                            <a:schemeClr val="tx1"/>
                          </a:solidFill>
                          <a:effectLst/>
                        </a:rPr>
                        <a:t>1</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0.9504</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36271075"/>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0.949</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0.9496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7115504"/>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0.9508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0.9476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0.9497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67798489"/>
                  </a:ext>
                </a:extLst>
              </a:tr>
              <a:tr h="221250">
                <a:tc vMerge="1">
                  <a:txBody>
                    <a:bodyPr/>
                    <a:lstStyle/>
                    <a:p>
                      <a:endParaRPr lang="zh-CN" altLang="en-US"/>
                    </a:p>
                  </a:txBody>
                  <a:tcPr/>
                </a:tc>
                <a:tc rowSpan="3">
                  <a:txBody>
                    <a:bodyPr/>
                    <a:lstStyle/>
                    <a:p>
                      <a:pPr algn="ctr">
                        <a:buNone/>
                      </a:pPr>
                      <a:r>
                        <a:rPr lang="zh-CN" sz="900" kern="100">
                          <a:solidFill>
                            <a:schemeClr val="tx1"/>
                          </a:solidFill>
                          <a:effectLst/>
                        </a:rPr>
                        <a:t>飞机</a:t>
                      </a:r>
                      <a:r>
                        <a:rPr lang="en-US" sz="900" kern="100">
                          <a:solidFill>
                            <a:schemeClr val="tx1"/>
                          </a:solidFill>
                          <a:effectLst/>
                        </a:rPr>
                        <a:t>2</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0.9301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0.9222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0.9391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7684238"/>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0.9297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0.9233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0.939</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856024573"/>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0.9276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0.9336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dirty="0">
                          <a:solidFill>
                            <a:schemeClr val="tx1"/>
                          </a:solidFill>
                          <a:effectLst/>
                        </a:rPr>
                        <a:t>0.9383</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84148980"/>
                  </a:ext>
                </a:extLst>
              </a:tr>
              <a:tr h="221250">
                <a:tc vMerge="1">
                  <a:txBody>
                    <a:bodyPr/>
                    <a:lstStyle/>
                    <a:p>
                      <a:endParaRPr lang="zh-CN" altLang="en-US"/>
                    </a:p>
                  </a:txBody>
                  <a:tcPr/>
                </a:tc>
                <a:tc rowSpan="3">
                  <a:txBody>
                    <a:bodyPr/>
                    <a:lstStyle/>
                    <a:p>
                      <a:pPr algn="ctr">
                        <a:buNone/>
                      </a:pPr>
                      <a:r>
                        <a:rPr lang="zh-CN" sz="900" kern="100">
                          <a:solidFill>
                            <a:schemeClr val="tx1"/>
                          </a:solidFill>
                          <a:effectLst/>
                        </a:rPr>
                        <a:t>飞机</a:t>
                      </a:r>
                      <a:r>
                        <a:rPr lang="en-US" sz="900" kern="100">
                          <a:solidFill>
                            <a:schemeClr val="tx1"/>
                          </a:solidFill>
                          <a:effectLst/>
                        </a:rPr>
                        <a:t>3</a:t>
                      </a:r>
                      <a:endParaRPr lang="zh-CN" sz="90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0.9326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0.9362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0.9415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0344068"/>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0.9377</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0.9051</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0.9388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38257895"/>
                  </a:ext>
                </a:extLst>
              </a:tr>
              <a:tr h="221250">
                <a:tc vMerge="1">
                  <a:txBody>
                    <a:bodyPr/>
                    <a:lstStyle/>
                    <a:p>
                      <a:endParaRPr lang="zh-CN" altLang="en-US"/>
                    </a:p>
                  </a:txBody>
                  <a:tcPr/>
                </a:tc>
                <a:tc vMerge="1">
                  <a:txBody>
                    <a:bodyPr/>
                    <a:lstStyle/>
                    <a:p>
                      <a:endParaRPr lang="zh-CN" altLang="en-US"/>
                    </a:p>
                  </a:txBody>
                  <a:tcPr/>
                </a:tc>
                <a:tc>
                  <a:txBody>
                    <a:bodyPr/>
                    <a:lstStyle/>
                    <a:p>
                      <a:pPr algn="ctr">
                        <a:buNone/>
                      </a:pPr>
                      <a:r>
                        <a:rPr lang="en-US" sz="900">
                          <a:solidFill>
                            <a:schemeClr val="tx1"/>
                          </a:solidFill>
                          <a:effectLst/>
                        </a:rPr>
                        <a:t>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0.9355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a:solidFill>
                            <a:schemeClr val="tx1"/>
                          </a:solidFill>
                          <a:effectLst/>
                        </a:rPr>
                        <a:t>0.9032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buNone/>
                      </a:pPr>
                      <a:r>
                        <a:rPr lang="en-US" sz="900" dirty="0">
                          <a:solidFill>
                            <a:schemeClr val="tx1"/>
                          </a:solidFill>
                          <a:effectLst/>
                        </a:rPr>
                        <a:t>0.939</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08308282"/>
                  </a:ext>
                </a:extLst>
              </a:tr>
            </a:tbl>
          </a:graphicData>
        </a:graphic>
      </p:graphicFrame>
      <p:sp>
        <p:nvSpPr>
          <p:cNvPr id="38" name="文本框 37">
            <a:extLst>
              <a:ext uri="{FF2B5EF4-FFF2-40B4-BE49-F238E27FC236}">
                <a16:creationId xmlns:a16="http://schemas.microsoft.com/office/drawing/2014/main" id="{D2E9D556-8BFE-7B25-8A69-ED3E6530020B}"/>
              </a:ext>
            </a:extLst>
          </p:cNvPr>
          <p:cNvSpPr txBox="1"/>
          <p:nvPr/>
        </p:nvSpPr>
        <p:spPr>
          <a:xfrm>
            <a:off x="666454" y="1474889"/>
            <a:ext cx="4651331" cy="338554"/>
          </a:xfrm>
          <a:prstGeom prst="rect">
            <a:avLst/>
          </a:prstGeom>
          <a:noFill/>
        </p:spPr>
        <p:txBody>
          <a:bodyPr wrap="square">
            <a:spAutoFit/>
          </a:bodyPr>
          <a:lstStyle/>
          <a:p>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dirty="0">
                <a:solidFill>
                  <a:srgbClr val="FF0000"/>
                </a:solidFill>
                <a:latin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）实验验证：</a:t>
            </a:r>
            <a:endParaRPr lang="zh-CN" altLang="en-US" dirty="0"/>
          </a:p>
        </p:txBody>
      </p:sp>
      <p:sp>
        <p:nvSpPr>
          <p:cNvPr id="40" name="文本框 39">
            <a:extLst>
              <a:ext uri="{FF2B5EF4-FFF2-40B4-BE49-F238E27FC236}">
                <a16:creationId xmlns:a16="http://schemas.microsoft.com/office/drawing/2014/main" id="{935BE8B8-A1B3-6005-D8B2-D289C95C87FA}"/>
              </a:ext>
            </a:extLst>
          </p:cNvPr>
          <p:cNvSpPr txBox="1"/>
          <p:nvPr/>
        </p:nvSpPr>
        <p:spPr>
          <a:xfrm>
            <a:off x="4876800" y="1624363"/>
            <a:ext cx="3657597" cy="253916"/>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050" kern="100" dirty="0">
                <a:effectLst/>
                <a:latin typeface="Calibri" panose="020F0502020204030204" pitchFamily="34" charset="0"/>
                <a:ea typeface="宋体" panose="02010600030101010101" pitchFamily="2" charset="-122"/>
                <a:cs typeface="Times New Roman" panose="02020603050405020304" pitchFamily="18" charset="0"/>
              </a:rPr>
              <a:t>某真实飞机的某管道安装应力测试结果</a:t>
            </a:r>
            <a:endParaRPr lang="zh-CN" altLang="en-US" dirty="0"/>
          </a:p>
        </p:txBody>
      </p:sp>
    </p:spTree>
    <p:extLst>
      <p:ext uri="{BB962C8B-B14F-4D97-AF65-F5344CB8AC3E}">
        <p14:creationId xmlns:p14="http://schemas.microsoft.com/office/powerpoint/2010/main" val="41970318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7562B1-D1E3-6812-D9D9-71003C2E736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0F958BFF-9977-33D7-7D1D-661767632DD1}"/>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67538A78-0356-6C36-7309-4D337BA0D16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6B06A308-9252-50FB-C771-5DBDFE4A169D}"/>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A258C3E2-5D45-774E-D4FF-1540D270FCAC}"/>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A6608B64-1D16-07BA-72B6-BA96E6A6109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5" name="文本框 4">
            <a:extLst>
              <a:ext uri="{FF2B5EF4-FFF2-40B4-BE49-F238E27FC236}">
                <a16:creationId xmlns:a16="http://schemas.microsoft.com/office/drawing/2014/main" id="{BBECD5DC-DD8A-FFB4-D92A-B2DF765EB160}"/>
              </a:ext>
            </a:extLst>
          </p:cNvPr>
          <p:cNvSpPr txBox="1"/>
          <p:nvPr/>
        </p:nvSpPr>
        <p:spPr>
          <a:xfrm>
            <a:off x="452120" y="609283"/>
            <a:ext cx="5720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a:t>
            </a:r>
            <a:r>
              <a:rPr lang="en-US" sz="1600" b="1" dirty="0">
                <a:latin typeface="Calibri" panose="020F0502020204030204"/>
              </a:rPr>
              <a:t>6</a:t>
            </a:r>
            <a:r>
              <a:rPr lang="en-US" sz="1600" b="1" dirty="0">
                <a:latin typeface="Calibri" panose="020F0502020204030204"/>
                <a:ea typeface="宋体" panose="02010600030101010101" pitchFamily="2" charset="-122"/>
              </a:rPr>
              <a:t> </a:t>
            </a:r>
            <a:r>
              <a:rPr lang="zh-CN" altLang="en-US" sz="1600" b="1" dirty="0">
                <a:latin typeface="Calibri" panose="020F0502020204030204"/>
              </a:rPr>
              <a:t>专著</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飞机管道振动与密封性能分析及控制技术</a:t>
            </a:r>
            <a:r>
              <a:rPr lang="en-US" altLang="zh-CN" sz="1600" b="1" dirty="0">
                <a:latin typeface="Calibri" panose="020F0502020204030204"/>
                <a:ea typeface="宋体" panose="02010600030101010101" pitchFamily="2" charset="-122"/>
              </a:rPr>
              <a:t>》</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F109E2FB-34C5-46C3-145E-B7239900365B}"/>
              </a:ext>
            </a:extLst>
          </p:cNvPr>
          <p:cNvSpPr txBox="1"/>
          <p:nvPr/>
        </p:nvSpPr>
        <p:spPr>
          <a:xfrm>
            <a:off x="626111" y="1371600"/>
            <a:ext cx="5622290" cy="4835939"/>
          </a:xfrm>
          <a:prstGeom prst="rect">
            <a:avLst/>
          </a:prstGeom>
        </p:spPr>
        <p:txBody>
          <a:bodyPr wrap="square">
            <a:spAutoFit/>
          </a:bodyPr>
          <a:lstStyle/>
          <a:p>
            <a:pPr algn="just" defTabSz="266700">
              <a:lnSpc>
                <a:spcPct val="150000"/>
              </a:lnSpc>
            </a:pPr>
            <a:r>
              <a:rPr lang="en-US" altLang="zh-CN" sz="1600" i="0" dirty="0">
                <a:latin typeface="宋体" panose="02010600030101010101" pitchFamily="2" charset="-122"/>
                <a:ea typeface="宋体" panose="02010600030101010101" pitchFamily="2" charset="-122"/>
              </a:rPr>
              <a:t>2025</a:t>
            </a:r>
            <a:r>
              <a:rPr lang="zh-CN" altLang="en-US" sz="1600" i="0" dirty="0">
                <a:latin typeface="宋体" panose="02010600030101010101" pitchFamily="2" charset="-122"/>
                <a:ea typeface="宋体" panose="02010600030101010101" pitchFamily="2" charset="-122"/>
              </a:rPr>
              <a:t>年由北京航空航天大学出版社出版了专著</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飞机管道振动与密封性能分析及控制技术</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该书建立了飞机管道振动与密封性能分析及控制技术的理论体系和框架，介绍了飞机管道系统的振动与密封机理，及其相应控制技术。内容做到全面、详实，强调理论并突出应用。该书主要对复杂管道系统动力学建模与分析、管路连接件密封性能分析、管道疲劳性能分析、管道减振技术研究、管道装配应力检测等技术进行了详细的阐述。在应用方面，介绍了多个实际飞机液压和燃油管路系统的振动和密封性能分析案例，表明了本书所研究的飞机管道振动与密封性能分析及控制技术，对于提高飞机管路系统可靠性具有重要的理论意义及工程实用意义。该书可以作为航空器设计、维修相关专业的研究生和技术人员参考书。</a:t>
            </a:r>
          </a:p>
        </p:txBody>
      </p:sp>
      <p:pic>
        <p:nvPicPr>
          <p:cNvPr id="4" name="图片 3" descr="第1页-1">
            <a:extLst>
              <a:ext uri="{FF2B5EF4-FFF2-40B4-BE49-F238E27FC236}">
                <a16:creationId xmlns:a16="http://schemas.microsoft.com/office/drawing/2014/main" id="{97025303-40A1-C344-6A83-86F7659A8DE0}"/>
              </a:ext>
            </a:extLst>
          </p:cNvPr>
          <p:cNvPicPr>
            <a:picLocks noChangeAspect="1"/>
          </p:cNvPicPr>
          <p:nvPr/>
        </p:nvPicPr>
        <p:blipFill>
          <a:blip r:embed="rId2"/>
          <a:stretch>
            <a:fillRect/>
          </a:stretch>
        </p:blipFill>
        <p:spPr>
          <a:xfrm>
            <a:off x="6422392" y="1355942"/>
            <a:ext cx="1976419" cy="2763441"/>
          </a:xfrm>
          <a:prstGeom prst="rect">
            <a:avLst/>
          </a:prstGeom>
        </p:spPr>
      </p:pic>
      <p:pic>
        <p:nvPicPr>
          <p:cNvPr id="7" name="图片 6" descr="第3页-3">
            <a:extLst>
              <a:ext uri="{FF2B5EF4-FFF2-40B4-BE49-F238E27FC236}">
                <a16:creationId xmlns:a16="http://schemas.microsoft.com/office/drawing/2014/main" id="{19C2C7AA-E05E-D2F8-8789-B17FD7645EAB}"/>
              </a:ext>
            </a:extLst>
          </p:cNvPr>
          <p:cNvPicPr>
            <a:picLocks noChangeAspect="1"/>
          </p:cNvPicPr>
          <p:nvPr/>
        </p:nvPicPr>
        <p:blipFill>
          <a:blip r:embed="rId3"/>
          <a:srcRect b="9582"/>
          <a:stretch>
            <a:fillRect/>
          </a:stretch>
        </p:blipFill>
        <p:spPr>
          <a:xfrm>
            <a:off x="6781800" y="3386600"/>
            <a:ext cx="1910080" cy="2569105"/>
          </a:xfrm>
          <a:prstGeom prst="rect">
            <a:avLst/>
          </a:prstGeom>
        </p:spPr>
      </p:pic>
    </p:spTree>
    <p:extLst>
      <p:ext uri="{BB962C8B-B14F-4D97-AF65-F5344CB8AC3E}">
        <p14:creationId xmlns:p14="http://schemas.microsoft.com/office/powerpoint/2010/main" val="2485186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E963AC-0191-5FA5-E543-2DECAC241E1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50BC7B33-6E8B-4932-66E6-C752FAA26932}"/>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AED28FC-9D8D-2EF7-B7F5-1CAEAC37D924}"/>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6C3BE5D-BE8E-1138-1F72-61D4C6E7EAB4}"/>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C35BD49-4784-C28E-2391-7BD277E84BDC}"/>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64CB23A5-10A3-25C1-397E-DCE5C01A9E00}"/>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3.2.7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30BDB7D2-FEDA-52C9-40A5-77CBE2F1EA53}"/>
              </a:ext>
            </a:extLst>
          </p:cNvPr>
          <p:cNvSpPr txBox="1"/>
          <p:nvPr/>
        </p:nvSpPr>
        <p:spPr>
          <a:xfrm>
            <a:off x="461247" y="1281834"/>
            <a:ext cx="8249421" cy="5413470"/>
          </a:xfrm>
          <a:prstGeom prst="rect">
            <a:avLst/>
          </a:prstGeom>
        </p:spPr>
        <p:txBody>
          <a:bodyPr wrap="square">
            <a:spAutoFit/>
          </a:bodyPr>
          <a:lstStyle/>
          <a:p>
            <a:pPr algn="just" defTabSz="266700">
              <a:lnSpc>
                <a:spcPct val="150000"/>
              </a:lnSpc>
            </a:pPr>
            <a:r>
              <a:rPr lang="en-US" altLang="zh-CN" sz="1600" b="1" dirty="0">
                <a:solidFill>
                  <a:srgbClr val="FF0000"/>
                </a:solidFill>
                <a:latin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）重要论文：</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陈果，罗云，郑其辉，侯民利，蒲柳</a:t>
            </a:r>
            <a:r>
              <a:rPr lang="en-US" altLang="zh-CN" sz="1200" dirty="0"/>
              <a:t>. </a:t>
            </a:r>
            <a:r>
              <a:rPr lang="zh-CN" altLang="en-US" sz="1200" dirty="0"/>
              <a:t>复杂空间载流管道系统流固耦合动力学模型及其验证</a:t>
            </a:r>
            <a:r>
              <a:rPr lang="en-US" altLang="zh-CN" sz="1200" dirty="0"/>
              <a:t>, </a:t>
            </a:r>
            <a:r>
              <a:rPr lang="zh-CN" altLang="en-US" sz="1200" dirty="0"/>
              <a:t>航空学报 </a:t>
            </a:r>
            <a:r>
              <a:rPr lang="en-US" altLang="zh-CN" sz="1200" dirty="0"/>
              <a:t>[J], 2013, 34(3):597-609</a:t>
            </a:r>
          </a:p>
          <a:p>
            <a:pPr algn="just" defTabSz="266700">
              <a:lnSpc>
                <a:spcPct val="150000"/>
              </a:lnSpc>
            </a:pPr>
            <a:r>
              <a:rPr lang="en-US" altLang="zh-CN" sz="1200" dirty="0"/>
              <a:t>[2]	</a:t>
            </a:r>
            <a:r>
              <a:rPr lang="zh-CN" altLang="en-US" sz="1200" dirty="0"/>
              <a:t>王晶，陈果，刘明华，罗云，侯民利，蒲柳</a:t>
            </a:r>
            <a:r>
              <a:rPr lang="en-US" altLang="zh-CN" sz="1200" dirty="0"/>
              <a:t>.</a:t>
            </a:r>
            <a:r>
              <a:rPr lang="zh-CN" altLang="en-US" sz="1200" dirty="0"/>
              <a:t>卡箍对飞机液压管道动态应力的影响分析</a:t>
            </a:r>
            <a:r>
              <a:rPr lang="en-US" altLang="zh-CN" sz="1200" dirty="0"/>
              <a:t>, </a:t>
            </a:r>
            <a:r>
              <a:rPr lang="zh-CN" altLang="en-US" sz="1200" dirty="0"/>
              <a:t>航空计算技术 </a:t>
            </a:r>
            <a:r>
              <a:rPr lang="en-US" altLang="zh-CN" sz="1200" dirty="0"/>
              <a:t>[J], 2014, 44</a:t>
            </a:r>
            <a:r>
              <a:rPr lang="zh-CN" altLang="en-US" sz="1200" dirty="0"/>
              <a:t>（</a:t>
            </a:r>
            <a:r>
              <a:rPr lang="en-US" altLang="zh-CN" sz="1200" dirty="0"/>
              <a:t>1</a:t>
            </a:r>
            <a:r>
              <a:rPr lang="zh-CN" altLang="en-US" sz="1200" dirty="0"/>
              <a:t>）：</a:t>
            </a:r>
            <a:r>
              <a:rPr lang="en-US" altLang="zh-CN" sz="1200" dirty="0"/>
              <a:t>64-67 </a:t>
            </a:r>
          </a:p>
          <a:p>
            <a:pPr algn="just" defTabSz="266700">
              <a:lnSpc>
                <a:spcPct val="150000"/>
              </a:lnSpc>
            </a:pPr>
            <a:r>
              <a:rPr lang="en-US" altLang="zh-CN" sz="1200" dirty="0"/>
              <a:t>[3]	</a:t>
            </a:r>
            <a:r>
              <a:rPr lang="zh-CN" altLang="en-US" sz="1200" dirty="0"/>
              <a:t>廖桔</a:t>
            </a:r>
            <a:r>
              <a:rPr lang="en-US" altLang="zh-CN" sz="1200" dirty="0"/>
              <a:t>,</a:t>
            </a:r>
            <a:r>
              <a:rPr lang="zh-CN" altLang="en-US" sz="1200" dirty="0"/>
              <a:t>赵紫豪</a:t>
            </a:r>
            <a:r>
              <a:rPr lang="en-US" altLang="zh-CN" sz="1200" dirty="0"/>
              <a:t>,</a:t>
            </a:r>
            <a:r>
              <a:rPr lang="zh-CN" altLang="en-US" sz="1200" dirty="0"/>
              <a:t>朱林峰</a:t>
            </a:r>
            <a:r>
              <a:rPr lang="en-US" altLang="zh-CN" sz="1200" dirty="0"/>
              <a:t>,</a:t>
            </a:r>
            <a:r>
              <a:rPr lang="zh-CN" altLang="en-US" sz="1200" dirty="0"/>
              <a:t>等</a:t>
            </a:r>
            <a:r>
              <a:rPr lang="en-US" altLang="zh-CN" sz="1200" dirty="0"/>
              <a:t>.</a:t>
            </a:r>
            <a:r>
              <a:rPr lang="zh-CN" altLang="en-US" sz="1200" dirty="0"/>
              <a:t>飞机燃油管道随机振动分析与设计优化</a:t>
            </a:r>
            <a:r>
              <a:rPr lang="en-US" altLang="zh-CN" sz="1200" dirty="0"/>
              <a:t>[J].</a:t>
            </a:r>
            <a:r>
              <a:rPr lang="zh-CN" altLang="en-US" sz="1200" dirty="0"/>
              <a:t>管道技术与设备</a:t>
            </a:r>
            <a:r>
              <a:rPr lang="en-US" altLang="zh-CN" sz="1200" dirty="0"/>
              <a:t>, 2021(5):6.DOI:10.3969/j.issn.1004-9614.2021.05.001.</a:t>
            </a:r>
          </a:p>
          <a:p>
            <a:pPr algn="just" defTabSz="266700">
              <a:lnSpc>
                <a:spcPct val="150000"/>
              </a:lnSpc>
            </a:pPr>
            <a:r>
              <a:rPr lang="en-US" altLang="zh-CN" sz="1200" dirty="0"/>
              <a:t>[4]	</a:t>
            </a:r>
            <a:r>
              <a:rPr lang="zh-CN" altLang="en-US" sz="1200" dirty="0"/>
              <a:t>张旭</a:t>
            </a:r>
            <a:r>
              <a:rPr lang="en-US" altLang="zh-CN" sz="1200" dirty="0"/>
              <a:t>,</a:t>
            </a:r>
            <a:r>
              <a:rPr lang="zh-CN" altLang="en-US" sz="1200" dirty="0"/>
              <a:t>陈果</a:t>
            </a:r>
            <a:r>
              <a:rPr lang="en-US" altLang="zh-CN" sz="1200" dirty="0"/>
              <a:t>,</a:t>
            </a:r>
            <a:r>
              <a:rPr lang="zh-CN" altLang="en-US" sz="1200" dirty="0"/>
              <a:t>寸文渊等</a:t>
            </a:r>
            <a:r>
              <a:rPr lang="en-US" altLang="zh-CN" sz="1200" dirty="0"/>
              <a:t>.</a:t>
            </a:r>
            <a:r>
              <a:rPr lang="zh-CN" altLang="en-US" sz="1200" dirty="0"/>
              <a:t>管道</a:t>
            </a:r>
            <a:r>
              <a:rPr lang="en-US" altLang="zh-CN" sz="1200" dirty="0"/>
              <a:t>CATIA</a:t>
            </a:r>
            <a:r>
              <a:rPr lang="zh-CN" altLang="en-US" sz="1200" dirty="0"/>
              <a:t>图形特征的自动提取及接口技术研究</a:t>
            </a:r>
            <a:r>
              <a:rPr lang="en-US" altLang="zh-CN" sz="1200" dirty="0"/>
              <a:t>[J].</a:t>
            </a:r>
            <a:r>
              <a:rPr lang="zh-CN" altLang="en-US" sz="1200" dirty="0"/>
              <a:t>航空计算技术</a:t>
            </a:r>
            <a:r>
              <a:rPr lang="en-US" altLang="zh-CN" sz="1200" dirty="0"/>
              <a:t>,2019,49(05):102-106.</a:t>
            </a:r>
          </a:p>
          <a:p>
            <a:pPr algn="just" defTabSz="266700">
              <a:lnSpc>
                <a:spcPct val="150000"/>
              </a:lnSpc>
            </a:pPr>
            <a:r>
              <a:rPr lang="en-US" altLang="zh-CN" sz="1200" dirty="0"/>
              <a:t>[5]	</a:t>
            </a:r>
            <a:r>
              <a:rPr lang="zh-CN" altLang="en-US" sz="1200" dirty="0"/>
              <a:t>张旭</a:t>
            </a:r>
            <a:r>
              <a:rPr lang="en-US" altLang="zh-CN" sz="1200" dirty="0"/>
              <a:t>,</a:t>
            </a:r>
            <a:r>
              <a:rPr lang="zh-CN" altLang="en-US" sz="1200" dirty="0"/>
              <a:t>熊斌</a:t>
            </a:r>
            <a:r>
              <a:rPr lang="en-US" altLang="zh-CN" sz="1200" dirty="0"/>
              <a:t>,</a:t>
            </a:r>
            <a:r>
              <a:rPr lang="zh-CN" altLang="en-US" sz="1200" dirty="0"/>
              <a:t>单单等</a:t>
            </a:r>
            <a:r>
              <a:rPr lang="en-US" altLang="zh-CN" sz="1200" dirty="0"/>
              <a:t>.</a:t>
            </a:r>
            <a:r>
              <a:rPr lang="zh-CN" altLang="en-US" sz="1200" dirty="0"/>
              <a:t>基于</a:t>
            </a:r>
            <a:r>
              <a:rPr lang="en-US" altLang="zh-CN" sz="1200" dirty="0"/>
              <a:t>CATIA</a:t>
            </a:r>
            <a:r>
              <a:rPr lang="zh-CN" altLang="en-US" sz="1200" dirty="0"/>
              <a:t>二次开发的管网关键信息提取方法</a:t>
            </a:r>
            <a:r>
              <a:rPr lang="en-US" altLang="zh-CN" sz="1200" dirty="0"/>
              <a:t>[J].</a:t>
            </a:r>
            <a:r>
              <a:rPr lang="zh-CN" altLang="en-US" sz="1200" dirty="0"/>
              <a:t>航空计算技术</a:t>
            </a:r>
            <a:r>
              <a:rPr lang="en-US" altLang="zh-CN" sz="1200" dirty="0"/>
              <a:t>,2020,50(06):91-95.</a:t>
            </a:r>
          </a:p>
          <a:p>
            <a:pPr algn="just" defTabSz="266700">
              <a:lnSpc>
                <a:spcPct val="150000"/>
              </a:lnSpc>
            </a:pPr>
            <a:r>
              <a:rPr lang="en-US" altLang="zh-CN" sz="1200" dirty="0"/>
              <a:t>[6]	</a:t>
            </a:r>
            <a:r>
              <a:rPr lang="zh-CN" altLang="en-US" sz="1200" dirty="0"/>
              <a:t>於为刚</a:t>
            </a:r>
            <a:r>
              <a:rPr lang="en-US" altLang="zh-CN" sz="1200" dirty="0"/>
              <a:t>,</a:t>
            </a:r>
            <a:r>
              <a:rPr lang="zh-CN" altLang="en-US" sz="1200" dirty="0"/>
              <a:t>赵正大</a:t>
            </a:r>
            <a:r>
              <a:rPr lang="en-US" altLang="zh-CN" sz="1200" dirty="0"/>
              <a:t>,</a:t>
            </a:r>
            <a:r>
              <a:rPr lang="zh-CN" altLang="en-US" sz="1200" dirty="0"/>
              <a:t>陈果</a:t>
            </a:r>
            <a:r>
              <a:rPr lang="en-US" altLang="zh-CN" sz="1200" dirty="0"/>
              <a:t>,et al.</a:t>
            </a:r>
            <a:r>
              <a:rPr lang="zh-CN" altLang="en-US" sz="1200" dirty="0"/>
              <a:t>一种管道卡箍位置自动优化方法</a:t>
            </a:r>
            <a:r>
              <a:rPr lang="en-US" altLang="zh-CN" sz="1200" dirty="0"/>
              <a:t>[J].</a:t>
            </a:r>
            <a:r>
              <a:rPr lang="zh-CN" altLang="en-US" sz="1200" dirty="0"/>
              <a:t>噪声与振动控制</a:t>
            </a:r>
            <a:r>
              <a:rPr lang="en-US" altLang="zh-CN" sz="1200" dirty="0"/>
              <a:t>, 2019, 39(1):6.DOI:CNKI:SUN:ZSZK.0.2019-01-007.</a:t>
            </a:r>
          </a:p>
          <a:p>
            <a:pPr algn="just" defTabSz="266700">
              <a:lnSpc>
                <a:spcPct val="150000"/>
              </a:lnSpc>
            </a:pPr>
            <a:r>
              <a:rPr lang="en-US" altLang="zh-CN" sz="1200" dirty="0"/>
              <a:t>[7]	</a:t>
            </a:r>
            <a:r>
              <a:rPr lang="zh-CN" altLang="en-US" sz="1200" dirty="0"/>
              <a:t>陈果</a:t>
            </a:r>
            <a:r>
              <a:rPr lang="en-US" altLang="zh-CN" sz="1200" dirty="0"/>
              <a:t>, </a:t>
            </a:r>
            <a:r>
              <a:rPr lang="zh-CN" altLang="en-US" sz="1200" dirty="0"/>
              <a:t>程小勇</a:t>
            </a:r>
            <a:r>
              <a:rPr lang="en-US" altLang="zh-CN" sz="1200" dirty="0"/>
              <a:t>, </a:t>
            </a:r>
            <a:r>
              <a:rPr lang="zh-CN" altLang="en-US" sz="1200" dirty="0"/>
              <a:t>刘明华</a:t>
            </a:r>
            <a:r>
              <a:rPr lang="en-US" altLang="zh-CN" sz="1200" dirty="0"/>
              <a:t>, </a:t>
            </a:r>
            <a:r>
              <a:rPr lang="zh-CN" altLang="en-US" sz="1200" dirty="0"/>
              <a:t>罗云</a:t>
            </a:r>
            <a:r>
              <a:rPr lang="en-US" altLang="zh-CN" sz="1200" dirty="0"/>
              <a:t>, </a:t>
            </a:r>
            <a:r>
              <a:rPr lang="zh-CN" altLang="en-US" sz="1200" dirty="0"/>
              <a:t>侯民利</a:t>
            </a:r>
            <a:r>
              <a:rPr lang="en-US" altLang="zh-CN" sz="1200" dirty="0"/>
              <a:t>, </a:t>
            </a:r>
            <a:r>
              <a:rPr lang="zh-CN" altLang="en-US" sz="1200" dirty="0"/>
              <a:t>赵斌</a:t>
            </a:r>
            <a:r>
              <a:rPr lang="en-US" altLang="zh-CN" sz="1200" dirty="0"/>
              <a:t>. </a:t>
            </a:r>
            <a:r>
              <a:rPr lang="zh-CN" altLang="en-US" sz="1200" dirty="0"/>
              <a:t>用于管道减振的新型动力吸振器研究</a:t>
            </a:r>
            <a:r>
              <a:rPr lang="en-US" altLang="zh-CN" sz="1200" dirty="0"/>
              <a:t>, </a:t>
            </a:r>
            <a:r>
              <a:rPr lang="zh-CN" altLang="en-US" sz="1200" dirty="0"/>
              <a:t>中国机械工程 </a:t>
            </a:r>
            <a:r>
              <a:rPr lang="en-US" altLang="zh-CN" sz="1200" dirty="0"/>
              <a:t>[J], 2014, 25(23):3125-3131</a:t>
            </a:r>
          </a:p>
          <a:p>
            <a:pPr algn="just" defTabSz="266700">
              <a:lnSpc>
                <a:spcPct val="150000"/>
              </a:lnSpc>
            </a:pPr>
            <a:r>
              <a:rPr lang="en-US" altLang="zh-CN" sz="1200" dirty="0"/>
              <a:t>[8]	</a:t>
            </a:r>
            <a:r>
              <a:rPr lang="zh-CN" altLang="en-US" sz="1200" dirty="0"/>
              <a:t>周笛</a:t>
            </a:r>
            <a:r>
              <a:rPr lang="en-US" altLang="zh-CN" sz="1200" dirty="0"/>
              <a:t>, </a:t>
            </a:r>
            <a:r>
              <a:rPr lang="zh-CN" altLang="en-US" sz="1200" dirty="0"/>
              <a:t>陈果</a:t>
            </a:r>
            <a:r>
              <a:rPr lang="en-US" altLang="zh-CN" sz="1200" dirty="0"/>
              <a:t>, </a:t>
            </a:r>
            <a:r>
              <a:rPr lang="zh-CN" altLang="en-US" sz="1200" dirty="0"/>
              <a:t>刘明华</a:t>
            </a:r>
            <a:r>
              <a:rPr lang="en-US" altLang="zh-CN" sz="1200" dirty="0"/>
              <a:t>, </a:t>
            </a:r>
            <a:r>
              <a:rPr lang="zh-CN" altLang="en-US" sz="1200" dirty="0"/>
              <a:t>罗云</a:t>
            </a:r>
            <a:r>
              <a:rPr lang="en-US" altLang="zh-CN" sz="1200" dirty="0"/>
              <a:t>, </a:t>
            </a:r>
            <a:r>
              <a:rPr lang="zh-CN" altLang="en-US" sz="1200" dirty="0"/>
              <a:t>侯民利</a:t>
            </a:r>
            <a:r>
              <a:rPr lang="en-US" altLang="zh-CN" sz="1200" dirty="0"/>
              <a:t>, </a:t>
            </a:r>
            <a:r>
              <a:rPr lang="zh-CN" altLang="en-US" sz="1200" dirty="0"/>
              <a:t>刘彬彬</a:t>
            </a:r>
            <a:r>
              <a:rPr lang="en-US" altLang="zh-CN" sz="1200" dirty="0"/>
              <a:t>. </a:t>
            </a:r>
            <a:r>
              <a:rPr lang="zh-CN" altLang="en-US" sz="1200" dirty="0"/>
              <a:t>一种可调频式的管路动力吸振器研究与实验验证</a:t>
            </a:r>
            <a:r>
              <a:rPr lang="en-US" altLang="zh-CN" sz="1200" dirty="0"/>
              <a:t>, </a:t>
            </a:r>
            <a:r>
              <a:rPr lang="zh-CN" altLang="en-US" sz="1200" dirty="0"/>
              <a:t>噪声、振动与控制 </a:t>
            </a:r>
            <a:r>
              <a:rPr lang="en-US" altLang="zh-CN" sz="1200" dirty="0"/>
              <a:t>[J], 2015, 35(2):217-221</a:t>
            </a:r>
          </a:p>
          <a:p>
            <a:pPr algn="just" defTabSz="266700">
              <a:lnSpc>
                <a:spcPct val="150000"/>
              </a:lnSpc>
            </a:pPr>
            <a:r>
              <a:rPr lang="en-US" altLang="zh-CN" sz="1200" dirty="0"/>
              <a:t>[9]	Jin G , Zhao Z , Liu B ,et </a:t>
            </a:r>
            <a:r>
              <a:rPr lang="en-US" altLang="zh-CN" sz="1200" dirty="0" err="1"/>
              <a:t>al.Design</a:t>
            </a:r>
            <a:r>
              <a:rPr lang="en-US" altLang="zh-CN" sz="1200" dirty="0"/>
              <a:t> of a particle damper and experimental study on vibration damping of the pipeline[J].Advances in Mechanical Engineering, 2021(9).DOI:10.1177/16878140211044923.</a:t>
            </a:r>
          </a:p>
          <a:p>
            <a:pPr algn="just" defTabSz="266700">
              <a:lnSpc>
                <a:spcPct val="150000"/>
              </a:lnSpc>
            </a:pPr>
            <a:r>
              <a:rPr lang="en-US" altLang="zh-CN" sz="1200" dirty="0"/>
              <a:t>[10]	</a:t>
            </a:r>
            <a:r>
              <a:rPr lang="zh-CN" altLang="en-US" sz="1200" dirty="0"/>
              <a:t>於为刚</a:t>
            </a:r>
            <a:r>
              <a:rPr lang="en-US" altLang="zh-CN" sz="1200" dirty="0"/>
              <a:t>,</a:t>
            </a:r>
            <a:r>
              <a:rPr lang="zh-CN" altLang="en-US" sz="1200" dirty="0"/>
              <a:t>陈果</a:t>
            </a:r>
            <a:r>
              <a:rPr lang="en-US" altLang="zh-CN" sz="1200" dirty="0"/>
              <a:t>,</a:t>
            </a:r>
            <a:r>
              <a:rPr lang="zh-CN" altLang="en-US" sz="1200" dirty="0"/>
              <a:t>刘彬彬</a:t>
            </a:r>
            <a:r>
              <a:rPr lang="en-US" altLang="zh-CN" sz="1200" dirty="0"/>
              <a:t>,</a:t>
            </a:r>
            <a:r>
              <a:rPr lang="zh-CN" altLang="en-US" sz="1200" dirty="0"/>
              <a:t>等</a:t>
            </a:r>
            <a:r>
              <a:rPr lang="en-US" altLang="zh-CN" sz="1200" dirty="0"/>
              <a:t>.</a:t>
            </a:r>
            <a:r>
              <a:rPr lang="zh-CN" altLang="en-US" sz="1200" dirty="0"/>
              <a:t>飞机管道颗粒碰撞阻尼器设计与试验验证</a:t>
            </a:r>
            <a:r>
              <a:rPr lang="en-US" altLang="zh-CN" sz="1200" dirty="0"/>
              <a:t>[J].</a:t>
            </a:r>
            <a:r>
              <a:rPr lang="zh-CN" altLang="en-US" sz="1200" dirty="0"/>
              <a:t>航空学报</a:t>
            </a:r>
            <a:r>
              <a:rPr lang="en-US" altLang="zh-CN" sz="1200" dirty="0"/>
              <a:t>, 2018, 39(12):13</a:t>
            </a:r>
          </a:p>
          <a:p>
            <a:pPr algn="just" defTabSz="266700">
              <a:lnSpc>
                <a:spcPct val="150000"/>
              </a:lnSpc>
            </a:pPr>
            <a:endParaRPr lang="en-US" altLang="zh-CN" sz="1200" dirty="0"/>
          </a:p>
        </p:txBody>
      </p:sp>
      <p:sp>
        <p:nvSpPr>
          <p:cNvPr id="2" name="文本框 1">
            <a:extLst>
              <a:ext uri="{FF2B5EF4-FFF2-40B4-BE49-F238E27FC236}">
                <a16:creationId xmlns:a16="http://schemas.microsoft.com/office/drawing/2014/main" id="{8349FCEB-27C5-29C4-82A4-E12E0E0EFE87}"/>
              </a:ext>
            </a:extLst>
          </p:cNvPr>
          <p:cNvSpPr txBox="1"/>
          <p:nvPr/>
        </p:nvSpPr>
        <p:spPr>
          <a:xfrm>
            <a:off x="7946084" y="1371600"/>
            <a:ext cx="68580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22</a:t>
            </a:r>
            <a:r>
              <a:rPr lang="zh-CN" altLang="en-US" dirty="0"/>
              <a:t>篇</a:t>
            </a:r>
          </a:p>
        </p:txBody>
      </p:sp>
      <p:sp>
        <p:nvSpPr>
          <p:cNvPr id="7" name="Text Box 5">
            <a:extLst>
              <a:ext uri="{FF2B5EF4-FFF2-40B4-BE49-F238E27FC236}">
                <a16:creationId xmlns:a16="http://schemas.microsoft.com/office/drawing/2014/main" id="{BEC314FA-8989-73DE-1E5A-13BF440A930A}"/>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Tree>
    <p:extLst>
      <p:ext uri="{BB962C8B-B14F-4D97-AF65-F5344CB8AC3E}">
        <p14:creationId xmlns:p14="http://schemas.microsoft.com/office/powerpoint/2010/main" val="17132706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6A778-286D-B524-C869-241FEE9E7E9A}"/>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2DAF6485-9AB8-92E9-D279-C0688FF0A2F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A4B83B1B-E61B-5445-B06F-09F4678577DB}"/>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0EB5380-6024-E3D1-4566-9D05139E45FA}"/>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BBD315D-C25E-B484-13EA-B247E2BE27CD}"/>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5641530C-894E-98BC-4FA9-0FA1FE8287C7}"/>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3.2.7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167FB105-6FC6-9472-6B19-F8159D602C39}"/>
              </a:ext>
            </a:extLst>
          </p:cNvPr>
          <p:cNvSpPr txBox="1"/>
          <p:nvPr/>
        </p:nvSpPr>
        <p:spPr>
          <a:xfrm>
            <a:off x="541496" y="1287053"/>
            <a:ext cx="8069104" cy="5042471"/>
          </a:xfrm>
          <a:prstGeom prst="rect">
            <a:avLst/>
          </a:prstGeom>
        </p:spPr>
        <p:txBody>
          <a:bodyPr wrap="square">
            <a:spAutoFit/>
          </a:bodyPr>
          <a:lstStyle/>
          <a:p>
            <a:pPr algn="just" defTabSz="266700">
              <a:lnSpc>
                <a:spcPct val="150000"/>
              </a:lnSpc>
            </a:pPr>
            <a:r>
              <a:rPr lang="en-US" altLang="zh-CN" sz="1200" dirty="0"/>
              <a:t>[11]	</a:t>
            </a:r>
            <a:r>
              <a:rPr lang="zh-CN" altLang="en-US" sz="1200" dirty="0"/>
              <a:t>刘彬彬</a:t>
            </a:r>
            <a:r>
              <a:rPr lang="en-US" altLang="zh-CN" sz="1200" dirty="0"/>
              <a:t>,</a:t>
            </a:r>
            <a:r>
              <a:rPr lang="zh-CN" altLang="en-US" sz="1200" dirty="0"/>
              <a:t>陈果</a:t>
            </a:r>
            <a:r>
              <a:rPr lang="en-US" altLang="zh-CN" sz="1200" dirty="0"/>
              <a:t>,</a:t>
            </a:r>
            <a:r>
              <a:rPr lang="zh-CN" altLang="en-US" sz="1200" dirty="0"/>
              <a:t>赵正大</a:t>
            </a:r>
            <a:r>
              <a:rPr lang="en-US" altLang="zh-CN" sz="1200" dirty="0"/>
              <a:t>,et al.</a:t>
            </a:r>
            <a:r>
              <a:rPr lang="zh-CN" altLang="en-US" sz="1200" dirty="0"/>
              <a:t>一种新型动力吸振器的液压管道减振试验研究</a:t>
            </a:r>
            <a:r>
              <a:rPr lang="en-US" altLang="zh-CN" sz="1200" dirty="0"/>
              <a:t>[J].</a:t>
            </a:r>
            <a:r>
              <a:rPr lang="zh-CN" altLang="en-US" sz="1200" dirty="0"/>
              <a:t>噪声与振动控制</a:t>
            </a:r>
            <a:r>
              <a:rPr lang="en-US" altLang="zh-CN" sz="1200" dirty="0"/>
              <a:t>, 2017, 37(1):7.DOI:10.3969/j.issn.1006-1335.2017.01.033.</a:t>
            </a:r>
          </a:p>
          <a:p>
            <a:pPr algn="just" defTabSz="266700">
              <a:lnSpc>
                <a:spcPct val="150000"/>
              </a:lnSpc>
            </a:pPr>
            <a:r>
              <a:rPr lang="en-US" altLang="zh-CN" sz="1200" dirty="0"/>
              <a:t>[12]	</a:t>
            </a:r>
            <a:r>
              <a:rPr lang="zh-CN" altLang="en-US" sz="1200" dirty="0"/>
              <a:t>赵正大</a:t>
            </a:r>
            <a:r>
              <a:rPr lang="en-US" altLang="zh-CN" sz="1200" dirty="0"/>
              <a:t>,</a:t>
            </a:r>
            <a:r>
              <a:rPr lang="zh-CN" altLang="en-US" sz="1200" dirty="0"/>
              <a:t>陈果</a:t>
            </a:r>
            <a:r>
              <a:rPr lang="en-US" altLang="zh-CN" sz="1200" dirty="0"/>
              <a:t>.</a:t>
            </a:r>
            <a:r>
              <a:rPr lang="zh-CN" altLang="en-US" sz="1200" dirty="0"/>
              <a:t>飞机管道疲劳性能仿真分析与试验验证</a:t>
            </a:r>
            <a:r>
              <a:rPr lang="en-US" altLang="zh-CN" sz="1200" dirty="0"/>
              <a:t>[J].</a:t>
            </a:r>
            <a:r>
              <a:rPr lang="zh-CN" altLang="en-US" sz="1200" dirty="0"/>
              <a:t>噪声与振动控制</a:t>
            </a:r>
            <a:r>
              <a:rPr lang="en-US" altLang="zh-CN" sz="1200" dirty="0"/>
              <a:t>, 2023, 43(5):239-244.</a:t>
            </a:r>
          </a:p>
          <a:p>
            <a:pPr algn="just" defTabSz="266700">
              <a:lnSpc>
                <a:spcPct val="150000"/>
              </a:lnSpc>
            </a:pPr>
            <a:r>
              <a:rPr lang="en-US" altLang="zh-CN" sz="1200" dirty="0"/>
              <a:t>[13]	</a:t>
            </a:r>
            <a:r>
              <a:rPr lang="zh-CN" altLang="en-US" sz="1200" dirty="0"/>
              <a:t>赵紫豪</a:t>
            </a:r>
            <a:r>
              <a:rPr lang="en-US" altLang="zh-CN" sz="1200" dirty="0"/>
              <a:t>,</a:t>
            </a:r>
            <a:r>
              <a:rPr lang="zh-CN" altLang="en-US" sz="1200" dirty="0"/>
              <a:t>陈果</a:t>
            </a:r>
            <a:r>
              <a:rPr lang="en-US" altLang="zh-CN" sz="1200" dirty="0"/>
              <a:t>,</a:t>
            </a:r>
            <a:r>
              <a:rPr lang="zh-CN" altLang="en-US" sz="1200" dirty="0"/>
              <a:t>朱林峰</a:t>
            </a:r>
            <a:r>
              <a:rPr lang="en-US" altLang="zh-CN" sz="1200" dirty="0"/>
              <a:t>,</a:t>
            </a:r>
            <a:r>
              <a:rPr lang="zh-CN" altLang="en-US" sz="1200" dirty="0"/>
              <a:t>等</a:t>
            </a:r>
            <a:r>
              <a:rPr lang="en-US" altLang="zh-CN" sz="1200" dirty="0"/>
              <a:t>.</a:t>
            </a:r>
            <a:r>
              <a:rPr lang="zh-CN" altLang="en-US" sz="1200" dirty="0"/>
              <a:t>飞机燃油管道卡箍有限元建模及疲劳寿命研究</a:t>
            </a:r>
            <a:r>
              <a:rPr lang="en-US" altLang="zh-CN" sz="1200" dirty="0"/>
              <a:t>[J].</a:t>
            </a:r>
            <a:r>
              <a:rPr lang="zh-CN" altLang="en-US" sz="1200" dirty="0"/>
              <a:t>航空计算技术</a:t>
            </a:r>
            <a:r>
              <a:rPr lang="en-US" altLang="zh-CN" sz="1200" dirty="0"/>
              <a:t>, 2021.DOI:10.3969/j.issn.1671-654X.2021.04.019.</a:t>
            </a:r>
          </a:p>
          <a:p>
            <a:pPr algn="just" defTabSz="266700">
              <a:lnSpc>
                <a:spcPct val="150000"/>
              </a:lnSpc>
            </a:pPr>
            <a:r>
              <a:rPr lang="en-US" altLang="zh-CN" sz="1200" dirty="0"/>
              <a:t>[14]	</a:t>
            </a:r>
            <a:r>
              <a:rPr lang="zh-CN" altLang="en-US" sz="1200" dirty="0"/>
              <a:t>赵正大</a:t>
            </a:r>
            <a:r>
              <a:rPr lang="en-US" altLang="zh-CN" sz="1200" dirty="0"/>
              <a:t>,</a:t>
            </a:r>
            <a:r>
              <a:rPr lang="zh-CN" altLang="en-US" sz="1200" dirty="0"/>
              <a:t>寸文渊</a:t>
            </a:r>
            <a:r>
              <a:rPr lang="en-US" altLang="zh-CN" sz="1200" dirty="0"/>
              <a:t>,</a:t>
            </a:r>
            <a:r>
              <a:rPr lang="zh-CN" altLang="en-US" sz="1200" dirty="0"/>
              <a:t>赵旭升</a:t>
            </a:r>
            <a:r>
              <a:rPr lang="en-US" altLang="zh-CN" sz="1200" dirty="0"/>
              <a:t>,</a:t>
            </a:r>
            <a:r>
              <a:rPr lang="zh-CN" altLang="en-US" sz="1200" dirty="0"/>
              <a:t>等</a:t>
            </a:r>
            <a:r>
              <a:rPr lang="en-US" altLang="zh-CN" sz="1200" dirty="0"/>
              <a:t>.</a:t>
            </a:r>
            <a:r>
              <a:rPr lang="zh-CN" altLang="en-US" sz="1200" dirty="0"/>
              <a:t>考虑初始装配应力的管路疲劳寿命分析</a:t>
            </a:r>
            <a:r>
              <a:rPr lang="en-US" altLang="zh-CN" sz="1200" dirty="0"/>
              <a:t>[J].</a:t>
            </a:r>
            <a:r>
              <a:rPr lang="zh-CN" altLang="en-US" sz="1200" dirty="0"/>
              <a:t>机械强度</a:t>
            </a:r>
            <a:r>
              <a:rPr lang="en-US" altLang="zh-CN" sz="1200" dirty="0"/>
              <a:t>, 2023, 45(4):977-984.</a:t>
            </a:r>
          </a:p>
          <a:p>
            <a:pPr algn="just" defTabSz="266700">
              <a:lnSpc>
                <a:spcPct val="150000"/>
              </a:lnSpc>
            </a:pPr>
            <a:r>
              <a:rPr lang="en-US" altLang="zh-CN" sz="1200" dirty="0"/>
              <a:t>[15]	</a:t>
            </a:r>
            <a:r>
              <a:rPr lang="zh-CN" altLang="en-US" sz="1200" dirty="0"/>
              <a:t>赵旭升</a:t>
            </a:r>
            <a:r>
              <a:rPr lang="en-US" altLang="zh-CN" sz="1200" dirty="0"/>
              <a:t>,</a:t>
            </a:r>
            <a:r>
              <a:rPr lang="zh-CN" altLang="en-US" sz="1200" dirty="0"/>
              <a:t>陈果</a:t>
            </a:r>
            <a:r>
              <a:rPr lang="en-US" altLang="zh-CN" sz="1200" dirty="0"/>
              <a:t>,</a:t>
            </a:r>
            <a:r>
              <a:rPr lang="zh-CN" altLang="en-US" sz="1200" dirty="0"/>
              <a:t>张旭等</a:t>
            </a:r>
            <a:r>
              <a:rPr lang="en-US" altLang="zh-CN" sz="1200" dirty="0"/>
              <a:t>.</a:t>
            </a:r>
            <a:r>
              <a:rPr lang="zh-CN" altLang="en-US" sz="1200" dirty="0"/>
              <a:t>装配应力对飞机管道随机疲劳寿命的影响分析与试验验证</a:t>
            </a:r>
            <a:r>
              <a:rPr lang="en-US" altLang="zh-CN" sz="1200" dirty="0"/>
              <a:t>[J].</a:t>
            </a:r>
            <a:r>
              <a:rPr lang="zh-CN" altLang="en-US" sz="1200" dirty="0"/>
              <a:t>机械强度</a:t>
            </a:r>
            <a:r>
              <a:rPr lang="en-US" altLang="zh-CN" sz="1200" dirty="0"/>
              <a:t>,2024,46(01):208-215.DOI:10.16579/j.issn.1001.9669.2024.01.027.</a:t>
            </a:r>
          </a:p>
          <a:p>
            <a:pPr algn="just" defTabSz="266700">
              <a:lnSpc>
                <a:spcPct val="150000"/>
              </a:lnSpc>
            </a:pPr>
            <a:r>
              <a:rPr lang="en-US" altLang="zh-CN" sz="1200" dirty="0"/>
              <a:t>[16]	</a:t>
            </a:r>
            <a:r>
              <a:rPr lang="zh-CN" altLang="en-US" sz="1200" dirty="0"/>
              <a:t>王晶</a:t>
            </a:r>
            <a:r>
              <a:rPr lang="en-US" altLang="zh-CN" sz="1200" dirty="0"/>
              <a:t>, </a:t>
            </a:r>
            <a:r>
              <a:rPr lang="zh-CN" altLang="en-US" sz="1200" dirty="0"/>
              <a:t>陈果</a:t>
            </a:r>
            <a:r>
              <a:rPr lang="en-US" altLang="zh-CN" sz="1200" dirty="0"/>
              <a:t>. </a:t>
            </a:r>
            <a:r>
              <a:rPr lang="zh-CN" altLang="en-US" sz="1200" dirty="0"/>
              <a:t>飞机液压管道初始装配应力仿真分析</a:t>
            </a:r>
            <a:r>
              <a:rPr lang="en-US" altLang="zh-CN" sz="1200" dirty="0"/>
              <a:t>, </a:t>
            </a:r>
            <a:r>
              <a:rPr lang="zh-CN" altLang="en-US" sz="1200" dirty="0"/>
              <a:t>航空计算技术 </a:t>
            </a:r>
            <a:r>
              <a:rPr lang="en-US" altLang="zh-CN" sz="1200" dirty="0"/>
              <a:t>[J], 2012, 42(6):54-57</a:t>
            </a:r>
          </a:p>
          <a:p>
            <a:pPr algn="just" defTabSz="266700">
              <a:lnSpc>
                <a:spcPct val="150000"/>
              </a:lnSpc>
            </a:pPr>
            <a:r>
              <a:rPr lang="en-US" altLang="zh-CN" sz="1200" dirty="0"/>
              <a:t>[17]	</a:t>
            </a:r>
            <a:r>
              <a:rPr lang="zh-CN" altLang="en-US" sz="1200" dirty="0"/>
              <a:t>程小勇</a:t>
            </a:r>
            <a:r>
              <a:rPr lang="en-US" altLang="zh-CN" sz="1200" dirty="0"/>
              <a:t>, </a:t>
            </a:r>
            <a:r>
              <a:rPr lang="zh-CN" altLang="en-US" sz="1200" dirty="0"/>
              <a:t>陈果</a:t>
            </a:r>
            <a:r>
              <a:rPr lang="en-US" altLang="zh-CN" sz="1200" dirty="0"/>
              <a:t>, </a:t>
            </a:r>
            <a:r>
              <a:rPr lang="zh-CN" altLang="en-US" sz="1200" dirty="0"/>
              <a:t>刘明华</a:t>
            </a:r>
            <a:r>
              <a:rPr lang="en-US" altLang="zh-CN" sz="1200" dirty="0"/>
              <a:t>, </a:t>
            </a:r>
            <a:r>
              <a:rPr lang="zh-CN" altLang="en-US" sz="1200" dirty="0"/>
              <a:t>郑其辉</a:t>
            </a:r>
            <a:r>
              <a:rPr lang="en-US" altLang="zh-CN" sz="1200" dirty="0"/>
              <a:t>, </a:t>
            </a:r>
            <a:r>
              <a:rPr lang="zh-CN" altLang="en-US" sz="1200" dirty="0"/>
              <a:t>罗云</a:t>
            </a:r>
            <a:r>
              <a:rPr lang="en-US" altLang="zh-CN" sz="1200" dirty="0"/>
              <a:t>, </a:t>
            </a:r>
            <a:r>
              <a:rPr lang="zh-CN" altLang="en-US" sz="1200" dirty="0"/>
              <a:t>侯民利</a:t>
            </a:r>
            <a:r>
              <a:rPr lang="en-US" altLang="zh-CN" sz="1200" dirty="0"/>
              <a:t>, </a:t>
            </a:r>
            <a:r>
              <a:rPr lang="zh-CN" altLang="en-US" sz="1200" dirty="0"/>
              <a:t>蒲柳</a:t>
            </a:r>
            <a:r>
              <a:rPr lang="en-US" altLang="zh-CN" sz="1200" dirty="0"/>
              <a:t>. </a:t>
            </a:r>
            <a:r>
              <a:rPr lang="zh-CN" altLang="en-US" sz="1200" dirty="0"/>
              <a:t>初始安装应力对管道固有频率的影响分析试验验证</a:t>
            </a:r>
            <a:r>
              <a:rPr lang="en-US" altLang="zh-CN" sz="1200" dirty="0"/>
              <a:t>, </a:t>
            </a:r>
            <a:r>
              <a:rPr lang="zh-CN" altLang="en-US" sz="1200" dirty="0"/>
              <a:t>中国机械工程 </a:t>
            </a:r>
            <a:r>
              <a:rPr lang="en-US" altLang="zh-CN" sz="1200" dirty="0"/>
              <a:t>[J], 2015, 26(4):512-517</a:t>
            </a:r>
          </a:p>
          <a:p>
            <a:pPr algn="just" defTabSz="266700">
              <a:lnSpc>
                <a:spcPct val="150000"/>
              </a:lnSpc>
            </a:pPr>
            <a:r>
              <a:rPr lang="en-US" altLang="zh-CN" sz="1200" dirty="0"/>
              <a:t>[18]	</a:t>
            </a:r>
            <a:r>
              <a:rPr lang="zh-CN" altLang="en-US" sz="1200" dirty="0"/>
              <a:t>於为刚</a:t>
            </a:r>
            <a:r>
              <a:rPr lang="en-US" altLang="zh-CN" sz="1200" dirty="0"/>
              <a:t>,</a:t>
            </a:r>
            <a:r>
              <a:rPr lang="zh-CN" altLang="en-US" sz="1200" dirty="0"/>
              <a:t>陈果</a:t>
            </a:r>
            <a:r>
              <a:rPr lang="en-US" altLang="zh-CN" sz="1200" dirty="0"/>
              <a:t>,</a:t>
            </a:r>
            <a:r>
              <a:rPr lang="zh-CN" altLang="en-US" sz="1200" dirty="0"/>
              <a:t>寸文渊等</a:t>
            </a:r>
            <a:r>
              <a:rPr lang="en-US" altLang="zh-CN" sz="1200" dirty="0"/>
              <a:t>.</a:t>
            </a:r>
            <a:r>
              <a:rPr lang="zh-CN" altLang="en-US" sz="1200" dirty="0"/>
              <a:t>基于一类支持向量机的管道安装应力智能检测技术</a:t>
            </a:r>
            <a:r>
              <a:rPr lang="en-US" altLang="zh-CN" sz="1200" dirty="0"/>
              <a:t>[J].</a:t>
            </a:r>
            <a:r>
              <a:rPr lang="zh-CN" altLang="en-US" sz="1200" dirty="0"/>
              <a:t>管道技术与设备</a:t>
            </a:r>
            <a:r>
              <a:rPr lang="en-US" altLang="zh-CN" sz="1200" dirty="0"/>
              <a:t>,2019,(02):28-33.</a:t>
            </a:r>
          </a:p>
          <a:p>
            <a:pPr algn="just" defTabSz="266700">
              <a:lnSpc>
                <a:spcPct val="150000"/>
              </a:lnSpc>
            </a:pPr>
            <a:r>
              <a:rPr lang="en-US" altLang="zh-CN" sz="1200" dirty="0"/>
              <a:t>[19]	</a:t>
            </a:r>
            <a:r>
              <a:rPr lang="zh-CN" altLang="en-US" sz="1200" dirty="0"/>
              <a:t>夏芝玮</a:t>
            </a:r>
            <a:r>
              <a:rPr lang="en-US" altLang="zh-CN" sz="1200" dirty="0"/>
              <a:t>, </a:t>
            </a:r>
            <a:r>
              <a:rPr lang="zh-CN" altLang="en-US" sz="1200" dirty="0"/>
              <a:t>樊新田</a:t>
            </a:r>
            <a:r>
              <a:rPr lang="en-US" altLang="zh-CN" sz="1200" dirty="0"/>
              <a:t>, </a:t>
            </a:r>
            <a:r>
              <a:rPr lang="zh-CN" altLang="en-US" sz="1200" dirty="0"/>
              <a:t>赵旭升等</a:t>
            </a:r>
            <a:r>
              <a:rPr lang="en-US" altLang="zh-CN" sz="1200" dirty="0"/>
              <a:t>.</a:t>
            </a:r>
            <a:r>
              <a:rPr lang="zh-CN" altLang="en-US" sz="1200" dirty="0"/>
              <a:t>飞机液压系统管路密封性的多因素影响规律仿真分析</a:t>
            </a:r>
            <a:r>
              <a:rPr lang="en-US" altLang="zh-CN" sz="1200" dirty="0"/>
              <a:t>[J].</a:t>
            </a:r>
            <a:r>
              <a:rPr lang="zh-CN" altLang="en-US" sz="1200" dirty="0"/>
              <a:t>航空精密制造技术</a:t>
            </a:r>
            <a:r>
              <a:rPr lang="en-US" altLang="zh-CN" sz="1200" dirty="0"/>
              <a:t>,2021,57(03):5-10.</a:t>
            </a:r>
          </a:p>
          <a:p>
            <a:pPr algn="just" defTabSz="266700">
              <a:lnSpc>
                <a:spcPct val="150000"/>
              </a:lnSpc>
            </a:pPr>
            <a:r>
              <a:rPr lang="en-US" altLang="zh-CN" sz="1200" dirty="0"/>
              <a:t>[20]	</a:t>
            </a:r>
            <a:r>
              <a:rPr lang="zh-CN" altLang="en-US" sz="1200" dirty="0"/>
              <a:t>钱进</a:t>
            </a:r>
            <a:r>
              <a:rPr lang="en-US" altLang="zh-CN" sz="1200" dirty="0"/>
              <a:t>, </a:t>
            </a:r>
            <a:r>
              <a:rPr lang="zh-CN" altLang="en-US" sz="1200" dirty="0"/>
              <a:t>陈果</a:t>
            </a:r>
            <a:r>
              <a:rPr lang="en-US" altLang="zh-CN" sz="1200" dirty="0"/>
              <a:t>, </a:t>
            </a:r>
            <a:r>
              <a:rPr lang="zh-CN" altLang="en-US" sz="1200" dirty="0"/>
              <a:t>赵正大等</a:t>
            </a:r>
            <a:r>
              <a:rPr lang="en-US" altLang="zh-CN" sz="1200" dirty="0"/>
              <a:t>.</a:t>
            </a:r>
            <a:r>
              <a:rPr lang="zh-CN" altLang="en-US" sz="1200" dirty="0"/>
              <a:t>管路连接件粗糙表面接触力学分析与密封性能分析</a:t>
            </a:r>
            <a:r>
              <a:rPr lang="en-US" altLang="zh-CN" sz="1200" dirty="0"/>
              <a:t>[J/OL].</a:t>
            </a:r>
            <a:r>
              <a:rPr lang="zh-CN" altLang="en-US" sz="1200" dirty="0"/>
              <a:t>润滑与密封</a:t>
            </a:r>
            <a:r>
              <a:rPr lang="en-US" altLang="zh-CN" sz="1200" dirty="0"/>
              <a:t>,1-9[2024-03-05].http://kns.cnki.net/</a:t>
            </a:r>
            <a:r>
              <a:rPr lang="en-US" altLang="zh-CN" sz="1200" dirty="0" err="1"/>
              <a:t>kcms</a:t>
            </a:r>
            <a:r>
              <a:rPr lang="en-US" altLang="zh-CN" sz="1200" dirty="0"/>
              <a:t>/detail/44.1260.TH.20231208.1320.006.html.</a:t>
            </a:r>
          </a:p>
          <a:p>
            <a:pPr algn="just" defTabSz="266700">
              <a:lnSpc>
                <a:spcPct val="150000"/>
              </a:lnSpc>
            </a:pPr>
            <a:r>
              <a:rPr lang="en-US" altLang="zh-CN" sz="1200" dirty="0"/>
              <a:t>[21]	</a:t>
            </a:r>
            <a:r>
              <a:rPr lang="zh-CN" altLang="en-US" sz="1200" dirty="0"/>
              <a:t>夏芝玮</a:t>
            </a:r>
            <a:r>
              <a:rPr lang="en-US" altLang="zh-CN" sz="1200" dirty="0"/>
              <a:t>, </a:t>
            </a:r>
            <a:r>
              <a:rPr lang="zh-CN" altLang="en-US" sz="1200" dirty="0"/>
              <a:t>樊新田</a:t>
            </a:r>
            <a:r>
              <a:rPr lang="en-US" altLang="zh-CN" sz="1200" dirty="0"/>
              <a:t>, </a:t>
            </a:r>
            <a:r>
              <a:rPr lang="zh-CN" altLang="en-US" sz="1200" dirty="0"/>
              <a:t>赵旭升</a:t>
            </a:r>
            <a:r>
              <a:rPr lang="en-US" altLang="zh-CN" sz="1200" dirty="0"/>
              <a:t>, </a:t>
            </a:r>
            <a:r>
              <a:rPr lang="zh-CN" altLang="en-US" sz="1200" dirty="0"/>
              <a:t>等</a:t>
            </a:r>
            <a:r>
              <a:rPr lang="en-US" altLang="zh-CN" sz="1200" dirty="0"/>
              <a:t>.</a:t>
            </a:r>
            <a:r>
              <a:rPr lang="zh-CN" altLang="en-US" sz="1200" dirty="0"/>
              <a:t>基于有限元计算代理的飞机液压系统管路密封性能评估</a:t>
            </a:r>
            <a:r>
              <a:rPr lang="en-US" altLang="zh-CN" sz="1200" dirty="0"/>
              <a:t>[J].</a:t>
            </a:r>
            <a:r>
              <a:rPr lang="zh-CN" altLang="en-US" sz="1200" dirty="0"/>
              <a:t>润滑与密封</a:t>
            </a:r>
            <a:r>
              <a:rPr lang="en-US" altLang="zh-CN" sz="1200" dirty="0"/>
              <a:t>, 2021, 46(12):10.</a:t>
            </a:r>
          </a:p>
          <a:p>
            <a:pPr algn="just" defTabSz="266700">
              <a:lnSpc>
                <a:spcPct val="150000"/>
              </a:lnSpc>
            </a:pPr>
            <a:r>
              <a:rPr lang="en-US" altLang="zh-CN" sz="1200" dirty="0"/>
              <a:t>[22]	</a:t>
            </a:r>
            <a:r>
              <a:rPr lang="zh-CN" altLang="en-US" sz="1200" dirty="0"/>
              <a:t>寸文渊</a:t>
            </a:r>
            <a:r>
              <a:rPr lang="en-US" altLang="zh-CN" sz="1200" dirty="0"/>
              <a:t>, </a:t>
            </a:r>
            <a:r>
              <a:rPr lang="zh-CN" altLang="en-US" sz="1200" dirty="0"/>
              <a:t>王博雅</a:t>
            </a:r>
            <a:r>
              <a:rPr lang="en-US" altLang="zh-CN" sz="1200" dirty="0"/>
              <a:t>, </a:t>
            </a:r>
            <a:r>
              <a:rPr lang="zh-CN" altLang="en-US" sz="1200" dirty="0"/>
              <a:t>钱进</a:t>
            </a:r>
            <a:r>
              <a:rPr lang="en-US" altLang="zh-CN" sz="1200" dirty="0"/>
              <a:t>, </a:t>
            </a:r>
            <a:r>
              <a:rPr lang="zh-CN" altLang="en-US" sz="1200" dirty="0"/>
              <a:t>等</a:t>
            </a:r>
            <a:r>
              <a:rPr lang="en-US" altLang="zh-CN" sz="1200" dirty="0"/>
              <a:t>.</a:t>
            </a:r>
            <a:r>
              <a:rPr lang="zh-CN" altLang="en-US" sz="1200" dirty="0"/>
              <a:t>振动环境下飞机管路密封性能影响分析</a:t>
            </a:r>
            <a:r>
              <a:rPr lang="en-US" altLang="zh-CN" sz="1200" dirty="0"/>
              <a:t>[J].</a:t>
            </a:r>
            <a:r>
              <a:rPr lang="zh-CN" altLang="en-US" sz="1200" dirty="0"/>
              <a:t>润滑与密封</a:t>
            </a:r>
            <a:r>
              <a:rPr lang="en-US" altLang="zh-CN" sz="1200" dirty="0"/>
              <a:t>, 2023, 48(8):181-187.</a:t>
            </a:r>
          </a:p>
        </p:txBody>
      </p:sp>
      <p:sp>
        <p:nvSpPr>
          <p:cNvPr id="7" name="Text Box 5">
            <a:extLst>
              <a:ext uri="{FF2B5EF4-FFF2-40B4-BE49-F238E27FC236}">
                <a16:creationId xmlns:a16="http://schemas.microsoft.com/office/drawing/2014/main" id="{80D1F007-A006-C14A-6882-32650EC945F0}"/>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Tree>
    <p:extLst>
      <p:ext uri="{BB962C8B-B14F-4D97-AF65-F5344CB8AC3E}">
        <p14:creationId xmlns:p14="http://schemas.microsoft.com/office/powerpoint/2010/main" val="156801333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2BF4F-B75B-DB25-6250-6B23A331786C}"/>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8E09DCCE-02C9-8A93-3AB1-5936D62AA2BC}"/>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477D1596-4A92-7DA7-3A6B-BD87A0963E24}"/>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9AD3267-DFDE-89EE-BF5B-A87FFD0AC36E}"/>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8F68FA21-F804-B49B-A684-A0A75D1ED685}"/>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39FD495E-86EE-C7E9-EAC8-F59C74F533BD}"/>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3.2.7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0C4FE2DE-F788-F605-BECB-A008ED7E3A8F}"/>
              </a:ext>
            </a:extLst>
          </p:cNvPr>
          <p:cNvSpPr txBox="1"/>
          <p:nvPr/>
        </p:nvSpPr>
        <p:spPr>
          <a:xfrm>
            <a:off x="483995" y="1447800"/>
            <a:ext cx="8249421" cy="3472810"/>
          </a:xfrm>
          <a:prstGeom prst="rect">
            <a:avLst/>
          </a:prstGeom>
        </p:spPr>
        <p:txBody>
          <a:bodyPr wrap="square">
            <a:spAutoFit/>
          </a:bodyPr>
          <a:lstStyle/>
          <a:p>
            <a:pPr algn="just" defTabSz="266700">
              <a:lnSpc>
                <a:spcPct val="150000"/>
              </a:lnSpc>
            </a:pP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重要专利</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dirty="0">
              <a:solidFill>
                <a:srgbClr val="FF0000"/>
              </a:solidFill>
            </a:endParaRPr>
          </a:p>
          <a:p>
            <a:pPr algn="just" defTabSz="266700">
              <a:lnSpc>
                <a:spcPct val="150000"/>
              </a:lnSpc>
            </a:pPr>
            <a:r>
              <a:rPr lang="en-US" altLang="zh-CN" sz="1200" dirty="0"/>
              <a:t>[1]	</a:t>
            </a:r>
            <a:r>
              <a:rPr lang="zh-CN" altLang="en-US" sz="1200" dirty="0"/>
              <a:t>国家发明专利</a:t>
            </a:r>
            <a:r>
              <a:rPr lang="en-US" altLang="zh-CN" sz="1200" dirty="0"/>
              <a:t>, </a:t>
            </a:r>
            <a:r>
              <a:rPr lang="zh-CN" altLang="en-US" sz="1200" dirty="0"/>
              <a:t>一种管道卡箍安装位置的确定方法及确定系统</a:t>
            </a:r>
            <a:r>
              <a:rPr lang="en-US" altLang="zh-CN" sz="1200" dirty="0"/>
              <a:t>, CN201810833500.1, </a:t>
            </a:r>
            <a:r>
              <a:rPr lang="zh-CN" altLang="en-US" sz="1200" dirty="0"/>
              <a:t>陈果</a:t>
            </a:r>
            <a:r>
              <a:rPr lang="en-US" altLang="zh-CN" sz="1200" dirty="0"/>
              <a:t>, </a:t>
            </a:r>
            <a:r>
              <a:rPr lang="zh-CN" altLang="en-US" sz="1200" dirty="0"/>
              <a:t>於为刚</a:t>
            </a:r>
            <a:r>
              <a:rPr lang="en-US" altLang="zh-CN" sz="1200" dirty="0"/>
              <a:t>, </a:t>
            </a:r>
            <a:r>
              <a:rPr lang="zh-CN" altLang="en-US" sz="1200" dirty="0"/>
              <a:t>黄佑</a:t>
            </a:r>
            <a:r>
              <a:rPr lang="en-US" altLang="zh-CN" sz="1200" dirty="0"/>
              <a:t>, </a:t>
            </a:r>
            <a:r>
              <a:rPr lang="zh-CN" altLang="en-US" sz="1200" dirty="0"/>
              <a:t>彭飞良</a:t>
            </a:r>
            <a:r>
              <a:rPr lang="en-US" altLang="zh-CN" sz="1200" dirty="0"/>
              <a:t>, </a:t>
            </a:r>
            <a:r>
              <a:rPr lang="zh-CN" altLang="en-US" sz="1200" dirty="0"/>
              <a:t>邹涛</a:t>
            </a:r>
          </a:p>
          <a:p>
            <a:pPr algn="just" defTabSz="266700">
              <a:lnSpc>
                <a:spcPct val="150000"/>
              </a:lnSpc>
            </a:pPr>
            <a:r>
              <a:rPr lang="en-US" altLang="zh-CN" sz="1200" dirty="0"/>
              <a:t>[2]	</a:t>
            </a:r>
            <a:r>
              <a:rPr lang="zh-CN" altLang="en-US" sz="1200" dirty="0"/>
              <a:t>国家发明专利</a:t>
            </a:r>
            <a:r>
              <a:rPr lang="en-US" altLang="zh-CN" sz="1200" dirty="0"/>
              <a:t>, </a:t>
            </a:r>
            <a:r>
              <a:rPr lang="zh-CN" altLang="en-US" sz="1200" dirty="0"/>
              <a:t>降低管路振动的动力吸振器及设计方法</a:t>
            </a:r>
            <a:r>
              <a:rPr lang="en-US" altLang="zh-CN" sz="1200" dirty="0"/>
              <a:t>, ZL 201310392465.1, </a:t>
            </a:r>
            <a:r>
              <a:rPr lang="zh-CN" altLang="en-US" sz="1200" dirty="0"/>
              <a:t>陈果</a:t>
            </a:r>
            <a:r>
              <a:rPr lang="en-US" altLang="zh-CN" sz="1200" dirty="0"/>
              <a:t>, </a:t>
            </a:r>
            <a:r>
              <a:rPr lang="zh-CN" altLang="en-US" sz="1200" dirty="0"/>
              <a:t>程小勇</a:t>
            </a:r>
            <a:r>
              <a:rPr lang="en-US" altLang="zh-CN" sz="1200" dirty="0"/>
              <a:t>, </a:t>
            </a:r>
            <a:r>
              <a:rPr lang="zh-CN" altLang="en-US" sz="1200" dirty="0"/>
              <a:t>赵斌</a:t>
            </a:r>
            <a:r>
              <a:rPr lang="en-US" altLang="zh-CN" sz="1200" dirty="0"/>
              <a:t>, </a:t>
            </a:r>
            <a:r>
              <a:rPr lang="zh-CN" altLang="en-US" sz="1200" dirty="0"/>
              <a:t>罗云</a:t>
            </a:r>
            <a:r>
              <a:rPr lang="en-US" altLang="zh-CN" sz="1200" dirty="0"/>
              <a:t>, </a:t>
            </a:r>
            <a:r>
              <a:rPr lang="zh-CN" altLang="en-US" sz="1200" dirty="0"/>
              <a:t>郑其辉</a:t>
            </a:r>
            <a:r>
              <a:rPr lang="en-US" altLang="zh-CN" sz="1200" dirty="0"/>
              <a:t>, </a:t>
            </a:r>
            <a:r>
              <a:rPr lang="zh-CN" altLang="en-US" sz="1200" dirty="0"/>
              <a:t>刘明华</a:t>
            </a:r>
            <a:r>
              <a:rPr lang="en-US" altLang="zh-CN" sz="1200" dirty="0"/>
              <a:t>, </a:t>
            </a:r>
            <a:r>
              <a:rPr lang="zh-CN" altLang="en-US" sz="1200" dirty="0"/>
              <a:t>侯民利</a:t>
            </a:r>
          </a:p>
          <a:p>
            <a:pPr algn="just" defTabSz="266700">
              <a:lnSpc>
                <a:spcPct val="150000"/>
              </a:lnSpc>
            </a:pPr>
            <a:r>
              <a:rPr lang="en-US" altLang="zh-CN" sz="1200" dirty="0"/>
              <a:t>[3]	</a:t>
            </a:r>
            <a:r>
              <a:rPr lang="zh-CN" altLang="en-US" sz="1200" dirty="0"/>
              <a:t>实用新型专利</a:t>
            </a:r>
            <a:r>
              <a:rPr lang="en-US" altLang="zh-CN" sz="1200" dirty="0"/>
              <a:t>, </a:t>
            </a:r>
            <a:r>
              <a:rPr lang="zh-CN" altLang="en-US" sz="1200" dirty="0"/>
              <a:t>可调频式管路动力吸振器</a:t>
            </a:r>
            <a:r>
              <a:rPr lang="en-US" altLang="zh-CN" sz="1200" dirty="0"/>
              <a:t>, ZL 201420609224.8, </a:t>
            </a:r>
            <a:r>
              <a:rPr lang="zh-CN" altLang="en-US" sz="1200" dirty="0"/>
              <a:t>陈果</a:t>
            </a:r>
            <a:r>
              <a:rPr lang="en-US" altLang="zh-CN" sz="1200" dirty="0"/>
              <a:t>, </a:t>
            </a:r>
            <a:r>
              <a:rPr lang="zh-CN" altLang="en-US" sz="1200" dirty="0"/>
              <a:t>侯民利</a:t>
            </a:r>
            <a:r>
              <a:rPr lang="en-US" altLang="zh-CN" sz="1200" dirty="0"/>
              <a:t>, </a:t>
            </a:r>
            <a:r>
              <a:rPr lang="zh-CN" altLang="en-US" sz="1200" dirty="0"/>
              <a:t>周笛</a:t>
            </a:r>
            <a:r>
              <a:rPr lang="en-US" altLang="zh-CN" sz="1200" dirty="0"/>
              <a:t>, </a:t>
            </a:r>
            <a:r>
              <a:rPr lang="zh-CN" altLang="en-US" sz="1200" dirty="0"/>
              <a:t>刘明华</a:t>
            </a:r>
            <a:r>
              <a:rPr lang="en-US" altLang="zh-CN" sz="1200" dirty="0"/>
              <a:t>, </a:t>
            </a:r>
            <a:r>
              <a:rPr lang="zh-CN" altLang="en-US" sz="1200" dirty="0"/>
              <a:t>高红</a:t>
            </a:r>
            <a:r>
              <a:rPr lang="en-US" altLang="zh-CN" sz="1200" dirty="0"/>
              <a:t>, </a:t>
            </a:r>
            <a:r>
              <a:rPr lang="zh-CN" altLang="en-US" sz="1200" dirty="0"/>
              <a:t>包智勇</a:t>
            </a:r>
            <a:r>
              <a:rPr lang="en-US" altLang="zh-CN" sz="1200" dirty="0"/>
              <a:t>, </a:t>
            </a:r>
            <a:r>
              <a:rPr lang="zh-CN" altLang="en-US" sz="1200" dirty="0"/>
              <a:t>罗云</a:t>
            </a:r>
          </a:p>
          <a:p>
            <a:pPr algn="just" defTabSz="266700">
              <a:lnSpc>
                <a:spcPct val="150000"/>
              </a:lnSpc>
            </a:pPr>
            <a:r>
              <a:rPr lang="en-US" altLang="zh-CN" sz="1200" dirty="0"/>
              <a:t>[4]	</a:t>
            </a:r>
            <a:r>
              <a:rPr lang="zh-CN" altLang="en-US" sz="1200" dirty="0"/>
              <a:t>国家发明专利</a:t>
            </a:r>
            <a:r>
              <a:rPr lang="en-US" altLang="zh-CN" sz="1200" dirty="0"/>
              <a:t>, </a:t>
            </a:r>
            <a:r>
              <a:rPr lang="zh-CN" altLang="en-US" sz="1200" dirty="0"/>
              <a:t>材料弯曲疲劳试验方法</a:t>
            </a:r>
            <a:r>
              <a:rPr lang="en-US" altLang="zh-CN" sz="1200" dirty="0"/>
              <a:t>, ZL 201310015020.1, </a:t>
            </a:r>
            <a:r>
              <a:rPr lang="zh-CN" altLang="en-US" sz="1200" dirty="0"/>
              <a:t>陈果</a:t>
            </a:r>
            <a:r>
              <a:rPr lang="en-US" altLang="zh-CN" sz="1200" dirty="0"/>
              <a:t>, </a:t>
            </a:r>
            <a:r>
              <a:rPr lang="zh-CN" altLang="en-US" sz="1200" dirty="0"/>
              <a:t>程小勇</a:t>
            </a:r>
            <a:r>
              <a:rPr lang="en-US" altLang="zh-CN" sz="1200" dirty="0"/>
              <a:t>, </a:t>
            </a:r>
            <a:r>
              <a:rPr lang="zh-CN" altLang="en-US" sz="1200" dirty="0"/>
              <a:t>罗云</a:t>
            </a:r>
            <a:r>
              <a:rPr lang="en-US" altLang="zh-CN" sz="1200" dirty="0"/>
              <a:t>, </a:t>
            </a:r>
            <a:r>
              <a:rPr lang="zh-CN" altLang="en-US" sz="1200" dirty="0"/>
              <a:t>郑其辉</a:t>
            </a:r>
            <a:r>
              <a:rPr lang="en-US" altLang="zh-CN" sz="1200" dirty="0"/>
              <a:t>, </a:t>
            </a:r>
            <a:r>
              <a:rPr lang="zh-CN" altLang="en-US" sz="1200" dirty="0"/>
              <a:t>刘明华</a:t>
            </a:r>
            <a:r>
              <a:rPr lang="en-US" altLang="zh-CN" sz="1200" dirty="0"/>
              <a:t>, </a:t>
            </a:r>
            <a:r>
              <a:rPr lang="zh-CN" altLang="en-US" sz="1200" dirty="0"/>
              <a:t>侯民利</a:t>
            </a:r>
            <a:r>
              <a:rPr lang="en-US" altLang="zh-CN" sz="1200" dirty="0"/>
              <a:t>, </a:t>
            </a:r>
            <a:r>
              <a:rPr lang="zh-CN" altLang="en-US" sz="1200" dirty="0"/>
              <a:t>蒲柳</a:t>
            </a:r>
          </a:p>
          <a:p>
            <a:pPr algn="just" defTabSz="266700">
              <a:lnSpc>
                <a:spcPct val="150000"/>
              </a:lnSpc>
            </a:pPr>
            <a:r>
              <a:rPr lang="en-US" altLang="zh-CN" sz="1200" dirty="0"/>
              <a:t>[5]	</a:t>
            </a:r>
            <a:r>
              <a:rPr lang="zh-CN" altLang="en-US" sz="1200" dirty="0"/>
              <a:t>国家发明专利</a:t>
            </a:r>
            <a:r>
              <a:rPr lang="en-US" altLang="zh-CN" sz="1200" dirty="0"/>
              <a:t>, </a:t>
            </a:r>
            <a:r>
              <a:rPr lang="zh-CN" altLang="en-US" sz="1200" dirty="0"/>
              <a:t>真实管道弯曲疲劳试验系统及方法</a:t>
            </a:r>
            <a:r>
              <a:rPr lang="en-US" altLang="zh-CN" sz="1200" dirty="0"/>
              <a:t>, ZL 201310238810.6, </a:t>
            </a:r>
            <a:r>
              <a:rPr lang="zh-CN" altLang="en-US" sz="1200" dirty="0"/>
              <a:t>陈果</a:t>
            </a:r>
            <a:r>
              <a:rPr lang="en-US" altLang="zh-CN" sz="1200" dirty="0"/>
              <a:t>, </a:t>
            </a:r>
            <a:r>
              <a:rPr lang="zh-CN" altLang="en-US" sz="1200" dirty="0"/>
              <a:t>程小勇</a:t>
            </a:r>
            <a:r>
              <a:rPr lang="en-US" altLang="zh-CN" sz="1200" dirty="0"/>
              <a:t>, </a:t>
            </a:r>
            <a:r>
              <a:rPr lang="zh-CN" altLang="en-US" sz="1200" dirty="0"/>
              <a:t>刘明华</a:t>
            </a:r>
            <a:r>
              <a:rPr lang="en-US" altLang="zh-CN" sz="1200" dirty="0"/>
              <a:t>, </a:t>
            </a:r>
            <a:r>
              <a:rPr lang="zh-CN" altLang="en-US" sz="1200" dirty="0"/>
              <a:t>罗云</a:t>
            </a:r>
            <a:r>
              <a:rPr lang="en-US" altLang="zh-CN" sz="1200" dirty="0"/>
              <a:t>, </a:t>
            </a:r>
            <a:r>
              <a:rPr lang="zh-CN" altLang="en-US" sz="1200" dirty="0"/>
              <a:t>郑其辉</a:t>
            </a:r>
            <a:r>
              <a:rPr lang="en-US" altLang="zh-CN" sz="1200" dirty="0"/>
              <a:t>, </a:t>
            </a:r>
            <a:r>
              <a:rPr lang="zh-CN" altLang="en-US" sz="1200" dirty="0"/>
              <a:t>侯民利</a:t>
            </a:r>
            <a:r>
              <a:rPr lang="en-US" altLang="zh-CN" sz="1200" dirty="0"/>
              <a:t>, </a:t>
            </a:r>
            <a:r>
              <a:rPr lang="zh-CN" altLang="en-US" sz="1200" dirty="0"/>
              <a:t>蒲柳</a:t>
            </a:r>
          </a:p>
          <a:p>
            <a:pPr algn="just" defTabSz="266700">
              <a:lnSpc>
                <a:spcPct val="150000"/>
              </a:lnSpc>
            </a:pPr>
            <a:r>
              <a:rPr lang="en-US" altLang="zh-CN" sz="1200" dirty="0"/>
              <a:t>[6]	</a:t>
            </a:r>
            <a:r>
              <a:rPr lang="zh-CN" altLang="en-US" sz="1200" dirty="0"/>
              <a:t>国家发明专利</a:t>
            </a:r>
            <a:r>
              <a:rPr lang="en-US" altLang="zh-CN" sz="1200" dirty="0"/>
              <a:t>,</a:t>
            </a:r>
            <a:r>
              <a:rPr lang="zh-CN" altLang="en-US" sz="1200" dirty="0"/>
              <a:t>一种用于疲劳试验机的夹具</a:t>
            </a:r>
            <a:r>
              <a:rPr lang="en-US" altLang="zh-CN" sz="1200" dirty="0"/>
              <a:t>, CN201810938009.5 </a:t>
            </a:r>
            <a:r>
              <a:rPr lang="zh-CN" altLang="en-US" sz="1200" dirty="0"/>
              <a:t>陈果</a:t>
            </a:r>
            <a:r>
              <a:rPr lang="en-US" altLang="zh-CN" sz="1200" dirty="0"/>
              <a:t>, </a:t>
            </a:r>
            <a:r>
              <a:rPr lang="zh-CN" altLang="en-US" sz="1200" dirty="0"/>
              <a:t>赵正大</a:t>
            </a:r>
            <a:r>
              <a:rPr lang="en-US" altLang="zh-CN" sz="1200" dirty="0"/>
              <a:t>, </a:t>
            </a:r>
            <a:r>
              <a:rPr lang="zh-CN" altLang="en-US" sz="1200" dirty="0"/>
              <a:t>张旭</a:t>
            </a:r>
            <a:r>
              <a:rPr lang="en-US" altLang="zh-CN" sz="1200" dirty="0"/>
              <a:t>, </a:t>
            </a:r>
            <a:r>
              <a:rPr lang="zh-CN" altLang="en-US" sz="1200" dirty="0"/>
              <a:t>寸文渊</a:t>
            </a:r>
            <a:r>
              <a:rPr lang="en-US" altLang="zh-CN" sz="1200" dirty="0"/>
              <a:t>, </a:t>
            </a:r>
            <a:r>
              <a:rPr lang="zh-CN" altLang="en-US" sz="1200" dirty="0"/>
              <a:t>陈雪梅</a:t>
            </a:r>
            <a:r>
              <a:rPr lang="en-US" altLang="zh-CN" sz="1200" dirty="0"/>
              <a:t>, </a:t>
            </a:r>
            <a:r>
              <a:rPr lang="zh-CN" altLang="en-US" sz="1200" dirty="0"/>
              <a:t>侯民利</a:t>
            </a:r>
            <a:r>
              <a:rPr lang="en-US" altLang="zh-CN" sz="1200" dirty="0"/>
              <a:t>, </a:t>
            </a:r>
            <a:r>
              <a:rPr lang="zh-CN" altLang="en-US" sz="1200" dirty="0"/>
              <a:t>张茂林</a:t>
            </a:r>
          </a:p>
          <a:p>
            <a:pPr algn="just" defTabSz="266700">
              <a:lnSpc>
                <a:spcPct val="150000"/>
              </a:lnSpc>
            </a:pPr>
            <a:r>
              <a:rPr lang="en-US" altLang="zh-CN" sz="1200" dirty="0"/>
              <a:t>[7]	</a:t>
            </a:r>
            <a:r>
              <a:rPr lang="zh-CN" altLang="en-US" sz="1200" dirty="0"/>
              <a:t>张旭</a:t>
            </a:r>
            <a:r>
              <a:rPr lang="en-US" altLang="zh-CN" sz="1200" dirty="0"/>
              <a:t>; </a:t>
            </a:r>
            <a:r>
              <a:rPr lang="zh-CN" altLang="en-US" sz="1200" dirty="0"/>
              <a:t>寸文渊</a:t>
            </a:r>
            <a:r>
              <a:rPr lang="en-US" altLang="zh-CN" sz="1200" dirty="0"/>
              <a:t>; </a:t>
            </a:r>
            <a:r>
              <a:rPr lang="zh-CN" altLang="en-US" sz="1200" dirty="0"/>
              <a:t>陈果陈 </a:t>
            </a:r>
            <a:r>
              <a:rPr lang="en-US" altLang="zh-CN" sz="1200" dirty="0"/>
              <a:t>; </a:t>
            </a:r>
            <a:r>
              <a:rPr lang="zh-CN" altLang="en-US" sz="1200" dirty="0"/>
              <a:t>赵正大</a:t>
            </a:r>
            <a:r>
              <a:rPr lang="en-US" altLang="zh-CN" sz="1200" dirty="0"/>
              <a:t>; </a:t>
            </a:r>
            <a:r>
              <a:rPr lang="zh-CN" altLang="en-US" sz="1200" dirty="0"/>
              <a:t>陈雪梅</a:t>
            </a:r>
            <a:r>
              <a:rPr lang="en-US" altLang="zh-CN" sz="1200" dirty="0"/>
              <a:t>; </a:t>
            </a:r>
            <a:r>
              <a:rPr lang="zh-CN" altLang="en-US" sz="1200" dirty="0"/>
              <a:t>金根</a:t>
            </a:r>
            <a:r>
              <a:rPr lang="en-US" altLang="zh-CN" sz="1200" dirty="0"/>
              <a:t>; </a:t>
            </a:r>
            <a:r>
              <a:rPr lang="zh-CN" altLang="en-US" sz="1200" dirty="0"/>
              <a:t>张向阳</a:t>
            </a:r>
            <a:r>
              <a:rPr lang="en-US" altLang="zh-CN" sz="1200" dirty="0"/>
              <a:t>; </a:t>
            </a:r>
            <a:r>
              <a:rPr lang="zh-CN" altLang="en-US" sz="1200" dirty="0"/>
              <a:t>侯民利 </a:t>
            </a:r>
            <a:r>
              <a:rPr lang="en-US" altLang="zh-CN" sz="1200" dirty="0"/>
              <a:t>; </a:t>
            </a:r>
            <a:r>
              <a:rPr lang="zh-CN" altLang="en-US" sz="1200" dirty="0"/>
              <a:t>管道装配偏差试验台及试验系统及基础激励下试验系统</a:t>
            </a:r>
            <a:r>
              <a:rPr lang="en-US" altLang="zh-CN" sz="1200" dirty="0"/>
              <a:t>, 2020-06-02, </a:t>
            </a:r>
            <a:r>
              <a:rPr lang="zh-CN" altLang="en-US" sz="1200" dirty="0"/>
              <a:t>中国</a:t>
            </a:r>
            <a:r>
              <a:rPr lang="en-US" altLang="zh-CN" sz="1200" dirty="0"/>
              <a:t>, CN201910634300.8</a:t>
            </a:r>
          </a:p>
          <a:p>
            <a:pPr algn="just" defTabSz="266700">
              <a:lnSpc>
                <a:spcPct val="150000"/>
              </a:lnSpc>
            </a:pPr>
            <a:r>
              <a:rPr lang="en-US" altLang="zh-CN" sz="1200" dirty="0"/>
              <a:t>[8]	</a:t>
            </a:r>
            <a:r>
              <a:rPr lang="zh-CN" altLang="en-US" sz="1200" dirty="0"/>
              <a:t>国家发明专利</a:t>
            </a:r>
            <a:r>
              <a:rPr lang="en-US" altLang="zh-CN" sz="1200" dirty="0"/>
              <a:t>, </a:t>
            </a:r>
            <a:r>
              <a:rPr lang="zh-CN" altLang="en-US" sz="1200" dirty="0"/>
              <a:t>简易管道安装应力识别方法</a:t>
            </a:r>
            <a:r>
              <a:rPr lang="en-US" altLang="zh-CN" sz="1200" dirty="0"/>
              <a:t>, ZL 2014 1 0561680.4, </a:t>
            </a:r>
            <a:r>
              <a:rPr lang="zh-CN" altLang="en-US" sz="1200" dirty="0"/>
              <a:t>陈果</a:t>
            </a:r>
            <a:r>
              <a:rPr lang="en-US" altLang="zh-CN" sz="1200" dirty="0"/>
              <a:t>, </a:t>
            </a:r>
            <a:r>
              <a:rPr lang="zh-CN" altLang="en-US" sz="1200" dirty="0"/>
              <a:t>候民利</a:t>
            </a:r>
            <a:r>
              <a:rPr lang="en-US" altLang="zh-CN" sz="1200" dirty="0"/>
              <a:t>, </a:t>
            </a:r>
            <a:r>
              <a:rPr lang="zh-CN" altLang="en-US" sz="1200" dirty="0"/>
              <a:t>周笛</a:t>
            </a:r>
            <a:r>
              <a:rPr lang="en-US" altLang="zh-CN" sz="1200" dirty="0"/>
              <a:t>, </a:t>
            </a:r>
            <a:r>
              <a:rPr lang="zh-CN" altLang="en-US" sz="1200" dirty="0"/>
              <a:t>郑其辉</a:t>
            </a:r>
            <a:r>
              <a:rPr lang="en-US" altLang="zh-CN" sz="1200" dirty="0"/>
              <a:t>, </a:t>
            </a:r>
            <a:r>
              <a:rPr lang="zh-CN" altLang="en-US" sz="1200" dirty="0"/>
              <a:t>包智勇</a:t>
            </a:r>
            <a:r>
              <a:rPr lang="en-US" altLang="zh-CN" sz="1200" dirty="0"/>
              <a:t>, </a:t>
            </a:r>
            <a:r>
              <a:rPr lang="zh-CN" altLang="en-US" sz="1200" dirty="0"/>
              <a:t>高红</a:t>
            </a:r>
            <a:r>
              <a:rPr lang="en-US" altLang="zh-CN" sz="1200" dirty="0"/>
              <a:t>, </a:t>
            </a:r>
            <a:r>
              <a:rPr lang="zh-CN" altLang="en-US" sz="1200" dirty="0"/>
              <a:t>罗云</a:t>
            </a:r>
          </a:p>
        </p:txBody>
      </p:sp>
      <p:sp>
        <p:nvSpPr>
          <p:cNvPr id="2" name="文本框 1">
            <a:extLst>
              <a:ext uri="{FF2B5EF4-FFF2-40B4-BE49-F238E27FC236}">
                <a16:creationId xmlns:a16="http://schemas.microsoft.com/office/drawing/2014/main" id="{A63D421D-D8DB-6293-8D4D-1BE0B1658CD8}"/>
              </a:ext>
            </a:extLst>
          </p:cNvPr>
          <p:cNvSpPr txBox="1"/>
          <p:nvPr/>
        </p:nvSpPr>
        <p:spPr>
          <a:xfrm>
            <a:off x="7987809" y="1371600"/>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lang="en-US" altLang="zh-CN" dirty="0"/>
              <a:t>8</a:t>
            </a:r>
            <a:r>
              <a:rPr lang="zh-CN" altLang="en-US" dirty="0"/>
              <a:t>篇</a:t>
            </a:r>
          </a:p>
        </p:txBody>
      </p:sp>
      <p:sp>
        <p:nvSpPr>
          <p:cNvPr id="9" name="Text Box 5">
            <a:extLst>
              <a:ext uri="{FF2B5EF4-FFF2-40B4-BE49-F238E27FC236}">
                <a16:creationId xmlns:a16="http://schemas.microsoft.com/office/drawing/2014/main" id="{232E68B6-399D-FB60-0AE1-118332BE4F11}"/>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Tree>
    <p:extLst>
      <p:ext uri="{BB962C8B-B14F-4D97-AF65-F5344CB8AC3E}">
        <p14:creationId xmlns:p14="http://schemas.microsoft.com/office/powerpoint/2010/main" val="16005484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C252FB-E991-E332-E70F-A97D5E81F030}"/>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80685F51-8102-8525-372B-48B5E8B15FD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0FDD6107-77DA-E96B-8D8E-B112F076387D}"/>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C6B1C609-04B8-B61E-40FD-FD10F0B0FBC7}"/>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6FF3803-CCF0-03CB-379C-3F235A5A5740}"/>
              </a:ext>
            </a:extLst>
          </p:cNvPr>
          <p:cNvSpPr/>
          <p:nvPr/>
        </p:nvSpPr>
        <p:spPr>
          <a:xfrm>
            <a:off x="433331" y="1281834"/>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3E5011FD-2211-499F-908E-54E24E1A49D9}"/>
              </a:ext>
            </a:extLst>
          </p:cNvPr>
          <p:cNvSpPr txBox="1"/>
          <p:nvPr/>
        </p:nvSpPr>
        <p:spPr>
          <a:xfrm>
            <a:off x="452120" y="609283"/>
            <a:ext cx="70916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3.2.7 </a:t>
            </a:r>
            <a:r>
              <a:rPr lang="zh-CN" altLang="en-US" sz="1600" b="1" dirty="0">
                <a:latin typeface="Calibri" panose="020F0502020204030204"/>
              </a:rPr>
              <a:t>文献成果</a:t>
            </a:r>
            <a:endParaRPr sz="1600" b="1" dirty="0">
              <a:latin typeface="Calibri" panose="020F0502020204030204"/>
            </a:endParaRPr>
          </a:p>
        </p:txBody>
      </p:sp>
      <p:sp>
        <p:nvSpPr>
          <p:cNvPr id="6" name="文本框 5">
            <a:extLst>
              <a:ext uri="{FF2B5EF4-FFF2-40B4-BE49-F238E27FC236}">
                <a16:creationId xmlns:a16="http://schemas.microsoft.com/office/drawing/2014/main" id="{D60D458B-5C68-4435-1488-09AF701CBEF0}"/>
              </a:ext>
            </a:extLst>
          </p:cNvPr>
          <p:cNvSpPr txBox="1"/>
          <p:nvPr/>
        </p:nvSpPr>
        <p:spPr>
          <a:xfrm>
            <a:off x="483995" y="1447800"/>
            <a:ext cx="8249421" cy="2457148"/>
          </a:xfrm>
          <a:prstGeom prst="rect">
            <a:avLst/>
          </a:prstGeom>
        </p:spPr>
        <p:txBody>
          <a:bodyPr wrap="square">
            <a:spAutoFit/>
          </a:bodyPr>
          <a:lstStyle/>
          <a:p>
            <a:pPr algn="just" defTabSz="266700">
              <a:lnSpc>
                <a:spcPct val="150000"/>
              </a:lnSpc>
            </a:pPr>
            <a:r>
              <a:rPr lang="en-US" altLang="zh-CN" sz="1600" b="1" dirty="0">
                <a:solidFill>
                  <a:srgbClr val="FF0000"/>
                </a:solidFill>
                <a:latin typeface="宋体" panose="02010600030101010101" pitchFamily="2" charset="-122"/>
              </a:rPr>
              <a:t>3</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重要软著</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dirty="0">
              <a:solidFill>
                <a:srgbClr val="FF0000"/>
              </a:solidFill>
            </a:endParaRPr>
          </a:p>
          <a:p>
            <a:pPr algn="just" defTabSz="266700">
              <a:lnSpc>
                <a:spcPct val="150000"/>
              </a:lnSpc>
            </a:pPr>
            <a:r>
              <a:rPr lang="en-US" altLang="zh-CN" sz="1200" dirty="0"/>
              <a:t>[1]	</a:t>
            </a:r>
            <a:r>
              <a:rPr lang="zh-CN" altLang="en-US" sz="1200" dirty="0"/>
              <a:t>管道振动分析系统</a:t>
            </a:r>
            <a:r>
              <a:rPr lang="en-US" altLang="zh-CN" sz="1200" dirty="0"/>
              <a:t>PLVAS1.0</a:t>
            </a:r>
            <a:r>
              <a:rPr lang="zh-CN" altLang="en-US" sz="1200" dirty="0"/>
              <a:t>，南京航空航天大学与成都飞机工业（集团）有限责任公司联合申请，软件著作权，</a:t>
            </a:r>
            <a:r>
              <a:rPr lang="en-US" altLang="zh-CN" sz="1200" dirty="0"/>
              <a:t>2015SR114247</a:t>
            </a:r>
            <a:r>
              <a:rPr lang="zh-CN" altLang="en-US" sz="1200" dirty="0"/>
              <a:t>。</a:t>
            </a:r>
          </a:p>
          <a:p>
            <a:pPr algn="just" defTabSz="266700">
              <a:lnSpc>
                <a:spcPct val="150000"/>
              </a:lnSpc>
            </a:pPr>
            <a:r>
              <a:rPr lang="en-US" altLang="zh-CN" sz="1200" dirty="0"/>
              <a:t>[2]	</a:t>
            </a:r>
            <a:r>
              <a:rPr lang="zh-CN" altLang="en-US" sz="1200" dirty="0"/>
              <a:t>陈果：管道应力与疲劳寿命分析软件</a:t>
            </a:r>
            <a:r>
              <a:rPr lang="en-US" altLang="zh-CN" sz="1200" dirty="0"/>
              <a:t>V1.0, 2022SR1381518, </a:t>
            </a:r>
            <a:r>
              <a:rPr lang="zh-CN" altLang="en-US" sz="1200" dirty="0"/>
              <a:t>原始取得</a:t>
            </a:r>
            <a:r>
              <a:rPr lang="en-US" altLang="zh-CN" sz="1200" dirty="0"/>
              <a:t>, </a:t>
            </a:r>
            <a:r>
              <a:rPr lang="zh-CN" altLang="en-US" sz="1200" dirty="0"/>
              <a:t>全部权利</a:t>
            </a:r>
            <a:r>
              <a:rPr lang="en-US" altLang="zh-CN" sz="1200" dirty="0"/>
              <a:t>, 2022-4-2</a:t>
            </a:r>
          </a:p>
          <a:p>
            <a:pPr algn="just" defTabSz="266700">
              <a:lnSpc>
                <a:spcPct val="150000"/>
              </a:lnSpc>
            </a:pPr>
            <a:r>
              <a:rPr lang="en-US" altLang="zh-CN" sz="1200" dirty="0"/>
              <a:t>[3]	</a:t>
            </a:r>
            <a:r>
              <a:rPr lang="zh-CN" altLang="en-US" sz="1200" dirty="0"/>
              <a:t>陈果：管道密封性能分析软件</a:t>
            </a:r>
            <a:r>
              <a:rPr lang="en-US" altLang="zh-CN" sz="1200" dirty="0"/>
              <a:t>[</a:t>
            </a:r>
            <a:r>
              <a:rPr lang="zh-CN" altLang="en-US" sz="1200" dirty="0"/>
              <a:t>简称</a:t>
            </a:r>
            <a:r>
              <a:rPr lang="en-US" altLang="zh-CN" sz="1200" dirty="0"/>
              <a:t>:</a:t>
            </a:r>
            <a:r>
              <a:rPr lang="en-US" altLang="zh-CN" sz="1200" dirty="0" err="1"/>
              <a:t>Pipeseal</a:t>
            </a:r>
            <a:r>
              <a:rPr lang="en-US" altLang="zh-CN" sz="1200" dirty="0"/>
              <a:t>]V1.0, 2022SR1381519, </a:t>
            </a:r>
            <a:r>
              <a:rPr lang="zh-CN" altLang="en-US" sz="1200" dirty="0"/>
              <a:t>原始取得</a:t>
            </a:r>
            <a:r>
              <a:rPr lang="en-US" altLang="zh-CN" sz="1200" dirty="0"/>
              <a:t>, </a:t>
            </a:r>
            <a:r>
              <a:rPr lang="zh-CN" altLang="en-US" sz="1200" dirty="0"/>
              <a:t>全部权利</a:t>
            </a:r>
            <a:r>
              <a:rPr lang="en-US" altLang="zh-CN" sz="1200" dirty="0"/>
              <a:t>, 2022-4-22</a:t>
            </a:r>
            <a:endParaRPr lang="en-US" altLang="zh-CN" sz="1600" b="1" dirty="0">
              <a:solidFill>
                <a:srgbClr val="FF0000"/>
              </a:solidFill>
            </a:endParaRPr>
          </a:p>
          <a:p>
            <a:pPr algn="just" defTabSz="266700">
              <a:lnSpc>
                <a:spcPct val="150000"/>
              </a:lnSpc>
            </a:pPr>
            <a:r>
              <a:rPr lang="en-US" altLang="zh-CN" sz="1600" b="1" dirty="0">
                <a:solidFill>
                  <a:srgbClr val="FF0000"/>
                </a:solidFill>
              </a:rPr>
              <a:t>4</a:t>
            </a:r>
            <a:r>
              <a:rPr lang="zh-CN" altLang="en-US" sz="1600" b="1" dirty="0">
                <a:solidFill>
                  <a:srgbClr val="FF0000"/>
                </a:solidFill>
              </a:rPr>
              <a:t>）重要专著</a:t>
            </a: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赵正大</a:t>
            </a:r>
            <a:r>
              <a:rPr lang="en-US" altLang="zh-CN" sz="1200" dirty="0"/>
              <a:t>, </a:t>
            </a:r>
            <a:r>
              <a:rPr lang="zh-CN" altLang="en-US" sz="1200" dirty="0"/>
              <a:t>寸文渊</a:t>
            </a:r>
            <a:r>
              <a:rPr lang="en-US" altLang="zh-CN" sz="1200" dirty="0"/>
              <a:t>, </a:t>
            </a:r>
            <a:r>
              <a:rPr lang="zh-CN" altLang="en-US" sz="1200" dirty="0"/>
              <a:t>夏芝玮</a:t>
            </a:r>
            <a:r>
              <a:rPr lang="en-US" altLang="zh-CN" sz="1200" dirty="0"/>
              <a:t>, </a:t>
            </a:r>
            <a:r>
              <a:rPr lang="zh-CN" altLang="en-US" sz="1200" dirty="0"/>
              <a:t>金根</a:t>
            </a:r>
            <a:r>
              <a:rPr lang="en-US" altLang="zh-CN" sz="1200" dirty="0"/>
              <a:t>, </a:t>
            </a:r>
            <a:r>
              <a:rPr lang="zh-CN" altLang="en-US" sz="1200" dirty="0"/>
              <a:t>赵紫豪</a:t>
            </a:r>
            <a:r>
              <a:rPr lang="en-US" altLang="zh-CN" sz="1200" dirty="0"/>
              <a:t>, </a:t>
            </a:r>
            <a:r>
              <a:rPr lang="zh-CN" altLang="en-US" sz="1200" dirty="0"/>
              <a:t>张旭</a:t>
            </a:r>
            <a:r>
              <a:rPr lang="en-US" altLang="zh-CN" sz="1200" dirty="0"/>
              <a:t>. </a:t>
            </a:r>
            <a:r>
              <a:rPr lang="zh-CN" altLang="en-US" sz="1200" dirty="0"/>
              <a:t>飞机管道振动与密封性能分析及控制技术</a:t>
            </a:r>
            <a:r>
              <a:rPr lang="en-US" altLang="zh-CN" sz="1200" dirty="0"/>
              <a:t>. </a:t>
            </a:r>
            <a:r>
              <a:rPr lang="zh-CN" altLang="en-US" sz="1200" dirty="0"/>
              <a:t>北京：北京航空航天大学出版社，</a:t>
            </a:r>
            <a:r>
              <a:rPr lang="en-US" altLang="zh-CN" sz="1200" dirty="0"/>
              <a:t>2025</a:t>
            </a:r>
          </a:p>
        </p:txBody>
      </p:sp>
      <p:sp>
        <p:nvSpPr>
          <p:cNvPr id="7" name="Text Box 5">
            <a:extLst>
              <a:ext uri="{FF2B5EF4-FFF2-40B4-BE49-F238E27FC236}">
                <a16:creationId xmlns:a16="http://schemas.microsoft.com/office/drawing/2014/main" id="{F04876C2-3802-409E-74E4-DB4750BC1560}"/>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b="1" dirty="0">
                <a:solidFill>
                  <a:srgbClr val="FF0000"/>
                </a:solidFill>
                <a:latin typeface="Arial" panose="020B0604020202020204" pitchFamily="34" charset="0"/>
              </a:rPr>
              <a:t>3.2</a:t>
            </a:r>
            <a:r>
              <a:rPr lang="zh-CN" altLang="en-US" b="1" dirty="0">
                <a:solidFill>
                  <a:srgbClr val="FF0000"/>
                </a:solidFill>
                <a:latin typeface="Arial" panose="020B0604020202020204" pitchFamily="34" charset="0"/>
              </a:rPr>
              <a:t>飞机管路振动与应力控制技术</a:t>
            </a:r>
            <a:endParaRPr lang="en-US" altLang="zh-CN" sz="1800" b="1" dirty="0">
              <a:solidFill>
                <a:srgbClr val="FF0000"/>
              </a:solidFill>
              <a:sym typeface="+mn-ea"/>
            </a:endParaRPr>
          </a:p>
        </p:txBody>
      </p:sp>
      <p:sp>
        <p:nvSpPr>
          <p:cNvPr id="3" name="文本框 2">
            <a:extLst>
              <a:ext uri="{FF2B5EF4-FFF2-40B4-BE49-F238E27FC236}">
                <a16:creationId xmlns:a16="http://schemas.microsoft.com/office/drawing/2014/main" id="{8C923BA1-302C-74EF-A76A-D9164E078ED2}"/>
              </a:ext>
            </a:extLst>
          </p:cNvPr>
          <p:cNvSpPr txBox="1"/>
          <p:nvPr/>
        </p:nvSpPr>
        <p:spPr>
          <a:xfrm>
            <a:off x="7987809" y="1371600"/>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3</a:t>
            </a:r>
            <a:r>
              <a:rPr lang="zh-CN" altLang="en-US" dirty="0"/>
              <a:t>篇</a:t>
            </a:r>
          </a:p>
        </p:txBody>
      </p:sp>
      <p:sp>
        <p:nvSpPr>
          <p:cNvPr id="8" name="文本框 7">
            <a:extLst>
              <a:ext uri="{FF2B5EF4-FFF2-40B4-BE49-F238E27FC236}">
                <a16:creationId xmlns:a16="http://schemas.microsoft.com/office/drawing/2014/main" id="{12EA8B6B-536D-FA45-A934-04C9DDE891D8}"/>
              </a:ext>
            </a:extLst>
          </p:cNvPr>
          <p:cNvSpPr txBox="1"/>
          <p:nvPr/>
        </p:nvSpPr>
        <p:spPr>
          <a:xfrm>
            <a:off x="7987808" y="2951401"/>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1</a:t>
            </a:r>
            <a:r>
              <a:rPr lang="zh-CN" altLang="en-US" dirty="0"/>
              <a:t>篇</a:t>
            </a:r>
          </a:p>
        </p:txBody>
      </p:sp>
    </p:spTree>
    <p:extLst>
      <p:ext uri="{BB962C8B-B14F-4D97-AF65-F5344CB8AC3E}">
        <p14:creationId xmlns:p14="http://schemas.microsoft.com/office/powerpoint/2010/main" val="29550218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D0FC19-A94B-AD84-B5C4-BACE05073139}"/>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8CCD3BF6-A72B-70B7-82D6-71CED11D5FDF}"/>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ECA0DBD-A119-F7A1-8A1C-57E28D50E40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267E4A25-F3F0-6018-701C-B987DDE4051B}"/>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38D15DA1-F86B-DC32-45E0-38EAE134B65A}"/>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DC637445-3AB4-93D5-225E-7CD07443F81C}"/>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a:t>
            </a:r>
            <a:r>
              <a:rPr lang="en-US" sz="1600" b="1" dirty="0">
                <a:latin typeface="Calibri" panose="020F0502020204030204"/>
              </a:rPr>
              <a:t>1</a:t>
            </a:r>
            <a:r>
              <a:rPr lang="en-US" sz="1600" b="1" dirty="0">
                <a:latin typeface="Calibri" panose="020F0502020204030204"/>
                <a:ea typeface="宋体" panose="02010600030101010101" pitchFamily="2" charset="-122"/>
              </a:rPr>
              <a:t>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发动机滑油监控专家系统</a:t>
            </a:r>
            <a:r>
              <a:rPr lang="en-US" altLang="zh-CN" sz="1600" b="1" dirty="0">
                <a:latin typeface="Calibri" panose="020F0502020204030204"/>
                <a:ea typeface="宋体" panose="02010600030101010101" pitchFamily="2" charset="-122"/>
              </a:rPr>
              <a:t>EOMES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62EC746D-B934-45B0-8E38-295EBB939020}"/>
              </a:ext>
            </a:extLst>
          </p:cNvPr>
          <p:cNvSpPr txBox="1"/>
          <p:nvPr/>
        </p:nvSpPr>
        <p:spPr>
          <a:xfrm>
            <a:off x="626110" y="1371600"/>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南京航空航天大学智能诊断与专家系统研究室与北京航空工程技术研究中心联合开发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108D6C33-DEBE-A3EA-5A05-FEC0844AA16A}"/>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pic>
        <p:nvPicPr>
          <p:cNvPr id="8" name="图片 7">
            <a:extLst>
              <a:ext uri="{FF2B5EF4-FFF2-40B4-BE49-F238E27FC236}">
                <a16:creationId xmlns:a16="http://schemas.microsoft.com/office/drawing/2014/main" id="{03B3A860-278F-37DF-4941-693AA06BAC87}"/>
              </a:ext>
            </a:extLst>
          </p:cNvPr>
          <p:cNvPicPr>
            <a:picLocks noChangeAspect="1"/>
          </p:cNvPicPr>
          <p:nvPr/>
        </p:nvPicPr>
        <p:blipFill>
          <a:blip r:embed="rId2"/>
          <a:srcRect b="4330"/>
          <a:stretch>
            <a:fillRect/>
          </a:stretch>
        </p:blipFill>
        <p:spPr>
          <a:xfrm>
            <a:off x="5410200" y="2411190"/>
            <a:ext cx="3326370" cy="2389410"/>
          </a:xfrm>
          <a:prstGeom prst="rect">
            <a:avLst/>
          </a:prstGeom>
          <a:noFill/>
          <a:ln>
            <a:noFill/>
          </a:ln>
        </p:spPr>
      </p:pic>
      <p:sp>
        <p:nvSpPr>
          <p:cNvPr id="11" name="文本框 10">
            <a:extLst>
              <a:ext uri="{FF2B5EF4-FFF2-40B4-BE49-F238E27FC236}">
                <a16:creationId xmlns:a16="http://schemas.microsoft.com/office/drawing/2014/main" id="{B71CA389-81DD-130E-3251-0FD6797F9E89}"/>
              </a:ext>
            </a:extLst>
          </p:cNvPr>
          <p:cNvSpPr txBox="1"/>
          <p:nvPr/>
        </p:nvSpPr>
        <p:spPr>
          <a:xfrm>
            <a:off x="5868416" y="4953000"/>
            <a:ext cx="2667000"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飞机发动机磨损状态监控专家系统</a:t>
            </a:r>
            <a:endParaRPr lang="zh-CN" altLang="en-US" sz="1200" dirty="0"/>
          </a:p>
        </p:txBody>
      </p:sp>
      <p:sp>
        <p:nvSpPr>
          <p:cNvPr id="15" name="文本框 14">
            <a:extLst>
              <a:ext uri="{FF2B5EF4-FFF2-40B4-BE49-F238E27FC236}">
                <a16:creationId xmlns:a16="http://schemas.microsoft.com/office/drawing/2014/main" id="{4820221B-101B-3204-FFCF-75DBD1E07D59}"/>
              </a:ext>
            </a:extLst>
          </p:cNvPr>
          <p:cNvSpPr txBox="1"/>
          <p:nvPr/>
        </p:nvSpPr>
        <p:spPr>
          <a:xfrm>
            <a:off x="608584" y="2144889"/>
            <a:ext cx="4645152" cy="3727944"/>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该系统运用了传统的基于知识规则和先进的基于人工神经网络的两种专家系统开发策略；在诊断过程中融合了其他发动机的相关信息（如振动、噪声等）实施基于多源信息的融合诊断技术。软件采用</a:t>
            </a:r>
            <a:r>
              <a:rPr lang="en-US" altLang="zh-CN" sz="1600" i="0" dirty="0">
                <a:latin typeface="宋体" panose="02010600030101010101" pitchFamily="2" charset="-122"/>
                <a:ea typeface="宋体" panose="02010600030101010101" pitchFamily="2" charset="-122"/>
              </a:rPr>
              <a:t>Microsoft Visual C++6.0</a:t>
            </a:r>
            <a:r>
              <a:rPr lang="zh-CN" altLang="en-US" sz="1600" i="0" dirty="0">
                <a:latin typeface="宋体" panose="02010600030101010101" pitchFamily="2" charset="-122"/>
                <a:ea typeface="宋体" panose="02010600030101010101" pitchFamily="2" charset="-122"/>
              </a:rPr>
              <a:t>软件进行</a:t>
            </a:r>
            <a:r>
              <a:rPr lang="en-US" altLang="zh-CN" sz="1600" i="0" dirty="0">
                <a:latin typeface="宋体" panose="02010600030101010101" pitchFamily="2" charset="-122"/>
                <a:ea typeface="宋体" panose="02010600030101010101" pitchFamily="2" charset="-122"/>
              </a:rPr>
              <a:t>Widows</a:t>
            </a:r>
            <a:r>
              <a:rPr lang="zh-CN" altLang="en-US" sz="1600" i="0" dirty="0">
                <a:latin typeface="宋体" panose="02010600030101010101" pitchFamily="2" charset="-122"/>
                <a:ea typeface="宋体" panose="02010600030101010101" pitchFamily="2" charset="-122"/>
              </a:rPr>
              <a:t>应用程序开发，专家系统知识库和动态数据库采用</a:t>
            </a:r>
            <a:r>
              <a:rPr lang="en-US" altLang="zh-CN" sz="1600" i="0" dirty="0">
                <a:latin typeface="宋体" panose="02010600030101010101" pitchFamily="2" charset="-122"/>
                <a:ea typeface="宋体" panose="02010600030101010101" pitchFamily="2" charset="-122"/>
              </a:rPr>
              <a:t>Microsoft Access </a:t>
            </a:r>
            <a:r>
              <a:rPr lang="zh-CN" altLang="en-US" sz="1600" i="0" dirty="0">
                <a:latin typeface="宋体" panose="02010600030101010101" pitchFamily="2" charset="-122"/>
                <a:ea typeface="宋体" panose="02010600030101010101" pitchFamily="2" charset="-122"/>
              </a:rPr>
              <a:t>数据库，航空发动机滑油监控专家系统</a:t>
            </a:r>
            <a:r>
              <a:rPr lang="en-US" altLang="zh-CN" sz="1600" i="0" dirty="0">
                <a:latin typeface="宋体" panose="02010600030101010101" pitchFamily="2" charset="-122"/>
                <a:ea typeface="宋体" panose="02010600030101010101" pitchFamily="2" charset="-122"/>
              </a:rPr>
              <a:t>EOMES1.0</a:t>
            </a:r>
            <a:r>
              <a:rPr lang="zh-CN" altLang="en-US" sz="1600" i="0" dirty="0">
                <a:latin typeface="宋体" panose="02010600030101010101" pitchFamily="2" charset="-122"/>
                <a:ea typeface="宋体" panose="02010600030101010101" pitchFamily="2" charset="-122"/>
              </a:rPr>
              <a:t>具有界面友好，操作简单，使用方便等优点，目前已经广泛应用于空军基地的航空发动机滑油监控和磨损预警。</a:t>
            </a:r>
          </a:p>
        </p:txBody>
      </p:sp>
    </p:spTree>
    <p:extLst>
      <p:ext uri="{BB962C8B-B14F-4D97-AF65-F5344CB8AC3E}">
        <p14:creationId xmlns:p14="http://schemas.microsoft.com/office/powerpoint/2010/main" val="282285100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CDAF3-765B-BCFF-95B9-F6AA676E4DD2}"/>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3EDC8A3A-9C82-CF44-7078-13D95ACC1090}"/>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5DBEA05-2680-CDB4-D055-3617A50D597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5C50EE96-D402-F54E-4D17-E19CDC7C371E}"/>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48FE52AF-76EC-5E2E-048B-C57ABBD9FDBD}"/>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26081FB6-3032-EFEC-A7D9-893230C11CDD}"/>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3.3.2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多功能智能磨粒检测系统</a:t>
            </a:r>
            <a:r>
              <a:rPr lang="en-US" altLang="zh-CN" sz="1600" b="1" dirty="0">
                <a:latin typeface="Calibri" panose="020F0502020204030204"/>
                <a:ea typeface="宋体" panose="02010600030101010101" pitchFamily="2" charset="-122"/>
              </a:rPr>
              <a:t>MIDCS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B0FE5FCB-6393-F2C5-41ED-59B9B38E41D1}"/>
              </a:ext>
            </a:extLst>
          </p:cNvPr>
          <p:cNvSpPr txBox="1"/>
          <p:nvPr/>
        </p:nvSpPr>
        <p:spPr>
          <a:xfrm>
            <a:off x="626110" y="1371600"/>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南京航空航天大学智能诊断与专家系统研究室与北京航空工程技术研究中心联合开发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ECD023C8-F31F-E0B4-41BA-B514600AD0BC}"/>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pic>
        <p:nvPicPr>
          <p:cNvPr id="2" name="图片 1">
            <a:extLst>
              <a:ext uri="{FF2B5EF4-FFF2-40B4-BE49-F238E27FC236}">
                <a16:creationId xmlns:a16="http://schemas.microsoft.com/office/drawing/2014/main" id="{F2E36694-635E-8286-45FA-73B0564E67FC}"/>
              </a:ext>
            </a:extLst>
          </p:cNvPr>
          <p:cNvPicPr>
            <a:picLocks noChangeAspect="1"/>
          </p:cNvPicPr>
          <p:nvPr/>
        </p:nvPicPr>
        <p:blipFill>
          <a:blip r:embed="rId2"/>
          <a:stretch>
            <a:fillRect/>
          </a:stretch>
        </p:blipFill>
        <p:spPr>
          <a:xfrm>
            <a:off x="5519610" y="2872120"/>
            <a:ext cx="3159760" cy="1679228"/>
          </a:xfrm>
          <a:prstGeom prst="rect">
            <a:avLst/>
          </a:prstGeom>
          <a:noFill/>
          <a:ln w="9525" cap="flat" cmpd="sng">
            <a:solidFill>
              <a:srgbClr val="000000"/>
            </a:solidFill>
            <a:prstDash val="solid"/>
            <a:miter/>
            <a:headEnd type="none" w="med" len="med"/>
            <a:tailEnd type="none" w="med" len="med"/>
          </a:ln>
        </p:spPr>
      </p:pic>
      <p:sp>
        <p:nvSpPr>
          <p:cNvPr id="4" name="文本框 3">
            <a:extLst>
              <a:ext uri="{FF2B5EF4-FFF2-40B4-BE49-F238E27FC236}">
                <a16:creationId xmlns:a16="http://schemas.microsoft.com/office/drawing/2014/main" id="{D7C1C480-A39D-4E3E-3CCD-1435DD663D57}"/>
              </a:ext>
            </a:extLst>
          </p:cNvPr>
          <p:cNvSpPr txBox="1"/>
          <p:nvPr/>
        </p:nvSpPr>
        <p:spPr>
          <a:xfrm>
            <a:off x="5671367" y="4703748"/>
            <a:ext cx="2865446" cy="33772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127000" algn="ctr">
              <a:lnSpc>
                <a:spcPct val="150000"/>
              </a:lnSpc>
              <a:buNone/>
            </a:pPr>
            <a:r>
              <a:rPr lang="zh-CN" altLang="zh-CN" sz="1200" b="1" kern="100" dirty="0">
                <a:effectLst/>
                <a:latin typeface="Calibri" panose="020F0502020204030204" pitchFamily="34" charset="0"/>
                <a:ea typeface="宋体" panose="02010600030101010101" pitchFamily="2" charset="-122"/>
                <a:cs typeface="Times New Roman" panose="02020603050405020304" pitchFamily="18" charset="0"/>
              </a:rPr>
              <a:t>多功能油液磨粒智能检测与诊断系统</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3AA92429-0DE0-715B-D49A-B640D0EBF12D}"/>
              </a:ext>
            </a:extLst>
          </p:cNvPr>
          <p:cNvSpPr txBox="1"/>
          <p:nvPr/>
        </p:nvSpPr>
        <p:spPr>
          <a:xfrm>
            <a:off x="625475" y="2144889"/>
            <a:ext cx="4784090" cy="4097275"/>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该系统运用了最近邻模式识别方法，实现了对滑油图像的特征提取和压缩，形成图像案例库，从而对滑油图像样本进行诊断，得出诊断结论，并给出诊断建议，为进一步查找故障原因提供有力的依据。基于最近邻的模式识别方法，运用最大熵阈值分割方法和数学形态学方法提取图像中磨粒的矩特征，圆度，长短轴比度，孔隙率等特征量，并对这些特征量进行归一化处理，然后根据这些特征量对磨粒进行自动分类，同时统计各类磨粒的数量。目前，该系统广泛应用于军用航空发动机滑油分析和故障预警。</a:t>
            </a:r>
          </a:p>
        </p:txBody>
      </p:sp>
    </p:spTree>
    <p:extLst>
      <p:ext uri="{BB962C8B-B14F-4D97-AF65-F5344CB8AC3E}">
        <p14:creationId xmlns:p14="http://schemas.microsoft.com/office/powerpoint/2010/main" val="35617169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2D8AD-0305-A64A-53BF-2BD6AA2236B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45D2EAD-1A78-A25D-701B-A4F267C0A72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543D9E12-280E-2AC3-EA89-E7D518CE2DB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DCE04979-992A-8858-64EE-23CFCE3DFB66}"/>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20A196E-719D-24B0-74D7-BD24244F9C5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B847648F-2FD1-9DEE-94D3-9F7F7455755C}"/>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3.3.3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航空发动机滑油监控专家系统</a:t>
            </a:r>
            <a:r>
              <a:rPr lang="en-US" altLang="zh-CN" sz="1600" b="1" dirty="0">
                <a:latin typeface="Calibri" panose="020F0502020204030204"/>
                <a:ea typeface="宋体" panose="02010600030101010101" pitchFamily="2" charset="-122"/>
              </a:rPr>
              <a:t>AEMES1.0</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D4BB96D0-1FF7-E428-4E95-C228270DC7C2}"/>
              </a:ext>
            </a:extLst>
          </p:cNvPr>
          <p:cNvSpPr txBox="1"/>
          <p:nvPr/>
        </p:nvSpPr>
        <p:spPr>
          <a:xfrm>
            <a:off x="626110" y="1371600"/>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南京航空航天大学智能诊断与专家系统研究室与成都飞机工业（集团）有限责任公司联合开发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7E9AC56D-C348-6603-A14A-B0D55D248474}"/>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
        <p:nvSpPr>
          <p:cNvPr id="4" name="文本框 3">
            <a:extLst>
              <a:ext uri="{FF2B5EF4-FFF2-40B4-BE49-F238E27FC236}">
                <a16:creationId xmlns:a16="http://schemas.microsoft.com/office/drawing/2014/main" id="{010B05D8-4B94-53EE-8BB8-3A87A98F55F8}"/>
              </a:ext>
            </a:extLst>
          </p:cNvPr>
          <p:cNvSpPr txBox="1"/>
          <p:nvPr/>
        </p:nvSpPr>
        <p:spPr>
          <a:xfrm>
            <a:off x="5665271" y="4958995"/>
            <a:ext cx="2865446" cy="337721"/>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indent="127000" algn="ctr">
              <a:lnSpc>
                <a:spcPct val="150000"/>
              </a:lnSpc>
              <a:buNone/>
            </a:pPr>
            <a:r>
              <a:rPr lang="zh-CN" altLang="en-US" sz="1200" b="1" kern="100" dirty="0">
                <a:effectLst/>
                <a:latin typeface="Calibri" panose="020F0502020204030204" pitchFamily="34" charset="0"/>
                <a:ea typeface="宋体" panose="02010600030101010101" pitchFamily="2" charset="-122"/>
                <a:cs typeface="Times New Roman" panose="02020603050405020304" pitchFamily="18" charset="0"/>
              </a:rPr>
              <a:t>飞机发动机磨损状态监控专家系统</a:t>
            </a:r>
            <a:endPar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0" name="文本框 9">
            <a:extLst>
              <a:ext uri="{FF2B5EF4-FFF2-40B4-BE49-F238E27FC236}">
                <a16:creationId xmlns:a16="http://schemas.microsoft.com/office/drawing/2014/main" id="{2CCE2F74-5C18-37B4-53FF-84B336014AF7}"/>
              </a:ext>
            </a:extLst>
          </p:cNvPr>
          <p:cNvSpPr txBox="1"/>
          <p:nvPr/>
        </p:nvSpPr>
        <p:spPr>
          <a:xfrm>
            <a:off x="625475" y="2144889"/>
            <a:ext cx="4784090" cy="4097275"/>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专家系统具有油样信息获取、趋势分析预测、专家融合诊断及机器学习等功能。专家系统的输入信息主要来自以下几种：①光谱分析数据；②铁谱分析结果；③颗粒计数结果；④油品理化指标，该专家系统采用</a:t>
            </a:r>
            <a:r>
              <a:rPr lang="en-US" altLang="zh-CN" sz="1600" i="0" dirty="0">
                <a:latin typeface="宋体" panose="02010600030101010101" pitchFamily="2" charset="-122"/>
                <a:ea typeface="宋体" panose="02010600030101010101" pitchFamily="2" charset="-122"/>
              </a:rPr>
              <a:t>Microsoft Visual C++6.0</a:t>
            </a:r>
            <a:r>
              <a:rPr lang="zh-CN" altLang="en-US" sz="1600" i="0" dirty="0">
                <a:latin typeface="宋体" panose="02010600030101010101" pitchFamily="2" charset="-122"/>
                <a:ea typeface="宋体" panose="02010600030101010101" pitchFamily="2" charset="-122"/>
              </a:rPr>
              <a:t>语言开发的，系统中的数据库、知识库以及规则库采用的是</a:t>
            </a:r>
            <a:r>
              <a:rPr lang="en-US" altLang="zh-CN" sz="1600" i="0" dirty="0">
                <a:latin typeface="宋体" panose="02010600030101010101" pitchFamily="2" charset="-122"/>
                <a:ea typeface="宋体" panose="02010600030101010101" pitchFamily="2" charset="-122"/>
              </a:rPr>
              <a:t>Microsoft Access </a:t>
            </a:r>
            <a:r>
              <a:rPr lang="zh-CN" altLang="en-US" sz="1600" i="0" dirty="0">
                <a:latin typeface="宋体" panose="02010600030101010101" pitchFamily="2" charset="-122"/>
                <a:ea typeface="宋体" panose="02010600030101010101" pitchFamily="2" charset="-122"/>
              </a:rPr>
              <a:t>数据库，并通过</a:t>
            </a:r>
            <a:r>
              <a:rPr lang="en-US" altLang="zh-CN" sz="1600" i="0" dirty="0">
                <a:latin typeface="宋体" panose="02010600030101010101" pitchFamily="2" charset="-122"/>
                <a:ea typeface="宋体" panose="02010600030101010101" pitchFamily="2" charset="-122"/>
              </a:rPr>
              <a:t>ODBC</a:t>
            </a:r>
            <a:r>
              <a:rPr lang="zh-CN" altLang="en-US" sz="1600" i="0" dirty="0">
                <a:latin typeface="宋体" panose="02010600030101010101" pitchFamily="2" charset="-122"/>
                <a:ea typeface="宋体" panose="02010600030101010101" pitchFamily="2" charset="-122"/>
              </a:rPr>
              <a:t>进行连接。开发的专家系统具有友好的界面，简单方便操作等优点。图</a:t>
            </a:r>
            <a:r>
              <a:rPr lang="en-US" altLang="zh-CN" sz="1600" i="0" dirty="0">
                <a:latin typeface="宋体" panose="02010600030101010101" pitchFamily="2" charset="-122"/>
                <a:ea typeface="宋体" panose="02010600030101010101" pitchFamily="2" charset="-122"/>
              </a:rPr>
              <a:t>65</a:t>
            </a:r>
            <a:r>
              <a:rPr lang="zh-CN" altLang="en-US" sz="1600" i="0" dirty="0">
                <a:latin typeface="宋体" panose="02010600030101010101" pitchFamily="2" charset="-122"/>
                <a:ea typeface="宋体" panose="02010600030101010101" pitchFamily="2" charset="-122"/>
              </a:rPr>
              <a:t>为开发的专家系统主界面，该系统目前已应用于某型飞机发动机出厂前的试飞过程的滑油系统状态监控和故障诊断。</a:t>
            </a:r>
          </a:p>
        </p:txBody>
      </p:sp>
      <p:pic>
        <p:nvPicPr>
          <p:cNvPr id="3" name="图片 2">
            <a:extLst>
              <a:ext uri="{FF2B5EF4-FFF2-40B4-BE49-F238E27FC236}">
                <a16:creationId xmlns:a16="http://schemas.microsoft.com/office/drawing/2014/main" id="{E504191A-BDF9-6C88-A513-6631008CD1EC}"/>
              </a:ext>
            </a:extLst>
          </p:cNvPr>
          <p:cNvPicPr>
            <a:picLocks noChangeAspect="1"/>
          </p:cNvPicPr>
          <p:nvPr/>
        </p:nvPicPr>
        <p:blipFill>
          <a:blip r:embed="rId2"/>
          <a:srcRect b="3445"/>
          <a:stretch>
            <a:fillRect/>
          </a:stretch>
        </p:blipFill>
        <p:spPr>
          <a:xfrm>
            <a:off x="5409565" y="2409110"/>
            <a:ext cx="3262842" cy="2367324"/>
          </a:xfrm>
          <a:prstGeom prst="rect">
            <a:avLst/>
          </a:prstGeom>
          <a:noFill/>
          <a:ln>
            <a:noFill/>
          </a:ln>
        </p:spPr>
      </p:pic>
    </p:spTree>
    <p:extLst>
      <p:ext uri="{BB962C8B-B14F-4D97-AF65-F5344CB8AC3E}">
        <p14:creationId xmlns:p14="http://schemas.microsoft.com/office/powerpoint/2010/main" val="191143970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6EBFC-C0E4-9104-2021-4E959A317FF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8CFD7AA-D4B0-0265-96DD-78EAEBF9EA5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C0891B38-F8F6-1475-483F-27371912FBE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D511C6E7-032D-FFBF-B24F-3AD4E8003894}"/>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C642D5D8-87B6-BA33-DD21-7EC4053F2B8F}"/>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49934D6A-C914-DF6A-DBC9-8C961A18EBAA}"/>
              </a:ext>
            </a:extLst>
          </p:cNvPr>
          <p:cNvSpPr txBox="1"/>
          <p:nvPr/>
        </p:nvSpPr>
        <p:spPr>
          <a:xfrm>
            <a:off x="452120" y="609283"/>
            <a:ext cx="65582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a:t>
            </a:r>
            <a:r>
              <a:rPr lang="en-US" sz="1600" b="1" dirty="0">
                <a:latin typeface="Calibri" panose="020F0502020204030204"/>
              </a:rPr>
              <a:t>4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民用航空发动机磨损检测专家系统</a:t>
            </a:r>
            <a:r>
              <a:rPr lang="en-US" altLang="zh-CN" sz="1600" b="1" dirty="0">
                <a:latin typeface="Calibri" panose="020F0502020204030204"/>
                <a:ea typeface="宋体" panose="02010600030101010101" pitchFamily="2" charset="-122"/>
              </a:rPr>
              <a:t>CEWDS</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3A0582EE-E4A5-7746-001F-EDDBDD33204E}"/>
              </a:ext>
            </a:extLst>
          </p:cNvPr>
          <p:cNvSpPr txBox="1"/>
          <p:nvPr/>
        </p:nvSpPr>
        <p:spPr>
          <a:xfrm>
            <a:off x="620014" y="1241125"/>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中国航发上海商用航空发动机制造有限责任公司与南京航空航天大学智能诊断与专家系统研究室联合开发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45B79DBF-C5AD-0E75-56DE-DD18036DC09D}"/>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
        <p:nvSpPr>
          <p:cNvPr id="8" name="文本框 7">
            <a:extLst>
              <a:ext uri="{FF2B5EF4-FFF2-40B4-BE49-F238E27FC236}">
                <a16:creationId xmlns:a16="http://schemas.microsoft.com/office/drawing/2014/main" id="{053FF1B2-11AA-5D1F-D744-7665E42BCE10}"/>
              </a:ext>
            </a:extLst>
          </p:cNvPr>
          <p:cNvSpPr txBox="1"/>
          <p:nvPr/>
        </p:nvSpPr>
        <p:spPr>
          <a:xfrm>
            <a:off x="625475" y="1993158"/>
            <a:ext cx="4860925" cy="4466607"/>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与其他专家系统相比，本专家系统除了具有数据注册、知识获取、趋势预测、以及基于规则的推理诊断以外，还具有如下特色：</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）采用</a:t>
            </a:r>
            <a:r>
              <a:rPr lang="en-US" altLang="zh-CN" sz="1600" i="0" dirty="0">
                <a:latin typeface="宋体" panose="02010600030101010101" pitchFamily="2" charset="-122"/>
                <a:ea typeface="宋体" panose="02010600030101010101" pitchFamily="2" charset="-122"/>
              </a:rPr>
              <a:t>webservice</a:t>
            </a:r>
            <a:r>
              <a:rPr lang="zh-CN" altLang="en-US" sz="1600" i="0" dirty="0">
                <a:latin typeface="宋体" panose="02010600030101010101" pitchFamily="2" charset="-122"/>
                <a:ea typeface="宋体" panose="02010600030101010101" pitchFamily="2" charset="-122"/>
              </a:rPr>
              <a:t>技术从网络服务器上获取油液数据，进一步拓展了专家系统数据来源；</a:t>
            </a: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）对扫描电镜的分析数据进行了进一步利用和分析，一方面，直接从电子扫描显微镜产生的</a:t>
            </a:r>
            <a:r>
              <a:rPr lang="en-US" altLang="zh-CN" sz="1600" i="0" dirty="0">
                <a:latin typeface="宋体" panose="02010600030101010101" pitchFamily="2" charset="-122"/>
                <a:ea typeface="宋体" panose="02010600030101010101" pitchFamily="2" charset="-122"/>
              </a:rPr>
              <a:t>Word</a:t>
            </a:r>
            <a:r>
              <a:rPr lang="zh-CN" altLang="en-US" sz="1600" i="0" dirty="0">
                <a:latin typeface="宋体" panose="02010600030101010101" pitchFamily="2" charset="-122"/>
                <a:ea typeface="宋体" panose="02010600030101010101" pitchFamily="2" charset="-122"/>
              </a:rPr>
              <a:t>文档中提取油液数据，突破了异构油液数据源提取技术，进一步丰富了专家系统数据来源，另一方面，采用深度学习方法实现了电子扫描图像颗粒的智能识别，以及基于能谱数据的磨损部位识别；</a:t>
            </a: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）利用模糊逻辑和</a:t>
            </a:r>
            <a:r>
              <a:rPr lang="en-US" altLang="zh-CN" sz="1600" i="0" dirty="0">
                <a:latin typeface="宋体" panose="02010600030101010101" pitchFamily="2" charset="-122"/>
                <a:ea typeface="宋体" panose="02010600030101010101" pitchFamily="2" charset="-122"/>
              </a:rPr>
              <a:t>D-S</a:t>
            </a:r>
            <a:r>
              <a:rPr lang="zh-CN" altLang="en-US" sz="1600" i="0" dirty="0">
                <a:latin typeface="宋体" panose="02010600030101010101" pitchFamily="2" charset="-122"/>
                <a:ea typeface="宋体" panose="02010600030101010101" pitchFamily="2" charset="-122"/>
              </a:rPr>
              <a:t>证据理论实现了多种油液数据的融合诊断。</a:t>
            </a:r>
          </a:p>
        </p:txBody>
      </p:sp>
      <p:sp>
        <p:nvSpPr>
          <p:cNvPr id="11" name="文本框 10">
            <a:extLst>
              <a:ext uri="{FF2B5EF4-FFF2-40B4-BE49-F238E27FC236}">
                <a16:creationId xmlns:a16="http://schemas.microsoft.com/office/drawing/2014/main" id="{DB5A3D29-22BD-5074-0EBC-40AFB3B6F9F5}"/>
              </a:ext>
            </a:extLst>
          </p:cNvPr>
          <p:cNvSpPr txBox="1"/>
          <p:nvPr/>
        </p:nvSpPr>
        <p:spPr>
          <a:xfrm>
            <a:off x="5556431" y="5059895"/>
            <a:ext cx="3058160"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en-US" sz="1200" b="1" kern="100" dirty="0">
                <a:effectLst/>
                <a:latin typeface="Calibri" panose="020F0502020204030204" pitchFamily="34" charset="0"/>
                <a:ea typeface="宋体" panose="02010600030101010101" pitchFamily="2" charset="-122"/>
                <a:cs typeface="Times New Roman" panose="02020603050405020304" pitchFamily="18" charset="0"/>
              </a:rPr>
              <a:t>民用航空发动机磨损检测专家系统主界面</a:t>
            </a:r>
            <a:endParaRPr lang="zh-CN" altLang="en-US" sz="1200" dirty="0"/>
          </a:p>
        </p:txBody>
      </p:sp>
      <p:pic>
        <p:nvPicPr>
          <p:cNvPr id="12" name="图片 11">
            <a:extLst>
              <a:ext uri="{FF2B5EF4-FFF2-40B4-BE49-F238E27FC236}">
                <a16:creationId xmlns:a16="http://schemas.microsoft.com/office/drawing/2014/main" id="{40CD99CE-8A2F-13E9-6E63-8C0DC7EA4D5F}"/>
              </a:ext>
            </a:extLst>
          </p:cNvPr>
          <p:cNvPicPr>
            <a:picLocks noChangeAspect="1"/>
          </p:cNvPicPr>
          <p:nvPr/>
        </p:nvPicPr>
        <p:blipFill>
          <a:blip r:embed="rId2"/>
          <a:stretch>
            <a:fillRect/>
          </a:stretch>
        </p:blipFill>
        <p:spPr>
          <a:xfrm>
            <a:off x="5522640" y="2840566"/>
            <a:ext cx="3125742" cy="1693399"/>
          </a:xfrm>
          <a:prstGeom prst="rect">
            <a:avLst/>
          </a:prstGeom>
          <a:noFill/>
          <a:ln>
            <a:noFill/>
          </a:ln>
        </p:spPr>
      </p:pic>
    </p:spTree>
    <p:extLst>
      <p:ext uri="{BB962C8B-B14F-4D97-AF65-F5344CB8AC3E}">
        <p14:creationId xmlns:p14="http://schemas.microsoft.com/office/powerpoint/2010/main" val="94496422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B996D8-2BEB-56C0-9409-4942D0DB7AB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C9339CF-F654-FD77-1E00-F1F53B04168C}"/>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CFB41F98-5CA7-F6F9-955A-AD1863E5E632}"/>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3A2F382B-59CE-8283-F61D-3789261C75B0}"/>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81359B9-11AA-5470-4E75-36FA747E9164}"/>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067C3FDB-4CCA-E2B9-5D30-324ABE744B04}"/>
              </a:ext>
            </a:extLst>
          </p:cNvPr>
          <p:cNvSpPr txBox="1"/>
          <p:nvPr/>
        </p:nvSpPr>
        <p:spPr>
          <a:xfrm>
            <a:off x="452120" y="609283"/>
            <a:ext cx="65582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3.3.5</a:t>
            </a:r>
            <a:r>
              <a:rPr lang="en-US" sz="1600" b="1" dirty="0">
                <a:latin typeface="Calibri" panose="020F0502020204030204"/>
              </a:rPr>
              <a:t>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飞机油液数据分析与自动化诊断系统</a:t>
            </a:r>
            <a:r>
              <a:rPr lang="en-US" altLang="zh-CN" sz="1600" b="1" dirty="0">
                <a:latin typeface="Calibri" panose="020F0502020204030204"/>
                <a:ea typeface="宋体" panose="02010600030101010101" pitchFamily="2" charset="-122"/>
              </a:rPr>
              <a:t>ACOAD</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BA36EBAE-78AA-96EF-81AE-68B0AC201CFE}"/>
              </a:ext>
            </a:extLst>
          </p:cNvPr>
          <p:cNvSpPr txBox="1"/>
          <p:nvPr/>
        </p:nvSpPr>
        <p:spPr>
          <a:xfrm>
            <a:off x="620014" y="1241125"/>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成都飞机工业（集团）有限责任公司与南京航空航天大学智能诊断与专家系统研究室联合开发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B482BBC3-C7C6-5E63-EE60-696C89AE1D95}"/>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
        <p:nvSpPr>
          <p:cNvPr id="8" name="文本框 7">
            <a:extLst>
              <a:ext uri="{FF2B5EF4-FFF2-40B4-BE49-F238E27FC236}">
                <a16:creationId xmlns:a16="http://schemas.microsoft.com/office/drawing/2014/main" id="{8F141356-4F73-8B9E-210D-90C56DC8856A}"/>
              </a:ext>
            </a:extLst>
          </p:cNvPr>
          <p:cNvSpPr txBox="1"/>
          <p:nvPr/>
        </p:nvSpPr>
        <p:spPr>
          <a:xfrm>
            <a:off x="625476" y="1993158"/>
            <a:ext cx="4074770" cy="4097275"/>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与其他油液分析系统相比，本系统除了具有数据注册、趋势预测、以及基于规则的推理诊断以外，还具有如下特色：</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）采用串口协议、</a:t>
            </a:r>
            <a:r>
              <a:rPr lang="en-US" altLang="zh-CN" sz="1600" i="0" dirty="0">
                <a:latin typeface="宋体" panose="02010600030101010101" pitchFamily="2" charset="-122"/>
                <a:ea typeface="宋体" panose="02010600030101010101" pitchFamily="2" charset="-122"/>
              </a:rPr>
              <a:t>TCP/IP</a:t>
            </a:r>
            <a:r>
              <a:rPr lang="zh-CN" altLang="en-US" sz="1600" i="0" dirty="0">
                <a:latin typeface="宋体" panose="02010600030101010101" pitchFamily="2" charset="-122"/>
                <a:ea typeface="宋体" panose="02010600030101010101" pitchFamily="2" charset="-122"/>
              </a:rPr>
              <a:t>协议、共享文件的的方式直接从固体颗粒污染度分析仪器、水分仪器、光谱分析仪器等设备中一键获取油液数据，提高系统检测数据获取的效率；</a:t>
            </a: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）开发了自动化诊断分析算法，直接对自动获取的数据进行分析，并给出相应的检测报告；</a:t>
            </a: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）利用</a:t>
            </a:r>
            <a:r>
              <a:rPr lang="en-US" altLang="zh-CN" sz="1600" i="0" dirty="0">
                <a:latin typeface="宋体" panose="02010600030101010101" pitchFamily="2" charset="-122"/>
                <a:ea typeface="宋体" panose="02010600030101010101" pitchFamily="2" charset="-122"/>
              </a:rPr>
              <a:t>D-S</a:t>
            </a:r>
            <a:r>
              <a:rPr lang="zh-CN" altLang="en-US" sz="1600" i="0" dirty="0">
                <a:latin typeface="宋体" panose="02010600030101010101" pitchFamily="2" charset="-122"/>
                <a:ea typeface="宋体" panose="02010600030101010101" pitchFamily="2" charset="-122"/>
              </a:rPr>
              <a:t>证据理论和机器学习方法实现了多种油液数据的融合诊断；</a:t>
            </a:r>
          </a:p>
        </p:txBody>
      </p:sp>
      <p:sp>
        <p:nvSpPr>
          <p:cNvPr id="11" name="文本框 10">
            <a:extLst>
              <a:ext uri="{FF2B5EF4-FFF2-40B4-BE49-F238E27FC236}">
                <a16:creationId xmlns:a16="http://schemas.microsoft.com/office/drawing/2014/main" id="{DCF2659B-1488-9512-4AEF-5AA51F147A82}"/>
              </a:ext>
            </a:extLst>
          </p:cNvPr>
          <p:cNvSpPr txBox="1"/>
          <p:nvPr/>
        </p:nvSpPr>
        <p:spPr>
          <a:xfrm>
            <a:off x="5388190" y="5595620"/>
            <a:ext cx="2747191"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en-US" sz="1200" b="1" kern="100" dirty="0">
                <a:effectLst/>
                <a:latin typeface="Calibri" panose="020F0502020204030204" pitchFamily="34" charset="0"/>
                <a:ea typeface="宋体" panose="02010600030101010101" pitchFamily="2" charset="-122"/>
                <a:cs typeface="Times New Roman" panose="02020603050405020304" pitchFamily="18" charset="0"/>
              </a:rPr>
              <a:t>飞机油液自动分析与诊断系统</a:t>
            </a:r>
            <a:r>
              <a:rPr lang="en-US" altLang="zh-CN" sz="1200" b="1" kern="100" dirty="0">
                <a:effectLst/>
                <a:latin typeface="Calibri" panose="020F0502020204030204" pitchFamily="34" charset="0"/>
                <a:ea typeface="宋体" panose="02010600030101010101" pitchFamily="2" charset="-122"/>
                <a:cs typeface="Times New Roman" panose="02020603050405020304" pitchFamily="18" charset="0"/>
              </a:rPr>
              <a:t>ACOAD1.0</a:t>
            </a:r>
            <a:r>
              <a:rPr lang="zh-CN" altLang="en-US" sz="1200" b="1" kern="100" dirty="0">
                <a:effectLst/>
                <a:latin typeface="Calibri" panose="020F0502020204030204" pitchFamily="34" charset="0"/>
                <a:ea typeface="宋体" panose="02010600030101010101" pitchFamily="2" charset="-122"/>
                <a:cs typeface="Times New Roman" panose="02020603050405020304" pitchFamily="18" charset="0"/>
              </a:rPr>
              <a:t>主界面</a:t>
            </a:r>
            <a:endParaRPr lang="zh-CN" altLang="en-US" sz="1200" dirty="0"/>
          </a:p>
        </p:txBody>
      </p:sp>
      <p:pic>
        <p:nvPicPr>
          <p:cNvPr id="2" name="图片 1">
            <a:extLst>
              <a:ext uri="{FF2B5EF4-FFF2-40B4-BE49-F238E27FC236}">
                <a16:creationId xmlns:a16="http://schemas.microsoft.com/office/drawing/2014/main" id="{05C533ED-1F05-B5A6-A61A-CF7AE79ED599}"/>
              </a:ext>
            </a:extLst>
          </p:cNvPr>
          <p:cNvPicPr>
            <a:picLocks noChangeAspect="1"/>
          </p:cNvPicPr>
          <p:nvPr/>
        </p:nvPicPr>
        <p:blipFill>
          <a:blip r:embed="rId2"/>
          <a:stretch>
            <a:fillRect/>
          </a:stretch>
        </p:blipFill>
        <p:spPr>
          <a:xfrm>
            <a:off x="4759834" y="2293497"/>
            <a:ext cx="3878603" cy="3144851"/>
          </a:xfrm>
          <a:prstGeom prst="rect">
            <a:avLst/>
          </a:prstGeom>
          <a:noFill/>
          <a:ln>
            <a:noFill/>
          </a:ln>
        </p:spPr>
      </p:pic>
    </p:spTree>
    <p:extLst>
      <p:ext uri="{BB962C8B-B14F-4D97-AF65-F5344CB8AC3E}">
        <p14:creationId xmlns:p14="http://schemas.microsoft.com/office/powerpoint/2010/main" val="29770945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A2294-D11B-A960-E417-9521D8D89993}"/>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3234F650-FDF0-1F0C-C3F9-ECA602BE443D}"/>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E91020A0-9944-3EF9-9DEF-0260AD3D3ADA}"/>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07B09EF9-4A06-F4BA-E9B7-A3E9CF73D417}"/>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339F0FD8-8340-63BC-AECD-A6E93A10C39C}"/>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D5CBF69C-022C-7FEB-2104-86F532A66C63}"/>
              </a:ext>
            </a:extLst>
          </p:cNvPr>
          <p:cNvSpPr txBox="1"/>
          <p:nvPr/>
        </p:nvSpPr>
        <p:spPr>
          <a:xfrm>
            <a:off x="452120" y="609283"/>
            <a:ext cx="65582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3.3.6 </a:t>
            </a:r>
            <a:r>
              <a:rPr lang="zh-CN" altLang="en-US" sz="1600" b="1" dirty="0">
                <a:latin typeface="Calibri" panose="020F0502020204030204"/>
              </a:rPr>
              <a:t>软件</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附件传动与减速器磨损故障监测与诊断系统</a:t>
            </a:r>
            <a:r>
              <a:rPr lang="en-US" altLang="zh-CN" sz="1600" b="1" dirty="0">
                <a:latin typeface="Calibri" panose="020F0502020204030204"/>
                <a:ea typeface="宋体" panose="02010600030101010101" pitchFamily="2" charset="-122"/>
              </a:rPr>
              <a:t>WMDSAR</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BB85120E-9207-3676-BE96-7EEF0CEEBCF6}"/>
              </a:ext>
            </a:extLst>
          </p:cNvPr>
          <p:cNvSpPr txBox="1"/>
          <p:nvPr/>
        </p:nvSpPr>
        <p:spPr>
          <a:xfrm>
            <a:off x="565912" y="1218881"/>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zh-CN" altLang="en-US" sz="1600" dirty="0"/>
              <a:t>中国航发哈尔滨东安发动机有限责任公司与南京航空航天大学智能诊断与专家系统研究室联合开发</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2F88739F-58BB-70BC-A01D-2DF9F56333E3}"/>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
        <p:nvSpPr>
          <p:cNvPr id="8" name="文本框 7">
            <a:extLst>
              <a:ext uri="{FF2B5EF4-FFF2-40B4-BE49-F238E27FC236}">
                <a16:creationId xmlns:a16="http://schemas.microsoft.com/office/drawing/2014/main" id="{1A6CFA64-C6CB-0DBA-918C-BDC260B9CCF8}"/>
              </a:ext>
            </a:extLst>
          </p:cNvPr>
          <p:cNvSpPr txBox="1"/>
          <p:nvPr/>
        </p:nvSpPr>
        <p:spPr>
          <a:xfrm>
            <a:off x="565912" y="1920069"/>
            <a:ext cx="8066405" cy="4097275"/>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与其他专家系统相比，本专家系统除了具有数据注册、知识获取、趋势预测以及基于规则的推理诊断等基本功能以外，还具有以下特色：</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）针对油液监测数据分布复杂、不满足正态分布假设的问题，采用</a:t>
            </a:r>
            <a:r>
              <a:rPr lang="en-US" altLang="zh-CN" sz="1600" i="0" dirty="0" err="1">
                <a:latin typeface="宋体" panose="02010600030101010101" pitchFamily="2" charset="-122"/>
                <a:ea typeface="宋体" panose="02010600030101010101" pitchFamily="2" charset="-122"/>
              </a:rPr>
              <a:t>Parzen</a:t>
            </a:r>
            <a:r>
              <a:rPr lang="zh-CN" altLang="en-US" sz="1600" i="0" dirty="0">
                <a:latin typeface="宋体" panose="02010600030101010101" pitchFamily="2" charset="-122"/>
                <a:ea typeface="宋体" panose="02010600030101010101" pitchFamily="2" charset="-122"/>
              </a:rPr>
              <a:t>窗估计与</a:t>
            </a:r>
            <a:r>
              <a:rPr lang="en-US" altLang="zh-CN" sz="1600" i="0" dirty="0">
                <a:latin typeface="宋体" panose="02010600030101010101" pitchFamily="2" charset="-122"/>
                <a:ea typeface="宋体" panose="02010600030101010101" pitchFamily="2" charset="-122"/>
              </a:rPr>
              <a:t>K</a:t>
            </a:r>
            <a:r>
              <a:rPr lang="zh-CN" altLang="en-US" sz="1600" i="0" dirty="0">
                <a:latin typeface="宋体" panose="02010600030101010101" pitchFamily="2" charset="-122"/>
                <a:ea typeface="宋体" panose="02010600030101010101" pitchFamily="2" charset="-122"/>
              </a:rPr>
              <a:t>近邻方法制定非正态分布数据的界限值，提高异常判别和状态评估的准确性；</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）针对铁谱图像磨粒形态复杂、人工分析主观性强等问题，采用多种阈值分割方法对铁谱图像进行处理，定量计算磨粒数量、尺寸、覆盖率等图像指标，实现磨损状态的定量表征；</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）采用深度学习方法实现磨损部位识；</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）利用模糊逻辑和</a:t>
            </a:r>
            <a:r>
              <a:rPr lang="en-US" altLang="zh-CN" sz="1600" i="0" dirty="0">
                <a:latin typeface="宋体" panose="02010600030101010101" pitchFamily="2" charset="-122"/>
                <a:ea typeface="宋体" panose="02010600030101010101" pitchFamily="2" charset="-122"/>
              </a:rPr>
              <a:t>D-S</a:t>
            </a:r>
            <a:r>
              <a:rPr lang="zh-CN" altLang="en-US" sz="1600" i="0" dirty="0">
                <a:latin typeface="宋体" panose="02010600030101010101" pitchFamily="2" charset="-122"/>
                <a:ea typeface="宋体" panose="02010600030101010101" pitchFamily="2" charset="-122"/>
              </a:rPr>
              <a:t>证据理论实现多种</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油液数据的融合诊断，综合多源监测信息提</a:t>
            </a:r>
            <a:endParaRPr lang="en-US" altLang="zh-CN" sz="1600" i="0" dirty="0">
              <a:latin typeface="宋体" panose="02010600030101010101" pitchFamily="2" charset="-122"/>
              <a:ea typeface="宋体" panose="02010600030101010101" pitchFamily="2" charset="-122"/>
            </a:endParaRPr>
          </a:p>
          <a:p>
            <a:pPr marL="0" indent="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高专家系统诊断结果的准确性和可信度。</a:t>
            </a:r>
          </a:p>
        </p:txBody>
      </p:sp>
      <p:pic>
        <p:nvPicPr>
          <p:cNvPr id="3" name="图片 2">
            <a:extLst>
              <a:ext uri="{FF2B5EF4-FFF2-40B4-BE49-F238E27FC236}">
                <a16:creationId xmlns:a16="http://schemas.microsoft.com/office/drawing/2014/main" id="{8CA31139-FED4-1735-5379-627A89B457B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a:xfrm>
            <a:off x="4826836" y="4119455"/>
            <a:ext cx="3631491" cy="1919097"/>
          </a:xfrm>
          <a:prstGeom prst="rect">
            <a:avLst/>
          </a:prstGeom>
          <a:noFill/>
        </p:spPr>
      </p:pic>
      <p:sp>
        <p:nvSpPr>
          <p:cNvPr id="12" name="文本框 11">
            <a:extLst>
              <a:ext uri="{FF2B5EF4-FFF2-40B4-BE49-F238E27FC236}">
                <a16:creationId xmlns:a16="http://schemas.microsoft.com/office/drawing/2014/main" id="{552720B8-A0F9-FC83-8DDA-20B6CC2F8530}"/>
              </a:ext>
            </a:extLst>
          </p:cNvPr>
          <p:cNvSpPr txBox="1"/>
          <p:nvPr/>
        </p:nvSpPr>
        <p:spPr>
          <a:xfrm>
            <a:off x="4727437" y="6031245"/>
            <a:ext cx="3945837"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en-US" sz="1200" b="1" kern="100" dirty="0">
                <a:effectLst/>
                <a:latin typeface="Calibri" panose="020F0502020204030204" pitchFamily="34" charset="0"/>
                <a:ea typeface="宋体" panose="02010600030101010101" pitchFamily="2" charset="-122"/>
                <a:cs typeface="Times New Roman" panose="02020603050405020304" pitchFamily="18" charset="0"/>
              </a:rPr>
              <a:t>附件传动与减速器磨损故障监测与诊断系统主界面</a:t>
            </a:r>
            <a:endParaRPr lang="zh-CN" altLang="en-US" sz="1200" dirty="0"/>
          </a:p>
        </p:txBody>
      </p:sp>
    </p:spTree>
    <p:extLst>
      <p:ext uri="{BB962C8B-B14F-4D97-AF65-F5344CB8AC3E}">
        <p14:creationId xmlns:p14="http://schemas.microsoft.com/office/powerpoint/2010/main" val="30217500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26110C-66EB-DFDA-DC33-C1304FDCD618}"/>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14301EF8-2FD5-21C2-8482-34DA8A70C83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9C633B4-08A3-82EE-DCA5-1A74BF4976DB}"/>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22D1AB79-0D88-1933-E5BF-FC440F0D6F86}"/>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F65548DC-494A-0D62-658E-DCA5B5F4687B}"/>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9A97F0B0-2ECF-2407-6954-CB036BF773B5}"/>
              </a:ext>
            </a:extLst>
          </p:cNvPr>
          <p:cNvSpPr txBox="1"/>
          <p:nvPr/>
        </p:nvSpPr>
        <p:spPr>
          <a:xfrm>
            <a:off x="452120" y="609283"/>
            <a:ext cx="65582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a:t>
            </a:r>
            <a:r>
              <a:rPr lang="en-US" sz="1600" b="1" dirty="0">
                <a:latin typeface="Calibri" panose="020F0502020204030204"/>
              </a:rPr>
              <a:t>7 </a:t>
            </a:r>
            <a:r>
              <a:rPr lang="zh-CN" altLang="en-US" sz="1600" b="1" dirty="0">
                <a:latin typeface="Calibri" panose="020F0502020204030204"/>
              </a:rPr>
              <a:t>专著</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飞机油液分析与状态监测专家系统原理及应用</a:t>
            </a:r>
            <a:r>
              <a:rPr lang="en-US" altLang="zh-CN" sz="1600" b="1" dirty="0">
                <a:latin typeface="Calibri" panose="020F0502020204030204"/>
                <a:ea typeface="宋体" panose="02010600030101010101" pitchFamily="2" charset="-122"/>
              </a:rPr>
              <a:t>》</a:t>
            </a:r>
            <a:endParaRPr lang="zh-CN" altLang="en-US" sz="1600" b="1" dirty="0">
              <a:latin typeface="Calibri" panose="020F0502020204030204"/>
              <a:ea typeface="宋体" panose="02010600030101010101" pitchFamily="2" charset="-122"/>
            </a:endParaRPr>
          </a:p>
        </p:txBody>
      </p:sp>
      <p:sp>
        <p:nvSpPr>
          <p:cNvPr id="6" name="文本框 5">
            <a:extLst>
              <a:ext uri="{FF2B5EF4-FFF2-40B4-BE49-F238E27FC236}">
                <a16:creationId xmlns:a16="http://schemas.microsoft.com/office/drawing/2014/main" id="{25A26C98-D0C6-ADEC-F9E3-7B9657F15F06}"/>
              </a:ext>
            </a:extLst>
          </p:cNvPr>
          <p:cNvSpPr txBox="1"/>
          <p:nvPr/>
        </p:nvSpPr>
        <p:spPr>
          <a:xfrm>
            <a:off x="620014" y="1241125"/>
            <a:ext cx="7892415" cy="773289"/>
          </a:xfrm>
          <a:prstGeom prst="rect">
            <a:avLst/>
          </a:prstGeom>
        </p:spPr>
        <p:txBody>
          <a:bodyPr wrap="square">
            <a:spAutoFit/>
          </a:bodyPr>
          <a:lstStyle/>
          <a:p>
            <a:pPr algn="just" defTabSz="266700">
              <a:lnSpc>
                <a:spcPct val="150000"/>
              </a:lnSpc>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）依托项目：</a:t>
            </a:r>
            <a:r>
              <a:rPr lang="en-US" altLang="zh-CN" sz="1600" dirty="0"/>
              <a:t>2025</a:t>
            </a:r>
            <a:r>
              <a:rPr lang="zh-CN" altLang="en-US" sz="1600" dirty="0"/>
              <a:t>年由北京航空航天大学出版社出版了专著</a:t>
            </a:r>
            <a:r>
              <a:rPr lang="en-US" altLang="zh-CN" sz="1600" dirty="0"/>
              <a:t>《</a:t>
            </a:r>
            <a:r>
              <a:rPr lang="zh-CN" altLang="en-US" sz="1600" dirty="0"/>
              <a:t>飞机油液分析与状态监测专家系统原理及应用</a:t>
            </a:r>
            <a:r>
              <a:rPr lang="en-US" altLang="zh-CN" sz="1600" dirty="0"/>
              <a:t>》</a:t>
            </a: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B7A2D751-430E-362D-9899-456169E54E11}"/>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
        <p:nvSpPr>
          <p:cNvPr id="8" name="文本框 7">
            <a:extLst>
              <a:ext uri="{FF2B5EF4-FFF2-40B4-BE49-F238E27FC236}">
                <a16:creationId xmlns:a16="http://schemas.microsoft.com/office/drawing/2014/main" id="{27289064-A2AF-F63A-A821-FA9541CE65DE}"/>
              </a:ext>
            </a:extLst>
          </p:cNvPr>
          <p:cNvSpPr txBox="1"/>
          <p:nvPr/>
        </p:nvSpPr>
        <p:spPr>
          <a:xfrm>
            <a:off x="625476" y="1993158"/>
            <a:ext cx="5470524" cy="4097275"/>
          </a:xfrm>
          <a:prstGeom prst="rect">
            <a:avLst/>
          </a:prstGeom>
          <a:noFill/>
        </p:spPr>
        <p:txBody>
          <a:bodyPr wrap="square">
            <a:spAutoFit/>
          </a:bodyPr>
          <a:lstStyle/>
          <a:p>
            <a:pPr marL="0" indent="0" algn="just" defTabSz="266700">
              <a:lnSpc>
                <a:spcPct val="150000"/>
              </a:lnSpc>
              <a:spcBef>
                <a:spcPct val="0"/>
              </a:spcBef>
              <a:spcAft>
                <a:spcPct val="0"/>
              </a:spcAft>
            </a:pPr>
            <a:r>
              <a:rPr lang="zh-CN" altLang="en-US" sz="1600" b="1" i="0" dirty="0">
                <a:solidFill>
                  <a:srgbClr val="FF0000"/>
                </a:solidFill>
                <a:latin typeface="宋体" panose="02010600030101010101" pitchFamily="2" charset="-122"/>
                <a:ea typeface="宋体" panose="02010600030101010101" pitchFamily="2" charset="-122"/>
              </a:rPr>
              <a:t>（</a:t>
            </a: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）创新点：</a:t>
            </a:r>
            <a:r>
              <a:rPr lang="zh-CN" altLang="en-US" sz="1600" i="0" dirty="0">
                <a:latin typeface="宋体" panose="02010600030101010101" pitchFamily="2" charset="-122"/>
                <a:ea typeface="宋体" panose="02010600030101010101" pitchFamily="2" charset="-122"/>
              </a:rPr>
              <a:t>该书建立了飞机油液分析与状态监测专家系统的理论体系和框架，介绍了飞机油液分析与状态监测专家系统的原理、关键技术及实际应用案例。力求突出航空特色，内容做到全面、详实，强调理论并突出应用。在理论方面，对专家系统基本原理、磨损趋势预测、磨损界限值制定、磨损故障智能融合诊断、磨损颗粒图像自动识别以及基于数据挖掘的磨损故障诊断知识的自动获取等技术均进行了详细的阐述。在应用方面，介绍了实际应用的航空发动机磨损监控专家系统和飞机液压系统污染监控专家系统，表明了专家系统和智能诊断方法在飞机油液监测中的实际应用前景。该书可以作为航空器维修相关专业的研究生和技术人员的参考书。</a:t>
            </a:r>
          </a:p>
        </p:txBody>
      </p:sp>
      <p:pic>
        <p:nvPicPr>
          <p:cNvPr id="3" name="图片 2" descr="第1页-1">
            <a:extLst>
              <a:ext uri="{FF2B5EF4-FFF2-40B4-BE49-F238E27FC236}">
                <a16:creationId xmlns:a16="http://schemas.microsoft.com/office/drawing/2014/main" id="{8EDD8CF4-066C-01CD-0C10-4F313FF158B8}"/>
              </a:ext>
            </a:extLst>
          </p:cNvPr>
          <p:cNvPicPr>
            <a:picLocks noChangeAspect="1"/>
          </p:cNvPicPr>
          <p:nvPr/>
        </p:nvPicPr>
        <p:blipFill>
          <a:blip r:embed="rId2"/>
          <a:srcRect l="6566" t="1138" r="2007" b="2175"/>
          <a:stretch>
            <a:fillRect/>
          </a:stretch>
        </p:blipFill>
        <p:spPr>
          <a:xfrm>
            <a:off x="6191567" y="2166814"/>
            <a:ext cx="2343150" cy="3669030"/>
          </a:xfrm>
          <a:prstGeom prst="rect">
            <a:avLst/>
          </a:prstGeom>
        </p:spPr>
      </p:pic>
    </p:spTree>
    <p:extLst>
      <p:ext uri="{BB962C8B-B14F-4D97-AF65-F5344CB8AC3E}">
        <p14:creationId xmlns:p14="http://schemas.microsoft.com/office/powerpoint/2010/main" val="23943764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1F6BE-E93A-5A1B-B16A-151EC6EDFFE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3D0FC49E-C41E-77F3-1627-3D50DCC360A1}"/>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ABB9DE25-4736-AF8F-BF15-184167F9164A}"/>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C11FF3CD-D101-1EB4-3AE6-901BA11EE87A}"/>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BF87B325-BBDF-B723-6A85-5BDDEAAD0FEF}"/>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A87AC6E3-F5D6-81F8-56BD-A34FCF645269}"/>
              </a:ext>
            </a:extLst>
          </p:cNvPr>
          <p:cNvSpPr txBox="1"/>
          <p:nvPr/>
        </p:nvSpPr>
        <p:spPr>
          <a:xfrm>
            <a:off x="452120" y="609283"/>
            <a:ext cx="5720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3.3.8 </a:t>
            </a:r>
            <a:r>
              <a:rPr lang="zh-CN" altLang="en-US" sz="1600" b="1" dirty="0">
                <a:latin typeface="Calibri" panose="020F0502020204030204"/>
                <a:ea typeface="宋体" panose="02010600030101010101" pitchFamily="2" charset="-122"/>
              </a:rPr>
              <a:t>文献成果</a:t>
            </a:r>
          </a:p>
        </p:txBody>
      </p:sp>
      <p:sp>
        <p:nvSpPr>
          <p:cNvPr id="9" name="文本框 8">
            <a:extLst>
              <a:ext uri="{FF2B5EF4-FFF2-40B4-BE49-F238E27FC236}">
                <a16:creationId xmlns:a16="http://schemas.microsoft.com/office/drawing/2014/main" id="{ADE1B244-4EA1-85FF-B7F1-F4468E8DC5C6}"/>
              </a:ext>
            </a:extLst>
          </p:cNvPr>
          <p:cNvSpPr txBox="1"/>
          <p:nvPr/>
        </p:nvSpPr>
        <p:spPr>
          <a:xfrm>
            <a:off x="461247" y="1281834"/>
            <a:ext cx="8249421" cy="5690469"/>
          </a:xfrm>
          <a:prstGeom prst="rect">
            <a:avLst/>
          </a:prstGeom>
        </p:spPr>
        <p:txBody>
          <a:bodyPr wrap="square">
            <a:spAutoFit/>
          </a:bodyPr>
          <a:lstStyle/>
          <a:p>
            <a:pPr algn="just" defTabSz="266700">
              <a:lnSpc>
                <a:spcPct val="150000"/>
              </a:lnSpc>
            </a:pPr>
            <a:r>
              <a:rPr lang="en-US" altLang="zh-CN" sz="1600" b="1" dirty="0">
                <a:solidFill>
                  <a:srgbClr val="FF0000"/>
                </a:solidFill>
                <a:latin typeface="宋体" panose="02010600030101010101" pitchFamily="2" charset="-122"/>
              </a:rPr>
              <a:t>1</a:t>
            </a:r>
            <a:r>
              <a:rPr lang="zh-CN" altLang="en-US" sz="1600" b="1" i="0" dirty="0">
                <a:solidFill>
                  <a:srgbClr val="FF0000"/>
                </a:solidFill>
                <a:latin typeface="宋体" panose="02010600030101010101" pitchFamily="2" charset="-122"/>
                <a:ea typeface="宋体" panose="02010600030101010101" pitchFamily="2" charset="-122"/>
              </a:rPr>
              <a:t>）重要论文：</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左洪福</a:t>
            </a:r>
            <a:r>
              <a:rPr lang="en-US" altLang="zh-CN" sz="1200" dirty="0"/>
              <a:t>. </a:t>
            </a:r>
            <a:r>
              <a:rPr lang="zh-CN" altLang="en-US" sz="1200" dirty="0"/>
              <a:t>润滑油金属磨粒的分类参数研究</a:t>
            </a:r>
            <a:r>
              <a:rPr lang="en-US" altLang="zh-CN" sz="1200" dirty="0"/>
              <a:t>, </a:t>
            </a:r>
            <a:r>
              <a:rPr lang="zh-CN" altLang="en-US" sz="1200" dirty="0"/>
              <a:t>航空学报 </a:t>
            </a:r>
            <a:r>
              <a:rPr lang="en-US" altLang="zh-CN" sz="1200" dirty="0"/>
              <a:t>[J], 2002, 23(3):279-281</a:t>
            </a:r>
          </a:p>
          <a:p>
            <a:pPr algn="just" defTabSz="266700">
              <a:lnSpc>
                <a:spcPct val="150000"/>
              </a:lnSpc>
            </a:pPr>
            <a:r>
              <a:rPr lang="en-US" altLang="zh-CN" sz="1200" dirty="0"/>
              <a:t>[2]	</a:t>
            </a:r>
            <a:r>
              <a:rPr lang="zh-CN" altLang="en-US" sz="1200" dirty="0"/>
              <a:t>陈果</a:t>
            </a:r>
            <a:r>
              <a:rPr lang="en-US" altLang="zh-CN" sz="1200" dirty="0"/>
              <a:t>, </a:t>
            </a:r>
            <a:r>
              <a:rPr lang="zh-CN" altLang="en-US" sz="1200" dirty="0"/>
              <a:t>左洪福</a:t>
            </a:r>
            <a:r>
              <a:rPr lang="en-US" altLang="zh-CN" sz="1200" dirty="0"/>
              <a:t>. </a:t>
            </a:r>
            <a:r>
              <a:rPr lang="zh-CN" altLang="en-US" sz="1200" dirty="0"/>
              <a:t>基于神经网络的多种油样分析技术融合诊断</a:t>
            </a:r>
            <a:r>
              <a:rPr lang="en-US" altLang="zh-CN" sz="1200" dirty="0"/>
              <a:t>, </a:t>
            </a:r>
            <a:r>
              <a:rPr lang="zh-CN" altLang="en-US" sz="1200" dirty="0"/>
              <a:t>摩擦学学报 </a:t>
            </a:r>
            <a:r>
              <a:rPr lang="en-US" altLang="zh-CN" sz="1200" dirty="0"/>
              <a:t>[J], 2003, 23(5):431-434</a:t>
            </a:r>
          </a:p>
          <a:p>
            <a:pPr algn="just" defTabSz="266700">
              <a:lnSpc>
                <a:spcPct val="150000"/>
              </a:lnSpc>
            </a:pPr>
            <a:r>
              <a:rPr lang="en-US" altLang="zh-CN" sz="1200" dirty="0"/>
              <a:t>[3]	</a:t>
            </a:r>
            <a:r>
              <a:rPr lang="zh-CN" altLang="en-US" sz="1200" dirty="0"/>
              <a:t>陈果</a:t>
            </a:r>
            <a:r>
              <a:rPr lang="en-US" altLang="zh-CN" sz="1200" dirty="0"/>
              <a:t>, </a:t>
            </a:r>
            <a:r>
              <a:rPr lang="zh-CN" altLang="en-US" sz="1200" dirty="0"/>
              <a:t>左洪福</a:t>
            </a:r>
            <a:r>
              <a:rPr lang="en-US" altLang="zh-CN" sz="1200" dirty="0"/>
              <a:t>. </a:t>
            </a:r>
            <a:r>
              <a:rPr lang="zh-CN" altLang="en-US" sz="1200" dirty="0"/>
              <a:t>基于神经网络的机械磨损故障光谱定位诊断法</a:t>
            </a:r>
            <a:r>
              <a:rPr lang="en-US" altLang="zh-CN" sz="1200" dirty="0"/>
              <a:t>, </a:t>
            </a:r>
            <a:r>
              <a:rPr lang="zh-CN" altLang="en-US" sz="1200" dirty="0"/>
              <a:t>摩擦学学报 </a:t>
            </a:r>
            <a:r>
              <a:rPr lang="en-US" altLang="zh-CN" sz="1200" dirty="0"/>
              <a:t>[J], 2004, 24(3):263-267</a:t>
            </a:r>
          </a:p>
          <a:p>
            <a:pPr algn="just" defTabSz="266700">
              <a:lnSpc>
                <a:spcPct val="150000"/>
              </a:lnSpc>
            </a:pPr>
            <a:r>
              <a:rPr lang="en-US" altLang="zh-CN" sz="1200" dirty="0"/>
              <a:t>[4]	</a:t>
            </a:r>
            <a:r>
              <a:rPr lang="zh-CN" altLang="en-US" sz="1200" dirty="0"/>
              <a:t>陈果</a:t>
            </a:r>
            <a:r>
              <a:rPr lang="en-US" altLang="zh-CN" sz="1200" dirty="0"/>
              <a:t>, </a:t>
            </a:r>
            <a:r>
              <a:rPr lang="zh-CN" altLang="en-US" sz="1200" dirty="0"/>
              <a:t>左洪福</a:t>
            </a:r>
            <a:r>
              <a:rPr lang="en-US" altLang="zh-CN" sz="1200" dirty="0"/>
              <a:t>. </a:t>
            </a:r>
            <a:r>
              <a:rPr lang="zh-CN" altLang="en-US" sz="1200" dirty="0"/>
              <a:t>基于知识规则的发动机磨损故障诊断专家系统</a:t>
            </a:r>
            <a:r>
              <a:rPr lang="en-US" altLang="zh-CN" sz="1200" dirty="0"/>
              <a:t>, </a:t>
            </a:r>
            <a:r>
              <a:rPr lang="zh-CN" altLang="en-US" sz="1200" dirty="0"/>
              <a:t>航空动力学报 </a:t>
            </a:r>
            <a:r>
              <a:rPr lang="en-US" altLang="zh-CN" sz="1200" dirty="0"/>
              <a:t>[J], 2004, 19(1):23-29</a:t>
            </a:r>
          </a:p>
          <a:p>
            <a:pPr algn="just" defTabSz="266700">
              <a:lnSpc>
                <a:spcPct val="150000"/>
              </a:lnSpc>
            </a:pPr>
            <a:r>
              <a:rPr lang="en-US" altLang="zh-CN" sz="1200" dirty="0"/>
              <a:t>[5]	</a:t>
            </a:r>
            <a:r>
              <a:rPr lang="zh-CN" altLang="en-US" sz="1200" dirty="0"/>
              <a:t>陈果</a:t>
            </a:r>
            <a:r>
              <a:rPr lang="en-US" altLang="zh-CN" sz="1200" dirty="0"/>
              <a:t>, </a:t>
            </a:r>
            <a:r>
              <a:rPr lang="zh-CN" altLang="en-US" sz="1200" dirty="0"/>
              <a:t>左洪福</a:t>
            </a:r>
            <a:r>
              <a:rPr lang="en-US" altLang="zh-CN" sz="1200" dirty="0"/>
              <a:t>. </a:t>
            </a:r>
            <a:r>
              <a:rPr lang="zh-CN" altLang="en-US" sz="1200" dirty="0"/>
              <a:t>发动机磨损故障的集成神经网络融合诊断</a:t>
            </a:r>
            <a:r>
              <a:rPr lang="en-US" altLang="zh-CN" sz="1200" dirty="0"/>
              <a:t>, </a:t>
            </a:r>
            <a:r>
              <a:rPr lang="zh-CN" altLang="en-US" sz="1200" dirty="0"/>
              <a:t>南京航空航天大学学报 </a:t>
            </a:r>
            <a:r>
              <a:rPr lang="en-US" altLang="zh-CN" sz="1200" dirty="0"/>
              <a:t>[J], 2004, 36(3):278-283</a:t>
            </a:r>
          </a:p>
          <a:p>
            <a:pPr algn="just" defTabSz="266700">
              <a:lnSpc>
                <a:spcPct val="150000"/>
              </a:lnSpc>
            </a:pPr>
            <a:r>
              <a:rPr lang="en-US" altLang="zh-CN" sz="1200" dirty="0"/>
              <a:t>[6]	</a:t>
            </a:r>
            <a:r>
              <a:rPr lang="zh-CN" altLang="en-US" sz="1200" dirty="0"/>
              <a:t>周伽</a:t>
            </a:r>
            <a:r>
              <a:rPr lang="en-US" altLang="zh-CN" sz="1200" dirty="0"/>
              <a:t>, </a:t>
            </a:r>
            <a:r>
              <a:rPr lang="zh-CN" altLang="en-US" sz="1200" dirty="0"/>
              <a:t>陈果</a:t>
            </a:r>
            <a:r>
              <a:rPr lang="en-US" altLang="zh-CN" sz="1200" dirty="0"/>
              <a:t>. </a:t>
            </a:r>
            <a:r>
              <a:rPr lang="zh-CN" altLang="en-US" sz="1200" dirty="0"/>
              <a:t>光谱油样分析数据的神经网络多变量预测技术</a:t>
            </a:r>
            <a:r>
              <a:rPr lang="en-US" altLang="zh-CN" sz="1200" dirty="0"/>
              <a:t>, </a:t>
            </a:r>
            <a:r>
              <a:rPr lang="zh-CN" altLang="en-US" sz="1200" dirty="0"/>
              <a:t>仪器仪表学报 </a:t>
            </a:r>
            <a:r>
              <a:rPr lang="en-US" altLang="zh-CN" sz="1200" dirty="0"/>
              <a:t>[J], 2006, 27(4):389-393</a:t>
            </a:r>
          </a:p>
          <a:p>
            <a:pPr algn="just" defTabSz="266700">
              <a:lnSpc>
                <a:spcPct val="150000"/>
              </a:lnSpc>
            </a:pPr>
            <a:r>
              <a:rPr lang="en-US" altLang="zh-CN" sz="1200" dirty="0"/>
              <a:t>[7]	</a:t>
            </a:r>
            <a:r>
              <a:rPr lang="zh-CN" altLang="en-US" sz="1200" dirty="0"/>
              <a:t>杨虞微</a:t>
            </a:r>
            <a:r>
              <a:rPr lang="en-US" altLang="zh-CN" sz="1200" dirty="0"/>
              <a:t>, </a:t>
            </a:r>
            <a:r>
              <a:rPr lang="zh-CN" altLang="en-US" sz="1200" dirty="0"/>
              <a:t>陈果</a:t>
            </a:r>
            <a:r>
              <a:rPr lang="en-US" altLang="zh-CN" sz="1200" dirty="0"/>
              <a:t>. </a:t>
            </a:r>
            <a:r>
              <a:rPr lang="zh-CN" altLang="en-US" sz="1200" dirty="0"/>
              <a:t>基于结构自适应径向基神经网络的油样光谱数据建模</a:t>
            </a:r>
            <a:r>
              <a:rPr lang="en-US" altLang="zh-CN" sz="1200" dirty="0"/>
              <a:t>, </a:t>
            </a:r>
            <a:r>
              <a:rPr lang="zh-CN" altLang="en-US" sz="1200" dirty="0"/>
              <a:t>仪器仪表学报 </a:t>
            </a:r>
            <a:r>
              <a:rPr lang="en-US" altLang="zh-CN" sz="1200" dirty="0"/>
              <a:t>[J], 2006, 27(1):98-101</a:t>
            </a:r>
          </a:p>
          <a:p>
            <a:pPr algn="just" defTabSz="266700">
              <a:lnSpc>
                <a:spcPct val="150000"/>
              </a:lnSpc>
            </a:pPr>
            <a:r>
              <a:rPr lang="en-US" altLang="zh-CN" sz="1200" dirty="0"/>
              <a:t>[8]	</a:t>
            </a:r>
            <a:r>
              <a:rPr lang="zh-CN" altLang="en-US" sz="1200" dirty="0"/>
              <a:t>陈果</a:t>
            </a:r>
            <a:r>
              <a:rPr lang="en-US" altLang="zh-CN" sz="1200" dirty="0"/>
              <a:t>, </a:t>
            </a:r>
            <a:r>
              <a:rPr lang="zh-CN" altLang="en-US" sz="1200" dirty="0"/>
              <a:t>杨虞微</a:t>
            </a:r>
            <a:r>
              <a:rPr lang="en-US" altLang="zh-CN" sz="1200" dirty="0"/>
              <a:t>. </a:t>
            </a:r>
            <a:r>
              <a:rPr lang="zh-CN" altLang="en-US" sz="1200" dirty="0"/>
              <a:t>航空发动机复杂磨损趋势的神经网络多变量预测模型</a:t>
            </a:r>
            <a:r>
              <a:rPr lang="en-US" altLang="zh-CN" sz="1200" dirty="0"/>
              <a:t>, </a:t>
            </a:r>
            <a:r>
              <a:rPr lang="zh-CN" altLang="en-US" sz="1200" dirty="0"/>
              <a:t>中国机械工程 </a:t>
            </a:r>
            <a:r>
              <a:rPr lang="en-US" altLang="zh-CN" sz="1200" dirty="0"/>
              <a:t>[J], 2007, 18(1):71-74</a:t>
            </a:r>
          </a:p>
          <a:p>
            <a:pPr algn="just" defTabSz="266700">
              <a:lnSpc>
                <a:spcPct val="150000"/>
              </a:lnSpc>
            </a:pPr>
            <a:r>
              <a:rPr lang="en-US" altLang="zh-CN" sz="1200" dirty="0"/>
              <a:t>[9]	</a:t>
            </a:r>
            <a:r>
              <a:rPr lang="zh-CN" altLang="en-US" sz="1200" dirty="0"/>
              <a:t>陈果</a:t>
            </a:r>
            <a:r>
              <a:rPr lang="en-US" altLang="zh-CN" sz="1200" dirty="0"/>
              <a:t>, </a:t>
            </a:r>
            <a:r>
              <a:rPr lang="zh-CN" altLang="en-US" sz="1200" dirty="0"/>
              <a:t>陈立波</a:t>
            </a:r>
            <a:r>
              <a:rPr lang="en-US" altLang="zh-CN" sz="1200" dirty="0"/>
              <a:t>, </a:t>
            </a:r>
            <a:r>
              <a:rPr lang="zh-CN" altLang="en-US" sz="1200" dirty="0"/>
              <a:t>宋兰琪</a:t>
            </a:r>
            <a:r>
              <a:rPr lang="en-US" altLang="zh-CN" sz="1200" dirty="0"/>
              <a:t>. </a:t>
            </a:r>
            <a:r>
              <a:rPr lang="zh-CN" altLang="en-US" sz="1200" dirty="0"/>
              <a:t>基于粗糙集理论的航空发动机滑油光谱诊断专家系统知识获取方法研究</a:t>
            </a:r>
            <a:r>
              <a:rPr lang="en-US" altLang="zh-CN" sz="1200" dirty="0"/>
              <a:t>, </a:t>
            </a:r>
            <a:r>
              <a:rPr lang="zh-CN" altLang="en-US" sz="1200" dirty="0"/>
              <a:t>机械科学与技术 </a:t>
            </a:r>
            <a:r>
              <a:rPr lang="en-US" altLang="zh-CN" sz="1200" dirty="0"/>
              <a:t>[J], 2007, 26(7):897-901</a:t>
            </a:r>
          </a:p>
          <a:p>
            <a:pPr algn="just" defTabSz="266700">
              <a:lnSpc>
                <a:spcPct val="150000"/>
              </a:lnSpc>
            </a:pPr>
            <a:r>
              <a:rPr lang="en-US" altLang="zh-CN" sz="1200" dirty="0"/>
              <a:t>[10]	</a:t>
            </a:r>
            <a:r>
              <a:rPr lang="zh-CN" altLang="en-US" sz="1200" dirty="0"/>
              <a:t>陈果</a:t>
            </a:r>
            <a:r>
              <a:rPr lang="en-US" altLang="zh-CN" sz="1200" dirty="0"/>
              <a:t>, </a:t>
            </a:r>
            <a:r>
              <a:rPr lang="zh-CN" altLang="en-US" sz="1200" dirty="0"/>
              <a:t>陈立波</a:t>
            </a:r>
            <a:r>
              <a:rPr lang="en-US" altLang="zh-CN" sz="1200" dirty="0"/>
              <a:t>, </a:t>
            </a:r>
            <a:r>
              <a:rPr lang="zh-CN" altLang="en-US" sz="1200" dirty="0"/>
              <a:t>宋兰琪</a:t>
            </a:r>
            <a:r>
              <a:rPr lang="en-US" altLang="zh-CN" sz="1200" dirty="0"/>
              <a:t>. </a:t>
            </a:r>
            <a:r>
              <a:rPr lang="zh-CN" altLang="en-US" sz="1200" dirty="0"/>
              <a:t>基于神经网络规则提取的航空发动机磨损故障诊断知识获取</a:t>
            </a:r>
            <a:r>
              <a:rPr lang="en-US" altLang="zh-CN" sz="1200" dirty="0"/>
              <a:t>, </a:t>
            </a:r>
            <a:r>
              <a:rPr lang="zh-CN" altLang="en-US" sz="1200" dirty="0"/>
              <a:t>航空动力学报 </a:t>
            </a:r>
            <a:r>
              <a:rPr lang="en-US" altLang="zh-CN" sz="1200" dirty="0"/>
              <a:t>[J], 2008, 23(12):2170-2176</a:t>
            </a:r>
          </a:p>
          <a:p>
            <a:pPr algn="just" defTabSz="266700">
              <a:lnSpc>
                <a:spcPct val="150000"/>
              </a:lnSpc>
            </a:pPr>
            <a:r>
              <a:rPr lang="en-US" altLang="zh-CN" sz="1200" dirty="0"/>
              <a:t>[11]	</a:t>
            </a:r>
            <a:r>
              <a:rPr lang="zh-CN" altLang="en-US" sz="1200" dirty="0"/>
              <a:t>陈立波</a:t>
            </a:r>
            <a:r>
              <a:rPr lang="en-US" altLang="zh-CN" sz="1200" dirty="0"/>
              <a:t>, </a:t>
            </a:r>
            <a:r>
              <a:rPr lang="zh-CN" altLang="en-US" sz="1200" dirty="0"/>
              <a:t>宋兰琪</a:t>
            </a:r>
            <a:r>
              <a:rPr lang="en-US" altLang="zh-CN" sz="1200" dirty="0"/>
              <a:t>, </a:t>
            </a:r>
            <a:r>
              <a:rPr lang="zh-CN" altLang="en-US" sz="1200" dirty="0"/>
              <a:t>陈果</a:t>
            </a:r>
            <a:r>
              <a:rPr lang="en-US" altLang="zh-CN" sz="1200" dirty="0"/>
              <a:t>. </a:t>
            </a:r>
            <a:r>
              <a:rPr lang="zh-CN" altLang="en-US" sz="1200" dirty="0"/>
              <a:t>航空发动机滑油综合监控中的磨损故障融合诊断研究</a:t>
            </a:r>
            <a:r>
              <a:rPr lang="en-US" altLang="zh-CN" sz="1200" dirty="0"/>
              <a:t>, </a:t>
            </a:r>
            <a:r>
              <a:rPr lang="zh-CN" altLang="en-US" sz="1200" dirty="0"/>
              <a:t>航空动力学报 </a:t>
            </a:r>
            <a:r>
              <a:rPr lang="en-US" altLang="zh-CN" sz="1200" dirty="0"/>
              <a:t>[J], 2009, 24(1):169-175</a:t>
            </a:r>
          </a:p>
          <a:p>
            <a:pPr algn="just" defTabSz="266700">
              <a:lnSpc>
                <a:spcPct val="150000"/>
              </a:lnSpc>
            </a:pPr>
            <a:r>
              <a:rPr lang="en-US" altLang="zh-CN" sz="1200" dirty="0"/>
              <a:t>[12]	</a:t>
            </a:r>
            <a:r>
              <a:rPr lang="zh-CN" altLang="en-US" sz="1200" dirty="0"/>
              <a:t>陈果</a:t>
            </a:r>
            <a:r>
              <a:rPr lang="en-US" altLang="zh-CN" sz="1200" dirty="0"/>
              <a:t>, </a:t>
            </a:r>
            <a:r>
              <a:rPr lang="zh-CN" altLang="en-US" sz="1200" dirty="0"/>
              <a:t>陈立波</a:t>
            </a:r>
            <a:r>
              <a:rPr lang="en-US" altLang="zh-CN" sz="1200" dirty="0"/>
              <a:t>, </a:t>
            </a:r>
            <a:r>
              <a:rPr lang="zh-CN" altLang="en-US" sz="1200" dirty="0"/>
              <a:t>宋兰琪</a:t>
            </a:r>
            <a:r>
              <a:rPr lang="en-US" altLang="zh-CN" sz="1200" dirty="0"/>
              <a:t>. </a:t>
            </a:r>
            <a:r>
              <a:rPr lang="zh-CN" altLang="en-US" sz="1200" dirty="0"/>
              <a:t>一种磨损故障融合诊断新方法及其应用</a:t>
            </a:r>
            <a:r>
              <a:rPr lang="en-US" altLang="zh-CN" sz="1200" dirty="0"/>
              <a:t>, </a:t>
            </a:r>
            <a:r>
              <a:rPr lang="zh-CN" altLang="en-US" sz="1200" dirty="0"/>
              <a:t>机械科学与技术 </a:t>
            </a:r>
            <a:r>
              <a:rPr lang="en-US" altLang="zh-CN" sz="1200" dirty="0"/>
              <a:t>[J], 2009, 28(9):1157-1161</a:t>
            </a:r>
          </a:p>
          <a:p>
            <a:pPr algn="just" defTabSz="266700">
              <a:lnSpc>
                <a:spcPct val="150000"/>
              </a:lnSpc>
            </a:pPr>
            <a:r>
              <a:rPr lang="en-US" altLang="zh-CN" sz="1200" dirty="0"/>
              <a:t>[13]	</a:t>
            </a:r>
            <a:r>
              <a:rPr lang="zh-CN" altLang="en-US" sz="1200" dirty="0"/>
              <a:t>孙丽萍</a:t>
            </a:r>
            <a:r>
              <a:rPr lang="en-US" altLang="zh-CN" sz="1200" dirty="0"/>
              <a:t>, </a:t>
            </a:r>
            <a:r>
              <a:rPr lang="zh-CN" altLang="en-US" sz="1200" dirty="0"/>
              <a:t>陈果</a:t>
            </a:r>
            <a:r>
              <a:rPr lang="en-US" altLang="zh-CN" sz="1200" dirty="0"/>
              <a:t>. </a:t>
            </a:r>
            <a:r>
              <a:rPr lang="zh-CN" altLang="en-US" sz="1200" dirty="0"/>
              <a:t>基于</a:t>
            </a:r>
            <a:r>
              <a:rPr lang="en-US" altLang="zh-CN" sz="1200" dirty="0"/>
              <a:t>KPCA</a:t>
            </a:r>
            <a:r>
              <a:rPr lang="zh-CN" altLang="en-US" sz="1200" dirty="0"/>
              <a:t>的航空发动机滑油滤磨屑图像识别</a:t>
            </a:r>
            <a:r>
              <a:rPr lang="en-US" altLang="zh-CN" sz="1200" dirty="0"/>
              <a:t>, </a:t>
            </a:r>
            <a:r>
              <a:rPr lang="zh-CN" altLang="en-US" sz="1200" dirty="0"/>
              <a:t>机械科学与技术 </a:t>
            </a:r>
            <a:r>
              <a:rPr lang="en-US" altLang="zh-CN" sz="1200" dirty="0"/>
              <a:t>[J], 2010, 29(6):731-736</a:t>
            </a:r>
          </a:p>
          <a:p>
            <a:pPr algn="just" defTabSz="266700">
              <a:lnSpc>
                <a:spcPct val="150000"/>
              </a:lnSpc>
            </a:pPr>
            <a:r>
              <a:rPr lang="en-US" altLang="zh-CN" sz="1200" dirty="0"/>
              <a:t>[14]	</a:t>
            </a:r>
            <a:r>
              <a:rPr lang="zh-CN" altLang="en-US" sz="1200" dirty="0"/>
              <a:t>谭真臻</a:t>
            </a:r>
            <a:r>
              <a:rPr lang="en-US" altLang="zh-CN" sz="1200" dirty="0"/>
              <a:t>, </a:t>
            </a:r>
            <a:r>
              <a:rPr lang="zh-CN" altLang="en-US" sz="1200" dirty="0"/>
              <a:t>陈果</a:t>
            </a:r>
            <a:r>
              <a:rPr lang="en-US" altLang="zh-CN" sz="1200" dirty="0"/>
              <a:t>. </a:t>
            </a:r>
            <a:r>
              <a:rPr lang="zh-CN" altLang="en-US" sz="1200" dirty="0"/>
              <a:t>基于图像分析和野点检测的航空发动机磨损状态识别</a:t>
            </a:r>
            <a:r>
              <a:rPr lang="en-US" altLang="zh-CN" sz="1200" dirty="0"/>
              <a:t>, </a:t>
            </a:r>
            <a:r>
              <a:rPr lang="zh-CN" altLang="en-US" sz="1200" dirty="0"/>
              <a:t>中国机械工程 </a:t>
            </a:r>
            <a:r>
              <a:rPr lang="en-US" altLang="zh-CN" sz="1200" dirty="0"/>
              <a:t>[J], 2010, 21(7):827-831</a:t>
            </a:r>
          </a:p>
          <a:p>
            <a:pPr algn="just" defTabSz="266700">
              <a:lnSpc>
                <a:spcPct val="150000"/>
              </a:lnSpc>
            </a:pPr>
            <a:r>
              <a:rPr lang="en-US" altLang="zh-CN" sz="1200" dirty="0"/>
              <a:t>[15]	</a:t>
            </a:r>
            <a:r>
              <a:rPr lang="zh-CN" altLang="en-US" sz="1200" dirty="0"/>
              <a:t>陈立波</a:t>
            </a:r>
            <a:r>
              <a:rPr lang="en-US" altLang="zh-CN" sz="1200" dirty="0"/>
              <a:t>, </a:t>
            </a:r>
            <a:r>
              <a:rPr lang="zh-CN" altLang="en-US" sz="1200" dirty="0"/>
              <a:t>陈果</a:t>
            </a:r>
            <a:r>
              <a:rPr lang="en-US" altLang="zh-CN" sz="1200" dirty="0"/>
              <a:t>. </a:t>
            </a:r>
            <a:r>
              <a:rPr lang="zh-CN" altLang="en-US" sz="1200" dirty="0"/>
              <a:t>基于图像的发动机滑油滤磨屑定量分析技术研究</a:t>
            </a:r>
            <a:r>
              <a:rPr lang="en-US" altLang="zh-CN" sz="1200" dirty="0"/>
              <a:t>, </a:t>
            </a:r>
            <a:r>
              <a:rPr lang="zh-CN" altLang="en-US" sz="1200" dirty="0"/>
              <a:t>航空学报 </a:t>
            </a:r>
            <a:r>
              <a:rPr lang="en-US" altLang="zh-CN" sz="1200" dirty="0"/>
              <a:t>[J], 2010, 31(11)</a:t>
            </a:r>
          </a:p>
          <a:p>
            <a:pPr algn="just" defTabSz="266700">
              <a:lnSpc>
                <a:spcPct val="150000"/>
              </a:lnSpc>
            </a:pPr>
            <a:endParaRPr lang="en-US" altLang="zh-CN" sz="1200" dirty="0"/>
          </a:p>
          <a:p>
            <a:pPr algn="just" defTabSz="266700">
              <a:lnSpc>
                <a:spcPct val="150000"/>
              </a:lnSpc>
            </a:pPr>
            <a:endParaRPr lang="en-US" altLang="zh-CN" sz="1200" dirty="0"/>
          </a:p>
        </p:txBody>
      </p:sp>
      <p:sp>
        <p:nvSpPr>
          <p:cNvPr id="11" name="文本框 10">
            <a:extLst>
              <a:ext uri="{FF2B5EF4-FFF2-40B4-BE49-F238E27FC236}">
                <a16:creationId xmlns:a16="http://schemas.microsoft.com/office/drawing/2014/main" id="{A58ECA86-6E81-14AB-0D28-975D851A0FBE}"/>
              </a:ext>
            </a:extLst>
          </p:cNvPr>
          <p:cNvSpPr txBox="1"/>
          <p:nvPr/>
        </p:nvSpPr>
        <p:spPr>
          <a:xfrm>
            <a:off x="7921604" y="1371600"/>
            <a:ext cx="681922"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27</a:t>
            </a:r>
            <a:r>
              <a:rPr lang="zh-CN" altLang="en-US" dirty="0"/>
              <a:t>篇</a:t>
            </a:r>
          </a:p>
        </p:txBody>
      </p:sp>
      <p:sp>
        <p:nvSpPr>
          <p:cNvPr id="13" name="Text Box 5">
            <a:extLst>
              <a:ext uri="{FF2B5EF4-FFF2-40B4-BE49-F238E27FC236}">
                <a16:creationId xmlns:a16="http://schemas.microsoft.com/office/drawing/2014/main" id="{5B5DACAB-F2CD-884B-DA5B-27DC1D0F82D2}"/>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Tree>
    <p:extLst>
      <p:ext uri="{BB962C8B-B14F-4D97-AF65-F5344CB8AC3E}">
        <p14:creationId xmlns:p14="http://schemas.microsoft.com/office/powerpoint/2010/main" val="25704508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F0C03-E4F1-ED04-8ABB-33D9B014FFE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347CE66-A35C-AC3B-028B-2AAEC196C7EA}"/>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0DAE2A07-2A0E-1ACC-FDBB-E922668525B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77DE6236-6199-060A-AFAB-E9C821821CBF}"/>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2C9E8508-D926-C059-3CA5-EB6B11D4EA60}"/>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91BA2F70-7B82-EBFE-8B12-535FA5E48593}"/>
              </a:ext>
            </a:extLst>
          </p:cNvPr>
          <p:cNvSpPr txBox="1"/>
          <p:nvPr/>
        </p:nvSpPr>
        <p:spPr>
          <a:xfrm>
            <a:off x="452120" y="609283"/>
            <a:ext cx="5720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3.3.8 </a:t>
            </a:r>
            <a:r>
              <a:rPr lang="zh-CN" altLang="en-US" sz="1600" b="1" dirty="0">
                <a:latin typeface="Calibri" panose="020F0502020204030204"/>
                <a:ea typeface="宋体" panose="02010600030101010101" pitchFamily="2" charset="-122"/>
              </a:rPr>
              <a:t>文献成果</a:t>
            </a:r>
          </a:p>
        </p:txBody>
      </p:sp>
      <p:sp>
        <p:nvSpPr>
          <p:cNvPr id="9" name="文本框 8">
            <a:extLst>
              <a:ext uri="{FF2B5EF4-FFF2-40B4-BE49-F238E27FC236}">
                <a16:creationId xmlns:a16="http://schemas.microsoft.com/office/drawing/2014/main" id="{3439A4FC-5706-5935-4062-8DCCA48E3B62}"/>
              </a:ext>
            </a:extLst>
          </p:cNvPr>
          <p:cNvSpPr txBox="1"/>
          <p:nvPr/>
        </p:nvSpPr>
        <p:spPr>
          <a:xfrm>
            <a:off x="461247" y="1281834"/>
            <a:ext cx="8249421" cy="5598136"/>
          </a:xfrm>
          <a:prstGeom prst="rect">
            <a:avLst/>
          </a:prstGeom>
        </p:spPr>
        <p:txBody>
          <a:bodyPr wrap="square">
            <a:spAutoFit/>
          </a:bodyPr>
          <a:lstStyle/>
          <a:p>
            <a:pPr algn="just" defTabSz="266700">
              <a:lnSpc>
                <a:spcPct val="150000"/>
              </a:lnSpc>
            </a:pPr>
            <a:r>
              <a:rPr lang="en-US" altLang="zh-CN" sz="1200" dirty="0"/>
              <a:t>[16]	</a:t>
            </a:r>
            <a:r>
              <a:rPr lang="zh-CN" altLang="en-US" sz="1200" dirty="0"/>
              <a:t>李爱</a:t>
            </a:r>
            <a:r>
              <a:rPr lang="en-US" altLang="zh-CN" sz="1200" dirty="0"/>
              <a:t>, </a:t>
            </a:r>
            <a:r>
              <a:rPr lang="zh-CN" altLang="en-US" sz="1200" dirty="0"/>
              <a:t>陈果</a:t>
            </a:r>
            <a:r>
              <a:rPr lang="en-US" altLang="zh-CN" sz="1200" dirty="0"/>
              <a:t>, </a:t>
            </a:r>
            <a:r>
              <a:rPr lang="zh-CN" altLang="en-US" sz="1200" dirty="0"/>
              <a:t>葛科宇</a:t>
            </a:r>
            <a:r>
              <a:rPr lang="en-US" altLang="zh-CN" sz="1200" dirty="0"/>
              <a:t>. </a:t>
            </a:r>
            <a:r>
              <a:rPr lang="zh-CN" altLang="en-US" sz="1200" dirty="0"/>
              <a:t>基于多</a:t>
            </a:r>
            <a:r>
              <a:rPr lang="en-US" altLang="zh-CN" sz="1200" dirty="0"/>
              <a:t>Agent</a:t>
            </a:r>
            <a:r>
              <a:rPr lang="zh-CN" altLang="en-US" sz="1200" dirty="0"/>
              <a:t>协同诊断的飞机液压系统综合监控技术研究</a:t>
            </a:r>
            <a:r>
              <a:rPr lang="en-US" altLang="zh-CN" sz="1200" dirty="0"/>
              <a:t>, </a:t>
            </a:r>
            <a:r>
              <a:rPr lang="zh-CN" altLang="en-US" sz="1200" dirty="0"/>
              <a:t>航空学报 </a:t>
            </a:r>
            <a:r>
              <a:rPr lang="en-US" altLang="zh-CN" sz="1200" dirty="0"/>
              <a:t>[J], 2010, 31(12):2407-2416</a:t>
            </a:r>
          </a:p>
          <a:p>
            <a:pPr algn="just" defTabSz="266700">
              <a:lnSpc>
                <a:spcPct val="150000"/>
              </a:lnSpc>
            </a:pPr>
            <a:r>
              <a:rPr lang="en-US" altLang="zh-CN" sz="1200" dirty="0"/>
              <a:t>[17]	</a:t>
            </a:r>
            <a:r>
              <a:rPr lang="zh-CN" altLang="en-US" sz="1200" dirty="0"/>
              <a:t>李爱</a:t>
            </a:r>
            <a:r>
              <a:rPr lang="en-US" altLang="zh-CN" sz="1200" dirty="0"/>
              <a:t>, </a:t>
            </a:r>
            <a:r>
              <a:rPr lang="zh-CN" altLang="en-US" sz="1200" dirty="0"/>
              <a:t>陈果</a:t>
            </a:r>
            <a:r>
              <a:rPr lang="en-US" altLang="zh-CN" sz="1200" dirty="0"/>
              <a:t>. </a:t>
            </a:r>
            <a:r>
              <a:rPr lang="zh-CN" altLang="en-US" sz="1200" dirty="0"/>
              <a:t>基于</a:t>
            </a:r>
            <a:r>
              <a:rPr lang="en-US" altLang="zh-CN" sz="1200" dirty="0"/>
              <a:t>SVM</a:t>
            </a:r>
            <a:r>
              <a:rPr lang="zh-CN" altLang="en-US" sz="1200" dirty="0"/>
              <a:t>的航空发动机油样光谱诊断界限值制定研究</a:t>
            </a:r>
            <a:r>
              <a:rPr lang="en-US" altLang="zh-CN" sz="1200" dirty="0"/>
              <a:t>, </a:t>
            </a:r>
            <a:r>
              <a:rPr lang="zh-CN" altLang="en-US" sz="1200" dirty="0"/>
              <a:t>航空动力学报 </a:t>
            </a:r>
            <a:r>
              <a:rPr lang="en-US" altLang="zh-CN" sz="1200" dirty="0"/>
              <a:t>[J], 2011, 26(4):771-778</a:t>
            </a:r>
          </a:p>
          <a:p>
            <a:pPr algn="just" defTabSz="266700">
              <a:lnSpc>
                <a:spcPct val="150000"/>
              </a:lnSpc>
            </a:pPr>
            <a:r>
              <a:rPr lang="en-US" altLang="zh-CN" sz="1200" dirty="0"/>
              <a:t>[18]	</a:t>
            </a:r>
            <a:r>
              <a:rPr lang="zh-CN" altLang="en-US" sz="1200" dirty="0"/>
              <a:t>葛科宇</a:t>
            </a:r>
            <a:r>
              <a:rPr lang="en-US" altLang="zh-CN" sz="1200" dirty="0"/>
              <a:t>, </a:t>
            </a:r>
            <a:r>
              <a:rPr lang="zh-CN" altLang="en-US" sz="1200" dirty="0"/>
              <a:t>陈果</a:t>
            </a:r>
            <a:r>
              <a:rPr lang="en-US" altLang="zh-CN" sz="1200" dirty="0"/>
              <a:t>, </a:t>
            </a:r>
            <a:r>
              <a:rPr lang="zh-CN" altLang="en-US" sz="1200" dirty="0"/>
              <a:t>侯民利</a:t>
            </a:r>
            <a:r>
              <a:rPr lang="en-US" altLang="zh-CN" sz="1200" dirty="0"/>
              <a:t>. </a:t>
            </a:r>
            <a:r>
              <a:rPr lang="zh-CN" altLang="en-US" sz="1200" dirty="0"/>
              <a:t>飞机液压系统磨损故障案例推理诊断方法研究</a:t>
            </a:r>
            <a:r>
              <a:rPr lang="en-US" altLang="zh-CN" sz="1200" dirty="0"/>
              <a:t>, </a:t>
            </a:r>
            <a:r>
              <a:rPr lang="zh-CN" altLang="en-US" sz="1200" dirty="0"/>
              <a:t>机械科学与技术 </a:t>
            </a:r>
            <a:r>
              <a:rPr lang="en-US" altLang="zh-CN" sz="1200" dirty="0"/>
              <a:t>[J], 2011, 30(6):922-926</a:t>
            </a:r>
          </a:p>
          <a:p>
            <a:pPr algn="just" defTabSz="266700">
              <a:lnSpc>
                <a:spcPct val="150000"/>
              </a:lnSpc>
            </a:pPr>
            <a:r>
              <a:rPr lang="en-US" altLang="zh-CN" sz="1200" dirty="0"/>
              <a:t>[19]	</a:t>
            </a:r>
            <a:r>
              <a:rPr lang="zh-CN" altLang="en-US" sz="1200" dirty="0"/>
              <a:t>葛科宇</a:t>
            </a:r>
            <a:r>
              <a:rPr lang="en-US" altLang="zh-CN" sz="1200" dirty="0"/>
              <a:t>, </a:t>
            </a:r>
            <a:r>
              <a:rPr lang="zh-CN" altLang="en-US" sz="1200" dirty="0"/>
              <a:t>陈果</a:t>
            </a:r>
            <a:r>
              <a:rPr lang="en-US" altLang="zh-CN" sz="1200" dirty="0"/>
              <a:t>. </a:t>
            </a:r>
            <a:r>
              <a:rPr lang="zh-CN" altLang="en-US" sz="1200" dirty="0"/>
              <a:t>基于</a:t>
            </a:r>
            <a:r>
              <a:rPr lang="en-US" altLang="zh-CN" sz="1200" dirty="0"/>
              <a:t>Weka</a:t>
            </a:r>
            <a:r>
              <a:rPr lang="zh-CN" altLang="en-US" sz="1200" dirty="0"/>
              <a:t>平台知识获取的航空发动机磨损故障专家系统</a:t>
            </a:r>
            <a:r>
              <a:rPr lang="en-US" altLang="zh-CN" sz="1200" dirty="0"/>
              <a:t>, </a:t>
            </a:r>
            <a:r>
              <a:rPr lang="zh-CN" altLang="en-US" sz="1200" dirty="0"/>
              <a:t>机械科学与技术 </a:t>
            </a:r>
            <a:r>
              <a:rPr lang="en-US" altLang="zh-CN" sz="1200" dirty="0"/>
              <a:t>[J], 2011, 30(11):1955-1959</a:t>
            </a:r>
          </a:p>
          <a:p>
            <a:pPr algn="just" defTabSz="266700">
              <a:lnSpc>
                <a:spcPct val="150000"/>
              </a:lnSpc>
            </a:pPr>
            <a:r>
              <a:rPr lang="en-US" altLang="zh-CN" sz="1200" dirty="0"/>
              <a:t>[20]	Ai Li, Guo Chen. A new approach for rule extraction of expert system </a:t>
            </a:r>
            <a:r>
              <a:rPr lang="en-US" altLang="zh-CN" sz="1200" dirty="0" err="1"/>
              <a:t>basedon</a:t>
            </a:r>
            <a:r>
              <a:rPr lang="en-US" altLang="zh-CN" sz="1200" dirty="0"/>
              <a:t> SVM, Measurement [J], 47 (2014) 715-723</a:t>
            </a:r>
          </a:p>
          <a:p>
            <a:pPr algn="just" defTabSz="266700">
              <a:lnSpc>
                <a:spcPct val="150000"/>
              </a:lnSpc>
            </a:pPr>
            <a:r>
              <a:rPr lang="en-US" altLang="zh-CN" sz="1200" dirty="0"/>
              <a:t>[21]	</a:t>
            </a:r>
            <a:r>
              <a:rPr lang="zh-CN" altLang="en-US" sz="1200" dirty="0"/>
              <a:t>李爱</a:t>
            </a:r>
            <a:r>
              <a:rPr lang="en-US" altLang="zh-CN" sz="1200" dirty="0"/>
              <a:t>, </a:t>
            </a:r>
            <a:r>
              <a:rPr lang="zh-CN" altLang="en-US" sz="1200" dirty="0"/>
              <a:t>陈果</a:t>
            </a:r>
            <a:r>
              <a:rPr lang="en-US" altLang="zh-CN" sz="1200" dirty="0"/>
              <a:t>, </a:t>
            </a:r>
            <a:r>
              <a:rPr lang="zh-CN" altLang="en-US" sz="1200" dirty="0"/>
              <a:t>侯民利</a:t>
            </a:r>
            <a:r>
              <a:rPr lang="en-US" altLang="zh-CN" sz="1200" dirty="0"/>
              <a:t>. </a:t>
            </a:r>
            <a:r>
              <a:rPr lang="zh-CN" altLang="en-US" sz="1200" dirty="0"/>
              <a:t>航空发动机油样光谱分析的</a:t>
            </a:r>
            <a:r>
              <a:rPr lang="en-US" altLang="zh-CN" sz="1200" dirty="0"/>
              <a:t>PSO_LSSVM</a:t>
            </a:r>
            <a:r>
              <a:rPr lang="zh-CN" altLang="en-US" sz="1200" dirty="0"/>
              <a:t>组合预测方法</a:t>
            </a:r>
            <a:r>
              <a:rPr lang="en-US" altLang="zh-CN" sz="1200" dirty="0"/>
              <a:t>, </a:t>
            </a:r>
            <a:r>
              <a:rPr lang="zh-CN" altLang="en-US" sz="1200" dirty="0"/>
              <a:t>机械科学与技术 </a:t>
            </a:r>
            <a:r>
              <a:rPr lang="en-US" altLang="zh-CN" sz="1200" dirty="0"/>
              <a:t>[J], 2013, 32(1):120-125</a:t>
            </a:r>
          </a:p>
          <a:p>
            <a:pPr algn="just" defTabSz="266700">
              <a:lnSpc>
                <a:spcPct val="150000"/>
              </a:lnSpc>
            </a:pPr>
            <a:r>
              <a:rPr lang="en-US" altLang="zh-CN" sz="1200" dirty="0"/>
              <a:t>[22]	</a:t>
            </a:r>
            <a:r>
              <a:rPr lang="zh-CN" altLang="en-US" sz="1200" dirty="0"/>
              <a:t>王洪伟</a:t>
            </a:r>
            <a:r>
              <a:rPr lang="en-US" altLang="zh-CN" sz="1200" dirty="0"/>
              <a:t>, </a:t>
            </a:r>
            <a:r>
              <a:rPr lang="zh-CN" altLang="en-US" sz="1200" dirty="0"/>
              <a:t>陈果</a:t>
            </a:r>
            <a:r>
              <a:rPr lang="en-US" altLang="zh-CN" sz="1200" dirty="0"/>
              <a:t>, </a:t>
            </a:r>
            <a:r>
              <a:rPr lang="zh-CN" altLang="en-US" sz="1200" dirty="0"/>
              <a:t>陈立波</a:t>
            </a:r>
            <a:r>
              <a:rPr lang="en-US" altLang="zh-CN" sz="1200" dirty="0"/>
              <a:t>, </a:t>
            </a:r>
            <a:r>
              <a:rPr lang="zh-CN" altLang="en-US" sz="1200" dirty="0"/>
              <a:t>宋科</a:t>
            </a:r>
            <a:r>
              <a:rPr lang="en-US" altLang="zh-CN" sz="1200" dirty="0"/>
              <a:t>, </a:t>
            </a:r>
            <a:r>
              <a:rPr lang="zh-CN" altLang="en-US" sz="1200" dirty="0"/>
              <a:t>李爱</a:t>
            </a:r>
            <a:r>
              <a:rPr lang="en-US" altLang="zh-CN" sz="1200" dirty="0"/>
              <a:t>. </a:t>
            </a:r>
            <a:r>
              <a:rPr lang="zh-CN" altLang="en-US" sz="1200" dirty="0"/>
              <a:t>一种航空发动机滚动轴承磨损故障监测技术</a:t>
            </a:r>
            <a:r>
              <a:rPr lang="en-US" altLang="zh-CN" sz="1200" dirty="0"/>
              <a:t>, </a:t>
            </a:r>
            <a:r>
              <a:rPr lang="zh-CN" altLang="en-US" sz="1200" dirty="0"/>
              <a:t>航空动力学报 </a:t>
            </a:r>
            <a:r>
              <a:rPr lang="en-US" altLang="zh-CN" sz="1200" dirty="0"/>
              <a:t>[J], 2014, 29(9):2256-2263</a:t>
            </a:r>
          </a:p>
          <a:p>
            <a:pPr algn="just" defTabSz="266700">
              <a:lnSpc>
                <a:spcPct val="150000"/>
              </a:lnSpc>
            </a:pPr>
            <a:r>
              <a:rPr lang="en-US" altLang="zh-CN" sz="1200" dirty="0"/>
              <a:t>[23]	</a:t>
            </a:r>
            <a:r>
              <a:rPr lang="zh-CN" altLang="en-US" sz="1200" dirty="0"/>
              <a:t>王洪伟</a:t>
            </a:r>
            <a:r>
              <a:rPr lang="en-US" altLang="zh-CN" sz="1200" dirty="0"/>
              <a:t>, </a:t>
            </a:r>
            <a:r>
              <a:rPr lang="zh-CN" altLang="en-US" sz="1200" dirty="0"/>
              <a:t>陈果</a:t>
            </a:r>
            <a:r>
              <a:rPr lang="en-US" altLang="zh-CN" sz="1200" dirty="0"/>
              <a:t>, </a:t>
            </a:r>
            <a:r>
              <a:rPr lang="zh-CN" altLang="en-US" sz="1200" dirty="0"/>
              <a:t>李爱</a:t>
            </a:r>
            <a:r>
              <a:rPr lang="en-US" altLang="zh-CN" sz="1200" dirty="0"/>
              <a:t>, </a:t>
            </a:r>
            <a:r>
              <a:rPr lang="zh-CN" altLang="en-US" sz="1200" dirty="0"/>
              <a:t>陈立波</a:t>
            </a:r>
            <a:r>
              <a:rPr lang="en-US" altLang="zh-CN" sz="1200" dirty="0"/>
              <a:t>. </a:t>
            </a:r>
            <a:r>
              <a:rPr lang="zh-CN" altLang="en-US" sz="1200" dirty="0"/>
              <a:t>显微成像系统多参数自适应优化技术</a:t>
            </a:r>
            <a:r>
              <a:rPr lang="en-US" altLang="zh-CN" sz="1200" dirty="0"/>
              <a:t>, </a:t>
            </a:r>
            <a:r>
              <a:rPr lang="zh-CN" altLang="en-US" sz="1200" dirty="0"/>
              <a:t>中国机械工程 </a:t>
            </a:r>
            <a:r>
              <a:rPr lang="en-US" altLang="zh-CN" sz="1200" dirty="0"/>
              <a:t>[J], 2015, 25(24):3338-3342</a:t>
            </a:r>
          </a:p>
          <a:p>
            <a:pPr algn="just" defTabSz="266700">
              <a:lnSpc>
                <a:spcPct val="150000"/>
              </a:lnSpc>
            </a:pPr>
            <a:r>
              <a:rPr lang="en-US" altLang="zh-CN" sz="1200" dirty="0"/>
              <a:t>[24]	</a:t>
            </a:r>
            <a:r>
              <a:rPr lang="zh-CN" altLang="en-US" sz="1200" dirty="0"/>
              <a:t>王洪伟</a:t>
            </a:r>
            <a:r>
              <a:rPr lang="en-US" altLang="zh-CN" sz="1200" dirty="0"/>
              <a:t>,</a:t>
            </a:r>
            <a:r>
              <a:rPr lang="zh-CN" altLang="en-US" sz="1200" dirty="0"/>
              <a:t>陈果</a:t>
            </a:r>
            <a:r>
              <a:rPr lang="en-US" altLang="zh-CN" sz="1200" dirty="0"/>
              <a:t>,</a:t>
            </a:r>
            <a:r>
              <a:rPr lang="zh-CN" altLang="en-US" sz="1200" dirty="0"/>
              <a:t>林桐</a:t>
            </a:r>
            <a:r>
              <a:rPr lang="en-US" altLang="zh-CN" sz="1200" dirty="0"/>
              <a:t>,</a:t>
            </a:r>
            <a:r>
              <a:rPr lang="zh-CN" altLang="en-US" sz="1200" dirty="0"/>
              <a:t>汪瑾</a:t>
            </a:r>
            <a:r>
              <a:rPr lang="en-US" altLang="zh-CN" sz="1200" dirty="0"/>
              <a:t>,</a:t>
            </a:r>
            <a:r>
              <a:rPr lang="zh-CN" altLang="en-US" sz="1200" dirty="0"/>
              <a:t>陈立波</a:t>
            </a:r>
            <a:r>
              <a:rPr lang="en-US" altLang="zh-CN" sz="1200" dirty="0"/>
              <a:t>.</a:t>
            </a:r>
            <a:r>
              <a:rPr lang="zh-CN" altLang="en-US" sz="1200" dirty="0"/>
              <a:t>显微磨粒图像识别知识规则提取及应用</a:t>
            </a:r>
            <a:r>
              <a:rPr lang="en-US" altLang="zh-CN" sz="1200" dirty="0"/>
              <a:t>[J].</a:t>
            </a:r>
            <a:r>
              <a:rPr lang="zh-CN" altLang="en-US" sz="1200" dirty="0"/>
              <a:t>润滑与密封</a:t>
            </a:r>
            <a:r>
              <a:rPr lang="en-US" altLang="zh-CN" sz="1200" dirty="0"/>
              <a:t>,2015,40(10):86-91.</a:t>
            </a:r>
          </a:p>
          <a:p>
            <a:pPr algn="just" defTabSz="266700">
              <a:lnSpc>
                <a:spcPct val="150000"/>
              </a:lnSpc>
            </a:pPr>
            <a:r>
              <a:rPr lang="en-US" altLang="zh-CN" sz="1200" dirty="0"/>
              <a:t>[25]	</a:t>
            </a:r>
            <a:r>
              <a:rPr lang="zh-CN" altLang="en-US" sz="1200" dirty="0"/>
              <a:t>王雨薇</a:t>
            </a:r>
            <a:r>
              <a:rPr lang="en-US" altLang="zh-CN" sz="1200" dirty="0"/>
              <a:t>, </a:t>
            </a:r>
            <a:r>
              <a:rPr lang="zh-CN" altLang="en-US" sz="1200" dirty="0"/>
              <a:t>陈果</a:t>
            </a:r>
            <a:r>
              <a:rPr lang="en-US" altLang="zh-CN" sz="1200" dirty="0"/>
              <a:t>, </a:t>
            </a:r>
            <a:r>
              <a:rPr lang="zh-CN" altLang="en-US" sz="1200" dirty="0"/>
              <a:t>何超</a:t>
            </a:r>
            <a:r>
              <a:rPr lang="en-US" altLang="zh-CN" sz="1200" dirty="0"/>
              <a:t>, </a:t>
            </a:r>
            <a:r>
              <a:rPr lang="zh-CN" altLang="en-US" sz="1200" dirty="0"/>
              <a:t>郝腾飞</a:t>
            </a:r>
            <a:r>
              <a:rPr lang="en-US" altLang="zh-CN" sz="1200" dirty="0"/>
              <a:t>, </a:t>
            </a:r>
            <a:r>
              <a:rPr lang="zh-CN" altLang="en-US" sz="1200" dirty="0"/>
              <a:t>马佳丽</a:t>
            </a:r>
            <a:r>
              <a:rPr lang="en-US" altLang="zh-CN" sz="1200" dirty="0"/>
              <a:t>. </a:t>
            </a:r>
            <a:r>
              <a:rPr lang="zh-CN" altLang="en-US" sz="1200" dirty="0"/>
              <a:t>基于改进</a:t>
            </a:r>
            <a:r>
              <a:rPr lang="en-US" altLang="zh-CN" sz="1200" dirty="0"/>
              <a:t>YOLOv4</a:t>
            </a:r>
            <a:r>
              <a:rPr lang="zh-CN" altLang="en-US" sz="1200" dirty="0"/>
              <a:t>的扫描电镜磨粒图像智能识别</a:t>
            </a:r>
            <a:r>
              <a:rPr lang="en-US" altLang="zh-CN" sz="1200" dirty="0"/>
              <a:t>[J], </a:t>
            </a:r>
            <a:r>
              <a:rPr lang="zh-CN" altLang="en-US" sz="1200" dirty="0"/>
              <a:t>摩擦学学报</a:t>
            </a:r>
            <a:r>
              <a:rPr lang="en-US" altLang="zh-CN" sz="1200" dirty="0"/>
              <a:t>, 2023, 43(7), 809-820</a:t>
            </a:r>
          </a:p>
          <a:p>
            <a:pPr algn="just" defTabSz="266700">
              <a:lnSpc>
                <a:spcPct val="150000"/>
              </a:lnSpc>
            </a:pPr>
            <a:r>
              <a:rPr lang="en-US" altLang="zh-CN" sz="1200" dirty="0"/>
              <a:t>[26]	</a:t>
            </a:r>
            <a:r>
              <a:rPr lang="zh-CN" altLang="en-US" sz="1200" dirty="0"/>
              <a:t>苗慧慧</a:t>
            </a:r>
            <a:r>
              <a:rPr lang="en-US" altLang="zh-CN" sz="1200" dirty="0"/>
              <a:t>, </a:t>
            </a:r>
            <a:r>
              <a:rPr lang="zh-CN" altLang="en-US" sz="1200" dirty="0"/>
              <a:t>曹桂松</a:t>
            </a:r>
            <a:r>
              <a:rPr lang="en-US" altLang="zh-CN" sz="1200" dirty="0"/>
              <a:t>, </a:t>
            </a:r>
            <a:r>
              <a:rPr lang="zh-CN" altLang="en-US" sz="1200" dirty="0"/>
              <a:t>孙智君</a:t>
            </a:r>
            <a:r>
              <a:rPr lang="en-US" altLang="zh-CN" sz="1200" dirty="0"/>
              <a:t>, </a:t>
            </a:r>
            <a:r>
              <a:rPr lang="zh-CN" altLang="en-US" sz="1200" dirty="0"/>
              <a:t>康玉祥</a:t>
            </a:r>
            <a:r>
              <a:rPr lang="en-US" altLang="zh-CN" sz="1200" dirty="0"/>
              <a:t>, </a:t>
            </a:r>
            <a:r>
              <a:rPr lang="zh-CN" altLang="en-US" sz="1200" dirty="0"/>
              <a:t>马佳丽</a:t>
            </a:r>
            <a:r>
              <a:rPr lang="en-US" altLang="zh-CN" sz="1200" dirty="0"/>
              <a:t>, </a:t>
            </a:r>
            <a:r>
              <a:rPr lang="zh-CN" altLang="en-US" sz="1200" dirty="0"/>
              <a:t>陈果</a:t>
            </a:r>
            <a:r>
              <a:rPr lang="en-US" altLang="zh-CN" sz="1200" dirty="0"/>
              <a:t>. </a:t>
            </a:r>
            <a:r>
              <a:rPr lang="zh-CN" altLang="en-US" sz="1200" dirty="0"/>
              <a:t>基于深度学习的航空发动机磨损部位识别方法</a:t>
            </a:r>
            <a:r>
              <a:rPr lang="en-US" altLang="zh-CN" sz="1200" dirty="0"/>
              <a:t>[J], </a:t>
            </a:r>
            <a:r>
              <a:rPr lang="zh-CN" altLang="en-US" sz="1200" dirty="0"/>
              <a:t>润滑与密封</a:t>
            </a:r>
            <a:r>
              <a:rPr lang="en-US" altLang="zh-CN" sz="1200" dirty="0"/>
              <a:t>, 2023, 48(4):136</a:t>
            </a:r>
            <a:r>
              <a:rPr lang="zh-CN" altLang="en-US" sz="1200" dirty="0"/>
              <a:t>－</a:t>
            </a:r>
            <a:r>
              <a:rPr lang="en-US" altLang="zh-CN" sz="1200" dirty="0"/>
              <a:t>144</a:t>
            </a:r>
          </a:p>
          <a:p>
            <a:pPr algn="just" defTabSz="266700">
              <a:lnSpc>
                <a:spcPct val="150000"/>
              </a:lnSpc>
            </a:pPr>
            <a:r>
              <a:rPr lang="en-US" altLang="zh-CN" sz="1200" dirty="0"/>
              <a:t>[27]	</a:t>
            </a:r>
            <a:r>
              <a:rPr lang="zh-CN" altLang="en-US" sz="1200" dirty="0"/>
              <a:t>马佳丽</a:t>
            </a:r>
            <a:r>
              <a:rPr lang="en-US" altLang="zh-CN" sz="1200" dirty="0"/>
              <a:t>, </a:t>
            </a:r>
            <a:r>
              <a:rPr lang="zh-CN" altLang="en-US" sz="1200" dirty="0"/>
              <a:t>陈果</a:t>
            </a:r>
            <a:r>
              <a:rPr lang="en-US" altLang="zh-CN" sz="1200" dirty="0"/>
              <a:t>, </a:t>
            </a:r>
            <a:r>
              <a:rPr lang="zh-CN" altLang="en-US" sz="1200" dirty="0"/>
              <a:t>康玉祥</a:t>
            </a:r>
            <a:r>
              <a:rPr lang="en-US" altLang="zh-CN" sz="1200" dirty="0"/>
              <a:t>, </a:t>
            </a:r>
            <a:r>
              <a:rPr lang="zh-CN" altLang="en-US" sz="1200" dirty="0"/>
              <a:t>王雨薇</a:t>
            </a:r>
            <a:r>
              <a:rPr lang="en-US" altLang="zh-CN" sz="1200" dirty="0"/>
              <a:t>, </a:t>
            </a:r>
            <a:r>
              <a:rPr lang="zh-CN" altLang="en-US" sz="1200" dirty="0"/>
              <a:t>苗慧慧</a:t>
            </a:r>
            <a:r>
              <a:rPr lang="en-US" altLang="zh-CN" sz="1200" dirty="0"/>
              <a:t>, </a:t>
            </a:r>
            <a:r>
              <a:rPr lang="zh-CN" altLang="en-US" sz="1200" dirty="0"/>
              <a:t>曹桂松</a:t>
            </a:r>
            <a:r>
              <a:rPr lang="en-US" altLang="zh-CN" sz="1200" dirty="0"/>
              <a:t>. </a:t>
            </a:r>
            <a:r>
              <a:rPr lang="zh-CN" altLang="en-US" sz="1200" dirty="0"/>
              <a:t>航空发动机磨损故障多目标融合诊断</a:t>
            </a:r>
            <a:r>
              <a:rPr lang="en-US" altLang="zh-CN" sz="1200" dirty="0"/>
              <a:t>[J].</a:t>
            </a:r>
            <a:r>
              <a:rPr lang="zh-CN" altLang="en-US" sz="1200" dirty="0"/>
              <a:t>航空动力学报</a:t>
            </a:r>
            <a:r>
              <a:rPr lang="en-US" altLang="zh-CN" sz="1200" dirty="0"/>
              <a:t>,2024,39(10):138-147</a:t>
            </a:r>
          </a:p>
          <a:p>
            <a:pPr algn="just" defTabSz="266700">
              <a:lnSpc>
                <a:spcPct val="150000"/>
              </a:lnSpc>
            </a:pPr>
            <a:endParaRPr lang="en-US" altLang="zh-CN" sz="1200" dirty="0"/>
          </a:p>
          <a:p>
            <a:pPr algn="just" defTabSz="266700">
              <a:lnSpc>
                <a:spcPct val="150000"/>
              </a:lnSpc>
            </a:pPr>
            <a:endParaRPr lang="en-US" altLang="zh-CN" sz="1200" dirty="0"/>
          </a:p>
        </p:txBody>
      </p:sp>
      <p:sp>
        <p:nvSpPr>
          <p:cNvPr id="4" name="Text Box 5">
            <a:extLst>
              <a:ext uri="{FF2B5EF4-FFF2-40B4-BE49-F238E27FC236}">
                <a16:creationId xmlns:a16="http://schemas.microsoft.com/office/drawing/2014/main" id="{8F072995-980E-89C0-A75A-93F0BDF5DB63}"/>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Tree>
    <p:extLst>
      <p:ext uri="{BB962C8B-B14F-4D97-AF65-F5344CB8AC3E}">
        <p14:creationId xmlns:p14="http://schemas.microsoft.com/office/powerpoint/2010/main" val="36601509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C9EF2A-605C-6A55-634D-2596340D191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D519670-F5BC-D0D0-1992-985D6E787F5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2B9C7C57-6B30-EB7B-8BDF-02BBDC14F3F3}"/>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64692FF2-1124-38BC-1B84-3E310677917B}"/>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0251C55D-5BBA-0B34-556B-433FA71EDF90}"/>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230EECC6-2383-8D64-BDA1-BA09FD5831BB}"/>
              </a:ext>
            </a:extLst>
          </p:cNvPr>
          <p:cNvSpPr txBox="1"/>
          <p:nvPr/>
        </p:nvSpPr>
        <p:spPr>
          <a:xfrm>
            <a:off x="452120" y="609283"/>
            <a:ext cx="57200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3.3.8 </a:t>
            </a:r>
            <a:r>
              <a:rPr lang="zh-CN" altLang="en-US" sz="1600" b="1" dirty="0">
                <a:latin typeface="Calibri" panose="020F0502020204030204"/>
                <a:ea typeface="宋体" panose="02010600030101010101" pitchFamily="2" charset="-122"/>
              </a:rPr>
              <a:t>文献成果</a:t>
            </a:r>
          </a:p>
        </p:txBody>
      </p:sp>
      <p:sp>
        <p:nvSpPr>
          <p:cNvPr id="9" name="文本框 8">
            <a:extLst>
              <a:ext uri="{FF2B5EF4-FFF2-40B4-BE49-F238E27FC236}">
                <a16:creationId xmlns:a16="http://schemas.microsoft.com/office/drawing/2014/main" id="{721A2BC0-0747-A225-5C78-8B0FC019ABDD}"/>
              </a:ext>
            </a:extLst>
          </p:cNvPr>
          <p:cNvSpPr txBox="1"/>
          <p:nvPr/>
        </p:nvSpPr>
        <p:spPr>
          <a:xfrm>
            <a:off x="461247" y="1281834"/>
            <a:ext cx="8249421" cy="1535485"/>
          </a:xfrm>
          <a:prstGeom prst="rect">
            <a:avLst/>
          </a:prstGeom>
        </p:spPr>
        <p:txBody>
          <a:bodyPr wrap="square">
            <a:spAutoFit/>
          </a:bodyPr>
          <a:lstStyle/>
          <a:p>
            <a:pPr algn="just" defTabSz="266700">
              <a:lnSpc>
                <a:spcPct val="150000"/>
              </a:lnSpc>
            </a:pP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）重要专利：</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马佳丽</a:t>
            </a:r>
            <a:r>
              <a:rPr lang="en-US" altLang="zh-CN" sz="1200" dirty="0"/>
              <a:t>,</a:t>
            </a:r>
            <a:r>
              <a:rPr lang="zh-CN" altLang="en-US" sz="1200" dirty="0"/>
              <a:t>陈果</a:t>
            </a:r>
            <a:r>
              <a:rPr lang="en-US" altLang="zh-CN" sz="1200" dirty="0"/>
              <a:t>,</a:t>
            </a:r>
            <a:r>
              <a:rPr lang="zh-CN" altLang="en-US" sz="1200" dirty="0"/>
              <a:t>康玉祥</a:t>
            </a:r>
            <a:r>
              <a:rPr lang="en-US" altLang="zh-CN" sz="1200" dirty="0"/>
              <a:t>.  </a:t>
            </a:r>
            <a:r>
              <a:rPr lang="zh-CN" altLang="en-US" sz="1200" dirty="0"/>
              <a:t>国家发明专利</a:t>
            </a:r>
            <a:r>
              <a:rPr lang="en-US" altLang="zh-CN" sz="1200" dirty="0"/>
              <a:t>, </a:t>
            </a:r>
            <a:r>
              <a:rPr lang="zh-CN" altLang="en-US" sz="1200" dirty="0"/>
              <a:t>一种航空发动机磨损故障模糊融合诊断方法及系统</a:t>
            </a:r>
            <a:r>
              <a:rPr lang="en-US" altLang="zh-CN" sz="1200" dirty="0"/>
              <a:t>, ZL 2022 1 0285561.5</a:t>
            </a:r>
          </a:p>
          <a:p>
            <a:pPr algn="just" defTabSz="266700">
              <a:lnSpc>
                <a:spcPct val="150000"/>
              </a:lnSpc>
            </a:pPr>
            <a:r>
              <a:rPr lang="en-US" altLang="zh-CN" sz="1200" dirty="0"/>
              <a:t>[2]	</a:t>
            </a:r>
            <a:r>
              <a:rPr lang="zh-CN" altLang="en-US" sz="1200" dirty="0"/>
              <a:t>陈果</a:t>
            </a:r>
            <a:r>
              <a:rPr lang="en-US" altLang="zh-CN" sz="1200" dirty="0"/>
              <a:t>,</a:t>
            </a:r>
            <a:r>
              <a:rPr lang="zh-CN" altLang="en-US" sz="1200" dirty="0"/>
              <a:t>马佳丽</a:t>
            </a:r>
            <a:r>
              <a:rPr lang="en-US" altLang="zh-CN" sz="1200" dirty="0"/>
              <a:t>,</a:t>
            </a:r>
            <a:r>
              <a:rPr lang="zh-CN" altLang="en-US" sz="1200" dirty="0"/>
              <a:t>康玉祥</a:t>
            </a:r>
            <a:r>
              <a:rPr lang="en-US" altLang="zh-CN" sz="1200" dirty="0"/>
              <a:t>.  </a:t>
            </a:r>
            <a:r>
              <a:rPr lang="zh-CN" altLang="en-US" sz="1200" dirty="0"/>
              <a:t>国家发明专利</a:t>
            </a:r>
            <a:r>
              <a:rPr lang="en-US" altLang="zh-CN" sz="1200" dirty="0"/>
              <a:t>, </a:t>
            </a:r>
            <a:r>
              <a:rPr lang="zh-CN" altLang="en-US" sz="1200" dirty="0"/>
              <a:t>一种航空发动机故障部位识别方法及系统</a:t>
            </a:r>
            <a:r>
              <a:rPr lang="en-US" altLang="zh-CN" sz="1200" dirty="0"/>
              <a:t>[P]. </a:t>
            </a:r>
            <a:r>
              <a:rPr lang="zh-CN" altLang="en-US" sz="1200" dirty="0"/>
              <a:t>申请号： </a:t>
            </a:r>
            <a:r>
              <a:rPr lang="en-US" altLang="zh-CN" sz="1200" dirty="0"/>
              <a:t>202210659226.7</a:t>
            </a:r>
          </a:p>
          <a:p>
            <a:pPr algn="just" defTabSz="266700">
              <a:lnSpc>
                <a:spcPct val="150000"/>
              </a:lnSpc>
            </a:pPr>
            <a:r>
              <a:rPr lang="en-US" altLang="zh-CN" sz="1200" dirty="0"/>
              <a:t>[3]	</a:t>
            </a:r>
            <a:r>
              <a:rPr lang="zh-CN" altLang="en-US" sz="1200" dirty="0"/>
              <a:t>李爱</a:t>
            </a:r>
            <a:r>
              <a:rPr lang="en-US" altLang="zh-CN" sz="1200" dirty="0"/>
              <a:t>, </a:t>
            </a:r>
            <a:r>
              <a:rPr lang="zh-CN" altLang="en-US" sz="1200" dirty="0"/>
              <a:t>陈果</a:t>
            </a:r>
            <a:r>
              <a:rPr lang="en-US" altLang="zh-CN" sz="1200" dirty="0"/>
              <a:t>, </a:t>
            </a:r>
            <a:r>
              <a:rPr lang="zh-CN" altLang="en-US" sz="1200" dirty="0"/>
              <a:t>王洪伟</a:t>
            </a:r>
            <a:r>
              <a:rPr lang="en-US" altLang="zh-CN" sz="1200" dirty="0"/>
              <a:t>, </a:t>
            </a:r>
            <a:r>
              <a:rPr lang="zh-CN" altLang="en-US" sz="1200" dirty="0"/>
              <a:t>郝腾飞</a:t>
            </a:r>
            <a:r>
              <a:rPr lang="en-US" altLang="zh-CN" sz="1200" dirty="0"/>
              <a:t>, </a:t>
            </a:r>
            <a:r>
              <a:rPr lang="zh-CN" altLang="en-US" sz="1200" dirty="0"/>
              <a:t>于明月</a:t>
            </a:r>
            <a:r>
              <a:rPr lang="en-US" altLang="zh-CN" sz="1200" dirty="0"/>
              <a:t>, </a:t>
            </a:r>
            <a:r>
              <a:rPr lang="zh-CN" altLang="en-US" sz="1200" dirty="0"/>
              <a:t>程小勇</a:t>
            </a:r>
            <a:r>
              <a:rPr lang="en-US" altLang="zh-CN" sz="1200" dirty="0"/>
              <a:t>. </a:t>
            </a:r>
            <a:r>
              <a:rPr lang="zh-CN" altLang="en-US" sz="1200" dirty="0"/>
              <a:t>一种基于支持向量机的专家系统知识获取方法</a:t>
            </a:r>
            <a:r>
              <a:rPr lang="en-US" altLang="zh-CN" sz="1200" dirty="0"/>
              <a:t>, ZL 2012 1 0505242.7</a:t>
            </a:r>
          </a:p>
          <a:p>
            <a:pPr algn="just" defTabSz="266700">
              <a:lnSpc>
                <a:spcPct val="150000"/>
              </a:lnSpc>
            </a:pPr>
            <a:endParaRPr lang="en-US" altLang="zh-CN" sz="1200" dirty="0"/>
          </a:p>
        </p:txBody>
      </p:sp>
      <p:sp>
        <p:nvSpPr>
          <p:cNvPr id="4" name="文本框 3">
            <a:extLst>
              <a:ext uri="{FF2B5EF4-FFF2-40B4-BE49-F238E27FC236}">
                <a16:creationId xmlns:a16="http://schemas.microsoft.com/office/drawing/2014/main" id="{98853724-A727-7E6C-A3E7-52046E77D816}"/>
              </a:ext>
            </a:extLst>
          </p:cNvPr>
          <p:cNvSpPr txBox="1"/>
          <p:nvPr/>
        </p:nvSpPr>
        <p:spPr>
          <a:xfrm>
            <a:off x="494775" y="2654907"/>
            <a:ext cx="8249421" cy="2087816"/>
          </a:xfrm>
          <a:prstGeom prst="rect">
            <a:avLst/>
          </a:prstGeom>
        </p:spPr>
        <p:txBody>
          <a:bodyPr wrap="square">
            <a:spAutoFit/>
          </a:bodyPr>
          <a:lstStyle/>
          <a:p>
            <a:pPr algn="just" defTabSz="266700">
              <a:lnSpc>
                <a:spcPct val="150000"/>
              </a:lnSpc>
            </a:pP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重要软著</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dirty="0">
              <a:solidFill>
                <a:srgbClr val="FF0000"/>
              </a:solidFill>
            </a:endParaRPr>
          </a:p>
          <a:p>
            <a:pPr algn="just" defTabSz="266700">
              <a:lnSpc>
                <a:spcPct val="150000"/>
              </a:lnSpc>
            </a:pPr>
            <a:r>
              <a:rPr lang="en-US" altLang="zh-CN" sz="1200" dirty="0"/>
              <a:t>[1]	</a:t>
            </a:r>
            <a:r>
              <a:rPr lang="zh-CN" altLang="en-US" sz="1200" dirty="0"/>
              <a:t>基于深度学习的航空发动机磨损部位诊断软件</a:t>
            </a:r>
            <a:r>
              <a:rPr lang="en-US" altLang="zh-CN" sz="1200" dirty="0"/>
              <a:t>, </a:t>
            </a:r>
            <a:r>
              <a:rPr lang="zh-CN" altLang="en-US" sz="1200" dirty="0"/>
              <a:t>登记号：</a:t>
            </a:r>
            <a:r>
              <a:rPr lang="en-US" altLang="zh-CN" sz="1200" dirty="0"/>
              <a:t>2022SR0873774</a:t>
            </a:r>
            <a:r>
              <a:rPr lang="zh-CN" altLang="en-US" sz="1200" dirty="0"/>
              <a:t>，授权日期：</a:t>
            </a:r>
            <a:r>
              <a:rPr lang="en-US" altLang="zh-CN" sz="1200" dirty="0"/>
              <a:t>2022-06-30</a:t>
            </a:r>
          </a:p>
          <a:p>
            <a:pPr algn="just" defTabSz="266700">
              <a:lnSpc>
                <a:spcPct val="150000"/>
              </a:lnSpc>
            </a:pPr>
            <a:r>
              <a:rPr lang="en-US" altLang="zh-CN" sz="1200" dirty="0"/>
              <a:t>[2]	</a:t>
            </a:r>
            <a:r>
              <a:rPr lang="zh-CN" altLang="en-US" sz="1200" dirty="0"/>
              <a:t>王雨薇</a:t>
            </a:r>
            <a:r>
              <a:rPr lang="en-US" altLang="zh-CN" sz="1200" dirty="0"/>
              <a:t>, </a:t>
            </a:r>
            <a:r>
              <a:rPr lang="zh-CN" altLang="en-US" sz="1200" dirty="0"/>
              <a:t>陈果</a:t>
            </a:r>
            <a:r>
              <a:rPr lang="en-US" altLang="zh-CN" sz="1200" dirty="0"/>
              <a:t>, </a:t>
            </a:r>
            <a:r>
              <a:rPr lang="zh-CN" altLang="en-US" sz="1200" dirty="0"/>
              <a:t>郝腾飞，航空发动机滑油摩擦磨损颗粒智能识别软件</a:t>
            </a:r>
            <a:r>
              <a:rPr lang="en-US" altLang="zh-CN" sz="1200" dirty="0"/>
              <a:t>, </a:t>
            </a:r>
            <a:r>
              <a:rPr lang="zh-CN" altLang="en-US" sz="1200" dirty="0"/>
              <a:t>登记号：</a:t>
            </a:r>
            <a:r>
              <a:rPr lang="en-US" altLang="zh-CN" sz="1200" dirty="0"/>
              <a:t>2022SR0553703</a:t>
            </a:r>
          </a:p>
          <a:p>
            <a:pPr algn="just" defTabSz="266700">
              <a:lnSpc>
                <a:spcPct val="150000"/>
              </a:lnSpc>
            </a:pPr>
            <a:r>
              <a:rPr lang="en-US" altLang="zh-CN" sz="1200" dirty="0"/>
              <a:t>[3]	</a:t>
            </a:r>
            <a:r>
              <a:rPr lang="zh-CN" altLang="en-US" sz="1200" dirty="0"/>
              <a:t>陈果</a:t>
            </a:r>
            <a:r>
              <a:rPr lang="en-US" altLang="zh-CN" sz="1200" dirty="0"/>
              <a:t>, </a:t>
            </a:r>
            <a:r>
              <a:rPr lang="zh-CN" altLang="en-US" sz="1200" dirty="0"/>
              <a:t>李爱</a:t>
            </a:r>
            <a:r>
              <a:rPr lang="en-US" altLang="zh-CN" sz="1200" dirty="0"/>
              <a:t>, </a:t>
            </a:r>
            <a:r>
              <a:rPr lang="zh-CN" altLang="en-US" sz="1200" dirty="0"/>
              <a:t>王洪伟</a:t>
            </a:r>
            <a:r>
              <a:rPr lang="en-US" altLang="zh-CN" sz="1200" dirty="0"/>
              <a:t>. </a:t>
            </a:r>
            <a:r>
              <a:rPr lang="zh-CN" altLang="en-US" sz="1200" dirty="0"/>
              <a:t>基于油样分析的设备磨损故障诊断专家系统</a:t>
            </a:r>
            <a:r>
              <a:rPr lang="en-US" altLang="zh-CN" sz="1200" dirty="0"/>
              <a:t>, </a:t>
            </a:r>
            <a:r>
              <a:rPr lang="zh-CN" altLang="en-US" sz="1200" dirty="0"/>
              <a:t>登记号：</a:t>
            </a:r>
            <a:r>
              <a:rPr lang="en-US" altLang="zh-CN" sz="1200" dirty="0"/>
              <a:t>2012R11S109509</a:t>
            </a:r>
          </a:p>
          <a:p>
            <a:pPr algn="just" defTabSz="266700">
              <a:lnSpc>
                <a:spcPct val="150000"/>
              </a:lnSpc>
            </a:pPr>
            <a:r>
              <a:rPr lang="en-US" altLang="zh-CN" sz="1200" dirty="0"/>
              <a:t>[4]	</a:t>
            </a:r>
            <a:r>
              <a:rPr lang="zh-CN" altLang="en-US" sz="1200" dirty="0"/>
              <a:t>陈果</a:t>
            </a:r>
            <a:r>
              <a:rPr lang="en-US" altLang="zh-CN" sz="1200" dirty="0"/>
              <a:t>, </a:t>
            </a:r>
            <a:r>
              <a:rPr lang="zh-CN" altLang="en-US" sz="1200" dirty="0"/>
              <a:t>李爱</a:t>
            </a:r>
            <a:r>
              <a:rPr lang="en-US" altLang="zh-CN" sz="1200" dirty="0"/>
              <a:t>, </a:t>
            </a:r>
            <a:r>
              <a:rPr lang="zh-CN" altLang="en-US" sz="1200" dirty="0"/>
              <a:t>王洪伟</a:t>
            </a:r>
            <a:r>
              <a:rPr lang="en-US" altLang="zh-CN" sz="1200" dirty="0"/>
              <a:t>. </a:t>
            </a:r>
            <a:r>
              <a:rPr lang="zh-CN" altLang="en-US" sz="1200" dirty="0"/>
              <a:t>发动机滑油监控专家系统</a:t>
            </a:r>
            <a:r>
              <a:rPr lang="en-US" altLang="zh-CN" sz="1200" dirty="0"/>
              <a:t>, </a:t>
            </a:r>
            <a:r>
              <a:rPr lang="zh-CN" altLang="en-US" sz="1200" dirty="0"/>
              <a:t>登记号：</a:t>
            </a:r>
            <a:r>
              <a:rPr lang="en-US" altLang="zh-CN" sz="1200" dirty="0"/>
              <a:t>2012R11S109507</a:t>
            </a:r>
          </a:p>
          <a:p>
            <a:pPr algn="just" defTabSz="266700">
              <a:lnSpc>
                <a:spcPct val="150000"/>
              </a:lnSpc>
            </a:pPr>
            <a:r>
              <a:rPr lang="en-US" altLang="zh-CN" sz="1200" dirty="0"/>
              <a:t>[5]	</a:t>
            </a:r>
            <a:r>
              <a:rPr lang="zh-CN" altLang="en-US" sz="1200" dirty="0"/>
              <a:t>陈果</a:t>
            </a:r>
            <a:r>
              <a:rPr lang="en-US" altLang="zh-CN" sz="1200" dirty="0"/>
              <a:t>, </a:t>
            </a:r>
            <a:r>
              <a:rPr lang="zh-CN" altLang="en-US" sz="1200" dirty="0"/>
              <a:t>李爱</a:t>
            </a:r>
            <a:r>
              <a:rPr lang="en-US" altLang="zh-CN" sz="1200" dirty="0"/>
              <a:t>, </a:t>
            </a:r>
            <a:r>
              <a:rPr lang="zh-CN" altLang="en-US" sz="1200" dirty="0"/>
              <a:t>王洪伟</a:t>
            </a:r>
            <a:r>
              <a:rPr lang="en-US" altLang="zh-CN" sz="1200" dirty="0"/>
              <a:t>. </a:t>
            </a:r>
            <a:r>
              <a:rPr lang="zh-CN" altLang="en-US" sz="1200" dirty="0"/>
              <a:t>多功能油液磨粒智能检测与诊断系统</a:t>
            </a:r>
            <a:r>
              <a:rPr lang="en-US" altLang="zh-CN" sz="1200" dirty="0"/>
              <a:t>, </a:t>
            </a:r>
            <a:r>
              <a:rPr lang="zh-CN" altLang="en-US" sz="1200" dirty="0"/>
              <a:t>登记号：</a:t>
            </a:r>
            <a:r>
              <a:rPr lang="en-US" altLang="zh-CN" sz="1200" dirty="0"/>
              <a:t>2012R11S109506</a:t>
            </a:r>
          </a:p>
          <a:p>
            <a:pPr algn="just" defTabSz="266700">
              <a:lnSpc>
                <a:spcPct val="150000"/>
              </a:lnSpc>
            </a:pPr>
            <a:r>
              <a:rPr lang="en-US" altLang="zh-CN" sz="1200" dirty="0"/>
              <a:t>[6]	</a:t>
            </a:r>
            <a:r>
              <a:rPr lang="zh-CN" altLang="en-US" sz="1200" dirty="0"/>
              <a:t>陈果</a:t>
            </a:r>
            <a:r>
              <a:rPr lang="en-US" altLang="zh-CN" sz="1200" dirty="0"/>
              <a:t>, </a:t>
            </a:r>
            <a:r>
              <a:rPr lang="zh-CN" altLang="en-US" sz="1200" dirty="0"/>
              <a:t>李爱</a:t>
            </a:r>
            <a:r>
              <a:rPr lang="en-US" altLang="zh-CN" sz="1200" dirty="0"/>
              <a:t>, </a:t>
            </a:r>
            <a:r>
              <a:rPr lang="zh-CN" altLang="en-US" sz="1200" dirty="0"/>
              <a:t>王洪伟</a:t>
            </a:r>
            <a:r>
              <a:rPr lang="en-US" altLang="zh-CN" sz="1200" dirty="0"/>
              <a:t>. </a:t>
            </a:r>
            <a:r>
              <a:rPr lang="zh-CN" altLang="en-US" sz="1200" dirty="0"/>
              <a:t>发动机滑油滤监控系统</a:t>
            </a:r>
            <a:r>
              <a:rPr lang="en-US" altLang="zh-CN" sz="1200" dirty="0"/>
              <a:t>, </a:t>
            </a:r>
            <a:r>
              <a:rPr lang="zh-CN" altLang="en-US" sz="1200" dirty="0"/>
              <a:t>登记号：</a:t>
            </a:r>
            <a:r>
              <a:rPr lang="en-US" altLang="zh-CN" sz="1200" dirty="0"/>
              <a:t>2012R11S109504</a:t>
            </a:r>
          </a:p>
        </p:txBody>
      </p:sp>
      <p:sp>
        <p:nvSpPr>
          <p:cNvPr id="7" name="文本框 6">
            <a:extLst>
              <a:ext uri="{FF2B5EF4-FFF2-40B4-BE49-F238E27FC236}">
                <a16:creationId xmlns:a16="http://schemas.microsoft.com/office/drawing/2014/main" id="{8C3FA560-79E3-D45F-C50E-B09234AC1916}"/>
              </a:ext>
            </a:extLst>
          </p:cNvPr>
          <p:cNvSpPr txBox="1"/>
          <p:nvPr/>
        </p:nvSpPr>
        <p:spPr>
          <a:xfrm>
            <a:off x="536312" y="4733579"/>
            <a:ext cx="8249421" cy="979820"/>
          </a:xfrm>
          <a:prstGeom prst="rect">
            <a:avLst/>
          </a:prstGeom>
        </p:spPr>
        <p:txBody>
          <a:bodyPr wrap="square">
            <a:spAutoFit/>
          </a:bodyPr>
          <a:lstStyle/>
          <a:p>
            <a:pPr algn="just" defTabSz="266700">
              <a:lnSpc>
                <a:spcPct val="150000"/>
              </a:lnSpc>
            </a:pPr>
            <a:r>
              <a:rPr lang="en-US" altLang="zh-CN" sz="1600" b="1" i="0" dirty="0">
                <a:solidFill>
                  <a:srgbClr val="FF0000"/>
                </a:solidFill>
                <a:latin typeface="宋体" panose="02010600030101010101" pitchFamily="2" charset="-122"/>
                <a:ea typeface="宋体" panose="02010600030101010101" pitchFamily="2" charset="-122"/>
              </a:rPr>
              <a:t>2</a:t>
            </a:r>
            <a:r>
              <a:rPr lang="zh-CN" altLang="en-US" sz="1600" b="1" i="0" dirty="0">
                <a:solidFill>
                  <a:srgbClr val="FF0000"/>
                </a:solidFill>
                <a:latin typeface="宋体" panose="02010600030101010101" pitchFamily="2" charset="-122"/>
                <a:ea typeface="宋体" panose="02010600030101010101" pitchFamily="2" charset="-122"/>
              </a:rPr>
              <a:t>）</a:t>
            </a:r>
            <a:r>
              <a:rPr lang="zh-CN" altLang="en-US" sz="1600" b="1" dirty="0">
                <a:solidFill>
                  <a:srgbClr val="FF0000"/>
                </a:solidFill>
                <a:latin typeface="宋体" panose="02010600030101010101" pitchFamily="2" charset="-122"/>
              </a:rPr>
              <a:t>重要专著</a:t>
            </a:r>
            <a:r>
              <a:rPr lang="zh-CN" altLang="en-US" sz="1600" b="1" i="0" dirty="0">
                <a:solidFill>
                  <a:srgbClr val="FF0000"/>
                </a:solidFill>
                <a:latin typeface="宋体" panose="02010600030101010101" pitchFamily="2" charset="-122"/>
                <a:ea typeface="宋体" panose="02010600030101010101" pitchFamily="2" charset="-122"/>
              </a:rPr>
              <a:t>：</a:t>
            </a:r>
            <a:endParaRPr lang="en-US" altLang="zh-CN" sz="1600" b="1" dirty="0">
              <a:solidFill>
                <a:srgbClr val="FF0000"/>
              </a:solidFill>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康玉祥</a:t>
            </a:r>
            <a:r>
              <a:rPr lang="en-US" altLang="zh-CN" sz="1200" dirty="0"/>
              <a:t>, </a:t>
            </a:r>
            <a:r>
              <a:rPr lang="zh-CN" altLang="en-US" sz="1200" dirty="0"/>
              <a:t>王洪伟</a:t>
            </a:r>
            <a:r>
              <a:rPr lang="en-US" altLang="zh-CN" sz="1200" dirty="0"/>
              <a:t>, </a:t>
            </a:r>
            <a:r>
              <a:rPr lang="zh-CN" altLang="en-US" sz="1200" dirty="0"/>
              <a:t>金根</a:t>
            </a:r>
            <a:r>
              <a:rPr lang="en-US" altLang="zh-CN" sz="1200" dirty="0"/>
              <a:t>, </a:t>
            </a:r>
            <a:r>
              <a:rPr lang="zh-CN" altLang="en-US" sz="1200" dirty="0"/>
              <a:t>李爱</a:t>
            </a:r>
            <a:r>
              <a:rPr lang="en-US" altLang="zh-CN" sz="1200" dirty="0"/>
              <a:t>, </a:t>
            </a:r>
            <a:r>
              <a:rPr lang="zh-CN" altLang="en-US" sz="1200" dirty="0"/>
              <a:t>曹桂松</a:t>
            </a:r>
            <a:r>
              <a:rPr lang="en-US" altLang="zh-CN" sz="1200" dirty="0"/>
              <a:t>, </a:t>
            </a:r>
            <a:r>
              <a:rPr lang="zh-CN" altLang="en-US" sz="1200" dirty="0"/>
              <a:t>苗慧慧</a:t>
            </a:r>
            <a:r>
              <a:rPr lang="en-US" altLang="zh-CN" sz="1200" dirty="0"/>
              <a:t>, </a:t>
            </a:r>
            <a:r>
              <a:rPr lang="zh-CN" altLang="en-US" sz="1200" dirty="0"/>
              <a:t>侯民利</a:t>
            </a:r>
            <a:r>
              <a:rPr lang="en-US" altLang="zh-CN" sz="1200" dirty="0"/>
              <a:t>. </a:t>
            </a:r>
            <a:r>
              <a:rPr lang="zh-CN" altLang="en-US" sz="1200" dirty="0"/>
              <a:t>飞机油液分析与状态监测专家系统原理及应用</a:t>
            </a:r>
            <a:r>
              <a:rPr lang="en-US" altLang="zh-CN" sz="1200" dirty="0"/>
              <a:t>. </a:t>
            </a:r>
            <a:r>
              <a:rPr lang="zh-CN" altLang="en-US" sz="1200" dirty="0"/>
              <a:t>北京：北京航空航天大学出版社，</a:t>
            </a:r>
            <a:r>
              <a:rPr lang="en-US" altLang="zh-CN" sz="1200" dirty="0"/>
              <a:t>2025</a:t>
            </a:r>
          </a:p>
        </p:txBody>
      </p:sp>
      <p:sp>
        <p:nvSpPr>
          <p:cNvPr id="10" name="文本框 9">
            <a:extLst>
              <a:ext uri="{FF2B5EF4-FFF2-40B4-BE49-F238E27FC236}">
                <a16:creationId xmlns:a16="http://schemas.microsoft.com/office/drawing/2014/main" id="{7822EDAE-C30E-8858-1EFD-8EEBA384F32F}"/>
              </a:ext>
            </a:extLst>
          </p:cNvPr>
          <p:cNvSpPr txBox="1"/>
          <p:nvPr/>
        </p:nvSpPr>
        <p:spPr>
          <a:xfrm>
            <a:off x="8061097" y="4779004"/>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1</a:t>
            </a:r>
            <a:r>
              <a:rPr lang="zh-CN" altLang="en-US" dirty="0"/>
              <a:t>篇</a:t>
            </a:r>
          </a:p>
        </p:txBody>
      </p:sp>
      <p:sp>
        <p:nvSpPr>
          <p:cNvPr id="12" name="文本框 11">
            <a:extLst>
              <a:ext uri="{FF2B5EF4-FFF2-40B4-BE49-F238E27FC236}">
                <a16:creationId xmlns:a16="http://schemas.microsoft.com/office/drawing/2014/main" id="{43C56A59-2342-9805-4801-FA01372ED32D}"/>
              </a:ext>
            </a:extLst>
          </p:cNvPr>
          <p:cNvSpPr txBox="1"/>
          <p:nvPr/>
        </p:nvSpPr>
        <p:spPr>
          <a:xfrm>
            <a:off x="8024521" y="2813314"/>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6</a:t>
            </a:r>
            <a:r>
              <a:rPr lang="zh-CN" altLang="en-US" dirty="0"/>
              <a:t>篇</a:t>
            </a:r>
          </a:p>
        </p:txBody>
      </p:sp>
      <p:sp>
        <p:nvSpPr>
          <p:cNvPr id="14" name="文本框 13">
            <a:extLst>
              <a:ext uri="{FF2B5EF4-FFF2-40B4-BE49-F238E27FC236}">
                <a16:creationId xmlns:a16="http://schemas.microsoft.com/office/drawing/2014/main" id="{0719881C-3D76-9424-0CE7-01E31A7D63C8}"/>
              </a:ext>
            </a:extLst>
          </p:cNvPr>
          <p:cNvSpPr txBox="1"/>
          <p:nvPr/>
        </p:nvSpPr>
        <p:spPr>
          <a:xfrm>
            <a:off x="8037873" y="1327445"/>
            <a:ext cx="546591"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3</a:t>
            </a:r>
            <a:r>
              <a:rPr lang="zh-CN" altLang="en-US" dirty="0"/>
              <a:t>篇</a:t>
            </a:r>
          </a:p>
        </p:txBody>
      </p:sp>
      <p:sp>
        <p:nvSpPr>
          <p:cNvPr id="16" name="Text Box 5">
            <a:extLst>
              <a:ext uri="{FF2B5EF4-FFF2-40B4-BE49-F238E27FC236}">
                <a16:creationId xmlns:a16="http://schemas.microsoft.com/office/drawing/2014/main" id="{E675F348-2974-C428-4BF9-5C81DEF5A6CF}"/>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a:t>
            </a:r>
            <a:r>
              <a:rPr lang="en-US" altLang="zh-CN" b="1" dirty="0">
                <a:solidFill>
                  <a:srgbClr val="FF0000"/>
                </a:solidFill>
              </a:rPr>
              <a:t>3</a:t>
            </a:r>
            <a:r>
              <a:rPr lang="zh-CN" altLang="en-US" b="1" dirty="0">
                <a:solidFill>
                  <a:srgbClr val="FF0000"/>
                </a:solidFill>
                <a:latin typeface="Arial" panose="020B0604020202020204" pitchFamily="34" charset="0"/>
              </a:rPr>
              <a:t>基于油液分析的航空发动机磨损故障诊断</a:t>
            </a:r>
            <a:endParaRPr lang="en-US" altLang="zh-CN" sz="1800" b="1" dirty="0">
              <a:solidFill>
                <a:srgbClr val="FF0000"/>
              </a:solidFill>
              <a:sym typeface="+mn-ea"/>
            </a:endParaRPr>
          </a:p>
        </p:txBody>
      </p:sp>
    </p:spTree>
    <p:extLst>
      <p:ext uri="{BB962C8B-B14F-4D97-AF65-F5344CB8AC3E}">
        <p14:creationId xmlns:p14="http://schemas.microsoft.com/office/powerpoint/2010/main" val="265870070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86470-C365-5B03-5E36-44CF5408B3B0}"/>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9C61E6C5-8388-74B9-FF9E-649138C0564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F2EC4DA-5658-BFB6-B5DA-1CA46A55F3B8}"/>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6A1FDBAC-A21A-2152-D0DE-29F5B0A25341}"/>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DA508014-0A28-2939-1B87-CCAA997F277E}"/>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10D90F05-128A-229A-E58F-5663CA65AB12}"/>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a:t>
            </a:r>
            <a:r>
              <a:rPr lang="en-US" sz="1600" b="1" dirty="0">
                <a:latin typeface="Calibri" panose="020F0502020204030204"/>
              </a:rPr>
              <a:t>1 </a:t>
            </a:r>
            <a:r>
              <a:rPr lang="zh-CN" altLang="en-US" sz="1600" b="1" dirty="0">
                <a:latin typeface="Calibri" panose="020F0502020204030204"/>
              </a:rPr>
              <a:t>原理样机</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智能孔探检测系统</a:t>
            </a:r>
          </a:p>
        </p:txBody>
      </p:sp>
      <p:sp>
        <p:nvSpPr>
          <p:cNvPr id="6" name="文本框 5">
            <a:extLst>
              <a:ext uri="{FF2B5EF4-FFF2-40B4-BE49-F238E27FC236}">
                <a16:creationId xmlns:a16="http://schemas.microsoft.com/office/drawing/2014/main" id="{1AB7AEED-E807-9010-E650-098EB4DCC899}"/>
              </a:ext>
            </a:extLst>
          </p:cNvPr>
          <p:cNvSpPr txBox="1"/>
          <p:nvPr/>
        </p:nvSpPr>
        <p:spPr>
          <a:xfrm>
            <a:off x="576169" y="1368457"/>
            <a:ext cx="4250689" cy="5205271"/>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1</a:t>
            </a:r>
            <a:r>
              <a:rPr lang="zh-CN" altLang="en-US" sz="1600" b="1" dirty="0">
                <a:solidFill>
                  <a:srgbClr val="FF0000"/>
                </a:solidFill>
                <a:latin typeface="+mn-ea"/>
                <a:ea typeface="+mn-ea"/>
              </a:rPr>
              <a:t>）概述</a:t>
            </a:r>
            <a:endParaRPr lang="en-US" altLang="zh-CN" sz="1600" b="1" dirty="0">
              <a:solidFill>
                <a:srgbClr val="FF0000"/>
              </a:solidFill>
              <a:latin typeface="+mn-ea"/>
              <a:ea typeface="+mn-ea"/>
            </a:endParaRPr>
          </a:p>
          <a:p>
            <a:pPr algn="just" defTabSz="266700">
              <a:lnSpc>
                <a:spcPct val="150000"/>
              </a:lnSpc>
            </a:pPr>
            <a:r>
              <a:rPr lang="zh-CN" altLang="en-US" sz="1600" dirty="0"/>
              <a:t>为实现软件与孔探原理样机硬件的集成。自主研发的孔探检测软件是基于</a:t>
            </a:r>
            <a:r>
              <a:rPr lang="en-US" altLang="zh-CN" sz="1600" dirty="0"/>
              <a:t>Android</a:t>
            </a:r>
            <a:r>
              <a:rPr lang="zh-CN" altLang="en-US" sz="1600" dirty="0"/>
              <a:t>系统开发实现的，可适配的多家国产孔探检测仪器厂家的产品。本系统软件基于</a:t>
            </a:r>
            <a:r>
              <a:rPr lang="en-US" altLang="zh-CN" sz="1600" dirty="0"/>
              <a:t>Android</a:t>
            </a:r>
            <a:r>
              <a:rPr lang="zh-CN" altLang="en-US" sz="1600" dirty="0"/>
              <a:t>系统进行开发，采用</a:t>
            </a:r>
            <a:r>
              <a:rPr lang="en-US" altLang="zh-CN" sz="1600" dirty="0"/>
              <a:t>java</a:t>
            </a:r>
            <a:r>
              <a:rPr lang="zh-CN" altLang="en-US" sz="1600" dirty="0"/>
              <a:t>、</a:t>
            </a:r>
            <a:r>
              <a:rPr lang="en-US" altLang="zh-CN" sz="1600" dirty="0" err="1"/>
              <a:t>c++</a:t>
            </a:r>
            <a:r>
              <a:rPr lang="zh-CN" altLang="en-US" sz="1600" dirty="0"/>
              <a:t>、</a:t>
            </a:r>
            <a:r>
              <a:rPr lang="en-US" altLang="zh-CN" sz="1600" dirty="0"/>
              <a:t>python</a:t>
            </a:r>
            <a:r>
              <a:rPr lang="zh-CN" altLang="en-US" sz="1600" dirty="0"/>
              <a:t>联合开发的方式实现软件的整体构建。具体的开发环境配置在</a:t>
            </a:r>
            <a:r>
              <a:rPr lang="en-US" altLang="zh-CN" sz="1600" dirty="0"/>
              <a:t>Android12.0</a:t>
            </a:r>
            <a:r>
              <a:rPr lang="zh-CN" altLang="en-US" sz="1600" dirty="0"/>
              <a:t>操作系统环境下，①推荐使用</a:t>
            </a:r>
            <a:r>
              <a:rPr lang="en-US" altLang="zh-CN" sz="1600" dirty="0"/>
              <a:t>2g</a:t>
            </a:r>
            <a:r>
              <a:rPr lang="zh-CN" altLang="en-US" sz="1600" dirty="0"/>
              <a:t>及以上的内存；②</a:t>
            </a:r>
            <a:r>
              <a:rPr lang="en-US" altLang="zh-CN" sz="1600" dirty="0"/>
              <a:t>Opencv4.9.0</a:t>
            </a:r>
            <a:r>
              <a:rPr lang="zh-CN" altLang="en-US" sz="1600" dirty="0"/>
              <a:t>；③</a:t>
            </a:r>
            <a:r>
              <a:rPr lang="en-US" altLang="zh-CN" sz="1600" dirty="0"/>
              <a:t>Python3.10</a:t>
            </a:r>
            <a:r>
              <a:rPr lang="zh-CN" altLang="en-US" sz="1600" dirty="0"/>
              <a:t>及以上；④</a:t>
            </a:r>
            <a:r>
              <a:rPr lang="en-US" altLang="zh-CN" sz="1600" dirty="0"/>
              <a:t>Android NDK35.0.0</a:t>
            </a:r>
            <a:r>
              <a:rPr lang="zh-CN" altLang="en-US" sz="1600" dirty="0"/>
              <a:t>。</a:t>
            </a:r>
          </a:p>
          <a:p>
            <a:pPr algn="just" defTabSz="266700">
              <a:lnSpc>
                <a:spcPct val="150000"/>
              </a:lnSpc>
            </a:pPr>
            <a:r>
              <a:rPr lang="zh-CN" altLang="en-US" sz="1600" dirty="0"/>
              <a:t>智能孔探原理样机中自主研发的软件包括损伤智能检测、损伤尺寸三维测量、专家系统诊断三个模块。</a:t>
            </a:r>
          </a:p>
          <a:p>
            <a:pPr algn="just" defTabSz="266700">
              <a:lnSpc>
                <a:spcPct val="150000"/>
              </a:lnSpc>
            </a:pP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E483B2BC-80F5-71E2-DCDD-9BB299ED6DBB}"/>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pic>
        <p:nvPicPr>
          <p:cNvPr id="2" name="图片 1">
            <a:extLst>
              <a:ext uri="{FF2B5EF4-FFF2-40B4-BE49-F238E27FC236}">
                <a16:creationId xmlns:a16="http://schemas.microsoft.com/office/drawing/2014/main" id="{BFAB5BBA-C134-0F62-5357-8EEE9641ED03}"/>
              </a:ext>
            </a:extLst>
          </p:cNvPr>
          <p:cNvPicPr>
            <a:picLocks noChangeAspect="1"/>
          </p:cNvPicPr>
          <p:nvPr/>
        </p:nvPicPr>
        <p:blipFill>
          <a:blip r:embed="rId2"/>
          <a:stretch>
            <a:fillRect/>
          </a:stretch>
        </p:blipFill>
        <p:spPr>
          <a:xfrm>
            <a:off x="4987189" y="1342380"/>
            <a:ext cx="2448553" cy="2579688"/>
          </a:xfrm>
          <a:prstGeom prst="rect">
            <a:avLst/>
          </a:prstGeom>
          <a:noFill/>
          <a:ln>
            <a:noFill/>
          </a:ln>
        </p:spPr>
      </p:pic>
      <p:pic>
        <p:nvPicPr>
          <p:cNvPr id="3" name="图片 2" descr="图片3">
            <a:extLst>
              <a:ext uri="{FF2B5EF4-FFF2-40B4-BE49-F238E27FC236}">
                <a16:creationId xmlns:a16="http://schemas.microsoft.com/office/drawing/2014/main" id="{A3B84885-3E8A-5EBC-CE5E-C8638F8F156E}"/>
              </a:ext>
            </a:extLst>
          </p:cNvPr>
          <p:cNvPicPr>
            <a:picLocks noChangeAspect="1"/>
          </p:cNvPicPr>
          <p:nvPr/>
        </p:nvPicPr>
        <p:blipFill>
          <a:blip r:embed="rId3"/>
          <a:stretch>
            <a:fillRect/>
          </a:stretch>
        </p:blipFill>
        <p:spPr>
          <a:xfrm>
            <a:off x="5105400" y="4002067"/>
            <a:ext cx="3031093" cy="2246650"/>
          </a:xfrm>
          <a:prstGeom prst="rect">
            <a:avLst/>
          </a:prstGeom>
        </p:spPr>
      </p:pic>
      <p:sp>
        <p:nvSpPr>
          <p:cNvPr id="9" name="文本框 8">
            <a:extLst>
              <a:ext uri="{FF2B5EF4-FFF2-40B4-BE49-F238E27FC236}">
                <a16:creationId xmlns:a16="http://schemas.microsoft.com/office/drawing/2014/main" id="{C1FC84A1-4631-C567-4FA2-F161534E757C}"/>
              </a:ext>
            </a:extLst>
          </p:cNvPr>
          <p:cNvSpPr txBox="1"/>
          <p:nvPr/>
        </p:nvSpPr>
        <p:spPr>
          <a:xfrm>
            <a:off x="7494742" y="2514600"/>
            <a:ext cx="1073089"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ea typeface="宋体" panose="02010600030101010101" pitchFamily="2" charset="-122"/>
                <a:cs typeface="宋体" panose="02010600030101010101" pitchFamily="2" charset="-122"/>
              </a:rPr>
              <a:t>原理样机的系统集成</a:t>
            </a:r>
            <a:endParaRPr lang="zh-CN" altLang="en-US" sz="1200" dirty="0"/>
          </a:p>
        </p:txBody>
      </p:sp>
    </p:spTree>
    <p:extLst>
      <p:ext uri="{BB962C8B-B14F-4D97-AF65-F5344CB8AC3E}">
        <p14:creationId xmlns:p14="http://schemas.microsoft.com/office/powerpoint/2010/main" val="2274282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4534C-95F6-6D26-066F-8E5551E7436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E2DADEB-FF73-97D6-E0EB-5F10867A95DD}"/>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81D4E044-07F2-0B00-2EA5-2533B8A2F7B0}"/>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A481EA48-2590-166A-177E-F8C2F3EF9589}"/>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F8EE73DD-A97F-F35C-7E7D-3F07852D9D26}"/>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7AC0AE68-518A-9032-BD4D-26A1CC81E8A4}"/>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a:t>
            </a:r>
            <a:r>
              <a:rPr lang="en-US" sz="1600" b="1" dirty="0">
                <a:latin typeface="Calibri" panose="020F0502020204030204"/>
              </a:rPr>
              <a:t>1 </a:t>
            </a:r>
            <a:r>
              <a:rPr lang="zh-CN" altLang="en-US" sz="1600" b="1" dirty="0">
                <a:latin typeface="Calibri" panose="020F0502020204030204"/>
              </a:rPr>
              <a:t>原理样机</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智能孔探检测系统</a:t>
            </a:r>
          </a:p>
        </p:txBody>
      </p:sp>
      <p:sp>
        <p:nvSpPr>
          <p:cNvPr id="6" name="文本框 5">
            <a:extLst>
              <a:ext uri="{FF2B5EF4-FFF2-40B4-BE49-F238E27FC236}">
                <a16:creationId xmlns:a16="http://schemas.microsoft.com/office/drawing/2014/main" id="{096DAA12-C320-821C-574D-83383A7BC4F1}"/>
              </a:ext>
            </a:extLst>
          </p:cNvPr>
          <p:cNvSpPr txBox="1"/>
          <p:nvPr/>
        </p:nvSpPr>
        <p:spPr>
          <a:xfrm>
            <a:off x="626111" y="1371600"/>
            <a:ext cx="4098290" cy="456535"/>
          </a:xfrm>
          <a:prstGeom prst="rect">
            <a:avLst/>
          </a:prstGeom>
        </p:spPr>
        <p:txBody>
          <a:bodyPr wrap="square">
            <a:spAutoFit/>
          </a:bodyPr>
          <a:lstStyle/>
          <a:p>
            <a:pPr algn="just" defTabSz="266700">
              <a:lnSpc>
                <a:spcPct val="150000"/>
              </a:lnSpc>
            </a:pPr>
            <a:r>
              <a:rPr lang="zh-CN" altLang="zh-CN" dirty="0"/>
              <a:t> </a:t>
            </a:r>
            <a:r>
              <a:rPr lang="zh-CN" altLang="en-US" sz="1600" b="1" dirty="0">
                <a:solidFill>
                  <a:srgbClr val="FF0000"/>
                </a:solidFill>
                <a:latin typeface="+mn-ea"/>
                <a:ea typeface="+mn-ea"/>
              </a:rPr>
              <a:t>（</a:t>
            </a:r>
            <a:r>
              <a:rPr lang="en-US" altLang="zh-CN" sz="1600" b="1" dirty="0">
                <a:solidFill>
                  <a:srgbClr val="FF0000"/>
                </a:solidFill>
                <a:latin typeface="+mn-ea"/>
                <a:ea typeface="+mn-ea"/>
              </a:rPr>
              <a:t>2</a:t>
            </a:r>
            <a:r>
              <a:rPr lang="zh-CN" altLang="en-US" sz="1600" b="1" dirty="0">
                <a:solidFill>
                  <a:srgbClr val="FF0000"/>
                </a:solidFill>
                <a:latin typeface="+mn-ea"/>
                <a:ea typeface="+mn-ea"/>
              </a:rPr>
              <a:t>）</a:t>
            </a:r>
            <a:r>
              <a:rPr lang="zh-CN" altLang="zh-CN" sz="1600" b="1" dirty="0">
                <a:solidFill>
                  <a:srgbClr val="FF0000"/>
                </a:solidFill>
                <a:latin typeface="+mn-ea"/>
                <a:ea typeface="+mn-ea"/>
              </a:rPr>
              <a:t>真实叶片损伤尺寸测量对比验证</a:t>
            </a:r>
            <a:endParaRPr lang="en-US" altLang="zh-CN" sz="1600" b="1" dirty="0">
              <a:solidFill>
                <a:srgbClr val="FF0000"/>
              </a:solidFill>
              <a:latin typeface="+mn-ea"/>
              <a:ea typeface="+mn-ea"/>
            </a:endParaRPr>
          </a:p>
        </p:txBody>
      </p:sp>
      <p:sp>
        <p:nvSpPr>
          <p:cNvPr id="7" name="Text Box 5">
            <a:extLst>
              <a:ext uri="{FF2B5EF4-FFF2-40B4-BE49-F238E27FC236}">
                <a16:creationId xmlns:a16="http://schemas.microsoft.com/office/drawing/2014/main" id="{AD3CDDEF-523E-A487-4F49-598023A7991F}"/>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pic>
        <p:nvPicPr>
          <p:cNvPr id="4" name="图片 3">
            <a:extLst>
              <a:ext uri="{FF2B5EF4-FFF2-40B4-BE49-F238E27FC236}">
                <a16:creationId xmlns:a16="http://schemas.microsoft.com/office/drawing/2014/main" id="{BDB8C2DB-04D5-0CD6-AB93-8703959C92A1}"/>
              </a:ext>
            </a:extLst>
          </p:cNvPr>
          <p:cNvPicPr>
            <a:picLocks noChangeAspect="1"/>
          </p:cNvPicPr>
          <p:nvPr/>
        </p:nvPicPr>
        <p:blipFill>
          <a:blip r:embed="rId2"/>
          <a:stretch>
            <a:fillRect/>
          </a:stretch>
        </p:blipFill>
        <p:spPr>
          <a:xfrm>
            <a:off x="626111" y="2351726"/>
            <a:ext cx="1787515" cy="1411606"/>
          </a:xfrm>
          <a:prstGeom prst="rect">
            <a:avLst/>
          </a:prstGeom>
        </p:spPr>
      </p:pic>
      <p:pic>
        <p:nvPicPr>
          <p:cNvPr id="8" name="图片 7" descr="2507050001_M">
            <a:extLst>
              <a:ext uri="{FF2B5EF4-FFF2-40B4-BE49-F238E27FC236}">
                <a16:creationId xmlns:a16="http://schemas.microsoft.com/office/drawing/2014/main" id="{DD6964CC-58A4-2361-C94C-0C45FC235148}"/>
              </a:ext>
            </a:extLst>
          </p:cNvPr>
          <p:cNvPicPr>
            <a:picLocks noChangeAspect="1"/>
          </p:cNvPicPr>
          <p:nvPr/>
        </p:nvPicPr>
        <p:blipFill>
          <a:blip r:embed="rId3"/>
          <a:stretch>
            <a:fillRect/>
          </a:stretch>
        </p:blipFill>
        <p:spPr>
          <a:xfrm>
            <a:off x="2655149" y="2351726"/>
            <a:ext cx="1851520" cy="1419056"/>
          </a:xfrm>
          <a:prstGeom prst="rect">
            <a:avLst/>
          </a:prstGeom>
        </p:spPr>
      </p:pic>
      <p:graphicFrame>
        <p:nvGraphicFramePr>
          <p:cNvPr id="13" name="表格 12">
            <a:extLst>
              <a:ext uri="{FF2B5EF4-FFF2-40B4-BE49-F238E27FC236}">
                <a16:creationId xmlns:a16="http://schemas.microsoft.com/office/drawing/2014/main" id="{3D7C1390-0C50-13B1-0914-FDA18EE91F80}"/>
              </a:ext>
            </a:extLst>
          </p:cNvPr>
          <p:cNvGraphicFramePr>
            <a:graphicFrameLocks noGrp="1"/>
          </p:cNvGraphicFramePr>
          <p:nvPr>
            <p:extLst>
              <p:ext uri="{D42A27DB-BD31-4B8C-83A1-F6EECF244321}">
                <p14:modId xmlns:p14="http://schemas.microsoft.com/office/powerpoint/2010/main" val="4283502443"/>
              </p:ext>
            </p:extLst>
          </p:nvPr>
        </p:nvGraphicFramePr>
        <p:xfrm>
          <a:off x="626111" y="4613886"/>
          <a:ext cx="3735036" cy="1234440"/>
        </p:xfrm>
        <a:graphic>
          <a:graphicData uri="http://schemas.openxmlformats.org/drawingml/2006/table">
            <a:tbl>
              <a:tblPr firstRow="1" firstCol="1" bandRow="1">
                <a:tableStyleId>{5C22544A-7EE6-4342-B048-85BDC9FD1C3A}</a:tableStyleId>
              </a:tblPr>
              <a:tblGrid>
                <a:gridCol w="890432">
                  <a:extLst>
                    <a:ext uri="{9D8B030D-6E8A-4147-A177-3AD203B41FA5}">
                      <a16:colId xmlns:a16="http://schemas.microsoft.com/office/drawing/2014/main" val="4062601006"/>
                    </a:ext>
                  </a:extLst>
                </a:gridCol>
                <a:gridCol w="711151">
                  <a:extLst>
                    <a:ext uri="{9D8B030D-6E8A-4147-A177-3AD203B41FA5}">
                      <a16:colId xmlns:a16="http://schemas.microsoft.com/office/drawing/2014/main" val="3267802448"/>
                    </a:ext>
                  </a:extLst>
                </a:gridCol>
                <a:gridCol w="711151">
                  <a:extLst>
                    <a:ext uri="{9D8B030D-6E8A-4147-A177-3AD203B41FA5}">
                      <a16:colId xmlns:a16="http://schemas.microsoft.com/office/drawing/2014/main" val="379277196"/>
                    </a:ext>
                  </a:extLst>
                </a:gridCol>
                <a:gridCol w="711151">
                  <a:extLst>
                    <a:ext uri="{9D8B030D-6E8A-4147-A177-3AD203B41FA5}">
                      <a16:colId xmlns:a16="http://schemas.microsoft.com/office/drawing/2014/main" val="369771084"/>
                    </a:ext>
                  </a:extLst>
                </a:gridCol>
                <a:gridCol w="711151">
                  <a:extLst>
                    <a:ext uri="{9D8B030D-6E8A-4147-A177-3AD203B41FA5}">
                      <a16:colId xmlns:a16="http://schemas.microsoft.com/office/drawing/2014/main" val="1682075179"/>
                    </a:ext>
                  </a:extLst>
                </a:gridCol>
              </a:tblGrid>
              <a:tr h="240665">
                <a:tc rowSpan="2">
                  <a:txBody>
                    <a:bodyPr/>
                    <a:lstStyle/>
                    <a:p>
                      <a:pPr algn="ctr">
                        <a:buNone/>
                      </a:pPr>
                      <a:r>
                        <a:rPr lang="zh-CN" sz="1050" kern="1200" dirty="0">
                          <a:solidFill>
                            <a:schemeClr val="tx1"/>
                          </a:solidFill>
                          <a:effectLst/>
                        </a:rPr>
                        <a:t>打伤损伤实际长度</a:t>
                      </a:r>
                      <a:endParaRPr lang="zh-CN" sz="1000" dirty="0">
                        <a:solidFill>
                          <a:schemeClr val="tx1"/>
                        </a:solidFill>
                        <a:effectLst/>
                      </a:endParaRPr>
                    </a:p>
                    <a:p>
                      <a:pPr algn="ctr">
                        <a:buNone/>
                      </a:pP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gridSpan="2">
                  <a:txBody>
                    <a:bodyPr/>
                    <a:lstStyle/>
                    <a:p>
                      <a:pPr algn="ctr">
                        <a:buNone/>
                      </a:pPr>
                      <a:r>
                        <a:rPr lang="zh-CN" sz="1050" dirty="0">
                          <a:solidFill>
                            <a:schemeClr val="tx1"/>
                          </a:solidFill>
                          <a:effectLst/>
                        </a:rPr>
                        <a:t>自研孔探仪测量结果</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tc gridSpan="2">
                  <a:txBody>
                    <a:bodyPr/>
                    <a:lstStyle/>
                    <a:p>
                      <a:pPr algn="ctr">
                        <a:buNone/>
                      </a:pPr>
                      <a:r>
                        <a:rPr lang="zh-CN" sz="1050" dirty="0">
                          <a:solidFill>
                            <a:schemeClr val="tx1"/>
                          </a:solidFill>
                          <a:effectLst/>
                        </a:rPr>
                        <a:t>韦林孔探仪测量结果</a:t>
                      </a: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2255945172"/>
                  </a:ext>
                </a:extLst>
              </a:tr>
              <a:tr h="240665">
                <a:tc vMerge="1">
                  <a:txBody>
                    <a:bodyPr/>
                    <a:lstStyle/>
                    <a:p>
                      <a:endParaRPr lang="zh-CN" altLang="en-US"/>
                    </a:p>
                  </a:txBody>
                  <a:tcPr/>
                </a:tc>
                <a:tc>
                  <a:txBody>
                    <a:bodyPr/>
                    <a:lstStyle/>
                    <a:p>
                      <a:pPr algn="ctr">
                        <a:buNone/>
                      </a:pPr>
                      <a:r>
                        <a:rPr lang="zh-CN" sz="1050" kern="1200">
                          <a:solidFill>
                            <a:schemeClr val="tx1"/>
                          </a:solidFill>
                          <a:effectLst/>
                        </a:rPr>
                        <a:t>测量值</a:t>
                      </a:r>
                      <a:endParaRPr lang="zh-CN" sz="1000">
                        <a:solidFill>
                          <a:schemeClr val="tx1"/>
                        </a:solidFill>
                        <a:effectLst/>
                      </a:endParaRPr>
                    </a:p>
                    <a:p>
                      <a:pPr algn="ctr">
                        <a:buNone/>
                      </a:pPr>
                      <a:r>
                        <a:rPr lang="zh-CN" sz="1050" kern="1200">
                          <a:solidFill>
                            <a:schemeClr val="tx1"/>
                          </a:solidFill>
                          <a:effectLst/>
                        </a:rPr>
                        <a:t>（</a:t>
                      </a:r>
                      <a:r>
                        <a:rPr lang="en-US" sz="1050" kern="1200">
                          <a:solidFill>
                            <a:schemeClr val="tx1"/>
                          </a:solidFill>
                          <a:effectLst/>
                        </a:rPr>
                        <a:t>mm</a:t>
                      </a:r>
                      <a:r>
                        <a:rPr lang="zh-CN" sz="1050" kern="1200">
                          <a:solidFill>
                            <a:schemeClr val="tx1"/>
                          </a:solidFill>
                          <a:effectLst/>
                        </a:rPr>
                        <a:t>）</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a:solidFill>
                            <a:schemeClr val="tx1"/>
                          </a:solidFill>
                          <a:effectLst/>
                        </a:rPr>
                        <a:t>测量误差</a:t>
                      </a:r>
                      <a:endParaRPr lang="zh-CN" sz="1000">
                        <a:solidFill>
                          <a:schemeClr val="tx1"/>
                        </a:solidFill>
                        <a:effectLst/>
                      </a:endParaRPr>
                    </a:p>
                    <a:p>
                      <a:pPr algn="ctr">
                        <a:buNone/>
                      </a:pPr>
                      <a:r>
                        <a:rPr lang="zh-CN" sz="1050">
                          <a:solidFill>
                            <a:schemeClr val="tx1"/>
                          </a:solidFill>
                          <a:effectLst/>
                        </a:rPr>
                        <a:t>（</a:t>
                      </a:r>
                      <a:r>
                        <a:rPr lang="en-US" sz="1050">
                          <a:solidFill>
                            <a:schemeClr val="tx1"/>
                          </a:solidFill>
                          <a:effectLst/>
                        </a:rPr>
                        <a:t>%</a:t>
                      </a:r>
                      <a:r>
                        <a:rPr lang="zh-CN" sz="1050">
                          <a:solidFill>
                            <a:schemeClr val="tx1"/>
                          </a:solidFill>
                          <a:effectLst/>
                        </a:rPr>
                        <a:t>）</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200" dirty="0">
                          <a:solidFill>
                            <a:schemeClr val="tx1"/>
                          </a:solidFill>
                          <a:effectLst/>
                        </a:rPr>
                        <a:t>测量值</a:t>
                      </a:r>
                      <a:endParaRPr lang="zh-CN" sz="1000" dirty="0">
                        <a:solidFill>
                          <a:schemeClr val="tx1"/>
                        </a:solidFill>
                        <a:effectLst/>
                      </a:endParaRPr>
                    </a:p>
                    <a:p>
                      <a:pPr algn="ctr">
                        <a:buNone/>
                      </a:pP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dirty="0">
                          <a:solidFill>
                            <a:schemeClr val="tx1"/>
                          </a:solidFill>
                          <a:effectLst/>
                        </a:rPr>
                        <a:t>测量误差</a:t>
                      </a:r>
                      <a:endParaRPr lang="zh-CN" sz="1000" dirty="0">
                        <a:solidFill>
                          <a:schemeClr val="tx1"/>
                        </a:solidFill>
                        <a:effectLst/>
                      </a:endParaRPr>
                    </a:p>
                    <a:p>
                      <a:pPr algn="ctr">
                        <a:buNone/>
                      </a:pPr>
                      <a:r>
                        <a:rPr lang="zh-CN" sz="1050" dirty="0">
                          <a:solidFill>
                            <a:schemeClr val="tx1"/>
                          </a:solidFill>
                          <a:effectLst/>
                        </a:rPr>
                        <a:t>（</a:t>
                      </a:r>
                      <a:r>
                        <a:rPr lang="en-US" sz="1050" dirty="0">
                          <a:solidFill>
                            <a:schemeClr val="tx1"/>
                          </a:solidFill>
                          <a:effectLst/>
                        </a:rPr>
                        <a:t>%</a:t>
                      </a:r>
                      <a:r>
                        <a:rPr lang="zh-CN" sz="105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31684962"/>
                  </a:ext>
                </a:extLst>
              </a:tr>
              <a:tr h="240665">
                <a:tc>
                  <a:txBody>
                    <a:bodyPr/>
                    <a:lstStyle/>
                    <a:p>
                      <a:pPr algn="ctr">
                        <a:buNone/>
                      </a:pPr>
                      <a:r>
                        <a:rPr lang="en-US" sz="1050" kern="1200">
                          <a:solidFill>
                            <a:schemeClr val="tx1"/>
                          </a:solidFill>
                          <a:effectLst/>
                        </a:rPr>
                        <a:t>33</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28.22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14.5</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70.62</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dirty="0">
                          <a:solidFill>
                            <a:schemeClr val="tx1"/>
                          </a:solidFill>
                          <a:effectLst/>
                        </a:rPr>
                        <a:t>114</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053337862"/>
                  </a:ext>
                </a:extLst>
              </a:tr>
            </a:tbl>
          </a:graphicData>
        </a:graphic>
      </p:graphicFrame>
      <p:pic>
        <p:nvPicPr>
          <p:cNvPr id="14" name="图片 13">
            <a:extLst>
              <a:ext uri="{FF2B5EF4-FFF2-40B4-BE49-F238E27FC236}">
                <a16:creationId xmlns:a16="http://schemas.microsoft.com/office/drawing/2014/main" id="{8C0C5705-FF8D-5C87-7CFB-6424F72B1FB8}"/>
              </a:ext>
            </a:extLst>
          </p:cNvPr>
          <p:cNvPicPr>
            <a:picLocks noChangeAspect="1"/>
          </p:cNvPicPr>
          <p:nvPr/>
        </p:nvPicPr>
        <p:blipFill>
          <a:blip r:embed="rId4"/>
          <a:srcRect t="18663"/>
          <a:stretch>
            <a:fillRect/>
          </a:stretch>
        </p:blipFill>
        <p:spPr>
          <a:xfrm>
            <a:off x="4748192" y="2351726"/>
            <a:ext cx="1849377" cy="1419056"/>
          </a:xfrm>
          <a:prstGeom prst="rect">
            <a:avLst/>
          </a:prstGeom>
        </p:spPr>
      </p:pic>
      <p:pic>
        <p:nvPicPr>
          <p:cNvPr id="15" name="图片 14" descr="2507050005_M">
            <a:extLst>
              <a:ext uri="{FF2B5EF4-FFF2-40B4-BE49-F238E27FC236}">
                <a16:creationId xmlns:a16="http://schemas.microsoft.com/office/drawing/2014/main" id="{9454F4BA-551F-C6CD-89C9-896FAC904CC9}"/>
              </a:ext>
            </a:extLst>
          </p:cNvPr>
          <p:cNvPicPr>
            <a:picLocks noChangeAspect="1"/>
          </p:cNvPicPr>
          <p:nvPr/>
        </p:nvPicPr>
        <p:blipFill>
          <a:blip r:embed="rId5"/>
          <a:stretch>
            <a:fillRect/>
          </a:stretch>
        </p:blipFill>
        <p:spPr>
          <a:xfrm>
            <a:off x="6839092" y="2351726"/>
            <a:ext cx="1833356" cy="1405590"/>
          </a:xfrm>
          <a:prstGeom prst="rect">
            <a:avLst/>
          </a:prstGeom>
        </p:spPr>
      </p:pic>
      <p:graphicFrame>
        <p:nvGraphicFramePr>
          <p:cNvPr id="16" name="表格 15">
            <a:extLst>
              <a:ext uri="{FF2B5EF4-FFF2-40B4-BE49-F238E27FC236}">
                <a16:creationId xmlns:a16="http://schemas.microsoft.com/office/drawing/2014/main" id="{29A6A88E-F672-2B71-4DCE-502BFF194A8A}"/>
              </a:ext>
            </a:extLst>
          </p:cNvPr>
          <p:cNvGraphicFramePr>
            <a:graphicFrameLocks noGrp="1"/>
          </p:cNvGraphicFramePr>
          <p:nvPr>
            <p:extLst>
              <p:ext uri="{D42A27DB-BD31-4B8C-83A1-F6EECF244321}">
                <p14:modId xmlns:p14="http://schemas.microsoft.com/office/powerpoint/2010/main" val="1883593284"/>
              </p:ext>
            </p:extLst>
          </p:nvPr>
        </p:nvGraphicFramePr>
        <p:xfrm>
          <a:off x="4748192" y="4619677"/>
          <a:ext cx="3735036" cy="1234440"/>
        </p:xfrm>
        <a:graphic>
          <a:graphicData uri="http://schemas.openxmlformats.org/drawingml/2006/table">
            <a:tbl>
              <a:tblPr firstRow="1" firstCol="1" bandRow="1">
                <a:tableStyleId>{5C22544A-7EE6-4342-B048-85BDC9FD1C3A}</a:tableStyleId>
              </a:tblPr>
              <a:tblGrid>
                <a:gridCol w="889864">
                  <a:extLst>
                    <a:ext uri="{9D8B030D-6E8A-4147-A177-3AD203B41FA5}">
                      <a16:colId xmlns:a16="http://schemas.microsoft.com/office/drawing/2014/main" val="476763353"/>
                    </a:ext>
                  </a:extLst>
                </a:gridCol>
                <a:gridCol w="711293">
                  <a:extLst>
                    <a:ext uri="{9D8B030D-6E8A-4147-A177-3AD203B41FA5}">
                      <a16:colId xmlns:a16="http://schemas.microsoft.com/office/drawing/2014/main" val="1724566871"/>
                    </a:ext>
                  </a:extLst>
                </a:gridCol>
                <a:gridCol w="711293">
                  <a:extLst>
                    <a:ext uri="{9D8B030D-6E8A-4147-A177-3AD203B41FA5}">
                      <a16:colId xmlns:a16="http://schemas.microsoft.com/office/drawing/2014/main" val="1198464096"/>
                    </a:ext>
                  </a:extLst>
                </a:gridCol>
                <a:gridCol w="711293">
                  <a:extLst>
                    <a:ext uri="{9D8B030D-6E8A-4147-A177-3AD203B41FA5}">
                      <a16:colId xmlns:a16="http://schemas.microsoft.com/office/drawing/2014/main" val="3268865504"/>
                    </a:ext>
                  </a:extLst>
                </a:gridCol>
                <a:gridCol w="711293">
                  <a:extLst>
                    <a:ext uri="{9D8B030D-6E8A-4147-A177-3AD203B41FA5}">
                      <a16:colId xmlns:a16="http://schemas.microsoft.com/office/drawing/2014/main" val="3884296407"/>
                    </a:ext>
                  </a:extLst>
                </a:gridCol>
              </a:tblGrid>
              <a:tr h="240665">
                <a:tc rowSpan="2">
                  <a:txBody>
                    <a:bodyPr/>
                    <a:lstStyle/>
                    <a:p>
                      <a:pPr algn="ctr">
                        <a:buNone/>
                      </a:pPr>
                      <a:r>
                        <a:rPr lang="zh-CN" sz="1050" kern="1200" dirty="0">
                          <a:solidFill>
                            <a:schemeClr val="tx1"/>
                          </a:solidFill>
                          <a:effectLst/>
                        </a:rPr>
                        <a:t>打伤损伤实际长度</a:t>
                      </a:r>
                      <a:endParaRPr lang="zh-CN" sz="1000" dirty="0">
                        <a:solidFill>
                          <a:schemeClr val="tx1"/>
                        </a:solidFill>
                        <a:effectLst/>
                      </a:endParaRPr>
                    </a:p>
                    <a:p>
                      <a:pPr algn="ctr">
                        <a:buNone/>
                      </a:pP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2">
                  <a:txBody>
                    <a:bodyPr/>
                    <a:lstStyle/>
                    <a:p>
                      <a:pPr algn="ctr">
                        <a:buNone/>
                      </a:pPr>
                      <a:r>
                        <a:rPr lang="zh-CN" sz="1050" dirty="0">
                          <a:solidFill>
                            <a:schemeClr val="tx1"/>
                          </a:solidFill>
                          <a:effectLst/>
                        </a:rPr>
                        <a:t>自研孔探仪测量结果</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tc gridSpan="2">
                  <a:txBody>
                    <a:bodyPr/>
                    <a:lstStyle/>
                    <a:p>
                      <a:pPr algn="ctr">
                        <a:buNone/>
                      </a:pPr>
                      <a:r>
                        <a:rPr lang="zh-CN" sz="1050" dirty="0">
                          <a:solidFill>
                            <a:schemeClr val="tx1"/>
                          </a:solidFill>
                          <a:effectLst/>
                        </a:rPr>
                        <a:t>韦林孔探仪测量结果</a:t>
                      </a: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zh-CN" altLang="en-US"/>
                    </a:p>
                  </a:txBody>
                  <a:tcPr/>
                </a:tc>
                <a:extLst>
                  <a:ext uri="{0D108BD9-81ED-4DB2-BD59-A6C34878D82A}">
                    <a16:rowId xmlns:a16="http://schemas.microsoft.com/office/drawing/2014/main" val="1244603973"/>
                  </a:ext>
                </a:extLst>
              </a:tr>
              <a:tr h="286544">
                <a:tc vMerge="1">
                  <a:txBody>
                    <a:bodyPr/>
                    <a:lstStyle/>
                    <a:p>
                      <a:endParaRPr lang="zh-CN" altLang="en-US"/>
                    </a:p>
                  </a:txBody>
                  <a:tcPr/>
                </a:tc>
                <a:tc>
                  <a:txBody>
                    <a:bodyPr/>
                    <a:lstStyle/>
                    <a:p>
                      <a:pPr algn="ctr">
                        <a:buNone/>
                      </a:pPr>
                      <a:r>
                        <a:rPr lang="zh-CN" sz="1050" kern="1200">
                          <a:solidFill>
                            <a:schemeClr val="tx1"/>
                          </a:solidFill>
                          <a:effectLst/>
                        </a:rPr>
                        <a:t>测量值</a:t>
                      </a:r>
                      <a:endParaRPr lang="zh-CN" sz="1000">
                        <a:solidFill>
                          <a:schemeClr val="tx1"/>
                        </a:solidFill>
                        <a:effectLst/>
                      </a:endParaRPr>
                    </a:p>
                    <a:p>
                      <a:pPr algn="ctr">
                        <a:buNone/>
                      </a:pPr>
                      <a:r>
                        <a:rPr lang="zh-CN" sz="1050" kern="1200">
                          <a:solidFill>
                            <a:schemeClr val="tx1"/>
                          </a:solidFill>
                          <a:effectLst/>
                        </a:rPr>
                        <a:t>（</a:t>
                      </a:r>
                      <a:r>
                        <a:rPr lang="en-US" sz="1050" kern="1200">
                          <a:solidFill>
                            <a:schemeClr val="tx1"/>
                          </a:solidFill>
                          <a:effectLst/>
                        </a:rPr>
                        <a:t>mm</a:t>
                      </a:r>
                      <a:r>
                        <a:rPr lang="zh-CN" sz="1050" kern="1200">
                          <a:solidFill>
                            <a:schemeClr val="tx1"/>
                          </a:solidFill>
                          <a:effectLst/>
                        </a:rPr>
                        <a:t>）</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a:solidFill>
                            <a:schemeClr val="tx1"/>
                          </a:solidFill>
                          <a:effectLst/>
                        </a:rPr>
                        <a:t>测量误差</a:t>
                      </a:r>
                      <a:endParaRPr lang="zh-CN" sz="1000">
                        <a:solidFill>
                          <a:schemeClr val="tx1"/>
                        </a:solidFill>
                        <a:effectLst/>
                      </a:endParaRPr>
                    </a:p>
                    <a:p>
                      <a:pPr algn="ctr">
                        <a:buNone/>
                      </a:pPr>
                      <a:r>
                        <a:rPr lang="zh-CN" sz="1050">
                          <a:solidFill>
                            <a:schemeClr val="tx1"/>
                          </a:solidFill>
                          <a:effectLst/>
                        </a:rPr>
                        <a:t>（</a:t>
                      </a:r>
                      <a:r>
                        <a:rPr lang="en-US" sz="1050">
                          <a:solidFill>
                            <a:schemeClr val="tx1"/>
                          </a:solidFill>
                          <a:effectLst/>
                        </a:rPr>
                        <a:t>%</a:t>
                      </a:r>
                      <a:r>
                        <a:rPr lang="zh-CN" sz="1050">
                          <a:solidFill>
                            <a:schemeClr val="tx1"/>
                          </a:solidFill>
                          <a:effectLst/>
                        </a:rPr>
                        <a:t>）</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200" dirty="0">
                          <a:solidFill>
                            <a:schemeClr val="tx1"/>
                          </a:solidFill>
                          <a:effectLst/>
                        </a:rPr>
                        <a:t>测量值</a:t>
                      </a:r>
                      <a:endParaRPr lang="zh-CN" sz="1000" dirty="0">
                        <a:solidFill>
                          <a:schemeClr val="tx1"/>
                        </a:solidFill>
                        <a:effectLst/>
                      </a:endParaRPr>
                    </a:p>
                    <a:p>
                      <a:pPr algn="ctr">
                        <a:buNone/>
                      </a:pPr>
                      <a:r>
                        <a:rPr lang="zh-CN" sz="1050" kern="1200" dirty="0">
                          <a:solidFill>
                            <a:schemeClr val="tx1"/>
                          </a:solidFill>
                          <a:effectLst/>
                        </a:rPr>
                        <a:t>（</a:t>
                      </a:r>
                      <a:r>
                        <a:rPr lang="en-US" sz="1050" kern="1200" dirty="0">
                          <a:solidFill>
                            <a:schemeClr val="tx1"/>
                          </a:solidFill>
                          <a:effectLst/>
                        </a:rPr>
                        <a:t>mm</a:t>
                      </a:r>
                      <a:r>
                        <a:rPr lang="zh-CN" sz="1050" kern="1200" dirty="0">
                          <a:solidFill>
                            <a:schemeClr val="tx1"/>
                          </a:solidFill>
                          <a:effectLst/>
                        </a:rPr>
                        <a:t>）</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a:solidFill>
                            <a:schemeClr val="tx1"/>
                          </a:solidFill>
                          <a:effectLst/>
                        </a:rPr>
                        <a:t>测量误差</a:t>
                      </a:r>
                      <a:endParaRPr lang="zh-CN" sz="1000">
                        <a:solidFill>
                          <a:schemeClr val="tx1"/>
                        </a:solidFill>
                        <a:effectLst/>
                      </a:endParaRPr>
                    </a:p>
                    <a:p>
                      <a:pPr algn="ctr">
                        <a:buNone/>
                      </a:pPr>
                      <a:r>
                        <a:rPr lang="zh-CN" sz="1050">
                          <a:solidFill>
                            <a:schemeClr val="tx1"/>
                          </a:solidFill>
                          <a:effectLst/>
                        </a:rPr>
                        <a:t>（</a:t>
                      </a:r>
                      <a:r>
                        <a:rPr lang="en-US" sz="1050">
                          <a:solidFill>
                            <a:schemeClr val="tx1"/>
                          </a:solidFill>
                          <a:effectLst/>
                        </a:rPr>
                        <a:t>%</a:t>
                      </a:r>
                      <a:r>
                        <a:rPr lang="zh-CN" sz="1050">
                          <a:solidFill>
                            <a:schemeClr val="tx1"/>
                          </a:solidFill>
                          <a:effectLst/>
                        </a:rPr>
                        <a:t>）</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74828068"/>
                  </a:ext>
                </a:extLst>
              </a:tr>
              <a:tr h="240665">
                <a:tc>
                  <a:txBody>
                    <a:bodyPr/>
                    <a:lstStyle/>
                    <a:p>
                      <a:pPr algn="ctr">
                        <a:buNone/>
                      </a:pPr>
                      <a:r>
                        <a:rPr lang="en-US" sz="1050" kern="1200">
                          <a:solidFill>
                            <a:schemeClr val="tx1"/>
                          </a:solidFill>
                          <a:effectLst/>
                        </a:rPr>
                        <a:t>3.8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4.56</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20</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a:solidFill>
                            <a:schemeClr val="tx1"/>
                          </a:solidFill>
                          <a:effectLst/>
                        </a:rPr>
                        <a:t>2.48</a:t>
                      </a:r>
                      <a:endParaRPr lang="zh-CN" sz="100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200" dirty="0">
                          <a:solidFill>
                            <a:schemeClr val="tx1"/>
                          </a:solidFill>
                          <a:effectLst/>
                        </a:rPr>
                        <a:t>34.7</a:t>
                      </a:r>
                      <a:endParaRPr lang="zh-CN" sz="10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125602"/>
                  </a:ext>
                </a:extLst>
              </a:tr>
            </a:tbl>
          </a:graphicData>
        </a:graphic>
      </p:graphicFrame>
      <p:sp>
        <p:nvSpPr>
          <p:cNvPr id="18" name="文本框 17">
            <a:extLst>
              <a:ext uri="{FF2B5EF4-FFF2-40B4-BE49-F238E27FC236}">
                <a16:creationId xmlns:a16="http://schemas.microsoft.com/office/drawing/2014/main" id="{C33E6178-0CA8-CA1A-0F1A-112A9CB1082A}"/>
              </a:ext>
            </a:extLst>
          </p:cNvPr>
          <p:cNvSpPr txBox="1"/>
          <p:nvPr/>
        </p:nvSpPr>
        <p:spPr>
          <a:xfrm>
            <a:off x="560696" y="1958109"/>
            <a:ext cx="1328813" cy="337721"/>
          </a:xfrm>
          <a:prstGeom prst="rect">
            <a:avLst/>
          </a:prstGeom>
          <a:solidFill>
            <a:schemeClr val="accent1"/>
          </a:solidFill>
          <a:ln>
            <a:noFill/>
          </a:ln>
        </p:spPr>
        <p:txBody>
          <a:bodyPr wrap="square">
            <a:spAutoFit/>
          </a:bodyPr>
          <a:lstStyle/>
          <a:p>
            <a:pPr lvl="0" algn="just">
              <a:lnSpc>
                <a:spcPct val="150000"/>
              </a:lnSpc>
            </a:pPr>
            <a:r>
              <a:rPr lang="zh-CN" altLang="en-US" sz="1200" kern="100" dirty="0">
                <a:effectLst/>
                <a:latin typeface="Calibri" panose="020F0502020204030204" pitchFamily="34" charset="0"/>
                <a:ea typeface="宋体" panose="02010600030101010101" pitchFamily="2" charset="-122"/>
                <a:cs typeface="黑体" panose="02010609060101010101" pitchFamily="49" charset="-122"/>
              </a:rPr>
              <a:t>损伤类型</a:t>
            </a:r>
            <a:r>
              <a:rPr lang="en-US" altLang="zh-CN" sz="1200" kern="100" dirty="0">
                <a:effectLst/>
                <a:latin typeface="Calibri" panose="020F0502020204030204" pitchFamily="34" charset="0"/>
                <a:ea typeface="宋体" panose="02010600030101010101" pitchFamily="2" charset="-122"/>
                <a:cs typeface="黑体" panose="02010609060101010101" pitchFamily="49" charset="-122"/>
              </a:rPr>
              <a:t>1</a:t>
            </a:r>
            <a:r>
              <a:rPr lang="zh-CN" altLang="en-US" sz="1200" kern="100" dirty="0">
                <a:effectLst/>
                <a:latin typeface="Calibri" panose="020F0502020204030204" pitchFamily="34" charset="0"/>
                <a:ea typeface="宋体" panose="02010600030101010101" pitchFamily="2" charset="-122"/>
                <a:cs typeface="黑体" panose="02010609060101010101" pitchFamily="49" charset="-122"/>
              </a:rPr>
              <a:t>：</a:t>
            </a:r>
            <a:r>
              <a:rPr lang="zh-CN" altLang="en-US" sz="1200" b="1" kern="100" dirty="0">
                <a:solidFill>
                  <a:srgbClr val="FF0000"/>
                </a:solidFill>
                <a:effectLst/>
                <a:latin typeface="Calibri" panose="020F0502020204030204" pitchFamily="34" charset="0"/>
                <a:ea typeface="宋体" panose="02010600030101010101" pitchFamily="2" charset="-122"/>
                <a:cs typeface="黑体" panose="02010609060101010101" pitchFamily="49" charset="-122"/>
              </a:rPr>
              <a:t>打伤</a:t>
            </a:r>
            <a:endParaRPr lang="zh-CN" altLang="zh-CN" sz="1200" b="1"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0" name="文本框 19">
            <a:extLst>
              <a:ext uri="{FF2B5EF4-FFF2-40B4-BE49-F238E27FC236}">
                <a16:creationId xmlns:a16="http://schemas.microsoft.com/office/drawing/2014/main" id="{2FA2550D-96C5-FC57-A327-CE341EE35494}"/>
              </a:ext>
            </a:extLst>
          </p:cNvPr>
          <p:cNvSpPr txBox="1"/>
          <p:nvPr/>
        </p:nvSpPr>
        <p:spPr>
          <a:xfrm>
            <a:off x="4710364" y="1958109"/>
            <a:ext cx="1459999" cy="337721"/>
          </a:xfrm>
          <a:prstGeom prst="rect">
            <a:avLst/>
          </a:prstGeom>
          <a:solidFill>
            <a:schemeClr val="accent1"/>
          </a:solidFill>
          <a:ln>
            <a:noFill/>
          </a:ln>
        </p:spPr>
        <p:txBody>
          <a:bodyPr wrap="square">
            <a:spAutoFit/>
          </a:bodyPr>
          <a:lstStyle/>
          <a:p>
            <a:pPr lvl="0" algn="just">
              <a:lnSpc>
                <a:spcPct val="150000"/>
              </a:lnSpc>
            </a:pPr>
            <a:r>
              <a:rPr lang="zh-CN" altLang="zh-CN" sz="1200" kern="100" dirty="0">
                <a:effectLst/>
                <a:latin typeface="Calibri" panose="020F0502020204030204" pitchFamily="34" charset="0"/>
                <a:ea typeface="宋体" panose="02010600030101010101" pitchFamily="2" charset="-122"/>
                <a:cs typeface="黑体" panose="02010609060101010101" pitchFamily="49" charset="-122"/>
              </a:rPr>
              <a:t>损伤类型</a:t>
            </a:r>
            <a:r>
              <a:rPr lang="en-US" altLang="zh-CN" sz="1200" kern="100" dirty="0">
                <a:effectLst/>
                <a:latin typeface="Calibri" panose="020F0502020204030204" pitchFamily="34" charset="0"/>
                <a:ea typeface="宋体" panose="02010600030101010101" pitchFamily="2" charset="-122"/>
                <a:cs typeface="黑体" panose="02010609060101010101" pitchFamily="49" charset="-122"/>
              </a:rPr>
              <a:t>2</a:t>
            </a:r>
            <a:r>
              <a:rPr lang="zh-CN" altLang="zh-CN" sz="1200" kern="100" dirty="0">
                <a:effectLst/>
                <a:latin typeface="Calibri" panose="020F0502020204030204" pitchFamily="34" charset="0"/>
                <a:ea typeface="宋体" panose="02010600030101010101" pitchFamily="2" charset="-122"/>
                <a:cs typeface="黑体" panose="02010609060101010101" pitchFamily="49" charset="-122"/>
              </a:rPr>
              <a:t>：</a:t>
            </a:r>
            <a:r>
              <a:rPr lang="zh-CN" altLang="zh-CN" sz="1200" b="1" kern="100" dirty="0">
                <a:solidFill>
                  <a:srgbClr val="FF0000"/>
                </a:solidFill>
                <a:effectLst/>
                <a:latin typeface="Calibri" panose="020F0502020204030204" pitchFamily="34" charset="0"/>
                <a:ea typeface="宋体" panose="02010600030101010101" pitchFamily="2" charset="-122"/>
                <a:cs typeface="黑体" panose="02010609060101010101" pitchFamily="49" charset="-122"/>
              </a:rPr>
              <a:t>裂纹</a:t>
            </a:r>
            <a:endParaRPr lang="zh-CN" altLang="zh-CN" sz="1200" b="1" kern="100" dirty="0">
              <a:solidFill>
                <a:srgbClr val="FF0000"/>
              </a:solidFill>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3" name="文本框 2">
            <a:extLst>
              <a:ext uri="{FF2B5EF4-FFF2-40B4-BE49-F238E27FC236}">
                <a16:creationId xmlns:a16="http://schemas.microsoft.com/office/drawing/2014/main" id="{1A2610F1-4F70-95FC-1EC8-434F263E49D2}"/>
              </a:ext>
            </a:extLst>
          </p:cNvPr>
          <p:cNvSpPr txBox="1"/>
          <p:nvPr/>
        </p:nvSpPr>
        <p:spPr>
          <a:xfrm>
            <a:off x="762000" y="3860884"/>
            <a:ext cx="1499226" cy="25391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r>
              <a:rPr lang="zh-CN" altLang="zh-CN" sz="1050" kern="100" dirty="0">
                <a:effectLst/>
                <a:latin typeface="Calibri" panose="020F0502020204030204" pitchFamily="34" charset="0"/>
                <a:ea typeface="宋体" panose="02010600030101010101" pitchFamily="2" charset="-122"/>
                <a:cs typeface="黑体" panose="02010609060101010101" pitchFamily="49" charset="-122"/>
              </a:rPr>
              <a:t>自研孔探仪测量结果</a:t>
            </a:r>
            <a:endParaRPr lang="zh-CN" altLang="en-US" dirty="0"/>
          </a:p>
        </p:txBody>
      </p:sp>
      <p:sp>
        <p:nvSpPr>
          <p:cNvPr id="10" name="文本框 9">
            <a:extLst>
              <a:ext uri="{FF2B5EF4-FFF2-40B4-BE49-F238E27FC236}">
                <a16:creationId xmlns:a16="http://schemas.microsoft.com/office/drawing/2014/main" id="{AB0631A9-AA13-94E0-DC74-51FF241E1BEC}"/>
              </a:ext>
            </a:extLst>
          </p:cNvPr>
          <p:cNvSpPr txBox="1"/>
          <p:nvPr/>
        </p:nvSpPr>
        <p:spPr>
          <a:xfrm>
            <a:off x="2880269" y="3860884"/>
            <a:ext cx="1413309" cy="25391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r>
              <a:rPr lang="zh-CN" altLang="zh-CN" sz="1050" kern="100" dirty="0">
                <a:effectLst/>
                <a:latin typeface="Calibri" panose="020F0502020204030204" pitchFamily="34" charset="0"/>
                <a:ea typeface="宋体" panose="02010600030101010101" pitchFamily="2" charset="-122"/>
                <a:cs typeface="黑体" panose="02010609060101010101" pitchFamily="49" charset="-122"/>
              </a:rPr>
              <a:t>韦林孔探仪测量结果</a:t>
            </a:r>
            <a:endParaRPr lang="zh-CN" altLang="en-US" dirty="0"/>
          </a:p>
        </p:txBody>
      </p:sp>
      <p:sp>
        <p:nvSpPr>
          <p:cNvPr id="12" name="文本框 11">
            <a:extLst>
              <a:ext uri="{FF2B5EF4-FFF2-40B4-BE49-F238E27FC236}">
                <a16:creationId xmlns:a16="http://schemas.microsoft.com/office/drawing/2014/main" id="{9B36C1F4-3C51-7D54-13E4-C8EB1B10D9D0}"/>
              </a:ext>
            </a:extLst>
          </p:cNvPr>
          <p:cNvSpPr txBox="1"/>
          <p:nvPr/>
        </p:nvSpPr>
        <p:spPr>
          <a:xfrm>
            <a:off x="4912621" y="3860884"/>
            <a:ext cx="1413309" cy="25391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r>
              <a:rPr lang="zh-CN" altLang="zh-CN" sz="1050" kern="100" dirty="0">
                <a:effectLst/>
                <a:latin typeface="Calibri" panose="020F0502020204030204" pitchFamily="34" charset="0"/>
                <a:ea typeface="宋体" panose="02010600030101010101" pitchFamily="2" charset="-122"/>
                <a:cs typeface="黑体" panose="02010609060101010101" pitchFamily="49" charset="-122"/>
              </a:rPr>
              <a:t>自研孔探仪测量结果</a:t>
            </a:r>
            <a:endParaRPr lang="zh-CN" altLang="en-US" dirty="0"/>
          </a:p>
        </p:txBody>
      </p:sp>
      <p:sp>
        <p:nvSpPr>
          <p:cNvPr id="19" name="文本框 18">
            <a:extLst>
              <a:ext uri="{FF2B5EF4-FFF2-40B4-BE49-F238E27FC236}">
                <a16:creationId xmlns:a16="http://schemas.microsoft.com/office/drawing/2014/main" id="{BA1395A4-313F-DD8F-37B2-1D40F6CF371D}"/>
              </a:ext>
            </a:extLst>
          </p:cNvPr>
          <p:cNvSpPr txBox="1"/>
          <p:nvPr/>
        </p:nvSpPr>
        <p:spPr>
          <a:xfrm>
            <a:off x="6944972" y="3860884"/>
            <a:ext cx="1413309" cy="253916"/>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r>
              <a:rPr lang="zh-CN" altLang="zh-CN" sz="1050" kern="100" dirty="0">
                <a:effectLst/>
                <a:latin typeface="Calibri" panose="020F0502020204030204" pitchFamily="34" charset="0"/>
                <a:ea typeface="宋体" panose="02010600030101010101" pitchFamily="2" charset="-122"/>
                <a:cs typeface="黑体" panose="02010609060101010101" pitchFamily="49" charset="-122"/>
              </a:rPr>
              <a:t>韦林孔探仪测量结果</a:t>
            </a:r>
            <a:endParaRPr lang="zh-CN" altLang="en-US" dirty="0"/>
          </a:p>
        </p:txBody>
      </p:sp>
      <p:sp>
        <p:nvSpPr>
          <p:cNvPr id="22" name="文本框 21">
            <a:extLst>
              <a:ext uri="{FF2B5EF4-FFF2-40B4-BE49-F238E27FC236}">
                <a16:creationId xmlns:a16="http://schemas.microsoft.com/office/drawing/2014/main" id="{83B21BEF-867F-1C73-35A5-6E26D0B200E7}"/>
              </a:ext>
            </a:extLst>
          </p:cNvPr>
          <p:cNvSpPr txBox="1"/>
          <p:nvPr/>
        </p:nvSpPr>
        <p:spPr>
          <a:xfrm>
            <a:off x="560696" y="4284476"/>
            <a:ext cx="1328812" cy="276999"/>
          </a:xfrm>
          <a:prstGeom prst="rect">
            <a:avLst/>
          </a:prstGeom>
          <a:solidFill>
            <a:schemeClr val="accent1"/>
          </a:solidFill>
        </p:spPr>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测量结果比较</a:t>
            </a:r>
            <a:endParaRPr lang="zh-CN" altLang="en-US" sz="1200" dirty="0"/>
          </a:p>
        </p:txBody>
      </p:sp>
    </p:spTree>
    <p:extLst>
      <p:ext uri="{BB962C8B-B14F-4D97-AF65-F5344CB8AC3E}">
        <p14:creationId xmlns:p14="http://schemas.microsoft.com/office/powerpoint/2010/main" val="8403283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9F157-2D9F-0F3D-622E-7F4CA40D1E3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17D3039-A7AF-14FE-CBC8-32FFF686B971}"/>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CB254CA8-9698-73BC-AF77-6FE0A63CBC4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B7B093BC-B4AC-1F2B-0E70-93A698BBA2A7}"/>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F18CD69A-674A-5D5C-8510-69E63B378C63}"/>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3B1B9E10-CABB-2C5A-F53B-CEB3FAE50EEC}"/>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a:t>
            </a:r>
            <a:r>
              <a:rPr lang="en-US" sz="1600" b="1" dirty="0">
                <a:latin typeface="Calibri" panose="020F0502020204030204"/>
              </a:rPr>
              <a:t>1 </a:t>
            </a:r>
            <a:r>
              <a:rPr lang="zh-CN" altLang="en-US" sz="1600" b="1" dirty="0">
                <a:latin typeface="Calibri" panose="020F0502020204030204"/>
              </a:rPr>
              <a:t>原理样机</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智能孔探检测系统</a:t>
            </a:r>
          </a:p>
        </p:txBody>
      </p:sp>
      <p:sp>
        <p:nvSpPr>
          <p:cNvPr id="6" name="文本框 5">
            <a:extLst>
              <a:ext uri="{FF2B5EF4-FFF2-40B4-BE49-F238E27FC236}">
                <a16:creationId xmlns:a16="http://schemas.microsoft.com/office/drawing/2014/main" id="{434FDE25-4E35-7166-B9EB-7086733A89D8}"/>
              </a:ext>
            </a:extLst>
          </p:cNvPr>
          <p:cNvSpPr txBox="1"/>
          <p:nvPr/>
        </p:nvSpPr>
        <p:spPr>
          <a:xfrm>
            <a:off x="576169" y="1368457"/>
            <a:ext cx="4250689" cy="403957"/>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3</a:t>
            </a:r>
            <a:r>
              <a:rPr lang="zh-CN" altLang="en-US" sz="1600" b="1" dirty="0">
                <a:solidFill>
                  <a:srgbClr val="FF0000"/>
                </a:solidFill>
                <a:latin typeface="+mn-ea"/>
                <a:ea typeface="+mn-ea"/>
              </a:rPr>
              <a:t>）在航空发动机转子模拟试验器上的测试</a:t>
            </a:r>
            <a:endParaRPr lang="en-US" altLang="zh-CN" sz="1600" b="1" dirty="0">
              <a:solidFill>
                <a:srgbClr val="FF0000"/>
              </a:solidFill>
              <a:latin typeface="+mn-ea"/>
              <a:ea typeface="+mn-ea"/>
            </a:endParaRPr>
          </a:p>
        </p:txBody>
      </p:sp>
      <p:sp>
        <p:nvSpPr>
          <p:cNvPr id="7" name="Text Box 5">
            <a:extLst>
              <a:ext uri="{FF2B5EF4-FFF2-40B4-BE49-F238E27FC236}">
                <a16:creationId xmlns:a16="http://schemas.microsoft.com/office/drawing/2014/main" id="{C03F065F-202D-AF43-F63E-822B415BD3E9}"/>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pic>
        <p:nvPicPr>
          <p:cNvPr id="21" name="图片 20">
            <a:extLst>
              <a:ext uri="{FF2B5EF4-FFF2-40B4-BE49-F238E27FC236}">
                <a16:creationId xmlns:a16="http://schemas.microsoft.com/office/drawing/2014/main" id="{2947859D-DE65-A70C-A446-F09D53A68E75}"/>
              </a:ext>
            </a:extLst>
          </p:cNvPr>
          <p:cNvPicPr>
            <a:picLocks noChangeAspect="1"/>
          </p:cNvPicPr>
          <p:nvPr/>
        </p:nvPicPr>
        <p:blipFill>
          <a:blip r:embed="rId2"/>
          <a:stretch>
            <a:fillRect/>
          </a:stretch>
        </p:blipFill>
        <p:spPr>
          <a:xfrm>
            <a:off x="4861711" y="1290956"/>
            <a:ext cx="3862610" cy="5082210"/>
          </a:xfrm>
          <a:prstGeom prst="rect">
            <a:avLst/>
          </a:prstGeom>
        </p:spPr>
      </p:pic>
      <p:pic>
        <p:nvPicPr>
          <p:cNvPr id="22" name="图片 21">
            <a:extLst>
              <a:ext uri="{FF2B5EF4-FFF2-40B4-BE49-F238E27FC236}">
                <a16:creationId xmlns:a16="http://schemas.microsoft.com/office/drawing/2014/main" id="{E8593BAB-2109-5A04-CCDD-0C3D5A03D303}"/>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100834" y="3206386"/>
            <a:ext cx="1558514" cy="1169156"/>
          </a:xfrm>
          <a:prstGeom prst="rect">
            <a:avLst/>
          </a:prstGeom>
          <a:noFill/>
          <a:ln>
            <a:noFill/>
          </a:ln>
        </p:spPr>
      </p:pic>
      <p:pic>
        <p:nvPicPr>
          <p:cNvPr id="23" name="图片 22">
            <a:extLst>
              <a:ext uri="{FF2B5EF4-FFF2-40B4-BE49-F238E27FC236}">
                <a16:creationId xmlns:a16="http://schemas.microsoft.com/office/drawing/2014/main" id="{5311CB12-1E07-3B22-9F7B-84A7B08D23A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flipH="1">
            <a:off x="3107796" y="3212134"/>
            <a:ext cx="1157659" cy="1157659"/>
          </a:xfrm>
          <a:prstGeom prst="rect">
            <a:avLst/>
          </a:prstGeom>
          <a:noFill/>
          <a:ln>
            <a:noFill/>
          </a:ln>
        </p:spPr>
      </p:pic>
      <p:graphicFrame>
        <p:nvGraphicFramePr>
          <p:cNvPr id="25" name="表格 24">
            <a:extLst>
              <a:ext uri="{FF2B5EF4-FFF2-40B4-BE49-F238E27FC236}">
                <a16:creationId xmlns:a16="http://schemas.microsoft.com/office/drawing/2014/main" id="{4A070B31-6C32-FFC5-6AA0-FBB692B27CF2}"/>
              </a:ext>
            </a:extLst>
          </p:cNvPr>
          <p:cNvGraphicFramePr>
            <a:graphicFrameLocks noGrp="1"/>
          </p:cNvGraphicFramePr>
          <p:nvPr>
            <p:extLst>
              <p:ext uri="{D42A27DB-BD31-4B8C-83A1-F6EECF244321}">
                <p14:modId xmlns:p14="http://schemas.microsoft.com/office/powerpoint/2010/main" val="269357962"/>
              </p:ext>
            </p:extLst>
          </p:nvPr>
        </p:nvGraphicFramePr>
        <p:xfrm>
          <a:off x="1056010" y="4473627"/>
          <a:ext cx="3398520" cy="1600200"/>
        </p:xfrm>
        <a:graphic>
          <a:graphicData uri="http://schemas.openxmlformats.org/drawingml/2006/table">
            <a:tbl>
              <a:tblPr firstRow="1" firstCol="1" bandRow="1">
                <a:tableStyleId>{5C22544A-7EE6-4342-B048-85BDC9FD1C3A}</a:tableStyleId>
              </a:tblPr>
              <a:tblGrid>
                <a:gridCol w="747544">
                  <a:extLst>
                    <a:ext uri="{9D8B030D-6E8A-4147-A177-3AD203B41FA5}">
                      <a16:colId xmlns:a16="http://schemas.microsoft.com/office/drawing/2014/main" val="3889024831"/>
                    </a:ext>
                  </a:extLst>
                </a:gridCol>
                <a:gridCol w="816149">
                  <a:extLst>
                    <a:ext uri="{9D8B030D-6E8A-4147-A177-3AD203B41FA5}">
                      <a16:colId xmlns:a16="http://schemas.microsoft.com/office/drawing/2014/main" val="2124362495"/>
                    </a:ext>
                  </a:extLst>
                </a:gridCol>
                <a:gridCol w="964899">
                  <a:extLst>
                    <a:ext uri="{9D8B030D-6E8A-4147-A177-3AD203B41FA5}">
                      <a16:colId xmlns:a16="http://schemas.microsoft.com/office/drawing/2014/main" val="4150357015"/>
                    </a:ext>
                  </a:extLst>
                </a:gridCol>
                <a:gridCol w="869928">
                  <a:extLst>
                    <a:ext uri="{9D8B030D-6E8A-4147-A177-3AD203B41FA5}">
                      <a16:colId xmlns:a16="http://schemas.microsoft.com/office/drawing/2014/main" val="2040512887"/>
                    </a:ext>
                  </a:extLst>
                </a:gridCol>
              </a:tblGrid>
              <a:tr h="148632">
                <a:tc>
                  <a:txBody>
                    <a:bodyPr/>
                    <a:lstStyle/>
                    <a:p>
                      <a:pPr algn="ctr">
                        <a:buNone/>
                      </a:pPr>
                      <a:r>
                        <a:rPr lang="zh-CN" sz="1050" kern="100" dirty="0">
                          <a:solidFill>
                            <a:schemeClr val="tx1"/>
                          </a:solidFill>
                          <a:effectLst/>
                        </a:rPr>
                        <a:t>位置</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损伤类型</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叶片数量</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识别结果</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14714532"/>
                  </a:ext>
                </a:extLst>
              </a:tr>
              <a:tr h="148632">
                <a:tc>
                  <a:txBody>
                    <a:bodyPr/>
                    <a:lstStyle/>
                    <a:p>
                      <a:pPr algn="ctr">
                        <a:buNone/>
                      </a:pPr>
                      <a:r>
                        <a:rPr lang="zh-CN" sz="1050" kern="100" dirty="0">
                          <a:solidFill>
                            <a:schemeClr val="tx1"/>
                          </a:solidFill>
                          <a:effectLst/>
                        </a:rPr>
                        <a:t>低压一级</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dirty="0">
                          <a:solidFill>
                            <a:schemeClr val="tx1"/>
                          </a:solidFill>
                          <a:effectLst/>
                        </a:rPr>
                        <a:t>打伤</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2</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34285306"/>
                  </a:ext>
                </a:extLst>
              </a:tr>
              <a:tr h="148632">
                <a:tc>
                  <a:txBody>
                    <a:bodyPr/>
                    <a:lstStyle/>
                    <a:p>
                      <a:pPr algn="ctr">
                        <a:buNone/>
                      </a:pPr>
                      <a:r>
                        <a:rPr lang="zh-CN" sz="1050" kern="100">
                          <a:solidFill>
                            <a:schemeClr val="tx1"/>
                          </a:solidFill>
                          <a:effectLst/>
                        </a:rPr>
                        <a:t>低压二级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dirty="0">
                          <a:solidFill>
                            <a:schemeClr val="tx1"/>
                          </a:solidFill>
                          <a:effectLst/>
                        </a:rPr>
                        <a:t>打伤 缺口</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9</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079900640"/>
                  </a:ext>
                </a:extLst>
              </a:tr>
              <a:tr h="148632">
                <a:tc>
                  <a:txBody>
                    <a:bodyPr/>
                    <a:lstStyle/>
                    <a:p>
                      <a:pPr algn="ctr">
                        <a:buNone/>
                      </a:pPr>
                      <a:r>
                        <a:rPr lang="zh-CN" sz="1050" kern="100">
                          <a:solidFill>
                            <a:schemeClr val="tx1"/>
                          </a:solidFill>
                          <a:effectLst/>
                        </a:rPr>
                        <a:t>低压三级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缺口 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8</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184400686"/>
                  </a:ext>
                </a:extLst>
              </a:tr>
              <a:tr h="148632">
                <a:tc>
                  <a:txBody>
                    <a:bodyPr/>
                    <a:lstStyle/>
                    <a:p>
                      <a:pPr algn="ctr">
                        <a:buNone/>
                      </a:pPr>
                      <a:r>
                        <a:rPr lang="zh-CN" sz="1050" kern="100">
                          <a:solidFill>
                            <a:schemeClr val="tx1"/>
                          </a:solidFill>
                          <a:effectLst/>
                        </a:rPr>
                        <a:t>高压一级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4</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882840217"/>
                  </a:ext>
                </a:extLst>
              </a:tr>
              <a:tr h="148632">
                <a:tc>
                  <a:txBody>
                    <a:bodyPr/>
                    <a:lstStyle/>
                    <a:p>
                      <a:pPr algn="ctr">
                        <a:buNone/>
                      </a:pPr>
                      <a:r>
                        <a:rPr lang="zh-CN" sz="1050" kern="100">
                          <a:solidFill>
                            <a:schemeClr val="tx1"/>
                          </a:solidFill>
                          <a:effectLst/>
                        </a:rPr>
                        <a:t>高压二级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8</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78463502"/>
                  </a:ext>
                </a:extLst>
              </a:tr>
              <a:tr h="148632">
                <a:tc>
                  <a:txBody>
                    <a:bodyPr/>
                    <a:lstStyle/>
                    <a:p>
                      <a:pPr algn="ctr">
                        <a:buNone/>
                      </a:pPr>
                      <a:r>
                        <a:rPr lang="zh-CN" sz="1050" kern="100">
                          <a:solidFill>
                            <a:schemeClr val="tx1"/>
                          </a:solidFill>
                          <a:effectLst/>
                        </a:rPr>
                        <a:t>高压三级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8</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100%</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90511813"/>
                  </a:ext>
                </a:extLst>
              </a:tr>
              <a:tr h="148632">
                <a:tc>
                  <a:txBody>
                    <a:bodyPr/>
                    <a:lstStyle/>
                    <a:p>
                      <a:pPr algn="ctr">
                        <a:buNone/>
                      </a:pPr>
                      <a:r>
                        <a:rPr lang="zh-CN" sz="1050" kern="100">
                          <a:solidFill>
                            <a:schemeClr val="tx1"/>
                          </a:solidFill>
                          <a:effectLst/>
                        </a:rPr>
                        <a:t>高压四级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6</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100%</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40062361"/>
                  </a:ext>
                </a:extLst>
              </a:tr>
              <a:tr h="148632">
                <a:tc>
                  <a:txBody>
                    <a:bodyPr/>
                    <a:lstStyle/>
                    <a:p>
                      <a:pPr algn="ctr">
                        <a:buNone/>
                      </a:pPr>
                      <a:r>
                        <a:rPr lang="zh-CN" sz="1050" kern="100">
                          <a:solidFill>
                            <a:schemeClr val="tx1"/>
                          </a:solidFill>
                          <a:effectLst/>
                        </a:rPr>
                        <a:t>高压涡轮</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裂纹</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13</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92%</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557930941"/>
                  </a:ext>
                </a:extLst>
              </a:tr>
              <a:tr h="148632">
                <a:tc>
                  <a:txBody>
                    <a:bodyPr/>
                    <a:lstStyle/>
                    <a:p>
                      <a:pPr algn="ctr">
                        <a:buNone/>
                      </a:pPr>
                      <a:r>
                        <a:rPr lang="zh-CN" sz="1050" kern="100">
                          <a:solidFill>
                            <a:schemeClr val="tx1"/>
                          </a:solidFill>
                          <a:effectLst/>
                        </a:rPr>
                        <a:t>高压涡轮</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zh-CN" sz="1050" kern="100">
                          <a:solidFill>
                            <a:schemeClr val="tx1"/>
                          </a:solidFill>
                          <a:effectLst/>
                        </a:rPr>
                        <a:t>打伤</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a:solidFill>
                            <a:schemeClr val="tx1"/>
                          </a:solidFill>
                          <a:effectLst/>
                        </a:rPr>
                        <a:t>16</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buNone/>
                      </a:pPr>
                      <a:r>
                        <a:rPr lang="en-US" sz="1050" kern="100" dirty="0">
                          <a:solidFill>
                            <a:schemeClr val="tx1"/>
                          </a:solidFill>
                          <a:effectLst/>
                        </a:rPr>
                        <a:t>92%</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421240967"/>
                  </a:ext>
                </a:extLst>
              </a:tr>
            </a:tbl>
          </a:graphicData>
        </a:graphic>
      </p:graphicFrame>
      <p:pic>
        <p:nvPicPr>
          <p:cNvPr id="26" name="图片 25">
            <a:extLst>
              <a:ext uri="{FF2B5EF4-FFF2-40B4-BE49-F238E27FC236}">
                <a16:creationId xmlns:a16="http://schemas.microsoft.com/office/drawing/2014/main" id="{D2F0D78A-AAC7-53E0-4096-CBC8F05560AF}"/>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1098402" y="1947164"/>
            <a:ext cx="1558513" cy="1169179"/>
          </a:xfrm>
          <a:prstGeom prst="rect">
            <a:avLst/>
          </a:prstGeom>
          <a:noFill/>
          <a:ln>
            <a:noFill/>
          </a:ln>
        </p:spPr>
      </p:pic>
      <p:pic>
        <p:nvPicPr>
          <p:cNvPr id="27" name="图片 26">
            <a:extLst>
              <a:ext uri="{FF2B5EF4-FFF2-40B4-BE49-F238E27FC236}">
                <a16:creationId xmlns:a16="http://schemas.microsoft.com/office/drawing/2014/main" id="{E4370ECE-F6F7-02B3-BE4A-ABF48A9DCD82}"/>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a:xfrm>
            <a:off x="2937040" y="1927111"/>
            <a:ext cx="1558521" cy="1169179"/>
          </a:xfrm>
          <a:prstGeom prst="rect">
            <a:avLst/>
          </a:prstGeom>
          <a:noFill/>
          <a:ln>
            <a:noFill/>
          </a:ln>
        </p:spPr>
      </p:pic>
      <p:sp>
        <p:nvSpPr>
          <p:cNvPr id="28" name="文本框 27">
            <a:extLst>
              <a:ext uri="{FF2B5EF4-FFF2-40B4-BE49-F238E27FC236}">
                <a16:creationId xmlns:a16="http://schemas.microsoft.com/office/drawing/2014/main" id="{EFBB3A4B-D265-37D6-CD22-9D23920803AB}"/>
              </a:ext>
            </a:extLst>
          </p:cNvPr>
          <p:cNvSpPr txBox="1"/>
          <p:nvPr/>
        </p:nvSpPr>
        <p:spPr>
          <a:xfrm>
            <a:off x="548884" y="2324159"/>
            <a:ext cx="507126" cy="461665"/>
          </a:xfrm>
          <a:prstGeom prst="rect">
            <a:avLst/>
          </a:prstGeom>
          <a:noFill/>
        </p:spPr>
        <p:txBody>
          <a:bodyPr wrap="square" rtlCol="0">
            <a:spAutoFit/>
          </a:bodyPr>
          <a:lstStyle/>
          <a:p>
            <a:r>
              <a:rPr lang="zh-CN" altLang="zh-CN" sz="1200" dirty="0">
                <a:solidFill>
                  <a:schemeClr val="accent6"/>
                </a:solidFill>
              </a:rPr>
              <a:t>叶片示例</a:t>
            </a:r>
            <a:endParaRPr lang="zh-CN" altLang="en-US" sz="1200" dirty="0">
              <a:solidFill>
                <a:schemeClr val="accent6"/>
              </a:solidFill>
            </a:endParaRPr>
          </a:p>
        </p:txBody>
      </p:sp>
      <p:sp>
        <p:nvSpPr>
          <p:cNvPr id="30" name="文本框 29">
            <a:extLst>
              <a:ext uri="{FF2B5EF4-FFF2-40B4-BE49-F238E27FC236}">
                <a16:creationId xmlns:a16="http://schemas.microsoft.com/office/drawing/2014/main" id="{ED7804AC-25E5-65F0-5FEE-EE0EF6E5B2F4}"/>
              </a:ext>
            </a:extLst>
          </p:cNvPr>
          <p:cNvSpPr txBox="1"/>
          <p:nvPr/>
        </p:nvSpPr>
        <p:spPr>
          <a:xfrm>
            <a:off x="548884" y="3502960"/>
            <a:ext cx="541827" cy="461665"/>
          </a:xfrm>
          <a:prstGeom prst="rect">
            <a:avLst/>
          </a:prstGeom>
          <a:noFill/>
        </p:spPr>
        <p:txBody>
          <a:bodyPr wrap="square">
            <a:spAutoFit/>
          </a:bodyPr>
          <a:lstStyle/>
          <a:p>
            <a:r>
              <a:rPr lang="zh-CN" altLang="zh-CN" sz="1200" kern="100" dirty="0">
                <a:solidFill>
                  <a:schemeClr val="accent6"/>
                </a:solidFill>
                <a:effectLst/>
                <a:ea typeface="宋体" panose="02010600030101010101" pitchFamily="2" charset="-122"/>
                <a:cs typeface="宋体" panose="02010600030101010101" pitchFamily="2" charset="-122"/>
              </a:rPr>
              <a:t>测试现场</a:t>
            </a:r>
            <a:endParaRPr lang="zh-CN" altLang="en-US" sz="1200" dirty="0">
              <a:solidFill>
                <a:schemeClr val="accent6"/>
              </a:solidFill>
            </a:endParaRPr>
          </a:p>
        </p:txBody>
      </p:sp>
      <p:sp>
        <p:nvSpPr>
          <p:cNvPr id="32" name="文本框 31">
            <a:extLst>
              <a:ext uri="{FF2B5EF4-FFF2-40B4-BE49-F238E27FC236}">
                <a16:creationId xmlns:a16="http://schemas.microsoft.com/office/drawing/2014/main" id="{8D692142-83A3-1BE8-7E02-8C933AB429CB}"/>
              </a:ext>
            </a:extLst>
          </p:cNvPr>
          <p:cNvSpPr txBox="1"/>
          <p:nvPr/>
        </p:nvSpPr>
        <p:spPr>
          <a:xfrm>
            <a:off x="1023067" y="6051644"/>
            <a:ext cx="3431463" cy="253916"/>
          </a:xfrm>
          <a:prstGeom prst="rect">
            <a:avLst/>
          </a:prstGeom>
          <a:noFill/>
          <a:ln>
            <a:noFill/>
          </a:ln>
        </p:spPr>
        <p:style>
          <a:lnRef idx="2">
            <a:schemeClr val="accent3"/>
          </a:lnRef>
          <a:fillRef idx="1">
            <a:schemeClr val="lt1"/>
          </a:fillRef>
          <a:effectRef idx="0">
            <a:schemeClr val="accent3"/>
          </a:effectRef>
          <a:fontRef idx="minor">
            <a:schemeClr val="dk1"/>
          </a:fontRef>
        </p:style>
        <p:txBody>
          <a:bodyPr wrap="square">
            <a:spAutoFit/>
          </a:bodyPr>
          <a:lstStyle/>
          <a:p>
            <a:pPr indent="266700" algn="ctr">
              <a:buNone/>
            </a:pPr>
            <a:r>
              <a:rPr lang="zh-CN" altLang="zh-CN" sz="1050" b="1" kern="100" dirty="0">
                <a:solidFill>
                  <a:schemeClr val="accent6"/>
                </a:solidFill>
                <a:effectLst/>
                <a:latin typeface="Calibri" panose="020F0502020204030204" pitchFamily="34" charset="0"/>
                <a:ea typeface="宋体" panose="02010600030101010101" pitchFamily="2" charset="-122"/>
                <a:cs typeface="Times New Roman" panose="02020603050405020304" pitchFamily="18" charset="0"/>
              </a:rPr>
              <a:t>试验器测试中各级安装的真实叶片数量及试验结果</a:t>
            </a:r>
          </a:p>
        </p:txBody>
      </p:sp>
    </p:spTree>
    <p:extLst>
      <p:ext uri="{BB962C8B-B14F-4D97-AF65-F5344CB8AC3E}">
        <p14:creationId xmlns:p14="http://schemas.microsoft.com/office/powerpoint/2010/main" val="32888700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51ACB-EA3F-916E-5B1E-9BDBEA463BB2}"/>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DF3C61C-AD4B-C606-BE24-521EC3912CF3}"/>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AAD597AA-166C-AC0E-D32E-566245D6EAF6}"/>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686046C2-8610-A046-9008-1FCEA778EC92}"/>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AE7AB113-DF85-7785-8CB0-777D373FED1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D5850139-289E-EACE-6C3D-4D5FC008FEB1}"/>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a:t>
            </a:r>
            <a:r>
              <a:rPr lang="en-US" sz="1600" b="1" dirty="0">
                <a:latin typeface="Calibri" panose="020F0502020204030204"/>
              </a:rPr>
              <a:t>1 </a:t>
            </a:r>
            <a:r>
              <a:rPr lang="zh-CN" altLang="en-US" sz="1600" b="1" dirty="0">
                <a:latin typeface="Calibri" panose="020F0502020204030204"/>
              </a:rPr>
              <a:t>原理样机</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智能孔探检测系统</a:t>
            </a:r>
          </a:p>
        </p:txBody>
      </p:sp>
      <p:sp>
        <p:nvSpPr>
          <p:cNvPr id="6" name="文本框 5">
            <a:extLst>
              <a:ext uri="{FF2B5EF4-FFF2-40B4-BE49-F238E27FC236}">
                <a16:creationId xmlns:a16="http://schemas.microsoft.com/office/drawing/2014/main" id="{61079C03-E88B-17DC-4C16-AF067002CC60}"/>
              </a:ext>
            </a:extLst>
          </p:cNvPr>
          <p:cNvSpPr txBox="1"/>
          <p:nvPr/>
        </p:nvSpPr>
        <p:spPr>
          <a:xfrm>
            <a:off x="567607" y="1464240"/>
            <a:ext cx="4250689" cy="403957"/>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4</a:t>
            </a:r>
            <a:r>
              <a:rPr lang="zh-CN" altLang="en-US" sz="1600" b="1" dirty="0">
                <a:solidFill>
                  <a:srgbClr val="FF0000"/>
                </a:solidFill>
                <a:latin typeface="+mn-ea"/>
                <a:ea typeface="+mn-ea"/>
              </a:rPr>
              <a:t>）真实发动机上的测试</a:t>
            </a:r>
            <a:endParaRPr lang="en-US" altLang="zh-CN" sz="1600" b="1" dirty="0">
              <a:solidFill>
                <a:srgbClr val="FF0000"/>
              </a:solidFill>
              <a:latin typeface="+mn-ea"/>
              <a:ea typeface="+mn-ea"/>
            </a:endParaRPr>
          </a:p>
        </p:txBody>
      </p:sp>
      <p:sp>
        <p:nvSpPr>
          <p:cNvPr id="7" name="Text Box 5">
            <a:extLst>
              <a:ext uri="{FF2B5EF4-FFF2-40B4-BE49-F238E27FC236}">
                <a16:creationId xmlns:a16="http://schemas.microsoft.com/office/drawing/2014/main" id="{12A6492D-9B59-26DD-2B54-4426197F205A}"/>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pic>
        <p:nvPicPr>
          <p:cNvPr id="2" name="图片 1">
            <a:extLst>
              <a:ext uri="{FF2B5EF4-FFF2-40B4-BE49-F238E27FC236}">
                <a16:creationId xmlns:a16="http://schemas.microsoft.com/office/drawing/2014/main" id="{16F7EBCC-ADE8-58C2-DA14-545A616AF8E3}"/>
              </a:ext>
            </a:extLst>
          </p:cNvPr>
          <p:cNvPicPr>
            <a:picLocks noChangeAspect="1"/>
          </p:cNvPicPr>
          <p:nvPr/>
        </p:nvPicPr>
        <p:blipFill>
          <a:blip r:embed="rId2"/>
          <a:stretch>
            <a:fillRect/>
          </a:stretch>
        </p:blipFill>
        <p:spPr>
          <a:xfrm>
            <a:off x="5094248" y="1519554"/>
            <a:ext cx="3460234" cy="4729163"/>
          </a:xfrm>
          <a:prstGeom prst="rect">
            <a:avLst/>
          </a:prstGeom>
          <a:ln>
            <a:solidFill>
              <a:schemeClr val="accent1"/>
            </a:solidFill>
          </a:ln>
        </p:spPr>
      </p:pic>
      <p:sp>
        <p:nvSpPr>
          <p:cNvPr id="9" name="文本框 8">
            <a:extLst>
              <a:ext uri="{FF2B5EF4-FFF2-40B4-BE49-F238E27FC236}">
                <a16:creationId xmlns:a16="http://schemas.microsoft.com/office/drawing/2014/main" id="{10FB1E35-F48A-AB58-EF02-743088454AE2}"/>
              </a:ext>
            </a:extLst>
          </p:cNvPr>
          <p:cNvSpPr txBox="1"/>
          <p:nvPr/>
        </p:nvSpPr>
        <p:spPr>
          <a:xfrm>
            <a:off x="636457" y="1811683"/>
            <a:ext cx="4273454" cy="2989280"/>
          </a:xfrm>
          <a:prstGeom prst="rect">
            <a:avLst/>
          </a:prstGeom>
          <a:noFill/>
        </p:spPr>
        <p:txBody>
          <a:bodyPr wrap="square">
            <a:spAutoFit/>
          </a:bodyPr>
          <a:lstStyle/>
          <a:p>
            <a:pPr indent="457200">
              <a:lnSpc>
                <a:spcPct val="150000"/>
              </a:lnSpc>
            </a:pPr>
            <a:r>
              <a:rPr lang="en-US" altLang="zh-CN" sz="1600" kern="100" dirty="0">
                <a:effectLst/>
                <a:latin typeface="+mn-ea"/>
                <a:ea typeface="+mn-ea"/>
                <a:cs typeface="Times New Roman" panose="02020603050405020304" pitchFamily="18" charset="0"/>
              </a:rPr>
              <a:t>2025</a:t>
            </a:r>
            <a:r>
              <a:rPr lang="zh-CN" altLang="zh-CN" sz="1600" kern="100" dirty="0">
                <a:effectLst/>
                <a:latin typeface="+mn-ea"/>
                <a:ea typeface="+mn-ea"/>
                <a:cs typeface="Times New Roman" panose="02020603050405020304" pitchFamily="18" charset="0"/>
              </a:rPr>
              <a:t>年</a:t>
            </a:r>
            <a:r>
              <a:rPr lang="en-US" altLang="zh-CN" sz="1600" kern="100" dirty="0">
                <a:effectLst/>
                <a:latin typeface="+mn-ea"/>
                <a:ea typeface="+mn-ea"/>
                <a:cs typeface="Times New Roman" panose="02020603050405020304" pitchFamily="18" charset="0"/>
              </a:rPr>
              <a:t>10</a:t>
            </a:r>
            <a:r>
              <a:rPr lang="zh-CN" altLang="zh-CN" sz="1600" kern="100" dirty="0">
                <a:effectLst/>
                <a:latin typeface="+mn-ea"/>
                <a:ea typeface="+mn-ea"/>
                <a:cs typeface="Times New Roman" panose="02020603050405020304" pitchFamily="18" charset="0"/>
              </a:rPr>
              <a:t>月</a:t>
            </a:r>
            <a:r>
              <a:rPr lang="en-US" altLang="zh-CN" sz="1600" kern="100" dirty="0">
                <a:effectLst/>
                <a:latin typeface="+mn-ea"/>
                <a:ea typeface="+mn-ea"/>
                <a:cs typeface="Times New Roman" panose="02020603050405020304" pitchFamily="18" charset="0"/>
              </a:rPr>
              <a:t>23</a:t>
            </a:r>
            <a:r>
              <a:rPr lang="zh-CN" altLang="zh-CN" sz="1600" kern="100" dirty="0">
                <a:effectLst/>
                <a:latin typeface="+mn-ea"/>
                <a:ea typeface="+mn-ea"/>
                <a:cs typeface="Times New Roman" panose="02020603050405020304" pitchFamily="18" charset="0"/>
              </a:rPr>
              <a:t>日在西安</a:t>
            </a:r>
            <a:r>
              <a:rPr lang="en-US" altLang="zh-CN" sz="1600" kern="100" dirty="0">
                <a:effectLst/>
                <a:latin typeface="+mn-ea"/>
                <a:ea typeface="+mn-ea"/>
                <a:cs typeface="Times New Roman" panose="02020603050405020304" pitchFamily="18" charset="0"/>
              </a:rPr>
              <a:t>430</a:t>
            </a:r>
            <a:r>
              <a:rPr lang="zh-CN" altLang="zh-CN" sz="1600" kern="100" dirty="0">
                <a:effectLst/>
                <a:latin typeface="+mn-ea"/>
                <a:ea typeface="+mn-ea"/>
                <a:cs typeface="Times New Roman" panose="02020603050405020304" pitchFamily="18" charset="0"/>
              </a:rPr>
              <a:t>厂的真实航空发动机上对所开发的原理样机进行了测试。测试结果为：在其余各级叶片上均没有发现损伤，且虚警率小于</a:t>
            </a:r>
            <a:r>
              <a:rPr lang="en-US" altLang="zh-CN" sz="1600" kern="100" dirty="0">
                <a:effectLst/>
                <a:latin typeface="+mn-ea"/>
                <a:ea typeface="+mn-ea"/>
                <a:cs typeface="Times New Roman" panose="02020603050405020304" pitchFamily="18" charset="0"/>
              </a:rPr>
              <a:t>1%</a:t>
            </a:r>
            <a:r>
              <a:rPr lang="zh-CN" altLang="zh-CN" sz="1600" kern="100" dirty="0">
                <a:effectLst/>
                <a:latin typeface="+mn-ea"/>
                <a:ea typeface="+mn-ea"/>
                <a:cs typeface="Times New Roman" panose="02020603050405020304" pitchFamily="18" charset="0"/>
              </a:rPr>
              <a:t>。但是在高压四级叶片上发现一处</a:t>
            </a:r>
            <a:r>
              <a:rPr lang="en-US" altLang="zh-CN" sz="1600" kern="100" dirty="0">
                <a:effectLst/>
                <a:latin typeface="+mn-ea"/>
                <a:ea typeface="+mn-ea"/>
                <a:cs typeface="Times New Roman" panose="02020603050405020304" pitchFamily="18" charset="0"/>
              </a:rPr>
              <a:t>1mm</a:t>
            </a:r>
            <a:r>
              <a:rPr lang="zh-CN" altLang="zh-CN" sz="1600" kern="100" dirty="0">
                <a:effectLst/>
                <a:latin typeface="+mn-ea"/>
                <a:ea typeface="+mn-ea"/>
                <a:cs typeface="Times New Roman" panose="02020603050405020304" pitchFamily="18" charset="0"/>
              </a:rPr>
              <a:t>的打伤损伤，该损伤能够被系统识别，并通过双目测量后的损伤长度为</a:t>
            </a:r>
            <a:r>
              <a:rPr lang="en-US" altLang="zh-CN" sz="1600" kern="100" dirty="0">
                <a:effectLst/>
                <a:latin typeface="+mn-ea"/>
                <a:ea typeface="+mn-ea"/>
                <a:cs typeface="Times New Roman" panose="02020603050405020304" pitchFamily="18" charset="0"/>
              </a:rPr>
              <a:t>0.98mm</a:t>
            </a:r>
            <a:r>
              <a:rPr lang="zh-CN" altLang="zh-CN" sz="1600" kern="100" dirty="0">
                <a:effectLst/>
                <a:latin typeface="+mn-ea"/>
                <a:ea typeface="+mn-ea"/>
                <a:cs typeface="Times New Roman" panose="02020603050405020304" pitchFamily="18" charset="0"/>
              </a:rPr>
              <a:t>，专家系统给出的结论为“损伤在规定范围内，允许打磨，继续使用”。</a:t>
            </a:r>
            <a:endParaRPr lang="zh-CN" altLang="en-US" sz="1600" dirty="0">
              <a:latin typeface="+mn-ea"/>
              <a:ea typeface="+mn-ea"/>
            </a:endParaRPr>
          </a:p>
        </p:txBody>
      </p:sp>
    </p:spTree>
    <p:extLst>
      <p:ext uri="{BB962C8B-B14F-4D97-AF65-F5344CB8AC3E}">
        <p14:creationId xmlns:p14="http://schemas.microsoft.com/office/powerpoint/2010/main" val="131365653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83A1-9227-2640-102E-62F61308CB5F}"/>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35F97F8-C065-99F9-BD62-DE894A8ACCD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FC807342-3C3B-E553-972B-2961C1A1AEEE}"/>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486B2C2B-748F-79FC-65D5-CC4ABB5F92F8}"/>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1F9C2AE7-A5A5-F7DF-F483-D8250F626B4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C43A8A9B-6067-FC3D-6A2A-A61616895E7D}"/>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a:t>
            </a:r>
            <a:r>
              <a:rPr lang="en-US" sz="1600" b="1" dirty="0">
                <a:latin typeface="Calibri" panose="020F0502020204030204"/>
              </a:rPr>
              <a:t>1 </a:t>
            </a:r>
            <a:r>
              <a:rPr lang="zh-CN" altLang="en-US" sz="1600" b="1" dirty="0">
                <a:latin typeface="Calibri" panose="020F0502020204030204"/>
              </a:rPr>
              <a:t>原理样机</a:t>
            </a:r>
            <a:r>
              <a:rPr lang="en-US" altLang="zh-CN" sz="1600" b="1" dirty="0">
                <a:latin typeface="Calibri" panose="020F0502020204030204"/>
                <a:ea typeface="宋体" panose="02010600030101010101" pitchFamily="2" charset="-122"/>
              </a:rPr>
              <a:t>——</a:t>
            </a:r>
            <a:r>
              <a:rPr lang="zh-CN" altLang="en-US" sz="1600" b="1" dirty="0">
                <a:latin typeface="Calibri" panose="020F0502020204030204"/>
                <a:ea typeface="宋体" panose="02010600030101010101" pitchFamily="2" charset="-122"/>
              </a:rPr>
              <a:t>智能孔探检测系统</a:t>
            </a:r>
          </a:p>
        </p:txBody>
      </p:sp>
      <p:sp>
        <p:nvSpPr>
          <p:cNvPr id="6" name="文本框 5">
            <a:extLst>
              <a:ext uri="{FF2B5EF4-FFF2-40B4-BE49-F238E27FC236}">
                <a16:creationId xmlns:a16="http://schemas.microsoft.com/office/drawing/2014/main" id="{D8D4ABBA-B16E-67A6-CCAA-A66392C7612E}"/>
              </a:ext>
            </a:extLst>
          </p:cNvPr>
          <p:cNvSpPr txBox="1"/>
          <p:nvPr/>
        </p:nvSpPr>
        <p:spPr>
          <a:xfrm>
            <a:off x="576169" y="1368457"/>
            <a:ext cx="8034431" cy="4466607"/>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5</a:t>
            </a:r>
            <a:r>
              <a:rPr lang="zh-CN" altLang="en-US" sz="1600" b="1" dirty="0">
                <a:solidFill>
                  <a:srgbClr val="FF0000"/>
                </a:solidFill>
                <a:latin typeface="+mn-ea"/>
                <a:ea typeface="+mn-ea"/>
              </a:rPr>
              <a:t>）总结</a:t>
            </a:r>
            <a:endParaRPr lang="en-US" altLang="zh-CN" sz="1600" b="1" dirty="0">
              <a:solidFill>
                <a:srgbClr val="FF0000"/>
              </a:solidFill>
              <a:latin typeface="+mn-ea"/>
              <a:ea typeface="+mn-ea"/>
            </a:endParaRPr>
          </a:p>
          <a:p>
            <a:pPr algn="just" defTabSz="266700">
              <a:lnSpc>
                <a:spcPct val="150000"/>
              </a:lnSpc>
            </a:pPr>
            <a:r>
              <a:rPr lang="zh-CN" altLang="en-US" sz="1600" dirty="0"/>
              <a:t>（</a:t>
            </a:r>
            <a:r>
              <a:rPr lang="en-US" altLang="zh-CN" sz="1600" dirty="0"/>
              <a:t>1</a:t>
            </a:r>
            <a:r>
              <a:rPr lang="zh-CN" altLang="en-US" sz="1600" dirty="0"/>
              <a:t>）自主开发了具有自主知识产权的航空发动机智能孔探检测软件，可以适配目前国内多种型号的孔探仪，软件具有叶片损伤智能识别、基于双目视觉的损伤检测、基于专家系统的维修决策等功能；</a:t>
            </a:r>
          </a:p>
          <a:p>
            <a:pPr algn="just" defTabSz="266700">
              <a:lnSpc>
                <a:spcPct val="150000"/>
              </a:lnSpc>
            </a:pPr>
            <a:r>
              <a:rPr lang="zh-CN" altLang="en-US" sz="1600" dirty="0"/>
              <a:t>（</a:t>
            </a:r>
            <a:r>
              <a:rPr lang="en-US" altLang="zh-CN" sz="1600" dirty="0"/>
              <a:t>2</a:t>
            </a:r>
            <a:r>
              <a:rPr lang="zh-CN" altLang="en-US" sz="1600" dirty="0"/>
              <a:t>）构建了失效样本库，故障样本照片数量为</a:t>
            </a:r>
            <a:r>
              <a:rPr lang="en-US" altLang="zh-CN" sz="1600" dirty="0"/>
              <a:t>15309</a:t>
            </a:r>
            <a:r>
              <a:rPr lang="zh-CN" altLang="en-US" sz="1600" dirty="0"/>
              <a:t>张。在所研制航空发动机转子模拟试验器上对原理样机进行了试验验证，损伤的识别精度达到</a:t>
            </a:r>
            <a:r>
              <a:rPr lang="en-US" altLang="zh-CN" sz="1600" dirty="0"/>
              <a:t>96.8%</a:t>
            </a:r>
            <a:r>
              <a:rPr lang="zh-CN" altLang="en-US" sz="1600" dirty="0"/>
              <a:t>。</a:t>
            </a:r>
          </a:p>
          <a:p>
            <a:pPr algn="just" defTabSz="266700">
              <a:lnSpc>
                <a:spcPct val="150000"/>
              </a:lnSpc>
            </a:pPr>
            <a:r>
              <a:rPr lang="zh-CN" altLang="en-US" sz="1600" dirty="0"/>
              <a:t>（</a:t>
            </a:r>
            <a:r>
              <a:rPr lang="en-US" altLang="zh-CN" sz="1600" dirty="0"/>
              <a:t>3</a:t>
            </a:r>
            <a:r>
              <a:rPr lang="zh-CN" altLang="en-US" sz="1600" dirty="0"/>
              <a:t>）在某真实航空发动机上进行了试验验证，结果表明所开发原理样机的虚警率小于</a:t>
            </a:r>
            <a:r>
              <a:rPr lang="en-US" altLang="zh-CN" sz="1600" dirty="0"/>
              <a:t>1%</a:t>
            </a:r>
            <a:r>
              <a:rPr lang="zh-CN" altLang="en-US" sz="1600" dirty="0"/>
              <a:t>，同时发现一处</a:t>
            </a:r>
            <a:r>
              <a:rPr lang="en-US" altLang="zh-CN" sz="1600" dirty="0"/>
              <a:t>1mm</a:t>
            </a:r>
            <a:r>
              <a:rPr lang="zh-CN" altLang="en-US" sz="1600" dirty="0"/>
              <a:t>的打伤损伤。</a:t>
            </a:r>
          </a:p>
          <a:p>
            <a:pPr algn="just" defTabSz="266700">
              <a:lnSpc>
                <a:spcPct val="150000"/>
              </a:lnSpc>
            </a:pPr>
            <a:r>
              <a:rPr lang="zh-CN" altLang="en-US" sz="1600" dirty="0"/>
              <a:t>（</a:t>
            </a:r>
            <a:r>
              <a:rPr lang="en-US" altLang="zh-CN" sz="1600" dirty="0"/>
              <a:t>4</a:t>
            </a:r>
            <a:r>
              <a:rPr lang="zh-CN" altLang="en-US" sz="1600" dirty="0"/>
              <a:t>）在损伤测量方面，双目测量误差小于</a:t>
            </a:r>
            <a:r>
              <a:rPr lang="en-US" altLang="zh-CN" sz="1600" dirty="0"/>
              <a:t>20%</a:t>
            </a:r>
            <a:r>
              <a:rPr lang="zh-CN" altLang="en-US" sz="1600" dirty="0"/>
              <a:t>，其精度明显优于美国韦林公司的孔探仪。同时，能根据检测的叶片位置和损伤大小给出专家诊断建议。</a:t>
            </a:r>
          </a:p>
          <a:p>
            <a:pPr algn="just" defTabSz="266700">
              <a:lnSpc>
                <a:spcPct val="150000"/>
              </a:lnSpc>
            </a:pPr>
            <a:endParaRPr lang="zh-CN" altLang="en-US" sz="1600" dirty="0"/>
          </a:p>
          <a:p>
            <a:pPr algn="just" defTabSz="266700">
              <a:lnSpc>
                <a:spcPct val="150000"/>
              </a:lnSpc>
            </a:pP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375D307F-E587-6B06-33E3-C9428C31E3D6}"/>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spTree>
    <p:extLst>
      <p:ext uri="{BB962C8B-B14F-4D97-AF65-F5344CB8AC3E}">
        <p14:creationId xmlns:p14="http://schemas.microsoft.com/office/powerpoint/2010/main" val="2363970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D046E-E814-2EB5-15BE-4C2D0EDC97C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3B64E17-C1EF-A219-B9D7-F18C85B23B0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A0F9B651-7E75-A020-42A8-8C6D72CA4BFD}"/>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5F59C104-DD85-B659-FBCC-3B1BEAAA782D}"/>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060EE11E-17F2-B86D-2E30-34038B9A454F}"/>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B97831BE-1196-DCE5-15FD-72279878B2AA}"/>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3.4.2 </a:t>
            </a:r>
            <a:r>
              <a:rPr lang="zh-CN" altLang="en-US" sz="1600" b="1" dirty="0">
                <a:latin typeface="Calibri" panose="020F0502020204030204"/>
                <a:ea typeface="宋体" panose="02010600030101010101" pitchFamily="2" charset="-122"/>
              </a:rPr>
              <a:t>文献成果</a:t>
            </a:r>
          </a:p>
        </p:txBody>
      </p:sp>
      <p:sp>
        <p:nvSpPr>
          <p:cNvPr id="6" name="文本框 5">
            <a:extLst>
              <a:ext uri="{FF2B5EF4-FFF2-40B4-BE49-F238E27FC236}">
                <a16:creationId xmlns:a16="http://schemas.microsoft.com/office/drawing/2014/main" id="{4B3925EC-7278-0467-45B0-00A4A6868B8F}"/>
              </a:ext>
            </a:extLst>
          </p:cNvPr>
          <p:cNvSpPr txBox="1"/>
          <p:nvPr/>
        </p:nvSpPr>
        <p:spPr>
          <a:xfrm>
            <a:off x="576169" y="1368457"/>
            <a:ext cx="8034431" cy="5297604"/>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1</a:t>
            </a:r>
            <a:r>
              <a:rPr lang="zh-CN" altLang="en-US" sz="1600" b="1" dirty="0">
                <a:solidFill>
                  <a:srgbClr val="FF0000"/>
                </a:solidFill>
                <a:latin typeface="+mn-ea"/>
                <a:ea typeface="+mn-ea"/>
              </a:rPr>
              <a:t>）重要论文</a:t>
            </a:r>
            <a:endParaRPr lang="en-US" altLang="zh-CN" sz="1600" b="1" dirty="0">
              <a:solidFill>
                <a:srgbClr val="FF0000"/>
              </a:solidFill>
              <a:latin typeface="+mn-ea"/>
              <a:ea typeface="+mn-ea"/>
            </a:endParaRPr>
          </a:p>
          <a:p>
            <a:pPr algn="just" defTabSz="266700">
              <a:lnSpc>
                <a:spcPct val="150000"/>
              </a:lnSpc>
            </a:pPr>
            <a:r>
              <a:rPr lang="en-US" altLang="zh-CN" sz="1200" dirty="0"/>
              <a:t>[1]	</a:t>
            </a:r>
            <a:r>
              <a:rPr lang="zh-CN" altLang="en-US" sz="1200" dirty="0"/>
              <a:t>陈果</a:t>
            </a:r>
            <a:r>
              <a:rPr lang="en-US" altLang="zh-CN" sz="1200" dirty="0"/>
              <a:t>, </a:t>
            </a:r>
            <a:r>
              <a:rPr lang="zh-CN" altLang="en-US" sz="1200" dirty="0"/>
              <a:t>左洪福</a:t>
            </a:r>
            <a:r>
              <a:rPr lang="en-US" altLang="zh-CN" sz="1200" dirty="0"/>
              <a:t>. </a:t>
            </a:r>
            <a:r>
              <a:rPr lang="zh-CN" altLang="en-US" sz="1200" dirty="0"/>
              <a:t>图像分割法的二维最大熵遗传算法</a:t>
            </a:r>
            <a:r>
              <a:rPr lang="en-US" altLang="zh-CN" sz="1200" dirty="0"/>
              <a:t>, </a:t>
            </a:r>
            <a:r>
              <a:rPr lang="zh-CN" altLang="en-US" sz="1200" dirty="0"/>
              <a:t>计算机辅助设计与图形学学报 </a:t>
            </a:r>
            <a:r>
              <a:rPr lang="en-US" altLang="zh-CN" sz="1200" dirty="0"/>
              <a:t>[J], 2002, 14(6):530-534</a:t>
            </a:r>
          </a:p>
          <a:p>
            <a:pPr algn="just" defTabSz="266700">
              <a:lnSpc>
                <a:spcPct val="150000"/>
              </a:lnSpc>
            </a:pPr>
            <a:r>
              <a:rPr lang="en-US" altLang="zh-CN" sz="1200" dirty="0"/>
              <a:t>[2]	</a:t>
            </a:r>
            <a:r>
              <a:rPr lang="zh-CN" altLang="en-US" sz="1200" dirty="0"/>
              <a:t>陈果</a:t>
            </a:r>
            <a:r>
              <a:rPr lang="en-US" altLang="zh-CN" sz="1200" dirty="0"/>
              <a:t>, </a:t>
            </a:r>
            <a:r>
              <a:rPr lang="zh-CN" altLang="en-US" sz="1200" dirty="0"/>
              <a:t>左洪福</a:t>
            </a:r>
            <a:r>
              <a:rPr lang="en-US" altLang="zh-CN" sz="1200" dirty="0"/>
              <a:t>. Fisher</a:t>
            </a:r>
            <a:r>
              <a:rPr lang="zh-CN" altLang="en-US" sz="1200" dirty="0"/>
              <a:t>评价准则下的彩色磨粒图像自动分割</a:t>
            </a:r>
            <a:r>
              <a:rPr lang="en-US" altLang="zh-CN" sz="1200" dirty="0"/>
              <a:t>, </a:t>
            </a:r>
            <a:r>
              <a:rPr lang="zh-CN" altLang="en-US" sz="1200" dirty="0"/>
              <a:t>小型微型计算机系统 </a:t>
            </a:r>
            <a:r>
              <a:rPr lang="en-US" altLang="zh-CN" sz="1200" dirty="0"/>
              <a:t>[J], 2002, 23(6):721-725</a:t>
            </a:r>
          </a:p>
          <a:p>
            <a:pPr algn="just" defTabSz="266700">
              <a:lnSpc>
                <a:spcPct val="150000"/>
              </a:lnSpc>
            </a:pPr>
            <a:r>
              <a:rPr lang="en-US" altLang="zh-CN" sz="1200" dirty="0"/>
              <a:t>[3]	</a:t>
            </a:r>
            <a:r>
              <a:rPr lang="zh-CN" altLang="en-US" sz="1200" dirty="0"/>
              <a:t>于辉，左洪福，陈果，黄传奇</a:t>
            </a:r>
            <a:r>
              <a:rPr lang="en-US" altLang="zh-CN" sz="1200" dirty="0"/>
              <a:t>.</a:t>
            </a:r>
            <a:r>
              <a:rPr lang="zh-CN" altLang="en-US" sz="1200" dirty="0"/>
              <a:t>一种新型工业内窥系统的设计与实现</a:t>
            </a:r>
            <a:r>
              <a:rPr lang="en-US" altLang="zh-CN" sz="1200" dirty="0"/>
              <a:t>,</a:t>
            </a:r>
            <a:r>
              <a:rPr lang="zh-CN" altLang="en-US" sz="1200" dirty="0"/>
              <a:t>仪器仪表学报，</a:t>
            </a:r>
            <a:r>
              <a:rPr lang="en-US" altLang="zh-CN" sz="1200" dirty="0"/>
              <a:t>2002,23(6):557-560</a:t>
            </a:r>
          </a:p>
          <a:p>
            <a:pPr algn="just" defTabSz="266700">
              <a:lnSpc>
                <a:spcPct val="150000"/>
              </a:lnSpc>
            </a:pPr>
            <a:r>
              <a:rPr lang="en-US" altLang="zh-CN" sz="1200" dirty="0"/>
              <a:t>[4]	</a:t>
            </a:r>
            <a:r>
              <a:rPr lang="zh-CN" altLang="en-US" sz="1200" dirty="0"/>
              <a:t>于辉，陈果，左洪福，黄传奇</a:t>
            </a:r>
            <a:r>
              <a:rPr lang="en-US" altLang="zh-CN" sz="1200" dirty="0"/>
              <a:t>.</a:t>
            </a:r>
            <a:r>
              <a:rPr lang="zh-CN" altLang="en-US" sz="1200" dirty="0"/>
              <a:t>发动机孔探图像三维测量与立体重建的实现</a:t>
            </a:r>
            <a:r>
              <a:rPr lang="en-US" altLang="zh-CN" sz="1200" dirty="0"/>
              <a:t>,</a:t>
            </a:r>
            <a:r>
              <a:rPr lang="zh-CN" altLang="en-US" sz="1200" dirty="0"/>
              <a:t>理论与实践，</a:t>
            </a:r>
            <a:r>
              <a:rPr lang="en-US" altLang="zh-CN" sz="1200" dirty="0"/>
              <a:t>2002,22</a:t>
            </a:r>
            <a:r>
              <a:rPr lang="zh-CN" altLang="en-US" sz="1200" dirty="0"/>
              <a:t>（</a:t>
            </a:r>
            <a:r>
              <a:rPr lang="en-US" altLang="zh-CN" sz="1200" dirty="0"/>
              <a:t>2):6-12</a:t>
            </a:r>
          </a:p>
          <a:p>
            <a:pPr algn="just" defTabSz="266700">
              <a:lnSpc>
                <a:spcPct val="150000"/>
              </a:lnSpc>
            </a:pPr>
            <a:r>
              <a:rPr lang="en-US" altLang="zh-CN" sz="1200" dirty="0"/>
              <a:t>[5]	</a:t>
            </a:r>
            <a:r>
              <a:rPr lang="zh-CN" altLang="en-US" sz="1200" dirty="0"/>
              <a:t>于辉，左洪福，陈果</a:t>
            </a:r>
            <a:r>
              <a:rPr lang="en-US" altLang="zh-CN" sz="1200" dirty="0"/>
              <a:t>.</a:t>
            </a:r>
            <a:r>
              <a:rPr lang="zh-CN" altLang="en-US" sz="1200" dirty="0"/>
              <a:t>基于立体视觉的孔探分析系统及其应用</a:t>
            </a:r>
            <a:r>
              <a:rPr lang="en-US" altLang="zh-CN" sz="1200" dirty="0"/>
              <a:t>,</a:t>
            </a:r>
            <a:r>
              <a:rPr lang="zh-CN" altLang="en-US" sz="1200" dirty="0"/>
              <a:t>南京航空航天大学学报</a:t>
            </a:r>
            <a:r>
              <a:rPr lang="en-US" altLang="zh-CN" sz="1200" dirty="0"/>
              <a:t>,2002,34(3)294-297</a:t>
            </a:r>
          </a:p>
          <a:p>
            <a:pPr algn="just" defTabSz="266700">
              <a:lnSpc>
                <a:spcPct val="150000"/>
              </a:lnSpc>
            </a:pPr>
            <a:r>
              <a:rPr lang="en-US" altLang="zh-CN" sz="1200" dirty="0"/>
              <a:t>[6]	</a:t>
            </a:r>
            <a:r>
              <a:rPr lang="zh-CN" altLang="en-US" sz="1200" dirty="0"/>
              <a:t>陈果</a:t>
            </a:r>
            <a:r>
              <a:rPr lang="en-US" altLang="zh-CN" sz="1200" dirty="0"/>
              <a:t>, </a:t>
            </a:r>
            <a:r>
              <a:rPr lang="zh-CN" altLang="en-US" sz="1200" dirty="0"/>
              <a:t>左洪福</a:t>
            </a:r>
            <a:r>
              <a:rPr lang="en-US" altLang="zh-CN" sz="1200" dirty="0"/>
              <a:t>. </a:t>
            </a:r>
            <a:r>
              <a:rPr lang="zh-CN" altLang="en-US" sz="1200" dirty="0"/>
              <a:t>图像阈值分割的两种新技术</a:t>
            </a:r>
            <a:r>
              <a:rPr lang="en-US" altLang="zh-CN" sz="1200" dirty="0"/>
              <a:t>, </a:t>
            </a:r>
            <a:r>
              <a:rPr lang="zh-CN" altLang="en-US" sz="1200" dirty="0"/>
              <a:t>模式识别与人工智能 </a:t>
            </a:r>
            <a:r>
              <a:rPr lang="en-US" altLang="zh-CN" sz="1200" dirty="0"/>
              <a:t>[J], 2002, 15(4):100-105</a:t>
            </a:r>
          </a:p>
          <a:p>
            <a:pPr algn="just" defTabSz="266700">
              <a:lnSpc>
                <a:spcPct val="150000"/>
              </a:lnSpc>
            </a:pPr>
            <a:r>
              <a:rPr lang="en-US" altLang="zh-CN" sz="1200" dirty="0"/>
              <a:t>[7]	</a:t>
            </a:r>
            <a:r>
              <a:rPr lang="zh-CN" altLang="en-US" sz="1200" dirty="0"/>
              <a:t>陈果</a:t>
            </a:r>
            <a:r>
              <a:rPr lang="en-US" altLang="zh-CN" sz="1200" dirty="0"/>
              <a:t>, </a:t>
            </a:r>
            <a:r>
              <a:rPr lang="zh-CN" altLang="en-US" sz="1200" dirty="0"/>
              <a:t>左洪福</a:t>
            </a:r>
            <a:r>
              <a:rPr lang="en-US" altLang="zh-CN" sz="1200" dirty="0"/>
              <a:t>. </a:t>
            </a:r>
            <a:r>
              <a:rPr lang="zh-CN" altLang="en-US" sz="1200" dirty="0"/>
              <a:t>图像的自适应模糊阈值分割法</a:t>
            </a:r>
            <a:r>
              <a:rPr lang="en-US" altLang="zh-CN" sz="1200" dirty="0"/>
              <a:t>, </a:t>
            </a:r>
            <a:r>
              <a:rPr lang="zh-CN" altLang="en-US" sz="1200" dirty="0"/>
              <a:t>自动化学报 </a:t>
            </a:r>
            <a:r>
              <a:rPr lang="en-US" altLang="zh-CN" sz="1200" dirty="0"/>
              <a:t>[J], 2003, 29(5):791-796</a:t>
            </a:r>
          </a:p>
          <a:p>
            <a:pPr algn="just" defTabSz="266700">
              <a:lnSpc>
                <a:spcPct val="150000"/>
              </a:lnSpc>
            </a:pPr>
            <a:r>
              <a:rPr lang="en-US" altLang="zh-CN" sz="1200" dirty="0"/>
              <a:t>[8]	</a:t>
            </a:r>
            <a:r>
              <a:rPr lang="zh-CN" altLang="en-US" sz="1200" dirty="0"/>
              <a:t>陈果</a:t>
            </a:r>
            <a:r>
              <a:rPr lang="en-US" altLang="zh-CN" sz="1200" dirty="0"/>
              <a:t>, </a:t>
            </a:r>
            <a:r>
              <a:rPr lang="zh-CN" altLang="en-US" sz="1200" dirty="0"/>
              <a:t>左洪福</a:t>
            </a:r>
            <a:r>
              <a:rPr lang="en-US" altLang="zh-CN" sz="1200" dirty="0"/>
              <a:t>. </a:t>
            </a:r>
            <a:r>
              <a:rPr lang="zh-CN" altLang="en-US" sz="1200" dirty="0"/>
              <a:t>基于最小偏态指标的图像阈值分割新技术</a:t>
            </a:r>
            <a:r>
              <a:rPr lang="en-US" altLang="zh-CN" sz="1200" dirty="0"/>
              <a:t>, </a:t>
            </a:r>
            <a:r>
              <a:rPr lang="zh-CN" altLang="en-US" sz="1200" dirty="0"/>
              <a:t>小型微型计算机系统 </a:t>
            </a:r>
            <a:r>
              <a:rPr lang="en-US" altLang="zh-CN" sz="1200" dirty="0"/>
              <a:t>[J], 2003, 24(2):255-260</a:t>
            </a:r>
          </a:p>
          <a:p>
            <a:pPr algn="just" defTabSz="266700">
              <a:lnSpc>
                <a:spcPct val="150000"/>
              </a:lnSpc>
            </a:pPr>
            <a:r>
              <a:rPr lang="en-US" altLang="zh-CN" sz="1200" dirty="0"/>
              <a:t>[9]	</a:t>
            </a:r>
            <a:r>
              <a:rPr lang="zh-CN" altLang="en-US" sz="1200" dirty="0"/>
              <a:t>陈果</a:t>
            </a:r>
            <a:r>
              <a:rPr lang="en-US" altLang="zh-CN" sz="1200" dirty="0"/>
              <a:t>, </a:t>
            </a:r>
            <a:r>
              <a:rPr lang="zh-CN" altLang="en-US" sz="1200" dirty="0"/>
              <a:t>左洪福</a:t>
            </a:r>
            <a:r>
              <a:rPr lang="en-US" altLang="zh-CN" sz="1200" dirty="0"/>
              <a:t>. </a:t>
            </a:r>
            <a:r>
              <a:rPr lang="zh-CN" altLang="en-US" sz="1200" dirty="0"/>
              <a:t>图像阈值分割的</a:t>
            </a:r>
            <a:r>
              <a:rPr lang="en-US" altLang="zh-CN" sz="1200" dirty="0"/>
              <a:t>Fisher</a:t>
            </a:r>
            <a:r>
              <a:rPr lang="zh-CN" altLang="en-US" sz="1200" dirty="0"/>
              <a:t>准则函数法</a:t>
            </a:r>
            <a:r>
              <a:rPr lang="en-US" altLang="zh-CN" sz="1200" dirty="0"/>
              <a:t>, </a:t>
            </a:r>
            <a:r>
              <a:rPr lang="zh-CN" altLang="en-US" sz="1200" dirty="0"/>
              <a:t>仪器仪表学报 </a:t>
            </a:r>
            <a:r>
              <a:rPr lang="en-US" altLang="zh-CN" sz="1200" dirty="0"/>
              <a:t>[J], 2003, 24(6):564-567</a:t>
            </a:r>
          </a:p>
          <a:p>
            <a:pPr algn="just" defTabSz="266700">
              <a:lnSpc>
                <a:spcPct val="150000"/>
              </a:lnSpc>
            </a:pPr>
            <a:r>
              <a:rPr lang="en-US" altLang="zh-CN" sz="1200" dirty="0"/>
              <a:t>[10]	</a:t>
            </a:r>
            <a:r>
              <a:rPr lang="zh-CN" altLang="en-US" sz="1200" dirty="0"/>
              <a:t>陈果</a:t>
            </a:r>
            <a:r>
              <a:rPr lang="en-US" altLang="zh-CN" sz="1200" dirty="0"/>
              <a:t>, </a:t>
            </a:r>
            <a:r>
              <a:rPr lang="zh-CN" altLang="en-US" sz="1200" dirty="0"/>
              <a:t>左洪福</a:t>
            </a:r>
            <a:r>
              <a:rPr lang="en-US" altLang="zh-CN" sz="1200" dirty="0"/>
              <a:t>. </a:t>
            </a:r>
            <a:r>
              <a:rPr lang="zh-CN" altLang="en-US" sz="1200" dirty="0"/>
              <a:t>显微图像的一种快速拼接算法</a:t>
            </a:r>
            <a:r>
              <a:rPr lang="en-US" altLang="zh-CN" sz="1200" dirty="0"/>
              <a:t>, </a:t>
            </a:r>
            <a:r>
              <a:rPr lang="zh-CN" altLang="en-US" sz="1200" dirty="0"/>
              <a:t>仪器仪表学报 </a:t>
            </a:r>
            <a:r>
              <a:rPr lang="en-US" altLang="zh-CN" sz="1200" dirty="0"/>
              <a:t>[J], 2003, 24(4):343-347v</a:t>
            </a:r>
          </a:p>
          <a:p>
            <a:pPr algn="just" defTabSz="266700">
              <a:lnSpc>
                <a:spcPct val="150000"/>
              </a:lnSpc>
            </a:pPr>
            <a:r>
              <a:rPr lang="en-US" altLang="zh-CN" sz="1200" dirty="0"/>
              <a:t>[11]	</a:t>
            </a:r>
            <a:r>
              <a:rPr lang="zh-CN" altLang="en-US" sz="1200" dirty="0"/>
              <a:t>陈果</a:t>
            </a:r>
            <a:r>
              <a:rPr lang="en-US" altLang="zh-CN" sz="1200" dirty="0"/>
              <a:t>, </a:t>
            </a:r>
            <a:r>
              <a:rPr lang="zh-CN" altLang="en-US" sz="1200" dirty="0"/>
              <a:t>汤洋</a:t>
            </a:r>
            <a:r>
              <a:rPr lang="en-US" altLang="zh-CN" sz="1200" dirty="0"/>
              <a:t>. </a:t>
            </a:r>
            <a:r>
              <a:rPr lang="zh-CN" altLang="en-US" sz="1200" dirty="0"/>
              <a:t>基于孔探图像纹理特征的航空发动机损伤识别方法</a:t>
            </a:r>
            <a:r>
              <a:rPr lang="en-US" altLang="zh-CN" sz="1200" dirty="0"/>
              <a:t>, </a:t>
            </a:r>
            <a:r>
              <a:rPr lang="zh-CN" altLang="en-US" sz="1200" dirty="0"/>
              <a:t>仪器仪表学报 </a:t>
            </a:r>
            <a:r>
              <a:rPr lang="en-US" altLang="zh-CN" sz="1200" dirty="0"/>
              <a:t>[J], 2008, 29(8):1709-1713</a:t>
            </a:r>
          </a:p>
          <a:p>
            <a:pPr algn="just" defTabSz="266700">
              <a:lnSpc>
                <a:spcPct val="150000"/>
              </a:lnSpc>
            </a:pPr>
            <a:r>
              <a:rPr lang="en-US" altLang="zh-CN" sz="1200" dirty="0"/>
              <a:t>[12]	</a:t>
            </a:r>
            <a:r>
              <a:rPr lang="zh-CN" altLang="en-US" sz="1200" dirty="0"/>
              <a:t>李华</a:t>
            </a:r>
            <a:r>
              <a:rPr lang="en-US" altLang="zh-CN" sz="1200" dirty="0"/>
              <a:t>, </a:t>
            </a:r>
            <a:r>
              <a:rPr lang="zh-CN" altLang="en-US" sz="1200" dirty="0"/>
              <a:t>陈果</a:t>
            </a:r>
            <a:r>
              <a:rPr lang="en-US" altLang="zh-CN" sz="1200" dirty="0"/>
              <a:t>, </a:t>
            </a:r>
            <a:r>
              <a:rPr lang="zh-CN" altLang="en-US" sz="1200" dirty="0"/>
              <a:t>陈新波</a:t>
            </a:r>
            <a:r>
              <a:rPr lang="en-US" altLang="zh-CN" sz="1200" dirty="0"/>
              <a:t>, </a:t>
            </a:r>
            <a:r>
              <a:rPr lang="zh-CN" altLang="en-US" sz="1200" dirty="0"/>
              <a:t>王洪民</a:t>
            </a:r>
            <a:r>
              <a:rPr lang="en-US" altLang="zh-CN" sz="1200" dirty="0"/>
              <a:t>. </a:t>
            </a:r>
            <a:r>
              <a:rPr lang="zh-CN" altLang="en-US" sz="1200" dirty="0"/>
              <a:t>基于规则的航空发动机孔探图像诊断方法研究</a:t>
            </a:r>
            <a:r>
              <a:rPr lang="en-US" altLang="zh-CN" sz="1200" dirty="0"/>
              <a:t>, </a:t>
            </a:r>
            <a:r>
              <a:rPr lang="zh-CN" altLang="en-US" sz="1200" dirty="0"/>
              <a:t>航空发动机 </a:t>
            </a:r>
            <a:r>
              <a:rPr lang="en-US" altLang="zh-CN" sz="1200" dirty="0"/>
              <a:t>[J], 2015, 41(3):97-102</a:t>
            </a:r>
          </a:p>
          <a:p>
            <a:pPr algn="just" defTabSz="266700">
              <a:lnSpc>
                <a:spcPct val="150000"/>
              </a:lnSpc>
            </a:pPr>
            <a:r>
              <a:rPr lang="en-US" altLang="zh-CN" sz="1200" dirty="0"/>
              <a:t>[13]	</a:t>
            </a:r>
            <a:r>
              <a:rPr lang="zh-CN" altLang="en-US" sz="1200" dirty="0"/>
              <a:t>李华</a:t>
            </a:r>
            <a:r>
              <a:rPr lang="en-US" altLang="zh-CN" sz="1200" dirty="0"/>
              <a:t>, </a:t>
            </a:r>
            <a:r>
              <a:rPr lang="zh-CN" altLang="en-US" sz="1200" dirty="0"/>
              <a:t>陈果</a:t>
            </a:r>
            <a:r>
              <a:rPr lang="en-US" altLang="zh-CN" sz="1200" dirty="0"/>
              <a:t>, </a:t>
            </a:r>
            <a:r>
              <a:rPr lang="zh-CN" altLang="en-US" sz="1200" dirty="0"/>
              <a:t>林桐</a:t>
            </a:r>
            <a:r>
              <a:rPr lang="en-US" altLang="zh-CN" sz="1200" dirty="0"/>
              <a:t>, </a:t>
            </a:r>
            <a:r>
              <a:rPr lang="zh-CN" altLang="en-US" sz="1200" dirty="0"/>
              <a:t>陈新波</a:t>
            </a:r>
            <a:r>
              <a:rPr lang="en-US" altLang="zh-CN" sz="1200" dirty="0"/>
              <a:t>, </a:t>
            </a:r>
            <a:r>
              <a:rPr lang="zh-CN" altLang="en-US" sz="1200" dirty="0"/>
              <a:t>王洪民</a:t>
            </a:r>
            <a:r>
              <a:rPr lang="en-US" altLang="zh-CN" sz="1200" dirty="0"/>
              <a:t>. </a:t>
            </a:r>
            <a:r>
              <a:rPr lang="zh-CN" altLang="en-US" sz="1200" dirty="0"/>
              <a:t>航空发动机叶片损伤自动测量方法研究</a:t>
            </a:r>
            <a:r>
              <a:rPr lang="en-US" altLang="zh-CN" sz="1200" dirty="0"/>
              <a:t>, </a:t>
            </a:r>
            <a:r>
              <a:rPr lang="zh-CN" altLang="en-US" sz="1200" dirty="0"/>
              <a:t>航空计算技术 </a:t>
            </a:r>
            <a:r>
              <a:rPr lang="en-US" altLang="zh-CN" sz="1200" dirty="0"/>
              <a:t>[J], 2015, 45(1):52-55</a:t>
            </a:r>
          </a:p>
          <a:p>
            <a:pPr algn="just" defTabSz="266700">
              <a:lnSpc>
                <a:spcPct val="150000"/>
              </a:lnSpc>
            </a:pPr>
            <a:r>
              <a:rPr lang="en-US" altLang="zh-CN" sz="1200" dirty="0"/>
              <a:t>[14]	</a:t>
            </a:r>
            <a:r>
              <a:rPr lang="zh-CN" altLang="en-US" sz="1200" dirty="0"/>
              <a:t>李华</a:t>
            </a:r>
            <a:r>
              <a:rPr lang="en-US" altLang="zh-CN" sz="1200" dirty="0"/>
              <a:t>,</a:t>
            </a:r>
            <a:r>
              <a:rPr lang="zh-CN" altLang="en-US" sz="1200" dirty="0"/>
              <a:t>陈果</a:t>
            </a:r>
            <a:r>
              <a:rPr lang="en-US" altLang="zh-CN" sz="1200" dirty="0"/>
              <a:t>,</a:t>
            </a:r>
            <a:r>
              <a:rPr lang="zh-CN" altLang="en-US" sz="1200" dirty="0"/>
              <a:t>陈新波</a:t>
            </a:r>
            <a:r>
              <a:rPr lang="en-US" altLang="zh-CN" sz="1200" dirty="0"/>
              <a:t>,</a:t>
            </a:r>
            <a:r>
              <a:rPr lang="zh-CN" altLang="en-US" sz="1200" dirty="0"/>
              <a:t>王洪民</a:t>
            </a:r>
            <a:r>
              <a:rPr lang="en-US" altLang="zh-CN" sz="1200" dirty="0"/>
              <a:t>.</a:t>
            </a:r>
            <a:r>
              <a:rPr lang="zh-CN" altLang="en-US" sz="1200" dirty="0"/>
              <a:t>航空发动机内部裂纹自动测量方法研究</a:t>
            </a:r>
            <a:r>
              <a:rPr lang="en-US" altLang="zh-CN" sz="1200" dirty="0"/>
              <a:t>[J].</a:t>
            </a:r>
            <a:r>
              <a:rPr lang="zh-CN" altLang="en-US" sz="1200" dirty="0"/>
              <a:t>计算机工程与应用</a:t>
            </a:r>
            <a:r>
              <a:rPr lang="en-US" altLang="zh-CN" sz="1200" dirty="0"/>
              <a:t>, 2016, 52(11): 233-237.</a:t>
            </a:r>
          </a:p>
          <a:p>
            <a:pPr algn="just" defTabSz="266700">
              <a:lnSpc>
                <a:spcPct val="150000"/>
              </a:lnSpc>
            </a:pPr>
            <a:r>
              <a:rPr lang="en-US" altLang="zh-CN" sz="1200" dirty="0"/>
              <a:t>[15]	</a:t>
            </a:r>
            <a:r>
              <a:rPr lang="zh-CN" altLang="en-US" sz="1200" dirty="0"/>
              <a:t>何超</a:t>
            </a:r>
            <a:r>
              <a:rPr lang="en-US" altLang="zh-CN" sz="1200" dirty="0"/>
              <a:t>, </a:t>
            </a:r>
            <a:r>
              <a:rPr lang="zh-CN" altLang="en-US" sz="1200" dirty="0"/>
              <a:t>陈果</a:t>
            </a:r>
            <a:r>
              <a:rPr lang="en-US" altLang="zh-CN" sz="1200" dirty="0"/>
              <a:t>, </a:t>
            </a:r>
            <a:r>
              <a:rPr lang="zh-CN" altLang="en-US" sz="1200" dirty="0"/>
              <a:t>王雨薇</a:t>
            </a:r>
            <a:r>
              <a:rPr lang="en-US" altLang="zh-CN" sz="1200" dirty="0"/>
              <a:t>. </a:t>
            </a:r>
            <a:r>
              <a:rPr lang="zh-CN" altLang="en-US" sz="1200" dirty="0"/>
              <a:t>基于深度学习的航空发动机内部损伤实时检测方法</a:t>
            </a:r>
            <a:r>
              <a:rPr lang="en-US" altLang="zh-CN" sz="1200" dirty="0"/>
              <a:t>[J], </a:t>
            </a:r>
            <a:r>
              <a:rPr lang="zh-CN" altLang="en-US" sz="1200" dirty="0"/>
              <a:t>航空动力学报</a:t>
            </a:r>
            <a:r>
              <a:rPr lang="en-US" altLang="zh-CN" sz="1200" dirty="0"/>
              <a:t>, 2023, 38(8):1857-1864</a:t>
            </a:r>
            <a:endParaRPr lang="zh-CN" altLang="en-US" sz="1200" dirty="0"/>
          </a:p>
          <a:p>
            <a:pPr algn="just" defTabSz="266700">
              <a:lnSpc>
                <a:spcPct val="150000"/>
              </a:lnSpc>
            </a:pPr>
            <a:endParaRPr lang="zh-CN" altLang="en-US" sz="1600" dirty="0"/>
          </a:p>
          <a:p>
            <a:pPr algn="just" defTabSz="266700">
              <a:lnSpc>
                <a:spcPct val="150000"/>
              </a:lnSpc>
            </a:pPr>
            <a:endParaRPr lang="zh-CN" altLang="en-US" sz="1600" i="0" dirty="0">
              <a:latin typeface="宋体" panose="02010600030101010101" pitchFamily="2" charset="-122"/>
              <a:ea typeface="宋体" panose="02010600030101010101" pitchFamily="2" charset="-122"/>
            </a:endParaRPr>
          </a:p>
        </p:txBody>
      </p:sp>
      <p:sp>
        <p:nvSpPr>
          <p:cNvPr id="7" name="Text Box 5">
            <a:extLst>
              <a:ext uri="{FF2B5EF4-FFF2-40B4-BE49-F238E27FC236}">
                <a16:creationId xmlns:a16="http://schemas.microsoft.com/office/drawing/2014/main" id="{68703096-EC0E-DAA7-A2CA-84C4A7497F0B}"/>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sp>
        <p:nvSpPr>
          <p:cNvPr id="3" name="文本框 2">
            <a:extLst>
              <a:ext uri="{FF2B5EF4-FFF2-40B4-BE49-F238E27FC236}">
                <a16:creationId xmlns:a16="http://schemas.microsoft.com/office/drawing/2014/main" id="{3C15776D-89C4-D20C-13C8-8BAF29E23276}"/>
              </a:ext>
            </a:extLst>
          </p:cNvPr>
          <p:cNvSpPr txBox="1"/>
          <p:nvPr/>
        </p:nvSpPr>
        <p:spPr>
          <a:xfrm>
            <a:off x="7987809" y="1371600"/>
            <a:ext cx="68580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15</a:t>
            </a:r>
            <a:r>
              <a:rPr lang="zh-CN" altLang="en-US" dirty="0"/>
              <a:t>篇</a:t>
            </a:r>
          </a:p>
        </p:txBody>
      </p:sp>
    </p:spTree>
    <p:extLst>
      <p:ext uri="{BB962C8B-B14F-4D97-AF65-F5344CB8AC3E}">
        <p14:creationId xmlns:p14="http://schemas.microsoft.com/office/powerpoint/2010/main" val="38347493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FAFBD-8987-3AC7-D516-3D3D9C10B806}"/>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05FB51EA-07DD-4569-762B-9DCD56900D3D}"/>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9C9D5614-37C4-8630-9E60-AF63F76C0DD2}"/>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5CF23DA-842B-9291-CE52-EEAD16BE15D2}"/>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EC457019-8E8D-28E1-3220-4F98194E7DB1}"/>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5" name="文本框 4">
            <a:extLst>
              <a:ext uri="{FF2B5EF4-FFF2-40B4-BE49-F238E27FC236}">
                <a16:creationId xmlns:a16="http://schemas.microsoft.com/office/drawing/2014/main" id="{3A152499-FF1E-743A-EA8D-F691FD01C6C8}"/>
              </a:ext>
            </a:extLst>
          </p:cNvPr>
          <p:cNvSpPr txBox="1"/>
          <p:nvPr/>
        </p:nvSpPr>
        <p:spPr>
          <a:xfrm>
            <a:off x="452120" y="609283"/>
            <a:ext cx="5080000" cy="33718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a:spAutoFit/>
          </a:bodyPr>
          <a:lstStyle/>
          <a:p>
            <a:pPr marL="0" indent="0" algn="just" defTabSz="266700">
              <a:spcBef>
                <a:spcPct val="0"/>
              </a:spcBef>
              <a:spcAft>
                <a:spcPct val="0"/>
              </a:spcAft>
            </a:pPr>
            <a:r>
              <a:rPr lang="en-US" sz="1600" b="1" dirty="0">
                <a:latin typeface="Calibri" panose="020F0502020204030204"/>
                <a:ea typeface="宋体" panose="02010600030101010101" pitchFamily="2" charset="-122"/>
              </a:rPr>
              <a:t>3.4.2 </a:t>
            </a:r>
            <a:r>
              <a:rPr lang="zh-CN" altLang="en-US" sz="1600" b="1" dirty="0">
                <a:latin typeface="Calibri" panose="020F0502020204030204"/>
                <a:ea typeface="宋体" panose="02010600030101010101" pitchFamily="2" charset="-122"/>
              </a:rPr>
              <a:t>文献成果</a:t>
            </a:r>
          </a:p>
        </p:txBody>
      </p:sp>
      <p:sp>
        <p:nvSpPr>
          <p:cNvPr id="6" name="文本框 5">
            <a:extLst>
              <a:ext uri="{FF2B5EF4-FFF2-40B4-BE49-F238E27FC236}">
                <a16:creationId xmlns:a16="http://schemas.microsoft.com/office/drawing/2014/main" id="{47F6E483-17D3-B4E7-F1E5-8A281AFB4AE5}"/>
              </a:ext>
            </a:extLst>
          </p:cNvPr>
          <p:cNvSpPr txBox="1"/>
          <p:nvPr/>
        </p:nvSpPr>
        <p:spPr>
          <a:xfrm>
            <a:off x="576169" y="1368457"/>
            <a:ext cx="8034431" cy="1535485"/>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2</a:t>
            </a:r>
            <a:r>
              <a:rPr lang="zh-CN" altLang="en-US" sz="1600" b="1" dirty="0">
                <a:solidFill>
                  <a:srgbClr val="FF0000"/>
                </a:solidFill>
                <a:latin typeface="+mn-ea"/>
                <a:ea typeface="+mn-ea"/>
              </a:rPr>
              <a:t>）重要专利</a:t>
            </a:r>
            <a:endParaRPr lang="en-US" altLang="zh-CN" sz="1600" b="1" dirty="0">
              <a:solidFill>
                <a:srgbClr val="FF0000"/>
              </a:solidFill>
              <a:latin typeface="+mn-ea"/>
              <a:ea typeface="+mn-ea"/>
            </a:endParaRPr>
          </a:p>
          <a:p>
            <a:pPr algn="just" defTabSz="266700">
              <a:lnSpc>
                <a:spcPct val="150000"/>
              </a:lnSpc>
            </a:pPr>
            <a:r>
              <a:rPr lang="en-US" altLang="zh-CN" sz="1200" dirty="0"/>
              <a:t>[1]	</a:t>
            </a:r>
            <a:r>
              <a:rPr lang="zh-CN" altLang="en-US" sz="1200" dirty="0"/>
              <a:t>沈响响</a:t>
            </a:r>
            <a:r>
              <a:rPr lang="en-US" altLang="zh-CN" sz="1200" dirty="0"/>
              <a:t>;</a:t>
            </a:r>
            <a:r>
              <a:rPr lang="zh-CN" altLang="en-US" sz="1200" dirty="0"/>
              <a:t>陈果</a:t>
            </a:r>
            <a:r>
              <a:rPr lang="en-US" altLang="zh-CN" sz="1200" dirty="0"/>
              <a:t>;</a:t>
            </a:r>
            <a:r>
              <a:rPr lang="zh-CN" altLang="en-US" sz="1200" dirty="0"/>
              <a:t>何超</a:t>
            </a:r>
            <a:r>
              <a:rPr lang="en-US" altLang="zh-CN" sz="1200" dirty="0"/>
              <a:t>;</a:t>
            </a:r>
            <a:r>
              <a:rPr lang="zh-CN" altLang="en-US" sz="1200" dirty="0"/>
              <a:t>刘富海</a:t>
            </a:r>
            <a:r>
              <a:rPr lang="en-US" altLang="zh-CN" sz="1200" dirty="0"/>
              <a:t>;</a:t>
            </a:r>
            <a:r>
              <a:rPr lang="zh-CN" altLang="en-US" sz="1200" dirty="0"/>
              <a:t>陈智超</a:t>
            </a:r>
            <a:r>
              <a:rPr lang="en-US" altLang="zh-CN" sz="1200" dirty="0"/>
              <a:t>. </a:t>
            </a:r>
            <a:r>
              <a:rPr lang="zh-CN" altLang="en-US" sz="1200" dirty="0"/>
              <a:t>一种航空发动机孔探测试模拟试验器</a:t>
            </a:r>
            <a:r>
              <a:rPr lang="en-US" altLang="zh-CN" sz="1200" dirty="0"/>
              <a:t>, ZL 2023 1 0779410.X, 2026.04.10</a:t>
            </a:r>
          </a:p>
          <a:p>
            <a:pPr algn="just" defTabSz="266700">
              <a:lnSpc>
                <a:spcPct val="150000"/>
              </a:lnSpc>
            </a:pPr>
            <a:r>
              <a:rPr lang="en-US" altLang="zh-CN" sz="1200" dirty="0"/>
              <a:t>[2]	</a:t>
            </a:r>
            <a:r>
              <a:rPr lang="zh-CN" altLang="en-US" sz="1200" dirty="0"/>
              <a:t>张瑞</a:t>
            </a:r>
            <a:r>
              <a:rPr lang="en-US" altLang="zh-CN" sz="1200" dirty="0"/>
              <a:t>;</a:t>
            </a:r>
            <a:r>
              <a:rPr lang="zh-CN" altLang="en-US" sz="1200" dirty="0"/>
              <a:t>陈果</a:t>
            </a:r>
            <a:r>
              <a:rPr lang="en-US" altLang="zh-CN" sz="1200" dirty="0"/>
              <a:t>;</a:t>
            </a:r>
            <a:r>
              <a:rPr lang="zh-CN" altLang="en-US" sz="1200" dirty="0"/>
              <a:t>沈响响</a:t>
            </a:r>
            <a:r>
              <a:rPr lang="en-US" altLang="zh-CN" sz="1200" dirty="0"/>
              <a:t>;</a:t>
            </a:r>
            <a:r>
              <a:rPr lang="zh-CN" altLang="en-US" sz="1200" dirty="0"/>
              <a:t>康玉祥</a:t>
            </a:r>
            <a:r>
              <a:rPr lang="en-US" altLang="zh-CN" sz="1200" dirty="0"/>
              <a:t>;</a:t>
            </a:r>
            <a:r>
              <a:rPr lang="zh-CN" altLang="en-US" sz="1200" dirty="0"/>
              <a:t>何超</a:t>
            </a:r>
            <a:r>
              <a:rPr lang="en-US" altLang="zh-CN" sz="1200" dirty="0"/>
              <a:t>.</a:t>
            </a:r>
            <a:r>
              <a:rPr lang="zh-CN" altLang="en-US" sz="1200" dirty="0"/>
              <a:t>一种用于航空发动机孔探测试模拟的试验器</a:t>
            </a:r>
            <a:r>
              <a:rPr lang="en-US" altLang="zh-CN" sz="1200" dirty="0"/>
              <a:t>, ZL202510031962.1, 2025.10.17</a:t>
            </a:r>
          </a:p>
          <a:p>
            <a:pPr algn="just" defTabSz="266700">
              <a:lnSpc>
                <a:spcPct val="150000"/>
              </a:lnSpc>
            </a:pPr>
            <a:r>
              <a:rPr lang="en-US" altLang="zh-CN" sz="1200" dirty="0"/>
              <a:t>[3]	</a:t>
            </a:r>
            <a:r>
              <a:rPr lang="zh-CN" altLang="en-US" sz="1200" dirty="0"/>
              <a:t>何超</a:t>
            </a:r>
            <a:r>
              <a:rPr lang="en-US" altLang="zh-CN" sz="1200" dirty="0"/>
              <a:t>, </a:t>
            </a:r>
            <a:r>
              <a:rPr lang="zh-CN" altLang="en-US" sz="1200" dirty="0"/>
              <a:t>陈果</a:t>
            </a:r>
            <a:r>
              <a:rPr lang="en-US" altLang="zh-CN" sz="1200" dirty="0"/>
              <a:t>, </a:t>
            </a:r>
            <a:r>
              <a:rPr lang="zh-CN" altLang="en-US" sz="1200" dirty="0"/>
              <a:t>王雨薇</a:t>
            </a:r>
            <a:r>
              <a:rPr lang="en-US" altLang="zh-CN" sz="1200" dirty="0"/>
              <a:t>, </a:t>
            </a:r>
            <a:r>
              <a:rPr lang="zh-CN" altLang="en-US" sz="1200" dirty="0"/>
              <a:t>马佳丽</a:t>
            </a:r>
            <a:r>
              <a:rPr lang="en-US" altLang="zh-CN" sz="1200" dirty="0"/>
              <a:t>. </a:t>
            </a:r>
            <a:r>
              <a:rPr lang="zh-CN" altLang="en-US" sz="1200" dirty="0"/>
              <a:t>一种航空发动机叶片损伤识别模型、损伤识别方法及系统</a:t>
            </a:r>
            <a:r>
              <a:rPr lang="en-US" altLang="zh-CN" sz="1200" dirty="0"/>
              <a:t>, ZL 2022 10396 389.0, 2024.9.27</a:t>
            </a:r>
            <a:endParaRPr lang="zh-CN" altLang="en-US" sz="1600" dirty="0"/>
          </a:p>
        </p:txBody>
      </p:sp>
      <p:sp>
        <p:nvSpPr>
          <p:cNvPr id="7" name="Text Box 5">
            <a:extLst>
              <a:ext uri="{FF2B5EF4-FFF2-40B4-BE49-F238E27FC236}">
                <a16:creationId xmlns:a16="http://schemas.microsoft.com/office/drawing/2014/main" id="{72AAB994-F62E-D898-925F-8346ED17FCA8}"/>
              </a:ext>
            </a:extLst>
          </p:cNvPr>
          <p:cNvSpPr txBox="1"/>
          <p:nvPr/>
        </p:nvSpPr>
        <p:spPr>
          <a:xfrm>
            <a:off x="4419600" y="-5695"/>
            <a:ext cx="4872159" cy="369332"/>
          </a:xfrm>
          <a:prstGeom prst="rect">
            <a:avLst/>
          </a:prstGeom>
          <a:noFill/>
          <a:ln w="9525">
            <a:noFill/>
          </a:ln>
        </p:spPr>
        <p:txBody>
          <a:bodyPr wrap="square">
            <a:spAutoFit/>
          </a:bodyPr>
          <a:lstStyle/>
          <a:p>
            <a:pPr algn="ctr">
              <a:spcBef>
                <a:spcPct val="50000"/>
              </a:spcBef>
            </a:pPr>
            <a:r>
              <a:rPr lang="en-US" altLang="zh-CN" b="1" dirty="0">
                <a:solidFill>
                  <a:srgbClr val="FF0000"/>
                </a:solidFill>
                <a:latin typeface="Arial" panose="020B0604020202020204" pitchFamily="34" charset="0"/>
              </a:rPr>
              <a:t>3.4</a:t>
            </a:r>
            <a:r>
              <a:rPr lang="zh-CN" altLang="en-US" b="1" dirty="0">
                <a:solidFill>
                  <a:srgbClr val="FF0000"/>
                </a:solidFill>
                <a:latin typeface="Arial" panose="020B0604020202020204" pitchFamily="34" charset="0"/>
              </a:rPr>
              <a:t>航空发动机智能孔探检测系统</a:t>
            </a:r>
            <a:endParaRPr lang="en-US" altLang="zh-CN" sz="1800" b="1" dirty="0">
              <a:solidFill>
                <a:srgbClr val="FF0000"/>
              </a:solidFill>
              <a:sym typeface="+mn-ea"/>
            </a:endParaRPr>
          </a:p>
        </p:txBody>
      </p:sp>
      <p:sp>
        <p:nvSpPr>
          <p:cNvPr id="3" name="文本框 2">
            <a:extLst>
              <a:ext uri="{FF2B5EF4-FFF2-40B4-BE49-F238E27FC236}">
                <a16:creationId xmlns:a16="http://schemas.microsoft.com/office/drawing/2014/main" id="{D8FE1863-5203-93D8-5FA5-57AA1EBAE151}"/>
              </a:ext>
            </a:extLst>
          </p:cNvPr>
          <p:cNvSpPr txBox="1"/>
          <p:nvPr/>
        </p:nvSpPr>
        <p:spPr>
          <a:xfrm>
            <a:off x="584946" y="3020909"/>
            <a:ext cx="8034431" cy="1535485"/>
          </a:xfrm>
          <a:prstGeom prst="rect">
            <a:avLst/>
          </a:prstGeom>
        </p:spPr>
        <p:txBody>
          <a:bodyPr wrap="square">
            <a:spAutoFit/>
          </a:bodyPr>
          <a:lstStyle/>
          <a:p>
            <a:pPr algn="just" defTabSz="266700">
              <a:lnSpc>
                <a:spcPct val="150000"/>
              </a:lnSpc>
            </a:pPr>
            <a:r>
              <a:rPr lang="zh-CN" altLang="en-US" sz="1600" b="1" dirty="0">
                <a:solidFill>
                  <a:srgbClr val="FF0000"/>
                </a:solidFill>
                <a:latin typeface="+mn-ea"/>
                <a:ea typeface="+mn-ea"/>
              </a:rPr>
              <a:t>（</a:t>
            </a:r>
            <a:r>
              <a:rPr lang="en-US" altLang="zh-CN" sz="1600" b="1" dirty="0">
                <a:solidFill>
                  <a:srgbClr val="FF0000"/>
                </a:solidFill>
                <a:latin typeface="+mn-ea"/>
                <a:ea typeface="+mn-ea"/>
              </a:rPr>
              <a:t>3</a:t>
            </a:r>
            <a:r>
              <a:rPr lang="zh-CN" altLang="en-US" sz="1600" b="1" dirty="0">
                <a:solidFill>
                  <a:srgbClr val="FF0000"/>
                </a:solidFill>
                <a:latin typeface="+mn-ea"/>
                <a:ea typeface="+mn-ea"/>
              </a:rPr>
              <a:t>）重要软著</a:t>
            </a:r>
            <a:endParaRPr lang="en-US" altLang="zh-CN" sz="1600" b="1" dirty="0">
              <a:solidFill>
                <a:srgbClr val="FF0000"/>
              </a:solidFill>
              <a:latin typeface="+mn-ea"/>
              <a:ea typeface="+mn-ea"/>
            </a:endParaRPr>
          </a:p>
          <a:p>
            <a:pPr algn="just" defTabSz="266700">
              <a:lnSpc>
                <a:spcPct val="150000"/>
              </a:lnSpc>
            </a:pPr>
            <a:r>
              <a:rPr lang="en-US" altLang="zh-CN" sz="1200" dirty="0"/>
              <a:t>[1]	</a:t>
            </a:r>
            <a:r>
              <a:rPr lang="zh-CN" altLang="en-US" sz="1200" dirty="0"/>
              <a:t>何超</a:t>
            </a:r>
            <a:r>
              <a:rPr lang="en-US" altLang="zh-CN" sz="1200" dirty="0"/>
              <a:t>, </a:t>
            </a:r>
            <a:r>
              <a:rPr lang="zh-CN" altLang="en-US" sz="1200" dirty="0"/>
              <a:t>陈果</a:t>
            </a:r>
            <a:r>
              <a:rPr lang="en-US" altLang="zh-CN" sz="1200" dirty="0"/>
              <a:t>.</a:t>
            </a:r>
            <a:r>
              <a:rPr lang="zh-CN" altLang="en-US" sz="1200" dirty="0"/>
              <a:t>基于图像识别的旋转叶片自动定位软件</a:t>
            </a:r>
            <a:r>
              <a:rPr lang="en-US" altLang="zh-CN" sz="1200" dirty="0"/>
              <a:t>V1.0, </a:t>
            </a:r>
            <a:r>
              <a:rPr lang="zh-CN" altLang="en-US" sz="1200" dirty="0"/>
              <a:t>登记号：</a:t>
            </a:r>
            <a:r>
              <a:rPr lang="en-US" altLang="zh-CN" sz="1200" dirty="0"/>
              <a:t>2024SR0141681</a:t>
            </a:r>
            <a:r>
              <a:rPr lang="zh-CN" altLang="en-US" sz="1200" dirty="0"/>
              <a:t>，授权日期：</a:t>
            </a:r>
            <a:r>
              <a:rPr lang="en-US" altLang="zh-CN" sz="1200" dirty="0"/>
              <a:t>2023-11-04</a:t>
            </a:r>
          </a:p>
          <a:p>
            <a:pPr algn="just" defTabSz="266700">
              <a:lnSpc>
                <a:spcPct val="150000"/>
              </a:lnSpc>
            </a:pPr>
            <a:r>
              <a:rPr lang="en-US" altLang="zh-CN" sz="1200" dirty="0"/>
              <a:t>[2]	</a:t>
            </a:r>
            <a:r>
              <a:rPr lang="zh-CN" altLang="en-US" sz="1200" dirty="0"/>
              <a:t>王雨薇</a:t>
            </a:r>
            <a:r>
              <a:rPr lang="en-US" altLang="zh-CN" sz="1200" dirty="0"/>
              <a:t>, </a:t>
            </a:r>
            <a:r>
              <a:rPr lang="zh-CN" altLang="en-US" sz="1200" dirty="0"/>
              <a:t>何超</a:t>
            </a:r>
            <a:r>
              <a:rPr lang="en-US" altLang="zh-CN" sz="1200" dirty="0"/>
              <a:t>, </a:t>
            </a:r>
            <a:r>
              <a:rPr lang="zh-CN" altLang="en-US" sz="1200" dirty="0"/>
              <a:t>陈果，基于改进</a:t>
            </a:r>
            <a:r>
              <a:rPr lang="en-US" altLang="zh-CN" sz="1200" dirty="0"/>
              <a:t>YOLOV4</a:t>
            </a:r>
            <a:r>
              <a:rPr lang="zh-CN" altLang="en-US" sz="1200" dirty="0"/>
              <a:t>的的航空发动机叶片损伤孔探图像智能检测软件</a:t>
            </a:r>
            <a:r>
              <a:rPr lang="en-US" altLang="zh-CN" sz="1200" dirty="0"/>
              <a:t>, </a:t>
            </a:r>
            <a:r>
              <a:rPr lang="zh-CN" altLang="en-US" sz="1200" dirty="0"/>
              <a:t>登记号：</a:t>
            </a:r>
            <a:r>
              <a:rPr lang="en-US" altLang="zh-CN" sz="1200" dirty="0"/>
              <a:t>2022SR0553704</a:t>
            </a:r>
          </a:p>
          <a:p>
            <a:pPr algn="just" defTabSz="266700">
              <a:lnSpc>
                <a:spcPct val="150000"/>
              </a:lnSpc>
            </a:pPr>
            <a:r>
              <a:rPr lang="en-US" altLang="zh-CN" sz="1200" dirty="0"/>
              <a:t>[3]	</a:t>
            </a:r>
            <a:r>
              <a:rPr lang="zh-CN" altLang="en-US" sz="1200" dirty="0"/>
              <a:t>陈新波</a:t>
            </a:r>
            <a:r>
              <a:rPr lang="en-US" altLang="zh-CN" sz="1200" dirty="0"/>
              <a:t>, </a:t>
            </a:r>
            <a:r>
              <a:rPr lang="zh-CN" altLang="en-US" sz="1200" dirty="0"/>
              <a:t>陈果</a:t>
            </a:r>
            <a:r>
              <a:rPr lang="en-US" altLang="zh-CN" sz="1200" dirty="0"/>
              <a:t>. </a:t>
            </a:r>
            <a:r>
              <a:rPr lang="zh-CN" altLang="en-US" sz="1200" dirty="0"/>
              <a:t>航空发动机内部损伤智能诊断专家系统</a:t>
            </a:r>
            <a:r>
              <a:rPr lang="en-US" altLang="zh-CN" sz="1200" dirty="0"/>
              <a:t>, </a:t>
            </a:r>
            <a:r>
              <a:rPr lang="zh-CN" altLang="en-US" sz="1200" dirty="0"/>
              <a:t>登记号：</a:t>
            </a:r>
            <a:r>
              <a:rPr lang="en-US" altLang="zh-CN" sz="1200" dirty="0"/>
              <a:t>2016SR074755</a:t>
            </a:r>
          </a:p>
        </p:txBody>
      </p:sp>
      <p:sp>
        <p:nvSpPr>
          <p:cNvPr id="8" name="文本框 7">
            <a:extLst>
              <a:ext uri="{FF2B5EF4-FFF2-40B4-BE49-F238E27FC236}">
                <a16:creationId xmlns:a16="http://schemas.microsoft.com/office/drawing/2014/main" id="{1D5FA9C8-B265-95A0-5FAB-F1B150DD7703}"/>
              </a:ext>
            </a:extLst>
          </p:cNvPr>
          <p:cNvSpPr txBox="1"/>
          <p:nvPr/>
        </p:nvSpPr>
        <p:spPr>
          <a:xfrm>
            <a:off x="7987809" y="1427068"/>
            <a:ext cx="580022"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3</a:t>
            </a:r>
            <a:r>
              <a:rPr lang="zh-CN" altLang="en-US" dirty="0"/>
              <a:t>篇</a:t>
            </a:r>
          </a:p>
        </p:txBody>
      </p:sp>
      <p:sp>
        <p:nvSpPr>
          <p:cNvPr id="14" name="文本框 13">
            <a:extLst>
              <a:ext uri="{FF2B5EF4-FFF2-40B4-BE49-F238E27FC236}">
                <a16:creationId xmlns:a16="http://schemas.microsoft.com/office/drawing/2014/main" id="{C6AFCC56-797B-EACD-ADAC-488D33B91E75}"/>
              </a:ext>
            </a:extLst>
          </p:cNvPr>
          <p:cNvSpPr txBox="1"/>
          <p:nvPr/>
        </p:nvSpPr>
        <p:spPr>
          <a:xfrm>
            <a:off x="7984761" y="2994779"/>
            <a:ext cx="583070" cy="369332"/>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r>
              <a:rPr lang="en-US" altLang="zh-CN" dirty="0"/>
              <a:t>3</a:t>
            </a:r>
            <a:r>
              <a:rPr lang="zh-CN" altLang="en-US" dirty="0"/>
              <a:t>篇</a:t>
            </a:r>
          </a:p>
        </p:txBody>
      </p:sp>
    </p:spTree>
    <p:extLst>
      <p:ext uri="{BB962C8B-B14F-4D97-AF65-F5344CB8AC3E}">
        <p14:creationId xmlns:p14="http://schemas.microsoft.com/office/powerpoint/2010/main" val="43440633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7B45E-7C3B-572F-5427-BA488C1C78F2}"/>
            </a:ext>
          </a:extLst>
        </p:cNvPr>
        <p:cNvGrpSpPr/>
        <p:nvPr/>
      </p:nvGrpSpPr>
      <p:grpSpPr>
        <a:xfrm>
          <a:off x="0" y="0"/>
          <a:ext cx="0" cy="0"/>
          <a:chOff x="0" y="0"/>
          <a:chExt cx="0" cy="0"/>
        </a:xfrm>
      </p:grpSpPr>
      <p:sp>
        <p:nvSpPr>
          <p:cNvPr id="29698" name="日期占位符 3">
            <a:extLst>
              <a:ext uri="{FF2B5EF4-FFF2-40B4-BE49-F238E27FC236}">
                <a16:creationId xmlns:a16="http://schemas.microsoft.com/office/drawing/2014/main" id="{3B0FE7E4-2045-75AC-D53D-D1F7AC15B47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9699" name="页脚占位符 4">
            <a:extLst>
              <a:ext uri="{FF2B5EF4-FFF2-40B4-BE49-F238E27FC236}">
                <a16:creationId xmlns:a16="http://schemas.microsoft.com/office/drawing/2014/main" id="{7729BD4B-FD57-C3CA-B2E0-F35E546F8FF7}"/>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9716" name="Text Box 28">
            <a:extLst>
              <a:ext uri="{FF2B5EF4-FFF2-40B4-BE49-F238E27FC236}">
                <a16:creationId xmlns:a16="http://schemas.microsoft.com/office/drawing/2014/main" id="{ED1AC7A0-5B8B-3F66-4ACE-9A4B5E902CFD}"/>
              </a:ext>
            </a:extLst>
          </p:cNvPr>
          <p:cNvSpPr txBox="1"/>
          <p:nvPr/>
        </p:nvSpPr>
        <p:spPr>
          <a:xfrm>
            <a:off x="0" y="0"/>
            <a:ext cx="4495800" cy="368300"/>
          </a:xfrm>
          <a:prstGeom prst="rect">
            <a:avLst/>
          </a:prstGeom>
          <a:noFill/>
          <a:ln w="9525">
            <a:noFill/>
          </a:ln>
        </p:spPr>
        <p:txBody>
          <a:bodyPr>
            <a:spAutoFit/>
          </a:bodyPr>
          <a:lstStyle/>
          <a:p>
            <a:pPr algn="ctr" eaLnBrk="0" hangingPunct="0"/>
            <a:r>
              <a:rPr lang="zh-CN" altLang="en-US" b="1" dirty="0">
                <a:solidFill>
                  <a:schemeClr val="bg1"/>
                </a:solidFill>
                <a:latin typeface="Arial" panose="020B0604020202020204" pitchFamily="34" charset="0"/>
              </a:rPr>
              <a:t>第四部分</a:t>
            </a:r>
          </a:p>
        </p:txBody>
      </p:sp>
      <p:sp>
        <p:nvSpPr>
          <p:cNvPr id="29717" name="Text Box 29">
            <a:extLst>
              <a:ext uri="{FF2B5EF4-FFF2-40B4-BE49-F238E27FC236}">
                <a16:creationId xmlns:a16="http://schemas.microsoft.com/office/drawing/2014/main" id="{FA31E2EF-D447-8655-358D-F73FE8EF9F42}"/>
              </a:ext>
            </a:extLst>
          </p:cNvPr>
          <p:cNvSpPr txBox="1"/>
          <p:nvPr/>
        </p:nvSpPr>
        <p:spPr>
          <a:xfrm>
            <a:off x="4648200" y="0"/>
            <a:ext cx="4495800" cy="369332"/>
          </a:xfrm>
          <a:prstGeom prst="rect">
            <a:avLst/>
          </a:prstGeom>
          <a:noFill/>
          <a:ln w="9525">
            <a:noFill/>
          </a:ln>
        </p:spPr>
        <p:txBody>
          <a:bodyPr>
            <a:spAutoFit/>
          </a:bodyPr>
          <a:lstStyle/>
          <a:p>
            <a:pPr algn="ctr">
              <a:spcBef>
                <a:spcPct val="50000"/>
              </a:spcBef>
            </a:pPr>
            <a:r>
              <a:rPr lang="en-US" altLang="zh-CN" dirty="0">
                <a:solidFill>
                  <a:srgbClr val="FF0000"/>
                </a:solidFill>
                <a:latin typeface="标准粗黑" panose="02000503000000000000" charset="-122"/>
                <a:ea typeface="标准粗黑" panose="02000503000000000000" charset="-122"/>
                <a:sym typeface="+mn-ea"/>
              </a:rPr>
              <a:t>IDES</a:t>
            </a:r>
            <a:r>
              <a:rPr lang="zh-CN" altLang="en-US" dirty="0">
                <a:solidFill>
                  <a:srgbClr val="FF0000"/>
                </a:solidFill>
                <a:latin typeface="标准粗黑" panose="02000503000000000000" charset="-122"/>
                <a:ea typeface="标准粗黑" panose="02000503000000000000" charset="-122"/>
                <a:sym typeface="+mn-ea"/>
              </a:rPr>
              <a:t>试验设备和工作条件</a:t>
            </a:r>
          </a:p>
        </p:txBody>
      </p:sp>
      <p:graphicFrame>
        <p:nvGraphicFramePr>
          <p:cNvPr id="9" name="表格 8">
            <a:extLst>
              <a:ext uri="{FF2B5EF4-FFF2-40B4-BE49-F238E27FC236}">
                <a16:creationId xmlns:a16="http://schemas.microsoft.com/office/drawing/2014/main" id="{C949BECE-32C7-7FEC-AC4A-EB4C5F7B1C2B}"/>
              </a:ext>
            </a:extLst>
          </p:cNvPr>
          <p:cNvGraphicFramePr/>
          <p:nvPr>
            <p:custDataLst>
              <p:tags r:id="rId1"/>
            </p:custDataLst>
            <p:extLst>
              <p:ext uri="{D42A27DB-BD31-4B8C-83A1-F6EECF244321}">
                <p14:modId xmlns:p14="http://schemas.microsoft.com/office/powerpoint/2010/main" val="3745594016"/>
              </p:ext>
            </p:extLst>
          </p:nvPr>
        </p:nvGraphicFramePr>
        <p:xfrm>
          <a:off x="609600" y="1295400"/>
          <a:ext cx="7981950" cy="4518025"/>
        </p:xfrm>
        <a:graphic>
          <a:graphicData uri="http://schemas.openxmlformats.org/drawingml/2006/table">
            <a:tbl>
              <a:tblPr firstRow="1" bandRow="1">
                <a:tableStyleId>{5C22544A-7EE6-4342-B048-85BDC9FD1C3A}</a:tableStyleId>
              </a:tblPr>
              <a:tblGrid>
                <a:gridCol w="937895">
                  <a:extLst>
                    <a:ext uri="{9D8B030D-6E8A-4147-A177-3AD203B41FA5}">
                      <a16:colId xmlns:a16="http://schemas.microsoft.com/office/drawing/2014/main" val="20000"/>
                    </a:ext>
                  </a:extLst>
                </a:gridCol>
                <a:gridCol w="7044055">
                  <a:extLst>
                    <a:ext uri="{9D8B030D-6E8A-4147-A177-3AD203B41FA5}">
                      <a16:colId xmlns:a16="http://schemas.microsoft.com/office/drawing/2014/main" val="20001"/>
                    </a:ext>
                  </a:extLst>
                </a:gridCol>
              </a:tblGrid>
              <a:tr h="753110">
                <a:tc gridSpan="2">
                  <a:txBody>
                    <a:bodyPr/>
                    <a:lstStyle/>
                    <a:p>
                      <a:pPr algn="ctr">
                        <a:buNone/>
                      </a:pPr>
                      <a:r>
                        <a:rPr lang="zh-CN" altLang="en-US" sz="2800">
                          <a:solidFill>
                            <a:srgbClr val="FF0000"/>
                          </a:solidFill>
                          <a:latin typeface="标准粗黑" panose="02000503000000000000" charset="-122"/>
                          <a:ea typeface="标准粗黑" panose="02000503000000000000" charset="-122"/>
                        </a:rPr>
                        <a:t>汇报内容</a:t>
                      </a:r>
                    </a:p>
                  </a:txBody>
                  <a:tcPr anchor="ctr"/>
                </a:tc>
                <a:tc hMerge="1">
                  <a:txBody>
                    <a:bodyPr/>
                    <a:lstStyle/>
                    <a:p>
                      <a:endParaRPr lang="zh-CN"/>
                    </a:p>
                  </a:txBody>
                  <a:tcPr/>
                </a:tc>
                <a:extLst>
                  <a:ext uri="{0D108BD9-81ED-4DB2-BD59-A6C34878D82A}">
                    <a16:rowId xmlns:a16="http://schemas.microsoft.com/office/drawing/2014/main" val="10000"/>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1</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mn-ea"/>
                        </a:rPr>
                        <a:t>IDES负责人情况</a:t>
                      </a:r>
                    </a:p>
                  </a:txBody>
                  <a:tcPr anchor="ctr"/>
                </a:tc>
                <a:extLst>
                  <a:ext uri="{0D108BD9-81ED-4DB2-BD59-A6C34878D82A}">
                    <a16:rowId xmlns:a16="http://schemas.microsoft.com/office/drawing/2014/main" val="10001"/>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2</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Wingdings" panose="05000000000000000000" pitchFamily="2" charset="2"/>
                        </a:rPr>
                        <a:t>IDES概况</a:t>
                      </a:r>
                    </a:p>
                  </a:txBody>
                  <a:tcPr anchor="ctr"/>
                </a:tc>
                <a:extLst>
                  <a:ext uri="{0D108BD9-81ED-4DB2-BD59-A6C34878D82A}">
                    <a16:rowId xmlns:a16="http://schemas.microsoft.com/office/drawing/2014/main" val="10002"/>
                  </a:ext>
                </a:extLst>
              </a:tr>
              <a:tr h="752475">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3</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IDES科研成果简介</a:t>
                      </a:r>
                    </a:p>
                  </a:txBody>
                  <a:tcPr anchor="ctr"/>
                </a:tc>
                <a:extLst>
                  <a:ext uri="{0D108BD9-81ED-4DB2-BD59-A6C34878D82A}">
                    <a16:rowId xmlns:a16="http://schemas.microsoft.com/office/drawing/2014/main" val="10003"/>
                  </a:ext>
                </a:extLst>
              </a:tr>
              <a:tr h="752475">
                <a:tc>
                  <a:txBody>
                    <a:bodyPr/>
                    <a:lstStyle/>
                    <a:p>
                      <a:pPr algn="l">
                        <a:buClrTx/>
                        <a:buSzTx/>
                        <a:buFontTx/>
                        <a:buNone/>
                      </a:pPr>
                      <a:r>
                        <a:rPr lang="en-US" altLang="zh-CN" sz="2800" b="0" dirty="0">
                          <a:solidFill>
                            <a:srgbClr val="FF0000"/>
                          </a:solidFill>
                          <a:latin typeface="标准粗黑" panose="02000503000000000000" charset="-122"/>
                          <a:ea typeface="标准粗黑" panose="02000503000000000000" charset="-122"/>
                        </a:rPr>
                        <a:t>4</a:t>
                      </a:r>
                    </a:p>
                  </a:txBody>
                  <a:tcPr anchor="ctr"/>
                </a:tc>
                <a:tc>
                  <a:txBody>
                    <a:bodyPr/>
                    <a:lstStyle/>
                    <a:p>
                      <a:pPr algn="l">
                        <a:buClrTx/>
                        <a:buSzTx/>
                        <a:buFontTx/>
                        <a:buNone/>
                      </a:pPr>
                      <a:r>
                        <a:rPr lang="zh-CN" altLang="en-US" sz="2800" dirty="0">
                          <a:solidFill>
                            <a:srgbClr val="FF0000"/>
                          </a:solidFill>
                          <a:latin typeface="标准粗黑" panose="02000503000000000000" charset="-122"/>
                          <a:ea typeface="标准粗黑" panose="02000503000000000000" charset="-122"/>
                        </a:rPr>
                        <a:t>IDES试验设备和工作条件</a:t>
                      </a:r>
                    </a:p>
                  </a:txBody>
                  <a:tcPr anchor="ctr"/>
                </a:tc>
                <a:extLst>
                  <a:ext uri="{0D108BD9-81ED-4DB2-BD59-A6C34878D82A}">
                    <a16:rowId xmlns:a16="http://schemas.microsoft.com/office/drawing/2014/main" val="10004"/>
                  </a:ext>
                </a:extLst>
              </a:tr>
              <a:tr h="753745">
                <a:tc>
                  <a:txBody>
                    <a:bodyPr/>
                    <a:lstStyle/>
                    <a:p>
                      <a:pPr algn="l">
                        <a:buClrTx/>
                        <a:buSzTx/>
                        <a:buFontTx/>
                        <a:buNone/>
                      </a:pPr>
                      <a:r>
                        <a:rPr lang="en-US" altLang="zh-CN" sz="2800" b="0" dirty="0">
                          <a:solidFill>
                            <a:schemeClr val="tx1"/>
                          </a:solidFill>
                          <a:latin typeface="标准粗黑" panose="02000503000000000000" charset="-122"/>
                          <a:ea typeface="标准粗黑" panose="02000503000000000000" charset="-122"/>
                        </a:rPr>
                        <a:t>5</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IDES科研获奖</a:t>
                      </a: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18263493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73F6DC-515C-5383-7628-7C7712279638}"/>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B624BC6D-AB4F-2B6E-306C-DDDEDEC0A52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F322FA54-04C5-1C33-B62A-067BC236A464}"/>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A126BDEB-5850-84FE-C16D-0F4F34122ACF}"/>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4. IDES</a:t>
            </a:r>
            <a:r>
              <a:rPr lang="zh-CN" altLang="en-US" b="1" dirty="0">
                <a:solidFill>
                  <a:schemeClr val="bg1"/>
                </a:solidFill>
                <a:latin typeface="Arial" panose="020B0604020202020204" pitchFamily="34" charset="0"/>
              </a:rPr>
              <a:t>试验设备和工作条件</a:t>
            </a:r>
          </a:p>
        </p:txBody>
      </p:sp>
      <p:sp>
        <p:nvSpPr>
          <p:cNvPr id="30726" name="Rectangle 7">
            <a:extLst>
              <a:ext uri="{FF2B5EF4-FFF2-40B4-BE49-F238E27FC236}">
                <a16:creationId xmlns:a16="http://schemas.microsoft.com/office/drawing/2014/main" id="{50336963-9AFC-5C63-0E20-8D03F24FF90C}"/>
              </a:ext>
            </a:extLst>
          </p:cNvPr>
          <p:cNvSpPr/>
          <p:nvPr/>
        </p:nvSpPr>
        <p:spPr>
          <a:xfrm>
            <a:off x="452120" y="687706"/>
            <a:ext cx="8300085" cy="5684519"/>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6" name="文本框 5">
            <a:extLst>
              <a:ext uri="{FF2B5EF4-FFF2-40B4-BE49-F238E27FC236}">
                <a16:creationId xmlns:a16="http://schemas.microsoft.com/office/drawing/2014/main" id="{A25E4B64-69AA-6A7C-B10C-DAEB279668B3}"/>
              </a:ext>
            </a:extLst>
          </p:cNvPr>
          <p:cNvSpPr txBox="1"/>
          <p:nvPr/>
        </p:nvSpPr>
        <p:spPr>
          <a:xfrm>
            <a:off x="614847" y="773706"/>
            <a:ext cx="7892415" cy="2989280"/>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带机匣的航空发动机转子故障试验器在结构设计上，首先考虑在外形上与发动机核心机的机匣一致，尺寸缩小三倍；内部结构作了必要简化，将核心机简化为</a:t>
            </a:r>
            <a:r>
              <a:rPr lang="en-US" altLang="zh-CN" sz="1600" i="0" dirty="0">
                <a:latin typeface="宋体" panose="02010600030101010101" pitchFamily="2" charset="-122"/>
                <a:ea typeface="宋体" panose="02010600030101010101" pitchFamily="2" charset="-122"/>
              </a:rPr>
              <a:t>0—2—0</a:t>
            </a:r>
            <a:r>
              <a:rPr lang="zh-CN" altLang="en-US" sz="1600" i="0" dirty="0">
                <a:latin typeface="宋体" panose="02010600030101010101" pitchFamily="2" charset="-122"/>
                <a:ea typeface="宋体" panose="02010600030101010101" pitchFamily="2" charset="-122"/>
              </a:rPr>
              <a:t>支承结构形式，并设计了可调刚度支承结构以调整系统的动特性；多级压气机简化为单级的盘片结构； 叶片简化为斜置平面形状；封严蓖齿为可拆卸的；轴为实心按刚性设计，最大工作转速为</a:t>
            </a:r>
            <a:r>
              <a:rPr lang="en-US" altLang="zh-CN" sz="1600" i="0" dirty="0">
                <a:latin typeface="宋体" panose="02010600030101010101" pitchFamily="2" charset="-122"/>
                <a:ea typeface="宋体" panose="02010600030101010101" pitchFamily="2" charset="-122"/>
              </a:rPr>
              <a:t>7000rpm</a:t>
            </a:r>
            <a:r>
              <a:rPr lang="zh-CN" altLang="en-US" sz="1600" i="0" dirty="0">
                <a:latin typeface="宋体" panose="02010600030101010101" pitchFamily="2" charset="-122"/>
                <a:ea typeface="宋体" panose="02010600030101010101" pitchFamily="2" charset="-122"/>
              </a:rPr>
              <a:t>。为了模拟双转子发动机振动，在涡轮支座的水平和垂直方向预设了两个激振接触点，可以用激振的激励力和频率代替低压转子系统对高压转子系统的激励。该转子试验器主要由演示模型、安装台架、电机、基础平台及润滑系统组成。试验器可以演示和模拟发动机中可能出现的几种典型故障。</a:t>
            </a:r>
          </a:p>
        </p:txBody>
      </p:sp>
      <p:grpSp>
        <p:nvGrpSpPr>
          <p:cNvPr id="2" name="组合 1">
            <a:extLst>
              <a:ext uri="{FF2B5EF4-FFF2-40B4-BE49-F238E27FC236}">
                <a16:creationId xmlns:a16="http://schemas.microsoft.com/office/drawing/2014/main" id="{167B3BBE-96F3-3A57-DAE2-E503EB01ABB6}"/>
              </a:ext>
            </a:extLst>
          </p:cNvPr>
          <p:cNvGrpSpPr/>
          <p:nvPr/>
        </p:nvGrpSpPr>
        <p:grpSpPr>
          <a:xfrm>
            <a:off x="692792" y="4190233"/>
            <a:ext cx="3847503" cy="1784032"/>
            <a:chOff x="2985" y="819"/>
            <a:chExt cx="6420" cy="2913"/>
          </a:xfrm>
        </p:grpSpPr>
        <p:pic>
          <p:nvPicPr>
            <p:cNvPr id="4" name="图片 3" descr="P1010649">
              <a:extLst>
                <a:ext uri="{FF2B5EF4-FFF2-40B4-BE49-F238E27FC236}">
                  <a16:creationId xmlns:a16="http://schemas.microsoft.com/office/drawing/2014/main" id="{C49756EA-FA9F-350A-0367-A79DA3C80A06}"/>
                </a:ext>
              </a:extLst>
            </p:cNvPr>
            <p:cNvPicPr>
              <a:picLocks noChangeAspect="1"/>
            </p:cNvPicPr>
            <p:nvPr/>
          </p:nvPicPr>
          <p:blipFill>
            <a:blip r:embed="rId2"/>
            <a:srcRect t="27142" b="24118"/>
            <a:stretch>
              <a:fillRect/>
            </a:stretch>
          </p:blipFill>
          <p:spPr>
            <a:xfrm>
              <a:off x="2985" y="819"/>
              <a:ext cx="6420" cy="2345"/>
            </a:xfrm>
            <a:prstGeom prst="rect">
              <a:avLst/>
            </a:prstGeom>
            <a:noFill/>
            <a:ln>
              <a:noFill/>
            </a:ln>
          </p:spPr>
        </p:pic>
        <p:sp>
          <p:nvSpPr>
            <p:cNvPr id="8" name="文本框 284">
              <a:extLst>
                <a:ext uri="{FF2B5EF4-FFF2-40B4-BE49-F238E27FC236}">
                  <a16:creationId xmlns:a16="http://schemas.microsoft.com/office/drawing/2014/main" id="{0C994B1D-212F-3A3B-67FC-4FA4F038846E}"/>
                </a:ext>
              </a:extLst>
            </p:cNvPr>
            <p:cNvSpPr txBox="1"/>
            <p:nvPr/>
          </p:nvSpPr>
          <p:spPr>
            <a:xfrm>
              <a:off x="2999" y="3264"/>
              <a:ext cx="6360" cy="468"/>
            </a:xfrm>
            <a:prstGeom prst="rect">
              <a:avLst/>
            </a:prstGeom>
            <a:noFill/>
            <a:ln>
              <a:noFill/>
            </a:ln>
          </p:spPr>
          <p:style>
            <a:lnRef idx="0">
              <a:scrgbClr r="0" g="0" b="0"/>
            </a:lnRef>
            <a:fillRef idx="0">
              <a:scrgbClr r="0" g="0" b="0"/>
            </a:fillRef>
            <a:effectRef idx="0">
              <a:scrgbClr r="0" g="0" b="0"/>
            </a:effectRef>
            <a:fontRef idx="minor">
              <a:schemeClr val="accent2"/>
            </a:fontRef>
          </p:style>
          <p:txBody>
            <a:bodyPr upright="1"/>
            <a:lstStyle/>
            <a:p>
              <a:pPr algn="ctr">
                <a:buNone/>
              </a:pPr>
              <a:r>
                <a:rPr lang="zh-CN" sz="1200" b="1" kern="100" dirty="0">
                  <a:effectLst/>
                  <a:latin typeface="黑体" panose="02010609060101010101" pitchFamily="49" charset="-122"/>
                  <a:ea typeface="宋体" panose="02010600030101010101" pitchFamily="2" charset="-122"/>
                  <a:cs typeface="Times New Roman" panose="02020603050405020304" pitchFamily="18" charset="0"/>
                </a:rPr>
                <a:t>航空发动机转子实验器</a:t>
              </a:r>
              <a:endParaRPr lang="zh-CN" sz="1200" b="1"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11" name="组合 10">
            <a:extLst>
              <a:ext uri="{FF2B5EF4-FFF2-40B4-BE49-F238E27FC236}">
                <a16:creationId xmlns:a16="http://schemas.microsoft.com/office/drawing/2014/main" id="{B02DA1ED-25A6-CD8D-2CB6-566CC9CA83B5}"/>
              </a:ext>
            </a:extLst>
          </p:cNvPr>
          <p:cNvGrpSpPr/>
          <p:nvPr/>
        </p:nvGrpSpPr>
        <p:grpSpPr>
          <a:xfrm>
            <a:off x="4809490" y="3783330"/>
            <a:ext cx="3861435" cy="2374264"/>
            <a:chOff x="3073" y="3753"/>
            <a:chExt cx="6450" cy="4185"/>
          </a:xfrm>
        </p:grpSpPr>
        <p:grpSp>
          <p:nvGrpSpPr>
            <p:cNvPr id="12" name="组合 11">
              <a:extLst>
                <a:ext uri="{FF2B5EF4-FFF2-40B4-BE49-F238E27FC236}">
                  <a16:creationId xmlns:a16="http://schemas.microsoft.com/office/drawing/2014/main" id="{C53F15A3-9B79-A04F-B56B-57CD4269CBCB}"/>
                </a:ext>
              </a:extLst>
            </p:cNvPr>
            <p:cNvGrpSpPr/>
            <p:nvPr/>
          </p:nvGrpSpPr>
          <p:grpSpPr>
            <a:xfrm>
              <a:off x="3073" y="3753"/>
              <a:ext cx="6450" cy="3267"/>
              <a:chOff x="1965" y="6588"/>
              <a:chExt cx="8655" cy="4452"/>
            </a:xfrm>
          </p:grpSpPr>
          <p:pic>
            <p:nvPicPr>
              <p:cNvPr id="14" name="图片 13">
                <a:extLst>
                  <a:ext uri="{FF2B5EF4-FFF2-40B4-BE49-F238E27FC236}">
                    <a16:creationId xmlns:a16="http://schemas.microsoft.com/office/drawing/2014/main" id="{6A2C5012-F4F8-6680-4F00-618186834591}"/>
                  </a:ext>
                </a:extLst>
              </p:cNvPr>
              <p:cNvPicPr>
                <a:picLocks noChangeAspect="1"/>
              </p:cNvPicPr>
              <p:nvPr/>
            </p:nvPicPr>
            <p:blipFill>
              <a:blip r:embed="rId3"/>
              <a:stretch>
                <a:fillRect/>
              </a:stretch>
            </p:blipFill>
            <p:spPr>
              <a:xfrm>
                <a:off x="1965" y="6900"/>
                <a:ext cx="8295" cy="4140"/>
              </a:xfrm>
              <a:prstGeom prst="rect">
                <a:avLst/>
              </a:prstGeom>
              <a:noFill/>
              <a:ln>
                <a:noFill/>
              </a:ln>
            </p:spPr>
          </p:pic>
          <p:cxnSp>
            <p:nvCxnSpPr>
              <p:cNvPr id="15" name="直接连接符 14">
                <a:extLst>
                  <a:ext uri="{FF2B5EF4-FFF2-40B4-BE49-F238E27FC236}">
                    <a16:creationId xmlns:a16="http://schemas.microsoft.com/office/drawing/2014/main" id="{4EAFDC02-C3AE-9149-5491-799A0172A528}"/>
                  </a:ext>
                </a:extLst>
              </p:cNvPr>
              <p:cNvCxnSpPr/>
              <p:nvPr/>
            </p:nvCxnSpPr>
            <p:spPr>
              <a:xfrm flipV="1">
                <a:off x="9660" y="9864"/>
                <a:ext cx="600" cy="549"/>
              </a:xfrm>
              <a:prstGeom prst="line">
                <a:avLst/>
              </a:prstGeom>
              <a:ln w="9525" cap="flat" cmpd="sng">
                <a:solidFill>
                  <a:srgbClr val="000000"/>
                </a:solidFill>
                <a:prstDash val="solid"/>
                <a:headEnd type="none" w="med" len="med"/>
                <a:tailEnd type="none" w="med" len="med"/>
              </a:ln>
            </p:spPr>
          </p:cxnSp>
          <p:cxnSp>
            <p:nvCxnSpPr>
              <p:cNvPr id="16" name="直接连接符 15">
                <a:extLst>
                  <a:ext uri="{FF2B5EF4-FFF2-40B4-BE49-F238E27FC236}">
                    <a16:creationId xmlns:a16="http://schemas.microsoft.com/office/drawing/2014/main" id="{E1FF7A56-DC3B-A368-B5CC-D75EB8492DD1}"/>
                  </a:ext>
                </a:extLst>
              </p:cNvPr>
              <p:cNvCxnSpPr/>
              <p:nvPr/>
            </p:nvCxnSpPr>
            <p:spPr>
              <a:xfrm flipV="1">
                <a:off x="9000" y="8304"/>
                <a:ext cx="1260" cy="468"/>
              </a:xfrm>
              <a:prstGeom prst="line">
                <a:avLst/>
              </a:prstGeom>
              <a:ln w="9525" cap="flat" cmpd="sng">
                <a:solidFill>
                  <a:srgbClr val="000000"/>
                </a:solidFill>
                <a:prstDash val="solid"/>
                <a:headEnd type="none" w="med" len="med"/>
                <a:tailEnd type="none" w="med" len="med"/>
              </a:ln>
            </p:spPr>
          </p:cxnSp>
          <p:cxnSp>
            <p:nvCxnSpPr>
              <p:cNvPr id="17" name="直接连接符 16">
                <a:extLst>
                  <a:ext uri="{FF2B5EF4-FFF2-40B4-BE49-F238E27FC236}">
                    <a16:creationId xmlns:a16="http://schemas.microsoft.com/office/drawing/2014/main" id="{063A5037-1208-8181-7222-FB7BC3F7B145}"/>
                  </a:ext>
                </a:extLst>
              </p:cNvPr>
              <p:cNvCxnSpPr/>
              <p:nvPr/>
            </p:nvCxnSpPr>
            <p:spPr>
              <a:xfrm flipH="1" flipV="1">
                <a:off x="2340" y="9708"/>
                <a:ext cx="900" cy="156"/>
              </a:xfrm>
              <a:prstGeom prst="line">
                <a:avLst/>
              </a:prstGeom>
              <a:ln w="9525" cap="flat" cmpd="sng">
                <a:solidFill>
                  <a:srgbClr val="000000"/>
                </a:solidFill>
                <a:prstDash val="solid"/>
                <a:headEnd type="none" w="med" len="med"/>
                <a:tailEnd type="none" w="med" len="med"/>
              </a:ln>
            </p:spPr>
          </p:cxnSp>
          <p:cxnSp>
            <p:nvCxnSpPr>
              <p:cNvPr id="18" name="直接连接符 17">
                <a:extLst>
                  <a:ext uri="{FF2B5EF4-FFF2-40B4-BE49-F238E27FC236}">
                    <a16:creationId xmlns:a16="http://schemas.microsoft.com/office/drawing/2014/main" id="{844A595C-88D5-D797-EF17-552399044493}"/>
                  </a:ext>
                </a:extLst>
              </p:cNvPr>
              <p:cNvCxnSpPr/>
              <p:nvPr/>
            </p:nvCxnSpPr>
            <p:spPr>
              <a:xfrm flipV="1">
                <a:off x="9720" y="7992"/>
                <a:ext cx="540" cy="312"/>
              </a:xfrm>
              <a:prstGeom prst="line">
                <a:avLst/>
              </a:prstGeom>
              <a:ln w="9525" cap="flat" cmpd="sng">
                <a:solidFill>
                  <a:srgbClr val="000000"/>
                </a:solidFill>
                <a:prstDash val="solid"/>
                <a:headEnd type="none" w="med" len="med"/>
                <a:tailEnd type="none" w="med" len="med"/>
              </a:ln>
            </p:spPr>
          </p:cxnSp>
          <p:cxnSp>
            <p:nvCxnSpPr>
              <p:cNvPr id="19" name="直接连接符 18">
                <a:extLst>
                  <a:ext uri="{FF2B5EF4-FFF2-40B4-BE49-F238E27FC236}">
                    <a16:creationId xmlns:a16="http://schemas.microsoft.com/office/drawing/2014/main" id="{58C8E5BF-9166-D8F6-E953-ADF253D8768C}"/>
                  </a:ext>
                </a:extLst>
              </p:cNvPr>
              <p:cNvCxnSpPr/>
              <p:nvPr/>
            </p:nvCxnSpPr>
            <p:spPr>
              <a:xfrm flipV="1">
                <a:off x="9720" y="6900"/>
                <a:ext cx="540" cy="156"/>
              </a:xfrm>
              <a:prstGeom prst="line">
                <a:avLst/>
              </a:prstGeom>
              <a:ln w="9525" cap="flat" cmpd="sng">
                <a:solidFill>
                  <a:srgbClr val="000000"/>
                </a:solidFill>
                <a:prstDash val="solid"/>
                <a:headEnd type="none" w="med" len="med"/>
                <a:tailEnd type="none" w="med" len="med"/>
              </a:ln>
            </p:spPr>
          </p:cxnSp>
          <p:cxnSp>
            <p:nvCxnSpPr>
              <p:cNvPr id="20" name="直接连接符 19">
                <a:extLst>
                  <a:ext uri="{FF2B5EF4-FFF2-40B4-BE49-F238E27FC236}">
                    <a16:creationId xmlns:a16="http://schemas.microsoft.com/office/drawing/2014/main" id="{7994767D-ABA6-5A36-01B9-C4BFDB241F5E}"/>
                  </a:ext>
                </a:extLst>
              </p:cNvPr>
              <p:cNvCxnSpPr/>
              <p:nvPr/>
            </p:nvCxnSpPr>
            <p:spPr>
              <a:xfrm flipH="1" flipV="1">
                <a:off x="2160" y="8304"/>
                <a:ext cx="1620" cy="312"/>
              </a:xfrm>
              <a:prstGeom prst="line">
                <a:avLst/>
              </a:prstGeom>
              <a:ln w="9525" cap="flat" cmpd="sng">
                <a:solidFill>
                  <a:srgbClr val="000000"/>
                </a:solidFill>
                <a:prstDash val="solid"/>
                <a:headEnd type="none" w="med" len="med"/>
                <a:tailEnd type="none" w="med" len="med"/>
              </a:ln>
            </p:spPr>
          </p:cxnSp>
          <p:sp>
            <p:nvSpPr>
              <p:cNvPr id="21" name="文本框 272">
                <a:extLst>
                  <a:ext uri="{FF2B5EF4-FFF2-40B4-BE49-F238E27FC236}">
                    <a16:creationId xmlns:a16="http://schemas.microsoft.com/office/drawing/2014/main" id="{C3C48B37-5AD9-69B7-F31E-5474C9674308}"/>
                  </a:ext>
                </a:extLst>
              </p:cNvPr>
              <p:cNvSpPr txBox="1"/>
              <p:nvPr/>
            </p:nvSpPr>
            <p:spPr>
              <a:xfrm>
                <a:off x="10260" y="9708"/>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1</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2" name="文本框 273">
                <a:extLst>
                  <a:ext uri="{FF2B5EF4-FFF2-40B4-BE49-F238E27FC236}">
                    <a16:creationId xmlns:a16="http://schemas.microsoft.com/office/drawing/2014/main" id="{CA13EF55-60D8-F178-6F14-D7C9C07E7B03}"/>
                  </a:ext>
                </a:extLst>
              </p:cNvPr>
              <p:cNvSpPr txBox="1"/>
              <p:nvPr/>
            </p:nvSpPr>
            <p:spPr>
              <a:xfrm>
                <a:off x="10260" y="8148"/>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2</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3" name="文本框 274">
                <a:extLst>
                  <a:ext uri="{FF2B5EF4-FFF2-40B4-BE49-F238E27FC236}">
                    <a16:creationId xmlns:a16="http://schemas.microsoft.com/office/drawing/2014/main" id="{4C4B71D6-53DF-C652-1E21-217FE4A3A085}"/>
                  </a:ext>
                </a:extLst>
              </p:cNvPr>
              <p:cNvSpPr txBox="1"/>
              <p:nvPr/>
            </p:nvSpPr>
            <p:spPr>
              <a:xfrm>
                <a:off x="10260" y="6588"/>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4</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4" name="文本框 275">
                <a:extLst>
                  <a:ext uri="{FF2B5EF4-FFF2-40B4-BE49-F238E27FC236}">
                    <a16:creationId xmlns:a16="http://schemas.microsoft.com/office/drawing/2014/main" id="{06362C1F-18C0-CA92-D1A3-587AE3B97374}"/>
                  </a:ext>
                </a:extLst>
              </p:cNvPr>
              <p:cNvSpPr txBox="1"/>
              <p:nvPr/>
            </p:nvSpPr>
            <p:spPr>
              <a:xfrm>
                <a:off x="1980" y="7836"/>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6</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5" name="文本框 276">
                <a:extLst>
                  <a:ext uri="{FF2B5EF4-FFF2-40B4-BE49-F238E27FC236}">
                    <a16:creationId xmlns:a16="http://schemas.microsoft.com/office/drawing/2014/main" id="{135936A5-E8DA-BB7A-DBD4-B03DB3A3FB05}"/>
                  </a:ext>
                </a:extLst>
              </p:cNvPr>
              <p:cNvSpPr txBox="1"/>
              <p:nvPr/>
            </p:nvSpPr>
            <p:spPr>
              <a:xfrm>
                <a:off x="1980" y="9552"/>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5</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26" name="文本框 277">
                <a:extLst>
                  <a:ext uri="{FF2B5EF4-FFF2-40B4-BE49-F238E27FC236}">
                    <a16:creationId xmlns:a16="http://schemas.microsoft.com/office/drawing/2014/main" id="{1FE02B33-3893-4E61-5FDA-4DF9C093BA93}"/>
                  </a:ext>
                </a:extLst>
              </p:cNvPr>
              <p:cNvSpPr txBox="1"/>
              <p:nvPr/>
            </p:nvSpPr>
            <p:spPr>
              <a:xfrm>
                <a:off x="10260" y="7680"/>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3</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cxnSp>
            <p:nvCxnSpPr>
              <p:cNvPr id="27" name="直接连接符 26">
                <a:extLst>
                  <a:ext uri="{FF2B5EF4-FFF2-40B4-BE49-F238E27FC236}">
                    <a16:creationId xmlns:a16="http://schemas.microsoft.com/office/drawing/2014/main" id="{AD995290-1FF2-2F0B-3FF5-40BA62199AED}"/>
                  </a:ext>
                </a:extLst>
              </p:cNvPr>
              <p:cNvCxnSpPr/>
              <p:nvPr/>
            </p:nvCxnSpPr>
            <p:spPr>
              <a:xfrm flipV="1">
                <a:off x="6120" y="7056"/>
                <a:ext cx="900" cy="1716"/>
              </a:xfrm>
              <a:prstGeom prst="line">
                <a:avLst/>
              </a:prstGeom>
              <a:ln w="9525" cap="flat" cmpd="sng">
                <a:solidFill>
                  <a:srgbClr val="000000"/>
                </a:solidFill>
                <a:prstDash val="solid"/>
                <a:headEnd type="none" w="med" len="med"/>
                <a:tailEnd type="none" w="med" len="med"/>
              </a:ln>
            </p:spPr>
          </p:cxnSp>
          <p:sp>
            <p:nvSpPr>
              <p:cNvPr id="28" name="文本框 279">
                <a:extLst>
                  <a:ext uri="{FF2B5EF4-FFF2-40B4-BE49-F238E27FC236}">
                    <a16:creationId xmlns:a16="http://schemas.microsoft.com/office/drawing/2014/main" id="{3EE865DA-B373-7654-5377-CD1A3DDFBE92}"/>
                  </a:ext>
                </a:extLst>
              </p:cNvPr>
              <p:cNvSpPr txBox="1"/>
              <p:nvPr/>
            </p:nvSpPr>
            <p:spPr>
              <a:xfrm>
                <a:off x="7020" y="6744"/>
                <a:ext cx="360" cy="312"/>
              </a:xfrm>
              <a:prstGeom prst="rect">
                <a:avLst/>
              </a:prstGeom>
              <a:solidFill>
                <a:srgbClr val="FFFFFF"/>
              </a:solidFill>
              <a:ln>
                <a:noFill/>
              </a:ln>
            </p:spPr>
            <p:txBody>
              <a:bodyPr lIns="0" tIns="0" rIns="0" bIns="0" upright="1"/>
              <a:lstStyle/>
              <a:p>
                <a:pPr algn="just">
                  <a:buNone/>
                </a:pPr>
                <a:r>
                  <a:rPr lang="en-US" sz="1050" kern="100">
                    <a:effectLst/>
                    <a:latin typeface="Calibri" panose="020F0502020204030204" pitchFamily="34" charset="0"/>
                    <a:ea typeface="宋体" panose="02010600030101010101" pitchFamily="2" charset="-122"/>
                    <a:cs typeface="Times New Roman" panose="02020603050405020304" pitchFamily="18" charset="0"/>
                  </a:rPr>
                  <a:t>7</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sp>
          <p:nvSpPr>
            <p:cNvPr id="13" name="文本框 281">
              <a:extLst>
                <a:ext uri="{FF2B5EF4-FFF2-40B4-BE49-F238E27FC236}">
                  <a16:creationId xmlns:a16="http://schemas.microsoft.com/office/drawing/2014/main" id="{43916451-6464-6A22-50BC-1BF508412BAB}"/>
                </a:ext>
              </a:extLst>
            </p:cNvPr>
            <p:cNvSpPr txBox="1"/>
            <p:nvPr/>
          </p:nvSpPr>
          <p:spPr>
            <a:xfrm>
              <a:off x="3143" y="7065"/>
              <a:ext cx="6346" cy="873"/>
            </a:xfrm>
            <a:prstGeom prst="rect">
              <a:avLst/>
            </a:prstGeom>
            <a:noFill/>
            <a:ln>
              <a:noFill/>
            </a:ln>
          </p:spPr>
          <p:style>
            <a:lnRef idx="0">
              <a:scrgbClr r="0" g="0" b="0"/>
            </a:lnRef>
            <a:fillRef idx="0">
              <a:scrgbClr r="0" g="0" b="0"/>
            </a:fillRef>
            <a:effectRef idx="0">
              <a:scrgbClr r="0" g="0" b="0"/>
            </a:effectRef>
            <a:fontRef idx="minor">
              <a:schemeClr val="accent2"/>
            </a:fontRef>
          </p:style>
          <p:txBody>
            <a:bodyPr lIns="91440" tIns="0" rIns="91440" bIns="0" upright="1"/>
            <a:lstStyle/>
            <a:p>
              <a:pPr indent="228600" algn="ctr">
                <a:buNone/>
              </a:pP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1-</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碰摩环</a:t>
              </a: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      2-</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球轴承</a:t>
              </a: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     3-</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涡轮盘</a:t>
              </a: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    4-</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碰摩环点变形顶螺栓</a:t>
              </a:r>
              <a:endParaRPr lang="zh-CN" sz="105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228600" algn="ctr">
                <a:buNone/>
              </a:pP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5-</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压气机轮盘</a:t>
              </a: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  6-</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滚珠轴承</a:t>
              </a:r>
              <a:r>
                <a:rPr lang="en-US" sz="900" b="1" kern="100" dirty="0">
                  <a:effectLst/>
                  <a:latin typeface="Calibri" panose="020F0502020204030204" pitchFamily="34" charset="0"/>
                  <a:ea typeface="宋体" panose="02010600030101010101" pitchFamily="2" charset="-122"/>
                  <a:cs typeface="Times New Roman" panose="02020603050405020304" pitchFamily="18" charset="0"/>
                </a:rPr>
                <a:t>   7-</a:t>
              </a:r>
              <a:r>
                <a:rPr lang="zh-CN" sz="900" b="1" kern="100" dirty="0">
                  <a:effectLst/>
                  <a:latin typeface="Calibri" panose="020F0502020204030204" pitchFamily="34" charset="0"/>
                  <a:ea typeface="宋体" panose="02010600030101010101" pitchFamily="2" charset="-122"/>
                  <a:cs typeface="Times New Roman" panose="02020603050405020304" pitchFamily="18" charset="0"/>
                </a:rPr>
                <a:t>轴</a:t>
              </a:r>
              <a:endParaRPr lang="zh-CN" sz="1050" b="1" kern="100" dirty="0">
                <a:effectLst/>
                <a:latin typeface="Calibri" panose="020F0502020204030204" pitchFamily="34" charset="0"/>
                <a:ea typeface="宋体" panose="02010600030101010101" pitchFamily="2" charset="-122"/>
                <a:cs typeface="Times New Roman" panose="02020603050405020304" pitchFamily="18" charset="0"/>
              </a:endParaRPr>
            </a:p>
            <a:p>
              <a:pPr indent="266700" algn="ctr">
                <a:buNone/>
              </a:pPr>
              <a:r>
                <a:rPr lang="zh-CN" sz="1200" b="1" kern="100" dirty="0">
                  <a:effectLst/>
                  <a:latin typeface="Calibri" panose="020F0502020204030204" pitchFamily="34" charset="0"/>
                  <a:ea typeface="宋体" panose="02010600030101010101" pitchFamily="2" charset="-122"/>
                  <a:cs typeface="Times New Roman" panose="02020603050405020304" pitchFamily="18" charset="0"/>
                </a:rPr>
                <a:t>转子试验器剖面图</a:t>
              </a:r>
            </a:p>
            <a:p>
              <a:pPr algn="just">
                <a:buNone/>
              </a:pPr>
              <a:r>
                <a:rPr lang="en-US" sz="1050" kern="100" dirty="0">
                  <a:effectLst/>
                  <a:latin typeface="Calibri" panose="020F0502020204030204" pitchFamily="34" charset="0"/>
                  <a:ea typeface="宋体" panose="02010600030101010101" pitchFamily="2" charset="-122"/>
                  <a:cs typeface="Times New Roman" panose="02020603050405020304" pitchFamily="18" charset="0"/>
                </a:rPr>
                <a:t> </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sp>
        <p:nvSpPr>
          <p:cNvPr id="35" name="Text Box 5">
            <a:extLst>
              <a:ext uri="{FF2B5EF4-FFF2-40B4-BE49-F238E27FC236}">
                <a16:creationId xmlns:a16="http://schemas.microsoft.com/office/drawing/2014/main" id="{21B6494B-08D5-466E-519E-12F9D751AD24}"/>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4.1 </a:t>
            </a:r>
            <a:r>
              <a:rPr lang="zh-CN" altLang="en-US" sz="1800" b="1" dirty="0">
                <a:solidFill>
                  <a:srgbClr val="FF0000"/>
                </a:solidFill>
                <a:sym typeface="+mn-ea"/>
              </a:rPr>
              <a:t>带机匣的航空发动机转子故障试验器</a:t>
            </a:r>
          </a:p>
        </p:txBody>
      </p:sp>
    </p:spTree>
    <p:extLst>
      <p:ext uri="{BB962C8B-B14F-4D97-AF65-F5344CB8AC3E}">
        <p14:creationId xmlns:p14="http://schemas.microsoft.com/office/powerpoint/2010/main" val="24631764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1D426A-E754-BA92-2406-000E0E32BDA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D08131B4-F5DA-0E66-4C63-F9E2FDD52551}"/>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EC4A6EC-C620-5879-27F7-C5867C69A24A}"/>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11DD4363-1806-DD23-9778-5B149BB2D733}"/>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
        <p:nvSpPr>
          <p:cNvPr id="30726" name="Rectangle 7">
            <a:extLst>
              <a:ext uri="{FF2B5EF4-FFF2-40B4-BE49-F238E27FC236}">
                <a16:creationId xmlns:a16="http://schemas.microsoft.com/office/drawing/2014/main" id="{98B13808-0A65-CB41-30C4-58C090CA28ED}"/>
              </a:ext>
            </a:extLst>
          </p:cNvPr>
          <p:cNvSpPr/>
          <p:nvPr/>
        </p:nvSpPr>
        <p:spPr>
          <a:xfrm>
            <a:off x="452120" y="685800"/>
            <a:ext cx="8300085" cy="568642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0BEB640E-4583-1F6A-8595-717B721D4FC6}"/>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4.2 </a:t>
            </a:r>
            <a:r>
              <a:rPr lang="zh-CN" altLang="en-US" sz="1800" b="1" dirty="0">
                <a:solidFill>
                  <a:srgbClr val="FF0000"/>
                </a:solidFill>
                <a:sym typeface="+mn-ea"/>
              </a:rPr>
              <a:t>含套齿轮联轴器的转子试验器</a:t>
            </a:r>
          </a:p>
        </p:txBody>
      </p:sp>
      <p:sp>
        <p:nvSpPr>
          <p:cNvPr id="6" name="文本框 5">
            <a:extLst>
              <a:ext uri="{FF2B5EF4-FFF2-40B4-BE49-F238E27FC236}">
                <a16:creationId xmlns:a16="http://schemas.microsoft.com/office/drawing/2014/main" id="{986CE323-2F02-89ED-F609-D3CCCBD8FD9B}"/>
              </a:ext>
            </a:extLst>
          </p:cNvPr>
          <p:cNvSpPr txBox="1"/>
          <p:nvPr/>
        </p:nvSpPr>
        <p:spPr>
          <a:xfrm>
            <a:off x="625792" y="773636"/>
            <a:ext cx="7892415" cy="2989280"/>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为了模拟真实航空发动机低压转子套齿联轴器结构和低压转子模态，设计含 套齿联轴器的转子试验器，研究套齿轮联轴器的刚度识别方法、套齿联轴器不对 中故障建模以及含套齿联轴器不对中的转子振动响应分析，为进行含套齿联轴器 不对中的航空发动机整机振动建模和基于仿真分析的不对中影响机理和控制标 准研究提供方法。 含套齿联轴器的转子试验器的模型图和实物分别如图</a:t>
            </a:r>
            <a:r>
              <a:rPr lang="en-US" altLang="zh-CN" sz="1600" i="0" dirty="0">
                <a:latin typeface="宋体" panose="02010600030101010101" pitchFamily="2" charset="-122"/>
                <a:ea typeface="宋体" panose="02010600030101010101" pitchFamily="2" charset="-122"/>
              </a:rPr>
              <a:t>78</a:t>
            </a:r>
            <a:r>
              <a:rPr lang="zh-CN" altLang="en-US" sz="1600" i="0" dirty="0">
                <a:latin typeface="宋体" panose="02010600030101010101" pitchFamily="2" charset="-122"/>
                <a:ea typeface="宋体" panose="02010600030101010101" pitchFamily="2" charset="-122"/>
              </a:rPr>
              <a:t>和图</a:t>
            </a:r>
            <a:r>
              <a:rPr lang="en-US" altLang="zh-CN" sz="1600" i="0" dirty="0">
                <a:latin typeface="宋体" panose="02010600030101010101" pitchFamily="2" charset="-122"/>
                <a:ea typeface="宋体" panose="02010600030101010101" pitchFamily="2" charset="-122"/>
              </a:rPr>
              <a:t>79</a:t>
            </a:r>
            <a:r>
              <a:rPr lang="zh-CN" altLang="en-US" sz="1600" i="0" dirty="0">
                <a:latin typeface="宋体" panose="02010600030101010101" pitchFamily="2" charset="-122"/>
                <a:ea typeface="宋体" panose="02010600030101010101" pitchFamily="2" charset="-122"/>
              </a:rPr>
              <a:t>所示，该转子试验器主要包括一个套齿联轴器、一个法兰盘、两段转轴、三个轴承座和三个转盘等。 转子由推力轴承定位，工作中由轴向力消除推力轴承的轴向间隙（同步消除径向 间隙），试验器考虑轴向力加载。</a:t>
            </a:r>
          </a:p>
        </p:txBody>
      </p:sp>
      <p:pic>
        <p:nvPicPr>
          <p:cNvPr id="31" name="图片 30">
            <a:extLst>
              <a:ext uri="{FF2B5EF4-FFF2-40B4-BE49-F238E27FC236}">
                <a16:creationId xmlns:a16="http://schemas.microsoft.com/office/drawing/2014/main" id="{DDCBBB0C-1C84-6D79-537F-BA4FF774D67B}"/>
              </a:ext>
            </a:extLst>
          </p:cNvPr>
          <p:cNvPicPr>
            <a:picLocks noChangeAspect="1"/>
          </p:cNvPicPr>
          <p:nvPr/>
        </p:nvPicPr>
        <p:blipFill>
          <a:blip r:embed="rId2"/>
          <a:stretch>
            <a:fillRect/>
          </a:stretch>
        </p:blipFill>
        <p:spPr>
          <a:xfrm>
            <a:off x="684187" y="3788604"/>
            <a:ext cx="3666590" cy="1819269"/>
          </a:xfrm>
          <a:prstGeom prst="rect">
            <a:avLst/>
          </a:prstGeom>
          <a:noFill/>
          <a:ln>
            <a:noFill/>
          </a:ln>
        </p:spPr>
      </p:pic>
      <p:sp>
        <p:nvSpPr>
          <p:cNvPr id="33" name="文本框 32">
            <a:extLst>
              <a:ext uri="{FF2B5EF4-FFF2-40B4-BE49-F238E27FC236}">
                <a16:creationId xmlns:a16="http://schemas.microsoft.com/office/drawing/2014/main" id="{13041DF4-54F4-E6A8-DF89-C625BE3781A6}"/>
              </a:ext>
            </a:extLst>
          </p:cNvPr>
          <p:cNvSpPr txBox="1"/>
          <p:nvPr/>
        </p:nvSpPr>
        <p:spPr>
          <a:xfrm>
            <a:off x="1243687" y="5661627"/>
            <a:ext cx="2743200" cy="276999"/>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zh-CN" altLang="zh-CN" sz="1200" dirty="0">
                <a:effectLst/>
                <a:ea typeface="宋体" panose="02010600030101010101" pitchFamily="2" charset="-122"/>
                <a:cs typeface="宋体" panose="02010600030101010101" pitchFamily="2" charset="-122"/>
              </a:rPr>
              <a:t>含套齿联轴器的转子试验器模型图</a:t>
            </a:r>
            <a:endParaRPr lang="zh-CN" altLang="en-US" sz="1200" dirty="0"/>
          </a:p>
        </p:txBody>
      </p:sp>
      <p:pic>
        <p:nvPicPr>
          <p:cNvPr id="34" name="图片 33">
            <a:extLst>
              <a:ext uri="{FF2B5EF4-FFF2-40B4-BE49-F238E27FC236}">
                <a16:creationId xmlns:a16="http://schemas.microsoft.com/office/drawing/2014/main" id="{9212A925-6BB5-8595-E434-8C8369681177}"/>
              </a:ext>
            </a:extLst>
          </p:cNvPr>
          <p:cNvPicPr>
            <a:picLocks noChangeAspect="1"/>
          </p:cNvPicPr>
          <p:nvPr/>
        </p:nvPicPr>
        <p:blipFill>
          <a:blip r:embed="rId3"/>
          <a:stretch>
            <a:fillRect/>
          </a:stretch>
        </p:blipFill>
        <p:spPr>
          <a:xfrm>
            <a:off x="4616874" y="3788604"/>
            <a:ext cx="3920025" cy="1807016"/>
          </a:xfrm>
          <a:prstGeom prst="rect">
            <a:avLst/>
          </a:prstGeom>
          <a:noFill/>
          <a:ln>
            <a:noFill/>
          </a:ln>
        </p:spPr>
      </p:pic>
      <p:sp>
        <p:nvSpPr>
          <p:cNvPr id="36" name="文本框 35">
            <a:extLst>
              <a:ext uri="{FF2B5EF4-FFF2-40B4-BE49-F238E27FC236}">
                <a16:creationId xmlns:a16="http://schemas.microsoft.com/office/drawing/2014/main" id="{D5C82086-F9D1-4F08-ED45-3EDB37040661}"/>
              </a:ext>
            </a:extLst>
          </p:cNvPr>
          <p:cNvSpPr txBox="1"/>
          <p:nvPr/>
        </p:nvSpPr>
        <p:spPr>
          <a:xfrm>
            <a:off x="5167141" y="5661626"/>
            <a:ext cx="2851458" cy="276999"/>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zh-CN" altLang="zh-CN" sz="1200" dirty="0">
                <a:effectLst/>
                <a:ea typeface="宋体" panose="02010600030101010101" pitchFamily="2" charset="-122"/>
                <a:cs typeface="宋体" panose="02010600030101010101" pitchFamily="2" charset="-122"/>
              </a:rPr>
              <a:t>含套齿联轴器的转子试验器实物图</a:t>
            </a:r>
            <a:endParaRPr lang="zh-CN" altLang="en-US" sz="1200" dirty="0"/>
          </a:p>
        </p:txBody>
      </p:sp>
    </p:spTree>
    <p:extLst>
      <p:ext uri="{BB962C8B-B14F-4D97-AF65-F5344CB8AC3E}">
        <p14:creationId xmlns:p14="http://schemas.microsoft.com/office/powerpoint/2010/main" val="101242388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7C9D5-D55A-8112-01C5-76FE6FB8A77B}"/>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C9527253-7A9F-F4F7-C842-C65CE4018786}"/>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41B69937-471C-5BBF-1F8F-C5F410F26A8A}"/>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B8FE5173-FC20-A3E3-30A4-AFEA9EEECF7B}"/>
              </a:ext>
            </a:extLst>
          </p:cNvPr>
          <p:cNvSpPr/>
          <p:nvPr/>
        </p:nvSpPr>
        <p:spPr>
          <a:xfrm>
            <a:off x="452120" y="678436"/>
            <a:ext cx="8300085" cy="5693789"/>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2B239BD1-74A7-B017-3B2B-8ABCD944174D}"/>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4.3</a:t>
            </a:r>
            <a:r>
              <a:rPr lang="zh-CN" altLang="en-US" sz="1800" b="1" dirty="0">
                <a:solidFill>
                  <a:srgbClr val="FF0000"/>
                </a:solidFill>
                <a:sym typeface="+mn-ea"/>
              </a:rPr>
              <a:t>多螺栓连接面高压转子模拟试验器简介</a:t>
            </a:r>
            <a:endParaRPr lang="en-US" altLang="zh-CN" sz="1800" b="1" dirty="0">
              <a:solidFill>
                <a:srgbClr val="FF0000"/>
              </a:solidFill>
              <a:sym typeface="+mn-ea"/>
            </a:endParaRPr>
          </a:p>
        </p:txBody>
      </p:sp>
      <p:sp>
        <p:nvSpPr>
          <p:cNvPr id="6" name="文本框 5">
            <a:extLst>
              <a:ext uri="{FF2B5EF4-FFF2-40B4-BE49-F238E27FC236}">
                <a16:creationId xmlns:a16="http://schemas.microsoft.com/office/drawing/2014/main" id="{D6CD6553-450D-197D-7B5F-50D75E10B2A0}"/>
              </a:ext>
            </a:extLst>
          </p:cNvPr>
          <p:cNvSpPr txBox="1"/>
          <p:nvPr/>
        </p:nvSpPr>
        <p:spPr>
          <a:xfrm>
            <a:off x="616130" y="762000"/>
            <a:ext cx="7892415" cy="2619948"/>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多螺栓连接面高压转子模拟试验器几何尺寸由真实航空发动机高压转子，在基于动力学相似理论的条件下得到，能够模拟真实航空发动机高压转子大鼓筒结构的振动特性。试验器前后共有</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个止口螺栓连接结构，连接</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在第</a:t>
            </a: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级轮盘处，连接</a:t>
            </a: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在第</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级轮盘处，连接</a:t>
            </a: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位于第四级轮盘后鼓筒右端，连接</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位于后轴颈鼓筒左端。直流电机安装在电机座上，电机座固定于右侧试验台；转子试验器前后两端分别安装有轴承进行支承，轴承安装于前后轴承座，轴承座固定于左侧试验台；转子试验器右端通过尼龙绳与直流电机的输出轴相连，使直流电机带动转子试验器旋转。</a:t>
            </a:r>
          </a:p>
        </p:txBody>
      </p:sp>
      <p:graphicFrame>
        <p:nvGraphicFramePr>
          <p:cNvPr id="31" name="对象 30">
            <a:extLst>
              <a:ext uri="{FF2B5EF4-FFF2-40B4-BE49-F238E27FC236}">
                <a16:creationId xmlns:a16="http://schemas.microsoft.com/office/drawing/2014/main" id="{D5F969E0-20C2-DACB-0E27-897ABE84AD7A}"/>
              </a:ext>
            </a:extLst>
          </p:cNvPr>
          <p:cNvGraphicFramePr>
            <a:graphicFrameLocks noChangeAspect="1"/>
          </p:cNvGraphicFramePr>
          <p:nvPr>
            <p:extLst>
              <p:ext uri="{D42A27DB-BD31-4B8C-83A1-F6EECF244321}">
                <p14:modId xmlns:p14="http://schemas.microsoft.com/office/powerpoint/2010/main" val="2382649050"/>
              </p:ext>
            </p:extLst>
          </p:nvPr>
        </p:nvGraphicFramePr>
        <p:xfrm>
          <a:off x="5954443" y="3857425"/>
          <a:ext cx="2628674" cy="1491006"/>
        </p:xfrm>
        <a:graphic>
          <a:graphicData uri="http://schemas.openxmlformats.org/presentationml/2006/ole">
            <mc:AlternateContent xmlns:mc="http://schemas.openxmlformats.org/markup-compatibility/2006">
              <mc:Choice xmlns:v="urn:schemas-microsoft-com:vml" Requires="v">
                <p:oleObj name="Visio" r:id="rId2" imgW="4305325" imgH="2438264" progId="Visio.Drawing.15">
                  <p:embed/>
                </p:oleObj>
              </mc:Choice>
              <mc:Fallback>
                <p:oleObj name="Visio" r:id="rId2" imgW="4305325" imgH="2438264" progId="Visio.Drawing.15">
                  <p:embed/>
                  <p:pic>
                    <p:nvPicPr>
                      <p:cNvPr id="0" name="Object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4443" y="3857425"/>
                        <a:ext cx="2628674" cy="1491006"/>
                      </a:xfrm>
                      <a:prstGeom prst="rect">
                        <a:avLst/>
                      </a:prstGeom>
                      <a:noFill/>
                    </p:spPr>
                  </p:pic>
                </p:oleObj>
              </mc:Fallback>
            </mc:AlternateContent>
          </a:graphicData>
        </a:graphic>
      </p:graphicFrame>
      <p:pic>
        <p:nvPicPr>
          <p:cNvPr id="32" name="图片 31">
            <a:extLst>
              <a:ext uri="{FF2B5EF4-FFF2-40B4-BE49-F238E27FC236}">
                <a16:creationId xmlns:a16="http://schemas.microsoft.com/office/drawing/2014/main" id="{BA79D16E-E5C5-8113-6ED8-F66A3D6D6DD4}"/>
              </a:ext>
            </a:extLst>
          </p:cNvPr>
          <p:cNvPicPr>
            <a:picLocks noChangeAspect="1"/>
          </p:cNvPicPr>
          <p:nvPr/>
        </p:nvPicPr>
        <p:blipFill>
          <a:blip r:embed="rId4" cstate="print">
            <a:extLst>
              <a:ext uri="{28A0092B-C50C-407E-A947-70E740481C1C}">
                <a14:useLocalDpi xmlns:a14="http://schemas.microsoft.com/office/drawing/2010/main" val="0"/>
              </a:ext>
            </a:extLst>
          </a:blip>
          <a:srcRect l="5823" t="3920" r="6372" b="6050"/>
          <a:stretch>
            <a:fillRect/>
          </a:stretch>
        </p:blipFill>
        <p:spPr>
          <a:xfrm>
            <a:off x="3000853" y="3983799"/>
            <a:ext cx="2684564" cy="1238619"/>
          </a:xfrm>
          <a:prstGeom prst="rect">
            <a:avLst/>
          </a:prstGeom>
          <a:noFill/>
          <a:ln>
            <a:noFill/>
          </a:ln>
        </p:spPr>
      </p:pic>
      <p:sp>
        <p:nvSpPr>
          <p:cNvPr id="34" name="文本框 33">
            <a:extLst>
              <a:ext uri="{FF2B5EF4-FFF2-40B4-BE49-F238E27FC236}">
                <a16:creationId xmlns:a16="http://schemas.microsoft.com/office/drawing/2014/main" id="{F62DF689-B188-F614-D7E0-DF0384DB24A2}"/>
              </a:ext>
            </a:extLst>
          </p:cNvPr>
          <p:cNvSpPr txBox="1"/>
          <p:nvPr/>
        </p:nvSpPr>
        <p:spPr>
          <a:xfrm>
            <a:off x="3314474" y="5375776"/>
            <a:ext cx="2441891" cy="461665"/>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多螺栓连接面高压转子试验装置整体示意图</a:t>
            </a:r>
            <a:endParaRPr lang="zh-CN" altLang="en-US" sz="1200" dirty="0"/>
          </a:p>
        </p:txBody>
      </p:sp>
      <p:sp>
        <p:nvSpPr>
          <p:cNvPr id="36" name="文本框 35">
            <a:extLst>
              <a:ext uri="{FF2B5EF4-FFF2-40B4-BE49-F238E27FC236}">
                <a16:creationId xmlns:a16="http://schemas.microsoft.com/office/drawing/2014/main" id="{17DAE336-AAEB-3C89-1F1C-9DCB7A758945}"/>
              </a:ext>
            </a:extLst>
          </p:cNvPr>
          <p:cNvSpPr txBox="1"/>
          <p:nvPr/>
        </p:nvSpPr>
        <p:spPr>
          <a:xfrm>
            <a:off x="6009245" y="5468108"/>
            <a:ext cx="2611910" cy="27699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zh-CN" altLang="zh-CN" sz="1200" kern="100" dirty="0">
                <a:effectLst/>
                <a:latin typeface="Calibri" panose="020F0502020204030204" pitchFamily="34" charset="0"/>
                <a:ea typeface="宋体" panose="02010600030101010101" pitchFamily="2" charset="-122"/>
                <a:cs typeface="Times New Roman" panose="02020603050405020304" pitchFamily="18" charset="0"/>
              </a:rPr>
              <a:t>多连接面高压转子试验器实物图</a:t>
            </a:r>
            <a:endParaRPr lang="zh-CN" altLang="en-US" sz="1200" dirty="0"/>
          </a:p>
        </p:txBody>
      </p:sp>
      <p:sp>
        <p:nvSpPr>
          <p:cNvPr id="4" name="Text Box 5">
            <a:extLst>
              <a:ext uri="{FF2B5EF4-FFF2-40B4-BE49-F238E27FC236}">
                <a16:creationId xmlns:a16="http://schemas.microsoft.com/office/drawing/2014/main" id="{67DB0D70-6DAD-B11A-0C31-EC077641EBF9}"/>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pic>
        <p:nvPicPr>
          <p:cNvPr id="7" name="图片 6">
            <a:extLst>
              <a:ext uri="{FF2B5EF4-FFF2-40B4-BE49-F238E27FC236}">
                <a16:creationId xmlns:a16="http://schemas.microsoft.com/office/drawing/2014/main" id="{D274FA87-C64A-0CB8-D640-4D20BAFE1F79}"/>
              </a:ext>
            </a:extLst>
          </p:cNvPr>
          <p:cNvPicPr>
            <a:picLocks noChangeAspect="1"/>
          </p:cNvPicPr>
          <p:nvPr/>
        </p:nvPicPr>
        <p:blipFill>
          <a:blip r:embed="rId5" cstate="print">
            <a:extLst>
              <a:ext uri="{28A0092B-C50C-407E-A947-70E740481C1C}">
                <a14:useLocalDpi xmlns:a14="http://schemas.microsoft.com/office/drawing/2010/main" val="0"/>
              </a:ext>
            </a:extLst>
          </a:blip>
          <a:srcRect l="7857" t="11810" r="2846" b="16969"/>
          <a:stretch>
            <a:fillRect/>
          </a:stretch>
        </p:blipFill>
        <p:spPr>
          <a:xfrm>
            <a:off x="610852" y="3859695"/>
            <a:ext cx="2120975" cy="743414"/>
          </a:xfrm>
          <a:prstGeom prst="rect">
            <a:avLst/>
          </a:prstGeom>
          <a:noFill/>
          <a:ln>
            <a:noFill/>
          </a:ln>
        </p:spPr>
      </p:pic>
      <p:sp>
        <p:nvSpPr>
          <p:cNvPr id="9" name="文本框 8">
            <a:extLst>
              <a:ext uri="{FF2B5EF4-FFF2-40B4-BE49-F238E27FC236}">
                <a16:creationId xmlns:a16="http://schemas.microsoft.com/office/drawing/2014/main" id="{C0684ECD-A75C-C541-C7F5-A9FD3297CDF8}"/>
              </a:ext>
            </a:extLst>
          </p:cNvPr>
          <p:cNvSpPr txBox="1"/>
          <p:nvPr/>
        </p:nvSpPr>
        <p:spPr>
          <a:xfrm>
            <a:off x="1289802" y="4695852"/>
            <a:ext cx="1034298" cy="276999"/>
          </a:xfrm>
          <a:prstGeom prst="rect">
            <a:avLst/>
          </a:prstGeom>
          <a:noFill/>
        </p:spPr>
        <p:txBody>
          <a:bodyPr wrap="square">
            <a:spAutoFit/>
          </a:bodyPr>
          <a:lstStyle/>
          <a:p>
            <a:r>
              <a:rPr lang="zh-CN"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a:t>
            </a:r>
            <a:r>
              <a:rPr lang="en-US"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a</a:t>
            </a:r>
            <a:r>
              <a:rPr lang="zh-CN"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）侧视图</a:t>
            </a:r>
            <a:endParaRPr lang="zh-CN" altLang="en-US" sz="1200" dirty="0">
              <a:solidFill>
                <a:schemeClr val="accent2"/>
              </a:solidFill>
            </a:endParaRPr>
          </a:p>
        </p:txBody>
      </p:sp>
      <p:pic>
        <p:nvPicPr>
          <p:cNvPr id="10" name="图片 9">
            <a:extLst>
              <a:ext uri="{FF2B5EF4-FFF2-40B4-BE49-F238E27FC236}">
                <a16:creationId xmlns:a16="http://schemas.microsoft.com/office/drawing/2014/main" id="{8B9C95C0-287D-CA36-31AC-0755C95C1854}"/>
              </a:ext>
            </a:extLst>
          </p:cNvPr>
          <p:cNvPicPr>
            <a:picLocks noChangeAspect="1"/>
          </p:cNvPicPr>
          <p:nvPr/>
        </p:nvPicPr>
        <p:blipFill>
          <a:blip r:embed="rId6" cstate="print">
            <a:extLst>
              <a:ext uri="{28A0092B-C50C-407E-A947-70E740481C1C}">
                <a14:useLocalDpi xmlns:a14="http://schemas.microsoft.com/office/drawing/2010/main" val="0"/>
              </a:ext>
            </a:extLst>
          </a:blip>
          <a:srcRect l="812" t="15755" b="14496"/>
          <a:stretch>
            <a:fillRect/>
          </a:stretch>
        </p:blipFill>
        <p:spPr>
          <a:xfrm>
            <a:off x="610853" y="5029812"/>
            <a:ext cx="2120974" cy="691928"/>
          </a:xfrm>
          <a:prstGeom prst="rect">
            <a:avLst/>
          </a:prstGeom>
          <a:noFill/>
          <a:ln>
            <a:noFill/>
          </a:ln>
        </p:spPr>
      </p:pic>
      <p:sp>
        <p:nvSpPr>
          <p:cNvPr id="12" name="文本框 11">
            <a:extLst>
              <a:ext uri="{FF2B5EF4-FFF2-40B4-BE49-F238E27FC236}">
                <a16:creationId xmlns:a16="http://schemas.microsoft.com/office/drawing/2014/main" id="{2CAE3001-D1F2-7F70-8015-6256A06BFEF8}"/>
              </a:ext>
            </a:extLst>
          </p:cNvPr>
          <p:cNvSpPr txBox="1"/>
          <p:nvPr/>
        </p:nvSpPr>
        <p:spPr>
          <a:xfrm>
            <a:off x="1399020" y="5957500"/>
            <a:ext cx="897006" cy="276999"/>
          </a:xfrm>
          <a:prstGeom prst="rect">
            <a:avLst/>
          </a:prstGeom>
          <a:noFill/>
        </p:spPr>
        <p:txBody>
          <a:bodyPr wrap="square">
            <a:spAutoFit/>
          </a:bodyPr>
          <a:lstStyle/>
          <a:p>
            <a:r>
              <a:rPr lang="en-US"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(b)</a:t>
            </a:r>
            <a:r>
              <a:rPr lang="zh-CN"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剖视图</a:t>
            </a:r>
            <a:endParaRPr lang="zh-CN" altLang="en-US" sz="1200" dirty="0">
              <a:solidFill>
                <a:schemeClr val="accent2"/>
              </a:solidFill>
            </a:endParaRPr>
          </a:p>
        </p:txBody>
      </p:sp>
      <p:sp>
        <p:nvSpPr>
          <p:cNvPr id="16" name="文本框 15">
            <a:extLst>
              <a:ext uri="{FF2B5EF4-FFF2-40B4-BE49-F238E27FC236}">
                <a16:creationId xmlns:a16="http://schemas.microsoft.com/office/drawing/2014/main" id="{C98DA0DC-87E0-20F1-F8AB-45B03210A952}"/>
              </a:ext>
            </a:extLst>
          </p:cNvPr>
          <p:cNvSpPr txBox="1"/>
          <p:nvPr/>
        </p:nvSpPr>
        <p:spPr>
          <a:xfrm>
            <a:off x="685800" y="3528966"/>
            <a:ext cx="2628674" cy="276999"/>
          </a:xfrm>
          <a:prstGeom prst="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gn="ctr"/>
            <a:r>
              <a:rPr lang="zh-CN" altLang="zh-CN" sz="1200" kern="100" dirty="0">
                <a:solidFill>
                  <a:schemeClr val="accent2"/>
                </a:solidFill>
                <a:effectLst/>
                <a:latin typeface="Calibri" panose="020F0502020204030204" pitchFamily="34" charset="0"/>
                <a:ea typeface="宋体" panose="02010600030101010101" pitchFamily="2" charset="-122"/>
                <a:cs typeface="Times New Roman" panose="02020603050405020304" pitchFamily="18" charset="0"/>
              </a:rPr>
              <a:t>多连接面高压转子试验器三维图形</a:t>
            </a:r>
            <a:endParaRPr lang="zh-CN" altLang="en-US" sz="1200" dirty="0">
              <a:solidFill>
                <a:schemeClr val="accent2"/>
              </a:solidFill>
            </a:endParaRPr>
          </a:p>
        </p:txBody>
      </p:sp>
    </p:spTree>
    <p:extLst>
      <p:ext uri="{BB962C8B-B14F-4D97-AF65-F5344CB8AC3E}">
        <p14:creationId xmlns:p14="http://schemas.microsoft.com/office/powerpoint/2010/main" val="365154990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61BF5-E451-1DFB-B930-F4BAF13D2D4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6837C7A-4D24-F9BA-401E-CEFB79B16F8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40934278-E0AE-FA84-D6FF-80718FFBEA63}"/>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2D9A50A1-8800-6E69-D789-4B6D36886942}"/>
              </a:ext>
            </a:extLst>
          </p:cNvPr>
          <p:cNvSpPr/>
          <p:nvPr/>
        </p:nvSpPr>
        <p:spPr>
          <a:xfrm>
            <a:off x="452120" y="674688"/>
            <a:ext cx="8300085" cy="5697537"/>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B44BDF17-E188-4638-3E41-65FC6A167C92}"/>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4.4 DC-300</a:t>
            </a:r>
            <a:r>
              <a:rPr lang="zh-CN" altLang="en-US" sz="1800" b="1" dirty="0">
                <a:solidFill>
                  <a:srgbClr val="FF0000"/>
                </a:solidFill>
                <a:sym typeface="+mn-ea"/>
              </a:rPr>
              <a:t>型通用型电动振动台</a:t>
            </a:r>
          </a:p>
        </p:txBody>
      </p:sp>
      <p:sp>
        <p:nvSpPr>
          <p:cNvPr id="6" name="文本框 5">
            <a:extLst>
              <a:ext uri="{FF2B5EF4-FFF2-40B4-BE49-F238E27FC236}">
                <a16:creationId xmlns:a16="http://schemas.microsoft.com/office/drawing/2014/main" id="{A1E990C5-A1CD-4050-61A5-E930952CBD23}"/>
              </a:ext>
            </a:extLst>
          </p:cNvPr>
          <p:cNvSpPr txBox="1"/>
          <p:nvPr/>
        </p:nvSpPr>
        <p:spPr>
          <a:xfrm>
            <a:off x="625792" y="777492"/>
            <a:ext cx="7892415" cy="2250616"/>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苏试公司的</a:t>
            </a:r>
            <a:r>
              <a:rPr lang="en-US" altLang="zh-CN" sz="1600" i="0" dirty="0">
                <a:latin typeface="宋体" panose="02010600030101010101" pitchFamily="2" charset="-122"/>
                <a:ea typeface="宋体" panose="02010600030101010101" pitchFamily="2" charset="-122"/>
              </a:rPr>
              <a:t>DC-300</a:t>
            </a:r>
            <a:r>
              <a:rPr lang="zh-CN" altLang="en-US" sz="1600" i="0" dirty="0">
                <a:latin typeface="宋体" panose="02010600030101010101" pitchFamily="2" charset="-122"/>
                <a:ea typeface="宋体" panose="02010600030101010101" pitchFamily="2" charset="-122"/>
              </a:rPr>
              <a:t>型通用型电动振动台（风冷），采用“双磁路结构”、“无骨架动圈”、“空气弹簧支撑”、“耳轴隔振”、“摇臂悬挂系统与直线轴承导向”等国际先进技术，使该系统振动台具有波形畸变小，承载能力强，导向性号，保护功能齐全，配套性好，体积小等突出优点。</a:t>
            </a:r>
            <a:r>
              <a:rPr lang="en-US" altLang="zh-CN" sz="1600" i="0" dirty="0">
                <a:latin typeface="宋体" panose="02010600030101010101" pitchFamily="2" charset="-122"/>
                <a:ea typeface="宋体" panose="02010600030101010101" pitchFamily="2" charset="-122"/>
              </a:rPr>
              <a:t>RC-2000-2</a:t>
            </a:r>
            <a:r>
              <a:rPr lang="zh-CN" altLang="en-US" sz="1600" i="0" dirty="0">
                <a:latin typeface="宋体" panose="02010600030101010101" pitchFamily="2" charset="-122"/>
                <a:ea typeface="宋体" panose="02010600030101010101" pitchFamily="2" charset="-122"/>
              </a:rPr>
              <a:t>型数字式振动控制系统具有正弦激励、随机激励、冲击激励等控制功能。同时，具有数据显示，实时控制，数据简单分析等功能。</a:t>
            </a:r>
          </a:p>
        </p:txBody>
      </p:sp>
      <p:sp>
        <p:nvSpPr>
          <p:cNvPr id="30" name="Rectangle 2">
            <a:extLst>
              <a:ext uri="{FF2B5EF4-FFF2-40B4-BE49-F238E27FC236}">
                <a16:creationId xmlns:a16="http://schemas.microsoft.com/office/drawing/2014/main" id="{FFA6C5DD-D11F-AF88-1E48-7AFD66CE9956}"/>
              </a:ext>
            </a:extLst>
          </p:cNvPr>
          <p:cNvSpPr>
            <a:spLocks noChangeArrowheads="1"/>
          </p:cNvSpPr>
          <p:nvPr/>
        </p:nvSpPr>
        <p:spPr bwMode="auto">
          <a:xfrm flipV="1">
            <a:off x="5559481" y="3660533"/>
            <a:ext cx="74642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sp>
        <p:nvSpPr>
          <p:cNvPr id="34" name="文本框 33">
            <a:extLst>
              <a:ext uri="{FF2B5EF4-FFF2-40B4-BE49-F238E27FC236}">
                <a16:creationId xmlns:a16="http://schemas.microsoft.com/office/drawing/2014/main" id="{E6D18991-37FC-34D6-F29B-A537C163D1E0}"/>
              </a:ext>
            </a:extLst>
          </p:cNvPr>
          <p:cNvSpPr txBox="1"/>
          <p:nvPr/>
        </p:nvSpPr>
        <p:spPr>
          <a:xfrm>
            <a:off x="947378" y="5282445"/>
            <a:ext cx="2919193" cy="285171"/>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lgn="ct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 </a:t>
            </a:r>
            <a:r>
              <a:rPr lang="en-US" altLang="zh-CN" sz="1200" kern="100" dirty="0">
                <a:effectLst/>
                <a:latin typeface="Calibri" panose="020F0502020204030204" pitchFamily="34" charset="0"/>
                <a:ea typeface="宋体" panose="02010600030101010101" pitchFamily="2" charset="-122"/>
                <a:cs typeface="Times New Roman" panose="02020603050405020304" pitchFamily="18" charset="0"/>
              </a:rPr>
              <a:t>DC-300</a:t>
            </a:r>
            <a:r>
              <a:rPr lang="zh-CN" altLang="en-US" sz="1200" kern="100" dirty="0">
                <a:effectLst/>
                <a:latin typeface="Calibri" panose="020F0502020204030204" pitchFamily="34" charset="0"/>
                <a:ea typeface="宋体" panose="02010600030101010101" pitchFamily="2" charset="-122"/>
                <a:cs typeface="Times New Roman" panose="02020603050405020304" pitchFamily="18" charset="0"/>
              </a:rPr>
              <a:t>型振动台技术指标</a:t>
            </a:r>
            <a:endParaRPr lang="zh-CN" altLang="en-US" sz="1200" dirty="0"/>
          </a:p>
        </p:txBody>
      </p:sp>
      <p:graphicFrame>
        <p:nvGraphicFramePr>
          <p:cNvPr id="2" name="表格 1">
            <a:extLst>
              <a:ext uri="{FF2B5EF4-FFF2-40B4-BE49-F238E27FC236}">
                <a16:creationId xmlns:a16="http://schemas.microsoft.com/office/drawing/2014/main" id="{12222A2D-D253-0039-5248-7D26F9485D6C}"/>
              </a:ext>
            </a:extLst>
          </p:cNvPr>
          <p:cNvGraphicFramePr>
            <a:graphicFrameLocks noGrp="1"/>
          </p:cNvGraphicFramePr>
          <p:nvPr>
            <p:extLst>
              <p:ext uri="{D42A27DB-BD31-4B8C-83A1-F6EECF244321}">
                <p14:modId xmlns:p14="http://schemas.microsoft.com/office/powerpoint/2010/main" val="4268464794"/>
              </p:ext>
            </p:extLst>
          </p:nvPr>
        </p:nvGraphicFramePr>
        <p:xfrm>
          <a:off x="769129" y="3130912"/>
          <a:ext cx="3349857" cy="2050606"/>
        </p:xfrm>
        <a:graphic>
          <a:graphicData uri="http://schemas.openxmlformats.org/drawingml/2006/table">
            <a:tbl>
              <a:tblPr firstRow="1" firstCol="1" bandRow="1">
                <a:tableStyleId>{5C22544A-7EE6-4342-B048-85BDC9FD1C3A}</a:tableStyleId>
              </a:tblPr>
              <a:tblGrid>
                <a:gridCol w="1593071">
                  <a:extLst>
                    <a:ext uri="{9D8B030D-6E8A-4147-A177-3AD203B41FA5}">
                      <a16:colId xmlns:a16="http://schemas.microsoft.com/office/drawing/2014/main" val="4005866230"/>
                    </a:ext>
                  </a:extLst>
                </a:gridCol>
                <a:gridCol w="1756786">
                  <a:extLst>
                    <a:ext uri="{9D8B030D-6E8A-4147-A177-3AD203B41FA5}">
                      <a16:colId xmlns:a16="http://schemas.microsoft.com/office/drawing/2014/main" val="3332968158"/>
                    </a:ext>
                  </a:extLst>
                </a:gridCol>
              </a:tblGrid>
              <a:tr h="171025">
                <a:tc>
                  <a:txBody>
                    <a:bodyPr/>
                    <a:lstStyle/>
                    <a:p>
                      <a:pPr indent="266700" algn="ctr">
                        <a:lnSpc>
                          <a:spcPts val="1600"/>
                        </a:lnSpc>
                        <a:buNone/>
                      </a:pPr>
                      <a:r>
                        <a:rPr lang="zh-CN" sz="1050" kern="100" dirty="0">
                          <a:solidFill>
                            <a:schemeClr val="tx1"/>
                          </a:solidFill>
                          <a:effectLst/>
                        </a:rPr>
                        <a:t>参数</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zh-CN" sz="1050" kern="100">
                          <a:solidFill>
                            <a:schemeClr val="tx1"/>
                          </a:solidFill>
                          <a:effectLst/>
                        </a:rPr>
                        <a:t>量级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112391"/>
                  </a:ext>
                </a:extLst>
              </a:tr>
              <a:tr h="172493">
                <a:tc>
                  <a:txBody>
                    <a:bodyPr/>
                    <a:lstStyle/>
                    <a:p>
                      <a:pPr indent="266700" algn="ctr">
                        <a:lnSpc>
                          <a:spcPts val="1600"/>
                        </a:lnSpc>
                        <a:buNone/>
                      </a:pPr>
                      <a:r>
                        <a:rPr lang="zh-CN" sz="1050" kern="100" dirty="0">
                          <a:solidFill>
                            <a:schemeClr val="tx1"/>
                          </a:solidFill>
                          <a:effectLst/>
                        </a:rPr>
                        <a:t>额定正弦推力</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2.94kN(300kgf)</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67318686"/>
                  </a:ext>
                </a:extLst>
              </a:tr>
              <a:tr h="172493">
                <a:tc>
                  <a:txBody>
                    <a:bodyPr/>
                    <a:lstStyle/>
                    <a:p>
                      <a:pPr indent="266700" algn="ctr">
                        <a:lnSpc>
                          <a:spcPts val="1600"/>
                        </a:lnSpc>
                        <a:buNone/>
                      </a:pPr>
                      <a:r>
                        <a:rPr lang="zh-CN" sz="1050" kern="100" dirty="0">
                          <a:solidFill>
                            <a:schemeClr val="tx1"/>
                          </a:solidFill>
                          <a:effectLst/>
                        </a:rPr>
                        <a:t>工作频率范围</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5-5000Hz</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35680332"/>
                  </a:ext>
                </a:extLst>
              </a:tr>
              <a:tr h="172493">
                <a:tc>
                  <a:txBody>
                    <a:bodyPr/>
                    <a:lstStyle/>
                    <a:p>
                      <a:pPr indent="266700" algn="ctr">
                        <a:lnSpc>
                          <a:spcPts val="1600"/>
                        </a:lnSpc>
                        <a:buNone/>
                      </a:pPr>
                      <a:r>
                        <a:rPr lang="zh-CN" sz="1050" kern="100" dirty="0">
                          <a:solidFill>
                            <a:schemeClr val="tx1"/>
                          </a:solidFill>
                          <a:effectLst/>
                        </a:rPr>
                        <a:t>最大位移</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40mm</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04451227"/>
                  </a:ext>
                </a:extLst>
              </a:tr>
              <a:tr h="172493">
                <a:tc>
                  <a:txBody>
                    <a:bodyPr/>
                    <a:lstStyle/>
                    <a:p>
                      <a:pPr indent="266700" algn="ctr">
                        <a:lnSpc>
                          <a:spcPts val="1600"/>
                        </a:lnSpc>
                        <a:buNone/>
                      </a:pPr>
                      <a:r>
                        <a:rPr lang="zh-CN" sz="1050" kern="100">
                          <a:solidFill>
                            <a:schemeClr val="tx1"/>
                          </a:solidFill>
                          <a:effectLst/>
                        </a:rPr>
                        <a:t>最大速度</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2.0m/s</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64442806"/>
                  </a:ext>
                </a:extLst>
              </a:tr>
              <a:tr h="172493">
                <a:tc>
                  <a:txBody>
                    <a:bodyPr/>
                    <a:lstStyle/>
                    <a:p>
                      <a:pPr indent="266700" algn="ctr">
                        <a:lnSpc>
                          <a:spcPts val="1600"/>
                        </a:lnSpc>
                        <a:buNone/>
                      </a:pPr>
                      <a:r>
                        <a:rPr lang="zh-CN" sz="1050" kern="100" dirty="0">
                          <a:solidFill>
                            <a:schemeClr val="tx1"/>
                          </a:solidFill>
                          <a:effectLst/>
                        </a:rPr>
                        <a:t>最大加速度</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980m/s</a:t>
                      </a:r>
                      <a:r>
                        <a:rPr lang="en-US" sz="1050" kern="100" baseline="30000">
                          <a:solidFill>
                            <a:schemeClr val="tx1"/>
                          </a:solidFill>
                          <a:effectLst/>
                        </a:rPr>
                        <a:t>2</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6663361"/>
                  </a:ext>
                </a:extLst>
              </a:tr>
              <a:tr h="172493">
                <a:tc>
                  <a:txBody>
                    <a:bodyPr/>
                    <a:lstStyle/>
                    <a:p>
                      <a:pPr indent="266700" algn="ctr">
                        <a:lnSpc>
                          <a:spcPts val="1600"/>
                        </a:lnSpc>
                        <a:buNone/>
                      </a:pPr>
                      <a:r>
                        <a:rPr lang="zh-CN" sz="1050" kern="100">
                          <a:solidFill>
                            <a:schemeClr val="tx1"/>
                          </a:solidFill>
                          <a:effectLst/>
                        </a:rPr>
                        <a:t>额定载荷</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120kg</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06428192"/>
                  </a:ext>
                </a:extLst>
              </a:tr>
              <a:tr h="172493">
                <a:tc>
                  <a:txBody>
                    <a:bodyPr/>
                    <a:lstStyle/>
                    <a:p>
                      <a:pPr indent="266700" algn="ctr">
                        <a:lnSpc>
                          <a:spcPts val="1600"/>
                        </a:lnSpc>
                        <a:buNone/>
                      </a:pPr>
                      <a:r>
                        <a:rPr lang="zh-CN" sz="1050" kern="100" dirty="0">
                          <a:solidFill>
                            <a:schemeClr val="tx1"/>
                          </a:solidFill>
                          <a:effectLst/>
                        </a:rPr>
                        <a:t>台面直径</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dirty="0">
                          <a:solidFill>
                            <a:schemeClr val="tx1"/>
                          </a:solidFill>
                          <a:effectLst/>
                        </a:rPr>
                        <a:t>150mm</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96555133"/>
                  </a:ext>
                </a:extLst>
              </a:tr>
              <a:tr h="172493">
                <a:tc>
                  <a:txBody>
                    <a:bodyPr/>
                    <a:lstStyle/>
                    <a:p>
                      <a:pPr indent="266700" algn="ctr">
                        <a:lnSpc>
                          <a:spcPts val="1600"/>
                        </a:lnSpc>
                        <a:buNone/>
                      </a:pPr>
                      <a:r>
                        <a:rPr lang="zh-CN" sz="1050" kern="100">
                          <a:solidFill>
                            <a:schemeClr val="tx1"/>
                          </a:solidFill>
                          <a:effectLst/>
                        </a:rPr>
                        <a:t>运动部件有效质量</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a:solidFill>
                            <a:schemeClr val="tx1"/>
                          </a:solidFill>
                          <a:effectLst/>
                        </a:rPr>
                        <a:t>3kg</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10509978"/>
                  </a:ext>
                </a:extLst>
              </a:tr>
              <a:tr h="172493">
                <a:tc>
                  <a:txBody>
                    <a:bodyPr/>
                    <a:lstStyle/>
                    <a:p>
                      <a:pPr indent="266700" algn="ctr">
                        <a:lnSpc>
                          <a:spcPts val="1600"/>
                        </a:lnSpc>
                        <a:buNone/>
                      </a:pPr>
                      <a:r>
                        <a:rPr lang="zh-CN" sz="1050" kern="100" dirty="0">
                          <a:solidFill>
                            <a:schemeClr val="tx1"/>
                          </a:solidFill>
                          <a:effectLst/>
                        </a:rPr>
                        <a:t>电源</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dirty="0">
                          <a:solidFill>
                            <a:schemeClr val="tx1"/>
                          </a:solidFill>
                          <a:effectLst/>
                        </a:rPr>
                        <a:t>380v</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91097544"/>
                  </a:ext>
                </a:extLst>
              </a:tr>
              <a:tr h="172493">
                <a:tc>
                  <a:txBody>
                    <a:bodyPr/>
                    <a:lstStyle/>
                    <a:p>
                      <a:pPr indent="266700" algn="ctr">
                        <a:lnSpc>
                          <a:spcPts val="1600"/>
                        </a:lnSpc>
                        <a:buNone/>
                      </a:pPr>
                      <a:r>
                        <a:rPr lang="zh-CN" sz="1050" kern="100">
                          <a:solidFill>
                            <a:schemeClr val="tx1"/>
                          </a:solidFill>
                          <a:effectLst/>
                        </a:rPr>
                        <a:t>台体质量</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indent="266700" algn="ctr">
                        <a:lnSpc>
                          <a:spcPts val="1600"/>
                        </a:lnSpc>
                        <a:buNone/>
                      </a:pPr>
                      <a:r>
                        <a:rPr lang="en-US" sz="1050" kern="100" dirty="0">
                          <a:solidFill>
                            <a:schemeClr val="tx1"/>
                          </a:solidFill>
                          <a:effectLst/>
                        </a:rPr>
                        <a:t>450kg</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6806643"/>
                  </a:ext>
                </a:extLst>
              </a:tr>
            </a:tbl>
          </a:graphicData>
        </a:graphic>
      </p:graphicFrame>
      <p:pic>
        <p:nvPicPr>
          <p:cNvPr id="9" name="图片 8">
            <a:extLst>
              <a:ext uri="{FF2B5EF4-FFF2-40B4-BE49-F238E27FC236}">
                <a16:creationId xmlns:a16="http://schemas.microsoft.com/office/drawing/2014/main" id="{35541900-E51B-9DC4-5D87-9C3C5CA416D2}"/>
              </a:ext>
            </a:extLst>
          </p:cNvPr>
          <p:cNvPicPr>
            <a:picLocks noChangeAspect="1"/>
          </p:cNvPicPr>
          <p:nvPr/>
        </p:nvPicPr>
        <p:blipFill>
          <a:blip r:embed="rId2"/>
          <a:stretch>
            <a:fillRect/>
          </a:stretch>
        </p:blipFill>
        <p:spPr>
          <a:xfrm>
            <a:off x="4216106" y="2590800"/>
            <a:ext cx="4405124" cy="3626221"/>
          </a:xfrm>
          <a:prstGeom prst="rect">
            <a:avLst/>
          </a:prstGeom>
        </p:spPr>
      </p:pic>
      <p:sp>
        <p:nvSpPr>
          <p:cNvPr id="11" name="文本框 10">
            <a:extLst>
              <a:ext uri="{FF2B5EF4-FFF2-40B4-BE49-F238E27FC236}">
                <a16:creationId xmlns:a16="http://schemas.microsoft.com/office/drawing/2014/main" id="{B2F074B8-A659-2B75-3D24-FAD907355BE5}"/>
              </a:ext>
            </a:extLst>
          </p:cNvPr>
          <p:cNvSpPr txBox="1"/>
          <p:nvPr/>
        </p:nvSpPr>
        <p:spPr>
          <a:xfrm>
            <a:off x="5374217" y="6032927"/>
            <a:ext cx="2088903" cy="276999"/>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r>
              <a:rPr lang="en-US" altLang="zh-CN" sz="1200" kern="100" dirty="0">
                <a:solidFill>
                  <a:schemeClr val="bg1"/>
                </a:solidFill>
                <a:effectLst/>
                <a:latin typeface="宋体" panose="02010600030101010101" pitchFamily="2" charset="-122"/>
                <a:cs typeface="宋体" panose="02010600030101010101" pitchFamily="2" charset="-122"/>
              </a:rPr>
              <a:t>DC-300</a:t>
            </a:r>
            <a:r>
              <a:rPr lang="zh-CN" altLang="zh-CN" sz="1200" kern="100" dirty="0">
                <a:solidFill>
                  <a:schemeClr val="bg1"/>
                </a:solidFill>
                <a:effectLst/>
                <a:ea typeface="宋体" panose="02010600030101010101" pitchFamily="2" charset="-122"/>
                <a:cs typeface="宋体" panose="02010600030101010101" pitchFamily="2" charset="-122"/>
              </a:rPr>
              <a:t>型通用型电动振动台</a:t>
            </a:r>
            <a:endParaRPr lang="zh-CN" altLang="en-US" sz="1200" dirty="0">
              <a:solidFill>
                <a:schemeClr val="bg1"/>
              </a:solidFill>
            </a:endParaRPr>
          </a:p>
        </p:txBody>
      </p:sp>
      <p:sp>
        <p:nvSpPr>
          <p:cNvPr id="10" name="Text Box 5">
            <a:extLst>
              <a:ext uri="{FF2B5EF4-FFF2-40B4-BE49-F238E27FC236}">
                <a16:creationId xmlns:a16="http://schemas.microsoft.com/office/drawing/2014/main" id="{557E83B5-9845-CE72-482F-E1710C1143C5}"/>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36649593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386A-9D2C-3999-6518-B87D4C0028AE}"/>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74942B0-657C-7830-19A5-AFA5867B5AE9}"/>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0262A0EE-EFEE-D47F-07CF-4429435961B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F99ABCBA-7BD8-2668-D9CC-904EC4F0A6D2}"/>
              </a:ext>
            </a:extLst>
          </p:cNvPr>
          <p:cNvSpPr/>
          <p:nvPr/>
        </p:nvSpPr>
        <p:spPr>
          <a:xfrm>
            <a:off x="452120" y="685800"/>
            <a:ext cx="8300085" cy="568642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E37E5835-514A-FC89-2DBE-5C9C1E5E095B}"/>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4.5 </a:t>
            </a:r>
            <a:r>
              <a:rPr lang="zh-CN" altLang="en-US" sz="1800" b="1" dirty="0">
                <a:solidFill>
                  <a:srgbClr val="FF0000"/>
                </a:solidFill>
                <a:sym typeface="+mn-ea"/>
              </a:rPr>
              <a:t>液压动力源管路系统</a:t>
            </a:r>
          </a:p>
        </p:txBody>
      </p:sp>
      <p:sp>
        <p:nvSpPr>
          <p:cNvPr id="6" name="文本框 5">
            <a:extLst>
              <a:ext uri="{FF2B5EF4-FFF2-40B4-BE49-F238E27FC236}">
                <a16:creationId xmlns:a16="http://schemas.microsoft.com/office/drawing/2014/main" id="{1D974276-3E58-B690-37CF-F902F552DADD}"/>
              </a:ext>
            </a:extLst>
          </p:cNvPr>
          <p:cNvSpPr txBox="1"/>
          <p:nvPr/>
        </p:nvSpPr>
        <p:spPr>
          <a:xfrm>
            <a:off x="625274" y="909625"/>
            <a:ext cx="7892415" cy="1881284"/>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液压动力源系统由上海敏泰科技有限公司研制，由马鞍山市博威液压机械制作有限责任公司维修和改造。液压动力源管路系统采用液压油作为流体介质，压力达到</a:t>
            </a:r>
            <a:r>
              <a:rPr lang="en-US" altLang="zh-CN" sz="1600" i="0" dirty="0">
                <a:latin typeface="宋体" panose="02010600030101010101" pitchFamily="2" charset="-122"/>
                <a:ea typeface="宋体" panose="02010600030101010101" pitchFamily="2" charset="-122"/>
              </a:rPr>
              <a:t>21MPa</a:t>
            </a:r>
            <a:r>
              <a:rPr lang="zh-CN" altLang="en-US" sz="1600" i="0" dirty="0">
                <a:latin typeface="宋体" panose="02010600030101010101" pitchFamily="2" charset="-122"/>
                <a:ea typeface="宋体" panose="02010600030101010101" pitchFamily="2" charset="-122"/>
              </a:rPr>
              <a:t>以上，满足了飞机液压系统的压力要求。考虑了多种管道接口方式，能够模拟实际的安装不良带来的管道接头处的初始安装应力。采用柱塞泵对管道系统供油，能够模拟实际管路系统的脉动压力所引发的管道振动。</a:t>
            </a:r>
          </a:p>
        </p:txBody>
      </p:sp>
      <p:sp>
        <p:nvSpPr>
          <p:cNvPr id="30" name="Rectangle 2">
            <a:extLst>
              <a:ext uri="{FF2B5EF4-FFF2-40B4-BE49-F238E27FC236}">
                <a16:creationId xmlns:a16="http://schemas.microsoft.com/office/drawing/2014/main" id="{0C908D64-5F2B-D6CD-6D64-69DE87D4B216}"/>
              </a:ext>
            </a:extLst>
          </p:cNvPr>
          <p:cNvSpPr>
            <a:spLocks noChangeArrowheads="1"/>
          </p:cNvSpPr>
          <p:nvPr/>
        </p:nvSpPr>
        <p:spPr bwMode="auto">
          <a:xfrm flipV="1">
            <a:off x="5559481" y="3660533"/>
            <a:ext cx="74642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4" name="图片 3" descr="QQ图片20151214161040">
            <a:extLst>
              <a:ext uri="{FF2B5EF4-FFF2-40B4-BE49-F238E27FC236}">
                <a16:creationId xmlns:a16="http://schemas.microsoft.com/office/drawing/2014/main" id="{4DC7C851-A9E1-D45B-48B4-34E2BFF04A08}"/>
              </a:ext>
            </a:extLst>
          </p:cNvPr>
          <p:cNvPicPr>
            <a:picLocks noChangeAspect="1"/>
          </p:cNvPicPr>
          <p:nvPr/>
        </p:nvPicPr>
        <p:blipFill>
          <a:blip r:embed="rId2"/>
          <a:srcRect b="1669"/>
          <a:stretch>
            <a:fillRect/>
          </a:stretch>
        </p:blipFill>
        <p:spPr>
          <a:xfrm>
            <a:off x="554267" y="3173159"/>
            <a:ext cx="5101590" cy="2207895"/>
          </a:xfrm>
          <a:prstGeom prst="rect">
            <a:avLst/>
          </a:prstGeom>
          <a:noFill/>
          <a:ln>
            <a:noFill/>
          </a:ln>
        </p:spPr>
      </p:pic>
      <p:sp>
        <p:nvSpPr>
          <p:cNvPr id="8" name="文本框 7">
            <a:extLst>
              <a:ext uri="{FF2B5EF4-FFF2-40B4-BE49-F238E27FC236}">
                <a16:creationId xmlns:a16="http://schemas.microsoft.com/office/drawing/2014/main" id="{34CC74AE-7309-B8D4-64F3-71963D42522D}"/>
              </a:ext>
            </a:extLst>
          </p:cNvPr>
          <p:cNvSpPr txBox="1"/>
          <p:nvPr/>
        </p:nvSpPr>
        <p:spPr>
          <a:xfrm>
            <a:off x="2285233" y="5633405"/>
            <a:ext cx="1676400"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液压动力源管路系统</a:t>
            </a:r>
            <a:endParaRPr lang="zh-CN" altLang="en-US" sz="1200" dirty="0"/>
          </a:p>
        </p:txBody>
      </p:sp>
      <p:graphicFrame>
        <p:nvGraphicFramePr>
          <p:cNvPr id="10" name="表格 9">
            <a:extLst>
              <a:ext uri="{FF2B5EF4-FFF2-40B4-BE49-F238E27FC236}">
                <a16:creationId xmlns:a16="http://schemas.microsoft.com/office/drawing/2014/main" id="{B92461A3-6428-3A6B-555A-DCF339ACD8EA}"/>
              </a:ext>
            </a:extLst>
          </p:cNvPr>
          <p:cNvGraphicFramePr>
            <a:graphicFrameLocks noGrp="1"/>
          </p:cNvGraphicFramePr>
          <p:nvPr>
            <p:extLst>
              <p:ext uri="{D42A27DB-BD31-4B8C-83A1-F6EECF244321}">
                <p14:modId xmlns:p14="http://schemas.microsoft.com/office/powerpoint/2010/main" val="3782813775"/>
              </p:ext>
            </p:extLst>
          </p:nvPr>
        </p:nvGraphicFramePr>
        <p:xfrm>
          <a:off x="6038939" y="3034596"/>
          <a:ext cx="2451318" cy="2380665"/>
        </p:xfrm>
        <a:graphic>
          <a:graphicData uri="http://schemas.openxmlformats.org/drawingml/2006/table">
            <a:tbl>
              <a:tblPr firstRow="1" firstCol="1" bandRow="1">
                <a:tableStyleId>{5C22544A-7EE6-4342-B048-85BDC9FD1C3A}</a:tableStyleId>
              </a:tblPr>
              <a:tblGrid>
                <a:gridCol w="1225659">
                  <a:extLst>
                    <a:ext uri="{9D8B030D-6E8A-4147-A177-3AD203B41FA5}">
                      <a16:colId xmlns:a16="http://schemas.microsoft.com/office/drawing/2014/main" val="969965451"/>
                    </a:ext>
                  </a:extLst>
                </a:gridCol>
                <a:gridCol w="1225659">
                  <a:extLst>
                    <a:ext uri="{9D8B030D-6E8A-4147-A177-3AD203B41FA5}">
                      <a16:colId xmlns:a16="http://schemas.microsoft.com/office/drawing/2014/main" val="2381088706"/>
                    </a:ext>
                  </a:extLst>
                </a:gridCol>
              </a:tblGrid>
              <a:tr h="617212">
                <a:tc>
                  <a:txBody>
                    <a:bodyPr/>
                    <a:lstStyle/>
                    <a:p>
                      <a:pPr algn="ctr">
                        <a:lnSpc>
                          <a:spcPts val="1500"/>
                        </a:lnSpc>
                        <a:buNone/>
                      </a:pPr>
                      <a:r>
                        <a:rPr lang="zh-CN" sz="1050" kern="100">
                          <a:solidFill>
                            <a:schemeClr val="tx1"/>
                          </a:solidFill>
                          <a:effectLst/>
                        </a:rPr>
                        <a:t>液压源主电击功率</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a:solidFill>
                            <a:schemeClr val="tx1"/>
                          </a:solidFill>
                          <a:effectLst/>
                        </a:rPr>
                        <a:t>45KW/1450rpm/380V/50Hz</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965946851"/>
                  </a:ext>
                </a:extLst>
              </a:tr>
              <a:tr h="517768">
                <a:tc>
                  <a:txBody>
                    <a:bodyPr/>
                    <a:lstStyle/>
                    <a:p>
                      <a:pPr algn="ctr">
                        <a:lnSpc>
                          <a:spcPts val="1500"/>
                        </a:lnSpc>
                        <a:buNone/>
                        <a:tabLst>
                          <a:tab pos="876300" algn="l"/>
                        </a:tabLst>
                      </a:pPr>
                      <a:r>
                        <a:rPr lang="zh-CN" sz="1050" kern="100" dirty="0">
                          <a:solidFill>
                            <a:schemeClr val="tx1"/>
                          </a:solidFill>
                          <a:effectLst/>
                        </a:rPr>
                        <a:t>液压源最大工作压力</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a:solidFill>
                            <a:schemeClr val="tx1"/>
                          </a:solidFill>
                          <a:effectLst/>
                        </a:rPr>
                        <a:t>32MPa</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143963734"/>
                  </a:ext>
                </a:extLst>
              </a:tr>
              <a:tr h="248239">
                <a:tc>
                  <a:txBody>
                    <a:bodyPr/>
                    <a:lstStyle/>
                    <a:p>
                      <a:pPr algn="ctr">
                        <a:lnSpc>
                          <a:spcPts val="1500"/>
                        </a:lnSpc>
                        <a:buNone/>
                      </a:pPr>
                      <a:r>
                        <a:rPr lang="zh-CN" sz="1050" kern="100">
                          <a:solidFill>
                            <a:schemeClr val="tx1"/>
                          </a:solidFill>
                          <a:effectLst/>
                        </a:rPr>
                        <a:t>液压源流量</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a:solidFill>
                            <a:schemeClr val="tx1"/>
                          </a:solidFill>
                          <a:effectLst/>
                        </a:rPr>
                        <a:t>110L/Min</a:t>
                      </a:r>
                      <a:r>
                        <a:rPr lang="zh-CN" sz="1050" kern="100">
                          <a:solidFill>
                            <a:schemeClr val="tx1"/>
                          </a:solidFill>
                          <a:effectLst/>
                        </a:rPr>
                        <a:t>下可调</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06081965"/>
                  </a:ext>
                </a:extLst>
              </a:tr>
              <a:tr h="248239">
                <a:tc>
                  <a:txBody>
                    <a:bodyPr/>
                    <a:lstStyle/>
                    <a:p>
                      <a:pPr algn="ctr">
                        <a:lnSpc>
                          <a:spcPts val="1500"/>
                        </a:lnSpc>
                        <a:buNone/>
                      </a:pPr>
                      <a:r>
                        <a:rPr lang="zh-CN" sz="1050" kern="100">
                          <a:solidFill>
                            <a:schemeClr val="tx1"/>
                          </a:solidFill>
                          <a:effectLst/>
                        </a:rPr>
                        <a:t>工作介质</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dirty="0">
                          <a:solidFill>
                            <a:schemeClr val="tx1"/>
                          </a:solidFill>
                          <a:effectLst/>
                        </a:rPr>
                        <a:t>46#</a:t>
                      </a:r>
                      <a:r>
                        <a:rPr lang="zh-CN" sz="1050" kern="100" dirty="0">
                          <a:solidFill>
                            <a:schemeClr val="tx1"/>
                          </a:solidFill>
                          <a:effectLst/>
                        </a:rPr>
                        <a:t>抗磨液压油</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36567160"/>
                  </a:ext>
                </a:extLst>
              </a:tr>
              <a:tr h="248239">
                <a:tc>
                  <a:txBody>
                    <a:bodyPr/>
                    <a:lstStyle/>
                    <a:p>
                      <a:pPr algn="ctr">
                        <a:lnSpc>
                          <a:spcPts val="1500"/>
                        </a:lnSpc>
                        <a:buNone/>
                      </a:pPr>
                      <a:r>
                        <a:rPr lang="zh-CN" sz="1050" kern="100">
                          <a:solidFill>
                            <a:schemeClr val="tx1"/>
                          </a:solidFill>
                          <a:effectLst/>
                        </a:rPr>
                        <a:t>清洁度等级</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dirty="0">
                          <a:solidFill>
                            <a:schemeClr val="tx1"/>
                          </a:solidFill>
                          <a:effectLst/>
                        </a:rPr>
                        <a:t>NAS7</a:t>
                      </a:r>
                      <a:r>
                        <a:rPr lang="zh-CN" sz="1050" kern="100" dirty="0">
                          <a:solidFill>
                            <a:schemeClr val="tx1"/>
                          </a:solidFill>
                          <a:effectLst/>
                        </a:rPr>
                        <a:t>级</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63731906"/>
                  </a:ext>
                </a:extLst>
              </a:tr>
              <a:tr h="250484">
                <a:tc>
                  <a:txBody>
                    <a:bodyPr/>
                    <a:lstStyle/>
                    <a:p>
                      <a:pPr algn="ctr">
                        <a:lnSpc>
                          <a:spcPts val="1500"/>
                        </a:lnSpc>
                        <a:buNone/>
                      </a:pPr>
                      <a:r>
                        <a:rPr lang="zh-CN" sz="1050" kern="100">
                          <a:solidFill>
                            <a:schemeClr val="tx1"/>
                          </a:solidFill>
                          <a:effectLst/>
                        </a:rPr>
                        <a:t>电加热器功率</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a:solidFill>
                            <a:schemeClr val="tx1"/>
                          </a:solidFill>
                          <a:effectLst/>
                        </a:rPr>
                        <a:t>1*2KW/220V</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220098454"/>
                  </a:ext>
                </a:extLst>
              </a:tr>
              <a:tr h="250484">
                <a:tc>
                  <a:txBody>
                    <a:bodyPr/>
                    <a:lstStyle/>
                    <a:p>
                      <a:pPr algn="ctr">
                        <a:lnSpc>
                          <a:spcPts val="1500"/>
                        </a:lnSpc>
                        <a:buNone/>
                      </a:pPr>
                      <a:r>
                        <a:rPr lang="zh-CN" sz="1050" kern="100">
                          <a:solidFill>
                            <a:schemeClr val="tx1"/>
                          </a:solidFill>
                          <a:effectLst/>
                        </a:rPr>
                        <a:t>油箱容量</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en-US" sz="1050" kern="100" dirty="0">
                          <a:solidFill>
                            <a:schemeClr val="tx1"/>
                          </a:solidFill>
                          <a:effectLst/>
                        </a:rPr>
                        <a:t>1000L</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2464164"/>
                  </a:ext>
                </a:extLst>
              </a:tr>
            </a:tbl>
          </a:graphicData>
        </a:graphic>
      </p:graphicFrame>
      <p:sp>
        <p:nvSpPr>
          <p:cNvPr id="13" name="文本框 12">
            <a:extLst>
              <a:ext uri="{FF2B5EF4-FFF2-40B4-BE49-F238E27FC236}">
                <a16:creationId xmlns:a16="http://schemas.microsoft.com/office/drawing/2014/main" id="{6B8B2822-ED48-9873-A6E3-8954D8F46893}"/>
              </a:ext>
            </a:extLst>
          </p:cNvPr>
          <p:cNvSpPr txBox="1"/>
          <p:nvPr/>
        </p:nvSpPr>
        <p:spPr>
          <a:xfrm>
            <a:off x="6195594" y="5631871"/>
            <a:ext cx="2090928"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液压动力源参数</a:t>
            </a:r>
            <a:endParaRPr lang="zh-CN" altLang="en-US" sz="1200" dirty="0"/>
          </a:p>
        </p:txBody>
      </p:sp>
      <p:sp>
        <p:nvSpPr>
          <p:cNvPr id="7" name="Text Box 5">
            <a:extLst>
              <a:ext uri="{FF2B5EF4-FFF2-40B4-BE49-F238E27FC236}">
                <a16:creationId xmlns:a16="http://schemas.microsoft.com/office/drawing/2014/main" id="{C13422B5-08E6-8EC7-C9AC-B1AFD4A9421F}"/>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19308704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664C6-1175-6B87-5405-510F387B322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979C711-CAFA-AF9A-35E8-FCB7364184F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2DA9166E-2D44-0BF3-0DE2-996FE589557A}"/>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3D400131-8623-1B66-9B58-E15E5F9A8AA2}"/>
              </a:ext>
            </a:extLst>
          </p:cNvPr>
          <p:cNvSpPr/>
          <p:nvPr/>
        </p:nvSpPr>
        <p:spPr>
          <a:xfrm>
            <a:off x="452120" y="686620"/>
            <a:ext cx="8300085" cy="5685606"/>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A6D1D4EC-A0EA-7F73-9667-17C6C261F64F}"/>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4.6 PA-200</a:t>
            </a:r>
            <a:r>
              <a:rPr lang="zh-CN" altLang="en-US" sz="1800" b="1" dirty="0">
                <a:solidFill>
                  <a:srgbClr val="FF0000"/>
                </a:solidFill>
                <a:sym typeface="+mn-ea"/>
              </a:rPr>
              <a:t>型电液伺服动静万能试验机</a:t>
            </a:r>
          </a:p>
        </p:txBody>
      </p:sp>
      <p:sp>
        <p:nvSpPr>
          <p:cNvPr id="6" name="文本框 5">
            <a:extLst>
              <a:ext uri="{FF2B5EF4-FFF2-40B4-BE49-F238E27FC236}">
                <a16:creationId xmlns:a16="http://schemas.microsoft.com/office/drawing/2014/main" id="{8103A28C-8CAD-C997-7F63-918E3FA5FA31}"/>
              </a:ext>
            </a:extLst>
          </p:cNvPr>
          <p:cNvSpPr txBox="1"/>
          <p:nvPr/>
        </p:nvSpPr>
        <p:spPr>
          <a:xfrm>
            <a:off x="597842" y="853728"/>
            <a:ext cx="7892415" cy="1511952"/>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长春科新试验仪器有限公司生产的</a:t>
            </a:r>
            <a:r>
              <a:rPr lang="en-US" altLang="zh-CN" sz="1600" i="0" dirty="0">
                <a:latin typeface="宋体" panose="02010600030101010101" pitchFamily="2" charset="-122"/>
                <a:ea typeface="宋体" panose="02010600030101010101" pitchFamily="2" charset="-122"/>
              </a:rPr>
              <a:t>PA-200</a:t>
            </a:r>
            <a:r>
              <a:rPr lang="zh-CN" altLang="en-US" sz="1600" i="0" dirty="0">
                <a:latin typeface="宋体" panose="02010600030101010101" pitchFamily="2" charset="-122"/>
                <a:ea typeface="宋体" panose="02010600030101010101" pitchFamily="2" charset="-122"/>
              </a:rPr>
              <a:t>型电液伺服动静万能试验机，广泛用于金属和非金属、特别是新材料如超强度钢、钛合金和增强合成纤维等材料进行拉伸、压缩、疲劳、低周疲劳、裂纹扩展、断裂力学、实物试验以及模拟试验等。主机采用双立柱可移动横梁结构，加载作动器筒下置式。</a:t>
            </a:r>
          </a:p>
        </p:txBody>
      </p:sp>
      <p:sp>
        <p:nvSpPr>
          <p:cNvPr id="30" name="Rectangle 2">
            <a:extLst>
              <a:ext uri="{FF2B5EF4-FFF2-40B4-BE49-F238E27FC236}">
                <a16:creationId xmlns:a16="http://schemas.microsoft.com/office/drawing/2014/main" id="{485CB883-D082-0A07-9689-337C3BCF79B7}"/>
              </a:ext>
            </a:extLst>
          </p:cNvPr>
          <p:cNvSpPr>
            <a:spLocks noChangeArrowheads="1"/>
          </p:cNvSpPr>
          <p:nvPr/>
        </p:nvSpPr>
        <p:spPr bwMode="auto">
          <a:xfrm flipV="1">
            <a:off x="5559481" y="3660533"/>
            <a:ext cx="74642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aphicFrame>
        <p:nvGraphicFramePr>
          <p:cNvPr id="2" name="表格 1">
            <a:extLst>
              <a:ext uri="{FF2B5EF4-FFF2-40B4-BE49-F238E27FC236}">
                <a16:creationId xmlns:a16="http://schemas.microsoft.com/office/drawing/2014/main" id="{3F78A4E6-FAE6-1C10-6F32-0348B338D4BB}"/>
              </a:ext>
            </a:extLst>
          </p:cNvPr>
          <p:cNvGraphicFramePr>
            <a:graphicFrameLocks noGrp="1"/>
          </p:cNvGraphicFramePr>
          <p:nvPr>
            <p:extLst>
              <p:ext uri="{D42A27DB-BD31-4B8C-83A1-F6EECF244321}">
                <p14:modId xmlns:p14="http://schemas.microsoft.com/office/powerpoint/2010/main" val="1770963495"/>
              </p:ext>
            </p:extLst>
          </p:nvPr>
        </p:nvGraphicFramePr>
        <p:xfrm>
          <a:off x="597842" y="2598458"/>
          <a:ext cx="2986678" cy="3253106"/>
        </p:xfrm>
        <a:graphic>
          <a:graphicData uri="http://schemas.openxmlformats.org/drawingml/2006/table">
            <a:tbl>
              <a:tblPr firstRow="1" firstCol="1" bandRow="1">
                <a:tableStyleId>{5C22544A-7EE6-4342-B048-85BDC9FD1C3A}</a:tableStyleId>
              </a:tblPr>
              <a:tblGrid>
                <a:gridCol w="545158">
                  <a:extLst>
                    <a:ext uri="{9D8B030D-6E8A-4147-A177-3AD203B41FA5}">
                      <a16:colId xmlns:a16="http://schemas.microsoft.com/office/drawing/2014/main" val="3758162760"/>
                    </a:ext>
                  </a:extLst>
                </a:gridCol>
                <a:gridCol w="2441520">
                  <a:extLst>
                    <a:ext uri="{9D8B030D-6E8A-4147-A177-3AD203B41FA5}">
                      <a16:colId xmlns:a16="http://schemas.microsoft.com/office/drawing/2014/main" val="3128236834"/>
                    </a:ext>
                  </a:extLst>
                </a:gridCol>
              </a:tblGrid>
              <a:tr h="315595">
                <a:tc>
                  <a:txBody>
                    <a:bodyPr/>
                    <a:lstStyle/>
                    <a:p>
                      <a:pPr algn="ctr">
                        <a:lnSpc>
                          <a:spcPct val="150000"/>
                        </a:lnSpc>
                        <a:buNone/>
                      </a:pPr>
                      <a:r>
                        <a:rPr lang="zh-CN" sz="1050" kern="100" dirty="0">
                          <a:solidFill>
                            <a:schemeClr val="tx1"/>
                          </a:solidFill>
                          <a:effectLst/>
                        </a:rPr>
                        <a:t>主要技术指标</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ct val="150000"/>
                        </a:lnSpc>
                        <a:buNone/>
                      </a:pPr>
                      <a:r>
                        <a:rPr lang="zh-CN" sz="1050" kern="100">
                          <a:solidFill>
                            <a:schemeClr val="tx1"/>
                          </a:solidFill>
                          <a:effectLst/>
                        </a:rPr>
                        <a:t>参数</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00788156"/>
                  </a:ext>
                </a:extLst>
              </a:tr>
              <a:tr h="45720">
                <a:tc>
                  <a:txBody>
                    <a:bodyPr/>
                    <a:lstStyle/>
                    <a:p>
                      <a:pPr algn="ctr">
                        <a:lnSpc>
                          <a:spcPct val="150000"/>
                        </a:lnSpc>
                        <a:buNone/>
                      </a:pPr>
                      <a:r>
                        <a:rPr lang="zh-CN" sz="1050" kern="100">
                          <a:solidFill>
                            <a:schemeClr val="tx1"/>
                          </a:solidFill>
                          <a:effectLst/>
                        </a:rPr>
                        <a:t>试验力</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zh-CN" sz="1050" kern="100" dirty="0">
                          <a:solidFill>
                            <a:schemeClr val="tx1"/>
                          </a:solidFill>
                          <a:effectLst/>
                        </a:rPr>
                        <a:t>最大试验力：静态</a:t>
                      </a:r>
                      <a:r>
                        <a:rPr lang="en-US" sz="1050" kern="100" dirty="0">
                          <a:solidFill>
                            <a:schemeClr val="tx1"/>
                          </a:solidFill>
                          <a:effectLst/>
                        </a:rPr>
                        <a:t>±200kN</a:t>
                      </a:r>
                      <a:r>
                        <a:rPr lang="zh-CN" sz="1050" kern="100" dirty="0">
                          <a:solidFill>
                            <a:schemeClr val="tx1"/>
                          </a:solidFill>
                          <a:effectLst/>
                        </a:rPr>
                        <a:t>；动态</a:t>
                      </a:r>
                      <a:r>
                        <a:rPr lang="en-US" sz="1050" kern="100" dirty="0">
                          <a:solidFill>
                            <a:schemeClr val="tx1"/>
                          </a:solidFill>
                          <a:effectLst/>
                        </a:rPr>
                        <a:t>±200kN</a:t>
                      </a:r>
                      <a:endParaRPr lang="zh-CN" sz="1050" kern="100" dirty="0">
                        <a:solidFill>
                          <a:schemeClr val="tx1"/>
                        </a:solidFill>
                        <a:effectLst/>
                      </a:endParaRPr>
                    </a:p>
                    <a:p>
                      <a:pPr algn="ctr">
                        <a:lnSpc>
                          <a:spcPts val="1500"/>
                        </a:lnSpc>
                        <a:buNone/>
                      </a:pPr>
                      <a:r>
                        <a:rPr lang="zh-CN" sz="1050" kern="100" dirty="0">
                          <a:solidFill>
                            <a:schemeClr val="tx1"/>
                          </a:solidFill>
                          <a:effectLst/>
                        </a:rPr>
                        <a:t>力值测量精度：</a:t>
                      </a:r>
                      <a:r>
                        <a:rPr lang="en-US" sz="1050" kern="100" dirty="0">
                          <a:solidFill>
                            <a:schemeClr val="tx1"/>
                          </a:solidFill>
                          <a:effectLst/>
                        </a:rPr>
                        <a:t>±1%</a:t>
                      </a:r>
                      <a:r>
                        <a:rPr lang="zh-CN" sz="1050" kern="100" dirty="0">
                          <a:solidFill>
                            <a:schemeClr val="tx1"/>
                          </a:solidFill>
                          <a:effectLst/>
                        </a:rPr>
                        <a:t>示值、力值测量分辨率：</a:t>
                      </a:r>
                      <a:r>
                        <a:rPr lang="en-US" sz="1050" kern="100" dirty="0">
                          <a:solidFill>
                            <a:schemeClr val="tx1"/>
                          </a:solidFill>
                          <a:effectLst/>
                        </a:rPr>
                        <a:t>1/120000</a:t>
                      </a:r>
                      <a:r>
                        <a:rPr lang="zh-CN" sz="1050" kern="100" dirty="0">
                          <a:solidFill>
                            <a:schemeClr val="tx1"/>
                          </a:solidFill>
                          <a:effectLst/>
                        </a:rPr>
                        <a:t>、力值有效测量范围：</a:t>
                      </a:r>
                      <a:r>
                        <a:rPr lang="en-US" sz="1050" kern="100" dirty="0">
                          <a:solidFill>
                            <a:schemeClr val="tx1"/>
                          </a:solidFill>
                          <a:effectLst/>
                        </a:rPr>
                        <a:t>2%-100%FS</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27520734"/>
                  </a:ext>
                </a:extLst>
              </a:tr>
              <a:tr h="45720">
                <a:tc>
                  <a:txBody>
                    <a:bodyPr/>
                    <a:lstStyle/>
                    <a:p>
                      <a:pPr algn="ctr">
                        <a:lnSpc>
                          <a:spcPct val="150000"/>
                        </a:lnSpc>
                        <a:buNone/>
                      </a:pPr>
                      <a:r>
                        <a:rPr lang="zh-CN" sz="1050" kern="100">
                          <a:solidFill>
                            <a:schemeClr val="tx1"/>
                          </a:solidFill>
                          <a:effectLst/>
                        </a:rPr>
                        <a:t>位移</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zh-CN" sz="1050" kern="100" dirty="0">
                          <a:solidFill>
                            <a:schemeClr val="tx1"/>
                          </a:solidFill>
                          <a:effectLst/>
                        </a:rPr>
                        <a:t>最大位移：</a:t>
                      </a:r>
                      <a:r>
                        <a:rPr lang="en-US" sz="1050" kern="100" dirty="0">
                          <a:solidFill>
                            <a:schemeClr val="tx1"/>
                          </a:solidFill>
                          <a:effectLst/>
                        </a:rPr>
                        <a:t>±50 mm</a:t>
                      </a:r>
                      <a:endParaRPr lang="zh-CN" sz="1050" kern="100" dirty="0">
                        <a:solidFill>
                          <a:schemeClr val="tx1"/>
                        </a:solidFill>
                        <a:effectLst/>
                      </a:endParaRPr>
                    </a:p>
                    <a:p>
                      <a:pPr algn="ctr">
                        <a:lnSpc>
                          <a:spcPts val="1500"/>
                        </a:lnSpc>
                        <a:buNone/>
                      </a:pPr>
                      <a:r>
                        <a:rPr lang="zh-CN" sz="1050" kern="100" dirty="0">
                          <a:solidFill>
                            <a:schemeClr val="tx1"/>
                          </a:solidFill>
                          <a:effectLst/>
                        </a:rPr>
                        <a:t>位移测量精度：</a:t>
                      </a:r>
                      <a:r>
                        <a:rPr lang="en-US" sz="1050" kern="100" dirty="0">
                          <a:solidFill>
                            <a:schemeClr val="tx1"/>
                          </a:solidFill>
                          <a:effectLst/>
                        </a:rPr>
                        <a:t>±1%</a:t>
                      </a:r>
                      <a:r>
                        <a:rPr lang="zh-CN" sz="1050" kern="100" dirty="0">
                          <a:solidFill>
                            <a:schemeClr val="tx1"/>
                          </a:solidFill>
                          <a:effectLst/>
                        </a:rPr>
                        <a:t>示值、位移测量分辨率：</a:t>
                      </a:r>
                      <a:r>
                        <a:rPr lang="en-US" sz="1050" kern="100" dirty="0">
                          <a:solidFill>
                            <a:schemeClr val="tx1"/>
                          </a:solidFill>
                          <a:effectLst/>
                        </a:rPr>
                        <a:t>1/60000</a:t>
                      </a:r>
                      <a:r>
                        <a:rPr lang="zh-CN" sz="1050" kern="100" dirty="0">
                          <a:solidFill>
                            <a:schemeClr val="tx1"/>
                          </a:solidFill>
                          <a:effectLst/>
                        </a:rPr>
                        <a:t>、</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59829460"/>
                  </a:ext>
                </a:extLst>
              </a:tr>
              <a:tr h="45720">
                <a:tc>
                  <a:txBody>
                    <a:bodyPr/>
                    <a:lstStyle/>
                    <a:p>
                      <a:pPr algn="ctr">
                        <a:lnSpc>
                          <a:spcPct val="150000"/>
                        </a:lnSpc>
                        <a:buNone/>
                      </a:pPr>
                      <a:r>
                        <a:rPr lang="zh-CN" sz="1050" kern="100">
                          <a:solidFill>
                            <a:schemeClr val="tx1"/>
                          </a:solidFill>
                          <a:effectLst/>
                        </a:rPr>
                        <a:t>变形</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zh-CN" sz="1050" kern="100" dirty="0">
                          <a:solidFill>
                            <a:schemeClr val="tx1"/>
                          </a:solidFill>
                          <a:effectLst/>
                        </a:rPr>
                        <a:t>标距</a:t>
                      </a:r>
                      <a:r>
                        <a:rPr lang="en-US" sz="1050" kern="100" dirty="0">
                          <a:solidFill>
                            <a:schemeClr val="tx1"/>
                          </a:solidFill>
                          <a:effectLst/>
                        </a:rPr>
                        <a:t>50 mm</a:t>
                      </a:r>
                      <a:r>
                        <a:rPr lang="zh-CN" sz="1050" kern="100" dirty="0">
                          <a:solidFill>
                            <a:schemeClr val="tx1"/>
                          </a:solidFill>
                          <a:effectLst/>
                        </a:rPr>
                        <a:t>， 量程</a:t>
                      </a:r>
                      <a:r>
                        <a:rPr lang="en-US" sz="1050" kern="100" dirty="0">
                          <a:solidFill>
                            <a:schemeClr val="tx1"/>
                          </a:solidFill>
                          <a:effectLst/>
                        </a:rPr>
                        <a:t>5mm</a:t>
                      </a:r>
                      <a:endParaRPr lang="zh-CN" sz="1050" kern="100" dirty="0">
                        <a:solidFill>
                          <a:schemeClr val="tx1"/>
                        </a:solidFill>
                        <a:effectLst/>
                      </a:endParaRPr>
                    </a:p>
                    <a:p>
                      <a:pPr algn="ctr">
                        <a:lnSpc>
                          <a:spcPts val="1500"/>
                        </a:lnSpc>
                        <a:buNone/>
                      </a:pPr>
                      <a:r>
                        <a:rPr lang="zh-CN" sz="1050" kern="100" dirty="0">
                          <a:solidFill>
                            <a:schemeClr val="tx1"/>
                          </a:solidFill>
                          <a:effectLst/>
                        </a:rPr>
                        <a:t>变形测量精度：</a:t>
                      </a:r>
                      <a:r>
                        <a:rPr lang="en-US" sz="1050" kern="100" dirty="0">
                          <a:solidFill>
                            <a:schemeClr val="tx1"/>
                          </a:solidFill>
                          <a:effectLst/>
                        </a:rPr>
                        <a:t>±1%</a:t>
                      </a:r>
                      <a:r>
                        <a:rPr lang="zh-CN" sz="1050" kern="100" dirty="0">
                          <a:solidFill>
                            <a:schemeClr val="tx1"/>
                          </a:solidFill>
                          <a:effectLst/>
                        </a:rPr>
                        <a:t>示值、有效测量范围：</a:t>
                      </a:r>
                      <a:r>
                        <a:rPr lang="en-US" sz="1050" kern="100" dirty="0">
                          <a:solidFill>
                            <a:schemeClr val="tx1"/>
                          </a:solidFill>
                          <a:effectLst/>
                        </a:rPr>
                        <a:t>2%-100% FS</a:t>
                      </a:r>
                      <a:r>
                        <a:rPr lang="zh-CN" sz="1050" kern="100" dirty="0">
                          <a:solidFill>
                            <a:schemeClr val="tx1"/>
                          </a:solidFill>
                          <a:effectLst/>
                        </a:rPr>
                        <a:t>、变形测量分辨率：</a:t>
                      </a:r>
                      <a:r>
                        <a:rPr lang="en-US" sz="1050" kern="100" dirty="0">
                          <a:solidFill>
                            <a:schemeClr val="tx1"/>
                          </a:solidFill>
                          <a:effectLst/>
                        </a:rPr>
                        <a:t> 1/120000</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43664605"/>
                  </a:ext>
                </a:extLst>
              </a:tr>
              <a:tr h="45720">
                <a:tc>
                  <a:txBody>
                    <a:bodyPr/>
                    <a:lstStyle/>
                    <a:p>
                      <a:pPr algn="ctr">
                        <a:lnSpc>
                          <a:spcPct val="150000"/>
                        </a:lnSpc>
                        <a:buNone/>
                      </a:pPr>
                      <a:r>
                        <a:rPr lang="zh-CN" sz="1050" kern="100">
                          <a:solidFill>
                            <a:schemeClr val="tx1"/>
                          </a:solidFill>
                          <a:effectLst/>
                        </a:rPr>
                        <a:t>函数发生器</a:t>
                      </a:r>
                      <a:endParaRPr lang="zh-CN" sz="1050" kern="10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lnSpc>
                          <a:spcPts val="1500"/>
                        </a:lnSpc>
                        <a:buNone/>
                      </a:pPr>
                      <a:r>
                        <a:rPr lang="zh-CN" sz="1050" kern="100" dirty="0">
                          <a:solidFill>
                            <a:schemeClr val="tx1"/>
                          </a:solidFill>
                          <a:effectLst/>
                        </a:rPr>
                        <a:t>频率范围：</a:t>
                      </a:r>
                      <a:r>
                        <a:rPr lang="en-US" sz="1050" kern="100" dirty="0">
                          <a:solidFill>
                            <a:schemeClr val="tx1"/>
                          </a:solidFill>
                          <a:effectLst/>
                        </a:rPr>
                        <a:t>0.001Hz-100Hz</a:t>
                      </a:r>
                      <a:endParaRPr lang="zh-CN" sz="1050" kern="100" dirty="0">
                        <a:solidFill>
                          <a:schemeClr val="tx1"/>
                        </a:solidFill>
                        <a:effectLst/>
                      </a:endParaRPr>
                    </a:p>
                    <a:p>
                      <a:pPr algn="ctr">
                        <a:lnSpc>
                          <a:spcPts val="1500"/>
                        </a:lnSpc>
                        <a:buNone/>
                      </a:pPr>
                      <a:r>
                        <a:rPr lang="zh-CN" sz="1050" kern="100" dirty="0">
                          <a:solidFill>
                            <a:schemeClr val="tx1"/>
                          </a:solidFill>
                          <a:effectLst/>
                        </a:rPr>
                        <a:t>试验可发出的波形种类：矩形波；三角波；正弦波；斜波；用户自行定义波形。</a:t>
                      </a:r>
                      <a:endParaRPr lang="zh-CN" sz="1050" kern="100" dirty="0">
                        <a:solidFill>
                          <a:schemeClr val="tx1"/>
                        </a:solidFill>
                        <a:effectLst/>
                        <a:latin typeface="Calibri" panose="020F0502020204030204" pitchFamily="34" charset="0"/>
                        <a:ea typeface="宋体" panose="02010600030101010101" pitchFamily="2" charset="-122"/>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3332510"/>
                  </a:ext>
                </a:extLst>
              </a:tr>
            </a:tbl>
          </a:graphicData>
        </a:graphic>
      </p:graphicFrame>
      <p:sp>
        <p:nvSpPr>
          <p:cNvPr id="9" name="文本框 8">
            <a:extLst>
              <a:ext uri="{FF2B5EF4-FFF2-40B4-BE49-F238E27FC236}">
                <a16:creationId xmlns:a16="http://schemas.microsoft.com/office/drawing/2014/main" id="{12418ACB-C364-C09A-FDDC-56493AFB4D4C}"/>
              </a:ext>
            </a:extLst>
          </p:cNvPr>
          <p:cNvSpPr txBox="1"/>
          <p:nvPr/>
        </p:nvSpPr>
        <p:spPr>
          <a:xfrm>
            <a:off x="990600" y="6073218"/>
            <a:ext cx="2327220" cy="261610"/>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电液伺服动静万能试验机参数</a:t>
            </a:r>
            <a:endParaRPr lang="zh-CN" altLang="en-US" sz="1100" dirty="0"/>
          </a:p>
        </p:txBody>
      </p:sp>
      <p:pic>
        <p:nvPicPr>
          <p:cNvPr id="11" name="图片 10" descr="QQ图片20151104160157">
            <a:extLst>
              <a:ext uri="{FF2B5EF4-FFF2-40B4-BE49-F238E27FC236}">
                <a16:creationId xmlns:a16="http://schemas.microsoft.com/office/drawing/2014/main" id="{066B96AA-FC51-075F-7990-5545F7CC9248}"/>
              </a:ext>
            </a:extLst>
          </p:cNvPr>
          <p:cNvPicPr>
            <a:picLocks noChangeAspect="1"/>
          </p:cNvPicPr>
          <p:nvPr/>
        </p:nvPicPr>
        <p:blipFill>
          <a:blip r:embed="rId2"/>
          <a:stretch>
            <a:fillRect/>
          </a:stretch>
        </p:blipFill>
        <p:spPr>
          <a:xfrm>
            <a:off x="6480170" y="3020861"/>
            <a:ext cx="2146808" cy="2623565"/>
          </a:xfrm>
          <a:prstGeom prst="rect">
            <a:avLst/>
          </a:prstGeom>
          <a:noFill/>
          <a:ln>
            <a:noFill/>
          </a:ln>
        </p:spPr>
      </p:pic>
      <p:pic>
        <p:nvPicPr>
          <p:cNvPr id="12" name="图片 11" descr="未命名">
            <a:extLst>
              <a:ext uri="{FF2B5EF4-FFF2-40B4-BE49-F238E27FC236}">
                <a16:creationId xmlns:a16="http://schemas.microsoft.com/office/drawing/2014/main" id="{F5575324-7658-9F97-B101-3280C6639755}"/>
              </a:ext>
            </a:extLst>
          </p:cNvPr>
          <p:cNvPicPr>
            <a:picLocks noChangeAspect="1"/>
          </p:cNvPicPr>
          <p:nvPr/>
        </p:nvPicPr>
        <p:blipFill>
          <a:blip r:embed="rId3"/>
          <a:stretch>
            <a:fillRect/>
          </a:stretch>
        </p:blipFill>
        <p:spPr>
          <a:xfrm>
            <a:off x="3851220" y="2703944"/>
            <a:ext cx="2482243" cy="1913177"/>
          </a:xfrm>
          <a:prstGeom prst="rect">
            <a:avLst/>
          </a:prstGeom>
          <a:noFill/>
          <a:ln>
            <a:noFill/>
          </a:ln>
        </p:spPr>
      </p:pic>
      <p:pic>
        <p:nvPicPr>
          <p:cNvPr id="14" name="图片 13" descr="20150428_142744">
            <a:extLst>
              <a:ext uri="{FF2B5EF4-FFF2-40B4-BE49-F238E27FC236}">
                <a16:creationId xmlns:a16="http://schemas.microsoft.com/office/drawing/2014/main" id="{EE7C6115-70D6-6EBC-3F2E-4C01B7815FE1}"/>
              </a:ext>
            </a:extLst>
          </p:cNvPr>
          <p:cNvPicPr>
            <a:picLocks noChangeAspect="1"/>
          </p:cNvPicPr>
          <p:nvPr/>
        </p:nvPicPr>
        <p:blipFill>
          <a:blip r:embed="rId4"/>
          <a:stretch>
            <a:fillRect/>
          </a:stretch>
        </p:blipFill>
        <p:spPr>
          <a:xfrm>
            <a:off x="3960424" y="4849203"/>
            <a:ext cx="2172226" cy="1367898"/>
          </a:xfrm>
          <a:prstGeom prst="rect">
            <a:avLst/>
          </a:prstGeom>
          <a:noFill/>
          <a:ln>
            <a:noFill/>
          </a:ln>
        </p:spPr>
      </p:pic>
      <p:sp>
        <p:nvSpPr>
          <p:cNvPr id="16" name="文本框 15">
            <a:extLst>
              <a:ext uri="{FF2B5EF4-FFF2-40B4-BE49-F238E27FC236}">
                <a16:creationId xmlns:a16="http://schemas.microsoft.com/office/drawing/2014/main" id="{7240ED9C-D71A-B340-27F1-1062C4D343CC}"/>
              </a:ext>
            </a:extLst>
          </p:cNvPr>
          <p:cNvSpPr txBox="1"/>
          <p:nvPr/>
        </p:nvSpPr>
        <p:spPr>
          <a:xfrm>
            <a:off x="3853979" y="2457098"/>
            <a:ext cx="1029927" cy="261610"/>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动态软件界面</a:t>
            </a:r>
            <a:endParaRPr lang="zh-CN" altLang="en-US" sz="1100" dirty="0"/>
          </a:p>
        </p:txBody>
      </p:sp>
      <p:sp>
        <p:nvSpPr>
          <p:cNvPr id="18" name="文本框 17">
            <a:extLst>
              <a:ext uri="{FF2B5EF4-FFF2-40B4-BE49-F238E27FC236}">
                <a16:creationId xmlns:a16="http://schemas.microsoft.com/office/drawing/2014/main" id="{98FBAEA2-5553-A715-BFAA-E681E462EAA6}"/>
              </a:ext>
            </a:extLst>
          </p:cNvPr>
          <p:cNvSpPr txBox="1"/>
          <p:nvPr/>
        </p:nvSpPr>
        <p:spPr>
          <a:xfrm>
            <a:off x="6908093" y="2654477"/>
            <a:ext cx="1142742" cy="261610"/>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主机实物图</a:t>
            </a:r>
            <a:endParaRPr lang="zh-CN" altLang="en-US" sz="1100" dirty="0"/>
          </a:p>
        </p:txBody>
      </p:sp>
      <p:sp>
        <p:nvSpPr>
          <p:cNvPr id="20" name="文本框 19">
            <a:extLst>
              <a:ext uri="{FF2B5EF4-FFF2-40B4-BE49-F238E27FC236}">
                <a16:creationId xmlns:a16="http://schemas.microsoft.com/office/drawing/2014/main" id="{BD03BC47-7CCC-7315-51B9-4ABC2604F1C7}"/>
              </a:ext>
            </a:extLst>
          </p:cNvPr>
          <p:cNvSpPr txBox="1"/>
          <p:nvPr/>
        </p:nvSpPr>
        <p:spPr>
          <a:xfrm>
            <a:off x="5628509" y="5955491"/>
            <a:ext cx="494936" cy="261610"/>
          </a:xfrm>
          <a:prstGeom prst="rect">
            <a:avLst/>
          </a:prstGeom>
          <a:noFill/>
          <a:ln w="9525" cap="flat" cmpd="sng" algn="ctr">
            <a:solidFill>
              <a:schemeClr val="accent6"/>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pPr algn="ctr"/>
            <a:r>
              <a:rPr lang="zh-CN" altLang="zh-CN" sz="1100" kern="100" dirty="0">
                <a:effectLst/>
                <a:latin typeface="Times New Roman" panose="02020603050405020304" pitchFamily="18" charset="0"/>
                <a:ea typeface="宋体" panose="02010600030101010101" pitchFamily="2" charset="-122"/>
                <a:cs typeface="Times New Roman" panose="02020603050405020304" pitchFamily="18" charset="0"/>
              </a:rPr>
              <a:t>夹具</a:t>
            </a:r>
            <a:endParaRPr lang="zh-CN" altLang="en-US" sz="1100" dirty="0"/>
          </a:p>
        </p:txBody>
      </p:sp>
      <p:sp>
        <p:nvSpPr>
          <p:cNvPr id="7" name="Text Box 5">
            <a:extLst>
              <a:ext uri="{FF2B5EF4-FFF2-40B4-BE49-F238E27FC236}">
                <a16:creationId xmlns:a16="http://schemas.microsoft.com/office/drawing/2014/main" id="{D8AEB965-8C29-F503-292A-1928F0569717}"/>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141452650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A73330-286B-6ACD-FEA3-A23593A75B89}"/>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2FE032D0-5861-31A8-E01C-FE3915E6D1AF}"/>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7E4E6348-0748-A84B-922D-2F0CF1042C31}"/>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B4005A63-2411-05A1-693B-0A76A927D5A2}"/>
              </a:ext>
            </a:extLst>
          </p:cNvPr>
          <p:cNvSpPr/>
          <p:nvPr/>
        </p:nvSpPr>
        <p:spPr>
          <a:xfrm>
            <a:off x="452120" y="685800"/>
            <a:ext cx="8300085" cy="568642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0580626F-6263-3139-BFE3-C1C7909E68B1}"/>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4.7 </a:t>
            </a:r>
            <a:r>
              <a:rPr lang="zh-CN" altLang="en-US" sz="1800" b="1" dirty="0">
                <a:solidFill>
                  <a:srgbClr val="FF0000"/>
                </a:solidFill>
                <a:sym typeface="+mn-ea"/>
              </a:rPr>
              <a:t>滚动轴承疲劳加速试验器</a:t>
            </a:r>
          </a:p>
        </p:txBody>
      </p:sp>
      <p:sp>
        <p:nvSpPr>
          <p:cNvPr id="6" name="文本框 5">
            <a:extLst>
              <a:ext uri="{FF2B5EF4-FFF2-40B4-BE49-F238E27FC236}">
                <a16:creationId xmlns:a16="http://schemas.microsoft.com/office/drawing/2014/main" id="{B4DCB585-FF40-F916-81CD-BB611D99A28A}"/>
              </a:ext>
            </a:extLst>
          </p:cNvPr>
          <p:cNvSpPr txBox="1"/>
          <p:nvPr/>
        </p:nvSpPr>
        <p:spPr>
          <a:xfrm>
            <a:off x="625792" y="911782"/>
            <a:ext cx="7892415" cy="1511952"/>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杭州轴承试验中心研制的</a:t>
            </a:r>
            <a:r>
              <a:rPr lang="en-US" altLang="zh-CN" sz="1600" i="0" dirty="0">
                <a:latin typeface="宋体" panose="02010600030101010101" pitchFamily="2" charset="-122"/>
                <a:ea typeface="宋体" panose="02010600030101010101" pitchFamily="2" charset="-122"/>
              </a:rPr>
              <a:t>ABLT-1A</a:t>
            </a:r>
            <a:r>
              <a:rPr lang="zh-CN" altLang="en-US" sz="1600" i="0" dirty="0">
                <a:latin typeface="宋体" panose="02010600030101010101" pitchFamily="2" charset="-122"/>
                <a:ea typeface="宋体" panose="02010600030101010101" pitchFamily="2" charset="-122"/>
              </a:rPr>
              <a:t>型试验器如图</a:t>
            </a:r>
            <a:r>
              <a:rPr lang="en-US" altLang="zh-CN" sz="1600" i="0" dirty="0">
                <a:latin typeface="宋体" panose="02010600030101010101" pitchFamily="2" charset="-122"/>
                <a:ea typeface="宋体" panose="02010600030101010101" pitchFamily="2" charset="-122"/>
              </a:rPr>
              <a:t>86</a:t>
            </a:r>
            <a:r>
              <a:rPr lang="zh-CN" altLang="en-US" sz="1600" i="0" dirty="0">
                <a:latin typeface="宋体" panose="02010600030101010101" pitchFamily="2" charset="-122"/>
                <a:ea typeface="宋体" panose="02010600030101010101" pitchFamily="2" charset="-122"/>
              </a:rPr>
              <a:t>所示，该试验机可自主选择油</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脂润滑方式进行疲劳试验、可向试验轴承提供径向</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轴向液压加载。试验头置于试验头座中，试验轴承安装在试验头里。试验头中同时安装</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个试验轴承，载荷通过传力圆盘加载到试验头上，进而传递到轴承外圈</a:t>
            </a:r>
          </a:p>
        </p:txBody>
      </p:sp>
      <p:sp>
        <p:nvSpPr>
          <p:cNvPr id="30" name="Rectangle 2">
            <a:extLst>
              <a:ext uri="{FF2B5EF4-FFF2-40B4-BE49-F238E27FC236}">
                <a16:creationId xmlns:a16="http://schemas.microsoft.com/office/drawing/2014/main" id="{E120516F-8D9C-4BA5-B6C2-FBEC55EF84AD}"/>
              </a:ext>
            </a:extLst>
          </p:cNvPr>
          <p:cNvSpPr>
            <a:spLocks noChangeArrowheads="1"/>
          </p:cNvSpPr>
          <p:nvPr/>
        </p:nvSpPr>
        <p:spPr bwMode="auto">
          <a:xfrm flipV="1">
            <a:off x="5559481" y="3660533"/>
            <a:ext cx="74642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pic>
        <p:nvPicPr>
          <p:cNvPr id="4" name="图片 3" descr="试验器1">
            <a:extLst>
              <a:ext uri="{FF2B5EF4-FFF2-40B4-BE49-F238E27FC236}">
                <a16:creationId xmlns:a16="http://schemas.microsoft.com/office/drawing/2014/main" id="{ED513FBE-A3B3-788D-7066-11DF3E19EB82}"/>
              </a:ext>
            </a:extLst>
          </p:cNvPr>
          <p:cNvPicPr>
            <a:picLocks noChangeAspect="1"/>
          </p:cNvPicPr>
          <p:nvPr/>
        </p:nvPicPr>
        <p:blipFill>
          <a:blip r:embed="rId2" cstate="print"/>
          <a:srcRect l="13640"/>
          <a:stretch>
            <a:fillRect/>
          </a:stretch>
        </p:blipFill>
        <p:spPr>
          <a:xfrm>
            <a:off x="1031081" y="2801822"/>
            <a:ext cx="3379375" cy="2666050"/>
          </a:xfrm>
          <a:prstGeom prst="rect">
            <a:avLst/>
          </a:prstGeom>
          <a:noFill/>
          <a:ln w="9525">
            <a:noFill/>
            <a:miter lim="800000"/>
            <a:headEnd/>
            <a:tailEnd/>
          </a:ln>
        </p:spPr>
      </p:pic>
      <p:pic>
        <p:nvPicPr>
          <p:cNvPr id="7" name="图片 6">
            <a:extLst>
              <a:ext uri="{FF2B5EF4-FFF2-40B4-BE49-F238E27FC236}">
                <a16:creationId xmlns:a16="http://schemas.microsoft.com/office/drawing/2014/main" id="{D6ECDCDE-1822-82FA-7845-F823B32D71A5}"/>
              </a:ext>
            </a:extLst>
          </p:cNvPr>
          <p:cNvPicPr>
            <a:picLocks noChangeAspect="1"/>
          </p:cNvPicPr>
          <p:nvPr/>
        </p:nvPicPr>
        <p:blipFill>
          <a:blip r:embed="rId3" cstate="print"/>
          <a:srcRect/>
          <a:stretch>
            <a:fillRect/>
          </a:stretch>
        </p:blipFill>
        <p:spPr>
          <a:xfrm>
            <a:off x="4733545" y="2740202"/>
            <a:ext cx="3267456" cy="2789291"/>
          </a:xfrm>
          <a:prstGeom prst="rect">
            <a:avLst/>
          </a:prstGeom>
          <a:noFill/>
          <a:ln w="9525">
            <a:noFill/>
            <a:miter lim="800000"/>
            <a:headEnd/>
            <a:tailEnd/>
          </a:ln>
        </p:spPr>
      </p:pic>
      <p:sp>
        <p:nvSpPr>
          <p:cNvPr id="10" name="文本框 9">
            <a:extLst>
              <a:ext uri="{FF2B5EF4-FFF2-40B4-BE49-F238E27FC236}">
                <a16:creationId xmlns:a16="http://schemas.microsoft.com/office/drawing/2014/main" id="{5CC41172-9E1C-58AA-514B-E76F0870D26A}"/>
              </a:ext>
            </a:extLst>
          </p:cNvPr>
          <p:cNvSpPr txBox="1"/>
          <p:nvPr/>
        </p:nvSpPr>
        <p:spPr>
          <a:xfrm>
            <a:off x="1815084" y="5634267"/>
            <a:ext cx="1976628"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altLang="zh-CN" sz="1200" kern="100" dirty="0">
                <a:effectLst/>
                <a:latin typeface="Calibri" panose="020F0502020204030204" pitchFamily="34" charset="0"/>
                <a:ea typeface="仿宋_GB2312"/>
                <a:cs typeface="Times New Roman" panose="02020603050405020304" pitchFamily="18" charset="0"/>
              </a:rPr>
              <a:t>ABLT-1A</a:t>
            </a:r>
            <a:r>
              <a:rPr lang="zh-CN" altLang="zh-CN" sz="1200" kern="100" dirty="0">
                <a:effectLst/>
                <a:latin typeface="Calibri" panose="020F0502020204030204" pitchFamily="34" charset="0"/>
                <a:ea typeface="仿宋_GB2312"/>
                <a:cs typeface="Times New Roman" panose="02020603050405020304" pitchFamily="18" charset="0"/>
              </a:rPr>
              <a:t>轴承强化试验机</a:t>
            </a:r>
            <a:endParaRPr lang="zh-CN" altLang="en-US" sz="1200" dirty="0"/>
          </a:p>
        </p:txBody>
      </p:sp>
      <p:sp>
        <p:nvSpPr>
          <p:cNvPr id="17" name="文本框 16">
            <a:extLst>
              <a:ext uri="{FF2B5EF4-FFF2-40B4-BE49-F238E27FC236}">
                <a16:creationId xmlns:a16="http://schemas.microsoft.com/office/drawing/2014/main" id="{1021BF2D-A71F-E318-0C51-118FB2F7437C}"/>
              </a:ext>
            </a:extLst>
          </p:cNvPr>
          <p:cNvSpPr txBox="1"/>
          <p:nvPr/>
        </p:nvSpPr>
        <p:spPr>
          <a:xfrm>
            <a:off x="5544241" y="5634268"/>
            <a:ext cx="1976628" cy="276999"/>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en-US" altLang="zh-CN" sz="1200" kern="100" dirty="0">
                <a:effectLst/>
                <a:latin typeface="Calibri" panose="020F0502020204030204" pitchFamily="34" charset="0"/>
                <a:ea typeface="仿宋_GB2312"/>
                <a:cs typeface="Times New Roman" panose="02020603050405020304" pitchFamily="18" charset="0"/>
              </a:rPr>
              <a:t>ABLT-1A</a:t>
            </a:r>
            <a:r>
              <a:rPr lang="zh-CN" altLang="zh-CN" sz="1200" kern="100" dirty="0">
                <a:effectLst/>
                <a:latin typeface="Calibri" panose="020F0502020204030204" pitchFamily="34" charset="0"/>
                <a:ea typeface="仿宋_GB2312"/>
                <a:cs typeface="Times New Roman" panose="02020603050405020304" pitchFamily="18" charset="0"/>
              </a:rPr>
              <a:t>试验机加载示意图</a:t>
            </a:r>
            <a:endParaRPr lang="zh-CN" altLang="en-US" sz="1200" dirty="0"/>
          </a:p>
        </p:txBody>
      </p:sp>
      <p:sp>
        <p:nvSpPr>
          <p:cNvPr id="8" name="Text Box 5">
            <a:extLst>
              <a:ext uri="{FF2B5EF4-FFF2-40B4-BE49-F238E27FC236}">
                <a16:creationId xmlns:a16="http://schemas.microsoft.com/office/drawing/2014/main" id="{92FD9773-584A-3D61-1213-6F414B999DF4}"/>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36495875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38976-E7ED-3EA2-1569-4B3BFD923D8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4F8DC3FB-EB2D-F7E6-F72C-059A24F61FE5}"/>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D6ACF51B-F858-2A08-F12C-83D1D7EC2BD3}"/>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BD290517-3FE2-1FFA-B6FD-7F7A994A1DEA}"/>
              </a:ext>
            </a:extLst>
          </p:cNvPr>
          <p:cNvSpPr/>
          <p:nvPr/>
        </p:nvSpPr>
        <p:spPr>
          <a:xfrm>
            <a:off x="452120" y="681484"/>
            <a:ext cx="8300085" cy="5690741"/>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BB35D12-6ED8-583F-3A2A-96A8A444AEE1}"/>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4.8 </a:t>
            </a:r>
            <a:r>
              <a:rPr lang="zh-CN" altLang="en-US" sz="1800" b="1" dirty="0">
                <a:solidFill>
                  <a:srgbClr val="FF0000"/>
                </a:solidFill>
                <a:sym typeface="+mn-ea"/>
              </a:rPr>
              <a:t>航空轴承失效监控试验系统</a:t>
            </a:r>
          </a:p>
        </p:txBody>
      </p:sp>
      <p:sp>
        <p:nvSpPr>
          <p:cNvPr id="6" name="文本框 5">
            <a:extLst>
              <a:ext uri="{FF2B5EF4-FFF2-40B4-BE49-F238E27FC236}">
                <a16:creationId xmlns:a16="http://schemas.microsoft.com/office/drawing/2014/main" id="{2F363D1A-79BC-4EC8-BD13-3BC29638DCBF}"/>
              </a:ext>
            </a:extLst>
          </p:cNvPr>
          <p:cNvSpPr txBox="1"/>
          <p:nvPr/>
        </p:nvSpPr>
        <p:spPr>
          <a:xfrm>
            <a:off x="560966" y="871233"/>
            <a:ext cx="8130914" cy="2619948"/>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航空轴承失效监控试验系统能够进行滚动轴承疲劳失效试验</a:t>
            </a:r>
            <a:r>
              <a:rPr lang="zh-CN" altLang="en-US" sz="1600" dirty="0">
                <a:latin typeface="宋体" panose="02010600030101010101" pitchFamily="2" charset="-122"/>
              </a:rPr>
              <a:t>。</a:t>
            </a:r>
            <a:r>
              <a:rPr lang="zh-CN" altLang="en-US" sz="1600" i="0" dirty="0">
                <a:latin typeface="宋体" panose="02010600030101010101" pitchFamily="2" charset="-122"/>
                <a:ea typeface="宋体" panose="02010600030101010101" pitchFamily="2" charset="-122"/>
              </a:rPr>
              <a:t>试验系统主要由试验主体、动力及传动系统、润滑系统、液压加载系统、电气系统、计算机监控系统等组成。试验轴承被安装在试验主体的轴系上，采用悬臂式结构，电主轴通过弹性联轴器驱动试验轴系旋转，最高转速可达</a:t>
            </a:r>
            <a:r>
              <a:rPr lang="en-US" altLang="zh-CN" sz="1600" i="0" dirty="0">
                <a:latin typeface="宋体" panose="02010600030101010101" pitchFamily="2" charset="-122"/>
                <a:ea typeface="宋体" panose="02010600030101010101" pitchFamily="2" charset="-122"/>
              </a:rPr>
              <a:t>32000r/min</a:t>
            </a:r>
            <a:r>
              <a:rPr lang="zh-CN" altLang="en-US" sz="1600" i="0" dirty="0">
                <a:latin typeface="宋体" panose="02010600030101010101" pitchFamily="2" charset="-122"/>
                <a:ea typeface="宋体" panose="02010600030101010101" pitchFamily="2" charset="-122"/>
              </a:rPr>
              <a:t>。液压加载系统给被试轴承提供轴向和径向的可调加载，最大加载分别为</a:t>
            </a:r>
            <a:r>
              <a:rPr lang="en-US" altLang="zh-CN" sz="1600" i="0" dirty="0">
                <a:latin typeface="宋体" panose="02010600030101010101" pitchFamily="2" charset="-122"/>
                <a:ea typeface="宋体" panose="02010600030101010101" pitchFamily="2" charset="-122"/>
              </a:rPr>
              <a:t>5kN</a:t>
            </a:r>
            <a:r>
              <a:rPr lang="zh-CN" altLang="en-US" sz="1600" i="0" dirty="0">
                <a:latin typeface="宋体" panose="02010600030101010101" pitchFamily="2" charset="-122"/>
                <a:ea typeface="宋体" panose="02010600030101010101" pitchFamily="2" charset="-122"/>
              </a:rPr>
              <a:t>和</a:t>
            </a:r>
            <a:r>
              <a:rPr lang="en-US" altLang="zh-CN" sz="1600" i="0" dirty="0">
                <a:latin typeface="宋体" panose="02010600030101010101" pitchFamily="2" charset="-122"/>
                <a:ea typeface="宋体" panose="02010600030101010101" pitchFamily="2" charset="-122"/>
              </a:rPr>
              <a:t>10kN</a:t>
            </a:r>
            <a:r>
              <a:rPr lang="zh-CN" altLang="en-US" sz="1600" i="0" dirty="0">
                <a:latin typeface="宋体" panose="02010600030101010101" pitchFamily="2" charset="-122"/>
                <a:ea typeface="宋体" panose="02010600030101010101" pitchFamily="2" charset="-122"/>
              </a:rPr>
              <a:t>。采用</a:t>
            </a:r>
            <a:r>
              <a:rPr lang="en-US" altLang="zh-CN" sz="1600" i="0" dirty="0">
                <a:latin typeface="宋体" panose="02010600030101010101" pitchFamily="2" charset="-122"/>
                <a:ea typeface="宋体" panose="02010600030101010101" pitchFamily="2" charset="-122"/>
              </a:rPr>
              <a:t>928</a:t>
            </a:r>
            <a:r>
              <a:rPr lang="zh-CN" altLang="en-US" sz="1600" i="0" dirty="0">
                <a:latin typeface="宋体" panose="02010600030101010101" pitchFamily="2" charset="-122"/>
                <a:ea typeface="宋体" panose="02010600030101010101" pitchFamily="2" charset="-122"/>
              </a:rPr>
              <a:t>合成航空润滑油分别为试验轴承提供润滑。试验参数的记录和处理由数据采集系统完成。工控机是控制系统的核心，在电控系统的配合下，对采集数据处理并发出各种指令。</a:t>
            </a:r>
          </a:p>
        </p:txBody>
      </p:sp>
      <p:sp>
        <p:nvSpPr>
          <p:cNvPr id="30" name="Rectangle 2">
            <a:extLst>
              <a:ext uri="{FF2B5EF4-FFF2-40B4-BE49-F238E27FC236}">
                <a16:creationId xmlns:a16="http://schemas.microsoft.com/office/drawing/2014/main" id="{1F014446-4D14-2499-D0F5-DDE2E2084A91}"/>
              </a:ext>
            </a:extLst>
          </p:cNvPr>
          <p:cNvSpPr>
            <a:spLocks noChangeArrowheads="1"/>
          </p:cNvSpPr>
          <p:nvPr/>
        </p:nvSpPr>
        <p:spPr bwMode="auto">
          <a:xfrm flipV="1">
            <a:off x="5559481" y="3660533"/>
            <a:ext cx="7464269"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zh-CN" altLang="en-US"/>
          </a:p>
        </p:txBody>
      </p:sp>
      <p:grpSp>
        <p:nvGrpSpPr>
          <p:cNvPr id="8" name="组合 7">
            <a:extLst>
              <a:ext uri="{FF2B5EF4-FFF2-40B4-BE49-F238E27FC236}">
                <a16:creationId xmlns:a16="http://schemas.microsoft.com/office/drawing/2014/main" id="{618A11B0-D16E-CCBD-086F-4494889C8219}"/>
              </a:ext>
            </a:extLst>
          </p:cNvPr>
          <p:cNvGrpSpPr/>
          <p:nvPr/>
        </p:nvGrpSpPr>
        <p:grpSpPr>
          <a:xfrm>
            <a:off x="629420" y="3674229"/>
            <a:ext cx="2647179" cy="2362344"/>
            <a:chOff x="1934" y="7580"/>
            <a:chExt cx="4066" cy="3795"/>
          </a:xfrm>
        </p:grpSpPr>
        <p:sp>
          <p:nvSpPr>
            <p:cNvPr id="9" name="文本框 244">
              <a:extLst>
                <a:ext uri="{FF2B5EF4-FFF2-40B4-BE49-F238E27FC236}">
                  <a16:creationId xmlns:a16="http://schemas.microsoft.com/office/drawing/2014/main" id="{A9CECE96-7585-8932-ECE2-E6ED7FEB3122}"/>
                </a:ext>
              </a:extLst>
            </p:cNvPr>
            <p:cNvSpPr txBox="1"/>
            <p:nvPr/>
          </p:nvSpPr>
          <p:spPr>
            <a:xfrm>
              <a:off x="1950" y="10527"/>
              <a:ext cx="3950" cy="848"/>
            </a:xfrm>
            <a:prstGeom prst="rect">
              <a:avLst/>
            </a:prstGeom>
            <a:noFill/>
            <a:ln>
              <a:noFill/>
            </a:ln>
          </p:spPr>
          <p:txBody>
            <a:bodyPr upright="1">
              <a:spAutoFit/>
            </a:bodyPr>
            <a:lstStyle/>
            <a:p>
              <a:pPr algn="just">
                <a:buNone/>
              </a:pPr>
              <a:r>
                <a:rPr lang="en-US" sz="900" kern="100" dirty="0">
                  <a:effectLst/>
                  <a:latin typeface="仿宋_GB2312"/>
                  <a:ea typeface="宋体" panose="02010600030101010101" pitchFamily="2" charset="-122"/>
                  <a:cs typeface="Times New Roman" panose="02020603050405020304" pitchFamily="18" charset="0"/>
                </a:rPr>
                <a:t>1</a:t>
              </a:r>
              <a:r>
                <a:rPr lang="zh-CN" sz="900" kern="100" dirty="0">
                  <a:effectLst/>
                  <a:latin typeface="Calibri" panose="020F0502020204030204" pitchFamily="34" charset="0"/>
                  <a:ea typeface="仿宋_GB2312"/>
                  <a:cs typeface="宋体" panose="02010600030101010101" pitchFamily="2" charset="-122"/>
                </a:rPr>
                <a:t>－设备润滑系统；</a:t>
              </a:r>
              <a:r>
                <a:rPr lang="en-US" sz="900" kern="100" dirty="0">
                  <a:effectLst/>
                  <a:latin typeface="仿宋_GB2312"/>
                  <a:ea typeface="宋体" panose="02010600030101010101" pitchFamily="2" charset="-122"/>
                  <a:cs typeface="Times New Roman" panose="02020603050405020304" pitchFamily="18" charset="0"/>
                </a:rPr>
                <a:t>2</a:t>
              </a:r>
              <a:r>
                <a:rPr lang="zh-CN" sz="900" kern="100" dirty="0">
                  <a:effectLst/>
                  <a:latin typeface="Calibri" panose="020F0502020204030204" pitchFamily="34" charset="0"/>
                  <a:ea typeface="仿宋_GB2312"/>
                  <a:cs typeface="宋体" panose="02010600030101010101" pitchFamily="2" charset="-122"/>
                </a:rPr>
                <a:t>－试验润滑系统；</a:t>
              </a:r>
              <a:r>
                <a:rPr lang="en-US" sz="900" kern="100" dirty="0">
                  <a:effectLst/>
                  <a:latin typeface="仿宋_GB2312"/>
                  <a:ea typeface="宋体" panose="02010600030101010101" pitchFamily="2" charset="-122"/>
                  <a:cs typeface="Times New Roman" panose="02020603050405020304" pitchFamily="18" charset="0"/>
                </a:rPr>
                <a:t>3</a:t>
              </a:r>
              <a:r>
                <a:rPr lang="zh-CN" sz="900" kern="100" dirty="0">
                  <a:effectLst/>
                  <a:latin typeface="Calibri" panose="020F0502020204030204" pitchFamily="34" charset="0"/>
                  <a:ea typeface="仿宋_GB2312"/>
                  <a:cs typeface="宋体" panose="02010600030101010101" pitchFamily="2" charset="-122"/>
                </a:rPr>
                <a:t>－主轴电机；</a:t>
              </a:r>
              <a:r>
                <a:rPr lang="en-US" sz="900" kern="100" dirty="0">
                  <a:effectLst/>
                  <a:latin typeface="仿宋_GB2312"/>
                  <a:ea typeface="宋体" panose="02010600030101010101" pitchFamily="2" charset="-122"/>
                  <a:cs typeface="Times New Roman" panose="02020603050405020304" pitchFamily="18" charset="0"/>
                </a:rPr>
                <a:t>4</a:t>
              </a:r>
              <a:r>
                <a:rPr lang="zh-CN" sz="900" kern="100" dirty="0">
                  <a:effectLst/>
                  <a:latin typeface="Calibri" panose="020F0502020204030204" pitchFamily="34" charset="0"/>
                  <a:ea typeface="仿宋_GB2312"/>
                  <a:cs typeface="宋体" panose="02010600030101010101" pitchFamily="2" charset="-122"/>
                </a:rPr>
                <a:t>－试验轴承；</a:t>
              </a:r>
              <a:r>
                <a:rPr lang="en-US" sz="900" kern="100" dirty="0">
                  <a:effectLst/>
                  <a:latin typeface="仿宋_GB2312"/>
                  <a:ea typeface="宋体" panose="02010600030101010101" pitchFamily="2" charset="-122"/>
                  <a:cs typeface="Times New Roman" panose="02020603050405020304" pitchFamily="18" charset="0"/>
                </a:rPr>
                <a:t>5</a:t>
              </a:r>
              <a:r>
                <a:rPr lang="zh-CN" sz="900" kern="100" dirty="0">
                  <a:effectLst/>
                  <a:latin typeface="Calibri" panose="020F0502020204030204" pitchFamily="34" charset="0"/>
                  <a:ea typeface="仿宋_GB2312"/>
                  <a:cs typeface="宋体" panose="02010600030101010101" pitchFamily="2" charset="-122"/>
                </a:rPr>
                <a:t>－液压加载系统</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buNone/>
              </a:pPr>
              <a:r>
                <a:rPr lang="zh-CN" sz="1100" kern="100" dirty="0">
                  <a:effectLst/>
                  <a:latin typeface="Calibri" panose="020F0502020204030204" pitchFamily="34" charset="0"/>
                  <a:ea typeface="仿宋_GB2312"/>
                  <a:cs typeface="楷体_GB2312"/>
                </a:rPr>
                <a:t>航空轴承失效监控试验系统</a:t>
              </a:r>
              <a:endParaRPr lang="zh-CN" sz="1100"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nvGrpSpPr>
            <p:cNvPr id="11" name="组合 10">
              <a:extLst>
                <a:ext uri="{FF2B5EF4-FFF2-40B4-BE49-F238E27FC236}">
                  <a16:creationId xmlns:a16="http://schemas.microsoft.com/office/drawing/2014/main" id="{5F9E8F45-7D45-D908-F98E-65D098F6E548}"/>
                </a:ext>
              </a:extLst>
            </p:cNvPr>
            <p:cNvGrpSpPr/>
            <p:nvPr/>
          </p:nvGrpSpPr>
          <p:grpSpPr>
            <a:xfrm>
              <a:off x="1934" y="7580"/>
              <a:ext cx="4066" cy="2864"/>
              <a:chOff x="1934" y="7580"/>
              <a:chExt cx="4066" cy="2864"/>
            </a:xfrm>
          </p:grpSpPr>
          <p:pic>
            <p:nvPicPr>
              <p:cNvPr id="12" name="图片 11">
                <a:extLst>
                  <a:ext uri="{FF2B5EF4-FFF2-40B4-BE49-F238E27FC236}">
                    <a16:creationId xmlns:a16="http://schemas.microsoft.com/office/drawing/2014/main" id="{F4015789-C588-F550-FE32-15FAED676C07}"/>
                  </a:ext>
                </a:extLst>
              </p:cNvPr>
              <p:cNvPicPr>
                <a:picLocks noChangeAspect="1"/>
              </p:cNvPicPr>
              <p:nvPr/>
            </p:nvPicPr>
            <p:blipFill>
              <a:blip r:embed="rId2"/>
              <a:stretch>
                <a:fillRect/>
              </a:stretch>
            </p:blipFill>
            <p:spPr>
              <a:xfrm>
                <a:off x="1934" y="7580"/>
                <a:ext cx="4066" cy="2864"/>
              </a:xfrm>
              <a:prstGeom prst="rect">
                <a:avLst/>
              </a:prstGeom>
              <a:noFill/>
              <a:ln>
                <a:noFill/>
              </a:ln>
            </p:spPr>
          </p:pic>
          <p:sp>
            <p:nvSpPr>
              <p:cNvPr id="13" name="左箭头 246">
                <a:extLst>
                  <a:ext uri="{FF2B5EF4-FFF2-40B4-BE49-F238E27FC236}">
                    <a16:creationId xmlns:a16="http://schemas.microsoft.com/office/drawing/2014/main" id="{CB8913B7-1B14-B88A-3AF0-936F4C363820}"/>
                  </a:ext>
                </a:extLst>
              </p:cNvPr>
              <p:cNvSpPr/>
              <p:nvPr/>
            </p:nvSpPr>
            <p:spPr>
              <a:xfrm rot="1863575">
                <a:off x="4754" y="9011"/>
                <a:ext cx="330" cy="375"/>
              </a:xfrm>
              <a:prstGeom prst="leftArrow">
                <a:avLst>
                  <a:gd name="adj1" fmla="val 50000"/>
                  <a:gd name="adj2" fmla="val 25000"/>
                </a:avLst>
              </a:prstGeom>
              <a:solidFill>
                <a:srgbClr val="FFFFFF"/>
              </a:solidFill>
              <a:ln w="9525" cap="flat" cmpd="sng">
                <a:solidFill>
                  <a:srgbClr val="000000"/>
                </a:solidFill>
                <a:prstDash val="solid"/>
                <a:miter/>
                <a:headEnd type="none" w="med" len="med"/>
                <a:tailEnd type="none" w="med" len="med"/>
              </a:ln>
            </p:spPr>
            <p:txBody>
              <a:bodyPr upright="1"/>
              <a:lstStyle/>
              <a:p>
                <a:endParaRPr lang="zh-CN" altLang="en-US"/>
              </a:p>
            </p:txBody>
          </p:sp>
          <p:sp>
            <p:nvSpPr>
              <p:cNvPr id="14" name="文本框 247">
                <a:extLst>
                  <a:ext uri="{FF2B5EF4-FFF2-40B4-BE49-F238E27FC236}">
                    <a16:creationId xmlns:a16="http://schemas.microsoft.com/office/drawing/2014/main" id="{9E72A08C-9CBC-A3A9-9E45-E069F6DA6841}"/>
                  </a:ext>
                </a:extLst>
              </p:cNvPr>
              <p:cNvSpPr txBox="1"/>
              <p:nvPr/>
            </p:nvSpPr>
            <p:spPr>
              <a:xfrm>
                <a:off x="5206" y="9236"/>
                <a:ext cx="422" cy="345"/>
              </a:xfrm>
              <a:prstGeom prst="rect">
                <a:avLst/>
              </a:prstGeom>
              <a:solidFill>
                <a:srgbClr val="FFFFFF"/>
              </a:solidFill>
              <a:ln w="9525" cap="flat" cmpd="sng">
                <a:solidFill>
                  <a:srgbClr val="000000"/>
                </a:solidFill>
                <a:prstDash val="solid"/>
                <a:miter/>
                <a:headEnd type="none" w="med" len="med"/>
                <a:tailEnd type="none" w="med" len="med"/>
              </a:ln>
            </p:spPr>
            <p:txBody>
              <a:bodyPr lIns="0" tIns="0" rIns="0" bIns="0" upright="1"/>
              <a:lstStyle/>
              <a:p>
                <a:pPr algn="ctr">
                  <a:buNone/>
                </a:pPr>
                <a:r>
                  <a:rPr lang="en-US" sz="900" kern="100">
                    <a:effectLst/>
                    <a:latin typeface="Calibri" panose="020F0502020204030204" pitchFamily="34" charset="0"/>
                    <a:ea typeface="宋体" panose="02010600030101010101" pitchFamily="2" charset="-122"/>
                    <a:cs typeface="Times New Roman" panose="02020603050405020304" pitchFamily="18" charset="0"/>
                  </a:rPr>
                  <a:t>A</a:t>
                </a:r>
                <a:r>
                  <a:rPr lang="zh-CN" sz="900" kern="100">
                    <a:effectLst/>
                    <a:latin typeface="Calibri" panose="020F0502020204030204" pitchFamily="34" charset="0"/>
                    <a:ea typeface="宋体" panose="02010600030101010101" pitchFamily="2" charset="-122"/>
                    <a:cs typeface="Times New Roman" panose="02020603050405020304" pitchFamily="18" charset="0"/>
                  </a:rPr>
                  <a:t>向</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sp>
            <p:nvSpPr>
              <p:cNvPr id="15" name="左箭头 248">
                <a:extLst>
                  <a:ext uri="{FF2B5EF4-FFF2-40B4-BE49-F238E27FC236}">
                    <a16:creationId xmlns:a16="http://schemas.microsoft.com/office/drawing/2014/main" id="{CAEF91B2-A2E3-10C9-C6C8-3DD511D84B4C}"/>
                  </a:ext>
                </a:extLst>
              </p:cNvPr>
              <p:cNvSpPr/>
              <p:nvPr/>
            </p:nvSpPr>
            <p:spPr>
              <a:xfrm rot="13220767">
                <a:off x="3508" y="8606"/>
                <a:ext cx="330" cy="375"/>
              </a:xfrm>
              <a:prstGeom prst="leftArrow">
                <a:avLst>
                  <a:gd name="adj1" fmla="val 50000"/>
                  <a:gd name="adj2" fmla="val 25000"/>
                </a:avLst>
              </a:prstGeom>
              <a:solidFill>
                <a:srgbClr val="FFFFFF"/>
              </a:solidFill>
              <a:ln w="9525" cap="flat" cmpd="sng">
                <a:solidFill>
                  <a:srgbClr val="000000"/>
                </a:solidFill>
                <a:prstDash val="solid"/>
                <a:miter/>
                <a:headEnd type="none" w="med" len="med"/>
                <a:tailEnd type="none" w="med" len="med"/>
              </a:ln>
            </p:spPr>
            <p:txBody>
              <a:bodyPr upright="1"/>
              <a:lstStyle/>
              <a:p>
                <a:endParaRPr lang="zh-CN" altLang="en-US"/>
              </a:p>
            </p:txBody>
          </p:sp>
          <p:sp>
            <p:nvSpPr>
              <p:cNvPr id="16" name="文本框 249">
                <a:extLst>
                  <a:ext uri="{FF2B5EF4-FFF2-40B4-BE49-F238E27FC236}">
                    <a16:creationId xmlns:a16="http://schemas.microsoft.com/office/drawing/2014/main" id="{2F71B094-49D1-BBC0-BD20-87872DE4E499}"/>
                  </a:ext>
                </a:extLst>
              </p:cNvPr>
              <p:cNvSpPr txBox="1"/>
              <p:nvPr/>
            </p:nvSpPr>
            <p:spPr>
              <a:xfrm>
                <a:off x="3076" y="8291"/>
                <a:ext cx="422" cy="345"/>
              </a:xfrm>
              <a:prstGeom prst="rect">
                <a:avLst/>
              </a:prstGeom>
              <a:solidFill>
                <a:srgbClr val="FFFFFF"/>
              </a:solidFill>
              <a:ln w="9525" cap="flat" cmpd="sng">
                <a:solidFill>
                  <a:srgbClr val="000000"/>
                </a:solidFill>
                <a:prstDash val="solid"/>
                <a:miter/>
                <a:headEnd type="none" w="med" len="med"/>
                <a:tailEnd type="none" w="med" len="med"/>
              </a:ln>
            </p:spPr>
            <p:txBody>
              <a:bodyPr lIns="0" tIns="0" rIns="0" bIns="0" upright="1"/>
              <a:lstStyle/>
              <a:p>
                <a:pPr algn="ctr">
                  <a:buNone/>
                </a:pPr>
                <a:r>
                  <a:rPr lang="en-US" sz="900" kern="100">
                    <a:effectLst/>
                    <a:latin typeface="Calibri" panose="020F0502020204030204" pitchFamily="34" charset="0"/>
                    <a:ea typeface="宋体" panose="02010600030101010101" pitchFamily="2" charset="-122"/>
                    <a:cs typeface="Times New Roman" panose="02020603050405020304" pitchFamily="18" charset="0"/>
                  </a:rPr>
                  <a:t>B</a:t>
                </a:r>
                <a:r>
                  <a:rPr lang="zh-CN" sz="900" kern="100">
                    <a:effectLst/>
                    <a:latin typeface="Calibri" panose="020F0502020204030204" pitchFamily="34" charset="0"/>
                    <a:ea typeface="宋体" panose="02010600030101010101" pitchFamily="2" charset="-122"/>
                    <a:cs typeface="Times New Roman" panose="02020603050405020304" pitchFamily="18" charset="0"/>
                  </a:rPr>
                  <a:t>向</a:t>
                </a:r>
                <a:endParaRPr lang="zh-CN" sz="1050" kern="100">
                  <a:effectLst/>
                  <a:latin typeface="Calibri" panose="020F0502020204030204" pitchFamily="34" charset="0"/>
                  <a:ea typeface="宋体" panose="02010600030101010101" pitchFamily="2" charset="-122"/>
                  <a:cs typeface="Times New Roman" panose="02020603050405020304" pitchFamily="18" charset="0"/>
                </a:endParaRPr>
              </a:p>
            </p:txBody>
          </p:sp>
        </p:grpSp>
      </p:grpSp>
      <p:grpSp>
        <p:nvGrpSpPr>
          <p:cNvPr id="18" name="组合 17">
            <a:extLst>
              <a:ext uri="{FF2B5EF4-FFF2-40B4-BE49-F238E27FC236}">
                <a16:creationId xmlns:a16="http://schemas.microsoft.com/office/drawing/2014/main" id="{77807A2B-72D4-6EF9-6C7E-A91548800A42}"/>
              </a:ext>
            </a:extLst>
          </p:cNvPr>
          <p:cNvGrpSpPr/>
          <p:nvPr/>
        </p:nvGrpSpPr>
        <p:grpSpPr>
          <a:xfrm>
            <a:off x="3438306" y="3672851"/>
            <a:ext cx="2429097" cy="2161900"/>
            <a:chOff x="6196" y="7562"/>
            <a:chExt cx="3900" cy="3519"/>
          </a:xfrm>
        </p:grpSpPr>
        <p:pic>
          <p:nvPicPr>
            <p:cNvPr id="19" name="图片 18">
              <a:extLst>
                <a:ext uri="{FF2B5EF4-FFF2-40B4-BE49-F238E27FC236}">
                  <a16:creationId xmlns:a16="http://schemas.microsoft.com/office/drawing/2014/main" id="{BA5624F2-7231-8B49-CBF9-7D8A09A67317}"/>
                </a:ext>
              </a:extLst>
            </p:cNvPr>
            <p:cNvPicPr>
              <a:picLocks noChangeAspect="1"/>
            </p:cNvPicPr>
            <p:nvPr/>
          </p:nvPicPr>
          <p:blipFill>
            <a:blip r:embed="rId3"/>
            <a:stretch>
              <a:fillRect/>
            </a:stretch>
          </p:blipFill>
          <p:spPr>
            <a:xfrm>
              <a:off x="6196" y="7562"/>
              <a:ext cx="3900" cy="2867"/>
            </a:xfrm>
            <a:prstGeom prst="rect">
              <a:avLst/>
            </a:prstGeom>
            <a:noFill/>
            <a:ln>
              <a:noFill/>
            </a:ln>
          </p:spPr>
        </p:pic>
        <p:sp>
          <p:nvSpPr>
            <p:cNvPr id="20" name="文本框 242">
              <a:extLst>
                <a:ext uri="{FF2B5EF4-FFF2-40B4-BE49-F238E27FC236}">
                  <a16:creationId xmlns:a16="http://schemas.microsoft.com/office/drawing/2014/main" id="{EFA0003C-62C6-2B64-1211-A73D44D45743}"/>
                </a:ext>
              </a:extLst>
            </p:cNvPr>
            <p:cNvSpPr txBox="1"/>
            <p:nvPr/>
          </p:nvSpPr>
          <p:spPr>
            <a:xfrm>
              <a:off x="6284" y="10689"/>
              <a:ext cx="3708" cy="392"/>
            </a:xfrm>
            <a:prstGeom prst="rect">
              <a:avLst/>
            </a:prstGeom>
            <a:noFill/>
            <a:ln>
              <a:noFill/>
            </a:ln>
          </p:spPr>
          <p:txBody>
            <a:bodyPr upright="1">
              <a:spAutoFit/>
            </a:bodyPr>
            <a:lstStyle/>
            <a:p>
              <a:pPr algn="ctr">
                <a:buNone/>
              </a:pPr>
              <a:r>
                <a:rPr lang="zh-CN" sz="1050" kern="100" dirty="0">
                  <a:effectLst/>
                  <a:latin typeface="Calibri" panose="020F0502020204030204" pitchFamily="34" charset="0"/>
                  <a:ea typeface="仿宋_GB2312"/>
                  <a:cs typeface="楷体_GB2312"/>
                </a:rPr>
                <a:t>航空轴承失效监控试验系统控制面板</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grpSp>
      <p:grpSp>
        <p:nvGrpSpPr>
          <p:cNvPr id="21" name="组合 20">
            <a:extLst>
              <a:ext uri="{FF2B5EF4-FFF2-40B4-BE49-F238E27FC236}">
                <a16:creationId xmlns:a16="http://schemas.microsoft.com/office/drawing/2014/main" id="{80E53EC1-5270-84E5-855F-06119774CD38}"/>
              </a:ext>
            </a:extLst>
          </p:cNvPr>
          <p:cNvGrpSpPr/>
          <p:nvPr/>
        </p:nvGrpSpPr>
        <p:grpSpPr>
          <a:xfrm>
            <a:off x="5935514" y="3754648"/>
            <a:ext cx="2759372" cy="2164969"/>
            <a:chOff x="1726" y="1687"/>
            <a:chExt cx="4031" cy="4418"/>
          </a:xfrm>
        </p:grpSpPr>
        <p:sp>
          <p:nvSpPr>
            <p:cNvPr id="22" name="文本框 252">
              <a:extLst>
                <a:ext uri="{FF2B5EF4-FFF2-40B4-BE49-F238E27FC236}">
                  <a16:creationId xmlns:a16="http://schemas.microsoft.com/office/drawing/2014/main" id="{B2DB43DB-7A20-B27B-F05D-F34709C79D46}"/>
                </a:ext>
              </a:extLst>
            </p:cNvPr>
            <p:cNvSpPr txBox="1"/>
            <p:nvPr/>
          </p:nvSpPr>
          <p:spPr>
            <a:xfrm>
              <a:off x="1785" y="4758"/>
              <a:ext cx="3972" cy="1347"/>
            </a:xfrm>
            <a:prstGeom prst="rect">
              <a:avLst/>
            </a:prstGeom>
            <a:noFill/>
            <a:ln>
              <a:noFill/>
            </a:ln>
          </p:spPr>
          <p:txBody>
            <a:bodyPr upright="1"/>
            <a:lstStyle/>
            <a:p>
              <a:pPr algn="ctr">
                <a:buNone/>
              </a:pPr>
              <a:r>
                <a:rPr lang="en-US" sz="1050" kern="100" dirty="0">
                  <a:effectLst/>
                  <a:latin typeface="Calibri" panose="020F0502020204030204" pitchFamily="34" charset="0"/>
                  <a:ea typeface="仿宋_GB2312"/>
                  <a:cs typeface="Times New Roman" panose="02020603050405020304" pitchFamily="18" charset="0"/>
                </a:rPr>
                <a:t>1</a:t>
              </a:r>
              <a:r>
                <a:rPr lang="zh-CN" sz="900" kern="100" dirty="0">
                  <a:effectLst/>
                  <a:latin typeface="Calibri" panose="020F0502020204030204" pitchFamily="34" charset="0"/>
                  <a:ea typeface="仿宋_GB2312"/>
                  <a:cs typeface="Times New Roman" panose="02020603050405020304" pitchFamily="18" charset="0"/>
                </a:rPr>
                <a:t>－电主轴温度传感器；</a:t>
              </a:r>
              <a:r>
                <a:rPr lang="en-US" sz="900" kern="100" dirty="0">
                  <a:effectLst/>
                  <a:latin typeface="Calibri" panose="020F0502020204030204" pitchFamily="34" charset="0"/>
                  <a:ea typeface="仿宋_GB2312"/>
                  <a:cs typeface="Times New Roman" panose="02020603050405020304" pitchFamily="18" charset="0"/>
                </a:rPr>
                <a:t>2</a:t>
              </a:r>
              <a:r>
                <a:rPr lang="zh-CN" sz="900" kern="100" dirty="0">
                  <a:effectLst/>
                  <a:latin typeface="Calibri" panose="020F0502020204030204" pitchFamily="34" charset="0"/>
                  <a:ea typeface="仿宋_GB2312"/>
                  <a:cs typeface="Times New Roman" panose="02020603050405020304" pitchFamily="18" charset="0"/>
                </a:rPr>
                <a:t>－设备轴承温度传感器；</a:t>
              </a:r>
              <a:r>
                <a:rPr lang="en-US" sz="900" kern="100" dirty="0">
                  <a:effectLst/>
                  <a:latin typeface="Calibri" panose="020F0502020204030204" pitchFamily="34" charset="0"/>
                  <a:ea typeface="仿宋_GB2312"/>
                  <a:cs typeface="Times New Roman" panose="02020603050405020304" pitchFamily="18" charset="0"/>
                </a:rPr>
                <a:t>3</a:t>
              </a:r>
              <a:r>
                <a:rPr lang="zh-CN" sz="900" kern="100" dirty="0">
                  <a:effectLst/>
                  <a:latin typeface="Calibri" panose="020F0502020204030204" pitchFamily="34" charset="0"/>
                  <a:ea typeface="仿宋_GB2312"/>
                  <a:cs typeface="Times New Roman" panose="02020603050405020304" pitchFamily="18" charset="0"/>
                </a:rPr>
                <a:t>－设备轴承温度传感器；</a:t>
              </a:r>
              <a:r>
                <a:rPr lang="en-US" sz="900" kern="100" dirty="0">
                  <a:effectLst/>
                  <a:latin typeface="Calibri" panose="020F0502020204030204" pitchFamily="34" charset="0"/>
                  <a:ea typeface="仿宋_GB2312"/>
                  <a:cs typeface="Times New Roman" panose="02020603050405020304" pitchFamily="18" charset="0"/>
                </a:rPr>
                <a:t>4</a:t>
              </a:r>
              <a:r>
                <a:rPr lang="zh-CN" sz="900" kern="100" dirty="0">
                  <a:effectLst/>
                  <a:latin typeface="Calibri" panose="020F0502020204030204" pitchFamily="34" charset="0"/>
                  <a:ea typeface="仿宋_GB2312"/>
                  <a:cs typeface="Times New Roman" panose="02020603050405020304" pitchFamily="18" charset="0"/>
                </a:rPr>
                <a:t>－试验轴承温度传感器；</a:t>
              </a:r>
              <a:r>
                <a:rPr lang="en-US" sz="900" kern="100" dirty="0">
                  <a:effectLst/>
                  <a:latin typeface="Calibri" panose="020F0502020204030204" pitchFamily="34" charset="0"/>
                  <a:ea typeface="仿宋_GB2312"/>
                  <a:cs typeface="Times New Roman" panose="02020603050405020304" pitchFamily="18" charset="0"/>
                </a:rPr>
                <a:t>5</a:t>
              </a:r>
              <a:r>
                <a:rPr lang="zh-CN" sz="900" kern="100" dirty="0">
                  <a:effectLst/>
                  <a:latin typeface="Calibri" panose="020F0502020204030204" pitchFamily="34" charset="0"/>
                  <a:ea typeface="仿宋_GB2312"/>
                  <a:cs typeface="Times New Roman" panose="02020603050405020304" pitchFamily="18" charset="0"/>
                </a:rPr>
                <a:t>－试验轴承振动传感器；</a:t>
              </a:r>
              <a:r>
                <a:rPr lang="en-US" sz="900" kern="100" dirty="0">
                  <a:effectLst/>
                  <a:latin typeface="Calibri" panose="020F0502020204030204" pitchFamily="34" charset="0"/>
                  <a:ea typeface="仿宋_GB2312"/>
                  <a:cs typeface="Times New Roman" panose="02020603050405020304" pitchFamily="18" charset="0"/>
                </a:rPr>
                <a:t>6</a:t>
              </a:r>
              <a:r>
                <a:rPr lang="zh-CN" sz="900" kern="100" dirty="0">
                  <a:effectLst/>
                  <a:latin typeface="Calibri" panose="020F0502020204030204" pitchFamily="34" charset="0"/>
                  <a:ea typeface="仿宋_GB2312"/>
                  <a:cs typeface="Times New Roman" panose="02020603050405020304" pitchFamily="18" charset="0"/>
                </a:rPr>
                <a:t>－设备轴承振动传感器</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a:p>
              <a:pPr algn="ctr">
                <a:buNone/>
              </a:pPr>
              <a:r>
                <a:rPr lang="zh-CN" sz="1050" kern="100" dirty="0">
                  <a:effectLst/>
                  <a:latin typeface="Calibri" panose="020F0502020204030204" pitchFamily="34" charset="0"/>
                  <a:ea typeface="仿宋_GB2312"/>
                  <a:cs typeface="Times New Roman" panose="02020603050405020304" pitchFamily="18" charset="0"/>
                </a:rPr>
                <a:t>传感器监测点（</a:t>
              </a:r>
              <a:r>
                <a:rPr lang="en-US" sz="1050" kern="100" dirty="0">
                  <a:effectLst/>
                  <a:latin typeface="Calibri" panose="020F0502020204030204" pitchFamily="34" charset="0"/>
                  <a:ea typeface="仿宋_GB2312"/>
                  <a:cs typeface="Times New Roman" panose="02020603050405020304" pitchFamily="18" charset="0"/>
                </a:rPr>
                <a:t>A</a:t>
              </a:r>
              <a:r>
                <a:rPr lang="zh-CN" sz="1050" kern="100" dirty="0">
                  <a:effectLst/>
                  <a:latin typeface="Calibri" panose="020F0502020204030204" pitchFamily="34" charset="0"/>
                  <a:ea typeface="仿宋_GB2312"/>
                  <a:cs typeface="Times New Roman" panose="02020603050405020304" pitchFamily="18" charset="0"/>
                </a:rPr>
                <a:t>向）</a:t>
              </a:r>
              <a:endParaRPr lang="zh-CN" sz="1050" kern="100" dirty="0">
                <a:effectLst/>
                <a:latin typeface="Calibri" panose="020F0502020204030204" pitchFamily="34" charset="0"/>
                <a:ea typeface="宋体" panose="02010600030101010101" pitchFamily="2" charset="-122"/>
                <a:cs typeface="Times New Roman" panose="02020603050405020304" pitchFamily="18" charset="0"/>
              </a:endParaRPr>
            </a:p>
          </p:txBody>
        </p:sp>
        <p:pic>
          <p:nvPicPr>
            <p:cNvPr id="23" name="图片 22">
              <a:extLst>
                <a:ext uri="{FF2B5EF4-FFF2-40B4-BE49-F238E27FC236}">
                  <a16:creationId xmlns:a16="http://schemas.microsoft.com/office/drawing/2014/main" id="{934FD111-DE32-F23F-8523-8986AC71ED98}"/>
                </a:ext>
              </a:extLst>
            </p:cNvPr>
            <p:cNvPicPr>
              <a:picLocks noChangeAspect="1"/>
            </p:cNvPicPr>
            <p:nvPr/>
          </p:nvPicPr>
          <p:blipFill>
            <a:blip r:embed="rId4"/>
            <a:stretch>
              <a:fillRect/>
            </a:stretch>
          </p:blipFill>
          <p:spPr>
            <a:xfrm>
              <a:off x="1726" y="1687"/>
              <a:ext cx="4006" cy="2926"/>
            </a:xfrm>
            <a:prstGeom prst="rect">
              <a:avLst/>
            </a:prstGeom>
            <a:noFill/>
            <a:ln>
              <a:noFill/>
            </a:ln>
          </p:spPr>
        </p:pic>
      </p:grpSp>
      <p:sp>
        <p:nvSpPr>
          <p:cNvPr id="4" name="Text Box 5">
            <a:extLst>
              <a:ext uri="{FF2B5EF4-FFF2-40B4-BE49-F238E27FC236}">
                <a16:creationId xmlns:a16="http://schemas.microsoft.com/office/drawing/2014/main" id="{DC4CD133-3E0A-1D77-B4CE-B5318F5B70EE}"/>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142354343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357E60-56CA-41F6-894D-8D0F2F4EE7C7}"/>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1B98F322-7E36-2B3A-E8DC-B5E24E7F6B70}"/>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26346631-1E46-EF27-0EA5-EC563849518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7BB77061-8AEE-5AE8-D579-153050281F87}"/>
              </a:ext>
            </a:extLst>
          </p:cNvPr>
          <p:cNvSpPr/>
          <p:nvPr/>
        </p:nvSpPr>
        <p:spPr>
          <a:xfrm>
            <a:off x="452120" y="690924"/>
            <a:ext cx="8300085" cy="5681301"/>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A0696702-80ED-66E2-53BF-7BBC228E836C}"/>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4.9 </a:t>
            </a:r>
            <a:r>
              <a:rPr lang="zh-CN" altLang="en-US" sz="1800" b="1" dirty="0">
                <a:solidFill>
                  <a:srgbClr val="FF0000"/>
                </a:solidFill>
                <a:sym typeface="+mn-ea"/>
              </a:rPr>
              <a:t>含机匣的转子中介轴承故障模拟试验器</a:t>
            </a:r>
          </a:p>
        </p:txBody>
      </p:sp>
      <p:sp>
        <p:nvSpPr>
          <p:cNvPr id="6" name="文本框 5">
            <a:extLst>
              <a:ext uri="{FF2B5EF4-FFF2-40B4-BE49-F238E27FC236}">
                <a16:creationId xmlns:a16="http://schemas.microsoft.com/office/drawing/2014/main" id="{D61A64B1-21D4-C425-9A5C-2802B3E5829C}"/>
              </a:ext>
            </a:extLst>
          </p:cNvPr>
          <p:cNvSpPr txBox="1"/>
          <p:nvPr/>
        </p:nvSpPr>
        <p:spPr>
          <a:xfrm>
            <a:off x="549354" y="832424"/>
            <a:ext cx="8105616" cy="1511952"/>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含机匣的双转子中介轴承故障模拟试验器可承担内外圈同向旋转或反向旋转短圆柱滚棒轴承的各种试验，系统采用高速电主轴作为动力输入，高速轴最大</a:t>
            </a:r>
            <a:r>
              <a:rPr lang="en-US" altLang="zh-CN" sz="1600" i="0" dirty="0">
                <a:latin typeface="宋体" panose="02010600030101010101" pitchFamily="2" charset="-122"/>
                <a:ea typeface="宋体" panose="02010600030101010101" pitchFamily="2" charset="-122"/>
              </a:rPr>
              <a:t>16000r/min</a:t>
            </a:r>
            <a:r>
              <a:rPr lang="zh-CN" altLang="en-US" sz="1600" i="0" dirty="0">
                <a:latin typeface="宋体" panose="02010600030101010101" pitchFamily="2" charset="-122"/>
                <a:ea typeface="宋体" panose="02010600030101010101" pitchFamily="2" charset="-122"/>
              </a:rPr>
              <a:t>，低速轴最大</a:t>
            </a:r>
            <a:r>
              <a:rPr lang="en-US" altLang="zh-CN" sz="1600" i="0" dirty="0">
                <a:latin typeface="宋体" panose="02010600030101010101" pitchFamily="2" charset="-122"/>
                <a:ea typeface="宋体" panose="02010600030101010101" pitchFamily="2" charset="-122"/>
              </a:rPr>
              <a:t>12000r/m</a:t>
            </a:r>
            <a:r>
              <a:rPr lang="zh-CN" altLang="en-US" sz="1600" i="0" dirty="0">
                <a:latin typeface="宋体" panose="02010600030101010101" pitchFamily="2" charset="-122"/>
                <a:ea typeface="宋体" panose="02010600030101010101" pitchFamily="2" charset="-122"/>
              </a:rPr>
              <a:t>。具备径向加载能力，最大可达</a:t>
            </a:r>
            <a:r>
              <a:rPr lang="en-US" altLang="zh-CN" sz="1600" i="0" dirty="0">
                <a:latin typeface="宋体" panose="02010600030101010101" pitchFamily="2" charset="-122"/>
                <a:ea typeface="宋体" panose="02010600030101010101" pitchFamily="2" charset="-122"/>
              </a:rPr>
              <a:t>25kN</a:t>
            </a:r>
            <a:r>
              <a:rPr lang="zh-CN" altLang="en-US" sz="1600" i="0" dirty="0">
                <a:latin typeface="宋体" panose="02010600030101010101" pitchFamily="2" charset="-122"/>
                <a:ea typeface="宋体" panose="02010600030101010101" pitchFamily="2" charset="-122"/>
              </a:rPr>
              <a:t>。具备滑油加温能力，可加温至</a:t>
            </a:r>
            <a:r>
              <a:rPr lang="en-US" altLang="zh-CN" sz="1600" i="0" dirty="0">
                <a:latin typeface="宋体" panose="02010600030101010101" pitchFamily="2" charset="-122"/>
                <a:ea typeface="宋体" panose="02010600030101010101" pitchFamily="2" charset="-122"/>
              </a:rPr>
              <a:t>200℃</a:t>
            </a:r>
            <a:r>
              <a:rPr lang="zh-CN" altLang="en-US" sz="1600" i="0" dirty="0">
                <a:latin typeface="宋体" panose="02010600030101010101" pitchFamily="2" charset="-122"/>
                <a:ea typeface="宋体" panose="02010600030101010101" pitchFamily="2" charset="-122"/>
              </a:rPr>
              <a:t>。转速和载荷谱可由计算机自动控制。满足本项目中介主轴故障试验模拟研究需要。</a:t>
            </a:r>
          </a:p>
        </p:txBody>
      </p:sp>
      <p:graphicFrame>
        <p:nvGraphicFramePr>
          <p:cNvPr id="7" name="对象 6">
            <a:extLst>
              <a:ext uri="{FF2B5EF4-FFF2-40B4-BE49-F238E27FC236}">
                <a16:creationId xmlns:a16="http://schemas.microsoft.com/office/drawing/2014/main" id="{64C2AB42-8628-EB8A-D875-52C4D4F15633}"/>
              </a:ext>
            </a:extLst>
          </p:cNvPr>
          <p:cNvGraphicFramePr>
            <a:graphicFrameLocks noChangeAspect="1"/>
          </p:cNvGraphicFramePr>
          <p:nvPr>
            <p:extLst>
              <p:ext uri="{D42A27DB-BD31-4B8C-83A1-F6EECF244321}">
                <p14:modId xmlns:p14="http://schemas.microsoft.com/office/powerpoint/2010/main" val="3963050623"/>
              </p:ext>
            </p:extLst>
          </p:nvPr>
        </p:nvGraphicFramePr>
        <p:xfrm>
          <a:off x="1829426" y="2470636"/>
          <a:ext cx="6552574" cy="2188426"/>
        </p:xfrm>
        <a:graphic>
          <a:graphicData uri="http://schemas.openxmlformats.org/presentationml/2006/ole">
            <mc:AlternateContent xmlns:mc="http://schemas.openxmlformats.org/markup-compatibility/2006">
              <mc:Choice xmlns:v="urn:schemas-microsoft-com:vml" Requires="v">
                <p:oleObj name="Visio" r:id="rId2" imgW="10954338" imgH="4118458" progId="Visio.Drawing.11">
                  <p:embed/>
                </p:oleObj>
              </mc:Choice>
              <mc:Fallback>
                <p:oleObj name="Visio" r:id="rId2" imgW="10954338" imgH="4118458" progId="Visio.Drawing.11">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9426" y="2470636"/>
                        <a:ext cx="6552574" cy="2188426"/>
                      </a:xfrm>
                      <a:prstGeom prst="rect">
                        <a:avLst/>
                      </a:prstGeom>
                      <a:noFill/>
                    </p:spPr>
                  </p:pic>
                </p:oleObj>
              </mc:Fallback>
            </mc:AlternateContent>
          </a:graphicData>
        </a:graphic>
      </p:graphicFrame>
      <p:sp>
        <p:nvSpPr>
          <p:cNvPr id="9" name="Rectangle 5">
            <a:extLst>
              <a:ext uri="{FF2B5EF4-FFF2-40B4-BE49-F238E27FC236}">
                <a16:creationId xmlns:a16="http://schemas.microsoft.com/office/drawing/2014/main" id="{3D45D991-E22F-9949-3053-D57B4CFE0B5D}"/>
              </a:ext>
            </a:extLst>
          </p:cNvPr>
          <p:cNvSpPr>
            <a:spLocks noChangeArrowheads="1"/>
          </p:cNvSpPr>
          <p:nvPr/>
        </p:nvSpPr>
        <p:spPr bwMode="auto">
          <a:xfrm>
            <a:off x="762000" y="266700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10" name="Rectangle 6">
            <a:extLst>
              <a:ext uri="{FF2B5EF4-FFF2-40B4-BE49-F238E27FC236}">
                <a16:creationId xmlns:a16="http://schemas.microsoft.com/office/drawing/2014/main" id="{EBB450C8-0E4F-64EE-4FD0-DE6E1DD6441D}"/>
              </a:ext>
            </a:extLst>
          </p:cNvPr>
          <p:cNvSpPr>
            <a:spLocks noChangeArrowheads="1"/>
          </p:cNvSpPr>
          <p:nvPr/>
        </p:nvSpPr>
        <p:spPr bwMode="auto">
          <a:xfrm>
            <a:off x="588010" y="3252302"/>
            <a:ext cx="1105527" cy="830997"/>
          </a:xfrm>
          <a:prstGeom prst="rect">
            <a:avLst/>
          </a:prstGeom>
          <a:ln/>
        </p:spPr>
        <p:style>
          <a:lnRef idx="2">
            <a:schemeClr val="accent6"/>
          </a:lnRef>
          <a:fillRef idx="1">
            <a:schemeClr val="lt1"/>
          </a:fillRef>
          <a:effectRef idx="0">
            <a:schemeClr val="accent6"/>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algn="ctr" defTabSz="914400" rtl="0" eaLnBrk="0" fontAlgn="base" latinLnBrk="0" hangingPunct="0">
              <a:lnSpc>
                <a:spcPct val="100000"/>
              </a:lnSpc>
              <a:spcBef>
                <a:spcPct val="0"/>
              </a:spcBef>
              <a:spcAft>
                <a:spcPct val="0"/>
              </a:spcAft>
              <a:buClrTx/>
              <a:buSzTx/>
              <a:buFontTx/>
              <a:buNone/>
              <a:tabLst/>
            </a:pPr>
            <a:r>
              <a:rPr kumimoji="0" lang="zh-CN" altLang="en-US" sz="1200" b="0" i="0" u="none" strike="noStrike" cap="none" normalizeH="0" baseline="0" dirty="0">
                <a:ln>
                  <a:noFill/>
                </a:ln>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含机匣的双转子中介轴承故障模拟试验器主体</a:t>
            </a:r>
            <a:endParaRPr kumimoji="0" lang="zh-CN" altLang="en-US" sz="1200" b="0" i="0" u="none" strike="noStrike" cap="none" normalizeH="0" baseline="0" dirty="0">
              <a:ln>
                <a:noFill/>
              </a:ln>
              <a:solidFill>
                <a:schemeClr val="tx1"/>
              </a:solidFill>
              <a:effectLst/>
            </a:endParaRPr>
          </a:p>
        </p:txBody>
      </p:sp>
      <p:pic>
        <p:nvPicPr>
          <p:cNvPr id="2063" name="Picture 16">
            <a:extLst>
              <a:ext uri="{FF2B5EF4-FFF2-40B4-BE49-F238E27FC236}">
                <a16:creationId xmlns:a16="http://schemas.microsoft.com/office/drawing/2014/main" id="{51FF80CD-21D9-9E5B-9435-9965D671D3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4785322"/>
            <a:ext cx="1835098" cy="1390888"/>
          </a:xfrm>
          <a:prstGeom prst="rect">
            <a:avLst/>
          </a:prstGeom>
          <a:noFill/>
          <a:extLst>
            <a:ext uri="{909E8E84-426E-40DD-AFC4-6F175D3DCCD1}">
              <a14:hiddenFill xmlns:a14="http://schemas.microsoft.com/office/drawing/2010/main">
                <a:solidFill>
                  <a:srgbClr val="FFFFFF"/>
                </a:solidFill>
              </a14:hiddenFill>
            </a:ext>
          </a:extLst>
        </p:spPr>
      </p:pic>
      <p:pic>
        <p:nvPicPr>
          <p:cNvPr id="2062" name="Picture 13">
            <a:extLst>
              <a:ext uri="{FF2B5EF4-FFF2-40B4-BE49-F238E27FC236}">
                <a16:creationId xmlns:a16="http://schemas.microsoft.com/office/drawing/2014/main" id="{93F73925-82D2-DD51-615C-6EBEE1A62E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31893" y="4785322"/>
            <a:ext cx="1835203" cy="1400237"/>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20">
            <a:extLst>
              <a:ext uri="{FF2B5EF4-FFF2-40B4-BE49-F238E27FC236}">
                <a16:creationId xmlns:a16="http://schemas.microsoft.com/office/drawing/2014/main" id="{8802A9DD-304E-1ACD-34E9-5FB0BC86A95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03290" y="4730263"/>
            <a:ext cx="1883141" cy="1436813"/>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6">
            <a:extLst>
              <a:ext uri="{FF2B5EF4-FFF2-40B4-BE49-F238E27FC236}">
                <a16:creationId xmlns:a16="http://schemas.microsoft.com/office/drawing/2014/main" id="{85E66CF0-A8C1-CFD7-DA65-DFC1E952F167}"/>
              </a:ext>
            </a:extLst>
          </p:cNvPr>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3" name="Rectangle 17">
            <a:extLst>
              <a:ext uri="{FF2B5EF4-FFF2-40B4-BE49-F238E27FC236}">
                <a16:creationId xmlns:a16="http://schemas.microsoft.com/office/drawing/2014/main" id="{AA3B70F2-0CF2-8018-16A7-CC0BDD3CF86B}"/>
              </a:ext>
            </a:extLst>
          </p:cNvPr>
          <p:cNvSpPr>
            <a:spLocks noChangeArrowheads="1"/>
          </p:cNvSpPr>
          <p:nvPr/>
        </p:nvSpPr>
        <p:spPr bwMode="auto">
          <a:xfrm>
            <a:off x="0" y="41592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zh-CN" altLang="en-US"/>
          </a:p>
        </p:txBody>
      </p:sp>
      <p:sp>
        <p:nvSpPr>
          <p:cNvPr id="37" name="文本框 36">
            <a:extLst>
              <a:ext uri="{FF2B5EF4-FFF2-40B4-BE49-F238E27FC236}">
                <a16:creationId xmlns:a16="http://schemas.microsoft.com/office/drawing/2014/main" id="{29B3B220-8931-95CA-C6CF-576629671986}"/>
              </a:ext>
            </a:extLst>
          </p:cNvPr>
          <p:cNvSpPr txBox="1"/>
          <p:nvPr/>
        </p:nvSpPr>
        <p:spPr>
          <a:xfrm>
            <a:off x="588009" y="5315892"/>
            <a:ext cx="1105527" cy="461665"/>
          </a:xfrm>
          <a:prstGeom prst="rect">
            <a:avLst/>
          </a:prstGeom>
        </p:spPr>
        <p:style>
          <a:lnRef idx="2">
            <a:schemeClr val="accent6"/>
          </a:lnRef>
          <a:fillRef idx="1">
            <a:schemeClr val="lt1"/>
          </a:fillRef>
          <a:effectRef idx="0">
            <a:schemeClr val="accent6"/>
          </a:effectRef>
          <a:fontRef idx="minor">
            <a:schemeClr val="dk1"/>
          </a:fontRef>
        </p:style>
        <p:txBody>
          <a:bodyPr wrap="square">
            <a:spAutoFit/>
          </a:bodyPr>
          <a:lstStyle/>
          <a:p>
            <a:pPr algn="ctr"/>
            <a:r>
              <a:rPr lang="zh-CN" altLang="zh-CN" sz="1200" kern="100" dirty="0">
                <a:effectLst/>
                <a:latin typeface="Times New Roman" panose="02020603050405020304" pitchFamily="18" charset="0"/>
                <a:ea typeface="宋体" panose="02010600030101010101" pitchFamily="2" charset="-122"/>
                <a:cs typeface="Times New Roman" panose="02020603050405020304" pitchFamily="18" charset="0"/>
              </a:rPr>
              <a:t>试验器配套设备</a:t>
            </a:r>
            <a:endParaRPr lang="zh-CN" altLang="en-US" sz="1200" dirty="0"/>
          </a:p>
        </p:txBody>
      </p:sp>
      <p:sp>
        <p:nvSpPr>
          <p:cNvPr id="11" name="Text Box 5">
            <a:extLst>
              <a:ext uri="{FF2B5EF4-FFF2-40B4-BE49-F238E27FC236}">
                <a16:creationId xmlns:a16="http://schemas.microsoft.com/office/drawing/2014/main" id="{2E678DF9-9492-F6CF-DFE1-C275D8B34893}"/>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176610106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F809A-D529-5CDE-C19B-B2B0C23EAFB5}"/>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F8A0EEE-3850-06D5-A33C-28AC3EE1A888}"/>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58076111-7A2C-C545-D18F-CC49294AD3B6}"/>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9F5F6697-8679-187D-6E78-7195FF6CB242}"/>
              </a:ext>
            </a:extLst>
          </p:cNvPr>
          <p:cNvSpPr/>
          <p:nvPr/>
        </p:nvSpPr>
        <p:spPr>
          <a:xfrm>
            <a:off x="452120" y="1262380"/>
            <a:ext cx="8300085" cy="51098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7E86B5C5-90D1-C99D-4E61-3414F09AC375}"/>
              </a:ext>
            </a:extLst>
          </p:cNvPr>
          <p:cNvSpPr txBox="1"/>
          <p:nvPr/>
        </p:nvSpPr>
        <p:spPr>
          <a:xfrm>
            <a:off x="4572000" y="0"/>
            <a:ext cx="4495800" cy="369332"/>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4.10 </a:t>
            </a:r>
            <a:r>
              <a:rPr lang="zh-CN" altLang="en-US" sz="1800" b="1" dirty="0">
                <a:solidFill>
                  <a:srgbClr val="FF0000"/>
                </a:solidFill>
                <a:sym typeface="+mn-ea"/>
              </a:rPr>
              <a:t>航空发动机球轴承试验器</a:t>
            </a:r>
          </a:p>
        </p:txBody>
      </p:sp>
      <p:sp>
        <p:nvSpPr>
          <p:cNvPr id="5" name="文本框 4">
            <a:extLst>
              <a:ext uri="{FF2B5EF4-FFF2-40B4-BE49-F238E27FC236}">
                <a16:creationId xmlns:a16="http://schemas.microsoft.com/office/drawing/2014/main" id="{79781BCA-702F-53FD-8A23-B877701EAAF8}"/>
              </a:ext>
            </a:extLst>
          </p:cNvPr>
          <p:cNvSpPr txBox="1"/>
          <p:nvPr/>
        </p:nvSpPr>
        <p:spPr>
          <a:xfrm>
            <a:off x="452120" y="609283"/>
            <a:ext cx="5796280" cy="33855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p:spPr>
        <p:txBody>
          <a:bodyPr wrap="square">
            <a:spAutoFit/>
          </a:bodyPr>
          <a:lstStyle/>
          <a:p>
            <a:pPr marL="0" indent="0" algn="just" defTabSz="266700">
              <a:spcBef>
                <a:spcPct val="0"/>
              </a:spcBef>
              <a:spcAft>
                <a:spcPct val="0"/>
              </a:spcAft>
            </a:pPr>
            <a:r>
              <a:rPr lang="en-US" sz="1600" b="1" dirty="0">
                <a:latin typeface="Calibri" panose="020F0502020204030204"/>
              </a:rPr>
              <a:t>4.</a:t>
            </a:r>
            <a:r>
              <a:rPr lang="en-US" sz="1600" b="1" dirty="0">
                <a:latin typeface="Calibri" panose="020F0502020204030204"/>
                <a:ea typeface="宋体" panose="02010600030101010101" pitchFamily="2" charset="-122"/>
              </a:rPr>
              <a:t>10 </a:t>
            </a:r>
            <a:r>
              <a:rPr lang="zh-CN" altLang="en-US" sz="1600" b="1" dirty="0">
                <a:latin typeface="Calibri" panose="020F0502020204030204"/>
                <a:ea typeface="宋体" panose="02010600030101010101" pitchFamily="2" charset="-122"/>
              </a:rPr>
              <a:t>带服役环境和机动载荷模拟的航空发动机球轴承试验器</a:t>
            </a:r>
          </a:p>
        </p:txBody>
      </p:sp>
      <p:sp>
        <p:nvSpPr>
          <p:cNvPr id="6" name="文本框 5">
            <a:extLst>
              <a:ext uri="{FF2B5EF4-FFF2-40B4-BE49-F238E27FC236}">
                <a16:creationId xmlns:a16="http://schemas.microsoft.com/office/drawing/2014/main" id="{17803F43-6E80-38E0-686D-C0C2B804FE98}"/>
              </a:ext>
            </a:extLst>
          </p:cNvPr>
          <p:cNvSpPr txBox="1"/>
          <p:nvPr/>
        </p:nvSpPr>
        <p:spPr>
          <a:xfrm>
            <a:off x="597841" y="1375447"/>
            <a:ext cx="7987993" cy="2250616"/>
          </a:xfrm>
          <a:prstGeom prst="rect">
            <a:avLst/>
          </a:prstGeom>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带服役环境和机动载荷模拟的航空发动机球轴承试验器采用的发动机零部件尺寸以实物实测为准，与发动机实物接口和安装定位要与发动机保持一致；转子转速最大可达</a:t>
            </a:r>
            <a:r>
              <a:rPr lang="en-US" altLang="zh-CN" sz="1600" i="0" dirty="0">
                <a:latin typeface="宋体" panose="02010600030101010101" pitchFamily="2" charset="-122"/>
                <a:ea typeface="宋体" panose="02010600030101010101" pitchFamily="2" charset="-122"/>
              </a:rPr>
              <a:t>20000rpm</a:t>
            </a:r>
            <a:r>
              <a:rPr lang="zh-CN" altLang="en-US" sz="1600" i="0" dirty="0">
                <a:latin typeface="宋体" panose="02010600030101010101" pitchFamily="2" charset="-122"/>
                <a:ea typeface="宋体" panose="02010600030101010101" pitchFamily="2" charset="-122"/>
              </a:rPr>
              <a:t>，可双向旋转，驱动电机功率不低于</a:t>
            </a:r>
            <a:r>
              <a:rPr lang="en-US" altLang="zh-CN" sz="1600" i="0" dirty="0">
                <a:latin typeface="宋体" panose="02010600030101010101" pitchFamily="2" charset="-122"/>
                <a:ea typeface="宋体" panose="02010600030101010101" pitchFamily="2" charset="-122"/>
              </a:rPr>
              <a:t>100kW</a:t>
            </a:r>
            <a:r>
              <a:rPr lang="zh-CN" altLang="en-US" sz="1600" i="0" dirty="0">
                <a:latin typeface="宋体" panose="02010600030101010101" pitchFamily="2" charset="-122"/>
                <a:ea typeface="宋体" panose="02010600030101010101" pitchFamily="2" charset="-122"/>
              </a:rPr>
              <a:t>，控制精度</a:t>
            </a:r>
            <a:r>
              <a:rPr lang="en-US" altLang="zh-CN" sz="1600" i="0" dirty="0">
                <a:latin typeface="宋体" panose="02010600030101010101" pitchFamily="2" charset="-122"/>
                <a:ea typeface="宋体" panose="02010600030101010101" pitchFamily="2" charset="-122"/>
              </a:rPr>
              <a:t>±0.2%FS</a:t>
            </a:r>
            <a:r>
              <a:rPr lang="zh-CN" altLang="en-US" sz="1600" i="0" dirty="0">
                <a:latin typeface="宋体" panose="02010600030101010101" pitchFamily="2" charset="-122"/>
                <a:ea typeface="宋体" panose="02010600030101010101" pitchFamily="2" charset="-122"/>
              </a:rPr>
              <a:t>；具有轴向</a:t>
            </a:r>
            <a:r>
              <a:rPr lang="en-US" altLang="zh-CN" sz="1600" i="0" dirty="0">
                <a:latin typeface="宋体" panose="02010600030101010101" pitchFamily="2" charset="-122"/>
                <a:ea typeface="宋体" panose="02010600030101010101" pitchFamily="2" charset="-122"/>
              </a:rPr>
              <a:t>60kN</a:t>
            </a:r>
            <a:r>
              <a:rPr lang="zh-CN" altLang="en-US" sz="1600" i="0" dirty="0">
                <a:latin typeface="宋体" panose="02010600030101010101" pitchFamily="2" charset="-122"/>
                <a:ea typeface="宋体" panose="02010600030101010101" pitchFamily="2" charset="-122"/>
              </a:rPr>
              <a:t>和径向</a:t>
            </a:r>
            <a:r>
              <a:rPr lang="en-US" altLang="zh-CN" sz="1600" i="0" dirty="0">
                <a:latin typeface="宋体" panose="02010600030101010101" pitchFamily="2" charset="-122"/>
                <a:ea typeface="宋体" panose="02010600030101010101" pitchFamily="2" charset="-122"/>
              </a:rPr>
              <a:t>20kN</a:t>
            </a:r>
            <a:r>
              <a:rPr lang="zh-CN" altLang="en-US" sz="1600" i="0" dirty="0">
                <a:latin typeface="宋体" panose="02010600030101010101" pitchFamily="2" charset="-122"/>
                <a:ea typeface="宋体" panose="02010600030101010101" pitchFamily="2" charset="-122"/>
              </a:rPr>
              <a:t>稳态基础载荷液压加载能力，连续可调，控制精度</a:t>
            </a:r>
            <a:r>
              <a:rPr lang="en-US" altLang="zh-CN" sz="1600" i="0" dirty="0">
                <a:latin typeface="宋体" panose="02010600030101010101" pitchFamily="2" charset="-122"/>
                <a:ea typeface="宋体" panose="02010600030101010101" pitchFamily="2" charset="-122"/>
              </a:rPr>
              <a:t>±1.5%FS</a:t>
            </a:r>
            <a:r>
              <a:rPr lang="zh-CN" altLang="en-US" sz="1600" i="0" dirty="0">
                <a:latin typeface="宋体" panose="02010600030101010101" pitchFamily="2" charset="-122"/>
                <a:ea typeface="宋体" panose="02010600030101010101" pitchFamily="2" charset="-122"/>
              </a:rPr>
              <a:t>；预留轴向不低于</a:t>
            </a:r>
            <a:r>
              <a:rPr lang="en-US" altLang="zh-CN" sz="1600" i="0" dirty="0">
                <a:latin typeface="宋体" panose="02010600030101010101" pitchFamily="2" charset="-122"/>
                <a:ea typeface="宋体" panose="02010600030101010101" pitchFamily="2" charset="-122"/>
              </a:rPr>
              <a:t>20kN</a:t>
            </a:r>
            <a:r>
              <a:rPr lang="zh-CN" altLang="en-US" sz="1600" i="0" dirty="0">
                <a:latin typeface="宋体" panose="02010600030101010101" pitchFamily="2" charset="-122"/>
                <a:ea typeface="宋体" panose="02010600030101010101" pitchFamily="2" charset="-122"/>
              </a:rPr>
              <a:t>、径向不低于</a:t>
            </a:r>
            <a:r>
              <a:rPr lang="en-US" altLang="zh-CN" sz="1600" i="0" dirty="0">
                <a:latin typeface="宋体" panose="02010600030101010101" pitchFamily="2" charset="-122"/>
                <a:ea typeface="宋体" panose="02010600030101010101" pitchFamily="2" charset="-122"/>
              </a:rPr>
              <a:t>20kN</a:t>
            </a:r>
            <a:r>
              <a:rPr lang="zh-CN" altLang="en-US" sz="1600" i="0" dirty="0">
                <a:latin typeface="宋体" panose="02010600030101010101" pitchFamily="2" charset="-122"/>
                <a:ea typeface="宋体" panose="02010600030101010101" pitchFamily="2" charset="-122"/>
              </a:rPr>
              <a:t>的机动冲击载荷加载能力的空间与接口；转速加速时间</a:t>
            </a: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5</a:t>
            </a:r>
            <a:r>
              <a:rPr lang="zh-CN" altLang="en-US" sz="1600" i="0" dirty="0">
                <a:latin typeface="宋体" panose="02010600030101010101" pitchFamily="2" charset="-122"/>
                <a:ea typeface="宋体" panose="02010600030101010101" pitchFamily="2" charset="-122"/>
              </a:rPr>
              <a:t>秒；液压加载载荷稳定时间</a:t>
            </a:r>
            <a:r>
              <a:rPr lang="en-US" altLang="zh-CN" sz="1600" i="0" dirty="0">
                <a:latin typeface="宋体" panose="02010600030101010101" pitchFamily="2" charset="-122"/>
                <a:ea typeface="宋体" panose="02010600030101010101" pitchFamily="2" charset="-122"/>
              </a:rPr>
              <a:t>5</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8</a:t>
            </a:r>
            <a:r>
              <a:rPr lang="zh-CN" altLang="en-US" sz="1600" i="0" dirty="0">
                <a:latin typeface="宋体" panose="02010600030101010101" pitchFamily="2" charset="-122"/>
                <a:ea typeface="宋体" panose="02010600030101010101" pitchFamily="2" charset="-122"/>
              </a:rPr>
              <a:t>秒。</a:t>
            </a:r>
            <a:endParaRPr lang="en-US" altLang="zh-CN" sz="1600" dirty="0">
              <a:latin typeface="宋体" panose="02010600030101010101" pitchFamily="2" charset="-122"/>
            </a:endParaRPr>
          </a:p>
        </p:txBody>
      </p:sp>
      <p:pic>
        <p:nvPicPr>
          <p:cNvPr id="7" name="图片 6">
            <a:extLst>
              <a:ext uri="{FF2B5EF4-FFF2-40B4-BE49-F238E27FC236}">
                <a16:creationId xmlns:a16="http://schemas.microsoft.com/office/drawing/2014/main" id="{14769ECB-6EDA-592A-BC43-97500BF83B3F}"/>
              </a:ext>
            </a:extLst>
          </p:cNvPr>
          <p:cNvPicPr>
            <a:picLocks noChangeAspect="1"/>
          </p:cNvPicPr>
          <p:nvPr/>
        </p:nvPicPr>
        <p:blipFill>
          <a:blip r:embed="rId2"/>
          <a:stretch>
            <a:fillRect/>
          </a:stretch>
        </p:blipFill>
        <p:spPr>
          <a:xfrm>
            <a:off x="4501844" y="3412958"/>
            <a:ext cx="4044315" cy="2422525"/>
          </a:xfrm>
          <a:prstGeom prst="rect">
            <a:avLst/>
          </a:prstGeom>
          <a:noFill/>
          <a:ln>
            <a:noFill/>
          </a:ln>
        </p:spPr>
      </p:pic>
      <p:sp>
        <p:nvSpPr>
          <p:cNvPr id="10" name="文本框 9">
            <a:extLst>
              <a:ext uri="{FF2B5EF4-FFF2-40B4-BE49-F238E27FC236}">
                <a16:creationId xmlns:a16="http://schemas.microsoft.com/office/drawing/2014/main" id="{5442886C-616E-CC6B-E1AA-FB42DEF00F2C}"/>
              </a:ext>
            </a:extLst>
          </p:cNvPr>
          <p:cNvSpPr txBox="1"/>
          <p:nvPr/>
        </p:nvSpPr>
        <p:spPr>
          <a:xfrm>
            <a:off x="597841" y="3619967"/>
            <a:ext cx="3685869" cy="2619948"/>
          </a:xfrm>
          <a:prstGeom prst="rect">
            <a:avLst/>
          </a:prstGeom>
          <a:noFill/>
        </p:spPr>
        <p:txBody>
          <a:bodyPr wrap="square">
            <a:spAutoFit/>
          </a:bodyPr>
          <a:lstStyle/>
          <a:p>
            <a:pPr marL="0" indent="457200" algn="just" defTabSz="266700">
              <a:lnSpc>
                <a:spcPct val="150000"/>
              </a:lnSpc>
              <a:spcBef>
                <a:spcPct val="0"/>
              </a:spcBef>
              <a:spcAft>
                <a:spcPct val="0"/>
              </a:spcAft>
            </a:pPr>
            <a:r>
              <a:rPr lang="zh-CN" altLang="en-US" sz="1600" i="0" dirty="0">
                <a:latin typeface="宋体" panose="02010600030101010101" pitchFamily="2" charset="-122"/>
                <a:ea typeface="宋体" panose="02010600030101010101" pitchFamily="2" charset="-122"/>
              </a:rPr>
              <a:t>该试验器主要包括试验主体、驱动系统、润滑系统、伺服加载系统及电控系统等，通过各个系统的搭建，使得该试验器实现主轴承的剥落故障模拟试验研究以及典型零部件的振动传递路径、转子支撑关系、工作载荷、滑油温度、加减速等服役环境的模拟。</a:t>
            </a:r>
          </a:p>
        </p:txBody>
      </p:sp>
      <p:sp>
        <p:nvSpPr>
          <p:cNvPr id="30" name="文本框 29">
            <a:extLst>
              <a:ext uri="{FF2B5EF4-FFF2-40B4-BE49-F238E27FC236}">
                <a16:creationId xmlns:a16="http://schemas.microsoft.com/office/drawing/2014/main" id="{CA267429-68AF-E39B-76C6-8C3721A78A69}"/>
              </a:ext>
            </a:extLst>
          </p:cNvPr>
          <p:cNvSpPr txBox="1"/>
          <p:nvPr/>
        </p:nvSpPr>
        <p:spPr>
          <a:xfrm>
            <a:off x="4860292" y="5940258"/>
            <a:ext cx="4576572" cy="253916"/>
          </a:xfrm>
          <a:prstGeom prst="rect">
            <a:avLst/>
          </a:prstGeom>
          <a:noFill/>
        </p:spPr>
        <p:txBody>
          <a:bodyPr wrap="square">
            <a:spAutoFit/>
          </a:bodyPr>
          <a:lstStyle/>
          <a:p>
            <a:r>
              <a:rPr lang="zh-CN" altLang="zh-CN" sz="1050" b="1" kern="100" dirty="0">
                <a:effectLst/>
                <a:latin typeface="Times New Roman" panose="02020603050405020304" pitchFamily="18" charset="0"/>
                <a:ea typeface="宋体" panose="02010600030101010101" pitchFamily="2" charset="-122"/>
                <a:cs typeface="Times New Roman" panose="02020603050405020304" pitchFamily="18" charset="0"/>
              </a:rPr>
              <a:t>带服役环境和机动载荷模拟的航空发动机球轴承试验器</a:t>
            </a:r>
            <a:endParaRPr lang="zh-CN" altLang="en-US" dirty="0"/>
          </a:p>
        </p:txBody>
      </p:sp>
      <p:sp>
        <p:nvSpPr>
          <p:cNvPr id="4" name="Text Box 5">
            <a:extLst>
              <a:ext uri="{FF2B5EF4-FFF2-40B4-BE49-F238E27FC236}">
                <a16:creationId xmlns:a16="http://schemas.microsoft.com/office/drawing/2014/main" id="{9116CBCA-4387-7F5B-63CE-404201D3D43E}"/>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37852381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35A02-DA7F-B58C-7FD9-425153CBF611}"/>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ED1ED4C5-06D1-76F0-0B9E-2FB915982887}"/>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FD7C5981-406F-CA09-1936-A9068414F6F5}"/>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0DA1248C-C9B1-F837-719B-93C2B68FAACC}"/>
              </a:ext>
            </a:extLst>
          </p:cNvPr>
          <p:cNvSpPr/>
          <p:nvPr/>
        </p:nvSpPr>
        <p:spPr>
          <a:xfrm>
            <a:off x="421957" y="685800"/>
            <a:ext cx="8300085" cy="571944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C29997E9-08AC-BF64-387E-8034F510545D}"/>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4.11 </a:t>
            </a:r>
            <a:r>
              <a:rPr lang="zh-CN" altLang="en-US" sz="1800" b="1" dirty="0">
                <a:solidFill>
                  <a:srgbClr val="FF0000"/>
                </a:solidFill>
                <a:sym typeface="+mn-ea"/>
              </a:rPr>
              <a:t>传感器及数据采集系统</a:t>
            </a:r>
          </a:p>
        </p:txBody>
      </p:sp>
      <p:sp>
        <p:nvSpPr>
          <p:cNvPr id="6" name="文本框 5">
            <a:extLst>
              <a:ext uri="{FF2B5EF4-FFF2-40B4-BE49-F238E27FC236}">
                <a16:creationId xmlns:a16="http://schemas.microsoft.com/office/drawing/2014/main" id="{C1CEE179-52E1-EE4D-7F8B-D7FAA00CEA46}"/>
              </a:ext>
            </a:extLst>
          </p:cNvPr>
          <p:cNvSpPr txBox="1"/>
          <p:nvPr/>
        </p:nvSpPr>
        <p:spPr>
          <a:xfrm>
            <a:off x="509513" y="773725"/>
            <a:ext cx="8124199" cy="1881284"/>
          </a:xfrm>
          <a:prstGeom prst="rect">
            <a:avLst/>
          </a:prstGeom>
        </p:spPr>
        <p:txBody>
          <a:bodyPr wrap="square">
            <a:spAutoFit/>
          </a:bodyPr>
          <a:lstStyle/>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IDES</a:t>
            </a:r>
            <a:r>
              <a:rPr lang="zh-CN" altLang="en-US" sz="1600" i="0" dirty="0">
                <a:latin typeface="宋体" panose="02010600030101010101" pitchFamily="2" charset="-122"/>
                <a:ea typeface="宋体" panose="02010600030101010101" pitchFamily="2" charset="-122"/>
              </a:rPr>
              <a:t>研究室拥有完善的振动与应力测试软硬件系统，具体包括：</a:t>
            </a: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）用于锤击法模态试验的</a:t>
            </a:r>
            <a:r>
              <a:rPr lang="en-US" altLang="zh-CN" sz="1600" i="0" dirty="0" err="1">
                <a:latin typeface="宋体" panose="02010600030101010101" pitchFamily="2" charset="-122"/>
                <a:ea typeface="宋体" panose="02010600030101010101" pitchFamily="2" charset="-122"/>
              </a:rPr>
              <a:t>Endevco</a:t>
            </a:r>
            <a:r>
              <a:rPr lang="zh-CN" altLang="en-US" sz="1600" i="0" dirty="0">
                <a:latin typeface="宋体" panose="02010600030101010101" pitchFamily="2" charset="-122"/>
                <a:ea typeface="宋体" panose="02010600030101010101" pitchFamily="2" charset="-122"/>
              </a:rPr>
              <a:t>力锤、扬州晶明</a:t>
            </a:r>
            <a:r>
              <a:rPr lang="en-US" altLang="zh-CN" sz="1600" i="0" dirty="0">
                <a:latin typeface="宋体" panose="02010600030101010101" pitchFamily="2" charset="-122"/>
                <a:ea typeface="宋体" panose="02010600030101010101" pitchFamily="2" charset="-122"/>
              </a:rPr>
              <a:t>JML-04</a:t>
            </a:r>
            <a:r>
              <a:rPr lang="zh-CN" altLang="en-US" sz="1600" i="0" dirty="0">
                <a:latin typeface="宋体" panose="02010600030101010101" pitchFamily="2" charset="-122"/>
                <a:ea typeface="宋体" panose="02010600030101010101" pitchFamily="2" charset="-122"/>
              </a:rPr>
              <a:t>冲击力锤</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2</a:t>
            </a:r>
            <a:r>
              <a:rPr lang="zh-CN" altLang="en-US" sz="1600" i="0" dirty="0">
                <a:latin typeface="宋体" panose="02010600030101010101" pitchFamily="2" charset="-122"/>
                <a:ea typeface="宋体" panose="02010600030101010101" pitchFamily="2" charset="-122"/>
              </a:rPr>
              <a:t>）丹麦</a:t>
            </a:r>
            <a:r>
              <a:rPr lang="en-US" altLang="zh-CN" sz="1600" i="0" dirty="0">
                <a:latin typeface="宋体" panose="02010600030101010101" pitchFamily="2" charset="-122"/>
                <a:ea typeface="宋体" panose="02010600030101010101" pitchFamily="2" charset="-122"/>
              </a:rPr>
              <a:t>B&amp;K</a:t>
            </a:r>
            <a:r>
              <a:rPr lang="zh-CN" altLang="en-US" sz="1600" i="0" dirty="0">
                <a:latin typeface="宋体" panose="02010600030101010101" pitchFamily="2" charset="-122"/>
                <a:ea typeface="宋体" panose="02010600030101010101" pitchFamily="2" charset="-122"/>
              </a:rPr>
              <a:t>公司的</a:t>
            </a:r>
            <a:r>
              <a:rPr lang="en-US" altLang="zh-CN" sz="1600" i="0" dirty="0">
                <a:latin typeface="宋体" panose="02010600030101010101" pitchFamily="2" charset="-122"/>
                <a:ea typeface="宋体" panose="02010600030101010101" pitchFamily="2" charset="-122"/>
              </a:rPr>
              <a:t>B&amp;K4508</a:t>
            </a:r>
            <a:r>
              <a:rPr lang="zh-CN" altLang="en-US" sz="1600" i="0" dirty="0">
                <a:latin typeface="宋体" panose="02010600030101010101" pitchFamily="2" charset="-122"/>
                <a:ea typeface="宋体" panose="02010600030101010101" pitchFamily="2" charset="-122"/>
              </a:rPr>
              <a:t>加速度传感器</a:t>
            </a:r>
            <a:r>
              <a:rPr lang="en-US" altLang="zh-CN" sz="1600" i="0" dirty="0">
                <a:latin typeface="宋体" panose="02010600030101010101" pitchFamily="2" charset="-122"/>
                <a:ea typeface="宋体" panose="02010600030101010101" pitchFamily="2" charset="-122"/>
              </a:rPr>
              <a:t>8</a:t>
            </a:r>
            <a:r>
              <a:rPr lang="zh-CN" altLang="en-US" sz="1600" i="0" dirty="0">
                <a:latin typeface="宋体" panose="02010600030101010101" pitchFamily="2" charset="-122"/>
                <a:ea typeface="宋体" panose="02010600030101010101" pitchFamily="2" charset="-122"/>
              </a:rPr>
              <a:t>个，扬州晶明</a:t>
            </a:r>
            <a:r>
              <a:rPr lang="en-US" altLang="zh-CN" sz="1600" i="0" dirty="0">
                <a:latin typeface="宋体" panose="02010600030101010101" pitchFamily="2" charset="-122"/>
                <a:ea typeface="宋体" panose="02010600030101010101" pitchFamily="2" charset="-122"/>
              </a:rPr>
              <a:t>AI005</a:t>
            </a:r>
            <a:r>
              <a:rPr lang="zh-CN" altLang="en-US" sz="1600" i="0" dirty="0">
                <a:latin typeface="宋体" panose="02010600030101010101" pitchFamily="2" charset="-122"/>
                <a:ea typeface="宋体" panose="02010600030101010101" pitchFamily="2" charset="-122"/>
              </a:rPr>
              <a:t>加速度传感器</a:t>
            </a:r>
            <a:r>
              <a:rPr lang="en-US" altLang="zh-CN" sz="1600" i="0" dirty="0">
                <a:latin typeface="宋体" panose="02010600030101010101" pitchFamily="2" charset="-122"/>
                <a:ea typeface="宋体" panose="02010600030101010101" pitchFamily="2" charset="-122"/>
              </a:rPr>
              <a:t>8</a:t>
            </a:r>
            <a:r>
              <a:rPr lang="zh-CN" altLang="en-US" sz="1600" i="0" dirty="0">
                <a:latin typeface="宋体" panose="02010600030101010101" pitchFamily="2" charset="-122"/>
                <a:ea typeface="宋体" panose="02010600030101010101" pitchFamily="2" charset="-122"/>
              </a:rPr>
              <a:t>个，用于测试振动加速度</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3</a:t>
            </a:r>
            <a:r>
              <a:rPr lang="zh-CN" altLang="en-US" sz="1600" i="0" dirty="0">
                <a:latin typeface="宋体" panose="02010600030101010101" pitchFamily="2" charset="-122"/>
                <a:ea typeface="宋体" panose="02010600030101010101" pitchFamily="2" charset="-122"/>
              </a:rPr>
              <a:t>）扬州晶明</a:t>
            </a:r>
            <a:r>
              <a:rPr lang="en-US" altLang="zh-CN" sz="1600" i="0" dirty="0">
                <a:latin typeface="宋体" panose="02010600030101010101" pitchFamily="2" charset="-122"/>
                <a:ea typeface="宋体" panose="02010600030101010101" pitchFamily="2" charset="-122"/>
              </a:rPr>
              <a:t>E</a:t>
            </a:r>
            <a:r>
              <a:rPr lang="zh-CN" altLang="en-US" sz="1600" i="0" dirty="0">
                <a:latin typeface="宋体" panose="02010600030101010101" pitchFamily="2" charset="-122"/>
                <a:ea typeface="宋体" panose="02010600030101010101" pitchFamily="2" charset="-122"/>
              </a:rPr>
              <a:t>系列电涡流传感器</a:t>
            </a:r>
            <a:r>
              <a:rPr lang="en-US" altLang="zh-CN" sz="1600" i="0" dirty="0">
                <a:latin typeface="宋体" panose="02010600030101010101" pitchFamily="2" charset="-122"/>
                <a:ea typeface="宋体" panose="02010600030101010101" pitchFamily="2" charset="-122"/>
              </a:rPr>
              <a:t>16</a:t>
            </a:r>
            <a:r>
              <a:rPr lang="zh-CN" altLang="en-US" sz="1600" i="0" dirty="0">
                <a:latin typeface="宋体" panose="02010600030101010101" pitchFamily="2" charset="-122"/>
                <a:ea typeface="宋体" panose="02010600030101010101" pitchFamily="2" charset="-122"/>
              </a:rPr>
              <a:t>个、长沙鹏翔</a:t>
            </a:r>
            <a:r>
              <a:rPr lang="en-US" altLang="zh-CN" sz="1600" i="0" dirty="0">
                <a:latin typeface="宋体" panose="02010600030101010101" pitchFamily="2" charset="-122"/>
                <a:ea typeface="宋体" panose="02010600030101010101" pitchFamily="2" charset="-122"/>
              </a:rPr>
              <a:t>AE144S</a:t>
            </a:r>
            <a:r>
              <a:rPr lang="zh-CN" altLang="en-US" sz="1600" i="0" dirty="0">
                <a:latin typeface="宋体" panose="02010600030101010101" pitchFamily="2" charset="-122"/>
                <a:ea typeface="宋体" panose="02010600030101010101" pitchFamily="2" charset="-122"/>
              </a:rPr>
              <a:t>型声发射传感器</a:t>
            </a:r>
            <a:r>
              <a:rPr lang="en-US" altLang="zh-CN" sz="1600" i="0" dirty="0">
                <a:latin typeface="宋体" panose="02010600030101010101" pitchFamily="2" charset="-122"/>
                <a:ea typeface="宋体" panose="02010600030101010101" pitchFamily="2" charset="-122"/>
              </a:rPr>
              <a:t>1</a:t>
            </a:r>
            <a:r>
              <a:rPr lang="zh-CN" altLang="en-US" sz="1600" dirty="0">
                <a:latin typeface="宋体" panose="02010600030101010101" pitchFamily="2" charset="-122"/>
              </a:rPr>
              <a:t>个</a:t>
            </a:r>
            <a:endParaRPr lang="zh-CN" altLang="en-US" sz="1600" i="0" dirty="0">
              <a:latin typeface="宋体" panose="02010600030101010101" pitchFamily="2" charset="-122"/>
              <a:ea typeface="宋体" panose="02010600030101010101" pitchFamily="2" charset="-122"/>
            </a:endParaRPr>
          </a:p>
        </p:txBody>
      </p:sp>
      <p:pic>
        <p:nvPicPr>
          <p:cNvPr id="7" name="Picture 223">
            <a:extLst>
              <a:ext uri="{FF2B5EF4-FFF2-40B4-BE49-F238E27FC236}">
                <a16:creationId xmlns:a16="http://schemas.microsoft.com/office/drawing/2014/main" id="{4DE18847-E2AB-9E87-7A0D-CA5759AA7DDD}"/>
              </a:ext>
            </a:extLst>
          </p:cNvPr>
          <p:cNvPicPr>
            <a:picLocks noChangeAspect="1"/>
          </p:cNvPicPr>
          <p:nvPr/>
        </p:nvPicPr>
        <p:blipFill>
          <a:blip r:embed="rId2"/>
          <a:stretch>
            <a:fillRect/>
          </a:stretch>
        </p:blipFill>
        <p:spPr>
          <a:xfrm>
            <a:off x="3511364" y="2884828"/>
            <a:ext cx="1694180" cy="1135887"/>
          </a:xfrm>
          <a:prstGeom prst="rect">
            <a:avLst/>
          </a:prstGeom>
          <a:noFill/>
          <a:ln>
            <a:noFill/>
          </a:ln>
        </p:spPr>
      </p:pic>
      <p:pic>
        <p:nvPicPr>
          <p:cNvPr id="29" name="图片 28">
            <a:extLst>
              <a:ext uri="{FF2B5EF4-FFF2-40B4-BE49-F238E27FC236}">
                <a16:creationId xmlns:a16="http://schemas.microsoft.com/office/drawing/2014/main" id="{701F1051-4303-2F51-DFE3-31DCF84326A1}"/>
              </a:ext>
            </a:extLst>
          </p:cNvPr>
          <p:cNvPicPr>
            <a:picLocks noChangeAspect="1"/>
          </p:cNvPicPr>
          <p:nvPr/>
        </p:nvPicPr>
        <p:blipFill>
          <a:blip r:embed="rId3"/>
          <a:stretch>
            <a:fillRect/>
          </a:stretch>
        </p:blipFill>
        <p:spPr>
          <a:xfrm>
            <a:off x="586245" y="2774881"/>
            <a:ext cx="2292700" cy="1355783"/>
          </a:xfrm>
          <a:prstGeom prst="rect">
            <a:avLst/>
          </a:prstGeom>
        </p:spPr>
      </p:pic>
      <p:pic>
        <p:nvPicPr>
          <p:cNvPr id="32" name="Picture 224">
            <a:extLst>
              <a:ext uri="{FF2B5EF4-FFF2-40B4-BE49-F238E27FC236}">
                <a16:creationId xmlns:a16="http://schemas.microsoft.com/office/drawing/2014/main" id="{E5BF5149-235C-BAEE-B517-DFA56FCE2F08}"/>
              </a:ext>
            </a:extLst>
          </p:cNvPr>
          <p:cNvPicPr>
            <a:picLocks noChangeAspect="1"/>
          </p:cNvPicPr>
          <p:nvPr/>
        </p:nvPicPr>
        <p:blipFill>
          <a:blip r:embed="rId4"/>
          <a:stretch>
            <a:fillRect/>
          </a:stretch>
        </p:blipFill>
        <p:spPr>
          <a:xfrm>
            <a:off x="6200935" y="2876827"/>
            <a:ext cx="1680210" cy="1250315"/>
          </a:xfrm>
          <a:prstGeom prst="rect">
            <a:avLst/>
          </a:prstGeom>
          <a:noFill/>
          <a:ln>
            <a:noFill/>
          </a:ln>
        </p:spPr>
      </p:pic>
      <p:pic>
        <p:nvPicPr>
          <p:cNvPr id="33" name="图片 32">
            <a:extLst>
              <a:ext uri="{FF2B5EF4-FFF2-40B4-BE49-F238E27FC236}">
                <a16:creationId xmlns:a16="http://schemas.microsoft.com/office/drawing/2014/main" id="{77773BC4-0E93-F0C1-1723-D9D89E0E864D}"/>
              </a:ext>
            </a:extLst>
          </p:cNvPr>
          <p:cNvPicPr>
            <a:picLocks noChangeAspect="1"/>
          </p:cNvPicPr>
          <p:nvPr/>
        </p:nvPicPr>
        <p:blipFill>
          <a:blip r:embed="rId5"/>
          <a:stretch>
            <a:fillRect/>
          </a:stretch>
        </p:blipFill>
        <p:spPr>
          <a:xfrm>
            <a:off x="510681" y="4944196"/>
            <a:ext cx="1998345" cy="1115695"/>
          </a:xfrm>
          <a:prstGeom prst="rect">
            <a:avLst/>
          </a:prstGeom>
        </p:spPr>
      </p:pic>
      <p:pic>
        <p:nvPicPr>
          <p:cNvPr id="41" name="图片 40" descr="IMG_256">
            <a:extLst>
              <a:ext uri="{FF2B5EF4-FFF2-40B4-BE49-F238E27FC236}">
                <a16:creationId xmlns:a16="http://schemas.microsoft.com/office/drawing/2014/main" id="{1F3F0E9E-B8F3-8888-A065-552294825763}"/>
              </a:ext>
            </a:extLst>
          </p:cNvPr>
          <p:cNvPicPr>
            <a:picLocks noChangeAspect="1"/>
          </p:cNvPicPr>
          <p:nvPr/>
        </p:nvPicPr>
        <p:blipFill>
          <a:blip r:embed="rId6"/>
          <a:stretch>
            <a:fillRect/>
          </a:stretch>
        </p:blipFill>
        <p:spPr>
          <a:xfrm>
            <a:off x="3538808" y="4852337"/>
            <a:ext cx="1639293" cy="1272483"/>
          </a:xfrm>
          <a:prstGeom prst="rect">
            <a:avLst/>
          </a:prstGeom>
          <a:noFill/>
          <a:ln w="9525">
            <a:noFill/>
          </a:ln>
        </p:spPr>
      </p:pic>
      <p:pic>
        <p:nvPicPr>
          <p:cNvPr id="42" name="图片 41" descr="IMG_256">
            <a:extLst>
              <a:ext uri="{FF2B5EF4-FFF2-40B4-BE49-F238E27FC236}">
                <a16:creationId xmlns:a16="http://schemas.microsoft.com/office/drawing/2014/main" id="{01F5F492-6176-F508-93AE-F310068C620D}"/>
              </a:ext>
            </a:extLst>
          </p:cNvPr>
          <p:cNvPicPr>
            <a:picLocks noChangeAspect="1"/>
          </p:cNvPicPr>
          <p:nvPr/>
        </p:nvPicPr>
        <p:blipFill>
          <a:blip r:embed="rId7"/>
          <a:stretch>
            <a:fillRect/>
          </a:stretch>
        </p:blipFill>
        <p:spPr>
          <a:xfrm>
            <a:off x="6314116" y="5077195"/>
            <a:ext cx="1271911" cy="970810"/>
          </a:xfrm>
          <a:prstGeom prst="rect">
            <a:avLst/>
          </a:prstGeom>
          <a:noFill/>
          <a:ln w="9525">
            <a:noFill/>
          </a:ln>
        </p:spPr>
      </p:pic>
      <p:sp>
        <p:nvSpPr>
          <p:cNvPr id="10" name="文本框 9">
            <a:extLst>
              <a:ext uri="{FF2B5EF4-FFF2-40B4-BE49-F238E27FC236}">
                <a16:creationId xmlns:a16="http://schemas.microsoft.com/office/drawing/2014/main" id="{407E2519-BE66-8E2F-EB49-2E6F17CB1187}"/>
              </a:ext>
            </a:extLst>
          </p:cNvPr>
          <p:cNvSpPr txBox="1"/>
          <p:nvPr/>
        </p:nvSpPr>
        <p:spPr>
          <a:xfrm>
            <a:off x="2298659" y="3996969"/>
            <a:ext cx="1018306" cy="43088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a</a:t>
            </a:r>
            <a:r>
              <a:rPr lang="zh-CN" altLang="zh-CN" sz="1100" kern="100" dirty="0">
                <a:effectLst/>
                <a:ea typeface="宋体" panose="02010600030101010101" pitchFamily="2" charset="-122"/>
                <a:cs typeface="宋体" panose="02010600030101010101" pitchFamily="2" charset="-122"/>
              </a:rPr>
              <a:t>）</a:t>
            </a:r>
            <a:r>
              <a:rPr lang="en-US" altLang="zh-CN" sz="1100" kern="100" dirty="0" err="1">
                <a:effectLst/>
                <a:ea typeface="宋体" panose="02010600030101010101" pitchFamily="2" charset="-122"/>
                <a:cs typeface="宋体" panose="02010600030101010101" pitchFamily="2" charset="-122"/>
              </a:rPr>
              <a:t>Endevco</a:t>
            </a:r>
            <a:r>
              <a:rPr lang="zh-CN" altLang="zh-CN" sz="1100" kern="100" dirty="0">
                <a:effectLst/>
                <a:ea typeface="宋体" panose="02010600030101010101" pitchFamily="2" charset="-122"/>
                <a:cs typeface="宋体" panose="02010600030101010101" pitchFamily="2" charset="-122"/>
              </a:rPr>
              <a:t>力锤</a:t>
            </a:r>
            <a:endParaRPr lang="zh-CN" altLang="en-US" sz="1100" dirty="0"/>
          </a:p>
        </p:txBody>
      </p:sp>
      <p:sp>
        <p:nvSpPr>
          <p:cNvPr id="31" name="文本框 30">
            <a:extLst>
              <a:ext uri="{FF2B5EF4-FFF2-40B4-BE49-F238E27FC236}">
                <a16:creationId xmlns:a16="http://schemas.microsoft.com/office/drawing/2014/main" id="{FAA9249A-C594-77B6-69BF-1B70595FC976}"/>
              </a:ext>
            </a:extLst>
          </p:cNvPr>
          <p:cNvSpPr txBox="1"/>
          <p:nvPr/>
        </p:nvSpPr>
        <p:spPr>
          <a:xfrm>
            <a:off x="4755647" y="3769476"/>
            <a:ext cx="1208150" cy="43088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b</a:t>
            </a:r>
            <a:r>
              <a:rPr lang="zh-CN" altLang="zh-CN" sz="1100" kern="100" dirty="0">
                <a:effectLst/>
                <a:ea typeface="宋体" panose="02010600030101010101" pitchFamily="2" charset="-122"/>
                <a:cs typeface="宋体" panose="02010600030101010101" pitchFamily="2" charset="-122"/>
              </a:rPr>
              <a:t>）扬州晶明</a:t>
            </a:r>
            <a:r>
              <a:rPr lang="en-US" altLang="zh-CN" sz="1100" kern="100" dirty="0">
                <a:effectLst/>
                <a:ea typeface="宋体" panose="02010600030101010101" pitchFamily="2" charset="-122"/>
                <a:cs typeface="宋体" panose="02010600030101010101" pitchFamily="2" charset="-122"/>
              </a:rPr>
              <a:t>JML-04</a:t>
            </a:r>
            <a:r>
              <a:rPr lang="zh-CN" altLang="zh-CN" sz="1100" kern="100" dirty="0">
                <a:effectLst/>
                <a:ea typeface="宋体" panose="02010600030101010101" pitchFamily="2" charset="-122"/>
                <a:cs typeface="宋体" panose="02010600030101010101" pitchFamily="2" charset="-122"/>
              </a:rPr>
              <a:t>冲击力锤</a:t>
            </a:r>
            <a:endParaRPr lang="zh-CN" altLang="en-US" sz="1100" dirty="0"/>
          </a:p>
        </p:txBody>
      </p:sp>
      <p:sp>
        <p:nvSpPr>
          <p:cNvPr id="35" name="文本框 34">
            <a:extLst>
              <a:ext uri="{FF2B5EF4-FFF2-40B4-BE49-F238E27FC236}">
                <a16:creationId xmlns:a16="http://schemas.microsoft.com/office/drawing/2014/main" id="{DF80B463-D594-57EC-5AF0-98D3E8BFD46F}"/>
              </a:ext>
            </a:extLst>
          </p:cNvPr>
          <p:cNvSpPr txBox="1"/>
          <p:nvPr/>
        </p:nvSpPr>
        <p:spPr>
          <a:xfrm>
            <a:off x="7586027" y="3984574"/>
            <a:ext cx="1018306"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c</a:t>
            </a: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B&amp;K 4508</a:t>
            </a:r>
            <a:r>
              <a:rPr lang="zh-CN" altLang="zh-CN" sz="1100" kern="100" dirty="0">
                <a:effectLst/>
                <a:ea typeface="宋体" panose="02010600030101010101" pitchFamily="2" charset="-122"/>
                <a:cs typeface="宋体" panose="02010600030101010101" pitchFamily="2" charset="-122"/>
              </a:rPr>
              <a:t>加速度传感器</a:t>
            </a:r>
            <a:endParaRPr lang="zh-CN" altLang="en-US" sz="1100" dirty="0"/>
          </a:p>
        </p:txBody>
      </p:sp>
      <p:sp>
        <p:nvSpPr>
          <p:cNvPr id="40" name="文本框 39">
            <a:extLst>
              <a:ext uri="{FF2B5EF4-FFF2-40B4-BE49-F238E27FC236}">
                <a16:creationId xmlns:a16="http://schemas.microsoft.com/office/drawing/2014/main" id="{6D5BE353-B9D1-E753-A9CE-3B6AAA740CA5}"/>
              </a:ext>
            </a:extLst>
          </p:cNvPr>
          <p:cNvSpPr txBox="1"/>
          <p:nvPr/>
        </p:nvSpPr>
        <p:spPr>
          <a:xfrm>
            <a:off x="2298659" y="5439820"/>
            <a:ext cx="1018306"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d</a:t>
            </a:r>
            <a:r>
              <a:rPr lang="zh-CN" altLang="zh-CN" sz="1100" kern="100" dirty="0">
                <a:effectLst/>
                <a:ea typeface="宋体" panose="02010600030101010101" pitchFamily="2" charset="-122"/>
                <a:cs typeface="宋体" panose="02010600030101010101" pitchFamily="2" charset="-122"/>
              </a:rPr>
              <a:t>）扬州晶明</a:t>
            </a:r>
            <a:r>
              <a:rPr lang="en-US" altLang="zh-CN" sz="1100" kern="100" dirty="0">
                <a:effectLst/>
                <a:ea typeface="宋体" panose="02010600030101010101" pitchFamily="2" charset="-122"/>
                <a:cs typeface="宋体" panose="02010600030101010101" pitchFamily="2" charset="-122"/>
              </a:rPr>
              <a:t>AI005</a:t>
            </a:r>
            <a:r>
              <a:rPr lang="zh-CN" altLang="zh-CN" sz="1100" kern="100" dirty="0">
                <a:effectLst/>
                <a:ea typeface="宋体" panose="02010600030101010101" pitchFamily="2" charset="-122"/>
                <a:cs typeface="宋体" panose="02010600030101010101" pitchFamily="2" charset="-122"/>
              </a:rPr>
              <a:t>加速度传感器</a:t>
            </a:r>
            <a:endParaRPr lang="zh-CN" altLang="en-US" sz="1100" dirty="0"/>
          </a:p>
        </p:txBody>
      </p:sp>
      <p:sp>
        <p:nvSpPr>
          <p:cNvPr id="44" name="文本框 43">
            <a:extLst>
              <a:ext uri="{FF2B5EF4-FFF2-40B4-BE49-F238E27FC236}">
                <a16:creationId xmlns:a16="http://schemas.microsoft.com/office/drawing/2014/main" id="{9E32A336-BA7D-4AC6-55FD-E215B91F3FC1}"/>
              </a:ext>
            </a:extLst>
          </p:cNvPr>
          <p:cNvSpPr txBox="1"/>
          <p:nvPr/>
        </p:nvSpPr>
        <p:spPr>
          <a:xfrm>
            <a:off x="4755648" y="5504611"/>
            <a:ext cx="1208150"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e</a:t>
            </a:r>
            <a:r>
              <a:rPr lang="zh-CN" altLang="zh-CN" sz="1100" kern="100" dirty="0">
                <a:effectLst/>
                <a:ea typeface="宋体" panose="02010600030101010101" pitchFamily="2" charset="-122"/>
                <a:cs typeface="宋体" panose="02010600030101010101" pitchFamily="2" charset="-122"/>
              </a:rPr>
              <a:t>）扬州晶明</a:t>
            </a:r>
            <a:r>
              <a:rPr lang="en-US" altLang="zh-CN" sz="1100" kern="100" dirty="0">
                <a:effectLst/>
                <a:ea typeface="宋体" panose="02010600030101010101" pitchFamily="2" charset="-122"/>
                <a:cs typeface="宋体" panose="02010600030101010101" pitchFamily="2" charset="-122"/>
              </a:rPr>
              <a:t>E</a:t>
            </a:r>
            <a:r>
              <a:rPr lang="zh-CN" altLang="zh-CN" sz="1100" kern="100" dirty="0">
                <a:effectLst/>
                <a:ea typeface="宋体" panose="02010600030101010101" pitchFamily="2" charset="-122"/>
                <a:cs typeface="宋体" panose="02010600030101010101" pitchFamily="2" charset="-122"/>
              </a:rPr>
              <a:t>系列电涡流传感器</a:t>
            </a:r>
            <a:endParaRPr lang="zh-CN" altLang="en-US" sz="1100" dirty="0"/>
          </a:p>
        </p:txBody>
      </p:sp>
      <p:sp>
        <p:nvSpPr>
          <p:cNvPr id="46" name="文本框 45">
            <a:extLst>
              <a:ext uri="{FF2B5EF4-FFF2-40B4-BE49-F238E27FC236}">
                <a16:creationId xmlns:a16="http://schemas.microsoft.com/office/drawing/2014/main" id="{B51F157C-F55A-FD37-0A18-1F5F343FC6E2}"/>
              </a:ext>
            </a:extLst>
          </p:cNvPr>
          <p:cNvSpPr txBox="1"/>
          <p:nvPr/>
        </p:nvSpPr>
        <p:spPr>
          <a:xfrm>
            <a:off x="7543800" y="5469959"/>
            <a:ext cx="1062480"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kern="100" dirty="0">
                <a:effectLst/>
                <a:ea typeface="宋体" panose="02010600030101010101" pitchFamily="2" charset="-122"/>
                <a:cs typeface="宋体" panose="02010600030101010101" pitchFamily="2" charset="-122"/>
              </a:rPr>
              <a:t>（</a:t>
            </a:r>
            <a:r>
              <a:rPr lang="en-US" altLang="zh-CN" sz="1100" kern="100" dirty="0">
                <a:effectLst/>
                <a:ea typeface="宋体" panose="02010600030101010101" pitchFamily="2" charset="-122"/>
                <a:cs typeface="宋体" panose="02010600030101010101" pitchFamily="2" charset="-122"/>
              </a:rPr>
              <a:t>f</a:t>
            </a:r>
            <a:r>
              <a:rPr lang="zh-CN" altLang="zh-CN" sz="1100" kern="100" dirty="0">
                <a:effectLst/>
                <a:ea typeface="宋体" panose="02010600030101010101" pitchFamily="2" charset="-122"/>
                <a:cs typeface="宋体" panose="02010600030101010101" pitchFamily="2" charset="-122"/>
              </a:rPr>
              <a:t>）长沙鹏翔</a:t>
            </a:r>
            <a:r>
              <a:rPr lang="en-US" altLang="zh-CN" sz="1100" kern="100" dirty="0">
                <a:effectLst/>
                <a:ea typeface="宋体" panose="02010600030101010101" pitchFamily="2" charset="-122"/>
                <a:cs typeface="宋体" panose="02010600030101010101" pitchFamily="2" charset="-122"/>
              </a:rPr>
              <a:t>AE144S</a:t>
            </a:r>
            <a:r>
              <a:rPr lang="zh-CN" altLang="zh-CN" sz="1100" kern="100" dirty="0">
                <a:effectLst/>
                <a:ea typeface="宋体" panose="02010600030101010101" pitchFamily="2" charset="-122"/>
                <a:cs typeface="宋体" panose="02010600030101010101" pitchFamily="2" charset="-122"/>
              </a:rPr>
              <a:t>型声发射传感器</a:t>
            </a:r>
            <a:endParaRPr lang="zh-CN" altLang="en-US" sz="1100" dirty="0"/>
          </a:p>
        </p:txBody>
      </p:sp>
      <p:sp>
        <p:nvSpPr>
          <p:cNvPr id="4" name="Text Box 5">
            <a:extLst>
              <a:ext uri="{FF2B5EF4-FFF2-40B4-BE49-F238E27FC236}">
                <a16:creationId xmlns:a16="http://schemas.microsoft.com/office/drawing/2014/main" id="{28D23AB8-DFEE-B41F-46E4-25819457A090}"/>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38607041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D2305-DBB3-7308-0DA1-018B065FAEC9}"/>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6078924D-7482-7E23-D9CF-95EB8C8DECD2}"/>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04AB1A2A-D6A9-CD8E-74F1-43569731EA2F}"/>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6" name="Rectangle 7">
            <a:extLst>
              <a:ext uri="{FF2B5EF4-FFF2-40B4-BE49-F238E27FC236}">
                <a16:creationId xmlns:a16="http://schemas.microsoft.com/office/drawing/2014/main" id="{F4C04240-FD29-0349-E242-18F03BE6B50D}"/>
              </a:ext>
            </a:extLst>
          </p:cNvPr>
          <p:cNvSpPr/>
          <p:nvPr/>
        </p:nvSpPr>
        <p:spPr>
          <a:xfrm>
            <a:off x="421957" y="693152"/>
            <a:ext cx="8300085" cy="5712093"/>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6BF1C213-74AE-189C-1B1B-896BE8336F7A}"/>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a:t>
            </a:r>
            <a:r>
              <a:rPr lang="en-US" altLang="zh-CN" b="1" dirty="0">
                <a:solidFill>
                  <a:srgbClr val="FF0000"/>
                </a:solidFill>
                <a:sym typeface="+mn-ea"/>
              </a:rPr>
              <a:t>.</a:t>
            </a:r>
            <a:r>
              <a:rPr lang="zh-CN" altLang="en-US" b="1" dirty="0">
                <a:solidFill>
                  <a:srgbClr val="FF0000"/>
                </a:solidFill>
                <a:sym typeface="+mn-ea"/>
              </a:rPr>
              <a:t> </a:t>
            </a:r>
            <a:r>
              <a:rPr lang="en-US" altLang="zh-CN" sz="1800" b="1" dirty="0">
                <a:solidFill>
                  <a:srgbClr val="FF0000"/>
                </a:solidFill>
                <a:sym typeface="+mn-ea"/>
              </a:rPr>
              <a:t>IDES</a:t>
            </a:r>
            <a:r>
              <a:rPr lang="zh-CN" altLang="en-US" sz="1800" b="1" dirty="0">
                <a:solidFill>
                  <a:srgbClr val="FF0000"/>
                </a:solidFill>
                <a:sym typeface="+mn-ea"/>
              </a:rPr>
              <a:t>试验设备和工作条件</a:t>
            </a:r>
            <a:endParaRPr lang="en-US" altLang="zh-CN" sz="1800" b="1" dirty="0">
              <a:solidFill>
                <a:srgbClr val="FF0000"/>
              </a:solidFill>
              <a:sym typeface="+mn-ea"/>
            </a:endParaRPr>
          </a:p>
        </p:txBody>
      </p:sp>
      <p:sp>
        <p:nvSpPr>
          <p:cNvPr id="6" name="文本框 5">
            <a:extLst>
              <a:ext uri="{FF2B5EF4-FFF2-40B4-BE49-F238E27FC236}">
                <a16:creationId xmlns:a16="http://schemas.microsoft.com/office/drawing/2014/main" id="{57948FCA-1A09-BD39-A648-6DF83E3BF412}"/>
              </a:ext>
            </a:extLst>
          </p:cNvPr>
          <p:cNvSpPr txBox="1"/>
          <p:nvPr/>
        </p:nvSpPr>
        <p:spPr>
          <a:xfrm>
            <a:off x="621104" y="802990"/>
            <a:ext cx="8124199" cy="1881284"/>
          </a:xfrm>
          <a:prstGeom prst="rect">
            <a:avLst/>
          </a:prstGeom>
        </p:spPr>
        <p:txBody>
          <a:bodyPr wrap="square">
            <a:spAutoFit/>
          </a:bodyPr>
          <a:lstStyle/>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）美国国家仪器有限公司的</a:t>
            </a:r>
            <a:r>
              <a:rPr lang="en-US" altLang="zh-CN" sz="1600" i="0" dirty="0">
                <a:latin typeface="宋体" panose="02010600030101010101" pitchFamily="2" charset="-122"/>
                <a:ea typeface="宋体" panose="02010600030101010101" pitchFamily="2" charset="-122"/>
              </a:rPr>
              <a:t>NI USB-9234</a:t>
            </a:r>
            <a:r>
              <a:rPr lang="zh-CN" altLang="en-US" sz="1600" i="0" dirty="0">
                <a:latin typeface="宋体" panose="02010600030101010101" pitchFamily="2" charset="-122"/>
                <a:ea typeface="宋体" panose="02010600030101010101" pitchFamily="2" charset="-122"/>
              </a:rPr>
              <a:t>数据采集卡</a:t>
            </a:r>
            <a:r>
              <a:rPr lang="en-US" altLang="zh-CN" sz="1600" i="0" dirty="0">
                <a:latin typeface="宋体" panose="02010600030101010101" pitchFamily="2" charset="-122"/>
                <a:ea typeface="宋体" panose="02010600030101010101" pitchFamily="2" charset="-122"/>
              </a:rPr>
              <a:t>4</a:t>
            </a:r>
            <a:r>
              <a:rPr lang="zh-CN" altLang="en-US" sz="1600" i="0" dirty="0">
                <a:latin typeface="宋体" panose="02010600030101010101" pitchFamily="2" charset="-122"/>
                <a:ea typeface="宋体" panose="02010600030101010101" pitchFamily="2" charset="-122"/>
              </a:rPr>
              <a:t>个，共</a:t>
            </a:r>
            <a:r>
              <a:rPr lang="en-US" altLang="zh-CN" sz="1600" i="0" dirty="0">
                <a:latin typeface="宋体" panose="02010600030101010101" pitchFamily="2" charset="-122"/>
                <a:ea typeface="宋体" panose="02010600030101010101" pitchFamily="2" charset="-122"/>
              </a:rPr>
              <a:t>16</a:t>
            </a:r>
            <a:r>
              <a:rPr lang="zh-CN" altLang="en-US" sz="1600" i="0" dirty="0">
                <a:latin typeface="宋体" panose="02010600030101010101" pitchFamily="2" charset="-122"/>
                <a:ea typeface="宋体" panose="02010600030101010101" pitchFamily="2" charset="-122"/>
              </a:rPr>
              <a:t>通道；</a:t>
            </a: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5</a:t>
            </a:r>
            <a:r>
              <a:rPr lang="zh-CN" altLang="en-US" sz="1600" i="0" dirty="0">
                <a:latin typeface="宋体" panose="02010600030101010101" pitchFamily="2" charset="-122"/>
                <a:ea typeface="宋体" panose="02010600030101010101" pitchFamily="2" charset="-122"/>
              </a:rPr>
              <a:t>）拥有国产扬州晶明科技有限公司的</a:t>
            </a:r>
            <a:r>
              <a:rPr lang="en-US" altLang="zh-CN" sz="1600" i="0" dirty="0">
                <a:latin typeface="宋体" panose="02010600030101010101" pitchFamily="2" charset="-122"/>
                <a:ea typeface="宋体" panose="02010600030101010101" pitchFamily="2" charset="-122"/>
              </a:rPr>
              <a:t>16</a:t>
            </a:r>
            <a:r>
              <a:rPr lang="zh-CN" altLang="en-US" sz="1600" i="0" dirty="0">
                <a:latin typeface="宋体" panose="02010600030101010101" pitchFamily="2" charset="-122"/>
                <a:ea typeface="宋体" panose="02010600030101010101" pitchFamily="2" charset="-122"/>
              </a:rPr>
              <a:t>通道</a:t>
            </a:r>
            <a:r>
              <a:rPr lang="en-US" altLang="zh-CN" sz="1600" i="0" dirty="0">
                <a:latin typeface="宋体" panose="02010600030101010101" pitchFamily="2" charset="-122"/>
                <a:ea typeface="宋体" panose="02010600030101010101" pitchFamily="2" charset="-122"/>
              </a:rPr>
              <a:t>JM5938 LAN</a:t>
            </a:r>
            <a:r>
              <a:rPr lang="zh-CN" altLang="en-US" sz="1600" i="0" dirty="0">
                <a:latin typeface="宋体" panose="02010600030101010101" pitchFamily="2" charset="-122"/>
                <a:ea typeface="宋体" panose="02010600030101010101" pitchFamily="2" charset="-122"/>
              </a:rPr>
              <a:t>接口数据采集器</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个、</a:t>
            </a:r>
            <a:r>
              <a:rPr lang="en-US" altLang="zh-CN" sz="1600" i="0" dirty="0">
                <a:latin typeface="宋体" panose="02010600030101010101" pitchFamily="2" charset="-122"/>
                <a:ea typeface="宋体" panose="02010600030101010101" pitchFamily="2" charset="-122"/>
              </a:rPr>
              <a:t>8</a:t>
            </a:r>
            <a:r>
              <a:rPr lang="zh-CN" altLang="en-US" sz="1600" i="0" dirty="0">
                <a:latin typeface="宋体" panose="02010600030101010101" pitchFamily="2" charset="-122"/>
                <a:ea typeface="宋体" panose="02010600030101010101" pitchFamily="2" charset="-122"/>
              </a:rPr>
              <a:t>通道</a:t>
            </a:r>
            <a:r>
              <a:rPr lang="en-US" altLang="zh-CN" sz="1600" i="0" dirty="0">
                <a:latin typeface="宋体" panose="02010600030101010101" pitchFamily="2" charset="-122"/>
                <a:ea typeface="宋体" panose="02010600030101010101" pitchFamily="2" charset="-122"/>
              </a:rPr>
              <a:t>JM5937 LAN</a:t>
            </a:r>
            <a:r>
              <a:rPr lang="zh-CN" altLang="en-US" sz="1600" i="0" dirty="0">
                <a:latin typeface="宋体" panose="02010600030101010101" pitchFamily="2" charset="-122"/>
                <a:ea typeface="宋体" panose="02010600030101010101" pitchFamily="2" charset="-122"/>
              </a:rPr>
              <a:t>接口数据采集器</a:t>
            </a:r>
            <a:r>
              <a:rPr lang="en-US" altLang="zh-CN" sz="1600" i="0" dirty="0">
                <a:latin typeface="宋体" panose="02010600030101010101" pitchFamily="2" charset="-122"/>
                <a:ea typeface="宋体" panose="02010600030101010101" pitchFamily="2" charset="-122"/>
              </a:rPr>
              <a:t>1</a:t>
            </a:r>
            <a:r>
              <a:rPr lang="zh-CN" altLang="en-US" sz="1600" i="0" dirty="0">
                <a:latin typeface="宋体" panose="02010600030101010101" pitchFamily="2" charset="-122"/>
                <a:ea typeface="宋体" panose="02010600030101010101" pitchFamily="2" charset="-122"/>
              </a:rPr>
              <a:t>个；</a:t>
            </a: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6</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k</a:t>
            </a:r>
            <a:r>
              <a:rPr lang="zh-CN" altLang="en-US" sz="1600" i="0" dirty="0">
                <a:latin typeface="宋体" panose="02010600030101010101" pitchFamily="2" charset="-122"/>
                <a:ea typeface="宋体" panose="02010600030101010101" pitchFamily="2" charset="-122"/>
              </a:rPr>
              <a:t>）为用于测试管道应力的应变片，（</a:t>
            </a:r>
            <a:r>
              <a:rPr lang="en-US" altLang="zh-CN" sz="1600" i="0" dirty="0">
                <a:latin typeface="宋体" panose="02010600030101010101" pitchFamily="2" charset="-122"/>
                <a:ea typeface="宋体" panose="02010600030101010101" pitchFamily="2" charset="-122"/>
              </a:rPr>
              <a:t>l</a:t>
            </a:r>
            <a:r>
              <a:rPr lang="zh-CN" altLang="en-US" sz="1600" i="0" dirty="0">
                <a:latin typeface="宋体" panose="02010600030101010101" pitchFamily="2" charset="-122"/>
                <a:ea typeface="宋体" panose="02010600030101010101" pitchFamily="2" charset="-122"/>
              </a:rPr>
              <a:t>）为用于采集应变信号的</a:t>
            </a:r>
            <a:r>
              <a:rPr lang="en-US" altLang="zh-CN" sz="1600" i="0" dirty="0">
                <a:latin typeface="宋体" panose="02010600030101010101" pitchFamily="2" charset="-122"/>
                <a:ea typeface="宋体" panose="02010600030101010101" pitchFamily="2" charset="-122"/>
              </a:rPr>
              <a:t>NI USB-9237</a:t>
            </a:r>
            <a:r>
              <a:rPr lang="zh-CN" altLang="en-US" sz="1600" i="0" dirty="0">
                <a:latin typeface="宋体" panose="02010600030101010101" pitchFamily="2" charset="-122"/>
                <a:ea typeface="宋体" panose="02010600030101010101" pitchFamily="2" charset="-122"/>
              </a:rPr>
              <a:t>数据采集器；</a:t>
            </a:r>
          </a:p>
        </p:txBody>
      </p:sp>
      <p:pic>
        <p:nvPicPr>
          <p:cNvPr id="8" name="Picture 409">
            <a:extLst>
              <a:ext uri="{FF2B5EF4-FFF2-40B4-BE49-F238E27FC236}">
                <a16:creationId xmlns:a16="http://schemas.microsoft.com/office/drawing/2014/main" id="{9E411D82-70C3-D6D7-ED05-20547EF6681D}"/>
              </a:ext>
            </a:extLst>
          </p:cNvPr>
          <p:cNvPicPr>
            <a:picLocks noChangeAspect="1"/>
          </p:cNvPicPr>
          <p:nvPr/>
        </p:nvPicPr>
        <p:blipFill>
          <a:blip r:embed="rId2"/>
          <a:stretch>
            <a:fillRect/>
          </a:stretch>
        </p:blipFill>
        <p:spPr>
          <a:xfrm>
            <a:off x="624840" y="3199721"/>
            <a:ext cx="1623060" cy="1202055"/>
          </a:xfrm>
          <a:prstGeom prst="rect">
            <a:avLst/>
          </a:prstGeom>
          <a:noFill/>
          <a:ln>
            <a:noFill/>
          </a:ln>
        </p:spPr>
      </p:pic>
      <p:pic>
        <p:nvPicPr>
          <p:cNvPr id="9" name="Picture 227">
            <a:extLst>
              <a:ext uri="{FF2B5EF4-FFF2-40B4-BE49-F238E27FC236}">
                <a16:creationId xmlns:a16="http://schemas.microsoft.com/office/drawing/2014/main" id="{D824CF3E-3D78-3D1E-9D54-CB8D2B528BBE}"/>
              </a:ext>
            </a:extLst>
          </p:cNvPr>
          <p:cNvPicPr>
            <a:picLocks noChangeAspect="1"/>
          </p:cNvPicPr>
          <p:nvPr/>
        </p:nvPicPr>
        <p:blipFill>
          <a:blip r:embed="rId3"/>
          <a:srcRect/>
          <a:stretch>
            <a:fillRect/>
          </a:stretch>
        </p:blipFill>
        <p:spPr>
          <a:xfrm>
            <a:off x="3489589" y="3196673"/>
            <a:ext cx="1619885" cy="1216025"/>
          </a:xfrm>
          <a:prstGeom prst="rect">
            <a:avLst/>
          </a:prstGeom>
          <a:solidFill>
            <a:srgbClr val="4F81BD"/>
          </a:solidFill>
          <a:ln w="9525">
            <a:noFill/>
            <a:miter lim="800000"/>
            <a:headEnd/>
            <a:tailEnd/>
          </a:ln>
          <a:effectLst/>
        </p:spPr>
      </p:pic>
      <p:pic>
        <p:nvPicPr>
          <p:cNvPr id="11" name="图片 10">
            <a:extLst>
              <a:ext uri="{FF2B5EF4-FFF2-40B4-BE49-F238E27FC236}">
                <a16:creationId xmlns:a16="http://schemas.microsoft.com/office/drawing/2014/main" id="{5B05994B-53DB-5D85-DF0E-55F69E46F495}"/>
              </a:ext>
            </a:extLst>
          </p:cNvPr>
          <p:cNvPicPr>
            <a:picLocks noChangeAspect="1"/>
          </p:cNvPicPr>
          <p:nvPr/>
        </p:nvPicPr>
        <p:blipFill>
          <a:blip r:embed="rId4"/>
          <a:srcRect r="-383"/>
          <a:stretch>
            <a:fillRect/>
          </a:stretch>
        </p:blipFill>
        <p:spPr>
          <a:xfrm>
            <a:off x="5849125" y="3248679"/>
            <a:ext cx="1987550" cy="621665"/>
          </a:xfrm>
          <a:prstGeom prst="rect">
            <a:avLst/>
          </a:prstGeom>
          <a:ln>
            <a:noFill/>
          </a:ln>
        </p:spPr>
      </p:pic>
      <p:pic>
        <p:nvPicPr>
          <p:cNvPr id="14" name="图片 13">
            <a:extLst>
              <a:ext uri="{FF2B5EF4-FFF2-40B4-BE49-F238E27FC236}">
                <a16:creationId xmlns:a16="http://schemas.microsoft.com/office/drawing/2014/main" id="{B295073B-A471-CE15-063A-40AAB5E81B1C}"/>
              </a:ext>
            </a:extLst>
          </p:cNvPr>
          <p:cNvPicPr>
            <a:picLocks noChangeAspect="1"/>
          </p:cNvPicPr>
          <p:nvPr/>
        </p:nvPicPr>
        <p:blipFill>
          <a:blip r:embed="rId5"/>
          <a:stretch>
            <a:fillRect/>
          </a:stretch>
        </p:blipFill>
        <p:spPr>
          <a:xfrm>
            <a:off x="557049" y="4789488"/>
            <a:ext cx="2131060" cy="881380"/>
          </a:xfrm>
          <a:prstGeom prst="rect">
            <a:avLst/>
          </a:prstGeom>
          <a:noFill/>
          <a:ln>
            <a:noFill/>
          </a:ln>
        </p:spPr>
      </p:pic>
      <p:pic>
        <p:nvPicPr>
          <p:cNvPr id="17" name="图片 16">
            <a:extLst>
              <a:ext uri="{FF2B5EF4-FFF2-40B4-BE49-F238E27FC236}">
                <a16:creationId xmlns:a16="http://schemas.microsoft.com/office/drawing/2014/main" id="{45726DC0-CBA9-C8C8-5007-4CBB60D20955}"/>
              </a:ext>
            </a:extLst>
          </p:cNvPr>
          <p:cNvPicPr>
            <a:picLocks noChangeAspect="1"/>
          </p:cNvPicPr>
          <p:nvPr/>
        </p:nvPicPr>
        <p:blipFill>
          <a:blip r:embed="rId6"/>
          <a:stretch>
            <a:fillRect/>
          </a:stretch>
        </p:blipFill>
        <p:spPr>
          <a:xfrm>
            <a:off x="3521021" y="4649787"/>
            <a:ext cx="1557020" cy="1250315"/>
          </a:xfrm>
          <a:prstGeom prst="rect">
            <a:avLst/>
          </a:prstGeom>
          <a:noFill/>
          <a:ln w="25400">
            <a:noFill/>
          </a:ln>
        </p:spPr>
      </p:pic>
      <p:pic>
        <p:nvPicPr>
          <p:cNvPr id="18" name="图片 17" descr="22%FX@3O8UNP(~35(002%}P">
            <a:extLst>
              <a:ext uri="{FF2B5EF4-FFF2-40B4-BE49-F238E27FC236}">
                <a16:creationId xmlns:a16="http://schemas.microsoft.com/office/drawing/2014/main" id="{12317E43-14B1-3250-702F-56826FE1D732}"/>
              </a:ext>
            </a:extLst>
          </p:cNvPr>
          <p:cNvPicPr>
            <a:picLocks noChangeAspect="1"/>
          </p:cNvPicPr>
          <p:nvPr/>
        </p:nvPicPr>
        <p:blipFill>
          <a:blip r:embed="rId7"/>
          <a:stretch>
            <a:fillRect/>
          </a:stretch>
        </p:blipFill>
        <p:spPr>
          <a:xfrm>
            <a:off x="6049333" y="4391099"/>
            <a:ext cx="1743710" cy="1319530"/>
          </a:xfrm>
          <a:prstGeom prst="rect">
            <a:avLst/>
          </a:prstGeom>
          <a:noFill/>
          <a:ln>
            <a:noFill/>
          </a:ln>
        </p:spPr>
      </p:pic>
      <p:sp>
        <p:nvSpPr>
          <p:cNvPr id="10" name="文本框 9">
            <a:extLst>
              <a:ext uri="{FF2B5EF4-FFF2-40B4-BE49-F238E27FC236}">
                <a16:creationId xmlns:a16="http://schemas.microsoft.com/office/drawing/2014/main" id="{52FBB9B7-45F6-C3E6-1441-8A2BFDBDB51B}"/>
              </a:ext>
            </a:extLst>
          </p:cNvPr>
          <p:cNvSpPr txBox="1"/>
          <p:nvPr/>
        </p:nvSpPr>
        <p:spPr>
          <a:xfrm>
            <a:off x="1888157" y="3992967"/>
            <a:ext cx="1234585"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en-US" altLang="zh-CN" sz="1200" kern="100" dirty="0">
                <a:effectLst/>
                <a:ea typeface="宋体" panose="02010600030101010101" pitchFamily="2" charset="-122"/>
                <a:cs typeface="宋体" panose="02010600030101010101" pitchFamily="2" charset="-122"/>
              </a:rPr>
              <a:t>NI USB-9234</a:t>
            </a:r>
            <a:r>
              <a:rPr lang="zh-CN" altLang="en-US" sz="1200" kern="100" dirty="0">
                <a:effectLst/>
                <a:ea typeface="宋体" panose="02010600030101010101" pitchFamily="2" charset="-122"/>
                <a:cs typeface="宋体" panose="02010600030101010101" pitchFamily="2" charset="-122"/>
              </a:rPr>
              <a:t>动态信号采集卡</a:t>
            </a:r>
            <a:endParaRPr lang="zh-CN" altLang="en-US" sz="1200" dirty="0"/>
          </a:p>
        </p:txBody>
      </p:sp>
      <p:sp>
        <p:nvSpPr>
          <p:cNvPr id="31" name="文本框 30">
            <a:extLst>
              <a:ext uri="{FF2B5EF4-FFF2-40B4-BE49-F238E27FC236}">
                <a16:creationId xmlns:a16="http://schemas.microsoft.com/office/drawing/2014/main" id="{921DF28E-A5D4-FF60-83A6-25E828B211E1}"/>
              </a:ext>
            </a:extLst>
          </p:cNvPr>
          <p:cNvSpPr txBox="1"/>
          <p:nvPr/>
        </p:nvSpPr>
        <p:spPr>
          <a:xfrm>
            <a:off x="4835610" y="3966653"/>
            <a:ext cx="1185650"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en-US" sz="1200" kern="100" dirty="0">
                <a:effectLst/>
                <a:ea typeface="宋体" panose="02010600030101010101" pitchFamily="2" charset="-122"/>
                <a:cs typeface="宋体" panose="02010600030101010101" pitchFamily="2" charset="-122"/>
              </a:rPr>
              <a:t>（</a:t>
            </a:r>
            <a:r>
              <a:rPr lang="en-US" altLang="zh-CN" sz="1200" kern="100" dirty="0">
                <a:effectLst/>
                <a:ea typeface="宋体" panose="02010600030101010101" pitchFamily="2" charset="-122"/>
                <a:cs typeface="宋体" panose="02010600030101010101" pitchFamily="2" charset="-122"/>
              </a:rPr>
              <a:t>h</a:t>
            </a:r>
            <a:r>
              <a:rPr lang="zh-CN" altLang="en-US" sz="1200" kern="100" dirty="0">
                <a:effectLst/>
                <a:ea typeface="宋体" panose="02010600030101010101" pitchFamily="2" charset="-122"/>
                <a:cs typeface="宋体" panose="02010600030101010101" pitchFamily="2" charset="-122"/>
              </a:rPr>
              <a:t>）多块多通道采集系统</a:t>
            </a:r>
            <a:endParaRPr lang="zh-CN" altLang="en-US" sz="1200" dirty="0"/>
          </a:p>
        </p:txBody>
      </p:sp>
      <p:sp>
        <p:nvSpPr>
          <p:cNvPr id="35" name="文本框 34">
            <a:extLst>
              <a:ext uri="{FF2B5EF4-FFF2-40B4-BE49-F238E27FC236}">
                <a16:creationId xmlns:a16="http://schemas.microsoft.com/office/drawing/2014/main" id="{FB8D8B3B-D094-D991-233A-497B9B07ED46}"/>
              </a:ext>
            </a:extLst>
          </p:cNvPr>
          <p:cNvSpPr txBox="1"/>
          <p:nvPr/>
        </p:nvSpPr>
        <p:spPr>
          <a:xfrm>
            <a:off x="6986395" y="3905905"/>
            <a:ext cx="1619885"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200" dirty="0"/>
              <a:t>（</a:t>
            </a:r>
            <a:r>
              <a:rPr lang="en-US" altLang="zh-CN" sz="1200" dirty="0" err="1"/>
              <a:t>i</a:t>
            </a:r>
            <a:r>
              <a:rPr lang="zh-CN" altLang="zh-CN" sz="1200" dirty="0"/>
              <a:t>）</a:t>
            </a:r>
            <a:r>
              <a:rPr lang="en-US" altLang="zh-CN" sz="1200" dirty="0"/>
              <a:t>JM5938 LAN</a:t>
            </a:r>
            <a:r>
              <a:rPr lang="zh-CN" altLang="zh-CN" sz="1200" dirty="0"/>
              <a:t>接口数据采集器</a:t>
            </a:r>
            <a:r>
              <a:rPr lang="en-US" altLang="zh-CN" sz="1200" dirty="0"/>
              <a:t>16CH</a:t>
            </a:r>
            <a:endParaRPr lang="zh-CN" altLang="en-US" sz="1200" dirty="0"/>
          </a:p>
        </p:txBody>
      </p:sp>
      <p:sp>
        <p:nvSpPr>
          <p:cNvPr id="40" name="文本框 39">
            <a:extLst>
              <a:ext uri="{FF2B5EF4-FFF2-40B4-BE49-F238E27FC236}">
                <a16:creationId xmlns:a16="http://schemas.microsoft.com/office/drawing/2014/main" id="{93E6CF77-1EAA-B110-534E-E245ECFD08FD}"/>
              </a:ext>
            </a:extLst>
          </p:cNvPr>
          <p:cNvSpPr txBox="1"/>
          <p:nvPr/>
        </p:nvSpPr>
        <p:spPr>
          <a:xfrm>
            <a:off x="1732120" y="5558135"/>
            <a:ext cx="1557019"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200" dirty="0"/>
              <a:t>（</a:t>
            </a:r>
            <a:r>
              <a:rPr lang="en-US" altLang="zh-CN" sz="1200" dirty="0"/>
              <a:t>j</a:t>
            </a:r>
            <a:r>
              <a:rPr lang="zh-CN" altLang="zh-CN" sz="1200" dirty="0"/>
              <a:t>）</a:t>
            </a:r>
            <a:r>
              <a:rPr lang="en-US" altLang="zh-CN" sz="1200" dirty="0"/>
              <a:t>JM5937 LAN</a:t>
            </a:r>
            <a:r>
              <a:rPr lang="zh-CN" altLang="zh-CN" sz="1200" dirty="0"/>
              <a:t>接口数据采集器</a:t>
            </a:r>
            <a:r>
              <a:rPr lang="en-US" altLang="zh-CN" sz="1200" dirty="0"/>
              <a:t>8CH</a:t>
            </a:r>
            <a:endParaRPr lang="zh-CN" altLang="en-US" sz="1200" dirty="0"/>
          </a:p>
        </p:txBody>
      </p:sp>
      <p:sp>
        <p:nvSpPr>
          <p:cNvPr id="44" name="文本框 43">
            <a:extLst>
              <a:ext uri="{FF2B5EF4-FFF2-40B4-BE49-F238E27FC236}">
                <a16:creationId xmlns:a16="http://schemas.microsoft.com/office/drawing/2014/main" id="{EF922AFF-2E0F-E5AD-FED8-3339F83F3B3F}"/>
              </a:ext>
            </a:extLst>
          </p:cNvPr>
          <p:cNvSpPr txBox="1"/>
          <p:nvPr/>
        </p:nvSpPr>
        <p:spPr>
          <a:xfrm>
            <a:off x="4915920" y="5631080"/>
            <a:ext cx="1062480" cy="276999"/>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en-US" sz="1200" kern="100" dirty="0">
                <a:effectLst/>
                <a:ea typeface="宋体" panose="02010600030101010101" pitchFamily="2" charset="-122"/>
                <a:cs typeface="宋体" panose="02010600030101010101" pitchFamily="2" charset="-122"/>
              </a:rPr>
              <a:t>（</a:t>
            </a:r>
            <a:r>
              <a:rPr lang="en-US" altLang="zh-CN" sz="1200" kern="100" dirty="0">
                <a:effectLst/>
                <a:ea typeface="宋体" panose="02010600030101010101" pitchFamily="2" charset="-122"/>
                <a:cs typeface="宋体" panose="02010600030101010101" pitchFamily="2" charset="-122"/>
              </a:rPr>
              <a:t>k</a:t>
            </a:r>
            <a:r>
              <a:rPr lang="zh-CN" altLang="en-US" sz="1200" kern="100" dirty="0">
                <a:effectLst/>
                <a:ea typeface="宋体" panose="02010600030101010101" pitchFamily="2" charset="-122"/>
                <a:cs typeface="宋体" panose="02010600030101010101" pitchFamily="2" charset="-122"/>
              </a:rPr>
              <a:t>）应变片</a:t>
            </a:r>
            <a:endParaRPr lang="zh-CN" altLang="en-US" sz="1200" dirty="0"/>
          </a:p>
        </p:txBody>
      </p:sp>
      <p:sp>
        <p:nvSpPr>
          <p:cNvPr id="46" name="文本框 45">
            <a:extLst>
              <a:ext uri="{FF2B5EF4-FFF2-40B4-BE49-F238E27FC236}">
                <a16:creationId xmlns:a16="http://schemas.microsoft.com/office/drawing/2014/main" id="{D147E4C3-A4E7-55D1-4EF7-807FE1E58A93}"/>
              </a:ext>
            </a:extLst>
          </p:cNvPr>
          <p:cNvSpPr txBox="1"/>
          <p:nvPr/>
        </p:nvSpPr>
        <p:spPr>
          <a:xfrm>
            <a:off x="7026732" y="5438393"/>
            <a:ext cx="1619885" cy="461665"/>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en-US" sz="1200" kern="100" dirty="0">
                <a:effectLst/>
                <a:ea typeface="宋体" panose="02010600030101010101" pitchFamily="2" charset="-122"/>
                <a:cs typeface="宋体" panose="02010600030101010101" pitchFamily="2" charset="-122"/>
              </a:rPr>
              <a:t>（</a:t>
            </a:r>
            <a:r>
              <a:rPr lang="en-US" altLang="zh-CN" sz="1200" kern="100" dirty="0">
                <a:effectLst/>
                <a:ea typeface="宋体" panose="02010600030101010101" pitchFamily="2" charset="-122"/>
                <a:cs typeface="宋体" panose="02010600030101010101" pitchFamily="2" charset="-122"/>
              </a:rPr>
              <a:t>l</a:t>
            </a:r>
            <a:r>
              <a:rPr lang="zh-CN" altLang="en-US" sz="1200" kern="100" dirty="0">
                <a:effectLst/>
                <a:ea typeface="宋体" panose="02010600030101010101" pitchFamily="2" charset="-122"/>
                <a:cs typeface="宋体" panose="02010600030101010101" pitchFamily="2" charset="-122"/>
              </a:rPr>
              <a:t>）</a:t>
            </a:r>
            <a:r>
              <a:rPr lang="en-US" altLang="zh-CN" sz="1200" kern="100" dirty="0">
                <a:effectLst/>
                <a:ea typeface="宋体" panose="02010600030101010101" pitchFamily="2" charset="-122"/>
                <a:cs typeface="宋体" panose="02010600030101010101" pitchFamily="2" charset="-122"/>
              </a:rPr>
              <a:t>NI USB-9237</a:t>
            </a:r>
            <a:r>
              <a:rPr lang="zh-CN" altLang="en-US" sz="1200" kern="100" dirty="0">
                <a:effectLst/>
                <a:ea typeface="宋体" panose="02010600030101010101" pitchFamily="2" charset="-122"/>
                <a:cs typeface="宋体" panose="02010600030101010101" pitchFamily="2" charset="-122"/>
              </a:rPr>
              <a:t>数据采集器</a:t>
            </a:r>
            <a:endParaRPr lang="zh-CN" altLang="en-US" sz="1200" dirty="0"/>
          </a:p>
        </p:txBody>
      </p:sp>
      <p:sp>
        <p:nvSpPr>
          <p:cNvPr id="4" name="Text Box 5">
            <a:extLst>
              <a:ext uri="{FF2B5EF4-FFF2-40B4-BE49-F238E27FC236}">
                <a16:creationId xmlns:a16="http://schemas.microsoft.com/office/drawing/2014/main" id="{D20BDB4E-344B-207E-5C7E-6CC99163715A}"/>
              </a:ext>
            </a:extLst>
          </p:cNvPr>
          <p:cNvSpPr txBox="1"/>
          <p:nvPr/>
        </p:nvSpPr>
        <p:spPr>
          <a:xfrm>
            <a:off x="0" y="0"/>
            <a:ext cx="4495800" cy="369332"/>
          </a:xfrm>
          <a:prstGeom prst="rect">
            <a:avLst/>
          </a:prstGeom>
          <a:noFill/>
          <a:ln w="9525">
            <a:noFill/>
          </a:ln>
        </p:spPr>
        <p:txBody>
          <a:bodyPr>
            <a:spAutoFit/>
          </a:bodyPr>
          <a:lstStyle/>
          <a:p>
            <a:pPr algn="ctr">
              <a:spcBef>
                <a:spcPct val="50000"/>
              </a:spcBef>
            </a:pPr>
            <a:r>
              <a:rPr lang="en-US" altLang="zh-CN" b="1" dirty="0">
                <a:solidFill>
                  <a:schemeClr val="bg1"/>
                </a:solidFill>
                <a:latin typeface="标准粗黑" panose="02000503000000000000" charset="-122"/>
                <a:ea typeface="标准粗黑" panose="02000503000000000000" charset="-122"/>
                <a:sym typeface="+mn-ea"/>
              </a:rPr>
              <a:t>4. IDES</a:t>
            </a:r>
            <a:r>
              <a:rPr lang="zh-CN" altLang="en-US" b="1" dirty="0">
                <a:solidFill>
                  <a:schemeClr val="bg1"/>
                </a:solidFill>
                <a:latin typeface="标准粗黑" panose="02000503000000000000" charset="-122"/>
                <a:ea typeface="标准粗黑" panose="02000503000000000000" charset="-122"/>
                <a:sym typeface="+mn-ea"/>
              </a:rPr>
              <a:t>试验设备和工作条件</a:t>
            </a:r>
          </a:p>
        </p:txBody>
      </p:sp>
    </p:spTree>
    <p:extLst>
      <p:ext uri="{BB962C8B-B14F-4D97-AF65-F5344CB8AC3E}">
        <p14:creationId xmlns:p14="http://schemas.microsoft.com/office/powerpoint/2010/main" val="382365311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62169-6F11-97C9-3240-9D678D1140D9}"/>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8466929B-B7F0-19C3-F496-27FA366E18DB}"/>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36435F7D-D4C3-F79A-14D6-48F4072BE5AC}"/>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438FD46F-5F94-BE59-DA1B-65F920DE8FC0}"/>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3</a:t>
            </a:r>
            <a:r>
              <a:rPr lang="en-US" altLang="zh-CN" sz="1800" b="1" dirty="0">
                <a:solidFill>
                  <a:schemeClr val="bg1"/>
                </a:solidFill>
                <a:latin typeface="Arial" panose="020B0604020202020204" pitchFamily="34" charset="0"/>
              </a:rPr>
              <a:t>、</a:t>
            </a:r>
            <a:r>
              <a:rPr lang="en-US" altLang="zh-CN" sz="1800" b="1" dirty="0">
                <a:solidFill>
                  <a:schemeClr val="bg1"/>
                </a:solidFill>
                <a:sym typeface="+mn-ea"/>
              </a:rPr>
              <a:t>IDES科研成果简介</a:t>
            </a:r>
            <a:endParaRPr lang="zh-CN" altLang="en-US" b="1" dirty="0">
              <a:solidFill>
                <a:schemeClr val="bg1"/>
              </a:solidFill>
              <a:latin typeface="标准粗黑" panose="02000503000000000000" charset="-122"/>
              <a:ea typeface="标准粗黑" panose="02000503000000000000" charset="-122"/>
              <a:sym typeface="+mn-ea"/>
            </a:endParaRPr>
          </a:p>
        </p:txBody>
      </p:sp>
      <p:sp>
        <p:nvSpPr>
          <p:cNvPr id="30726" name="Rectangle 7">
            <a:extLst>
              <a:ext uri="{FF2B5EF4-FFF2-40B4-BE49-F238E27FC236}">
                <a16:creationId xmlns:a16="http://schemas.microsoft.com/office/drawing/2014/main" id="{837AB51E-C894-932B-9A8E-2915504297CA}"/>
              </a:ext>
            </a:extLst>
          </p:cNvPr>
          <p:cNvSpPr/>
          <p:nvPr/>
        </p:nvSpPr>
        <p:spPr>
          <a:xfrm>
            <a:off x="421957" y="682318"/>
            <a:ext cx="8300085" cy="5722927"/>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3" name="Text Box 5">
            <a:extLst>
              <a:ext uri="{FF2B5EF4-FFF2-40B4-BE49-F238E27FC236}">
                <a16:creationId xmlns:a16="http://schemas.microsoft.com/office/drawing/2014/main" id="{E6B1395F-D3FD-A859-8A2F-66678B2AD249}"/>
              </a:ext>
            </a:extLst>
          </p:cNvPr>
          <p:cNvSpPr txBox="1"/>
          <p:nvPr/>
        </p:nvSpPr>
        <p:spPr>
          <a:xfrm>
            <a:off x="4572000" y="0"/>
            <a:ext cx="4495800" cy="368300"/>
          </a:xfrm>
          <a:prstGeom prst="rect">
            <a:avLst/>
          </a:prstGeom>
          <a:noFill/>
          <a:ln w="9525">
            <a:noFill/>
          </a:ln>
        </p:spPr>
        <p:txBody>
          <a:bodyPr>
            <a:spAutoFit/>
          </a:bodyPr>
          <a:lstStyle/>
          <a:p>
            <a:pPr algn="ctr">
              <a:spcBef>
                <a:spcPct val="50000"/>
              </a:spcBef>
            </a:pPr>
            <a:r>
              <a:rPr lang="en-US" altLang="zh-CN" sz="1800" b="1" dirty="0">
                <a:solidFill>
                  <a:srgbClr val="FF0000"/>
                </a:solidFill>
                <a:sym typeface="+mn-ea"/>
              </a:rPr>
              <a:t>4</a:t>
            </a:r>
            <a:r>
              <a:rPr lang="en-US" altLang="zh-CN" b="1" dirty="0">
                <a:solidFill>
                  <a:srgbClr val="FF0000"/>
                </a:solidFill>
                <a:sym typeface="+mn-ea"/>
              </a:rPr>
              <a:t>.</a:t>
            </a:r>
            <a:r>
              <a:rPr lang="zh-CN" altLang="en-US" b="1" dirty="0">
                <a:solidFill>
                  <a:srgbClr val="FF0000"/>
                </a:solidFill>
                <a:sym typeface="+mn-ea"/>
              </a:rPr>
              <a:t> </a:t>
            </a:r>
            <a:r>
              <a:rPr lang="en-US" altLang="zh-CN" sz="1800" b="1" dirty="0">
                <a:solidFill>
                  <a:srgbClr val="FF0000"/>
                </a:solidFill>
                <a:sym typeface="+mn-ea"/>
              </a:rPr>
              <a:t>IDES</a:t>
            </a:r>
            <a:r>
              <a:rPr lang="zh-CN" altLang="en-US" sz="1800" b="1" dirty="0">
                <a:solidFill>
                  <a:srgbClr val="FF0000"/>
                </a:solidFill>
                <a:sym typeface="+mn-ea"/>
              </a:rPr>
              <a:t>试验设备和工作条件</a:t>
            </a:r>
            <a:endParaRPr lang="en-US" altLang="zh-CN" sz="1800" b="1" dirty="0">
              <a:solidFill>
                <a:srgbClr val="FF0000"/>
              </a:solidFill>
              <a:sym typeface="+mn-ea"/>
            </a:endParaRPr>
          </a:p>
        </p:txBody>
      </p:sp>
      <p:sp>
        <p:nvSpPr>
          <p:cNvPr id="6" name="文本框 5">
            <a:extLst>
              <a:ext uri="{FF2B5EF4-FFF2-40B4-BE49-F238E27FC236}">
                <a16:creationId xmlns:a16="http://schemas.microsoft.com/office/drawing/2014/main" id="{6D82F23C-CB09-3354-B496-920D62D967A3}"/>
              </a:ext>
            </a:extLst>
          </p:cNvPr>
          <p:cNvSpPr txBox="1"/>
          <p:nvPr/>
        </p:nvSpPr>
        <p:spPr>
          <a:xfrm>
            <a:off x="597843" y="833012"/>
            <a:ext cx="8124199" cy="773289"/>
          </a:xfrm>
          <a:prstGeom prst="rect">
            <a:avLst/>
          </a:prstGeom>
        </p:spPr>
        <p:txBody>
          <a:bodyPr wrap="square">
            <a:spAutoFit/>
          </a:bodyPr>
          <a:lstStyle/>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7</a:t>
            </a:r>
            <a:r>
              <a:rPr lang="zh-CN" altLang="en-US" sz="1600" i="0" dirty="0">
                <a:latin typeface="宋体" panose="02010600030101010101" pitchFamily="2" charset="-122"/>
                <a:ea typeface="宋体" panose="02010600030101010101" pitchFamily="2" charset="-122"/>
              </a:rPr>
              <a:t>）自主开发的疲劳试验监控软件</a:t>
            </a:r>
            <a:r>
              <a:rPr lang="en-US" altLang="zh-CN" sz="1600" i="0" dirty="0">
                <a:latin typeface="宋体" panose="02010600030101010101" pitchFamily="2" charset="-122"/>
                <a:ea typeface="宋体" panose="02010600030101010101" pitchFamily="2" charset="-122"/>
              </a:rPr>
              <a:t>Fatigue</a:t>
            </a:r>
            <a:r>
              <a:rPr lang="zh-CN" altLang="en-US" sz="1600" i="0" dirty="0">
                <a:latin typeface="宋体" panose="02010600030101010101" pitchFamily="2" charset="-122"/>
                <a:ea typeface="宋体" panose="02010600030101010101" pitchFamily="2" charset="-122"/>
              </a:rPr>
              <a:t>，自主开发的模态分析软件</a:t>
            </a:r>
            <a:r>
              <a:rPr lang="en-US" altLang="zh-CN" sz="1600" i="0" dirty="0">
                <a:latin typeface="宋体" panose="02010600030101010101" pitchFamily="2" charset="-122"/>
                <a:ea typeface="宋体" panose="02010600030101010101" pitchFamily="2" charset="-122"/>
              </a:rPr>
              <a:t>MAS</a:t>
            </a:r>
            <a:r>
              <a:rPr lang="zh-CN" altLang="en-US" sz="1600" i="0" dirty="0">
                <a:latin typeface="宋体" panose="02010600030101010101" pitchFamily="2" charset="-122"/>
                <a:ea typeface="宋体" panose="02010600030101010101" pitchFamily="2" charset="-122"/>
              </a:rPr>
              <a:t>。</a:t>
            </a:r>
          </a:p>
          <a:p>
            <a:pPr marL="0" algn="just" defTabSz="266700">
              <a:lnSpc>
                <a:spcPct val="150000"/>
              </a:lnSpc>
              <a:spcBef>
                <a:spcPct val="0"/>
              </a:spcBef>
              <a:spcAft>
                <a:spcPct val="0"/>
              </a:spcAft>
            </a:pPr>
            <a:r>
              <a:rPr lang="en-US" altLang="zh-CN" sz="1600" i="0" dirty="0">
                <a:latin typeface="宋体" panose="02010600030101010101" pitchFamily="2" charset="-122"/>
                <a:ea typeface="宋体" panose="02010600030101010101" pitchFamily="2" charset="-122"/>
              </a:rPr>
              <a:t>8</a:t>
            </a:r>
            <a:r>
              <a:rPr lang="zh-CN" altLang="en-US" sz="1600" i="0" dirty="0">
                <a:latin typeface="宋体" panose="02010600030101010101" pitchFamily="2" charset="-122"/>
                <a:ea typeface="宋体" panose="02010600030101010101" pitchFamily="2" charset="-122"/>
              </a:rPr>
              <a:t>）自主开发的旋转机械故障智能诊断软件</a:t>
            </a:r>
            <a:r>
              <a:rPr lang="en-US" altLang="zh-CN" sz="1600" i="0" dirty="0">
                <a:latin typeface="宋体" panose="02010600030101010101" pitchFamily="2" charset="-122"/>
                <a:ea typeface="宋体" panose="02010600030101010101" pitchFamily="2" charset="-122"/>
              </a:rPr>
              <a:t>RFIDS</a:t>
            </a:r>
            <a:r>
              <a:rPr lang="zh-CN" altLang="en-US" sz="1600" i="0" dirty="0">
                <a:latin typeface="宋体" panose="02010600030101010101" pitchFamily="2" charset="-122"/>
                <a:ea typeface="宋体" panose="02010600030101010101" pitchFamily="2" charset="-122"/>
              </a:rPr>
              <a:t>，自主开发的转子动平衡软件。</a:t>
            </a:r>
          </a:p>
        </p:txBody>
      </p:sp>
      <p:pic>
        <p:nvPicPr>
          <p:cNvPr id="2" name="图片 1" descr="QQ图片20151207160659">
            <a:extLst>
              <a:ext uri="{FF2B5EF4-FFF2-40B4-BE49-F238E27FC236}">
                <a16:creationId xmlns:a16="http://schemas.microsoft.com/office/drawing/2014/main" id="{41385CBA-93FC-5572-0605-D580BAFCA523}"/>
              </a:ext>
            </a:extLst>
          </p:cNvPr>
          <p:cNvPicPr>
            <a:picLocks noChangeAspect="1"/>
          </p:cNvPicPr>
          <p:nvPr/>
        </p:nvPicPr>
        <p:blipFill>
          <a:blip r:embed="rId2"/>
          <a:stretch>
            <a:fillRect/>
          </a:stretch>
        </p:blipFill>
        <p:spPr>
          <a:xfrm>
            <a:off x="706029" y="1883399"/>
            <a:ext cx="2487295" cy="1684655"/>
          </a:xfrm>
          <a:prstGeom prst="rect">
            <a:avLst/>
          </a:prstGeom>
          <a:noFill/>
          <a:ln>
            <a:noFill/>
          </a:ln>
        </p:spPr>
      </p:pic>
      <p:pic>
        <p:nvPicPr>
          <p:cNvPr id="4" name="Picture 265">
            <a:extLst>
              <a:ext uri="{FF2B5EF4-FFF2-40B4-BE49-F238E27FC236}">
                <a16:creationId xmlns:a16="http://schemas.microsoft.com/office/drawing/2014/main" id="{9B0A70A8-1888-AD31-90E1-747FFCFB8B99}"/>
              </a:ext>
            </a:extLst>
          </p:cNvPr>
          <p:cNvPicPr>
            <a:picLocks noChangeAspect="1"/>
          </p:cNvPicPr>
          <p:nvPr/>
        </p:nvPicPr>
        <p:blipFill>
          <a:blip r:embed="rId3"/>
          <a:stretch>
            <a:fillRect/>
          </a:stretch>
        </p:blipFill>
        <p:spPr>
          <a:xfrm>
            <a:off x="4826300" y="2039353"/>
            <a:ext cx="2551430" cy="1604010"/>
          </a:xfrm>
          <a:prstGeom prst="rect">
            <a:avLst/>
          </a:prstGeom>
          <a:noFill/>
          <a:ln>
            <a:noFill/>
          </a:ln>
        </p:spPr>
      </p:pic>
      <p:pic>
        <p:nvPicPr>
          <p:cNvPr id="7" name="图片 6" descr="IMG_256">
            <a:extLst>
              <a:ext uri="{FF2B5EF4-FFF2-40B4-BE49-F238E27FC236}">
                <a16:creationId xmlns:a16="http://schemas.microsoft.com/office/drawing/2014/main" id="{BE785714-9C06-2B44-05A6-0AB2DBF0C318}"/>
              </a:ext>
            </a:extLst>
          </p:cNvPr>
          <p:cNvPicPr>
            <a:picLocks noChangeAspect="1"/>
          </p:cNvPicPr>
          <p:nvPr/>
        </p:nvPicPr>
        <p:blipFill>
          <a:blip r:embed="rId4"/>
          <a:stretch>
            <a:fillRect/>
          </a:stretch>
        </p:blipFill>
        <p:spPr>
          <a:xfrm>
            <a:off x="706029" y="4182682"/>
            <a:ext cx="2474239" cy="1804050"/>
          </a:xfrm>
          <a:prstGeom prst="rect">
            <a:avLst/>
          </a:prstGeom>
          <a:noFill/>
          <a:ln w="9525">
            <a:noFill/>
          </a:ln>
        </p:spPr>
      </p:pic>
      <p:sp>
        <p:nvSpPr>
          <p:cNvPr id="10" name="文本框 9">
            <a:extLst>
              <a:ext uri="{FF2B5EF4-FFF2-40B4-BE49-F238E27FC236}">
                <a16:creationId xmlns:a16="http://schemas.microsoft.com/office/drawing/2014/main" id="{98595D8D-6A5D-01B2-0D8A-57337A80D7E2}"/>
              </a:ext>
            </a:extLst>
          </p:cNvPr>
          <p:cNvSpPr txBox="1"/>
          <p:nvPr/>
        </p:nvSpPr>
        <p:spPr>
          <a:xfrm>
            <a:off x="3193323" y="3213556"/>
            <a:ext cx="1361997" cy="43088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dirty="0"/>
              <a:t>（</a:t>
            </a:r>
            <a:r>
              <a:rPr lang="en-US" altLang="zh-CN" sz="1100" dirty="0"/>
              <a:t>m</a:t>
            </a:r>
            <a:r>
              <a:rPr lang="zh-CN" altLang="zh-CN" sz="1100" dirty="0"/>
              <a:t>）自主开发的疲劳试验监测软件</a:t>
            </a:r>
            <a:endParaRPr lang="zh-CN" altLang="en-US" sz="1100" dirty="0"/>
          </a:p>
        </p:txBody>
      </p:sp>
      <p:sp>
        <p:nvSpPr>
          <p:cNvPr id="31" name="文本框 30">
            <a:extLst>
              <a:ext uri="{FF2B5EF4-FFF2-40B4-BE49-F238E27FC236}">
                <a16:creationId xmlns:a16="http://schemas.microsoft.com/office/drawing/2014/main" id="{B12DC1E4-EC6B-A3ED-0E78-EC3BB841B181}"/>
              </a:ext>
            </a:extLst>
          </p:cNvPr>
          <p:cNvSpPr txBox="1"/>
          <p:nvPr/>
        </p:nvSpPr>
        <p:spPr>
          <a:xfrm>
            <a:off x="3193322" y="5181600"/>
            <a:ext cx="1378677"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dirty="0"/>
              <a:t>（</a:t>
            </a:r>
            <a:r>
              <a:rPr lang="en-US" altLang="zh-CN" sz="1100" dirty="0"/>
              <a:t>o</a:t>
            </a:r>
            <a:r>
              <a:rPr lang="zh-CN" altLang="zh-CN" sz="1100" dirty="0"/>
              <a:t>）自主开发的旋转故障智能诊断软件</a:t>
            </a:r>
            <a:r>
              <a:rPr lang="en-US" altLang="zh-CN" sz="1100" dirty="0"/>
              <a:t>RFIDS</a:t>
            </a:r>
            <a:endParaRPr lang="zh-CN" altLang="en-US" sz="1100" dirty="0"/>
          </a:p>
        </p:txBody>
      </p:sp>
      <p:sp>
        <p:nvSpPr>
          <p:cNvPr id="35" name="文本框 34">
            <a:extLst>
              <a:ext uri="{FF2B5EF4-FFF2-40B4-BE49-F238E27FC236}">
                <a16:creationId xmlns:a16="http://schemas.microsoft.com/office/drawing/2014/main" id="{70B7F214-D99F-8D93-CE21-B198DD9B34D7}"/>
              </a:ext>
            </a:extLst>
          </p:cNvPr>
          <p:cNvSpPr txBox="1"/>
          <p:nvPr/>
        </p:nvSpPr>
        <p:spPr>
          <a:xfrm>
            <a:off x="7401792" y="3075836"/>
            <a:ext cx="1262977" cy="430887"/>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zh-CN" sz="1100" dirty="0"/>
              <a:t>（</a:t>
            </a:r>
            <a:r>
              <a:rPr lang="en-US" altLang="zh-CN" sz="1100" dirty="0"/>
              <a:t>n</a:t>
            </a:r>
            <a:r>
              <a:rPr lang="zh-CN" altLang="zh-CN" sz="1100" dirty="0"/>
              <a:t>）自主开发的模态分析软件</a:t>
            </a:r>
            <a:endParaRPr lang="zh-CN" altLang="en-US" sz="1100" dirty="0"/>
          </a:p>
        </p:txBody>
      </p:sp>
      <p:sp>
        <p:nvSpPr>
          <p:cNvPr id="44" name="文本框 43">
            <a:extLst>
              <a:ext uri="{FF2B5EF4-FFF2-40B4-BE49-F238E27FC236}">
                <a16:creationId xmlns:a16="http://schemas.microsoft.com/office/drawing/2014/main" id="{8533B134-5C7C-0B8C-454C-6A10648358A5}"/>
              </a:ext>
            </a:extLst>
          </p:cNvPr>
          <p:cNvSpPr txBox="1"/>
          <p:nvPr/>
        </p:nvSpPr>
        <p:spPr>
          <a:xfrm>
            <a:off x="7432434" y="5084707"/>
            <a:ext cx="1234903" cy="600164"/>
          </a:xfrm>
          <a:prstGeom prst="rect">
            <a:avLst/>
          </a:prstGeom>
          <a:ln/>
        </p:spPr>
        <p:style>
          <a:lnRef idx="2">
            <a:schemeClr val="accent1"/>
          </a:lnRef>
          <a:fillRef idx="1">
            <a:schemeClr val="lt1"/>
          </a:fillRef>
          <a:effectRef idx="0">
            <a:schemeClr val="accent1"/>
          </a:effectRef>
          <a:fontRef idx="minor">
            <a:schemeClr val="dk1"/>
          </a:fontRef>
        </p:style>
        <p:txBody>
          <a:bodyPr wrap="square">
            <a:spAutoFit/>
          </a:bodyPr>
          <a:lstStyle/>
          <a:p>
            <a:pPr algn="ctr"/>
            <a:r>
              <a:rPr lang="zh-CN" altLang="en-US" sz="1100" dirty="0"/>
              <a:t>（</a:t>
            </a:r>
            <a:r>
              <a:rPr lang="en-US" altLang="zh-CN" sz="1100" dirty="0"/>
              <a:t>p</a:t>
            </a:r>
            <a:r>
              <a:rPr lang="zh-CN" altLang="zh-CN" sz="1100" dirty="0"/>
              <a:t>）自主开发的转子动平衡软件</a:t>
            </a:r>
            <a:endParaRPr lang="zh-CN" altLang="en-US" sz="1100" dirty="0"/>
          </a:p>
        </p:txBody>
      </p:sp>
      <p:pic>
        <p:nvPicPr>
          <p:cNvPr id="12" name="图片 11" descr="IMG_256">
            <a:extLst>
              <a:ext uri="{FF2B5EF4-FFF2-40B4-BE49-F238E27FC236}">
                <a16:creationId xmlns:a16="http://schemas.microsoft.com/office/drawing/2014/main" id="{AF54DE0C-9C83-78C8-451E-D17501FF5218}"/>
              </a:ext>
            </a:extLst>
          </p:cNvPr>
          <p:cNvPicPr>
            <a:picLocks noChangeAspect="1"/>
          </p:cNvPicPr>
          <p:nvPr/>
        </p:nvPicPr>
        <p:blipFill>
          <a:blip r:embed="rId5"/>
          <a:stretch>
            <a:fillRect/>
          </a:stretch>
        </p:blipFill>
        <p:spPr>
          <a:xfrm>
            <a:off x="4826300" y="4301953"/>
            <a:ext cx="2551429" cy="1609015"/>
          </a:xfrm>
          <a:prstGeom prst="rect">
            <a:avLst/>
          </a:prstGeom>
          <a:noFill/>
          <a:ln w="9525">
            <a:noFill/>
          </a:ln>
        </p:spPr>
      </p:pic>
    </p:spTree>
    <p:extLst>
      <p:ext uri="{BB962C8B-B14F-4D97-AF65-F5344CB8AC3E}">
        <p14:creationId xmlns:p14="http://schemas.microsoft.com/office/powerpoint/2010/main" val="3424279736"/>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FAE5D-44A8-7174-81C1-B0D509FC8082}"/>
            </a:ext>
          </a:extLst>
        </p:cNvPr>
        <p:cNvGrpSpPr/>
        <p:nvPr/>
      </p:nvGrpSpPr>
      <p:grpSpPr>
        <a:xfrm>
          <a:off x="0" y="0"/>
          <a:ext cx="0" cy="0"/>
          <a:chOff x="0" y="0"/>
          <a:chExt cx="0" cy="0"/>
        </a:xfrm>
      </p:grpSpPr>
      <p:sp>
        <p:nvSpPr>
          <p:cNvPr id="29698" name="日期占位符 3">
            <a:extLst>
              <a:ext uri="{FF2B5EF4-FFF2-40B4-BE49-F238E27FC236}">
                <a16:creationId xmlns:a16="http://schemas.microsoft.com/office/drawing/2014/main" id="{E304F27C-F456-4F73-5140-F57802AB36BF}"/>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9699" name="页脚占位符 4">
            <a:extLst>
              <a:ext uri="{FF2B5EF4-FFF2-40B4-BE49-F238E27FC236}">
                <a16:creationId xmlns:a16="http://schemas.microsoft.com/office/drawing/2014/main" id="{8F46B68A-CB41-DABA-5111-61B1305C447D}"/>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9716" name="Text Box 28">
            <a:extLst>
              <a:ext uri="{FF2B5EF4-FFF2-40B4-BE49-F238E27FC236}">
                <a16:creationId xmlns:a16="http://schemas.microsoft.com/office/drawing/2014/main" id="{B074656A-3751-CC74-008C-8A8C24586CA5}"/>
              </a:ext>
            </a:extLst>
          </p:cNvPr>
          <p:cNvSpPr txBox="1"/>
          <p:nvPr/>
        </p:nvSpPr>
        <p:spPr>
          <a:xfrm>
            <a:off x="0" y="0"/>
            <a:ext cx="4495800" cy="368300"/>
          </a:xfrm>
          <a:prstGeom prst="rect">
            <a:avLst/>
          </a:prstGeom>
          <a:noFill/>
          <a:ln w="9525">
            <a:noFill/>
          </a:ln>
        </p:spPr>
        <p:txBody>
          <a:bodyPr>
            <a:spAutoFit/>
          </a:bodyPr>
          <a:lstStyle/>
          <a:p>
            <a:pPr algn="ctr" eaLnBrk="0" hangingPunct="0"/>
            <a:r>
              <a:rPr lang="zh-CN" altLang="en-US" b="1" dirty="0">
                <a:solidFill>
                  <a:schemeClr val="bg1"/>
                </a:solidFill>
                <a:latin typeface="Arial" panose="020B0604020202020204" pitchFamily="34" charset="0"/>
              </a:rPr>
              <a:t>第五部分</a:t>
            </a:r>
          </a:p>
        </p:txBody>
      </p:sp>
      <p:sp>
        <p:nvSpPr>
          <p:cNvPr id="29717" name="Text Box 29">
            <a:extLst>
              <a:ext uri="{FF2B5EF4-FFF2-40B4-BE49-F238E27FC236}">
                <a16:creationId xmlns:a16="http://schemas.microsoft.com/office/drawing/2014/main" id="{A463AB40-3B7D-E5D1-05DA-B7E154A53F65}"/>
              </a:ext>
            </a:extLst>
          </p:cNvPr>
          <p:cNvSpPr txBox="1"/>
          <p:nvPr/>
        </p:nvSpPr>
        <p:spPr>
          <a:xfrm>
            <a:off x="4648200" y="0"/>
            <a:ext cx="4495800" cy="368300"/>
          </a:xfrm>
          <a:prstGeom prst="rect">
            <a:avLst/>
          </a:prstGeom>
          <a:noFill/>
          <a:ln w="9525">
            <a:noFill/>
          </a:ln>
        </p:spPr>
        <p:txBody>
          <a:bodyPr>
            <a:spAutoFit/>
          </a:bodyPr>
          <a:lstStyle/>
          <a:p>
            <a:pPr algn="ctr">
              <a:spcBef>
                <a:spcPct val="50000"/>
              </a:spcBef>
            </a:pPr>
            <a:r>
              <a:rPr lang="en-US" altLang="zh-CN" dirty="0">
                <a:solidFill>
                  <a:srgbClr val="FF0000"/>
                </a:solidFill>
                <a:latin typeface="标准粗黑" panose="02000503000000000000" charset="-122"/>
                <a:ea typeface="标准粗黑" panose="02000503000000000000" charset="-122"/>
                <a:sym typeface="+mn-ea"/>
              </a:rPr>
              <a:t>IDES</a:t>
            </a:r>
            <a:r>
              <a:rPr lang="zh-CN" altLang="en-US" dirty="0">
                <a:solidFill>
                  <a:srgbClr val="FF0000"/>
                </a:solidFill>
                <a:latin typeface="标准粗黑" panose="02000503000000000000" charset="-122"/>
                <a:ea typeface="标准粗黑" panose="02000503000000000000" charset="-122"/>
                <a:sym typeface="+mn-ea"/>
              </a:rPr>
              <a:t>科研获奖</a:t>
            </a:r>
          </a:p>
        </p:txBody>
      </p:sp>
      <p:graphicFrame>
        <p:nvGraphicFramePr>
          <p:cNvPr id="9" name="表格 8">
            <a:extLst>
              <a:ext uri="{FF2B5EF4-FFF2-40B4-BE49-F238E27FC236}">
                <a16:creationId xmlns:a16="http://schemas.microsoft.com/office/drawing/2014/main" id="{A67B636B-FF8D-0B4F-6CCC-AC8799A310CA}"/>
              </a:ext>
            </a:extLst>
          </p:cNvPr>
          <p:cNvGraphicFramePr/>
          <p:nvPr>
            <p:custDataLst>
              <p:tags r:id="rId1"/>
            </p:custDataLst>
            <p:extLst>
              <p:ext uri="{D42A27DB-BD31-4B8C-83A1-F6EECF244321}">
                <p14:modId xmlns:p14="http://schemas.microsoft.com/office/powerpoint/2010/main" val="3892812865"/>
              </p:ext>
            </p:extLst>
          </p:nvPr>
        </p:nvGraphicFramePr>
        <p:xfrm>
          <a:off x="609600" y="1295400"/>
          <a:ext cx="7981950" cy="4518025"/>
        </p:xfrm>
        <a:graphic>
          <a:graphicData uri="http://schemas.openxmlformats.org/drawingml/2006/table">
            <a:tbl>
              <a:tblPr firstRow="1" bandRow="1">
                <a:tableStyleId>{5C22544A-7EE6-4342-B048-85BDC9FD1C3A}</a:tableStyleId>
              </a:tblPr>
              <a:tblGrid>
                <a:gridCol w="937895">
                  <a:extLst>
                    <a:ext uri="{9D8B030D-6E8A-4147-A177-3AD203B41FA5}">
                      <a16:colId xmlns:a16="http://schemas.microsoft.com/office/drawing/2014/main" val="20000"/>
                    </a:ext>
                  </a:extLst>
                </a:gridCol>
                <a:gridCol w="7044055">
                  <a:extLst>
                    <a:ext uri="{9D8B030D-6E8A-4147-A177-3AD203B41FA5}">
                      <a16:colId xmlns:a16="http://schemas.microsoft.com/office/drawing/2014/main" val="20001"/>
                    </a:ext>
                  </a:extLst>
                </a:gridCol>
              </a:tblGrid>
              <a:tr h="753110">
                <a:tc gridSpan="2">
                  <a:txBody>
                    <a:bodyPr/>
                    <a:lstStyle/>
                    <a:p>
                      <a:pPr algn="ctr">
                        <a:buNone/>
                      </a:pPr>
                      <a:r>
                        <a:rPr lang="zh-CN" altLang="en-US" sz="2800">
                          <a:solidFill>
                            <a:srgbClr val="FF0000"/>
                          </a:solidFill>
                          <a:latin typeface="标准粗黑" panose="02000503000000000000" charset="-122"/>
                          <a:ea typeface="标准粗黑" panose="02000503000000000000" charset="-122"/>
                        </a:rPr>
                        <a:t>汇报内容</a:t>
                      </a:r>
                    </a:p>
                  </a:txBody>
                  <a:tcPr anchor="ctr"/>
                </a:tc>
                <a:tc hMerge="1">
                  <a:txBody>
                    <a:bodyPr/>
                    <a:lstStyle/>
                    <a:p>
                      <a:endParaRPr lang="zh-CN"/>
                    </a:p>
                  </a:txBody>
                  <a:tcPr/>
                </a:tc>
                <a:extLst>
                  <a:ext uri="{0D108BD9-81ED-4DB2-BD59-A6C34878D82A}">
                    <a16:rowId xmlns:a16="http://schemas.microsoft.com/office/drawing/2014/main" val="10000"/>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1</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mn-ea"/>
                        </a:rPr>
                        <a:t>IDES负责人情况</a:t>
                      </a:r>
                    </a:p>
                  </a:txBody>
                  <a:tcPr anchor="ctr"/>
                </a:tc>
                <a:extLst>
                  <a:ext uri="{0D108BD9-81ED-4DB2-BD59-A6C34878D82A}">
                    <a16:rowId xmlns:a16="http://schemas.microsoft.com/office/drawing/2014/main" val="10001"/>
                  </a:ext>
                </a:extLst>
              </a:tr>
              <a:tr h="753110">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2</a:t>
                      </a:r>
                    </a:p>
                  </a:txBody>
                  <a:tcPr anchor="ctr"/>
                </a:tc>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sym typeface="Wingdings" panose="05000000000000000000" pitchFamily="2" charset="2"/>
                        </a:rPr>
                        <a:t>IDES概况</a:t>
                      </a:r>
                    </a:p>
                  </a:txBody>
                  <a:tcPr anchor="ctr"/>
                </a:tc>
                <a:extLst>
                  <a:ext uri="{0D108BD9-81ED-4DB2-BD59-A6C34878D82A}">
                    <a16:rowId xmlns:a16="http://schemas.microsoft.com/office/drawing/2014/main" val="10002"/>
                  </a:ext>
                </a:extLst>
              </a:tr>
              <a:tr h="752475">
                <a:tc>
                  <a:txBody>
                    <a:bodyPr/>
                    <a:lstStyle/>
                    <a:p>
                      <a:pPr algn="l">
                        <a:buClrTx/>
                        <a:buSzTx/>
                        <a:buFontTx/>
                        <a:buNone/>
                      </a:pPr>
                      <a:r>
                        <a:rPr lang="zh-CN" altLang="en-US" sz="2800" b="0" dirty="0">
                          <a:solidFill>
                            <a:schemeClr val="tx1"/>
                          </a:solidFill>
                          <a:latin typeface="标准粗黑" panose="02000503000000000000" charset="-122"/>
                          <a:ea typeface="标准粗黑" panose="02000503000000000000" charset="-122"/>
                        </a:rPr>
                        <a:t>3</a:t>
                      </a:r>
                    </a:p>
                  </a:txBody>
                  <a:tcPr anchor="ctr"/>
                </a:tc>
                <a:tc>
                  <a:txBody>
                    <a:bodyPr/>
                    <a:lstStyle/>
                    <a:p>
                      <a:pPr algn="l">
                        <a:buClrTx/>
                        <a:buSzTx/>
                        <a:buFontTx/>
                        <a:buNone/>
                      </a:pPr>
                      <a:r>
                        <a:rPr lang="zh-CN" altLang="en-US" sz="2800" dirty="0">
                          <a:solidFill>
                            <a:schemeClr val="tx1"/>
                          </a:solidFill>
                          <a:latin typeface="标准粗黑" panose="02000503000000000000" charset="-122"/>
                          <a:ea typeface="标准粗黑" panose="02000503000000000000" charset="-122"/>
                          <a:sym typeface="+mn-ea"/>
                        </a:rPr>
                        <a:t>IDES科研成果简介</a:t>
                      </a:r>
                    </a:p>
                  </a:txBody>
                  <a:tcPr anchor="ctr"/>
                </a:tc>
                <a:extLst>
                  <a:ext uri="{0D108BD9-81ED-4DB2-BD59-A6C34878D82A}">
                    <a16:rowId xmlns:a16="http://schemas.microsoft.com/office/drawing/2014/main" val="10003"/>
                  </a:ext>
                </a:extLst>
              </a:tr>
              <a:tr h="752475">
                <a:tc>
                  <a:txBody>
                    <a:bodyPr/>
                    <a:lstStyle/>
                    <a:p>
                      <a:pPr algn="l">
                        <a:buClrTx/>
                        <a:buSzTx/>
                        <a:buFontTx/>
                        <a:buNone/>
                      </a:pPr>
                      <a:r>
                        <a:rPr lang="en-US" altLang="zh-CN" sz="2800" b="0" dirty="0">
                          <a:solidFill>
                            <a:schemeClr val="tx2"/>
                          </a:solidFill>
                          <a:latin typeface="标准粗黑" panose="02000503000000000000" charset="-122"/>
                          <a:ea typeface="标准粗黑" panose="02000503000000000000" charset="-122"/>
                        </a:rPr>
                        <a:t>4</a:t>
                      </a:r>
                    </a:p>
                  </a:txBody>
                  <a:tcPr anchor="ctr"/>
                </a:tc>
                <a:tc>
                  <a:txBody>
                    <a:bodyPr/>
                    <a:lstStyle/>
                    <a:p>
                      <a:pPr algn="l">
                        <a:buClrTx/>
                        <a:buSzTx/>
                        <a:buFontTx/>
                        <a:buNone/>
                      </a:pPr>
                      <a:r>
                        <a:rPr lang="zh-CN" altLang="en-US" sz="2800" dirty="0">
                          <a:solidFill>
                            <a:schemeClr val="tx2"/>
                          </a:solidFill>
                          <a:latin typeface="标准粗黑" panose="02000503000000000000" charset="-122"/>
                          <a:ea typeface="标准粗黑" panose="02000503000000000000" charset="-122"/>
                        </a:rPr>
                        <a:t>IDES试验设备和工作条件</a:t>
                      </a:r>
                    </a:p>
                  </a:txBody>
                  <a:tcPr anchor="ctr"/>
                </a:tc>
                <a:extLst>
                  <a:ext uri="{0D108BD9-81ED-4DB2-BD59-A6C34878D82A}">
                    <a16:rowId xmlns:a16="http://schemas.microsoft.com/office/drawing/2014/main" val="10004"/>
                  </a:ext>
                </a:extLst>
              </a:tr>
              <a:tr h="753745">
                <a:tc>
                  <a:txBody>
                    <a:bodyPr/>
                    <a:lstStyle/>
                    <a:p>
                      <a:pPr algn="l">
                        <a:buClrTx/>
                        <a:buSzTx/>
                        <a:buFontTx/>
                        <a:buNone/>
                      </a:pPr>
                      <a:r>
                        <a:rPr lang="en-US" altLang="zh-CN" sz="2800" b="0" dirty="0">
                          <a:solidFill>
                            <a:srgbClr val="FF0000"/>
                          </a:solidFill>
                          <a:latin typeface="标准粗黑" panose="02000503000000000000" charset="-122"/>
                          <a:ea typeface="标准粗黑" panose="02000503000000000000" charset="-122"/>
                        </a:rPr>
                        <a:t>5</a:t>
                      </a:r>
                    </a:p>
                  </a:txBody>
                  <a:tcPr anchor="ctr"/>
                </a:tc>
                <a:tc>
                  <a:txBody>
                    <a:bodyPr/>
                    <a:lstStyle/>
                    <a:p>
                      <a:pPr algn="l">
                        <a:buClrTx/>
                        <a:buSzTx/>
                        <a:buFontTx/>
                        <a:buNone/>
                      </a:pPr>
                      <a:r>
                        <a:rPr lang="zh-CN" altLang="en-US" sz="2800" dirty="0">
                          <a:solidFill>
                            <a:srgbClr val="FF0000"/>
                          </a:solidFill>
                          <a:latin typeface="标准粗黑" panose="02000503000000000000" charset="-122"/>
                          <a:ea typeface="标准粗黑" panose="02000503000000000000" charset="-122"/>
                          <a:sym typeface="+mn-ea"/>
                        </a:rPr>
                        <a:t>IDES科研获奖</a:t>
                      </a:r>
                    </a:p>
                  </a:txBody>
                  <a:tcPr anchor="ct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19279344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E2B07-98BE-2556-80E7-613744EC9150}"/>
            </a:ext>
          </a:extLst>
        </p:cNvPr>
        <p:cNvGrpSpPr/>
        <p:nvPr/>
      </p:nvGrpSpPr>
      <p:grpSpPr>
        <a:xfrm>
          <a:off x="0" y="0"/>
          <a:ext cx="0" cy="0"/>
          <a:chOff x="0" y="0"/>
          <a:chExt cx="0" cy="0"/>
        </a:xfrm>
      </p:grpSpPr>
      <p:sp>
        <p:nvSpPr>
          <p:cNvPr id="30722" name="日期占位符 3">
            <a:extLst>
              <a:ext uri="{FF2B5EF4-FFF2-40B4-BE49-F238E27FC236}">
                <a16:creationId xmlns:a16="http://schemas.microsoft.com/office/drawing/2014/main" id="{A045A01C-0CAC-ADDD-F8EA-730E2CAF51FE}"/>
              </a:ext>
            </a:extLst>
          </p:cNvPr>
          <p:cNvSpPr txBox="1">
            <a:spLocks noGrp="1"/>
          </p:cNvSpPr>
          <p:nvPr>
            <p:ph type="dt" sz="half" idx="10"/>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30723" name="页脚占位符 4">
            <a:extLst>
              <a:ext uri="{FF2B5EF4-FFF2-40B4-BE49-F238E27FC236}">
                <a16:creationId xmlns:a16="http://schemas.microsoft.com/office/drawing/2014/main" id="{542DCC58-0888-64A2-F354-7BE5629FEFD6}"/>
              </a:ext>
            </a:extLst>
          </p:cNvPr>
          <p:cNvSpPr txBox="1">
            <a:spLocks noGrp="1"/>
          </p:cNvSpPr>
          <p:nvPr>
            <p:ph type="ftr" sz="quarter" idx="11"/>
          </p:nvPr>
        </p:nvSpPr>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30724" name="Text Box 5">
            <a:extLst>
              <a:ext uri="{FF2B5EF4-FFF2-40B4-BE49-F238E27FC236}">
                <a16:creationId xmlns:a16="http://schemas.microsoft.com/office/drawing/2014/main" id="{8DF08B71-5A34-AB73-60DA-6A62B880A5E8}"/>
              </a:ext>
            </a:extLst>
          </p:cNvPr>
          <p:cNvSpPr txBox="1"/>
          <p:nvPr/>
        </p:nvSpPr>
        <p:spPr>
          <a:xfrm>
            <a:off x="0" y="0"/>
            <a:ext cx="4495800" cy="368300"/>
          </a:xfrm>
          <a:prstGeom prst="rect">
            <a:avLst/>
          </a:prstGeom>
          <a:noFill/>
          <a:ln w="9525">
            <a:noFill/>
          </a:ln>
        </p:spPr>
        <p:txBody>
          <a:bodyPr>
            <a:spAutoFit/>
          </a:bodyPr>
          <a:lstStyle/>
          <a:p>
            <a:pPr algn="ctr">
              <a:spcBef>
                <a:spcPct val="50000"/>
              </a:spcBef>
            </a:pPr>
            <a:r>
              <a:rPr lang="en-US" altLang="zh-CN" b="1" dirty="0">
                <a:solidFill>
                  <a:schemeClr val="bg1"/>
                </a:solidFill>
                <a:latin typeface="Arial" panose="020B0604020202020204" pitchFamily="34" charset="0"/>
              </a:rPr>
              <a:t>5. IDES</a:t>
            </a:r>
            <a:r>
              <a:rPr lang="zh-CN" altLang="en-US" b="1" dirty="0">
                <a:solidFill>
                  <a:schemeClr val="bg1"/>
                </a:solidFill>
                <a:latin typeface="Arial" panose="020B0604020202020204" pitchFamily="34" charset="0"/>
              </a:rPr>
              <a:t>科研获奖</a:t>
            </a:r>
          </a:p>
        </p:txBody>
      </p:sp>
      <p:sp>
        <p:nvSpPr>
          <p:cNvPr id="30726" name="Rectangle 7">
            <a:extLst>
              <a:ext uri="{FF2B5EF4-FFF2-40B4-BE49-F238E27FC236}">
                <a16:creationId xmlns:a16="http://schemas.microsoft.com/office/drawing/2014/main" id="{C75A9F70-3127-094D-0B76-6572986C7EBA}"/>
              </a:ext>
            </a:extLst>
          </p:cNvPr>
          <p:cNvSpPr/>
          <p:nvPr/>
        </p:nvSpPr>
        <p:spPr>
          <a:xfrm>
            <a:off x="452120" y="685800"/>
            <a:ext cx="8300085" cy="5686425"/>
          </a:xfrm>
          <a:prstGeom prst="rect">
            <a:avLst/>
          </a:prstGeom>
          <a:noFill/>
          <a:ln w="31750" cap="flat" cmpd="sng">
            <a:solidFill>
              <a:srgbClr val="FF6600"/>
            </a:solidFill>
            <a:prstDash val="solid"/>
            <a:miter/>
            <a:headEnd type="none" w="med" len="med"/>
            <a:tailEnd type="none" w="med" len="med"/>
          </a:ln>
        </p:spPr>
        <p:txBody>
          <a:bodyPr anchor="ctr" anchorCtr="0">
            <a:noAutofit/>
          </a:bodyPr>
          <a:lstStyle/>
          <a:p>
            <a:pPr marL="363855" indent="-363855">
              <a:lnSpc>
                <a:spcPct val="150000"/>
              </a:lnSpc>
            </a:pPr>
            <a:endParaRPr lang="zh-CN" altLang="en-US" dirty="0">
              <a:latin typeface="Arial" panose="020B0604020202020204" pitchFamily="34" charset="0"/>
            </a:endParaRPr>
          </a:p>
        </p:txBody>
      </p:sp>
      <p:sp>
        <p:nvSpPr>
          <p:cNvPr id="6" name="文本框 5">
            <a:extLst>
              <a:ext uri="{FF2B5EF4-FFF2-40B4-BE49-F238E27FC236}">
                <a16:creationId xmlns:a16="http://schemas.microsoft.com/office/drawing/2014/main" id="{5E0EFC18-04B1-8250-28A6-EFA5915F8826}"/>
              </a:ext>
            </a:extLst>
          </p:cNvPr>
          <p:cNvSpPr txBox="1"/>
          <p:nvPr/>
        </p:nvSpPr>
        <p:spPr>
          <a:xfrm>
            <a:off x="549592" y="926376"/>
            <a:ext cx="7892415" cy="5205271"/>
          </a:xfrm>
          <a:prstGeom prst="rect">
            <a:avLst/>
          </a:prstGeom>
        </p:spPr>
        <p:txBody>
          <a:bodyPr wrap="square">
            <a:spAutoFit/>
          </a:bodyPr>
          <a:lstStyle/>
          <a:p>
            <a:pPr marL="0" algn="just" defTabSz="266700">
              <a:lnSpc>
                <a:spcPct val="150000"/>
              </a:lnSpc>
              <a:spcBef>
                <a:spcPct val="0"/>
              </a:spcBef>
              <a:spcAft>
                <a:spcPct val="0"/>
              </a:spcAft>
            </a:pPr>
            <a:r>
              <a:rPr lang="zh-CN" altLang="en-US" sz="1600" b="1" dirty="0">
                <a:latin typeface="宋体" panose="02010600030101010101" pitchFamily="2" charset="-122"/>
              </a:rPr>
              <a:t>（</a:t>
            </a:r>
            <a:r>
              <a:rPr lang="en-US" altLang="zh-CN" sz="1600" b="1" dirty="0">
                <a:latin typeface="宋体" panose="02010600030101010101" pitchFamily="2" charset="-122"/>
              </a:rPr>
              <a:t>1</a:t>
            </a:r>
            <a:r>
              <a:rPr lang="zh-CN" altLang="en-US" sz="1600" b="1" dirty="0">
                <a:latin typeface="宋体" panose="02010600030101010101" pitchFamily="2" charset="-122"/>
              </a:rPr>
              <a:t>）</a:t>
            </a:r>
            <a:r>
              <a:rPr lang="en-US" altLang="zh-CN" sz="1600" b="1" i="0" dirty="0">
                <a:latin typeface="宋体" panose="02010600030101010101" pitchFamily="2" charset="-122"/>
                <a:ea typeface="宋体" panose="02010600030101010101" pitchFamily="2" charset="-122"/>
              </a:rPr>
              <a:t> </a:t>
            </a:r>
            <a:r>
              <a:rPr lang="zh-CN" altLang="en-US" sz="1600" i="0" dirty="0">
                <a:latin typeface="宋体" panose="02010600030101010101" pitchFamily="2" charset="-122"/>
                <a:ea typeface="宋体" panose="02010600030101010101" pitchFamily="2" charset="-122"/>
              </a:rPr>
              <a:t>铁道机车车辆</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轨道耦合动力学理论体系、关键技术及工程应用</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排名第</a:t>
            </a:r>
            <a:r>
              <a:rPr lang="en-US" altLang="zh-CN" sz="1600" i="0" dirty="0">
                <a:latin typeface="宋体" panose="02010600030101010101" pitchFamily="2" charset="-122"/>
                <a:ea typeface="宋体" panose="02010600030101010101" pitchFamily="2" charset="-122"/>
              </a:rPr>
              <a:t>11), </a:t>
            </a:r>
            <a:r>
              <a:rPr lang="zh-CN" altLang="en-US" sz="1600" i="0" dirty="0">
                <a:latin typeface="宋体" panose="02010600030101010101" pitchFamily="2" charset="-122"/>
                <a:ea typeface="宋体" panose="02010600030101010101" pitchFamily="2" charset="-122"/>
              </a:rPr>
              <a:t>国家科技进步一等奖</a:t>
            </a:r>
            <a:r>
              <a:rPr lang="en-US" altLang="zh-CN" sz="1600" i="0" dirty="0">
                <a:latin typeface="宋体" panose="02010600030101010101" pitchFamily="2" charset="-122"/>
                <a:ea typeface="宋体" panose="02010600030101010101" pitchFamily="2" charset="-122"/>
              </a:rPr>
              <a:t>, 2005-11-20 , </a:t>
            </a:r>
            <a:r>
              <a:rPr lang="zh-CN" altLang="en-US" sz="1600" i="0" dirty="0">
                <a:latin typeface="宋体" panose="02010600030101010101" pitchFamily="2" charset="-122"/>
                <a:ea typeface="宋体" panose="02010600030101010101" pitchFamily="2" charset="-122"/>
              </a:rPr>
              <a:t>国务院</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endParaRPr lang="zh-CN" altLang="en-US"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zh-CN" altLang="en-US" sz="1600" b="1" dirty="0">
                <a:latin typeface="宋体" panose="02010600030101010101" pitchFamily="2" charset="-122"/>
              </a:rPr>
              <a:t>（</a:t>
            </a:r>
            <a:r>
              <a:rPr lang="en-US" altLang="zh-CN" sz="1600" b="1" dirty="0">
                <a:latin typeface="宋体" panose="02010600030101010101" pitchFamily="2" charset="-122"/>
              </a:rPr>
              <a:t>2</a:t>
            </a:r>
            <a:r>
              <a:rPr lang="zh-CN" altLang="en-US" sz="1600" b="1" dirty="0">
                <a:latin typeface="宋体" panose="02010600030101010101" pitchFamily="2" charset="-122"/>
              </a:rPr>
              <a:t>）</a:t>
            </a:r>
            <a:r>
              <a:rPr lang="en-US" altLang="zh-CN" sz="1600" b="1" i="0" dirty="0">
                <a:latin typeface="宋体" panose="02010600030101010101" pitchFamily="2" charset="-122"/>
                <a:ea typeface="宋体" panose="02010600030101010101" pitchFamily="2" charset="-122"/>
              </a:rPr>
              <a:t> </a:t>
            </a:r>
            <a:r>
              <a:rPr lang="zh-CN" altLang="en-US" sz="1600" i="0" dirty="0">
                <a:latin typeface="宋体" panose="02010600030101010101" pitchFamily="2" charset="-122"/>
                <a:ea typeface="宋体" panose="02010600030101010101" pitchFamily="2" charset="-122"/>
              </a:rPr>
              <a:t>民用飞机预定维修任务规划设计方法和技术研究（排名第</a:t>
            </a:r>
            <a:r>
              <a:rPr lang="en-US" altLang="zh-CN" sz="1600" i="0" dirty="0">
                <a:latin typeface="宋体" panose="02010600030101010101" pitchFamily="2" charset="-122"/>
                <a:ea typeface="宋体" panose="02010600030101010101" pitchFamily="2" charset="-122"/>
              </a:rPr>
              <a:t>9</a:t>
            </a:r>
            <a:r>
              <a:rPr lang="zh-CN" altLang="en-US" sz="1600" i="0" dirty="0">
                <a:latin typeface="宋体" panose="02010600030101010101" pitchFamily="2" charset="-122"/>
                <a:ea typeface="宋体" panose="02010600030101010101" pitchFamily="2" charset="-122"/>
              </a:rPr>
              <a:t>）</a:t>
            </a:r>
            <a:r>
              <a:rPr lang="en-US" altLang="zh-CN" sz="1600" i="0" dirty="0">
                <a:latin typeface="宋体" panose="02010600030101010101" pitchFamily="2" charset="-122"/>
                <a:ea typeface="宋体" panose="02010600030101010101" pitchFamily="2" charset="-122"/>
              </a:rPr>
              <a:t>, </a:t>
            </a:r>
            <a:r>
              <a:rPr lang="zh-CN" altLang="en-US" sz="1600" i="0" dirty="0">
                <a:latin typeface="宋体" panose="02010600030101010101" pitchFamily="2" charset="-122"/>
                <a:ea typeface="宋体" panose="02010600030101010101" pitchFamily="2" charset="-122"/>
              </a:rPr>
              <a:t>中国民用航空协会科学技术奖一等奖</a:t>
            </a:r>
            <a:r>
              <a:rPr lang="en-US" altLang="zh-CN" sz="1600" i="0" dirty="0">
                <a:latin typeface="宋体" panose="02010600030101010101" pitchFamily="2" charset="-122"/>
                <a:ea typeface="宋体" panose="02010600030101010101" pitchFamily="2" charset="-122"/>
              </a:rPr>
              <a:t>, 2011-09-30 , </a:t>
            </a:r>
            <a:r>
              <a:rPr lang="zh-CN" altLang="en-US" sz="1600" i="0" dirty="0">
                <a:latin typeface="宋体" panose="02010600030101010101" pitchFamily="2" charset="-122"/>
                <a:ea typeface="宋体" panose="02010600030101010101" pitchFamily="2" charset="-122"/>
              </a:rPr>
              <a:t>中国民用航空局</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endParaRPr lang="zh-CN" altLang="en-US"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zh-CN" altLang="en-US" sz="1600" b="1" dirty="0">
                <a:latin typeface="宋体" panose="02010600030101010101" pitchFamily="2" charset="-122"/>
              </a:rPr>
              <a:t>（</a:t>
            </a:r>
            <a:r>
              <a:rPr lang="en-US" altLang="zh-CN" sz="1600" b="1" dirty="0">
                <a:latin typeface="宋体" panose="02010600030101010101" pitchFamily="2" charset="-122"/>
              </a:rPr>
              <a:t>3</a:t>
            </a:r>
            <a:r>
              <a:rPr lang="zh-CN" altLang="en-US" sz="1600" b="1" dirty="0">
                <a:latin typeface="宋体" panose="02010600030101010101" pitchFamily="2" charset="-122"/>
              </a:rPr>
              <a:t>） </a:t>
            </a:r>
            <a:r>
              <a:rPr lang="zh-CN" altLang="en-US" sz="1600" i="0" dirty="0">
                <a:latin typeface="宋体" panose="02010600030101010101" pitchFamily="2" charset="-122"/>
                <a:ea typeface="宋体" panose="02010600030101010101" pitchFamily="2" charset="-122"/>
              </a:rPr>
              <a:t>飞机油液分析与状态监测专家系统</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排名第</a:t>
            </a:r>
            <a:r>
              <a:rPr lang="en-US" altLang="zh-CN" sz="1600" i="0" dirty="0">
                <a:latin typeface="宋体" panose="02010600030101010101" pitchFamily="2" charset="-122"/>
                <a:ea typeface="宋体" panose="02010600030101010101" pitchFamily="2" charset="-122"/>
              </a:rPr>
              <a:t>2), </a:t>
            </a:r>
            <a:r>
              <a:rPr lang="zh-CN" altLang="en-US" sz="1600" i="0" dirty="0">
                <a:latin typeface="宋体" panose="02010600030101010101" pitchFamily="2" charset="-122"/>
                <a:ea typeface="宋体" panose="02010600030101010101" pitchFamily="2" charset="-122"/>
              </a:rPr>
              <a:t>中国航空学会科学技术奖三等奖</a:t>
            </a:r>
            <a:r>
              <a:rPr lang="en-US" altLang="zh-CN" sz="1600" i="0" dirty="0">
                <a:latin typeface="宋体" panose="02010600030101010101" pitchFamily="2" charset="-122"/>
                <a:ea typeface="宋体" panose="02010600030101010101" pitchFamily="2" charset="-122"/>
              </a:rPr>
              <a:t>, 2014-09-01 ,</a:t>
            </a:r>
            <a:r>
              <a:rPr lang="zh-CN" altLang="en-US" sz="1600" i="0" dirty="0">
                <a:latin typeface="宋体" panose="02010600030101010101" pitchFamily="2" charset="-122"/>
                <a:ea typeface="宋体" panose="02010600030101010101" pitchFamily="2" charset="-122"/>
              </a:rPr>
              <a:t>中国航空学会</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endParaRPr lang="zh-CN" altLang="en-US"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zh-CN" altLang="en-US" sz="1600" b="1" dirty="0">
                <a:latin typeface="宋体" panose="02010600030101010101" pitchFamily="2" charset="-122"/>
              </a:rPr>
              <a:t>（</a:t>
            </a:r>
            <a:r>
              <a:rPr lang="en-US" altLang="zh-CN" sz="1600" b="1" dirty="0">
                <a:latin typeface="宋体" panose="02010600030101010101" pitchFamily="2" charset="-122"/>
              </a:rPr>
              <a:t>4</a:t>
            </a:r>
            <a:r>
              <a:rPr lang="zh-CN" altLang="en-US" sz="1600" b="1" dirty="0">
                <a:latin typeface="宋体" panose="02010600030101010101" pitchFamily="2" charset="-122"/>
              </a:rPr>
              <a:t>）</a:t>
            </a:r>
            <a:r>
              <a:rPr lang="en-US" altLang="zh-CN" sz="1600" b="1" i="0" dirty="0">
                <a:latin typeface="宋体" panose="02010600030101010101" pitchFamily="2" charset="-122"/>
                <a:ea typeface="宋体" panose="02010600030101010101" pitchFamily="2" charset="-122"/>
              </a:rPr>
              <a:t> </a:t>
            </a:r>
            <a:r>
              <a:rPr lang="zh-CN" altLang="en-US" sz="1600" i="0" dirty="0">
                <a:latin typeface="宋体" panose="02010600030101010101" pitchFamily="2" charset="-122"/>
                <a:ea typeface="宋体" panose="02010600030101010101" pitchFamily="2" charset="-122"/>
              </a:rPr>
              <a:t>飞机导管振动与应力的监测与控制技术</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排名第</a:t>
            </a:r>
            <a:r>
              <a:rPr lang="en-US" altLang="zh-CN" sz="1600" i="0" dirty="0">
                <a:latin typeface="宋体" panose="02010600030101010101" pitchFamily="2" charset="-122"/>
                <a:ea typeface="宋体" panose="02010600030101010101" pitchFamily="2" charset="-122"/>
              </a:rPr>
              <a:t>2), </a:t>
            </a:r>
            <a:r>
              <a:rPr lang="zh-CN" altLang="en-US" sz="1600" i="0" dirty="0">
                <a:latin typeface="宋体" panose="02010600030101010101" pitchFamily="2" charset="-122"/>
                <a:ea typeface="宋体" panose="02010600030101010101" pitchFamily="2" charset="-122"/>
              </a:rPr>
              <a:t>中国航空工业集团有限公司一等奖</a:t>
            </a:r>
            <a:r>
              <a:rPr lang="en-US" altLang="zh-CN" sz="1600" i="0" dirty="0">
                <a:latin typeface="宋体" panose="02010600030101010101" pitchFamily="2" charset="-122"/>
                <a:ea typeface="宋体" panose="02010600030101010101" pitchFamily="2" charset="-122"/>
              </a:rPr>
              <a:t>, 2018-05-09, </a:t>
            </a:r>
            <a:r>
              <a:rPr lang="zh-CN" altLang="en-US" sz="1600" i="0" dirty="0">
                <a:latin typeface="宋体" panose="02010600030101010101" pitchFamily="2" charset="-122"/>
                <a:ea typeface="宋体" panose="02010600030101010101" pitchFamily="2" charset="-122"/>
              </a:rPr>
              <a:t>中国航空工业集团有限公司</a:t>
            </a:r>
            <a:endParaRPr lang="en-US" altLang="zh-CN"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endParaRPr lang="zh-CN" altLang="en-US" sz="1600" i="0" dirty="0">
              <a:latin typeface="宋体" panose="02010600030101010101" pitchFamily="2" charset="-122"/>
              <a:ea typeface="宋体" panose="02010600030101010101" pitchFamily="2" charset="-122"/>
            </a:endParaRPr>
          </a:p>
          <a:p>
            <a:pPr marL="0" algn="just" defTabSz="266700">
              <a:lnSpc>
                <a:spcPct val="150000"/>
              </a:lnSpc>
              <a:spcBef>
                <a:spcPct val="0"/>
              </a:spcBef>
              <a:spcAft>
                <a:spcPct val="0"/>
              </a:spcAft>
            </a:pPr>
            <a:r>
              <a:rPr lang="zh-CN" altLang="en-US" sz="1600" b="1" dirty="0">
                <a:latin typeface="宋体" panose="02010600030101010101" pitchFamily="2" charset="-122"/>
              </a:rPr>
              <a:t>（</a:t>
            </a:r>
            <a:r>
              <a:rPr lang="en-US" altLang="zh-CN" sz="1600" b="1" dirty="0">
                <a:latin typeface="宋体" panose="02010600030101010101" pitchFamily="2" charset="-122"/>
              </a:rPr>
              <a:t>5</a:t>
            </a:r>
            <a:r>
              <a:rPr lang="zh-CN" altLang="en-US" sz="1600" b="1" dirty="0">
                <a:latin typeface="宋体" panose="02010600030101010101" pitchFamily="2" charset="-122"/>
              </a:rPr>
              <a:t>）</a:t>
            </a:r>
            <a:r>
              <a:rPr lang="en-US" altLang="zh-CN" sz="1600" b="1" i="0" dirty="0">
                <a:latin typeface="宋体" panose="02010600030101010101" pitchFamily="2" charset="-122"/>
                <a:ea typeface="宋体" panose="02010600030101010101" pitchFamily="2" charset="-122"/>
              </a:rPr>
              <a:t> </a:t>
            </a:r>
            <a:r>
              <a:rPr lang="zh-CN" altLang="en-US" sz="1600" i="0" dirty="0">
                <a:latin typeface="宋体" panose="02010600030101010101" pitchFamily="2" charset="-122"/>
                <a:ea typeface="宋体" panose="02010600030101010101" pitchFamily="2" charset="-122"/>
              </a:rPr>
              <a:t>支撑战训安全的航空发动机主轴承健康诊断关键技术</a:t>
            </a:r>
            <a:r>
              <a:rPr lang="en-US" altLang="zh-CN" sz="1600" i="0" dirty="0">
                <a:latin typeface="宋体" panose="02010600030101010101" pitchFamily="2" charset="-122"/>
                <a:ea typeface="宋体" panose="02010600030101010101" pitchFamily="2" charset="-122"/>
              </a:rPr>
              <a:t>(</a:t>
            </a:r>
            <a:r>
              <a:rPr lang="zh-CN" altLang="en-US" sz="1600" i="0" dirty="0">
                <a:latin typeface="宋体" panose="02010600030101010101" pitchFamily="2" charset="-122"/>
                <a:ea typeface="宋体" panose="02010600030101010101" pitchFamily="2" charset="-122"/>
              </a:rPr>
              <a:t>排名第</a:t>
            </a:r>
            <a:r>
              <a:rPr lang="en-US" altLang="zh-CN" sz="1600" i="0" dirty="0">
                <a:latin typeface="宋体" panose="02010600030101010101" pitchFamily="2" charset="-122"/>
                <a:ea typeface="宋体" panose="02010600030101010101" pitchFamily="2" charset="-122"/>
              </a:rPr>
              <a:t>3), </a:t>
            </a:r>
            <a:r>
              <a:rPr lang="zh-CN" altLang="en-US" sz="1600" i="0" dirty="0">
                <a:latin typeface="宋体" panose="02010600030101010101" pitchFamily="2" charset="-122"/>
                <a:ea typeface="宋体" panose="02010600030101010101" pitchFamily="2" charset="-122"/>
              </a:rPr>
              <a:t>军事技术发明一等奖</a:t>
            </a:r>
            <a:r>
              <a:rPr lang="en-US" altLang="zh-CN" sz="1600" i="0" dirty="0">
                <a:latin typeface="宋体" panose="02010600030101010101" pitchFamily="2" charset="-122"/>
                <a:ea typeface="宋体" panose="02010600030101010101" pitchFamily="2" charset="-122"/>
              </a:rPr>
              <a:t>, 2025-10-28 ,</a:t>
            </a:r>
            <a:r>
              <a:rPr lang="zh-CN" altLang="en-US" sz="1600" i="0" dirty="0">
                <a:latin typeface="宋体" panose="02010600030101010101" pitchFamily="2" charset="-122"/>
                <a:ea typeface="宋体" panose="02010600030101010101" pitchFamily="2" charset="-122"/>
              </a:rPr>
              <a:t>中央军事委员会科学技术委员会</a:t>
            </a:r>
          </a:p>
        </p:txBody>
      </p:sp>
    </p:spTree>
    <p:extLst>
      <p:ext uri="{BB962C8B-B14F-4D97-AF65-F5344CB8AC3E}">
        <p14:creationId xmlns:p14="http://schemas.microsoft.com/office/powerpoint/2010/main" val="152696555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日期占位符 3"/>
          <p:cNvSpPr txBox="1">
            <a:spLocks noGrp="1"/>
          </p:cNvSpPr>
          <p:nvPr>
            <p:ph type="dt" sz="half" idx="10"/>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fld id="{BB962C8B-B14F-4D97-AF65-F5344CB8AC3E}" type="datetime1">
              <a:rPr lang="zh-CN" altLang="en-US" sz="1400" dirty="0">
                <a:solidFill>
                  <a:schemeClr val="bg1"/>
                </a:solidFill>
                <a:ea typeface="微软雅黑" panose="020B0503020204020204" pitchFamily="34" charset="-122"/>
              </a:rPr>
              <a:t>2026/8/13</a:t>
            </a:fld>
            <a:endParaRPr lang="zh-CN" altLang="en-US" sz="1400" dirty="0">
              <a:solidFill>
                <a:schemeClr val="bg1"/>
              </a:solidFill>
              <a:ea typeface="微软雅黑" panose="020B0503020204020204" pitchFamily="34" charset="-122"/>
            </a:endParaRPr>
          </a:p>
        </p:txBody>
      </p:sp>
      <p:sp>
        <p:nvSpPr>
          <p:cNvPr id="288771" name="页脚占位符 4"/>
          <p:cNvSpPr txBox="1">
            <a:spLocks noGrp="1"/>
          </p:cNvSpPr>
          <p:nvPr>
            <p:ph type="ftr" sz="quarter" idx="11"/>
          </p:nvPr>
        </p:nvSpPr>
        <p:spPr>
          <a:ln/>
        </p:spPr>
        <p:txBody>
          <a:bodyPr/>
          <a:lstStyle>
            <a:lvl1pPr marL="0" lvl="0" indent="0" algn="l" defTabSz="914400" rtl="0" eaLnBrk="0" fontAlgn="base" latinLnBrk="0" hangingPunct="0">
              <a:lnSpc>
                <a:spcPct val="100000"/>
              </a:lnSpc>
              <a:spcBef>
                <a:spcPct val="0"/>
              </a:spcBef>
              <a:spcAft>
                <a:spcPct val="0"/>
              </a:spcAft>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stStyle>
          <a:p>
            <a:pPr lvl="0" algn="ctr" eaLnBrk="1" hangingPunct="1"/>
            <a:r>
              <a:rPr lang="zh-CN" altLang="en-US" sz="1600" dirty="0">
                <a:solidFill>
                  <a:schemeClr val="bg1"/>
                </a:solidFill>
                <a:ea typeface="隶书" panose="02010509060101010101" pitchFamily="49" charset="-122"/>
              </a:rPr>
              <a:t>南京航空航天大学智能诊断与专家系统研究室</a:t>
            </a:r>
            <a:r>
              <a:rPr lang="zh-CN" altLang="en-US" sz="1600" dirty="0">
                <a:solidFill>
                  <a:schemeClr val="bg1"/>
                </a:solidFill>
                <a:ea typeface="微软雅黑" panose="020B0503020204020204" pitchFamily="34" charset="-122"/>
              </a:rPr>
              <a:t>                 </a:t>
            </a:r>
            <a:r>
              <a:rPr lang="en-US" altLang="zh-CN" sz="1400" dirty="0">
                <a:solidFill>
                  <a:schemeClr val="bg1"/>
                </a:solidFill>
                <a:ea typeface="微软雅黑" panose="020B0503020204020204" pitchFamily="34" charset="-122"/>
              </a:rPr>
              <a:t>http://ides.nuaa.edu.cn</a:t>
            </a:r>
          </a:p>
          <a:p>
            <a:pPr lvl="0" algn="ctr" eaLnBrk="1" hangingPunct="1"/>
            <a:r>
              <a:rPr lang="en-US" altLang="zh-CN" sz="1400" dirty="0">
                <a:solidFill>
                  <a:schemeClr val="bg1"/>
                </a:solidFill>
                <a:ea typeface="微软雅黑" panose="020B0503020204020204" pitchFamily="34" charset="-122"/>
              </a:rPr>
              <a:t>  </a:t>
            </a:r>
          </a:p>
        </p:txBody>
      </p:sp>
      <p:sp>
        <p:nvSpPr>
          <p:cNvPr id="288772" name="WordArt 5"/>
          <p:cNvSpPr>
            <a:spLocks noTextEdit="1"/>
          </p:cNvSpPr>
          <p:nvPr/>
        </p:nvSpPr>
        <p:spPr>
          <a:xfrm>
            <a:off x="2362200" y="2362200"/>
            <a:ext cx="4267200" cy="1219200"/>
          </a:xfrm>
          <a:prstGeom prst="rect">
            <a:avLst/>
          </a:prstGeom>
        </p:spPr>
        <p:txBody>
          <a:bodyPr wrap="none" fromWordArt="1">
            <a:prstTxWarp prst="textArchUp">
              <a:avLst>
                <a:gd name="adj" fmla="val 10800013"/>
              </a:avLst>
            </a:prstTxWarp>
            <a:normAutofit fontScale="92500" lnSpcReduction="20000"/>
          </a:bodyPr>
          <a:lstStyle/>
          <a:p>
            <a:pPr algn="ctr"/>
            <a:r>
              <a:rPr lang="zh-CN" altLang="en-US" sz="9600" b="1">
                <a:ln w="9525" cap="flat" cmpd="sng">
                  <a:solidFill>
                    <a:srgbClr val="FF0000"/>
                  </a:solidFill>
                  <a:prstDash val="solid"/>
                  <a:headEnd type="none" w="med" len="med"/>
                  <a:tailEnd type="none" w="med" len="med"/>
                </a:ln>
                <a:solidFill>
                  <a:srgbClr val="00FF00"/>
                </a:solidFill>
                <a:latin typeface="仿宋_GB2312" charset="0"/>
                <a:ea typeface="仿宋_GB2312" charset="0"/>
              </a:rPr>
              <a:t>The End</a:t>
            </a:r>
          </a:p>
        </p:txBody>
      </p:sp>
      <p:sp>
        <p:nvSpPr>
          <p:cNvPr id="288773" name="Text Box 8"/>
          <p:cNvSpPr txBox="1"/>
          <p:nvPr/>
        </p:nvSpPr>
        <p:spPr>
          <a:xfrm>
            <a:off x="2117725" y="3754438"/>
            <a:ext cx="5264150" cy="701675"/>
          </a:xfrm>
          <a:prstGeom prst="rect">
            <a:avLst/>
          </a:prstGeom>
          <a:noFill/>
          <a:ln w="9525">
            <a:noFill/>
          </a:ln>
        </p:spPr>
        <p:txBody>
          <a:bodyPr wrap="none">
            <a:spAutoFit/>
          </a:bodyPr>
          <a:lstStyle/>
          <a:p>
            <a:r>
              <a:rPr lang="zh-CN" altLang="en-US" sz="4000" dirty="0">
                <a:solidFill>
                  <a:srgbClr val="0000FF"/>
                </a:solidFill>
                <a:latin typeface="Arial" panose="020B0604020202020204" pitchFamily="34" charset="0"/>
                <a:ea typeface="华文新魏" panose="02010800040101010101" pitchFamily="2" charset="-122"/>
              </a:rPr>
              <a:t>不妥之处，敬请指正！</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OMMONDATA" val="eyJoZGlkIjoiNjEyODIwODQ4ZmQyMjU4Mjk3ZDU1ZTljNWZlODRjNmYifQ=="/>
</p:tagLst>
</file>

<file path=ppt/tags/tag2.xml><?xml version="1.0" encoding="utf-8"?>
<p:tagLst xmlns:a="http://schemas.openxmlformats.org/drawingml/2006/main" xmlns:r="http://schemas.openxmlformats.org/officeDocument/2006/relationships" xmlns:p="http://schemas.openxmlformats.org/presentationml/2006/main">
  <p:tag name="TABLE_ENDDRAG_ORIGIN_RECT" val="628*380"/>
  <p:tag name="TABLE_ENDDRAG_RECT" val="63*98*628*380"/>
</p:tagLst>
</file>

<file path=ppt/tags/tag3.xml><?xml version="1.0" encoding="utf-8"?>
<p:tagLst xmlns:a="http://schemas.openxmlformats.org/drawingml/2006/main" xmlns:r="http://schemas.openxmlformats.org/officeDocument/2006/relationships" xmlns:p="http://schemas.openxmlformats.org/presentationml/2006/main">
  <p:tag name="TABLE_ENDDRAG_ORIGIN_RECT" val="628*380"/>
  <p:tag name="TABLE_ENDDRAG_RECT" val="63*98*628*380"/>
</p:tagLst>
</file>

<file path=ppt/tags/tag4.xml><?xml version="1.0" encoding="utf-8"?>
<p:tagLst xmlns:a="http://schemas.openxmlformats.org/drawingml/2006/main" xmlns:r="http://schemas.openxmlformats.org/officeDocument/2006/relationships" xmlns:p="http://schemas.openxmlformats.org/presentationml/2006/main">
  <p:tag name="TABLE_ENDDRAG_ORIGIN_RECT" val="628*380"/>
  <p:tag name="TABLE_ENDDRAG_RECT" val="63*98*628*380"/>
</p:tagLst>
</file>

<file path=ppt/tags/tag5.xml><?xml version="1.0" encoding="utf-8"?>
<p:tagLst xmlns:a="http://schemas.openxmlformats.org/drawingml/2006/main" xmlns:r="http://schemas.openxmlformats.org/officeDocument/2006/relationships" xmlns:p="http://schemas.openxmlformats.org/presentationml/2006/main">
  <p:tag name="TABLE_ENDDRAG_ORIGIN_RECT" val="440*162"/>
  <p:tag name="TABLE_ENDDRAG_RECT" val="240*315*440*162"/>
</p:tagLst>
</file>

<file path=ppt/tags/tag6.xml><?xml version="1.0" encoding="utf-8"?>
<p:tagLst xmlns:a="http://schemas.openxmlformats.org/drawingml/2006/main" xmlns:r="http://schemas.openxmlformats.org/officeDocument/2006/relationships" xmlns:p="http://schemas.openxmlformats.org/presentationml/2006/main">
  <p:tag name="TABLE_ENDDRAG_ORIGIN_RECT" val="263*192"/>
  <p:tag name="TABLE_ENDDRAG_RECT" val="419*300*263*192"/>
</p:tagLst>
</file>

<file path=ppt/tags/tag7.xml><?xml version="1.0" encoding="utf-8"?>
<p:tagLst xmlns:a="http://schemas.openxmlformats.org/drawingml/2006/main" xmlns:r="http://schemas.openxmlformats.org/officeDocument/2006/relationships" xmlns:p="http://schemas.openxmlformats.org/presentationml/2006/main">
  <p:tag name="TABLE_ENDDRAG_ORIGIN_RECT" val="628*380"/>
  <p:tag name="TABLE_ENDDRAG_RECT" val="63*98*628*380"/>
</p:tagLst>
</file>

<file path=ppt/tags/tag8.xml><?xml version="1.0" encoding="utf-8"?>
<p:tagLst xmlns:a="http://schemas.openxmlformats.org/drawingml/2006/main" xmlns:r="http://schemas.openxmlformats.org/officeDocument/2006/relationships" xmlns:p="http://schemas.openxmlformats.org/presentationml/2006/main">
  <p:tag name="TABLE_ENDDRAG_ORIGIN_RECT" val="628*380"/>
  <p:tag name="TABLE_ENDDRAG_RECT" val="63*98*628*380"/>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6884</TotalTime>
  <Words>29765</Words>
  <Application>Microsoft Office PowerPoint</Application>
  <PresentationFormat>全屏显示(4:3)</PresentationFormat>
  <Paragraphs>1607</Paragraphs>
  <Slides>92</Slides>
  <Notes>1</Notes>
  <HiddenSlides>0</HiddenSlides>
  <MMClips>0</MMClips>
  <ScaleCrop>false</ScaleCrop>
  <HeadingPairs>
    <vt:vector size="8" baseType="variant">
      <vt:variant>
        <vt:lpstr>已用的字体</vt:lpstr>
      </vt:variant>
      <vt:variant>
        <vt:i4>11</vt:i4>
      </vt:variant>
      <vt:variant>
        <vt:lpstr>主题</vt:lpstr>
      </vt:variant>
      <vt:variant>
        <vt:i4>2</vt:i4>
      </vt:variant>
      <vt:variant>
        <vt:lpstr>嵌入 OLE 服务器</vt:lpstr>
      </vt:variant>
      <vt:variant>
        <vt:i4>4</vt:i4>
      </vt:variant>
      <vt:variant>
        <vt:lpstr>幻灯片标题</vt:lpstr>
      </vt:variant>
      <vt:variant>
        <vt:i4>92</vt:i4>
      </vt:variant>
    </vt:vector>
  </HeadingPairs>
  <TitlesOfParts>
    <vt:vector size="109" baseType="lpstr">
      <vt:lpstr>标准粗黑</vt:lpstr>
      <vt:lpstr>仿宋</vt:lpstr>
      <vt:lpstr>仿宋_GB2312</vt:lpstr>
      <vt:lpstr>黑体</vt:lpstr>
      <vt:lpstr>隶书</vt:lpstr>
      <vt:lpstr>宋体</vt:lpstr>
      <vt:lpstr>微软雅黑</vt:lpstr>
      <vt:lpstr>Arial</vt:lpstr>
      <vt:lpstr>Calibri</vt:lpstr>
      <vt:lpstr>Times New Roman</vt:lpstr>
      <vt:lpstr>Wingdings</vt:lpstr>
      <vt:lpstr>默认设计模板</vt:lpstr>
      <vt:lpstr>1_默认设计模板</vt:lpstr>
      <vt:lpstr>Microsoft Visio Drawing</vt:lpstr>
      <vt:lpstr>Visio</vt:lpstr>
      <vt:lpstr>Origin Graph</vt:lpstr>
      <vt:lpstr>Graph</vt:lpstr>
      <vt:lpstr>南京航空航天大学智能诊断与专家系统研究室（IDES）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刘馨月</dc:creator>
  <cp:lastModifiedBy>馨月 刘</cp:lastModifiedBy>
  <cp:revision>479</cp:revision>
  <dcterms:created xsi:type="dcterms:W3CDTF">2026-07-21T14:02:56Z</dcterms:created>
  <dcterms:modified xsi:type="dcterms:W3CDTF">2026-08-13T08:04:57Z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ICV">
    <vt:lpwstr>DD719F75C4A140309B474F1BE7E37075_12</vt:lpwstr>
  </property>
  <property fmtid="{D5CDD505-2E9C-101B-9397-08002B2CF9AE}" pid="4" name="KSOProductBuildVer">
    <vt:lpwstr>2052-12.1.0.18276</vt:lpwstr>
  </property>
</Properties>
</file>