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77" r:id="rId1"/>
  </p:sldMasterIdLst>
  <p:notesMasterIdLst>
    <p:notesMasterId r:id="rId75"/>
  </p:notesMasterIdLst>
  <p:handoutMasterIdLst>
    <p:handoutMasterId r:id="rId76"/>
  </p:handoutMasterIdLst>
  <p:sldIdLst>
    <p:sldId id="256" r:id="rId2"/>
    <p:sldId id="755" r:id="rId3"/>
    <p:sldId id="455" r:id="rId4"/>
    <p:sldId id="682" r:id="rId5"/>
    <p:sldId id="683" r:id="rId6"/>
    <p:sldId id="685" r:id="rId7"/>
    <p:sldId id="754" r:id="rId8"/>
    <p:sldId id="644" r:id="rId9"/>
    <p:sldId id="669" r:id="rId10"/>
    <p:sldId id="687" r:id="rId11"/>
    <p:sldId id="688" r:id="rId12"/>
    <p:sldId id="689" r:id="rId13"/>
    <p:sldId id="690" r:id="rId14"/>
    <p:sldId id="691" r:id="rId15"/>
    <p:sldId id="692" r:id="rId16"/>
    <p:sldId id="693" r:id="rId17"/>
    <p:sldId id="694" r:id="rId18"/>
    <p:sldId id="695" r:id="rId19"/>
    <p:sldId id="696" r:id="rId20"/>
    <p:sldId id="697" r:id="rId21"/>
    <p:sldId id="698" r:id="rId22"/>
    <p:sldId id="699" r:id="rId23"/>
    <p:sldId id="700" r:id="rId24"/>
    <p:sldId id="705" r:id="rId25"/>
    <p:sldId id="702" r:id="rId26"/>
    <p:sldId id="703" r:id="rId27"/>
    <p:sldId id="704" r:id="rId28"/>
    <p:sldId id="706" r:id="rId29"/>
    <p:sldId id="707" r:id="rId30"/>
    <p:sldId id="708" r:id="rId31"/>
    <p:sldId id="709" r:id="rId32"/>
    <p:sldId id="710" r:id="rId33"/>
    <p:sldId id="711" r:id="rId34"/>
    <p:sldId id="712" r:id="rId35"/>
    <p:sldId id="713" r:id="rId36"/>
    <p:sldId id="718" r:id="rId37"/>
    <p:sldId id="719" r:id="rId38"/>
    <p:sldId id="720" r:id="rId39"/>
    <p:sldId id="721" r:id="rId40"/>
    <p:sldId id="722" r:id="rId41"/>
    <p:sldId id="723" r:id="rId42"/>
    <p:sldId id="724" r:id="rId43"/>
    <p:sldId id="725" r:id="rId44"/>
    <p:sldId id="727" r:id="rId45"/>
    <p:sldId id="726" r:id="rId46"/>
    <p:sldId id="728" r:id="rId47"/>
    <p:sldId id="729" r:id="rId48"/>
    <p:sldId id="730" r:id="rId49"/>
    <p:sldId id="731" r:id="rId50"/>
    <p:sldId id="732" r:id="rId51"/>
    <p:sldId id="733" r:id="rId52"/>
    <p:sldId id="738" r:id="rId53"/>
    <p:sldId id="737" r:id="rId54"/>
    <p:sldId id="739" r:id="rId55"/>
    <p:sldId id="740" r:id="rId56"/>
    <p:sldId id="741" r:id="rId57"/>
    <p:sldId id="742" r:id="rId58"/>
    <p:sldId id="743" r:id="rId59"/>
    <p:sldId id="744" r:id="rId60"/>
    <p:sldId id="716" r:id="rId61"/>
    <p:sldId id="745" r:id="rId62"/>
    <p:sldId id="747" r:id="rId63"/>
    <p:sldId id="748" r:id="rId64"/>
    <p:sldId id="749" r:id="rId65"/>
    <p:sldId id="750" r:id="rId66"/>
    <p:sldId id="751" r:id="rId67"/>
    <p:sldId id="752" r:id="rId68"/>
    <p:sldId id="753" r:id="rId69"/>
    <p:sldId id="717" r:id="rId70"/>
    <p:sldId id="715" r:id="rId71"/>
    <p:sldId id="664" r:id="rId72"/>
    <p:sldId id="678" r:id="rId73"/>
    <p:sldId id="477" r:id="rId74"/>
  </p:sldIdLst>
  <p:sldSz cx="9144000" cy="6858000" type="screen4x3"/>
  <p:notesSz cx="6669088"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pos="1298" userDrawn="1">
          <p15:clr>
            <a:srgbClr val="A4A3A4"/>
          </p15:clr>
        </p15:guide>
        <p15:guide id="5" pos="5057" userDrawn="1">
          <p15:clr>
            <a:srgbClr val="A4A3A4"/>
          </p15:clr>
        </p15:guide>
        <p15:guide id="6" orient="horz" pos="890" userDrawn="1">
          <p15:clr>
            <a:srgbClr val="A4A3A4"/>
          </p15:clr>
        </p15:guide>
        <p15:guide id="8" orient="horz" pos="19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B4F4F"/>
    <a:srgbClr val="300EFA"/>
    <a:srgbClr val="FFE5E5"/>
    <a:srgbClr val="FDBBC1"/>
    <a:srgbClr val="FF5050"/>
    <a:srgbClr val="2683CB"/>
    <a:srgbClr val="FC8484"/>
    <a:srgbClr val="FCAEB5"/>
    <a:srgbClr val="FF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467" autoAdjust="0"/>
  </p:normalViewPr>
  <p:slideViewPr>
    <p:cSldViewPr snapToGrid="0">
      <p:cViewPr varScale="1">
        <p:scale>
          <a:sx n="99" d="100"/>
          <a:sy n="99" d="100"/>
        </p:scale>
        <p:origin x="1422" y="84"/>
      </p:cViewPr>
      <p:guideLst>
        <p:guide orient="horz" pos="2137"/>
        <p:guide pos="2880"/>
        <p:guide pos="1298"/>
        <p:guide pos="5057"/>
        <p:guide orient="horz" pos="890"/>
        <p:guide orient="horz" pos="191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image" Target="../media/image152.wmf"/><Relationship Id="rId7" Type="http://schemas.openxmlformats.org/officeDocument/2006/relationships/image" Target="../media/image156.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3.wmf"/><Relationship Id="rId9"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4.wmf"/><Relationship Id="rId5" Type="http://schemas.openxmlformats.org/officeDocument/2006/relationships/image" Target="../media/image176.wmf"/><Relationship Id="rId4" Type="http://schemas.openxmlformats.org/officeDocument/2006/relationships/image" Target="../media/image17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5.wmf"/><Relationship Id="rId5" Type="http://schemas.openxmlformats.org/officeDocument/2006/relationships/image" Target="../media/image182.wmf"/><Relationship Id="rId4" Type="http://schemas.openxmlformats.org/officeDocument/2006/relationships/image" Target="../media/image18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6.wmf"/><Relationship Id="rId1"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5.wmf"/><Relationship Id="rId5" Type="http://schemas.openxmlformats.org/officeDocument/2006/relationships/image" Target="../media/image182.wmf"/><Relationship Id="rId4" Type="http://schemas.openxmlformats.org/officeDocument/2006/relationships/image" Target="../media/image18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image" Target="../media/image82.wmf"/><Relationship Id="rId3" Type="http://schemas.openxmlformats.org/officeDocument/2006/relationships/image" Target="../media/image76.wmf"/><Relationship Id="rId7" Type="http://schemas.openxmlformats.org/officeDocument/2006/relationships/image" Target="../media/image69.wmf"/><Relationship Id="rId12" Type="http://schemas.openxmlformats.org/officeDocument/2006/relationships/image" Target="../media/image81.wmf"/><Relationship Id="rId2" Type="http://schemas.openxmlformats.org/officeDocument/2006/relationships/image" Target="../media/image75.wmf"/><Relationship Id="rId1" Type="http://schemas.openxmlformats.org/officeDocument/2006/relationships/image" Target="../media/image74.wmf"/><Relationship Id="rId6" Type="http://schemas.openxmlformats.org/officeDocument/2006/relationships/image" Target="../media/image79.wmf"/><Relationship Id="rId11" Type="http://schemas.openxmlformats.org/officeDocument/2006/relationships/image" Target="../media/image80.wmf"/><Relationship Id="rId5" Type="http://schemas.openxmlformats.org/officeDocument/2006/relationships/image" Target="../media/image78.wmf"/><Relationship Id="rId10" Type="http://schemas.openxmlformats.org/officeDocument/2006/relationships/image" Target="../media/image72.wmf"/><Relationship Id="rId4" Type="http://schemas.openxmlformats.org/officeDocument/2006/relationships/image" Target="../media/image77.wmf"/><Relationship Id="rId9" Type="http://schemas.openxmlformats.org/officeDocument/2006/relationships/image" Target="../media/image7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wmf"/><Relationship Id="rId7" Type="http://schemas.openxmlformats.org/officeDocument/2006/relationships/image" Target="../media/image93.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11" Type="http://schemas.openxmlformats.org/officeDocument/2006/relationships/image" Target="../media/image97.wmf"/><Relationship Id="rId5" Type="http://schemas.openxmlformats.org/officeDocument/2006/relationships/image" Target="../media/image91.wmf"/><Relationship Id="rId10" Type="http://schemas.openxmlformats.org/officeDocument/2006/relationships/image" Target="../media/image96.wmf"/><Relationship Id="rId4" Type="http://schemas.openxmlformats.org/officeDocument/2006/relationships/image" Target="../media/image90.wmf"/><Relationship Id="rId9" Type="http://schemas.openxmlformats.org/officeDocument/2006/relationships/image" Target="../media/image9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image" Target="../media/image89.wmf"/><Relationship Id="rId7" Type="http://schemas.openxmlformats.org/officeDocument/2006/relationships/image" Target="../media/image102.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11" Type="http://schemas.openxmlformats.org/officeDocument/2006/relationships/image" Target="../media/image105.wmf"/><Relationship Id="rId5" Type="http://schemas.openxmlformats.org/officeDocument/2006/relationships/image" Target="../media/image101.wmf"/><Relationship Id="rId10" Type="http://schemas.openxmlformats.org/officeDocument/2006/relationships/image" Target="../media/image104.wmf"/><Relationship Id="rId4" Type="http://schemas.openxmlformats.org/officeDocument/2006/relationships/image" Target="../media/image90.wmf"/><Relationship Id="rId9"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124.wmf"/><Relationship Id="rId3" Type="http://schemas.openxmlformats.org/officeDocument/2006/relationships/image" Target="../media/image114.wmf"/><Relationship Id="rId7" Type="http://schemas.openxmlformats.org/officeDocument/2006/relationships/image" Target="../media/image118.wmf"/><Relationship Id="rId12" Type="http://schemas.openxmlformats.org/officeDocument/2006/relationships/image" Target="../media/image123.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117.wmf"/><Relationship Id="rId11" Type="http://schemas.openxmlformats.org/officeDocument/2006/relationships/image" Target="../media/image122.wmf"/><Relationship Id="rId5" Type="http://schemas.openxmlformats.org/officeDocument/2006/relationships/image" Target="../media/image116.wmf"/><Relationship Id="rId15" Type="http://schemas.openxmlformats.org/officeDocument/2006/relationships/image" Target="../media/image126.wmf"/><Relationship Id="rId10" Type="http://schemas.openxmlformats.org/officeDocument/2006/relationships/image" Target="../media/image121.wmf"/><Relationship Id="rId4" Type="http://schemas.openxmlformats.org/officeDocument/2006/relationships/image" Target="../media/image115.wmf"/><Relationship Id="rId9" Type="http://schemas.openxmlformats.org/officeDocument/2006/relationships/image" Target="../media/image120.wmf"/><Relationship Id="rId14" Type="http://schemas.openxmlformats.org/officeDocument/2006/relationships/image" Target="../media/image12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9.wmf"/><Relationship Id="rId7" Type="http://schemas.openxmlformats.org/officeDocument/2006/relationships/image" Target="../media/image132.wmf"/><Relationship Id="rId2" Type="http://schemas.openxmlformats.org/officeDocument/2006/relationships/image" Target="../media/image128.wmf"/><Relationship Id="rId1" Type="http://schemas.openxmlformats.org/officeDocument/2006/relationships/image" Target="../media/image127.wmf"/><Relationship Id="rId6" Type="http://schemas.openxmlformats.org/officeDocument/2006/relationships/image" Target="../media/image131.wmf"/><Relationship Id="rId5" Type="http://schemas.openxmlformats.org/officeDocument/2006/relationships/image" Target="../media/image120.wmf"/><Relationship Id="rId10" Type="http://schemas.openxmlformats.org/officeDocument/2006/relationships/image" Target="../media/image135.wmf"/><Relationship Id="rId4" Type="http://schemas.openxmlformats.org/officeDocument/2006/relationships/image" Target="../media/image130.wmf"/><Relationship Id="rId9" Type="http://schemas.openxmlformats.org/officeDocument/2006/relationships/image" Target="../media/image1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E0CF24E-0216-445B-BFA9-D2D86553A97B}" type="datetimeFigureOut">
              <a:rPr lang="zh-CN" altLang="en-US" smtClean="0"/>
              <a:t>2021/3/12</a:t>
            </a:fld>
            <a:endParaRPr lang="zh-CN" altLang="en-US"/>
          </a:p>
        </p:txBody>
      </p:sp>
      <p:sp>
        <p:nvSpPr>
          <p:cNvPr id="4" name="页脚占位符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00A951FD-A354-4DDE-9BA9-161A7CC0FE1D}" type="slidenum">
              <a:rPr lang="zh-CN" altLang="en-US" smtClean="0"/>
              <a:t>‹#›</a:t>
            </a:fld>
            <a:endParaRPr lang="zh-CN" altLang="en-US"/>
          </a:p>
        </p:txBody>
      </p:sp>
    </p:spTree>
    <p:extLst>
      <p:ext uri="{BB962C8B-B14F-4D97-AF65-F5344CB8AC3E}">
        <p14:creationId xmlns:p14="http://schemas.microsoft.com/office/powerpoint/2010/main" val="2437177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52B49E1-93B6-40A0-A701-1D3D2A3F34F2}" type="datetimeFigureOut">
              <a:rPr lang="zh-CN" altLang="en-US" smtClean="0"/>
              <a:t>2021/3/12</a:t>
            </a:fld>
            <a:endParaRPr lang="zh-CN" altLang="en-US"/>
          </a:p>
        </p:txBody>
      </p:sp>
      <p:sp>
        <p:nvSpPr>
          <p:cNvPr id="4" name="幻灯片图像占位符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0EDECEE1-198B-447B-A81E-F932D6B8572D}" type="slidenum">
              <a:rPr lang="zh-CN" altLang="en-US" smtClean="0"/>
              <a:t>‹#›</a:t>
            </a:fld>
            <a:endParaRPr lang="zh-CN" altLang="en-US"/>
          </a:p>
        </p:txBody>
      </p:sp>
    </p:spTree>
    <p:extLst>
      <p:ext uri="{BB962C8B-B14F-4D97-AF65-F5344CB8AC3E}">
        <p14:creationId xmlns:p14="http://schemas.microsoft.com/office/powerpoint/2010/main" val="207349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pPr>
              <a:lnSpc>
                <a:spcPct val="120000"/>
              </a:lnSpc>
            </a:pPr>
            <a:r>
              <a:rPr lang="zh-CN" altLang="en-US" dirty="0" smtClean="0"/>
              <a:t>各位老师好，我的硕士论文题目为含套齿联轴器的柔性转子不对中故障机理研究。</a:t>
            </a:r>
          </a:p>
        </p:txBody>
      </p:sp>
      <p:sp>
        <p:nvSpPr>
          <p:cNvPr id="4" name="灯片编号占位符 3"/>
          <p:cNvSpPr>
            <a:spLocks noGrp="1"/>
          </p:cNvSpPr>
          <p:nvPr>
            <p:ph type="sldNum" sz="quarter" idx="10"/>
          </p:nvPr>
        </p:nvSpPr>
        <p:spPr/>
        <p:txBody>
          <a:bodyPr/>
          <a:lstStyle/>
          <a:p>
            <a:fld id="{0EDECEE1-198B-447B-A81E-F932D6B8572D}" type="slidenum">
              <a:rPr lang="zh-CN" altLang="en-US" smtClean="0"/>
              <a:t>1</a:t>
            </a:fld>
            <a:endParaRPr lang="zh-CN" altLang="en-US"/>
          </a:p>
        </p:txBody>
      </p:sp>
    </p:spTree>
    <p:extLst>
      <p:ext uri="{BB962C8B-B14F-4D97-AF65-F5344CB8AC3E}">
        <p14:creationId xmlns:p14="http://schemas.microsoft.com/office/powerpoint/2010/main" val="388412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第二部分：涉及两方面内容，一是套齿刚度试验装置设计，二是试验件刚度的仿真</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11</a:t>
            </a:fld>
            <a:endParaRPr lang="zh-CN" altLang="en-US"/>
          </a:p>
        </p:txBody>
      </p:sp>
    </p:spTree>
    <p:extLst>
      <p:ext uri="{BB962C8B-B14F-4D97-AF65-F5344CB8AC3E}">
        <p14:creationId xmlns:p14="http://schemas.microsoft.com/office/powerpoint/2010/main" val="99374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12</a:t>
            </a:fld>
            <a:endParaRPr lang="zh-CN" altLang="en-US"/>
          </a:p>
        </p:txBody>
      </p:sp>
    </p:spTree>
    <p:extLst>
      <p:ext uri="{BB962C8B-B14F-4D97-AF65-F5344CB8AC3E}">
        <p14:creationId xmlns:p14="http://schemas.microsoft.com/office/powerpoint/2010/main" val="2595767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13</a:t>
            </a:fld>
            <a:endParaRPr lang="zh-CN" altLang="en-US"/>
          </a:p>
        </p:txBody>
      </p:sp>
    </p:spTree>
    <p:extLst>
      <p:ext uri="{BB962C8B-B14F-4D97-AF65-F5344CB8AC3E}">
        <p14:creationId xmlns:p14="http://schemas.microsoft.com/office/powerpoint/2010/main" val="164034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本章首先针对带机匣的航空发动机转子试验器进行了有限元建模，图上展示的就是课题组的转子试验器，有一级压气机，一级涡轮。</a:t>
            </a:r>
            <a:r>
              <a:rPr lang="zh-CN" altLang="en-US" sz="1200" kern="1200" dirty="0" smtClean="0">
                <a:solidFill>
                  <a:schemeClr val="tx1"/>
                </a:solidFill>
                <a:effectLst/>
                <a:latin typeface="+mn-lt"/>
                <a:ea typeface="+mn-ea"/>
                <a:cs typeface="+mn-cs"/>
              </a:rPr>
              <a:t>试验器安装节并不对称，</a:t>
            </a:r>
            <a:r>
              <a:rPr lang="zh-CN" altLang="zh-CN" sz="1200" kern="1200" dirty="0" smtClean="0">
                <a:solidFill>
                  <a:schemeClr val="tx1"/>
                </a:solidFill>
                <a:effectLst/>
                <a:latin typeface="+mn-lt"/>
                <a:ea typeface="+mn-ea"/>
                <a:cs typeface="+mn-cs"/>
              </a:rPr>
              <a:t>前</a:t>
            </a:r>
            <a:r>
              <a:rPr lang="zh-CN" altLang="en-US" sz="1200" kern="1200" dirty="0" smtClean="0">
                <a:solidFill>
                  <a:schemeClr val="tx1"/>
                </a:solidFill>
                <a:effectLst/>
                <a:latin typeface="+mn-lt"/>
                <a:ea typeface="+mn-ea"/>
                <a:cs typeface="+mn-cs"/>
              </a:rPr>
              <a:t>部采用</a:t>
            </a:r>
            <a:r>
              <a:rPr lang="zh-CN" altLang="zh-CN" sz="1200" kern="1200" dirty="0" smtClean="0">
                <a:solidFill>
                  <a:schemeClr val="tx1"/>
                </a:solidFill>
                <a:effectLst/>
                <a:latin typeface="+mn-lt"/>
                <a:ea typeface="+mn-ea"/>
                <a:cs typeface="+mn-cs"/>
              </a:rPr>
              <a:t>螺栓结构固定在支架上</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后</a:t>
            </a:r>
            <a:r>
              <a:rPr lang="zh-CN" altLang="en-US" sz="1200" kern="1200" dirty="0" smtClean="0">
                <a:solidFill>
                  <a:schemeClr val="tx1"/>
                </a:solidFill>
                <a:effectLst/>
                <a:latin typeface="+mn-lt"/>
                <a:ea typeface="+mn-ea"/>
                <a:cs typeface="+mn-cs"/>
              </a:rPr>
              <a:t>部采用</a:t>
            </a:r>
            <a:r>
              <a:rPr lang="zh-CN" altLang="zh-CN" sz="1200" kern="1200" dirty="0" smtClean="0">
                <a:solidFill>
                  <a:schemeClr val="tx1"/>
                </a:solidFill>
                <a:effectLst/>
                <a:latin typeface="+mn-lt"/>
                <a:ea typeface="+mn-ea"/>
                <a:cs typeface="+mn-cs"/>
              </a:rPr>
              <a:t>铰链悬挂吊起试验器尾部。这种安装方式是目前航空发动机台架安装和装机的常见方式，在试验和实际应用中被广泛采用，具有一定的代表性。</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14</a:t>
            </a:fld>
            <a:endParaRPr lang="zh-CN" altLang="en-US"/>
          </a:p>
        </p:txBody>
      </p:sp>
    </p:spTree>
    <p:extLst>
      <p:ext uri="{BB962C8B-B14F-4D97-AF65-F5344CB8AC3E}">
        <p14:creationId xmlns:p14="http://schemas.microsoft.com/office/powerpoint/2010/main" val="61471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15</a:t>
            </a:fld>
            <a:endParaRPr lang="zh-CN" altLang="en-US"/>
          </a:p>
        </p:txBody>
      </p:sp>
    </p:spTree>
    <p:extLst>
      <p:ext uri="{BB962C8B-B14F-4D97-AF65-F5344CB8AC3E}">
        <p14:creationId xmlns:p14="http://schemas.microsoft.com/office/powerpoint/2010/main" val="143954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16</a:t>
            </a:fld>
            <a:endParaRPr lang="zh-CN" altLang="en-US"/>
          </a:p>
        </p:txBody>
      </p:sp>
    </p:spTree>
    <p:extLst>
      <p:ext uri="{BB962C8B-B14F-4D97-AF65-F5344CB8AC3E}">
        <p14:creationId xmlns:p14="http://schemas.microsoft.com/office/powerpoint/2010/main" val="2386007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17</a:t>
            </a:fld>
            <a:endParaRPr lang="zh-CN" altLang="en-US"/>
          </a:p>
        </p:txBody>
      </p:sp>
    </p:spTree>
    <p:extLst>
      <p:ext uri="{BB962C8B-B14F-4D97-AF65-F5344CB8AC3E}">
        <p14:creationId xmlns:p14="http://schemas.microsoft.com/office/powerpoint/2010/main" val="3200590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18</a:t>
            </a:fld>
            <a:endParaRPr lang="zh-CN" altLang="en-US"/>
          </a:p>
        </p:txBody>
      </p:sp>
    </p:spTree>
    <p:extLst>
      <p:ext uri="{BB962C8B-B14F-4D97-AF65-F5344CB8AC3E}">
        <p14:creationId xmlns:p14="http://schemas.microsoft.com/office/powerpoint/2010/main" val="90855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19</a:t>
            </a:fld>
            <a:endParaRPr lang="zh-CN" altLang="en-US"/>
          </a:p>
        </p:txBody>
      </p:sp>
    </p:spTree>
    <p:extLst>
      <p:ext uri="{BB962C8B-B14F-4D97-AF65-F5344CB8AC3E}">
        <p14:creationId xmlns:p14="http://schemas.microsoft.com/office/powerpoint/2010/main" val="20893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20</a:t>
            </a:fld>
            <a:endParaRPr lang="zh-CN" altLang="en-US"/>
          </a:p>
        </p:txBody>
      </p:sp>
    </p:spTree>
    <p:extLst>
      <p:ext uri="{BB962C8B-B14F-4D97-AF65-F5344CB8AC3E}">
        <p14:creationId xmlns:p14="http://schemas.microsoft.com/office/powerpoint/2010/main" val="427692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我将从以下几个部分介绍我的研究工作。</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a:t>
            </a:fld>
            <a:endParaRPr lang="zh-CN" altLang="en-US"/>
          </a:p>
        </p:txBody>
      </p:sp>
    </p:spTree>
    <p:extLst>
      <p:ext uri="{BB962C8B-B14F-4D97-AF65-F5344CB8AC3E}">
        <p14:creationId xmlns:p14="http://schemas.microsoft.com/office/powerpoint/2010/main" val="3362764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21</a:t>
            </a:fld>
            <a:endParaRPr lang="zh-CN" altLang="en-US"/>
          </a:p>
        </p:txBody>
      </p:sp>
    </p:spTree>
    <p:extLst>
      <p:ext uri="{BB962C8B-B14F-4D97-AF65-F5344CB8AC3E}">
        <p14:creationId xmlns:p14="http://schemas.microsoft.com/office/powerpoint/2010/main" val="384320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22</a:t>
            </a:fld>
            <a:endParaRPr lang="zh-CN" altLang="en-US"/>
          </a:p>
        </p:txBody>
      </p:sp>
    </p:spTree>
    <p:extLst>
      <p:ext uri="{BB962C8B-B14F-4D97-AF65-F5344CB8AC3E}">
        <p14:creationId xmlns:p14="http://schemas.microsoft.com/office/powerpoint/2010/main" val="2980464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23</a:t>
            </a:fld>
            <a:endParaRPr lang="zh-CN" altLang="en-US"/>
          </a:p>
        </p:txBody>
      </p:sp>
    </p:spTree>
    <p:extLst>
      <p:ext uri="{BB962C8B-B14F-4D97-AF65-F5344CB8AC3E}">
        <p14:creationId xmlns:p14="http://schemas.microsoft.com/office/powerpoint/2010/main" val="497652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24</a:t>
            </a:fld>
            <a:endParaRPr lang="zh-CN" altLang="en-US"/>
          </a:p>
        </p:txBody>
      </p:sp>
    </p:spTree>
    <p:extLst>
      <p:ext uri="{BB962C8B-B14F-4D97-AF65-F5344CB8AC3E}">
        <p14:creationId xmlns:p14="http://schemas.microsoft.com/office/powerpoint/2010/main" val="1168250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25</a:t>
            </a:fld>
            <a:endParaRPr lang="zh-CN" altLang="en-US"/>
          </a:p>
        </p:txBody>
      </p:sp>
    </p:spTree>
    <p:extLst>
      <p:ext uri="{BB962C8B-B14F-4D97-AF65-F5344CB8AC3E}">
        <p14:creationId xmlns:p14="http://schemas.microsoft.com/office/powerpoint/2010/main" val="2914489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26</a:t>
            </a:fld>
            <a:endParaRPr lang="zh-CN" altLang="en-US"/>
          </a:p>
        </p:txBody>
      </p:sp>
    </p:spTree>
    <p:extLst>
      <p:ext uri="{BB962C8B-B14F-4D97-AF65-F5344CB8AC3E}">
        <p14:creationId xmlns:p14="http://schemas.microsoft.com/office/powerpoint/2010/main" val="1014447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27</a:t>
            </a:fld>
            <a:endParaRPr lang="zh-CN" altLang="en-US"/>
          </a:p>
        </p:txBody>
      </p:sp>
    </p:spTree>
    <p:extLst>
      <p:ext uri="{BB962C8B-B14F-4D97-AF65-F5344CB8AC3E}">
        <p14:creationId xmlns:p14="http://schemas.microsoft.com/office/powerpoint/2010/main" val="3678005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本章首先针对</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28</a:t>
            </a:fld>
            <a:endParaRPr lang="zh-CN" altLang="en-US"/>
          </a:p>
        </p:txBody>
      </p:sp>
    </p:spTree>
    <p:extLst>
      <p:ext uri="{BB962C8B-B14F-4D97-AF65-F5344CB8AC3E}">
        <p14:creationId xmlns:p14="http://schemas.microsoft.com/office/powerpoint/2010/main" val="229782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图中展示的是套齿刚度试验装置实物，测试系统的示意图，以及相关的试验设备</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29</a:t>
            </a:fld>
            <a:endParaRPr lang="zh-CN" altLang="en-US"/>
          </a:p>
        </p:txBody>
      </p:sp>
    </p:spTree>
    <p:extLst>
      <p:ext uri="{BB962C8B-B14F-4D97-AF65-F5344CB8AC3E}">
        <p14:creationId xmlns:p14="http://schemas.microsoft.com/office/powerpoint/2010/main" val="1127901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将试验和仿真结果进行比较，可以看出</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30</a:t>
            </a:fld>
            <a:endParaRPr lang="zh-CN" altLang="en-US"/>
          </a:p>
        </p:txBody>
      </p:sp>
    </p:spTree>
    <p:extLst>
      <p:ext uri="{BB962C8B-B14F-4D97-AF65-F5344CB8AC3E}">
        <p14:creationId xmlns:p14="http://schemas.microsoft.com/office/powerpoint/2010/main" val="1889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第一部分：绪论。</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a:t>
            </a:fld>
            <a:endParaRPr lang="zh-CN" altLang="en-US"/>
          </a:p>
        </p:txBody>
      </p:sp>
    </p:spTree>
    <p:extLst>
      <p:ext uri="{BB962C8B-B14F-4D97-AF65-F5344CB8AC3E}">
        <p14:creationId xmlns:p14="http://schemas.microsoft.com/office/powerpoint/2010/main" val="1346951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31</a:t>
            </a:fld>
            <a:endParaRPr lang="zh-CN" altLang="en-US"/>
          </a:p>
        </p:txBody>
      </p:sp>
    </p:spTree>
    <p:extLst>
      <p:ext uri="{BB962C8B-B14F-4D97-AF65-F5344CB8AC3E}">
        <p14:creationId xmlns:p14="http://schemas.microsoft.com/office/powerpoint/2010/main" val="677840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第三部分：涉及两方面内容，一是建立不对中故障模型，二是故障导入转子系统进行数值仿真</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32</a:t>
            </a:fld>
            <a:endParaRPr lang="zh-CN" altLang="en-US"/>
          </a:p>
        </p:txBody>
      </p:sp>
    </p:spTree>
    <p:extLst>
      <p:ext uri="{BB962C8B-B14F-4D97-AF65-F5344CB8AC3E}">
        <p14:creationId xmlns:p14="http://schemas.microsoft.com/office/powerpoint/2010/main" val="1397427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33</a:t>
            </a:fld>
            <a:endParaRPr lang="zh-CN" altLang="en-US"/>
          </a:p>
        </p:txBody>
      </p:sp>
    </p:spTree>
    <p:extLst>
      <p:ext uri="{BB962C8B-B14F-4D97-AF65-F5344CB8AC3E}">
        <p14:creationId xmlns:p14="http://schemas.microsoft.com/office/powerpoint/2010/main" val="2640277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首先建立联轴器总体径向刚度和各连接对径向刚度之间的关系，其次是角向刚度之间的关系</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34</a:t>
            </a:fld>
            <a:endParaRPr lang="zh-CN" altLang="en-US"/>
          </a:p>
        </p:txBody>
      </p:sp>
    </p:spTree>
    <p:extLst>
      <p:ext uri="{BB962C8B-B14F-4D97-AF65-F5344CB8AC3E}">
        <p14:creationId xmlns:p14="http://schemas.microsoft.com/office/powerpoint/2010/main" val="16369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联轴器简化模型的建立流程如下，首先对联轴器进行</a:t>
            </a:r>
            <a:r>
              <a:rPr lang="en-US" altLang="zh-CN" dirty="0" smtClean="0"/>
              <a:t>…</a:t>
            </a:r>
            <a:r>
              <a:rPr lang="zh-CN" altLang="en-US" dirty="0" smtClean="0"/>
              <a:t>获得</a:t>
            </a:r>
            <a:r>
              <a:rPr lang="en-US" altLang="zh-CN" dirty="0" smtClean="0"/>
              <a:t>…</a:t>
            </a:r>
            <a:r>
              <a:rPr lang="zh-CN" altLang="en-US" dirty="0" smtClean="0"/>
              <a:t>，其次，测量出，最后，根据总体刚度和连接对刚度的相互关系，可以得出</a:t>
            </a:r>
            <a:r>
              <a:rPr lang="en-US" altLang="zh-CN" dirty="0" smtClean="0"/>
              <a:t>…</a:t>
            </a:r>
          </a:p>
          <a:p>
            <a:endParaRPr lang="en-US" altLang="zh-CN" dirty="0" smtClean="0"/>
          </a:p>
          <a:p>
            <a:r>
              <a:rPr lang="zh-CN" altLang="en-US" dirty="0" smtClean="0"/>
              <a:t>获得单个连接对的刚度之后，就可以建立联轴器不对中故障模型</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35</a:t>
            </a:fld>
            <a:endParaRPr lang="zh-CN" altLang="en-US"/>
          </a:p>
        </p:txBody>
      </p:sp>
    </p:spTree>
    <p:extLst>
      <p:ext uri="{BB962C8B-B14F-4D97-AF65-F5344CB8AC3E}">
        <p14:creationId xmlns:p14="http://schemas.microsoft.com/office/powerpoint/2010/main" val="1382394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联轴器平行不对中故障模型如图所示，假设平行不对中量为，由于不对中激励的性质和联轴器简化模型中各连接对的位置、刚度等参数有着密切联系。根据实际情况，假设联轴器简化模型中各连接对的周向位置分布和刚度存在三种情形，一是，二是，三是，综合考虑上述情形，得出平行不对中故障激励形式</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36</a:t>
            </a:fld>
            <a:endParaRPr lang="zh-CN" altLang="en-US"/>
          </a:p>
        </p:txBody>
      </p:sp>
    </p:spTree>
    <p:extLst>
      <p:ext uri="{BB962C8B-B14F-4D97-AF65-F5344CB8AC3E}">
        <p14:creationId xmlns:p14="http://schemas.microsoft.com/office/powerpoint/2010/main" val="3514618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联轴器角度不对中故障模型如图所示，假设角度不对中量为，连接对随转轴旋转一周时，受力状态在受压</a:t>
            </a:r>
            <a:r>
              <a:rPr lang="en-US" altLang="zh-CN" dirty="0" smtClean="0"/>
              <a:t>-</a:t>
            </a:r>
            <a:r>
              <a:rPr lang="zh-CN" altLang="en-US" dirty="0" smtClean="0"/>
              <a:t>不受力</a:t>
            </a:r>
            <a:r>
              <a:rPr lang="en-US" altLang="zh-CN" dirty="0" smtClean="0"/>
              <a:t>-</a:t>
            </a:r>
            <a:r>
              <a:rPr lang="zh-CN" altLang="en-US" dirty="0" smtClean="0"/>
              <a:t>受拉之间循环变化，因此连接对的轴向力与不对中角度、旋转角度均相关，同样考虑三种情形，得出平行不对中故障激励形式</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37</a:t>
            </a:fld>
            <a:endParaRPr lang="zh-CN" altLang="en-US"/>
          </a:p>
        </p:txBody>
      </p:sp>
    </p:spTree>
    <p:extLst>
      <p:ext uri="{BB962C8B-B14F-4D97-AF65-F5344CB8AC3E}">
        <p14:creationId xmlns:p14="http://schemas.microsoft.com/office/powerpoint/2010/main" val="256731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将转子离散为多个梁单元，圆盘用集中质量模型代替，支承采取线性刚度模型</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38</a:t>
            </a:fld>
            <a:endParaRPr lang="zh-CN" altLang="en-US"/>
          </a:p>
        </p:txBody>
      </p:sp>
    </p:spTree>
    <p:extLst>
      <p:ext uri="{BB962C8B-B14F-4D97-AF65-F5344CB8AC3E}">
        <p14:creationId xmlns:p14="http://schemas.microsoft.com/office/powerpoint/2010/main" val="905323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建立转子系统</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39</a:t>
            </a:fld>
            <a:endParaRPr lang="zh-CN" altLang="en-US"/>
          </a:p>
        </p:txBody>
      </p:sp>
    </p:spTree>
    <p:extLst>
      <p:ext uri="{BB962C8B-B14F-4D97-AF65-F5344CB8AC3E}">
        <p14:creationId xmlns:p14="http://schemas.microsoft.com/office/powerpoint/2010/main" val="3057011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组装单元矩阵，形成转子系统运动方程，同时考虑联轴器两端转子节点的动力耦合，得到作用力和力矩的形式为，其中，这个是平行不对中激励，这个是角度不对中激励</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40</a:t>
            </a:fld>
            <a:endParaRPr lang="zh-CN" altLang="en-US"/>
          </a:p>
        </p:txBody>
      </p:sp>
    </p:spTree>
    <p:extLst>
      <p:ext uri="{BB962C8B-B14F-4D97-AF65-F5344CB8AC3E}">
        <p14:creationId xmlns:p14="http://schemas.microsoft.com/office/powerpoint/2010/main" val="191996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图上展示的是典型航空发动机的低压转子系统结构，普遍采取三个支点的支承方案，其风扇转子跨度小，而低压涡轮转子轴段与风扇转子相比细长且跨度较大，这种特殊的结构决定了实际装配及运行过程中低压转子系统两段转子的轴线无法达到绝对的对中状态，因此容易。。</a:t>
            </a: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9456BD9-B760-4710-A1A3-B48A3A912397}" type="slidenum">
              <a:rPr lang="zh-CN" altLang="en-US"/>
              <a:pPr eaLnBrk="1" hangingPunct="1"/>
              <a:t>5</a:t>
            </a:fld>
            <a:endParaRPr lang="zh-CN" altLang="en-US"/>
          </a:p>
        </p:txBody>
      </p:sp>
    </p:spTree>
    <p:extLst>
      <p:ext uri="{BB962C8B-B14F-4D97-AF65-F5344CB8AC3E}">
        <p14:creationId xmlns:p14="http://schemas.microsoft.com/office/powerpoint/2010/main" val="2590338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求解流程</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41</a:t>
            </a:fld>
            <a:endParaRPr lang="zh-CN" altLang="en-US"/>
          </a:p>
        </p:txBody>
      </p:sp>
    </p:spTree>
    <p:extLst>
      <p:ext uri="{BB962C8B-B14F-4D97-AF65-F5344CB8AC3E}">
        <p14:creationId xmlns:p14="http://schemas.microsoft.com/office/powerpoint/2010/main" val="823897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基于上述转子系统有限元建模方法，以某型含套齿联轴器的三支点转子试验器为研究对象，建立它的有限元模型，作为不对中故障导入数值仿真的基础，图中展示的是试验器实物以及转子结构</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42</a:t>
            </a:fld>
            <a:endParaRPr lang="zh-CN" altLang="en-US"/>
          </a:p>
        </p:txBody>
      </p:sp>
    </p:spTree>
    <p:extLst>
      <p:ext uri="{BB962C8B-B14F-4D97-AF65-F5344CB8AC3E}">
        <p14:creationId xmlns:p14="http://schemas.microsoft.com/office/powerpoint/2010/main" val="3965497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43</a:t>
            </a:fld>
            <a:endParaRPr lang="zh-CN" altLang="en-US"/>
          </a:p>
        </p:txBody>
      </p:sp>
    </p:spTree>
    <p:extLst>
      <p:ext uri="{BB962C8B-B14F-4D97-AF65-F5344CB8AC3E}">
        <p14:creationId xmlns:p14="http://schemas.microsoft.com/office/powerpoint/2010/main" val="3505419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转子试验器中套齿联轴器结构刚度计算结果为，随后可代入有限元模型中进行计算</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44</a:t>
            </a:fld>
            <a:endParaRPr lang="zh-CN" altLang="en-US"/>
          </a:p>
        </p:txBody>
      </p:sp>
    </p:spTree>
    <p:extLst>
      <p:ext uri="{BB962C8B-B14F-4D97-AF65-F5344CB8AC3E}">
        <p14:creationId xmlns:p14="http://schemas.microsoft.com/office/powerpoint/2010/main" val="3786740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45</a:t>
            </a:fld>
            <a:endParaRPr lang="zh-CN" altLang="en-US"/>
          </a:p>
        </p:txBody>
      </p:sp>
    </p:spTree>
    <p:extLst>
      <p:ext uri="{BB962C8B-B14F-4D97-AF65-F5344CB8AC3E}">
        <p14:creationId xmlns:p14="http://schemas.microsoft.com/office/powerpoint/2010/main" val="3065969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那么详细来看</a:t>
            </a:r>
            <a:r>
              <a:rPr lang="en-US" altLang="zh-CN" dirty="0" smtClean="0"/>
              <a:t>Q1</a:t>
            </a:r>
            <a:r>
              <a:rPr lang="zh-CN" altLang="en-US" dirty="0" smtClean="0"/>
              <a:t>和</a:t>
            </a:r>
            <a:r>
              <a:rPr lang="en-US" altLang="zh-CN" dirty="0" smtClean="0"/>
              <a:t>Q2</a:t>
            </a:r>
            <a:r>
              <a:rPr lang="zh-CN" altLang="en-US" dirty="0" smtClean="0"/>
              <a:t>中   以及他在在转子激励列向量中的位置</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46</a:t>
            </a:fld>
            <a:endParaRPr lang="zh-CN" altLang="en-US"/>
          </a:p>
        </p:txBody>
      </p:sp>
    </p:spTree>
    <p:extLst>
      <p:ext uri="{BB962C8B-B14F-4D97-AF65-F5344CB8AC3E}">
        <p14:creationId xmlns:p14="http://schemas.microsoft.com/office/powerpoint/2010/main" val="938898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那么详细来看</a:t>
            </a:r>
            <a:r>
              <a:rPr lang="en-US" altLang="zh-CN" dirty="0" smtClean="0"/>
              <a:t>Q1</a:t>
            </a:r>
            <a:r>
              <a:rPr lang="zh-CN" altLang="en-US" dirty="0" smtClean="0"/>
              <a:t>和</a:t>
            </a:r>
            <a:r>
              <a:rPr lang="en-US" altLang="zh-CN" dirty="0" smtClean="0"/>
              <a:t>Q2</a:t>
            </a:r>
            <a:r>
              <a:rPr lang="zh-CN" altLang="en-US" dirty="0" smtClean="0"/>
              <a:t>中   以及他在在转子激励列向量中的位置</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47</a:t>
            </a:fld>
            <a:endParaRPr lang="zh-CN" altLang="en-US"/>
          </a:p>
        </p:txBody>
      </p:sp>
    </p:spTree>
    <p:extLst>
      <p:ext uri="{BB962C8B-B14F-4D97-AF65-F5344CB8AC3E}">
        <p14:creationId xmlns:p14="http://schemas.microsoft.com/office/powerpoint/2010/main" val="2837543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模态分析的目的在于掌握试验器的固有特性，同时验证有限元模型的准确性</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48</a:t>
            </a:fld>
            <a:endParaRPr lang="zh-CN" altLang="en-US"/>
          </a:p>
        </p:txBody>
      </p:sp>
    </p:spTree>
    <p:extLst>
      <p:ext uri="{BB962C8B-B14F-4D97-AF65-F5344CB8AC3E}">
        <p14:creationId xmlns:p14="http://schemas.microsoft.com/office/powerpoint/2010/main" val="2983061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模态分析的目的在于掌握试验器的固有特性，同时验证有限元模型的准确性</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49</a:t>
            </a:fld>
            <a:endParaRPr lang="zh-CN" altLang="en-US"/>
          </a:p>
        </p:txBody>
      </p:sp>
    </p:spTree>
    <p:extLst>
      <p:ext uri="{BB962C8B-B14F-4D97-AF65-F5344CB8AC3E}">
        <p14:creationId xmlns:p14="http://schemas.microsoft.com/office/powerpoint/2010/main" val="1065891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验证了模型的正确性之后，进行不对中故障的仿真，结果中仅展示联轴器左端节点的响应，右端节点响应特征与之类似</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50</a:t>
            </a:fld>
            <a:endParaRPr lang="zh-CN" altLang="en-US"/>
          </a:p>
        </p:txBody>
      </p:sp>
    </p:spTree>
    <p:extLst>
      <p:ext uri="{BB962C8B-B14F-4D97-AF65-F5344CB8AC3E}">
        <p14:creationId xmlns:p14="http://schemas.microsoft.com/office/powerpoint/2010/main" val="68731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国内目前开展该项研究较多的主要是北航洪杰老师团队，他们针对低压转子套齿联轴器刚度模型，非线性变化及其影响因素等方面进行了研究。但是</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a:t>
            </a:fld>
            <a:endParaRPr lang="zh-CN" altLang="en-US"/>
          </a:p>
        </p:txBody>
      </p:sp>
    </p:spTree>
    <p:extLst>
      <p:ext uri="{BB962C8B-B14F-4D97-AF65-F5344CB8AC3E}">
        <p14:creationId xmlns:p14="http://schemas.microsoft.com/office/powerpoint/2010/main" val="61205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验证了模型的正确性之后，进行不对中故障的仿真，结果中仅展示联轴器左端节点的响应，右端节点响应特征与之类似</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51</a:t>
            </a:fld>
            <a:endParaRPr lang="zh-CN" altLang="en-US"/>
          </a:p>
        </p:txBody>
      </p:sp>
    </p:spTree>
    <p:extLst>
      <p:ext uri="{BB962C8B-B14F-4D97-AF65-F5344CB8AC3E}">
        <p14:creationId xmlns:p14="http://schemas.microsoft.com/office/powerpoint/2010/main" val="4073504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验证了模型的正确性之后，进行不对中故障的仿真，结果中仅展示联轴器左端节点的响应，右端节点响应特征与之类似</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52</a:t>
            </a:fld>
            <a:endParaRPr lang="zh-CN" altLang="en-US"/>
          </a:p>
        </p:txBody>
      </p:sp>
    </p:spTree>
    <p:extLst>
      <p:ext uri="{BB962C8B-B14F-4D97-AF65-F5344CB8AC3E}">
        <p14:creationId xmlns:p14="http://schemas.microsoft.com/office/powerpoint/2010/main" val="559686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53</a:t>
            </a:fld>
            <a:endParaRPr lang="zh-CN" altLang="en-US"/>
          </a:p>
        </p:txBody>
      </p:sp>
    </p:spTree>
    <p:extLst>
      <p:ext uri="{BB962C8B-B14F-4D97-AF65-F5344CB8AC3E}">
        <p14:creationId xmlns:p14="http://schemas.microsoft.com/office/powerpoint/2010/main" val="1442031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验证了模型的正确性之后，进行不对中故障的仿真，结果中仅展示联轴器左端节点的响应，右端节点响应特征与之类似</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54</a:t>
            </a:fld>
            <a:endParaRPr lang="zh-CN" altLang="en-US"/>
          </a:p>
        </p:txBody>
      </p:sp>
    </p:spTree>
    <p:extLst>
      <p:ext uri="{BB962C8B-B14F-4D97-AF65-F5344CB8AC3E}">
        <p14:creationId xmlns:p14="http://schemas.microsoft.com/office/powerpoint/2010/main" val="2903065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55</a:t>
            </a:fld>
            <a:endParaRPr lang="zh-CN" altLang="en-US"/>
          </a:p>
        </p:txBody>
      </p:sp>
    </p:spTree>
    <p:extLst>
      <p:ext uri="{BB962C8B-B14F-4D97-AF65-F5344CB8AC3E}">
        <p14:creationId xmlns:p14="http://schemas.microsoft.com/office/powerpoint/2010/main" val="2935415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56</a:t>
            </a:fld>
            <a:endParaRPr lang="zh-CN" altLang="en-US"/>
          </a:p>
        </p:txBody>
      </p:sp>
    </p:spTree>
    <p:extLst>
      <p:ext uri="{BB962C8B-B14F-4D97-AF65-F5344CB8AC3E}">
        <p14:creationId xmlns:p14="http://schemas.microsoft.com/office/powerpoint/2010/main" val="3264312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57</a:t>
            </a:fld>
            <a:endParaRPr lang="zh-CN" altLang="en-US"/>
          </a:p>
        </p:txBody>
      </p:sp>
    </p:spTree>
    <p:extLst>
      <p:ext uri="{BB962C8B-B14F-4D97-AF65-F5344CB8AC3E}">
        <p14:creationId xmlns:p14="http://schemas.microsoft.com/office/powerpoint/2010/main" val="1889271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58</a:t>
            </a:fld>
            <a:endParaRPr lang="zh-CN" altLang="en-US"/>
          </a:p>
        </p:txBody>
      </p:sp>
    </p:spTree>
    <p:extLst>
      <p:ext uri="{BB962C8B-B14F-4D97-AF65-F5344CB8AC3E}">
        <p14:creationId xmlns:p14="http://schemas.microsoft.com/office/powerpoint/2010/main" val="3680401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59</a:t>
            </a:fld>
            <a:endParaRPr lang="zh-CN" altLang="en-US"/>
          </a:p>
        </p:txBody>
      </p:sp>
    </p:spTree>
    <p:extLst>
      <p:ext uri="{BB962C8B-B14F-4D97-AF65-F5344CB8AC3E}">
        <p14:creationId xmlns:p14="http://schemas.microsoft.com/office/powerpoint/2010/main" val="2470612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第四部分：主要涉及不对中故障模拟试验</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60</a:t>
            </a:fld>
            <a:endParaRPr lang="zh-CN" altLang="en-US"/>
          </a:p>
        </p:txBody>
      </p:sp>
    </p:spTree>
    <p:extLst>
      <p:ext uri="{BB962C8B-B14F-4D97-AF65-F5344CB8AC3E}">
        <p14:creationId xmlns:p14="http://schemas.microsoft.com/office/powerpoint/2010/main" val="168108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要进行航空发动机转子系统不对中故障的研究，首先就要建立可靠的故障力学模型，常用的方法主要有</a:t>
            </a:r>
            <a:r>
              <a:rPr lang="en-US" altLang="zh-CN" dirty="0" smtClean="0"/>
              <a:t>3</a:t>
            </a:r>
            <a:r>
              <a:rPr lang="zh-CN" altLang="en-US" dirty="0" smtClean="0"/>
              <a:t>种，受力分析法，有限单元法，以及拉格朗日法，或称为能量法。国内外很多高校和研究所都先后进行过相关研究。但是，仍然存在故障特征频率来源不清，缺乏验证手段等问题。</a:t>
            </a:r>
          </a:p>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7</a:t>
            </a:fld>
            <a:endParaRPr lang="zh-CN" altLang="en-US"/>
          </a:p>
        </p:txBody>
      </p:sp>
    </p:spTree>
    <p:extLst>
      <p:ext uri="{BB962C8B-B14F-4D97-AF65-F5344CB8AC3E}">
        <p14:creationId xmlns:p14="http://schemas.microsoft.com/office/powerpoint/2010/main" val="2914240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61</a:t>
            </a:fld>
            <a:endParaRPr lang="zh-CN" altLang="en-US"/>
          </a:p>
        </p:txBody>
      </p:sp>
    </p:spTree>
    <p:extLst>
      <p:ext uri="{BB962C8B-B14F-4D97-AF65-F5344CB8AC3E}">
        <p14:creationId xmlns:p14="http://schemas.microsoft.com/office/powerpoint/2010/main" val="28403864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62</a:t>
            </a:fld>
            <a:endParaRPr lang="zh-CN" altLang="en-US"/>
          </a:p>
        </p:txBody>
      </p:sp>
    </p:spTree>
    <p:extLst>
      <p:ext uri="{BB962C8B-B14F-4D97-AF65-F5344CB8AC3E}">
        <p14:creationId xmlns:p14="http://schemas.microsoft.com/office/powerpoint/2010/main" val="213323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图中展示的是不对中工况下铅垂方向测点振动位移响应</a:t>
            </a:r>
            <a:r>
              <a:rPr lang="en-US" altLang="zh-CN" dirty="0" smtClean="0"/>
              <a:t>1</a:t>
            </a:r>
            <a:r>
              <a:rPr lang="zh-CN" altLang="en-US" dirty="0" smtClean="0"/>
              <a:t>倍频和</a:t>
            </a:r>
            <a:r>
              <a:rPr lang="en-US" altLang="zh-CN" dirty="0" smtClean="0"/>
              <a:t>2</a:t>
            </a:r>
            <a:r>
              <a:rPr lang="zh-CN" altLang="en-US" dirty="0" smtClean="0"/>
              <a:t>倍频分量的转速</a:t>
            </a:r>
            <a:r>
              <a:rPr lang="en-US" altLang="zh-CN" dirty="0" smtClean="0"/>
              <a:t>-</a:t>
            </a:r>
            <a:r>
              <a:rPr lang="zh-CN" altLang="en-US" dirty="0" smtClean="0"/>
              <a:t>幅值关系</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63</a:t>
            </a:fld>
            <a:endParaRPr lang="zh-CN" altLang="en-US"/>
          </a:p>
        </p:txBody>
      </p:sp>
    </p:spTree>
    <p:extLst>
      <p:ext uri="{BB962C8B-B14F-4D97-AF65-F5344CB8AC3E}">
        <p14:creationId xmlns:p14="http://schemas.microsoft.com/office/powerpoint/2010/main" val="14267325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1Y</a:t>
            </a:r>
            <a:r>
              <a:rPr lang="zh-CN" altLang="en-US" dirty="0" smtClean="0"/>
              <a:t>测点试验结果与仿真结果对比</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64</a:t>
            </a:fld>
            <a:endParaRPr lang="zh-CN" altLang="en-US"/>
          </a:p>
        </p:txBody>
      </p:sp>
    </p:spTree>
    <p:extLst>
      <p:ext uri="{BB962C8B-B14F-4D97-AF65-F5344CB8AC3E}">
        <p14:creationId xmlns:p14="http://schemas.microsoft.com/office/powerpoint/2010/main" val="1005231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1Y</a:t>
            </a:r>
            <a:r>
              <a:rPr lang="zh-CN" altLang="en-US" dirty="0" smtClean="0"/>
              <a:t>测点试验结果与仿真结果对比</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65</a:t>
            </a:fld>
            <a:endParaRPr lang="zh-CN" altLang="en-US"/>
          </a:p>
        </p:txBody>
      </p:sp>
    </p:spTree>
    <p:extLst>
      <p:ext uri="{BB962C8B-B14F-4D97-AF65-F5344CB8AC3E}">
        <p14:creationId xmlns:p14="http://schemas.microsoft.com/office/powerpoint/2010/main" val="523428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1Y</a:t>
            </a:r>
            <a:r>
              <a:rPr lang="zh-CN" altLang="en-US" dirty="0" smtClean="0"/>
              <a:t>测点试验结果与仿真结果对比</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66</a:t>
            </a:fld>
            <a:endParaRPr lang="zh-CN" altLang="en-US"/>
          </a:p>
        </p:txBody>
      </p:sp>
    </p:spTree>
    <p:extLst>
      <p:ext uri="{BB962C8B-B14F-4D97-AF65-F5344CB8AC3E}">
        <p14:creationId xmlns:p14="http://schemas.microsoft.com/office/powerpoint/2010/main" val="1748383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1Y</a:t>
            </a:r>
            <a:r>
              <a:rPr lang="zh-CN" altLang="en-US" dirty="0" smtClean="0"/>
              <a:t>测点试验结果与仿真结果对比</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67</a:t>
            </a:fld>
            <a:endParaRPr lang="zh-CN" altLang="en-US"/>
          </a:p>
        </p:txBody>
      </p:sp>
    </p:spTree>
    <p:extLst>
      <p:ext uri="{BB962C8B-B14F-4D97-AF65-F5344CB8AC3E}">
        <p14:creationId xmlns:p14="http://schemas.microsoft.com/office/powerpoint/2010/main" val="15700963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1Y</a:t>
            </a:r>
            <a:r>
              <a:rPr lang="zh-CN" altLang="en-US" dirty="0" smtClean="0"/>
              <a:t>测点试验结果与仿真结果对比</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68</a:t>
            </a:fld>
            <a:endParaRPr lang="zh-CN" altLang="en-US"/>
          </a:p>
        </p:txBody>
      </p:sp>
    </p:spTree>
    <p:extLst>
      <p:ext uri="{BB962C8B-B14F-4D97-AF65-F5344CB8AC3E}">
        <p14:creationId xmlns:p14="http://schemas.microsoft.com/office/powerpoint/2010/main" val="2593381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本章</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69</a:t>
            </a:fld>
            <a:endParaRPr lang="zh-CN" altLang="en-US"/>
          </a:p>
        </p:txBody>
      </p:sp>
    </p:spTree>
    <p:extLst>
      <p:ext uri="{BB962C8B-B14F-4D97-AF65-F5344CB8AC3E}">
        <p14:creationId xmlns:p14="http://schemas.microsoft.com/office/powerpoint/2010/main" val="15679338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第五部分：总结与展望</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70</a:t>
            </a:fld>
            <a:endParaRPr lang="zh-CN" altLang="en-US"/>
          </a:p>
        </p:txBody>
      </p:sp>
    </p:spTree>
    <p:extLst>
      <p:ext uri="{BB962C8B-B14F-4D97-AF65-F5344CB8AC3E}">
        <p14:creationId xmlns:p14="http://schemas.microsoft.com/office/powerpoint/2010/main" val="107869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8</a:t>
            </a:fld>
            <a:endParaRPr lang="zh-CN" altLang="en-US"/>
          </a:p>
        </p:txBody>
      </p:sp>
    </p:spTree>
    <p:extLst>
      <p:ext uri="{BB962C8B-B14F-4D97-AF65-F5344CB8AC3E}">
        <p14:creationId xmlns:p14="http://schemas.microsoft.com/office/powerpoint/2010/main" val="25966848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本文</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71</a:t>
            </a:fld>
            <a:endParaRPr lang="zh-CN" altLang="en-US"/>
          </a:p>
        </p:txBody>
      </p:sp>
    </p:spTree>
    <p:extLst>
      <p:ext uri="{BB962C8B-B14F-4D97-AF65-F5344CB8AC3E}">
        <p14:creationId xmlns:p14="http://schemas.microsoft.com/office/powerpoint/2010/main" val="4671546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本文的工作暂告一段落，但是转子系统不对中故障的研究才刚刚开始。本文只。。。，事实上，航空发动机的需要考虑多个方面的因素，后续研究还从。。。等其他多个方面进一步完善。</a:t>
            </a:r>
            <a:endParaRPr lang="en-US" altLang="zh-CN" dirty="0" smtClean="0"/>
          </a:p>
        </p:txBody>
      </p:sp>
      <p:sp>
        <p:nvSpPr>
          <p:cNvPr id="4" name="灯片编号占位符 3"/>
          <p:cNvSpPr>
            <a:spLocks noGrp="1"/>
          </p:cNvSpPr>
          <p:nvPr>
            <p:ph type="sldNum" sz="quarter" idx="10"/>
          </p:nvPr>
        </p:nvSpPr>
        <p:spPr/>
        <p:txBody>
          <a:bodyPr/>
          <a:lstStyle/>
          <a:p>
            <a:fld id="{0EDECEE1-198B-447B-A81E-F932D6B8572D}" type="slidenum">
              <a:rPr lang="zh-CN" altLang="en-US" smtClean="0"/>
              <a:t>72</a:t>
            </a:fld>
            <a:endParaRPr lang="zh-CN" altLang="en-US"/>
          </a:p>
        </p:txBody>
      </p:sp>
    </p:spTree>
    <p:extLst>
      <p:ext uri="{BB962C8B-B14F-4D97-AF65-F5344CB8AC3E}">
        <p14:creationId xmlns:p14="http://schemas.microsoft.com/office/powerpoint/2010/main" val="4714709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01725" y="1241425"/>
            <a:ext cx="4465638" cy="3349625"/>
          </a:xfrm>
        </p:spPr>
      </p:sp>
      <p:sp>
        <p:nvSpPr>
          <p:cNvPr id="3" name="备注占位符 2"/>
          <p:cNvSpPr>
            <a:spLocks noGrp="1"/>
          </p:cNvSpPr>
          <p:nvPr>
            <p:ph type="body" idx="1"/>
          </p:nvPr>
        </p:nvSpPr>
        <p:spPr/>
        <p:txBody>
          <a:bodyPr/>
          <a:lstStyle/>
          <a:p>
            <a:r>
              <a:rPr lang="zh-CN" altLang="en-US" dirty="0" smtClean="0"/>
              <a:t>谢谢各位老师，我的汇报到此结束，下面请各位老师提问。</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73</a:t>
            </a:fld>
            <a:endParaRPr lang="zh-CN" altLang="en-US"/>
          </a:p>
        </p:txBody>
      </p:sp>
    </p:spTree>
    <p:extLst>
      <p:ext uri="{BB962C8B-B14F-4D97-AF65-F5344CB8AC3E}">
        <p14:creationId xmlns:p14="http://schemas.microsoft.com/office/powerpoint/2010/main" val="404770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综上所述，针对含套齿联轴器的柔性转子不对中故障机理研究而言，仍然存在如下问题需要深入研究，具体表现在以下三方面。因此</a:t>
            </a:r>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9</a:t>
            </a:fld>
            <a:endParaRPr lang="zh-CN" altLang="en-US"/>
          </a:p>
        </p:txBody>
      </p:sp>
    </p:spTree>
    <p:extLst>
      <p:ext uri="{BB962C8B-B14F-4D97-AF65-F5344CB8AC3E}">
        <p14:creationId xmlns:p14="http://schemas.microsoft.com/office/powerpoint/2010/main" val="46181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DECEE1-198B-447B-A81E-F932D6B8572D}" type="slidenum">
              <a:rPr lang="zh-CN" altLang="en-US" smtClean="0"/>
              <a:t>10</a:t>
            </a:fld>
            <a:endParaRPr lang="zh-CN" altLang="en-US"/>
          </a:p>
        </p:txBody>
      </p:sp>
    </p:spTree>
    <p:extLst>
      <p:ext uri="{BB962C8B-B14F-4D97-AF65-F5344CB8AC3E}">
        <p14:creationId xmlns:p14="http://schemas.microsoft.com/office/powerpoint/2010/main" val="249761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56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7" name="直接连接符 6"/>
          <p:cNvCxnSpPr/>
          <p:nvPr userDrawn="1"/>
        </p:nvCxnSpPr>
        <p:spPr>
          <a:xfrm>
            <a:off x="250373" y="838299"/>
            <a:ext cx="7141027" cy="0"/>
          </a:xfrm>
          <a:prstGeom prst="line">
            <a:avLst/>
          </a:prstGeom>
          <a:ln w="44450">
            <a:solidFill>
              <a:srgbClr val="0852A4"/>
            </a:solidFill>
            <a:headEnd type="oval"/>
          </a:ln>
        </p:spPr>
        <p:style>
          <a:lnRef idx="1">
            <a:schemeClr val="accent1"/>
          </a:lnRef>
          <a:fillRef idx="0">
            <a:schemeClr val="accent1"/>
          </a:fillRef>
          <a:effectRef idx="0">
            <a:schemeClr val="accent1"/>
          </a:effectRef>
          <a:fontRef idx="minor">
            <a:schemeClr val="tx1"/>
          </a:fontRef>
        </p:style>
      </p:cxnSp>
      <p:sp>
        <p:nvSpPr>
          <p:cNvPr id="8" name="对角圆角矩形 7"/>
          <p:cNvSpPr/>
          <p:nvPr userDrawn="1"/>
        </p:nvSpPr>
        <p:spPr>
          <a:xfrm>
            <a:off x="7391400" y="2781"/>
            <a:ext cx="1752600" cy="860918"/>
          </a:xfrm>
          <a:prstGeom prst="round2DiagRect">
            <a:avLst>
              <a:gd name="adj1" fmla="val 32131"/>
              <a:gd name="adj2" fmla="val 0"/>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框 10"/>
          <p:cNvSpPr txBox="1"/>
          <p:nvPr userDrawn="1"/>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752064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D84A73CD-D830-4F58-9E67-15BFBC2B29AE}" type="slidenum">
              <a:rPr lang="zh-CN" altLang="zh-CN"/>
              <a:pPr/>
              <a:t>‹#›</a:t>
            </a:fld>
            <a:endParaRPr lang="zh-CN" altLang="zh-CN"/>
          </a:p>
        </p:txBody>
      </p:sp>
    </p:spTree>
    <p:extLst>
      <p:ext uri="{BB962C8B-B14F-4D97-AF65-F5344CB8AC3E}">
        <p14:creationId xmlns:p14="http://schemas.microsoft.com/office/powerpoint/2010/main" val="360213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cxnSp>
        <p:nvCxnSpPr>
          <p:cNvPr id="7" name="直接连接符 6"/>
          <p:cNvCxnSpPr/>
          <p:nvPr userDrawn="1"/>
        </p:nvCxnSpPr>
        <p:spPr>
          <a:xfrm>
            <a:off x="250373" y="838299"/>
            <a:ext cx="7141027" cy="0"/>
          </a:xfrm>
          <a:prstGeom prst="line">
            <a:avLst/>
          </a:prstGeom>
          <a:ln w="44450">
            <a:solidFill>
              <a:srgbClr val="0852A4"/>
            </a:solidFill>
            <a:headEnd type="oval"/>
          </a:ln>
        </p:spPr>
        <p:style>
          <a:lnRef idx="1">
            <a:schemeClr val="accent1"/>
          </a:lnRef>
          <a:fillRef idx="0">
            <a:schemeClr val="accent1"/>
          </a:fillRef>
          <a:effectRef idx="0">
            <a:schemeClr val="accent1"/>
          </a:effectRef>
          <a:fontRef idx="minor">
            <a:schemeClr val="tx1"/>
          </a:fontRef>
        </p:style>
      </p:cxnSp>
      <p:sp>
        <p:nvSpPr>
          <p:cNvPr id="8" name="对角圆角矩形 7"/>
          <p:cNvSpPr/>
          <p:nvPr userDrawn="1"/>
        </p:nvSpPr>
        <p:spPr>
          <a:xfrm>
            <a:off x="7391400" y="2781"/>
            <a:ext cx="1752600" cy="860918"/>
          </a:xfrm>
          <a:prstGeom prst="round2DiagRect">
            <a:avLst>
              <a:gd name="adj1" fmla="val 32131"/>
              <a:gd name="adj2" fmla="val 0"/>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框 10"/>
          <p:cNvSpPr txBox="1"/>
          <p:nvPr userDrawn="1"/>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7013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277241"/>
      </p:ext>
    </p:extLst>
  </p:cSld>
  <p:clrMap bg1="lt1" tx1="dk1" bg2="lt2" tx2="dk2" accent1="accent1" accent2="accent2" accent3="accent3" accent4="accent4" accent5="accent5" accent6="accent6" hlink="hlink" folHlink="folHlink"/>
  <p:sldLayoutIdLst>
    <p:sldLayoutId id="2147483684" r:id="rId1"/>
    <p:sldLayoutId id="2147483680"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jpeg"/><Relationship Id="rId7" Type="http://schemas.openxmlformats.org/officeDocument/2006/relationships/image" Target="../media/image10.tiff"/><Relationship Id="rId12"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tiff"/><Relationship Id="rId11" Type="http://schemas.openxmlformats.org/officeDocument/2006/relationships/image" Target="../media/image14.emf"/><Relationship Id="rId5" Type="http://schemas.openxmlformats.org/officeDocument/2006/relationships/image" Target="../media/image8.tiff"/><Relationship Id="rId10" Type="http://schemas.openxmlformats.org/officeDocument/2006/relationships/image" Target="../media/image13.emf"/><Relationship Id="rId4" Type="http://schemas.openxmlformats.org/officeDocument/2006/relationships/image" Target="../media/image7.tiff"/><Relationship Id="rId9" Type="http://schemas.openxmlformats.org/officeDocument/2006/relationships/image" Target="../media/image12.emf"/><Relationship Id="rId1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ti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2.tif"/><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14.xml"/><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10" Type="http://schemas.openxmlformats.org/officeDocument/2006/relationships/image" Target="../media/image29.tif"/><Relationship Id="rId4" Type="http://schemas.openxmlformats.org/officeDocument/2006/relationships/image" Target="../media/image28.emf"/><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41.tif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wmf"/><Relationship Id="rId11" Type="http://schemas.openxmlformats.org/officeDocument/2006/relationships/image" Target="../media/image40.tiff"/><Relationship Id="rId5" Type="http://schemas.openxmlformats.org/officeDocument/2006/relationships/oleObject" Target="../embeddings/oleObject2.bin"/><Relationship Id="rId10" Type="http://schemas.openxmlformats.org/officeDocument/2006/relationships/image" Target="../media/image39.tiff"/><Relationship Id="rId4" Type="http://schemas.openxmlformats.org/officeDocument/2006/relationships/image" Target="../media/image37.emf"/><Relationship Id="rId9"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32.xml"/><Relationship Id="rId7" Type="http://schemas.openxmlformats.org/officeDocument/2006/relationships/oleObject" Target="../embeddings/oleObject5.bin"/><Relationship Id="rId12"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9.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71.wmf"/><Relationship Id="rId4" Type="http://schemas.openxmlformats.org/officeDocument/2006/relationships/image" Target="../media/image73.png"/><Relationship Id="rId9"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13" Type="http://schemas.openxmlformats.org/officeDocument/2006/relationships/oleObject" Target="../embeddings/oleObject12.bin"/><Relationship Id="rId18" Type="http://schemas.openxmlformats.org/officeDocument/2006/relationships/oleObject" Target="../embeddings/oleObject14.bin"/><Relationship Id="rId26" Type="http://schemas.openxmlformats.org/officeDocument/2006/relationships/image" Target="../media/image840.png"/><Relationship Id="rId3" Type="http://schemas.openxmlformats.org/officeDocument/2006/relationships/notesSlide" Target="../notesSlides/notesSlide33.xml"/><Relationship Id="rId21" Type="http://schemas.openxmlformats.org/officeDocument/2006/relationships/image" Target="../media/image70.wmf"/><Relationship Id="rId34" Type="http://schemas.openxmlformats.org/officeDocument/2006/relationships/image" Target="../media/image81.wmf"/><Relationship Id="rId7" Type="http://schemas.openxmlformats.org/officeDocument/2006/relationships/oleObject" Target="../embeddings/oleObject9.bin"/><Relationship Id="rId12" Type="http://schemas.openxmlformats.org/officeDocument/2006/relationships/image" Target="../media/image77.wmf"/><Relationship Id="rId17" Type="http://schemas.openxmlformats.org/officeDocument/2006/relationships/image" Target="../media/image84.png"/><Relationship Id="rId25" Type="http://schemas.openxmlformats.org/officeDocument/2006/relationships/image" Target="../media/image72.wmf"/><Relationship Id="rId33" Type="http://schemas.openxmlformats.org/officeDocument/2006/relationships/oleObject" Target="../embeddings/oleObject190.bin"/><Relationship Id="rId2" Type="http://schemas.openxmlformats.org/officeDocument/2006/relationships/slideLayout" Target="../slideLayouts/slideLayout2.xml"/><Relationship Id="rId16" Type="http://schemas.openxmlformats.org/officeDocument/2006/relationships/image" Target="../media/image79.wmf"/><Relationship Id="rId20" Type="http://schemas.openxmlformats.org/officeDocument/2006/relationships/oleObject" Target="../embeddings/oleObject15.bin"/><Relationship Id="rId29" Type="http://schemas.openxmlformats.org/officeDocument/2006/relationships/oleObject" Target="../embeddings/oleObject180.bin"/><Relationship Id="rId1" Type="http://schemas.openxmlformats.org/officeDocument/2006/relationships/vmlDrawing" Target="../drawings/vmlDrawing4.vml"/><Relationship Id="rId6" Type="http://schemas.openxmlformats.org/officeDocument/2006/relationships/image" Target="../media/image74.wmf"/><Relationship Id="rId11" Type="http://schemas.openxmlformats.org/officeDocument/2006/relationships/oleObject" Target="../embeddings/oleObject11.bin"/><Relationship Id="rId24" Type="http://schemas.openxmlformats.org/officeDocument/2006/relationships/oleObject" Target="../embeddings/oleObject17.bin"/><Relationship Id="rId32" Type="http://schemas.openxmlformats.org/officeDocument/2006/relationships/image" Target="../media/image81.wmf"/><Relationship Id="rId5" Type="http://schemas.openxmlformats.org/officeDocument/2006/relationships/oleObject" Target="../embeddings/oleObject8.bin"/><Relationship Id="rId15" Type="http://schemas.openxmlformats.org/officeDocument/2006/relationships/oleObject" Target="../embeddings/oleObject13.bin"/><Relationship Id="rId23" Type="http://schemas.openxmlformats.org/officeDocument/2006/relationships/image" Target="../media/image71.wmf"/><Relationship Id="rId28" Type="http://schemas.openxmlformats.org/officeDocument/2006/relationships/image" Target="../media/image80.wmf"/><Relationship Id="rId36" Type="http://schemas.openxmlformats.org/officeDocument/2006/relationships/image" Target="../media/image82.wmf"/><Relationship Id="rId10" Type="http://schemas.openxmlformats.org/officeDocument/2006/relationships/image" Target="../media/image76.wmf"/><Relationship Id="rId19" Type="http://schemas.openxmlformats.org/officeDocument/2006/relationships/image" Target="../media/image69.wmf"/><Relationship Id="rId31" Type="http://schemas.openxmlformats.org/officeDocument/2006/relationships/oleObject" Target="../embeddings/oleObject19.bin"/><Relationship Id="rId4" Type="http://schemas.openxmlformats.org/officeDocument/2006/relationships/image" Target="../media/image83.png"/><Relationship Id="rId9" Type="http://schemas.openxmlformats.org/officeDocument/2006/relationships/oleObject" Target="../embeddings/oleObject10.bin"/><Relationship Id="rId14" Type="http://schemas.openxmlformats.org/officeDocument/2006/relationships/image" Target="../media/image78.wmf"/><Relationship Id="rId22" Type="http://schemas.openxmlformats.org/officeDocument/2006/relationships/oleObject" Target="../embeddings/oleObject16.bin"/><Relationship Id="rId27" Type="http://schemas.openxmlformats.org/officeDocument/2006/relationships/oleObject" Target="../embeddings/oleObject18.bin"/><Relationship Id="rId30" Type="http://schemas.openxmlformats.org/officeDocument/2006/relationships/image" Target="../media/image80.wmf"/><Relationship Id="rId35" Type="http://schemas.openxmlformats.org/officeDocument/2006/relationships/oleObject" Target="../embeddings/oleObject20.bin"/><Relationship Id="rId8" Type="http://schemas.openxmlformats.org/officeDocument/2006/relationships/image" Target="../media/image75.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34.xml"/><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1.bin"/><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6.wmf"/></Relationships>
</file>

<file path=ppt/slides/_rels/slide36.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26.bin"/><Relationship Id="rId18" Type="http://schemas.openxmlformats.org/officeDocument/2006/relationships/image" Target="../media/image92.wmf"/><Relationship Id="rId26" Type="http://schemas.openxmlformats.org/officeDocument/2006/relationships/image" Target="../media/image96.wmf"/><Relationship Id="rId3" Type="http://schemas.openxmlformats.org/officeDocument/2006/relationships/notesSlide" Target="../notesSlides/notesSlide35.xml"/><Relationship Id="rId21" Type="http://schemas.openxmlformats.org/officeDocument/2006/relationships/oleObject" Target="../embeddings/oleObject30.bin"/><Relationship Id="rId7" Type="http://schemas.openxmlformats.org/officeDocument/2006/relationships/oleObject" Target="../embeddings/oleObject23.bin"/><Relationship Id="rId12" Type="http://schemas.openxmlformats.org/officeDocument/2006/relationships/image" Target="../media/image89.wmf"/><Relationship Id="rId17" Type="http://schemas.openxmlformats.org/officeDocument/2006/relationships/oleObject" Target="../embeddings/oleObject28.bin"/><Relationship Id="rId25" Type="http://schemas.openxmlformats.org/officeDocument/2006/relationships/oleObject" Target="../embeddings/oleObject32.bin"/><Relationship Id="rId2" Type="http://schemas.openxmlformats.org/officeDocument/2006/relationships/slideLayout" Target="../slideLayouts/slideLayout2.xml"/><Relationship Id="rId16" Type="http://schemas.openxmlformats.org/officeDocument/2006/relationships/image" Target="../media/image91.wmf"/><Relationship Id="rId20" Type="http://schemas.openxmlformats.org/officeDocument/2006/relationships/image" Target="../media/image93.wmf"/><Relationship Id="rId1" Type="http://schemas.openxmlformats.org/officeDocument/2006/relationships/vmlDrawing" Target="../drawings/vmlDrawing6.vml"/><Relationship Id="rId6" Type="http://schemas.openxmlformats.org/officeDocument/2006/relationships/image" Target="../media/image100.tiff"/><Relationship Id="rId11" Type="http://schemas.openxmlformats.org/officeDocument/2006/relationships/oleObject" Target="../embeddings/oleObject25.bin"/><Relationship Id="rId24" Type="http://schemas.openxmlformats.org/officeDocument/2006/relationships/image" Target="../media/image95.wmf"/><Relationship Id="rId5" Type="http://schemas.openxmlformats.org/officeDocument/2006/relationships/image" Target="../media/image99.tiff"/><Relationship Id="rId15" Type="http://schemas.openxmlformats.org/officeDocument/2006/relationships/oleObject" Target="../embeddings/oleObject27.bin"/><Relationship Id="rId23" Type="http://schemas.openxmlformats.org/officeDocument/2006/relationships/oleObject" Target="../embeddings/oleObject31.bin"/><Relationship Id="rId28" Type="http://schemas.openxmlformats.org/officeDocument/2006/relationships/image" Target="../media/image97.wmf"/><Relationship Id="rId10" Type="http://schemas.openxmlformats.org/officeDocument/2006/relationships/image" Target="../media/image88.wmf"/><Relationship Id="rId19" Type="http://schemas.openxmlformats.org/officeDocument/2006/relationships/oleObject" Target="../embeddings/oleObject29.bin"/><Relationship Id="rId4" Type="http://schemas.openxmlformats.org/officeDocument/2006/relationships/image" Target="../media/image98.png"/><Relationship Id="rId9" Type="http://schemas.openxmlformats.org/officeDocument/2006/relationships/oleObject" Target="../embeddings/oleObject24.bin"/><Relationship Id="rId14" Type="http://schemas.openxmlformats.org/officeDocument/2006/relationships/image" Target="../media/image90.wmf"/><Relationship Id="rId22" Type="http://schemas.openxmlformats.org/officeDocument/2006/relationships/image" Target="../media/image94.wmf"/><Relationship Id="rId27" Type="http://schemas.openxmlformats.org/officeDocument/2006/relationships/oleObject" Target="../embeddings/oleObject33.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101.wmf"/><Relationship Id="rId18" Type="http://schemas.openxmlformats.org/officeDocument/2006/relationships/oleObject" Target="../embeddings/oleObject41.bin"/><Relationship Id="rId26" Type="http://schemas.openxmlformats.org/officeDocument/2006/relationships/image" Target="../media/image106.png"/><Relationship Id="rId3" Type="http://schemas.openxmlformats.org/officeDocument/2006/relationships/notesSlide" Target="../notesSlides/notesSlide36.xml"/><Relationship Id="rId21" Type="http://schemas.openxmlformats.org/officeDocument/2006/relationships/image" Target="../media/image95.wmf"/><Relationship Id="rId7" Type="http://schemas.openxmlformats.org/officeDocument/2006/relationships/image" Target="../media/image88.wmf"/><Relationship Id="rId12" Type="http://schemas.openxmlformats.org/officeDocument/2006/relationships/oleObject" Target="../embeddings/oleObject38.bin"/><Relationship Id="rId17" Type="http://schemas.openxmlformats.org/officeDocument/2006/relationships/image" Target="../media/image102.wmf"/><Relationship Id="rId25" Type="http://schemas.openxmlformats.org/officeDocument/2006/relationships/image" Target="../media/image105.wmf"/><Relationship Id="rId2" Type="http://schemas.openxmlformats.org/officeDocument/2006/relationships/slideLayout" Target="../slideLayouts/slideLayout2.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7.vml"/><Relationship Id="rId6" Type="http://schemas.openxmlformats.org/officeDocument/2006/relationships/oleObject" Target="../embeddings/oleObject35.bin"/><Relationship Id="rId11" Type="http://schemas.openxmlformats.org/officeDocument/2006/relationships/image" Target="../media/image90.wmf"/><Relationship Id="rId24" Type="http://schemas.openxmlformats.org/officeDocument/2006/relationships/oleObject" Target="../embeddings/oleObject44.bin"/><Relationship Id="rId5" Type="http://schemas.openxmlformats.org/officeDocument/2006/relationships/image" Target="../media/image87.wmf"/><Relationship Id="rId15" Type="http://schemas.openxmlformats.org/officeDocument/2006/relationships/image" Target="../media/image92.wmf"/><Relationship Id="rId23" Type="http://schemas.openxmlformats.org/officeDocument/2006/relationships/image" Target="../media/image104.wmf"/><Relationship Id="rId28" Type="http://schemas.openxmlformats.org/officeDocument/2006/relationships/image" Target="../media/image108.png"/><Relationship Id="rId10" Type="http://schemas.openxmlformats.org/officeDocument/2006/relationships/oleObject" Target="../embeddings/oleObject37.bin"/><Relationship Id="rId19" Type="http://schemas.openxmlformats.org/officeDocument/2006/relationships/image" Target="../media/image103.wmf"/><Relationship Id="rId4" Type="http://schemas.openxmlformats.org/officeDocument/2006/relationships/oleObject" Target="../embeddings/oleObject34.bin"/><Relationship Id="rId9" Type="http://schemas.openxmlformats.org/officeDocument/2006/relationships/image" Target="../media/image89.wmf"/><Relationship Id="rId14" Type="http://schemas.openxmlformats.org/officeDocument/2006/relationships/oleObject" Target="../embeddings/oleObject39.bin"/><Relationship Id="rId22" Type="http://schemas.openxmlformats.org/officeDocument/2006/relationships/oleObject" Target="../embeddings/oleObject43.bin"/><Relationship Id="rId27"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13" Type="http://schemas.openxmlformats.org/officeDocument/2006/relationships/image" Target="../media/image116.wmf"/><Relationship Id="rId18" Type="http://schemas.openxmlformats.org/officeDocument/2006/relationships/oleObject" Target="../embeddings/oleObject52.bin"/><Relationship Id="rId26" Type="http://schemas.openxmlformats.org/officeDocument/2006/relationships/oleObject" Target="../embeddings/oleObject56.bin"/><Relationship Id="rId3" Type="http://schemas.openxmlformats.org/officeDocument/2006/relationships/notesSlide" Target="../notesSlides/notesSlide38.xml"/><Relationship Id="rId21" Type="http://schemas.openxmlformats.org/officeDocument/2006/relationships/image" Target="../media/image120.wmf"/><Relationship Id="rId7" Type="http://schemas.openxmlformats.org/officeDocument/2006/relationships/image" Target="../media/image113.wmf"/><Relationship Id="rId12" Type="http://schemas.openxmlformats.org/officeDocument/2006/relationships/oleObject" Target="../embeddings/oleObject49.bin"/><Relationship Id="rId17" Type="http://schemas.openxmlformats.org/officeDocument/2006/relationships/image" Target="../media/image118.wmf"/><Relationship Id="rId25" Type="http://schemas.openxmlformats.org/officeDocument/2006/relationships/image" Target="../media/image122.wmf"/><Relationship Id="rId33" Type="http://schemas.openxmlformats.org/officeDocument/2006/relationships/image" Target="../media/image126.wmf"/><Relationship Id="rId2" Type="http://schemas.openxmlformats.org/officeDocument/2006/relationships/slideLayout" Target="../slideLayouts/slideLayout2.xml"/><Relationship Id="rId16" Type="http://schemas.openxmlformats.org/officeDocument/2006/relationships/oleObject" Target="../embeddings/oleObject51.bin"/><Relationship Id="rId20" Type="http://schemas.openxmlformats.org/officeDocument/2006/relationships/oleObject" Target="../embeddings/oleObject53.bin"/><Relationship Id="rId29" Type="http://schemas.openxmlformats.org/officeDocument/2006/relationships/image" Target="../media/image124.wmf"/><Relationship Id="rId1" Type="http://schemas.openxmlformats.org/officeDocument/2006/relationships/vmlDrawing" Target="../drawings/vmlDrawing8.vml"/><Relationship Id="rId6" Type="http://schemas.openxmlformats.org/officeDocument/2006/relationships/oleObject" Target="../embeddings/oleObject46.bin"/><Relationship Id="rId11" Type="http://schemas.openxmlformats.org/officeDocument/2006/relationships/image" Target="../media/image115.wmf"/><Relationship Id="rId24" Type="http://schemas.openxmlformats.org/officeDocument/2006/relationships/oleObject" Target="../embeddings/oleObject55.bin"/><Relationship Id="rId32" Type="http://schemas.openxmlformats.org/officeDocument/2006/relationships/oleObject" Target="../embeddings/oleObject59.bin"/><Relationship Id="rId5" Type="http://schemas.openxmlformats.org/officeDocument/2006/relationships/image" Target="../media/image112.wmf"/><Relationship Id="rId15" Type="http://schemas.openxmlformats.org/officeDocument/2006/relationships/image" Target="../media/image117.wmf"/><Relationship Id="rId23" Type="http://schemas.openxmlformats.org/officeDocument/2006/relationships/image" Target="../media/image121.wmf"/><Relationship Id="rId28" Type="http://schemas.openxmlformats.org/officeDocument/2006/relationships/oleObject" Target="../embeddings/oleObject57.bin"/><Relationship Id="rId10" Type="http://schemas.openxmlformats.org/officeDocument/2006/relationships/oleObject" Target="../embeddings/oleObject48.bin"/><Relationship Id="rId19" Type="http://schemas.openxmlformats.org/officeDocument/2006/relationships/image" Target="../media/image119.wmf"/><Relationship Id="rId31" Type="http://schemas.openxmlformats.org/officeDocument/2006/relationships/image" Target="../media/image125.wmf"/><Relationship Id="rId4" Type="http://schemas.openxmlformats.org/officeDocument/2006/relationships/oleObject" Target="../embeddings/oleObject45.bin"/><Relationship Id="rId9" Type="http://schemas.openxmlformats.org/officeDocument/2006/relationships/image" Target="../media/image114.wmf"/><Relationship Id="rId14" Type="http://schemas.openxmlformats.org/officeDocument/2006/relationships/oleObject" Target="../embeddings/oleObject50.bin"/><Relationship Id="rId22" Type="http://schemas.openxmlformats.org/officeDocument/2006/relationships/oleObject" Target="../embeddings/oleObject54.bin"/><Relationship Id="rId27" Type="http://schemas.openxmlformats.org/officeDocument/2006/relationships/image" Target="../media/image123.wmf"/><Relationship Id="rId30" Type="http://schemas.openxmlformats.org/officeDocument/2006/relationships/oleObject" Target="../embeddings/oleObject58.bin"/><Relationship Id="rId8" Type="http://schemas.openxmlformats.org/officeDocument/2006/relationships/oleObject" Target="../embeddings/oleObject47.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3" Type="http://schemas.openxmlformats.org/officeDocument/2006/relationships/image" Target="../media/image129.wmf"/><Relationship Id="rId18" Type="http://schemas.openxmlformats.org/officeDocument/2006/relationships/oleObject" Target="../embeddings/oleObject64.bin"/><Relationship Id="rId39" Type="http://schemas.openxmlformats.org/officeDocument/2006/relationships/image" Target="../media/image131.wmf"/><Relationship Id="rId42" Type="http://schemas.openxmlformats.org/officeDocument/2006/relationships/oleObject" Target="../embeddings/oleObject661.bin"/><Relationship Id="rId47" Type="http://schemas.openxmlformats.org/officeDocument/2006/relationships/image" Target="../media/image133.wmf"/><Relationship Id="rId50" Type="http://schemas.openxmlformats.org/officeDocument/2006/relationships/oleObject" Target="../embeddings/oleObject680.bin"/><Relationship Id="rId55" Type="http://schemas.openxmlformats.org/officeDocument/2006/relationships/image" Target="../media/image135.wmf"/><Relationship Id="rId7" Type="http://schemas.openxmlformats.org/officeDocument/2006/relationships/image" Target="../media/image128.wmf"/><Relationship Id="rId2" Type="http://schemas.openxmlformats.org/officeDocument/2006/relationships/slideLayout" Target="../slideLayouts/slideLayout2.xml"/><Relationship Id="rId16" Type="http://schemas.openxmlformats.org/officeDocument/2006/relationships/oleObject" Target="../embeddings/oleObject620.bin"/><Relationship Id="rId41" Type="http://schemas.openxmlformats.org/officeDocument/2006/relationships/image" Target="../media/image132.wmf"/><Relationship Id="rId54" Type="http://schemas.openxmlformats.org/officeDocument/2006/relationships/oleObject" Target="../embeddings/oleObject690.bin"/><Relationship Id="rId1" Type="http://schemas.openxmlformats.org/officeDocument/2006/relationships/vmlDrawing" Target="../drawings/vmlDrawing9.vml"/><Relationship Id="rId6" Type="http://schemas.openxmlformats.org/officeDocument/2006/relationships/oleObject" Target="../embeddings/oleObject61.bin"/><Relationship Id="rId11" Type="http://schemas.openxmlformats.org/officeDocument/2006/relationships/image" Target="../media/image129.wmf"/><Relationship Id="rId37" Type="http://schemas.openxmlformats.org/officeDocument/2006/relationships/image" Target="../media/image131.wmf"/><Relationship Id="rId40" Type="http://schemas.openxmlformats.org/officeDocument/2006/relationships/oleObject" Target="../embeddings/oleObject66.bin"/><Relationship Id="rId45" Type="http://schemas.openxmlformats.org/officeDocument/2006/relationships/image" Target="../media/image133.wmf"/><Relationship Id="rId53" Type="http://schemas.openxmlformats.org/officeDocument/2006/relationships/image" Target="../media/image135.wmf"/><Relationship Id="rId5" Type="http://schemas.openxmlformats.org/officeDocument/2006/relationships/image" Target="../media/image127.wmf"/><Relationship Id="rId15" Type="http://schemas.openxmlformats.org/officeDocument/2006/relationships/image" Target="../media/image130.wmf"/><Relationship Id="rId28" Type="http://schemas.openxmlformats.org/officeDocument/2006/relationships/image" Target="../media/image120.wmf"/><Relationship Id="rId36" Type="http://schemas.openxmlformats.org/officeDocument/2006/relationships/oleObject" Target="../embeddings/oleObject65.bin"/><Relationship Id="rId49" Type="http://schemas.openxmlformats.org/officeDocument/2006/relationships/image" Target="../media/image134.wmf"/><Relationship Id="rId10" Type="http://schemas.openxmlformats.org/officeDocument/2006/relationships/oleObject" Target="../embeddings/oleObject62.bin"/><Relationship Id="rId19" Type="http://schemas.openxmlformats.org/officeDocument/2006/relationships/image" Target="../media/image120.wmf"/><Relationship Id="rId44" Type="http://schemas.openxmlformats.org/officeDocument/2006/relationships/oleObject" Target="../embeddings/oleObject67.bin"/><Relationship Id="rId52" Type="http://schemas.openxmlformats.org/officeDocument/2006/relationships/oleObject" Target="../embeddings/oleObject69.bin"/><Relationship Id="rId4" Type="http://schemas.openxmlformats.org/officeDocument/2006/relationships/oleObject" Target="../embeddings/oleObject60.bin"/><Relationship Id="rId9" Type="http://schemas.openxmlformats.org/officeDocument/2006/relationships/image" Target="../media/image128.wmf"/><Relationship Id="rId14" Type="http://schemas.openxmlformats.org/officeDocument/2006/relationships/oleObject" Target="../embeddings/oleObject63.bin"/><Relationship Id="rId27" Type="http://schemas.openxmlformats.org/officeDocument/2006/relationships/oleObject" Target="../embeddings/oleObject660.bin"/><Relationship Id="rId35" Type="http://schemas.openxmlformats.org/officeDocument/2006/relationships/image" Target="../media/image138.png"/><Relationship Id="rId43" Type="http://schemas.openxmlformats.org/officeDocument/2006/relationships/image" Target="../media/image132.wmf"/><Relationship Id="rId48" Type="http://schemas.openxmlformats.org/officeDocument/2006/relationships/oleObject" Target="../embeddings/oleObject68.bin"/><Relationship Id="rId8" Type="http://schemas.openxmlformats.org/officeDocument/2006/relationships/oleObject" Target="../embeddings/oleObject600.bin"/><Relationship Id="rId51" Type="http://schemas.openxmlformats.org/officeDocument/2006/relationships/image" Target="../media/image134.wmf"/><Relationship Id="rId3" Type="http://schemas.openxmlformats.org/officeDocument/2006/relationships/notesSlide" Target="../notesSlides/notesSlide39.xml"/><Relationship Id="rId12" Type="http://schemas.openxmlformats.org/officeDocument/2006/relationships/oleObject" Target="../embeddings/oleObject610.bin"/><Relationship Id="rId17" Type="http://schemas.openxmlformats.org/officeDocument/2006/relationships/image" Target="../media/image130.wmf"/><Relationship Id="rId38" Type="http://schemas.openxmlformats.org/officeDocument/2006/relationships/oleObject" Target="../embeddings/oleObject650.bin"/><Relationship Id="rId46" Type="http://schemas.openxmlformats.org/officeDocument/2006/relationships/oleObject" Target="../embeddings/oleObject670.bin"/></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90.png"/><Relationship Id="rId5" Type="http://schemas.openxmlformats.org/officeDocument/2006/relationships/image" Target="../media/image146.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notesSlide" Target="../notesSlides/notesSlide44.xml"/><Relationship Id="rId7"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47.wmf"/><Relationship Id="rId5" Type="http://schemas.openxmlformats.org/officeDocument/2006/relationships/oleObject" Target="../embeddings/oleObject70.bin"/><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54.wmf"/><Relationship Id="rId18" Type="http://schemas.openxmlformats.org/officeDocument/2006/relationships/oleObject" Target="../embeddings/oleObject79.bin"/><Relationship Id="rId3" Type="http://schemas.openxmlformats.org/officeDocument/2006/relationships/notesSlide" Target="../notesSlides/notesSlide45.xml"/><Relationship Id="rId21" Type="http://schemas.openxmlformats.org/officeDocument/2006/relationships/image" Target="../media/image158.wmf"/><Relationship Id="rId7" Type="http://schemas.openxmlformats.org/officeDocument/2006/relationships/image" Target="../media/image151.wmf"/><Relationship Id="rId12" Type="http://schemas.openxmlformats.org/officeDocument/2006/relationships/oleObject" Target="../embeddings/oleObject76.bin"/><Relationship Id="rId17" Type="http://schemas.openxmlformats.org/officeDocument/2006/relationships/image" Target="../media/image156.wmf"/><Relationship Id="rId2" Type="http://schemas.openxmlformats.org/officeDocument/2006/relationships/slideLayout" Target="../slideLayouts/slideLayout2.xml"/><Relationship Id="rId16" Type="http://schemas.openxmlformats.org/officeDocument/2006/relationships/oleObject" Target="../embeddings/oleObject78.bin"/><Relationship Id="rId20" Type="http://schemas.openxmlformats.org/officeDocument/2006/relationships/oleObject" Target="../embeddings/oleObject80.bin"/><Relationship Id="rId1" Type="http://schemas.openxmlformats.org/officeDocument/2006/relationships/vmlDrawing" Target="../drawings/vmlDrawing11.vml"/><Relationship Id="rId6" Type="http://schemas.openxmlformats.org/officeDocument/2006/relationships/oleObject" Target="../embeddings/oleObject73.bin"/><Relationship Id="rId11" Type="http://schemas.openxmlformats.org/officeDocument/2006/relationships/image" Target="../media/image153.wmf"/><Relationship Id="rId5" Type="http://schemas.openxmlformats.org/officeDocument/2006/relationships/image" Target="../media/image150.wmf"/><Relationship Id="rId15" Type="http://schemas.openxmlformats.org/officeDocument/2006/relationships/image" Target="../media/image155.wmf"/><Relationship Id="rId10" Type="http://schemas.openxmlformats.org/officeDocument/2006/relationships/oleObject" Target="../embeddings/oleObject75.bin"/><Relationship Id="rId19" Type="http://schemas.openxmlformats.org/officeDocument/2006/relationships/image" Target="../media/image157.wmf"/><Relationship Id="rId4" Type="http://schemas.openxmlformats.org/officeDocument/2006/relationships/oleObject" Target="../embeddings/oleObject72.bin"/><Relationship Id="rId9" Type="http://schemas.openxmlformats.org/officeDocument/2006/relationships/image" Target="../media/image152.wmf"/><Relationship Id="rId14" Type="http://schemas.openxmlformats.org/officeDocument/2006/relationships/oleObject" Target="../embeddings/oleObject77.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notesSlide" Target="../notesSlides/notesSlide46.xml"/><Relationship Id="rId7" Type="http://schemas.openxmlformats.org/officeDocument/2006/relationships/image" Target="../media/image160.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82.bin"/><Relationship Id="rId5" Type="http://schemas.openxmlformats.org/officeDocument/2006/relationships/image" Target="../media/image159.wmf"/><Relationship Id="rId4" Type="http://schemas.openxmlformats.org/officeDocument/2006/relationships/oleObject" Target="../embeddings/oleObject81.bin"/><Relationship Id="rId9" Type="http://schemas.openxmlformats.org/officeDocument/2006/relationships/image" Target="../media/image161.wmf"/></Relationships>
</file>

<file path=ppt/slides/_rels/slide4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 Id="rId9" Type="http://schemas.openxmlformats.org/officeDocument/2006/relationships/image" Target="../media/image168.png"/></Relationships>
</file>

<file path=ppt/slides/_rels/slide4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notesSlide" Target="../notesSlides/notesSlide49.xml"/><Relationship Id="rId7" Type="http://schemas.openxmlformats.org/officeDocument/2006/relationships/oleObject" Target="../embeddings/oleObject85.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70.wmf"/><Relationship Id="rId11" Type="http://schemas.openxmlformats.org/officeDocument/2006/relationships/image" Target="../media/image173.png"/><Relationship Id="rId5" Type="http://schemas.openxmlformats.org/officeDocument/2006/relationships/oleObject" Target="../embeddings/oleObject84.bin"/><Relationship Id="rId10" Type="http://schemas.openxmlformats.org/officeDocument/2006/relationships/image" Target="../media/image172.wmf"/><Relationship Id="rId4" Type="http://schemas.openxmlformats.org/officeDocument/2006/relationships/image" Target="../media/image172.png"/><Relationship Id="rId9" Type="http://schemas.openxmlformats.org/officeDocument/2006/relationships/oleObject" Target="../embeddings/oleObject86.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175.wmf"/><Relationship Id="rId3" Type="http://schemas.openxmlformats.org/officeDocument/2006/relationships/notesSlide" Target="../notesSlides/notesSlide50.xml"/><Relationship Id="rId7" Type="http://schemas.openxmlformats.org/officeDocument/2006/relationships/image" Target="../media/image171.wmf"/><Relationship Id="rId12" Type="http://schemas.openxmlformats.org/officeDocument/2006/relationships/oleObject" Target="../embeddings/oleObject90.bin"/><Relationship Id="rId2" Type="http://schemas.openxmlformats.org/officeDocument/2006/relationships/slideLayout" Target="../slideLayouts/slideLayout2.xml"/><Relationship Id="rId16" Type="http://schemas.openxmlformats.org/officeDocument/2006/relationships/oleObject" Target="../embeddings/oleObject92.bin"/><Relationship Id="rId1" Type="http://schemas.openxmlformats.org/officeDocument/2006/relationships/vmlDrawing" Target="../drawings/vmlDrawing14.vml"/><Relationship Id="rId6" Type="http://schemas.openxmlformats.org/officeDocument/2006/relationships/oleObject" Target="../embeddings/oleObject88.bin"/><Relationship Id="rId11" Type="http://schemas.openxmlformats.org/officeDocument/2006/relationships/image" Target="../media/image178.png"/><Relationship Id="rId5" Type="http://schemas.openxmlformats.org/officeDocument/2006/relationships/image" Target="../media/image174.wmf"/><Relationship Id="rId15" Type="http://schemas.openxmlformats.org/officeDocument/2006/relationships/image" Target="../media/image176.wmf"/><Relationship Id="rId10" Type="http://schemas.openxmlformats.org/officeDocument/2006/relationships/image" Target="../media/image177.png"/><Relationship Id="rId4" Type="http://schemas.openxmlformats.org/officeDocument/2006/relationships/oleObject" Target="../embeddings/oleObject87.bin"/><Relationship Id="rId9" Type="http://schemas.openxmlformats.org/officeDocument/2006/relationships/image" Target="../media/image172.wmf"/><Relationship Id="rId14" Type="http://schemas.openxmlformats.org/officeDocument/2006/relationships/oleObject" Target="../embeddings/oleObject91.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oleObject" Target="../embeddings/oleObject97.bin"/><Relationship Id="rId3" Type="http://schemas.openxmlformats.org/officeDocument/2006/relationships/notesSlide" Target="../notesSlides/notesSlide51.xml"/><Relationship Id="rId7" Type="http://schemas.openxmlformats.org/officeDocument/2006/relationships/image" Target="../media/image179.wmf"/><Relationship Id="rId12" Type="http://schemas.openxmlformats.org/officeDocument/2006/relationships/image" Target="../media/image181.wmf"/><Relationship Id="rId2" Type="http://schemas.openxmlformats.org/officeDocument/2006/relationships/slideLayout" Target="../slideLayouts/slideLayout2.xml"/><Relationship Id="rId16" Type="http://schemas.openxmlformats.org/officeDocument/2006/relationships/image" Target="../media/image184.png"/><Relationship Id="rId1" Type="http://schemas.openxmlformats.org/officeDocument/2006/relationships/vmlDrawing" Target="../drawings/vmlDrawing15.vml"/><Relationship Id="rId6" Type="http://schemas.openxmlformats.org/officeDocument/2006/relationships/oleObject" Target="../embeddings/oleObject94.bin"/><Relationship Id="rId11" Type="http://schemas.openxmlformats.org/officeDocument/2006/relationships/oleObject" Target="../embeddings/oleObject96.bin"/><Relationship Id="rId5" Type="http://schemas.openxmlformats.org/officeDocument/2006/relationships/image" Target="../media/image175.wmf"/><Relationship Id="rId15" Type="http://schemas.openxmlformats.org/officeDocument/2006/relationships/oleObject" Target="../embeddings/oleObject98.bin"/><Relationship Id="rId10" Type="http://schemas.openxmlformats.org/officeDocument/2006/relationships/image" Target="../media/image183.png"/><Relationship Id="rId4" Type="http://schemas.openxmlformats.org/officeDocument/2006/relationships/oleObject" Target="../embeddings/oleObject93.bin"/><Relationship Id="rId9" Type="http://schemas.openxmlformats.org/officeDocument/2006/relationships/image" Target="../media/image180.wmf"/><Relationship Id="rId14" Type="http://schemas.openxmlformats.org/officeDocument/2006/relationships/image" Target="../media/image182.wmf"/></Relationships>
</file>

<file path=ppt/slides/_rels/slide5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notesSlide" Target="../notesSlides/notesSlide52.xml"/><Relationship Id="rId7" Type="http://schemas.openxmlformats.org/officeDocument/2006/relationships/image" Target="../media/image186.wmf"/><Relationship Id="rId12" Type="http://schemas.openxmlformats.org/officeDocument/2006/relationships/image" Target="../media/image190.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100.bin"/><Relationship Id="rId11" Type="http://schemas.openxmlformats.org/officeDocument/2006/relationships/image" Target="../media/image187.wmf"/><Relationship Id="rId5" Type="http://schemas.openxmlformats.org/officeDocument/2006/relationships/image" Target="../media/image185.wmf"/><Relationship Id="rId10" Type="http://schemas.openxmlformats.org/officeDocument/2006/relationships/oleObject" Target="../embeddings/oleObject101.bin"/><Relationship Id="rId4" Type="http://schemas.openxmlformats.org/officeDocument/2006/relationships/oleObject" Target="../embeddings/oleObject99.bin"/><Relationship Id="rId9" Type="http://schemas.openxmlformats.org/officeDocument/2006/relationships/image" Target="../media/image189.png"/></Relationships>
</file>

<file path=ppt/slides/_rels/slide54.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notesSlide" Target="../notesSlides/notesSlide53.xml"/><Relationship Id="rId7" Type="http://schemas.openxmlformats.org/officeDocument/2006/relationships/oleObject" Target="../embeddings/oleObject103.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70.wmf"/><Relationship Id="rId11" Type="http://schemas.openxmlformats.org/officeDocument/2006/relationships/image" Target="../media/image192.png"/><Relationship Id="rId5" Type="http://schemas.openxmlformats.org/officeDocument/2006/relationships/oleObject" Target="../embeddings/oleObject102.bin"/><Relationship Id="rId10" Type="http://schemas.openxmlformats.org/officeDocument/2006/relationships/image" Target="../media/image172.wmf"/><Relationship Id="rId4" Type="http://schemas.openxmlformats.org/officeDocument/2006/relationships/image" Target="../media/image191.png"/><Relationship Id="rId9" Type="http://schemas.openxmlformats.org/officeDocument/2006/relationships/oleObject" Target="../embeddings/oleObject104.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notesSlide" Target="../notesSlides/notesSlide54.xml"/><Relationship Id="rId7" Type="http://schemas.openxmlformats.org/officeDocument/2006/relationships/image" Target="../media/image171.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106.bin"/><Relationship Id="rId11" Type="http://schemas.openxmlformats.org/officeDocument/2006/relationships/image" Target="../media/image194.png"/><Relationship Id="rId5" Type="http://schemas.openxmlformats.org/officeDocument/2006/relationships/image" Target="../media/image174.wmf"/><Relationship Id="rId10" Type="http://schemas.openxmlformats.org/officeDocument/2006/relationships/image" Target="../media/image193.png"/><Relationship Id="rId4" Type="http://schemas.openxmlformats.org/officeDocument/2006/relationships/oleObject" Target="../embeddings/oleObject105.bin"/><Relationship Id="rId9" Type="http://schemas.openxmlformats.org/officeDocument/2006/relationships/image" Target="../media/image172.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11.bin"/><Relationship Id="rId13" Type="http://schemas.openxmlformats.org/officeDocument/2006/relationships/image" Target="../media/image198.png"/><Relationship Id="rId3" Type="http://schemas.openxmlformats.org/officeDocument/2006/relationships/notesSlide" Target="../notesSlides/notesSlide55.xml"/><Relationship Id="rId7" Type="http://schemas.openxmlformats.org/officeDocument/2006/relationships/image" Target="../media/image176.wmf"/><Relationship Id="rId12" Type="http://schemas.openxmlformats.org/officeDocument/2006/relationships/image" Target="../media/image197.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109.bin"/><Relationship Id="rId11" Type="http://schemas.openxmlformats.org/officeDocument/2006/relationships/image" Target="../media/image196.png"/><Relationship Id="rId5" Type="http://schemas.openxmlformats.org/officeDocument/2006/relationships/image" Target="../media/image175.wmf"/><Relationship Id="rId10" Type="http://schemas.openxmlformats.org/officeDocument/2006/relationships/image" Target="../media/image195.png"/><Relationship Id="rId4" Type="http://schemas.openxmlformats.org/officeDocument/2006/relationships/oleObject" Target="../embeddings/oleObject108.bin"/><Relationship Id="rId9" Type="http://schemas.openxmlformats.org/officeDocument/2006/relationships/image" Target="../media/image172.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14.bin"/><Relationship Id="rId13" Type="http://schemas.openxmlformats.org/officeDocument/2006/relationships/oleObject" Target="../embeddings/oleObject116.bin"/><Relationship Id="rId3" Type="http://schemas.openxmlformats.org/officeDocument/2006/relationships/notesSlide" Target="../notesSlides/notesSlide56.xml"/><Relationship Id="rId7" Type="http://schemas.openxmlformats.org/officeDocument/2006/relationships/image" Target="../media/image179.wmf"/><Relationship Id="rId12" Type="http://schemas.openxmlformats.org/officeDocument/2006/relationships/image" Target="../media/image181.wmf"/><Relationship Id="rId17" Type="http://schemas.openxmlformats.org/officeDocument/2006/relationships/image" Target="../media/image201.png"/><Relationship Id="rId2" Type="http://schemas.openxmlformats.org/officeDocument/2006/relationships/slideLayout" Target="../slideLayouts/slideLayout2.xml"/><Relationship Id="rId16" Type="http://schemas.openxmlformats.org/officeDocument/2006/relationships/image" Target="../media/image200.png"/><Relationship Id="rId1" Type="http://schemas.openxmlformats.org/officeDocument/2006/relationships/vmlDrawing" Target="../drawings/vmlDrawing20.vml"/><Relationship Id="rId6" Type="http://schemas.openxmlformats.org/officeDocument/2006/relationships/oleObject" Target="../embeddings/oleObject113.bin"/><Relationship Id="rId11" Type="http://schemas.openxmlformats.org/officeDocument/2006/relationships/oleObject" Target="../embeddings/oleObject115.bin"/><Relationship Id="rId5" Type="http://schemas.openxmlformats.org/officeDocument/2006/relationships/image" Target="../media/image175.wmf"/><Relationship Id="rId15" Type="http://schemas.openxmlformats.org/officeDocument/2006/relationships/oleObject" Target="../embeddings/oleObject117.bin"/><Relationship Id="rId10" Type="http://schemas.openxmlformats.org/officeDocument/2006/relationships/image" Target="../media/image199.png"/><Relationship Id="rId4" Type="http://schemas.openxmlformats.org/officeDocument/2006/relationships/oleObject" Target="../embeddings/oleObject112.bin"/><Relationship Id="rId9" Type="http://schemas.openxmlformats.org/officeDocument/2006/relationships/image" Target="../media/image180.wmf"/><Relationship Id="rId14" Type="http://schemas.openxmlformats.org/officeDocument/2006/relationships/image" Target="../media/image182.wmf"/></Relationships>
</file>

<file path=ppt/slides/_rels/slide5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6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6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6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66.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6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lumMod val="20000"/>
                <a:lumOff val="80000"/>
              </a:schemeClr>
            </a:gs>
            <a:gs pos="0">
              <a:schemeClr val="bg1"/>
            </a:gs>
            <a:gs pos="100000">
              <a:schemeClr val="accent2">
                <a:lumMod val="20000"/>
                <a:lumOff val="80000"/>
              </a:schemeClr>
            </a:gs>
            <a:gs pos="100000">
              <a:schemeClr val="accent2">
                <a:lumMod val="20000"/>
                <a:lumOff val="80000"/>
              </a:schemeClr>
            </a:gs>
            <a:gs pos="100000">
              <a:schemeClr val="accent3">
                <a:lumMod val="20000"/>
                <a:lumOff val="80000"/>
              </a:schemeClr>
            </a:gs>
            <a:gs pos="100000">
              <a:srgbClr val="FBE7D9"/>
            </a:gs>
            <a:gs pos="100000">
              <a:schemeClr val="accent3">
                <a:lumMod val="20000"/>
                <a:lumOff val="80000"/>
              </a:schemeClr>
            </a:gs>
          </a:gsLst>
          <a:lin ang="13500000" scaled="1"/>
        </a:gradFill>
        <a:effectLst/>
      </p:bgPr>
    </p:bg>
    <p:spTree>
      <p:nvGrpSpPr>
        <p:cNvPr id="1" name=""/>
        <p:cNvGrpSpPr/>
        <p:nvPr/>
      </p:nvGrpSpPr>
      <p:grpSpPr>
        <a:xfrm>
          <a:off x="0" y="0"/>
          <a:ext cx="0" cy="0"/>
          <a:chOff x="0" y="0"/>
          <a:chExt cx="0" cy="0"/>
        </a:xfrm>
      </p:grpSpPr>
      <p:sp>
        <p:nvSpPr>
          <p:cNvPr id="29" name="Rectangle 11"/>
          <p:cNvSpPr>
            <a:spLocks noChangeArrowheads="1"/>
          </p:cNvSpPr>
          <p:nvPr/>
        </p:nvSpPr>
        <p:spPr bwMode="auto">
          <a:xfrm>
            <a:off x="-1" y="2031183"/>
            <a:ext cx="91440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b="1">
                <a:solidFill>
                  <a:schemeClr val="tx1"/>
                </a:solidFill>
                <a:latin typeface="Times New Roman" panose="02020603050405020304" pitchFamily="18" charset="0"/>
                <a:ea typeface="宋体" panose="02010600030101010101" pitchFamily="2" charset="-122"/>
              </a:defRPr>
            </a:lvl1pPr>
            <a:lvl2pPr marL="742950" indent="-285750" algn="ctr">
              <a:defRPr sz="2400" b="1">
                <a:solidFill>
                  <a:schemeClr val="tx1"/>
                </a:solidFill>
                <a:latin typeface="Times New Roman" panose="02020603050405020304" pitchFamily="18" charset="0"/>
                <a:ea typeface="宋体" panose="02010600030101010101" pitchFamily="2" charset="-122"/>
              </a:defRPr>
            </a:lvl2pPr>
            <a:lvl3pPr marL="1143000" indent="-228600" algn="ctr">
              <a:defRPr sz="2400" b="1">
                <a:solidFill>
                  <a:schemeClr val="tx1"/>
                </a:solidFill>
                <a:latin typeface="Times New Roman" panose="02020603050405020304" pitchFamily="18" charset="0"/>
                <a:ea typeface="宋体" panose="02010600030101010101" pitchFamily="2" charset="-122"/>
              </a:defRPr>
            </a:lvl3pPr>
            <a:lvl4pPr marL="1600200" indent="-228600" algn="ctr">
              <a:defRPr sz="2400" b="1">
                <a:solidFill>
                  <a:schemeClr val="tx1"/>
                </a:solidFill>
                <a:latin typeface="Times New Roman" panose="02020603050405020304" pitchFamily="18" charset="0"/>
                <a:ea typeface="宋体" panose="02010600030101010101" pitchFamily="2" charset="-122"/>
              </a:defRPr>
            </a:lvl4pPr>
            <a:lvl5pPr marL="2057400" indent="-228600" algn="ctr">
              <a:defRPr sz="2400" b="1">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9pPr>
          </a:lstStyle>
          <a:p>
            <a:pPr>
              <a:lnSpc>
                <a:spcPct val="120000"/>
              </a:lnSpc>
            </a:pPr>
            <a:r>
              <a:rPr lang="zh-CN" altLang="en-US" sz="3200" kern="100" dirty="0">
                <a:ea typeface="黑体" panose="02010609060101010101" pitchFamily="49" charset="-122"/>
                <a:cs typeface="Times New Roman" panose="02020603050405020304" pitchFamily="18" charset="0"/>
              </a:rPr>
              <a:t>含套齿联轴器的柔性转子不对中故障机理</a:t>
            </a:r>
            <a:r>
              <a:rPr lang="zh-CN" altLang="en-US" sz="3200" kern="100" dirty="0" smtClean="0">
                <a:ea typeface="黑体" panose="02010609060101010101" pitchFamily="49" charset="-122"/>
                <a:cs typeface="Times New Roman" panose="02020603050405020304" pitchFamily="18" charset="0"/>
              </a:rPr>
              <a:t>研究</a:t>
            </a:r>
            <a:r>
              <a:rPr lang="en-US" altLang="zh-CN" kern="100" dirty="0"/>
              <a:t>Research on Mechanism of Misalignment Fault of Flexible Rotor with Spline Coupling</a:t>
            </a: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2" name="Rectangle 14"/>
          <p:cNvSpPr>
            <a:spLocks noChangeArrowheads="1"/>
          </p:cNvSpPr>
          <p:nvPr/>
        </p:nvSpPr>
        <p:spPr bwMode="auto">
          <a:xfrm>
            <a:off x="2624442" y="4892526"/>
            <a:ext cx="42033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lgn="ctr">
              <a:defRPr sz="2400" b="1">
                <a:solidFill>
                  <a:schemeClr val="tx1"/>
                </a:solidFill>
                <a:latin typeface="Times New Roman" panose="02020603050405020304" pitchFamily="18" charset="0"/>
                <a:ea typeface="宋体" panose="02010600030101010101" pitchFamily="2" charset="-122"/>
              </a:defRPr>
            </a:lvl1pPr>
            <a:lvl2pPr marL="742950" indent="-285750" algn="ctr">
              <a:defRPr sz="2400" b="1">
                <a:solidFill>
                  <a:schemeClr val="tx1"/>
                </a:solidFill>
                <a:latin typeface="Times New Roman" panose="02020603050405020304" pitchFamily="18" charset="0"/>
                <a:ea typeface="宋体" panose="02010600030101010101" pitchFamily="2" charset="-122"/>
              </a:defRPr>
            </a:lvl2pPr>
            <a:lvl3pPr marL="1143000" indent="-228600" algn="ctr">
              <a:defRPr sz="2400" b="1">
                <a:solidFill>
                  <a:schemeClr val="tx1"/>
                </a:solidFill>
                <a:latin typeface="Times New Roman" panose="02020603050405020304" pitchFamily="18" charset="0"/>
                <a:ea typeface="宋体" panose="02010600030101010101" pitchFamily="2" charset="-122"/>
              </a:defRPr>
            </a:lvl3pPr>
            <a:lvl4pPr marL="1600200" indent="-228600" algn="ctr">
              <a:defRPr sz="2400" b="1">
                <a:solidFill>
                  <a:schemeClr val="tx1"/>
                </a:solidFill>
                <a:latin typeface="Times New Roman" panose="02020603050405020304" pitchFamily="18" charset="0"/>
                <a:ea typeface="宋体" panose="02010600030101010101" pitchFamily="2" charset="-122"/>
              </a:defRPr>
            </a:lvl4pPr>
            <a:lvl5pPr marL="2057400" indent="-228600" algn="ctr">
              <a:defRPr sz="2400" b="1">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9pPr>
          </a:lstStyle>
          <a:p>
            <a:pPr algn="l"/>
            <a:r>
              <a:rPr kumimoji="1" lang="zh-CN" altLang="en-US" dirty="0">
                <a:solidFill>
                  <a:srgbClr val="000000"/>
                </a:solidFill>
                <a:ea typeface="楷体" panose="02010609060101010101" pitchFamily="49" charset="-122"/>
              </a:rPr>
              <a:t>答  辩  人</a:t>
            </a:r>
            <a:r>
              <a:rPr kumimoji="1" lang="zh-CN" altLang="en-US" dirty="0" smtClean="0">
                <a:solidFill>
                  <a:srgbClr val="000000"/>
                </a:solidFill>
                <a:ea typeface="楷体" panose="02010609060101010101" pitchFamily="49" charset="-122"/>
              </a:rPr>
              <a:t>：</a:t>
            </a:r>
            <a:r>
              <a:rPr kumimoji="1" lang="zh-CN" altLang="en-US" dirty="0">
                <a:solidFill>
                  <a:srgbClr val="000000"/>
                </a:solidFill>
                <a:ea typeface="楷体" panose="02010609060101010101" pitchFamily="49" charset="-122"/>
              </a:rPr>
              <a:t>杨默晗</a:t>
            </a:r>
          </a:p>
          <a:p>
            <a:pPr algn="l"/>
            <a:r>
              <a:rPr kumimoji="1" lang="zh-CN" altLang="en-US" dirty="0">
                <a:solidFill>
                  <a:srgbClr val="000000"/>
                </a:solidFill>
                <a:ea typeface="楷体" panose="02010609060101010101" pitchFamily="49" charset="-122"/>
              </a:rPr>
              <a:t>指导教师：陈    果</a:t>
            </a:r>
            <a:r>
              <a:rPr kumimoji="1" lang="en-US" altLang="zh-CN" dirty="0">
                <a:solidFill>
                  <a:srgbClr val="000000"/>
                </a:solidFill>
                <a:ea typeface="楷体" panose="02010609060101010101" pitchFamily="49" charset="-122"/>
              </a:rPr>
              <a:t> </a:t>
            </a:r>
            <a:r>
              <a:rPr kumimoji="1" lang="en-US" altLang="zh-CN" dirty="0" smtClean="0">
                <a:solidFill>
                  <a:srgbClr val="000000"/>
                </a:solidFill>
                <a:ea typeface="楷体" panose="02010609060101010101" pitchFamily="49" charset="-122"/>
              </a:rPr>
              <a:t>   </a:t>
            </a:r>
            <a:r>
              <a:rPr kumimoji="1" lang="zh-CN" altLang="en-US" dirty="0" smtClean="0">
                <a:solidFill>
                  <a:srgbClr val="000000"/>
                </a:solidFill>
                <a:ea typeface="楷体" panose="02010609060101010101" pitchFamily="49" charset="-122"/>
              </a:rPr>
              <a:t>教授</a:t>
            </a:r>
            <a:endParaRPr kumimoji="1" lang="en-US" altLang="zh-CN" dirty="0">
              <a:solidFill>
                <a:srgbClr val="000000"/>
              </a:solidFill>
              <a:ea typeface="楷体" panose="02010609060101010101" pitchFamily="49" charset="-122"/>
            </a:endParaRPr>
          </a:p>
          <a:p>
            <a:pPr algn="l"/>
            <a:r>
              <a:rPr kumimoji="1" lang="zh-CN" altLang="en-US" dirty="0">
                <a:solidFill>
                  <a:srgbClr val="000000"/>
                </a:solidFill>
                <a:ea typeface="楷体" panose="02010609060101010101" pitchFamily="49" charset="-122"/>
              </a:rPr>
              <a:t>专        业：载运工具运用工程</a:t>
            </a:r>
          </a:p>
        </p:txBody>
      </p:sp>
      <p:sp>
        <p:nvSpPr>
          <p:cNvPr id="33" name="Rectangle 15"/>
          <p:cNvSpPr>
            <a:spLocks noChangeArrowheads="1"/>
          </p:cNvSpPr>
          <p:nvPr/>
        </p:nvSpPr>
        <p:spPr bwMode="auto">
          <a:xfrm>
            <a:off x="0" y="1080752"/>
            <a:ext cx="9144000" cy="6928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400" b="1">
                <a:solidFill>
                  <a:schemeClr val="tx1"/>
                </a:solidFill>
                <a:latin typeface="Times New Roman" panose="02020603050405020304" pitchFamily="18" charset="0"/>
                <a:ea typeface="宋体" panose="02010600030101010101" pitchFamily="2" charset="-122"/>
              </a:defRPr>
            </a:lvl1pPr>
            <a:lvl2pPr marL="742950" indent="-285750" algn="ctr">
              <a:defRPr sz="2400" b="1">
                <a:solidFill>
                  <a:schemeClr val="tx1"/>
                </a:solidFill>
                <a:latin typeface="Times New Roman" panose="02020603050405020304" pitchFamily="18" charset="0"/>
                <a:ea typeface="宋体" panose="02010600030101010101" pitchFamily="2" charset="-122"/>
              </a:defRPr>
            </a:lvl2pPr>
            <a:lvl3pPr marL="1143000" indent="-228600" algn="ctr">
              <a:defRPr sz="2400" b="1">
                <a:solidFill>
                  <a:schemeClr val="tx1"/>
                </a:solidFill>
                <a:latin typeface="Times New Roman" panose="02020603050405020304" pitchFamily="18" charset="0"/>
                <a:ea typeface="宋体" panose="02010600030101010101" pitchFamily="2" charset="-122"/>
              </a:defRPr>
            </a:lvl3pPr>
            <a:lvl4pPr marL="1600200" indent="-228600" algn="ctr">
              <a:defRPr sz="2400" b="1">
                <a:solidFill>
                  <a:schemeClr val="tx1"/>
                </a:solidFill>
                <a:latin typeface="Times New Roman" panose="02020603050405020304" pitchFamily="18" charset="0"/>
                <a:ea typeface="宋体" panose="02010600030101010101" pitchFamily="2" charset="-122"/>
              </a:defRPr>
            </a:lvl4pPr>
            <a:lvl5pPr marL="2057400" indent="-228600" algn="ctr">
              <a:defRPr sz="2400" b="1">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9pPr>
          </a:lstStyle>
          <a:p>
            <a:pPr eaLnBrk="1" hangingPunct="1"/>
            <a:r>
              <a:rPr kumimoji="1" lang="zh-CN" altLang="en-US" sz="4000" dirty="0">
                <a:solidFill>
                  <a:srgbClr val="000066"/>
                </a:solidFill>
                <a:latin typeface="Tahoma" panose="020B0604030504040204" pitchFamily="34" charset="0"/>
                <a:ea typeface="楷体" panose="02010609060101010101" pitchFamily="49" charset="-122"/>
              </a:rPr>
              <a:t>硕士</a:t>
            </a:r>
            <a:r>
              <a:rPr kumimoji="1" lang="zh-CN" altLang="en-US" sz="4000" dirty="0" smtClean="0">
                <a:solidFill>
                  <a:srgbClr val="000066"/>
                </a:solidFill>
                <a:latin typeface="Tahoma" panose="020B0604030504040204" pitchFamily="34" charset="0"/>
                <a:ea typeface="楷体" panose="02010609060101010101" pitchFamily="49" charset="-122"/>
              </a:rPr>
              <a:t>研究生</a:t>
            </a:r>
            <a:r>
              <a:rPr kumimoji="1" lang="zh-CN" altLang="en-US" sz="4000" dirty="0">
                <a:solidFill>
                  <a:srgbClr val="000066"/>
                </a:solidFill>
                <a:latin typeface="Tahoma" panose="020B0604030504040204" pitchFamily="34" charset="0"/>
                <a:ea typeface="楷体" panose="02010609060101010101" pitchFamily="49" charset="-122"/>
              </a:rPr>
              <a:t>学位论文答辩</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 y="2250"/>
            <a:ext cx="574489" cy="561600"/>
          </a:xfrm>
          <a:prstGeom prst="rect">
            <a:avLst/>
          </a:prstGeom>
        </p:spPr>
      </p:pic>
      <p:sp>
        <p:nvSpPr>
          <p:cNvPr id="5" name="文本框 4"/>
          <p:cNvSpPr txBox="1"/>
          <p:nvPr/>
        </p:nvSpPr>
        <p:spPr>
          <a:xfrm>
            <a:off x="571770" y="875"/>
            <a:ext cx="3012143" cy="562975"/>
          </a:xfrm>
          <a:prstGeom prst="rect">
            <a:avLst/>
          </a:prstGeom>
          <a:solidFill>
            <a:schemeClr val="bg1"/>
          </a:solidFill>
        </p:spPr>
        <p:txBody>
          <a:bodyPr wrap="square" rtlCol="0">
            <a:spAutoFit/>
          </a:bodyPr>
          <a:lstStyle/>
          <a:p>
            <a:r>
              <a:rPr kumimoji="1" lang="zh-CN" altLang="en-US" sz="2475" dirty="0">
                <a:solidFill>
                  <a:srgbClr val="0A66CC"/>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南京航空航天大学</a:t>
            </a:r>
            <a:endParaRPr kumimoji="1" lang="en-US" altLang="zh-CN" sz="2475" dirty="0">
              <a:solidFill>
                <a:srgbClr val="0A66CC"/>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a:p>
            <a:pPr>
              <a:lnSpc>
                <a:spcPts val="675"/>
              </a:lnSpc>
            </a:pPr>
            <a:r>
              <a:rPr lang="en-US" altLang="zh-CN" sz="1051" dirty="0">
                <a:solidFill>
                  <a:srgbClr val="000000"/>
                </a:solidFill>
                <a:latin typeface="Times New Roman" panose="02020603050405020304" pitchFamily="18" charset="0"/>
                <a:cs typeface="Times New Roman" panose="02020603050405020304" pitchFamily="18" charset="0"/>
              </a:rPr>
              <a:t>Nanjing </a:t>
            </a:r>
            <a:r>
              <a:rPr lang="en-US" altLang="zh-CN" sz="975" dirty="0">
                <a:solidFill>
                  <a:srgbClr val="000000"/>
                </a:solidFill>
                <a:latin typeface="Times New Roman" panose="02020603050405020304" pitchFamily="18" charset="0"/>
                <a:cs typeface="Times New Roman" panose="02020603050405020304" pitchFamily="18" charset="0"/>
              </a:rPr>
              <a:t>University</a:t>
            </a:r>
            <a:r>
              <a:rPr lang="en-US" altLang="zh-CN" sz="1051" dirty="0">
                <a:solidFill>
                  <a:srgbClr val="000000"/>
                </a:solidFill>
                <a:latin typeface="Times New Roman" panose="02020603050405020304" pitchFamily="18" charset="0"/>
                <a:cs typeface="Times New Roman" panose="02020603050405020304" pitchFamily="18" charset="0"/>
              </a:rPr>
              <a:t> of Aeronautics and Astronautics</a:t>
            </a:r>
            <a:endParaRPr lang="zh-CN" altLang="en-US" sz="1051" dirty="0">
              <a:solidFill>
                <a:srgbClr val="000000"/>
              </a:solidFill>
              <a:latin typeface="Times New Roman" panose="02020603050405020304" pitchFamily="18" charset="0"/>
              <a:cs typeface="Times New Roman" panose="02020603050405020304" pitchFamily="18" charset="0"/>
            </a:endParaRPr>
          </a:p>
        </p:txBody>
      </p:sp>
      <p:pic>
        <p:nvPicPr>
          <p:cNvPr id="16" name="Picture 13" descr="CMF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965" y="5056194"/>
            <a:ext cx="20161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74571"/>
      </p:ext>
    </p:extLst>
  </p:cSld>
  <p:clrMapOvr>
    <a:masterClrMapping/>
  </p:clrMapOvr>
  <mc:AlternateContent xmlns:mc="http://schemas.openxmlformats.org/markup-compatibility/2006" xmlns:p14="http://schemas.microsoft.com/office/powerpoint/2010/main">
    <mc:Choice Requires="p14">
      <p:transition spd="slow" p14:dur="2000" advTm="33996"/>
    </mc:Choice>
    <mc:Fallback xmlns="">
      <p:transition spd="slow" advTm="3399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838547" y="1093893"/>
            <a:ext cx="3917" cy="4774988"/>
          </a:xfrm>
          <a:prstGeom prst="line">
            <a:avLst/>
          </a:prstGeom>
          <a:ln w="19050">
            <a:solidFill>
              <a:schemeClr val="tx1"/>
            </a:solidFill>
          </a:ln>
        </p:spPr>
        <p:style>
          <a:lnRef idx="2">
            <a:schemeClr val="accent5"/>
          </a:lnRef>
          <a:fillRef idx="1">
            <a:schemeClr val="lt1"/>
          </a:fillRef>
          <a:effectRef idx="0">
            <a:schemeClr val="accent5"/>
          </a:effectRef>
          <a:fontRef idx="minor">
            <a:schemeClr val="dk1"/>
          </a:fontRef>
        </p:style>
      </p:cxnSp>
      <p:cxnSp>
        <p:nvCxnSpPr>
          <p:cNvPr id="3" name="直接箭头连接符 2"/>
          <p:cNvCxnSpPr>
            <a:endCxn id="10" idx="1"/>
          </p:cNvCxnSpPr>
          <p:nvPr/>
        </p:nvCxnSpPr>
        <p:spPr>
          <a:xfrm>
            <a:off x="838547" y="1091308"/>
            <a:ext cx="218372" cy="0"/>
          </a:xfrm>
          <a:prstGeom prst="straightConnector1">
            <a:avLst/>
          </a:prstGeom>
          <a:ln w="19050">
            <a:solidFill>
              <a:schemeClr val="tx1"/>
            </a:solidFill>
            <a:headEnd w="med" len="lg"/>
            <a:tailEnd type="none" w="med" len="lg"/>
          </a:ln>
        </p:spPr>
        <p:style>
          <a:lnRef idx="2">
            <a:schemeClr val="accent5"/>
          </a:lnRef>
          <a:fillRef idx="1">
            <a:schemeClr val="lt1"/>
          </a:fillRef>
          <a:effectRef idx="0">
            <a:schemeClr val="accent5"/>
          </a:effectRef>
          <a:fontRef idx="minor">
            <a:schemeClr val="dk1"/>
          </a:fontRef>
        </p:style>
      </p:cxnSp>
      <p:cxnSp>
        <p:nvCxnSpPr>
          <p:cNvPr id="5" name="直接箭头连接符 4"/>
          <p:cNvCxnSpPr>
            <a:endCxn id="17" idx="1"/>
          </p:cNvCxnSpPr>
          <p:nvPr/>
        </p:nvCxnSpPr>
        <p:spPr>
          <a:xfrm flipV="1">
            <a:off x="838547" y="5868882"/>
            <a:ext cx="218372" cy="2586"/>
          </a:xfrm>
          <a:prstGeom prst="straightConnector1">
            <a:avLst/>
          </a:prstGeom>
          <a:ln w="19050">
            <a:solidFill>
              <a:schemeClr val="tx1"/>
            </a:solidFill>
            <a:headEnd w="med" len="lg"/>
            <a:tailEnd type="none" w="med" len="lg"/>
          </a:ln>
        </p:spPr>
        <p:style>
          <a:lnRef idx="2">
            <a:schemeClr val="accent5"/>
          </a:lnRef>
          <a:fillRef idx="1">
            <a:schemeClr val="lt1"/>
          </a:fillRef>
          <a:effectRef idx="0">
            <a:schemeClr val="accent5"/>
          </a:effectRef>
          <a:fontRef idx="minor">
            <a:schemeClr val="dk1"/>
          </a:fontRef>
        </p:style>
      </p:cxnSp>
      <p:sp>
        <p:nvSpPr>
          <p:cNvPr id="7" name="文本框 6"/>
          <p:cNvSpPr txBox="1"/>
          <p:nvPr/>
        </p:nvSpPr>
        <p:spPr>
          <a:xfrm>
            <a:off x="105292" y="1958962"/>
            <a:ext cx="612613" cy="338964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lIns="0" rIns="0" rtlCol="0">
            <a:spAutoFit/>
          </a:bodyPr>
          <a:lstStyle/>
          <a:p>
            <a:pPr algn="ctr">
              <a:lnSpc>
                <a:spcPct val="120000"/>
              </a:lnSpc>
            </a:pPr>
            <a:r>
              <a:rPr lang="zh-CN" altLang="en-US" b="1" dirty="0"/>
              <a:t>含套齿联轴器的柔性转子不对中故障机理</a:t>
            </a:r>
            <a:r>
              <a:rPr lang="zh-CN" altLang="en-US" b="1" dirty="0" smtClean="0"/>
              <a:t>研究</a:t>
            </a:r>
            <a:endParaRPr lang="zh-CN" altLang="en-US" b="1" dirty="0"/>
          </a:p>
        </p:txBody>
      </p:sp>
      <p:sp>
        <p:nvSpPr>
          <p:cNvPr id="10" name="文本框 9"/>
          <p:cNvSpPr txBox="1"/>
          <p:nvPr/>
        </p:nvSpPr>
        <p:spPr>
          <a:xfrm>
            <a:off x="1056919" y="675809"/>
            <a:ext cx="1752563" cy="830997"/>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1600" b="1" dirty="0"/>
              <a:t>套齿连接结构刚度特性仿真与试验研究</a:t>
            </a:r>
          </a:p>
        </p:txBody>
      </p:sp>
      <p:sp>
        <p:nvSpPr>
          <p:cNvPr id="12" name="文本框 11"/>
          <p:cNvSpPr txBox="1"/>
          <p:nvPr/>
        </p:nvSpPr>
        <p:spPr>
          <a:xfrm>
            <a:off x="1056919" y="3725251"/>
            <a:ext cx="1759973" cy="584775"/>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CN" altLang="en-US" sz="1600" b="1" dirty="0">
                <a:solidFill>
                  <a:schemeClr val="tx1"/>
                </a:solidFill>
              </a:rPr>
              <a:t>联轴器不对中故障建模仿真分析</a:t>
            </a:r>
          </a:p>
        </p:txBody>
      </p:sp>
      <p:sp>
        <p:nvSpPr>
          <p:cNvPr id="17" name="文本框 16"/>
          <p:cNvSpPr txBox="1"/>
          <p:nvPr/>
        </p:nvSpPr>
        <p:spPr>
          <a:xfrm>
            <a:off x="1056919" y="5453383"/>
            <a:ext cx="1759973"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1600" b="1" dirty="0">
                <a:solidFill>
                  <a:schemeClr val="tx1"/>
                </a:solidFill>
              </a:rPr>
              <a:t>含套齿联轴器的三支点转子系统不对中试验研究</a:t>
            </a:r>
          </a:p>
        </p:txBody>
      </p:sp>
      <p:cxnSp>
        <p:nvCxnSpPr>
          <p:cNvPr id="18" name="直接箭头连接符 17"/>
          <p:cNvCxnSpPr>
            <a:stCxn id="10" idx="2"/>
            <a:endCxn id="12" idx="0"/>
          </p:cNvCxnSpPr>
          <p:nvPr/>
        </p:nvCxnSpPr>
        <p:spPr>
          <a:xfrm>
            <a:off x="1933201" y="1506806"/>
            <a:ext cx="3705" cy="22184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933200" y="1736286"/>
            <a:ext cx="668593" cy="1169551"/>
          </a:xfrm>
          <a:prstGeom prst="rect">
            <a:avLst/>
          </a:prstGeom>
          <a:noFill/>
        </p:spPr>
        <p:txBody>
          <a:bodyPr wrap="square" rtlCol="0">
            <a:spAutoFit/>
          </a:bodyPr>
          <a:lstStyle/>
          <a:p>
            <a:r>
              <a:rPr lang="zh-CN" altLang="en-US" sz="1400" b="1" dirty="0"/>
              <a:t>考虑联轴器刚度非线性</a:t>
            </a:r>
          </a:p>
        </p:txBody>
      </p:sp>
      <p:grpSp>
        <p:nvGrpSpPr>
          <p:cNvPr id="74" name="组合 73"/>
          <p:cNvGrpSpPr/>
          <p:nvPr/>
        </p:nvGrpSpPr>
        <p:grpSpPr>
          <a:xfrm>
            <a:off x="2979227" y="99923"/>
            <a:ext cx="2800837" cy="1432118"/>
            <a:chOff x="2926818" y="74688"/>
            <a:chExt cx="2800837" cy="1432118"/>
          </a:xfrm>
        </p:grpSpPr>
        <p:grpSp>
          <p:nvGrpSpPr>
            <p:cNvPr id="73" name="组合 72"/>
            <p:cNvGrpSpPr/>
            <p:nvPr/>
          </p:nvGrpSpPr>
          <p:grpSpPr>
            <a:xfrm>
              <a:off x="2926818" y="74688"/>
              <a:ext cx="2800837" cy="1432118"/>
              <a:chOff x="2926818" y="74688"/>
              <a:chExt cx="2800837" cy="1432118"/>
            </a:xfrm>
          </p:grpSpPr>
          <p:sp>
            <p:nvSpPr>
              <p:cNvPr id="24" name="矩形 23"/>
              <p:cNvSpPr/>
              <p:nvPr/>
            </p:nvSpPr>
            <p:spPr>
              <a:xfrm>
                <a:off x="2998816" y="100133"/>
                <a:ext cx="2720232" cy="1406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926818" y="74688"/>
                <a:ext cx="2800837" cy="292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rIns="0" rtlCol="0">
                <a:spAutoFit/>
              </a:bodyPr>
              <a:lstStyle/>
              <a:p>
                <a:pPr algn="ctr"/>
                <a:r>
                  <a:rPr lang="zh-CN" altLang="en-US" sz="1300" dirty="0"/>
                  <a:t>设计套齿连接结构刚度测试装置</a:t>
                </a:r>
              </a:p>
            </p:txBody>
          </p:sp>
        </p:grpSp>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2235" t="8457" b="10532"/>
            <a:stretch/>
          </p:blipFill>
          <p:spPr>
            <a:xfrm>
              <a:off x="3325245" y="365522"/>
              <a:ext cx="2009997" cy="1077690"/>
            </a:xfrm>
            <a:prstGeom prst="rect">
              <a:avLst/>
            </a:prstGeom>
          </p:spPr>
        </p:pic>
      </p:grpSp>
      <p:grpSp>
        <p:nvGrpSpPr>
          <p:cNvPr id="71" name="组合 70"/>
          <p:cNvGrpSpPr/>
          <p:nvPr/>
        </p:nvGrpSpPr>
        <p:grpSpPr>
          <a:xfrm>
            <a:off x="2985810" y="1715624"/>
            <a:ext cx="2800837" cy="1172954"/>
            <a:chOff x="2926818" y="1715624"/>
            <a:chExt cx="2800837" cy="1172954"/>
          </a:xfrm>
        </p:grpSpPr>
        <p:grpSp>
          <p:nvGrpSpPr>
            <p:cNvPr id="69" name="组合 68"/>
            <p:cNvGrpSpPr/>
            <p:nvPr/>
          </p:nvGrpSpPr>
          <p:grpSpPr>
            <a:xfrm>
              <a:off x="2926818" y="1715624"/>
              <a:ext cx="2800837" cy="1172954"/>
              <a:chOff x="2926818" y="1715624"/>
              <a:chExt cx="2800837" cy="1172954"/>
            </a:xfrm>
          </p:grpSpPr>
          <p:sp>
            <p:nvSpPr>
              <p:cNvPr id="37" name="矩形 36"/>
              <p:cNvSpPr/>
              <p:nvPr/>
            </p:nvSpPr>
            <p:spPr>
              <a:xfrm>
                <a:off x="2992233" y="1720556"/>
                <a:ext cx="2726815" cy="11680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926818" y="1715624"/>
                <a:ext cx="2800837" cy="292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rIns="0" rtlCol="0">
                <a:spAutoFit/>
              </a:bodyPr>
              <a:lstStyle/>
              <a:p>
                <a:pPr algn="ctr"/>
                <a:r>
                  <a:rPr lang="zh-CN" altLang="en-US" sz="1300" dirty="0"/>
                  <a:t>套齿连接结构有限元仿真分析</a:t>
                </a:r>
              </a:p>
            </p:txBody>
          </p:sp>
        </p:gr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183" y="2132368"/>
              <a:ext cx="792206" cy="697818"/>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389" y="2132368"/>
              <a:ext cx="621842" cy="662631"/>
            </a:xfrm>
            <a:prstGeom prst="rect">
              <a:avLst/>
            </a:prstGeom>
          </p:spPr>
        </p:pic>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3231" y="2190436"/>
              <a:ext cx="743740" cy="541370"/>
            </a:xfrm>
            <a:prstGeom prst="rect">
              <a:avLst/>
            </a:prstGeom>
          </p:spPr>
        </p:pic>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6971" y="2204774"/>
              <a:ext cx="502767" cy="527032"/>
            </a:xfrm>
            <a:prstGeom prst="rect">
              <a:avLst/>
            </a:prstGeom>
          </p:spPr>
        </p:pic>
      </p:grpSp>
      <p:pic>
        <p:nvPicPr>
          <p:cNvPr id="47" name="图片 46"/>
          <p:cNvPicPr>
            <a:picLocks noChangeAspect="1"/>
          </p:cNvPicPr>
          <p:nvPr/>
        </p:nvPicPr>
        <p:blipFill>
          <a:blip r:embed="rId8"/>
          <a:stretch>
            <a:fillRect/>
          </a:stretch>
        </p:blipFill>
        <p:spPr>
          <a:xfrm>
            <a:off x="6013174" y="1052066"/>
            <a:ext cx="3064294" cy="1853771"/>
          </a:xfrm>
          <a:prstGeom prst="rect">
            <a:avLst/>
          </a:prstGeom>
        </p:spPr>
      </p:pic>
      <p:cxnSp>
        <p:nvCxnSpPr>
          <p:cNvPr id="53" name="直接箭头连接符 52"/>
          <p:cNvCxnSpPr>
            <a:stCxn id="37" idx="3"/>
          </p:cNvCxnSpPr>
          <p:nvPr/>
        </p:nvCxnSpPr>
        <p:spPr>
          <a:xfrm>
            <a:off x="5778040" y="2304567"/>
            <a:ext cx="235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endCxn id="59" idx="1"/>
          </p:cNvCxnSpPr>
          <p:nvPr/>
        </p:nvCxnSpPr>
        <p:spPr>
          <a:xfrm>
            <a:off x="5778040" y="365522"/>
            <a:ext cx="1094137"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 name="图片 58"/>
          <p:cNvPicPr>
            <a:picLocks noChangeAspect="1"/>
          </p:cNvPicPr>
          <p:nvPr/>
        </p:nvPicPr>
        <p:blipFill>
          <a:blip r:embed="rId9"/>
          <a:stretch>
            <a:fillRect/>
          </a:stretch>
        </p:blipFill>
        <p:spPr>
          <a:xfrm>
            <a:off x="6872177" y="131368"/>
            <a:ext cx="1346643" cy="468309"/>
          </a:xfrm>
          <a:prstGeom prst="rect">
            <a:avLst/>
          </a:prstGeom>
        </p:spPr>
      </p:pic>
      <p:cxnSp>
        <p:nvCxnSpPr>
          <p:cNvPr id="65" name="直接箭头连接符 64"/>
          <p:cNvCxnSpPr>
            <a:stCxn id="59" idx="2"/>
            <a:endCxn id="47" idx="0"/>
          </p:cNvCxnSpPr>
          <p:nvPr/>
        </p:nvCxnSpPr>
        <p:spPr>
          <a:xfrm flipH="1">
            <a:off x="7545321" y="599677"/>
            <a:ext cx="178" cy="4523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7477170" y="564261"/>
            <a:ext cx="362634" cy="430887"/>
          </a:xfrm>
          <a:prstGeom prst="rect">
            <a:avLst/>
          </a:prstGeom>
          <a:noFill/>
        </p:spPr>
        <p:txBody>
          <a:bodyPr wrap="square" rtlCol="0">
            <a:spAutoFit/>
          </a:bodyPr>
          <a:lstStyle/>
          <a:p>
            <a:r>
              <a:rPr lang="zh-CN" altLang="en-US" sz="1100" b="1" dirty="0"/>
              <a:t>验证</a:t>
            </a:r>
          </a:p>
        </p:txBody>
      </p:sp>
      <p:cxnSp>
        <p:nvCxnSpPr>
          <p:cNvPr id="80" name="直接箭头连接符 79"/>
          <p:cNvCxnSpPr/>
          <p:nvPr/>
        </p:nvCxnSpPr>
        <p:spPr>
          <a:xfrm>
            <a:off x="717905" y="4019966"/>
            <a:ext cx="337501" cy="0"/>
          </a:xfrm>
          <a:prstGeom prst="straightConnector1">
            <a:avLst/>
          </a:prstGeom>
          <a:ln w="19050">
            <a:solidFill>
              <a:schemeClr val="tx1"/>
            </a:solidFill>
            <a:headEnd w="med" len="lg"/>
            <a:tailEnd type="none" w="med" len="lg"/>
          </a:ln>
        </p:spPr>
        <p:style>
          <a:lnRef idx="2">
            <a:schemeClr val="accent5"/>
          </a:lnRef>
          <a:fillRef idx="1">
            <a:schemeClr val="lt1"/>
          </a:fillRef>
          <a:effectRef idx="0">
            <a:schemeClr val="accent5"/>
          </a:effectRef>
          <a:fontRef idx="minor">
            <a:schemeClr val="dk1"/>
          </a:fontRef>
        </p:style>
      </p:cxnSp>
      <p:cxnSp>
        <p:nvCxnSpPr>
          <p:cNvPr id="82" name="直接箭头连接符 81"/>
          <p:cNvCxnSpPr/>
          <p:nvPr/>
        </p:nvCxnSpPr>
        <p:spPr>
          <a:xfrm>
            <a:off x="2815913" y="1093893"/>
            <a:ext cx="235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肘形连接符 87"/>
          <p:cNvCxnSpPr>
            <a:endCxn id="37" idx="1"/>
          </p:cNvCxnSpPr>
          <p:nvPr/>
        </p:nvCxnSpPr>
        <p:spPr>
          <a:xfrm rot="16200000" flipH="1">
            <a:off x="2364503" y="1617845"/>
            <a:ext cx="1217086" cy="15635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图片 91"/>
          <p:cNvPicPr>
            <a:picLocks noChangeAspect="1"/>
          </p:cNvPicPr>
          <p:nvPr/>
        </p:nvPicPr>
        <p:blipFill>
          <a:blip r:embed="rId10"/>
          <a:stretch>
            <a:fillRect/>
          </a:stretch>
        </p:blipFill>
        <p:spPr>
          <a:xfrm>
            <a:off x="3047411" y="3039705"/>
            <a:ext cx="2735422" cy="1749347"/>
          </a:xfrm>
          <a:prstGeom prst="rect">
            <a:avLst/>
          </a:prstGeom>
        </p:spPr>
      </p:pic>
      <p:pic>
        <p:nvPicPr>
          <p:cNvPr id="96" name="图片 95"/>
          <p:cNvPicPr>
            <a:picLocks noChangeAspect="1"/>
          </p:cNvPicPr>
          <p:nvPr/>
        </p:nvPicPr>
        <p:blipFill>
          <a:blip r:embed="rId11"/>
          <a:stretch>
            <a:fillRect/>
          </a:stretch>
        </p:blipFill>
        <p:spPr>
          <a:xfrm>
            <a:off x="6013174" y="3039705"/>
            <a:ext cx="2327367" cy="639920"/>
          </a:xfrm>
          <a:prstGeom prst="rect">
            <a:avLst/>
          </a:prstGeom>
        </p:spPr>
      </p:pic>
      <p:pic>
        <p:nvPicPr>
          <p:cNvPr id="99" name="图片 98"/>
          <p:cNvPicPr>
            <a:picLocks noChangeAspect="1"/>
          </p:cNvPicPr>
          <p:nvPr/>
        </p:nvPicPr>
        <p:blipFill>
          <a:blip r:embed="rId12"/>
          <a:stretch>
            <a:fillRect/>
          </a:stretch>
        </p:blipFill>
        <p:spPr>
          <a:xfrm>
            <a:off x="6013174" y="3808321"/>
            <a:ext cx="3064294" cy="980628"/>
          </a:xfrm>
          <a:prstGeom prst="rect">
            <a:avLst/>
          </a:prstGeom>
        </p:spPr>
      </p:pic>
      <p:cxnSp>
        <p:nvCxnSpPr>
          <p:cNvPr id="105" name="直接箭头连接符 104"/>
          <p:cNvCxnSpPr/>
          <p:nvPr/>
        </p:nvCxnSpPr>
        <p:spPr>
          <a:xfrm>
            <a:off x="2815913" y="4017638"/>
            <a:ext cx="235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a:endCxn id="96" idx="1"/>
          </p:cNvCxnSpPr>
          <p:nvPr/>
        </p:nvCxnSpPr>
        <p:spPr>
          <a:xfrm>
            <a:off x="5778040" y="3359665"/>
            <a:ext cx="23513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6616783" y="3679067"/>
            <a:ext cx="3092" cy="166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p:cNvCxnSpPr/>
          <p:nvPr/>
        </p:nvCxnSpPr>
        <p:spPr>
          <a:xfrm>
            <a:off x="7836712" y="3679067"/>
            <a:ext cx="3092" cy="166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6" name="图片 115"/>
          <p:cNvPicPr>
            <a:picLocks noChangeAspect="1"/>
          </p:cNvPicPr>
          <p:nvPr/>
        </p:nvPicPr>
        <p:blipFill>
          <a:blip r:embed="rId13"/>
          <a:stretch>
            <a:fillRect/>
          </a:stretch>
        </p:blipFill>
        <p:spPr>
          <a:xfrm>
            <a:off x="3047411" y="5102460"/>
            <a:ext cx="2709996" cy="1612665"/>
          </a:xfrm>
          <a:prstGeom prst="rect">
            <a:avLst/>
          </a:prstGeom>
        </p:spPr>
      </p:pic>
      <p:cxnSp>
        <p:nvCxnSpPr>
          <p:cNvPr id="117" name="直接箭头连接符 116"/>
          <p:cNvCxnSpPr/>
          <p:nvPr/>
        </p:nvCxnSpPr>
        <p:spPr>
          <a:xfrm>
            <a:off x="2817159" y="5868881"/>
            <a:ext cx="235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9" name="图片 118"/>
          <p:cNvPicPr>
            <a:picLocks noChangeAspect="1"/>
          </p:cNvPicPr>
          <p:nvPr/>
        </p:nvPicPr>
        <p:blipFill rotWithShape="1">
          <a:blip r:embed="rId14"/>
          <a:srcRect l="1913" r="1"/>
          <a:stretch/>
        </p:blipFill>
        <p:spPr>
          <a:xfrm>
            <a:off x="6013173" y="5102460"/>
            <a:ext cx="2725570" cy="1612665"/>
          </a:xfrm>
          <a:prstGeom prst="rect">
            <a:avLst/>
          </a:prstGeom>
        </p:spPr>
      </p:pic>
      <p:cxnSp>
        <p:nvCxnSpPr>
          <p:cNvPr id="121" name="直接箭头连接符 120"/>
          <p:cNvCxnSpPr>
            <a:stCxn id="116" idx="3"/>
            <a:endCxn id="119" idx="1"/>
          </p:cNvCxnSpPr>
          <p:nvPr/>
        </p:nvCxnSpPr>
        <p:spPr>
          <a:xfrm>
            <a:off x="5757407" y="5908793"/>
            <a:ext cx="2557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文本框 129"/>
          <p:cNvSpPr txBox="1"/>
          <p:nvPr/>
        </p:nvSpPr>
        <p:spPr>
          <a:xfrm>
            <a:off x="5661682" y="5651798"/>
            <a:ext cx="467850" cy="261610"/>
          </a:xfrm>
          <a:prstGeom prst="rect">
            <a:avLst/>
          </a:prstGeom>
          <a:noFill/>
        </p:spPr>
        <p:txBody>
          <a:bodyPr wrap="square" rtlCol="0">
            <a:spAutoFit/>
          </a:bodyPr>
          <a:lstStyle/>
          <a:p>
            <a:r>
              <a:rPr lang="zh-CN" altLang="en-US" sz="1100" b="1" dirty="0"/>
              <a:t>验证</a:t>
            </a:r>
          </a:p>
        </p:txBody>
      </p:sp>
      <p:sp>
        <p:nvSpPr>
          <p:cNvPr id="146" name="文本框 145"/>
          <p:cNvSpPr txBox="1"/>
          <p:nvPr/>
        </p:nvSpPr>
        <p:spPr>
          <a:xfrm>
            <a:off x="7356011" y="4731317"/>
            <a:ext cx="467850" cy="430887"/>
          </a:xfrm>
          <a:prstGeom prst="rect">
            <a:avLst/>
          </a:prstGeom>
          <a:noFill/>
        </p:spPr>
        <p:txBody>
          <a:bodyPr wrap="square" rtlCol="0">
            <a:spAutoFit/>
          </a:bodyPr>
          <a:lstStyle/>
          <a:p>
            <a:r>
              <a:rPr lang="zh-CN" altLang="en-US" sz="1100" b="1" dirty="0"/>
              <a:t>数值仿真</a:t>
            </a:r>
          </a:p>
        </p:txBody>
      </p:sp>
      <p:cxnSp>
        <p:nvCxnSpPr>
          <p:cNvPr id="131" name="直接箭头连接符 130"/>
          <p:cNvCxnSpPr/>
          <p:nvPr/>
        </p:nvCxnSpPr>
        <p:spPr>
          <a:xfrm>
            <a:off x="7375958" y="4788949"/>
            <a:ext cx="5917" cy="3135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par>
                                <p:cTn id="25" presetID="22" presetClass="entr" presetSubtype="8"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left)">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up)">
                                      <p:cBhvr>
                                        <p:cTn id="38" dur="500"/>
                                        <p:tgtEl>
                                          <p:spTgt spid="6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up)">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left)">
                                      <p:cBhvr>
                                        <p:cTn id="46" dur="500"/>
                                        <p:tgtEl>
                                          <p:spTgt spid="88"/>
                                        </p:tgtEl>
                                      </p:cBhvr>
                                    </p:animEffect>
                                  </p:childTnLst>
                                </p:cTn>
                              </p:par>
                              <p:par>
                                <p:cTn id="47" presetID="22" presetClass="entr" presetSubtype="8"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wipe(left)">
                                      <p:cBhvr>
                                        <p:cTn id="49" dur="500"/>
                                        <p:tgtEl>
                                          <p:spTgt spid="71"/>
                                        </p:tgtEl>
                                      </p:cBhvr>
                                    </p:animEffect>
                                  </p:childTnLst>
                                </p:cTn>
                              </p:par>
                              <p:par>
                                <p:cTn id="50" presetID="22" presetClass="entr" presetSubtype="8"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wipe(left)">
                                      <p:cBhvr>
                                        <p:cTn id="60" dur="500"/>
                                        <p:tgtEl>
                                          <p:spTgt spid="105"/>
                                        </p:tgtEl>
                                      </p:cBhvr>
                                    </p:animEffect>
                                  </p:childTnLst>
                                </p:cTn>
                              </p:par>
                              <p:par>
                                <p:cTn id="61" presetID="22" presetClass="entr" presetSubtype="8"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wipe(left)">
                                      <p:cBhvr>
                                        <p:cTn id="63" dur="500"/>
                                        <p:tgtEl>
                                          <p:spTgt spid="9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wipe(left)">
                                      <p:cBhvr>
                                        <p:cTn id="68" dur="500"/>
                                        <p:tgtEl>
                                          <p:spTgt spid="106"/>
                                        </p:tgtEl>
                                      </p:cBhvr>
                                    </p:animEffect>
                                  </p:childTnLst>
                                </p:cTn>
                              </p:par>
                              <p:par>
                                <p:cTn id="69" presetID="22" presetClass="entr" presetSubtype="1" fill="hold"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up)">
                                      <p:cBhvr>
                                        <p:cTn id="71" dur="500"/>
                                        <p:tgtEl>
                                          <p:spTgt spid="9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wipe(up)">
                                      <p:cBhvr>
                                        <p:cTn id="76" dur="500"/>
                                        <p:tgtEl>
                                          <p:spTgt spid="111"/>
                                        </p:tgtEl>
                                      </p:cBhvr>
                                    </p:animEffect>
                                  </p:childTnLst>
                                </p:cTn>
                              </p:par>
                              <p:par>
                                <p:cTn id="77" presetID="22" presetClass="entr" presetSubtype="1" fill="hold" nodeType="withEffect">
                                  <p:stCondLst>
                                    <p:cond delay="0"/>
                                  </p:stCondLst>
                                  <p:childTnLst>
                                    <p:set>
                                      <p:cBhvr>
                                        <p:cTn id="78" dur="1" fill="hold">
                                          <p:stCondLst>
                                            <p:cond delay="0"/>
                                          </p:stCondLst>
                                        </p:cTn>
                                        <p:tgtEl>
                                          <p:spTgt spid="115"/>
                                        </p:tgtEl>
                                        <p:attrNameLst>
                                          <p:attrName>style.visibility</p:attrName>
                                        </p:attrNameLst>
                                      </p:cBhvr>
                                      <p:to>
                                        <p:strVal val="visible"/>
                                      </p:to>
                                    </p:set>
                                    <p:animEffect transition="in" filter="wipe(up)">
                                      <p:cBhvr>
                                        <p:cTn id="79" dur="500"/>
                                        <p:tgtEl>
                                          <p:spTgt spid="115"/>
                                        </p:tgtEl>
                                      </p:cBhvr>
                                    </p:animEffect>
                                  </p:childTnLst>
                                </p:cTn>
                              </p:par>
                              <p:par>
                                <p:cTn id="80" presetID="22" presetClass="entr" presetSubtype="1" fill="hold" nodeType="with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wipe(up)">
                                      <p:cBhvr>
                                        <p:cTn id="82" dur="500"/>
                                        <p:tgtEl>
                                          <p:spTgt spid="9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46"/>
                                        </p:tgtEl>
                                        <p:attrNameLst>
                                          <p:attrName>style.visibility</p:attrName>
                                        </p:attrNameLst>
                                      </p:cBhvr>
                                      <p:to>
                                        <p:strVal val="visible"/>
                                      </p:to>
                                    </p:set>
                                    <p:animEffect transition="in" filter="wipe(up)">
                                      <p:cBhvr>
                                        <p:cTn id="87" dur="500"/>
                                        <p:tgtEl>
                                          <p:spTgt spid="146"/>
                                        </p:tgtEl>
                                      </p:cBhvr>
                                    </p:animEffect>
                                  </p:childTnLst>
                                </p:cTn>
                              </p:par>
                              <p:par>
                                <p:cTn id="88" presetID="22" presetClass="entr" presetSubtype="1" fill="hold" nodeType="withEffect">
                                  <p:stCondLst>
                                    <p:cond delay="0"/>
                                  </p:stCondLst>
                                  <p:childTnLst>
                                    <p:set>
                                      <p:cBhvr>
                                        <p:cTn id="89" dur="1" fill="hold">
                                          <p:stCondLst>
                                            <p:cond delay="0"/>
                                          </p:stCondLst>
                                        </p:cTn>
                                        <p:tgtEl>
                                          <p:spTgt spid="131"/>
                                        </p:tgtEl>
                                        <p:attrNameLst>
                                          <p:attrName>style.visibility</p:attrName>
                                        </p:attrNameLst>
                                      </p:cBhvr>
                                      <p:to>
                                        <p:strVal val="visible"/>
                                      </p:to>
                                    </p:set>
                                    <p:animEffect transition="in" filter="wipe(up)">
                                      <p:cBhvr>
                                        <p:cTn id="90" dur="500"/>
                                        <p:tgtEl>
                                          <p:spTgt spid="13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left)">
                                      <p:cBhvr>
                                        <p:cTn id="95" dur="500"/>
                                        <p:tgtEl>
                                          <p:spTgt spid="121"/>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Effect transition="in" filter="wipe(left)">
                                      <p:cBhvr>
                                        <p:cTn id="98" dur="500"/>
                                        <p:tgtEl>
                                          <p:spTgt spid="130"/>
                                        </p:tgtEl>
                                      </p:cBhvr>
                                    </p:animEffect>
                                  </p:childTnLst>
                                </p:cTn>
                              </p:par>
                              <p:par>
                                <p:cTn id="99" presetID="22" presetClass="entr" presetSubtype="8" fill="hold" nodeType="withEffect">
                                  <p:stCondLst>
                                    <p:cond delay="0"/>
                                  </p:stCondLst>
                                  <p:childTnLst>
                                    <p:set>
                                      <p:cBhvr>
                                        <p:cTn id="100" dur="1" fill="hold">
                                          <p:stCondLst>
                                            <p:cond delay="0"/>
                                          </p:stCondLst>
                                        </p:cTn>
                                        <p:tgtEl>
                                          <p:spTgt spid="116"/>
                                        </p:tgtEl>
                                        <p:attrNameLst>
                                          <p:attrName>style.visibility</p:attrName>
                                        </p:attrNameLst>
                                      </p:cBhvr>
                                      <p:to>
                                        <p:strVal val="visible"/>
                                      </p:to>
                                    </p:set>
                                    <p:animEffect transition="in" filter="wipe(left)">
                                      <p:cBhvr>
                                        <p:cTn id="101" dur="500"/>
                                        <p:tgtEl>
                                          <p:spTgt spid="116"/>
                                        </p:tgtEl>
                                      </p:cBhvr>
                                    </p:animEffect>
                                  </p:childTnLst>
                                </p:cTn>
                              </p:par>
                              <p:par>
                                <p:cTn id="102" presetID="22" presetClass="entr" presetSubtype="8" fill="hold" nodeType="withEffect">
                                  <p:stCondLst>
                                    <p:cond delay="0"/>
                                  </p:stCondLst>
                                  <p:childTnLst>
                                    <p:set>
                                      <p:cBhvr>
                                        <p:cTn id="103" dur="1" fill="hold">
                                          <p:stCondLst>
                                            <p:cond delay="0"/>
                                          </p:stCondLst>
                                        </p:cTn>
                                        <p:tgtEl>
                                          <p:spTgt spid="117"/>
                                        </p:tgtEl>
                                        <p:attrNameLst>
                                          <p:attrName>style.visibility</p:attrName>
                                        </p:attrNameLst>
                                      </p:cBhvr>
                                      <p:to>
                                        <p:strVal val="visible"/>
                                      </p:to>
                                    </p:set>
                                    <p:animEffect transition="in" filter="wipe(left)">
                                      <p:cBhvr>
                                        <p:cTn id="104" dur="500"/>
                                        <p:tgtEl>
                                          <p:spTgt spid="11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wipe(left)">
                                      <p:cBhvr>
                                        <p:cTn id="10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21" grpId="0"/>
      <p:bldP spid="68" grpId="0"/>
      <p:bldP spid="130"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solidFill>
                  <a:schemeClr val="tx2">
                    <a:lumMod val="40000"/>
                    <a:lumOff val="60000"/>
                  </a:schemeClr>
                </a:solidFill>
              </a:rPr>
              <a:t>含套齿联轴器的三支点转子系统不对中试验研究</a:t>
            </a: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a:solidFill>
                  <a:schemeClr val="tx2">
                    <a:lumMod val="40000"/>
                    <a:lumOff val="60000"/>
                  </a:schemeClr>
                </a:solidFill>
              </a:rPr>
              <a:t>总结与展望</a:t>
            </a: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948540648"/>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314913"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2.1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齿连接结构刚度测试</a:t>
            </a:r>
            <a:r>
              <a:rPr lang="zh-CN" altLang="en-US" b="1" dirty="0" smtClean="0">
                <a:latin typeface="微软雅黑" panose="020B0503020204020204" pitchFamily="34" charset="-122"/>
                <a:ea typeface="微软雅黑" panose="020B0503020204020204" pitchFamily="34" charset="-122"/>
              </a:rPr>
              <a:t>装置设计</a:t>
            </a:r>
            <a:endParaRPr lang="zh-CN" altLang="en-US" b="1" dirty="0">
              <a:latin typeface="微软雅黑" panose="020B0503020204020204" pitchFamily="34" charset="-122"/>
              <a:ea typeface="微软雅黑" panose="020B0503020204020204" pitchFamily="34" charset="-122"/>
            </a:endParaRPr>
          </a:p>
        </p:txBody>
      </p:sp>
      <p:sp>
        <p:nvSpPr>
          <p:cNvPr id="32" name="TextBox 66"/>
          <p:cNvSpPr txBox="1"/>
          <p:nvPr/>
        </p:nvSpPr>
        <p:spPr>
          <a:xfrm>
            <a:off x="681739" y="1458785"/>
            <a:ext cx="492443" cy="171451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结构特征分析</a:t>
            </a:r>
            <a:endParaRPr lang="zh-CN" altLang="en-US" sz="2000" b="1" kern="0" dirty="0">
              <a:solidFill>
                <a:prstClr val="white"/>
              </a:solidFill>
              <a:latin typeface="Arial"/>
              <a:ea typeface="宋体"/>
            </a:endParaRPr>
          </a:p>
        </p:txBody>
      </p:sp>
      <p:sp>
        <p:nvSpPr>
          <p:cNvPr id="33" name="TextBox 67"/>
          <p:cNvSpPr txBox="1"/>
          <p:nvPr/>
        </p:nvSpPr>
        <p:spPr>
          <a:xfrm>
            <a:off x="2500793" y="1458785"/>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归纳设计要求</a:t>
            </a:r>
            <a:endParaRPr lang="zh-CN" altLang="en-US" sz="2000" b="1" kern="0" dirty="0">
              <a:solidFill>
                <a:prstClr val="white"/>
              </a:solidFill>
              <a:latin typeface="Arial"/>
              <a:ea typeface="宋体"/>
            </a:endParaRPr>
          </a:p>
        </p:txBody>
      </p:sp>
      <p:sp>
        <p:nvSpPr>
          <p:cNvPr id="34" name="TextBox 66"/>
          <p:cNvSpPr txBox="1"/>
          <p:nvPr/>
        </p:nvSpPr>
        <p:spPr>
          <a:xfrm>
            <a:off x="4319839" y="1458785"/>
            <a:ext cx="492443" cy="171451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整理设计思路</a:t>
            </a:r>
            <a:endParaRPr lang="zh-CN" altLang="en-US" sz="2000" b="1" kern="0" dirty="0">
              <a:solidFill>
                <a:prstClr val="white"/>
              </a:solidFill>
              <a:latin typeface="Arial"/>
              <a:ea typeface="宋体"/>
            </a:endParaRPr>
          </a:p>
        </p:txBody>
      </p:sp>
      <p:sp>
        <p:nvSpPr>
          <p:cNvPr id="35" name="TextBox 67"/>
          <p:cNvSpPr txBox="1"/>
          <p:nvPr/>
        </p:nvSpPr>
        <p:spPr>
          <a:xfrm>
            <a:off x="6138889" y="1458785"/>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提出总体方案</a:t>
            </a:r>
            <a:endParaRPr lang="zh-CN" altLang="en-US" sz="2000" b="1" kern="0" dirty="0">
              <a:solidFill>
                <a:prstClr val="white"/>
              </a:solidFill>
              <a:latin typeface="Arial"/>
              <a:ea typeface="宋体"/>
            </a:endParaRPr>
          </a:p>
        </p:txBody>
      </p:sp>
      <p:cxnSp>
        <p:nvCxnSpPr>
          <p:cNvPr id="6" name="直接箭头连接符 5"/>
          <p:cNvCxnSpPr>
            <a:stCxn id="32" idx="3"/>
            <a:endCxn id="33" idx="1"/>
          </p:cNvCxnSpPr>
          <p:nvPr/>
        </p:nvCxnSpPr>
        <p:spPr>
          <a:xfrm>
            <a:off x="1174182" y="2316041"/>
            <a:ext cx="13266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33" idx="3"/>
            <a:endCxn id="34" idx="1"/>
          </p:cNvCxnSpPr>
          <p:nvPr/>
        </p:nvCxnSpPr>
        <p:spPr>
          <a:xfrm>
            <a:off x="2993236" y="2316041"/>
            <a:ext cx="13266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34" idx="3"/>
            <a:endCxn id="35" idx="1"/>
          </p:cNvCxnSpPr>
          <p:nvPr/>
        </p:nvCxnSpPr>
        <p:spPr>
          <a:xfrm>
            <a:off x="4812282" y="2316041"/>
            <a:ext cx="13266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5"/>
          <p:cNvSpPr txBox="1">
            <a:spLocks noChangeArrowheads="1"/>
          </p:cNvSpPr>
          <p:nvPr/>
        </p:nvSpPr>
        <p:spPr bwMode="auto">
          <a:xfrm>
            <a:off x="147757" y="3284847"/>
            <a:ext cx="4967168"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2.1.1 </a:t>
            </a:r>
            <a:r>
              <a:rPr lang="zh-CN" altLang="en-US" sz="1600" dirty="0" smtClean="0">
                <a:latin typeface="微软雅黑" panose="020B0503020204020204" pitchFamily="34" charset="-122"/>
                <a:ea typeface="微软雅黑" panose="020B0503020204020204" pitchFamily="34" charset="-122"/>
              </a:rPr>
              <a:t>实际航空发动机套齿连接结构特征分析</a:t>
            </a:r>
            <a:endParaRPr lang="zh-CN" altLang="en-US" sz="16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529610" y="3697781"/>
            <a:ext cx="3629025" cy="3112934"/>
            <a:chOff x="529610" y="3697781"/>
            <a:chExt cx="3629025" cy="3112934"/>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10" y="3697781"/>
              <a:ext cx="3629025" cy="2719050"/>
            </a:xfrm>
            <a:prstGeom prst="rect">
              <a:avLst/>
            </a:prstGeom>
          </p:spPr>
        </p:pic>
        <p:sp>
          <p:nvSpPr>
            <p:cNvPr id="48" name="TextBox 20"/>
            <p:cNvSpPr txBox="1"/>
            <p:nvPr/>
          </p:nvSpPr>
          <p:spPr>
            <a:xfrm>
              <a:off x="1101041" y="6441383"/>
              <a:ext cx="2500330"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a:spAutoFit/>
            </a:bodyPr>
            <a:lstStyle/>
            <a:p>
              <a:pPr algn="ctr" eaLnBrk="1" fontAlgn="auto" hangingPunct="1">
                <a:spcBef>
                  <a:spcPts val="0"/>
                </a:spcBef>
                <a:spcAft>
                  <a:spcPts val="0"/>
                </a:spcAft>
                <a:buFont typeface="Arial" pitchFamily="34" charset="0"/>
                <a:buNone/>
                <a:defRPr/>
              </a:pPr>
              <a:r>
                <a:rPr lang="zh-CN" altLang="en-US" b="1" kern="0" dirty="0">
                  <a:solidFill>
                    <a:schemeClr val="tx1"/>
                  </a:solidFill>
                  <a:latin typeface="Arial"/>
                  <a:ea typeface="宋体"/>
                </a:rPr>
                <a:t>套</a:t>
              </a:r>
              <a:r>
                <a:rPr lang="zh-CN" altLang="en-US" b="1" kern="0" dirty="0" smtClean="0">
                  <a:solidFill>
                    <a:schemeClr val="tx1"/>
                  </a:solidFill>
                  <a:latin typeface="Arial"/>
                  <a:ea typeface="宋体"/>
                </a:rPr>
                <a:t>齿联轴器结构简图</a:t>
              </a:r>
              <a:endParaRPr lang="zh-CN" altLang="en-US" b="1" kern="0" dirty="0">
                <a:solidFill>
                  <a:schemeClr val="tx1"/>
                </a:solidFill>
                <a:latin typeface="Arial"/>
                <a:ea typeface="宋体"/>
              </a:endParaRPr>
            </a:p>
          </p:txBody>
        </p:sp>
      </p:grpSp>
      <p:sp>
        <p:nvSpPr>
          <p:cNvPr id="14" name="椭圆 13"/>
          <p:cNvSpPr/>
          <p:nvPr/>
        </p:nvSpPr>
        <p:spPr>
          <a:xfrm>
            <a:off x="1381125" y="4517039"/>
            <a:ext cx="361949" cy="36194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7" name="椭圆 76"/>
          <p:cNvSpPr/>
          <p:nvPr/>
        </p:nvSpPr>
        <p:spPr>
          <a:xfrm>
            <a:off x="2991277" y="4377339"/>
            <a:ext cx="361949" cy="36194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p:nvPr/>
        </p:nvSpPr>
        <p:spPr>
          <a:xfrm>
            <a:off x="529610" y="3697781"/>
            <a:ext cx="460576" cy="275287"/>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3152373" y="4868553"/>
            <a:ext cx="463431" cy="283669"/>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529610" y="4233370"/>
            <a:ext cx="463431" cy="283669"/>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66"/>
          <p:cNvSpPr txBox="1"/>
          <p:nvPr/>
        </p:nvSpPr>
        <p:spPr>
          <a:xfrm>
            <a:off x="7957987" y="1462108"/>
            <a:ext cx="492443" cy="171451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调整部件构型</a:t>
            </a:r>
            <a:endParaRPr lang="zh-CN" altLang="en-US" sz="2000" b="1" kern="0" dirty="0">
              <a:solidFill>
                <a:prstClr val="white"/>
              </a:solidFill>
              <a:latin typeface="Arial"/>
              <a:ea typeface="宋体"/>
            </a:endParaRPr>
          </a:p>
        </p:txBody>
      </p:sp>
      <p:cxnSp>
        <p:nvCxnSpPr>
          <p:cNvPr id="21" name="直接箭头连接符 20"/>
          <p:cNvCxnSpPr>
            <a:stCxn id="35" idx="3"/>
            <a:endCxn id="20" idx="1"/>
          </p:cNvCxnSpPr>
          <p:nvPr/>
        </p:nvCxnSpPr>
        <p:spPr>
          <a:xfrm>
            <a:off x="6631332" y="2316041"/>
            <a:ext cx="1326655" cy="33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4748592" y="3697781"/>
            <a:ext cx="3701838" cy="1938992"/>
          </a:xfrm>
          <a:prstGeom prst="rect">
            <a:avLst/>
          </a:prstGeom>
          <a:gradFill rotWithShape="1">
            <a:gsLst>
              <a:gs pos="0">
                <a:srgbClr val="0070C0">
                  <a:tint val="50000"/>
                  <a:satMod val="300000"/>
                </a:srgbClr>
              </a:gs>
              <a:gs pos="35000">
                <a:srgbClr val="0070C0">
                  <a:tint val="37000"/>
                  <a:satMod val="300000"/>
                </a:srgbClr>
              </a:gs>
              <a:gs pos="100000">
                <a:srgbClr val="0070C0">
                  <a:tint val="15000"/>
                  <a:satMod val="350000"/>
                </a:srgbClr>
              </a:gs>
            </a:gsLst>
            <a:lin ang="16200000" scaled="1"/>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0" fontAlgn="base" latinLnBrk="0" hangingPunct="0">
              <a:lnSpc>
                <a:spcPct val="150000"/>
              </a:lnSpc>
              <a:spcBef>
                <a:spcPct val="0"/>
              </a:spcBef>
              <a:spcAft>
                <a:spcPct val="0"/>
              </a:spcAft>
              <a:buClrTx/>
              <a:buSzTx/>
              <a:buFontTx/>
              <a:buNone/>
              <a:tabLst/>
              <a:defRPr/>
            </a:pPr>
            <a:r>
              <a:rPr kumimoji="0" lang="en-US" altLang="zh-CN" sz="1600" b="0" i="0" u="none" strike="noStrike" kern="100" cap="none" spc="0" normalizeH="0" baseline="0" noProof="0" dirty="0">
                <a:ln>
                  <a:noFill/>
                </a:ln>
                <a:solidFill>
                  <a:srgbClr val="000000"/>
                </a:solidFill>
                <a:effectLst/>
                <a:uLnTx/>
                <a:uFillTx/>
                <a:latin typeface="Times New Roman" panose="02020603050405020304" pitchFamily="18" charset="0"/>
                <a:ea typeface="宋体"/>
                <a:cs typeface="宋体" panose="02010600030101010101" pitchFamily="2" charset="-122"/>
              </a:rPr>
              <a:t>1</a:t>
            </a:r>
            <a:r>
              <a:rPr kumimoji="0" lang="zh-CN"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双层轴套结构；</a:t>
            </a:r>
            <a:endParaRPr lang="en-US" altLang="zh-CN" sz="1600" kern="100" noProof="0" dirty="0" smtClean="0">
              <a:solidFill>
                <a:srgbClr val="000000"/>
              </a:solidFill>
              <a:latin typeface="Times New Roman" panose="02020603050405020304" pitchFamily="18" charset="0"/>
              <a:ea typeface="宋体"/>
            </a:endParaRPr>
          </a:p>
          <a:p>
            <a:pPr marL="0" marR="0" lvl="0" indent="0" defTabSz="914400" eaLnBrk="0" fontAlgn="base" latinLnBrk="0" hangingPunct="0">
              <a:lnSpc>
                <a:spcPct val="150000"/>
              </a:lnSpc>
              <a:spcBef>
                <a:spcPct val="0"/>
              </a:spcBef>
              <a:spcAft>
                <a:spcPct val="0"/>
              </a:spcAft>
              <a:buClrTx/>
              <a:buSzTx/>
              <a:buFontTx/>
              <a:buNone/>
              <a:tabLst/>
              <a:defRPr/>
            </a:pPr>
            <a:r>
              <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2</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）具备</a:t>
            </a:r>
            <a:r>
              <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B</a:t>
            </a:r>
            <a:r>
              <a:rPr lang="zh-CN" altLang="en-US" sz="1600" kern="100" dirty="0">
                <a:solidFill>
                  <a:srgbClr val="000000"/>
                </a:solidFill>
                <a:latin typeface="Times New Roman" panose="02020603050405020304" pitchFamily="18" charset="0"/>
                <a:ea typeface="宋体"/>
                <a:cs typeface="宋体" panose="02010600030101010101" pitchFamily="2" charset="-122"/>
              </a:rPr>
              <a:t>圆柱</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定位面；</a:t>
            </a:r>
            <a:endParaRPr lang="en-US" altLang="zh-CN" sz="1600" kern="100" dirty="0">
              <a:solidFill>
                <a:srgbClr val="000000"/>
              </a:solidFill>
              <a:latin typeface="Times New Roman" panose="02020603050405020304" pitchFamily="18" charset="0"/>
              <a:ea typeface="宋体"/>
              <a:cs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tabLst/>
              <a:defRPr/>
            </a:pPr>
            <a:r>
              <a:rPr lang="en-US" altLang="zh-CN" sz="1600" kern="100" dirty="0">
                <a:solidFill>
                  <a:srgbClr val="000000"/>
                </a:solidFill>
                <a:latin typeface="Times New Roman" panose="02020603050405020304" pitchFamily="18" charset="0"/>
                <a:ea typeface="宋体"/>
                <a:cs typeface="宋体" panose="02010600030101010101" pitchFamily="2" charset="-122"/>
              </a:rPr>
              <a:t>3</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定位面附近设有轴向压紧面；</a:t>
            </a:r>
            <a:endPar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tabLst/>
              <a:defRPr/>
            </a:pPr>
            <a:r>
              <a:rPr lang="en-US" altLang="zh-CN" sz="1600" kern="100" dirty="0">
                <a:solidFill>
                  <a:srgbClr val="000000"/>
                </a:solidFill>
                <a:latin typeface="Times New Roman" panose="02020603050405020304" pitchFamily="18" charset="0"/>
                <a:ea typeface="宋体"/>
                <a:cs typeface="宋体" panose="02010600030101010101" pitchFamily="2" charset="-122"/>
              </a:rPr>
              <a:t>4</a:t>
            </a:r>
            <a:r>
              <a:rPr lang="zh-CN" altLang="en-US" sz="1600" kern="100" noProof="0" dirty="0" smtClean="0">
                <a:solidFill>
                  <a:srgbClr val="000000"/>
                </a:solidFill>
                <a:latin typeface="Times New Roman" panose="02020603050405020304" pitchFamily="18" charset="0"/>
                <a:ea typeface="宋体"/>
                <a:cs typeface="宋体" panose="02010600030101010101" pitchFamily="2" charset="-122"/>
              </a:rPr>
              <a:t>）轴向大螺母锁紧；</a:t>
            </a:r>
            <a:endParaRPr lang="en-US" altLang="zh-CN" sz="1600" kern="100" noProof="0" dirty="0" smtClean="0">
              <a:solidFill>
                <a:srgbClr val="000000"/>
              </a:solidFill>
              <a:latin typeface="Times New Roman" panose="02020603050405020304" pitchFamily="18" charset="0"/>
              <a:ea typeface="宋体"/>
              <a:cs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tabLst/>
              <a:defRPr/>
            </a:pPr>
            <a:r>
              <a:rPr lang="en-US" altLang="zh-CN" sz="1600" kern="100" dirty="0">
                <a:solidFill>
                  <a:srgbClr val="000000"/>
                </a:solidFill>
                <a:latin typeface="Times New Roman" panose="02020603050405020304" pitchFamily="18" charset="0"/>
                <a:ea typeface="宋体"/>
                <a:cs typeface="宋体" panose="02010600030101010101" pitchFamily="2" charset="-122"/>
              </a:rPr>
              <a:t>5</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）套齿啮合传扭。</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cxnSp>
        <p:nvCxnSpPr>
          <p:cNvPr id="10" name="直接箭头连接符 9"/>
          <p:cNvCxnSpPr>
            <a:stCxn id="14" idx="0"/>
            <a:endCxn id="12" idx="1"/>
          </p:cNvCxnSpPr>
          <p:nvPr/>
        </p:nvCxnSpPr>
        <p:spPr>
          <a:xfrm flipV="1">
            <a:off x="1562100" y="4230811"/>
            <a:ext cx="273729" cy="286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829" y="3722333"/>
            <a:ext cx="1095183" cy="1016955"/>
          </a:xfrm>
          <a:prstGeom prst="rect">
            <a:avLst/>
          </a:prstGeom>
          <a:ln>
            <a:solidFill>
              <a:srgbClr val="6699FF"/>
            </a:solidFill>
          </a:ln>
        </p:spPr>
      </p:pic>
      <p:cxnSp>
        <p:nvCxnSpPr>
          <p:cNvPr id="22" name="直接连接符 21"/>
          <p:cNvCxnSpPr/>
          <p:nvPr/>
        </p:nvCxnSpPr>
        <p:spPr>
          <a:xfrm flipV="1">
            <a:off x="2344122" y="4164807"/>
            <a:ext cx="0" cy="1904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185606" y="3822155"/>
            <a:ext cx="631889" cy="400110"/>
          </a:xfrm>
          <a:prstGeom prst="rect">
            <a:avLst/>
          </a:prstGeom>
          <a:noFill/>
        </p:spPr>
        <p:txBody>
          <a:bodyPr wrap="square" rtlCol="0">
            <a:spAutoFit/>
          </a:bodyPr>
          <a:lstStyle/>
          <a:p>
            <a:pPr algn="ctr"/>
            <a:r>
              <a:rPr lang="zh-CN" altLang="en-US" sz="1000" dirty="0" smtClean="0"/>
              <a:t>轴向压紧面</a:t>
            </a:r>
            <a:endParaRPr lang="zh-CN" altLang="en-US" sz="1000" dirty="0"/>
          </a:p>
        </p:txBody>
      </p:sp>
      <p:sp>
        <p:nvSpPr>
          <p:cNvPr id="41" name="矩形 40"/>
          <p:cNvSpPr/>
          <p:nvPr/>
        </p:nvSpPr>
        <p:spPr>
          <a:xfrm>
            <a:off x="1736383" y="4850288"/>
            <a:ext cx="287680" cy="21838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010815" y="3902526"/>
            <a:ext cx="3185202" cy="2215450"/>
            <a:chOff x="1010815" y="3902526"/>
            <a:chExt cx="3185202" cy="2215450"/>
          </a:xfrm>
        </p:grpSpPr>
        <p:cxnSp>
          <p:nvCxnSpPr>
            <p:cNvPr id="28" name="直接箭头连接符 27"/>
            <p:cNvCxnSpPr/>
            <p:nvPr/>
          </p:nvCxnSpPr>
          <p:spPr>
            <a:xfrm flipH="1">
              <a:off x="1010815" y="4176520"/>
              <a:ext cx="476250" cy="952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1010815" y="6100570"/>
              <a:ext cx="476250" cy="952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3685538" y="4739288"/>
              <a:ext cx="476250" cy="952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3701076" y="5559008"/>
              <a:ext cx="476250" cy="952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237976" y="3902526"/>
              <a:ext cx="323850" cy="307777"/>
            </a:xfrm>
            <a:prstGeom prst="rect">
              <a:avLst/>
            </a:prstGeom>
            <a:noFill/>
          </p:spPr>
          <p:txBody>
            <a:bodyPr wrap="square" rtlCol="0">
              <a:spAutoFit/>
            </a:bodyPr>
            <a:lstStyle/>
            <a:p>
              <a:r>
                <a:rPr lang="en-US" altLang="zh-CN" sz="1400" i="1" dirty="0" smtClean="0">
                  <a:latin typeface="Times New Roman" panose="02020603050405020304" pitchFamily="18" charset="0"/>
                  <a:cs typeface="Times New Roman" panose="02020603050405020304" pitchFamily="18" charset="0"/>
                </a:rPr>
                <a:t>F</a:t>
              </a:r>
              <a:endParaRPr lang="zh-CN" altLang="en-US" sz="1400" i="1" dirty="0">
                <a:latin typeface="Times New Roman" panose="02020603050405020304" pitchFamily="18" charset="0"/>
                <a:cs typeface="Times New Roman" panose="02020603050405020304" pitchFamily="18" charset="0"/>
              </a:endParaRPr>
            </a:p>
          </p:txBody>
        </p:sp>
        <p:sp>
          <p:nvSpPr>
            <p:cNvPr id="49" name="文本框 48"/>
            <p:cNvSpPr txBox="1"/>
            <p:nvPr/>
          </p:nvSpPr>
          <p:spPr>
            <a:xfrm>
              <a:off x="1057275" y="5810199"/>
              <a:ext cx="323850" cy="307777"/>
            </a:xfrm>
            <a:prstGeom prst="rect">
              <a:avLst/>
            </a:prstGeom>
            <a:noFill/>
          </p:spPr>
          <p:txBody>
            <a:bodyPr wrap="square" rtlCol="0">
              <a:spAutoFit/>
            </a:bodyPr>
            <a:lstStyle/>
            <a:p>
              <a:r>
                <a:rPr lang="en-US" altLang="zh-CN" sz="1400" i="1" dirty="0" smtClean="0">
                  <a:latin typeface="Times New Roman" panose="02020603050405020304" pitchFamily="18" charset="0"/>
                  <a:cs typeface="Times New Roman" panose="02020603050405020304" pitchFamily="18" charset="0"/>
                </a:rPr>
                <a:t>F</a:t>
              </a:r>
              <a:endParaRPr lang="zh-CN" altLang="en-US" sz="1400" i="1" dirty="0">
                <a:latin typeface="Times New Roman" panose="02020603050405020304" pitchFamily="18" charset="0"/>
                <a:cs typeface="Times New Roman" panose="02020603050405020304" pitchFamily="18" charset="0"/>
              </a:endParaRPr>
            </a:p>
          </p:txBody>
        </p:sp>
        <p:sp>
          <p:nvSpPr>
            <p:cNvPr id="50" name="文本框 49"/>
            <p:cNvSpPr txBox="1"/>
            <p:nvPr/>
          </p:nvSpPr>
          <p:spPr>
            <a:xfrm>
              <a:off x="3872167" y="4479269"/>
              <a:ext cx="323850" cy="307777"/>
            </a:xfrm>
            <a:prstGeom prst="rect">
              <a:avLst/>
            </a:prstGeom>
            <a:noFill/>
          </p:spPr>
          <p:txBody>
            <a:bodyPr wrap="square" rtlCol="0">
              <a:spAutoFit/>
            </a:bodyPr>
            <a:lstStyle/>
            <a:p>
              <a:r>
                <a:rPr lang="en-US" altLang="zh-CN" sz="1400" i="1" dirty="0" smtClean="0">
                  <a:latin typeface="Times New Roman" panose="02020603050405020304" pitchFamily="18" charset="0"/>
                  <a:cs typeface="Times New Roman" panose="02020603050405020304" pitchFamily="18" charset="0"/>
                </a:rPr>
                <a:t>F</a:t>
              </a:r>
              <a:endParaRPr lang="zh-CN" altLang="en-US" sz="1400" i="1" dirty="0">
                <a:latin typeface="Times New Roman" panose="02020603050405020304" pitchFamily="18" charset="0"/>
                <a:cs typeface="Times New Roman" panose="02020603050405020304" pitchFamily="18" charset="0"/>
              </a:endParaRPr>
            </a:p>
          </p:txBody>
        </p:sp>
        <p:sp>
          <p:nvSpPr>
            <p:cNvPr id="51" name="文本框 50"/>
            <p:cNvSpPr txBox="1"/>
            <p:nvPr/>
          </p:nvSpPr>
          <p:spPr>
            <a:xfrm>
              <a:off x="3847041" y="5294161"/>
              <a:ext cx="323850" cy="307777"/>
            </a:xfrm>
            <a:prstGeom prst="rect">
              <a:avLst/>
            </a:prstGeom>
            <a:noFill/>
          </p:spPr>
          <p:txBody>
            <a:bodyPr wrap="square" rtlCol="0">
              <a:spAutoFit/>
            </a:bodyPr>
            <a:lstStyle/>
            <a:p>
              <a:r>
                <a:rPr lang="en-US" altLang="zh-CN" sz="1400" i="1" dirty="0" smtClean="0">
                  <a:latin typeface="Times New Roman" panose="02020603050405020304" pitchFamily="18" charset="0"/>
                  <a:cs typeface="Times New Roman" panose="02020603050405020304" pitchFamily="18" charset="0"/>
                </a:rPr>
                <a:t>F</a:t>
              </a:r>
              <a:endParaRPr lang="zh-CN" altLang="en-US" sz="1400" i="1" dirty="0">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a:off x="3703762" y="4931536"/>
            <a:ext cx="286557" cy="432849"/>
            <a:chOff x="3391159" y="4702306"/>
            <a:chExt cx="431218" cy="866227"/>
          </a:xfrm>
        </p:grpSpPr>
        <p:sp>
          <p:nvSpPr>
            <p:cNvPr id="31" name="下弧形箭头 30"/>
            <p:cNvSpPr/>
            <p:nvPr/>
          </p:nvSpPr>
          <p:spPr>
            <a:xfrm rot="16200000">
              <a:off x="3178977" y="4925133"/>
              <a:ext cx="866227" cy="420573"/>
            </a:xfrm>
            <a:prstGeom prst="curvedUpArrow">
              <a:avLst>
                <a:gd name="adj1" fmla="val 3186"/>
                <a:gd name="adj2" fmla="val 15358"/>
                <a:gd name="adj3" fmla="val 340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文本框 52"/>
            <p:cNvSpPr txBox="1"/>
            <p:nvPr/>
          </p:nvSpPr>
          <p:spPr>
            <a:xfrm>
              <a:off x="3391159" y="4850709"/>
              <a:ext cx="431218" cy="615930"/>
            </a:xfrm>
            <a:prstGeom prst="rect">
              <a:avLst/>
            </a:prstGeom>
            <a:noFill/>
          </p:spPr>
          <p:txBody>
            <a:bodyPr wrap="square" rtlCol="0">
              <a:spAutoFit/>
            </a:bodyPr>
            <a:lstStyle/>
            <a:p>
              <a:r>
                <a:rPr lang="en-US" altLang="zh-CN" sz="1400" i="1" dirty="0">
                  <a:latin typeface="Times New Roman" panose="02020603050405020304" pitchFamily="18" charset="0"/>
                  <a:cs typeface="Times New Roman" panose="02020603050405020304" pitchFamily="18" charset="0"/>
                </a:rPr>
                <a:t>M</a:t>
              </a:r>
              <a:endParaRPr lang="zh-CN" altLang="en-US" sz="1400" i="1" dirty="0">
                <a:latin typeface="Times New Roman" panose="02020603050405020304" pitchFamily="18" charset="0"/>
                <a:cs typeface="Times New Roman" panose="02020603050405020304" pitchFamily="18" charset="0"/>
              </a:endParaRPr>
            </a:p>
          </p:txBody>
        </p:sp>
      </p:grpSp>
      <p:sp>
        <p:nvSpPr>
          <p:cNvPr id="54" name="矩形 53"/>
          <p:cNvSpPr/>
          <p:nvPr/>
        </p:nvSpPr>
        <p:spPr>
          <a:xfrm>
            <a:off x="4748592" y="5810199"/>
            <a:ext cx="3701838" cy="83099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0" fontAlgn="base" latinLnBrk="0" hangingPunct="0">
              <a:lnSpc>
                <a:spcPct val="150000"/>
              </a:lnSpc>
              <a:spcBef>
                <a:spcPct val="0"/>
              </a:spcBef>
              <a:spcAft>
                <a:spcPct val="0"/>
              </a:spcAft>
              <a:buClrTx/>
              <a:buSzTx/>
              <a:buFontTx/>
              <a:buNone/>
              <a:tabLs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拉力、弯矩、扭矩等载荷作用下会引起接触面滑移、分离，使刚度非线性变化</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126530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up)">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ipe(up)">
                                      <p:cBhvr>
                                        <p:cTn id="72" dur="500"/>
                                        <p:tgtEl>
                                          <p:spTgt spid="7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arn(outVertical)">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barn(outVertical)">
                                      <p:cBhvr>
                                        <p:cTn id="82" dur="500"/>
                                        <p:tgtEl>
                                          <p:spTgt spid="7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randombar(horizontal)">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down)">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0"/>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2"/>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2"/>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left)">
                                      <p:cBhvr>
                                        <p:cTn id="115" dur="500"/>
                                        <p:tgtEl>
                                          <p:spTgt spid="7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wipe(left)">
                                      <p:cBhvr>
                                        <p:cTn id="120" dur="500"/>
                                        <p:tgtEl>
                                          <p:spTgt spid="41"/>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37" fill="hold"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barn(outVertical)">
                                      <p:cBhvr>
                                        <p:cTn id="125" dur="500"/>
                                        <p:tgtEl>
                                          <p:spTgt spid="30"/>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36"/>
                                        </p:tgtEl>
                                        <p:attrNameLst>
                                          <p:attrName>style.visibility</p:attrName>
                                        </p:attrNameLst>
                                      </p:cBhvr>
                                      <p:to>
                                        <p:strVal val="visible"/>
                                      </p:to>
                                    </p:set>
                                    <p:animEffect transition="in" filter="wipe(down)">
                                      <p:cBhvr>
                                        <p:cTn id="130" dur="500"/>
                                        <p:tgtEl>
                                          <p:spTgt spid="3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wipe(left)">
                                      <p:cBhvr>
                                        <p:cTn id="1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46" grpId="0"/>
      <p:bldP spid="14" grpId="0" animBg="1"/>
      <p:bldP spid="77" grpId="0" animBg="1"/>
      <p:bldP spid="15" grpId="0" animBg="1"/>
      <p:bldP spid="78" grpId="0" animBg="1"/>
      <p:bldP spid="79" grpId="0" animBg="1"/>
      <p:bldP spid="20" grpId="0" animBg="1"/>
      <p:bldP spid="26" grpId="0" animBg="1"/>
      <p:bldP spid="24" grpId="0"/>
      <p:bldP spid="24" grpId="1"/>
      <p:bldP spid="41"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600450" y="3355703"/>
            <a:ext cx="5324475" cy="3445248"/>
            <a:chOff x="3600450" y="3355703"/>
            <a:chExt cx="5324475" cy="3445248"/>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450" y="3355703"/>
              <a:ext cx="5324475" cy="3445248"/>
            </a:xfrm>
            <a:prstGeom prst="rect">
              <a:avLst/>
            </a:prstGeom>
          </p:spPr>
        </p:pic>
        <p:sp>
          <p:nvSpPr>
            <p:cNvPr id="49" name="TextBox 20"/>
            <p:cNvSpPr txBox="1"/>
            <p:nvPr/>
          </p:nvSpPr>
          <p:spPr>
            <a:xfrm>
              <a:off x="4763685" y="6425295"/>
              <a:ext cx="2998004"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smtClean="0">
                  <a:solidFill>
                    <a:schemeClr val="tx1"/>
                  </a:solidFill>
                  <a:latin typeface="Arial"/>
                  <a:ea typeface="宋体"/>
                </a:rPr>
                <a:t>刚度测试装置总体结构方案</a:t>
              </a:r>
              <a:endParaRPr lang="zh-CN" altLang="en-US" b="1" kern="0" dirty="0">
                <a:solidFill>
                  <a:schemeClr val="tx1"/>
                </a:solidFill>
                <a:latin typeface="Arial"/>
                <a:ea typeface="宋体"/>
              </a:endParaRPr>
            </a:p>
          </p:txBody>
        </p:sp>
      </p:grpSp>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a:solidFill>
                  <a:schemeClr val="bg1">
                    <a:lumMod val="50000"/>
                  </a:schemeClr>
                </a:solidFill>
                <a:latin typeface="黑体" panose="02010609060101010101" pitchFamily="49" charset="-122"/>
                <a:ea typeface="黑体" panose="02010609060101010101" pitchFamily="49" charset="-122"/>
              </a:rPr>
              <a:t> </a:t>
            </a:r>
            <a:r>
              <a:rPr lang="zh-CN" altLang="en-US" sz="2800" dirty="0" smtClean="0">
                <a:solidFill>
                  <a:schemeClr val="bg1">
                    <a:lumMod val="50000"/>
                  </a:schemeClr>
                </a:solidFill>
                <a:latin typeface="黑体" panose="02010609060101010101" pitchFamily="49" charset="-122"/>
                <a:ea typeface="黑体" panose="02010609060101010101" pitchFamily="49" charset="-122"/>
              </a:rPr>
              <a:t>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76" name="TextBox 5"/>
          <p:cNvSpPr txBox="1">
            <a:spLocks noChangeArrowheads="1"/>
          </p:cNvSpPr>
          <p:nvPr/>
        </p:nvSpPr>
        <p:spPr bwMode="auto">
          <a:xfrm>
            <a:off x="147757" y="871445"/>
            <a:ext cx="834072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sz="1600"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2.1.2</a:t>
            </a: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套</a:t>
            </a:r>
            <a:r>
              <a:rPr lang="zh-CN" altLang="en-US" sz="1600" dirty="0">
                <a:latin typeface="微软雅黑" panose="020B0503020204020204" pitchFamily="34" charset="-122"/>
                <a:ea typeface="微软雅黑" panose="020B0503020204020204" pitchFamily="34" charset="-122"/>
              </a:rPr>
              <a:t>齿连接</a:t>
            </a:r>
            <a:r>
              <a:rPr lang="zh-CN" altLang="en-US" sz="1600" dirty="0" smtClean="0">
                <a:latin typeface="微软雅黑" panose="020B0503020204020204" pitchFamily="34" charset="-122"/>
                <a:ea typeface="微软雅黑" panose="020B0503020204020204" pitchFamily="34" charset="-122"/>
              </a:rPr>
              <a:t>结构模拟试验件设计目标</a:t>
            </a:r>
            <a:endParaRPr lang="zh-CN" altLang="en-US" sz="1600" dirty="0">
              <a:latin typeface="微软雅黑" panose="020B0503020204020204" pitchFamily="34" charset="-122"/>
              <a:ea typeface="微软雅黑" panose="020B0503020204020204" pitchFamily="34" charset="-122"/>
            </a:endParaRPr>
          </a:p>
        </p:txBody>
      </p:sp>
      <p:sp>
        <p:nvSpPr>
          <p:cNvPr id="32" name="TextBox 66"/>
          <p:cNvSpPr txBox="1"/>
          <p:nvPr/>
        </p:nvSpPr>
        <p:spPr>
          <a:xfrm>
            <a:off x="2453400" y="1265432"/>
            <a:ext cx="492443" cy="1714512"/>
          </a:xfrm>
          <a:prstGeom prst="rect">
            <a:avLst/>
          </a:prstGeom>
          <a:solidFill>
            <a:srgbClr val="66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套齿试验件</a:t>
            </a:r>
            <a:endParaRPr lang="zh-CN" altLang="en-US" sz="2000" b="1" kern="0" dirty="0">
              <a:solidFill>
                <a:prstClr val="white"/>
              </a:solidFill>
              <a:latin typeface="Arial"/>
              <a:ea typeface="宋体"/>
            </a:endParaRPr>
          </a:p>
        </p:txBody>
      </p:sp>
      <p:sp>
        <p:nvSpPr>
          <p:cNvPr id="33" name="TextBox 66"/>
          <p:cNvSpPr txBox="1"/>
          <p:nvPr/>
        </p:nvSpPr>
        <p:spPr>
          <a:xfrm>
            <a:off x="5377575" y="1265432"/>
            <a:ext cx="492443" cy="1714512"/>
          </a:xfrm>
          <a:prstGeom prst="rect">
            <a:avLst/>
          </a:prstGeom>
          <a:solidFill>
            <a:srgbClr val="FB4F4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实际套齿结构</a:t>
            </a:r>
            <a:endParaRPr lang="zh-CN" altLang="en-US" sz="2000" b="1" kern="0" dirty="0">
              <a:solidFill>
                <a:prstClr val="white"/>
              </a:solidFill>
              <a:latin typeface="Arial"/>
              <a:ea typeface="宋体"/>
            </a:endParaRPr>
          </a:p>
        </p:txBody>
      </p:sp>
      <p:cxnSp>
        <p:nvCxnSpPr>
          <p:cNvPr id="36" name="直接连接符 35"/>
          <p:cNvCxnSpPr>
            <a:stCxn id="32" idx="3"/>
            <a:endCxn id="33" idx="1"/>
          </p:cNvCxnSpPr>
          <p:nvPr/>
        </p:nvCxnSpPr>
        <p:spPr>
          <a:xfrm>
            <a:off x="2945843" y="2122688"/>
            <a:ext cx="2431732"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945835" y="2675138"/>
            <a:ext cx="2431739"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945836" y="1385573"/>
            <a:ext cx="2431739" cy="369332"/>
            <a:chOff x="2945836" y="1547498"/>
            <a:chExt cx="2431739" cy="369332"/>
          </a:xfrm>
        </p:grpSpPr>
        <p:cxnSp>
          <p:nvCxnSpPr>
            <p:cNvPr id="3" name="直接连接符 2"/>
            <p:cNvCxnSpPr/>
            <p:nvPr/>
          </p:nvCxnSpPr>
          <p:spPr>
            <a:xfrm>
              <a:off x="2945836" y="1732163"/>
              <a:ext cx="2431739" cy="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371129" y="1547498"/>
              <a:ext cx="1581151" cy="369332"/>
            </a:xfrm>
            <a:prstGeom prst="rect">
              <a:avLst/>
            </a:prstGeom>
            <a:solidFill>
              <a:srgbClr val="FFC000"/>
            </a:solidFill>
          </p:spPr>
          <p:txBody>
            <a:bodyPr wrap="square" rtlCol="0">
              <a:spAutoFit/>
            </a:bodyPr>
            <a:lstStyle/>
            <a:p>
              <a:r>
                <a:rPr lang="zh-CN" altLang="en-US" dirty="0" smtClean="0"/>
                <a:t>结构特征相似</a:t>
              </a:r>
              <a:endParaRPr lang="zh-CN" altLang="en-US" dirty="0"/>
            </a:p>
          </p:txBody>
        </p:sp>
      </p:grpSp>
      <p:sp>
        <p:nvSpPr>
          <p:cNvPr id="41" name="文本框 40"/>
          <p:cNvSpPr txBox="1"/>
          <p:nvPr/>
        </p:nvSpPr>
        <p:spPr>
          <a:xfrm>
            <a:off x="3371129" y="1938023"/>
            <a:ext cx="1581151" cy="369332"/>
          </a:xfrm>
          <a:prstGeom prst="rect">
            <a:avLst/>
          </a:prstGeom>
          <a:solidFill>
            <a:srgbClr val="92D050"/>
          </a:solidFill>
        </p:spPr>
        <p:txBody>
          <a:bodyPr wrap="square" rtlCol="0">
            <a:spAutoFit/>
          </a:bodyPr>
          <a:lstStyle/>
          <a:p>
            <a:r>
              <a:rPr lang="zh-CN" altLang="en-US" dirty="0"/>
              <a:t>载荷</a:t>
            </a:r>
            <a:r>
              <a:rPr lang="zh-CN" altLang="en-US" dirty="0" smtClean="0"/>
              <a:t>特征相似</a:t>
            </a:r>
            <a:endParaRPr lang="zh-CN" altLang="en-US" dirty="0"/>
          </a:p>
        </p:txBody>
      </p:sp>
      <p:sp>
        <p:nvSpPr>
          <p:cNvPr id="42" name="文本框 41"/>
          <p:cNvSpPr txBox="1"/>
          <p:nvPr/>
        </p:nvSpPr>
        <p:spPr>
          <a:xfrm>
            <a:off x="3371128" y="2490472"/>
            <a:ext cx="1581151" cy="369332"/>
          </a:xfrm>
          <a:prstGeom prst="rect">
            <a:avLst/>
          </a:prstGeom>
          <a:solidFill>
            <a:srgbClr val="FFC000"/>
          </a:solidFill>
        </p:spPr>
        <p:txBody>
          <a:bodyPr wrap="square" rtlCol="0">
            <a:spAutoFit/>
          </a:bodyPr>
          <a:lstStyle/>
          <a:p>
            <a:r>
              <a:rPr lang="zh-CN" altLang="en-US" dirty="0"/>
              <a:t>刚度</a:t>
            </a:r>
            <a:r>
              <a:rPr lang="zh-CN" altLang="en-US" dirty="0" smtClean="0"/>
              <a:t>特征相似</a:t>
            </a:r>
            <a:endParaRPr lang="zh-CN" altLang="en-US" dirty="0"/>
          </a:p>
        </p:txBody>
      </p:sp>
      <p:sp>
        <p:nvSpPr>
          <p:cNvPr id="43" name="TextBox 5"/>
          <p:cNvSpPr txBox="1">
            <a:spLocks noChangeArrowheads="1"/>
          </p:cNvSpPr>
          <p:nvPr/>
        </p:nvSpPr>
        <p:spPr bwMode="auto">
          <a:xfrm>
            <a:off x="147756" y="2988971"/>
            <a:ext cx="834072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sz="1600"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2.1.3</a:t>
            </a: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套</a:t>
            </a:r>
            <a:r>
              <a:rPr lang="zh-CN" altLang="en-US" sz="1600" dirty="0">
                <a:latin typeface="微软雅黑" panose="020B0503020204020204" pitchFamily="34" charset="-122"/>
                <a:ea typeface="微软雅黑" panose="020B0503020204020204" pitchFamily="34" charset="-122"/>
              </a:rPr>
              <a:t>齿连接</a:t>
            </a:r>
            <a:r>
              <a:rPr lang="zh-CN" altLang="en-US" sz="1600" dirty="0" smtClean="0">
                <a:latin typeface="微软雅黑" panose="020B0503020204020204" pitchFamily="34" charset="-122"/>
                <a:ea typeface="微软雅黑" panose="020B0503020204020204" pitchFamily="34" charset="-122"/>
              </a:rPr>
              <a:t>结构刚度测试装置设计思路、总体结构方案</a:t>
            </a:r>
            <a:endParaRPr lang="zh-CN" altLang="en-US" sz="1600" dirty="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851439" y="3734948"/>
            <a:ext cx="1107996" cy="1179952"/>
            <a:chOff x="4851439" y="3734948"/>
            <a:chExt cx="1107996" cy="1179952"/>
          </a:xfrm>
        </p:grpSpPr>
        <p:sp>
          <p:nvSpPr>
            <p:cNvPr id="9" name="矩形 8"/>
            <p:cNvSpPr/>
            <p:nvPr/>
          </p:nvSpPr>
          <p:spPr>
            <a:xfrm>
              <a:off x="5067300" y="3971925"/>
              <a:ext cx="676275" cy="942975"/>
            </a:xfrm>
            <a:prstGeom prst="rect">
              <a:avLst/>
            </a:prstGeom>
            <a:noFill/>
            <a:ln w="19050">
              <a:solidFill>
                <a:srgbClr val="300E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851439" y="3734948"/>
              <a:ext cx="1107996" cy="276999"/>
            </a:xfrm>
            <a:prstGeom prst="rect">
              <a:avLst/>
            </a:prstGeom>
            <a:noFill/>
          </p:spPr>
          <p:txBody>
            <a:bodyPr wrap="none" rtlCol="0">
              <a:spAutoFit/>
            </a:bodyPr>
            <a:lstStyle/>
            <a:p>
              <a:r>
                <a:rPr lang="zh-CN" altLang="en-US" sz="1200" dirty="0" smtClean="0"/>
                <a:t>扭矩加载装置</a:t>
              </a:r>
              <a:endParaRPr lang="zh-CN" altLang="en-US" sz="1200" dirty="0"/>
            </a:p>
          </p:txBody>
        </p:sp>
      </p:grpSp>
      <p:grpSp>
        <p:nvGrpSpPr>
          <p:cNvPr id="26" name="组合 25"/>
          <p:cNvGrpSpPr/>
          <p:nvPr/>
        </p:nvGrpSpPr>
        <p:grpSpPr>
          <a:xfrm>
            <a:off x="5343047" y="4268188"/>
            <a:ext cx="864635" cy="1484932"/>
            <a:chOff x="5343047" y="4268188"/>
            <a:chExt cx="864635" cy="1484932"/>
          </a:xfrm>
        </p:grpSpPr>
        <p:sp>
          <p:nvSpPr>
            <p:cNvPr id="47" name="矩形 46"/>
            <p:cNvSpPr/>
            <p:nvPr/>
          </p:nvSpPr>
          <p:spPr>
            <a:xfrm>
              <a:off x="5743575" y="4268188"/>
              <a:ext cx="464107" cy="1484932"/>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5343047" y="4918511"/>
              <a:ext cx="526971" cy="830997"/>
            </a:xfrm>
            <a:prstGeom prst="rect">
              <a:avLst/>
            </a:prstGeom>
            <a:noFill/>
          </p:spPr>
          <p:txBody>
            <a:bodyPr wrap="square" rtlCol="0">
              <a:spAutoFit/>
            </a:bodyPr>
            <a:lstStyle/>
            <a:p>
              <a:r>
                <a:rPr lang="zh-CN" altLang="en-US" sz="1200" dirty="0" smtClean="0"/>
                <a:t>径向载荷加载装置</a:t>
              </a:r>
              <a:endParaRPr lang="zh-CN" altLang="en-US" sz="1200" dirty="0"/>
            </a:p>
          </p:txBody>
        </p:sp>
      </p:grpSp>
      <p:grpSp>
        <p:nvGrpSpPr>
          <p:cNvPr id="23" name="组合 22"/>
          <p:cNvGrpSpPr/>
          <p:nvPr/>
        </p:nvGrpSpPr>
        <p:grpSpPr>
          <a:xfrm>
            <a:off x="5870018" y="3658146"/>
            <a:ext cx="1490944" cy="1021321"/>
            <a:chOff x="5870018" y="3658146"/>
            <a:chExt cx="1490944" cy="1021321"/>
          </a:xfrm>
        </p:grpSpPr>
        <p:sp>
          <p:nvSpPr>
            <p:cNvPr id="48" name="矩形 47"/>
            <p:cNvSpPr/>
            <p:nvPr/>
          </p:nvSpPr>
          <p:spPr>
            <a:xfrm>
              <a:off x="5870018" y="4089905"/>
              <a:ext cx="1490944" cy="589562"/>
            </a:xfrm>
            <a:prstGeom prst="rect">
              <a:avLst/>
            </a:prstGeom>
            <a:noFill/>
            <a:ln w="19050">
              <a:solidFill>
                <a:srgbClr val="300E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6111835" y="3658146"/>
              <a:ext cx="1035128" cy="461665"/>
            </a:xfrm>
            <a:prstGeom prst="rect">
              <a:avLst/>
            </a:prstGeom>
            <a:noFill/>
          </p:spPr>
          <p:txBody>
            <a:bodyPr wrap="square" rtlCol="0">
              <a:spAutoFit/>
            </a:bodyPr>
            <a:lstStyle/>
            <a:p>
              <a:pPr algn="ctr"/>
              <a:r>
                <a:rPr lang="zh-CN" altLang="en-US" sz="1200" dirty="0" smtClean="0"/>
                <a:t>套齿连接模拟试验件</a:t>
              </a:r>
              <a:endParaRPr lang="zh-CN" altLang="en-US" sz="1200" dirty="0"/>
            </a:p>
          </p:txBody>
        </p:sp>
      </p:grpSp>
      <p:grpSp>
        <p:nvGrpSpPr>
          <p:cNvPr id="22" name="组合 21"/>
          <p:cNvGrpSpPr/>
          <p:nvPr/>
        </p:nvGrpSpPr>
        <p:grpSpPr>
          <a:xfrm>
            <a:off x="7648575" y="4165175"/>
            <a:ext cx="927496" cy="845479"/>
            <a:chOff x="7648575" y="4165175"/>
            <a:chExt cx="927496" cy="845479"/>
          </a:xfrm>
        </p:grpSpPr>
        <p:cxnSp>
          <p:nvCxnSpPr>
            <p:cNvPr id="15" name="直接连接符 14"/>
            <p:cNvCxnSpPr/>
            <p:nvPr/>
          </p:nvCxnSpPr>
          <p:spPr>
            <a:xfrm flipV="1">
              <a:off x="7648575" y="4443412"/>
              <a:ext cx="285750" cy="567242"/>
            </a:xfrm>
            <a:prstGeom prst="line">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7934325" y="4443412"/>
              <a:ext cx="554156"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7791450" y="4165175"/>
              <a:ext cx="784621" cy="276999"/>
            </a:xfrm>
            <a:prstGeom prst="rect">
              <a:avLst/>
            </a:prstGeom>
            <a:noFill/>
          </p:spPr>
          <p:txBody>
            <a:bodyPr wrap="square" rtlCol="0">
              <a:spAutoFit/>
            </a:bodyPr>
            <a:lstStyle/>
            <a:p>
              <a:pPr algn="ctr"/>
              <a:r>
                <a:rPr lang="zh-CN" altLang="en-US" sz="1200" dirty="0"/>
                <a:t>安装架</a:t>
              </a:r>
            </a:p>
          </p:txBody>
        </p:sp>
      </p:grpSp>
      <p:grpSp>
        <p:nvGrpSpPr>
          <p:cNvPr id="21" name="组合 20"/>
          <p:cNvGrpSpPr/>
          <p:nvPr/>
        </p:nvGrpSpPr>
        <p:grpSpPr>
          <a:xfrm>
            <a:off x="3792793" y="4854760"/>
            <a:ext cx="1064957" cy="791970"/>
            <a:chOff x="3792793" y="4854760"/>
            <a:chExt cx="1064957" cy="791970"/>
          </a:xfrm>
        </p:grpSpPr>
        <p:grpSp>
          <p:nvGrpSpPr>
            <p:cNvPr id="20" name="组合 19"/>
            <p:cNvGrpSpPr/>
            <p:nvPr/>
          </p:nvGrpSpPr>
          <p:grpSpPr>
            <a:xfrm>
              <a:off x="3932119" y="5106497"/>
              <a:ext cx="925631" cy="540233"/>
              <a:chOff x="3932119" y="5106497"/>
              <a:chExt cx="925631" cy="540233"/>
            </a:xfrm>
          </p:grpSpPr>
          <p:cxnSp>
            <p:nvCxnSpPr>
              <p:cNvPr id="80" name="直接连接符 79"/>
              <p:cNvCxnSpPr/>
              <p:nvPr/>
            </p:nvCxnSpPr>
            <p:spPr>
              <a:xfrm flipH="1" flipV="1">
                <a:off x="4486275" y="5106497"/>
                <a:ext cx="371475" cy="540233"/>
              </a:xfrm>
              <a:prstGeom prst="line">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a:off x="3932119" y="5111259"/>
                <a:ext cx="554156"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2" name="文本框 81"/>
            <p:cNvSpPr txBox="1"/>
            <p:nvPr/>
          </p:nvSpPr>
          <p:spPr>
            <a:xfrm>
              <a:off x="3792793" y="4854760"/>
              <a:ext cx="869277" cy="276999"/>
            </a:xfrm>
            <a:prstGeom prst="rect">
              <a:avLst/>
            </a:prstGeom>
            <a:noFill/>
          </p:spPr>
          <p:txBody>
            <a:bodyPr wrap="square" rtlCol="0">
              <a:spAutoFit/>
            </a:bodyPr>
            <a:lstStyle/>
            <a:p>
              <a:pPr algn="ctr"/>
              <a:r>
                <a:rPr lang="zh-CN" altLang="en-US" sz="1200" dirty="0" smtClean="0"/>
                <a:t>基础平台</a:t>
              </a:r>
              <a:endParaRPr lang="zh-CN" altLang="en-US" sz="1200" dirty="0"/>
            </a:p>
          </p:txBody>
        </p:sp>
      </p:grpSp>
      <p:grpSp>
        <p:nvGrpSpPr>
          <p:cNvPr id="24" name="组合 23"/>
          <p:cNvGrpSpPr/>
          <p:nvPr/>
        </p:nvGrpSpPr>
        <p:grpSpPr>
          <a:xfrm>
            <a:off x="5254878" y="3406713"/>
            <a:ext cx="869277" cy="446508"/>
            <a:chOff x="5254878" y="3406713"/>
            <a:chExt cx="869277" cy="446508"/>
          </a:xfrm>
        </p:grpSpPr>
        <p:cxnSp>
          <p:nvCxnSpPr>
            <p:cNvPr id="83" name="直接连接符 82"/>
            <p:cNvCxnSpPr/>
            <p:nvPr/>
          </p:nvCxnSpPr>
          <p:spPr>
            <a:xfrm flipH="1" flipV="1">
              <a:off x="5849898" y="3603909"/>
              <a:ext cx="141029" cy="249312"/>
            </a:xfrm>
            <a:prstGeom prst="line">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5254878" y="3406713"/>
              <a:ext cx="869277" cy="276999"/>
            </a:xfrm>
            <a:prstGeom prst="rect">
              <a:avLst/>
            </a:prstGeom>
            <a:noFill/>
          </p:spPr>
          <p:txBody>
            <a:bodyPr wrap="square" rtlCol="0">
              <a:spAutoFit/>
            </a:bodyPr>
            <a:lstStyle/>
            <a:p>
              <a:pPr algn="ctr"/>
              <a:r>
                <a:rPr lang="zh-CN" altLang="en-US" sz="1200" dirty="0"/>
                <a:t>位移</a:t>
              </a:r>
              <a:r>
                <a:rPr lang="zh-CN" altLang="en-US" sz="1200" dirty="0" smtClean="0"/>
                <a:t>测量</a:t>
              </a:r>
              <a:endParaRPr lang="zh-CN" altLang="en-US" sz="1200" dirty="0"/>
            </a:p>
          </p:txBody>
        </p:sp>
      </p:grpSp>
      <p:grpSp>
        <p:nvGrpSpPr>
          <p:cNvPr id="19" name="组合 18"/>
          <p:cNvGrpSpPr/>
          <p:nvPr/>
        </p:nvGrpSpPr>
        <p:grpSpPr>
          <a:xfrm>
            <a:off x="205280" y="3355703"/>
            <a:ext cx="3274261" cy="3416320"/>
            <a:chOff x="205280" y="3355703"/>
            <a:chExt cx="3274261" cy="3416320"/>
          </a:xfrm>
        </p:grpSpPr>
        <p:sp>
          <p:nvSpPr>
            <p:cNvPr id="34" name="矩形 33"/>
            <p:cNvSpPr/>
            <p:nvPr/>
          </p:nvSpPr>
          <p:spPr>
            <a:xfrm>
              <a:off x="205280" y="3355703"/>
              <a:ext cx="3274261" cy="3416320"/>
            </a:xfrm>
            <a:prstGeom prst="rect">
              <a:avLst/>
            </a:prstGeom>
            <a:gradFill rotWithShape="1">
              <a:gsLst>
                <a:gs pos="0">
                  <a:srgbClr val="0070C0">
                    <a:tint val="50000"/>
                    <a:satMod val="300000"/>
                  </a:srgbClr>
                </a:gs>
                <a:gs pos="35000">
                  <a:srgbClr val="0070C0">
                    <a:tint val="37000"/>
                    <a:satMod val="300000"/>
                  </a:srgbClr>
                </a:gs>
                <a:gs pos="100000">
                  <a:srgbClr val="0070C0">
                    <a:tint val="15000"/>
                    <a:satMod val="350000"/>
                  </a:srgbClr>
                </a:gs>
              </a:gsLst>
              <a:lin ang="16200000" scaled="1"/>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0" fontAlgn="base" latinLnBrk="0" hangingPunct="0">
                <a:lnSpc>
                  <a:spcPct val="150000"/>
                </a:lnSpc>
                <a:spcBef>
                  <a:spcPct val="0"/>
                </a:spcBef>
                <a:spcAft>
                  <a:spcPct val="0"/>
                </a:spcAft>
                <a:buClrTx/>
                <a:buSzTx/>
                <a:buFontTx/>
                <a:buNone/>
                <a:tabLst/>
                <a:defRPr/>
              </a:pPr>
              <a:r>
                <a:rPr kumimoji="0" lang="en-US" altLang="zh-CN" sz="1600" b="0" i="0" u="none" strike="noStrike" kern="100" cap="none" spc="0" normalizeH="0" baseline="0" noProof="0" dirty="0">
                  <a:ln>
                    <a:noFill/>
                  </a:ln>
                  <a:solidFill>
                    <a:srgbClr val="000000"/>
                  </a:solidFill>
                  <a:effectLst/>
                  <a:uLnTx/>
                  <a:uFillTx/>
                  <a:latin typeface="Times New Roman" panose="02020603050405020304" pitchFamily="18" charset="0"/>
                  <a:ea typeface="宋体"/>
                  <a:cs typeface="宋体" panose="02010600030101010101" pitchFamily="2" charset="-122"/>
                </a:rPr>
                <a:t>1</a:t>
              </a:r>
              <a:r>
                <a:rPr kumimoji="0" lang="zh-CN"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套齿试验件看作</a:t>
              </a:r>
              <a:r>
                <a:rPr kumimoji="0" lang="zh-CN" altLang="en-US" sz="1600" b="0" i="0" u="none" strike="noStrike" kern="100" cap="none" spc="0" normalizeH="0" baseline="0" noProof="0" dirty="0" smtClean="0">
                  <a:ln>
                    <a:noFill/>
                  </a:ln>
                  <a:solidFill>
                    <a:srgbClr val="FF0000"/>
                  </a:solidFill>
                  <a:effectLst/>
                  <a:uLnTx/>
                  <a:uFillTx/>
                  <a:latin typeface="Times New Roman" panose="02020603050405020304" pitchFamily="18" charset="0"/>
                  <a:ea typeface="宋体"/>
                  <a:cs typeface="宋体" panose="02010600030101010101" pitchFamily="2" charset="-122"/>
                </a:rPr>
                <a:t>实际结构的缩小</a:t>
              </a:r>
              <a:r>
                <a:rPr lang="zh-CN" altLang="en-US" sz="1600" kern="100" noProof="0" dirty="0" smtClean="0">
                  <a:solidFill>
                    <a:srgbClr val="FF0000"/>
                  </a:solidFill>
                  <a:latin typeface="Times New Roman" panose="02020603050405020304" pitchFamily="18" charset="0"/>
                  <a:ea typeface="宋体"/>
                  <a:cs typeface="宋体" panose="02010600030101010101" pitchFamily="2" charset="-122"/>
                </a:rPr>
                <a:t>型式</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，具备所有关键结构特征；</a:t>
              </a:r>
              <a:endParaRPr lang="en-US" altLang="zh-CN" sz="1600" kern="100" noProof="0" dirty="0" smtClean="0">
                <a:solidFill>
                  <a:srgbClr val="000000"/>
                </a:solidFill>
                <a:latin typeface="Times New Roman" panose="02020603050405020304" pitchFamily="18" charset="0"/>
                <a:ea typeface="宋体"/>
              </a:endParaRPr>
            </a:p>
            <a:p>
              <a:pPr marL="0" marR="0" lvl="0" indent="0" defTabSz="914400" eaLnBrk="0" fontAlgn="base" latinLnBrk="0" hangingPunct="0">
                <a:lnSpc>
                  <a:spcPct val="150000"/>
                </a:lnSpc>
                <a:spcBef>
                  <a:spcPct val="0"/>
                </a:spcBef>
                <a:spcAft>
                  <a:spcPct val="0"/>
                </a:spcAft>
                <a:buClrTx/>
                <a:buSzTx/>
                <a:buFontTx/>
                <a:buNone/>
                <a:tabLst/>
                <a:defRPr/>
              </a:pPr>
              <a:r>
                <a:rPr kumimoji="0" lang="en-US" altLang="zh-CN"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2</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参照材料力学</a:t>
              </a:r>
              <a:r>
                <a:rPr lang="zh-CN" altLang="en-US" sz="1600" kern="100" dirty="0" smtClean="0">
                  <a:solidFill>
                    <a:srgbClr val="FF0000"/>
                  </a:solidFill>
                  <a:latin typeface="Times New Roman" panose="02020603050405020304" pitchFamily="18" charset="0"/>
                  <a:ea typeface="宋体"/>
                  <a:cs typeface="宋体" panose="02010600030101010101" pitchFamily="2" charset="-122"/>
                </a:rPr>
                <a:t>悬臂梁弯曲刚度</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分析，在套齿结构端部用千斤顶加载来模拟弯曲载荷；</a:t>
              </a:r>
              <a:endParaRPr lang="en-US" altLang="zh-CN" sz="1600" kern="100" dirty="0">
                <a:solidFill>
                  <a:srgbClr val="000000"/>
                </a:solidFill>
                <a:latin typeface="Times New Roman" panose="02020603050405020304" pitchFamily="18" charset="0"/>
                <a:ea typeface="宋体"/>
                <a:cs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tabLst/>
                <a:defRPr/>
              </a:pPr>
              <a:r>
                <a:rPr lang="en-US" altLang="zh-CN" sz="1600" kern="100" dirty="0">
                  <a:solidFill>
                    <a:srgbClr val="000000"/>
                  </a:solidFill>
                  <a:latin typeface="Times New Roman" panose="02020603050405020304" pitchFamily="18" charset="0"/>
                  <a:ea typeface="宋体"/>
                  <a:cs typeface="宋体" panose="02010600030101010101" pitchFamily="2" charset="-122"/>
                </a:rPr>
                <a:t>3</a:t>
              </a:r>
              <a:r>
                <a:rPr kumimoji="0" lang="zh-CN" altLang="en-US" sz="16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设计</a:t>
              </a:r>
              <a:r>
                <a:rPr lang="zh-CN" altLang="en-US" sz="1600" kern="100" dirty="0" smtClean="0">
                  <a:solidFill>
                    <a:srgbClr val="FF0000"/>
                  </a:solidFill>
                  <a:latin typeface="Times New Roman" panose="02020603050405020304" pitchFamily="18" charset="0"/>
                  <a:ea typeface="宋体"/>
                  <a:cs typeface="宋体" panose="02010600030101010101" pitchFamily="2" charset="-122"/>
                </a:rPr>
                <a:t>扭矩加载</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装置、</a:t>
              </a:r>
              <a:r>
                <a:rPr lang="zh-CN" altLang="en-US" sz="1600" kern="100" dirty="0" smtClean="0">
                  <a:solidFill>
                    <a:srgbClr val="FF0000"/>
                  </a:solidFill>
                  <a:latin typeface="Times New Roman" panose="02020603050405020304" pitchFamily="18" charset="0"/>
                  <a:ea typeface="宋体"/>
                  <a:cs typeface="宋体" panose="02010600030101010101" pitchFamily="2" charset="-122"/>
                </a:rPr>
                <a:t>位移测量</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装置。</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tabLst/>
                <a:defRPr/>
              </a:pPr>
              <a:r>
                <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4</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a:t>
              </a:r>
              <a:r>
                <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B</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定位面</a:t>
              </a:r>
              <a:r>
                <a:rPr kumimoji="0" lang="zh-CN" altLang="en-US" sz="1600" b="0" i="0" u="none" strike="noStrike" kern="100" cap="none" spc="0" normalizeH="0" baseline="0" noProof="0" dirty="0" smtClean="0">
                  <a:ln>
                    <a:noFill/>
                  </a:ln>
                  <a:solidFill>
                    <a:srgbClr val="FF0000"/>
                  </a:solidFill>
                  <a:effectLst/>
                  <a:uLnTx/>
                  <a:uFillTx/>
                  <a:latin typeface="Times New Roman" panose="02020603050405020304" pitchFamily="18" charset="0"/>
                  <a:ea typeface="宋体"/>
                  <a:cs typeface="宋体" panose="02010600030101010101" pitchFamily="2" charset="-122"/>
                </a:rPr>
                <a:t>配合间隙可变</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，用以研究其对刚度的影响。</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nvGrpSpPr>
            <p:cNvPr id="18" name="组合 17"/>
            <p:cNvGrpSpPr/>
            <p:nvPr/>
          </p:nvGrpSpPr>
          <p:grpSpPr>
            <a:xfrm>
              <a:off x="2027668" y="4799844"/>
              <a:ext cx="1232294" cy="485177"/>
              <a:chOff x="2027668" y="4799844"/>
              <a:chExt cx="1232294" cy="485177"/>
            </a:xfrm>
          </p:grpSpPr>
          <p:grpSp>
            <p:nvGrpSpPr>
              <p:cNvPr id="16" name="组合 15"/>
              <p:cNvGrpSpPr/>
              <p:nvPr/>
            </p:nvGrpSpPr>
            <p:grpSpPr>
              <a:xfrm>
                <a:off x="2027668" y="4837887"/>
                <a:ext cx="1232294" cy="447134"/>
                <a:chOff x="2027668" y="4837887"/>
                <a:chExt cx="1232294" cy="447134"/>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668" y="4837887"/>
                  <a:ext cx="1232294" cy="447134"/>
                </a:xfrm>
                <a:prstGeom prst="rect">
                  <a:avLst/>
                </a:prstGeom>
              </p:spPr>
            </p:pic>
            <p:cxnSp>
              <p:nvCxnSpPr>
                <p:cNvPr id="11" name="直接箭头连接符 10"/>
                <p:cNvCxnSpPr/>
                <p:nvPr/>
              </p:nvCxnSpPr>
              <p:spPr>
                <a:xfrm>
                  <a:off x="2365375" y="4872154"/>
                  <a:ext cx="0" cy="189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2159557" y="4799844"/>
                <a:ext cx="271228" cy="261610"/>
              </a:xfrm>
              <a:prstGeom prst="rect">
                <a:avLst/>
              </a:prstGeom>
              <a:noFill/>
            </p:spPr>
            <p:txBody>
              <a:bodyPr wrap="none" rtlCol="0">
                <a:spAutoFit/>
              </a:bodyPr>
              <a:lstStyle/>
              <a:p>
                <a:r>
                  <a:rPr lang="en-US" altLang="zh-CN" sz="1050" i="1" dirty="0" smtClean="0">
                    <a:latin typeface="Times New Roman" panose="02020603050405020304" pitchFamily="18" charset="0"/>
                    <a:cs typeface="Times New Roman" panose="02020603050405020304" pitchFamily="18" charset="0"/>
                  </a:rPr>
                  <a:t>F</a:t>
                </a:r>
                <a:endParaRPr lang="zh-CN" altLang="en-US" sz="1050" i="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1492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outVertical)">
                                      <p:cBhvr>
                                        <p:cTn id="27" dur="500"/>
                                        <p:tgtEl>
                                          <p:spTgt spid="41"/>
                                        </p:tgtEl>
                                      </p:cBhvr>
                                    </p:animEffect>
                                  </p:childTnLst>
                                </p:cTn>
                              </p:par>
                              <p:par>
                                <p:cTn id="28" presetID="16" presetClass="entr" presetSubtype="37"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out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outVertical)">
                                      <p:cBhvr>
                                        <p:cTn id="35" dur="500"/>
                                        <p:tgtEl>
                                          <p:spTgt spid="42"/>
                                        </p:tgtEl>
                                      </p:cBhvr>
                                    </p:animEffect>
                                  </p:childTnLst>
                                </p:cTn>
                              </p:par>
                              <p:par>
                                <p:cTn id="36" presetID="16" presetClass="entr" presetSubtype="37"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out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up)">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up)">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32" grpId="0" animBg="1"/>
      <p:bldP spid="33" grpId="0" animBg="1"/>
      <p:bldP spid="41" grpId="0" animBg="1"/>
      <p:bldP spid="42"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30" name="TextBox 5"/>
          <p:cNvSpPr txBox="1">
            <a:spLocks noChangeArrowheads="1"/>
          </p:cNvSpPr>
          <p:nvPr/>
        </p:nvSpPr>
        <p:spPr bwMode="auto">
          <a:xfrm>
            <a:off x="147757" y="871445"/>
            <a:ext cx="834072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2.1.4</a:t>
            </a: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部件详细设计方案</a:t>
            </a:r>
          </a:p>
        </p:txBody>
      </p:sp>
      <p:sp>
        <p:nvSpPr>
          <p:cNvPr id="5" name="矩形 4"/>
          <p:cNvSpPr/>
          <p:nvPr/>
        </p:nvSpPr>
        <p:spPr>
          <a:xfrm>
            <a:off x="556720" y="1284379"/>
            <a:ext cx="3528263"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en-US" altLang="zh-CN" b="1" dirty="0" smtClean="0">
                <a:solidFill>
                  <a:schemeClr val="bg1"/>
                </a:solidFill>
              </a:rPr>
              <a:t>1</a:t>
            </a:r>
            <a:r>
              <a:rPr lang="zh-CN" altLang="en-US" b="1" dirty="0" smtClean="0">
                <a:solidFill>
                  <a:schemeClr val="bg1"/>
                </a:solidFill>
              </a:rPr>
              <a:t>）套齿连接模拟试验件结构设计</a:t>
            </a:r>
            <a:endParaRPr lang="en-US" altLang="zh-CN" b="1" dirty="0">
              <a:solidFill>
                <a:schemeClr val="bg1"/>
              </a:solidFill>
            </a:endParaRPr>
          </a:p>
        </p:txBody>
      </p:sp>
      <p:sp>
        <p:nvSpPr>
          <p:cNvPr id="6" name="TextBox 5"/>
          <p:cNvSpPr txBox="1">
            <a:spLocks noChangeArrowheads="1"/>
          </p:cNvSpPr>
          <p:nvPr/>
        </p:nvSpPr>
        <p:spPr bwMode="auto">
          <a:xfrm>
            <a:off x="0" y="1738209"/>
            <a:ext cx="451485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60000" algn="just">
              <a:lnSpc>
                <a:spcPts val="2200"/>
              </a:lnSpc>
            </a:pPr>
            <a:r>
              <a:rPr lang="en-US" altLang="zh-CN" b="1" dirty="0">
                <a:latin typeface="微软雅黑" panose="020B0503020204020204" pitchFamily="34" charset="-122"/>
                <a:ea typeface="微软雅黑" panose="020B0503020204020204" pitchFamily="34" charset="-122"/>
              </a:rPr>
              <a:t> </a:t>
            </a:r>
            <a:r>
              <a:rPr lang="zh-CN" altLang="en-US" sz="1600" dirty="0" smtClean="0">
                <a:latin typeface="宋体" panose="02010600030101010101" pitchFamily="2" charset="-122"/>
              </a:rPr>
              <a:t>按照</a:t>
            </a:r>
            <a:r>
              <a:rPr lang="en-US" altLang="zh-CN" sz="1600" dirty="0" smtClean="0">
                <a:latin typeface="宋体" panose="02010600030101010101" pitchFamily="2" charset="-122"/>
              </a:rPr>
              <a:t>GB/T </a:t>
            </a:r>
            <a:r>
              <a:rPr lang="en-US" altLang="zh-CN" sz="1600" dirty="0">
                <a:latin typeface="宋体" panose="02010600030101010101" pitchFamily="2" charset="-122"/>
              </a:rPr>
              <a:t>3478.1-2008</a:t>
            </a:r>
            <a:r>
              <a:rPr lang="zh-CN" altLang="en-US" sz="1600" dirty="0">
                <a:latin typeface="宋体" panose="02010600030101010101" pitchFamily="2" charset="-122"/>
              </a:rPr>
              <a:t>：圆柱直齿渐开线花键（米制模数</a:t>
            </a:r>
            <a:r>
              <a:rPr lang="en-US" altLang="zh-CN" sz="1600" dirty="0">
                <a:latin typeface="宋体" panose="02010600030101010101" pitchFamily="2" charset="-122"/>
              </a:rPr>
              <a:t>-</a:t>
            </a:r>
            <a:r>
              <a:rPr lang="zh-CN" altLang="en-US" sz="1600" dirty="0">
                <a:latin typeface="宋体" panose="02010600030101010101" pitchFamily="2" charset="-122"/>
              </a:rPr>
              <a:t>齿侧配合），选用标准压力角为</a:t>
            </a:r>
            <a:r>
              <a:rPr lang="en-US" altLang="zh-CN" sz="1600" dirty="0">
                <a:latin typeface="宋体" panose="02010600030101010101" pitchFamily="2" charset="-122"/>
              </a:rPr>
              <a:t>30</a:t>
            </a:r>
            <a:r>
              <a:rPr lang="zh-CN" altLang="en-US" sz="1600" dirty="0">
                <a:latin typeface="宋体" panose="02010600030101010101" pitchFamily="2" charset="-122"/>
              </a:rPr>
              <a:t>度的渐开线平齿根花键</a:t>
            </a:r>
            <a:r>
              <a:rPr lang="zh-CN" altLang="en-US" sz="1600" dirty="0" smtClean="0">
                <a:latin typeface="宋体" panose="02010600030101010101" pitchFamily="2" charset="-122"/>
              </a:rPr>
              <a:t>结构，材料为</a:t>
            </a:r>
            <a:r>
              <a:rPr lang="en-US" altLang="zh-CN" sz="1600" dirty="0" smtClean="0">
                <a:latin typeface="宋体" panose="02010600030101010101" pitchFamily="2" charset="-122"/>
              </a:rPr>
              <a:t>45</a:t>
            </a:r>
            <a:r>
              <a:rPr lang="zh-CN" altLang="en-US" sz="1600" dirty="0" smtClean="0">
                <a:latin typeface="宋体" panose="02010600030101010101" pitchFamily="2" charset="-122"/>
              </a:rPr>
              <a:t>号钢。</a:t>
            </a:r>
            <a:endParaRPr lang="zh-CN" altLang="en-US" sz="1600" dirty="0">
              <a:latin typeface="宋体" panose="02010600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669" y="1336243"/>
            <a:ext cx="4700331" cy="1408476"/>
          </a:xfrm>
          <a:prstGeom prst="rect">
            <a:avLst/>
          </a:prstGeom>
        </p:spPr>
      </p:pic>
      <p:pic>
        <p:nvPicPr>
          <p:cNvPr id="9" name="图片 8"/>
          <p:cNvPicPr>
            <a:picLocks noChangeAspect="1"/>
          </p:cNvPicPr>
          <p:nvPr/>
        </p:nvPicPr>
        <p:blipFill>
          <a:blip r:embed="rId4"/>
          <a:stretch>
            <a:fillRect/>
          </a:stretch>
        </p:blipFill>
        <p:spPr>
          <a:xfrm>
            <a:off x="910821" y="2923148"/>
            <a:ext cx="2731581" cy="1815171"/>
          </a:xfrm>
          <a:prstGeom prst="rect">
            <a:avLst/>
          </a:prstGeom>
        </p:spPr>
      </p:pic>
      <p:pic>
        <p:nvPicPr>
          <p:cNvPr id="10" name="图片 9"/>
          <p:cNvPicPr>
            <a:picLocks noChangeAspect="1"/>
          </p:cNvPicPr>
          <p:nvPr/>
        </p:nvPicPr>
        <p:blipFill>
          <a:blip r:embed="rId5"/>
          <a:stretch>
            <a:fillRect/>
          </a:stretch>
        </p:blipFill>
        <p:spPr>
          <a:xfrm>
            <a:off x="3642402" y="2839713"/>
            <a:ext cx="4079550" cy="1983168"/>
          </a:xfrm>
          <a:prstGeom prst="rect">
            <a:avLst/>
          </a:prstGeom>
        </p:spPr>
      </p:pic>
      <p:pic>
        <p:nvPicPr>
          <p:cNvPr id="14" name="图片 13"/>
          <p:cNvPicPr/>
          <p:nvPr/>
        </p:nvPicPr>
        <p:blipFill>
          <a:blip r:embed="rId6" cstate="print">
            <a:extLst>
              <a:ext uri="{28A0092B-C50C-407E-A947-70E740481C1C}">
                <a14:useLocalDpi xmlns:a14="http://schemas.microsoft.com/office/drawing/2010/main" val="0"/>
              </a:ext>
            </a:extLst>
          </a:blip>
          <a:stretch>
            <a:fillRect/>
          </a:stretch>
        </p:blipFill>
        <p:spPr>
          <a:xfrm>
            <a:off x="910821" y="4802046"/>
            <a:ext cx="2731581" cy="1938992"/>
          </a:xfrm>
          <a:prstGeom prst="rect">
            <a:avLst/>
          </a:prstGeom>
        </p:spPr>
      </p:pic>
      <p:pic>
        <p:nvPicPr>
          <p:cNvPr id="15" name="图片 14"/>
          <p:cNvPicPr/>
          <p:nvPr/>
        </p:nvPicPr>
        <p:blipFill>
          <a:blip r:embed="rId7" cstate="print">
            <a:extLst>
              <a:ext uri="{28A0092B-C50C-407E-A947-70E740481C1C}">
                <a14:useLocalDpi xmlns:a14="http://schemas.microsoft.com/office/drawing/2010/main" val="0"/>
              </a:ext>
            </a:extLst>
          </a:blip>
          <a:stretch>
            <a:fillRect/>
          </a:stretch>
        </p:blipFill>
        <p:spPr>
          <a:xfrm>
            <a:off x="3914739" y="4802046"/>
            <a:ext cx="2519680" cy="1938992"/>
          </a:xfrm>
          <a:prstGeom prst="rect">
            <a:avLst/>
          </a:prstGeom>
        </p:spPr>
      </p:pic>
      <p:sp>
        <p:nvSpPr>
          <p:cNvPr id="16" name="矩形 15"/>
          <p:cNvSpPr/>
          <p:nvPr/>
        </p:nvSpPr>
        <p:spPr>
          <a:xfrm>
            <a:off x="6465639" y="4802046"/>
            <a:ext cx="2512625" cy="193899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0" fontAlgn="base" latinLnBrk="0" hangingPunct="0">
              <a:lnSpc>
                <a:spcPct val="150000"/>
              </a:lnSpc>
              <a:spcBef>
                <a:spcPct val="0"/>
              </a:spcBef>
              <a:spcAft>
                <a:spcPct val="0"/>
              </a:spcAft>
              <a:buClrTx/>
              <a:buSzTx/>
              <a:buFontTx/>
              <a:buNone/>
              <a:tabLs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加工两组套齿，除了</a:t>
            </a:r>
            <a:r>
              <a:rPr lang="en-US" altLang="zh-CN" sz="1600" kern="100" dirty="0" smtClean="0">
                <a:solidFill>
                  <a:srgbClr val="000000"/>
                </a:solidFill>
                <a:latin typeface="Times New Roman" panose="02020603050405020304" pitchFamily="18" charset="0"/>
                <a:ea typeface="宋体"/>
                <a:cs typeface="宋体" panose="02010600030101010101" pitchFamily="2" charset="-122"/>
              </a:rPr>
              <a:t>B</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定位面配合间隙不同外，其他参数不变，其中</a:t>
            </a:r>
            <a:r>
              <a:rPr lang="en-US" altLang="zh-CN" sz="1600" kern="100" dirty="0" smtClean="0">
                <a:solidFill>
                  <a:srgbClr val="000000"/>
                </a:solidFill>
                <a:latin typeface="Times New Roman" panose="02020603050405020304" pitchFamily="18" charset="0"/>
                <a:ea typeface="宋体"/>
                <a:cs typeface="宋体" panose="02010600030101010101" pitchFamily="2" charset="-122"/>
              </a:rPr>
              <a:t>A</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定位面均采取基孔制</a:t>
            </a:r>
            <a:r>
              <a:rPr lang="en-US" altLang="zh-CN" sz="1600" kern="100" dirty="0" smtClean="0">
                <a:solidFill>
                  <a:srgbClr val="000000"/>
                </a:solidFill>
                <a:latin typeface="Times New Roman" panose="02020603050405020304" pitchFamily="18" charset="0"/>
                <a:ea typeface="宋体"/>
                <a:cs typeface="宋体" panose="02010600030101010101" pitchFamily="2" charset="-122"/>
              </a:rPr>
              <a:t>H7/g6</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间隙配合。</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10662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animBg="1"/>
      <p:bldP spid="6"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444935" y="937546"/>
            <a:ext cx="4572560" cy="5813058"/>
            <a:chOff x="4444935" y="937546"/>
            <a:chExt cx="4572560" cy="5813058"/>
          </a:xfrm>
        </p:grpSpPr>
        <p:grpSp>
          <p:nvGrpSpPr>
            <p:cNvPr id="8" name="组合 7"/>
            <p:cNvGrpSpPr/>
            <p:nvPr/>
          </p:nvGrpSpPr>
          <p:grpSpPr>
            <a:xfrm>
              <a:off x="4444935" y="937546"/>
              <a:ext cx="4572560" cy="4391155"/>
              <a:chOff x="4444935" y="937546"/>
              <a:chExt cx="4572560" cy="4391155"/>
            </a:xfrm>
          </p:grpSpPr>
          <p:sp>
            <p:nvSpPr>
              <p:cNvPr id="20" name="矩形 19"/>
              <p:cNvSpPr/>
              <p:nvPr/>
            </p:nvSpPr>
            <p:spPr>
              <a:xfrm>
                <a:off x="4984259" y="2979340"/>
                <a:ext cx="3951019" cy="2349361"/>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共计</a:t>
                </a:r>
                <a:r>
                  <a:rPr kumimoji="0" lang="en-US" altLang="zh-CN"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4</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组接触</a:t>
                </a:r>
                <a:r>
                  <a:rPr lang="zh-CN" altLang="en-US" sz="1400" kern="100" dirty="0">
                    <a:solidFill>
                      <a:srgbClr val="000000"/>
                    </a:solidFill>
                    <a:latin typeface="Times New Roman" panose="02020603050405020304" pitchFamily="18" charset="0"/>
                    <a:ea typeface="宋体"/>
                    <a:cs typeface="宋体" panose="02010600030101010101" pitchFamily="2" charset="-122"/>
                  </a:rPr>
                  <a:t>对，类型为“有摩擦”接触，即</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两面之间</a:t>
                </a:r>
                <a:r>
                  <a:rPr lang="zh-CN" altLang="en-US" sz="1400" kern="100" dirty="0">
                    <a:solidFill>
                      <a:srgbClr val="000000"/>
                    </a:solidFill>
                    <a:latin typeface="Times New Roman" panose="02020603050405020304" pitchFamily="18" charset="0"/>
                    <a:ea typeface="宋体"/>
                    <a:cs typeface="宋体" panose="02010600030101010101" pitchFamily="2" charset="-122"/>
                  </a:rPr>
                  <a:t>允许</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滑移和分离；</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根据</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机械</a:t>
                </a:r>
                <a:r>
                  <a:rPr lang="zh-CN" altLang="en-US" sz="1400" kern="100" dirty="0">
                    <a:solidFill>
                      <a:srgbClr val="000000"/>
                    </a:solidFill>
                    <a:latin typeface="Times New Roman" panose="02020603050405020304" pitchFamily="18" charset="0"/>
                    <a:ea typeface="宋体"/>
                    <a:cs typeface="宋体" panose="02010600030101010101" pitchFamily="2" charset="-122"/>
                  </a:rPr>
                  <a:t>设计</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手册</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中无</a:t>
                </a:r>
                <a:r>
                  <a:rPr lang="zh-CN" altLang="en-US" sz="1400" kern="100" dirty="0">
                    <a:solidFill>
                      <a:srgbClr val="000000"/>
                    </a:solidFill>
                    <a:latin typeface="Times New Roman" panose="02020603050405020304" pitchFamily="18" charset="0"/>
                    <a:ea typeface="宋体"/>
                    <a:cs typeface="宋体" panose="02010600030101010101" pitchFamily="2" charset="-122"/>
                  </a:rPr>
                  <a:t>润滑条件下的“钢</a:t>
                </a:r>
                <a:r>
                  <a:rPr lang="en-US" altLang="zh-CN" sz="1400" kern="100" dirty="0">
                    <a:solidFill>
                      <a:srgbClr val="000000"/>
                    </a:solidFill>
                    <a:latin typeface="Times New Roman" panose="02020603050405020304" pitchFamily="18" charset="0"/>
                    <a:ea typeface="宋体"/>
                    <a:cs typeface="宋体" panose="02010600030101010101" pitchFamily="2" charset="-122"/>
                  </a:rPr>
                  <a:t>—</a:t>
                </a:r>
                <a:r>
                  <a:rPr lang="zh-CN" altLang="en-US" sz="1400" kern="100" dirty="0">
                    <a:solidFill>
                      <a:srgbClr val="000000"/>
                    </a:solidFill>
                    <a:latin typeface="Times New Roman" panose="02020603050405020304" pitchFamily="18" charset="0"/>
                    <a:ea typeface="宋体"/>
                    <a:cs typeface="宋体" panose="02010600030101010101" pitchFamily="2" charset="-122"/>
                  </a:rPr>
                  <a:t>钢”表面接触，取</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摩擦系数为</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0.15</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PRETS179</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预紧力单元两端同时向中心收缩来模拟螺母预紧力载荷；</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端部径向力</a:t>
                </a:r>
                <a:r>
                  <a:rPr lang="zh-CN" altLang="en-US" sz="1400" kern="100" dirty="0">
                    <a:solidFill>
                      <a:srgbClr val="000000"/>
                    </a:solidFill>
                    <a:latin typeface="Times New Roman" panose="02020603050405020304" pitchFamily="18" charset="0"/>
                    <a:ea typeface="宋体"/>
                    <a:cs typeface="宋体" panose="02010600030101010101" pitchFamily="2" charset="-122"/>
                  </a:rPr>
                  <a:t>最大</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值为</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20kN</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（原因是实验室千斤顶最大起重量为</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2t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kumimoji="0" lang="en-US" altLang="zh-CN" sz="14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nvGrpSpPr>
              <p:cNvPr id="4" name="组合 3"/>
              <p:cNvGrpSpPr/>
              <p:nvPr/>
            </p:nvGrpSpPr>
            <p:grpSpPr>
              <a:xfrm>
                <a:off x="4444935" y="937546"/>
                <a:ext cx="4572560" cy="2040556"/>
                <a:chOff x="4444935" y="867973"/>
                <a:chExt cx="4572560" cy="2040556"/>
              </a:xfrm>
            </p:grpSpPr>
            <p:pic>
              <p:nvPicPr>
                <p:cNvPr id="7" name="图片 6"/>
                <p:cNvPicPr>
                  <a:picLocks noChangeAspect="1"/>
                </p:cNvPicPr>
                <p:nvPr/>
              </p:nvPicPr>
              <p:blipFill>
                <a:blip r:embed="rId4"/>
                <a:stretch>
                  <a:fillRect/>
                </a:stretch>
              </p:blipFill>
              <p:spPr>
                <a:xfrm>
                  <a:off x="4444935" y="867973"/>
                  <a:ext cx="4572560" cy="2040556"/>
                </a:xfrm>
                <a:prstGeom prst="rect">
                  <a:avLst/>
                </a:prstGeom>
              </p:spPr>
            </p:pic>
            <p:sp>
              <p:nvSpPr>
                <p:cNvPr id="3" name="文本框 2"/>
                <p:cNvSpPr txBox="1"/>
                <p:nvPr/>
              </p:nvSpPr>
              <p:spPr>
                <a:xfrm>
                  <a:off x="6457002" y="2577371"/>
                  <a:ext cx="1082348" cy="307777"/>
                </a:xfrm>
                <a:prstGeom prst="rect">
                  <a:avLst/>
                </a:prstGeom>
                <a:noFill/>
              </p:spPr>
              <p:txBody>
                <a:bodyPr wrap="none" rtlCol="0">
                  <a:spAutoFit/>
                </a:bodyPr>
                <a:lstStyle/>
                <a:p>
                  <a:r>
                    <a:rPr lang="zh-CN" altLang="en-US" sz="1400" dirty="0" smtClean="0"/>
                    <a:t>载荷及约束</a:t>
                  </a:r>
                  <a:endParaRPr lang="zh-CN" altLang="en-US" sz="1400" dirty="0"/>
                </a:p>
              </p:txBody>
            </p:sp>
          </p:grpSp>
        </p:grpSp>
        <p:grpSp>
          <p:nvGrpSpPr>
            <p:cNvPr id="5" name="组合 4"/>
            <p:cNvGrpSpPr/>
            <p:nvPr/>
          </p:nvGrpSpPr>
          <p:grpSpPr>
            <a:xfrm>
              <a:off x="4984259" y="5337300"/>
              <a:ext cx="3951019" cy="1413304"/>
              <a:chOff x="4984259" y="5337300"/>
              <a:chExt cx="3951019" cy="1413304"/>
            </a:xfrm>
          </p:grpSpPr>
          <mc:AlternateContent xmlns:mc="http://schemas.openxmlformats.org/markup-compatibility/2006" xmlns:a14="http://schemas.microsoft.com/office/drawing/2010/main">
            <mc:Choice Requires="a14">
              <p:graphicFrame>
                <p:nvGraphicFramePr>
                  <p:cNvPr id="9" name="对象 8"/>
                  <p:cNvGraphicFramePr>
                    <a:graphicFrameLocks noChangeAspect="1"/>
                  </p:cNvGraphicFramePr>
                  <p:nvPr>
                    <p:extLst>
                      <p:ext uri="{D42A27DB-BD31-4B8C-83A1-F6EECF244321}">
                        <p14:modId xmlns:p14="http://schemas.microsoft.com/office/powerpoint/2010/main" val="3724346294"/>
                      </p:ext>
                    </p:extLst>
                  </p:nvPr>
                </p:nvGraphicFramePr>
                <p:xfrm>
                  <a:off x="5087270" y="5596785"/>
                  <a:ext cx="3821811" cy="630599"/>
                </p:xfrm>
                <a:graphic>
                  <a:graphicData uri="http://schemas.openxmlformats.org/presentationml/2006/ole">
                    <mc:AlternateContent>
                      <mc:Choice xmlns:v="urn:schemas-microsoft-com:vml" Requires="v">
                        <p:oleObj spid="_x0000_s150511" name="Equation" r:id="rId5" imgW="2539800" imgH="419040" progId="Equation.DSMT4">
                          <p:embed/>
                        </p:oleObj>
                      </mc:Choice>
                      <mc:Fallback>
                        <p:oleObj name="Equation" r:id="rId5" imgW="2539800" imgH="419040" progId="Equation.DSMT4">
                          <p:embed/>
                          <p:pic>
                            <p:nvPicPr>
                              <p:cNvPr id="0" name=""/>
                              <p:cNvPicPr/>
                              <p:nvPr/>
                            </p:nvPicPr>
                            <p:blipFill>
                              <a:blip r:embed="rId6"/>
                              <a:stretch>
                                <a:fillRect/>
                              </a:stretch>
                            </p:blipFill>
                            <p:spPr>
                              <a:xfrm>
                                <a:off x="5087270" y="5596785"/>
                                <a:ext cx="3821811" cy="630599"/>
                              </a:xfrm>
                              <a:prstGeom prst="rect">
                                <a:avLst/>
                              </a:prstGeom>
                            </p:spPr>
                          </p:pic>
                        </p:oleObj>
                      </mc:Fallback>
                    </mc:AlternateContent>
                  </a:graphicData>
                </a:graphic>
              </p:graphicFrame>
            </mc:Choice>
            <mc:Fallback xmlns="">
              <p:graphicFrame>
                <p:nvGraphicFramePr>
                  <p:cNvPr id="9" name="对象 8"/>
                  <p:cNvGraphicFramePr>
                    <a:graphicFrameLocks noChangeAspect="1"/>
                  </p:cNvGraphicFramePr>
                  <p:nvPr>
                    <p:extLst>
                      <p:ext uri="{D42A27DB-BD31-4B8C-83A1-F6EECF244321}">
                        <p14:modId xmlns:p14="http://schemas.microsoft.com/office/powerpoint/2010/main" val="3724346294"/>
                      </p:ext>
                    </p:extLst>
                  </p:nvPr>
                </p:nvGraphicFramePr>
                <p:xfrm>
                  <a:off x="5087270" y="5596785"/>
                  <a:ext cx="3821811" cy="630599"/>
                </p:xfrm>
                <a:graphic>
                  <a:graphicData uri="http://schemas.openxmlformats.org/presentationml/2006/ole">
                    <mc:AlternateContent>
                      <mc:Choice xmlns:v="urn:schemas-microsoft-com:vml" Requires="v">
                        <p:oleObj spid="_x0000_s149513" name="Equation" r:id="rId7" imgW="2539800" imgH="419040" progId="Equation.DSMT4">
                          <p:embed/>
                        </p:oleObj>
                      </mc:Choice>
                      <mc:Fallback>
                        <p:oleObj name="Equation" r:id="rId7" imgW="2539800" imgH="419040" progId="Equation.DSMT4">
                          <p:embed/>
                          <p:pic>
                            <p:nvPicPr>
                              <p:cNvPr id="0" name=""/>
                              <p:cNvPicPr/>
                              <p:nvPr/>
                            </p:nvPicPr>
                            <p:blipFill>
                              <a:blip r:embed="rId8"/>
                              <a:stretch>
                                <a:fillRect/>
                              </a:stretch>
                            </p:blipFill>
                            <p:spPr>
                              <a:xfrm>
                                <a:off x="5087270" y="5596785"/>
                                <a:ext cx="3821811" cy="630599"/>
                              </a:xfrm>
                              <a:prstGeom prst="rect">
                                <a:avLst/>
                              </a:prstGeom>
                            </p:spPr>
                          </p:pic>
                        </p:oleObj>
                      </mc:Fallback>
                    </mc:AlternateContent>
                  </a:graphicData>
                </a:graphic>
              </p:graphicFrame>
            </mc:Fallback>
          </mc:AlternateContent>
          <p:sp>
            <p:nvSpPr>
              <p:cNvPr id="10" name="文本框 9"/>
              <p:cNvSpPr txBox="1"/>
              <p:nvPr/>
            </p:nvSpPr>
            <p:spPr>
              <a:xfrm>
                <a:off x="4984259" y="5337300"/>
                <a:ext cx="2877711" cy="307777"/>
              </a:xfrm>
              <a:prstGeom prst="rect">
                <a:avLst/>
              </a:prstGeom>
              <a:noFill/>
            </p:spPr>
            <p:txBody>
              <a:bodyPr wrap="none" rtlCol="0">
                <a:spAutoFit/>
              </a:bodyPr>
              <a:lstStyle/>
              <a:p>
                <a:r>
                  <a:rPr lang="zh-CN" altLang="en-US" sz="1400" dirty="0" smtClean="0"/>
                  <a:t>由</a:t>
                </a:r>
                <a:r>
                  <a:rPr lang="en-US" altLang="zh-CN" sz="1400" dirty="0" smtClean="0"/>
                  <a:t>《</a:t>
                </a:r>
                <a:r>
                  <a:rPr lang="zh-CN" altLang="en-US" sz="1400" dirty="0" smtClean="0"/>
                  <a:t>连接与紧固设计手册</a:t>
                </a:r>
                <a:r>
                  <a:rPr lang="en-US" altLang="zh-CN" sz="1400" dirty="0" smtClean="0"/>
                  <a:t>》</a:t>
                </a:r>
                <a:r>
                  <a:rPr lang="zh-CN" altLang="en-US" sz="1400" dirty="0" smtClean="0"/>
                  <a:t>可知：</a:t>
                </a:r>
                <a:endParaRPr lang="zh-CN" altLang="en-US" sz="1400" dirty="0"/>
              </a:p>
            </p:txBody>
          </p:sp>
          <mc:AlternateContent xmlns:mc="http://schemas.openxmlformats.org/markup-compatibility/2006" xmlns:a14="http://schemas.microsoft.com/office/drawing/2010/main">
            <mc:Choice Requires="a14">
              <p:sp>
                <p:nvSpPr>
                  <p:cNvPr id="22" name="文本框 21"/>
                  <p:cNvSpPr txBox="1"/>
                  <p:nvPr/>
                </p:nvSpPr>
                <p:spPr>
                  <a:xfrm>
                    <a:off x="4984259" y="6227384"/>
                    <a:ext cx="3951019" cy="523220"/>
                  </a:xfrm>
                  <a:prstGeom prst="rect">
                    <a:avLst/>
                  </a:prstGeom>
                  <a:noFill/>
                </p:spPr>
                <p:txBody>
                  <a:bodyPr wrap="square" rtlCol="0">
                    <a:spAutoFit/>
                  </a:bodyPr>
                  <a:lstStyle/>
                  <a:p>
                    <a:pPr algn="just"/>
                    <a:r>
                      <a:rPr lang="zh-CN" altLang="en-US" sz="1400" dirty="0" smtClean="0">
                        <a:latin typeface="Times New Roman" panose="02020603050405020304" pitchFamily="18" charset="0"/>
                        <a:cs typeface="Times New Roman" panose="02020603050405020304" pitchFamily="18" charset="0"/>
                      </a:rPr>
                      <a:t>式中， </a:t>
                    </a:r>
                    <a14:m>
                      <m:oMath xmlns:m="http://schemas.openxmlformats.org/officeDocument/2006/math">
                        <m:r>
                          <a:rPr lang="en-US" altLang="zh-CN" sz="1400" b="0" i="1" smtClean="0">
                            <a:latin typeface="Cambria Math" panose="02040503050406030204" pitchFamily="18" charset="0"/>
                          </a:rPr>
                          <m:t>𝑇</m:t>
                        </m:r>
                      </m:oMath>
                    </a14:m>
                    <a:r>
                      <a:rPr lang="zh-CN" altLang="en-US" sz="1400" dirty="0" smtClean="0">
                        <a:latin typeface="Times New Roman" panose="02020603050405020304" pitchFamily="18" charset="0"/>
                        <a:cs typeface="Times New Roman" panose="02020603050405020304" pitchFamily="18" charset="0"/>
                      </a:rPr>
                      <a:t>为拧紧力矩，</a:t>
                    </a:r>
                    <a14:m>
                      <m:oMath xmlns:m="http://schemas.openxmlformats.org/officeDocument/2006/math">
                        <m:r>
                          <a:rPr lang="en-US" altLang="zh-CN" sz="1400" b="0" i="1" smtClean="0">
                            <a:latin typeface="Cambria Math" panose="02040503050406030204" pitchFamily="18" charset="0"/>
                          </a:rPr>
                          <m:t>𝐾</m:t>
                        </m:r>
                        <m:r>
                          <a:rPr lang="zh-CN" altLang="en-US" sz="1400" i="1">
                            <a:latin typeface="Cambria Math" panose="02040503050406030204" pitchFamily="18" charset="0"/>
                          </a:rPr>
                          <m:t>为</m:t>
                        </m:r>
                      </m:oMath>
                    </a14:m>
                    <a:r>
                      <a:rPr lang="zh-CN" altLang="en-US" sz="1400" dirty="0" smtClean="0">
                        <a:latin typeface="Times New Roman" panose="02020603050405020304" pitchFamily="18" charset="0"/>
                        <a:cs typeface="Times New Roman" panose="02020603050405020304" pitchFamily="18" charset="0"/>
                      </a:rPr>
                      <a:t>拧紧力矩系数，取值范围</a:t>
                    </a:r>
                    <a:r>
                      <a:rPr lang="en-US" altLang="zh-CN" sz="1400" dirty="0" smtClean="0">
                        <a:latin typeface="Times New Roman" panose="02020603050405020304" pitchFamily="18" charset="0"/>
                        <a:cs typeface="Times New Roman" panose="02020603050405020304" pitchFamily="18" charset="0"/>
                      </a:rPr>
                      <a:t>0.18~0.21</a:t>
                    </a:r>
                    <a:r>
                      <a:rPr lang="zh-CN" altLang="en-US" sz="1400" dirty="0" smtClean="0">
                        <a:latin typeface="Times New Roman" panose="02020603050405020304" pitchFamily="18" charset="0"/>
                        <a:cs typeface="Times New Roman" panose="02020603050405020304" pitchFamily="18" charset="0"/>
                      </a:rPr>
                      <a:t>，</a:t>
                    </a:r>
                    <a14:m>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𝐹</m:t>
                        </m:r>
                        <m:r>
                          <a:rPr lang="en-US" altLang="zh-CN" sz="1400" b="0" i="1" smtClean="0">
                            <a:latin typeface="Cambria Math" panose="02040503050406030204" pitchFamily="18" charset="0"/>
                            <a:cs typeface="Times New Roman" panose="02020603050405020304" pitchFamily="18" charset="0"/>
                          </a:rPr>
                          <m:t>′</m:t>
                        </m:r>
                        <m:r>
                          <a:rPr lang="zh-CN" altLang="en-US" sz="1400" i="1">
                            <a:latin typeface="Cambria Math" panose="02040503050406030204" pitchFamily="18" charset="0"/>
                            <a:cs typeface="Times New Roman" panose="02020603050405020304" pitchFamily="18" charset="0"/>
                          </a:rPr>
                          <m:t>为</m:t>
                        </m:r>
                      </m:oMath>
                    </a14:m>
                    <a:r>
                      <a:rPr lang="zh-CN" altLang="en-US" sz="1400" dirty="0" smtClean="0">
                        <a:latin typeface="Times New Roman" panose="02020603050405020304" pitchFamily="18" charset="0"/>
                        <a:cs typeface="Times New Roman" panose="02020603050405020304" pitchFamily="18" charset="0"/>
                      </a:rPr>
                      <a:t>预紧力，</a:t>
                    </a:r>
                    <a14:m>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𝑑</m:t>
                        </m:r>
                        <m:r>
                          <a:rPr lang="en-US" altLang="zh-CN" sz="1400" b="0" i="1" smtClean="0">
                            <a:latin typeface="Cambria Math" panose="02040503050406030204" pitchFamily="18" charset="0"/>
                            <a:cs typeface="Times New Roman" panose="02020603050405020304" pitchFamily="18" charset="0"/>
                          </a:rPr>
                          <m:t>′</m:t>
                        </m:r>
                        <m:r>
                          <a:rPr lang="zh-CN" altLang="en-US" sz="1400" i="1">
                            <a:latin typeface="Cambria Math" panose="02040503050406030204" pitchFamily="18" charset="0"/>
                            <a:cs typeface="Times New Roman" panose="02020603050405020304" pitchFamily="18" charset="0"/>
                          </a:rPr>
                          <m:t>为</m:t>
                        </m:r>
                      </m:oMath>
                    </a14:m>
                    <a:r>
                      <a:rPr lang="zh-CN" altLang="en-US" sz="1400" dirty="0" smtClean="0">
                        <a:latin typeface="Times New Roman" panose="02020603050405020304" pitchFamily="18" charset="0"/>
                        <a:cs typeface="Times New Roman" panose="02020603050405020304" pitchFamily="18" charset="0"/>
                      </a:rPr>
                      <a:t>螺纹公称直径。</a:t>
                    </a:r>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4984259" y="6227384"/>
                    <a:ext cx="3951019" cy="523220"/>
                  </a:xfrm>
                  <a:prstGeom prst="rect">
                    <a:avLst/>
                  </a:prstGeom>
                  <a:blipFill rotWithShape="0">
                    <a:blip r:embed="rId9"/>
                    <a:stretch>
                      <a:fillRect l="-463" t="-3529" r="-4784" b="-12941"/>
                    </a:stretch>
                  </a:blipFill>
                </p:spPr>
                <p:txBody>
                  <a:bodyPr/>
                  <a:lstStyle/>
                  <a:p>
                    <a:r>
                      <a:rPr lang="zh-CN" altLang="en-US">
                        <a:noFill/>
                      </a:rPr>
                      <a:t> </a:t>
                    </a:r>
                  </a:p>
                </p:txBody>
              </p:sp>
            </mc:Fallback>
          </mc:AlternateContent>
        </p:grpSp>
      </p:grpSp>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6" name="TextBox 5"/>
          <p:cNvSpPr txBox="1">
            <a:spLocks noChangeArrowheads="1"/>
          </p:cNvSpPr>
          <p:nvPr/>
        </p:nvSpPr>
        <p:spPr bwMode="auto">
          <a:xfrm>
            <a:off x="130264" y="867973"/>
            <a:ext cx="4372161" cy="17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360000" algn="just">
              <a:lnSpc>
                <a:spcPts val="2200"/>
              </a:lnSpc>
            </a:pPr>
            <a:r>
              <a:rPr lang="en-US" altLang="zh-CN" sz="1500" b="1" dirty="0" smtClean="0">
                <a:latin typeface="微软雅黑" panose="020B0503020204020204" pitchFamily="34" charset="-122"/>
                <a:ea typeface="微软雅黑" panose="020B0503020204020204" pitchFamily="34" charset="-122"/>
              </a:rPr>
              <a:t> </a:t>
            </a:r>
            <a:r>
              <a:rPr lang="zh-CN" altLang="en-US" sz="1500" dirty="0">
                <a:latin typeface="宋体" panose="02010600030101010101" pitchFamily="2" charset="-122"/>
              </a:rPr>
              <a:t>基于</a:t>
            </a:r>
            <a:r>
              <a:rPr lang="en-US" altLang="zh-CN" sz="1500" dirty="0" smtClean="0">
                <a:latin typeface="宋体" panose="02010600030101010101" pitchFamily="2" charset="-122"/>
              </a:rPr>
              <a:t>ANSYS workbench</a:t>
            </a:r>
            <a:r>
              <a:rPr lang="zh-CN" altLang="en-US" sz="1500" dirty="0" smtClean="0">
                <a:latin typeface="宋体" panose="02010600030101010101" pitchFamily="2" charset="-122"/>
              </a:rPr>
              <a:t>建立套齿连接模拟试验件三维实体有限元模型进行</a:t>
            </a:r>
            <a:r>
              <a:rPr lang="zh-CN" altLang="en-US" sz="1500" dirty="0" smtClean="0">
                <a:solidFill>
                  <a:srgbClr val="FF0000"/>
                </a:solidFill>
                <a:latin typeface="宋体" panose="02010600030101010101" pitchFamily="2" charset="-122"/>
              </a:rPr>
              <a:t>强度校核</a:t>
            </a:r>
            <a:r>
              <a:rPr lang="zh-CN" altLang="en-US" sz="1500" dirty="0" smtClean="0">
                <a:latin typeface="宋体" panose="02010600030101010101" pitchFamily="2" charset="-122"/>
              </a:rPr>
              <a:t>，简化原则为：</a:t>
            </a:r>
            <a:r>
              <a:rPr lang="en-US" altLang="zh-CN" sz="1500" dirty="0" smtClean="0">
                <a:latin typeface="宋体" panose="02010600030101010101" pitchFamily="2" charset="-122"/>
              </a:rPr>
              <a:t>1</a:t>
            </a:r>
            <a:r>
              <a:rPr lang="zh-CN" altLang="en-US" sz="1500" dirty="0">
                <a:latin typeface="宋体" panose="02010600030101010101" pitchFamily="2" charset="-122"/>
              </a:rPr>
              <a:t>）忽略螺纹结构，将锁紧螺母与外花键轴固结为一个整体</a:t>
            </a:r>
            <a:r>
              <a:rPr lang="zh-CN" altLang="en-US" sz="1500" dirty="0" smtClean="0">
                <a:latin typeface="宋体" panose="02010600030101010101" pitchFamily="2" charset="-122"/>
              </a:rPr>
              <a:t>；</a:t>
            </a:r>
            <a:r>
              <a:rPr lang="en-US" altLang="zh-CN" sz="1500" dirty="0" smtClean="0">
                <a:latin typeface="宋体" panose="02010600030101010101" pitchFamily="2" charset="-122"/>
              </a:rPr>
              <a:t>2</a:t>
            </a:r>
            <a:r>
              <a:rPr lang="zh-CN" altLang="en-US" sz="1500" dirty="0">
                <a:latin typeface="宋体" panose="02010600030101010101" pitchFamily="2" charset="-122"/>
              </a:rPr>
              <a:t>）保留内花键轴法兰处的圆角过渡结构</a:t>
            </a:r>
            <a:r>
              <a:rPr lang="zh-CN" altLang="en-US" sz="1500" dirty="0" smtClean="0">
                <a:latin typeface="宋体" panose="02010600030101010101" pitchFamily="2" charset="-122"/>
              </a:rPr>
              <a:t>；</a:t>
            </a:r>
            <a:r>
              <a:rPr lang="en-US" altLang="zh-CN" sz="1500" dirty="0" smtClean="0">
                <a:latin typeface="宋体" panose="02010600030101010101" pitchFamily="2" charset="-122"/>
              </a:rPr>
              <a:t>3</a:t>
            </a:r>
            <a:r>
              <a:rPr lang="zh-CN" altLang="en-US" sz="1500" dirty="0">
                <a:latin typeface="宋体" panose="02010600030101010101" pitchFamily="2" charset="-122"/>
              </a:rPr>
              <a:t>）去除圆孔和外套齿轴法兰</a:t>
            </a:r>
            <a:r>
              <a:rPr lang="zh-CN" altLang="en-US" sz="1500" dirty="0" smtClean="0">
                <a:latin typeface="宋体" panose="02010600030101010101" pitchFamily="2" charset="-122"/>
              </a:rPr>
              <a:t>；</a:t>
            </a:r>
            <a:r>
              <a:rPr lang="en-US" altLang="zh-CN" sz="1500" dirty="0" smtClean="0">
                <a:latin typeface="宋体" panose="02010600030101010101" pitchFamily="2" charset="-122"/>
              </a:rPr>
              <a:t>4</a:t>
            </a:r>
            <a:r>
              <a:rPr lang="zh-CN" altLang="en-US" sz="1500" dirty="0">
                <a:latin typeface="宋体" panose="02010600030101010101" pitchFamily="2" charset="-122"/>
              </a:rPr>
              <a:t>）忽略齿面啮合结构，关注根部大应力</a:t>
            </a:r>
            <a:r>
              <a:rPr lang="zh-CN" altLang="en-US" sz="1500" dirty="0" smtClean="0">
                <a:latin typeface="宋体" panose="02010600030101010101" pitchFamily="2" charset="-122"/>
              </a:rPr>
              <a:t>区。</a:t>
            </a:r>
            <a:endParaRPr lang="zh-CN" altLang="en-US" sz="1600" dirty="0">
              <a:latin typeface="宋体" panose="02010600030101010101" pitchFamily="2" charset="-122"/>
            </a:endParaRPr>
          </a:p>
        </p:txBody>
      </p:sp>
      <p:grpSp>
        <p:nvGrpSpPr>
          <p:cNvPr id="2" name="组合 1"/>
          <p:cNvGrpSpPr/>
          <p:nvPr/>
        </p:nvGrpSpPr>
        <p:grpSpPr>
          <a:xfrm>
            <a:off x="568770" y="2848961"/>
            <a:ext cx="3637839" cy="2998640"/>
            <a:chOff x="568770" y="2848961"/>
            <a:chExt cx="3637839" cy="2998640"/>
          </a:xfrm>
        </p:grpSpPr>
        <p:pic>
          <p:nvPicPr>
            <p:cNvPr id="17" name="图片 16"/>
            <p:cNvPicPr/>
            <p:nvPr/>
          </p:nvPicPr>
          <p:blipFill>
            <a:blip r:embed="rId10" cstate="print">
              <a:extLst>
                <a:ext uri="{28A0092B-C50C-407E-A947-70E740481C1C}">
                  <a14:useLocalDpi xmlns:a14="http://schemas.microsoft.com/office/drawing/2010/main" val="0"/>
                </a:ext>
              </a:extLst>
            </a:blip>
            <a:stretch>
              <a:fillRect/>
            </a:stretch>
          </p:blipFill>
          <p:spPr>
            <a:xfrm>
              <a:off x="568770" y="2848961"/>
              <a:ext cx="3637839" cy="2059921"/>
            </a:xfrm>
            <a:prstGeom prst="rect">
              <a:avLst/>
            </a:prstGeom>
          </p:spPr>
        </p:pic>
        <p:sp>
          <p:nvSpPr>
            <p:cNvPr id="19" name="矩形 18"/>
            <p:cNvSpPr/>
            <p:nvPr/>
          </p:nvSpPr>
          <p:spPr>
            <a:xfrm>
              <a:off x="568770" y="4908882"/>
              <a:ext cx="3637839" cy="93871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采用</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SOLID187</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四面体单元</a:t>
              </a:r>
              <a:r>
                <a:rPr lang="zh-CN" altLang="en-US" sz="1400" kern="100" dirty="0">
                  <a:solidFill>
                    <a:srgbClr val="000000"/>
                  </a:solidFill>
                  <a:latin typeface="Times New Roman" panose="02020603050405020304" pitchFamily="18" charset="0"/>
                  <a:ea typeface="宋体"/>
                  <a:cs typeface="宋体" panose="02010600030101010101" pitchFamily="2" charset="-122"/>
                </a:rPr>
                <a:t>划分网格</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，总体</a:t>
              </a:r>
              <a:r>
                <a:rPr lang="zh-CN" altLang="en-US" sz="1400" kern="100" dirty="0">
                  <a:solidFill>
                    <a:srgbClr val="000000"/>
                  </a:solidFill>
                  <a:latin typeface="Times New Roman" panose="02020603050405020304" pitchFamily="18" charset="0"/>
                  <a:ea typeface="宋体"/>
                  <a:cs typeface="宋体" panose="02010600030101010101" pitchFamily="2" charset="-122"/>
                </a:rPr>
                <a:t>网格</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尺寸为</a:t>
              </a:r>
              <a:r>
                <a:rPr lang="en-US" altLang="zh-CN" sz="1400" kern="100" dirty="0">
                  <a:solidFill>
                    <a:srgbClr val="000000"/>
                  </a:solidFill>
                  <a:latin typeface="Times New Roman" panose="02020603050405020304" pitchFamily="18" charset="0"/>
                  <a:ea typeface="宋体"/>
                  <a:cs typeface="宋体" panose="02010600030101010101" pitchFamily="2" charset="-122"/>
                </a:rPr>
                <a:t>4mm</a:t>
              </a:r>
              <a:r>
                <a:rPr lang="zh-CN" altLang="en-US" sz="1400" kern="100" dirty="0">
                  <a:solidFill>
                    <a:srgbClr val="000000"/>
                  </a:solidFill>
                  <a:latin typeface="Times New Roman" panose="02020603050405020304" pitchFamily="18" charset="0"/>
                  <a:ea typeface="宋体"/>
                  <a:cs typeface="宋体" panose="02010600030101010101" pitchFamily="2" charset="-122"/>
                </a:rPr>
                <a:t>，圆角处加密至</a:t>
              </a:r>
              <a:r>
                <a:rPr lang="en-US" altLang="zh-CN" sz="1400" kern="100" dirty="0">
                  <a:solidFill>
                    <a:srgbClr val="000000"/>
                  </a:solidFill>
                  <a:latin typeface="Times New Roman" panose="02020603050405020304" pitchFamily="18" charset="0"/>
                  <a:ea typeface="宋体"/>
                  <a:cs typeface="宋体" panose="02010600030101010101" pitchFamily="2" charset="-122"/>
                </a:rPr>
                <a:t>0.5mm</a:t>
              </a:r>
              <a:r>
                <a:rPr lang="zh-CN" altLang="en-US" sz="1400" kern="100" dirty="0">
                  <a:solidFill>
                    <a:srgbClr val="000000"/>
                  </a:solidFill>
                  <a:latin typeface="Times New Roman" panose="02020603050405020304" pitchFamily="18" charset="0"/>
                  <a:ea typeface="宋体"/>
                  <a:cs typeface="宋体" panose="02010600030101010101" pitchFamily="2" charset="-122"/>
                </a:rPr>
                <a:t>，共得</a:t>
              </a:r>
              <a:r>
                <a:rPr lang="en-US" altLang="zh-CN" sz="1400" kern="100" dirty="0">
                  <a:solidFill>
                    <a:srgbClr val="000000"/>
                  </a:solidFill>
                  <a:latin typeface="Times New Roman" panose="02020603050405020304" pitchFamily="18" charset="0"/>
                  <a:ea typeface="宋体"/>
                  <a:cs typeface="宋体" panose="02010600030101010101" pitchFamily="2" charset="-122"/>
                </a:rPr>
                <a:t>409874</a:t>
              </a:r>
              <a:r>
                <a:rPr lang="zh-CN" altLang="en-US" sz="1400" kern="100" dirty="0">
                  <a:solidFill>
                    <a:srgbClr val="000000"/>
                  </a:solidFill>
                  <a:latin typeface="Times New Roman" panose="02020603050405020304" pitchFamily="18" charset="0"/>
                  <a:ea typeface="宋体"/>
                  <a:cs typeface="宋体" panose="02010600030101010101" pitchFamily="2" charset="-122"/>
                </a:rPr>
                <a:t>个单元，</a:t>
              </a:r>
              <a:r>
                <a:rPr lang="en-US" altLang="zh-CN" sz="1400" kern="100" dirty="0">
                  <a:solidFill>
                    <a:srgbClr val="000000"/>
                  </a:solidFill>
                  <a:latin typeface="Times New Roman" panose="02020603050405020304" pitchFamily="18" charset="0"/>
                  <a:ea typeface="宋体"/>
                  <a:cs typeface="宋体" panose="02010600030101010101" pitchFamily="2" charset="-122"/>
                </a:rPr>
                <a:t>597644</a:t>
              </a:r>
              <a:r>
                <a:rPr lang="zh-CN" altLang="en-US" sz="1400" kern="100" dirty="0">
                  <a:solidFill>
                    <a:srgbClr val="000000"/>
                  </a:solidFill>
                  <a:latin typeface="Times New Roman" panose="02020603050405020304" pitchFamily="18" charset="0"/>
                  <a:ea typeface="宋体"/>
                  <a:cs typeface="宋体" panose="02010600030101010101" pitchFamily="2" charset="-122"/>
                </a:rPr>
                <a:t>个节点</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kumimoji="0" lang="en-US" altLang="zh-CN" sz="14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sp>
        <p:nvSpPr>
          <p:cNvPr id="14" name="椭圆 13"/>
          <p:cNvSpPr/>
          <p:nvPr/>
        </p:nvSpPr>
        <p:spPr>
          <a:xfrm>
            <a:off x="4497242" y="1307103"/>
            <a:ext cx="487018" cy="48701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4"/>
          <p:cNvSpPr/>
          <p:nvPr/>
        </p:nvSpPr>
        <p:spPr>
          <a:xfrm>
            <a:off x="4562332" y="2395566"/>
            <a:ext cx="487018" cy="48701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5603799" y="860710"/>
            <a:ext cx="487018" cy="48701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7790454" y="937546"/>
            <a:ext cx="487018" cy="48701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4984259" y="1794121"/>
            <a:ext cx="740680" cy="48194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015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pic>
        <p:nvPicPr>
          <p:cNvPr id="23" name="图片 22"/>
          <p:cNvPicPr>
            <a:picLocks noChangeAspect="1"/>
          </p:cNvPicPr>
          <p:nvPr/>
        </p:nvPicPr>
        <p:blipFill>
          <a:blip r:embed="rId3"/>
          <a:stretch>
            <a:fillRect/>
          </a:stretch>
        </p:blipFill>
        <p:spPr>
          <a:xfrm>
            <a:off x="289488" y="1490869"/>
            <a:ext cx="5632398" cy="3529013"/>
          </a:xfrm>
          <a:prstGeom prst="rect">
            <a:avLst/>
          </a:prstGeom>
        </p:spPr>
      </p:pic>
      <p:sp>
        <p:nvSpPr>
          <p:cNvPr id="26" name="矩形 25"/>
          <p:cNvSpPr/>
          <p:nvPr/>
        </p:nvSpPr>
        <p:spPr>
          <a:xfrm>
            <a:off x="6345397" y="1490869"/>
            <a:ext cx="2326965" cy="3529014"/>
          </a:xfrm>
          <a:prstGeom prst="rect">
            <a:avLst/>
          </a:prstGeom>
          <a:gradFill rotWithShape="1">
            <a:gsLst>
              <a:gs pos="0">
                <a:srgbClr val="0070C0">
                  <a:tint val="50000"/>
                  <a:satMod val="300000"/>
                </a:srgbClr>
              </a:gs>
              <a:gs pos="35000">
                <a:srgbClr val="0070C0">
                  <a:tint val="37000"/>
                  <a:satMod val="300000"/>
                </a:srgbClr>
              </a:gs>
              <a:gs pos="100000">
                <a:srgbClr val="0070C0">
                  <a:tint val="15000"/>
                  <a:satMod val="350000"/>
                </a:srgbClr>
              </a:gs>
            </a:gsLst>
            <a:lin ang="16200000" scaled="1"/>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457200" algn="just" eaLnBrk="0" fontAlgn="base" hangingPunct="0">
              <a:lnSpc>
                <a:spcPct val="1500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rPr>
              <a:t>最大</a:t>
            </a:r>
            <a:r>
              <a:rPr lang="en-US" altLang="zh-CN" sz="1600" kern="100" dirty="0">
                <a:solidFill>
                  <a:srgbClr val="000000"/>
                </a:solidFill>
                <a:latin typeface="Times New Roman" panose="02020603050405020304" pitchFamily="18" charset="0"/>
                <a:ea typeface="宋体"/>
                <a:cs typeface="宋体" panose="02010600030101010101" pitchFamily="2" charset="-122"/>
              </a:rPr>
              <a:t>von-</a:t>
            </a:r>
            <a:r>
              <a:rPr lang="en-US" altLang="zh-CN" sz="1600" kern="100" dirty="0" err="1">
                <a:solidFill>
                  <a:srgbClr val="000000"/>
                </a:solidFill>
                <a:latin typeface="Times New Roman" panose="02020603050405020304" pitchFamily="18" charset="0"/>
                <a:ea typeface="宋体"/>
                <a:cs typeface="宋体" panose="02010600030101010101" pitchFamily="2" charset="-122"/>
              </a:rPr>
              <a:t>Mises</a:t>
            </a:r>
            <a:r>
              <a:rPr lang="zh-CN" altLang="en-US" sz="1600" kern="100" dirty="0">
                <a:solidFill>
                  <a:srgbClr val="000000"/>
                </a:solidFill>
                <a:latin typeface="Times New Roman" panose="02020603050405020304" pitchFamily="18" charset="0"/>
                <a:ea typeface="宋体"/>
                <a:cs typeface="宋体" panose="02010600030101010101" pitchFamily="2" charset="-122"/>
              </a:rPr>
              <a:t>应力为</a:t>
            </a:r>
            <a:r>
              <a:rPr lang="en-US" altLang="zh-CN" sz="1600" kern="100" dirty="0">
                <a:solidFill>
                  <a:srgbClr val="000000"/>
                </a:solidFill>
                <a:latin typeface="Times New Roman" panose="02020603050405020304" pitchFamily="18" charset="0"/>
                <a:ea typeface="宋体"/>
                <a:cs typeface="宋体" panose="02010600030101010101" pitchFamily="2" charset="-122"/>
              </a:rPr>
              <a:t>290.41MPa</a:t>
            </a:r>
            <a:r>
              <a:rPr lang="zh-CN" altLang="en-US" sz="1600" kern="100" dirty="0">
                <a:solidFill>
                  <a:srgbClr val="000000"/>
                </a:solidFill>
                <a:latin typeface="Times New Roman" panose="02020603050405020304" pitchFamily="18" charset="0"/>
                <a:ea typeface="宋体"/>
                <a:cs typeface="宋体" panose="02010600030101010101" pitchFamily="2" charset="-122"/>
              </a:rPr>
              <a:t>，出现在内花键轴的圆角过渡处，该应力值没有超过</a:t>
            </a:r>
            <a:r>
              <a:rPr lang="en-US" altLang="zh-CN" sz="1600" kern="100" dirty="0">
                <a:solidFill>
                  <a:srgbClr val="000000"/>
                </a:solidFill>
                <a:latin typeface="Times New Roman" panose="02020603050405020304" pitchFamily="18" charset="0"/>
                <a:ea typeface="宋体"/>
                <a:cs typeface="宋体" panose="02010600030101010101" pitchFamily="2" charset="-122"/>
              </a:rPr>
              <a:t>45</a:t>
            </a:r>
            <a:r>
              <a:rPr lang="zh-CN" altLang="en-US" sz="1600" kern="100" dirty="0">
                <a:solidFill>
                  <a:srgbClr val="000000"/>
                </a:solidFill>
                <a:latin typeface="Times New Roman" panose="02020603050405020304" pitchFamily="18" charset="0"/>
                <a:ea typeface="宋体"/>
                <a:cs typeface="宋体" panose="02010600030101010101" pitchFamily="2" charset="-122"/>
              </a:rPr>
              <a:t>号</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钢屈服极限（</a:t>
            </a:r>
            <a:r>
              <a:rPr lang="en-US" altLang="zh-CN" sz="1600" kern="100" dirty="0" smtClean="0">
                <a:solidFill>
                  <a:srgbClr val="000000"/>
                </a:solidFill>
                <a:latin typeface="Times New Roman" panose="02020603050405020304" pitchFamily="18" charset="0"/>
                <a:ea typeface="宋体"/>
                <a:cs typeface="宋体" panose="02010600030101010101" pitchFamily="2" charset="-122"/>
              </a:rPr>
              <a:t>355MPa</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a:t>
            </a:r>
            <a:r>
              <a:rPr lang="zh-CN" altLang="en-US" sz="1600" kern="100" dirty="0">
                <a:solidFill>
                  <a:srgbClr val="000000"/>
                </a:solidFill>
                <a:latin typeface="Times New Roman" panose="02020603050405020304" pitchFamily="18" charset="0"/>
                <a:ea typeface="宋体"/>
                <a:cs typeface="宋体" panose="02010600030101010101" pitchFamily="2" charset="-122"/>
              </a:rPr>
              <a:t>因此所设计的套齿连接试验件</a:t>
            </a:r>
            <a:r>
              <a:rPr lang="zh-CN" altLang="en-US" sz="1600" kern="100" dirty="0">
                <a:solidFill>
                  <a:srgbClr val="FF0000"/>
                </a:solidFill>
                <a:latin typeface="Times New Roman" panose="02020603050405020304" pitchFamily="18" charset="0"/>
                <a:ea typeface="宋体"/>
                <a:cs typeface="宋体" panose="02010600030101010101" pitchFamily="2" charset="-122"/>
              </a:rPr>
              <a:t>能够承受</a:t>
            </a:r>
            <a:r>
              <a:rPr lang="zh-CN" altLang="en-US" sz="1600" kern="100" dirty="0">
                <a:solidFill>
                  <a:srgbClr val="000000"/>
                </a:solidFill>
                <a:latin typeface="Times New Roman" panose="02020603050405020304" pitchFamily="18" charset="0"/>
                <a:ea typeface="宋体"/>
                <a:cs typeface="宋体" panose="02010600030101010101" pitchFamily="2" charset="-122"/>
              </a:rPr>
              <a:t>当前实验室所能提供的</a:t>
            </a:r>
            <a:r>
              <a:rPr lang="zh-CN" altLang="en-US" sz="1600" kern="100" dirty="0">
                <a:solidFill>
                  <a:srgbClr val="FF0000"/>
                </a:solidFill>
                <a:latin typeface="Times New Roman" panose="02020603050405020304" pitchFamily="18" charset="0"/>
                <a:ea typeface="宋体"/>
                <a:cs typeface="宋体" panose="02010600030101010101" pitchFamily="2" charset="-122"/>
              </a:rPr>
              <a:t>最大</a:t>
            </a:r>
            <a:r>
              <a:rPr lang="en-US" altLang="zh-CN" sz="1600" kern="100" dirty="0">
                <a:solidFill>
                  <a:srgbClr val="FF0000"/>
                </a:solidFill>
                <a:latin typeface="Times New Roman" panose="02020603050405020304" pitchFamily="18" charset="0"/>
                <a:ea typeface="宋体"/>
                <a:cs typeface="宋体" panose="02010600030101010101" pitchFamily="2" charset="-122"/>
              </a:rPr>
              <a:t>20kN</a:t>
            </a:r>
            <a:r>
              <a:rPr lang="zh-CN" altLang="en-US" sz="1600" kern="100" dirty="0">
                <a:solidFill>
                  <a:srgbClr val="FF0000"/>
                </a:solidFill>
                <a:latin typeface="Times New Roman" panose="02020603050405020304" pitchFamily="18" charset="0"/>
                <a:ea typeface="宋体"/>
                <a:cs typeface="宋体" panose="02010600030101010101" pitchFamily="2" charset="-122"/>
              </a:rPr>
              <a:t>的径向加载</a:t>
            </a:r>
            <a:r>
              <a:rPr lang="zh-CN" altLang="en-US" sz="1600" kern="100" dirty="0">
                <a:solidFill>
                  <a:srgbClr val="000000"/>
                </a:solidFill>
                <a:latin typeface="Times New Roman" panose="02020603050405020304" pitchFamily="18" charset="0"/>
                <a:ea typeface="宋体"/>
                <a:cs typeface="宋体" panose="02010600030101010101" pitchFamily="2" charset="-122"/>
              </a:rPr>
              <a:t>。</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
        <p:nvSpPr>
          <p:cNvPr id="7" name="TextBox 20"/>
          <p:cNvSpPr txBox="1"/>
          <p:nvPr/>
        </p:nvSpPr>
        <p:spPr>
          <a:xfrm>
            <a:off x="1036621" y="5019882"/>
            <a:ext cx="4138132"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a:solidFill>
                  <a:schemeClr val="tx1"/>
                </a:solidFill>
                <a:latin typeface="Arial"/>
                <a:ea typeface="宋体"/>
              </a:rPr>
              <a:t>套齿</a:t>
            </a:r>
            <a:r>
              <a:rPr lang="zh-CN" altLang="en-US" b="1" kern="0" dirty="0" smtClean="0">
                <a:solidFill>
                  <a:schemeClr val="tx1"/>
                </a:solidFill>
                <a:latin typeface="Arial"/>
                <a:ea typeface="宋体"/>
              </a:rPr>
              <a:t>连接模拟试验件强度校核计算结果</a:t>
            </a:r>
            <a:endParaRPr lang="zh-CN" altLang="en-US" b="1" kern="0" dirty="0">
              <a:solidFill>
                <a:schemeClr val="tx1"/>
              </a:solidFill>
              <a:latin typeface="Arial"/>
              <a:ea typeface="宋体"/>
            </a:endParaRPr>
          </a:p>
        </p:txBody>
      </p:sp>
    </p:spTree>
    <p:extLst>
      <p:ext uri="{BB962C8B-B14F-4D97-AF65-F5344CB8AC3E}">
        <p14:creationId xmlns:p14="http://schemas.microsoft.com/office/powerpoint/2010/main" val="23778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30" name="TextBox 5"/>
          <p:cNvSpPr txBox="1">
            <a:spLocks noChangeArrowheads="1"/>
          </p:cNvSpPr>
          <p:nvPr/>
        </p:nvSpPr>
        <p:spPr bwMode="auto">
          <a:xfrm>
            <a:off x="147757" y="871445"/>
            <a:ext cx="834072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2.1.4</a:t>
            </a:r>
            <a:r>
              <a:rPr lang="zh-CN" altLang="en-US" sz="1600" dirty="0">
                <a:latin typeface="微软雅黑" panose="020B0503020204020204" pitchFamily="34" charset="-122"/>
                <a:ea typeface="微软雅黑" panose="020B0503020204020204" pitchFamily="34" charset="-122"/>
              </a:rPr>
              <a:t> 各部件详细设计方案</a:t>
            </a:r>
          </a:p>
        </p:txBody>
      </p:sp>
      <p:sp>
        <p:nvSpPr>
          <p:cNvPr id="5" name="矩形 4"/>
          <p:cNvSpPr/>
          <p:nvPr/>
        </p:nvSpPr>
        <p:spPr>
          <a:xfrm>
            <a:off x="556721" y="1284379"/>
            <a:ext cx="2623802"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en-US" altLang="zh-CN" b="1" dirty="0">
                <a:solidFill>
                  <a:schemeClr val="bg1"/>
                </a:solidFill>
              </a:rPr>
              <a:t>2</a:t>
            </a:r>
            <a:r>
              <a:rPr lang="zh-CN" altLang="en-US" b="1" dirty="0" smtClean="0">
                <a:solidFill>
                  <a:schemeClr val="bg1"/>
                </a:solidFill>
              </a:rPr>
              <a:t>）径向力</a:t>
            </a:r>
            <a:r>
              <a:rPr lang="zh-CN" altLang="en-US" b="1" dirty="0">
                <a:solidFill>
                  <a:schemeClr val="bg1"/>
                </a:solidFill>
              </a:rPr>
              <a:t>加载装置设计</a:t>
            </a:r>
            <a:endParaRPr lang="en-US" altLang="zh-CN" b="1" dirty="0">
              <a:solidFill>
                <a:schemeClr val="bg1"/>
              </a:solidFill>
            </a:endParaRPr>
          </a:p>
        </p:txBody>
      </p:sp>
      <p:grpSp>
        <p:nvGrpSpPr>
          <p:cNvPr id="7" name="组合 6"/>
          <p:cNvGrpSpPr/>
          <p:nvPr/>
        </p:nvGrpSpPr>
        <p:grpSpPr>
          <a:xfrm>
            <a:off x="417575" y="1808922"/>
            <a:ext cx="4480724" cy="4760206"/>
            <a:chOff x="556722" y="1808922"/>
            <a:chExt cx="4480724" cy="4760206"/>
          </a:xfrm>
        </p:grpSpPr>
        <p:pic>
          <p:nvPicPr>
            <p:cNvPr id="3" name="图片 2"/>
            <p:cNvPicPr>
              <a:picLocks noChangeAspect="1"/>
            </p:cNvPicPr>
            <p:nvPr/>
          </p:nvPicPr>
          <p:blipFill>
            <a:blip r:embed="rId3"/>
            <a:stretch>
              <a:fillRect/>
            </a:stretch>
          </p:blipFill>
          <p:spPr>
            <a:xfrm>
              <a:off x="556722" y="1808922"/>
              <a:ext cx="4480724" cy="4475729"/>
            </a:xfrm>
            <a:prstGeom prst="rect">
              <a:avLst/>
            </a:prstGeom>
          </p:spPr>
        </p:pic>
        <p:sp>
          <p:nvSpPr>
            <p:cNvPr id="17" name="TextBox 20"/>
            <p:cNvSpPr txBox="1"/>
            <p:nvPr/>
          </p:nvSpPr>
          <p:spPr>
            <a:xfrm>
              <a:off x="1298082" y="6199796"/>
              <a:ext cx="2998004"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smtClean="0">
                  <a:solidFill>
                    <a:schemeClr val="tx1"/>
                  </a:solidFill>
                  <a:latin typeface="Arial"/>
                  <a:ea typeface="宋体"/>
                </a:rPr>
                <a:t>径向力加载装置结构</a:t>
              </a:r>
              <a:endParaRPr lang="zh-CN" altLang="en-US" b="1" kern="0" dirty="0">
                <a:solidFill>
                  <a:schemeClr val="tx1"/>
                </a:solidFill>
                <a:latin typeface="Arial"/>
                <a:ea typeface="宋体"/>
              </a:endParaRPr>
            </a:p>
          </p:txBody>
        </p:sp>
      </p:grpSp>
      <p:grpSp>
        <p:nvGrpSpPr>
          <p:cNvPr id="12" name="组合 11"/>
          <p:cNvGrpSpPr/>
          <p:nvPr/>
        </p:nvGrpSpPr>
        <p:grpSpPr>
          <a:xfrm>
            <a:off x="4838666" y="1808922"/>
            <a:ext cx="4304871" cy="4475729"/>
            <a:chOff x="4838666" y="1808922"/>
            <a:chExt cx="4304871" cy="4475729"/>
          </a:xfrm>
        </p:grpSpPr>
        <p:pic>
          <p:nvPicPr>
            <p:cNvPr id="4" name="图片 3"/>
            <p:cNvPicPr>
              <a:picLocks noChangeAspect="1"/>
            </p:cNvPicPr>
            <p:nvPr/>
          </p:nvPicPr>
          <p:blipFill>
            <a:blip r:embed="rId4"/>
            <a:stretch>
              <a:fillRect/>
            </a:stretch>
          </p:blipFill>
          <p:spPr>
            <a:xfrm>
              <a:off x="4838666" y="1808922"/>
              <a:ext cx="4304871" cy="3510494"/>
            </a:xfrm>
            <a:prstGeom prst="rect">
              <a:avLst/>
            </a:prstGeom>
          </p:spPr>
        </p:pic>
        <p:sp>
          <p:nvSpPr>
            <p:cNvPr id="18" name="TextBox 20"/>
            <p:cNvSpPr txBox="1"/>
            <p:nvPr/>
          </p:nvSpPr>
          <p:spPr>
            <a:xfrm>
              <a:off x="5492099" y="5915319"/>
              <a:ext cx="2998004"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smtClean="0">
                  <a:solidFill>
                    <a:schemeClr val="tx1"/>
                  </a:solidFill>
                  <a:latin typeface="Arial"/>
                  <a:ea typeface="宋体"/>
                </a:rPr>
                <a:t>径向力加载装置功能原理</a:t>
              </a:r>
              <a:endParaRPr lang="zh-CN" altLang="en-US" b="1" kern="0" dirty="0">
                <a:solidFill>
                  <a:schemeClr val="tx1"/>
                </a:solidFill>
                <a:latin typeface="Arial"/>
                <a:ea typeface="宋体"/>
              </a:endParaRPr>
            </a:p>
          </p:txBody>
        </p:sp>
      </p:grpSp>
      <p:sp>
        <p:nvSpPr>
          <p:cNvPr id="8" name="上箭头 7"/>
          <p:cNvSpPr/>
          <p:nvPr/>
        </p:nvSpPr>
        <p:spPr>
          <a:xfrm>
            <a:off x="6865263" y="4939749"/>
            <a:ext cx="211919" cy="525074"/>
          </a:xfrm>
          <a:prstGeom prst="upArrow">
            <a:avLst>
              <a:gd name="adj1" fmla="val 30688"/>
              <a:gd name="adj2" fmla="val 8620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389976" y="5462135"/>
            <a:ext cx="1261884" cy="307777"/>
          </a:xfrm>
          <a:prstGeom prst="rect">
            <a:avLst/>
          </a:prstGeom>
          <a:noFill/>
        </p:spPr>
        <p:txBody>
          <a:bodyPr wrap="none" rtlCol="0">
            <a:spAutoFit/>
          </a:bodyPr>
          <a:lstStyle/>
          <a:p>
            <a:r>
              <a:rPr lang="zh-CN" altLang="en-US" sz="1400" b="1" dirty="0" smtClean="0"/>
              <a:t>千斤顶作用力</a:t>
            </a:r>
            <a:endParaRPr lang="zh-CN" altLang="en-US" sz="1400" b="1" dirty="0"/>
          </a:p>
        </p:txBody>
      </p:sp>
      <p:sp>
        <p:nvSpPr>
          <p:cNvPr id="20" name="上箭头 19"/>
          <p:cNvSpPr/>
          <p:nvPr/>
        </p:nvSpPr>
        <p:spPr>
          <a:xfrm flipV="1">
            <a:off x="6865262" y="2936247"/>
            <a:ext cx="211920" cy="547268"/>
          </a:xfrm>
          <a:prstGeom prst="upArrow">
            <a:avLst>
              <a:gd name="adj1" fmla="val 30688"/>
              <a:gd name="adj2" fmla="val 8620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6519816" y="2479003"/>
            <a:ext cx="902811" cy="523220"/>
          </a:xfrm>
          <a:prstGeom prst="rect">
            <a:avLst/>
          </a:prstGeom>
          <a:noFill/>
        </p:spPr>
        <p:txBody>
          <a:bodyPr wrap="none" rtlCol="0">
            <a:spAutoFit/>
          </a:bodyPr>
          <a:lstStyle/>
          <a:p>
            <a:pPr algn="ctr"/>
            <a:r>
              <a:rPr lang="zh-CN" altLang="en-US" sz="1400" b="1" dirty="0"/>
              <a:t>试验</a:t>
            </a:r>
            <a:r>
              <a:rPr lang="zh-CN" altLang="en-US" sz="1400" b="1" dirty="0" smtClean="0"/>
              <a:t>件</a:t>
            </a:r>
            <a:endParaRPr lang="en-US" altLang="zh-CN" sz="1400" b="1" dirty="0" smtClean="0"/>
          </a:p>
          <a:p>
            <a:pPr algn="ctr"/>
            <a:r>
              <a:rPr lang="zh-CN" altLang="en-US" sz="1400" b="1" dirty="0" smtClean="0"/>
              <a:t>反作用力</a:t>
            </a:r>
            <a:endParaRPr lang="zh-CN" altLang="en-US" sz="1400" b="1" dirty="0"/>
          </a:p>
        </p:txBody>
      </p:sp>
      <p:sp>
        <p:nvSpPr>
          <p:cNvPr id="22" name="矩形 21"/>
          <p:cNvSpPr/>
          <p:nvPr/>
        </p:nvSpPr>
        <p:spPr>
          <a:xfrm>
            <a:off x="6582522" y="3940759"/>
            <a:ext cx="804397" cy="614681"/>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609518" y="3986489"/>
            <a:ext cx="723405" cy="523220"/>
          </a:xfrm>
          <a:prstGeom prst="rect">
            <a:avLst/>
          </a:prstGeom>
          <a:noFill/>
        </p:spPr>
        <p:txBody>
          <a:bodyPr wrap="square" rtlCol="0">
            <a:spAutoFit/>
          </a:bodyPr>
          <a:lstStyle/>
          <a:p>
            <a:pPr algn="ctr"/>
            <a:r>
              <a:rPr lang="zh-CN" altLang="en-US" sz="1400" b="1" dirty="0" smtClean="0"/>
              <a:t>压力感知区域</a:t>
            </a:r>
            <a:endParaRPr lang="zh-CN" altLang="en-US" sz="1400" b="1" dirty="0"/>
          </a:p>
        </p:txBody>
      </p:sp>
    </p:spTree>
    <p:extLst>
      <p:ext uri="{BB962C8B-B14F-4D97-AF65-F5344CB8AC3E}">
        <p14:creationId xmlns:p14="http://schemas.microsoft.com/office/powerpoint/2010/main" val="16787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par>
                                <p:cTn id="47" presetID="16" presetClass="entr" presetSubtype="4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outHorizont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p:bldP spid="20" grpId="0" animBg="1"/>
      <p:bldP spid="21" grpId="0"/>
      <p:bldP spid="22"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30" name="TextBox 5"/>
          <p:cNvSpPr txBox="1">
            <a:spLocks noChangeArrowheads="1"/>
          </p:cNvSpPr>
          <p:nvPr/>
        </p:nvSpPr>
        <p:spPr bwMode="auto">
          <a:xfrm>
            <a:off x="147757" y="871445"/>
            <a:ext cx="834072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2.1.4</a:t>
            </a:r>
            <a:r>
              <a:rPr lang="zh-CN" altLang="en-US" sz="1600" dirty="0">
                <a:latin typeface="微软雅黑" panose="020B0503020204020204" pitchFamily="34" charset="-122"/>
                <a:ea typeface="微软雅黑" panose="020B0503020204020204" pitchFamily="34" charset="-122"/>
              </a:rPr>
              <a:t> 各部件详细设计方案</a:t>
            </a:r>
          </a:p>
        </p:txBody>
      </p:sp>
      <p:sp>
        <p:nvSpPr>
          <p:cNvPr id="5" name="矩形 4"/>
          <p:cNvSpPr/>
          <p:nvPr/>
        </p:nvSpPr>
        <p:spPr>
          <a:xfrm>
            <a:off x="556721" y="1284379"/>
            <a:ext cx="2375322"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en-US" altLang="zh-CN" b="1" dirty="0" smtClean="0">
                <a:solidFill>
                  <a:schemeClr val="bg1"/>
                </a:solidFill>
              </a:rPr>
              <a:t>3</a:t>
            </a:r>
            <a:r>
              <a:rPr lang="zh-CN" altLang="en-US" b="1" dirty="0" smtClean="0">
                <a:solidFill>
                  <a:schemeClr val="bg1"/>
                </a:solidFill>
              </a:rPr>
              <a:t>）扭矩加载</a:t>
            </a:r>
            <a:r>
              <a:rPr lang="zh-CN" altLang="en-US" b="1" dirty="0">
                <a:solidFill>
                  <a:schemeClr val="bg1"/>
                </a:solidFill>
              </a:rPr>
              <a:t>装置设计</a:t>
            </a:r>
            <a:endParaRPr lang="en-US" altLang="zh-CN" b="1" dirty="0">
              <a:solidFill>
                <a:schemeClr val="bg1"/>
              </a:solidFill>
            </a:endParaRPr>
          </a:p>
        </p:txBody>
      </p:sp>
      <p:pic>
        <p:nvPicPr>
          <p:cNvPr id="9" name="图片 8"/>
          <p:cNvPicPr>
            <a:picLocks noChangeAspect="1"/>
          </p:cNvPicPr>
          <p:nvPr/>
        </p:nvPicPr>
        <p:blipFill>
          <a:blip r:embed="rId3"/>
          <a:stretch>
            <a:fillRect/>
          </a:stretch>
        </p:blipFill>
        <p:spPr>
          <a:xfrm>
            <a:off x="308011" y="1784468"/>
            <a:ext cx="8835989" cy="4892129"/>
          </a:xfrm>
          <a:prstGeom prst="rect">
            <a:avLst/>
          </a:prstGeom>
        </p:spPr>
      </p:pic>
    </p:spTree>
    <p:extLst>
      <p:ext uri="{BB962C8B-B14F-4D97-AF65-F5344CB8AC3E}">
        <p14:creationId xmlns:p14="http://schemas.microsoft.com/office/powerpoint/2010/main" val="318262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30" name="TextBox 5"/>
          <p:cNvSpPr txBox="1">
            <a:spLocks noChangeArrowheads="1"/>
          </p:cNvSpPr>
          <p:nvPr/>
        </p:nvSpPr>
        <p:spPr bwMode="auto">
          <a:xfrm>
            <a:off x="147757" y="871445"/>
            <a:ext cx="834072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2.1.4</a:t>
            </a:r>
            <a:r>
              <a:rPr lang="zh-CN" altLang="en-US" sz="1600" dirty="0">
                <a:latin typeface="微软雅黑" panose="020B0503020204020204" pitchFamily="34" charset="-122"/>
                <a:ea typeface="微软雅黑" panose="020B0503020204020204" pitchFamily="34" charset="-122"/>
              </a:rPr>
              <a:t> 各部件详细设计方案</a:t>
            </a:r>
          </a:p>
        </p:txBody>
      </p:sp>
      <p:sp>
        <p:nvSpPr>
          <p:cNvPr id="5" name="矩形 4"/>
          <p:cNvSpPr/>
          <p:nvPr/>
        </p:nvSpPr>
        <p:spPr>
          <a:xfrm>
            <a:off x="556721" y="1284379"/>
            <a:ext cx="3776740"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en-US" altLang="zh-CN" b="1" dirty="0">
                <a:solidFill>
                  <a:schemeClr val="bg1"/>
                </a:solidFill>
              </a:rPr>
              <a:t>4</a:t>
            </a:r>
            <a:r>
              <a:rPr lang="zh-CN" altLang="en-US" b="1" dirty="0">
                <a:solidFill>
                  <a:schemeClr val="bg1"/>
                </a:solidFill>
              </a:rPr>
              <a:t>）套齿连接模拟试验件安装</a:t>
            </a:r>
            <a:r>
              <a:rPr lang="zh-CN" altLang="en-US" b="1" dirty="0" smtClean="0">
                <a:solidFill>
                  <a:schemeClr val="bg1"/>
                </a:solidFill>
              </a:rPr>
              <a:t>架结构</a:t>
            </a:r>
            <a:endParaRPr lang="en-US" altLang="zh-CN" b="1" dirty="0">
              <a:solidFill>
                <a:schemeClr val="bg1"/>
              </a:solidFill>
            </a:endParaRPr>
          </a:p>
        </p:txBody>
      </p:sp>
      <p:grpSp>
        <p:nvGrpSpPr>
          <p:cNvPr id="3" name="组合 2"/>
          <p:cNvGrpSpPr/>
          <p:nvPr/>
        </p:nvGrpSpPr>
        <p:grpSpPr>
          <a:xfrm>
            <a:off x="556721" y="1709111"/>
            <a:ext cx="8191251" cy="4710080"/>
            <a:chOff x="556721" y="1709111"/>
            <a:chExt cx="8191251" cy="4710080"/>
          </a:xfrm>
        </p:grpSpPr>
        <p:pic>
          <p:nvPicPr>
            <p:cNvPr id="2" name="图片 1"/>
            <p:cNvPicPr>
              <a:picLocks noChangeAspect="1"/>
            </p:cNvPicPr>
            <p:nvPr/>
          </p:nvPicPr>
          <p:blipFill>
            <a:blip r:embed="rId3"/>
            <a:stretch>
              <a:fillRect/>
            </a:stretch>
          </p:blipFill>
          <p:spPr>
            <a:xfrm>
              <a:off x="556721" y="1709111"/>
              <a:ext cx="8191251" cy="4340748"/>
            </a:xfrm>
            <a:prstGeom prst="rect">
              <a:avLst/>
            </a:prstGeom>
          </p:spPr>
        </p:pic>
        <p:sp>
          <p:nvSpPr>
            <p:cNvPr id="8" name="TextBox 20"/>
            <p:cNvSpPr txBox="1"/>
            <p:nvPr/>
          </p:nvSpPr>
          <p:spPr>
            <a:xfrm>
              <a:off x="1228509" y="6049859"/>
              <a:ext cx="2998004"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smtClean="0">
                  <a:solidFill>
                    <a:schemeClr val="tx1"/>
                  </a:solidFill>
                  <a:latin typeface="Arial"/>
                  <a:ea typeface="宋体"/>
                </a:rPr>
                <a:t>安装架正面</a:t>
              </a:r>
              <a:endParaRPr lang="zh-CN" altLang="en-US" b="1" kern="0" dirty="0">
                <a:solidFill>
                  <a:schemeClr val="tx1"/>
                </a:solidFill>
                <a:latin typeface="Arial"/>
                <a:ea typeface="宋体"/>
              </a:endParaRPr>
            </a:p>
          </p:txBody>
        </p:sp>
        <p:sp>
          <p:nvSpPr>
            <p:cNvPr id="10" name="TextBox 20"/>
            <p:cNvSpPr txBox="1"/>
            <p:nvPr/>
          </p:nvSpPr>
          <p:spPr>
            <a:xfrm>
              <a:off x="5267456" y="6049859"/>
              <a:ext cx="2998004" cy="369332"/>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fontAlgn="auto" hangingPunct="1">
                <a:spcBef>
                  <a:spcPts val="0"/>
                </a:spcBef>
                <a:spcAft>
                  <a:spcPts val="0"/>
                </a:spcAft>
                <a:buFont typeface="Arial" pitchFamily="34" charset="0"/>
                <a:buNone/>
                <a:defRPr/>
              </a:pPr>
              <a:r>
                <a:rPr lang="zh-CN" altLang="en-US" b="1" kern="0" dirty="0" smtClean="0">
                  <a:solidFill>
                    <a:schemeClr val="tx1"/>
                  </a:solidFill>
                  <a:latin typeface="Arial"/>
                  <a:ea typeface="宋体"/>
                </a:rPr>
                <a:t>安装架背面</a:t>
              </a:r>
              <a:endParaRPr lang="zh-CN" altLang="en-US" b="1" kern="0" dirty="0">
                <a:solidFill>
                  <a:schemeClr val="tx1"/>
                </a:solidFill>
                <a:latin typeface="Arial"/>
                <a:ea typeface="宋体"/>
              </a:endParaRPr>
            </a:p>
          </p:txBody>
        </p:sp>
      </p:grpSp>
    </p:spTree>
    <p:extLst>
      <p:ext uri="{BB962C8B-B14F-4D97-AF65-F5344CB8AC3E}">
        <p14:creationId xmlns:p14="http://schemas.microsoft.com/office/powerpoint/2010/main" val="16513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a:solidFill>
                  <a:schemeClr val="bg1">
                    <a:lumMod val="50000"/>
                  </a:schemeClr>
                </a:solidFill>
                <a:latin typeface="黑体" panose="02010609060101010101" pitchFamily="49" charset="-122"/>
                <a:ea typeface="黑体" panose="02010609060101010101" pitchFamily="49" charset="-122"/>
              </a:rPr>
              <a:t>课题来源</a:t>
            </a:r>
          </a:p>
        </p:txBody>
      </p:sp>
      <p:sp>
        <p:nvSpPr>
          <p:cNvPr id="3" name="文本框 2"/>
          <p:cNvSpPr txBox="1"/>
          <p:nvPr/>
        </p:nvSpPr>
        <p:spPr>
          <a:xfrm>
            <a:off x="413887" y="2705725"/>
            <a:ext cx="8316227" cy="1446550"/>
          </a:xfrm>
          <a:prstGeom prst="rect">
            <a:avLst/>
          </a:prstGeom>
          <a:noFill/>
        </p:spPr>
        <p:txBody>
          <a:bodyPr wrap="square" rtlCol="0">
            <a:spAutoFit/>
          </a:bodyPr>
          <a:lstStyle/>
          <a:p>
            <a:pPr algn="ctr"/>
            <a:r>
              <a:rPr lang="zh-CN" altLang="en-US" sz="3200" dirty="0" smtClean="0">
                <a:latin typeface="黑体" panose="02010609060101010101" pitchFamily="49" charset="-122"/>
                <a:ea typeface="黑体" panose="02010609060101010101" pitchFamily="49" charset="-122"/>
              </a:rPr>
              <a:t>航空</a:t>
            </a:r>
            <a:r>
              <a:rPr lang="zh-CN" altLang="en-US" sz="3200" dirty="0">
                <a:latin typeface="黑体" panose="02010609060101010101" pitchFamily="49" charset="-122"/>
                <a:ea typeface="黑体" panose="02010609060101010101" pitchFamily="49" charset="-122"/>
              </a:rPr>
              <a:t>发动机及燃气轮机重大专项基础研究</a:t>
            </a:r>
            <a:r>
              <a:rPr lang="zh-CN" altLang="en-US" sz="3200" dirty="0" smtClean="0">
                <a:latin typeface="黑体" panose="02010609060101010101" pitchFamily="49" charset="-122"/>
                <a:ea typeface="黑体" panose="02010609060101010101" pitchFamily="49" charset="-122"/>
              </a:rPr>
              <a:t>项目</a:t>
            </a:r>
            <a:endParaRPr lang="en-US" altLang="zh-CN" sz="3200" dirty="0" smtClean="0">
              <a:latin typeface="黑体" panose="02010609060101010101" pitchFamily="49" charset="-122"/>
              <a:ea typeface="黑体" panose="02010609060101010101" pitchFamily="49" charset="-122"/>
            </a:endParaRPr>
          </a:p>
          <a:p>
            <a:pPr algn="ctr"/>
            <a:endParaRPr lang="en-US" altLang="zh-CN" sz="2800" dirty="0" smtClean="0">
              <a:latin typeface="黑体" panose="02010609060101010101" pitchFamily="49" charset="-122"/>
              <a:ea typeface="黑体" panose="02010609060101010101" pitchFamily="49" charset="-122"/>
            </a:endParaRPr>
          </a:p>
          <a:p>
            <a:pPr algn="ctr"/>
            <a:r>
              <a:rPr lang="zh-CN" altLang="en-US" sz="2800" dirty="0" smtClean="0">
                <a:solidFill>
                  <a:srgbClr val="FF0000"/>
                </a:solidFill>
                <a:latin typeface="黑体" panose="02010609060101010101" pitchFamily="49" charset="-122"/>
                <a:ea typeface="黑体" panose="02010609060101010101" pitchFamily="49" charset="-122"/>
              </a:rPr>
              <a:t>子</a:t>
            </a:r>
            <a:r>
              <a:rPr lang="zh-CN" altLang="en-US" sz="2800" dirty="0">
                <a:solidFill>
                  <a:srgbClr val="FF0000"/>
                </a:solidFill>
                <a:latin typeface="黑体" panose="02010609060101010101" pitchFamily="49" charset="-122"/>
                <a:ea typeface="黑体" panose="02010609060101010101" pitchFamily="49" charset="-122"/>
              </a:rPr>
              <a:t>课题：转子系统典型故障机理及诊断方法</a:t>
            </a:r>
          </a:p>
        </p:txBody>
      </p:sp>
    </p:spTree>
    <p:extLst>
      <p:ext uri="{BB962C8B-B14F-4D97-AF65-F5344CB8AC3E}">
        <p14:creationId xmlns:p14="http://schemas.microsoft.com/office/powerpoint/2010/main" val="1553619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齿连接模拟试验件刚度特性仿真</a:t>
            </a:r>
          </a:p>
        </p:txBody>
      </p:sp>
      <p:sp>
        <p:nvSpPr>
          <p:cNvPr id="8" name="文本框 7"/>
          <p:cNvSpPr txBox="1"/>
          <p:nvPr/>
        </p:nvSpPr>
        <p:spPr>
          <a:xfrm>
            <a:off x="545195" y="1323692"/>
            <a:ext cx="1112354" cy="369332"/>
          </a:xfrm>
          <a:prstGeom prst="rect">
            <a:avLst/>
          </a:prstGeom>
          <a:gradFill>
            <a:gsLst>
              <a:gs pos="0">
                <a:schemeClr val="accent1">
                  <a:lumMod val="5000"/>
                  <a:lumOff val="95000"/>
                </a:schemeClr>
              </a:gs>
              <a:gs pos="30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r>
              <a:rPr lang="zh-CN" altLang="en-US" dirty="0" smtClean="0"/>
              <a:t>径向载荷</a:t>
            </a:r>
            <a:endParaRPr lang="zh-CN" altLang="en-US" dirty="0"/>
          </a:p>
        </p:txBody>
      </p:sp>
      <p:sp>
        <p:nvSpPr>
          <p:cNvPr id="10" name="文本框 9"/>
          <p:cNvSpPr txBox="1"/>
          <p:nvPr/>
        </p:nvSpPr>
        <p:spPr>
          <a:xfrm>
            <a:off x="545195" y="1873605"/>
            <a:ext cx="1112354" cy="369332"/>
          </a:xfrm>
          <a:prstGeom prst="rect">
            <a:avLst/>
          </a:prstGeom>
          <a:solidFill>
            <a:srgbClr val="FFC000"/>
          </a:solidFill>
          <a:ln>
            <a:solidFill>
              <a:schemeClr val="accent1"/>
            </a:solidFill>
          </a:ln>
        </p:spPr>
        <p:txBody>
          <a:bodyPr wrap="square" rtlCol="0">
            <a:spAutoFit/>
          </a:bodyPr>
          <a:lstStyle/>
          <a:p>
            <a:r>
              <a:rPr lang="zh-CN" altLang="en-US" dirty="0"/>
              <a:t>配合间隙</a:t>
            </a:r>
          </a:p>
        </p:txBody>
      </p:sp>
      <p:sp>
        <p:nvSpPr>
          <p:cNvPr id="11" name="文本框 10"/>
          <p:cNvSpPr txBox="1"/>
          <p:nvPr/>
        </p:nvSpPr>
        <p:spPr>
          <a:xfrm>
            <a:off x="545195" y="2423518"/>
            <a:ext cx="1112354" cy="369332"/>
          </a:xfrm>
          <a:prstGeom prst="rect">
            <a:avLst/>
          </a:prstGeom>
          <a:gradFill>
            <a:gsLst>
              <a:gs pos="0">
                <a:schemeClr val="accent1">
                  <a:lumMod val="5000"/>
                  <a:lumOff val="95000"/>
                </a:schemeClr>
              </a:gs>
              <a:gs pos="30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r>
              <a:rPr lang="zh-CN" altLang="en-US" dirty="0"/>
              <a:t>拧紧力矩</a:t>
            </a:r>
          </a:p>
        </p:txBody>
      </p:sp>
      <p:sp>
        <p:nvSpPr>
          <p:cNvPr id="12" name="文本框 11"/>
          <p:cNvSpPr txBox="1"/>
          <p:nvPr/>
        </p:nvSpPr>
        <p:spPr>
          <a:xfrm>
            <a:off x="545195" y="2969975"/>
            <a:ext cx="1112354" cy="369332"/>
          </a:xfrm>
          <a:prstGeom prst="rect">
            <a:avLst/>
          </a:prstGeom>
          <a:solidFill>
            <a:srgbClr val="FFC000"/>
          </a:solidFill>
          <a:ln>
            <a:solidFill>
              <a:schemeClr val="accent1"/>
            </a:solidFill>
          </a:ln>
        </p:spPr>
        <p:txBody>
          <a:bodyPr wrap="square" rtlCol="0">
            <a:spAutoFit/>
          </a:bodyPr>
          <a:lstStyle/>
          <a:p>
            <a:r>
              <a:rPr lang="zh-CN" altLang="en-US" dirty="0"/>
              <a:t>扭矩</a:t>
            </a:r>
            <a:r>
              <a:rPr lang="zh-CN" altLang="en-US" dirty="0" smtClean="0"/>
              <a:t>载荷</a:t>
            </a:r>
            <a:endParaRPr lang="zh-CN" altLang="en-US" dirty="0"/>
          </a:p>
        </p:txBody>
      </p:sp>
      <p:sp>
        <p:nvSpPr>
          <p:cNvPr id="5" name="椭圆 4"/>
          <p:cNvSpPr/>
          <p:nvPr/>
        </p:nvSpPr>
        <p:spPr>
          <a:xfrm>
            <a:off x="2739303" y="1873605"/>
            <a:ext cx="1564342" cy="824869"/>
          </a:xfrm>
          <a:prstGeom prst="ellipse">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刚度</a:t>
            </a:r>
            <a:endParaRPr lang="zh-CN" altLang="en-US" dirty="0">
              <a:solidFill>
                <a:schemeClr val="tx1"/>
              </a:solidFill>
            </a:endParaRPr>
          </a:p>
        </p:txBody>
      </p:sp>
      <p:grpSp>
        <p:nvGrpSpPr>
          <p:cNvPr id="13" name="组合 12"/>
          <p:cNvGrpSpPr/>
          <p:nvPr/>
        </p:nvGrpSpPr>
        <p:grpSpPr>
          <a:xfrm>
            <a:off x="1892261" y="1978262"/>
            <a:ext cx="731598" cy="453518"/>
            <a:chOff x="2339523" y="2057774"/>
            <a:chExt cx="731598" cy="453518"/>
          </a:xfrm>
        </p:grpSpPr>
        <p:sp>
          <p:nvSpPr>
            <p:cNvPr id="6" name="右箭头 5"/>
            <p:cNvSpPr/>
            <p:nvPr/>
          </p:nvSpPr>
          <p:spPr>
            <a:xfrm>
              <a:off x="2339523" y="2261517"/>
              <a:ext cx="731598" cy="249775"/>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397716" y="2057774"/>
              <a:ext cx="543739" cy="307777"/>
            </a:xfrm>
            <a:prstGeom prst="rect">
              <a:avLst/>
            </a:prstGeom>
            <a:noFill/>
          </p:spPr>
          <p:txBody>
            <a:bodyPr wrap="none" rtlCol="0">
              <a:spAutoFit/>
            </a:bodyPr>
            <a:lstStyle/>
            <a:p>
              <a:r>
                <a:rPr lang="zh-CN" altLang="en-US" sz="1400" b="1" dirty="0" smtClean="0"/>
                <a:t>影响</a:t>
              </a:r>
              <a:endParaRPr lang="zh-CN" altLang="en-US" sz="1400" b="1" dirty="0"/>
            </a:p>
          </p:txBody>
        </p:sp>
      </p:grpSp>
      <p:grpSp>
        <p:nvGrpSpPr>
          <p:cNvPr id="27" name="组合 26"/>
          <p:cNvGrpSpPr/>
          <p:nvPr/>
        </p:nvGrpSpPr>
        <p:grpSpPr>
          <a:xfrm>
            <a:off x="545195" y="3339307"/>
            <a:ext cx="4271697" cy="2909852"/>
            <a:chOff x="545195" y="3339307"/>
            <a:chExt cx="4271697" cy="2909852"/>
          </a:xfrm>
        </p:grpSpPr>
        <p:sp>
          <p:nvSpPr>
            <p:cNvPr id="16" name="文本框 15"/>
            <p:cNvSpPr txBox="1"/>
            <p:nvPr/>
          </p:nvSpPr>
          <p:spPr>
            <a:xfrm>
              <a:off x="545195" y="5602828"/>
              <a:ext cx="4116257" cy="646331"/>
            </a:xfrm>
            <a:prstGeom prst="rect">
              <a:avLst/>
            </a:prstGeom>
            <a:solidFill>
              <a:schemeClr val="accent6">
                <a:lumMod val="60000"/>
                <a:lumOff val="40000"/>
              </a:schemeClr>
            </a:solidFill>
          </p:spPr>
          <p:txBody>
            <a:bodyPr wrap="square" rtlCol="0">
              <a:spAutoFit/>
            </a:bodyPr>
            <a:lstStyle/>
            <a:p>
              <a:r>
                <a:rPr lang="zh-CN" altLang="en-US" dirty="0" smtClean="0"/>
                <a:t>径向刚度：</a:t>
              </a:r>
              <a:endParaRPr lang="en-US" altLang="zh-CN" dirty="0" smtClean="0"/>
            </a:p>
            <a:p>
              <a:r>
                <a:rPr lang="zh-CN" altLang="en-US" dirty="0" smtClean="0"/>
                <a:t>角</a:t>
              </a:r>
              <a:r>
                <a:rPr lang="zh-CN" altLang="en-US" dirty="0"/>
                <a:t>向</a:t>
              </a:r>
              <a:r>
                <a:rPr lang="zh-CN" altLang="en-US" dirty="0" smtClean="0"/>
                <a:t>刚度：</a:t>
              </a:r>
              <a:endParaRPr lang="zh-CN" altLang="en-US" dirty="0"/>
            </a:p>
          </p:txBody>
        </p:sp>
        <p:pic>
          <p:nvPicPr>
            <p:cNvPr id="14" name="图片 13"/>
            <p:cNvPicPr>
              <a:picLocks noChangeAspect="1"/>
            </p:cNvPicPr>
            <p:nvPr/>
          </p:nvPicPr>
          <p:blipFill>
            <a:blip r:embed="rId4"/>
            <a:stretch>
              <a:fillRect/>
            </a:stretch>
          </p:blipFill>
          <p:spPr>
            <a:xfrm>
              <a:off x="545196" y="3339307"/>
              <a:ext cx="4271696" cy="2274445"/>
            </a:xfrm>
            <a:prstGeom prst="rect">
              <a:avLst/>
            </a:prstGeom>
          </p:spPr>
        </p:pic>
        <p:graphicFrame>
          <p:nvGraphicFramePr>
            <p:cNvPr id="15" name="对象 14"/>
            <p:cNvGraphicFramePr>
              <a:graphicFrameLocks noChangeAspect="1"/>
            </p:cNvGraphicFramePr>
            <p:nvPr>
              <p:extLst>
                <p:ext uri="{D42A27DB-BD31-4B8C-83A1-F6EECF244321}">
                  <p14:modId xmlns:p14="http://schemas.microsoft.com/office/powerpoint/2010/main" val="1390403348"/>
                </p:ext>
              </p:extLst>
            </p:nvPr>
          </p:nvGraphicFramePr>
          <p:xfrm>
            <a:off x="2739303" y="5613752"/>
            <a:ext cx="981591" cy="288703"/>
          </p:xfrm>
          <a:graphic>
            <a:graphicData uri="http://schemas.openxmlformats.org/presentationml/2006/ole">
              <mc:AlternateContent xmlns:mc="http://schemas.openxmlformats.org/markup-compatibility/2006">
                <mc:Choice xmlns:v="urn:schemas-microsoft-com:vml" Requires="v">
                  <p:oleObj spid="_x0000_s183108" name="Equation" r:id="rId5" imgW="647640" imgH="190440" progId="Equation.DSMT4">
                    <p:embed/>
                  </p:oleObj>
                </mc:Choice>
                <mc:Fallback>
                  <p:oleObj name="Equation" r:id="rId5" imgW="647640" imgH="190440" progId="Equation.DSMT4">
                    <p:embed/>
                    <p:pic>
                      <p:nvPicPr>
                        <p:cNvPr id="0" name=""/>
                        <p:cNvPicPr/>
                        <p:nvPr/>
                      </p:nvPicPr>
                      <p:blipFill>
                        <a:blip r:embed="rId6"/>
                        <a:stretch>
                          <a:fillRect/>
                        </a:stretch>
                      </p:blipFill>
                      <p:spPr>
                        <a:xfrm>
                          <a:off x="2739303" y="5613752"/>
                          <a:ext cx="981591" cy="288703"/>
                        </a:xfrm>
                        <a:prstGeom prst="rect">
                          <a:avLst/>
                        </a:prstGeom>
                      </p:spPr>
                    </p:pic>
                  </p:oleObj>
                </mc:Fallback>
              </mc:AlternateContent>
            </a:graphicData>
          </a:graphic>
        </p:graphicFrame>
        <p:graphicFrame>
          <p:nvGraphicFramePr>
            <p:cNvPr id="18" name="对象 17"/>
            <p:cNvGraphicFramePr>
              <a:graphicFrameLocks noChangeAspect="1"/>
            </p:cNvGraphicFramePr>
            <p:nvPr>
              <p:extLst>
                <p:ext uri="{D42A27DB-BD31-4B8C-83A1-F6EECF244321}">
                  <p14:modId xmlns:p14="http://schemas.microsoft.com/office/powerpoint/2010/main" val="51691595"/>
                </p:ext>
              </p:extLst>
            </p:nvPr>
          </p:nvGraphicFramePr>
          <p:xfrm>
            <a:off x="2032206" y="5940564"/>
            <a:ext cx="2529855" cy="296604"/>
          </p:xfrm>
          <a:graphic>
            <a:graphicData uri="http://schemas.openxmlformats.org/presentationml/2006/ole">
              <mc:AlternateContent xmlns:mc="http://schemas.openxmlformats.org/markup-compatibility/2006">
                <mc:Choice xmlns:v="urn:schemas-microsoft-com:vml" Requires="v">
                  <p:oleObj spid="_x0000_s183109" name="Equation" r:id="rId7" imgW="1841400" imgH="215640" progId="Equation.DSMT4">
                    <p:embed/>
                  </p:oleObj>
                </mc:Choice>
                <mc:Fallback>
                  <p:oleObj name="Equation" r:id="rId7" imgW="1841400" imgH="215640" progId="Equation.DSMT4">
                    <p:embed/>
                    <p:pic>
                      <p:nvPicPr>
                        <p:cNvPr id="0" name=""/>
                        <p:cNvPicPr/>
                        <p:nvPr/>
                      </p:nvPicPr>
                      <p:blipFill>
                        <a:blip r:embed="rId8"/>
                        <a:stretch>
                          <a:fillRect/>
                        </a:stretch>
                      </p:blipFill>
                      <p:spPr>
                        <a:xfrm>
                          <a:off x="2032206" y="5940564"/>
                          <a:ext cx="2529855" cy="296604"/>
                        </a:xfrm>
                        <a:prstGeom prst="rect">
                          <a:avLst/>
                        </a:prstGeom>
                      </p:spPr>
                    </p:pic>
                  </p:oleObj>
                </mc:Fallback>
              </mc:AlternateContent>
            </a:graphicData>
          </a:graphic>
        </p:graphicFrame>
      </p:grpSp>
      <p:grpSp>
        <p:nvGrpSpPr>
          <p:cNvPr id="29" name="组合 28"/>
          <p:cNvGrpSpPr/>
          <p:nvPr/>
        </p:nvGrpSpPr>
        <p:grpSpPr>
          <a:xfrm>
            <a:off x="4816892" y="1054381"/>
            <a:ext cx="4327108" cy="5803619"/>
            <a:chOff x="4816892" y="1054381"/>
            <a:chExt cx="4327108" cy="5803619"/>
          </a:xfrm>
        </p:grpSpPr>
        <p:sp>
          <p:nvSpPr>
            <p:cNvPr id="28" name="TextBox 5"/>
            <p:cNvSpPr txBox="1">
              <a:spLocks noChangeArrowheads="1"/>
            </p:cNvSpPr>
            <p:nvPr/>
          </p:nvSpPr>
          <p:spPr bwMode="auto">
            <a:xfrm>
              <a:off x="5109960" y="1054381"/>
              <a:ext cx="3740972" cy="150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457200" algn="just">
                <a:lnSpc>
                  <a:spcPts val="2200"/>
                </a:lnSpc>
              </a:pPr>
              <a:r>
                <a:rPr lang="en-US" altLang="zh-CN" sz="1500" b="1" dirty="0" smtClean="0">
                  <a:latin typeface="微软雅黑" panose="020B0503020204020204" pitchFamily="34" charset="-122"/>
                  <a:ea typeface="微软雅黑" panose="020B0503020204020204" pitchFamily="34" charset="-122"/>
                </a:rPr>
                <a:t> </a:t>
              </a:r>
              <a:r>
                <a:rPr lang="zh-CN" altLang="en-US" sz="1400" dirty="0">
                  <a:latin typeface="宋体" panose="02010600030101010101" pitchFamily="2" charset="-122"/>
                </a:rPr>
                <a:t>基于</a:t>
              </a:r>
              <a:r>
                <a:rPr lang="en-US" altLang="zh-CN" sz="1400" dirty="0" smtClean="0">
                  <a:latin typeface="宋体" panose="02010600030101010101" pitchFamily="2" charset="-122"/>
                </a:rPr>
                <a:t>ANSYS workbench</a:t>
              </a:r>
              <a:r>
                <a:rPr lang="zh-CN" altLang="en-US" sz="1400" dirty="0" smtClean="0">
                  <a:latin typeface="宋体" panose="02010600030101010101" pitchFamily="2" charset="-122"/>
                </a:rPr>
                <a:t>建立有限元</a:t>
              </a:r>
              <a:r>
                <a:rPr lang="zh-CN" altLang="en-US" sz="1400" dirty="0">
                  <a:latin typeface="宋体" panose="02010600030101010101" pitchFamily="2" charset="-122"/>
                </a:rPr>
                <a:t>模型，</a:t>
              </a:r>
              <a:r>
                <a:rPr lang="zh-CN" altLang="en-US" sz="1400" dirty="0" smtClean="0">
                  <a:latin typeface="宋体" panose="02010600030101010101" pitchFamily="2" charset="-122"/>
                </a:rPr>
                <a:t>采用</a:t>
              </a:r>
              <a:r>
                <a:rPr lang="en-US" altLang="zh-CN" sz="1400" dirty="0" smtClean="0">
                  <a:latin typeface="宋体" panose="02010600030101010101" pitchFamily="2" charset="-122"/>
                </a:rPr>
                <a:t>SOLID187</a:t>
              </a:r>
              <a:r>
                <a:rPr lang="zh-CN" altLang="en-US" sz="1400" dirty="0" smtClean="0">
                  <a:latin typeface="宋体" panose="02010600030101010101" pitchFamily="2" charset="-122"/>
                </a:rPr>
                <a:t>四面体单元</a:t>
              </a:r>
              <a:r>
                <a:rPr lang="zh-CN" altLang="en-US" sz="1400" dirty="0">
                  <a:latin typeface="宋体" panose="02010600030101010101" pitchFamily="2" charset="-122"/>
                </a:rPr>
                <a:t>划分网格</a:t>
              </a:r>
              <a:r>
                <a:rPr lang="zh-CN" altLang="en-US" sz="1400" dirty="0" smtClean="0">
                  <a:latin typeface="宋体" panose="02010600030101010101" pitchFamily="2" charset="-122"/>
                </a:rPr>
                <a:t>，整体</a:t>
              </a:r>
              <a:r>
                <a:rPr lang="zh-CN" altLang="en-US" sz="1400" dirty="0">
                  <a:latin typeface="宋体" panose="02010600030101010101" pitchFamily="2" charset="-122"/>
                </a:rPr>
                <a:t>网格尺寸为</a:t>
              </a:r>
              <a:r>
                <a:rPr lang="en-US" altLang="zh-CN" sz="1400" dirty="0">
                  <a:latin typeface="宋体" panose="02010600030101010101" pitchFamily="2" charset="-122"/>
                </a:rPr>
                <a:t>4mm</a:t>
              </a:r>
              <a:r>
                <a:rPr lang="zh-CN" altLang="en-US" sz="1400" dirty="0">
                  <a:latin typeface="宋体" panose="02010600030101010101" pitchFamily="2" charset="-122"/>
                </a:rPr>
                <a:t>，圆柱定位面和轴向压紧面网格尺寸为</a:t>
              </a:r>
              <a:r>
                <a:rPr lang="en-US" altLang="zh-CN" sz="1400" dirty="0">
                  <a:latin typeface="宋体" panose="02010600030101010101" pitchFamily="2" charset="-122"/>
                </a:rPr>
                <a:t>2mm</a:t>
              </a:r>
              <a:r>
                <a:rPr lang="zh-CN" altLang="en-US" sz="1400" dirty="0">
                  <a:latin typeface="宋体" panose="02010600030101010101" pitchFamily="2" charset="-122"/>
                </a:rPr>
                <a:t>，齿面啮合接触面</a:t>
              </a:r>
              <a:r>
                <a:rPr lang="zh-CN" altLang="en-US" sz="1400" dirty="0" smtClean="0">
                  <a:latin typeface="宋体" panose="02010600030101010101" pitchFamily="2" charset="-122"/>
                </a:rPr>
                <a:t>网格加密</a:t>
              </a:r>
              <a:r>
                <a:rPr lang="zh-CN" altLang="en-US" sz="1400" dirty="0">
                  <a:latin typeface="宋体" panose="02010600030101010101" pitchFamily="2" charset="-122"/>
                </a:rPr>
                <a:t>至</a:t>
              </a:r>
              <a:r>
                <a:rPr lang="en-US" altLang="zh-CN" sz="1400" dirty="0">
                  <a:latin typeface="宋体" panose="02010600030101010101" pitchFamily="2" charset="-122"/>
                </a:rPr>
                <a:t>1mm</a:t>
              </a:r>
              <a:r>
                <a:rPr lang="zh-CN" altLang="en-US" sz="1400" dirty="0">
                  <a:latin typeface="宋体" panose="02010600030101010101" pitchFamily="2" charset="-122"/>
                </a:rPr>
                <a:t>，共计</a:t>
              </a:r>
              <a:r>
                <a:rPr lang="en-US" altLang="zh-CN" sz="1400" dirty="0">
                  <a:latin typeface="宋体" panose="02010600030101010101" pitchFamily="2" charset="-122"/>
                </a:rPr>
                <a:t>388227</a:t>
              </a:r>
              <a:r>
                <a:rPr lang="zh-CN" altLang="en-US" sz="1400" dirty="0">
                  <a:latin typeface="宋体" panose="02010600030101010101" pitchFamily="2" charset="-122"/>
                </a:rPr>
                <a:t>个单元，</a:t>
              </a:r>
              <a:r>
                <a:rPr lang="en-US" altLang="zh-CN" sz="1400" dirty="0">
                  <a:latin typeface="宋体" panose="02010600030101010101" pitchFamily="2" charset="-122"/>
                </a:rPr>
                <a:t>656944</a:t>
              </a:r>
              <a:r>
                <a:rPr lang="zh-CN" altLang="en-US" sz="1400" dirty="0">
                  <a:latin typeface="宋体" panose="02010600030101010101" pitchFamily="2" charset="-122"/>
                </a:rPr>
                <a:t>个</a:t>
              </a:r>
              <a:r>
                <a:rPr lang="zh-CN" altLang="en-US" sz="1400" dirty="0" smtClean="0">
                  <a:latin typeface="宋体" panose="02010600030101010101" pitchFamily="2" charset="-122"/>
                </a:rPr>
                <a:t>节点。</a:t>
              </a:r>
              <a:endParaRPr lang="en-US" altLang="zh-CN" sz="1500" dirty="0" smtClean="0">
                <a:latin typeface="宋体" panose="02010600030101010101" pitchFamily="2" charset="-122"/>
              </a:endParaRPr>
            </a:p>
          </p:txBody>
        </p:sp>
        <p:sp>
          <p:nvSpPr>
            <p:cNvPr id="20" name="矩形 19"/>
            <p:cNvSpPr/>
            <p:nvPr/>
          </p:nvSpPr>
          <p:spPr>
            <a:xfrm>
              <a:off x="4816892" y="2561146"/>
              <a:ext cx="4327108" cy="429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6892" y="2561145"/>
              <a:ext cx="2355075" cy="201078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1968" y="2561145"/>
              <a:ext cx="1883453" cy="2006995"/>
            </a:xfrm>
            <a:prstGeom prst="rect">
              <a:avLst/>
            </a:prstGeom>
          </p:spPr>
        </p:pic>
        <p:pic>
          <p:nvPicPr>
            <p:cNvPr id="25" name="图片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1955" y="4771289"/>
              <a:ext cx="2454234" cy="1786442"/>
            </a:xfrm>
            <a:prstGeom prst="rect">
              <a:avLst/>
            </a:prstGeom>
          </p:spPr>
        </p:pic>
        <p:pic>
          <p:nvPicPr>
            <p:cNvPr id="26" name="图片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126" y="4709573"/>
              <a:ext cx="1833875" cy="1922385"/>
            </a:xfrm>
            <a:prstGeom prst="rect">
              <a:avLst/>
            </a:prstGeom>
          </p:spPr>
        </p:pic>
      </p:grpSp>
    </p:spTree>
    <p:extLst>
      <p:ext uri="{BB962C8B-B14F-4D97-AF65-F5344CB8AC3E}">
        <p14:creationId xmlns:p14="http://schemas.microsoft.com/office/powerpoint/2010/main" val="139268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齿连接模拟试验件刚度特性仿真</a:t>
            </a:r>
          </a:p>
        </p:txBody>
      </p:sp>
      <p:sp>
        <p:nvSpPr>
          <p:cNvPr id="30" name="矩形 29"/>
          <p:cNvSpPr/>
          <p:nvPr/>
        </p:nvSpPr>
        <p:spPr>
          <a:xfrm>
            <a:off x="2027582" y="4181975"/>
            <a:ext cx="5277679" cy="2349361"/>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共计</a:t>
            </a:r>
            <a:r>
              <a:rPr lang="en-US" altLang="zh-CN" sz="1400" kern="100" dirty="0">
                <a:solidFill>
                  <a:srgbClr val="000000"/>
                </a:solidFill>
                <a:latin typeface="Times New Roman" panose="02020603050405020304" pitchFamily="18" charset="0"/>
                <a:ea typeface="宋体"/>
                <a:cs typeface="宋体" panose="02010600030101010101" pitchFamily="2" charset="-122"/>
              </a:rPr>
              <a:t>5</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组接触</a:t>
            </a:r>
            <a:r>
              <a:rPr lang="zh-CN" altLang="en-US" sz="1400" kern="100" dirty="0">
                <a:solidFill>
                  <a:srgbClr val="000000"/>
                </a:solidFill>
                <a:latin typeface="Times New Roman" panose="02020603050405020304" pitchFamily="18" charset="0"/>
                <a:ea typeface="宋体"/>
                <a:cs typeface="宋体" panose="02010600030101010101" pitchFamily="2" charset="-122"/>
              </a:rPr>
              <a:t>对，类型为“有摩擦”接触，即</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两面之间</a:t>
            </a:r>
            <a:r>
              <a:rPr lang="zh-CN" altLang="en-US" sz="1400" kern="100" dirty="0">
                <a:solidFill>
                  <a:srgbClr val="000000"/>
                </a:solidFill>
                <a:latin typeface="Times New Roman" panose="02020603050405020304" pitchFamily="18" charset="0"/>
                <a:ea typeface="宋体"/>
                <a:cs typeface="宋体" panose="02010600030101010101" pitchFamily="2" charset="-122"/>
              </a:rPr>
              <a:t>允许</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滑移和分离；</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根据</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机械</a:t>
            </a:r>
            <a:r>
              <a:rPr lang="zh-CN" altLang="en-US" sz="1400" kern="100" dirty="0">
                <a:solidFill>
                  <a:srgbClr val="000000"/>
                </a:solidFill>
                <a:latin typeface="Times New Roman" panose="02020603050405020304" pitchFamily="18" charset="0"/>
                <a:ea typeface="宋体"/>
                <a:cs typeface="宋体" panose="02010600030101010101" pitchFamily="2" charset="-122"/>
              </a:rPr>
              <a:t>设计</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手册</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中无</a:t>
            </a:r>
            <a:r>
              <a:rPr lang="zh-CN" altLang="en-US" sz="1400" kern="100" dirty="0">
                <a:solidFill>
                  <a:srgbClr val="000000"/>
                </a:solidFill>
                <a:latin typeface="Times New Roman" panose="02020603050405020304" pitchFamily="18" charset="0"/>
                <a:ea typeface="宋体"/>
                <a:cs typeface="宋体" panose="02010600030101010101" pitchFamily="2" charset="-122"/>
              </a:rPr>
              <a:t>润滑条件下的“钢</a:t>
            </a:r>
            <a:r>
              <a:rPr lang="en-US" altLang="zh-CN" sz="1400" kern="100" dirty="0">
                <a:solidFill>
                  <a:srgbClr val="000000"/>
                </a:solidFill>
                <a:latin typeface="Times New Roman" panose="02020603050405020304" pitchFamily="18" charset="0"/>
                <a:ea typeface="宋体"/>
                <a:cs typeface="宋体" panose="02010600030101010101" pitchFamily="2" charset="-122"/>
              </a:rPr>
              <a:t>—</a:t>
            </a:r>
            <a:r>
              <a:rPr lang="zh-CN" altLang="en-US" sz="1400" kern="100" dirty="0">
                <a:solidFill>
                  <a:srgbClr val="000000"/>
                </a:solidFill>
                <a:latin typeface="Times New Roman" panose="02020603050405020304" pitchFamily="18" charset="0"/>
                <a:ea typeface="宋体"/>
                <a:cs typeface="宋体" panose="02010600030101010101" pitchFamily="2" charset="-122"/>
              </a:rPr>
              <a:t>钢”表面接触，取</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摩擦系数为</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0.15</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PRETS179</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预紧力单元两端同时向中心收缩来模拟螺母预紧力载荷；</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400" kern="100" dirty="0">
                <a:solidFill>
                  <a:srgbClr val="000000"/>
                </a:solidFill>
                <a:latin typeface="Times New Roman" panose="02020603050405020304" pitchFamily="18" charset="0"/>
                <a:ea typeface="宋体"/>
                <a:cs typeface="宋体" panose="02010600030101010101" pitchFamily="2" charset="-122"/>
              </a:rPr>
              <a:t>外花键轴右端施加最大值</a:t>
            </a:r>
            <a:r>
              <a:rPr lang="en-US" altLang="zh-CN" sz="1400" kern="100" dirty="0">
                <a:solidFill>
                  <a:srgbClr val="000000"/>
                </a:solidFill>
                <a:latin typeface="Times New Roman" panose="02020603050405020304" pitchFamily="18" charset="0"/>
                <a:ea typeface="宋体"/>
                <a:cs typeface="宋体" panose="02010600030101010101" pitchFamily="2" charset="-122"/>
              </a:rPr>
              <a:t>10kN</a:t>
            </a:r>
            <a:r>
              <a:rPr lang="zh-CN" altLang="en-US" sz="1400" kern="100" dirty="0">
                <a:solidFill>
                  <a:srgbClr val="000000"/>
                </a:solidFill>
                <a:latin typeface="Times New Roman" panose="02020603050405020304" pitchFamily="18" charset="0"/>
                <a:ea typeface="宋体"/>
                <a:cs typeface="宋体" panose="02010600030101010101" pitchFamily="2" charset="-122"/>
              </a:rPr>
              <a:t>的径向载荷，因为实际手动加载极限约为</a:t>
            </a:r>
            <a:r>
              <a:rPr lang="en-US" altLang="zh-CN" sz="1400" kern="100" dirty="0">
                <a:solidFill>
                  <a:srgbClr val="000000"/>
                </a:solidFill>
                <a:latin typeface="Times New Roman" panose="02020603050405020304" pitchFamily="18" charset="0"/>
                <a:ea typeface="宋体"/>
                <a:cs typeface="宋体" panose="02010600030101010101" pitchFamily="2" charset="-122"/>
              </a:rPr>
              <a:t>10kN</a:t>
            </a:r>
            <a:r>
              <a:rPr lang="zh-CN" altLang="en-US" sz="1400" kern="100" dirty="0">
                <a:solidFill>
                  <a:srgbClr val="000000"/>
                </a:solidFill>
                <a:latin typeface="Times New Roman" panose="02020603050405020304" pitchFamily="18" charset="0"/>
                <a:ea typeface="宋体"/>
                <a:cs typeface="宋体" panose="02010600030101010101" pitchFamily="2" charset="-122"/>
              </a:rPr>
              <a:t>，为了</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和之后试验</a:t>
            </a:r>
            <a:r>
              <a:rPr lang="zh-CN" altLang="en-US" sz="1400" kern="100" dirty="0">
                <a:solidFill>
                  <a:srgbClr val="000000"/>
                </a:solidFill>
                <a:latin typeface="Times New Roman" panose="02020603050405020304" pitchFamily="18" charset="0"/>
                <a:ea typeface="宋体"/>
                <a:cs typeface="宋体" panose="02010600030101010101" pitchFamily="2" charset="-122"/>
              </a:rPr>
              <a:t>进行对比，仿真时取该</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数值。</a:t>
            </a:r>
            <a:endParaRPr kumimoji="0" lang="en-US" altLang="zh-CN" sz="14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pic>
        <p:nvPicPr>
          <p:cNvPr id="2" name="图片 1"/>
          <p:cNvPicPr>
            <a:picLocks noChangeAspect="1"/>
          </p:cNvPicPr>
          <p:nvPr/>
        </p:nvPicPr>
        <p:blipFill>
          <a:blip r:embed="rId3"/>
          <a:stretch>
            <a:fillRect/>
          </a:stretch>
        </p:blipFill>
        <p:spPr>
          <a:xfrm>
            <a:off x="1415439" y="1284379"/>
            <a:ext cx="6313123" cy="2790497"/>
          </a:xfrm>
          <a:prstGeom prst="rect">
            <a:avLst/>
          </a:prstGeom>
        </p:spPr>
      </p:pic>
      <p:sp>
        <p:nvSpPr>
          <p:cNvPr id="3" name="文本框 2"/>
          <p:cNvSpPr txBox="1"/>
          <p:nvPr/>
        </p:nvSpPr>
        <p:spPr>
          <a:xfrm>
            <a:off x="580582" y="2033583"/>
            <a:ext cx="461665" cy="129208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vert="eaVert" wrap="square" rtlCol="0">
            <a:spAutoFit/>
          </a:bodyPr>
          <a:lstStyle/>
          <a:p>
            <a:r>
              <a:rPr lang="zh-CN" altLang="en-US" dirty="0"/>
              <a:t>约束及载荷</a:t>
            </a:r>
          </a:p>
        </p:txBody>
      </p:sp>
      <p:sp>
        <p:nvSpPr>
          <p:cNvPr id="31" name="椭圆 30"/>
          <p:cNvSpPr/>
          <p:nvPr/>
        </p:nvSpPr>
        <p:spPr>
          <a:xfrm>
            <a:off x="1451111" y="3141002"/>
            <a:ext cx="606288" cy="60628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70989" y="1899925"/>
            <a:ext cx="606288" cy="60628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2816086" y="1274678"/>
            <a:ext cx="606288" cy="60628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4470182" y="1143682"/>
            <a:ext cx="606288" cy="60628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5786289" y="1156119"/>
            <a:ext cx="606288" cy="60628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68930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out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out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out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out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31"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齿连接模拟试验件刚度特性仿真</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2.2.1 B</a:t>
            </a:r>
            <a:r>
              <a:rPr lang="zh-CN" altLang="en-US" sz="1600" dirty="0">
                <a:latin typeface="微软雅黑" panose="020B0503020204020204" pitchFamily="34" charset="-122"/>
                <a:ea typeface="微软雅黑" panose="020B0503020204020204" pitchFamily="34" charset="-122"/>
              </a:rPr>
              <a:t>定位面不同配合间隙的套齿连接模拟试验件刚度特性</a:t>
            </a:r>
          </a:p>
        </p:txBody>
      </p:sp>
      <p:grpSp>
        <p:nvGrpSpPr>
          <p:cNvPr id="2" name="组合 1"/>
          <p:cNvGrpSpPr/>
          <p:nvPr/>
        </p:nvGrpSpPr>
        <p:grpSpPr>
          <a:xfrm>
            <a:off x="822912" y="2407123"/>
            <a:ext cx="7478296" cy="2973912"/>
            <a:chOff x="787164" y="2348704"/>
            <a:chExt cx="7478296" cy="2973912"/>
          </a:xfrm>
        </p:grpSpPr>
        <p:pic>
          <p:nvPicPr>
            <p:cNvPr id="4" name="图片 3"/>
            <p:cNvPicPr>
              <a:picLocks noChangeAspect="1"/>
            </p:cNvPicPr>
            <p:nvPr/>
          </p:nvPicPr>
          <p:blipFill>
            <a:blip r:embed="rId3"/>
            <a:stretch>
              <a:fillRect/>
            </a:stretch>
          </p:blipFill>
          <p:spPr>
            <a:xfrm>
              <a:off x="787164" y="2348704"/>
              <a:ext cx="3600000" cy="2973912"/>
            </a:xfrm>
            <a:prstGeom prst="rect">
              <a:avLst/>
            </a:prstGeom>
          </p:spPr>
        </p:pic>
        <p:pic>
          <p:nvPicPr>
            <p:cNvPr id="5" name="图片 4"/>
            <p:cNvPicPr>
              <a:picLocks noChangeAspect="1"/>
            </p:cNvPicPr>
            <p:nvPr/>
          </p:nvPicPr>
          <p:blipFill>
            <a:blip r:embed="rId4"/>
            <a:stretch>
              <a:fillRect/>
            </a:stretch>
          </p:blipFill>
          <p:spPr>
            <a:xfrm>
              <a:off x="4665460" y="2348704"/>
              <a:ext cx="3600000" cy="2973912"/>
            </a:xfrm>
            <a:prstGeom prst="rect">
              <a:avLst/>
            </a:prstGeom>
          </p:spPr>
        </p:pic>
      </p:grpSp>
      <p:sp>
        <p:nvSpPr>
          <p:cNvPr id="6" name="文本框 5"/>
          <p:cNvSpPr txBox="1"/>
          <p:nvPr/>
        </p:nvSpPr>
        <p:spPr>
          <a:xfrm>
            <a:off x="496956" y="1697313"/>
            <a:ext cx="8130209" cy="656590"/>
          </a:xfrm>
          <a:prstGeom prst="rect">
            <a:avLst/>
          </a:prstGeom>
          <a:noFill/>
        </p:spPr>
        <p:txBody>
          <a:bodyPr wrap="square" rtlCol="0">
            <a:spAutoFit/>
          </a:bodyPr>
          <a:lstStyle/>
          <a:p>
            <a:pPr indent="360000">
              <a:lnSpc>
                <a:spcPts val="22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模型中设置预紧力为</a:t>
            </a:r>
            <a:r>
              <a:rPr lang="en-US" altLang="zh-CN" sz="1400" dirty="0">
                <a:latin typeface="Times New Roman" panose="02020603050405020304" pitchFamily="18" charset="0"/>
                <a:cs typeface="Times New Roman" panose="02020603050405020304" pitchFamily="18" charset="0"/>
              </a:rPr>
              <a:t>9090N</a:t>
            </a:r>
            <a:r>
              <a:rPr lang="zh-CN" altLang="en-US" sz="1400" dirty="0">
                <a:latin typeface="Times New Roman" panose="02020603050405020304" pitchFamily="18" charset="0"/>
                <a:cs typeface="Times New Roman" panose="02020603050405020304" pitchFamily="18" charset="0"/>
              </a:rPr>
              <a:t>（对应约</a:t>
            </a:r>
            <a:r>
              <a:rPr lang="en-US" altLang="zh-CN" sz="1400" dirty="0" smtClean="0">
                <a:latin typeface="Times New Roman" panose="02020603050405020304" pitchFamily="18" charset="0"/>
                <a:cs typeface="Times New Roman" panose="02020603050405020304" pitchFamily="18" charset="0"/>
              </a:rPr>
              <a:t>60Nm</a:t>
            </a:r>
            <a:r>
              <a:rPr lang="zh-CN" altLang="en-US" sz="1400" dirty="0">
                <a:latin typeface="Times New Roman" panose="02020603050405020304" pitchFamily="18" charset="0"/>
                <a:cs typeface="Times New Roman" panose="02020603050405020304" pitchFamily="18" charset="0"/>
              </a:rPr>
              <a:t>拧紧力矩），</a:t>
            </a:r>
            <a:r>
              <a:rPr lang="en-US" altLang="zh-CN" sz="1400" dirty="0">
                <a:latin typeface="Times New Roman" panose="02020603050405020304" pitchFamily="18" charset="0"/>
                <a:cs typeface="Times New Roman" panose="02020603050405020304" pitchFamily="18" charset="0"/>
              </a:rPr>
              <a:t>B</a:t>
            </a:r>
            <a:r>
              <a:rPr lang="zh-CN" altLang="en-US" sz="1400" dirty="0">
                <a:latin typeface="Times New Roman" panose="02020603050405020304" pitchFamily="18" charset="0"/>
                <a:cs typeface="Times New Roman" panose="02020603050405020304" pitchFamily="18" charset="0"/>
              </a:rPr>
              <a:t>定位面接触对初始间隙分别设置为</a:t>
            </a:r>
            <a:r>
              <a:rPr lang="en-US" altLang="zh-CN" sz="1400" dirty="0">
                <a:latin typeface="Times New Roman" panose="02020603050405020304" pitchFamily="18" charset="0"/>
                <a:cs typeface="Times New Roman" panose="02020603050405020304" pitchFamily="18" charset="0"/>
              </a:rPr>
              <a:t>0.04mm</a:t>
            </a:r>
            <a:r>
              <a:rPr lang="zh-CN" altLang="en-US" sz="1400" dirty="0">
                <a:latin typeface="Times New Roman" panose="02020603050405020304" pitchFamily="18" charset="0"/>
                <a:cs typeface="Times New Roman" panose="02020603050405020304" pitchFamily="18" charset="0"/>
              </a:rPr>
              <a:t>和</a:t>
            </a:r>
            <a:r>
              <a:rPr lang="en-US" altLang="zh-CN" sz="1400" dirty="0" smtClean="0">
                <a:latin typeface="Times New Roman" panose="02020603050405020304" pitchFamily="18" charset="0"/>
                <a:cs typeface="Times New Roman" panose="02020603050405020304" pitchFamily="18" charset="0"/>
              </a:rPr>
              <a:t>0.02mm</a:t>
            </a:r>
            <a:r>
              <a:rPr lang="zh-CN" altLang="en-US" sz="1400" dirty="0" smtClean="0">
                <a:latin typeface="Times New Roman" panose="02020603050405020304" pitchFamily="18" charset="0"/>
                <a:cs typeface="Times New Roman" panose="02020603050405020304" pitchFamily="18" charset="0"/>
              </a:rPr>
              <a:t>，径向力从</a:t>
            </a:r>
            <a:r>
              <a:rPr lang="en-US" altLang="zh-CN" sz="1400" dirty="0" smtClean="0">
                <a:latin typeface="Times New Roman" panose="02020603050405020304" pitchFamily="18" charset="0"/>
                <a:cs typeface="Times New Roman" panose="02020603050405020304" pitchFamily="18" charset="0"/>
              </a:rPr>
              <a:t>1000N</a:t>
            </a:r>
            <a:r>
              <a:rPr lang="zh-CN" altLang="en-US" sz="1400" dirty="0" smtClean="0">
                <a:latin typeface="Times New Roman" panose="02020603050405020304" pitchFamily="18" charset="0"/>
                <a:cs typeface="Times New Roman" panose="02020603050405020304" pitchFamily="18" charset="0"/>
              </a:rPr>
              <a:t>加载至</a:t>
            </a:r>
            <a:r>
              <a:rPr lang="en-US" altLang="zh-CN" sz="1400" dirty="0" smtClean="0">
                <a:latin typeface="Times New Roman" panose="02020603050405020304" pitchFamily="18" charset="0"/>
                <a:cs typeface="Times New Roman" panose="02020603050405020304" pitchFamily="18" charset="0"/>
              </a:rPr>
              <a:t>10kN</a:t>
            </a:r>
            <a:r>
              <a:rPr lang="zh-CN" altLang="en-US"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11" name="矩形 10"/>
          <p:cNvSpPr/>
          <p:nvPr/>
        </p:nvSpPr>
        <p:spPr>
          <a:xfrm>
            <a:off x="822912" y="5623402"/>
            <a:ext cx="7478296" cy="626005"/>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lang="en-US" altLang="zh-CN" sz="14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B</a:t>
            </a:r>
            <a:r>
              <a:rPr lang="zh-CN" altLang="en-US" sz="14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定位面采取间隙配合的套齿试验件刚度随着径向载荷的增加而增加，在同一载荷下，减小配合间隙，刚度随之增加。</a:t>
            </a: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从刚度</a:t>
            </a:r>
            <a:r>
              <a:rPr lang="zh-CN" altLang="en-US" sz="14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定义可知径向刚度和角向刚度数量级不同，但变化规律一致。</a:t>
            </a:r>
            <a:endParaRPr kumimoji="0" lang="en-US" altLang="zh-CN" sz="14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2159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65811" y="4565188"/>
            <a:ext cx="6690363" cy="222949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65811" y="2335696"/>
            <a:ext cx="6690363" cy="222949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齿连接模拟试验件刚度特性仿真</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2.2.2 </a:t>
            </a:r>
            <a:r>
              <a:rPr lang="zh-CN" altLang="en-US" sz="1600" dirty="0" smtClean="0">
                <a:latin typeface="微软雅黑" panose="020B0503020204020204" pitchFamily="34" charset="-122"/>
                <a:ea typeface="微软雅黑" panose="020B0503020204020204" pitchFamily="34" charset="-122"/>
              </a:rPr>
              <a:t>不同</a:t>
            </a:r>
            <a:r>
              <a:rPr lang="zh-CN" altLang="en-US" sz="1600" dirty="0">
                <a:latin typeface="微软雅黑" panose="020B0503020204020204" pitchFamily="34" charset="-122"/>
                <a:ea typeface="微软雅黑" panose="020B0503020204020204" pitchFamily="34" charset="-122"/>
              </a:rPr>
              <a:t>螺母拧紧力矩下套齿连接模拟试验件刚度特性</a:t>
            </a:r>
          </a:p>
        </p:txBody>
      </p:sp>
      <p:pic>
        <p:nvPicPr>
          <p:cNvPr id="2" name="图片 1"/>
          <p:cNvPicPr>
            <a:picLocks noChangeAspect="1"/>
          </p:cNvPicPr>
          <p:nvPr/>
        </p:nvPicPr>
        <p:blipFill>
          <a:blip r:embed="rId3"/>
          <a:stretch>
            <a:fillRect/>
          </a:stretch>
        </p:blipFill>
        <p:spPr>
          <a:xfrm>
            <a:off x="1573631" y="2387190"/>
            <a:ext cx="2700000" cy="2126504"/>
          </a:xfrm>
          <a:prstGeom prst="rect">
            <a:avLst/>
          </a:prstGeom>
        </p:spPr>
      </p:pic>
      <p:pic>
        <p:nvPicPr>
          <p:cNvPr id="3" name="图片 2"/>
          <p:cNvPicPr>
            <a:picLocks noChangeAspect="1"/>
          </p:cNvPicPr>
          <p:nvPr/>
        </p:nvPicPr>
        <p:blipFill>
          <a:blip r:embed="rId4"/>
          <a:stretch>
            <a:fillRect/>
          </a:stretch>
        </p:blipFill>
        <p:spPr>
          <a:xfrm>
            <a:off x="4386173" y="2387190"/>
            <a:ext cx="2700000" cy="2126504"/>
          </a:xfrm>
          <a:prstGeom prst="rect">
            <a:avLst/>
          </a:prstGeom>
        </p:spPr>
      </p:pic>
      <p:pic>
        <p:nvPicPr>
          <p:cNvPr id="4" name="图片 3"/>
          <p:cNvPicPr>
            <a:picLocks noChangeAspect="1"/>
          </p:cNvPicPr>
          <p:nvPr/>
        </p:nvPicPr>
        <p:blipFill>
          <a:blip r:embed="rId5"/>
          <a:stretch>
            <a:fillRect/>
          </a:stretch>
        </p:blipFill>
        <p:spPr>
          <a:xfrm>
            <a:off x="1573631" y="4616682"/>
            <a:ext cx="2700000" cy="2139226"/>
          </a:xfrm>
          <a:prstGeom prst="rect">
            <a:avLst/>
          </a:prstGeom>
        </p:spPr>
      </p:pic>
      <p:pic>
        <p:nvPicPr>
          <p:cNvPr id="5" name="图片 4"/>
          <p:cNvPicPr>
            <a:picLocks noChangeAspect="1"/>
          </p:cNvPicPr>
          <p:nvPr/>
        </p:nvPicPr>
        <p:blipFill>
          <a:blip r:embed="rId6"/>
          <a:stretch>
            <a:fillRect/>
          </a:stretch>
        </p:blipFill>
        <p:spPr>
          <a:xfrm>
            <a:off x="4386173" y="4616682"/>
            <a:ext cx="2700000" cy="2139226"/>
          </a:xfrm>
          <a:prstGeom prst="rect">
            <a:avLst/>
          </a:prstGeom>
        </p:spPr>
      </p:pic>
      <p:sp>
        <p:nvSpPr>
          <p:cNvPr id="10" name="文本框 9"/>
          <p:cNvSpPr txBox="1"/>
          <p:nvPr/>
        </p:nvSpPr>
        <p:spPr>
          <a:xfrm>
            <a:off x="377489" y="1697313"/>
            <a:ext cx="8130209" cy="7335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a:t>
            </a:r>
            <a:r>
              <a:rPr lang="zh-CN" altLang="en-US" sz="1400" dirty="0" smtClean="0">
                <a:latin typeface="Times New Roman" panose="02020603050405020304" pitchFamily="18" charset="0"/>
                <a:cs typeface="Times New Roman" panose="02020603050405020304" pitchFamily="18" charset="0"/>
              </a:rPr>
              <a:t>中预</a:t>
            </a:r>
            <a:r>
              <a:rPr lang="zh-CN" altLang="en-US" sz="1400" dirty="0">
                <a:latin typeface="Times New Roman" panose="02020603050405020304" pitchFamily="18" charset="0"/>
                <a:cs typeface="Times New Roman" panose="02020603050405020304" pitchFamily="18" charset="0"/>
              </a:rPr>
              <a:t>紧力分别设为</a:t>
            </a:r>
            <a:r>
              <a:rPr lang="en-US" altLang="zh-CN" sz="1400" dirty="0">
                <a:latin typeface="Times New Roman" panose="02020603050405020304" pitchFamily="18" charset="0"/>
                <a:cs typeface="Times New Roman" panose="02020603050405020304" pitchFamily="18" charset="0"/>
              </a:rPr>
              <a:t>6060N</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9090N</a:t>
            </a:r>
            <a:r>
              <a:rPr lang="zh-CN" altLang="en-US" sz="1400" dirty="0">
                <a:latin typeface="Times New Roman" panose="02020603050405020304" pitchFamily="18" charset="0"/>
                <a:cs typeface="Times New Roman" panose="02020603050405020304" pitchFamily="18" charset="0"/>
              </a:rPr>
              <a:t>以及</a:t>
            </a:r>
            <a:r>
              <a:rPr lang="en-US" altLang="zh-CN" sz="1400" dirty="0">
                <a:latin typeface="Times New Roman" panose="02020603050405020304" pitchFamily="18" charset="0"/>
                <a:cs typeface="Times New Roman" panose="02020603050405020304" pitchFamily="18" charset="0"/>
              </a:rPr>
              <a:t>12121N</a:t>
            </a:r>
            <a:r>
              <a:rPr lang="zh-CN" altLang="en-US" sz="1400" dirty="0">
                <a:latin typeface="Times New Roman" panose="02020603050405020304" pitchFamily="18" charset="0"/>
                <a:cs typeface="Times New Roman" panose="02020603050405020304" pitchFamily="18" charset="0"/>
              </a:rPr>
              <a:t>，对应于约</a:t>
            </a:r>
            <a:r>
              <a:rPr lang="en-US" altLang="zh-CN" sz="1400" dirty="0" smtClean="0">
                <a:latin typeface="Times New Roman" panose="02020603050405020304" pitchFamily="18" charset="0"/>
                <a:cs typeface="Times New Roman" panose="02020603050405020304" pitchFamily="18" charset="0"/>
              </a:rPr>
              <a:t>40Nm</a:t>
            </a:r>
            <a:r>
              <a:rPr lang="zh-CN" altLang="en-US" sz="1400" dirty="0">
                <a:latin typeface="Times New Roman" panose="02020603050405020304" pitchFamily="18" charset="0"/>
                <a:cs typeface="Times New Roman" panose="02020603050405020304" pitchFamily="18" charset="0"/>
              </a:rPr>
              <a:t>、</a:t>
            </a:r>
            <a:r>
              <a:rPr lang="en-US" altLang="zh-CN" sz="1400" dirty="0" smtClean="0">
                <a:latin typeface="Times New Roman" panose="02020603050405020304" pitchFamily="18" charset="0"/>
                <a:cs typeface="Times New Roman" panose="02020603050405020304" pitchFamily="18" charset="0"/>
              </a:rPr>
              <a:t>60Nm</a:t>
            </a:r>
            <a:r>
              <a:rPr lang="zh-CN" altLang="en-US" sz="1400" dirty="0">
                <a:latin typeface="Times New Roman" panose="02020603050405020304" pitchFamily="18" charset="0"/>
                <a:cs typeface="Times New Roman" panose="02020603050405020304" pitchFamily="18" charset="0"/>
              </a:rPr>
              <a:t>和</a:t>
            </a:r>
            <a:r>
              <a:rPr lang="en-US" altLang="zh-CN" sz="1400" dirty="0" smtClean="0">
                <a:latin typeface="Times New Roman" panose="02020603050405020304" pitchFamily="18" charset="0"/>
                <a:cs typeface="Times New Roman" panose="02020603050405020304" pitchFamily="18" charset="0"/>
              </a:rPr>
              <a:t>80Nm</a:t>
            </a:r>
            <a:r>
              <a:rPr lang="zh-CN" altLang="en-US" sz="1400" dirty="0">
                <a:latin typeface="Times New Roman" panose="02020603050405020304" pitchFamily="18" charset="0"/>
                <a:cs typeface="Times New Roman" panose="02020603050405020304" pitchFamily="18" charset="0"/>
              </a:rPr>
              <a:t>的螺母拧紧</a:t>
            </a:r>
            <a:r>
              <a:rPr lang="zh-CN" altLang="en-US" sz="1400" dirty="0" smtClean="0">
                <a:latin typeface="Times New Roman" panose="02020603050405020304" pitchFamily="18" charset="0"/>
                <a:cs typeface="Times New Roman" panose="02020603050405020304" pitchFamily="18" charset="0"/>
              </a:rPr>
              <a:t>力矩，径向力从</a:t>
            </a:r>
            <a:r>
              <a:rPr lang="en-US" altLang="zh-CN" sz="1400" dirty="0" smtClean="0">
                <a:latin typeface="Times New Roman" panose="02020603050405020304" pitchFamily="18" charset="0"/>
                <a:cs typeface="Times New Roman" panose="02020603050405020304" pitchFamily="18" charset="0"/>
              </a:rPr>
              <a:t>1000N</a:t>
            </a:r>
            <a:r>
              <a:rPr lang="zh-CN" altLang="en-US" sz="1400" dirty="0" smtClean="0">
                <a:latin typeface="Times New Roman" panose="02020603050405020304" pitchFamily="18" charset="0"/>
                <a:cs typeface="Times New Roman" panose="02020603050405020304" pitchFamily="18" charset="0"/>
              </a:rPr>
              <a:t>加载至</a:t>
            </a:r>
            <a:r>
              <a:rPr lang="en-US" altLang="zh-CN" sz="1400" dirty="0" smtClean="0">
                <a:latin typeface="Times New Roman" panose="02020603050405020304" pitchFamily="18" charset="0"/>
                <a:cs typeface="Times New Roman" panose="02020603050405020304" pitchFamily="18" charset="0"/>
              </a:rPr>
              <a:t>10kN</a:t>
            </a:r>
            <a:r>
              <a:rPr lang="zh-CN" altLang="en-US"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65824" y="3021476"/>
            <a:ext cx="951536" cy="738664"/>
          </a:xfrm>
          <a:prstGeom prst="rect">
            <a:avLst/>
          </a:prstGeom>
          <a:solidFill>
            <a:schemeClr val="bg1"/>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0.04mm</a:t>
            </a:r>
            <a:endParaRPr lang="zh-CN" altLang="en-US" sz="1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565824" y="5310602"/>
            <a:ext cx="951536" cy="738664"/>
          </a:xfrm>
          <a:prstGeom prst="rect">
            <a:avLst/>
          </a:prstGeom>
          <a:solidFill>
            <a:schemeClr val="bg1"/>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0.02mm</a:t>
            </a:r>
            <a:endParaRPr lang="zh-CN" altLang="en-US" sz="1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7205442" y="2803578"/>
            <a:ext cx="1888864" cy="2631490"/>
          </a:xfrm>
          <a:prstGeom prst="rect">
            <a:avLst/>
          </a:prstGeom>
          <a:solidFill>
            <a:srgbClr val="FFC000"/>
          </a:solidFill>
          <a:scene3d>
            <a:camera prst="orthographicFront"/>
            <a:lightRig rig="threePt" dir="t"/>
          </a:scene3d>
          <a:sp3d>
            <a:bevelT/>
          </a:sp3d>
        </p:spPr>
        <p:txBody>
          <a:bodyPr wrap="square" rtlCol="0">
            <a:spAutoFit/>
          </a:bodyPr>
          <a:lstStyle/>
          <a:p>
            <a:pPr indent="360000">
              <a:lnSpc>
                <a:spcPts val="2200"/>
              </a:lnSpc>
            </a:pPr>
            <a:r>
              <a:rPr lang="zh-CN" altLang="en-US" sz="1400" dirty="0">
                <a:latin typeface="Times New Roman" panose="02020603050405020304" pitchFamily="18" charset="0"/>
                <a:cs typeface="Times New Roman" panose="02020603050405020304" pitchFamily="18" charset="0"/>
              </a:rPr>
              <a:t>套齿连接结构的刚度随着径向力的增加而增加，同一径向力下螺母拧紧力矩越大，则刚度越大，但增长量相对较少，对曲线形状影响</a:t>
            </a:r>
            <a:r>
              <a:rPr lang="zh-CN" altLang="en-US" sz="1400" dirty="0" smtClean="0">
                <a:latin typeface="Times New Roman" panose="02020603050405020304" pitchFamily="18" charset="0"/>
                <a:cs typeface="Times New Roman" panose="02020603050405020304" pitchFamily="18" charset="0"/>
              </a:rPr>
              <a:t>不大</a:t>
            </a:r>
            <a:r>
              <a:rPr lang="zh-CN" altLang="en-US" sz="1400" dirty="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大、小间隙配合套齿刚度变化规律相似。</a:t>
            </a:r>
            <a:endParaRPr lang="en-US" altLang="zh-CN" sz="1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9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22" presetClass="entr" presetSubtype="8"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22" presetClass="entr" presetSubtype="8"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3" grpId="0"/>
      <p:bldP spid="10" grpId="0"/>
      <p:bldP spid="8"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65811" y="4565188"/>
            <a:ext cx="6690363" cy="222949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65811" y="2335696"/>
            <a:ext cx="6690363" cy="222949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齿连接模拟试验件刚度特性仿真</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2.2.3 </a:t>
            </a:r>
            <a:r>
              <a:rPr lang="zh-CN" altLang="en-US" sz="1600" dirty="0" smtClean="0">
                <a:latin typeface="微软雅黑" panose="020B0503020204020204" pitchFamily="34" charset="-122"/>
                <a:ea typeface="微软雅黑" panose="020B0503020204020204" pitchFamily="34" charset="-122"/>
              </a:rPr>
              <a:t>不同</a:t>
            </a:r>
            <a:r>
              <a:rPr lang="zh-CN" altLang="en-US" sz="1600" dirty="0">
                <a:latin typeface="微软雅黑" panose="020B0503020204020204" pitchFamily="34" charset="-122"/>
                <a:ea typeface="微软雅黑" panose="020B0503020204020204" pitchFamily="34" charset="-122"/>
              </a:rPr>
              <a:t>扭矩载荷下套齿连接模拟试验件刚度特性</a:t>
            </a:r>
          </a:p>
        </p:txBody>
      </p:sp>
      <p:sp>
        <p:nvSpPr>
          <p:cNvPr id="10" name="文本框 9"/>
          <p:cNvSpPr txBox="1"/>
          <p:nvPr/>
        </p:nvSpPr>
        <p:spPr>
          <a:xfrm>
            <a:off x="377489" y="1697313"/>
            <a:ext cx="8130209" cy="7335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模型中预紧力为</a:t>
            </a:r>
            <a:r>
              <a:rPr lang="en-US" altLang="zh-CN" sz="1400" dirty="0" smtClean="0">
                <a:latin typeface="Times New Roman" panose="02020603050405020304" pitchFamily="18" charset="0"/>
                <a:cs typeface="Times New Roman" panose="02020603050405020304" pitchFamily="18" charset="0"/>
              </a:rPr>
              <a:t>9090N</a:t>
            </a:r>
            <a:r>
              <a:rPr lang="zh-CN" altLang="en-US" sz="1400" dirty="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扭矩</a:t>
            </a:r>
            <a:r>
              <a:rPr lang="zh-CN" altLang="en-US" sz="1400" dirty="0">
                <a:latin typeface="Times New Roman" panose="02020603050405020304" pitchFamily="18" charset="0"/>
                <a:cs typeface="Times New Roman" panose="02020603050405020304" pitchFamily="18" charset="0"/>
              </a:rPr>
              <a:t>载荷分别为</a:t>
            </a:r>
            <a:r>
              <a:rPr lang="en-US" altLang="zh-CN" sz="1400" dirty="0" smtClean="0">
                <a:latin typeface="Times New Roman" panose="02020603050405020304" pitchFamily="18" charset="0"/>
                <a:cs typeface="Times New Roman" panose="02020603050405020304" pitchFamily="18" charset="0"/>
              </a:rPr>
              <a:t>75Nm</a:t>
            </a:r>
            <a:r>
              <a:rPr lang="zh-CN" altLang="en-US" sz="1400" dirty="0">
                <a:latin typeface="Times New Roman" panose="02020603050405020304" pitchFamily="18" charset="0"/>
                <a:cs typeface="Times New Roman" panose="02020603050405020304" pitchFamily="18" charset="0"/>
              </a:rPr>
              <a:t>和</a:t>
            </a:r>
            <a:r>
              <a:rPr lang="en-US" altLang="zh-CN" sz="1400" dirty="0" smtClean="0">
                <a:latin typeface="Times New Roman" panose="02020603050405020304" pitchFamily="18" charset="0"/>
                <a:cs typeface="Times New Roman" panose="02020603050405020304" pitchFamily="18" charset="0"/>
              </a:rPr>
              <a:t>150Nm</a:t>
            </a:r>
            <a:r>
              <a:rPr lang="zh-CN" altLang="en-US" sz="1400" dirty="0">
                <a:latin typeface="Times New Roman" panose="02020603050405020304" pitchFamily="18" charset="0"/>
                <a:cs typeface="Times New Roman" panose="02020603050405020304" pitchFamily="18" charset="0"/>
              </a:rPr>
              <a:t>，对应试验载荷条件。径向力</a:t>
            </a:r>
            <a:r>
              <a:rPr lang="zh-CN" altLang="en-US" sz="1400" dirty="0" smtClean="0">
                <a:latin typeface="Times New Roman" panose="02020603050405020304" pitchFamily="18" charset="0"/>
                <a:cs typeface="Times New Roman" panose="02020603050405020304" pitchFamily="18" charset="0"/>
              </a:rPr>
              <a:t>从</a:t>
            </a:r>
            <a:r>
              <a:rPr lang="en-US" altLang="zh-CN" sz="1400" dirty="0" smtClean="0">
                <a:latin typeface="Times New Roman" panose="02020603050405020304" pitchFamily="18" charset="0"/>
                <a:cs typeface="Times New Roman" panose="02020603050405020304" pitchFamily="18" charset="0"/>
              </a:rPr>
              <a:t>1000N</a:t>
            </a:r>
            <a:r>
              <a:rPr lang="zh-CN" altLang="en-US" sz="1400" dirty="0" smtClean="0">
                <a:latin typeface="Times New Roman" panose="02020603050405020304" pitchFamily="18" charset="0"/>
                <a:cs typeface="Times New Roman" panose="02020603050405020304" pitchFamily="18" charset="0"/>
              </a:rPr>
              <a:t>加载至</a:t>
            </a:r>
            <a:r>
              <a:rPr lang="en-US" altLang="zh-CN" sz="1400" dirty="0" smtClean="0">
                <a:latin typeface="Times New Roman" panose="02020603050405020304" pitchFamily="18" charset="0"/>
                <a:cs typeface="Times New Roman" panose="02020603050405020304" pitchFamily="18" charset="0"/>
              </a:rPr>
              <a:t>10kN</a:t>
            </a:r>
            <a:r>
              <a:rPr lang="zh-CN" altLang="en-US"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65824" y="3021476"/>
            <a:ext cx="951536" cy="738664"/>
          </a:xfrm>
          <a:prstGeom prst="rect">
            <a:avLst/>
          </a:prstGeom>
          <a:solidFill>
            <a:schemeClr val="bg1"/>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0.04mm</a:t>
            </a:r>
            <a:endParaRPr lang="zh-CN" altLang="en-US" sz="1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565824" y="5310602"/>
            <a:ext cx="951536" cy="738664"/>
          </a:xfrm>
          <a:prstGeom prst="rect">
            <a:avLst/>
          </a:prstGeom>
          <a:solidFill>
            <a:schemeClr val="bg1"/>
          </a:solid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0.02mm</a:t>
            </a:r>
            <a:endParaRPr lang="zh-CN" altLang="en-US" sz="1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7205442" y="3519195"/>
            <a:ext cx="1888864" cy="2036648"/>
          </a:xfrm>
          <a:prstGeom prst="rect">
            <a:avLst/>
          </a:prstGeom>
          <a:solidFill>
            <a:srgbClr val="FFC000"/>
          </a:solidFill>
          <a:scene3d>
            <a:camera prst="orthographicFront"/>
            <a:lightRig rig="threePt" dir="t"/>
          </a:scene3d>
          <a:sp3d>
            <a:bevelT/>
          </a:sp3d>
        </p:spPr>
        <p:txBody>
          <a:bodyPr wrap="square" rtlCol="0">
            <a:spAutoFit/>
          </a:bodyPr>
          <a:lstStyle/>
          <a:p>
            <a:pPr indent="360000">
              <a:lnSpc>
                <a:spcPts val="2200"/>
              </a:lnSpc>
            </a:pPr>
            <a:r>
              <a:rPr lang="zh-CN" altLang="en-US" sz="1400" dirty="0" smtClean="0">
                <a:latin typeface="Times New Roman" panose="02020603050405020304" pitchFamily="18" charset="0"/>
                <a:cs typeface="Times New Roman" panose="02020603050405020304" pitchFamily="18" charset="0"/>
              </a:rPr>
              <a:t>同一径向力下增加扭矩载荷可以提高刚度，且径向力较小时增加量较大，径向力大时增加量</a:t>
            </a:r>
            <a:r>
              <a:rPr lang="zh-CN" altLang="en-US" sz="1400" dirty="0">
                <a:latin typeface="Times New Roman" panose="02020603050405020304" pitchFamily="18" charset="0"/>
                <a:cs typeface="Times New Roman" panose="02020603050405020304" pitchFamily="18" charset="0"/>
              </a:rPr>
              <a:t>较少；大小间隙配合套齿刚度变化规律</a:t>
            </a:r>
            <a:r>
              <a:rPr lang="zh-CN" altLang="en-US" sz="1400" dirty="0" smtClean="0">
                <a:latin typeface="Times New Roman" panose="02020603050405020304" pitchFamily="18" charset="0"/>
                <a:cs typeface="Times New Roman" panose="02020603050405020304" pitchFamily="18" charset="0"/>
              </a:rPr>
              <a:t>相似。</a:t>
            </a:r>
          </a:p>
        </p:txBody>
      </p:sp>
      <p:pic>
        <p:nvPicPr>
          <p:cNvPr id="17" name="图片 16"/>
          <p:cNvPicPr>
            <a:picLocks noChangeAspect="1"/>
          </p:cNvPicPr>
          <p:nvPr/>
        </p:nvPicPr>
        <p:blipFill>
          <a:blip r:embed="rId3"/>
          <a:stretch>
            <a:fillRect/>
          </a:stretch>
        </p:blipFill>
        <p:spPr>
          <a:xfrm>
            <a:off x="1573631" y="2390644"/>
            <a:ext cx="2700000" cy="2117416"/>
          </a:xfrm>
          <a:prstGeom prst="rect">
            <a:avLst/>
          </a:prstGeom>
        </p:spPr>
      </p:pic>
      <p:pic>
        <p:nvPicPr>
          <p:cNvPr id="18" name="图片 17"/>
          <p:cNvPicPr>
            <a:picLocks noChangeAspect="1"/>
          </p:cNvPicPr>
          <p:nvPr/>
        </p:nvPicPr>
        <p:blipFill>
          <a:blip r:embed="rId4"/>
          <a:stretch>
            <a:fillRect/>
          </a:stretch>
        </p:blipFill>
        <p:spPr>
          <a:xfrm>
            <a:off x="4386174" y="2390644"/>
            <a:ext cx="2700000" cy="2117416"/>
          </a:xfrm>
          <a:prstGeom prst="rect">
            <a:avLst/>
          </a:prstGeom>
        </p:spPr>
      </p:pic>
      <p:pic>
        <p:nvPicPr>
          <p:cNvPr id="19" name="图片 18"/>
          <p:cNvPicPr>
            <a:picLocks noChangeAspect="1"/>
          </p:cNvPicPr>
          <p:nvPr/>
        </p:nvPicPr>
        <p:blipFill>
          <a:blip r:embed="rId5"/>
          <a:stretch>
            <a:fillRect/>
          </a:stretch>
        </p:blipFill>
        <p:spPr>
          <a:xfrm>
            <a:off x="1573631" y="4620136"/>
            <a:ext cx="2742543" cy="2135067"/>
          </a:xfrm>
          <a:prstGeom prst="rect">
            <a:avLst/>
          </a:prstGeom>
        </p:spPr>
      </p:pic>
      <p:pic>
        <p:nvPicPr>
          <p:cNvPr id="20" name="图片 19"/>
          <p:cNvPicPr>
            <a:picLocks noChangeAspect="1"/>
          </p:cNvPicPr>
          <p:nvPr/>
        </p:nvPicPr>
        <p:blipFill>
          <a:blip r:embed="rId6"/>
          <a:stretch>
            <a:fillRect/>
          </a:stretch>
        </p:blipFill>
        <p:spPr>
          <a:xfrm>
            <a:off x="4386174" y="4620136"/>
            <a:ext cx="2700000" cy="2138853"/>
          </a:xfrm>
          <a:prstGeom prst="rect">
            <a:avLst/>
          </a:prstGeom>
        </p:spPr>
      </p:pic>
    </p:spTree>
    <p:extLst>
      <p:ext uri="{BB962C8B-B14F-4D97-AF65-F5344CB8AC3E}">
        <p14:creationId xmlns:p14="http://schemas.microsoft.com/office/powerpoint/2010/main" val="368676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2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3" grpId="0"/>
      <p:bldP spid="10" grpId="0"/>
      <p:bldP spid="8"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2.3 </a:t>
            </a:r>
            <a:r>
              <a:rPr lang="zh-CN" altLang="en-US" b="1" dirty="0" smtClean="0">
                <a:latin typeface="微软雅黑" panose="020B0503020204020204" pitchFamily="34" charset="-122"/>
                <a:ea typeface="微软雅黑" panose="020B0503020204020204" pitchFamily="34" charset="-122"/>
              </a:rPr>
              <a:t>载荷</a:t>
            </a:r>
            <a:r>
              <a:rPr lang="zh-CN" altLang="en-US" b="1" dirty="0">
                <a:latin typeface="微软雅黑" panose="020B0503020204020204" pitchFamily="34" charset="-122"/>
                <a:ea typeface="微软雅黑" panose="020B0503020204020204" pitchFamily="34" charset="-122"/>
              </a:rPr>
              <a:t>及结构参数对接触状态的影响</a:t>
            </a:r>
          </a:p>
        </p:txBody>
      </p:sp>
      <p:sp>
        <p:nvSpPr>
          <p:cNvPr id="13" name="TextBox 5"/>
          <p:cNvSpPr txBox="1">
            <a:spLocks noChangeArrowheads="1"/>
          </p:cNvSpPr>
          <p:nvPr/>
        </p:nvSpPr>
        <p:spPr bwMode="auto">
          <a:xfrm>
            <a:off x="147755" y="1284379"/>
            <a:ext cx="589523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2.3.1 </a:t>
            </a:r>
            <a:r>
              <a:rPr lang="zh-CN" altLang="en-US" sz="1600" dirty="0" smtClean="0">
                <a:latin typeface="微软雅黑" panose="020B0503020204020204" pitchFamily="34" charset="-122"/>
                <a:ea typeface="微软雅黑" panose="020B0503020204020204" pitchFamily="34" charset="-122"/>
              </a:rPr>
              <a:t>径向载荷</a:t>
            </a:r>
            <a:r>
              <a:rPr lang="zh-CN" altLang="en-US" sz="1600" dirty="0">
                <a:latin typeface="微软雅黑" panose="020B0503020204020204" pitchFamily="34" charset="-122"/>
                <a:ea typeface="微软雅黑" panose="020B0503020204020204" pitchFamily="34" charset="-122"/>
              </a:rPr>
              <a:t>对</a:t>
            </a:r>
            <a:r>
              <a:rPr lang="en-US" altLang="zh-CN" sz="1600" dirty="0">
                <a:latin typeface="微软雅黑" panose="020B0503020204020204" pitchFamily="34" charset="-122"/>
                <a:ea typeface="微软雅黑" panose="020B0503020204020204" pitchFamily="34" charset="-122"/>
              </a:rPr>
              <a:t>B</a:t>
            </a:r>
            <a:r>
              <a:rPr lang="zh-CN" altLang="en-US" sz="1600" dirty="0">
                <a:latin typeface="微软雅黑" panose="020B0503020204020204" pitchFamily="34" charset="-122"/>
                <a:ea typeface="微软雅黑" panose="020B0503020204020204" pitchFamily="34" charset="-122"/>
              </a:rPr>
              <a:t>定位面接触状态的影响</a:t>
            </a:r>
          </a:p>
        </p:txBody>
      </p:sp>
      <p:grpSp>
        <p:nvGrpSpPr>
          <p:cNvPr id="6" name="组合 5"/>
          <p:cNvGrpSpPr/>
          <p:nvPr/>
        </p:nvGrpSpPr>
        <p:grpSpPr>
          <a:xfrm>
            <a:off x="166728" y="2750969"/>
            <a:ext cx="8790666" cy="2649278"/>
            <a:chOff x="166728" y="2542248"/>
            <a:chExt cx="8790666" cy="2649278"/>
          </a:xfrm>
        </p:grpSpPr>
        <p:grpSp>
          <p:nvGrpSpPr>
            <p:cNvPr id="4" name="组合 3"/>
            <p:cNvGrpSpPr/>
            <p:nvPr/>
          </p:nvGrpSpPr>
          <p:grpSpPr>
            <a:xfrm>
              <a:off x="166728" y="2542248"/>
              <a:ext cx="8790666" cy="2341501"/>
              <a:chOff x="194908" y="1920021"/>
              <a:chExt cx="8790666" cy="2341501"/>
            </a:xfrm>
          </p:grpSpPr>
          <p:pic>
            <p:nvPicPr>
              <p:cNvPr id="2" name="图片 1"/>
              <p:cNvPicPr>
                <a:picLocks noChangeAspect="1"/>
              </p:cNvPicPr>
              <p:nvPr/>
            </p:nvPicPr>
            <p:blipFill>
              <a:blip r:embed="rId3"/>
              <a:stretch>
                <a:fillRect/>
              </a:stretch>
            </p:blipFill>
            <p:spPr>
              <a:xfrm>
                <a:off x="194908" y="1920021"/>
                <a:ext cx="4320000" cy="2341501"/>
              </a:xfrm>
              <a:prstGeom prst="rect">
                <a:avLst/>
              </a:prstGeom>
            </p:spPr>
          </p:pic>
          <p:pic>
            <p:nvPicPr>
              <p:cNvPr id="3" name="图片 2"/>
              <p:cNvPicPr>
                <a:picLocks noChangeAspect="1"/>
              </p:cNvPicPr>
              <p:nvPr/>
            </p:nvPicPr>
            <p:blipFill>
              <a:blip r:embed="rId4"/>
              <a:stretch>
                <a:fillRect/>
              </a:stretch>
            </p:blipFill>
            <p:spPr>
              <a:xfrm>
                <a:off x="4665574" y="1920021"/>
                <a:ext cx="4320000" cy="2341501"/>
              </a:xfrm>
              <a:prstGeom prst="rect">
                <a:avLst/>
              </a:prstGeom>
            </p:spPr>
          </p:pic>
        </p:grpSp>
        <p:sp>
          <p:nvSpPr>
            <p:cNvPr id="5" name="文本框 4"/>
            <p:cNvSpPr txBox="1"/>
            <p:nvPr/>
          </p:nvSpPr>
          <p:spPr>
            <a:xfrm>
              <a:off x="1144485" y="4853057"/>
              <a:ext cx="2420845"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0.04mm</a:t>
              </a:r>
              <a:endParaRPr lang="zh-CN" altLang="en-US" sz="1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5576880" y="4883749"/>
              <a:ext cx="2441028"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0.02mm</a:t>
              </a:r>
              <a:endParaRPr lang="zh-CN" altLang="en-US" sz="1400" dirty="0">
                <a:latin typeface="Times New Roman" panose="02020603050405020304" pitchFamily="18" charset="0"/>
                <a:cs typeface="Times New Roman" panose="02020603050405020304" pitchFamily="18" charset="0"/>
              </a:endParaRPr>
            </a:p>
          </p:txBody>
        </p:sp>
      </p:grpSp>
      <p:sp>
        <p:nvSpPr>
          <p:cNvPr id="15" name="矩形 14"/>
          <p:cNvSpPr/>
          <p:nvPr/>
        </p:nvSpPr>
        <p:spPr>
          <a:xfrm>
            <a:off x="832852" y="5424620"/>
            <a:ext cx="7478296" cy="1220847"/>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径向力</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较小时由于外花键轴变形量较小，</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B</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定位面依然存在间隙，随着载荷的增加，内外花键轴</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B</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定位面开始接触，出现了滑移和黏滞区，并且黏滞面积逐渐增加</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，同时</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相同载荷下小间隙配合结构的接触区域相互作用面积占比更多，因此小间隙套齿结构比大间隙整体刚度更大</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pic>
        <p:nvPicPr>
          <p:cNvPr id="16" name="图片 15"/>
          <p:cNvPicPr>
            <a:picLocks noChangeAspect="1"/>
          </p:cNvPicPr>
          <p:nvPr/>
        </p:nvPicPr>
        <p:blipFill>
          <a:blip r:embed="rId5"/>
          <a:stretch>
            <a:fillRect/>
          </a:stretch>
        </p:blipFill>
        <p:spPr>
          <a:xfrm>
            <a:off x="4437031" y="861348"/>
            <a:ext cx="4111737" cy="1817450"/>
          </a:xfrm>
          <a:prstGeom prst="rect">
            <a:avLst/>
          </a:prstGeom>
        </p:spPr>
      </p:pic>
      <p:sp>
        <p:nvSpPr>
          <p:cNvPr id="7" name="椭圆 6"/>
          <p:cNvSpPr/>
          <p:nvPr/>
        </p:nvSpPr>
        <p:spPr>
          <a:xfrm>
            <a:off x="7453522" y="1220679"/>
            <a:ext cx="523804" cy="12722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77489" y="1697313"/>
            <a:ext cx="3787007" cy="4129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a:t>
            </a:r>
            <a:r>
              <a:rPr lang="zh-CN" altLang="en-US" sz="1400" dirty="0" smtClean="0">
                <a:latin typeface="Times New Roman" panose="02020603050405020304" pitchFamily="18" charset="0"/>
                <a:cs typeface="Times New Roman" panose="02020603050405020304" pitchFamily="18" charset="0"/>
              </a:rPr>
              <a:t>中预</a:t>
            </a:r>
            <a:r>
              <a:rPr lang="zh-CN" altLang="en-US" sz="1400" dirty="0">
                <a:latin typeface="Times New Roman" panose="02020603050405020304" pitchFamily="18" charset="0"/>
                <a:cs typeface="Times New Roman" panose="02020603050405020304" pitchFamily="18" charset="0"/>
              </a:rPr>
              <a:t>紧</a:t>
            </a:r>
            <a:r>
              <a:rPr lang="zh-CN" altLang="en-US" sz="1400" dirty="0" smtClean="0">
                <a:latin typeface="Times New Roman" panose="02020603050405020304" pitchFamily="18" charset="0"/>
                <a:cs typeface="Times New Roman" panose="02020603050405020304" pitchFamily="18" charset="0"/>
              </a:rPr>
              <a:t>力不变，无扭矩载荷。</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4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2.3 </a:t>
            </a:r>
            <a:r>
              <a:rPr lang="zh-CN" altLang="en-US" b="1" dirty="0" smtClean="0">
                <a:latin typeface="微软雅黑" panose="020B0503020204020204" pitchFamily="34" charset="-122"/>
                <a:ea typeface="微软雅黑" panose="020B0503020204020204" pitchFamily="34" charset="-122"/>
              </a:rPr>
              <a:t>载荷</a:t>
            </a:r>
            <a:r>
              <a:rPr lang="zh-CN" altLang="en-US" b="1" dirty="0">
                <a:latin typeface="微软雅黑" panose="020B0503020204020204" pitchFamily="34" charset="-122"/>
                <a:ea typeface="微软雅黑" panose="020B0503020204020204" pitchFamily="34" charset="-122"/>
              </a:rPr>
              <a:t>及结构参数对接触状态的影响</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2.3.2 </a:t>
            </a:r>
            <a:r>
              <a:rPr lang="zh-CN" altLang="en-US" sz="1600" dirty="0" smtClean="0">
                <a:latin typeface="微软雅黑" panose="020B0503020204020204" pitchFamily="34" charset="-122"/>
                <a:ea typeface="微软雅黑" panose="020B0503020204020204" pitchFamily="34" charset="-122"/>
              </a:rPr>
              <a:t>拧</a:t>
            </a:r>
            <a:r>
              <a:rPr lang="zh-CN" altLang="en-US" sz="1600" dirty="0">
                <a:latin typeface="微软雅黑" panose="020B0503020204020204" pitchFamily="34" charset="-122"/>
                <a:ea typeface="微软雅黑" panose="020B0503020204020204" pitchFamily="34" charset="-122"/>
              </a:rPr>
              <a:t>紧力矩</a:t>
            </a:r>
            <a:r>
              <a:rPr lang="zh-CN" altLang="en-US" sz="1600" dirty="0" smtClean="0">
                <a:latin typeface="微软雅黑" panose="020B0503020204020204" pitchFamily="34" charset="-122"/>
                <a:ea typeface="微软雅黑" panose="020B0503020204020204" pitchFamily="34" charset="-122"/>
              </a:rPr>
              <a:t>对</a:t>
            </a:r>
            <a:r>
              <a:rPr lang="zh-CN" altLang="en-US" sz="1600" dirty="0">
                <a:latin typeface="微软雅黑" panose="020B0503020204020204" pitchFamily="34" charset="-122"/>
                <a:ea typeface="微软雅黑" panose="020B0503020204020204" pitchFamily="34" charset="-122"/>
              </a:rPr>
              <a:t>轴向压紧面接触状态的影响</a:t>
            </a:r>
          </a:p>
        </p:txBody>
      </p:sp>
      <p:grpSp>
        <p:nvGrpSpPr>
          <p:cNvPr id="2" name="组合 1"/>
          <p:cNvGrpSpPr/>
          <p:nvPr/>
        </p:nvGrpSpPr>
        <p:grpSpPr>
          <a:xfrm>
            <a:off x="180760" y="2716534"/>
            <a:ext cx="8782480" cy="2401444"/>
            <a:chOff x="241623" y="2110247"/>
            <a:chExt cx="8782480" cy="2401444"/>
          </a:xfrm>
        </p:grpSpPr>
        <p:pic>
          <p:nvPicPr>
            <p:cNvPr id="4" name="图片 3"/>
            <p:cNvPicPr>
              <a:picLocks noChangeAspect="1"/>
            </p:cNvPicPr>
            <p:nvPr/>
          </p:nvPicPr>
          <p:blipFill>
            <a:blip r:embed="rId3"/>
            <a:stretch>
              <a:fillRect/>
            </a:stretch>
          </p:blipFill>
          <p:spPr>
            <a:xfrm>
              <a:off x="241623" y="2110247"/>
              <a:ext cx="4320438" cy="2094005"/>
            </a:xfrm>
            <a:prstGeom prst="rect">
              <a:avLst/>
            </a:prstGeom>
          </p:spPr>
        </p:pic>
        <p:pic>
          <p:nvPicPr>
            <p:cNvPr id="5" name="图片 4"/>
            <p:cNvPicPr>
              <a:picLocks noChangeAspect="1"/>
            </p:cNvPicPr>
            <p:nvPr/>
          </p:nvPicPr>
          <p:blipFill>
            <a:blip r:embed="rId4"/>
            <a:stretch>
              <a:fillRect/>
            </a:stretch>
          </p:blipFill>
          <p:spPr>
            <a:xfrm>
              <a:off x="4704103" y="2110247"/>
              <a:ext cx="4320000" cy="2094005"/>
            </a:xfrm>
            <a:prstGeom prst="rect">
              <a:avLst/>
            </a:prstGeom>
          </p:spPr>
        </p:pic>
        <p:sp>
          <p:nvSpPr>
            <p:cNvPr id="8" name="文本框 7"/>
            <p:cNvSpPr txBox="1"/>
            <p:nvPr/>
          </p:nvSpPr>
          <p:spPr>
            <a:xfrm>
              <a:off x="1696892" y="4203914"/>
              <a:ext cx="1316031"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轴向压紧面</a:t>
              </a:r>
              <a:endParaRPr lang="zh-CN" altLang="en-US" sz="1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225761" y="4203913"/>
              <a:ext cx="1276683"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2#</a:t>
              </a:r>
              <a:r>
                <a:rPr lang="zh-CN" altLang="en-US" sz="1400" dirty="0" smtClean="0">
                  <a:latin typeface="Times New Roman" panose="02020603050405020304" pitchFamily="18" charset="0"/>
                  <a:cs typeface="Times New Roman" panose="02020603050405020304" pitchFamily="18" charset="0"/>
                </a:rPr>
                <a:t>轴向压紧面</a:t>
              </a:r>
              <a:endParaRPr lang="zh-CN" altLang="en-US" sz="1400" dirty="0">
                <a:latin typeface="Times New Roman" panose="02020603050405020304" pitchFamily="18" charset="0"/>
                <a:cs typeface="Times New Roman" panose="02020603050405020304" pitchFamily="18" charset="0"/>
              </a:endParaRPr>
            </a:p>
          </p:txBody>
        </p:sp>
      </p:grpSp>
      <p:pic>
        <p:nvPicPr>
          <p:cNvPr id="11" name="图片 10"/>
          <p:cNvPicPr>
            <a:picLocks noChangeAspect="1"/>
          </p:cNvPicPr>
          <p:nvPr/>
        </p:nvPicPr>
        <p:blipFill>
          <a:blip r:embed="rId5"/>
          <a:stretch>
            <a:fillRect/>
          </a:stretch>
        </p:blipFill>
        <p:spPr>
          <a:xfrm>
            <a:off x="4943927" y="863116"/>
            <a:ext cx="4111737" cy="1817450"/>
          </a:xfrm>
          <a:prstGeom prst="rect">
            <a:avLst/>
          </a:prstGeom>
        </p:spPr>
      </p:pic>
      <p:sp>
        <p:nvSpPr>
          <p:cNvPr id="14" name="椭圆 13"/>
          <p:cNvSpPr/>
          <p:nvPr/>
        </p:nvSpPr>
        <p:spPr>
          <a:xfrm>
            <a:off x="4859408" y="1266842"/>
            <a:ext cx="626991" cy="3894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729494" y="863116"/>
            <a:ext cx="626991" cy="3894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32852" y="5424620"/>
            <a:ext cx="7478296" cy="913776"/>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在径向力不变的条件下，随着拧紧力矩的增加，</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和</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压紧面的黏滞区域面积都开始增加，这说明了增大预紧力有助于减少压紧面的分离，进而提高了整体刚度</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
        <p:nvSpPr>
          <p:cNvPr id="17" name="文本框 16"/>
          <p:cNvSpPr txBox="1"/>
          <p:nvPr/>
        </p:nvSpPr>
        <p:spPr>
          <a:xfrm>
            <a:off x="377489" y="1697313"/>
            <a:ext cx="4265751" cy="7335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a:t>
            </a:r>
            <a:r>
              <a:rPr lang="zh-CN" altLang="en-US" sz="1400" dirty="0" smtClean="0">
                <a:latin typeface="Times New Roman" panose="02020603050405020304" pitchFamily="18" charset="0"/>
                <a:cs typeface="Times New Roman" panose="02020603050405020304" pitchFamily="18" charset="0"/>
              </a:rPr>
              <a:t>中径向力不变，无扭矩载荷，</a:t>
            </a:r>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0.04mm</a:t>
            </a:r>
            <a:r>
              <a:rPr lang="zh-CN" altLang="en-US"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5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2.3 </a:t>
            </a:r>
            <a:r>
              <a:rPr lang="zh-CN" altLang="en-US" b="1" dirty="0" smtClean="0">
                <a:latin typeface="微软雅黑" panose="020B0503020204020204" pitchFamily="34" charset="-122"/>
                <a:ea typeface="微软雅黑" panose="020B0503020204020204" pitchFamily="34" charset="-122"/>
              </a:rPr>
              <a:t>载荷</a:t>
            </a:r>
            <a:r>
              <a:rPr lang="zh-CN" altLang="en-US" b="1" dirty="0">
                <a:latin typeface="微软雅黑" panose="020B0503020204020204" pitchFamily="34" charset="-122"/>
                <a:ea typeface="微软雅黑" panose="020B0503020204020204" pitchFamily="34" charset="-122"/>
              </a:rPr>
              <a:t>及结构参数对接触状态的影响</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2.3.3 </a:t>
            </a:r>
            <a:r>
              <a:rPr lang="zh-CN" altLang="en-US" sz="1600" dirty="0" smtClean="0">
                <a:latin typeface="微软雅黑" panose="020B0503020204020204" pitchFamily="34" charset="-122"/>
                <a:ea typeface="微软雅黑" panose="020B0503020204020204" pitchFamily="34" charset="-122"/>
              </a:rPr>
              <a:t>扭矩</a:t>
            </a:r>
            <a:r>
              <a:rPr lang="zh-CN" altLang="en-US" sz="1600" dirty="0">
                <a:latin typeface="微软雅黑" panose="020B0503020204020204" pitchFamily="34" charset="-122"/>
                <a:ea typeface="微软雅黑" panose="020B0503020204020204" pitchFamily="34" charset="-122"/>
              </a:rPr>
              <a:t>载荷对齿面接触状态的影响</a:t>
            </a:r>
          </a:p>
        </p:txBody>
      </p:sp>
      <p:pic>
        <p:nvPicPr>
          <p:cNvPr id="2" name="图片 1"/>
          <p:cNvPicPr>
            <a:picLocks noChangeAspect="1"/>
          </p:cNvPicPr>
          <p:nvPr/>
        </p:nvPicPr>
        <p:blipFill>
          <a:blip r:embed="rId3"/>
          <a:stretch>
            <a:fillRect/>
          </a:stretch>
        </p:blipFill>
        <p:spPr>
          <a:xfrm>
            <a:off x="1063455" y="2688895"/>
            <a:ext cx="7017090" cy="3116002"/>
          </a:xfrm>
          <a:prstGeom prst="rect">
            <a:avLst/>
          </a:prstGeom>
        </p:spPr>
      </p:pic>
      <p:pic>
        <p:nvPicPr>
          <p:cNvPr id="8" name="图片 7"/>
          <p:cNvPicPr>
            <a:picLocks noChangeAspect="1"/>
          </p:cNvPicPr>
          <p:nvPr/>
        </p:nvPicPr>
        <p:blipFill>
          <a:blip r:embed="rId4"/>
          <a:stretch>
            <a:fillRect/>
          </a:stretch>
        </p:blipFill>
        <p:spPr>
          <a:xfrm>
            <a:off x="4943927" y="871445"/>
            <a:ext cx="4111737" cy="1817450"/>
          </a:xfrm>
          <a:prstGeom prst="rect">
            <a:avLst/>
          </a:prstGeom>
        </p:spPr>
      </p:pic>
      <p:sp>
        <p:nvSpPr>
          <p:cNvPr id="9" name="椭圆 8"/>
          <p:cNvSpPr/>
          <p:nvPr/>
        </p:nvSpPr>
        <p:spPr>
          <a:xfrm>
            <a:off x="6817417" y="865102"/>
            <a:ext cx="626991" cy="3894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32852" y="5921577"/>
            <a:ext cx="7478296" cy="656590"/>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随着扭矩的施加，</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齿面接触区域中黏滞面积逐渐增加，有助于</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提高</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结构</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连接</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的稳固程度</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，从而提高刚度。</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
        <p:nvSpPr>
          <p:cNvPr id="11" name="文本框 10"/>
          <p:cNvSpPr txBox="1"/>
          <p:nvPr/>
        </p:nvSpPr>
        <p:spPr>
          <a:xfrm>
            <a:off x="377489" y="1697313"/>
            <a:ext cx="4265751" cy="7335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有限元</a:t>
            </a:r>
            <a:r>
              <a:rPr lang="zh-CN" altLang="en-US" sz="1400" dirty="0">
                <a:latin typeface="Times New Roman" panose="02020603050405020304" pitchFamily="18" charset="0"/>
                <a:cs typeface="Times New Roman" panose="02020603050405020304" pitchFamily="18" charset="0"/>
              </a:rPr>
              <a:t>模型</a:t>
            </a:r>
            <a:r>
              <a:rPr lang="zh-CN" altLang="en-US" sz="1400" dirty="0" smtClean="0">
                <a:latin typeface="Times New Roman" panose="02020603050405020304" pitchFamily="18" charset="0"/>
                <a:cs typeface="Times New Roman" panose="02020603050405020304" pitchFamily="18" charset="0"/>
              </a:rPr>
              <a:t>中径向力不变，预紧力不变，</a:t>
            </a:r>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a:t>
            </a:r>
            <a:r>
              <a:rPr lang="en-US" altLang="zh-CN" sz="1400" dirty="0" smtClean="0">
                <a:latin typeface="Times New Roman" panose="02020603050405020304" pitchFamily="18" charset="0"/>
                <a:cs typeface="Times New Roman" panose="02020603050405020304" pitchFamily="18" charset="0"/>
              </a:rPr>
              <a:t>0.04mm</a:t>
            </a:r>
            <a:r>
              <a:rPr lang="zh-CN" altLang="en-US"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4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2.4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齿连接模拟试验件静刚度试验</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2.4.1 </a:t>
            </a:r>
            <a:r>
              <a:rPr lang="zh-CN" altLang="en-US" sz="1600" dirty="0">
                <a:latin typeface="微软雅黑" panose="020B0503020204020204" pitchFamily="34" charset="-122"/>
                <a:ea typeface="微软雅黑" panose="020B0503020204020204" pitchFamily="34" charset="-122"/>
              </a:rPr>
              <a:t>试验</a:t>
            </a:r>
            <a:r>
              <a:rPr lang="zh-CN" altLang="en-US" sz="1600" dirty="0" smtClean="0">
                <a:latin typeface="微软雅黑" panose="020B0503020204020204" pitchFamily="34" charset="-122"/>
                <a:ea typeface="微软雅黑" panose="020B0503020204020204" pitchFamily="34" charset="-122"/>
              </a:rPr>
              <a:t>目的和试验方案</a:t>
            </a:r>
            <a:endParaRPr lang="zh-CN" altLang="en-US" sz="16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377489" y="1697313"/>
            <a:ext cx="8130209" cy="693331"/>
          </a:xfrm>
          <a:prstGeom prst="rect">
            <a:avLst/>
          </a:prstGeom>
          <a:noFill/>
        </p:spPr>
        <p:txBody>
          <a:bodyPr wrap="square" rtlCol="0">
            <a:spAutoFit/>
          </a:bodyPr>
          <a:lstStyle/>
          <a:p>
            <a:pPr indent="360000">
              <a:lnSpc>
                <a:spcPts val="2500"/>
              </a:lnSpc>
            </a:pPr>
            <a:r>
              <a:rPr lang="zh-CN" altLang="en-US" sz="1600" b="1" dirty="0" smtClean="0">
                <a:latin typeface="Times New Roman" panose="02020603050405020304" pitchFamily="18" charset="0"/>
                <a:cs typeface="Times New Roman" panose="02020603050405020304" pitchFamily="18" charset="0"/>
              </a:rPr>
              <a:t>试验目的</a:t>
            </a:r>
            <a:r>
              <a:rPr lang="zh-CN" altLang="en-US" sz="1600" dirty="0" smtClean="0">
                <a:latin typeface="Times New Roman" panose="02020603050405020304" pitchFamily="18" charset="0"/>
                <a:cs typeface="Times New Roman" panose="02020603050405020304" pitchFamily="18" charset="0"/>
              </a:rPr>
              <a:t>：验证</a:t>
            </a:r>
            <a:r>
              <a:rPr lang="zh-CN" altLang="en-US" sz="1600" dirty="0">
                <a:latin typeface="Times New Roman" panose="02020603050405020304" pitchFamily="18" charset="0"/>
                <a:cs typeface="Times New Roman" panose="02020603050405020304" pitchFamily="18" charset="0"/>
              </a:rPr>
              <a:t>套齿连接结构的刚度非线性特征的仿真规律，为实际航空发动机套齿连接结构刚度特性模拟提供依据和方法。</a:t>
            </a:r>
          </a:p>
        </p:txBody>
      </p:sp>
      <p:pic>
        <p:nvPicPr>
          <p:cNvPr id="2" name="图片 1"/>
          <p:cNvPicPr>
            <a:picLocks noChangeAspect="1"/>
          </p:cNvPicPr>
          <p:nvPr/>
        </p:nvPicPr>
        <p:blipFill>
          <a:blip r:embed="rId3"/>
          <a:stretch>
            <a:fillRect/>
          </a:stretch>
        </p:blipFill>
        <p:spPr>
          <a:xfrm>
            <a:off x="1173825" y="2932785"/>
            <a:ext cx="6548176" cy="2812031"/>
          </a:xfrm>
          <a:prstGeom prst="rect">
            <a:avLst/>
          </a:prstGeom>
        </p:spPr>
      </p:pic>
    </p:spTree>
    <p:extLst>
      <p:ext uri="{BB962C8B-B14F-4D97-AF65-F5344CB8AC3E}">
        <p14:creationId xmlns:p14="http://schemas.microsoft.com/office/powerpoint/2010/main" val="5841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2.4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齿连接模拟试验件静刚度试验</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2.4.2 </a:t>
            </a:r>
            <a:r>
              <a:rPr lang="zh-CN" altLang="en-US" sz="1600" dirty="0" smtClean="0">
                <a:latin typeface="微软雅黑" panose="020B0503020204020204" pitchFamily="34" charset="-122"/>
                <a:ea typeface="微软雅黑" panose="020B0503020204020204" pitchFamily="34" charset="-122"/>
              </a:rPr>
              <a:t>试验系统和试验设备</a:t>
            </a:r>
            <a:endParaRPr lang="zh-CN" altLang="en-US" sz="160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47754" y="1697312"/>
            <a:ext cx="9026891" cy="4873236"/>
            <a:chOff x="147754" y="1697312"/>
            <a:chExt cx="9026891" cy="4873236"/>
          </a:xfrm>
        </p:grpSpPr>
        <p:cxnSp>
          <p:nvCxnSpPr>
            <p:cNvPr id="10" name="直接连接符 9"/>
            <p:cNvCxnSpPr/>
            <p:nvPr/>
          </p:nvCxnSpPr>
          <p:spPr>
            <a:xfrm>
              <a:off x="147754" y="4651515"/>
              <a:ext cx="88571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47754" y="1697312"/>
              <a:ext cx="9026891" cy="4873236"/>
              <a:chOff x="147754" y="1697312"/>
              <a:chExt cx="9026891" cy="4873236"/>
            </a:xfrm>
          </p:grpSpPr>
          <p:pic>
            <p:nvPicPr>
              <p:cNvPr id="5" name="图片 4"/>
              <p:cNvPicPr>
                <a:picLocks noChangeAspect="1"/>
              </p:cNvPicPr>
              <p:nvPr/>
            </p:nvPicPr>
            <p:blipFill>
              <a:blip r:embed="rId3"/>
              <a:stretch>
                <a:fillRect/>
              </a:stretch>
            </p:blipFill>
            <p:spPr>
              <a:xfrm>
                <a:off x="675672" y="5138530"/>
                <a:ext cx="1720121" cy="1143000"/>
              </a:xfrm>
              <a:prstGeom prst="rect">
                <a:avLst/>
              </a:prstGeom>
            </p:spPr>
          </p:pic>
          <p:pic>
            <p:nvPicPr>
              <p:cNvPr id="6" name="图片 5"/>
              <p:cNvPicPr>
                <a:picLocks noChangeAspect="1"/>
              </p:cNvPicPr>
              <p:nvPr/>
            </p:nvPicPr>
            <p:blipFill>
              <a:blip r:embed="rId4"/>
              <a:stretch>
                <a:fillRect/>
              </a:stretch>
            </p:blipFill>
            <p:spPr>
              <a:xfrm>
                <a:off x="2479691" y="5138530"/>
                <a:ext cx="1768936" cy="1143000"/>
              </a:xfrm>
              <a:prstGeom prst="rect">
                <a:avLst/>
              </a:prstGeom>
            </p:spPr>
          </p:pic>
          <p:pic>
            <p:nvPicPr>
              <p:cNvPr id="7" name="图片 6"/>
              <p:cNvPicPr>
                <a:picLocks noChangeAspect="1"/>
              </p:cNvPicPr>
              <p:nvPr/>
            </p:nvPicPr>
            <p:blipFill>
              <a:blip r:embed="rId5"/>
              <a:stretch>
                <a:fillRect/>
              </a:stretch>
            </p:blipFill>
            <p:spPr>
              <a:xfrm>
                <a:off x="4310278" y="5138530"/>
                <a:ext cx="1637805" cy="1143000"/>
              </a:xfrm>
              <a:prstGeom prst="rect">
                <a:avLst/>
              </a:prstGeom>
            </p:spPr>
          </p:pic>
          <p:pic>
            <p:nvPicPr>
              <p:cNvPr id="8" name="图片 7"/>
              <p:cNvPicPr>
                <a:picLocks noChangeAspect="1"/>
              </p:cNvPicPr>
              <p:nvPr/>
            </p:nvPicPr>
            <p:blipFill>
              <a:blip r:embed="rId6"/>
              <a:stretch>
                <a:fillRect/>
              </a:stretch>
            </p:blipFill>
            <p:spPr>
              <a:xfrm>
                <a:off x="6023142" y="5138530"/>
                <a:ext cx="1475153" cy="1143000"/>
              </a:xfrm>
              <a:prstGeom prst="rect">
                <a:avLst/>
              </a:prstGeom>
            </p:spPr>
          </p:pic>
          <p:pic>
            <p:nvPicPr>
              <p:cNvPr id="9" name="图片 8"/>
              <p:cNvPicPr>
                <a:picLocks noChangeAspect="1"/>
              </p:cNvPicPr>
              <p:nvPr/>
            </p:nvPicPr>
            <p:blipFill>
              <a:blip r:embed="rId7"/>
              <a:stretch>
                <a:fillRect/>
              </a:stretch>
            </p:blipFill>
            <p:spPr>
              <a:xfrm>
                <a:off x="7563415" y="5138531"/>
                <a:ext cx="1533769" cy="1143000"/>
              </a:xfrm>
              <a:prstGeom prst="rect">
                <a:avLst/>
              </a:prstGeom>
            </p:spPr>
          </p:pic>
          <p:sp>
            <p:nvSpPr>
              <p:cNvPr id="17" name="TextBox 67"/>
              <p:cNvSpPr txBox="1"/>
              <p:nvPr/>
            </p:nvSpPr>
            <p:spPr>
              <a:xfrm>
                <a:off x="153412" y="4819157"/>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试验设备</a:t>
                </a:r>
                <a:endParaRPr lang="zh-CN" altLang="en-US" sz="2000" b="1" kern="0" dirty="0">
                  <a:solidFill>
                    <a:prstClr val="white"/>
                  </a:solidFill>
                  <a:latin typeface="Arial"/>
                  <a:ea typeface="宋体"/>
                </a:endParaRPr>
              </a:p>
            </p:txBody>
          </p:sp>
          <p:sp>
            <p:nvSpPr>
              <p:cNvPr id="18" name="TextBox 57"/>
              <p:cNvSpPr txBox="1">
                <a:spLocks noChangeArrowheads="1"/>
              </p:cNvSpPr>
              <p:nvPr/>
            </p:nvSpPr>
            <p:spPr bwMode="auto">
              <a:xfrm>
                <a:off x="703613" y="6281530"/>
                <a:ext cx="1664238"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400" b="1" dirty="0">
                    <a:solidFill>
                      <a:srgbClr val="0000FF"/>
                    </a:solidFill>
                    <a:latin typeface="Times New Roman" panose="02020603050405020304" pitchFamily="18" charset="0"/>
                  </a:rPr>
                  <a:t>NI9234</a:t>
                </a:r>
                <a:r>
                  <a:rPr lang="zh-CN" altLang="en-US" sz="1400" b="1" dirty="0">
                    <a:solidFill>
                      <a:srgbClr val="0000FF"/>
                    </a:solidFill>
                    <a:latin typeface="Times New Roman" panose="02020603050405020304" pitchFamily="18" charset="0"/>
                  </a:rPr>
                  <a:t>数据采集器</a:t>
                </a:r>
              </a:p>
            </p:txBody>
          </p:sp>
          <p:sp>
            <p:nvSpPr>
              <p:cNvPr id="20" name="TextBox 57"/>
              <p:cNvSpPr txBox="1">
                <a:spLocks noChangeArrowheads="1"/>
              </p:cNvSpPr>
              <p:nvPr/>
            </p:nvSpPr>
            <p:spPr bwMode="auto">
              <a:xfrm>
                <a:off x="2534887" y="6281530"/>
                <a:ext cx="1664238"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smtClean="0">
                    <a:solidFill>
                      <a:srgbClr val="0000FF"/>
                    </a:solidFill>
                    <a:latin typeface="Times New Roman" panose="02020603050405020304" pitchFamily="18" charset="0"/>
                  </a:rPr>
                  <a:t>千分表</a:t>
                </a:r>
                <a:endParaRPr lang="zh-CN" altLang="en-US" sz="1400" b="1" dirty="0">
                  <a:solidFill>
                    <a:srgbClr val="0000FF"/>
                  </a:solidFill>
                  <a:latin typeface="Times New Roman" panose="02020603050405020304" pitchFamily="18" charset="0"/>
                </a:endParaRPr>
              </a:p>
            </p:txBody>
          </p:sp>
          <p:grpSp>
            <p:nvGrpSpPr>
              <p:cNvPr id="4" name="组合 3"/>
              <p:cNvGrpSpPr/>
              <p:nvPr/>
            </p:nvGrpSpPr>
            <p:grpSpPr>
              <a:xfrm>
                <a:off x="147754" y="1697312"/>
                <a:ext cx="4555849" cy="2905409"/>
                <a:chOff x="147754" y="1697312"/>
                <a:chExt cx="4555849" cy="2905409"/>
              </a:xfrm>
            </p:grpSpPr>
            <p:pic>
              <p:nvPicPr>
                <p:cNvPr id="2" name="图片 1"/>
                <p:cNvPicPr>
                  <a:picLocks noChangeAspect="1"/>
                </p:cNvPicPr>
                <p:nvPr/>
              </p:nvPicPr>
              <p:blipFill>
                <a:blip r:embed="rId8"/>
                <a:stretch>
                  <a:fillRect/>
                </a:stretch>
              </p:blipFill>
              <p:spPr>
                <a:xfrm>
                  <a:off x="147754" y="1697312"/>
                  <a:ext cx="4555849" cy="2597633"/>
                </a:xfrm>
                <a:prstGeom prst="rect">
                  <a:avLst/>
                </a:prstGeom>
              </p:spPr>
            </p:pic>
            <p:sp>
              <p:nvSpPr>
                <p:cNvPr id="21" name="文本框 20"/>
                <p:cNvSpPr txBox="1"/>
                <p:nvPr/>
              </p:nvSpPr>
              <p:spPr>
                <a:xfrm>
                  <a:off x="1896358" y="4294944"/>
                  <a:ext cx="917099" cy="307777"/>
                </a:xfrm>
                <a:prstGeom prst="rect">
                  <a:avLst/>
                </a:prstGeom>
                <a:noFill/>
              </p:spPr>
              <p:txBody>
                <a:bodyPr wrap="square" rtlCol="0">
                  <a:spAutoFit/>
                </a:bodyPr>
                <a:lstStyle/>
                <a:p>
                  <a:r>
                    <a:rPr lang="zh-CN" altLang="en-US" sz="1400" dirty="0">
                      <a:latin typeface="Times New Roman" panose="02020603050405020304" pitchFamily="18" charset="0"/>
                      <a:cs typeface="Times New Roman" panose="02020603050405020304" pitchFamily="18" charset="0"/>
                    </a:rPr>
                    <a:t>试验现场</a:t>
                  </a:r>
                </a:p>
              </p:txBody>
            </p:sp>
          </p:grpSp>
          <p:grpSp>
            <p:nvGrpSpPr>
              <p:cNvPr id="11" name="组合 10"/>
              <p:cNvGrpSpPr/>
              <p:nvPr/>
            </p:nvGrpSpPr>
            <p:grpSpPr>
              <a:xfrm>
                <a:off x="4835103" y="1697313"/>
                <a:ext cx="4169752" cy="2905407"/>
                <a:chOff x="4835103" y="1697313"/>
                <a:chExt cx="4169752" cy="2905407"/>
              </a:xfrm>
            </p:grpSpPr>
            <p:pic>
              <p:nvPicPr>
                <p:cNvPr id="3" name="图片 2"/>
                <p:cNvPicPr>
                  <a:picLocks noChangeAspect="1"/>
                </p:cNvPicPr>
                <p:nvPr/>
              </p:nvPicPr>
              <p:blipFill>
                <a:blip r:embed="rId9"/>
                <a:stretch>
                  <a:fillRect/>
                </a:stretch>
              </p:blipFill>
              <p:spPr>
                <a:xfrm>
                  <a:off x="4835103" y="1697313"/>
                  <a:ext cx="4169752" cy="2597633"/>
                </a:xfrm>
                <a:prstGeom prst="rect">
                  <a:avLst/>
                </a:prstGeom>
              </p:spPr>
            </p:pic>
            <p:sp>
              <p:nvSpPr>
                <p:cNvPr id="22" name="文本框 21"/>
                <p:cNvSpPr txBox="1"/>
                <p:nvPr/>
              </p:nvSpPr>
              <p:spPr>
                <a:xfrm>
                  <a:off x="6467904" y="4294943"/>
                  <a:ext cx="904150" cy="307777"/>
                </a:xfrm>
                <a:prstGeom prst="rect">
                  <a:avLst/>
                </a:prstGeom>
                <a:noFill/>
              </p:spPr>
              <p:txBody>
                <a:bodyPr wrap="square" rtlCol="0">
                  <a:spAutoFit/>
                </a:bodyPr>
                <a:lstStyle/>
                <a:p>
                  <a:r>
                    <a:rPr lang="zh-CN" altLang="en-US" sz="1400" dirty="0">
                      <a:latin typeface="Times New Roman" panose="02020603050405020304" pitchFamily="18" charset="0"/>
                      <a:cs typeface="Times New Roman" panose="02020603050405020304" pitchFamily="18" charset="0"/>
                    </a:rPr>
                    <a:t>测试</a:t>
                  </a:r>
                  <a:r>
                    <a:rPr lang="zh-CN" altLang="en-US" sz="1400" dirty="0" smtClean="0">
                      <a:latin typeface="Times New Roman" panose="02020603050405020304" pitchFamily="18" charset="0"/>
                      <a:cs typeface="Times New Roman" panose="02020603050405020304" pitchFamily="18" charset="0"/>
                    </a:rPr>
                    <a:t>系统</a:t>
                  </a:r>
                  <a:endParaRPr lang="zh-CN" altLang="en-US" sz="1400" dirty="0">
                    <a:latin typeface="Times New Roman" panose="02020603050405020304" pitchFamily="18" charset="0"/>
                    <a:cs typeface="Times New Roman" panose="02020603050405020304" pitchFamily="18" charset="0"/>
                  </a:endParaRPr>
                </a:p>
              </p:txBody>
            </p:sp>
          </p:grpSp>
          <p:sp>
            <p:nvSpPr>
              <p:cNvPr id="23" name="TextBox 57"/>
              <p:cNvSpPr txBox="1">
                <a:spLocks noChangeArrowheads="1"/>
              </p:cNvSpPr>
              <p:nvPr/>
            </p:nvSpPr>
            <p:spPr bwMode="auto">
              <a:xfrm>
                <a:off x="4297061" y="6282401"/>
                <a:ext cx="1664238"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400" b="1" dirty="0" smtClean="0">
                    <a:solidFill>
                      <a:srgbClr val="0000FF"/>
                    </a:solidFill>
                    <a:latin typeface="Times New Roman" panose="02020603050405020304" pitchFamily="18" charset="0"/>
                  </a:rPr>
                  <a:t>JM3860</a:t>
                </a:r>
                <a:r>
                  <a:rPr lang="zh-CN" altLang="en-US" sz="1400" b="1" dirty="0" smtClean="0">
                    <a:solidFill>
                      <a:srgbClr val="0000FF"/>
                    </a:solidFill>
                    <a:latin typeface="Times New Roman" panose="02020603050405020304" pitchFamily="18" charset="0"/>
                  </a:rPr>
                  <a:t>应变放大器</a:t>
                </a:r>
                <a:endParaRPr lang="zh-CN" altLang="en-US" sz="1400" b="1" dirty="0">
                  <a:solidFill>
                    <a:srgbClr val="0000FF"/>
                  </a:solidFill>
                  <a:latin typeface="Times New Roman" panose="02020603050405020304" pitchFamily="18" charset="0"/>
                </a:endParaRPr>
              </a:p>
            </p:txBody>
          </p:sp>
          <p:sp>
            <p:nvSpPr>
              <p:cNvPr id="24" name="TextBox 57"/>
              <p:cNvSpPr txBox="1">
                <a:spLocks noChangeArrowheads="1"/>
              </p:cNvSpPr>
              <p:nvPr/>
            </p:nvSpPr>
            <p:spPr bwMode="auto">
              <a:xfrm>
                <a:off x="5923630" y="6281529"/>
                <a:ext cx="1664238"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solidFill>
                      <a:srgbClr val="0000FF"/>
                    </a:solidFill>
                    <a:latin typeface="Times New Roman" panose="02020603050405020304" pitchFamily="18" charset="0"/>
                  </a:rPr>
                  <a:t>力矩扳手</a:t>
                </a:r>
              </a:p>
            </p:txBody>
          </p:sp>
          <p:sp>
            <p:nvSpPr>
              <p:cNvPr id="25" name="TextBox 57"/>
              <p:cNvSpPr txBox="1">
                <a:spLocks noChangeArrowheads="1"/>
              </p:cNvSpPr>
              <p:nvPr/>
            </p:nvSpPr>
            <p:spPr bwMode="auto">
              <a:xfrm>
                <a:off x="7510407" y="6280657"/>
                <a:ext cx="1664238"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solidFill>
                      <a:srgbClr val="0000FF"/>
                    </a:solidFill>
                    <a:latin typeface="Times New Roman" panose="02020603050405020304" pitchFamily="18" charset="0"/>
                  </a:rPr>
                  <a:t>轮辐</a:t>
                </a:r>
                <a:r>
                  <a:rPr lang="zh-CN" altLang="en-US" sz="1400" b="1" dirty="0" smtClean="0">
                    <a:solidFill>
                      <a:srgbClr val="0000FF"/>
                    </a:solidFill>
                    <a:latin typeface="Times New Roman" panose="02020603050405020304" pitchFamily="18" charset="0"/>
                  </a:rPr>
                  <a:t>式压力传感器</a:t>
                </a:r>
                <a:endParaRPr lang="zh-CN" altLang="en-US" sz="1400" b="1" dirty="0">
                  <a:solidFill>
                    <a:srgbClr val="0000FF"/>
                  </a:solidFill>
                  <a:latin typeface="Times New Roman" panose="02020603050405020304" pitchFamily="18" charset="0"/>
                </a:endParaRPr>
              </a:p>
            </p:txBody>
          </p:sp>
        </p:grpSp>
      </p:grpSp>
    </p:spTree>
    <p:extLst>
      <p:ext uri="{BB962C8B-B14F-4D97-AF65-F5344CB8AC3E}">
        <p14:creationId xmlns:p14="http://schemas.microsoft.com/office/powerpoint/2010/main" val="159693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t>含套齿联轴器的三支点转子系统不对中试验研究</a:t>
            </a:r>
            <a:endParaRPr lang="zh-CN" altLang="en-US" sz="2400" dirty="0">
              <a:latin typeface="+mn-ea"/>
            </a:endParaRP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smtClean="0">
                <a:latin typeface="+mn-ea"/>
              </a:rPr>
              <a:t>总结与展望</a:t>
            </a:r>
            <a:endParaRPr lang="zh-CN" altLang="en-US" sz="2400" dirty="0">
              <a:latin typeface="+mn-ea"/>
            </a:endParaRP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743055073"/>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第二章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75" name="文本框 74"/>
          <p:cNvSpPr txBox="1"/>
          <p:nvPr/>
        </p:nvSpPr>
        <p:spPr>
          <a:xfrm>
            <a:off x="0" y="13956"/>
            <a:ext cx="7386919" cy="738664"/>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套</a:t>
            </a:r>
            <a:r>
              <a:rPr lang="zh-CN" altLang="en-US" sz="2800" dirty="0">
                <a:solidFill>
                  <a:schemeClr val="bg1">
                    <a:lumMod val="50000"/>
                  </a:schemeClr>
                </a:solidFill>
                <a:latin typeface="黑体" panose="02010609060101010101" pitchFamily="49" charset="-122"/>
                <a:ea typeface="黑体" panose="02010609060101010101" pitchFamily="49" charset="-122"/>
              </a:rPr>
              <a:t>齿连接结构刚度特性仿真与试验研究</a:t>
            </a:r>
          </a:p>
        </p:txBody>
      </p:sp>
      <p:sp>
        <p:nvSpPr>
          <p:cNvPr id="76"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2.4 </a:t>
            </a:r>
            <a:r>
              <a:rPr lang="zh-CN" altLang="en-US" b="1" dirty="0" smtClean="0">
                <a:latin typeface="微软雅黑" panose="020B0503020204020204" pitchFamily="34" charset="-122"/>
                <a:ea typeface="微软雅黑" panose="020B0503020204020204" pitchFamily="34" charset="-122"/>
              </a:rPr>
              <a:t>套</a:t>
            </a:r>
            <a:r>
              <a:rPr lang="zh-CN" altLang="en-US" b="1" dirty="0">
                <a:latin typeface="微软雅黑" panose="020B0503020204020204" pitchFamily="34" charset="-122"/>
                <a:ea typeface="微软雅黑" panose="020B0503020204020204" pitchFamily="34" charset="-122"/>
              </a:rPr>
              <a:t>齿连接模拟试验件静刚度试验</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2.4.3 </a:t>
            </a:r>
            <a:r>
              <a:rPr lang="zh-CN" altLang="en-US" sz="1600" dirty="0" smtClean="0">
                <a:latin typeface="微软雅黑" panose="020B0503020204020204" pitchFamily="34" charset="-122"/>
                <a:ea typeface="微软雅黑" panose="020B0503020204020204" pitchFamily="34" charset="-122"/>
              </a:rPr>
              <a:t>试验与仿真结果比较</a:t>
            </a:r>
            <a:endParaRPr lang="zh-CN" altLang="en-US" sz="1600" dirty="0">
              <a:latin typeface="微软雅黑" panose="020B0503020204020204" pitchFamily="34" charset="-122"/>
              <a:ea typeface="微软雅黑" panose="020B0503020204020204" pitchFamily="34" charset="-122"/>
            </a:endParaRPr>
          </a:p>
        </p:txBody>
      </p:sp>
      <p:sp>
        <p:nvSpPr>
          <p:cNvPr id="12" name="矩形 11"/>
          <p:cNvSpPr/>
          <p:nvPr/>
        </p:nvSpPr>
        <p:spPr>
          <a:xfrm>
            <a:off x="700372" y="4945772"/>
            <a:ext cx="7743257" cy="1785104"/>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）套</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齿连接</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结构静刚度</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试验与</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数值</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仿真</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所得</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刚度变化规律具有较高的相似性，两者对比说明了</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数值</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分析</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结果</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的正确性与</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合理性</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a:p>
            <a:pPr lvl="0" indent="360000" algn="just" eaLnBrk="0" fontAlgn="base" hangingPunct="0">
              <a:lnSpc>
                <a:spcPts val="2200"/>
              </a:lnSpc>
              <a:spcBef>
                <a:spcPct val="0"/>
              </a:spcBef>
              <a:spcAft>
                <a:spcPct val="0"/>
              </a:spcAft>
              <a:defRPr/>
            </a:pP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a:t>
            </a:r>
            <a:r>
              <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2</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）目前已有配合间隙，拧紧力矩参数对刚度影响的研究，其规律与本文类似，所不同的是本文</a:t>
            </a:r>
            <a:r>
              <a:rPr lang="zh-CN" altLang="en-US" sz="1600" kern="100" noProof="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构建</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了完全模拟实际结构的试验</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系统</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考虑了齿面接触的影响。</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endParaRPr>
          </a:p>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3</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）在不影响装配的条件下，尽可能减少结合面间隙，控制拧紧力矩，有利于提高实际发动机转子连接的局部刚度。</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nvGrpSpPr>
          <p:cNvPr id="21" name="组合 20"/>
          <p:cNvGrpSpPr/>
          <p:nvPr/>
        </p:nvGrpSpPr>
        <p:grpSpPr>
          <a:xfrm>
            <a:off x="147755" y="1816138"/>
            <a:ext cx="8944503" cy="2970969"/>
            <a:chOff x="147755" y="1816138"/>
            <a:chExt cx="8944503" cy="2970969"/>
          </a:xfrm>
        </p:grpSpPr>
        <p:grpSp>
          <p:nvGrpSpPr>
            <p:cNvPr id="14" name="组合 13"/>
            <p:cNvGrpSpPr/>
            <p:nvPr/>
          </p:nvGrpSpPr>
          <p:grpSpPr>
            <a:xfrm>
              <a:off x="3206442" y="1816138"/>
              <a:ext cx="2857742" cy="2970969"/>
              <a:chOff x="3206442" y="1816138"/>
              <a:chExt cx="2857742" cy="2970969"/>
            </a:xfrm>
          </p:grpSpPr>
          <p:pic>
            <p:nvPicPr>
              <p:cNvPr id="3" name="图片 2"/>
              <p:cNvPicPr>
                <a:picLocks noChangeAspect="1"/>
              </p:cNvPicPr>
              <p:nvPr/>
            </p:nvPicPr>
            <p:blipFill>
              <a:blip r:embed="rId3"/>
              <a:stretch>
                <a:fillRect/>
              </a:stretch>
            </p:blipFill>
            <p:spPr>
              <a:xfrm>
                <a:off x="3206442" y="1816138"/>
                <a:ext cx="2857742" cy="2447749"/>
              </a:xfrm>
              <a:prstGeom prst="rect">
                <a:avLst/>
              </a:prstGeom>
            </p:spPr>
          </p:pic>
          <p:sp>
            <p:nvSpPr>
              <p:cNvPr id="10" name="文本框 9"/>
              <p:cNvSpPr txBox="1"/>
              <p:nvPr/>
            </p:nvSpPr>
            <p:spPr>
              <a:xfrm>
                <a:off x="3446701" y="4263887"/>
                <a:ext cx="2377223" cy="523220"/>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zh-CN" altLang="en-US" sz="1400" dirty="0" smtClean="0">
                    <a:latin typeface="Times New Roman" panose="02020603050405020304" pitchFamily="18" charset="0"/>
                    <a:cs typeface="Times New Roman" panose="02020603050405020304" pitchFamily="18" charset="0"/>
                  </a:rPr>
                  <a:t>螺母拧紧力矩对刚度的影响规律试验与仿真对比</a:t>
                </a:r>
                <a:endParaRPr lang="zh-CN" altLang="en-US" sz="1400" dirty="0">
                  <a:latin typeface="Times New Roman" panose="02020603050405020304" pitchFamily="18" charset="0"/>
                  <a:cs typeface="Times New Roman" panose="02020603050405020304" pitchFamily="18" charset="0"/>
                </a:endParaRPr>
              </a:p>
            </p:txBody>
          </p:sp>
          <p:cxnSp>
            <p:nvCxnSpPr>
              <p:cNvPr id="6" name="直接箭头连接符 5"/>
              <p:cNvCxnSpPr/>
              <p:nvPr/>
            </p:nvCxnSpPr>
            <p:spPr>
              <a:xfrm flipV="1">
                <a:off x="4999383" y="2164483"/>
                <a:ext cx="288235" cy="1192696"/>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733620" y="3308168"/>
                <a:ext cx="1107996" cy="461665"/>
              </a:xfrm>
              <a:prstGeom prst="rect">
                <a:avLst/>
              </a:prstGeom>
              <a:noFill/>
            </p:spPr>
            <p:txBody>
              <a:bodyPr wrap="none" rtlCol="0">
                <a:spAutoFit/>
              </a:bodyPr>
              <a:lstStyle/>
              <a:p>
                <a:r>
                  <a:rPr lang="zh-CN" altLang="en-US" sz="1200" dirty="0"/>
                  <a:t>拧紧</a:t>
                </a:r>
                <a:r>
                  <a:rPr lang="zh-CN" altLang="en-US" sz="1200" dirty="0" smtClean="0"/>
                  <a:t>力矩增加</a:t>
                </a:r>
                <a:endParaRPr lang="en-US" altLang="zh-CN" sz="1200" dirty="0" smtClean="0"/>
              </a:p>
              <a:p>
                <a:r>
                  <a:rPr lang="zh-CN" altLang="en-US" sz="1200" dirty="0" smtClean="0"/>
                  <a:t>刚度增加</a:t>
                </a:r>
                <a:endParaRPr lang="zh-CN" altLang="en-US" sz="1200" dirty="0"/>
              </a:p>
            </p:txBody>
          </p:sp>
        </p:grpSp>
        <p:grpSp>
          <p:nvGrpSpPr>
            <p:cNvPr id="20" name="组合 19"/>
            <p:cNvGrpSpPr/>
            <p:nvPr/>
          </p:nvGrpSpPr>
          <p:grpSpPr>
            <a:xfrm>
              <a:off x="6139929" y="1816138"/>
              <a:ext cx="2952329" cy="2970969"/>
              <a:chOff x="6139929" y="1816138"/>
              <a:chExt cx="2952329" cy="2970969"/>
            </a:xfrm>
          </p:grpSpPr>
          <p:grpSp>
            <p:nvGrpSpPr>
              <p:cNvPr id="15" name="组合 14"/>
              <p:cNvGrpSpPr/>
              <p:nvPr/>
            </p:nvGrpSpPr>
            <p:grpSpPr>
              <a:xfrm>
                <a:off x="6139929" y="1816138"/>
                <a:ext cx="2952329" cy="2970969"/>
                <a:chOff x="6139929" y="1816138"/>
                <a:chExt cx="2952329" cy="2970969"/>
              </a:xfrm>
            </p:grpSpPr>
            <p:pic>
              <p:nvPicPr>
                <p:cNvPr id="4" name="图片 3"/>
                <p:cNvPicPr>
                  <a:picLocks noChangeAspect="1"/>
                </p:cNvPicPr>
                <p:nvPr/>
              </p:nvPicPr>
              <p:blipFill>
                <a:blip r:embed="rId4"/>
                <a:stretch>
                  <a:fillRect/>
                </a:stretch>
              </p:blipFill>
              <p:spPr>
                <a:xfrm>
                  <a:off x="6139929" y="1816138"/>
                  <a:ext cx="2952329" cy="2447749"/>
                </a:xfrm>
                <a:prstGeom prst="rect">
                  <a:avLst/>
                </a:prstGeom>
              </p:spPr>
            </p:pic>
            <p:sp>
              <p:nvSpPr>
                <p:cNvPr id="11" name="文本框 10"/>
                <p:cNvSpPr txBox="1"/>
                <p:nvPr/>
              </p:nvSpPr>
              <p:spPr>
                <a:xfrm>
                  <a:off x="6427481" y="4263887"/>
                  <a:ext cx="2377223"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zh-CN" altLang="en-US" sz="1400" dirty="0" smtClean="0">
                      <a:latin typeface="Times New Roman" panose="02020603050405020304" pitchFamily="18" charset="0"/>
                      <a:cs typeface="Times New Roman" panose="02020603050405020304" pitchFamily="18" charset="0"/>
                    </a:rPr>
                    <a:t>扭矩载荷对刚度的影响规律试验与仿真对比</a:t>
                  </a:r>
                  <a:endParaRPr lang="zh-CN" altLang="en-US" sz="1400" dirty="0">
                    <a:latin typeface="Times New Roman" panose="02020603050405020304" pitchFamily="18" charset="0"/>
                    <a:cs typeface="Times New Roman" panose="02020603050405020304" pitchFamily="18" charset="0"/>
                  </a:endParaRPr>
                </a:p>
              </p:txBody>
            </p:sp>
          </p:grpSp>
          <p:cxnSp>
            <p:nvCxnSpPr>
              <p:cNvPr id="16" name="直接箭头连接符 15"/>
              <p:cNvCxnSpPr/>
              <p:nvPr/>
            </p:nvCxnSpPr>
            <p:spPr>
              <a:xfrm flipV="1">
                <a:off x="7468915" y="1943792"/>
                <a:ext cx="288235" cy="1192696"/>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160959" y="3107786"/>
                <a:ext cx="860806" cy="461665"/>
              </a:xfrm>
              <a:prstGeom prst="rect">
                <a:avLst/>
              </a:prstGeom>
              <a:noFill/>
            </p:spPr>
            <p:txBody>
              <a:bodyPr wrap="square" rtlCol="0">
                <a:spAutoFit/>
              </a:bodyPr>
              <a:lstStyle/>
              <a:p>
                <a:r>
                  <a:rPr lang="zh-CN" altLang="en-US" sz="1200" dirty="0"/>
                  <a:t>扭矩</a:t>
                </a:r>
                <a:r>
                  <a:rPr lang="zh-CN" altLang="en-US" sz="1200" dirty="0" smtClean="0"/>
                  <a:t>增加</a:t>
                </a:r>
                <a:endParaRPr lang="en-US" altLang="zh-CN" sz="1200" dirty="0" smtClean="0"/>
              </a:p>
              <a:p>
                <a:r>
                  <a:rPr lang="zh-CN" altLang="en-US" sz="1200" dirty="0" smtClean="0"/>
                  <a:t>刚度增加</a:t>
                </a:r>
                <a:endParaRPr lang="zh-CN" altLang="en-US" sz="1200" dirty="0"/>
              </a:p>
            </p:txBody>
          </p:sp>
        </p:grpSp>
        <p:grpSp>
          <p:nvGrpSpPr>
            <p:cNvPr id="8" name="组合 7"/>
            <p:cNvGrpSpPr/>
            <p:nvPr/>
          </p:nvGrpSpPr>
          <p:grpSpPr>
            <a:xfrm>
              <a:off x="147755" y="1816138"/>
              <a:ext cx="2976718" cy="2970969"/>
              <a:chOff x="147755" y="1816138"/>
              <a:chExt cx="2976718" cy="2970969"/>
            </a:xfrm>
          </p:grpSpPr>
          <p:grpSp>
            <p:nvGrpSpPr>
              <p:cNvPr id="5" name="组合 4"/>
              <p:cNvGrpSpPr/>
              <p:nvPr/>
            </p:nvGrpSpPr>
            <p:grpSpPr>
              <a:xfrm>
                <a:off x="147755" y="1816138"/>
                <a:ext cx="2963064" cy="2970969"/>
                <a:chOff x="147755" y="1816138"/>
                <a:chExt cx="2963064" cy="2970969"/>
              </a:xfrm>
            </p:grpSpPr>
            <p:pic>
              <p:nvPicPr>
                <p:cNvPr id="2" name="图片 1"/>
                <p:cNvPicPr>
                  <a:picLocks noChangeAspect="1"/>
                </p:cNvPicPr>
                <p:nvPr/>
              </p:nvPicPr>
              <p:blipFill>
                <a:blip r:embed="rId5"/>
                <a:stretch>
                  <a:fillRect/>
                </a:stretch>
              </p:blipFill>
              <p:spPr>
                <a:xfrm>
                  <a:off x="147755" y="1816138"/>
                  <a:ext cx="2963064" cy="2447749"/>
                </a:xfrm>
                <a:prstGeom prst="rect">
                  <a:avLst/>
                </a:prstGeom>
              </p:spPr>
            </p:pic>
            <p:sp>
              <p:nvSpPr>
                <p:cNvPr id="9" name="文本框 8"/>
                <p:cNvSpPr txBox="1"/>
                <p:nvPr/>
              </p:nvSpPr>
              <p:spPr>
                <a:xfrm>
                  <a:off x="440675" y="4263887"/>
                  <a:ext cx="2377223"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1400" dirty="0" smtClean="0">
                      <a:latin typeface="Times New Roman" panose="02020603050405020304" pitchFamily="18" charset="0"/>
                      <a:cs typeface="Times New Roman" panose="02020603050405020304" pitchFamily="18" charset="0"/>
                    </a:rPr>
                    <a:t>B</a:t>
                  </a:r>
                  <a:r>
                    <a:rPr lang="zh-CN" altLang="en-US" sz="1400" dirty="0" smtClean="0">
                      <a:latin typeface="Times New Roman" panose="02020603050405020304" pitchFamily="18" charset="0"/>
                      <a:cs typeface="Times New Roman" panose="02020603050405020304" pitchFamily="18" charset="0"/>
                    </a:rPr>
                    <a:t>定位面配合间隙对刚度的影响规律试验与仿真对比</a:t>
                  </a:r>
                  <a:endParaRPr lang="zh-CN" altLang="en-US" sz="1400" dirty="0">
                    <a:latin typeface="Times New Roman" panose="02020603050405020304" pitchFamily="18" charset="0"/>
                    <a:cs typeface="Times New Roman" panose="02020603050405020304" pitchFamily="18" charset="0"/>
                  </a:endParaRPr>
                </a:p>
              </p:txBody>
            </p:sp>
          </p:grpSp>
          <p:cxnSp>
            <p:nvCxnSpPr>
              <p:cNvPr id="18" name="直接箭头连接符 17"/>
              <p:cNvCxnSpPr/>
              <p:nvPr/>
            </p:nvCxnSpPr>
            <p:spPr>
              <a:xfrm flipV="1">
                <a:off x="2021737" y="1912439"/>
                <a:ext cx="288235" cy="1192696"/>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26997" y="2674247"/>
                <a:ext cx="1097476" cy="461665"/>
              </a:xfrm>
              <a:prstGeom prst="rect">
                <a:avLst/>
              </a:prstGeom>
              <a:noFill/>
            </p:spPr>
            <p:txBody>
              <a:bodyPr wrap="square" rtlCol="0">
                <a:spAutoFit/>
              </a:bodyPr>
              <a:lstStyle/>
              <a:p>
                <a:r>
                  <a:rPr lang="zh-CN" altLang="en-US" sz="1200" dirty="0"/>
                  <a:t>配合</a:t>
                </a:r>
                <a:r>
                  <a:rPr lang="zh-CN" altLang="en-US" sz="1200" dirty="0" smtClean="0"/>
                  <a:t>间隙减小</a:t>
                </a:r>
                <a:endParaRPr lang="en-US" altLang="zh-CN" sz="1200" dirty="0" smtClean="0"/>
              </a:p>
              <a:p>
                <a:r>
                  <a:rPr lang="zh-CN" altLang="en-US" sz="1200" dirty="0"/>
                  <a:t>刚度增加</a:t>
                </a:r>
              </a:p>
            </p:txBody>
          </p:sp>
        </p:grpSp>
      </p:grpSp>
    </p:spTree>
    <p:extLst>
      <p:ext uri="{BB962C8B-B14F-4D97-AF65-F5344CB8AC3E}">
        <p14:creationId xmlns:p14="http://schemas.microsoft.com/office/powerpoint/2010/main" val="77636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a:t>
            </a:r>
            <a:r>
              <a:rPr lang="zh-CN" altLang="en-US" sz="3200" dirty="0">
                <a:solidFill>
                  <a:schemeClr val="bg1">
                    <a:lumMod val="95000"/>
                  </a:schemeClr>
                </a:solidFill>
                <a:latin typeface="黑体" panose="02010609060101010101" pitchFamily="49" charset="-122"/>
                <a:ea typeface="黑体" panose="02010609060101010101" pitchFamily="49" charset="-122"/>
              </a:rPr>
              <a:t>二</a:t>
            </a:r>
            <a:r>
              <a:rPr lang="zh-CN" altLang="en-US" sz="3200" dirty="0" smtClean="0">
                <a:solidFill>
                  <a:schemeClr val="bg1">
                    <a:lumMod val="95000"/>
                  </a:schemeClr>
                </a:solidFill>
                <a:latin typeface="黑体" panose="02010609060101010101" pitchFamily="49" charset="-122"/>
                <a:ea typeface="黑体" panose="02010609060101010101" pitchFamily="49" charset="-122"/>
              </a:rPr>
              <a:t>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4" name="文本框 3"/>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小结</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5" name="矩形 4"/>
          <p:cNvSpPr/>
          <p:nvPr/>
        </p:nvSpPr>
        <p:spPr>
          <a:xfrm>
            <a:off x="827492" y="1060937"/>
            <a:ext cx="6403818" cy="369332"/>
          </a:xfrm>
          <a:prstGeom prst="rect">
            <a:avLst/>
          </a:prstGeom>
        </p:spPr>
        <p:txBody>
          <a:bodyPr wrap="square">
            <a:spAutoFit/>
          </a:bodyPr>
          <a:lstStyle/>
          <a:p>
            <a:r>
              <a:rPr lang="zh-CN" altLang="en-US" b="1" dirty="0" smtClean="0">
                <a:latin typeface="Times New Roman" panose="02020603050405020304" pitchFamily="18" charset="0"/>
              </a:rPr>
              <a:t>设计并构建了套齿连接结构刚度测试装置，进行了静刚度测试</a:t>
            </a:r>
            <a:endParaRPr lang="zh-CN" altLang="en-US" dirty="0"/>
          </a:p>
        </p:txBody>
      </p:sp>
      <p:sp>
        <p:nvSpPr>
          <p:cNvPr id="6" name="矩形 5"/>
          <p:cNvSpPr/>
          <p:nvPr/>
        </p:nvSpPr>
        <p:spPr>
          <a:xfrm>
            <a:off x="856002" y="1484327"/>
            <a:ext cx="7839263" cy="1052596"/>
          </a:xfrm>
          <a:prstGeom prst="rect">
            <a:avLst/>
          </a:prstGeom>
        </p:spPr>
        <p:txBody>
          <a:bodyPr wrap="square">
            <a:spAutoFit/>
          </a:bodyPr>
          <a:lstStyle/>
          <a:p>
            <a:pPr algn="just">
              <a:lnSpc>
                <a:spcPct val="130000"/>
              </a:lnSpc>
            </a:pPr>
            <a:r>
              <a:rPr lang="zh-CN" altLang="en-US" sz="1600" dirty="0" smtClean="0">
                <a:solidFill>
                  <a:prstClr val="black"/>
                </a:solidFill>
              </a:rPr>
              <a:t>从航空</a:t>
            </a:r>
            <a:r>
              <a:rPr lang="zh-CN" altLang="en-US" sz="1600" dirty="0">
                <a:solidFill>
                  <a:prstClr val="black"/>
                </a:solidFill>
              </a:rPr>
              <a:t>发动机低压转子系统套齿联轴器结构分析</a:t>
            </a:r>
            <a:r>
              <a:rPr lang="zh-CN" altLang="en-US" sz="1600" dirty="0" smtClean="0">
                <a:solidFill>
                  <a:prstClr val="black"/>
                </a:solidFill>
              </a:rPr>
              <a:t>出发，设计并构建了套齿连接结构刚度测试装置，并且对套齿试验件进行了静刚度测试，研究了其刚度非线性特征，以及载荷与结构参数对刚度的影响规律。</a:t>
            </a:r>
            <a:endParaRPr lang="zh-CN" altLang="en-US" sz="1600" b="1" dirty="0">
              <a:solidFill>
                <a:prstClr val="black"/>
              </a:solidFill>
            </a:endParaRPr>
          </a:p>
        </p:txBody>
      </p:sp>
      <p:sp>
        <p:nvSpPr>
          <p:cNvPr id="7" name="矩形 6"/>
          <p:cNvSpPr/>
          <p:nvPr/>
        </p:nvSpPr>
        <p:spPr>
          <a:xfrm>
            <a:off x="827491" y="2960325"/>
            <a:ext cx="7016215" cy="369332"/>
          </a:xfrm>
          <a:prstGeom prst="rect">
            <a:avLst/>
          </a:prstGeom>
        </p:spPr>
        <p:txBody>
          <a:bodyPr wrap="square">
            <a:spAutoFit/>
          </a:bodyPr>
          <a:lstStyle/>
          <a:p>
            <a:r>
              <a:rPr lang="zh-CN" altLang="en-US" b="1" kern="100" dirty="0" smtClean="0">
                <a:latin typeface="Times New Roman" panose="02020603050405020304" pitchFamily="18" charset="0"/>
                <a:cs typeface="Times New Roman" panose="02020603050405020304" pitchFamily="18" charset="0"/>
              </a:rPr>
              <a:t>建立了套齿试验件有限元模型，并分析了其刚度特性及其影响因素</a:t>
            </a:r>
            <a:endParaRPr lang="zh-CN" altLang="en-US" b="1" dirty="0"/>
          </a:p>
        </p:txBody>
      </p:sp>
      <p:sp>
        <p:nvSpPr>
          <p:cNvPr id="8" name="矩形 7"/>
          <p:cNvSpPr/>
          <p:nvPr/>
        </p:nvSpPr>
        <p:spPr>
          <a:xfrm>
            <a:off x="856002" y="3371614"/>
            <a:ext cx="7839263" cy="732508"/>
          </a:xfrm>
          <a:prstGeom prst="rect">
            <a:avLst/>
          </a:prstGeom>
        </p:spPr>
        <p:txBody>
          <a:bodyPr wrap="square">
            <a:spAutoFit/>
          </a:bodyPr>
          <a:lstStyle/>
          <a:p>
            <a:pPr algn="just">
              <a:lnSpc>
                <a:spcPct val="130000"/>
              </a:lnSpc>
            </a:pPr>
            <a:r>
              <a:rPr lang="zh-CN" altLang="en-US" sz="1600" dirty="0" smtClean="0"/>
              <a:t>基于套齿连接模拟试验件有限元模型，分析了载荷与结构特征参数对其刚度特性的影响，试验</a:t>
            </a:r>
            <a:r>
              <a:rPr lang="zh-CN" altLang="en-US" sz="1600" dirty="0"/>
              <a:t>规律</a:t>
            </a:r>
            <a:r>
              <a:rPr lang="zh-CN" altLang="en-US" sz="1600" dirty="0" smtClean="0"/>
              <a:t>与仿真结果对应良好，验证了数值分析的正确性与合理性。</a:t>
            </a:r>
            <a:endParaRPr lang="zh-CN" altLang="en-US" sz="1600" dirty="0"/>
          </a:p>
        </p:txBody>
      </p:sp>
      <p:sp>
        <p:nvSpPr>
          <p:cNvPr id="11" name="矩形 10"/>
          <p:cNvSpPr/>
          <p:nvPr/>
        </p:nvSpPr>
        <p:spPr>
          <a:xfrm>
            <a:off x="621358" y="1060937"/>
            <a:ext cx="20613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1</a:t>
            </a:r>
            <a:endParaRPr lang="zh-CN" altLang="en-US" b="1" dirty="0">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a:off x="956732" y="1463825"/>
            <a:ext cx="659700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21357" y="2936684"/>
            <a:ext cx="20613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2</a:t>
            </a:r>
            <a:endParaRPr lang="zh-CN" altLang="en-US" b="1" dirty="0">
              <a:latin typeface="Times New Roman" panose="02020603050405020304" pitchFamily="18" charset="0"/>
              <a:cs typeface="Times New Roman" panose="02020603050405020304" pitchFamily="18" charset="0"/>
            </a:endParaRPr>
          </a:p>
        </p:txBody>
      </p:sp>
      <p:cxnSp>
        <p:nvCxnSpPr>
          <p:cNvPr id="17" name="直接连接符 16"/>
          <p:cNvCxnSpPr/>
          <p:nvPr/>
        </p:nvCxnSpPr>
        <p:spPr>
          <a:xfrm>
            <a:off x="956732" y="3347961"/>
            <a:ext cx="659700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02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solidFill>
                  <a:schemeClr val="tx2">
                    <a:lumMod val="40000"/>
                    <a:lumOff val="60000"/>
                  </a:schemeClr>
                </a:solidFill>
              </a:rPr>
              <a:t>含套齿联轴器的三支点转子系统不对中试验研究</a:t>
            </a: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a:solidFill>
                  <a:schemeClr val="tx2">
                    <a:lumMod val="40000"/>
                    <a:lumOff val="60000"/>
                  </a:schemeClr>
                </a:solidFill>
              </a:rPr>
              <a:t>总结与展望</a:t>
            </a: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3418093624"/>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3.1 </a:t>
            </a:r>
            <a:r>
              <a:rPr lang="zh-CN" altLang="en-US" b="1" dirty="0" smtClean="0">
                <a:latin typeface="微软雅黑" panose="020B0503020204020204" pitchFamily="34" charset="-122"/>
                <a:ea typeface="微软雅黑" panose="020B0503020204020204" pitchFamily="34" charset="-122"/>
              </a:rPr>
              <a:t>联轴器</a:t>
            </a:r>
            <a:r>
              <a:rPr lang="zh-CN" altLang="en-US" b="1" dirty="0">
                <a:latin typeface="微软雅黑" panose="020B0503020204020204" pitchFamily="34" charset="-122"/>
                <a:ea typeface="微软雅黑" panose="020B0503020204020204" pitchFamily="34" charset="-122"/>
              </a:rPr>
              <a:t>不对中力学模型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3.1.1 </a:t>
            </a:r>
            <a:r>
              <a:rPr lang="zh-CN" altLang="en-US" sz="1600" dirty="0" smtClean="0">
                <a:latin typeface="微软雅黑" panose="020B0503020204020204" pitchFamily="34" charset="-122"/>
                <a:ea typeface="微软雅黑" panose="020B0503020204020204" pitchFamily="34" charset="-122"/>
              </a:rPr>
              <a:t>联轴器</a:t>
            </a:r>
            <a:r>
              <a:rPr lang="zh-CN" altLang="en-US" sz="1600" dirty="0">
                <a:latin typeface="微软雅黑" panose="020B0503020204020204" pitchFamily="34" charset="-122"/>
                <a:ea typeface="微软雅黑" panose="020B0503020204020204" pitchFamily="34" charset="-122"/>
              </a:rPr>
              <a:t>简化模型</a:t>
            </a:r>
          </a:p>
        </p:txBody>
      </p:sp>
      <p:pic>
        <p:nvPicPr>
          <p:cNvPr id="4" name="图片 3"/>
          <p:cNvPicPr>
            <a:picLocks noChangeAspect="1"/>
          </p:cNvPicPr>
          <p:nvPr/>
        </p:nvPicPr>
        <p:blipFill>
          <a:blip r:embed="rId4"/>
          <a:stretch>
            <a:fillRect/>
          </a:stretch>
        </p:blipFill>
        <p:spPr>
          <a:xfrm>
            <a:off x="1332000" y="1682869"/>
            <a:ext cx="6480000" cy="3136153"/>
          </a:xfrm>
          <a:prstGeom prst="rect">
            <a:avLst/>
          </a:prstGeom>
        </p:spPr>
      </p:pic>
      <p:sp>
        <p:nvSpPr>
          <p:cNvPr id="6" name="矩形 5"/>
          <p:cNvSpPr/>
          <p:nvPr/>
        </p:nvSpPr>
        <p:spPr>
          <a:xfrm>
            <a:off x="2544417" y="2611959"/>
            <a:ext cx="1170000" cy="28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371756" y="2026717"/>
            <a:ext cx="1242235" cy="2647151"/>
            <a:chOff x="1341939" y="2454096"/>
            <a:chExt cx="1242235" cy="2647151"/>
          </a:xfrm>
        </p:grpSpPr>
        <p:sp>
          <p:nvSpPr>
            <p:cNvPr id="5" name="矩形 4"/>
            <p:cNvSpPr/>
            <p:nvPr/>
          </p:nvSpPr>
          <p:spPr>
            <a:xfrm>
              <a:off x="1341939" y="2753139"/>
              <a:ext cx="1242235" cy="234810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421882" y="2454096"/>
              <a:ext cx="1082348" cy="307777"/>
            </a:xfrm>
            <a:prstGeom prst="rect">
              <a:avLst/>
            </a:prstGeom>
            <a:noFill/>
          </p:spPr>
          <p:txBody>
            <a:bodyPr wrap="none" rtlCol="0">
              <a:spAutoFit/>
            </a:bodyPr>
            <a:lstStyle/>
            <a:p>
              <a:r>
                <a:rPr lang="zh-CN" altLang="en-US" sz="1400" dirty="0" smtClean="0"/>
                <a:t>左半联轴器</a:t>
              </a:r>
              <a:endParaRPr lang="zh-CN" altLang="en-US" sz="1400" dirty="0"/>
            </a:p>
          </p:txBody>
        </p:sp>
      </p:grpSp>
      <p:grpSp>
        <p:nvGrpSpPr>
          <p:cNvPr id="16" name="组合 15"/>
          <p:cNvGrpSpPr/>
          <p:nvPr/>
        </p:nvGrpSpPr>
        <p:grpSpPr>
          <a:xfrm>
            <a:off x="3667540" y="2030649"/>
            <a:ext cx="1232452" cy="2643219"/>
            <a:chOff x="3667540" y="2458028"/>
            <a:chExt cx="1232452" cy="2643219"/>
          </a:xfrm>
        </p:grpSpPr>
        <p:sp>
          <p:nvSpPr>
            <p:cNvPr id="14" name="矩形 13"/>
            <p:cNvSpPr/>
            <p:nvPr/>
          </p:nvSpPr>
          <p:spPr>
            <a:xfrm>
              <a:off x="3667540" y="2753139"/>
              <a:ext cx="1232452" cy="2348108"/>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742592" y="2458028"/>
              <a:ext cx="1082348" cy="307777"/>
            </a:xfrm>
            <a:prstGeom prst="rect">
              <a:avLst/>
            </a:prstGeom>
            <a:noFill/>
          </p:spPr>
          <p:txBody>
            <a:bodyPr wrap="none" rtlCol="0">
              <a:spAutoFit/>
            </a:bodyPr>
            <a:lstStyle/>
            <a:p>
              <a:r>
                <a:rPr lang="zh-CN" altLang="en-US" sz="1400" dirty="0"/>
                <a:t>右</a:t>
              </a:r>
              <a:r>
                <a:rPr lang="zh-CN" altLang="en-US" sz="1400" dirty="0" smtClean="0"/>
                <a:t>半联轴器</a:t>
              </a:r>
              <a:endParaRPr lang="zh-CN" altLang="en-US" sz="1400" dirty="0"/>
            </a:p>
          </p:txBody>
        </p:sp>
      </p:grpSp>
      <p:sp>
        <p:nvSpPr>
          <p:cNvPr id="20" name="文本框 19"/>
          <p:cNvSpPr txBox="1"/>
          <p:nvPr/>
        </p:nvSpPr>
        <p:spPr>
          <a:xfrm>
            <a:off x="2638572" y="2602070"/>
            <a:ext cx="1032655" cy="307777"/>
          </a:xfrm>
          <a:prstGeom prst="rect">
            <a:avLst/>
          </a:prstGeom>
          <a:noFill/>
        </p:spPr>
        <p:txBody>
          <a:bodyPr wrap="none" rtlCol="0">
            <a:spAutoFit/>
          </a:bodyPr>
          <a:lstStyle/>
          <a:p>
            <a:r>
              <a:rPr lang="en-US" altLang="zh-CN" sz="1400" i="1" dirty="0" smtClean="0">
                <a:latin typeface="Times New Roman" panose="02020603050405020304" pitchFamily="18" charset="0"/>
                <a:cs typeface="Times New Roman" panose="02020603050405020304" pitchFamily="18" charset="0"/>
              </a:rPr>
              <a:t>N</a:t>
            </a:r>
            <a:r>
              <a:rPr lang="zh-CN" altLang="en-US" sz="1400" dirty="0" smtClean="0"/>
              <a:t>个连接对</a:t>
            </a:r>
            <a:endParaRPr lang="zh-CN" altLang="en-US" sz="1400" dirty="0"/>
          </a:p>
        </p:txBody>
      </p:sp>
      <p:grpSp>
        <p:nvGrpSpPr>
          <p:cNvPr id="23" name="组合 22"/>
          <p:cNvGrpSpPr/>
          <p:nvPr/>
        </p:nvGrpSpPr>
        <p:grpSpPr>
          <a:xfrm>
            <a:off x="5311174" y="1798812"/>
            <a:ext cx="1166322" cy="1452133"/>
            <a:chOff x="5311174" y="2136739"/>
            <a:chExt cx="1166322" cy="1452133"/>
          </a:xfrm>
        </p:grpSpPr>
        <p:sp>
          <p:nvSpPr>
            <p:cNvPr id="22" name="椭圆 21"/>
            <p:cNvSpPr/>
            <p:nvPr/>
          </p:nvSpPr>
          <p:spPr>
            <a:xfrm>
              <a:off x="6042990" y="3154366"/>
              <a:ext cx="434506" cy="43450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9" name="直接箭头连接符 18"/>
            <p:cNvCxnSpPr>
              <a:stCxn id="22" idx="0"/>
            </p:cNvCxnSpPr>
            <p:nvPr/>
          </p:nvCxnSpPr>
          <p:spPr>
            <a:xfrm flipH="1" flipV="1">
              <a:off x="5923722" y="2594113"/>
              <a:ext cx="336521" cy="5602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5311174" y="2136739"/>
              <a:ext cx="1166322" cy="523220"/>
            </a:xfrm>
            <a:prstGeom prst="rect">
              <a:avLst/>
            </a:prstGeom>
            <a:noFill/>
          </p:spPr>
          <p:txBody>
            <a:bodyPr wrap="square" rtlCol="0">
              <a:spAutoFit/>
            </a:bodyPr>
            <a:lstStyle/>
            <a:p>
              <a:r>
                <a:rPr lang="zh-CN" altLang="en-US" sz="1400" dirty="0" smtClean="0"/>
                <a:t>第</a:t>
              </a:r>
              <a:r>
                <a:rPr lang="en-US" altLang="zh-CN" sz="1400" i="1" dirty="0" err="1" smtClean="0">
                  <a:latin typeface="Times New Roman" panose="02020603050405020304" pitchFamily="18" charset="0"/>
                  <a:cs typeface="Times New Roman" panose="02020603050405020304" pitchFamily="18" charset="0"/>
                </a:rPr>
                <a:t>i</a:t>
              </a:r>
              <a:r>
                <a:rPr lang="zh-CN" altLang="en-US" sz="1400" dirty="0" smtClean="0"/>
                <a:t>个连接对的周向位置</a:t>
              </a:r>
              <a:endParaRPr lang="zh-CN" altLang="en-US" sz="1400" dirty="0"/>
            </a:p>
          </p:txBody>
        </p:sp>
      </p:grpSp>
      <p:grpSp>
        <p:nvGrpSpPr>
          <p:cNvPr id="2" name="组合 1"/>
          <p:cNvGrpSpPr/>
          <p:nvPr/>
        </p:nvGrpSpPr>
        <p:grpSpPr>
          <a:xfrm>
            <a:off x="6596764" y="1863117"/>
            <a:ext cx="1212419" cy="1560356"/>
            <a:chOff x="6596764" y="2201044"/>
            <a:chExt cx="1212419" cy="1560356"/>
          </a:xfrm>
        </p:grpSpPr>
        <p:sp>
          <p:nvSpPr>
            <p:cNvPr id="27" name="椭圆 26"/>
            <p:cNvSpPr/>
            <p:nvPr/>
          </p:nvSpPr>
          <p:spPr>
            <a:xfrm>
              <a:off x="6596764" y="3326894"/>
              <a:ext cx="434506" cy="43450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8" name="直接箭头连接符 27"/>
            <p:cNvCxnSpPr>
              <a:stCxn id="27" idx="0"/>
            </p:cNvCxnSpPr>
            <p:nvPr/>
          </p:nvCxnSpPr>
          <p:spPr>
            <a:xfrm flipV="1">
              <a:off x="6814017" y="2672422"/>
              <a:ext cx="312340" cy="6544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642861" y="2201044"/>
              <a:ext cx="1166322" cy="523220"/>
            </a:xfrm>
            <a:prstGeom prst="rect">
              <a:avLst/>
            </a:prstGeom>
            <a:noFill/>
          </p:spPr>
          <p:txBody>
            <a:bodyPr wrap="square" rtlCol="0">
              <a:spAutoFit/>
            </a:bodyPr>
            <a:lstStyle/>
            <a:p>
              <a:r>
                <a:rPr lang="zh-CN" altLang="en-US" sz="1400" dirty="0" smtClean="0"/>
                <a:t>连接对作用力分布半径</a:t>
              </a:r>
              <a:endParaRPr lang="zh-CN" altLang="en-US" sz="1400" dirty="0"/>
            </a:p>
          </p:txBody>
        </p:sp>
      </p:grpSp>
      <p:sp>
        <p:nvSpPr>
          <p:cNvPr id="3" name="矩形 2"/>
          <p:cNvSpPr/>
          <p:nvPr/>
        </p:nvSpPr>
        <p:spPr>
          <a:xfrm>
            <a:off x="1905092" y="5126707"/>
            <a:ext cx="2252205" cy="34224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联轴器总体径向刚度</a:t>
            </a:r>
            <a:endParaRPr lang="zh-CN" altLang="en-US" sz="1600" dirty="0">
              <a:solidFill>
                <a:schemeClr val="tx1"/>
              </a:solidFill>
            </a:endParaRPr>
          </a:p>
        </p:txBody>
      </p:sp>
      <p:sp>
        <p:nvSpPr>
          <p:cNvPr id="29" name="矩形 28"/>
          <p:cNvSpPr/>
          <p:nvPr/>
        </p:nvSpPr>
        <p:spPr>
          <a:xfrm>
            <a:off x="4966827" y="5126707"/>
            <a:ext cx="2252205" cy="3422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各连接对径向刚度</a:t>
            </a:r>
            <a:endParaRPr lang="zh-CN" altLang="en-US" sz="1600" dirty="0">
              <a:solidFill>
                <a:schemeClr val="tx1"/>
              </a:solidFill>
            </a:endParaRPr>
          </a:p>
        </p:txBody>
      </p:sp>
      <p:sp>
        <p:nvSpPr>
          <p:cNvPr id="31" name="矩形 30"/>
          <p:cNvSpPr/>
          <p:nvPr/>
        </p:nvSpPr>
        <p:spPr>
          <a:xfrm>
            <a:off x="1905091" y="5640011"/>
            <a:ext cx="2252205" cy="34224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联轴器总体角向刚度</a:t>
            </a:r>
            <a:endParaRPr lang="zh-CN" altLang="en-US" sz="1600" dirty="0">
              <a:solidFill>
                <a:schemeClr val="tx1"/>
              </a:solidFill>
            </a:endParaRPr>
          </a:p>
        </p:txBody>
      </p:sp>
      <p:sp>
        <p:nvSpPr>
          <p:cNvPr id="33" name="矩形 32"/>
          <p:cNvSpPr/>
          <p:nvPr/>
        </p:nvSpPr>
        <p:spPr>
          <a:xfrm>
            <a:off x="4966826" y="5639371"/>
            <a:ext cx="2252205" cy="3422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各连接对轴向刚度</a:t>
            </a:r>
            <a:endParaRPr lang="zh-CN" altLang="en-US" sz="1600" dirty="0">
              <a:solidFill>
                <a:schemeClr val="tx1"/>
              </a:solidFill>
            </a:endParaRPr>
          </a:p>
        </p:txBody>
      </p:sp>
      <p:cxnSp>
        <p:nvCxnSpPr>
          <p:cNvPr id="18" name="直接箭头连接符 17"/>
          <p:cNvCxnSpPr>
            <a:stCxn id="3" idx="3"/>
            <a:endCxn id="29" idx="1"/>
          </p:cNvCxnSpPr>
          <p:nvPr/>
        </p:nvCxnSpPr>
        <p:spPr>
          <a:xfrm>
            <a:off x="4157297" y="5297831"/>
            <a:ext cx="80953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31" idx="3"/>
            <a:endCxn id="33" idx="1"/>
          </p:cNvCxnSpPr>
          <p:nvPr/>
        </p:nvCxnSpPr>
        <p:spPr>
          <a:xfrm flipV="1">
            <a:off x="4157296" y="5810495"/>
            <a:ext cx="809530" cy="64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4161951" y="5018413"/>
            <a:ext cx="800219" cy="276999"/>
          </a:xfrm>
          <a:prstGeom prst="rect">
            <a:avLst/>
          </a:prstGeom>
          <a:noFill/>
        </p:spPr>
        <p:txBody>
          <a:bodyPr wrap="none" rtlCol="0">
            <a:spAutoFit/>
          </a:bodyPr>
          <a:lstStyle/>
          <a:p>
            <a:r>
              <a:rPr lang="zh-CN" altLang="en-US" sz="1200" dirty="0" smtClean="0"/>
              <a:t>相互关联</a:t>
            </a:r>
            <a:endParaRPr lang="zh-CN" altLang="en-US" sz="1200" dirty="0"/>
          </a:p>
        </p:txBody>
      </p:sp>
      <p:sp>
        <p:nvSpPr>
          <p:cNvPr id="41" name="文本框 40"/>
          <p:cNvSpPr txBox="1"/>
          <p:nvPr/>
        </p:nvSpPr>
        <p:spPr>
          <a:xfrm>
            <a:off x="4161951" y="5539994"/>
            <a:ext cx="800219" cy="276999"/>
          </a:xfrm>
          <a:prstGeom prst="rect">
            <a:avLst/>
          </a:prstGeom>
          <a:noFill/>
        </p:spPr>
        <p:txBody>
          <a:bodyPr wrap="none" rtlCol="0">
            <a:spAutoFit/>
          </a:bodyPr>
          <a:lstStyle/>
          <a:p>
            <a:r>
              <a:rPr lang="zh-CN" altLang="en-US" sz="1200" dirty="0" smtClean="0"/>
              <a:t>相互关联</a:t>
            </a:r>
            <a:endParaRPr lang="zh-CN" altLang="en-US" sz="1200" dirty="0"/>
          </a:p>
        </p:txBody>
      </p:sp>
      <p:graphicFrame>
        <p:nvGraphicFramePr>
          <p:cNvPr id="43" name="对象 42"/>
          <p:cNvGraphicFramePr>
            <a:graphicFrameLocks noChangeAspect="1"/>
          </p:cNvGraphicFramePr>
          <p:nvPr>
            <p:extLst>
              <p:ext uri="{D42A27DB-BD31-4B8C-83A1-F6EECF244321}">
                <p14:modId xmlns:p14="http://schemas.microsoft.com/office/powerpoint/2010/main" val="4004719978"/>
              </p:ext>
            </p:extLst>
          </p:nvPr>
        </p:nvGraphicFramePr>
        <p:xfrm>
          <a:off x="3898757" y="5174516"/>
          <a:ext cx="279916" cy="279916"/>
        </p:xfrm>
        <a:graphic>
          <a:graphicData uri="http://schemas.openxmlformats.org/presentationml/2006/ole">
            <mc:AlternateContent xmlns:mc="http://schemas.openxmlformats.org/markup-compatibility/2006">
              <mc:Choice xmlns:v="urn:schemas-microsoft-com:vml" Requires="v">
                <p:oleObj spid="_x0000_s214695" name="Equation" r:id="rId5" imgW="190440" imgH="190440" progId="Equation.DSMT4">
                  <p:embed/>
                </p:oleObj>
              </mc:Choice>
              <mc:Fallback>
                <p:oleObj name="Equation" r:id="rId5" imgW="190440" imgH="190440" progId="Equation.DSMT4">
                  <p:embed/>
                  <p:pic>
                    <p:nvPicPr>
                      <p:cNvPr id="0" name=""/>
                      <p:cNvPicPr/>
                      <p:nvPr/>
                    </p:nvPicPr>
                    <p:blipFill>
                      <a:blip r:embed="rId6"/>
                      <a:stretch>
                        <a:fillRect/>
                      </a:stretch>
                    </p:blipFill>
                    <p:spPr>
                      <a:xfrm>
                        <a:off x="3898757" y="5174516"/>
                        <a:ext cx="279916" cy="279916"/>
                      </a:xfrm>
                      <a:prstGeom prst="rect">
                        <a:avLst/>
                      </a:prstGeom>
                    </p:spPr>
                  </p:pic>
                </p:oleObj>
              </mc:Fallback>
            </mc:AlternateContent>
          </a:graphicData>
        </a:graphic>
      </p:graphicFrame>
      <p:graphicFrame>
        <p:nvGraphicFramePr>
          <p:cNvPr id="44" name="对象 43"/>
          <p:cNvGraphicFramePr>
            <a:graphicFrameLocks noChangeAspect="1"/>
          </p:cNvGraphicFramePr>
          <p:nvPr>
            <p:extLst>
              <p:ext uri="{D42A27DB-BD31-4B8C-83A1-F6EECF244321}">
                <p14:modId xmlns:p14="http://schemas.microsoft.com/office/powerpoint/2010/main" val="3871410684"/>
              </p:ext>
            </p:extLst>
          </p:nvPr>
        </p:nvGraphicFramePr>
        <p:xfrm>
          <a:off x="6855117" y="5134064"/>
          <a:ext cx="230140" cy="313827"/>
        </p:xfrm>
        <a:graphic>
          <a:graphicData uri="http://schemas.openxmlformats.org/presentationml/2006/ole">
            <mc:AlternateContent xmlns:mc="http://schemas.openxmlformats.org/markup-compatibility/2006">
              <mc:Choice xmlns:v="urn:schemas-microsoft-com:vml" Requires="v">
                <p:oleObj spid="_x0000_s214696" name="Equation" r:id="rId7" imgW="139680" imgH="190440" progId="Equation.DSMT4">
                  <p:embed/>
                </p:oleObj>
              </mc:Choice>
              <mc:Fallback>
                <p:oleObj name="Equation" r:id="rId7" imgW="139680" imgH="190440" progId="Equation.DSMT4">
                  <p:embed/>
                  <p:pic>
                    <p:nvPicPr>
                      <p:cNvPr id="0" name=""/>
                      <p:cNvPicPr/>
                      <p:nvPr/>
                    </p:nvPicPr>
                    <p:blipFill>
                      <a:blip r:embed="rId8"/>
                      <a:stretch>
                        <a:fillRect/>
                      </a:stretch>
                    </p:blipFill>
                    <p:spPr>
                      <a:xfrm>
                        <a:off x="6855117" y="5134064"/>
                        <a:ext cx="230140" cy="313827"/>
                      </a:xfrm>
                      <a:prstGeom prst="rect">
                        <a:avLst/>
                      </a:prstGeom>
                    </p:spPr>
                  </p:pic>
                </p:oleObj>
              </mc:Fallback>
            </mc:AlternateContent>
          </a:graphicData>
        </a:graphic>
      </p:graphicFrame>
      <p:graphicFrame>
        <p:nvGraphicFramePr>
          <p:cNvPr id="45" name="对象 44"/>
          <p:cNvGraphicFramePr>
            <a:graphicFrameLocks noChangeAspect="1"/>
          </p:cNvGraphicFramePr>
          <p:nvPr>
            <p:extLst>
              <p:ext uri="{D42A27DB-BD31-4B8C-83A1-F6EECF244321}">
                <p14:modId xmlns:p14="http://schemas.microsoft.com/office/powerpoint/2010/main" val="3747752079"/>
              </p:ext>
            </p:extLst>
          </p:nvPr>
        </p:nvGraphicFramePr>
        <p:xfrm>
          <a:off x="3889490" y="5668364"/>
          <a:ext cx="298450" cy="279400"/>
        </p:xfrm>
        <a:graphic>
          <a:graphicData uri="http://schemas.openxmlformats.org/presentationml/2006/ole">
            <mc:AlternateContent xmlns:mc="http://schemas.openxmlformats.org/markup-compatibility/2006">
              <mc:Choice xmlns:v="urn:schemas-microsoft-com:vml" Requires="v">
                <p:oleObj spid="_x0000_s214697" name="Equation" r:id="rId9" imgW="203040" imgH="190440" progId="Equation.DSMT4">
                  <p:embed/>
                </p:oleObj>
              </mc:Choice>
              <mc:Fallback>
                <p:oleObj name="Equation" r:id="rId9" imgW="203040" imgH="190440" progId="Equation.DSMT4">
                  <p:embed/>
                  <p:pic>
                    <p:nvPicPr>
                      <p:cNvPr id="0" name=""/>
                      <p:cNvPicPr/>
                      <p:nvPr/>
                    </p:nvPicPr>
                    <p:blipFill>
                      <a:blip r:embed="rId10"/>
                      <a:stretch>
                        <a:fillRect/>
                      </a:stretch>
                    </p:blipFill>
                    <p:spPr>
                      <a:xfrm>
                        <a:off x="3889490" y="5668364"/>
                        <a:ext cx="298450" cy="279400"/>
                      </a:xfrm>
                      <a:prstGeom prst="rect">
                        <a:avLst/>
                      </a:prstGeom>
                    </p:spPr>
                  </p:pic>
                </p:oleObj>
              </mc:Fallback>
            </mc:AlternateContent>
          </a:graphicData>
        </a:graphic>
      </p:graphicFrame>
      <p:graphicFrame>
        <p:nvGraphicFramePr>
          <p:cNvPr id="48" name="对象 47"/>
          <p:cNvGraphicFramePr>
            <a:graphicFrameLocks noChangeAspect="1"/>
          </p:cNvGraphicFramePr>
          <p:nvPr>
            <p:extLst>
              <p:ext uri="{D42A27DB-BD31-4B8C-83A1-F6EECF244321}">
                <p14:modId xmlns:p14="http://schemas.microsoft.com/office/powerpoint/2010/main" val="278204734"/>
              </p:ext>
            </p:extLst>
          </p:nvPr>
        </p:nvGraphicFramePr>
        <p:xfrm>
          <a:off x="6871188" y="5638743"/>
          <a:ext cx="255169" cy="318961"/>
        </p:xfrm>
        <a:graphic>
          <a:graphicData uri="http://schemas.openxmlformats.org/presentationml/2006/ole">
            <mc:AlternateContent xmlns:mc="http://schemas.openxmlformats.org/markup-compatibility/2006">
              <mc:Choice xmlns:v="urn:schemas-microsoft-com:vml" Requires="v">
                <p:oleObj spid="_x0000_s214698" name="Equation" r:id="rId11" imgW="152280" imgH="190440" progId="Equation.DSMT4">
                  <p:embed/>
                </p:oleObj>
              </mc:Choice>
              <mc:Fallback>
                <p:oleObj name="Equation" r:id="rId11" imgW="152280" imgH="190440" progId="Equation.DSMT4">
                  <p:embed/>
                  <p:pic>
                    <p:nvPicPr>
                      <p:cNvPr id="0" name=""/>
                      <p:cNvPicPr/>
                      <p:nvPr/>
                    </p:nvPicPr>
                    <p:blipFill>
                      <a:blip r:embed="rId12"/>
                      <a:stretch>
                        <a:fillRect/>
                      </a:stretch>
                    </p:blipFill>
                    <p:spPr>
                      <a:xfrm>
                        <a:off x="6871188" y="5638743"/>
                        <a:ext cx="255169" cy="318961"/>
                      </a:xfrm>
                      <a:prstGeom prst="rect">
                        <a:avLst/>
                      </a:prstGeom>
                    </p:spPr>
                  </p:pic>
                </p:oleObj>
              </mc:Fallback>
            </mc:AlternateContent>
          </a:graphicData>
        </a:graphic>
      </p:graphicFrame>
    </p:spTree>
    <p:extLst>
      <p:ext uri="{BB962C8B-B14F-4D97-AF65-F5344CB8AC3E}">
        <p14:creationId xmlns:p14="http://schemas.microsoft.com/office/powerpoint/2010/main" val="37393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outVertical)">
                                      <p:cBhvr>
                                        <p:cTn id="29" dur="500"/>
                                        <p:tgtEl>
                                          <p:spTgt spid="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anim calcmode="lin" valueType="num">
                                      <p:cBhvr>
                                        <p:cTn id="48" dur="500" fill="hold"/>
                                        <p:tgtEl>
                                          <p:spTgt spid="3"/>
                                        </p:tgtEl>
                                        <p:attrNameLst>
                                          <p:attrName>ppt_x</p:attrName>
                                        </p:attrNameLst>
                                      </p:cBhvr>
                                      <p:tavLst>
                                        <p:tav tm="0">
                                          <p:val>
                                            <p:strVal val="#ppt_x"/>
                                          </p:val>
                                        </p:tav>
                                        <p:tav tm="100000">
                                          <p:val>
                                            <p:strVal val="#ppt_x"/>
                                          </p:val>
                                        </p:tav>
                                      </p:tavLst>
                                    </p:anim>
                                    <p:anim calcmode="lin" valueType="num">
                                      <p:cBhvr>
                                        <p:cTn id="49" dur="500" fill="hold"/>
                                        <p:tgtEl>
                                          <p:spTgt spid="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anim calcmode="lin" valueType="num">
                                      <p:cBhvr>
                                        <p:cTn id="53" dur="500" fill="hold"/>
                                        <p:tgtEl>
                                          <p:spTgt spid="29"/>
                                        </p:tgtEl>
                                        <p:attrNameLst>
                                          <p:attrName>ppt_x</p:attrName>
                                        </p:attrNameLst>
                                      </p:cBhvr>
                                      <p:tavLst>
                                        <p:tav tm="0">
                                          <p:val>
                                            <p:strVal val="#ppt_x"/>
                                          </p:val>
                                        </p:tav>
                                        <p:tav tm="100000">
                                          <p:val>
                                            <p:strVal val="#ppt_x"/>
                                          </p:val>
                                        </p:tav>
                                      </p:tavLst>
                                    </p:anim>
                                    <p:anim calcmode="lin" valueType="num">
                                      <p:cBhvr>
                                        <p:cTn id="54" dur="5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anim calcmode="lin" valueType="num">
                                      <p:cBhvr>
                                        <p:cTn id="58" dur="500" fill="hold"/>
                                        <p:tgtEl>
                                          <p:spTgt spid="31"/>
                                        </p:tgtEl>
                                        <p:attrNameLst>
                                          <p:attrName>ppt_x</p:attrName>
                                        </p:attrNameLst>
                                      </p:cBhvr>
                                      <p:tavLst>
                                        <p:tav tm="0">
                                          <p:val>
                                            <p:strVal val="#ppt_x"/>
                                          </p:val>
                                        </p:tav>
                                        <p:tav tm="100000">
                                          <p:val>
                                            <p:strVal val="#ppt_x"/>
                                          </p:val>
                                        </p:tav>
                                      </p:tavLst>
                                    </p:anim>
                                    <p:anim calcmode="lin" valueType="num">
                                      <p:cBhvr>
                                        <p:cTn id="59" dur="500" fill="hold"/>
                                        <p:tgtEl>
                                          <p:spTgt spid="3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anim calcmode="lin" valueType="num">
                                      <p:cBhvr>
                                        <p:cTn id="68" dur="500" fill="hold"/>
                                        <p:tgtEl>
                                          <p:spTgt spid="18"/>
                                        </p:tgtEl>
                                        <p:attrNameLst>
                                          <p:attrName>ppt_x</p:attrName>
                                        </p:attrNameLst>
                                      </p:cBhvr>
                                      <p:tavLst>
                                        <p:tav tm="0">
                                          <p:val>
                                            <p:strVal val="#ppt_x"/>
                                          </p:val>
                                        </p:tav>
                                        <p:tav tm="100000">
                                          <p:val>
                                            <p:strVal val="#ppt_x"/>
                                          </p:val>
                                        </p:tav>
                                      </p:tavLst>
                                    </p:anim>
                                    <p:anim calcmode="lin" valueType="num">
                                      <p:cBhvr>
                                        <p:cTn id="69" dur="5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anim calcmode="lin" valueType="num">
                                      <p:cBhvr>
                                        <p:cTn id="73" dur="500" fill="hold"/>
                                        <p:tgtEl>
                                          <p:spTgt spid="35"/>
                                        </p:tgtEl>
                                        <p:attrNameLst>
                                          <p:attrName>ppt_x</p:attrName>
                                        </p:attrNameLst>
                                      </p:cBhvr>
                                      <p:tavLst>
                                        <p:tav tm="0">
                                          <p:val>
                                            <p:strVal val="#ppt_x"/>
                                          </p:val>
                                        </p:tav>
                                        <p:tav tm="100000">
                                          <p:val>
                                            <p:strVal val="#ppt_x"/>
                                          </p:val>
                                        </p:tav>
                                      </p:tavLst>
                                    </p:anim>
                                    <p:anim calcmode="lin" valueType="num">
                                      <p:cBhvr>
                                        <p:cTn id="74" dur="5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anim calcmode="lin" valueType="num">
                                      <p:cBhvr>
                                        <p:cTn id="78" dur="500" fill="hold"/>
                                        <p:tgtEl>
                                          <p:spTgt spid="41"/>
                                        </p:tgtEl>
                                        <p:attrNameLst>
                                          <p:attrName>ppt_x</p:attrName>
                                        </p:attrNameLst>
                                      </p:cBhvr>
                                      <p:tavLst>
                                        <p:tav tm="0">
                                          <p:val>
                                            <p:strVal val="#ppt_x"/>
                                          </p:val>
                                        </p:tav>
                                        <p:tav tm="100000">
                                          <p:val>
                                            <p:strVal val="#ppt_x"/>
                                          </p:val>
                                        </p:tav>
                                      </p:tavLst>
                                    </p:anim>
                                    <p:anim calcmode="lin" valueType="num">
                                      <p:cBhvr>
                                        <p:cTn id="79" dur="500" fill="hold"/>
                                        <p:tgtEl>
                                          <p:spTgt spid="4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anim calcmode="lin" valueType="num">
                                      <p:cBhvr>
                                        <p:cTn id="83" dur="500" fill="hold"/>
                                        <p:tgtEl>
                                          <p:spTgt spid="40"/>
                                        </p:tgtEl>
                                        <p:attrNameLst>
                                          <p:attrName>ppt_x</p:attrName>
                                        </p:attrNameLst>
                                      </p:cBhvr>
                                      <p:tavLst>
                                        <p:tav tm="0">
                                          <p:val>
                                            <p:strVal val="#ppt_x"/>
                                          </p:val>
                                        </p:tav>
                                        <p:tav tm="100000">
                                          <p:val>
                                            <p:strVal val="#ppt_x"/>
                                          </p:val>
                                        </p:tav>
                                      </p:tavLst>
                                    </p:anim>
                                    <p:anim calcmode="lin" valueType="num">
                                      <p:cBhvr>
                                        <p:cTn id="84" dur="5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anim calcmode="lin" valueType="num">
                                      <p:cBhvr>
                                        <p:cTn id="88" dur="500" fill="hold"/>
                                        <p:tgtEl>
                                          <p:spTgt spid="44"/>
                                        </p:tgtEl>
                                        <p:attrNameLst>
                                          <p:attrName>ppt_x</p:attrName>
                                        </p:attrNameLst>
                                      </p:cBhvr>
                                      <p:tavLst>
                                        <p:tav tm="0">
                                          <p:val>
                                            <p:strVal val="#ppt_x"/>
                                          </p:val>
                                        </p:tav>
                                        <p:tav tm="100000">
                                          <p:val>
                                            <p:strVal val="#ppt_x"/>
                                          </p:val>
                                        </p:tav>
                                      </p:tavLst>
                                    </p:anim>
                                    <p:anim calcmode="lin" valueType="num">
                                      <p:cBhvr>
                                        <p:cTn id="89" dur="5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anim calcmode="lin" valueType="num">
                                      <p:cBhvr>
                                        <p:cTn id="93" dur="500" fill="hold"/>
                                        <p:tgtEl>
                                          <p:spTgt spid="43"/>
                                        </p:tgtEl>
                                        <p:attrNameLst>
                                          <p:attrName>ppt_x</p:attrName>
                                        </p:attrNameLst>
                                      </p:cBhvr>
                                      <p:tavLst>
                                        <p:tav tm="0">
                                          <p:val>
                                            <p:strVal val="#ppt_x"/>
                                          </p:val>
                                        </p:tav>
                                        <p:tav tm="100000">
                                          <p:val>
                                            <p:strVal val="#ppt_x"/>
                                          </p:val>
                                        </p:tav>
                                      </p:tavLst>
                                    </p:anim>
                                    <p:anim calcmode="lin" valueType="num">
                                      <p:cBhvr>
                                        <p:cTn id="94" dur="5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anim calcmode="lin" valueType="num">
                                      <p:cBhvr>
                                        <p:cTn id="98" dur="500" fill="hold"/>
                                        <p:tgtEl>
                                          <p:spTgt spid="45"/>
                                        </p:tgtEl>
                                        <p:attrNameLst>
                                          <p:attrName>ppt_x</p:attrName>
                                        </p:attrNameLst>
                                      </p:cBhvr>
                                      <p:tavLst>
                                        <p:tav tm="0">
                                          <p:val>
                                            <p:strVal val="#ppt_x"/>
                                          </p:val>
                                        </p:tav>
                                        <p:tav tm="100000">
                                          <p:val>
                                            <p:strVal val="#ppt_x"/>
                                          </p:val>
                                        </p:tav>
                                      </p:tavLst>
                                    </p:anim>
                                    <p:anim calcmode="lin" valueType="num">
                                      <p:cBhvr>
                                        <p:cTn id="99" dur="500" fill="hold"/>
                                        <p:tgtEl>
                                          <p:spTgt spid="4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anim calcmode="lin" valueType="num">
                                      <p:cBhvr>
                                        <p:cTn id="103" dur="500" fill="hold"/>
                                        <p:tgtEl>
                                          <p:spTgt spid="48"/>
                                        </p:tgtEl>
                                        <p:attrNameLst>
                                          <p:attrName>ppt_x</p:attrName>
                                        </p:attrNameLst>
                                      </p:cBhvr>
                                      <p:tavLst>
                                        <p:tav tm="0">
                                          <p:val>
                                            <p:strVal val="#ppt_x"/>
                                          </p:val>
                                        </p:tav>
                                        <p:tav tm="100000">
                                          <p:val>
                                            <p:strVal val="#ppt_x"/>
                                          </p:val>
                                        </p:tav>
                                      </p:tavLst>
                                    </p:anim>
                                    <p:anim calcmode="lin" valueType="num">
                                      <p:cBhvr>
                                        <p:cTn id="10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20" grpId="0"/>
      <p:bldP spid="3" grpId="0" animBg="1"/>
      <p:bldP spid="29" grpId="0" animBg="1"/>
      <p:bldP spid="31" grpId="0" animBg="1"/>
      <p:bldP spid="33" grpId="0" animBg="1"/>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3.1 </a:t>
            </a:r>
            <a:r>
              <a:rPr lang="zh-CN" altLang="en-US" b="1" dirty="0" smtClean="0">
                <a:latin typeface="微软雅黑" panose="020B0503020204020204" pitchFamily="34" charset="-122"/>
                <a:ea typeface="微软雅黑" panose="020B0503020204020204" pitchFamily="34" charset="-122"/>
              </a:rPr>
              <a:t>联轴器</a:t>
            </a:r>
            <a:r>
              <a:rPr lang="zh-CN" altLang="en-US" b="1" dirty="0">
                <a:latin typeface="微软雅黑" panose="020B0503020204020204" pitchFamily="34" charset="-122"/>
                <a:ea typeface="微软雅黑" panose="020B0503020204020204" pitchFamily="34" charset="-122"/>
              </a:rPr>
              <a:t>不对中力学模型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3.1.1 </a:t>
            </a:r>
            <a:r>
              <a:rPr lang="zh-CN" altLang="en-US" sz="1600" dirty="0" smtClean="0">
                <a:latin typeface="微软雅黑" panose="020B0503020204020204" pitchFamily="34" charset="-122"/>
                <a:ea typeface="微软雅黑" panose="020B0503020204020204" pitchFamily="34" charset="-122"/>
              </a:rPr>
              <a:t>联轴器</a:t>
            </a:r>
            <a:r>
              <a:rPr lang="zh-CN" altLang="en-US" sz="1600" dirty="0">
                <a:latin typeface="微软雅黑" panose="020B0503020204020204" pitchFamily="34" charset="-122"/>
                <a:ea typeface="微软雅黑" panose="020B0503020204020204" pitchFamily="34" charset="-122"/>
              </a:rPr>
              <a:t>简化模型</a:t>
            </a:r>
          </a:p>
        </p:txBody>
      </p:sp>
      <p:sp>
        <p:nvSpPr>
          <p:cNvPr id="37" name="矩形 36"/>
          <p:cNvSpPr/>
          <p:nvPr/>
        </p:nvSpPr>
        <p:spPr>
          <a:xfrm>
            <a:off x="469716" y="1672257"/>
            <a:ext cx="2252205" cy="34224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联轴器总体径向刚度</a:t>
            </a:r>
            <a:endParaRPr lang="zh-CN" altLang="en-US" sz="1600" dirty="0">
              <a:solidFill>
                <a:schemeClr val="tx1"/>
              </a:solidFill>
            </a:endParaRPr>
          </a:p>
        </p:txBody>
      </p:sp>
      <p:sp>
        <p:nvSpPr>
          <p:cNvPr id="38" name="矩形 37"/>
          <p:cNvSpPr/>
          <p:nvPr/>
        </p:nvSpPr>
        <p:spPr>
          <a:xfrm>
            <a:off x="3531451" y="1672257"/>
            <a:ext cx="2252205" cy="3422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各连接对径向刚度</a:t>
            </a:r>
            <a:endParaRPr lang="zh-CN" altLang="en-US" sz="1600" dirty="0">
              <a:solidFill>
                <a:schemeClr val="tx1"/>
              </a:solidFill>
            </a:endParaRPr>
          </a:p>
        </p:txBody>
      </p:sp>
      <p:cxnSp>
        <p:nvCxnSpPr>
          <p:cNvPr id="39" name="直接箭头连接符 38"/>
          <p:cNvCxnSpPr>
            <a:stCxn id="37" idx="3"/>
            <a:endCxn id="38" idx="1"/>
          </p:cNvCxnSpPr>
          <p:nvPr/>
        </p:nvCxnSpPr>
        <p:spPr>
          <a:xfrm>
            <a:off x="2721921" y="1843381"/>
            <a:ext cx="80953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2726575" y="1563963"/>
            <a:ext cx="800219" cy="276999"/>
          </a:xfrm>
          <a:prstGeom prst="rect">
            <a:avLst/>
          </a:prstGeom>
          <a:noFill/>
        </p:spPr>
        <p:txBody>
          <a:bodyPr wrap="none" rtlCol="0">
            <a:spAutoFit/>
          </a:bodyPr>
          <a:lstStyle/>
          <a:p>
            <a:r>
              <a:rPr lang="zh-CN" altLang="en-US" sz="1200" dirty="0" smtClean="0"/>
              <a:t>相互关联</a:t>
            </a:r>
            <a:endParaRPr lang="zh-CN" altLang="en-US" sz="1200" dirty="0"/>
          </a:p>
        </p:txBody>
      </p:sp>
      <p:pic>
        <p:nvPicPr>
          <p:cNvPr id="7" name="图片 6"/>
          <p:cNvPicPr>
            <a:picLocks noChangeAspect="1"/>
          </p:cNvPicPr>
          <p:nvPr/>
        </p:nvPicPr>
        <p:blipFill>
          <a:blip r:embed="rId4"/>
          <a:stretch>
            <a:fillRect/>
          </a:stretch>
        </p:blipFill>
        <p:spPr>
          <a:xfrm>
            <a:off x="469716" y="2086447"/>
            <a:ext cx="2779643" cy="2171228"/>
          </a:xfrm>
          <a:prstGeom prst="rect">
            <a:avLst/>
          </a:prstGeom>
        </p:spPr>
      </p:pic>
      <p:grpSp>
        <p:nvGrpSpPr>
          <p:cNvPr id="70" name="组合 69"/>
          <p:cNvGrpSpPr/>
          <p:nvPr/>
        </p:nvGrpSpPr>
        <p:grpSpPr>
          <a:xfrm>
            <a:off x="3249359" y="2053145"/>
            <a:ext cx="5093184" cy="589082"/>
            <a:chOff x="3249359" y="2129345"/>
            <a:chExt cx="5093184" cy="589082"/>
          </a:xfrm>
        </p:grpSpPr>
        <p:grpSp>
          <p:nvGrpSpPr>
            <p:cNvPr id="42" name="组合 41"/>
            <p:cNvGrpSpPr/>
            <p:nvPr/>
          </p:nvGrpSpPr>
          <p:grpSpPr>
            <a:xfrm>
              <a:off x="3249359" y="2270348"/>
              <a:ext cx="3409908" cy="338554"/>
              <a:chOff x="3772971" y="2358493"/>
              <a:chExt cx="3409908" cy="338554"/>
            </a:xfrm>
          </p:grpSpPr>
          <p:sp>
            <p:nvSpPr>
              <p:cNvPr id="41" name="文本框 40"/>
              <p:cNvSpPr txBox="1"/>
              <p:nvPr/>
            </p:nvSpPr>
            <p:spPr>
              <a:xfrm>
                <a:off x="3772971" y="2358493"/>
                <a:ext cx="3409908" cy="338554"/>
              </a:xfrm>
              <a:prstGeom prst="rect">
                <a:avLst/>
              </a:prstGeom>
              <a:noFill/>
            </p:spPr>
            <p:txBody>
              <a:bodyPr wrap="none" rtlCol="0">
                <a:spAutoFit/>
              </a:bodyPr>
              <a:lstStyle/>
              <a:p>
                <a:r>
                  <a:rPr lang="zh-CN" altLang="en-US" sz="1600" dirty="0" smtClean="0"/>
                  <a:t>左右半联轴器在</a:t>
                </a:r>
                <a:r>
                  <a:rPr lang="en-US" altLang="zh-CN" sz="1600" i="1" dirty="0" smtClean="0">
                    <a:latin typeface="Times New Roman" panose="02020603050405020304" pitchFamily="18" charset="0"/>
                    <a:cs typeface="Times New Roman" panose="02020603050405020304" pitchFamily="18" charset="0"/>
                  </a:rPr>
                  <a:t>y</a:t>
                </a:r>
                <a:r>
                  <a:rPr lang="zh-CN" altLang="en-US" sz="1600" dirty="0" smtClean="0"/>
                  <a:t>向出现径向偏移量</a:t>
                </a:r>
                <a:endParaRPr lang="zh-CN" altLang="en-US" sz="1600" dirty="0"/>
              </a:p>
            </p:txBody>
          </p:sp>
          <p:graphicFrame>
            <p:nvGraphicFramePr>
              <p:cNvPr id="26" name="对象 25"/>
              <p:cNvGraphicFramePr>
                <a:graphicFrameLocks noChangeAspect="1"/>
              </p:cNvGraphicFramePr>
              <p:nvPr>
                <p:extLst>
                  <p:ext uri="{D42A27DB-BD31-4B8C-83A1-F6EECF244321}">
                    <p14:modId xmlns:p14="http://schemas.microsoft.com/office/powerpoint/2010/main" val="3493476486"/>
                  </p:ext>
                </p:extLst>
              </p:nvPr>
            </p:nvGraphicFramePr>
            <p:xfrm>
              <a:off x="6975668" y="2417131"/>
              <a:ext cx="207211" cy="227931"/>
            </p:xfrm>
            <a:graphic>
              <a:graphicData uri="http://schemas.openxmlformats.org/presentationml/2006/ole">
                <mc:AlternateContent xmlns:mc="http://schemas.openxmlformats.org/markup-compatibility/2006">
                  <mc:Choice xmlns:v="urn:schemas-microsoft-com:vml" Requires="v">
                    <p:oleObj spid="_x0000_s225162" name="Equation" r:id="rId5" imgW="126720" imgH="139680" progId="Equation.DSMT4">
                      <p:embed/>
                    </p:oleObj>
                  </mc:Choice>
                  <mc:Fallback>
                    <p:oleObj name="Equation" r:id="rId5" imgW="126720" imgH="139680" progId="Equation.DSMT4">
                      <p:embed/>
                      <p:pic>
                        <p:nvPicPr>
                          <p:cNvPr id="0" name=""/>
                          <p:cNvPicPr/>
                          <p:nvPr/>
                        </p:nvPicPr>
                        <p:blipFill>
                          <a:blip r:embed="rId6"/>
                          <a:stretch>
                            <a:fillRect/>
                          </a:stretch>
                        </p:blipFill>
                        <p:spPr>
                          <a:xfrm>
                            <a:off x="6975668" y="2417131"/>
                            <a:ext cx="207211" cy="227931"/>
                          </a:xfrm>
                          <a:prstGeom prst="rect">
                            <a:avLst/>
                          </a:prstGeom>
                        </p:spPr>
                      </p:pic>
                    </p:oleObj>
                  </mc:Fallback>
                </mc:AlternateContent>
              </a:graphicData>
            </a:graphic>
          </p:graphicFrame>
        </p:grpSp>
        <p:grpSp>
          <p:nvGrpSpPr>
            <p:cNvPr id="54" name="组合 53"/>
            <p:cNvGrpSpPr/>
            <p:nvPr/>
          </p:nvGrpSpPr>
          <p:grpSpPr>
            <a:xfrm>
              <a:off x="6833797" y="2129345"/>
              <a:ext cx="1508746" cy="589082"/>
              <a:chOff x="7328554" y="2062595"/>
              <a:chExt cx="1508746" cy="589082"/>
            </a:xfrm>
          </p:grpSpPr>
          <p:sp>
            <p:nvSpPr>
              <p:cNvPr id="45" name="文本框 44"/>
              <p:cNvSpPr txBox="1"/>
              <p:nvPr/>
            </p:nvSpPr>
            <p:spPr>
              <a:xfrm>
                <a:off x="7328554" y="2062595"/>
                <a:ext cx="1508746" cy="338554"/>
              </a:xfrm>
              <a:prstGeom prst="rect">
                <a:avLst/>
              </a:prstGeom>
              <a:noFill/>
            </p:spPr>
            <p:txBody>
              <a:bodyPr wrap="none" rtlCol="0">
                <a:spAutoFit/>
              </a:bodyPr>
              <a:lstStyle/>
              <a:p>
                <a:r>
                  <a:rPr lang="en-US" altLang="zh-CN" sz="1600" i="1" dirty="0" smtClean="0">
                    <a:latin typeface="Times New Roman" panose="02020603050405020304" pitchFamily="18" charset="0"/>
                    <a:cs typeface="Times New Roman" panose="02020603050405020304" pitchFamily="18" charset="0"/>
                  </a:rPr>
                  <a:t>y</a:t>
                </a:r>
                <a:r>
                  <a:rPr lang="zh-CN" altLang="en-US" sz="1600" dirty="0" smtClean="0"/>
                  <a:t>向相对作用力</a:t>
                </a:r>
                <a:endParaRPr lang="zh-CN" altLang="en-US" sz="1600" dirty="0"/>
              </a:p>
            </p:txBody>
          </p:sp>
          <p:graphicFrame>
            <p:nvGraphicFramePr>
              <p:cNvPr id="46" name="对象 45"/>
              <p:cNvGraphicFramePr>
                <a:graphicFrameLocks noChangeAspect="1"/>
              </p:cNvGraphicFramePr>
              <p:nvPr>
                <p:extLst>
                  <p:ext uri="{D42A27DB-BD31-4B8C-83A1-F6EECF244321}">
                    <p14:modId xmlns:p14="http://schemas.microsoft.com/office/powerpoint/2010/main" val="598407674"/>
                  </p:ext>
                </p:extLst>
              </p:nvPr>
            </p:nvGraphicFramePr>
            <p:xfrm>
              <a:off x="7725662" y="2365248"/>
              <a:ext cx="878383" cy="286429"/>
            </p:xfrm>
            <a:graphic>
              <a:graphicData uri="http://schemas.openxmlformats.org/presentationml/2006/ole">
                <mc:AlternateContent xmlns:mc="http://schemas.openxmlformats.org/markup-compatibility/2006">
                  <mc:Choice xmlns:v="urn:schemas-microsoft-com:vml" Requires="v">
                    <p:oleObj spid="_x0000_s225163" name="Equation" r:id="rId7" imgW="583920" imgH="190440" progId="Equation.DSMT4">
                      <p:embed/>
                    </p:oleObj>
                  </mc:Choice>
                  <mc:Fallback>
                    <p:oleObj name="Equation" r:id="rId7" imgW="583920" imgH="190440" progId="Equation.DSMT4">
                      <p:embed/>
                      <p:pic>
                        <p:nvPicPr>
                          <p:cNvPr id="0" name=""/>
                          <p:cNvPicPr/>
                          <p:nvPr/>
                        </p:nvPicPr>
                        <p:blipFill>
                          <a:blip r:embed="rId8"/>
                          <a:stretch>
                            <a:fillRect/>
                          </a:stretch>
                        </p:blipFill>
                        <p:spPr>
                          <a:xfrm>
                            <a:off x="7725662" y="2365248"/>
                            <a:ext cx="878383" cy="286429"/>
                          </a:xfrm>
                          <a:prstGeom prst="rect">
                            <a:avLst/>
                          </a:prstGeom>
                        </p:spPr>
                      </p:pic>
                    </p:oleObj>
                  </mc:Fallback>
                </mc:AlternateContent>
              </a:graphicData>
            </a:graphic>
          </p:graphicFrame>
        </p:grpSp>
        <p:sp>
          <p:nvSpPr>
            <p:cNvPr id="53" name="右大括号 52"/>
            <p:cNvSpPr/>
            <p:nvPr/>
          </p:nvSpPr>
          <p:spPr>
            <a:xfrm>
              <a:off x="6657777" y="2188370"/>
              <a:ext cx="133446" cy="484851"/>
            </a:xfrm>
            <a:prstGeom prst="rightBrace">
              <a:avLst>
                <a:gd name="adj1" fmla="val 49375"/>
                <a:gd name="adj2" fmla="val 4803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1" name="组合 70"/>
          <p:cNvGrpSpPr/>
          <p:nvPr/>
        </p:nvGrpSpPr>
        <p:grpSpPr>
          <a:xfrm>
            <a:off x="3257226" y="2857362"/>
            <a:ext cx="5808744" cy="853378"/>
            <a:chOff x="3257226" y="2933562"/>
            <a:chExt cx="5808744" cy="853378"/>
          </a:xfrm>
        </p:grpSpPr>
        <p:grpSp>
          <p:nvGrpSpPr>
            <p:cNvPr id="58" name="组合 57"/>
            <p:cNvGrpSpPr/>
            <p:nvPr/>
          </p:nvGrpSpPr>
          <p:grpSpPr>
            <a:xfrm>
              <a:off x="3257226" y="2941076"/>
              <a:ext cx="3206327" cy="688357"/>
              <a:chOff x="3390576" y="3131576"/>
              <a:chExt cx="3206327" cy="688357"/>
            </a:xfrm>
          </p:grpSpPr>
          <p:sp>
            <p:nvSpPr>
              <p:cNvPr id="50" name="文本框 49"/>
              <p:cNvSpPr txBox="1"/>
              <p:nvPr/>
            </p:nvSpPr>
            <p:spPr>
              <a:xfrm>
                <a:off x="3390576" y="3131576"/>
                <a:ext cx="3206327" cy="338554"/>
              </a:xfrm>
              <a:prstGeom prst="rect">
                <a:avLst/>
              </a:prstGeom>
              <a:noFill/>
            </p:spPr>
            <p:txBody>
              <a:bodyPr wrap="none" rtlCol="0">
                <a:spAutoFit/>
              </a:bodyPr>
              <a:lstStyle/>
              <a:p>
                <a:r>
                  <a:rPr lang="zh-CN" altLang="zh-CN" sz="1600" dirty="0">
                    <a:latin typeface="Times New Roman" panose="02020603050405020304" pitchFamily="18" charset="0"/>
                    <a:cs typeface="Times New Roman" panose="02020603050405020304" pitchFamily="18" charset="0"/>
                  </a:rPr>
                  <a:t>第</a:t>
                </a:r>
                <a:r>
                  <a:rPr lang="en-US" altLang="zh-CN" sz="1600" i="1" dirty="0" err="1">
                    <a:latin typeface="Times New Roman" panose="02020603050405020304" pitchFamily="18" charset="0"/>
                    <a:cs typeface="Times New Roman" panose="02020603050405020304" pitchFamily="18" charset="0"/>
                  </a:rPr>
                  <a:t>i</a:t>
                </a:r>
                <a:r>
                  <a:rPr lang="zh-CN" altLang="zh-CN" sz="1600" dirty="0">
                    <a:latin typeface="Times New Roman" panose="02020603050405020304" pitchFamily="18" charset="0"/>
                    <a:cs typeface="Times New Roman" panose="02020603050405020304" pitchFamily="18" charset="0"/>
                  </a:rPr>
                  <a:t>个连接对的径向力在</a:t>
                </a:r>
                <a:r>
                  <a:rPr lang="en-US" altLang="zh-CN" sz="1600" i="1" dirty="0" smtClean="0">
                    <a:latin typeface="Times New Roman" panose="02020603050405020304" pitchFamily="18" charset="0"/>
                    <a:cs typeface="Times New Roman" panose="02020603050405020304" pitchFamily="18" charset="0"/>
                  </a:rPr>
                  <a:t>y</a:t>
                </a:r>
                <a:r>
                  <a:rPr lang="zh-CN" altLang="zh-CN" sz="1600" dirty="0" smtClean="0">
                    <a:latin typeface="Times New Roman" panose="02020603050405020304" pitchFamily="18" charset="0"/>
                    <a:cs typeface="Times New Roman" panose="02020603050405020304" pitchFamily="18" charset="0"/>
                  </a:rPr>
                  <a:t>向分力为</a:t>
                </a:r>
                <a:endParaRPr lang="zh-CN" altLang="en-US" sz="1600" dirty="0">
                  <a:latin typeface="Times New Roman" panose="02020603050405020304" pitchFamily="18" charset="0"/>
                  <a:cs typeface="Times New Roman" panose="02020603050405020304" pitchFamily="18" charset="0"/>
                </a:endParaRPr>
              </a:p>
            </p:txBody>
          </p:sp>
          <p:graphicFrame>
            <p:nvGraphicFramePr>
              <p:cNvPr id="57" name="对象 56"/>
              <p:cNvGraphicFramePr>
                <a:graphicFrameLocks noChangeAspect="1"/>
              </p:cNvGraphicFramePr>
              <p:nvPr>
                <p:extLst>
                  <p:ext uri="{D42A27DB-BD31-4B8C-83A1-F6EECF244321}">
                    <p14:modId xmlns:p14="http://schemas.microsoft.com/office/powerpoint/2010/main" val="501060471"/>
                  </p:ext>
                </p:extLst>
              </p:nvPr>
            </p:nvGraphicFramePr>
            <p:xfrm>
              <a:off x="3527424" y="3451633"/>
              <a:ext cx="1356895" cy="368300"/>
            </p:xfrm>
            <a:graphic>
              <a:graphicData uri="http://schemas.openxmlformats.org/presentationml/2006/ole">
                <mc:AlternateContent xmlns:mc="http://schemas.openxmlformats.org/markup-compatibility/2006">
                  <mc:Choice xmlns:v="urn:schemas-microsoft-com:vml" Requires="v">
                    <p:oleObj spid="_x0000_s225164" name="Equation" r:id="rId9" imgW="888840" imgH="241200" progId="Equation.DSMT4">
                      <p:embed/>
                    </p:oleObj>
                  </mc:Choice>
                  <mc:Fallback>
                    <p:oleObj name="Equation" r:id="rId9" imgW="888840" imgH="241200" progId="Equation.DSMT4">
                      <p:embed/>
                      <p:pic>
                        <p:nvPicPr>
                          <p:cNvPr id="0" name=""/>
                          <p:cNvPicPr/>
                          <p:nvPr/>
                        </p:nvPicPr>
                        <p:blipFill>
                          <a:blip r:embed="rId10"/>
                          <a:stretch>
                            <a:fillRect/>
                          </a:stretch>
                        </p:blipFill>
                        <p:spPr>
                          <a:xfrm>
                            <a:off x="3527424" y="3451633"/>
                            <a:ext cx="1356895" cy="368300"/>
                          </a:xfrm>
                          <a:prstGeom prst="rect">
                            <a:avLst/>
                          </a:prstGeom>
                        </p:spPr>
                      </p:pic>
                    </p:oleObj>
                  </mc:Fallback>
                </mc:AlternateContent>
              </a:graphicData>
            </a:graphic>
          </p:graphicFrame>
        </p:grpSp>
        <p:sp>
          <p:nvSpPr>
            <p:cNvPr id="59" name="右大括号 58"/>
            <p:cNvSpPr/>
            <p:nvPr/>
          </p:nvSpPr>
          <p:spPr>
            <a:xfrm>
              <a:off x="6657778" y="2933562"/>
              <a:ext cx="133446" cy="747524"/>
            </a:xfrm>
            <a:prstGeom prst="rightBrace">
              <a:avLst>
                <a:gd name="adj1" fmla="val 49375"/>
                <a:gd name="adj2" fmla="val 4803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7" name="组合 66"/>
            <p:cNvGrpSpPr/>
            <p:nvPr/>
          </p:nvGrpSpPr>
          <p:grpSpPr>
            <a:xfrm>
              <a:off x="6807018" y="2933562"/>
              <a:ext cx="2258952" cy="853378"/>
              <a:chOff x="6871884" y="2938710"/>
              <a:chExt cx="2258952" cy="853378"/>
            </a:xfrm>
          </p:grpSpPr>
          <p:sp>
            <p:nvSpPr>
              <p:cNvPr id="61" name="文本框 60"/>
              <p:cNvSpPr txBox="1"/>
              <p:nvPr/>
            </p:nvSpPr>
            <p:spPr>
              <a:xfrm>
                <a:off x="6871884" y="2938710"/>
                <a:ext cx="2258952" cy="338554"/>
              </a:xfrm>
              <a:prstGeom prst="rect">
                <a:avLst/>
              </a:prstGeom>
              <a:noFill/>
            </p:spPr>
            <p:txBody>
              <a:bodyPr wrap="none" rtlCol="0">
                <a:spAutoFit/>
              </a:bodyPr>
              <a:lstStyle/>
              <a:p>
                <a:r>
                  <a:rPr lang="en-US" altLang="zh-CN" sz="1600" i="1" dirty="0" smtClean="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个连接</a:t>
                </a:r>
                <a:r>
                  <a:rPr lang="zh-CN" altLang="en-US" sz="1600" dirty="0" smtClean="0">
                    <a:latin typeface="Times New Roman" panose="02020603050405020304" pitchFamily="18" charset="0"/>
                    <a:cs typeface="Times New Roman" panose="02020603050405020304" pitchFamily="18" charset="0"/>
                  </a:rPr>
                  <a:t>对在</a:t>
                </a:r>
                <a:r>
                  <a:rPr lang="en-US" altLang="zh-CN" sz="1600" i="1" dirty="0" smtClean="0">
                    <a:latin typeface="Times New Roman" panose="02020603050405020304" pitchFamily="18" charset="0"/>
                    <a:cs typeface="Times New Roman" panose="02020603050405020304" pitchFamily="18" charset="0"/>
                  </a:rPr>
                  <a:t>y</a:t>
                </a:r>
                <a:r>
                  <a:rPr lang="zh-CN" altLang="en-US" sz="1600" dirty="0" smtClean="0">
                    <a:latin typeface="Times New Roman" panose="02020603050405020304" pitchFamily="18" charset="0"/>
                    <a:cs typeface="Times New Roman" panose="02020603050405020304" pitchFamily="18" charset="0"/>
                  </a:rPr>
                  <a:t>向合力</a:t>
                </a:r>
                <a:r>
                  <a:rPr lang="zh-CN" altLang="en-US" sz="1600" dirty="0">
                    <a:latin typeface="Times New Roman" panose="02020603050405020304" pitchFamily="18" charset="0"/>
                    <a:cs typeface="Times New Roman" panose="02020603050405020304" pitchFamily="18" charset="0"/>
                  </a:rPr>
                  <a:t>为</a:t>
                </a:r>
                <a:endParaRPr lang="zh-CN" altLang="en-US" sz="1600" dirty="0"/>
              </a:p>
            </p:txBody>
          </p:sp>
          <p:graphicFrame>
            <p:nvGraphicFramePr>
              <p:cNvPr id="62" name="对象 61"/>
              <p:cNvGraphicFramePr>
                <a:graphicFrameLocks noChangeAspect="1"/>
              </p:cNvGraphicFramePr>
              <p:nvPr>
                <p:extLst>
                  <p:ext uri="{D42A27DB-BD31-4B8C-83A1-F6EECF244321}">
                    <p14:modId xmlns:p14="http://schemas.microsoft.com/office/powerpoint/2010/main" val="1102784585"/>
                  </p:ext>
                </p:extLst>
              </p:nvPr>
            </p:nvGraphicFramePr>
            <p:xfrm>
              <a:off x="7174872" y="3189238"/>
              <a:ext cx="1652976" cy="602850"/>
            </p:xfrm>
            <a:graphic>
              <a:graphicData uri="http://schemas.openxmlformats.org/presentationml/2006/ole">
                <mc:AlternateContent xmlns:mc="http://schemas.openxmlformats.org/markup-compatibility/2006">
                  <mc:Choice xmlns:v="urn:schemas-microsoft-com:vml" Requires="v">
                    <p:oleObj spid="_x0000_s225165" name="Equation" r:id="rId11" imgW="1079280" imgH="393480" progId="Equation.DSMT4">
                      <p:embed/>
                    </p:oleObj>
                  </mc:Choice>
                  <mc:Fallback>
                    <p:oleObj name="Equation" r:id="rId11" imgW="1079280" imgH="393480" progId="Equation.DSMT4">
                      <p:embed/>
                      <p:pic>
                        <p:nvPicPr>
                          <p:cNvPr id="0" name=""/>
                          <p:cNvPicPr/>
                          <p:nvPr/>
                        </p:nvPicPr>
                        <p:blipFill>
                          <a:blip r:embed="rId12"/>
                          <a:stretch>
                            <a:fillRect/>
                          </a:stretch>
                        </p:blipFill>
                        <p:spPr>
                          <a:xfrm>
                            <a:off x="7174872" y="3189238"/>
                            <a:ext cx="1652976" cy="602850"/>
                          </a:xfrm>
                          <a:prstGeom prst="rect">
                            <a:avLst/>
                          </a:prstGeom>
                        </p:spPr>
                      </p:pic>
                    </p:oleObj>
                  </mc:Fallback>
                </mc:AlternateContent>
              </a:graphicData>
            </a:graphic>
          </p:graphicFrame>
        </p:grpSp>
      </p:grpSp>
      <p:graphicFrame>
        <p:nvGraphicFramePr>
          <p:cNvPr id="64" name="对象 63"/>
          <p:cNvGraphicFramePr>
            <a:graphicFrameLocks noChangeAspect="1"/>
          </p:cNvGraphicFramePr>
          <p:nvPr>
            <p:extLst>
              <p:ext uri="{D42A27DB-BD31-4B8C-83A1-F6EECF244321}">
                <p14:modId xmlns:p14="http://schemas.microsoft.com/office/powerpoint/2010/main" val="887235137"/>
              </p:ext>
            </p:extLst>
          </p:nvPr>
        </p:nvGraphicFramePr>
        <p:xfrm>
          <a:off x="4239000" y="3838450"/>
          <a:ext cx="1023938" cy="342900"/>
        </p:xfrm>
        <a:graphic>
          <a:graphicData uri="http://schemas.openxmlformats.org/presentationml/2006/ole">
            <mc:AlternateContent xmlns:mc="http://schemas.openxmlformats.org/markup-compatibility/2006">
              <mc:Choice xmlns:v="urn:schemas-microsoft-com:vml" Requires="v">
                <p:oleObj spid="_x0000_s225166" name="Equation" r:id="rId13" imgW="647640" imgH="215640" progId="Equation.DSMT4">
                  <p:embed/>
                </p:oleObj>
              </mc:Choice>
              <mc:Fallback>
                <p:oleObj name="Equation" r:id="rId13" imgW="647640" imgH="215640" progId="Equation.DSMT4">
                  <p:embed/>
                  <p:pic>
                    <p:nvPicPr>
                      <p:cNvPr id="0" name=""/>
                      <p:cNvPicPr/>
                      <p:nvPr/>
                    </p:nvPicPr>
                    <p:blipFill>
                      <a:blip r:embed="rId14"/>
                      <a:stretch>
                        <a:fillRect/>
                      </a:stretch>
                    </p:blipFill>
                    <p:spPr>
                      <a:xfrm>
                        <a:off x="4239000" y="3838450"/>
                        <a:ext cx="1023938" cy="342900"/>
                      </a:xfrm>
                      <a:prstGeom prst="rect">
                        <a:avLst/>
                      </a:prstGeom>
                    </p:spPr>
                  </p:pic>
                </p:oleObj>
              </mc:Fallback>
            </mc:AlternateContent>
          </a:graphicData>
        </a:graphic>
      </p:graphicFrame>
      <p:grpSp>
        <p:nvGrpSpPr>
          <p:cNvPr id="72" name="组合 71"/>
          <p:cNvGrpSpPr/>
          <p:nvPr/>
        </p:nvGrpSpPr>
        <p:grpSpPr>
          <a:xfrm>
            <a:off x="5534025" y="3653590"/>
            <a:ext cx="1696880" cy="604085"/>
            <a:chOff x="5534025" y="3786940"/>
            <a:chExt cx="1696880" cy="604085"/>
          </a:xfrm>
        </p:grpSpPr>
        <p:sp>
          <p:nvSpPr>
            <p:cNvPr id="69" name="矩形 68"/>
            <p:cNvSpPr/>
            <p:nvPr/>
          </p:nvSpPr>
          <p:spPr>
            <a:xfrm>
              <a:off x="5691053" y="3786940"/>
              <a:ext cx="1539852" cy="60408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8" name="对象 67"/>
            <p:cNvGraphicFramePr>
              <a:graphicFrameLocks noChangeAspect="1"/>
            </p:cNvGraphicFramePr>
            <p:nvPr>
              <p:extLst>
                <p:ext uri="{D42A27DB-BD31-4B8C-83A1-F6EECF244321}">
                  <p14:modId xmlns:p14="http://schemas.microsoft.com/office/powerpoint/2010/main" val="1064045856"/>
                </p:ext>
              </p:extLst>
            </p:nvPr>
          </p:nvGraphicFramePr>
          <p:xfrm>
            <a:off x="5534025" y="3802063"/>
            <a:ext cx="1671638" cy="588962"/>
          </p:xfrm>
          <a:graphic>
            <a:graphicData uri="http://schemas.openxmlformats.org/presentationml/2006/ole">
              <mc:AlternateContent xmlns:mc="http://schemas.openxmlformats.org/markup-compatibility/2006">
                <mc:Choice xmlns:v="urn:schemas-microsoft-com:vml" Requires="v">
                  <p:oleObj spid="_x0000_s225167" name="Equation" r:id="rId15" imgW="1117440" imgH="393480" progId="Equation.DSMT4">
                    <p:embed/>
                  </p:oleObj>
                </mc:Choice>
                <mc:Fallback>
                  <p:oleObj name="Equation" r:id="rId15" imgW="1117440" imgH="393480" progId="Equation.DSMT4">
                    <p:embed/>
                    <p:pic>
                      <p:nvPicPr>
                        <p:cNvPr id="0" name=""/>
                        <p:cNvPicPr/>
                        <p:nvPr/>
                      </p:nvPicPr>
                      <p:blipFill>
                        <a:blip r:embed="rId16"/>
                        <a:stretch>
                          <a:fillRect/>
                        </a:stretch>
                      </p:blipFill>
                      <p:spPr>
                        <a:xfrm>
                          <a:off x="5534025" y="3802063"/>
                          <a:ext cx="1671638" cy="588962"/>
                        </a:xfrm>
                        <a:prstGeom prst="rect">
                          <a:avLst/>
                        </a:prstGeom>
                      </p:spPr>
                    </p:pic>
                  </p:oleObj>
                </mc:Fallback>
              </mc:AlternateContent>
            </a:graphicData>
          </a:graphic>
        </p:graphicFrame>
      </p:grpSp>
      <p:pic>
        <p:nvPicPr>
          <p:cNvPr id="77" name="图片 76"/>
          <p:cNvPicPr>
            <a:picLocks noChangeAspect="1"/>
          </p:cNvPicPr>
          <p:nvPr/>
        </p:nvPicPr>
        <p:blipFill>
          <a:blip r:embed="rId17"/>
          <a:stretch>
            <a:fillRect/>
          </a:stretch>
        </p:blipFill>
        <p:spPr>
          <a:xfrm>
            <a:off x="469716" y="4823566"/>
            <a:ext cx="2787510" cy="1882034"/>
          </a:xfrm>
          <a:prstGeom prst="rect">
            <a:avLst/>
          </a:prstGeom>
        </p:spPr>
      </p:pic>
      <p:graphicFrame>
        <p:nvGraphicFramePr>
          <p:cNvPr id="84" name="对象 83"/>
          <p:cNvGraphicFramePr>
            <a:graphicFrameLocks noChangeAspect="1"/>
          </p:cNvGraphicFramePr>
          <p:nvPr>
            <p:extLst>
              <p:ext uri="{D42A27DB-BD31-4B8C-83A1-F6EECF244321}">
                <p14:modId xmlns:p14="http://schemas.microsoft.com/office/powerpoint/2010/main" val="2811902888"/>
              </p:ext>
            </p:extLst>
          </p:nvPr>
        </p:nvGraphicFramePr>
        <p:xfrm>
          <a:off x="2467241" y="1714937"/>
          <a:ext cx="279916" cy="279916"/>
        </p:xfrm>
        <a:graphic>
          <a:graphicData uri="http://schemas.openxmlformats.org/presentationml/2006/ole">
            <mc:AlternateContent xmlns:mc="http://schemas.openxmlformats.org/markup-compatibility/2006">
              <mc:Choice xmlns:v="urn:schemas-microsoft-com:vml" Requires="v">
                <p:oleObj spid="_x0000_s225168" name="Equation" r:id="rId18" imgW="190440" imgH="190440" progId="Equation.DSMT4">
                  <p:embed/>
                </p:oleObj>
              </mc:Choice>
              <mc:Fallback>
                <p:oleObj name="Equation" r:id="rId18" imgW="190440" imgH="190440" progId="Equation.DSMT4">
                  <p:embed/>
                  <p:pic>
                    <p:nvPicPr>
                      <p:cNvPr id="0" name=""/>
                      <p:cNvPicPr/>
                      <p:nvPr/>
                    </p:nvPicPr>
                    <p:blipFill>
                      <a:blip r:embed="rId19"/>
                      <a:stretch>
                        <a:fillRect/>
                      </a:stretch>
                    </p:blipFill>
                    <p:spPr>
                      <a:xfrm>
                        <a:off x="2467241" y="1714937"/>
                        <a:ext cx="279916" cy="279916"/>
                      </a:xfrm>
                      <a:prstGeom prst="rect">
                        <a:avLst/>
                      </a:prstGeom>
                    </p:spPr>
                  </p:pic>
                </p:oleObj>
              </mc:Fallback>
            </mc:AlternateContent>
          </a:graphicData>
        </a:graphic>
      </p:graphicFrame>
      <p:graphicFrame>
        <p:nvGraphicFramePr>
          <p:cNvPr id="85" name="对象 84"/>
          <p:cNvGraphicFramePr>
            <a:graphicFrameLocks noChangeAspect="1"/>
          </p:cNvGraphicFramePr>
          <p:nvPr>
            <p:extLst>
              <p:ext uri="{D42A27DB-BD31-4B8C-83A1-F6EECF244321}">
                <p14:modId xmlns:p14="http://schemas.microsoft.com/office/powerpoint/2010/main" val="2162779209"/>
              </p:ext>
            </p:extLst>
          </p:nvPr>
        </p:nvGraphicFramePr>
        <p:xfrm>
          <a:off x="5438239" y="1697313"/>
          <a:ext cx="230140" cy="313827"/>
        </p:xfrm>
        <a:graphic>
          <a:graphicData uri="http://schemas.openxmlformats.org/presentationml/2006/ole">
            <mc:AlternateContent xmlns:mc="http://schemas.openxmlformats.org/markup-compatibility/2006">
              <mc:Choice xmlns:v="urn:schemas-microsoft-com:vml" Requires="v">
                <p:oleObj spid="_x0000_s225169" name="Equation" r:id="rId20" imgW="139680" imgH="190440" progId="Equation.DSMT4">
                  <p:embed/>
                </p:oleObj>
              </mc:Choice>
              <mc:Fallback>
                <p:oleObj name="Equation" r:id="rId20" imgW="139680" imgH="190440" progId="Equation.DSMT4">
                  <p:embed/>
                  <p:pic>
                    <p:nvPicPr>
                      <p:cNvPr id="0" name=""/>
                      <p:cNvPicPr/>
                      <p:nvPr/>
                    </p:nvPicPr>
                    <p:blipFill>
                      <a:blip r:embed="rId21"/>
                      <a:stretch>
                        <a:fillRect/>
                      </a:stretch>
                    </p:blipFill>
                    <p:spPr>
                      <a:xfrm>
                        <a:off x="5438239" y="1697313"/>
                        <a:ext cx="230140" cy="313827"/>
                      </a:xfrm>
                      <a:prstGeom prst="rect">
                        <a:avLst/>
                      </a:prstGeom>
                    </p:spPr>
                  </p:pic>
                </p:oleObj>
              </mc:Fallback>
            </mc:AlternateContent>
          </a:graphicData>
        </a:graphic>
      </p:graphicFrame>
      <p:grpSp>
        <p:nvGrpSpPr>
          <p:cNvPr id="92" name="组合 91"/>
          <p:cNvGrpSpPr/>
          <p:nvPr/>
        </p:nvGrpSpPr>
        <p:grpSpPr>
          <a:xfrm>
            <a:off x="469716" y="4300334"/>
            <a:ext cx="5313940" cy="457460"/>
            <a:chOff x="469716" y="4300334"/>
            <a:chExt cx="5313940" cy="457460"/>
          </a:xfrm>
        </p:grpSpPr>
        <p:sp>
          <p:nvSpPr>
            <p:cNvPr id="73" name="矩形 72"/>
            <p:cNvSpPr/>
            <p:nvPr/>
          </p:nvSpPr>
          <p:spPr>
            <a:xfrm>
              <a:off x="469716" y="4400351"/>
              <a:ext cx="2252205" cy="34224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联轴器总体角向刚度</a:t>
              </a:r>
              <a:endParaRPr lang="zh-CN" altLang="en-US" sz="1600" dirty="0">
                <a:solidFill>
                  <a:schemeClr val="tx1"/>
                </a:solidFill>
              </a:endParaRPr>
            </a:p>
          </p:txBody>
        </p:sp>
        <p:sp>
          <p:nvSpPr>
            <p:cNvPr id="74" name="矩形 73"/>
            <p:cNvSpPr/>
            <p:nvPr/>
          </p:nvSpPr>
          <p:spPr>
            <a:xfrm>
              <a:off x="3531451" y="4399711"/>
              <a:ext cx="2252205" cy="3422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各连接对轴向刚度</a:t>
              </a:r>
              <a:endParaRPr lang="zh-CN" altLang="en-US" sz="1600" dirty="0">
                <a:solidFill>
                  <a:schemeClr val="tx1"/>
                </a:solidFill>
              </a:endParaRPr>
            </a:p>
          </p:txBody>
        </p:sp>
        <p:cxnSp>
          <p:nvCxnSpPr>
            <p:cNvPr id="75" name="直接箭头连接符 74"/>
            <p:cNvCxnSpPr>
              <a:stCxn id="73" idx="3"/>
              <a:endCxn id="74" idx="1"/>
            </p:cNvCxnSpPr>
            <p:nvPr/>
          </p:nvCxnSpPr>
          <p:spPr>
            <a:xfrm flipV="1">
              <a:off x="2721921" y="4570835"/>
              <a:ext cx="809530" cy="64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2726576" y="4300334"/>
              <a:ext cx="800219" cy="276999"/>
            </a:xfrm>
            <a:prstGeom prst="rect">
              <a:avLst/>
            </a:prstGeom>
            <a:noFill/>
          </p:spPr>
          <p:txBody>
            <a:bodyPr wrap="none" rtlCol="0">
              <a:spAutoFit/>
            </a:bodyPr>
            <a:lstStyle/>
            <a:p>
              <a:r>
                <a:rPr lang="zh-CN" altLang="en-US" sz="1200" dirty="0" smtClean="0"/>
                <a:t>相互关联</a:t>
              </a:r>
              <a:endParaRPr lang="zh-CN" altLang="en-US" sz="1200" dirty="0"/>
            </a:p>
          </p:txBody>
        </p:sp>
        <p:graphicFrame>
          <p:nvGraphicFramePr>
            <p:cNvPr id="86" name="对象 85"/>
            <p:cNvGraphicFramePr>
              <a:graphicFrameLocks noChangeAspect="1"/>
            </p:cNvGraphicFramePr>
            <p:nvPr>
              <p:extLst>
                <p:ext uri="{D42A27DB-BD31-4B8C-83A1-F6EECF244321}">
                  <p14:modId xmlns:p14="http://schemas.microsoft.com/office/powerpoint/2010/main" val="2607971253"/>
                </p:ext>
              </p:extLst>
            </p:nvPr>
          </p:nvGraphicFramePr>
          <p:xfrm>
            <a:off x="2448707" y="4438833"/>
            <a:ext cx="298450" cy="279400"/>
          </p:xfrm>
          <a:graphic>
            <a:graphicData uri="http://schemas.openxmlformats.org/presentationml/2006/ole">
              <mc:AlternateContent xmlns:mc="http://schemas.openxmlformats.org/markup-compatibility/2006">
                <mc:Choice xmlns:v="urn:schemas-microsoft-com:vml" Requires="v">
                  <p:oleObj spid="_x0000_s225170" name="Equation" r:id="rId22" imgW="203040" imgH="190440" progId="Equation.DSMT4">
                    <p:embed/>
                  </p:oleObj>
                </mc:Choice>
                <mc:Fallback>
                  <p:oleObj name="Equation" r:id="rId22" imgW="203040" imgH="190440" progId="Equation.DSMT4">
                    <p:embed/>
                    <p:pic>
                      <p:nvPicPr>
                        <p:cNvPr id="0" name=""/>
                        <p:cNvPicPr/>
                        <p:nvPr/>
                      </p:nvPicPr>
                      <p:blipFill>
                        <a:blip r:embed="rId23"/>
                        <a:stretch>
                          <a:fillRect/>
                        </a:stretch>
                      </p:blipFill>
                      <p:spPr>
                        <a:xfrm>
                          <a:off x="2448707" y="4438833"/>
                          <a:ext cx="298450" cy="279400"/>
                        </a:xfrm>
                        <a:prstGeom prst="rect">
                          <a:avLst/>
                        </a:prstGeom>
                      </p:spPr>
                    </p:pic>
                  </p:oleObj>
                </mc:Fallback>
              </mc:AlternateContent>
            </a:graphicData>
          </a:graphic>
        </p:graphicFrame>
        <p:graphicFrame>
          <p:nvGraphicFramePr>
            <p:cNvPr id="87" name="对象 86"/>
            <p:cNvGraphicFramePr>
              <a:graphicFrameLocks noChangeAspect="1"/>
            </p:cNvGraphicFramePr>
            <p:nvPr>
              <p:extLst>
                <p:ext uri="{D42A27DB-BD31-4B8C-83A1-F6EECF244321}">
                  <p14:modId xmlns:p14="http://schemas.microsoft.com/office/powerpoint/2010/main" val="2994425040"/>
                </p:ext>
              </p:extLst>
            </p:nvPr>
          </p:nvGraphicFramePr>
          <p:xfrm>
            <a:off x="5425148" y="4438833"/>
            <a:ext cx="255169" cy="318961"/>
          </p:xfrm>
          <a:graphic>
            <a:graphicData uri="http://schemas.openxmlformats.org/presentationml/2006/ole">
              <mc:AlternateContent xmlns:mc="http://schemas.openxmlformats.org/markup-compatibility/2006">
                <mc:Choice xmlns:v="urn:schemas-microsoft-com:vml" Requires="v">
                  <p:oleObj spid="_x0000_s225171" name="Equation" r:id="rId24" imgW="152280" imgH="190440" progId="Equation.DSMT4">
                    <p:embed/>
                  </p:oleObj>
                </mc:Choice>
                <mc:Fallback>
                  <p:oleObj name="Equation" r:id="rId24" imgW="152280" imgH="190440" progId="Equation.DSMT4">
                    <p:embed/>
                    <p:pic>
                      <p:nvPicPr>
                        <p:cNvPr id="0" name=""/>
                        <p:cNvPicPr/>
                        <p:nvPr/>
                      </p:nvPicPr>
                      <p:blipFill>
                        <a:blip r:embed="rId25"/>
                        <a:stretch>
                          <a:fillRect/>
                        </a:stretch>
                      </p:blipFill>
                      <p:spPr>
                        <a:xfrm>
                          <a:off x="5425148" y="4438833"/>
                          <a:ext cx="255169" cy="318961"/>
                        </a:xfrm>
                        <a:prstGeom prst="rect">
                          <a:avLst/>
                        </a:prstGeom>
                      </p:spPr>
                    </p:pic>
                  </p:oleObj>
                </mc:Fallback>
              </mc:AlternateContent>
            </a:graphicData>
          </a:graphic>
        </p:graphicFrame>
      </p:grpSp>
      <p:grpSp>
        <p:nvGrpSpPr>
          <p:cNvPr id="93" name="组合 92"/>
          <p:cNvGrpSpPr/>
          <p:nvPr/>
        </p:nvGrpSpPr>
        <p:grpSpPr>
          <a:xfrm>
            <a:off x="3249359" y="4743418"/>
            <a:ext cx="4368504" cy="1943132"/>
            <a:chOff x="3249359" y="4743418"/>
            <a:chExt cx="4368504" cy="1943132"/>
          </a:xfrm>
        </p:grpSpPr>
        <p:grpSp>
          <p:nvGrpSpPr>
            <p:cNvPr id="83" name="组合 82"/>
            <p:cNvGrpSpPr/>
            <p:nvPr/>
          </p:nvGrpSpPr>
          <p:grpSpPr>
            <a:xfrm>
              <a:off x="3249359" y="5078354"/>
              <a:ext cx="4368504" cy="1608196"/>
              <a:chOff x="3249359" y="5249804"/>
              <a:chExt cx="4368504" cy="1608196"/>
            </a:xfrm>
          </p:grpSpPr>
          <mc:AlternateContent xmlns:mc="http://schemas.openxmlformats.org/markup-compatibility/2006" xmlns:a14="http://schemas.microsoft.com/office/drawing/2010/main">
            <mc:Choice Requires="a14">
              <p:sp>
                <p:nvSpPr>
                  <p:cNvPr id="81" name="文本框 80"/>
                  <p:cNvSpPr txBox="1"/>
                  <p:nvPr/>
                </p:nvSpPr>
                <p:spPr>
                  <a:xfrm>
                    <a:off x="3249359" y="5249804"/>
                    <a:ext cx="4368504" cy="584775"/>
                  </a:xfrm>
                  <a:prstGeom prst="rect">
                    <a:avLst/>
                  </a:prstGeom>
                  <a:noFill/>
                </p:spPr>
                <p:txBody>
                  <a:bodyPr wrap="none" rtlCol="0">
                    <a:spAutoFit/>
                  </a:bodyPr>
                  <a:lstStyle/>
                  <a:p>
                    <a:r>
                      <a:rPr lang="zh-CN" altLang="en-US" sz="1600" dirty="0" smtClean="0"/>
                      <a:t>设要使右</a:t>
                    </a:r>
                    <a:r>
                      <a:rPr lang="zh-CN" altLang="en-US" sz="1600" dirty="0"/>
                      <a:t>半</a:t>
                    </a:r>
                    <a:r>
                      <a:rPr lang="zh-CN" altLang="en-US" sz="1600" dirty="0" smtClean="0"/>
                      <a:t>联轴器在</a:t>
                    </a:r>
                    <a:r>
                      <a:rPr lang="en-US" altLang="zh-CN" sz="1600" i="1" dirty="0" err="1" smtClean="0">
                        <a:latin typeface="Times New Roman" panose="02020603050405020304" pitchFamily="18" charset="0"/>
                        <a:cs typeface="Times New Roman" panose="02020603050405020304" pitchFamily="18" charset="0"/>
                      </a:rPr>
                      <a:t>xoy</a:t>
                    </a:r>
                    <a:r>
                      <a:rPr lang="zh-CN" altLang="en-US" sz="1600" dirty="0" smtClean="0"/>
                      <a:t>面内产生</a:t>
                    </a:r>
                    <a:r>
                      <a:rPr lang="zh-CN" altLang="en-US" sz="1600" dirty="0"/>
                      <a:t>一个</a:t>
                    </a:r>
                    <a:r>
                      <a:rPr lang="zh-CN" altLang="en-US" sz="1600" dirty="0" smtClean="0"/>
                      <a:t>转角</a:t>
                    </a:r>
                    <a14:m>
                      <m:oMath xmlns:m="http://schemas.openxmlformats.org/officeDocument/2006/math">
                        <m:r>
                          <a:rPr lang="zh-CN" altLang="en-US" sz="1600" i="1" smtClean="0">
                            <a:latin typeface="Cambria Math" panose="02040503050406030204" pitchFamily="18" charset="0"/>
                          </a:rPr>
                          <m:t>𝜃</m:t>
                        </m:r>
                      </m:oMath>
                    </a14:m>
                    <a:r>
                      <a:rPr lang="zh-CN" altLang="en-US" sz="1600" dirty="0" smtClean="0"/>
                      <a:t>，</a:t>
                    </a:r>
                    <a:endParaRPr lang="en-US" altLang="zh-CN" sz="1600" dirty="0" smtClean="0"/>
                  </a:p>
                  <a:p>
                    <a:r>
                      <a:rPr lang="zh-CN" altLang="en-US" sz="1600" dirty="0" smtClean="0"/>
                      <a:t>则需要对</a:t>
                    </a:r>
                    <a:r>
                      <a:rPr lang="zh-CN" altLang="en-US" sz="1600" dirty="0"/>
                      <a:t>其施加绕</a:t>
                    </a:r>
                    <a:r>
                      <a:rPr lang="en-US" altLang="zh-CN" sz="1600" i="1" dirty="0">
                        <a:latin typeface="Times New Roman" panose="02020603050405020304" pitchFamily="18" charset="0"/>
                        <a:cs typeface="Times New Roman" panose="02020603050405020304" pitchFamily="18" charset="0"/>
                      </a:rPr>
                      <a:t>z</a:t>
                    </a:r>
                    <a:r>
                      <a:rPr lang="zh-CN" altLang="en-US" sz="1600" dirty="0"/>
                      <a:t>轴的</a:t>
                    </a:r>
                    <a:r>
                      <a:rPr lang="zh-CN" altLang="en-US" sz="1600" dirty="0" smtClean="0"/>
                      <a:t>力矩为</a:t>
                    </a:r>
                    <a:endParaRPr lang="zh-CN" altLang="en-US" sz="1600" dirty="0"/>
                  </a:p>
                </p:txBody>
              </p:sp>
            </mc:Choice>
            <mc:Fallback xmlns="">
              <p:sp>
                <p:nvSpPr>
                  <p:cNvPr id="81" name="文本框 80"/>
                  <p:cNvSpPr txBox="1">
                    <a:spLocks noRot="1" noChangeAspect="1" noMove="1" noResize="1" noEditPoints="1" noAdjustHandles="1" noChangeArrowheads="1" noChangeShapeType="1" noTextEdit="1"/>
                  </p:cNvSpPr>
                  <p:nvPr/>
                </p:nvSpPr>
                <p:spPr>
                  <a:xfrm>
                    <a:off x="3249359" y="5249804"/>
                    <a:ext cx="4368504" cy="584775"/>
                  </a:xfrm>
                  <a:prstGeom prst="rect">
                    <a:avLst/>
                  </a:prstGeom>
                  <a:blipFill rotWithShape="0">
                    <a:blip r:embed="rId26"/>
                    <a:stretch>
                      <a:fillRect l="-697" t="-5208"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82" name="对象 81"/>
                  <p:cNvGraphicFramePr>
                    <a:graphicFrameLocks noChangeAspect="1"/>
                  </p:cNvGraphicFramePr>
                  <p:nvPr>
                    <p:extLst>
                      <p:ext uri="{D42A27DB-BD31-4B8C-83A1-F6EECF244321}">
                        <p14:modId xmlns:p14="http://schemas.microsoft.com/office/powerpoint/2010/main" val="925659779"/>
                      </p:ext>
                    </p:extLst>
                  </p:nvPr>
                </p:nvGraphicFramePr>
                <p:xfrm>
                  <a:off x="3397204" y="5744406"/>
                  <a:ext cx="3129377" cy="1113594"/>
                </p:xfrm>
                <a:graphic>
                  <a:graphicData uri="http://schemas.openxmlformats.org/presentationml/2006/ole">
                    <mc:AlternateContent>
                      <mc:Choice xmlns:v="urn:schemas-microsoft-com:vml" Requires="v">
                        <p:oleObj spid="_x0000_s225172" name="Equation" r:id="rId27" imgW="2247840" imgH="799920" progId="Equation.DSMT4">
                          <p:embed/>
                        </p:oleObj>
                      </mc:Choice>
                      <mc:Fallback>
                        <p:oleObj name="Equation" r:id="rId27" imgW="2247840" imgH="799920" progId="Equation.DSMT4">
                          <p:embed/>
                          <p:pic>
                            <p:nvPicPr>
                              <p:cNvPr id="0" name=""/>
                              <p:cNvPicPr/>
                              <p:nvPr/>
                            </p:nvPicPr>
                            <p:blipFill>
                              <a:blip r:embed="rId28"/>
                              <a:stretch>
                                <a:fillRect/>
                              </a:stretch>
                            </p:blipFill>
                            <p:spPr>
                              <a:xfrm>
                                <a:off x="3397204" y="5744406"/>
                                <a:ext cx="3129377" cy="1113594"/>
                              </a:xfrm>
                              <a:prstGeom prst="rect">
                                <a:avLst/>
                              </a:prstGeom>
                            </p:spPr>
                          </p:pic>
                        </p:oleObj>
                      </mc:Fallback>
                    </mc:AlternateContent>
                  </a:graphicData>
                </a:graphic>
              </p:graphicFrame>
            </mc:Choice>
            <mc:Fallback xmlns="">
              <p:graphicFrame>
                <p:nvGraphicFramePr>
                  <p:cNvPr id="82" name="对象 81"/>
                  <p:cNvGraphicFramePr>
                    <a:graphicFrameLocks noChangeAspect="1"/>
                  </p:cNvGraphicFramePr>
                  <p:nvPr>
                    <p:extLst>
                      <p:ext uri="{D42A27DB-BD31-4B8C-83A1-F6EECF244321}">
                        <p14:modId xmlns:p14="http://schemas.microsoft.com/office/powerpoint/2010/main" val="925659779"/>
                      </p:ext>
                    </p:extLst>
                  </p:nvPr>
                </p:nvGraphicFramePr>
                <p:xfrm>
                  <a:off x="3397204" y="5744406"/>
                  <a:ext cx="3129377" cy="1113594"/>
                </p:xfrm>
                <a:graphic>
                  <a:graphicData uri="http://schemas.openxmlformats.org/presentationml/2006/ole">
                    <mc:AlternateContent>
                      <mc:Choice xmlns:v="urn:schemas-microsoft-com:vml" Requires="v">
                        <p:oleObj spid="_x0000_s179038" name="Equation" r:id="rId29" imgW="2247840" imgH="799920" progId="Equation.DSMT4">
                          <p:embed/>
                        </p:oleObj>
                      </mc:Choice>
                      <mc:Fallback>
                        <p:oleObj name="Equation" r:id="rId29" imgW="2247840" imgH="799920" progId="Equation.DSMT4">
                          <p:embed/>
                          <p:pic>
                            <p:nvPicPr>
                              <p:cNvPr id="0" name=""/>
                              <p:cNvPicPr/>
                              <p:nvPr/>
                            </p:nvPicPr>
                            <p:blipFill>
                              <a:blip r:embed="rId30"/>
                              <a:stretch>
                                <a:fillRect/>
                              </a:stretch>
                            </p:blipFill>
                            <p:spPr>
                              <a:xfrm>
                                <a:off x="3397204" y="5744406"/>
                                <a:ext cx="3129377" cy="1113594"/>
                              </a:xfrm>
                              <a:prstGeom prst="rect">
                                <a:avLst/>
                              </a:prstGeom>
                            </p:spPr>
                          </p:pic>
                        </p:oleObj>
                      </mc:Fallback>
                    </mc:AlternateContent>
                  </a:graphicData>
                </a:graphic>
              </p:graphicFrame>
            </mc:Fallback>
          </mc:AlternateContent>
        </p:grpSp>
        <p:grpSp>
          <p:nvGrpSpPr>
            <p:cNvPr id="91" name="组合 90"/>
            <p:cNvGrpSpPr/>
            <p:nvPr/>
          </p:nvGrpSpPr>
          <p:grpSpPr>
            <a:xfrm>
              <a:off x="3257226" y="4743418"/>
              <a:ext cx="2644323" cy="350772"/>
              <a:chOff x="3257226" y="4743418"/>
              <a:chExt cx="2644323" cy="350772"/>
            </a:xfrm>
          </p:grpSpPr>
          <p:sp>
            <p:nvSpPr>
              <p:cNvPr id="89" name="文本框 88"/>
              <p:cNvSpPr txBox="1"/>
              <p:nvPr/>
            </p:nvSpPr>
            <p:spPr>
              <a:xfrm>
                <a:off x="3257226" y="4743418"/>
                <a:ext cx="2499402" cy="338554"/>
              </a:xfrm>
              <a:prstGeom prst="rect">
                <a:avLst/>
              </a:prstGeom>
              <a:noFill/>
            </p:spPr>
            <p:txBody>
              <a:bodyPr wrap="none" rtlCol="0">
                <a:spAutoFit/>
              </a:bodyPr>
              <a:lstStyle/>
              <a:p>
                <a:r>
                  <a:rPr lang="zh-CN" altLang="en-US" sz="1600" dirty="0" smtClean="0">
                    <a:latin typeface="Times New Roman" panose="02020603050405020304" pitchFamily="18" charset="0"/>
                    <a:cs typeface="Times New Roman" panose="02020603050405020304" pitchFamily="18" charset="0"/>
                  </a:rPr>
                  <a:t>设</a:t>
                </a:r>
                <a:r>
                  <a:rPr lang="zh-CN" altLang="zh-CN" sz="1600" dirty="0" smtClean="0">
                    <a:latin typeface="Times New Roman" panose="02020603050405020304" pitchFamily="18" charset="0"/>
                    <a:cs typeface="Times New Roman" panose="02020603050405020304" pitchFamily="18" charset="0"/>
                  </a:rPr>
                  <a:t>第</a:t>
                </a:r>
                <a:r>
                  <a:rPr lang="en-US" altLang="zh-CN" sz="1600" i="1" dirty="0" err="1">
                    <a:latin typeface="Times New Roman" panose="02020603050405020304" pitchFamily="18" charset="0"/>
                    <a:cs typeface="Times New Roman" panose="02020603050405020304" pitchFamily="18" charset="0"/>
                  </a:rPr>
                  <a:t>i</a:t>
                </a:r>
                <a:r>
                  <a:rPr lang="zh-CN" altLang="zh-CN" sz="1600" dirty="0">
                    <a:latin typeface="Times New Roman" panose="02020603050405020304" pitchFamily="18" charset="0"/>
                    <a:cs typeface="Times New Roman" panose="02020603050405020304" pitchFamily="18" charset="0"/>
                  </a:rPr>
                  <a:t>个连接</a:t>
                </a:r>
                <a:r>
                  <a:rPr lang="zh-CN" altLang="zh-CN" sz="1600" dirty="0" smtClean="0">
                    <a:latin typeface="Times New Roman" panose="02020603050405020304" pitchFamily="18" charset="0"/>
                    <a:cs typeface="Times New Roman" panose="02020603050405020304" pitchFamily="18" charset="0"/>
                  </a:rPr>
                  <a:t>对</a:t>
                </a:r>
                <a:r>
                  <a:rPr lang="zh-CN" altLang="en-US" sz="1600" dirty="0" smtClean="0">
                    <a:latin typeface="Times New Roman" panose="02020603050405020304" pitchFamily="18" charset="0"/>
                    <a:cs typeface="Times New Roman" panose="02020603050405020304" pitchFamily="18" charset="0"/>
                  </a:rPr>
                  <a:t>中轴向力为</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0" name="对象 89"/>
                  <p:cNvGraphicFramePr>
                    <a:graphicFrameLocks noChangeAspect="1"/>
                  </p:cNvGraphicFramePr>
                  <p:nvPr>
                    <p:extLst>
                      <p:ext uri="{D42A27DB-BD31-4B8C-83A1-F6EECF244321}">
                        <p14:modId xmlns:p14="http://schemas.microsoft.com/office/powerpoint/2010/main" val="4208013286"/>
                      </p:ext>
                    </p:extLst>
                  </p:nvPr>
                </p:nvGraphicFramePr>
                <p:xfrm>
                  <a:off x="5627137" y="4819778"/>
                  <a:ext cx="274412" cy="274412"/>
                </p:xfrm>
                <a:graphic>
                  <a:graphicData uri="http://schemas.openxmlformats.org/presentationml/2006/ole">
                    <mc:AlternateContent>
                      <mc:Choice xmlns:v="urn:schemas-microsoft-com:vml" Requires="v">
                        <p:oleObj spid="_x0000_s225173" name="Equation" r:id="rId31" imgW="190440" imgH="190440" progId="Equation.DSMT4">
                          <p:embed/>
                        </p:oleObj>
                      </mc:Choice>
                      <mc:Fallback>
                        <p:oleObj name="Equation" r:id="rId31" imgW="190440" imgH="190440" progId="Equation.DSMT4">
                          <p:embed/>
                          <p:pic>
                            <p:nvPicPr>
                              <p:cNvPr id="0" name=""/>
                              <p:cNvPicPr/>
                              <p:nvPr/>
                            </p:nvPicPr>
                            <p:blipFill>
                              <a:blip r:embed="rId32"/>
                              <a:stretch>
                                <a:fillRect/>
                              </a:stretch>
                            </p:blipFill>
                            <p:spPr>
                              <a:xfrm>
                                <a:off x="5627137" y="4819778"/>
                                <a:ext cx="274412" cy="274412"/>
                              </a:xfrm>
                              <a:prstGeom prst="rect">
                                <a:avLst/>
                              </a:prstGeom>
                            </p:spPr>
                          </p:pic>
                        </p:oleObj>
                      </mc:Fallback>
                    </mc:AlternateContent>
                  </a:graphicData>
                </a:graphic>
              </p:graphicFrame>
            </mc:Choice>
            <mc:Fallback xmlns="">
              <p:graphicFrame>
                <p:nvGraphicFramePr>
                  <p:cNvPr id="90" name="对象 89"/>
                  <p:cNvGraphicFramePr>
                    <a:graphicFrameLocks noChangeAspect="1"/>
                  </p:cNvGraphicFramePr>
                  <p:nvPr>
                    <p:extLst>
                      <p:ext uri="{D42A27DB-BD31-4B8C-83A1-F6EECF244321}">
                        <p14:modId xmlns:p14="http://schemas.microsoft.com/office/powerpoint/2010/main" val="4208013286"/>
                      </p:ext>
                    </p:extLst>
                  </p:nvPr>
                </p:nvGraphicFramePr>
                <p:xfrm>
                  <a:off x="5627137" y="4819778"/>
                  <a:ext cx="274412" cy="274412"/>
                </p:xfrm>
                <a:graphic>
                  <a:graphicData uri="http://schemas.openxmlformats.org/presentationml/2006/ole">
                    <mc:AlternateContent>
                      <mc:Choice xmlns:v="urn:schemas-microsoft-com:vml" Requires="v">
                        <p:oleObj spid="_x0000_s179039" name="Equation" r:id="rId33" imgW="190440" imgH="190440" progId="Equation.DSMT4">
                          <p:embed/>
                        </p:oleObj>
                      </mc:Choice>
                      <mc:Fallback>
                        <p:oleObj name="Equation" r:id="rId33" imgW="190440" imgH="190440" progId="Equation.DSMT4">
                          <p:embed/>
                          <p:pic>
                            <p:nvPicPr>
                              <p:cNvPr id="0" name=""/>
                              <p:cNvPicPr/>
                              <p:nvPr/>
                            </p:nvPicPr>
                            <p:blipFill>
                              <a:blip r:embed="rId34"/>
                              <a:stretch>
                                <a:fillRect/>
                              </a:stretch>
                            </p:blipFill>
                            <p:spPr>
                              <a:xfrm>
                                <a:off x="5627137" y="4819778"/>
                                <a:ext cx="274412" cy="274412"/>
                              </a:xfrm>
                              <a:prstGeom prst="rect">
                                <a:avLst/>
                              </a:prstGeom>
                            </p:spPr>
                          </p:pic>
                        </p:oleObj>
                      </mc:Fallback>
                    </mc:AlternateContent>
                  </a:graphicData>
                </a:graphic>
              </p:graphicFrame>
            </mc:Fallback>
          </mc:AlternateContent>
        </p:grpSp>
      </p:grpSp>
      <p:grpSp>
        <p:nvGrpSpPr>
          <p:cNvPr id="96" name="组合 95"/>
          <p:cNvGrpSpPr/>
          <p:nvPr/>
        </p:nvGrpSpPr>
        <p:grpSpPr>
          <a:xfrm>
            <a:off x="6775686" y="5696365"/>
            <a:ext cx="1787525" cy="866775"/>
            <a:chOff x="6775686" y="5696365"/>
            <a:chExt cx="1787525" cy="866775"/>
          </a:xfrm>
        </p:grpSpPr>
        <p:sp>
          <p:nvSpPr>
            <p:cNvPr id="95" name="矩形 94"/>
            <p:cNvSpPr/>
            <p:nvPr/>
          </p:nvSpPr>
          <p:spPr>
            <a:xfrm>
              <a:off x="6943725" y="5696365"/>
              <a:ext cx="1604792" cy="866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4" name="对象 93"/>
            <p:cNvGraphicFramePr>
              <a:graphicFrameLocks noChangeAspect="1"/>
            </p:cNvGraphicFramePr>
            <p:nvPr>
              <p:extLst>
                <p:ext uri="{D42A27DB-BD31-4B8C-83A1-F6EECF244321}">
                  <p14:modId xmlns:p14="http://schemas.microsoft.com/office/powerpoint/2010/main" val="3150028062"/>
                </p:ext>
              </p:extLst>
            </p:nvPr>
          </p:nvGraphicFramePr>
          <p:xfrm>
            <a:off x="6775686" y="5696365"/>
            <a:ext cx="1787525" cy="866775"/>
          </p:xfrm>
          <a:graphic>
            <a:graphicData uri="http://schemas.openxmlformats.org/presentationml/2006/ole">
              <mc:AlternateContent xmlns:mc="http://schemas.openxmlformats.org/markup-compatibility/2006">
                <mc:Choice xmlns:v="urn:schemas-microsoft-com:vml" Requires="v">
                  <p:oleObj spid="_x0000_s225174" name="Equation" r:id="rId35" imgW="1231560" imgH="596880" progId="Equation.DSMT4">
                    <p:embed/>
                  </p:oleObj>
                </mc:Choice>
                <mc:Fallback>
                  <p:oleObj name="Equation" r:id="rId35" imgW="1231560" imgH="596880" progId="Equation.DSMT4">
                    <p:embed/>
                    <p:pic>
                      <p:nvPicPr>
                        <p:cNvPr id="0" name=""/>
                        <p:cNvPicPr/>
                        <p:nvPr/>
                      </p:nvPicPr>
                      <p:blipFill>
                        <a:blip r:embed="rId36"/>
                        <a:stretch>
                          <a:fillRect/>
                        </a:stretch>
                      </p:blipFill>
                      <p:spPr>
                        <a:xfrm>
                          <a:off x="6775686" y="5696365"/>
                          <a:ext cx="1787525" cy="866775"/>
                        </a:xfrm>
                        <a:prstGeom prst="rect">
                          <a:avLst/>
                        </a:prstGeom>
                      </p:spPr>
                    </p:pic>
                  </p:oleObj>
                </mc:Fallback>
              </mc:AlternateContent>
            </a:graphicData>
          </a:graphic>
        </p:graphicFrame>
      </p:grpSp>
    </p:spTree>
    <p:extLst>
      <p:ext uri="{BB962C8B-B14F-4D97-AF65-F5344CB8AC3E}">
        <p14:creationId xmlns:p14="http://schemas.microsoft.com/office/powerpoint/2010/main" val="122118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anim calcmode="lin" valueType="num">
                                      <p:cBhvr>
                                        <p:cTn id="18" dur="500" fill="hold"/>
                                        <p:tgtEl>
                                          <p:spTgt spid="39"/>
                                        </p:tgtEl>
                                        <p:attrNameLst>
                                          <p:attrName>ppt_x</p:attrName>
                                        </p:attrNameLst>
                                      </p:cBhvr>
                                      <p:tavLst>
                                        <p:tav tm="0">
                                          <p:val>
                                            <p:strVal val="#ppt_x"/>
                                          </p:val>
                                        </p:tav>
                                        <p:tav tm="100000">
                                          <p:val>
                                            <p:strVal val="#ppt_x"/>
                                          </p:val>
                                        </p:tav>
                                      </p:tavLst>
                                    </p:anim>
                                    <p:anim calcmode="lin" valueType="num">
                                      <p:cBhvr>
                                        <p:cTn id="19" dur="5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anim calcmode="lin" valueType="num">
                                      <p:cBhvr>
                                        <p:cTn id="28" dur="500" fill="hold"/>
                                        <p:tgtEl>
                                          <p:spTgt spid="85"/>
                                        </p:tgtEl>
                                        <p:attrNameLst>
                                          <p:attrName>ppt_x</p:attrName>
                                        </p:attrNameLst>
                                      </p:cBhvr>
                                      <p:tavLst>
                                        <p:tav tm="0">
                                          <p:val>
                                            <p:strVal val="#ppt_x"/>
                                          </p:val>
                                        </p:tav>
                                        <p:tav tm="100000">
                                          <p:val>
                                            <p:strVal val="#ppt_x"/>
                                          </p:val>
                                        </p:tav>
                                      </p:tavLst>
                                    </p:anim>
                                    <p:anim calcmode="lin" valueType="num">
                                      <p:cBhvr>
                                        <p:cTn id="29" dur="5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anim calcmode="lin" valueType="num">
                                      <p:cBhvr>
                                        <p:cTn id="33" dur="500" fill="hold"/>
                                        <p:tgtEl>
                                          <p:spTgt spid="84"/>
                                        </p:tgtEl>
                                        <p:attrNameLst>
                                          <p:attrName>ppt_x</p:attrName>
                                        </p:attrNameLst>
                                      </p:cBhvr>
                                      <p:tavLst>
                                        <p:tav tm="0">
                                          <p:val>
                                            <p:strVal val="#ppt_x"/>
                                          </p:val>
                                        </p:tav>
                                        <p:tav tm="100000">
                                          <p:val>
                                            <p:strVal val="#ppt_x"/>
                                          </p:val>
                                        </p:tav>
                                      </p:tavLst>
                                    </p:anim>
                                    <p:anim calcmode="lin" valueType="num">
                                      <p:cBhvr>
                                        <p:cTn id="34"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wipe(left)">
                                      <p:cBhvr>
                                        <p:cTn id="44" dur="500"/>
                                        <p:tgtEl>
                                          <p:spTgt spid="71"/>
                                        </p:tgtEl>
                                      </p:cBhvr>
                                    </p:animEffect>
                                  </p:childTnLst>
                                </p:cTn>
                              </p:par>
                              <p:par>
                                <p:cTn id="45" presetID="22" presetClass="entr" presetSubtype="8"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anim calcmode="lin" valueType="num">
                                      <p:cBhvr>
                                        <p:cTn id="53" dur="500" fill="hold"/>
                                        <p:tgtEl>
                                          <p:spTgt spid="64"/>
                                        </p:tgtEl>
                                        <p:attrNameLst>
                                          <p:attrName>ppt_x</p:attrName>
                                        </p:attrNameLst>
                                      </p:cBhvr>
                                      <p:tavLst>
                                        <p:tav tm="0">
                                          <p:val>
                                            <p:strVal val="#ppt_x"/>
                                          </p:val>
                                        </p:tav>
                                        <p:tav tm="100000">
                                          <p:val>
                                            <p:strVal val="#ppt_x"/>
                                          </p:val>
                                        </p:tav>
                                      </p:tavLst>
                                    </p:anim>
                                    <p:anim calcmode="lin" valueType="num">
                                      <p:cBhvr>
                                        <p:cTn id="54"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anim calcmode="lin" valueType="num">
                                      <p:cBhvr>
                                        <p:cTn id="60" dur="500" fill="hold"/>
                                        <p:tgtEl>
                                          <p:spTgt spid="72"/>
                                        </p:tgtEl>
                                        <p:attrNameLst>
                                          <p:attrName>ppt_x</p:attrName>
                                        </p:attrNameLst>
                                      </p:cBhvr>
                                      <p:tavLst>
                                        <p:tav tm="0">
                                          <p:val>
                                            <p:strVal val="#ppt_x"/>
                                          </p:val>
                                        </p:tav>
                                        <p:tav tm="100000">
                                          <p:val>
                                            <p:strVal val="#ppt_x"/>
                                          </p:val>
                                        </p:tav>
                                      </p:tavLst>
                                    </p:anim>
                                    <p:anim calcmode="lin" valueType="num">
                                      <p:cBhvr>
                                        <p:cTn id="61" dur="5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anim calcmode="lin" valueType="num">
                                      <p:cBhvr>
                                        <p:cTn id="67" dur="500" fill="hold"/>
                                        <p:tgtEl>
                                          <p:spTgt spid="92"/>
                                        </p:tgtEl>
                                        <p:attrNameLst>
                                          <p:attrName>ppt_x</p:attrName>
                                        </p:attrNameLst>
                                      </p:cBhvr>
                                      <p:tavLst>
                                        <p:tav tm="0">
                                          <p:val>
                                            <p:strVal val="#ppt_x"/>
                                          </p:val>
                                        </p:tav>
                                        <p:tav tm="100000">
                                          <p:val>
                                            <p:strVal val="#ppt_x"/>
                                          </p:val>
                                        </p:tav>
                                      </p:tavLst>
                                    </p:anim>
                                    <p:anim calcmode="lin" valueType="num">
                                      <p:cBhvr>
                                        <p:cTn id="68"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wipe(left)">
                                      <p:cBhvr>
                                        <p:cTn id="73" dur="500"/>
                                        <p:tgtEl>
                                          <p:spTgt spid="7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3"/>
                                        </p:tgtEl>
                                        <p:attrNameLst>
                                          <p:attrName>style.visibility</p:attrName>
                                        </p:attrNameLst>
                                      </p:cBhvr>
                                      <p:to>
                                        <p:strVal val="visible"/>
                                      </p:to>
                                    </p:set>
                                    <p:animEffect transition="in" filter="wipe(left)">
                                      <p:cBhvr>
                                        <p:cTn id="78" dur="500"/>
                                        <p:tgtEl>
                                          <p:spTgt spid="9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500"/>
                                        <p:tgtEl>
                                          <p:spTgt spid="96"/>
                                        </p:tgtEl>
                                      </p:cBhvr>
                                    </p:animEffect>
                                    <p:anim calcmode="lin" valueType="num">
                                      <p:cBhvr>
                                        <p:cTn id="84" dur="500" fill="hold"/>
                                        <p:tgtEl>
                                          <p:spTgt spid="96"/>
                                        </p:tgtEl>
                                        <p:attrNameLst>
                                          <p:attrName>ppt_x</p:attrName>
                                        </p:attrNameLst>
                                      </p:cBhvr>
                                      <p:tavLst>
                                        <p:tav tm="0">
                                          <p:val>
                                            <p:strVal val="#ppt_x"/>
                                          </p:val>
                                        </p:tav>
                                        <p:tav tm="100000">
                                          <p:val>
                                            <p:strVal val="#ppt_x"/>
                                          </p:val>
                                        </p:tav>
                                      </p:tavLst>
                                    </p:anim>
                                    <p:anim calcmode="lin" valueType="num">
                                      <p:cBhvr>
                                        <p:cTn id="85" dur="5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3.1 </a:t>
            </a:r>
            <a:r>
              <a:rPr lang="zh-CN" altLang="en-US" b="1" dirty="0" smtClean="0">
                <a:latin typeface="微软雅黑" panose="020B0503020204020204" pitchFamily="34" charset="-122"/>
                <a:ea typeface="微软雅黑" panose="020B0503020204020204" pitchFamily="34" charset="-122"/>
              </a:rPr>
              <a:t>联轴器</a:t>
            </a:r>
            <a:r>
              <a:rPr lang="zh-CN" altLang="en-US" b="1" dirty="0">
                <a:latin typeface="微软雅黑" panose="020B0503020204020204" pitchFamily="34" charset="-122"/>
                <a:ea typeface="微软雅黑" panose="020B0503020204020204" pitchFamily="34" charset="-122"/>
              </a:rPr>
              <a:t>不对中力学模型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3.1.1 </a:t>
            </a:r>
            <a:r>
              <a:rPr lang="zh-CN" altLang="en-US" sz="1600" dirty="0" smtClean="0">
                <a:latin typeface="微软雅黑" panose="020B0503020204020204" pitchFamily="34" charset="-122"/>
                <a:ea typeface="微软雅黑" panose="020B0503020204020204" pitchFamily="34" charset="-122"/>
              </a:rPr>
              <a:t>联轴器</a:t>
            </a:r>
            <a:r>
              <a:rPr lang="zh-CN" altLang="en-US" sz="1600" dirty="0">
                <a:latin typeface="微软雅黑" panose="020B0503020204020204" pitchFamily="34" charset="-122"/>
                <a:ea typeface="微软雅黑" panose="020B0503020204020204" pitchFamily="34" charset="-122"/>
              </a:rPr>
              <a:t>简化模型</a:t>
            </a:r>
          </a:p>
        </p:txBody>
      </p:sp>
      <p:sp>
        <p:nvSpPr>
          <p:cNvPr id="7" name="流程图: 过程 6"/>
          <p:cNvSpPr/>
          <p:nvPr/>
        </p:nvSpPr>
        <p:spPr>
          <a:xfrm>
            <a:off x="1910220" y="1752380"/>
            <a:ext cx="2344025" cy="412934"/>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静</a:t>
            </a:r>
            <a:r>
              <a:rPr lang="zh-CN" altLang="en-US" sz="1600" dirty="0" smtClean="0">
                <a:solidFill>
                  <a:schemeClr val="tx1"/>
                </a:solidFill>
              </a:rPr>
              <a:t>刚度测试</a:t>
            </a:r>
            <a:r>
              <a:rPr lang="en-US" altLang="zh-CN" sz="1600" dirty="0" smtClean="0">
                <a:solidFill>
                  <a:schemeClr val="tx1"/>
                </a:solidFill>
              </a:rPr>
              <a:t>/</a:t>
            </a:r>
            <a:r>
              <a:rPr lang="zh-CN" altLang="en-US" sz="1600" dirty="0" smtClean="0">
                <a:solidFill>
                  <a:schemeClr val="tx1"/>
                </a:solidFill>
              </a:rPr>
              <a:t>有限元仿真</a:t>
            </a:r>
            <a:endParaRPr lang="zh-CN" altLang="en-US" sz="1600" dirty="0">
              <a:solidFill>
                <a:schemeClr val="tx1"/>
              </a:solidFill>
            </a:endParaRPr>
          </a:p>
        </p:txBody>
      </p:sp>
      <mc:AlternateContent xmlns:mc="http://schemas.openxmlformats.org/markup-compatibility/2006" xmlns:a14="http://schemas.microsoft.com/office/drawing/2010/main">
        <mc:Choice Requires="a14">
          <p:sp>
            <p:nvSpPr>
              <p:cNvPr id="36" name="流程图: 过程 35"/>
              <p:cNvSpPr/>
              <p:nvPr/>
            </p:nvSpPr>
            <p:spPr>
              <a:xfrm>
                <a:off x="1617637" y="2485803"/>
                <a:ext cx="2929190" cy="1133695"/>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联轴器</a:t>
                </a:r>
                <a:r>
                  <a:rPr lang="zh-CN" altLang="en-US" sz="1600" dirty="0">
                    <a:solidFill>
                      <a:schemeClr val="tx1"/>
                    </a:solidFill>
                  </a:rPr>
                  <a:t>总体</a:t>
                </a:r>
                <a:r>
                  <a:rPr lang="zh-CN" altLang="en-US" sz="1600" dirty="0" smtClean="0">
                    <a:solidFill>
                      <a:schemeClr val="tx1"/>
                    </a:solidFill>
                  </a:rPr>
                  <a:t>径向刚度</a:t>
                </a:r>
                <a14:m>
                  <m:oMath xmlns:m="http://schemas.openxmlformats.org/officeDocument/2006/math">
                    <m:sSub>
                      <m:sSubPr>
                        <m:ctrlPr>
                          <a:rPr lang="en-US" altLang="zh-CN" sz="1600" b="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smtClean="0">
                            <a:solidFill>
                              <a:schemeClr val="tx1"/>
                            </a:solidFill>
                            <a:latin typeface="Cambria Math" panose="02040503050406030204" pitchFamily="18" charset="0"/>
                          </a:rPr>
                          <m:t>𝑇𝑟</m:t>
                        </m:r>
                      </m:sub>
                    </m:sSub>
                  </m:oMath>
                </a14:m>
                <a:endParaRPr lang="en-US" altLang="zh-CN" sz="1600" dirty="0" smtClean="0">
                  <a:solidFill>
                    <a:schemeClr val="tx1"/>
                  </a:solidFill>
                </a:endParaRPr>
              </a:p>
              <a:p>
                <a:pPr algn="ctr"/>
                <a:r>
                  <a:rPr lang="zh-CN" altLang="en-US" sz="1600" dirty="0">
                    <a:solidFill>
                      <a:schemeClr val="tx1"/>
                    </a:solidFill>
                  </a:rPr>
                  <a:t>联轴器</a:t>
                </a:r>
                <a:r>
                  <a:rPr lang="zh-CN" altLang="en-US" sz="1600" dirty="0" smtClean="0">
                    <a:solidFill>
                      <a:schemeClr val="tx1"/>
                    </a:solidFill>
                  </a:rPr>
                  <a:t>总体</a:t>
                </a:r>
                <a:r>
                  <a:rPr lang="zh-CN" altLang="en-US" sz="1600" dirty="0">
                    <a:solidFill>
                      <a:schemeClr val="tx1"/>
                    </a:solidFill>
                  </a:rPr>
                  <a:t>角向</a:t>
                </a:r>
                <a:r>
                  <a:rPr lang="zh-CN" altLang="en-US" sz="1600" dirty="0" smtClean="0">
                    <a:solidFill>
                      <a:schemeClr val="tx1"/>
                    </a:solidFill>
                  </a:rPr>
                  <a:t>刚度</a:t>
                </a:r>
                <a14:m>
                  <m:oMath xmlns:m="http://schemas.openxmlformats.org/officeDocument/2006/math">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𝑘</m:t>
                        </m:r>
                      </m:e>
                      <m:sub>
                        <m:r>
                          <a:rPr lang="en-US" altLang="zh-CN" sz="1600" i="1">
                            <a:solidFill>
                              <a:schemeClr val="tx1"/>
                            </a:solidFill>
                            <a:latin typeface="Cambria Math" panose="02040503050406030204" pitchFamily="18" charset="0"/>
                          </a:rPr>
                          <m:t>𝑇</m:t>
                        </m:r>
                        <m:r>
                          <a:rPr lang="zh-CN" altLang="en-US" sz="1600" i="1" smtClean="0">
                            <a:solidFill>
                              <a:schemeClr val="tx1"/>
                            </a:solidFill>
                            <a:latin typeface="Cambria Math" panose="02040503050406030204" pitchFamily="18" charset="0"/>
                          </a:rPr>
                          <m:t>𝜃</m:t>
                        </m:r>
                      </m:sub>
                    </m:sSub>
                  </m:oMath>
                </a14:m>
                <a:endParaRPr lang="zh-CN" altLang="en-US" sz="1600" dirty="0">
                  <a:solidFill>
                    <a:schemeClr val="tx1"/>
                  </a:solidFill>
                </a:endParaRPr>
              </a:p>
            </p:txBody>
          </p:sp>
        </mc:Choice>
        <mc:Fallback xmlns="">
          <p:sp>
            <p:nvSpPr>
              <p:cNvPr id="36" name="流程图: 过程 35"/>
              <p:cNvSpPr>
                <a:spLocks noRot="1" noChangeAspect="1" noMove="1" noResize="1" noEditPoints="1" noAdjustHandles="1" noChangeArrowheads="1" noChangeShapeType="1" noTextEdit="1"/>
              </p:cNvSpPr>
              <p:nvPr/>
            </p:nvSpPr>
            <p:spPr>
              <a:xfrm>
                <a:off x="1617637" y="2485803"/>
                <a:ext cx="2929190" cy="1133695"/>
              </a:xfrm>
              <a:prstGeom prst="flowChartProcess">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流程图: 过程 37"/>
              <p:cNvSpPr/>
              <p:nvPr/>
            </p:nvSpPr>
            <p:spPr>
              <a:xfrm>
                <a:off x="5182339" y="2485803"/>
                <a:ext cx="2344025" cy="1133695"/>
              </a:xfrm>
              <a:prstGeom prst="flowChart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Times New Roman" panose="02020603050405020304" pitchFamily="18" charset="0"/>
                    <a:cs typeface="Times New Roman" panose="02020603050405020304" pitchFamily="18" charset="0"/>
                  </a:rPr>
                  <a:t>测量出联轴器的连接对数量</a:t>
                </a:r>
                <a:r>
                  <a:rPr lang="en-US" altLang="zh-CN" sz="1600" i="1" dirty="0">
                    <a:solidFill>
                      <a:schemeClr val="tx1"/>
                    </a:solidFill>
                    <a:latin typeface="Times New Roman" panose="02020603050405020304" pitchFamily="18" charset="0"/>
                    <a:cs typeface="Times New Roman" panose="02020603050405020304" pitchFamily="18" charset="0"/>
                  </a:rPr>
                  <a:t>N</a:t>
                </a:r>
                <a:r>
                  <a:rPr lang="zh-CN" altLang="en-US" sz="1600" dirty="0">
                    <a:solidFill>
                      <a:schemeClr val="tx1"/>
                    </a:solidFill>
                    <a:latin typeface="Times New Roman" panose="02020603050405020304" pitchFamily="18" charset="0"/>
                    <a:cs typeface="Times New Roman" panose="02020603050405020304" pitchFamily="18" charset="0"/>
                  </a:rPr>
                  <a:t>及其作用</a:t>
                </a:r>
                <a:r>
                  <a:rPr lang="zh-CN" altLang="en-US" sz="1600" dirty="0" smtClean="0">
                    <a:solidFill>
                      <a:schemeClr val="tx1"/>
                    </a:solidFill>
                    <a:latin typeface="Times New Roman" panose="02020603050405020304" pitchFamily="18" charset="0"/>
                    <a:cs typeface="Times New Roman" panose="02020603050405020304" pitchFamily="18" charset="0"/>
                  </a:rPr>
                  <a:t>半径</a:t>
                </a:r>
                <a14:m>
                  <m:oMath xmlns:m="http://schemas.openxmlformats.org/officeDocument/2006/math">
                    <m:sSub>
                      <m:sSubPr>
                        <m:ctrlPr>
                          <a:rPr lang="en-US" altLang="zh-CN" sz="160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𝑅</m:t>
                        </m:r>
                      </m:e>
                      <m:sub>
                        <m:r>
                          <a:rPr lang="en-US" altLang="zh-CN" sz="1600" b="0" i="1" smtClean="0">
                            <a:solidFill>
                              <a:schemeClr val="tx1"/>
                            </a:solidFill>
                            <a:latin typeface="Cambria Math" panose="02040503050406030204" pitchFamily="18" charset="0"/>
                          </a:rPr>
                          <m:t>𝑏</m:t>
                        </m:r>
                      </m:sub>
                    </m:sSub>
                  </m:oMath>
                </a14:m>
                <a:r>
                  <a:rPr lang="zh-CN" altLang="en-US" sz="1600" dirty="0" smtClean="0">
                    <a:solidFill>
                      <a:schemeClr val="tx1"/>
                    </a:solidFill>
                    <a:latin typeface="Times New Roman" panose="02020603050405020304" pitchFamily="18" charset="0"/>
                    <a:cs typeface="Times New Roman" panose="02020603050405020304" pitchFamily="18" charset="0"/>
                  </a:rPr>
                  <a:t> </a:t>
                </a:r>
                <a:endParaRPr lang="zh-CN" altLang="en-US" sz="1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8" name="流程图: 过程 37"/>
              <p:cNvSpPr>
                <a:spLocks noRot="1" noChangeAspect="1" noMove="1" noResize="1" noEditPoints="1" noAdjustHandles="1" noChangeArrowheads="1" noChangeShapeType="1" noTextEdit="1"/>
              </p:cNvSpPr>
              <p:nvPr/>
            </p:nvSpPr>
            <p:spPr>
              <a:xfrm>
                <a:off x="5182339" y="2485803"/>
                <a:ext cx="2344025" cy="1133695"/>
              </a:xfrm>
              <a:prstGeom prst="flowChartProcess">
                <a:avLst/>
              </a:prstGeom>
              <a:blipFill rotWithShape="0">
                <a:blip r:embed="rId5"/>
                <a:stretch>
                  <a:fillRect/>
                </a:stretch>
              </a:blipFill>
            </p:spPr>
            <p:txBody>
              <a:bodyPr/>
              <a:lstStyle/>
              <a:p>
                <a:r>
                  <a:rPr lang="zh-CN" altLang="en-US">
                    <a:noFill/>
                  </a:rPr>
                  <a:t> </a:t>
                </a:r>
              </a:p>
            </p:txBody>
          </p:sp>
        </mc:Fallback>
      </mc:AlternateContent>
      <p:cxnSp>
        <p:nvCxnSpPr>
          <p:cNvPr id="21" name="直接箭头连接符 20"/>
          <p:cNvCxnSpPr>
            <a:stCxn id="7" idx="2"/>
            <a:endCxn id="36" idx="0"/>
          </p:cNvCxnSpPr>
          <p:nvPr/>
        </p:nvCxnSpPr>
        <p:spPr>
          <a:xfrm flipH="1">
            <a:off x="3082232" y="2165314"/>
            <a:ext cx="1" cy="3204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2664841" y="4752975"/>
            <a:ext cx="4094996" cy="1272442"/>
            <a:chOff x="2664841" y="4752975"/>
            <a:chExt cx="4094996" cy="1272442"/>
          </a:xfrm>
        </p:grpSpPr>
        <p:sp>
          <p:nvSpPr>
            <p:cNvPr id="62" name="流程图: 过程 61"/>
            <p:cNvSpPr/>
            <p:nvPr/>
          </p:nvSpPr>
          <p:spPr>
            <a:xfrm>
              <a:off x="2664841" y="4752975"/>
              <a:ext cx="4094996" cy="1272442"/>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2664841" y="4753193"/>
              <a:ext cx="2031325" cy="1272224"/>
              <a:chOff x="2677796" y="4724618"/>
              <a:chExt cx="2031325" cy="1272224"/>
            </a:xfrm>
          </p:grpSpPr>
          <p:graphicFrame>
            <p:nvGraphicFramePr>
              <p:cNvPr id="53" name="对象 52"/>
              <p:cNvGraphicFramePr>
                <a:graphicFrameLocks noChangeAspect="1"/>
              </p:cNvGraphicFramePr>
              <p:nvPr>
                <p:extLst>
                  <p:ext uri="{D42A27DB-BD31-4B8C-83A1-F6EECF244321}">
                    <p14:modId xmlns:p14="http://schemas.microsoft.com/office/powerpoint/2010/main" val="963159660"/>
                  </p:ext>
                </p:extLst>
              </p:nvPr>
            </p:nvGraphicFramePr>
            <p:xfrm>
              <a:off x="2932277" y="4724618"/>
              <a:ext cx="1475105" cy="962025"/>
            </p:xfrm>
            <a:graphic>
              <a:graphicData uri="http://schemas.openxmlformats.org/presentationml/2006/ole">
                <mc:AlternateContent xmlns:mc="http://schemas.openxmlformats.org/markup-compatibility/2006">
                  <mc:Choice xmlns:v="urn:schemas-microsoft-com:vml" Requires="v">
                    <p:oleObj spid="_x0000_s218396" name="Equation" r:id="rId6" imgW="876240" imgH="571320" progId="Equation.DSMT4">
                      <p:embed/>
                    </p:oleObj>
                  </mc:Choice>
                  <mc:Fallback>
                    <p:oleObj name="Equation" r:id="rId6" imgW="876240" imgH="571320" progId="Equation.DSMT4">
                      <p:embed/>
                      <p:pic>
                        <p:nvPicPr>
                          <p:cNvPr id="0" name=""/>
                          <p:cNvPicPr/>
                          <p:nvPr/>
                        </p:nvPicPr>
                        <p:blipFill>
                          <a:blip r:embed="rId7"/>
                          <a:stretch>
                            <a:fillRect/>
                          </a:stretch>
                        </p:blipFill>
                        <p:spPr>
                          <a:xfrm>
                            <a:off x="2932277" y="4724618"/>
                            <a:ext cx="1475105" cy="962025"/>
                          </a:xfrm>
                          <a:prstGeom prst="rect">
                            <a:avLst/>
                          </a:prstGeom>
                        </p:spPr>
                      </p:pic>
                    </p:oleObj>
                  </mc:Fallback>
                </mc:AlternateContent>
              </a:graphicData>
            </a:graphic>
          </p:graphicFrame>
          <p:sp>
            <p:nvSpPr>
              <p:cNvPr id="54" name="文本框 53"/>
              <p:cNvSpPr txBox="1"/>
              <p:nvPr/>
            </p:nvSpPr>
            <p:spPr>
              <a:xfrm>
                <a:off x="2677796" y="5658288"/>
                <a:ext cx="2031325" cy="338554"/>
              </a:xfrm>
              <a:prstGeom prst="rect">
                <a:avLst/>
              </a:prstGeom>
              <a:noFill/>
            </p:spPr>
            <p:txBody>
              <a:bodyPr wrap="none" rtlCol="0">
                <a:spAutoFit/>
              </a:bodyPr>
              <a:lstStyle/>
              <a:p>
                <a:r>
                  <a:rPr lang="zh-CN" altLang="en-US" sz="1600" dirty="0" smtClean="0"/>
                  <a:t>单个连接对径向刚度</a:t>
                </a:r>
                <a:endParaRPr lang="zh-CN" altLang="en-US" sz="1600" dirty="0"/>
              </a:p>
            </p:txBody>
          </p:sp>
        </p:grpSp>
        <p:grpSp>
          <p:nvGrpSpPr>
            <p:cNvPr id="56" name="组合 55"/>
            <p:cNvGrpSpPr/>
            <p:nvPr/>
          </p:nvGrpSpPr>
          <p:grpSpPr>
            <a:xfrm>
              <a:off x="4728512" y="4752975"/>
              <a:ext cx="2031325" cy="1272442"/>
              <a:chOff x="2677796" y="4724400"/>
              <a:chExt cx="2031325" cy="1272442"/>
            </a:xfrm>
          </p:grpSpPr>
          <p:graphicFrame>
            <p:nvGraphicFramePr>
              <p:cNvPr id="57" name="对象 56"/>
              <p:cNvGraphicFramePr>
                <a:graphicFrameLocks noChangeAspect="1"/>
              </p:cNvGraphicFramePr>
              <p:nvPr>
                <p:extLst>
                  <p:ext uri="{D42A27DB-BD31-4B8C-83A1-F6EECF244321}">
                    <p14:modId xmlns:p14="http://schemas.microsoft.com/office/powerpoint/2010/main" val="576926854"/>
                  </p:ext>
                </p:extLst>
              </p:nvPr>
            </p:nvGraphicFramePr>
            <p:xfrm>
              <a:off x="2826084" y="4724400"/>
              <a:ext cx="1689100" cy="962025"/>
            </p:xfrm>
            <a:graphic>
              <a:graphicData uri="http://schemas.openxmlformats.org/presentationml/2006/ole">
                <mc:AlternateContent xmlns:mc="http://schemas.openxmlformats.org/markup-compatibility/2006">
                  <mc:Choice xmlns:v="urn:schemas-microsoft-com:vml" Requires="v">
                    <p:oleObj spid="_x0000_s218397" name="Equation" r:id="rId8" imgW="1002960" imgH="571320" progId="Equation.DSMT4">
                      <p:embed/>
                    </p:oleObj>
                  </mc:Choice>
                  <mc:Fallback>
                    <p:oleObj name="Equation" r:id="rId8" imgW="1002960" imgH="571320" progId="Equation.DSMT4">
                      <p:embed/>
                      <p:pic>
                        <p:nvPicPr>
                          <p:cNvPr id="0" name=""/>
                          <p:cNvPicPr/>
                          <p:nvPr/>
                        </p:nvPicPr>
                        <p:blipFill>
                          <a:blip r:embed="rId9"/>
                          <a:stretch>
                            <a:fillRect/>
                          </a:stretch>
                        </p:blipFill>
                        <p:spPr>
                          <a:xfrm>
                            <a:off x="2826084" y="4724400"/>
                            <a:ext cx="1689100" cy="962025"/>
                          </a:xfrm>
                          <a:prstGeom prst="rect">
                            <a:avLst/>
                          </a:prstGeom>
                        </p:spPr>
                      </p:pic>
                    </p:oleObj>
                  </mc:Fallback>
                </mc:AlternateContent>
              </a:graphicData>
            </a:graphic>
          </p:graphicFrame>
          <p:sp>
            <p:nvSpPr>
              <p:cNvPr id="58" name="文本框 57"/>
              <p:cNvSpPr txBox="1"/>
              <p:nvPr/>
            </p:nvSpPr>
            <p:spPr>
              <a:xfrm>
                <a:off x="2677796" y="5658288"/>
                <a:ext cx="2031325" cy="338554"/>
              </a:xfrm>
              <a:prstGeom prst="rect">
                <a:avLst/>
              </a:prstGeom>
              <a:noFill/>
            </p:spPr>
            <p:txBody>
              <a:bodyPr wrap="none" rtlCol="0">
                <a:spAutoFit/>
              </a:bodyPr>
              <a:lstStyle/>
              <a:p>
                <a:r>
                  <a:rPr lang="zh-CN" altLang="en-US" sz="1600" dirty="0" smtClean="0"/>
                  <a:t>单个连接对</a:t>
                </a:r>
                <a:r>
                  <a:rPr lang="zh-CN" altLang="en-US" sz="1600" dirty="0"/>
                  <a:t>轴向</a:t>
                </a:r>
                <a:r>
                  <a:rPr lang="zh-CN" altLang="en-US" sz="1600" dirty="0" smtClean="0"/>
                  <a:t>刚度</a:t>
                </a:r>
                <a:endParaRPr lang="zh-CN" altLang="en-US" sz="1600" dirty="0"/>
              </a:p>
            </p:txBody>
          </p:sp>
        </p:grpSp>
      </p:grpSp>
      <p:grpSp>
        <p:nvGrpSpPr>
          <p:cNvPr id="71" name="组合 70"/>
          <p:cNvGrpSpPr/>
          <p:nvPr/>
        </p:nvGrpSpPr>
        <p:grpSpPr>
          <a:xfrm>
            <a:off x="3076280" y="3619498"/>
            <a:ext cx="3278072" cy="1104902"/>
            <a:chOff x="3076280" y="3619498"/>
            <a:chExt cx="3278072" cy="1104902"/>
          </a:xfrm>
        </p:grpSpPr>
        <p:cxnSp>
          <p:nvCxnSpPr>
            <p:cNvPr id="26" name="直接箭头连接符 25"/>
            <p:cNvCxnSpPr>
              <a:stCxn id="38" idx="2"/>
            </p:cNvCxnSpPr>
            <p:nvPr/>
          </p:nvCxnSpPr>
          <p:spPr>
            <a:xfrm flipH="1">
              <a:off x="6354351" y="3619498"/>
              <a:ext cx="1" cy="390527"/>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36" idx="2"/>
            </p:cNvCxnSpPr>
            <p:nvPr/>
          </p:nvCxnSpPr>
          <p:spPr>
            <a:xfrm>
              <a:off x="3082232" y="3619498"/>
              <a:ext cx="1" cy="390527"/>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076280" y="4010025"/>
              <a:ext cx="32721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4732624" y="4010025"/>
              <a:ext cx="0" cy="7143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669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up)">
                                      <p:cBhvr>
                                        <p:cTn id="3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3.1 </a:t>
            </a:r>
            <a:r>
              <a:rPr lang="zh-CN" altLang="en-US" b="1" dirty="0" smtClean="0">
                <a:latin typeface="微软雅黑" panose="020B0503020204020204" pitchFamily="34" charset="-122"/>
                <a:ea typeface="微软雅黑" panose="020B0503020204020204" pitchFamily="34" charset="-122"/>
              </a:rPr>
              <a:t>联轴器</a:t>
            </a:r>
            <a:r>
              <a:rPr lang="zh-CN" altLang="en-US" b="1" dirty="0">
                <a:latin typeface="微软雅黑" panose="020B0503020204020204" pitchFamily="34" charset="-122"/>
                <a:ea typeface="微软雅黑" panose="020B0503020204020204" pitchFamily="34" charset="-122"/>
              </a:rPr>
              <a:t>不对中力学模型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3.1.2 </a:t>
            </a:r>
            <a:r>
              <a:rPr lang="zh-CN" altLang="en-US" sz="1600" dirty="0" smtClean="0">
                <a:latin typeface="微软雅黑" panose="020B0503020204020204" pitchFamily="34" charset="-122"/>
                <a:ea typeface="微软雅黑" panose="020B0503020204020204" pitchFamily="34" charset="-122"/>
              </a:rPr>
              <a:t>联轴器平行不对中模型</a:t>
            </a:r>
            <a:endParaRPr lang="zh-CN" altLang="en-US" sz="1600"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47755" y="1723805"/>
            <a:ext cx="4652946" cy="4272742"/>
            <a:chOff x="147755" y="1723805"/>
            <a:chExt cx="4652946" cy="4272742"/>
          </a:xfrm>
        </p:grpSpPr>
        <p:grpSp>
          <p:nvGrpSpPr>
            <p:cNvPr id="5" name="组合 4"/>
            <p:cNvGrpSpPr/>
            <p:nvPr/>
          </p:nvGrpSpPr>
          <p:grpSpPr>
            <a:xfrm>
              <a:off x="147755" y="1723805"/>
              <a:ext cx="4652946" cy="3687967"/>
              <a:chOff x="551052" y="1769858"/>
              <a:chExt cx="3925595" cy="3111462"/>
            </a:xfrm>
          </p:grpSpPr>
          <p:pic>
            <p:nvPicPr>
              <p:cNvPr id="2" name="图片 1"/>
              <p:cNvPicPr>
                <a:picLocks noChangeAspect="1"/>
              </p:cNvPicPr>
              <p:nvPr/>
            </p:nvPicPr>
            <p:blipFill>
              <a:blip r:embed="rId4"/>
              <a:stretch>
                <a:fillRect/>
              </a:stretch>
            </p:blipFill>
            <p:spPr>
              <a:xfrm>
                <a:off x="551053" y="1769858"/>
                <a:ext cx="3925594" cy="931053"/>
              </a:xfrm>
              <a:prstGeom prst="rect">
                <a:avLst/>
              </a:prstGeom>
            </p:spPr>
          </p:pic>
          <p:grpSp>
            <p:nvGrpSpPr>
              <p:cNvPr id="4" name="组合 3"/>
              <p:cNvGrpSpPr/>
              <p:nvPr/>
            </p:nvGrpSpPr>
            <p:grpSpPr>
              <a:xfrm>
                <a:off x="551052" y="2700911"/>
                <a:ext cx="3925594" cy="2180409"/>
                <a:chOff x="283891" y="2963091"/>
                <a:chExt cx="5922228" cy="3289408"/>
              </a:xfrm>
            </p:grpSpPr>
            <p:pic>
              <p:nvPicPr>
                <p:cNvPr id="25" name="图片 24"/>
                <p:cNvPicPr/>
                <p:nvPr/>
              </p:nvPicPr>
              <p:blipFill>
                <a:blip r:embed="rId5" cstate="print">
                  <a:extLst>
                    <a:ext uri="{28A0092B-C50C-407E-A947-70E740481C1C}">
                      <a14:useLocalDpi xmlns:a14="http://schemas.microsoft.com/office/drawing/2010/main" val="0"/>
                    </a:ext>
                  </a:extLst>
                </a:blip>
                <a:stretch>
                  <a:fillRect/>
                </a:stretch>
              </p:blipFill>
              <p:spPr>
                <a:xfrm>
                  <a:off x="283891" y="2963091"/>
                  <a:ext cx="2811481" cy="3289408"/>
                </a:xfrm>
                <a:prstGeom prst="rect">
                  <a:avLst/>
                </a:prstGeom>
              </p:spPr>
            </p:pic>
            <p:pic>
              <p:nvPicPr>
                <p:cNvPr id="27" name="图片 26"/>
                <p:cNvPicPr/>
                <p:nvPr/>
              </p:nvPicPr>
              <p:blipFill>
                <a:blip r:embed="rId6" cstate="print">
                  <a:extLst>
                    <a:ext uri="{28A0092B-C50C-407E-A947-70E740481C1C}">
                      <a14:useLocalDpi xmlns:a14="http://schemas.microsoft.com/office/drawing/2010/main" val="0"/>
                    </a:ext>
                  </a:extLst>
                </a:blip>
                <a:stretch>
                  <a:fillRect/>
                </a:stretch>
              </p:blipFill>
              <p:spPr>
                <a:xfrm>
                  <a:off x="3095372" y="2963091"/>
                  <a:ext cx="3110747" cy="3289408"/>
                </a:xfrm>
                <a:prstGeom prst="rect">
                  <a:avLst/>
                </a:prstGeom>
              </p:spPr>
            </p:pic>
          </p:grpSp>
        </p:grpSp>
        <p:sp>
          <p:nvSpPr>
            <p:cNvPr id="29" name="TextBox 20"/>
            <p:cNvSpPr txBox="1"/>
            <p:nvPr/>
          </p:nvSpPr>
          <p:spPr>
            <a:xfrm>
              <a:off x="564672" y="5411772"/>
              <a:ext cx="3819111" cy="584775"/>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a:pPr>
              <a:r>
                <a:rPr lang="zh-CN" altLang="en-US" sz="1600" b="1" kern="0" dirty="0">
                  <a:solidFill>
                    <a:schemeClr val="tx1"/>
                  </a:solidFill>
                  <a:latin typeface="Arial"/>
                  <a:ea typeface="宋体"/>
                </a:rPr>
                <a:t>两个半联轴器上不同</a:t>
              </a:r>
              <a:r>
                <a:rPr lang="zh-CN" altLang="en-US" sz="1600" b="1" kern="0" dirty="0" smtClean="0">
                  <a:solidFill>
                    <a:schemeClr val="tx1"/>
                  </a:solidFill>
                  <a:latin typeface="Arial"/>
                  <a:ea typeface="宋体"/>
                </a:rPr>
                <a:t>时刻某一对</a:t>
              </a:r>
              <a:r>
                <a:rPr lang="zh-CN" altLang="en-US" sz="1600" b="1" kern="0" dirty="0">
                  <a:solidFill>
                    <a:schemeClr val="tx1"/>
                  </a:solidFill>
                  <a:latin typeface="Arial"/>
                  <a:ea typeface="宋体"/>
                </a:rPr>
                <a:t>连接点的相对位置示意图</a:t>
              </a:r>
            </a:p>
          </p:txBody>
        </p:sp>
      </p:grpSp>
      <p:grpSp>
        <p:nvGrpSpPr>
          <p:cNvPr id="19" name="组合 18"/>
          <p:cNvGrpSpPr/>
          <p:nvPr/>
        </p:nvGrpSpPr>
        <p:grpSpPr>
          <a:xfrm>
            <a:off x="4833938" y="912802"/>
            <a:ext cx="4252912" cy="1601798"/>
            <a:chOff x="4833938" y="912802"/>
            <a:chExt cx="4252912" cy="1601798"/>
          </a:xfrm>
        </p:grpSpPr>
        <p:sp>
          <p:nvSpPr>
            <p:cNvPr id="3" name="流程图: 过程 2"/>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smtClean="0">
                  <a:solidFill>
                    <a:schemeClr val="tx1"/>
                  </a:solidFill>
                </a:rPr>
                <a:t>1</a:t>
              </a:r>
              <a:r>
                <a:rPr lang="zh-CN" altLang="en-US" dirty="0" smtClean="0">
                  <a:solidFill>
                    <a:schemeClr val="tx1"/>
                  </a:solidFill>
                </a:rPr>
                <a:t>）各</a:t>
              </a:r>
              <a:r>
                <a:rPr lang="zh-CN" altLang="en-US" dirty="0">
                  <a:solidFill>
                    <a:schemeClr val="tx1"/>
                  </a:solidFill>
                </a:rPr>
                <a:t>连接对的周向位置分布不均匀</a:t>
              </a:r>
            </a:p>
          </p:txBody>
        </p:sp>
        <p:graphicFrame>
          <p:nvGraphicFramePr>
            <p:cNvPr id="6" name="对象 5"/>
            <p:cNvGraphicFramePr>
              <a:graphicFrameLocks noChangeAspect="1"/>
            </p:cNvGraphicFramePr>
            <p:nvPr>
              <p:extLst>
                <p:ext uri="{D42A27DB-BD31-4B8C-83A1-F6EECF244321}">
                  <p14:modId xmlns:p14="http://schemas.microsoft.com/office/powerpoint/2010/main" val="354099664"/>
                </p:ext>
              </p:extLst>
            </p:nvPr>
          </p:nvGraphicFramePr>
          <p:xfrm>
            <a:off x="4924159" y="1249093"/>
            <a:ext cx="4162691" cy="513694"/>
          </p:xfrm>
          <a:graphic>
            <a:graphicData uri="http://schemas.openxmlformats.org/presentationml/2006/ole">
              <mc:AlternateContent xmlns:mc="http://schemas.openxmlformats.org/markup-compatibility/2006">
                <mc:Choice xmlns:v="urn:schemas-microsoft-com:vml" Requires="v">
                  <p:oleObj spid="_x0000_s227835" name="Equation" r:id="rId7" imgW="2984400" imgH="368280" progId="Equation.DSMT4">
                    <p:embed/>
                  </p:oleObj>
                </mc:Choice>
                <mc:Fallback>
                  <p:oleObj name="Equation" r:id="rId7" imgW="2984400" imgH="368280" progId="Equation.DSMT4">
                    <p:embed/>
                    <p:pic>
                      <p:nvPicPr>
                        <p:cNvPr id="0" name=""/>
                        <p:cNvPicPr/>
                        <p:nvPr/>
                      </p:nvPicPr>
                      <p:blipFill>
                        <a:blip r:embed="rId8"/>
                        <a:stretch>
                          <a:fillRect/>
                        </a:stretch>
                      </p:blipFill>
                      <p:spPr>
                        <a:xfrm>
                          <a:off x="4924159" y="1249093"/>
                          <a:ext cx="4162691" cy="513694"/>
                        </a:xfrm>
                        <a:prstGeom prst="rect">
                          <a:avLst/>
                        </a:prstGeom>
                      </p:spPr>
                    </p:pic>
                  </p:oleObj>
                </mc:Fallback>
              </mc:AlternateContent>
            </a:graphicData>
          </a:graphic>
        </p:graphicFrame>
        <p:grpSp>
          <p:nvGrpSpPr>
            <p:cNvPr id="17" name="组合 16"/>
            <p:cNvGrpSpPr/>
            <p:nvPr/>
          </p:nvGrpSpPr>
          <p:grpSpPr>
            <a:xfrm>
              <a:off x="4924159" y="1683180"/>
              <a:ext cx="2175772" cy="279142"/>
              <a:chOff x="5183499" y="1873946"/>
              <a:chExt cx="2175772" cy="279142"/>
            </a:xfrm>
          </p:grpSpPr>
          <p:graphicFrame>
            <p:nvGraphicFramePr>
              <p:cNvPr id="9" name="对象 8"/>
              <p:cNvGraphicFramePr>
                <a:graphicFrameLocks noChangeAspect="1"/>
              </p:cNvGraphicFramePr>
              <p:nvPr>
                <p:extLst>
                  <p:ext uri="{D42A27DB-BD31-4B8C-83A1-F6EECF244321}">
                    <p14:modId xmlns:p14="http://schemas.microsoft.com/office/powerpoint/2010/main" val="815603648"/>
                  </p:ext>
                </p:extLst>
              </p:nvPr>
            </p:nvGraphicFramePr>
            <p:xfrm>
              <a:off x="5183499" y="1873946"/>
              <a:ext cx="223314" cy="279142"/>
            </p:xfrm>
            <a:graphic>
              <a:graphicData uri="http://schemas.openxmlformats.org/presentationml/2006/ole">
                <mc:AlternateContent xmlns:mc="http://schemas.openxmlformats.org/markup-compatibility/2006">
                  <mc:Choice xmlns:v="urn:schemas-microsoft-com:vml" Requires="v">
                    <p:oleObj spid="_x0000_s227836" name="Equation" r:id="rId9" imgW="152280" imgH="190440" progId="Equation.DSMT4">
                      <p:embed/>
                    </p:oleObj>
                  </mc:Choice>
                  <mc:Fallback>
                    <p:oleObj name="Equation" r:id="rId9" imgW="152280" imgH="190440" progId="Equation.DSMT4">
                      <p:embed/>
                      <p:pic>
                        <p:nvPicPr>
                          <p:cNvPr id="0" name=""/>
                          <p:cNvPicPr/>
                          <p:nvPr/>
                        </p:nvPicPr>
                        <p:blipFill>
                          <a:blip r:embed="rId10"/>
                          <a:stretch>
                            <a:fillRect/>
                          </a:stretch>
                        </p:blipFill>
                        <p:spPr>
                          <a:xfrm>
                            <a:off x="5183499" y="1873946"/>
                            <a:ext cx="223314" cy="279142"/>
                          </a:xfrm>
                          <a:prstGeom prst="rect">
                            <a:avLst/>
                          </a:prstGeom>
                        </p:spPr>
                      </p:pic>
                    </p:oleObj>
                  </mc:Fallback>
                </mc:AlternateContent>
              </a:graphicData>
            </a:graphic>
          </p:graphicFrame>
          <p:cxnSp>
            <p:nvCxnSpPr>
              <p:cNvPr id="15" name="直接连接符 14"/>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789611" y="1875017"/>
                <a:ext cx="1569660" cy="276999"/>
              </a:xfrm>
              <a:prstGeom prst="rect">
                <a:avLst/>
              </a:prstGeom>
              <a:noFill/>
            </p:spPr>
            <p:txBody>
              <a:bodyPr wrap="none" rtlCol="0">
                <a:spAutoFit/>
              </a:bodyPr>
              <a:lstStyle/>
              <a:p>
                <a:r>
                  <a:rPr lang="zh-CN" altLang="en-US" sz="1200" dirty="0" smtClean="0"/>
                  <a:t>初始平行不对中方向</a:t>
                </a:r>
                <a:endParaRPr lang="zh-CN" altLang="en-US" sz="1200" dirty="0"/>
              </a:p>
            </p:txBody>
          </p:sp>
        </p:grpSp>
        <p:grpSp>
          <p:nvGrpSpPr>
            <p:cNvPr id="37" name="组合 36"/>
            <p:cNvGrpSpPr/>
            <p:nvPr/>
          </p:nvGrpSpPr>
          <p:grpSpPr>
            <a:xfrm>
              <a:off x="4953000" y="1938338"/>
              <a:ext cx="2504402" cy="279400"/>
              <a:chOff x="5212340" y="1873487"/>
              <a:chExt cx="2504402" cy="279400"/>
            </a:xfrm>
          </p:grpSpPr>
          <p:graphicFrame>
            <p:nvGraphicFramePr>
              <p:cNvPr id="39" name="对象 38"/>
              <p:cNvGraphicFramePr>
                <a:graphicFrameLocks noChangeAspect="1"/>
              </p:cNvGraphicFramePr>
              <p:nvPr>
                <p:extLst>
                  <p:ext uri="{D42A27DB-BD31-4B8C-83A1-F6EECF244321}">
                    <p14:modId xmlns:p14="http://schemas.microsoft.com/office/powerpoint/2010/main" val="1918855745"/>
                  </p:ext>
                </p:extLst>
              </p:nvPr>
            </p:nvGraphicFramePr>
            <p:xfrm>
              <a:off x="5212340" y="1873487"/>
              <a:ext cx="166688" cy="279400"/>
            </p:xfrm>
            <a:graphic>
              <a:graphicData uri="http://schemas.openxmlformats.org/presentationml/2006/ole">
                <mc:AlternateContent xmlns:mc="http://schemas.openxmlformats.org/markup-compatibility/2006">
                  <mc:Choice xmlns:v="urn:schemas-microsoft-com:vml" Requires="v">
                    <p:oleObj spid="_x0000_s227837" name="Equation" r:id="rId11" imgW="114120" imgH="190440" progId="Equation.DSMT4">
                      <p:embed/>
                    </p:oleObj>
                  </mc:Choice>
                  <mc:Fallback>
                    <p:oleObj name="Equation" r:id="rId11" imgW="114120" imgH="190440" progId="Equation.DSMT4">
                      <p:embed/>
                      <p:pic>
                        <p:nvPicPr>
                          <p:cNvPr id="0" name=""/>
                          <p:cNvPicPr/>
                          <p:nvPr/>
                        </p:nvPicPr>
                        <p:blipFill>
                          <a:blip r:embed="rId12"/>
                          <a:stretch>
                            <a:fillRect/>
                          </a:stretch>
                        </p:blipFill>
                        <p:spPr>
                          <a:xfrm>
                            <a:off x="5212340" y="1873487"/>
                            <a:ext cx="166688" cy="279400"/>
                          </a:xfrm>
                          <a:prstGeom prst="rect">
                            <a:avLst/>
                          </a:prstGeom>
                        </p:spPr>
                      </p:pic>
                    </p:oleObj>
                  </mc:Fallback>
                </mc:AlternateContent>
              </a:graphicData>
            </a:graphic>
          </p:graphicFrame>
          <p:cxnSp>
            <p:nvCxnSpPr>
              <p:cNvPr id="40" name="直接连接符 39"/>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789611" y="1875017"/>
                <a:ext cx="1927131" cy="276999"/>
              </a:xfrm>
              <a:prstGeom prst="rect">
                <a:avLst/>
              </a:prstGeom>
              <a:noFill/>
            </p:spPr>
            <p:txBody>
              <a:bodyPr wrap="none" rtlCol="0">
                <a:spAutoFit/>
              </a:bodyPr>
              <a:lstStyle/>
              <a:p>
                <a:r>
                  <a:rPr lang="en-US" altLang="zh-CN" sz="1200" dirty="0" smtClean="0"/>
                  <a:t>-1</a:t>
                </a:r>
                <a:r>
                  <a:rPr lang="zh-CN" altLang="en-US" sz="1200" dirty="0" smtClean="0"/>
                  <a:t>到</a:t>
                </a:r>
                <a:r>
                  <a:rPr lang="en-US" altLang="zh-CN" sz="1200" dirty="0" smtClean="0"/>
                  <a:t>1</a:t>
                </a:r>
                <a:r>
                  <a:rPr lang="zh-CN" altLang="en-US" sz="1200" dirty="0" smtClean="0"/>
                  <a:t>之间均匀分布随机数</a:t>
                </a:r>
                <a:endParaRPr lang="zh-CN" altLang="en-US" sz="1200" dirty="0"/>
              </a:p>
            </p:txBody>
          </p:sp>
        </p:grpSp>
        <p:grpSp>
          <p:nvGrpSpPr>
            <p:cNvPr id="42" name="组合 41"/>
            <p:cNvGrpSpPr/>
            <p:nvPr/>
          </p:nvGrpSpPr>
          <p:grpSpPr>
            <a:xfrm>
              <a:off x="4833938" y="2197100"/>
              <a:ext cx="2112105" cy="317500"/>
              <a:chOff x="5093278" y="1854920"/>
              <a:chExt cx="2112105" cy="317500"/>
            </a:xfrm>
          </p:grpSpPr>
          <p:graphicFrame>
            <p:nvGraphicFramePr>
              <p:cNvPr id="43" name="对象 42"/>
              <p:cNvGraphicFramePr>
                <a:graphicFrameLocks noChangeAspect="1"/>
              </p:cNvGraphicFramePr>
              <p:nvPr>
                <p:extLst>
                  <p:ext uri="{D42A27DB-BD31-4B8C-83A1-F6EECF244321}">
                    <p14:modId xmlns:p14="http://schemas.microsoft.com/office/powerpoint/2010/main" val="1612032666"/>
                  </p:ext>
                </p:extLst>
              </p:nvPr>
            </p:nvGraphicFramePr>
            <p:xfrm>
              <a:off x="5093278" y="1854920"/>
              <a:ext cx="406400" cy="317500"/>
            </p:xfrm>
            <a:graphic>
              <a:graphicData uri="http://schemas.openxmlformats.org/presentationml/2006/ole">
                <mc:AlternateContent xmlns:mc="http://schemas.openxmlformats.org/markup-compatibility/2006">
                  <mc:Choice xmlns:v="urn:schemas-microsoft-com:vml" Requires="v">
                    <p:oleObj spid="_x0000_s227838" name="Equation" r:id="rId13" imgW="279360" imgH="215640" progId="Equation.DSMT4">
                      <p:embed/>
                    </p:oleObj>
                  </mc:Choice>
                  <mc:Fallback>
                    <p:oleObj name="Equation" r:id="rId13" imgW="279360" imgH="215640" progId="Equation.DSMT4">
                      <p:embed/>
                      <p:pic>
                        <p:nvPicPr>
                          <p:cNvPr id="0" name=""/>
                          <p:cNvPicPr/>
                          <p:nvPr/>
                        </p:nvPicPr>
                        <p:blipFill>
                          <a:blip r:embed="rId14"/>
                          <a:stretch>
                            <a:fillRect/>
                          </a:stretch>
                        </p:blipFill>
                        <p:spPr>
                          <a:xfrm>
                            <a:off x="5093278" y="1854920"/>
                            <a:ext cx="406400" cy="317500"/>
                          </a:xfrm>
                          <a:prstGeom prst="rect">
                            <a:avLst/>
                          </a:prstGeom>
                        </p:spPr>
                      </p:pic>
                    </p:oleObj>
                  </mc:Fallback>
                </mc:AlternateContent>
              </a:graphicData>
            </a:graphic>
          </p:graphicFrame>
          <p:cxnSp>
            <p:nvCxnSpPr>
              <p:cNvPr id="44" name="直接连接符 43"/>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789611" y="1875017"/>
                <a:ext cx="1415772" cy="276999"/>
              </a:xfrm>
              <a:prstGeom prst="rect">
                <a:avLst/>
              </a:prstGeom>
              <a:noFill/>
            </p:spPr>
            <p:txBody>
              <a:bodyPr wrap="none" rtlCol="0">
                <a:spAutoFit/>
              </a:bodyPr>
              <a:lstStyle/>
              <a:p>
                <a:r>
                  <a:rPr lang="zh-CN" altLang="en-US" sz="1200" dirty="0"/>
                  <a:t>周向位置离散角度</a:t>
                </a:r>
              </a:p>
            </p:txBody>
          </p:sp>
        </p:grpSp>
      </p:grpSp>
      <p:grpSp>
        <p:nvGrpSpPr>
          <p:cNvPr id="48" name="组合 47"/>
          <p:cNvGrpSpPr/>
          <p:nvPr/>
        </p:nvGrpSpPr>
        <p:grpSpPr>
          <a:xfrm>
            <a:off x="4916488" y="2525228"/>
            <a:ext cx="4112945" cy="1114910"/>
            <a:chOff x="4916488" y="912802"/>
            <a:chExt cx="4112945" cy="1114910"/>
          </a:xfrm>
        </p:grpSpPr>
        <p:sp>
          <p:nvSpPr>
            <p:cNvPr id="49" name="流程图: 过程 48"/>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a:solidFill>
                    <a:schemeClr val="tx1"/>
                  </a:solidFill>
                </a:rPr>
                <a:t>2</a:t>
              </a:r>
              <a:r>
                <a:rPr lang="zh-CN" altLang="en-US" dirty="0">
                  <a:solidFill>
                    <a:schemeClr val="tx1"/>
                  </a:solidFill>
                </a:rPr>
                <a:t>）各连接对径向</a:t>
              </a:r>
              <a:r>
                <a:rPr lang="zh-CN" altLang="en-US" dirty="0" smtClean="0">
                  <a:solidFill>
                    <a:schemeClr val="tx1"/>
                  </a:solidFill>
                </a:rPr>
                <a:t>刚度的差异</a:t>
              </a:r>
              <a:r>
                <a:rPr lang="zh-CN" altLang="en-US" dirty="0">
                  <a:solidFill>
                    <a:schemeClr val="tx1"/>
                  </a:solidFill>
                </a:rPr>
                <a:t>性</a:t>
              </a:r>
            </a:p>
          </p:txBody>
        </p:sp>
        <p:graphicFrame>
          <p:nvGraphicFramePr>
            <p:cNvPr id="50" name="对象 49"/>
            <p:cNvGraphicFramePr>
              <a:graphicFrameLocks noChangeAspect="1"/>
            </p:cNvGraphicFramePr>
            <p:nvPr>
              <p:extLst>
                <p:ext uri="{D42A27DB-BD31-4B8C-83A1-F6EECF244321}">
                  <p14:modId xmlns:p14="http://schemas.microsoft.com/office/powerpoint/2010/main" val="2262305838"/>
                </p:ext>
              </p:extLst>
            </p:nvPr>
          </p:nvGraphicFramePr>
          <p:xfrm>
            <a:off x="6315075" y="1287937"/>
            <a:ext cx="1381125" cy="265112"/>
          </p:xfrm>
          <a:graphic>
            <a:graphicData uri="http://schemas.openxmlformats.org/presentationml/2006/ole">
              <mc:AlternateContent xmlns:mc="http://schemas.openxmlformats.org/markup-compatibility/2006">
                <mc:Choice xmlns:v="urn:schemas-microsoft-com:vml" Requires="v">
                  <p:oleObj spid="_x0000_s227839" name="Equation" r:id="rId15" imgW="990360" imgH="190440" progId="Equation.DSMT4">
                    <p:embed/>
                  </p:oleObj>
                </mc:Choice>
                <mc:Fallback>
                  <p:oleObj name="Equation" r:id="rId15" imgW="990360" imgH="190440" progId="Equation.DSMT4">
                    <p:embed/>
                    <p:pic>
                      <p:nvPicPr>
                        <p:cNvPr id="0" name=""/>
                        <p:cNvPicPr/>
                        <p:nvPr/>
                      </p:nvPicPr>
                      <p:blipFill>
                        <a:blip r:embed="rId16"/>
                        <a:stretch>
                          <a:fillRect/>
                        </a:stretch>
                      </p:blipFill>
                      <p:spPr>
                        <a:xfrm>
                          <a:off x="6315075" y="1287937"/>
                          <a:ext cx="1381125" cy="265112"/>
                        </a:xfrm>
                        <a:prstGeom prst="rect">
                          <a:avLst/>
                        </a:prstGeom>
                      </p:spPr>
                    </p:pic>
                  </p:oleObj>
                </mc:Fallback>
              </mc:AlternateContent>
            </a:graphicData>
          </a:graphic>
        </p:graphicFrame>
        <p:grpSp>
          <p:nvGrpSpPr>
            <p:cNvPr id="51" name="组合 50"/>
            <p:cNvGrpSpPr/>
            <p:nvPr/>
          </p:nvGrpSpPr>
          <p:grpSpPr>
            <a:xfrm>
              <a:off x="4953000" y="1493751"/>
              <a:ext cx="1685267" cy="276999"/>
              <a:chOff x="5212340" y="1684517"/>
              <a:chExt cx="1685267" cy="276999"/>
            </a:xfrm>
          </p:grpSpPr>
          <p:graphicFrame>
            <p:nvGraphicFramePr>
              <p:cNvPr id="68" name="对象 67"/>
              <p:cNvGraphicFramePr>
                <a:graphicFrameLocks noChangeAspect="1"/>
              </p:cNvGraphicFramePr>
              <p:nvPr>
                <p:extLst>
                  <p:ext uri="{D42A27DB-BD31-4B8C-83A1-F6EECF244321}">
                    <p14:modId xmlns:p14="http://schemas.microsoft.com/office/powerpoint/2010/main" val="2193998341"/>
                  </p:ext>
                </p:extLst>
              </p:nvPr>
            </p:nvGraphicFramePr>
            <p:xfrm>
              <a:off x="5212340" y="1693015"/>
              <a:ext cx="166688" cy="260350"/>
            </p:xfrm>
            <a:graphic>
              <a:graphicData uri="http://schemas.openxmlformats.org/presentationml/2006/ole">
                <mc:AlternateContent xmlns:mc="http://schemas.openxmlformats.org/markup-compatibility/2006">
                  <mc:Choice xmlns:v="urn:schemas-microsoft-com:vml" Requires="v">
                    <p:oleObj spid="_x0000_s227840" name="Equation" r:id="rId17" imgW="114120" imgH="177480" progId="Equation.DSMT4">
                      <p:embed/>
                    </p:oleObj>
                  </mc:Choice>
                  <mc:Fallback>
                    <p:oleObj name="Equation" r:id="rId17" imgW="114120" imgH="177480" progId="Equation.DSMT4">
                      <p:embed/>
                      <p:pic>
                        <p:nvPicPr>
                          <p:cNvPr id="0" name=""/>
                          <p:cNvPicPr/>
                          <p:nvPr/>
                        </p:nvPicPr>
                        <p:blipFill>
                          <a:blip r:embed="rId18"/>
                          <a:stretch>
                            <a:fillRect/>
                          </a:stretch>
                        </p:blipFill>
                        <p:spPr>
                          <a:xfrm>
                            <a:off x="5212340" y="1693015"/>
                            <a:ext cx="166688" cy="260350"/>
                          </a:xfrm>
                          <a:prstGeom prst="rect">
                            <a:avLst/>
                          </a:prstGeom>
                        </p:spPr>
                      </p:pic>
                    </p:oleObj>
                  </mc:Fallback>
                </mc:AlternateContent>
              </a:graphicData>
            </a:graphic>
          </p:graphicFrame>
          <p:cxnSp>
            <p:nvCxnSpPr>
              <p:cNvPr id="69" name="直接连接符 68"/>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5789611" y="1684517"/>
                <a:ext cx="1107996" cy="276999"/>
              </a:xfrm>
              <a:prstGeom prst="rect">
                <a:avLst/>
              </a:prstGeom>
              <a:noFill/>
            </p:spPr>
            <p:txBody>
              <a:bodyPr wrap="none" rtlCol="0">
                <a:spAutoFit/>
              </a:bodyPr>
              <a:lstStyle/>
              <a:p>
                <a:r>
                  <a:rPr lang="zh-CN" altLang="en-US" sz="1200" dirty="0" smtClean="0"/>
                  <a:t>刚度离散系数</a:t>
                </a:r>
                <a:endParaRPr lang="zh-CN" altLang="en-US" sz="1200" dirty="0"/>
              </a:p>
            </p:txBody>
          </p:sp>
        </p:grpSp>
        <p:grpSp>
          <p:nvGrpSpPr>
            <p:cNvPr id="52" name="组合 51"/>
            <p:cNvGrpSpPr/>
            <p:nvPr/>
          </p:nvGrpSpPr>
          <p:grpSpPr>
            <a:xfrm>
              <a:off x="4916488" y="1748312"/>
              <a:ext cx="2491220" cy="279400"/>
              <a:chOff x="5175828" y="1683461"/>
              <a:chExt cx="2491220" cy="279400"/>
            </a:xfrm>
          </p:grpSpPr>
          <p:graphicFrame>
            <p:nvGraphicFramePr>
              <p:cNvPr id="64" name="对象 63"/>
              <p:cNvGraphicFramePr>
                <a:graphicFrameLocks noChangeAspect="1"/>
              </p:cNvGraphicFramePr>
              <p:nvPr>
                <p:extLst>
                  <p:ext uri="{D42A27DB-BD31-4B8C-83A1-F6EECF244321}">
                    <p14:modId xmlns:p14="http://schemas.microsoft.com/office/powerpoint/2010/main" val="3250783016"/>
                  </p:ext>
                </p:extLst>
              </p:nvPr>
            </p:nvGraphicFramePr>
            <p:xfrm>
              <a:off x="5175828" y="1683461"/>
              <a:ext cx="239712" cy="279400"/>
            </p:xfrm>
            <a:graphic>
              <a:graphicData uri="http://schemas.openxmlformats.org/presentationml/2006/ole">
                <mc:AlternateContent xmlns:mc="http://schemas.openxmlformats.org/markup-compatibility/2006">
                  <mc:Choice xmlns:v="urn:schemas-microsoft-com:vml" Requires="v">
                    <p:oleObj spid="_x0000_s227841" name="Equation" r:id="rId19" imgW="164880" imgH="190440" progId="Equation.DSMT4">
                      <p:embed/>
                    </p:oleObj>
                  </mc:Choice>
                  <mc:Fallback>
                    <p:oleObj name="Equation" r:id="rId19" imgW="164880" imgH="190440" progId="Equation.DSMT4">
                      <p:embed/>
                      <p:pic>
                        <p:nvPicPr>
                          <p:cNvPr id="0" name=""/>
                          <p:cNvPicPr/>
                          <p:nvPr/>
                        </p:nvPicPr>
                        <p:blipFill>
                          <a:blip r:embed="rId20"/>
                          <a:stretch>
                            <a:fillRect/>
                          </a:stretch>
                        </p:blipFill>
                        <p:spPr>
                          <a:xfrm>
                            <a:off x="5175828" y="1683461"/>
                            <a:ext cx="239712" cy="279400"/>
                          </a:xfrm>
                          <a:prstGeom prst="rect">
                            <a:avLst/>
                          </a:prstGeom>
                        </p:spPr>
                      </p:pic>
                    </p:oleObj>
                  </mc:Fallback>
                </mc:AlternateContent>
              </a:graphicData>
            </a:graphic>
          </p:graphicFrame>
          <p:cxnSp>
            <p:nvCxnSpPr>
              <p:cNvPr id="65" name="直接连接符 64"/>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789611" y="1684517"/>
                <a:ext cx="1877437" cy="276999"/>
              </a:xfrm>
              <a:prstGeom prst="rect">
                <a:avLst/>
              </a:prstGeom>
              <a:noFill/>
            </p:spPr>
            <p:txBody>
              <a:bodyPr wrap="none" rtlCol="0">
                <a:spAutoFit/>
              </a:bodyPr>
              <a:lstStyle/>
              <a:p>
                <a:r>
                  <a:rPr lang="zh-CN" altLang="en-US" sz="1200" dirty="0" smtClean="0"/>
                  <a:t>修正后的连接对径向刚度</a:t>
                </a:r>
                <a:endParaRPr lang="zh-CN" altLang="en-US" sz="1200" dirty="0"/>
              </a:p>
            </p:txBody>
          </p:sp>
        </p:grpSp>
      </p:grpSp>
      <p:grpSp>
        <p:nvGrpSpPr>
          <p:cNvPr id="73" name="组合 72"/>
          <p:cNvGrpSpPr/>
          <p:nvPr/>
        </p:nvGrpSpPr>
        <p:grpSpPr>
          <a:xfrm>
            <a:off x="4897438" y="3676892"/>
            <a:ext cx="4131995" cy="1114183"/>
            <a:chOff x="4897438" y="912802"/>
            <a:chExt cx="4131995" cy="1114183"/>
          </a:xfrm>
        </p:grpSpPr>
        <p:sp>
          <p:nvSpPr>
            <p:cNvPr id="74" name="流程图: 过程 73"/>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smtClean="0">
                  <a:solidFill>
                    <a:schemeClr val="tx1"/>
                  </a:solidFill>
                </a:rPr>
                <a:t>3</a:t>
              </a:r>
              <a:r>
                <a:rPr lang="zh-CN" altLang="en-US" dirty="0">
                  <a:solidFill>
                    <a:schemeClr val="tx1"/>
                  </a:solidFill>
                </a:rPr>
                <a:t>）各连接对的刚度存在非线性特征</a:t>
              </a:r>
            </a:p>
          </p:txBody>
        </p:sp>
        <p:graphicFrame>
          <p:nvGraphicFramePr>
            <p:cNvPr id="75" name="对象 74"/>
            <p:cNvGraphicFramePr>
              <a:graphicFrameLocks noChangeAspect="1"/>
            </p:cNvGraphicFramePr>
            <p:nvPr>
              <p:extLst>
                <p:ext uri="{D42A27DB-BD31-4B8C-83A1-F6EECF244321}">
                  <p14:modId xmlns:p14="http://schemas.microsoft.com/office/powerpoint/2010/main" val="3216015384"/>
                </p:ext>
              </p:extLst>
            </p:nvPr>
          </p:nvGraphicFramePr>
          <p:xfrm>
            <a:off x="6384925" y="1250698"/>
            <a:ext cx="1239838" cy="300037"/>
          </p:xfrm>
          <a:graphic>
            <a:graphicData uri="http://schemas.openxmlformats.org/presentationml/2006/ole">
              <mc:AlternateContent xmlns:mc="http://schemas.openxmlformats.org/markup-compatibility/2006">
                <mc:Choice xmlns:v="urn:schemas-microsoft-com:vml" Requires="v">
                  <p:oleObj spid="_x0000_s227842" name="Equation" r:id="rId21" imgW="888840" imgH="215640" progId="Equation.DSMT4">
                    <p:embed/>
                  </p:oleObj>
                </mc:Choice>
                <mc:Fallback>
                  <p:oleObj name="Equation" r:id="rId21" imgW="888840" imgH="215640" progId="Equation.DSMT4">
                    <p:embed/>
                    <p:pic>
                      <p:nvPicPr>
                        <p:cNvPr id="0" name=""/>
                        <p:cNvPicPr/>
                        <p:nvPr/>
                      </p:nvPicPr>
                      <p:blipFill>
                        <a:blip r:embed="rId22"/>
                        <a:stretch>
                          <a:fillRect/>
                        </a:stretch>
                      </p:blipFill>
                      <p:spPr>
                        <a:xfrm>
                          <a:off x="6384925" y="1250698"/>
                          <a:ext cx="1239838" cy="300037"/>
                        </a:xfrm>
                        <a:prstGeom prst="rect">
                          <a:avLst/>
                        </a:prstGeom>
                      </p:spPr>
                    </p:pic>
                  </p:oleObj>
                </mc:Fallback>
              </mc:AlternateContent>
            </a:graphicData>
          </a:graphic>
        </p:graphicFrame>
        <p:grpSp>
          <p:nvGrpSpPr>
            <p:cNvPr id="76" name="组合 75"/>
            <p:cNvGrpSpPr/>
            <p:nvPr/>
          </p:nvGrpSpPr>
          <p:grpSpPr>
            <a:xfrm>
              <a:off x="4953000" y="1493751"/>
              <a:ext cx="1531378" cy="276999"/>
              <a:chOff x="5212340" y="1684517"/>
              <a:chExt cx="1531378" cy="276999"/>
            </a:xfrm>
          </p:grpSpPr>
          <p:graphicFrame>
            <p:nvGraphicFramePr>
              <p:cNvPr id="81" name="对象 80"/>
              <p:cNvGraphicFramePr>
                <a:graphicFrameLocks noChangeAspect="1"/>
              </p:cNvGraphicFramePr>
              <p:nvPr>
                <p:extLst>
                  <p:ext uri="{D42A27DB-BD31-4B8C-83A1-F6EECF244321}">
                    <p14:modId xmlns:p14="http://schemas.microsoft.com/office/powerpoint/2010/main" val="1773935676"/>
                  </p:ext>
                </p:extLst>
              </p:nvPr>
            </p:nvGraphicFramePr>
            <p:xfrm>
              <a:off x="5212340" y="1728801"/>
              <a:ext cx="166688" cy="185738"/>
            </p:xfrm>
            <a:graphic>
              <a:graphicData uri="http://schemas.openxmlformats.org/presentationml/2006/ole">
                <mc:AlternateContent xmlns:mc="http://schemas.openxmlformats.org/markup-compatibility/2006">
                  <mc:Choice xmlns:v="urn:schemas-microsoft-com:vml" Requires="v">
                    <p:oleObj spid="_x0000_s227843" name="Equation" r:id="rId23" imgW="114120" imgH="126720" progId="Equation.DSMT4">
                      <p:embed/>
                    </p:oleObj>
                  </mc:Choice>
                  <mc:Fallback>
                    <p:oleObj name="Equation" r:id="rId23" imgW="114120" imgH="126720" progId="Equation.DSMT4">
                      <p:embed/>
                      <p:pic>
                        <p:nvPicPr>
                          <p:cNvPr id="0" name=""/>
                          <p:cNvPicPr/>
                          <p:nvPr/>
                        </p:nvPicPr>
                        <p:blipFill>
                          <a:blip r:embed="rId24"/>
                          <a:stretch>
                            <a:fillRect/>
                          </a:stretch>
                        </p:blipFill>
                        <p:spPr>
                          <a:xfrm>
                            <a:off x="5212340" y="1728801"/>
                            <a:ext cx="166688" cy="185738"/>
                          </a:xfrm>
                          <a:prstGeom prst="rect">
                            <a:avLst/>
                          </a:prstGeom>
                        </p:spPr>
                      </p:pic>
                    </p:oleObj>
                  </mc:Fallback>
                </mc:AlternateContent>
              </a:graphicData>
            </a:graphic>
          </p:graphicFrame>
          <p:cxnSp>
            <p:nvCxnSpPr>
              <p:cNvPr id="82" name="直接连接符 81"/>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5789611" y="1684517"/>
                <a:ext cx="954107" cy="276999"/>
              </a:xfrm>
              <a:prstGeom prst="rect">
                <a:avLst/>
              </a:prstGeom>
              <a:noFill/>
            </p:spPr>
            <p:txBody>
              <a:bodyPr wrap="none" rtlCol="0">
                <a:spAutoFit/>
              </a:bodyPr>
              <a:lstStyle/>
              <a:p>
                <a:r>
                  <a:rPr lang="zh-CN" altLang="en-US" sz="1200" dirty="0"/>
                  <a:t>非线性因子</a:t>
                </a:r>
              </a:p>
            </p:txBody>
          </p:sp>
        </p:grpSp>
        <p:grpSp>
          <p:nvGrpSpPr>
            <p:cNvPr id="77" name="组合 76"/>
            <p:cNvGrpSpPr/>
            <p:nvPr/>
          </p:nvGrpSpPr>
          <p:grpSpPr>
            <a:xfrm>
              <a:off x="4897438" y="1747585"/>
              <a:ext cx="3212385" cy="279400"/>
              <a:chOff x="5156778" y="1682734"/>
              <a:chExt cx="3212385" cy="279400"/>
            </a:xfrm>
          </p:grpSpPr>
          <p:graphicFrame>
            <p:nvGraphicFramePr>
              <p:cNvPr id="78" name="对象 77"/>
              <p:cNvGraphicFramePr>
                <a:graphicFrameLocks noChangeAspect="1"/>
              </p:cNvGraphicFramePr>
              <p:nvPr>
                <p:extLst>
                  <p:ext uri="{D42A27DB-BD31-4B8C-83A1-F6EECF244321}">
                    <p14:modId xmlns:p14="http://schemas.microsoft.com/office/powerpoint/2010/main" val="47438433"/>
                  </p:ext>
                </p:extLst>
              </p:nvPr>
            </p:nvGraphicFramePr>
            <p:xfrm>
              <a:off x="5156778" y="1682734"/>
              <a:ext cx="277812" cy="279400"/>
            </p:xfrm>
            <a:graphic>
              <a:graphicData uri="http://schemas.openxmlformats.org/presentationml/2006/ole">
                <mc:AlternateContent xmlns:mc="http://schemas.openxmlformats.org/markup-compatibility/2006">
                  <mc:Choice xmlns:v="urn:schemas-microsoft-com:vml" Requires="v">
                    <p:oleObj spid="_x0000_s227844" name="Equation" r:id="rId25" imgW="190440" imgH="190440" progId="Equation.DSMT4">
                      <p:embed/>
                    </p:oleObj>
                  </mc:Choice>
                  <mc:Fallback>
                    <p:oleObj name="Equation" r:id="rId25" imgW="190440" imgH="190440" progId="Equation.DSMT4">
                      <p:embed/>
                      <p:pic>
                        <p:nvPicPr>
                          <p:cNvPr id="0" name=""/>
                          <p:cNvPicPr/>
                          <p:nvPr/>
                        </p:nvPicPr>
                        <p:blipFill>
                          <a:blip r:embed="rId26"/>
                          <a:stretch>
                            <a:fillRect/>
                          </a:stretch>
                        </p:blipFill>
                        <p:spPr>
                          <a:xfrm>
                            <a:off x="5156778" y="1682734"/>
                            <a:ext cx="277812" cy="279400"/>
                          </a:xfrm>
                          <a:prstGeom prst="rect">
                            <a:avLst/>
                          </a:prstGeom>
                        </p:spPr>
                      </p:pic>
                    </p:oleObj>
                  </mc:Fallback>
                </mc:AlternateContent>
              </a:graphicData>
            </a:graphic>
          </p:graphicFrame>
          <p:cxnSp>
            <p:nvCxnSpPr>
              <p:cNvPr id="79" name="直接连接符 78"/>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5789611" y="1684517"/>
                <a:ext cx="2579552" cy="276999"/>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第</a:t>
                </a:r>
                <a:r>
                  <a:rPr lang="en-US" altLang="zh-CN" sz="1200" i="1" dirty="0" err="1" smtClean="0">
                    <a:latin typeface="Times New Roman" panose="02020603050405020304" pitchFamily="18" charset="0"/>
                    <a:cs typeface="Times New Roman" panose="02020603050405020304" pitchFamily="18" charset="0"/>
                  </a:rPr>
                  <a:t>i</a:t>
                </a:r>
                <a:r>
                  <a:rPr lang="zh-CN" altLang="en-US" sz="1200" dirty="0" smtClean="0">
                    <a:latin typeface="Times New Roman" panose="02020603050405020304" pitchFamily="18" charset="0"/>
                    <a:cs typeface="Times New Roman" panose="02020603050405020304" pitchFamily="18" charset="0"/>
                  </a:rPr>
                  <a:t>对连接点在</a:t>
                </a:r>
                <a:r>
                  <a:rPr lang="en-US" altLang="zh-CN" sz="1200" i="1" dirty="0">
                    <a:latin typeface="Times New Roman" panose="02020603050405020304" pitchFamily="18" charset="0"/>
                    <a:cs typeface="Times New Roman" panose="02020603050405020304" pitchFamily="18" charset="0"/>
                  </a:rPr>
                  <a:t>t</a:t>
                </a:r>
                <a:r>
                  <a:rPr lang="zh-CN" altLang="en-US" sz="1200" dirty="0">
                    <a:latin typeface="Times New Roman" panose="02020603050405020304" pitchFamily="18" charset="0"/>
                    <a:cs typeface="Times New Roman" panose="02020603050405020304" pitchFamily="18" charset="0"/>
                  </a:rPr>
                  <a:t>时刻的径向相对</a:t>
                </a:r>
                <a:r>
                  <a:rPr lang="zh-CN" altLang="en-US" sz="1200" dirty="0" smtClean="0">
                    <a:latin typeface="Times New Roman" panose="02020603050405020304" pitchFamily="18" charset="0"/>
                    <a:cs typeface="Times New Roman" panose="02020603050405020304" pitchFamily="18" charset="0"/>
                  </a:rPr>
                  <a:t>位移</a:t>
                </a:r>
                <a:endParaRPr lang="zh-CN" altLang="en-US" sz="1200" dirty="0">
                  <a:latin typeface="Times New Roman" panose="02020603050405020304" pitchFamily="18" charset="0"/>
                  <a:cs typeface="Times New Roman" panose="02020603050405020304" pitchFamily="18" charset="0"/>
                </a:endParaRPr>
              </a:p>
            </p:txBody>
          </p:sp>
        </p:grpSp>
      </p:grpSp>
      <p:grpSp>
        <p:nvGrpSpPr>
          <p:cNvPr id="23" name="组合 22"/>
          <p:cNvGrpSpPr/>
          <p:nvPr/>
        </p:nvGrpSpPr>
        <p:grpSpPr>
          <a:xfrm>
            <a:off x="5380071" y="4928957"/>
            <a:ext cx="3193450" cy="1754326"/>
            <a:chOff x="5438723" y="4929575"/>
            <a:chExt cx="3193450" cy="1754326"/>
          </a:xfrm>
        </p:grpSpPr>
        <p:graphicFrame>
          <p:nvGraphicFramePr>
            <p:cNvPr id="20" name="对象 19"/>
            <p:cNvGraphicFramePr>
              <a:graphicFrameLocks noChangeAspect="1"/>
            </p:cNvGraphicFramePr>
            <p:nvPr>
              <p:extLst>
                <p:ext uri="{D42A27DB-BD31-4B8C-83A1-F6EECF244321}">
                  <p14:modId xmlns:p14="http://schemas.microsoft.com/office/powerpoint/2010/main" val="1774283798"/>
                </p:ext>
              </p:extLst>
            </p:nvPr>
          </p:nvGraphicFramePr>
          <p:xfrm>
            <a:off x="5771972" y="5046073"/>
            <a:ext cx="2860201" cy="1315275"/>
          </p:xfrm>
          <a:graphic>
            <a:graphicData uri="http://schemas.openxmlformats.org/presentationml/2006/ole">
              <mc:AlternateContent xmlns:mc="http://schemas.openxmlformats.org/markup-compatibility/2006">
                <mc:Choice xmlns:v="urn:schemas-microsoft-com:vml" Requires="v">
                  <p:oleObj spid="_x0000_s227845" name="Equation" r:id="rId27" imgW="1739880" imgH="799920" progId="Equation.DSMT4">
                    <p:embed/>
                  </p:oleObj>
                </mc:Choice>
                <mc:Fallback>
                  <p:oleObj name="Equation" r:id="rId27" imgW="1739880" imgH="799920" progId="Equation.DSMT4">
                    <p:embed/>
                    <p:pic>
                      <p:nvPicPr>
                        <p:cNvPr id="0" name=""/>
                        <p:cNvPicPr/>
                        <p:nvPr/>
                      </p:nvPicPr>
                      <p:blipFill>
                        <a:blip r:embed="rId28"/>
                        <a:stretch>
                          <a:fillRect/>
                        </a:stretch>
                      </p:blipFill>
                      <p:spPr>
                        <a:xfrm>
                          <a:off x="5771972" y="5046073"/>
                          <a:ext cx="2860201" cy="1315275"/>
                        </a:xfrm>
                        <a:prstGeom prst="rect">
                          <a:avLst/>
                        </a:prstGeom>
                      </p:spPr>
                    </p:pic>
                  </p:oleObj>
                </mc:Fallback>
              </mc:AlternateContent>
            </a:graphicData>
          </a:graphic>
        </p:graphicFrame>
        <p:sp>
          <p:nvSpPr>
            <p:cNvPr id="22" name="文本框 21"/>
            <p:cNvSpPr txBox="1"/>
            <p:nvPr/>
          </p:nvSpPr>
          <p:spPr>
            <a:xfrm>
              <a:off x="5438723" y="4929575"/>
              <a:ext cx="348545" cy="175432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p:spPr>
          <p:txBody>
            <a:bodyPr wrap="square" rtlCol="0">
              <a:spAutoFit/>
            </a:bodyPr>
            <a:lstStyle/>
            <a:p>
              <a:r>
                <a:rPr lang="zh-CN" altLang="en-US" sz="1200" dirty="0" smtClean="0"/>
                <a:t>平行不对中故障激励</a:t>
              </a:r>
              <a:endParaRPr lang="zh-CN" altLang="en-US" sz="1200" dirty="0"/>
            </a:p>
          </p:txBody>
        </p:sp>
      </p:grpSp>
      <p:sp>
        <p:nvSpPr>
          <p:cNvPr id="7" name="矩形 6"/>
          <p:cNvSpPr/>
          <p:nvPr/>
        </p:nvSpPr>
        <p:spPr>
          <a:xfrm>
            <a:off x="4833938" y="2197100"/>
            <a:ext cx="2112105" cy="297096"/>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849238" y="3145801"/>
            <a:ext cx="1758755" cy="22548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844297" y="4266101"/>
            <a:ext cx="1650441" cy="266165"/>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25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anim calcmode="lin" valueType="num">
                                      <p:cBhvr>
                                        <p:cTn id="30" dur="500" fill="hold"/>
                                        <p:tgtEl>
                                          <p:spTgt spid="48"/>
                                        </p:tgtEl>
                                        <p:attrNameLst>
                                          <p:attrName>ppt_x</p:attrName>
                                        </p:attrNameLst>
                                      </p:cBhvr>
                                      <p:tavLst>
                                        <p:tav tm="0">
                                          <p:val>
                                            <p:strVal val="#ppt_x"/>
                                          </p:val>
                                        </p:tav>
                                        <p:tav tm="100000">
                                          <p:val>
                                            <p:strVal val="#ppt_x"/>
                                          </p:val>
                                        </p:tav>
                                      </p:tavLst>
                                    </p:anim>
                                    <p:anim calcmode="lin" valueType="num">
                                      <p:cBhvr>
                                        <p:cTn id="31"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anim calcmode="lin" valueType="num">
                                      <p:cBhvr>
                                        <p:cTn id="42" dur="500" fill="hold"/>
                                        <p:tgtEl>
                                          <p:spTgt spid="73"/>
                                        </p:tgtEl>
                                        <p:attrNameLst>
                                          <p:attrName>ppt_x</p:attrName>
                                        </p:attrNameLst>
                                      </p:cBhvr>
                                      <p:tavLst>
                                        <p:tav tm="0">
                                          <p:val>
                                            <p:strVal val="#ppt_x"/>
                                          </p:val>
                                        </p:tav>
                                        <p:tav tm="100000">
                                          <p:val>
                                            <p:strVal val="#ppt_x"/>
                                          </p:val>
                                        </p:tav>
                                      </p:tavLst>
                                    </p:anim>
                                    <p:anim calcmode="lin" valueType="num">
                                      <p:cBhvr>
                                        <p:cTn id="43"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anim calcmode="lin" valueType="num">
                                      <p:cBhvr>
                                        <p:cTn id="54" dur="500" fill="hold"/>
                                        <p:tgtEl>
                                          <p:spTgt spid="23"/>
                                        </p:tgtEl>
                                        <p:attrNameLst>
                                          <p:attrName>ppt_x</p:attrName>
                                        </p:attrNameLst>
                                      </p:cBhvr>
                                      <p:tavLst>
                                        <p:tav tm="0">
                                          <p:val>
                                            <p:strVal val="#ppt_x"/>
                                          </p:val>
                                        </p:tav>
                                        <p:tav tm="100000">
                                          <p:val>
                                            <p:strVal val="#ppt_x"/>
                                          </p:val>
                                        </p:tav>
                                      </p:tavLst>
                                    </p:anim>
                                    <p:anim calcmode="lin" valueType="num">
                                      <p:cBhvr>
                                        <p:cTn id="5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54" grpId="0" animBg="1"/>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3.1 </a:t>
            </a:r>
            <a:r>
              <a:rPr lang="zh-CN" altLang="en-US" b="1" dirty="0" smtClean="0">
                <a:latin typeface="微软雅黑" panose="020B0503020204020204" pitchFamily="34" charset="-122"/>
                <a:ea typeface="微软雅黑" panose="020B0503020204020204" pitchFamily="34" charset="-122"/>
              </a:rPr>
              <a:t>联轴器</a:t>
            </a:r>
            <a:r>
              <a:rPr lang="zh-CN" altLang="en-US" b="1" dirty="0">
                <a:latin typeface="微软雅黑" panose="020B0503020204020204" pitchFamily="34" charset="-122"/>
                <a:ea typeface="微软雅黑" panose="020B0503020204020204" pitchFamily="34" charset="-122"/>
              </a:rPr>
              <a:t>不对中力学模型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3.1.3 </a:t>
            </a:r>
            <a:r>
              <a:rPr lang="zh-CN" altLang="en-US" sz="1600" dirty="0" smtClean="0">
                <a:latin typeface="微软雅黑" panose="020B0503020204020204" pitchFamily="34" charset="-122"/>
                <a:ea typeface="微软雅黑" panose="020B0503020204020204" pitchFamily="34" charset="-122"/>
              </a:rPr>
              <a:t>联轴器角度不对中模型</a:t>
            </a:r>
            <a:endParaRPr lang="zh-CN" altLang="en-US" sz="1600"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4833938" y="912802"/>
            <a:ext cx="4252912" cy="1601798"/>
            <a:chOff x="4833938" y="912802"/>
            <a:chExt cx="4252912" cy="1601798"/>
          </a:xfrm>
        </p:grpSpPr>
        <p:sp>
          <p:nvSpPr>
            <p:cNvPr id="3" name="流程图: 过程 2"/>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smtClean="0">
                  <a:solidFill>
                    <a:schemeClr val="tx1"/>
                  </a:solidFill>
                </a:rPr>
                <a:t>1</a:t>
              </a:r>
              <a:r>
                <a:rPr lang="zh-CN" altLang="en-US" dirty="0" smtClean="0">
                  <a:solidFill>
                    <a:schemeClr val="tx1"/>
                  </a:solidFill>
                </a:rPr>
                <a:t>）各</a:t>
              </a:r>
              <a:r>
                <a:rPr lang="zh-CN" altLang="en-US" dirty="0">
                  <a:solidFill>
                    <a:schemeClr val="tx1"/>
                  </a:solidFill>
                </a:rPr>
                <a:t>连接对的周向位置分布不均匀</a:t>
              </a:r>
            </a:p>
          </p:txBody>
        </p:sp>
        <p:graphicFrame>
          <p:nvGraphicFramePr>
            <p:cNvPr id="6" name="对象 5"/>
            <p:cNvGraphicFramePr>
              <a:graphicFrameLocks noChangeAspect="1"/>
            </p:cNvGraphicFramePr>
            <p:nvPr/>
          </p:nvGraphicFramePr>
          <p:xfrm>
            <a:off x="4924159" y="1249093"/>
            <a:ext cx="4162691" cy="513694"/>
          </p:xfrm>
          <a:graphic>
            <a:graphicData uri="http://schemas.openxmlformats.org/presentationml/2006/ole">
              <mc:AlternateContent xmlns:mc="http://schemas.openxmlformats.org/markup-compatibility/2006">
                <mc:Choice xmlns:v="urn:schemas-microsoft-com:vml" Requires="v">
                  <p:oleObj spid="_x0000_s230671" name="Equation" r:id="rId4" imgW="2984400" imgH="368280" progId="Equation.DSMT4">
                    <p:embed/>
                  </p:oleObj>
                </mc:Choice>
                <mc:Fallback>
                  <p:oleObj name="Equation" r:id="rId4" imgW="2984400" imgH="368280" progId="Equation.DSMT4">
                    <p:embed/>
                    <p:pic>
                      <p:nvPicPr>
                        <p:cNvPr id="0" name=""/>
                        <p:cNvPicPr/>
                        <p:nvPr/>
                      </p:nvPicPr>
                      <p:blipFill>
                        <a:blip r:embed="rId5"/>
                        <a:stretch>
                          <a:fillRect/>
                        </a:stretch>
                      </p:blipFill>
                      <p:spPr>
                        <a:xfrm>
                          <a:off x="4924159" y="1249093"/>
                          <a:ext cx="4162691" cy="513694"/>
                        </a:xfrm>
                        <a:prstGeom prst="rect">
                          <a:avLst/>
                        </a:prstGeom>
                      </p:spPr>
                    </p:pic>
                  </p:oleObj>
                </mc:Fallback>
              </mc:AlternateContent>
            </a:graphicData>
          </a:graphic>
        </p:graphicFrame>
        <p:grpSp>
          <p:nvGrpSpPr>
            <p:cNvPr id="17" name="组合 16"/>
            <p:cNvGrpSpPr/>
            <p:nvPr/>
          </p:nvGrpSpPr>
          <p:grpSpPr>
            <a:xfrm>
              <a:off x="4924159" y="1683180"/>
              <a:ext cx="2175772" cy="279142"/>
              <a:chOff x="5183499" y="1873946"/>
              <a:chExt cx="2175772" cy="279142"/>
            </a:xfrm>
          </p:grpSpPr>
          <p:graphicFrame>
            <p:nvGraphicFramePr>
              <p:cNvPr id="9" name="对象 8"/>
              <p:cNvGraphicFramePr>
                <a:graphicFrameLocks noChangeAspect="1"/>
              </p:cNvGraphicFramePr>
              <p:nvPr/>
            </p:nvGraphicFramePr>
            <p:xfrm>
              <a:off x="5183499" y="1873946"/>
              <a:ext cx="223314" cy="279142"/>
            </p:xfrm>
            <a:graphic>
              <a:graphicData uri="http://schemas.openxmlformats.org/presentationml/2006/ole">
                <mc:AlternateContent xmlns:mc="http://schemas.openxmlformats.org/markup-compatibility/2006">
                  <mc:Choice xmlns:v="urn:schemas-microsoft-com:vml" Requires="v">
                    <p:oleObj spid="_x0000_s230672" name="Equation" r:id="rId6" imgW="152280" imgH="190440" progId="Equation.DSMT4">
                      <p:embed/>
                    </p:oleObj>
                  </mc:Choice>
                  <mc:Fallback>
                    <p:oleObj name="Equation" r:id="rId6" imgW="152280" imgH="190440" progId="Equation.DSMT4">
                      <p:embed/>
                      <p:pic>
                        <p:nvPicPr>
                          <p:cNvPr id="0" name=""/>
                          <p:cNvPicPr/>
                          <p:nvPr/>
                        </p:nvPicPr>
                        <p:blipFill>
                          <a:blip r:embed="rId7"/>
                          <a:stretch>
                            <a:fillRect/>
                          </a:stretch>
                        </p:blipFill>
                        <p:spPr>
                          <a:xfrm>
                            <a:off x="5183499" y="1873946"/>
                            <a:ext cx="223314" cy="279142"/>
                          </a:xfrm>
                          <a:prstGeom prst="rect">
                            <a:avLst/>
                          </a:prstGeom>
                        </p:spPr>
                      </p:pic>
                    </p:oleObj>
                  </mc:Fallback>
                </mc:AlternateContent>
              </a:graphicData>
            </a:graphic>
          </p:graphicFrame>
          <p:cxnSp>
            <p:nvCxnSpPr>
              <p:cNvPr id="15" name="直接连接符 14"/>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789611" y="1875017"/>
                <a:ext cx="1569660" cy="276999"/>
              </a:xfrm>
              <a:prstGeom prst="rect">
                <a:avLst/>
              </a:prstGeom>
              <a:noFill/>
            </p:spPr>
            <p:txBody>
              <a:bodyPr wrap="none" rtlCol="0">
                <a:spAutoFit/>
              </a:bodyPr>
              <a:lstStyle/>
              <a:p>
                <a:r>
                  <a:rPr lang="zh-CN" altLang="en-US" sz="1200" dirty="0" smtClean="0"/>
                  <a:t>初始角度不对中方向</a:t>
                </a:r>
                <a:endParaRPr lang="zh-CN" altLang="en-US" sz="1200" dirty="0"/>
              </a:p>
            </p:txBody>
          </p:sp>
        </p:grpSp>
        <p:grpSp>
          <p:nvGrpSpPr>
            <p:cNvPr id="37" name="组合 36"/>
            <p:cNvGrpSpPr/>
            <p:nvPr/>
          </p:nvGrpSpPr>
          <p:grpSpPr>
            <a:xfrm>
              <a:off x="4953000" y="1938338"/>
              <a:ext cx="2504402" cy="279400"/>
              <a:chOff x="5212340" y="1873487"/>
              <a:chExt cx="2504402" cy="279400"/>
            </a:xfrm>
          </p:grpSpPr>
          <p:graphicFrame>
            <p:nvGraphicFramePr>
              <p:cNvPr id="39" name="对象 38"/>
              <p:cNvGraphicFramePr>
                <a:graphicFrameLocks noChangeAspect="1"/>
              </p:cNvGraphicFramePr>
              <p:nvPr/>
            </p:nvGraphicFramePr>
            <p:xfrm>
              <a:off x="5212340" y="1873487"/>
              <a:ext cx="166688" cy="279400"/>
            </p:xfrm>
            <a:graphic>
              <a:graphicData uri="http://schemas.openxmlformats.org/presentationml/2006/ole">
                <mc:AlternateContent xmlns:mc="http://schemas.openxmlformats.org/markup-compatibility/2006">
                  <mc:Choice xmlns:v="urn:schemas-microsoft-com:vml" Requires="v">
                    <p:oleObj spid="_x0000_s230673" name="Equation" r:id="rId8" imgW="114120" imgH="190440" progId="Equation.DSMT4">
                      <p:embed/>
                    </p:oleObj>
                  </mc:Choice>
                  <mc:Fallback>
                    <p:oleObj name="Equation" r:id="rId8" imgW="114120" imgH="190440" progId="Equation.DSMT4">
                      <p:embed/>
                      <p:pic>
                        <p:nvPicPr>
                          <p:cNvPr id="0" name=""/>
                          <p:cNvPicPr/>
                          <p:nvPr/>
                        </p:nvPicPr>
                        <p:blipFill>
                          <a:blip r:embed="rId9"/>
                          <a:stretch>
                            <a:fillRect/>
                          </a:stretch>
                        </p:blipFill>
                        <p:spPr>
                          <a:xfrm>
                            <a:off x="5212340" y="1873487"/>
                            <a:ext cx="166688" cy="279400"/>
                          </a:xfrm>
                          <a:prstGeom prst="rect">
                            <a:avLst/>
                          </a:prstGeom>
                        </p:spPr>
                      </p:pic>
                    </p:oleObj>
                  </mc:Fallback>
                </mc:AlternateContent>
              </a:graphicData>
            </a:graphic>
          </p:graphicFrame>
          <p:cxnSp>
            <p:nvCxnSpPr>
              <p:cNvPr id="40" name="直接连接符 39"/>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789611" y="1875017"/>
                <a:ext cx="1927131" cy="276999"/>
              </a:xfrm>
              <a:prstGeom prst="rect">
                <a:avLst/>
              </a:prstGeom>
              <a:noFill/>
            </p:spPr>
            <p:txBody>
              <a:bodyPr wrap="none" rtlCol="0">
                <a:spAutoFit/>
              </a:bodyPr>
              <a:lstStyle/>
              <a:p>
                <a:r>
                  <a:rPr lang="en-US" altLang="zh-CN" sz="1200" dirty="0" smtClean="0"/>
                  <a:t>-1</a:t>
                </a:r>
                <a:r>
                  <a:rPr lang="zh-CN" altLang="en-US" sz="1200" dirty="0" smtClean="0"/>
                  <a:t>到</a:t>
                </a:r>
                <a:r>
                  <a:rPr lang="en-US" altLang="zh-CN" sz="1200" dirty="0" smtClean="0"/>
                  <a:t>1</a:t>
                </a:r>
                <a:r>
                  <a:rPr lang="zh-CN" altLang="en-US" sz="1200" dirty="0" smtClean="0"/>
                  <a:t>之间均匀分布随机数</a:t>
                </a:r>
                <a:endParaRPr lang="zh-CN" altLang="en-US" sz="1200" dirty="0"/>
              </a:p>
            </p:txBody>
          </p:sp>
        </p:grpSp>
        <p:grpSp>
          <p:nvGrpSpPr>
            <p:cNvPr id="42" name="组合 41"/>
            <p:cNvGrpSpPr/>
            <p:nvPr/>
          </p:nvGrpSpPr>
          <p:grpSpPr>
            <a:xfrm>
              <a:off x="4833938" y="2197100"/>
              <a:ext cx="2112105" cy="317500"/>
              <a:chOff x="5093278" y="1854920"/>
              <a:chExt cx="2112105" cy="317500"/>
            </a:xfrm>
          </p:grpSpPr>
          <p:graphicFrame>
            <p:nvGraphicFramePr>
              <p:cNvPr id="43" name="对象 42"/>
              <p:cNvGraphicFramePr>
                <a:graphicFrameLocks noChangeAspect="1"/>
              </p:cNvGraphicFramePr>
              <p:nvPr/>
            </p:nvGraphicFramePr>
            <p:xfrm>
              <a:off x="5093278" y="1854920"/>
              <a:ext cx="406400" cy="317500"/>
            </p:xfrm>
            <a:graphic>
              <a:graphicData uri="http://schemas.openxmlformats.org/presentationml/2006/ole">
                <mc:AlternateContent xmlns:mc="http://schemas.openxmlformats.org/markup-compatibility/2006">
                  <mc:Choice xmlns:v="urn:schemas-microsoft-com:vml" Requires="v">
                    <p:oleObj spid="_x0000_s230674" name="Equation" r:id="rId10" imgW="279360" imgH="215640" progId="Equation.DSMT4">
                      <p:embed/>
                    </p:oleObj>
                  </mc:Choice>
                  <mc:Fallback>
                    <p:oleObj name="Equation" r:id="rId10" imgW="279360" imgH="215640" progId="Equation.DSMT4">
                      <p:embed/>
                      <p:pic>
                        <p:nvPicPr>
                          <p:cNvPr id="0" name=""/>
                          <p:cNvPicPr/>
                          <p:nvPr/>
                        </p:nvPicPr>
                        <p:blipFill>
                          <a:blip r:embed="rId11"/>
                          <a:stretch>
                            <a:fillRect/>
                          </a:stretch>
                        </p:blipFill>
                        <p:spPr>
                          <a:xfrm>
                            <a:off x="5093278" y="1854920"/>
                            <a:ext cx="406400" cy="317500"/>
                          </a:xfrm>
                          <a:prstGeom prst="rect">
                            <a:avLst/>
                          </a:prstGeom>
                        </p:spPr>
                      </p:pic>
                    </p:oleObj>
                  </mc:Fallback>
                </mc:AlternateContent>
              </a:graphicData>
            </a:graphic>
          </p:graphicFrame>
          <p:cxnSp>
            <p:nvCxnSpPr>
              <p:cNvPr id="44" name="直接连接符 43"/>
              <p:cNvCxnSpPr/>
              <p:nvPr/>
            </p:nvCxnSpPr>
            <p:spPr>
              <a:xfrm>
                <a:off x="5406813" y="20135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789611" y="1875017"/>
                <a:ext cx="1415772" cy="276999"/>
              </a:xfrm>
              <a:prstGeom prst="rect">
                <a:avLst/>
              </a:prstGeom>
              <a:noFill/>
            </p:spPr>
            <p:txBody>
              <a:bodyPr wrap="none" rtlCol="0">
                <a:spAutoFit/>
              </a:bodyPr>
              <a:lstStyle/>
              <a:p>
                <a:r>
                  <a:rPr lang="zh-CN" altLang="en-US" sz="1200" dirty="0"/>
                  <a:t>周向位置离散角度</a:t>
                </a:r>
              </a:p>
            </p:txBody>
          </p:sp>
        </p:grpSp>
      </p:grpSp>
      <p:grpSp>
        <p:nvGrpSpPr>
          <p:cNvPr id="48" name="组合 47"/>
          <p:cNvGrpSpPr/>
          <p:nvPr/>
        </p:nvGrpSpPr>
        <p:grpSpPr>
          <a:xfrm>
            <a:off x="4906963" y="2525228"/>
            <a:ext cx="4122470" cy="1114910"/>
            <a:chOff x="4906963" y="912802"/>
            <a:chExt cx="4122470" cy="1114910"/>
          </a:xfrm>
        </p:grpSpPr>
        <p:sp>
          <p:nvSpPr>
            <p:cNvPr id="49" name="流程图: 过程 48"/>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a:solidFill>
                    <a:schemeClr val="tx1"/>
                  </a:solidFill>
                </a:rPr>
                <a:t>2</a:t>
              </a:r>
              <a:r>
                <a:rPr lang="zh-CN" altLang="en-US" dirty="0">
                  <a:solidFill>
                    <a:schemeClr val="tx1"/>
                  </a:solidFill>
                </a:rPr>
                <a:t>）各连接</a:t>
              </a:r>
              <a:r>
                <a:rPr lang="zh-CN" altLang="en-US" dirty="0" smtClean="0">
                  <a:solidFill>
                    <a:schemeClr val="tx1"/>
                  </a:solidFill>
                </a:rPr>
                <a:t>对</a:t>
              </a:r>
              <a:r>
                <a:rPr lang="zh-CN" altLang="en-US" dirty="0">
                  <a:solidFill>
                    <a:schemeClr val="tx1"/>
                  </a:solidFill>
                </a:rPr>
                <a:t>轴向</a:t>
              </a:r>
              <a:r>
                <a:rPr lang="zh-CN" altLang="en-US" dirty="0" smtClean="0">
                  <a:solidFill>
                    <a:schemeClr val="tx1"/>
                  </a:solidFill>
                </a:rPr>
                <a:t>刚度的差异</a:t>
              </a:r>
              <a:r>
                <a:rPr lang="zh-CN" altLang="en-US" dirty="0">
                  <a:solidFill>
                    <a:schemeClr val="tx1"/>
                  </a:solidFill>
                </a:rPr>
                <a:t>性</a:t>
              </a:r>
            </a:p>
          </p:txBody>
        </p:sp>
        <p:graphicFrame>
          <p:nvGraphicFramePr>
            <p:cNvPr id="50" name="对象 49"/>
            <p:cNvGraphicFramePr>
              <a:graphicFrameLocks noChangeAspect="1"/>
            </p:cNvGraphicFramePr>
            <p:nvPr>
              <p:extLst>
                <p:ext uri="{D42A27DB-BD31-4B8C-83A1-F6EECF244321}">
                  <p14:modId xmlns:p14="http://schemas.microsoft.com/office/powerpoint/2010/main" val="1804033300"/>
                </p:ext>
              </p:extLst>
            </p:nvPr>
          </p:nvGraphicFramePr>
          <p:xfrm>
            <a:off x="6297613" y="1287937"/>
            <a:ext cx="1416050" cy="265112"/>
          </p:xfrm>
          <a:graphic>
            <a:graphicData uri="http://schemas.openxmlformats.org/presentationml/2006/ole">
              <mc:AlternateContent xmlns:mc="http://schemas.openxmlformats.org/markup-compatibility/2006">
                <mc:Choice xmlns:v="urn:schemas-microsoft-com:vml" Requires="v">
                  <p:oleObj spid="_x0000_s230675" name="Equation" r:id="rId12" imgW="1015920" imgH="190440" progId="Equation.DSMT4">
                    <p:embed/>
                  </p:oleObj>
                </mc:Choice>
                <mc:Fallback>
                  <p:oleObj name="Equation" r:id="rId12" imgW="1015920" imgH="190440" progId="Equation.DSMT4">
                    <p:embed/>
                    <p:pic>
                      <p:nvPicPr>
                        <p:cNvPr id="0" name=""/>
                        <p:cNvPicPr/>
                        <p:nvPr/>
                      </p:nvPicPr>
                      <p:blipFill>
                        <a:blip r:embed="rId13"/>
                        <a:stretch>
                          <a:fillRect/>
                        </a:stretch>
                      </p:blipFill>
                      <p:spPr>
                        <a:xfrm>
                          <a:off x="6297613" y="1287937"/>
                          <a:ext cx="1416050" cy="265112"/>
                        </a:xfrm>
                        <a:prstGeom prst="rect">
                          <a:avLst/>
                        </a:prstGeom>
                      </p:spPr>
                    </p:pic>
                  </p:oleObj>
                </mc:Fallback>
              </mc:AlternateContent>
            </a:graphicData>
          </a:graphic>
        </p:graphicFrame>
        <p:grpSp>
          <p:nvGrpSpPr>
            <p:cNvPr id="51" name="组合 50"/>
            <p:cNvGrpSpPr/>
            <p:nvPr/>
          </p:nvGrpSpPr>
          <p:grpSpPr>
            <a:xfrm>
              <a:off x="4953000" y="1493751"/>
              <a:ext cx="1685267" cy="276999"/>
              <a:chOff x="5212340" y="1684517"/>
              <a:chExt cx="1685267" cy="276999"/>
            </a:xfrm>
          </p:grpSpPr>
          <p:graphicFrame>
            <p:nvGraphicFramePr>
              <p:cNvPr id="68" name="对象 67"/>
              <p:cNvGraphicFramePr>
                <a:graphicFrameLocks noChangeAspect="1"/>
              </p:cNvGraphicFramePr>
              <p:nvPr/>
            </p:nvGraphicFramePr>
            <p:xfrm>
              <a:off x="5212340" y="1693015"/>
              <a:ext cx="166688" cy="260350"/>
            </p:xfrm>
            <a:graphic>
              <a:graphicData uri="http://schemas.openxmlformats.org/presentationml/2006/ole">
                <mc:AlternateContent xmlns:mc="http://schemas.openxmlformats.org/markup-compatibility/2006">
                  <mc:Choice xmlns:v="urn:schemas-microsoft-com:vml" Requires="v">
                    <p:oleObj spid="_x0000_s230676" name="Equation" r:id="rId14" imgW="114120" imgH="177480" progId="Equation.DSMT4">
                      <p:embed/>
                    </p:oleObj>
                  </mc:Choice>
                  <mc:Fallback>
                    <p:oleObj name="Equation" r:id="rId14" imgW="114120" imgH="177480" progId="Equation.DSMT4">
                      <p:embed/>
                      <p:pic>
                        <p:nvPicPr>
                          <p:cNvPr id="0" name=""/>
                          <p:cNvPicPr/>
                          <p:nvPr/>
                        </p:nvPicPr>
                        <p:blipFill>
                          <a:blip r:embed="rId15"/>
                          <a:stretch>
                            <a:fillRect/>
                          </a:stretch>
                        </p:blipFill>
                        <p:spPr>
                          <a:xfrm>
                            <a:off x="5212340" y="1693015"/>
                            <a:ext cx="166688" cy="260350"/>
                          </a:xfrm>
                          <a:prstGeom prst="rect">
                            <a:avLst/>
                          </a:prstGeom>
                        </p:spPr>
                      </p:pic>
                    </p:oleObj>
                  </mc:Fallback>
                </mc:AlternateContent>
              </a:graphicData>
            </a:graphic>
          </p:graphicFrame>
          <p:cxnSp>
            <p:nvCxnSpPr>
              <p:cNvPr id="69" name="直接连接符 68"/>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5789611" y="1684517"/>
                <a:ext cx="1107996" cy="276999"/>
              </a:xfrm>
              <a:prstGeom prst="rect">
                <a:avLst/>
              </a:prstGeom>
              <a:noFill/>
            </p:spPr>
            <p:txBody>
              <a:bodyPr wrap="none" rtlCol="0">
                <a:spAutoFit/>
              </a:bodyPr>
              <a:lstStyle/>
              <a:p>
                <a:r>
                  <a:rPr lang="zh-CN" altLang="en-US" sz="1200" dirty="0" smtClean="0"/>
                  <a:t>刚度离散系数</a:t>
                </a:r>
                <a:endParaRPr lang="zh-CN" altLang="en-US" sz="1200" dirty="0"/>
              </a:p>
            </p:txBody>
          </p:sp>
        </p:grpSp>
        <p:grpSp>
          <p:nvGrpSpPr>
            <p:cNvPr id="52" name="组合 51"/>
            <p:cNvGrpSpPr/>
            <p:nvPr/>
          </p:nvGrpSpPr>
          <p:grpSpPr>
            <a:xfrm>
              <a:off x="4906963" y="1748312"/>
              <a:ext cx="2500745" cy="279400"/>
              <a:chOff x="5166303" y="1683461"/>
              <a:chExt cx="2500745" cy="279400"/>
            </a:xfrm>
          </p:grpSpPr>
          <p:graphicFrame>
            <p:nvGraphicFramePr>
              <p:cNvPr id="64" name="对象 63"/>
              <p:cNvGraphicFramePr>
                <a:graphicFrameLocks noChangeAspect="1"/>
              </p:cNvGraphicFramePr>
              <p:nvPr>
                <p:extLst>
                  <p:ext uri="{D42A27DB-BD31-4B8C-83A1-F6EECF244321}">
                    <p14:modId xmlns:p14="http://schemas.microsoft.com/office/powerpoint/2010/main" val="4152966335"/>
                  </p:ext>
                </p:extLst>
              </p:nvPr>
            </p:nvGraphicFramePr>
            <p:xfrm>
              <a:off x="5166303" y="1683461"/>
              <a:ext cx="260350" cy="279400"/>
            </p:xfrm>
            <a:graphic>
              <a:graphicData uri="http://schemas.openxmlformats.org/presentationml/2006/ole">
                <mc:AlternateContent xmlns:mc="http://schemas.openxmlformats.org/markup-compatibility/2006">
                  <mc:Choice xmlns:v="urn:schemas-microsoft-com:vml" Requires="v">
                    <p:oleObj spid="_x0000_s230677" name="Equation" r:id="rId16" imgW="177480" imgH="190440" progId="Equation.DSMT4">
                      <p:embed/>
                    </p:oleObj>
                  </mc:Choice>
                  <mc:Fallback>
                    <p:oleObj name="Equation" r:id="rId16" imgW="177480" imgH="190440" progId="Equation.DSMT4">
                      <p:embed/>
                      <p:pic>
                        <p:nvPicPr>
                          <p:cNvPr id="0" name=""/>
                          <p:cNvPicPr/>
                          <p:nvPr/>
                        </p:nvPicPr>
                        <p:blipFill>
                          <a:blip r:embed="rId17"/>
                          <a:stretch>
                            <a:fillRect/>
                          </a:stretch>
                        </p:blipFill>
                        <p:spPr>
                          <a:xfrm>
                            <a:off x="5166303" y="1683461"/>
                            <a:ext cx="260350" cy="279400"/>
                          </a:xfrm>
                          <a:prstGeom prst="rect">
                            <a:avLst/>
                          </a:prstGeom>
                        </p:spPr>
                      </p:pic>
                    </p:oleObj>
                  </mc:Fallback>
                </mc:AlternateContent>
              </a:graphicData>
            </a:graphic>
          </p:graphicFrame>
          <p:cxnSp>
            <p:nvCxnSpPr>
              <p:cNvPr id="65" name="直接连接符 64"/>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789611" y="1684517"/>
                <a:ext cx="1877437" cy="276999"/>
              </a:xfrm>
              <a:prstGeom prst="rect">
                <a:avLst/>
              </a:prstGeom>
              <a:noFill/>
            </p:spPr>
            <p:txBody>
              <a:bodyPr wrap="none" rtlCol="0">
                <a:spAutoFit/>
              </a:bodyPr>
              <a:lstStyle/>
              <a:p>
                <a:r>
                  <a:rPr lang="zh-CN" altLang="en-US" sz="1200" dirty="0" smtClean="0"/>
                  <a:t>修正后的连接对轴向刚度</a:t>
                </a:r>
                <a:endParaRPr lang="zh-CN" altLang="en-US" sz="1200" dirty="0"/>
              </a:p>
            </p:txBody>
          </p:sp>
        </p:grpSp>
      </p:grpSp>
      <p:grpSp>
        <p:nvGrpSpPr>
          <p:cNvPr id="73" name="组合 72"/>
          <p:cNvGrpSpPr/>
          <p:nvPr/>
        </p:nvGrpSpPr>
        <p:grpSpPr>
          <a:xfrm>
            <a:off x="4905375" y="3676892"/>
            <a:ext cx="4124058" cy="1114183"/>
            <a:chOff x="4905375" y="912802"/>
            <a:chExt cx="4124058" cy="1114183"/>
          </a:xfrm>
        </p:grpSpPr>
        <p:sp>
          <p:nvSpPr>
            <p:cNvPr id="74" name="流程图: 过程 73"/>
            <p:cNvSpPr/>
            <p:nvPr/>
          </p:nvSpPr>
          <p:spPr>
            <a:xfrm>
              <a:off x="4924159" y="912802"/>
              <a:ext cx="4105274" cy="312212"/>
            </a:xfrm>
            <a:prstGeom prst="flowChartProcess">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a:t>
              </a:r>
              <a:r>
                <a:rPr lang="en-US" altLang="zh-CN" dirty="0" smtClean="0">
                  <a:solidFill>
                    <a:schemeClr val="tx1"/>
                  </a:solidFill>
                </a:rPr>
                <a:t>3</a:t>
              </a:r>
              <a:r>
                <a:rPr lang="zh-CN" altLang="en-US" dirty="0">
                  <a:solidFill>
                    <a:schemeClr val="tx1"/>
                  </a:solidFill>
                </a:rPr>
                <a:t>）各连接对的刚度存在非线性特征</a:t>
              </a:r>
            </a:p>
          </p:txBody>
        </p:sp>
        <p:graphicFrame>
          <p:nvGraphicFramePr>
            <p:cNvPr id="75" name="对象 74"/>
            <p:cNvGraphicFramePr>
              <a:graphicFrameLocks noChangeAspect="1"/>
            </p:cNvGraphicFramePr>
            <p:nvPr>
              <p:extLst>
                <p:ext uri="{D42A27DB-BD31-4B8C-83A1-F6EECF244321}">
                  <p14:modId xmlns:p14="http://schemas.microsoft.com/office/powerpoint/2010/main" val="1578163887"/>
                </p:ext>
              </p:extLst>
            </p:nvPr>
          </p:nvGraphicFramePr>
          <p:xfrm>
            <a:off x="6384925" y="1250698"/>
            <a:ext cx="1239838" cy="300037"/>
          </p:xfrm>
          <a:graphic>
            <a:graphicData uri="http://schemas.openxmlformats.org/presentationml/2006/ole">
              <mc:AlternateContent xmlns:mc="http://schemas.openxmlformats.org/markup-compatibility/2006">
                <mc:Choice xmlns:v="urn:schemas-microsoft-com:vml" Requires="v">
                  <p:oleObj spid="_x0000_s230678" name="Equation" r:id="rId18" imgW="888840" imgH="215640" progId="Equation.DSMT4">
                    <p:embed/>
                  </p:oleObj>
                </mc:Choice>
                <mc:Fallback>
                  <p:oleObj name="Equation" r:id="rId18" imgW="888840" imgH="215640" progId="Equation.DSMT4">
                    <p:embed/>
                    <p:pic>
                      <p:nvPicPr>
                        <p:cNvPr id="0" name=""/>
                        <p:cNvPicPr/>
                        <p:nvPr/>
                      </p:nvPicPr>
                      <p:blipFill>
                        <a:blip r:embed="rId19"/>
                        <a:stretch>
                          <a:fillRect/>
                        </a:stretch>
                      </p:blipFill>
                      <p:spPr>
                        <a:xfrm>
                          <a:off x="6384925" y="1250698"/>
                          <a:ext cx="1239838" cy="300037"/>
                        </a:xfrm>
                        <a:prstGeom prst="rect">
                          <a:avLst/>
                        </a:prstGeom>
                      </p:spPr>
                    </p:pic>
                  </p:oleObj>
                </mc:Fallback>
              </mc:AlternateContent>
            </a:graphicData>
          </a:graphic>
        </p:graphicFrame>
        <p:grpSp>
          <p:nvGrpSpPr>
            <p:cNvPr id="76" name="组合 75"/>
            <p:cNvGrpSpPr/>
            <p:nvPr/>
          </p:nvGrpSpPr>
          <p:grpSpPr>
            <a:xfrm>
              <a:off x="4953000" y="1493751"/>
              <a:ext cx="1531378" cy="276999"/>
              <a:chOff x="5212340" y="1684517"/>
              <a:chExt cx="1531378" cy="276999"/>
            </a:xfrm>
          </p:grpSpPr>
          <p:graphicFrame>
            <p:nvGraphicFramePr>
              <p:cNvPr id="81" name="对象 80"/>
              <p:cNvGraphicFramePr>
                <a:graphicFrameLocks noChangeAspect="1"/>
              </p:cNvGraphicFramePr>
              <p:nvPr/>
            </p:nvGraphicFramePr>
            <p:xfrm>
              <a:off x="5212340" y="1728801"/>
              <a:ext cx="166688" cy="185738"/>
            </p:xfrm>
            <a:graphic>
              <a:graphicData uri="http://schemas.openxmlformats.org/presentationml/2006/ole">
                <mc:AlternateContent xmlns:mc="http://schemas.openxmlformats.org/markup-compatibility/2006">
                  <mc:Choice xmlns:v="urn:schemas-microsoft-com:vml" Requires="v">
                    <p:oleObj spid="_x0000_s230679" name="Equation" r:id="rId20" imgW="114120" imgH="126720" progId="Equation.DSMT4">
                      <p:embed/>
                    </p:oleObj>
                  </mc:Choice>
                  <mc:Fallback>
                    <p:oleObj name="Equation" r:id="rId20" imgW="114120" imgH="126720" progId="Equation.DSMT4">
                      <p:embed/>
                      <p:pic>
                        <p:nvPicPr>
                          <p:cNvPr id="0" name=""/>
                          <p:cNvPicPr/>
                          <p:nvPr/>
                        </p:nvPicPr>
                        <p:blipFill>
                          <a:blip r:embed="rId21"/>
                          <a:stretch>
                            <a:fillRect/>
                          </a:stretch>
                        </p:blipFill>
                        <p:spPr>
                          <a:xfrm>
                            <a:off x="5212340" y="1728801"/>
                            <a:ext cx="166688" cy="185738"/>
                          </a:xfrm>
                          <a:prstGeom prst="rect">
                            <a:avLst/>
                          </a:prstGeom>
                        </p:spPr>
                      </p:pic>
                    </p:oleObj>
                  </mc:Fallback>
                </mc:AlternateContent>
              </a:graphicData>
            </a:graphic>
          </p:graphicFrame>
          <p:cxnSp>
            <p:nvCxnSpPr>
              <p:cNvPr id="82" name="直接连接符 81"/>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5789611" y="1684517"/>
                <a:ext cx="954107" cy="276999"/>
              </a:xfrm>
              <a:prstGeom prst="rect">
                <a:avLst/>
              </a:prstGeom>
              <a:noFill/>
            </p:spPr>
            <p:txBody>
              <a:bodyPr wrap="none" rtlCol="0">
                <a:spAutoFit/>
              </a:bodyPr>
              <a:lstStyle/>
              <a:p>
                <a:r>
                  <a:rPr lang="zh-CN" altLang="en-US" sz="1200" dirty="0"/>
                  <a:t>非线性因子</a:t>
                </a:r>
              </a:p>
            </p:txBody>
          </p:sp>
        </p:grpSp>
        <p:grpSp>
          <p:nvGrpSpPr>
            <p:cNvPr id="77" name="组合 76"/>
            <p:cNvGrpSpPr/>
            <p:nvPr/>
          </p:nvGrpSpPr>
          <p:grpSpPr>
            <a:xfrm>
              <a:off x="4905375" y="1747585"/>
              <a:ext cx="2545615" cy="279400"/>
              <a:chOff x="5164715" y="1682734"/>
              <a:chExt cx="2545615" cy="279400"/>
            </a:xfrm>
          </p:grpSpPr>
          <p:graphicFrame>
            <p:nvGraphicFramePr>
              <p:cNvPr id="78" name="对象 77"/>
              <p:cNvGraphicFramePr>
                <a:graphicFrameLocks noChangeAspect="1"/>
              </p:cNvGraphicFramePr>
              <p:nvPr>
                <p:extLst>
                  <p:ext uri="{D42A27DB-BD31-4B8C-83A1-F6EECF244321}">
                    <p14:modId xmlns:p14="http://schemas.microsoft.com/office/powerpoint/2010/main" val="2166315152"/>
                  </p:ext>
                </p:extLst>
              </p:nvPr>
            </p:nvGraphicFramePr>
            <p:xfrm>
              <a:off x="5164715" y="1682734"/>
              <a:ext cx="260350" cy="279400"/>
            </p:xfrm>
            <a:graphic>
              <a:graphicData uri="http://schemas.openxmlformats.org/presentationml/2006/ole">
                <mc:AlternateContent xmlns:mc="http://schemas.openxmlformats.org/markup-compatibility/2006">
                  <mc:Choice xmlns:v="urn:schemas-microsoft-com:vml" Requires="v">
                    <p:oleObj spid="_x0000_s230680" name="Equation" r:id="rId22" imgW="177480" imgH="190440" progId="Equation.DSMT4">
                      <p:embed/>
                    </p:oleObj>
                  </mc:Choice>
                  <mc:Fallback>
                    <p:oleObj name="Equation" r:id="rId22" imgW="177480" imgH="190440" progId="Equation.DSMT4">
                      <p:embed/>
                      <p:pic>
                        <p:nvPicPr>
                          <p:cNvPr id="0" name=""/>
                          <p:cNvPicPr/>
                          <p:nvPr/>
                        </p:nvPicPr>
                        <p:blipFill>
                          <a:blip r:embed="rId23"/>
                          <a:stretch>
                            <a:fillRect/>
                          </a:stretch>
                        </p:blipFill>
                        <p:spPr>
                          <a:xfrm>
                            <a:off x="5164715" y="1682734"/>
                            <a:ext cx="260350" cy="279400"/>
                          </a:xfrm>
                          <a:prstGeom prst="rect">
                            <a:avLst/>
                          </a:prstGeom>
                        </p:spPr>
                      </p:pic>
                    </p:oleObj>
                  </mc:Fallback>
                </mc:AlternateContent>
              </a:graphicData>
            </a:graphic>
          </p:graphicFrame>
          <p:cxnSp>
            <p:nvCxnSpPr>
              <p:cNvPr id="79" name="直接连接符 78"/>
              <p:cNvCxnSpPr/>
              <p:nvPr/>
            </p:nvCxnSpPr>
            <p:spPr>
              <a:xfrm>
                <a:off x="5406813" y="1823017"/>
                <a:ext cx="400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5789611" y="1684517"/>
                <a:ext cx="1920719" cy="276999"/>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第</a:t>
                </a:r>
                <a:r>
                  <a:rPr lang="en-US" altLang="zh-CN" sz="1200" i="1" dirty="0" err="1" smtClean="0">
                    <a:latin typeface="Times New Roman" panose="02020603050405020304" pitchFamily="18" charset="0"/>
                    <a:cs typeface="Times New Roman" panose="02020603050405020304" pitchFamily="18" charset="0"/>
                  </a:rPr>
                  <a:t>i</a:t>
                </a:r>
                <a:r>
                  <a:rPr lang="zh-CN" altLang="en-US" sz="1200" dirty="0">
                    <a:latin typeface="Times New Roman" panose="02020603050405020304" pitchFamily="18" charset="0"/>
                    <a:cs typeface="Times New Roman" panose="02020603050405020304" pitchFamily="18" charset="0"/>
                  </a:rPr>
                  <a:t>个</a:t>
                </a:r>
                <a:r>
                  <a:rPr lang="zh-CN" altLang="en-US" sz="1200" dirty="0" smtClean="0">
                    <a:latin typeface="Times New Roman" panose="02020603050405020304" pitchFamily="18" charset="0"/>
                    <a:cs typeface="Times New Roman" panose="02020603050405020304" pitchFamily="18" charset="0"/>
                  </a:rPr>
                  <a:t>连接对的轴向变形量</a:t>
                </a:r>
                <a:endParaRPr lang="zh-CN" altLang="en-US" sz="1200" dirty="0">
                  <a:latin typeface="Times New Roman" panose="02020603050405020304" pitchFamily="18" charset="0"/>
                  <a:cs typeface="Times New Roman" panose="02020603050405020304" pitchFamily="18" charset="0"/>
                </a:endParaRPr>
              </a:p>
            </p:txBody>
          </p:sp>
        </p:grpSp>
      </p:grpSp>
      <p:grpSp>
        <p:nvGrpSpPr>
          <p:cNvPr id="23" name="组合 22"/>
          <p:cNvGrpSpPr/>
          <p:nvPr/>
        </p:nvGrpSpPr>
        <p:grpSpPr>
          <a:xfrm>
            <a:off x="4833938" y="4768850"/>
            <a:ext cx="4197350" cy="1984375"/>
            <a:chOff x="5483614" y="4703275"/>
            <a:chExt cx="4197350" cy="1984375"/>
          </a:xfrm>
        </p:grpSpPr>
        <p:graphicFrame>
          <p:nvGraphicFramePr>
            <p:cNvPr id="20" name="对象 19"/>
            <p:cNvGraphicFramePr>
              <a:graphicFrameLocks noChangeAspect="1"/>
            </p:cNvGraphicFramePr>
            <p:nvPr>
              <p:extLst>
                <p:ext uri="{D42A27DB-BD31-4B8C-83A1-F6EECF244321}">
                  <p14:modId xmlns:p14="http://schemas.microsoft.com/office/powerpoint/2010/main" val="1188226577"/>
                </p:ext>
              </p:extLst>
            </p:nvPr>
          </p:nvGraphicFramePr>
          <p:xfrm>
            <a:off x="5839214" y="4703275"/>
            <a:ext cx="3841750" cy="1984375"/>
          </p:xfrm>
          <a:graphic>
            <a:graphicData uri="http://schemas.openxmlformats.org/presentationml/2006/ole">
              <mc:AlternateContent xmlns:mc="http://schemas.openxmlformats.org/markup-compatibility/2006">
                <mc:Choice xmlns:v="urn:schemas-microsoft-com:vml" Requires="v">
                  <p:oleObj spid="_x0000_s230681" name="Equation" r:id="rId24" imgW="2336760" imgH="1206360" progId="Equation.DSMT4">
                    <p:embed/>
                  </p:oleObj>
                </mc:Choice>
                <mc:Fallback>
                  <p:oleObj name="Equation" r:id="rId24" imgW="2336760" imgH="1206360" progId="Equation.DSMT4">
                    <p:embed/>
                    <p:pic>
                      <p:nvPicPr>
                        <p:cNvPr id="0" name=""/>
                        <p:cNvPicPr/>
                        <p:nvPr/>
                      </p:nvPicPr>
                      <p:blipFill>
                        <a:blip r:embed="rId25"/>
                        <a:stretch>
                          <a:fillRect/>
                        </a:stretch>
                      </p:blipFill>
                      <p:spPr>
                        <a:xfrm>
                          <a:off x="5839214" y="4703275"/>
                          <a:ext cx="3841750" cy="1984375"/>
                        </a:xfrm>
                        <a:prstGeom prst="rect">
                          <a:avLst/>
                        </a:prstGeom>
                      </p:spPr>
                    </p:pic>
                  </p:oleObj>
                </mc:Fallback>
              </mc:AlternateContent>
            </a:graphicData>
          </a:graphic>
        </p:graphicFrame>
        <p:sp>
          <p:nvSpPr>
            <p:cNvPr id="22" name="文本框 21"/>
            <p:cNvSpPr txBox="1"/>
            <p:nvPr/>
          </p:nvSpPr>
          <p:spPr>
            <a:xfrm>
              <a:off x="5483614" y="4817818"/>
              <a:ext cx="348545" cy="175432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p:spPr>
          <p:txBody>
            <a:bodyPr wrap="square" rtlCol="0">
              <a:spAutoFit/>
            </a:bodyPr>
            <a:lstStyle/>
            <a:p>
              <a:r>
                <a:rPr lang="zh-CN" altLang="en-US" sz="1200" dirty="0"/>
                <a:t>角度</a:t>
              </a:r>
              <a:r>
                <a:rPr lang="zh-CN" altLang="en-US" sz="1200" dirty="0" smtClean="0"/>
                <a:t>不对中故障激励</a:t>
              </a:r>
              <a:endParaRPr lang="zh-CN" altLang="en-US" sz="1200" dirty="0"/>
            </a:p>
          </p:txBody>
        </p:sp>
      </p:grpSp>
      <p:grpSp>
        <p:nvGrpSpPr>
          <p:cNvPr id="24" name="组合 23"/>
          <p:cNvGrpSpPr/>
          <p:nvPr/>
        </p:nvGrpSpPr>
        <p:grpSpPr>
          <a:xfrm>
            <a:off x="363283" y="1683180"/>
            <a:ext cx="4304041" cy="4819930"/>
            <a:chOff x="363283" y="1683180"/>
            <a:chExt cx="4304041" cy="4819930"/>
          </a:xfrm>
        </p:grpSpPr>
        <p:sp>
          <p:nvSpPr>
            <p:cNvPr id="29" name="TextBox 20"/>
            <p:cNvSpPr txBox="1"/>
            <p:nvPr/>
          </p:nvSpPr>
          <p:spPr>
            <a:xfrm>
              <a:off x="760067" y="5918335"/>
              <a:ext cx="3510472" cy="584775"/>
            </a:xfrm>
            <a:prstGeom prst="rect">
              <a:avLst/>
            </a:prstGeom>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a:pPr>
              <a:r>
                <a:rPr lang="zh-CN" altLang="en-US" sz="1600" b="1" kern="0" dirty="0">
                  <a:solidFill>
                    <a:schemeClr val="tx1"/>
                  </a:solidFill>
                  <a:latin typeface="Arial"/>
                  <a:ea typeface="宋体"/>
                </a:rPr>
                <a:t>角度不对中故障下各连接对受力</a:t>
              </a:r>
              <a:r>
                <a:rPr lang="zh-CN" altLang="en-US" sz="1600" b="1" kern="0" dirty="0" smtClean="0">
                  <a:solidFill>
                    <a:schemeClr val="tx1"/>
                  </a:solidFill>
                  <a:latin typeface="Arial"/>
                  <a:ea typeface="宋体"/>
                </a:rPr>
                <a:t>变化示意图</a:t>
              </a:r>
              <a:endParaRPr lang="zh-CN" altLang="en-US" sz="1600" b="1" kern="0" dirty="0">
                <a:solidFill>
                  <a:schemeClr val="tx1"/>
                </a:solidFill>
                <a:latin typeface="Arial"/>
                <a:ea typeface="宋体"/>
              </a:endParaRPr>
            </a:p>
          </p:txBody>
        </p:sp>
        <p:grpSp>
          <p:nvGrpSpPr>
            <p:cNvPr id="21" name="组合 20"/>
            <p:cNvGrpSpPr/>
            <p:nvPr/>
          </p:nvGrpSpPr>
          <p:grpSpPr>
            <a:xfrm>
              <a:off x="363283" y="1683180"/>
              <a:ext cx="4304041" cy="4235900"/>
              <a:chOff x="564671" y="1637416"/>
              <a:chExt cx="3569193" cy="3512686"/>
            </a:xfrm>
          </p:grpSpPr>
          <p:pic>
            <p:nvPicPr>
              <p:cNvPr id="7" name="图片 6"/>
              <p:cNvPicPr>
                <a:picLocks noChangeAspect="1"/>
              </p:cNvPicPr>
              <p:nvPr/>
            </p:nvPicPr>
            <p:blipFill>
              <a:blip r:embed="rId26"/>
              <a:stretch>
                <a:fillRect/>
              </a:stretch>
            </p:blipFill>
            <p:spPr>
              <a:xfrm>
                <a:off x="564671" y="1637416"/>
                <a:ext cx="3569193" cy="2082493"/>
              </a:xfrm>
              <a:prstGeom prst="rect">
                <a:avLst/>
              </a:prstGeom>
            </p:spPr>
          </p:pic>
          <p:pic>
            <p:nvPicPr>
              <p:cNvPr id="8" name="图片 7"/>
              <p:cNvPicPr>
                <a:picLocks noChangeAspect="1"/>
              </p:cNvPicPr>
              <p:nvPr/>
            </p:nvPicPr>
            <p:blipFill>
              <a:blip r:embed="rId27"/>
              <a:stretch>
                <a:fillRect/>
              </a:stretch>
            </p:blipFill>
            <p:spPr>
              <a:xfrm>
                <a:off x="564671" y="3719291"/>
                <a:ext cx="1688006" cy="1430193"/>
              </a:xfrm>
              <a:prstGeom prst="rect">
                <a:avLst/>
              </a:prstGeom>
            </p:spPr>
          </p:pic>
          <p:pic>
            <p:nvPicPr>
              <p:cNvPr id="14" name="图片 13"/>
              <p:cNvPicPr>
                <a:picLocks noChangeAspect="1"/>
              </p:cNvPicPr>
              <p:nvPr/>
            </p:nvPicPr>
            <p:blipFill>
              <a:blip r:embed="rId28"/>
              <a:stretch>
                <a:fillRect/>
              </a:stretch>
            </p:blipFill>
            <p:spPr>
              <a:xfrm>
                <a:off x="2252677" y="3719909"/>
                <a:ext cx="1881187" cy="1430193"/>
              </a:xfrm>
              <a:prstGeom prst="rect">
                <a:avLst/>
              </a:prstGeom>
            </p:spPr>
          </p:pic>
        </p:grpSp>
      </p:grpSp>
      <p:sp>
        <p:nvSpPr>
          <p:cNvPr id="53" name="矩形 52"/>
          <p:cNvSpPr/>
          <p:nvPr/>
        </p:nvSpPr>
        <p:spPr>
          <a:xfrm>
            <a:off x="4833938" y="2197100"/>
            <a:ext cx="2112105" cy="297096"/>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849238" y="3145801"/>
            <a:ext cx="1758755" cy="22548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844297" y="4266101"/>
            <a:ext cx="1650441" cy="266165"/>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2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anim calcmode="lin" valueType="num">
                                      <p:cBhvr>
                                        <p:cTn id="30" dur="500" fill="hold"/>
                                        <p:tgtEl>
                                          <p:spTgt spid="48"/>
                                        </p:tgtEl>
                                        <p:attrNameLst>
                                          <p:attrName>ppt_x</p:attrName>
                                        </p:attrNameLst>
                                      </p:cBhvr>
                                      <p:tavLst>
                                        <p:tav tm="0">
                                          <p:val>
                                            <p:strVal val="#ppt_x"/>
                                          </p:val>
                                        </p:tav>
                                        <p:tav tm="100000">
                                          <p:val>
                                            <p:strVal val="#ppt_x"/>
                                          </p:val>
                                        </p:tav>
                                      </p:tavLst>
                                    </p:anim>
                                    <p:anim calcmode="lin" valueType="num">
                                      <p:cBhvr>
                                        <p:cTn id="31"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anim calcmode="lin" valueType="num">
                                      <p:cBhvr>
                                        <p:cTn id="42" dur="500" fill="hold"/>
                                        <p:tgtEl>
                                          <p:spTgt spid="73"/>
                                        </p:tgtEl>
                                        <p:attrNameLst>
                                          <p:attrName>ppt_x</p:attrName>
                                        </p:attrNameLst>
                                      </p:cBhvr>
                                      <p:tavLst>
                                        <p:tav tm="0">
                                          <p:val>
                                            <p:strVal val="#ppt_x"/>
                                          </p:val>
                                        </p:tav>
                                        <p:tav tm="100000">
                                          <p:val>
                                            <p:strVal val="#ppt_x"/>
                                          </p:val>
                                        </p:tav>
                                      </p:tavLst>
                                    </p:anim>
                                    <p:anim calcmode="lin" valueType="num">
                                      <p:cBhvr>
                                        <p:cTn id="43"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anim calcmode="lin" valueType="num">
                                      <p:cBhvr>
                                        <p:cTn id="54" dur="500" fill="hold"/>
                                        <p:tgtEl>
                                          <p:spTgt spid="23"/>
                                        </p:tgtEl>
                                        <p:attrNameLst>
                                          <p:attrName>ppt_x</p:attrName>
                                        </p:attrNameLst>
                                      </p:cBhvr>
                                      <p:tavLst>
                                        <p:tav tm="0">
                                          <p:val>
                                            <p:strVal val="#ppt_x"/>
                                          </p:val>
                                        </p:tav>
                                        <p:tav tm="100000">
                                          <p:val>
                                            <p:strVal val="#ppt_x"/>
                                          </p:val>
                                        </p:tav>
                                      </p:tavLst>
                                    </p:anim>
                                    <p:anim calcmode="lin" valueType="num">
                                      <p:cBhvr>
                                        <p:cTn id="5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3" grpId="0" animBg="1"/>
      <p:bldP spid="54" grpId="0" animBg="1"/>
      <p:bldP spid="5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3.2 </a:t>
            </a:r>
            <a:r>
              <a:rPr lang="zh-CN" altLang="en-US" b="1" dirty="0" smtClean="0">
                <a:latin typeface="微软雅黑" panose="020B0503020204020204" pitchFamily="34" charset="-122"/>
                <a:ea typeface="微软雅黑" panose="020B0503020204020204" pitchFamily="34" charset="-122"/>
              </a:rPr>
              <a:t>转子系统有限元建模方法</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84379"/>
            <a:ext cx="589523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3.2.1 </a:t>
            </a:r>
            <a:r>
              <a:rPr lang="zh-CN" altLang="en-US" sz="1600" dirty="0" smtClean="0">
                <a:latin typeface="微软雅黑" panose="020B0503020204020204" pitchFamily="34" charset="-122"/>
                <a:ea typeface="微软雅黑" panose="020B0503020204020204" pitchFamily="34" charset="-122"/>
              </a:rPr>
              <a:t>转子动力学模型</a:t>
            </a:r>
            <a:endParaRPr lang="zh-CN" altLang="en-US" sz="1600" dirty="0">
              <a:latin typeface="微软雅黑" panose="020B0503020204020204" pitchFamily="34" charset="-122"/>
              <a:ea typeface="微软雅黑" panose="020B0503020204020204" pitchFamily="34" charset="-122"/>
            </a:endParaRPr>
          </a:p>
        </p:txBody>
      </p:sp>
      <p:grpSp>
        <p:nvGrpSpPr>
          <p:cNvPr id="27" name="组合 26"/>
          <p:cNvGrpSpPr/>
          <p:nvPr/>
        </p:nvGrpSpPr>
        <p:grpSpPr>
          <a:xfrm>
            <a:off x="1420275" y="1653132"/>
            <a:ext cx="6303450" cy="2099071"/>
            <a:chOff x="1420275" y="1710282"/>
            <a:chExt cx="6303450" cy="2099071"/>
          </a:xfrm>
        </p:grpSpPr>
        <p:grpSp>
          <p:nvGrpSpPr>
            <p:cNvPr id="25" name="组合 24"/>
            <p:cNvGrpSpPr/>
            <p:nvPr/>
          </p:nvGrpSpPr>
          <p:grpSpPr>
            <a:xfrm>
              <a:off x="1420275" y="1710282"/>
              <a:ext cx="4727909" cy="2091340"/>
              <a:chOff x="1315081" y="1723805"/>
              <a:chExt cx="4727909" cy="2091340"/>
            </a:xfrm>
          </p:grpSpPr>
          <p:pic>
            <p:nvPicPr>
              <p:cNvPr id="2" name="图片 1"/>
              <p:cNvPicPr>
                <a:picLocks noChangeAspect="1"/>
              </p:cNvPicPr>
              <p:nvPr/>
            </p:nvPicPr>
            <p:blipFill>
              <a:blip r:embed="rId3"/>
              <a:stretch>
                <a:fillRect/>
              </a:stretch>
            </p:blipFill>
            <p:spPr>
              <a:xfrm>
                <a:off x="1315081" y="1723805"/>
                <a:ext cx="4727909" cy="1752786"/>
              </a:xfrm>
              <a:prstGeom prst="rect">
                <a:avLst/>
              </a:prstGeom>
            </p:spPr>
          </p:pic>
          <p:sp>
            <p:nvSpPr>
              <p:cNvPr id="5" name="文本框 4"/>
              <p:cNvSpPr txBox="1"/>
              <p:nvPr/>
            </p:nvSpPr>
            <p:spPr>
              <a:xfrm>
                <a:off x="2623096" y="3476591"/>
                <a:ext cx="1930337" cy="338554"/>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path path="circle">
                  <a:fillToRect l="50000" t="50000" r="50000" b="50000"/>
                </a:path>
                <a:tileRect/>
              </a:gradFill>
            </p:spPr>
            <p:txBody>
              <a:bodyPr wrap="none" rtlCol="0">
                <a:spAutoFit/>
              </a:bodyPr>
              <a:lstStyle/>
              <a:p>
                <a:r>
                  <a:rPr lang="en-US" altLang="zh-CN" sz="1600" dirty="0" smtClean="0"/>
                  <a:t>6</a:t>
                </a:r>
                <a:r>
                  <a:rPr lang="zh-CN" altLang="en-US" sz="1600" dirty="0" smtClean="0"/>
                  <a:t>自由度梁单元模型</a:t>
                </a:r>
                <a:endParaRPr lang="zh-CN" altLang="en-US" sz="1600" dirty="0"/>
              </a:p>
            </p:txBody>
          </p:sp>
        </p:grpSp>
        <p:grpSp>
          <p:nvGrpSpPr>
            <p:cNvPr id="26" name="组合 25"/>
            <p:cNvGrpSpPr/>
            <p:nvPr/>
          </p:nvGrpSpPr>
          <p:grpSpPr>
            <a:xfrm>
              <a:off x="6307953" y="1723805"/>
              <a:ext cx="1415772" cy="2085548"/>
              <a:chOff x="6307953" y="1723805"/>
              <a:chExt cx="1415772" cy="2085548"/>
            </a:xfrm>
          </p:grpSpPr>
          <p:pic>
            <p:nvPicPr>
              <p:cNvPr id="4" name="图片 3"/>
              <p:cNvPicPr>
                <a:picLocks noChangeAspect="1"/>
              </p:cNvPicPr>
              <p:nvPr/>
            </p:nvPicPr>
            <p:blipFill>
              <a:blip r:embed="rId4"/>
              <a:stretch>
                <a:fillRect/>
              </a:stretch>
            </p:blipFill>
            <p:spPr>
              <a:xfrm>
                <a:off x="6383476" y="1723805"/>
                <a:ext cx="1264725" cy="1746994"/>
              </a:xfrm>
              <a:prstGeom prst="rect">
                <a:avLst/>
              </a:prstGeom>
            </p:spPr>
          </p:pic>
          <p:sp>
            <p:nvSpPr>
              <p:cNvPr id="55" name="文本框 54"/>
              <p:cNvSpPr txBox="1"/>
              <p:nvPr/>
            </p:nvSpPr>
            <p:spPr>
              <a:xfrm>
                <a:off x="6307953" y="3470799"/>
                <a:ext cx="1415772" cy="33855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txBody>
              <a:bodyPr wrap="none" rtlCol="0">
                <a:spAutoFit/>
              </a:bodyPr>
              <a:lstStyle/>
              <a:p>
                <a:r>
                  <a:rPr lang="zh-CN" altLang="en-US" sz="1600" dirty="0" smtClean="0"/>
                  <a:t>集中质量模型</a:t>
                </a:r>
                <a:endParaRPr lang="zh-CN" altLang="en-US" sz="1600" dirty="0"/>
              </a:p>
            </p:txBody>
          </p:sp>
        </p:grpSp>
      </p:grpSp>
      <p:grpSp>
        <p:nvGrpSpPr>
          <p:cNvPr id="30" name="组合 29"/>
          <p:cNvGrpSpPr/>
          <p:nvPr/>
        </p:nvGrpSpPr>
        <p:grpSpPr>
          <a:xfrm>
            <a:off x="1420275" y="3939558"/>
            <a:ext cx="6303450" cy="2859934"/>
            <a:chOff x="1420275" y="3939558"/>
            <a:chExt cx="6303450" cy="2859934"/>
          </a:xfrm>
        </p:grpSpPr>
        <p:pic>
          <p:nvPicPr>
            <p:cNvPr id="18" name="图片 17"/>
            <p:cNvPicPr>
              <a:picLocks noChangeAspect="1"/>
            </p:cNvPicPr>
            <p:nvPr/>
          </p:nvPicPr>
          <p:blipFill>
            <a:blip r:embed="rId5"/>
            <a:stretch>
              <a:fillRect/>
            </a:stretch>
          </p:blipFill>
          <p:spPr>
            <a:xfrm>
              <a:off x="1420275" y="3939558"/>
              <a:ext cx="6303450" cy="2521380"/>
            </a:xfrm>
            <a:prstGeom prst="rect">
              <a:avLst/>
            </a:prstGeom>
          </p:spPr>
        </p:pic>
        <p:sp>
          <p:nvSpPr>
            <p:cNvPr id="59" name="文本框 58"/>
            <p:cNvSpPr txBox="1"/>
            <p:nvPr/>
          </p:nvSpPr>
          <p:spPr>
            <a:xfrm>
              <a:off x="3966706" y="6460938"/>
              <a:ext cx="1620957" cy="33855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txBody>
            <a:bodyPr wrap="none" rtlCol="0">
              <a:spAutoFit/>
            </a:bodyPr>
            <a:lstStyle/>
            <a:p>
              <a:r>
                <a:rPr lang="zh-CN" altLang="en-US" sz="1600" dirty="0" smtClean="0"/>
                <a:t>转子动力学模型</a:t>
              </a:r>
              <a:endParaRPr lang="zh-CN" altLang="en-US" sz="1600" dirty="0"/>
            </a:p>
          </p:txBody>
        </p:sp>
      </p:grpSp>
      <p:sp>
        <p:nvSpPr>
          <p:cNvPr id="28" name="下箭头 27"/>
          <p:cNvSpPr/>
          <p:nvPr/>
        </p:nvSpPr>
        <p:spPr>
          <a:xfrm>
            <a:off x="5028434" y="3566156"/>
            <a:ext cx="252016" cy="356632"/>
          </a:xfrm>
          <a:prstGeom prst="downArrow">
            <a:avLst>
              <a:gd name="adj1" fmla="val 50000"/>
              <a:gd name="adj2" fmla="val 56667"/>
            </a:avLst>
          </a:prstGeom>
          <a:solidFill>
            <a:srgbClr val="300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503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3.2 </a:t>
            </a:r>
            <a:r>
              <a:rPr lang="zh-CN" altLang="en-US" b="1" dirty="0" smtClean="0">
                <a:latin typeface="微软雅黑" panose="020B0503020204020204" pitchFamily="34" charset="-122"/>
                <a:ea typeface="微软雅黑" panose="020B0503020204020204" pitchFamily="34" charset="-122"/>
              </a:rPr>
              <a:t>转子系统有限元建模方法</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84379"/>
            <a:ext cx="589523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3.2.2 </a:t>
            </a:r>
            <a:r>
              <a:rPr lang="zh-CN" altLang="en-US" sz="1600" dirty="0">
                <a:latin typeface="微软雅黑" panose="020B0503020204020204" pitchFamily="34" charset="-122"/>
                <a:ea typeface="微软雅黑" panose="020B0503020204020204" pitchFamily="34" charset="-122"/>
              </a:rPr>
              <a:t>梁</a:t>
            </a:r>
            <a:r>
              <a:rPr lang="zh-CN" altLang="en-US" sz="1600" dirty="0" smtClean="0">
                <a:latin typeface="微软雅黑" panose="020B0503020204020204" pitchFamily="34" charset="-122"/>
                <a:ea typeface="微软雅黑" panose="020B0503020204020204" pitchFamily="34" charset="-122"/>
              </a:rPr>
              <a:t>单元和刚性圆盘运动方程</a:t>
            </a:r>
            <a:endParaRPr lang="zh-CN" altLang="en-US" sz="16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377489" y="1697313"/>
            <a:ext cx="8130209" cy="4129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a:t>
            </a:r>
            <a:r>
              <a:rPr lang="en-US" altLang="zh-CN" sz="1400" dirty="0" smtClean="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）梁</a:t>
            </a:r>
            <a:r>
              <a:rPr lang="zh-CN" altLang="en-US" sz="1400" dirty="0">
                <a:latin typeface="Times New Roman" panose="02020603050405020304" pitchFamily="18" charset="0"/>
                <a:cs typeface="Times New Roman" panose="02020603050405020304" pitchFamily="18" charset="0"/>
              </a:rPr>
              <a:t>单元相对于固定坐标系的运动方程为</a:t>
            </a:r>
          </a:p>
        </p:txBody>
      </p:sp>
      <p:sp>
        <p:nvSpPr>
          <p:cNvPr id="19" name="文本框 18"/>
          <p:cNvSpPr txBox="1"/>
          <p:nvPr/>
        </p:nvSpPr>
        <p:spPr>
          <a:xfrm>
            <a:off x="377487" y="4149873"/>
            <a:ext cx="8130209" cy="4129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a:t>
            </a:r>
            <a:r>
              <a:rPr lang="en-US" altLang="zh-CN" sz="1400" dirty="0" smtClean="0">
                <a:latin typeface="Times New Roman" panose="02020603050405020304" pitchFamily="18" charset="0"/>
                <a:cs typeface="Times New Roman" panose="02020603050405020304" pitchFamily="18" charset="0"/>
              </a:rPr>
              <a:t>2</a:t>
            </a:r>
            <a:r>
              <a:rPr lang="zh-CN" altLang="en-US" sz="1400" dirty="0" smtClean="0">
                <a:latin typeface="Times New Roman" panose="02020603050405020304" pitchFamily="18" charset="0"/>
                <a:cs typeface="Times New Roman" panose="02020603050405020304" pitchFamily="18" charset="0"/>
              </a:rPr>
              <a:t>）刚性</a:t>
            </a:r>
            <a:r>
              <a:rPr lang="zh-CN" altLang="en-US" sz="1400" dirty="0">
                <a:latin typeface="Times New Roman" panose="02020603050405020304" pitchFamily="18" charset="0"/>
                <a:cs typeface="Times New Roman" panose="02020603050405020304" pitchFamily="18" charset="0"/>
              </a:rPr>
              <a:t>圆盘</a:t>
            </a:r>
            <a:r>
              <a:rPr lang="zh-CN" altLang="en-US" sz="1400" dirty="0" smtClean="0">
                <a:latin typeface="Times New Roman" panose="02020603050405020304" pitchFamily="18" charset="0"/>
                <a:cs typeface="Times New Roman" panose="02020603050405020304" pitchFamily="18" charset="0"/>
              </a:rPr>
              <a:t>单元</a:t>
            </a:r>
            <a:r>
              <a:rPr lang="zh-CN" altLang="en-US" sz="1400" dirty="0">
                <a:latin typeface="Times New Roman" panose="02020603050405020304" pitchFamily="18" charset="0"/>
                <a:cs typeface="Times New Roman" panose="02020603050405020304" pitchFamily="18" charset="0"/>
              </a:rPr>
              <a:t>相对于固定坐标系的运动方程为</a:t>
            </a:r>
          </a:p>
        </p:txBody>
      </p:sp>
      <p:grpSp>
        <p:nvGrpSpPr>
          <p:cNvPr id="20" name="组合 19"/>
          <p:cNvGrpSpPr/>
          <p:nvPr/>
        </p:nvGrpSpPr>
        <p:grpSpPr>
          <a:xfrm>
            <a:off x="1691214" y="2218300"/>
            <a:ext cx="5761572" cy="1640913"/>
            <a:chOff x="1881188" y="2218300"/>
            <a:chExt cx="5761572" cy="1640913"/>
          </a:xfrm>
        </p:grpSpPr>
        <p:grpSp>
          <p:nvGrpSpPr>
            <p:cNvPr id="38" name="组合 37"/>
            <p:cNvGrpSpPr/>
            <p:nvPr/>
          </p:nvGrpSpPr>
          <p:grpSpPr>
            <a:xfrm>
              <a:off x="5005388" y="2632075"/>
              <a:ext cx="2637372" cy="314325"/>
              <a:chOff x="2337178" y="2565257"/>
              <a:chExt cx="2637372" cy="314325"/>
            </a:xfrm>
          </p:grpSpPr>
          <p:graphicFrame>
            <p:nvGraphicFramePr>
              <p:cNvPr id="39" name="对象 38"/>
              <p:cNvGraphicFramePr>
                <a:graphicFrameLocks noChangeAspect="1"/>
              </p:cNvGraphicFramePr>
              <p:nvPr>
                <p:extLst>
                  <p:ext uri="{D42A27DB-BD31-4B8C-83A1-F6EECF244321}">
                    <p14:modId xmlns:p14="http://schemas.microsoft.com/office/powerpoint/2010/main" val="350519737"/>
                  </p:ext>
                </p:extLst>
              </p:nvPr>
            </p:nvGraphicFramePr>
            <p:xfrm>
              <a:off x="2337178" y="2565257"/>
              <a:ext cx="377825" cy="314325"/>
            </p:xfrm>
            <a:graphic>
              <a:graphicData uri="http://schemas.openxmlformats.org/presentationml/2006/ole">
                <mc:AlternateContent xmlns:mc="http://schemas.openxmlformats.org/markup-compatibility/2006">
                  <mc:Choice xmlns:v="urn:schemas-microsoft-com:vml" Requires="v">
                    <p:oleObj spid="_x0000_s227099" name="Equation" r:id="rId4" imgW="228600" imgH="190440" progId="Equation.DSMT4">
                      <p:embed/>
                    </p:oleObj>
                  </mc:Choice>
                  <mc:Fallback>
                    <p:oleObj name="Equation" r:id="rId4" imgW="228600" imgH="190440" progId="Equation.DSMT4">
                      <p:embed/>
                      <p:pic>
                        <p:nvPicPr>
                          <p:cNvPr id="0" name=""/>
                          <p:cNvPicPr/>
                          <p:nvPr/>
                        </p:nvPicPr>
                        <p:blipFill>
                          <a:blip r:embed="rId5"/>
                          <a:stretch>
                            <a:fillRect/>
                          </a:stretch>
                        </p:blipFill>
                        <p:spPr>
                          <a:xfrm>
                            <a:off x="2337178" y="2565257"/>
                            <a:ext cx="377825" cy="314325"/>
                          </a:xfrm>
                          <a:prstGeom prst="rect">
                            <a:avLst/>
                          </a:prstGeom>
                        </p:spPr>
                      </p:pic>
                    </p:oleObj>
                  </mc:Fallback>
                </mc:AlternateContent>
              </a:graphicData>
            </a:graphic>
          </p:graphicFrame>
          <p:cxnSp>
            <p:nvCxnSpPr>
              <p:cNvPr id="40" name="直接连接符 39"/>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943225" y="2576193"/>
                <a:ext cx="2031325" cy="276999"/>
              </a:xfrm>
              <a:prstGeom prst="rect">
                <a:avLst/>
              </a:prstGeom>
              <a:noFill/>
            </p:spPr>
            <p:txBody>
              <a:bodyPr wrap="none" rtlCol="0">
                <a:spAutoFit/>
              </a:bodyPr>
              <a:lstStyle/>
              <a:p>
                <a:r>
                  <a:rPr lang="zh-CN" altLang="en-US" sz="1200" dirty="0"/>
                  <a:t>梁单元弯曲和剪切刚度矩阵</a:t>
                </a:r>
              </a:p>
            </p:txBody>
          </p:sp>
        </p:grpSp>
        <p:grpSp>
          <p:nvGrpSpPr>
            <p:cNvPr id="16" name="组合 15"/>
            <p:cNvGrpSpPr/>
            <p:nvPr/>
          </p:nvGrpSpPr>
          <p:grpSpPr>
            <a:xfrm>
              <a:off x="1881188" y="2218300"/>
              <a:ext cx="5299907" cy="1640913"/>
              <a:chOff x="1881188" y="2218300"/>
              <a:chExt cx="5299907" cy="1640913"/>
            </a:xfrm>
          </p:grpSpPr>
          <p:graphicFrame>
            <p:nvGraphicFramePr>
              <p:cNvPr id="3" name="对象 2"/>
              <p:cNvGraphicFramePr>
                <a:graphicFrameLocks noChangeAspect="1"/>
              </p:cNvGraphicFramePr>
              <p:nvPr>
                <p:extLst>
                  <p:ext uri="{D42A27DB-BD31-4B8C-83A1-F6EECF244321}">
                    <p14:modId xmlns:p14="http://schemas.microsoft.com/office/powerpoint/2010/main" val="3762121692"/>
                  </p:ext>
                </p:extLst>
              </p:nvPr>
            </p:nvGraphicFramePr>
            <p:xfrm>
              <a:off x="2238769" y="2218300"/>
              <a:ext cx="4407647" cy="374650"/>
            </p:xfrm>
            <a:graphic>
              <a:graphicData uri="http://schemas.openxmlformats.org/presentationml/2006/ole">
                <mc:AlternateContent xmlns:mc="http://schemas.openxmlformats.org/markup-compatibility/2006">
                  <mc:Choice xmlns:v="urn:schemas-microsoft-com:vml" Requires="v">
                    <p:oleObj spid="_x0000_s227100" name="Equation" r:id="rId6" imgW="2539800" imgH="215640" progId="Equation.DSMT4">
                      <p:embed/>
                    </p:oleObj>
                  </mc:Choice>
                  <mc:Fallback>
                    <p:oleObj name="Equation" r:id="rId6" imgW="2539800" imgH="215640" progId="Equation.DSMT4">
                      <p:embed/>
                      <p:pic>
                        <p:nvPicPr>
                          <p:cNvPr id="0" name=""/>
                          <p:cNvPicPr/>
                          <p:nvPr/>
                        </p:nvPicPr>
                        <p:blipFill>
                          <a:blip r:embed="rId7"/>
                          <a:stretch>
                            <a:fillRect/>
                          </a:stretch>
                        </p:blipFill>
                        <p:spPr>
                          <a:xfrm>
                            <a:off x="2238769" y="2218300"/>
                            <a:ext cx="4407647" cy="374650"/>
                          </a:xfrm>
                          <a:prstGeom prst="rect">
                            <a:avLst/>
                          </a:prstGeom>
                        </p:spPr>
                      </p:pic>
                    </p:oleObj>
                  </mc:Fallback>
                </mc:AlternateContent>
              </a:graphicData>
            </a:graphic>
          </p:graphicFrame>
          <p:grpSp>
            <p:nvGrpSpPr>
              <p:cNvPr id="15" name="组合 14"/>
              <p:cNvGrpSpPr/>
              <p:nvPr/>
            </p:nvGrpSpPr>
            <p:grpSpPr>
              <a:xfrm>
                <a:off x="2221558" y="2640916"/>
                <a:ext cx="1878776" cy="314066"/>
                <a:chOff x="2326333" y="2564716"/>
                <a:chExt cx="1878776" cy="314066"/>
              </a:xfrm>
            </p:grpSpPr>
            <p:graphicFrame>
              <p:nvGraphicFramePr>
                <p:cNvPr id="7" name="对象 6"/>
                <p:cNvGraphicFramePr>
                  <a:graphicFrameLocks noChangeAspect="1"/>
                </p:cNvGraphicFramePr>
                <p:nvPr>
                  <p:extLst>
                    <p:ext uri="{D42A27DB-BD31-4B8C-83A1-F6EECF244321}">
                      <p14:modId xmlns:p14="http://schemas.microsoft.com/office/powerpoint/2010/main" val="1713150759"/>
                    </p:ext>
                  </p:extLst>
                </p:nvPr>
              </p:nvGraphicFramePr>
              <p:xfrm>
                <a:off x="2326333" y="2564716"/>
                <a:ext cx="397817" cy="314066"/>
              </p:xfrm>
              <a:graphic>
                <a:graphicData uri="http://schemas.openxmlformats.org/presentationml/2006/ole">
                  <mc:AlternateContent xmlns:mc="http://schemas.openxmlformats.org/markup-compatibility/2006">
                    <mc:Choice xmlns:v="urn:schemas-microsoft-com:vml" Requires="v">
                      <p:oleObj spid="_x0000_s227101" name="Equation" r:id="rId8" imgW="241200" imgH="190440" progId="Equation.DSMT4">
                        <p:embed/>
                      </p:oleObj>
                    </mc:Choice>
                    <mc:Fallback>
                      <p:oleObj name="Equation" r:id="rId8" imgW="241200" imgH="190440" progId="Equation.DSMT4">
                        <p:embed/>
                        <p:pic>
                          <p:nvPicPr>
                            <p:cNvPr id="0" name=""/>
                            <p:cNvPicPr/>
                            <p:nvPr/>
                          </p:nvPicPr>
                          <p:blipFill>
                            <a:blip r:embed="rId9"/>
                            <a:stretch>
                              <a:fillRect/>
                            </a:stretch>
                          </p:blipFill>
                          <p:spPr>
                            <a:xfrm>
                              <a:off x="2326333" y="2564716"/>
                              <a:ext cx="397817" cy="314066"/>
                            </a:xfrm>
                            <a:prstGeom prst="rect">
                              <a:avLst/>
                            </a:prstGeom>
                          </p:spPr>
                        </p:pic>
                      </p:oleObj>
                    </mc:Fallback>
                  </mc:AlternateContent>
                </a:graphicData>
              </a:graphic>
            </p:graphicFrame>
            <p:cxnSp>
              <p:nvCxnSpPr>
                <p:cNvPr id="9" name="直接连接符 8"/>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943225" y="2576193"/>
                  <a:ext cx="1261884" cy="276999"/>
                </a:xfrm>
                <a:prstGeom prst="rect">
                  <a:avLst/>
                </a:prstGeom>
                <a:noFill/>
              </p:spPr>
              <p:txBody>
                <a:bodyPr wrap="none" rtlCol="0">
                  <a:spAutoFit/>
                </a:bodyPr>
                <a:lstStyle/>
                <a:p>
                  <a:r>
                    <a:rPr lang="zh-CN" altLang="en-US" sz="1200" dirty="0"/>
                    <a:t>梁</a:t>
                  </a:r>
                  <a:r>
                    <a:rPr lang="zh-CN" altLang="en-US" sz="1200" dirty="0" smtClean="0"/>
                    <a:t>单元质量矩阵</a:t>
                  </a:r>
                  <a:endParaRPr lang="zh-CN" altLang="en-US" sz="1200" dirty="0"/>
                </a:p>
              </p:txBody>
            </p:sp>
          </p:grpSp>
          <p:grpSp>
            <p:nvGrpSpPr>
              <p:cNvPr id="29" name="组合 28"/>
              <p:cNvGrpSpPr/>
              <p:nvPr/>
            </p:nvGrpSpPr>
            <p:grpSpPr>
              <a:xfrm>
                <a:off x="2221558" y="2934171"/>
                <a:ext cx="2186552" cy="314066"/>
                <a:chOff x="2326333" y="2564716"/>
                <a:chExt cx="2186552" cy="314066"/>
              </a:xfrm>
            </p:grpSpPr>
            <p:graphicFrame>
              <p:nvGraphicFramePr>
                <p:cNvPr id="31" name="对象 30"/>
                <p:cNvGraphicFramePr>
                  <a:graphicFrameLocks noChangeAspect="1"/>
                </p:cNvGraphicFramePr>
                <p:nvPr>
                  <p:extLst>
                    <p:ext uri="{D42A27DB-BD31-4B8C-83A1-F6EECF244321}">
                      <p14:modId xmlns:p14="http://schemas.microsoft.com/office/powerpoint/2010/main" val="865428629"/>
                    </p:ext>
                  </p:extLst>
                </p:nvPr>
              </p:nvGraphicFramePr>
              <p:xfrm>
                <a:off x="2326333" y="2564716"/>
                <a:ext cx="397817" cy="314066"/>
              </p:xfrm>
              <a:graphic>
                <a:graphicData uri="http://schemas.openxmlformats.org/presentationml/2006/ole">
                  <mc:AlternateContent xmlns:mc="http://schemas.openxmlformats.org/markup-compatibility/2006">
                    <mc:Choice xmlns:v="urn:schemas-microsoft-com:vml" Requires="v">
                      <p:oleObj spid="_x0000_s227102" name="Equation" r:id="rId10" imgW="241200" imgH="190440" progId="Equation.DSMT4">
                        <p:embed/>
                      </p:oleObj>
                    </mc:Choice>
                    <mc:Fallback>
                      <p:oleObj name="Equation" r:id="rId10" imgW="241200" imgH="190440" progId="Equation.DSMT4">
                        <p:embed/>
                        <p:pic>
                          <p:nvPicPr>
                            <p:cNvPr id="0" name=""/>
                            <p:cNvPicPr/>
                            <p:nvPr/>
                          </p:nvPicPr>
                          <p:blipFill>
                            <a:blip r:embed="rId11"/>
                            <a:stretch>
                              <a:fillRect/>
                            </a:stretch>
                          </p:blipFill>
                          <p:spPr>
                            <a:xfrm>
                              <a:off x="2326333" y="2564716"/>
                              <a:ext cx="397817" cy="314066"/>
                            </a:xfrm>
                            <a:prstGeom prst="rect">
                              <a:avLst/>
                            </a:prstGeom>
                          </p:spPr>
                        </p:pic>
                      </p:oleObj>
                    </mc:Fallback>
                  </mc:AlternateContent>
                </a:graphicData>
              </a:graphic>
            </p:graphicFrame>
            <p:cxnSp>
              <p:nvCxnSpPr>
                <p:cNvPr id="32" name="直接连接符 31"/>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2943225" y="2576193"/>
                  <a:ext cx="1569660" cy="276999"/>
                </a:xfrm>
                <a:prstGeom prst="rect">
                  <a:avLst/>
                </a:prstGeom>
                <a:noFill/>
              </p:spPr>
              <p:txBody>
                <a:bodyPr wrap="none" rtlCol="0">
                  <a:spAutoFit/>
                </a:bodyPr>
                <a:lstStyle/>
                <a:p>
                  <a:r>
                    <a:rPr lang="zh-CN" altLang="en-US" sz="1200" dirty="0"/>
                    <a:t>梁</a:t>
                  </a:r>
                  <a:r>
                    <a:rPr lang="zh-CN" altLang="en-US" sz="1200" dirty="0" smtClean="0"/>
                    <a:t>单元质量惯性矩阵</a:t>
                  </a:r>
                  <a:endParaRPr lang="zh-CN" altLang="en-US" sz="1200" dirty="0"/>
                </a:p>
              </p:txBody>
            </p:sp>
          </p:grpSp>
          <p:grpSp>
            <p:nvGrpSpPr>
              <p:cNvPr id="34" name="组合 33"/>
              <p:cNvGrpSpPr/>
              <p:nvPr/>
            </p:nvGrpSpPr>
            <p:grpSpPr>
              <a:xfrm>
                <a:off x="2273300" y="3248025"/>
                <a:ext cx="1827034" cy="314325"/>
                <a:chOff x="2378075" y="2564505"/>
                <a:chExt cx="1827034" cy="314325"/>
              </a:xfrm>
            </p:grpSpPr>
            <p:graphicFrame>
              <p:nvGraphicFramePr>
                <p:cNvPr id="35" name="对象 34"/>
                <p:cNvGraphicFramePr>
                  <a:graphicFrameLocks noChangeAspect="1"/>
                </p:cNvGraphicFramePr>
                <p:nvPr>
                  <p:extLst>
                    <p:ext uri="{D42A27DB-BD31-4B8C-83A1-F6EECF244321}">
                      <p14:modId xmlns:p14="http://schemas.microsoft.com/office/powerpoint/2010/main" val="2931082538"/>
                    </p:ext>
                  </p:extLst>
                </p:nvPr>
              </p:nvGraphicFramePr>
              <p:xfrm>
                <a:off x="2378075" y="2564505"/>
                <a:ext cx="293688" cy="314325"/>
              </p:xfrm>
              <a:graphic>
                <a:graphicData uri="http://schemas.openxmlformats.org/presentationml/2006/ole">
                  <mc:AlternateContent xmlns:mc="http://schemas.openxmlformats.org/markup-compatibility/2006">
                    <mc:Choice xmlns:v="urn:schemas-microsoft-com:vml" Requires="v">
                      <p:oleObj spid="_x0000_s227103" name="Equation" r:id="rId12" imgW="177480" imgH="190440" progId="Equation.DSMT4">
                        <p:embed/>
                      </p:oleObj>
                    </mc:Choice>
                    <mc:Fallback>
                      <p:oleObj name="Equation" r:id="rId12" imgW="177480" imgH="190440" progId="Equation.DSMT4">
                        <p:embed/>
                        <p:pic>
                          <p:nvPicPr>
                            <p:cNvPr id="0" name=""/>
                            <p:cNvPicPr/>
                            <p:nvPr/>
                          </p:nvPicPr>
                          <p:blipFill>
                            <a:blip r:embed="rId13"/>
                            <a:stretch>
                              <a:fillRect/>
                            </a:stretch>
                          </p:blipFill>
                          <p:spPr>
                            <a:xfrm>
                              <a:off x="2378075" y="2564505"/>
                              <a:ext cx="293688" cy="314325"/>
                            </a:xfrm>
                            <a:prstGeom prst="rect">
                              <a:avLst/>
                            </a:prstGeom>
                          </p:spPr>
                        </p:pic>
                      </p:oleObj>
                    </mc:Fallback>
                  </mc:AlternateContent>
                </a:graphicData>
              </a:graphic>
            </p:graphicFrame>
            <p:cxnSp>
              <p:nvCxnSpPr>
                <p:cNvPr id="36" name="直接连接符 35"/>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943225" y="2576193"/>
                  <a:ext cx="1261884" cy="276999"/>
                </a:xfrm>
                <a:prstGeom prst="rect">
                  <a:avLst/>
                </a:prstGeom>
                <a:noFill/>
              </p:spPr>
              <p:txBody>
                <a:bodyPr wrap="none" rtlCol="0">
                  <a:spAutoFit/>
                </a:bodyPr>
                <a:lstStyle/>
                <a:p>
                  <a:r>
                    <a:rPr lang="zh-CN" altLang="en-US" sz="1200" dirty="0"/>
                    <a:t>梁</a:t>
                  </a:r>
                  <a:r>
                    <a:rPr lang="zh-CN" altLang="en-US" sz="1200" dirty="0" smtClean="0"/>
                    <a:t>单元陀螺矩阵</a:t>
                  </a:r>
                  <a:endParaRPr lang="zh-CN" altLang="en-US" sz="1200" dirty="0"/>
                </a:p>
              </p:txBody>
            </p:sp>
          </p:grpSp>
          <p:grpSp>
            <p:nvGrpSpPr>
              <p:cNvPr id="42" name="组合 41"/>
              <p:cNvGrpSpPr/>
              <p:nvPr/>
            </p:nvGrpSpPr>
            <p:grpSpPr>
              <a:xfrm>
                <a:off x="5005388" y="2945648"/>
                <a:ext cx="2175707" cy="314325"/>
                <a:chOff x="2337178" y="2565257"/>
                <a:chExt cx="2175707" cy="314325"/>
              </a:xfrm>
            </p:grpSpPr>
            <p:graphicFrame>
              <p:nvGraphicFramePr>
                <p:cNvPr id="43" name="对象 42"/>
                <p:cNvGraphicFramePr>
                  <a:graphicFrameLocks noChangeAspect="1"/>
                </p:cNvGraphicFramePr>
                <p:nvPr>
                  <p:extLst>
                    <p:ext uri="{D42A27DB-BD31-4B8C-83A1-F6EECF244321}">
                      <p14:modId xmlns:p14="http://schemas.microsoft.com/office/powerpoint/2010/main" val="2362204870"/>
                    </p:ext>
                  </p:extLst>
                </p:nvPr>
              </p:nvGraphicFramePr>
              <p:xfrm>
                <a:off x="2337178" y="2565257"/>
                <a:ext cx="377825" cy="314325"/>
              </p:xfrm>
              <a:graphic>
                <a:graphicData uri="http://schemas.openxmlformats.org/presentationml/2006/ole">
                  <mc:AlternateContent xmlns:mc="http://schemas.openxmlformats.org/markup-compatibility/2006">
                    <mc:Choice xmlns:v="urn:schemas-microsoft-com:vml" Requires="v">
                      <p:oleObj spid="_x0000_s227104" name="Equation" r:id="rId14" imgW="228600" imgH="190440" progId="Equation.DSMT4">
                        <p:embed/>
                      </p:oleObj>
                    </mc:Choice>
                    <mc:Fallback>
                      <p:oleObj name="Equation" r:id="rId14" imgW="228600" imgH="190440" progId="Equation.DSMT4">
                        <p:embed/>
                        <p:pic>
                          <p:nvPicPr>
                            <p:cNvPr id="0" name=""/>
                            <p:cNvPicPr/>
                            <p:nvPr/>
                          </p:nvPicPr>
                          <p:blipFill>
                            <a:blip r:embed="rId15"/>
                            <a:stretch>
                              <a:fillRect/>
                            </a:stretch>
                          </p:blipFill>
                          <p:spPr>
                            <a:xfrm>
                              <a:off x="2337178" y="2565257"/>
                              <a:ext cx="377825" cy="314325"/>
                            </a:xfrm>
                            <a:prstGeom prst="rect">
                              <a:avLst/>
                            </a:prstGeom>
                          </p:spPr>
                        </p:pic>
                      </p:oleObj>
                    </mc:Fallback>
                  </mc:AlternateContent>
                </a:graphicData>
              </a:graphic>
            </p:graphicFrame>
            <p:cxnSp>
              <p:nvCxnSpPr>
                <p:cNvPr id="44" name="直接连接符 43"/>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2943225" y="2576193"/>
                  <a:ext cx="1569660" cy="276999"/>
                </a:xfrm>
                <a:prstGeom prst="rect">
                  <a:avLst/>
                </a:prstGeom>
                <a:noFill/>
              </p:spPr>
              <p:txBody>
                <a:bodyPr wrap="none" rtlCol="0">
                  <a:spAutoFit/>
                </a:bodyPr>
                <a:lstStyle/>
                <a:p>
                  <a:r>
                    <a:rPr lang="zh-CN" altLang="en-US" sz="1200" dirty="0"/>
                    <a:t>梁单元拉伸刚度矩阵</a:t>
                  </a:r>
                </a:p>
              </p:txBody>
            </p:sp>
          </p:grpSp>
          <p:grpSp>
            <p:nvGrpSpPr>
              <p:cNvPr id="46" name="组合 45"/>
              <p:cNvGrpSpPr/>
              <p:nvPr/>
            </p:nvGrpSpPr>
            <p:grpSpPr>
              <a:xfrm>
                <a:off x="1881188" y="3544888"/>
                <a:ext cx="3142476" cy="314325"/>
                <a:chOff x="1985963" y="2564623"/>
                <a:chExt cx="3142476" cy="314325"/>
              </a:xfrm>
            </p:grpSpPr>
            <p:graphicFrame>
              <p:nvGraphicFramePr>
                <p:cNvPr id="47" name="对象 46"/>
                <p:cNvGraphicFramePr>
                  <a:graphicFrameLocks noChangeAspect="1"/>
                </p:cNvGraphicFramePr>
                <p:nvPr>
                  <p:extLst>
                    <p:ext uri="{D42A27DB-BD31-4B8C-83A1-F6EECF244321}">
                      <p14:modId xmlns:p14="http://schemas.microsoft.com/office/powerpoint/2010/main" val="176213781"/>
                    </p:ext>
                  </p:extLst>
                </p:nvPr>
              </p:nvGraphicFramePr>
              <p:xfrm>
                <a:off x="1985963" y="2564623"/>
                <a:ext cx="776287" cy="314325"/>
              </p:xfrm>
              <a:graphic>
                <a:graphicData uri="http://schemas.openxmlformats.org/presentationml/2006/ole">
                  <mc:AlternateContent xmlns:mc="http://schemas.openxmlformats.org/markup-compatibility/2006">
                    <mc:Choice xmlns:v="urn:schemas-microsoft-com:vml" Requires="v">
                      <p:oleObj spid="_x0000_s227105" name="Equation" r:id="rId16" imgW="469800" imgH="190440" progId="Equation.DSMT4">
                        <p:embed/>
                      </p:oleObj>
                    </mc:Choice>
                    <mc:Fallback>
                      <p:oleObj name="Equation" r:id="rId16" imgW="469800" imgH="190440" progId="Equation.DSMT4">
                        <p:embed/>
                        <p:pic>
                          <p:nvPicPr>
                            <p:cNvPr id="0" name=""/>
                            <p:cNvPicPr/>
                            <p:nvPr/>
                          </p:nvPicPr>
                          <p:blipFill>
                            <a:blip r:embed="rId17"/>
                            <a:stretch>
                              <a:fillRect/>
                            </a:stretch>
                          </p:blipFill>
                          <p:spPr>
                            <a:xfrm>
                              <a:off x="1985963" y="2564623"/>
                              <a:ext cx="776287" cy="314325"/>
                            </a:xfrm>
                            <a:prstGeom prst="rect">
                              <a:avLst/>
                            </a:prstGeom>
                          </p:spPr>
                        </p:pic>
                      </p:oleObj>
                    </mc:Fallback>
                  </mc:AlternateContent>
                </a:graphicData>
              </a:graphic>
            </p:graphicFrame>
            <p:cxnSp>
              <p:nvCxnSpPr>
                <p:cNvPr id="48" name="直接连接符 47"/>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2943225" y="2576193"/>
                  <a:ext cx="2185214" cy="276999"/>
                </a:xfrm>
                <a:prstGeom prst="rect">
                  <a:avLst/>
                </a:prstGeom>
                <a:noFill/>
              </p:spPr>
              <p:txBody>
                <a:bodyPr wrap="none" rtlCol="0">
                  <a:spAutoFit/>
                </a:bodyPr>
                <a:lstStyle/>
                <a:p>
                  <a:r>
                    <a:rPr lang="zh-CN" altLang="en-US" sz="1200" dirty="0" smtClean="0"/>
                    <a:t>节点加速度、速度、位移向量</a:t>
                  </a:r>
                  <a:endParaRPr lang="zh-CN" altLang="en-US" sz="1200" dirty="0"/>
                </a:p>
              </p:txBody>
            </p:sp>
          </p:grpSp>
          <p:grpSp>
            <p:nvGrpSpPr>
              <p:cNvPr id="50" name="组合 49"/>
              <p:cNvGrpSpPr/>
              <p:nvPr/>
            </p:nvGrpSpPr>
            <p:grpSpPr>
              <a:xfrm>
                <a:off x="5046663" y="3251200"/>
                <a:ext cx="1672768" cy="314325"/>
                <a:chOff x="2378453" y="2565587"/>
                <a:chExt cx="1672768" cy="314325"/>
              </a:xfrm>
            </p:grpSpPr>
            <p:graphicFrame>
              <p:nvGraphicFramePr>
                <p:cNvPr id="51" name="对象 50"/>
                <p:cNvGraphicFramePr>
                  <a:graphicFrameLocks noChangeAspect="1"/>
                </p:cNvGraphicFramePr>
                <p:nvPr>
                  <p:extLst>
                    <p:ext uri="{D42A27DB-BD31-4B8C-83A1-F6EECF244321}">
                      <p14:modId xmlns:p14="http://schemas.microsoft.com/office/powerpoint/2010/main" val="2750137398"/>
                    </p:ext>
                  </p:extLst>
                </p:nvPr>
              </p:nvGraphicFramePr>
              <p:xfrm>
                <a:off x="2378453" y="2565587"/>
                <a:ext cx="293687" cy="314325"/>
              </p:xfrm>
              <a:graphic>
                <a:graphicData uri="http://schemas.openxmlformats.org/presentationml/2006/ole">
                  <mc:AlternateContent xmlns:mc="http://schemas.openxmlformats.org/markup-compatibility/2006">
                    <mc:Choice xmlns:v="urn:schemas-microsoft-com:vml" Requires="v">
                      <p:oleObj spid="_x0000_s227106" name="Equation" r:id="rId18" imgW="177480" imgH="190440" progId="Equation.DSMT4">
                        <p:embed/>
                      </p:oleObj>
                    </mc:Choice>
                    <mc:Fallback>
                      <p:oleObj name="Equation" r:id="rId18" imgW="177480" imgH="190440" progId="Equation.DSMT4">
                        <p:embed/>
                        <p:pic>
                          <p:nvPicPr>
                            <p:cNvPr id="0" name=""/>
                            <p:cNvPicPr/>
                            <p:nvPr/>
                          </p:nvPicPr>
                          <p:blipFill>
                            <a:blip r:embed="rId19"/>
                            <a:stretch>
                              <a:fillRect/>
                            </a:stretch>
                          </p:blipFill>
                          <p:spPr>
                            <a:xfrm>
                              <a:off x="2378453" y="2565587"/>
                              <a:ext cx="293687" cy="314325"/>
                            </a:xfrm>
                            <a:prstGeom prst="rect">
                              <a:avLst/>
                            </a:prstGeom>
                          </p:spPr>
                        </p:pic>
                      </p:oleObj>
                    </mc:Fallback>
                  </mc:AlternateContent>
                </a:graphicData>
              </a:graphic>
            </p:graphicFrame>
            <p:cxnSp>
              <p:nvCxnSpPr>
                <p:cNvPr id="52" name="直接连接符 51"/>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2943225" y="2576193"/>
                  <a:ext cx="1107996" cy="276999"/>
                </a:xfrm>
                <a:prstGeom prst="rect">
                  <a:avLst/>
                </a:prstGeom>
                <a:noFill/>
              </p:spPr>
              <p:txBody>
                <a:bodyPr wrap="none" rtlCol="0">
                  <a:spAutoFit/>
                </a:bodyPr>
                <a:lstStyle/>
                <a:p>
                  <a:r>
                    <a:rPr lang="zh-CN" altLang="en-US" sz="1200" dirty="0" smtClean="0"/>
                    <a:t>广义激励向量</a:t>
                  </a:r>
                  <a:endParaRPr lang="zh-CN" altLang="en-US" sz="1200" dirty="0"/>
                </a:p>
              </p:txBody>
            </p:sp>
          </p:grpSp>
          <p:grpSp>
            <p:nvGrpSpPr>
              <p:cNvPr id="69" name="组合 68"/>
              <p:cNvGrpSpPr/>
              <p:nvPr/>
            </p:nvGrpSpPr>
            <p:grpSpPr>
              <a:xfrm>
                <a:off x="5078413" y="3557001"/>
                <a:ext cx="1487129" cy="276999"/>
                <a:chOff x="2410203" y="2576193"/>
                <a:chExt cx="1487129" cy="276999"/>
              </a:xfrm>
            </p:grpSpPr>
            <p:graphicFrame>
              <p:nvGraphicFramePr>
                <p:cNvPr id="70" name="对象 69"/>
                <p:cNvGraphicFramePr>
                  <a:graphicFrameLocks noChangeAspect="1"/>
                </p:cNvGraphicFramePr>
                <p:nvPr>
                  <p:extLst>
                    <p:ext uri="{D42A27DB-BD31-4B8C-83A1-F6EECF244321}">
                      <p14:modId xmlns:p14="http://schemas.microsoft.com/office/powerpoint/2010/main" val="3113895610"/>
                    </p:ext>
                  </p:extLst>
                </p:nvPr>
              </p:nvGraphicFramePr>
              <p:xfrm>
                <a:off x="2410203" y="2618055"/>
                <a:ext cx="230187" cy="209550"/>
              </p:xfrm>
              <a:graphic>
                <a:graphicData uri="http://schemas.openxmlformats.org/presentationml/2006/ole">
                  <mc:AlternateContent xmlns:mc="http://schemas.openxmlformats.org/markup-compatibility/2006">
                    <mc:Choice xmlns:v="urn:schemas-microsoft-com:vml" Requires="v">
                      <p:oleObj spid="_x0000_s227107" name="Equation" r:id="rId20" imgW="139680" imgH="126720" progId="Equation.DSMT4">
                        <p:embed/>
                      </p:oleObj>
                    </mc:Choice>
                    <mc:Fallback>
                      <p:oleObj name="Equation" r:id="rId20" imgW="139680" imgH="126720" progId="Equation.DSMT4">
                        <p:embed/>
                        <p:pic>
                          <p:nvPicPr>
                            <p:cNvPr id="0" name=""/>
                            <p:cNvPicPr/>
                            <p:nvPr/>
                          </p:nvPicPr>
                          <p:blipFill>
                            <a:blip r:embed="rId21"/>
                            <a:stretch>
                              <a:fillRect/>
                            </a:stretch>
                          </p:blipFill>
                          <p:spPr>
                            <a:xfrm>
                              <a:off x="2410203" y="2618055"/>
                              <a:ext cx="230187" cy="209550"/>
                            </a:xfrm>
                            <a:prstGeom prst="rect">
                              <a:avLst/>
                            </a:prstGeom>
                          </p:spPr>
                        </p:pic>
                      </p:oleObj>
                    </mc:Fallback>
                  </mc:AlternateContent>
                </a:graphicData>
              </a:graphic>
            </p:graphicFrame>
            <p:cxnSp>
              <p:nvCxnSpPr>
                <p:cNvPr id="71" name="直接连接符 70"/>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2943225" y="2576193"/>
                  <a:ext cx="954107" cy="276999"/>
                </a:xfrm>
                <a:prstGeom prst="rect">
                  <a:avLst/>
                </a:prstGeom>
                <a:noFill/>
              </p:spPr>
              <p:txBody>
                <a:bodyPr wrap="none" rtlCol="0">
                  <a:spAutoFit/>
                </a:bodyPr>
                <a:lstStyle/>
                <a:p>
                  <a:r>
                    <a:rPr lang="zh-CN" altLang="en-US" sz="1200" dirty="0" smtClean="0"/>
                    <a:t>旋转角速度</a:t>
                  </a:r>
                  <a:endParaRPr lang="zh-CN" altLang="en-US" sz="1200" dirty="0"/>
                </a:p>
              </p:txBody>
            </p:sp>
          </p:grpSp>
        </p:grpSp>
      </p:grpSp>
      <p:grpSp>
        <p:nvGrpSpPr>
          <p:cNvPr id="21" name="组合 20"/>
          <p:cNvGrpSpPr/>
          <p:nvPr/>
        </p:nvGrpSpPr>
        <p:grpSpPr>
          <a:xfrm>
            <a:off x="1827228" y="4505325"/>
            <a:ext cx="5489545" cy="1358900"/>
            <a:chOff x="2312988" y="4505325"/>
            <a:chExt cx="5489545" cy="1358900"/>
          </a:xfrm>
        </p:grpSpPr>
        <p:graphicFrame>
          <p:nvGraphicFramePr>
            <p:cNvPr id="54" name="对象 53"/>
            <p:cNvGraphicFramePr>
              <a:graphicFrameLocks noChangeAspect="1"/>
            </p:cNvGraphicFramePr>
            <p:nvPr>
              <p:extLst>
                <p:ext uri="{D42A27DB-BD31-4B8C-83A1-F6EECF244321}">
                  <p14:modId xmlns:p14="http://schemas.microsoft.com/office/powerpoint/2010/main" val="1491973127"/>
                </p:ext>
              </p:extLst>
            </p:nvPr>
          </p:nvGraphicFramePr>
          <p:xfrm>
            <a:off x="3086100" y="4505325"/>
            <a:ext cx="2711450" cy="374650"/>
          </p:xfrm>
          <a:graphic>
            <a:graphicData uri="http://schemas.openxmlformats.org/presentationml/2006/ole">
              <mc:AlternateContent xmlns:mc="http://schemas.openxmlformats.org/markup-compatibility/2006">
                <mc:Choice xmlns:v="urn:schemas-microsoft-com:vml" Requires="v">
                  <p:oleObj spid="_x0000_s227108" name="Equation" r:id="rId22" imgW="1562040" imgH="215640" progId="Equation.DSMT4">
                    <p:embed/>
                  </p:oleObj>
                </mc:Choice>
                <mc:Fallback>
                  <p:oleObj name="Equation" r:id="rId22" imgW="1562040" imgH="215640" progId="Equation.DSMT4">
                    <p:embed/>
                    <p:pic>
                      <p:nvPicPr>
                        <p:cNvPr id="0" name=""/>
                        <p:cNvPicPr/>
                        <p:nvPr/>
                      </p:nvPicPr>
                      <p:blipFill>
                        <a:blip r:embed="rId23"/>
                        <a:stretch>
                          <a:fillRect/>
                        </a:stretch>
                      </p:blipFill>
                      <p:spPr>
                        <a:xfrm>
                          <a:off x="3086100" y="4505325"/>
                          <a:ext cx="2711450" cy="374650"/>
                        </a:xfrm>
                        <a:prstGeom prst="rect">
                          <a:avLst/>
                        </a:prstGeom>
                      </p:spPr>
                    </p:pic>
                  </p:oleObj>
                </mc:Fallback>
              </mc:AlternateContent>
            </a:graphicData>
          </a:graphic>
        </p:graphicFrame>
        <p:grpSp>
          <p:nvGrpSpPr>
            <p:cNvPr id="56" name="组合 55"/>
            <p:cNvGrpSpPr/>
            <p:nvPr/>
          </p:nvGrpSpPr>
          <p:grpSpPr>
            <a:xfrm>
              <a:off x="2312988" y="4937125"/>
              <a:ext cx="2041470" cy="314325"/>
              <a:chOff x="2317527" y="2640712"/>
              <a:chExt cx="2041470" cy="314325"/>
            </a:xfrm>
          </p:grpSpPr>
          <p:graphicFrame>
            <p:nvGraphicFramePr>
              <p:cNvPr id="57" name="对象 56"/>
              <p:cNvGraphicFramePr>
                <a:graphicFrameLocks noChangeAspect="1"/>
              </p:cNvGraphicFramePr>
              <p:nvPr>
                <p:extLst>
                  <p:ext uri="{D42A27DB-BD31-4B8C-83A1-F6EECF244321}">
                    <p14:modId xmlns:p14="http://schemas.microsoft.com/office/powerpoint/2010/main" val="705669162"/>
                  </p:ext>
                </p:extLst>
              </p:nvPr>
            </p:nvGraphicFramePr>
            <p:xfrm>
              <a:off x="2317527" y="2640712"/>
              <a:ext cx="417512" cy="314325"/>
            </p:xfrm>
            <a:graphic>
              <a:graphicData uri="http://schemas.openxmlformats.org/presentationml/2006/ole">
                <mc:AlternateContent xmlns:mc="http://schemas.openxmlformats.org/markup-compatibility/2006">
                  <mc:Choice xmlns:v="urn:schemas-microsoft-com:vml" Requires="v">
                    <p:oleObj spid="_x0000_s227109" name="Equation" r:id="rId24" imgW="253800" imgH="190440" progId="Equation.DSMT4">
                      <p:embed/>
                    </p:oleObj>
                  </mc:Choice>
                  <mc:Fallback>
                    <p:oleObj name="Equation" r:id="rId24" imgW="253800" imgH="190440" progId="Equation.DSMT4">
                      <p:embed/>
                      <p:pic>
                        <p:nvPicPr>
                          <p:cNvPr id="0" name=""/>
                          <p:cNvPicPr/>
                          <p:nvPr/>
                        </p:nvPicPr>
                        <p:blipFill>
                          <a:blip r:embed="rId25"/>
                          <a:stretch>
                            <a:fillRect/>
                          </a:stretch>
                        </p:blipFill>
                        <p:spPr>
                          <a:xfrm>
                            <a:off x="2317527" y="2640712"/>
                            <a:ext cx="417512" cy="314325"/>
                          </a:xfrm>
                          <a:prstGeom prst="rect">
                            <a:avLst/>
                          </a:prstGeom>
                        </p:spPr>
                      </p:pic>
                    </p:oleObj>
                  </mc:Fallback>
                </mc:AlternateContent>
              </a:graphicData>
            </a:graphic>
          </p:graphicFrame>
          <p:cxnSp>
            <p:nvCxnSpPr>
              <p:cNvPr id="58" name="直接连接符 57"/>
              <p:cNvCxnSpPr/>
              <p:nvPr/>
            </p:nvCxnSpPr>
            <p:spPr>
              <a:xfrm>
                <a:off x="2724150" y="27813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2943225" y="2652393"/>
                <a:ext cx="1415772" cy="276999"/>
              </a:xfrm>
              <a:prstGeom prst="rect">
                <a:avLst/>
              </a:prstGeom>
              <a:noFill/>
            </p:spPr>
            <p:txBody>
              <a:bodyPr wrap="none" rtlCol="0">
                <a:spAutoFit/>
              </a:bodyPr>
              <a:lstStyle/>
              <a:p>
                <a:r>
                  <a:rPr lang="zh-CN" altLang="en-US" sz="1200" dirty="0"/>
                  <a:t>刚性</a:t>
                </a:r>
                <a:r>
                  <a:rPr lang="zh-CN" altLang="en-US" sz="1200" dirty="0" smtClean="0"/>
                  <a:t>圆盘质量矩阵</a:t>
                </a:r>
                <a:endParaRPr lang="zh-CN" altLang="en-US" sz="1200" dirty="0"/>
              </a:p>
            </p:txBody>
          </p:sp>
        </p:grpSp>
        <p:grpSp>
          <p:nvGrpSpPr>
            <p:cNvPr id="61" name="组合 60"/>
            <p:cNvGrpSpPr/>
            <p:nvPr/>
          </p:nvGrpSpPr>
          <p:grpSpPr>
            <a:xfrm>
              <a:off x="2326333" y="5250635"/>
              <a:ext cx="2349247" cy="314325"/>
              <a:chOff x="2317527" y="2640712"/>
              <a:chExt cx="2349247" cy="314325"/>
            </a:xfrm>
          </p:grpSpPr>
          <p:graphicFrame>
            <p:nvGraphicFramePr>
              <p:cNvPr id="62" name="对象 61"/>
              <p:cNvGraphicFramePr>
                <a:graphicFrameLocks noChangeAspect="1"/>
              </p:cNvGraphicFramePr>
              <p:nvPr>
                <p:extLst>
                  <p:ext uri="{D42A27DB-BD31-4B8C-83A1-F6EECF244321}">
                    <p14:modId xmlns:p14="http://schemas.microsoft.com/office/powerpoint/2010/main" val="494195641"/>
                  </p:ext>
                </p:extLst>
              </p:nvPr>
            </p:nvGraphicFramePr>
            <p:xfrm>
              <a:off x="2317527" y="2640712"/>
              <a:ext cx="417512" cy="314325"/>
            </p:xfrm>
            <a:graphic>
              <a:graphicData uri="http://schemas.openxmlformats.org/presentationml/2006/ole">
                <mc:AlternateContent xmlns:mc="http://schemas.openxmlformats.org/markup-compatibility/2006">
                  <mc:Choice xmlns:v="urn:schemas-microsoft-com:vml" Requires="v">
                    <p:oleObj spid="_x0000_s227110" name="Equation" r:id="rId26" imgW="253800" imgH="190440" progId="Equation.DSMT4">
                      <p:embed/>
                    </p:oleObj>
                  </mc:Choice>
                  <mc:Fallback>
                    <p:oleObj name="Equation" r:id="rId26" imgW="253800" imgH="190440" progId="Equation.DSMT4">
                      <p:embed/>
                      <p:pic>
                        <p:nvPicPr>
                          <p:cNvPr id="0" name=""/>
                          <p:cNvPicPr/>
                          <p:nvPr/>
                        </p:nvPicPr>
                        <p:blipFill>
                          <a:blip r:embed="rId27"/>
                          <a:stretch>
                            <a:fillRect/>
                          </a:stretch>
                        </p:blipFill>
                        <p:spPr>
                          <a:xfrm>
                            <a:off x="2317527" y="2640712"/>
                            <a:ext cx="417512" cy="314325"/>
                          </a:xfrm>
                          <a:prstGeom prst="rect">
                            <a:avLst/>
                          </a:prstGeom>
                        </p:spPr>
                      </p:pic>
                    </p:oleObj>
                  </mc:Fallback>
                </mc:AlternateContent>
              </a:graphicData>
            </a:graphic>
          </p:graphicFrame>
          <p:cxnSp>
            <p:nvCxnSpPr>
              <p:cNvPr id="63" name="直接连接符 62"/>
              <p:cNvCxnSpPr/>
              <p:nvPr/>
            </p:nvCxnSpPr>
            <p:spPr>
              <a:xfrm>
                <a:off x="2724150" y="27813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2943225" y="2652393"/>
                <a:ext cx="1723549" cy="276999"/>
              </a:xfrm>
              <a:prstGeom prst="rect">
                <a:avLst/>
              </a:prstGeom>
              <a:noFill/>
            </p:spPr>
            <p:txBody>
              <a:bodyPr wrap="none" rtlCol="0">
                <a:spAutoFit/>
              </a:bodyPr>
              <a:lstStyle/>
              <a:p>
                <a:r>
                  <a:rPr lang="zh-CN" altLang="en-US" sz="1200" dirty="0"/>
                  <a:t>刚性</a:t>
                </a:r>
                <a:r>
                  <a:rPr lang="zh-CN" altLang="en-US" sz="1200" dirty="0" smtClean="0"/>
                  <a:t>圆盘质量惯性矩阵</a:t>
                </a:r>
                <a:endParaRPr lang="zh-CN" altLang="en-US" sz="1200" dirty="0"/>
              </a:p>
            </p:txBody>
          </p:sp>
        </p:grpSp>
        <p:grpSp>
          <p:nvGrpSpPr>
            <p:cNvPr id="65" name="组合 64"/>
            <p:cNvGrpSpPr/>
            <p:nvPr/>
          </p:nvGrpSpPr>
          <p:grpSpPr>
            <a:xfrm>
              <a:off x="2387600" y="5549900"/>
              <a:ext cx="1980203" cy="314325"/>
              <a:chOff x="2378794" y="2641118"/>
              <a:chExt cx="1980203" cy="314325"/>
            </a:xfrm>
          </p:grpSpPr>
          <p:graphicFrame>
            <p:nvGraphicFramePr>
              <p:cNvPr id="66" name="对象 65"/>
              <p:cNvGraphicFramePr>
                <a:graphicFrameLocks noChangeAspect="1"/>
              </p:cNvGraphicFramePr>
              <p:nvPr>
                <p:extLst>
                  <p:ext uri="{D42A27DB-BD31-4B8C-83A1-F6EECF244321}">
                    <p14:modId xmlns:p14="http://schemas.microsoft.com/office/powerpoint/2010/main" val="1816247002"/>
                  </p:ext>
                </p:extLst>
              </p:nvPr>
            </p:nvGraphicFramePr>
            <p:xfrm>
              <a:off x="2378794" y="2641118"/>
              <a:ext cx="292100" cy="314325"/>
            </p:xfrm>
            <a:graphic>
              <a:graphicData uri="http://schemas.openxmlformats.org/presentationml/2006/ole">
                <mc:AlternateContent xmlns:mc="http://schemas.openxmlformats.org/markup-compatibility/2006">
                  <mc:Choice xmlns:v="urn:schemas-microsoft-com:vml" Requires="v">
                    <p:oleObj spid="_x0000_s227111" name="Equation" r:id="rId28" imgW="177480" imgH="190440" progId="Equation.DSMT4">
                      <p:embed/>
                    </p:oleObj>
                  </mc:Choice>
                  <mc:Fallback>
                    <p:oleObj name="Equation" r:id="rId28" imgW="177480" imgH="190440" progId="Equation.DSMT4">
                      <p:embed/>
                      <p:pic>
                        <p:nvPicPr>
                          <p:cNvPr id="0" name=""/>
                          <p:cNvPicPr/>
                          <p:nvPr/>
                        </p:nvPicPr>
                        <p:blipFill>
                          <a:blip r:embed="rId29"/>
                          <a:stretch>
                            <a:fillRect/>
                          </a:stretch>
                        </p:blipFill>
                        <p:spPr>
                          <a:xfrm>
                            <a:off x="2378794" y="2641118"/>
                            <a:ext cx="292100" cy="314325"/>
                          </a:xfrm>
                          <a:prstGeom prst="rect">
                            <a:avLst/>
                          </a:prstGeom>
                        </p:spPr>
                      </p:pic>
                    </p:oleObj>
                  </mc:Fallback>
                </mc:AlternateContent>
              </a:graphicData>
            </a:graphic>
          </p:graphicFrame>
          <p:cxnSp>
            <p:nvCxnSpPr>
              <p:cNvPr id="67" name="直接连接符 66"/>
              <p:cNvCxnSpPr/>
              <p:nvPr/>
            </p:nvCxnSpPr>
            <p:spPr>
              <a:xfrm>
                <a:off x="2724150" y="27813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2943225" y="2652393"/>
                <a:ext cx="1415772" cy="276999"/>
              </a:xfrm>
              <a:prstGeom prst="rect">
                <a:avLst/>
              </a:prstGeom>
              <a:noFill/>
            </p:spPr>
            <p:txBody>
              <a:bodyPr wrap="none" rtlCol="0">
                <a:spAutoFit/>
              </a:bodyPr>
              <a:lstStyle/>
              <a:p>
                <a:r>
                  <a:rPr lang="zh-CN" altLang="en-US" sz="1200" dirty="0"/>
                  <a:t>刚性</a:t>
                </a:r>
                <a:r>
                  <a:rPr lang="zh-CN" altLang="en-US" sz="1200" dirty="0" smtClean="0"/>
                  <a:t>圆盘陀螺矩阵</a:t>
                </a:r>
                <a:endParaRPr lang="zh-CN" altLang="en-US" sz="1200" dirty="0"/>
              </a:p>
            </p:txBody>
          </p:sp>
        </p:grpSp>
        <p:grpSp>
          <p:nvGrpSpPr>
            <p:cNvPr id="73" name="组合 72"/>
            <p:cNvGrpSpPr/>
            <p:nvPr/>
          </p:nvGrpSpPr>
          <p:grpSpPr>
            <a:xfrm>
              <a:off x="4611688" y="4930775"/>
              <a:ext cx="3190845" cy="314325"/>
              <a:chOff x="1937594" y="2641751"/>
              <a:chExt cx="3190845" cy="314325"/>
            </a:xfrm>
          </p:grpSpPr>
          <p:graphicFrame>
            <p:nvGraphicFramePr>
              <p:cNvPr id="74" name="对象 73"/>
              <p:cNvGraphicFramePr>
                <a:graphicFrameLocks noChangeAspect="1"/>
              </p:cNvGraphicFramePr>
              <p:nvPr>
                <p:extLst>
                  <p:ext uri="{D42A27DB-BD31-4B8C-83A1-F6EECF244321}">
                    <p14:modId xmlns:p14="http://schemas.microsoft.com/office/powerpoint/2010/main" val="3384307796"/>
                  </p:ext>
                </p:extLst>
              </p:nvPr>
            </p:nvGraphicFramePr>
            <p:xfrm>
              <a:off x="1937594" y="2641751"/>
              <a:ext cx="814387" cy="314325"/>
            </p:xfrm>
            <a:graphic>
              <a:graphicData uri="http://schemas.openxmlformats.org/presentationml/2006/ole">
                <mc:AlternateContent xmlns:mc="http://schemas.openxmlformats.org/markup-compatibility/2006">
                  <mc:Choice xmlns:v="urn:schemas-microsoft-com:vml" Requires="v">
                    <p:oleObj spid="_x0000_s227112" name="Equation" r:id="rId30" imgW="495000" imgH="190440" progId="Equation.DSMT4">
                      <p:embed/>
                    </p:oleObj>
                  </mc:Choice>
                  <mc:Fallback>
                    <p:oleObj name="Equation" r:id="rId30" imgW="495000" imgH="190440" progId="Equation.DSMT4">
                      <p:embed/>
                      <p:pic>
                        <p:nvPicPr>
                          <p:cNvPr id="0" name=""/>
                          <p:cNvPicPr/>
                          <p:nvPr/>
                        </p:nvPicPr>
                        <p:blipFill>
                          <a:blip r:embed="rId31"/>
                          <a:stretch>
                            <a:fillRect/>
                          </a:stretch>
                        </p:blipFill>
                        <p:spPr>
                          <a:xfrm>
                            <a:off x="1937594" y="2641751"/>
                            <a:ext cx="814387" cy="314325"/>
                          </a:xfrm>
                          <a:prstGeom prst="rect">
                            <a:avLst/>
                          </a:prstGeom>
                        </p:spPr>
                      </p:pic>
                    </p:oleObj>
                  </mc:Fallback>
                </mc:AlternateContent>
              </a:graphicData>
            </a:graphic>
          </p:graphicFrame>
          <p:cxnSp>
            <p:nvCxnSpPr>
              <p:cNvPr id="75" name="直接连接符 74"/>
              <p:cNvCxnSpPr/>
              <p:nvPr/>
            </p:nvCxnSpPr>
            <p:spPr>
              <a:xfrm>
                <a:off x="2724150" y="27813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2943225" y="2652393"/>
                <a:ext cx="2185214" cy="276999"/>
              </a:xfrm>
              <a:prstGeom prst="rect">
                <a:avLst/>
              </a:prstGeom>
              <a:noFill/>
            </p:spPr>
            <p:txBody>
              <a:bodyPr wrap="none" rtlCol="0">
                <a:spAutoFit/>
              </a:bodyPr>
              <a:lstStyle/>
              <a:p>
                <a:r>
                  <a:rPr lang="zh-CN" altLang="en-US" sz="1200" dirty="0"/>
                  <a:t>节点加速度、速度、位移向量</a:t>
                </a:r>
              </a:p>
            </p:txBody>
          </p:sp>
        </p:grpSp>
        <p:grpSp>
          <p:nvGrpSpPr>
            <p:cNvPr id="77" name="组合 76"/>
            <p:cNvGrpSpPr/>
            <p:nvPr/>
          </p:nvGrpSpPr>
          <p:grpSpPr>
            <a:xfrm>
              <a:off x="5078413" y="5251450"/>
              <a:ext cx="1672427" cy="314325"/>
              <a:chOff x="2378794" y="2641118"/>
              <a:chExt cx="1672427" cy="314325"/>
            </a:xfrm>
          </p:grpSpPr>
          <p:graphicFrame>
            <p:nvGraphicFramePr>
              <p:cNvPr id="78" name="对象 77"/>
              <p:cNvGraphicFramePr>
                <a:graphicFrameLocks noChangeAspect="1"/>
              </p:cNvGraphicFramePr>
              <p:nvPr>
                <p:extLst>
                  <p:ext uri="{D42A27DB-BD31-4B8C-83A1-F6EECF244321}">
                    <p14:modId xmlns:p14="http://schemas.microsoft.com/office/powerpoint/2010/main" val="1868470252"/>
                  </p:ext>
                </p:extLst>
              </p:nvPr>
            </p:nvGraphicFramePr>
            <p:xfrm>
              <a:off x="2378794" y="2641118"/>
              <a:ext cx="292100" cy="314325"/>
            </p:xfrm>
            <a:graphic>
              <a:graphicData uri="http://schemas.openxmlformats.org/presentationml/2006/ole">
                <mc:AlternateContent xmlns:mc="http://schemas.openxmlformats.org/markup-compatibility/2006">
                  <mc:Choice xmlns:v="urn:schemas-microsoft-com:vml" Requires="v">
                    <p:oleObj spid="_x0000_s227113" name="Equation" r:id="rId32" imgW="177480" imgH="190440" progId="Equation.DSMT4">
                      <p:embed/>
                    </p:oleObj>
                  </mc:Choice>
                  <mc:Fallback>
                    <p:oleObj name="Equation" r:id="rId32" imgW="177480" imgH="190440" progId="Equation.DSMT4">
                      <p:embed/>
                      <p:pic>
                        <p:nvPicPr>
                          <p:cNvPr id="0" name=""/>
                          <p:cNvPicPr/>
                          <p:nvPr/>
                        </p:nvPicPr>
                        <p:blipFill>
                          <a:blip r:embed="rId33"/>
                          <a:stretch>
                            <a:fillRect/>
                          </a:stretch>
                        </p:blipFill>
                        <p:spPr>
                          <a:xfrm>
                            <a:off x="2378794" y="2641118"/>
                            <a:ext cx="292100" cy="314325"/>
                          </a:xfrm>
                          <a:prstGeom prst="rect">
                            <a:avLst/>
                          </a:prstGeom>
                        </p:spPr>
                      </p:pic>
                    </p:oleObj>
                  </mc:Fallback>
                </mc:AlternateContent>
              </a:graphicData>
            </a:graphic>
          </p:graphicFrame>
          <p:cxnSp>
            <p:nvCxnSpPr>
              <p:cNvPr id="79" name="直接连接符 78"/>
              <p:cNvCxnSpPr/>
              <p:nvPr/>
            </p:nvCxnSpPr>
            <p:spPr>
              <a:xfrm>
                <a:off x="2724150" y="27813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2943225" y="2652393"/>
                <a:ext cx="1107996" cy="276999"/>
              </a:xfrm>
              <a:prstGeom prst="rect">
                <a:avLst/>
              </a:prstGeom>
              <a:noFill/>
            </p:spPr>
            <p:txBody>
              <a:bodyPr wrap="none" rtlCol="0">
                <a:spAutoFit/>
              </a:bodyPr>
              <a:lstStyle/>
              <a:p>
                <a:r>
                  <a:rPr lang="zh-CN" altLang="en-US" sz="1200" dirty="0"/>
                  <a:t>广义激励向量</a:t>
                </a:r>
              </a:p>
            </p:txBody>
          </p:sp>
        </p:grpSp>
      </p:grpSp>
    </p:spTree>
    <p:extLst>
      <p:ext uri="{BB962C8B-B14F-4D97-AF65-F5344CB8AC3E}">
        <p14:creationId xmlns:p14="http://schemas.microsoft.com/office/powerpoint/2010/main" val="9271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solidFill>
                  <a:schemeClr val="tx2">
                    <a:lumMod val="40000"/>
                    <a:lumOff val="60000"/>
                  </a:schemeClr>
                </a:solidFill>
              </a:rPr>
              <a:t>含套齿联轴器的三支点转子系统不对中试验研究</a:t>
            </a: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a:solidFill>
                  <a:schemeClr val="tx2">
                    <a:lumMod val="40000"/>
                    <a:lumOff val="60000"/>
                  </a:schemeClr>
                </a:solidFill>
              </a:rPr>
              <a:t>总结与展望</a:t>
            </a: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800663047"/>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3.2 </a:t>
            </a:r>
            <a:r>
              <a:rPr lang="zh-CN" altLang="en-US" b="1" dirty="0" smtClean="0">
                <a:latin typeface="微软雅黑" panose="020B0503020204020204" pitchFamily="34" charset="-122"/>
                <a:ea typeface="微软雅黑" panose="020B0503020204020204" pitchFamily="34" charset="-122"/>
              </a:rPr>
              <a:t>转子系统有限元建模方法</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3.2.3 </a:t>
            </a:r>
            <a:r>
              <a:rPr lang="zh-CN" altLang="en-US" sz="1600" dirty="0" smtClean="0">
                <a:latin typeface="微软雅黑" panose="020B0503020204020204" pitchFamily="34" charset="-122"/>
                <a:ea typeface="微软雅黑" panose="020B0503020204020204" pitchFamily="34" charset="-122"/>
              </a:rPr>
              <a:t>转子系统运动方程</a:t>
            </a:r>
            <a:endParaRPr lang="zh-CN" altLang="en-US" sz="1600" dirty="0">
              <a:latin typeface="微软雅黑" panose="020B0503020204020204" pitchFamily="34" charset="-122"/>
              <a:ea typeface="微软雅黑" panose="020B0503020204020204" pitchFamily="34" charset="-122"/>
            </a:endParaRPr>
          </a:p>
        </p:txBody>
      </p:sp>
      <p:sp>
        <p:nvSpPr>
          <p:cNvPr id="81" name="文本框 80"/>
          <p:cNvSpPr txBox="1"/>
          <p:nvPr/>
        </p:nvSpPr>
        <p:spPr>
          <a:xfrm>
            <a:off x="377489" y="1583013"/>
            <a:ext cx="8130209" cy="372731"/>
          </a:xfrm>
          <a:prstGeom prst="rect">
            <a:avLst/>
          </a:prstGeom>
          <a:noFill/>
        </p:spPr>
        <p:txBody>
          <a:bodyPr wrap="square" rtlCol="0">
            <a:spAutoFit/>
          </a:bodyPr>
          <a:lstStyle/>
          <a:p>
            <a:pPr indent="360000">
              <a:lnSpc>
                <a:spcPts val="2500"/>
              </a:lnSpc>
            </a:pPr>
            <a:r>
              <a:rPr lang="zh-CN" altLang="en-US" sz="1400" dirty="0">
                <a:latin typeface="Times New Roman" panose="02020603050405020304" pitchFamily="18" charset="0"/>
                <a:cs typeface="Times New Roman" panose="02020603050405020304" pitchFamily="18" charset="0"/>
              </a:rPr>
              <a:t>将各个单元矩阵组装之后，得到转子系统动力学方程，即</a:t>
            </a:r>
          </a:p>
        </p:txBody>
      </p:sp>
      <p:sp>
        <p:nvSpPr>
          <p:cNvPr id="87" name="TextBox 5"/>
          <p:cNvSpPr txBox="1">
            <a:spLocks noChangeArrowheads="1"/>
          </p:cNvSpPr>
          <p:nvPr/>
        </p:nvSpPr>
        <p:spPr bwMode="auto">
          <a:xfrm>
            <a:off x="147755" y="3844785"/>
            <a:ext cx="589523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3.2.4 </a:t>
            </a:r>
            <a:r>
              <a:rPr lang="zh-CN" altLang="en-US" sz="1600" dirty="0" smtClean="0">
                <a:latin typeface="微软雅黑" panose="020B0503020204020204" pitchFamily="34" charset="-122"/>
                <a:ea typeface="微软雅黑" panose="020B0503020204020204" pitchFamily="34" charset="-122"/>
              </a:rPr>
              <a:t>转子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转子间的联轴器连接</a:t>
            </a:r>
          </a:p>
        </p:txBody>
      </p:sp>
      <p:sp>
        <p:nvSpPr>
          <p:cNvPr id="88" name="文本框 87"/>
          <p:cNvSpPr txBox="1"/>
          <p:nvPr/>
        </p:nvSpPr>
        <p:spPr>
          <a:xfrm>
            <a:off x="377488" y="4128954"/>
            <a:ext cx="8130209" cy="1054135"/>
          </a:xfrm>
          <a:prstGeom prst="rect">
            <a:avLst/>
          </a:prstGeom>
          <a:noFill/>
        </p:spPr>
        <p:txBody>
          <a:bodyPr wrap="square" rtlCol="0">
            <a:spAutoFit/>
          </a:bodyPr>
          <a:lstStyle/>
          <a:p>
            <a:pPr indent="360000">
              <a:lnSpc>
                <a:spcPts val="2500"/>
              </a:lnSpc>
            </a:pPr>
            <a:r>
              <a:rPr lang="zh-CN" altLang="en-US" sz="1400" dirty="0">
                <a:latin typeface="Times New Roman" panose="02020603050405020304" pitchFamily="18" charset="0"/>
                <a:cs typeface="Times New Roman" panose="02020603050405020304" pitchFamily="18" charset="0"/>
              </a:rPr>
              <a:t>对</a:t>
            </a:r>
            <a:r>
              <a:rPr lang="zh-CN" altLang="en-US" sz="1400" dirty="0" smtClean="0">
                <a:latin typeface="Times New Roman" panose="02020603050405020304" pitchFamily="18" charset="0"/>
                <a:cs typeface="Times New Roman" panose="02020603050405020304" pitchFamily="18" charset="0"/>
              </a:rPr>
              <a:t>每段转子进行有限元</a:t>
            </a:r>
            <a:r>
              <a:rPr lang="zh-CN" altLang="en-US" sz="1400" dirty="0">
                <a:latin typeface="Times New Roman" panose="02020603050405020304" pitchFamily="18" charset="0"/>
                <a:cs typeface="Times New Roman" panose="02020603050405020304" pitchFamily="18" charset="0"/>
              </a:rPr>
              <a:t>建模形成动力学方程后</a:t>
            </a:r>
            <a:r>
              <a:rPr lang="zh-CN" altLang="en-US" sz="1400" dirty="0" smtClean="0">
                <a:latin typeface="Times New Roman" panose="02020603050405020304" pitchFamily="18" charset="0"/>
                <a:cs typeface="Times New Roman" panose="02020603050405020304" pitchFamily="18" charset="0"/>
              </a:rPr>
              <a:t>，考虑</a:t>
            </a:r>
            <a:r>
              <a:rPr lang="zh-CN" altLang="en-US" sz="1400" dirty="0">
                <a:latin typeface="Times New Roman" panose="02020603050405020304" pitchFamily="18" charset="0"/>
                <a:cs typeface="Times New Roman" panose="02020603050405020304" pitchFamily="18" charset="0"/>
              </a:rPr>
              <a:t>两个相互连接的转子</a:t>
            </a:r>
            <a:r>
              <a:rPr lang="zh-CN" altLang="en-US" sz="1400" dirty="0" smtClean="0">
                <a:latin typeface="Times New Roman" panose="02020603050405020304" pitchFamily="18" charset="0"/>
                <a:cs typeface="Times New Roman" panose="02020603050405020304" pitchFamily="18" charset="0"/>
              </a:rPr>
              <a:t>间联轴器</a:t>
            </a:r>
            <a:r>
              <a:rPr lang="zh-CN" altLang="en-US" sz="1400" dirty="0">
                <a:latin typeface="Times New Roman" panose="02020603050405020304" pitchFamily="18" charset="0"/>
                <a:cs typeface="Times New Roman" panose="02020603050405020304" pitchFamily="18" charset="0"/>
              </a:rPr>
              <a:t>连接建模方法，使转子间产生动力耦合。</a:t>
            </a:r>
            <a:r>
              <a:rPr lang="zh-CN" altLang="en-US" sz="1400" dirty="0" smtClean="0">
                <a:latin typeface="Times New Roman" panose="02020603050405020304" pitchFamily="18" charset="0"/>
                <a:cs typeface="Times New Roman" panose="02020603050405020304" pitchFamily="18" charset="0"/>
              </a:rPr>
              <a:t>假设转子</a:t>
            </a:r>
            <a:r>
              <a:rPr lang="en-US" altLang="zh-CN" sz="1400" dirty="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右端第</a:t>
            </a:r>
            <a:r>
              <a:rPr lang="en-US" altLang="zh-CN" sz="1400" i="1" dirty="0" err="1">
                <a:latin typeface="Times New Roman" panose="02020603050405020304" pitchFamily="18" charset="0"/>
                <a:cs typeface="Times New Roman" panose="02020603050405020304" pitchFamily="18" charset="0"/>
              </a:rPr>
              <a:t>i</a:t>
            </a:r>
            <a:r>
              <a:rPr lang="zh-CN" altLang="en-US" sz="1400" dirty="0">
                <a:latin typeface="Times New Roman" panose="02020603050405020304" pitchFamily="18" charset="0"/>
                <a:cs typeface="Times New Roman" panose="02020603050405020304" pitchFamily="18" charset="0"/>
              </a:rPr>
              <a:t>个节点</a:t>
            </a:r>
            <a:r>
              <a:rPr lang="zh-CN" altLang="en-US" sz="1400" dirty="0" smtClean="0">
                <a:latin typeface="Times New Roman" panose="02020603050405020304" pitchFamily="18" charset="0"/>
                <a:cs typeface="Times New Roman" panose="02020603050405020304" pitchFamily="18" charset="0"/>
              </a:rPr>
              <a:t>和转子</a:t>
            </a:r>
            <a:r>
              <a:rPr lang="en-US" altLang="zh-CN" sz="1400" dirty="0" smtClean="0">
                <a:latin typeface="Times New Roman" panose="02020603050405020304" pitchFamily="18" charset="0"/>
                <a:cs typeface="Times New Roman" panose="02020603050405020304" pitchFamily="18" charset="0"/>
              </a:rPr>
              <a:t>2</a:t>
            </a:r>
            <a:r>
              <a:rPr lang="zh-CN" altLang="en-US" sz="1400" dirty="0" smtClean="0">
                <a:latin typeface="Times New Roman" panose="02020603050405020304" pitchFamily="18" charset="0"/>
                <a:cs typeface="Times New Roman" panose="02020603050405020304" pitchFamily="18" charset="0"/>
              </a:rPr>
              <a:t>左端第</a:t>
            </a:r>
            <a:r>
              <a:rPr lang="en-US" altLang="zh-CN" sz="1400" i="1" dirty="0">
                <a:latin typeface="Times New Roman" panose="02020603050405020304" pitchFamily="18" charset="0"/>
                <a:cs typeface="Times New Roman" panose="02020603050405020304" pitchFamily="18" charset="0"/>
              </a:rPr>
              <a:t>j</a:t>
            </a:r>
            <a:r>
              <a:rPr lang="zh-CN" altLang="en-US" sz="1400" dirty="0">
                <a:latin typeface="Times New Roman" panose="02020603050405020304" pitchFamily="18" charset="0"/>
                <a:cs typeface="Times New Roman" panose="02020603050405020304" pitchFamily="18" charset="0"/>
              </a:rPr>
              <a:t>个节点通过联轴器相连接传递节点载荷，则作用在节点</a:t>
            </a:r>
            <a:r>
              <a:rPr lang="en-US" altLang="zh-CN" sz="1400" i="1" dirty="0" err="1">
                <a:latin typeface="Times New Roman" panose="02020603050405020304" pitchFamily="18" charset="0"/>
                <a:cs typeface="Times New Roman" panose="02020603050405020304" pitchFamily="18" charset="0"/>
              </a:rPr>
              <a:t>i</a:t>
            </a:r>
            <a:r>
              <a:rPr lang="zh-CN" altLang="en-US" sz="1400" dirty="0">
                <a:latin typeface="Times New Roman" panose="02020603050405020304" pitchFamily="18" charset="0"/>
                <a:cs typeface="Times New Roman" panose="02020603050405020304" pitchFamily="18" charset="0"/>
              </a:rPr>
              <a:t>上的力和力矩为</a:t>
            </a:r>
          </a:p>
        </p:txBody>
      </p:sp>
      <p:grpSp>
        <p:nvGrpSpPr>
          <p:cNvPr id="22" name="组合 21"/>
          <p:cNvGrpSpPr/>
          <p:nvPr/>
        </p:nvGrpSpPr>
        <p:grpSpPr>
          <a:xfrm>
            <a:off x="377488" y="5492855"/>
            <a:ext cx="2476247" cy="676275"/>
            <a:chOff x="619125" y="5102382"/>
            <a:chExt cx="2476247" cy="676275"/>
          </a:xfrm>
        </p:grpSpPr>
        <p:sp>
          <p:nvSpPr>
            <p:cNvPr id="5" name="流程图: 过程 4"/>
            <p:cNvSpPr/>
            <p:nvPr/>
          </p:nvSpPr>
          <p:spPr>
            <a:xfrm>
              <a:off x="619125" y="5102382"/>
              <a:ext cx="814388" cy="6762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转子</a:t>
              </a:r>
              <a:r>
                <a:rPr lang="en-US" altLang="zh-CN" dirty="0" smtClean="0">
                  <a:solidFill>
                    <a:schemeClr val="tx1"/>
                  </a:solidFill>
                </a:rPr>
                <a:t>1</a:t>
              </a:r>
              <a:endParaRPr lang="zh-CN" altLang="en-US" dirty="0">
                <a:solidFill>
                  <a:schemeClr val="tx1"/>
                </a:solidFill>
              </a:endParaRPr>
            </a:p>
          </p:txBody>
        </p:sp>
        <p:sp>
          <p:nvSpPr>
            <p:cNvPr id="89" name="流程图: 过程 88"/>
            <p:cNvSpPr/>
            <p:nvPr/>
          </p:nvSpPr>
          <p:spPr>
            <a:xfrm>
              <a:off x="2280984" y="5102382"/>
              <a:ext cx="814388" cy="676275"/>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转子</a:t>
              </a:r>
              <a:r>
                <a:rPr lang="en-US" altLang="zh-CN" dirty="0">
                  <a:solidFill>
                    <a:schemeClr val="tx1"/>
                  </a:solidFill>
                </a:rPr>
                <a:t>2</a:t>
              </a:r>
              <a:endParaRPr lang="zh-CN" altLang="en-US" dirty="0">
                <a:solidFill>
                  <a:schemeClr val="tx1"/>
                </a:solidFill>
              </a:endParaRPr>
            </a:p>
          </p:txBody>
        </p:sp>
        <p:cxnSp>
          <p:nvCxnSpPr>
            <p:cNvPr id="8" name="直接箭头连接符 7"/>
            <p:cNvCxnSpPr/>
            <p:nvPr/>
          </p:nvCxnSpPr>
          <p:spPr>
            <a:xfrm>
              <a:off x="1470792" y="5311932"/>
              <a:ext cx="779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H="1">
              <a:off x="1470792" y="5588157"/>
              <a:ext cx="779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1409338" y="5311932"/>
              <a:ext cx="902811" cy="307777"/>
            </a:xfrm>
            <a:prstGeom prst="rect">
              <a:avLst/>
            </a:prstGeom>
            <a:noFill/>
          </p:spPr>
          <p:txBody>
            <a:bodyPr wrap="none" rtlCol="0">
              <a:spAutoFit/>
            </a:bodyPr>
            <a:lstStyle/>
            <a:p>
              <a:r>
                <a:rPr lang="zh-CN" altLang="en-US" sz="1400" dirty="0"/>
                <a:t>振动传递</a:t>
              </a:r>
            </a:p>
          </p:txBody>
        </p:sp>
      </p:grpSp>
      <p:grpSp>
        <p:nvGrpSpPr>
          <p:cNvPr id="104" name="组合 103"/>
          <p:cNvGrpSpPr/>
          <p:nvPr/>
        </p:nvGrpSpPr>
        <p:grpSpPr>
          <a:xfrm>
            <a:off x="5901843" y="5013393"/>
            <a:ext cx="2899764" cy="692931"/>
            <a:chOff x="6001890" y="4946018"/>
            <a:chExt cx="2899764" cy="692931"/>
          </a:xfrm>
        </p:grpSpPr>
        <p:cxnSp>
          <p:nvCxnSpPr>
            <p:cNvPr id="94" name="直接连接符 93"/>
            <p:cNvCxnSpPr/>
            <p:nvPr/>
          </p:nvCxnSpPr>
          <p:spPr>
            <a:xfrm>
              <a:off x="7009346" y="5267325"/>
              <a:ext cx="11345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6001890" y="4946018"/>
              <a:ext cx="2899764" cy="692931"/>
              <a:chOff x="6001890" y="4946018"/>
              <a:chExt cx="2899764" cy="692931"/>
            </a:xfrm>
          </p:grpSpPr>
          <p:sp>
            <p:nvSpPr>
              <p:cNvPr id="26" name="圆角矩形 25"/>
              <p:cNvSpPr/>
              <p:nvPr/>
            </p:nvSpPr>
            <p:spPr>
              <a:xfrm>
                <a:off x="6129347" y="4946018"/>
                <a:ext cx="500053" cy="3213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圆角矩形 91"/>
              <p:cNvSpPr/>
              <p:nvPr/>
            </p:nvSpPr>
            <p:spPr>
              <a:xfrm>
                <a:off x="6001890" y="5317642"/>
                <a:ext cx="500053" cy="3213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a:stCxn id="26" idx="3"/>
              </p:cNvCxnSpPr>
              <p:nvPr/>
            </p:nvCxnSpPr>
            <p:spPr>
              <a:xfrm>
                <a:off x="6629400" y="5106672"/>
                <a:ext cx="379946" cy="16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92" idx="3"/>
              </p:cNvCxnSpPr>
              <p:nvPr/>
            </p:nvCxnSpPr>
            <p:spPr>
              <a:xfrm flipV="1">
                <a:off x="6501943" y="5267325"/>
                <a:ext cx="507403" cy="210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6855901" y="4981081"/>
                <a:ext cx="2045753" cy="338554"/>
              </a:xfrm>
              <a:prstGeom prst="rect">
                <a:avLst/>
              </a:prstGeom>
              <a:noFill/>
            </p:spPr>
            <p:txBody>
              <a:bodyPr wrap="none" rtlCol="0">
                <a:spAutoFit/>
              </a:bodyPr>
              <a:lstStyle/>
              <a:p>
                <a:r>
                  <a:rPr lang="zh-CN" altLang="en-US" sz="1600" b="1" dirty="0"/>
                  <a:t>平行不对</a:t>
                </a:r>
                <a:r>
                  <a:rPr lang="zh-CN" altLang="en-US" sz="1600" b="1" dirty="0" smtClean="0"/>
                  <a:t>中附加激励</a:t>
                </a:r>
                <a:endParaRPr lang="zh-CN" altLang="en-US" sz="1600" b="1" dirty="0"/>
              </a:p>
            </p:txBody>
          </p:sp>
        </p:grpSp>
      </p:grpSp>
      <p:grpSp>
        <p:nvGrpSpPr>
          <p:cNvPr id="105" name="组合 104"/>
          <p:cNvGrpSpPr/>
          <p:nvPr/>
        </p:nvGrpSpPr>
        <p:grpSpPr>
          <a:xfrm>
            <a:off x="3810000" y="5638949"/>
            <a:ext cx="5024000" cy="996623"/>
            <a:chOff x="3810000" y="5638949"/>
            <a:chExt cx="5024000" cy="996623"/>
          </a:xfrm>
        </p:grpSpPr>
        <p:sp>
          <p:nvSpPr>
            <p:cNvPr id="99" name="椭圆 98"/>
            <p:cNvSpPr/>
            <p:nvPr/>
          </p:nvSpPr>
          <p:spPr>
            <a:xfrm>
              <a:off x="3810000" y="5638949"/>
              <a:ext cx="533400" cy="339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6245616" y="5944824"/>
              <a:ext cx="609725" cy="339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6263867" y="6295891"/>
              <a:ext cx="609725" cy="3396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文本框 101"/>
            <p:cNvSpPr txBox="1"/>
            <p:nvPr/>
          </p:nvSpPr>
          <p:spPr>
            <a:xfrm>
              <a:off x="6788247" y="6125611"/>
              <a:ext cx="2045753" cy="338554"/>
            </a:xfrm>
            <a:prstGeom prst="rect">
              <a:avLst/>
            </a:prstGeom>
            <a:noFill/>
          </p:spPr>
          <p:txBody>
            <a:bodyPr wrap="none" rtlCol="0">
              <a:spAutoFit/>
            </a:bodyPr>
            <a:lstStyle/>
            <a:p>
              <a:r>
                <a:rPr lang="zh-CN" altLang="en-US" sz="1600" b="1" dirty="0"/>
                <a:t>角度</a:t>
              </a:r>
              <a:r>
                <a:rPr lang="zh-CN" altLang="en-US" sz="1600" b="1" dirty="0" smtClean="0"/>
                <a:t>不对中附加激励</a:t>
              </a:r>
              <a:endParaRPr lang="zh-CN" altLang="en-US" sz="1600" b="1" dirty="0"/>
            </a:p>
          </p:txBody>
        </p:sp>
      </p:grpSp>
      <p:graphicFrame>
        <p:nvGraphicFramePr>
          <p:cNvPr id="14" name="对象 13"/>
          <p:cNvGraphicFramePr>
            <a:graphicFrameLocks noChangeAspect="1"/>
          </p:cNvGraphicFramePr>
          <p:nvPr>
            <p:extLst>
              <p:ext uri="{D42A27DB-BD31-4B8C-83A1-F6EECF244321}">
                <p14:modId xmlns:p14="http://schemas.microsoft.com/office/powerpoint/2010/main" val="2490450783"/>
              </p:ext>
            </p:extLst>
          </p:nvPr>
        </p:nvGraphicFramePr>
        <p:xfrm>
          <a:off x="3213603" y="5026935"/>
          <a:ext cx="3682352" cy="1600185"/>
        </p:xfrm>
        <a:graphic>
          <a:graphicData uri="http://schemas.openxmlformats.org/presentationml/2006/ole">
            <mc:AlternateContent xmlns:mc="http://schemas.openxmlformats.org/markup-compatibility/2006">
              <mc:Choice xmlns:v="urn:schemas-microsoft-com:vml" Requires="v">
                <p:oleObj spid="_x0000_s231433" name="Equation" r:id="rId4" imgW="2425680" imgH="1054080" progId="Equation.DSMT4">
                  <p:embed/>
                </p:oleObj>
              </mc:Choice>
              <mc:Fallback>
                <p:oleObj name="Equation" r:id="rId4" imgW="2425680" imgH="1054080" progId="Equation.DSMT4">
                  <p:embed/>
                  <p:pic>
                    <p:nvPicPr>
                      <p:cNvPr id="0" name=""/>
                      <p:cNvPicPr/>
                      <p:nvPr/>
                    </p:nvPicPr>
                    <p:blipFill>
                      <a:blip r:embed="rId5"/>
                      <a:stretch>
                        <a:fillRect/>
                      </a:stretch>
                    </p:blipFill>
                    <p:spPr>
                      <a:xfrm>
                        <a:off x="3213603" y="5026935"/>
                        <a:ext cx="3682352" cy="1600185"/>
                      </a:xfrm>
                      <a:prstGeom prst="rect">
                        <a:avLst/>
                      </a:prstGeom>
                    </p:spPr>
                  </p:pic>
                </p:oleObj>
              </mc:Fallback>
            </mc:AlternateContent>
          </a:graphicData>
        </a:graphic>
      </p:graphicFrame>
      <p:grpSp>
        <p:nvGrpSpPr>
          <p:cNvPr id="16" name="组合 15"/>
          <p:cNvGrpSpPr/>
          <p:nvPr/>
        </p:nvGrpSpPr>
        <p:grpSpPr>
          <a:xfrm>
            <a:off x="1893288" y="1912938"/>
            <a:ext cx="4943945" cy="1976122"/>
            <a:chOff x="1893288" y="1912938"/>
            <a:chExt cx="4943945" cy="1976122"/>
          </a:xfrm>
        </p:grpSpPr>
        <p:grpSp>
          <p:nvGrpSpPr>
            <p:cNvPr id="6" name="组合 5"/>
            <p:cNvGrpSpPr/>
            <p:nvPr/>
          </p:nvGrpSpPr>
          <p:grpSpPr>
            <a:xfrm>
              <a:off x="1893288" y="1912938"/>
              <a:ext cx="4943945" cy="1976122"/>
              <a:chOff x="1893288" y="1912938"/>
              <a:chExt cx="4943945" cy="1976122"/>
            </a:xfrm>
          </p:grpSpPr>
          <p:grpSp>
            <p:nvGrpSpPr>
              <p:cNvPr id="2" name="组合 1"/>
              <p:cNvGrpSpPr/>
              <p:nvPr/>
            </p:nvGrpSpPr>
            <p:grpSpPr>
              <a:xfrm>
                <a:off x="1893288" y="1912938"/>
                <a:ext cx="4943945" cy="1976122"/>
                <a:chOff x="1893288" y="1912938"/>
                <a:chExt cx="4943945" cy="1976122"/>
              </a:xfrm>
            </p:grpSpPr>
            <p:grpSp>
              <p:nvGrpSpPr>
                <p:cNvPr id="4" name="组合 3"/>
                <p:cNvGrpSpPr/>
                <p:nvPr/>
              </p:nvGrpSpPr>
              <p:grpSpPr>
                <a:xfrm>
                  <a:off x="2084388" y="1912938"/>
                  <a:ext cx="4752845" cy="1976122"/>
                  <a:chOff x="2084388" y="2170113"/>
                  <a:chExt cx="4752845" cy="1976122"/>
                </a:xfrm>
              </p:grpSpPr>
              <p:grpSp>
                <p:nvGrpSpPr>
                  <p:cNvPr id="38" name="组合 37"/>
                  <p:cNvGrpSpPr/>
                  <p:nvPr/>
                </p:nvGrpSpPr>
                <p:grpSpPr>
                  <a:xfrm>
                    <a:off x="4876800" y="2573161"/>
                    <a:ext cx="1960433" cy="276999"/>
                    <a:chOff x="2398564" y="2576193"/>
                    <a:chExt cx="1960433" cy="276999"/>
                  </a:xfrm>
                </p:grpSpPr>
                <mc:AlternateContent xmlns:mc="http://schemas.openxmlformats.org/markup-compatibility/2006" xmlns:a14="http://schemas.microsoft.com/office/drawing/2010/main">
                  <mc:Choice Requires="a14">
                    <p:graphicFrame>
                      <p:nvGraphicFramePr>
                        <p:cNvPr id="39" name="对象 38"/>
                        <p:cNvGraphicFramePr>
                          <a:graphicFrameLocks noChangeAspect="1"/>
                        </p:cNvGraphicFramePr>
                        <p:nvPr>
                          <p:extLst>
                            <p:ext uri="{D42A27DB-BD31-4B8C-83A1-F6EECF244321}">
                              <p14:modId xmlns:p14="http://schemas.microsoft.com/office/powerpoint/2010/main" val="792914301"/>
                            </p:ext>
                          </p:extLst>
                        </p:nvPr>
                      </p:nvGraphicFramePr>
                      <p:xfrm>
                        <a:off x="2398564" y="2606532"/>
                        <a:ext cx="252413" cy="230188"/>
                      </p:xfrm>
                      <a:graphic>
                        <a:graphicData uri="http://schemas.openxmlformats.org/presentationml/2006/ole">
                          <mc:AlternateContent>
                            <mc:Choice xmlns:v="urn:schemas-microsoft-com:vml" Requires="v">
                              <p:oleObj spid="_x0000_s231434" name="Equation" r:id="rId6" imgW="152280" imgH="139680" progId="Equation.DSMT4">
                                <p:embed/>
                              </p:oleObj>
                            </mc:Choice>
                            <mc:Fallback>
                              <p:oleObj name="Equation" r:id="rId6" imgW="152280" imgH="139680" progId="Equation.DSMT4">
                                <p:embed/>
                                <p:pic>
                                  <p:nvPicPr>
                                    <p:cNvPr id="0" name=""/>
                                    <p:cNvPicPr/>
                                    <p:nvPr/>
                                  </p:nvPicPr>
                                  <p:blipFill>
                                    <a:blip r:embed="rId7"/>
                                    <a:stretch>
                                      <a:fillRect/>
                                    </a:stretch>
                                  </p:blipFill>
                                  <p:spPr>
                                    <a:xfrm>
                                      <a:off x="2398564" y="2606532"/>
                                      <a:ext cx="252413" cy="230188"/>
                                    </a:xfrm>
                                    <a:prstGeom prst="rect">
                                      <a:avLst/>
                                    </a:prstGeom>
                                  </p:spPr>
                                </p:pic>
                              </p:oleObj>
                            </mc:Fallback>
                          </mc:AlternateContent>
                        </a:graphicData>
                      </a:graphic>
                    </p:graphicFrame>
                  </mc:Choice>
                  <mc:Fallback xmlns="">
                    <p:graphicFrame>
                      <p:nvGraphicFramePr>
                        <p:cNvPr id="39" name="对象 38"/>
                        <p:cNvGraphicFramePr>
                          <a:graphicFrameLocks noChangeAspect="1"/>
                        </p:cNvGraphicFramePr>
                        <p:nvPr>
                          <p:extLst>
                            <p:ext uri="{D42A27DB-BD31-4B8C-83A1-F6EECF244321}">
                              <p14:modId xmlns:p14="http://schemas.microsoft.com/office/powerpoint/2010/main" val="792914301"/>
                            </p:ext>
                          </p:extLst>
                        </p:nvPr>
                      </p:nvGraphicFramePr>
                      <p:xfrm>
                        <a:off x="2398564" y="2606532"/>
                        <a:ext cx="252413" cy="230188"/>
                      </p:xfrm>
                      <a:graphic>
                        <a:graphicData uri="http://schemas.openxmlformats.org/presentationml/2006/ole">
                          <mc:AlternateContent>
                            <mc:Choice xmlns:v="urn:schemas-microsoft-com:vml" Requires="v">
                              <p:oleObj spid="_x0000_s184393" name="Equation" r:id="rId8" imgW="152280" imgH="139680" progId="Equation.DSMT4">
                                <p:embed/>
                              </p:oleObj>
                            </mc:Choice>
                            <mc:Fallback>
                              <p:oleObj name="Equation" r:id="rId8" imgW="152280" imgH="139680" progId="Equation.DSMT4">
                                <p:embed/>
                                <p:pic>
                                  <p:nvPicPr>
                                    <p:cNvPr id="0" name=""/>
                                    <p:cNvPicPr/>
                                    <p:nvPr/>
                                  </p:nvPicPr>
                                  <p:blipFill>
                                    <a:blip r:embed="rId9"/>
                                    <a:stretch>
                                      <a:fillRect/>
                                    </a:stretch>
                                  </p:blipFill>
                                  <p:spPr>
                                    <a:xfrm>
                                      <a:off x="2398564" y="2606532"/>
                                      <a:ext cx="252413" cy="230188"/>
                                    </a:xfrm>
                                    <a:prstGeom prst="rect">
                                      <a:avLst/>
                                    </a:prstGeom>
                                  </p:spPr>
                                </p:pic>
                              </p:oleObj>
                            </mc:Fallback>
                          </mc:AlternateContent>
                        </a:graphicData>
                      </a:graphic>
                    </p:graphicFrame>
                  </mc:Fallback>
                </mc:AlternateContent>
                <p:cxnSp>
                  <p:nvCxnSpPr>
                    <p:cNvPr id="40" name="直接连接符 39"/>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943225" y="2576193"/>
                      <a:ext cx="1415772" cy="276999"/>
                    </a:xfrm>
                    <a:prstGeom prst="rect">
                      <a:avLst/>
                    </a:prstGeom>
                    <a:noFill/>
                  </p:spPr>
                  <p:txBody>
                    <a:bodyPr wrap="none" rtlCol="0">
                      <a:spAutoFit/>
                    </a:bodyPr>
                    <a:lstStyle/>
                    <a:p>
                      <a:r>
                        <a:rPr lang="zh-CN" altLang="en-US" sz="1200" dirty="0" smtClean="0"/>
                        <a:t>转子系统刚度矩阵</a:t>
                      </a:r>
                      <a:endParaRPr lang="zh-CN" altLang="en-US" sz="1200" dirty="0"/>
                    </a:p>
                  </p:txBody>
                </p:sp>
              </p:grpSp>
              <mc:AlternateContent xmlns:mc="http://schemas.openxmlformats.org/markup-compatibility/2006" xmlns:a14="http://schemas.microsoft.com/office/drawing/2010/main">
                <mc:Choice Requires="a14">
                  <p:graphicFrame>
                    <p:nvGraphicFramePr>
                      <p:cNvPr id="3" name="对象 2"/>
                      <p:cNvGraphicFramePr>
                        <a:graphicFrameLocks noChangeAspect="1"/>
                      </p:cNvGraphicFramePr>
                      <p:nvPr>
                        <p:extLst>
                          <p:ext uri="{D42A27DB-BD31-4B8C-83A1-F6EECF244321}">
                            <p14:modId xmlns:p14="http://schemas.microsoft.com/office/powerpoint/2010/main" val="3318170894"/>
                          </p:ext>
                        </p:extLst>
                      </p:nvPr>
                    </p:nvGraphicFramePr>
                    <p:xfrm>
                      <a:off x="3040063" y="2170113"/>
                      <a:ext cx="2424112" cy="330200"/>
                    </p:xfrm>
                    <a:graphic>
                      <a:graphicData uri="http://schemas.openxmlformats.org/presentationml/2006/ole">
                        <mc:AlternateContent>
                          <mc:Choice xmlns:v="urn:schemas-microsoft-com:vml" Requires="v">
                            <p:oleObj spid="_x0000_s231435" name="Equation" r:id="rId10" imgW="1396800" imgH="190440" progId="Equation.DSMT4">
                              <p:embed/>
                            </p:oleObj>
                          </mc:Choice>
                          <mc:Fallback>
                            <p:oleObj name="Equation" r:id="rId10" imgW="1396800" imgH="190440" progId="Equation.DSMT4">
                              <p:embed/>
                              <p:pic>
                                <p:nvPicPr>
                                  <p:cNvPr id="0" name=""/>
                                  <p:cNvPicPr/>
                                  <p:nvPr/>
                                </p:nvPicPr>
                                <p:blipFill>
                                  <a:blip r:embed="rId11"/>
                                  <a:stretch>
                                    <a:fillRect/>
                                  </a:stretch>
                                </p:blipFill>
                                <p:spPr>
                                  <a:xfrm>
                                    <a:off x="3040063" y="2170113"/>
                                    <a:ext cx="2424112" cy="330200"/>
                                  </a:xfrm>
                                  <a:prstGeom prst="rect">
                                    <a:avLst/>
                                  </a:prstGeom>
                                </p:spPr>
                              </p:pic>
                            </p:oleObj>
                          </mc:Fallback>
                        </mc:AlternateContent>
                      </a:graphicData>
                    </a:graphic>
                  </p:graphicFrame>
                </mc:Choice>
                <mc:Fallback xmlns="">
                  <p:graphicFrame>
                    <p:nvGraphicFramePr>
                      <p:cNvPr id="3" name="对象 2"/>
                      <p:cNvGraphicFramePr>
                        <a:graphicFrameLocks noChangeAspect="1"/>
                      </p:cNvGraphicFramePr>
                      <p:nvPr>
                        <p:extLst>
                          <p:ext uri="{D42A27DB-BD31-4B8C-83A1-F6EECF244321}">
                            <p14:modId xmlns:p14="http://schemas.microsoft.com/office/powerpoint/2010/main" val="3824742659"/>
                          </p:ext>
                        </p:extLst>
                      </p:nvPr>
                    </p:nvGraphicFramePr>
                    <p:xfrm>
                      <a:off x="3040063" y="2170113"/>
                      <a:ext cx="2424112" cy="330200"/>
                    </p:xfrm>
                    <a:graphic>
                      <a:graphicData uri="http://schemas.openxmlformats.org/presentationml/2006/ole">
                        <mc:AlternateContent>
                          <mc:Choice xmlns:v="urn:schemas-microsoft-com:vml" Requires="v">
                            <p:oleObj spid="_x0000_s184394" name="Equation" r:id="rId12" imgW="1396800" imgH="190440" progId="Equation.DSMT4">
                              <p:embed/>
                            </p:oleObj>
                          </mc:Choice>
                          <mc:Fallback>
                            <p:oleObj name="Equation" r:id="rId12" imgW="1396800" imgH="190440" progId="Equation.DSMT4">
                              <p:embed/>
                              <p:pic>
                                <p:nvPicPr>
                                  <p:cNvPr id="0" name=""/>
                                  <p:cNvPicPr/>
                                  <p:nvPr/>
                                </p:nvPicPr>
                                <p:blipFill>
                                  <a:blip r:embed="rId13"/>
                                  <a:stretch>
                                    <a:fillRect/>
                                  </a:stretch>
                                </p:blipFill>
                                <p:spPr>
                                  <a:xfrm>
                                    <a:off x="3040063" y="2170113"/>
                                    <a:ext cx="2424112" cy="330200"/>
                                  </a:xfrm>
                                  <a:prstGeom prst="rect">
                                    <a:avLst/>
                                  </a:prstGeom>
                                </p:spPr>
                              </p:pic>
                            </p:oleObj>
                          </mc:Fallback>
                        </mc:AlternateContent>
                      </a:graphicData>
                    </a:graphic>
                  </p:graphicFrame>
                </mc:Fallback>
              </mc:AlternateContent>
              <p:grpSp>
                <p:nvGrpSpPr>
                  <p:cNvPr id="15" name="组合 14"/>
                  <p:cNvGrpSpPr/>
                  <p:nvPr/>
                </p:nvGrpSpPr>
                <p:grpSpPr>
                  <a:xfrm>
                    <a:off x="2084388" y="2582543"/>
                    <a:ext cx="1979860" cy="276999"/>
                    <a:chOff x="2379137" y="2576193"/>
                    <a:chExt cx="1979860" cy="276999"/>
                  </a:xfrm>
                </p:grpSpPr>
                <mc:AlternateContent xmlns:mc="http://schemas.openxmlformats.org/markup-compatibility/2006" xmlns:a14="http://schemas.microsoft.com/office/drawing/2010/main">
                  <mc:Choice Requires="a14">
                    <p:graphicFrame>
                      <p:nvGraphicFramePr>
                        <p:cNvPr id="7" name="对象 6"/>
                        <p:cNvGraphicFramePr>
                          <a:graphicFrameLocks noChangeAspect="1"/>
                        </p:cNvGraphicFramePr>
                        <p:nvPr>
                          <p:extLst>
                            <p:ext uri="{D42A27DB-BD31-4B8C-83A1-F6EECF244321}">
                              <p14:modId xmlns:p14="http://schemas.microsoft.com/office/powerpoint/2010/main" val="1660668117"/>
                            </p:ext>
                          </p:extLst>
                        </p:nvPr>
                      </p:nvGraphicFramePr>
                      <p:xfrm>
                        <a:off x="2379137" y="2606675"/>
                        <a:ext cx="292100" cy="228600"/>
                      </p:xfrm>
                      <a:graphic>
                        <a:graphicData uri="http://schemas.openxmlformats.org/presentationml/2006/ole">
                          <mc:AlternateContent>
                            <mc:Choice xmlns:v="urn:schemas-microsoft-com:vml" Requires="v">
                              <p:oleObj spid="_x0000_s231436" name="Equation" r:id="rId14" imgW="177480" imgH="139680" progId="Equation.DSMT4">
                                <p:embed/>
                              </p:oleObj>
                            </mc:Choice>
                            <mc:Fallback>
                              <p:oleObj name="Equation" r:id="rId14" imgW="177480" imgH="139680" progId="Equation.DSMT4">
                                <p:embed/>
                                <p:pic>
                                  <p:nvPicPr>
                                    <p:cNvPr id="0" name=""/>
                                    <p:cNvPicPr/>
                                    <p:nvPr/>
                                  </p:nvPicPr>
                                  <p:blipFill>
                                    <a:blip r:embed="rId15"/>
                                    <a:stretch>
                                      <a:fillRect/>
                                    </a:stretch>
                                  </p:blipFill>
                                  <p:spPr>
                                    <a:xfrm>
                                      <a:off x="2379137" y="2606675"/>
                                      <a:ext cx="292100" cy="228600"/>
                                    </a:xfrm>
                                    <a:prstGeom prst="rect">
                                      <a:avLst/>
                                    </a:prstGeom>
                                  </p:spPr>
                                </p:pic>
                              </p:oleObj>
                            </mc:Fallback>
                          </mc:AlternateContent>
                        </a:graphicData>
                      </a:graphic>
                    </p:graphicFrame>
                  </mc:Choice>
                  <mc:Fallback xmlns="">
                    <p:graphicFrame>
                      <p:nvGraphicFramePr>
                        <p:cNvPr id="7" name="对象 6"/>
                        <p:cNvGraphicFramePr>
                          <a:graphicFrameLocks noChangeAspect="1"/>
                        </p:cNvGraphicFramePr>
                        <p:nvPr>
                          <p:extLst>
                            <p:ext uri="{D42A27DB-BD31-4B8C-83A1-F6EECF244321}">
                              <p14:modId xmlns:p14="http://schemas.microsoft.com/office/powerpoint/2010/main" val="1660668117"/>
                            </p:ext>
                          </p:extLst>
                        </p:nvPr>
                      </p:nvGraphicFramePr>
                      <p:xfrm>
                        <a:off x="2379137" y="2606675"/>
                        <a:ext cx="292100" cy="228600"/>
                      </p:xfrm>
                      <a:graphic>
                        <a:graphicData uri="http://schemas.openxmlformats.org/presentationml/2006/ole">
                          <mc:AlternateContent>
                            <mc:Choice xmlns:v="urn:schemas-microsoft-com:vml" Requires="v">
                              <p:oleObj spid="_x0000_s184395" name="Equation" r:id="rId16" imgW="177480" imgH="139680" progId="Equation.DSMT4">
                                <p:embed/>
                              </p:oleObj>
                            </mc:Choice>
                            <mc:Fallback>
                              <p:oleObj name="Equation" r:id="rId16" imgW="177480" imgH="139680" progId="Equation.DSMT4">
                                <p:embed/>
                                <p:pic>
                                  <p:nvPicPr>
                                    <p:cNvPr id="0" name=""/>
                                    <p:cNvPicPr/>
                                    <p:nvPr/>
                                  </p:nvPicPr>
                                  <p:blipFill>
                                    <a:blip r:embed="rId17"/>
                                    <a:stretch>
                                      <a:fillRect/>
                                    </a:stretch>
                                  </p:blipFill>
                                  <p:spPr>
                                    <a:xfrm>
                                      <a:off x="2379137" y="2606675"/>
                                      <a:ext cx="292100" cy="228600"/>
                                    </a:xfrm>
                                    <a:prstGeom prst="rect">
                                      <a:avLst/>
                                    </a:prstGeom>
                                  </p:spPr>
                                </p:pic>
                              </p:oleObj>
                            </mc:Fallback>
                          </mc:AlternateContent>
                        </a:graphicData>
                      </a:graphic>
                    </p:graphicFrame>
                  </mc:Fallback>
                </mc:AlternateContent>
                <p:cxnSp>
                  <p:nvCxnSpPr>
                    <p:cNvPr id="9" name="直接连接符 8"/>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943225" y="2576193"/>
                      <a:ext cx="1415772" cy="276999"/>
                    </a:xfrm>
                    <a:prstGeom prst="rect">
                      <a:avLst/>
                    </a:prstGeom>
                    <a:noFill/>
                  </p:spPr>
                  <p:txBody>
                    <a:bodyPr wrap="none" rtlCol="0">
                      <a:spAutoFit/>
                    </a:bodyPr>
                    <a:lstStyle/>
                    <a:p>
                      <a:r>
                        <a:rPr lang="zh-CN" altLang="en-US" sz="1200" dirty="0"/>
                        <a:t>转子系统</a:t>
                      </a:r>
                      <a:r>
                        <a:rPr lang="zh-CN" altLang="en-US" sz="1200" dirty="0" smtClean="0"/>
                        <a:t>质量矩阵</a:t>
                      </a:r>
                      <a:endParaRPr lang="zh-CN" altLang="en-US" sz="1200" dirty="0"/>
                    </a:p>
                  </p:txBody>
                </p:sp>
              </p:grpSp>
              <p:grpSp>
                <p:nvGrpSpPr>
                  <p:cNvPr id="29" name="组合 28"/>
                  <p:cNvGrpSpPr/>
                  <p:nvPr/>
                </p:nvGrpSpPr>
                <p:grpSpPr>
                  <a:xfrm>
                    <a:off x="2429401" y="2875798"/>
                    <a:ext cx="1634847" cy="276999"/>
                    <a:chOff x="2724150" y="2576193"/>
                    <a:chExt cx="1634847" cy="276999"/>
                  </a:xfrm>
                </p:grpSpPr>
                <p:cxnSp>
                  <p:nvCxnSpPr>
                    <p:cNvPr id="32" name="直接连接符 31"/>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2943225" y="2576193"/>
                      <a:ext cx="1415772" cy="276999"/>
                    </a:xfrm>
                    <a:prstGeom prst="rect">
                      <a:avLst/>
                    </a:prstGeom>
                    <a:noFill/>
                  </p:spPr>
                  <p:txBody>
                    <a:bodyPr wrap="none" rtlCol="0">
                      <a:spAutoFit/>
                    </a:bodyPr>
                    <a:lstStyle/>
                    <a:p>
                      <a:r>
                        <a:rPr lang="zh-CN" altLang="en-US" sz="1200" dirty="0" smtClean="0"/>
                        <a:t>转子系统</a:t>
                      </a:r>
                      <a:r>
                        <a:rPr lang="zh-CN" altLang="en-US" sz="1200" dirty="0"/>
                        <a:t>陀螺</a:t>
                      </a:r>
                      <a:r>
                        <a:rPr lang="zh-CN" altLang="en-US" sz="1200" dirty="0" smtClean="0"/>
                        <a:t>矩阵</a:t>
                      </a:r>
                      <a:endParaRPr lang="zh-CN" altLang="en-US" sz="1200" dirty="0"/>
                    </a:p>
                  </p:txBody>
                </p:sp>
              </p:grpSp>
              <p:grpSp>
                <p:nvGrpSpPr>
                  <p:cNvPr id="46" name="组合 45"/>
                  <p:cNvGrpSpPr/>
                  <p:nvPr/>
                </p:nvGrpSpPr>
                <p:grpSpPr>
                  <a:xfrm>
                    <a:off x="2429401" y="3172283"/>
                    <a:ext cx="2404289" cy="276999"/>
                    <a:chOff x="2724150" y="2576193"/>
                    <a:chExt cx="2404289" cy="276999"/>
                  </a:xfrm>
                </p:grpSpPr>
                <p:cxnSp>
                  <p:nvCxnSpPr>
                    <p:cNvPr id="48" name="直接连接符 47"/>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2943225" y="2576193"/>
                      <a:ext cx="2185214" cy="276999"/>
                    </a:xfrm>
                    <a:prstGeom prst="rect">
                      <a:avLst/>
                    </a:prstGeom>
                    <a:noFill/>
                  </p:spPr>
                  <p:txBody>
                    <a:bodyPr wrap="none" rtlCol="0">
                      <a:spAutoFit/>
                    </a:bodyPr>
                    <a:lstStyle/>
                    <a:p>
                      <a:r>
                        <a:rPr lang="zh-CN" altLang="en-US" sz="1200" dirty="0" smtClean="0"/>
                        <a:t>节点加速度、速度、位移向量</a:t>
                      </a:r>
                      <a:endParaRPr lang="zh-CN" altLang="en-US" sz="1200" dirty="0"/>
                    </a:p>
                  </p:txBody>
                </p:sp>
              </p:grpSp>
              <p:grpSp>
                <p:nvGrpSpPr>
                  <p:cNvPr id="50" name="组合 49"/>
                  <p:cNvGrpSpPr/>
                  <p:nvPr/>
                </p:nvGrpSpPr>
                <p:grpSpPr>
                  <a:xfrm>
                    <a:off x="5222497" y="2860766"/>
                    <a:ext cx="1327071" cy="276999"/>
                    <a:chOff x="2724150" y="2576193"/>
                    <a:chExt cx="1327071" cy="276999"/>
                  </a:xfrm>
                </p:grpSpPr>
                <p:cxnSp>
                  <p:nvCxnSpPr>
                    <p:cNvPr id="52" name="直接连接符 51"/>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2943225" y="2576193"/>
                      <a:ext cx="1107996" cy="276999"/>
                    </a:xfrm>
                    <a:prstGeom prst="rect">
                      <a:avLst/>
                    </a:prstGeom>
                    <a:noFill/>
                  </p:spPr>
                  <p:txBody>
                    <a:bodyPr wrap="none" rtlCol="0">
                      <a:spAutoFit/>
                    </a:bodyPr>
                    <a:lstStyle/>
                    <a:p>
                      <a:r>
                        <a:rPr lang="zh-CN" altLang="en-US" sz="1200" dirty="0" smtClean="0"/>
                        <a:t>广义激励向量</a:t>
                      </a:r>
                      <a:endParaRPr lang="zh-CN" altLang="en-US" sz="1200" dirty="0"/>
                    </a:p>
                  </p:txBody>
                </p:sp>
              </p:grpSp>
              <p:grpSp>
                <p:nvGrpSpPr>
                  <p:cNvPr id="69" name="组合 68"/>
                  <p:cNvGrpSpPr/>
                  <p:nvPr/>
                </p:nvGrpSpPr>
                <p:grpSpPr>
                  <a:xfrm>
                    <a:off x="4908550" y="3143658"/>
                    <a:ext cx="1487129" cy="276999"/>
                    <a:chOff x="2410203" y="2576193"/>
                    <a:chExt cx="1487129" cy="276999"/>
                  </a:xfrm>
                </p:grpSpPr>
                <mc:AlternateContent xmlns:mc="http://schemas.openxmlformats.org/markup-compatibility/2006" xmlns:a14="http://schemas.microsoft.com/office/drawing/2010/main">
                  <mc:Choice Requires="a14">
                    <p:graphicFrame>
                      <p:nvGraphicFramePr>
                        <p:cNvPr id="70" name="对象 69"/>
                        <p:cNvGraphicFramePr>
                          <a:graphicFrameLocks noChangeAspect="1"/>
                        </p:cNvGraphicFramePr>
                        <p:nvPr/>
                      </p:nvGraphicFramePr>
                      <p:xfrm>
                        <a:off x="2410203" y="2618055"/>
                        <a:ext cx="230187" cy="209550"/>
                      </p:xfrm>
                      <a:graphic>
                        <a:graphicData uri="http://schemas.openxmlformats.org/presentationml/2006/ole">
                          <mc:AlternateContent>
                            <mc:Choice xmlns:v="urn:schemas-microsoft-com:vml" Requires="v">
                              <p:oleObj spid="_x0000_s231437" name="Equation" r:id="rId18" imgW="139680" imgH="126720" progId="Equation.DSMT4">
                                <p:embed/>
                              </p:oleObj>
                            </mc:Choice>
                            <mc:Fallback>
                              <p:oleObj name="Equation" r:id="rId18" imgW="139680" imgH="126720" progId="Equation.DSMT4">
                                <p:embed/>
                                <p:pic>
                                  <p:nvPicPr>
                                    <p:cNvPr id="0" name=""/>
                                    <p:cNvPicPr/>
                                    <p:nvPr/>
                                  </p:nvPicPr>
                                  <p:blipFill>
                                    <a:blip r:embed="rId19"/>
                                    <a:stretch>
                                      <a:fillRect/>
                                    </a:stretch>
                                  </p:blipFill>
                                  <p:spPr>
                                    <a:xfrm>
                                      <a:off x="2410203" y="2618055"/>
                                      <a:ext cx="230187" cy="209550"/>
                                    </a:xfrm>
                                    <a:prstGeom prst="rect">
                                      <a:avLst/>
                                    </a:prstGeom>
                                  </p:spPr>
                                </p:pic>
                              </p:oleObj>
                            </mc:Fallback>
                          </mc:AlternateContent>
                        </a:graphicData>
                      </a:graphic>
                    </p:graphicFrame>
                  </mc:Choice>
                  <mc:Fallback xmlns="">
                    <p:graphicFrame>
                      <p:nvGraphicFramePr>
                        <p:cNvPr id="70" name="对象 69"/>
                        <p:cNvGraphicFramePr>
                          <a:graphicFrameLocks noChangeAspect="1"/>
                        </p:cNvGraphicFramePr>
                        <p:nvPr/>
                      </p:nvGraphicFramePr>
                      <p:xfrm>
                        <a:off x="2410203" y="2618055"/>
                        <a:ext cx="230187" cy="209550"/>
                      </p:xfrm>
                      <a:graphic>
                        <a:graphicData uri="http://schemas.openxmlformats.org/presentationml/2006/ole">
                          <mc:AlternateContent>
                            <mc:Choice xmlns:v="urn:schemas-microsoft-com:vml" Requires="v">
                              <p:oleObj spid="_x0000_s184399" name="Equation" r:id="rId27" imgW="139680" imgH="126720" progId="Equation.DSMT4">
                                <p:embed/>
                              </p:oleObj>
                            </mc:Choice>
                            <mc:Fallback>
                              <p:oleObj name="Equation" r:id="rId27" imgW="139680" imgH="126720" progId="Equation.DSMT4">
                                <p:embed/>
                                <p:pic>
                                  <p:nvPicPr>
                                    <p:cNvPr id="0" name=""/>
                                    <p:cNvPicPr/>
                                    <p:nvPr/>
                                  </p:nvPicPr>
                                  <p:blipFill>
                                    <a:blip r:embed="rId28"/>
                                    <a:stretch>
                                      <a:fillRect/>
                                    </a:stretch>
                                  </p:blipFill>
                                  <p:spPr>
                                    <a:xfrm>
                                      <a:off x="2410203" y="2618055"/>
                                      <a:ext cx="230187" cy="209550"/>
                                    </a:xfrm>
                                    <a:prstGeom prst="rect">
                                      <a:avLst/>
                                    </a:prstGeom>
                                  </p:spPr>
                                </p:pic>
                              </p:oleObj>
                            </mc:Fallback>
                          </mc:AlternateContent>
                        </a:graphicData>
                      </a:graphic>
                    </p:graphicFrame>
                  </mc:Fallback>
                </mc:AlternateContent>
                <p:cxnSp>
                  <p:nvCxnSpPr>
                    <p:cNvPr id="71" name="直接连接符 70"/>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2943225" y="2576193"/>
                      <a:ext cx="954107" cy="276999"/>
                    </a:xfrm>
                    <a:prstGeom prst="rect">
                      <a:avLst/>
                    </a:prstGeom>
                    <a:noFill/>
                  </p:spPr>
                  <p:txBody>
                    <a:bodyPr wrap="none" rtlCol="0">
                      <a:spAutoFit/>
                    </a:bodyPr>
                    <a:lstStyle/>
                    <a:p>
                      <a:r>
                        <a:rPr lang="zh-CN" altLang="en-US" sz="1200" dirty="0" smtClean="0"/>
                        <a:t>旋转角速度</a:t>
                      </a:r>
                      <a:endParaRPr lang="zh-CN" altLang="en-US" sz="1200" dirty="0"/>
                    </a:p>
                  </p:txBody>
                </p:sp>
              </p:grpSp>
              <p:grpSp>
                <p:nvGrpSpPr>
                  <p:cNvPr id="82" name="组合 81"/>
                  <p:cNvGrpSpPr/>
                  <p:nvPr/>
                </p:nvGrpSpPr>
                <p:grpSpPr>
                  <a:xfrm>
                    <a:off x="2429401" y="3546792"/>
                    <a:ext cx="3019842" cy="276999"/>
                    <a:chOff x="2724150" y="2576193"/>
                    <a:chExt cx="3019842" cy="276999"/>
                  </a:xfrm>
                </p:grpSpPr>
                <p:cxnSp>
                  <p:nvCxnSpPr>
                    <p:cNvPr id="84" name="直接连接符 83"/>
                    <p:cNvCxnSpPr/>
                    <p:nvPr/>
                  </p:nvCxnSpPr>
                  <p:spPr>
                    <a:xfrm>
                      <a:off x="2724150" y="2705100"/>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84"/>
                    <p:cNvSpPr txBox="1"/>
                    <p:nvPr/>
                  </p:nvSpPr>
                  <p:spPr>
                    <a:xfrm>
                      <a:off x="2943225" y="2576193"/>
                      <a:ext cx="2800767" cy="276999"/>
                    </a:xfrm>
                    <a:prstGeom prst="rect">
                      <a:avLst/>
                    </a:prstGeom>
                    <a:noFill/>
                  </p:spPr>
                  <p:txBody>
                    <a:bodyPr wrap="none" rtlCol="0">
                      <a:spAutoFit/>
                    </a:bodyPr>
                    <a:lstStyle/>
                    <a:p>
                      <a:r>
                        <a:rPr lang="zh-CN" altLang="en-US" sz="1200" dirty="0" smtClean="0"/>
                        <a:t>转子系统阻尼矩阵，设为比例阻尼，即</a:t>
                      </a:r>
                      <a:endParaRPr lang="zh-CN" altLang="en-US" sz="1200" dirty="0"/>
                    </a:p>
                  </p:txBody>
                </p:sp>
              </p:grpSp>
              <mc:AlternateContent xmlns:mc="http://schemas.openxmlformats.org/markup-compatibility/2006" xmlns:a14="http://schemas.microsoft.com/office/drawing/2010/main">
                <mc:Choice Requires="a14">
                  <p:sp>
                    <p:nvSpPr>
                      <p:cNvPr id="86" name="文本框 85"/>
                      <p:cNvSpPr txBox="1"/>
                      <p:nvPr/>
                    </p:nvSpPr>
                    <p:spPr>
                      <a:xfrm>
                        <a:off x="2640805" y="3813323"/>
                        <a:ext cx="2817759" cy="332912"/>
                      </a:xfrm>
                      <a:prstGeom prst="rect">
                        <a:avLst/>
                      </a:prstGeom>
                      <a:noFill/>
                    </p:spPr>
                    <p:txBody>
                      <a:bodyPr wrap="none" rtlCol="0">
                        <a:spAutoFit/>
                      </a:bodyPr>
                      <a:lstStyle/>
                      <a:p>
                        <a14:m>
                          <m:oMath xmlns:m="http://schemas.openxmlformats.org/officeDocument/2006/math">
                            <m:r>
                              <a:rPr lang="zh-CN" altLang="en-US" sz="1600" i="1" smtClean="0">
                                <a:latin typeface="Cambria Math" panose="02040503050406030204" pitchFamily="18" charset="0"/>
                              </a:rPr>
                              <m:t>𝛼</m:t>
                            </m:r>
                          </m:oMath>
                        </a14:m>
                        <a:r>
                          <a:rPr lang="zh-CN" altLang="en-US" sz="1200" dirty="0"/>
                          <a:t>为质量</a:t>
                        </a:r>
                        <a:r>
                          <a:rPr lang="zh-CN" altLang="en-US" sz="1200" dirty="0" smtClean="0"/>
                          <a:t>阻尼系数，</a:t>
                        </a:r>
                        <a14:m>
                          <m:oMath xmlns:m="http://schemas.openxmlformats.org/officeDocument/2006/math">
                            <m:sSup>
                              <m:sSupPr>
                                <m:ctrlPr>
                                  <a:rPr lang="en-US" altLang="zh-CN" sz="1600" b="0" i="1" smtClean="0">
                                    <a:latin typeface="Cambria Math" panose="02040503050406030204" pitchFamily="18" charset="0"/>
                                  </a:rPr>
                                </m:ctrlPr>
                              </m:sSupPr>
                              <m:e>
                                <m:r>
                                  <a:rPr lang="zh-CN" altLang="en-US" sz="1600" i="1" smtClean="0">
                                    <a:latin typeface="Cambria Math" panose="02040503050406030204" pitchFamily="18" charset="0"/>
                                  </a:rPr>
                                  <m:t>𝛼</m:t>
                                </m:r>
                              </m:e>
                              <m:sup>
                                <m:r>
                                  <a:rPr lang="en-US" altLang="zh-CN" sz="1600" b="0" i="1" smtClean="0">
                                    <a:latin typeface="Cambria Math" panose="02040503050406030204" pitchFamily="18" charset="0"/>
                                  </a:rPr>
                                  <m:t>′</m:t>
                                </m:r>
                              </m:sup>
                            </m:sSup>
                          </m:oMath>
                        </a14:m>
                        <a:r>
                          <a:rPr lang="zh-CN" altLang="en-US" sz="1200" dirty="0" smtClean="0"/>
                          <a:t>为</a:t>
                        </a:r>
                        <a:r>
                          <a:rPr lang="zh-CN" altLang="zh-CN" sz="1200" dirty="0"/>
                          <a:t>刚度阻尼系数</a:t>
                        </a:r>
                        <a:endParaRPr lang="zh-CN" altLang="en-US" sz="1200" dirty="0"/>
                      </a:p>
                    </p:txBody>
                  </p:sp>
                </mc:Choice>
                <mc:Fallback xmlns="">
                  <p:sp>
                    <p:nvSpPr>
                      <p:cNvPr id="86" name="文本框 85"/>
                      <p:cNvSpPr txBox="1">
                        <a:spLocks noRot="1" noChangeAspect="1" noMove="1" noResize="1" noEditPoints="1" noAdjustHandles="1" noChangeArrowheads="1" noChangeShapeType="1" noTextEdit="1"/>
                      </p:cNvSpPr>
                      <p:nvPr/>
                    </p:nvSpPr>
                    <p:spPr>
                      <a:xfrm>
                        <a:off x="2640805" y="3813323"/>
                        <a:ext cx="2817759" cy="332912"/>
                      </a:xfrm>
                      <a:prstGeom prst="rect">
                        <a:avLst/>
                      </a:prstGeom>
                      <a:blipFill rotWithShape="0">
                        <a:blip r:embed="rId35"/>
                        <a:stretch>
                          <a:fillRect b="-909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56" name="对象 55"/>
                    <p:cNvGraphicFramePr>
                      <a:graphicFrameLocks noChangeAspect="1"/>
                    </p:cNvGraphicFramePr>
                    <p:nvPr>
                      <p:extLst>
                        <p:ext uri="{D42A27DB-BD31-4B8C-83A1-F6EECF244321}">
                          <p14:modId xmlns:p14="http://schemas.microsoft.com/office/powerpoint/2010/main" val="481779690"/>
                        </p:ext>
                      </p:extLst>
                    </p:nvPr>
                  </p:nvGraphicFramePr>
                  <p:xfrm>
                    <a:off x="1893288" y="2903538"/>
                    <a:ext cx="560387" cy="295275"/>
                  </p:xfrm>
                  <a:graphic>
                    <a:graphicData uri="http://schemas.openxmlformats.org/presentationml/2006/ole">
                      <mc:AlternateContent>
                        <mc:Choice xmlns:v="urn:schemas-microsoft-com:vml" Requires="v">
                          <p:oleObj spid="_x0000_s231438" name="Equation" r:id="rId36" imgW="342720" imgH="177480" progId="Equation.DSMT4">
                            <p:embed/>
                          </p:oleObj>
                        </mc:Choice>
                        <mc:Fallback>
                          <p:oleObj name="Equation" r:id="rId36" imgW="342720" imgH="177480" progId="Equation.DSMT4">
                            <p:embed/>
                            <p:pic>
                              <p:nvPicPr>
                                <p:cNvPr id="0" name=""/>
                                <p:cNvPicPr/>
                                <p:nvPr/>
                              </p:nvPicPr>
                              <p:blipFill>
                                <a:blip r:embed="rId37"/>
                                <a:stretch>
                                  <a:fillRect/>
                                </a:stretch>
                              </p:blipFill>
                              <p:spPr>
                                <a:xfrm>
                                  <a:off x="1893288" y="2903538"/>
                                  <a:ext cx="560387" cy="295275"/>
                                </a:xfrm>
                                <a:prstGeom prst="rect">
                                  <a:avLst/>
                                </a:prstGeom>
                              </p:spPr>
                            </p:pic>
                          </p:oleObj>
                        </mc:Fallback>
                      </mc:AlternateContent>
                    </a:graphicData>
                  </a:graphic>
                </p:graphicFrame>
              </mc:Choice>
              <mc:Fallback xmlns="">
                <p:graphicFrame>
                  <p:nvGraphicFramePr>
                    <p:cNvPr id="56" name="对象 55"/>
                    <p:cNvGraphicFramePr>
                      <a:graphicFrameLocks noChangeAspect="1"/>
                    </p:cNvGraphicFramePr>
                    <p:nvPr>
                      <p:extLst>
                        <p:ext uri="{D42A27DB-BD31-4B8C-83A1-F6EECF244321}">
                          <p14:modId xmlns:p14="http://schemas.microsoft.com/office/powerpoint/2010/main" val="481779690"/>
                        </p:ext>
                      </p:extLst>
                    </p:nvPr>
                  </p:nvGraphicFramePr>
                  <p:xfrm>
                    <a:off x="1893288" y="2903538"/>
                    <a:ext cx="560387" cy="295275"/>
                  </p:xfrm>
                  <a:graphic>
                    <a:graphicData uri="http://schemas.openxmlformats.org/presentationml/2006/ole">
                      <mc:AlternateContent>
                        <mc:Choice xmlns:v="urn:schemas-microsoft-com:vml" Requires="v">
                          <p:oleObj spid="_x0000_s216632" name="Equation" r:id="rId38" imgW="342720" imgH="177480" progId="Equation.DSMT4">
                            <p:embed/>
                          </p:oleObj>
                        </mc:Choice>
                        <mc:Fallback>
                          <p:oleObj name="Equation" r:id="rId38" imgW="342720" imgH="177480" progId="Equation.DSMT4">
                            <p:embed/>
                            <p:pic>
                              <p:nvPicPr>
                                <p:cNvPr id="0" name=""/>
                                <p:cNvPicPr/>
                                <p:nvPr/>
                              </p:nvPicPr>
                              <p:blipFill>
                                <a:blip r:embed="rId39"/>
                                <a:stretch>
                                  <a:fillRect/>
                                </a:stretch>
                              </p:blipFill>
                              <p:spPr>
                                <a:xfrm>
                                  <a:off x="1893288" y="2903538"/>
                                  <a:ext cx="560387" cy="295275"/>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57" name="对象 56"/>
                    <p:cNvGraphicFramePr>
                      <a:graphicFrameLocks noChangeAspect="1"/>
                    </p:cNvGraphicFramePr>
                    <p:nvPr>
                      <p:extLst>
                        <p:ext uri="{D42A27DB-BD31-4B8C-83A1-F6EECF244321}">
                          <p14:modId xmlns:p14="http://schemas.microsoft.com/office/powerpoint/2010/main" val="2672489632"/>
                        </p:ext>
                      </p:extLst>
                    </p:nvPr>
                  </p:nvGraphicFramePr>
                  <p:xfrm>
                    <a:off x="2114347" y="3289617"/>
                    <a:ext cx="230188" cy="252412"/>
                  </p:xfrm>
                  <a:graphic>
                    <a:graphicData uri="http://schemas.openxmlformats.org/presentationml/2006/ole">
                      <mc:AlternateContent>
                        <mc:Choice xmlns:v="urn:schemas-microsoft-com:vml" Requires="v">
                          <p:oleObj spid="_x0000_s231439" name="Equation" r:id="rId40" imgW="139680" imgH="152280" progId="Equation.DSMT4">
                            <p:embed/>
                          </p:oleObj>
                        </mc:Choice>
                        <mc:Fallback>
                          <p:oleObj name="Equation" r:id="rId40" imgW="139680" imgH="152280" progId="Equation.DSMT4">
                            <p:embed/>
                            <p:pic>
                              <p:nvPicPr>
                                <p:cNvPr id="0" name=""/>
                                <p:cNvPicPr/>
                                <p:nvPr/>
                              </p:nvPicPr>
                              <p:blipFill>
                                <a:blip r:embed="rId41"/>
                                <a:stretch>
                                  <a:fillRect/>
                                </a:stretch>
                              </p:blipFill>
                              <p:spPr>
                                <a:xfrm>
                                  <a:off x="2114347" y="3289617"/>
                                  <a:ext cx="230188" cy="252412"/>
                                </a:xfrm>
                                <a:prstGeom prst="rect">
                                  <a:avLst/>
                                </a:prstGeom>
                              </p:spPr>
                            </p:pic>
                          </p:oleObj>
                        </mc:Fallback>
                      </mc:AlternateContent>
                    </a:graphicData>
                  </a:graphic>
                </p:graphicFrame>
              </mc:Choice>
              <mc:Fallback xmlns="">
                <p:graphicFrame>
                  <p:nvGraphicFramePr>
                    <p:cNvPr id="57" name="对象 56"/>
                    <p:cNvGraphicFramePr>
                      <a:graphicFrameLocks noChangeAspect="1"/>
                    </p:cNvGraphicFramePr>
                    <p:nvPr>
                      <p:extLst>
                        <p:ext uri="{D42A27DB-BD31-4B8C-83A1-F6EECF244321}">
                          <p14:modId xmlns:p14="http://schemas.microsoft.com/office/powerpoint/2010/main" val="2672489632"/>
                        </p:ext>
                      </p:extLst>
                    </p:nvPr>
                  </p:nvGraphicFramePr>
                  <p:xfrm>
                    <a:off x="2114347" y="3289617"/>
                    <a:ext cx="230188" cy="252412"/>
                  </p:xfrm>
                  <a:graphic>
                    <a:graphicData uri="http://schemas.openxmlformats.org/presentationml/2006/ole">
                      <mc:AlternateContent>
                        <mc:Choice xmlns:v="urn:schemas-microsoft-com:vml" Requires="v">
                          <p:oleObj spid="_x0000_s216633" name="Equation" r:id="rId42" imgW="139680" imgH="152280" progId="Equation.DSMT4">
                            <p:embed/>
                          </p:oleObj>
                        </mc:Choice>
                        <mc:Fallback>
                          <p:oleObj name="Equation" r:id="rId42" imgW="139680" imgH="152280" progId="Equation.DSMT4">
                            <p:embed/>
                            <p:pic>
                              <p:nvPicPr>
                                <p:cNvPr id="0" name=""/>
                                <p:cNvPicPr/>
                                <p:nvPr/>
                              </p:nvPicPr>
                              <p:blipFill>
                                <a:blip r:embed="rId43"/>
                                <a:stretch>
                                  <a:fillRect/>
                                </a:stretch>
                              </p:blipFill>
                              <p:spPr>
                                <a:xfrm>
                                  <a:off x="2114347" y="3289617"/>
                                  <a:ext cx="230188" cy="252412"/>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graphicFrame>
                <p:nvGraphicFramePr>
                  <p:cNvPr id="59" name="对象 58"/>
                  <p:cNvGraphicFramePr>
                    <a:graphicFrameLocks noChangeAspect="1"/>
                  </p:cNvGraphicFramePr>
                  <p:nvPr>
                    <p:extLst>
                      <p:ext uri="{D42A27DB-BD31-4B8C-83A1-F6EECF244321}">
                        <p14:modId xmlns:p14="http://schemas.microsoft.com/office/powerpoint/2010/main" val="2230423305"/>
                      </p:ext>
                    </p:extLst>
                  </p:nvPr>
                </p:nvGraphicFramePr>
                <p:xfrm>
                  <a:off x="4899025" y="2593975"/>
                  <a:ext cx="230188" cy="293688"/>
                </p:xfrm>
                <a:graphic>
                  <a:graphicData uri="http://schemas.openxmlformats.org/presentationml/2006/ole">
                    <mc:AlternateContent>
                      <mc:Choice xmlns:v="urn:schemas-microsoft-com:vml" Requires="v">
                        <p:oleObj spid="_x0000_s231440" name="Equation" r:id="rId44" imgW="139680" imgH="177480" progId="Equation.DSMT4">
                          <p:embed/>
                        </p:oleObj>
                      </mc:Choice>
                      <mc:Fallback>
                        <p:oleObj name="Equation" r:id="rId44" imgW="139680" imgH="177480" progId="Equation.DSMT4">
                          <p:embed/>
                          <p:pic>
                            <p:nvPicPr>
                              <p:cNvPr id="0" name=""/>
                              <p:cNvPicPr/>
                              <p:nvPr/>
                            </p:nvPicPr>
                            <p:blipFill>
                              <a:blip r:embed="rId45"/>
                              <a:stretch>
                                <a:fillRect/>
                              </a:stretch>
                            </p:blipFill>
                            <p:spPr>
                              <a:xfrm>
                                <a:off x="4899025" y="2593975"/>
                                <a:ext cx="230188" cy="293688"/>
                              </a:xfrm>
                              <a:prstGeom prst="rect">
                                <a:avLst/>
                              </a:prstGeom>
                            </p:spPr>
                          </p:pic>
                        </p:oleObj>
                      </mc:Fallback>
                    </mc:AlternateContent>
                  </a:graphicData>
                </a:graphic>
              </p:graphicFrame>
            </mc:Choice>
            <mc:Fallback xmlns="">
              <p:graphicFrame>
                <p:nvGraphicFramePr>
                  <p:cNvPr id="59" name="对象 58"/>
                  <p:cNvGraphicFramePr>
                    <a:graphicFrameLocks noChangeAspect="1"/>
                  </p:cNvGraphicFramePr>
                  <p:nvPr>
                    <p:extLst>
                      <p:ext uri="{D42A27DB-BD31-4B8C-83A1-F6EECF244321}">
                        <p14:modId xmlns:p14="http://schemas.microsoft.com/office/powerpoint/2010/main" val="2230423305"/>
                      </p:ext>
                    </p:extLst>
                  </p:nvPr>
                </p:nvGraphicFramePr>
                <p:xfrm>
                  <a:off x="4899025" y="2593975"/>
                  <a:ext cx="230188" cy="293688"/>
                </p:xfrm>
                <a:graphic>
                  <a:graphicData uri="http://schemas.openxmlformats.org/presentationml/2006/ole">
                    <mc:AlternateContent>
                      <mc:Choice xmlns:v="urn:schemas-microsoft-com:vml" Requires="v">
                        <p:oleObj spid="_x0000_s216634" name="Equation" r:id="rId46" imgW="139680" imgH="177480" progId="Equation.DSMT4">
                          <p:embed/>
                        </p:oleObj>
                      </mc:Choice>
                      <mc:Fallback>
                        <p:oleObj name="Equation" r:id="rId46" imgW="139680" imgH="177480" progId="Equation.DSMT4">
                          <p:embed/>
                          <p:pic>
                            <p:nvPicPr>
                              <p:cNvPr id="0" name=""/>
                              <p:cNvPicPr/>
                              <p:nvPr/>
                            </p:nvPicPr>
                            <p:blipFill>
                              <a:blip r:embed="rId47"/>
                              <a:stretch>
                                <a:fillRect/>
                              </a:stretch>
                            </p:blipFill>
                            <p:spPr>
                              <a:xfrm>
                                <a:off x="4899025" y="2593975"/>
                                <a:ext cx="230188" cy="293688"/>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60" name="对象 59"/>
                  <p:cNvGraphicFramePr>
                    <a:graphicFrameLocks noChangeAspect="1"/>
                  </p:cNvGraphicFramePr>
                  <p:nvPr>
                    <p:extLst>
                      <p:ext uri="{D42A27DB-BD31-4B8C-83A1-F6EECF244321}">
                        <p14:modId xmlns:p14="http://schemas.microsoft.com/office/powerpoint/2010/main" val="1326643616"/>
                      </p:ext>
                    </p:extLst>
                  </p:nvPr>
                </p:nvGraphicFramePr>
                <p:xfrm>
                  <a:off x="5311923" y="3278943"/>
                  <a:ext cx="1358900" cy="273050"/>
                </p:xfrm>
                <a:graphic>
                  <a:graphicData uri="http://schemas.openxmlformats.org/presentationml/2006/ole">
                    <mc:AlternateContent>
                      <mc:Choice xmlns:v="urn:schemas-microsoft-com:vml" Requires="v">
                        <p:oleObj spid="_x0000_s231441" name="Equation" r:id="rId48" imgW="825480" imgH="164880" progId="Equation.DSMT4">
                          <p:embed/>
                        </p:oleObj>
                      </mc:Choice>
                      <mc:Fallback>
                        <p:oleObj name="Equation" r:id="rId48" imgW="825480" imgH="164880" progId="Equation.DSMT4">
                          <p:embed/>
                          <p:pic>
                            <p:nvPicPr>
                              <p:cNvPr id="0" name=""/>
                              <p:cNvPicPr/>
                              <p:nvPr/>
                            </p:nvPicPr>
                            <p:blipFill>
                              <a:blip r:embed="rId49"/>
                              <a:stretch>
                                <a:fillRect/>
                              </a:stretch>
                            </p:blipFill>
                            <p:spPr>
                              <a:xfrm>
                                <a:off x="5311923" y="3278943"/>
                                <a:ext cx="1358900" cy="273050"/>
                              </a:xfrm>
                              <a:prstGeom prst="rect">
                                <a:avLst/>
                              </a:prstGeom>
                            </p:spPr>
                          </p:pic>
                        </p:oleObj>
                      </mc:Fallback>
                    </mc:AlternateContent>
                  </a:graphicData>
                </a:graphic>
              </p:graphicFrame>
            </mc:Choice>
            <mc:Fallback xmlns="">
              <p:graphicFrame>
                <p:nvGraphicFramePr>
                  <p:cNvPr id="60" name="对象 59"/>
                  <p:cNvGraphicFramePr>
                    <a:graphicFrameLocks noChangeAspect="1"/>
                  </p:cNvGraphicFramePr>
                  <p:nvPr>
                    <p:extLst>
                      <p:ext uri="{D42A27DB-BD31-4B8C-83A1-F6EECF244321}">
                        <p14:modId xmlns:p14="http://schemas.microsoft.com/office/powerpoint/2010/main" val="1326643616"/>
                      </p:ext>
                    </p:extLst>
                  </p:nvPr>
                </p:nvGraphicFramePr>
                <p:xfrm>
                  <a:off x="5311923" y="3278943"/>
                  <a:ext cx="1358900" cy="273050"/>
                </p:xfrm>
                <a:graphic>
                  <a:graphicData uri="http://schemas.openxmlformats.org/presentationml/2006/ole">
                    <mc:AlternateContent>
                      <mc:Choice xmlns:v="urn:schemas-microsoft-com:vml" Requires="v">
                        <p:oleObj spid="_x0000_s216635" name="Equation" r:id="rId50" imgW="825480" imgH="164880" progId="Equation.DSMT4">
                          <p:embed/>
                        </p:oleObj>
                      </mc:Choice>
                      <mc:Fallback>
                        <p:oleObj name="Equation" r:id="rId50" imgW="825480" imgH="164880" progId="Equation.DSMT4">
                          <p:embed/>
                          <p:pic>
                            <p:nvPicPr>
                              <p:cNvPr id="0" name=""/>
                              <p:cNvPicPr/>
                              <p:nvPr/>
                            </p:nvPicPr>
                            <p:blipFill>
                              <a:blip r:embed="rId51"/>
                              <a:stretch>
                                <a:fillRect/>
                              </a:stretch>
                            </p:blipFill>
                            <p:spPr>
                              <a:xfrm>
                                <a:off x="5311923" y="3278943"/>
                                <a:ext cx="1358900" cy="27305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graphicFrame>
              <p:nvGraphicFramePr>
                <p:cNvPr id="63" name="对象 62"/>
                <p:cNvGraphicFramePr>
                  <a:graphicFrameLocks noChangeAspect="1"/>
                </p:cNvGraphicFramePr>
                <p:nvPr>
                  <p:extLst>
                    <p:ext uri="{D42A27DB-BD31-4B8C-83A1-F6EECF244321}">
                      <p14:modId xmlns:p14="http://schemas.microsoft.com/office/powerpoint/2010/main" val="4002858922"/>
                    </p:ext>
                  </p:extLst>
                </p:nvPr>
              </p:nvGraphicFramePr>
              <p:xfrm>
                <a:off x="2122488" y="2624138"/>
                <a:ext cx="228600" cy="249237"/>
              </p:xfrm>
              <a:graphic>
                <a:graphicData uri="http://schemas.openxmlformats.org/presentationml/2006/ole">
                  <mc:AlternateContent>
                    <mc:Choice xmlns:v="urn:schemas-microsoft-com:vml" Requires="v">
                      <p:oleObj spid="_x0000_s231442" name="Equation" r:id="rId52" imgW="139680" imgH="152280" progId="Equation.DSMT4">
                        <p:embed/>
                      </p:oleObj>
                    </mc:Choice>
                    <mc:Fallback>
                      <p:oleObj name="Equation" r:id="rId52" imgW="139680" imgH="152280" progId="Equation.DSMT4">
                        <p:embed/>
                        <p:pic>
                          <p:nvPicPr>
                            <p:cNvPr id="0" name=""/>
                            <p:cNvPicPr/>
                            <p:nvPr/>
                          </p:nvPicPr>
                          <p:blipFill>
                            <a:blip r:embed="rId53"/>
                            <a:stretch>
                              <a:fillRect/>
                            </a:stretch>
                          </p:blipFill>
                          <p:spPr>
                            <a:xfrm>
                              <a:off x="2122488" y="2624138"/>
                              <a:ext cx="228600" cy="249237"/>
                            </a:xfrm>
                            <a:prstGeom prst="rect">
                              <a:avLst/>
                            </a:prstGeom>
                          </p:spPr>
                        </p:pic>
                      </p:oleObj>
                    </mc:Fallback>
                  </mc:AlternateContent>
                </a:graphicData>
              </a:graphic>
            </p:graphicFrame>
          </mc:Choice>
          <mc:Fallback xmlns="">
            <p:graphicFrame>
              <p:nvGraphicFramePr>
                <p:cNvPr id="63" name="对象 62"/>
                <p:cNvGraphicFramePr>
                  <a:graphicFrameLocks noChangeAspect="1"/>
                </p:cNvGraphicFramePr>
                <p:nvPr>
                  <p:extLst>
                    <p:ext uri="{D42A27DB-BD31-4B8C-83A1-F6EECF244321}">
                      <p14:modId xmlns:p14="http://schemas.microsoft.com/office/powerpoint/2010/main" val="4002858922"/>
                    </p:ext>
                  </p:extLst>
                </p:nvPr>
              </p:nvGraphicFramePr>
              <p:xfrm>
                <a:off x="2122488" y="2624138"/>
                <a:ext cx="228600" cy="249237"/>
              </p:xfrm>
              <a:graphic>
                <a:graphicData uri="http://schemas.openxmlformats.org/presentationml/2006/ole">
                  <mc:AlternateContent>
                    <mc:Choice xmlns:v="urn:schemas-microsoft-com:vml" Requires="v">
                      <p:oleObj spid="_x0000_s216796" name="Equation" r:id="rId54" imgW="139680" imgH="152280" progId="Equation.DSMT4">
                        <p:embed/>
                      </p:oleObj>
                    </mc:Choice>
                    <mc:Fallback>
                      <p:oleObj name="Equation" r:id="rId54" imgW="139680" imgH="152280" progId="Equation.DSMT4">
                        <p:embed/>
                        <p:pic>
                          <p:nvPicPr>
                            <p:cNvPr id="0" name=""/>
                            <p:cNvPicPr/>
                            <p:nvPr/>
                          </p:nvPicPr>
                          <p:blipFill>
                            <a:blip r:embed="rId55"/>
                            <a:stretch>
                              <a:fillRect/>
                            </a:stretch>
                          </p:blipFill>
                          <p:spPr>
                            <a:xfrm>
                              <a:off x="2122488" y="2624138"/>
                              <a:ext cx="228600" cy="249237"/>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20358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wipe(left)">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left)">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par>
                                <p:cTn id="28" presetID="2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 calcmode="lin" valueType="num">
                                      <p:cBhvr additive="base">
                                        <p:cTn id="40" dur="500" fill="hold"/>
                                        <p:tgtEl>
                                          <p:spTgt spid="104"/>
                                        </p:tgtEl>
                                        <p:attrNameLst>
                                          <p:attrName>ppt_x</p:attrName>
                                        </p:attrNameLst>
                                      </p:cBhvr>
                                      <p:tavLst>
                                        <p:tav tm="0">
                                          <p:val>
                                            <p:strVal val="#ppt_x"/>
                                          </p:val>
                                        </p:tav>
                                        <p:tav tm="100000">
                                          <p:val>
                                            <p:strVal val="#ppt_x"/>
                                          </p:val>
                                        </p:tav>
                                      </p:tavLst>
                                    </p:anim>
                                    <p:anim calcmode="lin" valueType="num">
                                      <p:cBhvr additive="base">
                                        <p:cTn id="4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anim calcmode="lin" valueType="num">
                                      <p:cBhvr>
                                        <p:cTn id="47" dur="500" fill="hold"/>
                                        <p:tgtEl>
                                          <p:spTgt spid="105"/>
                                        </p:tgtEl>
                                        <p:attrNameLst>
                                          <p:attrName>ppt_x</p:attrName>
                                        </p:attrNameLst>
                                      </p:cBhvr>
                                      <p:tavLst>
                                        <p:tav tm="0">
                                          <p:val>
                                            <p:strVal val="#ppt_x"/>
                                          </p:val>
                                        </p:tav>
                                        <p:tav tm="100000">
                                          <p:val>
                                            <p:strVal val="#ppt_x"/>
                                          </p:val>
                                        </p:tav>
                                      </p:tavLst>
                                    </p:anim>
                                    <p:anim calcmode="lin" valueType="num">
                                      <p:cBhvr>
                                        <p:cTn id="48"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1" grpId="0"/>
      <p:bldP spid="87" grpId="0"/>
      <p:bldP spid="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441430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3.2 </a:t>
            </a:r>
            <a:r>
              <a:rPr lang="zh-CN" altLang="en-US" b="1" dirty="0" smtClean="0">
                <a:latin typeface="微软雅黑" panose="020B0503020204020204" pitchFamily="34" charset="-122"/>
                <a:ea typeface="微软雅黑" panose="020B0503020204020204" pitchFamily="34" charset="-122"/>
              </a:rPr>
              <a:t>转子系统有限元建模方法</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3.2.5 </a:t>
            </a:r>
            <a:r>
              <a:rPr lang="zh-CN" altLang="en-US" sz="1600" dirty="0" smtClean="0">
                <a:latin typeface="微软雅黑" panose="020B0503020204020204" pitchFamily="34" charset="-122"/>
                <a:ea typeface="微软雅黑" panose="020B0503020204020204" pitchFamily="34" charset="-122"/>
              </a:rPr>
              <a:t>转子系统运动方程求解流程</a:t>
            </a:r>
            <a:endParaRPr lang="zh-CN" altLang="en-US" sz="16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2857189" y="2470114"/>
            <a:ext cx="3429622" cy="3949811"/>
          </a:xfrm>
          <a:prstGeom prst="rect">
            <a:avLst/>
          </a:prstGeom>
        </p:spPr>
      </p:pic>
      <mc:AlternateContent xmlns:mc="http://schemas.openxmlformats.org/markup-compatibility/2006" xmlns:a14="http://schemas.microsoft.com/office/drawing/2010/main">
        <mc:Choice Requires="a14">
          <p:sp>
            <p:nvSpPr>
              <p:cNvPr id="59" name="文本框 58"/>
              <p:cNvSpPr txBox="1"/>
              <p:nvPr/>
            </p:nvSpPr>
            <p:spPr>
              <a:xfrm>
                <a:off x="377489" y="1583013"/>
                <a:ext cx="8130209" cy="1054135"/>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采用</a:t>
                </a:r>
                <a:r>
                  <a:rPr lang="en-US" altLang="zh-CN" sz="1400" dirty="0" err="1">
                    <a:latin typeface="Times New Roman" panose="02020603050405020304" pitchFamily="18" charset="0"/>
                    <a:cs typeface="Times New Roman" panose="02020603050405020304" pitchFamily="18" charset="0"/>
                  </a:rPr>
                  <a:t>Newmark</a:t>
                </a:r>
                <a:r>
                  <a:rPr lang="en-US" altLang="zh-CN" sz="1400" dirty="0">
                    <a:latin typeface="Times New Roman" panose="02020603050405020304" pitchFamily="18" charset="0"/>
                    <a:cs typeface="Times New Roman" panose="02020603050405020304" pitchFamily="18" charset="0"/>
                  </a:rPr>
                  <a:t>-β</a:t>
                </a:r>
                <a:r>
                  <a:rPr lang="zh-CN" altLang="en-US" sz="1400" dirty="0">
                    <a:latin typeface="Times New Roman" panose="02020603050405020304" pitchFamily="18" charset="0"/>
                    <a:cs typeface="Times New Roman" panose="02020603050405020304" pitchFamily="18" charset="0"/>
                  </a:rPr>
                  <a:t>数值积分算法求解转子系统动力学方程，</a:t>
                </a:r>
                <a:r>
                  <a:rPr lang="zh-CN" altLang="en-US" sz="1400" dirty="0" smtClean="0">
                    <a:latin typeface="Times New Roman" panose="02020603050405020304" pitchFamily="18" charset="0"/>
                    <a:cs typeface="Times New Roman" panose="02020603050405020304" pitchFamily="18" charset="0"/>
                  </a:rPr>
                  <a:t>该</a:t>
                </a:r>
                <a:r>
                  <a:rPr lang="zh-CN" altLang="en-US" sz="1400" dirty="0">
                    <a:latin typeface="Times New Roman" panose="02020603050405020304" pitchFamily="18" charset="0"/>
                    <a:cs typeface="Times New Roman" panose="02020603050405020304" pitchFamily="18" charset="0"/>
                  </a:rPr>
                  <a:t>算法</a:t>
                </a:r>
                <a:r>
                  <a:rPr lang="zh-CN" altLang="en-US" sz="1400" dirty="0" smtClean="0">
                    <a:latin typeface="Times New Roman" panose="02020603050405020304" pitchFamily="18" charset="0"/>
                    <a:cs typeface="Times New Roman" panose="02020603050405020304" pitchFamily="18" charset="0"/>
                  </a:rPr>
                  <a:t>引入了</a:t>
                </a:r>
                <a14:m>
                  <m:oMath xmlns:m="http://schemas.openxmlformats.org/officeDocument/2006/math">
                    <m:r>
                      <a:rPr lang="zh-CN" altLang="en-US" sz="1400" i="1" smtClean="0">
                        <a:latin typeface="Cambria Math" panose="02040503050406030204" pitchFamily="18" charset="0"/>
                        <a:cs typeface="Times New Roman" panose="02020603050405020304" pitchFamily="18" charset="0"/>
                      </a:rPr>
                      <m:t>𝛾</m:t>
                    </m:r>
                    <m:r>
                      <a:rPr lang="zh-CN" altLang="en-US" sz="1400" i="1">
                        <a:latin typeface="Cambria Math" panose="02040503050406030204" pitchFamily="18" charset="0"/>
                        <a:cs typeface="Times New Roman" panose="02020603050405020304" pitchFamily="18" charset="0"/>
                      </a:rPr>
                      <m:t>、</m:t>
                    </m:r>
                    <m:r>
                      <a:rPr lang="zh-CN" altLang="en-US" sz="1400" i="1" smtClean="0">
                        <a:latin typeface="Cambria Math" panose="02040503050406030204" pitchFamily="18" charset="0"/>
                        <a:cs typeface="Times New Roman" panose="02020603050405020304" pitchFamily="18" charset="0"/>
                      </a:rPr>
                      <m:t>𝛽</m:t>
                    </m:r>
                  </m:oMath>
                </a14:m>
                <a:r>
                  <a:rPr lang="zh-CN" altLang="en-US" sz="1400" dirty="0" smtClean="0">
                    <a:latin typeface="Times New Roman" panose="02020603050405020304" pitchFamily="18" charset="0"/>
                    <a:cs typeface="Times New Roman" panose="02020603050405020304" pitchFamily="18" charset="0"/>
                  </a:rPr>
                  <a:t>两</a:t>
                </a:r>
                <a:r>
                  <a:rPr lang="zh-CN" altLang="en-US" sz="1400" dirty="0">
                    <a:latin typeface="Times New Roman" panose="02020603050405020304" pitchFamily="18" charset="0"/>
                    <a:cs typeface="Times New Roman" panose="02020603050405020304" pitchFamily="18" charset="0"/>
                  </a:rPr>
                  <a:t>个参数对线性加速度法中的位移增量和速度增量进行</a:t>
                </a:r>
                <a:r>
                  <a:rPr lang="zh-CN" altLang="en-US" sz="1400" dirty="0" smtClean="0">
                    <a:latin typeface="Times New Roman" panose="02020603050405020304" pitchFamily="18" charset="0"/>
                    <a:cs typeface="Times New Roman" panose="02020603050405020304" pitchFamily="18" charset="0"/>
                  </a:rPr>
                  <a:t>修正，当</a:t>
                </a:r>
                <a14:m>
                  <m:oMath xmlns:m="http://schemas.openxmlformats.org/officeDocument/2006/math">
                    <m:r>
                      <a:rPr lang="zh-CN" altLang="en-US" sz="1400" i="1" smtClean="0">
                        <a:latin typeface="Cambria Math" panose="02040503050406030204" pitchFamily="18" charset="0"/>
                        <a:cs typeface="Times New Roman" panose="02020603050405020304" pitchFamily="18" charset="0"/>
                      </a:rPr>
                      <m:t>𝛾</m:t>
                    </m:r>
                    <m:r>
                      <a:rPr lang="zh-CN" altLang="en-US" sz="1400" i="1" smtClean="0">
                        <a:latin typeface="Cambria Math" panose="02040503050406030204" pitchFamily="18" charset="0"/>
                        <a:cs typeface="Times New Roman" panose="02020603050405020304" pitchFamily="18" charset="0"/>
                      </a:rPr>
                      <m:t>≥1/2</m:t>
                    </m:r>
                  </m:oMath>
                </a14:m>
                <a:r>
                  <a:rPr lang="zh-CN" altLang="en-US" sz="1400" dirty="0" smtClean="0">
                    <a:latin typeface="Times New Roman" panose="02020603050405020304" pitchFamily="18" charset="0"/>
                    <a:cs typeface="Times New Roman" panose="02020603050405020304" pitchFamily="18" charset="0"/>
                  </a:rPr>
                  <a:t>且</a:t>
                </a:r>
                <a14:m>
                  <m:oMath xmlns:m="http://schemas.openxmlformats.org/officeDocument/2006/math">
                    <m:r>
                      <a:rPr lang="zh-CN" altLang="en-US" sz="1400" i="1" dirty="0" smtClean="0">
                        <a:latin typeface="Cambria Math" panose="02040503050406030204" pitchFamily="18" charset="0"/>
                        <a:cs typeface="Times New Roman" panose="02020603050405020304" pitchFamily="18" charset="0"/>
                      </a:rPr>
                      <m:t>𝛽</m:t>
                    </m:r>
                    <m:r>
                      <a:rPr lang="zh-CN" altLang="en-US" sz="1400" i="1" dirty="0" smtClean="0">
                        <a:latin typeface="Cambria Math" panose="02040503050406030204" pitchFamily="18" charset="0"/>
                        <a:cs typeface="Times New Roman" panose="02020603050405020304" pitchFamily="18" charset="0"/>
                      </a:rPr>
                      <m:t>≥</m:t>
                    </m:r>
                    <m:r>
                      <a:rPr lang="zh-CN" altLang="en-US" sz="1400" i="1" dirty="0" smtClean="0">
                        <a:latin typeface="Cambria Math" panose="02040503050406030204" pitchFamily="18" charset="0"/>
                        <a:cs typeface="Times New Roman" panose="02020603050405020304" pitchFamily="18" charset="0"/>
                      </a:rPr>
                      <m:t>𝛾</m:t>
                    </m:r>
                    <m:r>
                      <a:rPr lang="en-US" altLang="zh-CN" sz="1400" b="0" i="1" dirty="0" smtClean="0">
                        <a:latin typeface="Cambria Math" panose="02040503050406030204" pitchFamily="18" charset="0"/>
                        <a:cs typeface="Times New Roman" panose="02020603050405020304" pitchFamily="18" charset="0"/>
                      </a:rPr>
                      <m:t>/2</m:t>
                    </m:r>
                  </m:oMath>
                </a14:m>
                <a:r>
                  <a:rPr lang="zh-CN" altLang="en-US" sz="1400" dirty="0" smtClean="0">
                    <a:latin typeface="Times New Roman" panose="02020603050405020304" pitchFamily="18" charset="0"/>
                    <a:cs typeface="Times New Roman" panose="02020603050405020304" pitchFamily="18" charset="0"/>
                  </a:rPr>
                  <a:t>时</a:t>
                </a:r>
                <a:r>
                  <a:rPr lang="en-US" altLang="zh-CN" sz="1400" dirty="0" err="1">
                    <a:latin typeface="Times New Roman" panose="02020603050405020304" pitchFamily="18" charset="0"/>
                    <a:cs typeface="Times New Roman" panose="02020603050405020304" pitchFamily="18" charset="0"/>
                  </a:rPr>
                  <a:t>Newmark</a:t>
                </a:r>
                <a:r>
                  <a:rPr lang="en-US" altLang="zh-CN" sz="1400" dirty="0">
                    <a:latin typeface="Times New Roman" panose="02020603050405020304" pitchFamily="18" charset="0"/>
                    <a:cs typeface="Times New Roman" panose="02020603050405020304" pitchFamily="18" charset="0"/>
                  </a:rPr>
                  <a:t>-β</a:t>
                </a:r>
                <a:r>
                  <a:rPr lang="zh-CN" altLang="en-US" sz="1400" dirty="0">
                    <a:latin typeface="Times New Roman" panose="02020603050405020304" pitchFamily="18" charset="0"/>
                    <a:cs typeface="Times New Roman" panose="02020603050405020304" pitchFamily="18" charset="0"/>
                  </a:rPr>
                  <a:t>算法无条件稳定，通常</a:t>
                </a:r>
                <a:r>
                  <a:rPr lang="zh-CN" altLang="en-US" sz="1400" dirty="0" smtClean="0">
                    <a:latin typeface="Times New Roman" panose="02020603050405020304" pitchFamily="18" charset="0"/>
                    <a:cs typeface="Times New Roman" panose="02020603050405020304" pitchFamily="18" charset="0"/>
                  </a:rPr>
                  <a:t>取</a:t>
                </a:r>
                <a14:m>
                  <m:oMath xmlns:m="http://schemas.openxmlformats.org/officeDocument/2006/math">
                    <m:r>
                      <a:rPr lang="zh-CN" altLang="en-US" sz="1400" i="1" smtClean="0">
                        <a:latin typeface="Cambria Math" panose="02040503050406030204" pitchFamily="18" charset="0"/>
                        <a:cs typeface="Times New Roman" panose="02020603050405020304" pitchFamily="18" charset="0"/>
                      </a:rPr>
                      <m:t>𝛾</m:t>
                    </m:r>
                    <m:r>
                      <a:rPr lang="en-US" altLang="zh-CN" sz="14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400" b="0" i="1" smtClean="0">
                        <a:latin typeface="Cambria Math" panose="02040503050406030204" pitchFamily="18" charset="0"/>
                        <a:ea typeface="Cambria Math" panose="02040503050406030204" pitchFamily="18" charset="0"/>
                        <a:cs typeface="Times New Roman" panose="02020603050405020304" pitchFamily="18" charset="0"/>
                      </a:rPr>
                      <m:t>1/2</m:t>
                    </m:r>
                  </m:oMath>
                </a14:m>
                <a:r>
                  <a:rPr lang="zh-CN" altLang="en-US" sz="1400" dirty="0" smtClean="0">
                    <a:latin typeface="Times New Roman" panose="02020603050405020304" pitchFamily="18" charset="0"/>
                    <a:cs typeface="Times New Roman" panose="02020603050405020304" pitchFamily="18" charset="0"/>
                  </a:rPr>
                  <a:t>，</a:t>
                </a:r>
                <a14:m>
                  <m:oMath xmlns:m="http://schemas.openxmlformats.org/officeDocument/2006/math">
                    <m:r>
                      <a:rPr lang="zh-CN" altLang="en-US" sz="1400" i="1" dirty="0" smtClean="0">
                        <a:latin typeface="Cambria Math" panose="02040503050406030204" pitchFamily="18" charset="0"/>
                        <a:cs typeface="Times New Roman" panose="02020603050405020304" pitchFamily="18" charset="0"/>
                      </a:rPr>
                      <m:t>𝛽</m:t>
                    </m:r>
                    <m:r>
                      <a:rPr lang="en-US" altLang="zh-CN" sz="140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400" b="0" i="1" dirty="0" smtClean="0">
                        <a:latin typeface="Cambria Math" panose="02040503050406030204" pitchFamily="18" charset="0"/>
                        <a:ea typeface="Cambria Math" panose="02040503050406030204" pitchFamily="18" charset="0"/>
                        <a:cs typeface="Times New Roman" panose="02020603050405020304" pitchFamily="18" charset="0"/>
                      </a:rPr>
                      <m:t>1/4</m:t>
                    </m:r>
                    <m:r>
                      <a:rPr lang="zh-CN" altLang="en-US" sz="1400" i="1" dirty="0">
                        <a:latin typeface="Cambria Math" panose="02040503050406030204" pitchFamily="18" charset="0"/>
                        <a:ea typeface="Cambria Math" panose="02040503050406030204" pitchFamily="18" charset="0"/>
                        <a:cs typeface="Times New Roman" panose="02020603050405020304" pitchFamily="18" charset="0"/>
                      </a:rPr>
                      <m:t>。</m:t>
                    </m:r>
                  </m:oMath>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59" name="文本框 58"/>
              <p:cNvSpPr txBox="1">
                <a:spLocks noRot="1" noChangeAspect="1" noMove="1" noResize="1" noEditPoints="1" noAdjustHandles="1" noChangeArrowheads="1" noChangeShapeType="1" noTextEdit="1"/>
              </p:cNvSpPr>
              <p:nvPr/>
            </p:nvSpPr>
            <p:spPr>
              <a:xfrm>
                <a:off x="377489" y="1583013"/>
                <a:ext cx="8130209" cy="1054135"/>
              </a:xfrm>
              <a:prstGeom prst="rect">
                <a:avLst/>
              </a:prstGeom>
              <a:blipFill rotWithShape="0">
                <a:blip r:embed="rId4"/>
                <a:stretch>
                  <a:fillRect l="-2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052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38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3.3.1 </a:t>
            </a:r>
            <a:r>
              <a:rPr lang="zh-CN" altLang="en-US" sz="1600" dirty="0">
                <a:latin typeface="微软雅黑" panose="020B0503020204020204" pitchFamily="34" charset="-122"/>
                <a:ea typeface="微软雅黑" panose="020B0503020204020204" pitchFamily="34" charset="-122"/>
              </a:rPr>
              <a:t>转子试验</a:t>
            </a:r>
            <a:r>
              <a:rPr lang="zh-CN" altLang="en-US" sz="1600" dirty="0" smtClean="0">
                <a:latin typeface="微软雅黑" panose="020B0503020204020204" pitchFamily="34" charset="-122"/>
                <a:ea typeface="微软雅黑" panose="020B0503020204020204" pitchFamily="34" charset="-122"/>
              </a:rPr>
              <a:t>器简介</a:t>
            </a:r>
            <a:endParaRPr lang="zh-CN" altLang="en-US" sz="1600"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377489" y="1583013"/>
            <a:ext cx="8130209" cy="1054135"/>
          </a:xfrm>
          <a:prstGeom prst="rect">
            <a:avLst/>
          </a:prstGeom>
          <a:noFill/>
        </p:spPr>
        <p:txBody>
          <a:bodyPr wrap="square" rtlCol="0">
            <a:spAutoFit/>
          </a:bodyPr>
          <a:lstStyle/>
          <a:p>
            <a:pPr indent="360000">
              <a:lnSpc>
                <a:spcPts val="2500"/>
              </a:lnSpc>
            </a:pPr>
            <a:r>
              <a:rPr lang="zh-CN" altLang="en-US" sz="1400" dirty="0">
                <a:latin typeface="Times New Roman" panose="02020603050405020304" pitchFamily="18" charset="0"/>
                <a:cs typeface="Times New Roman" panose="02020603050405020304" pitchFamily="18" charset="0"/>
              </a:rPr>
              <a:t>该试验器主要包含两段转子和三个支承。两段转子分别称为长轴和短轴，其中短轴中间设有两个相同直径的圆盘，</a:t>
            </a:r>
            <a:r>
              <a:rPr lang="zh-CN" altLang="en-US" sz="1400" dirty="0">
                <a:solidFill>
                  <a:srgbClr val="FF0000"/>
                </a:solidFill>
                <a:latin typeface="Times New Roman" panose="02020603050405020304" pitchFamily="18" charset="0"/>
                <a:cs typeface="Times New Roman" panose="02020603050405020304" pitchFamily="18" charset="0"/>
              </a:rPr>
              <a:t>短轴转子</a:t>
            </a:r>
            <a:r>
              <a:rPr lang="zh-CN" altLang="en-US" sz="1400" dirty="0">
                <a:latin typeface="Times New Roman" panose="02020603050405020304" pitchFamily="18" charset="0"/>
                <a:cs typeface="Times New Roman" panose="02020603050405020304" pitchFamily="18" charset="0"/>
              </a:rPr>
              <a:t>用于模拟航空发动机低压转子系统中的</a:t>
            </a:r>
            <a:r>
              <a:rPr lang="zh-CN" altLang="en-US" sz="1400" dirty="0">
                <a:solidFill>
                  <a:srgbClr val="FF0000"/>
                </a:solidFill>
                <a:latin typeface="Times New Roman" panose="02020603050405020304" pitchFamily="18" charset="0"/>
                <a:cs typeface="Times New Roman" panose="02020603050405020304" pitchFamily="18" charset="0"/>
              </a:rPr>
              <a:t>风扇转子</a:t>
            </a:r>
            <a:r>
              <a:rPr lang="zh-CN" altLang="en-US" sz="1400" dirty="0">
                <a:latin typeface="Times New Roman" panose="02020603050405020304" pitchFamily="18" charset="0"/>
                <a:cs typeface="Times New Roman" panose="02020603050405020304" pitchFamily="18" charset="0"/>
              </a:rPr>
              <a:t>，而长轴上设有偏置的较小直径的圆盘，</a:t>
            </a:r>
            <a:r>
              <a:rPr lang="zh-CN" altLang="en-US" sz="1400" dirty="0">
                <a:solidFill>
                  <a:srgbClr val="FF0000"/>
                </a:solidFill>
                <a:latin typeface="Times New Roman" panose="02020603050405020304" pitchFamily="18" charset="0"/>
                <a:cs typeface="Times New Roman" panose="02020603050405020304" pitchFamily="18" charset="0"/>
              </a:rPr>
              <a:t>长轴转子</a:t>
            </a:r>
            <a:r>
              <a:rPr lang="zh-CN" altLang="en-US" sz="1400" dirty="0">
                <a:latin typeface="Times New Roman" panose="02020603050405020304" pitchFamily="18" charset="0"/>
                <a:cs typeface="Times New Roman" panose="02020603050405020304" pitchFamily="18" charset="0"/>
              </a:rPr>
              <a:t>用于模拟</a:t>
            </a:r>
            <a:r>
              <a:rPr lang="zh-CN" altLang="en-US" sz="1400" dirty="0">
                <a:solidFill>
                  <a:srgbClr val="FF0000"/>
                </a:solidFill>
                <a:latin typeface="Times New Roman" panose="02020603050405020304" pitchFamily="18" charset="0"/>
                <a:cs typeface="Times New Roman" panose="02020603050405020304" pitchFamily="18" charset="0"/>
              </a:rPr>
              <a:t>低压涡轮转子</a:t>
            </a:r>
            <a:r>
              <a:rPr lang="zh-CN" altLang="en-US" sz="1400" dirty="0">
                <a:latin typeface="Times New Roman" panose="02020603050405020304" pitchFamily="18" charset="0"/>
                <a:cs typeface="Times New Roman" panose="02020603050405020304" pitchFamily="18" charset="0"/>
              </a:rPr>
              <a:t>。两段转子之间通过套齿联轴器连接。</a:t>
            </a:r>
          </a:p>
        </p:txBody>
      </p:sp>
      <p:grpSp>
        <p:nvGrpSpPr>
          <p:cNvPr id="3" name="组合 2"/>
          <p:cNvGrpSpPr/>
          <p:nvPr/>
        </p:nvGrpSpPr>
        <p:grpSpPr>
          <a:xfrm>
            <a:off x="1420256" y="2637148"/>
            <a:ext cx="5718732" cy="4057914"/>
            <a:chOff x="1420256" y="2637148"/>
            <a:chExt cx="5718732" cy="4057914"/>
          </a:xfrm>
        </p:grpSpPr>
        <p:pic>
          <p:nvPicPr>
            <p:cNvPr id="9" name="图片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013" y="5118124"/>
              <a:ext cx="5133975" cy="1426849"/>
            </a:xfrm>
            <a:prstGeom prst="rect">
              <a:avLst/>
            </a:prstGeom>
            <a:noFill/>
            <a:ln>
              <a:noFill/>
            </a:ln>
          </p:spPr>
        </p:pic>
        <p:pic>
          <p:nvPicPr>
            <p:cNvPr id="2" name="图片 1"/>
            <p:cNvPicPr>
              <a:picLocks noChangeAspect="1"/>
            </p:cNvPicPr>
            <p:nvPr/>
          </p:nvPicPr>
          <p:blipFill>
            <a:blip r:embed="rId4"/>
            <a:stretch>
              <a:fillRect/>
            </a:stretch>
          </p:blipFill>
          <p:spPr>
            <a:xfrm>
              <a:off x="2005013" y="2637148"/>
              <a:ext cx="5133975" cy="2229367"/>
            </a:xfrm>
            <a:prstGeom prst="rect">
              <a:avLst/>
            </a:prstGeom>
          </p:spPr>
        </p:pic>
        <p:sp>
          <p:nvSpPr>
            <p:cNvPr id="14" name="TextBox 67"/>
            <p:cNvSpPr txBox="1"/>
            <p:nvPr/>
          </p:nvSpPr>
          <p:spPr>
            <a:xfrm>
              <a:off x="1420256" y="2894575"/>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a:solidFill>
                    <a:prstClr val="white"/>
                  </a:solidFill>
                  <a:latin typeface="Arial"/>
                  <a:ea typeface="宋体"/>
                </a:rPr>
                <a:t>试验</a:t>
              </a:r>
              <a:r>
                <a:rPr lang="zh-CN" altLang="en-US" sz="2000" b="1" kern="0" dirty="0" smtClean="0">
                  <a:solidFill>
                    <a:prstClr val="white"/>
                  </a:solidFill>
                  <a:latin typeface="Arial"/>
                  <a:ea typeface="宋体"/>
                </a:rPr>
                <a:t>器实物</a:t>
              </a:r>
              <a:endParaRPr lang="zh-CN" altLang="en-US" sz="2000" b="1" kern="0" dirty="0">
                <a:solidFill>
                  <a:prstClr val="white"/>
                </a:solidFill>
                <a:latin typeface="Arial"/>
                <a:ea typeface="宋体"/>
              </a:endParaRPr>
            </a:p>
          </p:txBody>
        </p:sp>
        <p:sp>
          <p:nvSpPr>
            <p:cNvPr id="15" name="TextBox 67"/>
            <p:cNvSpPr txBox="1"/>
            <p:nvPr/>
          </p:nvSpPr>
          <p:spPr>
            <a:xfrm>
              <a:off x="1420259" y="4980550"/>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转子结构</a:t>
              </a:r>
              <a:endParaRPr lang="zh-CN" altLang="en-US" sz="2000" b="1" kern="0" dirty="0">
                <a:solidFill>
                  <a:prstClr val="white"/>
                </a:solidFill>
                <a:latin typeface="Arial"/>
                <a:ea typeface="宋体"/>
              </a:endParaRPr>
            </a:p>
          </p:txBody>
        </p:sp>
      </p:grpSp>
    </p:spTree>
    <p:extLst>
      <p:ext uri="{BB962C8B-B14F-4D97-AF65-F5344CB8AC3E}">
        <p14:creationId xmlns:p14="http://schemas.microsoft.com/office/powerpoint/2010/main" val="34040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3.3.2 </a:t>
            </a:r>
            <a:r>
              <a:rPr lang="zh-CN" altLang="en-US" sz="1600" dirty="0">
                <a:latin typeface="微软雅黑" panose="020B0503020204020204" pitchFamily="34" charset="-122"/>
                <a:ea typeface="微软雅黑" panose="020B0503020204020204" pitchFamily="34" charset="-122"/>
              </a:rPr>
              <a:t>转子试验</a:t>
            </a:r>
            <a:r>
              <a:rPr lang="zh-CN" altLang="en-US" sz="1600" dirty="0" smtClean="0">
                <a:latin typeface="微软雅黑" panose="020B0503020204020204" pitchFamily="34" charset="-122"/>
                <a:ea typeface="微软雅黑" panose="020B0503020204020204" pitchFamily="34" charset="-122"/>
              </a:rPr>
              <a:t>器中套齿联轴器刚度计算</a:t>
            </a:r>
            <a:endParaRPr lang="zh-CN" altLang="en-US" sz="1600"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17364" y="1723806"/>
            <a:ext cx="8881000" cy="4972270"/>
            <a:chOff x="217364" y="1723806"/>
            <a:chExt cx="8881000" cy="4972270"/>
          </a:xfrm>
        </p:grpSpPr>
        <p:grpSp>
          <p:nvGrpSpPr>
            <p:cNvPr id="8" name="组合 7"/>
            <p:cNvGrpSpPr/>
            <p:nvPr/>
          </p:nvGrpSpPr>
          <p:grpSpPr>
            <a:xfrm>
              <a:off x="217364" y="1723806"/>
              <a:ext cx="3956577" cy="2410044"/>
              <a:chOff x="741239" y="1723806"/>
              <a:chExt cx="3956577" cy="2410044"/>
            </a:xfrm>
          </p:grpSpPr>
          <p:pic>
            <p:nvPicPr>
              <p:cNvPr id="4" name="图片 3"/>
              <p:cNvPicPr>
                <a:picLocks noChangeAspect="1"/>
              </p:cNvPicPr>
              <p:nvPr/>
            </p:nvPicPr>
            <p:blipFill>
              <a:blip r:embed="rId3"/>
              <a:stretch>
                <a:fillRect/>
              </a:stretch>
            </p:blipFill>
            <p:spPr>
              <a:xfrm>
                <a:off x="1097816" y="1723806"/>
                <a:ext cx="3600000" cy="2410044"/>
              </a:xfrm>
              <a:prstGeom prst="rect">
                <a:avLst/>
              </a:prstGeom>
            </p:spPr>
          </p:pic>
          <p:sp>
            <p:nvSpPr>
              <p:cNvPr id="7" name="文本框 6"/>
              <p:cNvSpPr txBox="1"/>
              <p:nvPr/>
            </p:nvSpPr>
            <p:spPr>
              <a:xfrm>
                <a:off x="741239" y="2444482"/>
                <a:ext cx="356576" cy="954107"/>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path path="circle">
                  <a:fillToRect l="50000" t="50000" r="50000" b="50000"/>
                </a:path>
                <a:tileRect/>
              </a:gradFill>
            </p:spPr>
            <p:txBody>
              <a:bodyPr wrap="square" rtlCol="0">
                <a:spAutoFit/>
              </a:bodyPr>
              <a:lstStyle/>
              <a:p>
                <a:r>
                  <a:rPr lang="zh-CN" altLang="en-US" sz="1400" dirty="0" smtClean="0"/>
                  <a:t>几何模型</a:t>
                </a:r>
                <a:endParaRPr lang="zh-CN" altLang="en-US" sz="1400" dirty="0"/>
              </a:p>
            </p:txBody>
          </p:sp>
        </p:grpSp>
        <p:grpSp>
          <p:nvGrpSpPr>
            <p:cNvPr id="20" name="组合 19"/>
            <p:cNvGrpSpPr/>
            <p:nvPr/>
          </p:nvGrpSpPr>
          <p:grpSpPr>
            <a:xfrm>
              <a:off x="249499" y="4238626"/>
              <a:ext cx="3924442" cy="2457450"/>
              <a:chOff x="249499" y="4238626"/>
              <a:chExt cx="3924442" cy="2457450"/>
            </a:xfrm>
          </p:grpSpPr>
          <p:pic>
            <p:nvPicPr>
              <p:cNvPr id="5" name="图片 4"/>
              <p:cNvPicPr>
                <a:picLocks noChangeAspect="1"/>
              </p:cNvPicPr>
              <p:nvPr/>
            </p:nvPicPr>
            <p:blipFill>
              <a:blip r:embed="rId4"/>
              <a:stretch>
                <a:fillRect/>
              </a:stretch>
            </p:blipFill>
            <p:spPr>
              <a:xfrm>
                <a:off x="573941" y="4238626"/>
                <a:ext cx="3600000" cy="2457450"/>
              </a:xfrm>
              <a:prstGeom prst="rect">
                <a:avLst/>
              </a:prstGeom>
            </p:spPr>
          </p:pic>
          <p:sp>
            <p:nvSpPr>
              <p:cNvPr id="17" name="文本框 16"/>
              <p:cNvSpPr txBox="1"/>
              <p:nvPr/>
            </p:nvSpPr>
            <p:spPr>
              <a:xfrm>
                <a:off x="249499" y="4882575"/>
                <a:ext cx="324441" cy="116955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txBody>
              <a:bodyPr wrap="square" rtlCol="0">
                <a:spAutoFit/>
              </a:bodyPr>
              <a:lstStyle/>
              <a:p>
                <a:r>
                  <a:rPr lang="zh-CN" altLang="en-US" sz="1400" dirty="0" smtClean="0"/>
                  <a:t>有限元模型</a:t>
                </a:r>
                <a:endParaRPr lang="zh-CN" altLang="en-US" sz="1400" dirty="0"/>
              </a:p>
            </p:txBody>
          </p:sp>
        </p:grpSp>
        <p:pic>
          <p:nvPicPr>
            <p:cNvPr id="21" name="图片 20"/>
            <p:cNvPicPr>
              <a:picLocks noChangeAspect="1"/>
            </p:cNvPicPr>
            <p:nvPr/>
          </p:nvPicPr>
          <p:blipFill>
            <a:blip r:embed="rId5"/>
            <a:stretch>
              <a:fillRect/>
            </a:stretch>
          </p:blipFill>
          <p:spPr>
            <a:xfrm>
              <a:off x="4231089" y="2060604"/>
              <a:ext cx="4867275" cy="1466098"/>
            </a:xfrm>
            <a:prstGeom prst="rect">
              <a:avLst/>
            </a:prstGeom>
          </p:spPr>
        </p:pic>
        <p:sp>
          <p:nvSpPr>
            <p:cNvPr id="23" name="矩形 22"/>
            <p:cNvSpPr/>
            <p:nvPr/>
          </p:nvSpPr>
          <p:spPr>
            <a:xfrm>
              <a:off x="4235957" y="4715862"/>
              <a:ext cx="4862407" cy="65659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采用</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SOLID187</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四面体单元</a:t>
              </a:r>
              <a:r>
                <a:rPr lang="zh-CN" altLang="en-US" sz="1400" kern="100" dirty="0">
                  <a:solidFill>
                    <a:srgbClr val="000000"/>
                  </a:solidFill>
                  <a:latin typeface="Times New Roman" panose="02020603050405020304" pitchFamily="18" charset="0"/>
                  <a:ea typeface="宋体"/>
                  <a:cs typeface="宋体" panose="02010600030101010101" pitchFamily="2" charset="-122"/>
                </a:rPr>
                <a:t>划分网格，有限元模型总体网格尺寸设为</a:t>
              </a:r>
              <a:r>
                <a:rPr lang="en-US" altLang="zh-CN" sz="1400" kern="100" dirty="0">
                  <a:solidFill>
                    <a:srgbClr val="000000"/>
                  </a:solidFill>
                  <a:latin typeface="Times New Roman" panose="02020603050405020304" pitchFamily="18" charset="0"/>
                  <a:ea typeface="宋体"/>
                  <a:cs typeface="宋体" panose="02010600030101010101" pitchFamily="2" charset="-122"/>
                </a:rPr>
                <a:t>2mm</a:t>
              </a:r>
              <a:r>
                <a:rPr lang="zh-CN" altLang="en-US" sz="1400" kern="100" dirty="0">
                  <a:solidFill>
                    <a:srgbClr val="000000"/>
                  </a:solidFill>
                  <a:latin typeface="Times New Roman" panose="02020603050405020304" pitchFamily="18" charset="0"/>
                  <a:ea typeface="宋体"/>
                  <a:cs typeface="宋体" panose="02010600030101010101" pitchFamily="2" charset="-122"/>
                </a:rPr>
                <a:t>，共得</a:t>
              </a:r>
              <a:r>
                <a:rPr lang="en-US" altLang="zh-CN" sz="1400" kern="100" dirty="0">
                  <a:solidFill>
                    <a:srgbClr val="000000"/>
                  </a:solidFill>
                  <a:latin typeface="Times New Roman" panose="02020603050405020304" pitchFamily="18" charset="0"/>
                  <a:ea typeface="宋体"/>
                  <a:cs typeface="宋体" panose="02010600030101010101" pitchFamily="2" charset="-122"/>
                </a:rPr>
                <a:t>190936</a:t>
              </a:r>
              <a:r>
                <a:rPr lang="zh-CN" altLang="en-US" sz="1400" kern="100" dirty="0">
                  <a:solidFill>
                    <a:srgbClr val="000000"/>
                  </a:solidFill>
                  <a:latin typeface="Times New Roman" panose="02020603050405020304" pitchFamily="18" charset="0"/>
                  <a:ea typeface="宋体"/>
                  <a:cs typeface="宋体" panose="02010600030101010101" pitchFamily="2" charset="-122"/>
                </a:rPr>
                <a:t>个单元，</a:t>
              </a:r>
              <a:r>
                <a:rPr lang="en-US" altLang="zh-CN" sz="1400" kern="100" dirty="0">
                  <a:solidFill>
                    <a:srgbClr val="000000"/>
                  </a:solidFill>
                  <a:latin typeface="Times New Roman" panose="02020603050405020304" pitchFamily="18" charset="0"/>
                  <a:ea typeface="宋体"/>
                  <a:cs typeface="宋体" panose="02010600030101010101" pitchFamily="2" charset="-122"/>
                </a:rPr>
                <a:t>282502</a:t>
              </a:r>
              <a:r>
                <a:rPr lang="zh-CN" altLang="en-US" sz="1400" kern="100" dirty="0">
                  <a:solidFill>
                    <a:srgbClr val="000000"/>
                  </a:solidFill>
                  <a:latin typeface="Times New Roman" panose="02020603050405020304" pitchFamily="18" charset="0"/>
                  <a:ea typeface="宋体"/>
                  <a:cs typeface="宋体" panose="02010600030101010101" pitchFamily="2" charset="-122"/>
                </a:rPr>
                <a:t>个节点</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kumimoji="0" lang="en-US" altLang="zh-CN" sz="14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spTree>
    <p:extLst>
      <p:ext uri="{BB962C8B-B14F-4D97-AF65-F5344CB8AC3E}">
        <p14:creationId xmlns:p14="http://schemas.microsoft.com/office/powerpoint/2010/main" val="1482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3.3.2 </a:t>
            </a:r>
            <a:r>
              <a:rPr lang="zh-CN" altLang="en-US" sz="1600" dirty="0">
                <a:latin typeface="微软雅黑" panose="020B0503020204020204" pitchFamily="34" charset="-122"/>
                <a:ea typeface="微软雅黑" panose="020B0503020204020204" pitchFamily="34" charset="-122"/>
              </a:rPr>
              <a:t>转子试验</a:t>
            </a:r>
            <a:r>
              <a:rPr lang="zh-CN" altLang="en-US" sz="1600" dirty="0" smtClean="0">
                <a:latin typeface="微软雅黑" panose="020B0503020204020204" pitchFamily="34" charset="-122"/>
                <a:ea typeface="微软雅黑" panose="020B0503020204020204" pitchFamily="34" charset="-122"/>
              </a:rPr>
              <a:t>器中套齿联轴器刚度计算</a:t>
            </a:r>
            <a:endParaRPr lang="zh-CN" altLang="en-US" sz="1600"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55513" y="1723805"/>
            <a:ext cx="5098667" cy="2125512"/>
            <a:chOff x="217364" y="4503553"/>
            <a:chExt cx="5098667" cy="2125512"/>
          </a:xfrm>
        </p:grpSpPr>
        <p:pic>
          <p:nvPicPr>
            <p:cNvPr id="6" name="图片 5"/>
            <p:cNvPicPr>
              <a:picLocks noChangeAspect="1"/>
            </p:cNvPicPr>
            <p:nvPr/>
          </p:nvPicPr>
          <p:blipFill>
            <a:blip r:embed="rId3"/>
            <a:stretch>
              <a:fillRect/>
            </a:stretch>
          </p:blipFill>
          <p:spPr>
            <a:xfrm>
              <a:off x="573940" y="4503553"/>
              <a:ext cx="4742091" cy="2125512"/>
            </a:xfrm>
            <a:prstGeom prst="rect">
              <a:avLst/>
            </a:prstGeom>
          </p:spPr>
        </p:pic>
        <p:sp>
          <p:nvSpPr>
            <p:cNvPr id="18" name="文本框 17"/>
            <p:cNvSpPr txBox="1"/>
            <p:nvPr/>
          </p:nvSpPr>
          <p:spPr>
            <a:xfrm>
              <a:off x="217364" y="4981533"/>
              <a:ext cx="356576" cy="116955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400" dirty="0" smtClean="0"/>
                <a:t>约束及载荷</a:t>
              </a:r>
              <a:endParaRPr lang="zh-CN" altLang="en-US" sz="1400" dirty="0"/>
            </a:p>
          </p:txBody>
        </p:sp>
      </p:grpSp>
      <p:sp>
        <p:nvSpPr>
          <p:cNvPr id="15" name="矩形 14"/>
          <p:cNvSpPr/>
          <p:nvPr/>
        </p:nvSpPr>
        <p:spPr>
          <a:xfrm>
            <a:off x="5334099" y="2320179"/>
            <a:ext cx="3636645" cy="938719"/>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eaLnBrk="0" fontAlgn="base" hangingPunct="0">
              <a:lnSpc>
                <a:spcPts val="2200"/>
              </a:lnSpc>
              <a:spcBef>
                <a:spcPct val="0"/>
              </a:spcBef>
              <a:spcAft>
                <a:spcPct val="0"/>
              </a:spcAft>
              <a:defRPr/>
            </a:pP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sym typeface="Wingdings" panose="05000000000000000000" pitchFamily="2" charset="2"/>
              </a:rPr>
              <a:t></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共计</a:t>
            </a:r>
            <a:r>
              <a:rPr lang="en-US" altLang="zh-CN" sz="1400" kern="100" dirty="0">
                <a:solidFill>
                  <a:srgbClr val="000000"/>
                </a:solidFill>
                <a:latin typeface="Times New Roman" panose="02020603050405020304" pitchFamily="18" charset="0"/>
                <a:ea typeface="宋体"/>
                <a:cs typeface="宋体" panose="02010600030101010101" pitchFamily="2" charset="-122"/>
              </a:rPr>
              <a:t>5</a:t>
            </a:r>
            <a:r>
              <a:rPr kumimoji="0" lang="zh-CN" altLang="en-US" sz="1400" b="0" i="0" u="none" strike="noStrike" kern="100" cap="none" spc="0" normalizeH="0" baseline="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组接触</a:t>
            </a:r>
            <a:r>
              <a:rPr lang="zh-CN" altLang="en-US" sz="1400" kern="100" dirty="0">
                <a:solidFill>
                  <a:srgbClr val="000000"/>
                </a:solidFill>
                <a:latin typeface="Times New Roman" panose="02020603050405020304" pitchFamily="18" charset="0"/>
                <a:ea typeface="宋体"/>
                <a:cs typeface="宋体" panose="02010600030101010101" pitchFamily="2" charset="-122"/>
              </a:rPr>
              <a:t>对，类型为“有摩擦”</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接触</a:t>
            </a:r>
            <a:r>
              <a:rPr lang="zh-CN" altLang="en-US" sz="1400" kern="100" dirty="0">
                <a:solidFill>
                  <a:srgbClr val="000000"/>
                </a:solidFill>
                <a:latin typeface="Times New Roman" panose="02020603050405020304" pitchFamily="18" charset="0"/>
                <a:ea typeface="宋体"/>
                <a:cs typeface="宋体" panose="02010600030101010101" pitchFamily="2" charset="-122"/>
              </a:rPr>
              <a:t>；</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根据机械设计手册</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摩擦系数</a:t>
            </a:r>
            <a:r>
              <a:rPr lang="zh-CN" altLang="en-US" sz="1400" kern="100" dirty="0">
                <a:solidFill>
                  <a:srgbClr val="000000"/>
                </a:solidFill>
                <a:latin typeface="Times New Roman" panose="02020603050405020304" pitchFamily="18" charset="0"/>
                <a:ea typeface="宋体"/>
                <a:cs typeface="宋体" panose="02010600030101010101" pitchFamily="2" charset="-122"/>
              </a:rPr>
              <a:t>取</a:t>
            </a:r>
            <a:r>
              <a:rPr lang="en-US" altLang="zh-CN" sz="1400" kern="100" dirty="0" smtClean="0">
                <a:solidFill>
                  <a:srgbClr val="000000"/>
                </a:solidFill>
                <a:latin typeface="Times New Roman" panose="02020603050405020304" pitchFamily="18" charset="0"/>
                <a:ea typeface="宋体"/>
                <a:cs typeface="宋体" panose="02010600030101010101" pitchFamily="2" charset="-122"/>
              </a:rPr>
              <a:t>0.15</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endParaRPr lang="en-US" altLang="zh-CN" sz="1400" kern="100" dirty="0" smtClean="0">
              <a:solidFill>
                <a:srgbClr val="000000"/>
              </a:solidFill>
              <a:latin typeface="Times New Roman" panose="02020603050405020304" pitchFamily="18" charset="0"/>
              <a:ea typeface="宋体"/>
              <a:cs typeface="宋体" panose="02010600030101010101" pitchFamily="2" charset="-122"/>
            </a:endParaRPr>
          </a:p>
          <a:p>
            <a:pPr lvl="0" eaLnBrk="0" fontAlgn="base" hangingPunct="0">
              <a:lnSpc>
                <a:spcPts val="2200"/>
              </a:lnSpc>
              <a:spcBef>
                <a:spcPct val="0"/>
              </a:spcBef>
              <a:spcAft>
                <a:spcPct val="0"/>
              </a:spcAft>
              <a:defRPr/>
            </a:pP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PRETS179</a:t>
            </a:r>
            <a:r>
              <a:rPr lang="zh-CN" altLang="en-US" sz="14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单元模拟预紧力</a:t>
            </a:r>
            <a:r>
              <a:rPr lang="zh-CN" altLang="en-US" sz="1400" kern="100" dirty="0" smtClean="0">
                <a:solidFill>
                  <a:srgbClr val="000000"/>
                </a:solidFill>
                <a:latin typeface="Times New Roman" panose="02020603050405020304" pitchFamily="18" charset="0"/>
                <a:ea typeface="宋体"/>
                <a:cs typeface="宋体" panose="02010600030101010101" pitchFamily="2" charset="-122"/>
              </a:rPr>
              <a:t>；</a:t>
            </a:r>
          </a:p>
        </p:txBody>
      </p:sp>
      <p:grpSp>
        <p:nvGrpSpPr>
          <p:cNvPr id="23" name="组合 22"/>
          <p:cNvGrpSpPr/>
          <p:nvPr/>
        </p:nvGrpSpPr>
        <p:grpSpPr>
          <a:xfrm>
            <a:off x="512089" y="4032022"/>
            <a:ext cx="2757487" cy="2587001"/>
            <a:chOff x="902614" y="4032022"/>
            <a:chExt cx="2757487" cy="2587001"/>
          </a:xfrm>
        </p:grpSpPr>
        <p:pic>
          <p:nvPicPr>
            <p:cNvPr id="2" name="图片 1"/>
            <p:cNvPicPr>
              <a:picLocks noChangeAspect="1"/>
            </p:cNvPicPr>
            <p:nvPr/>
          </p:nvPicPr>
          <p:blipFill>
            <a:blip r:embed="rId4"/>
            <a:stretch>
              <a:fillRect/>
            </a:stretch>
          </p:blipFill>
          <p:spPr>
            <a:xfrm>
              <a:off x="902614" y="4032022"/>
              <a:ext cx="2757487" cy="2248873"/>
            </a:xfrm>
            <a:prstGeom prst="rect">
              <a:avLst/>
            </a:prstGeom>
          </p:spPr>
        </p:pic>
        <p:sp>
          <p:nvSpPr>
            <p:cNvPr id="20" name="文本框 19"/>
            <p:cNvSpPr txBox="1"/>
            <p:nvPr/>
          </p:nvSpPr>
          <p:spPr>
            <a:xfrm>
              <a:off x="1234435" y="6280469"/>
              <a:ext cx="2093843" cy="338554"/>
            </a:xfrm>
            <a:prstGeom prst="rect">
              <a:avLst/>
            </a:prstGeom>
            <a:gradFill flip="none" rotWithShape="1">
              <a:gsLst>
                <a:gs pos="0">
                  <a:srgbClr val="300EFA">
                    <a:tint val="66000"/>
                    <a:satMod val="160000"/>
                  </a:srgbClr>
                </a:gs>
                <a:gs pos="50000">
                  <a:srgbClr val="300EFA">
                    <a:tint val="44500"/>
                    <a:satMod val="160000"/>
                  </a:srgbClr>
                </a:gs>
                <a:gs pos="100000">
                  <a:srgbClr val="300EFA">
                    <a:tint val="23500"/>
                    <a:satMod val="160000"/>
                  </a:srgbClr>
                </a:gs>
              </a:gsLst>
              <a:path path="circle">
                <a:fillToRect l="50000" t="50000" r="50000" b="50000"/>
              </a:path>
              <a:tileRect/>
            </a:gradFill>
          </p:spPr>
          <p:txBody>
            <a:bodyPr wrap="none" rtlCol="0">
              <a:spAutoFit/>
            </a:bodyPr>
            <a:lstStyle/>
            <a:p>
              <a:r>
                <a:rPr lang="zh-CN" altLang="en-US" sz="1600" dirty="0" smtClean="0"/>
                <a:t>径向力</a:t>
              </a:r>
              <a:r>
                <a:rPr lang="en-US" altLang="zh-CN" sz="1600" dirty="0" smtClean="0"/>
                <a:t>-</a:t>
              </a:r>
              <a:r>
                <a:rPr lang="zh-CN" altLang="en-US" sz="1600" dirty="0" smtClean="0"/>
                <a:t>径向刚度曲线</a:t>
              </a:r>
              <a:endParaRPr lang="zh-CN" altLang="en-US" sz="1600" dirty="0"/>
            </a:p>
          </p:txBody>
        </p:sp>
      </p:grpSp>
      <p:grpSp>
        <p:nvGrpSpPr>
          <p:cNvPr id="14" name="组合 13"/>
          <p:cNvGrpSpPr/>
          <p:nvPr/>
        </p:nvGrpSpPr>
        <p:grpSpPr>
          <a:xfrm>
            <a:off x="3371849" y="4032022"/>
            <a:ext cx="2627841" cy="2587427"/>
            <a:chOff x="3762374" y="4032022"/>
            <a:chExt cx="2627841" cy="2587427"/>
          </a:xfrm>
        </p:grpSpPr>
        <p:pic>
          <p:nvPicPr>
            <p:cNvPr id="3" name="图片 2"/>
            <p:cNvPicPr>
              <a:picLocks noChangeAspect="1"/>
            </p:cNvPicPr>
            <p:nvPr/>
          </p:nvPicPr>
          <p:blipFill>
            <a:blip r:embed="rId5"/>
            <a:stretch>
              <a:fillRect/>
            </a:stretch>
          </p:blipFill>
          <p:spPr>
            <a:xfrm>
              <a:off x="3762374" y="4032022"/>
              <a:ext cx="2627841" cy="2248873"/>
            </a:xfrm>
            <a:prstGeom prst="rect">
              <a:avLst/>
            </a:prstGeom>
          </p:spPr>
        </p:pic>
        <p:sp>
          <p:nvSpPr>
            <p:cNvPr id="22" name="文本框 21"/>
            <p:cNvSpPr txBox="1"/>
            <p:nvPr/>
          </p:nvSpPr>
          <p:spPr>
            <a:xfrm>
              <a:off x="4029372" y="6280895"/>
              <a:ext cx="2093843" cy="338554"/>
            </a:xfrm>
            <a:prstGeom prst="rect">
              <a:avLst/>
            </a:prstGeom>
            <a:gradFill flip="none" rotWithShape="1">
              <a:gsLst>
                <a:gs pos="0">
                  <a:srgbClr val="300EFA">
                    <a:tint val="66000"/>
                    <a:satMod val="160000"/>
                  </a:srgbClr>
                </a:gs>
                <a:gs pos="50000">
                  <a:srgbClr val="300EFA">
                    <a:tint val="44500"/>
                    <a:satMod val="160000"/>
                  </a:srgbClr>
                </a:gs>
                <a:gs pos="100000">
                  <a:srgbClr val="300EFA">
                    <a:tint val="23500"/>
                    <a:satMod val="160000"/>
                  </a:srgbClr>
                </a:gs>
              </a:gsLst>
              <a:path path="circle">
                <a:fillToRect l="50000" t="50000" r="50000" b="50000"/>
              </a:path>
              <a:tileRect/>
            </a:gradFill>
          </p:spPr>
          <p:txBody>
            <a:bodyPr wrap="none" rtlCol="0">
              <a:spAutoFit/>
            </a:bodyPr>
            <a:lstStyle/>
            <a:p>
              <a:r>
                <a:rPr lang="zh-CN" altLang="en-US" sz="1600" dirty="0" smtClean="0"/>
                <a:t>径向力</a:t>
              </a:r>
              <a:r>
                <a:rPr lang="en-US" altLang="zh-CN" sz="1600" dirty="0" smtClean="0"/>
                <a:t>-</a:t>
              </a:r>
              <a:r>
                <a:rPr lang="zh-CN" altLang="en-US" sz="1600" dirty="0"/>
                <a:t>角向</a:t>
              </a:r>
              <a:r>
                <a:rPr lang="zh-CN" altLang="en-US" sz="1600" dirty="0" smtClean="0"/>
                <a:t>刚度曲线</a:t>
              </a:r>
              <a:endParaRPr lang="zh-CN" altLang="en-US" sz="1600" dirty="0"/>
            </a:p>
          </p:txBody>
        </p:sp>
      </p:grpSp>
      <p:sp>
        <p:nvSpPr>
          <p:cNvPr id="24" name="右箭头 23"/>
          <p:cNvSpPr/>
          <p:nvPr/>
        </p:nvSpPr>
        <p:spPr>
          <a:xfrm>
            <a:off x="6046838" y="4905375"/>
            <a:ext cx="449689" cy="251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6505575" y="4324351"/>
            <a:ext cx="2570995" cy="1337250"/>
            <a:chOff x="6505575" y="4324351"/>
            <a:chExt cx="2570995" cy="1337250"/>
          </a:xfrm>
        </p:grpSpPr>
        <mc:AlternateContent xmlns:mc="http://schemas.openxmlformats.org/markup-compatibility/2006" xmlns:a14="http://schemas.microsoft.com/office/drawing/2010/main">
          <mc:Choice Requires="a14">
            <p:sp>
              <p:nvSpPr>
                <p:cNvPr id="9" name="文本框 8"/>
                <p:cNvSpPr txBox="1"/>
                <p:nvPr/>
              </p:nvSpPr>
              <p:spPr>
                <a:xfrm>
                  <a:off x="6505575" y="4393569"/>
                  <a:ext cx="2540824" cy="584775"/>
                </a:xfrm>
                <a:prstGeom prst="rect">
                  <a:avLst/>
                </a:prstGeom>
                <a:noFill/>
              </p:spPr>
              <p:txBody>
                <a:bodyPr wrap="none" rtlCol="0">
                  <a:spAutoFit/>
                </a:bodyPr>
                <a:lstStyle/>
                <a:p>
                  <a:r>
                    <a:rPr lang="zh-CN" altLang="en-US" sz="1600" dirty="0" smtClean="0">
                      <a:latin typeface="Times New Roman" panose="02020603050405020304" pitchFamily="18" charset="0"/>
                      <a:cs typeface="Times New Roman" panose="02020603050405020304" pitchFamily="18" charset="0"/>
                    </a:rPr>
                    <a:t>整体</a:t>
                  </a:r>
                  <a:r>
                    <a:rPr lang="zh-CN" altLang="en-US" sz="1600" dirty="0">
                      <a:latin typeface="Times New Roman" panose="02020603050405020304" pitchFamily="18" charset="0"/>
                      <a:cs typeface="Times New Roman" panose="02020603050405020304" pitchFamily="18" charset="0"/>
                    </a:rPr>
                    <a:t>径向</a:t>
                  </a:r>
                  <a:r>
                    <a:rPr lang="zh-CN" altLang="en-US" sz="1600" dirty="0" smtClean="0">
                      <a:latin typeface="Times New Roman" panose="02020603050405020304" pitchFamily="18" charset="0"/>
                      <a:cs typeface="Times New Roman" panose="02020603050405020304" pitchFamily="18" charset="0"/>
                    </a:rPr>
                    <a:t>刚度</a:t>
                  </a: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𝑘</m:t>
                          </m:r>
                        </m:e>
                        <m:sub>
                          <m:r>
                            <a:rPr lang="en-US" altLang="zh-CN" sz="1600" b="0" i="1" smtClean="0">
                              <a:latin typeface="Cambria Math" panose="02040503050406030204" pitchFamily="18" charset="0"/>
                            </a:rPr>
                            <m:t>𝑇𝑟</m:t>
                          </m:r>
                        </m:sub>
                      </m:sSub>
                    </m:oMath>
                  </a14:m>
                  <a:r>
                    <a:rPr lang="zh-CN" altLang="en-US" sz="1600" dirty="0" smtClean="0">
                      <a:latin typeface="Times New Roman" panose="02020603050405020304" pitchFamily="18" charset="0"/>
                      <a:cs typeface="Times New Roman" panose="02020603050405020304" pitchFamily="18" charset="0"/>
                    </a:rPr>
                    <a:t>平均值为</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2.33e7 N/m</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6505575" y="4393569"/>
                  <a:ext cx="2540824" cy="584775"/>
                </a:xfrm>
                <a:prstGeom prst="rect">
                  <a:avLst/>
                </a:prstGeom>
                <a:blipFill rotWithShape="0">
                  <a:blip r:embed="rId6"/>
                  <a:stretch>
                    <a:fillRect l="-1199" t="-4167" b="-12500"/>
                  </a:stretch>
                </a:blipFill>
              </p:spPr>
              <p:txBody>
                <a:bodyPr/>
                <a:lstStyle/>
                <a:p>
                  <a:r>
                    <a:rPr lang="zh-CN" altLang="en-US">
                      <a:noFill/>
                    </a:rPr>
                    <a:t> </a:t>
                  </a:r>
                </a:p>
              </p:txBody>
            </p:sp>
          </mc:Fallback>
        </mc:AlternateContent>
        <p:sp>
          <p:nvSpPr>
            <p:cNvPr id="25" name="流程图: 过程 24"/>
            <p:cNvSpPr/>
            <p:nvPr/>
          </p:nvSpPr>
          <p:spPr>
            <a:xfrm>
              <a:off x="6534627" y="4324351"/>
              <a:ext cx="2511772" cy="1337250"/>
            </a:xfrm>
            <a:prstGeom prst="flowChartProcess">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6" name="文本框 25"/>
                <p:cNvSpPr txBox="1"/>
                <p:nvPr/>
              </p:nvSpPr>
              <p:spPr>
                <a:xfrm>
                  <a:off x="6520101" y="5076825"/>
                  <a:ext cx="2556469" cy="584775"/>
                </a:xfrm>
                <a:prstGeom prst="rect">
                  <a:avLst/>
                </a:prstGeom>
                <a:noFill/>
              </p:spPr>
              <p:txBody>
                <a:bodyPr wrap="none" rtlCol="0">
                  <a:spAutoFit/>
                </a:bodyPr>
                <a:lstStyle/>
                <a:p>
                  <a:r>
                    <a:rPr lang="zh-CN" altLang="en-US" sz="1600" dirty="0" smtClean="0">
                      <a:latin typeface="Times New Roman" panose="02020603050405020304" pitchFamily="18" charset="0"/>
                      <a:cs typeface="Times New Roman" panose="02020603050405020304" pitchFamily="18" charset="0"/>
                    </a:rPr>
                    <a:t>整体角向刚度</a:t>
                  </a: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𝑘</m:t>
                          </m:r>
                        </m:e>
                        <m:sub>
                          <m:r>
                            <a:rPr lang="en-US" altLang="zh-CN" sz="1600" b="0" i="1" smtClean="0">
                              <a:latin typeface="Cambria Math" panose="02040503050406030204" pitchFamily="18" charset="0"/>
                            </a:rPr>
                            <m:t>𝑇</m:t>
                          </m:r>
                          <m:r>
                            <a:rPr lang="zh-CN" altLang="en-US" sz="1600" b="0" i="1" smtClean="0">
                              <a:latin typeface="Cambria Math" panose="02040503050406030204" pitchFamily="18" charset="0"/>
                            </a:rPr>
                            <m:t>𝜃</m:t>
                          </m:r>
                        </m:sub>
                      </m:sSub>
                    </m:oMath>
                  </a14:m>
                  <a:r>
                    <a:rPr lang="zh-CN" altLang="en-US" sz="1600" dirty="0" smtClean="0">
                      <a:latin typeface="Times New Roman" panose="02020603050405020304" pitchFamily="18" charset="0"/>
                      <a:cs typeface="Times New Roman" panose="02020603050405020304" pitchFamily="18" charset="0"/>
                    </a:rPr>
                    <a:t>平均值为</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3.82e5 </a:t>
                  </a:r>
                  <a:r>
                    <a:rPr lang="en-US" altLang="zh-CN" sz="1600" dirty="0" err="1" smtClean="0">
                      <a:latin typeface="Times New Roman" panose="02020603050405020304" pitchFamily="18" charset="0"/>
                      <a:cs typeface="Times New Roman" panose="02020603050405020304" pitchFamily="18" charset="0"/>
                    </a:rPr>
                    <a:t>N</a:t>
                  </a:r>
                  <a:r>
                    <a:rPr lang="en-US" altLang="zh-CN" sz="1600" dirty="0" err="1">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/rad</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26" name="文本框 25"/>
                <p:cNvSpPr txBox="1">
                  <a:spLocks noRot="1" noChangeAspect="1" noMove="1" noResize="1" noEditPoints="1" noAdjustHandles="1" noChangeArrowheads="1" noChangeShapeType="1" noTextEdit="1"/>
                </p:cNvSpPr>
                <p:nvPr/>
              </p:nvSpPr>
              <p:spPr>
                <a:xfrm>
                  <a:off x="6520101" y="5076825"/>
                  <a:ext cx="2556469" cy="584775"/>
                </a:xfrm>
                <a:prstGeom prst="rect">
                  <a:avLst/>
                </a:prstGeom>
                <a:blipFill rotWithShape="0">
                  <a:blip r:embed="rId7"/>
                  <a:stretch>
                    <a:fillRect l="-1432" t="-4167" b="-12500"/>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5764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3.3.3 </a:t>
            </a:r>
            <a:r>
              <a:rPr lang="zh-CN" altLang="en-US" sz="1600" dirty="0" smtClean="0">
                <a:latin typeface="微软雅黑" panose="020B0503020204020204" pitchFamily="34" charset="-122"/>
                <a:ea typeface="微软雅黑" panose="020B0503020204020204" pitchFamily="34" charset="-122"/>
              </a:rPr>
              <a:t>转子</a:t>
            </a:r>
            <a:r>
              <a:rPr lang="zh-CN" altLang="en-US" sz="1600" dirty="0">
                <a:latin typeface="微软雅黑" panose="020B0503020204020204" pitchFamily="34" charset="-122"/>
                <a:ea typeface="微软雅黑" panose="020B0503020204020204" pitchFamily="34" charset="-122"/>
              </a:rPr>
              <a:t>试验器有限元模型</a:t>
            </a:r>
          </a:p>
        </p:txBody>
      </p:sp>
      <p:pic>
        <p:nvPicPr>
          <p:cNvPr id="2" name="图片 1"/>
          <p:cNvPicPr>
            <a:picLocks noChangeAspect="1"/>
          </p:cNvPicPr>
          <p:nvPr/>
        </p:nvPicPr>
        <p:blipFill>
          <a:blip r:embed="rId4"/>
          <a:stretch>
            <a:fillRect/>
          </a:stretch>
        </p:blipFill>
        <p:spPr>
          <a:xfrm>
            <a:off x="847725" y="2303665"/>
            <a:ext cx="7448550" cy="2601710"/>
          </a:xfrm>
          <a:prstGeom prst="rect">
            <a:avLst/>
          </a:prstGeom>
        </p:spPr>
      </p:pic>
      <p:sp>
        <p:nvSpPr>
          <p:cNvPr id="14" name="文本框 13"/>
          <p:cNvSpPr txBox="1"/>
          <p:nvPr/>
        </p:nvSpPr>
        <p:spPr>
          <a:xfrm>
            <a:off x="377489" y="1583013"/>
            <a:ext cx="8130209" cy="733534"/>
          </a:xfrm>
          <a:prstGeom prst="rect">
            <a:avLst/>
          </a:prstGeom>
          <a:noFill/>
        </p:spPr>
        <p:txBody>
          <a:bodyPr wrap="square" rtlCol="0">
            <a:spAutoFit/>
          </a:bodyPr>
          <a:lstStyle/>
          <a:p>
            <a:pPr indent="360000">
              <a:lnSpc>
                <a:spcPts val="2500"/>
              </a:lnSpc>
            </a:pPr>
            <a:r>
              <a:rPr lang="zh-CN" altLang="en-US" sz="1400" dirty="0">
                <a:latin typeface="Times New Roman" panose="02020603050405020304" pitchFamily="18" charset="0"/>
                <a:cs typeface="Times New Roman" panose="02020603050405020304" pitchFamily="18" charset="0"/>
              </a:rPr>
              <a:t>短轴转子共划分为</a:t>
            </a:r>
            <a:r>
              <a:rPr lang="en-US" altLang="zh-CN" sz="1400" dirty="0">
                <a:latin typeface="Times New Roman" panose="02020603050405020304" pitchFamily="18" charset="0"/>
                <a:cs typeface="Times New Roman" panose="02020603050405020304" pitchFamily="18" charset="0"/>
              </a:rPr>
              <a:t>6</a:t>
            </a:r>
            <a:r>
              <a:rPr lang="zh-CN" altLang="en-US" sz="1400" dirty="0">
                <a:latin typeface="Times New Roman" panose="02020603050405020304" pitchFamily="18" charset="0"/>
                <a:cs typeface="Times New Roman" panose="02020603050405020304" pitchFamily="18" charset="0"/>
              </a:rPr>
              <a:t>个梁单元，长轴转子共划分为</a:t>
            </a:r>
            <a:r>
              <a:rPr lang="en-US" altLang="zh-CN" sz="1400" dirty="0">
                <a:latin typeface="Times New Roman" panose="02020603050405020304" pitchFamily="18" charset="0"/>
                <a:cs typeface="Times New Roman" panose="02020603050405020304" pitchFamily="18" charset="0"/>
              </a:rPr>
              <a:t>11</a:t>
            </a:r>
            <a:r>
              <a:rPr lang="zh-CN" altLang="en-US" sz="1400" dirty="0">
                <a:latin typeface="Times New Roman" panose="02020603050405020304" pitchFamily="18" charset="0"/>
                <a:cs typeface="Times New Roman" panose="02020603050405020304" pitchFamily="18" charset="0"/>
              </a:rPr>
              <a:t>个梁</a:t>
            </a:r>
            <a:r>
              <a:rPr lang="zh-CN" altLang="en-US" sz="1400" dirty="0" smtClean="0">
                <a:latin typeface="Times New Roman" panose="02020603050405020304" pitchFamily="18" charset="0"/>
                <a:cs typeface="Times New Roman" panose="02020603050405020304" pitchFamily="18" charset="0"/>
              </a:rPr>
              <a:t>单元，联轴器连接短轴转子</a:t>
            </a:r>
            <a:r>
              <a:rPr lang="en-US" altLang="zh-CN" sz="1400" dirty="0" smtClean="0">
                <a:latin typeface="Times New Roman" panose="02020603050405020304" pitchFamily="18" charset="0"/>
                <a:cs typeface="Times New Roman" panose="02020603050405020304" pitchFamily="18" charset="0"/>
              </a:rPr>
              <a:t>7</a:t>
            </a:r>
            <a:r>
              <a:rPr lang="zh-CN" altLang="en-US" sz="1400" dirty="0" smtClean="0">
                <a:latin typeface="Times New Roman" panose="02020603050405020304" pitchFamily="18" charset="0"/>
                <a:cs typeface="Times New Roman" panose="02020603050405020304" pitchFamily="18" charset="0"/>
              </a:rPr>
              <a:t>号节点和长轴转子</a:t>
            </a:r>
            <a:r>
              <a:rPr lang="en-US" altLang="zh-CN" sz="1400" dirty="0" smtClean="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号节点。</a:t>
            </a:r>
            <a:r>
              <a:rPr lang="en-US" altLang="zh-CN" sz="1400" dirty="0" smtClean="0">
                <a:latin typeface="Times New Roman" panose="02020603050405020304" pitchFamily="18" charset="0"/>
                <a:cs typeface="Times New Roman" panose="02020603050405020304" pitchFamily="18" charset="0"/>
              </a:rPr>
              <a:t>3</a:t>
            </a:r>
            <a:r>
              <a:rPr lang="zh-CN" altLang="en-US" sz="1400" dirty="0" smtClean="0">
                <a:latin typeface="Times New Roman" panose="02020603050405020304" pitchFamily="18" charset="0"/>
                <a:cs typeface="Times New Roman" panose="02020603050405020304" pitchFamily="18" charset="0"/>
              </a:rPr>
              <a:t>号、</a:t>
            </a:r>
            <a:r>
              <a:rPr lang="en-US" altLang="zh-CN" sz="1400" dirty="0" smtClean="0">
                <a:latin typeface="Times New Roman" panose="02020603050405020304" pitchFamily="18" charset="0"/>
                <a:cs typeface="Times New Roman" panose="02020603050405020304" pitchFamily="18" charset="0"/>
              </a:rPr>
              <a:t>5</a:t>
            </a:r>
            <a:r>
              <a:rPr lang="zh-CN" altLang="en-US" sz="1400" dirty="0" smtClean="0">
                <a:latin typeface="Times New Roman" panose="02020603050405020304" pitchFamily="18" charset="0"/>
                <a:cs typeface="Times New Roman" panose="02020603050405020304" pitchFamily="18" charset="0"/>
              </a:rPr>
              <a:t>号以及</a:t>
            </a:r>
            <a:r>
              <a:rPr lang="en-US" altLang="zh-CN" sz="1400" dirty="0" smtClean="0">
                <a:latin typeface="Times New Roman" panose="02020603050405020304" pitchFamily="18" charset="0"/>
                <a:cs typeface="Times New Roman" panose="02020603050405020304" pitchFamily="18" charset="0"/>
              </a:rPr>
              <a:t>10</a:t>
            </a:r>
            <a:r>
              <a:rPr lang="zh-CN" altLang="en-US" sz="1400" dirty="0" smtClean="0">
                <a:latin typeface="Times New Roman" panose="02020603050405020304" pitchFamily="18" charset="0"/>
                <a:cs typeface="Times New Roman" panose="02020603050405020304" pitchFamily="18" charset="0"/>
              </a:rPr>
              <a:t>号节点均附加了刚性盘单元。支承为线性刚度模型。</a:t>
            </a:r>
            <a:endParaRPr lang="zh-CN" altLang="en-US" sz="1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2103479" y="5020773"/>
            <a:ext cx="4981534" cy="883410"/>
            <a:chOff x="2103479" y="5020773"/>
            <a:chExt cx="4981534" cy="883410"/>
          </a:xfrm>
        </p:grpSpPr>
        <p:grpSp>
          <p:nvGrpSpPr>
            <p:cNvPr id="7" name="组合 6"/>
            <p:cNvGrpSpPr/>
            <p:nvPr/>
          </p:nvGrpSpPr>
          <p:grpSpPr>
            <a:xfrm>
              <a:off x="2103479" y="5020773"/>
              <a:ext cx="4937041" cy="338627"/>
              <a:chOff x="1393909" y="5173173"/>
              <a:chExt cx="4937041" cy="338627"/>
            </a:xfrm>
          </p:grpSpPr>
          <p:sp>
            <p:nvSpPr>
              <p:cNvPr id="3" name="文本框 2"/>
              <p:cNvSpPr txBox="1"/>
              <p:nvPr/>
            </p:nvSpPr>
            <p:spPr>
              <a:xfrm>
                <a:off x="1393909" y="5173173"/>
                <a:ext cx="2031325" cy="338554"/>
              </a:xfrm>
              <a:prstGeom prst="rect">
                <a:avLst/>
              </a:prstGeom>
              <a:noFill/>
            </p:spPr>
            <p:txBody>
              <a:bodyPr wrap="none" rtlCol="0">
                <a:spAutoFit/>
              </a:bodyPr>
              <a:lstStyle/>
              <a:p>
                <a:r>
                  <a:rPr lang="zh-CN" altLang="en-US" sz="1600" dirty="0" smtClean="0"/>
                  <a:t>短轴转子运动方程：</a:t>
                </a:r>
                <a:endParaRPr lang="zh-CN" altLang="en-US" sz="1600" dirty="0"/>
              </a:p>
            </p:txBody>
          </p:sp>
          <p:graphicFrame>
            <p:nvGraphicFramePr>
              <p:cNvPr id="15" name="对象 14"/>
              <p:cNvGraphicFramePr>
                <a:graphicFrameLocks noChangeAspect="1"/>
              </p:cNvGraphicFramePr>
              <p:nvPr>
                <p:extLst>
                  <p:ext uri="{D42A27DB-BD31-4B8C-83A1-F6EECF244321}">
                    <p14:modId xmlns:p14="http://schemas.microsoft.com/office/powerpoint/2010/main" val="673331086"/>
                  </p:ext>
                </p:extLst>
              </p:nvPr>
            </p:nvGraphicFramePr>
            <p:xfrm>
              <a:off x="3270250" y="5181600"/>
              <a:ext cx="3060700" cy="330200"/>
            </p:xfrm>
            <a:graphic>
              <a:graphicData uri="http://schemas.openxmlformats.org/presentationml/2006/ole">
                <mc:AlternateContent xmlns:mc="http://schemas.openxmlformats.org/markup-compatibility/2006">
                  <mc:Choice xmlns:v="urn:schemas-microsoft-com:vml" Requires="v">
                    <p:oleObj spid="_x0000_s184113" name="Equation" r:id="rId5" imgW="1765080" imgH="190440" progId="Equation.DSMT4">
                      <p:embed/>
                    </p:oleObj>
                  </mc:Choice>
                  <mc:Fallback>
                    <p:oleObj name="Equation" r:id="rId5" imgW="1765080" imgH="190440" progId="Equation.DSMT4">
                      <p:embed/>
                      <p:pic>
                        <p:nvPicPr>
                          <p:cNvPr id="0" name=""/>
                          <p:cNvPicPr/>
                          <p:nvPr/>
                        </p:nvPicPr>
                        <p:blipFill>
                          <a:blip r:embed="rId6"/>
                          <a:stretch>
                            <a:fillRect/>
                          </a:stretch>
                        </p:blipFill>
                        <p:spPr>
                          <a:xfrm>
                            <a:off x="3270250" y="5181600"/>
                            <a:ext cx="3060700" cy="330200"/>
                          </a:xfrm>
                          <a:prstGeom prst="rect">
                            <a:avLst/>
                          </a:prstGeom>
                        </p:spPr>
                      </p:pic>
                    </p:oleObj>
                  </mc:Fallback>
                </mc:AlternateContent>
              </a:graphicData>
            </a:graphic>
          </p:graphicFrame>
        </p:grpSp>
        <p:grpSp>
          <p:nvGrpSpPr>
            <p:cNvPr id="16" name="组合 15"/>
            <p:cNvGrpSpPr/>
            <p:nvPr/>
          </p:nvGrpSpPr>
          <p:grpSpPr>
            <a:xfrm>
              <a:off x="2103479" y="5565629"/>
              <a:ext cx="4981534" cy="338554"/>
              <a:chOff x="1393909" y="5173173"/>
              <a:chExt cx="4981534" cy="338554"/>
            </a:xfrm>
          </p:grpSpPr>
          <p:sp>
            <p:nvSpPr>
              <p:cNvPr id="17" name="文本框 16"/>
              <p:cNvSpPr txBox="1"/>
              <p:nvPr/>
            </p:nvSpPr>
            <p:spPr>
              <a:xfrm>
                <a:off x="1393909" y="5173173"/>
                <a:ext cx="2031325" cy="338554"/>
              </a:xfrm>
              <a:prstGeom prst="rect">
                <a:avLst/>
              </a:prstGeom>
              <a:noFill/>
            </p:spPr>
            <p:txBody>
              <a:bodyPr wrap="none" rtlCol="0">
                <a:spAutoFit/>
              </a:bodyPr>
              <a:lstStyle/>
              <a:p>
                <a:r>
                  <a:rPr lang="zh-CN" altLang="en-US" sz="1600" dirty="0"/>
                  <a:t>长轴</a:t>
                </a:r>
                <a:r>
                  <a:rPr lang="zh-CN" altLang="en-US" sz="1600" dirty="0" smtClean="0"/>
                  <a:t>转子运动方程：</a:t>
                </a:r>
                <a:endParaRPr lang="zh-CN" altLang="en-US" sz="1600" dirty="0"/>
              </a:p>
            </p:txBody>
          </p:sp>
          <p:graphicFrame>
            <p:nvGraphicFramePr>
              <p:cNvPr id="18" name="对象 17"/>
              <p:cNvGraphicFramePr>
                <a:graphicFrameLocks noChangeAspect="1"/>
              </p:cNvGraphicFramePr>
              <p:nvPr>
                <p:extLst>
                  <p:ext uri="{D42A27DB-BD31-4B8C-83A1-F6EECF244321}">
                    <p14:modId xmlns:p14="http://schemas.microsoft.com/office/powerpoint/2010/main" val="4247685085"/>
                  </p:ext>
                </p:extLst>
              </p:nvPr>
            </p:nvGraphicFramePr>
            <p:xfrm>
              <a:off x="3225843" y="5181257"/>
              <a:ext cx="3149600" cy="330200"/>
            </p:xfrm>
            <a:graphic>
              <a:graphicData uri="http://schemas.openxmlformats.org/presentationml/2006/ole">
                <mc:AlternateContent xmlns:mc="http://schemas.openxmlformats.org/markup-compatibility/2006">
                  <mc:Choice xmlns:v="urn:schemas-microsoft-com:vml" Requires="v">
                    <p:oleObj spid="_x0000_s184114" name="Equation" r:id="rId7" imgW="1815840" imgH="190440" progId="Equation.DSMT4">
                      <p:embed/>
                    </p:oleObj>
                  </mc:Choice>
                  <mc:Fallback>
                    <p:oleObj name="Equation" r:id="rId7" imgW="1815840" imgH="190440" progId="Equation.DSMT4">
                      <p:embed/>
                      <p:pic>
                        <p:nvPicPr>
                          <p:cNvPr id="0" name=""/>
                          <p:cNvPicPr/>
                          <p:nvPr/>
                        </p:nvPicPr>
                        <p:blipFill>
                          <a:blip r:embed="rId8"/>
                          <a:stretch>
                            <a:fillRect/>
                          </a:stretch>
                        </p:blipFill>
                        <p:spPr>
                          <a:xfrm>
                            <a:off x="3225843" y="5181257"/>
                            <a:ext cx="3149600" cy="330200"/>
                          </a:xfrm>
                          <a:prstGeom prst="rect">
                            <a:avLst/>
                          </a:prstGeom>
                        </p:spPr>
                      </p:pic>
                    </p:oleObj>
                  </mc:Fallback>
                </mc:AlternateContent>
              </a:graphicData>
            </a:graphic>
          </p:graphicFrame>
        </p:grpSp>
      </p:grpSp>
    </p:spTree>
    <p:extLst>
      <p:ext uri="{BB962C8B-B14F-4D97-AF65-F5344CB8AC3E}">
        <p14:creationId xmlns:p14="http://schemas.microsoft.com/office/powerpoint/2010/main" val="24496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3.3.4 </a:t>
            </a:r>
            <a:r>
              <a:rPr lang="zh-CN" altLang="en-US" sz="1600" dirty="0" smtClean="0">
                <a:latin typeface="微软雅黑" panose="020B0503020204020204" pitchFamily="34" charset="-122"/>
                <a:ea typeface="微软雅黑" panose="020B0503020204020204" pitchFamily="34" charset="-122"/>
              </a:rPr>
              <a:t>转子</a:t>
            </a:r>
            <a:r>
              <a:rPr lang="zh-CN" altLang="en-US" sz="1600" dirty="0">
                <a:latin typeface="微软雅黑" panose="020B0503020204020204" pitchFamily="34" charset="-122"/>
                <a:ea typeface="微软雅黑" panose="020B0503020204020204" pitchFamily="34" charset="-122"/>
              </a:rPr>
              <a:t>试验器有限元</a:t>
            </a:r>
            <a:r>
              <a:rPr lang="zh-CN" altLang="en-US" sz="1600" dirty="0" smtClean="0">
                <a:latin typeface="微软雅黑" panose="020B0503020204020204" pitchFamily="34" charset="-122"/>
                <a:ea typeface="微软雅黑" panose="020B0503020204020204" pitchFamily="34" charset="-122"/>
              </a:rPr>
              <a:t>模型中的载荷</a:t>
            </a:r>
            <a:endParaRPr lang="zh-CN" altLang="en-US" sz="1600" dirty="0">
              <a:latin typeface="微软雅黑" panose="020B0503020204020204" pitchFamily="34" charset="-122"/>
              <a:ea typeface="微软雅黑" panose="020B0503020204020204" pitchFamily="34" charset="-122"/>
            </a:endParaRPr>
          </a:p>
        </p:txBody>
      </p:sp>
      <p:sp>
        <p:nvSpPr>
          <p:cNvPr id="4" name="流程图: 过程 3"/>
          <p:cNvSpPr/>
          <p:nvPr/>
        </p:nvSpPr>
        <p:spPr>
          <a:xfrm>
            <a:off x="638176" y="1697313"/>
            <a:ext cx="1752600" cy="312462"/>
          </a:xfrm>
          <a:prstGeom prst="flowChartProcess">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a:t>
            </a:r>
            <a:r>
              <a:rPr lang="en-US" altLang="zh-CN" sz="1600" dirty="0" smtClean="0">
                <a:solidFill>
                  <a:schemeClr val="tx1"/>
                </a:solidFill>
              </a:rPr>
              <a:t>1</a:t>
            </a:r>
            <a:r>
              <a:rPr lang="zh-CN" altLang="en-US" sz="1600" dirty="0" smtClean="0">
                <a:solidFill>
                  <a:schemeClr val="tx1"/>
                </a:solidFill>
              </a:rPr>
              <a:t>）不平衡激励</a:t>
            </a:r>
            <a:endParaRPr lang="zh-CN" altLang="en-US" sz="1600" dirty="0">
              <a:solidFill>
                <a:schemeClr val="tx1"/>
              </a:solidFill>
            </a:endParaRPr>
          </a:p>
        </p:txBody>
      </p:sp>
      <p:sp>
        <p:nvSpPr>
          <p:cNvPr id="20" name="流程图: 过程 19"/>
          <p:cNvSpPr/>
          <p:nvPr/>
        </p:nvSpPr>
        <p:spPr>
          <a:xfrm>
            <a:off x="638175" y="4206141"/>
            <a:ext cx="2124275" cy="312462"/>
          </a:xfrm>
          <a:prstGeom prst="flowChartProcess">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a:t>
            </a:r>
            <a:r>
              <a:rPr lang="en-US" altLang="zh-CN" sz="1600" dirty="0" smtClean="0">
                <a:solidFill>
                  <a:schemeClr val="tx1"/>
                </a:solidFill>
              </a:rPr>
              <a:t>2</a:t>
            </a:r>
            <a:r>
              <a:rPr lang="zh-CN" altLang="en-US" sz="1600" dirty="0" smtClean="0">
                <a:solidFill>
                  <a:schemeClr val="tx1"/>
                </a:solidFill>
              </a:rPr>
              <a:t>）平行不对中激励</a:t>
            </a:r>
            <a:endParaRPr lang="zh-CN" altLang="en-US" sz="1600" dirty="0">
              <a:solidFill>
                <a:schemeClr val="tx1"/>
              </a:solidFill>
            </a:endParaRPr>
          </a:p>
        </p:txBody>
      </p:sp>
      <p:sp>
        <p:nvSpPr>
          <p:cNvPr id="22" name="文本框 21"/>
          <p:cNvSpPr txBox="1"/>
          <p:nvPr/>
        </p:nvSpPr>
        <p:spPr>
          <a:xfrm>
            <a:off x="136860" y="1942291"/>
            <a:ext cx="3308686" cy="733534"/>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第</a:t>
            </a:r>
            <a:r>
              <a:rPr lang="en-US" altLang="zh-CN" sz="1400" i="1" dirty="0" err="1" smtClean="0">
                <a:latin typeface="Times New Roman" panose="02020603050405020304" pitchFamily="18" charset="0"/>
                <a:cs typeface="Times New Roman" panose="02020603050405020304" pitchFamily="18" charset="0"/>
              </a:rPr>
              <a:t>i</a:t>
            </a:r>
            <a:r>
              <a:rPr lang="zh-CN" altLang="en-US" sz="1400" dirty="0" smtClean="0">
                <a:latin typeface="Times New Roman" panose="02020603050405020304" pitchFamily="18" charset="0"/>
                <a:cs typeface="Times New Roman" panose="02020603050405020304" pitchFamily="18" charset="0"/>
              </a:rPr>
              <a:t>个刚性圆盘对应的不平衡</a:t>
            </a:r>
            <a:r>
              <a:rPr lang="zh-CN" altLang="en-US" sz="1400" dirty="0">
                <a:latin typeface="Times New Roman" panose="02020603050405020304" pitchFamily="18" charset="0"/>
                <a:cs typeface="Times New Roman" panose="02020603050405020304" pitchFamily="18" charset="0"/>
              </a:rPr>
              <a:t>激振</a:t>
            </a:r>
            <a:r>
              <a:rPr lang="zh-CN" altLang="en-US" sz="1400" dirty="0" smtClean="0">
                <a:latin typeface="Times New Roman" panose="02020603050405020304" pitchFamily="18" charset="0"/>
                <a:cs typeface="Times New Roman" panose="02020603050405020304" pitchFamily="18" charset="0"/>
              </a:rPr>
              <a:t>力</a:t>
            </a:r>
            <a:endParaRPr lang="en-US" altLang="zh-CN" sz="1400" dirty="0" smtClean="0">
              <a:latin typeface="Times New Roman" panose="02020603050405020304" pitchFamily="18" charset="0"/>
              <a:cs typeface="Times New Roman" panose="02020603050405020304" pitchFamily="18" charset="0"/>
            </a:endParaRPr>
          </a:p>
          <a:p>
            <a:pPr indent="360000">
              <a:lnSpc>
                <a:spcPts val="2500"/>
              </a:lnSpc>
            </a:pPr>
            <a:r>
              <a:rPr lang="zh-CN" altLang="en-US" sz="1400" dirty="0" smtClean="0">
                <a:latin typeface="Times New Roman" panose="02020603050405020304" pitchFamily="18" charset="0"/>
                <a:cs typeface="Times New Roman" panose="02020603050405020304" pitchFamily="18" charset="0"/>
              </a:rPr>
              <a:t>在</a:t>
            </a:r>
            <a:r>
              <a:rPr lang="zh-CN" altLang="en-US" sz="1400" dirty="0">
                <a:latin typeface="Times New Roman" panose="02020603050405020304" pitchFamily="18" charset="0"/>
                <a:cs typeface="Times New Roman" panose="02020603050405020304" pitchFamily="18" charset="0"/>
              </a:rPr>
              <a:t>转轴横向平面内的分量为</a:t>
            </a:r>
          </a:p>
        </p:txBody>
      </p:sp>
      <p:grpSp>
        <p:nvGrpSpPr>
          <p:cNvPr id="2" name="组合 1"/>
          <p:cNvGrpSpPr/>
          <p:nvPr/>
        </p:nvGrpSpPr>
        <p:grpSpPr>
          <a:xfrm>
            <a:off x="562645" y="2558775"/>
            <a:ext cx="2659031" cy="1606907"/>
            <a:chOff x="803275" y="2626150"/>
            <a:chExt cx="2659031" cy="1606907"/>
          </a:xfrm>
        </p:grpSpPr>
        <p:graphicFrame>
          <p:nvGraphicFramePr>
            <p:cNvPr id="5" name="对象 4"/>
            <p:cNvGraphicFramePr>
              <a:graphicFrameLocks noChangeAspect="1"/>
            </p:cNvGraphicFramePr>
            <p:nvPr>
              <p:extLst>
                <p:ext uri="{D42A27DB-BD31-4B8C-83A1-F6EECF244321}">
                  <p14:modId xmlns:p14="http://schemas.microsoft.com/office/powerpoint/2010/main" val="400334962"/>
                </p:ext>
              </p:extLst>
            </p:nvPr>
          </p:nvGraphicFramePr>
          <p:xfrm>
            <a:off x="868276" y="2626150"/>
            <a:ext cx="2365807" cy="788602"/>
          </p:xfrm>
          <a:graphic>
            <a:graphicData uri="http://schemas.openxmlformats.org/presentationml/2006/ole">
              <mc:AlternateContent xmlns:mc="http://schemas.openxmlformats.org/markup-compatibility/2006">
                <mc:Choice xmlns:v="urn:schemas-microsoft-com:vml" Requires="v">
                  <p:oleObj spid="_x0000_s228773" name="Equation" r:id="rId4" imgW="1485720" imgH="495000" progId="Equation.DSMT4">
                    <p:embed/>
                  </p:oleObj>
                </mc:Choice>
                <mc:Fallback>
                  <p:oleObj name="Equation" r:id="rId4" imgW="1485720" imgH="495000" progId="Equation.DSMT4">
                    <p:embed/>
                    <p:pic>
                      <p:nvPicPr>
                        <p:cNvPr id="0" name=""/>
                        <p:cNvPicPr/>
                        <p:nvPr/>
                      </p:nvPicPr>
                      <p:blipFill>
                        <a:blip r:embed="rId5"/>
                        <a:stretch>
                          <a:fillRect/>
                        </a:stretch>
                      </p:blipFill>
                      <p:spPr>
                        <a:xfrm>
                          <a:off x="868276" y="2626150"/>
                          <a:ext cx="2365807" cy="788602"/>
                        </a:xfrm>
                        <a:prstGeom prst="rect">
                          <a:avLst/>
                        </a:prstGeom>
                      </p:spPr>
                    </p:pic>
                  </p:oleObj>
                </mc:Fallback>
              </mc:AlternateContent>
            </a:graphicData>
          </a:graphic>
        </p:graphicFrame>
        <p:grpSp>
          <p:nvGrpSpPr>
            <p:cNvPr id="6" name="组合 5"/>
            <p:cNvGrpSpPr/>
            <p:nvPr/>
          </p:nvGrpSpPr>
          <p:grpSpPr>
            <a:xfrm>
              <a:off x="803275" y="3324988"/>
              <a:ext cx="1727686" cy="314325"/>
              <a:chOff x="765175" y="3377682"/>
              <a:chExt cx="1727686" cy="314325"/>
            </a:xfrm>
          </p:grpSpPr>
          <p:graphicFrame>
            <p:nvGraphicFramePr>
              <p:cNvPr id="23" name="对象 22"/>
              <p:cNvGraphicFramePr>
                <a:graphicFrameLocks noChangeAspect="1"/>
              </p:cNvGraphicFramePr>
              <p:nvPr>
                <p:extLst>
                  <p:ext uri="{D42A27DB-BD31-4B8C-83A1-F6EECF244321}">
                    <p14:modId xmlns:p14="http://schemas.microsoft.com/office/powerpoint/2010/main" val="3862056674"/>
                  </p:ext>
                </p:extLst>
              </p:nvPr>
            </p:nvGraphicFramePr>
            <p:xfrm>
              <a:off x="765175" y="3377682"/>
              <a:ext cx="333375" cy="314325"/>
            </p:xfrm>
            <a:graphic>
              <a:graphicData uri="http://schemas.openxmlformats.org/presentationml/2006/ole">
                <mc:AlternateContent xmlns:mc="http://schemas.openxmlformats.org/markup-compatibility/2006">
                  <mc:Choice xmlns:v="urn:schemas-microsoft-com:vml" Requires="v">
                    <p:oleObj spid="_x0000_s228774" name="Equation" r:id="rId6" imgW="203040" imgH="190440" progId="Equation.DSMT4">
                      <p:embed/>
                    </p:oleObj>
                  </mc:Choice>
                  <mc:Fallback>
                    <p:oleObj name="Equation" r:id="rId6" imgW="203040" imgH="190440" progId="Equation.DSMT4">
                      <p:embed/>
                      <p:pic>
                        <p:nvPicPr>
                          <p:cNvPr id="0" name=""/>
                          <p:cNvPicPr/>
                          <p:nvPr/>
                        </p:nvPicPr>
                        <p:blipFill>
                          <a:blip r:embed="rId7"/>
                          <a:stretch>
                            <a:fillRect/>
                          </a:stretch>
                        </p:blipFill>
                        <p:spPr>
                          <a:xfrm>
                            <a:off x="765175" y="3377682"/>
                            <a:ext cx="333375" cy="314325"/>
                          </a:xfrm>
                          <a:prstGeom prst="rect">
                            <a:avLst/>
                          </a:prstGeom>
                        </p:spPr>
                      </p:pic>
                    </p:oleObj>
                  </mc:Fallback>
                </mc:AlternateContent>
              </a:graphicData>
            </a:graphic>
          </p:graphicFrame>
          <p:cxnSp>
            <p:nvCxnSpPr>
              <p:cNvPr id="24" name="直接连接符 23"/>
              <p:cNvCxnSpPr/>
              <p:nvPr/>
            </p:nvCxnSpPr>
            <p:spPr>
              <a:xfrm>
                <a:off x="1130524" y="3518883"/>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349599" y="3389976"/>
                <a:ext cx="1143262" cy="276999"/>
              </a:xfrm>
              <a:prstGeom prst="rect">
                <a:avLst/>
              </a:prstGeom>
              <a:noFill/>
            </p:spPr>
            <p:txBody>
              <a:bodyPr wrap="none" rtlCol="0">
                <a:spAutoFit/>
              </a:bodyPr>
              <a:lstStyle/>
              <a:p>
                <a:r>
                  <a:rPr lang="zh-CN" altLang="en-US" sz="1200" dirty="0" smtClean="0">
                    <a:latin typeface="Times New Roman" panose="02020603050405020304" pitchFamily="18" charset="0"/>
                    <a:cs typeface="Times New Roman" panose="02020603050405020304" pitchFamily="18" charset="0"/>
                  </a:rPr>
                  <a:t>第</a:t>
                </a:r>
                <a:r>
                  <a:rPr lang="en-US" altLang="zh-CN" sz="1200" i="1" dirty="0" err="1" smtClean="0">
                    <a:latin typeface="Times New Roman" panose="02020603050405020304" pitchFamily="18" charset="0"/>
                    <a:cs typeface="Times New Roman" panose="02020603050405020304" pitchFamily="18" charset="0"/>
                  </a:rPr>
                  <a:t>i</a:t>
                </a:r>
                <a:r>
                  <a:rPr lang="zh-CN" altLang="en-US" sz="1200" dirty="0" smtClean="0">
                    <a:latin typeface="Times New Roman" panose="02020603050405020304" pitchFamily="18" charset="0"/>
                    <a:cs typeface="Times New Roman" panose="02020603050405020304" pitchFamily="18" charset="0"/>
                  </a:rPr>
                  <a:t>个圆盘质量</a:t>
                </a:r>
                <a:endParaRPr lang="zh-CN" altLang="en-US" sz="1200" dirty="0">
                  <a:latin typeface="Times New Roman" panose="02020603050405020304" pitchFamily="18" charset="0"/>
                  <a:cs typeface="Times New Roman" panose="02020603050405020304" pitchFamily="18" charset="0"/>
                </a:endParaRPr>
              </a:p>
            </p:txBody>
          </p:sp>
        </p:grpSp>
        <p:grpSp>
          <p:nvGrpSpPr>
            <p:cNvPr id="26" name="组合 25"/>
            <p:cNvGrpSpPr/>
            <p:nvPr/>
          </p:nvGrpSpPr>
          <p:grpSpPr>
            <a:xfrm>
              <a:off x="865188" y="3623457"/>
              <a:ext cx="1827676" cy="314325"/>
              <a:chOff x="827088" y="3377333"/>
              <a:chExt cx="1827676" cy="314325"/>
            </a:xfrm>
          </p:grpSpPr>
          <p:graphicFrame>
            <p:nvGraphicFramePr>
              <p:cNvPr id="27" name="对象 26"/>
              <p:cNvGraphicFramePr>
                <a:graphicFrameLocks noChangeAspect="1"/>
              </p:cNvGraphicFramePr>
              <p:nvPr>
                <p:extLst>
                  <p:ext uri="{D42A27DB-BD31-4B8C-83A1-F6EECF244321}">
                    <p14:modId xmlns:p14="http://schemas.microsoft.com/office/powerpoint/2010/main" val="2321182803"/>
                  </p:ext>
                </p:extLst>
              </p:nvPr>
            </p:nvGraphicFramePr>
            <p:xfrm>
              <a:off x="827088" y="3377333"/>
              <a:ext cx="209550" cy="314325"/>
            </p:xfrm>
            <a:graphic>
              <a:graphicData uri="http://schemas.openxmlformats.org/presentationml/2006/ole">
                <mc:AlternateContent xmlns:mc="http://schemas.openxmlformats.org/markup-compatibility/2006">
                  <mc:Choice xmlns:v="urn:schemas-microsoft-com:vml" Requires="v">
                    <p:oleObj spid="_x0000_s228775" name="Equation" r:id="rId8" imgW="126720" imgH="190440" progId="Equation.DSMT4">
                      <p:embed/>
                    </p:oleObj>
                  </mc:Choice>
                  <mc:Fallback>
                    <p:oleObj name="Equation" r:id="rId8" imgW="126720" imgH="190440" progId="Equation.DSMT4">
                      <p:embed/>
                      <p:pic>
                        <p:nvPicPr>
                          <p:cNvPr id="0" name=""/>
                          <p:cNvPicPr/>
                          <p:nvPr/>
                        </p:nvPicPr>
                        <p:blipFill>
                          <a:blip r:embed="rId9"/>
                          <a:stretch>
                            <a:fillRect/>
                          </a:stretch>
                        </p:blipFill>
                        <p:spPr>
                          <a:xfrm>
                            <a:off x="827088" y="3377333"/>
                            <a:ext cx="209550" cy="314325"/>
                          </a:xfrm>
                          <a:prstGeom prst="rect">
                            <a:avLst/>
                          </a:prstGeom>
                        </p:spPr>
                      </p:pic>
                    </p:oleObj>
                  </mc:Fallback>
                </mc:AlternateContent>
              </a:graphicData>
            </a:graphic>
          </p:graphicFrame>
          <p:cxnSp>
            <p:nvCxnSpPr>
              <p:cNvPr id="28" name="直接连接符 27"/>
              <p:cNvCxnSpPr/>
              <p:nvPr/>
            </p:nvCxnSpPr>
            <p:spPr>
              <a:xfrm>
                <a:off x="1130524" y="3518883"/>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349599" y="3389976"/>
                <a:ext cx="1305165" cy="276999"/>
              </a:xfrm>
              <a:prstGeom prst="rect">
                <a:avLst/>
              </a:prstGeom>
              <a:noFill/>
            </p:spPr>
            <p:txBody>
              <a:bodyPr wrap="none" rtlCol="0">
                <a:spAutoFit/>
              </a:bodyPr>
              <a:lstStyle/>
              <a:p>
                <a:r>
                  <a:rPr lang="zh-CN" altLang="en-US" sz="1200" dirty="0" smtClean="0">
                    <a:latin typeface="Times New Roman" panose="02020603050405020304" pitchFamily="18" charset="0"/>
                    <a:cs typeface="Times New Roman" panose="02020603050405020304" pitchFamily="18" charset="0"/>
                  </a:rPr>
                  <a:t>第</a:t>
                </a:r>
                <a:r>
                  <a:rPr lang="en-US" altLang="zh-CN" sz="1200" i="1" dirty="0" err="1" smtClean="0">
                    <a:latin typeface="Times New Roman" panose="02020603050405020304" pitchFamily="18" charset="0"/>
                    <a:cs typeface="Times New Roman" panose="02020603050405020304" pitchFamily="18" charset="0"/>
                  </a:rPr>
                  <a:t>i</a:t>
                </a:r>
                <a:r>
                  <a:rPr lang="zh-CN" altLang="en-US" sz="1200" dirty="0" smtClean="0">
                    <a:latin typeface="Times New Roman" panose="02020603050405020304" pitchFamily="18" charset="0"/>
                    <a:cs typeface="Times New Roman" panose="02020603050405020304" pitchFamily="18" charset="0"/>
                  </a:rPr>
                  <a:t>个圆盘偏心距</a:t>
                </a:r>
                <a:endParaRPr lang="zh-CN" altLang="en-US" sz="1200" dirty="0">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823913" y="3918732"/>
              <a:ext cx="2638393" cy="314325"/>
              <a:chOff x="785813" y="3376622"/>
              <a:chExt cx="2638393" cy="314325"/>
            </a:xfrm>
          </p:grpSpPr>
          <p:graphicFrame>
            <p:nvGraphicFramePr>
              <p:cNvPr id="31" name="对象 30"/>
              <p:cNvGraphicFramePr>
                <a:graphicFrameLocks noChangeAspect="1"/>
              </p:cNvGraphicFramePr>
              <p:nvPr>
                <p:extLst>
                  <p:ext uri="{D42A27DB-BD31-4B8C-83A1-F6EECF244321}">
                    <p14:modId xmlns:p14="http://schemas.microsoft.com/office/powerpoint/2010/main" val="346327946"/>
                  </p:ext>
                </p:extLst>
              </p:nvPr>
            </p:nvGraphicFramePr>
            <p:xfrm>
              <a:off x="785813" y="3376622"/>
              <a:ext cx="293687" cy="314325"/>
            </p:xfrm>
            <a:graphic>
              <a:graphicData uri="http://schemas.openxmlformats.org/presentationml/2006/ole">
                <mc:AlternateContent xmlns:mc="http://schemas.openxmlformats.org/markup-compatibility/2006">
                  <mc:Choice xmlns:v="urn:schemas-microsoft-com:vml" Requires="v">
                    <p:oleObj spid="_x0000_s228776" name="Equation" r:id="rId10" imgW="177480" imgH="190440" progId="Equation.DSMT4">
                      <p:embed/>
                    </p:oleObj>
                  </mc:Choice>
                  <mc:Fallback>
                    <p:oleObj name="Equation" r:id="rId10" imgW="177480" imgH="190440" progId="Equation.DSMT4">
                      <p:embed/>
                      <p:pic>
                        <p:nvPicPr>
                          <p:cNvPr id="0" name=""/>
                          <p:cNvPicPr/>
                          <p:nvPr/>
                        </p:nvPicPr>
                        <p:blipFill>
                          <a:blip r:embed="rId11"/>
                          <a:stretch>
                            <a:fillRect/>
                          </a:stretch>
                        </p:blipFill>
                        <p:spPr>
                          <a:xfrm>
                            <a:off x="785813" y="3376622"/>
                            <a:ext cx="293687" cy="314325"/>
                          </a:xfrm>
                          <a:prstGeom prst="rect">
                            <a:avLst/>
                          </a:prstGeom>
                        </p:spPr>
                      </p:pic>
                    </p:oleObj>
                  </mc:Fallback>
                </mc:AlternateContent>
              </a:graphicData>
            </a:graphic>
          </p:graphicFrame>
          <p:cxnSp>
            <p:nvCxnSpPr>
              <p:cNvPr id="32" name="直接连接符 31"/>
              <p:cNvCxnSpPr/>
              <p:nvPr/>
            </p:nvCxnSpPr>
            <p:spPr>
              <a:xfrm>
                <a:off x="1130524" y="3518883"/>
                <a:ext cx="219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349599" y="3389976"/>
                <a:ext cx="2074607" cy="276999"/>
              </a:xfrm>
              <a:prstGeom prst="rect">
                <a:avLst/>
              </a:prstGeom>
              <a:noFill/>
            </p:spPr>
            <p:txBody>
              <a:bodyPr wrap="none" rtlCol="0">
                <a:spAutoFit/>
              </a:bodyPr>
              <a:lstStyle/>
              <a:p>
                <a:r>
                  <a:rPr lang="zh-CN" altLang="en-US" sz="1200" dirty="0" smtClean="0">
                    <a:latin typeface="Times New Roman" panose="02020603050405020304" pitchFamily="18" charset="0"/>
                    <a:cs typeface="Times New Roman" panose="02020603050405020304" pitchFamily="18" charset="0"/>
                  </a:rPr>
                  <a:t>第</a:t>
                </a:r>
                <a:r>
                  <a:rPr lang="en-US" altLang="zh-CN" sz="1200" i="1" dirty="0" err="1" smtClean="0">
                    <a:latin typeface="Times New Roman" panose="02020603050405020304" pitchFamily="18" charset="0"/>
                    <a:cs typeface="Times New Roman" panose="02020603050405020304" pitchFamily="18" charset="0"/>
                  </a:rPr>
                  <a:t>i</a:t>
                </a:r>
                <a:r>
                  <a:rPr lang="zh-CN" altLang="en-US" sz="1200" dirty="0" smtClean="0">
                    <a:latin typeface="Times New Roman" panose="02020603050405020304" pitchFamily="18" charset="0"/>
                    <a:cs typeface="Times New Roman" panose="02020603050405020304" pitchFamily="18" charset="0"/>
                  </a:rPr>
                  <a:t>个圆盘不平衡量初始相位</a:t>
                </a:r>
                <a:endParaRPr lang="zh-CN" altLang="en-US" sz="1200" dirty="0">
                  <a:latin typeface="Times New Roman" panose="02020603050405020304" pitchFamily="18" charset="0"/>
                  <a:cs typeface="Times New Roman" panose="02020603050405020304" pitchFamily="18" charset="0"/>
                </a:endParaRPr>
              </a:p>
            </p:txBody>
          </p:sp>
        </p:grpSp>
      </p:grpSp>
      <p:sp>
        <p:nvSpPr>
          <p:cNvPr id="7" name="右箭头 6"/>
          <p:cNvSpPr/>
          <p:nvPr/>
        </p:nvSpPr>
        <p:spPr>
          <a:xfrm>
            <a:off x="3434070" y="3112354"/>
            <a:ext cx="358540" cy="298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对象 7"/>
          <p:cNvGraphicFramePr>
            <a:graphicFrameLocks noChangeAspect="1"/>
          </p:cNvGraphicFramePr>
          <p:nvPr>
            <p:extLst>
              <p:ext uri="{D42A27DB-BD31-4B8C-83A1-F6EECF244321}">
                <p14:modId xmlns:p14="http://schemas.microsoft.com/office/powerpoint/2010/main" val="4186548019"/>
              </p:ext>
            </p:extLst>
          </p:nvPr>
        </p:nvGraphicFramePr>
        <p:xfrm>
          <a:off x="3938945" y="2155990"/>
          <a:ext cx="5089551" cy="806266"/>
        </p:xfrm>
        <a:graphic>
          <a:graphicData uri="http://schemas.openxmlformats.org/presentationml/2006/ole">
            <mc:AlternateContent xmlns:mc="http://schemas.openxmlformats.org/markup-compatibility/2006">
              <mc:Choice xmlns:v="urn:schemas-microsoft-com:vml" Requires="v">
                <p:oleObj spid="_x0000_s228777" name="Equation" r:id="rId12" imgW="3848040" imgH="609480" progId="Equation.DSMT4">
                  <p:embed/>
                </p:oleObj>
              </mc:Choice>
              <mc:Fallback>
                <p:oleObj name="Equation" r:id="rId12" imgW="3848040" imgH="609480" progId="Equation.DSMT4">
                  <p:embed/>
                  <p:pic>
                    <p:nvPicPr>
                      <p:cNvPr id="0" name=""/>
                      <p:cNvPicPr/>
                      <p:nvPr/>
                    </p:nvPicPr>
                    <p:blipFill>
                      <a:blip r:embed="rId13"/>
                      <a:stretch>
                        <a:fillRect/>
                      </a:stretch>
                    </p:blipFill>
                    <p:spPr>
                      <a:xfrm>
                        <a:off x="3938945" y="2155990"/>
                        <a:ext cx="5089551" cy="806266"/>
                      </a:xfrm>
                      <a:prstGeom prst="rect">
                        <a:avLst/>
                      </a:prstGeom>
                    </p:spPr>
                  </p:pic>
                </p:oleObj>
              </mc:Fallback>
            </mc:AlternateContent>
          </a:graphicData>
        </a:graphic>
      </p:graphicFrame>
      <p:graphicFrame>
        <p:nvGraphicFramePr>
          <p:cNvPr id="35" name="对象 34"/>
          <p:cNvGraphicFramePr>
            <a:graphicFrameLocks noChangeAspect="1"/>
          </p:cNvGraphicFramePr>
          <p:nvPr>
            <p:extLst>
              <p:ext uri="{D42A27DB-BD31-4B8C-83A1-F6EECF244321}">
                <p14:modId xmlns:p14="http://schemas.microsoft.com/office/powerpoint/2010/main" val="73859766"/>
              </p:ext>
            </p:extLst>
          </p:nvPr>
        </p:nvGraphicFramePr>
        <p:xfrm>
          <a:off x="3938945" y="3261545"/>
          <a:ext cx="3241675" cy="806450"/>
        </p:xfrm>
        <a:graphic>
          <a:graphicData uri="http://schemas.openxmlformats.org/presentationml/2006/ole">
            <mc:AlternateContent xmlns:mc="http://schemas.openxmlformats.org/markup-compatibility/2006">
              <mc:Choice xmlns:v="urn:schemas-microsoft-com:vml" Requires="v">
                <p:oleObj spid="_x0000_s228778" name="Equation" r:id="rId14" imgW="2450880" imgH="609480" progId="Equation.DSMT4">
                  <p:embed/>
                </p:oleObj>
              </mc:Choice>
              <mc:Fallback>
                <p:oleObj name="Equation" r:id="rId14" imgW="2450880" imgH="609480" progId="Equation.DSMT4">
                  <p:embed/>
                  <p:pic>
                    <p:nvPicPr>
                      <p:cNvPr id="0" name=""/>
                      <p:cNvPicPr/>
                      <p:nvPr/>
                    </p:nvPicPr>
                    <p:blipFill>
                      <a:blip r:embed="rId15"/>
                      <a:stretch>
                        <a:fillRect/>
                      </a:stretch>
                    </p:blipFill>
                    <p:spPr>
                      <a:xfrm>
                        <a:off x="3938945" y="3261545"/>
                        <a:ext cx="3241675" cy="806450"/>
                      </a:xfrm>
                      <a:prstGeom prst="rect">
                        <a:avLst/>
                      </a:prstGeom>
                    </p:spPr>
                  </p:pic>
                </p:oleObj>
              </mc:Fallback>
            </mc:AlternateContent>
          </a:graphicData>
        </a:graphic>
      </p:graphicFrame>
      <p:grpSp>
        <p:nvGrpSpPr>
          <p:cNvPr id="18" name="组合 17"/>
          <p:cNvGrpSpPr/>
          <p:nvPr/>
        </p:nvGrpSpPr>
        <p:grpSpPr>
          <a:xfrm>
            <a:off x="481695" y="4627822"/>
            <a:ext cx="3557216" cy="1748631"/>
            <a:chOff x="481695" y="4627822"/>
            <a:chExt cx="3557216" cy="1748631"/>
          </a:xfrm>
        </p:grpSpPr>
        <p:sp>
          <p:nvSpPr>
            <p:cNvPr id="14" name="文本框 13"/>
            <p:cNvSpPr txBox="1"/>
            <p:nvPr/>
          </p:nvSpPr>
          <p:spPr>
            <a:xfrm>
              <a:off x="481695" y="4701918"/>
              <a:ext cx="312961" cy="1600438"/>
            </a:xfrm>
            <a:prstGeom prst="rect">
              <a:avLst/>
            </a:prstGeom>
            <a:noFill/>
          </p:spPr>
          <p:txBody>
            <a:bodyPr wrap="square" rtlCol="0">
              <a:spAutoFit/>
            </a:bodyPr>
            <a:lstStyle/>
            <a:p>
              <a:r>
                <a:rPr lang="zh-CN" altLang="en-US" sz="1400" dirty="0"/>
                <a:t>平行不对</a:t>
              </a:r>
              <a:r>
                <a:rPr lang="zh-CN" altLang="en-US" sz="1400" dirty="0" smtClean="0"/>
                <a:t>中激励</a:t>
              </a:r>
              <a:endParaRPr lang="zh-CN" altLang="en-US" sz="1400" dirty="0"/>
            </a:p>
          </p:txBody>
        </p:sp>
        <p:graphicFrame>
          <p:nvGraphicFramePr>
            <p:cNvPr id="15" name="对象 14"/>
            <p:cNvGraphicFramePr>
              <a:graphicFrameLocks noChangeAspect="1"/>
            </p:cNvGraphicFramePr>
            <p:nvPr>
              <p:extLst>
                <p:ext uri="{D42A27DB-BD31-4B8C-83A1-F6EECF244321}">
                  <p14:modId xmlns:p14="http://schemas.microsoft.com/office/powerpoint/2010/main" val="942859082"/>
                </p:ext>
              </p:extLst>
            </p:nvPr>
          </p:nvGraphicFramePr>
          <p:xfrm>
            <a:off x="742641" y="4627822"/>
            <a:ext cx="3296270" cy="1748631"/>
          </p:xfrm>
          <a:graphic>
            <a:graphicData uri="http://schemas.openxmlformats.org/presentationml/2006/ole">
              <mc:AlternateContent xmlns:mc="http://schemas.openxmlformats.org/markup-compatibility/2006">
                <mc:Choice xmlns:v="urn:schemas-microsoft-com:vml" Requires="v">
                  <p:oleObj spid="_x0000_s228779" name="Equation" r:id="rId16" imgW="2082600" imgH="1104840" progId="Equation.DSMT4">
                    <p:embed/>
                  </p:oleObj>
                </mc:Choice>
                <mc:Fallback>
                  <p:oleObj name="Equation" r:id="rId16" imgW="2082600" imgH="1104840" progId="Equation.DSMT4">
                    <p:embed/>
                    <p:pic>
                      <p:nvPicPr>
                        <p:cNvPr id="0" name=""/>
                        <p:cNvPicPr/>
                        <p:nvPr/>
                      </p:nvPicPr>
                      <p:blipFill>
                        <a:blip r:embed="rId17"/>
                        <a:stretch>
                          <a:fillRect/>
                        </a:stretch>
                      </p:blipFill>
                      <p:spPr>
                        <a:xfrm>
                          <a:off x="742641" y="4627822"/>
                          <a:ext cx="3296270" cy="1748631"/>
                        </a:xfrm>
                        <a:prstGeom prst="rect">
                          <a:avLst/>
                        </a:prstGeom>
                      </p:spPr>
                    </p:pic>
                  </p:oleObj>
                </mc:Fallback>
              </mc:AlternateContent>
            </a:graphicData>
          </a:graphic>
        </p:graphicFrame>
      </p:grpSp>
      <p:grpSp>
        <p:nvGrpSpPr>
          <p:cNvPr id="19" name="组合 18"/>
          <p:cNvGrpSpPr/>
          <p:nvPr/>
        </p:nvGrpSpPr>
        <p:grpSpPr>
          <a:xfrm>
            <a:off x="4120587" y="4627822"/>
            <a:ext cx="4175252" cy="1650400"/>
            <a:chOff x="4120587" y="4627822"/>
            <a:chExt cx="4175252" cy="1650400"/>
          </a:xfrm>
        </p:grpSpPr>
        <p:graphicFrame>
          <p:nvGraphicFramePr>
            <p:cNvPr id="36" name="对象 35"/>
            <p:cNvGraphicFramePr>
              <a:graphicFrameLocks noChangeAspect="1"/>
            </p:cNvGraphicFramePr>
            <p:nvPr>
              <p:extLst>
                <p:ext uri="{D42A27DB-BD31-4B8C-83A1-F6EECF244321}">
                  <p14:modId xmlns:p14="http://schemas.microsoft.com/office/powerpoint/2010/main" val="3815458731"/>
                </p:ext>
              </p:extLst>
            </p:nvPr>
          </p:nvGraphicFramePr>
          <p:xfrm>
            <a:off x="4684277" y="4627822"/>
            <a:ext cx="3611562" cy="738188"/>
          </p:xfrm>
          <a:graphic>
            <a:graphicData uri="http://schemas.openxmlformats.org/presentationml/2006/ole">
              <mc:AlternateContent xmlns:mc="http://schemas.openxmlformats.org/markup-compatibility/2006">
                <mc:Choice xmlns:v="urn:schemas-microsoft-com:vml" Requires="v">
                  <p:oleObj spid="_x0000_s228780" name="Equation" r:id="rId18" imgW="2730240" imgH="558720" progId="Equation.DSMT4">
                    <p:embed/>
                  </p:oleObj>
                </mc:Choice>
                <mc:Fallback>
                  <p:oleObj name="Equation" r:id="rId18" imgW="2730240" imgH="558720" progId="Equation.DSMT4">
                    <p:embed/>
                    <p:pic>
                      <p:nvPicPr>
                        <p:cNvPr id="0" name=""/>
                        <p:cNvPicPr/>
                        <p:nvPr/>
                      </p:nvPicPr>
                      <p:blipFill>
                        <a:blip r:embed="rId19"/>
                        <a:stretch>
                          <a:fillRect/>
                        </a:stretch>
                      </p:blipFill>
                      <p:spPr>
                        <a:xfrm>
                          <a:off x="4684277" y="4627822"/>
                          <a:ext cx="3611562" cy="738188"/>
                        </a:xfrm>
                        <a:prstGeom prst="rect">
                          <a:avLst/>
                        </a:prstGeom>
                      </p:spPr>
                    </p:pic>
                  </p:oleObj>
                </mc:Fallback>
              </mc:AlternateContent>
            </a:graphicData>
          </a:graphic>
        </p:graphicFrame>
        <p:graphicFrame>
          <p:nvGraphicFramePr>
            <p:cNvPr id="37" name="对象 36"/>
            <p:cNvGraphicFramePr>
              <a:graphicFrameLocks noChangeAspect="1"/>
            </p:cNvGraphicFramePr>
            <p:nvPr>
              <p:extLst>
                <p:ext uri="{D42A27DB-BD31-4B8C-83A1-F6EECF244321}">
                  <p14:modId xmlns:p14="http://schemas.microsoft.com/office/powerpoint/2010/main" val="3990900536"/>
                </p:ext>
              </p:extLst>
            </p:nvPr>
          </p:nvGraphicFramePr>
          <p:xfrm>
            <a:off x="4684277" y="5538447"/>
            <a:ext cx="3527425" cy="739775"/>
          </p:xfrm>
          <a:graphic>
            <a:graphicData uri="http://schemas.openxmlformats.org/presentationml/2006/ole">
              <mc:AlternateContent xmlns:mc="http://schemas.openxmlformats.org/markup-compatibility/2006">
                <mc:Choice xmlns:v="urn:schemas-microsoft-com:vml" Requires="v">
                  <p:oleObj spid="_x0000_s228781" name="Equation" r:id="rId20" imgW="2666880" imgH="558720" progId="Equation.DSMT4">
                    <p:embed/>
                  </p:oleObj>
                </mc:Choice>
                <mc:Fallback>
                  <p:oleObj name="Equation" r:id="rId20" imgW="2666880" imgH="558720" progId="Equation.DSMT4">
                    <p:embed/>
                    <p:pic>
                      <p:nvPicPr>
                        <p:cNvPr id="0" name=""/>
                        <p:cNvPicPr/>
                        <p:nvPr/>
                      </p:nvPicPr>
                      <p:blipFill>
                        <a:blip r:embed="rId21"/>
                        <a:stretch>
                          <a:fillRect/>
                        </a:stretch>
                      </p:blipFill>
                      <p:spPr>
                        <a:xfrm>
                          <a:off x="4684277" y="5538447"/>
                          <a:ext cx="3527425" cy="739775"/>
                        </a:xfrm>
                        <a:prstGeom prst="rect">
                          <a:avLst/>
                        </a:prstGeom>
                      </p:spPr>
                    </p:pic>
                  </p:oleObj>
                </mc:Fallback>
              </mc:AlternateContent>
            </a:graphicData>
          </a:graphic>
        </p:graphicFrame>
        <p:sp>
          <p:nvSpPr>
            <p:cNvPr id="38" name="右箭头 37"/>
            <p:cNvSpPr/>
            <p:nvPr/>
          </p:nvSpPr>
          <p:spPr>
            <a:xfrm>
              <a:off x="4120587" y="5349283"/>
              <a:ext cx="358540" cy="298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3654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20" grpId="0" animBg="1"/>
      <p:bldP spid="22"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3.3.4 </a:t>
            </a:r>
            <a:r>
              <a:rPr lang="zh-CN" altLang="en-US" sz="1600" dirty="0" smtClean="0">
                <a:latin typeface="微软雅黑" panose="020B0503020204020204" pitchFamily="34" charset="-122"/>
                <a:ea typeface="微软雅黑" panose="020B0503020204020204" pitchFamily="34" charset="-122"/>
              </a:rPr>
              <a:t>转子</a:t>
            </a:r>
            <a:r>
              <a:rPr lang="zh-CN" altLang="en-US" sz="1600" dirty="0">
                <a:latin typeface="微软雅黑" panose="020B0503020204020204" pitchFamily="34" charset="-122"/>
                <a:ea typeface="微软雅黑" panose="020B0503020204020204" pitchFamily="34" charset="-122"/>
              </a:rPr>
              <a:t>试验器有限元</a:t>
            </a:r>
            <a:r>
              <a:rPr lang="zh-CN" altLang="en-US" sz="1600" dirty="0" smtClean="0">
                <a:latin typeface="微软雅黑" panose="020B0503020204020204" pitchFamily="34" charset="-122"/>
                <a:ea typeface="微软雅黑" panose="020B0503020204020204" pitchFamily="34" charset="-122"/>
              </a:rPr>
              <a:t>模型中的载荷</a:t>
            </a:r>
            <a:endParaRPr lang="zh-CN" altLang="en-US" sz="1600" dirty="0">
              <a:latin typeface="微软雅黑" panose="020B0503020204020204" pitchFamily="34" charset="-122"/>
              <a:ea typeface="微软雅黑" panose="020B0503020204020204" pitchFamily="34" charset="-122"/>
            </a:endParaRPr>
          </a:p>
        </p:txBody>
      </p:sp>
      <p:sp>
        <p:nvSpPr>
          <p:cNvPr id="4" name="流程图: 过程 3"/>
          <p:cNvSpPr/>
          <p:nvPr/>
        </p:nvSpPr>
        <p:spPr>
          <a:xfrm>
            <a:off x="638176" y="1697313"/>
            <a:ext cx="2124274" cy="312462"/>
          </a:xfrm>
          <a:prstGeom prst="flowChartProcess">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a:t>
            </a:r>
            <a:r>
              <a:rPr lang="en-US" altLang="zh-CN" sz="1600" dirty="0">
                <a:solidFill>
                  <a:schemeClr val="tx1"/>
                </a:solidFill>
              </a:rPr>
              <a:t>3</a:t>
            </a:r>
            <a:r>
              <a:rPr lang="zh-CN" altLang="en-US" sz="1600" dirty="0" smtClean="0">
                <a:solidFill>
                  <a:schemeClr val="tx1"/>
                </a:solidFill>
              </a:rPr>
              <a:t>）角度不对中激励</a:t>
            </a:r>
            <a:endParaRPr lang="zh-CN" altLang="en-US" sz="1600" dirty="0">
              <a:solidFill>
                <a:schemeClr val="tx1"/>
              </a:solidFill>
            </a:endParaRPr>
          </a:p>
        </p:txBody>
      </p:sp>
      <p:grpSp>
        <p:nvGrpSpPr>
          <p:cNvPr id="18" name="组合 17"/>
          <p:cNvGrpSpPr/>
          <p:nvPr/>
        </p:nvGrpSpPr>
        <p:grpSpPr>
          <a:xfrm>
            <a:off x="481695" y="2136739"/>
            <a:ext cx="3927650" cy="1789112"/>
            <a:chOff x="706765" y="1985895"/>
            <a:chExt cx="3927650" cy="1789112"/>
          </a:xfrm>
        </p:grpSpPr>
        <p:sp>
          <p:nvSpPr>
            <p:cNvPr id="14" name="文本框 13"/>
            <p:cNvSpPr txBox="1"/>
            <p:nvPr/>
          </p:nvSpPr>
          <p:spPr>
            <a:xfrm>
              <a:off x="706765" y="2080232"/>
              <a:ext cx="312961" cy="1600438"/>
            </a:xfrm>
            <a:prstGeom prst="rect">
              <a:avLst/>
            </a:prstGeom>
            <a:noFill/>
          </p:spPr>
          <p:txBody>
            <a:bodyPr wrap="square" rtlCol="0">
              <a:spAutoFit/>
            </a:bodyPr>
            <a:lstStyle/>
            <a:p>
              <a:r>
                <a:rPr lang="zh-CN" altLang="en-US" sz="1400" dirty="0"/>
                <a:t>角度</a:t>
              </a:r>
              <a:r>
                <a:rPr lang="zh-CN" altLang="en-US" sz="1400" dirty="0" smtClean="0"/>
                <a:t>不对中激励</a:t>
              </a:r>
              <a:endParaRPr lang="zh-CN" altLang="en-US" sz="1400" dirty="0"/>
            </a:p>
          </p:txBody>
        </p:sp>
        <p:graphicFrame>
          <p:nvGraphicFramePr>
            <p:cNvPr id="15" name="对象 14"/>
            <p:cNvGraphicFramePr>
              <a:graphicFrameLocks noChangeAspect="1"/>
            </p:cNvGraphicFramePr>
            <p:nvPr>
              <p:extLst>
                <p:ext uri="{D42A27DB-BD31-4B8C-83A1-F6EECF244321}">
                  <p14:modId xmlns:p14="http://schemas.microsoft.com/office/powerpoint/2010/main" val="1582068059"/>
                </p:ext>
              </p:extLst>
            </p:nvPr>
          </p:nvGraphicFramePr>
          <p:xfrm>
            <a:off x="1018090" y="1985895"/>
            <a:ext cx="3616325" cy="1789112"/>
          </p:xfrm>
          <a:graphic>
            <a:graphicData uri="http://schemas.openxmlformats.org/presentationml/2006/ole">
              <mc:AlternateContent xmlns:mc="http://schemas.openxmlformats.org/markup-compatibility/2006">
                <mc:Choice xmlns:v="urn:schemas-microsoft-com:vml" Requires="v">
                  <p:oleObj spid="_x0000_s229452" name="Equation" r:id="rId4" imgW="2286000" imgH="1130040" progId="Equation.DSMT4">
                    <p:embed/>
                  </p:oleObj>
                </mc:Choice>
                <mc:Fallback>
                  <p:oleObj name="Equation" r:id="rId4" imgW="2286000" imgH="1130040" progId="Equation.DSMT4">
                    <p:embed/>
                    <p:pic>
                      <p:nvPicPr>
                        <p:cNvPr id="0" name=""/>
                        <p:cNvPicPr/>
                        <p:nvPr/>
                      </p:nvPicPr>
                      <p:blipFill>
                        <a:blip r:embed="rId5"/>
                        <a:stretch>
                          <a:fillRect/>
                        </a:stretch>
                      </p:blipFill>
                      <p:spPr>
                        <a:xfrm>
                          <a:off x="1018090" y="1985895"/>
                          <a:ext cx="3616325" cy="1789112"/>
                        </a:xfrm>
                        <a:prstGeom prst="rect">
                          <a:avLst/>
                        </a:prstGeom>
                      </p:spPr>
                    </p:pic>
                  </p:oleObj>
                </mc:Fallback>
              </mc:AlternateContent>
            </a:graphicData>
          </a:graphic>
        </p:graphicFrame>
      </p:grpSp>
      <p:grpSp>
        <p:nvGrpSpPr>
          <p:cNvPr id="19" name="组合 18"/>
          <p:cNvGrpSpPr/>
          <p:nvPr/>
        </p:nvGrpSpPr>
        <p:grpSpPr>
          <a:xfrm>
            <a:off x="4524848" y="2009775"/>
            <a:ext cx="4284190" cy="1651000"/>
            <a:chOff x="4120587" y="4627822"/>
            <a:chExt cx="4284190" cy="1651000"/>
          </a:xfrm>
        </p:grpSpPr>
        <p:graphicFrame>
          <p:nvGraphicFramePr>
            <p:cNvPr id="36" name="对象 35"/>
            <p:cNvGraphicFramePr>
              <a:graphicFrameLocks noChangeAspect="1"/>
            </p:cNvGraphicFramePr>
            <p:nvPr>
              <p:extLst>
                <p:ext uri="{D42A27DB-BD31-4B8C-83A1-F6EECF244321}">
                  <p14:modId xmlns:p14="http://schemas.microsoft.com/office/powerpoint/2010/main" val="3243680255"/>
                </p:ext>
              </p:extLst>
            </p:nvPr>
          </p:nvGraphicFramePr>
          <p:xfrm>
            <a:off x="4575727" y="4627822"/>
            <a:ext cx="3829050" cy="738188"/>
          </p:xfrm>
          <a:graphic>
            <a:graphicData uri="http://schemas.openxmlformats.org/presentationml/2006/ole">
              <mc:AlternateContent xmlns:mc="http://schemas.openxmlformats.org/markup-compatibility/2006">
                <mc:Choice xmlns:v="urn:schemas-microsoft-com:vml" Requires="v">
                  <p:oleObj spid="_x0000_s229453" name="Equation" r:id="rId6" imgW="2895480" imgH="558720" progId="Equation.DSMT4">
                    <p:embed/>
                  </p:oleObj>
                </mc:Choice>
                <mc:Fallback>
                  <p:oleObj name="Equation" r:id="rId6" imgW="2895480" imgH="558720" progId="Equation.DSMT4">
                    <p:embed/>
                    <p:pic>
                      <p:nvPicPr>
                        <p:cNvPr id="0" name=""/>
                        <p:cNvPicPr/>
                        <p:nvPr/>
                      </p:nvPicPr>
                      <p:blipFill>
                        <a:blip r:embed="rId7"/>
                        <a:stretch>
                          <a:fillRect/>
                        </a:stretch>
                      </p:blipFill>
                      <p:spPr>
                        <a:xfrm>
                          <a:off x="4575727" y="4627822"/>
                          <a:ext cx="3829050" cy="738188"/>
                        </a:xfrm>
                        <a:prstGeom prst="rect">
                          <a:avLst/>
                        </a:prstGeom>
                      </p:spPr>
                    </p:pic>
                  </p:oleObj>
                </mc:Fallback>
              </mc:AlternateContent>
            </a:graphicData>
          </a:graphic>
        </p:graphicFrame>
        <p:graphicFrame>
          <p:nvGraphicFramePr>
            <p:cNvPr id="37" name="对象 36"/>
            <p:cNvGraphicFramePr>
              <a:graphicFrameLocks noChangeAspect="1"/>
            </p:cNvGraphicFramePr>
            <p:nvPr>
              <p:extLst>
                <p:ext uri="{D42A27DB-BD31-4B8C-83A1-F6EECF244321}">
                  <p14:modId xmlns:p14="http://schemas.microsoft.com/office/powerpoint/2010/main" val="1761751487"/>
                </p:ext>
              </p:extLst>
            </p:nvPr>
          </p:nvGraphicFramePr>
          <p:xfrm>
            <a:off x="4583664" y="5539047"/>
            <a:ext cx="3729038" cy="739775"/>
          </p:xfrm>
          <a:graphic>
            <a:graphicData uri="http://schemas.openxmlformats.org/presentationml/2006/ole">
              <mc:AlternateContent xmlns:mc="http://schemas.openxmlformats.org/markup-compatibility/2006">
                <mc:Choice xmlns:v="urn:schemas-microsoft-com:vml" Requires="v">
                  <p:oleObj spid="_x0000_s229454" name="Equation" r:id="rId8" imgW="2819160" imgH="558720" progId="Equation.DSMT4">
                    <p:embed/>
                  </p:oleObj>
                </mc:Choice>
                <mc:Fallback>
                  <p:oleObj name="Equation" r:id="rId8" imgW="2819160" imgH="558720" progId="Equation.DSMT4">
                    <p:embed/>
                    <p:pic>
                      <p:nvPicPr>
                        <p:cNvPr id="0" name=""/>
                        <p:cNvPicPr/>
                        <p:nvPr/>
                      </p:nvPicPr>
                      <p:blipFill>
                        <a:blip r:embed="rId9"/>
                        <a:stretch>
                          <a:fillRect/>
                        </a:stretch>
                      </p:blipFill>
                      <p:spPr>
                        <a:xfrm>
                          <a:off x="4583664" y="5539047"/>
                          <a:ext cx="3729038" cy="739775"/>
                        </a:xfrm>
                        <a:prstGeom prst="rect">
                          <a:avLst/>
                        </a:prstGeom>
                      </p:spPr>
                    </p:pic>
                  </p:oleObj>
                </mc:Fallback>
              </mc:AlternateContent>
            </a:graphicData>
          </a:graphic>
        </p:graphicFrame>
        <p:sp>
          <p:nvSpPr>
            <p:cNvPr id="38" name="右箭头 37"/>
            <p:cNvSpPr/>
            <p:nvPr/>
          </p:nvSpPr>
          <p:spPr>
            <a:xfrm>
              <a:off x="4120587" y="5349283"/>
              <a:ext cx="358540" cy="298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934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3.3.5 </a:t>
            </a:r>
            <a:r>
              <a:rPr lang="zh-CN" altLang="en-US" sz="1600" dirty="0" smtClean="0">
                <a:latin typeface="微软雅黑" panose="020B0503020204020204" pitchFamily="34" charset="-122"/>
                <a:ea typeface="微软雅黑" panose="020B0503020204020204" pitchFamily="34" charset="-122"/>
              </a:rPr>
              <a:t>转子试验器试验模态分析</a:t>
            </a:r>
            <a:endParaRPr lang="zh-CN" altLang="en-US" sz="1600" dirty="0">
              <a:latin typeface="微软雅黑" panose="020B0503020204020204" pitchFamily="34" charset="-122"/>
              <a:ea typeface="微软雅黑" panose="020B0503020204020204" pitchFamily="34" charset="-122"/>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42" y="4624388"/>
            <a:ext cx="14382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57"/>
          <p:cNvSpPr txBox="1">
            <a:spLocks noChangeArrowheads="1"/>
          </p:cNvSpPr>
          <p:nvPr/>
        </p:nvSpPr>
        <p:spPr bwMode="auto">
          <a:xfrm>
            <a:off x="796892" y="6282533"/>
            <a:ext cx="1590675"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400" b="1" dirty="0">
                <a:solidFill>
                  <a:srgbClr val="0000FF"/>
                </a:solidFill>
                <a:latin typeface="Times New Roman" panose="02020603050405020304" pitchFamily="18" charset="0"/>
              </a:rPr>
              <a:t>HEV-500</a:t>
            </a:r>
            <a:r>
              <a:rPr lang="zh-CN" altLang="en-US" sz="1400" b="1" dirty="0">
                <a:solidFill>
                  <a:srgbClr val="0000FF"/>
                </a:solidFill>
                <a:latin typeface="Times New Roman" panose="02020603050405020304" pitchFamily="18" charset="0"/>
              </a:rPr>
              <a:t>激振器</a:t>
            </a:r>
          </a:p>
        </p:txBody>
      </p:sp>
      <p:pic>
        <p:nvPicPr>
          <p:cNvPr id="26" name="Picture 11" descr="images"/>
          <p:cNvPicPr>
            <a:picLocks noChangeAspect="1" noChangeArrowheads="1"/>
          </p:cNvPicPr>
          <p:nvPr/>
        </p:nvPicPr>
        <p:blipFill>
          <a:blip r:embed="rId4">
            <a:extLst>
              <a:ext uri="{28A0092B-C50C-407E-A947-70E740481C1C}">
                <a14:useLocalDpi xmlns:a14="http://schemas.microsoft.com/office/drawing/2010/main" val="0"/>
              </a:ext>
            </a:extLst>
          </a:blip>
          <a:srcRect t="5727" b="5727"/>
          <a:stretch>
            <a:fillRect/>
          </a:stretch>
        </p:blipFill>
        <p:spPr bwMode="auto">
          <a:xfrm>
            <a:off x="2478055" y="4624388"/>
            <a:ext cx="1778859" cy="157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5"/>
          <p:cNvSpPr txBox="1">
            <a:spLocks noChangeArrowheads="1"/>
          </p:cNvSpPr>
          <p:nvPr/>
        </p:nvSpPr>
        <p:spPr bwMode="auto">
          <a:xfrm>
            <a:off x="2430860" y="6237999"/>
            <a:ext cx="1981200" cy="288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1400" b="1" dirty="0">
                <a:solidFill>
                  <a:srgbClr val="0000FF"/>
                </a:solidFill>
                <a:latin typeface="Times New Roman" panose="02020603050405020304" pitchFamily="18" charset="0"/>
              </a:rPr>
              <a:t>NI USB-9234</a:t>
            </a:r>
            <a:r>
              <a:rPr lang="zh-CN" altLang="en-US" sz="1400" b="1" dirty="0">
                <a:solidFill>
                  <a:srgbClr val="0000FF"/>
                </a:solidFill>
                <a:latin typeface="Times New Roman" panose="02020603050405020304" pitchFamily="18" charset="0"/>
              </a:rPr>
              <a:t>采集卡</a:t>
            </a:r>
            <a:r>
              <a:rPr lang="zh-CN" altLang="en-US" sz="1400" b="1" dirty="0">
                <a:solidFill>
                  <a:srgbClr val="000000"/>
                </a:solidFill>
                <a:latin typeface="Times New Roman" panose="02020603050405020304" pitchFamily="18" charset="0"/>
              </a:rPr>
              <a:t> </a:t>
            </a:r>
            <a:endParaRPr lang="en-US" altLang="zh-CN" sz="1400" b="1" dirty="0">
              <a:solidFill>
                <a:srgbClr val="000000"/>
              </a:solidFill>
              <a:latin typeface="Times New Roman" panose="02020603050405020304" pitchFamily="18" charset="0"/>
            </a:endParaRPr>
          </a:p>
        </p:txBody>
      </p:sp>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05" y="4624388"/>
            <a:ext cx="1331626" cy="156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1561" y="4624388"/>
            <a:ext cx="2163762" cy="156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63"/>
          <p:cNvSpPr txBox="1">
            <a:spLocks noChangeArrowheads="1"/>
          </p:cNvSpPr>
          <p:nvPr/>
        </p:nvSpPr>
        <p:spPr bwMode="auto">
          <a:xfrm>
            <a:off x="6456507" y="6193247"/>
            <a:ext cx="2130425"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400" b="1" dirty="0">
                <a:solidFill>
                  <a:srgbClr val="0000FF"/>
                </a:solidFill>
                <a:latin typeface="Times New Roman" panose="02020603050405020304" pitchFamily="18" charset="0"/>
              </a:rPr>
              <a:t>B</a:t>
            </a:r>
            <a:r>
              <a:rPr lang="zh-CN" altLang="en-US" sz="1400" b="1" dirty="0">
                <a:solidFill>
                  <a:srgbClr val="0000FF"/>
                </a:solidFill>
                <a:latin typeface="Times New Roman" panose="02020603050405020304" pitchFamily="18" charset="0"/>
              </a:rPr>
              <a:t>＆</a:t>
            </a:r>
            <a:r>
              <a:rPr lang="en-US" altLang="zh-CN" sz="1400" b="1" dirty="0">
                <a:solidFill>
                  <a:srgbClr val="0000FF"/>
                </a:solidFill>
                <a:latin typeface="Times New Roman" panose="02020603050405020304" pitchFamily="18" charset="0"/>
              </a:rPr>
              <a:t>K</a:t>
            </a:r>
            <a:r>
              <a:rPr lang="zh-CN" altLang="en-US" sz="1400" b="1" dirty="0">
                <a:solidFill>
                  <a:srgbClr val="0000FF"/>
                </a:solidFill>
                <a:latin typeface="Times New Roman" panose="02020603050405020304" pitchFamily="18" charset="0"/>
              </a:rPr>
              <a:t>加速度传感器</a:t>
            </a:r>
          </a:p>
        </p:txBody>
      </p:sp>
      <p:sp>
        <p:nvSpPr>
          <p:cNvPr id="32" name="TextBox 66"/>
          <p:cNvSpPr txBox="1"/>
          <p:nvPr/>
        </p:nvSpPr>
        <p:spPr>
          <a:xfrm>
            <a:off x="275406" y="2032908"/>
            <a:ext cx="492443" cy="171451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a:solidFill>
                  <a:prstClr val="white"/>
                </a:solidFill>
                <a:latin typeface="Arial"/>
                <a:ea typeface="宋体"/>
              </a:rPr>
              <a:t>模态</a:t>
            </a:r>
            <a:r>
              <a:rPr lang="zh-CN" altLang="en-US" sz="2000" b="1" kern="0" dirty="0" smtClean="0">
                <a:solidFill>
                  <a:prstClr val="white"/>
                </a:solidFill>
                <a:latin typeface="Arial"/>
                <a:ea typeface="宋体"/>
              </a:rPr>
              <a:t>试验</a:t>
            </a:r>
            <a:r>
              <a:rPr lang="zh-CN" altLang="en-US" sz="2000" b="1" kern="0" dirty="0">
                <a:solidFill>
                  <a:prstClr val="white"/>
                </a:solidFill>
                <a:latin typeface="Arial"/>
                <a:ea typeface="宋体"/>
              </a:rPr>
              <a:t>方案</a:t>
            </a:r>
          </a:p>
        </p:txBody>
      </p:sp>
      <p:sp>
        <p:nvSpPr>
          <p:cNvPr id="33" name="TextBox 67"/>
          <p:cNvSpPr txBox="1"/>
          <p:nvPr/>
        </p:nvSpPr>
        <p:spPr>
          <a:xfrm>
            <a:off x="275408" y="4624388"/>
            <a:ext cx="492443" cy="171451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模态测试</a:t>
            </a:r>
            <a:r>
              <a:rPr lang="zh-CN" altLang="en-US" sz="2000" b="1" kern="0" dirty="0">
                <a:solidFill>
                  <a:prstClr val="white"/>
                </a:solidFill>
                <a:latin typeface="Arial"/>
                <a:ea typeface="宋体"/>
              </a:rPr>
              <a:t>设备</a:t>
            </a:r>
          </a:p>
        </p:txBody>
      </p:sp>
      <p:sp>
        <p:nvSpPr>
          <p:cNvPr id="34" name="Text Box 16"/>
          <p:cNvSpPr txBox="1">
            <a:spLocks noChangeArrowheads="1"/>
          </p:cNvSpPr>
          <p:nvPr/>
        </p:nvSpPr>
        <p:spPr bwMode="auto">
          <a:xfrm>
            <a:off x="4490506" y="6195044"/>
            <a:ext cx="1719262" cy="503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1400" b="1" dirty="0">
                <a:solidFill>
                  <a:srgbClr val="0000FF"/>
                </a:solidFill>
                <a:latin typeface="Times New Roman" panose="02020603050405020304" pitchFamily="18" charset="0"/>
              </a:rPr>
              <a:t>F001B</a:t>
            </a:r>
            <a:r>
              <a:rPr lang="zh-CN" altLang="en-US" sz="1400" b="1" dirty="0">
                <a:solidFill>
                  <a:srgbClr val="0000FF"/>
                </a:solidFill>
                <a:latin typeface="Times New Roman" panose="02020603050405020304" pitchFamily="18" charset="0"/>
              </a:rPr>
              <a:t>压电式力阻抗传感器 </a:t>
            </a:r>
            <a:endParaRPr lang="en-US" altLang="zh-CN" sz="1400" b="1" dirty="0">
              <a:solidFill>
                <a:srgbClr val="0000FF"/>
              </a:solidFill>
              <a:latin typeface="Times New Roman" panose="02020603050405020304" pitchFamily="18" charset="0"/>
            </a:endParaRPr>
          </a:p>
        </p:txBody>
      </p:sp>
      <p:sp>
        <p:nvSpPr>
          <p:cNvPr id="35" name="矩形 34"/>
          <p:cNvSpPr/>
          <p:nvPr/>
        </p:nvSpPr>
        <p:spPr>
          <a:xfrm>
            <a:off x="902281" y="1900306"/>
            <a:ext cx="2519965" cy="1985159"/>
          </a:xfrm>
          <a:prstGeom prst="rect">
            <a:avLst/>
          </a:prstGeom>
          <a:solidFill>
            <a:sysClr val="window" lastClr="FFFFFF"/>
          </a:solidFill>
          <a:ln w="25400" cap="flat" cmpd="sng" algn="ctr">
            <a:solidFill>
              <a:srgbClr val="4F81BD"/>
            </a:solidFill>
            <a:prstDash val="solid"/>
          </a:ln>
          <a:effectLst/>
        </p:spPr>
        <p:txBody>
          <a:bodyPr wrap="square">
            <a:spAutoFit/>
          </a:bodyPr>
          <a:lstStyle/>
          <a:p>
            <a:pPr eaLnBrk="1" fontAlgn="auto" hangingPunct="1">
              <a:lnSpc>
                <a:spcPct val="150000"/>
              </a:lnSpc>
              <a:spcBef>
                <a:spcPts val="0"/>
              </a:spcBef>
              <a:spcAft>
                <a:spcPts val="0"/>
              </a:spcAft>
              <a:buFont typeface="Arial" pitchFamily="34" charset="0"/>
              <a:buBlip>
                <a:blip r:embed="rId7"/>
              </a:buBlip>
              <a:defRPr/>
            </a:pPr>
            <a:r>
              <a:rPr lang="zh-CN" altLang="en-US" b="1" kern="0" dirty="0">
                <a:solidFill>
                  <a:prstClr val="black"/>
                </a:solidFill>
                <a:latin typeface="Arial"/>
                <a:ea typeface="宋体"/>
              </a:rPr>
              <a:t>  </a:t>
            </a:r>
            <a:r>
              <a:rPr lang="zh-CN" altLang="en-US" sz="1600" b="1" kern="0" dirty="0">
                <a:solidFill>
                  <a:prstClr val="black"/>
                </a:solidFill>
                <a:latin typeface="Arial"/>
                <a:ea typeface="宋体"/>
              </a:rPr>
              <a:t>在转子上</a:t>
            </a:r>
            <a:r>
              <a:rPr lang="zh-CN" altLang="en-US" sz="1600" b="1" kern="0" dirty="0" smtClean="0">
                <a:solidFill>
                  <a:prstClr val="black"/>
                </a:solidFill>
                <a:latin typeface="Arial"/>
                <a:ea typeface="宋体"/>
              </a:rPr>
              <a:t>选取</a:t>
            </a:r>
            <a:r>
              <a:rPr lang="en-US" sz="1600" b="1" kern="0" dirty="0" smtClean="0">
                <a:solidFill>
                  <a:prstClr val="black"/>
                </a:solidFill>
                <a:latin typeface="Arial"/>
                <a:ea typeface="宋体"/>
              </a:rPr>
              <a:t>8</a:t>
            </a:r>
            <a:r>
              <a:rPr lang="zh-CN" altLang="en-US" sz="1600" b="1" kern="0" dirty="0" smtClean="0">
                <a:solidFill>
                  <a:prstClr val="black"/>
                </a:solidFill>
                <a:latin typeface="Arial"/>
                <a:ea typeface="宋体"/>
              </a:rPr>
              <a:t>个</a:t>
            </a:r>
            <a:r>
              <a:rPr lang="zh-CN" altLang="en-US" sz="1600" b="1" kern="0" dirty="0">
                <a:solidFill>
                  <a:prstClr val="black"/>
                </a:solidFill>
                <a:latin typeface="Arial"/>
                <a:ea typeface="宋体"/>
              </a:rPr>
              <a:t>测点</a:t>
            </a:r>
            <a:endParaRPr lang="en-US" altLang="zh-CN" sz="1600" b="1" kern="0" dirty="0">
              <a:solidFill>
                <a:prstClr val="black"/>
              </a:solidFill>
              <a:latin typeface="Arial"/>
              <a:ea typeface="宋体"/>
            </a:endParaRPr>
          </a:p>
          <a:p>
            <a:pPr eaLnBrk="1" fontAlgn="auto" hangingPunct="1">
              <a:lnSpc>
                <a:spcPct val="150000"/>
              </a:lnSpc>
              <a:spcBef>
                <a:spcPts val="0"/>
              </a:spcBef>
              <a:spcAft>
                <a:spcPts val="0"/>
              </a:spcAft>
              <a:buFont typeface="Arial" pitchFamily="34" charset="0"/>
              <a:buBlip>
                <a:blip r:embed="rId7"/>
              </a:buBlip>
              <a:defRPr/>
            </a:pPr>
            <a:r>
              <a:rPr lang="zh-CN" altLang="en-US" sz="1600" b="1" kern="0" dirty="0" smtClean="0">
                <a:solidFill>
                  <a:prstClr val="black"/>
                </a:solidFill>
                <a:latin typeface="Arial"/>
                <a:ea typeface="宋体"/>
              </a:rPr>
              <a:t>激</a:t>
            </a:r>
            <a:r>
              <a:rPr lang="zh-CN" altLang="en-US" sz="1600" b="1" kern="0" dirty="0">
                <a:solidFill>
                  <a:prstClr val="black"/>
                </a:solidFill>
                <a:latin typeface="Arial"/>
                <a:ea typeface="宋体"/>
              </a:rPr>
              <a:t>振点安装激振器，采用正弦激励</a:t>
            </a:r>
            <a:endParaRPr lang="en-US" altLang="zh-CN" sz="1600" b="1" kern="0" dirty="0">
              <a:solidFill>
                <a:prstClr val="black"/>
              </a:solidFill>
              <a:latin typeface="Arial"/>
              <a:ea typeface="宋体"/>
            </a:endParaRPr>
          </a:p>
          <a:p>
            <a:pPr eaLnBrk="1" fontAlgn="auto" hangingPunct="1">
              <a:lnSpc>
                <a:spcPct val="150000"/>
              </a:lnSpc>
              <a:spcBef>
                <a:spcPts val="0"/>
              </a:spcBef>
              <a:spcAft>
                <a:spcPts val="0"/>
              </a:spcAft>
              <a:buFont typeface="Arial" pitchFamily="34" charset="0"/>
              <a:buBlip>
                <a:blip r:embed="rId7"/>
              </a:buBlip>
              <a:defRPr/>
            </a:pPr>
            <a:r>
              <a:rPr lang="zh-CN" altLang="en-US" sz="1600" b="1" kern="0" dirty="0" smtClean="0">
                <a:solidFill>
                  <a:prstClr val="black"/>
                </a:solidFill>
                <a:latin typeface="Arial"/>
                <a:ea typeface="宋体"/>
              </a:rPr>
              <a:t>扫频范围</a:t>
            </a:r>
            <a:r>
              <a:rPr lang="en-US" altLang="zh-CN" sz="1600" b="1" kern="0" dirty="0" smtClean="0">
                <a:solidFill>
                  <a:prstClr val="black"/>
                </a:solidFill>
                <a:latin typeface="Arial"/>
                <a:ea typeface="宋体"/>
              </a:rPr>
              <a:t>10</a:t>
            </a:r>
            <a:r>
              <a:rPr lang="en-US" sz="1600" b="1" kern="0" dirty="0" smtClean="0">
                <a:solidFill>
                  <a:prstClr val="black"/>
                </a:solidFill>
                <a:latin typeface="Arial"/>
                <a:ea typeface="宋体"/>
              </a:rPr>
              <a:t>-</a:t>
            </a:r>
            <a:r>
              <a:rPr lang="en-US" altLang="zh-CN" sz="1600" b="1" kern="0" dirty="0" smtClean="0">
                <a:solidFill>
                  <a:prstClr val="black"/>
                </a:solidFill>
                <a:latin typeface="Arial"/>
                <a:ea typeface="宋体"/>
              </a:rPr>
              <a:t>20</a:t>
            </a:r>
            <a:r>
              <a:rPr lang="en-US" sz="1600" b="1" kern="0" dirty="0" smtClean="0">
                <a:solidFill>
                  <a:prstClr val="black"/>
                </a:solidFill>
                <a:latin typeface="Arial"/>
                <a:ea typeface="宋体"/>
              </a:rPr>
              <a:t>0Hz</a:t>
            </a:r>
            <a:r>
              <a:rPr lang="zh-CN" altLang="en-US" sz="1600" b="1" kern="0" dirty="0" smtClean="0">
                <a:solidFill>
                  <a:prstClr val="black"/>
                </a:solidFill>
                <a:latin typeface="Arial"/>
                <a:ea typeface="宋体"/>
              </a:rPr>
              <a:t>，频率间隔</a:t>
            </a:r>
            <a:r>
              <a:rPr lang="en-US" sz="1600" b="1" kern="0" dirty="0">
                <a:solidFill>
                  <a:prstClr val="black"/>
                </a:solidFill>
                <a:latin typeface="Arial"/>
                <a:ea typeface="宋体"/>
              </a:rPr>
              <a:t>1Hz</a:t>
            </a:r>
            <a:endParaRPr lang="zh-CN" altLang="en-US" sz="1600" b="1" kern="0" dirty="0">
              <a:solidFill>
                <a:prstClr val="black"/>
              </a:solidFill>
              <a:latin typeface="Arial"/>
              <a:ea typeface="宋体"/>
            </a:endParaRPr>
          </a:p>
        </p:txBody>
      </p:sp>
      <p:pic>
        <p:nvPicPr>
          <p:cNvPr id="3" name="图片 2"/>
          <p:cNvPicPr>
            <a:picLocks noChangeAspect="1"/>
          </p:cNvPicPr>
          <p:nvPr/>
        </p:nvPicPr>
        <p:blipFill>
          <a:blip r:embed="rId8"/>
          <a:stretch>
            <a:fillRect/>
          </a:stretch>
        </p:blipFill>
        <p:spPr>
          <a:xfrm>
            <a:off x="3556678" y="1272530"/>
            <a:ext cx="5306186" cy="1687730"/>
          </a:xfrm>
          <a:prstGeom prst="rect">
            <a:avLst/>
          </a:prstGeom>
        </p:spPr>
      </p:pic>
      <p:pic>
        <p:nvPicPr>
          <p:cNvPr id="5" name="图片 4"/>
          <p:cNvPicPr>
            <a:picLocks noChangeAspect="1"/>
          </p:cNvPicPr>
          <p:nvPr/>
        </p:nvPicPr>
        <p:blipFill>
          <a:blip r:embed="rId9"/>
          <a:stretch>
            <a:fillRect/>
          </a:stretch>
        </p:blipFill>
        <p:spPr>
          <a:xfrm>
            <a:off x="3556678" y="3090026"/>
            <a:ext cx="5306186" cy="1377178"/>
          </a:xfrm>
          <a:prstGeom prst="rect">
            <a:avLst/>
          </a:prstGeom>
        </p:spPr>
      </p:pic>
      <p:cxnSp>
        <p:nvCxnSpPr>
          <p:cNvPr id="7" name="直接连接符 6"/>
          <p:cNvCxnSpPr/>
          <p:nvPr/>
        </p:nvCxnSpPr>
        <p:spPr>
          <a:xfrm>
            <a:off x="275408" y="4534579"/>
            <a:ext cx="85894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14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3.3 </a:t>
            </a:r>
            <a:r>
              <a:rPr lang="zh-CN" altLang="en-US" b="1" dirty="0" smtClean="0">
                <a:latin typeface="微软雅黑" panose="020B0503020204020204" pitchFamily="34" charset="-122"/>
                <a:ea typeface="微软雅黑" panose="020B0503020204020204" pitchFamily="34" charset="-122"/>
              </a:rPr>
              <a:t>含</a:t>
            </a:r>
            <a:r>
              <a:rPr lang="zh-CN" altLang="en-US" b="1" dirty="0">
                <a:latin typeface="微软雅黑" panose="020B0503020204020204" pitchFamily="34" charset="-122"/>
                <a:ea typeface="微软雅黑" panose="020B0503020204020204" pitchFamily="34" charset="-122"/>
              </a:rPr>
              <a:t>套齿联轴器的三支点转子试验器有限元模型</a:t>
            </a:r>
          </a:p>
        </p:txBody>
      </p:sp>
      <p:sp>
        <p:nvSpPr>
          <p:cNvPr id="13" name="TextBox 5"/>
          <p:cNvSpPr txBox="1">
            <a:spLocks noChangeArrowheads="1"/>
          </p:cNvSpPr>
          <p:nvPr/>
        </p:nvSpPr>
        <p:spPr bwMode="auto">
          <a:xfrm>
            <a:off x="147755" y="1284379"/>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3.3.5 </a:t>
            </a:r>
            <a:r>
              <a:rPr lang="zh-CN" altLang="en-US" sz="1600" dirty="0" smtClean="0">
                <a:latin typeface="微软雅黑" panose="020B0503020204020204" pitchFamily="34" charset="-122"/>
                <a:ea typeface="微软雅黑" panose="020B0503020204020204" pitchFamily="34" charset="-122"/>
              </a:rPr>
              <a:t>转子试验器试验模态分析</a:t>
            </a:r>
            <a:endParaRPr lang="zh-CN" altLang="en-US" sz="16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731896" y="2110247"/>
            <a:ext cx="7680208" cy="3033359"/>
          </a:xfrm>
          <a:prstGeom prst="rect">
            <a:avLst/>
          </a:prstGeom>
        </p:spPr>
      </p:pic>
      <p:sp>
        <p:nvSpPr>
          <p:cNvPr id="22" name="文本框 21"/>
          <p:cNvSpPr txBox="1"/>
          <p:nvPr/>
        </p:nvSpPr>
        <p:spPr>
          <a:xfrm>
            <a:off x="377489" y="1583013"/>
            <a:ext cx="8130209" cy="374911"/>
          </a:xfrm>
          <a:prstGeom prst="rect">
            <a:avLst/>
          </a:prstGeom>
          <a:noFill/>
        </p:spPr>
        <p:txBody>
          <a:bodyPr wrap="square" rtlCol="0">
            <a:spAutoFit/>
          </a:bodyPr>
          <a:lstStyle/>
          <a:p>
            <a:pPr indent="360000">
              <a:lnSpc>
                <a:spcPts val="2500"/>
              </a:lnSpc>
            </a:pPr>
            <a:r>
              <a:rPr lang="zh-CN" altLang="en-US" sz="1400" dirty="0" smtClean="0">
                <a:latin typeface="Times New Roman" panose="02020603050405020304" pitchFamily="18" charset="0"/>
                <a:cs typeface="Times New Roman" panose="02020603050405020304" pitchFamily="18" charset="0"/>
              </a:rPr>
              <a:t>转子试验器模态试验结果与</a:t>
            </a:r>
            <a:r>
              <a:rPr lang="en-US" altLang="zh-CN" sz="1400" dirty="0" smtClean="0">
                <a:latin typeface="Times New Roman" panose="02020603050405020304" pitchFamily="18" charset="0"/>
                <a:cs typeface="Times New Roman" panose="02020603050405020304" pitchFamily="18" charset="0"/>
              </a:rPr>
              <a:t>MATLAB</a:t>
            </a:r>
            <a:r>
              <a:rPr lang="zh-CN" altLang="en-US" sz="1400" dirty="0" smtClean="0">
                <a:latin typeface="Times New Roman" panose="02020603050405020304" pitchFamily="18" charset="0"/>
                <a:cs typeface="Times New Roman" panose="02020603050405020304" pitchFamily="18" charset="0"/>
              </a:rPr>
              <a:t>有限元仿真结果对比</a:t>
            </a:r>
            <a:endParaRPr lang="zh-CN" altLang="en-US" sz="1400" dirty="0">
              <a:latin typeface="Times New Roman" panose="02020603050405020304" pitchFamily="18" charset="0"/>
              <a:cs typeface="Times New Roman" panose="02020603050405020304" pitchFamily="18" charset="0"/>
            </a:endParaRPr>
          </a:p>
        </p:txBody>
      </p:sp>
      <p:sp>
        <p:nvSpPr>
          <p:cNvPr id="23" name="矩形 22"/>
          <p:cNvSpPr/>
          <p:nvPr/>
        </p:nvSpPr>
        <p:spPr>
          <a:xfrm>
            <a:off x="832852" y="5196023"/>
            <a:ext cx="7478296" cy="938719"/>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第一阶</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振型为</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转子试验器整体弯曲，法兰盘端</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摆动；第二</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阶</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振型为</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转子试验器整体二阶弯曲。试验和仿真固有频率误差在</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10%</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以内，满足精度要求，表明了</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转子系统有限元</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动力学模型的正确性。</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247464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0101" y="871300"/>
            <a:ext cx="8184411" cy="2367127"/>
            <a:chOff x="240101" y="871300"/>
            <a:chExt cx="8184411" cy="2367127"/>
          </a:xfrm>
        </p:grpSpPr>
        <p:pic>
          <p:nvPicPr>
            <p:cNvPr id="18" name="图片 17"/>
            <p:cNvPicPr>
              <a:picLocks noChangeAspect="1"/>
            </p:cNvPicPr>
            <p:nvPr/>
          </p:nvPicPr>
          <p:blipFill>
            <a:blip r:embed="rId3"/>
            <a:stretch>
              <a:fillRect/>
            </a:stretch>
          </p:blipFill>
          <p:spPr>
            <a:xfrm>
              <a:off x="719491" y="871300"/>
              <a:ext cx="7705021" cy="2367127"/>
            </a:xfrm>
            <a:prstGeom prst="rect">
              <a:avLst/>
            </a:prstGeom>
          </p:spPr>
        </p:pic>
        <p:sp>
          <p:nvSpPr>
            <p:cNvPr id="27" name="文本框 26"/>
            <p:cNvSpPr txBox="1"/>
            <p:nvPr/>
          </p:nvSpPr>
          <p:spPr>
            <a:xfrm>
              <a:off x="240101" y="982775"/>
              <a:ext cx="492443" cy="2144177"/>
            </a:xfrm>
            <a:prstGeom prst="rect">
              <a:avLst/>
            </a:prstGeom>
            <a:noFill/>
          </p:spPr>
          <p:txBody>
            <a:bodyPr vert="eaVert" wrap="none" rtlCol="0">
              <a:spAutoFit/>
            </a:bodyPr>
            <a:lstStyle/>
            <a:p>
              <a:r>
                <a:rPr lang="zh-CN" altLang="en-US" sz="2000" dirty="0" smtClean="0">
                  <a:latin typeface="微软雅黑" panose="020B0503020204020204" pitchFamily="34" charset="-122"/>
                  <a:ea typeface="微软雅黑" panose="020B0503020204020204" pitchFamily="34" charset="-122"/>
                </a:rPr>
                <a:t>低压转子系统结构</a:t>
              </a:r>
              <a:endParaRPr lang="zh-CN" altLang="en-US" sz="2000" dirty="0">
                <a:latin typeface="微软雅黑" panose="020B0503020204020204" pitchFamily="34" charset="-122"/>
                <a:ea typeface="微软雅黑" panose="020B0503020204020204" pitchFamily="34" charset="-122"/>
              </a:endParaRPr>
            </a:p>
          </p:txBody>
        </p:sp>
      </p:grpSp>
      <p:sp>
        <p:nvSpPr>
          <p:cNvPr id="94" name="文本框 93"/>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smtClean="0">
                <a:solidFill>
                  <a:schemeClr val="bg1">
                    <a:lumMod val="50000"/>
                  </a:schemeClr>
                </a:solidFill>
                <a:latin typeface="黑体" panose="02010609060101010101" pitchFamily="49" charset="-122"/>
                <a:ea typeface="黑体" panose="02010609060101010101" pitchFamily="49" charset="-122"/>
              </a:rPr>
              <a:t>研究</a:t>
            </a:r>
            <a:r>
              <a:rPr lang="zh-CN" altLang="en-US" sz="2800" dirty="0">
                <a:solidFill>
                  <a:schemeClr val="bg1">
                    <a:lumMod val="50000"/>
                  </a:schemeClr>
                </a:solidFill>
                <a:latin typeface="黑体" panose="02010609060101010101" pitchFamily="49" charset="-122"/>
                <a:ea typeface="黑体" panose="02010609060101010101" pitchFamily="49" charset="-122"/>
              </a:rPr>
              <a:t>背景及意义</a:t>
            </a:r>
          </a:p>
        </p:txBody>
      </p:sp>
      <p:sp>
        <p:nvSpPr>
          <p:cNvPr id="95" name="文本框 94"/>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a:solidFill>
                  <a:schemeClr val="bg1">
                    <a:lumMod val="95000"/>
                  </a:schemeClr>
                </a:solidFill>
                <a:latin typeface="黑体" panose="02010609060101010101" pitchFamily="49" charset="-122"/>
                <a:ea typeface="黑体" panose="02010609060101010101" pitchFamily="49" charset="-122"/>
              </a:rPr>
              <a:t>第一章</a:t>
            </a:r>
          </a:p>
        </p:txBody>
      </p:sp>
      <p:grpSp>
        <p:nvGrpSpPr>
          <p:cNvPr id="32" name="组合 31"/>
          <p:cNvGrpSpPr/>
          <p:nvPr/>
        </p:nvGrpSpPr>
        <p:grpSpPr>
          <a:xfrm>
            <a:off x="1002891" y="3122797"/>
            <a:ext cx="2017351" cy="432969"/>
            <a:chOff x="1002891" y="3122797"/>
            <a:chExt cx="2017351" cy="432969"/>
          </a:xfrm>
        </p:grpSpPr>
        <p:sp>
          <p:nvSpPr>
            <p:cNvPr id="15" name="左大括号 14"/>
            <p:cNvSpPr/>
            <p:nvPr/>
          </p:nvSpPr>
          <p:spPr>
            <a:xfrm rot="16200000">
              <a:off x="1953751" y="2171937"/>
              <a:ext cx="115632" cy="2017351"/>
            </a:xfrm>
            <a:prstGeom prst="leftBrace">
              <a:avLst>
                <a:gd name="adj1" fmla="val 8419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nvSpPr>
          <p:spPr>
            <a:xfrm>
              <a:off x="1649929" y="3247989"/>
              <a:ext cx="723275"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跨度小</a:t>
              </a:r>
            </a:p>
          </p:txBody>
        </p:sp>
      </p:grpSp>
      <p:grpSp>
        <p:nvGrpSpPr>
          <p:cNvPr id="33" name="组合 32"/>
          <p:cNvGrpSpPr/>
          <p:nvPr/>
        </p:nvGrpSpPr>
        <p:grpSpPr>
          <a:xfrm>
            <a:off x="3098901" y="3129470"/>
            <a:ext cx="5002885" cy="432785"/>
            <a:chOff x="3098901" y="3129470"/>
            <a:chExt cx="5002885" cy="432785"/>
          </a:xfrm>
        </p:grpSpPr>
        <p:sp>
          <p:nvSpPr>
            <p:cNvPr id="19" name="左大括号 18"/>
            <p:cNvSpPr/>
            <p:nvPr/>
          </p:nvSpPr>
          <p:spPr>
            <a:xfrm rot="16200000">
              <a:off x="5545865" y="682506"/>
              <a:ext cx="108957" cy="5002885"/>
            </a:xfrm>
            <a:prstGeom prst="leftBrace">
              <a:avLst>
                <a:gd name="adj1" fmla="val 84195"/>
                <a:gd name="adj2" fmla="val 50381"/>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文本框 20"/>
            <p:cNvSpPr txBox="1"/>
            <p:nvPr/>
          </p:nvSpPr>
          <p:spPr>
            <a:xfrm>
              <a:off x="4940322" y="3254478"/>
              <a:ext cx="1620957"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跨度大且轴段细长</a:t>
              </a:r>
              <a:endParaRPr lang="zh-CN" altLang="en-US" sz="1400"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680163" y="3543152"/>
            <a:ext cx="3537877" cy="2098612"/>
            <a:chOff x="680163" y="3572027"/>
            <a:chExt cx="3537877" cy="2098612"/>
          </a:xfrm>
        </p:grpSpPr>
        <p:pic>
          <p:nvPicPr>
            <p:cNvPr id="20" name="图片 19"/>
            <p:cNvPicPr>
              <a:picLocks noChangeAspect="1"/>
            </p:cNvPicPr>
            <p:nvPr/>
          </p:nvPicPr>
          <p:blipFill>
            <a:blip r:embed="rId4"/>
            <a:stretch>
              <a:fillRect/>
            </a:stretch>
          </p:blipFill>
          <p:spPr>
            <a:xfrm>
              <a:off x="680163" y="3572027"/>
              <a:ext cx="3537877" cy="2098612"/>
            </a:xfrm>
            <a:prstGeom prst="rect">
              <a:avLst/>
            </a:prstGeom>
          </p:spPr>
        </p:pic>
        <p:sp>
          <p:nvSpPr>
            <p:cNvPr id="22" name="文本框 21"/>
            <p:cNvSpPr txBox="1"/>
            <p:nvPr/>
          </p:nvSpPr>
          <p:spPr>
            <a:xfrm>
              <a:off x="1246399" y="3572027"/>
              <a:ext cx="346249" cy="630942"/>
            </a:xfrm>
            <a:prstGeom prst="rect">
              <a:avLst/>
            </a:prstGeom>
            <a:noFill/>
          </p:spPr>
          <p:txBody>
            <a:bodyPr vert="eaVert" wrap="none" rtlCol="0">
              <a:spAutoFit/>
            </a:bodyPr>
            <a:lstStyle/>
            <a:p>
              <a:r>
                <a:rPr lang="zh-CN" altLang="en-US" sz="1050" dirty="0" smtClean="0">
                  <a:latin typeface="微软雅黑" panose="020B0503020204020204" pitchFamily="34" charset="-122"/>
                  <a:ea typeface="微软雅黑" panose="020B0503020204020204" pitchFamily="34" charset="-122"/>
                </a:rPr>
                <a:t>风扇转子</a:t>
              </a:r>
              <a:endParaRPr lang="zh-CN" altLang="en-US" sz="105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3366874" y="3572027"/>
              <a:ext cx="346249" cy="900246"/>
            </a:xfrm>
            <a:prstGeom prst="rect">
              <a:avLst/>
            </a:prstGeom>
            <a:noFill/>
          </p:spPr>
          <p:txBody>
            <a:bodyPr vert="eaVert" wrap="none" rtlCol="0">
              <a:spAutoFit/>
            </a:bodyPr>
            <a:lstStyle/>
            <a:p>
              <a:r>
                <a:rPr lang="zh-CN" altLang="en-US" sz="1050" dirty="0">
                  <a:latin typeface="微软雅黑" panose="020B0503020204020204" pitchFamily="34" charset="-122"/>
                  <a:ea typeface="微软雅黑" panose="020B0503020204020204" pitchFamily="34" charset="-122"/>
                </a:rPr>
                <a:t>低压涡轮转子</a:t>
              </a:r>
            </a:p>
          </p:txBody>
        </p:sp>
      </p:grpSp>
      <p:sp>
        <p:nvSpPr>
          <p:cNvPr id="26" name="矩形 25"/>
          <p:cNvSpPr/>
          <p:nvPr/>
        </p:nvSpPr>
        <p:spPr>
          <a:xfrm>
            <a:off x="1814446" y="3735949"/>
            <a:ext cx="1269309" cy="584775"/>
          </a:xfrm>
          <a:prstGeom prst="rect">
            <a:avLst/>
          </a:prstGeom>
          <a:solidFill>
            <a:srgbClr val="FFC000"/>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zh-CN" altLang="en-US" sz="1600" kern="100" dirty="0" smtClean="0">
                <a:solidFill>
                  <a:srgbClr val="000000"/>
                </a:solidFill>
                <a:latin typeface="微软雅黑" panose="020B0503020204020204" pitchFamily="34" charset="-122"/>
                <a:ea typeface="微软雅黑" panose="020B0503020204020204" pitchFamily="34" charset="-122"/>
              </a:rPr>
              <a:t>容易发生不对中故障</a:t>
            </a:r>
            <a:endPar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1" name="下箭头 30"/>
          <p:cNvSpPr/>
          <p:nvPr/>
        </p:nvSpPr>
        <p:spPr>
          <a:xfrm>
            <a:off x="4336026" y="5603263"/>
            <a:ext cx="462119" cy="333600"/>
          </a:xfrm>
          <a:prstGeom prst="downArrow">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5"/>
          <p:cNvSpPr txBox="1"/>
          <p:nvPr/>
        </p:nvSpPr>
        <p:spPr>
          <a:xfrm>
            <a:off x="213733" y="5990309"/>
            <a:ext cx="8716534" cy="734423"/>
          </a:xfrm>
          <a:prstGeom prst="rect">
            <a:avLst/>
          </a:prstGeom>
          <a:gradFill flip="none"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1"/>
            <a:tileRect/>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square" bIns="72000" rtlCol="0">
            <a:spAutoFit/>
          </a:bodyPr>
          <a:lstStyle/>
          <a:p>
            <a:pPr lvl="0" algn="ctr" fontAlgn="base">
              <a:spcBef>
                <a:spcPct val="0"/>
              </a:spcBef>
              <a:spcAft>
                <a:spcPct val="0"/>
              </a:spcAft>
            </a:pPr>
            <a:r>
              <a:rPr lang="zh-CN" altLang="en-US" sz="2000" b="1" kern="0" dirty="0" smtClean="0">
                <a:solidFill>
                  <a:prstClr val="white"/>
                </a:solidFill>
                <a:latin typeface="Arial"/>
                <a:ea typeface="宋体"/>
              </a:rPr>
              <a:t>分析套齿联轴器刚度</a:t>
            </a:r>
            <a:r>
              <a:rPr lang="zh-CN" altLang="en-US" sz="2000" b="1" kern="0" dirty="0">
                <a:solidFill>
                  <a:prstClr val="white"/>
                </a:solidFill>
                <a:latin typeface="Arial"/>
                <a:ea typeface="宋体"/>
              </a:rPr>
              <a:t>特性，</a:t>
            </a:r>
            <a:r>
              <a:rPr lang="zh-CN" altLang="en-US" sz="2000" b="1" kern="0" dirty="0" smtClean="0">
                <a:solidFill>
                  <a:prstClr val="white"/>
                </a:solidFill>
                <a:latin typeface="Arial"/>
                <a:ea typeface="宋体"/>
              </a:rPr>
              <a:t>研究转子系统不对</a:t>
            </a:r>
            <a:r>
              <a:rPr lang="zh-CN" altLang="en-US" sz="2000" b="1" kern="0" dirty="0">
                <a:solidFill>
                  <a:prstClr val="white"/>
                </a:solidFill>
                <a:latin typeface="Arial"/>
                <a:ea typeface="宋体"/>
              </a:rPr>
              <a:t>中故障机理</a:t>
            </a:r>
            <a:r>
              <a:rPr lang="zh-CN" altLang="en-US" sz="2000" b="1" kern="0" dirty="0" smtClean="0">
                <a:solidFill>
                  <a:prstClr val="white"/>
                </a:solidFill>
                <a:latin typeface="Arial"/>
                <a:ea typeface="宋体"/>
              </a:rPr>
              <a:t>，对</a:t>
            </a:r>
            <a:r>
              <a:rPr lang="zh-CN" altLang="en-US" sz="2000" b="1" kern="0" dirty="0">
                <a:solidFill>
                  <a:prstClr val="white"/>
                </a:solidFill>
                <a:latin typeface="Arial"/>
                <a:ea typeface="宋体"/>
              </a:rPr>
              <a:t>转子系统不对中故障的诊断，进而对故障的有效排除有着重要的研究意义和实际应用</a:t>
            </a:r>
            <a:r>
              <a:rPr lang="zh-CN" altLang="en-US" sz="2000" b="1" kern="0" dirty="0" smtClean="0">
                <a:solidFill>
                  <a:prstClr val="white"/>
                </a:solidFill>
                <a:latin typeface="Arial"/>
                <a:ea typeface="宋体"/>
              </a:rPr>
              <a:t>价值</a:t>
            </a:r>
            <a:endParaRPr kumimoji="0" lang="zh-CN" altLang="en-US" sz="2000" b="1" i="0" u="none" strike="noStrike" kern="0" cap="none" spc="0" normalizeH="0" baseline="0" noProof="0" dirty="0" smtClean="0">
              <a:ln>
                <a:noFill/>
              </a:ln>
              <a:solidFill>
                <a:prstClr val="white"/>
              </a:solidFill>
              <a:effectLst/>
              <a:uLnTx/>
              <a:uFillTx/>
              <a:latin typeface="Arial"/>
              <a:ea typeface="宋体"/>
              <a:cs typeface="+mn-cs"/>
            </a:endParaRPr>
          </a:p>
        </p:txBody>
      </p:sp>
      <p:sp>
        <p:nvSpPr>
          <p:cNvPr id="23" name="下箭头 22"/>
          <p:cNvSpPr/>
          <p:nvPr/>
        </p:nvSpPr>
        <p:spPr>
          <a:xfrm>
            <a:off x="2330899" y="4345295"/>
            <a:ext cx="236402" cy="505838"/>
          </a:xfrm>
          <a:prstGeom prst="downArrow">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814445" y="4892343"/>
            <a:ext cx="1269309" cy="584775"/>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zh-CN" altLang="en-US" sz="1600" kern="100" dirty="0" smtClean="0">
                <a:solidFill>
                  <a:srgbClr val="000000"/>
                </a:solidFill>
                <a:latin typeface="微软雅黑" panose="020B0503020204020204" pitchFamily="34" charset="-122"/>
                <a:ea typeface="微软雅黑" panose="020B0503020204020204" pitchFamily="34" charset="-122"/>
              </a:rPr>
              <a:t>振动剧烈</a:t>
            </a:r>
            <a:endParaRPr lang="en-US" altLang="zh-CN" sz="1600" kern="100" dirty="0" smtClean="0">
              <a:solidFill>
                <a:srgbClr val="000000"/>
              </a:solidFill>
              <a:latin typeface="微软雅黑" panose="020B0503020204020204" pitchFamily="34" charset="-122"/>
              <a:ea typeface="微软雅黑" panose="020B0503020204020204" pitchFamily="34" charset="-122"/>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zh-CN" altLang="en-US" sz="1600" b="0" i="0" u="none" strike="noStrike" kern="1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危及安全</a:t>
            </a:r>
            <a:endPar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8560" y="3543152"/>
            <a:ext cx="3565952" cy="2098612"/>
          </a:xfrm>
          <a:prstGeom prst="rect">
            <a:avLst/>
          </a:prstGeom>
        </p:spPr>
      </p:pic>
      <p:sp>
        <p:nvSpPr>
          <p:cNvPr id="30" name="矩形 29"/>
          <p:cNvSpPr/>
          <p:nvPr/>
        </p:nvSpPr>
        <p:spPr>
          <a:xfrm>
            <a:off x="6006881" y="3735948"/>
            <a:ext cx="1269309" cy="584775"/>
          </a:xfrm>
          <a:prstGeom prst="rect">
            <a:avLst/>
          </a:prstGeom>
          <a:solidFill>
            <a:srgbClr val="FFC000"/>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zh-CN" altLang="en-US" sz="1600" kern="100" noProof="0" dirty="0" smtClean="0">
                <a:solidFill>
                  <a:srgbClr val="000000"/>
                </a:solidFill>
                <a:latin typeface="微软雅黑" panose="020B0503020204020204" pitchFamily="34" charset="-122"/>
                <a:ea typeface="微软雅黑" panose="020B0503020204020204" pitchFamily="34" charset="-122"/>
              </a:rPr>
              <a:t>局部刚度非线性</a:t>
            </a:r>
            <a:endPar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4" name="下箭头 33"/>
          <p:cNvSpPr/>
          <p:nvPr/>
        </p:nvSpPr>
        <p:spPr>
          <a:xfrm>
            <a:off x="6523334" y="4345294"/>
            <a:ext cx="236402" cy="505838"/>
          </a:xfrm>
          <a:prstGeom prst="downArrow">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006881" y="4892343"/>
            <a:ext cx="1269309" cy="584775"/>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zh-CN" altLang="en-US" sz="1600" kern="100" dirty="0" smtClean="0">
                <a:solidFill>
                  <a:srgbClr val="000000"/>
                </a:solidFill>
                <a:latin typeface="微软雅黑" panose="020B0503020204020204" pitchFamily="34" charset="-122"/>
                <a:ea typeface="微软雅黑" panose="020B0503020204020204" pitchFamily="34" charset="-122"/>
              </a:rPr>
              <a:t>故障响应出现复杂特征</a:t>
            </a:r>
            <a:endPar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09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up)">
                                      <p:cBhvr>
                                        <p:cTn id="54" dur="500"/>
                                        <p:tgtEl>
                                          <p:spTgt spid="3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42" grpId="0" animBg="1"/>
      <p:bldP spid="23" grpId="0" animBg="1"/>
      <p:bldP spid="24" grpId="0" animBg="1"/>
      <p:bldP spid="30" grpId="0" animBg="1"/>
      <p:bldP spid="34" grpId="0" animBg="1"/>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3.4 </a:t>
            </a:r>
            <a:r>
              <a:rPr lang="zh-CN" altLang="en-US" b="1" dirty="0">
                <a:latin typeface="微软雅黑" panose="020B0503020204020204" pitchFamily="34" charset="-122"/>
                <a:ea typeface="微软雅黑" panose="020B0503020204020204" pitchFamily="34" charset="-122"/>
              </a:rPr>
              <a:t>平行不对</a:t>
            </a:r>
            <a:r>
              <a:rPr lang="zh-CN" altLang="en-US" b="1" dirty="0" smtClean="0">
                <a:latin typeface="微软雅黑" panose="020B0503020204020204" pitchFamily="34" charset="-122"/>
                <a:ea typeface="微软雅黑" panose="020B0503020204020204" pitchFamily="34" charset="-122"/>
              </a:rPr>
              <a:t>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2516413"/>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3.4.1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连接对的理想情形</a:t>
            </a: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3037611956"/>
                  </p:ext>
                </p:extLst>
              </p:nvPr>
            </p:nvGraphicFramePr>
            <p:xfrm>
              <a:off x="861464" y="1404425"/>
              <a:ext cx="7940844" cy="1102360"/>
            </p:xfrm>
            <a:graphic>
              <a:graphicData uri="http://schemas.openxmlformats.org/drawingml/2006/table">
                <a:tbl>
                  <a:tblPr firstRow="1" bandRow="1">
                    <a:tableStyleId>{5C22544A-7EE6-4342-B048-85BDC9FD1C3A}</a:tableStyleId>
                  </a:tblPr>
                  <a:tblGrid>
                    <a:gridCol w="882316"/>
                    <a:gridCol w="882316"/>
                    <a:gridCol w="882316"/>
                    <a:gridCol w="882316"/>
                    <a:gridCol w="882316"/>
                    <a:gridCol w="973756"/>
                    <a:gridCol w="895149"/>
                    <a:gridCol w="731520"/>
                    <a:gridCol w="928839"/>
                  </a:tblGrid>
                  <a:tr h="370840">
                    <a:tc>
                      <a:txBody>
                        <a:bodyPr/>
                        <a:lstStyle/>
                        <a:p>
                          <a:pPr algn="ctr"/>
                          <a:r>
                            <a:rPr lang="zh-CN" altLang="en-US" sz="1400" b="0" dirty="0" smtClean="0"/>
                            <a:t>参数名</a:t>
                          </a:r>
                          <a:endParaRPr lang="zh-CN" altLang="en-US" sz="1400" b="0" dirty="0"/>
                        </a:p>
                      </a:txBody>
                      <a:tcPr anchor="ctr"/>
                    </a:tc>
                    <a:tc>
                      <a:txBody>
                        <a:bodyPr/>
                        <a:lstStyle/>
                        <a:p>
                          <a:pPr algn="ctr"/>
                          <a:r>
                            <a:rPr lang="zh-CN" altLang="en-US" sz="1400" b="0" dirty="0" smtClean="0"/>
                            <a:t>连接对数量</a:t>
                          </a:r>
                          <a:r>
                            <a:rPr lang="en-US" altLang="zh-CN" sz="1400" b="0" dirty="0" smtClean="0"/>
                            <a:t>/</a:t>
                          </a:r>
                          <a:r>
                            <a:rPr lang="zh-CN" altLang="en-US" sz="1400" b="0" dirty="0" smtClean="0"/>
                            <a:t>个</a:t>
                          </a:r>
                          <a:endParaRPr lang="zh-CN" altLang="en-US" sz="1400" b="0" dirty="0"/>
                        </a:p>
                      </a:txBody>
                      <a:tcPr anchor="ctr"/>
                    </a:tc>
                    <a:tc>
                      <a:txBody>
                        <a:bodyPr/>
                        <a:lstStyle/>
                        <a:p>
                          <a:pPr algn="ctr"/>
                          <a:r>
                            <a:rPr lang="zh-CN" altLang="en-US" sz="1400" b="0" dirty="0" smtClean="0"/>
                            <a:t>连接对作用半径</a:t>
                          </a:r>
                          <a:r>
                            <a:rPr lang="en-US" altLang="zh-CN" sz="1400" b="0" dirty="0" smtClean="0"/>
                            <a:t>/mm</a:t>
                          </a:r>
                          <a:endParaRPr lang="zh-CN" altLang="en-US" sz="1400" b="0" dirty="0"/>
                        </a:p>
                      </a:txBody>
                      <a:tcPr anchor="ctr"/>
                    </a:tc>
                    <a:tc>
                      <a:txBody>
                        <a:bodyPr/>
                        <a:lstStyle/>
                        <a:p>
                          <a:pPr algn="ctr"/>
                          <a:r>
                            <a:rPr lang="zh-CN" altLang="en-US" sz="1400" b="0" dirty="0" smtClean="0"/>
                            <a:t>平行不对中量</a:t>
                          </a:r>
                          <a:r>
                            <a:rPr lang="en-US" altLang="zh-CN" sz="1400" b="0" dirty="0" smtClean="0"/>
                            <a:t>/mm</a:t>
                          </a:r>
                          <a:endParaRPr lang="zh-CN" altLang="en-US" sz="1400" b="0" dirty="0"/>
                        </a:p>
                      </a:txBody>
                      <a:tcPr anchor="ctr"/>
                    </a:tc>
                    <a:tc>
                      <a:txBody>
                        <a:bodyPr/>
                        <a:lstStyle/>
                        <a:p>
                          <a:pPr algn="ctr"/>
                          <a:r>
                            <a:rPr lang="zh-CN" altLang="en-US" sz="1400" b="0" dirty="0" smtClean="0"/>
                            <a:t>转速</a:t>
                          </a:r>
                          <a:r>
                            <a:rPr lang="en-US" altLang="zh-CN" sz="1400" b="0" dirty="0" smtClean="0"/>
                            <a:t>/(r/min)</a:t>
                          </a:r>
                          <a:endParaRPr lang="zh-CN" altLang="en-US" sz="1400" b="0" dirty="0"/>
                        </a:p>
                      </a:txBody>
                      <a:tcPr anchor="ctr"/>
                    </a:tc>
                    <a:tc>
                      <a:txBody>
                        <a:bodyPr/>
                        <a:lstStyle/>
                        <a:p>
                          <a:pPr algn="ctr"/>
                          <a:r>
                            <a:rPr lang="en-US" altLang="zh-CN" sz="1400" b="0" dirty="0" err="1" smtClean="0"/>
                            <a:t>Newmark</a:t>
                          </a:r>
                          <a:r>
                            <a:rPr lang="zh-CN" altLang="en-US" sz="1400" b="0" dirty="0" smtClean="0"/>
                            <a:t>算法参数</a:t>
                          </a:r>
                          <a14:m>
                            <m:oMath xmlns:m="http://schemas.openxmlformats.org/officeDocument/2006/math">
                              <m:r>
                                <a:rPr lang="zh-CN" altLang="en-US" sz="1400" b="0" i="1" smtClean="0">
                                  <a:latin typeface="Cambria Math" panose="02040503050406030204" pitchFamily="18" charset="0"/>
                                </a:rPr>
                                <m:t>𝛾</m:t>
                              </m:r>
                            </m:oMath>
                          </a14:m>
                          <a:endParaRPr lang="zh-CN" altLang="en-US" sz="14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t>Newmark</a:t>
                          </a:r>
                          <a:r>
                            <a:rPr lang="zh-CN" altLang="en-US" sz="1400" b="0" dirty="0" smtClean="0"/>
                            <a:t>算法参数</a:t>
                          </a:r>
                          <a14:m>
                            <m:oMath xmlns:m="http://schemas.openxmlformats.org/officeDocument/2006/math">
                              <m:r>
                                <a:rPr lang="zh-CN" altLang="en-US" sz="1400" b="0" i="1" smtClean="0">
                                  <a:latin typeface="Cambria Math" panose="02040503050406030204" pitchFamily="18" charset="0"/>
                                </a:rPr>
                                <m:t>𝛽</m:t>
                              </m:r>
                            </m:oMath>
                          </a14:m>
                          <a:endParaRPr lang="zh-CN" altLang="en-US" sz="1400" b="0" dirty="0"/>
                        </a:p>
                      </a:txBody>
                      <a:tcPr anchor="ctr"/>
                    </a:tc>
                    <a:tc>
                      <a:txBody>
                        <a:bodyPr/>
                        <a:lstStyle/>
                        <a:p>
                          <a:pPr algn="ctr"/>
                          <a:r>
                            <a:rPr lang="zh-CN" altLang="en-US" sz="1400" b="0" dirty="0" smtClean="0"/>
                            <a:t>求解总时间</a:t>
                          </a:r>
                          <a:r>
                            <a:rPr lang="en-US" altLang="zh-CN" sz="1400" b="0" dirty="0" smtClean="0"/>
                            <a:t>/s</a:t>
                          </a:r>
                          <a:endParaRPr lang="zh-CN" altLang="en-US" sz="1400" b="0" dirty="0"/>
                        </a:p>
                      </a:txBody>
                      <a:tcPr anchor="ctr"/>
                    </a:tc>
                    <a:tc>
                      <a:txBody>
                        <a:bodyPr/>
                        <a:lstStyle/>
                        <a:p>
                          <a:pPr algn="ctr"/>
                          <a:r>
                            <a:rPr lang="zh-CN" altLang="en-US" sz="1400" b="0" dirty="0" smtClean="0"/>
                            <a:t>时间步长</a:t>
                          </a:r>
                          <a:r>
                            <a:rPr lang="en-US" altLang="zh-CN" sz="1400" b="0" dirty="0" smtClean="0"/>
                            <a:t>/s</a:t>
                          </a:r>
                          <a:endParaRPr lang="zh-CN" altLang="en-US" sz="1400" b="0" dirty="0"/>
                        </a:p>
                      </a:txBody>
                      <a:tcPr anchor="ctr"/>
                    </a:tc>
                  </a:tr>
                  <a:tr h="370840">
                    <a:tc>
                      <a:txBody>
                        <a:bodyPr/>
                        <a:lstStyle/>
                        <a:p>
                          <a:pPr algn="ctr"/>
                          <a:r>
                            <a:rPr lang="zh-CN" altLang="en-US" sz="1400" b="0" dirty="0" smtClean="0"/>
                            <a:t>数值</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0.5</a:t>
                          </a:r>
                          <a:endParaRPr lang="zh-CN" altLang="en-US" sz="1400" b="0" dirty="0"/>
                        </a:p>
                      </a:txBody>
                      <a:tcPr anchor="ctr"/>
                    </a:tc>
                    <a:tc>
                      <a:txBody>
                        <a:bodyPr/>
                        <a:lstStyle/>
                        <a:p>
                          <a:pPr algn="ctr"/>
                          <a:r>
                            <a:rPr lang="en-US" altLang="zh-CN" sz="1400" b="0" dirty="0" smtClean="0"/>
                            <a:t>1800</a:t>
                          </a:r>
                          <a:endParaRPr lang="zh-CN" altLang="en-US" sz="1400" b="0" dirty="0"/>
                        </a:p>
                      </a:txBody>
                      <a:tcPr anchor="ctr"/>
                    </a:tc>
                    <a:tc>
                      <a:txBody>
                        <a:bodyPr/>
                        <a:lstStyle/>
                        <a:p>
                          <a:pPr algn="ctr"/>
                          <a:r>
                            <a:rPr lang="en-US" altLang="zh-CN" sz="1400" b="0" dirty="0" smtClean="0"/>
                            <a:t>1/2</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2</a:t>
                          </a:r>
                          <a:endParaRPr lang="zh-CN" altLang="en-US" sz="1400" b="0" dirty="0"/>
                        </a:p>
                      </a:txBody>
                      <a:tcPr anchor="ctr"/>
                    </a:tc>
                    <a:tc>
                      <a:txBody>
                        <a:bodyPr/>
                        <a:lstStyle/>
                        <a:p>
                          <a:pPr algn="ctr"/>
                          <a:r>
                            <a:rPr lang="en-US" altLang="zh-CN" sz="1400" b="0" dirty="0" smtClean="0"/>
                            <a:t>1e-5</a:t>
                          </a:r>
                          <a:endParaRPr lang="zh-CN" altLang="en-US" sz="1400" b="0" dirty="0"/>
                        </a:p>
                      </a:txBody>
                      <a:tcPr anchor="ct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3037611956"/>
                  </p:ext>
                </p:extLst>
              </p:nvPr>
            </p:nvGraphicFramePr>
            <p:xfrm>
              <a:off x="861464" y="1404425"/>
              <a:ext cx="7940844" cy="1102360"/>
            </p:xfrm>
            <a:graphic>
              <a:graphicData uri="http://schemas.openxmlformats.org/drawingml/2006/table">
                <a:tbl>
                  <a:tblPr firstRow="1" bandRow="1">
                    <a:tableStyleId>{5C22544A-7EE6-4342-B048-85BDC9FD1C3A}</a:tableStyleId>
                  </a:tblPr>
                  <a:tblGrid>
                    <a:gridCol w="882316"/>
                    <a:gridCol w="882316"/>
                    <a:gridCol w="882316"/>
                    <a:gridCol w="882316"/>
                    <a:gridCol w="882316"/>
                    <a:gridCol w="973756"/>
                    <a:gridCol w="895149"/>
                    <a:gridCol w="731520"/>
                    <a:gridCol w="928839"/>
                  </a:tblGrid>
                  <a:tr h="731520">
                    <a:tc>
                      <a:txBody>
                        <a:bodyPr/>
                        <a:lstStyle/>
                        <a:p>
                          <a:pPr algn="ctr"/>
                          <a:r>
                            <a:rPr lang="zh-CN" altLang="en-US" sz="1400" b="0" dirty="0" smtClean="0"/>
                            <a:t>参数名</a:t>
                          </a:r>
                          <a:endParaRPr lang="zh-CN" altLang="en-US" sz="1400" b="0" dirty="0"/>
                        </a:p>
                      </a:txBody>
                      <a:tcPr anchor="ctr"/>
                    </a:tc>
                    <a:tc>
                      <a:txBody>
                        <a:bodyPr/>
                        <a:lstStyle/>
                        <a:p>
                          <a:pPr algn="ctr"/>
                          <a:r>
                            <a:rPr lang="zh-CN" altLang="en-US" sz="1400" b="0" dirty="0" smtClean="0"/>
                            <a:t>连接对数量</a:t>
                          </a:r>
                          <a:r>
                            <a:rPr lang="en-US" altLang="zh-CN" sz="1400" b="0" dirty="0" smtClean="0"/>
                            <a:t>/</a:t>
                          </a:r>
                          <a:r>
                            <a:rPr lang="zh-CN" altLang="en-US" sz="1400" b="0" dirty="0" smtClean="0"/>
                            <a:t>个</a:t>
                          </a:r>
                          <a:endParaRPr lang="zh-CN" altLang="en-US" sz="1400" b="0" dirty="0"/>
                        </a:p>
                      </a:txBody>
                      <a:tcPr anchor="ctr"/>
                    </a:tc>
                    <a:tc>
                      <a:txBody>
                        <a:bodyPr/>
                        <a:lstStyle/>
                        <a:p>
                          <a:pPr algn="ctr"/>
                          <a:r>
                            <a:rPr lang="zh-CN" altLang="en-US" sz="1400" b="0" dirty="0" smtClean="0"/>
                            <a:t>连接对作用半径</a:t>
                          </a:r>
                          <a:r>
                            <a:rPr lang="en-US" altLang="zh-CN" sz="1400" b="0" dirty="0" smtClean="0"/>
                            <a:t>/mm</a:t>
                          </a:r>
                          <a:endParaRPr lang="zh-CN" altLang="en-US" sz="1400" b="0" dirty="0"/>
                        </a:p>
                      </a:txBody>
                      <a:tcPr anchor="ctr"/>
                    </a:tc>
                    <a:tc>
                      <a:txBody>
                        <a:bodyPr/>
                        <a:lstStyle/>
                        <a:p>
                          <a:pPr algn="ctr"/>
                          <a:r>
                            <a:rPr lang="zh-CN" altLang="en-US" sz="1400" b="0" dirty="0" smtClean="0"/>
                            <a:t>平行不对中量</a:t>
                          </a:r>
                          <a:r>
                            <a:rPr lang="en-US" altLang="zh-CN" sz="1400" b="0" dirty="0" smtClean="0"/>
                            <a:t>/mm</a:t>
                          </a:r>
                          <a:endParaRPr lang="zh-CN" altLang="en-US" sz="1400" b="0" dirty="0"/>
                        </a:p>
                      </a:txBody>
                      <a:tcPr anchor="ctr"/>
                    </a:tc>
                    <a:tc>
                      <a:txBody>
                        <a:bodyPr/>
                        <a:lstStyle/>
                        <a:p>
                          <a:pPr algn="ctr"/>
                          <a:r>
                            <a:rPr lang="zh-CN" altLang="en-US" sz="1400" b="0" dirty="0" smtClean="0"/>
                            <a:t>转速</a:t>
                          </a:r>
                          <a:r>
                            <a:rPr lang="en-US" altLang="zh-CN" sz="1400" b="0" dirty="0" smtClean="0"/>
                            <a:t>/(r/min)</a:t>
                          </a:r>
                          <a:endParaRPr lang="zh-CN" altLang="en-US" sz="1400" b="0" dirty="0"/>
                        </a:p>
                      </a:txBody>
                      <a:tcPr anchor="ctr"/>
                    </a:tc>
                    <a:tc>
                      <a:txBody>
                        <a:bodyPr/>
                        <a:lstStyle/>
                        <a:p>
                          <a:endParaRPr lang="zh-CN"/>
                        </a:p>
                      </a:txBody>
                      <a:tcPr anchor="ctr">
                        <a:blipFill rotWithShape="0">
                          <a:blip r:embed="rId4"/>
                          <a:stretch>
                            <a:fillRect l="-453125" t="-826" r="-265000" b="-53719"/>
                          </a:stretch>
                        </a:blipFill>
                      </a:tcPr>
                    </a:tc>
                    <a:tc>
                      <a:txBody>
                        <a:bodyPr/>
                        <a:lstStyle/>
                        <a:p>
                          <a:endParaRPr lang="zh-CN"/>
                        </a:p>
                      </a:txBody>
                      <a:tcPr anchor="ctr">
                        <a:blipFill rotWithShape="0">
                          <a:blip r:embed="rId4"/>
                          <a:stretch>
                            <a:fillRect l="-602041" t="-826" r="-188435" b="-53719"/>
                          </a:stretch>
                        </a:blipFill>
                      </a:tcPr>
                    </a:tc>
                    <a:tc>
                      <a:txBody>
                        <a:bodyPr/>
                        <a:lstStyle/>
                        <a:p>
                          <a:pPr algn="ctr"/>
                          <a:r>
                            <a:rPr lang="zh-CN" altLang="en-US" sz="1400" b="0" dirty="0" smtClean="0"/>
                            <a:t>求解总时间</a:t>
                          </a:r>
                          <a:r>
                            <a:rPr lang="en-US" altLang="zh-CN" sz="1400" b="0" dirty="0" smtClean="0"/>
                            <a:t>/s</a:t>
                          </a:r>
                          <a:endParaRPr lang="zh-CN" altLang="en-US" sz="1400" b="0" dirty="0"/>
                        </a:p>
                      </a:txBody>
                      <a:tcPr anchor="ctr"/>
                    </a:tc>
                    <a:tc>
                      <a:txBody>
                        <a:bodyPr/>
                        <a:lstStyle/>
                        <a:p>
                          <a:pPr algn="ctr"/>
                          <a:r>
                            <a:rPr lang="zh-CN" altLang="en-US" sz="1400" b="0" dirty="0" smtClean="0"/>
                            <a:t>时间步长</a:t>
                          </a:r>
                          <a:r>
                            <a:rPr lang="en-US" altLang="zh-CN" sz="1400" b="0" dirty="0" smtClean="0"/>
                            <a:t>/s</a:t>
                          </a:r>
                          <a:endParaRPr lang="zh-CN" altLang="en-US" sz="1400" b="0" dirty="0"/>
                        </a:p>
                      </a:txBody>
                      <a:tcPr anchor="ctr"/>
                    </a:tc>
                  </a:tr>
                  <a:tr h="370840">
                    <a:tc>
                      <a:txBody>
                        <a:bodyPr/>
                        <a:lstStyle/>
                        <a:p>
                          <a:pPr algn="ctr"/>
                          <a:r>
                            <a:rPr lang="zh-CN" altLang="en-US" sz="1400" b="0" dirty="0" smtClean="0"/>
                            <a:t>数值</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0.5</a:t>
                          </a:r>
                          <a:endParaRPr lang="zh-CN" altLang="en-US" sz="1400" b="0" dirty="0"/>
                        </a:p>
                      </a:txBody>
                      <a:tcPr anchor="ctr"/>
                    </a:tc>
                    <a:tc>
                      <a:txBody>
                        <a:bodyPr/>
                        <a:lstStyle/>
                        <a:p>
                          <a:pPr algn="ctr"/>
                          <a:r>
                            <a:rPr lang="en-US" altLang="zh-CN" sz="1400" b="0" dirty="0" smtClean="0"/>
                            <a:t>1800</a:t>
                          </a:r>
                          <a:endParaRPr lang="zh-CN" altLang="en-US" sz="1400" b="0" dirty="0"/>
                        </a:p>
                      </a:txBody>
                      <a:tcPr anchor="ctr"/>
                    </a:tc>
                    <a:tc>
                      <a:txBody>
                        <a:bodyPr/>
                        <a:lstStyle/>
                        <a:p>
                          <a:pPr algn="ctr"/>
                          <a:r>
                            <a:rPr lang="en-US" altLang="zh-CN" sz="1400" b="0" dirty="0" smtClean="0"/>
                            <a:t>1/2</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2</a:t>
                          </a:r>
                          <a:endParaRPr lang="zh-CN" altLang="en-US" sz="1400" b="0" dirty="0"/>
                        </a:p>
                      </a:txBody>
                      <a:tcPr anchor="ctr"/>
                    </a:tc>
                    <a:tc>
                      <a:txBody>
                        <a:bodyPr/>
                        <a:lstStyle/>
                        <a:p>
                          <a:pPr algn="ctr"/>
                          <a:r>
                            <a:rPr lang="en-US" altLang="zh-CN" sz="1400" b="0" dirty="0" smtClean="0"/>
                            <a:t>1e-5</a:t>
                          </a:r>
                          <a:endParaRPr lang="zh-CN" altLang="en-US" sz="1400" b="0" dirty="0"/>
                        </a:p>
                      </a:txBody>
                      <a:tcPr anchor="ctr"/>
                    </a:tc>
                  </a:tr>
                </a:tbl>
              </a:graphicData>
            </a:graphic>
          </p:graphicFrame>
        </mc:Fallback>
      </mc:AlternateContent>
      <p:grpSp>
        <p:nvGrpSpPr>
          <p:cNvPr id="21" name="组合 20"/>
          <p:cNvGrpSpPr/>
          <p:nvPr/>
        </p:nvGrpSpPr>
        <p:grpSpPr>
          <a:xfrm>
            <a:off x="577516" y="2945332"/>
            <a:ext cx="6632859" cy="338554"/>
            <a:chOff x="962526" y="3070458"/>
            <a:chExt cx="6632859" cy="338554"/>
          </a:xfrm>
        </p:grpSpPr>
        <p:sp>
          <p:nvSpPr>
            <p:cNvPr id="5" name="文本框 4"/>
            <p:cNvSpPr txBox="1"/>
            <p:nvPr/>
          </p:nvSpPr>
          <p:spPr>
            <a:xfrm>
              <a:off x="962526" y="3070458"/>
              <a:ext cx="1005403" cy="33855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none" rtlCol="0">
              <a:spAutoFit/>
            </a:bodyPr>
            <a:lstStyle/>
            <a:p>
              <a:r>
                <a:rPr lang="zh-CN" altLang="en-US" sz="1600" dirty="0" smtClean="0"/>
                <a:t>理想情形</a:t>
              </a:r>
              <a:endParaRPr lang="zh-CN" altLang="en-US" sz="1600" dirty="0"/>
            </a:p>
          </p:txBody>
        </p:sp>
        <p:cxnSp>
          <p:nvCxnSpPr>
            <p:cNvPr id="7" name="直接箭头连接符 6"/>
            <p:cNvCxnSpPr>
              <a:stCxn id="5" idx="3"/>
            </p:cNvCxnSpPr>
            <p:nvPr/>
          </p:nvCxnSpPr>
          <p:spPr>
            <a:xfrm>
              <a:off x="1967929" y="3239735"/>
              <a:ext cx="5057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2475374" y="3081338"/>
              <a:ext cx="2020443" cy="317500"/>
              <a:chOff x="2475374" y="3081338"/>
              <a:chExt cx="2020443" cy="317500"/>
            </a:xfrm>
          </p:grpSpPr>
          <p:graphicFrame>
            <p:nvGraphicFramePr>
              <p:cNvPr id="14" name="对象 13"/>
              <p:cNvGraphicFramePr>
                <a:graphicFrameLocks noChangeAspect="1"/>
              </p:cNvGraphicFramePr>
              <p:nvPr>
                <p:extLst>
                  <p:ext uri="{D42A27DB-BD31-4B8C-83A1-F6EECF244321}">
                    <p14:modId xmlns:p14="http://schemas.microsoft.com/office/powerpoint/2010/main" val="546255383"/>
                  </p:ext>
                </p:extLst>
              </p:nvPr>
            </p:nvGraphicFramePr>
            <p:xfrm>
              <a:off x="3794142" y="3081338"/>
              <a:ext cx="701675" cy="317500"/>
            </p:xfrm>
            <a:graphic>
              <a:graphicData uri="http://schemas.openxmlformats.org/presentationml/2006/ole">
                <mc:AlternateContent xmlns:mc="http://schemas.openxmlformats.org/markup-compatibility/2006">
                  <mc:Choice xmlns:v="urn:schemas-microsoft-com:vml" Requires="v">
                    <p:oleObj spid="_x0000_s191461" name="Equation" r:id="rId5" imgW="482400" imgH="215640" progId="Equation.DSMT4">
                      <p:embed/>
                    </p:oleObj>
                  </mc:Choice>
                  <mc:Fallback>
                    <p:oleObj name="Equation" r:id="rId5" imgW="482400" imgH="215640" progId="Equation.DSMT4">
                      <p:embed/>
                      <p:pic>
                        <p:nvPicPr>
                          <p:cNvPr id="0" name=""/>
                          <p:cNvPicPr/>
                          <p:nvPr/>
                        </p:nvPicPr>
                        <p:blipFill>
                          <a:blip r:embed="rId6"/>
                          <a:stretch>
                            <a:fillRect/>
                          </a:stretch>
                        </p:blipFill>
                        <p:spPr>
                          <a:xfrm>
                            <a:off x="3794142" y="3081338"/>
                            <a:ext cx="701675" cy="317500"/>
                          </a:xfrm>
                          <a:prstGeom prst="rect">
                            <a:avLst/>
                          </a:prstGeom>
                        </p:spPr>
                      </p:pic>
                    </p:oleObj>
                  </mc:Fallback>
                </mc:AlternateContent>
              </a:graphicData>
            </a:graphic>
          </p:graphicFrame>
          <p:sp>
            <p:nvSpPr>
              <p:cNvPr id="16" name="文本框 1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24" name="组合 23"/>
            <p:cNvGrpSpPr/>
            <p:nvPr/>
          </p:nvGrpSpPr>
          <p:grpSpPr>
            <a:xfrm>
              <a:off x="4654005" y="3101235"/>
              <a:ext cx="1446666" cy="276999"/>
              <a:chOff x="2812259" y="3101235"/>
              <a:chExt cx="1446666" cy="276999"/>
            </a:xfrm>
          </p:grpSpPr>
          <p:graphicFrame>
            <p:nvGraphicFramePr>
              <p:cNvPr id="25" name="对象 24"/>
              <p:cNvGraphicFramePr>
                <a:graphicFrameLocks noChangeAspect="1"/>
              </p:cNvGraphicFramePr>
              <p:nvPr>
                <p:extLst>
                  <p:ext uri="{D42A27DB-BD31-4B8C-83A1-F6EECF244321}">
                    <p14:modId xmlns:p14="http://schemas.microsoft.com/office/powerpoint/2010/main" val="325172157"/>
                  </p:ext>
                </p:extLst>
              </p:nvPr>
            </p:nvGraphicFramePr>
            <p:xfrm>
              <a:off x="3798550" y="3110460"/>
              <a:ext cx="460375" cy="260350"/>
            </p:xfrm>
            <a:graphic>
              <a:graphicData uri="http://schemas.openxmlformats.org/presentationml/2006/ole">
                <mc:AlternateContent xmlns:mc="http://schemas.openxmlformats.org/markup-compatibility/2006">
                  <mc:Choice xmlns:v="urn:schemas-microsoft-com:vml" Requires="v">
                    <p:oleObj spid="_x0000_s191462" name="Equation" r:id="rId7" imgW="317160" imgH="177480" progId="Equation.DSMT4">
                      <p:embed/>
                    </p:oleObj>
                  </mc:Choice>
                  <mc:Fallback>
                    <p:oleObj name="Equation" r:id="rId7" imgW="317160" imgH="177480" progId="Equation.DSMT4">
                      <p:embed/>
                      <p:pic>
                        <p:nvPicPr>
                          <p:cNvPr id="0" name=""/>
                          <p:cNvPicPr/>
                          <p:nvPr/>
                        </p:nvPicPr>
                        <p:blipFill>
                          <a:blip r:embed="rId8"/>
                          <a:stretch>
                            <a:fillRect/>
                          </a:stretch>
                        </p:blipFill>
                        <p:spPr>
                          <a:xfrm>
                            <a:off x="3798550" y="3110460"/>
                            <a:ext cx="460375" cy="260350"/>
                          </a:xfrm>
                          <a:prstGeom prst="rect">
                            <a:avLst/>
                          </a:prstGeom>
                        </p:spPr>
                      </p:pic>
                    </p:oleObj>
                  </mc:Fallback>
                </mc:AlternateContent>
              </a:graphicData>
            </a:graphic>
          </p:graphicFrame>
          <p:sp>
            <p:nvSpPr>
              <p:cNvPr id="26" name="文本框 25"/>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27" name="组合 26"/>
            <p:cNvGrpSpPr/>
            <p:nvPr/>
          </p:nvGrpSpPr>
          <p:grpSpPr>
            <a:xfrm>
              <a:off x="6322030" y="3093811"/>
              <a:ext cx="1273355" cy="276999"/>
              <a:chOff x="2812259" y="3101235"/>
              <a:chExt cx="1273355" cy="276999"/>
            </a:xfrm>
          </p:grpSpPr>
          <p:graphicFrame>
            <p:nvGraphicFramePr>
              <p:cNvPr id="28" name="对象 27"/>
              <p:cNvGraphicFramePr>
                <a:graphicFrameLocks noChangeAspect="1"/>
              </p:cNvGraphicFramePr>
              <p:nvPr>
                <p:extLst>
                  <p:ext uri="{D42A27DB-BD31-4B8C-83A1-F6EECF244321}">
                    <p14:modId xmlns:p14="http://schemas.microsoft.com/office/powerpoint/2010/main" val="2810925418"/>
                  </p:ext>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191463" name="Equation" r:id="rId9" imgW="304560" imgH="152280" progId="Equation.DSMT4">
                      <p:embed/>
                    </p:oleObj>
                  </mc:Choice>
                  <mc:Fallback>
                    <p:oleObj name="Equation" r:id="rId9" imgW="304560" imgH="152280" progId="Equation.DSMT4">
                      <p:embed/>
                      <p:pic>
                        <p:nvPicPr>
                          <p:cNvPr id="0" name=""/>
                          <p:cNvPicPr/>
                          <p:nvPr/>
                        </p:nvPicPr>
                        <p:blipFill>
                          <a:blip r:embed="rId10"/>
                          <a:stretch>
                            <a:fillRect/>
                          </a:stretch>
                        </p:blipFill>
                        <p:spPr>
                          <a:xfrm>
                            <a:off x="3642702" y="3127409"/>
                            <a:ext cx="442912" cy="223837"/>
                          </a:xfrm>
                          <a:prstGeom prst="rect">
                            <a:avLst/>
                          </a:prstGeom>
                        </p:spPr>
                      </p:pic>
                    </p:oleObj>
                  </mc:Fallback>
                </mc:AlternateContent>
              </a:graphicData>
            </a:graphic>
          </p:graphicFrame>
          <p:sp>
            <p:nvSpPr>
              <p:cNvPr id="29" name="文本框 28"/>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sp>
        <p:nvSpPr>
          <p:cNvPr id="30" name="TextBox 67"/>
          <p:cNvSpPr txBox="1"/>
          <p:nvPr/>
        </p:nvSpPr>
        <p:spPr>
          <a:xfrm>
            <a:off x="333170" y="1405288"/>
            <a:ext cx="492443" cy="1111125"/>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仿真参数</a:t>
            </a:r>
            <a:endParaRPr lang="zh-CN" altLang="en-US" sz="2000" b="1" kern="0" dirty="0">
              <a:solidFill>
                <a:prstClr val="white"/>
              </a:solidFill>
              <a:latin typeface="Arial"/>
              <a:ea typeface="宋体"/>
            </a:endParaRPr>
          </a:p>
        </p:txBody>
      </p:sp>
      <p:pic>
        <p:nvPicPr>
          <p:cNvPr id="31" name="图片 30"/>
          <p:cNvPicPr>
            <a:picLocks noChangeAspect="1"/>
          </p:cNvPicPr>
          <p:nvPr/>
        </p:nvPicPr>
        <p:blipFill>
          <a:blip r:embed="rId11"/>
          <a:stretch>
            <a:fillRect/>
          </a:stretch>
        </p:blipFill>
        <p:spPr>
          <a:xfrm>
            <a:off x="1152000" y="3324773"/>
            <a:ext cx="6840000" cy="2475080"/>
          </a:xfrm>
          <a:prstGeom prst="rect">
            <a:avLst/>
          </a:prstGeom>
        </p:spPr>
      </p:pic>
      <p:sp>
        <p:nvSpPr>
          <p:cNvPr id="32" name="矩形 31"/>
          <p:cNvSpPr/>
          <p:nvPr/>
        </p:nvSpPr>
        <p:spPr>
          <a:xfrm>
            <a:off x="832852" y="5831294"/>
            <a:ext cx="7478296" cy="938719"/>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即使存在</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平行不对中故障，振动响应中也</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没有</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倍频分量。其</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原因</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是</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，在平行不对中情况下，尽管各连接</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对在</a:t>
            </a:r>
            <a:r>
              <a:rPr lang="en-US" altLang="zh-CN" sz="1600" i="1"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y</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和</a:t>
            </a:r>
            <a:r>
              <a:rPr lang="en-US" altLang="zh-CN" sz="1600" i="1"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z</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向分力</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均含有</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倍频成分，但是由于各连接对的</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倍频作用力相互抵消，最终在合力中并不能产生</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倍频激励。</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164515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animBg="1"/>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3.4 </a:t>
            </a:r>
            <a:r>
              <a:rPr lang="zh-CN" altLang="en-US" b="1" dirty="0">
                <a:latin typeface="微软雅黑" panose="020B0503020204020204" pitchFamily="34" charset="-122"/>
                <a:ea typeface="微软雅黑" panose="020B0503020204020204" pitchFamily="34" charset="-122"/>
              </a:rPr>
              <a:t>平行不对</a:t>
            </a:r>
            <a:r>
              <a:rPr lang="zh-CN" altLang="en-US" b="1" dirty="0" smtClean="0">
                <a:latin typeface="微软雅黑" panose="020B0503020204020204" pitchFamily="34" charset="-122"/>
                <a:ea typeface="微软雅黑" panose="020B0503020204020204" pitchFamily="34" charset="-122"/>
              </a:rPr>
              <a:t>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3.4.2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a:t>
            </a:r>
            <a:r>
              <a:rPr lang="zh-CN" altLang="en-US" sz="1600" dirty="0" smtClean="0">
                <a:latin typeface="微软雅黑" panose="020B0503020204020204" pitchFamily="34" charset="-122"/>
                <a:ea typeface="微软雅黑" panose="020B0503020204020204" pitchFamily="34" charset="-122"/>
              </a:rPr>
              <a:t>对的非</a:t>
            </a:r>
            <a:r>
              <a:rPr lang="zh-CN" altLang="en-US" sz="1600" dirty="0">
                <a:latin typeface="微软雅黑" panose="020B0503020204020204" pitchFamily="34" charset="-122"/>
                <a:ea typeface="微软雅黑" panose="020B0503020204020204" pitchFamily="34" charset="-122"/>
              </a:rPr>
              <a:t>理想</a:t>
            </a:r>
            <a:r>
              <a:rPr lang="zh-CN" altLang="en-US" sz="1600" dirty="0" smtClean="0">
                <a:latin typeface="微软雅黑" panose="020B0503020204020204" pitchFamily="34" charset="-122"/>
                <a:ea typeface="微软雅黑" panose="020B0503020204020204" pitchFamily="34" charset="-122"/>
              </a:rPr>
              <a:t>情形</a:t>
            </a:r>
            <a:endParaRPr lang="zh-CN" altLang="en-US" sz="1600"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640822" y="1601065"/>
            <a:ext cx="7862356" cy="584775"/>
            <a:chOff x="574044" y="1541710"/>
            <a:chExt cx="7862356" cy="584775"/>
          </a:xfrm>
        </p:grpSpPr>
        <p:sp>
          <p:nvSpPr>
            <p:cNvPr id="5" name="文本框 4"/>
            <p:cNvSpPr txBox="1"/>
            <p:nvPr/>
          </p:nvSpPr>
          <p:spPr>
            <a:xfrm>
              <a:off x="574044" y="1541710"/>
              <a:ext cx="1826141"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none" rtlCol="0">
              <a:spAutoFit/>
            </a:bodyPr>
            <a:lstStyle/>
            <a:p>
              <a:r>
                <a:rPr lang="zh-CN" altLang="en-US" sz="1600" dirty="0"/>
                <a:t>各连接对周向</a:t>
              </a:r>
              <a:r>
                <a:rPr lang="zh-CN" altLang="en-US" sz="1600" dirty="0" smtClean="0"/>
                <a:t>位置</a:t>
              </a:r>
              <a:endParaRPr lang="en-US" altLang="zh-CN" sz="1600" dirty="0" smtClean="0"/>
            </a:p>
            <a:p>
              <a:r>
                <a:rPr lang="zh-CN" altLang="en-US" sz="1600" dirty="0" smtClean="0"/>
                <a:t>分布</a:t>
              </a:r>
              <a:r>
                <a:rPr lang="zh-CN" altLang="en-US" sz="1600" dirty="0"/>
                <a:t>不均匀情形</a:t>
              </a:r>
            </a:p>
          </p:txBody>
        </p:sp>
        <p:cxnSp>
          <p:nvCxnSpPr>
            <p:cNvPr id="7" name="直接箭头连接符 6"/>
            <p:cNvCxnSpPr>
              <a:stCxn id="5" idx="3"/>
            </p:cNvCxnSpPr>
            <p:nvPr/>
          </p:nvCxnSpPr>
          <p:spPr>
            <a:xfrm>
              <a:off x="2400185" y="1834098"/>
              <a:ext cx="91620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316389" y="1657820"/>
              <a:ext cx="5120011" cy="355600"/>
              <a:chOff x="2090364" y="1656687"/>
              <a:chExt cx="5120011" cy="355600"/>
            </a:xfrm>
          </p:grpSpPr>
          <p:grpSp>
            <p:nvGrpSpPr>
              <p:cNvPr id="17" name="组合 16"/>
              <p:cNvGrpSpPr/>
              <p:nvPr/>
            </p:nvGrpSpPr>
            <p:grpSpPr>
              <a:xfrm>
                <a:off x="2090364" y="1656687"/>
                <a:ext cx="2039733" cy="355600"/>
                <a:chOff x="2475374" y="3061970"/>
                <a:chExt cx="2039733" cy="355600"/>
              </a:xfrm>
            </p:grpSpPr>
            <p:graphicFrame>
              <p:nvGraphicFramePr>
                <p:cNvPr id="14" name="对象 13"/>
                <p:cNvGraphicFramePr>
                  <a:graphicFrameLocks noChangeAspect="1"/>
                </p:cNvGraphicFramePr>
                <p:nvPr>
                  <p:extLst>
                    <p:ext uri="{D42A27DB-BD31-4B8C-83A1-F6EECF244321}">
                      <p14:modId xmlns:p14="http://schemas.microsoft.com/office/powerpoint/2010/main" val="1143304118"/>
                    </p:ext>
                  </p:extLst>
                </p:nvPr>
              </p:nvGraphicFramePr>
              <p:xfrm>
                <a:off x="3776920" y="3061970"/>
                <a:ext cx="738187" cy="355600"/>
              </p:xfrm>
              <a:graphic>
                <a:graphicData uri="http://schemas.openxmlformats.org/presentationml/2006/ole">
                  <mc:AlternateContent xmlns:mc="http://schemas.openxmlformats.org/markup-compatibility/2006">
                    <mc:Choice xmlns:v="urn:schemas-microsoft-com:vml" Requires="v">
                      <p:oleObj spid="_x0000_s220962" name="Equation" r:id="rId4" imgW="507960" imgH="241200" progId="Equation.DSMT4">
                        <p:embed/>
                      </p:oleObj>
                    </mc:Choice>
                    <mc:Fallback>
                      <p:oleObj name="Equation" r:id="rId4" imgW="507960" imgH="241200" progId="Equation.DSMT4">
                        <p:embed/>
                        <p:pic>
                          <p:nvPicPr>
                            <p:cNvPr id="0" name=""/>
                            <p:cNvPicPr/>
                            <p:nvPr/>
                          </p:nvPicPr>
                          <p:blipFill>
                            <a:blip r:embed="rId5"/>
                            <a:stretch>
                              <a:fillRect/>
                            </a:stretch>
                          </p:blipFill>
                          <p:spPr>
                            <a:xfrm>
                              <a:off x="3776920" y="3061970"/>
                              <a:ext cx="738187" cy="355600"/>
                            </a:xfrm>
                            <a:prstGeom prst="rect">
                              <a:avLst/>
                            </a:prstGeom>
                          </p:spPr>
                        </p:pic>
                      </p:oleObj>
                    </mc:Fallback>
                  </mc:AlternateContent>
                </a:graphicData>
              </a:graphic>
            </p:graphicFrame>
            <p:sp>
              <p:nvSpPr>
                <p:cNvPr id="16" name="文本框 1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24" name="组合 23"/>
              <p:cNvGrpSpPr/>
              <p:nvPr/>
            </p:nvGrpSpPr>
            <p:grpSpPr>
              <a:xfrm>
                <a:off x="4268995" y="1695952"/>
                <a:ext cx="1446666" cy="276999"/>
                <a:chOff x="2812259" y="3101235"/>
                <a:chExt cx="1446666" cy="276999"/>
              </a:xfrm>
            </p:grpSpPr>
            <p:graphicFrame>
              <p:nvGraphicFramePr>
                <p:cNvPr id="25" name="对象 24"/>
                <p:cNvGraphicFramePr>
                  <a:graphicFrameLocks noChangeAspect="1"/>
                </p:cNvGraphicFramePr>
                <p:nvPr>
                  <p:extLst/>
                </p:nvPr>
              </p:nvGraphicFramePr>
              <p:xfrm>
                <a:off x="3798550" y="3110460"/>
                <a:ext cx="460375" cy="260350"/>
              </p:xfrm>
              <a:graphic>
                <a:graphicData uri="http://schemas.openxmlformats.org/presentationml/2006/ole">
                  <mc:AlternateContent xmlns:mc="http://schemas.openxmlformats.org/markup-compatibility/2006">
                    <mc:Choice xmlns:v="urn:schemas-microsoft-com:vml" Requires="v">
                      <p:oleObj spid="_x0000_s220963" name="Equation" r:id="rId6" imgW="317160" imgH="177480" progId="Equation.DSMT4">
                        <p:embed/>
                      </p:oleObj>
                    </mc:Choice>
                    <mc:Fallback>
                      <p:oleObj name="Equation" r:id="rId6" imgW="317160" imgH="177480" progId="Equation.DSMT4">
                        <p:embed/>
                        <p:pic>
                          <p:nvPicPr>
                            <p:cNvPr id="0" name=""/>
                            <p:cNvPicPr/>
                            <p:nvPr/>
                          </p:nvPicPr>
                          <p:blipFill>
                            <a:blip r:embed="rId7"/>
                            <a:stretch>
                              <a:fillRect/>
                            </a:stretch>
                          </p:blipFill>
                          <p:spPr>
                            <a:xfrm>
                              <a:off x="3798550" y="3110460"/>
                              <a:ext cx="460375" cy="260350"/>
                            </a:xfrm>
                            <a:prstGeom prst="rect">
                              <a:avLst/>
                            </a:prstGeom>
                          </p:spPr>
                        </p:pic>
                      </p:oleObj>
                    </mc:Fallback>
                  </mc:AlternateContent>
                </a:graphicData>
              </a:graphic>
            </p:graphicFrame>
            <p:sp>
              <p:nvSpPr>
                <p:cNvPr id="26" name="文本框 25"/>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27" name="组合 26"/>
              <p:cNvGrpSpPr/>
              <p:nvPr/>
            </p:nvGrpSpPr>
            <p:grpSpPr>
              <a:xfrm>
                <a:off x="5937020" y="1688528"/>
                <a:ext cx="1273355" cy="276999"/>
                <a:chOff x="2812259" y="3101235"/>
                <a:chExt cx="1273355" cy="276999"/>
              </a:xfrm>
            </p:grpSpPr>
            <p:graphicFrame>
              <p:nvGraphicFramePr>
                <p:cNvPr id="28" name="对象 27"/>
                <p:cNvGraphicFramePr>
                  <a:graphicFrameLocks noChangeAspect="1"/>
                </p:cNvGraphicFramePr>
                <p:nvPr>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220964" name="Equation" r:id="rId8" imgW="304560" imgH="152280" progId="Equation.DSMT4">
                        <p:embed/>
                      </p:oleObj>
                    </mc:Choice>
                    <mc:Fallback>
                      <p:oleObj name="Equation" r:id="rId8" imgW="304560" imgH="152280" progId="Equation.DSMT4">
                        <p:embed/>
                        <p:pic>
                          <p:nvPicPr>
                            <p:cNvPr id="0" name=""/>
                            <p:cNvPicPr/>
                            <p:nvPr/>
                          </p:nvPicPr>
                          <p:blipFill>
                            <a:blip r:embed="rId9"/>
                            <a:stretch>
                              <a:fillRect/>
                            </a:stretch>
                          </p:blipFill>
                          <p:spPr>
                            <a:xfrm>
                              <a:off x="3642702" y="3127409"/>
                              <a:ext cx="442912" cy="223837"/>
                            </a:xfrm>
                            <a:prstGeom prst="rect">
                              <a:avLst/>
                            </a:prstGeom>
                          </p:spPr>
                        </p:pic>
                      </p:oleObj>
                    </mc:Fallback>
                  </mc:AlternateContent>
                </a:graphicData>
              </a:graphic>
            </p:graphicFrame>
            <p:sp>
              <p:nvSpPr>
                <p:cNvPr id="29" name="文本框 28"/>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pic>
        <p:nvPicPr>
          <p:cNvPr id="9" name="图片 8"/>
          <p:cNvPicPr>
            <a:picLocks noChangeAspect="1"/>
          </p:cNvPicPr>
          <p:nvPr/>
        </p:nvPicPr>
        <p:blipFill>
          <a:blip r:embed="rId10"/>
          <a:stretch>
            <a:fillRect/>
          </a:stretch>
        </p:blipFill>
        <p:spPr>
          <a:xfrm>
            <a:off x="640822" y="2221192"/>
            <a:ext cx="4680000" cy="1781362"/>
          </a:xfrm>
          <a:prstGeom prst="rect">
            <a:avLst/>
          </a:prstGeom>
        </p:spPr>
      </p:pic>
      <p:pic>
        <p:nvPicPr>
          <p:cNvPr id="33" name="图片 32"/>
          <p:cNvPicPr>
            <a:picLocks noChangeAspect="1"/>
          </p:cNvPicPr>
          <p:nvPr/>
        </p:nvPicPr>
        <p:blipFill>
          <a:blip r:embed="rId11"/>
          <a:stretch>
            <a:fillRect/>
          </a:stretch>
        </p:blipFill>
        <p:spPr>
          <a:xfrm>
            <a:off x="640822" y="4752197"/>
            <a:ext cx="4680000" cy="1799647"/>
          </a:xfrm>
          <a:prstGeom prst="rect">
            <a:avLst/>
          </a:prstGeom>
        </p:spPr>
      </p:pic>
      <p:grpSp>
        <p:nvGrpSpPr>
          <p:cNvPr id="34" name="组合 33"/>
          <p:cNvGrpSpPr/>
          <p:nvPr/>
        </p:nvGrpSpPr>
        <p:grpSpPr>
          <a:xfrm>
            <a:off x="640823" y="4078904"/>
            <a:ext cx="7862355" cy="584775"/>
            <a:chOff x="574045" y="1541710"/>
            <a:chExt cx="7862355" cy="584775"/>
          </a:xfrm>
        </p:grpSpPr>
        <p:sp>
          <p:nvSpPr>
            <p:cNvPr id="35" name="文本框 34"/>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各连接对刚度存在差异的情形</a:t>
              </a:r>
            </a:p>
          </p:txBody>
        </p:sp>
        <p:cxnSp>
          <p:nvCxnSpPr>
            <p:cNvPr id="36" name="直接箭头连接符 35"/>
            <p:cNvCxnSpPr>
              <a:stCxn id="35"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3316389" y="1676870"/>
              <a:ext cx="5120011" cy="317500"/>
              <a:chOff x="2090364" y="1675737"/>
              <a:chExt cx="5120011" cy="317500"/>
            </a:xfrm>
          </p:grpSpPr>
          <p:grpSp>
            <p:nvGrpSpPr>
              <p:cNvPr id="38" name="组合 37"/>
              <p:cNvGrpSpPr/>
              <p:nvPr/>
            </p:nvGrpSpPr>
            <p:grpSpPr>
              <a:xfrm>
                <a:off x="2090364" y="1675737"/>
                <a:ext cx="2020683" cy="317500"/>
                <a:chOff x="2475374" y="3081020"/>
                <a:chExt cx="2020683" cy="317500"/>
              </a:xfrm>
            </p:grpSpPr>
            <p:graphicFrame>
              <p:nvGraphicFramePr>
                <p:cNvPr id="45" name="对象 44"/>
                <p:cNvGraphicFramePr>
                  <a:graphicFrameLocks noChangeAspect="1"/>
                </p:cNvGraphicFramePr>
                <p:nvPr>
                  <p:extLst>
                    <p:ext uri="{D42A27DB-BD31-4B8C-83A1-F6EECF244321}">
                      <p14:modId xmlns:p14="http://schemas.microsoft.com/office/powerpoint/2010/main" val="3347040867"/>
                    </p:ext>
                  </p:extLst>
                </p:nvPr>
              </p:nvGraphicFramePr>
              <p:xfrm>
                <a:off x="3794382" y="3081020"/>
                <a:ext cx="701675" cy="317500"/>
              </p:xfrm>
              <a:graphic>
                <a:graphicData uri="http://schemas.openxmlformats.org/presentationml/2006/ole">
                  <mc:AlternateContent xmlns:mc="http://schemas.openxmlformats.org/markup-compatibility/2006">
                    <mc:Choice xmlns:v="urn:schemas-microsoft-com:vml" Requires="v">
                      <p:oleObj spid="_x0000_s220965" name="Equation" r:id="rId12" imgW="482400" imgH="215640" progId="Equation.DSMT4">
                        <p:embed/>
                      </p:oleObj>
                    </mc:Choice>
                    <mc:Fallback>
                      <p:oleObj name="Equation" r:id="rId12" imgW="482400" imgH="215640" progId="Equation.DSMT4">
                        <p:embed/>
                        <p:pic>
                          <p:nvPicPr>
                            <p:cNvPr id="0" name=""/>
                            <p:cNvPicPr/>
                            <p:nvPr/>
                          </p:nvPicPr>
                          <p:blipFill>
                            <a:blip r:embed="rId13"/>
                            <a:stretch>
                              <a:fillRect/>
                            </a:stretch>
                          </p:blipFill>
                          <p:spPr>
                            <a:xfrm>
                              <a:off x="3794382" y="3081020"/>
                              <a:ext cx="701675" cy="317500"/>
                            </a:xfrm>
                            <a:prstGeom prst="rect">
                              <a:avLst/>
                            </a:prstGeom>
                          </p:spPr>
                        </p:pic>
                      </p:oleObj>
                    </mc:Fallback>
                  </mc:AlternateContent>
                </a:graphicData>
              </a:graphic>
            </p:graphicFrame>
            <p:sp>
              <p:nvSpPr>
                <p:cNvPr id="46" name="文本框 4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39" name="组合 38"/>
              <p:cNvGrpSpPr/>
              <p:nvPr/>
            </p:nvGrpSpPr>
            <p:grpSpPr>
              <a:xfrm>
                <a:off x="4268995" y="1695952"/>
                <a:ext cx="1550702" cy="276999"/>
                <a:chOff x="2812259" y="3101235"/>
                <a:chExt cx="1550702" cy="276999"/>
              </a:xfrm>
            </p:grpSpPr>
            <p:graphicFrame>
              <p:nvGraphicFramePr>
                <p:cNvPr id="43" name="对象 42"/>
                <p:cNvGraphicFramePr>
                  <a:graphicFrameLocks noChangeAspect="1"/>
                </p:cNvGraphicFramePr>
                <p:nvPr>
                  <p:extLst>
                    <p:ext uri="{D42A27DB-BD31-4B8C-83A1-F6EECF244321}">
                      <p14:modId xmlns:p14="http://schemas.microsoft.com/office/powerpoint/2010/main" val="1238269878"/>
                    </p:ext>
                  </p:extLst>
                </p:nvPr>
              </p:nvGraphicFramePr>
              <p:xfrm>
                <a:off x="3791461" y="3111183"/>
                <a:ext cx="571500" cy="260350"/>
              </p:xfrm>
              <a:graphic>
                <a:graphicData uri="http://schemas.openxmlformats.org/presentationml/2006/ole">
                  <mc:AlternateContent xmlns:mc="http://schemas.openxmlformats.org/markup-compatibility/2006">
                    <mc:Choice xmlns:v="urn:schemas-microsoft-com:vml" Requires="v">
                      <p:oleObj spid="_x0000_s220966" name="Equation" r:id="rId14" imgW="393480" imgH="177480" progId="Equation.DSMT4">
                        <p:embed/>
                      </p:oleObj>
                    </mc:Choice>
                    <mc:Fallback>
                      <p:oleObj name="Equation" r:id="rId14" imgW="393480" imgH="177480" progId="Equation.DSMT4">
                        <p:embed/>
                        <p:pic>
                          <p:nvPicPr>
                            <p:cNvPr id="0" name=""/>
                            <p:cNvPicPr/>
                            <p:nvPr/>
                          </p:nvPicPr>
                          <p:blipFill>
                            <a:blip r:embed="rId15"/>
                            <a:stretch>
                              <a:fillRect/>
                            </a:stretch>
                          </p:blipFill>
                          <p:spPr>
                            <a:xfrm>
                              <a:off x="3791461" y="3111183"/>
                              <a:ext cx="571500" cy="260350"/>
                            </a:xfrm>
                            <a:prstGeom prst="rect">
                              <a:avLst/>
                            </a:prstGeom>
                          </p:spPr>
                        </p:pic>
                      </p:oleObj>
                    </mc:Fallback>
                  </mc:AlternateContent>
                </a:graphicData>
              </a:graphic>
            </p:graphicFrame>
            <p:sp>
              <p:nvSpPr>
                <p:cNvPr id="44" name="文本框 43"/>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40" name="组合 39"/>
              <p:cNvGrpSpPr/>
              <p:nvPr/>
            </p:nvGrpSpPr>
            <p:grpSpPr>
              <a:xfrm>
                <a:off x="5937020" y="1688528"/>
                <a:ext cx="1273355" cy="276999"/>
                <a:chOff x="2812259" y="3101235"/>
                <a:chExt cx="1273355" cy="276999"/>
              </a:xfrm>
            </p:grpSpPr>
            <p:graphicFrame>
              <p:nvGraphicFramePr>
                <p:cNvPr id="41" name="对象 40"/>
                <p:cNvGraphicFramePr>
                  <a:graphicFrameLocks noChangeAspect="1"/>
                </p:cNvGraphicFramePr>
                <p:nvPr>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220967" name="Equation" r:id="rId16" imgW="304560" imgH="152280" progId="Equation.DSMT4">
                        <p:embed/>
                      </p:oleObj>
                    </mc:Choice>
                    <mc:Fallback>
                      <p:oleObj name="Equation" r:id="rId16" imgW="304560" imgH="152280" progId="Equation.DSMT4">
                        <p:embed/>
                        <p:pic>
                          <p:nvPicPr>
                            <p:cNvPr id="0" name=""/>
                            <p:cNvPicPr/>
                            <p:nvPr/>
                          </p:nvPicPr>
                          <p:blipFill>
                            <a:blip r:embed="rId9"/>
                            <a:stretch>
                              <a:fillRect/>
                            </a:stretch>
                          </p:blipFill>
                          <p:spPr>
                            <a:xfrm>
                              <a:off x="3642702" y="3127409"/>
                              <a:ext cx="442912" cy="223837"/>
                            </a:xfrm>
                            <a:prstGeom prst="rect">
                              <a:avLst/>
                            </a:prstGeom>
                          </p:spPr>
                        </p:pic>
                      </p:oleObj>
                    </mc:Fallback>
                  </mc:AlternateContent>
                </a:graphicData>
              </a:graphic>
            </p:graphicFrame>
            <p:sp>
              <p:nvSpPr>
                <p:cNvPr id="42" name="文本框 41"/>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sp>
        <p:nvSpPr>
          <p:cNvPr id="47" name="矩形 46"/>
          <p:cNvSpPr/>
          <p:nvPr/>
        </p:nvSpPr>
        <p:spPr>
          <a:xfrm>
            <a:off x="5849317" y="4766740"/>
            <a:ext cx="2755668" cy="1785104"/>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当</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各连接</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对周向位置不均匀、径向</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刚度存在差异时，在平行不对中情况下，多个连接对的</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倍频作用力不能完全抵消，所以最终在合力中产生了</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倍频成分。</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4937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3.4 </a:t>
            </a:r>
            <a:r>
              <a:rPr lang="zh-CN" altLang="en-US" b="1" dirty="0">
                <a:latin typeface="微软雅黑" panose="020B0503020204020204" pitchFamily="34" charset="-122"/>
                <a:ea typeface="微软雅黑" panose="020B0503020204020204" pitchFamily="34" charset="-122"/>
              </a:rPr>
              <a:t>平行不对</a:t>
            </a:r>
            <a:r>
              <a:rPr lang="zh-CN" altLang="en-US" b="1" dirty="0" smtClean="0">
                <a:latin typeface="微软雅黑" panose="020B0503020204020204" pitchFamily="34" charset="-122"/>
                <a:ea typeface="微软雅黑" panose="020B0503020204020204" pitchFamily="34" charset="-122"/>
              </a:rPr>
              <a:t>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3.4.2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a:t>
            </a:r>
            <a:r>
              <a:rPr lang="zh-CN" altLang="en-US" sz="1600" dirty="0" smtClean="0">
                <a:latin typeface="微软雅黑" panose="020B0503020204020204" pitchFamily="34" charset="-122"/>
                <a:ea typeface="微软雅黑" panose="020B0503020204020204" pitchFamily="34" charset="-122"/>
              </a:rPr>
              <a:t>对的非</a:t>
            </a:r>
            <a:r>
              <a:rPr lang="zh-CN" altLang="en-US" sz="1600" dirty="0">
                <a:latin typeface="微软雅黑" panose="020B0503020204020204" pitchFamily="34" charset="-122"/>
                <a:ea typeface="微软雅黑" panose="020B0503020204020204" pitchFamily="34" charset="-122"/>
              </a:rPr>
              <a:t>理想</a:t>
            </a:r>
            <a:r>
              <a:rPr lang="zh-CN" altLang="en-US" sz="1600" dirty="0" smtClean="0">
                <a:latin typeface="微软雅黑" panose="020B0503020204020204" pitchFamily="34" charset="-122"/>
                <a:ea typeface="微软雅黑" panose="020B0503020204020204" pitchFamily="34" charset="-122"/>
              </a:rPr>
              <a:t>情形</a:t>
            </a:r>
            <a:endParaRPr lang="zh-CN" altLang="en-US" sz="1600" dirty="0">
              <a:latin typeface="微软雅黑" panose="020B0503020204020204" pitchFamily="34" charset="-122"/>
              <a:ea typeface="微软雅黑" panose="020B0503020204020204" pitchFamily="34" charset="-122"/>
            </a:endParaRPr>
          </a:p>
        </p:txBody>
      </p:sp>
      <p:sp>
        <p:nvSpPr>
          <p:cNvPr id="47" name="矩形 46"/>
          <p:cNvSpPr/>
          <p:nvPr/>
        </p:nvSpPr>
        <p:spPr>
          <a:xfrm>
            <a:off x="5640404" y="2315295"/>
            <a:ext cx="3060096" cy="1785104"/>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在平行不对中情况下，多个连接对的</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倍频作用力仍然会完全抵消，所以最终在合力中不产生</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倍频，但是由于刚度存在非线性，使得响应中出现了高次谐波，导致</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倍频的出现。</a:t>
            </a:r>
            <a:endParaRPr lang="en-US" altLang="zh-CN" sz="1600" kern="100" dirty="0">
              <a:solidFill>
                <a:srgbClr val="000000"/>
              </a:solidFill>
              <a:latin typeface="Times New Roman" panose="02020603050405020304" pitchFamily="18" charset="0"/>
              <a:ea typeface="宋体"/>
              <a:cs typeface="宋体" panose="02010600030101010101" pitchFamily="2" charset="-122"/>
            </a:endParaRPr>
          </a:p>
        </p:txBody>
      </p:sp>
      <p:grpSp>
        <p:nvGrpSpPr>
          <p:cNvPr id="48" name="组合 47"/>
          <p:cNvGrpSpPr/>
          <p:nvPr/>
        </p:nvGrpSpPr>
        <p:grpSpPr>
          <a:xfrm>
            <a:off x="640823" y="1649190"/>
            <a:ext cx="8059677" cy="584775"/>
            <a:chOff x="574045" y="1541710"/>
            <a:chExt cx="8059677" cy="584775"/>
          </a:xfrm>
        </p:grpSpPr>
        <p:sp>
          <p:nvSpPr>
            <p:cNvPr id="49" name="文本框 48"/>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各连接对刚度非线性的情形</a:t>
              </a:r>
            </a:p>
          </p:txBody>
        </p:sp>
        <p:cxnSp>
          <p:nvCxnSpPr>
            <p:cNvPr id="50" name="直接箭头连接符 49"/>
            <p:cNvCxnSpPr>
              <a:stCxn id="49"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3316389" y="1676870"/>
              <a:ext cx="5317333" cy="317500"/>
              <a:chOff x="2090364" y="1675737"/>
              <a:chExt cx="5317333" cy="317500"/>
            </a:xfrm>
          </p:grpSpPr>
          <p:grpSp>
            <p:nvGrpSpPr>
              <p:cNvPr id="52" name="组合 51"/>
              <p:cNvGrpSpPr/>
              <p:nvPr/>
            </p:nvGrpSpPr>
            <p:grpSpPr>
              <a:xfrm>
                <a:off x="2090364" y="1675737"/>
                <a:ext cx="2020683" cy="317500"/>
                <a:chOff x="2475374" y="3081020"/>
                <a:chExt cx="2020683" cy="317500"/>
              </a:xfrm>
            </p:grpSpPr>
            <p:graphicFrame>
              <p:nvGraphicFramePr>
                <p:cNvPr id="59" name="对象 58"/>
                <p:cNvGraphicFramePr>
                  <a:graphicFrameLocks noChangeAspect="1"/>
                </p:cNvGraphicFramePr>
                <p:nvPr>
                  <p:extLst/>
                </p:nvPr>
              </p:nvGraphicFramePr>
              <p:xfrm>
                <a:off x="3794382" y="3081020"/>
                <a:ext cx="701675" cy="317500"/>
              </p:xfrm>
              <a:graphic>
                <a:graphicData uri="http://schemas.openxmlformats.org/presentationml/2006/ole">
                  <mc:AlternateContent xmlns:mc="http://schemas.openxmlformats.org/markup-compatibility/2006">
                    <mc:Choice xmlns:v="urn:schemas-microsoft-com:vml" Requires="v">
                      <p:oleObj spid="_x0000_s223887" name="Equation" r:id="rId4" imgW="482400" imgH="215640" progId="Equation.DSMT4">
                        <p:embed/>
                      </p:oleObj>
                    </mc:Choice>
                    <mc:Fallback>
                      <p:oleObj name="Equation" r:id="rId4" imgW="482400" imgH="215640" progId="Equation.DSMT4">
                        <p:embed/>
                        <p:pic>
                          <p:nvPicPr>
                            <p:cNvPr id="0" name=""/>
                            <p:cNvPicPr/>
                            <p:nvPr/>
                          </p:nvPicPr>
                          <p:blipFill>
                            <a:blip r:embed="rId5"/>
                            <a:stretch>
                              <a:fillRect/>
                            </a:stretch>
                          </p:blipFill>
                          <p:spPr>
                            <a:xfrm>
                              <a:off x="3794382" y="3081020"/>
                              <a:ext cx="701675" cy="317500"/>
                            </a:xfrm>
                            <a:prstGeom prst="rect">
                              <a:avLst/>
                            </a:prstGeom>
                          </p:spPr>
                        </p:pic>
                      </p:oleObj>
                    </mc:Fallback>
                  </mc:AlternateContent>
                </a:graphicData>
              </a:graphic>
            </p:graphicFrame>
            <p:sp>
              <p:nvSpPr>
                <p:cNvPr id="60" name="文本框 59"/>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53" name="组合 52"/>
              <p:cNvGrpSpPr/>
              <p:nvPr/>
            </p:nvGrpSpPr>
            <p:grpSpPr>
              <a:xfrm>
                <a:off x="4268995" y="1695952"/>
                <a:ext cx="1494640" cy="276999"/>
                <a:chOff x="2812259" y="3101235"/>
                <a:chExt cx="1494640" cy="276999"/>
              </a:xfrm>
            </p:grpSpPr>
            <p:graphicFrame>
              <p:nvGraphicFramePr>
                <p:cNvPr id="57" name="对象 56"/>
                <p:cNvGraphicFramePr>
                  <a:graphicFrameLocks noChangeAspect="1"/>
                </p:cNvGraphicFramePr>
                <p:nvPr>
                  <p:extLst>
                    <p:ext uri="{D42A27DB-BD31-4B8C-83A1-F6EECF244321}">
                      <p14:modId xmlns:p14="http://schemas.microsoft.com/office/powerpoint/2010/main" val="4290010350"/>
                    </p:ext>
                  </p:extLst>
                </p:nvPr>
              </p:nvGraphicFramePr>
              <p:xfrm>
                <a:off x="3846524" y="3111183"/>
                <a:ext cx="460375" cy="260350"/>
              </p:xfrm>
              <a:graphic>
                <a:graphicData uri="http://schemas.openxmlformats.org/presentationml/2006/ole">
                  <mc:AlternateContent xmlns:mc="http://schemas.openxmlformats.org/markup-compatibility/2006">
                    <mc:Choice xmlns:v="urn:schemas-microsoft-com:vml" Requires="v">
                      <p:oleObj spid="_x0000_s223888" name="Equation" r:id="rId6" imgW="317160" imgH="177480" progId="Equation.DSMT4">
                        <p:embed/>
                      </p:oleObj>
                    </mc:Choice>
                    <mc:Fallback>
                      <p:oleObj name="Equation" r:id="rId6" imgW="317160" imgH="177480" progId="Equation.DSMT4">
                        <p:embed/>
                        <p:pic>
                          <p:nvPicPr>
                            <p:cNvPr id="0" name=""/>
                            <p:cNvPicPr/>
                            <p:nvPr/>
                          </p:nvPicPr>
                          <p:blipFill>
                            <a:blip r:embed="rId7"/>
                            <a:stretch>
                              <a:fillRect/>
                            </a:stretch>
                          </p:blipFill>
                          <p:spPr>
                            <a:xfrm>
                              <a:off x="3846524" y="3111183"/>
                              <a:ext cx="460375" cy="260350"/>
                            </a:xfrm>
                            <a:prstGeom prst="rect">
                              <a:avLst/>
                            </a:prstGeom>
                          </p:spPr>
                        </p:pic>
                      </p:oleObj>
                    </mc:Fallback>
                  </mc:AlternateContent>
                </a:graphicData>
              </a:graphic>
            </p:graphicFrame>
            <p:sp>
              <p:nvSpPr>
                <p:cNvPr id="58" name="文本框 57"/>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54" name="组合 53"/>
              <p:cNvGrpSpPr/>
              <p:nvPr/>
            </p:nvGrpSpPr>
            <p:grpSpPr>
              <a:xfrm>
                <a:off x="5937020" y="1688528"/>
                <a:ext cx="1470677" cy="276999"/>
                <a:chOff x="2812259" y="3101235"/>
                <a:chExt cx="1470677" cy="276999"/>
              </a:xfrm>
            </p:grpSpPr>
            <p:graphicFrame>
              <p:nvGraphicFramePr>
                <p:cNvPr id="55" name="对象 54"/>
                <p:cNvGraphicFramePr>
                  <a:graphicFrameLocks noChangeAspect="1"/>
                </p:cNvGraphicFramePr>
                <p:nvPr>
                  <p:extLst>
                    <p:ext uri="{D42A27DB-BD31-4B8C-83A1-F6EECF244321}">
                      <p14:modId xmlns:p14="http://schemas.microsoft.com/office/powerpoint/2010/main" val="2469233675"/>
                    </p:ext>
                  </p:extLst>
                </p:nvPr>
              </p:nvGraphicFramePr>
              <p:xfrm>
                <a:off x="3636824" y="3128132"/>
                <a:ext cx="646112" cy="223837"/>
              </p:xfrm>
              <a:graphic>
                <a:graphicData uri="http://schemas.openxmlformats.org/presentationml/2006/ole">
                  <mc:AlternateContent xmlns:mc="http://schemas.openxmlformats.org/markup-compatibility/2006">
                    <mc:Choice xmlns:v="urn:schemas-microsoft-com:vml" Requires="v">
                      <p:oleObj spid="_x0000_s223889" name="Equation" r:id="rId8" imgW="444240" imgH="152280" progId="Equation.DSMT4">
                        <p:embed/>
                      </p:oleObj>
                    </mc:Choice>
                    <mc:Fallback>
                      <p:oleObj name="Equation" r:id="rId8" imgW="444240" imgH="152280" progId="Equation.DSMT4">
                        <p:embed/>
                        <p:pic>
                          <p:nvPicPr>
                            <p:cNvPr id="0" name=""/>
                            <p:cNvPicPr/>
                            <p:nvPr/>
                          </p:nvPicPr>
                          <p:blipFill>
                            <a:blip r:embed="rId9"/>
                            <a:stretch>
                              <a:fillRect/>
                            </a:stretch>
                          </p:blipFill>
                          <p:spPr>
                            <a:xfrm>
                              <a:off x="3636824" y="3128132"/>
                              <a:ext cx="646112" cy="223837"/>
                            </a:xfrm>
                            <a:prstGeom prst="rect">
                              <a:avLst/>
                            </a:prstGeom>
                          </p:spPr>
                        </p:pic>
                      </p:oleObj>
                    </mc:Fallback>
                  </mc:AlternateContent>
                </a:graphicData>
              </a:graphic>
            </p:graphicFrame>
            <p:sp>
              <p:nvSpPr>
                <p:cNvPr id="56" name="文本框 55"/>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pic>
        <p:nvPicPr>
          <p:cNvPr id="61" name="图片 60"/>
          <p:cNvPicPr>
            <a:picLocks noChangeAspect="1"/>
          </p:cNvPicPr>
          <p:nvPr/>
        </p:nvPicPr>
        <p:blipFill>
          <a:blip r:embed="rId10"/>
          <a:stretch>
            <a:fillRect/>
          </a:stretch>
        </p:blipFill>
        <p:spPr>
          <a:xfrm>
            <a:off x="640823" y="2315295"/>
            <a:ext cx="4680000" cy="1765817"/>
          </a:xfrm>
          <a:prstGeom prst="rect">
            <a:avLst/>
          </a:prstGeom>
        </p:spPr>
      </p:pic>
      <p:grpSp>
        <p:nvGrpSpPr>
          <p:cNvPr id="62" name="组合 61"/>
          <p:cNvGrpSpPr/>
          <p:nvPr/>
        </p:nvGrpSpPr>
        <p:grpSpPr>
          <a:xfrm>
            <a:off x="640823" y="4181729"/>
            <a:ext cx="8059677" cy="584775"/>
            <a:chOff x="574045" y="1541710"/>
            <a:chExt cx="8059677" cy="584775"/>
          </a:xfrm>
        </p:grpSpPr>
        <p:sp>
          <p:nvSpPr>
            <p:cNvPr id="63" name="文本框 62"/>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各连接对的综合情形</a:t>
              </a:r>
            </a:p>
          </p:txBody>
        </p:sp>
        <p:cxnSp>
          <p:nvCxnSpPr>
            <p:cNvPr id="64" name="直接箭头连接符 63"/>
            <p:cNvCxnSpPr>
              <a:stCxn id="63"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3316389" y="1657820"/>
              <a:ext cx="5317333" cy="355600"/>
              <a:chOff x="2090364" y="1656687"/>
              <a:chExt cx="5317333" cy="355600"/>
            </a:xfrm>
          </p:grpSpPr>
          <p:grpSp>
            <p:nvGrpSpPr>
              <p:cNvPr id="66" name="组合 65"/>
              <p:cNvGrpSpPr/>
              <p:nvPr/>
            </p:nvGrpSpPr>
            <p:grpSpPr>
              <a:xfrm>
                <a:off x="2090364" y="1656687"/>
                <a:ext cx="2039733" cy="355600"/>
                <a:chOff x="2475374" y="3061970"/>
                <a:chExt cx="2039733" cy="355600"/>
              </a:xfrm>
            </p:grpSpPr>
            <p:graphicFrame>
              <p:nvGraphicFramePr>
                <p:cNvPr id="73" name="对象 72"/>
                <p:cNvGraphicFramePr>
                  <a:graphicFrameLocks noChangeAspect="1"/>
                </p:cNvGraphicFramePr>
                <p:nvPr>
                  <p:extLst>
                    <p:ext uri="{D42A27DB-BD31-4B8C-83A1-F6EECF244321}">
                      <p14:modId xmlns:p14="http://schemas.microsoft.com/office/powerpoint/2010/main" val="1283478009"/>
                    </p:ext>
                  </p:extLst>
                </p:nvPr>
              </p:nvGraphicFramePr>
              <p:xfrm>
                <a:off x="3776920" y="3061970"/>
                <a:ext cx="738187" cy="355600"/>
              </p:xfrm>
              <a:graphic>
                <a:graphicData uri="http://schemas.openxmlformats.org/presentationml/2006/ole">
                  <mc:AlternateContent xmlns:mc="http://schemas.openxmlformats.org/markup-compatibility/2006">
                    <mc:Choice xmlns:v="urn:schemas-microsoft-com:vml" Requires="v">
                      <p:oleObj spid="_x0000_s223890" name="Equation" r:id="rId11" imgW="507960" imgH="241200" progId="Equation.DSMT4">
                        <p:embed/>
                      </p:oleObj>
                    </mc:Choice>
                    <mc:Fallback>
                      <p:oleObj name="Equation" r:id="rId11" imgW="507960" imgH="241200" progId="Equation.DSMT4">
                        <p:embed/>
                        <p:pic>
                          <p:nvPicPr>
                            <p:cNvPr id="0" name=""/>
                            <p:cNvPicPr/>
                            <p:nvPr/>
                          </p:nvPicPr>
                          <p:blipFill>
                            <a:blip r:embed="rId12"/>
                            <a:stretch>
                              <a:fillRect/>
                            </a:stretch>
                          </p:blipFill>
                          <p:spPr>
                            <a:xfrm>
                              <a:off x="3776920" y="3061970"/>
                              <a:ext cx="738187" cy="355600"/>
                            </a:xfrm>
                            <a:prstGeom prst="rect">
                              <a:avLst/>
                            </a:prstGeom>
                          </p:spPr>
                        </p:pic>
                      </p:oleObj>
                    </mc:Fallback>
                  </mc:AlternateContent>
                </a:graphicData>
              </a:graphic>
            </p:graphicFrame>
            <p:sp>
              <p:nvSpPr>
                <p:cNvPr id="74" name="文本框 73"/>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67" name="组合 66"/>
              <p:cNvGrpSpPr/>
              <p:nvPr/>
            </p:nvGrpSpPr>
            <p:grpSpPr>
              <a:xfrm>
                <a:off x="4268995" y="1695952"/>
                <a:ext cx="1550202" cy="276999"/>
                <a:chOff x="2812259" y="3101235"/>
                <a:chExt cx="1550202" cy="276999"/>
              </a:xfrm>
            </p:grpSpPr>
            <p:graphicFrame>
              <p:nvGraphicFramePr>
                <p:cNvPr id="71" name="对象 70"/>
                <p:cNvGraphicFramePr>
                  <a:graphicFrameLocks noChangeAspect="1"/>
                </p:cNvGraphicFramePr>
                <p:nvPr>
                  <p:extLst>
                    <p:ext uri="{D42A27DB-BD31-4B8C-83A1-F6EECF244321}">
                      <p14:modId xmlns:p14="http://schemas.microsoft.com/office/powerpoint/2010/main" val="3877853752"/>
                    </p:ext>
                  </p:extLst>
                </p:nvPr>
              </p:nvGraphicFramePr>
              <p:xfrm>
                <a:off x="3790961" y="3111183"/>
                <a:ext cx="571500" cy="260350"/>
              </p:xfrm>
              <a:graphic>
                <a:graphicData uri="http://schemas.openxmlformats.org/presentationml/2006/ole">
                  <mc:AlternateContent xmlns:mc="http://schemas.openxmlformats.org/markup-compatibility/2006">
                    <mc:Choice xmlns:v="urn:schemas-microsoft-com:vml" Requires="v">
                      <p:oleObj spid="_x0000_s223891" name="Equation" r:id="rId13" imgW="393480" imgH="177480" progId="Equation.DSMT4">
                        <p:embed/>
                      </p:oleObj>
                    </mc:Choice>
                    <mc:Fallback>
                      <p:oleObj name="Equation" r:id="rId13" imgW="393480" imgH="177480" progId="Equation.DSMT4">
                        <p:embed/>
                        <p:pic>
                          <p:nvPicPr>
                            <p:cNvPr id="0" name=""/>
                            <p:cNvPicPr/>
                            <p:nvPr/>
                          </p:nvPicPr>
                          <p:blipFill>
                            <a:blip r:embed="rId14"/>
                            <a:stretch>
                              <a:fillRect/>
                            </a:stretch>
                          </p:blipFill>
                          <p:spPr>
                            <a:xfrm>
                              <a:off x="3790961" y="3111183"/>
                              <a:ext cx="571500" cy="260350"/>
                            </a:xfrm>
                            <a:prstGeom prst="rect">
                              <a:avLst/>
                            </a:prstGeom>
                          </p:spPr>
                        </p:pic>
                      </p:oleObj>
                    </mc:Fallback>
                  </mc:AlternateContent>
                </a:graphicData>
              </a:graphic>
            </p:graphicFrame>
            <p:sp>
              <p:nvSpPr>
                <p:cNvPr id="72" name="文本框 71"/>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68" name="组合 67"/>
              <p:cNvGrpSpPr/>
              <p:nvPr/>
            </p:nvGrpSpPr>
            <p:grpSpPr>
              <a:xfrm>
                <a:off x="5937020" y="1688528"/>
                <a:ext cx="1470677" cy="276999"/>
                <a:chOff x="2812259" y="3101235"/>
                <a:chExt cx="1470677" cy="276999"/>
              </a:xfrm>
            </p:grpSpPr>
            <p:graphicFrame>
              <p:nvGraphicFramePr>
                <p:cNvPr id="69" name="对象 68"/>
                <p:cNvGraphicFramePr>
                  <a:graphicFrameLocks noChangeAspect="1"/>
                </p:cNvGraphicFramePr>
                <p:nvPr>
                  <p:extLst/>
                </p:nvPr>
              </p:nvGraphicFramePr>
              <p:xfrm>
                <a:off x="3636824" y="3128132"/>
                <a:ext cx="646112" cy="223837"/>
              </p:xfrm>
              <a:graphic>
                <a:graphicData uri="http://schemas.openxmlformats.org/presentationml/2006/ole">
                  <mc:AlternateContent xmlns:mc="http://schemas.openxmlformats.org/markup-compatibility/2006">
                    <mc:Choice xmlns:v="urn:schemas-microsoft-com:vml" Requires="v">
                      <p:oleObj spid="_x0000_s223892" name="Equation" r:id="rId15" imgW="444240" imgH="152280" progId="Equation.DSMT4">
                        <p:embed/>
                      </p:oleObj>
                    </mc:Choice>
                    <mc:Fallback>
                      <p:oleObj name="Equation" r:id="rId15" imgW="444240" imgH="152280" progId="Equation.DSMT4">
                        <p:embed/>
                        <p:pic>
                          <p:nvPicPr>
                            <p:cNvPr id="0" name=""/>
                            <p:cNvPicPr/>
                            <p:nvPr/>
                          </p:nvPicPr>
                          <p:blipFill>
                            <a:blip r:embed="rId9"/>
                            <a:stretch>
                              <a:fillRect/>
                            </a:stretch>
                          </p:blipFill>
                          <p:spPr>
                            <a:xfrm>
                              <a:off x="3636824" y="3128132"/>
                              <a:ext cx="646112" cy="223837"/>
                            </a:xfrm>
                            <a:prstGeom prst="rect">
                              <a:avLst/>
                            </a:prstGeom>
                          </p:spPr>
                        </p:pic>
                      </p:oleObj>
                    </mc:Fallback>
                  </mc:AlternateContent>
                </a:graphicData>
              </a:graphic>
            </p:graphicFrame>
            <p:sp>
              <p:nvSpPr>
                <p:cNvPr id="70" name="文本框 69"/>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pic>
        <p:nvPicPr>
          <p:cNvPr id="75" name="图片 74"/>
          <p:cNvPicPr>
            <a:picLocks noChangeAspect="1"/>
          </p:cNvPicPr>
          <p:nvPr/>
        </p:nvPicPr>
        <p:blipFill>
          <a:blip r:embed="rId16"/>
          <a:stretch>
            <a:fillRect/>
          </a:stretch>
        </p:blipFill>
        <p:spPr>
          <a:xfrm>
            <a:off x="640823" y="4882614"/>
            <a:ext cx="4680000" cy="1758818"/>
          </a:xfrm>
          <a:prstGeom prst="rect">
            <a:avLst/>
          </a:prstGeom>
        </p:spPr>
      </p:pic>
      <p:sp>
        <p:nvSpPr>
          <p:cNvPr id="76" name="矩形 75"/>
          <p:cNvSpPr/>
          <p:nvPr/>
        </p:nvSpPr>
        <p:spPr>
          <a:xfrm>
            <a:off x="5640404" y="4882614"/>
            <a:ext cx="3060096" cy="178510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转子振动响应中出现了</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倍频和</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倍频分量，其中，各个连接对的周向位置不均匀性、径向刚度差异性是</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倍频分量的主要来源，刚度非线性是</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倍频分量的主要来源。</a:t>
            </a:r>
          </a:p>
        </p:txBody>
      </p:sp>
    </p:spTree>
    <p:extLst>
      <p:ext uri="{BB962C8B-B14F-4D97-AF65-F5344CB8AC3E}">
        <p14:creationId xmlns:p14="http://schemas.microsoft.com/office/powerpoint/2010/main" val="8553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left)">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par>
                                <p:cTn id="21" presetID="22" presetClass="entr" presetSubtype="8"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left)">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left)">
                                      <p:cBhvr>
                                        <p:cTn id="2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7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3.4 </a:t>
            </a:r>
            <a:r>
              <a:rPr lang="zh-CN" altLang="en-US" b="1" dirty="0">
                <a:latin typeface="微软雅黑" panose="020B0503020204020204" pitchFamily="34" charset="-122"/>
                <a:ea typeface="微软雅黑" panose="020B0503020204020204" pitchFamily="34" charset="-122"/>
              </a:rPr>
              <a:t>平行不对</a:t>
            </a:r>
            <a:r>
              <a:rPr lang="zh-CN" altLang="en-US" b="1" dirty="0" smtClean="0">
                <a:latin typeface="微软雅黑" panose="020B0503020204020204" pitchFamily="34" charset="-122"/>
                <a:ea typeface="微软雅黑" panose="020B0503020204020204" pitchFamily="34" charset="-122"/>
              </a:rPr>
              <a:t>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3.4.3 </a:t>
            </a:r>
            <a:r>
              <a:rPr lang="zh-CN" altLang="en-US" sz="1600" dirty="0" smtClean="0">
                <a:latin typeface="微软雅黑" panose="020B0503020204020204" pitchFamily="34" charset="-122"/>
                <a:ea typeface="微软雅黑" panose="020B0503020204020204" pitchFamily="34" charset="-122"/>
              </a:rPr>
              <a:t>平行</a:t>
            </a:r>
            <a:r>
              <a:rPr lang="zh-CN" altLang="en-US" sz="1600" dirty="0">
                <a:latin typeface="微软雅黑" panose="020B0503020204020204" pitchFamily="34" charset="-122"/>
                <a:ea typeface="微软雅黑" panose="020B0503020204020204" pitchFamily="34" charset="-122"/>
              </a:rPr>
              <a:t>不对中量对振动响应的影响</a:t>
            </a:r>
          </a:p>
        </p:txBody>
      </p:sp>
      <p:cxnSp>
        <p:nvCxnSpPr>
          <p:cNvPr id="23" name="直接箭头连接符 22"/>
          <p:cNvCxnSpPr/>
          <p:nvPr/>
        </p:nvCxnSpPr>
        <p:spPr>
          <a:xfrm rot="5400000">
            <a:off x="773270" y="3299879"/>
            <a:ext cx="40179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72207" y="2288788"/>
            <a:ext cx="1901501" cy="276999"/>
            <a:chOff x="2475374" y="3101235"/>
            <a:chExt cx="1901501" cy="276999"/>
          </a:xfrm>
        </p:grpSpPr>
        <p:graphicFrame>
          <p:nvGraphicFramePr>
            <p:cNvPr id="39" name="对象 38"/>
            <p:cNvGraphicFramePr>
              <a:graphicFrameLocks noChangeAspect="1"/>
            </p:cNvGraphicFramePr>
            <p:nvPr>
              <p:extLst>
                <p:ext uri="{D42A27DB-BD31-4B8C-83A1-F6EECF244321}">
                  <p14:modId xmlns:p14="http://schemas.microsoft.com/office/powerpoint/2010/main" val="1325332388"/>
                </p:ext>
              </p:extLst>
            </p:nvPr>
          </p:nvGraphicFramePr>
          <p:xfrm>
            <a:off x="3473588" y="3127159"/>
            <a:ext cx="903287" cy="223837"/>
          </p:xfrm>
          <a:graphic>
            <a:graphicData uri="http://schemas.openxmlformats.org/presentationml/2006/ole">
              <mc:AlternateContent xmlns:mc="http://schemas.openxmlformats.org/markup-compatibility/2006">
                <mc:Choice xmlns:v="urn:schemas-microsoft-com:vml" Requires="v">
                  <p:oleObj spid="_x0000_s201603" name="Equation" r:id="rId4" imgW="622080" imgH="152280" progId="Equation.DSMT4">
                    <p:embed/>
                  </p:oleObj>
                </mc:Choice>
                <mc:Fallback>
                  <p:oleObj name="Equation" r:id="rId4" imgW="622080" imgH="152280" progId="Equation.DSMT4">
                    <p:embed/>
                    <p:pic>
                      <p:nvPicPr>
                        <p:cNvPr id="0" name=""/>
                        <p:cNvPicPr/>
                        <p:nvPr/>
                      </p:nvPicPr>
                      <p:blipFill>
                        <a:blip r:embed="rId5"/>
                        <a:stretch>
                          <a:fillRect/>
                        </a:stretch>
                      </p:blipFill>
                      <p:spPr>
                        <a:xfrm>
                          <a:off x="3473588" y="3127159"/>
                          <a:ext cx="903287" cy="223837"/>
                        </a:xfrm>
                        <a:prstGeom prst="rect">
                          <a:avLst/>
                        </a:prstGeom>
                      </p:spPr>
                    </p:pic>
                  </p:oleObj>
                </mc:Fallback>
              </mc:AlternateContent>
            </a:graphicData>
          </a:graphic>
        </p:graphicFrame>
        <p:sp>
          <p:nvSpPr>
            <p:cNvPr id="40" name="文本框 39"/>
            <p:cNvSpPr txBox="1"/>
            <p:nvPr/>
          </p:nvSpPr>
          <p:spPr>
            <a:xfrm>
              <a:off x="2475374" y="3101235"/>
              <a:ext cx="1107996" cy="276999"/>
            </a:xfrm>
            <a:prstGeom prst="rect">
              <a:avLst/>
            </a:prstGeom>
            <a:noFill/>
          </p:spPr>
          <p:txBody>
            <a:bodyPr wrap="none" rtlCol="0">
              <a:spAutoFit/>
            </a:bodyPr>
            <a:lstStyle/>
            <a:p>
              <a:r>
                <a:rPr lang="zh-CN" altLang="en-US" sz="1200" dirty="0" smtClean="0"/>
                <a:t>平行不对中量</a:t>
              </a:r>
              <a:endParaRPr lang="zh-CN" altLang="en-US" sz="1200" dirty="0"/>
            </a:p>
          </p:txBody>
        </p:sp>
      </p:grpSp>
      <p:grpSp>
        <p:nvGrpSpPr>
          <p:cNvPr id="44" name="组合 43"/>
          <p:cNvGrpSpPr/>
          <p:nvPr/>
        </p:nvGrpSpPr>
        <p:grpSpPr>
          <a:xfrm>
            <a:off x="129042" y="5777870"/>
            <a:ext cx="1844666" cy="276999"/>
            <a:chOff x="2475374" y="3101235"/>
            <a:chExt cx="1844666" cy="276999"/>
          </a:xfrm>
        </p:grpSpPr>
        <p:graphicFrame>
          <p:nvGraphicFramePr>
            <p:cNvPr id="45" name="对象 44"/>
            <p:cNvGraphicFramePr>
              <a:graphicFrameLocks noChangeAspect="1"/>
            </p:cNvGraphicFramePr>
            <p:nvPr>
              <p:extLst>
                <p:ext uri="{D42A27DB-BD31-4B8C-83A1-F6EECF244321}">
                  <p14:modId xmlns:p14="http://schemas.microsoft.com/office/powerpoint/2010/main" val="3429047925"/>
                </p:ext>
              </p:extLst>
            </p:nvPr>
          </p:nvGraphicFramePr>
          <p:xfrm>
            <a:off x="3434215" y="3126229"/>
            <a:ext cx="885825" cy="225425"/>
          </p:xfrm>
          <a:graphic>
            <a:graphicData uri="http://schemas.openxmlformats.org/presentationml/2006/ole">
              <mc:AlternateContent xmlns:mc="http://schemas.openxmlformats.org/markup-compatibility/2006">
                <mc:Choice xmlns:v="urn:schemas-microsoft-com:vml" Requires="v">
                  <p:oleObj spid="_x0000_s201604" name="Equation" r:id="rId6" imgW="609480" imgH="152280" progId="Equation.DSMT4">
                    <p:embed/>
                  </p:oleObj>
                </mc:Choice>
                <mc:Fallback>
                  <p:oleObj name="Equation" r:id="rId6" imgW="609480" imgH="152280" progId="Equation.DSMT4">
                    <p:embed/>
                    <p:pic>
                      <p:nvPicPr>
                        <p:cNvPr id="0" name=""/>
                        <p:cNvPicPr/>
                        <p:nvPr/>
                      </p:nvPicPr>
                      <p:blipFill>
                        <a:blip r:embed="rId7"/>
                        <a:stretch>
                          <a:fillRect/>
                        </a:stretch>
                      </p:blipFill>
                      <p:spPr>
                        <a:xfrm>
                          <a:off x="3434215" y="3126229"/>
                          <a:ext cx="885825" cy="225425"/>
                        </a:xfrm>
                        <a:prstGeom prst="rect">
                          <a:avLst/>
                        </a:prstGeom>
                      </p:spPr>
                    </p:pic>
                  </p:oleObj>
                </mc:Fallback>
              </mc:AlternateContent>
            </a:graphicData>
          </a:graphic>
        </p:graphicFrame>
        <p:sp>
          <p:nvSpPr>
            <p:cNvPr id="46" name="文本框 45"/>
            <p:cNvSpPr txBox="1"/>
            <p:nvPr/>
          </p:nvSpPr>
          <p:spPr>
            <a:xfrm>
              <a:off x="2475374" y="3101235"/>
              <a:ext cx="1107996" cy="276999"/>
            </a:xfrm>
            <a:prstGeom prst="rect">
              <a:avLst/>
            </a:prstGeom>
            <a:noFill/>
          </p:spPr>
          <p:txBody>
            <a:bodyPr wrap="none" rtlCol="0">
              <a:spAutoFit/>
            </a:bodyPr>
            <a:lstStyle/>
            <a:p>
              <a:r>
                <a:rPr lang="zh-CN" altLang="en-US" sz="1200" dirty="0" smtClean="0"/>
                <a:t>平行不对中量</a:t>
              </a:r>
              <a:endParaRPr lang="zh-CN" altLang="en-US" sz="1200" dirty="0"/>
            </a:p>
          </p:txBody>
        </p:sp>
      </p:grpSp>
      <p:pic>
        <p:nvPicPr>
          <p:cNvPr id="9" name="图片 8"/>
          <p:cNvPicPr>
            <a:picLocks noChangeAspect="1"/>
          </p:cNvPicPr>
          <p:nvPr/>
        </p:nvPicPr>
        <p:blipFill>
          <a:blip r:embed="rId8"/>
          <a:stretch>
            <a:fillRect/>
          </a:stretch>
        </p:blipFill>
        <p:spPr>
          <a:xfrm>
            <a:off x="1969222" y="3426534"/>
            <a:ext cx="5040000" cy="1478640"/>
          </a:xfrm>
          <a:prstGeom prst="rect">
            <a:avLst/>
          </a:prstGeom>
        </p:spPr>
      </p:pic>
      <p:pic>
        <p:nvPicPr>
          <p:cNvPr id="15" name="图片 14"/>
          <p:cNvPicPr>
            <a:picLocks noChangeAspect="1"/>
          </p:cNvPicPr>
          <p:nvPr/>
        </p:nvPicPr>
        <p:blipFill>
          <a:blip r:embed="rId9"/>
          <a:stretch>
            <a:fillRect/>
          </a:stretch>
        </p:blipFill>
        <p:spPr>
          <a:xfrm>
            <a:off x="1969222" y="5097590"/>
            <a:ext cx="5040000" cy="1635972"/>
          </a:xfrm>
          <a:prstGeom prst="rect">
            <a:avLst/>
          </a:prstGeom>
        </p:spPr>
      </p:pic>
      <p:grpSp>
        <p:nvGrpSpPr>
          <p:cNvPr id="48" name="组合 47"/>
          <p:cNvGrpSpPr/>
          <p:nvPr/>
        </p:nvGrpSpPr>
        <p:grpSpPr>
          <a:xfrm>
            <a:off x="129042" y="4027355"/>
            <a:ext cx="1844666" cy="276999"/>
            <a:chOff x="2475374" y="3101235"/>
            <a:chExt cx="1844666" cy="276999"/>
          </a:xfrm>
        </p:grpSpPr>
        <p:graphicFrame>
          <p:nvGraphicFramePr>
            <p:cNvPr id="49" name="对象 48"/>
            <p:cNvGraphicFramePr>
              <a:graphicFrameLocks noChangeAspect="1"/>
            </p:cNvGraphicFramePr>
            <p:nvPr>
              <p:extLst>
                <p:ext uri="{D42A27DB-BD31-4B8C-83A1-F6EECF244321}">
                  <p14:modId xmlns:p14="http://schemas.microsoft.com/office/powerpoint/2010/main" val="3516152031"/>
                </p:ext>
              </p:extLst>
            </p:nvPr>
          </p:nvGraphicFramePr>
          <p:xfrm>
            <a:off x="3434215" y="3126229"/>
            <a:ext cx="885825" cy="225425"/>
          </p:xfrm>
          <a:graphic>
            <a:graphicData uri="http://schemas.openxmlformats.org/presentationml/2006/ole">
              <mc:AlternateContent xmlns:mc="http://schemas.openxmlformats.org/markup-compatibility/2006">
                <mc:Choice xmlns:v="urn:schemas-microsoft-com:vml" Requires="v">
                  <p:oleObj spid="_x0000_s201605" name="Equation" r:id="rId10" imgW="609480" imgH="152280" progId="Equation.DSMT4">
                    <p:embed/>
                  </p:oleObj>
                </mc:Choice>
                <mc:Fallback>
                  <p:oleObj name="Equation" r:id="rId10" imgW="609480" imgH="152280" progId="Equation.DSMT4">
                    <p:embed/>
                    <p:pic>
                      <p:nvPicPr>
                        <p:cNvPr id="0" name=""/>
                        <p:cNvPicPr/>
                        <p:nvPr/>
                      </p:nvPicPr>
                      <p:blipFill>
                        <a:blip r:embed="rId11"/>
                        <a:stretch>
                          <a:fillRect/>
                        </a:stretch>
                      </p:blipFill>
                      <p:spPr>
                        <a:xfrm>
                          <a:off x="3434215" y="3126229"/>
                          <a:ext cx="885825" cy="225425"/>
                        </a:xfrm>
                        <a:prstGeom prst="rect">
                          <a:avLst/>
                        </a:prstGeom>
                      </p:spPr>
                    </p:pic>
                  </p:oleObj>
                </mc:Fallback>
              </mc:AlternateContent>
            </a:graphicData>
          </a:graphic>
        </p:graphicFrame>
        <p:sp>
          <p:nvSpPr>
            <p:cNvPr id="50" name="文本框 49"/>
            <p:cNvSpPr txBox="1"/>
            <p:nvPr/>
          </p:nvSpPr>
          <p:spPr>
            <a:xfrm>
              <a:off x="2475374" y="3101235"/>
              <a:ext cx="1107996" cy="276999"/>
            </a:xfrm>
            <a:prstGeom prst="rect">
              <a:avLst/>
            </a:prstGeom>
            <a:noFill/>
          </p:spPr>
          <p:txBody>
            <a:bodyPr wrap="none" rtlCol="0">
              <a:spAutoFit/>
            </a:bodyPr>
            <a:lstStyle/>
            <a:p>
              <a:r>
                <a:rPr lang="zh-CN" altLang="en-US" sz="1200" dirty="0" smtClean="0"/>
                <a:t>平行不对中量</a:t>
              </a:r>
              <a:endParaRPr lang="zh-CN" altLang="en-US" sz="1200" dirty="0"/>
            </a:p>
          </p:txBody>
        </p:sp>
      </p:grpSp>
      <p:cxnSp>
        <p:nvCxnSpPr>
          <p:cNvPr id="51" name="直接箭头连接符 50"/>
          <p:cNvCxnSpPr/>
          <p:nvPr/>
        </p:nvCxnSpPr>
        <p:spPr>
          <a:xfrm rot="5400000">
            <a:off x="773270" y="5212654"/>
            <a:ext cx="40179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135727" y="3143916"/>
            <a:ext cx="1737093" cy="2042290"/>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随着不对中量的增加，振动响应时域特征趋于复杂，频谱中可以看出</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倍频和</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倍频分量幅值都逐渐增加。</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pic>
        <p:nvPicPr>
          <p:cNvPr id="19" name="图片 18"/>
          <p:cNvPicPr>
            <a:picLocks noChangeAspect="1"/>
          </p:cNvPicPr>
          <p:nvPr/>
        </p:nvPicPr>
        <p:blipFill>
          <a:blip r:embed="rId12"/>
          <a:stretch>
            <a:fillRect/>
          </a:stretch>
        </p:blipFill>
        <p:spPr>
          <a:xfrm>
            <a:off x="1969222" y="1635145"/>
            <a:ext cx="5040000" cy="1597388"/>
          </a:xfrm>
          <a:prstGeom prst="rect">
            <a:avLst/>
          </a:prstGeom>
        </p:spPr>
      </p:pic>
    </p:spTree>
    <p:extLst>
      <p:ext uri="{BB962C8B-B14F-4D97-AF65-F5344CB8AC3E}">
        <p14:creationId xmlns:p14="http://schemas.microsoft.com/office/powerpoint/2010/main" val="10904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up)">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strVal val="#ppt_x"/>
                                          </p:val>
                                        </p:tav>
                                        <p:tav tm="100000">
                                          <p:val>
                                            <p:strVal val="#ppt_x"/>
                                          </p:val>
                                        </p:tav>
                                      </p:tavLst>
                                    </p:anim>
                                    <p:anim calcmode="lin" valueType="num">
                                      <p:cBhvr>
                                        <p:cTn id="48" dur="500" fill="hold"/>
                                        <p:tgtEl>
                                          <p:spTgt spid="15"/>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3.5 </a:t>
            </a:r>
            <a:r>
              <a:rPr lang="zh-CN" altLang="en-US" b="1" dirty="0">
                <a:latin typeface="微软雅黑" panose="020B0503020204020204" pitchFamily="34" charset="-122"/>
                <a:ea typeface="微软雅黑" panose="020B0503020204020204" pitchFamily="34" charset="-122"/>
              </a:rPr>
              <a:t>角度</a:t>
            </a:r>
            <a:r>
              <a:rPr lang="zh-CN" altLang="en-US" b="1" dirty="0" smtClean="0">
                <a:latin typeface="微软雅黑" panose="020B0503020204020204" pitchFamily="34" charset="-122"/>
                <a:ea typeface="微软雅黑" panose="020B0503020204020204" pitchFamily="34" charset="-122"/>
              </a:rPr>
              <a:t>不对中故障仿真分析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2516413"/>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3.5.1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连接对的理想情形</a:t>
            </a: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670197435"/>
                  </p:ext>
                </p:extLst>
              </p:nvPr>
            </p:nvGraphicFramePr>
            <p:xfrm>
              <a:off x="861464" y="1404425"/>
              <a:ext cx="7940844" cy="1102360"/>
            </p:xfrm>
            <a:graphic>
              <a:graphicData uri="http://schemas.openxmlformats.org/drawingml/2006/table">
                <a:tbl>
                  <a:tblPr firstRow="1" bandRow="1">
                    <a:tableStyleId>{5C22544A-7EE6-4342-B048-85BDC9FD1C3A}</a:tableStyleId>
                  </a:tblPr>
                  <a:tblGrid>
                    <a:gridCol w="882316"/>
                    <a:gridCol w="882316"/>
                    <a:gridCol w="882316"/>
                    <a:gridCol w="882316"/>
                    <a:gridCol w="882316"/>
                    <a:gridCol w="973756"/>
                    <a:gridCol w="895149"/>
                    <a:gridCol w="731520"/>
                    <a:gridCol w="928839"/>
                  </a:tblGrid>
                  <a:tr h="370840">
                    <a:tc>
                      <a:txBody>
                        <a:bodyPr/>
                        <a:lstStyle/>
                        <a:p>
                          <a:pPr algn="ctr"/>
                          <a:r>
                            <a:rPr lang="zh-CN" altLang="en-US" sz="1400" b="0" dirty="0" smtClean="0"/>
                            <a:t>参数名</a:t>
                          </a:r>
                          <a:endParaRPr lang="zh-CN" altLang="en-US" sz="1400" b="0" dirty="0"/>
                        </a:p>
                      </a:txBody>
                      <a:tcPr anchor="ctr"/>
                    </a:tc>
                    <a:tc>
                      <a:txBody>
                        <a:bodyPr/>
                        <a:lstStyle/>
                        <a:p>
                          <a:pPr algn="ctr"/>
                          <a:r>
                            <a:rPr lang="zh-CN" altLang="en-US" sz="1400" b="0" dirty="0" smtClean="0"/>
                            <a:t>连接对数量</a:t>
                          </a:r>
                          <a:r>
                            <a:rPr lang="en-US" altLang="zh-CN" sz="1400" b="0" dirty="0" smtClean="0"/>
                            <a:t>/</a:t>
                          </a:r>
                          <a:r>
                            <a:rPr lang="zh-CN" altLang="en-US" sz="1400" b="0" dirty="0" smtClean="0"/>
                            <a:t>个</a:t>
                          </a:r>
                          <a:endParaRPr lang="zh-CN" altLang="en-US" sz="1400" b="0" dirty="0"/>
                        </a:p>
                      </a:txBody>
                      <a:tcPr anchor="ctr"/>
                    </a:tc>
                    <a:tc>
                      <a:txBody>
                        <a:bodyPr/>
                        <a:lstStyle/>
                        <a:p>
                          <a:pPr algn="ctr"/>
                          <a:r>
                            <a:rPr lang="zh-CN" altLang="en-US" sz="1400" b="0" dirty="0" smtClean="0"/>
                            <a:t>连接对作用半径</a:t>
                          </a:r>
                          <a:r>
                            <a:rPr lang="en-US" altLang="zh-CN" sz="1400" b="0" dirty="0" smtClean="0"/>
                            <a:t>/mm</a:t>
                          </a:r>
                          <a:endParaRPr lang="zh-CN" altLang="en-US" sz="1400" b="0" dirty="0"/>
                        </a:p>
                      </a:txBody>
                      <a:tcPr anchor="ctr"/>
                    </a:tc>
                    <a:tc>
                      <a:txBody>
                        <a:bodyPr/>
                        <a:lstStyle/>
                        <a:p>
                          <a:pPr algn="ctr"/>
                          <a:r>
                            <a:rPr lang="zh-CN" altLang="en-US" sz="1400" b="0" dirty="0" smtClean="0"/>
                            <a:t>角度不对中量</a:t>
                          </a:r>
                          <a:r>
                            <a:rPr lang="en-US" altLang="zh-CN" sz="1400" b="0" dirty="0" smtClean="0"/>
                            <a:t>/</a:t>
                          </a:r>
                          <a:r>
                            <a:rPr lang="zh-CN" altLang="en-US" sz="1400" b="0" dirty="0" smtClean="0"/>
                            <a:t>度</a:t>
                          </a:r>
                          <a:endParaRPr lang="zh-CN" altLang="en-US" sz="1400" b="0" dirty="0"/>
                        </a:p>
                      </a:txBody>
                      <a:tcPr anchor="ctr"/>
                    </a:tc>
                    <a:tc>
                      <a:txBody>
                        <a:bodyPr/>
                        <a:lstStyle/>
                        <a:p>
                          <a:pPr algn="ctr"/>
                          <a:r>
                            <a:rPr lang="zh-CN" altLang="en-US" sz="1400" b="0" dirty="0" smtClean="0"/>
                            <a:t>转速</a:t>
                          </a:r>
                          <a:r>
                            <a:rPr lang="en-US" altLang="zh-CN" sz="1400" b="0" dirty="0" smtClean="0"/>
                            <a:t>/(r/min)</a:t>
                          </a:r>
                          <a:endParaRPr lang="zh-CN" altLang="en-US" sz="1400" b="0" dirty="0"/>
                        </a:p>
                      </a:txBody>
                      <a:tcPr anchor="ctr"/>
                    </a:tc>
                    <a:tc>
                      <a:txBody>
                        <a:bodyPr/>
                        <a:lstStyle/>
                        <a:p>
                          <a:pPr algn="ctr"/>
                          <a:r>
                            <a:rPr lang="en-US" altLang="zh-CN" sz="1400" b="0" dirty="0" err="1" smtClean="0"/>
                            <a:t>Newmark</a:t>
                          </a:r>
                          <a:r>
                            <a:rPr lang="zh-CN" altLang="en-US" sz="1400" b="0" dirty="0" smtClean="0"/>
                            <a:t>算法参数</a:t>
                          </a:r>
                          <a14:m>
                            <m:oMath xmlns:m="http://schemas.openxmlformats.org/officeDocument/2006/math">
                              <m:r>
                                <a:rPr lang="zh-CN" altLang="en-US" sz="1400" b="0" i="1" smtClean="0">
                                  <a:latin typeface="Cambria Math" panose="02040503050406030204" pitchFamily="18" charset="0"/>
                                </a:rPr>
                                <m:t>𝛾</m:t>
                              </m:r>
                            </m:oMath>
                          </a14:m>
                          <a:endParaRPr lang="zh-CN" altLang="en-US" sz="14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t>Newmark</a:t>
                          </a:r>
                          <a:r>
                            <a:rPr lang="zh-CN" altLang="en-US" sz="1400" b="0" dirty="0" smtClean="0"/>
                            <a:t>算法参数</a:t>
                          </a:r>
                          <a14:m>
                            <m:oMath xmlns:m="http://schemas.openxmlformats.org/officeDocument/2006/math">
                              <m:r>
                                <a:rPr lang="zh-CN" altLang="en-US" sz="1400" b="0" i="1" smtClean="0">
                                  <a:latin typeface="Cambria Math" panose="02040503050406030204" pitchFamily="18" charset="0"/>
                                </a:rPr>
                                <m:t>𝛽</m:t>
                              </m:r>
                            </m:oMath>
                          </a14:m>
                          <a:endParaRPr lang="zh-CN" altLang="en-US" sz="1400" b="0" dirty="0"/>
                        </a:p>
                      </a:txBody>
                      <a:tcPr anchor="ctr"/>
                    </a:tc>
                    <a:tc>
                      <a:txBody>
                        <a:bodyPr/>
                        <a:lstStyle/>
                        <a:p>
                          <a:pPr algn="ctr"/>
                          <a:r>
                            <a:rPr lang="zh-CN" altLang="en-US" sz="1400" b="0" dirty="0" smtClean="0"/>
                            <a:t>求解总时间</a:t>
                          </a:r>
                          <a:r>
                            <a:rPr lang="en-US" altLang="zh-CN" sz="1400" b="0" dirty="0" smtClean="0"/>
                            <a:t>/s</a:t>
                          </a:r>
                          <a:endParaRPr lang="zh-CN" altLang="en-US" sz="1400" b="0" dirty="0"/>
                        </a:p>
                      </a:txBody>
                      <a:tcPr anchor="ctr"/>
                    </a:tc>
                    <a:tc>
                      <a:txBody>
                        <a:bodyPr/>
                        <a:lstStyle/>
                        <a:p>
                          <a:pPr algn="ctr"/>
                          <a:r>
                            <a:rPr lang="zh-CN" altLang="en-US" sz="1400" b="0" dirty="0" smtClean="0"/>
                            <a:t>时间步长</a:t>
                          </a:r>
                          <a:r>
                            <a:rPr lang="en-US" altLang="zh-CN" sz="1400" b="0" dirty="0" smtClean="0"/>
                            <a:t>/s</a:t>
                          </a:r>
                          <a:endParaRPr lang="zh-CN" altLang="en-US" sz="1400" b="0" dirty="0"/>
                        </a:p>
                      </a:txBody>
                      <a:tcPr anchor="ctr"/>
                    </a:tc>
                  </a:tr>
                  <a:tr h="370840">
                    <a:tc>
                      <a:txBody>
                        <a:bodyPr/>
                        <a:lstStyle/>
                        <a:p>
                          <a:pPr algn="ctr"/>
                          <a:r>
                            <a:rPr lang="zh-CN" altLang="en-US" sz="1400" b="0" dirty="0" smtClean="0"/>
                            <a:t>数值</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0.5</a:t>
                          </a:r>
                          <a:endParaRPr lang="zh-CN" altLang="en-US" sz="1400" b="0" dirty="0"/>
                        </a:p>
                      </a:txBody>
                      <a:tcPr anchor="ctr"/>
                    </a:tc>
                    <a:tc>
                      <a:txBody>
                        <a:bodyPr/>
                        <a:lstStyle/>
                        <a:p>
                          <a:pPr algn="ctr"/>
                          <a:r>
                            <a:rPr lang="en-US" altLang="zh-CN" sz="1400" b="0" dirty="0" smtClean="0"/>
                            <a:t>1800</a:t>
                          </a:r>
                          <a:endParaRPr lang="zh-CN" altLang="en-US" sz="1400" b="0" dirty="0"/>
                        </a:p>
                      </a:txBody>
                      <a:tcPr anchor="ctr"/>
                    </a:tc>
                    <a:tc>
                      <a:txBody>
                        <a:bodyPr/>
                        <a:lstStyle/>
                        <a:p>
                          <a:pPr algn="ctr"/>
                          <a:r>
                            <a:rPr lang="en-US" altLang="zh-CN" sz="1400" b="0" dirty="0" smtClean="0"/>
                            <a:t>1/2</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2</a:t>
                          </a:r>
                          <a:endParaRPr lang="zh-CN" altLang="en-US" sz="1400" b="0" dirty="0"/>
                        </a:p>
                      </a:txBody>
                      <a:tcPr anchor="ctr"/>
                    </a:tc>
                    <a:tc>
                      <a:txBody>
                        <a:bodyPr/>
                        <a:lstStyle/>
                        <a:p>
                          <a:pPr algn="ctr"/>
                          <a:r>
                            <a:rPr lang="en-US" altLang="zh-CN" sz="1400" b="0" dirty="0" smtClean="0"/>
                            <a:t>1e-5</a:t>
                          </a:r>
                          <a:endParaRPr lang="zh-CN" altLang="en-US" sz="1400" b="0" dirty="0"/>
                        </a:p>
                      </a:txBody>
                      <a:tcPr anchor="ct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670197435"/>
                  </p:ext>
                </p:extLst>
              </p:nvPr>
            </p:nvGraphicFramePr>
            <p:xfrm>
              <a:off x="861464" y="1404425"/>
              <a:ext cx="7940844" cy="1102360"/>
            </p:xfrm>
            <a:graphic>
              <a:graphicData uri="http://schemas.openxmlformats.org/drawingml/2006/table">
                <a:tbl>
                  <a:tblPr firstRow="1" bandRow="1">
                    <a:tableStyleId>{5C22544A-7EE6-4342-B048-85BDC9FD1C3A}</a:tableStyleId>
                  </a:tblPr>
                  <a:tblGrid>
                    <a:gridCol w="882316"/>
                    <a:gridCol w="882316"/>
                    <a:gridCol w="882316"/>
                    <a:gridCol w="882316"/>
                    <a:gridCol w="882316"/>
                    <a:gridCol w="973756"/>
                    <a:gridCol w="895149"/>
                    <a:gridCol w="731520"/>
                    <a:gridCol w="928839"/>
                  </a:tblGrid>
                  <a:tr h="731520">
                    <a:tc>
                      <a:txBody>
                        <a:bodyPr/>
                        <a:lstStyle/>
                        <a:p>
                          <a:pPr algn="ctr"/>
                          <a:r>
                            <a:rPr lang="zh-CN" altLang="en-US" sz="1400" b="0" dirty="0" smtClean="0"/>
                            <a:t>参数名</a:t>
                          </a:r>
                          <a:endParaRPr lang="zh-CN" altLang="en-US" sz="1400" b="0" dirty="0"/>
                        </a:p>
                      </a:txBody>
                      <a:tcPr anchor="ctr"/>
                    </a:tc>
                    <a:tc>
                      <a:txBody>
                        <a:bodyPr/>
                        <a:lstStyle/>
                        <a:p>
                          <a:pPr algn="ctr"/>
                          <a:r>
                            <a:rPr lang="zh-CN" altLang="en-US" sz="1400" b="0" dirty="0" smtClean="0"/>
                            <a:t>连接对数量</a:t>
                          </a:r>
                          <a:r>
                            <a:rPr lang="en-US" altLang="zh-CN" sz="1400" b="0" dirty="0" smtClean="0"/>
                            <a:t>/</a:t>
                          </a:r>
                          <a:r>
                            <a:rPr lang="zh-CN" altLang="en-US" sz="1400" b="0" dirty="0" smtClean="0"/>
                            <a:t>个</a:t>
                          </a:r>
                          <a:endParaRPr lang="zh-CN" altLang="en-US" sz="1400" b="0" dirty="0"/>
                        </a:p>
                      </a:txBody>
                      <a:tcPr anchor="ctr"/>
                    </a:tc>
                    <a:tc>
                      <a:txBody>
                        <a:bodyPr/>
                        <a:lstStyle/>
                        <a:p>
                          <a:pPr algn="ctr"/>
                          <a:r>
                            <a:rPr lang="zh-CN" altLang="en-US" sz="1400" b="0" dirty="0" smtClean="0"/>
                            <a:t>连接对作用半径</a:t>
                          </a:r>
                          <a:r>
                            <a:rPr lang="en-US" altLang="zh-CN" sz="1400" b="0" dirty="0" smtClean="0"/>
                            <a:t>/mm</a:t>
                          </a:r>
                          <a:endParaRPr lang="zh-CN" altLang="en-US" sz="1400" b="0" dirty="0"/>
                        </a:p>
                      </a:txBody>
                      <a:tcPr anchor="ctr"/>
                    </a:tc>
                    <a:tc>
                      <a:txBody>
                        <a:bodyPr/>
                        <a:lstStyle/>
                        <a:p>
                          <a:pPr algn="ctr"/>
                          <a:r>
                            <a:rPr lang="zh-CN" altLang="en-US" sz="1400" b="0" dirty="0" smtClean="0"/>
                            <a:t>角度不对中量</a:t>
                          </a:r>
                          <a:r>
                            <a:rPr lang="en-US" altLang="zh-CN" sz="1400" b="0" dirty="0" smtClean="0"/>
                            <a:t>/</a:t>
                          </a:r>
                          <a:r>
                            <a:rPr lang="zh-CN" altLang="en-US" sz="1400" b="0" dirty="0" smtClean="0"/>
                            <a:t>度</a:t>
                          </a:r>
                          <a:endParaRPr lang="zh-CN" altLang="en-US" sz="1400" b="0" dirty="0"/>
                        </a:p>
                      </a:txBody>
                      <a:tcPr anchor="ctr"/>
                    </a:tc>
                    <a:tc>
                      <a:txBody>
                        <a:bodyPr/>
                        <a:lstStyle/>
                        <a:p>
                          <a:pPr algn="ctr"/>
                          <a:r>
                            <a:rPr lang="zh-CN" altLang="en-US" sz="1400" b="0" dirty="0" smtClean="0"/>
                            <a:t>转速</a:t>
                          </a:r>
                          <a:r>
                            <a:rPr lang="en-US" altLang="zh-CN" sz="1400" b="0" dirty="0" smtClean="0"/>
                            <a:t>/(r/min)</a:t>
                          </a:r>
                          <a:endParaRPr lang="zh-CN" altLang="en-US" sz="1400" b="0" dirty="0"/>
                        </a:p>
                      </a:txBody>
                      <a:tcPr anchor="ctr"/>
                    </a:tc>
                    <a:tc>
                      <a:txBody>
                        <a:bodyPr/>
                        <a:lstStyle/>
                        <a:p>
                          <a:endParaRPr lang="zh-CN"/>
                        </a:p>
                      </a:txBody>
                      <a:tcPr anchor="ctr">
                        <a:blipFill rotWithShape="0">
                          <a:blip r:embed="rId4"/>
                          <a:stretch>
                            <a:fillRect l="-453125" t="-826" r="-265000" b="-53719"/>
                          </a:stretch>
                        </a:blipFill>
                      </a:tcPr>
                    </a:tc>
                    <a:tc>
                      <a:txBody>
                        <a:bodyPr/>
                        <a:lstStyle/>
                        <a:p>
                          <a:endParaRPr lang="zh-CN"/>
                        </a:p>
                      </a:txBody>
                      <a:tcPr anchor="ctr">
                        <a:blipFill rotWithShape="0">
                          <a:blip r:embed="rId4"/>
                          <a:stretch>
                            <a:fillRect l="-602041" t="-826" r="-188435" b="-53719"/>
                          </a:stretch>
                        </a:blipFill>
                      </a:tcPr>
                    </a:tc>
                    <a:tc>
                      <a:txBody>
                        <a:bodyPr/>
                        <a:lstStyle/>
                        <a:p>
                          <a:pPr algn="ctr"/>
                          <a:r>
                            <a:rPr lang="zh-CN" altLang="en-US" sz="1400" b="0" dirty="0" smtClean="0"/>
                            <a:t>求解总时间</a:t>
                          </a:r>
                          <a:r>
                            <a:rPr lang="en-US" altLang="zh-CN" sz="1400" b="0" dirty="0" smtClean="0"/>
                            <a:t>/s</a:t>
                          </a:r>
                          <a:endParaRPr lang="zh-CN" altLang="en-US" sz="1400" b="0" dirty="0"/>
                        </a:p>
                      </a:txBody>
                      <a:tcPr anchor="ctr"/>
                    </a:tc>
                    <a:tc>
                      <a:txBody>
                        <a:bodyPr/>
                        <a:lstStyle/>
                        <a:p>
                          <a:pPr algn="ctr"/>
                          <a:r>
                            <a:rPr lang="zh-CN" altLang="en-US" sz="1400" b="0" dirty="0" smtClean="0"/>
                            <a:t>时间步长</a:t>
                          </a:r>
                          <a:r>
                            <a:rPr lang="en-US" altLang="zh-CN" sz="1400" b="0" dirty="0" smtClean="0"/>
                            <a:t>/s</a:t>
                          </a:r>
                          <a:endParaRPr lang="zh-CN" altLang="en-US" sz="1400" b="0" dirty="0"/>
                        </a:p>
                      </a:txBody>
                      <a:tcPr anchor="ctr"/>
                    </a:tc>
                  </a:tr>
                  <a:tr h="370840">
                    <a:tc>
                      <a:txBody>
                        <a:bodyPr/>
                        <a:lstStyle/>
                        <a:p>
                          <a:pPr algn="ctr"/>
                          <a:r>
                            <a:rPr lang="zh-CN" altLang="en-US" sz="1400" b="0" dirty="0" smtClean="0"/>
                            <a:t>数值</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0.5</a:t>
                          </a:r>
                          <a:endParaRPr lang="zh-CN" altLang="en-US" sz="1400" b="0" dirty="0"/>
                        </a:p>
                      </a:txBody>
                      <a:tcPr anchor="ctr"/>
                    </a:tc>
                    <a:tc>
                      <a:txBody>
                        <a:bodyPr/>
                        <a:lstStyle/>
                        <a:p>
                          <a:pPr algn="ctr"/>
                          <a:r>
                            <a:rPr lang="en-US" altLang="zh-CN" sz="1400" b="0" dirty="0" smtClean="0"/>
                            <a:t>1800</a:t>
                          </a:r>
                          <a:endParaRPr lang="zh-CN" altLang="en-US" sz="1400" b="0" dirty="0"/>
                        </a:p>
                      </a:txBody>
                      <a:tcPr anchor="ctr"/>
                    </a:tc>
                    <a:tc>
                      <a:txBody>
                        <a:bodyPr/>
                        <a:lstStyle/>
                        <a:p>
                          <a:pPr algn="ctr"/>
                          <a:r>
                            <a:rPr lang="en-US" altLang="zh-CN" sz="1400" b="0" dirty="0" smtClean="0"/>
                            <a:t>1/2</a:t>
                          </a:r>
                          <a:endParaRPr lang="zh-CN" altLang="en-US" sz="1400" b="0" dirty="0"/>
                        </a:p>
                      </a:txBody>
                      <a:tcPr anchor="ctr"/>
                    </a:tc>
                    <a:tc>
                      <a:txBody>
                        <a:bodyPr/>
                        <a:lstStyle/>
                        <a:p>
                          <a:pPr algn="ctr"/>
                          <a:r>
                            <a:rPr lang="en-US" altLang="zh-CN" sz="1400" b="0" dirty="0" smtClean="0"/>
                            <a:t>1/4</a:t>
                          </a:r>
                          <a:endParaRPr lang="zh-CN" altLang="en-US" sz="1400" b="0" dirty="0"/>
                        </a:p>
                      </a:txBody>
                      <a:tcPr anchor="ctr"/>
                    </a:tc>
                    <a:tc>
                      <a:txBody>
                        <a:bodyPr/>
                        <a:lstStyle/>
                        <a:p>
                          <a:pPr algn="ctr"/>
                          <a:r>
                            <a:rPr lang="en-US" altLang="zh-CN" sz="1400" b="0" dirty="0" smtClean="0"/>
                            <a:t>2</a:t>
                          </a:r>
                          <a:endParaRPr lang="zh-CN" altLang="en-US" sz="1400" b="0" dirty="0"/>
                        </a:p>
                      </a:txBody>
                      <a:tcPr anchor="ctr"/>
                    </a:tc>
                    <a:tc>
                      <a:txBody>
                        <a:bodyPr/>
                        <a:lstStyle/>
                        <a:p>
                          <a:pPr algn="ctr"/>
                          <a:r>
                            <a:rPr lang="en-US" altLang="zh-CN" sz="1400" b="0" dirty="0" smtClean="0"/>
                            <a:t>1e-5</a:t>
                          </a:r>
                          <a:endParaRPr lang="zh-CN" altLang="en-US" sz="1400" b="0" dirty="0"/>
                        </a:p>
                      </a:txBody>
                      <a:tcPr anchor="ctr"/>
                    </a:tc>
                  </a:tr>
                </a:tbl>
              </a:graphicData>
            </a:graphic>
          </p:graphicFrame>
        </mc:Fallback>
      </mc:AlternateContent>
      <p:grpSp>
        <p:nvGrpSpPr>
          <p:cNvPr id="21" name="组合 20"/>
          <p:cNvGrpSpPr/>
          <p:nvPr/>
        </p:nvGrpSpPr>
        <p:grpSpPr>
          <a:xfrm>
            <a:off x="577516" y="2906832"/>
            <a:ext cx="6632859" cy="338554"/>
            <a:chOff x="962526" y="3070458"/>
            <a:chExt cx="6632859" cy="338554"/>
          </a:xfrm>
        </p:grpSpPr>
        <p:sp>
          <p:nvSpPr>
            <p:cNvPr id="5" name="文本框 4"/>
            <p:cNvSpPr txBox="1"/>
            <p:nvPr/>
          </p:nvSpPr>
          <p:spPr>
            <a:xfrm>
              <a:off x="962526" y="3070458"/>
              <a:ext cx="1005403" cy="33855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none" rtlCol="0">
              <a:spAutoFit/>
            </a:bodyPr>
            <a:lstStyle/>
            <a:p>
              <a:r>
                <a:rPr lang="zh-CN" altLang="en-US" sz="1600" dirty="0" smtClean="0"/>
                <a:t>理想情形</a:t>
              </a:r>
              <a:endParaRPr lang="zh-CN" altLang="en-US" sz="1600" dirty="0"/>
            </a:p>
          </p:txBody>
        </p:sp>
        <p:cxnSp>
          <p:nvCxnSpPr>
            <p:cNvPr id="7" name="直接箭头连接符 6"/>
            <p:cNvCxnSpPr>
              <a:stCxn id="5" idx="3"/>
            </p:cNvCxnSpPr>
            <p:nvPr/>
          </p:nvCxnSpPr>
          <p:spPr>
            <a:xfrm>
              <a:off x="1967929" y="3239735"/>
              <a:ext cx="5057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2475374" y="3081338"/>
              <a:ext cx="2020443" cy="317500"/>
              <a:chOff x="2475374" y="3081338"/>
              <a:chExt cx="2020443" cy="317500"/>
            </a:xfrm>
          </p:grpSpPr>
          <p:graphicFrame>
            <p:nvGraphicFramePr>
              <p:cNvPr id="14" name="对象 13"/>
              <p:cNvGraphicFramePr>
                <a:graphicFrameLocks noChangeAspect="1"/>
              </p:cNvGraphicFramePr>
              <p:nvPr>
                <p:extLst/>
              </p:nvPr>
            </p:nvGraphicFramePr>
            <p:xfrm>
              <a:off x="3794142" y="3081338"/>
              <a:ext cx="701675" cy="317500"/>
            </p:xfrm>
            <a:graphic>
              <a:graphicData uri="http://schemas.openxmlformats.org/presentationml/2006/ole">
                <mc:AlternateContent xmlns:mc="http://schemas.openxmlformats.org/markup-compatibility/2006">
                  <mc:Choice xmlns:v="urn:schemas-microsoft-com:vml" Requires="v">
                    <p:oleObj spid="_x0000_s204585" name="Equation" r:id="rId5" imgW="482400" imgH="215640" progId="Equation.DSMT4">
                      <p:embed/>
                    </p:oleObj>
                  </mc:Choice>
                  <mc:Fallback>
                    <p:oleObj name="Equation" r:id="rId5" imgW="482400" imgH="215640" progId="Equation.DSMT4">
                      <p:embed/>
                      <p:pic>
                        <p:nvPicPr>
                          <p:cNvPr id="0" name=""/>
                          <p:cNvPicPr/>
                          <p:nvPr/>
                        </p:nvPicPr>
                        <p:blipFill>
                          <a:blip r:embed="rId6"/>
                          <a:stretch>
                            <a:fillRect/>
                          </a:stretch>
                        </p:blipFill>
                        <p:spPr>
                          <a:xfrm>
                            <a:off x="3794142" y="3081338"/>
                            <a:ext cx="701675" cy="317500"/>
                          </a:xfrm>
                          <a:prstGeom prst="rect">
                            <a:avLst/>
                          </a:prstGeom>
                        </p:spPr>
                      </p:pic>
                    </p:oleObj>
                  </mc:Fallback>
                </mc:AlternateContent>
              </a:graphicData>
            </a:graphic>
          </p:graphicFrame>
          <p:sp>
            <p:nvSpPr>
              <p:cNvPr id="16" name="文本框 1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24" name="组合 23"/>
            <p:cNvGrpSpPr/>
            <p:nvPr/>
          </p:nvGrpSpPr>
          <p:grpSpPr>
            <a:xfrm>
              <a:off x="4654005" y="3101235"/>
              <a:ext cx="1446666" cy="276999"/>
              <a:chOff x="2812259" y="3101235"/>
              <a:chExt cx="1446666" cy="276999"/>
            </a:xfrm>
          </p:grpSpPr>
          <p:graphicFrame>
            <p:nvGraphicFramePr>
              <p:cNvPr id="25" name="对象 24"/>
              <p:cNvGraphicFramePr>
                <a:graphicFrameLocks noChangeAspect="1"/>
              </p:cNvGraphicFramePr>
              <p:nvPr>
                <p:extLst/>
              </p:nvPr>
            </p:nvGraphicFramePr>
            <p:xfrm>
              <a:off x="3798550" y="3110460"/>
              <a:ext cx="460375" cy="260350"/>
            </p:xfrm>
            <a:graphic>
              <a:graphicData uri="http://schemas.openxmlformats.org/presentationml/2006/ole">
                <mc:AlternateContent xmlns:mc="http://schemas.openxmlformats.org/markup-compatibility/2006">
                  <mc:Choice xmlns:v="urn:schemas-microsoft-com:vml" Requires="v">
                    <p:oleObj spid="_x0000_s204586" name="Equation" r:id="rId7" imgW="317160" imgH="177480" progId="Equation.DSMT4">
                      <p:embed/>
                    </p:oleObj>
                  </mc:Choice>
                  <mc:Fallback>
                    <p:oleObj name="Equation" r:id="rId7" imgW="317160" imgH="177480" progId="Equation.DSMT4">
                      <p:embed/>
                      <p:pic>
                        <p:nvPicPr>
                          <p:cNvPr id="0" name=""/>
                          <p:cNvPicPr/>
                          <p:nvPr/>
                        </p:nvPicPr>
                        <p:blipFill>
                          <a:blip r:embed="rId8"/>
                          <a:stretch>
                            <a:fillRect/>
                          </a:stretch>
                        </p:blipFill>
                        <p:spPr>
                          <a:xfrm>
                            <a:off x="3798550" y="3110460"/>
                            <a:ext cx="460375" cy="260350"/>
                          </a:xfrm>
                          <a:prstGeom prst="rect">
                            <a:avLst/>
                          </a:prstGeom>
                        </p:spPr>
                      </p:pic>
                    </p:oleObj>
                  </mc:Fallback>
                </mc:AlternateContent>
              </a:graphicData>
            </a:graphic>
          </p:graphicFrame>
          <p:sp>
            <p:nvSpPr>
              <p:cNvPr id="26" name="文本框 25"/>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27" name="组合 26"/>
            <p:cNvGrpSpPr/>
            <p:nvPr/>
          </p:nvGrpSpPr>
          <p:grpSpPr>
            <a:xfrm>
              <a:off x="6322030" y="3093811"/>
              <a:ext cx="1273355" cy="276999"/>
              <a:chOff x="2812259" y="3101235"/>
              <a:chExt cx="1273355" cy="276999"/>
            </a:xfrm>
          </p:grpSpPr>
          <p:graphicFrame>
            <p:nvGraphicFramePr>
              <p:cNvPr id="28" name="对象 27"/>
              <p:cNvGraphicFramePr>
                <a:graphicFrameLocks noChangeAspect="1"/>
              </p:cNvGraphicFramePr>
              <p:nvPr>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204587" name="Equation" r:id="rId9" imgW="304560" imgH="152280" progId="Equation.DSMT4">
                      <p:embed/>
                    </p:oleObj>
                  </mc:Choice>
                  <mc:Fallback>
                    <p:oleObj name="Equation" r:id="rId9" imgW="304560" imgH="152280" progId="Equation.DSMT4">
                      <p:embed/>
                      <p:pic>
                        <p:nvPicPr>
                          <p:cNvPr id="0" name=""/>
                          <p:cNvPicPr/>
                          <p:nvPr/>
                        </p:nvPicPr>
                        <p:blipFill>
                          <a:blip r:embed="rId10"/>
                          <a:stretch>
                            <a:fillRect/>
                          </a:stretch>
                        </p:blipFill>
                        <p:spPr>
                          <a:xfrm>
                            <a:off x="3642702" y="3127409"/>
                            <a:ext cx="442912" cy="223837"/>
                          </a:xfrm>
                          <a:prstGeom prst="rect">
                            <a:avLst/>
                          </a:prstGeom>
                        </p:spPr>
                      </p:pic>
                    </p:oleObj>
                  </mc:Fallback>
                </mc:AlternateContent>
              </a:graphicData>
            </a:graphic>
          </p:graphicFrame>
          <p:sp>
            <p:nvSpPr>
              <p:cNvPr id="29" name="文本框 28"/>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sp>
        <p:nvSpPr>
          <p:cNvPr id="30" name="TextBox 67"/>
          <p:cNvSpPr txBox="1"/>
          <p:nvPr/>
        </p:nvSpPr>
        <p:spPr>
          <a:xfrm>
            <a:off x="333170" y="1405288"/>
            <a:ext cx="492443" cy="1111125"/>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仿真参数</a:t>
            </a:r>
            <a:endParaRPr lang="zh-CN" altLang="en-US" sz="2000" b="1" kern="0" dirty="0">
              <a:solidFill>
                <a:prstClr val="white"/>
              </a:solidFill>
              <a:latin typeface="Arial"/>
              <a:ea typeface="宋体"/>
            </a:endParaRPr>
          </a:p>
        </p:txBody>
      </p:sp>
      <p:sp>
        <p:nvSpPr>
          <p:cNvPr id="32" name="矩形 31"/>
          <p:cNvSpPr/>
          <p:nvPr/>
        </p:nvSpPr>
        <p:spPr>
          <a:xfrm>
            <a:off x="355055" y="5728723"/>
            <a:ext cx="8433890" cy="938719"/>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角度</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不对</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中没有使</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振动</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响应</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出现</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倍频分量，也没有使转子产生频率为转速</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倍频的轴向振动。其原因在于</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，尽管各连接</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对在绕</a:t>
            </a:r>
            <a:r>
              <a:rPr lang="en-US" altLang="zh-CN" sz="1600" i="1"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y</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和</a:t>
            </a:r>
            <a:r>
              <a:rPr lang="en-US" altLang="zh-CN" sz="1600" i="1"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z</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向分</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力矩均具有</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倍频，但由于各连接对的</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倍频力矩相互抵消，最终在合力矩中没有产生</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倍频成分。没有出现轴向振动的原因同样</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如此。</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pic>
        <p:nvPicPr>
          <p:cNvPr id="2" name="图片 1"/>
          <p:cNvPicPr>
            <a:picLocks noChangeAspect="1"/>
          </p:cNvPicPr>
          <p:nvPr/>
        </p:nvPicPr>
        <p:blipFill>
          <a:blip r:embed="rId11"/>
          <a:stretch>
            <a:fillRect/>
          </a:stretch>
        </p:blipFill>
        <p:spPr>
          <a:xfrm>
            <a:off x="1332000" y="3295674"/>
            <a:ext cx="6480000" cy="2382761"/>
          </a:xfrm>
          <a:prstGeom prst="rect">
            <a:avLst/>
          </a:prstGeom>
        </p:spPr>
      </p:pic>
    </p:spTree>
    <p:extLst>
      <p:ext uri="{BB962C8B-B14F-4D97-AF65-F5344CB8AC3E}">
        <p14:creationId xmlns:p14="http://schemas.microsoft.com/office/powerpoint/2010/main" val="224182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animBg="1"/>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3.5 </a:t>
            </a:r>
            <a:r>
              <a:rPr lang="zh-CN" altLang="en-US" b="1" dirty="0">
                <a:latin typeface="微软雅黑" panose="020B0503020204020204" pitchFamily="34" charset="-122"/>
                <a:ea typeface="微软雅黑" panose="020B0503020204020204" pitchFamily="34" charset="-122"/>
              </a:rPr>
              <a:t>角度</a:t>
            </a:r>
            <a:r>
              <a:rPr lang="zh-CN" altLang="en-US" b="1" dirty="0" smtClean="0">
                <a:latin typeface="微软雅黑" panose="020B0503020204020204" pitchFamily="34" charset="-122"/>
                <a:ea typeface="微软雅黑" panose="020B0503020204020204" pitchFamily="34" charset="-122"/>
              </a:rPr>
              <a:t>不对中故障仿真分析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3.5.2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a:t>
            </a:r>
            <a:r>
              <a:rPr lang="zh-CN" altLang="en-US" sz="1600" dirty="0" smtClean="0">
                <a:latin typeface="微软雅黑" panose="020B0503020204020204" pitchFamily="34" charset="-122"/>
                <a:ea typeface="微软雅黑" panose="020B0503020204020204" pitchFamily="34" charset="-122"/>
              </a:rPr>
              <a:t>对的非</a:t>
            </a:r>
            <a:r>
              <a:rPr lang="zh-CN" altLang="en-US" sz="1600" dirty="0">
                <a:latin typeface="微软雅黑" panose="020B0503020204020204" pitchFamily="34" charset="-122"/>
                <a:ea typeface="微软雅黑" panose="020B0503020204020204" pitchFamily="34" charset="-122"/>
              </a:rPr>
              <a:t>理想</a:t>
            </a:r>
            <a:r>
              <a:rPr lang="zh-CN" altLang="en-US" sz="1600" dirty="0" smtClean="0">
                <a:latin typeface="微软雅黑" panose="020B0503020204020204" pitchFamily="34" charset="-122"/>
                <a:ea typeface="微软雅黑" panose="020B0503020204020204" pitchFamily="34" charset="-122"/>
              </a:rPr>
              <a:t>情形</a:t>
            </a:r>
            <a:endParaRPr lang="zh-CN" altLang="en-US" sz="1600"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640822" y="1601065"/>
            <a:ext cx="7862356" cy="584775"/>
            <a:chOff x="574044" y="1541710"/>
            <a:chExt cx="7862356" cy="584775"/>
          </a:xfrm>
        </p:grpSpPr>
        <p:sp>
          <p:nvSpPr>
            <p:cNvPr id="5" name="文本框 4"/>
            <p:cNvSpPr txBox="1"/>
            <p:nvPr/>
          </p:nvSpPr>
          <p:spPr>
            <a:xfrm>
              <a:off x="574044" y="1541710"/>
              <a:ext cx="1826141"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none" rtlCol="0">
              <a:spAutoFit/>
            </a:bodyPr>
            <a:lstStyle/>
            <a:p>
              <a:r>
                <a:rPr lang="zh-CN" altLang="en-US" sz="1600" dirty="0"/>
                <a:t>各连接对周向</a:t>
              </a:r>
              <a:r>
                <a:rPr lang="zh-CN" altLang="en-US" sz="1600" dirty="0" smtClean="0"/>
                <a:t>位置</a:t>
              </a:r>
              <a:endParaRPr lang="en-US" altLang="zh-CN" sz="1600" dirty="0" smtClean="0"/>
            </a:p>
            <a:p>
              <a:r>
                <a:rPr lang="zh-CN" altLang="en-US" sz="1600" dirty="0" smtClean="0"/>
                <a:t>分布</a:t>
              </a:r>
              <a:r>
                <a:rPr lang="zh-CN" altLang="en-US" sz="1600" dirty="0"/>
                <a:t>不均匀情形</a:t>
              </a:r>
            </a:p>
          </p:txBody>
        </p:sp>
        <p:cxnSp>
          <p:nvCxnSpPr>
            <p:cNvPr id="7" name="直接箭头连接符 6"/>
            <p:cNvCxnSpPr>
              <a:stCxn id="5" idx="3"/>
            </p:cNvCxnSpPr>
            <p:nvPr/>
          </p:nvCxnSpPr>
          <p:spPr>
            <a:xfrm>
              <a:off x="2400185" y="1834098"/>
              <a:ext cx="91620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316389" y="1657820"/>
              <a:ext cx="5120011" cy="355600"/>
              <a:chOff x="2090364" y="1656687"/>
              <a:chExt cx="5120011" cy="355600"/>
            </a:xfrm>
          </p:grpSpPr>
          <p:grpSp>
            <p:nvGrpSpPr>
              <p:cNvPr id="17" name="组合 16"/>
              <p:cNvGrpSpPr/>
              <p:nvPr/>
            </p:nvGrpSpPr>
            <p:grpSpPr>
              <a:xfrm>
                <a:off x="2090364" y="1656687"/>
                <a:ext cx="2039733" cy="355600"/>
                <a:chOff x="2475374" y="3061970"/>
                <a:chExt cx="2039733" cy="355600"/>
              </a:xfrm>
            </p:grpSpPr>
            <p:graphicFrame>
              <p:nvGraphicFramePr>
                <p:cNvPr id="14" name="对象 13"/>
                <p:cNvGraphicFramePr>
                  <a:graphicFrameLocks noChangeAspect="1"/>
                </p:cNvGraphicFramePr>
                <p:nvPr>
                  <p:extLst/>
                </p:nvPr>
              </p:nvGraphicFramePr>
              <p:xfrm>
                <a:off x="3776920" y="3061970"/>
                <a:ext cx="738187" cy="355600"/>
              </p:xfrm>
              <a:graphic>
                <a:graphicData uri="http://schemas.openxmlformats.org/presentationml/2006/ole">
                  <mc:AlternateContent xmlns:mc="http://schemas.openxmlformats.org/markup-compatibility/2006">
                    <mc:Choice xmlns:v="urn:schemas-microsoft-com:vml" Requires="v">
                      <p:oleObj spid="_x0000_s205585" name="Equation" r:id="rId4" imgW="507960" imgH="241200" progId="Equation.DSMT4">
                        <p:embed/>
                      </p:oleObj>
                    </mc:Choice>
                    <mc:Fallback>
                      <p:oleObj name="Equation" r:id="rId4" imgW="507960" imgH="241200" progId="Equation.DSMT4">
                        <p:embed/>
                        <p:pic>
                          <p:nvPicPr>
                            <p:cNvPr id="0" name=""/>
                            <p:cNvPicPr/>
                            <p:nvPr/>
                          </p:nvPicPr>
                          <p:blipFill>
                            <a:blip r:embed="rId5"/>
                            <a:stretch>
                              <a:fillRect/>
                            </a:stretch>
                          </p:blipFill>
                          <p:spPr>
                            <a:xfrm>
                              <a:off x="3776920" y="3061970"/>
                              <a:ext cx="738187" cy="355600"/>
                            </a:xfrm>
                            <a:prstGeom prst="rect">
                              <a:avLst/>
                            </a:prstGeom>
                          </p:spPr>
                        </p:pic>
                      </p:oleObj>
                    </mc:Fallback>
                  </mc:AlternateContent>
                </a:graphicData>
              </a:graphic>
            </p:graphicFrame>
            <p:sp>
              <p:nvSpPr>
                <p:cNvPr id="16" name="文本框 1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24" name="组合 23"/>
              <p:cNvGrpSpPr/>
              <p:nvPr/>
            </p:nvGrpSpPr>
            <p:grpSpPr>
              <a:xfrm>
                <a:off x="4268995" y="1695952"/>
                <a:ext cx="1446666" cy="276999"/>
                <a:chOff x="2812259" y="3101235"/>
                <a:chExt cx="1446666" cy="276999"/>
              </a:xfrm>
            </p:grpSpPr>
            <p:graphicFrame>
              <p:nvGraphicFramePr>
                <p:cNvPr id="25" name="对象 24"/>
                <p:cNvGraphicFramePr>
                  <a:graphicFrameLocks noChangeAspect="1"/>
                </p:cNvGraphicFramePr>
                <p:nvPr>
                  <p:extLst/>
                </p:nvPr>
              </p:nvGraphicFramePr>
              <p:xfrm>
                <a:off x="3798550" y="3110460"/>
                <a:ext cx="460375" cy="260350"/>
              </p:xfrm>
              <a:graphic>
                <a:graphicData uri="http://schemas.openxmlformats.org/presentationml/2006/ole">
                  <mc:AlternateContent xmlns:mc="http://schemas.openxmlformats.org/markup-compatibility/2006">
                    <mc:Choice xmlns:v="urn:schemas-microsoft-com:vml" Requires="v">
                      <p:oleObj spid="_x0000_s205586" name="Equation" r:id="rId6" imgW="317160" imgH="177480" progId="Equation.DSMT4">
                        <p:embed/>
                      </p:oleObj>
                    </mc:Choice>
                    <mc:Fallback>
                      <p:oleObj name="Equation" r:id="rId6" imgW="317160" imgH="177480" progId="Equation.DSMT4">
                        <p:embed/>
                        <p:pic>
                          <p:nvPicPr>
                            <p:cNvPr id="0" name=""/>
                            <p:cNvPicPr/>
                            <p:nvPr/>
                          </p:nvPicPr>
                          <p:blipFill>
                            <a:blip r:embed="rId7"/>
                            <a:stretch>
                              <a:fillRect/>
                            </a:stretch>
                          </p:blipFill>
                          <p:spPr>
                            <a:xfrm>
                              <a:off x="3798550" y="3110460"/>
                              <a:ext cx="460375" cy="260350"/>
                            </a:xfrm>
                            <a:prstGeom prst="rect">
                              <a:avLst/>
                            </a:prstGeom>
                          </p:spPr>
                        </p:pic>
                      </p:oleObj>
                    </mc:Fallback>
                  </mc:AlternateContent>
                </a:graphicData>
              </a:graphic>
            </p:graphicFrame>
            <p:sp>
              <p:nvSpPr>
                <p:cNvPr id="26" name="文本框 25"/>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27" name="组合 26"/>
              <p:cNvGrpSpPr/>
              <p:nvPr/>
            </p:nvGrpSpPr>
            <p:grpSpPr>
              <a:xfrm>
                <a:off x="5937020" y="1688528"/>
                <a:ext cx="1273355" cy="276999"/>
                <a:chOff x="2812259" y="3101235"/>
                <a:chExt cx="1273355" cy="276999"/>
              </a:xfrm>
            </p:grpSpPr>
            <p:graphicFrame>
              <p:nvGraphicFramePr>
                <p:cNvPr id="28" name="对象 27"/>
                <p:cNvGraphicFramePr>
                  <a:graphicFrameLocks noChangeAspect="1"/>
                </p:cNvGraphicFramePr>
                <p:nvPr>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205587" name="Equation" r:id="rId8" imgW="304560" imgH="152280" progId="Equation.DSMT4">
                        <p:embed/>
                      </p:oleObj>
                    </mc:Choice>
                    <mc:Fallback>
                      <p:oleObj name="Equation" r:id="rId8" imgW="304560" imgH="152280" progId="Equation.DSMT4">
                        <p:embed/>
                        <p:pic>
                          <p:nvPicPr>
                            <p:cNvPr id="0" name=""/>
                            <p:cNvPicPr/>
                            <p:nvPr/>
                          </p:nvPicPr>
                          <p:blipFill>
                            <a:blip r:embed="rId9"/>
                            <a:stretch>
                              <a:fillRect/>
                            </a:stretch>
                          </p:blipFill>
                          <p:spPr>
                            <a:xfrm>
                              <a:off x="3642702" y="3127409"/>
                              <a:ext cx="442912" cy="223837"/>
                            </a:xfrm>
                            <a:prstGeom prst="rect">
                              <a:avLst/>
                            </a:prstGeom>
                          </p:spPr>
                        </p:pic>
                      </p:oleObj>
                    </mc:Fallback>
                  </mc:AlternateContent>
                </a:graphicData>
              </a:graphic>
            </p:graphicFrame>
            <p:sp>
              <p:nvSpPr>
                <p:cNvPr id="29" name="文本框 28"/>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grpSp>
        <p:nvGrpSpPr>
          <p:cNvPr id="6" name="组合 5"/>
          <p:cNvGrpSpPr/>
          <p:nvPr/>
        </p:nvGrpSpPr>
        <p:grpSpPr>
          <a:xfrm>
            <a:off x="640822" y="2286436"/>
            <a:ext cx="4953632" cy="1752366"/>
            <a:chOff x="147757" y="2273695"/>
            <a:chExt cx="4953632" cy="1752366"/>
          </a:xfrm>
        </p:grpSpPr>
        <p:pic>
          <p:nvPicPr>
            <p:cNvPr id="2" name="图片 1"/>
            <p:cNvPicPr>
              <a:picLocks noChangeAspect="1"/>
            </p:cNvPicPr>
            <p:nvPr/>
          </p:nvPicPr>
          <p:blipFill>
            <a:blip r:embed="rId10"/>
            <a:stretch>
              <a:fillRect/>
            </a:stretch>
          </p:blipFill>
          <p:spPr>
            <a:xfrm>
              <a:off x="640821" y="2273695"/>
              <a:ext cx="4460568" cy="1752366"/>
            </a:xfrm>
            <a:prstGeom prst="rect">
              <a:avLst/>
            </a:prstGeom>
          </p:spPr>
        </p:pic>
        <p:sp>
          <p:nvSpPr>
            <p:cNvPr id="48" name="TextBox 67"/>
            <p:cNvSpPr txBox="1"/>
            <p:nvPr/>
          </p:nvSpPr>
          <p:spPr>
            <a:xfrm>
              <a:off x="147757" y="2594315"/>
              <a:ext cx="492443" cy="1111125"/>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径向振动</a:t>
              </a:r>
              <a:endParaRPr lang="zh-CN" altLang="en-US" sz="2000" b="1" kern="0" dirty="0">
                <a:solidFill>
                  <a:prstClr val="white"/>
                </a:solidFill>
                <a:latin typeface="Arial"/>
                <a:ea typeface="宋体"/>
              </a:endParaRPr>
            </a:p>
          </p:txBody>
        </p:sp>
      </p:grpSp>
      <p:grpSp>
        <p:nvGrpSpPr>
          <p:cNvPr id="15" name="组合 14"/>
          <p:cNvGrpSpPr/>
          <p:nvPr/>
        </p:nvGrpSpPr>
        <p:grpSpPr>
          <a:xfrm>
            <a:off x="640824" y="4139397"/>
            <a:ext cx="4953630" cy="2613183"/>
            <a:chOff x="147759" y="4078138"/>
            <a:chExt cx="4953630" cy="2613183"/>
          </a:xfrm>
        </p:grpSpPr>
        <p:pic>
          <p:nvPicPr>
            <p:cNvPr id="4" name="图片 3"/>
            <p:cNvPicPr>
              <a:picLocks noChangeAspect="1"/>
            </p:cNvPicPr>
            <p:nvPr/>
          </p:nvPicPr>
          <p:blipFill>
            <a:blip r:embed="rId11"/>
            <a:stretch>
              <a:fillRect/>
            </a:stretch>
          </p:blipFill>
          <p:spPr>
            <a:xfrm>
              <a:off x="640821" y="4078138"/>
              <a:ext cx="4460568" cy="2613183"/>
            </a:xfrm>
            <a:prstGeom prst="rect">
              <a:avLst/>
            </a:prstGeom>
          </p:spPr>
        </p:pic>
        <p:sp>
          <p:nvSpPr>
            <p:cNvPr id="49" name="TextBox 67"/>
            <p:cNvSpPr txBox="1"/>
            <p:nvPr/>
          </p:nvSpPr>
          <p:spPr>
            <a:xfrm>
              <a:off x="147759" y="4829166"/>
              <a:ext cx="492443" cy="1111125"/>
            </a:xfrm>
            <a:prstGeom prst="rect">
              <a:avLst/>
            </a:prstGeom>
            <a:solidFill>
              <a:srgbClr val="FB4F4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轴向振动</a:t>
              </a:r>
              <a:endParaRPr lang="zh-CN" altLang="en-US" sz="2000" b="1" kern="0" dirty="0">
                <a:solidFill>
                  <a:prstClr val="white"/>
                </a:solidFill>
                <a:latin typeface="Arial"/>
                <a:ea typeface="宋体"/>
              </a:endParaRPr>
            </a:p>
          </p:txBody>
        </p:sp>
      </p:grpSp>
      <p:sp>
        <p:nvSpPr>
          <p:cNvPr id="50" name="矩形 49"/>
          <p:cNvSpPr/>
          <p:nvPr/>
        </p:nvSpPr>
        <p:spPr>
          <a:xfrm>
            <a:off x="6029256" y="2739425"/>
            <a:ext cx="2715325" cy="2888676"/>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角度不对中故障使得联轴器两端的转子产生了频率为转速</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倍频的轴向振动，且相位相反</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其</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原因是各连接对周向位置不均匀，导致各连接对的</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倍频作用力矩和</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倍频轴向力不能相互抵消，最终在合力矩中产生了</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倍频成分，在轴向产生了轴向力。</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15339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3.5 </a:t>
            </a:r>
            <a:r>
              <a:rPr lang="zh-CN" altLang="en-US" b="1" dirty="0">
                <a:latin typeface="微软雅黑" panose="020B0503020204020204" pitchFamily="34" charset="-122"/>
                <a:ea typeface="微软雅黑" panose="020B0503020204020204" pitchFamily="34" charset="-122"/>
              </a:rPr>
              <a:t>角度</a:t>
            </a:r>
            <a:r>
              <a:rPr lang="zh-CN" altLang="en-US" b="1" dirty="0" smtClean="0">
                <a:latin typeface="微软雅黑" panose="020B0503020204020204" pitchFamily="34" charset="-122"/>
                <a:ea typeface="微软雅黑" panose="020B0503020204020204" pitchFamily="34" charset="-122"/>
              </a:rPr>
              <a:t>不对中故障仿真分析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3.5.2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a:t>
            </a:r>
            <a:r>
              <a:rPr lang="zh-CN" altLang="en-US" sz="1600" dirty="0" smtClean="0">
                <a:latin typeface="微软雅黑" panose="020B0503020204020204" pitchFamily="34" charset="-122"/>
                <a:ea typeface="微软雅黑" panose="020B0503020204020204" pitchFamily="34" charset="-122"/>
              </a:rPr>
              <a:t>对的非</a:t>
            </a:r>
            <a:r>
              <a:rPr lang="zh-CN" altLang="en-US" sz="1600" dirty="0">
                <a:latin typeface="微软雅黑" panose="020B0503020204020204" pitchFamily="34" charset="-122"/>
                <a:ea typeface="微软雅黑" panose="020B0503020204020204" pitchFamily="34" charset="-122"/>
              </a:rPr>
              <a:t>理想</a:t>
            </a:r>
            <a:r>
              <a:rPr lang="zh-CN" altLang="en-US" sz="1600" dirty="0" smtClean="0">
                <a:latin typeface="微软雅黑" panose="020B0503020204020204" pitchFamily="34" charset="-122"/>
                <a:ea typeface="微软雅黑" panose="020B0503020204020204" pitchFamily="34" charset="-122"/>
              </a:rPr>
              <a:t>情形</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6029256" y="3811102"/>
            <a:ext cx="2715325" cy="656590"/>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noProof="0" dirty="0">
                <a:solidFill>
                  <a:srgbClr val="000000"/>
                </a:solidFill>
                <a:latin typeface="Times New Roman" panose="02020603050405020304" pitchFamily="18" charset="0"/>
                <a:ea typeface="宋体"/>
                <a:cs typeface="宋体" panose="02010600030101010101" pitchFamily="2" charset="-122"/>
              </a:rPr>
              <a:t>结论</a:t>
            </a:r>
            <a:r>
              <a:rPr kumimoji="0" lang="zh-CN" altLang="en-US"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rPr>
              <a:t>与各连接对周向位置分布不均匀情形相同</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grpSp>
        <p:nvGrpSpPr>
          <p:cNvPr id="30" name="组合 29"/>
          <p:cNvGrpSpPr/>
          <p:nvPr/>
        </p:nvGrpSpPr>
        <p:grpSpPr>
          <a:xfrm>
            <a:off x="640823" y="1614837"/>
            <a:ext cx="7862355" cy="584775"/>
            <a:chOff x="574045" y="1541710"/>
            <a:chExt cx="7862355" cy="584775"/>
          </a:xfrm>
        </p:grpSpPr>
        <p:sp>
          <p:nvSpPr>
            <p:cNvPr id="31" name="文本框 30"/>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各连接对刚度存在差异的情形</a:t>
              </a:r>
            </a:p>
          </p:txBody>
        </p:sp>
        <p:cxnSp>
          <p:nvCxnSpPr>
            <p:cNvPr id="32" name="直接箭头连接符 31"/>
            <p:cNvCxnSpPr>
              <a:stCxn id="31"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3316389" y="1676870"/>
              <a:ext cx="5120011" cy="317500"/>
              <a:chOff x="2090364" y="1675737"/>
              <a:chExt cx="5120011" cy="317500"/>
            </a:xfrm>
          </p:grpSpPr>
          <p:grpSp>
            <p:nvGrpSpPr>
              <p:cNvPr id="34" name="组合 33"/>
              <p:cNvGrpSpPr/>
              <p:nvPr/>
            </p:nvGrpSpPr>
            <p:grpSpPr>
              <a:xfrm>
                <a:off x="2090364" y="1675737"/>
                <a:ext cx="2020683" cy="317500"/>
                <a:chOff x="2475374" y="3081020"/>
                <a:chExt cx="2020683" cy="317500"/>
              </a:xfrm>
            </p:grpSpPr>
            <p:graphicFrame>
              <p:nvGraphicFramePr>
                <p:cNvPr id="41" name="对象 40"/>
                <p:cNvGraphicFramePr>
                  <a:graphicFrameLocks noChangeAspect="1"/>
                </p:cNvGraphicFramePr>
                <p:nvPr>
                  <p:extLst>
                    <p:ext uri="{D42A27DB-BD31-4B8C-83A1-F6EECF244321}">
                      <p14:modId xmlns:p14="http://schemas.microsoft.com/office/powerpoint/2010/main" val="1613656011"/>
                    </p:ext>
                  </p:extLst>
                </p:nvPr>
              </p:nvGraphicFramePr>
              <p:xfrm>
                <a:off x="3794382" y="3081020"/>
                <a:ext cx="701675" cy="317500"/>
              </p:xfrm>
              <a:graphic>
                <a:graphicData uri="http://schemas.openxmlformats.org/presentationml/2006/ole">
                  <mc:AlternateContent xmlns:mc="http://schemas.openxmlformats.org/markup-compatibility/2006">
                    <mc:Choice xmlns:v="urn:schemas-microsoft-com:vml" Requires="v">
                      <p:oleObj spid="_x0000_s207579" name="Equation" r:id="rId4" imgW="482400" imgH="215640" progId="Equation.DSMT4">
                        <p:embed/>
                      </p:oleObj>
                    </mc:Choice>
                    <mc:Fallback>
                      <p:oleObj name="Equation" r:id="rId4" imgW="482400" imgH="215640" progId="Equation.DSMT4">
                        <p:embed/>
                        <p:pic>
                          <p:nvPicPr>
                            <p:cNvPr id="0" name=""/>
                            <p:cNvPicPr/>
                            <p:nvPr/>
                          </p:nvPicPr>
                          <p:blipFill>
                            <a:blip r:embed="rId5"/>
                            <a:stretch>
                              <a:fillRect/>
                            </a:stretch>
                          </p:blipFill>
                          <p:spPr>
                            <a:xfrm>
                              <a:off x="3794382" y="3081020"/>
                              <a:ext cx="701675" cy="317500"/>
                            </a:xfrm>
                            <a:prstGeom prst="rect">
                              <a:avLst/>
                            </a:prstGeom>
                          </p:spPr>
                        </p:pic>
                      </p:oleObj>
                    </mc:Fallback>
                  </mc:AlternateContent>
                </a:graphicData>
              </a:graphic>
            </p:graphicFrame>
            <p:sp>
              <p:nvSpPr>
                <p:cNvPr id="42" name="文本框 41"/>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35" name="组合 34"/>
              <p:cNvGrpSpPr/>
              <p:nvPr/>
            </p:nvGrpSpPr>
            <p:grpSpPr>
              <a:xfrm>
                <a:off x="4268995" y="1695952"/>
                <a:ext cx="1550702" cy="276999"/>
                <a:chOff x="2812259" y="3101235"/>
                <a:chExt cx="1550702" cy="276999"/>
              </a:xfrm>
            </p:grpSpPr>
            <p:graphicFrame>
              <p:nvGraphicFramePr>
                <p:cNvPr id="39" name="对象 38"/>
                <p:cNvGraphicFramePr>
                  <a:graphicFrameLocks noChangeAspect="1"/>
                </p:cNvGraphicFramePr>
                <p:nvPr>
                  <p:extLst>
                    <p:ext uri="{D42A27DB-BD31-4B8C-83A1-F6EECF244321}">
                      <p14:modId xmlns:p14="http://schemas.microsoft.com/office/powerpoint/2010/main" val="647952346"/>
                    </p:ext>
                  </p:extLst>
                </p:nvPr>
              </p:nvGraphicFramePr>
              <p:xfrm>
                <a:off x="3791461" y="3111183"/>
                <a:ext cx="571500" cy="260350"/>
              </p:xfrm>
              <a:graphic>
                <a:graphicData uri="http://schemas.openxmlformats.org/presentationml/2006/ole">
                  <mc:AlternateContent xmlns:mc="http://schemas.openxmlformats.org/markup-compatibility/2006">
                    <mc:Choice xmlns:v="urn:schemas-microsoft-com:vml" Requires="v">
                      <p:oleObj spid="_x0000_s207580" name="Equation" r:id="rId6" imgW="393480" imgH="177480" progId="Equation.DSMT4">
                        <p:embed/>
                      </p:oleObj>
                    </mc:Choice>
                    <mc:Fallback>
                      <p:oleObj name="Equation" r:id="rId6" imgW="393480" imgH="177480" progId="Equation.DSMT4">
                        <p:embed/>
                        <p:pic>
                          <p:nvPicPr>
                            <p:cNvPr id="0" name=""/>
                            <p:cNvPicPr/>
                            <p:nvPr/>
                          </p:nvPicPr>
                          <p:blipFill>
                            <a:blip r:embed="rId7"/>
                            <a:stretch>
                              <a:fillRect/>
                            </a:stretch>
                          </p:blipFill>
                          <p:spPr>
                            <a:xfrm>
                              <a:off x="3791461" y="3111183"/>
                              <a:ext cx="571500" cy="260350"/>
                            </a:xfrm>
                            <a:prstGeom prst="rect">
                              <a:avLst/>
                            </a:prstGeom>
                          </p:spPr>
                        </p:pic>
                      </p:oleObj>
                    </mc:Fallback>
                  </mc:AlternateContent>
                </a:graphicData>
              </a:graphic>
            </p:graphicFrame>
            <p:sp>
              <p:nvSpPr>
                <p:cNvPr id="40" name="文本框 39"/>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36" name="组合 35"/>
              <p:cNvGrpSpPr/>
              <p:nvPr/>
            </p:nvGrpSpPr>
            <p:grpSpPr>
              <a:xfrm>
                <a:off x="5937020" y="1688528"/>
                <a:ext cx="1273355" cy="276999"/>
                <a:chOff x="2812259" y="3101235"/>
                <a:chExt cx="1273355" cy="276999"/>
              </a:xfrm>
            </p:grpSpPr>
            <p:graphicFrame>
              <p:nvGraphicFramePr>
                <p:cNvPr id="37" name="对象 36"/>
                <p:cNvGraphicFramePr>
                  <a:graphicFrameLocks noChangeAspect="1"/>
                </p:cNvGraphicFramePr>
                <p:nvPr>
                  <p:extLst/>
                </p:nvPr>
              </p:nvGraphicFramePr>
              <p:xfrm>
                <a:off x="3642702" y="3127409"/>
                <a:ext cx="442912" cy="223837"/>
              </p:xfrm>
              <a:graphic>
                <a:graphicData uri="http://schemas.openxmlformats.org/presentationml/2006/ole">
                  <mc:AlternateContent xmlns:mc="http://schemas.openxmlformats.org/markup-compatibility/2006">
                    <mc:Choice xmlns:v="urn:schemas-microsoft-com:vml" Requires="v">
                      <p:oleObj spid="_x0000_s207581" name="Equation" r:id="rId8" imgW="304560" imgH="152280" progId="Equation.DSMT4">
                        <p:embed/>
                      </p:oleObj>
                    </mc:Choice>
                    <mc:Fallback>
                      <p:oleObj name="Equation" r:id="rId8" imgW="304560" imgH="152280" progId="Equation.DSMT4">
                        <p:embed/>
                        <p:pic>
                          <p:nvPicPr>
                            <p:cNvPr id="0" name=""/>
                            <p:cNvPicPr/>
                            <p:nvPr/>
                          </p:nvPicPr>
                          <p:blipFill>
                            <a:blip r:embed="rId9"/>
                            <a:stretch>
                              <a:fillRect/>
                            </a:stretch>
                          </p:blipFill>
                          <p:spPr>
                            <a:xfrm>
                              <a:off x="3642702" y="3127409"/>
                              <a:ext cx="442912" cy="223837"/>
                            </a:xfrm>
                            <a:prstGeom prst="rect">
                              <a:avLst/>
                            </a:prstGeom>
                          </p:spPr>
                        </p:pic>
                      </p:oleObj>
                    </mc:Fallback>
                  </mc:AlternateContent>
                </a:graphicData>
              </a:graphic>
            </p:graphicFrame>
            <p:sp>
              <p:nvSpPr>
                <p:cNvPr id="38" name="文本框 37"/>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grpSp>
        <p:nvGrpSpPr>
          <p:cNvPr id="23" name="组合 22"/>
          <p:cNvGrpSpPr/>
          <p:nvPr/>
        </p:nvGrpSpPr>
        <p:grpSpPr>
          <a:xfrm>
            <a:off x="640822" y="2301796"/>
            <a:ext cx="4952843" cy="1721644"/>
            <a:chOff x="640822" y="2301796"/>
            <a:chExt cx="4952843" cy="1721644"/>
          </a:xfrm>
        </p:grpSpPr>
        <p:sp>
          <p:nvSpPr>
            <p:cNvPr id="48" name="TextBox 67"/>
            <p:cNvSpPr txBox="1"/>
            <p:nvPr/>
          </p:nvSpPr>
          <p:spPr>
            <a:xfrm>
              <a:off x="640822" y="2607056"/>
              <a:ext cx="492443" cy="1111125"/>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径向振动</a:t>
              </a:r>
              <a:endParaRPr lang="zh-CN" altLang="en-US" sz="2000" b="1" kern="0" dirty="0">
                <a:solidFill>
                  <a:prstClr val="white"/>
                </a:solidFill>
                <a:latin typeface="Arial"/>
                <a:ea typeface="宋体"/>
              </a:endParaRPr>
            </a:p>
          </p:txBody>
        </p:sp>
        <p:pic>
          <p:nvPicPr>
            <p:cNvPr id="9" name="图片 8"/>
            <p:cNvPicPr>
              <a:picLocks noChangeAspect="1"/>
            </p:cNvPicPr>
            <p:nvPr/>
          </p:nvPicPr>
          <p:blipFill>
            <a:blip r:embed="rId10"/>
            <a:stretch>
              <a:fillRect/>
            </a:stretch>
          </p:blipFill>
          <p:spPr>
            <a:xfrm>
              <a:off x="1133265" y="2301796"/>
              <a:ext cx="4460400" cy="1721644"/>
            </a:xfrm>
            <a:prstGeom prst="rect">
              <a:avLst/>
            </a:prstGeom>
          </p:spPr>
        </p:pic>
      </p:grpSp>
      <p:grpSp>
        <p:nvGrpSpPr>
          <p:cNvPr id="43" name="组合 42"/>
          <p:cNvGrpSpPr/>
          <p:nvPr/>
        </p:nvGrpSpPr>
        <p:grpSpPr>
          <a:xfrm>
            <a:off x="640824" y="4158129"/>
            <a:ext cx="4952841" cy="2554363"/>
            <a:chOff x="640824" y="4158129"/>
            <a:chExt cx="4952841" cy="2554363"/>
          </a:xfrm>
        </p:grpSpPr>
        <p:sp>
          <p:nvSpPr>
            <p:cNvPr id="49" name="TextBox 67"/>
            <p:cNvSpPr txBox="1"/>
            <p:nvPr/>
          </p:nvSpPr>
          <p:spPr>
            <a:xfrm>
              <a:off x="640824" y="4890425"/>
              <a:ext cx="492443" cy="1111125"/>
            </a:xfrm>
            <a:prstGeom prst="rect">
              <a:avLst/>
            </a:prstGeom>
            <a:solidFill>
              <a:srgbClr val="FB4F4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eaVert"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轴向振动</a:t>
              </a:r>
              <a:endParaRPr lang="zh-CN" altLang="en-US" sz="2000" b="1" kern="0" dirty="0">
                <a:solidFill>
                  <a:prstClr val="white"/>
                </a:solidFill>
                <a:latin typeface="Arial"/>
                <a:ea typeface="宋体"/>
              </a:endParaRPr>
            </a:p>
          </p:txBody>
        </p:sp>
        <p:grpSp>
          <p:nvGrpSpPr>
            <p:cNvPr id="22" name="组合 21"/>
            <p:cNvGrpSpPr/>
            <p:nvPr/>
          </p:nvGrpSpPr>
          <p:grpSpPr>
            <a:xfrm>
              <a:off x="1133265" y="4158129"/>
              <a:ext cx="4460400" cy="2554363"/>
              <a:chOff x="1133265" y="4158129"/>
              <a:chExt cx="4460400" cy="2554363"/>
            </a:xfrm>
          </p:grpSpPr>
          <p:pic>
            <p:nvPicPr>
              <p:cNvPr id="20" name="图片 19"/>
              <p:cNvPicPr>
                <a:picLocks noChangeAspect="1"/>
              </p:cNvPicPr>
              <p:nvPr/>
            </p:nvPicPr>
            <p:blipFill>
              <a:blip r:embed="rId11"/>
              <a:stretch>
                <a:fillRect/>
              </a:stretch>
            </p:blipFill>
            <p:spPr>
              <a:xfrm>
                <a:off x="1133265" y="5193188"/>
                <a:ext cx="4460400" cy="1519304"/>
              </a:xfrm>
              <a:prstGeom prst="rect">
                <a:avLst/>
              </a:prstGeom>
            </p:spPr>
          </p:pic>
          <p:grpSp>
            <p:nvGrpSpPr>
              <p:cNvPr id="21" name="组合 20"/>
              <p:cNvGrpSpPr/>
              <p:nvPr/>
            </p:nvGrpSpPr>
            <p:grpSpPr>
              <a:xfrm>
                <a:off x="1133265" y="4158129"/>
                <a:ext cx="4460400" cy="1161304"/>
                <a:chOff x="1133265" y="4332788"/>
                <a:chExt cx="4460400" cy="1419776"/>
              </a:xfrm>
            </p:grpSpPr>
            <p:pic>
              <p:nvPicPr>
                <p:cNvPr id="18" name="图片 17"/>
                <p:cNvPicPr>
                  <a:picLocks noChangeAspect="1"/>
                </p:cNvPicPr>
                <p:nvPr/>
              </p:nvPicPr>
              <p:blipFill>
                <a:blip r:embed="rId12"/>
                <a:stretch>
                  <a:fillRect/>
                </a:stretch>
              </p:blipFill>
              <p:spPr>
                <a:xfrm>
                  <a:off x="1133265" y="4332788"/>
                  <a:ext cx="4460400" cy="1297035"/>
                </a:xfrm>
                <a:prstGeom prst="rect">
                  <a:avLst/>
                </a:prstGeom>
              </p:spPr>
            </p:pic>
            <p:pic>
              <p:nvPicPr>
                <p:cNvPr id="19" name="图片 18"/>
                <p:cNvPicPr>
                  <a:picLocks noChangeAspect="1"/>
                </p:cNvPicPr>
                <p:nvPr/>
              </p:nvPicPr>
              <p:blipFill>
                <a:blip r:embed="rId13"/>
                <a:stretch>
                  <a:fillRect/>
                </a:stretch>
              </p:blipFill>
              <p:spPr>
                <a:xfrm>
                  <a:off x="2715952" y="5626319"/>
                  <a:ext cx="1295026" cy="126245"/>
                </a:xfrm>
                <a:prstGeom prst="rect">
                  <a:avLst/>
                </a:prstGeom>
              </p:spPr>
            </p:pic>
          </p:grpSp>
        </p:grpSp>
      </p:grpSp>
    </p:spTree>
    <p:extLst>
      <p:ext uri="{BB962C8B-B14F-4D97-AF65-F5344CB8AC3E}">
        <p14:creationId xmlns:p14="http://schemas.microsoft.com/office/powerpoint/2010/main" val="285644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3.5 </a:t>
            </a:r>
            <a:r>
              <a:rPr lang="zh-CN" altLang="en-US" b="1" dirty="0">
                <a:latin typeface="微软雅黑" panose="020B0503020204020204" pitchFamily="34" charset="-122"/>
                <a:ea typeface="微软雅黑" panose="020B0503020204020204" pitchFamily="34" charset="-122"/>
              </a:rPr>
              <a:t>角度</a:t>
            </a:r>
            <a:r>
              <a:rPr lang="zh-CN" altLang="en-US" b="1" dirty="0" smtClean="0">
                <a:latin typeface="微软雅黑" panose="020B0503020204020204" pitchFamily="34" charset="-122"/>
                <a:ea typeface="微软雅黑" panose="020B0503020204020204" pitchFamily="34" charset="-122"/>
              </a:rPr>
              <a:t>不对中故障仿真分析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26631"/>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3.5.2 </a:t>
            </a:r>
            <a:r>
              <a:rPr lang="zh-CN" altLang="en-US" sz="1600" dirty="0" smtClean="0">
                <a:latin typeface="微软雅黑" panose="020B0503020204020204" pitchFamily="34" charset="-122"/>
                <a:ea typeface="微软雅黑" panose="020B0503020204020204" pitchFamily="34" charset="-122"/>
              </a:rPr>
              <a:t>各</a:t>
            </a:r>
            <a:r>
              <a:rPr lang="zh-CN" altLang="en-US" sz="1600" dirty="0">
                <a:latin typeface="微软雅黑" panose="020B0503020204020204" pitchFamily="34" charset="-122"/>
                <a:ea typeface="微软雅黑" panose="020B0503020204020204" pitchFamily="34" charset="-122"/>
              </a:rPr>
              <a:t>连接</a:t>
            </a:r>
            <a:r>
              <a:rPr lang="zh-CN" altLang="en-US" sz="1600" dirty="0" smtClean="0">
                <a:latin typeface="微软雅黑" panose="020B0503020204020204" pitchFamily="34" charset="-122"/>
                <a:ea typeface="微软雅黑" panose="020B0503020204020204" pitchFamily="34" charset="-122"/>
              </a:rPr>
              <a:t>对的非</a:t>
            </a:r>
            <a:r>
              <a:rPr lang="zh-CN" altLang="en-US" sz="1600" dirty="0">
                <a:latin typeface="微软雅黑" panose="020B0503020204020204" pitchFamily="34" charset="-122"/>
                <a:ea typeface="微软雅黑" panose="020B0503020204020204" pitchFamily="34" charset="-122"/>
              </a:rPr>
              <a:t>理想</a:t>
            </a:r>
            <a:r>
              <a:rPr lang="zh-CN" altLang="en-US" sz="1600" dirty="0" smtClean="0">
                <a:latin typeface="微软雅黑" panose="020B0503020204020204" pitchFamily="34" charset="-122"/>
                <a:ea typeface="微软雅黑" panose="020B0503020204020204" pitchFamily="34" charset="-122"/>
              </a:rPr>
              <a:t>情形</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5920464" y="2152514"/>
            <a:ext cx="2456980" cy="1806434"/>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由于</a:t>
            </a:r>
            <a:r>
              <a:rPr lang="zh-CN" altLang="en-US" sz="1600" kern="100" dirty="0">
                <a:solidFill>
                  <a:srgbClr val="000000"/>
                </a:solidFill>
                <a:latin typeface="Times New Roman" panose="02020603050405020304" pitchFamily="18" charset="0"/>
                <a:ea typeface="宋体"/>
                <a:cs typeface="宋体" panose="02010600030101010101" pitchFamily="2" charset="-122"/>
              </a:rPr>
              <a:t>角度不对中的存在，刚度非线性被激发，从而产生</a:t>
            </a:r>
            <a:r>
              <a:rPr lang="en-US" altLang="zh-CN" sz="1600" kern="100" dirty="0">
                <a:solidFill>
                  <a:srgbClr val="000000"/>
                </a:solidFill>
                <a:latin typeface="Times New Roman" panose="02020603050405020304" pitchFamily="18" charset="0"/>
                <a:ea typeface="宋体"/>
                <a:cs typeface="宋体" panose="02010600030101010101" pitchFamily="2" charset="-122"/>
              </a:rPr>
              <a:t>4</a:t>
            </a:r>
            <a:r>
              <a:rPr lang="zh-CN" altLang="en-US" sz="1600" kern="100" dirty="0">
                <a:solidFill>
                  <a:srgbClr val="000000"/>
                </a:solidFill>
                <a:latin typeface="Times New Roman" panose="02020603050405020304" pitchFamily="18" charset="0"/>
                <a:ea typeface="宋体"/>
                <a:cs typeface="宋体" panose="02010600030101010101" pitchFamily="2" charset="-122"/>
              </a:rPr>
              <a:t>倍频振动</a:t>
            </a:r>
            <a:r>
              <a:rPr lang="zh-CN" altLang="en-US" sz="1600" kern="100" dirty="0" smtClean="0">
                <a:solidFill>
                  <a:srgbClr val="000000"/>
                </a:solidFill>
                <a:latin typeface="Times New Roman" panose="02020603050405020304" pitchFamily="18" charset="0"/>
                <a:ea typeface="宋体"/>
                <a:cs typeface="宋体" panose="02010600030101010101" pitchFamily="2" charset="-122"/>
              </a:rPr>
              <a:t>。</a:t>
            </a:r>
            <a:r>
              <a:rPr lang="en-US" altLang="zh-CN" sz="1600" kern="100" dirty="0" smtClean="0">
                <a:solidFill>
                  <a:srgbClr val="000000"/>
                </a:solidFill>
                <a:latin typeface="Times New Roman" panose="02020603050405020304" pitchFamily="18" charset="0"/>
                <a:ea typeface="宋体"/>
                <a:cs typeface="宋体" panose="02010600030101010101" pitchFamily="2" charset="-122"/>
              </a:rPr>
              <a:t>4</a:t>
            </a:r>
            <a:r>
              <a:rPr lang="zh-CN" altLang="en-US" sz="1600" kern="100" dirty="0">
                <a:solidFill>
                  <a:srgbClr val="000000"/>
                </a:solidFill>
                <a:latin typeface="Times New Roman" panose="02020603050405020304" pitchFamily="18" charset="0"/>
                <a:ea typeface="宋体"/>
                <a:cs typeface="宋体" panose="02010600030101010101" pitchFamily="2" charset="-122"/>
              </a:rPr>
              <a:t>倍频的出现是角度不对中和轴向刚度非线性共同作用的结果。</a:t>
            </a:r>
          </a:p>
        </p:txBody>
      </p:sp>
      <p:grpSp>
        <p:nvGrpSpPr>
          <p:cNvPr id="28" name="组合 27"/>
          <p:cNvGrpSpPr/>
          <p:nvPr/>
        </p:nvGrpSpPr>
        <p:grpSpPr>
          <a:xfrm>
            <a:off x="640823" y="1581815"/>
            <a:ext cx="8059677" cy="584775"/>
            <a:chOff x="574045" y="1541710"/>
            <a:chExt cx="8059677" cy="584775"/>
          </a:xfrm>
        </p:grpSpPr>
        <p:sp>
          <p:nvSpPr>
            <p:cNvPr id="29" name="文本框 28"/>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各连接对刚度非线性的情形</a:t>
              </a:r>
            </a:p>
          </p:txBody>
        </p:sp>
        <p:cxnSp>
          <p:nvCxnSpPr>
            <p:cNvPr id="43" name="直接箭头连接符 42"/>
            <p:cNvCxnSpPr>
              <a:stCxn id="29"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3316389" y="1676870"/>
              <a:ext cx="5317333" cy="317500"/>
              <a:chOff x="2090364" y="1675737"/>
              <a:chExt cx="5317333" cy="317500"/>
            </a:xfrm>
          </p:grpSpPr>
          <p:grpSp>
            <p:nvGrpSpPr>
              <p:cNvPr id="45" name="组合 44"/>
              <p:cNvGrpSpPr/>
              <p:nvPr/>
            </p:nvGrpSpPr>
            <p:grpSpPr>
              <a:xfrm>
                <a:off x="2090364" y="1675737"/>
                <a:ext cx="2020683" cy="317500"/>
                <a:chOff x="2475374" y="3081020"/>
                <a:chExt cx="2020683" cy="317500"/>
              </a:xfrm>
            </p:grpSpPr>
            <p:graphicFrame>
              <p:nvGraphicFramePr>
                <p:cNvPr id="55" name="对象 54"/>
                <p:cNvGraphicFramePr>
                  <a:graphicFrameLocks noChangeAspect="1"/>
                </p:cNvGraphicFramePr>
                <p:nvPr>
                  <p:extLst/>
                </p:nvPr>
              </p:nvGraphicFramePr>
              <p:xfrm>
                <a:off x="3794382" y="3081020"/>
                <a:ext cx="701675" cy="317500"/>
              </p:xfrm>
              <a:graphic>
                <a:graphicData uri="http://schemas.openxmlformats.org/presentationml/2006/ole">
                  <mc:AlternateContent xmlns:mc="http://schemas.openxmlformats.org/markup-compatibility/2006">
                    <mc:Choice xmlns:v="urn:schemas-microsoft-com:vml" Requires="v">
                      <p:oleObj spid="_x0000_s225650" name="Equation" r:id="rId4" imgW="482400" imgH="215640" progId="Equation.DSMT4">
                        <p:embed/>
                      </p:oleObj>
                    </mc:Choice>
                    <mc:Fallback>
                      <p:oleObj name="Equation" r:id="rId4" imgW="482400" imgH="215640" progId="Equation.DSMT4">
                        <p:embed/>
                        <p:pic>
                          <p:nvPicPr>
                            <p:cNvPr id="0" name=""/>
                            <p:cNvPicPr/>
                            <p:nvPr/>
                          </p:nvPicPr>
                          <p:blipFill>
                            <a:blip r:embed="rId5"/>
                            <a:stretch>
                              <a:fillRect/>
                            </a:stretch>
                          </p:blipFill>
                          <p:spPr>
                            <a:xfrm>
                              <a:off x="3794382" y="3081020"/>
                              <a:ext cx="701675" cy="317500"/>
                            </a:xfrm>
                            <a:prstGeom prst="rect">
                              <a:avLst/>
                            </a:prstGeom>
                          </p:spPr>
                        </p:pic>
                      </p:oleObj>
                    </mc:Fallback>
                  </mc:AlternateContent>
                </a:graphicData>
              </a:graphic>
            </p:graphicFrame>
            <p:sp>
              <p:nvSpPr>
                <p:cNvPr id="56" name="文本框 55"/>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46" name="组合 45"/>
              <p:cNvGrpSpPr/>
              <p:nvPr/>
            </p:nvGrpSpPr>
            <p:grpSpPr>
              <a:xfrm>
                <a:off x="4268995" y="1695952"/>
                <a:ext cx="1494640" cy="276999"/>
                <a:chOff x="2812259" y="3101235"/>
                <a:chExt cx="1494640" cy="276999"/>
              </a:xfrm>
            </p:grpSpPr>
            <p:graphicFrame>
              <p:nvGraphicFramePr>
                <p:cNvPr id="53" name="对象 52"/>
                <p:cNvGraphicFramePr>
                  <a:graphicFrameLocks noChangeAspect="1"/>
                </p:cNvGraphicFramePr>
                <p:nvPr>
                  <p:extLst>
                    <p:ext uri="{D42A27DB-BD31-4B8C-83A1-F6EECF244321}">
                      <p14:modId xmlns:p14="http://schemas.microsoft.com/office/powerpoint/2010/main" val="858014478"/>
                    </p:ext>
                  </p:extLst>
                </p:nvPr>
              </p:nvGraphicFramePr>
              <p:xfrm>
                <a:off x="3846524" y="3111183"/>
                <a:ext cx="460375" cy="260350"/>
              </p:xfrm>
              <a:graphic>
                <a:graphicData uri="http://schemas.openxmlformats.org/presentationml/2006/ole">
                  <mc:AlternateContent xmlns:mc="http://schemas.openxmlformats.org/markup-compatibility/2006">
                    <mc:Choice xmlns:v="urn:schemas-microsoft-com:vml" Requires="v">
                      <p:oleObj spid="_x0000_s225651" name="Equation" r:id="rId6" imgW="317160" imgH="177480" progId="Equation.DSMT4">
                        <p:embed/>
                      </p:oleObj>
                    </mc:Choice>
                    <mc:Fallback>
                      <p:oleObj name="Equation" r:id="rId6" imgW="317160" imgH="177480" progId="Equation.DSMT4">
                        <p:embed/>
                        <p:pic>
                          <p:nvPicPr>
                            <p:cNvPr id="0" name=""/>
                            <p:cNvPicPr/>
                            <p:nvPr/>
                          </p:nvPicPr>
                          <p:blipFill>
                            <a:blip r:embed="rId7"/>
                            <a:stretch>
                              <a:fillRect/>
                            </a:stretch>
                          </p:blipFill>
                          <p:spPr>
                            <a:xfrm>
                              <a:off x="3846524" y="3111183"/>
                              <a:ext cx="460375" cy="260350"/>
                            </a:xfrm>
                            <a:prstGeom prst="rect">
                              <a:avLst/>
                            </a:prstGeom>
                          </p:spPr>
                        </p:pic>
                      </p:oleObj>
                    </mc:Fallback>
                  </mc:AlternateContent>
                </a:graphicData>
              </a:graphic>
            </p:graphicFrame>
            <p:sp>
              <p:nvSpPr>
                <p:cNvPr id="54" name="文本框 53"/>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47" name="组合 46"/>
              <p:cNvGrpSpPr/>
              <p:nvPr/>
            </p:nvGrpSpPr>
            <p:grpSpPr>
              <a:xfrm>
                <a:off x="5937020" y="1688528"/>
                <a:ext cx="1470677" cy="276999"/>
                <a:chOff x="2812259" y="3101235"/>
                <a:chExt cx="1470677" cy="276999"/>
              </a:xfrm>
            </p:grpSpPr>
            <p:graphicFrame>
              <p:nvGraphicFramePr>
                <p:cNvPr id="51" name="对象 50"/>
                <p:cNvGraphicFramePr>
                  <a:graphicFrameLocks noChangeAspect="1"/>
                </p:cNvGraphicFramePr>
                <p:nvPr>
                  <p:extLst>
                    <p:ext uri="{D42A27DB-BD31-4B8C-83A1-F6EECF244321}">
                      <p14:modId xmlns:p14="http://schemas.microsoft.com/office/powerpoint/2010/main" val="3115597413"/>
                    </p:ext>
                  </p:extLst>
                </p:nvPr>
              </p:nvGraphicFramePr>
              <p:xfrm>
                <a:off x="3636824" y="3128132"/>
                <a:ext cx="646112" cy="223837"/>
              </p:xfrm>
              <a:graphic>
                <a:graphicData uri="http://schemas.openxmlformats.org/presentationml/2006/ole">
                  <mc:AlternateContent xmlns:mc="http://schemas.openxmlformats.org/markup-compatibility/2006">
                    <mc:Choice xmlns:v="urn:schemas-microsoft-com:vml" Requires="v">
                      <p:oleObj spid="_x0000_s225652" name="Equation" r:id="rId8" imgW="444240" imgH="152280" progId="Equation.DSMT4">
                        <p:embed/>
                      </p:oleObj>
                    </mc:Choice>
                    <mc:Fallback>
                      <p:oleObj name="Equation" r:id="rId8" imgW="444240" imgH="152280" progId="Equation.DSMT4">
                        <p:embed/>
                        <p:pic>
                          <p:nvPicPr>
                            <p:cNvPr id="0" name=""/>
                            <p:cNvPicPr/>
                            <p:nvPr/>
                          </p:nvPicPr>
                          <p:blipFill>
                            <a:blip r:embed="rId9"/>
                            <a:stretch>
                              <a:fillRect/>
                            </a:stretch>
                          </p:blipFill>
                          <p:spPr>
                            <a:xfrm>
                              <a:off x="3636824" y="3128132"/>
                              <a:ext cx="646112" cy="223837"/>
                            </a:xfrm>
                            <a:prstGeom prst="rect">
                              <a:avLst/>
                            </a:prstGeom>
                          </p:spPr>
                        </p:pic>
                      </p:oleObj>
                    </mc:Fallback>
                  </mc:AlternateContent>
                </a:graphicData>
              </a:graphic>
            </p:graphicFrame>
            <p:sp>
              <p:nvSpPr>
                <p:cNvPr id="52" name="文本框 51"/>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pic>
        <p:nvPicPr>
          <p:cNvPr id="2" name="图片 1"/>
          <p:cNvPicPr>
            <a:picLocks noChangeAspect="1"/>
          </p:cNvPicPr>
          <p:nvPr/>
        </p:nvPicPr>
        <p:blipFill>
          <a:blip r:embed="rId10"/>
          <a:stretch>
            <a:fillRect/>
          </a:stretch>
        </p:blipFill>
        <p:spPr>
          <a:xfrm>
            <a:off x="640823" y="2177180"/>
            <a:ext cx="4460400" cy="1781768"/>
          </a:xfrm>
          <a:prstGeom prst="rect">
            <a:avLst/>
          </a:prstGeom>
        </p:spPr>
      </p:pic>
      <p:grpSp>
        <p:nvGrpSpPr>
          <p:cNvPr id="57" name="组合 56"/>
          <p:cNvGrpSpPr/>
          <p:nvPr/>
        </p:nvGrpSpPr>
        <p:grpSpPr>
          <a:xfrm>
            <a:off x="640823" y="4075854"/>
            <a:ext cx="8059677" cy="584775"/>
            <a:chOff x="574045" y="1541710"/>
            <a:chExt cx="8059677" cy="584775"/>
          </a:xfrm>
        </p:grpSpPr>
        <p:sp>
          <p:nvSpPr>
            <p:cNvPr id="58" name="文本框 57"/>
            <p:cNvSpPr txBox="1"/>
            <p:nvPr/>
          </p:nvSpPr>
          <p:spPr>
            <a:xfrm>
              <a:off x="574045" y="1541710"/>
              <a:ext cx="161149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r>
                <a:rPr lang="zh-CN" altLang="en-US" sz="1600" dirty="0"/>
                <a:t>各连接对的综合情形</a:t>
              </a:r>
            </a:p>
          </p:txBody>
        </p:sp>
        <p:cxnSp>
          <p:nvCxnSpPr>
            <p:cNvPr id="59" name="直接箭头连接符 58"/>
            <p:cNvCxnSpPr>
              <a:stCxn id="58" idx="3"/>
            </p:cNvCxnSpPr>
            <p:nvPr/>
          </p:nvCxnSpPr>
          <p:spPr>
            <a:xfrm>
              <a:off x="2185535" y="1834098"/>
              <a:ext cx="11308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3316389" y="1657820"/>
              <a:ext cx="5317333" cy="355600"/>
              <a:chOff x="2090364" y="1656687"/>
              <a:chExt cx="5317333" cy="355600"/>
            </a:xfrm>
          </p:grpSpPr>
          <p:grpSp>
            <p:nvGrpSpPr>
              <p:cNvPr id="61" name="组合 60"/>
              <p:cNvGrpSpPr/>
              <p:nvPr/>
            </p:nvGrpSpPr>
            <p:grpSpPr>
              <a:xfrm>
                <a:off x="2090364" y="1656687"/>
                <a:ext cx="2039733" cy="355600"/>
                <a:chOff x="2475374" y="3061970"/>
                <a:chExt cx="2039733" cy="355600"/>
              </a:xfrm>
            </p:grpSpPr>
            <p:graphicFrame>
              <p:nvGraphicFramePr>
                <p:cNvPr id="68" name="对象 67"/>
                <p:cNvGraphicFramePr>
                  <a:graphicFrameLocks noChangeAspect="1"/>
                </p:cNvGraphicFramePr>
                <p:nvPr>
                  <p:extLst>
                    <p:ext uri="{D42A27DB-BD31-4B8C-83A1-F6EECF244321}">
                      <p14:modId xmlns:p14="http://schemas.microsoft.com/office/powerpoint/2010/main" val="1352745505"/>
                    </p:ext>
                  </p:extLst>
                </p:nvPr>
              </p:nvGraphicFramePr>
              <p:xfrm>
                <a:off x="3776920" y="3061970"/>
                <a:ext cx="738187" cy="355600"/>
              </p:xfrm>
              <a:graphic>
                <a:graphicData uri="http://schemas.openxmlformats.org/presentationml/2006/ole">
                  <mc:AlternateContent xmlns:mc="http://schemas.openxmlformats.org/markup-compatibility/2006">
                    <mc:Choice xmlns:v="urn:schemas-microsoft-com:vml" Requires="v">
                      <p:oleObj spid="_x0000_s225653" name="Equation" r:id="rId11" imgW="507960" imgH="241200" progId="Equation.DSMT4">
                        <p:embed/>
                      </p:oleObj>
                    </mc:Choice>
                    <mc:Fallback>
                      <p:oleObj name="Equation" r:id="rId11" imgW="507960" imgH="241200" progId="Equation.DSMT4">
                        <p:embed/>
                        <p:pic>
                          <p:nvPicPr>
                            <p:cNvPr id="0" name=""/>
                            <p:cNvPicPr/>
                            <p:nvPr/>
                          </p:nvPicPr>
                          <p:blipFill>
                            <a:blip r:embed="rId12"/>
                            <a:stretch>
                              <a:fillRect/>
                            </a:stretch>
                          </p:blipFill>
                          <p:spPr>
                            <a:xfrm>
                              <a:off x="3776920" y="3061970"/>
                              <a:ext cx="738187" cy="355600"/>
                            </a:xfrm>
                            <a:prstGeom prst="rect">
                              <a:avLst/>
                            </a:prstGeom>
                          </p:spPr>
                        </p:pic>
                      </p:oleObj>
                    </mc:Fallback>
                  </mc:AlternateContent>
                </a:graphicData>
              </a:graphic>
            </p:graphicFrame>
            <p:sp>
              <p:nvSpPr>
                <p:cNvPr id="69" name="文本框 68"/>
                <p:cNvSpPr txBox="1"/>
                <p:nvPr/>
              </p:nvSpPr>
              <p:spPr>
                <a:xfrm>
                  <a:off x="2475374" y="3101235"/>
                  <a:ext cx="1415772" cy="276999"/>
                </a:xfrm>
                <a:prstGeom prst="rect">
                  <a:avLst/>
                </a:prstGeom>
                <a:noFill/>
              </p:spPr>
              <p:txBody>
                <a:bodyPr wrap="none" rtlCol="0">
                  <a:spAutoFit/>
                </a:bodyPr>
                <a:lstStyle/>
                <a:p>
                  <a:r>
                    <a:rPr lang="zh-CN" altLang="en-US" sz="1200" dirty="0"/>
                    <a:t>周向位置离散角度</a:t>
                  </a:r>
                </a:p>
              </p:txBody>
            </p:sp>
          </p:grpSp>
          <p:grpSp>
            <p:nvGrpSpPr>
              <p:cNvPr id="62" name="组合 61"/>
              <p:cNvGrpSpPr/>
              <p:nvPr/>
            </p:nvGrpSpPr>
            <p:grpSpPr>
              <a:xfrm>
                <a:off x="4268995" y="1695952"/>
                <a:ext cx="1550202" cy="276999"/>
                <a:chOff x="2812259" y="3101235"/>
                <a:chExt cx="1550202" cy="276999"/>
              </a:xfrm>
            </p:grpSpPr>
            <p:graphicFrame>
              <p:nvGraphicFramePr>
                <p:cNvPr id="66" name="对象 65"/>
                <p:cNvGraphicFramePr>
                  <a:graphicFrameLocks noChangeAspect="1"/>
                </p:cNvGraphicFramePr>
                <p:nvPr>
                  <p:extLst>
                    <p:ext uri="{D42A27DB-BD31-4B8C-83A1-F6EECF244321}">
                      <p14:modId xmlns:p14="http://schemas.microsoft.com/office/powerpoint/2010/main" val="692405378"/>
                    </p:ext>
                  </p:extLst>
                </p:nvPr>
              </p:nvGraphicFramePr>
              <p:xfrm>
                <a:off x="3790961" y="3111183"/>
                <a:ext cx="571500" cy="260350"/>
              </p:xfrm>
              <a:graphic>
                <a:graphicData uri="http://schemas.openxmlformats.org/presentationml/2006/ole">
                  <mc:AlternateContent xmlns:mc="http://schemas.openxmlformats.org/markup-compatibility/2006">
                    <mc:Choice xmlns:v="urn:schemas-microsoft-com:vml" Requires="v">
                      <p:oleObj spid="_x0000_s225654" name="Equation" r:id="rId13" imgW="393480" imgH="177480" progId="Equation.DSMT4">
                        <p:embed/>
                      </p:oleObj>
                    </mc:Choice>
                    <mc:Fallback>
                      <p:oleObj name="Equation" r:id="rId13" imgW="393480" imgH="177480" progId="Equation.DSMT4">
                        <p:embed/>
                        <p:pic>
                          <p:nvPicPr>
                            <p:cNvPr id="0" name=""/>
                            <p:cNvPicPr/>
                            <p:nvPr/>
                          </p:nvPicPr>
                          <p:blipFill>
                            <a:blip r:embed="rId14"/>
                            <a:stretch>
                              <a:fillRect/>
                            </a:stretch>
                          </p:blipFill>
                          <p:spPr>
                            <a:xfrm>
                              <a:off x="3790961" y="3111183"/>
                              <a:ext cx="571500" cy="260350"/>
                            </a:xfrm>
                            <a:prstGeom prst="rect">
                              <a:avLst/>
                            </a:prstGeom>
                          </p:spPr>
                        </p:pic>
                      </p:oleObj>
                    </mc:Fallback>
                  </mc:AlternateContent>
                </a:graphicData>
              </a:graphic>
            </p:graphicFrame>
            <p:sp>
              <p:nvSpPr>
                <p:cNvPr id="67" name="文本框 66"/>
                <p:cNvSpPr txBox="1"/>
                <p:nvPr/>
              </p:nvSpPr>
              <p:spPr>
                <a:xfrm>
                  <a:off x="2812259" y="3101235"/>
                  <a:ext cx="1107996" cy="276999"/>
                </a:xfrm>
                <a:prstGeom prst="rect">
                  <a:avLst/>
                </a:prstGeom>
                <a:noFill/>
              </p:spPr>
              <p:txBody>
                <a:bodyPr wrap="none" rtlCol="0">
                  <a:spAutoFit/>
                </a:bodyPr>
                <a:lstStyle/>
                <a:p>
                  <a:r>
                    <a:rPr lang="zh-CN" altLang="en-US" sz="1200" dirty="0"/>
                    <a:t>刚度离散系数</a:t>
                  </a:r>
                </a:p>
              </p:txBody>
            </p:sp>
          </p:grpSp>
          <p:grpSp>
            <p:nvGrpSpPr>
              <p:cNvPr id="63" name="组合 62"/>
              <p:cNvGrpSpPr/>
              <p:nvPr/>
            </p:nvGrpSpPr>
            <p:grpSpPr>
              <a:xfrm>
                <a:off x="5937020" y="1688528"/>
                <a:ext cx="1470677" cy="276999"/>
                <a:chOff x="2812259" y="3101235"/>
                <a:chExt cx="1470677" cy="276999"/>
              </a:xfrm>
            </p:grpSpPr>
            <p:graphicFrame>
              <p:nvGraphicFramePr>
                <p:cNvPr id="64" name="对象 63"/>
                <p:cNvGraphicFramePr>
                  <a:graphicFrameLocks noChangeAspect="1"/>
                </p:cNvGraphicFramePr>
                <p:nvPr>
                  <p:extLst/>
                </p:nvPr>
              </p:nvGraphicFramePr>
              <p:xfrm>
                <a:off x="3636824" y="3128132"/>
                <a:ext cx="646112" cy="223837"/>
              </p:xfrm>
              <a:graphic>
                <a:graphicData uri="http://schemas.openxmlformats.org/presentationml/2006/ole">
                  <mc:AlternateContent xmlns:mc="http://schemas.openxmlformats.org/markup-compatibility/2006">
                    <mc:Choice xmlns:v="urn:schemas-microsoft-com:vml" Requires="v">
                      <p:oleObj spid="_x0000_s225655" name="Equation" r:id="rId15" imgW="444240" imgH="152280" progId="Equation.DSMT4">
                        <p:embed/>
                      </p:oleObj>
                    </mc:Choice>
                    <mc:Fallback>
                      <p:oleObj name="Equation" r:id="rId15" imgW="444240" imgH="152280" progId="Equation.DSMT4">
                        <p:embed/>
                        <p:pic>
                          <p:nvPicPr>
                            <p:cNvPr id="0" name=""/>
                            <p:cNvPicPr/>
                            <p:nvPr/>
                          </p:nvPicPr>
                          <p:blipFill>
                            <a:blip r:embed="rId9"/>
                            <a:stretch>
                              <a:fillRect/>
                            </a:stretch>
                          </p:blipFill>
                          <p:spPr>
                            <a:xfrm>
                              <a:off x="3636824" y="3128132"/>
                              <a:ext cx="646112" cy="223837"/>
                            </a:xfrm>
                            <a:prstGeom prst="rect">
                              <a:avLst/>
                            </a:prstGeom>
                          </p:spPr>
                        </p:pic>
                      </p:oleObj>
                    </mc:Fallback>
                  </mc:AlternateContent>
                </a:graphicData>
              </a:graphic>
            </p:graphicFrame>
            <p:sp>
              <p:nvSpPr>
                <p:cNvPr id="65" name="文本框 64"/>
                <p:cNvSpPr txBox="1"/>
                <p:nvPr/>
              </p:nvSpPr>
              <p:spPr>
                <a:xfrm>
                  <a:off x="2812259" y="3101235"/>
                  <a:ext cx="954107" cy="276999"/>
                </a:xfrm>
                <a:prstGeom prst="rect">
                  <a:avLst/>
                </a:prstGeom>
                <a:noFill/>
              </p:spPr>
              <p:txBody>
                <a:bodyPr wrap="none" rtlCol="0">
                  <a:spAutoFit/>
                </a:bodyPr>
                <a:lstStyle/>
                <a:p>
                  <a:r>
                    <a:rPr lang="zh-CN" altLang="en-US" sz="1200" dirty="0"/>
                    <a:t>非线性因子</a:t>
                  </a:r>
                </a:p>
              </p:txBody>
            </p:sp>
          </p:grpSp>
        </p:grpSp>
      </p:grpSp>
      <p:pic>
        <p:nvPicPr>
          <p:cNvPr id="3" name="图片 2"/>
          <p:cNvPicPr>
            <a:picLocks noChangeAspect="1"/>
          </p:cNvPicPr>
          <p:nvPr/>
        </p:nvPicPr>
        <p:blipFill>
          <a:blip r:embed="rId16"/>
          <a:stretch>
            <a:fillRect/>
          </a:stretch>
        </p:blipFill>
        <p:spPr>
          <a:xfrm>
            <a:off x="640823" y="4719144"/>
            <a:ext cx="4460400" cy="1710533"/>
          </a:xfrm>
          <a:prstGeom prst="rect">
            <a:avLst/>
          </a:prstGeom>
        </p:spPr>
      </p:pic>
      <p:pic>
        <p:nvPicPr>
          <p:cNvPr id="4" name="图片 3"/>
          <p:cNvPicPr>
            <a:picLocks noChangeAspect="1"/>
          </p:cNvPicPr>
          <p:nvPr/>
        </p:nvPicPr>
        <p:blipFill>
          <a:blip r:embed="rId17"/>
          <a:stretch>
            <a:fillRect/>
          </a:stretch>
        </p:blipFill>
        <p:spPr>
          <a:xfrm>
            <a:off x="5353105" y="4719144"/>
            <a:ext cx="3347395" cy="1710110"/>
          </a:xfrm>
          <a:prstGeom prst="rect">
            <a:avLst/>
          </a:prstGeom>
        </p:spPr>
      </p:pic>
      <p:sp>
        <p:nvSpPr>
          <p:cNvPr id="70" name="TextBox 67"/>
          <p:cNvSpPr txBox="1"/>
          <p:nvPr/>
        </p:nvSpPr>
        <p:spPr>
          <a:xfrm>
            <a:off x="2317233" y="6429677"/>
            <a:ext cx="1228290" cy="40011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a:spAutoFit/>
          </a:bodyPr>
          <a:lstStyle/>
          <a:p>
            <a:pPr algn="ctr" eaLnBrk="1" fontAlgn="auto" hangingPunct="1">
              <a:spcBef>
                <a:spcPts val="0"/>
              </a:spcBef>
              <a:spcAft>
                <a:spcPts val="0"/>
              </a:spcAft>
              <a:buFont typeface="Arial" pitchFamily="34" charset="0"/>
              <a:buNone/>
              <a:defRPr/>
            </a:pPr>
            <a:r>
              <a:rPr lang="zh-CN" altLang="en-US" sz="2000" b="1" kern="0" dirty="0" smtClean="0">
                <a:solidFill>
                  <a:prstClr val="white"/>
                </a:solidFill>
                <a:latin typeface="Arial"/>
                <a:ea typeface="宋体"/>
              </a:rPr>
              <a:t>径向振动</a:t>
            </a:r>
            <a:endParaRPr lang="zh-CN" altLang="en-US" sz="2000" b="1" kern="0" dirty="0">
              <a:solidFill>
                <a:prstClr val="white"/>
              </a:solidFill>
              <a:latin typeface="Arial"/>
              <a:ea typeface="宋体"/>
            </a:endParaRPr>
          </a:p>
        </p:txBody>
      </p:sp>
      <p:sp>
        <p:nvSpPr>
          <p:cNvPr id="71" name="TextBox 67"/>
          <p:cNvSpPr txBox="1"/>
          <p:nvPr/>
        </p:nvSpPr>
        <p:spPr>
          <a:xfrm>
            <a:off x="6412657" y="6429254"/>
            <a:ext cx="1228290" cy="400110"/>
          </a:xfrm>
          <a:prstGeom prst="rect">
            <a:avLst/>
          </a:prstGeom>
          <a:solidFill>
            <a:srgbClr val="FB4F4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a:spAutoFit/>
          </a:bodyPr>
          <a:lstStyle/>
          <a:p>
            <a:pPr algn="ctr" eaLnBrk="1" fontAlgn="auto" hangingPunct="1">
              <a:spcBef>
                <a:spcPts val="0"/>
              </a:spcBef>
              <a:spcAft>
                <a:spcPts val="0"/>
              </a:spcAft>
              <a:buFont typeface="Arial" pitchFamily="34" charset="0"/>
              <a:buNone/>
              <a:defRPr/>
            </a:pPr>
            <a:r>
              <a:rPr lang="zh-CN" altLang="en-US" sz="2000" b="1" kern="0" dirty="0">
                <a:solidFill>
                  <a:prstClr val="white"/>
                </a:solidFill>
                <a:latin typeface="Arial"/>
                <a:ea typeface="宋体"/>
              </a:rPr>
              <a:t>轴向</a:t>
            </a:r>
            <a:r>
              <a:rPr lang="zh-CN" altLang="en-US" sz="2000" b="1" kern="0" dirty="0" smtClean="0">
                <a:solidFill>
                  <a:prstClr val="white"/>
                </a:solidFill>
                <a:latin typeface="Arial"/>
                <a:ea typeface="宋体"/>
              </a:rPr>
              <a:t>振动</a:t>
            </a:r>
            <a:endParaRPr lang="zh-CN" altLang="en-US" sz="2000" b="1" kern="0" dirty="0">
              <a:solidFill>
                <a:prstClr val="white"/>
              </a:solidFill>
              <a:latin typeface="Arial"/>
              <a:ea typeface="宋体"/>
            </a:endParaRPr>
          </a:p>
        </p:txBody>
      </p:sp>
    </p:spTree>
    <p:extLst>
      <p:ext uri="{BB962C8B-B14F-4D97-AF65-F5344CB8AC3E}">
        <p14:creationId xmlns:p14="http://schemas.microsoft.com/office/powerpoint/2010/main" val="141838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left)">
                                      <p:cBhvr>
                                        <p:cTn id="33" dur="500"/>
                                        <p:tgtEl>
                                          <p:spTgt spid="71"/>
                                        </p:tgtEl>
                                      </p:cBhvr>
                                    </p:animEffect>
                                  </p:childTnLst>
                                </p:cTn>
                              </p:par>
                              <p:par>
                                <p:cTn id="34" presetID="22" presetClass="entr" presetSubtype="8"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0" grpId="0" animBg="1"/>
      <p:bldP spid="7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第三章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3200" dirty="0" smtClean="0">
                <a:solidFill>
                  <a:schemeClr val="bg1">
                    <a:lumMod val="50000"/>
                  </a:schemeClr>
                </a:solidFill>
                <a:latin typeface="黑体" panose="02010609060101010101" pitchFamily="49" charset="-122"/>
                <a:ea typeface="黑体" panose="02010609060101010101" pitchFamily="49" charset="-122"/>
              </a:rPr>
              <a:t>联轴器</a:t>
            </a:r>
            <a:r>
              <a:rPr lang="zh-CN" altLang="en-US" sz="3200" dirty="0">
                <a:solidFill>
                  <a:schemeClr val="bg1">
                    <a:lumMod val="50000"/>
                  </a:schemeClr>
                </a:solidFill>
                <a:latin typeface="黑体" panose="02010609060101010101" pitchFamily="49" charset="-122"/>
                <a:ea typeface="黑体" panose="02010609060101010101" pitchFamily="49" charset="-122"/>
              </a:rPr>
              <a:t>不对中故障建模及仿真</a:t>
            </a:r>
            <a:r>
              <a:rPr lang="zh-CN" altLang="en-US" sz="3200" dirty="0" smtClean="0">
                <a:solidFill>
                  <a:schemeClr val="bg1">
                    <a:lumMod val="50000"/>
                  </a:schemeClr>
                </a:solidFill>
                <a:latin typeface="黑体" panose="02010609060101010101" pitchFamily="49" charset="-122"/>
                <a:ea typeface="黑体" panose="02010609060101010101" pitchFamily="49" charset="-122"/>
              </a:rPr>
              <a:t>分析</a:t>
            </a:r>
            <a:endParaRPr lang="zh-CN" altLang="en-US" sz="3200" dirty="0">
              <a:solidFill>
                <a:schemeClr val="bg1">
                  <a:lumMod val="50000"/>
                </a:schemeClr>
              </a:solidFill>
              <a:latin typeface="黑体" panose="02010609060101010101" pitchFamily="49" charset="-122"/>
              <a:ea typeface="黑体" panose="02010609060101010101" pitchFamily="49" charset="-122"/>
            </a:endParaRP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3.5 </a:t>
            </a:r>
            <a:r>
              <a:rPr lang="zh-CN" altLang="en-US" b="1" dirty="0">
                <a:latin typeface="微软雅黑" panose="020B0503020204020204" pitchFamily="34" charset="-122"/>
                <a:ea typeface="微软雅黑" panose="020B0503020204020204" pitchFamily="34" charset="-122"/>
              </a:rPr>
              <a:t>角度</a:t>
            </a:r>
            <a:r>
              <a:rPr lang="zh-CN" altLang="en-US" b="1" dirty="0" smtClean="0">
                <a:latin typeface="微软雅黑" panose="020B0503020204020204" pitchFamily="34" charset="-122"/>
                <a:ea typeface="微软雅黑" panose="020B0503020204020204" pitchFamily="34" charset="-122"/>
              </a:rPr>
              <a:t>不对中故障仿真分析</a:t>
            </a:r>
            <a:endParaRPr lang="zh-CN" altLang="en-US" b="1" dirty="0">
              <a:latin typeface="微软雅黑" panose="020B0503020204020204" pitchFamily="34" charset="-122"/>
              <a:ea typeface="微软雅黑" panose="020B0503020204020204" pitchFamily="34" charset="-122"/>
            </a:endParaRPr>
          </a:p>
        </p:txBody>
      </p:sp>
      <p:sp>
        <p:nvSpPr>
          <p:cNvPr id="13" name="TextBox 5"/>
          <p:cNvSpPr txBox="1">
            <a:spLocks noChangeArrowheads="1"/>
          </p:cNvSpPr>
          <p:nvPr/>
        </p:nvSpPr>
        <p:spPr bwMode="auto">
          <a:xfrm>
            <a:off x="147755" y="1236256"/>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3.5.3 </a:t>
            </a:r>
            <a:r>
              <a:rPr lang="zh-CN" altLang="en-US" sz="1600" dirty="0">
                <a:latin typeface="微软雅黑" panose="020B0503020204020204" pitchFamily="34" charset="-122"/>
                <a:ea typeface="微软雅黑" panose="020B0503020204020204" pitchFamily="34" charset="-122"/>
              </a:rPr>
              <a:t>角度</a:t>
            </a:r>
            <a:r>
              <a:rPr lang="zh-CN" altLang="en-US" sz="1600" dirty="0" smtClean="0">
                <a:latin typeface="微软雅黑" panose="020B0503020204020204" pitchFamily="34" charset="-122"/>
                <a:ea typeface="微软雅黑" panose="020B0503020204020204" pitchFamily="34" charset="-122"/>
              </a:rPr>
              <a:t>不对</a:t>
            </a:r>
            <a:r>
              <a:rPr lang="zh-CN" altLang="en-US" sz="1600" dirty="0">
                <a:latin typeface="微软雅黑" panose="020B0503020204020204" pitchFamily="34" charset="-122"/>
                <a:ea typeface="微软雅黑" panose="020B0503020204020204" pitchFamily="34" charset="-122"/>
              </a:rPr>
              <a:t>中量对振动响应的影响</a:t>
            </a:r>
          </a:p>
        </p:txBody>
      </p:sp>
      <p:grpSp>
        <p:nvGrpSpPr>
          <p:cNvPr id="14" name="组合 13"/>
          <p:cNvGrpSpPr/>
          <p:nvPr/>
        </p:nvGrpSpPr>
        <p:grpSpPr>
          <a:xfrm>
            <a:off x="75702" y="1684356"/>
            <a:ext cx="8839451" cy="1590027"/>
            <a:chOff x="-39798" y="1684356"/>
            <a:chExt cx="8839451" cy="1590027"/>
          </a:xfrm>
        </p:grpSpPr>
        <p:pic>
          <p:nvPicPr>
            <p:cNvPr id="2" name="图片 1"/>
            <p:cNvPicPr>
              <a:picLocks noChangeAspect="1"/>
            </p:cNvPicPr>
            <p:nvPr/>
          </p:nvPicPr>
          <p:blipFill>
            <a:blip r:embed="rId3"/>
            <a:stretch>
              <a:fillRect/>
            </a:stretch>
          </p:blipFill>
          <p:spPr>
            <a:xfrm>
              <a:off x="416739" y="1684356"/>
              <a:ext cx="3600000" cy="1590027"/>
            </a:xfrm>
            <a:prstGeom prst="rect">
              <a:avLst/>
            </a:prstGeom>
          </p:spPr>
        </p:pic>
        <p:pic>
          <p:nvPicPr>
            <p:cNvPr id="5" name="图片 4"/>
            <p:cNvPicPr>
              <a:picLocks noChangeAspect="1"/>
            </p:cNvPicPr>
            <p:nvPr/>
          </p:nvPicPr>
          <p:blipFill>
            <a:blip r:embed="rId4"/>
            <a:stretch>
              <a:fillRect/>
            </a:stretch>
          </p:blipFill>
          <p:spPr>
            <a:xfrm>
              <a:off x="4119653" y="1684356"/>
              <a:ext cx="4680000" cy="1590027"/>
            </a:xfrm>
            <a:prstGeom prst="rect">
              <a:avLst/>
            </a:prstGeom>
          </p:spPr>
        </p:pic>
        <p:sp>
          <p:nvSpPr>
            <p:cNvPr id="8" name="文本框 7"/>
            <p:cNvSpPr txBox="1"/>
            <p:nvPr/>
          </p:nvSpPr>
          <p:spPr>
            <a:xfrm>
              <a:off x="-39798" y="2326907"/>
              <a:ext cx="707245" cy="369332"/>
            </a:xfrm>
            <a:prstGeom prst="rect">
              <a:avLst/>
            </a:prstGeom>
            <a:noFill/>
          </p:spPr>
          <p:txBody>
            <a:bodyPr wrap="none" rtlCol="0">
              <a:spAutoFit/>
            </a:bodyPr>
            <a:lstStyle/>
            <a:p>
              <a:r>
                <a:rPr lang="en-US" altLang="zh-CN" dirty="0" smtClean="0"/>
                <a:t>0.5</a:t>
              </a:r>
              <a:r>
                <a:rPr lang="en-US" altLang="zh-CN" dirty="0"/>
                <a:t>°</a:t>
              </a:r>
              <a:endParaRPr lang="zh-CN" altLang="en-US" dirty="0"/>
            </a:p>
          </p:txBody>
        </p:sp>
      </p:grpSp>
      <p:grpSp>
        <p:nvGrpSpPr>
          <p:cNvPr id="16" name="组合 15"/>
          <p:cNvGrpSpPr/>
          <p:nvPr/>
        </p:nvGrpSpPr>
        <p:grpSpPr>
          <a:xfrm>
            <a:off x="75701" y="3400915"/>
            <a:ext cx="8839452" cy="1643669"/>
            <a:chOff x="-39799" y="3400915"/>
            <a:chExt cx="8839452" cy="1643669"/>
          </a:xfrm>
        </p:grpSpPr>
        <p:pic>
          <p:nvPicPr>
            <p:cNvPr id="3" name="图片 2"/>
            <p:cNvPicPr>
              <a:picLocks noChangeAspect="1"/>
            </p:cNvPicPr>
            <p:nvPr/>
          </p:nvPicPr>
          <p:blipFill>
            <a:blip r:embed="rId5"/>
            <a:stretch>
              <a:fillRect/>
            </a:stretch>
          </p:blipFill>
          <p:spPr>
            <a:xfrm>
              <a:off x="416739" y="3400915"/>
              <a:ext cx="3600000" cy="1643669"/>
            </a:xfrm>
            <a:prstGeom prst="rect">
              <a:avLst/>
            </a:prstGeom>
          </p:spPr>
        </p:pic>
        <p:pic>
          <p:nvPicPr>
            <p:cNvPr id="6" name="图片 5"/>
            <p:cNvPicPr>
              <a:picLocks noChangeAspect="1"/>
            </p:cNvPicPr>
            <p:nvPr/>
          </p:nvPicPr>
          <p:blipFill>
            <a:blip r:embed="rId6"/>
            <a:stretch>
              <a:fillRect/>
            </a:stretch>
          </p:blipFill>
          <p:spPr>
            <a:xfrm>
              <a:off x="4119653" y="3400915"/>
              <a:ext cx="4680000" cy="1643669"/>
            </a:xfrm>
            <a:prstGeom prst="rect">
              <a:avLst/>
            </a:prstGeom>
          </p:spPr>
        </p:pic>
        <p:sp>
          <p:nvSpPr>
            <p:cNvPr id="28" name="文本框 27"/>
            <p:cNvSpPr txBox="1"/>
            <p:nvPr/>
          </p:nvSpPr>
          <p:spPr>
            <a:xfrm>
              <a:off x="-39799" y="4038083"/>
              <a:ext cx="707245" cy="369332"/>
            </a:xfrm>
            <a:prstGeom prst="rect">
              <a:avLst/>
            </a:prstGeom>
            <a:noFill/>
          </p:spPr>
          <p:txBody>
            <a:bodyPr wrap="none" rtlCol="0">
              <a:spAutoFit/>
            </a:bodyPr>
            <a:lstStyle/>
            <a:p>
              <a:r>
                <a:rPr lang="en-US" altLang="zh-CN" dirty="0" smtClean="0"/>
                <a:t>1.0°</a:t>
              </a:r>
              <a:endParaRPr lang="zh-CN" altLang="en-US" dirty="0"/>
            </a:p>
          </p:txBody>
        </p:sp>
      </p:grpSp>
      <p:grpSp>
        <p:nvGrpSpPr>
          <p:cNvPr id="17" name="组合 16"/>
          <p:cNvGrpSpPr/>
          <p:nvPr/>
        </p:nvGrpSpPr>
        <p:grpSpPr>
          <a:xfrm>
            <a:off x="75701" y="5115100"/>
            <a:ext cx="8839452" cy="1574458"/>
            <a:chOff x="-39799" y="5115100"/>
            <a:chExt cx="8839452" cy="1574458"/>
          </a:xfrm>
        </p:grpSpPr>
        <p:pic>
          <p:nvPicPr>
            <p:cNvPr id="4" name="图片 3"/>
            <p:cNvPicPr>
              <a:picLocks noChangeAspect="1"/>
            </p:cNvPicPr>
            <p:nvPr/>
          </p:nvPicPr>
          <p:blipFill>
            <a:blip r:embed="rId7"/>
            <a:stretch>
              <a:fillRect/>
            </a:stretch>
          </p:blipFill>
          <p:spPr>
            <a:xfrm>
              <a:off x="416739" y="5115100"/>
              <a:ext cx="3600000" cy="1574458"/>
            </a:xfrm>
            <a:prstGeom prst="rect">
              <a:avLst/>
            </a:prstGeom>
          </p:spPr>
        </p:pic>
        <p:pic>
          <p:nvPicPr>
            <p:cNvPr id="7" name="图片 6"/>
            <p:cNvPicPr>
              <a:picLocks noChangeAspect="1"/>
            </p:cNvPicPr>
            <p:nvPr/>
          </p:nvPicPr>
          <p:blipFill>
            <a:blip r:embed="rId8"/>
            <a:stretch>
              <a:fillRect/>
            </a:stretch>
          </p:blipFill>
          <p:spPr>
            <a:xfrm>
              <a:off x="4119653" y="5115102"/>
              <a:ext cx="4680000" cy="1574456"/>
            </a:xfrm>
            <a:prstGeom prst="rect">
              <a:avLst/>
            </a:prstGeom>
          </p:spPr>
        </p:pic>
        <p:sp>
          <p:nvSpPr>
            <p:cNvPr id="29" name="文本框 28"/>
            <p:cNvSpPr txBox="1"/>
            <p:nvPr/>
          </p:nvSpPr>
          <p:spPr>
            <a:xfrm>
              <a:off x="-39799" y="5698565"/>
              <a:ext cx="707245" cy="369332"/>
            </a:xfrm>
            <a:prstGeom prst="rect">
              <a:avLst/>
            </a:prstGeom>
            <a:noFill/>
          </p:spPr>
          <p:txBody>
            <a:bodyPr wrap="none" rtlCol="0">
              <a:spAutoFit/>
            </a:bodyPr>
            <a:lstStyle/>
            <a:p>
              <a:r>
                <a:rPr lang="en-US" altLang="zh-CN" dirty="0" smtClean="0"/>
                <a:t>1.5°</a:t>
              </a:r>
              <a:endParaRPr lang="zh-CN" altLang="en-US" dirty="0"/>
            </a:p>
          </p:txBody>
        </p:sp>
      </p:grpSp>
      <p:sp>
        <p:nvSpPr>
          <p:cNvPr id="52" name="矩形 51"/>
          <p:cNvSpPr/>
          <p:nvPr/>
        </p:nvSpPr>
        <p:spPr>
          <a:xfrm>
            <a:off x="7178060" y="3048068"/>
            <a:ext cx="1737093" cy="2349361"/>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随着不对中量的增加，振动响应时域特征趋于复杂，频谱中可以看出</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分量以及轴向振动幅</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值都逐渐增加。</a:t>
            </a:r>
            <a:endParaRPr kumimoji="0" lang="en-US" altLang="zh-CN" sz="1600" b="0" i="0" u="none" strike="noStrike" kern="100" cap="none" spc="0" normalizeH="0" baseline="0" noProof="0" dirty="0" smtClean="0">
              <a:ln>
                <a:noFill/>
              </a:ln>
              <a:solidFill>
                <a:srgbClr val="000000"/>
              </a:solidFill>
              <a:effectLst/>
              <a:uLnTx/>
              <a:uFillTx/>
              <a:latin typeface="Times New Roman" panose="02020603050405020304" pitchFamily="18" charset="0"/>
              <a:ea typeface="宋体"/>
              <a:cs typeface="宋体" panose="02010600030101010101" pitchFamily="2" charset="-122"/>
            </a:endParaRPr>
          </a:p>
        </p:txBody>
      </p:sp>
    </p:spTree>
    <p:extLst>
      <p:ext uri="{BB962C8B-B14F-4D97-AF65-F5344CB8AC3E}">
        <p14:creationId xmlns:p14="http://schemas.microsoft.com/office/powerpoint/2010/main" val="12721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anim calcmode="lin" valueType="num">
                                      <p:cBhvr>
                                        <p:cTn id="28" dur="500" fill="hold"/>
                                        <p:tgtEl>
                                          <p:spTgt spid="52"/>
                                        </p:tgtEl>
                                        <p:attrNameLst>
                                          <p:attrName>ppt_x</p:attrName>
                                        </p:attrNameLst>
                                      </p:cBhvr>
                                      <p:tavLst>
                                        <p:tav tm="0">
                                          <p:val>
                                            <p:strVal val="#ppt_x"/>
                                          </p:val>
                                        </p:tav>
                                        <p:tav tm="100000">
                                          <p:val>
                                            <p:strVal val="#ppt_x"/>
                                          </p:val>
                                        </p:tav>
                                      </p:tavLst>
                                    </p:anim>
                                    <p:anim calcmode="lin" valueType="num">
                                      <p:cBhvr>
                                        <p:cTn id="2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a:t>
            </a:r>
            <a:r>
              <a:rPr lang="zh-CN" altLang="en-US" sz="3200" dirty="0">
                <a:solidFill>
                  <a:schemeClr val="bg1">
                    <a:lumMod val="95000"/>
                  </a:schemeClr>
                </a:solidFill>
                <a:latin typeface="黑体" panose="02010609060101010101" pitchFamily="49" charset="-122"/>
                <a:ea typeface="黑体" panose="02010609060101010101" pitchFamily="49" charset="-122"/>
              </a:rPr>
              <a:t>三</a:t>
            </a:r>
            <a:r>
              <a:rPr lang="zh-CN" altLang="en-US" sz="3200" dirty="0" smtClean="0">
                <a:solidFill>
                  <a:schemeClr val="bg1">
                    <a:lumMod val="95000"/>
                  </a:schemeClr>
                </a:solidFill>
                <a:latin typeface="黑体" panose="02010609060101010101" pitchFamily="49" charset="-122"/>
                <a:ea typeface="黑体" panose="02010609060101010101" pitchFamily="49" charset="-122"/>
              </a:rPr>
              <a:t>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4" name="文本框 3"/>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小结</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5" name="矩形 4"/>
          <p:cNvSpPr/>
          <p:nvPr/>
        </p:nvSpPr>
        <p:spPr>
          <a:xfrm>
            <a:off x="827492" y="1060937"/>
            <a:ext cx="6403818" cy="369332"/>
          </a:xfrm>
          <a:prstGeom prst="rect">
            <a:avLst/>
          </a:prstGeom>
        </p:spPr>
        <p:txBody>
          <a:bodyPr wrap="square">
            <a:spAutoFit/>
          </a:bodyPr>
          <a:lstStyle/>
          <a:p>
            <a:r>
              <a:rPr lang="zh-CN" altLang="en-US" b="1" dirty="0">
                <a:latin typeface="Times New Roman" panose="02020603050405020304" pitchFamily="18" charset="0"/>
              </a:rPr>
              <a:t>提出了一</a:t>
            </a:r>
            <a:r>
              <a:rPr lang="zh-CN" altLang="en-US" b="1" dirty="0" smtClean="0">
                <a:latin typeface="Times New Roman" panose="02020603050405020304" pitchFamily="18" charset="0"/>
              </a:rPr>
              <a:t>种转子系统联轴器不对中故障模型</a:t>
            </a:r>
            <a:endParaRPr lang="zh-CN" altLang="en-US" dirty="0"/>
          </a:p>
        </p:txBody>
      </p:sp>
      <p:sp>
        <p:nvSpPr>
          <p:cNvPr id="6" name="矩形 5"/>
          <p:cNvSpPr/>
          <p:nvPr/>
        </p:nvSpPr>
        <p:spPr>
          <a:xfrm>
            <a:off x="856002" y="1484327"/>
            <a:ext cx="7839263" cy="1052596"/>
          </a:xfrm>
          <a:prstGeom prst="rect">
            <a:avLst/>
          </a:prstGeom>
        </p:spPr>
        <p:txBody>
          <a:bodyPr wrap="square">
            <a:spAutoFit/>
          </a:bodyPr>
          <a:lstStyle/>
          <a:p>
            <a:pPr algn="just">
              <a:lnSpc>
                <a:spcPct val="130000"/>
              </a:lnSpc>
            </a:pPr>
            <a:r>
              <a:rPr lang="zh-CN" altLang="en-US" sz="1600" dirty="0" smtClean="0">
                <a:solidFill>
                  <a:prstClr val="black"/>
                </a:solidFill>
              </a:rPr>
              <a:t>建立</a:t>
            </a:r>
            <a:r>
              <a:rPr lang="zh-CN" altLang="en-US" sz="1600" dirty="0">
                <a:solidFill>
                  <a:prstClr val="black"/>
                </a:solidFill>
              </a:rPr>
              <a:t>了</a:t>
            </a:r>
            <a:r>
              <a:rPr lang="zh-CN" altLang="en-US" sz="1600" dirty="0" smtClean="0">
                <a:solidFill>
                  <a:prstClr val="black"/>
                </a:solidFill>
              </a:rPr>
              <a:t>联轴器力学模型</a:t>
            </a:r>
            <a:r>
              <a:rPr lang="zh-CN" altLang="en-US" sz="1600" dirty="0">
                <a:solidFill>
                  <a:prstClr val="black"/>
                </a:solidFill>
              </a:rPr>
              <a:t>，研究了联轴器力学模型关键参数的计算方法。在联轴器模型中考虑了各连接对可能存在的周向位置分布不均匀、刚度差异性以及刚度非线性问题，在此基础上推导了转子系统联轴器平行不对中和角度不对中故障的激励模型。</a:t>
            </a:r>
            <a:endParaRPr lang="zh-CN" altLang="en-US" sz="1600" b="1" dirty="0">
              <a:solidFill>
                <a:prstClr val="black"/>
              </a:solidFill>
            </a:endParaRPr>
          </a:p>
        </p:txBody>
      </p:sp>
      <p:sp>
        <p:nvSpPr>
          <p:cNvPr id="7" name="矩形 6"/>
          <p:cNvSpPr/>
          <p:nvPr/>
        </p:nvSpPr>
        <p:spPr>
          <a:xfrm>
            <a:off x="827491" y="2960325"/>
            <a:ext cx="7016215" cy="369332"/>
          </a:xfrm>
          <a:prstGeom prst="rect">
            <a:avLst/>
          </a:prstGeom>
        </p:spPr>
        <p:txBody>
          <a:bodyPr wrap="square">
            <a:spAutoFit/>
          </a:bodyPr>
          <a:lstStyle/>
          <a:p>
            <a:r>
              <a:rPr lang="zh-CN" altLang="en-US" b="1" kern="100" dirty="0" smtClean="0">
                <a:latin typeface="Times New Roman" panose="02020603050405020304" pitchFamily="18" charset="0"/>
                <a:cs typeface="Times New Roman" panose="02020603050405020304" pitchFamily="18" charset="0"/>
              </a:rPr>
              <a:t>建立了含套齿联轴器的三支点转子试验器有限元模型</a:t>
            </a:r>
            <a:endParaRPr lang="zh-CN" altLang="en-US" b="1" dirty="0"/>
          </a:p>
        </p:txBody>
      </p:sp>
      <p:sp>
        <p:nvSpPr>
          <p:cNvPr id="8" name="矩形 7"/>
          <p:cNvSpPr/>
          <p:nvPr/>
        </p:nvSpPr>
        <p:spPr>
          <a:xfrm>
            <a:off x="856002" y="3371614"/>
            <a:ext cx="7839263" cy="1052596"/>
          </a:xfrm>
          <a:prstGeom prst="rect">
            <a:avLst/>
          </a:prstGeom>
        </p:spPr>
        <p:txBody>
          <a:bodyPr wrap="square">
            <a:spAutoFit/>
          </a:bodyPr>
          <a:lstStyle/>
          <a:p>
            <a:pPr algn="just">
              <a:lnSpc>
                <a:spcPct val="130000"/>
              </a:lnSpc>
            </a:pPr>
            <a:r>
              <a:rPr lang="zh-CN" altLang="en-US" sz="1600" dirty="0"/>
              <a:t>基于</a:t>
            </a:r>
            <a:r>
              <a:rPr lang="zh-CN" altLang="en-US" sz="1600" dirty="0" smtClean="0"/>
              <a:t>梁单元和集中质量法建立</a:t>
            </a:r>
            <a:r>
              <a:rPr lang="zh-CN" altLang="en-US" sz="1600" dirty="0"/>
              <a:t>了含套齿联轴器的三支点转子试验器有限元</a:t>
            </a:r>
            <a:r>
              <a:rPr lang="zh-CN" altLang="en-US" sz="1600" dirty="0" smtClean="0"/>
              <a:t>模型，计算了其固有特性，对试验器进行了模态</a:t>
            </a:r>
            <a:r>
              <a:rPr lang="zh-CN" altLang="en-US" sz="1600" dirty="0"/>
              <a:t>测试</a:t>
            </a:r>
            <a:r>
              <a:rPr lang="zh-CN" altLang="en-US" sz="1600" dirty="0" smtClean="0"/>
              <a:t>，仿真结果</a:t>
            </a:r>
            <a:r>
              <a:rPr lang="zh-CN" altLang="en-US" sz="1600" dirty="0"/>
              <a:t>与试验结果对应良好，充分验证</a:t>
            </a:r>
            <a:r>
              <a:rPr lang="zh-CN" altLang="en-US" sz="1600" dirty="0" smtClean="0"/>
              <a:t>了</a:t>
            </a:r>
            <a:r>
              <a:rPr lang="zh-CN" altLang="en-US" sz="1600" dirty="0"/>
              <a:t>梁单元</a:t>
            </a:r>
            <a:r>
              <a:rPr lang="zh-CN" altLang="en-US" sz="1600" dirty="0" smtClean="0"/>
              <a:t>模型</a:t>
            </a:r>
            <a:r>
              <a:rPr lang="zh-CN" altLang="en-US" sz="1600" dirty="0"/>
              <a:t>的准确性</a:t>
            </a:r>
            <a:r>
              <a:rPr lang="zh-CN" altLang="en-US" sz="1600" dirty="0" smtClean="0"/>
              <a:t>。</a:t>
            </a:r>
          </a:p>
        </p:txBody>
      </p:sp>
      <p:sp>
        <p:nvSpPr>
          <p:cNvPr id="10" name="矩形 9"/>
          <p:cNvSpPr/>
          <p:nvPr/>
        </p:nvSpPr>
        <p:spPr>
          <a:xfrm>
            <a:off x="856003" y="5218620"/>
            <a:ext cx="7839263" cy="732508"/>
          </a:xfrm>
          <a:prstGeom prst="rect">
            <a:avLst/>
          </a:prstGeom>
        </p:spPr>
        <p:txBody>
          <a:bodyPr wrap="square">
            <a:spAutoFit/>
          </a:bodyPr>
          <a:lstStyle/>
          <a:p>
            <a:pPr lvl="0" algn="just">
              <a:lnSpc>
                <a:spcPct val="130000"/>
              </a:lnSpc>
            </a:pPr>
            <a:r>
              <a:rPr lang="zh-CN" altLang="en-US" sz="1600" dirty="0" smtClean="0"/>
              <a:t>分析</a:t>
            </a:r>
            <a:r>
              <a:rPr lang="zh-CN" altLang="en-US" sz="1600" dirty="0"/>
              <a:t>了转子在平行不对中和角度不对中故障</a:t>
            </a:r>
            <a:r>
              <a:rPr lang="zh-CN" altLang="en-US" sz="1600" dirty="0" smtClean="0"/>
              <a:t>下的振动</a:t>
            </a:r>
            <a:r>
              <a:rPr lang="zh-CN" altLang="en-US" sz="1600" dirty="0"/>
              <a:t>响应特征，</a:t>
            </a:r>
            <a:r>
              <a:rPr lang="zh-CN" altLang="en-US" sz="1600" dirty="0" smtClean="0"/>
              <a:t>并且</a:t>
            </a:r>
            <a:r>
              <a:rPr lang="zh-CN" altLang="en-US" sz="1600" dirty="0"/>
              <a:t>计算</a:t>
            </a:r>
            <a:r>
              <a:rPr lang="zh-CN" altLang="en-US" sz="1600" dirty="0" smtClean="0"/>
              <a:t>了</a:t>
            </a:r>
            <a:r>
              <a:rPr lang="zh-CN" altLang="en-US" sz="1600" dirty="0"/>
              <a:t>不同的不对中量对振动响应的</a:t>
            </a:r>
            <a:r>
              <a:rPr lang="zh-CN" altLang="en-US" sz="1600" dirty="0" smtClean="0"/>
              <a:t>影响</a:t>
            </a:r>
            <a:r>
              <a:rPr lang="zh-CN" altLang="en-US" sz="1600" dirty="0"/>
              <a:t>。</a:t>
            </a:r>
            <a:endParaRPr lang="zh-CN" altLang="en-US" sz="1600" dirty="0">
              <a:solidFill>
                <a:prstClr val="black"/>
              </a:solidFill>
            </a:endParaRPr>
          </a:p>
        </p:txBody>
      </p:sp>
      <p:sp>
        <p:nvSpPr>
          <p:cNvPr id="11" name="矩形 10"/>
          <p:cNvSpPr/>
          <p:nvPr/>
        </p:nvSpPr>
        <p:spPr>
          <a:xfrm>
            <a:off x="621358" y="1060937"/>
            <a:ext cx="20613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1</a:t>
            </a:r>
            <a:endParaRPr lang="zh-CN" altLang="en-US" b="1" dirty="0">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a:off x="956732" y="1463825"/>
            <a:ext cx="5940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21357" y="2936684"/>
            <a:ext cx="20613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2</a:t>
            </a:r>
            <a:endParaRPr lang="zh-CN" altLang="en-US" b="1" dirty="0">
              <a:latin typeface="Times New Roman" panose="02020603050405020304" pitchFamily="18" charset="0"/>
              <a:cs typeface="Times New Roman" panose="02020603050405020304" pitchFamily="18" charset="0"/>
            </a:endParaRPr>
          </a:p>
        </p:txBody>
      </p:sp>
      <p:sp>
        <p:nvSpPr>
          <p:cNvPr id="14" name="矩形 13"/>
          <p:cNvSpPr/>
          <p:nvPr/>
        </p:nvSpPr>
        <p:spPr>
          <a:xfrm>
            <a:off x="621358" y="4796259"/>
            <a:ext cx="206134" cy="369332"/>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3</a:t>
            </a:r>
            <a:endParaRPr lang="zh-CN" altLang="en-US" b="1" dirty="0">
              <a:latin typeface="Times New Roman" panose="02020603050405020304" pitchFamily="18" charset="0"/>
              <a:cs typeface="Times New Roman" panose="02020603050405020304" pitchFamily="18" charset="0"/>
            </a:endParaRPr>
          </a:p>
        </p:txBody>
      </p:sp>
      <p:cxnSp>
        <p:nvCxnSpPr>
          <p:cNvPr id="17" name="直接连接符 16"/>
          <p:cNvCxnSpPr/>
          <p:nvPr/>
        </p:nvCxnSpPr>
        <p:spPr>
          <a:xfrm>
            <a:off x="956732" y="3347961"/>
            <a:ext cx="565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56732" y="5208787"/>
            <a:ext cx="547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27490" y="4825334"/>
            <a:ext cx="7016215" cy="369332"/>
          </a:xfrm>
          <a:prstGeom prst="rect">
            <a:avLst/>
          </a:prstGeom>
        </p:spPr>
        <p:txBody>
          <a:bodyPr wrap="square">
            <a:spAutoFit/>
          </a:bodyPr>
          <a:lstStyle/>
          <a:p>
            <a:r>
              <a:rPr lang="zh-CN" altLang="en-US" b="1" dirty="0" smtClean="0"/>
              <a:t>基于转子试验器有限元模型进行不对中故障仿真</a:t>
            </a:r>
            <a:endParaRPr lang="zh-CN" altLang="en-US" b="1" dirty="0"/>
          </a:p>
        </p:txBody>
      </p:sp>
    </p:spTree>
    <p:extLst>
      <p:ext uri="{BB962C8B-B14F-4D97-AF65-F5344CB8AC3E}">
        <p14:creationId xmlns:p14="http://schemas.microsoft.com/office/powerpoint/2010/main" val="623469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a:solidFill>
                  <a:schemeClr val="bg1">
                    <a:lumMod val="95000"/>
                  </a:schemeClr>
                </a:solidFill>
                <a:latin typeface="黑体" panose="02010609060101010101" pitchFamily="49" charset="-122"/>
                <a:ea typeface="黑体" panose="02010609060101010101" pitchFamily="49" charset="-122"/>
              </a:rPr>
              <a:t>第一章</a:t>
            </a:r>
          </a:p>
        </p:txBody>
      </p:sp>
      <p:sp>
        <p:nvSpPr>
          <p:cNvPr id="3" name="文本框 2"/>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a:solidFill>
                  <a:schemeClr val="bg1">
                    <a:lumMod val="50000"/>
                  </a:schemeClr>
                </a:solidFill>
                <a:latin typeface="黑体" panose="02010609060101010101" pitchFamily="49" charset="-122"/>
                <a:ea typeface="黑体" panose="02010609060101010101" pitchFamily="49" charset="-122"/>
              </a:rPr>
              <a:t>套齿</a:t>
            </a:r>
            <a:r>
              <a:rPr lang="zh-CN" altLang="en-US" sz="2800" dirty="0" smtClean="0">
                <a:solidFill>
                  <a:schemeClr val="bg1">
                    <a:lumMod val="50000"/>
                  </a:schemeClr>
                </a:solidFill>
                <a:latin typeface="黑体" panose="02010609060101010101" pitchFamily="49" charset="-122"/>
                <a:ea typeface="黑体" panose="02010609060101010101" pitchFamily="49" charset="-122"/>
              </a:rPr>
              <a:t>联轴器刚度特性研究现状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7" name="矩形 6"/>
          <p:cNvSpPr/>
          <p:nvPr/>
        </p:nvSpPr>
        <p:spPr>
          <a:xfrm>
            <a:off x="237959" y="3192853"/>
            <a:ext cx="8636001" cy="3477875"/>
          </a:xfrm>
          <a:prstGeom prst="rect">
            <a:avLst/>
          </a:prstGeom>
          <a:gradFill>
            <a:gsLst>
              <a:gs pos="0">
                <a:schemeClr val="accent5">
                  <a:lumMod val="20000"/>
                  <a:lumOff val="80000"/>
                </a:schemeClr>
              </a:gs>
              <a:gs pos="61000">
                <a:schemeClr val="accent5">
                  <a:lumMod val="40000"/>
                  <a:lumOff val="60000"/>
                </a:schemeClr>
              </a:gs>
              <a:gs pos="100000">
                <a:schemeClr val="accent1">
                  <a:lumMod val="105000"/>
                  <a:satMod val="109000"/>
                  <a:tint val="81000"/>
                </a:schemeClr>
              </a:gs>
            </a:gsLs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lvl="0" algn="just">
              <a:lnSpc>
                <a:spcPts val="2200"/>
              </a:lnSpc>
              <a:spcAft>
                <a:spcPts val="0"/>
              </a:spcAft>
              <a:tabLst>
                <a:tab pos="270510" algn="l"/>
              </a:tabLst>
            </a:pP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[1]</a:t>
            </a:r>
            <a:r>
              <a:rPr lang="zh-CN" altLang="en-US" sz="1600" kern="100" dirty="0" smtClean="0">
                <a:latin typeface="Times New Roman" panose="02020603050405020304" pitchFamily="18" charset="0"/>
                <a:cs typeface="Times New Roman" panose="02020603050405020304" pitchFamily="18" charset="0"/>
              </a:rPr>
              <a:t>苏志敏</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郑华强</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宋明波</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等</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套齿</a:t>
            </a:r>
            <a:r>
              <a:rPr lang="en-US" altLang="zh-CN" sz="1600" kern="100" dirty="0">
                <a:latin typeface="Times New Roman" panose="02020603050405020304" pitchFamily="18" charset="0"/>
                <a:cs typeface="Times New Roman" panose="02020603050405020304" pitchFamily="18" charset="0"/>
              </a:rPr>
              <a:t>-</a:t>
            </a:r>
            <a:r>
              <a:rPr lang="zh-CN" altLang="en-US" sz="1600" kern="100" dirty="0">
                <a:latin typeface="Times New Roman" panose="02020603050405020304" pitchFamily="18" charset="0"/>
                <a:cs typeface="Times New Roman" panose="02020603050405020304" pitchFamily="18" charset="0"/>
              </a:rPr>
              <a:t>拉杆连接结构设计及优化</a:t>
            </a:r>
            <a:r>
              <a:rPr lang="en-US" altLang="zh-CN" sz="1600" kern="100" dirty="0">
                <a:latin typeface="Times New Roman" panose="02020603050405020304" pitchFamily="18" charset="0"/>
                <a:cs typeface="Times New Roman" panose="02020603050405020304" pitchFamily="18" charset="0"/>
              </a:rPr>
              <a:t>[A]. </a:t>
            </a:r>
            <a:r>
              <a:rPr lang="zh-CN" altLang="en-US" sz="1600" kern="100" dirty="0">
                <a:latin typeface="Times New Roman" panose="02020603050405020304" pitchFamily="18" charset="0"/>
                <a:cs typeface="Times New Roman" panose="02020603050405020304" pitchFamily="18" charset="0"/>
              </a:rPr>
              <a:t>中国航空学会</a:t>
            </a:r>
            <a:r>
              <a:rPr lang="en-US" altLang="zh-CN" sz="1600" kern="100" dirty="0">
                <a:latin typeface="Times New Roman" panose="02020603050405020304" pitchFamily="18" charset="0"/>
                <a:cs typeface="Times New Roman" panose="02020603050405020304" pitchFamily="18" charset="0"/>
              </a:rPr>
              <a:t>. 2019</a:t>
            </a:r>
            <a:r>
              <a:rPr lang="zh-CN" altLang="en-US" sz="1600" kern="100" dirty="0">
                <a:latin typeface="Times New Roman" panose="02020603050405020304" pitchFamily="18" charset="0"/>
                <a:cs typeface="Times New Roman" panose="02020603050405020304" pitchFamily="18" charset="0"/>
              </a:rPr>
              <a:t>年（第四届）中国航空科学技术大会论文集</a:t>
            </a:r>
            <a:r>
              <a:rPr lang="en-US" altLang="zh-CN" sz="1600" kern="100" dirty="0">
                <a:latin typeface="Times New Roman" panose="02020603050405020304" pitchFamily="18" charset="0"/>
                <a:cs typeface="Times New Roman" panose="02020603050405020304" pitchFamily="18" charset="0"/>
              </a:rPr>
              <a:t>[C]. </a:t>
            </a:r>
            <a:r>
              <a:rPr lang="zh-CN" altLang="en-US" sz="1600" kern="100" dirty="0">
                <a:latin typeface="Times New Roman" panose="02020603050405020304" pitchFamily="18" charset="0"/>
                <a:cs typeface="Times New Roman" panose="02020603050405020304" pitchFamily="18" charset="0"/>
              </a:rPr>
              <a:t>中国航空学会</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中国航空学会</a:t>
            </a:r>
            <a:r>
              <a:rPr lang="en-US" altLang="zh-CN" sz="1600" kern="100" dirty="0">
                <a:latin typeface="Times New Roman" panose="02020603050405020304" pitchFamily="18" charset="0"/>
                <a:cs typeface="Times New Roman" panose="02020603050405020304" pitchFamily="18" charset="0"/>
              </a:rPr>
              <a:t>, 2019: 8</a:t>
            </a:r>
            <a:r>
              <a:rPr lang="en-US" altLang="zh-CN" sz="1600" kern="100" dirty="0" smtClean="0">
                <a:latin typeface="Times New Roman" panose="02020603050405020304" pitchFamily="18" charset="0"/>
                <a:cs typeface="Times New Roman" panose="02020603050405020304" pitchFamily="18" charset="0"/>
              </a:rPr>
              <a:t>.</a:t>
            </a:r>
          </a:p>
          <a:p>
            <a:pPr lvl="0" algn="just">
              <a:lnSpc>
                <a:spcPts val="22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2]</a:t>
            </a:r>
            <a:r>
              <a:rPr lang="zh-CN" altLang="en-US" sz="1600" kern="100" dirty="0" smtClean="0">
                <a:latin typeface="Times New Roman" panose="02020603050405020304" pitchFamily="18" charset="0"/>
                <a:cs typeface="Times New Roman" panose="02020603050405020304" pitchFamily="18" charset="0"/>
              </a:rPr>
              <a:t>陈</a:t>
            </a:r>
            <a:r>
              <a:rPr lang="zh-CN" altLang="en-US" sz="1600" kern="100" dirty="0">
                <a:latin typeface="Times New Roman" panose="02020603050405020304" pitchFamily="18" charset="0"/>
                <a:cs typeface="Times New Roman" panose="02020603050405020304" pitchFamily="18" charset="0"/>
              </a:rPr>
              <a:t>曦</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廖明夫</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李全坤</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带套齿联轴器的转子系统动力学特性研究</a:t>
            </a:r>
            <a:r>
              <a:rPr lang="en-US" altLang="zh-CN" sz="1600" kern="100" dirty="0">
                <a:latin typeface="Times New Roman" panose="02020603050405020304" pitchFamily="18" charset="0"/>
                <a:cs typeface="Times New Roman" panose="02020603050405020304" pitchFamily="18" charset="0"/>
              </a:rPr>
              <a:t>[J]. </a:t>
            </a:r>
            <a:r>
              <a:rPr lang="zh-CN" altLang="en-US" sz="1600" kern="100" dirty="0">
                <a:latin typeface="Times New Roman" panose="02020603050405020304" pitchFamily="18" charset="0"/>
                <a:cs typeface="Times New Roman" panose="02020603050405020304" pitchFamily="18" charset="0"/>
              </a:rPr>
              <a:t>推进技术</a:t>
            </a:r>
            <a:r>
              <a:rPr lang="en-US" altLang="zh-CN" sz="1600" kern="100" dirty="0">
                <a:latin typeface="Times New Roman" panose="02020603050405020304" pitchFamily="18" charset="0"/>
                <a:cs typeface="Times New Roman" panose="02020603050405020304" pitchFamily="18" charset="0"/>
              </a:rPr>
              <a:t>, 2015, 36(7):1069-1077</a:t>
            </a:r>
            <a:r>
              <a:rPr lang="en-US" altLang="zh-CN" sz="1600" kern="100" dirty="0" smtClean="0">
                <a:latin typeface="Times New Roman" panose="02020603050405020304" pitchFamily="18" charset="0"/>
                <a:cs typeface="Times New Roman" panose="02020603050405020304" pitchFamily="18" charset="0"/>
              </a:rPr>
              <a:t>.</a:t>
            </a:r>
          </a:p>
          <a:p>
            <a:pPr lvl="0" algn="just">
              <a:lnSpc>
                <a:spcPts val="22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3]</a:t>
            </a:r>
            <a:r>
              <a:rPr lang="zh-CN" altLang="en-US" sz="1600" kern="100" dirty="0" smtClean="0">
                <a:latin typeface="Times New Roman" panose="02020603050405020304" pitchFamily="18" charset="0"/>
                <a:cs typeface="Times New Roman" panose="02020603050405020304" pitchFamily="18" charset="0"/>
              </a:rPr>
              <a:t>李</a:t>
            </a:r>
            <a:r>
              <a:rPr lang="zh-CN" altLang="en-US" sz="1600" kern="100" dirty="0">
                <a:latin typeface="Times New Roman" panose="02020603050405020304" pitchFamily="18" charset="0"/>
                <a:cs typeface="Times New Roman" panose="02020603050405020304" pitchFamily="18" charset="0"/>
              </a:rPr>
              <a:t>蔚曦</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航空发动机典型套齿连接结构动力特性试验</a:t>
            </a:r>
            <a:r>
              <a:rPr lang="zh-CN" altLang="en-US" sz="1600" kern="100" dirty="0" smtClean="0">
                <a:latin typeface="Times New Roman" panose="02020603050405020304" pitchFamily="18" charset="0"/>
                <a:cs typeface="Times New Roman" panose="02020603050405020304" pitchFamily="18" charset="0"/>
              </a:rPr>
              <a:t>研究</a:t>
            </a:r>
            <a:r>
              <a:rPr lang="en-US" altLang="zh-CN" sz="1600" kern="100" dirty="0" smtClean="0">
                <a:latin typeface="Times New Roman" panose="02020603050405020304" pitchFamily="18" charset="0"/>
                <a:cs typeface="Times New Roman" panose="02020603050405020304" pitchFamily="18" charset="0"/>
              </a:rPr>
              <a:t>[D]. </a:t>
            </a:r>
            <a:r>
              <a:rPr lang="zh-CN" altLang="en-US" sz="1600" kern="100" dirty="0">
                <a:latin typeface="Times New Roman" panose="02020603050405020304" pitchFamily="18" charset="0"/>
                <a:cs typeface="Times New Roman" panose="02020603050405020304" pitchFamily="18" charset="0"/>
              </a:rPr>
              <a:t>北京</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北京航空航天大学</a:t>
            </a:r>
            <a:r>
              <a:rPr lang="en-US" altLang="zh-CN" sz="1600" kern="100" dirty="0">
                <a:latin typeface="Times New Roman" panose="02020603050405020304" pitchFamily="18" charset="0"/>
                <a:cs typeface="Times New Roman" panose="02020603050405020304" pitchFamily="18" charset="0"/>
              </a:rPr>
              <a:t>, 2013</a:t>
            </a:r>
            <a:r>
              <a:rPr lang="en-US" altLang="zh-CN" sz="1600" kern="100" dirty="0" smtClean="0">
                <a:latin typeface="Times New Roman" panose="02020603050405020304" pitchFamily="18" charset="0"/>
                <a:cs typeface="Times New Roman" panose="02020603050405020304" pitchFamily="18" charset="0"/>
              </a:rPr>
              <a:t>.</a:t>
            </a:r>
          </a:p>
          <a:p>
            <a:pPr lvl="0" algn="just">
              <a:lnSpc>
                <a:spcPts val="22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4]</a:t>
            </a:r>
            <a:r>
              <a:rPr lang="zh-CN" altLang="en-US" sz="1600" kern="100" dirty="0" smtClean="0">
                <a:latin typeface="Times New Roman" panose="02020603050405020304" pitchFamily="18" charset="0"/>
                <a:cs typeface="Times New Roman" panose="02020603050405020304" pitchFamily="18" charset="0"/>
              </a:rPr>
              <a:t>李</a:t>
            </a:r>
            <a:r>
              <a:rPr lang="zh-CN" altLang="en-US" sz="1600" kern="100" dirty="0">
                <a:latin typeface="Times New Roman" panose="02020603050405020304" pitchFamily="18" charset="0"/>
                <a:cs typeface="Times New Roman" panose="02020603050405020304" pitchFamily="18" charset="0"/>
              </a:rPr>
              <a:t>俊慧</a:t>
            </a:r>
            <a:r>
              <a:rPr lang="en-US" altLang="zh-CN" sz="1600" kern="100" dirty="0" smtClean="0">
                <a:latin typeface="Times New Roman" panose="02020603050405020304" pitchFamily="18" charset="0"/>
                <a:cs typeface="Times New Roman" panose="02020603050405020304" pitchFamily="18" charset="0"/>
              </a:rPr>
              <a:t>, </a:t>
            </a:r>
            <a:r>
              <a:rPr lang="zh-CN" altLang="en-US" sz="1600" kern="100" dirty="0" smtClean="0">
                <a:latin typeface="Times New Roman" panose="02020603050405020304" pitchFamily="18" charset="0"/>
                <a:cs typeface="Times New Roman" panose="02020603050405020304" pitchFamily="18" charset="0"/>
              </a:rPr>
              <a:t>马</a:t>
            </a:r>
            <a:r>
              <a:rPr lang="zh-CN" altLang="en-US" sz="1600" kern="100" dirty="0">
                <a:latin typeface="Times New Roman" panose="02020603050405020304" pitchFamily="18" charset="0"/>
                <a:cs typeface="Times New Roman" panose="02020603050405020304" pitchFamily="18" charset="0"/>
              </a:rPr>
              <a:t>艳红</a:t>
            </a:r>
            <a:r>
              <a:rPr lang="en-US" altLang="zh-CN" sz="1600" kern="100" dirty="0" smtClean="0">
                <a:latin typeface="Times New Roman" panose="02020603050405020304" pitchFamily="18" charset="0"/>
                <a:cs typeface="Times New Roman" panose="02020603050405020304" pitchFamily="18" charset="0"/>
              </a:rPr>
              <a:t>, </a:t>
            </a:r>
            <a:r>
              <a:rPr lang="zh-CN" altLang="en-US" sz="1600" kern="100" dirty="0" smtClean="0">
                <a:latin typeface="Times New Roman" panose="02020603050405020304" pitchFamily="18" charset="0"/>
                <a:cs typeface="Times New Roman" panose="02020603050405020304" pitchFamily="18" charset="0"/>
              </a:rPr>
              <a:t>洪杰</a:t>
            </a:r>
            <a:r>
              <a:rPr lang="en-US" altLang="zh-CN" sz="1600" kern="100" dirty="0" smtClean="0">
                <a:latin typeface="Times New Roman" panose="02020603050405020304" pitchFamily="18" charset="0"/>
                <a:cs typeface="Times New Roman" panose="02020603050405020304" pitchFamily="18" charset="0"/>
              </a:rPr>
              <a:t>. </a:t>
            </a:r>
            <a:r>
              <a:rPr lang="zh-CN" altLang="en-US" sz="1600" kern="100" dirty="0" smtClean="0">
                <a:latin typeface="Times New Roman" panose="02020603050405020304" pitchFamily="18" charset="0"/>
                <a:cs typeface="Times New Roman" panose="02020603050405020304" pitchFamily="18" charset="0"/>
              </a:rPr>
              <a:t>转子系统</a:t>
            </a:r>
            <a:r>
              <a:rPr lang="zh-CN" altLang="en-US" sz="1600" kern="100" dirty="0">
                <a:latin typeface="Times New Roman" panose="02020603050405020304" pitchFamily="18" charset="0"/>
                <a:cs typeface="Times New Roman" panose="02020603050405020304" pitchFamily="18" charset="0"/>
              </a:rPr>
              <a:t>套齿结构动力学设计方法研究</a:t>
            </a:r>
            <a:r>
              <a:rPr lang="en-US" altLang="zh-CN" sz="1600" kern="100" dirty="0">
                <a:latin typeface="Times New Roman" panose="02020603050405020304" pitchFamily="18" charset="0"/>
                <a:cs typeface="Times New Roman" panose="02020603050405020304" pitchFamily="18" charset="0"/>
              </a:rPr>
              <a:t>[J</a:t>
            </a:r>
            <a:r>
              <a:rPr lang="en-US" altLang="zh-CN" sz="1600" kern="100" dirty="0" smtClean="0">
                <a:latin typeface="Times New Roman" panose="02020603050405020304" pitchFamily="18" charset="0"/>
                <a:cs typeface="Times New Roman" panose="02020603050405020304" pitchFamily="18" charset="0"/>
              </a:rPr>
              <a:t>]. </a:t>
            </a:r>
            <a:r>
              <a:rPr lang="zh-CN" altLang="en-US" sz="1600" kern="100" dirty="0" smtClean="0">
                <a:latin typeface="Times New Roman" panose="02020603050405020304" pitchFamily="18" charset="0"/>
                <a:cs typeface="Times New Roman" panose="02020603050405020304" pitchFamily="18" charset="0"/>
              </a:rPr>
              <a:t>航空</a:t>
            </a:r>
            <a:r>
              <a:rPr lang="zh-CN" altLang="en-US" sz="1600" kern="100" dirty="0">
                <a:latin typeface="Times New Roman" panose="02020603050405020304" pitchFamily="18" charset="0"/>
                <a:cs typeface="Times New Roman" panose="02020603050405020304" pitchFamily="18" charset="0"/>
              </a:rPr>
              <a:t>发动机</a:t>
            </a:r>
            <a:r>
              <a:rPr lang="en-US" altLang="zh-CN" sz="1600" kern="100" dirty="0" smtClean="0">
                <a:latin typeface="Times New Roman" panose="02020603050405020304" pitchFamily="18" charset="0"/>
                <a:cs typeface="Times New Roman" panose="02020603050405020304" pitchFamily="18" charset="0"/>
              </a:rPr>
              <a:t>, 2009</a:t>
            </a:r>
            <a:r>
              <a:rPr lang="en-US" altLang="zh-CN" sz="1600" kern="100" dirty="0">
                <a:latin typeface="Times New Roman" panose="02020603050405020304" pitchFamily="18" charset="0"/>
                <a:cs typeface="Times New Roman" panose="02020603050405020304" pitchFamily="18" charset="0"/>
              </a:rPr>
              <a:t>, 35(4):36-39</a:t>
            </a:r>
            <a:r>
              <a:rPr lang="en-US" altLang="zh-CN" sz="1600" kern="100" dirty="0" smtClean="0">
                <a:latin typeface="Times New Roman" panose="02020603050405020304" pitchFamily="18" charset="0"/>
                <a:cs typeface="Times New Roman" panose="02020603050405020304" pitchFamily="18" charset="0"/>
              </a:rPr>
              <a:t>.</a:t>
            </a:r>
          </a:p>
          <a:p>
            <a:pPr lvl="0" algn="just">
              <a:lnSpc>
                <a:spcPts val="22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5</a:t>
            </a: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err="1" smtClean="0">
                <a:latin typeface="Times New Roman" panose="02020603050405020304" pitchFamily="18" charset="0"/>
                <a:cs typeface="Times New Roman" panose="02020603050405020304" pitchFamily="18" charset="0"/>
              </a:rPr>
              <a:t>Curà</a:t>
            </a:r>
            <a:r>
              <a:rPr lang="en-US" altLang="zh-CN" sz="1600" kern="100" dirty="0">
                <a:latin typeface="Times New Roman" panose="02020603050405020304" pitchFamily="18" charset="0"/>
                <a:cs typeface="Times New Roman" panose="02020603050405020304" pitchFamily="18" charset="0"/>
              </a:rPr>
              <a:t>, Francesca, Mura A. Experimental procedure for the evaluation of tooth stiffness in spline coupling including angular misalignment[J</a:t>
            </a:r>
            <a:r>
              <a:rPr lang="en-US" altLang="zh-CN" sz="1600" kern="100" dirty="0" smtClean="0">
                <a:latin typeface="Times New Roman" panose="02020603050405020304" pitchFamily="18" charset="0"/>
                <a:cs typeface="Times New Roman" panose="02020603050405020304" pitchFamily="18" charset="0"/>
              </a:rPr>
              <a:t>]. Mechanical </a:t>
            </a:r>
            <a:r>
              <a:rPr lang="en-US" altLang="zh-CN" sz="1600" kern="100" dirty="0">
                <a:latin typeface="Times New Roman" panose="02020603050405020304" pitchFamily="18" charset="0"/>
                <a:cs typeface="Times New Roman" panose="02020603050405020304" pitchFamily="18" charset="0"/>
              </a:rPr>
              <a:t>Systems </a:t>
            </a:r>
            <a:r>
              <a:rPr lang="en-US" altLang="zh-CN" sz="1600" kern="100" dirty="0" smtClean="0">
                <a:latin typeface="Times New Roman" panose="02020603050405020304" pitchFamily="18" charset="0"/>
                <a:cs typeface="Times New Roman" panose="02020603050405020304" pitchFamily="18" charset="0"/>
              </a:rPr>
              <a:t>&amp; Signal </a:t>
            </a:r>
            <a:r>
              <a:rPr lang="en-US" altLang="zh-CN" sz="1600" kern="100" dirty="0">
                <a:latin typeface="Times New Roman" panose="02020603050405020304" pitchFamily="18" charset="0"/>
                <a:cs typeface="Times New Roman" panose="02020603050405020304" pitchFamily="18" charset="0"/>
              </a:rPr>
              <a:t>Processing, 2013, 40(2):545-555</a:t>
            </a:r>
            <a:r>
              <a:rPr lang="en-US" altLang="zh-CN" sz="1600" kern="100" dirty="0" smtClean="0">
                <a:latin typeface="Times New Roman" panose="02020603050405020304" pitchFamily="18" charset="0"/>
                <a:cs typeface="Times New Roman" panose="02020603050405020304" pitchFamily="18" charset="0"/>
              </a:rPr>
              <a:t>.</a:t>
            </a:r>
          </a:p>
          <a:p>
            <a:pPr lvl="0" algn="just">
              <a:lnSpc>
                <a:spcPts val="22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[6]Liu </a:t>
            </a:r>
            <a:r>
              <a:rPr lang="en-US" altLang="zh-CN" sz="1600" kern="100" dirty="0">
                <a:latin typeface="Times New Roman" panose="02020603050405020304" pitchFamily="18" charset="0"/>
                <a:cs typeface="Times New Roman" panose="02020603050405020304" pitchFamily="18" charset="0"/>
              </a:rPr>
              <a:t>S, Wang J, Hong J, et al. Dynamics design of the aero-engine rotor joint structures based on experimental and numerical study[C]// ASME Turbo Expo: Power for Land, Sea, and Air, 2010: 49-60.</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组合 3"/>
          <p:cNvGrpSpPr/>
          <p:nvPr/>
        </p:nvGrpSpPr>
        <p:grpSpPr>
          <a:xfrm>
            <a:off x="237959" y="2250637"/>
            <a:ext cx="8668083" cy="923330"/>
            <a:chOff x="237959" y="2250637"/>
            <a:chExt cx="8668083" cy="923330"/>
          </a:xfrm>
        </p:grpSpPr>
        <p:sp>
          <p:nvSpPr>
            <p:cNvPr id="13" name="矩形 12"/>
            <p:cNvSpPr/>
            <p:nvPr/>
          </p:nvSpPr>
          <p:spPr>
            <a:xfrm>
              <a:off x="433422" y="2250637"/>
              <a:ext cx="8472620" cy="923330"/>
            </a:xfrm>
            <a:prstGeom prst="rect">
              <a:avLst/>
            </a:prstGeom>
          </p:spPr>
          <p:txBody>
            <a:bodyPr wrap="square">
              <a:spAutoFit/>
            </a:bodyPr>
            <a:lstStyle/>
            <a:p>
              <a:pPr algn="just">
                <a:lnSpc>
                  <a:spcPct val="150000"/>
                </a:lnSpc>
              </a:pPr>
              <a:r>
                <a:rPr lang="zh-CN" altLang="en-US" b="1" dirty="0" smtClean="0">
                  <a:latin typeface="Times New Roman" panose="02020603050405020304" pitchFamily="18" charset="0"/>
                  <a:cs typeface="Times New Roman" panose="02020603050405020304" pitchFamily="18" charset="0"/>
                </a:rPr>
                <a:t>研究</a:t>
              </a:r>
              <a:r>
                <a:rPr lang="zh-CN" altLang="en-US" b="1" dirty="0">
                  <a:latin typeface="Times New Roman" panose="02020603050405020304" pitchFamily="18" charset="0"/>
                  <a:cs typeface="Times New Roman" panose="02020603050405020304" pitchFamily="18" charset="0"/>
                </a:rPr>
                <a:t>不足</a:t>
              </a:r>
              <a:r>
                <a:rPr lang="zh-CN" altLang="en-US" dirty="0" smtClean="0">
                  <a:latin typeface="Times New Roman" panose="02020603050405020304" pitchFamily="18" charset="0"/>
                  <a:cs typeface="Times New Roman" panose="02020603050405020304" pitchFamily="18" charset="0"/>
                </a:rPr>
                <a:t>：对套齿连接结构刚度研究忽略齿啮合作用，缺乏能够模拟真实套齿连接结构的刚度测试平台</a:t>
              </a:r>
              <a:endParaRPr lang="zh-CN" altLang="en-US" dirty="0">
                <a:latin typeface="Times New Roman" panose="02020603050405020304" pitchFamily="18" charset="0"/>
                <a:cs typeface="Times New Roman" panose="02020603050405020304" pitchFamily="18" charset="0"/>
              </a:endParaRPr>
            </a:p>
          </p:txBody>
        </p:sp>
        <p:sp>
          <p:nvSpPr>
            <p:cNvPr id="15" name="矩形 14"/>
            <p:cNvSpPr/>
            <p:nvPr/>
          </p:nvSpPr>
          <p:spPr>
            <a:xfrm>
              <a:off x="237959" y="2368011"/>
              <a:ext cx="195463"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endParaRPr lang="zh-CN" altLang="en-US" dirty="0"/>
            </a:p>
          </p:txBody>
        </p:sp>
      </p:grpSp>
      <p:sp>
        <p:nvSpPr>
          <p:cNvPr id="16" name="矩形 15"/>
          <p:cNvSpPr/>
          <p:nvPr/>
        </p:nvSpPr>
        <p:spPr>
          <a:xfrm>
            <a:off x="237959" y="954228"/>
            <a:ext cx="8668083" cy="1338828"/>
          </a:xfrm>
          <a:prstGeom prst="rect">
            <a:avLst/>
          </a:prstGeom>
        </p:spPr>
        <p:txBody>
          <a:bodyPr wrap="square">
            <a:spAutoFit/>
          </a:bodyPr>
          <a:lstStyle/>
          <a:p>
            <a:pPr indent="457200">
              <a:lnSpc>
                <a:spcPct val="150000"/>
              </a:lnSpc>
            </a:pPr>
            <a:r>
              <a:rPr lang="zh-CN" altLang="en-US" dirty="0"/>
              <a:t>套齿联轴器是存在多个机械结合面的非连续结构，</a:t>
            </a:r>
            <a:r>
              <a:rPr lang="zh-CN" altLang="en-US" dirty="0" smtClean="0"/>
              <a:t>其刚度表现</a:t>
            </a:r>
            <a:r>
              <a:rPr lang="zh-CN" altLang="en-US" dirty="0"/>
              <a:t>出与连续结构不同的非线性特征，国内外学者普遍采用</a:t>
            </a:r>
            <a:r>
              <a:rPr lang="zh-CN" altLang="en-US" dirty="0">
                <a:solidFill>
                  <a:srgbClr val="FF0000"/>
                </a:solidFill>
              </a:rPr>
              <a:t>接触有限元法</a:t>
            </a:r>
            <a:r>
              <a:rPr lang="zh-CN" altLang="en-US" dirty="0"/>
              <a:t>、</a:t>
            </a:r>
            <a:r>
              <a:rPr lang="zh-CN" altLang="en-US" dirty="0">
                <a:solidFill>
                  <a:srgbClr val="FF0000"/>
                </a:solidFill>
              </a:rPr>
              <a:t>半解析法</a:t>
            </a:r>
            <a:r>
              <a:rPr lang="zh-CN" altLang="en-US" dirty="0"/>
              <a:t>等方法研究了套齿连接</a:t>
            </a:r>
            <a:r>
              <a:rPr lang="zh-CN" altLang="en-US" dirty="0" smtClean="0"/>
              <a:t>结构刚度</a:t>
            </a:r>
            <a:r>
              <a:rPr lang="zh-CN" altLang="en-US" dirty="0"/>
              <a:t>非线性变化规律，套齿啮合</a:t>
            </a:r>
            <a:r>
              <a:rPr lang="zh-CN" altLang="en-US" dirty="0" smtClean="0"/>
              <a:t>刚度等问题。</a:t>
            </a:r>
            <a:endParaRPr lang="zh-CN" altLang="en-US" dirty="0"/>
          </a:p>
        </p:txBody>
      </p:sp>
    </p:spTree>
    <p:extLst>
      <p:ext uri="{BB962C8B-B14F-4D97-AF65-F5344CB8AC3E}">
        <p14:creationId xmlns:p14="http://schemas.microsoft.com/office/powerpoint/2010/main" val="37287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t>含套齿联轴器的三支点转子系统不对中试验研究</a:t>
            </a: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a:solidFill>
                  <a:schemeClr val="tx2">
                    <a:lumMod val="40000"/>
                    <a:lumOff val="60000"/>
                  </a:schemeClr>
                </a:solidFill>
              </a:rPr>
              <a:t>总结与展望</a:t>
            </a: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990928066"/>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3" name="TextBox 5"/>
          <p:cNvSpPr txBox="1">
            <a:spLocks noChangeArrowheads="1"/>
          </p:cNvSpPr>
          <p:nvPr/>
        </p:nvSpPr>
        <p:spPr bwMode="auto">
          <a:xfrm>
            <a:off x="147755" y="1217004"/>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4</a:t>
            </a:r>
            <a:r>
              <a:rPr lang="en-US" altLang="zh-CN" sz="1600" dirty="0" smtClean="0">
                <a:latin typeface="微软雅黑" panose="020B0503020204020204" pitchFamily="34" charset="-122"/>
                <a:ea typeface="微软雅黑" panose="020B0503020204020204" pitchFamily="34" charset="-122"/>
              </a:rPr>
              <a:t>.1.1 </a:t>
            </a:r>
            <a:r>
              <a:rPr lang="zh-CN" altLang="en-US" sz="1600" dirty="0" smtClean="0">
                <a:latin typeface="微软雅黑" panose="020B0503020204020204" pitchFamily="34" charset="-122"/>
                <a:ea typeface="微软雅黑" panose="020B0503020204020204" pitchFamily="34" charset="-122"/>
              </a:rPr>
              <a:t>试验系统及试验设备</a:t>
            </a:r>
            <a:endParaRPr lang="zh-CN" altLang="en-US" sz="16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362035" y="1616328"/>
            <a:ext cx="5760000" cy="5059986"/>
            <a:chOff x="3000439" y="1217544"/>
            <a:chExt cx="5760000" cy="5059986"/>
          </a:xfrm>
        </p:grpSpPr>
        <p:pic>
          <p:nvPicPr>
            <p:cNvPr id="2" name="图片 1"/>
            <p:cNvPicPr>
              <a:picLocks noChangeAspect="1"/>
            </p:cNvPicPr>
            <p:nvPr/>
          </p:nvPicPr>
          <p:blipFill>
            <a:blip r:embed="rId3"/>
            <a:stretch>
              <a:fillRect/>
            </a:stretch>
          </p:blipFill>
          <p:spPr>
            <a:xfrm>
              <a:off x="3000439" y="4259662"/>
              <a:ext cx="5760000" cy="2017868"/>
            </a:xfrm>
            <a:prstGeom prst="rect">
              <a:avLst/>
            </a:prstGeom>
          </p:spPr>
        </p:pic>
        <p:pic>
          <p:nvPicPr>
            <p:cNvPr id="4" name="图片 3"/>
            <p:cNvPicPr>
              <a:picLocks noChangeAspect="1"/>
            </p:cNvPicPr>
            <p:nvPr/>
          </p:nvPicPr>
          <p:blipFill>
            <a:blip r:embed="rId4"/>
            <a:stretch>
              <a:fillRect/>
            </a:stretch>
          </p:blipFill>
          <p:spPr>
            <a:xfrm>
              <a:off x="3000439" y="1217544"/>
              <a:ext cx="5760000" cy="3042118"/>
            </a:xfrm>
            <a:prstGeom prst="rect">
              <a:avLst/>
            </a:prstGeom>
          </p:spPr>
        </p:pic>
      </p:grpSp>
      <p:pic>
        <p:nvPicPr>
          <p:cNvPr id="8" name="图片 7"/>
          <p:cNvPicPr>
            <a:picLocks noChangeAspect="1"/>
          </p:cNvPicPr>
          <p:nvPr/>
        </p:nvPicPr>
        <p:blipFill>
          <a:blip r:embed="rId5"/>
          <a:stretch>
            <a:fillRect/>
          </a:stretch>
        </p:blipFill>
        <p:spPr>
          <a:xfrm>
            <a:off x="6340168" y="1629938"/>
            <a:ext cx="1973313" cy="1163861"/>
          </a:xfrm>
          <a:prstGeom prst="rect">
            <a:avLst/>
          </a:prstGeom>
        </p:spPr>
      </p:pic>
      <p:pic>
        <p:nvPicPr>
          <p:cNvPr id="9" name="图片 8"/>
          <p:cNvPicPr>
            <a:picLocks noChangeAspect="1"/>
          </p:cNvPicPr>
          <p:nvPr/>
        </p:nvPicPr>
        <p:blipFill>
          <a:blip r:embed="rId6"/>
          <a:stretch>
            <a:fillRect/>
          </a:stretch>
        </p:blipFill>
        <p:spPr>
          <a:xfrm>
            <a:off x="6340168" y="2887581"/>
            <a:ext cx="1973313" cy="1148906"/>
          </a:xfrm>
          <a:prstGeom prst="rect">
            <a:avLst/>
          </a:prstGeom>
        </p:spPr>
      </p:pic>
      <p:pic>
        <p:nvPicPr>
          <p:cNvPr id="14" name="图片 13"/>
          <p:cNvPicPr>
            <a:picLocks noChangeAspect="1"/>
          </p:cNvPicPr>
          <p:nvPr/>
        </p:nvPicPr>
        <p:blipFill>
          <a:blip r:embed="rId7"/>
          <a:stretch>
            <a:fillRect/>
          </a:stretch>
        </p:blipFill>
        <p:spPr>
          <a:xfrm>
            <a:off x="6340168" y="4130268"/>
            <a:ext cx="1973313" cy="1208609"/>
          </a:xfrm>
          <a:prstGeom prst="rect">
            <a:avLst/>
          </a:prstGeom>
        </p:spPr>
      </p:pic>
      <p:pic>
        <p:nvPicPr>
          <p:cNvPr id="15" name="图片 14"/>
          <p:cNvPicPr>
            <a:picLocks noChangeAspect="1"/>
          </p:cNvPicPr>
          <p:nvPr/>
        </p:nvPicPr>
        <p:blipFill>
          <a:blip r:embed="rId8"/>
          <a:stretch>
            <a:fillRect/>
          </a:stretch>
        </p:blipFill>
        <p:spPr>
          <a:xfrm>
            <a:off x="6340168" y="5432659"/>
            <a:ext cx="1973313" cy="1230669"/>
          </a:xfrm>
          <a:prstGeom prst="rect">
            <a:avLst/>
          </a:prstGeom>
        </p:spPr>
      </p:pic>
      <p:sp>
        <p:nvSpPr>
          <p:cNvPr id="31" name="TextBox 57"/>
          <p:cNvSpPr txBox="1">
            <a:spLocks noChangeArrowheads="1"/>
          </p:cNvSpPr>
          <p:nvPr/>
        </p:nvSpPr>
        <p:spPr bwMode="auto">
          <a:xfrm>
            <a:off x="8297109" y="1852351"/>
            <a:ext cx="510007" cy="7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100" b="1" dirty="0" smtClean="0">
                <a:solidFill>
                  <a:srgbClr val="0000FF"/>
                </a:solidFill>
                <a:latin typeface="Times New Roman" panose="02020603050405020304" pitchFamily="18" charset="0"/>
              </a:rPr>
              <a:t>E</a:t>
            </a:r>
            <a:r>
              <a:rPr lang="zh-CN" altLang="en-US" sz="1100" b="1" dirty="0" smtClean="0">
                <a:solidFill>
                  <a:srgbClr val="0000FF"/>
                </a:solidFill>
                <a:latin typeface="Times New Roman" panose="02020603050405020304" pitchFamily="18" charset="0"/>
              </a:rPr>
              <a:t>系列电涡流位移传感器</a:t>
            </a:r>
            <a:endParaRPr lang="zh-CN" altLang="en-US" sz="1100" b="1" dirty="0">
              <a:solidFill>
                <a:srgbClr val="0000FF"/>
              </a:solidFill>
              <a:latin typeface="Times New Roman" panose="02020603050405020304" pitchFamily="18" charset="0"/>
            </a:endParaRPr>
          </a:p>
        </p:txBody>
      </p:sp>
      <p:sp>
        <p:nvSpPr>
          <p:cNvPr id="36" name="TextBox 57"/>
          <p:cNvSpPr txBox="1">
            <a:spLocks noChangeArrowheads="1"/>
          </p:cNvSpPr>
          <p:nvPr/>
        </p:nvSpPr>
        <p:spPr bwMode="auto">
          <a:xfrm>
            <a:off x="8313481" y="3087128"/>
            <a:ext cx="510007" cy="58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b="1" dirty="0">
                <a:solidFill>
                  <a:srgbClr val="0000FF"/>
                </a:solidFill>
                <a:latin typeface="Times New Roman" panose="02020603050405020304" pitchFamily="18" charset="0"/>
              </a:rPr>
              <a:t>RL-1</a:t>
            </a:r>
            <a:r>
              <a:rPr lang="zh-CN" altLang="en-US" sz="1100" b="1" dirty="0">
                <a:solidFill>
                  <a:srgbClr val="0000FF"/>
                </a:solidFill>
                <a:latin typeface="Times New Roman" panose="02020603050405020304" pitchFamily="18" charset="0"/>
              </a:rPr>
              <a:t>型光电传感器</a:t>
            </a:r>
          </a:p>
        </p:txBody>
      </p:sp>
      <p:sp>
        <p:nvSpPr>
          <p:cNvPr id="37" name="TextBox 57"/>
          <p:cNvSpPr txBox="1">
            <a:spLocks noChangeArrowheads="1"/>
          </p:cNvSpPr>
          <p:nvPr/>
        </p:nvSpPr>
        <p:spPr bwMode="auto">
          <a:xfrm>
            <a:off x="8313481" y="4359666"/>
            <a:ext cx="510007" cy="7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b="1" dirty="0">
                <a:solidFill>
                  <a:srgbClr val="0000FF"/>
                </a:solidFill>
                <a:latin typeface="Times New Roman" panose="02020603050405020304" pitchFamily="18" charset="0"/>
              </a:rPr>
              <a:t>AIT005</a:t>
            </a:r>
            <a:r>
              <a:rPr lang="zh-CN" altLang="en-US" sz="1100" b="1" dirty="0">
                <a:solidFill>
                  <a:srgbClr val="0000FF"/>
                </a:solidFill>
                <a:latin typeface="Times New Roman" panose="02020603050405020304" pitchFamily="18" charset="0"/>
              </a:rPr>
              <a:t>型三向加速度传感器</a:t>
            </a:r>
          </a:p>
        </p:txBody>
      </p:sp>
      <p:sp>
        <p:nvSpPr>
          <p:cNvPr id="39" name="TextBox 57"/>
          <p:cNvSpPr txBox="1">
            <a:spLocks noChangeArrowheads="1"/>
          </p:cNvSpPr>
          <p:nvPr/>
        </p:nvSpPr>
        <p:spPr bwMode="auto">
          <a:xfrm>
            <a:off x="8313481" y="5757726"/>
            <a:ext cx="618763" cy="58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b="1" dirty="0">
                <a:solidFill>
                  <a:srgbClr val="0000FF"/>
                </a:solidFill>
                <a:latin typeface="Times New Roman" panose="02020603050405020304" pitchFamily="18" charset="0"/>
              </a:rPr>
              <a:t>LTW100B</a:t>
            </a:r>
            <a:r>
              <a:rPr lang="zh-CN" altLang="en-US" sz="1100" b="1" dirty="0">
                <a:solidFill>
                  <a:srgbClr val="0000FF"/>
                </a:solidFill>
                <a:latin typeface="Times New Roman" panose="02020603050405020304" pitchFamily="18" charset="0"/>
              </a:rPr>
              <a:t>型激光对中仪</a:t>
            </a:r>
          </a:p>
        </p:txBody>
      </p:sp>
      <p:sp>
        <p:nvSpPr>
          <p:cNvPr id="3" name="椭圆 2"/>
          <p:cNvSpPr/>
          <p:nvPr/>
        </p:nvSpPr>
        <p:spPr>
          <a:xfrm>
            <a:off x="2628183" y="3189189"/>
            <a:ext cx="529390" cy="8688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974115" y="3185372"/>
            <a:ext cx="529390" cy="8688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038936" y="3185372"/>
            <a:ext cx="529390" cy="8688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629752" y="4658446"/>
            <a:ext cx="1492283" cy="20048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11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3" name="TextBox 5"/>
          <p:cNvSpPr txBox="1">
            <a:spLocks noChangeArrowheads="1"/>
          </p:cNvSpPr>
          <p:nvPr/>
        </p:nvSpPr>
        <p:spPr bwMode="auto">
          <a:xfrm>
            <a:off x="147755" y="1217004"/>
            <a:ext cx="5895235"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4.1.2 </a:t>
            </a:r>
            <a:r>
              <a:rPr lang="zh-CN" altLang="en-US" sz="1600" dirty="0" smtClean="0">
                <a:latin typeface="微软雅黑" panose="020B0503020204020204" pitchFamily="34" charset="-122"/>
                <a:ea typeface="微软雅黑" panose="020B0503020204020204" pitchFamily="34" charset="-122"/>
              </a:rPr>
              <a:t>试验</a:t>
            </a:r>
            <a:r>
              <a:rPr lang="zh-CN" altLang="en-US" sz="1600" dirty="0">
                <a:latin typeface="微软雅黑" panose="020B0503020204020204" pitchFamily="34" charset="-122"/>
                <a:ea typeface="微软雅黑" panose="020B0503020204020204" pitchFamily="34" charset="-122"/>
              </a:rPr>
              <a:t>方案</a:t>
            </a:r>
          </a:p>
        </p:txBody>
      </p:sp>
      <p:pic>
        <p:nvPicPr>
          <p:cNvPr id="16" name="图片 15"/>
          <p:cNvPicPr>
            <a:picLocks noChangeAspect="1"/>
          </p:cNvPicPr>
          <p:nvPr/>
        </p:nvPicPr>
        <p:blipFill>
          <a:blip r:embed="rId3"/>
          <a:stretch>
            <a:fillRect/>
          </a:stretch>
        </p:blipFill>
        <p:spPr>
          <a:xfrm>
            <a:off x="938379" y="2070224"/>
            <a:ext cx="7481085" cy="1990516"/>
          </a:xfrm>
          <a:prstGeom prst="rect">
            <a:avLst/>
          </a:prstGeom>
        </p:spPr>
      </p:pic>
      <p:sp>
        <p:nvSpPr>
          <p:cNvPr id="17" name="文本框 16"/>
          <p:cNvSpPr txBox="1"/>
          <p:nvPr/>
        </p:nvSpPr>
        <p:spPr>
          <a:xfrm>
            <a:off x="938379" y="1629938"/>
            <a:ext cx="7505581" cy="338554"/>
          </a:xfrm>
          <a:prstGeom prst="rect">
            <a:avLst/>
          </a:prstGeom>
          <a:noFill/>
        </p:spPr>
        <p:txBody>
          <a:bodyPr wrap="none" rtlCol="0">
            <a:spAutoFit/>
          </a:bodyPr>
          <a:lstStyle/>
          <a:p>
            <a:r>
              <a:rPr lang="zh-CN" altLang="en-US" sz="1600" dirty="0" smtClean="0">
                <a:latin typeface="Times New Roman" panose="02020603050405020304" pitchFamily="18" charset="0"/>
                <a:cs typeface="Times New Roman" panose="02020603050405020304" pitchFamily="18" charset="0"/>
              </a:rPr>
              <a:t>手动调节支承</a:t>
            </a:r>
            <a:r>
              <a:rPr lang="en-US" altLang="zh-CN" sz="1600" dirty="0" smtClean="0">
                <a:latin typeface="Times New Roman" panose="02020603050405020304" pitchFamily="18" charset="0"/>
                <a:cs typeface="Times New Roman" panose="02020603050405020304" pitchFamily="18" charset="0"/>
              </a:rPr>
              <a:t>3</a:t>
            </a:r>
            <a:r>
              <a:rPr lang="zh-CN" altLang="en-US" sz="1600" dirty="0" smtClean="0">
                <a:latin typeface="Times New Roman" panose="02020603050405020304" pitchFamily="18" charset="0"/>
                <a:cs typeface="Times New Roman" panose="02020603050405020304" pitchFamily="18" charset="0"/>
              </a:rPr>
              <a:t>位置，主要模拟角度不对中故障，转子</a:t>
            </a:r>
            <a:r>
              <a:rPr lang="zh-CN" altLang="en-US" sz="1600" dirty="0">
                <a:latin typeface="Times New Roman" panose="02020603050405020304" pitchFamily="18" charset="0"/>
                <a:cs typeface="Times New Roman" panose="02020603050405020304" pitchFamily="18" charset="0"/>
              </a:rPr>
              <a:t>转速最大值设为</a:t>
            </a:r>
            <a:r>
              <a:rPr lang="en-US" altLang="zh-CN" sz="1600" dirty="0" smtClean="0">
                <a:latin typeface="Times New Roman" panose="02020603050405020304" pitchFamily="18" charset="0"/>
                <a:cs typeface="Times New Roman" panose="02020603050405020304" pitchFamily="18" charset="0"/>
              </a:rPr>
              <a:t>6000r/min</a:t>
            </a:r>
            <a:r>
              <a:rPr lang="zh-CN" altLang="en-US" sz="1600" dirty="0" smtClean="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4"/>
          <a:stretch>
            <a:fillRect/>
          </a:stretch>
        </p:blipFill>
        <p:spPr>
          <a:xfrm>
            <a:off x="938379" y="4279645"/>
            <a:ext cx="7481085" cy="1725334"/>
          </a:xfrm>
          <a:prstGeom prst="rect">
            <a:avLst/>
          </a:prstGeom>
        </p:spPr>
      </p:pic>
    </p:spTree>
    <p:extLst>
      <p:ext uri="{BB962C8B-B14F-4D97-AF65-F5344CB8AC3E}">
        <p14:creationId xmlns:p14="http://schemas.microsoft.com/office/powerpoint/2010/main" val="9485957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3"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4.1.3 </a:t>
            </a:r>
            <a:r>
              <a:rPr lang="zh-CN" altLang="en-US" sz="1600" dirty="0" smtClean="0">
                <a:latin typeface="微软雅黑" panose="020B0503020204020204" pitchFamily="34" charset="-122"/>
                <a:ea typeface="微软雅黑" panose="020B0503020204020204" pitchFamily="34" charset="-122"/>
              </a:rPr>
              <a:t>铅垂方向测点振动</a:t>
            </a:r>
            <a:r>
              <a:rPr lang="zh-CN" altLang="en-US" sz="1600" dirty="0">
                <a:latin typeface="微软雅黑" panose="020B0503020204020204" pitchFamily="34" charset="-122"/>
                <a:ea typeface="微软雅黑" panose="020B0503020204020204" pitchFamily="34" charset="-122"/>
              </a:rPr>
              <a:t>位移响应</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倍频和</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倍频分量的转速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幅值关系</a:t>
            </a:r>
          </a:p>
        </p:txBody>
      </p:sp>
      <p:pic>
        <p:nvPicPr>
          <p:cNvPr id="2" name="图片 1"/>
          <p:cNvPicPr>
            <a:picLocks noChangeAspect="1"/>
          </p:cNvPicPr>
          <p:nvPr/>
        </p:nvPicPr>
        <p:blipFill>
          <a:blip r:embed="rId3"/>
          <a:stretch>
            <a:fillRect/>
          </a:stretch>
        </p:blipFill>
        <p:spPr>
          <a:xfrm>
            <a:off x="962526" y="1572188"/>
            <a:ext cx="5723242" cy="2515767"/>
          </a:xfrm>
          <a:prstGeom prst="rect">
            <a:avLst/>
          </a:prstGeom>
        </p:spPr>
      </p:pic>
      <p:pic>
        <p:nvPicPr>
          <p:cNvPr id="3" name="图片 2"/>
          <p:cNvPicPr>
            <a:picLocks noChangeAspect="1"/>
          </p:cNvPicPr>
          <p:nvPr/>
        </p:nvPicPr>
        <p:blipFill>
          <a:blip r:embed="rId4"/>
          <a:stretch>
            <a:fillRect/>
          </a:stretch>
        </p:blipFill>
        <p:spPr>
          <a:xfrm>
            <a:off x="962526" y="4174582"/>
            <a:ext cx="5723242" cy="2470465"/>
          </a:xfrm>
          <a:prstGeom prst="rect">
            <a:avLst/>
          </a:prstGeom>
        </p:spPr>
      </p:pic>
      <p:sp>
        <p:nvSpPr>
          <p:cNvPr id="4" name="文本框 3"/>
          <p:cNvSpPr txBox="1"/>
          <p:nvPr/>
        </p:nvSpPr>
        <p:spPr>
          <a:xfrm>
            <a:off x="542390" y="1917747"/>
            <a:ext cx="421052" cy="1815882"/>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en-US" altLang="zh-CN" sz="1600" dirty="0" smtClean="0"/>
              <a:t>1Y</a:t>
            </a:r>
            <a:r>
              <a:rPr lang="zh-CN" altLang="en-US" sz="1600" dirty="0" smtClean="0"/>
              <a:t>测点试验结果</a:t>
            </a:r>
            <a:endParaRPr lang="zh-CN" altLang="en-US" sz="1600" dirty="0"/>
          </a:p>
        </p:txBody>
      </p:sp>
      <p:sp>
        <p:nvSpPr>
          <p:cNvPr id="15" name="文本框 14"/>
          <p:cNvSpPr txBox="1"/>
          <p:nvPr/>
        </p:nvSpPr>
        <p:spPr>
          <a:xfrm>
            <a:off x="541474" y="4624984"/>
            <a:ext cx="421052" cy="1569660"/>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zh-CN" altLang="en-US" sz="1600" dirty="0"/>
              <a:t>数值</a:t>
            </a:r>
            <a:r>
              <a:rPr lang="zh-CN" altLang="en-US" sz="1600" dirty="0" smtClean="0"/>
              <a:t>仿真结果</a:t>
            </a:r>
            <a:endParaRPr lang="zh-CN" altLang="en-US" sz="1600" dirty="0"/>
          </a:p>
        </p:txBody>
      </p:sp>
    </p:spTree>
    <p:extLst>
      <p:ext uri="{BB962C8B-B14F-4D97-AF65-F5344CB8AC3E}">
        <p14:creationId xmlns:p14="http://schemas.microsoft.com/office/powerpoint/2010/main" val="19549317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4" name="文本框 3"/>
          <p:cNvSpPr txBox="1"/>
          <p:nvPr/>
        </p:nvSpPr>
        <p:spPr>
          <a:xfrm>
            <a:off x="542390" y="1917747"/>
            <a:ext cx="421052" cy="1815882"/>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en-US" altLang="zh-CN" sz="1600" dirty="0" smtClean="0"/>
              <a:t>2Y</a:t>
            </a:r>
            <a:r>
              <a:rPr lang="zh-CN" altLang="en-US" sz="1600" dirty="0" smtClean="0"/>
              <a:t>测点试验结果</a:t>
            </a:r>
            <a:endParaRPr lang="zh-CN" altLang="en-US" sz="1600" dirty="0"/>
          </a:p>
        </p:txBody>
      </p:sp>
      <p:sp>
        <p:nvSpPr>
          <p:cNvPr id="15" name="文本框 14"/>
          <p:cNvSpPr txBox="1"/>
          <p:nvPr/>
        </p:nvSpPr>
        <p:spPr>
          <a:xfrm>
            <a:off x="541474" y="4624984"/>
            <a:ext cx="421052" cy="1569660"/>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zh-CN" altLang="en-US" sz="1600" dirty="0"/>
              <a:t>数值</a:t>
            </a:r>
            <a:r>
              <a:rPr lang="zh-CN" altLang="en-US" sz="1600" dirty="0" smtClean="0"/>
              <a:t>仿真结果</a:t>
            </a:r>
            <a:endParaRPr lang="zh-CN" altLang="en-US" sz="1600" dirty="0"/>
          </a:p>
        </p:txBody>
      </p:sp>
      <p:pic>
        <p:nvPicPr>
          <p:cNvPr id="5" name="图片 4"/>
          <p:cNvPicPr>
            <a:picLocks noChangeAspect="1"/>
          </p:cNvPicPr>
          <p:nvPr/>
        </p:nvPicPr>
        <p:blipFill>
          <a:blip r:embed="rId3"/>
          <a:stretch>
            <a:fillRect/>
          </a:stretch>
        </p:blipFill>
        <p:spPr>
          <a:xfrm>
            <a:off x="962526" y="1571899"/>
            <a:ext cx="5724000" cy="2507578"/>
          </a:xfrm>
          <a:prstGeom prst="rect">
            <a:avLst/>
          </a:prstGeom>
        </p:spPr>
      </p:pic>
      <p:pic>
        <p:nvPicPr>
          <p:cNvPr id="6" name="图片 5"/>
          <p:cNvPicPr>
            <a:picLocks noChangeAspect="1"/>
          </p:cNvPicPr>
          <p:nvPr/>
        </p:nvPicPr>
        <p:blipFill>
          <a:blip r:embed="rId4"/>
          <a:stretch>
            <a:fillRect/>
          </a:stretch>
        </p:blipFill>
        <p:spPr>
          <a:xfrm>
            <a:off x="962526" y="4152698"/>
            <a:ext cx="5724000" cy="2514232"/>
          </a:xfrm>
          <a:prstGeom prst="rect">
            <a:avLst/>
          </a:prstGeom>
        </p:spPr>
      </p:pic>
      <p:sp>
        <p:nvSpPr>
          <p:cNvPr id="16"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4.1.3 </a:t>
            </a:r>
            <a:r>
              <a:rPr lang="zh-CN" altLang="en-US" sz="1600" dirty="0" smtClean="0">
                <a:latin typeface="微软雅黑" panose="020B0503020204020204" pitchFamily="34" charset="-122"/>
                <a:ea typeface="微软雅黑" panose="020B0503020204020204" pitchFamily="34" charset="-122"/>
              </a:rPr>
              <a:t>铅垂方向测点振动</a:t>
            </a:r>
            <a:r>
              <a:rPr lang="zh-CN" altLang="en-US" sz="1600" dirty="0">
                <a:latin typeface="微软雅黑" panose="020B0503020204020204" pitchFamily="34" charset="-122"/>
                <a:ea typeface="微软雅黑" panose="020B0503020204020204" pitchFamily="34" charset="-122"/>
              </a:rPr>
              <a:t>位移响应</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倍频和</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倍频分量的转速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幅值关系</a:t>
            </a:r>
          </a:p>
        </p:txBody>
      </p:sp>
    </p:spTree>
    <p:extLst>
      <p:ext uri="{BB962C8B-B14F-4D97-AF65-F5344CB8AC3E}">
        <p14:creationId xmlns:p14="http://schemas.microsoft.com/office/powerpoint/2010/main" val="20742281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4" name="文本框 3"/>
          <p:cNvSpPr txBox="1"/>
          <p:nvPr/>
        </p:nvSpPr>
        <p:spPr>
          <a:xfrm>
            <a:off x="542390" y="1917747"/>
            <a:ext cx="421052" cy="1815882"/>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en-US" altLang="zh-CN" sz="1600" dirty="0" smtClean="0"/>
              <a:t>3Y</a:t>
            </a:r>
            <a:r>
              <a:rPr lang="zh-CN" altLang="en-US" sz="1600" dirty="0" smtClean="0"/>
              <a:t>测点试验结果</a:t>
            </a:r>
            <a:endParaRPr lang="zh-CN" altLang="en-US" sz="1600" dirty="0"/>
          </a:p>
        </p:txBody>
      </p:sp>
      <p:sp>
        <p:nvSpPr>
          <p:cNvPr id="15" name="文本框 14"/>
          <p:cNvSpPr txBox="1"/>
          <p:nvPr/>
        </p:nvSpPr>
        <p:spPr>
          <a:xfrm>
            <a:off x="541474" y="4624984"/>
            <a:ext cx="421052" cy="1569660"/>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r>
              <a:rPr lang="zh-CN" altLang="en-US" sz="1600" dirty="0"/>
              <a:t>数值</a:t>
            </a:r>
            <a:r>
              <a:rPr lang="zh-CN" altLang="en-US" sz="1600" dirty="0" smtClean="0"/>
              <a:t>仿真结果</a:t>
            </a:r>
            <a:endParaRPr lang="zh-CN" altLang="en-US" sz="1600" dirty="0"/>
          </a:p>
        </p:txBody>
      </p:sp>
      <p:pic>
        <p:nvPicPr>
          <p:cNvPr id="3" name="图片 2"/>
          <p:cNvPicPr>
            <a:picLocks noChangeAspect="1"/>
          </p:cNvPicPr>
          <p:nvPr/>
        </p:nvPicPr>
        <p:blipFill>
          <a:blip r:embed="rId3"/>
          <a:stretch>
            <a:fillRect/>
          </a:stretch>
        </p:blipFill>
        <p:spPr>
          <a:xfrm>
            <a:off x="962526" y="4142393"/>
            <a:ext cx="5724000" cy="2534841"/>
          </a:xfrm>
          <a:prstGeom prst="rect">
            <a:avLst/>
          </a:prstGeom>
        </p:spPr>
      </p:pic>
      <p:grpSp>
        <p:nvGrpSpPr>
          <p:cNvPr id="9" name="组合 8"/>
          <p:cNvGrpSpPr/>
          <p:nvPr/>
        </p:nvGrpSpPr>
        <p:grpSpPr>
          <a:xfrm>
            <a:off x="962526" y="1558267"/>
            <a:ext cx="5724000" cy="2534841"/>
            <a:chOff x="962526" y="642038"/>
            <a:chExt cx="5724000" cy="2731801"/>
          </a:xfrm>
        </p:grpSpPr>
        <p:pic>
          <p:nvPicPr>
            <p:cNvPr id="2" name="图片 1"/>
            <p:cNvPicPr>
              <a:picLocks noChangeAspect="1"/>
            </p:cNvPicPr>
            <p:nvPr/>
          </p:nvPicPr>
          <p:blipFill>
            <a:blip r:embed="rId4"/>
            <a:stretch>
              <a:fillRect/>
            </a:stretch>
          </p:blipFill>
          <p:spPr>
            <a:xfrm>
              <a:off x="962526" y="642038"/>
              <a:ext cx="5724000" cy="2507579"/>
            </a:xfrm>
            <a:prstGeom prst="rect">
              <a:avLst/>
            </a:prstGeom>
          </p:spPr>
        </p:pic>
        <p:pic>
          <p:nvPicPr>
            <p:cNvPr id="8" name="图片 7"/>
            <p:cNvPicPr>
              <a:picLocks noChangeAspect="1"/>
            </p:cNvPicPr>
            <p:nvPr/>
          </p:nvPicPr>
          <p:blipFill>
            <a:blip r:embed="rId5"/>
            <a:stretch>
              <a:fillRect/>
            </a:stretch>
          </p:blipFill>
          <p:spPr>
            <a:xfrm>
              <a:off x="962526" y="3140965"/>
              <a:ext cx="5724000" cy="232874"/>
            </a:xfrm>
            <a:prstGeom prst="rect">
              <a:avLst/>
            </a:prstGeom>
          </p:spPr>
        </p:pic>
      </p:grpSp>
      <p:sp>
        <p:nvSpPr>
          <p:cNvPr id="16"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4.1.3 </a:t>
            </a:r>
            <a:r>
              <a:rPr lang="zh-CN" altLang="en-US" sz="1600" dirty="0" smtClean="0">
                <a:latin typeface="微软雅黑" panose="020B0503020204020204" pitchFamily="34" charset="-122"/>
                <a:ea typeface="微软雅黑" panose="020B0503020204020204" pitchFamily="34" charset="-122"/>
              </a:rPr>
              <a:t>铅垂方向测点振动</a:t>
            </a:r>
            <a:r>
              <a:rPr lang="zh-CN" altLang="en-US" sz="1600" dirty="0">
                <a:latin typeface="微软雅黑" panose="020B0503020204020204" pitchFamily="34" charset="-122"/>
                <a:ea typeface="微软雅黑" panose="020B0503020204020204" pitchFamily="34" charset="-122"/>
              </a:rPr>
              <a:t>位移响应</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倍频和</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倍频分量的转速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幅值关系</a:t>
            </a:r>
          </a:p>
        </p:txBody>
      </p:sp>
      <p:sp>
        <p:nvSpPr>
          <p:cNvPr id="13" name="矩形 12"/>
          <p:cNvSpPr/>
          <p:nvPr/>
        </p:nvSpPr>
        <p:spPr>
          <a:xfrm>
            <a:off x="6918181" y="2777363"/>
            <a:ext cx="1946685" cy="2631490"/>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noProof="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第一阶临界转速约为</a:t>
            </a:r>
            <a:r>
              <a:rPr lang="en-US" altLang="zh-CN" sz="1600" kern="100" noProof="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3500r/min</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；当</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转速达到临界转速的二分之一时</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，响应</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倍频出现了峰值，存在</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倍频共振现象</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。可取关键转速约</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1800r/min</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分析时域及频谱特征。</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p:txBody>
      </p:sp>
    </p:spTree>
    <p:extLst>
      <p:ext uri="{BB962C8B-B14F-4D97-AF65-F5344CB8AC3E}">
        <p14:creationId xmlns:p14="http://schemas.microsoft.com/office/powerpoint/2010/main" val="247719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6"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4.1.4 </a:t>
            </a:r>
            <a:r>
              <a:rPr lang="zh-CN" altLang="en-US" sz="1600" dirty="0" smtClean="0">
                <a:latin typeface="微软雅黑" panose="020B0503020204020204" pitchFamily="34" charset="-122"/>
                <a:ea typeface="微软雅黑" panose="020B0503020204020204" pitchFamily="34" charset="-122"/>
              </a:rPr>
              <a:t>关键转速下（</a:t>
            </a:r>
            <a:r>
              <a:rPr lang="en-US" altLang="zh-CN" sz="1600" dirty="0" smtClean="0">
                <a:latin typeface="微软雅黑" panose="020B0503020204020204" pitchFamily="34" charset="-122"/>
                <a:ea typeface="微软雅黑" panose="020B0503020204020204" pitchFamily="34" charset="-122"/>
              </a:rPr>
              <a:t>1800r/min</a:t>
            </a:r>
            <a:r>
              <a:rPr lang="zh-CN" altLang="en-US" sz="1600" dirty="0" smtClean="0">
                <a:latin typeface="微软雅黑" panose="020B0503020204020204" pitchFamily="34" charset="-122"/>
                <a:ea typeface="微软雅黑" panose="020B0503020204020204" pitchFamily="34" charset="-122"/>
              </a:rPr>
              <a:t>）振动</a:t>
            </a:r>
            <a:r>
              <a:rPr lang="zh-CN" altLang="en-US" sz="1600" dirty="0">
                <a:latin typeface="微软雅黑" panose="020B0503020204020204" pitchFamily="34" charset="-122"/>
                <a:ea typeface="微软雅黑" panose="020B0503020204020204" pitchFamily="34" charset="-122"/>
              </a:rPr>
              <a:t>位移响应时域及频谱特征</a:t>
            </a:r>
          </a:p>
        </p:txBody>
      </p:sp>
      <p:pic>
        <p:nvPicPr>
          <p:cNvPr id="5" name="图片 4"/>
          <p:cNvPicPr>
            <a:picLocks noChangeAspect="1"/>
          </p:cNvPicPr>
          <p:nvPr/>
        </p:nvPicPr>
        <p:blipFill>
          <a:blip r:embed="rId3"/>
          <a:stretch>
            <a:fillRect/>
          </a:stretch>
        </p:blipFill>
        <p:spPr>
          <a:xfrm>
            <a:off x="147755" y="1588528"/>
            <a:ext cx="4320000" cy="2363409"/>
          </a:xfrm>
          <a:prstGeom prst="rect">
            <a:avLst/>
          </a:prstGeom>
        </p:spPr>
      </p:pic>
      <p:pic>
        <p:nvPicPr>
          <p:cNvPr id="6" name="图片 5"/>
          <p:cNvPicPr>
            <a:picLocks noChangeAspect="1"/>
          </p:cNvPicPr>
          <p:nvPr/>
        </p:nvPicPr>
        <p:blipFill>
          <a:blip r:embed="rId4"/>
          <a:stretch>
            <a:fillRect/>
          </a:stretch>
        </p:blipFill>
        <p:spPr>
          <a:xfrm>
            <a:off x="4647028" y="1588527"/>
            <a:ext cx="4320000" cy="2363409"/>
          </a:xfrm>
          <a:prstGeom prst="rect">
            <a:avLst/>
          </a:prstGeom>
        </p:spPr>
      </p:pic>
      <p:pic>
        <p:nvPicPr>
          <p:cNvPr id="7" name="图片 6"/>
          <p:cNvPicPr>
            <a:picLocks noChangeAspect="1"/>
          </p:cNvPicPr>
          <p:nvPr/>
        </p:nvPicPr>
        <p:blipFill>
          <a:blip r:embed="rId5"/>
          <a:stretch>
            <a:fillRect/>
          </a:stretch>
        </p:blipFill>
        <p:spPr>
          <a:xfrm>
            <a:off x="147755" y="4229066"/>
            <a:ext cx="4320000" cy="2342590"/>
          </a:xfrm>
          <a:prstGeom prst="rect">
            <a:avLst/>
          </a:prstGeom>
        </p:spPr>
      </p:pic>
      <p:grpSp>
        <p:nvGrpSpPr>
          <p:cNvPr id="17" name="组合 16"/>
          <p:cNvGrpSpPr/>
          <p:nvPr/>
        </p:nvGrpSpPr>
        <p:grpSpPr>
          <a:xfrm>
            <a:off x="4647028" y="4229268"/>
            <a:ext cx="4320000" cy="2342388"/>
            <a:chOff x="5002930" y="4127532"/>
            <a:chExt cx="4320000" cy="2342388"/>
          </a:xfrm>
        </p:grpSpPr>
        <p:pic>
          <p:nvPicPr>
            <p:cNvPr id="13" name="图片 12"/>
            <p:cNvPicPr>
              <a:picLocks noChangeAspect="1"/>
            </p:cNvPicPr>
            <p:nvPr/>
          </p:nvPicPr>
          <p:blipFill>
            <a:blip r:embed="rId6"/>
            <a:stretch>
              <a:fillRect/>
            </a:stretch>
          </p:blipFill>
          <p:spPr>
            <a:xfrm>
              <a:off x="5002930" y="4127532"/>
              <a:ext cx="4320000" cy="1220361"/>
            </a:xfrm>
            <a:prstGeom prst="rect">
              <a:avLst/>
            </a:prstGeom>
          </p:spPr>
        </p:pic>
        <p:pic>
          <p:nvPicPr>
            <p:cNvPr id="14" name="图片 13"/>
            <p:cNvPicPr>
              <a:picLocks noChangeAspect="1"/>
            </p:cNvPicPr>
            <p:nvPr/>
          </p:nvPicPr>
          <p:blipFill>
            <a:blip r:embed="rId7"/>
            <a:stretch>
              <a:fillRect/>
            </a:stretch>
          </p:blipFill>
          <p:spPr>
            <a:xfrm>
              <a:off x="5002930" y="5347893"/>
              <a:ext cx="4320000" cy="1122027"/>
            </a:xfrm>
            <a:prstGeom prst="rect">
              <a:avLst/>
            </a:prstGeom>
          </p:spPr>
        </p:pic>
      </p:grpSp>
      <p:sp>
        <p:nvSpPr>
          <p:cNvPr id="18" name="文本框 17"/>
          <p:cNvSpPr txBox="1"/>
          <p:nvPr/>
        </p:nvSpPr>
        <p:spPr>
          <a:xfrm>
            <a:off x="1907820" y="2485494"/>
            <a:ext cx="1261884" cy="307777"/>
          </a:xfrm>
          <a:prstGeom prst="rect">
            <a:avLst/>
          </a:prstGeom>
          <a:noFill/>
        </p:spPr>
        <p:txBody>
          <a:bodyPr wrap="none" rtlCol="0">
            <a:spAutoFit/>
          </a:bodyPr>
          <a:lstStyle/>
          <a:p>
            <a:r>
              <a:rPr lang="zh-CN" altLang="en-US" sz="1400" b="1" dirty="0" smtClean="0">
                <a:solidFill>
                  <a:srgbClr val="FF0000"/>
                </a:solidFill>
              </a:rPr>
              <a:t>相对对中状态</a:t>
            </a:r>
            <a:endParaRPr lang="zh-CN" altLang="en-US" sz="1400" b="1" dirty="0">
              <a:solidFill>
                <a:srgbClr val="FF0000"/>
              </a:solidFill>
            </a:endParaRPr>
          </a:p>
        </p:txBody>
      </p:sp>
      <p:sp>
        <p:nvSpPr>
          <p:cNvPr id="19" name="文本框 18"/>
          <p:cNvSpPr txBox="1"/>
          <p:nvPr/>
        </p:nvSpPr>
        <p:spPr>
          <a:xfrm>
            <a:off x="6407093" y="2485494"/>
            <a:ext cx="1225015" cy="307777"/>
          </a:xfrm>
          <a:prstGeom prst="rect">
            <a:avLst/>
          </a:prstGeom>
          <a:noFill/>
        </p:spPr>
        <p:txBody>
          <a:bodyPr wrap="none" rtlCol="0">
            <a:spAutoFit/>
          </a:bodyPr>
          <a:lstStyle/>
          <a:p>
            <a:r>
              <a:rPr lang="en-US" altLang="zh-CN" sz="1400" b="1" dirty="0" smtClean="0">
                <a:solidFill>
                  <a:srgbClr val="FF0000"/>
                </a:solidFill>
              </a:rPr>
              <a:t>0.15</a:t>
            </a:r>
            <a:r>
              <a:rPr lang="zh-CN" altLang="en-US" sz="1400" b="1" dirty="0" smtClean="0">
                <a:solidFill>
                  <a:srgbClr val="FF0000"/>
                </a:solidFill>
              </a:rPr>
              <a:t>度不对中</a:t>
            </a:r>
            <a:endParaRPr lang="zh-CN" altLang="en-US" sz="1400" b="1" dirty="0">
              <a:solidFill>
                <a:srgbClr val="FF0000"/>
              </a:solidFill>
            </a:endParaRPr>
          </a:p>
        </p:txBody>
      </p:sp>
      <p:sp>
        <p:nvSpPr>
          <p:cNvPr id="20" name="文本框 19"/>
          <p:cNvSpPr txBox="1"/>
          <p:nvPr/>
        </p:nvSpPr>
        <p:spPr>
          <a:xfrm>
            <a:off x="1907820" y="5092584"/>
            <a:ext cx="1225015" cy="307777"/>
          </a:xfrm>
          <a:prstGeom prst="rect">
            <a:avLst/>
          </a:prstGeom>
          <a:noFill/>
        </p:spPr>
        <p:txBody>
          <a:bodyPr wrap="none" rtlCol="0">
            <a:spAutoFit/>
          </a:bodyPr>
          <a:lstStyle/>
          <a:p>
            <a:r>
              <a:rPr lang="en-US" altLang="zh-CN" sz="1400" b="1" dirty="0" smtClean="0">
                <a:solidFill>
                  <a:srgbClr val="FF0000"/>
                </a:solidFill>
              </a:rPr>
              <a:t>0.30</a:t>
            </a:r>
            <a:r>
              <a:rPr lang="zh-CN" altLang="en-US" sz="1400" b="1" dirty="0" smtClean="0">
                <a:solidFill>
                  <a:srgbClr val="FF0000"/>
                </a:solidFill>
              </a:rPr>
              <a:t>度不对中</a:t>
            </a:r>
            <a:endParaRPr lang="zh-CN" altLang="en-US" sz="1400" b="1" dirty="0">
              <a:solidFill>
                <a:srgbClr val="FF0000"/>
              </a:solidFill>
            </a:endParaRPr>
          </a:p>
        </p:txBody>
      </p:sp>
      <p:sp>
        <p:nvSpPr>
          <p:cNvPr id="21" name="文本框 20"/>
          <p:cNvSpPr txBox="1"/>
          <p:nvPr/>
        </p:nvSpPr>
        <p:spPr>
          <a:xfrm>
            <a:off x="6407092" y="5092584"/>
            <a:ext cx="1225015" cy="307777"/>
          </a:xfrm>
          <a:prstGeom prst="rect">
            <a:avLst/>
          </a:prstGeom>
          <a:noFill/>
        </p:spPr>
        <p:txBody>
          <a:bodyPr wrap="none" rtlCol="0">
            <a:spAutoFit/>
          </a:bodyPr>
          <a:lstStyle/>
          <a:p>
            <a:r>
              <a:rPr lang="en-US" altLang="zh-CN" sz="1400" b="1" dirty="0" smtClean="0">
                <a:solidFill>
                  <a:srgbClr val="FF0000"/>
                </a:solidFill>
              </a:rPr>
              <a:t>0.45</a:t>
            </a:r>
            <a:r>
              <a:rPr lang="zh-CN" altLang="en-US" sz="1400" b="1" dirty="0" smtClean="0">
                <a:solidFill>
                  <a:srgbClr val="FF0000"/>
                </a:solidFill>
              </a:rPr>
              <a:t>度不对中</a:t>
            </a:r>
            <a:endParaRPr lang="zh-CN" altLang="en-US" sz="1400" b="1" dirty="0">
              <a:solidFill>
                <a:srgbClr val="FF0000"/>
              </a:solidFill>
            </a:endParaRPr>
          </a:p>
        </p:txBody>
      </p:sp>
      <p:sp>
        <p:nvSpPr>
          <p:cNvPr id="25" name="矩形 24"/>
          <p:cNvSpPr/>
          <p:nvPr/>
        </p:nvSpPr>
        <p:spPr>
          <a:xfrm>
            <a:off x="3169704" y="1849972"/>
            <a:ext cx="1157339" cy="449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2</a:t>
            </a:r>
            <a:r>
              <a:rPr lang="zh-CN" altLang="en-US" sz="1600" dirty="0" smtClean="0">
                <a:solidFill>
                  <a:schemeClr val="tx1"/>
                </a:solidFill>
              </a:rPr>
              <a:t>倍频幅值</a:t>
            </a:r>
            <a:endParaRPr lang="en-US" altLang="zh-CN" sz="1600" dirty="0" smtClean="0">
              <a:solidFill>
                <a:schemeClr val="tx1"/>
              </a:solidFill>
            </a:endParaRPr>
          </a:p>
          <a:p>
            <a:pPr algn="ctr"/>
            <a:r>
              <a:rPr lang="en-US" altLang="zh-CN" sz="1600" dirty="0" smtClean="0">
                <a:solidFill>
                  <a:schemeClr val="tx1"/>
                </a:solidFill>
              </a:rPr>
              <a:t>0.0779mm</a:t>
            </a:r>
            <a:endParaRPr lang="zh-CN" altLang="en-US" sz="1600" dirty="0">
              <a:solidFill>
                <a:schemeClr val="tx1"/>
              </a:solidFill>
            </a:endParaRPr>
          </a:p>
        </p:txBody>
      </p:sp>
      <p:sp>
        <p:nvSpPr>
          <p:cNvPr id="26" name="矩形 25"/>
          <p:cNvSpPr/>
          <p:nvPr/>
        </p:nvSpPr>
        <p:spPr>
          <a:xfrm>
            <a:off x="7668977" y="1776582"/>
            <a:ext cx="1157339" cy="449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2</a:t>
            </a:r>
            <a:r>
              <a:rPr lang="zh-CN" altLang="en-US" sz="1600" dirty="0" smtClean="0">
                <a:solidFill>
                  <a:schemeClr val="tx1"/>
                </a:solidFill>
              </a:rPr>
              <a:t>倍频幅值</a:t>
            </a:r>
            <a:endParaRPr lang="en-US" altLang="zh-CN" sz="1600" dirty="0" smtClean="0">
              <a:solidFill>
                <a:schemeClr val="tx1"/>
              </a:solidFill>
            </a:endParaRPr>
          </a:p>
          <a:p>
            <a:pPr algn="ctr"/>
            <a:r>
              <a:rPr lang="en-US" altLang="zh-CN" sz="1600" dirty="0" smtClean="0">
                <a:solidFill>
                  <a:schemeClr val="tx1"/>
                </a:solidFill>
              </a:rPr>
              <a:t>0.0830mm</a:t>
            </a:r>
            <a:endParaRPr lang="zh-CN" altLang="en-US" sz="1600" dirty="0">
              <a:solidFill>
                <a:schemeClr val="tx1"/>
              </a:solidFill>
            </a:endParaRPr>
          </a:p>
        </p:txBody>
      </p:sp>
      <p:sp>
        <p:nvSpPr>
          <p:cNvPr id="27" name="矩形 26"/>
          <p:cNvSpPr/>
          <p:nvPr/>
        </p:nvSpPr>
        <p:spPr>
          <a:xfrm>
            <a:off x="3169704" y="4389688"/>
            <a:ext cx="1157339" cy="449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2</a:t>
            </a:r>
            <a:r>
              <a:rPr lang="zh-CN" altLang="en-US" sz="1600" dirty="0" smtClean="0">
                <a:solidFill>
                  <a:schemeClr val="tx1"/>
                </a:solidFill>
              </a:rPr>
              <a:t>倍频幅值</a:t>
            </a:r>
            <a:endParaRPr lang="en-US" altLang="zh-CN" sz="1600" dirty="0" smtClean="0">
              <a:solidFill>
                <a:schemeClr val="tx1"/>
              </a:solidFill>
            </a:endParaRPr>
          </a:p>
          <a:p>
            <a:pPr algn="ctr"/>
            <a:r>
              <a:rPr lang="en-US" altLang="zh-CN" sz="1600" dirty="0" smtClean="0">
                <a:solidFill>
                  <a:schemeClr val="tx1"/>
                </a:solidFill>
              </a:rPr>
              <a:t>0.0985mm</a:t>
            </a:r>
            <a:endParaRPr lang="zh-CN" altLang="en-US" sz="1600" dirty="0">
              <a:solidFill>
                <a:schemeClr val="tx1"/>
              </a:solidFill>
            </a:endParaRPr>
          </a:p>
        </p:txBody>
      </p:sp>
      <p:sp>
        <p:nvSpPr>
          <p:cNvPr id="28" name="矩形 27"/>
          <p:cNvSpPr/>
          <p:nvPr/>
        </p:nvSpPr>
        <p:spPr>
          <a:xfrm>
            <a:off x="7668976" y="4389688"/>
            <a:ext cx="1157339" cy="449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2</a:t>
            </a:r>
            <a:r>
              <a:rPr lang="zh-CN" altLang="en-US" sz="1600" dirty="0" smtClean="0">
                <a:solidFill>
                  <a:schemeClr val="tx1"/>
                </a:solidFill>
              </a:rPr>
              <a:t>倍频幅值</a:t>
            </a:r>
            <a:endParaRPr lang="en-US" altLang="zh-CN" sz="1600" dirty="0" smtClean="0">
              <a:solidFill>
                <a:schemeClr val="tx1"/>
              </a:solidFill>
            </a:endParaRPr>
          </a:p>
          <a:p>
            <a:pPr algn="ctr"/>
            <a:r>
              <a:rPr lang="en-US" altLang="zh-CN" sz="1600" dirty="0" smtClean="0">
                <a:solidFill>
                  <a:schemeClr val="tx1"/>
                </a:solidFill>
              </a:rPr>
              <a:t>0.1120mm</a:t>
            </a:r>
            <a:endParaRPr lang="zh-CN" altLang="en-US" sz="1600" dirty="0">
              <a:solidFill>
                <a:schemeClr val="tx1"/>
              </a:solidFill>
            </a:endParaRPr>
          </a:p>
        </p:txBody>
      </p:sp>
    </p:spTree>
    <p:extLst>
      <p:ext uri="{BB962C8B-B14F-4D97-AF65-F5344CB8AC3E}">
        <p14:creationId xmlns:p14="http://schemas.microsoft.com/office/powerpoint/2010/main" val="4608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6"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4.1.4 </a:t>
            </a:r>
            <a:r>
              <a:rPr lang="zh-CN" altLang="en-US" sz="1600" dirty="0" smtClean="0">
                <a:latin typeface="微软雅黑" panose="020B0503020204020204" pitchFamily="34" charset="-122"/>
                <a:ea typeface="微软雅黑" panose="020B0503020204020204" pitchFamily="34" charset="-122"/>
              </a:rPr>
              <a:t>关键</a:t>
            </a:r>
            <a:r>
              <a:rPr lang="zh-CN" altLang="en-US" sz="1600" dirty="0">
                <a:latin typeface="微软雅黑" panose="020B0503020204020204" pitchFamily="34" charset="-122"/>
                <a:ea typeface="微软雅黑" panose="020B0503020204020204" pitchFamily="34" charset="-122"/>
              </a:rPr>
              <a:t>转速下振动位移响应时域及频谱特征</a:t>
            </a:r>
          </a:p>
        </p:txBody>
      </p:sp>
      <p:pic>
        <p:nvPicPr>
          <p:cNvPr id="2" name="图片 1"/>
          <p:cNvPicPr>
            <a:picLocks noChangeAspect="1"/>
          </p:cNvPicPr>
          <p:nvPr/>
        </p:nvPicPr>
        <p:blipFill>
          <a:blip r:embed="rId3"/>
          <a:stretch>
            <a:fillRect/>
          </a:stretch>
        </p:blipFill>
        <p:spPr>
          <a:xfrm>
            <a:off x="305109" y="1629938"/>
            <a:ext cx="4980253" cy="2340486"/>
          </a:xfrm>
          <a:prstGeom prst="rect">
            <a:avLst/>
          </a:prstGeom>
        </p:spPr>
      </p:pic>
      <p:sp>
        <p:nvSpPr>
          <p:cNvPr id="22" name="文本框 21"/>
          <p:cNvSpPr txBox="1"/>
          <p:nvPr/>
        </p:nvSpPr>
        <p:spPr>
          <a:xfrm>
            <a:off x="1907820" y="2485494"/>
            <a:ext cx="1225015" cy="307777"/>
          </a:xfrm>
          <a:prstGeom prst="rect">
            <a:avLst/>
          </a:prstGeom>
          <a:noFill/>
        </p:spPr>
        <p:txBody>
          <a:bodyPr wrap="none" rtlCol="0">
            <a:spAutoFit/>
          </a:bodyPr>
          <a:lstStyle/>
          <a:p>
            <a:r>
              <a:rPr lang="en-US" altLang="zh-CN" sz="1400" b="1" dirty="0" smtClean="0">
                <a:solidFill>
                  <a:srgbClr val="FF0000"/>
                </a:solidFill>
              </a:rPr>
              <a:t>0.60</a:t>
            </a:r>
            <a:r>
              <a:rPr lang="zh-CN" altLang="en-US" sz="1400" b="1" dirty="0" smtClean="0">
                <a:solidFill>
                  <a:srgbClr val="FF0000"/>
                </a:solidFill>
              </a:rPr>
              <a:t>度不对中</a:t>
            </a:r>
            <a:endParaRPr lang="zh-CN" altLang="en-US" sz="1400" b="1" dirty="0">
              <a:solidFill>
                <a:srgbClr val="FF0000"/>
              </a:solidFill>
            </a:endParaRPr>
          </a:p>
        </p:txBody>
      </p:sp>
      <p:sp>
        <p:nvSpPr>
          <p:cNvPr id="23" name="矩形 22"/>
          <p:cNvSpPr/>
          <p:nvPr/>
        </p:nvSpPr>
        <p:spPr>
          <a:xfrm>
            <a:off x="3824222" y="1832836"/>
            <a:ext cx="1157339" cy="4497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2</a:t>
            </a:r>
            <a:r>
              <a:rPr lang="zh-CN" altLang="en-US" sz="1600" dirty="0" smtClean="0">
                <a:solidFill>
                  <a:schemeClr val="tx1"/>
                </a:solidFill>
              </a:rPr>
              <a:t>倍频幅值</a:t>
            </a:r>
            <a:endParaRPr lang="en-US" altLang="zh-CN" sz="1600" dirty="0" smtClean="0">
              <a:solidFill>
                <a:schemeClr val="tx1"/>
              </a:solidFill>
            </a:endParaRPr>
          </a:p>
          <a:p>
            <a:pPr algn="ctr"/>
            <a:r>
              <a:rPr lang="en-US" altLang="zh-CN" sz="1600" dirty="0" smtClean="0">
                <a:solidFill>
                  <a:schemeClr val="tx1"/>
                </a:solidFill>
              </a:rPr>
              <a:t>0.1324mm</a:t>
            </a:r>
            <a:endParaRPr lang="zh-CN" altLang="en-US" sz="1600" dirty="0">
              <a:solidFill>
                <a:schemeClr val="tx1"/>
              </a:solidFill>
            </a:endParaRPr>
          </a:p>
        </p:txBody>
      </p:sp>
      <p:pic>
        <p:nvPicPr>
          <p:cNvPr id="3" name="图片 2"/>
          <p:cNvPicPr>
            <a:picLocks noChangeAspect="1"/>
          </p:cNvPicPr>
          <p:nvPr/>
        </p:nvPicPr>
        <p:blipFill>
          <a:blip r:embed="rId4"/>
          <a:stretch>
            <a:fillRect/>
          </a:stretch>
        </p:blipFill>
        <p:spPr>
          <a:xfrm>
            <a:off x="305110" y="4173322"/>
            <a:ext cx="4980253" cy="2425167"/>
          </a:xfrm>
          <a:prstGeom prst="rect">
            <a:avLst/>
          </a:prstGeom>
        </p:spPr>
      </p:pic>
      <p:sp>
        <p:nvSpPr>
          <p:cNvPr id="24" name="矩形 23"/>
          <p:cNvSpPr/>
          <p:nvPr/>
        </p:nvSpPr>
        <p:spPr>
          <a:xfrm>
            <a:off x="5442716" y="1975497"/>
            <a:ext cx="3460652" cy="3735061"/>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16200000" scaled="1"/>
            <a:tileRect/>
          </a:gra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）随着</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不对中量的增加，</a:t>
            </a:r>
            <a:r>
              <a:rPr lang="en-US" altLang="zh-CN"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倍频</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分量在信号中</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越突出</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，其</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幅</a:t>
            </a:r>
            <a:r>
              <a:rPr lang="zh-CN" altLang="en-US"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值越</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大</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，并且不对中激发出了联轴器的刚度非线性，因此信号中出现了</a:t>
            </a:r>
            <a:r>
              <a:rPr lang="en-US" altLang="zh-CN"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4</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倍频</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。除此之外，不对中越严重，转子振动加剧，实际情况下可能引发转子系统的其他故障，</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如部件</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松动、内摩擦等，使得振动信号中</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出现</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其他</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a:p>
            <a:pPr lvl="0" indent="360000" algn="just" eaLnBrk="0" fontAlgn="base" hangingPunct="0">
              <a:lnSpc>
                <a:spcPts val="2200"/>
              </a:lnSpc>
              <a:spcBef>
                <a:spcPct val="0"/>
              </a:spcBef>
              <a:spcAft>
                <a:spcPct val="0"/>
              </a:spcAft>
              <a:defRPr/>
            </a:pP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）相同转速下</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仿真模型</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基本上能够比较</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准确模拟</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实际转子试验器的动力学行为，不对中故障响应</a:t>
            </a:r>
            <a:r>
              <a:rPr lang="en-US" altLang="zh-CN"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2</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倍频特征的</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仿真</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误差</a:t>
            </a:r>
            <a:r>
              <a:rPr lang="zh-CN" altLang="en-US"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均在</a:t>
            </a:r>
            <a:r>
              <a:rPr lang="en-US" altLang="zh-CN"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20%</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以下</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试验和仿真达到了较好的一致性。</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p:txBody>
      </p:sp>
    </p:spTree>
    <p:extLst>
      <p:ext uri="{BB962C8B-B14F-4D97-AF65-F5344CB8AC3E}">
        <p14:creationId xmlns:p14="http://schemas.microsoft.com/office/powerpoint/2010/main" val="5957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第四章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a:solidFill>
                  <a:schemeClr val="bg1">
                    <a:lumMod val="50000"/>
                  </a:schemeClr>
                </a:solidFill>
                <a:latin typeface="黑体" panose="02010609060101010101" pitchFamily="49" charset="-122"/>
                <a:ea typeface="黑体" panose="02010609060101010101" pitchFamily="49" charset="-122"/>
              </a:rPr>
              <a:t> </a:t>
            </a:r>
            <a:r>
              <a:rPr lang="zh-CN" altLang="en-US" sz="2600" dirty="0" smtClean="0">
                <a:solidFill>
                  <a:schemeClr val="bg1">
                    <a:lumMod val="50000"/>
                  </a:schemeClr>
                </a:solidFill>
                <a:latin typeface="黑体" panose="02010609060101010101" pitchFamily="49" charset="-122"/>
                <a:ea typeface="黑体" panose="02010609060101010101" pitchFamily="49" charset="-122"/>
              </a:rPr>
              <a:t>含</a:t>
            </a:r>
            <a:r>
              <a:rPr lang="zh-CN" altLang="en-US" sz="2600" dirty="0">
                <a:solidFill>
                  <a:schemeClr val="bg1">
                    <a:lumMod val="50000"/>
                  </a:schemeClr>
                </a:solidFill>
                <a:latin typeface="黑体" panose="02010609060101010101" pitchFamily="49" charset="-122"/>
                <a:ea typeface="黑体" panose="02010609060101010101" pitchFamily="49" charset="-122"/>
              </a:rPr>
              <a:t>套齿联轴器的三支点转子系统不对中试验研究</a:t>
            </a:r>
          </a:p>
        </p:txBody>
      </p:sp>
      <p:sp>
        <p:nvSpPr>
          <p:cNvPr id="12" name="TextBox 5"/>
          <p:cNvSpPr txBox="1">
            <a:spLocks noChangeArrowheads="1"/>
          </p:cNvSpPr>
          <p:nvPr/>
        </p:nvSpPr>
        <p:spPr bwMode="auto">
          <a:xfrm>
            <a:off x="147756" y="871445"/>
            <a:ext cx="5567244"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4.1 </a:t>
            </a:r>
            <a:r>
              <a:rPr lang="zh-CN" altLang="en-US" b="1" dirty="0" smtClean="0">
                <a:latin typeface="微软雅黑" panose="020B0503020204020204" pitchFamily="34" charset="-122"/>
                <a:ea typeface="微软雅黑" panose="020B0503020204020204" pitchFamily="34" charset="-122"/>
              </a:rPr>
              <a:t>不对</a:t>
            </a:r>
            <a:r>
              <a:rPr lang="zh-CN" altLang="en-US" b="1" dirty="0">
                <a:latin typeface="微软雅黑" panose="020B0503020204020204" pitchFamily="34" charset="-122"/>
                <a:ea typeface="微软雅黑" panose="020B0503020204020204" pitchFamily="34" charset="-122"/>
              </a:rPr>
              <a:t>中故障模拟试验</a:t>
            </a:r>
          </a:p>
        </p:txBody>
      </p:sp>
      <p:sp>
        <p:nvSpPr>
          <p:cNvPr id="16" name="TextBox 5"/>
          <p:cNvSpPr txBox="1">
            <a:spLocks noChangeArrowheads="1"/>
          </p:cNvSpPr>
          <p:nvPr/>
        </p:nvSpPr>
        <p:spPr bwMode="auto">
          <a:xfrm>
            <a:off x="147755" y="1217004"/>
            <a:ext cx="6770426" cy="41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b="1" dirty="0" smtClean="0">
                <a:latin typeface="微软雅黑" panose="020B0503020204020204" pitchFamily="34" charset="-122"/>
                <a:ea typeface="微软雅黑" panose="020B0503020204020204" pitchFamily="34" charset="-122"/>
              </a:rPr>
              <a:t> </a:t>
            </a:r>
            <a:r>
              <a:rPr lang="en-US" altLang="zh-CN" sz="1600" dirty="0" smtClean="0">
                <a:latin typeface="微软雅黑" panose="020B0503020204020204" pitchFamily="34" charset="-122"/>
                <a:ea typeface="微软雅黑" panose="020B0503020204020204" pitchFamily="34" charset="-122"/>
              </a:rPr>
              <a:t>4.1.5 2</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支点轴承座加速度响应分析</a:t>
            </a:r>
          </a:p>
        </p:txBody>
      </p:sp>
      <p:pic>
        <p:nvPicPr>
          <p:cNvPr id="4" name="图片 3"/>
          <p:cNvPicPr>
            <a:picLocks noChangeAspect="1"/>
          </p:cNvPicPr>
          <p:nvPr/>
        </p:nvPicPr>
        <p:blipFill>
          <a:blip r:embed="rId3"/>
          <a:stretch>
            <a:fillRect/>
          </a:stretch>
        </p:blipFill>
        <p:spPr>
          <a:xfrm>
            <a:off x="972000" y="1629938"/>
            <a:ext cx="7200000" cy="3359578"/>
          </a:xfrm>
          <a:prstGeom prst="rect">
            <a:avLst/>
          </a:prstGeom>
        </p:spPr>
      </p:pic>
      <p:sp>
        <p:nvSpPr>
          <p:cNvPr id="13" name="矩形 12"/>
          <p:cNvSpPr/>
          <p:nvPr/>
        </p:nvSpPr>
        <p:spPr>
          <a:xfrm>
            <a:off x="1210195" y="5131422"/>
            <a:ext cx="6723610" cy="1220847"/>
          </a:xfrm>
          <a:prstGeom prst="rect">
            <a:avLst/>
          </a:prstGeom>
          <a:solidFill>
            <a:schemeClr val="accent1">
              <a:lumMod val="20000"/>
              <a:lumOff val="80000"/>
            </a:schemeClr>
          </a:solidFill>
          <a:ln w="9525" cap="flat" cmpd="sng" algn="ctr">
            <a:solidFill>
              <a:srgbClr val="0070C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lvl="0" indent="360000" algn="just" eaLnBrk="0" fontAlgn="base" hangingPunct="0">
              <a:lnSpc>
                <a:spcPts val="2200"/>
              </a:lnSpc>
              <a:spcBef>
                <a:spcPct val="0"/>
              </a:spcBef>
              <a:spcAft>
                <a:spcPct val="0"/>
              </a:spcAft>
              <a:defRPr/>
            </a:pP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转子试验器在不对中工况下</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存在轴向</a:t>
            </a:r>
            <a:r>
              <a:rPr lang="zh-CN" altLang="en-US"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振动</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，并且</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随着角度不对中量的</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增加</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轴</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向</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振动</a:t>
            </a:r>
            <a:r>
              <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1</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倍频</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幅值有增大的趋势，表明</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角度不对中量越大</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则</a:t>
            </a:r>
            <a:r>
              <a:rPr lang="zh-CN" altLang="en-US"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轴</a:t>
            </a:r>
            <a:r>
              <a:rPr lang="zh-CN" altLang="en-US" sz="1600" kern="100" dirty="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向振动越</a:t>
            </a:r>
            <a:r>
              <a:rPr lang="zh-CN" altLang="en-US" sz="1600" kern="100" dirty="0" smtClean="0">
                <a:solidFill>
                  <a:srgbClr val="FF0000"/>
                </a:solidFill>
                <a:latin typeface="Times New Roman" panose="02020603050405020304" pitchFamily="18" charset="0"/>
                <a:ea typeface="宋体"/>
                <a:cs typeface="宋体" panose="02010600030101010101" pitchFamily="2" charset="-122"/>
                <a:sym typeface="Wingdings" panose="05000000000000000000" pitchFamily="2" charset="2"/>
              </a:rPr>
              <a:t>剧烈</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对</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角度不对中故障的仿真分析同样反映出相似的变化规律， 因此说明了</a:t>
            </a:r>
            <a:r>
              <a:rPr lang="zh-CN" altLang="en-US"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转子系统</a:t>
            </a:r>
            <a:r>
              <a:rPr lang="zh-CN" altLang="en-US" sz="1600" kern="100" dirty="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rPr>
              <a:t>联轴器不对中故障力学模型的合理性与正确性。</a:t>
            </a:r>
            <a:endParaRPr lang="en-US" altLang="zh-CN" sz="1600" kern="100" dirty="0" smtClean="0">
              <a:solidFill>
                <a:srgbClr val="000000"/>
              </a:solidFill>
              <a:latin typeface="Times New Roman" panose="02020603050405020304" pitchFamily="18" charset="0"/>
              <a:ea typeface="宋体"/>
              <a:cs typeface="宋体" panose="02010600030101010101" pitchFamily="2" charset="-122"/>
              <a:sym typeface="Wingdings" panose="05000000000000000000" pitchFamily="2" charset="2"/>
            </a:endParaRPr>
          </a:p>
        </p:txBody>
      </p:sp>
    </p:spTree>
    <p:extLst>
      <p:ext uri="{BB962C8B-B14F-4D97-AF65-F5344CB8AC3E}">
        <p14:creationId xmlns:p14="http://schemas.microsoft.com/office/powerpoint/2010/main" val="41981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a:t>
            </a:r>
            <a:r>
              <a:rPr lang="zh-CN" altLang="en-US" sz="3200" dirty="0">
                <a:solidFill>
                  <a:schemeClr val="bg1">
                    <a:lumMod val="95000"/>
                  </a:schemeClr>
                </a:solidFill>
                <a:latin typeface="黑体" panose="02010609060101010101" pitchFamily="49" charset="-122"/>
                <a:ea typeface="黑体" panose="02010609060101010101" pitchFamily="49" charset="-122"/>
              </a:rPr>
              <a:t>四</a:t>
            </a:r>
            <a:r>
              <a:rPr lang="zh-CN" altLang="en-US" sz="3200" dirty="0" smtClean="0">
                <a:solidFill>
                  <a:schemeClr val="bg1">
                    <a:lumMod val="95000"/>
                  </a:schemeClr>
                </a:solidFill>
                <a:latin typeface="黑体" panose="02010609060101010101" pitchFamily="49" charset="-122"/>
                <a:ea typeface="黑体" panose="02010609060101010101" pitchFamily="49" charset="-122"/>
              </a:rPr>
              <a:t>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4" name="文本框 3"/>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小结</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5" name="矩形 4"/>
          <p:cNvSpPr/>
          <p:nvPr/>
        </p:nvSpPr>
        <p:spPr>
          <a:xfrm>
            <a:off x="827492" y="1088200"/>
            <a:ext cx="6403818" cy="830997"/>
          </a:xfrm>
          <a:prstGeom prst="rect">
            <a:avLst/>
          </a:prstGeom>
        </p:spPr>
        <p:txBody>
          <a:bodyPr wrap="square">
            <a:spAutoFit/>
          </a:bodyPr>
          <a:lstStyle/>
          <a:p>
            <a:r>
              <a:rPr lang="zh-CN" altLang="en-US" sz="2400" b="1" dirty="0" smtClean="0">
                <a:latin typeface="Times New Roman" panose="02020603050405020304" pitchFamily="18" charset="0"/>
              </a:rPr>
              <a:t>基于含套齿联轴器的三支点转子试验器进行不对中故障模拟试验</a:t>
            </a:r>
            <a:endParaRPr lang="zh-CN" altLang="en-US" sz="2400" dirty="0"/>
          </a:p>
        </p:txBody>
      </p:sp>
      <p:sp>
        <p:nvSpPr>
          <p:cNvPr id="6" name="矩形 5"/>
          <p:cNvSpPr/>
          <p:nvPr/>
        </p:nvSpPr>
        <p:spPr>
          <a:xfrm>
            <a:off x="652369" y="2206223"/>
            <a:ext cx="7839263" cy="2481577"/>
          </a:xfrm>
          <a:prstGeom prst="rect">
            <a:avLst/>
          </a:prstGeom>
        </p:spPr>
        <p:txBody>
          <a:bodyPr wrap="square">
            <a:spAutoFit/>
          </a:bodyPr>
          <a:lstStyle/>
          <a:p>
            <a:pPr indent="360000" algn="just">
              <a:lnSpc>
                <a:spcPct val="200000"/>
              </a:lnSpc>
            </a:pPr>
            <a:r>
              <a:rPr lang="zh-CN" altLang="en-US" sz="1600" dirty="0" smtClean="0">
                <a:solidFill>
                  <a:prstClr val="black"/>
                </a:solidFill>
              </a:rPr>
              <a:t>进行</a:t>
            </a:r>
            <a:r>
              <a:rPr lang="zh-CN" altLang="en-US" sz="1600" dirty="0">
                <a:solidFill>
                  <a:prstClr val="black"/>
                </a:solidFill>
              </a:rPr>
              <a:t>了多种不对中工况下的转子升速响应测试，获取了不对中工况下转子振动位移响应</a:t>
            </a:r>
            <a:r>
              <a:rPr lang="en-US" altLang="zh-CN" sz="1600" dirty="0">
                <a:solidFill>
                  <a:prstClr val="black"/>
                </a:solidFill>
              </a:rPr>
              <a:t>1</a:t>
            </a:r>
            <a:r>
              <a:rPr lang="zh-CN" altLang="en-US" sz="1600" dirty="0">
                <a:solidFill>
                  <a:prstClr val="black"/>
                </a:solidFill>
              </a:rPr>
              <a:t>倍频和</a:t>
            </a:r>
            <a:r>
              <a:rPr lang="en-US" altLang="zh-CN" sz="1600" dirty="0">
                <a:solidFill>
                  <a:prstClr val="black"/>
                </a:solidFill>
              </a:rPr>
              <a:t>2</a:t>
            </a:r>
            <a:r>
              <a:rPr lang="zh-CN" altLang="en-US" sz="1600" dirty="0">
                <a:solidFill>
                  <a:prstClr val="black"/>
                </a:solidFill>
              </a:rPr>
              <a:t>倍频幅值以及支点</a:t>
            </a:r>
            <a:r>
              <a:rPr lang="en-US" altLang="zh-CN" sz="1600" dirty="0">
                <a:solidFill>
                  <a:prstClr val="black"/>
                </a:solidFill>
              </a:rPr>
              <a:t>2</a:t>
            </a:r>
            <a:r>
              <a:rPr lang="zh-CN" altLang="en-US" sz="1600" dirty="0">
                <a:solidFill>
                  <a:prstClr val="black"/>
                </a:solidFill>
              </a:rPr>
              <a:t>轴承座加速度响应</a:t>
            </a:r>
            <a:r>
              <a:rPr lang="en-US" altLang="zh-CN" sz="1600" dirty="0">
                <a:solidFill>
                  <a:prstClr val="black"/>
                </a:solidFill>
              </a:rPr>
              <a:t>1</a:t>
            </a:r>
            <a:r>
              <a:rPr lang="zh-CN" altLang="en-US" sz="1600" dirty="0">
                <a:solidFill>
                  <a:prstClr val="black"/>
                </a:solidFill>
              </a:rPr>
              <a:t>倍频幅值随转速的变化规律，研究了关键转速点下振动位移响应的时域和频谱特征。当转子转速达到临界转速的一半时，将出现</a:t>
            </a:r>
            <a:r>
              <a:rPr lang="en-US" altLang="zh-CN" sz="1600" dirty="0">
                <a:solidFill>
                  <a:prstClr val="black"/>
                </a:solidFill>
              </a:rPr>
              <a:t>2</a:t>
            </a:r>
            <a:r>
              <a:rPr lang="zh-CN" altLang="en-US" sz="1600" dirty="0">
                <a:solidFill>
                  <a:prstClr val="black"/>
                </a:solidFill>
              </a:rPr>
              <a:t>倍频共振现象，随着不对中严重程度的增加，</a:t>
            </a:r>
            <a:r>
              <a:rPr lang="en-US" altLang="zh-CN" sz="1600" dirty="0">
                <a:solidFill>
                  <a:prstClr val="black"/>
                </a:solidFill>
              </a:rPr>
              <a:t>2</a:t>
            </a:r>
            <a:r>
              <a:rPr lang="zh-CN" altLang="en-US" sz="1600" dirty="0">
                <a:solidFill>
                  <a:prstClr val="black"/>
                </a:solidFill>
              </a:rPr>
              <a:t>倍频的幅</a:t>
            </a:r>
            <a:r>
              <a:rPr lang="zh-CN" altLang="en-US" sz="1600" dirty="0" smtClean="0">
                <a:solidFill>
                  <a:prstClr val="black"/>
                </a:solidFill>
              </a:rPr>
              <a:t>值</a:t>
            </a:r>
            <a:r>
              <a:rPr lang="zh-CN" altLang="en-US" sz="1600" dirty="0">
                <a:solidFill>
                  <a:prstClr val="black"/>
                </a:solidFill>
              </a:rPr>
              <a:t>随之</a:t>
            </a:r>
            <a:r>
              <a:rPr lang="zh-CN" altLang="en-US" sz="1600" dirty="0" smtClean="0">
                <a:solidFill>
                  <a:prstClr val="black"/>
                </a:solidFill>
              </a:rPr>
              <a:t>增加，并且</a:t>
            </a:r>
            <a:r>
              <a:rPr lang="zh-CN" altLang="en-US" sz="1600" dirty="0">
                <a:solidFill>
                  <a:prstClr val="black"/>
                </a:solidFill>
              </a:rPr>
              <a:t>会加剧轴向振动。不对中试验所得响应特征和数值分析结果具有相似性</a:t>
            </a:r>
            <a:r>
              <a:rPr lang="zh-CN" altLang="en-US" sz="1600" dirty="0" smtClean="0">
                <a:solidFill>
                  <a:prstClr val="black"/>
                </a:solidFill>
              </a:rPr>
              <a:t>。</a:t>
            </a:r>
            <a:endParaRPr lang="zh-CN" altLang="en-US" sz="1600" b="1" dirty="0">
              <a:solidFill>
                <a:prstClr val="black"/>
              </a:solidFill>
            </a:endParaRPr>
          </a:p>
        </p:txBody>
      </p:sp>
      <p:sp>
        <p:nvSpPr>
          <p:cNvPr id="11" name="矩形 10"/>
          <p:cNvSpPr/>
          <p:nvPr/>
        </p:nvSpPr>
        <p:spPr>
          <a:xfrm>
            <a:off x="621358" y="1503699"/>
            <a:ext cx="20613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endParaRPr lang="zh-CN" altLang="en-US" b="1" dirty="0">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a:off x="956732" y="1906587"/>
            <a:ext cx="5940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262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a:solidFill>
                  <a:schemeClr val="bg1">
                    <a:lumMod val="95000"/>
                  </a:schemeClr>
                </a:solidFill>
                <a:latin typeface="黑体" panose="02010609060101010101" pitchFamily="49" charset="-122"/>
                <a:ea typeface="黑体" panose="02010609060101010101" pitchFamily="49" charset="-122"/>
              </a:rPr>
              <a:t>第一章</a:t>
            </a:r>
          </a:p>
        </p:txBody>
      </p:sp>
      <p:sp>
        <p:nvSpPr>
          <p:cNvPr id="3" name="文本框 2"/>
          <p:cNvSpPr txBox="1"/>
          <p:nvPr/>
        </p:nvSpPr>
        <p:spPr>
          <a:xfrm>
            <a:off x="0" y="13956"/>
            <a:ext cx="7576457" cy="830997"/>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smtClean="0">
                <a:solidFill>
                  <a:schemeClr val="bg1">
                    <a:lumMod val="50000"/>
                  </a:schemeClr>
                </a:solidFill>
                <a:latin typeface="黑体" panose="02010609060101010101" pitchFamily="49" charset="-122"/>
                <a:ea typeface="黑体" panose="02010609060101010101" pitchFamily="49" charset="-122"/>
              </a:rPr>
              <a:t>联轴器不对中动力学模型研究现状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5" name="矩形 4"/>
          <p:cNvSpPr/>
          <p:nvPr/>
        </p:nvSpPr>
        <p:spPr>
          <a:xfrm>
            <a:off x="994871" y="961581"/>
            <a:ext cx="1524384"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zh-CN" altLang="en-US" b="1" dirty="0" smtClean="0">
                <a:solidFill>
                  <a:schemeClr val="bg1"/>
                </a:solidFill>
              </a:rPr>
              <a:t>受力分析法</a:t>
            </a:r>
            <a:endParaRPr lang="en-US" altLang="zh-CN" b="1" dirty="0">
              <a:solidFill>
                <a:schemeClr val="bg1"/>
              </a:solidFill>
            </a:endParaRPr>
          </a:p>
        </p:txBody>
      </p:sp>
      <p:sp>
        <p:nvSpPr>
          <p:cNvPr id="12" name="矩形 11"/>
          <p:cNvSpPr/>
          <p:nvPr/>
        </p:nvSpPr>
        <p:spPr>
          <a:xfrm>
            <a:off x="3809799" y="968440"/>
            <a:ext cx="1524384" cy="4247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zh-CN" altLang="en-US" b="1" dirty="0" smtClean="0">
                <a:solidFill>
                  <a:schemeClr val="bg1"/>
                </a:solidFill>
              </a:rPr>
              <a:t>有限单元法</a:t>
            </a:r>
            <a:endParaRPr lang="en-US" altLang="zh-CN" b="1" dirty="0">
              <a:solidFill>
                <a:schemeClr val="bg1"/>
              </a:solidFill>
            </a:endParaRPr>
          </a:p>
        </p:txBody>
      </p:sp>
      <p:cxnSp>
        <p:nvCxnSpPr>
          <p:cNvPr id="14" name="直接连接符 100"/>
          <p:cNvCxnSpPr>
            <a:cxnSpLocks noChangeShapeType="1"/>
          </p:cNvCxnSpPr>
          <p:nvPr/>
        </p:nvCxnSpPr>
        <p:spPr bwMode="auto">
          <a:xfrm flipV="1">
            <a:off x="444717" y="3437436"/>
            <a:ext cx="8192165" cy="1265"/>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文本框 15"/>
          <p:cNvSpPr txBox="1"/>
          <p:nvPr/>
        </p:nvSpPr>
        <p:spPr>
          <a:xfrm>
            <a:off x="402410" y="3404283"/>
            <a:ext cx="8683495" cy="3374770"/>
          </a:xfrm>
          <a:prstGeom prst="rect">
            <a:avLst/>
          </a:prstGeom>
          <a:noFill/>
        </p:spPr>
        <p:txBody>
          <a:bodyPr wrap="square" rtlCol="0">
            <a:spAutoFit/>
          </a:bodyPr>
          <a:lstStyle/>
          <a:p>
            <a:pPr lvl="0">
              <a:lnSpc>
                <a:spcPct val="130000"/>
              </a:lnSpc>
            </a:pPr>
            <a:r>
              <a:rPr lang="zh-CN" altLang="en-US" sz="1600" b="1" dirty="0" smtClean="0">
                <a:solidFill>
                  <a:srgbClr val="FF0000"/>
                </a:solidFill>
                <a:latin typeface="Times New Roman" panose="02020603050405020304" pitchFamily="18" charset="0"/>
                <a:ea typeface="宋体" panose="02010600030101010101" pitchFamily="2" charset="-122"/>
              </a:rPr>
              <a:t>代表文献：</a:t>
            </a:r>
            <a:endParaRPr lang="en-US" altLang="zh-CN" sz="1600" b="1" dirty="0" smtClean="0">
              <a:solidFill>
                <a:srgbClr val="FF0000"/>
              </a:solidFill>
              <a:latin typeface="Times New Roman" panose="02020603050405020304" pitchFamily="18" charset="0"/>
              <a:ea typeface="宋体" panose="02010600030101010101" pitchFamily="2" charset="-122"/>
            </a:endParaRPr>
          </a:p>
          <a:p>
            <a:pPr lvl="0" algn="just">
              <a:lnSpc>
                <a:spcPts val="2100"/>
              </a:lnSpc>
            </a:pPr>
            <a:r>
              <a:rPr lang="en-US" altLang="zh-CN" sz="1600" dirty="0">
                <a:latin typeface="Times New Roman" panose="02020603050405020304" pitchFamily="18" charset="0"/>
              </a:rPr>
              <a:t>[1]Wang N F, Jiang D X, Yang Y Z, et al. Vibration modelling and verification for rotor-support-casing coupling system with misalignment fault[J]. International Journal of Acoustics and Vibration, 2019, 24(3): 511-519.</a:t>
            </a:r>
          </a:p>
          <a:p>
            <a:pPr lvl="0" algn="just">
              <a:lnSpc>
                <a:spcPts val="2100"/>
              </a:lnSpc>
            </a:pPr>
            <a:r>
              <a:rPr lang="en-US" altLang="zh-CN" sz="1600" dirty="0">
                <a:latin typeface="Times New Roman" panose="02020603050405020304" pitchFamily="18" charset="0"/>
              </a:rPr>
              <a:t>[2]Wu K, Liu Z, Ding Q. Vibration responses of rotating elastic coupling with dynamic spatial misalignment[J]. Mechanism and Machine Theory, 2020, 151:103916.</a:t>
            </a:r>
          </a:p>
          <a:p>
            <a:pPr lvl="0" algn="just">
              <a:lnSpc>
                <a:spcPts val="2100"/>
              </a:lnSpc>
            </a:pPr>
            <a:r>
              <a:rPr lang="en-US" altLang="zh-CN" sz="1600" dirty="0">
                <a:latin typeface="Times New Roman" panose="02020603050405020304" pitchFamily="18" charset="0"/>
              </a:rPr>
              <a:t>[3]</a:t>
            </a:r>
            <a:r>
              <a:rPr lang="en-US" altLang="zh-CN" sz="1600" dirty="0" err="1">
                <a:latin typeface="Times New Roman" panose="02020603050405020304" pitchFamily="18" charset="0"/>
              </a:rPr>
              <a:t>Xu</a:t>
            </a:r>
            <a:r>
              <a:rPr lang="en-US" altLang="zh-CN" sz="1600" dirty="0">
                <a:latin typeface="Times New Roman" panose="02020603050405020304" pitchFamily="18" charset="0"/>
              </a:rPr>
              <a:t> M, </a:t>
            </a:r>
            <a:r>
              <a:rPr lang="en-US" altLang="zh-CN" sz="1600" dirty="0" err="1">
                <a:latin typeface="Times New Roman" panose="02020603050405020304" pitchFamily="18" charset="0"/>
              </a:rPr>
              <a:t>Marangoni</a:t>
            </a:r>
            <a:r>
              <a:rPr lang="en-US" altLang="zh-CN" sz="1600" dirty="0">
                <a:latin typeface="Times New Roman" panose="02020603050405020304" pitchFamily="18" charset="0"/>
              </a:rPr>
              <a:t> R D. Vibration analysis of a motor-flexible coupling-rotor system subject to misalignment and unbalance, part I: theoretical model and analysis[J]. Journal of Sound and Vibration, 1994, 176(5):663-679.</a:t>
            </a:r>
          </a:p>
          <a:p>
            <a:pPr lvl="0" algn="just">
              <a:lnSpc>
                <a:spcPts val="2100"/>
              </a:lnSpc>
            </a:pPr>
            <a:r>
              <a:rPr lang="en-US" altLang="zh-CN" sz="1600" dirty="0">
                <a:latin typeface="Times New Roman" panose="02020603050405020304" pitchFamily="18" charset="0"/>
              </a:rPr>
              <a:t>[4]Lee Y S, Lee C W. Modelling and vibration analysis of misaligned rotor-ball bearing systems[J]. Journal of Sound and Vibration, 1999, 224(1):17-32.</a:t>
            </a:r>
          </a:p>
          <a:p>
            <a:pPr lvl="0" algn="just">
              <a:lnSpc>
                <a:spcPts val="2100"/>
              </a:lnSpc>
            </a:pPr>
            <a:r>
              <a:rPr lang="en-US" altLang="zh-CN" sz="1600" dirty="0">
                <a:latin typeface="Times New Roman" panose="02020603050405020304" pitchFamily="18" charset="0"/>
              </a:rPr>
              <a:t>[5]</a:t>
            </a:r>
            <a:r>
              <a:rPr lang="zh-CN" altLang="en-US" sz="1600" dirty="0">
                <a:latin typeface="Times New Roman" panose="02020603050405020304" pitchFamily="18" charset="0"/>
              </a:rPr>
              <a:t>李洪亮</a:t>
            </a:r>
            <a:r>
              <a:rPr lang="en-US" altLang="zh-CN" sz="1600" dirty="0">
                <a:latin typeface="Times New Roman" panose="02020603050405020304" pitchFamily="18" charset="0"/>
              </a:rPr>
              <a:t>. </a:t>
            </a:r>
            <a:r>
              <a:rPr lang="zh-CN" altLang="en-US" sz="1600" dirty="0">
                <a:latin typeface="Times New Roman" panose="02020603050405020304" pitchFamily="18" charset="0"/>
              </a:rPr>
              <a:t>球轴承</a:t>
            </a:r>
            <a:r>
              <a:rPr lang="en-US" altLang="zh-CN" sz="1600" dirty="0">
                <a:latin typeface="Times New Roman" panose="02020603050405020304" pitchFamily="18" charset="0"/>
              </a:rPr>
              <a:t>—</a:t>
            </a:r>
            <a:r>
              <a:rPr lang="zh-CN" altLang="en-US" sz="1600" dirty="0">
                <a:latin typeface="Times New Roman" panose="02020603050405020304" pitchFamily="18" charset="0"/>
              </a:rPr>
              <a:t>不对中转子系统的非线性振动特性研究</a:t>
            </a:r>
            <a:r>
              <a:rPr lang="en-US" altLang="zh-CN" sz="1600" dirty="0">
                <a:latin typeface="Times New Roman" panose="02020603050405020304" pitchFamily="18" charset="0"/>
              </a:rPr>
              <a:t>[D]. </a:t>
            </a:r>
            <a:r>
              <a:rPr lang="zh-CN" altLang="en-US" sz="1600" dirty="0">
                <a:latin typeface="Times New Roman" panose="02020603050405020304" pitchFamily="18" charset="0"/>
              </a:rPr>
              <a:t>哈尔滨</a:t>
            </a:r>
            <a:r>
              <a:rPr lang="en-US" altLang="zh-CN" sz="1600" dirty="0">
                <a:latin typeface="Times New Roman" panose="02020603050405020304" pitchFamily="18" charset="0"/>
              </a:rPr>
              <a:t>: </a:t>
            </a:r>
            <a:r>
              <a:rPr lang="zh-CN" altLang="en-US" sz="1600" dirty="0">
                <a:latin typeface="Times New Roman" panose="02020603050405020304" pitchFamily="18" charset="0"/>
              </a:rPr>
              <a:t>哈尔滨工业大学</a:t>
            </a:r>
            <a:r>
              <a:rPr lang="en-US" altLang="zh-CN" sz="1600" dirty="0">
                <a:latin typeface="Times New Roman" panose="02020603050405020304" pitchFamily="18" charset="0"/>
              </a:rPr>
              <a:t>, 2017.</a:t>
            </a:r>
          </a:p>
        </p:txBody>
      </p:sp>
      <p:sp>
        <p:nvSpPr>
          <p:cNvPr id="19" name="矩形 18"/>
          <p:cNvSpPr/>
          <p:nvPr/>
        </p:nvSpPr>
        <p:spPr>
          <a:xfrm>
            <a:off x="6624727" y="961581"/>
            <a:ext cx="1524384" cy="39805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20000"/>
              </a:lnSpc>
            </a:pPr>
            <a:r>
              <a:rPr lang="zh-CN" altLang="en-US" b="1" dirty="0" smtClean="0">
                <a:solidFill>
                  <a:schemeClr val="bg1"/>
                </a:solidFill>
              </a:rPr>
              <a:t>拉格朗日法</a:t>
            </a:r>
            <a:endParaRPr lang="en-US" altLang="zh-CN" b="1" dirty="0">
              <a:solidFill>
                <a:schemeClr val="bg1"/>
              </a:solidFill>
            </a:endParaRPr>
          </a:p>
        </p:txBody>
      </p:sp>
      <p:grpSp>
        <p:nvGrpSpPr>
          <p:cNvPr id="11" name="组合 10"/>
          <p:cNvGrpSpPr/>
          <p:nvPr/>
        </p:nvGrpSpPr>
        <p:grpSpPr>
          <a:xfrm>
            <a:off x="462150" y="1369342"/>
            <a:ext cx="8192166" cy="1948615"/>
            <a:chOff x="522126" y="1426591"/>
            <a:chExt cx="8192166" cy="1948615"/>
          </a:xfrm>
        </p:grpSpPr>
        <p:sp>
          <p:nvSpPr>
            <p:cNvPr id="37" name="矩形 36"/>
            <p:cNvSpPr/>
            <p:nvPr/>
          </p:nvSpPr>
          <p:spPr>
            <a:xfrm>
              <a:off x="706857" y="2339151"/>
              <a:ext cx="7149307" cy="507831"/>
            </a:xfrm>
            <a:prstGeom prst="rect">
              <a:avLst/>
            </a:prstGeom>
          </p:spPr>
          <p:txBody>
            <a:bodyPr wrap="square">
              <a:spAutoFit/>
            </a:bodyPr>
            <a:lstStyle/>
            <a:p>
              <a:pPr algn="just">
                <a:lnSpc>
                  <a:spcPct val="150000"/>
                </a:lnSpc>
              </a:pPr>
              <a:r>
                <a:rPr lang="zh-CN" altLang="en-US" b="1" dirty="0" smtClean="0"/>
                <a:t>优点</a:t>
              </a:r>
              <a:r>
                <a:rPr lang="zh-CN" altLang="en-US" dirty="0" smtClean="0"/>
                <a:t>：物理意义清晰，简洁直观</a:t>
              </a:r>
              <a:endParaRPr lang="en-US" altLang="zh-CN" dirty="0"/>
            </a:p>
          </p:txBody>
        </p:sp>
        <p:sp>
          <p:nvSpPr>
            <p:cNvPr id="38" name="矩形 37"/>
            <p:cNvSpPr/>
            <p:nvPr/>
          </p:nvSpPr>
          <p:spPr>
            <a:xfrm>
              <a:off x="706857" y="2867375"/>
              <a:ext cx="8007435" cy="507831"/>
            </a:xfrm>
            <a:prstGeom prst="rect">
              <a:avLst/>
            </a:prstGeom>
          </p:spPr>
          <p:txBody>
            <a:bodyPr wrap="square">
              <a:spAutoFit/>
            </a:bodyPr>
            <a:lstStyle/>
            <a:p>
              <a:pPr algn="just">
                <a:lnSpc>
                  <a:spcPct val="150000"/>
                </a:lnSpc>
              </a:pPr>
              <a:r>
                <a:rPr lang="zh-CN" altLang="en-US" b="1" dirty="0" smtClean="0"/>
                <a:t>缺点</a:t>
              </a:r>
              <a:r>
                <a:rPr lang="zh-CN" altLang="en-US" dirty="0" smtClean="0"/>
                <a:t>：</a:t>
              </a:r>
              <a:r>
                <a:rPr lang="zh-CN" altLang="en-US" dirty="0"/>
                <a:t>模型</a:t>
              </a:r>
              <a:r>
                <a:rPr lang="zh-CN" altLang="en-US" dirty="0" smtClean="0"/>
                <a:t>精度受简化程度和方法的影响</a:t>
              </a:r>
              <a:endParaRPr lang="zh-CN" altLang="en-US" dirty="0"/>
            </a:p>
          </p:txBody>
        </p:sp>
        <p:sp>
          <p:nvSpPr>
            <p:cNvPr id="39" name="矩形 38"/>
            <p:cNvSpPr/>
            <p:nvPr/>
          </p:nvSpPr>
          <p:spPr>
            <a:xfrm>
              <a:off x="522126" y="2408400"/>
              <a:ext cx="184731"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endParaRPr lang="zh-CN" altLang="en-US" dirty="0"/>
            </a:p>
          </p:txBody>
        </p:sp>
        <p:sp>
          <p:nvSpPr>
            <p:cNvPr id="40" name="矩形 39"/>
            <p:cNvSpPr/>
            <p:nvPr/>
          </p:nvSpPr>
          <p:spPr>
            <a:xfrm>
              <a:off x="522126" y="2936624"/>
              <a:ext cx="184731"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endParaRPr lang="zh-CN" altLang="en-US" dirty="0"/>
            </a:p>
          </p:txBody>
        </p:sp>
        <p:sp>
          <p:nvSpPr>
            <p:cNvPr id="41" name="矩形 40"/>
            <p:cNvSpPr/>
            <p:nvPr/>
          </p:nvSpPr>
          <p:spPr>
            <a:xfrm>
              <a:off x="522126" y="1426591"/>
              <a:ext cx="8192166" cy="875881"/>
            </a:xfrm>
            <a:prstGeom prst="rect">
              <a:avLst/>
            </a:prstGeom>
          </p:spPr>
          <p:txBody>
            <a:bodyPr wrap="square">
              <a:spAutoFit/>
            </a:bodyPr>
            <a:lstStyle/>
            <a:p>
              <a:pPr indent="457200">
                <a:lnSpc>
                  <a:spcPct val="150000"/>
                </a:lnSpc>
              </a:pPr>
              <a:r>
                <a:rPr lang="zh-CN" altLang="en-US" dirty="0"/>
                <a:t>建立</a:t>
              </a:r>
              <a:r>
                <a:rPr lang="zh-CN" altLang="en-US" dirty="0" smtClean="0"/>
                <a:t>联轴器物理模型</a:t>
              </a:r>
              <a:r>
                <a:rPr lang="zh-CN" altLang="en-US" dirty="0"/>
                <a:t>，在不对中条件下，根据变形几何关系并</a:t>
              </a:r>
              <a:r>
                <a:rPr lang="zh-CN" altLang="en-US" dirty="0" smtClean="0"/>
                <a:t>结合</a:t>
              </a:r>
              <a:r>
                <a:rPr lang="zh-CN" altLang="en-US" dirty="0"/>
                <a:t>受力</a:t>
              </a:r>
              <a:r>
                <a:rPr lang="zh-CN" altLang="en-US" dirty="0" smtClean="0"/>
                <a:t>分析，推导出联轴器不对中激振力</a:t>
              </a:r>
              <a:r>
                <a:rPr lang="en-US" altLang="zh-CN" dirty="0" smtClean="0"/>
                <a:t>/</a:t>
              </a:r>
              <a:r>
                <a:rPr lang="zh-CN" altLang="en-US" dirty="0" smtClean="0"/>
                <a:t>力矩的表达形式。</a:t>
              </a:r>
              <a:endParaRPr lang="zh-CN" altLang="en-US" dirty="0"/>
            </a:p>
          </p:txBody>
        </p:sp>
      </p:grpSp>
      <p:grpSp>
        <p:nvGrpSpPr>
          <p:cNvPr id="15" name="组合 14"/>
          <p:cNvGrpSpPr/>
          <p:nvPr/>
        </p:nvGrpSpPr>
        <p:grpSpPr>
          <a:xfrm>
            <a:off x="462150" y="1373719"/>
            <a:ext cx="8192166" cy="1948615"/>
            <a:chOff x="522126" y="1426591"/>
            <a:chExt cx="8192166" cy="1948615"/>
          </a:xfrm>
        </p:grpSpPr>
        <p:sp>
          <p:nvSpPr>
            <p:cNvPr id="17" name="矩形 16"/>
            <p:cNvSpPr/>
            <p:nvPr/>
          </p:nvSpPr>
          <p:spPr>
            <a:xfrm>
              <a:off x="706857" y="2339151"/>
              <a:ext cx="7149307" cy="507831"/>
            </a:xfrm>
            <a:prstGeom prst="rect">
              <a:avLst/>
            </a:prstGeom>
          </p:spPr>
          <p:txBody>
            <a:bodyPr wrap="square">
              <a:spAutoFit/>
            </a:bodyPr>
            <a:lstStyle/>
            <a:p>
              <a:pPr algn="just">
                <a:lnSpc>
                  <a:spcPct val="150000"/>
                </a:lnSpc>
              </a:pPr>
              <a:r>
                <a:rPr lang="zh-CN" altLang="en-US" b="1" dirty="0" smtClean="0"/>
                <a:t>优点</a:t>
              </a:r>
              <a:r>
                <a:rPr lang="zh-CN" altLang="en-US" dirty="0" smtClean="0"/>
                <a:t>：方法成熟，应用方便，可模拟复杂结构</a:t>
              </a:r>
              <a:endParaRPr lang="en-US" altLang="zh-CN" dirty="0"/>
            </a:p>
          </p:txBody>
        </p:sp>
        <p:sp>
          <p:nvSpPr>
            <p:cNvPr id="18" name="矩形 17"/>
            <p:cNvSpPr/>
            <p:nvPr/>
          </p:nvSpPr>
          <p:spPr>
            <a:xfrm>
              <a:off x="706857" y="2867375"/>
              <a:ext cx="8007435" cy="507831"/>
            </a:xfrm>
            <a:prstGeom prst="rect">
              <a:avLst/>
            </a:prstGeom>
          </p:spPr>
          <p:txBody>
            <a:bodyPr wrap="square">
              <a:spAutoFit/>
            </a:bodyPr>
            <a:lstStyle/>
            <a:p>
              <a:pPr algn="just">
                <a:lnSpc>
                  <a:spcPct val="150000"/>
                </a:lnSpc>
              </a:pPr>
              <a:r>
                <a:rPr lang="zh-CN" altLang="en-US" b="1" dirty="0" smtClean="0"/>
                <a:t>缺点</a:t>
              </a:r>
              <a:r>
                <a:rPr lang="zh-CN" altLang="en-US" dirty="0" smtClean="0"/>
                <a:t>：没有充分体现联轴器在系统中的耦合作用，物理意义不明确</a:t>
              </a:r>
              <a:endParaRPr lang="zh-CN" altLang="en-US" dirty="0"/>
            </a:p>
          </p:txBody>
        </p:sp>
        <p:sp>
          <p:nvSpPr>
            <p:cNvPr id="20" name="矩形 19"/>
            <p:cNvSpPr/>
            <p:nvPr/>
          </p:nvSpPr>
          <p:spPr>
            <a:xfrm>
              <a:off x="522126" y="2408400"/>
              <a:ext cx="184731"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endParaRPr lang="zh-CN" altLang="en-US" dirty="0"/>
            </a:p>
          </p:txBody>
        </p:sp>
        <p:sp>
          <p:nvSpPr>
            <p:cNvPr id="21" name="矩形 20"/>
            <p:cNvSpPr/>
            <p:nvPr/>
          </p:nvSpPr>
          <p:spPr>
            <a:xfrm>
              <a:off x="522126" y="2936624"/>
              <a:ext cx="184731"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endParaRPr lang="zh-CN" altLang="en-US" dirty="0"/>
            </a:p>
          </p:txBody>
        </p:sp>
        <p:sp>
          <p:nvSpPr>
            <p:cNvPr id="22" name="矩形 21"/>
            <p:cNvSpPr/>
            <p:nvPr/>
          </p:nvSpPr>
          <p:spPr>
            <a:xfrm>
              <a:off x="522126" y="1426591"/>
              <a:ext cx="8192166" cy="923330"/>
            </a:xfrm>
            <a:prstGeom prst="rect">
              <a:avLst/>
            </a:prstGeom>
          </p:spPr>
          <p:txBody>
            <a:bodyPr wrap="square">
              <a:spAutoFit/>
            </a:bodyPr>
            <a:lstStyle/>
            <a:p>
              <a:pPr indent="457200">
                <a:lnSpc>
                  <a:spcPct val="150000"/>
                </a:lnSpc>
              </a:pPr>
              <a:r>
                <a:rPr lang="zh-CN" altLang="en-US" dirty="0"/>
                <a:t>基于</a:t>
              </a:r>
              <a:r>
                <a:rPr lang="zh-CN" altLang="en-US" dirty="0" smtClean="0"/>
                <a:t>有限单元法</a:t>
              </a:r>
              <a:r>
                <a:rPr lang="zh-CN" altLang="en-US" dirty="0"/>
                <a:t>将联轴器</a:t>
              </a:r>
              <a:r>
                <a:rPr lang="zh-CN" altLang="en-US" dirty="0" smtClean="0"/>
                <a:t>看作</a:t>
              </a:r>
              <a:r>
                <a:rPr lang="zh-CN" altLang="en-US" dirty="0"/>
                <a:t>特殊单元</a:t>
              </a:r>
              <a:r>
                <a:rPr lang="zh-CN" altLang="en-US" dirty="0" smtClean="0"/>
                <a:t>，</a:t>
              </a:r>
              <a:r>
                <a:rPr lang="zh-CN" altLang="en-US" dirty="0"/>
                <a:t>定义其</a:t>
              </a:r>
              <a:r>
                <a:rPr lang="zh-CN" altLang="en-US" dirty="0" smtClean="0"/>
                <a:t>刚度矩阵，</a:t>
              </a:r>
              <a:r>
                <a:rPr lang="zh-CN" altLang="en-US" dirty="0"/>
                <a:t>建立不对中激励与单元矩阵之间的联系，</a:t>
              </a:r>
              <a:r>
                <a:rPr lang="zh-CN" altLang="en-US" dirty="0" smtClean="0"/>
                <a:t>最后</a:t>
              </a:r>
              <a:r>
                <a:rPr lang="zh-CN" altLang="en-US" dirty="0"/>
                <a:t>将其</a:t>
              </a:r>
              <a:r>
                <a:rPr lang="zh-CN" altLang="en-US" dirty="0" smtClean="0"/>
                <a:t>组</a:t>
              </a:r>
              <a:r>
                <a:rPr lang="zh-CN" altLang="en-US" dirty="0"/>
                <a:t>集到转子系统矩阵中进行求解。</a:t>
              </a:r>
            </a:p>
          </p:txBody>
        </p:sp>
      </p:grpSp>
      <p:sp>
        <p:nvSpPr>
          <p:cNvPr id="23" name="文本框 22"/>
          <p:cNvSpPr txBox="1"/>
          <p:nvPr/>
        </p:nvSpPr>
        <p:spPr>
          <a:xfrm>
            <a:off x="402409" y="3397424"/>
            <a:ext cx="8683495" cy="3374770"/>
          </a:xfrm>
          <a:prstGeom prst="rect">
            <a:avLst/>
          </a:prstGeom>
          <a:noFill/>
        </p:spPr>
        <p:txBody>
          <a:bodyPr wrap="square" rtlCol="0">
            <a:spAutoFit/>
          </a:bodyPr>
          <a:lstStyle/>
          <a:p>
            <a:pPr lvl="0">
              <a:lnSpc>
                <a:spcPct val="130000"/>
              </a:lnSpc>
            </a:pPr>
            <a:r>
              <a:rPr lang="zh-CN" altLang="en-US" sz="1600" b="1" dirty="0" smtClean="0">
                <a:solidFill>
                  <a:srgbClr val="FF0000"/>
                </a:solidFill>
                <a:latin typeface="Times New Roman" panose="02020603050405020304" pitchFamily="18" charset="0"/>
                <a:ea typeface="宋体" panose="02010600030101010101" pitchFamily="2" charset="-122"/>
              </a:rPr>
              <a:t>代表文献：</a:t>
            </a:r>
            <a:endParaRPr lang="en-US" altLang="zh-CN" sz="1600" b="1" dirty="0" smtClean="0">
              <a:solidFill>
                <a:srgbClr val="FF0000"/>
              </a:solidFill>
              <a:latin typeface="Times New Roman" panose="02020603050405020304" pitchFamily="18" charset="0"/>
              <a:ea typeface="宋体" panose="02010600030101010101" pitchFamily="2" charset="-122"/>
            </a:endParaRPr>
          </a:p>
          <a:p>
            <a:pPr lvl="0" algn="just">
              <a:lnSpc>
                <a:spcPts val="2100"/>
              </a:lnSpc>
            </a:pPr>
            <a:r>
              <a:rPr lang="en-US" altLang="zh-CN" sz="1600" dirty="0" smtClean="0">
                <a:latin typeface="Times New Roman" panose="02020603050405020304" pitchFamily="18" charset="0"/>
              </a:rPr>
              <a:t>[1] </a:t>
            </a:r>
            <a:r>
              <a:rPr lang="en-US" altLang="zh-CN" sz="1600" dirty="0" err="1" smtClean="0">
                <a:latin typeface="Times New Roman" panose="02020603050405020304" pitchFamily="18" charset="0"/>
              </a:rPr>
              <a:t>Sekhar</a:t>
            </a:r>
            <a:r>
              <a:rPr lang="en-US" altLang="zh-CN" sz="1600" dirty="0" smtClean="0">
                <a:latin typeface="Times New Roman" panose="02020603050405020304" pitchFamily="18" charset="0"/>
              </a:rPr>
              <a:t> </a:t>
            </a:r>
            <a:r>
              <a:rPr lang="en-US" altLang="zh-CN" sz="1600" dirty="0">
                <a:latin typeface="Times New Roman" panose="02020603050405020304" pitchFamily="18" charset="0"/>
              </a:rPr>
              <a:t>A S, </a:t>
            </a:r>
            <a:r>
              <a:rPr lang="en-US" altLang="zh-CN" sz="1600" dirty="0" err="1">
                <a:latin typeface="Times New Roman" panose="02020603050405020304" pitchFamily="18" charset="0"/>
              </a:rPr>
              <a:t>Prabhu</a:t>
            </a:r>
            <a:r>
              <a:rPr lang="en-US" altLang="zh-CN" sz="1600" dirty="0">
                <a:latin typeface="Times New Roman" panose="02020603050405020304" pitchFamily="18" charset="0"/>
              </a:rPr>
              <a:t> B S. Effects of coupling misalignment on vibrations of rotating machinery[J]. Journal of Sound and Vibration, 1995, 185(4): 655-671</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[2] Sarkar </a:t>
            </a:r>
            <a:r>
              <a:rPr lang="en-US" altLang="zh-CN" sz="1600" dirty="0">
                <a:latin typeface="Times New Roman" panose="02020603050405020304" pitchFamily="18" charset="0"/>
              </a:rPr>
              <a:t>S, Nandi A, </a:t>
            </a:r>
            <a:r>
              <a:rPr lang="en-US" altLang="zh-CN" sz="1600" dirty="0" err="1">
                <a:latin typeface="Times New Roman" panose="02020603050405020304" pitchFamily="18" charset="0"/>
              </a:rPr>
              <a:t>Neogy</a:t>
            </a:r>
            <a:r>
              <a:rPr lang="en-US" altLang="zh-CN" sz="1600" dirty="0">
                <a:latin typeface="Times New Roman" panose="02020603050405020304" pitchFamily="18" charset="0"/>
              </a:rPr>
              <a:t> S, et al. Finite element analysis of misaligned rotors on oil-film bearings[J]. </a:t>
            </a:r>
            <a:r>
              <a:rPr lang="en-US" altLang="zh-CN" sz="1600" dirty="0" err="1">
                <a:latin typeface="Times New Roman" panose="02020603050405020304" pitchFamily="18" charset="0"/>
              </a:rPr>
              <a:t>Sadhana</a:t>
            </a:r>
            <a:r>
              <a:rPr lang="en-US" altLang="zh-CN" sz="1600" dirty="0">
                <a:latin typeface="Times New Roman" panose="02020603050405020304" pitchFamily="18" charset="0"/>
              </a:rPr>
              <a:t>, 2010, 35(1): 45-61</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[3</a:t>
            </a:r>
            <a:r>
              <a:rPr lang="en-US" altLang="zh-CN" sz="1600" dirty="0">
                <a:latin typeface="Times New Roman" panose="02020603050405020304" pitchFamily="18" charset="0"/>
              </a:rPr>
              <a:t>] </a:t>
            </a:r>
            <a:r>
              <a:rPr lang="en-US" altLang="zh-CN" sz="1600" dirty="0" smtClean="0">
                <a:latin typeface="Times New Roman" panose="02020603050405020304" pitchFamily="18" charset="0"/>
              </a:rPr>
              <a:t>Nelson </a:t>
            </a:r>
            <a:r>
              <a:rPr lang="en-US" altLang="zh-CN" sz="1600" dirty="0">
                <a:latin typeface="Times New Roman" panose="02020603050405020304" pitchFamily="18" charset="0"/>
              </a:rPr>
              <a:t>H D, Crandall S H. Analytic prediction of </a:t>
            </a:r>
            <a:r>
              <a:rPr lang="en-US" altLang="zh-CN" sz="1600" dirty="0" err="1">
                <a:latin typeface="Times New Roman" panose="02020603050405020304" pitchFamily="18" charset="0"/>
              </a:rPr>
              <a:t>rotordynamic</a:t>
            </a:r>
            <a:r>
              <a:rPr lang="en-US" altLang="zh-CN" sz="1600" dirty="0">
                <a:latin typeface="Times New Roman" panose="02020603050405020304" pitchFamily="18" charset="0"/>
              </a:rPr>
              <a:t> response, handbook of </a:t>
            </a:r>
            <a:r>
              <a:rPr lang="en-US" altLang="zh-CN" sz="1600" dirty="0" err="1">
                <a:latin typeface="Times New Roman" panose="02020603050405020304" pitchFamily="18" charset="0"/>
              </a:rPr>
              <a:t>rotordynamics</a:t>
            </a:r>
            <a:r>
              <a:rPr lang="en-US" altLang="zh-CN" sz="1600" dirty="0">
                <a:latin typeface="Times New Roman" panose="02020603050405020304" pitchFamily="18" charset="0"/>
              </a:rPr>
              <a:t>[M]. New York: McGraw-Hill </a:t>
            </a:r>
            <a:r>
              <a:rPr lang="en-US" altLang="zh-CN" sz="1600" dirty="0" err="1">
                <a:latin typeface="Times New Roman" panose="02020603050405020304" pitchFamily="18" charset="0"/>
              </a:rPr>
              <a:t>Inc</a:t>
            </a:r>
            <a:r>
              <a:rPr lang="en-US" altLang="zh-CN" sz="1600" dirty="0">
                <a:latin typeface="Times New Roman" panose="02020603050405020304" pitchFamily="18" charset="0"/>
              </a:rPr>
              <a:t>, 1992</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[4</a:t>
            </a:r>
            <a:r>
              <a:rPr lang="en-US" altLang="zh-CN" sz="1600" dirty="0">
                <a:latin typeface="Times New Roman" panose="02020603050405020304" pitchFamily="18" charset="0"/>
              </a:rPr>
              <a:t>] </a:t>
            </a:r>
            <a:r>
              <a:rPr lang="en-US" altLang="zh-CN" sz="1600" dirty="0" err="1" smtClean="0">
                <a:latin typeface="Times New Roman" panose="02020603050405020304" pitchFamily="18" charset="0"/>
              </a:rPr>
              <a:t>Tuckmantel</a:t>
            </a:r>
            <a:r>
              <a:rPr lang="en-US" altLang="zh-CN" sz="1600" dirty="0" smtClean="0">
                <a:latin typeface="Times New Roman" panose="02020603050405020304" pitchFamily="18" charset="0"/>
              </a:rPr>
              <a:t> </a:t>
            </a:r>
            <a:r>
              <a:rPr lang="en-US" altLang="zh-CN" sz="1600" dirty="0">
                <a:latin typeface="Times New Roman" panose="02020603050405020304" pitchFamily="18" charset="0"/>
              </a:rPr>
              <a:t>F W D S, </a:t>
            </a:r>
            <a:r>
              <a:rPr lang="en-US" altLang="zh-CN" sz="1600" dirty="0" err="1">
                <a:latin typeface="Times New Roman" panose="02020603050405020304" pitchFamily="18" charset="0"/>
              </a:rPr>
              <a:t>Cavalca</a:t>
            </a:r>
            <a:r>
              <a:rPr lang="en-US" altLang="zh-CN" sz="1600" dirty="0">
                <a:latin typeface="Times New Roman" panose="02020603050405020304" pitchFamily="18" charset="0"/>
              </a:rPr>
              <a:t> K L. Vibration signatures of a rotor-coupling-bearing system under angular misalignment[J]. Mechanism and Machine Theory, 2019, 133(12): 559-583</a:t>
            </a:r>
            <a:r>
              <a:rPr lang="en-US" altLang="zh-CN" sz="1600" dirty="0" smtClean="0">
                <a:latin typeface="Times New Roman" panose="02020603050405020304" pitchFamily="18" charset="0"/>
              </a:rPr>
              <a:t>.</a:t>
            </a:r>
          </a:p>
          <a:p>
            <a:pPr lvl="0" algn="just">
              <a:lnSpc>
                <a:spcPts val="2100"/>
              </a:lnSpc>
            </a:pPr>
            <a:r>
              <a:rPr lang="en-US" altLang="zh-CN" sz="1600" dirty="0">
                <a:latin typeface="Times New Roman" panose="02020603050405020304" pitchFamily="18" charset="0"/>
              </a:rPr>
              <a:t>[5] </a:t>
            </a:r>
            <a:r>
              <a:rPr lang="zh-CN" altLang="en-US" sz="1600" dirty="0" smtClean="0">
                <a:latin typeface="Times New Roman" panose="02020603050405020304" pitchFamily="18" charset="0"/>
              </a:rPr>
              <a:t>王</a:t>
            </a:r>
            <a:r>
              <a:rPr lang="zh-CN" altLang="en-US" sz="1600" dirty="0">
                <a:latin typeface="Times New Roman" panose="02020603050405020304" pitchFamily="18" charset="0"/>
              </a:rPr>
              <a:t>松</a:t>
            </a:r>
            <a:r>
              <a:rPr lang="en-US" altLang="zh-CN" sz="1600" dirty="0">
                <a:latin typeface="Times New Roman" panose="02020603050405020304" pitchFamily="18" charset="0"/>
              </a:rPr>
              <a:t>. </a:t>
            </a:r>
            <a:r>
              <a:rPr lang="zh-CN" altLang="en-US" sz="1600" dirty="0">
                <a:latin typeface="Times New Roman" panose="02020603050405020304" pitchFamily="18" charset="0"/>
              </a:rPr>
              <a:t>基于电主轴可靠性试验台的转子系统不对中研究</a:t>
            </a:r>
            <a:r>
              <a:rPr lang="en-US" altLang="zh-CN" sz="1600" dirty="0">
                <a:latin typeface="Times New Roman" panose="02020603050405020304" pitchFamily="18" charset="0"/>
              </a:rPr>
              <a:t>[D]. </a:t>
            </a:r>
            <a:r>
              <a:rPr lang="zh-CN" altLang="en-US" sz="1600" dirty="0">
                <a:latin typeface="Times New Roman" panose="02020603050405020304" pitchFamily="18" charset="0"/>
              </a:rPr>
              <a:t>长春</a:t>
            </a:r>
            <a:r>
              <a:rPr lang="en-US" altLang="zh-CN" sz="1600" dirty="0">
                <a:latin typeface="Times New Roman" panose="02020603050405020304" pitchFamily="18" charset="0"/>
              </a:rPr>
              <a:t>: </a:t>
            </a:r>
            <a:r>
              <a:rPr lang="zh-CN" altLang="en-US" sz="1600" dirty="0">
                <a:latin typeface="Times New Roman" panose="02020603050405020304" pitchFamily="18" charset="0"/>
              </a:rPr>
              <a:t>吉林大学</a:t>
            </a:r>
            <a:r>
              <a:rPr lang="en-US" altLang="zh-CN" sz="1600" dirty="0">
                <a:latin typeface="Times New Roman" panose="02020603050405020304" pitchFamily="18" charset="0"/>
              </a:rPr>
              <a:t>, 2016</a:t>
            </a:r>
            <a:r>
              <a:rPr lang="en-US" altLang="zh-CN" sz="1600" dirty="0" smtClean="0">
                <a:latin typeface="Times New Roman" panose="02020603050405020304" pitchFamily="18" charset="0"/>
              </a:rPr>
              <a:t>.</a:t>
            </a:r>
          </a:p>
          <a:p>
            <a:pPr lvl="0" algn="just">
              <a:lnSpc>
                <a:spcPts val="2100"/>
              </a:lnSpc>
            </a:pPr>
            <a:r>
              <a:rPr lang="en-US" altLang="zh-CN" sz="1600" dirty="0">
                <a:latin typeface="Times New Roman" panose="02020603050405020304" pitchFamily="18" charset="0"/>
              </a:rPr>
              <a:t>[6] </a:t>
            </a:r>
            <a:r>
              <a:rPr lang="zh-CN" altLang="en-US" sz="1600" dirty="0" smtClean="0">
                <a:latin typeface="Times New Roman" panose="02020603050405020304" pitchFamily="18" charset="0"/>
              </a:rPr>
              <a:t>吴</a:t>
            </a:r>
            <a:r>
              <a:rPr lang="zh-CN" altLang="en-US" sz="1600" dirty="0">
                <a:latin typeface="Times New Roman" panose="02020603050405020304" pitchFamily="18" charset="0"/>
              </a:rPr>
              <a:t>振宇</a:t>
            </a:r>
            <a:r>
              <a:rPr lang="en-US" altLang="zh-CN" sz="1600" dirty="0">
                <a:latin typeface="Times New Roman" panose="02020603050405020304" pitchFamily="18" charset="0"/>
              </a:rPr>
              <a:t>, </a:t>
            </a:r>
            <a:r>
              <a:rPr lang="zh-CN" altLang="en-US" sz="1600" dirty="0">
                <a:latin typeface="Times New Roman" panose="02020603050405020304" pitchFamily="18" charset="0"/>
              </a:rPr>
              <a:t>张永祥</a:t>
            </a:r>
            <a:r>
              <a:rPr lang="en-US" altLang="zh-CN" sz="1600" dirty="0">
                <a:latin typeface="Times New Roman" panose="02020603050405020304" pitchFamily="18" charset="0"/>
              </a:rPr>
              <a:t>, </a:t>
            </a:r>
            <a:r>
              <a:rPr lang="zh-CN" altLang="en-US" sz="1600" dirty="0">
                <a:latin typeface="Times New Roman" panose="02020603050405020304" pitchFamily="18" charset="0"/>
              </a:rPr>
              <a:t>李琳</a:t>
            </a:r>
            <a:r>
              <a:rPr lang="en-US" altLang="zh-CN" sz="1600" dirty="0">
                <a:latin typeface="Times New Roman" panose="02020603050405020304" pitchFamily="18" charset="0"/>
              </a:rPr>
              <a:t>, </a:t>
            </a:r>
            <a:r>
              <a:rPr lang="zh-CN" altLang="en-US" sz="1600" dirty="0">
                <a:latin typeface="Times New Roman" panose="02020603050405020304" pitchFamily="18" charset="0"/>
              </a:rPr>
              <a:t>等</a:t>
            </a:r>
            <a:r>
              <a:rPr lang="en-US" altLang="zh-CN" sz="1600" dirty="0" smtClean="0">
                <a:latin typeface="Times New Roman" panose="02020603050405020304" pitchFamily="18" charset="0"/>
              </a:rPr>
              <a:t>. </a:t>
            </a:r>
            <a:r>
              <a:rPr lang="zh-CN" altLang="en-US" sz="1600" dirty="0" smtClean="0">
                <a:latin typeface="Times New Roman" panose="02020603050405020304" pitchFamily="18" charset="0"/>
              </a:rPr>
              <a:t>转子</a:t>
            </a:r>
            <a:r>
              <a:rPr lang="zh-CN" altLang="en-US" sz="1600" dirty="0">
                <a:latin typeface="Times New Roman" panose="02020603050405020304" pitchFamily="18" charset="0"/>
              </a:rPr>
              <a:t>不对中故障的</a:t>
            </a:r>
            <a:r>
              <a:rPr lang="en-US" altLang="zh-CN" sz="1600" dirty="0">
                <a:latin typeface="Times New Roman" panose="02020603050405020304" pitchFamily="18" charset="0"/>
              </a:rPr>
              <a:t>ADAMS</a:t>
            </a:r>
            <a:r>
              <a:rPr lang="zh-CN" altLang="en-US" sz="1600" dirty="0">
                <a:latin typeface="Times New Roman" panose="02020603050405020304" pitchFamily="18" charset="0"/>
              </a:rPr>
              <a:t>仿真研究</a:t>
            </a:r>
            <a:r>
              <a:rPr lang="en-US" altLang="zh-CN" sz="1600" dirty="0">
                <a:latin typeface="Times New Roman" panose="02020603050405020304" pitchFamily="18" charset="0"/>
              </a:rPr>
              <a:t>[J]. </a:t>
            </a:r>
            <a:r>
              <a:rPr lang="zh-CN" altLang="en-US" sz="1600" dirty="0">
                <a:latin typeface="Times New Roman" panose="02020603050405020304" pitchFamily="18" charset="0"/>
              </a:rPr>
              <a:t>机械工程与自动化</a:t>
            </a:r>
            <a:r>
              <a:rPr lang="en-US" altLang="zh-CN" sz="1600" dirty="0">
                <a:latin typeface="Times New Roman" panose="02020603050405020304" pitchFamily="18" charset="0"/>
              </a:rPr>
              <a:t>, 2013, (3): 63-65.</a:t>
            </a:r>
          </a:p>
        </p:txBody>
      </p:sp>
      <p:cxnSp>
        <p:nvCxnSpPr>
          <p:cNvPr id="24" name="直接连接符 100"/>
          <p:cNvCxnSpPr>
            <a:cxnSpLocks noChangeShapeType="1"/>
          </p:cNvCxnSpPr>
          <p:nvPr/>
        </p:nvCxnSpPr>
        <p:spPr bwMode="auto">
          <a:xfrm flipV="1">
            <a:off x="444717" y="3443190"/>
            <a:ext cx="8192165" cy="1265"/>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5" name="组合 24"/>
          <p:cNvGrpSpPr/>
          <p:nvPr/>
        </p:nvGrpSpPr>
        <p:grpSpPr>
          <a:xfrm>
            <a:off x="462150" y="1371420"/>
            <a:ext cx="8192166" cy="1948615"/>
            <a:chOff x="522126" y="1426591"/>
            <a:chExt cx="8192166" cy="1948615"/>
          </a:xfrm>
        </p:grpSpPr>
        <p:sp>
          <p:nvSpPr>
            <p:cNvPr id="26" name="矩形 25"/>
            <p:cNvSpPr/>
            <p:nvPr/>
          </p:nvSpPr>
          <p:spPr>
            <a:xfrm>
              <a:off x="706857" y="2339151"/>
              <a:ext cx="7149307" cy="507831"/>
            </a:xfrm>
            <a:prstGeom prst="rect">
              <a:avLst/>
            </a:prstGeom>
          </p:spPr>
          <p:txBody>
            <a:bodyPr wrap="square">
              <a:spAutoFit/>
            </a:bodyPr>
            <a:lstStyle/>
            <a:p>
              <a:pPr algn="just">
                <a:lnSpc>
                  <a:spcPct val="150000"/>
                </a:lnSpc>
              </a:pPr>
              <a:r>
                <a:rPr lang="zh-CN" altLang="en-US" b="1" dirty="0" smtClean="0"/>
                <a:t>优点</a:t>
              </a:r>
              <a:r>
                <a:rPr lang="zh-CN" altLang="en-US" dirty="0" smtClean="0"/>
                <a:t>：从能量角度出发建立运动方程较为便利</a:t>
              </a:r>
              <a:endParaRPr lang="en-US" altLang="zh-CN" dirty="0"/>
            </a:p>
          </p:txBody>
        </p:sp>
        <p:sp>
          <p:nvSpPr>
            <p:cNvPr id="27" name="矩形 26"/>
            <p:cNvSpPr/>
            <p:nvPr/>
          </p:nvSpPr>
          <p:spPr>
            <a:xfrm>
              <a:off x="706857" y="2867375"/>
              <a:ext cx="8007435" cy="507831"/>
            </a:xfrm>
            <a:prstGeom prst="rect">
              <a:avLst/>
            </a:prstGeom>
          </p:spPr>
          <p:txBody>
            <a:bodyPr wrap="square">
              <a:spAutoFit/>
            </a:bodyPr>
            <a:lstStyle/>
            <a:p>
              <a:pPr algn="just">
                <a:lnSpc>
                  <a:spcPct val="150000"/>
                </a:lnSpc>
              </a:pPr>
              <a:r>
                <a:rPr lang="zh-CN" altLang="en-US" b="1" dirty="0" smtClean="0"/>
                <a:t>缺点</a:t>
              </a:r>
              <a:r>
                <a:rPr lang="zh-CN" altLang="en-US" dirty="0" smtClean="0"/>
                <a:t>：不适合研究复杂的自由度数目较多的转子系统</a:t>
              </a:r>
              <a:endParaRPr lang="zh-CN" altLang="en-US" dirty="0"/>
            </a:p>
          </p:txBody>
        </p:sp>
        <p:sp>
          <p:nvSpPr>
            <p:cNvPr id="28" name="矩形 27"/>
            <p:cNvSpPr/>
            <p:nvPr/>
          </p:nvSpPr>
          <p:spPr>
            <a:xfrm>
              <a:off x="522126" y="2408400"/>
              <a:ext cx="184731"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endParaRPr lang="zh-CN" altLang="en-US" dirty="0"/>
            </a:p>
          </p:txBody>
        </p:sp>
        <p:sp>
          <p:nvSpPr>
            <p:cNvPr id="29" name="矩形 28"/>
            <p:cNvSpPr/>
            <p:nvPr/>
          </p:nvSpPr>
          <p:spPr>
            <a:xfrm>
              <a:off x="522126" y="2936624"/>
              <a:ext cx="184731"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endParaRPr lang="zh-CN" altLang="en-US" dirty="0"/>
            </a:p>
          </p:txBody>
        </p:sp>
        <p:sp>
          <p:nvSpPr>
            <p:cNvPr id="30" name="矩形 29"/>
            <p:cNvSpPr/>
            <p:nvPr/>
          </p:nvSpPr>
          <p:spPr>
            <a:xfrm>
              <a:off x="522126" y="1426591"/>
              <a:ext cx="8192166" cy="923330"/>
            </a:xfrm>
            <a:prstGeom prst="rect">
              <a:avLst/>
            </a:prstGeom>
          </p:spPr>
          <p:txBody>
            <a:bodyPr wrap="square">
              <a:spAutoFit/>
            </a:bodyPr>
            <a:lstStyle/>
            <a:p>
              <a:pPr indent="457200">
                <a:lnSpc>
                  <a:spcPct val="150000"/>
                </a:lnSpc>
              </a:pPr>
              <a:r>
                <a:rPr lang="zh-CN" altLang="en-US" dirty="0" smtClean="0"/>
                <a:t>将</a:t>
              </a:r>
              <a:r>
                <a:rPr lang="zh-CN" altLang="en-US" dirty="0"/>
                <a:t>联轴器模化为转子轴段的一部分</a:t>
              </a:r>
              <a:r>
                <a:rPr lang="zh-CN" altLang="en-US" dirty="0" smtClean="0"/>
                <a:t>，表达</a:t>
              </a:r>
              <a:r>
                <a:rPr lang="zh-CN" altLang="en-US" dirty="0"/>
                <a:t>不对中情形下</a:t>
              </a:r>
              <a:r>
                <a:rPr lang="zh-CN" altLang="en-US" dirty="0" smtClean="0"/>
                <a:t>转子系统动能</a:t>
              </a:r>
              <a:r>
                <a:rPr lang="zh-CN" altLang="en-US" dirty="0"/>
                <a:t>、势能和耗散能，</a:t>
              </a:r>
              <a:r>
                <a:rPr lang="zh-CN" altLang="en-US" dirty="0" smtClean="0"/>
                <a:t>基于拉格朗日能量方程推导转子系统的运动微分方程。</a:t>
              </a:r>
              <a:endParaRPr lang="zh-CN" altLang="en-US" dirty="0"/>
            </a:p>
          </p:txBody>
        </p:sp>
      </p:grpSp>
      <p:sp>
        <p:nvSpPr>
          <p:cNvPr id="31" name="文本框 30"/>
          <p:cNvSpPr txBox="1"/>
          <p:nvPr/>
        </p:nvSpPr>
        <p:spPr>
          <a:xfrm>
            <a:off x="402408" y="3397424"/>
            <a:ext cx="8683495" cy="3374770"/>
          </a:xfrm>
          <a:prstGeom prst="rect">
            <a:avLst/>
          </a:prstGeom>
          <a:noFill/>
        </p:spPr>
        <p:txBody>
          <a:bodyPr wrap="square" rtlCol="0">
            <a:spAutoFit/>
          </a:bodyPr>
          <a:lstStyle/>
          <a:p>
            <a:pPr lvl="0">
              <a:lnSpc>
                <a:spcPct val="130000"/>
              </a:lnSpc>
            </a:pPr>
            <a:r>
              <a:rPr lang="zh-CN" altLang="en-US" sz="1600" b="1" dirty="0" smtClean="0">
                <a:solidFill>
                  <a:srgbClr val="FF0000"/>
                </a:solidFill>
                <a:latin typeface="Times New Roman" panose="02020603050405020304" pitchFamily="18" charset="0"/>
                <a:ea typeface="宋体" panose="02010600030101010101" pitchFamily="2" charset="-122"/>
              </a:rPr>
              <a:t>代表文献：</a:t>
            </a:r>
            <a:endParaRPr lang="en-US" altLang="zh-CN" sz="1600" b="1" dirty="0" smtClean="0">
              <a:solidFill>
                <a:srgbClr val="FF0000"/>
              </a:solidFill>
              <a:latin typeface="Times New Roman" panose="02020603050405020304" pitchFamily="18" charset="0"/>
              <a:ea typeface="宋体" panose="02010600030101010101" pitchFamily="2" charset="-122"/>
            </a:endParaRPr>
          </a:p>
          <a:p>
            <a:pPr lvl="0" algn="just">
              <a:lnSpc>
                <a:spcPts val="2100"/>
              </a:lnSpc>
            </a:pPr>
            <a:r>
              <a:rPr lang="en-US" altLang="zh-CN" sz="1600" dirty="0" smtClean="0">
                <a:latin typeface="Times New Roman" panose="02020603050405020304" pitchFamily="18" charset="0"/>
              </a:rPr>
              <a:t>[</a:t>
            </a:r>
            <a:r>
              <a:rPr lang="en-US" altLang="zh-CN" sz="1600" dirty="0">
                <a:latin typeface="Times New Roman" panose="02020603050405020304" pitchFamily="18" charset="0"/>
              </a:rPr>
              <a:t>1</a:t>
            </a:r>
            <a:r>
              <a:rPr lang="en-US" altLang="zh-CN" sz="1600" dirty="0" smtClean="0">
                <a:latin typeface="Times New Roman" panose="02020603050405020304" pitchFamily="18" charset="0"/>
              </a:rPr>
              <a:t>]</a:t>
            </a:r>
            <a:r>
              <a:rPr lang="zh-CN" altLang="en-US" sz="1600" dirty="0">
                <a:latin typeface="Times New Roman" panose="02020603050405020304" pitchFamily="18" charset="0"/>
              </a:rPr>
              <a:t>甄满</a:t>
            </a:r>
            <a:r>
              <a:rPr lang="en-US" altLang="zh-CN" sz="1600" dirty="0">
                <a:latin typeface="Times New Roman" panose="02020603050405020304" pitchFamily="18" charset="0"/>
              </a:rPr>
              <a:t>, </a:t>
            </a:r>
            <a:r>
              <a:rPr lang="zh-CN" altLang="en-US" sz="1600" dirty="0">
                <a:latin typeface="Times New Roman" panose="02020603050405020304" pitchFamily="18" charset="0"/>
              </a:rPr>
              <a:t>孙涛</a:t>
            </a:r>
            <a:r>
              <a:rPr lang="en-US" altLang="zh-CN" sz="1600" dirty="0">
                <a:latin typeface="Times New Roman" panose="02020603050405020304" pitchFamily="18" charset="0"/>
              </a:rPr>
              <a:t>, </a:t>
            </a:r>
            <a:r>
              <a:rPr lang="zh-CN" altLang="en-US" sz="1600" dirty="0">
                <a:latin typeface="Times New Roman" panose="02020603050405020304" pitchFamily="18" charset="0"/>
              </a:rPr>
              <a:t>田拥胜</a:t>
            </a:r>
            <a:r>
              <a:rPr lang="en-US" altLang="zh-CN" sz="1600" dirty="0">
                <a:latin typeface="Times New Roman" panose="02020603050405020304" pitchFamily="18" charset="0"/>
              </a:rPr>
              <a:t>, </a:t>
            </a:r>
            <a:r>
              <a:rPr lang="zh-CN" altLang="en-US" sz="1600" dirty="0">
                <a:latin typeface="Times New Roman" panose="02020603050405020304" pitchFamily="18" charset="0"/>
              </a:rPr>
              <a:t>等</a:t>
            </a:r>
            <a:r>
              <a:rPr lang="en-US" altLang="zh-CN" sz="1600" dirty="0">
                <a:latin typeface="Times New Roman" panose="02020603050405020304" pitchFamily="18" charset="0"/>
              </a:rPr>
              <a:t>. </a:t>
            </a:r>
            <a:r>
              <a:rPr lang="zh-CN" altLang="en-US" sz="1600" dirty="0">
                <a:latin typeface="Times New Roman" panose="02020603050405020304" pitchFamily="18" charset="0"/>
              </a:rPr>
              <a:t>滚动轴承转子系统不对中</a:t>
            </a:r>
            <a:r>
              <a:rPr lang="en-US" altLang="zh-CN" sz="1600" dirty="0">
                <a:latin typeface="Times New Roman" panose="02020603050405020304" pitchFamily="18" charset="0"/>
              </a:rPr>
              <a:t>-</a:t>
            </a:r>
            <a:r>
              <a:rPr lang="zh-CN" altLang="en-US" sz="1600" dirty="0">
                <a:latin typeface="Times New Roman" panose="02020603050405020304" pitchFamily="18" charset="0"/>
              </a:rPr>
              <a:t>碰摩耦合故障非线性动力学分析</a:t>
            </a:r>
            <a:r>
              <a:rPr lang="en-US" altLang="zh-CN" sz="1600" dirty="0">
                <a:latin typeface="Times New Roman" panose="02020603050405020304" pitchFamily="18" charset="0"/>
              </a:rPr>
              <a:t>[J]. </a:t>
            </a:r>
            <a:r>
              <a:rPr lang="zh-CN" altLang="en-US" sz="1600" dirty="0">
                <a:latin typeface="Times New Roman" panose="02020603050405020304" pitchFamily="18" charset="0"/>
              </a:rPr>
              <a:t>振动与冲击</a:t>
            </a:r>
            <a:r>
              <a:rPr lang="en-US" altLang="zh-CN" sz="1600" dirty="0">
                <a:latin typeface="Times New Roman" panose="02020603050405020304" pitchFamily="18" charset="0"/>
              </a:rPr>
              <a:t>, 2020, 39(7): 140-147</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[2</a:t>
            </a:r>
            <a:r>
              <a:rPr lang="en-US" altLang="zh-CN" sz="1600" dirty="0">
                <a:latin typeface="Times New Roman" panose="02020603050405020304" pitchFamily="18" charset="0"/>
              </a:rPr>
              <a:t>] Al-</a:t>
            </a:r>
            <a:r>
              <a:rPr lang="en-US" altLang="zh-CN" sz="1600" dirty="0" err="1">
                <a:latin typeface="Times New Roman" panose="02020603050405020304" pitchFamily="18" charset="0"/>
              </a:rPr>
              <a:t>Hussain</a:t>
            </a:r>
            <a:r>
              <a:rPr lang="en-US" altLang="zh-CN" sz="1600" dirty="0">
                <a:latin typeface="Times New Roman" panose="02020603050405020304" pitchFamily="18" charset="0"/>
              </a:rPr>
              <a:t> K M, Redmond I. Dynamic response of two rotors connected by rigid mechanical coupling with parallel misalignment[J]. Journal of Sound and Vibration, 2002, 249(3):483-498</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[3</a:t>
            </a:r>
            <a:r>
              <a:rPr lang="en-US" altLang="zh-CN" sz="1600" dirty="0">
                <a:latin typeface="Times New Roman" panose="02020603050405020304" pitchFamily="18" charset="0"/>
              </a:rPr>
              <a:t>] Al-</a:t>
            </a:r>
            <a:r>
              <a:rPr lang="en-US" altLang="zh-CN" sz="1600" dirty="0" err="1">
                <a:latin typeface="Times New Roman" panose="02020603050405020304" pitchFamily="18" charset="0"/>
              </a:rPr>
              <a:t>Hussain</a:t>
            </a:r>
            <a:r>
              <a:rPr lang="en-US" altLang="zh-CN" sz="1600" dirty="0">
                <a:latin typeface="Times New Roman" panose="02020603050405020304" pitchFamily="18" charset="0"/>
              </a:rPr>
              <a:t> K M. Dynamic stability of two rigid rotors connected by a flexible coupling with angular misalignment[J]. Journal of Sound and Vibration, 2003, 266(2): 217-234</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[4] Lees </a:t>
            </a:r>
            <a:r>
              <a:rPr lang="en-US" altLang="zh-CN" sz="1600" dirty="0">
                <a:latin typeface="Times New Roman" panose="02020603050405020304" pitchFamily="18" charset="0"/>
              </a:rPr>
              <a:t>A W. Misalignment in rigidly coupled rotors[J]. Journal of Sound and Vibration, 2007, 305(1-2):261-271</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a:t>
            </a:r>
            <a:r>
              <a:rPr lang="en-US" altLang="zh-CN" sz="1600" dirty="0">
                <a:latin typeface="Times New Roman" panose="02020603050405020304" pitchFamily="18" charset="0"/>
              </a:rPr>
              <a:t>5</a:t>
            </a:r>
            <a:r>
              <a:rPr lang="en-US" altLang="zh-CN" sz="1600" dirty="0" smtClean="0">
                <a:latin typeface="Times New Roman" panose="02020603050405020304" pitchFamily="18" charset="0"/>
              </a:rPr>
              <a:t>] </a:t>
            </a:r>
            <a:r>
              <a:rPr lang="zh-CN" altLang="en-US" sz="1600" dirty="0" smtClean="0">
                <a:latin typeface="Times New Roman" panose="02020603050405020304" pitchFamily="18" charset="0"/>
              </a:rPr>
              <a:t>王</a:t>
            </a:r>
            <a:r>
              <a:rPr lang="zh-CN" altLang="en-US" sz="1600" dirty="0">
                <a:latin typeface="Times New Roman" panose="02020603050405020304" pitchFamily="18" charset="0"/>
              </a:rPr>
              <a:t>美令</a:t>
            </a:r>
            <a:r>
              <a:rPr lang="en-US" altLang="zh-CN" sz="1600" dirty="0">
                <a:latin typeface="Times New Roman" panose="02020603050405020304" pitchFamily="18" charset="0"/>
              </a:rPr>
              <a:t>. </a:t>
            </a:r>
            <a:r>
              <a:rPr lang="zh-CN" altLang="en-US" sz="1600" dirty="0">
                <a:latin typeface="Times New Roman" panose="02020603050405020304" pitchFamily="18" charset="0"/>
              </a:rPr>
              <a:t>不对中转子系统的动力学机理及其振动特性研究</a:t>
            </a:r>
            <a:r>
              <a:rPr lang="en-US" altLang="zh-CN" sz="1600" dirty="0">
                <a:latin typeface="Times New Roman" panose="02020603050405020304" pitchFamily="18" charset="0"/>
              </a:rPr>
              <a:t>[D]. </a:t>
            </a:r>
            <a:r>
              <a:rPr lang="zh-CN" altLang="en-US" sz="1600" dirty="0">
                <a:latin typeface="Times New Roman" panose="02020603050405020304" pitchFamily="18" charset="0"/>
              </a:rPr>
              <a:t>沈阳</a:t>
            </a:r>
            <a:r>
              <a:rPr lang="en-US" altLang="zh-CN" sz="1600" dirty="0">
                <a:latin typeface="Times New Roman" panose="02020603050405020304" pitchFamily="18" charset="0"/>
              </a:rPr>
              <a:t>: </a:t>
            </a:r>
            <a:r>
              <a:rPr lang="zh-CN" altLang="en-US" sz="1600" dirty="0">
                <a:latin typeface="Times New Roman" panose="02020603050405020304" pitchFamily="18" charset="0"/>
              </a:rPr>
              <a:t>东北大学</a:t>
            </a:r>
            <a:r>
              <a:rPr lang="en-US" altLang="zh-CN" sz="1600" dirty="0">
                <a:latin typeface="Times New Roman" panose="02020603050405020304" pitchFamily="18" charset="0"/>
              </a:rPr>
              <a:t>, 2013</a:t>
            </a:r>
            <a:r>
              <a:rPr lang="en-US" altLang="zh-CN" sz="1600" dirty="0" smtClean="0">
                <a:latin typeface="Times New Roman" panose="02020603050405020304" pitchFamily="18" charset="0"/>
              </a:rPr>
              <a:t>.</a:t>
            </a:r>
          </a:p>
          <a:p>
            <a:pPr lvl="0" algn="just">
              <a:lnSpc>
                <a:spcPts val="2100"/>
              </a:lnSpc>
            </a:pPr>
            <a:r>
              <a:rPr lang="en-US" altLang="zh-CN" sz="1600" dirty="0" smtClean="0">
                <a:latin typeface="Times New Roman" panose="02020603050405020304" pitchFamily="18" charset="0"/>
              </a:rPr>
              <a:t>[</a:t>
            </a:r>
            <a:r>
              <a:rPr lang="en-US" altLang="zh-CN" sz="1600" dirty="0">
                <a:latin typeface="Times New Roman" panose="02020603050405020304" pitchFamily="18" charset="0"/>
              </a:rPr>
              <a:t>6</a:t>
            </a:r>
            <a:r>
              <a:rPr lang="en-US" altLang="zh-CN" sz="1600" dirty="0" smtClean="0">
                <a:latin typeface="Times New Roman" panose="02020603050405020304" pitchFamily="18" charset="0"/>
              </a:rPr>
              <a:t>] </a:t>
            </a:r>
            <a:r>
              <a:rPr lang="en-US" altLang="zh-CN" sz="1600" dirty="0">
                <a:latin typeface="Times New Roman" panose="02020603050405020304" pitchFamily="18" charset="0"/>
              </a:rPr>
              <a:t>Li M, Yu L. Analysis of the coupled lateral torsional vibration of a rotor-bearing system with a misaligned gear coupling[J]. Journal of Sound and Vibration, 2001, 243(2): 283-300.</a:t>
            </a:r>
          </a:p>
        </p:txBody>
      </p:sp>
      <p:cxnSp>
        <p:nvCxnSpPr>
          <p:cNvPr id="32" name="直接连接符 100"/>
          <p:cNvCxnSpPr>
            <a:cxnSpLocks noChangeShapeType="1"/>
          </p:cNvCxnSpPr>
          <p:nvPr/>
        </p:nvCxnSpPr>
        <p:spPr bwMode="auto">
          <a:xfrm flipV="1">
            <a:off x="444716" y="3430577"/>
            <a:ext cx="8192165" cy="1265"/>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椭圆 32"/>
          <p:cNvSpPr/>
          <p:nvPr/>
        </p:nvSpPr>
        <p:spPr>
          <a:xfrm>
            <a:off x="4359992" y="3580336"/>
            <a:ext cx="940167" cy="894966"/>
          </a:xfrm>
          <a:prstGeom prst="ellipse">
            <a:avLst/>
          </a:prstGeom>
          <a:ln>
            <a:noFill/>
          </a:ln>
          <a:effectLst>
            <a:outerShdw blurRad="76200" dist="12700" dir="81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a:solidFill>
                  <a:schemeClr val="bg1"/>
                </a:solidFill>
                <a:latin typeface="+mn-ea"/>
              </a:rPr>
              <a:t>北京航空航天大学</a:t>
            </a:r>
          </a:p>
        </p:txBody>
      </p:sp>
      <p:sp>
        <p:nvSpPr>
          <p:cNvPr id="34" name="椭圆 33"/>
          <p:cNvSpPr/>
          <p:nvPr/>
        </p:nvSpPr>
        <p:spPr>
          <a:xfrm>
            <a:off x="2703755" y="3599468"/>
            <a:ext cx="940167" cy="894966"/>
          </a:xfrm>
          <a:prstGeom prst="ellipse">
            <a:avLst/>
          </a:prstGeom>
          <a:solidFill>
            <a:schemeClr val="accent2"/>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a:solidFill>
                  <a:schemeClr val="bg1"/>
                </a:solidFill>
                <a:latin typeface="+mn-ea"/>
              </a:rPr>
              <a:t>南</a:t>
            </a:r>
            <a:r>
              <a:rPr lang="zh-CN" altLang="en-US" sz="1600" b="1" dirty="0" smtClean="0">
                <a:solidFill>
                  <a:schemeClr val="bg1"/>
                </a:solidFill>
                <a:latin typeface="+mn-ea"/>
              </a:rPr>
              <a:t>京航空航天大学</a:t>
            </a:r>
            <a:endParaRPr lang="zh-CN" altLang="en-US" sz="1600" b="1" dirty="0">
              <a:solidFill>
                <a:schemeClr val="bg1"/>
              </a:solidFill>
              <a:latin typeface="+mn-ea"/>
            </a:endParaRPr>
          </a:p>
        </p:txBody>
      </p:sp>
      <p:sp>
        <p:nvSpPr>
          <p:cNvPr id="35" name="椭圆 34"/>
          <p:cNvSpPr/>
          <p:nvPr/>
        </p:nvSpPr>
        <p:spPr>
          <a:xfrm>
            <a:off x="1632048" y="3953155"/>
            <a:ext cx="940167" cy="894966"/>
          </a:xfrm>
          <a:prstGeom prst="ellipse">
            <a:avLst/>
          </a:prstGeom>
          <a:solidFill>
            <a:srgbClr val="C0000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西北工业大学</a:t>
            </a:r>
            <a:endParaRPr lang="zh-CN" altLang="en-US" sz="1600" b="1" dirty="0">
              <a:solidFill>
                <a:schemeClr val="bg1"/>
              </a:solidFill>
              <a:latin typeface="+mn-ea"/>
            </a:endParaRPr>
          </a:p>
        </p:txBody>
      </p:sp>
      <p:sp>
        <p:nvSpPr>
          <p:cNvPr id="36" name="椭圆 35"/>
          <p:cNvSpPr/>
          <p:nvPr/>
        </p:nvSpPr>
        <p:spPr>
          <a:xfrm>
            <a:off x="402410" y="3706761"/>
            <a:ext cx="853666" cy="850324"/>
          </a:xfrm>
          <a:prstGeom prst="ellipse">
            <a:avLst/>
          </a:prstGeom>
          <a:solidFill>
            <a:srgbClr val="0070C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a:solidFill>
                  <a:schemeClr val="bg1"/>
                </a:solidFill>
              </a:rPr>
              <a:t>吉林大学</a:t>
            </a:r>
          </a:p>
        </p:txBody>
      </p:sp>
      <p:sp>
        <p:nvSpPr>
          <p:cNvPr id="42" name="椭圆 41"/>
          <p:cNvSpPr/>
          <p:nvPr/>
        </p:nvSpPr>
        <p:spPr>
          <a:xfrm>
            <a:off x="5705704" y="5422674"/>
            <a:ext cx="940167" cy="894966"/>
          </a:xfrm>
          <a:prstGeom prst="ellipse">
            <a:avLst/>
          </a:prstGeom>
          <a:solidFill>
            <a:schemeClr val="accent6">
              <a:lumMod val="75000"/>
            </a:schemeClr>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华中科技大学</a:t>
            </a:r>
            <a:endParaRPr lang="zh-CN" altLang="en-US" sz="1600" b="1" dirty="0">
              <a:solidFill>
                <a:schemeClr val="bg1"/>
              </a:solidFill>
              <a:latin typeface="+mn-ea"/>
            </a:endParaRPr>
          </a:p>
        </p:txBody>
      </p:sp>
      <p:sp>
        <p:nvSpPr>
          <p:cNvPr id="43" name="椭圆 42"/>
          <p:cNvSpPr/>
          <p:nvPr/>
        </p:nvSpPr>
        <p:spPr>
          <a:xfrm>
            <a:off x="4480434" y="5551553"/>
            <a:ext cx="940167" cy="894966"/>
          </a:xfrm>
          <a:prstGeom prst="ellipse">
            <a:avLst/>
          </a:prstGeom>
          <a:solidFill>
            <a:srgbClr val="6600FF"/>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东北</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大学</a:t>
            </a:r>
            <a:endParaRPr lang="zh-CN" altLang="en-US" sz="1600" b="1" dirty="0">
              <a:solidFill>
                <a:schemeClr val="bg1"/>
              </a:solidFill>
              <a:latin typeface="+mn-ea"/>
            </a:endParaRPr>
          </a:p>
        </p:txBody>
      </p:sp>
      <p:sp>
        <p:nvSpPr>
          <p:cNvPr id="44" name="椭圆 43"/>
          <p:cNvSpPr/>
          <p:nvPr/>
        </p:nvSpPr>
        <p:spPr>
          <a:xfrm>
            <a:off x="1820273" y="5668436"/>
            <a:ext cx="940167" cy="894966"/>
          </a:xfrm>
          <a:prstGeom prst="ellipse">
            <a:avLst/>
          </a:prstGeom>
          <a:solidFill>
            <a:srgbClr val="FF990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大连理工大学</a:t>
            </a:r>
            <a:endParaRPr lang="zh-CN" altLang="en-US" sz="1600" b="1" dirty="0">
              <a:solidFill>
                <a:schemeClr val="bg1"/>
              </a:solidFill>
              <a:latin typeface="+mn-ea"/>
            </a:endParaRPr>
          </a:p>
        </p:txBody>
      </p:sp>
      <p:sp>
        <p:nvSpPr>
          <p:cNvPr id="45" name="椭圆 44"/>
          <p:cNvSpPr/>
          <p:nvPr/>
        </p:nvSpPr>
        <p:spPr>
          <a:xfrm>
            <a:off x="3618066" y="4527708"/>
            <a:ext cx="940167" cy="894966"/>
          </a:xfrm>
          <a:prstGeom prst="ellipse">
            <a:avLst/>
          </a:prstGeom>
          <a:solidFill>
            <a:schemeClr val="accent6"/>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西安交通大学</a:t>
            </a:r>
            <a:endParaRPr lang="zh-CN" altLang="en-US" sz="1600" b="1" dirty="0">
              <a:solidFill>
                <a:schemeClr val="bg1"/>
              </a:solidFill>
              <a:latin typeface="+mn-ea"/>
            </a:endParaRPr>
          </a:p>
        </p:txBody>
      </p:sp>
      <p:sp>
        <p:nvSpPr>
          <p:cNvPr id="46" name="椭圆 45"/>
          <p:cNvSpPr/>
          <p:nvPr/>
        </p:nvSpPr>
        <p:spPr>
          <a:xfrm>
            <a:off x="3183734" y="5687727"/>
            <a:ext cx="940167" cy="894966"/>
          </a:xfrm>
          <a:prstGeom prst="ellipse">
            <a:avLst/>
          </a:prstGeom>
          <a:solidFill>
            <a:srgbClr val="CC0099"/>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斯旺西大学</a:t>
            </a:r>
            <a:endParaRPr lang="zh-CN" altLang="en-US" sz="1600" b="1" dirty="0">
              <a:solidFill>
                <a:schemeClr val="bg1"/>
              </a:solidFill>
              <a:latin typeface="+mn-ea"/>
            </a:endParaRPr>
          </a:p>
        </p:txBody>
      </p:sp>
      <p:sp>
        <p:nvSpPr>
          <p:cNvPr id="47" name="椭圆 46"/>
          <p:cNvSpPr/>
          <p:nvPr/>
        </p:nvSpPr>
        <p:spPr>
          <a:xfrm>
            <a:off x="4757043" y="4626810"/>
            <a:ext cx="940167" cy="894966"/>
          </a:xfrm>
          <a:prstGeom prst="ellipse">
            <a:avLst/>
          </a:prstGeom>
          <a:solidFill>
            <a:srgbClr val="00CC0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天津</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大学</a:t>
            </a:r>
            <a:endParaRPr lang="zh-CN" altLang="en-US" sz="1600" b="1" dirty="0">
              <a:solidFill>
                <a:schemeClr val="bg1"/>
              </a:solidFill>
              <a:latin typeface="+mn-ea"/>
            </a:endParaRPr>
          </a:p>
        </p:txBody>
      </p:sp>
      <p:sp>
        <p:nvSpPr>
          <p:cNvPr id="48" name="椭圆 47"/>
          <p:cNvSpPr/>
          <p:nvPr/>
        </p:nvSpPr>
        <p:spPr>
          <a:xfrm>
            <a:off x="2274863" y="4759179"/>
            <a:ext cx="940167" cy="894966"/>
          </a:xfrm>
          <a:prstGeom prst="ellipse">
            <a:avLst/>
          </a:prstGeom>
          <a:solidFill>
            <a:srgbClr val="00B05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印度理工学院</a:t>
            </a:r>
            <a:endParaRPr lang="zh-CN" altLang="en-US" sz="1600" b="1" dirty="0">
              <a:solidFill>
                <a:schemeClr val="bg1"/>
              </a:solidFill>
              <a:latin typeface="+mn-ea"/>
            </a:endParaRPr>
          </a:p>
        </p:txBody>
      </p:sp>
      <p:sp>
        <p:nvSpPr>
          <p:cNvPr id="49" name="椭圆 48"/>
          <p:cNvSpPr/>
          <p:nvPr/>
        </p:nvSpPr>
        <p:spPr>
          <a:xfrm>
            <a:off x="5615231" y="3990268"/>
            <a:ext cx="940167" cy="894966"/>
          </a:xfrm>
          <a:prstGeom prst="ellipse">
            <a:avLst/>
          </a:prstGeom>
          <a:solidFill>
            <a:srgbClr val="7030A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哈尔滨工业大学</a:t>
            </a:r>
            <a:endParaRPr lang="zh-CN" altLang="en-US" sz="1600" b="1" dirty="0">
              <a:solidFill>
                <a:schemeClr val="bg1"/>
              </a:solidFill>
              <a:latin typeface="+mn-ea"/>
            </a:endParaRPr>
          </a:p>
        </p:txBody>
      </p:sp>
      <p:sp>
        <p:nvSpPr>
          <p:cNvPr id="50" name="椭圆 49"/>
          <p:cNvSpPr/>
          <p:nvPr/>
        </p:nvSpPr>
        <p:spPr>
          <a:xfrm>
            <a:off x="785993" y="4583976"/>
            <a:ext cx="940167" cy="894966"/>
          </a:xfrm>
          <a:prstGeom prst="ellipse">
            <a:avLst/>
          </a:prstGeom>
          <a:solidFill>
            <a:srgbClr val="00B0F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smtClean="0">
                <a:solidFill>
                  <a:schemeClr val="bg1"/>
                </a:solidFill>
                <a:latin typeface="+mn-ea"/>
              </a:rPr>
              <a:t>浙江</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大学</a:t>
            </a:r>
            <a:endParaRPr lang="zh-CN" altLang="en-US" sz="1600" b="1" dirty="0">
              <a:solidFill>
                <a:schemeClr val="bg1"/>
              </a:solidFill>
              <a:latin typeface="+mn-ea"/>
            </a:endParaRPr>
          </a:p>
        </p:txBody>
      </p:sp>
      <p:sp>
        <p:nvSpPr>
          <p:cNvPr id="51" name="椭圆 50"/>
          <p:cNvSpPr/>
          <p:nvPr/>
        </p:nvSpPr>
        <p:spPr>
          <a:xfrm>
            <a:off x="438750" y="5598492"/>
            <a:ext cx="940167" cy="894966"/>
          </a:xfrm>
          <a:prstGeom prst="ellipse">
            <a:avLst/>
          </a:prstGeom>
          <a:solidFill>
            <a:srgbClr val="0033CC"/>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zh-CN" altLang="en-US" sz="1600" b="1" dirty="0">
                <a:solidFill>
                  <a:schemeClr val="bg1"/>
                </a:solidFill>
                <a:latin typeface="+mn-ea"/>
              </a:rPr>
              <a:t>清华</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大学</a:t>
            </a:r>
            <a:endParaRPr lang="zh-CN" altLang="en-US" sz="1600" b="1" dirty="0">
              <a:solidFill>
                <a:schemeClr val="bg1"/>
              </a:solidFill>
              <a:latin typeface="+mn-ea"/>
            </a:endParaRPr>
          </a:p>
        </p:txBody>
      </p:sp>
      <p:sp>
        <p:nvSpPr>
          <p:cNvPr id="52" name="椭圆 51"/>
          <p:cNvSpPr/>
          <p:nvPr/>
        </p:nvSpPr>
        <p:spPr>
          <a:xfrm>
            <a:off x="6801384" y="3842433"/>
            <a:ext cx="940167" cy="894966"/>
          </a:xfrm>
          <a:prstGeom prst="ellipse">
            <a:avLst/>
          </a:prstGeom>
          <a:solidFill>
            <a:srgbClr val="2683CB"/>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US" altLang="zh-CN" sz="1600" b="1" dirty="0" smtClean="0">
                <a:solidFill>
                  <a:schemeClr val="bg1"/>
                </a:solidFill>
                <a:latin typeface="Times New Roman" panose="02020603050405020304" pitchFamily="18" charset="0"/>
              </a:rPr>
              <a:t>606</a:t>
            </a:r>
            <a:r>
              <a:rPr lang="zh-CN" altLang="en-US" sz="1600" b="1" dirty="0" smtClean="0">
                <a:solidFill>
                  <a:schemeClr val="bg1"/>
                </a:solidFill>
                <a:latin typeface="Times New Roman" panose="02020603050405020304" pitchFamily="18" charset="0"/>
              </a:rPr>
              <a:t>所</a:t>
            </a:r>
            <a:endParaRPr lang="zh-CN" altLang="en-US" sz="1600" b="1" dirty="0">
              <a:solidFill>
                <a:schemeClr val="bg1"/>
              </a:solidFill>
              <a:latin typeface="Times New Roman" panose="02020603050405020304" pitchFamily="18" charset="0"/>
            </a:endParaRPr>
          </a:p>
        </p:txBody>
      </p:sp>
      <p:sp>
        <p:nvSpPr>
          <p:cNvPr id="53" name="椭圆 52"/>
          <p:cNvSpPr/>
          <p:nvPr/>
        </p:nvSpPr>
        <p:spPr>
          <a:xfrm>
            <a:off x="6879892" y="5416026"/>
            <a:ext cx="940167" cy="894966"/>
          </a:xfrm>
          <a:prstGeom prst="ellipse">
            <a:avLst/>
          </a:prstGeom>
          <a:solidFill>
            <a:srgbClr val="CC0099"/>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US" altLang="zh-CN" sz="1600" b="1" dirty="0" smtClean="0">
                <a:solidFill>
                  <a:schemeClr val="bg1"/>
                </a:solidFill>
                <a:latin typeface="Times New Roman" panose="02020603050405020304" pitchFamily="18" charset="0"/>
              </a:rPr>
              <a:t>608</a:t>
            </a:r>
            <a:r>
              <a:rPr lang="zh-CN" altLang="en-US" sz="1600" b="1" dirty="0" smtClean="0">
                <a:solidFill>
                  <a:schemeClr val="bg1"/>
                </a:solidFill>
                <a:latin typeface="Times New Roman" panose="02020603050405020304" pitchFamily="18" charset="0"/>
              </a:rPr>
              <a:t>所</a:t>
            </a:r>
            <a:endParaRPr lang="zh-CN" altLang="en-US" sz="1600" b="1" dirty="0">
              <a:solidFill>
                <a:schemeClr val="bg1"/>
              </a:solidFill>
              <a:latin typeface="Times New Roman" panose="02020603050405020304" pitchFamily="18" charset="0"/>
            </a:endParaRPr>
          </a:p>
        </p:txBody>
      </p:sp>
      <p:cxnSp>
        <p:nvCxnSpPr>
          <p:cNvPr id="55" name="直接连接符 54"/>
          <p:cNvCxnSpPr/>
          <p:nvPr/>
        </p:nvCxnSpPr>
        <p:spPr>
          <a:xfrm>
            <a:off x="6681701" y="3554997"/>
            <a:ext cx="7712" cy="28915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7853522" y="4610241"/>
            <a:ext cx="940167" cy="894966"/>
          </a:xfrm>
          <a:prstGeom prst="ellipse">
            <a:avLst/>
          </a:prstGeom>
          <a:solidFill>
            <a:srgbClr val="00B050"/>
          </a:solidFill>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US" altLang="zh-CN" sz="1600" b="1" dirty="0" smtClean="0">
                <a:solidFill>
                  <a:schemeClr val="bg1"/>
                </a:solidFill>
                <a:latin typeface="+mn-ea"/>
              </a:rPr>
              <a:t>624</a:t>
            </a:r>
            <a:r>
              <a:rPr lang="zh-CN" altLang="en-US" sz="1600" b="1" dirty="0" smtClean="0">
                <a:solidFill>
                  <a:schemeClr val="bg1"/>
                </a:solidFill>
                <a:latin typeface="+mn-ea"/>
              </a:rPr>
              <a:t>所</a:t>
            </a:r>
            <a:endParaRPr lang="zh-CN" altLang="en-US" sz="1600" b="1" dirty="0">
              <a:solidFill>
                <a:schemeClr val="bg1"/>
              </a:solidFill>
              <a:latin typeface="+mn-ea"/>
            </a:endParaRPr>
          </a:p>
        </p:txBody>
      </p:sp>
      <p:sp>
        <p:nvSpPr>
          <p:cNvPr id="57" name="矩形 56"/>
          <p:cNvSpPr/>
          <p:nvPr/>
        </p:nvSpPr>
        <p:spPr>
          <a:xfrm>
            <a:off x="712603" y="1708147"/>
            <a:ext cx="7718795" cy="1338828"/>
          </a:xfrm>
          <a:prstGeom prst="rect">
            <a:avLst/>
          </a:prstGeom>
          <a:gradFill>
            <a:gsLst>
              <a:gs pos="0">
                <a:schemeClr val="accent5">
                  <a:lumMod val="20000"/>
                  <a:lumOff val="80000"/>
                </a:schemeClr>
              </a:gs>
              <a:gs pos="70000">
                <a:schemeClr val="accent5">
                  <a:lumMod val="40000"/>
                  <a:lumOff val="60000"/>
                </a:schemeClr>
              </a:gs>
              <a:gs pos="100000">
                <a:schemeClr val="accent1">
                  <a:lumMod val="105000"/>
                  <a:satMod val="109000"/>
                  <a:tint val="81000"/>
                </a:schemeClr>
              </a:gs>
            </a:gsLs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altLang="zh-CN" kern="100" dirty="0" smtClean="0">
                <a:latin typeface="Times New Roman" panose="02020603050405020304" pitchFamily="18" charset="0"/>
                <a:cs typeface="Times New Roman" panose="02020603050405020304" pitchFamily="18" charset="0"/>
              </a:rPr>
              <a:t>        </a:t>
            </a:r>
            <a:r>
              <a:rPr lang="zh-CN" altLang="zh-CN" kern="100" dirty="0" smtClean="0">
                <a:latin typeface="Times New Roman" panose="02020603050405020304" pitchFamily="18" charset="0"/>
                <a:cs typeface="Times New Roman" panose="02020603050405020304" pitchFamily="18" charset="0"/>
              </a:rPr>
              <a:t>目前航空发动机</a:t>
            </a:r>
            <a:r>
              <a:rPr lang="zh-CN" altLang="en-US" kern="100" dirty="0" smtClean="0">
                <a:latin typeface="Times New Roman" panose="02020603050405020304" pitchFamily="18" charset="0"/>
                <a:cs typeface="Times New Roman" panose="02020603050405020304" pitchFamily="18" charset="0"/>
              </a:rPr>
              <a:t>转子系统不对中故障问题</a:t>
            </a:r>
            <a:r>
              <a:rPr lang="zh-CN" altLang="zh-CN" kern="100" dirty="0" smtClean="0">
                <a:latin typeface="Times New Roman" panose="02020603050405020304" pitchFamily="18" charset="0"/>
                <a:cs typeface="Times New Roman" panose="02020603050405020304" pitchFamily="18" charset="0"/>
              </a:rPr>
              <a:t>已经</a:t>
            </a:r>
            <a:r>
              <a:rPr lang="zh-CN" altLang="zh-CN" kern="100" dirty="0">
                <a:latin typeface="Times New Roman" panose="02020603050405020304" pitchFamily="18" charset="0"/>
                <a:cs typeface="Times New Roman" panose="02020603050405020304" pitchFamily="18" charset="0"/>
              </a:rPr>
              <a:t>引起</a:t>
            </a:r>
            <a:r>
              <a:rPr lang="zh-CN" altLang="zh-CN" kern="100" dirty="0" smtClean="0">
                <a:latin typeface="Times New Roman" panose="02020603050405020304" pitchFamily="18" charset="0"/>
                <a:cs typeface="Times New Roman" panose="02020603050405020304" pitchFamily="18" charset="0"/>
              </a:rPr>
              <a:t>了</a:t>
            </a:r>
            <a:r>
              <a:rPr lang="zh-CN" altLang="en-US" kern="100" dirty="0" smtClean="0">
                <a:latin typeface="Times New Roman" panose="02020603050405020304" pitchFamily="18" charset="0"/>
                <a:cs typeface="Times New Roman" panose="02020603050405020304" pitchFamily="18" charset="0"/>
              </a:rPr>
              <a:t>广泛</a:t>
            </a:r>
            <a:r>
              <a:rPr lang="zh-CN" altLang="zh-CN" kern="100" dirty="0" smtClean="0">
                <a:latin typeface="Times New Roman" panose="02020603050405020304" pitchFamily="18" charset="0"/>
                <a:cs typeface="Times New Roman" panose="02020603050405020304" pitchFamily="18" charset="0"/>
              </a:rPr>
              <a:t>关注</a:t>
            </a:r>
            <a:r>
              <a:rPr lang="zh-CN" altLang="zh-CN" kern="100" dirty="0">
                <a:latin typeface="Times New Roman" panose="02020603050405020304" pitchFamily="18" charset="0"/>
                <a:cs typeface="Times New Roman" panose="02020603050405020304" pitchFamily="18" charset="0"/>
              </a:rPr>
              <a:t>，很多学者</a:t>
            </a:r>
            <a:r>
              <a:rPr lang="zh-CN" altLang="en-US" kern="100" dirty="0" smtClean="0">
                <a:latin typeface="Times New Roman" panose="02020603050405020304" pitchFamily="18" charset="0"/>
                <a:cs typeface="Times New Roman" panose="02020603050405020304" pitchFamily="18" charset="0"/>
              </a:rPr>
              <a:t>建立了</a:t>
            </a:r>
            <a:r>
              <a:rPr lang="zh-CN" altLang="en-US" kern="100" dirty="0">
                <a:latin typeface="Times New Roman" panose="02020603050405020304" pitchFamily="18" charset="0"/>
                <a:cs typeface="Times New Roman" panose="02020603050405020304" pitchFamily="18" charset="0"/>
              </a:rPr>
              <a:t>不对</a:t>
            </a:r>
            <a:r>
              <a:rPr lang="zh-CN" altLang="en-US" kern="100" dirty="0" smtClean="0">
                <a:latin typeface="Times New Roman" panose="02020603050405020304" pitchFamily="18" charset="0"/>
                <a:cs typeface="Times New Roman" panose="02020603050405020304" pitchFamily="18" charset="0"/>
              </a:rPr>
              <a:t>中故障动力学模型，但是仍然存在故障特征频率来源不清，缺乏验证手段等问题。</a:t>
            </a:r>
            <a:endParaRPr lang="zh-CN" altLang="en-US" dirty="0"/>
          </a:p>
        </p:txBody>
      </p:sp>
    </p:spTree>
    <p:extLst>
      <p:ext uri="{BB962C8B-B14F-4D97-AF65-F5344CB8AC3E}">
        <p14:creationId xmlns:p14="http://schemas.microsoft.com/office/powerpoint/2010/main" val="41363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2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par>
                                <p:cTn id="64" presetID="22" presetClass="entr" presetSubtype="8"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1"/>
                                        </p:tgtEl>
                                        <p:attrNameLst>
                                          <p:attrName>style.visibility</p:attrName>
                                        </p:attrNameLst>
                                      </p:cBhvr>
                                      <p:to>
                                        <p:strVal val="hidden"/>
                                      </p:to>
                                    </p:set>
                                  </p:childTnLst>
                                </p:cTn>
                              </p:par>
                              <p:par>
                                <p:cTn id="73" presetID="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500" fill="hold"/>
                                        <p:tgtEl>
                                          <p:spTgt spid="42"/>
                                        </p:tgtEl>
                                        <p:attrNameLst>
                                          <p:attrName>ppt_x</p:attrName>
                                        </p:attrNameLst>
                                      </p:cBhvr>
                                      <p:tavLst>
                                        <p:tav tm="0">
                                          <p:val>
                                            <p:strVal val="#ppt_x"/>
                                          </p:val>
                                        </p:tav>
                                        <p:tav tm="100000">
                                          <p:val>
                                            <p:strVal val="#ppt_x"/>
                                          </p:val>
                                        </p:tav>
                                      </p:tavLst>
                                    </p:anim>
                                    <p:anim calcmode="lin" valueType="num">
                                      <p:cBhvr additive="base">
                                        <p:cTn id="104" dur="500" fill="hold"/>
                                        <p:tgtEl>
                                          <p:spTgt spid="4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additive="base">
                                        <p:cTn id="107" dur="500" fill="hold"/>
                                        <p:tgtEl>
                                          <p:spTgt spid="43"/>
                                        </p:tgtEl>
                                        <p:attrNameLst>
                                          <p:attrName>ppt_x</p:attrName>
                                        </p:attrNameLst>
                                      </p:cBhvr>
                                      <p:tavLst>
                                        <p:tav tm="0">
                                          <p:val>
                                            <p:strVal val="#ppt_x"/>
                                          </p:val>
                                        </p:tav>
                                        <p:tav tm="100000">
                                          <p:val>
                                            <p:strVal val="#ppt_x"/>
                                          </p:val>
                                        </p:tav>
                                      </p:tavLst>
                                    </p:anim>
                                    <p:anim calcmode="lin" valueType="num">
                                      <p:cBhvr additive="base">
                                        <p:cTn id="108" dur="500" fill="hold"/>
                                        <p:tgtEl>
                                          <p:spTgt spid="4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additive="base">
                                        <p:cTn id="115" dur="500" fill="hold"/>
                                        <p:tgtEl>
                                          <p:spTgt spid="47"/>
                                        </p:tgtEl>
                                        <p:attrNameLst>
                                          <p:attrName>ppt_x</p:attrName>
                                        </p:attrNameLst>
                                      </p:cBhvr>
                                      <p:tavLst>
                                        <p:tav tm="0">
                                          <p:val>
                                            <p:strVal val="#ppt_x"/>
                                          </p:val>
                                        </p:tav>
                                        <p:tav tm="100000">
                                          <p:val>
                                            <p:strVal val="#ppt_x"/>
                                          </p:val>
                                        </p:tav>
                                      </p:tavLst>
                                    </p:anim>
                                    <p:anim calcmode="lin" valueType="num">
                                      <p:cBhvr additive="base">
                                        <p:cTn id="116" dur="500" fill="hold"/>
                                        <p:tgtEl>
                                          <p:spTgt spid="4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additive="base">
                                        <p:cTn id="119" dur="500" fill="hold"/>
                                        <p:tgtEl>
                                          <p:spTgt spid="49"/>
                                        </p:tgtEl>
                                        <p:attrNameLst>
                                          <p:attrName>ppt_x</p:attrName>
                                        </p:attrNameLst>
                                      </p:cBhvr>
                                      <p:tavLst>
                                        <p:tav tm="0">
                                          <p:val>
                                            <p:strVal val="#ppt_x"/>
                                          </p:val>
                                        </p:tav>
                                        <p:tav tm="100000">
                                          <p:val>
                                            <p:strVal val="#ppt_x"/>
                                          </p:val>
                                        </p:tav>
                                      </p:tavLst>
                                    </p:anim>
                                    <p:anim calcmode="lin" valueType="num">
                                      <p:cBhvr additive="base">
                                        <p:cTn id="120" dur="500" fill="hold"/>
                                        <p:tgtEl>
                                          <p:spTgt spid="4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 calcmode="lin" valueType="num">
                                      <p:cBhvr additive="base">
                                        <p:cTn id="123" dur="500" fill="hold"/>
                                        <p:tgtEl>
                                          <p:spTgt spid="50"/>
                                        </p:tgtEl>
                                        <p:attrNameLst>
                                          <p:attrName>ppt_x</p:attrName>
                                        </p:attrNameLst>
                                      </p:cBhvr>
                                      <p:tavLst>
                                        <p:tav tm="0">
                                          <p:val>
                                            <p:strVal val="#ppt_x"/>
                                          </p:val>
                                        </p:tav>
                                        <p:tav tm="100000">
                                          <p:val>
                                            <p:strVal val="#ppt_x"/>
                                          </p:val>
                                        </p:tav>
                                      </p:tavLst>
                                    </p:anim>
                                    <p:anim calcmode="lin" valueType="num">
                                      <p:cBhvr additive="base">
                                        <p:cTn id="124" dur="500" fill="hold"/>
                                        <p:tgtEl>
                                          <p:spTgt spid="5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 calcmode="lin" valueType="num">
                                      <p:cBhvr additive="base">
                                        <p:cTn id="127" dur="500" fill="hold"/>
                                        <p:tgtEl>
                                          <p:spTgt spid="51"/>
                                        </p:tgtEl>
                                        <p:attrNameLst>
                                          <p:attrName>ppt_x</p:attrName>
                                        </p:attrNameLst>
                                      </p:cBhvr>
                                      <p:tavLst>
                                        <p:tav tm="0">
                                          <p:val>
                                            <p:strVal val="#ppt_x"/>
                                          </p:val>
                                        </p:tav>
                                        <p:tav tm="100000">
                                          <p:val>
                                            <p:strVal val="#ppt_x"/>
                                          </p:val>
                                        </p:tav>
                                      </p:tavLst>
                                    </p:anim>
                                    <p:anim calcmode="lin" valueType="num">
                                      <p:cBhvr additive="base">
                                        <p:cTn id="128" dur="500" fill="hold"/>
                                        <p:tgtEl>
                                          <p:spTgt spid="51"/>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2"/>
                                        </p:tgtEl>
                                        <p:attrNameLst>
                                          <p:attrName>style.visibility</p:attrName>
                                        </p:attrNameLst>
                                      </p:cBhvr>
                                      <p:to>
                                        <p:strVal val="visible"/>
                                      </p:to>
                                    </p:set>
                                    <p:anim calcmode="lin" valueType="num">
                                      <p:cBhvr additive="base">
                                        <p:cTn id="131" dur="500" fill="hold"/>
                                        <p:tgtEl>
                                          <p:spTgt spid="52"/>
                                        </p:tgtEl>
                                        <p:attrNameLst>
                                          <p:attrName>ppt_x</p:attrName>
                                        </p:attrNameLst>
                                      </p:cBhvr>
                                      <p:tavLst>
                                        <p:tav tm="0">
                                          <p:val>
                                            <p:strVal val="#ppt_x"/>
                                          </p:val>
                                        </p:tav>
                                        <p:tav tm="100000">
                                          <p:val>
                                            <p:strVal val="#ppt_x"/>
                                          </p:val>
                                        </p:tav>
                                      </p:tavLst>
                                    </p:anim>
                                    <p:anim calcmode="lin" valueType="num">
                                      <p:cBhvr additive="base">
                                        <p:cTn id="132" dur="500" fill="hold"/>
                                        <p:tgtEl>
                                          <p:spTgt spid="52"/>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53"/>
                                        </p:tgtEl>
                                        <p:attrNameLst>
                                          <p:attrName>style.visibility</p:attrName>
                                        </p:attrNameLst>
                                      </p:cBhvr>
                                      <p:to>
                                        <p:strVal val="visible"/>
                                      </p:to>
                                    </p:set>
                                    <p:anim calcmode="lin" valueType="num">
                                      <p:cBhvr additive="base">
                                        <p:cTn id="135" dur="500" fill="hold"/>
                                        <p:tgtEl>
                                          <p:spTgt spid="53"/>
                                        </p:tgtEl>
                                        <p:attrNameLst>
                                          <p:attrName>ppt_x</p:attrName>
                                        </p:attrNameLst>
                                      </p:cBhvr>
                                      <p:tavLst>
                                        <p:tav tm="0">
                                          <p:val>
                                            <p:strVal val="#ppt_x"/>
                                          </p:val>
                                        </p:tav>
                                        <p:tav tm="100000">
                                          <p:val>
                                            <p:strVal val="#ppt_x"/>
                                          </p:val>
                                        </p:tav>
                                      </p:tavLst>
                                    </p:anim>
                                    <p:anim calcmode="lin" valueType="num">
                                      <p:cBhvr additive="base">
                                        <p:cTn id="136" dur="500" fill="hold"/>
                                        <p:tgtEl>
                                          <p:spTgt spid="5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additive="base">
                                        <p:cTn id="139" dur="500" fill="hold"/>
                                        <p:tgtEl>
                                          <p:spTgt spid="56"/>
                                        </p:tgtEl>
                                        <p:attrNameLst>
                                          <p:attrName>ppt_x</p:attrName>
                                        </p:attrNameLst>
                                      </p:cBhvr>
                                      <p:tavLst>
                                        <p:tav tm="0">
                                          <p:val>
                                            <p:strVal val="#ppt_x"/>
                                          </p:val>
                                        </p:tav>
                                        <p:tav tm="100000">
                                          <p:val>
                                            <p:strVal val="#ppt_x"/>
                                          </p:val>
                                        </p:tav>
                                      </p:tavLst>
                                    </p:anim>
                                    <p:anim calcmode="lin" valueType="num">
                                      <p:cBhvr additive="base">
                                        <p:cTn id="140" dur="500" fill="hold"/>
                                        <p:tgtEl>
                                          <p:spTgt spid="56"/>
                                        </p:tgtEl>
                                        <p:attrNameLst>
                                          <p:attrName>ppt_y</p:attrName>
                                        </p:attrNameLst>
                                      </p:cBhvr>
                                      <p:tavLst>
                                        <p:tav tm="0">
                                          <p:val>
                                            <p:strVal val="1+#ppt_h/2"/>
                                          </p:val>
                                        </p:tav>
                                        <p:tav tm="100000">
                                          <p:val>
                                            <p:strVal val="#ppt_y"/>
                                          </p:val>
                                        </p:tav>
                                      </p:tavLst>
                                    </p:anim>
                                  </p:childTnLst>
                                </p:cTn>
                              </p:par>
                              <p:par>
                                <p:cTn id="141" presetID="22" presetClass="entr" presetSubtype="1" fill="hold" nodeType="withEffect">
                                  <p:stCondLst>
                                    <p:cond delay="0"/>
                                  </p:stCondLst>
                                  <p:childTnLst>
                                    <p:set>
                                      <p:cBhvr>
                                        <p:cTn id="142" dur="1" fill="hold">
                                          <p:stCondLst>
                                            <p:cond delay="0"/>
                                          </p:stCondLst>
                                        </p:cTn>
                                        <p:tgtEl>
                                          <p:spTgt spid="55"/>
                                        </p:tgtEl>
                                        <p:attrNameLst>
                                          <p:attrName>style.visibility</p:attrName>
                                        </p:attrNameLst>
                                      </p:cBhvr>
                                      <p:to>
                                        <p:strVal val="visible"/>
                                      </p:to>
                                    </p:set>
                                    <p:animEffect transition="in" filter="wipe(up)">
                                      <p:cBhvr>
                                        <p:cTn id="143" dur="500"/>
                                        <p:tgtEl>
                                          <p:spTgt spid="55"/>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7"/>
                                        </p:tgtEl>
                                        <p:attrNameLst>
                                          <p:attrName>style.visibility</p:attrName>
                                        </p:attrNameLst>
                                      </p:cBhvr>
                                      <p:to>
                                        <p:strVal val="visible"/>
                                      </p:to>
                                    </p:set>
                                    <p:animEffect transition="in" filter="wipe(left)">
                                      <p:cBhvr>
                                        <p:cTn id="14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6" grpId="0"/>
      <p:bldP spid="16" grpId="1"/>
      <p:bldP spid="19" grpId="0" animBg="1"/>
      <p:bldP spid="23" grpId="0"/>
      <p:bldP spid="23" grpId="1"/>
      <p:bldP spid="31" grpId="0"/>
      <p:bldP spid="31" grpId="1"/>
      <p:bldP spid="33" grpId="0" animBg="1"/>
      <p:bldP spid="34" grpId="0" animBg="1"/>
      <p:bldP spid="35" grpId="0" animBg="1"/>
      <p:bldP spid="36"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6" grpId="0" animBg="1"/>
      <p:bldP spid="5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68" y="1744794"/>
            <a:ext cx="9153860" cy="3368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4361" y="1895616"/>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sp>
        <p:nvSpPr>
          <p:cNvPr id="13" name="矩形 12"/>
          <p:cNvSpPr/>
          <p:nvPr/>
        </p:nvSpPr>
        <p:spPr>
          <a:xfrm>
            <a:off x="634361" y="2535840"/>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sp>
        <p:nvSpPr>
          <p:cNvPr id="14" name="矩形 13"/>
          <p:cNvSpPr/>
          <p:nvPr/>
        </p:nvSpPr>
        <p:spPr>
          <a:xfrm>
            <a:off x="634361" y="3184142"/>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sp>
        <p:nvSpPr>
          <p:cNvPr id="20" name="矩形 19"/>
          <p:cNvSpPr/>
          <p:nvPr/>
        </p:nvSpPr>
        <p:spPr>
          <a:xfrm>
            <a:off x="634361" y="3832444"/>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4</a:t>
            </a:r>
            <a:endParaRPr lang="zh-CN" altLang="en-US" sz="2400" b="1" dirty="0">
              <a:latin typeface="+mn-ea"/>
            </a:endParaRPr>
          </a:p>
        </p:txBody>
      </p:sp>
      <p:sp>
        <p:nvSpPr>
          <p:cNvPr id="22" name="矩形 21"/>
          <p:cNvSpPr/>
          <p:nvPr/>
        </p:nvSpPr>
        <p:spPr>
          <a:xfrm>
            <a:off x="634361" y="4472669"/>
            <a:ext cx="457200" cy="457200"/>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5</a:t>
            </a:r>
            <a:endParaRPr lang="zh-CN" altLang="en-US" sz="2400" b="1" dirty="0">
              <a:latin typeface="+mn-ea"/>
            </a:endParaRPr>
          </a:p>
        </p:txBody>
      </p:sp>
      <p:sp>
        <p:nvSpPr>
          <p:cNvPr id="3" name="文本框 2"/>
          <p:cNvSpPr txBox="1"/>
          <p:nvPr/>
        </p:nvSpPr>
        <p:spPr>
          <a:xfrm>
            <a:off x="1341681" y="1894846"/>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绪论</a:t>
            </a:r>
          </a:p>
        </p:txBody>
      </p:sp>
      <p:sp>
        <p:nvSpPr>
          <p:cNvPr id="24" name="文本框 23"/>
          <p:cNvSpPr txBox="1"/>
          <p:nvPr/>
        </p:nvSpPr>
        <p:spPr>
          <a:xfrm>
            <a:off x="1341681" y="2535691"/>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套齿连接结构刚度特性仿真与试验研究</a:t>
            </a:r>
          </a:p>
        </p:txBody>
      </p:sp>
      <p:sp>
        <p:nvSpPr>
          <p:cNvPr id="25" name="文本框 24"/>
          <p:cNvSpPr txBox="1"/>
          <p:nvPr/>
        </p:nvSpPr>
        <p:spPr>
          <a:xfrm>
            <a:off x="1341681" y="3184144"/>
            <a:ext cx="7250655" cy="461665"/>
          </a:xfrm>
          <a:prstGeom prst="rect">
            <a:avLst/>
          </a:prstGeom>
          <a:noFill/>
        </p:spPr>
        <p:txBody>
          <a:bodyPr wrap="square" rtlCol="0">
            <a:spAutoFit/>
          </a:bodyPr>
          <a:lstStyle/>
          <a:p>
            <a:r>
              <a:rPr lang="zh-CN" altLang="en-US" sz="2400" dirty="0">
                <a:solidFill>
                  <a:schemeClr val="tx2">
                    <a:lumMod val="40000"/>
                    <a:lumOff val="60000"/>
                  </a:schemeClr>
                </a:solidFill>
              </a:rPr>
              <a:t>联轴器不对中故障建模及仿真分析</a:t>
            </a:r>
          </a:p>
        </p:txBody>
      </p:sp>
      <p:sp>
        <p:nvSpPr>
          <p:cNvPr id="4" name="矩形 3"/>
          <p:cNvSpPr/>
          <p:nvPr/>
        </p:nvSpPr>
        <p:spPr>
          <a:xfrm>
            <a:off x="1341677" y="3832446"/>
            <a:ext cx="6647974" cy="461665"/>
          </a:xfrm>
          <a:prstGeom prst="rect">
            <a:avLst/>
          </a:prstGeom>
        </p:spPr>
        <p:txBody>
          <a:bodyPr wrap="none">
            <a:spAutoFit/>
          </a:bodyPr>
          <a:lstStyle/>
          <a:p>
            <a:r>
              <a:rPr lang="zh-CN" altLang="en-US" sz="2400" dirty="0">
                <a:solidFill>
                  <a:schemeClr val="tx2">
                    <a:lumMod val="40000"/>
                    <a:lumOff val="60000"/>
                  </a:schemeClr>
                </a:solidFill>
              </a:rPr>
              <a:t>含套齿联轴器的三支点转子系统不对中试验研究</a:t>
            </a:r>
          </a:p>
        </p:txBody>
      </p:sp>
      <p:sp>
        <p:nvSpPr>
          <p:cNvPr id="5" name="矩形 4"/>
          <p:cNvSpPr/>
          <p:nvPr/>
        </p:nvSpPr>
        <p:spPr>
          <a:xfrm>
            <a:off x="1354841" y="4472671"/>
            <a:ext cx="1723549" cy="461665"/>
          </a:xfrm>
          <a:prstGeom prst="rect">
            <a:avLst/>
          </a:prstGeom>
        </p:spPr>
        <p:txBody>
          <a:bodyPr wrap="none">
            <a:spAutoFit/>
          </a:bodyPr>
          <a:lstStyle/>
          <a:p>
            <a:r>
              <a:rPr lang="zh-CN" altLang="en-US" sz="2400" dirty="0" smtClean="0">
                <a:latin typeface="+mn-ea"/>
              </a:rPr>
              <a:t>总结与展望</a:t>
            </a:r>
            <a:endParaRPr lang="zh-CN" altLang="en-US" sz="2400" dirty="0">
              <a:latin typeface="+mn-ea"/>
            </a:endParaRPr>
          </a:p>
        </p:txBody>
      </p:sp>
      <p:sp>
        <p:nvSpPr>
          <p:cNvPr id="26" name="文本框 25"/>
          <p:cNvSpPr txBox="1"/>
          <p:nvPr/>
        </p:nvSpPr>
        <p:spPr>
          <a:xfrm>
            <a:off x="634361" y="428955"/>
            <a:ext cx="3396343" cy="707886"/>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70876338"/>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第五章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24" name="文本框 23"/>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总结</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6" name="矩形 5"/>
          <p:cNvSpPr/>
          <p:nvPr/>
        </p:nvSpPr>
        <p:spPr>
          <a:xfrm>
            <a:off x="609986" y="2719250"/>
            <a:ext cx="6150092" cy="369332"/>
          </a:xfrm>
          <a:prstGeom prst="rect">
            <a:avLst/>
          </a:prstGeom>
        </p:spPr>
        <p:txBody>
          <a:bodyPr wrap="square">
            <a:spAutoFit/>
          </a:bodyPr>
          <a:lstStyle/>
          <a:p>
            <a:r>
              <a:rPr lang="zh-CN" altLang="en-US" b="1" kern="100" dirty="0">
                <a:latin typeface="Times New Roman" panose="02020603050405020304" pitchFamily="18" charset="0"/>
                <a:cs typeface="Times New Roman" panose="02020603050405020304" pitchFamily="18" charset="0"/>
              </a:rPr>
              <a:t>提出了一种通用的联轴器不对中模型</a:t>
            </a:r>
            <a:endParaRPr lang="zh-CN" altLang="en-US" b="1" dirty="0"/>
          </a:p>
        </p:txBody>
      </p:sp>
      <p:sp>
        <p:nvSpPr>
          <p:cNvPr id="7" name="矩形 6"/>
          <p:cNvSpPr/>
          <p:nvPr/>
        </p:nvSpPr>
        <p:spPr>
          <a:xfrm>
            <a:off x="636692" y="3109084"/>
            <a:ext cx="8244418" cy="1384995"/>
          </a:xfrm>
          <a:prstGeom prst="rect">
            <a:avLst/>
          </a:prstGeom>
        </p:spPr>
        <p:txBody>
          <a:bodyPr wrap="square">
            <a:spAutoFit/>
          </a:bodyPr>
          <a:lstStyle/>
          <a:p>
            <a:pPr algn="just">
              <a:lnSpc>
                <a:spcPct val="150000"/>
              </a:lnSpc>
            </a:pPr>
            <a:r>
              <a:rPr lang="zh-CN" altLang="en-US" sz="1400" dirty="0" smtClean="0"/>
              <a:t>建立</a:t>
            </a:r>
            <a:r>
              <a:rPr lang="zh-CN" altLang="en-US" sz="1400" dirty="0"/>
              <a:t>了包含多连接对的联轴器简化模型，研究了该模型中关键参数的计算方法</a:t>
            </a:r>
            <a:r>
              <a:rPr lang="zh-CN" altLang="en-US" sz="1400" dirty="0" smtClean="0"/>
              <a:t>，考虑</a:t>
            </a:r>
            <a:r>
              <a:rPr lang="zh-CN" altLang="en-US" sz="1400" dirty="0"/>
              <a:t>了各连接对存在的周向位置分布不均匀性、刚度差异性以及刚度</a:t>
            </a:r>
            <a:r>
              <a:rPr lang="zh-CN" altLang="en-US" sz="1400" dirty="0" smtClean="0"/>
              <a:t>非线性。基于六自由度梁</a:t>
            </a:r>
            <a:r>
              <a:rPr lang="zh-CN" altLang="en-US" sz="1400" dirty="0"/>
              <a:t>单元建立了含套齿联轴器的三支点转子系统</a:t>
            </a:r>
            <a:r>
              <a:rPr lang="zh-CN" altLang="en-US" sz="1400" dirty="0" smtClean="0"/>
              <a:t>有限元模型</a:t>
            </a:r>
            <a:r>
              <a:rPr lang="zh-CN" altLang="en-US" sz="1400" dirty="0"/>
              <a:t>，引入上述不对中</a:t>
            </a:r>
            <a:r>
              <a:rPr lang="zh-CN" altLang="en-US" sz="1400" dirty="0" smtClean="0"/>
              <a:t>激励进行了</a:t>
            </a:r>
            <a:r>
              <a:rPr lang="zh-CN" altLang="en-US" sz="1400" dirty="0"/>
              <a:t>故障</a:t>
            </a:r>
            <a:r>
              <a:rPr lang="zh-CN" altLang="en-US" sz="1400" dirty="0" smtClean="0"/>
              <a:t>数值</a:t>
            </a:r>
            <a:r>
              <a:rPr lang="zh-CN" altLang="en-US" sz="1400" dirty="0"/>
              <a:t>仿真，结果表明：周向位置不均匀和刚度差异性是</a:t>
            </a:r>
            <a:r>
              <a:rPr lang="en-US" altLang="zh-CN" sz="1400" dirty="0"/>
              <a:t>2</a:t>
            </a:r>
            <a:r>
              <a:rPr lang="zh-CN" altLang="en-US" sz="1400" dirty="0"/>
              <a:t>倍频的来源，刚度非线性是</a:t>
            </a:r>
            <a:r>
              <a:rPr lang="en-US" altLang="zh-CN" sz="1400" dirty="0"/>
              <a:t>4</a:t>
            </a:r>
            <a:r>
              <a:rPr lang="zh-CN" altLang="en-US" sz="1400" dirty="0"/>
              <a:t>倍频的主要</a:t>
            </a:r>
            <a:r>
              <a:rPr lang="zh-CN" altLang="en-US" sz="1400" dirty="0" smtClean="0"/>
              <a:t>来源，角度不对中引起轴向振动。</a:t>
            </a:r>
            <a:endParaRPr lang="zh-CN" altLang="en-US" sz="1400" dirty="0"/>
          </a:p>
        </p:txBody>
      </p:sp>
      <p:sp>
        <p:nvSpPr>
          <p:cNvPr id="9" name="矩形 8"/>
          <p:cNvSpPr/>
          <p:nvPr/>
        </p:nvSpPr>
        <p:spPr>
          <a:xfrm>
            <a:off x="633181" y="4586741"/>
            <a:ext cx="7355787" cy="348813"/>
          </a:xfrm>
          <a:prstGeom prst="rect">
            <a:avLst/>
          </a:prstGeom>
        </p:spPr>
        <p:txBody>
          <a:bodyPr wrap="square">
            <a:spAutoFit/>
          </a:bodyPr>
          <a:lstStyle/>
          <a:p>
            <a:pPr>
              <a:lnSpc>
                <a:spcPts val="2000"/>
              </a:lnSpc>
              <a:spcAft>
                <a:spcPts val="0"/>
              </a:spcAft>
            </a:pPr>
            <a:r>
              <a:rPr lang="zh-CN" altLang="en-US" b="1" kern="100" dirty="0">
                <a:latin typeface="Times New Roman" panose="02020603050405020304" pitchFamily="18" charset="0"/>
              </a:rPr>
              <a:t>建立了含套齿联轴器的三支点转子试验</a:t>
            </a:r>
            <a:r>
              <a:rPr lang="zh-CN" altLang="en-US" b="1" kern="100" dirty="0" smtClean="0">
                <a:latin typeface="Times New Roman" panose="02020603050405020304" pitchFamily="18" charset="0"/>
              </a:rPr>
              <a:t>器进行不对中</a:t>
            </a:r>
            <a:r>
              <a:rPr lang="zh-CN" altLang="en-US" b="1" kern="100" dirty="0">
                <a:latin typeface="Times New Roman" panose="02020603050405020304" pitchFamily="18" charset="0"/>
              </a:rPr>
              <a:t>模拟试验</a:t>
            </a:r>
            <a:endParaRPr lang="zh-CN" altLang="zh-CN" b="1" kern="100" dirty="0">
              <a:latin typeface="Times New Roman" panose="02020603050405020304" pitchFamily="18" charset="0"/>
            </a:endParaRPr>
          </a:p>
        </p:txBody>
      </p:sp>
      <p:sp>
        <p:nvSpPr>
          <p:cNvPr id="12" name="矩形 11"/>
          <p:cNvSpPr/>
          <p:nvPr/>
        </p:nvSpPr>
        <p:spPr>
          <a:xfrm>
            <a:off x="636692" y="4976638"/>
            <a:ext cx="8244418" cy="1708160"/>
          </a:xfrm>
          <a:prstGeom prst="rect">
            <a:avLst/>
          </a:prstGeom>
        </p:spPr>
        <p:txBody>
          <a:bodyPr wrap="square">
            <a:spAutoFit/>
          </a:bodyPr>
          <a:lstStyle/>
          <a:p>
            <a:pPr lvl="0" algn="just">
              <a:lnSpc>
                <a:spcPct val="150000"/>
              </a:lnSpc>
            </a:pPr>
            <a:r>
              <a:rPr lang="zh-CN" altLang="en-US" sz="1400" dirty="0" smtClean="0"/>
              <a:t>基于</a:t>
            </a:r>
            <a:r>
              <a:rPr lang="zh-CN" altLang="en-US" sz="1400" dirty="0"/>
              <a:t>正弦扫描法获取了转子系统各测点的加速度频响函数，进行了多种不对中工况下的转子升速响应测试，研究了各测点振动位移响应的</a:t>
            </a:r>
            <a:r>
              <a:rPr lang="en-US" altLang="zh-CN" sz="1400" dirty="0"/>
              <a:t>1</a:t>
            </a:r>
            <a:r>
              <a:rPr lang="zh-CN" altLang="en-US" sz="1400" dirty="0"/>
              <a:t>倍频和</a:t>
            </a:r>
            <a:r>
              <a:rPr lang="en-US" altLang="zh-CN" sz="1400" dirty="0"/>
              <a:t>2</a:t>
            </a:r>
            <a:r>
              <a:rPr lang="zh-CN" altLang="en-US" sz="1400" dirty="0"/>
              <a:t>倍频幅值变化，对比了关键转速下重要测点的时域和频谱特征，以及联轴器附近轴承座振动响应</a:t>
            </a:r>
            <a:r>
              <a:rPr lang="en-US" altLang="zh-CN" sz="1400" dirty="0"/>
              <a:t>1</a:t>
            </a:r>
            <a:r>
              <a:rPr lang="zh-CN" altLang="en-US" sz="1400" dirty="0"/>
              <a:t>倍频幅值变化。结果表明：当转子转速达到二分之一临界转速时出现</a:t>
            </a:r>
            <a:r>
              <a:rPr lang="en-US" altLang="zh-CN" sz="1400" dirty="0"/>
              <a:t>2</a:t>
            </a:r>
            <a:r>
              <a:rPr lang="zh-CN" altLang="en-US" sz="1400" dirty="0"/>
              <a:t>倍频共振现象，随着不对中</a:t>
            </a:r>
            <a:r>
              <a:rPr lang="zh-CN" altLang="en-US" sz="1400" dirty="0" smtClean="0"/>
              <a:t>量增加</a:t>
            </a:r>
            <a:r>
              <a:rPr lang="zh-CN" altLang="en-US" sz="1400" dirty="0"/>
              <a:t>，振动</a:t>
            </a:r>
            <a:r>
              <a:rPr lang="zh-CN" altLang="en-US" sz="1400" dirty="0" smtClean="0"/>
              <a:t>响应中</a:t>
            </a:r>
            <a:r>
              <a:rPr lang="en-US" altLang="zh-CN" sz="1400" dirty="0" smtClean="0"/>
              <a:t>2</a:t>
            </a:r>
            <a:r>
              <a:rPr lang="zh-CN" altLang="en-US" sz="1400" dirty="0"/>
              <a:t>倍频分量幅值开始增加，并且出现</a:t>
            </a:r>
            <a:r>
              <a:rPr lang="zh-CN" altLang="en-US" sz="1400" dirty="0" smtClean="0"/>
              <a:t>了</a:t>
            </a:r>
            <a:r>
              <a:rPr lang="en-US" altLang="zh-CN" sz="1400" dirty="0" smtClean="0"/>
              <a:t>4</a:t>
            </a:r>
            <a:r>
              <a:rPr lang="zh-CN" altLang="en-US" sz="1400" dirty="0" smtClean="0"/>
              <a:t>倍频，轴</a:t>
            </a:r>
            <a:r>
              <a:rPr lang="zh-CN" altLang="en-US" sz="1400" dirty="0"/>
              <a:t>向</a:t>
            </a:r>
            <a:r>
              <a:rPr lang="zh-CN" altLang="en-US" sz="1400" dirty="0" smtClean="0"/>
              <a:t>振动响应中</a:t>
            </a:r>
            <a:r>
              <a:rPr lang="en-US" altLang="zh-CN" sz="1400" dirty="0"/>
              <a:t>1</a:t>
            </a:r>
            <a:r>
              <a:rPr lang="zh-CN" altLang="en-US" sz="1400" dirty="0"/>
              <a:t>倍频幅值也有所增加。</a:t>
            </a:r>
            <a:endParaRPr lang="zh-CN" altLang="en-US" sz="1400" dirty="0">
              <a:solidFill>
                <a:prstClr val="black"/>
              </a:solidFill>
            </a:endParaRPr>
          </a:p>
        </p:txBody>
      </p:sp>
      <p:sp>
        <p:nvSpPr>
          <p:cNvPr id="25" name="矩形 24"/>
          <p:cNvSpPr/>
          <p:nvPr/>
        </p:nvSpPr>
        <p:spPr>
          <a:xfrm>
            <a:off x="421281" y="2719250"/>
            <a:ext cx="221172" cy="369332"/>
          </a:xfrm>
          <a:prstGeom prst="rect">
            <a:avLst/>
          </a:prstGeom>
          <a:solidFill>
            <a:schemeClr val="accent5"/>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CN" b="1" dirty="0">
                <a:latin typeface="Times New Roman" panose="02020603050405020304" pitchFamily="18" charset="0"/>
                <a:cs typeface="Times New Roman" panose="02020603050405020304" pitchFamily="18" charset="0"/>
              </a:rPr>
              <a:t>2</a:t>
            </a:r>
            <a:endParaRPr lang="zh-CN" altLang="en-US" b="1" dirty="0">
              <a:latin typeface="Times New Roman" panose="02020603050405020304" pitchFamily="18" charset="0"/>
              <a:cs typeface="Times New Roman" panose="02020603050405020304" pitchFamily="18" charset="0"/>
            </a:endParaRPr>
          </a:p>
        </p:txBody>
      </p:sp>
      <p:cxnSp>
        <p:nvCxnSpPr>
          <p:cNvPr id="27" name="直接连接符 26"/>
          <p:cNvCxnSpPr/>
          <p:nvPr/>
        </p:nvCxnSpPr>
        <p:spPr>
          <a:xfrm>
            <a:off x="752904" y="3088582"/>
            <a:ext cx="518715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421281" y="4563100"/>
            <a:ext cx="206134" cy="369332"/>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a:latin typeface="Times New Roman" panose="02020603050405020304" pitchFamily="18" charset="0"/>
                <a:cs typeface="Times New Roman" panose="02020603050405020304" pitchFamily="18" charset="0"/>
              </a:rPr>
              <a:t>3</a:t>
            </a:r>
            <a:endParaRPr lang="zh-CN" altLang="en-US" b="1" dirty="0">
              <a:latin typeface="Times New Roman" panose="02020603050405020304" pitchFamily="18" charset="0"/>
              <a:cs typeface="Times New Roman" panose="02020603050405020304" pitchFamily="18" charset="0"/>
            </a:endParaRPr>
          </a:p>
        </p:txBody>
      </p:sp>
      <p:sp>
        <p:nvSpPr>
          <p:cNvPr id="30" name="矩形 29"/>
          <p:cNvSpPr/>
          <p:nvPr/>
        </p:nvSpPr>
        <p:spPr>
          <a:xfrm>
            <a:off x="620003" y="944546"/>
            <a:ext cx="6868451" cy="369332"/>
          </a:xfrm>
          <a:prstGeom prst="rect">
            <a:avLst/>
          </a:prstGeom>
        </p:spPr>
        <p:txBody>
          <a:bodyPr wrap="square">
            <a:spAutoFit/>
          </a:bodyPr>
          <a:lstStyle/>
          <a:p>
            <a:r>
              <a:rPr lang="zh-CN" altLang="en-US" b="1" dirty="0" smtClean="0">
                <a:latin typeface="Times New Roman" panose="02020603050405020304" pitchFamily="18" charset="0"/>
              </a:rPr>
              <a:t>设计了能够模拟典型</a:t>
            </a:r>
            <a:r>
              <a:rPr lang="zh-CN" altLang="en-US" b="1" dirty="0">
                <a:latin typeface="Times New Roman" panose="02020603050405020304" pitchFamily="18" charset="0"/>
              </a:rPr>
              <a:t>套齿联轴器结构特征</a:t>
            </a:r>
            <a:r>
              <a:rPr lang="zh-CN" altLang="en-US" b="1" dirty="0" smtClean="0">
                <a:latin typeface="Times New Roman" panose="02020603050405020304" pitchFamily="18" charset="0"/>
              </a:rPr>
              <a:t>的刚度测试系统</a:t>
            </a:r>
            <a:endParaRPr lang="zh-CN" altLang="en-US" dirty="0"/>
          </a:p>
        </p:txBody>
      </p:sp>
      <p:sp>
        <p:nvSpPr>
          <p:cNvPr id="31" name="矩形 30"/>
          <p:cNvSpPr/>
          <p:nvPr/>
        </p:nvSpPr>
        <p:spPr>
          <a:xfrm>
            <a:off x="421281" y="944546"/>
            <a:ext cx="206134" cy="36933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a:latin typeface="Times New Roman" panose="02020603050405020304" pitchFamily="18" charset="0"/>
                <a:cs typeface="Times New Roman" panose="02020603050405020304" pitchFamily="18" charset="0"/>
              </a:rPr>
              <a:t>1</a:t>
            </a:r>
            <a:endParaRPr lang="zh-CN" altLang="en-US" b="1" dirty="0">
              <a:latin typeface="Times New Roman" panose="02020603050405020304" pitchFamily="18" charset="0"/>
              <a:cs typeface="Times New Roman" panose="02020603050405020304" pitchFamily="18" charset="0"/>
            </a:endParaRPr>
          </a:p>
        </p:txBody>
      </p:sp>
      <p:cxnSp>
        <p:nvCxnSpPr>
          <p:cNvPr id="36" name="直接连接符 35"/>
          <p:cNvCxnSpPr/>
          <p:nvPr/>
        </p:nvCxnSpPr>
        <p:spPr>
          <a:xfrm>
            <a:off x="728132" y="4932432"/>
            <a:ext cx="61641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26384" y="1313878"/>
            <a:ext cx="572254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617220" y="1289721"/>
            <a:ext cx="8263890" cy="1384995"/>
          </a:xfrm>
          <a:prstGeom prst="rect">
            <a:avLst/>
          </a:prstGeom>
        </p:spPr>
        <p:txBody>
          <a:bodyPr wrap="square">
            <a:spAutoFit/>
          </a:bodyPr>
          <a:lstStyle/>
          <a:p>
            <a:pPr lvl="0" algn="just">
              <a:lnSpc>
                <a:spcPct val="150000"/>
              </a:lnSpc>
            </a:pPr>
            <a:r>
              <a:rPr lang="zh-CN" altLang="en-US" sz="1400" dirty="0" smtClean="0"/>
              <a:t>设计</a:t>
            </a:r>
            <a:r>
              <a:rPr lang="zh-CN" altLang="en-US" sz="1400" dirty="0"/>
              <a:t>并构建了套齿连接结构刚度测试装置，基于</a:t>
            </a:r>
            <a:r>
              <a:rPr lang="en-US" altLang="zh-CN" sz="1400" dirty="0"/>
              <a:t>ANSYS workbench</a:t>
            </a:r>
            <a:r>
              <a:rPr lang="zh-CN" altLang="en-US" sz="1400" dirty="0"/>
              <a:t>软件建立了套齿试验件的有限元模型，分别从数值仿真和静态刚度测试的角度研究了套齿连接结构的刚度</a:t>
            </a:r>
            <a:r>
              <a:rPr lang="zh-CN" altLang="en-US" sz="1400" dirty="0" smtClean="0"/>
              <a:t>特性及其影响因素。结果</a:t>
            </a:r>
            <a:r>
              <a:rPr lang="zh-CN" altLang="en-US" sz="1400" dirty="0"/>
              <a:t>表明：随着径向载荷增加，套齿连接结构整体刚度逐渐增加，相同径向载荷下减小</a:t>
            </a:r>
            <a:r>
              <a:rPr lang="en-US" altLang="zh-CN" sz="1400" dirty="0"/>
              <a:t>B</a:t>
            </a:r>
            <a:r>
              <a:rPr lang="zh-CN" altLang="en-US" sz="1400" dirty="0"/>
              <a:t>定位面配合间隙、增加螺母拧紧力矩</a:t>
            </a:r>
            <a:r>
              <a:rPr lang="zh-CN" altLang="en-US" sz="1400" dirty="0" smtClean="0"/>
              <a:t>或增加</a:t>
            </a:r>
            <a:r>
              <a:rPr lang="zh-CN" altLang="en-US" sz="1400" dirty="0"/>
              <a:t>扭矩，都会提高该结构的整体刚度。</a:t>
            </a:r>
            <a:endParaRPr lang="zh-CN" altLang="en-US" sz="1400" b="1" dirty="0">
              <a:solidFill>
                <a:prstClr val="black"/>
              </a:solidFill>
            </a:endParaRPr>
          </a:p>
        </p:txBody>
      </p:sp>
    </p:spTree>
    <p:extLst>
      <p:ext uri="{BB962C8B-B14F-4D97-AF65-F5344CB8AC3E}">
        <p14:creationId xmlns:p14="http://schemas.microsoft.com/office/powerpoint/2010/main" val="3838037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smtClean="0">
                <a:solidFill>
                  <a:schemeClr val="bg1">
                    <a:lumMod val="95000"/>
                  </a:schemeClr>
                </a:solidFill>
                <a:latin typeface="黑体" panose="02010609060101010101" pitchFamily="49" charset="-122"/>
                <a:ea typeface="黑体" panose="02010609060101010101" pitchFamily="49" charset="-122"/>
              </a:rPr>
              <a:t>第五章</a:t>
            </a:r>
            <a:endParaRPr lang="zh-CN" altLang="en-US" sz="3200" dirty="0">
              <a:solidFill>
                <a:schemeClr val="bg1">
                  <a:lumMod val="95000"/>
                </a:schemeClr>
              </a:solidFill>
              <a:latin typeface="黑体" panose="02010609060101010101" pitchFamily="49" charset="-122"/>
              <a:ea typeface="黑体" panose="02010609060101010101" pitchFamily="49" charset="-122"/>
            </a:endParaRPr>
          </a:p>
        </p:txBody>
      </p:sp>
      <p:sp>
        <p:nvSpPr>
          <p:cNvPr id="24" name="文本框 23"/>
          <p:cNvSpPr txBox="1"/>
          <p:nvPr/>
        </p:nvSpPr>
        <p:spPr>
          <a:xfrm>
            <a:off x="0" y="13956"/>
            <a:ext cx="7386919" cy="637675"/>
          </a:xfrm>
          <a:prstGeom prst="rect">
            <a:avLst/>
          </a:prstGeom>
          <a:noFill/>
        </p:spPr>
        <p:txBody>
          <a:bodyPr wrap="square" rtlCol="0">
            <a:spAutoFit/>
          </a:bodyPr>
          <a:lstStyle/>
          <a:p>
            <a:pPr>
              <a:lnSpc>
                <a:spcPct val="150000"/>
              </a:lnSpc>
              <a:spcAft>
                <a:spcPts val="600"/>
              </a:spcAft>
            </a:pPr>
            <a:r>
              <a:rPr lang="zh-CN" altLang="en-US" sz="28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a:solidFill>
                  <a:schemeClr val="bg1">
                    <a:lumMod val="50000"/>
                  </a:schemeClr>
                </a:solidFill>
                <a:latin typeface="黑体" panose="02010609060101010101" pitchFamily="49" charset="-122"/>
                <a:ea typeface="黑体" panose="02010609060101010101" pitchFamily="49" charset="-122"/>
              </a:rPr>
              <a:t>展望</a:t>
            </a:r>
          </a:p>
        </p:txBody>
      </p:sp>
      <p:sp>
        <p:nvSpPr>
          <p:cNvPr id="6" name="矩形 5"/>
          <p:cNvSpPr/>
          <p:nvPr/>
        </p:nvSpPr>
        <p:spPr>
          <a:xfrm>
            <a:off x="827492" y="1105818"/>
            <a:ext cx="5731934" cy="369332"/>
          </a:xfrm>
          <a:prstGeom prst="rect">
            <a:avLst/>
          </a:prstGeom>
        </p:spPr>
        <p:txBody>
          <a:bodyPr wrap="square">
            <a:spAutoFit/>
          </a:bodyPr>
          <a:lstStyle/>
          <a:p>
            <a:r>
              <a:rPr lang="zh-CN" altLang="en-US" b="1" kern="100" dirty="0" smtClean="0">
                <a:latin typeface="Times New Roman" panose="02020603050405020304" pitchFamily="18" charset="0"/>
                <a:cs typeface="Times New Roman" panose="02020603050405020304" pitchFamily="18" charset="0"/>
              </a:rPr>
              <a:t>研究套齿</a:t>
            </a:r>
            <a:r>
              <a:rPr lang="zh-CN" altLang="en-US" b="1" kern="100" dirty="0">
                <a:latin typeface="Times New Roman" panose="02020603050405020304" pitchFamily="18" charset="0"/>
                <a:cs typeface="Times New Roman" panose="02020603050405020304" pitchFamily="18" charset="0"/>
              </a:rPr>
              <a:t>连接</a:t>
            </a:r>
            <a:r>
              <a:rPr lang="zh-CN" altLang="en-US" b="1" kern="100" dirty="0" smtClean="0">
                <a:latin typeface="Times New Roman" panose="02020603050405020304" pitchFamily="18" charset="0"/>
                <a:cs typeface="Times New Roman" panose="02020603050405020304" pitchFamily="18" charset="0"/>
              </a:rPr>
              <a:t>结构阻尼</a:t>
            </a:r>
            <a:r>
              <a:rPr lang="zh-CN" altLang="en-US" b="1" kern="100" dirty="0">
                <a:latin typeface="Times New Roman" panose="02020603050405020304" pitchFamily="18" charset="0"/>
                <a:cs typeface="Times New Roman" panose="02020603050405020304" pitchFamily="18" charset="0"/>
              </a:rPr>
              <a:t>特性</a:t>
            </a:r>
            <a:r>
              <a:rPr lang="zh-CN" altLang="en-US" b="1" kern="100" dirty="0" smtClean="0">
                <a:latin typeface="Times New Roman" panose="02020603050405020304" pitchFamily="18" charset="0"/>
                <a:cs typeface="Times New Roman" panose="02020603050405020304" pitchFamily="18" charset="0"/>
              </a:rPr>
              <a:t>及其对转子振动响应的影响</a:t>
            </a:r>
            <a:endParaRPr lang="zh-CN" altLang="en-US" b="1" dirty="0"/>
          </a:p>
        </p:txBody>
      </p:sp>
      <p:sp>
        <p:nvSpPr>
          <p:cNvPr id="7" name="矩形 6"/>
          <p:cNvSpPr/>
          <p:nvPr/>
        </p:nvSpPr>
        <p:spPr>
          <a:xfrm>
            <a:off x="856002" y="1495652"/>
            <a:ext cx="8099311" cy="830997"/>
          </a:xfrm>
          <a:prstGeom prst="rect">
            <a:avLst/>
          </a:prstGeom>
        </p:spPr>
        <p:txBody>
          <a:bodyPr wrap="square">
            <a:spAutoFit/>
          </a:bodyPr>
          <a:lstStyle/>
          <a:p>
            <a:pPr algn="just">
              <a:lnSpc>
                <a:spcPct val="150000"/>
              </a:lnSpc>
            </a:pPr>
            <a:r>
              <a:rPr lang="zh-CN" altLang="en-US" sz="1600" dirty="0" smtClean="0"/>
              <a:t>基于</a:t>
            </a:r>
            <a:r>
              <a:rPr lang="zh-CN" altLang="en-US" sz="1600" dirty="0"/>
              <a:t>已设计的套齿连接模拟试验件进行阻尼特性试验，结合数值仿真，揭示套齿连接结构的阻尼特性变化规律，从而为建立更精确的转子</a:t>
            </a:r>
            <a:r>
              <a:rPr lang="en-US" altLang="zh-CN" sz="1600" dirty="0"/>
              <a:t>-</a:t>
            </a:r>
            <a:r>
              <a:rPr lang="zh-CN" altLang="en-US" sz="1600" dirty="0"/>
              <a:t>联轴器</a:t>
            </a:r>
            <a:r>
              <a:rPr lang="en-US" altLang="zh-CN" sz="1600" dirty="0"/>
              <a:t>-</a:t>
            </a:r>
            <a:r>
              <a:rPr lang="zh-CN" altLang="en-US" sz="1600" dirty="0"/>
              <a:t>支承模型提供参考。</a:t>
            </a:r>
          </a:p>
        </p:txBody>
      </p:sp>
      <p:sp>
        <p:nvSpPr>
          <p:cNvPr id="13" name="矩形 12"/>
          <p:cNvSpPr/>
          <p:nvPr/>
        </p:nvSpPr>
        <p:spPr>
          <a:xfrm>
            <a:off x="827491" y="2515458"/>
            <a:ext cx="6259108" cy="369332"/>
          </a:xfrm>
          <a:prstGeom prst="rect">
            <a:avLst/>
          </a:prstGeom>
        </p:spPr>
        <p:txBody>
          <a:bodyPr wrap="square">
            <a:spAutoFit/>
          </a:bodyPr>
          <a:lstStyle/>
          <a:p>
            <a:r>
              <a:rPr lang="zh-CN" altLang="en-US" b="1" dirty="0" smtClean="0">
                <a:latin typeface="Times New Roman" panose="02020603050405020304" pitchFamily="18" charset="0"/>
              </a:rPr>
              <a:t>考虑支承等结构非线性因素的复杂转子不对中故障模型</a:t>
            </a:r>
            <a:endParaRPr lang="zh-CN" altLang="en-US" dirty="0"/>
          </a:p>
        </p:txBody>
      </p:sp>
      <p:sp>
        <p:nvSpPr>
          <p:cNvPr id="25" name="矩形 24"/>
          <p:cNvSpPr/>
          <p:nvPr/>
        </p:nvSpPr>
        <p:spPr>
          <a:xfrm>
            <a:off x="621358" y="1105818"/>
            <a:ext cx="20613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1</a:t>
            </a:r>
            <a:endParaRPr lang="zh-CN" altLang="en-US" b="1" dirty="0">
              <a:latin typeface="Times New Roman" panose="02020603050405020304" pitchFamily="18" charset="0"/>
              <a:cs typeface="Times New Roman" panose="02020603050405020304" pitchFamily="18" charset="0"/>
            </a:endParaRPr>
          </a:p>
        </p:txBody>
      </p:sp>
      <p:cxnSp>
        <p:nvCxnSpPr>
          <p:cNvPr id="27" name="直接连接符 26"/>
          <p:cNvCxnSpPr/>
          <p:nvPr/>
        </p:nvCxnSpPr>
        <p:spPr>
          <a:xfrm>
            <a:off x="956733" y="1475150"/>
            <a:ext cx="547199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621357" y="2530452"/>
            <a:ext cx="206134" cy="369332"/>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2</a:t>
            </a:r>
            <a:endParaRPr lang="zh-CN" altLang="en-US" b="1" dirty="0">
              <a:latin typeface="Times New Roman" panose="02020603050405020304" pitchFamily="18" charset="0"/>
              <a:cs typeface="Times New Roman" panose="02020603050405020304" pitchFamily="18" charset="0"/>
            </a:endParaRPr>
          </a:p>
        </p:txBody>
      </p:sp>
      <p:sp>
        <p:nvSpPr>
          <p:cNvPr id="31" name="矩形 30"/>
          <p:cNvSpPr/>
          <p:nvPr/>
        </p:nvSpPr>
        <p:spPr>
          <a:xfrm>
            <a:off x="649868" y="4558296"/>
            <a:ext cx="212972" cy="36933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b="1" dirty="0" smtClean="0">
                <a:latin typeface="Times New Roman" panose="02020603050405020304" pitchFamily="18" charset="0"/>
                <a:cs typeface="Times New Roman" panose="02020603050405020304" pitchFamily="18" charset="0"/>
              </a:rPr>
              <a:t>3</a:t>
            </a:r>
            <a:endParaRPr lang="zh-CN" altLang="en-US" b="1" dirty="0">
              <a:latin typeface="Times New Roman" panose="02020603050405020304" pitchFamily="18" charset="0"/>
              <a:cs typeface="Times New Roman" panose="02020603050405020304" pitchFamily="18" charset="0"/>
            </a:endParaRPr>
          </a:p>
        </p:txBody>
      </p:sp>
      <p:cxnSp>
        <p:nvCxnSpPr>
          <p:cNvPr id="37" name="直接连接符 36"/>
          <p:cNvCxnSpPr/>
          <p:nvPr/>
        </p:nvCxnSpPr>
        <p:spPr>
          <a:xfrm>
            <a:off x="956731" y="2884790"/>
            <a:ext cx="547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956731" y="4927628"/>
            <a:ext cx="643459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856003" y="4949191"/>
            <a:ext cx="8099310" cy="1200329"/>
          </a:xfrm>
          <a:prstGeom prst="rect">
            <a:avLst/>
          </a:prstGeom>
        </p:spPr>
        <p:txBody>
          <a:bodyPr wrap="square">
            <a:spAutoFit/>
          </a:bodyPr>
          <a:lstStyle/>
          <a:p>
            <a:pPr algn="just">
              <a:lnSpc>
                <a:spcPct val="150000"/>
              </a:lnSpc>
            </a:pPr>
            <a:r>
              <a:rPr lang="zh-CN" altLang="en-US" sz="1600" dirty="0" smtClean="0"/>
              <a:t>目前</a:t>
            </a:r>
            <a:r>
              <a:rPr lang="zh-CN" altLang="en-US" sz="1600" dirty="0"/>
              <a:t>，试验研究仍然是揭示转子系统不对中故障机理，验证力学模型最有效的手段，本文仅对该问题进行了初步的试验研究，在今后的工作中还需要利用转子试验器进行更多不同类型和不同程度的不对中模拟试验，提高测试精度，获取更多故障特征信息。</a:t>
            </a:r>
            <a:endParaRPr lang="zh-CN" altLang="en-US" sz="1600" b="1" dirty="0">
              <a:solidFill>
                <a:prstClr val="black"/>
              </a:solidFill>
            </a:endParaRPr>
          </a:p>
        </p:txBody>
      </p:sp>
      <p:sp>
        <p:nvSpPr>
          <p:cNvPr id="2" name="矩形 1"/>
          <p:cNvSpPr/>
          <p:nvPr/>
        </p:nvSpPr>
        <p:spPr>
          <a:xfrm>
            <a:off x="856001" y="4569078"/>
            <a:ext cx="2859351" cy="369332"/>
          </a:xfrm>
          <a:prstGeom prst="rect">
            <a:avLst/>
          </a:prstGeom>
        </p:spPr>
        <p:txBody>
          <a:bodyPr wrap="square">
            <a:spAutoFit/>
          </a:bodyPr>
          <a:lstStyle/>
          <a:p>
            <a:r>
              <a:rPr lang="zh-CN" altLang="en-US" b="1" dirty="0" smtClean="0">
                <a:latin typeface="Times New Roman" panose="02020603050405020304" pitchFamily="18" charset="0"/>
              </a:rPr>
              <a:t>更</a:t>
            </a:r>
            <a:r>
              <a:rPr lang="zh-CN" altLang="en-US" b="1" dirty="0">
                <a:latin typeface="Times New Roman" panose="02020603050405020304" pitchFamily="18" charset="0"/>
              </a:rPr>
              <a:t>细致</a:t>
            </a:r>
            <a:r>
              <a:rPr lang="zh-CN" altLang="en-US" b="1" dirty="0" smtClean="0">
                <a:latin typeface="Times New Roman" panose="02020603050405020304" pitchFamily="18" charset="0"/>
              </a:rPr>
              <a:t>的不对中故障模拟</a:t>
            </a:r>
            <a:endParaRPr lang="zh-CN" altLang="en-US" dirty="0"/>
          </a:p>
        </p:txBody>
      </p:sp>
      <p:sp>
        <p:nvSpPr>
          <p:cNvPr id="3" name="矩形 2"/>
          <p:cNvSpPr/>
          <p:nvPr/>
        </p:nvSpPr>
        <p:spPr>
          <a:xfrm>
            <a:off x="824486" y="2926624"/>
            <a:ext cx="8130827" cy="1569660"/>
          </a:xfrm>
          <a:prstGeom prst="rect">
            <a:avLst/>
          </a:prstGeom>
        </p:spPr>
        <p:txBody>
          <a:bodyPr wrap="square">
            <a:spAutoFit/>
          </a:bodyPr>
          <a:lstStyle/>
          <a:p>
            <a:pPr>
              <a:lnSpc>
                <a:spcPct val="150000"/>
              </a:lnSpc>
            </a:pPr>
            <a:r>
              <a:rPr lang="zh-CN" altLang="en-US" sz="1600" dirty="0" smtClean="0"/>
              <a:t>不对</a:t>
            </a:r>
            <a:r>
              <a:rPr lang="zh-CN" altLang="en-US" sz="1600" dirty="0"/>
              <a:t>中</a:t>
            </a:r>
            <a:r>
              <a:rPr lang="zh-CN" altLang="en-US" sz="1600" dirty="0" smtClean="0"/>
              <a:t>故障会造成</a:t>
            </a:r>
            <a:r>
              <a:rPr lang="zh-CN" altLang="en-US" sz="1600" dirty="0"/>
              <a:t>支承</a:t>
            </a:r>
            <a:r>
              <a:rPr lang="zh-CN" altLang="en-US" sz="1600" dirty="0" smtClean="0"/>
              <a:t>载荷</a:t>
            </a:r>
            <a:r>
              <a:rPr lang="zh-CN" altLang="en-US" sz="1600" dirty="0"/>
              <a:t>的重新分配</a:t>
            </a:r>
            <a:r>
              <a:rPr lang="zh-CN" altLang="en-US" sz="1600" dirty="0" smtClean="0"/>
              <a:t>，这种</a:t>
            </a:r>
            <a:r>
              <a:rPr lang="zh-CN" altLang="en-US" sz="1600" dirty="0"/>
              <a:t>分配往往是非均匀的，同时滚动轴承中存在游隙、变刚度等非线性因素，导致轴承会对</a:t>
            </a:r>
            <a:r>
              <a:rPr lang="zh-CN" altLang="en-US" sz="1600" dirty="0" smtClean="0"/>
              <a:t>转子产生</a:t>
            </a:r>
            <a:r>
              <a:rPr lang="zh-CN" altLang="en-US" sz="1600" dirty="0"/>
              <a:t>十分复杂的作用力，进而影响转子系统振动</a:t>
            </a:r>
            <a:r>
              <a:rPr lang="zh-CN" altLang="en-US" sz="1600" dirty="0" smtClean="0"/>
              <a:t>响应</a:t>
            </a:r>
            <a:r>
              <a:rPr lang="zh-CN" altLang="en-US" sz="1600" dirty="0"/>
              <a:t>。</a:t>
            </a:r>
            <a:r>
              <a:rPr lang="zh-CN" altLang="en-US" sz="1600" dirty="0" smtClean="0"/>
              <a:t>下一步</a:t>
            </a:r>
            <a:r>
              <a:rPr lang="zh-CN" altLang="en-US" sz="1600" dirty="0"/>
              <a:t>可以</a:t>
            </a:r>
            <a:r>
              <a:rPr lang="zh-CN" altLang="en-US" sz="1600" dirty="0" smtClean="0"/>
              <a:t>在已有的转子系统</a:t>
            </a:r>
            <a:r>
              <a:rPr lang="zh-CN" altLang="en-US" sz="1600" dirty="0"/>
              <a:t>不对</a:t>
            </a:r>
            <a:r>
              <a:rPr lang="zh-CN" altLang="en-US" sz="1600" dirty="0" smtClean="0"/>
              <a:t>中动力学模型</a:t>
            </a:r>
            <a:r>
              <a:rPr lang="zh-CN" altLang="en-US" sz="1600" dirty="0"/>
              <a:t>基础上考虑支承非线性等因素，建立更复杂、更精确、更逼近工程实际的故障转子系统动力学模型。</a:t>
            </a:r>
          </a:p>
        </p:txBody>
      </p:sp>
    </p:spTree>
    <p:extLst>
      <p:ext uri="{BB962C8B-B14F-4D97-AF65-F5344CB8AC3E}">
        <p14:creationId xmlns:p14="http://schemas.microsoft.com/office/powerpoint/2010/main" val="3616580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6457950" y="6356351"/>
            <a:ext cx="2057400" cy="365125"/>
          </a:xfrm>
          <a:prstGeom prst="rect">
            <a:avLst/>
          </a:prstGeom>
        </p:spPr>
        <p:txBody>
          <a:bodyPr/>
          <a:lstStyle/>
          <a:p>
            <a:fld id="{9C499626-A7FC-4EA6-8C73-396CBD8F5C95}" type="slidenum">
              <a:rPr lang="zh-CN" altLang="en-US" smtClean="0"/>
              <a:t>73</a:t>
            </a:fld>
            <a:endParaRPr lang="zh-CN" altLang="en-US"/>
          </a:p>
        </p:txBody>
      </p:sp>
      <p:sp>
        <p:nvSpPr>
          <p:cNvPr id="38" name="矩形 37"/>
          <p:cNvSpPr/>
          <p:nvPr/>
        </p:nvSpPr>
        <p:spPr>
          <a:xfrm>
            <a:off x="0" y="6356350"/>
            <a:ext cx="9144000" cy="501651"/>
          </a:xfrm>
          <a:prstGeom prst="rect">
            <a:avLst/>
          </a:prstGeom>
          <a:solidFill>
            <a:srgbClr val="085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3"/>
          <p:cNvSpPr txBox="1">
            <a:spLocks/>
          </p:cNvSpPr>
          <p:nvPr/>
        </p:nvSpPr>
        <p:spPr bwMode="auto">
          <a:xfrm>
            <a:off x="-1524000" y="1804418"/>
            <a:ext cx="12192000" cy="1807155"/>
          </a:xfrm>
          <a:prstGeom prst="rect">
            <a:avLst/>
          </a:prstGeom>
          <a:noFill/>
          <a:ln w="9525">
            <a:noFill/>
            <a:miter lim="800000"/>
            <a:headEnd/>
            <a:tailEnd/>
          </a:ln>
        </p:spPr>
        <p:txBody>
          <a:bodyPr anchor="ctr"/>
          <a:lstStyle/>
          <a:p>
            <a:pPr algn="ctr" defTabSz="761981" eaLnBrk="0" hangingPunct="0">
              <a:defRPr/>
            </a:pPr>
            <a:r>
              <a:rPr lang="zh-CN" altLang="en-US" sz="5000" kern="0" dirty="0">
                <a:solidFill>
                  <a:srgbClr val="0852A4"/>
                </a:solidFill>
                <a:latin typeface="黑体" panose="02010609060101010101" pitchFamily="49" charset="-122"/>
                <a:ea typeface="黑体" panose="02010609060101010101" pitchFamily="49" charset="-122"/>
                <a:cs typeface="+mj-cs"/>
              </a:rPr>
              <a:t>谢谢</a:t>
            </a:r>
            <a:r>
              <a:rPr lang="zh-CN" altLang="en-US" sz="5000" kern="0" dirty="0" smtClean="0">
                <a:solidFill>
                  <a:srgbClr val="0852A4"/>
                </a:solidFill>
                <a:latin typeface="黑体" panose="02010609060101010101" pitchFamily="49" charset="-122"/>
                <a:ea typeface="黑体" panose="02010609060101010101" pitchFamily="49" charset="-122"/>
                <a:cs typeface="+mj-cs"/>
              </a:rPr>
              <a:t>各位</a:t>
            </a:r>
            <a:r>
              <a:rPr lang="zh-CN" altLang="en-US" sz="5000" kern="0" dirty="0">
                <a:solidFill>
                  <a:srgbClr val="0852A4"/>
                </a:solidFill>
                <a:latin typeface="黑体" panose="02010609060101010101" pitchFamily="49" charset="-122"/>
                <a:ea typeface="黑体" panose="02010609060101010101" pitchFamily="49" charset="-122"/>
                <a:cs typeface="+mj-cs"/>
              </a:rPr>
              <a:t>老师</a:t>
            </a:r>
            <a:r>
              <a:rPr lang="zh-CN" altLang="en-US" sz="5000" kern="0" dirty="0" smtClean="0">
                <a:solidFill>
                  <a:srgbClr val="0852A4"/>
                </a:solidFill>
                <a:latin typeface="黑体" panose="02010609060101010101" pitchFamily="49" charset="-122"/>
                <a:ea typeface="黑体" panose="02010609060101010101" pitchFamily="49" charset="-122"/>
                <a:cs typeface="+mj-cs"/>
              </a:rPr>
              <a:t>和</a:t>
            </a:r>
            <a:r>
              <a:rPr lang="zh-CN" altLang="en-US" sz="5000" kern="0" dirty="0">
                <a:solidFill>
                  <a:srgbClr val="0852A4"/>
                </a:solidFill>
                <a:latin typeface="黑体" panose="02010609060101010101" pitchFamily="49" charset="-122"/>
                <a:ea typeface="黑体" panose="02010609060101010101" pitchFamily="49" charset="-122"/>
                <a:cs typeface="+mj-cs"/>
              </a:rPr>
              <a:t>同学！</a:t>
            </a:r>
          </a:p>
        </p:txBody>
      </p:sp>
      <p:sp>
        <p:nvSpPr>
          <p:cNvPr id="15" name="副标题 4"/>
          <p:cNvSpPr txBox="1">
            <a:spLocks/>
          </p:cNvSpPr>
          <p:nvPr/>
        </p:nvSpPr>
        <p:spPr bwMode="auto">
          <a:xfrm>
            <a:off x="-1523993" y="3684599"/>
            <a:ext cx="12191999" cy="584200"/>
          </a:xfrm>
          <a:prstGeom prst="rect">
            <a:avLst/>
          </a:prstGeom>
          <a:noFill/>
          <a:ln w="9525">
            <a:noFill/>
            <a:miter lim="800000"/>
            <a:headEnd/>
            <a:tailEnd/>
          </a:ln>
        </p:spPr>
        <p:txBody>
          <a:bodyPr/>
          <a:lstStyle/>
          <a:p>
            <a:pPr marL="342891" indent="-342891" algn="ctr" defTabSz="761981" eaLnBrk="0" hangingPunct="0">
              <a:spcBef>
                <a:spcPct val="20000"/>
              </a:spcBef>
              <a:buClr>
                <a:srgbClr val="CC0000"/>
              </a:buClr>
              <a:buSzPct val="100000"/>
              <a:defRPr/>
            </a:pPr>
            <a:r>
              <a:rPr lang="zh-CN" altLang="en-US" sz="3600" kern="0" dirty="0">
                <a:latin typeface="黑体" panose="02010609060101010101" pitchFamily="49" charset="-122"/>
                <a:ea typeface="黑体" panose="02010609060101010101" pitchFamily="49" charset="-122"/>
              </a:rPr>
              <a:t>敬请批评指正！</a:t>
            </a:r>
          </a:p>
        </p:txBody>
      </p:sp>
    </p:spTree>
    <p:extLst>
      <p:ext uri="{BB962C8B-B14F-4D97-AF65-F5344CB8AC3E}">
        <p14:creationId xmlns:p14="http://schemas.microsoft.com/office/powerpoint/2010/main" val="523203350"/>
      </p:ext>
    </p:extLst>
  </p:cSld>
  <p:clrMapOvr>
    <a:masterClrMapping/>
  </p:clrMapOvr>
  <mc:AlternateContent xmlns:mc="http://schemas.openxmlformats.org/markup-compatibility/2006" xmlns:p14="http://schemas.microsoft.com/office/powerpoint/2010/main">
    <mc:Choice Requires="p14">
      <p:transition spd="slow" p14:dur="2000" advTm="7525"/>
    </mc:Choice>
    <mc:Fallback xmlns="">
      <p:transition spd="slow" advTm="752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a:solidFill>
                  <a:schemeClr val="bg1">
                    <a:lumMod val="95000"/>
                  </a:schemeClr>
                </a:solidFill>
                <a:latin typeface="黑体" panose="02010609060101010101" pitchFamily="49" charset="-122"/>
                <a:ea typeface="黑体" panose="02010609060101010101" pitchFamily="49" charset="-122"/>
              </a:rPr>
              <a:t>第一章</a:t>
            </a:r>
          </a:p>
        </p:txBody>
      </p:sp>
      <p:sp>
        <p:nvSpPr>
          <p:cNvPr id="3" name="文本框 2"/>
          <p:cNvSpPr txBox="1"/>
          <p:nvPr/>
        </p:nvSpPr>
        <p:spPr>
          <a:xfrm>
            <a:off x="0" y="13956"/>
            <a:ext cx="7386919" cy="830997"/>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smtClean="0">
                <a:solidFill>
                  <a:schemeClr val="bg1">
                    <a:lumMod val="50000"/>
                  </a:schemeClr>
                </a:solidFill>
                <a:latin typeface="黑体" panose="02010609060101010101" pitchFamily="49" charset="-122"/>
                <a:ea typeface="黑体" panose="02010609060101010101" pitchFamily="49" charset="-122"/>
              </a:rPr>
              <a:t>联轴器不对中试验研究现状</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sp>
        <p:nvSpPr>
          <p:cNvPr id="9" name="矩形 8"/>
          <p:cNvSpPr/>
          <p:nvPr/>
        </p:nvSpPr>
        <p:spPr>
          <a:xfrm>
            <a:off x="237959" y="2885504"/>
            <a:ext cx="8523403" cy="3933384"/>
          </a:xfrm>
          <a:prstGeom prst="rect">
            <a:avLst/>
          </a:prstGeom>
          <a:gradFill>
            <a:gsLst>
              <a:gs pos="0">
                <a:schemeClr val="accent2">
                  <a:lumMod val="20000"/>
                  <a:lumOff val="80000"/>
                </a:schemeClr>
              </a:gs>
              <a:gs pos="58000">
                <a:schemeClr val="accent2">
                  <a:lumMod val="40000"/>
                  <a:lumOff val="60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lnSpc>
                <a:spcPct val="120000"/>
              </a:lnSpc>
              <a:spcAft>
                <a:spcPts val="0"/>
              </a:spcAft>
              <a:tabLst>
                <a:tab pos="270510" algn="l"/>
              </a:tabLst>
            </a:pP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kern="100" dirty="0" smtClean="0">
                <a:latin typeface="Times New Roman" panose="02020603050405020304" pitchFamily="18" charset="0"/>
                <a:cs typeface="Times New Roman" panose="02020603050405020304" pitchFamily="18" charset="0"/>
              </a:rPr>
              <a:t>]Chen </a:t>
            </a:r>
            <a:r>
              <a:rPr lang="en-US" altLang="zh-CN" sz="1600" kern="100" dirty="0">
                <a:latin typeface="Times New Roman" panose="02020603050405020304" pitchFamily="18" charset="0"/>
                <a:cs typeface="Times New Roman" panose="02020603050405020304" pitchFamily="18" charset="0"/>
              </a:rPr>
              <a:t>F , </a:t>
            </a:r>
            <a:r>
              <a:rPr lang="en-US" altLang="zh-CN" sz="1600" kern="100" dirty="0" err="1">
                <a:latin typeface="Times New Roman" panose="02020603050405020304" pitchFamily="18" charset="0"/>
                <a:cs typeface="Times New Roman" panose="02020603050405020304" pitchFamily="18" charset="0"/>
              </a:rPr>
              <a:t>Bai</a:t>
            </a:r>
            <a:r>
              <a:rPr lang="en-US" altLang="zh-CN" sz="1600" kern="100" dirty="0">
                <a:latin typeface="Times New Roman" panose="02020603050405020304" pitchFamily="18" charset="0"/>
                <a:cs typeface="Times New Roman" panose="02020603050405020304" pitchFamily="18" charset="0"/>
              </a:rPr>
              <a:t> F , Chen C , et al. Research on double span rotor system driven by motorized spindle with coupling misalignment[J]. Advances in Mechanical Engineering, 2019, 11(4</a:t>
            </a:r>
            <a:r>
              <a:rPr lang="en-US" altLang="zh-CN" sz="1600" kern="100" dirty="0" smtClean="0">
                <a:latin typeface="Times New Roman" panose="02020603050405020304" pitchFamily="18" charset="0"/>
                <a:cs typeface="Times New Roman" panose="02020603050405020304" pitchFamily="18" charset="0"/>
              </a:rPr>
              <a:t>):1-17.</a:t>
            </a:r>
          </a:p>
          <a:p>
            <a:pPr lvl="0" algn="just">
              <a:lnSpc>
                <a:spcPct val="1200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2</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600" kern="100" dirty="0" smtClean="0">
                <a:latin typeface="Times New Roman" panose="02020603050405020304" pitchFamily="18" charset="0"/>
                <a:cs typeface="Times New Roman" panose="02020603050405020304" pitchFamily="18" charset="0"/>
              </a:rPr>
              <a:t>李明</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李自刚</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联轴器不对中故障转子系统的动力学试验</a:t>
            </a:r>
            <a:r>
              <a:rPr lang="en-US" altLang="zh-CN" sz="1600" kern="100" dirty="0">
                <a:latin typeface="Times New Roman" panose="02020603050405020304" pitchFamily="18" charset="0"/>
                <a:cs typeface="Times New Roman" panose="02020603050405020304" pitchFamily="18" charset="0"/>
              </a:rPr>
              <a:t>[J]. </a:t>
            </a:r>
            <a:r>
              <a:rPr lang="zh-CN" altLang="en-US" sz="1600" kern="100" dirty="0">
                <a:latin typeface="Times New Roman" panose="02020603050405020304" pitchFamily="18" charset="0"/>
                <a:cs typeface="Times New Roman" panose="02020603050405020304" pitchFamily="18" charset="0"/>
              </a:rPr>
              <a:t>振动</a:t>
            </a:r>
            <a:r>
              <a:rPr lang="en-US" altLang="zh-CN" sz="1600" kern="100" dirty="0">
                <a:latin typeface="Times New Roman" panose="02020603050405020304" pitchFamily="18" charset="0"/>
                <a:cs typeface="Times New Roman" panose="02020603050405020304" pitchFamily="18" charset="0"/>
              </a:rPr>
              <a:t>.</a:t>
            </a:r>
            <a:r>
              <a:rPr lang="zh-CN" altLang="en-US" sz="1600" kern="100" dirty="0">
                <a:latin typeface="Times New Roman" panose="02020603050405020304" pitchFamily="18" charset="0"/>
                <a:cs typeface="Times New Roman" panose="02020603050405020304" pitchFamily="18" charset="0"/>
              </a:rPr>
              <a:t>测试与诊断</a:t>
            </a:r>
            <a:r>
              <a:rPr lang="en-US" altLang="zh-CN" sz="1600" kern="100" dirty="0">
                <a:latin typeface="Times New Roman" panose="02020603050405020304" pitchFamily="18" charset="0"/>
                <a:cs typeface="Times New Roman" panose="02020603050405020304" pitchFamily="18" charset="0"/>
              </a:rPr>
              <a:t>, 2015, 35(2): 345-351+402</a:t>
            </a:r>
            <a:r>
              <a:rPr lang="en-US" altLang="zh-CN" sz="1600" kern="100" dirty="0" smtClean="0">
                <a:latin typeface="Times New Roman" panose="02020603050405020304" pitchFamily="18" charset="0"/>
                <a:cs typeface="Times New Roman" panose="02020603050405020304" pitchFamily="18" charset="0"/>
              </a:rPr>
              <a:t>.</a:t>
            </a:r>
          </a:p>
          <a:p>
            <a:pPr lvl="0" algn="just">
              <a:lnSpc>
                <a:spcPct val="1200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3</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err="1" smtClean="0">
                <a:latin typeface="Times New Roman" panose="02020603050405020304" pitchFamily="18" charset="0"/>
                <a:cs typeface="Times New Roman" panose="02020603050405020304" pitchFamily="18" charset="0"/>
              </a:rPr>
              <a:t>Pachpor</a:t>
            </a:r>
            <a:r>
              <a:rPr lang="en-US" altLang="zh-CN" sz="1600" kern="100" dirty="0" smtClean="0">
                <a:latin typeface="Times New Roman" panose="02020603050405020304" pitchFamily="18" charset="0"/>
                <a:cs typeface="Times New Roman" panose="02020603050405020304" pitchFamily="18" charset="0"/>
              </a:rPr>
              <a:t> A </a:t>
            </a:r>
            <a:r>
              <a:rPr lang="en-US" altLang="zh-CN" sz="1600" kern="100" dirty="0" err="1" smtClean="0">
                <a:latin typeface="Times New Roman" panose="02020603050405020304" pitchFamily="18" charset="0"/>
                <a:cs typeface="Times New Roman" panose="02020603050405020304" pitchFamily="18" charset="0"/>
              </a:rPr>
              <a:t>A</a:t>
            </a:r>
            <a:r>
              <a:rPr lang="en-US" altLang="zh-CN" sz="1600" kern="100" dirty="0" smtClean="0">
                <a:latin typeface="Times New Roman" panose="02020603050405020304" pitchFamily="18" charset="0"/>
                <a:cs typeface="Times New Roman" panose="02020603050405020304" pitchFamily="18" charset="0"/>
              </a:rPr>
              <a:t>, Mehta G D</a:t>
            </a:r>
            <a:r>
              <a:rPr lang="en-US" altLang="zh-CN" sz="1600" kern="100" dirty="0">
                <a:latin typeface="Times New Roman" panose="02020603050405020304" pitchFamily="18" charset="0"/>
                <a:cs typeface="Times New Roman" panose="02020603050405020304" pitchFamily="18" charset="0"/>
              </a:rPr>
              <a:t>, </a:t>
            </a:r>
            <a:r>
              <a:rPr lang="en-US" altLang="zh-CN" sz="1600" kern="100" dirty="0" err="1" smtClean="0">
                <a:latin typeface="Times New Roman" panose="02020603050405020304" pitchFamily="18" charset="0"/>
                <a:cs typeface="Times New Roman" panose="02020603050405020304" pitchFamily="18" charset="0"/>
              </a:rPr>
              <a:t>Sonpimple</a:t>
            </a:r>
            <a:r>
              <a:rPr lang="en-US" altLang="zh-CN" sz="1600" kern="100" dirty="0" smtClean="0">
                <a:latin typeface="Times New Roman" panose="02020603050405020304" pitchFamily="18" charset="0"/>
                <a:cs typeface="Times New Roman" panose="02020603050405020304" pitchFamily="18" charset="0"/>
              </a:rPr>
              <a:t> M K, </a:t>
            </a:r>
            <a:r>
              <a:rPr lang="en-US" altLang="zh-CN" sz="1600" kern="100" dirty="0">
                <a:latin typeface="Times New Roman" panose="02020603050405020304" pitchFamily="18" charset="0"/>
                <a:cs typeface="Times New Roman" panose="02020603050405020304" pitchFamily="18" charset="0"/>
              </a:rPr>
              <a:t>et al. A General Paper Review on Effect </a:t>
            </a:r>
            <a:r>
              <a:rPr lang="en-US" altLang="zh-CN" sz="1600" kern="100" dirty="0" smtClean="0">
                <a:latin typeface="Times New Roman" panose="02020603050405020304" pitchFamily="18" charset="0"/>
                <a:cs typeface="Times New Roman" panose="02020603050405020304" pitchFamily="18" charset="0"/>
              </a:rPr>
              <a:t>of Misalignment </a:t>
            </a:r>
            <a:r>
              <a:rPr lang="en-US" altLang="zh-CN" sz="1600" kern="100" dirty="0">
                <a:latin typeface="Times New Roman" panose="02020603050405020304" pitchFamily="18" charset="0"/>
                <a:cs typeface="Times New Roman" panose="02020603050405020304" pitchFamily="18" charset="0"/>
              </a:rPr>
              <a:t>on Vibration Response </a:t>
            </a:r>
            <a:r>
              <a:rPr lang="en-US" altLang="zh-CN" sz="1600" kern="100" dirty="0" smtClean="0">
                <a:latin typeface="Times New Roman" panose="02020603050405020304" pitchFamily="18" charset="0"/>
                <a:cs typeface="Times New Roman" panose="02020603050405020304" pitchFamily="18" charset="0"/>
              </a:rPr>
              <a:t>of Coupling[J</a:t>
            </a:r>
            <a:r>
              <a:rPr lang="en-US" altLang="zh-CN" sz="1600" kern="100" dirty="0">
                <a:latin typeface="Times New Roman" panose="02020603050405020304" pitchFamily="18" charset="0"/>
                <a:cs typeface="Times New Roman" panose="02020603050405020304" pitchFamily="18" charset="0"/>
              </a:rPr>
              <a:t>]. International Engineering Research </a:t>
            </a:r>
            <a:r>
              <a:rPr lang="en-US" altLang="zh-CN" sz="1600" kern="100" dirty="0" smtClean="0">
                <a:latin typeface="Times New Roman" panose="02020603050405020304" pitchFamily="18" charset="0"/>
                <a:cs typeface="Times New Roman" panose="02020603050405020304" pitchFamily="18" charset="0"/>
              </a:rPr>
              <a:t>Journal, 2016, 3:210-213.</a:t>
            </a:r>
          </a:p>
          <a:p>
            <a:pPr lvl="0" algn="just">
              <a:lnSpc>
                <a:spcPct val="1200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4</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600" kern="100" dirty="0" smtClean="0">
                <a:latin typeface="Times New Roman" panose="02020603050405020304" pitchFamily="18" charset="0"/>
                <a:cs typeface="Times New Roman" panose="02020603050405020304" pitchFamily="18" charset="0"/>
              </a:rPr>
              <a:t>李</a:t>
            </a:r>
            <a:r>
              <a:rPr lang="zh-CN" altLang="en-US" sz="1600" kern="100" dirty="0">
                <a:latin typeface="Times New Roman" panose="02020603050405020304" pitchFamily="18" charset="0"/>
                <a:cs typeface="Times New Roman" panose="02020603050405020304" pitchFamily="18" charset="0"/>
              </a:rPr>
              <a:t>慧敏</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曾胜</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汪希萱</a:t>
            </a:r>
            <a:r>
              <a:rPr lang="en-US" altLang="zh-CN" sz="1600" kern="100" dirty="0">
                <a:latin typeface="Times New Roman" panose="02020603050405020304" pitchFamily="18" charset="0"/>
                <a:cs typeface="Times New Roman" panose="02020603050405020304" pitchFamily="18" charset="0"/>
              </a:rPr>
              <a:t>. </a:t>
            </a:r>
            <a:r>
              <a:rPr lang="zh-CN" altLang="en-US" sz="1600" kern="100" dirty="0">
                <a:latin typeface="Times New Roman" panose="02020603050405020304" pitchFamily="18" charset="0"/>
                <a:cs typeface="Times New Roman" panose="02020603050405020304" pitchFamily="18" charset="0"/>
              </a:rPr>
              <a:t>采用电磁辅助支承在线消除转子不对中的试验研究</a:t>
            </a:r>
            <a:r>
              <a:rPr lang="en-US" altLang="zh-CN" sz="1600" kern="100" dirty="0">
                <a:latin typeface="Times New Roman" panose="02020603050405020304" pitchFamily="18" charset="0"/>
                <a:cs typeface="Times New Roman" panose="02020603050405020304" pitchFamily="18" charset="0"/>
              </a:rPr>
              <a:t>[J]. </a:t>
            </a:r>
            <a:r>
              <a:rPr lang="zh-CN" altLang="en-US" sz="1600" kern="100" dirty="0">
                <a:latin typeface="Times New Roman" panose="02020603050405020304" pitchFamily="18" charset="0"/>
                <a:cs typeface="Times New Roman" panose="02020603050405020304" pitchFamily="18" charset="0"/>
              </a:rPr>
              <a:t>机床与液压</a:t>
            </a:r>
            <a:r>
              <a:rPr lang="en-US" altLang="zh-CN" sz="1600" kern="100" dirty="0">
                <a:latin typeface="Times New Roman" panose="02020603050405020304" pitchFamily="18" charset="0"/>
                <a:cs typeface="Times New Roman" panose="02020603050405020304" pitchFamily="18" charset="0"/>
              </a:rPr>
              <a:t>, 2004, (12): 102-103. </a:t>
            </a:r>
            <a:endParaRPr lang="en-US" altLang="zh-CN" sz="1600" kern="100" dirty="0" smtClean="0">
              <a:latin typeface="Times New Roman" panose="02020603050405020304" pitchFamily="18" charset="0"/>
              <a:cs typeface="Times New Roman" panose="02020603050405020304" pitchFamily="18" charset="0"/>
            </a:endParaRPr>
          </a:p>
          <a:p>
            <a:pPr lvl="0" algn="just">
              <a:lnSpc>
                <a:spcPct val="1200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5</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smtClean="0">
                <a:latin typeface="Times New Roman" panose="02020603050405020304" pitchFamily="18" charset="0"/>
                <a:cs typeface="Times New Roman" panose="02020603050405020304" pitchFamily="18" charset="0"/>
              </a:rPr>
              <a:t>Sinha </a:t>
            </a:r>
            <a:r>
              <a:rPr lang="en-US" altLang="zh-CN" sz="1600" kern="100" dirty="0">
                <a:latin typeface="Times New Roman" panose="02020603050405020304" pitchFamily="18" charset="0"/>
                <a:cs typeface="Times New Roman" panose="02020603050405020304" pitchFamily="18" charset="0"/>
              </a:rPr>
              <a:t>J K, Lees A W, </a:t>
            </a:r>
            <a:r>
              <a:rPr lang="en-US" altLang="zh-CN" sz="1600" kern="100" dirty="0" err="1">
                <a:latin typeface="Times New Roman" panose="02020603050405020304" pitchFamily="18" charset="0"/>
                <a:cs typeface="Times New Roman" panose="02020603050405020304" pitchFamily="18" charset="0"/>
              </a:rPr>
              <a:t>Friswell</a:t>
            </a:r>
            <a:r>
              <a:rPr lang="en-US" altLang="zh-CN" sz="1600" kern="100" dirty="0">
                <a:latin typeface="Times New Roman" panose="02020603050405020304" pitchFamily="18" charset="0"/>
                <a:cs typeface="Times New Roman" panose="02020603050405020304" pitchFamily="18" charset="0"/>
              </a:rPr>
              <a:t> M I. Estimating unbalance and misalignment of a flexible rotating machine from a single run-down[J]. Journal of Sound and Vibration, 2004, 272(3-5): 967-989. </a:t>
            </a:r>
            <a:endParaRPr lang="en-US" altLang="zh-CN" sz="1600" kern="100" dirty="0" smtClean="0">
              <a:latin typeface="Times New Roman" panose="02020603050405020304" pitchFamily="18" charset="0"/>
              <a:cs typeface="Times New Roman" panose="02020603050405020304" pitchFamily="18" charset="0"/>
            </a:endParaRPr>
          </a:p>
          <a:p>
            <a:pPr lvl="0" algn="just">
              <a:lnSpc>
                <a:spcPct val="120000"/>
              </a:lnSpc>
              <a:spcAft>
                <a:spcPts val="0"/>
              </a:spcAft>
              <a:tabLst>
                <a:tab pos="270510" algn="l"/>
              </a:tabLst>
            </a:pPr>
            <a:r>
              <a:rPr lang="en-US" altLang="zh-CN" sz="1600" kern="100" dirty="0" smtClean="0">
                <a:latin typeface="Times New Roman" panose="02020603050405020304" pitchFamily="18" charset="0"/>
                <a:cs typeface="Times New Roman" panose="02020603050405020304" pitchFamily="18" charset="0"/>
              </a:rPr>
              <a:t>[</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6]</a:t>
            </a:r>
            <a:r>
              <a:rPr lang="en-US" altLang="zh-CN" sz="1600" kern="100" dirty="0" smtClean="0">
                <a:latin typeface="Times New Roman" panose="02020603050405020304" pitchFamily="18" charset="0"/>
                <a:cs typeface="Times New Roman" panose="02020603050405020304" pitchFamily="18" charset="0"/>
              </a:rPr>
              <a:t>Patel </a:t>
            </a:r>
            <a:r>
              <a:rPr lang="en-US" altLang="zh-CN" sz="1600" kern="100" dirty="0">
                <a:latin typeface="Times New Roman" panose="02020603050405020304" pitchFamily="18" charset="0"/>
                <a:cs typeface="Times New Roman" panose="02020603050405020304" pitchFamily="18" charset="0"/>
              </a:rPr>
              <a:t>T H, </a:t>
            </a:r>
            <a:r>
              <a:rPr lang="en-US" altLang="zh-CN" sz="1600" kern="100" dirty="0" err="1">
                <a:latin typeface="Times New Roman" panose="02020603050405020304" pitchFamily="18" charset="0"/>
                <a:cs typeface="Times New Roman" panose="02020603050405020304" pitchFamily="18" charset="0"/>
              </a:rPr>
              <a:t>Darpe</a:t>
            </a:r>
            <a:r>
              <a:rPr lang="en-US" altLang="zh-CN" sz="1600" kern="100" dirty="0">
                <a:latin typeface="Times New Roman" panose="02020603050405020304" pitchFamily="18" charset="0"/>
                <a:cs typeface="Times New Roman" panose="02020603050405020304" pitchFamily="18" charset="0"/>
              </a:rPr>
              <a:t> A K. Experimental investigations on vibration response of misaligned rotors[J]. Mechanical Systems and Signal Processing, 2009, 23(7): 2236-2252.</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6" name="组合 15"/>
          <p:cNvGrpSpPr/>
          <p:nvPr/>
        </p:nvGrpSpPr>
        <p:grpSpPr>
          <a:xfrm>
            <a:off x="237959" y="954228"/>
            <a:ext cx="8668083" cy="1896037"/>
            <a:chOff x="522126" y="1426591"/>
            <a:chExt cx="8192166" cy="1896037"/>
          </a:xfrm>
        </p:grpSpPr>
        <p:sp>
          <p:nvSpPr>
            <p:cNvPr id="20" name="矩形 19"/>
            <p:cNvSpPr/>
            <p:nvPr/>
          </p:nvSpPr>
          <p:spPr>
            <a:xfrm>
              <a:off x="706857" y="2339151"/>
              <a:ext cx="8007435" cy="507831"/>
            </a:xfrm>
            <a:prstGeom prst="rect">
              <a:avLst/>
            </a:prstGeom>
          </p:spPr>
          <p:txBody>
            <a:bodyPr wrap="square">
              <a:spAutoFit/>
            </a:bodyPr>
            <a:lstStyle/>
            <a:p>
              <a:pPr algn="just">
                <a:lnSpc>
                  <a:spcPct val="150000"/>
                </a:lnSpc>
              </a:pPr>
              <a:r>
                <a:rPr lang="zh-CN" altLang="en-US" b="1" dirty="0" smtClean="0"/>
                <a:t>普遍方法</a:t>
              </a:r>
              <a:r>
                <a:rPr lang="zh-CN" altLang="en-US" dirty="0" smtClean="0"/>
                <a:t>：在一般结构的转子试验台上进行振动测试，未结合实际发动机结构特征</a:t>
              </a:r>
              <a:endParaRPr lang="en-US" altLang="zh-CN" dirty="0"/>
            </a:p>
          </p:txBody>
        </p:sp>
        <p:sp>
          <p:nvSpPr>
            <p:cNvPr id="21" name="矩形 20"/>
            <p:cNvSpPr/>
            <p:nvPr/>
          </p:nvSpPr>
          <p:spPr>
            <a:xfrm>
              <a:off x="706857" y="2867375"/>
              <a:ext cx="8007435" cy="455253"/>
            </a:xfrm>
            <a:prstGeom prst="rect">
              <a:avLst/>
            </a:prstGeom>
          </p:spPr>
          <p:txBody>
            <a:bodyPr wrap="square">
              <a:spAutoFit/>
            </a:bodyPr>
            <a:lstStyle/>
            <a:p>
              <a:pPr algn="just">
                <a:lnSpc>
                  <a:spcPct val="150000"/>
                </a:lnSpc>
              </a:pPr>
              <a:r>
                <a:rPr lang="zh-CN" altLang="en-US" b="1" dirty="0">
                  <a:latin typeface="Times New Roman" panose="02020603050405020304" pitchFamily="18" charset="0"/>
                  <a:cs typeface="Times New Roman" panose="02020603050405020304" pitchFamily="18" charset="0"/>
                </a:rPr>
                <a:t>研究</a:t>
              </a:r>
              <a:r>
                <a:rPr lang="zh-CN" altLang="en-US" b="1" dirty="0" smtClean="0">
                  <a:latin typeface="Times New Roman" panose="02020603050405020304" pitchFamily="18" charset="0"/>
                  <a:cs typeface="Times New Roman" panose="02020603050405020304" pitchFamily="18" charset="0"/>
                </a:rPr>
                <a:t>结论</a:t>
              </a:r>
              <a:r>
                <a:rPr lang="zh-CN" altLang="en-US" dirty="0" smtClean="0">
                  <a:latin typeface="Times New Roman" panose="02020603050405020304" pitchFamily="18" charset="0"/>
                  <a:cs typeface="Times New Roman" panose="02020603050405020304" pitchFamily="18" charset="0"/>
                </a:rPr>
                <a:t>：不对中转子系统振动响应存在偶数倍频分量，其中</a:t>
              </a:r>
              <a:r>
                <a:rPr lang="en-US" altLang="zh-CN" dirty="0" smtClean="0">
                  <a:latin typeface="Times New Roman" panose="02020603050405020304" pitchFamily="18" charset="0"/>
                  <a:cs typeface="Times New Roman" panose="02020603050405020304" pitchFamily="18" charset="0"/>
                </a:rPr>
                <a:t>2</a:t>
              </a:r>
              <a:r>
                <a:rPr lang="zh-CN" altLang="en-US" dirty="0" smtClean="0">
                  <a:latin typeface="Times New Roman" panose="02020603050405020304" pitchFamily="18" charset="0"/>
                  <a:cs typeface="Times New Roman" panose="02020603050405020304" pitchFamily="18" charset="0"/>
                </a:rPr>
                <a:t>倍频为最主要特征</a:t>
              </a:r>
              <a:endParaRPr lang="zh-CN" altLang="en-US" dirty="0">
                <a:latin typeface="Times New Roman" panose="02020603050405020304" pitchFamily="18" charset="0"/>
                <a:cs typeface="Times New Roman" panose="02020603050405020304" pitchFamily="18" charset="0"/>
              </a:endParaRPr>
            </a:p>
          </p:txBody>
        </p:sp>
        <p:sp>
          <p:nvSpPr>
            <p:cNvPr id="22" name="矩形 21"/>
            <p:cNvSpPr/>
            <p:nvPr/>
          </p:nvSpPr>
          <p:spPr>
            <a:xfrm>
              <a:off x="522126" y="2408400"/>
              <a:ext cx="184731"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endParaRPr lang="zh-CN" altLang="en-US" dirty="0"/>
            </a:p>
          </p:txBody>
        </p:sp>
        <p:sp>
          <p:nvSpPr>
            <p:cNvPr id="23" name="矩形 22"/>
            <p:cNvSpPr/>
            <p:nvPr/>
          </p:nvSpPr>
          <p:spPr>
            <a:xfrm>
              <a:off x="522126" y="2936624"/>
              <a:ext cx="184731"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endParaRPr lang="zh-CN" altLang="en-US" dirty="0"/>
            </a:p>
          </p:txBody>
        </p:sp>
        <p:sp>
          <p:nvSpPr>
            <p:cNvPr id="26" name="矩形 25"/>
            <p:cNvSpPr/>
            <p:nvPr/>
          </p:nvSpPr>
          <p:spPr>
            <a:xfrm>
              <a:off x="522126" y="1426591"/>
              <a:ext cx="8192166" cy="923330"/>
            </a:xfrm>
            <a:prstGeom prst="rect">
              <a:avLst/>
            </a:prstGeom>
          </p:spPr>
          <p:txBody>
            <a:bodyPr wrap="square">
              <a:spAutoFit/>
            </a:bodyPr>
            <a:lstStyle/>
            <a:p>
              <a:pPr indent="457200">
                <a:lnSpc>
                  <a:spcPct val="150000"/>
                </a:lnSpc>
              </a:pPr>
              <a:r>
                <a:rPr lang="zh-CN" altLang="en-US" dirty="0" smtClean="0"/>
                <a:t>进行转子系统联轴器不对中故障模拟试验是目前验证不对中故障模型正确性的最有效手段。</a:t>
              </a:r>
              <a:endParaRPr lang="zh-CN" altLang="en-US" dirty="0"/>
            </a:p>
          </p:txBody>
        </p:sp>
      </p:grpSp>
    </p:spTree>
    <p:extLst>
      <p:ext uri="{BB962C8B-B14F-4D97-AF65-F5344CB8AC3E}">
        <p14:creationId xmlns:p14="http://schemas.microsoft.com/office/powerpoint/2010/main" val="230802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86919" y="12886"/>
            <a:ext cx="1757082" cy="715581"/>
          </a:xfrm>
          <a:prstGeom prst="rect">
            <a:avLst/>
          </a:prstGeom>
          <a:noFill/>
        </p:spPr>
        <p:txBody>
          <a:bodyPr wrap="square" rtlCol="0">
            <a:spAutoFit/>
          </a:bodyPr>
          <a:lstStyle/>
          <a:p>
            <a:pPr algn="ctr">
              <a:lnSpc>
                <a:spcPct val="150000"/>
              </a:lnSpc>
              <a:spcAft>
                <a:spcPts val="600"/>
              </a:spcAft>
            </a:pPr>
            <a:r>
              <a:rPr lang="zh-CN" altLang="en-US" sz="3200" dirty="0">
                <a:solidFill>
                  <a:schemeClr val="bg1">
                    <a:lumMod val="95000"/>
                  </a:schemeClr>
                </a:solidFill>
                <a:latin typeface="黑体" panose="02010609060101010101" pitchFamily="49" charset="-122"/>
                <a:ea typeface="黑体" panose="02010609060101010101" pitchFamily="49" charset="-122"/>
              </a:rPr>
              <a:t>第一章</a:t>
            </a:r>
          </a:p>
        </p:txBody>
      </p:sp>
      <p:sp>
        <p:nvSpPr>
          <p:cNvPr id="3" name="文本框 2"/>
          <p:cNvSpPr txBox="1"/>
          <p:nvPr/>
        </p:nvSpPr>
        <p:spPr>
          <a:xfrm>
            <a:off x="0" y="13956"/>
            <a:ext cx="7386919" cy="715581"/>
          </a:xfrm>
          <a:prstGeom prst="rect">
            <a:avLst/>
          </a:prstGeom>
          <a:noFill/>
        </p:spPr>
        <p:txBody>
          <a:bodyPr wrap="square" rtlCol="0">
            <a:spAutoFit/>
          </a:bodyPr>
          <a:lstStyle/>
          <a:p>
            <a:pPr>
              <a:lnSpc>
                <a:spcPct val="150000"/>
              </a:lnSpc>
              <a:spcAft>
                <a:spcPts val="600"/>
              </a:spcAft>
            </a:pPr>
            <a:r>
              <a:rPr lang="zh-CN" altLang="en-US" sz="3200" dirty="0" smtClean="0">
                <a:solidFill>
                  <a:schemeClr val="bg1">
                    <a:lumMod val="50000"/>
                  </a:schemeClr>
                </a:solidFill>
                <a:latin typeface="黑体" panose="02010609060101010101" pitchFamily="49" charset="-122"/>
                <a:ea typeface="黑体" panose="02010609060101010101" pitchFamily="49" charset="-122"/>
              </a:rPr>
              <a:t> </a:t>
            </a:r>
            <a:r>
              <a:rPr lang="zh-CN" altLang="en-US" sz="2800" dirty="0" smtClean="0">
                <a:solidFill>
                  <a:schemeClr val="bg1">
                    <a:lumMod val="50000"/>
                  </a:schemeClr>
                </a:solidFill>
                <a:latin typeface="黑体" panose="02010609060101010101" pitchFamily="49" charset="-122"/>
                <a:ea typeface="黑体" panose="02010609060101010101" pitchFamily="49" charset="-122"/>
              </a:rPr>
              <a:t>问题的提出</a:t>
            </a:r>
            <a:endParaRPr lang="zh-CN" altLang="en-US" sz="2800" dirty="0">
              <a:solidFill>
                <a:schemeClr val="bg1">
                  <a:lumMod val="50000"/>
                </a:schemeClr>
              </a:solidFill>
              <a:latin typeface="黑体" panose="02010609060101010101" pitchFamily="49" charset="-122"/>
              <a:ea typeface="黑体" panose="02010609060101010101" pitchFamily="49" charset="-122"/>
            </a:endParaRPr>
          </a:p>
        </p:txBody>
      </p:sp>
      <p:grpSp>
        <p:nvGrpSpPr>
          <p:cNvPr id="17" name="组合 16"/>
          <p:cNvGrpSpPr/>
          <p:nvPr/>
        </p:nvGrpSpPr>
        <p:grpSpPr>
          <a:xfrm>
            <a:off x="530466" y="1181765"/>
            <a:ext cx="5742093" cy="1446550"/>
            <a:chOff x="251611" y="1149340"/>
            <a:chExt cx="5742093" cy="1446550"/>
          </a:xfrm>
        </p:grpSpPr>
        <p:sp>
          <p:nvSpPr>
            <p:cNvPr id="4" name="矩形 3"/>
            <p:cNvSpPr/>
            <p:nvPr/>
          </p:nvSpPr>
          <p:spPr>
            <a:xfrm>
              <a:off x="251611" y="1149340"/>
              <a:ext cx="5742093"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altLang="zh-CN" b="1" kern="100" dirty="0">
                  <a:latin typeface="Times New Roman" panose="02020603050405020304" pitchFamily="18" charset="0"/>
                </a:rPr>
                <a:t>1</a:t>
              </a:r>
              <a:r>
                <a:rPr lang="zh-CN" altLang="zh-CN" b="1" kern="100" dirty="0">
                  <a:latin typeface="Times New Roman" panose="02020603050405020304" pitchFamily="18" charset="0"/>
                  <a:cs typeface="Times New Roman" panose="02020603050405020304" pitchFamily="18" charset="0"/>
                </a:rPr>
                <a:t>）缺乏</a:t>
              </a:r>
              <a:r>
                <a:rPr lang="zh-CN" altLang="zh-CN" b="1" kern="100" dirty="0" smtClean="0">
                  <a:latin typeface="Times New Roman" panose="02020603050405020304" pitchFamily="18" charset="0"/>
                  <a:cs typeface="Times New Roman" panose="02020603050405020304" pitchFamily="18" charset="0"/>
                </a:rPr>
                <a:t>对于</a:t>
              </a:r>
              <a:r>
                <a:rPr lang="zh-CN" altLang="en-US" b="1" kern="100" dirty="0" smtClean="0">
                  <a:latin typeface="Times New Roman" panose="02020603050405020304" pitchFamily="18" charset="0"/>
                  <a:cs typeface="Times New Roman" panose="02020603050405020304" pitchFamily="18" charset="0"/>
                </a:rPr>
                <a:t>实际航空发动机套齿结构刚度的测试分析</a:t>
              </a:r>
              <a:endParaRPr lang="zh-CN" altLang="en-US" b="1" dirty="0"/>
            </a:p>
          </p:txBody>
        </p:sp>
        <p:sp>
          <p:nvSpPr>
            <p:cNvPr id="8" name="矩形 7"/>
            <p:cNvSpPr/>
            <p:nvPr/>
          </p:nvSpPr>
          <p:spPr>
            <a:xfrm>
              <a:off x="375782" y="1518672"/>
              <a:ext cx="5530240" cy="1077218"/>
            </a:xfrm>
            <a:prstGeom prst="rect">
              <a:avLst/>
            </a:prstGeom>
            <a:gradFill>
              <a:gsLst>
                <a:gs pos="0">
                  <a:schemeClr val="accent5">
                    <a:lumMod val="20000"/>
                    <a:lumOff val="80000"/>
                  </a:schemeClr>
                </a:gs>
                <a:gs pos="50000">
                  <a:schemeClr val="accent5">
                    <a:lumMod val="40000"/>
                    <a:lumOff val="60000"/>
                  </a:schemeClr>
                </a:gs>
                <a:gs pos="100000">
                  <a:schemeClr val="accent5">
                    <a:lumMod val="105000"/>
                    <a:satMod val="109000"/>
                    <a:tint val="81000"/>
                  </a:schemeClr>
                </a:gs>
              </a:gsLst>
            </a:gra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zh-CN" altLang="zh-CN" sz="1600" kern="100" dirty="0">
                  <a:latin typeface="Times New Roman" panose="02020603050405020304" pitchFamily="18" charset="0"/>
                  <a:cs typeface="Times New Roman" panose="02020603050405020304" pitchFamily="18" charset="0"/>
                </a:rPr>
                <a:t>虽然目前针对航空</a:t>
              </a:r>
              <a:r>
                <a:rPr lang="zh-CN" altLang="zh-CN" sz="1600" kern="100" dirty="0" smtClean="0">
                  <a:latin typeface="Times New Roman" panose="02020603050405020304" pitchFamily="18" charset="0"/>
                  <a:cs typeface="Times New Roman" panose="02020603050405020304" pitchFamily="18" charset="0"/>
                </a:rPr>
                <a:t>发动机</a:t>
              </a:r>
              <a:r>
                <a:rPr lang="zh-CN" altLang="en-US" sz="1600" kern="100" dirty="0" smtClean="0">
                  <a:latin typeface="Times New Roman" panose="02020603050405020304" pitchFamily="18" charset="0"/>
                  <a:cs typeface="Times New Roman" panose="02020603050405020304" pitchFamily="18" charset="0"/>
                </a:rPr>
                <a:t>套齿连接结构</a:t>
              </a:r>
              <a:r>
                <a:rPr lang="zh-CN" altLang="zh-CN" sz="1600" kern="100" dirty="0" smtClean="0">
                  <a:latin typeface="Times New Roman" panose="02020603050405020304" pitchFamily="18" charset="0"/>
                  <a:cs typeface="Times New Roman" panose="02020603050405020304" pitchFamily="18" charset="0"/>
                </a:rPr>
                <a:t>已经</a:t>
              </a:r>
              <a:r>
                <a:rPr lang="zh-CN" altLang="zh-CN" sz="1600" kern="100" dirty="0">
                  <a:latin typeface="Times New Roman" panose="02020603050405020304" pitchFamily="18" charset="0"/>
                  <a:cs typeface="Times New Roman" panose="02020603050405020304" pitchFamily="18" charset="0"/>
                </a:rPr>
                <a:t>引起</a:t>
              </a:r>
              <a:r>
                <a:rPr lang="zh-CN" altLang="zh-CN" sz="1600" kern="100" dirty="0" smtClean="0">
                  <a:latin typeface="Times New Roman" panose="02020603050405020304" pitchFamily="18" charset="0"/>
                  <a:cs typeface="Times New Roman" panose="02020603050405020304" pitchFamily="18" charset="0"/>
                </a:rPr>
                <a:t>了</a:t>
              </a:r>
              <a:r>
                <a:rPr lang="zh-CN" altLang="en-US" sz="1600" kern="100" dirty="0">
                  <a:latin typeface="Times New Roman" panose="02020603050405020304" pitchFamily="18" charset="0"/>
                  <a:cs typeface="Times New Roman" panose="02020603050405020304" pitchFamily="18" charset="0"/>
                </a:rPr>
                <a:t>较多</a:t>
              </a:r>
              <a:r>
                <a:rPr lang="zh-CN" altLang="zh-CN" sz="1600" kern="100" dirty="0" smtClean="0">
                  <a:latin typeface="Times New Roman" panose="02020603050405020304" pitchFamily="18" charset="0"/>
                  <a:cs typeface="Times New Roman" panose="02020603050405020304" pitchFamily="18" charset="0"/>
                </a:rPr>
                <a:t>学者</a:t>
              </a:r>
              <a:r>
                <a:rPr lang="zh-CN" altLang="zh-CN" sz="1600" kern="100" dirty="0">
                  <a:latin typeface="Times New Roman" panose="02020603050405020304" pitchFamily="18" charset="0"/>
                  <a:cs typeface="Times New Roman" panose="02020603050405020304" pitchFamily="18" charset="0"/>
                </a:rPr>
                <a:t>的关注</a:t>
              </a:r>
              <a:r>
                <a:rPr lang="zh-CN" altLang="zh-CN" sz="1600" kern="100" dirty="0" smtClean="0">
                  <a:latin typeface="Times New Roman" panose="02020603050405020304" pitchFamily="18" charset="0"/>
                  <a:cs typeface="Times New Roman" panose="02020603050405020304" pitchFamily="18" charset="0"/>
                </a:rPr>
                <a:t>，</a:t>
              </a:r>
              <a:r>
                <a:rPr lang="zh-CN" altLang="en-US" sz="1600" kern="100" dirty="0" smtClean="0">
                  <a:latin typeface="Times New Roman" panose="02020603050405020304" pitchFamily="18" charset="0"/>
                  <a:cs typeface="Times New Roman" panose="02020603050405020304" pitchFamily="18" charset="0"/>
                </a:rPr>
                <a:t>但</a:t>
              </a:r>
              <a:r>
                <a:rPr lang="zh-CN" altLang="en-US" sz="1600" kern="100" dirty="0">
                  <a:solidFill>
                    <a:schemeClr val="tx1"/>
                  </a:solidFill>
                  <a:latin typeface="Times New Roman" panose="02020603050405020304" pitchFamily="18" charset="0"/>
                  <a:cs typeface="Times New Roman" panose="02020603050405020304" pitchFamily="18" charset="0"/>
                </a:rPr>
                <a:t>套齿刚度仿真和试验研究中均没有考虑齿的接触效应和影响规律</a:t>
              </a:r>
              <a:r>
                <a:rPr lang="zh-CN" altLang="en-US" sz="1600" kern="100" dirty="0" smtClean="0">
                  <a:solidFill>
                    <a:schemeClr val="tx1"/>
                  </a:solidFill>
                  <a:latin typeface="Times New Roman" panose="02020603050405020304" pitchFamily="18" charset="0"/>
                  <a:cs typeface="Times New Roman" panose="02020603050405020304" pitchFamily="18" charset="0"/>
                </a:rPr>
                <a:t>，难以</a:t>
              </a:r>
              <a:r>
                <a:rPr lang="zh-CN" altLang="en-US" sz="1600" kern="100" dirty="0">
                  <a:solidFill>
                    <a:schemeClr val="tx1"/>
                  </a:solidFill>
                  <a:latin typeface="Times New Roman" panose="02020603050405020304" pitchFamily="18" charset="0"/>
                  <a:cs typeface="Times New Roman" panose="02020603050405020304" pitchFamily="18" charset="0"/>
                </a:rPr>
                <a:t>对套齿联轴器的刚度非线性做出更为准确和完整的</a:t>
              </a:r>
              <a:r>
                <a:rPr lang="zh-CN" altLang="en-US" sz="1600" kern="100" dirty="0" smtClean="0">
                  <a:solidFill>
                    <a:schemeClr val="tx1"/>
                  </a:solidFill>
                  <a:latin typeface="Times New Roman" panose="02020603050405020304" pitchFamily="18" charset="0"/>
                  <a:cs typeface="Times New Roman" panose="02020603050405020304" pitchFamily="18" charset="0"/>
                </a:rPr>
                <a:t>描述</a:t>
              </a:r>
              <a:r>
                <a:rPr lang="zh-CN" altLang="zh-CN" sz="1600" kern="100" dirty="0" smtClean="0">
                  <a:latin typeface="Times New Roman" panose="02020603050405020304" pitchFamily="18" charset="0"/>
                  <a:cs typeface="Times New Roman" panose="02020603050405020304" pitchFamily="18" charset="0"/>
                </a:rPr>
                <a:t>。</a:t>
              </a:r>
              <a:endParaRPr lang="zh-CN" altLang="en-US" sz="1600" dirty="0"/>
            </a:p>
          </p:txBody>
        </p:sp>
      </p:grpSp>
      <p:grpSp>
        <p:nvGrpSpPr>
          <p:cNvPr id="18" name="组合 17"/>
          <p:cNvGrpSpPr/>
          <p:nvPr/>
        </p:nvGrpSpPr>
        <p:grpSpPr>
          <a:xfrm>
            <a:off x="530466" y="3164524"/>
            <a:ext cx="5742093" cy="933588"/>
            <a:chOff x="251611" y="2966947"/>
            <a:chExt cx="5742093" cy="933588"/>
          </a:xfrm>
        </p:grpSpPr>
        <p:sp>
          <p:nvSpPr>
            <p:cNvPr id="5" name="矩形 4"/>
            <p:cNvSpPr/>
            <p:nvPr/>
          </p:nvSpPr>
          <p:spPr>
            <a:xfrm>
              <a:off x="251611" y="2966947"/>
              <a:ext cx="5742093" cy="34881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nSpc>
                  <a:spcPts val="2000"/>
                </a:lnSpc>
                <a:spcAft>
                  <a:spcPts val="0"/>
                </a:spcAft>
              </a:pPr>
              <a:r>
                <a:rPr lang="en-US" altLang="zh-CN" b="1" kern="100" dirty="0" smtClean="0">
                  <a:latin typeface="Times New Roman" panose="02020603050405020304" pitchFamily="18" charset="0"/>
                </a:rPr>
                <a:t>2</a:t>
              </a:r>
              <a:r>
                <a:rPr lang="zh-CN" altLang="zh-CN" b="1" kern="100" dirty="0">
                  <a:latin typeface="Times New Roman" panose="02020603050405020304" pitchFamily="18" charset="0"/>
                </a:rPr>
                <a:t>）</a:t>
              </a:r>
              <a:r>
                <a:rPr lang="zh-CN" altLang="zh-CN" b="1" kern="100" dirty="0" smtClean="0">
                  <a:latin typeface="Times New Roman" panose="02020603050405020304" pitchFamily="18" charset="0"/>
                </a:rPr>
                <a:t>缺乏</a:t>
              </a:r>
              <a:r>
                <a:rPr lang="zh-CN" altLang="en-US" b="1" kern="100" dirty="0" smtClean="0">
                  <a:latin typeface="Times New Roman" panose="02020603050405020304" pitchFamily="18" charset="0"/>
                </a:rPr>
                <a:t>统一的更为普遍的联轴器不对中故障模型</a:t>
              </a:r>
              <a:endParaRPr lang="zh-CN" altLang="zh-CN" b="1" kern="100" dirty="0">
                <a:latin typeface="Times New Roman" panose="02020603050405020304" pitchFamily="18" charset="0"/>
              </a:endParaRPr>
            </a:p>
          </p:txBody>
        </p:sp>
        <p:sp>
          <p:nvSpPr>
            <p:cNvPr id="10" name="矩形 9"/>
            <p:cNvSpPr/>
            <p:nvPr/>
          </p:nvSpPr>
          <p:spPr>
            <a:xfrm>
              <a:off x="375782" y="3315760"/>
              <a:ext cx="5530239" cy="584775"/>
            </a:xfrm>
            <a:prstGeom prst="rect">
              <a:avLst/>
            </a:prstGeom>
            <a:gradFill>
              <a:gsLst>
                <a:gs pos="0">
                  <a:schemeClr val="accent2">
                    <a:lumMod val="20000"/>
                    <a:lumOff val="80000"/>
                  </a:schemeClr>
                </a:gs>
                <a:gs pos="39000">
                  <a:schemeClr val="accent2">
                    <a:lumMod val="40000"/>
                    <a:lumOff val="60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zh-CN" sz="1600" kern="100" dirty="0" smtClean="0">
                  <a:latin typeface="Times New Roman" panose="02020603050405020304" pitchFamily="18" charset="0"/>
                  <a:cs typeface="Times New Roman" panose="02020603050405020304" pitchFamily="18" charset="0"/>
                </a:rPr>
                <a:t>目前</a:t>
              </a:r>
              <a:r>
                <a:rPr lang="zh-CN" altLang="zh-CN" sz="1600" kern="100" dirty="0">
                  <a:latin typeface="Times New Roman" panose="02020603050405020304" pitchFamily="18" charset="0"/>
                  <a:cs typeface="Times New Roman" panose="02020603050405020304" pitchFamily="18" charset="0"/>
                </a:rPr>
                <a:t>，航空</a:t>
              </a:r>
              <a:r>
                <a:rPr lang="zh-CN" altLang="zh-CN" sz="1600" kern="100" dirty="0" smtClean="0">
                  <a:latin typeface="Times New Roman" panose="02020603050405020304" pitchFamily="18" charset="0"/>
                  <a:cs typeface="Times New Roman" panose="02020603050405020304" pitchFamily="18" charset="0"/>
                </a:rPr>
                <a:t>发动机</a:t>
              </a:r>
              <a:r>
                <a:rPr lang="zh-CN" altLang="en-US" sz="1600" kern="100" dirty="0" smtClean="0">
                  <a:latin typeface="Times New Roman" panose="02020603050405020304" pitchFamily="18" charset="0"/>
                  <a:cs typeface="Times New Roman" panose="02020603050405020304" pitchFamily="18" charset="0"/>
                </a:rPr>
                <a:t>转子系统不对中问题缺乏较为统一的故障模型</a:t>
              </a:r>
              <a:r>
                <a:rPr lang="zh-CN" altLang="en-US" sz="1600" kern="100" dirty="0">
                  <a:latin typeface="Times New Roman" panose="02020603050405020304" pitchFamily="18" charset="0"/>
                  <a:cs typeface="Times New Roman" panose="02020603050405020304" pitchFamily="18" charset="0"/>
                </a:rPr>
                <a:t>，</a:t>
              </a:r>
              <a:r>
                <a:rPr lang="zh-CN" altLang="en-US" sz="1600" kern="100" dirty="0" smtClean="0">
                  <a:latin typeface="Times New Roman" panose="02020603050405020304" pitchFamily="18" charset="0"/>
                  <a:cs typeface="Times New Roman" panose="02020603050405020304" pitchFamily="18" charset="0"/>
                </a:rPr>
                <a:t>对</a:t>
              </a:r>
              <a:r>
                <a:rPr lang="zh-CN" altLang="en-US" sz="1600" kern="100" dirty="0">
                  <a:latin typeface="Times New Roman" panose="02020603050405020304" pitchFamily="18" charset="0"/>
                  <a:cs typeface="Times New Roman" panose="02020603050405020304" pitchFamily="18" charset="0"/>
                </a:rPr>
                <a:t>试验中存在的不对中故障特征难以做出机理</a:t>
              </a:r>
              <a:r>
                <a:rPr lang="zh-CN" altLang="en-US" sz="1600" kern="100" dirty="0" smtClean="0">
                  <a:latin typeface="Times New Roman" panose="02020603050405020304" pitchFamily="18" charset="0"/>
                  <a:cs typeface="Times New Roman" panose="02020603050405020304" pitchFamily="18" charset="0"/>
                </a:rPr>
                <a:t>解释</a:t>
              </a:r>
              <a:r>
                <a:rPr lang="zh-CN" altLang="zh-CN" sz="1600" kern="100" dirty="0" smtClean="0">
                  <a:latin typeface="Times New Roman" panose="02020603050405020304" pitchFamily="18" charset="0"/>
                  <a:cs typeface="Times New Roman" panose="02020603050405020304" pitchFamily="18" charset="0"/>
                </a:rPr>
                <a:t>。</a:t>
              </a:r>
              <a:endParaRPr lang="zh-CN" altLang="en-US" sz="1600" dirty="0"/>
            </a:p>
          </p:txBody>
        </p:sp>
      </p:grpSp>
      <p:sp>
        <p:nvSpPr>
          <p:cNvPr id="11" name="矩形 10"/>
          <p:cNvSpPr/>
          <p:nvPr/>
        </p:nvSpPr>
        <p:spPr>
          <a:xfrm>
            <a:off x="6832189" y="1404047"/>
            <a:ext cx="1776978"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zh-CN" altLang="en-US" b="1" kern="100" dirty="0" smtClean="0">
                <a:latin typeface="Times New Roman" panose="02020603050405020304" pitchFamily="18" charset="0"/>
                <a:cs typeface="Times New Roman" panose="02020603050405020304" pitchFamily="18" charset="0"/>
              </a:rPr>
              <a:t>研究实际航空发动机套齿连接结构刚度非线性特征</a:t>
            </a:r>
            <a:endParaRPr lang="zh-CN" altLang="en-US" b="1" dirty="0"/>
          </a:p>
        </p:txBody>
      </p:sp>
      <p:sp>
        <p:nvSpPr>
          <p:cNvPr id="12" name="矩形 11"/>
          <p:cNvSpPr/>
          <p:nvPr/>
        </p:nvSpPr>
        <p:spPr>
          <a:xfrm>
            <a:off x="6832189" y="3292764"/>
            <a:ext cx="177698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CN" altLang="en-US" b="1" kern="100" dirty="0" smtClean="0">
                <a:latin typeface="Times New Roman" panose="02020603050405020304" pitchFamily="18" charset="0"/>
                <a:cs typeface="Times New Roman" panose="02020603050405020304" pitchFamily="18" charset="0"/>
              </a:rPr>
              <a:t>建立</a:t>
            </a:r>
            <a:r>
              <a:rPr lang="zh-CN" altLang="en-US" b="1" kern="100" dirty="0">
                <a:latin typeface="Times New Roman" panose="02020603050405020304" pitchFamily="18" charset="0"/>
                <a:cs typeface="Times New Roman" panose="02020603050405020304" pitchFamily="18" charset="0"/>
              </a:rPr>
              <a:t>较为统一</a:t>
            </a:r>
            <a:r>
              <a:rPr lang="zh-CN" altLang="en-US" b="1" kern="100" dirty="0" smtClean="0">
                <a:latin typeface="Times New Roman" panose="02020603050405020304" pitchFamily="18" charset="0"/>
                <a:cs typeface="Times New Roman" panose="02020603050405020304" pitchFamily="18" charset="0"/>
              </a:rPr>
              <a:t>的联轴器不对中故障模型</a:t>
            </a:r>
            <a:endParaRPr lang="zh-CN" altLang="en-US" b="1" dirty="0"/>
          </a:p>
        </p:txBody>
      </p:sp>
      <p:grpSp>
        <p:nvGrpSpPr>
          <p:cNvPr id="19" name="组合 18"/>
          <p:cNvGrpSpPr/>
          <p:nvPr/>
        </p:nvGrpSpPr>
        <p:grpSpPr>
          <a:xfrm>
            <a:off x="530466" y="4880543"/>
            <a:ext cx="5742093" cy="1200329"/>
            <a:chOff x="251611" y="4770298"/>
            <a:chExt cx="5742093" cy="1200329"/>
          </a:xfrm>
        </p:grpSpPr>
        <p:sp>
          <p:nvSpPr>
            <p:cNvPr id="14" name="矩形 13"/>
            <p:cNvSpPr/>
            <p:nvPr/>
          </p:nvSpPr>
          <p:spPr>
            <a:xfrm>
              <a:off x="251611" y="4770298"/>
              <a:ext cx="5742093" cy="369332"/>
            </a:xfrm>
            <a:prstGeom prst="rect">
              <a:avLst/>
            </a:prstGeom>
            <a:solidFill>
              <a:srgbClr val="00B050"/>
            </a:solidFill>
            <a:ln>
              <a:noFill/>
            </a:ln>
            <a:effectLst>
              <a:outerShdw blurRad="44450" dist="27940" dir="5400000" algn="ctr">
                <a:srgbClr val="000000">
                  <a:alpha val="32000"/>
                </a:srgb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r>
                <a:rPr lang="en-US" altLang="zh-CN" b="1" dirty="0">
                  <a:latin typeface="Times New Roman" panose="02020603050405020304" pitchFamily="18" charset="0"/>
                  <a:ea typeface="宋体" panose="02010600030101010101" pitchFamily="2" charset="-122"/>
                </a:rPr>
                <a:t>3</a:t>
              </a:r>
              <a:r>
                <a:rPr lang="zh-CN" altLang="en-US" b="1" dirty="0" smtClean="0">
                  <a:latin typeface="Times New Roman" panose="02020603050405020304" pitchFamily="18" charset="0"/>
                  <a:ea typeface="宋体" panose="02010600030101010101" pitchFamily="2" charset="-122"/>
                </a:rPr>
                <a:t>）结合航空发动机转子结构的不对中试验研究不足</a:t>
              </a:r>
              <a:endParaRPr lang="zh-CN" altLang="en-US" b="1" dirty="0">
                <a:latin typeface="Times New Roman" panose="02020603050405020304" pitchFamily="18" charset="0"/>
                <a:ea typeface="宋体" panose="02010600030101010101" pitchFamily="2" charset="-122"/>
              </a:endParaRPr>
            </a:p>
          </p:txBody>
        </p:sp>
        <p:sp>
          <p:nvSpPr>
            <p:cNvPr id="15" name="矩形 14"/>
            <p:cNvSpPr/>
            <p:nvPr/>
          </p:nvSpPr>
          <p:spPr>
            <a:xfrm>
              <a:off x="375782" y="5139630"/>
              <a:ext cx="5530239" cy="83099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目前</a:t>
              </a:r>
              <a:r>
                <a:rPr lang="zh-CN" altLang="en-US" sz="1600" kern="100" dirty="0" smtClean="0">
                  <a:latin typeface="Times New Roman" panose="02020603050405020304" pitchFamily="18" charset="0"/>
                  <a:ea typeface="宋体" panose="02010600030101010101" pitchFamily="2" charset="-122"/>
                  <a:cs typeface="Times New Roman" panose="02020603050405020304" pitchFamily="18" charset="0"/>
                </a:rPr>
                <a:t>对于转子系统不对中故障的试验研究主要基于含有一般结构联轴器的转子试验台进行，而对于真实航空发动机转子结构的模拟则较为欠缺，试验结果难以工程化。</a:t>
              </a:r>
              <a:endParaRPr lang="zh-CN" altLang="en-US" sz="1600" dirty="0">
                <a:latin typeface="Times New Roman" panose="02020603050405020304" pitchFamily="18" charset="0"/>
                <a:ea typeface="宋体" panose="02010600030101010101" pitchFamily="2" charset="-122"/>
              </a:endParaRPr>
            </a:p>
          </p:txBody>
        </p:sp>
      </p:grpSp>
      <p:sp>
        <p:nvSpPr>
          <p:cNvPr id="16" name="矩形 15"/>
          <p:cNvSpPr/>
          <p:nvPr/>
        </p:nvSpPr>
        <p:spPr>
          <a:xfrm>
            <a:off x="6832189" y="5142153"/>
            <a:ext cx="1776979" cy="92333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zh-CN" altLang="en-US" b="1" dirty="0" smtClean="0"/>
              <a:t>进行考虑实际结构特征的不对中故障试验</a:t>
            </a:r>
            <a:endParaRPr lang="zh-CN" altLang="en-US" b="1" dirty="0"/>
          </a:p>
        </p:txBody>
      </p:sp>
      <p:sp>
        <p:nvSpPr>
          <p:cNvPr id="20" name="文本框 19"/>
          <p:cNvSpPr txBox="1"/>
          <p:nvPr/>
        </p:nvSpPr>
        <p:spPr>
          <a:xfrm>
            <a:off x="6518411" y="4603544"/>
            <a:ext cx="2404534" cy="1477328"/>
          </a:xfrm>
          <a:prstGeom prst="rect">
            <a:avLst/>
          </a:prstGeom>
          <a:gradFill>
            <a:gsLst>
              <a:gs pos="0">
                <a:srgbClr val="FFE5E5"/>
              </a:gs>
              <a:gs pos="65000">
                <a:srgbClr val="FDBBC1"/>
              </a:gs>
              <a:gs pos="100000">
                <a:srgbClr val="FC8484"/>
              </a:gs>
            </a:gsLst>
          </a:gra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zh-CN" altLang="en-US" b="1" dirty="0"/>
              <a:t>结合</a:t>
            </a:r>
            <a:r>
              <a:rPr lang="zh-CN" altLang="en-US" b="1" dirty="0" smtClean="0"/>
              <a:t>工程实际情况深入研究故障机理，</a:t>
            </a:r>
            <a:r>
              <a:rPr lang="zh-CN" altLang="zh-CN" b="1" dirty="0" smtClean="0"/>
              <a:t>对于</a:t>
            </a:r>
            <a:r>
              <a:rPr lang="zh-CN" altLang="en-US" b="1" dirty="0" smtClean="0"/>
              <a:t>航空发动机转子系统的振动故障诊断具有重要意义</a:t>
            </a:r>
            <a:r>
              <a:rPr lang="zh-CN" altLang="zh-CN" b="1" dirty="0" smtClean="0"/>
              <a:t>。</a:t>
            </a:r>
            <a:endParaRPr lang="zh-CN" altLang="en-US" b="1" dirty="0"/>
          </a:p>
        </p:txBody>
      </p:sp>
      <p:cxnSp>
        <p:nvCxnSpPr>
          <p:cNvPr id="21" name="直接连接符 20"/>
          <p:cNvCxnSpPr/>
          <p:nvPr/>
        </p:nvCxnSpPr>
        <p:spPr>
          <a:xfrm>
            <a:off x="4277032" y="2082156"/>
            <a:ext cx="1841910" cy="755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208206" y="3803325"/>
            <a:ext cx="19107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4208206" y="5788485"/>
            <a:ext cx="1802445" cy="271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32503" y="2324979"/>
            <a:ext cx="1460091" cy="854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732503" y="4050890"/>
            <a:ext cx="457200" cy="315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52167" y="6025190"/>
            <a:ext cx="4006646" cy="71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1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22" presetClass="entr" presetSubtype="8"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8.33333E-7 -3.7037E-6 L -0.00017 -0.09861 " pathEditMode="relative" rAng="0" ptsTypes="AA">
                                      <p:cBhvr>
                                        <p:cTn id="60" dur="2000" fill="hold"/>
                                        <p:tgtEl>
                                          <p:spTgt spid="12"/>
                                        </p:tgtEl>
                                        <p:attrNameLst>
                                          <p:attrName>ppt_x</p:attrName>
                                          <p:attrName>ppt_y</p:attrName>
                                        </p:attrNameLst>
                                      </p:cBhvr>
                                      <p:rCtr x="-17" y="-4931"/>
                                    </p:animMotion>
                                  </p:childTnLst>
                                </p:cTn>
                              </p:par>
                              <p:par>
                                <p:cTn id="61" presetID="42" presetClass="path" presetSubtype="0" accel="50000" decel="50000" fill="hold" grpId="1" nodeType="withEffect">
                                  <p:stCondLst>
                                    <p:cond delay="0"/>
                                  </p:stCondLst>
                                  <p:childTnLst>
                                    <p:animMotion origin="layout" path="M -8.33333E-7 -0.02917 L -0.00017 -0.23148 " pathEditMode="relative" rAng="0" ptsTypes="AA">
                                      <p:cBhvr>
                                        <p:cTn id="62" dur="2000" fill="hold"/>
                                        <p:tgtEl>
                                          <p:spTgt spid="16"/>
                                        </p:tgtEl>
                                        <p:attrNameLst>
                                          <p:attrName>ppt_x</p:attrName>
                                          <p:attrName>ppt_y</p:attrName>
                                        </p:attrNameLst>
                                      </p:cBhvr>
                                      <p:rCtr x="-17" y="-10116"/>
                                    </p:animMotion>
                                  </p:childTnLst>
                                </p:cTn>
                              </p:par>
                              <p:par>
                                <p:cTn id="63" presetID="42"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6" grpId="0" animBg="1"/>
      <p:bldP spid="16" grpId="1" animBg="1"/>
      <p:bldP spid="20"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32841</TotalTime>
  <Words>9366</Words>
  <Application>Microsoft Office PowerPoint</Application>
  <PresentationFormat>全屏显示(4:3)</PresentationFormat>
  <Paragraphs>950</Paragraphs>
  <Slides>73</Slides>
  <Notes>72</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73</vt:i4>
      </vt:variant>
    </vt:vector>
  </HeadingPairs>
  <TitlesOfParts>
    <vt:vector size="87" baseType="lpstr">
      <vt:lpstr>黑体</vt:lpstr>
      <vt:lpstr>华文行楷</vt:lpstr>
      <vt:lpstr>楷体</vt:lpstr>
      <vt:lpstr>宋体</vt:lpstr>
      <vt:lpstr>微软雅黑</vt:lpstr>
      <vt:lpstr>Arial</vt:lpstr>
      <vt:lpstr>Calibri</vt:lpstr>
      <vt:lpstr>Calibri Light</vt:lpstr>
      <vt:lpstr>Cambria Math</vt:lpstr>
      <vt:lpstr>Tahoma</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NPU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Jeanny Li</dc:creator>
  <cp:lastModifiedBy>123</cp:lastModifiedBy>
  <cp:revision>2919</cp:revision>
  <cp:lastPrinted>2015-05-27T12:29:19Z</cp:lastPrinted>
  <dcterms:created xsi:type="dcterms:W3CDTF">2014-04-17T07:36:50Z</dcterms:created>
  <dcterms:modified xsi:type="dcterms:W3CDTF">2021-03-12T13:35:28Z</dcterms:modified>
</cp:coreProperties>
</file>