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3.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992" r:id="rId3"/>
    <p:sldMasterId id="2147483993" r:id="rId4"/>
    <p:sldMasterId id="2147483994" r:id="rId5"/>
    <p:sldMasterId id="2147483995" r:id="rId6"/>
    <p:sldMasterId id="2147483996" r:id="rId7"/>
    <p:sldMasterId id="2147483997" r:id="rId8"/>
    <p:sldMasterId id="2147483998" r:id="rId9"/>
    <p:sldMasterId id="2147483999" r:id="rId10"/>
    <p:sldMasterId id="2147484000" r:id="rId11"/>
    <p:sldMasterId id="2147484001" r:id="rId12"/>
    <p:sldMasterId id="2147484002" r:id="rId13"/>
    <p:sldMasterId id="2147484146" r:id="rId14"/>
  </p:sldMasterIdLst>
  <p:notesMasterIdLst>
    <p:notesMasterId r:id="rId82"/>
  </p:notesMasterIdLst>
  <p:sldIdLst>
    <p:sldId id="258" r:id="rId15"/>
    <p:sldId id="379" r:id="rId16"/>
    <p:sldId id="378" r:id="rId17"/>
    <p:sldId id="322" r:id="rId18"/>
    <p:sldId id="342" r:id="rId19"/>
    <p:sldId id="343" r:id="rId20"/>
    <p:sldId id="417" r:id="rId21"/>
    <p:sldId id="418" r:id="rId22"/>
    <p:sldId id="419" r:id="rId23"/>
    <p:sldId id="416" r:id="rId24"/>
    <p:sldId id="377" r:id="rId25"/>
    <p:sldId id="344" r:id="rId26"/>
    <p:sldId id="345" r:id="rId27"/>
    <p:sldId id="346" r:id="rId28"/>
    <p:sldId id="336" r:id="rId29"/>
    <p:sldId id="347" r:id="rId30"/>
    <p:sldId id="350" r:id="rId31"/>
    <p:sldId id="351" r:id="rId32"/>
    <p:sldId id="348" r:id="rId33"/>
    <p:sldId id="352" r:id="rId34"/>
    <p:sldId id="353" r:id="rId35"/>
    <p:sldId id="354" r:id="rId36"/>
    <p:sldId id="356" r:id="rId37"/>
    <p:sldId id="358" r:id="rId38"/>
    <p:sldId id="359" r:id="rId39"/>
    <p:sldId id="360" r:id="rId40"/>
    <p:sldId id="362" r:id="rId41"/>
    <p:sldId id="363" r:id="rId42"/>
    <p:sldId id="364" r:id="rId43"/>
    <p:sldId id="365" r:id="rId44"/>
    <p:sldId id="367" r:id="rId45"/>
    <p:sldId id="368" r:id="rId46"/>
    <p:sldId id="370" r:id="rId47"/>
    <p:sldId id="372" r:id="rId48"/>
    <p:sldId id="373" r:id="rId49"/>
    <p:sldId id="375" r:id="rId50"/>
    <p:sldId id="376" r:id="rId51"/>
    <p:sldId id="381" r:id="rId52"/>
    <p:sldId id="383" r:id="rId53"/>
    <p:sldId id="385" r:id="rId54"/>
    <p:sldId id="387" r:id="rId55"/>
    <p:sldId id="388" r:id="rId56"/>
    <p:sldId id="389" r:id="rId57"/>
    <p:sldId id="391" r:id="rId58"/>
    <p:sldId id="392" r:id="rId59"/>
    <p:sldId id="393" r:id="rId60"/>
    <p:sldId id="390" r:id="rId61"/>
    <p:sldId id="394" r:id="rId62"/>
    <p:sldId id="382" r:id="rId63"/>
    <p:sldId id="395" r:id="rId64"/>
    <p:sldId id="396" r:id="rId65"/>
    <p:sldId id="397" r:id="rId66"/>
    <p:sldId id="402" r:id="rId67"/>
    <p:sldId id="403" r:id="rId68"/>
    <p:sldId id="404" r:id="rId69"/>
    <p:sldId id="405" r:id="rId70"/>
    <p:sldId id="406" r:id="rId71"/>
    <p:sldId id="407" r:id="rId72"/>
    <p:sldId id="408" r:id="rId73"/>
    <p:sldId id="409" r:id="rId74"/>
    <p:sldId id="411" r:id="rId75"/>
    <p:sldId id="412" r:id="rId76"/>
    <p:sldId id="413" r:id="rId77"/>
    <p:sldId id="380" r:id="rId78"/>
    <p:sldId id="414" r:id="rId79"/>
    <p:sldId id="415" r:id="rId80"/>
    <p:sldId id="283" r:id="rId81"/>
  </p:sldIdLst>
  <p:sldSz cx="9144000" cy="5143500" type="screen16x9"/>
  <p:notesSz cx="6858000" cy="9144000"/>
  <p:defaultTextStyle>
    <a:defPPr>
      <a:defRPr lang="zh-CN"/>
    </a:defPPr>
    <a:lvl1pPr algn="l" rtl="0" eaLnBrk="0" fontAlgn="base" hangingPunct="0">
      <a:spcBef>
        <a:spcPct val="0"/>
      </a:spcBef>
      <a:spcAft>
        <a:spcPct val="0"/>
      </a:spcAft>
      <a:defRPr kern="1200">
        <a:solidFill>
          <a:schemeClr val="tx1"/>
        </a:solidFill>
        <a:latin typeface="Franklin Gothic Book"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Franklin Gothic Book"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Franklin Gothic Book"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Franklin Gothic Book"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Franklin Gothic Book"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Franklin Gothic Book"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Franklin Gothic Book"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Franklin Gothic Book"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Franklin Gothic Book"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赵 紫豪" initials="赵" lastIdx="1" clrIdx="0">
    <p:extLst>
      <p:ext uri="{19B8F6BF-5375-455C-9EA6-DF929625EA0E}">
        <p15:presenceInfo xmlns:p15="http://schemas.microsoft.com/office/powerpoint/2012/main" userId="caf8f1f8a2e30c6a" providerId="Windows Live"/>
      </p:ext>
    </p:extLst>
  </p:cmAuthor>
  <p:cmAuthor id="2" name="ides1501a" initials="i" lastIdx="2" clrIdx="1">
    <p:extLst>
      <p:ext uri="{19B8F6BF-5375-455C-9EA6-DF929625EA0E}">
        <p15:presenceInfo xmlns:p15="http://schemas.microsoft.com/office/powerpoint/2012/main" userId="ides1501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A03A"/>
    <a:srgbClr val="3333FF"/>
    <a:srgbClr val="00642D"/>
    <a:srgbClr val="254375"/>
    <a:srgbClr val="FF6600"/>
    <a:srgbClr val="0066CC"/>
    <a:srgbClr val="ED1C24"/>
    <a:srgbClr val="998530"/>
    <a:srgbClr val="732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83" autoAdjust="0"/>
    <p:restoredTop sz="96387" autoAdjust="0"/>
  </p:normalViewPr>
  <p:slideViewPr>
    <p:cSldViewPr>
      <p:cViewPr varScale="1">
        <p:scale>
          <a:sx n="146" d="100"/>
          <a:sy n="146" d="100"/>
        </p:scale>
        <p:origin x="582" y="120"/>
      </p:cViewPr>
      <p:guideLst>
        <p:guide orient="horz" pos="1620"/>
        <p:guide pos="288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2.xml"/><Relationship Id="rId21" Type="http://schemas.openxmlformats.org/officeDocument/2006/relationships/slide" Target="slides/slide7.xml"/><Relationship Id="rId42" Type="http://schemas.openxmlformats.org/officeDocument/2006/relationships/slide" Target="slides/slide28.xml"/><Relationship Id="rId47" Type="http://schemas.openxmlformats.org/officeDocument/2006/relationships/slide" Target="slides/slide33.xml"/><Relationship Id="rId63" Type="http://schemas.openxmlformats.org/officeDocument/2006/relationships/slide" Target="slides/slide49.xml"/><Relationship Id="rId68" Type="http://schemas.openxmlformats.org/officeDocument/2006/relationships/slide" Target="slides/slide54.xml"/><Relationship Id="rId84" Type="http://schemas.openxmlformats.org/officeDocument/2006/relationships/presProps" Target="presProps.xml"/><Relationship Id="rId16" Type="http://schemas.openxmlformats.org/officeDocument/2006/relationships/slide" Target="slides/slide2.xml"/><Relationship Id="rId11" Type="http://schemas.openxmlformats.org/officeDocument/2006/relationships/slideMaster" Target="slideMasters/slideMaster11.xml"/><Relationship Id="rId32" Type="http://schemas.openxmlformats.org/officeDocument/2006/relationships/slide" Target="slides/slide18.xml"/><Relationship Id="rId37" Type="http://schemas.openxmlformats.org/officeDocument/2006/relationships/slide" Target="slides/slide23.xml"/><Relationship Id="rId53" Type="http://schemas.openxmlformats.org/officeDocument/2006/relationships/slide" Target="slides/slide39.xml"/><Relationship Id="rId58" Type="http://schemas.openxmlformats.org/officeDocument/2006/relationships/slide" Target="slides/slide44.xml"/><Relationship Id="rId74" Type="http://schemas.openxmlformats.org/officeDocument/2006/relationships/slide" Target="slides/slide60.xml"/><Relationship Id="rId79" Type="http://schemas.openxmlformats.org/officeDocument/2006/relationships/slide" Target="slides/slide65.xml"/><Relationship Id="rId5" Type="http://schemas.openxmlformats.org/officeDocument/2006/relationships/slideMaster" Target="slideMasters/slideMaster5.xml"/><Relationship Id="rId19" Type="http://schemas.openxmlformats.org/officeDocument/2006/relationships/slide" Target="slides/slide5.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slide" Target="slides/slide34.xml"/><Relationship Id="rId56" Type="http://schemas.openxmlformats.org/officeDocument/2006/relationships/slide" Target="slides/slide42.xml"/><Relationship Id="rId64" Type="http://schemas.openxmlformats.org/officeDocument/2006/relationships/slide" Target="slides/slide50.xml"/><Relationship Id="rId69" Type="http://schemas.openxmlformats.org/officeDocument/2006/relationships/slide" Target="slides/slide55.xml"/><Relationship Id="rId77" Type="http://schemas.openxmlformats.org/officeDocument/2006/relationships/slide" Target="slides/slide63.xml"/><Relationship Id="rId8" Type="http://schemas.openxmlformats.org/officeDocument/2006/relationships/slideMaster" Target="slideMasters/slideMaster8.xml"/><Relationship Id="rId51" Type="http://schemas.openxmlformats.org/officeDocument/2006/relationships/slide" Target="slides/slide37.xml"/><Relationship Id="rId72" Type="http://schemas.openxmlformats.org/officeDocument/2006/relationships/slide" Target="slides/slide58.xml"/><Relationship Id="rId80" Type="http://schemas.openxmlformats.org/officeDocument/2006/relationships/slide" Target="slides/slide66.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59" Type="http://schemas.openxmlformats.org/officeDocument/2006/relationships/slide" Target="slides/slide45.xml"/><Relationship Id="rId67" Type="http://schemas.openxmlformats.org/officeDocument/2006/relationships/slide" Target="slides/slide53.xml"/><Relationship Id="rId20" Type="http://schemas.openxmlformats.org/officeDocument/2006/relationships/slide" Target="slides/slide6.xml"/><Relationship Id="rId41" Type="http://schemas.openxmlformats.org/officeDocument/2006/relationships/slide" Target="slides/slide27.xml"/><Relationship Id="rId54" Type="http://schemas.openxmlformats.org/officeDocument/2006/relationships/slide" Target="slides/slide40.xml"/><Relationship Id="rId62" Type="http://schemas.openxmlformats.org/officeDocument/2006/relationships/slide" Target="slides/slide48.xml"/><Relationship Id="rId70" Type="http://schemas.openxmlformats.org/officeDocument/2006/relationships/slide" Target="slides/slide56.xml"/><Relationship Id="rId75" Type="http://schemas.openxmlformats.org/officeDocument/2006/relationships/slide" Target="slides/slide61.xml"/><Relationship Id="rId83"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slide" Target="slides/slide35.xml"/><Relationship Id="rId57" Type="http://schemas.openxmlformats.org/officeDocument/2006/relationships/slide" Target="slides/slide43.xml"/><Relationship Id="rId10" Type="http://schemas.openxmlformats.org/officeDocument/2006/relationships/slideMaster" Target="slideMasters/slideMaster10.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slide" Target="slides/slide38.xml"/><Relationship Id="rId60" Type="http://schemas.openxmlformats.org/officeDocument/2006/relationships/slide" Target="slides/slide46.xml"/><Relationship Id="rId65" Type="http://schemas.openxmlformats.org/officeDocument/2006/relationships/slide" Target="slides/slide51.xml"/><Relationship Id="rId73" Type="http://schemas.openxmlformats.org/officeDocument/2006/relationships/slide" Target="slides/slide59.xml"/><Relationship Id="rId78" Type="http://schemas.openxmlformats.org/officeDocument/2006/relationships/slide" Target="slides/slide64.xml"/><Relationship Id="rId81" Type="http://schemas.openxmlformats.org/officeDocument/2006/relationships/slide" Target="slides/slide67.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4.xml"/><Relationship Id="rId39" Type="http://schemas.openxmlformats.org/officeDocument/2006/relationships/slide" Target="slides/slide25.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7" Type="http://schemas.openxmlformats.org/officeDocument/2006/relationships/slideMaster" Target="slideMasters/slideMaster7.xml"/><Relationship Id="rId71" Type="http://schemas.openxmlformats.org/officeDocument/2006/relationships/slide" Target="slides/slide57.xml"/><Relationship Id="rId2" Type="http://schemas.openxmlformats.org/officeDocument/2006/relationships/slideMaster" Target="slideMasters/slideMaster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tableStyles" Target="tableStyles.xml"/><Relationship Id="rId61" Type="http://schemas.openxmlformats.org/officeDocument/2006/relationships/slide" Target="slides/slide47.xml"/><Relationship Id="rId82"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image" Target="../media/image87.wmf"/><Relationship Id="rId1" Type="http://schemas.openxmlformats.org/officeDocument/2006/relationships/image" Target="../media/image86.wmf"/><Relationship Id="rId5" Type="http://schemas.openxmlformats.org/officeDocument/2006/relationships/image" Target="../media/image90.wmf"/><Relationship Id="rId4"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14338" name="页眉占位符 1"/>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z="1200">
                <a:latin typeface="Calibri" pitchFamily="34" charset="0"/>
              </a:defRPr>
            </a:lvl1pPr>
          </a:lstStyle>
          <a:p>
            <a:pPr>
              <a:defRPr/>
            </a:pPr>
            <a:endParaRPr lang="zh-CN" altLang="en-US"/>
          </a:p>
        </p:txBody>
      </p:sp>
      <p:sp>
        <p:nvSpPr>
          <p:cNvPr id="14339" name="日期占位符 2"/>
          <p:cNvSpPr>
            <a:spLocks noGrp="1" noChangeArrowheads="1"/>
          </p:cNvSpPr>
          <p:nvPr>
            <p:ph type="dt" idx="1"/>
          </p:nvPr>
        </p:nvSpPr>
        <p:spPr bwMode="auto">
          <a:xfrm>
            <a:off x="3884613" y="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buFont typeface="Arial" panose="020B0604020202020204" pitchFamily="34" charset="0"/>
              <a:buNone/>
              <a:defRPr sz="1200">
                <a:latin typeface="Calibri" pitchFamily="34" charset="0"/>
              </a:defRPr>
            </a:lvl1pPr>
          </a:lstStyle>
          <a:p>
            <a:pPr>
              <a:defRPr/>
            </a:pPr>
            <a:fld id="{B3D62399-F20E-48FD-820C-FB6AD2FD8BC1}" type="datetimeFigureOut">
              <a:rPr lang="zh-CN" altLang="en-US"/>
              <a:pPr>
                <a:defRPr/>
              </a:pPr>
              <a:t>2022/3/9</a:t>
            </a:fld>
            <a:endParaRPr lang="zh-CN" altLang="en-US"/>
          </a:p>
        </p:txBody>
      </p:sp>
      <p:sp>
        <p:nvSpPr>
          <p:cNvPr id="14340" name="幻灯片图像占位符 3"/>
          <p:cNvSpPr>
            <a:spLocks noGrp="1" noRot="1" noChangeAspect="1" noChangeArrowheads="1"/>
          </p:cNvSpPr>
          <p:nvPr>
            <p:ph type="sldImg" idx="2"/>
          </p:nvPr>
        </p:nvSpPr>
        <p:spPr bwMode="auto">
          <a:xfrm>
            <a:off x="381000" y="685800"/>
            <a:ext cx="6096000"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sp>
      <p:sp>
        <p:nvSpPr>
          <p:cNvPr id="14341" name="备注占位符 4"/>
          <p:cNvSpPr>
            <a:spLocks noGrp="1" noChangeArrowheads="1"/>
          </p:cNvSpPr>
          <p:nvPr>
            <p:ph type="body" sz="quarter" idx="3"/>
          </p:nvPr>
        </p:nvSpPr>
        <p:spPr bwMode="auto">
          <a:xfrm>
            <a:off x="685800" y="4343400"/>
            <a:ext cx="5486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mpd="sng">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4342" name="页脚占位符 5"/>
          <p:cNvSpPr>
            <a:spLocks noGrp="1" noChangeArrowheads="1"/>
          </p:cNvSpPr>
          <p:nvPr>
            <p:ph type="ftr" sz="quarter" idx="4"/>
          </p:nvPr>
        </p:nvSpPr>
        <p:spPr bwMode="auto">
          <a:xfrm>
            <a:off x="0"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eaLnBrk="1" hangingPunct="1">
              <a:buFont typeface="Arial" panose="020B0604020202020204" pitchFamily="34" charset="0"/>
              <a:buNone/>
              <a:defRPr sz="1200">
                <a:latin typeface="Calibri" pitchFamily="34" charset="0"/>
              </a:defRPr>
            </a:lvl1pPr>
          </a:lstStyle>
          <a:p>
            <a:pPr>
              <a:defRPr/>
            </a:pPr>
            <a:endParaRPr lang="zh-CN" altLang="en-US"/>
          </a:p>
        </p:txBody>
      </p:sp>
      <p:sp>
        <p:nvSpPr>
          <p:cNvPr id="14343" name="灯片编号占位符 6"/>
          <p:cNvSpPr>
            <a:spLocks noGrp="1" noChangeArrowheads="1"/>
          </p:cNvSpPr>
          <p:nvPr>
            <p:ph type="sldNum" sz="quarter" idx="5"/>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r" eaLnBrk="1" hangingPunct="1">
              <a:buFont typeface="Arial" panose="020B0604020202020204" pitchFamily="34" charset="0"/>
              <a:buNone/>
              <a:defRPr sz="1200" smtClean="0">
                <a:latin typeface="Calibri" panose="020F0502020204030204" pitchFamily="34" charset="0"/>
              </a:defRPr>
            </a:lvl1pPr>
          </a:lstStyle>
          <a:p>
            <a:pPr>
              <a:defRPr/>
            </a:pPr>
            <a:fld id="{0048AD92-0E81-4F8A-98C8-9EE2612B53D1}" type="slidenum">
              <a:rPr lang="zh-CN" altLang="en-US"/>
              <a:pPr>
                <a:defRPr/>
              </a:pPr>
              <a:t>‹#›</a:t>
            </a:fld>
            <a:endParaRPr lang="zh-CN" altLang="en-US"/>
          </a:p>
        </p:txBody>
      </p:sp>
    </p:spTree>
    <p:extLst>
      <p:ext uri="{BB962C8B-B14F-4D97-AF65-F5344CB8AC3E}">
        <p14:creationId xmlns:p14="http://schemas.microsoft.com/office/powerpoint/2010/main" val="90738202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宋体" pitchFamily="2"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a:solidFill>
                  <a:schemeClr val="tx1"/>
                </a:solidFill>
                <a:effectLst/>
                <a:latin typeface="Calibri" pitchFamily="34" charset="0"/>
                <a:ea typeface="宋体" pitchFamily="2" charset="-122"/>
                <a:cs typeface="+mn-cs"/>
              </a:rPr>
              <a:t>各位老师好</a:t>
            </a:r>
            <a:r>
              <a:rPr lang="zh-CN" altLang="zh-CN" sz="1200" kern="1200" dirty="0">
                <a:solidFill>
                  <a:schemeClr val="tx1"/>
                </a:solidFill>
                <a:effectLst/>
                <a:latin typeface="Calibri" pitchFamily="34" charset="0"/>
                <a:ea typeface="宋体" pitchFamily="2" charset="-122"/>
                <a:cs typeface="+mn-cs"/>
              </a:rPr>
              <a:t>，我今天</a:t>
            </a:r>
            <a:r>
              <a:rPr lang="zh-CN" altLang="en-US" sz="1200" kern="1200" dirty="0">
                <a:solidFill>
                  <a:schemeClr val="tx1"/>
                </a:solidFill>
                <a:effectLst/>
                <a:latin typeface="Calibri" pitchFamily="34" charset="0"/>
                <a:ea typeface="宋体" pitchFamily="2" charset="-122"/>
                <a:cs typeface="+mn-cs"/>
              </a:rPr>
              <a:t>答辩</a:t>
            </a:r>
            <a:r>
              <a:rPr lang="zh-CN" altLang="zh-CN" sz="1200" kern="1200" dirty="0">
                <a:solidFill>
                  <a:schemeClr val="tx1"/>
                </a:solidFill>
                <a:effectLst/>
                <a:latin typeface="Calibri" pitchFamily="34" charset="0"/>
                <a:ea typeface="宋体" pitchFamily="2" charset="-122"/>
                <a:cs typeface="+mn-cs"/>
              </a:rPr>
              <a:t>的题目是</a:t>
            </a:r>
            <a:r>
              <a:rPr lang="zh-CN" altLang="en-US" sz="1200" kern="1200" dirty="0">
                <a:solidFill>
                  <a:schemeClr val="tx1"/>
                </a:solidFill>
                <a:effectLst/>
                <a:latin typeface="Calibri" pitchFamily="34" charset="0"/>
                <a:ea typeface="宋体" pitchFamily="2" charset="-122"/>
                <a:cs typeface="+mn-cs"/>
              </a:rPr>
              <a:t>飞机管道水性阻尼减振涂层材料制备及减振机理研究</a:t>
            </a:r>
            <a:r>
              <a:rPr lang="zh-CN" altLang="zh-CN" sz="1200" kern="1200" dirty="0">
                <a:solidFill>
                  <a:schemeClr val="tx1"/>
                </a:solidFill>
                <a:effectLst/>
                <a:latin typeface="Calibri" pitchFamily="34" charset="0"/>
                <a:ea typeface="宋体" pitchFamily="2" charset="-122"/>
                <a:cs typeface="+mn-cs"/>
              </a:rPr>
              <a:t>：</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1</a:t>
            </a:fld>
            <a:endParaRPr lang="zh-CN" altLang="en-US"/>
          </a:p>
        </p:txBody>
      </p:sp>
    </p:spTree>
    <p:extLst>
      <p:ext uri="{BB962C8B-B14F-4D97-AF65-F5344CB8AC3E}">
        <p14:creationId xmlns:p14="http://schemas.microsoft.com/office/powerpoint/2010/main" val="3021286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因此本文制备了飞机管道水性阻尼涂层材料，然后喷涂于无约束层和有约束层两类试验件上，通过改变填料目数、固体含量、涂层厚度制备了若干试验件，经振动试验发现</a:t>
            </a:r>
            <a:r>
              <a:rPr lang="zh-CN" altLang="en-US" dirty="0" smtClean="0"/>
              <a:t>无约束层结构减振效果最好为</a:t>
            </a:r>
            <a:r>
              <a:rPr lang="en-US" altLang="zh-CN" dirty="0" smtClean="0"/>
              <a:t>10</a:t>
            </a:r>
            <a:r>
              <a:rPr lang="zh-CN" altLang="en-US" dirty="0" smtClean="0"/>
              <a:t>目</a:t>
            </a:r>
            <a:r>
              <a:rPr lang="en-US" altLang="zh-CN" dirty="0" smtClean="0"/>
              <a:t>20%</a:t>
            </a:r>
            <a:r>
              <a:rPr lang="zh-CN" altLang="en-US" dirty="0" smtClean="0"/>
              <a:t>固体含量云母粉，涂层厚度为</a:t>
            </a:r>
            <a:r>
              <a:rPr lang="en-US" altLang="zh-CN" dirty="0" smtClean="0"/>
              <a:t>0.25mm</a:t>
            </a:r>
            <a:r>
              <a:rPr lang="zh-CN" altLang="en-US" dirty="0" smtClean="0"/>
              <a:t>，附加约束层后效果最好为</a:t>
            </a:r>
            <a:r>
              <a:rPr lang="en-US" altLang="zh-CN" dirty="0" smtClean="0"/>
              <a:t>40</a:t>
            </a:r>
            <a:r>
              <a:rPr lang="zh-CN" altLang="en-US" dirty="0" smtClean="0"/>
              <a:t>目</a:t>
            </a:r>
            <a:r>
              <a:rPr lang="en-US" altLang="zh-CN" dirty="0" smtClean="0"/>
              <a:t>60%</a:t>
            </a:r>
            <a:r>
              <a:rPr lang="zh-CN" altLang="en-US" dirty="0" smtClean="0"/>
              <a:t>固体含量云母粉，涂层厚度为</a:t>
            </a:r>
            <a:r>
              <a:rPr lang="en-US" altLang="zh-CN" dirty="0" smtClean="0"/>
              <a:t>1.5mm</a:t>
            </a:r>
            <a:r>
              <a:rPr lang="zh-CN" altLang="en-US" dirty="0" smtClean="0"/>
              <a:t>。之后经半功率带宽法从试验所得幅频响应函数中提取系统阻尼比，并基于复合材料层合板理论建立了有限元模型，仿真结构与试验结果较为吻合，验证了仿真模型的有效性。此后我将详细介绍每部分的工作。</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3330945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Calibri" pitchFamily="34" charset="0"/>
                <a:ea typeface="宋体" pitchFamily="2" charset="-122"/>
                <a:cs typeface="+mn-cs"/>
              </a:rPr>
              <a:t>第二个部分为飞机管道水性阻尼减振涂层材料的制备</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11</a:t>
            </a:fld>
            <a:endParaRPr lang="zh-CN" altLang="en-US"/>
          </a:p>
        </p:txBody>
      </p:sp>
    </p:spTree>
    <p:extLst>
      <p:ext uri="{BB962C8B-B14F-4D97-AF65-F5344CB8AC3E}">
        <p14:creationId xmlns:p14="http://schemas.microsoft.com/office/powerpoint/2010/main" val="38005265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03440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996020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777438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Calibri" pitchFamily="34" charset="0"/>
                <a:ea typeface="宋体" pitchFamily="2" charset="-122"/>
                <a:cs typeface="+mn-cs"/>
              </a:rPr>
              <a:t>主要分为</a:t>
            </a:r>
            <a:r>
              <a:rPr lang="en-US" altLang="zh-CN" sz="1200" kern="1200" dirty="0">
                <a:solidFill>
                  <a:schemeClr val="tx1"/>
                </a:solidFill>
                <a:effectLst/>
                <a:latin typeface="Calibri" pitchFamily="34" charset="0"/>
                <a:ea typeface="宋体" pitchFamily="2" charset="-122"/>
                <a:cs typeface="+mn-cs"/>
              </a:rPr>
              <a:t>5</a:t>
            </a:r>
            <a:r>
              <a:rPr lang="zh-CN" altLang="zh-CN" sz="1200" kern="1200" dirty="0">
                <a:solidFill>
                  <a:schemeClr val="tx1"/>
                </a:solidFill>
                <a:effectLst/>
                <a:latin typeface="Calibri" pitchFamily="34" charset="0"/>
                <a:ea typeface="宋体" pitchFamily="2" charset="-122"/>
                <a:cs typeface="+mn-cs"/>
              </a:rPr>
              <a:t>个部分</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15</a:t>
            </a:fld>
            <a:endParaRPr lang="zh-CN" altLang="en-US"/>
          </a:p>
        </p:txBody>
      </p:sp>
    </p:spTree>
    <p:extLst>
      <p:ext uri="{BB962C8B-B14F-4D97-AF65-F5344CB8AC3E}">
        <p14:creationId xmlns:p14="http://schemas.microsoft.com/office/powerpoint/2010/main" val="24574020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0440878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507267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18989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19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557766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Calibri" pitchFamily="34" charset="0"/>
                <a:ea typeface="宋体" pitchFamily="2" charset="-122"/>
                <a:cs typeface="+mn-cs"/>
              </a:rPr>
              <a:t>主要</a:t>
            </a:r>
            <a:r>
              <a:rPr lang="zh-CN" altLang="zh-CN" sz="1200" kern="1200" dirty="0" smtClean="0">
                <a:solidFill>
                  <a:schemeClr val="tx1"/>
                </a:solidFill>
                <a:effectLst/>
                <a:latin typeface="Calibri" pitchFamily="34" charset="0"/>
                <a:ea typeface="宋体" pitchFamily="2" charset="-122"/>
                <a:cs typeface="+mn-cs"/>
              </a:rPr>
              <a:t>分为</a:t>
            </a:r>
            <a:r>
              <a:rPr lang="en-US" altLang="zh-CN" sz="1200" kern="1200" dirty="0">
                <a:solidFill>
                  <a:schemeClr val="tx1"/>
                </a:solidFill>
                <a:effectLst/>
                <a:latin typeface="Calibri" pitchFamily="34" charset="0"/>
                <a:ea typeface="宋体" pitchFamily="2" charset="-122"/>
                <a:cs typeface="+mn-cs"/>
              </a:rPr>
              <a:t>6</a:t>
            </a:r>
            <a:r>
              <a:rPr lang="zh-CN" altLang="zh-CN" sz="1200" kern="1200" dirty="0" smtClean="0">
                <a:solidFill>
                  <a:schemeClr val="tx1"/>
                </a:solidFill>
                <a:effectLst/>
                <a:latin typeface="Calibri" pitchFamily="34" charset="0"/>
                <a:ea typeface="宋体" pitchFamily="2" charset="-122"/>
                <a:cs typeface="+mn-cs"/>
              </a:rPr>
              <a:t>个</a:t>
            </a:r>
            <a:r>
              <a:rPr lang="zh-CN" altLang="zh-CN" sz="1200" kern="1200" dirty="0">
                <a:solidFill>
                  <a:schemeClr val="tx1"/>
                </a:solidFill>
                <a:effectLst/>
                <a:latin typeface="Calibri" pitchFamily="34" charset="0"/>
                <a:ea typeface="宋体" pitchFamily="2" charset="-122"/>
                <a:cs typeface="+mn-cs"/>
              </a:rPr>
              <a:t>部分</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2</a:t>
            </a:fld>
            <a:endParaRPr lang="zh-CN" altLang="en-US"/>
          </a:p>
        </p:txBody>
      </p:sp>
    </p:spTree>
    <p:extLst>
      <p:ext uri="{BB962C8B-B14F-4D97-AF65-F5344CB8AC3E}">
        <p14:creationId xmlns:p14="http://schemas.microsoft.com/office/powerpoint/2010/main" val="1571362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07212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9689074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将</a:t>
            </a:r>
            <a:r>
              <a:rPr lang="en-US" altLang="zh-CN" dirty="0"/>
              <a:t>60</a:t>
            </a:r>
            <a:r>
              <a:rPr lang="zh-CN" altLang="en-US" dirty="0"/>
              <a:t>克</a:t>
            </a:r>
            <a:r>
              <a:rPr lang="en-US" altLang="zh-CN" dirty="0"/>
              <a:t>80</a:t>
            </a:r>
            <a:r>
              <a:rPr lang="zh-CN" altLang="en-US" dirty="0"/>
              <a:t>目的云母粉与</a:t>
            </a:r>
            <a:r>
              <a:rPr lang="en-US" altLang="zh-CN" dirty="0"/>
              <a:t>300ml</a:t>
            </a:r>
            <a:r>
              <a:rPr lang="zh-CN" altLang="en-US" dirty="0"/>
              <a:t>丙烯酸乳液混合，其余原料均按配方参数配比。将水性阻尼减振涂料分别喷涂在</a:t>
            </a:r>
            <a:r>
              <a:rPr lang="en-US" altLang="zh-CN" dirty="0"/>
              <a:t>4</a:t>
            </a:r>
            <a:r>
              <a:rPr lang="zh-CN" altLang="en-US" dirty="0"/>
              <a:t>片试验件上，再将其放置在干燥箱中持续烘干</a:t>
            </a:r>
            <a:r>
              <a:rPr lang="en-US" altLang="zh-CN" dirty="0"/>
              <a:t>6</a:t>
            </a:r>
            <a:r>
              <a:rPr lang="zh-CN" altLang="en-US" dirty="0"/>
              <a:t>小时，制得涂有水性阻尼减振涂层的试验件。经测试其涂层厚度分别为：</a:t>
            </a:r>
            <a:r>
              <a:rPr lang="en-US" altLang="zh-CN" dirty="0"/>
              <a:t>0.3mm</a:t>
            </a:r>
            <a:r>
              <a:rPr lang="zh-CN" altLang="en-US" dirty="0"/>
              <a:t>、</a:t>
            </a:r>
            <a:r>
              <a:rPr lang="en-US" altLang="zh-CN" dirty="0"/>
              <a:t>0.8mm</a:t>
            </a:r>
            <a:r>
              <a:rPr lang="zh-CN" altLang="en-US" dirty="0"/>
              <a:t>、</a:t>
            </a:r>
            <a:r>
              <a:rPr lang="en-US" altLang="zh-CN" dirty="0"/>
              <a:t>1.3mm</a:t>
            </a:r>
            <a:r>
              <a:rPr lang="zh-CN" altLang="en-US" dirty="0"/>
              <a:t>和</a:t>
            </a:r>
            <a:r>
              <a:rPr lang="en-US" altLang="zh-CN" dirty="0"/>
              <a:t>1.8mm</a:t>
            </a:r>
            <a:r>
              <a:rPr lang="zh-CN" altLang="en-US" dirty="0"/>
              <a:t>。</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3571393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539738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73797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4529741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581459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88629159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10</a:t>
            </a:r>
            <a:r>
              <a:rPr lang="zh-CN" altLang="en-US" dirty="0"/>
              <a:t>目云母粉粒径较大</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3960289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1920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sz="1200" kern="1200" dirty="0" smtClean="0">
                <a:solidFill>
                  <a:schemeClr val="tx1"/>
                </a:solidFill>
                <a:effectLst/>
                <a:latin typeface="Calibri" pitchFamily="34" charset="0"/>
                <a:ea typeface="宋体" pitchFamily="2" charset="-122"/>
                <a:cs typeface="+mn-cs"/>
              </a:rPr>
              <a:t>第一部分为绪论</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3</a:t>
            </a:fld>
            <a:endParaRPr lang="zh-CN" altLang="en-US"/>
          </a:p>
        </p:txBody>
      </p:sp>
    </p:spTree>
    <p:extLst>
      <p:ext uri="{BB962C8B-B14F-4D97-AF65-F5344CB8AC3E}">
        <p14:creationId xmlns:p14="http://schemas.microsoft.com/office/powerpoint/2010/main" val="17962219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1214573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800914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10</a:t>
            </a:r>
            <a:r>
              <a:rPr lang="zh-CN" altLang="en-US" dirty="0"/>
              <a:t>目云母粉粒径较大</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895605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8758597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407373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2374241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10</a:t>
            </a:r>
            <a:r>
              <a:rPr lang="zh-CN" altLang="en-US" dirty="0"/>
              <a:t>目云母粉粒径较大</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613938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3075697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Calibri" pitchFamily="34" charset="0"/>
                <a:ea typeface="宋体" pitchFamily="2" charset="-122"/>
                <a:cs typeface="+mn-cs"/>
              </a:rPr>
              <a:t>主要分为</a:t>
            </a:r>
            <a:r>
              <a:rPr lang="en-US" altLang="zh-CN" sz="1200" kern="1200" dirty="0">
                <a:solidFill>
                  <a:schemeClr val="tx1"/>
                </a:solidFill>
                <a:effectLst/>
                <a:latin typeface="Calibri" pitchFamily="34" charset="0"/>
                <a:ea typeface="宋体" pitchFamily="2" charset="-122"/>
                <a:cs typeface="+mn-cs"/>
              </a:rPr>
              <a:t>5</a:t>
            </a:r>
            <a:r>
              <a:rPr lang="zh-CN" altLang="zh-CN" sz="1200" kern="1200" dirty="0">
                <a:solidFill>
                  <a:schemeClr val="tx1"/>
                </a:solidFill>
                <a:effectLst/>
                <a:latin typeface="Calibri" pitchFamily="34" charset="0"/>
                <a:ea typeface="宋体" pitchFamily="2" charset="-122"/>
                <a:cs typeface="+mn-cs"/>
              </a:rPr>
              <a:t>个部分</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38</a:t>
            </a:fld>
            <a:endParaRPr lang="zh-CN" altLang="en-US"/>
          </a:p>
        </p:txBody>
      </p:sp>
    </p:spTree>
    <p:extLst>
      <p:ext uri="{BB962C8B-B14F-4D97-AF65-F5344CB8AC3E}">
        <p14:creationId xmlns:p14="http://schemas.microsoft.com/office/powerpoint/2010/main" val="35407677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39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16469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首先是该毕业论文的研究背景及意义，飞机管道系统的作用是维持飞机的运行，飞机在运行过程中，外部激励不可避免地会刺激管道系统的振动，从而导致管道破裂和疲劳失效。飞机管道的过度振动不仅会影响飞行安全，而且由于近年飞机性能的逐步提升，将会使其发展成为更加严重的问题。而由于泵源供油的不连续性，飞机管道内的油液压力波动较大，当管道内流体波动频率与充液管道的固有频率达到一样时，管道系统的振动将会急剧升高，这极易造成飞行事故。其特点主要为三个：</a:t>
            </a:r>
            <a:r>
              <a:rPr lang="en-US" altLang="zh-CN" dirty="0" err="1" smtClean="0"/>
              <a:t>xxxx</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159229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448827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052257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9411408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10</a:t>
            </a:r>
            <a:r>
              <a:rPr lang="zh-CN" altLang="en-US" dirty="0"/>
              <a:t>目云母粉粒径较大</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3916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3108184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410135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当水性阻尼减振涂层厚度为</a:t>
            </a:r>
            <a:r>
              <a:rPr lang="en-US" altLang="zh-CN" dirty="0"/>
              <a:t>0.25mm</a:t>
            </a:r>
            <a:r>
              <a:rPr lang="zh-CN" altLang="en-US" dirty="0"/>
              <a:t>时阻尼性能最高</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015621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10</a:t>
            </a:r>
            <a:r>
              <a:rPr lang="zh-CN" altLang="en-US" dirty="0"/>
              <a:t>目云母粉粒径较大</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5456637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48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9252841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Calibri" pitchFamily="34" charset="0"/>
                <a:ea typeface="宋体" pitchFamily="2" charset="-122"/>
                <a:cs typeface="+mn-cs"/>
              </a:rPr>
              <a:t>主要分为</a:t>
            </a:r>
            <a:r>
              <a:rPr lang="en-US" altLang="zh-CN" sz="1200" kern="1200" dirty="0">
                <a:solidFill>
                  <a:schemeClr val="tx1"/>
                </a:solidFill>
                <a:effectLst/>
                <a:latin typeface="Calibri" pitchFamily="34" charset="0"/>
                <a:ea typeface="宋体" pitchFamily="2" charset="-122"/>
                <a:cs typeface="+mn-cs"/>
              </a:rPr>
              <a:t>5</a:t>
            </a:r>
            <a:r>
              <a:rPr lang="zh-CN" altLang="zh-CN" sz="1200" kern="1200" dirty="0">
                <a:solidFill>
                  <a:schemeClr val="tx1"/>
                </a:solidFill>
                <a:effectLst/>
                <a:latin typeface="Calibri" pitchFamily="34" charset="0"/>
                <a:ea typeface="宋体" pitchFamily="2" charset="-122"/>
                <a:cs typeface="+mn-cs"/>
              </a:rPr>
              <a:t>个部分</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49</a:t>
            </a:fld>
            <a:endParaRPr lang="zh-CN" altLang="en-US"/>
          </a:p>
        </p:txBody>
      </p:sp>
    </p:spTree>
    <p:extLst>
      <p:ext uri="{BB962C8B-B14F-4D97-AF65-F5344CB8AC3E}">
        <p14:creationId xmlns:p14="http://schemas.microsoft.com/office/powerpoint/2010/main" val="2042940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飞机管道振动的后果及影响较多，如图中，</a:t>
            </a:r>
            <a:r>
              <a:rPr lang="en-US" altLang="zh-CN" dirty="0" smtClean="0"/>
              <a:t>1 2 3 4 5 6 7 8</a:t>
            </a:r>
            <a:r>
              <a:rPr lang="zh-CN" altLang="en-US" dirty="0" smtClean="0"/>
              <a:t>。 而故障发生的部位主要存在三个部位，</a:t>
            </a:r>
            <a:r>
              <a:rPr lang="en-US" altLang="zh-CN" dirty="0" smtClean="0"/>
              <a:t>1 2 3</a:t>
            </a:r>
            <a:r>
              <a:rPr lang="zh-CN" altLang="en-US" sz="1200" dirty="0" smtClean="0">
                <a:latin typeface="微软雅黑" panose="020B0503020204020204" pitchFamily="34" charset="-122"/>
                <a:ea typeface="微软雅黑" panose="020B0503020204020204" pitchFamily="34" charset="-122"/>
              </a:rPr>
              <a:t>飞机管道的振动问题一直困扰着飞机设计人员，也严重影响了飞行安全，而在设计制造过程中，由于飞机管道的设计标准以及安装空间的限制，飞机管道系统的振动问题仍存在很多问题有待解决。</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66309539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6282277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4370828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95155107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9582296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54</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23918638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12589310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4423112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27310936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4254807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59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057571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当前的航空管道抑制技术主要分为被动和主动抑制技术， 其中被动抑制技术仍是主流，又可分为两类，为修改设计方案和布置大阻尼部件。继而可细分为修改管型、增加管道支撑、施加粘滞阻尼器、粘贴高阻尼材料。</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8594839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60</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73495060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61</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2562475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62</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50459957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63</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56038895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a:solidFill>
                  <a:schemeClr val="tx1"/>
                </a:solidFill>
                <a:effectLst/>
                <a:latin typeface="Calibri" pitchFamily="34" charset="0"/>
                <a:ea typeface="宋体" pitchFamily="2" charset="-122"/>
                <a:cs typeface="+mn-cs"/>
              </a:rPr>
              <a:t>主要分为</a:t>
            </a:r>
            <a:r>
              <a:rPr lang="en-US" altLang="zh-CN" sz="1200" kern="1200" dirty="0">
                <a:solidFill>
                  <a:schemeClr val="tx1"/>
                </a:solidFill>
                <a:effectLst/>
                <a:latin typeface="Calibri" pitchFamily="34" charset="0"/>
                <a:ea typeface="宋体" pitchFamily="2" charset="-122"/>
                <a:cs typeface="+mn-cs"/>
              </a:rPr>
              <a:t>5</a:t>
            </a:r>
            <a:r>
              <a:rPr lang="zh-CN" altLang="zh-CN" sz="1200" kern="1200" dirty="0">
                <a:solidFill>
                  <a:schemeClr val="tx1"/>
                </a:solidFill>
                <a:effectLst/>
                <a:latin typeface="Calibri" pitchFamily="34" charset="0"/>
                <a:ea typeface="宋体" pitchFamily="2" charset="-122"/>
                <a:cs typeface="+mn-cs"/>
              </a:rPr>
              <a:t>个部分</a:t>
            </a:r>
            <a:endParaRPr lang="zh-CN" altLang="en-US" dirty="0"/>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64</a:t>
            </a:fld>
            <a:endParaRPr lang="zh-CN" altLang="en-US"/>
          </a:p>
        </p:txBody>
      </p:sp>
    </p:spTree>
    <p:extLst>
      <p:ext uri="{BB962C8B-B14F-4D97-AF65-F5344CB8AC3E}">
        <p14:creationId xmlns:p14="http://schemas.microsoft.com/office/powerpoint/2010/main" val="22693373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65</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261499111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66</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0388489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a:t>谢谢，请各位老师批评指正。</a:t>
            </a:r>
          </a:p>
        </p:txBody>
      </p:sp>
      <p:sp>
        <p:nvSpPr>
          <p:cNvPr id="4" name="灯片编号占位符 3"/>
          <p:cNvSpPr>
            <a:spLocks noGrp="1"/>
          </p:cNvSpPr>
          <p:nvPr>
            <p:ph type="sldNum" sz="quarter" idx="10"/>
          </p:nvPr>
        </p:nvSpPr>
        <p:spPr/>
        <p:txBody>
          <a:bodyPr/>
          <a:lstStyle/>
          <a:p>
            <a:pPr>
              <a:defRPr/>
            </a:pPr>
            <a:fld id="{0048AD92-0E81-4F8A-98C8-9EE2612B53D1}" type="slidenum">
              <a:rPr lang="zh-CN" altLang="en-US" smtClean="0"/>
              <a:pPr>
                <a:defRPr/>
              </a:pPr>
              <a:t>67</a:t>
            </a:fld>
            <a:endParaRPr lang="zh-CN" altLang="en-US"/>
          </a:p>
        </p:txBody>
      </p:sp>
    </p:spTree>
    <p:extLst>
      <p:ext uri="{BB962C8B-B14F-4D97-AF65-F5344CB8AC3E}">
        <p14:creationId xmlns:p14="http://schemas.microsoft.com/office/powerpoint/2010/main" val="27027728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t>其中修改管型的机理主要是改变固有频率避免共振，但其应用在设计阶段，大多数情况只能凭借经验设计管道而没有一套成熟的设计规范；增加支撑是目前较为普遍的方式，其机理为改变固有频率避免共振的同时降低共振峰大小，但其在某些狭窄空间中都难以找到卡箍适合的位置，且由于安装因素或外界环境振动的影响，管道系统中卡箍松动的可能性较大；施加阻尼器的机理是降低共振峰大小，但其</a:t>
            </a:r>
            <a:r>
              <a:rPr lang="zh-CN" altLang="en-US" sz="1400" dirty="0" smtClean="0">
                <a:solidFill>
                  <a:srgbClr val="7F7F7F"/>
                </a:solidFill>
                <a:latin typeface="微软雅黑" panose="020B0503020204020204" pitchFamily="34" charset="-122"/>
                <a:ea typeface="微软雅黑" panose="020B0503020204020204" pitchFamily="34" charset="-122"/>
              </a:rPr>
              <a:t>无可避免的造成管道系统重量的增加，从而造成导致经济性的降低</a:t>
            </a:r>
            <a:r>
              <a:rPr lang="zh-CN" altLang="en-US" sz="1200" dirty="0" smtClean="0">
                <a:solidFill>
                  <a:schemeClr val="tx1"/>
                </a:solidFill>
                <a:latin typeface="Calibri" pitchFamily="34" charset="0"/>
                <a:ea typeface="宋体" pitchFamily="2" charset="-122"/>
              </a:rPr>
              <a:t>。   因此亟需寻求另外的减振方法。</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7</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262657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阻尼材料，即振动衰减材料，被定义为一种能够</a:t>
            </a:r>
            <a:r>
              <a:rPr lang="zh-CN" altLang="en-US"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吸收机械能</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，并将其转化为</a:t>
            </a:r>
            <a:r>
              <a:rPr lang="zh-CN" altLang="en-US"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热能</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而耗散掉的功能性材料。因其优越的</a:t>
            </a:r>
            <a:r>
              <a:rPr lang="zh-CN" altLang="en-US" dirty="0" smtClean="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减振降噪以及抗冲击等性能</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而受到广泛的关注。目前主要被划分为了</a:t>
            </a:r>
            <a:r>
              <a:rPr lang="en-US" altLang="zh-CN" dirty="0" smtClean="0">
                <a:latin typeface="微软雅黑" panose="020B0503020204020204" pitchFamily="34" charset="-122"/>
                <a:ea typeface="微软雅黑" panose="020B0503020204020204" pitchFamily="34" charset="-122"/>
                <a:cs typeface="Times New Roman" panose="02020603050405020304" pitchFamily="18" charset="0"/>
              </a:rPr>
              <a:t>5</a:t>
            </a:r>
            <a:r>
              <a:rPr lang="zh-CN" altLang="en-US" dirty="0" smtClean="0">
                <a:latin typeface="微软雅黑" panose="020B0503020204020204" pitchFamily="34" charset="-122"/>
                <a:ea typeface="微软雅黑" panose="020B0503020204020204" pitchFamily="34" charset="-122"/>
                <a:cs typeface="Times New Roman" panose="02020603050405020304" pitchFamily="18" charset="0"/>
              </a:rPr>
              <a:t>类，粘弹性阻尼材料、复合阻尼材料、高阻尼合金、陶瓷类阻尼材料、智能材料。其中粘弹性材料又因其损耗因子高而广泛应用于工程领域。</a:t>
            </a:r>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8</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529190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水性阻尼涂料为粘弹性阻尼材料的一种，其优点较多，</a:t>
            </a:r>
            <a:r>
              <a:rPr lang="en-US" altLang="zh-CN" dirty="0" smtClean="0"/>
              <a:t>1 2 3 4 5 6</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048AD92-0E81-4F8A-98C8-9EE2612B53D1}" type="slidenum">
              <a:rPr kumimoji="0" lang="zh-CN" altLang="en-US" sz="1200" b="0" i="0" u="none" strike="noStrike" kern="1200" cap="none" spc="0" normalizeH="0" baseline="0" noProof="0" smtClean="0">
                <a:ln>
                  <a:noFill/>
                </a:ln>
                <a:solidFill>
                  <a:srgbClr val="000000"/>
                </a:solidFill>
                <a:effectLst/>
                <a:uLnTx/>
                <a:uFillTx/>
                <a:latin typeface="Calibri" panose="020F0502020204030204" pitchFamily="34" charset="0"/>
                <a:ea typeface="宋体"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tabLst/>
                <a:defRPr/>
              </a:pPr>
              <a:t>9</a:t>
            </a:fld>
            <a:endParaRPr kumimoji="0" lang="zh-CN" altLang="en-US" sz="1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433901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93870316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568320760"/>
      </p:ext>
    </p:extLst>
  </p:cSld>
  <p:clrMapOvr>
    <a:masterClrMapping/>
  </p:clrMapOvr>
  <p:transition spd="slow"/>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p:cNvSpPr>
            <a:spLocks noGrp="1" noChangeArrowheads="1"/>
          </p:cNvSpPr>
          <p:nvPr>
            <p:ph type="dt" sz="half" idx="10"/>
          </p:nvPr>
        </p:nvSpPr>
        <p:spPr>
          <a:ln/>
        </p:spPr>
        <p:txBody>
          <a:bodyPr/>
          <a:lstStyle>
            <a:lvl1pPr>
              <a:defRPr/>
            </a:lvl1pPr>
          </a:lstStyle>
          <a:p>
            <a:pPr>
              <a:defRPr/>
            </a:pPr>
            <a:fld id="{D7CCFF40-BED5-45AC-A59C-1825B7F0508D}"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5205D9BA-4867-4B59-B6CF-BE847B35157D}" type="slidenum">
              <a:rPr lang="zh-CN" altLang="en-US"/>
              <a:pPr>
                <a:defRPr/>
              </a:pPr>
              <a:t>‹#›</a:t>
            </a:fld>
            <a:endParaRPr lang="zh-CN" altLang="en-US"/>
          </a:p>
        </p:txBody>
      </p:sp>
    </p:spTree>
    <p:extLst>
      <p:ext uri="{BB962C8B-B14F-4D97-AF65-F5344CB8AC3E}">
        <p14:creationId xmlns:p14="http://schemas.microsoft.com/office/powerpoint/2010/main" val="285632296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3153B82E-ADCF-46B9-B0E8-D658E15E6C98}"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70D7017C-53C5-4E66-AE95-2CF4036E6049}" type="slidenum">
              <a:rPr lang="zh-CN" altLang="en-US"/>
              <a:pPr>
                <a:defRPr/>
              </a:pPr>
              <a:t>‹#›</a:t>
            </a:fld>
            <a:endParaRPr lang="zh-CN" altLang="en-US"/>
          </a:p>
        </p:txBody>
      </p:sp>
    </p:spTree>
    <p:extLst>
      <p:ext uri="{BB962C8B-B14F-4D97-AF65-F5344CB8AC3E}">
        <p14:creationId xmlns:p14="http://schemas.microsoft.com/office/powerpoint/2010/main" val="30282105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fld id="{3BB0290F-23C0-4D76-8AFD-92C87FF9119D}"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4ABF0E5C-28B9-48AA-A897-98AE2ED2383A}" type="slidenum">
              <a:rPr lang="zh-CN" altLang="en-US"/>
              <a:pPr>
                <a:defRPr/>
              </a:pPr>
              <a:t>‹#›</a:t>
            </a:fld>
            <a:endParaRPr lang="zh-CN" altLang="en-US"/>
          </a:p>
        </p:txBody>
      </p:sp>
    </p:spTree>
    <p:extLst>
      <p:ext uri="{BB962C8B-B14F-4D97-AF65-F5344CB8AC3E}">
        <p14:creationId xmlns:p14="http://schemas.microsoft.com/office/powerpoint/2010/main" val="32677983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noChangeArrowheads="1"/>
          </p:cNvSpPr>
          <p:nvPr>
            <p:ph type="dt" sz="half" idx="10"/>
          </p:nvPr>
        </p:nvSpPr>
        <p:spPr>
          <a:ln/>
        </p:spPr>
        <p:txBody>
          <a:bodyPr/>
          <a:lstStyle>
            <a:lvl1pPr>
              <a:defRPr/>
            </a:lvl1pPr>
          </a:lstStyle>
          <a:p>
            <a:pPr>
              <a:defRPr/>
            </a:pPr>
            <a:fld id="{18E8CE75-6874-4D65-BE39-9DC7105DBA76}"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061582C5-E48E-44D2-9DF1-C3CDFBE45BAB}" type="slidenum">
              <a:rPr lang="zh-CN" altLang="en-US"/>
              <a:pPr>
                <a:defRPr/>
              </a:pPr>
              <a:t>‹#›</a:t>
            </a:fld>
            <a:endParaRPr lang="zh-CN" altLang="en-US"/>
          </a:p>
        </p:txBody>
      </p:sp>
    </p:spTree>
    <p:extLst>
      <p:ext uri="{BB962C8B-B14F-4D97-AF65-F5344CB8AC3E}">
        <p14:creationId xmlns:p14="http://schemas.microsoft.com/office/powerpoint/2010/main" val="371317121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p:cNvSpPr>
            <a:spLocks noGrp="1" noChangeArrowheads="1"/>
          </p:cNvSpPr>
          <p:nvPr>
            <p:ph type="dt" sz="half" idx="10"/>
          </p:nvPr>
        </p:nvSpPr>
        <p:spPr>
          <a:ln/>
        </p:spPr>
        <p:txBody>
          <a:bodyPr/>
          <a:lstStyle>
            <a:lvl1pPr>
              <a:defRPr/>
            </a:lvl1pPr>
          </a:lstStyle>
          <a:p>
            <a:pPr>
              <a:defRPr/>
            </a:pPr>
            <a:fld id="{AAA00F40-72B6-4C41-ABF3-B99109F3CE05}" type="datetimeFigureOut">
              <a:rPr lang="zh-CN" altLang="en-US"/>
              <a:pPr>
                <a:defRPr/>
              </a:pPr>
              <a:t>2022/3/9</a:t>
            </a:fld>
            <a:endParaRPr lang="zh-CN" altLang="en-US"/>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pPr>
              <a:defRPr/>
            </a:pPr>
            <a:fld id="{C9A2E12E-EE09-4F17-A2DD-0C49A5B37E57}" type="slidenum">
              <a:rPr lang="zh-CN" altLang="en-US"/>
              <a:pPr>
                <a:defRPr/>
              </a:pPr>
              <a:t>‹#›</a:t>
            </a:fld>
            <a:endParaRPr lang="zh-CN" altLang="en-US"/>
          </a:p>
        </p:txBody>
      </p:sp>
    </p:spTree>
    <p:extLst>
      <p:ext uri="{BB962C8B-B14F-4D97-AF65-F5344CB8AC3E}">
        <p14:creationId xmlns:p14="http://schemas.microsoft.com/office/powerpoint/2010/main" val="26032875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4"/>
          <p:cNvSpPr>
            <a:spLocks noGrp="1" noChangeArrowheads="1"/>
          </p:cNvSpPr>
          <p:nvPr>
            <p:ph type="dt" sz="half" idx="10"/>
          </p:nvPr>
        </p:nvSpPr>
        <p:spPr>
          <a:ln/>
        </p:spPr>
        <p:txBody>
          <a:bodyPr/>
          <a:lstStyle>
            <a:lvl1pPr>
              <a:defRPr/>
            </a:lvl1pPr>
          </a:lstStyle>
          <a:p>
            <a:pPr>
              <a:defRPr/>
            </a:pPr>
            <a:fld id="{FB294BEA-2F19-4E7D-9E48-CB3F412B8417}" type="datetimeFigureOut">
              <a:rPr lang="zh-CN" altLang="en-US"/>
              <a:pPr>
                <a:defRPr/>
              </a:pPr>
              <a:t>2022/3/9</a:t>
            </a:fld>
            <a:endParaRPr lang="zh-CN" altLang="en-US"/>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pPr>
              <a:defRPr/>
            </a:pPr>
            <a:fld id="{4BCFE059-2154-41C1-9711-12A0EAA61C6C}" type="slidenum">
              <a:rPr lang="zh-CN" altLang="en-US"/>
              <a:pPr>
                <a:defRPr/>
              </a:pPr>
              <a:t>‹#›</a:t>
            </a:fld>
            <a:endParaRPr lang="zh-CN" altLang="en-US"/>
          </a:p>
        </p:txBody>
      </p:sp>
    </p:spTree>
    <p:extLst>
      <p:ext uri="{BB962C8B-B14F-4D97-AF65-F5344CB8AC3E}">
        <p14:creationId xmlns:p14="http://schemas.microsoft.com/office/powerpoint/2010/main" val="187127475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fld id="{038C8FAF-E937-49EE-99DF-7554F41A4F22}" type="datetimeFigureOut">
              <a:rPr lang="zh-CN" altLang="en-US"/>
              <a:pPr>
                <a:defRPr/>
              </a:pPr>
              <a:t>2022/3/9</a:t>
            </a:fld>
            <a:endParaRPr lang="zh-CN" altLang="en-US"/>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pPr>
              <a:defRPr/>
            </a:pPr>
            <a:fld id="{FB1F67B5-0EC2-40E3-BC47-C12E4DAF9A1E}" type="slidenum">
              <a:rPr lang="zh-CN" altLang="en-US"/>
              <a:pPr>
                <a:defRPr/>
              </a:pPr>
              <a:t>‹#›</a:t>
            </a:fld>
            <a:endParaRPr lang="zh-CN" altLang="en-US"/>
          </a:p>
        </p:txBody>
      </p:sp>
    </p:spTree>
    <p:extLst>
      <p:ext uri="{BB962C8B-B14F-4D97-AF65-F5344CB8AC3E}">
        <p14:creationId xmlns:p14="http://schemas.microsoft.com/office/powerpoint/2010/main" val="33274403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EE7D4347-183C-4E50-84BD-78CD3F69C418}"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CACD5941-1DF2-4E87-AEE9-6B575E713E89}" type="slidenum">
              <a:rPr lang="zh-CN" altLang="en-US"/>
              <a:pPr>
                <a:defRPr/>
              </a:pPr>
              <a:t>‹#›</a:t>
            </a:fld>
            <a:endParaRPr lang="zh-CN" altLang="en-US"/>
          </a:p>
        </p:txBody>
      </p:sp>
    </p:spTree>
    <p:extLst>
      <p:ext uri="{BB962C8B-B14F-4D97-AF65-F5344CB8AC3E}">
        <p14:creationId xmlns:p14="http://schemas.microsoft.com/office/powerpoint/2010/main" val="11843612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2C101CC5-9E0A-4117-91C2-9E906737D3FA}"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615A0D2C-2059-4119-BAC7-D0BD6CE1727D}" type="slidenum">
              <a:rPr lang="zh-CN" altLang="en-US"/>
              <a:pPr>
                <a:defRPr/>
              </a:pPr>
              <a:t>‹#›</a:t>
            </a:fld>
            <a:endParaRPr lang="zh-CN" altLang="en-US"/>
          </a:p>
        </p:txBody>
      </p:sp>
    </p:spTree>
    <p:extLst>
      <p:ext uri="{BB962C8B-B14F-4D97-AF65-F5344CB8AC3E}">
        <p14:creationId xmlns:p14="http://schemas.microsoft.com/office/powerpoint/2010/main" val="380624227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42DC1532-13E2-4570-B013-F6768A5D603B}"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DDCA37FD-F148-446E-A999-E849BFD709D4}" type="slidenum">
              <a:rPr lang="zh-CN" altLang="en-US"/>
              <a:pPr>
                <a:defRPr/>
              </a:pPr>
              <a:t>‹#›</a:t>
            </a:fld>
            <a:endParaRPr lang="zh-CN" altLang="en-US"/>
          </a:p>
        </p:txBody>
      </p:sp>
    </p:spTree>
    <p:extLst>
      <p:ext uri="{BB962C8B-B14F-4D97-AF65-F5344CB8AC3E}">
        <p14:creationId xmlns:p14="http://schemas.microsoft.com/office/powerpoint/2010/main" val="26015059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49275515"/>
      </p:ext>
    </p:extLst>
  </p:cSld>
  <p:clrMapOvr>
    <a:masterClrMapping/>
  </p:clrMapOvr>
  <p:transition spd="slow"/>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A1A684A5-A391-4675-967A-3E83C49D3F89}"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D3B4CBBE-1772-43D7-ABFC-43765FB0B05B}" type="slidenum">
              <a:rPr lang="zh-CN" altLang="en-US"/>
              <a:pPr>
                <a:defRPr/>
              </a:pPr>
              <a:t>‹#›</a:t>
            </a:fld>
            <a:endParaRPr lang="zh-CN" altLang="en-US"/>
          </a:p>
        </p:txBody>
      </p:sp>
    </p:spTree>
    <p:extLst>
      <p:ext uri="{BB962C8B-B14F-4D97-AF65-F5344CB8AC3E}">
        <p14:creationId xmlns:p14="http://schemas.microsoft.com/office/powerpoint/2010/main" val="169256235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p:cNvSpPr>
            <a:spLocks noGrp="1" noChangeArrowheads="1"/>
          </p:cNvSpPr>
          <p:nvPr>
            <p:ph type="dt" sz="half" idx="10"/>
          </p:nvPr>
        </p:nvSpPr>
        <p:spPr>
          <a:ln/>
        </p:spPr>
        <p:txBody>
          <a:bodyPr/>
          <a:lstStyle>
            <a:lvl1pPr>
              <a:defRPr/>
            </a:lvl1pPr>
          </a:lstStyle>
          <a:p>
            <a:pPr>
              <a:defRPr/>
            </a:pPr>
            <a:fld id="{00A7596C-EDF7-4446-885C-8F5A19488E57}"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5DB609AB-C8BD-49AB-9EE4-0830CA887CDD}" type="slidenum">
              <a:rPr lang="zh-CN" altLang="en-US"/>
              <a:pPr>
                <a:defRPr/>
              </a:pPr>
              <a:t>‹#›</a:t>
            </a:fld>
            <a:endParaRPr lang="zh-CN" altLang="en-US"/>
          </a:p>
        </p:txBody>
      </p:sp>
    </p:spTree>
    <p:extLst>
      <p:ext uri="{BB962C8B-B14F-4D97-AF65-F5344CB8AC3E}">
        <p14:creationId xmlns:p14="http://schemas.microsoft.com/office/powerpoint/2010/main" val="392866992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34D7652D-AED4-456F-913C-62A92173118F}"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A03603EB-30B2-4DCB-BD27-9AA10DB6CD93}" type="slidenum">
              <a:rPr lang="zh-CN" altLang="en-US"/>
              <a:pPr>
                <a:defRPr/>
              </a:pPr>
              <a:t>‹#›</a:t>
            </a:fld>
            <a:endParaRPr lang="zh-CN" altLang="en-US"/>
          </a:p>
        </p:txBody>
      </p:sp>
    </p:spTree>
    <p:extLst>
      <p:ext uri="{BB962C8B-B14F-4D97-AF65-F5344CB8AC3E}">
        <p14:creationId xmlns:p14="http://schemas.microsoft.com/office/powerpoint/2010/main" val="385533740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fld id="{187BD0B9-ADE5-4A8C-879D-3173F1D5A362}"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9857B593-AA57-4183-A9AB-872BCCBDEF34}" type="slidenum">
              <a:rPr lang="zh-CN" altLang="en-US"/>
              <a:pPr>
                <a:defRPr/>
              </a:pPr>
              <a:t>‹#›</a:t>
            </a:fld>
            <a:endParaRPr lang="zh-CN" altLang="en-US"/>
          </a:p>
        </p:txBody>
      </p:sp>
    </p:spTree>
    <p:extLst>
      <p:ext uri="{BB962C8B-B14F-4D97-AF65-F5344CB8AC3E}">
        <p14:creationId xmlns:p14="http://schemas.microsoft.com/office/powerpoint/2010/main" val="136583124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noChangeArrowheads="1"/>
          </p:cNvSpPr>
          <p:nvPr>
            <p:ph type="dt" sz="half" idx="10"/>
          </p:nvPr>
        </p:nvSpPr>
        <p:spPr>
          <a:ln/>
        </p:spPr>
        <p:txBody>
          <a:bodyPr/>
          <a:lstStyle>
            <a:lvl1pPr>
              <a:defRPr/>
            </a:lvl1pPr>
          </a:lstStyle>
          <a:p>
            <a:pPr>
              <a:defRPr/>
            </a:pPr>
            <a:fld id="{8FB410EE-7F97-4A0C-B8DD-CCBA7BFFAC0E}"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DF7255EC-246C-405C-9D09-7070956F04BC}" type="slidenum">
              <a:rPr lang="zh-CN" altLang="en-US"/>
              <a:pPr>
                <a:defRPr/>
              </a:pPr>
              <a:t>‹#›</a:t>
            </a:fld>
            <a:endParaRPr lang="zh-CN" altLang="en-US"/>
          </a:p>
        </p:txBody>
      </p:sp>
    </p:spTree>
    <p:extLst>
      <p:ext uri="{BB962C8B-B14F-4D97-AF65-F5344CB8AC3E}">
        <p14:creationId xmlns:p14="http://schemas.microsoft.com/office/powerpoint/2010/main" val="26464043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p:cNvSpPr>
            <a:spLocks noGrp="1" noChangeArrowheads="1"/>
          </p:cNvSpPr>
          <p:nvPr>
            <p:ph type="dt" sz="half" idx="10"/>
          </p:nvPr>
        </p:nvSpPr>
        <p:spPr>
          <a:ln/>
        </p:spPr>
        <p:txBody>
          <a:bodyPr/>
          <a:lstStyle>
            <a:lvl1pPr>
              <a:defRPr/>
            </a:lvl1pPr>
          </a:lstStyle>
          <a:p>
            <a:pPr>
              <a:defRPr/>
            </a:pPr>
            <a:fld id="{B137C093-DC8B-4FE6-BEF8-08E73A2424FE}" type="datetimeFigureOut">
              <a:rPr lang="zh-CN" altLang="en-US"/>
              <a:pPr>
                <a:defRPr/>
              </a:pPr>
              <a:t>2022/3/9</a:t>
            </a:fld>
            <a:endParaRPr lang="zh-CN" altLang="en-US"/>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pPr>
              <a:defRPr/>
            </a:pPr>
            <a:fld id="{FC72364A-C889-4E5D-8B65-431F2F371CC4}" type="slidenum">
              <a:rPr lang="zh-CN" altLang="en-US"/>
              <a:pPr>
                <a:defRPr/>
              </a:pPr>
              <a:t>‹#›</a:t>
            </a:fld>
            <a:endParaRPr lang="zh-CN" altLang="en-US"/>
          </a:p>
        </p:txBody>
      </p:sp>
    </p:spTree>
    <p:extLst>
      <p:ext uri="{BB962C8B-B14F-4D97-AF65-F5344CB8AC3E}">
        <p14:creationId xmlns:p14="http://schemas.microsoft.com/office/powerpoint/2010/main" val="367534871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4"/>
          <p:cNvSpPr>
            <a:spLocks noGrp="1" noChangeArrowheads="1"/>
          </p:cNvSpPr>
          <p:nvPr>
            <p:ph type="dt" sz="half" idx="10"/>
          </p:nvPr>
        </p:nvSpPr>
        <p:spPr>
          <a:ln/>
        </p:spPr>
        <p:txBody>
          <a:bodyPr/>
          <a:lstStyle>
            <a:lvl1pPr>
              <a:defRPr/>
            </a:lvl1pPr>
          </a:lstStyle>
          <a:p>
            <a:pPr>
              <a:defRPr/>
            </a:pPr>
            <a:fld id="{3A33D674-9EBF-4C0C-8F33-8F92274CA15B}" type="datetimeFigureOut">
              <a:rPr lang="zh-CN" altLang="en-US"/>
              <a:pPr>
                <a:defRPr/>
              </a:pPr>
              <a:t>2022/3/9</a:t>
            </a:fld>
            <a:endParaRPr lang="zh-CN" altLang="en-US"/>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pPr>
              <a:defRPr/>
            </a:pPr>
            <a:fld id="{214C4A28-74EB-4853-89F9-6F67FE0950A8}" type="slidenum">
              <a:rPr lang="zh-CN" altLang="en-US"/>
              <a:pPr>
                <a:defRPr/>
              </a:pPr>
              <a:t>‹#›</a:t>
            </a:fld>
            <a:endParaRPr lang="zh-CN" altLang="en-US"/>
          </a:p>
        </p:txBody>
      </p:sp>
    </p:spTree>
    <p:extLst>
      <p:ext uri="{BB962C8B-B14F-4D97-AF65-F5344CB8AC3E}">
        <p14:creationId xmlns:p14="http://schemas.microsoft.com/office/powerpoint/2010/main" val="3068788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fld id="{B15AB84D-1872-4201-8E0B-F0CE5D7D0B4D}" type="datetimeFigureOut">
              <a:rPr lang="zh-CN" altLang="en-US"/>
              <a:pPr>
                <a:defRPr/>
              </a:pPr>
              <a:t>2022/3/9</a:t>
            </a:fld>
            <a:endParaRPr lang="zh-CN" altLang="en-US"/>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pPr>
              <a:defRPr/>
            </a:pPr>
            <a:fld id="{92A700EF-D5FB-4DDE-8463-5FD9D6F31892}" type="slidenum">
              <a:rPr lang="zh-CN" altLang="en-US"/>
              <a:pPr>
                <a:defRPr/>
              </a:pPr>
              <a:t>‹#›</a:t>
            </a:fld>
            <a:endParaRPr lang="zh-CN" altLang="en-US"/>
          </a:p>
        </p:txBody>
      </p:sp>
    </p:spTree>
    <p:extLst>
      <p:ext uri="{BB962C8B-B14F-4D97-AF65-F5344CB8AC3E}">
        <p14:creationId xmlns:p14="http://schemas.microsoft.com/office/powerpoint/2010/main" val="313801360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19962D79-F2DE-46E4-A80E-C658C8ECA37B}"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1FEAE1EA-63F1-4132-A0B1-96947308B267}" type="slidenum">
              <a:rPr lang="zh-CN" altLang="en-US"/>
              <a:pPr>
                <a:defRPr/>
              </a:pPr>
              <a:t>‹#›</a:t>
            </a:fld>
            <a:endParaRPr lang="zh-CN" altLang="en-US"/>
          </a:p>
        </p:txBody>
      </p:sp>
    </p:spTree>
    <p:extLst>
      <p:ext uri="{BB962C8B-B14F-4D97-AF65-F5344CB8AC3E}">
        <p14:creationId xmlns:p14="http://schemas.microsoft.com/office/powerpoint/2010/main" val="48373480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A9C11D7C-642E-4D3B-8CD5-F0E292A5D945}"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6AA997B8-7227-412D-89E7-AB2B652A670F}" type="slidenum">
              <a:rPr lang="zh-CN" altLang="en-US"/>
              <a:pPr>
                <a:defRPr/>
              </a:pPr>
              <a:t>‹#›</a:t>
            </a:fld>
            <a:endParaRPr lang="zh-CN" altLang="en-US"/>
          </a:p>
        </p:txBody>
      </p:sp>
    </p:spTree>
    <p:extLst>
      <p:ext uri="{BB962C8B-B14F-4D97-AF65-F5344CB8AC3E}">
        <p14:creationId xmlns:p14="http://schemas.microsoft.com/office/powerpoint/2010/main" val="1716779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Tree>
    <p:extLst>
      <p:ext uri="{BB962C8B-B14F-4D97-AF65-F5344CB8AC3E}">
        <p14:creationId xmlns:p14="http://schemas.microsoft.com/office/powerpoint/2010/main" val="13619529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0A9CD7C9-AD06-4361-A9B8-6F42B739E672}"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296A0222-83B8-4ADD-8DF9-5CC778F76E69}" type="slidenum">
              <a:rPr lang="zh-CN" altLang="en-US"/>
              <a:pPr>
                <a:defRPr/>
              </a:pPr>
              <a:t>‹#›</a:t>
            </a:fld>
            <a:endParaRPr lang="zh-CN" altLang="en-US"/>
          </a:p>
        </p:txBody>
      </p:sp>
    </p:spTree>
    <p:extLst>
      <p:ext uri="{BB962C8B-B14F-4D97-AF65-F5344CB8AC3E}">
        <p14:creationId xmlns:p14="http://schemas.microsoft.com/office/powerpoint/2010/main" val="2900088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3184E018-08B8-431D-B4EA-BC0ABAF58975}"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AE2A5142-2528-42DA-B0C1-9DB63C7F6D60}" type="slidenum">
              <a:rPr lang="zh-CN" altLang="en-US"/>
              <a:pPr>
                <a:defRPr/>
              </a:pPr>
              <a:t>‹#›</a:t>
            </a:fld>
            <a:endParaRPr lang="zh-CN" altLang="en-US"/>
          </a:p>
        </p:txBody>
      </p:sp>
    </p:spTree>
    <p:extLst>
      <p:ext uri="{BB962C8B-B14F-4D97-AF65-F5344CB8AC3E}">
        <p14:creationId xmlns:p14="http://schemas.microsoft.com/office/powerpoint/2010/main" val="24553944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080E50E0-E58B-4A1E-836B-AF8A2C8863DF}"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9DA329D1-6E55-4F09-907C-05CC21F70E9D}" type="slidenum">
              <a:rPr lang="zh-CN" altLang="en-US"/>
              <a:pPr>
                <a:defRPr/>
              </a:pPr>
              <a:t>‹#›</a:t>
            </a:fld>
            <a:endParaRPr lang="zh-CN" altLang="en-US"/>
          </a:p>
        </p:txBody>
      </p:sp>
    </p:spTree>
    <p:extLst>
      <p:ext uri="{BB962C8B-B14F-4D97-AF65-F5344CB8AC3E}">
        <p14:creationId xmlns:p14="http://schemas.microsoft.com/office/powerpoint/2010/main" val="370351020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01D67452-B793-4B9F-8E8A-5B1B71DD5855}"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9F71E4A-7210-41F6-B1D6-F4BE16E6F585}" type="slidenum">
              <a:rPr lang="zh-CN" altLang="en-US"/>
              <a:pPr>
                <a:defRPr/>
              </a:pPr>
              <a:t>‹#›</a:t>
            </a:fld>
            <a:endParaRPr lang="zh-CN" altLang="en-US"/>
          </a:p>
        </p:txBody>
      </p:sp>
    </p:spTree>
    <p:extLst>
      <p:ext uri="{BB962C8B-B14F-4D97-AF65-F5344CB8AC3E}">
        <p14:creationId xmlns:p14="http://schemas.microsoft.com/office/powerpoint/2010/main" val="894808484"/>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291CFA7D-6CFE-4B94-8EDA-F1EFE679F4CC}"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8EE1206-DCEE-4479-B601-6E5EE8001362}" type="slidenum">
              <a:rPr lang="zh-CN" altLang="en-US"/>
              <a:pPr>
                <a:defRPr/>
              </a:pPr>
              <a:t>‹#›</a:t>
            </a:fld>
            <a:endParaRPr lang="zh-CN" altLang="en-US"/>
          </a:p>
        </p:txBody>
      </p:sp>
    </p:spTree>
    <p:extLst>
      <p:ext uri="{BB962C8B-B14F-4D97-AF65-F5344CB8AC3E}">
        <p14:creationId xmlns:p14="http://schemas.microsoft.com/office/powerpoint/2010/main" val="938478052"/>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9D2F4675-7214-4D9D-81D1-98C262364507}"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D8D13396-10FE-486F-BCFD-0BF6314B62D8}" type="slidenum">
              <a:rPr lang="zh-CN" altLang="en-US"/>
              <a:pPr>
                <a:defRPr/>
              </a:pPr>
              <a:t>‹#›</a:t>
            </a:fld>
            <a:endParaRPr lang="zh-CN" altLang="en-US"/>
          </a:p>
        </p:txBody>
      </p:sp>
    </p:spTree>
    <p:extLst>
      <p:ext uri="{BB962C8B-B14F-4D97-AF65-F5344CB8AC3E}">
        <p14:creationId xmlns:p14="http://schemas.microsoft.com/office/powerpoint/2010/main" val="7199974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1F0A49AD-1A75-474E-AA30-E9D901E81CDB}" type="datetimeFigureOut">
              <a:rPr lang="zh-CN" altLang="en-US"/>
              <a:pPr>
                <a:defRPr/>
              </a:pPr>
              <a:t>2022/3/9</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FF9602E1-6752-4247-A925-7EFB31CF61D2}" type="slidenum">
              <a:rPr lang="zh-CN" altLang="en-US"/>
              <a:pPr>
                <a:defRPr/>
              </a:pPr>
              <a:t>‹#›</a:t>
            </a:fld>
            <a:endParaRPr lang="zh-CN" altLang="en-US"/>
          </a:p>
        </p:txBody>
      </p:sp>
    </p:spTree>
    <p:extLst>
      <p:ext uri="{BB962C8B-B14F-4D97-AF65-F5344CB8AC3E}">
        <p14:creationId xmlns:p14="http://schemas.microsoft.com/office/powerpoint/2010/main" val="155089816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8D6E64D5-B609-403A-BC93-9A73B747C1FF}" type="datetimeFigureOut">
              <a:rPr lang="zh-CN" altLang="en-US"/>
              <a:pPr>
                <a:defRPr/>
              </a:pPr>
              <a:t>2022/3/9</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ABBCD2CC-C6B8-4CE0-8A8E-B2C703F29855}" type="slidenum">
              <a:rPr lang="zh-CN" altLang="en-US"/>
              <a:pPr>
                <a:defRPr/>
              </a:pPr>
              <a:t>‹#›</a:t>
            </a:fld>
            <a:endParaRPr lang="zh-CN" altLang="en-US"/>
          </a:p>
        </p:txBody>
      </p:sp>
    </p:spTree>
    <p:extLst>
      <p:ext uri="{BB962C8B-B14F-4D97-AF65-F5344CB8AC3E}">
        <p14:creationId xmlns:p14="http://schemas.microsoft.com/office/powerpoint/2010/main" val="8562812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BBE172AC-2C57-49AD-B003-87A8217CE47F}" type="datetimeFigureOut">
              <a:rPr lang="zh-CN" altLang="en-US"/>
              <a:pPr>
                <a:defRPr/>
              </a:pPr>
              <a:t>2022/3/9</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B3CFF411-CA61-4786-8A50-8CF30BF03838}" type="slidenum">
              <a:rPr lang="zh-CN" altLang="en-US"/>
              <a:pPr>
                <a:defRPr/>
              </a:pPr>
              <a:t>‹#›</a:t>
            </a:fld>
            <a:endParaRPr lang="zh-CN" altLang="en-US"/>
          </a:p>
        </p:txBody>
      </p:sp>
    </p:spTree>
    <p:extLst>
      <p:ext uri="{BB962C8B-B14F-4D97-AF65-F5344CB8AC3E}">
        <p14:creationId xmlns:p14="http://schemas.microsoft.com/office/powerpoint/2010/main" val="277199026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8C4A0532-D9A3-4CD3-8276-04B01EB8F1A0}"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8B134981-772F-4941-ADD5-BEAB3F6A961E}" type="slidenum">
              <a:rPr lang="zh-CN" altLang="en-US"/>
              <a:pPr>
                <a:defRPr/>
              </a:pPr>
              <a:t>‹#›</a:t>
            </a:fld>
            <a:endParaRPr lang="zh-CN" altLang="en-US"/>
          </a:p>
        </p:txBody>
      </p:sp>
    </p:spTree>
    <p:extLst>
      <p:ext uri="{BB962C8B-B14F-4D97-AF65-F5344CB8AC3E}">
        <p14:creationId xmlns:p14="http://schemas.microsoft.com/office/powerpoint/2010/main" val="205286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08854442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50EA853C-A1E4-43FF-B8BA-55087AAF2874}"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3F60B784-4A7D-41BD-BCDB-106EE28EE98C}" type="slidenum">
              <a:rPr lang="zh-CN" altLang="en-US"/>
              <a:pPr>
                <a:defRPr/>
              </a:pPr>
              <a:t>‹#›</a:t>
            </a:fld>
            <a:endParaRPr lang="zh-CN" altLang="en-US"/>
          </a:p>
        </p:txBody>
      </p:sp>
    </p:spTree>
    <p:extLst>
      <p:ext uri="{BB962C8B-B14F-4D97-AF65-F5344CB8AC3E}">
        <p14:creationId xmlns:p14="http://schemas.microsoft.com/office/powerpoint/2010/main" val="14072148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89529912-33C0-4D3A-BACF-7119E3B1E785}"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AECBBEF-DBBA-4D91-B953-AE5FBCA5004B}" type="slidenum">
              <a:rPr lang="zh-CN" altLang="en-US"/>
              <a:pPr>
                <a:defRPr/>
              </a:pPr>
              <a:t>‹#›</a:t>
            </a:fld>
            <a:endParaRPr lang="zh-CN" altLang="en-US"/>
          </a:p>
        </p:txBody>
      </p:sp>
    </p:spTree>
    <p:extLst>
      <p:ext uri="{BB962C8B-B14F-4D97-AF65-F5344CB8AC3E}">
        <p14:creationId xmlns:p14="http://schemas.microsoft.com/office/powerpoint/2010/main" val="3639436128"/>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C96A3C15-C003-44C5-8925-2B5CC5BAC264}"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13BF6C9A-3981-4ED7-8A5D-8803A9FF0AF5}" type="slidenum">
              <a:rPr lang="zh-CN" altLang="en-US"/>
              <a:pPr>
                <a:defRPr/>
              </a:pPr>
              <a:t>‹#›</a:t>
            </a:fld>
            <a:endParaRPr lang="zh-CN" altLang="en-US"/>
          </a:p>
        </p:txBody>
      </p:sp>
    </p:spTree>
    <p:extLst>
      <p:ext uri="{BB962C8B-B14F-4D97-AF65-F5344CB8AC3E}">
        <p14:creationId xmlns:p14="http://schemas.microsoft.com/office/powerpoint/2010/main" val="288228632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DA1A2DE0-5D5B-44E4-86EA-0BD7B81E6633}"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3EE37244-4E8F-4E56-A8E5-C1C64A34C9A0}" type="slidenum">
              <a:rPr lang="zh-CN" altLang="en-US"/>
              <a:pPr>
                <a:defRPr/>
              </a:pPr>
              <a:t>‹#›</a:t>
            </a:fld>
            <a:endParaRPr lang="zh-CN" altLang="en-US"/>
          </a:p>
        </p:txBody>
      </p:sp>
    </p:spTree>
    <p:extLst>
      <p:ext uri="{BB962C8B-B14F-4D97-AF65-F5344CB8AC3E}">
        <p14:creationId xmlns:p14="http://schemas.microsoft.com/office/powerpoint/2010/main" val="142874624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02467F90-A393-41DD-AE1B-68E27E44F267}"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B0851612-4974-44D5-AE2B-A7C533E31E34}" type="slidenum">
              <a:rPr lang="zh-CN" altLang="en-US"/>
              <a:pPr>
                <a:defRPr/>
              </a:pPr>
              <a:t>‹#›</a:t>
            </a:fld>
            <a:endParaRPr lang="zh-CN" altLang="en-US"/>
          </a:p>
        </p:txBody>
      </p:sp>
    </p:spTree>
    <p:extLst>
      <p:ext uri="{BB962C8B-B14F-4D97-AF65-F5344CB8AC3E}">
        <p14:creationId xmlns:p14="http://schemas.microsoft.com/office/powerpoint/2010/main" val="18752391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11ED6CC2-A650-4B3B-8AEA-7E5FAC36886F}"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4862370A-D339-49BD-A727-990F61A8D2D3}" type="slidenum">
              <a:rPr lang="zh-CN" altLang="en-US"/>
              <a:pPr>
                <a:defRPr/>
              </a:pPr>
              <a:t>‹#›</a:t>
            </a:fld>
            <a:endParaRPr lang="zh-CN" altLang="en-US"/>
          </a:p>
        </p:txBody>
      </p:sp>
    </p:spTree>
    <p:extLst>
      <p:ext uri="{BB962C8B-B14F-4D97-AF65-F5344CB8AC3E}">
        <p14:creationId xmlns:p14="http://schemas.microsoft.com/office/powerpoint/2010/main" val="374064549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C1E88179-99C0-4BDE-A582-087836807A5B}"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41D5DD50-FDB1-415D-B12D-A9106B946C3E}" type="slidenum">
              <a:rPr lang="zh-CN" altLang="en-US"/>
              <a:pPr>
                <a:defRPr/>
              </a:pPr>
              <a:t>‹#›</a:t>
            </a:fld>
            <a:endParaRPr lang="zh-CN" altLang="en-US"/>
          </a:p>
        </p:txBody>
      </p:sp>
    </p:spTree>
    <p:extLst>
      <p:ext uri="{BB962C8B-B14F-4D97-AF65-F5344CB8AC3E}">
        <p14:creationId xmlns:p14="http://schemas.microsoft.com/office/powerpoint/2010/main" val="392777827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21F01AFD-DA88-4CE8-9A1F-6B6A17A3DFB8}" type="datetimeFigureOut">
              <a:rPr lang="zh-CN" altLang="en-US"/>
              <a:pPr>
                <a:defRPr/>
              </a:pPr>
              <a:t>2022/3/9</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55A14959-C0F3-4AF0-B0DE-B90B31240CD2}" type="slidenum">
              <a:rPr lang="zh-CN" altLang="en-US"/>
              <a:pPr>
                <a:defRPr/>
              </a:pPr>
              <a:t>‹#›</a:t>
            </a:fld>
            <a:endParaRPr lang="zh-CN" altLang="en-US"/>
          </a:p>
        </p:txBody>
      </p:sp>
    </p:spTree>
    <p:extLst>
      <p:ext uri="{BB962C8B-B14F-4D97-AF65-F5344CB8AC3E}">
        <p14:creationId xmlns:p14="http://schemas.microsoft.com/office/powerpoint/2010/main" val="195767411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0BEF6993-236F-4517-8149-6307BDFADC31}" type="datetimeFigureOut">
              <a:rPr lang="zh-CN" altLang="en-US"/>
              <a:pPr>
                <a:defRPr/>
              </a:pPr>
              <a:t>2022/3/9</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C197917B-7B3C-4876-B7FA-7C13D23D0824}" type="slidenum">
              <a:rPr lang="zh-CN" altLang="en-US"/>
              <a:pPr>
                <a:defRPr/>
              </a:pPr>
              <a:t>‹#›</a:t>
            </a:fld>
            <a:endParaRPr lang="zh-CN" altLang="en-US"/>
          </a:p>
        </p:txBody>
      </p:sp>
    </p:spTree>
    <p:extLst>
      <p:ext uri="{BB962C8B-B14F-4D97-AF65-F5344CB8AC3E}">
        <p14:creationId xmlns:p14="http://schemas.microsoft.com/office/powerpoint/2010/main" val="147118360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BE226ADC-56FC-4382-B089-020FB5E67CBE}" type="datetimeFigureOut">
              <a:rPr lang="zh-CN" altLang="en-US"/>
              <a:pPr>
                <a:defRPr/>
              </a:pPr>
              <a:t>2022/3/9</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DF3FBE3B-0B98-43C7-814A-337DD8A1FCDA}" type="slidenum">
              <a:rPr lang="zh-CN" altLang="en-US"/>
              <a:pPr>
                <a:defRPr/>
              </a:pPr>
              <a:t>‹#›</a:t>
            </a:fld>
            <a:endParaRPr lang="zh-CN" altLang="en-US"/>
          </a:p>
        </p:txBody>
      </p:sp>
    </p:spTree>
    <p:extLst>
      <p:ext uri="{BB962C8B-B14F-4D97-AF65-F5344CB8AC3E}">
        <p14:creationId xmlns:p14="http://schemas.microsoft.com/office/powerpoint/2010/main" val="3353686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25712429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642DEE05-65FA-4B2B-B81A-69B0EDB4A5BD}"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ADE48EDE-7432-4354-96E4-659E1B873929}" type="slidenum">
              <a:rPr lang="zh-CN" altLang="en-US"/>
              <a:pPr>
                <a:defRPr/>
              </a:pPr>
              <a:t>‹#›</a:t>
            </a:fld>
            <a:endParaRPr lang="zh-CN" altLang="en-US"/>
          </a:p>
        </p:txBody>
      </p:sp>
    </p:spTree>
    <p:extLst>
      <p:ext uri="{BB962C8B-B14F-4D97-AF65-F5344CB8AC3E}">
        <p14:creationId xmlns:p14="http://schemas.microsoft.com/office/powerpoint/2010/main" val="11082746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ED837CC3-8081-4017-B4BC-26989895082D}"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F4283C9F-003E-4A2D-AECA-81FB0E04DA30}" type="slidenum">
              <a:rPr lang="zh-CN" altLang="en-US"/>
              <a:pPr>
                <a:defRPr/>
              </a:pPr>
              <a:t>‹#›</a:t>
            </a:fld>
            <a:endParaRPr lang="zh-CN" altLang="en-US"/>
          </a:p>
        </p:txBody>
      </p:sp>
    </p:spTree>
    <p:extLst>
      <p:ext uri="{BB962C8B-B14F-4D97-AF65-F5344CB8AC3E}">
        <p14:creationId xmlns:p14="http://schemas.microsoft.com/office/powerpoint/2010/main" val="156147456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FE56D326-FAEC-4C9F-B874-E5A9C3F910B5}"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9AED7712-383F-4E01-9A8C-CAF8258C65B1}" type="slidenum">
              <a:rPr lang="zh-CN" altLang="en-US"/>
              <a:pPr>
                <a:defRPr/>
              </a:pPr>
              <a:t>‹#›</a:t>
            </a:fld>
            <a:endParaRPr lang="zh-CN" altLang="en-US"/>
          </a:p>
        </p:txBody>
      </p:sp>
    </p:spTree>
    <p:extLst>
      <p:ext uri="{BB962C8B-B14F-4D97-AF65-F5344CB8AC3E}">
        <p14:creationId xmlns:p14="http://schemas.microsoft.com/office/powerpoint/2010/main" val="8534411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351E717B-FF1A-43C5-8333-D63AA8E5BC76}"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3B013BC-F04F-4E93-B163-FE896B9E16E9}" type="slidenum">
              <a:rPr lang="zh-CN" altLang="en-US"/>
              <a:pPr>
                <a:defRPr/>
              </a:pPr>
              <a:t>‹#›</a:t>
            </a:fld>
            <a:endParaRPr lang="zh-CN" altLang="en-US"/>
          </a:p>
        </p:txBody>
      </p:sp>
    </p:spTree>
    <p:extLst>
      <p:ext uri="{BB962C8B-B14F-4D97-AF65-F5344CB8AC3E}">
        <p14:creationId xmlns:p14="http://schemas.microsoft.com/office/powerpoint/2010/main" val="2865037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402FD960-2A6F-461C-9CCF-458BC466DA7E}"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5"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4239104C-68ED-4D71-AEDA-27A81B983265}"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45256019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4F75FA7D-8FE1-4372-BCDE-747B26048461}"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5"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456F2D4-AFD0-4B02-8792-FCE50FB8A20D}"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316056147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CE89B464-EFC7-4510-978F-A9C3A6D2666E}"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5"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FB2956C-4C64-4A8A-8F4B-1A38EE50BF4B}"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238487277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F8073BD6-0CB8-4257-8A7E-70937A675DAA}"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7"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B762ACE-9FBB-4AB1-9DE0-DE7ED32EC75E}"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14382292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50CF2904-AFFB-4780-B97C-CF241D49A454}"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8"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9"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52FECA6-840D-46FC-8997-A01C0042F609}"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91175881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9205482-ADAF-4198-851F-9ECC49198001}"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4"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5"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C3A634CF-3D64-4003-BACC-920DF60E3C6C}"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19581197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41402011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44C0132E-419C-4EE2-B3EE-01E509AF2976}"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3"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4"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E1DF8190-ED4E-404B-9ADA-32CD010E7724}"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290280412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A808F42E-A06A-4C01-8EC6-CC1B52D913CB}"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7"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DE3E6D4B-DF71-4415-9587-07F507A983E8}"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201900908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EDCA3953-A2DA-4FC2-88BE-F07390F32E61}"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7"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686C3DBF-EE96-46C3-82D2-11F5F7CFDD03}"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418379221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4CB32192-3AFD-45A2-A466-1748730AEEF3}"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5"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02B0A7F2-21C5-4C05-9B20-A950D07CDE9C}"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180367916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p:cNvSpPr>
            <a:spLocks noGrp="1" noChangeArrowheads="1"/>
          </p:cNvSpPr>
          <p:nvPr>
            <p:ph type="dt" sz="half" idx="10"/>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7E85F560-2599-4ED1-80CC-186E35120575}"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5" name="页脚占位符 2"/>
          <p:cNvSpPr>
            <a:spLocks noGrp="1" noChangeArrowheads="1"/>
          </p:cNvSpPr>
          <p:nvPr>
            <p:ph type="ftr" sz="quarter" idx="11"/>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6" name="灯片编号占位符 3"/>
          <p:cNvSpPr>
            <a:spLocks noGrp="1" noChangeArrowheads="1"/>
          </p:cNvSpPr>
          <p:nvPr>
            <p:ph type="sldNum" sz="quarter" idx="12"/>
          </p:nvPr>
        </p:nvSpPr>
        <p:spPr/>
        <p:txBody>
          <a:bodyPr/>
          <a:lstStyle>
            <a:lvl1pPr>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8C91A304-EDB2-4288-BF3A-77D978F3F45F}"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9831873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11452753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7501983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68679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2347336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929703286"/>
      </p:ext>
    </p:extLst>
  </p:cSld>
  <p:clrMapOvr>
    <a:masterClrMapping/>
  </p:clrMapOvr>
  <p:transition spd="slow"/>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982550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94919386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7590976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77EB62B2-3B17-4DD8-A46D-1DBC4EE39DDD}"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28E52431-9A74-45E6-BF0F-6119AFBA336D}" type="slidenum">
              <a:rPr lang="zh-CN" altLang="en-US"/>
              <a:pPr>
                <a:defRPr/>
              </a:pPr>
              <a:t>‹#›</a:t>
            </a:fld>
            <a:endParaRPr lang="zh-CN" altLang="en-US"/>
          </a:p>
        </p:txBody>
      </p:sp>
    </p:spTree>
    <p:extLst>
      <p:ext uri="{BB962C8B-B14F-4D97-AF65-F5344CB8AC3E}">
        <p14:creationId xmlns:p14="http://schemas.microsoft.com/office/powerpoint/2010/main" val="2198507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3B04E1C7-3AF6-4CDB-BA0B-DECDBBBB10A6}"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DF278F51-1CD4-4E6F-8A63-BAE681D26B2F}" type="slidenum">
              <a:rPr lang="zh-CN" altLang="en-US"/>
              <a:pPr>
                <a:defRPr/>
              </a:pPr>
              <a:t>‹#›</a:t>
            </a:fld>
            <a:endParaRPr lang="zh-CN" altLang="en-US"/>
          </a:p>
        </p:txBody>
      </p:sp>
    </p:spTree>
    <p:extLst>
      <p:ext uri="{BB962C8B-B14F-4D97-AF65-F5344CB8AC3E}">
        <p14:creationId xmlns:p14="http://schemas.microsoft.com/office/powerpoint/2010/main" val="476001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C680F77B-1D4D-4F89-A23C-E91B700C2F88}"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3C060C53-3EB0-423A-AE38-29E9B1C0187B}" type="slidenum">
              <a:rPr lang="zh-CN" altLang="en-US"/>
              <a:pPr>
                <a:defRPr/>
              </a:pPr>
              <a:t>‹#›</a:t>
            </a:fld>
            <a:endParaRPr lang="zh-CN" altLang="en-US"/>
          </a:p>
        </p:txBody>
      </p:sp>
    </p:spTree>
    <p:extLst>
      <p:ext uri="{BB962C8B-B14F-4D97-AF65-F5344CB8AC3E}">
        <p14:creationId xmlns:p14="http://schemas.microsoft.com/office/powerpoint/2010/main" val="1764005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EE85F2F9-2106-4EBE-9EF5-95A4C9D18287}"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FB5D809F-ECD8-4BE2-A159-A33D2B8BEEE3}" type="slidenum">
              <a:rPr lang="zh-CN" altLang="en-US"/>
              <a:pPr>
                <a:defRPr/>
              </a:pPr>
              <a:t>‹#›</a:t>
            </a:fld>
            <a:endParaRPr lang="zh-CN" altLang="en-US"/>
          </a:p>
        </p:txBody>
      </p:sp>
    </p:spTree>
    <p:extLst>
      <p:ext uri="{BB962C8B-B14F-4D97-AF65-F5344CB8AC3E}">
        <p14:creationId xmlns:p14="http://schemas.microsoft.com/office/powerpoint/2010/main" val="1016132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21C0ADB8-F1F4-4A5F-9AF4-98397163A42C}" type="datetimeFigureOut">
              <a:rPr lang="zh-CN" altLang="en-US"/>
              <a:pPr>
                <a:defRPr/>
              </a:pPr>
              <a:t>2022/3/9</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EAC77326-CA96-4493-BAA5-3D2F1BF11A4F}" type="slidenum">
              <a:rPr lang="zh-CN" altLang="en-US"/>
              <a:pPr>
                <a:defRPr/>
              </a:pPr>
              <a:t>‹#›</a:t>
            </a:fld>
            <a:endParaRPr lang="zh-CN" altLang="en-US"/>
          </a:p>
        </p:txBody>
      </p:sp>
    </p:spTree>
    <p:extLst>
      <p:ext uri="{BB962C8B-B14F-4D97-AF65-F5344CB8AC3E}">
        <p14:creationId xmlns:p14="http://schemas.microsoft.com/office/powerpoint/2010/main" val="17076958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D6E745F9-E409-4E69-B225-A937E634DE12}" type="datetimeFigureOut">
              <a:rPr lang="zh-CN" altLang="en-US"/>
              <a:pPr>
                <a:defRPr/>
              </a:pPr>
              <a:t>2022/3/9</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1450FB4B-AA41-4690-85EB-7F27B66742D4}" type="slidenum">
              <a:rPr lang="zh-CN" altLang="en-US"/>
              <a:pPr>
                <a:defRPr/>
              </a:pPr>
              <a:t>‹#›</a:t>
            </a:fld>
            <a:endParaRPr lang="zh-CN" altLang="en-US"/>
          </a:p>
        </p:txBody>
      </p:sp>
    </p:spTree>
    <p:extLst>
      <p:ext uri="{BB962C8B-B14F-4D97-AF65-F5344CB8AC3E}">
        <p14:creationId xmlns:p14="http://schemas.microsoft.com/office/powerpoint/2010/main" val="36298012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22EFC644-3F13-46AB-910C-F3CB2EE5D2BE}" type="datetimeFigureOut">
              <a:rPr lang="zh-CN" altLang="en-US"/>
              <a:pPr>
                <a:defRPr/>
              </a:pPr>
              <a:t>2022/3/9</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340F2D07-C2E9-4D69-B41A-DCB2C2958AE4}" type="slidenum">
              <a:rPr lang="zh-CN" altLang="en-US"/>
              <a:pPr>
                <a:defRPr/>
              </a:pPr>
              <a:t>‹#›</a:t>
            </a:fld>
            <a:endParaRPr lang="zh-CN" altLang="en-US"/>
          </a:p>
        </p:txBody>
      </p:sp>
    </p:spTree>
    <p:extLst>
      <p:ext uri="{BB962C8B-B14F-4D97-AF65-F5344CB8AC3E}">
        <p14:creationId xmlns:p14="http://schemas.microsoft.com/office/powerpoint/2010/main" val="40192627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Tree>
    <p:extLst>
      <p:ext uri="{BB962C8B-B14F-4D97-AF65-F5344CB8AC3E}">
        <p14:creationId xmlns:p14="http://schemas.microsoft.com/office/powerpoint/2010/main" val="1692643583"/>
      </p:ext>
    </p:extLst>
  </p:cSld>
  <p:clrMapOvr>
    <a:masterClrMapping/>
  </p:clrMapOvr>
  <p:transition spd="slow"/>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014E866D-CB9F-45A7-9204-F95B0D280F9A}"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823B6AE1-80BF-4539-9891-809661BF0196}" type="slidenum">
              <a:rPr lang="zh-CN" altLang="en-US"/>
              <a:pPr>
                <a:defRPr/>
              </a:pPr>
              <a:t>‹#›</a:t>
            </a:fld>
            <a:endParaRPr lang="zh-CN" altLang="en-US"/>
          </a:p>
        </p:txBody>
      </p:sp>
    </p:spTree>
    <p:extLst>
      <p:ext uri="{BB962C8B-B14F-4D97-AF65-F5344CB8AC3E}">
        <p14:creationId xmlns:p14="http://schemas.microsoft.com/office/powerpoint/2010/main" val="3063112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D6917CF7-DB72-4EBF-B1CB-31D23FC4944B}"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3ACC213-10E7-4BD6-9E25-1CC67EDFB9FE}" type="slidenum">
              <a:rPr lang="zh-CN" altLang="en-US"/>
              <a:pPr>
                <a:defRPr/>
              </a:pPr>
              <a:t>‹#›</a:t>
            </a:fld>
            <a:endParaRPr lang="zh-CN" altLang="en-US"/>
          </a:p>
        </p:txBody>
      </p:sp>
    </p:spTree>
    <p:extLst>
      <p:ext uri="{BB962C8B-B14F-4D97-AF65-F5344CB8AC3E}">
        <p14:creationId xmlns:p14="http://schemas.microsoft.com/office/powerpoint/2010/main" val="21634654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556D4358-FE83-4326-BA26-35733252D53E}"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4CAE1CC-E1CD-4778-AD72-1CA3AB1CEB66}" type="slidenum">
              <a:rPr lang="zh-CN" altLang="en-US"/>
              <a:pPr>
                <a:defRPr/>
              </a:pPr>
              <a:t>‹#›</a:t>
            </a:fld>
            <a:endParaRPr lang="zh-CN" altLang="en-US"/>
          </a:p>
        </p:txBody>
      </p:sp>
    </p:spTree>
    <p:extLst>
      <p:ext uri="{BB962C8B-B14F-4D97-AF65-F5344CB8AC3E}">
        <p14:creationId xmlns:p14="http://schemas.microsoft.com/office/powerpoint/2010/main" val="153290999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263508AF-F45B-4085-B467-93F3D1E0F06B}"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7869E7E-E52D-4952-AF21-5AD8164E59C0}" type="slidenum">
              <a:rPr lang="zh-CN" altLang="en-US"/>
              <a:pPr>
                <a:defRPr/>
              </a:pPr>
              <a:t>‹#›</a:t>
            </a:fld>
            <a:endParaRPr lang="zh-CN" altLang="en-US"/>
          </a:p>
        </p:txBody>
      </p:sp>
    </p:spTree>
    <p:extLst>
      <p:ext uri="{BB962C8B-B14F-4D97-AF65-F5344CB8AC3E}">
        <p14:creationId xmlns:p14="http://schemas.microsoft.com/office/powerpoint/2010/main" val="5902368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2BD49C7E-6ECE-4BBD-9D20-330C0D74FEC6}"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FF9C6B8-397A-4E71-A2AF-D8740CCDF414}" type="slidenum">
              <a:rPr lang="zh-CN" altLang="en-US"/>
              <a:pPr>
                <a:defRPr/>
              </a:pPr>
              <a:t>‹#›</a:t>
            </a:fld>
            <a:endParaRPr lang="zh-CN" altLang="en-US"/>
          </a:p>
        </p:txBody>
      </p:sp>
    </p:spTree>
    <p:extLst>
      <p:ext uri="{BB962C8B-B14F-4D97-AF65-F5344CB8AC3E}">
        <p14:creationId xmlns:p14="http://schemas.microsoft.com/office/powerpoint/2010/main" val="7667837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15636D2C-C116-4AA9-A46C-56019566E522}"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83CF28E-D352-46E1-AB79-18EA79DB504D}" type="slidenum">
              <a:rPr lang="zh-CN" altLang="en-US"/>
              <a:pPr>
                <a:defRPr/>
              </a:pPr>
              <a:t>‹#›</a:t>
            </a:fld>
            <a:endParaRPr lang="zh-CN" altLang="en-US"/>
          </a:p>
        </p:txBody>
      </p:sp>
    </p:spTree>
    <p:extLst>
      <p:ext uri="{BB962C8B-B14F-4D97-AF65-F5344CB8AC3E}">
        <p14:creationId xmlns:p14="http://schemas.microsoft.com/office/powerpoint/2010/main" val="137171979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8A906105-FC4B-4F72-8AB0-8288C4F36280}"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76C2A6A-5E2E-4962-AE03-5FE251A0A7E2}" type="slidenum">
              <a:rPr lang="zh-CN" altLang="en-US"/>
              <a:pPr>
                <a:defRPr/>
              </a:pPr>
              <a:t>‹#›</a:t>
            </a:fld>
            <a:endParaRPr lang="zh-CN" altLang="en-US"/>
          </a:p>
        </p:txBody>
      </p:sp>
    </p:spTree>
    <p:extLst>
      <p:ext uri="{BB962C8B-B14F-4D97-AF65-F5344CB8AC3E}">
        <p14:creationId xmlns:p14="http://schemas.microsoft.com/office/powerpoint/2010/main" val="9969260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BAEEBE11-7215-44A7-BE28-E80CD05D2096}"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C1F2277E-56B4-4363-A7D5-7FA04B97AFF4}" type="slidenum">
              <a:rPr lang="zh-CN" altLang="en-US"/>
              <a:pPr>
                <a:defRPr/>
              </a:pPr>
              <a:t>‹#›</a:t>
            </a:fld>
            <a:endParaRPr lang="zh-CN" altLang="en-US"/>
          </a:p>
        </p:txBody>
      </p:sp>
    </p:spTree>
    <p:extLst>
      <p:ext uri="{BB962C8B-B14F-4D97-AF65-F5344CB8AC3E}">
        <p14:creationId xmlns:p14="http://schemas.microsoft.com/office/powerpoint/2010/main" val="8484536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CB3FE5DC-3E69-406F-AB21-AA7EA71BAC55}" type="datetimeFigureOut">
              <a:rPr lang="zh-CN" altLang="en-US"/>
              <a:pPr>
                <a:defRPr/>
              </a:pPr>
              <a:t>2022/3/9</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76081875-8ABE-480E-A83B-BA3727577D20}" type="slidenum">
              <a:rPr lang="zh-CN" altLang="en-US"/>
              <a:pPr>
                <a:defRPr/>
              </a:pPr>
              <a:t>‹#›</a:t>
            </a:fld>
            <a:endParaRPr lang="zh-CN" altLang="en-US"/>
          </a:p>
        </p:txBody>
      </p:sp>
    </p:spTree>
    <p:extLst>
      <p:ext uri="{BB962C8B-B14F-4D97-AF65-F5344CB8AC3E}">
        <p14:creationId xmlns:p14="http://schemas.microsoft.com/office/powerpoint/2010/main" val="37749285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AF0E3E76-7DBA-41A4-AC5F-89D4B0E5867C}" type="datetimeFigureOut">
              <a:rPr lang="zh-CN" altLang="en-US"/>
              <a:pPr>
                <a:defRPr/>
              </a:pPr>
              <a:t>2022/3/9</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D30F5E4B-4255-4D87-B098-C7CD2FD4A6EB}" type="slidenum">
              <a:rPr lang="zh-CN" altLang="en-US"/>
              <a:pPr>
                <a:defRPr/>
              </a:pPr>
              <a:t>‹#›</a:t>
            </a:fld>
            <a:endParaRPr lang="zh-CN" altLang="en-US"/>
          </a:p>
        </p:txBody>
      </p:sp>
    </p:spTree>
    <p:extLst>
      <p:ext uri="{BB962C8B-B14F-4D97-AF65-F5344CB8AC3E}">
        <p14:creationId xmlns:p14="http://schemas.microsoft.com/office/powerpoint/2010/main" val="1374201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833257823"/>
      </p:ext>
    </p:extLst>
  </p:cSld>
  <p:clrMapOvr>
    <a:masterClrMapping/>
  </p:clrMapOvr>
  <p:transition spd="slow"/>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3BA17C7A-BC8A-4C77-BBE4-45E3715268D5}" type="datetimeFigureOut">
              <a:rPr lang="zh-CN" altLang="en-US"/>
              <a:pPr>
                <a:defRPr/>
              </a:pPr>
              <a:t>2022/3/9</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12AAC1E8-618F-4750-A2FF-8CBA49D40F4D}" type="slidenum">
              <a:rPr lang="zh-CN" altLang="en-US"/>
              <a:pPr>
                <a:defRPr/>
              </a:pPr>
              <a:t>‹#›</a:t>
            </a:fld>
            <a:endParaRPr lang="zh-CN" altLang="en-US"/>
          </a:p>
        </p:txBody>
      </p:sp>
    </p:spTree>
    <p:extLst>
      <p:ext uri="{BB962C8B-B14F-4D97-AF65-F5344CB8AC3E}">
        <p14:creationId xmlns:p14="http://schemas.microsoft.com/office/powerpoint/2010/main" val="24640891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2E1DE9BB-3DC0-4138-AEAA-13E1EAF7B18A}"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E2FD6C5-02F8-4E8E-8039-3649848B169B}" type="slidenum">
              <a:rPr lang="zh-CN" altLang="en-US"/>
              <a:pPr>
                <a:defRPr/>
              </a:pPr>
              <a:t>‹#›</a:t>
            </a:fld>
            <a:endParaRPr lang="zh-CN" altLang="en-US"/>
          </a:p>
        </p:txBody>
      </p:sp>
    </p:spTree>
    <p:extLst>
      <p:ext uri="{BB962C8B-B14F-4D97-AF65-F5344CB8AC3E}">
        <p14:creationId xmlns:p14="http://schemas.microsoft.com/office/powerpoint/2010/main" val="28408255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FA915BF3-1345-4393-8129-EB5F32F81899}"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A5A47D2C-0D5A-4E85-8214-A8A8A0B516AB}" type="slidenum">
              <a:rPr lang="zh-CN" altLang="en-US"/>
              <a:pPr>
                <a:defRPr/>
              </a:pPr>
              <a:t>‹#›</a:t>
            </a:fld>
            <a:endParaRPr lang="zh-CN" altLang="en-US"/>
          </a:p>
        </p:txBody>
      </p:sp>
    </p:spTree>
    <p:extLst>
      <p:ext uri="{BB962C8B-B14F-4D97-AF65-F5344CB8AC3E}">
        <p14:creationId xmlns:p14="http://schemas.microsoft.com/office/powerpoint/2010/main" val="16954608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4CB9AC7D-37D7-4082-BC0F-DE8B6FC23712}"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5E08EEEA-881B-43BC-AA32-04E5422766ED}" type="slidenum">
              <a:rPr lang="zh-CN" altLang="en-US"/>
              <a:pPr>
                <a:defRPr/>
              </a:pPr>
              <a:t>‹#›</a:t>
            </a:fld>
            <a:endParaRPr lang="zh-CN" altLang="en-US"/>
          </a:p>
        </p:txBody>
      </p:sp>
    </p:spTree>
    <p:extLst>
      <p:ext uri="{BB962C8B-B14F-4D97-AF65-F5344CB8AC3E}">
        <p14:creationId xmlns:p14="http://schemas.microsoft.com/office/powerpoint/2010/main" val="18102178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414A69FA-BD52-4EE5-BB2F-3820CEE5A2F2}"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9EF0E81E-6C98-49ED-9EB5-EE441C63E96B}" type="slidenum">
              <a:rPr lang="zh-CN" altLang="en-US"/>
              <a:pPr>
                <a:defRPr/>
              </a:pPr>
              <a:t>‹#›</a:t>
            </a:fld>
            <a:endParaRPr lang="zh-CN" altLang="en-US"/>
          </a:p>
        </p:txBody>
      </p:sp>
    </p:spTree>
    <p:extLst>
      <p:ext uri="{BB962C8B-B14F-4D97-AF65-F5344CB8AC3E}">
        <p14:creationId xmlns:p14="http://schemas.microsoft.com/office/powerpoint/2010/main" val="100988122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3"/>
          <p:cNvSpPr>
            <a:spLocks noGrp="1" noChangeArrowheads="1"/>
          </p:cNvSpPr>
          <p:nvPr>
            <p:ph type="dt" sz="half" idx="10"/>
          </p:nvPr>
        </p:nvSpPr>
        <p:spPr>
          <a:ln/>
        </p:spPr>
        <p:txBody>
          <a:bodyPr/>
          <a:lstStyle>
            <a:lvl1pPr>
              <a:defRPr/>
            </a:lvl1pPr>
          </a:lstStyle>
          <a:p>
            <a:pPr>
              <a:defRPr/>
            </a:pPr>
            <a:fld id="{E1932174-872A-4A47-A805-885DC7211718}"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8B899B87-8472-4085-9079-20E9752B92D3}" type="slidenum">
              <a:rPr lang="zh-CN" altLang="en-US"/>
              <a:pPr>
                <a:defRPr/>
              </a:pPr>
              <a:t>‹#›</a:t>
            </a:fld>
            <a:endParaRPr lang="zh-CN" altLang="en-US"/>
          </a:p>
        </p:txBody>
      </p:sp>
    </p:spTree>
    <p:extLst>
      <p:ext uri="{BB962C8B-B14F-4D97-AF65-F5344CB8AC3E}">
        <p14:creationId xmlns:p14="http://schemas.microsoft.com/office/powerpoint/2010/main" val="1131871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58EE83DB-F264-4432-939D-66810CFAD9D0}"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CF9BDBF4-0ECF-4F78-B5B0-D3DD65702850}" type="slidenum">
              <a:rPr lang="zh-CN" altLang="en-US"/>
              <a:pPr>
                <a:defRPr/>
              </a:pPr>
              <a:t>‹#›</a:t>
            </a:fld>
            <a:endParaRPr lang="zh-CN" altLang="en-US"/>
          </a:p>
        </p:txBody>
      </p:sp>
    </p:spTree>
    <p:extLst>
      <p:ext uri="{BB962C8B-B14F-4D97-AF65-F5344CB8AC3E}">
        <p14:creationId xmlns:p14="http://schemas.microsoft.com/office/powerpoint/2010/main" val="148485092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3"/>
          <p:cNvSpPr>
            <a:spLocks noGrp="1" noChangeArrowheads="1"/>
          </p:cNvSpPr>
          <p:nvPr>
            <p:ph type="dt" sz="half" idx="10"/>
          </p:nvPr>
        </p:nvSpPr>
        <p:spPr>
          <a:ln/>
        </p:spPr>
        <p:txBody>
          <a:bodyPr/>
          <a:lstStyle>
            <a:lvl1pPr>
              <a:defRPr/>
            </a:lvl1pPr>
          </a:lstStyle>
          <a:p>
            <a:pPr>
              <a:defRPr/>
            </a:pPr>
            <a:fld id="{A497A27F-374A-4E3F-8553-6AF099285485}"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4CFCF67-0D5A-4DCD-B1A0-AADAD8D18775}" type="slidenum">
              <a:rPr lang="zh-CN" altLang="en-US"/>
              <a:pPr>
                <a:defRPr/>
              </a:pPr>
              <a:t>‹#›</a:t>
            </a:fld>
            <a:endParaRPr lang="zh-CN" altLang="en-US"/>
          </a:p>
        </p:txBody>
      </p:sp>
    </p:spTree>
    <p:extLst>
      <p:ext uri="{BB962C8B-B14F-4D97-AF65-F5344CB8AC3E}">
        <p14:creationId xmlns:p14="http://schemas.microsoft.com/office/powerpoint/2010/main" val="4704520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p:cNvSpPr>
            <a:spLocks noGrp="1" noChangeArrowheads="1"/>
          </p:cNvSpPr>
          <p:nvPr>
            <p:ph type="dt" sz="half" idx="10"/>
          </p:nvPr>
        </p:nvSpPr>
        <p:spPr>
          <a:ln/>
        </p:spPr>
        <p:txBody>
          <a:bodyPr/>
          <a:lstStyle>
            <a:lvl1pPr>
              <a:defRPr/>
            </a:lvl1pPr>
          </a:lstStyle>
          <a:p>
            <a:pPr>
              <a:defRPr/>
            </a:pPr>
            <a:fld id="{B833556C-D927-4359-8A8C-1A4A6F5AEE81}"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EC41C58C-AF0D-476C-A3EB-329B77C23008}" type="slidenum">
              <a:rPr lang="zh-CN" altLang="en-US"/>
              <a:pPr>
                <a:defRPr/>
              </a:pPr>
              <a:t>‹#›</a:t>
            </a:fld>
            <a:endParaRPr lang="zh-CN" altLang="en-US"/>
          </a:p>
        </p:txBody>
      </p:sp>
    </p:spTree>
    <p:extLst>
      <p:ext uri="{BB962C8B-B14F-4D97-AF65-F5344CB8AC3E}">
        <p14:creationId xmlns:p14="http://schemas.microsoft.com/office/powerpoint/2010/main" val="834442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p:cNvSpPr>
            <a:spLocks noGrp="1" noChangeArrowheads="1"/>
          </p:cNvSpPr>
          <p:nvPr>
            <p:ph type="dt" sz="half" idx="10"/>
          </p:nvPr>
        </p:nvSpPr>
        <p:spPr>
          <a:ln/>
        </p:spPr>
        <p:txBody>
          <a:bodyPr/>
          <a:lstStyle>
            <a:lvl1pPr>
              <a:defRPr/>
            </a:lvl1pPr>
          </a:lstStyle>
          <a:p>
            <a:pPr>
              <a:defRPr/>
            </a:pPr>
            <a:fld id="{E4F5D95F-5C2B-4D3E-B67C-6EBE7CFED35E}" type="datetimeFigureOut">
              <a:rPr lang="zh-CN" altLang="en-US"/>
              <a:pPr>
                <a:defRPr/>
              </a:pPr>
              <a:t>2022/3/9</a:t>
            </a:fld>
            <a:endParaRPr lang="zh-CN" altLang="en-US"/>
          </a:p>
        </p:txBody>
      </p:sp>
      <p:sp>
        <p:nvSpPr>
          <p:cNvPr id="8"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p:cNvSpPr>
            <a:spLocks noGrp="1" noChangeArrowheads="1"/>
          </p:cNvSpPr>
          <p:nvPr>
            <p:ph type="sldNum" sz="quarter" idx="12"/>
          </p:nvPr>
        </p:nvSpPr>
        <p:spPr>
          <a:ln/>
        </p:spPr>
        <p:txBody>
          <a:bodyPr/>
          <a:lstStyle>
            <a:lvl1pPr>
              <a:defRPr/>
            </a:lvl1pPr>
          </a:lstStyle>
          <a:p>
            <a:pPr>
              <a:defRPr/>
            </a:pPr>
            <a:fld id="{00BAA969-2C0D-4084-BC98-E25B78A387D0}" type="slidenum">
              <a:rPr lang="zh-CN" altLang="en-US"/>
              <a:pPr>
                <a:defRPr/>
              </a:pPr>
              <a:t>‹#›</a:t>
            </a:fld>
            <a:endParaRPr lang="zh-CN" altLang="en-US"/>
          </a:p>
        </p:txBody>
      </p:sp>
    </p:spTree>
    <p:extLst>
      <p:ext uri="{BB962C8B-B14F-4D97-AF65-F5344CB8AC3E}">
        <p14:creationId xmlns:p14="http://schemas.microsoft.com/office/powerpoint/2010/main" val="250498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75809834"/>
      </p:ext>
    </p:extLst>
  </p:cSld>
  <p:clrMapOvr>
    <a:masterClrMapping/>
  </p:clrMapOvr>
  <p:transition spd="slow"/>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3"/>
          <p:cNvSpPr>
            <a:spLocks noGrp="1" noChangeArrowheads="1"/>
          </p:cNvSpPr>
          <p:nvPr>
            <p:ph type="dt" sz="half" idx="10"/>
          </p:nvPr>
        </p:nvSpPr>
        <p:spPr>
          <a:ln/>
        </p:spPr>
        <p:txBody>
          <a:bodyPr/>
          <a:lstStyle>
            <a:lvl1pPr>
              <a:defRPr/>
            </a:lvl1pPr>
          </a:lstStyle>
          <a:p>
            <a:pPr>
              <a:defRPr/>
            </a:pPr>
            <a:fld id="{E7A1221B-04BE-48E7-9E29-9DB099D7E31F}" type="datetimeFigureOut">
              <a:rPr lang="zh-CN" altLang="en-US"/>
              <a:pPr>
                <a:defRPr/>
              </a:pPr>
              <a:t>2022/3/9</a:t>
            </a:fld>
            <a:endParaRPr lang="zh-CN" altLang="en-US"/>
          </a:p>
        </p:txBody>
      </p:sp>
      <p:sp>
        <p:nvSpPr>
          <p:cNvPr id="4"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p:cNvSpPr>
            <a:spLocks noGrp="1" noChangeArrowheads="1"/>
          </p:cNvSpPr>
          <p:nvPr>
            <p:ph type="sldNum" sz="quarter" idx="12"/>
          </p:nvPr>
        </p:nvSpPr>
        <p:spPr>
          <a:ln/>
        </p:spPr>
        <p:txBody>
          <a:bodyPr/>
          <a:lstStyle>
            <a:lvl1pPr>
              <a:defRPr/>
            </a:lvl1pPr>
          </a:lstStyle>
          <a:p>
            <a:pPr>
              <a:defRPr/>
            </a:pPr>
            <a:fld id="{06CE0308-AA5E-4207-A7C4-B05F3B9031DE}" type="slidenum">
              <a:rPr lang="zh-CN" altLang="en-US"/>
              <a:pPr>
                <a:defRPr/>
              </a:pPr>
              <a:t>‹#›</a:t>
            </a:fld>
            <a:endParaRPr lang="zh-CN" altLang="en-US"/>
          </a:p>
        </p:txBody>
      </p:sp>
    </p:spTree>
    <p:extLst>
      <p:ext uri="{BB962C8B-B14F-4D97-AF65-F5344CB8AC3E}">
        <p14:creationId xmlns:p14="http://schemas.microsoft.com/office/powerpoint/2010/main" val="3695425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p:cNvSpPr>
            <a:spLocks noGrp="1" noChangeArrowheads="1"/>
          </p:cNvSpPr>
          <p:nvPr>
            <p:ph type="dt" sz="half" idx="10"/>
          </p:nvPr>
        </p:nvSpPr>
        <p:spPr>
          <a:ln/>
        </p:spPr>
        <p:txBody>
          <a:bodyPr/>
          <a:lstStyle>
            <a:lvl1pPr>
              <a:defRPr/>
            </a:lvl1pPr>
          </a:lstStyle>
          <a:p>
            <a:pPr>
              <a:defRPr/>
            </a:pPr>
            <a:fld id="{8FF0734A-D3C7-4E29-9037-24CB881CA46F}" type="datetimeFigureOut">
              <a:rPr lang="zh-CN" altLang="en-US"/>
              <a:pPr>
                <a:defRPr/>
              </a:pPr>
              <a:t>2022/3/9</a:t>
            </a:fld>
            <a:endParaRPr lang="zh-CN" altLang="en-US"/>
          </a:p>
        </p:txBody>
      </p:sp>
      <p:sp>
        <p:nvSpPr>
          <p:cNvPr id="3"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p:cNvSpPr>
            <a:spLocks noGrp="1" noChangeArrowheads="1"/>
          </p:cNvSpPr>
          <p:nvPr>
            <p:ph type="sldNum" sz="quarter" idx="12"/>
          </p:nvPr>
        </p:nvSpPr>
        <p:spPr>
          <a:ln/>
        </p:spPr>
        <p:txBody>
          <a:bodyPr/>
          <a:lstStyle>
            <a:lvl1pPr>
              <a:defRPr/>
            </a:lvl1pPr>
          </a:lstStyle>
          <a:p>
            <a:pPr>
              <a:defRPr/>
            </a:pPr>
            <a:fld id="{DDBB17E3-14D4-4539-BCA1-D998CFFB8C90}" type="slidenum">
              <a:rPr lang="zh-CN" altLang="en-US"/>
              <a:pPr>
                <a:defRPr/>
              </a:pPr>
              <a:t>‹#›</a:t>
            </a:fld>
            <a:endParaRPr lang="zh-CN" altLang="en-US"/>
          </a:p>
        </p:txBody>
      </p:sp>
    </p:spTree>
    <p:extLst>
      <p:ext uri="{BB962C8B-B14F-4D97-AF65-F5344CB8AC3E}">
        <p14:creationId xmlns:p14="http://schemas.microsoft.com/office/powerpoint/2010/main" val="193788086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C1E2E1E8-A17A-4B7A-B01B-4531F5EC69BB}"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F13710F0-1C15-4317-8B7D-80462B0DFA9E}" type="slidenum">
              <a:rPr lang="zh-CN" altLang="en-US"/>
              <a:pPr>
                <a:defRPr/>
              </a:pPr>
              <a:t>‹#›</a:t>
            </a:fld>
            <a:endParaRPr lang="zh-CN" altLang="en-US"/>
          </a:p>
        </p:txBody>
      </p:sp>
    </p:spTree>
    <p:extLst>
      <p:ext uri="{BB962C8B-B14F-4D97-AF65-F5344CB8AC3E}">
        <p14:creationId xmlns:p14="http://schemas.microsoft.com/office/powerpoint/2010/main" val="2409126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3"/>
          <p:cNvSpPr>
            <a:spLocks noGrp="1" noChangeArrowheads="1"/>
          </p:cNvSpPr>
          <p:nvPr>
            <p:ph type="dt" sz="half" idx="10"/>
          </p:nvPr>
        </p:nvSpPr>
        <p:spPr>
          <a:ln/>
        </p:spPr>
        <p:txBody>
          <a:bodyPr/>
          <a:lstStyle>
            <a:lvl1pPr>
              <a:defRPr/>
            </a:lvl1pPr>
          </a:lstStyle>
          <a:p>
            <a:pPr>
              <a:defRPr/>
            </a:pPr>
            <a:fld id="{B28E74EC-0A7C-49E0-A4A8-F492D91CC5DC}" type="datetimeFigureOut">
              <a:rPr lang="zh-CN" altLang="en-US"/>
              <a:pPr>
                <a:defRPr/>
              </a:pPr>
              <a:t>2022/3/9</a:t>
            </a:fld>
            <a:endParaRPr lang="zh-CN" altLang="en-US"/>
          </a:p>
        </p:txBody>
      </p:sp>
      <p:sp>
        <p:nvSpPr>
          <p:cNvPr id="6"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p:cNvSpPr>
            <a:spLocks noGrp="1" noChangeArrowheads="1"/>
          </p:cNvSpPr>
          <p:nvPr>
            <p:ph type="sldNum" sz="quarter" idx="12"/>
          </p:nvPr>
        </p:nvSpPr>
        <p:spPr>
          <a:ln/>
        </p:spPr>
        <p:txBody>
          <a:bodyPr/>
          <a:lstStyle>
            <a:lvl1pPr>
              <a:defRPr/>
            </a:lvl1pPr>
          </a:lstStyle>
          <a:p>
            <a:pPr>
              <a:defRPr/>
            </a:pPr>
            <a:fld id="{716A8C7B-C132-48D8-99E0-6D531946FD8C}" type="slidenum">
              <a:rPr lang="zh-CN" altLang="en-US"/>
              <a:pPr>
                <a:defRPr/>
              </a:pPr>
              <a:t>‹#›</a:t>
            </a:fld>
            <a:endParaRPr lang="zh-CN" altLang="en-US"/>
          </a:p>
        </p:txBody>
      </p:sp>
    </p:spTree>
    <p:extLst>
      <p:ext uri="{BB962C8B-B14F-4D97-AF65-F5344CB8AC3E}">
        <p14:creationId xmlns:p14="http://schemas.microsoft.com/office/powerpoint/2010/main" val="29843939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AB535FDE-07B4-44D0-8CE4-E15C0792A65F}"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0A98A90C-84AB-44B4-8D40-57B223AE4F35}" type="slidenum">
              <a:rPr lang="zh-CN" altLang="en-US"/>
              <a:pPr>
                <a:defRPr/>
              </a:pPr>
              <a:t>‹#›</a:t>
            </a:fld>
            <a:endParaRPr lang="zh-CN" altLang="en-US"/>
          </a:p>
        </p:txBody>
      </p:sp>
    </p:spTree>
    <p:extLst>
      <p:ext uri="{BB962C8B-B14F-4D97-AF65-F5344CB8AC3E}">
        <p14:creationId xmlns:p14="http://schemas.microsoft.com/office/powerpoint/2010/main" val="20307407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noChangeArrowheads="1"/>
          </p:cNvSpPr>
          <p:nvPr>
            <p:ph type="dt" sz="half" idx="10"/>
          </p:nvPr>
        </p:nvSpPr>
        <p:spPr>
          <a:ln/>
        </p:spPr>
        <p:txBody>
          <a:bodyPr/>
          <a:lstStyle>
            <a:lvl1pPr>
              <a:defRPr/>
            </a:lvl1pPr>
          </a:lstStyle>
          <a:p>
            <a:pPr>
              <a:defRPr/>
            </a:pPr>
            <a:fld id="{764F8583-F180-43C4-952F-411ED6F13F2D}" type="datetimeFigureOut">
              <a:rPr lang="zh-CN" altLang="en-US"/>
              <a:pPr>
                <a:defRPr/>
              </a:pPr>
              <a:t>2022/3/9</a:t>
            </a:fld>
            <a:endParaRPr lang="zh-CN" altLang="en-US"/>
          </a:p>
        </p:txBody>
      </p:sp>
      <p:sp>
        <p:nvSpPr>
          <p:cNvPr id="5" name="页脚占位符 4"/>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p:cNvSpPr>
            <a:spLocks noGrp="1" noChangeArrowheads="1"/>
          </p:cNvSpPr>
          <p:nvPr>
            <p:ph type="sldNum" sz="quarter" idx="12"/>
          </p:nvPr>
        </p:nvSpPr>
        <p:spPr>
          <a:ln/>
        </p:spPr>
        <p:txBody>
          <a:bodyPr/>
          <a:lstStyle>
            <a:lvl1pPr>
              <a:defRPr/>
            </a:lvl1pPr>
          </a:lstStyle>
          <a:p>
            <a:pPr>
              <a:defRPr/>
            </a:pPr>
            <a:fld id="{6EF43B57-15CB-4060-9111-F64E2920D05F}" type="slidenum">
              <a:rPr lang="zh-CN" altLang="en-US"/>
              <a:pPr>
                <a:defRPr/>
              </a:pPr>
              <a:t>‹#›</a:t>
            </a:fld>
            <a:endParaRPr lang="zh-CN" altLang="en-US"/>
          </a:p>
        </p:txBody>
      </p:sp>
    </p:spTree>
    <p:extLst>
      <p:ext uri="{BB962C8B-B14F-4D97-AF65-F5344CB8AC3E}">
        <p14:creationId xmlns:p14="http://schemas.microsoft.com/office/powerpoint/2010/main" val="2137761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4"/>
          <p:cNvSpPr>
            <a:spLocks noGrp="1" noChangeArrowheads="1"/>
          </p:cNvSpPr>
          <p:nvPr>
            <p:ph type="dt" sz="half" idx="10"/>
          </p:nvPr>
        </p:nvSpPr>
        <p:spPr>
          <a:ln/>
        </p:spPr>
        <p:txBody>
          <a:bodyPr/>
          <a:lstStyle>
            <a:lvl1pPr>
              <a:defRPr/>
            </a:lvl1pPr>
          </a:lstStyle>
          <a:p>
            <a:pPr>
              <a:defRPr/>
            </a:pPr>
            <a:fld id="{F71369C1-B021-4FD0-8476-9D43DF35C8E1}"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9BAB8DC4-66CA-4791-A4E8-BCFBEC9D3232}" type="slidenum">
              <a:rPr lang="zh-CN" altLang="en-US"/>
              <a:pPr>
                <a:defRPr/>
              </a:pPr>
              <a:t>‹#›</a:t>
            </a:fld>
            <a:endParaRPr lang="zh-CN" altLang="en-US"/>
          </a:p>
        </p:txBody>
      </p:sp>
    </p:spTree>
    <p:extLst>
      <p:ext uri="{BB962C8B-B14F-4D97-AF65-F5344CB8AC3E}">
        <p14:creationId xmlns:p14="http://schemas.microsoft.com/office/powerpoint/2010/main" val="200711722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314CDBA0-9271-47A6-ACF2-E7E8444C8424}"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C40E6573-C90A-42EA-B774-3700807DC366}" type="slidenum">
              <a:rPr lang="zh-CN" altLang="en-US"/>
              <a:pPr>
                <a:defRPr/>
              </a:pPr>
              <a:t>‹#›</a:t>
            </a:fld>
            <a:endParaRPr lang="zh-CN" altLang="en-US"/>
          </a:p>
        </p:txBody>
      </p:sp>
    </p:spTree>
    <p:extLst>
      <p:ext uri="{BB962C8B-B14F-4D97-AF65-F5344CB8AC3E}">
        <p14:creationId xmlns:p14="http://schemas.microsoft.com/office/powerpoint/2010/main" val="283644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4"/>
          <p:cNvSpPr>
            <a:spLocks noGrp="1" noChangeArrowheads="1"/>
          </p:cNvSpPr>
          <p:nvPr>
            <p:ph type="dt" sz="half" idx="10"/>
          </p:nvPr>
        </p:nvSpPr>
        <p:spPr>
          <a:ln/>
        </p:spPr>
        <p:txBody>
          <a:bodyPr/>
          <a:lstStyle>
            <a:lvl1pPr>
              <a:defRPr/>
            </a:lvl1pPr>
          </a:lstStyle>
          <a:p>
            <a:pPr>
              <a:defRPr/>
            </a:pPr>
            <a:fld id="{C542CCA3-3E53-4E6F-8FA2-ABBA59B5C8B1}"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6F2E059D-295C-4767-8E1B-B7427E919A10}" type="slidenum">
              <a:rPr lang="zh-CN" altLang="en-US"/>
              <a:pPr>
                <a:defRPr/>
              </a:pPr>
              <a:t>‹#›</a:t>
            </a:fld>
            <a:endParaRPr lang="zh-CN" altLang="en-US"/>
          </a:p>
        </p:txBody>
      </p:sp>
    </p:spTree>
    <p:extLst>
      <p:ext uri="{BB962C8B-B14F-4D97-AF65-F5344CB8AC3E}">
        <p14:creationId xmlns:p14="http://schemas.microsoft.com/office/powerpoint/2010/main" val="74724036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noChangeArrowheads="1"/>
          </p:cNvSpPr>
          <p:nvPr>
            <p:ph type="dt" sz="half" idx="10"/>
          </p:nvPr>
        </p:nvSpPr>
        <p:spPr>
          <a:ln/>
        </p:spPr>
        <p:txBody>
          <a:bodyPr/>
          <a:lstStyle>
            <a:lvl1pPr>
              <a:defRPr/>
            </a:lvl1pPr>
          </a:lstStyle>
          <a:p>
            <a:pPr>
              <a:defRPr/>
            </a:pPr>
            <a:fld id="{1A41B419-B4AD-4ED1-9319-45065187757B}"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D58B4DBC-B6A1-4FB8-A7FB-F2D2700F3C97}" type="slidenum">
              <a:rPr lang="zh-CN" altLang="en-US"/>
              <a:pPr>
                <a:defRPr/>
              </a:pPr>
              <a:t>‹#›</a:t>
            </a:fld>
            <a:endParaRPr lang="zh-CN" altLang="en-US"/>
          </a:p>
        </p:txBody>
      </p:sp>
    </p:spTree>
    <p:extLst>
      <p:ext uri="{BB962C8B-B14F-4D97-AF65-F5344CB8AC3E}">
        <p14:creationId xmlns:p14="http://schemas.microsoft.com/office/powerpoint/2010/main" val="255244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384609071"/>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4"/>
          <p:cNvSpPr>
            <a:spLocks noGrp="1" noChangeArrowheads="1"/>
          </p:cNvSpPr>
          <p:nvPr>
            <p:ph type="dt" sz="half" idx="10"/>
          </p:nvPr>
        </p:nvSpPr>
        <p:spPr>
          <a:ln/>
        </p:spPr>
        <p:txBody>
          <a:bodyPr/>
          <a:lstStyle>
            <a:lvl1pPr>
              <a:defRPr/>
            </a:lvl1pPr>
          </a:lstStyle>
          <a:p>
            <a:pPr>
              <a:defRPr/>
            </a:pPr>
            <a:fld id="{C3152E8B-FA87-4895-BFEA-AD7D2B6182B9}" type="datetimeFigureOut">
              <a:rPr lang="zh-CN" altLang="en-US"/>
              <a:pPr>
                <a:defRPr/>
              </a:pPr>
              <a:t>2022/3/9</a:t>
            </a:fld>
            <a:endParaRPr lang="zh-CN" altLang="en-US"/>
          </a:p>
        </p:txBody>
      </p:sp>
      <p:sp>
        <p:nvSpPr>
          <p:cNvPr id="8"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6"/>
          <p:cNvSpPr>
            <a:spLocks noGrp="1" noChangeArrowheads="1"/>
          </p:cNvSpPr>
          <p:nvPr>
            <p:ph type="sldNum" sz="quarter" idx="12"/>
          </p:nvPr>
        </p:nvSpPr>
        <p:spPr>
          <a:ln/>
        </p:spPr>
        <p:txBody>
          <a:bodyPr/>
          <a:lstStyle>
            <a:lvl1pPr>
              <a:defRPr/>
            </a:lvl1pPr>
          </a:lstStyle>
          <a:p>
            <a:pPr>
              <a:defRPr/>
            </a:pPr>
            <a:fld id="{606FB487-7B74-4B0C-9B13-AF5789BE6E30}" type="slidenum">
              <a:rPr lang="zh-CN" altLang="en-US"/>
              <a:pPr>
                <a:defRPr/>
              </a:pPr>
              <a:t>‹#›</a:t>
            </a:fld>
            <a:endParaRPr lang="zh-CN" altLang="en-US"/>
          </a:p>
        </p:txBody>
      </p:sp>
    </p:spTree>
    <p:extLst>
      <p:ext uri="{BB962C8B-B14F-4D97-AF65-F5344CB8AC3E}">
        <p14:creationId xmlns:p14="http://schemas.microsoft.com/office/powerpoint/2010/main" val="256124569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4"/>
          <p:cNvSpPr>
            <a:spLocks noGrp="1" noChangeArrowheads="1"/>
          </p:cNvSpPr>
          <p:nvPr>
            <p:ph type="dt" sz="half" idx="10"/>
          </p:nvPr>
        </p:nvSpPr>
        <p:spPr>
          <a:ln/>
        </p:spPr>
        <p:txBody>
          <a:bodyPr/>
          <a:lstStyle>
            <a:lvl1pPr>
              <a:defRPr/>
            </a:lvl1pPr>
          </a:lstStyle>
          <a:p>
            <a:pPr>
              <a:defRPr/>
            </a:pPr>
            <a:fld id="{87DD099B-BA86-47F2-9FCC-886FC605782D}" type="datetimeFigureOut">
              <a:rPr lang="zh-CN" altLang="en-US"/>
              <a:pPr>
                <a:defRPr/>
              </a:pPr>
              <a:t>2022/3/9</a:t>
            </a:fld>
            <a:endParaRPr lang="zh-CN" altLang="en-US"/>
          </a:p>
        </p:txBody>
      </p:sp>
      <p:sp>
        <p:nvSpPr>
          <p:cNvPr id="4"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6"/>
          <p:cNvSpPr>
            <a:spLocks noGrp="1" noChangeArrowheads="1"/>
          </p:cNvSpPr>
          <p:nvPr>
            <p:ph type="sldNum" sz="quarter" idx="12"/>
          </p:nvPr>
        </p:nvSpPr>
        <p:spPr>
          <a:ln/>
        </p:spPr>
        <p:txBody>
          <a:bodyPr/>
          <a:lstStyle>
            <a:lvl1pPr>
              <a:defRPr/>
            </a:lvl1pPr>
          </a:lstStyle>
          <a:p>
            <a:pPr>
              <a:defRPr/>
            </a:pPr>
            <a:fld id="{9EF8AEDB-779B-4B1A-8D36-99AABCF51EF7}" type="slidenum">
              <a:rPr lang="zh-CN" altLang="en-US"/>
              <a:pPr>
                <a:defRPr/>
              </a:pPr>
              <a:t>‹#›</a:t>
            </a:fld>
            <a:endParaRPr lang="zh-CN" altLang="en-US"/>
          </a:p>
        </p:txBody>
      </p:sp>
    </p:spTree>
    <p:extLst>
      <p:ext uri="{BB962C8B-B14F-4D97-AF65-F5344CB8AC3E}">
        <p14:creationId xmlns:p14="http://schemas.microsoft.com/office/powerpoint/2010/main" val="1398176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4"/>
          <p:cNvSpPr>
            <a:spLocks noGrp="1" noChangeArrowheads="1"/>
          </p:cNvSpPr>
          <p:nvPr>
            <p:ph type="dt" sz="half" idx="10"/>
          </p:nvPr>
        </p:nvSpPr>
        <p:spPr>
          <a:ln/>
        </p:spPr>
        <p:txBody>
          <a:bodyPr/>
          <a:lstStyle>
            <a:lvl1pPr>
              <a:defRPr/>
            </a:lvl1pPr>
          </a:lstStyle>
          <a:p>
            <a:pPr>
              <a:defRPr/>
            </a:pPr>
            <a:fld id="{1749BCEE-B1E5-4B3C-A5AF-F6715C131003}" type="datetimeFigureOut">
              <a:rPr lang="zh-CN" altLang="en-US"/>
              <a:pPr>
                <a:defRPr/>
              </a:pPr>
              <a:t>2022/3/9</a:t>
            </a:fld>
            <a:endParaRPr lang="zh-CN" altLang="en-US"/>
          </a:p>
        </p:txBody>
      </p:sp>
      <p:sp>
        <p:nvSpPr>
          <p:cNvPr id="3"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6"/>
          <p:cNvSpPr>
            <a:spLocks noGrp="1" noChangeArrowheads="1"/>
          </p:cNvSpPr>
          <p:nvPr>
            <p:ph type="sldNum" sz="quarter" idx="12"/>
          </p:nvPr>
        </p:nvSpPr>
        <p:spPr>
          <a:ln/>
        </p:spPr>
        <p:txBody>
          <a:bodyPr/>
          <a:lstStyle>
            <a:lvl1pPr>
              <a:defRPr/>
            </a:lvl1pPr>
          </a:lstStyle>
          <a:p>
            <a:pPr>
              <a:defRPr/>
            </a:pPr>
            <a:fld id="{01297D5A-DB0E-460D-8611-AEE0147F9856}" type="slidenum">
              <a:rPr lang="zh-CN" altLang="en-US"/>
              <a:pPr>
                <a:defRPr/>
              </a:pPr>
              <a:t>‹#›</a:t>
            </a:fld>
            <a:endParaRPr lang="zh-CN" altLang="en-US"/>
          </a:p>
        </p:txBody>
      </p:sp>
    </p:spTree>
    <p:extLst>
      <p:ext uri="{BB962C8B-B14F-4D97-AF65-F5344CB8AC3E}">
        <p14:creationId xmlns:p14="http://schemas.microsoft.com/office/powerpoint/2010/main" val="11048930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EA15D90C-366A-492B-AE0E-D4F1FD7A9933}"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4DC38FB0-CD8F-4ADC-8105-A8526CB14EF4}" type="slidenum">
              <a:rPr lang="zh-CN" altLang="en-US"/>
              <a:pPr>
                <a:defRPr/>
              </a:pPr>
              <a:t>‹#›</a:t>
            </a:fld>
            <a:endParaRPr lang="zh-CN" altLang="en-US"/>
          </a:p>
        </p:txBody>
      </p:sp>
    </p:spTree>
    <p:extLst>
      <p:ext uri="{BB962C8B-B14F-4D97-AF65-F5344CB8AC3E}">
        <p14:creationId xmlns:p14="http://schemas.microsoft.com/office/powerpoint/2010/main" val="110540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noChangeArrowheads="1"/>
          </p:cNvSpPr>
          <p:nvPr>
            <p:ph type="dt" sz="half" idx="10"/>
          </p:nvPr>
        </p:nvSpPr>
        <p:spPr>
          <a:ln/>
        </p:spPr>
        <p:txBody>
          <a:bodyPr/>
          <a:lstStyle>
            <a:lvl1pPr>
              <a:defRPr/>
            </a:lvl1pPr>
          </a:lstStyle>
          <a:p>
            <a:pPr>
              <a:defRPr/>
            </a:pPr>
            <a:fld id="{877421A5-3A63-48CA-81F0-1A1412313FE9}" type="datetimeFigureOut">
              <a:rPr lang="zh-CN" altLang="en-US"/>
              <a:pPr>
                <a:defRPr/>
              </a:pPr>
              <a:t>2022/3/9</a:t>
            </a:fld>
            <a:endParaRPr lang="zh-CN" altLang="en-US"/>
          </a:p>
        </p:txBody>
      </p:sp>
      <p:sp>
        <p:nvSpPr>
          <p:cNvPr id="6"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6"/>
          <p:cNvSpPr>
            <a:spLocks noGrp="1" noChangeArrowheads="1"/>
          </p:cNvSpPr>
          <p:nvPr>
            <p:ph type="sldNum" sz="quarter" idx="12"/>
          </p:nvPr>
        </p:nvSpPr>
        <p:spPr>
          <a:ln/>
        </p:spPr>
        <p:txBody>
          <a:bodyPr/>
          <a:lstStyle>
            <a:lvl1pPr>
              <a:defRPr/>
            </a:lvl1pPr>
          </a:lstStyle>
          <a:p>
            <a:pPr>
              <a:defRPr/>
            </a:pPr>
            <a:fld id="{937EFAB0-F38C-44FA-B3FD-81C5A600DF57}" type="slidenum">
              <a:rPr lang="zh-CN" altLang="en-US"/>
              <a:pPr>
                <a:defRPr/>
              </a:pPr>
              <a:t>‹#›</a:t>
            </a:fld>
            <a:endParaRPr lang="zh-CN" altLang="en-US"/>
          </a:p>
        </p:txBody>
      </p:sp>
    </p:spTree>
    <p:extLst>
      <p:ext uri="{BB962C8B-B14F-4D97-AF65-F5344CB8AC3E}">
        <p14:creationId xmlns:p14="http://schemas.microsoft.com/office/powerpoint/2010/main" val="180381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2E25F5BB-5516-4657-B434-DD2A644C85DF}"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5A863C3A-AF6D-4172-9778-3FFE0DC6668D}" type="slidenum">
              <a:rPr lang="zh-CN" altLang="en-US"/>
              <a:pPr>
                <a:defRPr/>
              </a:pPr>
              <a:t>‹#›</a:t>
            </a:fld>
            <a:endParaRPr lang="zh-CN" altLang="en-US"/>
          </a:p>
        </p:txBody>
      </p:sp>
    </p:spTree>
    <p:extLst>
      <p:ext uri="{BB962C8B-B14F-4D97-AF65-F5344CB8AC3E}">
        <p14:creationId xmlns:p14="http://schemas.microsoft.com/office/powerpoint/2010/main" val="118068358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4"/>
          <p:cNvSpPr>
            <a:spLocks noGrp="1" noChangeArrowheads="1"/>
          </p:cNvSpPr>
          <p:nvPr>
            <p:ph type="dt" sz="half" idx="10"/>
          </p:nvPr>
        </p:nvSpPr>
        <p:spPr>
          <a:ln/>
        </p:spPr>
        <p:txBody>
          <a:bodyPr/>
          <a:lstStyle>
            <a:lvl1pPr>
              <a:defRPr/>
            </a:lvl1pPr>
          </a:lstStyle>
          <a:p>
            <a:pPr>
              <a:defRPr/>
            </a:pPr>
            <a:fld id="{10819336-3A1B-4BC4-8513-04052E37A4AE}" type="datetimeFigureOut">
              <a:rPr lang="zh-CN" altLang="en-US"/>
              <a:pPr>
                <a:defRPr/>
              </a:pPr>
              <a:t>2022/3/9</a:t>
            </a:fld>
            <a:endParaRPr lang="zh-CN" altLang="en-US"/>
          </a:p>
        </p:txBody>
      </p:sp>
      <p:sp>
        <p:nvSpPr>
          <p:cNvPr id="5" name="页脚占位符 5"/>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6"/>
          <p:cNvSpPr>
            <a:spLocks noGrp="1" noChangeArrowheads="1"/>
          </p:cNvSpPr>
          <p:nvPr>
            <p:ph type="sldNum" sz="quarter" idx="12"/>
          </p:nvPr>
        </p:nvSpPr>
        <p:spPr>
          <a:ln/>
        </p:spPr>
        <p:txBody>
          <a:bodyPr/>
          <a:lstStyle>
            <a:lvl1pPr>
              <a:defRPr/>
            </a:lvl1pPr>
          </a:lstStyle>
          <a:p>
            <a:pPr>
              <a:defRPr/>
            </a:pPr>
            <a:fld id="{A2EB42F2-2A04-4DBE-88EB-EC6D8EEC115C}" type="slidenum">
              <a:rPr lang="zh-CN" altLang="en-US"/>
              <a:pPr>
                <a:defRPr/>
              </a:pPr>
              <a:t>‹#›</a:t>
            </a:fld>
            <a:endParaRPr lang="zh-CN" altLang="en-US"/>
          </a:p>
        </p:txBody>
      </p:sp>
    </p:spTree>
    <p:extLst>
      <p:ext uri="{BB962C8B-B14F-4D97-AF65-F5344CB8AC3E}">
        <p14:creationId xmlns:p14="http://schemas.microsoft.com/office/powerpoint/2010/main" val="48738280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6"/>
          <p:cNvSpPr>
            <a:spLocks noGrp="1" noChangeArrowheads="1"/>
          </p:cNvSpPr>
          <p:nvPr>
            <p:ph type="dt" sz="half" idx="10"/>
          </p:nvPr>
        </p:nvSpPr>
        <p:spPr>
          <a:ln/>
        </p:spPr>
        <p:txBody>
          <a:bodyPr/>
          <a:lstStyle>
            <a:lvl1pPr>
              <a:defRPr/>
            </a:lvl1pPr>
          </a:lstStyle>
          <a:p>
            <a:pPr>
              <a:defRPr/>
            </a:pPr>
            <a:fld id="{19AE2651-D741-48F3-81B1-6626FA9E44A8}" type="datetimeFigureOut">
              <a:rPr lang="zh-CN" altLang="en-US"/>
              <a:pPr>
                <a:defRPr/>
              </a:pPr>
              <a:t>2022/3/9</a:t>
            </a:fld>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5918BDBB-491F-419F-A214-DAC803F0D8D2}" type="slidenum">
              <a:rPr lang="zh-CN" altLang="en-US"/>
              <a:pPr>
                <a:defRPr/>
              </a:pPr>
              <a:t>‹#›</a:t>
            </a:fld>
            <a:endParaRPr lang="zh-CN" altLang="en-US"/>
          </a:p>
        </p:txBody>
      </p:sp>
    </p:spTree>
    <p:extLst>
      <p:ext uri="{BB962C8B-B14F-4D97-AF65-F5344CB8AC3E}">
        <p14:creationId xmlns:p14="http://schemas.microsoft.com/office/powerpoint/2010/main" val="385446316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p:cNvSpPr>
            <a:spLocks noGrp="1" noChangeArrowheads="1"/>
          </p:cNvSpPr>
          <p:nvPr>
            <p:ph type="dt" sz="half" idx="10"/>
          </p:nvPr>
        </p:nvSpPr>
        <p:spPr>
          <a:ln/>
        </p:spPr>
        <p:txBody>
          <a:bodyPr/>
          <a:lstStyle>
            <a:lvl1pPr>
              <a:defRPr/>
            </a:lvl1pPr>
          </a:lstStyle>
          <a:p>
            <a:pPr>
              <a:defRPr/>
            </a:pPr>
            <a:fld id="{93C30BAE-FCFC-4E79-9E4C-CA3A2D623987}" type="datetimeFigureOut">
              <a:rPr lang="zh-CN" altLang="en-US"/>
              <a:pPr>
                <a:defRPr/>
              </a:pPr>
              <a:t>2022/3/9</a:t>
            </a:fld>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036C3108-A017-4A2A-A267-6763249D2348}" type="slidenum">
              <a:rPr lang="zh-CN" altLang="en-US"/>
              <a:pPr>
                <a:defRPr/>
              </a:pPr>
              <a:t>‹#›</a:t>
            </a:fld>
            <a:endParaRPr lang="zh-CN" altLang="en-US"/>
          </a:p>
        </p:txBody>
      </p:sp>
    </p:spTree>
    <p:extLst>
      <p:ext uri="{BB962C8B-B14F-4D97-AF65-F5344CB8AC3E}">
        <p14:creationId xmlns:p14="http://schemas.microsoft.com/office/powerpoint/2010/main" val="192695040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6"/>
          <p:cNvSpPr>
            <a:spLocks noGrp="1" noChangeArrowheads="1"/>
          </p:cNvSpPr>
          <p:nvPr>
            <p:ph type="dt" sz="half" idx="10"/>
          </p:nvPr>
        </p:nvSpPr>
        <p:spPr>
          <a:ln/>
        </p:spPr>
        <p:txBody>
          <a:bodyPr/>
          <a:lstStyle>
            <a:lvl1pPr>
              <a:defRPr/>
            </a:lvl1pPr>
          </a:lstStyle>
          <a:p>
            <a:pPr>
              <a:defRPr/>
            </a:pPr>
            <a:fld id="{C6276D98-ADC4-4FFE-97A9-B28B0ADAEDC6}" type="datetimeFigureOut">
              <a:rPr lang="zh-CN" altLang="en-US"/>
              <a:pPr>
                <a:defRPr/>
              </a:pPr>
              <a:t>2022/3/9</a:t>
            </a:fld>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F0C5760F-5DC0-41FE-807C-27764C20F2EC}" type="slidenum">
              <a:rPr lang="zh-CN" altLang="en-US"/>
              <a:pPr>
                <a:defRPr/>
              </a:pPr>
              <a:t>‹#›</a:t>
            </a:fld>
            <a:endParaRPr lang="zh-CN" altLang="en-US"/>
          </a:p>
        </p:txBody>
      </p:sp>
    </p:spTree>
    <p:extLst>
      <p:ext uri="{BB962C8B-B14F-4D97-AF65-F5344CB8AC3E}">
        <p14:creationId xmlns:p14="http://schemas.microsoft.com/office/powerpoint/2010/main" val="18163293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5877354"/>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6"/>
          <p:cNvSpPr>
            <a:spLocks noGrp="1" noChangeArrowheads="1"/>
          </p:cNvSpPr>
          <p:nvPr>
            <p:ph type="dt" sz="half" idx="10"/>
          </p:nvPr>
        </p:nvSpPr>
        <p:spPr>
          <a:ln/>
        </p:spPr>
        <p:txBody>
          <a:bodyPr/>
          <a:lstStyle>
            <a:lvl1pPr>
              <a:defRPr/>
            </a:lvl1pPr>
          </a:lstStyle>
          <a:p>
            <a:pPr>
              <a:defRPr/>
            </a:pPr>
            <a:fld id="{33EADC5B-70F3-4AC3-BDDC-5FF4DCEBE251}" type="datetimeFigureOut">
              <a:rPr lang="zh-CN" altLang="en-US"/>
              <a:pPr>
                <a:defRPr/>
              </a:pPr>
              <a:t>2022/3/9</a:t>
            </a:fld>
            <a:endParaRPr lang="zh-CN" altLang="en-US"/>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pPr>
              <a:defRPr/>
            </a:pPr>
            <a:fld id="{4A8F544D-92CD-4E81-B7D1-6F28BA8F8C2B}" type="slidenum">
              <a:rPr lang="zh-CN" altLang="en-US"/>
              <a:pPr>
                <a:defRPr/>
              </a:pPr>
              <a:t>‹#›</a:t>
            </a:fld>
            <a:endParaRPr lang="zh-CN" altLang="en-US"/>
          </a:p>
        </p:txBody>
      </p:sp>
    </p:spTree>
    <p:extLst>
      <p:ext uri="{BB962C8B-B14F-4D97-AF65-F5344CB8AC3E}">
        <p14:creationId xmlns:p14="http://schemas.microsoft.com/office/powerpoint/2010/main" val="328455033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noChangeArrowheads="1"/>
          </p:cNvSpPr>
          <p:nvPr>
            <p:ph type="dt" sz="half" idx="10"/>
          </p:nvPr>
        </p:nvSpPr>
        <p:spPr>
          <a:ln/>
        </p:spPr>
        <p:txBody>
          <a:bodyPr/>
          <a:lstStyle>
            <a:lvl1pPr>
              <a:defRPr/>
            </a:lvl1pPr>
          </a:lstStyle>
          <a:p>
            <a:pPr>
              <a:defRPr/>
            </a:pPr>
            <a:fld id="{C00F80DB-1D5A-4F91-AFB0-6DE99B89689B}" type="datetimeFigureOut">
              <a:rPr lang="zh-CN" altLang="en-US"/>
              <a:pPr>
                <a:defRPr/>
              </a:pPr>
              <a:t>2022/3/9</a:t>
            </a:fld>
            <a:endParaRPr lang="zh-CN" altLang="en-US"/>
          </a:p>
        </p:txBody>
      </p:sp>
      <p:sp>
        <p:nvSpPr>
          <p:cNvPr id="8"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8"/>
          <p:cNvSpPr>
            <a:spLocks noGrp="1" noChangeArrowheads="1"/>
          </p:cNvSpPr>
          <p:nvPr>
            <p:ph type="sldNum" sz="quarter" idx="12"/>
          </p:nvPr>
        </p:nvSpPr>
        <p:spPr>
          <a:ln/>
        </p:spPr>
        <p:txBody>
          <a:bodyPr/>
          <a:lstStyle>
            <a:lvl1pPr>
              <a:defRPr/>
            </a:lvl1pPr>
          </a:lstStyle>
          <a:p>
            <a:pPr>
              <a:defRPr/>
            </a:pPr>
            <a:fld id="{14F7F81C-1164-43EC-B551-CD4FC017A3A5}" type="slidenum">
              <a:rPr lang="zh-CN" altLang="en-US"/>
              <a:pPr>
                <a:defRPr/>
              </a:pPr>
              <a:t>‹#›</a:t>
            </a:fld>
            <a:endParaRPr lang="zh-CN" altLang="en-US"/>
          </a:p>
        </p:txBody>
      </p:sp>
    </p:spTree>
    <p:extLst>
      <p:ext uri="{BB962C8B-B14F-4D97-AF65-F5344CB8AC3E}">
        <p14:creationId xmlns:p14="http://schemas.microsoft.com/office/powerpoint/2010/main" val="263288339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6"/>
          <p:cNvSpPr>
            <a:spLocks noGrp="1" noChangeArrowheads="1"/>
          </p:cNvSpPr>
          <p:nvPr>
            <p:ph type="dt" sz="half" idx="10"/>
          </p:nvPr>
        </p:nvSpPr>
        <p:spPr>
          <a:ln/>
        </p:spPr>
        <p:txBody>
          <a:bodyPr/>
          <a:lstStyle>
            <a:lvl1pPr>
              <a:defRPr/>
            </a:lvl1pPr>
          </a:lstStyle>
          <a:p>
            <a:pPr>
              <a:defRPr/>
            </a:pPr>
            <a:fld id="{9A49BDA0-6C8A-4A57-A38C-0A566CA0BA0E}" type="datetimeFigureOut">
              <a:rPr lang="zh-CN" altLang="en-US"/>
              <a:pPr>
                <a:defRPr/>
              </a:pPr>
              <a:t>2022/3/9</a:t>
            </a:fld>
            <a:endParaRPr lang="zh-CN" altLang="en-US"/>
          </a:p>
        </p:txBody>
      </p:sp>
      <p:sp>
        <p:nvSpPr>
          <p:cNvPr id="4"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8"/>
          <p:cNvSpPr>
            <a:spLocks noGrp="1" noChangeArrowheads="1"/>
          </p:cNvSpPr>
          <p:nvPr>
            <p:ph type="sldNum" sz="quarter" idx="12"/>
          </p:nvPr>
        </p:nvSpPr>
        <p:spPr>
          <a:ln/>
        </p:spPr>
        <p:txBody>
          <a:bodyPr/>
          <a:lstStyle>
            <a:lvl1pPr>
              <a:defRPr/>
            </a:lvl1pPr>
          </a:lstStyle>
          <a:p>
            <a:pPr>
              <a:defRPr/>
            </a:pPr>
            <a:fld id="{23D789E8-466D-410E-8659-ACE474182ECA}" type="slidenum">
              <a:rPr lang="zh-CN" altLang="en-US"/>
              <a:pPr>
                <a:defRPr/>
              </a:pPr>
              <a:t>‹#›</a:t>
            </a:fld>
            <a:endParaRPr lang="zh-CN" altLang="en-US"/>
          </a:p>
        </p:txBody>
      </p:sp>
    </p:spTree>
    <p:extLst>
      <p:ext uri="{BB962C8B-B14F-4D97-AF65-F5344CB8AC3E}">
        <p14:creationId xmlns:p14="http://schemas.microsoft.com/office/powerpoint/2010/main" val="39844634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6"/>
          <p:cNvSpPr>
            <a:spLocks noGrp="1" noChangeArrowheads="1"/>
          </p:cNvSpPr>
          <p:nvPr>
            <p:ph type="dt" sz="half" idx="10"/>
          </p:nvPr>
        </p:nvSpPr>
        <p:spPr>
          <a:ln/>
        </p:spPr>
        <p:txBody>
          <a:bodyPr/>
          <a:lstStyle>
            <a:lvl1pPr>
              <a:defRPr/>
            </a:lvl1pPr>
          </a:lstStyle>
          <a:p>
            <a:pPr>
              <a:defRPr/>
            </a:pPr>
            <a:fld id="{099ECBBB-A8F9-4189-9006-CFF626FCB02A}" type="datetimeFigureOut">
              <a:rPr lang="zh-CN" altLang="en-US"/>
              <a:pPr>
                <a:defRPr/>
              </a:pPr>
              <a:t>2022/3/9</a:t>
            </a:fld>
            <a:endParaRPr lang="zh-CN" altLang="en-US"/>
          </a:p>
        </p:txBody>
      </p:sp>
      <p:sp>
        <p:nvSpPr>
          <p:cNvPr id="3"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8"/>
          <p:cNvSpPr>
            <a:spLocks noGrp="1" noChangeArrowheads="1"/>
          </p:cNvSpPr>
          <p:nvPr>
            <p:ph type="sldNum" sz="quarter" idx="12"/>
          </p:nvPr>
        </p:nvSpPr>
        <p:spPr>
          <a:ln/>
        </p:spPr>
        <p:txBody>
          <a:bodyPr/>
          <a:lstStyle>
            <a:lvl1pPr>
              <a:defRPr/>
            </a:lvl1pPr>
          </a:lstStyle>
          <a:p>
            <a:pPr>
              <a:defRPr/>
            </a:pPr>
            <a:fld id="{4A13237F-C3AE-430D-BA14-1C4F8A761F8F}" type="slidenum">
              <a:rPr lang="zh-CN" altLang="en-US"/>
              <a:pPr>
                <a:defRPr/>
              </a:pPr>
              <a:t>‹#›</a:t>
            </a:fld>
            <a:endParaRPr lang="zh-CN" altLang="en-US"/>
          </a:p>
        </p:txBody>
      </p:sp>
    </p:spTree>
    <p:extLst>
      <p:ext uri="{BB962C8B-B14F-4D97-AF65-F5344CB8AC3E}">
        <p14:creationId xmlns:p14="http://schemas.microsoft.com/office/powerpoint/2010/main" val="139629311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p:cNvSpPr>
            <a:spLocks noGrp="1" noChangeArrowheads="1"/>
          </p:cNvSpPr>
          <p:nvPr>
            <p:ph type="dt" sz="half" idx="10"/>
          </p:nvPr>
        </p:nvSpPr>
        <p:spPr>
          <a:ln/>
        </p:spPr>
        <p:txBody>
          <a:bodyPr/>
          <a:lstStyle>
            <a:lvl1pPr>
              <a:defRPr/>
            </a:lvl1pPr>
          </a:lstStyle>
          <a:p>
            <a:pPr>
              <a:defRPr/>
            </a:pPr>
            <a:fld id="{721A79B3-9BCB-4DFD-ACBB-F6258B374A85}" type="datetimeFigureOut">
              <a:rPr lang="zh-CN" altLang="en-US"/>
              <a:pPr>
                <a:defRPr/>
              </a:pPr>
              <a:t>2022/3/9</a:t>
            </a:fld>
            <a:endParaRPr lang="zh-CN" altLang="en-US"/>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pPr>
              <a:defRPr/>
            </a:pPr>
            <a:fld id="{5612E761-B3ED-469C-8B09-AC43E97CE74D}" type="slidenum">
              <a:rPr lang="zh-CN" altLang="en-US"/>
              <a:pPr>
                <a:defRPr/>
              </a:pPr>
              <a:t>‹#›</a:t>
            </a:fld>
            <a:endParaRPr lang="zh-CN" altLang="en-US"/>
          </a:p>
        </p:txBody>
      </p:sp>
    </p:spTree>
    <p:extLst>
      <p:ext uri="{BB962C8B-B14F-4D97-AF65-F5344CB8AC3E}">
        <p14:creationId xmlns:p14="http://schemas.microsoft.com/office/powerpoint/2010/main" val="24702101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6"/>
          <p:cNvSpPr>
            <a:spLocks noGrp="1" noChangeArrowheads="1"/>
          </p:cNvSpPr>
          <p:nvPr>
            <p:ph type="dt" sz="half" idx="10"/>
          </p:nvPr>
        </p:nvSpPr>
        <p:spPr>
          <a:ln/>
        </p:spPr>
        <p:txBody>
          <a:bodyPr/>
          <a:lstStyle>
            <a:lvl1pPr>
              <a:defRPr/>
            </a:lvl1pPr>
          </a:lstStyle>
          <a:p>
            <a:pPr>
              <a:defRPr/>
            </a:pPr>
            <a:fld id="{46899A8D-1703-41CC-9084-6A8FBAB3B703}" type="datetimeFigureOut">
              <a:rPr lang="zh-CN" altLang="en-US"/>
              <a:pPr>
                <a:defRPr/>
              </a:pPr>
              <a:t>2022/3/9</a:t>
            </a:fld>
            <a:endParaRPr lang="zh-CN" altLang="en-US"/>
          </a:p>
        </p:txBody>
      </p:sp>
      <p:sp>
        <p:nvSpPr>
          <p:cNvPr id="6"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8"/>
          <p:cNvSpPr>
            <a:spLocks noGrp="1" noChangeArrowheads="1"/>
          </p:cNvSpPr>
          <p:nvPr>
            <p:ph type="sldNum" sz="quarter" idx="12"/>
          </p:nvPr>
        </p:nvSpPr>
        <p:spPr>
          <a:ln/>
        </p:spPr>
        <p:txBody>
          <a:bodyPr/>
          <a:lstStyle>
            <a:lvl1pPr>
              <a:defRPr/>
            </a:lvl1pPr>
          </a:lstStyle>
          <a:p>
            <a:pPr>
              <a:defRPr/>
            </a:pPr>
            <a:fld id="{6CB50242-67DD-437B-B9B1-1AB2B221E337}" type="slidenum">
              <a:rPr lang="zh-CN" altLang="en-US"/>
              <a:pPr>
                <a:defRPr/>
              </a:pPr>
              <a:t>‹#›</a:t>
            </a:fld>
            <a:endParaRPr lang="zh-CN" altLang="en-US"/>
          </a:p>
        </p:txBody>
      </p:sp>
    </p:spTree>
    <p:extLst>
      <p:ext uri="{BB962C8B-B14F-4D97-AF65-F5344CB8AC3E}">
        <p14:creationId xmlns:p14="http://schemas.microsoft.com/office/powerpoint/2010/main" val="397078043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p:cNvSpPr>
            <a:spLocks noGrp="1" noChangeArrowheads="1"/>
          </p:cNvSpPr>
          <p:nvPr>
            <p:ph type="dt" sz="half" idx="10"/>
          </p:nvPr>
        </p:nvSpPr>
        <p:spPr>
          <a:ln/>
        </p:spPr>
        <p:txBody>
          <a:bodyPr/>
          <a:lstStyle>
            <a:lvl1pPr>
              <a:defRPr/>
            </a:lvl1pPr>
          </a:lstStyle>
          <a:p>
            <a:pPr>
              <a:defRPr/>
            </a:pPr>
            <a:fld id="{68CD98A6-6F57-44B4-8512-9304CDDB3F61}" type="datetimeFigureOut">
              <a:rPr lang="zh-CN" altLang="en-US"/>
              <a:pPr>
                <a:defRPr/>
              </a:pPr>
              <a:t>2022/3/9</a:t>
            </a:fld>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2F64B459-E992-4EAB-A7BE-3F4F76F91D64}" type="slidenum">
              <a:rPr lang="zh-CN" altLang="en-US"/>
              <a:pPr>
                <a:defRPr/>
              </a:pPr>
              <a:t>‹#›</a:t>
            </a:fld>
            <a:endParaRPr lang="zh-CN" altLang="en-US"/>
          </a:p>
        </p:txBody>
      </p:sp>
    </p:spTree>
    <p:extLst>
      <p:ext uri="{BB962C8B-B14F-4D97-AF65-F5344CB8AC3E}">
        <p14:creationId xmlns:p14="http://schemas.microsoft.com/office/powerpoint/2010/main" val="150878093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6"/>
          <p:cNvSpPr>
            <a:spLocks noGrp="1" noChangeArrowheads="1"/>
          </p:cNvSpPr>
          <p:nvPr>
            <p:ph type="dt" sz="half" idx="10"/>
          </p:nvPr>
        </p:nvSpPr>
        <p:spPr>
          <a:ln/>
        </p:spPr>
        <p:txBody>
          <a:bodyPr/>
          <a:lstStyle>
            <a:lvl1pPr>
              <a:defRPr/>
            </a:lvl1pPr>
          </a:lstStyle>
          <a:p>
            <a:pPr>
              <a:defRPr/>
            </a:pPr>
            <a:fld id="{C5631678-A1DA-4D2F-8AF3-F96D79186D17}" type="datetimeFigureOut">
              <a:rPr lang="zh-CN" altLang="en-US"/>
              <a:pPr>
                <a:defRPr/>
              </a:pPr>
              <a:t>2022/3/9</a:t>
            </a:fld>
            <a:endParaRPr lang="zh-CN" altLang="en-US"/>
          </a:p>
        </p:txBody>
      </p:sp>
      <p:sp>
        <p:nvSpPr>
          <p:cNvPr id="5" name="页脚占位符 7"/>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8"/>
          <p:cNvSpPr>
            <a:spLocks noGrp="1" noChangeArrowheads="1"/>
          </p:cNvSpPr>
          <p:nvPr>
            <p:ph type="sldNum" sz="quarter" idx="12"/>
          </p:nvPr>
        </p:nvSpPr>
        <p:spPr>
          <a:ln/>
        </p:spPr>
        <p:txBody>
          <a:bodyPr/>
          <a:lstStyle>
            <a:lvl1pPr>
              <a:defRPr/>
            </a:lvl1pPr>
          </a:lstStyle>
          <a:p>
            <a:pPr>
              <a:defRPr/>
            </a:pPr>
            <a:fld id="{E0C6C440-6E35-4D35-8E79-7B6B85142500}" type="slidenum">
              <a:rPr lang="zh-CN" altLang="en-US"/>
              <a:pPr>
                <a:defRPr/>
              </a:pPr>
              <a:t>‹#›</a:t>
            </a:fld>
            <a:endParaRPr lang="zh-CN" altLang="en-US"/>
          </a:p>
        </p:txBody>
      </p:sp>
    </p:spTree>
    <p:extLst>
      <p:ext uri="{BB962C8B-B14F-4D97-AF65-F5344CB8AC3E}">
        <p14:creationId xmlns:p14="http://schemas.microsoft.com/office/powerpoint/2010/main" val="17970726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2"/>
          <p:cNvSpPr>
            <a:spLocks noGrp="1" noChangeArrowheads="1"/>
          </p:cNvSpPr>
          <p:nvPr>
            <p:ph type="dt" sz="half" idx="10"/>
          </p:nvPr>
        </p:nvSpPr>
        <p:spPr>
          <a:ln/>
        </p:spPr>
        <p:txBody>
          <a:bodyPr/>
          <a:lstStyle>
            <a:lvl1pPr>
              <a:defRPr/>
            </a:lvl1pPr>
          </a:lstStyle>
          <a:p>
            <a:pPr>
              <a:defRPr/>
            </a:pPr>
            <a:fld id="{B3BD444D-FA4E-453C-A83A-7F5A59A818CD}" type="datetimeFigureOut">
              <a:rPr lang="zh-CN" altLang="en-US"/>
              <a:pPr>
                <a:defRPr/>
              </a:pPr>
              <a:t>2022/3/9</a:t>
            </a:fld>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F2E27AB7-AC60-4507-AF75-4F5EE5039483}" type="slidenum">
              <a:rPr lang="zh-CN" altLang="en-US"/>
              <a:pPr>
                <a:defRPr/>
              </a:pPr>
              <a:t>‹#›</a:t>
            </a:fld>
            <a:endParaRPr lang="zh-CN" altLang="en-US"/>
          </a:p>
        </p:txBody>
      </p:sp>
    </p:spTree>
    <p:extLst>
      <p:ext uri="{BB962C8B-B14F-4D97-AF65-F5344CB8AC3E}">
        <p14:creationId xmlns:p14="http://schemas.microsoft.com/office/powerpoint/2010/main" val="30256721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p:cNvSpPr>
            <a:spLocks noGrp="1" noChangeArrowheads="1"/>
          </p:cNvSpPr>
          <p:nvPr>
            <p:ph type="dt" sz="half" idx="10"/>
          </p:nvPr>
        </p:nvSpPr>
        <p:spPr>
          <a:ln/>
        </p:spPr>
        <p:txBody>
          <a:bodyPr/>
          <a:lstStyle>
            <a:lvl1pPr>
              <a:defRPr/>
            </a:lvl1pPr>
          </a:lstStyle>
          <a:p>
            <a:pPr>
              <a:defRPr/>
            </a:pPr>
            <a:fld id="{EECDF125-440A-4D97-8FF4-1474FA50BCF9}" type="datetimeFigureOut">
              <a:rPr lang="zh-CN" altLang="en-US"/>
              <a:pPr>
                <a:defRPr/>
              </a:pPr>
              <a:t>2022/3/9</a:t>
            </a:fld>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6B291D2C-A806-4AF2-B28A-BD3FF2363EA5}" type="slidenum">
              <a:rPr lang="zh-CN" altLang="en-US"/>
              <a:pPr>
                <a:defRPr/>
              </a:pPr>
              <a:t>‹#›</a:t>
            </a:fld>
            <a:endParaRPr lang="zh-CN" altLang="en-US"/>
          </a:p>
        </p:txBody>
      </p:sp>
    </p:spTree>
    <p:extLst>
      <p:ext uri="{BB962C8B-B14F-4D97-AF65-F5344CB8AC3E}">
        <p14:creationId xmlns:p14="http://schemas.microsoft.com/office/powerpoint/2010/main" val="28321512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447950317"/>
      </p:ext>
    </p:extLst>
  </p:cSld>
  <p:clrMapOvr>
    <a:masterClrMapping/>
  </p:clrMapOvr>
  <p:transition spd="slow"/>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2"/>
          <p:cNvSpPr>
            <a:spLocks noGrp="1" noChangeArrowheads="1"/>
          </p:cNvSpPr>
          <p:nvPr>
            <p:ph type="dt" sz="half" idx="10"/>
          </p:nvPr>
        </p:nvSpPr>
        <p:spPr>
          <a:ln/>
        </p:spPr>
        <p:txBody>
          <a:bodyPr/>
          <a:lstStyle>
            <a:lvl1pPr>
              <a:defRPr/>
            </a:lvl1pPr>
          </a:lstStyle>
          <a:p>
            <a:pPr>
              <a:defRPr/>
            </a:pPr>
            <a:fld id="{4B9AEF1B-779B-4F29-9A7C-7163B297486B}" type="datetimeFigureOut">
              <a:rPr lang="zh-CN" altLang="en-US"/>
              <a:pPr>
                <a:defRPr/>
              </a:pPr>
              <a:t>2022/3/9</a:t>
            </a:fld>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C768C642-1808-4FB9-8F2B-4A54ABCD0E14}" type="slidenum">
              <a:rPr lang="zh-CN" altLang="en-US"/>
              <a:pPr>
                <a:defRPr/>
              </a:pPr>
              <a:t>‹#›</a:t>
            </a:fld>
            <a:endParaRPr lang="zh-CN" altLang="en-US"/>
          </a:p>
        </p:txBody>
      </p:sp>
    </p:spTree>
    <p:extLst>
      <p:ext uri="{BB962C8B-B14F-4D97-AF65-F5344CB8AC3E}">
        <p14:creationId xmlns:p14="http://schemas.microsoft.com/office/powerpoint/2010/main" val="32954545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2"/>
          <p:cNvSpPr>
            <a:spLocks noGrp="1" noChangeArrowheads="1"/>
          </p:cNvSpPr>
          <p:nvPr>
            <p:ph type="dt" sz="half" idx="10"/>
          </p:nvPr>
        </p:nvSpPr>
        <p:spPr>
          <a:ln/>
        </p:spPr>
        <p:txBody>
          <a:bodyPr/>
          <a:lstStyle>
            <a:lvl1pPr>
              <a:defRPr/>
            </a:lvl1pPr>
          </a:lstStyle>
          <a:p>
            <a:pPr>
              <a:defRPr/>
            </a:pPr>
            <a:fld id="{2536F206-C811-44B1-A823-CB5474DF4733}" type="datetimeFigureOut">
              <a:rPr lang="zh-CN" altLang="en-US"/>
              <a:pPr>
                <a:defRPr/>
              </a:pPr>
              <a:t>2022/3/9</a:t>
            </a:fld>
            <a:endParaRPr lang="zh-CN" altLang="en-US"/>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5BEAAC6A-D39F-4E95-A3F9-FFCE834E9F4A}" type="slidenum">
              <a:rPr lang="zh-CN" altLang="en-US"/>
              <a:pPr>
                <a:defRPr/>
              </a:pPr>
              <a:t>‹#›</a:t>
            </a:fld>
            <a:endParaRPr lang="zh-CN" altLang="en-US"/>
          </a:p>
        </p:txBody>
      </p:sp>
    </p:spTree>
    <p:extLst>
      <p:ext uri="{BB962C8B-B14F-4D97-AF65-F5344CB8AC3E}">
        <p14:creationId xmlns:p14="http://schemas.microsoft.com/office/powerpoint/2010/main" val="323510010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2"/>
          <p:cNvSpPr>
            <a:spLocks noGrp="1" noChangeArrowheads="1"/>
          </p:cNvSpPr>
          <p:nvPr>
            <p:ph type="dt" sz="half" idx="10"/>
          </p:nvPr>
        </p:nvSpPr>
        <p:spPr>
          <a:ln/>
        </p:spPr>
        <p:txBody>
          <a:bodyPr/>
          <a:lstStyle>
            <a:lvl1pPr>
              <a:defRPr/>
            </a:lvl1pPr>
          </a:lstStyle>
          <a:p>
            <a:pPr>
              <a:defRPr/>
            </a:pPr>
            <a:fld id="{A4138D30-D934-4A6B-B49C-1A1821795432}" type="datetimeFigureOut">
              <a:rPr lang="zh-CN" altLang="en-US"/>
              <a:pPr>
                <a:defRPr/>
              </a:pPr>
              <a:t>2022/3/9</a:t>
            </a:fld>
            <a:endParaRPr lang="zh-CN" altLang="en-US"/>
          </a:p>
        </p:txBody>
      </p:sp>
      <p:sp>
        <p:nvSpPr>
          <p:cNvPr id="8"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4"/>
          <p:cNvSpPr>
            <a:spLocks noGrp="1" noChangeArrowheads="1"/>
          </p:cNvSpPr>
          <p:nvPr>
            <p:ph type="sldNum" sz="quarter" idx="12"/>
          </p:nvPr>
        </p:nvSpPr>
        <p:spPr>
          <a:ln/>
        </p:spPr>
        <p:txBody>
          <a:bodyPr/>
          <a:lstStyle>
            <a:lvl1pPr>
              <a:defRPr/>
            </a:lvl1pPr>
          </a:lstStyle>
          <a:p>
            <a:pPr>
              <a:defRPr/>
            </a:pPr>
            <a:fld id="{A72851AD-91A3-40D3-B6F0-1F6070656D9C}" type="slidenum">
              <a:rPr lang="zh-CN" altLang="en-US"/>
              <a:pPr>
                <a:defRPr/>
              </a:pPr>
              <a:t>‹#›</a:t>
            </a:fld>
            <a:endParaRPr lang="zh-CN" altLang="en-US"/>
          </a:p>
        </p:txBody>
      </p:sp>
    </p:spTree>
    <p:extLst>
      <p:ext uri="{BB962C8B-B14F-4D97-AF65-F5344CB8AC3E}">
        <p14:creationId xmlns:p14="http://schemas.microsoft.com/office/powerpoint/2010/main" val="304411140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2"/>
          <p:cNvSpPr>
            <a:spLocks noGrp="1" noChangeArrowheads="1"/>
          </p:cNvSpPr>
          <p:nvPr>
            <p:ph type="dt" sz="half" idx="10"/>
          </p:nvPr>
        </p:nvSpPr>
        <p:spPr>
          <a:ln/>
        </p:spPr>
        <p:txBody>
          <a:bodyPr/>
          <a:lstStyle>
            <a:lvl1pPr>
              <a:defRPr/>
            </a:lvl1pPr>
          </a:lstStyle>
          <a:p>
            <a:pPr>
              <a:defRPr/>
            </a:pPr>
            <a:fld id="{2C2D1137-A84A-4700-9C05-195061D94951}" type="datetimeFigureOut">
              <a:rPr lang="zh-CN" altLang="en-US"/>
              <a:pPr>
                <a:defRPr/>
              </a:pPr>
              <a:t>2022/3/9</a:t>
            </a:fld>
            <a:endParaRPr lang="zh-CN" altLang="en-US"/>
          </a:p>
        </p:txBody>
      </p:sp>
      <p:sp>
        <p:nvSpPr>
          <p:cNvPr id="4"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4"/>
          <p:cNvSpPr>
            <a:spLocks noGrp="1" noChangeArrowheads="1"/>
          </p:cNvSpPr>
          <p:nvPr>
            <p:ph type="sldNum" sz="quarter" idx="12"/>
          </p:nvPr>
        </p:nvSpPr>
        <p:spPr>
          <a:ln/>
        </p:spPr>
        <p:txBody>
          <a:bodyPr/>
          <a:lstStyle>
            <a:lvl1pPr>
              <a:defRPr/>
            </a:lvl1pPr>
          </a:lstStyle>
          <a:p>
            <a:pPr>
              <a:defRPr/>
            </a:pPr>
            <a:fld id="{5E63C03C-2430-46DC-85F0-49664EEE46B0}" type="slidenum">
              <a:rPr lang="zh-CN" altLang="en-US"/>
              <a:pPr>
                <a:defRPr/>
              </a:pPr>
              <a:t>‹#›</a:t>
            </a:fld>
            <a:endParaRPr lang="zh-CN" altLang="en-US"/>
          </a:p>
        </p:txBody>
      </p:sp>
    </p:spTree>
    <p:extLst>
      <p:ext uri="{BB962C8B-B14F-4D97-AF65-F5344CB8AC3E}">
        <p14:creationId xmlns:p14="http://schemas.microsoft.com/office/powerpoint/2010/main" val="295252677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2"/>
          <p:cNvSpPr>
            <a:spLocks noGrp="1" noChangeArrowheads="1"/>
          </p:cNvSpPr>
          <p:nvPr>
            <p:ph type="dt" sz="half" idx="10"/>
          </p:nvPr>
        </p:nvSpPr>
        <p:spPr>
          <a:ln/>
        </p:spPr>
        <p:txBody>
          <a:bodyPr/>
          <a:lstStyle>
            <a:lvl1pPr>
              <a:defRPr/>
            </a:lvl1pPr>
          </a:lstStyle>
          <a:p>
            <a:pPr>
              <a:defRPr/>
            </a:pPr>
            <a:fld id="{7615ADF4-62D5-4D88-84E9-BE556698A036}" type="datetimeFigureOut">
              <a:rPr lang="zh-CN" altLang="en-US"/>
              <a:pPr>
                <a:defRPr/>
              </a:pPr>
              <a:t>2022/3/9</a:t>
            </a:fld>
            <a:endParaRPr lang="zh-CN" altLang="en-US"/>
          </a:p>
        </p:txBody>
      </p:sp>
      <p:sp>
        <p:nvSpPr>
          <p:cNvPr id="3"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4"/>
          <p:cNvSpPr>
            <a:spLocks noGrp="1" noChangeArrowheads="1"/>
          </p:cNvSpPr>
          <p:nvPr>
            <p:ph type="sldNum" sz="quarter" idx="12"/>
          </p:nvPr>
        </p:nvSpPr>
        <p:spPr>
          <a:ln/>
        </p:spPr>
        <p:txBody>
          <a:bodyPr/>
          <a:lstStyle>
            <a:lvl1pPr>
              <a:defRPr/>
            </a:lvl1pPr>
          </a:lstStyle>
          <a:p>
            <a:pPr>
              <a:defRPr/>
            </a:pPr>
            <a:fld id="{329577E6-7BFD-4F9D-B582-61E4282DB195}" type="slidenum">
              <a:rPr lang="zh-CN" altLang="en-US"/>
              <a:pPr>
                <a:defRPr/>
              </a:pPr>
              <a:t>‹#›</a:t>
            </a:fld>
            <a:endParaRPr lang="zh-CN" altLang="en-US"/>
          </a:p>
        </p:txBody>
      </p:sp>
    </p:spTree>
    <p:extLst>
      <p:ext uri="{BB962C8B-B14F-4D97-AF65-F5344CB8AC3E}">
        <p14:creationId xmlns:p14="http://schemas.microsoft.com/office/powerpoint/2010/main" val="262552514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fld id="{305499D4-EA95-4384-AA53-68DD50FDE417}" type="datetimeFigureOut">
              <a:rPr lang="zh-CN" altLang="en-US"/>
              <a:pPr>
                <a:defRPr/>
              </a:pPr>
              <a:t>2022/3/9</a:t>
            </a:fld>
            <a:endParaRPr lang="zh-CN" altLang="en-US"/>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2F9507EA-7E6C-4692-BCE6-25D853B044AC}" type="slidenum">
              <a:rPr lang="zh-CN" altLang="en-US"/>
              <a:pPr>
                <a:defRPr/>
              </a:pPr>
              <a:t>‹#›</a:t>
            </a:fld>
            <a:endParaRPr lang="zh-CN" altLang="en-US"/>
          </a:p>
        </p:txBody>
      </p:sp>
    </p:spTree>
    <p:extLst>
      <p:ext uri="{BB962C8B-B14F-4D97-AF65-F5344CB8AC3E}">
        <p14:creationId xmlns:p14="http://schemas.microsoft.com/office/powerpoint/2010/main" val="281181126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2"/>
          <p:cNvSpPr>
            <a:spLocks noGrp="1" noChangeArrowheads="1"/>
          </p:cNvSpPr>
          <p:nvPr>
            <p:ph type="dt" sz="half" idx="10"/>
          </p:nvPr>
        </p:nvSpPr>
        <p:spPr>
          <a:ln/>
        </p:spPr>
        <p:txBody>
          <a:bodyPr/>
          <a:lstStyle>
            <a:lvl1pPr>
              <a:defRPr/>
            </a:lvl1pPr>
          </a:lstStyle>
          <a:p>
            <a:pPr>
              <a:defRPr/>
            </a:pPr>
            <a:fld id="{5931A8EC-BF58-4F7F-9D9E-FD36A072DBA6}" type="datetimeFigureOut">
              <a:rPr lang="zh-CN" altLang="en-US"/>
              <a:pPr>
                <a:defRPr/>
              </a:pPr>
              <a:t>2022/3/9</a:t>
            </a:fld>
            <a:endParaRPr lang="zh-CN" altLang="en-US"/>
          </a:p>
        </p:txBody>
      </p:sp>
      <p:sp>
        <p:nvSpPr>
          <p:cNvPr id="6"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4"/>
          <p:cNvSpPr>
            <a:spLocks noGrp="1" noChangeArrowheads="1"/>
          </p:cNvSpPr>
          <p:nvPr>
            <p:ph type="sldNum" sz="quarter" idx="12"/>
          </p:nvPr>
        </p:nvSpPr>
        <p:spPr>
          <a:ln/>
        </p:spPr>
        <p:txBody>
          <a:bodyPr/>
          <a:lstStyle>
            <a:lvl1pPr>
              <a:defRPr/>
            </a:lvl1pPr>
          </a:lstStyle>
          <a:p>
            <a:pPr>
              <a:defRPr/>
            </a:pPr>
            <a:fld id="{083F0C9C-0991-41D8-9F53-813845A2F100}" type="slidenum">
              <a:rPr lang="zh-CN" altLang="en-US"/>
              <a:pPr>
                <a:defRPr/>
              </a:pPr>
              <a:t>‹#›</a:t>
            </a:fld>
            <a:endParaRPr lang="zh-CN" altLang="en-US"/>
          </a:p>
        </p:txBody>
      </p:sp>
    </p:spTree>
    <p:extLst>
      <p:ext uri="{BB962C8B-B14F-4D97-AF65-F5344CB8AC3E}">
        <p14:creationId xmlns:p14="http://schemas.microsoft.com/office/powerpoint/2010/main" val="159523888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p:cNvSpPr>
            <a:spLocks noGrp="1" noChangeArrowheads="1"/>
          </p:cNvSpPr>
          <p:nvPr>
            <p:ph type="dt" sz="half" idx="10"/>
          </p:nvPr>
        </p:nvSpPr>
        <p:spPr>
          <a:ln/>
        </p:spPr>
        <p:txBody>
          <a:bodyPr/>
          <a:lstStyle>
            <a:lvl1pPr>
              <a:defRPr/>
            </a:lvl1pPr>
          </a:lstStyle>
          <a:p>
            <a:pPr>
              <a:defRPr/>
            </a:pPr>
            <a:fld id="{3C32634A-143E-428C-82CF-C5CF14A1976E}" type="datetimeFigureOut">
              <a:rPr lang="zh-CN" altLang="en-US"/>
              <a:pPr>
                <a:defRPr/>
              </a:pPr>
              <a:t>2022/3/9</a:t>
            </a:fld>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CB1EE7C8-5064-4162-BFB2-29EA365312E6}" type="slidenum">
              <a:rPr lang="zh-CN" altLang="en-US"/>
              <a:pPr>
                <a:defRPr/>
              </a:pPr>
              <a:t>‹#›</a:t>
            </a:fld>
            <a:endParaRPr lang="zh-CN" altLang="en-US"/>
          </a:p>
        </p:txBody>
      </p:sp>
    </p:spTree>
    <p:extLst>
      <p:ext uri="{BB962C8B-B14F-4D97-AF65-F5344CB8AC3E}">
        <p14:creationId xmlns:p14="http://schemas.microsoft.com/office/powerpoint/2010/main" val="149708140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2"/>
          <p:cNvSpPr>
            <a:spLocks noGrp="1" noChangeArrowheads="1"/>
          </p:cNvSpPr>
          <p:nvPr>
            <p:ph type="dt" sz="half" idx="10"/>
          </p:nvPr>
        </p:nvSpPr>
        <p:spPr>
          <a:ln/>
        </p:spPr>
        <p:txBody>
          <a:bodyPr/>
          <a:lstStyle>
            <a:lvl1pPr>
              <a:defRPr/>
            </a:lvl1pPr>
          </a:lstStyle>
          <a:p>
            <a:pPr>
              <a:defRPr/>
            </a:pPr>
            <a:fld id="{E47369BB-AD86-49CC-B2C5-90679152BD4E}" type="datetimeFigureOut">
              <a:rPr lang="zh-CN" altLang="en-US"/>
              <a:pPr>
                <a:defRPr/>
              </a:pPr>
              <a:t>2022/3/9</a:t>
            </a:fld>
            <a:endParaRPr lang="zh-CN" altLang="en-US"/>
          </a:p>
        </p:txBody>
      </p:sp>
      <p:sp>
        <p:nvSpPr>
          <p:cNvPr id="5" name="页脚占位符 3"/>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4"/>
          <p:cNvSpPr>
            <a:spLocks noGrp="1" noChangeArrowheads="1"/>
          </p:cNvSpPr>
          <p:nvPr>
            <p:ph type="sldNum" sz="quarter" idx="12"/>
          </p:nvPr>
        </p:nvSpPr>
        <p:spPr>
          <a:ln/>
        </p:spPr>
        <p:txBody>
          <a:bodyPr/>
          <a:lstStyle>
            <a:lvl1pPr>
              <a:defRPr/>
            </a:lvl1pPr>
          </a:lstStyle>
          <a:p>
            <a:pPr>
              <a:defRPr/>
            </a:pPr>
            <a:fld id="{6964EF54-C78A-4544-92FB-78F1CCF7645B}" type="slidenum">
              <a:rPr lang="zh-CN" altLang="en-US"/>
              <a:pPr>
                <a:defRPr/>
              </a:pPr>
              <a:t>‹#›</a:t>
            </a:fld>
            <a:endParaRPr lang="zh-CN" altLang="en-US"/>
          </a:p>
        </p:txBody>
      </p:sp>
    </p:spTree>
    <p:extLst>
      <p:ext uri="{BB962C8B-B14F-4D97-AF65-F5344CB8AC3E}">
        <p14:creationId xmlns:p14="http://schemas.microsoft.com/office/powerpoint/2010/main" val="421174245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8613"/>
            <a:ext cx="7772400" cy="11017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371600" y="2914650"/>
            <a:ext cx="6400800" cy="131445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日期占位符 1"/>
          <p:cNvSpPr>
            <a:spLocks noGrp="1" noChangeArrowheads="1"/>
          </p:cNvSpPr>
          <p:nvPr>
            <p:ph type="dt" sz="half" idx="10"/>
          </p:nvPr>
        </p:nvSpPr>
        <p:spPr>
          <a:ln/>
        </p:spPr>
        <p:txBody>
          <a:bodyPr/>
          <a:lstStyle>
            <a:lvl1pPr>
              <a:defRPr/>
            </a:lvl1pPr>
          </a:lstStyle>
          <a:p>
            <a:pPr>
              <a:defRPr/>
            </a:pPr>
            <a:fld id="{402FD960-2A6F-461C-9CCF-458BC466DA7E}" type="datetimeFigureOut">
              <a:rPr lang="zh-CN" altLang="en-US"/>
              <a:pPr>
                <a:defRPr/>
              </a:pPr>
              <a:t>2022/3/9</a:t>
            </a:fld>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4239104C-68ED-4D71-AEDA-27A81B983265}" type="slidenum">
              <a:rPr lang="zh-CN" altLang="en-US"/>
              <a:pPr>
                <a:defRPr/>
              </a:pPr>
              <a:t>‹#›</a:t>
            </a:fld>
            <a:endParaRPr lang="zh-CN" altLang="en-US"/>
          </a:p>
        </p:txBody>
      </p:sp>
    </p:spTree>
    <p:extLst>
      <p:ext uri="{BB962C8B-B14F-4D97-AF65-F5344CB8AC3E}">
        <p14:creationId xmlns:p14="http://schemas.microsoft.com/office/powerpoint/2010/main" val="526151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Tree>
    <p:extLst>
      <p:ext uri="{BB962C8B-B14F-4D97-AF65-F5344CB8AC3E}">
        <p14:creationId xmlns:p14="http://schemas.microsoft.com/office/powerpoint/2010/main" val="1213509003"/>
      </p:ext>
    </p:extLst>
  </p:cSld>
  <p:clrMapOvr>
    <a:masterClrMapping/>
  </p:clrMapOvr>
  <p:transition spd="slow"/>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457200" y="1200150"/>
            <a:ext cx="8229600" cy="339407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p:cNvSpPr>
            <a:spLocks noGrp="1" noChangeArrowheads="1"/>
          </p:cNvSpPr>
          <p:nvPr>
            <p:ph type="dt" sz="half" idx="10"/>
          </p:nvPr>
        </p:nvSpPr>
        <p:spPr>
          <a:ln/>
        </p:spPr>
        <p:txBody>
          <a:bodyPr/>
          <a:lstStyle>
            <a:lvl1pPr>
              <a:defRPr/>
            </a:lvl1pPr>
          </a:lstStyle>
          <a:p>
            <a:pPr>
              <a:defRPr/>
            </a:pPr>
            <a:fld id="{4F75FA7D-8FE1-4372-BCDE-747B26048461}" type="datetimeFigureOut">
              <a:rPr lang="zh-CN" altLang="en-US"/>
              <a:pPr>
                <a:defRPr/>
              </a:pPr>
              <a:t>2022/3/9</a:t>
            </a:fld>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7456F2D4-AFD0-4B02-8792-FCE50FB8A20D}" type="slidenum">
              <a:rPr lang="zh-CN" altLang="en-US"/>
              <a:pPr>
                <a:defRPr/>
              </a:pPr>
              <a:t>‹#›</a:t>
            </a:fld>
            <a:endParaRPr lang="zh-CN" altLang="en-US"/>
          </a:p>
        </p:txBody>
      </p:sp>
    </p:spTree>
    <p:extLst>
      <p:ext uri="{BB962C8B-B14F-4D97-AF65-F5344CB8AC3E}">
        <p14:creationId xmlns:p14="http://schemas.microsoft.com/office/powerpoint/2010/main" val="143274854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2350"/>
          </a:xfrm>
          <a:prstGeom prst="rect">
            <a:avLst/>
          </a:prstGeo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179638"/>
            <a:ext cx="7772400" cy="112553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日期占位符 1"/>
          <p:cNvSpPr>
            <a:spLocks noGrp="1" noChangeArrowheads="1"/>
          </p:cNvSpPr>
          <p:nvPr>
            <p:ph type="dt" sz="half" idx="10"/>
          </p:nvPr>
        </p:nvSpPr>
        <p:spPr>
          <a:ln/>
        </p:spPr>
        <p:txBody>
          <a:bodyPr/>
          <a:lstStyle>
            <a:lvl1pPr>
              <a:defRPr/>
            </a:lvl1pPr>
          </a:lstStyle>
          <a:p>
            <a:pPr>
              <a:defRPr/>
            </a:pPr>
            <a:fld id="{CE89B464-EFC7-4510-978F-A9C3A6D2666E}" type="datetimeFigureOut">
              <a:rPr lang="zh-CN" altLang="en-US"/>
              <a:pPr>
                <a:defRPr/>
              </a:pPr>
              <a:t>2022/3/9</a:t>
            </a:fld>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0FB2956C-4C64-4A8A-8F4B-1A38EE50BF4B}" type="slidenum">
              <a:rPr lang="zh-CN" altLang="en-US"/>
              <a:pPr>
                <a:defRPr/>
              </a:pPr>
              <a:t>‹#›</a:t>
            </a:fld>
            <a:endParaRPr lang="zh-CN" altLang="en-US"/>
          </a:p>
        </p:txBody>
      </p:sp>
    </p:spTree>
    <p:extLst>
      <p:ext uri="{BB962C8B-B14F-4D97-AF65-F5344CB8AC3E}">
        <p14:creationId xmlns:p14="http://schemas.microsoft.com/office/powerpoint/2010/main" val="23453191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457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200150"/>
            <a:ext cx="4038600" cy="3394075"/>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1"/>
          <p:cNvSpPr>
            <a:spLocks noGrp="1" noChangeArrowheads="1"/>
          </p:cNvSpPr>
          <p:nvPr>
            <p:ph type="dt" sz="half" idx="10"/>
          </p:nvPr>
        </p:nvSpPr>
        <p:spPr>
          <a:ln/>
        </p:spPr>
        <p:txBody>
          <a:bodyPr/>
          <a:lstStyle>
            <a:lvl1pPr>
              <a:defRPr/>
            </a:lvl1pPr>
          </a:lstStyle>
          <a:p>
            <a:pPr>
              <a:defRPr/>
            </a:pPr>
            <a:fld id="{F8073BD6-0CB8-4257-8A7E-70937A675DAA}" type="datetimeFigureOut">
              <a:rPr lang="zh-CN" altLang="en-US"/>
              <a:pPr>
                <a:defRPr/>
              </a:pPr>
              <a:t>2022/3/9</a:t>
            </a:fld>
            <a:endParaRPr lang="zh-CN" altLang="en-US"/>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pPr>
              <a:defRPr/>
            </a:pPr>
            <a:fld id="{0B762ACE-9FBB-4AB1-9DE0-DE7ED32EC75E}" type="slidenum">
              <a:rPr lang="zh-CN" altLang="en-US"/>
              <a:pPr>
                <a:defRPr/>
              </a:pPr>
              <a:t>‹#›</a:t>
            </a:fld>
            <a:endParaRPr lang="zh-CN" altLang="en-US"/>
          </a:p>
        </p:txBody>
      </p:sp>
    </p:spTree>
    <p:extLst>
      <p:ext uri="{BB962C8B-B14F-4D97-AF65-F5344CB8AC3E}">
        <p14:creationId xmlns:p14="http://schemas.microsoft.com/office/powerpoint/2010/main" val="241178157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150938"/>
            <a:ext cx="4040188"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1631950"/>
            <a:ext cx="4040188"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150938"/>
            <a:ext cx="4041775" cy="4810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1631950"/>
            <a:ext cx="4041775" cy="2962275"/>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1"/>
          <p:cNvSpPr>
            <a:spLocks noGrp="1" noChangeArrowheads="1"/>
          </p:cNvSpPr>
          <p:nvPr>
            <p:ph type="dt" sz="half" idx="10"/>
          </p:nvPr>
        </p:nvSpPr>
        <p:spPr>
          <a:ln/>
        </p:spPr>
        <p:txBody>
          <a:bodyPr/>
          <a:lstStyle>
            <a:lvl1pPr>
              <a:defRPr/>
            </a:lvl1pPr>
          </a:lstStyle>
          <a:p>
            <a:pPr>
              <a:defRPr/>
            </a:pPr>
            <a:fld id="{50CF2904-AFFB-4780-B97C-CF241D49A454}" type="datetimeFigureOut">
              <a:rPr lang="zh-CN" altLang="en-US"/>
              <a:pPr>
                <a:defRPr/>
              </a:pPr>
              <a:t>2022/3/9</a:t>
            </a:fld>
            <a:endParaRPr lang="zh-CN" altLang="en-US"/>
          </a:p>
        </p:txBody>
      </p:sp>
      <p:sp>
        <p:nvSpPr>
          <p:cNvPr id="8"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3"/>
          <p:cNvSpPr>
            <a:spLocks noGrp="1" noChangeArrowheads="1"/>
          </p:cNvSpPr>
          <p:nvPr>
            <p:ph type="sldNum" sz="quarter" idx="12"/>
          </p:nvPr>
        </p:nvSpPr>
        <p:spPr>
          <a:ln/>
        </p:spPr>
        <p:txBody>
          <a:bodyPr/>
          <a:lstStyle>
            <a:lvl1pPr>
              <a:defRPr/>
            </a:lvl1pPr>
          </a:lstStyle>
          <a:p>
            <a:pPr>
              <a:defRPr/>
            </a:pPr>
            <a:fld id="{A52FECA6-840D-46FC-8997-A01C0042F609}" type="slidenum">
              <a:rPr lang="zh-CN" altLang="en-US"/>
              <a:pPr>
                <a:defRPr/>
              </a:pPr>
              <a:t>‹#›</a:t>
            </a:fld>
            <a:endParaRPr lang="zh-CN" altLang="en-US"/>
          </a:p>
        </p:txBody>
      </p:sp>
    </p:spTree>
    <p:extLst>
      <p:ext uri="{BB962C8B-B14F-4D97-AF65-F5344CB8AC3E}">
        <p14:creationId xmlns:p14="http://schemas.microsoft.com/office/powerpoint/2010/main" val="39960286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日期占位符 1"/>
          <p:cNvSpPr>
            <a:spLocks noGrp="1" noChangeArrowheads="1"/>
          </p:cNvSpPr>
          <p:nvPr>
            <p:ph type="dt" sz="half" idx="10"/>
          </p:nvPr>
        </p:nvSpPr>
        <p:spPr>
          <a:ln/>
        </p:spPr>
        <p:txBody>
          <a:bodyPr/>
          <a:lstStyle>
            <a:lvl1pPr>
              <a:defRPr/>
            </a:lvl1pPr>
          </a:lstStyle>
          <a:p>
            <a:pPr>
              <a:defRPr/>
            </a:pPr>
            <a:fld id="{79205482-ADAF-4198-851F-9ECC49198001}" type="datetimeFigureOut">
              <a:rPr lang="zh-CN" altLang="en-US"/>
              <a:pPr>
                <a:defRPr/>
              </a:pPr>
              <a:t>2022/3/9</a:t>
            </a:fld>
            <a:endParaRPr lang="zh-CN" altLang="en-US"/>
          </a:p>
        </p:txBody>
      </p:sp>
      <p:sp>
        <p:nvSpPr>
          <p:cNvPr id="4"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3"/>
          <p:cNvSpPr>
            <a:spLocks noGrp="1" noChangeArrowheads="1"/>
          </p:cNvSpPr>
          <p:nvPr>
            <p:ph type="sldNum" sz="quarter" idx="12"/>
          </p:nvPr>
        </p:nvSpPr>
        <p:spPr>
          <a:ln/>
        </p:spPr>
        <p:txBody>
          <a:bodyPr/>
          <a:lstStyle>
            <a:lvl1pPr>
              <a:defRPr/>
            </a:lvl1pPr>
          </a:lstStyle>
          <a:p>
            <a:pPr>
              <a:defRPr/>
            </a:pPr>
            <a:fld id="{C3A634CF-3D64-4003-BACC-920DF60E3C6C}" type="slidenum">
              <a:rPr lang="zh-CN" altLang="en-US"/>
              <a:pPr>
                <a:defRPr/>
              </a:pPr>
              <a:t>‹#›</a:t>
            </a:fld>
            <a:endParaRPr lang="zh-CN" altLang="en-US"/>
          </a:p>
        </p:txBody>
      </p:sp>
    </p:spTree>
    <p:extLst>
      <p:ext uri="{BB962C8B-B14F-4D97-AF65-F5344CB8AC3E}">
        <p14:creationId xmlns:p14="http://schemas.microsoft.com/office/powerpoint/2010/main" val="132571493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noChangeArrowheads="1"/>
          </p:cNvSpPr>
          <p:nvPr>
            <p:ph type="dt" sz="half" idx="10"/>
          </p:nvPr>
        </p:nvSpPr>
        <p:spPr>
          <a:ln/>
        </p:spPr>
        <p:txBody>
          <a:bodyPr/>
          <a:lstStyle>
            <a:lvl1pPr>
              <a:defRPr/>
            </a:lvl1pPr>
          </a:lstStyle>
          <a:p>
            <a:pPr>
              <a:defRPr/>
            </a:pPr>
            <a:fld id="{44C0132E-419C-4EE2-B3EE-01E509AF2976}" type="datetimeFigureOut">
              <a:rPr lang="zh-CN" altLang="en-US"/>
              <a:pPr>
                <a:defRPr/>
              </a:pPr>
              <a:t>2022/3/9</a:t>
            </a:fld>
            <a:endParaRPr lang="zh-CN" altLang="en-US"/>
          </a:p>
        </p:txBody>
      </p:sp>
      <p:sp>
        <p:nvSpPr>
          <p:cNvPr id="3"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3"/>
          <p:cNvSpPr>
            <a:spLocks noGrp="1" noChangeArrowheads="1"/>
          </p:cNvSpPr>
          <p:nvPr>
            <p:ph type="sldNum" sz="quarter" idx="12"/>
          </p:nvPr>
        </p:nvSpPr>
        <p:spPr>
          <a:ln/>
        </p:spPr>
        <p:txBody>
          <a:bodyPr/>
          <a:lstStyle>
            <a:lvl1pPr>
              <a:defRPr/>
            </a:lvl1pPr>
          </a:lstStyle>
          <a:p>
            <a:pPr>
              <a:defRPr/>
            </a:pPr>
            <a:fld id="{E1DF8190-ED4E-404B-9ADA-32CD010E7724}" type="slidenum">
              <a:rPr lang="zh-CN" altLang="en-US"/>
              <a:pPr>
                <a:defRPr/>
              </a:pPr>
              <a:t>‹#›</a:t>
            </a:fld>
            <a:endParaRPr lang="zh-CN" altLang="en-US"/>
          </a:p>
        </p:txBody>
      </p:sp>
    </p:spTree>
    <p:extLst>
      <p:ext uri="{BB962C8B-B14F-4D97-AF65-F5344CB8AC3E}">
        <p14:creationId xmlns:p14="http://schemas.microsoft.com/office/powerpoint/2010/main" val="94182666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7"/>
          </a:xfrm>
          <a:prstGeom prst="rect">
            <a:avLst/>
          </a:prstGeo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04788"/>
            <a:ext cx="5111750" cy="4389437"/>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076325"/>
            <a:ext cx="3008313" cy="351790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p:cNvSpPr>
            <a:spLocks noGrp="1" noChangeArrowheads="1"/>
          </p:cNvSpPr>
          <p:nvPr>
            <p:ph type="dt" sz="half" idx="10"/>
          </p:nvPr>
        </p:nvSpPr>
        <p:spPr>
          <a:ln/>
        </p:spPr>
        <p:txBody>
          <a:bodyPr/>
          <a:lstStyle>
            <a:lvl1pPr>
              <a:defRPr/>
            </a:lvl1pPr>
          </a:lstStyle>
          <a:p>
            <a:pPr>
              <a:defRPr/>
            </a:pPr>
            <a:fld id="{A808F42E-A06A-4C01-8EC6-CC1B52D913CB}" type="datetimeFigureOut">
              <a:rPr lang="zh-CN" altLang="en-US"/>
              <a:pPr>
                <a:defRPr/>
              </a:pPr>
              <a:t>2022/3/9</a:t>
            </a:fld>
            <a:endParaRPr lang="zh-CN" altLang="en-US"/>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pPr>
              <a:defRPr/>
            </a:pPr>
            <a:fld id="{DE3E6D4B-DF71-4415-9587-07F507A983E8}" type="slidenum">
              <a:rPr lang="zh-CN" altLang="en-US"/>
              <a:pPr>
                <a:defRPr/>
              </a:pPr>
              <a:t>‹#›</a:t>
            </a:fld>
            <a:endParaRPr lang="zh-CN" altLang="en-US"/>
          </a:p>
        </p:txBody>
      </p:sp>
    </p:spTree>
    <p:extLst>
      <p:ext uri="{BB962C8B-B14F-4D97-AF65-F5344CB8AC3E}">
        <p14:creationId xmlns:p14="http://schemas.microsoft.com/office/powerpoint/2010/main" val="128815031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450"/>
          </a:xfrm>
          <a:prstGeom prst="rect">
            <a:avLst/>
          </a:prstGeo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460375"/>
            <a:ext cx="5486400" cy="30861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4025900"/>
            <a:ext cx="5486400" cy="603250"/>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1"/>
          <p:cNvSpPr>
            <a:spLocks noGrp="1" noChangeArrowheads="1"/>
          </p:cNvSpPr>
          <p:nvPr>
            <p:ph type="dt" sz="half" idx="10"/>
          </p:nvPr>
        </p:nvSpPr>
        <p:spPr>
          <a:ln/>
        </p:spPr>
        <p:txBody>
          <a:bodyPr/>
          <a:lstStyle>
            <a:lvl1pPr>
              <a:defRPr/>
            </a:lvl1pPr>
          </a:lstStyle>
          <a:p>
            <a:pPr>
              <a:defRPr/>
            </a:pPr>
            <a:fld id="{EDCA3953-A2DA-4FC2-88BE-F07390F32E61}" type="datetimeFigureOut">
              <a:rPr lang="zh-CN" altLang="en-US"/>
              <a:pPr>
                <a:defRPr/>
              </a:pPr>
              <a:t>2022/3/9</a:t>
            </a:fld>
            <a:endParaRPr lang="zh-CN" altLang="en-US"/>
          </a:p>
        </p:txBody>
      </p:sp>
      <p:sp>
        <p:nvSpPr>
          <p:cNvPr id="6"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3"/>
          <p:cNvSpPr>
            <a:spLocks noGrp="1" noChangeArrowheads="1"/>
          </p:cNvSpPr>
          <p:nvPr>
            <p:ph type="sldNum" sz="quarter" idx="12"/>
          </p:nvPr>
        </p:nvSpPr>
        <p:spPr>
          <a:ln/>
        </p:spPr>
        <p:txBody>
          <a:bodyPr/>
          <a:lstStyle>
            <a:lvl1pPr>
              <a:defRPr/>
            </a:lvl1pPr>
          </a:lstStyle>
          <a:p>
            <a:pPr>
              <a:defRPr/>
            </a:pPr>
            <a:fld id="{686C3DBF-EE96-46C3-82D2-11F5F7CFDD03}" type="slidenum">
              <a:rPr lang="zh-CN" altLang="en-US"/>
              <a:pPr>
                <a:defRPr/>
              </a:pPr>
              <a:t>‹#›</a:t>
            </a:fld>
            <a:endParaRPr lang="zh-CN" altLang="en-US"/>
          </a:p>
        </p:txBody>
      </p:sp>
    </p:spTree>
    <p:extLst>
      <p:ext uri="{BB962C8B-B14F-4D97-AF65-F5344CB8AC3E}">
        <p14:creationId xmlns:p14="http://schemas.microsoft.com/office/powerpoint/2010/main" val="114027501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06375"/>
            <a:ext cx="8229600" cy="85725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457200" y="1200150"/>
            <a:ext cx="8229600" cy="339407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p:cNvSpPr>
            <a:spLocks noGrp="1" noChangeArrowheads="1"/>
          </p:cNvSpPr>
          <p:nvPr>
            <p:ph type="dt" sz="half" idx="10"/>
          </p:nvPr>
        </p:nvSpPr>
        <p:spPr>
          <a:ln/>
        </p:spPr>
        <p:txBody>
          <a:bodyPr/>
          <a:lstStyle>
            <a:lvl1pPr>
              <a:defRPr/>
            </a:lvl1pPr>
          </a:lstStyle>
          <a:p>
            <a:pPr>
              <a:defRPr/>
            </a:pPr>
            <a:fld id="{4CB32192-3AFD-45A2-A466-1748730AEEF3}" type="datetimeFigureOut">
              <a:rPr lang="zh-CN" altLang="en-US"/>
              <a:pPr>
                <a:defRPr/>
              </a:pPr>
              <a:t>2022/3/9</a:t>
            </a:fld>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02B0A7F2-21C5-4C05-9B20-A950D07CDE9C}" type="slidenum">
              <a:rPr lang="zh-CN" altLang="en-US"/>
              <a:pPr>
                <a:defRPr/>
              </a:pPr>
              <a:t>‹#›</a:t>
            </a:fld>
            <a:endParaRPr lang="zh-CN" altLang="en-US"/>
          </a:p>
        </p:txBody>
      </p:sp>
    </p:spTree>
    <p:extLst>
      <p:ext uri="{BB962C8B-B14F-4D97-AF65-F5344CB8AC3E}">
        <p14:creationId xmlns:p14="http://schemas.microsoft.com/office/powerpoint/2010/main" val="395722144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06375"/>
            <a:ext cx="2057400" cy="4387850"/>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06375"/>
            <a:ext cx="6019800" cy="4387850"/>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1"/>
          <p:cNvSpPr>
            <a:spLocks noGrp="1" noChangeArrowheads="1"/>
          </p:cNvSpPr>
          <p:nvPr>
            <p:ph type="dt" sz="half" idx="10"/>
          </p:nvPr>
        </p:nvSpPr>
        <p:spPr>
          <a:ln/>
        </p:spPr>
        <p:txBody>
          <a:bodyPr/>
          <a:lstStyle>
            <a:lvl1pPr>
              <a:defRPr/>
            </a:lvl1pPr>
          </a:lstStyle>
          <a:p>
            <a:pPr>
              <a:defRPr/>
            </a:pPr>
            <a:fld id="{7E85F560-2599-4ED1-80CC-186E35120575}" type="datetimeFigureOut">
              <a:rPr lang="zh-CN" altLang="en-US"/>
              <a:pPr>
                <a:defRPr/>
              </a:pPr>
              <a:t>2022/3/9</a:t>
            </a:fld>
            <a:endParaRPr lang="zh-CN" altLang="en-US"/>
          </a:p>
        </p:txBody>
      </p:sp>
      <p:sp>
        <p:nvSpPr>
          <p:cNvPr id="5" name="页脚占位符 2"/>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3"/>
          <p:cNvSpPr>
            <a:spLocks noGrp="1" noChangeArrowheads="1"/>
          </p:cNvSpPr>
          <p:nvPr>
            <p:ph type="sldNum" sz="quarter" idx="12"/>
          </p:nvPr>
        </p:nvSpPr>
        <p:spPr>
          <a:ln/>
        </p:spPr>
        <p:txBody>
          <a:bodyPr/>
          <a:lstStyle>
            <a:lvl1pPr>
              <a:defRPr/>
            </a:lvl1pPr>
          </a:lstStyle>
          <a:p>
            <a:pPr>
              <a:defRPr/>
            </a:pPr>
            <a:fld id="{8C91A304-EDB2-4288-BF3A-77D978F3F45F}" type="slidenum">
              <a:rPr lang="zh-CN" altLang="en-US"/>
              <a:pPr>
                <a:defRPr/>
              </a:pPr>
              <a:t>‹#›</a:t>
            </a:fld>
            <a:endParaRPr lang="zh-CN" altLang="en-US"/>
          </a:p>
        </p:txBody>
      </p:sp>
    </p:spTree>
    <p:extLst>
      <p:ext uri="{BB962C8B-B14F-4D97-AF65-F5344CB8AC3E}">
        <p14:creationId xmlns:p14="http://schemas.microsoft.com/office/powerpoint/2010/main" val="19974684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13" Type="http://schemas.openxmlformats.org/officeDocument/2006/relationships/image" Target="../media/image7.png"/><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6" Type="http://schemas.openxmlformats.org/officeDocument/2006/relationships/image" Target="../media/image10.png"/><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5" Type="http://schemas.openxmlformats.org/officeDocument/2006/relationships/image" Target="../media/image9.png"/><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 Id="rId14" Type="http://schemas.openxmlformats.org/officeDocument/2006/relationships/image" Target="../media/image8.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13" Type="http://schemas.openxmlformats.org/officeDocument/2006/relationships/image" Target="../media/image7.png"/><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6" Type="http://schemas.openxmlformats.org/officeDocument/2006/relationships/image" Target="../media/image10.png"/><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5" Type="http://schemas.openxmlformats.org/officeDocument/2006/relationships/image" Target="../media/image9.png"/><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 Id="rId14" Type="http://schemas.openxmlformats.org/officeDocument/2006/relationships/image" Target="../media/image8.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13" Type="http://schemas.openxmlformats.org/officeDocument/2006/relationships/image" Target="../media/image7.png"/><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6" Type="http://schemas.openxmlformats.org/officeDocument/2006/relationships/image" Target="../media/image10.png"/><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5" Type="http://schemas.openxmlformats.org/officeDocument/2006/relationships/image" Target="../media/image9.png"/><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 Id="rId14" Type="http://schemas.openxmlformats.org/officeDocument/2006/relationships/image" Target="../media/image8.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image" Target="../media/image7.png"/><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3.xml"/><Relationship Id="rId2" Type="http://schemas.openxmlformats.org/officeDocument/2006/relationships/slideLayout" Target="../slideLayouts/slideLayout134.xml"/><Relationship Id="rId16" Type="http://schemas.openxmlformats.org/officeDocument/2006/relationships/image" Target="../media/image10.png"/><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5" Type="http://schemas.openxmlformats.org/officeDocument/2006/relationships/image" Target="../media/image9.png"/><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 Id="rId14" Type="http://schemas.openxmlformats.org/officeDocument/2006/relationships/image" Target="../media/image8.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4.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7.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10.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9.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6" Type="http://schemas.openxmlformats.org/officeDocument/2006/relationships/image" Target="../media/image10.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9.pn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8.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7.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6" Type="http://schemas.openxmlformats.org/officeDocument/2006/relationships/image" Target="../media/image10.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9.pn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8.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7.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6" Type="http://schemas.openxmlformats.org/officeDocument/2006/relationships/image" Target="../media/image10.png"/><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image" Target="../media/image9.png"/><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image" Target="../media/image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7.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image" Target="../media/image10.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9.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8.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7.pn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6" Type="http://schemas.openxmlformats.org/officeDocument/2006/relationships/image" Target="../media/image10.png"/><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image" Target="../media/image9.png"/><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8.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image" Target="../media/image7.png"/><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6" Type="http://schemas.openxmlformats.org/officeDocument/2006/relationships/image" Target="../media/image10.png"/><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5" Type="http://schemas.openxmlformats.org/officeDocument/2006/relationships/image" Target="../media/image9.png"/><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 Id="rId14" Type="http://schemas.openxmlformats.org/officeDocument/2006/relationships/image" Target="../media/image8.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pic>
        <p:nvPicPr>
          <p:cNvPr id="1026" name="Picture 21" descr="南航标"/>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64413" y="122238"/>
            <a:ext cx="153035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27" name="直接连接符 4"/>
          <p:cNvCxnSpPr>
            <a:cxnSpLocks noChangeShapeType="1"/>
          </p:cNvCxnSpPr>
          <p:nvPr/>
        </p:nvCxnSpPr>
        <p:spPr bwMode="auto">
          <a:xfrm>
            <a:off x="0" y="627063"/>
            <a:ext cx="9144000" cy="0"/>
          </a:xfrm>
          <a:prstGeom prst="line">
            <a:avLst/>
          </a:prstGeom>
          <a:noFill/>
          <a:ln w="9525">
            <a:solidFill>
              <a:srgbClr val="148BDC"/>
            </a:solidFill>
            <a:prstDash val="dash"/>
            <a:round/>
            <a:headEnd/>
            <a:tailEnd/>
          </a:ln>
          <a:extLst>
            <a:ext uri="{909E8E84-426E-40DD-AFC4-6F175D3DCCD1}">
              <a14:hiddenFill xmlns:a14="http://schemas.microsoft.com/office/drawing/2010/main">
                <a:noFill/>
              </a14:hiddenFill>
            </a:ext>
          </a:extLst>
        </p:spPr>
      </p:cxnSp>
      <p:sp>
        <p:nvSpPr>
          <p:cNvPr id="1028" name="矩形 31"/>
          <p:cNvSpPr>
            <a:spLocks noChangeArrowheads="1"/>
          </p:cNvSpPr>
          <p:nvPr/>
        </p:nvSpPr>
        <p:spPr bwMode="auto">
          <a:xfrm>
            <a:off x="0" y="207963"/>
            <a:ext cx="7380288" cy="187325"/>
          </a:xfrm>
          <a:prstGeom prst="rect">
            <a:avLst/>
          </a:prstGeom>
          <a:solidFill>
            <a:srgbClr val="148BD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029" name="TextBox 15"/>
          <p:cNvSpPr txBox="1">
            <a:spLocks noChangeArrowheads="1"/>
          </p:cNvSpPr>
          <p:nvPr/>
        </p:nvSpPr>
        <p:spPr bwMode="auto">
          <a:xfrm>
            <a:off x="4268788" y="4840288"/>
            <a:ext cx="573087" cy="25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spAutoFit/>
          </a:bodyP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fld id="{77B4B290-D975-4992-A6E9-A7E8235E5573}" type="slidenum">
              <a:rPr lang="zh-CN" altLang="en-US" sz="1200" smtClean="0">
                <a:solidFill>
                  <a:srgbClr val="148BDC"/>
                </a:solidFill>
                <a:latin typeface="Calibri" panose="020F0502020204030204" pitchFamily="34" charset="0"/>
              </a:rPr>
              <a:pPr algn="ctr" eaLnBrk="1" hangingPunct="1">
                <a:buFont typeface="Arial" panose="020B0604020202020204" pitchFamily="34" charset="0"/>
                <a:buNone/>
                <a:defRPr/>
              </a:pPr>
              <a:t>‹#›</a:t>
            </a:fld>
            <a:r>
              <a:rPr lang="zh-CN" altLang="en-US" sz="1200">
                <a:solidFill>
                  <a:srgbClr val="FFFFFF"/>
                </a:solidFill>
                <a:latin typeface="Calibri" panose="020F0502020204030204" pitchFamily="34" charset="0"/>
              </a:rPr>
              <a:t> </a:t>
            </a:r>
            <a:endParaRPr lang="zh-CN" altLang="en-US" sz="1200">
              <a:solidFill>
                <a:srgbClr val="FFFFFF"/>
              </a:solidFill>
              <a:latin typeface="微软雅黑" panose="020B0503020204020204" pitchFamily="34" charset="-122"/>
              <a:ea typeface="微软雅黑" panose="020B0503020204020204" pitchFamily="34" charset="-122"/>
            </a:endParaRPr>
          </a:p>
        </p:txBody>
      </p:sp>
      <p:sp>
        <p:nvSpPr>
          <p:cNvPr id="1030" name="矩形 1"/>
          <p:cNvSpPr>
            <a:spLocks noChangeArrowheads="1"/>
          </p:cNvSpPr>
          <p:nvPr/>
        </p:nvSpPr>
        <p:spPr bwMode="auto">
          <a:xfrm>
            <a:off x="522288" y="0"/>
            <a:ext cx="1187450" cy="723900"/>
          </a:xfrm>
          <a:prstGeom prst="rect">
            <a:avLst/>
          </a:prstGeom>
          <a:solidFill>
            <a:srgbClr val="FFFFFF">
              <a:alpha val="85097"/>
            </a:srgbClr>
          </a:solidFill>
          <a:ln>
            <a:noFill/>
          </a:ln>
          <a:effectLst>
            <a:outerShdw dist="38100" dir="5400000" algn="ctr" rotWithShape="0">
              <a:srgbClr val="000000">
                <a:alpha val="37999"/>
              </a:srgbClr>
            </a:outerShdw>
          </a:effectLst>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lnSpc>
                <a:spcPct val="120000"/>
              </a:lnSpc>
              <a:buFont typeface="Arial" panose="020B0604020202020204" pitchFamily="34" charset="0"/>
              <a:buNone/>
              <a:defRPr/>
            </a:pPr>
            <a:endParaRPr lang="zh-CN" altLang="en-US" b="1">
              <a:solidFill>
                <a:srgbClr val="F9F9F9"/>
              </a:solidFill>
              <a:latin typeface="微软雅黑" panose="020B0503020204020204" pitchFamily="34" charset="-122"/>
              <a:ea typeface="微软雅黑" panose="020B0503020204020204" pitchFamily="34" charset="-122"/>
            </a:endParaRPr>
          </a:p>
        </p:txBody>
      </p:sp>
      <p:cxnSp>
        <p:nvCxnSpPr>
          <p:cNvPr id="1031" name="直接连接符 6"/>
          <p:cNvCxnSpPr>
            <a:cxnSpLocks noChangeShapeType="1"/>
          </p:cNvCxnSpPr>
          <p:nvPr/>
        </p:nvCxnSpPr>
        <p:spPr bwMode="auto">
          <a:xfrm>
            <a:off x="522288" y="723900"/>
            <a:ext cx="1187450" cy="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032" name="直接连接符 8"/>
          <p:cNvCxnSpPr>
            <a:cxnSpLocks noChangeShapeType="1"/>
          </p:cNvCxnSpPr>
          <p:nvPr/>
        </p:nvCxnSpPr>
        <p:spPr bwMode="auto">
          <a:xfrm flipV="1">
            <a:off x="522288" y="0"/>
            <a:ext cx="0" cy="72390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033" name="直接连接符 11"/>
          <p:cNvCxnSpPr>
            <a:cxnSpLocks noChangeShapeType="1"/>
          </p:cNvCxnSpPr>
          <p:nvPr/>
        </p:nvCxnSpPr>
        <p:spPr bwMode="auto">
          <a:xfrm flipV="1">
            <a:off x="1709738" y="0"/>
            <a:ext cx="0" cy="723900"/>
          </a:xfrm>
          <a:prstGeom prst="line">
            <a:avLst/>
          </a:prstGeom>
          <a:noFill/>
          <a:ln w="9525">
            <a:solidFill>
              <a:srgbClr val="FF6600"/>
            </a:solidFill>
            <a:round/>
            <a:headEnd/>
            <a:tailEnd/>
          </a:ln>
          <a:extLst>
            <a:ext uri="{909E8E84-426E-40DD-AFC4-6F175D3DCCD1}">
              <a14:hiddenFill xmlns:a14="http://schemas.microsoft.com/office/drawing/2010/main">
                <a:noFill/>
              </a14:hiddenFill>
            </a:ext>
          </a:extLst>
        </p:spPr>
      </p:cxnSp>
      <p:cxnSp>
        <p:nvCxnSpPr>
          <p:cNvPr id="1034" name="直接连接符 19"/>
          <p:cNvCxnSpPr>
            <a:cxnSpLocks noChangeShapeType="1"/>
          </p:cNvCxnSpPr>
          <p:nvPr/>
        </p:nvCxnSpPr>
        <p:spPr bwMode="auto">
          <a:xfrm>
            <a:off x="0" y="4983163"/>
            <a:ext cx="4268788" cy="0"/>
          </a:xfrm>
          <a:prstGeom prst="line">
            <a:avLst/>
          </a:prstGeom>
          <a:noFill/>
          <a:ln w="9525">
            <a:solidFill>
              <a:srgbClr val="148BDC"/>
            </a:solidFill>
            <a:round/>
            <a:headEnd/>
            <a:tailEnd type="oval" w="med" len="med"/>
          </a:ln>
          <a:extLst>
            <a:ext uri="{909E8E84-426E-40DD-AFC4-6F175D3DCCD1}">
              <a14:hiddenFill xmlns:a14="http://schemas.microsoft.com/office/drawing/2010/main">
                <a:noFill/>
              </a14:hiddenFill>
            </a:ext>
          </a:extLst>
        </p:spPr>
      </p:cxnSp>
      <p:cxnSp>
        <p:nvCxnSpPr>
          <p:cNvPr id="1035" name="直接连接符 21"/>
          <p:cNvCxnSpPr>
            <a:cxnSpLocks noChangeShapeType="1"/>
          </p:cNvCxnSpPr>
          <p:nvPr/>
        </p:nvCxnSpPr>
        <p:spPr bwMode="auto">
          <a:xfrm>
            <a:off x="4841875" y="4983163"/>
            <a:ext cx="4302125" cy="0"/>
          </a:xfrm>
          <a:prstGeom prst="line">
            <a:avLst/>
          </a:prstGeom>
          <a:noFill/>
          <a:ln w="9525">
            <a:solidFill>
              <a:srgbClr val="148BDC"/>
            </a:solidFill>
            <a:round/>
            <a:headEnd type="oval" w="med" len="med"/>
            <a:tailEnd/>
          </a:ln>
          <a:extLst>
            <a:ext uri="{909E8E84-426E-40DD-AFC4-6F175D3DCCD1}">
              <a14:hiddenFill xmlns:a14="http://schemas.microsoft.com/office/drawing/2010/main">
                <a:noFill/>
              </a14:hiddenFill>
            </a:ext>
          </a:extLst>
        </p:spPr>
      </p:cxnSp>
      <p:sp>
        <p:nvSpPr>
          <p:cNvPr id="1036" name="矩形 23"/>
          <p:cNvSpPr>
            <a:spLocks noChangeArrowheads="1"/>
          </p:cNvSpPr>
          <p:nvPr/>
        </p:nvSpPr>
        <p:spPr bwMode="auto">
          <a:xfrm>
            <a:off x="8874125" y="207963"/>
            <a:ext cx="269875" cy="187325"/>
          </a:xfrm>
          <a:prstGeom prst="rect">
            <a:avLst/>
          </a:prstGeom>
          <a:solidFill>
            <a:srgbClr val="148BDC"/>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037" name="矩形 13"/>
          <p:cNvSpPr>
            <a:spLocks noChangeArrowheads="1"/>
          </p:cNvSpPr>
          <p:nvPr userDrawn="1"/>
        </p:nvSpPr>
        <p:spPr bwMode="auto">
          <a:xfrm>
            <a:off x="0" y="0"/>
            <a:ext cx="9145588" cy="5143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pic>
        <p:nvPicPr>
          <p:cNvPr id="1038" name="Picture 4" descr="南高电子版邀请函11"/>
          <p:cNvPicPr>
            <a:picLocks noChangeAspect="1" noChangeArrowheads="1"/>
          </p:cNvPicPr>
          <p:nvPr userDrawn="1"/>
        </p:nvPicPr>
        <p:blipFill>
          <a:blip r:embed="rId14">
            <a:extLst>
              <a:ext uri="{28A0092B-C50C-407E-A947-70E740481C1C}">
                <a14:useLocalDpi xmlns:a14="http://schemas.microsoft.com/office/drawing/2010/main" val="0"/>
              </a:ext>
            </a:extLst>
          </a:blip>
          <a:srcRect t="32938" b="2"/>
          <a:stretch>
            <a:fillRect/>
          </a:stretch>
        </p:blipFill>
        <p:spPr bwMode="auto">
          <a:xfrm>
            <a:off x="-20638" y="0"/>
            <a:ext cx="9212263" cy="364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9" name="矩形 15"/>
          <p:cNvSpPr>
            <a:spLocks noChangeArrowheads="1"/>
          </p:cNvSpPr>
          <p:nvPr userDrawn="1"/>
        </p:nvSpPr>
        <p:spPr bwMode="auto">
          <a:xfrm>
            <a:off x="0" y="5002213"/>
            <a:ext cx="9144000" cy="141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pic>
        <p:nvPicPr>
          <p:cNvPr id="1040" name="Picture 21" descr="云"/>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14288" y="1127125"/>
            <a:ext cx="9212263" cy="174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23" descr="灰机"/>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331788" y="519113"/>
            <a:ext cx="4562475" cy="2189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25" descr="云2"/>
          <p:cNvPicPr>
            <a:picLocks noChangeAspect="1" noChangeArrowheads="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1371600" y="1663700"/>
            <a:ext cx="4346575" cy="317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26" descr="云2"/>
          <p:cNvPicPr>
            <a:picLocks noChangeAspect="1" noChangeArrowheads="1"/>
          </p:cNvPicPr>
          <p:nvPr userDrawn="1"/>
        </p:nvPicPr>
        <p:blipFill>
          <a:blip r:embed="rId18">
            <a:extLst>
              <a:ext uri="{28A0092B-C50C-407E-A947-70E740481C1C}">
                <a14:useLocalDpi xmlns:a14="http://schemas.microsoft.com/office/drawing/2010/main" val="0"/>
              </a:ext>
            </a:extLst>
          </a:blip>
          <a:srcRect/>
          <a:stretch>
            <a:fillRect/>
          </a:stretch>
        </p:blipFill>
        <p:spPr bwMode="auto">
          <a:xfrm>
            <a:off x="-1038225" y="1666875"/>
            <a:ext cx="5245100" cy="317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44" name="Group 20"/>
          <p:cNvGraphicFramePr>
            <a:graphicFrameLocks noGrp="1"/>
          </p:cNvGraphicFramePr>
          <p:nvPr/>
        </p:nvGraphicFramePr>
        <p:xfrm>
          <a:off x="-23813" y="0"/>
          <a:ext cx="9140826" cy="3165476"/>
        </p:xfrm>
        <a:graphic>
          <a:graphicData uri="http://schemas.openxmlformats.org/drawingml/2006/table">
            <a:tbl>
              <a:tblPr/>
              <a:tblGrid>
                <a:gridCol w="914401">
                  <a:extLst>
                    <a:ext uri="{9D8B030D-6E8A-4147-A177-3AD203B41FA5}">
                      <a16:colId xmlns:a16="http://schemas.microsoft.com/office/drawing/2014/main" val="20000"/>
                    </a:ext>
                  </a:extLst>
                </a:gridCol>
                <a:gridCol w="914400">
                  <a:extLst>
                    <a:ext uri="{9D8B030D-6E8A-4147-A177-3AD203B41FA5}">
                      <a16:colId xmlns:a16="http://schemas.microsoft.com/office/drawing/2014/main" val="20001"/>
                    </a:ext>
                  </a:extLst>
                </a:gridCol>
                <a:gridCol w="912812">
                  <a:extLst>
                    <a:ext uri="{9D8B030D-6E8A-4147-A177-3AD203B41FA5}">
                      <a16:colId xmlns:a16="http://schemas.microsoft.com/office/drawing/2014/main" val="20002"/>
                    </a:ext>
                  </a:extLst>
                </a:gridCol>
                <a:gridCol w="914400">
                  <a:extLst>
                    <a:ext uri="{9D8B030D-6E8A-4147-A177-3AD203B41FA5}">
                      <a16:colId xmlns:a16="http://schemas.microsoft.com/office/drawing/2014/main" val="20003"/>
                    </a:ext>
                  </a:extLst>
                </a:gridCol>
                <a:gridCol w="860425">
                  <a:extLst>
                    <a:ext uri="{9D8B030D-6E8A-4147-A177-3AD203B41FA5}">
                      <a16:colId xmlns:a16="http://schemas.microsoft.com/office/drawing/2014/main" val="20004"/>
                    </a:ext>
                  </a:extLst>
                </a:gridCol>
                <a:gridCol w="969963">
                  <a:extLst>
                    <a:ext uri="{9D8B030D-6E8A-4147-A177-3AD203B41FA5}">
                      <a16:colId xmlns:a16="http://schemas.microsoft.com/office/drawing/2014/main" val="20005"/>
                    </a:ext>
                  </a:extLst>
                </a:gridCol>
                <a:gridCol w="914400">
                  <a:extLst>
                    <a:ext uri="{9D8B030D-6E8A-4147-A177-3AD203B41FA5}">
                      <a16:colId xmlns:a16="http://schemas.microsoft.com/office/drawing/2014/main" val="20006"/>
                    </a:ext>
                  </a:extLst>
                </a:gridCol>
                <a:gridCol w="911225">
                  <a:extLst>
                    <a:ext uri="{9D8B030D-6E8A-4147-A177-3AD203B41FA5}">
                      <a16:colId xmlns:a16="http://schemas.microsoft.com/office/drawing/2014/main" val="20007"/>
                    </a:ext>
                  </a:extLst>
                </a:gridCol>
                <a:gridCol w="914400">
                  <a:extLst>
                    <a:ext uri="{9D8B030D-6E8A-4147-A177-3AD203B41FA5}">
                      <a16:colId xmlns:a16="http://schemas.microsoft.com/office/drawing/2014/main" val="20008"/>
                    </a:ext>
                  </a:extLst>
                </a:gridCol>
                <a:gridCol w="914400">
                  <a:extLst>
                    <a:ext uri="{9D8B030D-6E8A-4147-A177-3AD203B41FA5}">
                      <a16:colId xmlns:a16="http://schemas.microsoft.com/office/drawing/2014/main" val="20009"/>
                    </a:ext>
                  </a:extLst>
                </a:gridCol>
              </a:tblGrid>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1" i="0" u="none" strike="noStrike" cap="none" normalizeH="0" baseline="0">
                        <a:ln>
                          <a:noFill/>
                        </a:ln>
                        <a:solidFill>
                          <a:srgbClr val="FFFFFF"/>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8EB4E3"/>
                    </a:solidFill>
                  </a:tcPr>
                </a:tc>
                <a:extLst>
                  <a:ext uri="{0D108BD9-81ED-4DB2-BD59-A6C34878D82A}">
                    <a16:rowId xmlns:a16="http://schemas.microsoft.com/office/drawing/2014/main" val="10000"/>
                  </a:ext>
                </a:extLst>
              </a:tr>
              <a:tr h="790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chemeClr val="bg1">
                        <a:alpha val="59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90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D9D9D9">
                        <a:alpha val="70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C6D9F1">
                        <a:alpha val="75000"/>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9216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solidFill>
                      <a:srgbClr val="0070C0">
                        <a:alpha val="65999"/>
                      </a:srgb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CN" altLang="en-US" sz="1400" b="0" i="0" u="none" strike="noStrike" cap="none" normalizeH="0" baseline="0">
                        <a:ln>
                          <a:noFill/>
                        </a:ln>
                        <a:solidFill>
                          <a:srgbClr val="000000"/>
                        </a:solidFill>
                        <a:effectLst/>
                        <a:latin typeface="Calibri" pitchFamily="34" charset="0"/>
                        <a:ea typeface="微软雅黑" pitchFamily="34" charset="-122"/>
                      </a:endParaRPr>
                    </a:p>
                  </a:txBody>
                  <a:tcPr marL="91447" marR="91447" marT="45749" marB="45749" horzOverflow="overflow">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1101" name="矩形 24"/>
          <p:cNvSpPr>
            <a:spLocks noChangeArrowheads="1"/>
          </p:cNvSpPr>
          <p:nvPr userDrawn="1"/>
        </p:nvSpPr>
        <p:spPr bwMode="auto">
          <a:xfrm>
            <a:off x="-14288" y="3157538"/>
            <a:ext cx="9158288" cy="1844675"/>
          </a:xfrm>
          <a:prstGeom prst="rect">
            <a:avLst/>
          </a:prstGeom>
          <a:solidFill>
            <a:srgbClr val="F2F2F2"/>
          </a:solidFill>
          <a:ln w="25400">
            <a:solidFill>
              <a:schemeClr val="bg1"/>
            </a:solidFill>
            <a:miter lim="800000"/>
            <a:headEnd/>
            <a:tailEnd/>
          </a:ln>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Tree>
  </p:cSld>
  <p:clrMap bg1="lt1" tx1="dk1" bg2="lt2" tx2="dk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1041"/>
                                        </p:tgtEl>
                                        <p:attrNameLst>
                                          <p:attrName>style.visibility</p:attrName>
                                        </p:attrNameLst>
                                      </p:cBhvr>
                                      <p:to>
                                        <p:strVal val="visible"/>
                                      </p:to>
                                    </p:set>
                                    <p:animEffect transition="in" filter="fade">
                                      <p:cBhvr>
                                        <p:cTn id="7" dur="1000"/>
                                        <p:tgtEl>
                                          <p:spTgt spid="1041"/>
                                        </p:tgtEl>
                                      </p:cBhvr>
                                    </p:animEffect>
                                  </p:childTnLst>
                                </p:cTn>
                              </p:par>
                              <p:par>
                                <p:cTn id="8" presetID="23" presetClass="entr" presetSubtype="16" fill="hold" nodeType="withEffect">
                                  <p:stCondLst>
                                    <p:cond delay="500"/>
                                  </p:stCondLst>
                                  <p:childTnLst>
                                    <p:set>
                                      <p:cBhvr>
                                        <p:cTn id="9" dur="1" fill="hold">
                                          <p:stCondLst>
                                            <p:cond delay="0"/>
                                          </p:stCondLst>
                                        </p:cTn>
                                        <p:tgtEl>
                                          <p:spTgt spid="1041"/>
                                        </p:tgtEl>
                                        <p:attrNameLst>
                                          <p:attrName>style.visibility</p:attrName>
                                        </p:attrNameLst>
                                      </p:cBhvr>
                                      <p:to>
                                        <p:strVal val="visible"/>
                                      </p:to>
                                    </p:set>
                                    <p:anim calcmode="lin" valueType="num">
                                      <p:cBhvr>
                                        <p:cTn id="10" dur="5000" fill="hold"/>
                                        <p:tgtEl>
                                          <p:spTgt spid="1041"/>
                                        </p:tgtEl>
                                        <p:attrNameLst>
                                          <p:attrName>ppt_w</p:attrName>
                                        </p:attrNameLst>
                                      </p:cBhvr>
                                      <p:tavLst>
                                        <p:tav tm="0">
                                          <p:val>
                                            <p:fltVal val="0"/>
                                          </p:val>
                                        </p:tav>
                                        <p:tav tm="100000">
                                          <p:val>
                                            <p:strVal val="#ppt_w"/>
                                          </p:val>
                                        </p:tav>
                                      </p:tavLst>
                                    </p:anim>
                                    <p:anim calcmode="lin" valueType="num">
                                      <p:cBhvr>
                                        <p:cTn id="11" dur="5000" fill="hold"/>
                                        <p:tgtEl>
                                          <p:spTgt spid="1041"/>
                                        </p:tgtEl>
                                        <p:attrNameLst>
                                          <p:attrName>ppt_h</p:attrName>
                                        </p:attrNameLst>
                                      </p:cBhvr>
                                      <p:tavLst>
                                        <p:tav tm="0">
                                          <p:val>
                                            <p:fltVal val="0"/>
                                          </p:val>
                                        </p:tav>
                                        <p:tav tm="100000">
                                          <p:val>
                                            <p:strVal val="#ppt_h"/>
                                          </p:val>
                                        </p:tav>
                                      </p:tavLst>
                                    </p:anim>
                                  </p:childTnLst>
                                </p:cTn>
                              </p:par>
                              <p:par>
                                <p:cTn id="12" presetID="0" presetClass="path" presetSubtype="0" accel="50000" decel="50000" fill="hold" nodeType="withEffect">
                                  <p:stCondLst>
                                    <p:cond delay="500"/>
                                  </p:stCondLst>
                                  <p:childTnLst>
                                    <p:animMotion origin="layout" path="M -3.28125E-6 1.30243E-6 L 0.33545 -0.01628 " pathEditMode="relative" rAng="0" ptsTypes="AA">
                                      <p:cBhvr>
                                        <p:cTn id="13" dur="5000" fill="hold"/>
                                        <p:tgtEl>
                                          <p:spTgt spid="1041"/>
                                        </p:tgtEl>
                                        <p:attrNameLst>
                                          <p:attrName>ppt_x,ppt_y</p:attrName>
                                        </p:attrNameLst>
                                      </p:cBhvr>
                                      <p:rCtr x="16800" y="-600"/>
                                    </p:animMotion>
                                  </p:childTnLst>
                                </p:cTn>
                              </p:par>
                              <p:par>
                                <p:cTn id="14" presetID="0" presetClass="path" presetSubtype="0" accel="50000" decel="50000" fill="hold" nodeType="withEffect">
                                  <p:stCondLst>
                                    <p:cond delay="200"/>
                                  </p:stCondLst>
                                  <p:childTnLst>
                                    <p:animMotion origin="layout" path="M 0 -4.72406E-6 L 0 0.14818 " pathEditMode="relative" rAng="0" ptsTypes="AA">
                                      <p:cBhvr>
                                        <p:cTn id="15" dur="10700" fill="hold"/>
                                        <p:tgtEl>
                                          <p:spTgt spid="1040"/>
                                        </p:tgtEl>
                                        <p:attrNameLst>
                                          <p:attrName>ppt_x,ppt_y</p:attrName>
                                        </p:attrNameLst>
                                      </p:cBhvr>
                                      <p:rCtr x="0" y="7400"/>
                                    </p:animMotion>
                                  </p:childTnLst>
                                </p:cTn>
                              </p:par>
                              <p:par>
                                <p:cTn id="16" presetID="0" presetClass="path" presetSubtype="0" accel="50000" decel="50000" fill="hold" nodeType="withEffect">
                                  <p:stCondLst>
                                    <p:cond delay="100"/>
                                  </p:stCondLst>
                                  <p:childTnLst>
                                    <p:animMotion origin="layout" path="M -1.25E-6 3.86313E-6 L 0.44336 0.03311 " pathEditMode="relative" rAng="0" ptsTypes="AA">
                                      <p:cBhvr>
                                        <p:cTn id="17" dur="10800" fill="hold"/>
                                        <p:tgtEl>
                                          <p:spTgt spid="1042"/>
                                        </p:tgtEl>
                                        <p:attrNameLst>
                                          <p:attrName>ppt_x,ppt_y</p:attrName>
                                        </p:attrNameLst>
                                      </p:cBhvr>
                                      <p:rCtr x="22200" y="1700"/>
                                    </p:animMotion>
                                  </p:childTnLst>
                                </p:cTn>
                              </p:par>
                              <p:par>
                                <p:cTn id="18" presetID="0" presetClass="path" presetSubtype="0" accel="50000" decel="50000" fill="hold" nodeType="withEffect">
                                  <p:stCondLst>
                                    <p:cond delay="100"/>
                                  </p:stCondLst>
                                  <p:childTnLst>
                                    <p:animMotion origin="layout" path="M -5.36458E-6 5.76159E-6 L 0.06656 5.76159E-6 " pathEditMode="relative" rAng="0" ptsTypes="AA">
                                      <p:cBhvr>
                                        <p:cTn id="19" dur="10800" fill="hold"/>
                                        <p:tgtEl>
                                          <p:spTgt spid="1043"/>
                                        </p:tgtEl>
                                        <p:attrNameLst>
                                          <p:attrName>ppt_x,ppt_y</p:attrName>
                                        </p:attrNameLst>
                                      </p:cBhvr>
                                      <p:rCtr x="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ctr" rtl="0" eaLnBrk="0" fontAlgn="base" hangingPunct="0">
        <a:spcBef>
          <a:spcPct val="0"/>
        </a:spcBef>
        <a:spcAft>
          <a:spcPct val="0"/>
        </a:spcAft>
        <a:defRPr sz="33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Arial" pitchFamily="34" charset="0"/>
          <a:ea typeface="微软雅黑" pitchFamily="34" charset="-122"/>
        </a:defRPr>
      </a:lvl2pPr>
      <a:lvl3pPr algn="ctr" rtl="0" eaLnBrk="0" fontAlgn="base" hangingPunct="0">
        <a:spcBef>
          <a:spcPct val="0"/>
        </a:spcBef>
        <a:spcAft>
          <a:spcPct val="0"/>
        </a:spcAft>
        <a:defRPr sz="3300">
          <a:solidFill>
            <a:schemeClr val="tx1"/>
          </a:solidFill>
          <a:latin typeface="Arial" pitchFamily="34" charset="0"/>
          <a:ea typeface="微软雅黑" pitchFamily="34" charset="-122"/>
        </a:defRPr>
      </a:lvl3pPr>
      <a:lvl4pPr algn="ctr" rtl="0" eaLnBrk="0" fontAlgn="base" hangingPunct="0">
        <a:spcBef>
          <a:spcPct val="0"/>
        </a:spcBef>
        <a:spcAft>
          <a:spcPct val="0"/>
        </a:spcAft>
        <a:defRPr sz="3300">
          <a:solidFill>
            <a:schemeClr val="tx1"/>
          </a:solidFill>
          <a:latin typeface="Arial" pitchFamily="34" charset="0"/>
          <a:ea typeface="微软雅黑" pitchFamily="34" charset="-122"/>
        </a:defRPr>
      </a:lvl4pPr>
      <a:lvl5pPr algn="ctr" rtl="0" eaLnBrk="0" fontAlgn="base" hangingPunct="0">
        <a:spcBef>
          <a:spcPct val="0"/>
        </a:spcBef>
        <a:spcAft>
          <a:spcPct val="0"/>
        </a:spcAft>
        <a:defRPr sz="3300">
          <a:solidFill>
            <a:schemeClr val="tx1"/>
          </a:solidFill>
          <a:latin typeface="Arial" pitchFamily="34" charset="0"/>
          <a:ea typeface="微软雅黑" pitchFamily="34" charset="-122"/>
        </a:defRPr>
      </a:lvl5pPr>
      <a:lvl6pPr marL="457200" algn="ctr" rtl="0" eaLnBrk="0" fontAlgn="base" hangingPunct="0">
        <a:spcBef>
          <a:spcPct val="0"/>
        </a:spcBef>
        <a:spcAft>
          <a:spcPct val="0"/>
        </a:spcAft>
        <a:defRPr sz="3300">
          <a:solidFill>
            <a:schemeClr val="tx1"/>
          </a:solidFill>
          <a:latin typeface="Arial" pitchFamily="34" charset="0"/>
          <a:ea typeface="微软雅黑" pitchFamily="34" charset="-122"/>
        </a:defRPr>
      </a:lvl6pPr>
      <a:lvl7pPr marL="914400" algn="ctr" rtl="0" eaLnBrk="0" fontAlgn="base" hangingPunct="0">
        <a:spcBef>
          <a:spcPct val="0"/>
        </a:spcBef>
        <a:spcAft>
          <a:spcPct val="0"/>
        </a:spcAft>
        <a:defRPr sz="3300">
          <a:solidFill>
            <a:schemeClr val="tx1"/>
          </a:solidFill>
          <a:latin typeface="Arial" pitchFamily="34" charset="0"/>
          <a:ea typeface="微软雅黑" pitchFamily="34" charset="-122"/>
        </a:defRPr>
      </a:lvl7pPr>
      <a:lvl8pPr marL="1371600" algn="ctr" rtl="0" eaLnBrk="0" fontAlgn="base" hangingPunct="0">
        <a:spcBef>
          <a:spcPct val="0"/>
        </a:spcBef>
        <a:spcAft>
          <a:spcPct val="0"/>
        </a:spcAft>
        <a:defRPr sz="3300">
          <a:solidFill>
            <a:schemeClr val="tx1"/>
          </a:solidFill>
          <a:latin typeface="Arial" pitchFamily="34" charset="0"/>
          <a:ea typeface="微软雅黑" pitchFamily="34" charset="-122"/>
        </a:defRPr>
      </a:lvl8pPr>
      <a:lvl9pPr marL="1828800" algn="ctr" rtl="0" eaLnBrk="0" fontAlgn="base" hangingPunct="0">
        <a:spcBef>
          <a:spcPct val="0"/>
        </a:spcBef>
        <a:spcAft>
          <a:spcPct val="0"/>
        </a:spcAft>
        <a:defRPr sz="3300">
          <a:solidFill>
            <a:schemeClr val="tx1"/>
          </a:solidFill>
          <a:latin typeface="Arial" pitchFamily="34" charset="0"/>
          <a:ea typeface="微软雅黑" pitchFamily="34" charset="-122"/>
        </a:defRPr>
      </a:lvl9pPr>
    </p:titleStyle>
    <p:bodyStyle>
      <a:lvl1pPr marL="255588" indent="-255588"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cs typeface="+mn-cs"/>
        </a:defRPr>
      </a:lvl1pPr>
      <a:lvl2pPr marL="555625" indent="-212725" algn="l" rtl="0" eaLnBrk="0" fontAlgn="base" hangingPunct="0">
        <a:spcBef>
          <a:spcPct val="20000"/>
        </a:spcBef>
        <a:spcAft>
          <a:spcPct val="0"/>
        </a:spcAft>
        <a:buFont typeface="Arial" panose="020B0604020202020204" pitchFamily="34" charset="0"/>
        <a:buChar char="–"/>
        <a:defRPr sz="2100">
          <a:solidFill>
            <a:schemeClr val="tx1"/>
          </a:solidFill>
          <a:latin typeface="+mn-lt"/>
          <a:ea typeface="+mn-ea"/>
        </a:defRPr>
      </a:lvl2pPr>
      <a:lvl3pPr marL="855663" indent="-169863" algn="l" rtl="0" eaLnBrk="0" fontAlgn="base" hangingPunct="0">
        <a:spcBef>
          <a:spcPct val="20000"/>
        </a:spcBef>
        <a:spcAft>
          <a:spcPct val="0"/>
        </a:spcAft>
        <a:buFont typeface="Arial" panose="020B0604020202020204" pitchFamily="34" charset="0"/>
        <a:buChar char="•"/>
        <a:defRPr>
          <a:solidFill>
            <a:schemeClr val="tx1"/>
          </a:solidFill>
          <a:latin typeface="+mn-lt"/>
          <a:ea typeface="+mn-ea"/>
        </a:defRPr>
      </a:lvl3pPr>
      <a:lvl4pPr marL="1198563" indent="-169863" algn="l"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defRPr>
      </a:lvl4pPr>
      <a:lvl5pPr marL="1541463" indent="-169863" algn="l" rtl="0" eaLnBrk="0" fontAlgn="base" hangingPunct="0">
        <a:spcBef>
          <a:spcPct val="20000"/>
        </a:spcBef>
        <a:spcAft>
          <a:spcPct val="0"/>
        </a:spcAft>
        <a:buFont typeface="Arial" panose="020B0604020202020204" pitchFamily="34" charset="0"/>
        <a:buChar char="»"/>
        <a:defRPr sz="1500">
          <a:solidFill>
            <a:schemeClr val="tx1"/>
          </a:solidFill>
          <a:latin typeface="+mn-lt"/>
          <a:ea typeface="+mn-ea"/>
        </a:defRPr>
      </a:lvl5pPr>
      <a:lvl6pPr marL="1998663" indent="-169863" algn="l" rtl="0" eaLnBrk="0" fontAlgn="base" hangingPunct="0">
        <a:spcBef>
          <a:spcPct val="20000"/>
        </a:spcBef>
        <a:spcAft>
          <a:spcPct val="0"/>
        </a:spcAft>
        <a:buFont typeface="Arial" pitchFamily="34" charset="0"/>
        <a:buChar char="»"/>
        <a:defRPr sz="1500">
          <a:solidFill>
            <a:schemeClr val="tx1"/>
          </a:solidFill>
          <a:latin typeface="+mn-lt"/>
          <a:ea typeface="+mn-ea"/>
        </a:defRPr>
      </a:lvl6pPr>
      <a:lvl7pPr marL="2455863" indent="-169863" algn="l" rtl="0" eaLnBrk="0" fontAlgn="base" hangingPunct="0">
        <a:spcBef>
          <a:spcPct val="20000"/>
        </a:spcBef>
        <a:spcAft>
          <a:spcPct val="0"/>
        </a:spcAft>
        <a:buFont typeface="Arial" pitchFamily="34" charset="0"/>
        <a:buChar char="»"/>
        <a:defRPr sz="1500">
          <a:solidFill>
            <a:schemeClr val="tx1"/>
          </a:solidFill>
          <a:latin typeface="+mn-lt"/>
          <a:ea typeface="+mn-ea"/>
        </a:defRPr>
      </a:lvl7pPr>
      <a:lvl8pPr marL="2913063" indent="-169863" algn="l" rtl="0" eaLnBrk="0" fontAlgn="base" hangingPunct="0">
        <a:spcBef>
          <a:spcPct val="20000"/>
        </a:spcBef>
        <a:spcAft>
          <a:spcPct val="0"/>
        </a:spcAft>
        <a:buFont typeface="Arial" pitchFamily="34" charset="0"/>
        <a:buChar char="»"/>
        <a:defRPr sz="1500">
          <a:solidFill>
            <a:schemeClr val="tx1"/>
          </a:solidFill>
          <a:latin typeface="+mn-lt"/>
          <a:ea typeface="+mn-ea"/>
        </a:defRPr>
      </a:lvl8pPr>
      <a:lvl9pPr marL="3370263" indent="-169863" algn="l" rtl="0" eaLnBrk="0" fontAlgn="base" hangingPunct="0">
        <a:spcBef>
          <a:spcPct val="20000"/>
        </a:spcBef>
        <a:spcAft>
          <a:spcPct val="0"/>
        </a:spcAft>
        <a:buFont typeface="Arial" pitchFamily="34" charset="0"/>
        <a:buChar char="»"/>
        <a:defRPr sz="15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0242"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0243"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10244" name="Group 4"/>
          <p:cNvGrpSpPr>
            <a:grpSpLocks/>
          </p:cNvGrpSpPr>
          <p:nvPr userDrawn="1"/>
        </p:nvGrpSpPr>
        <p:grpSpPr bwMode="auto">
          <a:xfrm>
            <a:off x="6904038" y="179388"/>
            <a:ext cx="2022475" cy="354012"/>
            <a:chOff x="0" y="0"/>
            <a:chExt cx="4027488" cy="706438"/>
          </a:xfrm>
        </p:grpSpPr>
        <p:sp>
          <p:nvSpPr>
            <p:cNvPr id="10251"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245"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0246"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0247"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0252" name="日期占位符 4"/>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1E7D44E0-8B6B-4786-8C59-FC52040A5C29}" type="datetimeFigureOut">
              <a:rPr lang="zh-CN" altLang="en-US"/>
              <a:pPr>
                <a:defRPr/>
              </a:pPr>
              <a:t>2022/3/9</a:t>
            </a:fld>
            <a:endParaRPr lang="zh-CN" altLang="en-US"/>
          </a:p>
        </p:txBody>
      </p:sp>
      <p:sp>
        <p:nvSpPr>
          <p:cNvPr id="10253" name="页脚占位符 5"/>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10254" name="灯片编号占位符 6"/>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426C4FDE-8E51-4878-9840-C471C03275A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02" r:id="rId1"/>
    <p:sldLayoutId id="2147484103" r:id="rId2"/>
    <p:sldLayoutId id="2147484104" r:id="rId3"/>
    <p:sldLayoutId id="2147484105" r:id="rId4"/>
    <p:sldLayoutId id="2147484106" r:id="rId5"/>
    <p:sldLayoutId id="2147484107" r:id="rId6"/>
    <p:sldLayoutId id="2147484108" r:id="rId7"/>
    <p:sldLayoutId id="2147484109" r:id="rId8"/>
    <p:sldLayoutId id="2147484110" r:id="rId9"/>
    <p:sldLayoutId id="2147484111" r:id="rId10"/>
    <p:sldLayoutId id="2147484112"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1266"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1267"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11268" name="Group 4"/>
          <p:cNvGrpSpPr>
            <a:grpSpLocks/>
          </p:cNvGrpSpPr>
          <p:nvPr userDrawn="1"/>
        </p:nvGrpSpPr>
        <p:grpSpPr bwMode="auto">
          <a:xfrm>
            <a:off x="6904038" y="179388"/>
            <a:ext cx="2022475" cy="354012"/>
            <a:chOff x="0" y="0"/>
            <a:chExt cx="4027488" cy="706438"/>
          </a:xfrm>
        </p:grpSpPr>
        <p:sp>
          <p:nvSpPr>
            <p:cNvPr id="11275"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269"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1270"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1271"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1276" name="日期占位符 4"/>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9C6701DE-1BEA-4B9C-90EB-0C9A3482BA1E}" type="datetimeFigureOut">
              <a:rPr lang="zh-CN" altLang="en-US"/>
              <a:pPr>
                <a:defRPr/>
              </a:pPr>
              <a:t>2022/3/9</a:t>
            </a:fld>
            <a:endParaRPr lang="zh-CN" altLang="en-US"/>
          </a:p>
        </p:txBody>
      </p:sp>
      <p:sp>
        <p:nvSpPr>
          <p:cNvPr id="11277" name="页脚占位符 5"/>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11278" name="灯片编号占位符 6"/>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8A187ABF-DA51-41A7-8581-E4D94A39EBDE}"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2290"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2291"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12292" name="Group 4"/>
          <p:cNvGrpSpPr>
            <a:grpSpLocks/>
          </p:cNvGrpSpPr>
          <p:nvPr userDrawn="1"/>
        </p:nvGrpSpPr>
        <p:grpSpPr bwMode="auto">
          <a:xfrm>
            <a:off x="6904038" y="179388"/>
            <a:ext cx="2022475" cy="354012"/>
            <a:chOff x="0" y="0"/>
            <a:chExt cx="4027488" cy="706438"/>
          </a:xfrm>
        </p:grpSpPr>
        <p:sp>
          <p:nvSpPr>
            <p:cNvPr id="12299"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293"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2294"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2295"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2300"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09A5B43A-867F-4C32-8F3C-CBC2DA54C447}" type="datetimeFigureOut">
              <a:rPr lang="zh-CN" altLang="en-US"/>
              <a:pPr>
                <a:defRPr/>
              </a:pPr>
              <a:t>2022/3/9</a:t>
            </a:fld>
            <a:endParaRPr lang="zh-CN" altLang="en-US"/>
          </a:p>
        </p:txBody>
      </p:sp>
      <p:sp>
        <p:nvSpPr>
          <p:cNvPr id="12301"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12302"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63494CB9-8BA3-4EFB-AC50-D7E2BD3B21F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13314"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3315"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13316" name="Group 4"/>
          <p:cNvGrpSpPr>
            <a:grpSpLocks/>
          </p:cNvGrpSpPr>
          <p:nvPr userDrawn="1"/>
        </p:nvGrpSpPr>
        <p:grpSpPr bwMode="auto">
          <a:xfrm>
            <a:off x="6904038" y="179388"/>
            <a:ext cx="2022475" cy="354012"/>
            <a:chOff x="0" y="0"/>
            <a:chExt cx="4027488" cy="706438"/>
          </a:xfrm>
        </p:grpSpPr>
        <p:sp>
          <p:nvSpPr>
            <p:cNvPr id="13323"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317"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3318"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13319"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13324"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CED8ADE2-504F-49A1-A909-477F898F0DC2}" type="datetimeFigureOut">
              <a:rPr lang="zh-CN" altLang="en-US"/>
              <a:pPr>
                <a:defRPr/>
              </a:pPr>
              <a:t>2022/3/9</a:t>
            </a:fld>
            <a:endParaRPr lang="zh-CN" altLang="en-US"/>
          </a:p>
        </p:txBody>
      </p:sp>
      <p:sp>
        <p:nvSpPr>
          <p:cNvPr id="13325"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13326"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14CF2C2F-BBA7-4C80-BCCE-AFA52A0961B0}"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9218"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anose="020B0503020102020204" pitchFamily="34" charset="0"/>
                <a:ea typeface="宋体" panose="02010600030101010101" pitchFamily="2" charset="-122"/>
              </a:defRPr>
            </a:lvl1pPr>
            <a:lvl2pPr marL="742950" indent="-285750">
              <a:defRPr>
                <a:solidFill>
                  <a:schemeClr val="tx1"/>
                </a:solidFill>
                <a:latin typeface="Franklin Gothic Book" panose="020B0503020102020204" pitchFamily="34" charset="0"/>
                <a:ea typeface="宋体" panose="02010600030101010101" pitchFamily="2" charset="-122"/>
              </a:defRPr>
            </a:lvl2pPr>
            <a:lvl3pPr marL="1143000" indent="-228600">
              <a:defRPr>
                <a:solidFill>
                  <a:schemeClr val="tx1"/>
                </a:solidFill>
                <a:latin typeface="Franklin Gothic Book" panose="020B0503020102020204" pitchFamily="34" charset="0"/>
                <a:ea typeface="宋体" panose="02010600030101010101" pitchFamily="2" charset="-122"/>
              </a:defRPr>
            </a:lvl3pPr>
            <a:lvl4pPr marL="1600200" indent="-228600">
              <a:defRPr>
                <a:solidFill>
                  <a:schemeClr val="tx1"/>
                </a:solidFill>
                <a:latin typeface="Franklin Gothic Book" panose="020B0503020102020204" pitchFamily="34" charset="0"/>
                <a:ea typeface="宋体" panose="02010600030101010101" pitchFamily="2" charset="-122"/>
              </a:defRPr>
            </a:lvl4pPr>
            <a:lvl5pPr marL="2057400" indent="-228600">
              <a:defRPr>
                <a:solidFill>
                  <a:schemeClr val="tx1"/>
                </a:solidFill>
                <a:latin typeface="Franklin Gothic Book" panose="020B05030201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9219"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anose="020B0503020102020204" pitchFamily="34" charset="0"/>
                <a:ea typeface="宋体" panose="02010600030101010101" pitchFamily="2" charset="-122"/>
              </a:defRPr>
            </a:lvl1pPr>
            <a:lvl2pPr marL="742950" indent="-285750">
              <a:defRPr>
                <a:solidFill>
                  <a:schemeClr val="tx1"/>
                </a:solidFill>
                <a:latin typeface="Franklin Gothic Book" panose="020B0503020102020204" pitchFamily="34" charset="0"/>
                <a:ea typeface="宋体" panose="02010600030101010101" pitchFamily="2" charset="-122"/>
              </a:defRPr>
            </a:lvl2pPr>
            <a:lvl3pPr marL="1143000" indent="-228600">
              <a:defRPr>
                <a:solidFill>
                  <a:schemeClr val="tx1"/>
                </a:solidFill>
                <a:latin typeface="Franklin Gothic Book" panose="020B0503020102020204" pitchFamily="34" charset="0"/>
                <a:ea typeface="宋体" panose="02010600030101010101" pitchFamily="2" charset="-122"/>
              </a:defRPr>
            </a:lvl3pPr>
            <a:lvl4pPr marL="1600200" indent="-228600">
              <a:defRPr>
                <a:solidFill>
                  <a:schemeClr val="tx1"/>
                </a:solidFill>
                <a:latin typeface="Franklin Gothic Book" panose="020B0503020102020204" pitchFamily="34" charset="0"/>
                <a:ea typeface="宋体" panose="02010600030101010101" pitchFamily="2" charset="-122"/>
              </a:defRPr>
            </a:lvl4pPr>
            <a:lvl5pPr marL="2057400" indent="-228600">
              <a:defRPr>
                <a:solidFill>
                  <a:schemeClr val="tx1"/>
                </a:solidFill>
                <a:latin typeface="Franklin Gothic Book" panose="020B05030201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9220"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宋体" panose="02010600030101010101" pitchFamily="2" charset="-122"/>
              </a:defRPr>
            </a:lvl1pPr>
            <a:lvl2pPr marL="742950" indent="-285750">
              <a:defRPr>
                <a:solidFill>
                  <a:schemeClr val="tx1"/>
                </a:solidFill>
                <a:latin typeface="Franklin Gothic Book" panose="020B0503020102020204" pitchFamily="34" charset="0"/>
                <a:ea typeface="宋体" panose="02010600030101010101" pitchFamily="2" charset="-122"/>
              </a:defRPr>
            </a:lvl2pPr>
            <a:lvl3pPr marL="1143000" indent="-228600">
              <a:defRPr>
                <a:solidFill>
                  <a:schemeClr val="tx1"/>
                </a:solidFill>
                <a:latin typeface="Franklin Gothic Book" panose="020B0503020102020204" pitchFamily="34" charset="0"/>
                <a:ea typeface="宋体" panose="02010600030101010101" pitchFamily="2" charset="-122"/>
              </a:defRPr>
            </a:lvl3pPr>
            <a:lvl4pPr marL="1600200" indent="-228600">
              <a:defRPr>
                <a:solidFill>
                  <a:schemeClr val="tx1"/>
                </a:solidFill>
                <a:latin typeface="Franklin Gothic Book" panose="020B0503020102020204" pitchFamily="34" charset="0"/>
                <a:ea typeface="宋体" panose="02010600030101010101" pitchFamily="2" charset="-122"/>
              </a:defRPr>
            </a:lvl4pPr>
            <a:lvl5pPr marL="2057400" indent="-228600">
              <a:defRPr>
                <a:solidFill>
                  <a:schemeClr val="tx1"/>
                </a:solidFill>
                <a:latin typeface="Franklin Gothic Book" panose="020B05030201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9221"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anose="020B0503020102020204" pitchFamily="34" charset="0"/>
                <a:ea typeface="宋体" panose="02010600030101010101" pitchFamily="2" charset="-122"/>
              </a:defRPr>
            </a:lvl1pPr>
            <a:lvl2pPr marL="742950" indent="-285750">
              <a:defRPr>
                <a:solidFill>
                  <a:schemeClr val="tx1"/>
                </a:solidFill>
                <a:latin typeface="Franklin Gothic Book" panose="020B0503020102020204" pitchFamily="34" charset="0"/>
                <a:ea typeface="宋体" panose="02010600030101010101" pitchFamily="2" charset="-122"/>
              </a:defRPr>
            </a:lvl2pPr>
            <a:lvl3pPr marL="1143000" indent="-228600">
              <a:defRPr>
                <a:solidFill>
                  <a:schemeClr val="tx1"/>
                </a:solidFill>
                <a:latin typeface="Franklin Gothic Book" panose="020B0503020102020204" pitchFamily="34" charset="0"/>
                <a:ea typeface="宋体" panose="02010600030101010101" pitchFamily="2" charset="-122"/>
              </a:defRPr>
            </a:lvl3pPr>
            <a:lvl4pPr marL="1600200" indent="-228600">
              <a:defRPr>
                <a:solidFill>
                  <a:schemeClr val="tx1"/>
                </a:solidFill>
                <a:latin typeface="Franklin Gothic Book" panose="020B0503020102020204" pitchFamily="34" charset="0"/>
                <a:ea typeface="宋体" panose="02010600030101010101" pitchFamily="2" charset="-122"/>
              </a:defRPr>
            </a:lvl4pPr>
            <a:lvl5pPr marL="2057400" indent="-228600">
              <a:defRPr>
                <a:solidFill>
                  <a:schemeClr val="tx1"/>
                </a:solidFill>
                <a:latin typeface="Franklin Gothic Book" panose="020B05030201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anose="020B0503020102020204" pitchFamily="34" charset="0"/>
                <a:ea typeface="宋体" panose="02010600030101010101" pitchFamily="2" charset="-122"/>
              </a:defRPr>
            </a:lvl9pPr>
          </a:lstStyle>
          <a:p>
            <a:pPr marL="0" marR="0" lvl="0" indent="0" algn="ctr"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FFFFFF"/>
              </a:solidFill>
              <a:effectLst/>
              <a:uLnTx/>
              <a:uFillTx/>
              <a:latin typeface="Calibri" panose="020F0502020204030204" pitchFamily="34" charset="0"/>
              <a:ea typeface="宋体" panose="02010600030101010101" pitchFamily="2" charset="-122"/>
              <a:cs typeface="+mn-cs"/>
            </a:endParaRPr>
          </a:p>
        </p:txBody>
      </p:sp>
      <p:sp>
        <p:nvSpPr>
          <p:cNvPr id="9222" name="任意多边形 18"/>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9223" name="日期占位符 1"/>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56DE76A2-AB18-4484-BDDD-B9EA66A7F793}" type="datetimeFigureOut">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2022/3/9</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9224" name="页脚占位符 2"/>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9225" name="灯片编号占位符 3"/>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lvl1pPr eaLnBrk="1" hangingPunct="1">
              <a:buFont typeface="Arial" panose="020B0604020202020204" pitchFamily="34" charset="0"/>
              <a:buNone/>
              <a:defRPr smtClean="0"/>
            </a:lvl1pPr>
          </a:lstStyle>
          <a:p>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fld id="{C0408B54-449D-4ECE-8CA0-A34685E05E6F}" type="slidenum">
              <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rPr>
              <a:pPr marL="0" marR="0" lvl="0" indent="0" algn="l" defTabSz="914400" rtl="0" eaLnBrk="1" fontAlgn="base" latinLnBrk="0" hangingPunct="1">
                <a:lnSpc>
                  <a:spcPct val="100000"/>
                </a:lnSpc>
                <a:spcBef>
                  <a:spcPct val="0"/>
                </a:spcBef>
                <a:spcAft>
                  <a:spcPct val="0"/>
                </a:spcAft>
                <a:buClrTx/>
                <a:buSzTx/>
                <a:buFont typeface="Arial" panose="020B0604020202020204" pitchFamily="34" charset="0"/>
                <a:buNone/>
                <a:tabLst/>
                <a:defRPr/>
              </a:pPr>
              <a:t>‹#›</a:t>
            </a:fld>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Tree>
    <p:extLst>
      <p:ext uri="{BB962C8B-B14F-4D97-AF65-F5344CB8AC3E}">
        <p14:creationId xmlns:p14="http://schemas.microsoft.com/office/powerpoint/2010/main" val="3811395964"/>
      </p:ext>
    </p:extLst>
  </p:cSld>
  <p:clrMap bg1="lt1" tx1="dk1" bg2="lt2" tx2="dk2" accent1="accent1" accent2="accent2" accent3="accent3" accent4="accent4" accent5="accent5" accent6="accent6" hlink="hlink" folHlink="folHlink"/>
  <p:sldLayoutIdLst>
    <p:sldLayoutId id="2147484147" r:id="rId1"/>
    <p:sldLayoutId id="2147484148" r:id="rId2"/>
    <p:sldLayoutId id="2147484149" r:id="rId3"/>
    <p:sldLayoutId id="2147484150" r:id="rId4"/>
    <p:sldLayoutId id="2147484151" r:id="rId5"/>
    <p:sldLayoutId id="2147484152" r:id="rId6"/>
    <p:sldLayoutId id="2147484153" r:id="rId7"/>
    <p:sldLayoutId id="2147484154" r:id="rId8"/>
    <p:sldLayoutId id="2147484155" r:id="rId9"/>
    <p:sldLayoutId id="2147484156" r:id="rId10"/>
    <p:sldLayoutId id="214748415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2pPr>
      <a:lvl3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3pPr>
      <a:lvl4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4pPr>
      <a:lvl5pPr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5pPr>
      <a:lvl6pPr marL="4572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6pPr>
      <a:lvl7pPr marL="9144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7pPr>
      <a:lvl8pPr marL="13716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8pPr>
      <a:lvl9pPr marL="1828800" algn="ctr" rtl="0" eaLnBrk="0" fontAlgn="base" hangingPunct="0">
        <a:spcBef>
          <a:spcPct val="0"/>
        </a:spcBef>
        <a:spcAft>
          <a:spcPct val="0"/>
        </a:spcAft>
        <a:defRPr sz="4400">
          <a:solidFill>
            <a:schemeClr val="tx1"/>
          </a:solidFill>
          <a:latin typeface="Calibri" panose="020F0502020204030204" pitchFamily="34" charset="0"/>
          <a:ea typeface="宋体" panose="02010600030101010101"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050"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2051"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2052" name="Group 4"/>
          <p:cNvGrpSpPr>
            <a:grpSpLocks/>
          </p:cNvGrpSpPr>
          <p:nvPr userDrawn="1"/>
        </p:nvGrpSpPr>
        <p:grpSpPr bwMode="auto">
          <a:xfrm>
            <a:off x="6904038" y="179388"/>
            <a:ext cx="2022475" cy="354012"/>
            <a:chOff x="0" y="0"/>
            <a:chExt cx="4027488" cy="706438"/>
          </a:xfrm>
        </p:grpSpPr>
        <p:sp>
          <p:nvSpPr>
            <p:cNvPr id="2056"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057"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53"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2054"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2055"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Tree>
  </p:cSld>
  <p:clrMap bg1="lt1" tx1="dk1" bg2="lt2" tx2="dk2" accent1="accent1" accent2="accent2" accent3="accent3" accent4="accent4" accent5="accent5" accent6="accent6" hlink="hlink" folHlink="folHlink"/>
  <p:sldLayoutIdLst>
    <p:sldLayoutId id="2147484014" r:id="rId1"/>
    <p:sldLayoutId id="2147484015" r:id="rId2"/>
    <p:sldLayoutId id="2147484016" r:id="rId3"/>
    <p:sldLayoutId id="2147484017" r:id="rId4"/>
    <p:sldLayoutId id="2147484018" r:id="rId5"/>
    <p:sldLayoutId id="2147484019" r:id="rId6"/>
    <p:sldLayoutId id="2147484020" r:id="rId7"/>
    <p:sldLayoutId id="2147484021" r:id="rId8"/>
    <p:sldLayoutId id="2147484022" r:id="rId9"/>
    <p:sldLayoutId id="2147484023" r:id="rId10"/>
    <p:sldLayoutId id="2147484024"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3074"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3075"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3076" name="Group 4"/>
          <p:cNvGrpSpPr>
            <a:grpSpLocks/>
          </p:cNvGrpSpPr>
          <p:nvPr userDrawn="1"/>
        </p:nvGrpSpPr>
        <p:grpSpPr bwMode="auto">
          <a:xfrm>
            <a:off x="6904038" y="179388"/>
            <a:ext cx="2022475" cy="354012"/>
            <a:chOff x="0" y="0"/>
            <a:chExt cx="4027488" cy="706438"/>
          </a:xfrm>
        </p:grpSpPr>
        <p:sp>
          <p:nvSpPr>
            <p:cNvPr id="3083"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3077"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3078"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3079"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3084"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83C7AADD-42FA-4D68-AB39-C55AEF85E7B8}" type="datetimeFigureOut">
              <a:rPr lang="zh-CN" altLang="en-US"/>
              <a:pPr>
                <a:defRPr/>
              </a:pPr>
              <a:t>2022/3/9</a:t>
            </a:fld>
            <a:endParaRPr lang="zh-CN" altLang="en-US"/>
          </a:p>
        </p:txBody>
      </p:sp>
      <p:sp>
        <p:nvSpPr>
          <p:cNvPr id="3085"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3086"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4A14AE08-A6E4-4962-A6F0-25C50F6152E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4098"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4099"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4100" name="Group 4"/>
          <p:cNvGrpSpPr>
            <a:grpSpLocks/>
          </p:cNvGrpSpPr>
          <p:nvPr userDrawn="1"/>
        </p:nvGrpSpPr>
        <p:grpSpPr bwMode="auto">
          <a:xfrm>
            <a:off x="6904038" y="179388"/>
            <a:ext cx="2022475" cy="354012"/>
            <a:chOff x="0" y="0"/>
            <a:chExt cx="4027488" cy="706438"/>
          </a:xfrm>
        </p:grpSpPr>
        <p:sp>
          <p:nvSpPr>
            <p:cNvPr id="4107"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01"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4102"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4103"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4108"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5CA01B33-87DC-4F78-9AE4-BA1E066B5C7C}" type="datetimeFigureOut">
              <a:rPr lang="zh-CN" altLang="en-US"/>
              <a:pPr>
                <a:defRPr/>
              </a:pPr>
              <a:t>2022/3/9</a:t>
            </a:fld>
            <a:endParaRPr lang="zh-CN" altLang="en-US"/>
          </a:p>
        </p:txBody>
      </p:sp>
      <p:sp>
        <p:nvSpPr>
          <p:cNvPr id="4109"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4110"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7B3C31B3-A297-456A-B370-BF3B439717F5}"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36" r:id="rId1"/>
    <p:sldLayoutId id="2147484037" r:id="rId2"/>
    <p:sldLayoutId id="2147484038" r:id="rId3"/>
    <p:sldLayoutId id="2147484039" r:id="rId4"/>
    <p:sldLayoutId id="2147484040" r:id="rId5"/>
    <p:sldLayoutId id="2147484041" r:id="rId6"/>
    <p:sldLayoutId id="2147484042" r:id="rId7"/>
    <p:sldLayoutId id="2147484043" r:id="rId8"/>
    <p:sldLayoutId id="2147484044" r:id="rId9"/>
    <p:sldLayoutId id="2147484045" r:id="rId10"/>
    <p:sldLayoutId id="2147484046"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5122"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5123"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5124" name="Group 4"/>
          <p:cNvGrpSpPr>
            <a:grpSpLocks/>
          </p:cNvGrpSpPr>
          <p:nvPr userDrawn="1"/>
        </p:nvGrpSpPr>
        <p:grpSpPr bwMode="auto">
          <a:xfrm>
            <a:off x="6904038" y="179388"/>
            <a:ext cx="2022475" cy="354012"/>
            <a:chOff x="0" y="0"/>
            <a:chExt cx="4027488" cy="706438"/>
          </a:xfrm>
        </p:grpSpPr>
        <p:sp>
          <p:nvSpPr>
            <p:cNvPr id="5131"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5"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5126"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5127"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5132" name="日期占位符 3"/>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B4E47962-030D-43C6-B1FB-8DA06C77028D}" type="datetimeFigureOut">
              <a:rPr lang="zh-CN" altLang="en-US"/>
              <a:pPr>
                <a:defRPr/>
              </a:pPr>
              <a:t>2022/3/9</a:t>
            </a:fld>
            <a:endParaRPr lang="zh-CN" altLang="en-US"/>
          </a:p>
        </p:txBody>
      </p:sp>
      <p:sp>
        <p:nvSpPr>
          <p:cNvPr id="5133" name="页脚占位符 4"/>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5134" name="灯片编号占位符 5"/>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37E4C559-5D0C-49AE-A0BD-CB631DA4B7A3}"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6146"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6147"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6148" name="Group 4"/>
          <p:cNvGrpSpPr>
            <a:grpSpLocks/>
          </p:cNvGrpSpPr>
          <p:nvPr userDrawn="1"/>
        </p:nvGrpSpPr>
        <p:grpSpPr bwMode="auto">
          <a:xfrm>
            <a:off x="6904038" y="179388"/>
            <a:ext cx="2022475" cy="354012"/>
            <a:chOff x="0" y="0"/>
            <a:chExt cx="4027488" cy="706438"/>
          </a:xfrm>
        </p:grpSpPr>
        <p:sp>
          <p:nvSpPr>
            <p:cNvPr id="6155"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149"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6150"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6151"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6156" name="日期占位符 4"/>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45D0F4B1-4BCF-4F88-8576-7C273436C8A6}" type="datetimeFigureOut">
              <a:rPr lang="zh-CN" altLang="en-US"/>
              <a:pPr>
                <a:defRPr/>
              </a:pPr>
              <a:t>2022/3/9</a:t>
            </a:fld>
            <a:endParaRPr lang="zh-CN" altLang="en-US"/>
          </a:p>
        </p:txBody>
      </p:sp>
      <p:sp>
        <p:nvSpPr>
          <p:cNvPr id="6157" name="页脚占位符 5"/>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6158" name="灯片编号占位符 6"/>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2C928D53-1866-4D11-9672-9AC8060039E9}"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58" r:id="rId1"/>
    <p:sldLayoutId id="2147484059" r:id="rId2"/>
    <p:sldLayoutId id="2147484060" r:id="rId3"/>
    <p:sldLayoutId id="2147484061" r:id="rId4"/>
    <p:sldLayoutId id="2147484062" r:id="rId5"/>
    <p:sldLayoutId id="2147484063" r:id="rId6"/>
    <p:sldLayoutId id="2147484064" r:id="rId7"/>
    <p:sldLayoutId id="2147484065" r:id="rId8"/>
    <p:sldLayoutId id="2147484066" r:id="rId9"/>
    <p:sldLayoutId id="2147484067" r:id="rId10"/>
    <p:sldLayoutId id="2147484068"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7170"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7171"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7172" name="Group 4"/>
          <p:cNvGrpSpPr>
            <a:grpSpLocks/>
          </p:cNvGrpSpPr>
          <p:nvPr userDrawn="1"/>
        </p:nvGrpSpPr>
        <p:grpSpPr bwMode="auto">
          <a:xfrm>
            <a:off x="6904038" y="179388"/>
            <a:ext cx="2022475" cy="354012"/>
            <a:chOff x="0" y="0"/>
            <a:chExt cx="4027488" cy="706438"/>
          </a:xfrm>
        </p:grpSpPr>
        <p:sp>
          <p:nvSpPr>
            <p:cNvPr id="7179"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173"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7174"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7175"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7180" name="日期占位符 6"/>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AA4AD7D0-6C20-44D8-B38A-EBE224309A4D}" type="datetimeFigureOut">
              <a:rPr lang="zh-CN" altLang="en-US"/>
              <a:pPr>
                <a:defRPr/>
              </a:pPr>
              <a:t>2022/3/9</a:t>
            </a:fld>
            <a:endParaRPr lang="zh-CN" altLang="en-US"/>
          </a:p>
        </p:txBody>
      </p:sp>
      <p:sp>
        <p:nvSpPr>
          <p:cNvPr id="7181" name="页脚占位符 7"/>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7182" name="灯片编号占位符 8"/>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AB021730-9A9E-4785-8863-4E446A5F6A48}"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8194"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8195"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grpSp>
        <p:nvGrpSpPr>
          <p:cNvPr id="8196" name="Group 4"/>
          <p:cNvGrpSpPr>
            <a:grpSpLocks/>
          </p:cNvGrpSpPr>
          <p:nvPr userDrawn="1"/>
        </p:nvGrpSpPr>
        <p:grpSpPr bwMode="auto">
          <a:xfrm>
            <a:off x="6904038" y="179388"/>
            <a:ext cx="2022475" cy="354012"/>
            <a:chOff x="0" y="0"/>
            <a:chExt cx="4027488" cy="706438"/>
          </a:xfrm>
        </p:grpSpPr>
        <p:sp>
          <p:nvSpPr>
            <p:cNvPr id="8203" name="Freeform 95"/>
            <p:cNvSpPr>
              <a:spLocks/>
            </p:cNvSpPr>
            <p:nvPr/>
          </p:nvSpPr>
          <p:spPr bwMode="auto">
            <a:xfrm>
              <a:off x="0" y="0"/>
              <a:ext cx="682625" cy="681038"/>
            </a:xfrm>
            <a:custGeom>
              <a:avLst/>
              <a:gdLst>
                <a:gd name="T0" fmla="*/ 0 w 423"/>
                <a:gd name="T1" fmla="*/ 0 h 426"/>
                <a:gd name="T2" fmla="*/ 1101600214 w 423"/>
                <a:gd name="T3" fmla="*/ 0 h 426"/>
                <a:gd name="T4" fmla="*/ 1101600214 w 423"/>
                <a:gd name="T5" fmla="*/ 1088762341 h 426"/>
                <a:gd name="T6" fmla="*/ 0 w 423"/>
                <a:gd name="T7" fmla="*/ 1088762341 h 426"/>
                <a:gd name="T8" fmla="*/ 0 w 423"/>
                <a:gd name="T9" fmla="*/ 0 h 4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 h="426">
                  <a:moveTo>
                    <a:pt x="0" y="0"/>
                  </a:moveTo>
                  <a:lnTo>
                    <a:pt x="423" y="0"/>
                  </a:lnTo>
                  <a:lnTo>
                    <a:pt x="423" y="426"/>
                  </a:lnTo>
                  <a:lnTo>
                    <a:pt x="0" y="426"/>
                  </a:lnTo>
                  <a:lnTo>
                    <a:pt x="0" y="0"/>
                  </a:lnTo>
                  <a:close/>
                </a:path>
              </a:pathLst>
            </a:custGeom>
            <a:blipFill dpi="0" rotWithShape="1">
              <a:blip r:embed="rId1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pic>
          <p:nvPicPr>
            <p:cNvPr id="2" name="图片 11"/>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35050" y="19050"/>
              <a:ext cx="1927225" cy="31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52500" y="446088"/>
              <a:ext cx="2098675" cy="19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1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41688" y="19050"/>
              <a:ext cx="685800"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197"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8198"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8199"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8204" name="日期占位符 2"/>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4EF8F294-1D4F-4A5A-973E-8433E1C57435}" type="datetimeFigureOut">
              <a:rPr lang="zh-CN" altLang="en-US"/>
              <a:pPr>
                <a:defRPr/>
              </a:pPr>
              <a:t>2022/3/9</a:t>
            </a:fld>
            <a:endParaRPr lang="zh-CN" altLang="en-US"/>
          </a:p>
        </p:txBody>
      </p:sp>
      <p:sp>
        <p:nvSpPr>
          <p:cNvPr id="8205" name="页脚占位符 3"/>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8206" name="灯片编号占位符 4"/>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FD0772E8-5BE1-4F26-9EFE-80CFEE877CA6}"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80" r:id="rId1"/>
    <p:sldLayoutId id="2147484081" r:id="rId2"/>
    <p:sldLayoutId id="2147484082" r:id="rId3"/>
    <p:sldLayoutId id="2147484083" r:id="rId4"/>
    <p:sldLayoutId id="2147484084" r:id="rId5"/>
    <p:sldLayoutId id="2147484085" r:id="rId6"/>
    <p:sldLayoutId id="2147484086" r:id="rId7"/>
    <p:sldLayoutId id="2147484087" r:id="rId8"/>
    <p:sldLayoutId id="2147484088" r:id="rId9"/>
    <p:sldLayoutId id="2147484089" r:id="rId10"/>
    <p:sldLayoutId id="2147484090"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9218" name="矩形 15"/>
          <p:cNvSpPr>
            <a:spLocks noChangeArrowheads="1"/>
          </p:cNvSpPr>
          <p:nvPr userDrawn="1"/>
        </p:nvSpPr>
        <p:spPr bwMode="auto">
          <a:xfrm>
            <a:off x="0" y="4875213"/>
            <a:ext cx="9144000" cy="268287"/>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9219" name="矩形 15"/>
          <p:cNvSpPr>
            <a:spLocks noChangeArrowheads="1"/>
          </p:cNvSpPr>
          <p:nvPr userDrawn="1"/>
        </p:nvSpPr>
        <p:spPr bwMode="auto">
          <a:xfrm>
            <a:off x="0" y="4751388"/>
            <a:ext cx="9144000" cy="127000"/>
          </a:xfrm>
          <a:prstGeom prst="rect">
            <a:avLst/>
          </a:prstGeom>
          <a:solidFill>
            <a:srgbClr val="998530">
              <a:alpha val="94901"/>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68562" tIns="34281" rIns="68562" bIns="34281"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9220" name="矩形 15"/>
          <p:cNvSpPr>
            <a:spLocks noChangeArrowheads="1"/>
          </p:cNvSpPr>
          <p:nvPr userDrawn="1"/>
        </p:nvSpPr>
        <p:spPr bwMode="auto">
          <a:xfrm>
            <a:off x="107950" y="103188"/>
            <a:ext cx="142875" cy="417512"/>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9221" name="矩形 17"/>
          <p:cNvSpPr>
            <a:spLocks noChangeArrowheads="1"/>
          </p:cNvSpPr>
          <p:nvPr userDrawn="1"/>
        </p:nvSpPr>
        <p:spPr bwMode="auto">
          <a:xfrm>
            <a:off x="266700" y="103188"/>
            <a:ext cx="71438" cy="417512"/>
          </a:xfrm>
          <a:prstGeom prst="rect">
            <a:avLst/>
          </a:prstGeom>
          <a:solidFill>
            <a:srgbClr val="99853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Franklin Gothic Book" pitchFamily="34" charset="0"/>
                <a:ea typeface="宋体" panose="02010600030101010101" pitchFamily="2" charset="-122"/>
              </a:defRPr>
            </a:lvl1pPr>
            <a:lvl2pPr marL="742950" indent="-285750">
              <a:defRPr>
                <a:solidFill>
                  <a:schemeClr val="tx1"/>
                </a:solidFill>
                <a:latin typeface="Franklin Gothic Book" pitchFamily="34" charset="0"/>
                <a:ea typeface="宋体" panose="02010600030101010101" pitchFamily="2" charset="-122"/>
              </a:defRPr>
            </a:lvl2pPr>
            <a:lvl3pPr marL="1143000" indent="-228600">
              <a:defRPr>
                <a:solidFill>
                  <a:schemeClr val="tx1"/>
                </a:solidFill>
                <a:latin typeface="Franklin Gothic Book" pitchFamily="34" charset="0"/>
                <a:ea typeface="宋体" panose="02010600030101010101" pitchFamily="2" charset="-122"/>
              </a:defRPr>
            </a:lvl3pPr>
            <a:lvl4pPr marL="1600200" indent="-228600">
              <a:defRPr>
                <a:solidFill>
                  <a:schemeClr val="tx1"/>
                </a:solidFill>
                <a:latin typeface="Franklin Gothic Book" pitchFamily="34" charset="0"/>
                <a:ea typeface="宋体" panose="02010600030101010101" pitchFamily="2" charset="-122"/>
              </a:defRPr>
            </a:lvl4pPr>
            <a:lvl5pPr marL="2057400" indent="-22860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buFont typeface="Arial" panose="020B0604020202020204" pitchFamily="34" charset="0"/>
              <a:buNone/>
              <a:defRPr/>
            </a:pPr>
            <a:endParaRPr lang="zh-CN" altLang="en-US">
              <a:solidFill>
                <a:srgbClr val="FFFFFF"/>
              </a:solidFill>
              <a:latin typeface="Calibri" panose="020F0502020204030204" pitchFamily="34" charset="0"/>
            </a:endParaRPr>
          </a:p>
        </p:txBody>
      </p:sp>
      <p:sp>
        <p:nvSpPr>
          <p:cNvPr id="9222" name="任意多边形 18"/>
          <p:cNvSpPr>
            <a:spLocks/>
          </p:cNvSpPr>
          <p:nvPr userDrawn="1"/>
        </p:nvSpPr>
        <p:spPr bwMode="auto">
          <a:xfrm>
            <a:off x="762000" y="766763"/>
            <a:ext cx="7620000" cy="3783012"/>
          </a:xfrm>
          <a:custGeom>
            <a:avLst/>
            <a:gdLst>
              <a:gd name="T0" fmla="*/ 5782878 w 9271381"/>
              <a:gd name="T1" fmla="*/ 2079916 h 4602165"/>
              <a:gd name="T2" fmla="*/ 5515865 w 9271381"/>
              <a:gd name="T3" fmla="*/ 2603633 h 4602165"/>
              <a:gd name="T4" fmla="*/ 5719159 w 9271381"/>
              <a:gd name="T5" fmla="*/ 2229115 h 4602165"/>
              <a:gd name="T6" fmla="*/ 5724976 w 9271381"/>
              <a:gd name="T7" fmla="*/ 1854760 h 4602165"/>
              <a:gd name="T8" fmla="*/ 5506261 w 9271381"/>
              <a:gd name="T9" fmla="*/ 1897306 h 4602165"/>
              <a:gd name="T10" fmla="*/ 5275619 w 9271381"/>
              <a:gd name="T11" fmla="*/ 1852305 h 4602165"/>
              <a:gd name="T12" fmla="*/ 5479284 w 9271381"/>
              <a:gd name="T13" fmla="*/ 1654345 h 4602165"/>
              <a:gd name="T14" fmla="*/ 3134160 w 9271381"/>
              <a:gd name="T15" fmla="*/ 749485 h 4602165"/>
              <a:gd name="T16" fmla="*/ 3168382 w 9271381"/>
              <a:gd name="T17" fmla="*/ 887180 h 4602165"/>
              <a:gd name="T18" fmla="*/ 3241287 w 9271381"/>
              <a:gd name="T19" fmla="*/ 1103233 h 4602165"/>
              <a:gd name="T20" fmla="*/ 3308116 w 9271381"/>
              <a:gd name="T21" fmla="*/ 941954 h 4602165"/>
              <a:gd name="T22" fmla="*/ 3857850 w 9271381"/>
              <a:gd name="T23" fmla="*/ 856920 h 4602165"/>
              <a:gd name="T24" fmla="*/ 3602829 w 9271381"/>
              <a:gd name="T25" fmla="*/ 731895 h 4602165"/>
              <a:gd name="T26" fmla="*/ 1714265 w 9271381"/>
              <a:gd name="T27" fmla="*/ 147843 h 4602165"/>
              <a:gd name="T28" fmla="*/ 2005755 w 9271381"/>
              <a:gd name="T29" fmla="*/ 315199 h 4602165"/>
              <a:gd name="T30" fmla="*/ 1674792 w 9271381"/>
              <a:gd name="T31" fmla="*/ 303028 h 4602165"/>
              <a:gd name="T32" fmla="*/ 1626209 w 9271381"/>
              <a:gd name="T33" fmla="*/ 467341 h 4602165"/>
              <a:gd name="T34" fmla="*/ 1866083 w 9271381"/>
              <a:gd name="T35" fmla="*/ 683382 h 4602165"/>
              <a:gd name="T36" fmla="*/ 1431883 w 9271381"/>
              <a:gd name="T37" fmla="*/ 975495 h 4602165"/>
              <a:gd name="T38" fmla="*/ 1277029 w 9271381"/>
              <a:gd name="T39" fmla="*/ 1264565 h 4602165"/>
              <a:gd name="T40" fmla="*/ 1179865 w 9271381"/>
              <a:gd name="T41" fmla="*/ 1450178 h 4602165"/>
              <a:gd name="T42" fmla="*/ 2033083 w 9271381"/>
              <a:gd name="T43" fmla="*/ 1870090 h 4602165"/>
              <a:gd name="T44" fmla="*/ 1799282 w 9271381"/>
              <a:gd name="T45" fmla="*/ 2621671 h 4602165"/>
              <a:gd name="T46" fmla="*/ 1808392 w 9271381"/>
              <a:gd name="T47" fmla="*/ 3084184 h 4602165"/>
              <a:gd name="T48" fmla="*/ 1474392 w 9271381"/>
              <a:gd name="T49" fmla="*/ 2293045 h 4602165"/>
              <a:gd name="T50" fmla="*/ 1070556 w 9271381"/>
              <a:gd name="T51" fmla="*/ 1514078 h 4602165"/>
              <a:gd name="T52" fmla="*/ 630283 w 9271381"/>
              <a:gd name="T53" fmla="*/ 1179365 h 4602165"/>
              <a:gd name="T54" fmla="*/ 642429 w 9271381"/>
              <a:gd name="T55" fmla="*/ 586012 h 4602165"/>
              <a:gd name="T56" fmla="*/ 278065 w 9271381"/>
              <a:gd name="T57" fmla="*/ 516026 h 4602165"/>
              <a:gd name="T58" fmla="*/ 876229 w 9271381"/>
              <a:gd name="T59" fmla="*/ 254343 h 4602165"/>
              <a:gd name="T60" fmla="*/ 1404555 w 9271381"/>
              <a:gd name="T61" fmla="*/ 260428 h 4602165"/>
              <a:gd name="T62" fmla="*/ 3265353 w 9271381"/>
              <a:gd name="T63" fmla="*/ 117316 h 4602165"/>
              <a:gd name="T64" fmla="*/ 4580053 w 9271381"/>
              <a:gd name="T65" fmla="*/ 159964 h 4602165"/>
              <a:gd name="T66" fmla="*/ 5512144 w 9271381"/>
              <a:gd name="T67" fmla="*/ 217764 h 4602165"/>
              <a:gd name="T68" fmla="*/ 5660914 w 9271381"/>
              <a:gd name="T69" fmla="*/ 445922 h 4602165"/>
              <a:gd name="T70" fmla="*/ 5339084 w 9271381"/>
              <a:gd name="T71" fmla="*/ 461133 h 4602165"/>
              <a:gd name="T72" fmla="*/ 5566794 w 9271381"/>
              <a:gd name="T73" fmla="*/ 859649 h 4602165"/>
              <a:gd name="T74" fmla="*/ 5384627 w 9271381"/>
              <a:gd name="T75" fmla="*/ 634533 h 4602165"/>
              <a:gd name="T76" fmla="*/ 5156917 w 9271381"/>
              <a:gd name="T77" fmla="*/ 890070 h 4602165"/>
              <a:gd name="T78" fmla="*/ 5071906 w 9271381"/>
              <a:gd name="T79" fmla="*/ 1355513 h 4602165"/>
              <a:gd name="T80" fmla="*/ 5059761 w 9271381"/>
              <a:gd name="T81" fmla="*/ 1863545 h 4602165"/>
              <a:gd name="T82" fmla="*/ 4892774 w 9271381"/>
              <a:gd name="T83" fmla="*/ 1802703 h 4602165"/>
              <a:gd name="T84" fmla="*/ 4622559 w 9271381"/>
              <a:gd name="T85" fmla="*/ 1343344 h 4602165"/>
              <a:gd name="T86" fmla="*/ 4318946 w 9271381"/>
              <a:gd name="T87" fmla="*/ 1328134 h 4602165"/>
              <a:gd name="T88" fmla="*/ 3978900 w 9271381"/>
              <a:gd name="T89" fmla="*/ 1431565 h 4602165"/>
              <a:gd name="T90" fmla="*/ 3933358 w 9271381"/>
              <a:gd name="T91" fmla="*/ 1604965 h 4602165"/>
              <a:gd name="T92" fmla="*/ 3253266 w 9271381"/>
              <a:gd name="T93" fmla="*/ 2627114 h 4602165"/>
              <a:gd name="T94" fmla="*/ 2834280 w 9271381"/>
              <a:gd name="T95" fmla="*/ 1702313 h 4602165"/>
              <a:gd name="T96" fmla="*/ 2749269 w 9271381"/>
              <a:gd name="T97" fmla="*/ 1005671 h 4602165"/>
              <a:gd name="T98" fmla="*/ 2797847 w 9271381"/>
              <a:gd name="T99" fmla="*/ 604112 h 4602165"/>
              <a:gd name="T100" fmla="*/ 3089315 w 9271381"/>
              <a:gd name="T101" fmla="*/ 503723 h 4602165"/>
              <a:gd name="T102" fmla="*/ 3207724 w 9271381"/>
              <a:gd name="T103" fmla="*/ 445922 h 4602165"/>
              <a:gd name="T104" fmla="*/ 3496156 w 9271381"/>
              <a:gd name="T105" fmla="*/ 348575 h 4602165"/>
              <a:gd name="T106" fmla="*/ 3778516 w 9271381"/>
              <a:gd name="T107" fmla="*/ 248185 h 4602165"/>
              <a:gd name="T108" fmla="*/ 4182320 w 9271381"/>
              <a:gd name="T109" fmla="*/ 80870 h 4602165"/>
              <a:gd name="T110" fmla="*/ 2149653 w 9271381"/>
              <a:gd name="T111" fmla="*/ 48 h 4602165"/>
              <a:gd name="T112" fmla="*/ 2621607 w 9271381"/>
              <a:gd name="T113" fmla="*/ 236247 h 4602165"/>
              <a:gd name="T114" fmla="*/ 2008276 w 9271381"/>
              <a:gd name="T115" fmla="*/ 111792 h 4602165"/>
              <a:gd name="T116" fmla="*/ 1486034 w 9271381"/>
              <a:gd name="T117" fmla="*/ 84473 h 4602165"/>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9271381" h="4602165">
                <a:moveTo>
                  <a:pt x="9227242" y="3897855"/>
                </a:moveTo>
                <a:cubicBezTo>
                  <a:pt x="9232642" y="3896447"/>
                  <a:pt x="9239375" y="3897855"/>
                  <a:pt x="9248351" y="3902360"/>
                </a:cubicBezTo>
                <a:cubicBezTo>
                  <a:pt x="9279769" y="3920382"/>
                  <a:pt x="9279769" y="3992470"/>
                  <a:pt x="9243863" y="4033020"/>
                </a:cubicBezTo>
                <a:cubicBezTo>
                  <a:pt x="9203468" y="4078075"/>
                  <a:pt x="9176539" y="4073569"/>
                  <a:pt x="9122679" y="4105108"/>
                </a:cubicBezTo>
                <a:cubicBezTo>
                  <a:pt x="9073308" y="4141152"/>
                  <a:pt x="9046379" y="4199724"/>
                  <a:pt x="8956613" y="4249284"/>
                </a:cubicBezTo>
                <a:cubicBezTo>
                  <a:pt x="8862359" y="4294339"/>
                  <a:pt x="8835430" y="4321372"/>
                  <a:pt x="8799523" y="4276317"/>
                </a:cubicBezTo>
                <a:cubicBezTo>
                  <a:pt x="8759129" y="4235768"/>
                  <a:pt x="8916219" y="4181702"/>
                  <a:pt x="8997008" y="4132141"/>
                </a:cubicBezTo>
                <a:cubicBezTo>
                  <a:pt x="8997008" y="4132141"/>
                  <a:pt x="9032914" y="4096097"/>
                  <a:pt x="9046379" y="4082580"/>
                </a:cubicBezTo>
                <a:cubicBezTo>
                  <a:pt x="9064332" y="4069064"/>
                  <a:pt x="9172050" y="4042031"/>
                  <a:pt x="9190003" y="3978954"/>
                </a:cubicBezTo>
                <a:cubicBezTo>
                  <a:pt x="9206834" y="3931646"/>
                  <a:pt x="9211042" y="3902079"/>
                  <a:pt x="9227242" y="3897855"/>
                </a:cubicBezTo>
                <a:close/>
                <a:moveTo>
                  <a:pt x="8560969" y="3078185"/>
                </a:moveTo>
                <a:cubicBezTo>
                  <a:pt x="8628347" y="3078185"/>
                  <a:pt x="8610380" y="3132260"/>
                  <a:pt x="8632839" y="3172817"/>
                </a:cubicBezTo>
                <a:cubicBezTo>
                  <a:pt x="8650806" y="3217879"/>
                  <a:pt x="8650806" y="3294486"/>
                  <a:pt x="8691233" y="3393624"/>
                </a:cubicBezTo>
                <a:cubicBezTo>
                  <a:pt x="8727168" y="3488256"/>
                  <a:pt x="8776579" y="3497268"/>
                  <a:pt x="8790054" y="3623444"/>
                </a:cubicBezTo>
                <a:cubicBezTo>
                  <a:pt x="8799038" y="3745113"/>
                  <a:pt x="8614871" y="3898326"/>
                  <a:pt x="8534018" y="3961414"/>
                </a:cubicBezTo>
                <a:cubicBezTo>
                  <a:pt x="8453164" y="4024502"/>
                  <a:pt x="8462148" y="4029008"/>
                  <a:pt x="8462148" y="4083084"/>
                </a:cubicBezTo>
                <a:cubicBezTo>
                  <a:pt x="8462148" y="4132653"/>
                  <a:pt x="8394770" y="4141665"/>
                  <a:pt x="8327392" y="4177715"/>
                </a:cubicBezTo>
                <a:cubicBezTo>
                  <a:pt x="8255522" y="4209259"/>
                  <a:pt x="8327392" y="4110121"/>
                  <a:pt x="8372310" y="4110121"/>
                </a:cubicBezTo>
                <a:cubicBezTo>
                  <a:pt x="8417229" y="4110121"/>
                  <a:pt x="8399262" y="4051540"/>
                  <a:pt x="8340867" y="4051540"/>
                </a:cubicBezTo>
                <a:cubicBezTo>
                  <a:pt x="8286965" y="4051540"/>
                  <a:pt x="8327392" y="4006477"/>
                  <a:pt x="8260014" y="3997464"/>
                </a:cubicBezTo>
                <a:cubicBezTo>
                  <a:pt x="8197128" y="3988452"/>
                  <a:pt x="8255522" y="3898326"/>
                  <a:pt x="8201619" y="3884808"/>
                </a:cubicBezTo>
                <a:cubicBezTo>
                  <a:pt x="8147717" y="3871289"/>
                  <a:pt x="8170176" y="3920858"/>
                  <a:pt x="8165684" y="3853264"/>
                </a:cubicBezTo>
                <a:cubicBezTo>
                  <a:pt x="8161193" y="3785670"/>
                  <a:pt x="8093814" y="3790176"/>
                  <a:pt x="7954567" y="3812707"/>
                </a:cubicBezTo>
                <a:cubicBezTo>
                  <a:pt x="7815319" y="3835239"/>
                  <a:pt x="7734465" y="3844251"/>
                  <a:pt x="7644628" y="3871289"/>
                </a:cubicBezTo>
                <a:cubicBezTo>
                  <a:pt x="7554790" y="3902833"/>
                  <a:pt x="7613185" y="3853264"/>
                  <a:pt x="7568266" y="3812707"/>
                </a:cubicBezTo>
                <a:cubicBezTo>
                  <a:pt x="7527839" y="3776657"/>
                  <a:pt x="7622169" y="3709063"/>
                  <a:pt x="7622169" y="3605419"/>
                </a:cubicBezTo>
                <a:cubicBezTo>
                  <a:pt x="7622169" y="3497268"/>
                  <a:pt x="7532331" y="3398130"/>
                  <a:pt x="7712006" y="3393624"/>
                </a:cubicBezTo>
                <a:cubicBezTo>
                  <a:pt x="7896172" y="3384611"/>
                  <a:pt x="7941091" y="3262942"/>
                  <a:pt x="7977026" y="3222386"/>
                </a:cubicBezTo>
                <a:cubicBezTo>
                  <a:pt x="8012961" y="3177323"/>
                  <a:pt x="8035420" y="3177323"/>
                  <a:pt x="8098306" y="3177323"/>
                </a:cubicBezTo>
                <a:cubicBezTo>
                  <a:pt x="8165684" y="3177323"/>
                  <a:pt x="8125258" y="3159298"/>
                  <a:pt x="8156701" y="3114235"/>
                </a:cubicBezTo>
                <a:cubicBezTo>
                  <a:pt x="8183652" y="3069172"/>
                  <a:pt x="8304932" y="3096210"/>
                  <a:pt x="8345359" y="3096210"/>
                </a:cubicBezTo>
                <a:cubicBezTo>
                  <a:pt x="8390278" y="3096210"/>
                  <a:pt x="8358835" y="3150285"/>
                  <a:pt x="8372310" y="3204360"/>
                </a:cubicBezTo>
                <a:cubicBezTo>
                  <a:pt x="8385786" y="3258436"/>
                  <a:pt x="8408245" y="3285473"/>
                  <a:pt x="8466640" y="3298992"/>
                </a:cubicBezTo>
                <a:cubicBezTo>
                  <a:pt x="8520542" y="3312511"/>
                  <a:pt x="8493591" y="3208867"/>
                  <a:pt x="8516050" y="3154791"/>
                </a:cubicBezTo>
                <a:cubicBezTo>
                  <a:pt x="8538510" y="3096210"/>
                  <a:pt x="8538510" y="3078185"/>
                  <a:pt x="8560969" y="3078185"/>
                </a:cubicBezTo>
                <a:close/>
                <a:moveTo>
                  <a:pt x="7953667" y="2629502"/>
                </a:moveTo>
                <a:cubicBezTo>
                  <a:pt x="7990979" y="2625496"/>
                  <a:pt x="8039041" y="2655012"/>
                  <a:pt x="8039041" y="2681997"/>
                </a:cubicBezTo>
                <a:cubicBezTo>
                  <a:pt x="8039041" y="2722476"/>
                  <a:pt x="8052532" y="2695490"/>
                  <a:pt x="8075017" y="2735969"/>
                </a:cubicBezTo>
                <a:cubicBezTo>
                  <a:pt x="8093005" y="2771949"/>
                  <a:pt x="8097502" y="2740466"/>
                  <a:pt x="8106496" y="2686495"/>
                </a:cubicBezTo>
                <a:cubicBezTo>
                  <a:pt x="8115490" y="2637021"/>
                  <a:pt x="8151466" y="2673002"/>
                  <a:pt x="8160460" y="2740466"/>
                </a:cubicBezTo>
                <a:cubicBezTo>
                  <a:pt x="8169454" y="2807930"/>
                  <a:pt x="8178448" y="2758457"/>
                  <a:pt x="8223419" y="2758457"/>
                </a:cubicBezTo>
                <a:cubicBezTo>
                  <a:pt x="8263892" y="2758457"/>
                  <a:pt x="8227916" y="2722476"/>
                  <a:pt x="8259395" y="2690993"/>
                </a:cubicBezTo>
                <a:cubicBezTo>
                  <a:pt x="8295371" y="2664007"/>
                  <a:pt x="8358329" y="2762954"/>
                  <a:pt x="8380814" y="2785442"/>
                </a:cubicBezTo>
                <a:cubicBezTo>
                  <a:pt x="8403300" y="2807930"/>
                  <a:pt x="8434779" y="2749461"/>
                  <a:pt x="8475252" y="2744964"/>
                </a:cubicBezTo>
                <a:cubicBezTo>
                  <a:pt x="8511228" y="2740466"/>
                  <a:pt x="8605666" y="2780944"/>
                  <a:pt x="8659630" y="2839413"/>
                </a:cubicBezTo>
                <a:cubicBezTo>
                  <a:pt x="8718091" y="2902380"/>
                  <a:pt x="8718091" y="2866399"/>
                  <a:pt x="8790043" y="2857404"/>
                </a:cubicBezTo>
                <a:cubicBezTo>
                  <a:pt x="8857499" y="2848408"/>
                  <a:pt x="8857499" y="2812428"/>
                  <a:pt x="8884481" y="2812428"/>
                </a:cubicBezTo>
                <a:cubicBezTo>
                  <a:pt x="8915960" y="2812428"/>
                  <a:pt x="8933948" y="2839413"/>
                  <a:pt x="8866493" y="2893384"/>
                </a:cubicBezTo>
                <a:cubicBezTo>
                  <a:pt x="8799037" y="2947356"/>
                  <a:pt x="8794540" y="2996829"/>
                  <a:pt x="8812528" y="3046303"/>
                </a:cubicBezTo>
                <a:cubicBezTo>
                  <a:pt x="8835014" y="3095776"/>
                  <a:pt x="8718091" y="3001327"/>
                  <a:pt x="8691109" y="2969844"/>
                </a:cubicBezTo>
                <a:cubicBezTo>
                  <a:pt x="8659630" y="2933863"/>
                  <a:pt x="8619157" y="2983336"/>
                  <a:pt x="8587677" y="3014820"/>
                </a:cubicBezTo>
                <a:cubicBezTo>
                  <a:pt x="8560695" y="3050800"/>
                  <a:pt x="8538210" y="2983336"/>
                  <a:pt x="8439276" y="2951853"/>
                </a:cubicBezTo>
                <a:cubicBezTo>
                  <a:pt x="8340341" y="2920370"/>
                  <a:pt x="8439276" y="2902380"/>
                  <a:pt x="8439276" y="2870896"/>
                </a:cubicBezTo>
                <a:cubicBezTo>
                  <a:pt x="8439276" y="2839413"/>
                  <a:pt x="8344838" y="2857404"/>
                  <a:pt x="8299868" y="2830418"/>
                </a:cubicBezTo>
                <a:cubicBezTo>
                  <a:pt x="8250401" y="2798935"/>
                  <a:pt x="8218922" y="2798935"/>
                  <a:pt x="8151466" y="2807930"/>
                </a:cubicBezTo>
                <a:cubicBezTo>
                  <a:pt x="8084011" y="2816925"/>
                  <a:pt x="8097502" y="2816925"/>
                  <a:pt x="8061526" y="2798935"/>
                </a:cubicBezTo>
                <a:cubicBezTo>
                  <a:pt x="8021053" y="2780944"/>
                  <a:pt x="7998568" y="2798935"/>
                  <a:pt x="7976083" y="2830418"/>
                </a:cubicBezTo>
                <a:cubicBezTo>
                  <a:pt x="7953597" y="2857404"/>
                  <a:pt x="7944603" y="2839413"/>
                  <a:pt x="7899633" y="2861901"/>
                </a:cubicBezTo>
                <a:cubicBezTo>
                  <a:pt x="7854663" y="2888887"/>
                  <a:pt x="7872651" y="2794437"/>
                  <a:pt x="7881645" y="2735969"/>
                </a:cubicBezTo>
                <a:cubicBezTo>
                  <a:pt x="7890639" y="2677500"/>
                  <a:pt x="7899633" y="2673002"/>
                  <a:pt x="7922118" y="2646017"/>
                </a:cubicBezTo>
                <a:cubicBezTo>
                  <a:pt x="7929988" y="2635897"/>
                  <a:pt x="7941230" y="2630837"/>
                  <a:pt x="7953667" y="2629502"/>
                </a:cubicBezTo>
                <a:close/>
                <a:moveTo>
                  <a:pt x="7788596" y="2433125"/>
                </a:moveTo>
                <a:cubicBezTo>
                  <a:pt x="7814519" y="2431858"/>
                  <a:pt x="7844868" y="2469873"/>
                  <a:pt x="7854984" y="2520560"/>
                </a:cubicBezTo>
                <a:cubicBezTo>
                  <a:pt x="7863977" y="2583637"/>
                  <a:pt x="7845992" y="2556604"/>
                  <a:pt x="7845992" y="2597153"/>
                </a:cubicBezTo>
                <a:cubicBezTo>
                  <a:pt x="7845992" y="2633197"/>
                  <a:pt x="7845992" y="2624186"/>
                  <a:pt x="7859480" y="2664736"/>
                </a:cubicBezTo>
                <a:cubicBezTo>
                  <a:pt x="7877465" y="2700780"/>
                  <a:pt x="7837000" y="2687264"/>
                  <a:pt x="7810023" y="2741330"/>
                </a:cubicBezTo>
                <a:cubicBezTo>
                  <a:pt x="7783046" y="2790890"/>
                  <a:pt x="7787542" y="2831440"/>
                  <a:pt x="7769558" y="2840451"/>
                </a:cubicBezTo>
                <a:cubicBezTo>
                  <a:pt x="7747077" y="2844956"/>
                  <a:pt x="7715604" y="2826934"/>
                  <a:pt x="7652659" y="2826934"/>
                </a:cubicBezTo>
                <a:cubicBezTo>
                  <a:pt x="7589713" y="2826934"/>
                  <a:pt x="7580721" y="2799901"/>
                  <a:pt x="7576225" y="2759352"/>
                </a:cubicBezTo>
                <a:cubicBezTo>
                  <a:pt x="7571729" y="2714297"/>
                  <a:pt x="7567233" y="2687264"/>
                  <a:pt x="7562736" y="2628692"/>
                </a:cubicBezTo>
                <a:cubicBezTo>
                  <a:pt x="7558240" y="2570120"/>
                  <a:pt x="7616690" y="2606164"/>
                  <a:pt x="7652659" y="2579131"/>
                </a:cubicBezTo>
                <a:cubicBezTo>
                  <a:pt x="7688628" y="2552098"/>
                  <a:pt x="7738085" y="2480010"/>
                  <a:pt x="7765062" y="2448472"/>
                </a:cubicBezTo>
                <a:cubicBezTo>
                  <a:pt x="7771806" y="2438334"/>
                  <a:pt x="7779955" y="2433547"/>
                  <a:pt x="7788596" y="2433125"/>
                </a:cubicBezTo>
                <a:close/>
                <a:moveTo>
                  <a:pt x="7893641" y="2048561"/>
                </a:moveTo>
                <a:cubicBezTo>
                  <a:pt x="7918264" y="2043763"/>
                  <a:pt x="7933001" y="2136266"/>
                  <a:pt x="7940861" y="2187438"/>
                </a:cubicBezTo>
                <a:cubicBezTo>
                  <a:pt x="7949843" y="2245920"/>
                  <a:pt x="7954335" y="2200934"/>
                  <a:pt x="8030686" y="2272912"/>
                </a:cubicBezTo>
                <a:cubicBezTo>
                  <a:pt x="8107037" y="2344890"/>
                  <a:pt x="8089072" y="2358386"/>
                  <a:pt x="8111529" y="2448359"/>
                </a:cubicBezTo>
                <a:cubicBezTo>
                  <a:pt x="8133985" y="2542830"/>
                  <a:pt x="8048651" y="2493345"/>
                  <a:pt x="7976791" y="2461855"/>
                </a:cubicBezTo>
                <a:cubicBezTo>
                  <a:pt x="7904931" y="2434863"/>
                  <a:pt x="7945352" y="2439362"/>
                  <a:pt x="7949843" y="2389877"/>
                </a:cubicBezTo>
                <a:cubicBezTo>
                  <a:pt x="7954335" y="2344890"/>
                  <a:pt x="7949843" y="2313400"/>
                  <a:pt x="7927387" y="2295405"/>
                </a:cubicBezTo>
                <a:cubicBezTo>
                  <a:pt x="7900440" y="2281909"/>
                  <a:pt x="7895948" y="2236923"/>
                  <a:pt x="7864510" y="2173942"/>
                </a:cubicBezTo>
                <a:cubicBezTo>
                  <a:pt x="7837562" y="2110961"/>
                  <a:pt x="7855527" y="2097466"/>
                  <a:pt x="7882475" y="2056978"/>
                </a:cubicBezTo>
                <a:cubicBezTo>
                  <a:pt x="7886405" y="2051917"/>
                  <a:pt x="7890124" y="2049246"/>
                  <a:pt x="7893641" y="2048561"/>
                </a:cubicBezTo>
                <a:close/>
                <a:moveTo>
                  <a:pt x="7850476" y="1834612"/>
                </a:moveTo>
                <a:cubicBezTo>
                  <a:pt x="7884442" y="1846671"/>
                  <a:pt x="7874632" y="1943149"/>
                  <a:pt x="7851089" y="1935192"/>
                </a:cubicBezTo>
                <a:cubicBezTo>
                  <a:pt x="7815215" y="1926098"/>
                  <a:pt x="7774856" y="1853349"/>
                  <a:pt x="7833152" y="1835162"/>
                </a:cubicBezTo>
                <a:cubicBezTo>
                  <a:pt x="7839879" y="1832889"/>
                  <a:pt x="7845624" y="1832889"/>
                  <a:pt x="7850476" y="1834612"/>
                </a:cubicBezTo>
                <a:close/>
                <a:moveTo>
                  <a:pt x="4639809" y="1109205"/>
                </a:moveTo>
                <a:cubicBezTo>
                  <a:pt x="4630323" y="1115960"/>
                  <a:pt x="4645501" y="1142981"/>
                  <a:pt x="4645501" y="1159869"/>
                </a:cubicBezTo>
                <a:cubicBezTo>
                  <a:pt x="4645501" y="1182387"/>
                  <a:pt x="4690471" y="1200401"/>
                  <a:pt x="4730944" y="1227422"/>
                </a:cubicBezTo>
                <a:cubicBezTo>
                  <a:pt x="4771417" y="1258946"/>
                  <a:pt x="4784908" y="1258946"/>
                  <a:pt x="4816387" y="1294974"/>
                </a:cubicBezTo>
                <a:cubicBezTo>
                  <a:pt x="4852363" y="1326499"/>
                  <a:pt x="4825381" y="1335506"/>
                  <a:pt x="4793902" y="1321995"/>
                </a:cubicBezTo>
                <a:cubicBezTo>
                  <a:pt x="4762423" y="1303981"/>
                  <a:pt x="4780411" y="1331002"/>
                  <a:pt x="4793902" y="1353520"/>
                </a:cubicBezTo>
                <a:cubicBezTo>
                  <a:pt x="4811890" y="1376037"/>
                  <a:pt x="4775914" y="1394051"/>
                  <a:pt x="4739938" y="1403058"/>
                </a:cubicBezTo>
                <a:cubicBezTo>
                  <a:pt x="4708459" y="1416569"/>
                  <a:pt x="4726447" y="1439086"/>
                  <a:pt x="4708459" y="1452597"/>
                </a:cubicBezTo>
                <a:cubicBezTo>
                  <a:pt x="4690471" y="1466107"/>
                  <a:pt x="4663489" y="1416569"/>
                  <a:pt x="4649998" y="1416569"/>
                </a:cubicBezTo>
                <a:cubicBezTo>
                  <a:pt x="4641004" y="1412065"/>
                  <a:pt x="4645501" y="1380541"/>
                  <a:pt x="4658992" y="1380541"/>
                </a:cubicBezTo>
                <a:cubicBezTo>
                  <a:pt x="4667986" y="1380541"/>
                  <a:pt x="4699465" y="1371534"/>
                  <a:pt x="4717453" y="1353520"/>
                </a:cubicBezTo>
                <a:cubicBezTo>
                  <a:pt x="4739938" y="1340009"/>
                  <a:pt x="4717453" y="1317492"/>
                  <a:pt x="4690471" y="1312988"/>
                </a:cubicBezTo>
                <a:cubicBezTo>
                  <a:pt x="4658992" y="1308485"/>
                  <a:pt x="4618519" y="1245436"/>
                  <a:pt x="4560057" y="1209408"/>
                </a:cubicBezTo>
                <a:cubicBezTo>
                  <a:pt x="4501596" y="1177883"/>
                  <a:pt x="4542069" y="1186890"/>
                  <a:pt x="4510590" y="1200401"/>
                </a:cubicBezTo>
                <a:cubicBezTo>
                  <a:pt x="4479111" y="1209408"/>
                  <a:pt x="4425147" y="1204904"/>
                  <a:pt x="4380177" y="1227422"/>
                </a:cubicBezTo>
                <a:cubicBezTo>
                  <a:pt x="4339704" y="1245436"/>
                  <a:pt x="4362189" y="1272457"/>
                  <a:pt x="4303727" y="1308485"/>
                </a:cubicBezTo>
                <a:cubicBezTo>
                  <a:pt x="4240769" y="1344513"/>
                  <a:pt x="4303727" y="1349016"/>
                  <a:pt x="4294733" y="1389548"/>
                </a:cubicBezTo>
                <a:cubicBezTo>
                  <a:pt x="4285739" y="1425576"/>
                  <a:pt x="4213787" y="1412065"/>
                  <a:pt x="4155326" y="1439086"/>
                </a:cubicBezTo>
                <a:cubicBezTo>
                  <a:pt x="4092368" y="1466107"/>
                  <a:pt x="4146332" y="1475114"/>
                  <a:pt x="4182308" y="1488625"/>
                </a:cubicBezTo>
                <a:cubicBezTo>
                  <a:pt x="4218284" y="1497632"/>
                  <a:pt x="4335207" y="1457100"/>
                  <a:pt x="4366686" y="1434583"/>
                </a:cubicBezTo>
                <a:cubicBezTo>
                  <a:pt x="4398165" y="1412065"/>
                  <a:pt x="4492602" y="1416569"/>
                  <a:pt x="4560057" y="1416569"/>
                </a:cubicBezTo>
                <a:cubicBezTo>
                  <a:pt x="4627513" y="1416569"/>
                  <a:pt x="4578045" y="1497632"/>
                  <a:pt x="4591536" y="1529157"/>
                </a:cubicBezTo>
                <a:cubicBezTo>
                  <a:pt x="4600530" y="1560681"/>
                  <a:pt x="4703962" y="1601213"/>
                  <a:pt x="4798399" y="1632737"/>
                </a:cubicBezTo>
                <a:cubicBezTo>
                  <a:pt x="4892836" y="1668765"/>
                  <a:pt x="4838872" y="1632737"/>
                  <a:pt x="4856860" y="1592206"/>
                </a:cubicBezTo>
                <a:cubicBezTo>
                  <a:pt x="4870351" y="1551674"/>
                  <a:pt x="4955795" y="1587702"/>
                  <a:pt x="5009759" y="1605716"/>
                </a:cubicBezTo>
                <a:cubicBezTo>
                  <a:pt x="5068220" y="1623730"/>
                  <a:pt x="5180645" y="1619227"/>
                  <a:pt x="5216622" y="1632737"/>
                </a:cubicBezTo>
                <a:cubicBezTo>
                  <a:pt x="5248101" y="1641744"/>
                  <a:pt x="5261592" y="1610220"/>
                  <a:pt x="5284077" y="1565185"/>
                </a:cubicBezTo>
                <a:cubicBezTo>
                  <a:pt x="5306562" y="1520150"/>
                  <a:pt x="5288574" y="1475114"/>
                  <a:pt x="5279580" y="1448093"/>
                </a:cubicBezTo>
                <a:cubicBezTo>
                  <a:pt x="5266089" y="1421072"/>
                  <a:pt x="5207627" y="1448093"/>
                  <a:pt x="5117687" y="1443590"/>
                </a:cubicBezTo>
                <a:cubicBezTo>
                  <a:pt x="5027747" y="1443590"/>
                  <a:pt x="5041238" y="1416569"/>
                  <a:pt x="5027747" y="1353520"/>
                </a:cubicBezTo>
                <a:cubicBezTo>
                  <a:pt x="5018753" y="1290471"/>
                  <a:pt x="5009759" y="1308485"/>
                  <a:pt x="4973783" y="1321995"/>
                </a:cubicBezTo>
                <a:cubicBezTo>
                  <a:pt x="4933310" y="1340009"/>
                  <a:pt x="4973783" y="1358023"/>
                  <a:pt x="4996268" y="1398555"/>
                </a:cubicBezTo>
                <a:cubicBezTo>
                  <a:pt x="5018753" y="1443590"/>
                  <a:pt x="4987274" y="1439086"/>
                  <a:pt x="4946801" y="1443590"/>
                </a:cubicBezTo>
                <a:cubicBezTo>
                  <a:pt x="4906327" y="1452597"/>
                  <a:pt x="4910824" y="1412065"/>
                  <a:pt x="4897333" y="1394051"/>
                </a:cubicBezTo>
                <a:cubicBezTo>
                  <a:pt x="4883842" y="1380541"/>
                  <a:pt x="4811890" y="1371534"/>
                  <a:pt x="4847866" y="1344513"/>
                </a:cubicBezTo>
                <a:cubicBezTo>
                  <a:pt x="4883842" y="1321995"/>
                  <a:pt x="4843369" y="1267953"/>
                  <a:pt x="4843369" y="1236429"/>
                </a:cubicBezTo>
                <a:cubicBezTo>
                  <a:pt x="4843369" y="1204904"/>
                  <a:pt x="4699465" y="1128345"/>
                  <a:pt x="4658992" y="1110331"/>
                </a:cubicBezTo>
                <a:cubicBezTo>
                  <a:pt x="4648874" y="1106953"/>
                  <a:pt x="4642971" y="1106953"/>
                  <a:pt x="4639809" y="1109205"/>
                </a:cubicBezTo>
                <a:close/>
                <a:moveTo>
                  <a:pt x="5731103" y="1082487"/>
                </a:moveTo>
                <a:cubicBezTo>
                  <a:pt x="5720676" y="1082487"/>
                  <a:pt x="5707799" y="1083051"/>
                  <a:pt x="5693242" y="1083051"/>
                </a:cubicBezTo>
                <a:cubicBezTo>
                  <a:pt x="5630538" y="1083051"/>
                  <a:pt x="5599185" y="1123695"/>
                  <a:pt x="5599185" y="1173370"/>
                </a:cubicBezTo>
                <a:cubicBezTo>
                  <a:pt x="5599185" y="1223045"/>
                  <a:pt x="5639495" y="1236593"/>
                  <a:pt x="5670848" y="1308848"/>
                </a:cubicBezTo>
                <a:cubicBezTo>
                  <a:pt x="5670848" y="1308848"/>
                  <a:pt x="5670848" y="1349492"/>
                  <a:pt x="5670848" y="1381104"/>
                </a:cubicBezTo>
                <a:cubicBezTo>
                  <a:pt x="5670848" y="1412715"/>
                  <a:pt x="5738031" y="1421747"/>
                  <a:pt x="5791778" y="1421747"/>
                </a:cubicBezTo>
                <a:cubicBezTo>
                  <a:pt x="5850004" y="1421747"/>
                  <a:pt x="5769384" y="1349492"/>
                  <a:pt x="5711158" y="1268205"/>
                </a:cubicBezTo>
                <a:cubicBezTo>
                  <a:pt x="5648453" y="1182402"/>
                  <a:pt x="5693242" y="1177886"/>
                  <a:pt x="5738031" y="1128211"/>
                </a:cubicBezTo>
                <a:cubicBezTo>
                  <a:pt x="5771623" y="1087567"/>
                  <a:pt x="5762386" y="1082487"/>
                  <a:pt x="5731103" y="1082487"/>
                </a:cubicBezTo>
                <a:close/>
                <a:moveTo>
                  <a:pt x="5318954" y="1067757"/>
                </a:moveTo>
                <a:cubicBezTo>
                  <a:pt x="5300211" y="1069030"/>
                  <a:pt x="5270726" y="1114854"/>
                  <a:pt x="5243769" y="1155586"/>
                </a:cubicBezTo>
                <a:cubicBezTo>
                  <a:pt x="5203333" y="1205370"/>
                  <a:pt x="5198840" y="1119380"/>
                  <a:pt x="5140433" y="1096751"/>
                </a:cubicBezTo>
                <a:cubicBezTo>
                  <a:pt x="5077533" y="1074122"/>
                  <a:pt x="5108983" y="1155586"/>
                  <a:pt x="5059561" y="1223474"/>
                </a:cubicBezTo>
                <a:cubicBezTo>
                  <a:pt x="5010140" y="1286835"/>
                  <a:pt x="5108983" y="1259680"/>
                  <a:pt x="5149419" y="1268732"/>
                </a:cubicBezTo>
                <a:cubicBezTo>
                  <a:pt x="5149419" y="1268732"/>
                  <a:pt x="5171883" y="1259680"/>
                  <a:pt x="5216812" y="1259680"/>
                </a:cubicBezTo>
                <a:cubicBezTo>
                  <a:pt x="5266233" y="1259680"/>
                  <a:pt x="5369569" y="1277783"/>
                  <a:pt x="5432469" y="1282309"/>
                </a:cubicBezTo>
                <a:cubicBezTo>
                  <a:pt x="5490877" y="1286835"/>
                  <a:pt x="5436962" y="1227999"/>
                  <a:pt x="5360584" y="1191793"/>
                </a:cubicBezTo>
                <a:cubicBezTo>
                  <a:pt x="5279712" y="1155586"/>
                  <a:pt x="5342612" y="1123906"/>
                  <a:pt x="5333626" y="1083173"/>
                </a:cubicBezTo>
                <a:cubicBezTo>
                  <a:pt x="5330257" y="1071859"/>
                  <a:pt x="5325202" y="1067333"/>
                  <a:pt x="5318954" y="1067757"/>
                </a:cubicBezTo>
                <a:close/>
                <a:moveTo>
                  <a:pt x="3991658" y="432697"/>
                </a:moveTo>
                <a:cubicBezTo>
                  <a:pt x="4055244" y="432018"/>
                  <a:pt x="4010027" y="468050"/>
                  <a:pt x="4033619" y="507537"/>
                </a:cubicBezTo>
                <a:cubicBezTo>
                  <a:pt x="4060580" y="557178"/>
                  <a:pt x="3943747" y="575230"/>
                  <a:pt x="3840395" y="606820"/>
                </a:cubicBezTo>
                <a:cubicBezTo>
                  <a:pt x="3781978" y="629384"/>
                  <a:pt x="3777484" y="534614"/>
                  <a:pt x="3759510" y="475947"/>
                </a:cubicBezTo>
                <a:cubicBezTo>
                  <a:pt x="3737042" y="412768"/>
                  <a:pt x="3844888" y="453384"/>
                  <a:pt x="3957228" y="435332"/>
                </a:cubicBezTo>
                <a:cubicBezTo>
                  <a:pt x="3971270" y="433639"/>
                  <a:pt x="3982574" y="432794"/>
                  <a:pt x="3991658" y="432697"/>
                </a:cubicBezTo>
                <a:close/>
                <a:moveTo>
                  <a:pt x="2501134" y="159836"/>
                </a:moveTo>
                <a:cubicBezTo>
                  <a:pt x="2548753" y="156881"/>
                  <a:pt x="2615336" y="170391"/>
                  <a:pt x="2659162" y="173769"/>
                </a:cubicBezTo>
                <a:cubicBezTo>
                  <a:pt x="2713102" y="173769"/>
                  <a:pt x="2762548" y="173769"/>
                  <a:pt x="2744568" y="209795"/>
                </a:cubicBezTo>
                <a:cubicBezTo>
                  <a:pt x="2726588" y="245821"/>
                  <a:pt x="2596232" y="218801"/>
                  <a:pt x="2537797" y="218801"/>
                </a:cubicBezTo>
                <a:cubicBezTo>
                  <a:pt x="2483856" y="218801"/>
                  <a:pt x="2465876" y="209795"/>
                  <a:pt x="2420925" y="218801"/>
                </a:cubicBezTo>
                <a:cubicBezTo>
                  <a:pt x="2380470" y="223305"/>
                  <a:pt x="2452391" y="218801"/>
                  <a:pt x="2443401" y="254827"/>
                </a:cubicBezTo>
                <a:cubicBezTo>
                  <a:pt x="2438905" y="290853"/>
                  <a:pt x="2429916" y="281847"/>
                  <a:pt x="2384966" y="290853"/>
                </a:cubicBezTo>
                <a:cubicBezTo>
                  <a:pt x="2340015" y="304363"/>
                  <a:pt x="2371480" y="335886"/>
                  <a:pt x="2389461" y="362906"/>
                </a:cubicBezTo>
                <a:cubicBezTo>
                  <a:pt x="2402945" y="394429"/>
                  <a:pt x="2438905" y="362906"/>
                  <a:pt x="2456886" y="362906"/>
                </a:cubicBezTo>
                <a:cubicBezTo>
                  <a:pt x="2474866" y="362906"/>
                  <a:pt x="2452391" y="322377"/>
                  <a:pt x="2470371" y="290853"/>
                </a:cubicBezTo>
                <a:cubicBezTo>
                  <a:pt x="2492846" y="263834"/>
                  <a:pt x="2515321" y="290853"/>
                  <a:pt x="2551281" y="272840"/>
                </a:cubicBezTo>
                <a:cubicBezTo>
                  <a:pt x="2587242" y="254827"/>
                  <a:pt x="2695123" y="254827"/>
                  <a:pt x="2753558" y="254827"/>
                </a:cubicBezTo>
                <a:cubicBezTo>
                  <a:pt x="2807498" y="254827"/>
                  <a:pt x="2740073" y="268337"/>
                  <a:pt x="2856944" y="290853"/>
                </a:cubicBezTo>
                <a:cubicBezTo>
                  <a:pt x="2973814" y="308867"/>
                  <a:pt x="2883913" y="331383"/>
                  <a:pt x="2892903" y="371912"/>
                </a:cubicBezTo>
                <a:cubicBezTo>
                  <a:pt x="2897399" y="412442"/>
                  <a:pt x="2960330" y="434958"/>
                  <a:pt x="2969319" y="466480"/>
                </a:cubicBezTo>
                <a:cubicBezTo>
                  <a:pt x="2973814" y="502507"/>
                  <a:pt x="2888408" y="516016"/>
                  <a:pt x="2825479" y="543036"/>
                </a:cubicBezTo>
                <a:cubicBezTo>
                  <a:pt x="2767043" y="570056"/>
                  <a:pt x="2803003" y="574559"/>
                  <a:pt x="2753558" y="601579"/>
                </a:cubicBezTo>
                <a:cubicBezTo>
                  <a:pt x="2708607" y="628598"/>
                  <a:pt x="2686132" y="574559"/>
                  <a:pt x="2668152" y="556546"/>
                </a:cubicBezTo>
                <a:cubicBezTo>
                  <a:pt x="2650172" y="543036"/>
                  <a:pt x="2591737" y="538533"/>
                  <a:pt x="2569262" y="511513"/>
                </a:cubicBezTo>
                <a:cubicBezTo>
                  <a:pt x="2546786" y="484493"/>
                  <a:pt x="2533301" y="479990"/>
                  <a:pt x="2582746" y="470984"/>
                </a:cubicBezTo>
                <a:cubicBezTo>
                  <a:pt x="2632192" y="461978"/>
                  <a:pt x="2654667" y="461978"/>
                  <a:pt x="2686132" y="430455"/>
                </a:cubicBezTo>
                <a:cubicBezTo>
                  <a:pt x="2722093" y="394429"/>
                  <a:pt x="2699618" y="412442"/>
                  <a:pt x="2654667" y="434958"/>
                </a:cubicBezTo>
                <a:cubicBezTo>
                  <a:pt x="2609716" y="457475"/>
                  <a:pt x="2618707" y="434958"/>
                  <a:pt x="2636687" y="398932"/>
                </a:cubicBezTo>
                <a:cubicBezTo>
                  <a:pt x="2650172" y="362906"/>
                  <a:pt x="2654667" y="353899"/>
                  <a:pt x="2627697" y="353899"/>
                </a:cubicBezTo>
                <a:cubicBezTo>
                  <a:pt x="2600727" y="353899"/>
                  <a:pt x="2587242" y="371912"/>
                  <a:pt x="2537797" y="389925"/>
                </a:cubicBezTo>
                <a:cubicBezTo>
                  <a:pt x="2492846" y="412442"/>
                  <a:pt x="2528807" y="425952"/>
                  <a:pt x="2479361" y="448468"/>
                </a:cubicBezTo>
                <a:cubicBezTo>
                  <a:pt x="2429916" y="470984"/>
                  <a:pt x="2420925" y="475487"/>
                  <a:pt x="2438905" y="498003"/>
                </a:cubicBezTo>
                <a:cubicBezTo>
                  <a:pt x="2456886" y="520520"/>
                  <a:pt x="2465876" y="520520"/>
                  <a:pt x="2402945" y="534029"/>
                </a:cubicBezTo>
                <a:cubicBezTo>
                  <a:pt x="2340015" y="543036"/>
                  <a:pt x="2398450" y="570056"/>
                  <a:pt x="2349005" y="574559"/>
                </a:cubicBezTo>
                <a:cubicBezTo>
                  <a:pt x="2295065" y="579062"/>
                  <a:pt x="2340015" y="525023"/>
                  <a:pt x="2277084" y="534029"/>
                </a:cubicBezTo>
                <a:cubicBezTo>
                  <a:pt x="2209659" y="538533"/>
                  <a:pt x="2142233" y="601579"/>
                  <a:pt x="2074809" y="633101"/>
                </a:cubicBezTo>
                <a:cubicBezTo>
                  <a:pt x="2007382" y="669128"/>
                  <a:pt x="2038848" y="705154"/>
                  <a:pt x="2047838" y="745683"/>
                </a:cubicBezTo>
                <a:cubicBezTo>
                  <a:pt x="2061323" y="790716"/>
                  <a:pt x="2110768" y="772703"/>
                  <a:pt x="2182689" y="795219"/>
                </a:cubicBezTo>
                <a:cubicBezTo>
                  <a:pt x="2250114" y="813232"/>
                  <a:pt x="2200669" y="880781"/>
                  <a:pt x="2209659" y="925814"/>
                </a:cubicBezTo>
                <a:cubicBezTo>
                  <a:pt x="2223144" y="970847"/>
                  <a:pt x="2268095" y="903298"/>
                  <a:pt x="2277084" y="876278"/>
                </a:cubicBezTo>
                <a:cubicBezTo>
                  <a:pt x="2290569" y="849258"/>
                  <a:pt x="2371480" y="813232"/>
                  <a:pt x="2402945" y="786213"/>
                </a:cubicBezTo>
                <a:cubicBezTo>
                  <a:pt x="2434411" y="759193"/>
                  <a:pt x="2398450" y="705154"/>
                  <a:pt x="2407440" y="691644"/>
                </a:cubicBezTo>
                <a:cubicBezTo>
                  <a:pt x="2416431" y="673631"/>
                  <a:pt x="2438905" y="633101"/>
                  <a:pt x="2461381" y="583565"/>
                </a:cubicBezTo>
                <a:cubicBezTo>
                  <a:pt x="2483856" y="534029"/>
                  <a:pt x="2524311" y="570056"/>
                  <a:pt x="2564767" y="565552"/>
                </a:cubicBezTo>
                <a:cubicBezTo>
                  <a:pt x="2609716" y="561049"/>
                  <a:pt x="2609716" y="597075"/>
                  <a:pt x="2645677" y="619592"/>
                </a:cubicBezTo>
                <a:cubicBezTo>
                  <a:pt x="2681637" y="642108"/>
                  <a:pt x="2659162" y="673631"/>
                  <a:pt x="2672647" y="687141"/>
                </a:cubicBezTo>
                <a:cubicBezTo>
                  <a:pt x="2686132" y="700651"/>
                  <a:pt x="2722093" y="682637"/>
                  <a:pt x="2762548" y="651115"/>
                </a:cubicBezTo>
                <a:cubicBezTo>
                  <a:pt x="2803003" y="624095"/>
                  <a:pt x="2798508" y="687141"/>
                  <a:pt x="2798508" y="718664"/>
                </a:cubicBezTo>
                <a:cubicBezTo>
                  <a:pt x="2798508" y="745683"/>
                  <a:pt x="2798508" y="786213"/>
                  <a:pt x="2838963" y="817736"/>
                </a:cubicBezTo>
                <a:cubicBezTo>
                  <a:pt x="2879419" y="844755"/>
                  <a:pt x="2870429" y="930317"/>
                  <a:pt x="2874924" y="975350"/>
                </a:cubicBezTo>
                <a:cubicBezTo>
                  <a:pt x="2874924" y="1020383"/>
                  <a:pt x="2924369" y="1033893"/>
                  <a:pt x="2883913" y="1065415"/>
                </a:cubicBezTo>
                <a:cubicBezTo>
                  <a:pt x="2847954" y="1101442"/>
                  <a:pt x="2825479" y="1065415"/>
                  <a:pt x="2762548" y="1051906"/>
                </a:cubicBezTo>
                <a:cubicBezTo>
                  <a:pt x="2699618" y="1033893"/>
                  <a:pt x="2713102" y="1047402"/>
                  <a:pt x="2762548" y="1011376"/>
                </a:cubicBezTo>
                <a:cubicBezTo>
                  <a:pt x="2811993" y="979853"/>
                  <a:pt x="2798508" y="943827"/>
                  <a:pt x="2758053" y="952834"/>
                </a:cubicBezTo>
                <a:cubicBezTo>
                  <a:pt x="2722093" y="961840"/>
                  <a:pt x="2686132" y="1002370"/>
                  <a:pt x="2636687" y="1006873"/>
                </a:cubicBezTo>
                <a:cubicBezTo>
                  <a:pt x="2582746" y="1011376"/>
                  <a:pt x="2636687" y="952834"/>
                  <a:pt x="2569262" y="961840"/>
                </a:cubicBezTo>
                <a:cubicBezTo>
                  <a:pt x="2506331" y="975350"/>
                  <a:pt x="2506331" y="1015879"/>
                  <a:pt x="2524311" y="1011376"/>
                </a:cubicBezTo>
                <a:cubicBezTo>
                  <a:pt x="2542291" y="1011376"/>
                  <a:pt x="2609716" y="1020383"/>
                  <a:pt x="2587242" y="1047402"/>
                </a:cubicBezTo>
                <a:cubicBezTo>
                  <a:pt x="2569262" y="1074422"/>
                  <a:pt x="2609716" y="1092435"/>
                  <a:pt x="2681637" y="1092435"/>
                </a:cubicBezTo>
                <a:cubicBezTo>
                  <a:pt x="2749063" y="1092435"/>
                  <a:pt x="2668152" y="1150978"/>
                  <a:pt x="2605222" y="1173494"/>
                </a:cubicBezTo>
                <a:cubicBezTo>
                  <a:pt x="2537797" y="1196010"/>
                  <a:pt x="2488351" y="1187004"/>
                  <a:pt x="2474866" y="1159984"/>
                </a:cubicBezTo>
                <a:cubicBezTo>
                  <a:pt x="2465876" y="1132965"/>
                  <a:pt x="2407440" y="1187004"/>
                  <a:pt x="2371480" y="1223030"/>
                </a:cubicBezTo>
                <a:cubicBezTo>
                  <a:pt x="2340015" y="1254553"/>
                  <a:pt x="2268095" y="1304089"/>
                  <a:pt x="2205164" y="1344618"/>
                </a:cubicBezTo>
                <a:cubicBezTo>
                  <a:pt x="2146729" y="1380644"/>
                  <a:pt x="2146729" y="1394154"/>
                  <a:pt x="2119759" y="1443690"/>
                </a:cubicBezTo>
                <a:cubicBezTo>
                  <a:pt x="2092788" y="1488723"/>
                  <a:pt x="1989403" y="1560775"/>
                  <a:pt x="1935462" y="1601305"/>
                </a:cubicBezTo>
                <a:cubicBezTo>
                  <a:pt x="1881522" y="1637331"/>
                  <a:pt x="1939957" y="1731900"/>
                  <a:pt x="1962432" y="1767926"/>
                </a:cubicBezTo>
                <a:cubicBezTo>
                  <a:pt x="1984908" y="1803952"/>
                  <a:pt x="1975918" y="1839978"/>
                  <a:pt x="1980413" y="1885011"/>
                </a:cubicBezTo>
                <a:cubicBezTo>
                  <a:pt x="1984908" y="1930044"/>
                  <a:pt x="2020868" y="1970573"/>
                  <a:pt x="2079303" y="1979580"/>
                </a:cubicBezTo>
                <a:cubicBezTo>
                  <a:pt x="2133244" y="1993089"/>
                  <a:pt x="2218649" y="2051632"/>
                  <a:pt x="2326530" y="2051632"/>
                </a:cubicBezTo>
                <a:cubicBezTo>
                  <a:pt x="2429916" y="2051632"/>
                  <a:pt x="2384966" y="2123684"/>
                  <a:pt x="2375975" y="2110174"/>
                </a:cubicBezTo>
                <a:cubicBezTo>
                  <a:pt x="2371480" y="2092161"/>
                  <a:pt x="2326530" y="2087658"/>
                  <a:pt x="2259105" y="2087658"/>
                </a:cubicBezTo>
                <a:cubicBezTo>
                  <a:pt x="2196174" y="2083155"/>
                  <a:pt x="2119759" y="2065142"/>
                  <a:pt x="2007382" y="2065142"/>
                </a:cubicBezTo>
                <a:cubicBezTo>
                  <a:pt x="1895007" y="2060638"/>
                  <a:pt x="1971423" y="1993089"/>
                  <a:pt x="1953443" y="1966070"/>
                </a:cubicBezTo>
                <a:cubicBezTo>
                  <a:pt x="1935462" y="1934547"/>
                  <a:pt x="1845561" y="1952560"/>
                  <a:pt x="1796116" y="1930044"/>
                </a:cubicBezTo>
                <a:cubicBezTo>
                  <a:pt x="1751167" y="1907527"/>
                  <a:pt x="1872532" y="1871501"/>
                  <a:pt x="1890512" y="1871501"/>
                </a:cubicBezTo>
                <a:cubicBezTo>
                  <a:pt x="1903997" y="1871501"/>
                  <a:pt x="1939957" y="1853488"/>
                  <a:pt x="1935462" y="1835475"/>
                </a:cubicBezTo>
                <a:cubicBezTo>
                  <a:pt x="1930967" y="1817462"/>
                  <a:pt x="1908492" y="1835475"/>
                  <a:pt x="1868037" y="1790442"/>
                </a:cubicBezTo>
                <a:cubicBezTo>
                  <a:pt x="1832077" y="1745409"/>
                  <a:pt x="1863542" y="1704880"/>
                  <a:pt x="1845561" y="1682364"/>
                </a:cubicBezTo>
                <a:cubicBezTo>
                  <a:pt x="1832077" y="1659847"/>
                  <a:pt x="1755661" y="1641834"/>
                  <a:pt x="1697226" y="1646337"/>
                </a:cubicBezTo>
                <a:cubicBezTo>
                  <a:pt x="1634295" y="1650841"/>
                  <a:pt x="1643285" y="1668854"/>
                  <a:pt x="1584850" y="1664351"/>
                </a:cubicBezTo>
                <a:cubicBezTo>
                  <a:pt x="1521920" y="1659847"/>
                  <a:pt x="1441010" y="1704880"/>
                  <a:pt x="1391564" y="1790442"/>
                </a:cubicBezTo>
                <a:cubicBezTo>
                  <a:pt x="1342118" y="1876004"/>
                  <a:pt x="1405048" y="2033619"/>
                  <a:pt x="1432019" y="2060638"/>
                </a:cubicBezTo>
                <a:cubicBezTo>
                  <a:pt x="1458989" y="2087658"/>
                  <a:pt x="1508434" y="2087658"/>
                  <a:pt x="1557880" y="2015606"/>
                </a:cubicBezTo>
                <a:cubicBezTo>
                  <a:pt x="1611820" y="1943553"/>
                  <a:pt x="1674751" y="1934547"/>
                  <a:pt x="1701721" y="1952560"/>
                </a:cubicBezTo>
                <a:cubicBezTo>
                  <a:pt x="1733186" y="1970573"/>
                  <a:pt x="1629800" y="2087658"/>
                  <a:pt x="1629800" y="2105671"/>
                </a:cubicBezTo>
                <a:cubicBezTo>
                  <a:pt x="1629800" y="2123684"/>
                  <a:pt x="1697226" y="2146201"/>
                  <a:pt x="1746671" y="2146201"/>
                </a:cubicBezTo>
                <a:cubicBezTo>
                  <a:pt x="1796116" y="2146201"/>
                  <a:pt x="1742176" y="2281299"/>
                  <a:pt x="1760156" y="2303815"/>
                </a:cubicBezTo>
                <a:cubicBezTo>
                  <a:pt x="1778136" y="2330835"/>
                  <a:pt x="1809602" y="2362358"/>
                  <a:pt x="1836571" y="2357854"/>
                </a:cubicBezTo>
                <a:cubicBezTo>
                  <a:pt x="1863542" y="2353351"/>
                  <a:pt x="1908492" y="2380371"/>
                  <a:pt x="1935462" y="2366861"/>
                </a:cubicBezTo>
                <a:cubicBezTo>
                  <a:pt x="1962432" y="2353351"/>
                  <a:pt x="2011878" y="2294808"/>
                  <a:pt x="2056828" y="2263286"/>
                </a:cubicBezTo>
                <a:cubicBezTo>
                  <a:pt x="2097283" y="2231763"/>
                  <a:pt x="2151224" y="2258782"/>
                  <a:pt x="2227639" y="2303815"/>
                </a:cubicBezTo>
                <a:cubicBezTo>
                  <a:pt x="2308550" y="2344344"/>
                  <a:pt x="2317540" y="2308318"/>
                  <a:pt x="2402945" y="2299312"/>
                </a:cubicBezTo>
                <a:cubicBezTo>
                  <a:pt x="2492846" y="2285802"/>
                  <a:pt x="2470371" y="2420900"/>
                  <a:pt x="2533301" y="2452423"/>
                </a:cubicBezTo>
                <a:cubicBezTo>
                  <a:pt x="2591737" y="2488449"/>
                  <a:pt x="2686132" y="2497456"/>
                  <a:pt x="2731082" y="2560501"/>
                </a:cubicBezTo>
                <a:cubicBezTo>
                  <a:pt x="2780527" y="2619044"/>
                  <a:pt x="2767043" y="2686593"/>
                  <a:pt x="2789518" y="2691096"/>
                </a:cubicBezTo>
                <a:cubicBezTo>
                  <a:pt x="2811993" y="2700103"/>
                  <a:pt x="2883913" y="2704606"/>
                  <a:pt x="2919874" y="2736129"/>
                </a:cubicBezTo>
                <a:cubicBezTo>
                  <a:pt x="2951339" y="2763149"/>
                  <a:pt x="2969319" y="2767652"/>
                  <a:pt x="3009775" y="2767652"/>
                </a:cubicBezTo>
                <a:cubicBezTo>
                  <a:pt x="3050230" y="2767652"/>
                  <a:pt x="3095180" y="2767652"/>
                  <a:pt x="3104170" y="2808181"/>
                </a:cubicBezTo>
                <a:cubicBezTo>
                  <a:pt x="3113160" y="2844208"/>
                  <a:pt x="3113160" y="2821691"/>
                  <a:pt x="3185081" y="2839704"/>
                </a:cubicBezTo>
                <a:cubicBezTo>
                  <a:pt x="3252506" y="2857717"/>
                  <a:pt x="3234526" y="2925266"/>
                  <a:pt x="3234526" y="2970299"/>
                </a:cubicBezTo>
                <a:cubicBezTo>
                  <a:pt x="3234526" y="3015332"/>
                  <a:pt x="3180586" y="3055861"/>
                  <a:pt x="3135635" y="3105397"/>
                </a:cubicBezTo>
                <a:cubicBezTo>
                  <a:pt x="3095180" y="3154933"/>
                  <a:pt x="3099675" y="3190959"/>
                  <a:pt x="3108665" y="3254005"/>
                </a:cubicBezTo>
                <a:cubicBezTo>
                  <a:pt x="3113160" y="3312548"/>
                  <a:pt x="3095180" y="3375594"/>
                  <a:pt x="3077200" y="3429633"/>
                </a:cubicBezTo>
                <a:cubicBezTo>
                  <a:pt x="3059220" y="3488175"/>
                  <a:pt x="2924369" y="3510692"/>
                  <a:pt x="2879419" y="3528705"/>
                </a:cubicBezTo>
                <a:cubicBezTo>
                  <a:pt x="2838963" y="3551221"/>
                  <a:pt x="2852449" y="3578241"/>
                  <a:pt x="2852449" y="3609764"/>
                </a:cubicBezTo>
                <a:cubicBezTo>
                  <a:pt x="2852449" y="3641287"/>
                  <a:pt x="2852449" y="3672809"/>
                  <a:pt x="2820983" y="3717842"/>
                </a:cubicBezTo>
                <a:cubicBezTo>
                  <a:pt x="2789518" y="3758372"/>
                  <a:pt x="2803003" y="3767378"/>
                  <a:pt x="2776033" y="3821417"/>
                </a:cubicBezTo>
                <a:cubicBezTo>
                  <a:pt x="2749063" y="3875457"/>
                  <a:pt x="2708607" y="3879960"/>
                  <a:pt x="2663657" y="3879960"/>
                </a:cubicBezTo>
                <a:cubicBezTo>
                  <a:pt x="2623202" y="3879960"/>
                  <a:pt x="2659162" y="3902476"/>
                  <a:pt x="2681637" y="3952012"/>
                </a:cubicBezTo>
                <a:cubicBezTo>
                  <a:pt x="2699618" y="4001548"/>
                  <a:pt x="2645677" y="4015058"/>
                  <a:pt x="2632192" y="4028568"/>
                </a:cubicBezTo>
                <a:cubicBezTo>
                  <a:pt x="2614212" y="4037574"/>
                  <a:pt x="2582746" y="4033071"/>
                  <a:pt x="2569262" y="4073601"/>
                </a:cubicBezTo>
                <a:cubicBezTo>
                  <a:pt x="2560271" y="4109627"/>
                  <a:pt x="2555776" y="4100620"/>
                  <a:pt x="2528807" y="4105123"/>
                </a:cubicBezTo>
                <a:cubicBezTo>
                  <a:pt x="2501836" y="4114130"/>
                  <a:pt x="2497341" y="4118633"/>
                  <a:pt x="2515321" y="4132143"/>
                </a:cubicBezTo>
                <a:cubicBezTo>
                  <a:pt x="2537797" y="4150156"/>
                  <a:pt x="2537797" y="4163666"/>
                  <a:pt x="2528807" y="4177176"/>
                </a:cubicBezTo>
                <a:cubicBezTo>
                  <a:pt x="2519817" y="4195189"/>
                  <a:pt x="2492846" y="4226712"/>
                  <a:pt x="2492846" y="4262738"/>
                </a:cubicBezTo>
                <a:cubicBezTo>
                  <a:pt x="2488351" y="4294261"/>
                  <a:pt x="2533301" y="4294261"/>
                  <a:pt x="2542291" y="4330287"/>
                </a:cubicBezTo>
                <a:cubicBezTo>
                  <a:pt x="2555776" y="4366313"/>
                  <a:pt x="2519817" y="4379823"/>
                  <a:pt x="2528807" y="4411346"/>
                </a:cubicBezTo>
                <a:cubicBezTo>
                  <a:pt x="2537797" y="4447372"/>
                  <a:pt x="2551281" y="4438366"/>
                  <a:pt x="2564767" y="4487902"/>
                </a:cubicBezTo>
                <a:cubicBezTo>
                  <a:pt x="2573757" y="4537438"/>
                  <a:pt x="2609716" y="4514921"/>
                  <a:pt x="2677143" y="4564457"/>
                </a:cubicBezTo>
                <a:cubicBezTo>
                  <a:pt x="2740073" y="4613993"/>
                  <a:pt x="2677143" y="4600483"/>
                  <a:pt x="2569262" y="4600483"/>
                </a:cubicBezTo>
                <a:cubicBezTo>
                  <a:pt x="2465876" y="4600483"/>
                  <a:pt x="2519817" y="4541941"/>
                  <a:pt x="2519817" y="4523928"/>
                </a:cubicBezTo>
                <a:cubicBezTo>
                  <a:pt x="2519817" y="4505915"/>
                  <a:pt x="2488351" y="4537438"/>
                  <a:pt x="2479361" y="4528431"/>
                </a:cubicBezTo>
                <a:cubicBezTo>
                  <a:pt x="2470371" y="4514921"/>
                  <a:pt x="2465876" y="4510418"/>
                  <a:pt x="2362490" y="4447372"/>
                </a:cubicBezTo>
                <a:cubicBezTo>
                  <a:pt x="2259105" y="4384326"/>
                  <a:pt x="2308550" y="4316777"/>
                  <a:pt x="2286075" y="4294261"/>
                </a:cubicBezTo>
                <a:cubicBezTo>
                  <a:pt x="2263600" y="4276248"/>
                  <a:pt x="2281580" y="4222209"/>
                  <a:pt x="2281580" y="4181679"/>
                </a:cubicBezTo>
                <a:cubicBezTo>
                  <a:pt x="2281580" y="4145653"/>
                  <a:pt x="2236629" y="4172673"/>
                  <a:pt x="2232134" y="4132143"/>
                </a:cubicBezTo>
                <a:cubicBezTo>
                  <a:pt x="2227639" y="4091614"/>
                  <a:pt x="2232134" y="4051084"/>
                  <a:pt x="2218649" y="4028568"/>
                </a:cubicBezTo>
                <a:cubicBezTo>
                  <a:pt x="2205164" y="4010555"/>
                  <a:pt x="2191679" y="3970025"/>
                  <a:pt x="2205164" y="3920489"/>
                </a:cubicBezTo>
                <a:cubicBezTo>
                  <a:pt x="2214154" y="3870953"/>
                  <a:pt x="2182689" y="3807908"/>
                  <a:pt x="2182689" y="3740359"/>
                </a:cubicBezTo>
                <a:cubicBezTo>
                  <a:pt x="2182689" y="3677313"/>
                  <a:pt x="2182689" y="3456652"/>
                  <a:pt x="2182689" y="3393607"/>
                </a:cubicBezTo>
                <a:cubicBezTo>
                  <a:pt x="2182689" y="3330561"/>
                  <a:pt x="2133244" y="3285528"/>
                  <a:pt x="2070313" y="3258509"/>
                </a:cubicBezTo>
                <a:cubicBezTo>
                  <a:pt x="2007382" y="3231489"/>
                  <a:pt x="1966928" y="3199966"/>
                  <a:pt x="1939957" y="3118907"/>
                </a:cubicBezTo>
                <a:cubicBezTo>
                  <a:pt x="1917482" y="3033345"/>
                  <a:pt x="1872532" y="2983809"/>
                  <a:pt x="1845561" y="2943280"/>
                </a:cubicBezTo>
                <a:cubicBezTo>
                  <a:pt x="1814097" y="2902750"/>
                  <a:pt x="1787126" y="2880234"/>
                  <a:pt x="1800611" y="2853214"/>
                </a:cubicBezTo>
                <a:cubicBezTo>
                  <a:pt x="1818592" y="2826194"/>
                  <a:pt x="1845561" y="2790168"/>
                  <a:pt x="1814097" y="2758645"/>
                </a:cubicBezTo>
                <a:cubicBezTo>
                  <a:pt x="1782631" y="2722619"/>
                  <a:pt x="1809602" y="2686593"/>
                  <a:pt x="1868037" y="2632554"/>
                </a:cubicBezTo>
                <a:cubicBezTo>
                  <a:pt x="1921977" y="2578515"/>
                  <a:pt x="1908492" y="2497456"/>
                  <a:pt x="1908492" y="2461430"/>
                </a:cubicBezTo>
                <a:cubicBezTo>
                  <a:pt x="1908492" y="2425403"/>
                  <a:pt x="1863542" y="2443416"/>
                  <a:pt x="1827582" y="2447920"/>
                </a:cubicBezTo>
                <a:cubicBezTo>
                  <a:pt x="1796116" y="2447920"/>
                  <a:pt x="1782631" y="2402887"/>
                  <a:pt x="1737681" y="2384874"/>
                </a:cubicBezTo>
                <a:cubicBezTo>
                  <a:pt x="1692731" y="2371364"/>
                  <a:pt x="1661266" y="2362358"/>
                  <a:pt x="1656771" y="2317325"/>
                </a:cubicBezTo>
                <a:cubicBezTo>
                  <a:pt x="1647781" y="2272292"/>
                  <a:pt x="1629800" y="2240769"/>
                  <a:pt x="1584850" y="2240769"/>
                </a:cubicBezTo>
                <a:cubicBezTo>
                  <a:pt x="1539899" y="2240769"/>
                  <a:pt x="1499444" y="2195737"/>
                  <a:pt x="1481464" y="2159710"/>
                </a:cubicBezTo>
                <a:cubicBezTo>
                  <a:pt x="1463484" y="2128188"/>
                  <a:pt x="1432019" y="2159710"/>
                  <a:pt x="1382574" y="2164214"/>
                </a:cubicBezTo>
                <a:cubicBezTo>
                  <a:pt x="1333128" y="2173220"/>
                  <a:pt x="1270198" y="2101168"/>
                  <a:pt x="1189287" y="2065142"/>
                </a:cubicBezTo>
                <a:cubicBezTo>
                  <a:pt x="1103882" y="2033619"/>
                  <a:pt x="1148832" y="1984083"/>
                  <a:pt x="1148832" y="1930044"/>
                </a:cubicBezTo>
                <a:cubicBezTo>
                  <a:pt x="1148832" y="1876004"/>
                  <a:pt x="1103882" y="1885011"/>
                  <a:pt x="1072417" y="1812959"/>
                </a:cubicBezTo>
                <a:cubicBezTo>
                  <a:pt x="1036457" y="1740906"/>
                  <a:pt x="1009486" y="1637331"/>
                  <a:pt x="987011" y="1605808"/>
                </a:cubicBezTo>
                <a:cubicBezTo>
                  <a:pt x="960041" y="1569782"/>
                  <a:pt x="973526" y="1682364"/>
                  <a:pt x="991506" y="1740906"/>
                </a:cubicBezTo>
                <a:cubicBezTo>
                  <a:pt x="1009486" y="1799449"/>
                  <a:pt x="1022971" y="1835475"/>
                  <a:pt x="1040952" y="1876004"/>
                </a:cubicBezTo>
                <a:cubicBezTo>
                  <a:pt x="1058932" y="1921037"/>
                  <a:pt x="1018476" y="1898521"/>
                  <a:pt x="982516" y="1871501"/>
                </a:cubicBezTo>
                <a:cubicBezTo>
                  <a:pt x="942061" y="1848985"/>
                  <a:pt x="964536" y="1830972"/>
                  <a:pt x="960041" y="1799449"/>
                </a:cubicBezTo>
                <a:cubicBezTo>
                  <a:pt x="960041" y="1763423"/>
                  <a:pt x="933071" y="1785939"/>
                  <a:pt x="933071" y="1745409"/>
                </a:cubicBezTo>
                <a:cubicBezTo>
                  <a:pt x="933071" y="1704880"/>
                  <a:pt x="942061" y="1704880"/>
                  <a:pt x="919586" y="1682364"/>
                </a:cubicBezTo>
                <a:cubicBezTo>
                  <a:pt x="897111" y="1655344"/>
                  <a:pt x="897111" y="1610311"/>
                  <a:pt x="897111" y="1569782"/>
                </a:cubicBezTo>
                <a:cubicBezTo>
                  <a:pt x="897111" y="1533756"/>
                  <a:pt x="892615" y="1524749"/>
                  <a:pt x="852160" y="1511239"/>
                </a:cubicBezTo>
                <a:cubicBezTo>
                  <a:pt x="811705" y="1493226"/>
                  <a:pt x="825190" y="1443690"/>
                  <a:pt x="825190" y="1398658"/>
                </a:cubicBezTo>
                <a:cubicBezTo>
                  <a:pt x="825190" y="1358128"/>
                  <a:pt x="816200" y="1304089"/>
                  <a:pt x="834180" y="1268063"/>
                </a:cubicBezTo>
                <a:cubicBezTo>
                  <a:pt x="847665" y="1227533"/>
                  <a:pt x="960041" y="1114951"/>
                  <a:pt x="964536" y="1074422"/>
                </a:cubicBezTo>
                <a:cubicBezTo>
                  <a:pt x="969031" y="1033893"/>
                  <a:pt x="982516" y="1020383"/>
                  <a:pt x="960041" y="1002370"/>
                </a:cubicBezTo>
                <a:cubicBezTo>
                  <a:pt x="942061" y="984357"/>
                  <a:pt x="937566" y="984357"/>
                  <a:pt x="937566" y="961840"/>
                </a:cubicBezTo>
                <a:cubicBezTo>
                  <a:pt x="942061" y="939324"/>
                  <a:pt x="969031" y="939324"/>
                  <a:pt x="969031" y="916808"/>
                </a:cubicBezTo>
                <a:cubicBezTo>
                  <a:pt x="969031" y="894291"/>
                  <a:pt x="987011" y="867272"/>
                  <a:pt x="996001" y="835749"/>
                </a:cubicBezTo>
                <a:cubicBezTo>
                  <a:pt x="1004991" y="804226"/>
                  <a:pt x="955546" y="844755"/>
                  <a:pt x="951051" y="867272"/>
                </a:cubicBezTo>
                <a:cubicBezTo>
                  <a:pt x="946556" y="889788"/>
                  <a:pt x="933071" y="903298"/>
                  <a:pt x="910596" y="907801"/>
                </a:cubicBezTo>
                <a:cubicBezTo>
                  <a:pt x="888121" y="912304"/>
                  <a:pt x="879130" y="867272"/>
                  <a:pt x="915091" y="858265"/>
                </a:cubicBezTo>
                <a:cubicBezTo>
                  <a:pt x="955546" y="849258"/>
                  <a:pt x="937566" y="822239"/>
                  <a:pt x="937566" y="795219"/>
                </a:cubicBezTo>
                <a:cubicBezTo>
                  <a:pt x="933071" y="763696"/>
                  <a:pt x="937566" y="745683"/>
                  <a:pt x="955546" y="741180"/>
                </a:cubicBezTo>
                <a:cubicBezTo>
                  <a:pt x="973526" y="736677"/>
                  <a:pt x="964536" y="700651"/>
                  <a:pt x="946556" y="687141"/>
                </a:cubicBezTo>
                <a:cubicBezTo>
                  <a:pt x="928576" y="673631"/>
                  <a:pt x="861150" y="655618"/>
                  <a:pt x="834180" y="642108"/>
                </a:cubicBezTo>
                <a:cubicBezTo>
                  <a:pt x="807210" y="628598"/>
                  <a:pt x="775745" y="646611"/>
                  <a:pt x="744280" y="651115"/>
                </a:cubicBezTo>
                <a:cubicBezTo>
                  <a:pt x="717310" y="660121"/>
                  <a:pt x="694834" y="682637"/>
                  <a:pt x="654379" y="660121"/>
                </a:cubicBezTo>
                <a:cubicBezTo>
                  <a:pt x="618419" y="637605"/>
                  <a:pt x="618419" y="705154"/>
                  <a:pt x="573468" y="741180"/>
                </a:cubicBezTo>
                <a:cubicBezTo>
                  <a:pt x="528518" y="772703"/>
                  <a:pt x="470083" y="813232"/>
                  <a:pt x="474578" y="786213"/>
                </a:cubicBezTo>
                <a:cubicBezTo>
                  <a:pt x="479073" y="759193"/>
                  <a:pt x="461093" y="745683"/>
                  <a:pt x="411647" y="763696"/>
                </a:cubicBezTo>
                <a:cubicBezTo>
                  <a:pt x="366697" y="781709"/>
                  <a:pt x="123965" y="858265"/>
                  <a:pt x="29570" y="889788"/>
                </a:cubicBezTo>
                <a:cubicBezTo>
                  <a:pt x="-42351" y="916808"/>
                  <a:pt x="29570" y="826742"/>
                  <a:pt x="110480" y="808729"/>
                </a:cubicBezTo>
                <a:cubicBezTo>
                  <a:pt x="195886" y="790716"/>
                  <a:pt x="389172" y="714160"/>
                  <a:pt x="425132" y="709657"/>
                </a:cubicBezTo>
                <a:cubicBezTo>
                  <a:pt x="461093" y="705154"/>
                  <a:pt x="375687" y="673631"/>
                  <a:pt x="321747" y="655618"/>
                </a:cubicBezTo>
                <a:cubicBezTo>
                  <a:pt x="267806" y="642108"/>
                  <a:pt x="353212" y="624095"/>
                  <a:pt x="375687" y="588069"/>
                </a:cubicBezTo>
                <a:cubicBezTo>
                  <a:pt x="398162" y="556546"/>
                  <a:pt x="461093" y="552043"/>
                  <a:pt x="506043" y="543036"/>
                </a:cubicBezTo>
                <a:cubicBezTo>
                  <a:pt x="550993" y="534029"/>
                  <a:pt x="510538" y="534029"/>
                  <a:pt x="483568" y="493500"/>
                </a:cubicBezTo>
                <a:cubicBezTo>
                  <a:pt x="452103" y="457475"/>
                  <a:pt x="595944" y="461978"/>
                  <a:pt x="654379" y="457475"/>
                </a:cubicBezTo>
                <a:cubicBezTo>
                  <a:pt x="717310" y="452971"/>
                  <a:pt x="649884" y="430455"/>
                  <a:pt x="681349" y="407939"/>
                </a:cubicBezTo>
                <a:cubicBezTo>
                  <a:pt x="717310" y="385422"/>
                  <a:pt x="856655" y="344893"/>
                  <a:pt x="969031" y="322377"/>
                </a:cubicBezTo>
                <a:cubicBezTo>
                  <a:pt x="1081407" y="299860"/>
                  <a:pt x="1225248" y="353899"/>
                  <a:pt x="1297168" y="376416"/>
                </a:cubicBezTo>
                <a:cubicBezTo>
                  <a:pt x="1364594" y="398932"/>
                  <a:pt x="1346614" y="376416"/>
                  <a:pt x="1449999" y="349396"/>
                </a:cubicBezTo>
                <a:cubicBezTo>
                  <a:pt x="1553385" y="322377"/>
                  <a:pt x="1611820" y="353899"/>
                  <a:pt x="1710711" y="358402"/>
                </a:cubicBezTo>
                <a:cubicBezTo>
                  <a:pt x="1809602" y="362906"/>
                  <a:pt x="1778136" y="389925"/>
                  <a:pt x="1845561" y="403435"/>
                </a:cubicBezTo>
                <a:cubicBezTo>
                  <a:pt x="1908492" y="416945"/>
                  <a:pt x="1859047" y="389925"/>
                  <a:pt x="1832077" y="376416"/>
                </a:cubicBezTo>
                <a:cubicBezTo>
                  <a:pt x="1805106" y="362906"/>
                  <a:pt x="1823087" y="344893"/>
                  <a:pt x="1814097" y="322377"/>
                </a:cubicBezTo>
                <a:cubicBezTo>
                  <a:pt x="1805106" y="299860"/>
                  <a:pt x="1773641" y="317873"/>
                  <a:pt x="1724196" y="308867"/>
                </a:cubicBezTo>
                <a:cubicBezTo>
                  <a:pt x="1679246" y="299860"/>
                  <a:pt x="1773641" y="205291"/>
                  <a:pt x="1845561" y="200788"/>
                </a:cubicBezTo>
                <a:cubicBezTo>
                  <a:pt x="1917482" y="196285"/>
                  <a:pt x="1948947" y="232311"/>
                  <a:pt x="2020868" y="254827"/>
                </a:cubicBezTo>
                <a:cubicBezTo>
                  <a:pt x="2092788" y="277344"/>
                  <a:pt x="2182689" y="227808"/>
                  <a:pt x="2182689" y="245821"/>
                </a:cubicBezTo>
                <a:cubicBezTo>
                  <a:pt x="2182689" y="259330"/>
                  <a:pt x="2142233" y="272840"/>
                  <a:pt x="2146729" y="317873"/>
                </a:cubicBezTo>
                <a:cubicBezTo>
                  <a:pt x="2151224" y="362906"/>
                  <a:pt x="2110768" y="362906"/>
                  <a:pt x="2079303" y="385422"/>
                </a:cubicBezTo>
                <a:cubicBezTo>
                  <a:pt x="2043343" y="403435"/>
                  <a:pt x="2115263" y="407939"/>
                  <a:pt x="2142233" y="407939"/>
                </a:cubicBezTo>
                <a:cubicBezTo>
                  <a:pt x="2169204" y="407939"/>
                  <a:pt x="2182689" y="367409"/>
                  <a:pt x="2218649" y="367409"/>
                </a:cubicBezTo>
                <a:cubicBezTo>
                  <a:pt x="2254610" y="367409"/>
                  <a:pt x="2254610" y="340390"/>
                  <a:pt x="2223144" y="317873"/>
                </a:cubicBezTo>
                <a:cubicBezTo>
                  <a:pt x="2187184" y="295357"/>
                  <a:pt x="2254610" y="254827"/>
                  <a:pt x="2290569" y="245821"/>
                </a:cubicBezTo>
                <a:cubicBezTo>
                  <a:pt x="2326530" y="241317"/>
                  <a:pt x="2326530" y="277344"/>
                  <a:pt x="2349005" y="245821"/>
                </a:cubicBezTo>
                <a:cubicBezTo>
                  <a:pt x="2366985" y="218801"/>
                  <a:pt x="2420925" y="187278"/>
                  <a:pt x="2461381" y="169265"/>
                </a:cubicBezTo>
                <a:cubicBezTo>
                  <a:pt x="2471494" y="163636"/>
                  <a:pt x="2485261" y="160822"/>
                  <a:pt x="2501134" y="159836"/>
                </a:cubicBezTo>
                <a:close/>
                <a:moveTo>
                  <a:pt x="4758437" y="48789"/>
                </a:moveTo>
                <a:cubicBezTo>
                  <a:pt x="4784525" y="47734"/>
                  <a:pt x="4810402" y="48578"/>
                  <a:pt x="4834028" y="51958"/>
                </a:cubicBezTo>
                <a:cubicBezTo>
                  <a:pt x="4933036" y="69982"/>
                  <a:pt x="5050045" y="56464"/>
                  <a:pt x="4996041" y="83501"/>
                </a:cubicBezTo>
                <a:cubicBezTo>
                  <a:pt x="4942037" y="110537"/>
                  <a:pt x="4879032" y="155598"/>
                  <a:pt x="4834028" y="173622"/>
                </a:cubicBezTo>
                <a:cubicBezTo>
                  <a:pt x="4789025" y="196153"/>
                  <a:pt x="4802526" y="83501"/>
                  <a:pt x="4762023" y="146586"/>
                </a:cubicBezTo>
                <a:cubicBezTo>
                  <a:pt x="4757522" y="173622"/>
                  <a:pt x="4730520" y="196153"/>
                  <a:pt x="4690017" y="182634"/>
                </a:cubicBezTo>
                <a:cubicBezTo>
                  <a:pt x="4690017" y="182634"/>
                  <a:pt x="4685517" y="182634"/>
                  <a:pt x="4681016" y="178128"/>
                </a:cubicBezTo>
                <a:cubicBezTo>
                  <a:pt x="4627012" y="164610"/>
                  <a:pt x="4537005" y="115043"/>
                  <a:pt x="4573008" y="92513"/>
                </a:cubicBezTo>
                <a:cubicBezTo>
                  <a:pt x="4600010" y="72235"/>
                  <a:pt x="4680173" y="51958"/>
                  <a:pt x="4758437" y="48789"/>
                </a:cubicBezTo>
                <a:close/>
                <a:moveTo>
                  <a:pt x="6095124" y="37290"/>
                </a:moveTo>
                <a:cubicBezTo>
                  <a:pt x="6102735" y="36604"/>
                  <a:pt x="6112286" y="36956"/>
                  <a:pt x="6124085" y="38644"/>
                </a:cubicBezTo>
                <a:cubicBezTo>
                  <a:pt x="6213978" y="52151"/>
                  <a:pt x="6276904" y="56653"/>
                  <a:pt x="6317356" y="83666"/>
                </a:cubicBezTo>
                <a:cubicBezTo>
                  <a:pt x="6362303" y="110679"/>
                  <a:pt x="6407249" y="151199"/>
                  <a:pt x="6488154" y="151199"/>
                </a:cubicBezTo>
                <a:cubicBezTo>
                  <a:pt x="6573553" y="151199"/>
                  <a:pt x="6636478" y="124186"/>
                  <a:pt x="6667941" y="178212"/>
                </a:cubicBezTo>
                <a:cubicBezTo>
                  <a:pt x="6699404" y="236740"/>
                  <a:pt x="6699404" y="232238"/>
                  <a:pt x="6780308" y="236740"/>
                </a:cubicBezTo>
                <a:cubicBezTo>
                  <a:pt x="6861212" y="241243"/>
                  <a:pt x="7000547" y="218732"/>
                  <a:pt x="7058978" y="254749"/>
                </a:cubicBezTo>
                <a:cubicBezTo>
                  <a:pt x="7112914" y="290766"/>
                  <a:pt x="7108420" y="317780"/>
                  <a:pt x="7157861" y="317780"/>
                </a:cubicBezTo>
                <a:cubicBezTo>
                  <a:pt x="7207303" y="313278"/>
                  <a:pt x="7324164" y="326784"/>
                  <a:pt x="7283712" y="290766"/>
                </a:cubicBezTo>
                <a:cubicBezTo>
                  <a:pt x="7243260" y="250247"/>
                  <a:pt x="7180334" y="232238"/>
                  <a:pt x="7157861" y="223234"/>
                </a:cubicBezTo>
                <a:cubicBezTo>
                  <a:pt x="7135388" y="218732"/>
                  <a:pt x="7076957" y="173710"/>
                  <a:pt x="7189324" y="173710"/>
                </a:cubicBezTo>
                <a:cubicBezTo>
                  <a:pt x="7301691" y="173710"/>
                  <a:pt x="7324164" y="160203"/>
                  <a:pt x="7360122" y="200723"/>
                </a:cubicBezTo>
                <a:cubicBezTo>
                  <a:pt x="7396079" y="245745"/>
                  <a:pt x="7369111" y="277260"/>
                  <a:pt x="7459005" y="277260"/>
                </a:cubicBezTo>
                <a:cubicBezTo>
                  <a:pt x="7548898" y="277260"/>
                  <a:pt x="7539909" y="317780"/>
                  <a:pt x="7629802" y="317780"/>
                </a:cubicBezTo>
                <a:cubicBezTo>
                  <a:pt x="7715201" y="322282"/>
                  <a:pt x="7751159" y="322282"/>
                  <a:pt x="7854536" y="340291"/>
                </a:cubicBezTo>
                <a:cubicBezTo>
                  <a:pt x="7957914" y="362802"/>
                  <a:pt x="8020840" y="362802"/>
                  <a:pt x="8110733" y="362802"/>
                </a:cubicBezTo>
                <a:cubicBezTo>
                  <a:pt x="8196132" y="362802"/>
                  <a:pt x="8151186" y="358300"/>
                  <a:pt x="8160174" y="322282"/>
                </a:cubicBezTo>
                <a:cubicBezTo>
                  <a:pt x="8173658" y="290766"/>
                  <a:pt x="8200627" y="277260"/>
                  <a:pt x="8232090" y="290766"/>
                </a:cubicBezTo>
                <a:cubicBezTo>
                  <a:pt x="8259058" y="308775"/>
                  <a:pt x="8268047" y="335789"/>
                  <a:pt x="8236584" y="335789"/>
                </a:cubicBezTo>
                <a:cubicBezTo>
                  <a:pt x="8205122" y="335789"/>
                  <a:pt x="8178154" y="362802"/>
                  <a:pt x="8218606" y="362802"/>
                </a:cubicBezTo>
                <a:cubicBezTo>
                  <a:pt x="8259058" y="362802"/>
                  <a:pt x="8393898" y="389815"/>
                  <a:pt x="8515254" y="434837"/>
                </a:cubicBezTo>
                <a:cubicBezTo>
                  <a:pt x="8636611" y="479858"/>
                  <a:pt x="8677063" y="443841"/>
                  <a:pt x="8686052" y="488862"/>
                </a:cubicBezTo>
                <a:cubicBezTo>
                  <a:pt x="8690547" y="533884"/>
                  <a:pt x="8704031" y="551893"/>
                  <a:pt x="8654590" y="533884"/>
                </a:cubicBezTo>
                <a:cubicBezTo>
                  <a:pt x="8605148" y="511373"/>
                  <a:pt x="8501770" y="484360"/>
                  <a:pt x="8483792" y="502369"/>
                </a:cubicBezTo>
                <a:cubicBezTo>
                  <a:pt x="8465813" y="520378"/>
                  <a:pt x="8519749" y="511373"/>
                  <a:pt x="8542222" y="542889"/>
                </a:cubicBezTo>
                <a:cubicBezTo>
                  <a:pt x="8569190" y="574404"/>
                  <a:pt x="8605148" y="596915"/>
                  <a:pt x="8546717" y="596915"/>
                </a:cubicBezTo>
                <a:cubicBezTo>
                  <a:pt x="8492781" y="596915"/>
                  <a:pt x="8479297" y="601417"/>
                  <a:pt x="8465813" y="619426"/>
                </a:cubicBezTo>
                <a:cubicBezTo>
                  <a:pt x="8447834" y="637435"/>
                  <a:pt x="8447834" y="659946"/>
                  <a:pt x="8380414" y="659946"/>
                </a:cubicBezTo>
                <a:cubicBezTo>
                  <a:pt x="8317488" y="659946"/>
                  <a:pt x="8295015" y="632932"/>
                  <a:pt x="8326478" y="695963"/>
                </a:cubicBezTo>
                <a:cubicBezTo>
                  <a:pt x="8362436" y="754492"/>
                  <a:pt x="8407382" y="745487"/>
                  <a:pt x="8407382" y="813020"/>
                </a:cubicBezTo>
                <a:cubicBezTo>
                  <a:pt x="8407382" y="876051"/>
                  <a:pt x="8443340" y="966094"/>
                  <a:pt x="8393898" y="934579"/>
                </a:cubicBezTo>
                <a:cubicBezTo>
                  <a:pt x="8344456" y="898562"/>
                  <a:pt x="8259058" y="799513"/>
                  <a:pt x="8218606" y="777002"/>
                </a:cubicBezTo>
                <a:cubicBezTo>
                  <a:pt x="8178154" y="754492"/>
                  <a:pt x="8200627" y="686959"/>
                  <a:pt x="8200627" y="686959"/>
                </a:cubicBezTo>
                <a:cubicBezTo>
                  <a:pt x="8200627" y="686959"/>
                  <a:pt x="8272542" y="623928"/>
                  <a:pt x="8245574" y="592413"/>
                </a:cubicBezTo>
                <a:cubicBezTo>
                  <a:pt x="8218606" y="560897"/>
                  <a:pt x="8187142" y="569902"/>
                  <a:pt x="8187142" y="601417"/>
                </a:cubicBezTo>
                <a:cubicBezTo>
                  <a:pt x="8187142" y="637435"/>
                  <a:pt x="8178154" y="632932"/>
                  <a:pt x="8142196" y="619426"/>
                </a:cubicBezTo>
                <a:cubicBezTo>
                  <a:pt x="8110733" y="601417"/>
                  <a:pt x="8083765" y="578906"/>
                  <a:pt x="8070281" y="623928"/>
                </a:cubicBezTo>
                <a:cubicBezTo>
                  <a:pt x="8061292" y="664448"/>
                  <a:pt x="8088260" y="718474"/>
                  <a:pt x="8025334" y="700465"/>
                </a:cubicBezTo>
                <a:cubicBezTo>
                  <a:pt x="7966904" y="686959"/>
                  <a:pt x="7944430" y="682457"/>
                  <a:pt x="7903978" y="682457"/>
                </a:cubicBezTo>
                <a:cubicBezTo>
                  <a:pt x="7863526" y="682457"/>
                  <a:pt x="7809590" y="650941"/>
                  <a:pt x="7791611" y="704967"/>
                </a:cubicBezTo>
                <a:cubicBezTo>
                  <a:pt x="7773632" y="758994"/>
                  <a:pt x="7724191" y="835531"/>
                  <a:pt x="7769138" y="840033"/>
                </a:cubicBezTo>
                <a:cubicBezTo>
                  <a:pt x="7814084" y="844535"/>
                  <a:pt x="7823074" y="831029"/>
                  <a:pt x="7877010" y="835531"/>
                </a:cubicBezTo>
                <a:cubicBezTo>
                  <a:pt x="7930946" y="840033"/>
                  <a:pt x="7953420" y="858042"/>
                  <a:pt x="7953420" y="844535"/>
                </a:cubicBezTo>
                <a:cubicBezTo>
                  <a:pt x="7953420" y="826527"/>
                  <a:pt x="7975893" y="849037"/>
                  <a:pt x="8016345" y="885055"/>
                </a:cubicBezTo>
                <a:cubicBezTo>
                  <a:pt x="8052302" y="916570"/>
                  <a:pt x="8106238" y="961592"/>
                  <a:pt x="8110733" y="997610"/>
                </a:cubicBezTo>
                <a:cubicBezTo>
                  <a:pt x="8110733" y="1033627"/>
                  <a:pt x="8133206" y="1074147"/>
                  <a:pt x="8146690" y="1092156"/>
                </a:cubicBezTo>
                <a:cubicBezTo>
                  <a:pt x="8160174" y="1110164"/>
                  <a:pt x="8146690" y="1159688"/>
                  <a:pt x="8205122" y="1164191"/>
                </a:cubicBezTo>
                <a:cubicBezTo>
                  <a:pt x="8268047" y="1168693"/>
                  <a:pt x="8290520" y="1150684"/>
                  <a:pt x="8317488" y="1150684"/>
                </a:cubicBezTo>
                <a:cubicBezTo>
                  <a:pt x="8344456" y="1150684"/>
                  <a:pt x="8348951" y="1195706"/>
                  <a:pt x="8304004" y="1218217"/>
                </a:cubicBezTo>
                <a:cubicBezTo>
                  <a:pt x="8254563" y="1240728"/>
                  <a:pt x="8227595" y="1240728"/>
                  <a:pt x="8241079" y="1272243"/>
                </a:cubicBezTo>
                <a:cubicBezTo>
                  <a:pt x="8254563" y="1308261"/>
                  <a:pt x="8259058" y="1339776"/>
                  <a:pt x="8263552" y="1384798"/>
                </a:cubicBezTo>
                <a:cubicBezTo>
                  <a:pt x="8268047" y="1429820"/>
                  <a:pt x="8348951" y="1515361"/>
                  <a:pt x="8286026" y="1515361"/>
                </a:cubicBezTo>
                <a:cubicBezTo>
                  <a:pt x="8223100" y="1515361"/>
                  <a:pt x="8182648" y="1537872"/>
                  <a:pt x="8142196" y="1560383"/>
                </a:cubicBezTo>
                <a:cubicBezTo>
                  <a:pt x="8106238" y="1587396"/>
                  <a:pt x="8088260" y="1645925"/>
                  <a:pt x="8061292" y="1632418"/>
                </a:cubicBezTo>
                <a:cubicBezTo>
                  <a:pt x="8029829" y="1614409"/>
                  <a:pt x="7975893" y="1609907"/>
                  <a:pt x="8011850" y="1555881"/>
                </a:cubicBezTo>
                <a:cubicBezTo>
                  <a:pt x="8043313" y="1497353"/>
                  <a:pt x="8025334" y="1488348"/>
                  <a:pt x="8083765" y="1470339"/>
                </a:cubicBezTo>
                <a:cubicBezTo>
                  <a:pt x="8137702" y="1456833"/>
                  <a:pt x="8178154" y="1443326"/>
                  <a:pt x="8191638" y="1384798"/>
                </a:cubicBezTo>
                <a:cubicBezTo>
                  <a:pt x="8205122" y="1326269"/>
                  <a:pt x="8223100" y="1335274"/>
                  <a:pt x="8178154" y="1285750"/>
                </a:cubicBezTo>
                <a:cubicBezTo>
                  <a:pt x="8133206" y="1236226"/>
                  <a:pt x="8137702" y="1236226"/>
                  <a:pt x="8128712" y="1177697"/>
                </a:cubicBezTo>
                <a:cubicBezTo>
                  <a:pt x="8115228" y="1123671"/>
                  <a:pt x="8065786" y="979601"/>
                  <a:pt x="8029829" y="952588"/>
                </a:cubicBezTo>
                <a:cubicBezTo>
                  <a:pt x="7993872" y="925575"/>
                  <a:pt x="7953420" y="916570"/>
                  <a:pt x="7971398" y="939081"/>
                </a:cubicBezTo>
                <a:cubicBezTo>
                  <a:pt x="7993872" y="961592"/>
                  <a:pt x="8025334" y="988605"/>
                  <a:pt x="8025334" y="1060640"/>
                </a:cubicBezTo>
                <a:cubicBezTo>
                  <a:pt x="8025334" y="1128173"/>
                  <a:pt x="8020840" y="1191204"/>
                  <a:pt x="7980388" y="1209213"/>
                </a:cubicBezTo>
                <a:cubicBezTo>
                  <a:pt x="7939936" y="1227221"/>
                  <a:pt x="7894988" y="1213715"/>
                  <a:pt x="7885999" y="1240728"/>
                </a:cubicBezTo>
                <a:cubicBezTo>
                  <a:pt x="7872515" y="1267741"/>
                  <a:pt x="7894988" y="1299256"/>
                  <a:pt x="7872515" y="1321767"/>
                </a:cubicBezTo>
                <a:cubicBezTo>
                  <a:pt x="7850042" y="1344278"/>
                  <a:pt x="7872515" y="1344278"/>
                  <a:pt x="7899483" y="1371291"/>
                </a:cubicBezTo>
                <a:cubicBezTo>
                  <a:pt x="7926452" y="1398304"/>
                  <a:pt x="7984882" y="1429820"/>
                  <a:pt x="7966904" y="1465837"/>
                </a:cubicBezTo>
                <a:cubicBezTo>
                  <a:pt x="7953420" y="1497353"/>
                  <a:pt x="7953420" y="1515361"/>
                  <a:pt x="7921956" y="1515361"/>
                </a:cubicBezTo>
                <a:cubicBezTo>
                  <a:pt x="7885999" y="1519863"/>
                  <a:pt x="7885999" y="1465837"/>
                  <a:pt x="7850042" y="1420815"/>
                </a:cubicBezTo>
                <a:cubicBezTo>
                  <a:pt x="7818579" y="1375793"/>
                  <a:pt x="7773632" y="1353283"/>
                  <a:pt x="7751159" y="1344278"/>
                </a:cubicBezTo>
                <a:cubicBezTo>
                  <a:pt x="7728685" y="1330772"/>
                  <a:pt x="7719696" y="1371291"/>
                  <a:pt x="7688233" y="1348780"/>
                </a:cubicBezTo>
                <a:cubicBezTo>
                  <a:pt x="7656770" y="1326269"/>
                  <a:pt x="7679244" y="1263239"/>
                  <a:pt x="7634297" y="1317265"/>
                </a:cubicBezTo>
                <a:cubicBezTo>
                  <a:pt x="7589350" y="1371291"/>
                  <a:pt x="7566877" y="1398304"/>
                  <a:pt x="7607329" y="1407309"/>
                </a:cubicBezTo>
                <a:cubicBezTo>
                  <a:pt x="7652276" y="1416313"/>
                  <a:pt x="7643287" y="1384798"/>
                  <a:pt x="7688233" y="1398304"/>
                </a:cubicBezTo>
                <a:cubicBezTo>
                  <a:pt x="7733180" y="1416313"/>
                  <a:pt x="7751159" y="1443326"/>
                  <a:pt x="7728685" y="1452331"/>
                </a:cubicBezTo>
                <a:cubicBezTo>
                  <a:pt x="7710706" y="1465837"/>
                  <a:pt x="7688233" y="1456833"/>
                  <a:pt x="7715201" y="1488348"/>
                </a:cubicBezTo>
                <a:cubicBezTo>
                  <a:pt x="7742170" y="1524366"/>
                  <a:pt x="7787116" y="1582894"/>
                  <a:pt x="7800600" y="1614409"/>
                </a:cubicBezTo>
                <a:cubicBezTo>
                  <a:pt x="7818579" y="1650427"/>
                  <a:pt x="7854536" y="1645925"/>
                  <a:pt x="7823074" y="1740471"/>
                </a:cubicBezTo>
                <a:cubicBezTo>
                  <a:pt x="7787116" y="1835017"/>
                  <a:pt x="7769138" y="1866532"/>
                  <a:pt x="7742170" y="1893545"/>
                </a:cubicBezTo>
                <a:cubicBezTo>
                  <a:pt x="7715201" y="1920558"/>
                  <a:pt x="7611824" y="1947571"/>
                  <a:pt x="7584856" y="1970082"/>
                </a:cubicBezTo>
                <a:cubicBezTo>
                  <a:pt x="7562382" y="1992593"/>
                  <a:pt x="7571372" y="2006100"/>
                  <a:pt x="7557888" y="2042117"/>
                </a:cubicBezTo>
                <a:cubicBezTo>
                  <a:pt x="7539909" y="2073633"/>
                  <a:pt x="7539909" y="2100646"/>
                  <a:pt x="7526425" y="2073633"/>
                </a:cubicBezTo>
                <a:cubicBezTo>
                  <a:pt x="7512941" y="2046619"/>
                  <a:pt x="7490467" y="2033113"/>
                  <a:pt x="7508446" y="2006100"/>
                </a:cubicBezTo>
                <a:cubicBezTo>
                  <a:pt x="7521930" y="1979087"/>
                  <a:pt x="7494962" y="1925060"/>
                  <a:pt x="7472489" y="1965580"/>
                </a:cubicBezTo>
                <a:cubicBezTo>
                  <a:pt x="7450015" y="2001598"/>
                  <a:pt x="7405068" y="1970082"/>
                  <a:pt x="7423047" y="2024108"/>
                </a:cubicBezTo>
                <a:cubicBezTo>
                  <a:pt x="7441026" y="2082637"/>
                  <a:pt x="7580361" y="2204196"/>
                  <a:pt x="7562382" y="2262724"/>
                </a:cubicBezTo>
                <a:cubicBezTo>
                  <a:pt x="7548898" y="2325755"/>
                  <a:pt x="7481478" y="2361772"/>
                  <a:pt x="7459005" y="2375279"/>
                </a:cubicBezTo>
                <a:cubicBezTo>
                  <a:pt x="7436531" y="2384283"/>
                  <a:pt x="7436531" y="2384283"/>
                  <a:pt x="7396079" y="2334759"/>
                </a:cubicBezTo>
                <a:cubicBezTo>
                  <a:pt x="7351132" y="2285235"/>
                  <a:pt x="7274723" y="2222205"/>
                  <a:pt x="7270228" y="2258222"/>
                </a:cubicBezTo>
                <a:cubicBezTo>
                  <a:pt x="7265733" y="2289737"/>
                  <a:pt x="7256744" y="2330257"/>
                  <a:pt x="7301691" y="2397790"/>
                </a:cubicBezTo>
                <a:cubicBezTo>
                  <a:pt x="7346638" y="2465323"/>
                  <a:pt x="7418553" y="2519349"/>
                  <a:pt x="7418553" y="2595886"/>
                </a:cubicBezTo>
                <a:cubicBezTo>
                  <a:pt x="7418553" y="2676926"/>
                  <a:pt x="7418553" y="2658917"/>
                  <a:pt x="7400574" y="2640908"/>
                </a:cubicBezTo>
                <a:cubicBezTo>
                  <a:pt x="7387090" y="2627402"/>
                  <a:pt x="7373606" y="2676926"/>
                  <a:pt x="7409563" y="2699437"/>
                </a:cubicBezTo>
                <a:cubicBezTo>
                  <a:pt x="7441026" y="2721947"/>
                  <a:pt x="7485973" y="2694934"/>
                  <a:pt x="7490467" y="2757965"/>
                </a:cubicBezTo>
                <a:cubicBezTo>
                  <a:pt x="7490467" y="2825498"/>
                  <a:pt x="7450015" y="2852511"/>
                  <a:pt x="7494962" y="2866017"/>
                </a:cubicBezTo>
                <a:cubicBezTo>
                  <a:pt x="7539909" y="2879524"/>
                  <a:pt x="7575866" y="2902035"/>
                  <a:pt x="7638792" y="2924546"/>
                </a:cubicBezTo>
                <a:cubicBezTo>
                  <a:pt x="7706212" y="2947057"/>
                  <a:pt x="7760148" y="2956061"/>
                  <a:pt x="7818579" y="2960563"/>
                </a:cubicBezTo>
                <a:cubicBezTo>
                  <a:pt x="7872515" y="2965066"/>
                  <a:pt x="7841052" y="2987577"/>
                  <a:pt x="7894988" y="2983074"/>
                </a:cubicBezTo>
                <a:cubicBezTo>
                  <a:pt x="7944430" y="2978572"/>
                  <a:pt x="7957914" y="2978572"/>
                  <a:pt x="7998366" y="2974070"/>
                </a:cubicBezTo>
                <a:cubicBezTo>
                  <a:pt x="8038818" y="2965066"/>
                  <a:pt x="8070281" y="2942555"/>
                  <a:pt x="8074776" y="2951559"/>
                </a:cubicBezTo>
                <a:cubicBezTo>
                  <a:pt x="8079270" y="2965066"/>
                  <a:pt x="8097249" y="2992079"/>
                  <a:pt x="8056797" y="3014590"/>
                </a:cubicBezTo>
                <a:cubicBezTo>
                  <a:pt x="8016345" y="3037101"/>
                  <a:pt x="7966904" y="3046105"/>
                  <a:pt x="7908472" y="3037101"/>
                </a:cubicBezTo>
                <a:cubicBezTo>
                  <a:pt x="7850042" y="3028096"/>
                  <a:pt x="7728685" y="2974070"/>
                  <a:pt x="7665760" y="2974070"/>
                </a:cubicBezTo>
                <a:cubicBezTo>
                  <a:pt x="7607329" y="2974070"/>
                  <a:pt x="7445521" y="2947057"/>
                  <a:pt x="7396079" y="2879524"/>
                </a:cubicBezTo>
                <a:cubicBezTo>
                  <a:pt x="7346638" y="2807489"/>
                  <a:pt x="7274723" y="2735454"/>
                  <a:pt x="7243260" y="2667921"/>
                </a:cubicBezTo>
                <a:cubicBezTo>
                  <a:pt x="7207303" y="2604891"/>
                  <a:pt x="7189324" y="2541860"/>
                  <a:pt x="7157861" y="2510345"/>
                </a:cubicBezTo>
                <a:cubicBezTo>
                  <a:pt x="7130893" y="2474327"/>
                  <a:pt x="7175840" y="2456318"/>
                  <a:pt x="7202808" y="2487834"/>
                </a:cubicBezTo>
                <a:cubicBezTo>
                  <a:pt x="7234271" y="2519349"/>
                  <a:pt x="7274723" y="2568873"/>
                  <a:pt x="7292701" y="2555367"/>
                </a:cubicBezTo>
                <a:cubicBezTo>
                  <a:pt x="7310680" y="2541860"/>
                  <a:pt x="7324164" y="2519349"/>
                  <a:pt x="7292701" y="2483332"/>
                </a:cubicBezTo>
                <a:cubicBezTo>
                  <a:pt x="7261239" y="2447314"/>
                  <a:pt x="7211797" y="2402292"/>
                  <a:pt x="7211797" y="2361772"/>
                </a:cubicBezTo>
                <a:cubicBezTo>
                  <a:pt x="7211797" y="2321253"/>
                  <a:pt x="7225281" y="2258222"/>
                  <a:pt x="7202808" y="2213200"/>
                </a:cubicBezTo>
                <a:cubicBezTo>
                  <a:pt x="7180334" y="2168178"/>
                  <a:pt x="7202808" y="2109650"/>
                  <a:pt x="7171345" y="2123157"/>
                </a:cubicBezTo>
                <a:cubicBezTo>
                  <a:pt x="7139882" y="2136663"/>
                  <a:pt x="7135388" y="2190689"/>
                  <a:pt x="7099430" y="2145667"/>
                </a:cubicBezTo>
                <a:cubicBezTo>
                  <a:pt x="7058978" y="2100646"/>
                  <a:pt x="7054483" y="2037615"/>
                  <a:pt x="7018526" y="1992593"/>
                </a:cubicBezTo>
                <a:cubicBezTo>
                  <a:pt x="6987063" y="1943069"/>
                  <a:pt x="7032010" y="1938567"/>
                  <a:pt x="6973579" y="1934065"/>
                </a:cubicBezTo>
                <a:cubicBezTo>
                  <a:pt x="6915148" y="1929563"/>
                  <a:pt x="6883686" y="1938567"/>
                  <a:pt x="6843233" y="1988091"/>
                </a:cubicBezTo>
                <a:cubicBezTo>
                  <a:pt x="6798287" y="2037615"/>
                  <a:pt x="6730866" y="2105148"/>
                  <a:pt x="6712888" y="2123157"/>
                </a:cubicBezTo>
                <a:cubicBezTo>
                  <a:pt x="6694909" y="2141165"/>
                  <a:pt x="6690414" y="2172681"/>
                  <a:pt x="6690414" y="2213200"/>
                </a:cubicBezTo>
                <a:cubicBezTo>
                  <a:pt x="6690414" y="2258222"/>
                  <a:pt x="6712888" y="2285235"/>
                  <a:pt x="6685920" y="2316751"/>
                </a:cubicBezTo>
                <a:cubicBezTo>
                  <a:pt x="6658952" y="2348266"/>
                  <a:pt x="6690414" y="2343764"/>
                  <a:pt x="6712888" y="2361772"/>
                </a:cubicBezTo>
                <a:cubicBezTo>
                  <a:pt x="6735361" y="2379781"/>
                  <a:pt x="6757834" y="2438310"/>
                  <a:pt x="6757834" y="2460821"/>
                </a:cubicBezTo>
                <a:cubicBezTo>
                  <a:pt x="6757834" y="2483332"/>
                  <a:pt x="6730866" y="2564371"/>
                  <a:pt x="6694909" y="2501340"/>
                </a:cubicBezTo>
                <a:cubicBezTo>
                  <a:pt x="6654457" y="2442812"/>
                  <a:pt x="6699404" y="2402292"/>
                  <a:pt x="6654457" y="2402292"/>
                </a:cubicBezTo>
                <a:cubicBezTo>
                  <a:pt x="6605015" y="2402292"/>
                  <a:pt x="6573553" y="2460821"/>
                  <a:pt x="6555574" y="2402292"/>
                </a:cubicBezTo>
                <a:cubicBezTo>
                  <a:pt x="6542090" y="2339262"/>
                  <a:pt x="6524111" y="2217702"/>
                  <a:pt x="6474670" y="2154672"/>
                </a:cubicBezTo>
                <a:cubicBezTo>
                  <a:pt x="6425228" y="2087139"/>
                  <a:pt x="6416239" y="2069130"/>
                  <a:pt x="6416239" y="2015104"/>
                </a:cubicBezTo>
                <a:cubicBezTo>
                  <a:pt x="6416239" y="1965580"/>
                  <a:pt x="6479164" y="1970082"/>
                  <a:pt x="6393765" y="1965580"/>
                </a:cubicBezTo>
                <a:cubicBezTo>
                  <a:pt x="6312861" y="1956576"/>
                  <a:pt x="6326345" y="1974584"/>
                  <a:pt x="6290388" y="1916056"/>
                </a:cubicBezTo>
                <a:cubicBezTo>
                  <a:pt x="6249936" y="1853025"/>
                  <a:pt x="6258925" y="1826012"/>
                  <a:pt x="6204989" y="1821510"/>
                </a:cubicBezTo>
                <a:cubicBezTo>
                  <a:pt x="6151053" y="1817008"/>
                  <a:pt x="6115095" y="1844021"/>
                  <a:pt x="6052170" y="1826012"/>
                </a:cubicBezTo>
                <a:cubicBezTo>
                  <a:pt x="5984749" y="1803501"/>
                  <a:pt x="5975760" y="1780990"/>
                  <a:pt x="5926319" y="1780990"/>
                </a:cubicBezTo>
                <a:cubicBezTo>
                  <a:pt x="5876877" y="1780990"/>
                  <a:pt x="5867888" y="1798999"/>
                  <a:pt x="5827436" y="1753977"/>
                </a:cubicBezTo>
                <a:cubicBezTo>
                  <a:pt x="5786984" y="1704453"/>
                  <a:pt x="5715069" y="1654929"/>
                  <a:pt x="5697090" y="1668436"/>
                </a:cubicBezTo>
                <a:cubicBezTo>
                  <a:pt x="5683606" y="1681942"/>
                  <a:pt x="5638659" y="1659431"/>
                  <a:pt x="5710574" y="1731466"/>
                </a:cubicBezTo>
                <a:cubicBezTo>
                  <a:pt x="5782489" y="1798999"/>
                  <a:pt x="5818446" y="1857528"/>
                  <a:pt x="5863393" y="1848523"/>
                </a:cubicBezTo>
                <a:cubicBezTo>
                  <a:pt x="5912835" y="1835017"/>
                  <a:pt x="5912835" y="1798999"/>
                  <a:pt x="5948792" y="1835017"/>
                </a:cubicBezTo>
                <a:cubicBezTo>
                  <a:pt x="5984749" y="1871034"/>
                  <a:pt x="6070148" y="1862030"/>
                  <a:pt x="6043180" y="1938567"/>
                </a:cubicBezTo>
                <a:cubicBezTo>
                  <a:pt x="6016212" y="2015104"/>
                  <a:pt x="5948792" y="2091641"/>
                  <a:pt x="5890361" y="2118654"/>
                </a:cubicBezTo>
                <a:cubicBezTo>
                  <a:pt x="5836425" y="2145667"/>
                  <a:pt x="5674617" y="2231209"/>
                  <a:pt x="5629670" y="2231209"/>
                </a:cubicBezTo>
                <a:cubicBezTo>
                  <a:pt x="5584723" y="2235711"/>
                  <a:pt x="5553260" y="2231209"/>
                  <a:pt x="5553260" y="2186187"/>
                </a:cubicBezTo>
                <a:cubicBezTo>
                  <a:pt x="5548765" y="2136663"/>
                  <a:pt x="5530787" y="2082637"/>
                  <a:pt x="5512808" y="2042117"/>
                </a:cubicBezTo>
                <a:cubicBezTo>
                  <a:pt x="5494829" y="2006100"/>
                  <a:pt x="5431904" y="1898047"/>
                  <a:pt x="5382462" y="1844021"/>
                </a:cubicBezTo>
                <a:cubicBezTo>
                  <a:pt x="5333021" y="1785493"/>
                  <a:pt x="5265601" y="1713458"/>
                  <a:pt x="5274590" y="1753977"/>
                </a:cubicBezTo>
                <a:cubicBezTo>
                  <a:pt x="5283579" y="1798999"/>
                  <a:pt x="5301558" y="1871034"/>
                  <a:pt x="5337516" y="1920558"/>
                </a:cubicBezTo>
                <a:cubicBezTo>
                  <a:pt x="5377968" y="1970082"/>
                  <a:pt x="5337516" y="2033113"/>
                  <a:pt x="5386957" y="2078135"/>
                </a:cubicBezTo>
                <a:cubicBezTo>
                  <a:pt x="5436398" y="2123157"/>
                  <a:pt x="5494829" y="2154672"/>
                  <a:pt x="5503819" y="2186187"/>
                </a:cubicBezTo>
                <a:cubicBezTo>
                  <a:pt x="5508313" y="2213200"/>
                  <a:pt x="5575734" y="2298742"/>
                  <a:pt x="5616186" y="2298742"/>
                </a:cubicBezTo>
                <a:cubicBezTo>
                  <a:pt x="5652143" y="2298742"/>
                  <a:pt x="5813952" y="2235711"/>
                  <a:pt x="5822941" y="2267227"/>
                </a:cubicBezTo>
                <a:cubicBezTo>
                  <a:pt x="5831930" y="2298742"/>
                  <a:pt x="5836425" y="2330257"/>
                  <a:pt x="5822941" y="2375279"/>
                </a:cubicBezTo>
                <a:cubicBezTo>
                  <a:pt x="5813952" y="2415799"/>
                  <a:pt x="5697090" y="2600388"/>
                  <a:pt x="5571239" y="2717445"/>
                </a:cubicBezTo>
                <a:cubicBezTo>
                  <a:pt x="5445388" y="2834502"/>
                  <a:pt x="5467861" y="2830000"/>
                  <a:pt x="5467861" y="2902035"/>
                </a:cubicBezTo>
                <a:cubicBezTo>
                  <a:pt x="5467861" y="2974070"/>
                  <a:pt x="5490335" y="2996581"/>
                  <a:pt x="5499324" y="3055109"/>
                </a:cubicBezTo>
                <a:cubicBezTo>
                  <a:pt x="5503819" y="3118140"/>
                  <a:pt x="5535281" y="3167664"/>
                  <a:pt x="5503819" y="3208184"/>
                </a:cubicBezTo>
                <a:cubicBezTo>
                  <a:pt x="5467861" y="3244201"/>
                  <a:pt x="5373473" y="3334245"/>
                  <a:pt x="5359989" y="3352254"/>
                </a:cubicBezTo>
                <a:cubicBezTo>
                  <a:pt x="5342010" y="3365760"/>
                  <a:pt x="5333021" y="3388271"/>
                  <a:pt x="5337516" y="3415284"/>
                </a:cubicBezTo>
                <a:cubicBezTo>
                  <a:pt x="5337516" y="3442297"/>
                  <a:pt x="5346505" y="3541346"/>
                  <a:pt x="5310547" y="3554852"/>
                </a:cubicBezTo>
                <a:cubicBezTo>
                  <a:pt x="5270095" y="3572861"/>
                  <a:pt x="5247622" y="3581865"/>
                  <a:pt x="5247622" y="3613381"/>
                </a:cubicBezTo>
                <a:cubicBezTo>
                  <a:pt x="5247622" y="3644896"/>
                  <a:pt x="5193686" y="3748446"/>
                  <a:pt x="5121771" y="3802472"/>
                </a:cubicBezTo>
                <a:cubicBezTo>
                  <a:pt x="5049856" y="3856499"/>
                  <a:pt x="5022888" y="3847494"/>
                  <a:pt x="4959962" y="3870005"/>
                </a:cubicBezTo>
                <a:cubicBezTo>
                  <a:pt x="4901532" y="3892516"/>
                  <a:pt x="4847595" y="3937538"/>
                  <a:pt x="4816133" y="3888014"/>
                </a:cubicBezTo>
                <a:cubicBezTo>
                  <a:pt x="4789164" y="3838490"/>
                  <a:pt x="4802649" y="3748446"/>
                  <a:pt x="4766691" y="3698922"/>
                </a:cubicBezTo>
                <a:cubicBezTo>
                  <a:pt x="4735228" y="3649398"/>
                  <a:pt x="4690282" y="3667407"/>
                  <a:pt x="4690282" y="3577363"/>
                </a:cubicBezTo>
                <a:cubicBezTo>
                  <a:pt x="4690282" y="3491822"/>
                  <a:pt x="4726239" y="3496324"/>
                  <a:pt x="4663313" y="3410782"/>
                </a:cubicBezTo>
                <a:cubicBezTo>
                  <a:pt x="4595893" y="3329743"/>
                  <a:pt x="4586904" y="3212686"/>
                  <a:pt x="4618367" y="3167664"/>
                </a:cubicBezTo>
                <a:cubicBezTo>
                  <a:pt x="4645335" y="3118140"/>
                  <a:pt x="4667808" y="3055109"/>
                  <a:pt x="4658819" y="3001083"/>
                </a:cubicBezTo>
                <a:cubicBezTo>
                  <a:pt x="4645335" y="2951559"/>
                  <a:pt x="4600388" y="2848009"/>
                  <a:pt x="4568925" y="2802987"/>
                </a:cubicBezTo>
                <a:cubicBezTo>
                  <a:pt x="4532968" y="2757965"/>
                  <a:pt x="4528473" y="2757965"/>
                  <a:pt x="4532968" y="2703939"/>
                </a:cubicBezTo>
                <a:cubicBezTo>
                  <a:pt x="4537462" y="2649912"/>
                  <a:pt x="4595893" y="2568873"/>
                  <a:pt x="4523978" y="2564371"/>
                </a:cubicBezTo>
                <a:cubicBezTo>
                  <a:pt x="4456558" y="2559869"/>
                  <a:pt x="4407117" y="2532856"/>
                  <a:pt x="4398127" y="2505842"/>
                </a:cubicBezTo>
                <a:cubicBezTo>
                  <a:pt x="4384643" y="2478829"/>
                  <a:pt x="4434085" y="2451816"/>
                  <a:pt x="4344191" y="2469825"/>
                </a:cubicBezTo>
                <a:cubicBezTo>
                  <a:pt x="4254298" y="2483332"/>
                  <a:pt x="4285760" y="2523851"/>
                  <a:pt x="4195867" y="2519349"/>
                </a:cubicBezTo>
                <a:cubicBezTo>
                  <a:pt x="4110468" y="2519349"/>
                  <a:pt x="4070016" y="2546362"/>
                  <a:pt x="4043048" y="2559869"/>
                </a:cubicBezTo>
                <a:cubicBezTo>
                  <a:pt x="4016080" y="2568873"/>
                  <a:pt x="3962143" y="2519349"/>
                  <a:pt x="3908207" y="2478829"/>
                </a:cubicBezTo>
                <a:cubicBezTo>
                  <a:pt x="3854271" y="2442812"/>
                  <a:pt x="3840787" y="2424803"/>
                  <a:pt x="3831798" y="2375279"/>
                </a:cubicBezTo>
                <a:cubicBezTo>
                  <a:pt x="3818314" y="2321253"/>
                  <a:pt x="3786851" y="2330257"/>
                  <a:pt x="3773367" y="2280733"/>
                </a:cubicBezTo>
                <a:cubicBezTo>
                  <a:pt x="3759883" y="2226707"/>
                  <a:pt x="3710441" y="2222205"/>
                  <a:pt x="3746399" y="2159174"/>
                </a:cubicBezTo>
                <a:cubicBezTo>
                  <a:pt x="3782356" y="2100646"/>
                  <a:pt x="3822808" y="2082637"/>
                  <a:pt x="3782356" y="2015104"/>
                </a:cubicBezTo>
                <a:cubicBezTo>
                  <a:pt x="3737409" y="1943069"/>
                  <a:pt x="3741904" y="1943069"/>
                  <a:pt x="3777861" y="1884541"/>
                </a:cubicBezTo>
                <a:cubicBezTo>
                  <a:pt x="3809324" y="1826012"/>
                  <a:pt x="3831798" y="1789995"/>
                  <a:pt x="3876744" y="1740471"/>
                </a:cubicBezTo>
                <a:cubicBezTo>
                  <a:pt x="3921691" y="1690947"/>
                  <a:pt x="3957649" y="1717960"/>
                  <a:pt x="3975627" y="1672938"/>
                </a:cubicBezTo>
                <a:cubicBezTo>
                  <a:pt x="3989111" y="1627916"/>
                  <a:pt x="3953154" y="1596401"/>
                  <a:pt x="3998101" y="1560383"/>
                </a:cubicBezTo>
                <a:cubicBezTo>
                  <a:pt x="4047542" y="1528868"/>
                  <a:pt x="4047542" y="1510859"/>
                  <a:pt x="4070016" y="1488348"/>
                </a:cubicBezTo>
                <a:cubicBezTo>
                  <a:pt x="4087994" y="1470339"/>
                  <a:pt x="4087994" y="1416313"/>
                  <a:pt x="4052037" y="1411811"/>
                </a:cubicBezTo>
                <a:cubicBezTo>
                  <a:pt x="4020574" y="1407309"/>
                  <a:pt x="4020574" y="1330772"/>
                  <a:pt x="4038553" y="1299256"/>
                </a:cubicBezTo>
                <a:cubicBezTo>
                  <a:pt x="4052037" y="1263239"/>
                  <a:pt x="3984617" y="1200208"/>
                  <a:pt x="4061026" y="1186702"/>
                </a:cubicBezTo>
                <a:cubicBezTo>
                  <a:pt x="4137436" y="1173195"/>
                  <a:pt x="4186877" y="1164191"/>
                  <a:pt x="4213845" y="1159688"/>
                </a:cubicBezTo>
                <a:cubicBezTo>
                  <a:pt x="4236319" y="1155186"/>
                  <a:pt x="4258792" y="1110164"/>
                  <a:pt x="4213845" y="1083151"/>
                </a:cubicBezTo>
                <a:cubicBezTo>
                  <a:pt x="4173393" y="1051636"/>
                  <a:pt x="4155415" y="1015618"/>
                  <a:pt x="4204856" y="1011116"/>
                </a:cubicBezTo>
                <a:cubicBezTo>
                  <a:pt x="4254298" y="1011116"/>
                  <a:pt x="4330707" y="993107"/>
                  <a:pt x="4290255" y="975099"/>
                </a:cubicBezTo>
                <a:cubicBezTo>
                  <a:pt x="4249803" y="957090"/>
                  <a:pt x="4276771" y="966094"/>
                  <a:pt x="4222835" y="984103"/>
                </a:cubicBezTo>
                <a:cubicBezTo>
                  <a:pt x="4168899" y="997610"/>
                  <a:pt x="4146425" y="1002112"/>
                  <a:pt x="4155415" y="957090"/>
                </a:cubicBezTo>
                <a:cubicBezTo>
                  <a:pt x="4164404" y="912068"/>
                  <a:pt x="4218340" y="876051"/>
                  <a:pt x="4195867" y="858042"/>
                </a:cubicBezTo>
                <a:cubicBezTo>
                  <a:pt x="4173393" y="840033"/>
                  <a:pt x="4155415" y="858042"/>
                  <a:pt x="4141931" y="894059"/>
                </a:cubicBezTo>
                <a:cubicBezTo>
                  <a:pt x="4123952" y="934579"/>
                  <a:pt x="4074510" y="993107"/>
                  <a:pt x="4056532" y="948086"/>
                </a:cubicBezTo>
                <a:cubicBezTo>
                  <a:pt x="4038553" y="903064"/>
                  <a:pt x="4011585" y="867046"/>
                  <a:pt x="4047542" y="826527"/>
                </a:cubicBezTo>
                <a:cubicBezTo>
                  <a:pt x="4087994" y="786007"/>
                  <a:pt x="4119457" y="740985"/>
                  <a:pt x="4123952" y="718474"/>
                </a:cubicBezTo>
                <a:cubicBezTo>
                  <a:pt x="4128447" y="695963"/>
                  <a:pt x="4146425" y="668950"/>
                  <a:pt x="4209351" y="659946"/>
                </a:cubicBezTo>
                <a:cubicBezTo>
                  <a:pt x="4267782" y="650941"/>
                  <a:pt x="4308234" y="605919"/>
                  <a:pt x="4290255" y="695963"/>
                </a:cubicBezTo>
                <a:cubicBezTo>
                  <a:pt x="4272276" y="781505"/>
                  <a:pt x="4330707" y="813020"/>
                  <a:pt x="4348686" y="849037"/>
                </a:cubicBezTo>
                <a:cubicBezTo>
                  <a:pt x="4362170" y="889557"/>
                  <a:pt x="4335202" y="912068"/>
                  <a:pt x="4344191" y="925575"/>
                </a:cubicBezTo>
                <a:cubicBezTo>
                  <a:pt x="4353181" y="939081"/>
                  <a:pt x="4371159" y="961592"/>
                  <a:pt x="4398127" y="925575"/>
                </a:cubicBezTo>
                <a:cubicBezTo>
                  <a:pt x="4425095" y="889557"/>
                  <a:pt x="4470042" y="844535"/>
                  <a:pt x="4483526" y="844535"/>
                </a:cubicBezTo>
                <a:cubicBezTo>
                  <a:pt x="4501505" y="844535"/>
                  <a:pt x="4532968" y="799513"/>
                  <a:pt x="4532968" y="781505"/>
                </a:cubicBezTo>
                <a:cubicBezTo>
                  <a:pt x="4532968" y="763496"/>
                  <a:pt x="4541957" y="718474"/>
                  <a:pt x="4573420" y="745487"/>
                </a:cubicBezTo>
                <a:cubicBezTo>
                  <a:pt x="4609377" y="777002"/>
                  <a:pt x="4604883" y="822024"/>
                  <a:pt x="4654324" y="835531"/>
                </a:cubicBezTo>
                <a:cubicBezTo>
                  <a:pt x="4703766" y="844535"/>
                  <a:pt x="4748712" y="844535"/>
                  <a:pt x="4780175" y="831029"/>
                </a:cubicBezTo>
                <a:cubicBezTo>
                  <a:pt x="4811638" y="817522"/>
                  <a:pt x="4825122" y="831029"/>
                  <a:pt x="4829617" y="786007"/>
                </a:cubicBezTo>
                <a:cubicBezTo>
                  <a:pt x="4834111" y="740985"/>
                  <a:pt x="4834111" y="722976"/>
                  <a:pt x="4861079" y="722976"/>
                </a:cubicBezTo>
                <a:cubicBezTo>
                  <a:pt x="4888047" y="722976"/>
                  <a:pt x="4847595" y="673452"/>
                  <a:pt x="4888047" y="673452"/>
                </a:cubicBezTo>
                <a:cubicBezTo>
                  <a:pt x="4932994" y="673452"/>
                  <a:pt x="5036372" y="619426"/>
                  <a:pt x="4977941" y="628430"/>
                </a:cubicBezTo>
                <a:cubicBezTo>
                  <a:pt x="4924005" y="632932"/>
                  <a:pt x="4879058" y="677954"/>
                  <a:pt x="4856585" y="632932"/>
                </a:cubicBezTo>
                <a:cubicBezTo>
                  <a:pt x="4834111" y="587911"/>
                  <a:pt x="4802649" y="578906"/>
                  <a:pt x="4847595" y="538387"/>
                </a:cubicBezTo>
                <a:cubicBezTo>
                  <a:pt x="4892542" y="502369"/>
                  <a:pt x="4897037" y="466352"/>
                  <a:pt x="4865574" y="484360"/>
                </a:cubicBezTo>
                <a:cubicBezTo>
                  <a:pt x="4834111" y="506871"/>
                  <a:pt x="4807143" y="533884"/>
                  <a:pt x="4771186" y="574404"/>
                </a:cubicBezTo>
                <a:cubicBezTo>
                  <a:pt x="4739723" y="614924"/>
                  <a:pt x="4748712" y="628430"/>
                  <a:pt x="4748712" y="659946"/>
                </a:cubicBezTo>
                <a:cubicBezTo>
                  <a:pt x="4748712" y="691461"/>
                  <a:pt x="4762196" y="745487"/>
                  <a:pt x="4712755" y="767998"/>
                </a:cubicBezTo>
                <a:cubicBezTo>
                  <a:pt x="4663313" y="790509"/>
                  <a:pt x="4631851" y="786007"/>
                  <a:pt x="4622861" y="763496"/>
                </a:cubicBezTo>
                <a:cubicBezTo>
                  <a:pt x="4618367" y="740985"/>
                  <a:pt x="4622861" y="673452"/>
                  <a:pt x="4573420" y="691461"/>
                </a:cubicBezTo>
                <a:cubicBezTo>
                  <a:pt x="4519484" y="704967"/>
                  <a:pt x="4474537" y="722976"/>
                  <a:pt x="4456558" y="691461"/>
                </a:cubicBezTo>
                <a:cubicBezTo>
                  <a:pt x="4438579" y="659946"/>
                  <a:pt x="4380149" y="614924"/>
                  <a:pt x="4447569" y="578906"/>
                </a:cubicBezTo>
                <a:cubicBezTo>
                  <a:pt x="4510494" y="547391"/>
                  <a:pt x="4640840" y="488862"/>
                  <a:pt x="4645335" y="452846"/>
                </a:cubicBezTo>
                <a:cubicBezTo>
                  <a:pt x="4654324" y="412326"/>
                  <a:pt x="4649829" y="394317"/>
                  <a:pt x="4708260" y="367304"/>
                </a:cubicBezTo>
                <a:cubicBezTo>
                  <a:pt x="4762196" y="340291"/>
                  <a:pt x="4932994" y="299771"/>
                  <a:pt x="5040867" y="331287"/>
                </a:cubicBezTo>
                <a:cubicBezTo>
                  <a:pt x="5144244" y="362802"/>
                  <a:pt x="5243127" y="389815"/>
                  <a:pt x="5261106" y="403321"/>
                </a:cubicBezTo>
                <a:cubicBezTo>
                  <a:pt x="5274590" y="412326"/>
                  <a:pt x="5288074" y="443841"/>
                  <a:pt x="5238633" y="452846"/>
                </a:cubicBezTo>
                <a:cubicBezTo>
                  <a:pt x="5184696" y="461850"/>
                  <a:pt x="5139750" y="533884"/>
                  <a:pt x="5175707" y="515876"/>
                </a:cubicBezTo>
                <a:cubicBezTo>
                  <a:pt x="5216159" y="502369"/>
                  <a:pt x="5211664" y="502369"/>
                  <a:pt x="5256611" y="484360"/>
                </a:cubicBezTo>
                <a:cubicBezTo>
                  <a:pt x="5301558" y="461850"/>
                  <a:pt x="5270095" y="439339"/>
                  <a:pt x="5324031" y="421330"/>
                </a:cubicBezTo>
                <a:cubicBezTo>
                  <a:pt x="5377968" y="403321"/>
                  <a:pt x="5386957" y="416828"/>
                  <a:pt x="5431904" y="403321"/>
                </a:cubicBezTo>
                <a:cubicBezTo>
                  <a:pt x="5481345" y="389815"/>
                  <a:pt x="5530787" y="380810"/>
                  <a:pt x="5503819" y="362802"/>
                </a:cubicBezTo>
                <a:cubicBezTo>
                  <a:pt x="5481345" y="340291"/>
                  <a:pt x="5431904" y="340291"/>
                  <a:pt x="5449883" y="304273"/>
                </a:cubicBezTo>
                <a:cubicBezTo>
                  <a:pt x="5463367" y="268256"/>
                  <a:pt x="5436398" y="236740"/>
                  <a:pt x="5539776" y="187216"/>
                </a:cubicBezTo>
                <a:cubicBezTo>
                  <a:pt x="5643154" y="137692"/>
                  <a:pt x="5764510" y="124186"/>
                  <a:pt x="5764510" y="160203"/>
                </a:cubicBezTo>
                <a:cubicBezTo>
                  <a:pt x="5764510" y="196220"/>
                  <a:pt x="5769005" y="196220"/>
                  <a:pt x="5701585" y="205225"/>
                </a:cubicBezTo>
                <a:cubicBezTo>
                  <a:pt x="5634164" y="218732"/>
                  <a:pt x="5526292" y="259251"/>
                  <a:pt x="5539776" y="290766"/>
                </a:cubicBezTo>
                <a:cubicBezTo>
                  <a:pt x="5553260" y="326784"/>
                  <a:pt x="5607196" y="308775"/>
                  <a:pt x="5607196" y="331287"/>
                </a:cubicBezTo>
                <a:cubicBezTo>
                  <a:pt x="5607196" y="353797"/>
                  <a:pt x="5548765" y="344793"/>
                  <a:pt x="5593712" y="367304"/>
                </a:cubicBezTo>
                <a:cubicBezTo>
                  <a:pt x="5638659" y="389815"/>
                  <a:pt x="5737542" y="340291"/>
                  <a:pt x="5769005" y="362802"/>
                </a:cubicBezTo>
                <a:cubicBezTo>
                  <a:pt x="5795973" y="385312"/>
                  <a:pt x="5858898" y="412326"/>
                  <a:pt x="5845414" y="385312"/>
                </a:cubicBezTo>
                <a:cubicBezTo>
                  <a:pt x="5836425" y="353797"/>
                  <a:pt x="5822941" y="353797"/>
                  <a:pt x="5813952" y="313278"/>
                </a:cubicBezTo>
                <a:cubicBezTo>
                  <a:pt x="5809457" y="268256"/>
                  <a:pt x="5800468" y="214230"/>
                  <a:pt x="5845414" y="245745"/>
                </a:cubicBezTo>
                <a:cubicBezTo>
                  <a:pt x="5890361" y="272758"/>
                  <a:pt x="5948792" y="371806"/>
                  <a:pt x="5962276" y="389815"/>
                </a:cubicBezTo>
                <a:cubicBezTo>
                  <a:pt x="5980255" y="412326"/>
                  <a:pt x="5935308" y="475356"/>
                  <a:pt x="5966771" y="461850"/>
                </a:cubicBezTo>
                <a:cubicBezTo>
                  <a:pt x="6002728" y="452846"/>
                  <a:pt x="6020707" y="452846"/>
                  <a:pt x="6002728" y="403321"/>
                </a:cubicBezTo>
                <a:cubicBezTo>
                  <a:pt x="5984749" y="353797"/>
                  <a:pt x="5903845" y="317780"/>
                  <a:pt x="5957781" y="290766"/>
                </a:cubicBezTo>
                <a:cubicBezTo>
                  <a:pt x="6007223" y="268256"/>
                  <a:pt x="6070148" y="290766"/>
                  <a:pt x="6146558" y="245745"/>
                </a:cubicBezTo>
                <a:cubicBezTo>
                  <a:pt x="6222968" y="205225"/>
                  <a:pt x="6389271" y="223234"/>
                  <a:pt x="6348819" y="173710"/>
                </a:cubicBezTo>
                <a:cubicBezTo>
                  <a:pt x="6308366" y="124186"/>
                  <a:pt x="6227462" y="124186"/>
                  <a:pt x="6191505" y="119684"/>
                </a:cubicBezTo>
                <a:cubicBezTo>
                  <a:pt x="6151053" y="115181"/>
                  <a:pt x="6115095" y="101675"/>
                  <a:pt x="6115095" y="101675"/>
                </a:cubicBezTo>
                <a:cubicBezTo>
                  <a:pt x="6083632" y="97735"/>
                  <a:pt x="6041846" y="42091"/>
                  <a:pt x="6095124" y="37290"/>
                </a:cubicBezTo>
                <a:close/>
                <a:moveTo>
                  <a:pt x="5459546" y="30839"/>
                </a:moveTo>
                <a:cubicBezTo>
                  <a:pt x="5518024" y="30839"/>
                  <a:pt x="5558509" y="70742"/>
                  <a:pt x="5576502" y="70742"/>
                </a:cubicBezTo>
                <a:cubicBezTo>
                  <a:pt x="5589997" y="70742"/>
                  <a:pt x="5612488" y="97344"/>
                  <a:pt x="5536017" y="97344"/>
                </a:cubicBezTo>
                <a:cubicBezTo>
                  <a:pt x="5459546" y="97344"/>
                  <a:pt x="5365081" y="123947"/>
                  <a:pt x="5320098" y="123947"/>
                </a:cubicBezTo>
                <a:cubicBezTo>
                  <a:pt x="5275115" y="123947"/>
                  <a:pt x="5293109" y="101778"/>
                  <a:pt x="5293109" y="101778"/>
                </a:cubicBezTo>
                <a:cubicBezTo>
                  <a:pt x="5252624" y="92910"/>
                  <a:pt x="5171654" y="57440"/>
                  <a:pt x="5252624" y="53007"/>
                </a:cubicBezTo>
                <a:cubicBezTo>
                  <a:pt x="5333593" y="53007"/>
                  <a:pt x="5324597" y="61874"/>
                  <a:pt x="5360583" y="61874"/>
                </a:cubicBezTo>
                <a:cubicBezTo>
                  <a:pt x="5401068" y="61874"/>
                  <a:pt x="5396570" y="35272"/>
                  <a:pt x="5459546" y="30839"/>
                </a:cubicBezTo>
                <a:close/>
                <a:moveTo>
                  <a:pt x="3182346" y="71"/>
                </a:moveTo>
                <a:cubicBezTo>
                  <a:pt x="3223081" y="351"/>
                  <a:pt x="3258478" y="1474"/>
                  <a:pt x="3283201" y="3721"/>
                </a:cubicBezTo>
                <a:cubicBezTo>
                  <a:pt x="3386584" y="17198"/>
                  <a:pt x="3382089" y="21690"/>
                  <a:pt x="3436029" y="17198"/>
                </a:cubicBezTo>
                <a:cubicBezTo>
                  <a:pt x="3489967" y="12705"/>
                  <a:pt x="3593350" y="3721"/>
                  <a:pt x="3647289" y="3721"/>
                </a:cubicBezTo>
                <a:cubicBezTo>
                  <a:pt x="3705723" y="3721"/>
                  <a:pt x="3925975" y="3721"/>
                  <a:pt x="3966430" y="17198"/>
                </a:cubicBezTo>
                <a:cubicBezTo>
                  <a:pt x="4002389" y="30675"/>
                  <a:pt x="3997894" y="39660"/>
                  <a:pt x="4047338" y="30675"/>
                </a:cubicBezTo>
                <a:cubicBezTo>
                  <a:pt x="4101277" y="26183"/>
                  <a:pt x="4141732" y="21690"/>
                  <a:pt x="4141732" y="44152"/>
                </a:cubicBezTo>
                <a:cubicBezTo>
                  <a:pt x="4141732" y="66614"/>
                  <a:pt x="4191176" y="84584"/>
                  <a:pt x="4137237" y="89076"/>
                </a:cubicBezTo>
                <a:cubicBezTo>
                  <a:pt x="4083298" y="93568"/>
                  <a:pt x="4047338" y="102554"/>
                  <a:pt x="4024864" y="120523"/>
                </a:cubicBezTo>
                <a:cubicBezTo>
                  <a:pt x="4002389" y="134000"/>
                  <a:pt x="3997894" y="116031"/>
                  <a:pt x="4002389" y="160955"/>
                </a:cubicBezTo>
                <a:cubicBezTo>
                  <a:pt x="4011379" y="205879"/>
                  <a:pt x="4024864" y="237326"/>
                  <a:pt x="3970924" y="259788"/>
                </a:cubicBezTo>
                <a:cubicBezTo>
                  <a:pt x="3912490" y="282249"/>
                  <a:pt x="3925975" y="304712"/>
                  <a:pt x="3881026" y="349636"/>
                </a:cubicBezTo>
                <a:cubicBezTo>
                  <a:pt x="3840571" y="394560"/>
                  <a:pt x="3849561" y="381083"/>
                  <a:pt x="3777642" y="403545"/>
                </a:cubicBezTo>
                <a:cubicBezTo>
                  <a:pt x="3705723" y="426007"/>
                  <a:pt x="3638300" y="408037"/>
                  <a:pt x="3593350" y="452961"/>
                </a:cubicBezTo>
                <a:cubicBezTo>
                  <a:pt x="3543906" y="497884"/>
                  <a:pt x="3489967" y="479915"/>
                  <a:pt x="3449513" y="497884"/>
                </a:cubicBezTo>
                <a:cubicBezTo>
                  <a:pt x="3413554" y="515854"/>
                  <a:pt x="3341635" y="556286"/>
                  <a:pt x="3310170" y="614687"/>
                </a:cubicBezTo>
                <a:cubicBezTo>
                  <a:pt x="3278706" y="673088"/>
                  <a:pt x="3251736" y="673088"/>
                  <a:pt x="3197797" y="632657"/>
                </a:cubicBezTo>
                <a:cubicBezTo>
                  <a:pt x="3143858" y="596717"/>
                  <a:pt x="3121384" y="538316"/>
                  <a:pt x="3121384" y="484407"/>
                </a:cubicBezTo>
                <a:cubicBezTo>
                  <a:pt x="3121384" y="434991"/>
                  <a:pt x="3139363" y="434991"/>
                  <a:pt x="3175323" y="408037"/>
                </a:cubicBezTo>
                <a:cubicBezTo>
                  <a:pt x="3206787" y="376590"/>
                  <a:pt x="3188807" y="381083"/>
                  <a:pt x="3184312" y="349636"/>
                </a:cubicBezTo>
                <a:cubicBezTo>
                  <a:pt x="3175323" y="318189"/>
                  <a:pt x="3184312" y="304712"/>
                  <a:pt x="3179817" y="273265"/>
                </a:cubicBezTo>
                <a:cubicBezTo>
                  <a:pt x="3175323" y="246310"/>
                  <a:pt x="3170828" y="192402"/>
                  <a:pt x="3134868" y="192402"/>
                </a:cubicBezTo>
                <a:cubicBezTo>
                  <a:pt x="3103404" y="192402"/>
                  <a:pt x="2986535" y="201387"/>
                  <a:pt x="2973051" y="165447"/>
                </a:cubicBezTo>
                <a:cubicBezTo>
                  <a:pt x="2964061" y="125016"/>
                  <a:pt x="3018000" y="134000"/>
                  <a:pt x="3076434" y="111538"/>
                </a:cubicBezTo>
                <a:cubicBezTo>
                  <a:pt x="3134868" y="89076"/>
                  <a:pt x="3197797" y="53137"/>
                  <a:pt x="3103404" y="71106"/>
                </a:cubicBezTo>
                <a:cubicBezTo>
                  <a:pt x="3009010" y="84584"/>
                  <a:pt x="2919111" y="111538"/>
                  <a:pt x="2865172" y="147477"/>
                </a:cubicBezTo>
                <a:cubicBezTo>
                  <a:pt x="2811233" y="178924"/>
                  <a:pt x="2811233" y="196894"/>
                  <a:pt x="2752799" y="169940"/>
                </a:cubicBezTo>
                <a:cubicBezTo>
                  <a:pt x="2689870" y="142985"/>
                  <a:pt x="2586487" y="116031"/>
                  <a:pt x="2433658" y="147477"/>
                </a:cubicBezTo>
                <a:cubicBezTo>
                  <a:pt x="2280831" y="183417"/>
                  <a:pt x="2276336" y="210371"/>
                  <a:pt x="2249367" y="219356"/>
                </a:cubicBezTo>
                <a:cubicBezTo>
                  <a:pt x="2222397" y="223848"/>
                  <a:pt x="2204417" y="196894"/>
                  <a:pt x="2159468" y="210371"/>
                </a:cubicBezTo>
                <a:cubicBezTo>
                  <a:pt x="2119013" y="219356"/>
                  <a:pt x="2047095" y="223848"/>
                  <a:pt x="2047095" y="223848"/>
                </a:cubicBezTo>
                <a:cubicBezTo>
                  <a:pt x="2011135" y="214864"/>
                  <a:pt x="1867297" y="183417"/>
                  <a:pt x="1975176" y="156462"/>
                </a:cubicBezTo>
                <a:cubicBezTo>
                  <a:pt x="2083054" y="129507"/>
                  <a:pt x="2110024" y="102554"/>
                  <a:pt x="2132498" y="129507"/>
                </a:cubicBezTo>
                <a:cubicBezTo>
                  <a:pt x="2154973" y="160955"/>
                  <a:pt x="2136993" y="147477"/>
                  <a:pt x="2199923" y="125016"/>
                </a:cubicBezTo>
                <a:cubicBezTo>
                  <a:pt x="2258356" y="102554"/>
                  <a:pt x="2253862" y="120523"/>
                  <a:pt x="2289821" y="120523"/>
                </a:cubicBezTo>
                <a:cubicBezTo>
                  <a:pt x="2325780" y="120523"/>
                  <a:pt x="2330275" y="120523"/>
                  <a:pt x="2402195" y="111538"/>
                </a:cubicBezTo>
                <a:cubicBezTo>
                  <a:pt x="2474113" y="102554"/>
                  <a:pt x="2514568" y="120523"/>
                  <a:pt x="2581991" y="75599"/>
                </a:cubicBezTo>
                <a:cubicBezTo>
                  <a:pt x="2644921" y="35167"/>
                  <a:pt x="2716840" y="26183"/>
                  <a:pt x="2815728" y="12705"/>
                </a:cubicBezTo>
                <a:cubicBezTo>
                  <a:pt x="2889894" y="5967"/>
                  <a:pt x="3060140" y="-772"/>
                  <a:pt x="3182346" y="71"/>
                </a:cubicBezTo>
                <a:close/>
              </a:path>
            </a:pathLst>
          </a:custGeom>
          <a:solidFill>
            <a:srgbClr val="F2F2F2">
              <a:alpha val="50195"/>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sp>
        <p:nvSpPr>
          <p:cNvPr id="9223" name="日期占位符 1"/>
          <p:cNvSpPr>
            <a:spLocks noGrp="1" noChangeArrowheads="1"/>
          </p:cNvSpPr>
          <p:nvPr>
            <p:ph type="dt" sz="half" idx="2"/>
          </p:nvPr>
        </p:nvSpPr>
        <p:spPr bwMode="auto">
          <a:xfrm>
            <a:off x="457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fld id="{56DE76A2-AB18-4484-BDDD-B9EA66A7F793}" type="datetimeFigureOut">
              <a:rPr lang="zh-CN" altLang="en-US"/>
              <a:pPr>
                <a:defRPr/>
              </a:pPr>
              <a:t>2022/3/9</a:t>
            </a:fld>
            <a:endParaRPr lang="zh-CN" altLang="en-US"/>
          </a:p>
        </p:txBody>
      </p:sp>
      <p:sp>
        <p:nvSpPr>
          <p:cNvPr id="9224" name="页脚占位符 2"/>
          <p:cNvSpPr>
            <a:spLocks noGrp="1" noChangeArrowheads="1"/>
          </p:cNvSpPr>
          <p:nvPr>
            <p:ph type="ftr" sz="quarter" idx="3"/>
          </p:nvPr>
        </p:nvSpPr>
        <p:spPr bwMode="auto">
          <a:xfrm>
            <a:off x="3124200" y="4767263"/>
            <a:ext cx="2895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a:lvl1pPr>
          </a:lstStyle>
          <a:p>
            <a:pPr>
              <a:defRPr/>
            </a:pPr>
            <a:endParaRPr lang="zh-CN" altLang="en-US"/>
          </a:p>
        </p:txBody>
      </p:sp>
      <p:sp>
        <p:nvSpPr>
          <p:cNvPr id="9225" name="灯片编号占位符 3"/>
          <p:cNvSpPr>
            <a:spLocks noGrp="1" noChangeArrowheads="1"/>
          </p:cNvSpPr>
          <p:nvPr>
            <p:ph type="sldNum" sz="quarter" idx="4"/>
          </p:nvPr>
        </p:nvSpPr>
        <p:spPr bwMode="auto">
          <a:xfrm>
            <a:off x="6553200" y="4767263"/>
            <a:ext cx="21336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buFont typeface="Arial" panose="020B0604020202020204" pitchFamily="34" charset="0"/>
              <a:buNone/>
              <a:defRPr smtClean="0"/>
            </a:lvl1pPr>
          </a:lstStyle>
          <a:p>
            <a:pPr>
              <a:defRPr/>
            </a:pPr>
            <a:fld id="{C0408B54-449D-4ECE-8CA0-A34685E05E6F}" type="slidenum">
              <a:rPr lang="zh-CN" altLang="en-US"/>
              <a:pPr>
                <a:defRPr/>
              </a:pPr>
              <a:t>‹#›</a:t>
            </a:fld>
            <a:endParaRPr lang="zh-CN" altLang="en-US"/>
          </a:p>
        </p:txBody>
      </p:sp>
    </p:spTree>
  </p:cSld>
  <p:clrMap bg1="lt1" tx1="dk1" bg2="lt2" tx2="dk2" accent1="accent1" accent2="accent2" accent3="accent3" accent4="accent4" accent5="accent5" accent6="accent6" hlink="hlink" folHlink="folHlink"/>
  <p:sldLayoutIdLst>
    <p:sldLayoutId id="2147484091" r:id="rId1"/>
    <p:sldLayoutId id="2147484092" r:id="rId2"/>
    <p:sldLayoutId id="2147484093" r:id="rId3"/>
    <p:sldLayoutId id="2147484094" r:id="rId4"/>
    <p:sldLayoutId id="2147484095" r:id="rId5"/>
    <p:sldLayoutId id="2147484096" r:id="rId6"/>
    <p:sldLayoutId id="2147484097" r:id="rId7"/>
    <p:sldLayoutId id="2147484098" r:id="rId8"/>
    <p:sldLayoutId id="2147484099" r:id="rId9"/>
    <p:sldLayoutId id="2147484100" r:id="rId10"/>
    <p:sldLayoutId id="2147484101"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宋体" pitchFamily="2" charset="-122"/>
        </a:defRPr>
      </a:lvl2pPr>
      <a:lvl3pPr algn="ctr" rtl="0" eaLnBrk="0" fontAlgn="base" hangingPunct="0">
        <a:spcBef>
          <a:spcPct val="0"/>
        </a:spcBef>
        <a:spcAft>
          <a:spcPct val="0"/>
        </a:spcAft>
        <a:defRPr sz="4400">
          <a:solidFill>
            <a:schemeClr val="tx1"/>
          </a:solidFill>
          <a:latin typeface="Calibri" pitchFamily="34" charset="0"/>
          <a:ea typeface="宋体" pitchFamily="2" charset="-122"/>
        </a:defRPr>
      </a:lvl3pPr>
      <a:lvl4pPr algn="ctr" rtl="0" eaLnBrk="0" fontAlgn="base" hangingPunct="0">
        <a:spcBef>
          <a:spcPct val="0"/>
        </a:spcBef>
        <a:spcAft>
          <a:spcPct val="0"/>
        </a:spcAft>
        <a:defRPr sz="4400">
          <a:solidFill>
            <a:schemeClr val="tx1"/>
          </a:solidFill>
          <a:latin typeface="Calibri" pitchFamily="34" charset="0"/>
          <a:ea typeface="宋体" pitchFamily="2" charset="-122"/>
        </a:defRPr>
      </a:lvl4pPr>
      <a:lvl5pPr algn="ctr" rtl="0" eaLnBrk="0" fontAlgn="base" hangingPunct="0">
        <a:spcBef>
          <a:spcPct val="0"/>
        </a:spcBef>
        <a:spcAft>
          <a:spcPct val="0"/>
        </a:spcAft>
        <a:defRPr sz="4400">
          <a:solidFill>
            <a:schemeClr val="tx1"/>
          </a:solidFill>
          <a:latin typeface="Calibri" pitchFamily="34" charset="0"/>
          <a:ea typeface="宋体" pitchFamily="2" charset="-122"/>
        </a:defRPr>
      </a:lvl5pPr>
      <a:lvl6pPr marL="457200" algn="ctr" rtl="0" eaLnBrk="0" fontAlgn="base" hangingPunct="0">
        <a:spcBef>
          <a:spcPct val="0"/>
        </a:spcBef>
        <a:spcAft>
          <a:spcPct val="0"/>
        </a:spcAft>
        <a:defRPr sz="4400">
          <a:solidFill>
            <a:schemeClr val="tx1"/>
          </a:solidFill>
          <a:latin typeface="Calibri" pitchFamily="34" charset="0"/>
          <a:ea typeface="宋体" pitchFamily="2" charset="-122"/>
        </a:defRPr>
      </a:lvl6pPr>
      <a:lvl7pPr marL="914400" algn="ctr" rtl="0" eaLnBrk="0" fontAlgn="base" hangingPunct="0">
        <a:spcBef>
          <a:spcPct val="0"/>
        </a:spcBef>
        <a:spcAft>
          <a:spcPct val="0"/>
        </a:spcAft>
        <a:defRPr sz="4400">
          <a:solidFill>
            <a:schemeClr val="tx1"/>
          </a:solidFill>
          <a:latin typeface="Calibri" pitchFamily="34" charset="0"/>
          <a:ea typeface="宋体" pitchFamily="2" charset="-122"/>
        </a:defRPr>
      </a:lvl7pPr>
      <a:lvl8pPr marL="1371600" algn="ctr" rtl="0" eaLnBrk="0" fontAlgn="base" hangingPunct="0">
        <a:spcBef>
          <a:spcPct val="0"/>
        </a:spcBef>
        <a:spcAft>
          <a:spcPct val="0"/>
        </a:spcAft>
        <a:defRPr sz="4400">
          <a:solidFill>
            <a:schemeClr val="tx1"/>
          </a:solidFill>
          <a:latin typeface="Calibri" pitchFamily="34" charset="0"/>
          <a:ea typeface="宋体" pitchFamily="2" charset="-122"/>
        </a:defRPr>
      </a:lvl8pPr>
      <a:lvl9pPr marL="1828800" algn="ctr" rtl="0" eaLnBrk="0" fontAlgn="base" hangingPunct="0">
        <a:spcBef>
          <a:spcPct val="0"/>
        </a:spcBef>
        <a:spcAft>
          <a:spcPct val="0"/>
        </a:spcAft>
        <a:defRPr sz="4400">
          <a:solidFill>
            <a:schemeClr val="tx1"/>
          </a:solidFill>
          <a:latin typeface="Calibri" pitchFamily="34" charset="0"/>
          <a:ea typeface="宋体" pitchFamily="2" charset="-122"/>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panose="020B0604020202020204" pitchFamily="34"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panose="020B0604020202020204" pitchFamily="34"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34" charset="0"/>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notesSlide" Target="../notesSlides/notesSlide10.xml"/><Relationship Id="rId7" Type="http://schemas.openxmlformats.org/officeDocument/2006/relationships/image" Target="../media/image18.PNG"/><Relationship Id="rId2" Type="http://schemas.openxmlformats.org/officeDocument/2006/relationships/slideLayout" Target="../slideLayouts/slideLayout150.xml"/><Relationship Id="rId1" Type="http://schemas.openxmlformats.org/officeDocument/2006/relationships/tags" Target="../tags/tag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95.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5.xml"/></Relationships>
</file>

<file path=ppt/slides/_rels/slide1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14.xml"/><Relationship Id="rId1" Type="http://schemas.openxmlformats.org/officeDocument/2006/relationships/slideLayout" Target="../slideLayouts/slideLayout9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5.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95.xml"/><Relationship Id="rId5" Type="http://schemas.openxmlformats.org/officeDocument/2006/relationships/image" Target="../media/image200.png"/><Relationship Id="rId4" Type="http://schemas.openxmlformats.org/officeDocument/2006/relationships/image" Target="../media/image190.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95.xml"/><Relationship Id="rId5" Type="http://schemas.openxmlformats.org/officeDocument/2006/relationships/image" Target="../media/image23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95.xml"/><Relationship Id="rId5" Type="http://schemas.openxmlformats.org/officeDocument/2006/relationships/image" Target="../media/image24.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9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5.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0.xml"/><Relationship Id="rId1" Type="http://schemas.openxmlformats.org/officeDocument/2006/relationships/slideLayout" Target="../slideLayouts/slideLayout95.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95.xml"/><Relationship Id="rId6" Type="http://schemas.openxmlformats.org/officeDocument/2006/relationships/image" Target="../media/image31.jpeg"/><Relationship Id="rId5" Type="http://schemas.openxmlformats.org/officeDocument/2006/relationships/image" Target="../media/image34.png"/><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3.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95.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5.xml"/></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95.xml"/><Relationship Id="rId4" Type="http://schemas.openxmlformats.org/officeDocument/2006/relationships/image" Target="../media/image44.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6.xml"/><Relationship Id="rId1" Type="http://schemas.openxmlformats.org/officeDocument/2006/relationships/slideLayout" Target="../slideLayouts/slideLayout95.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8.xml"/><Relationship Id="rId1" Type="http://schemas.openxmlformats.org/officeDocument/2006/relationships/slideLayout" Target="../slideLayouts/slideLayout95.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95.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5.xml"/></Relationships>
</file>

<file path=ppt/slides/_rels/slide3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95.xml"/><Relationship Id="rId4" Type="http://schemas.openxmlformats.org/officeDocument/2006/relationships/image" Target="../media/image5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95.xml"/><Relationship Id="rId4" Type="http://schemas.openxmlformats.org/officeDocument/2006/relationships/image" Target="../media/image48.png"/></Relationships>
</file>

<file path=ppt/slides/_rels/slide3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2.xml"/><Relationship Id="rId1" Type="http://schemas.openxmlformats.org/officeDocument/2006/relationships/slideLayout" Target="../slideLayouts/slideLayout95.xml"/><Relationship Id="rId4" Type="http://schemas.openxmlformats.org/officeDocument/2006/relationships/image" Target="../media/image56.png"/></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3.xml"/><Relationship Id="rId1" Type="http://schemas.openxmlformats.org/officeDocument/2006/relationships/slideLayout" Target="../slideLayouts/slideLayout95.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4.xml"/><Relationship Id="rId1" Type="http://schemas.openxmlformats.org/officeDocument/2006/relationships/slideLayout" Target="../slideLayouts/slideLayout95.xml"/><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95.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6.xml"/><Relationship Id="rId1" Type="http://schemas.openxmlformats.org/officeDocument/2006/relationships/slideLayout" Target="../slideLayouts/slideLayout95.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5.xml"/></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95.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95.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95.xml"/><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41.xml"/><Relationship Id="rId1" Type="http://schemas.openxmlformats.org/officeDocument/2006/relationships/slideLayout" Target="../slideLayouts/slideLayout95.xml"/><Relationship Id="rId4" Type="http://schemas.openxmlformats.org/officeDocument/2006/relationships/image" Target="../media/image70.png"/></Relationships>
</file>

<file path=ppt/slides/_rels/slide4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2.xml"/><Relationship Id="rId1" Type="http://schemas.openxmlformats.org/officeDocument/2006/relationships/slideLayout" Target="../slideLayouts/slideLayout95.xml"/><Relationship Id="rId4" Type="http://schemas.openxmlformats.org/officeDocument/2006/relationships/image" Target="../media/image72.png"/></Relationships>
</file>

<file path=ppt/slides/_rels/slide4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3.xml"/><Relationship Id="rId1" Type="http://schemas.openxmlformats.org/officeDocument/2006/relationships/slideLayout" Target="../slideLayouts/slideLayout95.xml"/><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95.xml"/><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5.xml"/><Relationship Id="rId1" Type="http://schemas.openxmlformats.org/officeDocument/2006/relationships/slideLayout" Target="../slideLayouts/slideLayout95.xml"/><Relationship Id="rId4" Type="http://schemas.openxmlformats.org/officeDocument/2006/relationships/image" Target="../media/image78.png"/></Relationships>
</file>

<file path=ppt/slides/_rels/slide4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6.xml"/><Relationship Id="rId1" Type="http://schemas.openxmlformats.org/officeDocument/2006/relationships/slideLayout" Target="../slideLayouts/slideLayout95.xml"/><Relationship Id="rId4" Type="http://schemas.openxmlformats.org/officeDocument/2006/relationships/image" Target="../media/image80.png"/></Relationships>
</file>

<file path=ppt/slides/_rels/slide4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7.xml"/><Relationship Id="rId1" Type="http://schemas.openxmlformats.org/officeDocument/2006/relationships/slideLayout" Target="../slideLayouts/slideLayout95.xml"/><Relationship Id="rId4" Type="http://schemas.openxmlformats.org/officeDocument/2006/relationships/image" Target="../media/image82.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95.xml"/></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95.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50.xml"/><Relationship Id="rId1" Type="http://schemas.openxmlformats.org/officeDocument/2006/relationships/slideLayout" Target="../slideLayouts/slideLayout95.xml"/><Relationship Id="rId5" Type="http://schemas.openxmlformats.org/officeDocument/2006/relationships/image" Target="../media/image85.png"/><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95.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bin"/><Relationship Id="rId13" Type="http://schemas.openxmlformats.org/officeDocument/2006/relationships/image" Target="../media/image89.wmf"/><Relationship Id="rId3" Type="http://schemas.openxmlformats.org/officeDocument/2006/relationships/notesSlide" Target="../notesSlides/notesSlide52.xml"/><Relationship Id="rId7" Type="http://schemas.openxmlformats.org/officeDocument/2006/relationships/image" Target="../media/image86.wmf"/><Relationship Id="rId12" Type="http://schemas.openxmlformats.org/officeDocument/2006/relationships/oleObject" Target="../embeddings/oleObject4.bin"/><Relationship Id="rId2" Type="http://schemas.openxmlformats.org/officeDocument/2006/relationships/slideLayout" Target="../slideLayouts/slideLayout95.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88.wmf"/><Relationship Id="rId5" Type="http://schemas.openxmlformats.org/officeDocument/2006/relationships/image" Target="../media/image86.png"/><Relationship Id="rId15" Type="http://schemas.openxmlformats.org/officeDocument/2006/relationships/image" Target="../media/image90.wmf"/><Relationship Id="rId10" Type="http://schemas.openxmlformats.org/officeDocument/2006/relationships/oleObject" Target="../embeddings/oleObject3.bin"/><Relationship Id="rId4" Type="http://schemas.openxmlformats.org/officeDocument/2006/relationships/image" Target="../media/image91.png"/><Relationship Id="rId9" Type="http://schemas.openxmlformats.org/officeDocument/2006/relationships/image" Target="../media/image87.wmf"/><Relationship Id="rId14" Type="http://schemas.openxmlformats.org/officeDocument/2006/relationships/oleObject" Target="../embeddings/oleObject5.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5.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95.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95.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6.xml"/><Relationship Id="rId1" Type="http://schemas.openxmlformats.org/officeDocument/2006/relationships/slideLayout" Target="../slideLayouts/slideLayout95.xml"/><Relationship Id="rId5" Type="http://schemas.openxmlformats.org/officeDocument/2006/relationships/image" Target="../media/image98.png"/><Relationship Id="rId4" Type="http://schemas.openxmlformats.org/officeDocument/2006/relationships/image" Target="../media/image97.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5.xml"/></Relationships>
</file>

<file path=ppt/slides/_rels/slide58.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8.xml"/><Relationship Id="rId1" Type="http://schemas.openxmlformats.org/officeDocument/2006/relationships/slideLayout" Target="../slideLayouts/slideLayout95.xml"/><Relationship Id="rId5" Type="http://schemas.openxmlformats.org/officeDocument/2006/relationships/image" Target="../media/image101.png"/><Relationship Id="rId4" Type="http://schemas.openxmlformats.org/officeDocument/2006/relationships/image" Target="../media/image100.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5.xml"/></Relationships>
</file>

<file path=ppt/slides/_rels/slide6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60.xml"/><Relationship Id="rId1" Type="http://schemas.openxmlformats.org/officeDocument/2006/relationships/slideLayout" Target="../slideLayouts/slideLayout9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 Id="rId9" Type="http://schemas.openxmlformats.org/officeDocument/2006/relationships/image" Target="../media/image108.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5.xml"/></Relationships>
</file>

<file path=ppt/slides/_rels/slide62.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62.xml"/><Relationship Id="rId1" Type="http://schemas.openxmlformats.org/officeDocument/2006/relationships/slideLayout" Target="../slideLayouts/slideLayout9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9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95.xml"/></Relationships>
</file>

<file path=ppt/slides/_rels/slide6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7.xml"/><Relationship Id="rId1" Type="http://schemas.openxmlformats.org/officeDocument/2006/relationships/slideLayout" Target="../slideLayouts/slideLayout9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367" name="直接连接符 8"/>
          <p:cNvCxnSpPr>
            <a:cxnSpLocks noChangeShapeType="1"/>
          </p:cNvCxnSpPr>
          <p:nvPr/>
        </p:nvCxnSpPr>
        <p:spPr bwMode="auto">
          <a:xfrm>
            <a:off x="1014413" y="3219822"/>
            <a:ext cx="712946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368" name="直接连接符 23"/>
          <p:cNvCxnSpPr>
            <a:cxnSpLocks noChangeShapeType="1"/>
          </p:cNvCxnSpPr>
          <p:nvPr/>
        </p:nvCxnSpPr>
        <p:spPr bwMode="auto">
          <a:xfrm>
            <a:off x="1014413" y="4107625"/>
            <a:ext cx="712946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15369" name="文本框 2"/>
          <p:cNvSpPr txBox="1">
            <a:spLocks noChangeArrowheads="1"/>
          </p:cNvSpPr>
          <p:nvPr/>
        </p:nvSpPr>
        <p:spPr bwMode="auto">
          <a:xfrm>
            <a:off x="940236" y="3248225"/>
            <a:ext cx="726352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a:r>
              <a:rPr lang="zh-CN" altLang="en-US" sz="2400" b="1" dirty="0">
                <a:solidFill>
                  <a:srgbClr val="7030A0"/>
                </a:solidFill>
                <a:latin typeface="微软雅黑" panose="020B0503020204020204" pitchFamily="34" charset="-122"/>
                <a:ea typeface="微软雅黑" panose="020B0503020204020204" pitchFamily="34" charset="-122"/>
              </a:rPr>
              <a:t>硕士研究生学位论文答辩</a:t>
            </a:r>
            <a:endParaRPr lang="en-US" altLang="zh-CN" sz="2400" b="1" dirty="0">
              <a:solidFill>
                <a:srgbClr val="7030A0"/>
              </a:solidFill>
              <a:latin typeface="微软雅黑" panose="020B0503020204020204" pitchFamily="34" charset="-122"/>
              <a:ea typeface="微软雅黑" panose="020B0503020204020204" pitchFamily="34" charset="-122"/>
            </a:endParaRPr>
          </a:p>
          <a:p>
            <a:r>
              <a:rPr lang="zh-CN" altLang="en-US" sz="2400" b="1" dirty="0">
                <a:solidFill>
                  <a:srgbClr val="0070C0"/>
                </a:solidFill>
                <a:latin typeface="微软雅黑" panose="020B0503020204020204" pitchFamily="34" charset="-122"/>
                <a:ea typeface="微软雅黑" panose="020B0503020204020204" pitchFamily="34" charset="-122"/>
              </a:rPr>
              <a:t>飞机管道水性阻尼减振涂层材料制备及减振机理研究</a:t>
            </a:r>
          </a:p>
        </p:txBody>
      </p:sp>
      <p:sp>
        <p:nvSpPr>
          <p:cNvPr id="5" name="矩形 4">
            <a:extLst>
              <a:ext uri="{FF2B5EF4-FFF2-40B4-BE49-F238E27FC236}">
                <a16:creationId xmlns:a16="http://schemas.microsoft.com/office/drawing/2014/main" id="{3889180F-6EF6-498B-8518-CC6E17C5A53E}"/>
              </a:ext>
            </a:extLst>
          </p:cNvPr>
          <p:cNvSpPr/>
          <p:nvPr/>
        </p:nvSpPr>
        <p:spPr>
          <a:xfrm>
            <a:off x="3200844" y="4116167"/>
            <a:ext cx="3203121" cy="923330"/>
          </a:xfrm>
          <a:prstGeom prst="rect">
            <a:avLst/>
          </a:prstGeom>
          <a:noFill/>
        </p:spPr>
        <p:txBody>
          <a:bodyPr wrap="none" lIns="91440" tIns="45720" rIns="91440" bIns="45720">
            <a:spAutoFit/>
          </a:bodyPr>
          <a:lstStyle/>
          <a:p>
            <a:r>
              <a:rPr lang="zh-CN" altLang="en-US" b="1" dirty="0">
                <a:ln w="0"/>
                <a:solidFill>
                  <a:srgbClr val="002060"/>
                </a:solidFill>
                <a:effectLst>
                  <a:outerShdw blurRad="38100" dist="25400" dir="5400000" algn="ctr" rotWithShape="0">
                    <a:srgbClr val="6E747A">
                      <a:alpha val="43000"/>
                    </a:srgbClr>
                  </a:outerShdw>
                </a:effectLst>
              </a:rPr>
              <a:t>答  辩  人：赵紫豪</a:t>
            </a:r>
            <a:endParaRPr lang="en-US" altLang="zh-CN" b="1" dirty="0">
              <a:ln w="0"/>
              <a:solidFill>
                <a:srgbClr val="002060"/>
              </a:solidFill>
              <a:effectLst>
                <a:outerShdw blurRad="38100" dist="25400" dir="5400000" algn="ctr" rotWithShape="0">
                  <a:srgbClr val="6E747A">
                    <a:alpha val="43000"/>
                  </a:srgbClr>
                </a:outerShdw>
              </a:effectLst>
            </a:endParaRPr>
          </a:p>
          <a:p>
            <a:r>
              <a:rPr lang="zh-CN" altLang="en-US" b="1" dirty="0">
                <a:ln w="0"/>
                <a:solidFill>
                  <a:srgbClr val="002060"/>
                </a:solidFill>
                <a:effectLst>
                  <a:outerShdw blurRad="38100" dist="25400" dir="5400000" algn="ctr" rotWithShape="0">
                    <a:srgbClr val="6E747A">
                      <a:alpha val="43000"/>
                    </a:srgbClr>
                  </a:outerShdw>
                </a:effectLst>
              </a:rPr>
              <a:t>指导教师：陈果教授</a:t>
            </a:r>
            <a:endParaRPr lang="en-US" altLang="zh-CN" b="1" dirty="0">
              <a:ln w="0"/>
              <a:solidFill>
                <a:srgbClr val="002060"/>
              </a:solidFill>
              <a:effectLst>
                <a:outerShdw blurRad="38100" dist="25400" dir="5400000" algn="ctr" rotWithShape="0">
                  <a:srgbClr val="6E747A">
                    <a:alpha val="43000"/>
                  </a:srgbClr>
                </a:outerShdw>
              </a:effectLst>
            </a:endParaRPr>
          </a:p>
          <a:p>
            <a:r>
              <a:rPr lang="zh-CN" altLang="en-US" b="1" dirty="0">
                <a:ln w="0"/>
                <a:solidFill>
                  <a:srgbClr val="002060"/>
                </a:solidFill>
                <a:effectLst>
                  <a:outerShdw blurRad="38100" dist="25400" dir="5400000" algn="ctr" rotWithShape="0">
                    <a:srgbClr val="6E747A">
                      <a:alpha val="43000"/>
                    </a:srgbClr>
                  </a:outerShdw>
                </a:effectLst>
              </a:rPr>
              <a:t>专        业：载运工具运用工程</a:t>
            </a:r>
          </a:p>
        </p:txBody>
      </p:sp>
      <p:pic>
        <p:nvPicPr>
          <p:cNvPr id="9" name="图片 8">
            <a:extLst>
              <a:ext uri="{FF2B5EF4-FFF2-40B4-BE49-F238E27FC236}">
                <a16:creationId xmlns:a16="http://schemas.microsoft.com/office/drawing/2014/main" id="{8C0C011E-293D-4A16-A89C-CDAB94AB3EF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899592" y="4238909"/>
            <a:ext cx="684000" cy="660761"/>
          </a:xfrm>
          <a:prstGeom prst="rect">
            <a:avLst/>
          </a:prstGeom>
        </p:spPr>
      </p:pic>
      <p:pic>
        <p:nvPicPr>
          <p:cNvPr id="10" name="图片 9">
            <a:extLst>
              <a:ext uri="{FF2B5EF4-FFF2-40B4-BE49-F238E27FC236}">
                <a16:creationId xmlns:a16="http://schemas.microsoft.com/office/drawing/2014/main" id="{F0AB392A-A665-4CA3-8CA8-C736003933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63130" y="4206687"/>
            <a:ext cx="731847" cy="725206"/>
          </a:xfrm>
          <a:prstGeom prst="rect">
            <a:avLst/>
          </a:prstGeom>
        </p:spPr>
      </p:pic>
      <p:sp>
        <p:nvSpPr>
          <p:cNvPr id="11" name="Freeform 5">
            <a:extLst>
              <a:ext uri="{FF2B5EF4-FFF2-40B4-BE49-F238E27FC236}">
                <a16:creationId xmlns:a16="http://schemas.microsoft.com/office/drawing/2014/main" id="{FEBAC12D-82CA-49EC-AC27-998ADA2AF90C}"/>
              </a:ext>
            </a:extLst>
          </p:cNvPr>
          <p:cNvSpPr>
            <a:spLocks noEditPoints="1"/>
          </p:cNvSpPr>
          <p:nvPr/>
        </p:nvSpPr>
        <p:spPr bwMode="auto">
          <a:xfrm>
            <a:off x="2904838" y="4200904"/>
            <a:ext cx="296006" cy="232350"/>
          </a:xfrm>
          <a:custGeom>
            <a:avLst/>
            <a:gdLst>
              <a:gd name="T0" fmla="*/ 534 w 2878"/>
              <a:gd name="T1" fmla="*/ 1131 h 2253"/>
              <a:gd name="T2" fmla="*/ 534 w 2878"/>
              <a:gd name="T3" fmla="*/ 1973 h 2253"/>
              <a:gd name="T4" fmla="*/ 1439 w 2878"/>
              <a:gd name="T5" fmla="*/ 2253 h 2253"/>
              <a:gd name="T6" fmla="*/ 2344 w 2878"/>
              <a:gd name="T7" fmla="*/ 1973 h 2253"/>
              <a:gd name="T8" fmla="*/ 2344 w 2878"/>
              <a:gd name="T9" fmla="*/ 1131 h 2253"/>
              <a:gd name="T10" fmla="*/ 1439 w 2878"/>
              <a:gd name="T11" fmla="*/ 1611 h 2253"/>
              <a:gd name="T12" fmla="*/ 534 w 2878"/>
              <a:gd name="T13" fmla="*/ 1131 h 2253"/>
              <a:gd name="T14" fmla="*/ 2706 w 2878"/>
              <a:gd name="T15" fmla="*/ 1195 h 2253"/>
              <a:gd name="T16" fmla="*/ 2706 w 2878"/>
              <a:gd name="T17" fmla="*/ 805 h 2253"/>
              <a:gd name="T18" fmla="*/ 2878 w 2878"/>
              <a:gd name="T19" fmla="*/ 724 h 2253"/>
              <a:gd name="T20" fmla="*/ 1439 w 2878"/>
              <a:gd name="T21" fmla="*/ 0 h 2253"/>
              <a:gd name="T22" fmla="*/ 0 w 2878"/>
              <a:gd name="T23" fmla="*/ 715 h 2253"/>
              <a:gd name="T24" fmla="*/ 1439 w 2878"/>
              <a:gd name="T25" fmla="*/ 1430 h 2253"/>
              <a:gd name="T26" fmla="*/ 2525 w 2878"/>
              <a:gd name="T27" fmla="*/ 887 h 2253"/>
              <a:gd name="T28" fmla="*/ 2525 w 2878"/>
              <a:gd name="T29" fmla="*/ 1185 h 2253"/>
              <a:gd name="T30" fmla="*/ 2434 w 2878"/>
              <a:gd name="T31" fmla="*/ 1339 h 2253"/>
              <a:gd name="T32" fmla="*/ 2615 w 2878"/>
              <a:gd name="T33" fmla="*/ 1520 h 2253"/>
              <a:gd name="T34" fmla="*/ 2796 w 2878"/>
              <a:gd name="T35" fmla="*/ 1339 h 2253"/>
              <a:gd name="T36" fmla="*/ 2706 w 2878"/>
              <a:gd name="T37" fmla="*/ 1195 h 2253"/>
              <a:gd name="T38" fmla="*/ 2706 w 2878"/>
              <a:gd name="T39" fmla="*/ 1195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78" h="2253">
                <a:moveTo>
                  <a:pt x="534" y="1131"/>
                </a:moveTo>
                <a:cubicBezTo>
                  <a:pt x="534" y="1973"/>
                  <a:pt x="534" y="1973"/>
                  <a:pt x="534" y="1973"/>
                </a:cubicBezTo>
                <a:cubicBezTo>
                  <a:pt x="778" y="2145"/>
                  <a:pt x="1095" y="2253"/>
                  <a:pt x="1439" y="2253"/>
                </a:cubicBezTo>
                <a:cubicBezTo>
                  <a:pt x="1783" y="2253"/>
                  <a:pt x="2100" y="2145"/>
                  <a:pt x="2344" y="1973"/>
                </a:cubicBezTo>
                <a:cubicBezTo>
                  <a:pt x="2344" y="1131"/>
                  <a:pt x="2344" y="1131"/>
                  <a:pt x="2344" y="1131"/>
                </a:cubicBezTo>
                <a:cubicBezTo>
                  <a:pt x="1439" y="1611"/>
                  <a:pt x="1439" y="1611"/>
                  <a:pt x="1439" y="1611"/>
                </a:cubicBezTo>
                <a:cubicBezTo>
                  <a:pt x="534" y="1131"/>
                  <a:pt x="534" y="1131"/>
                  <a:pt x="534" y="1131"/>
                </a:cubicBezTo>
                <a:close/>
                <a:moveTo>
                  <a:pt x="2706" y="1195"/>
                </a:moveTo>
                <a:cubicBezTo>
                  <a:pt x="2706" y="805"/>
                  <a:pt x="2706" y="805"/>
                  <a:pt x="2706" y="805"/>
                </a:cubicBezTo>
                <a:cubicBezTo>
                  <a:pt x="2878" y="724"/>
                  <a:pt x="2878" y="724"/>
                  <a:pt x="2878" y="724"/>
                </a:cubicBezTo>
                <a:cubicBezTo>
                  <a:pt x="1439" y="0"/>
                  <a:pt x="1439" y="0"/>
                  <a:pt x="1439" y="0"/>
                </a:cubicBezTo>
                <a:cubicBezTo>
                  <a:pt x="0" y="715"/>
                  <a:pt x="0" y="715"/>
                  <a:pt x="0" y="715"/>
                </a:cubicBezTo>
                <a:cubicBezTo>
                  <a:pt x="1439" y="1430"/>
                  <a:pt x="1439" y="1430"/>
                  <a:pt x="1439" y="1430"/>
                </a:cubicBezTo>
                <a:cubicBezTo>
                  <a:pt x="2525" y="887"/>
                  <a:pt x="2525" y="887"/>
                  <a:pt x="2525" y="887"/>
                </a:cubicBezTo>
                <a:cubicBezTo>
                  <a:pt x="2525" y="1185"/>
                  <a:pt x="2525" y="1185"/>
                  <a:pt x="2525" y="1185"/>
                </a:cubicBezTo>
                <a:cubicBezTo>
                  <a:pt x="2471" y="1213"/>
                  <a:pt x="2434" y="1276"/>
                  <a:pt x="2434" y="1339"/>
                </a:cubicBezTo>
                <a:cubicBezTo>
                  <a:pt x="2434" y="1439"/>
                  <a:pt x="2516" y="1520"/>
                  <a:pt x="2615" y="1520"/>
                </a:cubicBezTo>
                <a:cubicBezTo>
                  <a:pt x="2715" y="1520"/>
                  <a:pt x="2796" y="1439"/>
                  <a:pt x="2796" y="1339"/>
                </a:cubicBezTo>
                <a:cubicBezTo>
                  <a:pt x="2796" y="1285"/>
                  <a:pt x="2760" y="1222"/>
                  <a:pt x="2706" y="1195"/>
                </a:cubicBezTo>
                <a:cubicBezTo>
                  <a:pt x="2706" y="1195"/>
                  <a:pt x="2706" y="1195"/>
                  <a:pt x="2706" y="1195"/>
                </a:cubicBezTo>
                <a:close/>
              </a:path>
            </a:pathLst>
          </a:custGeom>
          <a:solidFill>
            <a:srgbClr val="DD4E4A"/>
          </a:solidFill>
          <a:ln>
            <a:noFill/>
          </a:ln>
        </p:spPr>
        <p:txBody>
          <a:bodyPr vert="horz" wrap="square" lIns="91440" tIns="45720" rIns="91440" bIns="45720" numCol="1" anchor="t" anchorCtr="0" compatLnSpc="1"/>
          <a:lstStyle/>
          <a:p>
            <a:endParaRPr lang="zh-CN" altLang="en-US"/>
          </a:p>
        </p:txBody>
      </p:sp>
      <p:sp>
        <p:nvSpPr>
          <p:cNvPr id="12" name="Freeform 5">
            <a:extLst>
              <a:ext uri="{FF2B5EF4-FFF2-40B4-BE49-F238E27FC236}">
                <a16:creationId xmlns:a16="http://schemas.microsoft.com/office/drawing/2014/main" id="{699D858A-7116-4A67-9D25-0D7138659D41}"/>
              </a:ext>
            </a:extLst>
          </p:cNvPr>
          <p:cNvSpPr>
            <a:spLocks noEditPoints="1"/>
          </p:cNvSpPr>
          <p:nvPr/>
        </p:nvSpPr>
        <p:spPr bwMode="auto">
          <a:xfrm>
            <a:off x="2904838" y="4451646"/>
            <a:ext cx="296006" cy="232350"/>
          </a:xfrm>
          <a:custGeom>
            <a:avLst/>
            <a:gdLst>
              <a:gd name="T0" fmla="*/ 534 w 2878"/>
              <a:gd name="T1" fmla="*/ 1131 h 2253"/>
              <a:gd name="T2" fmla="*/ 534 w 2878"/>
              <a:gd name="T3" fmla="*/ 1973 h 2253"/>
              <a:gd name="T4" fmla="*/ 1439 w 2878"/>
              <a:gd name="T5" fmla="*/ 2253 h 2253"/>
              <a:gd name="T6" fmla="*/ 2344 w 2878"/>
              <a:gd name="T7" fmla="*/ 1973 h 2253"/>
              <a:gd name="T8" fmla="*/ 2344 w 2878"/>
              <a:gd name="T9" fmla="*/ 1131 h 2253"/>
              <a:gd name="T10" fmla="*/ 1439 w 2878"/>
              <a:gd name="T11" fmla="*/ 1611 h 2253"/>
              <a:gd name="T12" fmla="*/ 534 w 2878"/>
              <a:gd name="T13" fmla="*/ 1131 h 2253"/>
              <a:gd name="T14" fmla="*/ 2706 w 2878"/>
              <a:gd name="T15" fmla="*/ 1195 h 2253"/>
              <a:gd name="T16" fmla="*/ 2706 w 2878"/>
              <a:gd name="T17" fmla="*/ 805 h 2253"/>
              <a:gd name="T18" fmla="*/ 2878 w 2878"/>
              <a:gd name="T19" fmla="*/ 724 h 2253"/>
              <a:gd name="T20" fmla="*/ 1439 w 2878"/>
              <a:gd name="T21" fmla="*/ 0 h 2253"/>
              <a:gd name="T22" fmla="*/ 0 w 2878"/>
              <a:gd name="T23" fmla="*/ 715 h 2253"/>
              <a:gd name="T24" fmla="*/ 1439 w 2878"/>
              <a:gd name="T25" fmla="*/ 1430 h 2253"/>
              <a:gd name="T26" fmla="*/ 2525 w 2878"/>
              <a:gd name="T27" fmla="*/ 887 h 2253"/>
              <a:gd name="T28" fmla="*/ 2525 w 2878"/>
              <a:gd name="T29" fmla="*/ 1185 h 2253"/>
              <a:gd name="T30" fmla="*/ 2434 w 2878"/>
              <a:gd name="T31" fmla="*/ 1339 h 2253"/>
              <a:gd name="T32" fmla="*/ 2615 w 2878"/>
              <a:gd name="T33" fmla="*/ 1520 h 2253"/>
              <a:gd name="T34" fmla="*/ 2796 w 2878"/>
              <a:gd name="T35" fmla="*/ 1339 h 2253"/>
              <a:gd name="T36" fmla="*/ 2706 w 2878"/>
              <a:gd name="T37" fmla="*/ 1195 h 2253"/>
              <a:gd name="T38" fmla="*/ 2706 w 2878"/>
              <a:gd name="T39" fmla="*/ 1195 h 2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78" h="2253">
                <a:moveTo>
                  <a:pt x="534" y="1131"/>
                </a:moveTo>
                <a:cubicBezTo>
                  <a:pt x="534" y="1973"/>
                  <a:pt x="534" y="1973"/>
                  <a:pt x="534" y="1973"/>
                </a:cubicBezTo>
                <a:cubicBezTo>
                  <a:pt x="778" y="2145"/>
                  <a:pt x="1095" y="2253"/>
                  <a:pt x="1439" y="2253"/>
                </a:cubicBezTo>
                <a:cubicBezTo>
                  <a:pt x="1783" y="2253"/>
                  <a:pt x="2100" y="2145"/>
                  <a:pt x="2344" y="1973"/>
                </a:cubicBezTo>
                <a:cubicBezTo>
                  <a:pt x="2344" y="1131"/>
                  <a:pt x="2344" y="1131"/>
                  <a:pt x="2344" y="1131"/>
                </a:cubicBezTo>
                <a:cubicBezTo>
                  <a:pt x="1439" y="1611"/>
                  <a:pt x="1439" y="1611"/>
                  <a:pt x="1439" y="1611"/>
                </a:cubicBezTo>
                <a:cubicBezTo>
                  <a:pt x="534" y="1131"/>
                  <a:pt x="534" y="1131"/>
                  <a:pt x="534" y="1131"/>
                </a:cubicBezTo>
                <a:close/>
                <a:moveTo>
                  <a:pt x="2706" y="1195"/>
                </a:moveTo>
                <a:cubicBezTo>
                  <a:pt x="2706" y="805"/>
                  <a:pt x="2706" y="805"/>
                  <a:pt x="2706" y="805"/>
                </a:cubicBezTo>
                <a:cubicBezTo>
                  <a:pt x="2878" y="724"/>
                  <a:pt x="2878" y="724"/>
                  <a:pt x="2878" y="724"/>
                </a:cubicBezTo>
                <a:cubicBezTo>
                  <a:pt x="1439" y="0"/>
                  <a:pt x="1439" y="0"/>
                  <a:pt x="1439" y="0"/>
                </a:cubicBezTo>
                <a:cubicBezTo>
                  <a:pt x="0" y="715"/>
                  <a:pt x="0" y="715"/>
                  <a:pt x="0" y="715"/>
                </a:cubicBezTo>
                <a:cubicBezTo>
                  <a:pt x="1439" y="1430"/>
                  <a:pt x="1439" y="1430"/>
                  <a:pt x="1439" y="1430"/>
                </a:cubicBezTo>
                <a:cubicBezTo>
                  <a:pt x="2525" y="887"/>
                  <a:pt x="2525" y="887"/>
                  <a:pt x="2525" y="887"/>
                </a:cubicBezTo>
                <a:cubicBezTo>
                  <a:pt x="2525" y="1185"/>
                  <a:pt x="2525" y="1185"/>
                  <a:pt x="2525" y="1185"/>
                </a:cubicBezTo>
                <a:cubicBezTo>
                  <a:pt x="2471" y="1213"/>
                  <a:pt x="2434" y="1276"/>
                  <a:pt x="2434" y="1339"/>
                </a:cubicBezTo>
                <a:cubicBezTo>
                  <a:pt x="2434" y="1439"/>
                  <a:pt x="2516" y="1520"/>
                  <a:pt x="2615" y="1520"/>
                </a:cubicBezTo>
                <a:cubicBezTo>
                  <a:pt x="2715" y="1520"/>
                  <a:pt x="2796" y="1439"/>
                  <a:pt x="2796" y="1339"/>
                </a:cubicBezTo>
                <a:cubicBezTo>
                  <a:pt x="2796" y="1285"/>
                  <a:pt x="2760" y="1222"/>
                  <a:pt x="2706" y="1195"/>
                </a:cubicBezTo>
                <a:cubicBezTo>
                  <a:pt x="2706" y="1195"/>
                  <a:pt x="2706" y="1195"/>
                  <a:pt x="2706" y="1195"/>
                </a:cubicBezTo>
                <a:close/>
              </a:path>
            </a:pathLst>
          </a:custGeom>
          <a:solidFill>
            <a:srgbClr val="DD4E4A"/>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repeatCount="3000" fill="hold" nodeType="withEffect">
                                  <p:stCondLst>
                                    <p:cond delay="0"/>
                                  </p:stCondLst>
                                  <p:childTnLst>
                                    <p:set>
                                      <p:cBhvr>
                                        <p:cTn id="6" dur="1" fill="hold">
                                          <p:stCondLst>
                                            <p:cond delay="0"/>
                                          </p:stCondLst>
                                        </p:cTn>
                                        <p:tgtEl>
                                          <p:spTgt spid="15367"/>
                                        </p:tgtEl>
                                        <p:attrNameLst>
                                          <p:attrName>style.visibility</p:attrName>
                                        </p:attrNameLst>
                                      </p:cBhvr>
                                      <p:to>
                                        <p:strVal val="visible"/>
                                      </p:to>
                                    </p:set>
                                    <p:animEffect transition="in" filter="fade">
                                      <p:cBhvr>
                                        <p:cTn id="7" dur="100"/>
                                        <p:tgtEl>
                                          <p:spTgt spid="15367"/>
                                        </p:tgtEl>
                                      </p:cBhvr>
                                    </p:animEffect>
                                  </p:childTnLst>
                                </p:cTn>
                              </p:par>
                              <p:par>
                                <p:cTn id="8" presetID="10" presetClass="entr" presetSubtype="0" repeatCount="3000" fill="hold" nodeType="withEffect">
                                  <p:stCondLst>
                                    <p:cond delay="0"/>
                                  </p:stCondLst>
                                  <p:childTnLst>
                                    <p:set>
                                      <p:cBhvr>
                                        <p:cTn id="9" dur="1" fill="hold">
                                          <p:stCondLst>
                                            <p:cond delay="0"/>
                                          </p:stCondLst>
                                        </p:cTn>
                                        <p:tgtEl>
                                          <p:spTgt spid="15368"/>
                                        </p:tgtEl>
                                        <p:attrNameLst>
                                          <p:attrName>style.visibility</p:attrName>
                                        </p:attrNameLst>
                                      </p:cBhvr>
                                      <p:to>
                                        <p:strVal val="visible"/>
                                      </p:to>
                                    </p:set>
                                    <p:animEffect transition="in" filter="fade">
                                      <p:cBhvr>
                                        <p:cTn id="10" dur="100"/>
                                        <p:tgtEl>
                                          <p:spTgt spid="15368"/>
                                        </p:tgtEl>
                                      </p:cBhvr>
                                    </p:animEffect>
                                  </p:childTnLst>
                                </p:cTn>
                              </p:par>
                            </p:childTnLst>
                          </p:cTn>
                        </p:par>
                        <p:par>
                          <p:cTn id="11" fill="hold" nodeType="afterGroup">
                            <p:stCondLst>
                              <p:cond delay="300"/>
                            </p:stCondLst>
                            <p:childTnLst>
                              <p:par>
                                <p:cTn id="12" presetID="42" presetClass="path" presetSubtype="0" accel="50000" decel="50000" autoRev="1" fill="hold" nodeType="afterEffect">
                                  <p:stCondLst>
                                    <p:cond delay="0"/>
                                  </p:stCondLst>
                                  <p:childTnLst>
                                    <p:animMotion origin="layout" path="M -4.44444E-6 4.07407E-6 L -4.44444E-6 0.05586 " pathEditMode="relative" rAng="0" ptsTypes="AA">
                                      <p:cBhvr>
                                        <p:cTn id="13" dur="500" fill="hold"/>
                                        <p:tgtEl>
                                          <p:spTgt spid="15367"/>
                                        </p:tgtEl>
                                        <p:attrNameLst>
                                          <p:attrName>ppt_x,ppt_y</p:attrName>
                                        </p:attrNameLst>
                                      </p:cBhvr>
                                      <p:rCtr x="0" y="2778"/>
                                    </p:animMotion>
                                  </p:childTnLst>
                                </p:cTn>
                              </p:par>
                              <p:par>
                                <p:cTn id="14" presetID="64" presetClass="path" presetSubtype="0" accel="50000" decel="50000" autoRev="1" fill="hold" nodeType="withEffect">
                                  <p:stCondLst>
                                    <p:cond delay="0"/>
                                  </p:stCondLst>
                                  <p:childTnLst>
                                    <p:animMotion origin="layout" path="M -4.44444E-6 3.20988E-6 L -4.44444E-6 -0.06081 " pathEditMode="relative" rAng="0" ptsTypes="AA">
                                      <p:cBhvr>
                                        <p:cTn id="15" dur="500" fill="hold"/>
                                        <p:tgtEl>
                                          <p:spTgt spid="15368"/>
                                        </p:tgtEl>
                                        <p:attrNameLst>
                                          <p:attrName>ppt_x,ppt_y</p:attrName>
                                        </p:attrNameLst>
                                      </p:cBhvr>
                                      <p:rCtr x="0" y="-3056"/>
                                    </p:animMotion>
                                  </p:childTnLst>
                                </p:cTn>
                              </p:par>
                              <p:par>
                                <p:cTn id="16" presetID="16" presetClass="entr" presetSubtype="42" fill="hold" grpId="0" nodeType="withEffect">
                                  <p:stCondLst>
                                    <p:cond delay="500"/>
                                  </p:stCondLst>
                                  <p:childTnLst>
                                    <p:set>
                                      <p:cBhvr>
                                        <p:cTn id="17" dur="1" fill="hold">
                                          <p:stCondLst>
                                            <p:cond delay="0"/>
                                          </p:stCondLst>
                                        </p:cTn>
                                        <p:tgtEl>
                                          <p:spTgt spid="15369"/>
                                        </p:tgtEl>
                                        <p:attrNameLst>
                                          <p:attrName>style.visibility</p:attrName>
                                        </p:attrNameLst>
                                      </p:cBhvr>
                                      <p:to>
                                        <p:strVal val="visible"/>
                                      </p:to>
                                    </p:set>
                                    <p:animEffect transition="in" filter="barn(outHorizontal)">
                                      <p:cBhvr>
                                        <p:cTn id="18" dur="500"/>
                                        <p:tgtEl>
                                          <p:spTgt spid="153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9" grpId="0"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413" name="直接连接符 3"/>
          <p:cNvCxnSpPr>
            <a:cxnSpLocks noChangeShapeType="1"/>
          </p:cNvCxnSpPr>
          <p:nvPr/>
        </p:nvCxnSpPr>
        <p:spPr bwMode="auto">
          <a:xfrm>
            <a:off x="395288" y="114300"/>
            <a:ext cx="2631257" cy="0"/>
          </a:xfrm>
          <a:prstGeom prst="line">
            <a:avLst/>
          </a:prstGeom>
          <a:noFill/>
          <a:ln w="19050">
            <a:solidFill>
              <a:srgbClr val="A6A6A6"/>
            </a:solidFill>
            <a:round/>
          </a:ln>
          <a:extLst>
            <a:ext uri="{909E8E84-426E-40DD-AFC4-6F175D3DCCD1}">
              <a14:hiddenFill xmlns:a14="http://schemas.microsoft.com/office/drawing/2010/main">
                <a:noFill/>
              </a14:hiddenFill>
            </a:ext>
          </a:extLst>
        </p:spPr>
      </p:cxnSp>
      <p:cxnSp>
        <p:nvCxnSpPr>
          <p:cNvPr id="17414" name="直接连接符 4"/>
          <p:cNvCxnSpPr>
            <a:cxnSpLocks noChangeShapeType="1"/>
          </p:cNvCxnSpPr>
          <p:nvPr/>
        </p:nvCxnSpPr>
        <p:spPr bwMode="auto">
          <a:xfrm>
            <a:off x="395288" y="531813"/>
            <a:ext cx="2631257" cy="0"/>
          </a:xfrm>
          <a:prstGeom prst="line">
            <a:avLst/>
          </a:prstGeom>
          <a:noFill/>
          <a:ln w="19050">
            <a:solidFill>
              <a:srgbClr val="A6A6A6"/>
            </a:solidFill>
            <a:round/>
          </a:ln>
          <a:extLst>
            <a:ext uri="{909E8E84-426E-40DD-AFC4-6F175D3DCCD1}">
              <a14:hiddenFill xmlns:a14="http://schemas.microsoft.com/office/drawing/2010/main">
                <a:noFill/>
              </a14:hiddenFill>
            </a:ext>
          </a:extLst>
        </p:spPr>
      </p:cxnSp>
      <p:sp>
        <p:nvSpPr>
          <p:cNvPr id="2" name="文本框 1"/>
          <p:cNvSpPr txBox="1"/>
          <p:nvPr/>
        </p:nvSpPr>
        <p:spPr>
          <a:xfrm>
            <a:off x="611560" y="699542"/>
            <a:ext cx="7942409" cy="276999"/>
          </a:xfrm>
          <a:prstGeom prst="rect">
            <a:avLst/>
          </a:prstGeom>
          <a:noFill/>
          <a:ln>
            <a:solidFill>
              <a:schemeClr val="tx1"/>
            </a:solid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4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制备的飞机管道水性阻尼涂层材料</a:t>
            </a:r>
          </a:p>
        </p:txBody>
      </p:sp>
      <p:sp>
        <p:nvSpPr>
          <p:cNvPr id="29" name="文本框 28">
            <a:extLst>
              <a:ext uri="{FF2B5EF4-FFF2-40B4-BE49-F238E27FC236}">
                <a16:creationId xmlns:a16="http://schemas.microsoft.com/office/drawing/2014/main" id="{23808E0D-892E-41E2-B826-5BC1FBCB9ED7}"/>
              </a:ext>
            </a:extLst>
          </p:cNvPr>
          <p:cNvSpPr txBox="1"/>
          <p:nvPr/>
        </p:nvSpPr>
        <p:spPr>
          <a:xfrm>
            <a:off x="617996" y="1826909"/>
            <a:ext cx="3159585" cy="266434"/>
          </a:xfrm>
          <a:prstGeom prst="rect">
            <a:avLst/>
          </a:prstGeom>
          <a:noFill/>
          <a:ln>
            <a:solidFill>
              <a:schemeClr val="tx1"/>
            </a:solid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不同填料目数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80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400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目</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endPar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0" name="文本框 29">
            <a:extLst>
              <a:ext uri="{FF2B5EF4-FFF2-40B4-BE49-F238E27FC236}">
                <a16:creationId xmlns:a16="http://schemas.microsoft.com/office/drawing/2014/main" id="{E2F00477-0D8E-43E0-A38C-98917DC28A76}"/>
              </a:ext>
            </a:extLst>
          </p:cNvPr>
          <p:cNvSpPr txBox="1"/>
          <p:nvPr/>
        </p:nvSpPr>
        <p:spPr>
          <a:xfrm>
            <a:off x="617317" y="2192660"/>
            <a:ext cx="3159585" cy="266434"/>
          </a:xfrm>
          <a:prstGeom prst="rect">
            <a:avLst/>
          </a:prstGeom>
          <a:noFill/>
          <a:ln>
            <a:solidFill>
              <a:schemeClr val="tx1"/>
            </a:solid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不同填料固体含量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a:t>
            </a:r>
            <a:endPar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1" name="文本框 30">
            <a:extLst>
              <a:ext uri="{FF2B5EF4-FFF2-40B4-BE49-F238E27FC236}">
                <a16:creationId xmlns:a16="http://schemas.microsoft.com/office/drawing/2014/main" id="{DA2A422B-BC6A-4AEC-BF9A-3F71D7D15A81}"/>
              </a:ext>
            </a:extLst>
          </p:cNvPr>
          <p:cNvSpPr txBox="1"/>
          <p:nvPr/>
        </p:nvSpPr>
        <p:spPr>
          <a:xfrm>
            <a:off x="617318" y="2558410"/>
            <a:ext cx="3159584" cy="266435"/>
          </a:xfrm>
          <a:prstGeom prst="rect">
            <a:avLst/>
          </a:prstGeom>
          <a:noFill/>
          <a:ln>
            <a:solidFill>
              <a:schemeClr val="tx1"/>
            </a:solid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不同阻尼涂层厚度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(0.2-2mm)</a:t>
            </a:r>
            <a:endPar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2" name="矩形: 圆角 31">
            <a:extLst>
              <a:ext uri="{FF2B5EF4-FFF2-40B4-BE49-F238E27FC236}">
                <a16:creationId xmlns:a16="http://schemas.microsoft.com/office/drawing/2014/main" id="{84E1659C-AF8C-4384-BED2-2B46BA365EB1}"/>
              </a:ext>
            </a:extLst>
          </p:cNvPr>
          <p:cNvSpPr/>
          <p:nvPr/>
        </p:nvSpPr>
        <p:spPr bwMode="auto">
          <a:xfrm>
            <a:off x="571059" y="1765336"/>
            <a:ext cx="3283253" cy="1143974"/>
          </a:xfrm>
          <a:prstGeom prst="roundRect">
            <a:avLst>
              <a:gd name="adj" fmla="val 6014"/>
            </a:avLst>
          </a:prstGeom>
          <a:noFill/>
          <a:ln w="9525" cap="flat" cmpd="sng" algn="ctr">
            <a:solidFill>
              <a:schemeClr val="tx1"/>
            </a:solidFill>
            <a:prstDash val="lgDash"/>
            <a:round/>
            <a:headEnd type="none" w="med" len="med"/>
            <a:tailEnd type="none" w="med" len="med"/>
          </a:ln>
        </p:spPr>
        <p:txBody>
          <a:bodyPr vert="horz" wrap="square" lIns="91440" tIns="45720" rIns="91440" bIns="45720" numCol="1" rtlCol="0" anchor="ctr" anchorCtr="1" compatLnSpc="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400" b="0" i="0" u="none" strike="noStrike" kern="1200" cap="none" spc="0" normalizeH="0" baseline="0" noProof="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33" name="文本框 32">
            <a:extLst>
              <a:ext uri="{FF2B5EF4-FFF2-40B4-BE49-F238E27FC236}">
                <a16:creationId xmlns:a16="http://schemas.microsoft.com/office/drawing/2014/main" id="{3F7BC0D5-E957-491D-A494-A7C1BA9916BA}"/>
              </a:ext>
            </a:extLst>
          </p:cNvPr>
          <p:cNvSpPr txBox="1"/>
          <p:nvPr/>
        </p:nvSpPr>
        <p:spPr>
          <a:xfrm>
            <a:off x="617318" y="1096687"/>
            <a:ext cx="1436216" cy="436624"/>
          </a:xfrm>
          <a:prstGeom prst="rect">
            <a:avLst/>
          </a:prstGeom>
          <a:noFill/>
          <a:ln>
            <a:solidFill>
              <a:schemeClr val="tx1"/>
            </a:solid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水性阻尼涂层</a:t>
            </a:r>
            <a:endParaRPr kumimoji="0" lang="en-US" altLang="zh-CN"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（无约束层）</a:t>
            </a:r>
          </a:p>
        </p:txBody>
      </p:sp>
      <p:sp>
        <p:nvSpPr>
          <p:cNvPr id="34" name="文本框 33">
            <a:extLst>
              <a:ext uri="{FF2B5EF4-FFF2-40B4-BE49-F238E27FC236}">
                <a16:creationId xmlns:a16="http://schemas.microsoft.com/office/drawing/2014/main" id="{6810660F-A6D4-4553-B415-9F18981B4FA2}"/>
              </a:ext>
            </a:extLst>
          </p:cNvPr>
          <p:cNvSpPr txBox="1"/>
          <p:nvPr/>
        </p:nvSpPr>
        <p:spPr>
          <a:xfrm>
            <a:off x="2418368" y="1096687"/>
            <a:ext cx="1362750" cy="436623"/>
          </a:xfrm>
          <a:prstGeom prst="rect">
            <a:avLst/>
          </a:prstGeom>
          <a:noFill/>
          <a:ln>
            <a:solidFill>
              <a:schemeClr val="tx1"/>
            </a:solid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水性阻尼涂层</a:t>
            </a:r>
            <a:endParaRPr kumimoji="0" lang="en-US" altLang="zh-CN"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（有约束层）</a:t>
            </a:r>
          </a:p>
        </p:txBody>
      </p:sp>
      <p:pic>
        <p:nvPicPr>
          <p:cNvPr id="10" name="图片 9">
            <a:extLst>
              <a:ext uri="{FF2B5EF4-FFF2-40B4-BE49-F238E27FC236}">
                <a16:creationId xmlns:a16="http://schemas.microsoft.com/office/drawing/2014/main" id="{B18DB66D-C122-4F61-A007-C106D2C12AC0}"/>
              </a:ext>
            </a:extLst>
          </p:cNvPr>
          <p:cNvPicPr>
            <a:picLocks noChangeAspect="1"/>
          </p:cNvPicPr>
          <p:nvPr/>
        </p:nvPicPr>
        <p:blipFill>
          <a:blip r:embed="rId4"/>
          <a:stretch>
            <a:fillRect/>
          </a:stretch>
        </p:blipFill>
        <p:spPr>
          <a:xfrm>
            <a:off x="607393" y="3117217"/>
            <a:ext cx="1528650" cy="1161775"/>
          </a:xfrm>
          <a:prstGeom prst="rect">
            <a:avLst/>
          </a:prstGeom>
        </p:spPr>
      </p:pic>
      <p:pic>
        <p:nvPicPr>
          <p:cNvPr id="12" name="图片 11">
            <a:extLst>
              <a:ext uri="{FF2B5EF4-FFF2-40B4-BE49-F238E27FC236}">
                <a16:creationId xmlns:a16="http://schemas.microsoft.com/office/drawing/2014/main" id="{33CEF340-4361-41B8-8236-FC69219045AF}"/>
              </a:ext>
            </a:extLst>
          </p:cNvPr>
          <p:cNvPicPr>
            <a:picLocks noChangeAspect="1"/>
          </p:cNvPicPr>
          <p:nvPr/>
        </p:nvPicPr>
        <p:blipFill>
          <a:blip r:embed="rId5"/>
          <a:stretch>
            <a:fillRect/>
          </a:stretch>
        </p:blipFill>
        <p:spPr>
          <a:xfrm>
            <a:off x="2252162" y="3125513"/>
            <a:ext cx="1548764" cy="1143974"/>
          </a:xfrm>
          <a:prstGeom prst="rect">
            <a:avLst/>
          </a:prstGeom>
        </p:spPr>
      </p:pic>
      <p:cxnSp>
        <p:nvCxnSpPr>
          <p:cNvPr id="14" name="连接符: 肘形 13">
            <a:extLst>
              <a:ext uri="{FF2B5EF4-FFF2-40B4-BE49-F238E27FC236}">
                <a16:creationId xmlns:a16="http://schemas.microsoft.com/office/drawing/2014/main" id="{B0DD655F-5BA5-459D-A077-2784542C28F8}"/>
              </a:ext>
            </a:extLst>
          </p:cNvPr>
          <p:cNvCxnSpPr>
            <a:cxnSpLocks/>
            <a:stCxn id="33" idx="2"/>
            <a:endCxn id="32" idx="0"/>
          </p:cNvCxnSpPr>
          <p:nvPr/>
        </p:nvCxnSpPr>
        <p:spPr bwMode="auto">
          <a:xfrm rot="16200000" flipH="1">
            <a:off x="1658044" y="1210693"/>
            <a:ext cx="232025" cy="877260"/>
          </a:xfrm>
          <a:prstGeom prst="bentConnector3">
            <a:avLst/>
          </a:prstGeom>
          <a:solidFill>
            <a:schemeClr val="accent1"/>
          </a:solidFill>
          <a:ln w="9525" cap="flat" cmpd="sng" algn="ctr">
            <a:solidFill>
              <a:schemeClr val="tx1"/>
            </a:solidFill>
            <a:prstDash val="solid"/>
            <a:round/>
            <a:headEnd type="none" w="med" len="med"/>
            <a:tailEnd type="triangle"/>
          </a:ln>
        </p:spPr>
      </p:cxnSp>
      <p:cxnSp>
        <p:nvCxnSpPr>
          <p:cNvPr id="43" name="连接符: 肘形 42">
            <a:extLst>
              <a:ext uri="{FF2B5EF4-FFF2-40B4-BE49-F238E27FC236}">
                <a16:creationId xmlns:a16="http://schemas.microsoft.com/office/drawing/2014/main" id="{2EBE6C4D-4FC2-4B92-A77E-ADBA353C9D29}"/>
              </a:ext>
            </a:extLst>
          </p:cNvPr>
          <p:cNvCxnSpPr>
            <a:cxnSpLocks/>
            <a:stCxn id="34" idx="2"/>
            <a:endCxn id="32" idx="0"/>
          </p:cNvCxnSpPr>
          <p:nvPr/>
        </p:nvCxnSpPr>
        <p:spPr bwMode="auto">
          <a:xfrm rot="5400000">
            <a:off x="2540202" y="1205795"/>
            <a:ext cx="232026" cy="887057"/>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p:spPr>
      </p:cxnSp>
      <p:cxnSp>
        <p:nvCxnSpPr>
          <p:cNvPr id="48" name="连接符: 肘形 47">
            <a:extLst>
              <a:ext uri="{FF2B5EF4-FFF2-40B4-BE49-F238E27FC236}">
                <a16:creationId xmlns:a16="http://schemas.microsoft.com/office/drawing/2014/main" id="{06E0789E-C392-4FD4-9E1A-4FFBAA8DF1CB}"/>
              </a:ext>
            </a:extLst>
          </p:cNvPr>
          <p:cNvCxnSpPr>
            <a:cxnSpLocks/>
            <a:stCxn id="32" idx="2"/>
            <a:endCxn id="10" idx="0"/>
          </p:cNvCxnSpPr>
          <p:nvPr/>
        </p:nvCxnSpPr>
        <p:spPr bwMode="auto">
          <a:xfrm rot="5400000">
            <a:off x="1688249" y="2592779"/>
            <a:ext cx="207907" cy="840968"/>
          </a:xfrm>
          <a:prstGeom prst="bentConnector3">
            <a:avLst>
              <a:gd name="adj1" fmla="val 50000"/>
            </a:avLst>
          </a:prstGeom>
          <a:solidFill>
            <a:schemeClr val="accent1"/>
          </a:solidFill>
          <a:ln w="9525" cap="flat" cmpd="sng" algn="ctr">
            <a:solidFill>
              <a:schemeClr val="tx1"/>
            </a:solidFill>
            <a:prstDash val="solid"/>
            <a:round/>
            <a:headEnd type="none" w="med" len="med"/>
            <a:tailEnd type="triangle"/>
          </a:ln>
        </p:spPr>
      </p:cxnSp>
      <p:cxnSp>
        <p:nvCxnSpPr>
          <p:cNvPr id="51" name="连接符: 肘形 50">
            <a:extLst>
              <a:ext uri="{FF2B5EF4-FFF2-40B4-BE49-F238E27FC236}">
                <a16:creationId xmlns:a16="http://schemas.microsoft.com/office/drawing/2014/main" id="{55FB08BC-8DE3-4130-8669-CE07DB3ECEB3}"/>
              </a:ext>
            </a:extLst>
          </p:cNvPr>
          <p:cNvCxnSpPr>
            <a:cxnSpLocks/>
            <a:stCxn id="32" idx="2"/>
            <a:endCxn id="12" idx="0"/>
          </p:cNvCxnSpPr>
          <p:nvPr/>
        </p:nvCxnSpPr>
        <p:spPr bwMode="auto">
          <a:xfrm rot="16200000" flipH="1">
            <a:off x="2511514" y="2610482"/>
            <a:ext cx="216203" cy="813858"/>
          </a:xfrm>
          <a:prstGeom prst="bentConnector3">
            <a:avLst>
              <a:gd name="adj1" fmla="val 48238"/>
            </a:avLst>
          </a:prstGeom>
          <a:solidFill>
            <a:schemeClr val="accent1"/>
          </a:solidFill>
          <a:ln w="9525" cap="flat" cmpd="sng" algn="ctr">
            <a:solidFill>
              <a:schemeClr val="tx1"/>
            </a:solidFill>
            <a:prstDash val="solid"/>
            <a:round/>
            <a:headEnd type="none" w="med" len="med"/>
            <a:tailEnd type="triangle"/>
          </a:ln>
        </p:spPr>
      </p:cxnSp>
      <p:sp>
        <p:nvSpPr>
          <p:cNvPr id="57" name="文本框 56">
            <a:extLst>
              <a:ext uri="{FF2B5EF4-FFF2-40B4-BE49-F238E27FC236}">
                <a16:creationId xmlns:a16="http://schemas.microsoft.com/office/drawing/2014/main" id="{441DFA96-B624-42F8-99AE-0C541C8F5475}"/>
              </a:ext>
            </a:extLst>
          </p:cNvPr>
          <p:cNvSpPr txBox="1"/>
          <p:nvPr/>
        </p:nvSpPr>
        <p:spPr>
          <a:xfrm>
            <a:off x="729575" y="4252074"/>
            <a:ext cx="1624658" cy="276999"/>
          </a:xfrm>
          <a:prstGeom prst="rect">
            <a:avLst/>
          </a:prstGeom>
          <a:noFill/>
        </p:spPr>
        <p:txBody>
          <a:bodyPr wrap="square" rtlCol="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无约束层：</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10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目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20 %</a:t>
            </a:r>
            <a:endPar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sp>
        <p:nvSpPr>
          <p:cNvPr id="58" name="文本框 57">
            <a:extLst>
              <a:ext uri="{FF2B5EF4-FFF2-40B4-BE49-F238E27FC236}">
                <a16:creationId xmlns:a16="http://schemas.microsoft.com/office/drawing/2014/main" id="{36D253B6-02C2-46B1-A81D-549486CAF66E}"/>
              </a:ext>
            </a:extLst>
          </p:cNvPr>
          <p:cNvSpPr txBox="1"/>
          <p:nvPr/>
        </p:nvSpPr>
        <p:spPr>
          <a:xfrm>
            <a:off x="2267988" y="4252073"/>
            <a:ext cx="1739657" cy="276999"/>
          </a:xfrm>
          <a:prstGeom prst="rect">
            <a:avLst/>
          </a:prstGeom>
          <a:noFill/>
        </p:spPr>
        <p:txBody>
          <a:bodyPr wrap="square" rtlCol="0" anchor="ctr" anchorCtr="1">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有约束层：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40</a:t>
            </a:r>
            <a:r>
              <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目 </a:t>
            </a:r>
            <a:r>
              <a:rPr kumimoji="0" lang="en-US" altLang="zh-CN"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rPr>
              <a:t>60 %</a:t>
            </a:r>
            <a:endParaRPr kumimoji="0" lang="zh-CN"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77" name="图片 76">
            <a:extLst>
              <a:ext uri="{FF2B5EF4-FFF2-40B4-BE49-F238E27FC236}">
                <a16:creationId xmlns:a16="http://schemas.microsoft.com/office/drawing/2014/main" id="{E4301D91-48E3-486B-B73A-E201D4D16C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50825" y="1051524"/>
            <a:ext cx="1816139" cy="1587076"/>
          </a:xfrm>
          <a:prstGeom prst="rect">
            <a:avLst/>
          </a:prstGeom>
        </p:spPr>
      </p:pic>
      <p:sp>
        <p:nvSpPr>
          <p:cNvPr id="82" name="文本框 81">
            <a:extLst>
              <a:ext uri="{FF2B5EF4-FFF2-40B4-BE49-F238E27FC236}">
                <a16:creationId xmlns:a16="http://schemas.microsoft.com/office/drawing/2014/main" id="{9B400160-04E4-4381-91A0-7FCB8895778F}"/>
              </a:ext>
            </a:extLst>
          </p:cNvPr>
          <p:cNvSpPr txBox="1"/>
          <p:nvPr/>
        </p:nvSpPr>
        <p:spPr>
          <a:xfrm>
            <a:off x="3900572" y="2562527"/>
            <a:ext cx="2719564" cy="436623"/>
          </a:xfrm>
          <a:prstGeom prst="rect">
            <a:avLst/>
          </a:prstGeom>
          <a:noFill/>
          <a:ln>
            <a:no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经</a:t>
            </a:r>
            <a:r>
              <a:rPr kumimoji="0" lang="zh-CN"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半功率带宽法</a:t>
            </a: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从试验所得</a:t>
            </a:r>
            <a:endParaRPr kumimoji="0" lang="en-US" altLang="zh-CN"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幅频响应函数中提取</a:t>
            </a:r>
            <a:r>
              <a:rPr kumimoji="0" lang="zh-CN"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系统阻尼比</a:t>
            </a:r>
          </a:p>
        </p:txBody>
      </p:sp>
      <p:pic>
        <p:nvPicPr>
          <p:cNvPr id="83" name="图片 82">
            <a:extLst>
              <a:ext uri="{FF2B5EF4-FFF2-40B4-BE49-F238E27FC236}">
                <a16:creationId xmlns:a16="http://schemas.microsoft.com/office/drawing/2014/main" id="{63B8E336-80F1-45E8-BE4D-5F06506827DA}"/>
              </a:ext>
            </a:extLst>
          </p:cNvPr>
          <p:cNvPicPr>
            <a:picLocks noChangeAspect="1"/>
          </p:cNvPicPr>
          <p:nvPr/>
        </p:nvPicPr>
        <p:blipFill>
          <a:blip r:embed="rId7"/>
          <a:stretch>
            <a:fillRect/>
          </a:stretch>
        </p:blipFill>
        <p:spPr>
          <a:xfrm>
            <a:off x="4369706" y="2999150"/>
            <a:ext cx="1926313" cy="981608"/>
          </a:xfrm>
          <a:prstGeom prst="rect">
            <a:avLst/>
          </a:prstGeom>
        </p:spPr>
      </p:pic>
      <p:sp>
        <p:nvSpPr>
          <p:cNvPr id="84" name="文本框 83">
            <a:extLst>
              <a:ext uri="{FF2B5EF4-FFF2-40B4-BE49-F238E27FC236}">
                <a16:creationId xmlns:a16="http://schemas.microsoft.com/office/drawing/2014/main" id="{463C99D4-5948-462A-950C-558851BAC59A}"/>
              </a:ext>
            </a:extLst>
          </p:cNvPr>
          <p:cNvSpPr txBox="1"/>
          <p:nvPr/>
        </p:nvSpPr>
        <p:spPr>
          <a:xfrm>
            <a:off x="4095548" y="3981343"/>
            <a:ext cx="2553583" cy="436623"/>
          </a:xfrm>
          <a:prstGeom prst="rect">
            <a:avLst/>
          </a:prstGeom>
          <a:noFill/>
          <a:ln>
            <a:no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基于</a:t>
            </a:r>
            <a:r>
              <a:rPr kumimoji="0" lang="zh-CN"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复合材料层合板理论</a:t>
            </a:r>
            <a:endParaRPr kumimoji="0" lang="en-US" altLang="zh-CN" sz="12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建立有限元模型</a:t>
            </a:r>
          </a:p>
        </p:txBody>
      </p:sp>
      <p:sp>
        <p:nvSpPr>
          <p:cNvPr id="86" name="矩形 85">
            <a:extLst>
              <a:ext uri="{FF2B5EF4-FFF2-40B4-BE49-F238E27FC236}">
                <a16:creationId xmlns:a16="http://schemas.microsoft.com/office/drawing/2014/main" id="{EA4E2620-4A9D-4080-B2E7-A081AF94F79D}"/>
              </a:ext>
            </a:extLst>
          </p:cNvPr>
          <p:cNvSpPr/>
          <p:nvPr/>
        </p:nvSpPr>
        <p:spPr bwMode="auto">
          <a:xfrm>
            <a:off x="4165761" y="1096686"/>
            <a:ext cx="2260590" cy="3313135"/>
          </a:xfrm>
          <a:prstGeom prst="rect">
            <a:avLst/>
          </a:prstGeom>
          <a:no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grpSp>
        <p:nvGrpSpPr>
          <p:cNvPr id="96" name="组合 95">
            <a:extLst>
              <a:ext uri="{FF2B5EF4-FFF2-40B4-BE49-F238E27FC236}">
                <a16:creationId xmlns:a16="http://schemas.microsoft.com/office/drawing/2014/main" id="{DA084A6E-56C8-435B-9E06-DBCAD4A7E601}"/>
              </a:ext>
            </a:extLst>
          </p:cNvPr>
          <p:cNvGrpSpPr/>
          <p:nvPr/>
        </p:nvGrpSpPr>
        <p:grpSpPr>
          <a:xfrm>
            <a:off x="6349454" y="1705875"/>
            <a:ext cx="2553583" cy="1872393"/>
            <a:chOff x="6205437" y="1982083"/>
            <a:chExt cx="2553583" cy="1872393"/>
          </a:xfrm>
        </p:grpSpPr>
        <p:pic>
          <p:nvPicPr>
            <p:cNvPr id="79" name="图片 78">
              <a:extLst>
                <a:ext uri="{FF2B5EF4-FFF2-40B4-BE49-F238E27FC236}">
                  <a16:creationId xmlns:a16="http://schemas.microsoft.com/office/drawing/2014/main" id="{579E2E2B-F768-4ADB-94CB-00CF84EAA93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74752" y="2103117"/>
              <a:ext cx="1921083" cy="1458997"/>
            </a:xfrm>
            <a:prstGeom prst="rect">
              <a:avLst/>
            </a:prstGeom>
          </p:spPr>
        </p:pic>
        <p:sp>
          <p:nvSpPr>
            <p:cNvPr id="90" name="文本框 89">
              <a:extLst>
                <a:ext uri="{FF2B5EF4-FFF2-40B4-BE49-F238E27FC236}">
                  <a16:creationId xmlns:a16="http://schemas.microsoft.com/office/drawing/2014/main" id="{B1BD9DAE-7E44-4C32-B392-32A5C7B84E43}"/>
                </a:ext>
              </a:extLst>
            </p:cNvPr>
            <p:cNvSpPr txBox="1"/>
            <p:nvPr/>
          </p:nvSpPr>
          <p:spPr>
            <a:xfrm>
              <a:off x="6205437" y="3560154"/>
              <a:ext cx="2553583" cy="294322"/>
            </a:xfrm>
            <a:prstGeom prst="rect">
              <a:avLst/>
            </a:prstGeom>
            <a:noFill/>
            <a:ln>
              <a:noFill/>
            </a:ln>
          </p:spPr>
          <p:txBody>
            <a:bodyPr wrap="square" rtlCol="0" anchor="ctr" anchorCtr="1">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仿真结果</a:t>
              </a: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与</a:t>
              </a:r>
              <a:r>
                <a:rPr kumimoji="0" lang="zh-CN" altLang="en-US" sz="1200" b="1"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试验结果</a:t>
              </a:r>
              <a:r>
                <a:rPr kumimoji="0" lang="zh-CN" altLang="en-US" sz="1200" b="0" i="0" u="none" strike="noStrike" kern="1200" cap="none" spc="0" normalizeH="0" baseline="0" noProof="0" dirty="0">
                  <a:ln>
                    <a:noFill/>
                  </a:ln>
                  <a:solidFill>
                    <a:srgbClr val="000000"/>
                  </a:solidFill>
                  <a:effectLst/>
                  <a:uLnTx/>
                  <a:uFillTx/>
                  <a:latin typeface="Franklin Gothic Book" panose="020B0503020102020204" pitchFamily="34" charset="0"/>
                  <a:ea typeface="宋体" panose="02010600030101010101" pitchFamily="2" charset="-122"/>
                  <a:cs typeface="+mn-cs"/>
                </a:rPr>
                <a:t>对比</a:t>
              </a:r>
            </a:p>
          </p:txBody>
        </p:sp>
        <p:sp>
          <p:nvSpPr>
            <p:cNvPr id="92" name="矩形 91">
              <a:extLst>
                <a:ext uri="{FF2B5EF4-FFF2-40B4-BE49-F238E27FC236}">
                  <a16:creationId xmlns:a16="http://schemas.microsoft.com/office/drawing/2014/main" id="{A255FA70-4A7A-4870-B715-6DAE7E92BBFC}"/>
                </a:ext>
              </a:extLst>
            </p:cNvPr>
            <p:cNvSpPr/>
            <p:nvPr/>
          </p:nvSpPr>
          <p:spPr bwMode="auto">
            <a:xfrm>
              <a:off x="6495283" y="1982083"/>
              <a:ext cx="1921083" cy="1872393"/>
            </a:xfrm>
            <a:prstGeom prst="rect">
              <a:avLst/>
            </a:prstGeom>
            <a:no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grpSp>
      <p:sp>
        <p:nvSpPr>
          <p:cNvPr id="87" name="箭头: 右 86">
            <a:extLst>
              <a:ext uri="{FF2B5EF4-FFF2-40B4-BE49-F238E27FC236}">
                <a16:creationId xmlns:a16="http://schemas.microsoft.com/office/drawing/2014/main" id="{EF6CF98D-543E-4F26-8669-922C33272899}"/>
              </a:ext>
            </a:extLst>
          </p:cNvPr>
          <p:cNvSpPr/>
          <p:nvPr/>
        </p:nvSpPr>
        <p:spPr bwMode="auto">
          <a:xfrm>
            <a:off x="3927507" y="2689500"/>
            <a:ext cx="234038" cy="175970"/>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94" name="箭头: 右 93">
            <a:extLst>
              <a:ext uri="{FF2B5EF4-FFF2-40B4-BE49-F238E27FC236}">
                <a16:creationId xmlns:a16="http://schemas.microsoft.com/office/drawing/2014/main" id="{3C21928C-3D00-444D-A1EC-07732D579DB2}"/>
              </a:ext>
            </a:extLst>
          </p:cNvPr>
          <p:cNvSpPr/>
          <p:nvPr/>
        </p:nvSpPr>
        <p:spPr bwMode="auto">
          <a:xfrm>
            <a:off x="6426350" y="2689499"/>
            <a:ext cx="222781" cy="175970"/>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sp>
        <p:nvSpPr>
          <p:cNvPr id="95" name="箭头: 右 94">
            <a:extLst>
              <a:ext uri="{FF2B5EF4-FFF2-40B4-BE49-F238E27FC236}">
                <a16:creationId xmlns:a16="http://schemas.microsoft.com/office/drawing/2014/main" id="{75CDFC6F-117E-464A-90F4-1A095B69988C}"/>
              </a:ext>
            </a:extLst>
          </p:cNvPr>
          <p:cNvSpPr/>
          <p:nvPr/>
        </p:nvSpPr>
        <p:spPr bwMode="auto">
          <a:xfrm rot="5400000">
            <a:off x="2171326" y="947765"/>
            <a:ext cx="120144" cy="192528"/>
          </a:xfrm>
          <a:prstGeom prst="rightArrow">
            <a:avLst/>
          </a:prstGeom>
          <a:solidFill>
            <a:schemeClr val="accent1"/>
          </a:solidFill>
          <a:ln w="9525" cap="flat" cmpd="sng" algn="ctr">
            <a:solidFill>
              <a:schemeClr val="tx1"/>
            </a:solidFill>
            <a:prstDash val="solid"/>
            <a:round/>
            <a:headEnd type="none" w="med" len="med"/>
            <a:tailEnd type="none" w="med" len="med"/>
          </a:ln>
        </p:spPr>
        <p:txBody>
          <a:bodyPr vert="horz" wrap="square" lIns="91440" tIns="45720" rIns="91440" bIns="45720" numCol="1" rtlCol="0" anchor="t" anchorCtr="0" compatLnSpc="1"/>
          <a:lstStyle/>
          <a:p>
            <a:pPr marL="0" marR="0" lvl="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zh-CN" altLang="en-US" sz="1800" b="0" i="0" u="none" strike="noStrike" kern="1200" cap="none" spc="0" normalizeH="0" baseline="0" noProof="0">
              <a:ln>
                <a:noFill/>
              </a:ln>
              <a:solidFill>
                <a:srgbClr val="000000"/>
              </a:solidFill>
              <a:effectLst/>
              <a:uLnTx/>
              <a:uFillTx/>
              <a:latin typeface="Franklin Gothic Book" panose="020B0503020102020204" pitchFamily="34" charset="0"/>
              <a:ea typeface="宋体" panose="02010600030101010101" pitchFamily="2" charset="-122"/>
              <a:cs typeface="+mn-cs"/>
            </a:endParaRPr>
          </a:p>
        </p:txBody>
      </p:sp>
      <p:grpSp>
        <p:nvGrpSpPr>
          <p:cNvPr id="39"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40"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41"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smtClean="0">
                  <a:solidFill>
                    <a:srgbClr val="998530"/>
                  </a:solidFill>
                  <a:latin typeface="微软雅黑" panose="020B0503020204020204" pitchFamily="34" charset="-122"/>
                  <a:ea typeface="微软雅黑" panose="020B0503020204020204" pitchFamily="34" charset="-122"/>
                </a:rPr>
                <a:t>总体流程图</a:t>
              </a:r>
              <a:endParaRPr lang="zh-CN" altLang="en-US" sz="2400" dirty="0">
                <a:solidFill>
                  <a:srgbClr val="998530"/>
                </a:solidFill>
                <a:latin typeface="微软雅黑" panose="020B0503020204020204" pitchFamily="34" charset="-122"/>
                <a:ea typeface="微软雅黑" panose="020B0503020204020204" pitchFamily="34" charset="-122"/>
              </a:endParaRPr>
            </a:p>
          </p:txBody>
        </p:sp>
      </p:grpSp>
    </p:spTree>
    <p:custDataLst>
      <p:tags r:id="rId1"/>
    </p:custDataLst>
    <p:extLst>
      <p:ext uri="{BB962C8B-B14F-4D97-AF65-F5344CB8AC3E}">
        <p14:creationId xmlns:p14="http://schemas.microsoft.com/office/powerpoint/2010/main" val="2832958584"/>
      </p:ext>
    </p:extLst>
  </p:cSld>
  <p:clrMapOvr>
    <a:masterClrMapping/>
  </p:clrMapOvr>
  <p:transition spd="slow" advTm="88313">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par>
                                <p:cTn id="8" presetID="10" presetClass="entr" presetSubtype="0" fill="hold" nodeType="withEffect">
                                  <p:stCondLst>
                                    <p:cond delay="0"/>
                                  </p:stCondLst>
                                  <p:childTnLst>
                                    <p:set>
                                      <p:cBhvr>
                                        <p:cTn id="9" dur="1" fill="hold">
                                          <p:stCondLst>
                                            <p:cond delay="0"/>
                                          </p:stCondLst>
                                        </p:cTn>
                                        <p:tgtEl>
                                          <p:spTgt spid="39"/>
                                        </p:tgtEl>
                                        <p:attrNameLst>
                                          <p:attrName>style.visibility</p:attrName>
                                        </p:attrNameLst>
                                      </p:cBhvr>
                                      <p:to>
                                        <p:strVal val="visible"/>
                                      </p:to>
                                    </p:set>
                                    <p:animEffect transition="in" filter="fade">
                                      <p:cBhvr>
                                        <p:cTn id="10" dur="500"/>
                                        <p:tgtEl>
                                          <p:spTgt spid="39"/>
                                        </p:tgtEl>
                                      </p:cBhvr>
                                    </p:animEffect>
                                  </p:childTnLst>
                                </p:cTn>
                              </p:par>
                              <p:par>
                                <p:cTn id="11" presetID="22" presetClass="entr" presetSubtype="2" fill="hold" nodeType="withEffect">
                                  <p:stCondLst>
                                    <p:cond delay="0"/>
                                  </p:stCondLst>
                                  <p:childTnLst>
                                    <p:set>
                                      <p:cBhvr>
                                        <p:cTn id="12" dur="1" fill="hold">
                                          <p:stCondLst>
                                            <p:cond delay="0"/>
                                          </p:stCondLst>
                                        </p:cTn>
                                        <p:tgtEl>
                                          <p:spTgt spid="17414"/>
                                        </p:tgtEl>
                                        <p:attrNameLst>
                                          <p:attrName>style.visibility</p:attrName>
                                        </p:attrNameLst>
                                      </p:cBhvr>
                                      <p:to>
                                        <p:strVal val="visible"/>
                                      </p:to>
                                    </p:set>
                                    <p:animEffect transition="in" filter="wipe(right)">
                                      <p:cBhvr>
                                        <p:cTn id="13" dur="500"/>
                                        <p:tgtEl>
                                          <p:spTgt spid="1741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grpId="0" nodeType="clickEffect">
                                  <p:stCondLst>
                                    <p:cond delay="0"/>
                                  </p:stCondLst>
                                  <p:childTnLst>
                                    <p:set>
                                      <p:cBhvr>
                                        <p:cTn id="17" dur="1" fill="hold">
                                          <p:stCondLst>
                                            <p:cond delay="0"/>
                                          </p:stCondLst>
                                        </p:cTn>
                                        <p:tgtEl>
                                          <p:spTgt spid="95"/>
                                        </p:tgtEl>
                                        <p:attrNameLst>
                                          <p:attrName>style.visibility</p:attrName>
                                        </p:attrNameLst>
                                      </p:cBhvr>
                                      <p:to>
                                        <p:strVal val="visible"/>
                                      </p:to>
                                    </p:set>
                                    <p:animEffect transition="in" filter="wipe(up)">
                                      <p:cBhvr>
                                        <p:cTn id="18" dur="100"/>
                                        <p:tgtEl>
                                          <p:spTgt spid="95"/>
                                        </p:tgtEl>
                                      </p:cBhvr>
                                    </p:animEffect>
                                  </p:childTnLst>
                                </p:cTn>
                              </p:par>
                            </p:childTnLst>
                          </p:cTn>
                        </p:par>
                        <p:par>
                          <p:cTn id="19" fill="hold">
                            <p:stCondLst>
                              <p:cond delay="100"/>
                            </p:stCondLst>
                            <p:childTnLst>
                              <p:par>
                                <p:cTn id="20" presetID="22" presetClass="entr" presetSubtype="1" fill="hold" grpId="0" nodeType="after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wipe(up)">
                                      <p:cBhvr>
                                        <p:cTn id="22" dur="100"/>
                                        <p:tgtEl>
                                          <p:spTgt spid="34"/>
                                        </p:tgtEl>
                                      </p:cBhvr>
                                    </p:animEffect>
                                  </p:childTnLst>
                                </p:cTn>
                              </p:par>
                              <p:par>
                                <p:cTn id="23" presetID="22" presetClass="entr" presetSubtype="1"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animEffect transition="in" filter="wipe(up)">
                                      <p:cBhvr>
                                        <p:cTn id="25" dur="100"/>
                                        <p:tgtEl>
                                          <p:spTgt spid="33"/>
                                        </p:tgtEl>
                                      </p:cBhvr>
                                    </p:animEffect>
                                  </p:childTnLst>
                                </p:cTn>
                              </p:par>
                            </p:childTnLst>
                          </p:cTn>
                        </p:par>
                        <p:par>
                          <p:cTn id="26" fill="hold">
                            <p:stCondLst>
                              <p:cond delay="200"/>
                            </p:stCondLst>
                            <p:childTnLst>
                              <p:par>
                                <p:cTn id="27" presetID="22" presetClass="entr" presetSubtype="1" fill="hold" nodeType="afterEffect">
                                  <p:stCondLst>
                                    <p:cond delay="0"/>
                                  </p:stCondLst>
                                  <p:childTnLst>
                                    <p:set>
                                      <p:cBhvr>
                                        <p:cTn id="28" dur="1" fill="hold">
                                          <p:stCondLst>
                                            <p:cond delay="0"/>
                                          </p:stCondLst>
                                        </p:cTn>
                                        <p:tgtEl>
                                          <p:spTgt spid="43"/>
                                        </p:tgtEl>
                                        <p:attrNameLst>
                                          <p:attrName>style.visibility</p:attrName>
                                        </p:attrNameLst>
                                      </p:cBhvr>
                                      <p:to>
                                        <p:strVal val="visible"/>
                                      </p:to>
                                    </p:set>
                                    <p:animEffect transition="in" filter="wipe(up)">
                                      <p:cBhvr>
                                        <p:cTn id="29" dur="100"/>
                                        <p:tgtEl>
                                          <p:spTgt spid="43"/>
                                        </p:tgtEl>
                                      </p:cBhvr>
                                    </p:animEffect>
                                  </p:childTnLst>
                                </p:cTn>
                              </p:par>
                              <p:par>
                                <p:cTn id="30" presetID="22" presetClass="entr" presetSubtype="1"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up)">
                                      <p:cBhvr>
                                        <p:cTn id="32" dur="100"/>
                                        <p:tgtEl>
                                          <p:spTgt spid="14"/>
                                        </p:tgtEl>
                                      </p:cBhvr>
                                    </p:animEffect>
                                  </p:childTnLst>
                                </p:cTn>
                              </p:par>
                            </p:childTnLst>
                          </p:cTn>
                        </p:par>
                        <p:par>
                          <p:cTn id="33" fill="hold">
                            <p:stCondLst>
                              <p:cond delay="300"/>
                            </p:stCondLst>
                            <p:childTnLst>
                              <p:par>
                                <p:cTn id="34" presetID="22" presetClass="entr" presetSubtype="1" fill="hold" grpId="0" nodeType="after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wipe(up)">
                                      <p:cBhvr>
                                        <p:cTn id="36" dur="100"/>
                                        <p:tgtEl>
                                          <p:spTgt spid="32"/>
                                        </p:tgtEl>
                                      </p:cBhvr>
                                    </p:animEffect>
                                  </p:childTnLst>
                                </p:cTn>
                              </p:par>
                            </p:childTnLst>
                          </p:cTn>
                        </p:par>
                        <p:par>
                          <p:cTn id="37" fill="hold">
                            <p:stCondLst>
                              <p:cond delay="400"/>
                            </p:stCondLst>
                            <p:childTnLst>
                              <p:par>
                                <p:cTn id="38" presetID="22" presetClass="entr" presetSubtype="1"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up)">
                                      <p:cBhvr>
                                        <p:cTn id="40" dur="100"/>
                                        <p:tgtEl>
                                          <p:spTgt spid="2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up)">
                                      <p:cBhvr>
                                        <p:cTn id="43" dur="100"/>
                                        <p:tgtEl>
                                          <p:spTgt spid="3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100"/>
                                        <p:tgtEl>
                                          <p:spTgt spid="3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nodeType="clickEffect">
                                  <p:stCondLst>
                                    <p:cond delay="0"/>
                                  </p:stCondLst>
                                  <p:childTnLst>
                                    <p:set>
                                      <p:cBhvr>
                                        <p:cTn id="50" dur="1" fill="hold">
                                          <p:stCondLst>
                                            <p:cond delay="0"/>
                                          </p:stCondLst>
                                        </p:cTn>
                                        <p:tgtEl>
                                          <p:spTgt spid="51"/>
                                        </p:tgtEl>
                                        <p:attrNameLst>
                                          <p:attrName>style.visibility</p:attrName>
                                        </p:attrNameLst>
                                      </p:cBhvr>
                                      <p:to>
                                        <p:strVal val="visible"/>
                                      </p:to>
                                    </p:set>
                                    <p:animEffect transition="in" filter="wipe(up)">
                                      <p:cBhvr>
                                        <p:cTn id="51" dur="500"/>
                                        <p:tgtEl>
                                          <p:spTgt spid="51"/>
                                        </p:tgtEl>
                                      </p:cBhvr>
                                    </p:animEffect>
                                  </p:childTnLst>
                                </p:cTn>
                              </p:par>
                              <p:par>
                                <p:cTn id="52" presetID="22" presetClass="entr" presetSubtype="1" fill="hold" nodeType="with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wipe(up)">
                                      <p:cBhvr>
                                        <p:cTn id="54" dur="500"/>
                                        <p:tgtEl>
                                          <p:spTgt spid="48"/>
                                        </p:tgtEl>
                                      </p:cBhvr>
                                    </p:animEffect>
                                  </p:childTnLst>
                                </p:cTn>
                              </p:par>
                            </p:childTnLst>
                          </p:cTn>
                        </p:par>
                        <p:par>
                          <p:cTn id="55" fill="hold">
                            <p:stCondLst>
                              <p:cond delay="500"/>
                            </p:stCondLst>
                            <p:childTnLst>
                              <p:par>
                                <p:cTn id="56" presetID="22" presetClass="entr" presetSubtype="1" fill="hold" nodeType="after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wipe(up)">
                                      <p:cBhvr>
                                        <p:cTn id="58" dur="500"/>
                                        <p:tgtEl>
                                          <p:spTgt spid="10"/>
                                        </p:tgtEl>
                                      </p:cBhvr>
                                    </p:animEffect>
                                  </p:childTnLst>
                                </p:cTn>
                              </p:par>
                            </p:childTnLst>
                          </p:cTn>
                        </p:par>
                        <p:par>
                          <p:cTn id="59" fill="hold">
                            <p:stCondLst>
                              <p:cond delay="1000"/>
                            </p:stCondLst>
                            <p:childTnLst>
                              <p:par>
                                <p:cTn id="60" presetID="22" presetClass="entr" presetSubtype="1" fill="hold" nodeType="afterEffect">
                                  <p:stCondLst>
                                    <p:cond delay="0"/>
                                  </p:stCondLst>
                                  <p:childTnLst>
                                    <p:set>
                                      <p:cBhvr>
                                        <p:cTn id="61" dur="1" fill="hold">
                                          <p:stCondLst>
                                            <p:cond delay="0"/>
                                          </p:stCondLst>
                                        </p:cTn>
                                        <p:tgtEl>
                                          <p:spTgt spid="12"/>
                                        </p:tgtEl>
                                        <p:attrNameLst>
                                          <p:attrName>style.visibility</p:attrName>
                                        </p:attrNameLst>
                                      </p:cBhvr>
                                      <p:to>
                                        <p:strVal val="visible"/>
                                      </p:to>
                                    </p:set>
                                    <p:animEffect transition="in" filter="wipe(up)">
                                      <p:cBhvr>
                                        <p:cTn id="62" dur="500"/>
                                        <p:tgtEl>
                                          <p:spTgt spid="12"/>
                                        </p:tgtEl>
                                      </p:cBhvr>
                                    </p:animEffect>
                                  </p:childTnLst>
                                </p:cTn>
                              </p:par>
                            </p:childTnLst>
                          </p:cTn>
                        </p:par>
                        <p:par>
                          <p:cTn id="63" fill="hold">
                            <p:stCondLst>
                              <p:cond delay="1500"/>
                            </p:stCondLst>
                            <p:childTnLst>
                              <p:par>
                                <p:cTn id="64" presetID="22" presetClass="entr" presetSubtype="1" fill="hold" grpId="0" nodeType="afterEffect">
                                  <p:stCondLst>
                                    <p:cond delay="0"/>
                                  </p:stCondLst>
                                  <p:childTnLst>
                                    <p:set>
                                      <p:cBhvr>
                                        <p:cTn id="65" dur="1" fill="hold">
                                          <p:stCondLst>
                                            <p:cond delay="0"/>
                                          </p:stCondLst>
                                        </p:cTn>
                                        <p:tgtEl>
                                          <p:spTgt spid="57"/>
                                        </p:tgtEl>
                                        <p:attrNameLst>
                                          <p:attrName>style.visibility</p:attrName>
                                        </p:attrNameLst>
                                      </p:cBhvr>
                                      <p:to>
                                        <p:strVal val="visible"/>
                                      </p:to>
                                    </p:set>
                                    <p:animEffect transition="in" filter="wipe(up)">
                                      <p:cBhvr>
                                        <p:cTn id="66" dur="500"/>
                                        <p:tgtEl>
                                          <p:spTgt spid="57"/>
                                        </p:tgtEl>
                                      </p:cBhvr>
                                    </p:animEffect>
                                  </p:childTnLst>
                                </p:cTn>
                              </p:par>
                            </p:childTnLst>
                          </p:cTn>
                        </p:par>
                        <p:par>
                          <p:cTn id="67" fill="hold">
                            <p:stCondLst>
                              <p:cond delay="2000"/>
                            </p:stCondLst>
                            <p:childTnLst>
                              <p:par>
                                <p:cTn id="68" presetID="22" presetClass="entr" presetSubtype="1" fill="hold" grpId="0" nodeType="afterEffect">
                                  <p:stCondLst>
                                    <p:cond delay="0"/>
                                  </p:stCondLst>
                                  <p:childTnLst>
                                    <p:set>
                                      <p:cBhvr>
                                        <p:cTn id="69" dur="1" fill="hold">
                                          <p:stCondLst>
                                            <p:cond delay="0"/>
                                          </p:stCondLst>
                                        </p:cTn>
                                        <p:tgtEl>
                                          <p:spTgt spid="58"/>
                                        </p:tgtEl>
                                        <p:attrNameLst>
                                          <p:attrName>style.visibility</p:attrName>
                                        </p:attrNameLst>
                                      </p:cBhvr>
                                      <p:to>
                                        <p:strVal val="visible"/>
                                      </p:to>
                                    </p:set>
                                    <p:animEffect transition="in" filter="wipe(up)">
                                      <p:cBhvr>
                                        <p:cTn id="70" dur="500"/>
                                        <p:tgtEl>
                                          <p:spTgt spid="5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87"/>
                                        </p:tgtEl>
                                        <p:attrNameLst>
                                          <p:attrName>style.visibility</p:attrName>
                                        </p:attrNameLst>
                                      </p:cBhvr>
                                      <p:to>
                                        <p:strVal val="visible"/>
                                      </p:to>
                                    </p:set>
                                    <p:animEffect transition="in" filter="wipe(left)">
                                      <p:cBhvr>
                                        <p:cTn id="75" dur="500"/>
                                        <p:tgtEl>
                                          <p:spTgt spid="87"/>
                                        </p:tgtEl>
                                      </p:cBhvr>
                                    </p:animEffect>
                                  </p:childTnLst>
                                </p:cTn>
                              </p:par>
                            </p:childTnLst>
                          </p:cTn>
                        </p:par>
                        <p:par>
                          <p:cTn id="76" fill="hold">
                            <p:stCondLst>
                              <p:cond delay="500"/>
                            </p:stCondLst>
                            <p:childTnLst>
                              <p:par>
                                <p:cTn id="77" presetID="10" presetClass="entr" presetSubtype="0" fill="hold" nodeType="afterEffect">
                                  <p:stCondLst>
                                    <p:cond delay="0"/>
                                  </p:stCondLst>
                                  <p:childTnLst>
                                    <p:set>
                                      <p:cBhvr>
                                        <p:cTn id="78" dur="1" fill="hold">
                                          <p:stCondLst>
                                            <p:cond delay="0"/>
                                          </p:stCondLst>
                                        </p:cTn>
                                        <p:tgtEl>
                                          <p:spTgt spid="77"/>
                                        </p:tgtEl>
                                        <p:attrNameLst>
                                          <p:attrName>style.visibility</p:attrName>
                                        </p:attrNameLst>
                                      </p:cBhvr>
                                      <p:to>
                                        <p:strVal val="visible"/>
                                      </p:to>
                                    </p:set>
                                    <p:animEffect transition="in" filter="fade">
                                      <p:cBhvr>
                                        <p:cTn id="79" dur="300"/>
                                        <p:tgtEl>
                                          <p:spTgt spid="77"/>
                                        </p:tgtEl>
                                      </p:cBhvr>
                                    </p:animEffect>
                                  </p:childTnLst>
                                </p:cTn>
                              </p:par>
                            </p:childTnLst>
                          </p:cTn>
                        </p:par>
                        <p:par>
                          <p:cTn id="80" fill="hold">
                            <p:stCondLst>
                              <p:cond delay="800"/>
                            </p:stCondLst>
                            <p:childTnLst>
                              <p:par>
                                <p:cTn id="81" presetID="10" presetClass="entr" presetSubtype="0" fill="hold" grpId="0" nodeType="afterEffect">
                                  <p:stCondLst>
                                    <p:cond delay="0"/>
                                  </p:stCondLst>
                                  <p:childTnLst>
                                    <p:set>
                                      <p:cBhvr>
                                        <p:cTn id="82" dur="1" fill="hold">
                                          <p:stCondLst>
                                            <p:cond delay="0"/>
                                          </p:stCondLst>
                                        </p:cTn>
                                        <p:tgtEl>
                                          <p:spTgt spid="82"/>
                                        </p:tgtEl>
                                        <p:attrNameLst>
                                          <p:attrName>style.visibility</p:attrName>
                                        </p:attrNameLst>
                                      </p:cBhvr>
                                      <p:to>
                                        <p:strVal val="visible"/>
                                      </p:to>
                                    </p:set>
                                    <p:animEffect transition="in" filter="fade">
                                      <p:cBhvr>
                                        <p:cTn id="83" dur="300"/>
                                        <p:tgtEl>
                                          <p:spTgt spid="82"/>
                                        </p:tgtEl>
                                      </p:cBhvr>
                                    </p:animEffect>
                                  </p:childTnLst>
                                </p:cTn>
                              </p:par>
                            </p:childTnLst>
                          </p:cTn>
                        </p:par>
                        <p:par>
                          <p:cTn id="84" fill="hold">
                            <p:stCondLst>
                              <p:cond delay="1100"/>
                            </p:stCondLst>
                            <p:childTnLst>
                              <p:par>
                                <p:cTn id="85" presetID="10" presetClass="entr" presetSubtype="0" fill="hold" nodeType="afterEffect">
                                  <p:stCondLst>
                                    <p:cond delay="0"/>
                                  </p:stCondLst>
                                  <p:childTnLst>
                                    <p:set>
                                      <p:cBhvr>
                                        <p:cTn id="86" dur="1" fill="hold">
                                          <p:stCondLst>
                                            <p:cond delay="0"/>
                                          </p:stCondLst>
                                        </p:cTn>
                                        <p:tgtEl>
                                          <p:spTgt spid="83"/>
                                        </p:tgtEl>
                                        <p:attrNameLst>
                                          <p:attrName>style.visibility</p:attrName>
                                        </p:attrNameLst>
                                      </p:cBhvr>
                                      <p:to>
                                        <p:strVal val="visible"/>
                                      </p:to>
                                    </p:set>
                                    <p:animEffect transition="in" filter="fade">
                                      <p:cBhvr>
                                        <p:cTn id="87" dur="300"/>
                                        <p:tgtEl>
                                          <p:spTgt spid="83"/>
                                        </p:tgtEl>
                                      </p:cBhvr>
                                    </p:animEffect>
                                  </p:childTnLst>
                                </p:cTn>
                              </p:par>
                            </p:childTnLst>
                          </p:cTn>
                        </p:par>
                        <p:par>
                          <p:cTn id="88" fill="hold">
                            <p:stCondLst>
                              <p:cond delay="1400"/>
                            </p:stCondLst>
                            <p:childTnLst>
                              <p:par>
                                <p:cTn id="89" presetID="10" presetClass="entr" presetSubtype="0" fill="hold" grpId="0" nodeType="afterEffect">
                                  <p:stCondLst>
                                    <p:cond delay="0"/>
                                  </p:stCondLst>
                                  <p:childTnLst>
                                    <p:set>
                                      <p:cBhvr>
                                        <p:cTn id="90" dur="1" fill="hold">
                                          <p:stCondLst>
                                            <p:cond delay="0"/>
                                          </p:stCondLst>
                                        </p:cTn>
                                        <p:tgtEl>
                                          <p:spTgt spid="84"/>
                                        </p:tgtEl>
                                        <p:attrNameLst>
                                          <p:attrName>style.visibility</p:attrName>
                                        </p:attrNameLst>
                                      </p:cBhvr>
                                      <p:to>
                                        <p:strVal val="visible"/>
                                      </p:to>
                                    </p:set>
                                    <p:animEffect transition="in" filter="fade">
                                      <p:cBhvr>
                                        <p:cTn id="91" dur="300"/>
                                        <p:tgtEl>
                                          <p:spTgt spid="84"/>
                                        </p:tgtEl>
                                      </p:cBhvr>
                                    </p:animEffect>
                                  </p:childTnLst>
                                </p:cTn>
                              </p:par>
                            </p:childTnLst>
                          </p:cTn>
                        </p:par>
                        <p:par>
                          <p:cTn id="92" fill="hold">
                            <p:stCondLst>
                              <p:cond delay="1700"/>
                            </p:stCondLst>
                            <p:childTnLst>
                              <p:par>
                                <p:cTn id="93" presetID="10" presetClass="entr" presetSubtype="0" fill="hold" grpId="0" nodeType="afterEffect">
                                  <p:stCondLst>
                                    <p:cond delay="0"/>
                                  </p:stCondLst>
                                  <p:childTnLst>
                                    <p:set>
                                      <p:cBhvr>
                                        <p:cTn id="94" dur="1" fill="hold">
                                          <p:stCondLst>
                                            <p:cond delay="0"/>
                                          </p:stCondLst>
                                        </p:cTn>
                                        <p:tgtEl>
                                          <p:spTgt spid="86"/>
                                        </p:tgtEl>
                                        <p:attrNameLst>
                                          <p:attrName>style.visibility</p:attrName>
                                        </p:attrNameLst>
                                      </p:cBhvr>
                                      <p:to>
                                        <p:strVal val="visible"/>
                                      </p:to>
                                    </p:set>
                                    <p:animEffect transition="in" filter="fade">
                                      <p:cBhvr>
                                        <p:cTn id="95" dur="300"/>
                                        <p:tgtEl>
                                          <p:spTgt spid="86"/>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94"/>
                                        </p:tgtEl>
                                        <p:attrNameLst>
                                          <p:attrName>style.visibility</p:attrName>
                                        </p:attrNameLst>
                                      </p:cBhvr>
                                      <p:to>
                                        <p:strVal val="visible"/>
                                      </p:to>
                                    </p:set>
                                    <p:animEffect transition="in" filter="wipe(left)">
                                      <p:cBhvr>
                                        <p:cTn id="100" dur="500"/>
                                        <p:tgtEl>
                                          <p:spTgt spid="94"/>
                                        </p:tgtEl>
                                      </p:cBhvr>
                                    </p:animEffect>
                                  </p:childTnLst>
                                </p:cTn>
                              </p:par>
                            </p:childTnLst>
                          </p:cTn>
                        </p:par>
                        <p:par>
                          <p:cTn id="101" fill="hold">
                            <p:stCondLst>
                              <p:cond delay="500"/>
                            </p:stCondLst>
                            <p:childTnLst>
                              <p:par>
                                <p:cTn id="102" presetID="10" presetClass="entr" presetSubtype="0" fill="hold" nodeType="afterEffect">
                                  <p:stCondLst>
                                    <p:cond delay="0"/>
                                  </p:stCondLst>
                                  <p:childTnLst>
                                    <p:set>
                                      <p:cBhvr>
                                        <p:cTn id="103" dur="1" fill="hold">
                                          <p:stCondLst>
                                            <p:cond delay="0"/>
                                          </p:stCondLst>
                                        </p:cTn>
                                        <p:tgtEl>
                                          <p:spTgt spid="96"/>
                                        </p:tgtEl>
                                        <p:attrNameLst>
                                          <p:attrName>style.visibility</p:attrName>
                                        </p:attrNameLst>
                                      </p:cBhvr>
                                      <p:to>
                                        <p:strVal val="visible"/>
                                      </p:to>
                                    </p:set>
                                    <p:animEffect transition="in" filter="fade">
                                      <p:cBhvr>
                                        <p:cTn id="104"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0" grpId="0" animBg="1"/>
      <p:bldP spid="31" grpId="0" animBg="1"/>
      <p:bldP spid="32" grpId="0" animBg="1"/>
      <p:bldP spid="33" grpId="0" animBg="1"/>
      <p:bldP spid="34" grpId="0" animBg="1"/>
      <p:bldP spid="57" grpId="0"/>
      <p:bldP spid="58" grpId="0"/>
      <p:bldP spid="82" grpId="0"/>
      <p:bldP spid="84" grpId="0"/>
      <p:bldP spid="86" grpId="0" animBg="1"/>
      <p:bldP spid="87" grpId="0" animBg="1"/>
      <p:bldP spid="94" grpId="0" animBg="1"/>
      <p:bldP spid="9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solidFill>
                      <a:srgbClr val="B2C1DB"/>
                    </a:solidFill>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33356658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第二章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涂层制备仪器简介</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pic>
        <p:nvPicPr>
          <p:cNvPr id="25" name="图片 24">
            <a:extLst>
              <a:ext uri="{FF2B5EF4-FFF2-40B4-BE49-F238E27FC236}">
                <a16:creationId xmlns:a16="http://schemas.microsoft.com/office/drawing/2014/main" id="{0170AF32-5D1A-4E44-93C5-3C5D19DFE04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7896" y="970749"/>
            <a:ext cx="3672111" cy="2919065"/>
          </a:xfrm>
          <a:prstGeom prst="rect">
            <a:avLst/>
          </a:prstGeom>
          <a:noFill/>
        </p:spPr>
      </p:pic>
      <p:grpSp>
        <p:nvGrpSpPr>
          <p:cNvPr id="11" name="组合 10">
            <a:extLst>
              <a:ext uri="{FF2B5EF4-FFF2-40B4-BE49-F238E27FC236}">
                <a16:creationId xmlns:a16="http://schemas.microsoft.com/office/drawing/2014/main" id="{DEE5FAE2-1B8D-41D2-89DE-A5635C0FEE4F}"/>
              </a:ext>
            </a:extLst>
          </p:cNvPr>
          <p:cNvGrpSpPr/>
          <p:nvPr/>
        </p:nvGrpSpPr>
        <p:grpSpPr>
          <a:xfrm>
            <a:off x="4499992" y="1324114"/>
            <a:ext cx="4149699" cy="2495271"/>
            <a:chOff x="4510698" y="1349628"/>
            <a:chExt cx="4149699" cy="2495271"/>
          </a:xfrm>
        </p:grpSpPr>
        <p:grpSp>
          <p:nvGrpSpPr>
            <p:cNvPr id="9" name="组合 8">
              <a:extLst>
                <a:ext uri="{FF2B5EF4-FFF2-40B4-BE49-F238E27FC236}">
                  <a16:creationId xmlns:a16="http://schemas.microsoft.com/office/drawing/2014/main" id="{67D027AE-7BFA-42C9-99F0-3CE421583E98}"/>
                </a:ext>
              </a:extLst>
            </p:cNvPr>
            <p:cNvGrpSpPr/>
            <p:nvPr/>
          </p:nvGrpSpPr>
          <p:grpSpPr>
            <a:xfrm>
              <a:off x="4510698" y="1349628"/>
              <a:ext cx="3877766" cy="2495271"/>
              <a:chOff x="4510698" y="1349628"/>
              <a:chExt cx="3877766" cy="2495271"/>
            </a:xfrm>
          </p:grpSpPr>
          <p:pic>
            <p:nvPicPr>
              <p:cNvPr id="29" name="图片 28" descr="烘干箱">
                <a:extLst>
                  <a:ext uri="{FF2B5EF4-FFF2-40B4-BE49-F238E27FC236}">
                    <a16:creationId xmlns:a16="http://schemas.microsoft.com/office/drawing/2014/main" id="{E542607D-E806-4871-9865-1435BF75851F}"/>
                  </a:ext>
                </a:extLst>
              </p:cNvPr>
              <p:cNvPicPr>
                <a:picLocks noChangeAspect="1"/>
              </p:cNvPicPr>
              <p:nvPr/>
            </p:nvPicPr>
            <p:blipFill>
              <a:blip r:embed="rId4"/>
              <a:stretch>
                <a:fillRect/>
              </a:stretch>
            </p:blipFill>
            <p:spPr>
              <a:xfrm>
                <a:off x="5508104" y="1349628"/>
                <a:ext cx="2880360" cy="2161309"/>
              </a:xfrm>
              <a:prstGeom prst="rect">
                <a:avLst/>
              </a:prstGeom>
            </p:spPr>
          </p:pic>
          <p:cxnSp>
            <p:nvCxnSpPr>
              <p:cNvPr id="30" name="直接箭头连接符 29">
                <a:extLst>
                  <a:ext uri="{FF2B5EF4-FFF2-40B4-BE49-F238E27FC236}">
                    <a16:creationId xmlns:a16="http://schemas.microsoft.com/office/drawing/2014/main" id="{47059F60-796A-4F90-B5D9-F2F1348FA347}"/>
                  </a:ext>
                </a:extLst>
              </p:cNvPr>
              <p:cNvCxnSpPr>
                <a:cxnSpLocks/>
              </p:cNvCxnSpPr>
              <p:nvPr/>
            </p:nvCxnSpPr>
            <p:spPr>
              <a:xfrm flipV="1">
                <a:off x="5364088" y="2154983"/>
                <a:ext cx="603275" cy="15515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2" name="文本框 2">
                <a:extLst>
                  <a:ext uri="{FF2B5EF4-FFF2-40B4-BE49-F238E27FC236}">
                    <a16:creationId xmlns:a16="http://schemas.microsoft.com/office/drawing/2014/main" id="{6A7F4F09-B7B3-4B2E-AA9A-C51C43357902}"/>
                  </a:ext>
                </a:extLst>
              </p:cNvPr>
              <p:cNvSpPr txBox="1">
                <a:spLocks noChangeArrowheads="1"/>
              </p:cNvSpPr>
              <p:nvPr/>
            </p:nvSpPr>
            <p:spPr bwMode="auto">
              <a:xfrm>
                <a:off x="4516051" y="2200124"/>
                <a:ext cx="848037" cy="253916"/>
              </a:xfrm>
              <a:prstGeom prst="rect">
                <a:avLst/>
              </a:prstGeom>
              <a:solidFill>
                <a:srgbClr val="FFFFFF"/>
              </a:solidFill>
              <a:ln w="15875">
                <a:solidFill>
                  <a:srgbClr val="000000"/>
                </a:solidFill>
                <a:miter lim="800000"/>
                <a:headEnd/>
                <a:tailEnd/>
              </a:ln>
            </p:spPr>
            <p:txBody>
              <a:bodyPr rot="0" vert="horz" wrap="square" lIns="36000" tIns="45720" rIns="36000" bIns="45720" anchor="t" anchorCtr="0">
                <a:spAutoFit/>
              </a:bodyPr>
              <a:lstStyle/>
              <a:p>
                <a:pPr algn="ctr">
                  <a:spcAft>
                    <a:spcPts val="0"/>
                  </a:spcAft>
                </a:pPr>
                <a:r>
                  <a:rPr lang="zh-CN" altLang="en-US" sz="1050" kern="100" dirty="0">
                    <a:effectLst/>
                    <a:latin typeface="等线" panose="02010600030101010101" pitchFamily="2" charset="-122"/>
                    <a:ea typeface="等线" panose="02010600030101010101" pitchFamily="2" charset="-122"/>
                    <a:cs typeface="Times New Roman" panose="02020603050405020304" pitchFamily="18" charset="0"/>
                  </a:rPr>
                  <a:t>温度显示器</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33" name="直接箭头连接符 32">
                <a:extLst>
                  <a:ext uri="{FF2B5EF4-FFF2-40B4-BE49-F238E27FC236}">
                    <a16:creationId xmlns:a16="http://schemas.microsoft.com/office/drawing/2014/main" id="{4BF3B1FD-73DA-439B-AEAB-2C6E1792C2BD}"/>
                  </a:ext>
                </a:extLst>
              </p:cNvPr>
              <p:cNvCxnSpPr>
                <a:cxnSpLocks/>
              </p:cNvCxnSpPr>
              <p:nvPr/>
            </p:nvCxnSpPr>
            <p:spPr>
              <a:xfrm flipV="1">
                <a:off x="5364088" y="2472874"/>
                <a:ext cx="603275" cy="15515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34" name="文本框 2">
                <a:extLst>
                  <a:ext uri="{FF2B5EF4-FFF2-40B4-BE49-F238E27FC236}">
                    <a16:creationId xmlns:a16="http://schemas.microsoft.com/office/drawing/2014/main" id="{816B9386-8EFB-4E7C-AAA2-80B748DE06C7}"/>
                  </a:ext>
                </a:extLst>
              </p:cNvPr>
              <p:cNvSpPr txBox="1">
                <a:spLocks noChangeArrowheads="1"/>
              </p:cNvSpPr>
              <p:nvPr/>
            </p:nvSpPr>
            <p:spPr bwMode="auto">
              <a:xfrm>
                <a:off x="4516051" y="2518015"/>
                <a:ext cx="848037" cy="253916"/>
              </a:xfrm>
              <a:prstGeom prst="rect">
                <a:avLst/>
              </a:prstGeom>
              <a:solidFill>
                <a:srgbClr val="FFFFFF"/>
              </a:solidFill>
              <a:ln w="15875">
                <a:solidFill>
                  <a:srgbClr val="000000"/>
                </a:solidFill>
                <a:miter lim="800000"/>
                <a:headEnd/>
                <a:tailEnd/>
              </a:ln>
            </p:spPr>
            <p:txBody>
              <a:bodyPr rot="0" vert="horz" wrap="square" lIns="36000" tIns="45720" rIns="36000" bIns="45720" anchor="t" anchorCtr="0">
                <a:spAutoFit/>
              </a:bodyPr>
              <a:lstStyle/>
              <a:p>
                <a:pPr algn="ctr">
                  <a:spcAft>
                    <a:spcPts val="0"/>
                  </a:spcAft>
                </a:pPr>
                <a:r>
                  <a:rPr lang="zh-CN" altLang="en-US" sz="1050" kern="100" dirty="0">
                    <a:effectLst/>
                    <a:latin typeface="等线" panose="02010600030101010101" pitchFamily="2" charset="-122"/>
                    <a:ea typeface="等线" panose="02010600030101010101" pitchFamily="2" charset="-122"/>
                    <a:cs typeface="Times New Roman" panose="02020603050405020304" pitchFamily="18" charset="0"/>
                  </a:rPr>
                  <a:t>温度控制器</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40" name="直接箭头连接符 39">
                <a:extLst>
                  <a:ext uri="{FF2B5EF4-FFF2-40B4-BE49-F238E27FC236}">
                    <a16:creationId xmlns:a16="http://schemas.microsoft.com/office/drawing/2014/main" id="{12A69BD4-20B9-47F1-B3E6-46A0861F2F5E}"/>
                  </a:ext>
                </a:extLst>
              </p:cNvPr>
              <p:cNvCxnSpPr>
                <a:cxnSpLocks/>
              </p:cNvCxnSpPr>
              <p:nvPr/>
            </p:nvCxnSpPr>
            <p:spPr>
              <a:xfrm flipV="1">
                <a:off x="5358735" y="2859782"/>
                <a:ext cx="437401" cy="155158"/>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46" name="文本框 2">
                <a:extLst>
                  <a:ext uri="{FF2B5EF4-FFF2-40B4-BE49-F238E27FC236}">
                    <a16:creationId xmlns:a16="http://schemas.microsoft.com/office/drawing/2014/main" id="{58A806F6-04A0-4475-86A0-D13F99FE8E87}"/>
                  </a:ext>
                </a:extLst>
              </p:cNvPr>
              <p:cNvSpPr txBox="1">
                <a:spLocks noChangeArrowheads="1"/>
              </p:cNvSpPr>
              <p:nvPr/>
            </p:nvSpPr>
            <p:spPr bwMode="auto">
              <a:xfrm>
                <a:off x="4510698" y="2904923"/>
                <a:ext cx="848037" cy="253916"/>
              </a:xfrm>
              <a:prstGeom prst="rect">
                <a:avLst/>
              </a:prstGeom>
              <a:solidFill>
                <a:srgbClr val="FFFFFF"/>
              </a:solidFill>
              <a:ln w="15875">
                <a:solidFill>
                  <a:srgbClr val="000000"/>
                </a:solidFill>
                <a:miter lim="800000"/>
                <a:headEnd/>
                <a:tailEnd/>
              </a:ln>
            </p:spPr>
            <p:txBody>
              <a:bodyPr rot="0" vert="horz" wrap="square" lIns="36000" tIns="45720" rIns="36000" bIns="45720" anchor="t" anchorCtr="0">
                <a:spAutoFit/>
              </a:bodyPr>
              <a:lstStyle/>
              <a:p>
                <a:pPr algn="ctr">
                  <a:spcAft>
                    <a:spcPts val="0"/>
                  </a:spcAft>
                </a:pPr>
                <a:r>
                  <a:rPr lang="zh-CN" altLang="en-US" sz="1050" kern="100" dirty="0">
                    <a:effectLst/>
                    <a:latin typeface="等线" panose="02010600030101010101" pitchFamily="2" charset="-122"/>
                    <a:ea typeface="等线" panose="02010600030101010101" pitchFamily="2" charset="-122"/>
                    <a:cs typeface="Times New Roman" panose="02020603050405020304" pitchFamily="18" charset="0"/>
                  </a:rPr>
                  <a:t>电源开关</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47" name="直接箭头连接符 46">
                <a:extLst>
                  <a:ext uri="{FF2B5EF4-FFF2-40B4-BE49-F238E27FC236}">
                    <a16:creationId xmlns:a16="http://schemas.microsoft.com/office/drawing/2014/main" id="{236346B0-0D87-4658-B48A-E540F4F2DBF4}"/>
                  </a:ext>
                </a:extLst>
              </p:cNvPr>
              <p:cNvCxnSpPr>
                <a:cxnSpLocks/>
              </p:cNvCxnSpPr>
              <p:nvPr/>
            </p:nvCxnSpPr>
            <p:spPr>
              <a:xfrm flipV="1">
                <a:off x="5876173" y="2937361"/>
                <a:ext cx="352011" cy="64552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48" name="文本框 2">
                <a:extLst>
                  <a:ext uri="{FF2B5EF4-FFF2-40B4-BE49-F238E27FC236}">
                    <a16:creationId xmlns:a16="http://schemas.microsoft.com/office/drawing/2014/main" id="{29909CBE-0EFE-4D89-80DF-EBEB9E3C2C44}"/>
                  </a:ext>
                </a:extLst>
              </p:cNvPr>
              <p:cNvSpPr txBox="1">
                <a:spLocks noChangeArrowheads="1"/>
              </p:cNvSpPr>
              <p:nvPr/>
            </p:nvSpPr>
            <p:spPr bwMode="auto">
              <a:xfrm>
                <a:off x="5452155" y="3590983"/>
                <a:ext cx="848037" cy="253916"/>
              </a:xfrm>
              <a:prstGeom prst="rect">
                <a:avLst/>
              </a:prstGeom>
              <a:solidFill>
                <a:srgbClr val="FFFFFF"/>
              </a:solidFill>
              <a:ln w="15875">
                <a:solidFill>
                  <a:srgbClr val="000000"/>
                </a:solidFill>
                <a:miter lim="800000"/>
                <a:headEnd/>
                <a:tailEnd/>
              </a:ln>
            </p:spPr>
            <p:txBody>
              <a:bodyPr rot="0" vert="horz" wrap="square" lIns="36000" tIns="45720" rIns="36000" bIns="45720" anchor="t" anchorCtr="0">
                <a:spAutoFit/>
              </a:bodyPr>
              <a:lstStyle/>
              <a:p>
                <a:pPr algn="ctr">
                  <a:spcAft>
                    <a:spcPts val="0"/>
                  </a:spcAft>
                </a:pPr>
                <a:r>
                  <a:rPr lang="zh-CN" altLang="en-US" sz="1050" kern="100" dirty="0">
                    <a:latin typeface="等线" panose="02010600030101010101" pitchFamily="2" charset="-122"/>
                    <a:ea typeface="等线" panose="02010600030101010101" pitchFamily="2" charset="-122"/>
                    <a:cs typeface="Times New Roman" panose="02020603050405020304" pitchFamily="18" charset="0"/>
                  </a:rPr>
                  <a:t>风机开关</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51" name="直接箭头连接符 50">
                <a:extLst>
                  <a:ext uri="{FF2B5EF4-FFF2-40B4-BE49-F238E27FC236}">
                    <a16:creationId xmlns:a16="http://schemas.microsoft.com/office/drawing/2014/main" id="{E8A94668-1878-487E-B9DF-2647430902BF}"/>
                  </a:ext>
                </a:extLst>
              </p:cNvPr>
              <p:cNvCxnSpPr>
                <a:cxnSpLocks/>
              </p:cNvCxnSpPr>
              <p:nvPr/>
            </p:nvCxnSpPr>
            <p:spPr>
              <a:xfrm flipV="1">
                <a:off x="7218321" y="2859782"/>
                <a:ext cx="89983" cy="723107"/>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52" name="文本框 2">
                <a:extLst>
                  <a:ext uri="{FF2B5EF4-FFF2-40B4-BE49-F238E27FC236}">
                    <a16:creationId xmlns:a16="http://schemas.microsoft.com/office/drawing/2014/main" id="{C8DFE487-24C5-4FA2-925E-B8F09CA2C831}"/>
                  </a:ext>
                </a:extLst>
              </p:cNvPr>
              <p:cNvSpPr txBox="1">
                <a:spLocks noChangeArrowheads="1"/>
              </p:cNvSpPr>
              <p:nvPr/>
            </p:nvSpPr>
            <p:spPr bwMode="auto">
              <a:xfrm>
                <a:off x="6794303" y="3590983"/>
                <a:ext cx="848037" cy="253916"/>
              </a:xfrm>
              <a:prstGeom prst="rect">
                <a:avLst/>
              </a:prstGeom>
              <a:solidFill>
                <a:srgbClr val="FFFFFF"/>
              </a:solidFill>
              <a:ln w="15875">
                <a:solidFill>
                  <a:srgbClr val="000000"/>
                </a:solidFill>
                <a:miter lim="800000"/>
                <a:headEnd/>
                <a:tailEnd/>
              </a:ln>
            </p:spPr>
            <p:txBody>
              <a:bodyPr rot="0" vert="horz" wrap="square" lIns="36000" tIns="45720" rIns="36000" bIns="45720" anchor="t" anchorCtr="0">
                <a:spAutoFit/>
              </a:bodyPr>
              <a:lstStyle/>
              <a:p>
                <a:pPr algn="ctr">
                  <a:spcAft>
                    <a:spcPts val="0"/>
                  </a:spcAft>
                </a:pPr>
                <a:r>
                  <a:rPr lang="zh-CN" altLang="en-US" sz="1050" kern="100" dirty="0">
                    <a:effectLst/>
                    <a:latin typeface="等线" panose="02010600030101010101" pitchFamily="2" charset="-122"/>
                    <a:ea typeface="等线" panose="02010600030101010101" pitchFamily="2" charset="-122"/>
                    <a:cs typeface="Times New Roman" panose="02020603050405020304" pitchFamily="18" charset="0"/>
                  </a:rPr>
                  <a:t>干燥室</a:t>
                </a:r>
                <a:endParaRPr lang="zh-CN" sz="1050"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cxnSp>
          <p:nvCxnSpPr>
            <p:cNvPr id="53" name="直接箭头连接符 52">
              <a:extLst>
                <a:ext uri="{FF2B5EF4-FFF2-40B4-BE49-F238E27FC236}">
                  <a16:creationId xmlns:a16="http://schemas.microsoft.com/office/drawing/2014/main" id="{78B6521C-F27F-411B-B678-BC2F5BB5F44D}"/>
                </a:ext>
              </a:extLst>
            </p:cNvPr>
            <p:cNvCxnSpPr>
              <a:cxnSpLocks/>
              <a:stCxn id="54" idx="1"/>
            </p:cNvCxnSpPr>
            <p:nvPr/>
          </p:nvCxnSpPr>
          <p:spPr>
            <a:xfrm flipH="1" flipV="1">
              <a:off x="7343098" y="2383490"/>
              <a:ext cx="469262" cy="40004"/>
            </a:xfrm>
            <a:prstGeom prst="straightConnector1">
              <a:avLst/>
            </a:prstGeom>
            <a:ln>
              <a:solidFill>
                <a:srgbClr val="FF0000"/>
              </a:solidFill>
              <a:tailEnd type="triangle"/>
            </a:ln>
          </p:spPr>
          <p:style>
            <a:lnRef idx="2">
              <a:schemeClr val="accent2"/>
            </a:lnRef>
            <a:fillRef idx="0">
              <a:schemeClr val="accent2"/>
            </a:fillRef>
            <a:effectRef idx="1">
              <a:schemeClr val="accent2"/>
            </a:effectRef>
            <a:fontRef idx="minor">
              <a:schemeClr val="tx1"/>
            </a:fontRef>
          </p:style>
        </p:cxnSp>
        <p:sp>
          <p:nvSpPr>
            <p:cNvPr id="54" name="文本框 2">
              <a:extLst>
                <a:ext uri="{FF2B5EF4-FFF2-40B4-BE49-F238E27FC236}">
                  <a16:creationId xmlns:a16="http://schemas.microsoft.com/office/drawing/2014/main" id="{B22BE5B5-FBFA-4267-9D87-41692EC96C4F}"/>
                </a:ext>
              </a:extLst>
            </p:cNvPr>
            <p:cNvSpPr txBox="1">
              <a:spLocks noChangeArrowheads="1"/>
            </p:cNvSpPr>
            <p:nvPr/>
          </p:nvSpPr>
          <p:spPr bwMode="auto">
            <a:xfrm>
              <a:off x="7812360" y="2296536"/>
              <a:ext cx="848037" cy="253916"/>
            </a:xfrm>
            <a:prstGeom prst="rect">
              <a:avLst/>
            </a:prstGeom>
            <a:solidFill>
              <a:srgbClr val="FFFFFF"/>
            </a:solidFill>
            <a:ln w="15875">
              <a:solidFill>
                <a:srgbClr val="000000"/>
              </a:solidFill>
              <a:miter lim="800000"/>
              <a:headEnd/>
              <a:tailEnd/>
            </a:ln>
          </p:spPr>
          <p:txBody>
            <a:bodyPr rot="0" vert="horz" wrap="square" lIns="36000" tIns="45720" rIns="36000" bIns="45720" anchor="t" anchorCtr="0">
              <a:spAutoFit/>
            </a:bodyPr>
            <a:lstStyle/>
            <a:p>
              <a:pPr algn="ctr">
                <a:spcAft>
                  <a:spcPts val="0"/>
                </a:spcAft>
              </a:pPr>
              <a:r>
                <a:rPr lang="zh-CN" altLang="en-US" sz="1050" kern="100" dirty="0">
                  <a:latin typeface="等线" panose="02010600030101010101" pitchFamily="2" charset="-122"/>
                  <a:ea typeface="等线" panose="02010600030101010101" pitchFamily="2" charset="-122"/>
                  <a:cs typeface="Times New Roman" panose="02020603050405020304" pitchFamily="18" charset="0"/>
                </a:rPr>
                <a:t>观察窗</a:t>
              </a:r>
              <a:endParaRPr lang="zh-CN" sz="900"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sp>
        <p:nvSpPr>
          <p:cNvPr id="55" name="电动升降立式分散机">
            <a:extLst>
              <a:ext uri="{FF2B5EF4-FFF2-40B4-BE49-F238E27FC236}">
                <a16:creationId xmlns:a16="http://schemas.microsoft.com/office/drawing/2014/main" id="{034C05B9-E533-45DC-A6E2-5791F388E015}"/>
              </a:ext>
            </a:extLst>
          </p:cNvPr>
          <p:cNvSpPr txBox="1"/>
          <p:nvPr/>
        </p:nvSpPr>
        <p:spPr>
          <a:xfrm>
            <a:off x="1419872" y="3919026"/>
            <a:ext cx="1708158" cy="307777"/>
          </a:xfrm>
          <a:prstGeom prst="rect">
            <a:avLst/>
          </a:prstGeom>
          <a:ln w="12700">
            <a:miter lim="400000"/>
          </a:ln>
        </p:spPr>
        <p:txBody>
          <a:bodyPr wrap="none" lIns="45719" rIns="45719">
            <a:spAutoFit/>
          </a:bodyPr>
          <a:lstStyle>
            <a:lvl1pPr>
              <a:defRPr sz="1300"/>
            </a:lvl1pPr>
          </a:lstStyle>
          <a:p>
            <a:r>
              <a:rPr sz="1400" b="1" dirty="0" err="1">
                <a:latin typeface="微软雅黑" pitchFamily="34" charset="-122"/>
                <a:ea typeface="微软雅黑" pitchFamily="34" charset="-122"/>
              </a:rPr>
              <a:t>电动升降立式分散机</a:t>
            </a:r>
            <a:endParaRPr sz="1400" b="1" dirty="0">
              <a:latin typeface="微软雅黑" pitchFamily="34" charset="-122"/>
              <a:ea typeface="微软雅黑" pitchFamily="34" charset="-122"/>
            </a:endParaRPr>
          </a:p>
        </p:txBody>
      </p:sp>
      <p:sp>
        <p:nvSpPr>
          <p:cNvPr id="56" name="电动升降立式分散机">
            <a:extLst>
              <a:ext uri="{FF2B5EF4-FFF2-40B4-BE49-F238E27FC236}">
                <a16:creationId xmlns:a16="http://schemas.microsoft.com/office/drawing/2014/main" id="{A625C3DA-92A2-45AA-A149-A9772E6E469F}"/>
              </a:ext>
            </a:extLst>
          </p:cNvPr>
          <p:cNvSpPr txBox="1"/>
          <p:nvPr/>
        </p:nvSpPr>
        <p:spPr>
          <a:xfrm>
            <a:off x="6109054" y="3919026"/>
            <a:ext cx="1349085" cy="307777"/>
          </a:xfrm>
          <a:prstGeom prst="rect">
            <a:avLst/>
          </a:prstGeom>
          <a:ln w="12700">
            <a:miter lim="400000"/>
          </a:ln>
        </p:spPr>
        <p:txBody>
          <a:bodyPr wrap="none" lIns="45719" rIns="45719">
            <a:spAutoFit/>
          </a:bodyPr>
          <a:lstStyle>
            <a:lvl1pPr>
              <a:defRPr sz="1300"/>
            </a:lvl1pPr>
          </a:lstStyle>
          <a:p>
            <a:r>
              <a:rPr lang="zh-CN" sz="1400" b="1" dirty="0">
                <a:latin typeface="微软雅黑" pitchFamily="34" charset="-122"/>
                <a:ea typeface="微软雅黑" pitchFamily="34" charset="-122"/>
              </a:rPr>
              <a:t>电热鼓风干燥箱</a:t>
            </a:r>
          </a:p>
        </p:txBody>
      </p:sp>
    </p:spTree>
    <p:extLst>
      <p:ext uri="{BB962C8B-B14F-4D97-AF65-F5344CB8AC3E}">
        <p14:creationId xmlns:p14="http://schemas.microsoft.com/office/powerpoint/2010/main" val="25006952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第二章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涂层制备原材料基础配方</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352280"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352280"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aphicFrame>
        <p:nvGraphicFramePr>
          <p:cNvPr id="4" name="表格 4">
            <a:extLst>
              <a:ext uri="{FF2B5EF4-FFF2-40B4-BE49-F238E27FC236}">
                <a16:creationId xmlns:a16="http://schemas.microsoft.com/office/drawing/2014/main" id="{2F1C7AE4-4DEF-4228-905A-5D6B7AC7A717}"/>
              </a:ext>
            </a:extLst>
          </p:cNvPr>
          <p:cNvGraphicFramePr>
            <a:graphicFrameLocks noGrp="1"/>
          </p:cNvGraphicFramePr>
          <p:nvPr>
            <p:extLst>
              <p:ext uri="{D42A27DB-BD31-4B8C-83A1-F6EECF244321}">
                <p14:modId xmlns:p14="http://schemas.microsoft.com/office/powerpoint/2010/main" val="2605649310"/>
              </p:ext>
            </p:extLst>
          </p:nvPr>
        </p:nvGraphicFramePr>
        <p:xfrm>
          <a:off x="287522" y="585143"/>
          <a:ext cx="8568955" cy="4132276"/>
        </p:xfrm>
        <a:graphic>
          <a:graphicData uri="http://schemas.openxmlformats.org/drawingml/2006/table">
            <a:tbl>
              <a:tblPr firstRow="1" bandRow="1">
                <a:tableStyleId>{5C22544A-7EE6-4342-B048-85BDC9FD1C3A}</a:tableStyleId>
              </a:tblPr>
              <a:tblGrid>
                <a:gridCol w="1512168">
                  <a:extLst>
                    <a:ext uri="{9D8B030D-6E8A-4147-A177-3AD203B41FA5}">
                      <a16:colId xmlns:a16="http://schemas.microsoft.com/office/drawing/2014/main" val="463026968"/>
                    </a:ext>
                  </a:extLst>
                </a:gridCol>
                <a:gridCol w="1728192">
                  <a:extLst>
                    <a:ext uri="{9D8B030D-6E8A-4147-A177-3AD203B41FA5}">
                      <a16:colId xmlns:a16="http://schemas.microsoft.com/office/drawing/2014/main" val="1092766260"/>
                    </a:ext>
                  </a:extLst>
                </a:gridCol>
                <a:gridCol w="1901013">
                  <a:extLst>
                    <a:ext uri="{9D8B030D-6E8A-4147-A177-3AD203B41FA5}">
                      <a16:colId xmlns:a16="http://schemas.microsoft.com/office/drawing/2014/main" val="3481709815"/>
                    </a:ext>
                  </a:extLst>
                </a:gridCol>
                <a:gridCol w="1713791">
                  <a:extLst>
                    <a:ext uri="{9D8B030D-6E8A-4147-A177-3AD203B41FA5}">
                      <a16:colId xmlns:a16="http://schemas.microsoft.com/office/drawing/2014/main" val="2036601918"/>
                    </a:ext>
                  </a:extLst>
                </a:gridCol>
                <a:gridCol w="1713791">
                  <a:extLst>
                    <a:ext uri="{9D8B030D-6E8A-4147-A177-3AD203B41FA5}">
                      <a16:colId xmlns:a16="http://schemas.microsoft.com/office/drawing/2014/main" val="906698425"/>
                    </a:ext>
                  </a:extLst>
                </a:gridCol>
              </a:tblGrid>
              <a:tr h="147979">
                <a:tc>
                  <a:txBody>
                    <a:bodyPr/>
                    <a:lstStyle/>
                    <a:p>
                      <a:pPr algn="ctr"/>
                      <a:r>
                        <a:rPr lang="zh-CN" altLang="en-US" sz="1600" dirty="0">
                          <a:latin typeface="等线" panose="02010600030101010101" pitchFamily="2" charset="-122"/>
                          <a:ea typeface="等线" panose="02010600030101010101" pitchFamily="2" charset="-122"/>
                        </a:rPr>
                        <a:t>项目</a:t>
                      </a:r>
                    </a:p>
                  </a:txBody>
                  <a:tcPr marL="36000" marR="36000" marT="53103" marB="53103" anchor="ctr"/>
                </a:tc>
                <a:tc>
                  <a:txBody>
                    <a:bodyPr/>
                    <a:lstStyle/>
                    <a:p>
                      <a:pPr algn="ctr"/>
                      <a:r>
                        <a:rPr lang="zh-CN" altLang="en-US" sz="1600" dirty="0">
                          <a:latin typeface="等线" panose="02010600030101010101" pitchFamily="2" charset="-122"/>
                          <a:ea typeface="等线" panose="02010600030101010101" pitchFamily="2" charset="-122"/>
                        </a:rPr>
                        <a:t>原材料名称</a:t>
                      </a:r>
                    </a:p>
                  </a:txBody>
                  <a:tcPr marL="36000" marR="36000" marT="53103" marB="53103" anchor="ctr"/>
                </a:tc>
                <a:tc>
                  <a:txBody>
                    <a:bodyPr/>
                    <a:lstStyle/>
                    <a:p>
                      <a:pPr algn="ctr"/>
                      <a:r>
                        <a:rPr lang="zh-CN" altLang="en-US" sz="1600" dirty="0">
                          <a:latin typeface="等线" panose="02010600030101010101" pitchFamily="2" charset="-122"/>
                          <a:ea typeface="等线" panose="02010600030101010101" pitchFamily="2" charset="-122"/>
                        </a:rPr>
                        <a:t>主要技术参数</a:t>
                      </a:r>
                    </a:p>
                  </a:txBody>
                  <a:tcPr marL="36000" marR="36000" marT="53103" marB="53103" anchor="ctr"/>
                </a:tc>
                <a:tc>
                  <a:txBody>
                    <a:bodyPr/>
                    <a:lstStyle/>
                    <a:p>
                      <a:pPr algn="ctr"/>
                      <a:r>
                        <a:rPr lang="zh-CN" altLang="en-US" sz="1600" dirty="0">
                          <a:latin typeface="等线" panose="02010600030101010101" pitchFamily="2" charset="-122"/>
                          <a:ea typeface="等线" panose="02010600030101010101" pitchFamily="2" charset="-122"/>
                        </a:rPr>
                        <a:t>生产厂家</a:t>
                      </a:r>
                    </a:p>
                  </a:txBody>
                  <a:tcPr marL="36000" marR="36000" marT="53103" marB="53103" anchor="ctr"/>
                </a:tc>
                <a:tc>
                  <a:txBody>
                    <a:bodyPr/>
                    <a:lstStyle/>
                    <a:p>
                      <a:pPr algn="ctr"/>
                      <a:r>
                        <a:rPr lang="zh-CN" altLang="en-US" sz="1600" dirty="0">
                          <a:latin typeface="等线" panose="02010600030101010101" pitchFamily="2" charset="-122"/>
                          <a:ea typeface="等线" panose="02010600030101010101" pitchFamily="2" charset="-122"/>
                        </a:rPr>
                        <a:t>质量（</a:t>
                      </a:r>
                      <a:r>
                        <a:rPr lang="en-US" altLang="zh-CN" sz="1600" dirty="0">
                          <a:latin typeface="等线" panose="02010600030101010101" pitchFamily="2" charset="-122"/>
                          <a:ea typeface="等线" panose="02010600030101010101" pitchFamily="2" charset="-122"/>
                        </a:rPr>
                        <a:t>m/g</a:t>
                      </a:r>
                      <a:r>
                        <a:rPr lang="zh-CN" altLang="en-US" sz="1600" dirty="0">
                          <a:latin typeface="等线" panose="02010600030101010101" pitchFamily="2" charset="-122"/>
                          <a:ea typeface="等线" panose="02010600030101010101" pitchFamily="2" charset="-122"/>
                        </a:rPr>
                        <a:t>）</a:t>
                      </a:r>
                    </a:p>
                  </a:txBody>
                  <a:tcPr marL="36000" marR="36000" marT="53103" marB="53103" anchor="ctr"/>
                </a:tc>
                <a:extLst>
                  <a:ext uri="{0D108BD9-81ED-4DB2-BD59-A6C34878D82A}">
                    <a16:rowId xmlns:a16="http://schemas.microsoft.com/office/drawing/2014/main" val="327783464"/>
                  </a:ext>
                </a:extLst>
              </a:tr>
              <a:tr h="430727">
                <a:tc>
                  <a:txBody>
                    <a:bodyPr/>
                    <a:lstStyle/>
                    <a:p>
                      <a:pPr algn="ctr"/>
                      <a:r>
                        <a:rPr lang="zh-CN" altLang="en-US" sz="1200" dirty="0">
                          <a:latin typeface="等线" panose="02010600030101010101" pitchFamily="2" charset="-122"/>
                          <a:ea typeface="等线" panose="02010600030101010101" pitchFamily="2" charset="-122"/>
                        </a:rPr>
                        <a:t>乳液</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水性聚氨脂丙烯酸</a:t>
                      </a:r>
                      <a:endParaRPr lang="en-US" altLang="zh-CN" sz="1200" dirty="0">
                        <a:latin typeface="等线" panose="02010600030101010101" pitchFamily="2" charset="-122"/>
                        <a:ea typeface="等线" panose="02010600030101010101" pitchFamily="2" charset="-122"/>
                      </a:endParaRPr>
                    </a:p>
                    <a:p>
                      <a:pPr algn="ctr"/>
                      <a:r>
                        <a:rPr lang="zh-CN" altLang="en-US" sz="1200" dirty="0">
                          <a:latin typeface="等线" panose="02010600030101010101" pitchFamily="2" charset="-122"/>
                          <a:ea typeface="等线" panose="02010600030101010101" pitchFamily="2" charset="-122"/>
                        </a:rPr>
                        <a:t>复合乳液</a:t>
                      </a:r>
                    </a:p>
                  </a:txBody>
                  <a:tcPr marL="36000" marR="36000" marT="53103" marB="53103" anchor="ctr"/>
                </a:tc>
                <a:tc>
                  <a:txBody>
                    <a:bodyPr/>
                    <a:lstStyle/>
                    <a:p>
                      <a:pPr algn="ctr" fontAlgn="ctr"/>
                      <a:r>
                        <a:rPr lang="zh-CN" sz="1100" kern="100" dirty="0">
                          <a:effectLst/>
                          <a:latin typeface="Times New Roman" panose="02020603050405020304" pitchFamily="18" charset="0"/>
                          <a:ea typeface="宋体" panose="02010600030101010101" pitchFamily="2" charset="-122"/>
                        </a:rPr>
                        <a:t>外观</a:t>
                      </a:r>
                      <a:r>
                        <a:rPr lang="en-US" altLang="zh-CN" sz="1100" kern="100" dirty="0">
                          <a:effectLst/>
                          <a:latin typeface="Times New Roman" panose="02020603050405020304" pitchFamily="18" charset="0"/>
                          <a:ea typeface="宋体" panose="02010600030101010101" pitchFamily="2" charset="-122"/>
                        </a:rPr>
                        <a:t>:</a:t>
                      </a:r>
                      <a:r>
                        <a:rPr lang="zh-CN" sz="1100" kern="100" dirty="0">
                          <a:effectLst/>
                          <a:latin typeface="Times New Roman" panose="02020603050405020304" pitchFamily="18" charset="0"/>
                          <a:ea typeface="宋体" panose="02010600030101010101" pitchFamily="2" charset="-122"/>
                        </a:rPr>
                        <a:t>乳白色液体</a:t>
                      </a:r>
                      <a:endParaRPr lang="en-US" altLang="zh-CN" sz="1100" kern="100" dirty="0">
                        <a:effectLst/>
                        <a:latin typeface="Times New Roman" panose="02020603050405020304" pitchFamily="18" charset="0"/>
                        <a:ea typeface="宋体" panose="02010600030101010101" pitchFamily="2" charset="-122"/>
                      </a:endParaRPr>
                    </a:p>
                    <a:p>
                      <a:pPr algn="ctr" fontAlgn="ctr"/>
                      <a:r>
                        <a:rPr lang="en-US" sz="1100" kern="100" dirty="0">
                          <a:effectLst/>
                          <a:latin typeface="Times New Roman" panose="02020603050405020304" pitchFamily="18" charset="0"/>
                          <a:ea typeface="宋体" panose="02010600030101010101" pitchFamily="2" charset="-122"/>
                        </a:rPr>
                        <a:t>pH:7.0~8.5</a:t>
                      </a:r>
                    </a:p>
                    <a:p>
                      <a:pPr algn="ctr" fontAlgn="ctr"/>
                      <a:r>
                        <a:rPr lang="zh-CN" sz="1100" kern="100" dirty="0">
                          <a:effectLst/>
                          <a:latin typeface="Times New Roman" panose="02020603050405020304" pitchFamily="18" charset="0"/>
                          <a:ea typeface="宋体" panose="02010600030101010101" pitchFamily="2" charset="-122"/>
                        </a:rPr>
                        <a:t>最低成膜温度</a:t>
                      </a:r>
                      <a:r>
                        <a:rPr lang="en-US" sz="1100" kern="100" dirty="0">
                          <a:effectLst/>
                          <a:latin typeface="Times New Roman" panose="02020603050405020304" pitchFamily="18" charset="0"/>
                          <a:ea typeface="宋体" panose="02010600030101010101" pitchFamily="2" charset="-122"/>
                        </a:rPr>
                        <a:t>:10</a:t>
                      </a:r>
                      <a:r>
                        <a:rPr lang="zh-CN" sz="1100" kern="100" dirty="0">
                          <a:effectLst/>
                          <a:latin typeface="Times New Roman" panose="02020603050405020304" pitchFamily="18" charset="0"/>
                          <a:ea typeface="宋体" panose="02010600030101010101" pitchFamily="2" charset="-122"/>
                        </a:rPr>
                        <a:t>℃</a:t>
                      </a:r>
                    </a:p>
                  </a:txBody>
                  <a:tcPr marL="71755" marR="71755" marT="0" marB="17780" anchor="ctr"/>
                </a:tc>
                <a:tc>
                  <a:txBody>
                    <a:bodyPr/>
                    <a:lstStyle/>
                    <a:p>
                      <a:pPr algn="ctr"/>
                      <a:r>
                        <a:rPr lang="zh-CN" altLang="en-US" sz="1200" dirty="0">
                          <a:latin typeface="等线" panose="02010600030101010101" pitchFamily="2" charset="-122"/>
                          <a:ea typeface="等线" panose="02010600030101010101" pitchFamily="2" charset="-122"/>
                        </a:rPr>
                        <a:t>山东淄博君武</a:t>
                      </a:r>
                    </a:p>
                    <a:p>
                      <a:pPr algn="ctr"/>
                      <a:r>
                        <a:rPr lang="zh-CN" altLang="en-US" sz="1200" dirty="0">
                          <a:latin typeface="等线" panose="02010600030101010101" pitchFamily="2" charset="-122"/>
                          <a:ea typeface="等线" panose="02010600030101010101" pitchFamily="2" charset="-122"/>
                        </a:rPr>
                        <a:t>化工有限公司</a:t>
                      </a: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500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3132257114"/>
                  </a:ext>
                </a:extLst>
              </a:tr>
              <a:tr h="430727">
                <a:tc>
                  <a:txBody>
                    <a:bodyPr/>
                    <a:lstStyle/>
                    <a:p>
                      <a:pPr algn="ctr"/>
                      <a:r>
                        <a:rPr lang="zh-CN" altLang="en-US" sz="1200" dirty="0">
                          <a:latin typeface="等线" panose="02010600030101010101" pitchFamily="2" charset="-122"/>
                          <a:ea typeface="等线" panose="02010600030101010101" pitchFamily="2" charset="-122"/>
                        </a:rPr>
                        <a:t>去离子水</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工业蒸馏水</a:t>
                      </a:r>
                    </a:p>
                  </a:txBody>
                  <a:tcPr marL="36000" marR="36000" marT="53103" marB="53103" anchor="ctr"/>
                </a:tc>
                <a:tc>
                  <a:txBody>
                    <a:bodyPr/>
                    <a:lstStyle/>
                    <a:p>
                      <a:pPr algn="ctr"/>
                      <a:r>
                        <a:rPr lang="zh-CN" altLang="en-US" sz="1100" dirty="0">
                          <a:latin typeface="等线" panose="02010600030101010101" pitchFamily="2" charset="-122"/>
                          <a:ea typeface="等线" panose="02010600030101010101" pitchFamily="2" charset="-122"/>
                        </a:rPr>
                        <a:t>蒸馏方法制备的纯水</a:t>
                      </a:r>
                      <a:endParaRPr lang="en-US" altLang="zh-CN" sz="1100" dirty="0">
                        <a:latin typeface="等线" panose="02010600030101010101" pitchFamily="2" charset="-122"/>
                        <a:ea typeface="等线" panose="02010600030101010101" pitchFamily="2" charset="-122"/>
                      </a:endParaRPr>
                    </a:p>
                    <a:p>
                      <a:pPr algn="ctr"/>
                      <a:r>
                        <a:rPr lang="zh-CN" altLang="en-US" sz="1100" dirty="0">
                          <a:latin typeface="等线" panose="02010600030101010101" pitchFamily="2" charset="-122"/>
                          <a:ea typeface="等线" panose="02010600030101010101" pitchFamily="2" charset="-122"/>
                        </a:rPr>
                        <a:t>电阻率约</a:t>
                      </a:r>
                      <a:r>
                        <a:rPr lang="en-US" altLang="zh-CN" sz="1100" dirty="0">
                          <a:latin typeface="等线" panose="02010600030101010101" pitchFamily="2" charset="-122"/>
                          <a:ea typeface="等线" panose="02010600030101010101" pitchFamily="2" charset="-122"/>
                        </a:rPr>
                        <a:t>18</a:t>
                      </a:r>
                      <a:r>
                        <a:rPr lang="zh-CN" altLang="en-US" sz="1100" dirty="0">
                          <a:latin typeface="等线" panose="02010600030101010101" pitchFamily="2" charset="-122"/>
                          <a:ea typeface="等线" panose="02010600030101010101" pitchFamily="2" charset="-122"/>
                        </a:rPr>
                        <a:t>兆欧</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浙江温州红荒</a:t>
                      </a:r>
                    </a:p>
                    <a:p>
                      <a:pPr algn="ctr"/>
                      <a:r>
                        <a:rPr lang="zh-CN" altLang="en-US" sz="1200" dirty="0">
                          <a:latin typeface="等线" panose="02010600030101010101" pitchFamily="2" charset="-122"/>
                          <a:ea typeface="等线" panose="02010600030101010101" pitchFamily="2" charset="-122"/>
                        </a:rPr>
                        <a:t>化工有限公司</a:t>
                      </a: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100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3563784006"/>
                  </a:ext>
                </a:extLst>
              </a:tr>
              <a:tr h="430727">
                <a:tc>
                  <a:txBody>
                    <a:bodyPr/>
                    <a:lstStyle/>
                    <a:p>
                      <a:pPr algn="ctr"/>
                      <a:r>
                        <a:rPr lang="zh-CN" altLang="en-US" sz="1200" dirty="0">
                          <a:latin typeface="等线" panose="02010600030101010101" pitchFamily="2" charset="-122"/>
                          <a:ea typeface="等线" panose="02010600030101010101" pitchFamily="2" charset="-122"/>
                        </a:rPr>
                        <a:t>填料</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云母粉</a:t>
                      </a:r>
                    </a:p>
                  </a:txBody>
                  <a:tcPr marL="36000" marR="36000" marT="53103" marB="53103" anchor="ctr"/>
                </a:tc>
                <a:tc>
                  <a:txBody>
                    <a:bodyPr/>
                    <a:lstStyle/>
                    <a:p>
                      <a:pPr algn="ctr"/>
                      <a:r>
                        <a:rPr lang="zh-CN" altLang="en-US" sz="1100" dirty="0">
                          <a:latin typeface="等线" panose="02010600030101010101" pitchFamily="2" charset="-122"/>
                          <a:ea typeface="等线" panose="02010600030101010101" pitchFamily="2" charset="-122"/>
                        </a:rPr>
                        <a:t>细度分为</a:t>
                      </a:r>
                      <a:r>
                        <a:rPr lang="en-US" altLang="zh-CN" sz="1100" dirty="0">
                          <a:latin typeface="等线" panose="02010600030101010101" pitchFamily="2" charset="-122"/>
                          <a:ea typeface="等线" panose="02010600030101010101" pitchFamily="2" charset="-122"/>
                        </a:rPr>
                        <a:t>:</a:t>
                      </a:r>
                    </a:p>
                    <a:p>
                      <a:pPr algn="ctr"/>
                      <a:r>
                        <a:rPr lang="en-US" altLang="zh-CN" sz="1100" dirty="0">
                          <a:latin typeface="等线" panose="02010600030101010101" pitchFamily="2" charset="-122"/>
                          <a:ea typeface="等线" panose="02010600030101010101" pitchFamily="2" charset="-122"/>
                        </a:rPr>
                        <a:t>10</a:t>
                      </a:r>
                      <a:r>
                        <a:rPr lang="zh-CN" altLang="en-US" sz="1100" dirty="0">
                          <a:latin typeface="等线" panose="02010600030101010101" pitchFamily="2" charset="-122"/>
                          <a:ea typeface="等线" panose="02010600030101010101" pitchFamily="2" charset="-122"/>
                        </a:rPr>
                        <a:t>目、</a:t>
                      </a:r>
                      <a:r>
                        <a:rPr lang="en-US" altLang="zh-CN" sz="1100" dirty="0">
                          <a:latin typeface="等线" panose="02010600030101010101" pitchFamily="2" charset="-122"/>
                          <a:ea typeface="等线" panose="02010600030101010101" pitchFamily="2" charset="-122"/>
                        </a:rPr>
                        <a:t>40</a:t>
                      </a:r>
                      <a:r>
                        <a:rPr lang="zh-CN" altLang="en-US" sz="1100" dirty="0">
                          <a:latin typeface="等线" panose="02010600030101010101" pitchFamily="2" charset="-122"/>
                          <a:ea typeface="等线" panose="02010600030101010101" pitchFamily="2" charset="-122"/>
                        </a:rPr>
                        <a:t>目、</a:t>
                      </a:r>
                      <a:r>
                        <a:rPr lang="en-US" altLang="zh-CN" sz="1100" dirty="0">
                          <a:latin typeface="等线" panose="02010600030101010101" pitchFamily="2" charset="-122"/>
                          <a:ea typeface="等线" panose="02010600030101010101" pitchFamily="2" charset="-122"/>
                        </a:rPr>
                        <a:t>400</a:t>
                      </a:r>
                      <a:r>
                        <a:rPr lang="zh-CN" altLang="en-US" sz="1100" dirty="0">
                          <a:latin typeface="等线" panose="02010600030101010101" pitchFamily="2" charset="-122"/>
                          <a:ea typeface="等线" panose="02010600030101010101" pitchFamily="2" charset="-122"/>
                        </a:rPr>
                        <a:t>目</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南京江宁石粉厂</a:t>
                      </a: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450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1665122525"/>
                  </a:ext>
                </a:extLst>
              </a:tr>
              <a:tr h="430727">
                <a:tc>
                  <a:txBody>
                    <a:bodyPr/>
                    <a:lstStyle/>
                    <a:p>
                      <a:pPr algn="ctr"/>
                      <a:r>
                        <a:rPr lang="zh-CN" altLang="en-US" sz="1200" dirty="0">
                          <a:latin typeface="等线" panose="02010600030101010101" pitchFamily="2" charset="-122"/>
                          <a:ea typeface="等线" panose="02010600030101010101" pitchFamily="2" charset="-122"/>
                        </a:rPr>
                        <a:t>水性消泡剂</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硅聚醚</a:t>
                      </a:r>
                      <a:endParaRPr lang="en-US" altLang="zh-CN" sz="1200" dirty="0">
                        <a:latin typeface="等线" panose="02010600030101010101" pitchFamily="2" charset="-122"/>
                        <a:ea typeface="等线" panose="02010600030101010101" pitchFamily="2" charset="-122"/>
                      </a:endParaRPr>
                    </a:p>
                    <a:p>
                      <a:pPr algn="ctr"/>
                      <a:r>
                        <a:rPr lang="en-US" altLang="zh-CN" sz="1200" dirty="0">
                          <a:latin typeface="等线" panose="02010600030101010101" pitchFamily="2" charset="-122"/>
                          <a:ea typeface="等线" panose="02010600030101010101" pitchFamily="2" charset="-122"/>
                        </a:rPr>
                        <a:t>GM-25</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zh-CN" sz="1100" kern="100" dirty="0">
                          <a:effectLst/>
                          <a:latin typeface="Times New Roman" panose="02020603050405020304" pitchFamily="18" charset="0"/>
                          <a:ea typeface="宋体" panose="02010600030101010101" pitchFamily="2" charset="-122"/>
                        </a:rPr>
                        <a:t>外观</a:t>
                      </a:r>
                      <a:r>
                        <a:rPr lang="en-US" sz="1100" kern="100" dirty="0">
                          <a:effectLst/>
                          <a:latin typeface="Times New Roman" panose="02020603050405020304" pitchFamily="18" charset="0"/>
                          <a:ea typeface="宋体" panose="02010600030101010101" pitchFamily="2" charset="-122"/>
                        </a:rPr>
                        <a:t>:</a:t>
                      </a:r>
                      <a:r>
                        <a:rPr lang="zh-CN" sz="1100" kern="100" dirty="0">
                          <a:effectLst/>
                          <a:latin typeface="Times New Roman" panose="02020603050405020304" pitchFamily="18" charset="0"/>
                          <a:ea typeface="宋体" panose="02010600030101010101" pitchFamily="2" charset="-122"/>
                        </a:rPr>
                        <a:t>乳白色粘稠液体</a:t>
                      </a:r>
                      <a:endParaRPr lang="en-US" altLang="zh-CN" sz="1100" kern="100" dirty="0">
                        <a:effectLst/>
                        <a:latin typeface="Times New Roman" panose="02020603050405020304" pitchFamily="18" charset="0"/>
                        <a:ea typeface="宋体" panose="02010600030101010101" pitchFamily="2" charset="-122"/>
                      </a:endParaRPr>
                    </a:p>
                    <a:p>
                      <a:pPr algn="ctr"/>
                      <a:r>
                        <a:rPr lang="en-US" sz="1100" kern="100" dirty="0">
                          <a:effectLst/>
                          <a:latin typeface="Times New Roman" panose="02020603050405020304" pitchFamily="18" charset="0"/>
                          <a:ea typeface="宋体" panose="02010600030101010101" pitchFamily="2" charset="-122"/>
                        </a:rPr>
                        <a:t>pH:6.5~8.5</a:t>
                      </a:r>
                    </a:p>
                    <a:p>
                      <a:pPr algn="ctr"/>
                      <a:r>
                        <a:rPr lang="zh-CN" sz="1100" kern="100" dirty="0">
                          <a:effectLst/>
                          <a:latin typeface="Times New Roman" panose="02020603050405020304" pitchFamily="18" charset="0"/>
                          <a:ea typeface="宋体" panose="02010600030101010101" pitchFamily="2" charset="-122"/>
                        </a:rPr>
                        <a:t>固体含量</a:t>
                      </a:r>
                      <a:r>
                        <a:rPr lang="en-US" sz="1100" kern="100" dirty="0">
                          <a:effectLst/>
                          <a:latin typeface="Times New Roman" panose="02020603050405020304" pitchFamily="18" charset="0"/>
                          <a:ea typeface="宋体" panose="02010600030101010101" pitchFamily="2" charset="-122"/>
                        </a:rPr>
                        <a:t>:(24.0</a:t>
                      </a:r>
                      <a:r>
                        <a:rPr lang="zh-CN" sz="1100" kern="100" dirty="0">
                          <a:effectLst/>
                          <a:latin typeface="Times New Roman" panose="02020603050405020304" pitchFamily="18" charset="0"/>
                          <a:ea typeface="宋体" panose="02010600030101010101" pitchFamily="2" charset="-122"/>
                        </a:rPr>
                        <a:t>±</a:t>
                      </a:r>
                      <a:r>
                        <a:rPr lang="en-US" sz="1100" kern="100" dirty="0">
                          <a:effectLst/>
                          <a:latin typeface="Times New Roman" panose="02020603050405020304" pitchFamily="18" charset="0"/>
                          <a:ea typeface="宋体" panose="02010600030101010101" pitchFamily="2" charset="-122"/>
                        </a:rPr>
                        <a:t>1.0)%</a:t>
                      </a:r>
                      <a:endParaRPr lang="zh-CN" sz="1100" kern="100" dirty="0">
                        <a:effectLst/>
                        <a:latin typeface="Times New Roman" panose="02020603050405020304" pitchFamily="18" charset="0"/>
                        <a:ea typeface="宋体" panose="02010600030101010101" pitchFamily="2" charset="-122"/>
                      </a:endParaRPr>
                    </a:p>
                  </a:txBody>
                  <a:tcPr marL="71755" marR="71755" marT="0" marB="17780" anchor="ctr"/>
                </a:tc>
                <a:tc>
                  <a:txBody>
                    <a:bodyPr/>
                    <a:lstStyle/>
                    <a:p>
                      <a:pPr algn="ctr"/>
                      <a:r>
                        <a:rPr lang="zh-CN" altLang="en-US" sz="1200" dirty="0">
                          <a:latin typeface="等线" panose="02010600030101010101" pitchFamily="2" charset="-122"/>
                          <a:ea typeface="等线" panose="02010600030101010101" pitchFamily="2" charset="-122"/>
                        </a:rPr>
                        <a:t>广州润宏</a:t>
                      </a:r>
                    </a:p>
                    <a:p>
                      <a:pPr algn="ctr"/>
                      <a:r>
                        <a:rPr lang="zh-CN" altLang="en-US" sz="1200" dirty="0">
                          <a:latin typeface="等线" panose="02010600030101010101" pitchFamily="2" charset="-122"/>
                          <a:ea typeface="等线" panose="02010600030101010101" pitchFamily="2" charset="-122"/>
                        </a:rPr>
                        <a:t>化工有限公司</a:t>
                      </a: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20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966983357"/>
                  </a:ext>
                </a:extLst>
              </a:tr>
              <a:tr h="430727">
                <a:tc>
                  <a:txBody>
                    <a:bodyPr/>
                    <a:lstStyle/>
                    <a:p>
                      <a:pPr algn="ctr"/>
                      <a:r>
                        <a:rPr lang="zh-CN" altLang="en-US" sz="1200" dirty="0">
                          <a:latin typeface="等线" panose="02010600030101010101" pitchFamily="2" charset="-122"/>
                          <a:ea typeface="等线" panose="02010600030101010101" pitchFamily="2" charset="-122"/>
                        </a:rPr>
                        <a:t>多功能助剂</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非离子聚氨脂流变</a:t>
                      </a:r>
                      <a:endParaRPr lang="en-US" altLang="zh-CN" sz="1200" dirty="0">
                        <a:latin typeface="等线" panose="02010600030101010101" pitchFamily="2" charset="-122"/>
                        <a:ea typeface="等线" panose="02010600030101010101" pitchFamily="2" charset="-122"/>
                      </a:endParaRPr>
                    </a:p>
                    <a:p>
                      <a:pPr algn="ctr"/>
                      <a:r>
                        <a:rPr lang="zh-CN" altLang="en-US" sz="1200" dirty="0">
                          <a:latin typeface="等线" panose="02010600030101010101" pitchFamily="2" charset="-122"/>
                          <a:ea typeface="等线" panose="02010600030101010101" pitchFamily="2" charset="-122"/>
                        </a:rPr>
                        <a:t>改性剂</a:t>
                      </a:r>
                      <a:r>
                        <a:rPr lang="en-US" altLang="zh-CN" sz="1200" dirty="0">
                          <a:latin typeface="等线" panose="02010600030101010101" pitchFamily="2" charset="-122"/>
                          <a:ea typeface="等线" panose="02010600030101010101" pitchFamily="2" charset="-122"/>
                        </a:rPr>
                        <a:t>RM2020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外观：浑浊液体；固体含量：（</a:t>
                      </a:r>
                      <a:r>
                        <a:rPr lang="en-US" altLang="zh-CN" sz="1100" kern="100" dirty="0">
                          <a:effectLst/>
                          <a:latin typeface="Times New Roman" panose="02020603050405020304" pitchFamily="18" charset="0"/>
                          <a:ea typeface="宋体" panose="02010600030101010101" pitchFamily="2" charset="-122"/>
                        </a:rPr>
                        <a:t>19.0~21.0)%</a:t>
                      </a: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；具有优良的流平性、涂膜丰满和抗水性</a:t>
                      </a:r>
                      <a:endParaRPr lang="zh-CN" altLang="en-US" sz="11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罗门哈斯</a:t>
                      </a:r>
                    </a:p>
                    <a:p>
                      <a:pPr algn="ctr"/>
                      <a:r>
                        <a:rPr lang="en-US" altLang="zh-CN" sz="1200" dirty="0">
                          <a:latin typeface="等线" panose="02010600030101010101" pitchFamily="2" charset="-122"/>
                          <a:ea typeface="等线" panose="02010600030101010101" pitchFamily="2" charset="-122"/>
                        </a:rPr>
                        <a:t>OROTAN</a:t>
                      </a: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40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3489074007"/>
                  </a:ext>
                </a:extLst>
              </a:tr>
              <a:tr h="430727">
                <a:tc>
                  <a:txBody>
                    <a:bodyPr/>
                    <a:lstStyle/>
                    <a:p>
                      <a:pPr algn="ctr"/>
                      <a:r>
                        <a:rPr lang="zh-CN" altLang="en-US" sz="1200" dirty="0">
                          <a:latin typeface="等线" panose="02010600030101010101" pitchFamily="2" charset="-122"/>
                          <a:ea typeface="等线" panose="02010600030101010101" pitchFamily="2" charset="-122"/>
                        </a:rPr>
                        <a:t>分散剂</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聚羧酸钠盐</a:t>
                      </a:r>
                      <a:endParaRPr lang="en-US" altLang="zh-CN" sz="1200" dirty="0">
                        <a:latin typeface="等线" panose="02010600030101010101" pitchFamily="2" charset="-122"/>
                        <a:ea typeface="等线" panose="02010600030101010101" pitchFamily="2" charset="-122"/>
                      </a:endParaRPr>
                    </a:p>
                    <a:p>
                      <a:pPr algn="ctr"/>
                      <a:r>
                        <a:rPr lang="en-US" altLang="zh-CN" sz="1200" dirty="0">
                          <a:latin typeface="等线" panose="02010600030101010101" pitchFamily="2" charset="-122"/>
                          <a:ea typeface="等线" panose="02010600030101010101" pitchFamily="2" charset="-122"/>
                        </a:rPr>
                        <a:t>731A</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外观：淡黄色透明液体</a:t>
                      </a:r>
                      <a:endParaRPr lang="en-US" altLang="zh-CN" sz="1100" kern="100" dirty="0">
                        <a:effectLst/>
                        <a:latin typeface="Times New Roman" panose="02020603050405020304" pitchFamily="18" charset="0"/>
                        <a:ea typeface="宋体" panose="02010600030101010101" pitchFamily="2" charset="-122"/>
                      </a:endParaRPr>
                    </a:p>
                    <a:p>
                      <a:pPr algn="ct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固体量</a:t>
                      </a:r>
                      <a:r>
                        <a:rPr lang="en-US" altLang="zh-CN" sz="1100" kern="100" dirty="0">
                          <a:effectLst/>
                          <a:latin typeface="Times New Roman" panose="02020603050405020304" pitchFamily="18" charset="0"/>
                          <a:ea typeface="宋体" panose="02010600030101010101" pitchFamily="2" charset="-122"/>
                        </a:rPr>
                        <a:t>:(24.0~26.0)%</a:t>
                      </a:r>
                    </a:p>
                    <a:p>
                      <a:pPr algn="ctr"/>
                      <a:r>
                        <a:rPr lang="en-US" altLang="zh-CN" sz="1100" kern="100" dirty="0">
                          <a:effectLst/>
                          <a:latin typeface="Times New Roman" panose="02020603050405020304" pitchFamily="18" charset="0"/>
                          <a:ea typeface="宋体" panose="02010600030101010101" pitchFamily="2" charset="-122"/>
                        </a:rPr>
                        <a:t>pH:10.0~10.5</a:t>
                      </a:r>
                      <a:endParaRPr lang="zh-CN" altLang="en-US" sz="11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罗门哈斯</a:t>
                      </a:r>
                    </a:p>
                    <a:p>
                      <a:pPr algn="ctr"/>
                      <a:r>
                        <a:rPr lang="en-US" altLang="zh-CN" sz="1200" dirty="0">
                          <a:latin typeface="等线" panose="02010600030101010101" pitchFamily="2" charset="-122"/>
                          <a:ea typeface="等线" panose="02010600030101010101" pitchFamily="2" charset="-122"/>
                        </a:rPr>
                        <a:t>OROTAN</a:t>
                      </a: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30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1411817083"/>
                  </a:ext>
                </a:extLst>
              </a:tr>
              <a:tr h="430727">
                <a:tc>
                  <a:txBody>
                    <a:bodyPr/>
                    <a:lstStyle/>
                    <a:p>
                      <a:pPr algn="ctr"/>
                      <a:r>
                        <a:rPr lang="zh-CN" altLang="en-US" sz="1200" dirty="0">
                          <a:latin typeface="等线" panose="02010600030101010101" pitchFamily="2" charset="-122"/>
                          <a:ea typeface="等线" panose="02010600030101010101" pitchFamily="2" charset="-122"/>
                        </a:rPr>
                        <a:t>成膜助剂</a:t>
                      </a:r>
                    </a:p>
                  </a:txBody>
                  <a:tcPr marL="36000" marR="36000" marT="53103" marB="53103" anchor="ctr"/>
                </a:tc>
                <a:tc>
                  <a:txBody>
                    <a:bodyPr/>
                    <a:lstStyle/>
                    <a:p>
                      <a:pPr algn="ctr"/>
                      <a:r>
                        <a:rPr lang="zh-CN" altLang="en-US" sz="1200" dirty="0">
                          <a:latin typeface="等线" panose="02010600030101010101" pitchFamily="2" charset="-122"/>
                          <a:ea typeface="等线" panose="02010600030101010101" pitchFamily="2" charset="-122"/>
                        </a:rPr>
                        <a:t>醇酯十二</a:t>
                      </a:r>
                    </a:p>
                  </a:txBody>
                  <a:tcPr marL="36000" marR="36000" marT="53103" marB="53103" anchor="ctr"/>
                </a:tc>
                <a:tc>
                  <a:txBody>
                    <a:bodyPr/>
                    <a:lstStyle/>
                    <a:p>
                      <a:pPr algn="ct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外观：无色透明液体</a:t>
                      </a:r>
                      <a:endParaRPr lang="en-US" altLang="zh-CN" sz="1100" kern="100" dirty="0">
                        <a:effectLst/>
                        <a:latin typeface="Times New Roman" panose="02020603050405020304" pitchFamily="18" charset="0"/>
                        <a:ea typeface="宋体" panose="02010600030101010101" pitchFamily="2" charset="-122"/>
                        <a:cs typeface="Times New Roman" panose="02020603050405020304" pitchFamily="18" charset="0"/>
                      </a:endParaRPr>
                    </a:p>
                    <a:p>
                      <a:pPr algn="ct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最低初沸点</a:t>
                      </a:r>
                      <a:r>
                        <a:rPr lang="en-US" altLang="zh-CN" sz="1100" kern="100" dirty="0">
                          <a:effectLst/>
                          <a:latin typeface="Times New Roman" panose="02020603050405020304" pitchFamily="18" charset="0"/>
                          <a:ea typeface="宋体" panose="02010600030101010101" pitchFamily="2" charset="-122"/>
                        </a:rPr>
                        <a:t>:255</a:t>
                      </a: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en-US" altLang="zh-CN" sz="1100" kern="100" dirty="0">
                        <a:effectLst/>
                        <a:latin typeface="Times New Roman" panose="02020603050405020304" pitchFamily="18" charset="0"/>
                        <a:ea typeface="宋体" panose="02010600030101010101" pitchFamily="2" charset="-122"/>
                      </a:endParaRPr>
                    </a:p>
                    <a:p>
                      <a:pPr algn="ct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冰点</a:t>
                      </a:r>
                      <a:r>
                        <a:rPr lang="en-US" altLang="zh-CN" sz="1100" kern="100" dirty="0">
                          <a:effectLst/>
                          <a:latin typeface="Times New Roman" panose="02020603050405020304" pitchFamily="18" charset="0"/>
                          <a:ea typeface="宋体" panose="02010600030101010101" pitchFamily="2" charset="-122"/>
                        </a:rPr>
                        <a:t>:-50</a:t>
                      </a:r>
                      <a:r>
                        <a:rPr lang="zh-CN" altLang="zh-CN" sz="1100" kern="100" dirty="0">
                          <a:effectLst/>
                          <a:latin typeface="Times New Roman" panose="02020603050405020304" pitchFamily="18" charset="0"/>
                          <a:ea typeface="宋体" panose="02010600030101010101" pitchFamily="2" charset="-122"/>
                          <a:cs typeface="Times New Roman" panose="02020603050405020304" pitchFamily="18" charset="0"/>
                        </a:rPr>
                        <a:t>℃</a:t>
                      </a:r>
                      <a:endParaRPr lang="zh-CN" altLang="en-US" sz="11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TEXANOL</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tc>
                  <a:txBody>
                    <a:bodyPr/>
                    <a:lstStyle/>
                    <a:p>
                      <a:pPr algn="ctr"/>
                      <a:r>
                        <a:rPr lang="en-US" altLang="zh-CN" sz="1200" dirty="0">
                          <a:latin typeface="等线" panose="02010600030101010101" pitchFamily="2" charset="-122"/>
                          <a:ea typeface="等线" panose="02010600030101010101" pitchFamily="2" charset="-122"/>
                        </a:rPr>
                        <a:t>40</a:t>
                      </a:r>
                      <a:endParaRPr lang="zh-CN" altLang="en-US" sz="1200" dirty="0">
                        <a:latin typeface="等线" panose="02010600030101010101" pitchFamily="2" charset="-122"/>
                        <a:ea typeface="等线" panose="02010600030101010101" pitchFamily="2" charset="-122"/>
                      </a:endParaRPr>
                    </a:p>
                  </a:txBody>
                  <a:tcPr marL="36000" marR="36000" marT="53103" marB="53103" anchor="ctr"/>
                </a:tc>
                <a:extLst>
                  <a:ext uri="{0D108BD9-81ED-4DB2-BD59-A6C34878D82A}">
                    <a16:rowId xmlns:a16="http://schemas.microsoft.com/office/drawing/2014/main" val="934945372"/>
                  </a:ext>
                </a:extLst>
              </a:tr>
            </a:tbl>
          </a:graphicData>
        </a:graphic>
      </p:graphicFrame>
    </p:spTree>
    <p:extLst>
      <p:ext uri="{BB962C8B-B14F-4D97-AF65-F5344CB8AC3E}">
        <p14:creationId xmlns:p14="http://schemas.microsoft.com/office/powerpoint/2010/main" val="14733483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第二章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涂层制备成型</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28401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28401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6" name="组合 5">
            <a:extLst>
              <a:ext uri="{FF2B5EF4-FFF2-40B4-BE49-F238E27FC236}">
                <a16:creationId xmlns:a16="http://schemas.microsoft.com/office/drawing/2014/main" id="{AB47578A-AF21-445C-A349-89FB94993DD4}"/>
              </a:ext>
            </a:extLst>
          </p:cNvPr>
          <p:cNvGrpSpPr/>
          <p:nvPr/>
        </p:nvGrpSpPr>
        <p:grpSpPr>
          <a:xfrm>
            <a:off x="1389966" y="575115"/>
            <a:ext cx="6926451" cy="4116606"/>
            <a:chOff x="1389966" y="575115"/>
            <a:chExt cx="6926451" cy="4116606"/>
          </a:xfrm>
        </p:grpSpPr>
        <p:grpSp>
          <p:nvGrpSpPr>
            <p:cNvPr id="4" name="组合 3">
              <a:extLst>
                <a:ext uri="{FF2B5EF4-FFF2-40B4-BE49-F238E27FC236}">
                  <a16:creationId xmlns:a16="http://schemas.microsoft.com/office/drawing/2014/main" id="{41CD5896-8ED2-4AE8-ABE6-9B0CF7C65882}"/>
                </a:ext>
              </a:extLst>
            </p:cNvPr>
            <p:cNvGrpSpPr/>
            <p:nvPr/>
          </p:nvGrpSpPr>
          <p:grpSpPr>
            <a:xfrm>
              <a:off x="1389966" y="575115"/>
              <a:ext cx="6926451" cy="4116606"/>
              <a:chOff x="1389966" y="575115"/>
              <a:chExt cx="6926451" cy="4116606"/>
            </a:xfrm>
          </p:grpSpPr>
          <p:pic>
            <p:nvPicPr>
              <p:cNvPr id="3" name="图片 2">
                <a:extLst>
                  <a:ext uri="{FF2B5EF4-FFF2-40B4-BE49-F238E27FC236}">
                    <a16:creationId xmlns:a16="http://schemas.microsoft.com/office/drawing/2014/main" id="{3E4EC386-4D78-473A-8A01-F5880509F06B}"/>
                  </a:ext>
                </a:extLst>
              </p:cNvPr>
              <p:cNvPicPr>
                <a:picLocks noChangeAspect="1"/>
              </p:cNvPicPr>
              <p:nvPr/>
            </p:nvPicPr>
            <p:blipFill>
              <a:blip r:embed="rId3"/>
              <a:stretch>
                <a:fillRect/>
              </a:stretch>
            </p:blipFill>
            <p:spPr>
              <a:xfrm>
                <a:off x="1391950" y="669373"/>
                <a:ext cx="6768752" cy="4012320"/>
              </a:xfrm>
              <a:prstGeom prst="rect">
                <a:avLst/>
              </a:prstGeom>
            </p:spPr>
          </p:pic>
          <p:sp>
            <p:nvSpPr>
              <p:cNvPr id="8" name="矩形 7">
                <a:extLst>
                  <a:ext uri="{FF2B5EF4-FFF2-40B4-BE49-F238E27FC236}">
                    <a16:creationId xmlns:a16="http://schemas.microsoft.com/office/drawing/2014/main" id="{E715AA65-CC5B-4978-8056-DE92C4D275B9}"/>
                  </a:ext>
                </a:extLst>
              </p:cNvPr>
              <p:cNvSpPr/>
              <p:nvPr/>
            </p:nvSpPr>
            <p:spPr bwMode="auto">
              <a:xfrm>
                <a:off x="1389966" y="585143"/>
                <a:ext cx="3758097" cy="4106578"/>
              </a:xfrm>
              <a:prstGeom prst="rect">
                <a:avLst/>
              </a:prstGeom>
              <a:noFill/>
              <a:ln w="41275"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9" name="矩形 8">
                <a:extLst>
                  <a:ext uri="{FF2B5EF4-FFF2-40B4-BE49-F238E27FC236}">
                    <a16:creationId xmlns:a16="http://schemas.microsoft.com/office/drawing/2014/main" id="{EF10A0A8-E71F-4172-91B8-9AEB0D2384F4}"/>
                  </a:ext>
                </a:extLst>
              </p:cNvPr>
              <p:cNvSpPr/>
              <p:nvPr/>
            </p:nvSpPr>
            <p:spPr bwMode="auto">
              <a:xfrm>
                <a:off x="5436096" y="585143"/>
                <a:ext cx="1296144" cy="4106578"/>
              </a:xfrm>
              <a:prstGeom prst="rect">
                <a:avLst/>
              </a:prstGeom>
              <a:noFill/>
              <a:ln w="41275"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12" name="矩形 11">
                <a:extLst>
                  <a:ext uri="{FF2B5EF4-FFF2-40B4-BE49-F238E27FC236}">
                    <a16:creationId xmlns:a16="http://schemas.microsoft.com/office/drawing/2014/main" id="{5900013B-C821-450F-99F3-6D599382E215}"/>
                  </a:ext>
                </a:extLst>
              </p:cNvPr>
              <p:cNvSpPr/>
              <p:nvPr/>
            </p:nvSpPr>
            <p:spPr bwMode="auto">
              <a:xfrm>
                <a:off x="7020273" y="575115"/>
                <a:ext cx="1296144" cy="4106578"/>
              </a:xfrm>
              <a:prstGeom prst="rect">
                <a:avLst/>
              </a:prstGeom>
              <a:noFill/>
              <a:ln w="41275"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sp>
          <p:nvSpPr>
            <p:cNvPr id="14" name="电动升降立式分散机">
              <a:extLst>
                <a:ext uri="{FF2B5EF4-FFF2-40B4-BE49-F238E27FC236}">
                  <a16:creationId xmlns:a16="http://schemas.microsoft.com/office/drawing/2014/main" id="{5B70AD7B-7E16-4604-B6BA-EFEF5A3D9E40}"/>
                </a:ext>
              </a:extLst>
            </p:cNvPr>
            <p:cNvSpPr txBox="1"/>
            <p:nvPr/>
          </p:nvSpPr>
          <p:spPr>
            <a:xfrm>
              <a:off x="2511545" y="4353769"/>
              <a:ext cx="1528622" cy="307777"/>
            </a:xfrm>
            <a:prstGeom prst="rect">
              <a:avLst/>
            </a:prstGeom>
            <a:solidFill>
              <a:schemeClr val="accent1"/>
            </a:solidFill>
            <a:ln w="12700">
              <a:miter lim="400000"/>
            </a:ln>
          </p:spPr>
          <p:txBody>
            <a:bodyPr wrap="none" lIns="45719" rIns="45719">
              <a:spAutoFit/>
            </a:bodyPr>
            <a:lstStyle>
              <a:lvl1pPr>
                <a:defRPr sz="1300"/>
              </a:lvl1pPr>
            </a:lstStyle>
            <a:p>
              <a:r>
                <a:rPr lang="zh-CN" altLang="en-US" sz="1400" b="1" dirty="0">
                  <a:solidFill>
                    <a:schemeClr val="bg1"/>
                  </a:solidFill>
                  <a:latin typeface="微软雅黑" pitchFamily="34" charset="-122"/>
                  <a:ea typeface="微软雅黑" pitchFamily="34" charset="-122"/>
                </a:rPr>
                <a:t>水性涂层材料制备</a:t>
              </a:r>
              <a:endParaRPr sz="1400" b="1" dirty="0">
                <a:solidFill>
                  <a:schemeClr val="bg1"/>
                </a:solidFill>
                <a:latin typeface="微软雅黑" pitchFamily="34" charset="-122"/>
                <a:ea typeface="微软雅黑" pitchFamily="34" charset="-122"/>
              </a:endParaRPr>
            </a:p>
          </p:txBody>
        </p:sp>
        <p:sp>
          <p:nvSpPr>
            <p:cNvPr id="16" name="电动升降立式分散机">
              <a:extLst>
                <a:ext uri="{FF2B5EF4-FFF2-40B4-BE49-F238E27FC236}">
                  <a16:creationId xmlns:a16="http://schemas.microsoft.com/office/drawing/2014/main" id="{0E782A16-AE96-4C4D-A313-F009E499E412}"/>
                </a:ext>
              </a:extLst>
            </p:cNvPr>
            <p:cNvSpPr txBox="1"/>
            <p:nvPr/>
          </p:nvSpPr>
          <p:spPr>
            <a:xfrm>
              <a:off x="5499394" y="4363561"/>
              <a:ext cx="1169549" cy="307777"/>
            </a:xfrm>
            <a:prstGeom prst="rect">
              <a:avLst/>
            </a:prstGeom>
            <a:solidFill>
              <a:schemeClr val="accent1"/>
            </a:solidFill>
            <a:ln w="12700">
              <a:miter lim="400000"/>
            </a:ln>
          </p:spPr>
          <p:txBody>
            <a:bodyPr wrap="none" lIns="45719" rIns="45719">
              <a:spAutoFit/>
            </a:bodyPr>
            <a:lstStyle>
              <a:lvl1pPr>
                <a:defRPr sz="1300"/>
              </a:lvl1pPr>
            </a:lstStyle>
            <a:p>
              <a:r>
                <a:rPr lang="zh-CN" altLang="en-US" sz="1400" b="1" dirty="0">
                  <a:solidFill>
                    <a:schemeClr val="bg1"/>
                  </a:solidFill>
                  <a:latin typeface="微软雅黑" pitchFamily="34" charset="-122"/>
                  <a:ea typeface="微软雅黑" pitchFamily="34" charset="-122"/>
                </a:rPr>
                <a:t>涂层烘干成型</a:t>
              </a:r>
              <a:endParaRPr sz="1400" b="1" dirty="0">
                <a:solidFill>
                  <a:schemeClr val="bg1"/>
                </a:solidFill>
                <a:latin typeface="微软雅黑" pitchFamily="34" charset="-122"/>
                <a:ea typeface="微软雅黑" pitchFamily="34" charset="-122"/>
              </a:endParaRPr>
            </a:p>
          </p:txBody>
        </p:sp>
        <p:sp>
          <p:nvSpPr>
            <p:cNvPr id="18" name="电动升降立式分散机">
              <a:extLst>
                <a:ext uri="{FF2B5EF4-FFF2-40B4-BE49-F238E27FC236}">
                  <a16:creationId xmlns:a16="http://schemas.microsoft.com/office/drawing/2014/main" id="{C8F5E236-9309-41DA-9976-F13333331F63}"/>
                </a:ext>
              </a:extLst>
            </p:cNvPr>
            <p:cNvSpPr txBox="1"/>
            <p:nvPr/>
          </p:nvSpPr>
          <p:spPr>
            <a:xfrm>
              <a:off x="7442643" y="4360017"/>
              <a:ext cx="451404" cy="307777"/>
            </a:xfrm>
            <a:prstGeom prst="rect">
              <a:avLst/>
            </a:prstGeom>
            <a:solidFill>
              <a:schemeClr val="accent1"/>
            </a:solidFill>
            <a:ln w="12700">
              <a:miter lim="400000"/>
            </a:ln>
          </p:spPr>
          <p:txBody>
            <a:bodyPr wrap="none" lIns="45719" rIns="45719">
              <a:spAutoFit/>
            </a:bodyPr>
            <a:lstStyle>
              <a:lvl1pPr>
                <a:defRPr sz="1300"/>
              </a:lvl1pPr>
            </a:lstStyle>
            <a:p>
              <a:r>
                <a:rPr lang="zh-CN" altLang="en-US" sz="1400" b="1" dirty="0">
                  <a:solidFill>
                    <a:schemeClr val="bg1"/>
                  </a:solidFill>
                  <a:latin typeface="微软雅黑" pitchFamily="34" charset="-122"/>
                  <a:ea typeface="微软雅黑" pitchFamily="34" charset="-122"/>
                </a:rPr>
                <a:t>样品</a:t>
              </a:r>
              <a:endParaRPr sz="1400" b="1" dirty="0">
                <a:solidFill>
                  <a:schemeClr val="bg1"/>
                </a:solidFill>
                <a:latin typeface="微软雅黑" pitchFamily="34" charset="-122"/>
                <a:ea typeface="微软雅黑" pitchFamily="34" charset="-122"/>
              </a:endParaRPr>
            </a:p>
          </p:txBody>
        </p:sp>
      </p:grpSp>
    </p:spTree>
    <p:extLst>
      <p:ext uri="{BB962C8B-B14F-4D97-AF65-F5344CB8AC3E}">
        <p14:creationId xmlns:p14="http://schemas.microsoft.com/office/powerpoint/2010/main" val="772321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solidFill>
                      <a:srgbClr val="B2C1DB"/>
                    </a:solidFill>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16173532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减振性能研究原理</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11" name="组合 10">
            <a:extLst>
              <a:ext uri="{FF2B5EF4-FFF2-40B4-BE49-F238E27FC236}">
                <a16:creationId xmlns:a16="http://schemas.microsoft.com/office/drawing/2014/main" id="{88FDD325-186A-45C0-A46A-A3521BB4E278}"/>
              </a:ext>
            </a:extLst>
          </p:cNvPr>
          <p:cNvGrpSpPr/>
          <p:nvPr/>
        </p:nvGrpSpPr>
        <p:grpSpPr>
          <a:xfrm>
            <a:off x="477585" y="998208"/>
            <a:ext cx="8188830" cy="3730384"/>
            <a:chOff x="127066" y="689057"/>
            <a:chExt cx="8188830" cy="3730384"/>
          </a:xfrm>
        </p:grpSpPr>
        <p:pic>
          <p:nvPicPr>
            <p:cNvPr id="3" name="图片 2">
              <a:extLst>
                <a:ext uri="{FF2B5EF4-FFF2-40B4-BE49-F238E27FC236}">
                  <a16:creationId xmlns:a16="http://schemas.microsoft.com/office/drawing/2014/main" id="{CCE3F11C-CFA3-4DA9-B283-9EA86B7B021E}"/>
                </a:ext>
              </a:extLst>
            </p:cNvPr>
            <p:cNvPicPr>
              <a:picLocks noChangeAspect="1"/>
            </p:cNvPicPr>
            <p:nvPr/>
          </p:nvPicPr>
          <p:blipFill>
            <a:blip r:embed="rId3"/>
            <a:stretch>
              <a:fillRect/>
            </a:stretch>
          </p:blipFill>
          <p:spPr>
            <a:xfrm>
              <a:off x="4644008" y="689057"/>
              <a:ext cx="3671888" cy="2886075"/>
            </a:xfrm>
            <a:prstGeom prst="rect">
              <a:avLst/>
            </a:prstGeom>
          </p:spPr>
        </p:pic>
        <p:grpSp>
          <p:nvGrpSpPr>
            <p:cNvPr id="13" name="组合 12">
              <a:extLst>
                <a:ext uri="{FF2B5EF4-FFF2-40B4-BE49-F238E27FC236}">
                  <a16:creationId xmlns:a16="http://schemas.microsoft.com/office/drawing/2014/main" id="{A257672F-8839-46CA-A432-68C07887336C}"/>
                </a:ext>
              </a:extLst>
            </p:cNvPr>
            <p:cNvGrpSpPr/>
            <p:nvPr/>
          </p:nvGrpSpPr>
          <p:grpSpPr>
            <a:xfrm>
              <a:off x="127066" y="761117"/>
              <a:ext cx="3564868" cy="481348"/>
              <a:chOff x="0" y="741898"/>
              <a:chExt cx="1775520" cy="481348"/>
            </a:xfrm>
          </p:grpSpPr>
          <p:sp>
            <p:nvSpPr>
              <p:cNvPr id="14" name="箭头: 五边形 13">
                <a:extLst>
                  <a:ext uri="{FF2B5EF4-FFF2-40B4-BE49-F238E27FC236}">
                    <a16:creationId xmlns:a16="http://schemas.microsoft.com/office/drawing/2014/main" id="{FCB3539D-6535-433B-B88F-C6559FA7E92A}"/>
                  </a:ext>
                </a:extLst>
              </p:cNvPr>
              <p:cNvSpPr/>
              <p:nvPr/>
            </p:nvSpPr>
            <p:spPr>
              <a:xfrm>
                <a:off x="0" y="825673"/>
                <a:ext cx="1775520" cy="397573"/>
              </a:xfrm>
              <a:prstGeom prst="homePlat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6" name="箭头: 五边形 15">
                <a:extLst>
                  <a:ext uri="{FF2B5EF4-FFF2-40B4-BE49-F238E27FC236}">
                    <a16:creationId xmlns:a16="http://schemas.microsoft.com/office/drawing/2014/main" id="{57662859-6C89-4D24-B014-F7D1D420FE54}"/>
                  </a:ext>
                </a:extLst>
              </p:cNvPr>
              <p:cNvSpPr/>
              <p:nvPr/>
            </p:nvSpPr>
            <p:spPr>
              <a:xfrm>
                <a:off x="0" y="741898"/>
                <a:ext cx="1775520" cy="397573"/>
              </a:xfrm>
              <a:prstGeom prst="homePlate">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利用</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简谐激励</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下的</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稳态响应</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特性</a:t>
                </a:r>
              </a:p>
            </p:txBody>
          </p:sp>
        </p:grpSp>
        <p:grpSp>
          <p:nvGrpSpPr>
            <p:cNvPr id="6" name="组合 5">
              <a:extLst>
                <a:ext uri="{FF2B5EF4-FFF2-40B4-BE49-F238E27FC236}">
                  <a16:creationId xmlns:a16="http://schemas.microsoft.com/office/drawing/2014/main" id="{7A0FA4BD-6D3F-4590-A961-A1FCA04F63D4}"/>
                </a:ext>
              </a:extLst>
            </p:cNvPr>
            <p:cNvGrpSpPr/>
            <p:nvPr/>
          </p:nvGrpSpPr>
          <p:grpSpPr>
            <a:xfrm>
              <a:off x="127066" y="1424185"/>
              <a:ext cx="3184322" cy="1149451"/>
              <a:chOff x="127066" y="1424185"/>
              <a:chExt cx="3184322" cy="1149451"/>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F4E4226-42FB-4706-8FCA-A504747249AA}"/>
                      </a:ext>
                    </a:extLst>
                  </p:cNvPr>
                  <p:cNvSpPr txBox="1"/>
                  <p:nvPr/>
                </p:nvSpPr>
                <p:spPr>
                  <a:xfrm>
                    <a:off x="359060" y="1424185"/>
                    <a:ext cx="2952328" cy="729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𝛽</m:t>
                          </m:r>
                          <m:d>
                            <m:dPr>
                              <m:ctrlPr>
                                <a:rPr lang="zh-CN" altLang="en-US" i="1">
                                  <a:latin typeface="Cambria Math" panose="02040503050406030204" pitchFamily="18" charset="0"/>
                                </a:rPr>
                              </m:ctrlPr>
                            </m:dPr>
                            <m:e>
                              <m:r>
                                <a:rPr lang="zh-CN" altLang="en-US" i="1">
                                  <a:latin typeface="Cambria Math" panose="02040503050406030204" pitchFamily="18" charset="0"/>
                                </a:rPr>
                                <m:t>𝑠</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ad>
                                <m:radPr>
                                  <m:degHide m:val="on"/>
                                  <m:ctrlPr>
                                    <a:rPr lang="zh-CN" altLang="en-US" i="1">
                                      <a:solidFill>
                                        <a:srgbClr val="836967"/>
                                      </a:solidFill>
                                      <a:latin typeface="Cambria Math" panose="02040503050406030204" pitchFamily="18" charset="0"/>
                                    </a:rPr>
                                  </m:ctrlPr>
                                </m:radPr>
                                <m:deg/>
                                <m:e>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𝑠</m:t>
                                              </m:r>
                                            </m:e>
                                            <m:sup>
                                              <m:r>
                                                <a:rPr lang="zh-CN" altLang="en-US" i="0">
                                                  <a:latin typeface="Cambria Math" panose="02040503050406030204" pitchFamily="18" charset="0"/>
                                                </a:rPr>
                                                <m:t>2</m:t>
                                              </m:r>
                                            </m:sup>
                                          </m:sSup>
                                        </m:e>
                                      </m:d>
                                    </m:e>
                                    <m:sup>
                                      <m:r>
                                        <a:rPr lang="zh-CN" altLang="en-US" i="0">
                                          <a:latin typeface="Cambria Math" panose="02040503050406030204" pitchFamily="18" charset="0"/>
                                        </a:rPr>
                                        <m:t>2</m:t>
                                      </m:r>
                                    </m:sup>
                                  </m:sSup>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2</m:t>
                                          </m:r>
                                          <m:r>
                                            <a:rPr lang="zh-CN" altLang="en-US" i="1">
                                              <a:latin typeface="Cambria Math" panose="02040503050406030204" pitchFamily="18" charset="0"/>
                                            </a:rPr>
                                            <m:t>𝜉</m:t>
                                          </m:r>
                                          <m:r>
                                            <a:rPr lang="zh-CN" altLang="en-US" i="1">
                                              <a:latin typeface="Cambria Math" panose="02040503050406030204" pitchFamily="18" charset="0"/>
                                            </a:rPr>
                                            <m:t>𝑠</m:t>
                                          </m:r>
                                        </m:e>
                                      </m:d>
                                    </m:e>
                                    <m:sup>
                                      <m:r>
                                        <a:rPr lang="zh-CN" altLang="en-US" i="0">
                                          <a:latin typeface="Cambria Math" panose="02040503050406030204" pitchFamily="18" charset="0"/>
                                        </a:rPr>
                                        <m:t>2</m:t>
                                      </m:r>
                                    </m:sup>
                                  </m:sSup>
                                </m:e>
                              </m:rad>
                            </m:den>
                          </m:f>
                        </m:oMath>
                      </m:oMathPara>
                    </a14:m>
                    <a:endParaRPr lang="zh-CN" altLang="en-US" dirty="0"/>
                  </a:p>
                </p:txBody>
              </p:sp>
            </mc:Choice>
            <mc:Fallback xmlns="">
              <p:sp>
                <p:nvSpPr>
                  <p:cNvPr id="9" name="文本框 8">
                    <a:extLst>
                      <a:ext uri="{FF2B5EF4-FFF2-40B4-BE49-F238E27FC236}">
                        <a16:creationId xmlns:a16="http://schemas.microsoft.com/office/drawing/2014/main" id="{CF4E4226-42FB-4706-8FCA-A504747249AA}"/>
                      </a:ext>
                    </a:extLst>
                  </p:cNvPr>
                  <p:cNvSpPr txBox="1">
                    <a:spLocks noRot="1" noChangeAspect="1" noMove="1" noResize="1" noEditPoints="1" noAdjustHandles="1" noChangeArrowheads="1" noChangeShapeType="1" noTextEdit="1"/>
                  </p:cNvSpPr>
                  <p:nvPr/>
                </p:nvSpPr>
                <p:spPr>
                  <a:xfrm>
                    <a:off x="359060" y="1424185"/>
                    <a:ext cx="2952328" cy="729046"/>
                  </a:xfrm>
                  <a:prstGeom prst="rect">
                    <a:avLst/>
                  </a:prstGeom>
                  <a:blipFill>
                    <a:blip r:embed="rId4"/>
                    <a:stretch>
                      <a:fillRect/>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4F4DCDEC-B6F7-4FE0-9143-E28CB0A364A0}"/>
                  </a:ext>
                </a:extLst>
              </p:cNvPr>
              <p:cNvSpPr/>
              <p:nvPr/>
            </p:nvSpPr>
            <p:spPr bwMode="auto">
              <a:xfrm>
                <a:off x="323528" y="1424185"/>
                <a:ext cx="648072" cy="729046"/>
              </a:xfrm>
              <a:prstGeom prst="rect">
                <a:avLst/>
              </a:prstGeom>
              <a:noFill/>
              <a:ln w="31750"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17" name="电动升降立式分散机">
                <a:extLst>
                  <a:ext uri="{FF2B5EF4-FFF2-40B4-BE49-F238E27FC236}">
                    <a16:creationId xmlns:a16="http://schemas.microsoft.com/office/drawing/2014/main" id="{271440C8-111C-4EB1-BFC5-55CCF928681E}"/>
                  </a:ext>
                </a:extLst>
              </p:cNvPr>
              <p:cNvSpPr txBox="1"/>
              <p:nvPr/>
            </p:nvSpPr>
            <p:spPr>
              <a:xfrm>
                <a:off x="127066" y="2265859"/>
                <a:ext cx="1169549" cy="307777"/>
              </a:xfrm>
              <a:prstGeom prst="rect">
                <a:avLst/>
              </a:prstGeom>
              <a:ln w="12700">
                <a:miter lim="400000"/>
              </a:ln>
            </p:spPr>
            <p:txBody>
              <a:bodyPr wrap="none" lIns="45719" rIns="45719">
                <a:spAutoFit/>
              </a:bodyPr>
              <a:lstStyle>
                <a:lvl1pPr>
                  <a:defRPr sz="1300"/>
                </a:lvl1pPr>
              </a:lstStyle>
              <a:p>
                <a:r>
                  <a:rPr lang="zh-CN" altLang="en-US" sz="1400" b="1" dirty="0">
                    <a:solidFill>
                      <a:schemeClr val="tx2">
                        <a:lumMod val="60000"/>
                        <a:lumOff val="40000"/>
                      </a:schemeClr>
                    </a:solidFill>
                    <a:latin typeface="微软雅黑" pitchFamily="34" charset="-122"/>
                    <a:ea typeface="微软雅黑" pitchFamily="34" charset="-122"/>
                  </a:rPr>
                  <a:t>幅频特性曲线</a:t>
                </a:r>
                <a:endParaRPr sz="1400" b="1" dirty="0">
                  <a:solidFill>
                    <a:schemeClr val="tx2">
                      <a:lumMod val="60000"/>
                      <a:lumOff val="40000"/>
                    </a:schemeClr>
                  </a:solidFill>
                  <a:latin typeface="微软雅黑" pitchFamily="34" charset="-122"/>
                  <a:ea typeface="微软雅黑" pitchFamily="34" charset="-122"/>
                </a:endParaRPr>
              </a:p>
            </p:txBody>
          </p:sp>
        </p:grpSp>
        <p:sp>
          <p:nvSpPr>
            <p:cNvPr id="5" name="箭头: 左右 4">
              <a:extLst>
                <a:ext uri="{FF2B5EF4-FFF2-40B4-BE49-F238E27FC236}">
                  <a16:creationId xmlns:a16="http://schemas.microsoft.com/office/drawing/2014/main" id="{11249519-8C9C-4BC0-B9C3-08F6BE310C30}"/>
                </a:ext>
              </a:extLst>
            </p:cNvPr>
            <p:cNvSpPr/>
            <p:nvPr/>
          </p:nvSpPr>
          <p:spPr bwMode="auto">
            <a:xfrm>
              <a:off x="3565562" y="1649217"/>
              <a:ext cx="646398" cy="27898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7" name="对话气泡: 椭圆形 6">
              <a:extLst>
                <a:ext uri="{FF2B5EF4-FFF2-40B4-BE49-F238E27FC236}">
                  <a16:creationId xmlns:a16="http://schemas.microsoft.com/office/drawing/2014/main" id="{E72A65B6-2EF7-439D-BE25-5AAC260DDF5A}"/>
                </a:ext>
              </a:extLst>
            </p:cNvPr>
            <p:cNvSpPr/>
            <p:nvPr/>
          </p:nvSpPr>
          <p:spPr bwMode="auto">
            <a:xfrm>
              <a:off x="4665779" y="2643758"/>
              <a:ext cx="646398" cy="355310"/>
            </a:xfrm>
            <a:prstGeom prst="wedgeEllipseCallout">
              <a:avLst>
                <a:gd name="adj1" fmla="val -92687"/>
                <a:gd name="adj2" fmla="val 42373"/>
              </a:avLst>
            </a:prstGeom>
            <a:noFill/>
            <a:ln w="28575" cap="flat" cmpd="sng" algn="ctr">
              <a:solidFill>
                <a:srgbClr val="7030A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B2A8D7D-EC0F-4F9D-BEDF-25EAF87180D1}"/>
                    </a:ext>
                  </a:extLst>
                </p:cNvPr>
                <p:cNvSpPr txBox="1"/>
                <p:nvPr/>
              </p:nvSpPr>
              <p:spPr>
                <a:xfrm>
                  <a:off x="261041" y="2984881"/>
                  <a:ext cx="4141675" cy="1434560"/>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just">
                    <a:lnSpc>
                      <a:spcPct val="120000"/>
                    </a:lnSpc>
                    <a:buNone/>
                  </a:pPr>
                  <a:r>
                    <a:rPr lang="zh-CN" altLang="en-US" sz="1400" dirty="0">
                      <a:latin typeface="等线" panose="02010600030101010101" pitchFamily="2" charset="-122"/>
                      <a:ea typeface="等线" panose="02010600030101010101" pitchFamily="2" charset="-122"/>
                    </a:rPr>
                    <a:t>当</a:t>
                  </a:r>
                  <a14:m>
                    <m:oMath xmlns:m="http://schemas.openxmlformats.org/officeDocument/2006/math">
                      <m:r>
                        <a:rPr lang="zh-CN" altLang="en-US" sz="1400" i="1">
                          <a:latin typeface="Cambria Math" panose="02040503050406030204" pitchFamily="18" charset="0"/>
                        </a:rPr>
                        <m:t>𝑠</m:t>
                      </m:r>
                      <m:r>
                        <a:rPr lang="zh-CN" altLang="en-US" sz="1400">
                          <a:latin typeface="Cambria Math" panose="02040503050406030204" pitchFamily="18" charset="0"/>
                        </a:rPr>
                        <m:t>≪1</m:t>
                      </m:r>
                    </m:oMath>
                  </a14:m>
                  <a:r>
                    <a:rPr lang="zh-CN" altLang="en-US" sz="1400" dirty="0">
                      <a:latin typeface="等线" panose="02010600030101010101" pitchFamily="2" charset="-122"/>
                      <a:ea typeface="等线" panose="02010600030101010101" pitchFamily="2" charset="-122"/>
                    </a:rPr>
                    <a:t> （</a:t>
                  </a:r>
                  <a14:m>
                    <m:oMath xmlns:m="http://schemas.openxmlformats.org/officeDocument/2006/math">
                      <m:r>
                        <a:rPr lang="zh-CN" altLang="en-US" sz="1400" i="1">
                          <a:latin typeface="Cambria Math" panose="02040503050406030204" pitchFamily="18" charset="0"/>
                        </a:rPr>
                        <m:t>𝜛</m:t>
                      </m:r>
                      <m:r>
                        <a:rPr lang="zh-CN" altLang="en-US" sz="1400">
                          <a:latin typeface="Cambria Math" panose="02040503050406030204" pitchFamily="18" charset="0"/>
                        </a:rPr>
                        <m:t>≪</m:t>
                      </m:r>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𝜛</m:t>
                          </m:r>
                        </m:e>
                        <m:sub>
                          <m:r>
                            <a:rPr lang="zh-CN" altLang="en-US" sz="1400">
                              <a:latin typeface="Cambria Math" panose="02040503050406030204" pitchFamily="18" charset="0"/>
                            </a:rPr>
                            <m:t>0</m:t>
                          </m:r>
                        </m:sub>
                      </m:sSub>
                    </m:oMath>
                  </a14:m>
                  <a:r>
                    <a:rPr lang="zh-CN" altLang="en-US" sz="1400" dirty="0">
                      <a:latin typeface="等线" panose="02010600030101010101" pitchFamily="2" charset="-122"/>
                      <a:ea typeface="等线" panose="02010600030101010101" pitchFamily="2" charset="-122"/>
                    </a:rPr>
                    <a:t>）</a:t>
                  </a:r>
                  <a:endParaRPr lang="en-US" altLang="zh-CN" sz="1400" dirty="0">
                    <a:latin typeface="等线" panose="02010600030101010101" pitchFamily="2" charset="-122"/>
                    <a:ea typeface="等线" panose="02010600030101010101" pitchFamily="2" charset="-122"/>
                  </a:endParaRPr>
                </a:p>
                <a:p>
                  <a:pPr marL="0" indent="360000" algn="just">
                    <a:lnSpc>
                      <a:spcPct val="120000"/>
                    </a:lnSpc>
                    <a:buNone/>
                  </a:pPr>
                  <a:r>
                    <a:rPr lang="zh-CN" altLang="en-US" sz="1400" dirty="0">
                      <a:latin typeface="等线" panose="02010600030101010101" pitchFamily="2" charset="-122"/>
                      <a:ea typeface="等线" panose="02010600030101010101" pitchFamily="2" charset="-122"/>
                    </a:rPr>
                    <a:t>此时激振频率相对于系统固有频率很低，</a:t>
                  </a:r>
                  <a:r>
                    <a:rPr lang="zh-CN" altLang="en-US" sz="1400" b="1" dirty="0">
                      <a:latin typeface="等线" panose="02010600030101010101" pitchFamily="2" charset="-122"/>
                      <a:ea typeface="等线" panose="02010600030101010101" pitchFamily="2" charset="-122"/>
                    </a:rPr>
                    <a:t>响应的振幅与静位移相当</a:t>
                  </a:r>
                  <a:r>
                    <a:rPr lang="zh-CN" altLang="en-US" sz="1400" dirty="0">
                      <a:latin typeface="等线" panose="02010600030101010101" pitchFamily="2" charset="-122"/>
                      <a:ea typeface="等线" panose="02010600030101010101" pitchFamily="2" charset="-122"/>
                    </a:rPr>
                    <a:t>。</a:t>
                  </a:r>
                  <a:endParaRPr lang="en-US" altLang="zh-CN" sz="1400" dirty="0">
                    <a:latin typeface="等线" panose="02010600030101010101" pitchFamily="2" charset="-122"/>
                    <a:ea typeface="等线" panose="02010600030101010101" pitchFamily="2" charset="-122"/>
                  </a:endParaRPr>
                </a:p>
                <a:p>
                  <a:pPr marL="0" indent="360000" algn="just">
                    <a:lnSpc>
                      <a:spcPct val="120000"/>
                    </a:lnSpc>
                    <a:buNone/>
                  </a:pPr>
                  <a:r>
                    <a:rPr lang="zh-CN" altLang="en-US" sz="1400" dirty="0">
                      <a:latin typeface="等线" panose="02010600030101010101" pitchFamily="2" charset="-122"/>
                      <a:ea typeface="等线" panose="02010600030101010101" pitchFamily="2" charset="-122"/>
                    </a:rPr>
                    <a:t>对应于不同</a:t>
                  </a:r>
                  <a14:m>
                    <m:oMath xmlns:m="http://schemas.openxmlformats.org/officeDocument/2006/math">
                      <m:r>
                        <a:rPr lang="en-US" altLang="zh-CN" sz="1800" b="0" i="0" smtClean="0">
                          <a:solidFill>
                            <a:srgbClr val="000000"/>
                          </a:solidFill>
                          <a:latin typeface="Cambria Math" panose="02040503050406030204" pitchFamily="18" charset="0"/>
                        </a:rPr>
                        <m:t> </m:t>
                      </m:r>
                      <m:r>
                        <a:rPr lang="zh-CN" altLang="en-US" sz="1800" b="0" i="1" smtClean="0">
                          <a:solidFill>
                            <a:srgbClr val="000000"/>
                          </a:solidFill>
                          <a:latin typeface="Cambria Math" panose="02040503050406030204" pitchFamily="18" charset="0"/>
                        </a:rPr>
                        <m:t>𝜉</m:t>
                      </m:r>
                    </m:oMath>
                  </a14:m>
                  <a:r>
                    <a:rPr lang="zh-CN" altLang="en-US" sz="1400" dirty="0">
                      <a:latin typeface="等线" panose="02010600030101010101" pitchFamily="2" charset="-122"/>
                      <a:ea typeface="等线" panose="02010600030101010101" pitchFamily="2" charset="-122"/>
                    </a:rPr>
                    <a:t> 值，曲线较为密集，说明</a:t>
                  </a:r>
                  <a:r>
                    <a:rPr lang="zh-CN" altLang="en-US" sz="1400" b="1" dirty="0">
                      <a:latin typeface="等线" panose="02010600030101010101" pitchFamily="2" charset="-122"/>
                      <a:ea typeface="等线" panose="02010600030101010101" pitchFamily="2" charset="-122"/>
                    </a:rPr>
                    <a:t>阻尼影响不显著</a:t>
                  </a:r>
                  <a:r>
                    <a:rPr lang="zh-CN" altLang="en-US" sz="1400" dirty="0">
                      <a:latin typeface="等线" panose="02010600030101010101" pitchFamily="2" charset="-122"/>
                      <a:ea typeface="等线" panose="02010600030101010101" pitchFamily="2" charset="-122"/>
                    </a:rPr>
                    <a:t>。</a:t>
                  </a:r>
                </a:p>
              </p:txBody>
            </p:sp>
          </mc:Choice>
          <mc:Fallback xmlns="">
            <p:sp>
              <p:nvSpPr>
                <p:cNvPr id="18" name="文本框 17">
                  <a:extLst>
                    <a:ext uri="{FF2B5EF4-FFF2-40B4-BE49-F238E27FC236}">
                      <a16:creationId xmlns:a16="http://schemas.microsoft.com/office/drawing/2014/main" id="{AB2A8D7D-EC0F-4F9D-BEDF-25EAF87180D1}"/>
                    </a:ext>
                  </a:extLst>
                </p:cNvPr>
                <p:cNvSpPr txBox="1">
                  <a:spLocks noRot="1" noChangeAspect="1" noMove="1" noResize="1" noEditPoints="1" noAdjustHandles="1" noChangeArrowheads="1" noChangeShapeType="1" noTextEdit="1"/>
                </p:cNvSpPr>
                <p:nvPr/>
              </p:nvSpPr>
              <p:spPr>
                <a:xfrm>
                  <a:off x="261041" y="2984881"/>
                  <a:ext cx="4141675" cy="1434560"/>
                </a:xfrm>
                <a:prstGeom prst="rect">
                  <a:avLst/>
                </a:prstGeom>
                <a:blipFill>
                  <a:blip r:embed="rId5"/>
                  <a:stretch>
                    <a:fillRect l="-146" b="-2500"/>
                  </a:stretch>
                </a:blipFill>
                <a:ln w="22225">
                  <a:solidFill>
                    <a:srgbClr val="7030A0"/>
                  </a:solidFill>
                  <a:prstDash val="sysDash"/>
                </a:ln>
              </p:spPr>
              <p:txBody>
                <a:bodyPr/>
                <a:lstStyle/>
                <a:p>
                  <a:r>
                    <a:rPr lang="zh-CN" altLang="en-US">
                      <a:noFill/>
                    </a:rPr>
                    <a:t> </a:t>
                  </a:r>
                </a:p>
              </p:txBody>
            </p:sp>
          </mc:Fallback>
        </mc:AlternateContent>
      </p:grpSp>
    </p:spTree>
    <p:extLst>
      <p:ext uri="{BB962C8B-B14F-4D97-AF65-F5344CB8AC3E}">
        <p14:creationId xmlns:p14="http://schemas.microsoft.com/office/powerpoint/2010/main" val="175300926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减振性能研究原理</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pic>
        <p:nvPicPr>
          <p:cNvPr id="3" name="图片 2">
            <a:extLst>
              <a:ext uri="{FF2B5EF4-FFF2-40B4-BE49-F238E27FC236}">
                <a16:creationId xmlns:a16="http://schemas.microsoft.com/office/drawing/2014/main" id="{CCE3F11C-CFA3-4DA9-B283-9EA86B7B021E}"/>
              </a:ext>
            </a:extLst>
          </p:cNvPr>
          <p:cNvPicPr>
            <a:picLocks noChangeAspect="1"/>
          </p:cNvPicPr>
          <p:nvPr/>
        </p:nvPicPr>
        <p:blipFill>
          <a:blip r:embed="rId3"/>
          <a:stretch>
            <a:fillRect/>
          </a:stretch>
        </p:blipFill>
        <p:spPr>
          <a:xfrm>
            <a:off x="4994527" y="998208"/>
            <a:ext cx="3671888" cy="2886075"/>
          </a:xfrm>
          <a:prstGeom prst="rect">
            <a:avLst/>
          </a:prstGeom>
        </p:spPr>
      </p:pic>
      <p:grpSp>
        <p:nvGrpSpPr>
          <p:cNvPr id="13" name="组合 12">
            <a:extLst>
              <a:ext uri="{FF2B5EF4-FFF2-40B4-BE49-F238E27FC236}">
                <a16:creationId xmlns:a16="http://schemas.microsoft.com/office/drawing/2014/main" id="{A257672F-8839-46CA-A432-68C07887336C}"/>
              </a:ext>
            </a:extLst>
          </p:cNvPr>
          <p:cNvGrpSpPr/>
          <p:nvPr/>
        </p:nvGrpSpPr>
        <p:grpSpPr>
          <a:xfrm>
            <a:off x="477585" y="1070268"/>
            <a:ext cx="3564868" cy="481348"/>
            <a:chOff x="0" y="741898"/>
            <a:chExt cx="1775520" cy="481348"/>
          </a:xfrm>
        </p:grpSpPr>
        <p:sp>
          <p:nvSpPr>
            <p:cNvPr id="14" name="箭头: 五边形 13">
              <a:extLst>
                <a:ext uri="{FF2B5EF4-FFF2-40B4-BE49-F238E27FC236}">
                  <a16:creationId xmlns:a16="http://schemas.microsoft.com/office/drawing/2014/main" id="{FCB3539D-6535-433B-B88F-C6559FA7E92A}"/>
                </a:ext>
              </a:extLst>
            </p:cNvPr>
            <p:cNvSpPr/>
            <p:nvPr/>
          </p:nvSpPr>
          <p:spPr>
            <a:xfrm>
              <a:off x="0" y="825673"/>
              <a:ext cx="1775520" cy="397573"/>
            </a:xfrm>
            <a:prstGeom prst="homePlat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6" name="箭头: 五边形 15">
              <a:extLst>
                <a:ext uri="{FF2B5EF4-FFF2-40B4-BE49-F238E27FC236}">
                  <a16:creationId xmlns:a16="http://schemas.microsoft.com/office/drawing/2014/main" id="{57662859-6C89-4D24-B014-F7D1D420FE54}"/>
                </a:ext>
              </a:extLst>
            </p:cNvPr>
            <p:cNvSpPr/>
            <p:nvPr/>
          </p:nvSpPr>
          <p:spPr>
            <a:xfrm>
              <a:off x="0" y="741898"/>
              <a:ext cx="1775520" cy="397573"/>
            </a:xfrm>
            <a:prstGeom prst="homePlate">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利用</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简谐激励</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下的</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稳态响应</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特性</a:t>
              </a:r>
            </a:p>
          </p:txBody>
        </p:sp>
      </p:grpSp>
      <p:grpSp>
        <p:nvGrpSpPr>
          <p:cNvPr id="6" name="组合 5">
            <a:extLst>
              <a:ext uri="{FF2B5EF4-FFF2-40B4-BE49-F238E27FC236}">
                <a16:creationId xmlns:a16="http://schemas.microsoft.com/office/drawing/2014/main" id="{7A0FA4BD-6D3F-4590-A961-A1FCA04F63D4}"/>
              </a:ext>
            </a:extLst>
          </p:cNvPr>
          <p:cNvGrpSpPr/>
          <p:nvPr/>
        </p:nvGrpSpPr>
        <p:grpSpPr>
          <a:xfrm>
            <a:off x="477585" y="1733336"/>
            <a:ext cx="3184322" cy="1149451"/>
            <a:chOff x="127066" y="1424185"/>
            <a:chExt cx="3184322" cy="1149451"/>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F4E4226-42FB-4706-8FCA-A504747249AA}"/>
                    </a:ext>
                  </a:extLst>
                </p:cNvPr>
                <p:cNvSpPr txBox="1"/>
                <p:nvPr/>
              </p:nvSpPr>
              <p:spPr>
                <a:xfrm>
                  <a:off x="359060" y="1424185"/>
                  <a:ext cx="2952328" cy="729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𝛽</m:t>
                        </m:r>
                        <m:d>
                          <m:dPr>
                            <m:ctrlPr>
                              <a:rPr lang="zh-CN" altLang="en-US" i="1">
                                <a:latin typeface="Cambria Math" panose="02040503050406030204" pitchFamily="18" charset="0"/>
                              </a:rPr>
                            </m:ctrlPr>
                          </m:dPr>
                          <m:e>
                            <m:r>
                              <a:rPr lang="zh-CN" altLang="en-US" i="1">
                                <a:latin typeface="Cambria Math" panose="02040503050406030204" pitchFamily="18" charset="0"/>
                              </a:rPr>
                              <m:t>𝑠</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ad>
                              <m:radPr>
                                <m:degHide m:val="on"/>
                                <m:ctrlPr>
                                  <a:rPr lang="zh-CN" altLang="en-US" i="1">
                                    <a:solidFill>
                                      <a:srgbClr val="836967"/>
                                    </a:solidFill>
                                    <a:latin typeface="Cambria Math" panose="02040503050406030204" pitchFamily="18" charset="0"/>
                                  </a:rPr>
                                </m:ctrlPr>
                              </m:radPr>
                              <m:deg/>
                              <m:e>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𝑠</m:t>
                                            </m:r>
                                          </m:e>
                                          <m:sup>
                                            <m:r>
                                              <a:rPr lang="zh-CN" altLang="en-US" i="0">
                                                <a:latin typeface="Cambria Math" panose="02040503050406030204" pitchFamily="18" charset="0"/>
                                              </a:rPr>
                                              <m:t>2</m:t>
                                            </m:r>
                                          </m:sup>
                                        </m:sSup>
                                      </m:e>
                                    </m:d>
                                  </m:e>
                                  <m:sup>
                                    <m:r>
                                      <a:rPr lang="zh-CN" altLang="en-US" i="0">
                                        <a:latin typeface="Cambria Math" panose="02040503050406030204" pitchFamily="18" charset="0"/>
                                      </a:rPr>
                                      <m:t>2</m:t>
                                    </m:r>
                                  </m:sup>
                                </m:sSup>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2</m:t>
                                        </m:r>
                                        <m:r>
                                          <a:rPr lang="zh-CN" altLang="en-US" i="1">
                                            <a:latin typeface="Cambria Math" panose="02040503050406030204" pitchFamily="18" charset="0"/>
                                          </a:rPr>
                                          <m:t>𝜉</m:t>
                                        </m:r>
                                        <m:r>
                                          <a:rPr lang="zh-CN" altLang="en-US" i="1">
                                            <a:latin typeface="Cambria Math" panose="02040503050406030204" pitchFamily="18" charset="0"/>
                                          </a:rPr>
                                          <m:t>𝑠</m:t>
                                        </m:r>
                                      </m:e>
                                    </m:d>
                                  </m:e>
                                  <m:sup>
                                    <m:r>
                                      <a:rPr lang="zh-CN" altLang="en-US" i="0">
                                        <a:latin typeface="Cambria Math" panose="02040503050406030204" pitchFamily="18" charset="0"/>
                                      </a:rPr>
                                      <m:t>2</m:t>
                                    </m:r>
                                  </m:sup>
                                </m:sSup>
                              </m:e>
                            </m:rad>
                          </m:den>
                        </m:f>
                      </m:oMath>
                    </m:oMathPara>
                  </a14:m>
                  <a:endParaRPr lang="zh-CN" altLang="en-US" dirty="0"/>
                </a:p>
              </p:txBody>
            </p:sp>
          </mc:Choice>
          <mc:Fallback xmlns="">
            <p:sp>
              <p:nvSpPr>
                <p:cNvPr id="9" name="文本框 8">
                  <a:extLst>
                    <a:ext uri="{FF2B5EF4-FFF2-40B4-BE49-F238E27FC236}">
                      <a16:creationId xmlns:a16="http://schemas.microsoft.com/office/drawing/2014/main" id="{CF4E4226-42FB-4706-8FCA-A504747249AA}"/>
                    </a:ext>
                  </a:extLst>
                </p:cNvPr>
                <p:cNvSpPr txBox="1">
                  <a:spLocks noRot="1" noChangeAspect="1" noMove="1" noResize="1" noEditPoints="1" noAdjustHandles="1" noChangeArrowheads="1" noChangeShapeType="1" noTextEdit="1"/>
                </p:cNvSpPr>
                <p:nvPr/>
              </p:nvSpPr>
              <p:spPr>
                <a:xfrm>
                  <a:off x="359060" y="1424185"/>
                  <a:ext cx="2952328" cy="729046"/>
                </a:xfrm>
                <a:prstGeom prst="rect">
                  <a:avLst/>
                </a:prstGeom>
                <a:blipFill>
                  <a:blip r:embed="rId4"/>
                  <a:stretch>
                    <a:fillRect/>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4F4DCDEC-B6F7-4FE0-9143-E28CB0A364A0}"/>
                </a:ext>
              </a:extLst>
            </p:cNvPr>
            <p:cNvSpPr/>
            <p:nvPr/>
          </p:nvSpPr>
          <p:spPr bwMode="auto">
            <a:xfrm>
              <a:off x="323528" y="1424185"/>
              <a:ext cx="648072" cy="729046"/>
            </a:xfrm>
            <a:prstGeom prst="rect">
              <a:avLst/>
            </a:prstGeom>
            <a:noFill/>
            <a:ln w="31750"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17" name="电动升降立式分散机">
              <a:extLst>
                <a:ext uri="{FF2B5EF4-FFF2-40B4-BE49-F238E27FC236}">
                  <a16:creationId xmlns:a16="http://schemas.microsoft.com/office/drawing/2014/main" id="{271440C8-111C-4EB1-BFC5-55CCF928681E}"/>
                </a:ext>
              </a:extLst>
            </p:cNvPr>
            <p:cNvSpPr txBox="1"/>
            <p:nvPr/>
          </p:nvSpPr>
          <p:spPr>
            <a:xfrm>
              <a:off x="127066" y="2265859"/>
              <a:ext cx="1169549" cy="307777"/>
            </a:xfrm>
            <a:prstGeom prst="rect">
              <a:avLst/>
            </a:prstGeom>
            <a:ln w="12700">
              <a:miter lim="400000"/>
            </a:ln>
          </p:spPr>
          <p:txBody>
            <a:bodyPr wrap="none" lIns="45719" rIns="45719">
              <a:spAutoFit/>
            </a:bodyPr>
            <a:lstStyle>
              <a:lvl1pPr>
                <a:defRPr sz="1300"/>
              </a:lvl1pPr>
            </a:lstStyle>
            <a:p>
              <a:r>
                <a:rPr lang="zh-CN" altLang="en-US" sz="1400" b="1" dirty="0">
                  <a:solidFill>
                    <a:schemeClr val="tx2">
                      <a:lumMod val="60000"/>
                      <a:lumOff val="40000"/>
                    </a:schemeClr>
                  </a:solidFill>
                  <a:latin typeface="微软雅黑" pitchFamily="34" charset="-122"/>
                  <a:ea typeface="微软雅黑" pitchFamily="34" charset="-122"/>
                </a:rPr>
                <a:t>幅频特性曲线</a:t>
              </a:r>
              <a:endParaRPr sz="1400" b="1" dirty="0">
                <a:solidFill>
                  <a:schemeClr val="tx2">
                    <a:lumMod val="60000"/>
                    <a:lumOff val="40000"/>
                  </a:schemeClr>
                </a:solidFill>
                <a:latin typeface="微软雅黑" pitchFamily="34" charset="-122"/>
                <a:ea typeface="微软雅黑" pitchFamily="34" charset="-122"/>
              </a:endParaRPr>
            </a:p>
          </p:txBody>
        </p:sp>
      </p:grpSp>
      <p:sp>
        <p:nvSpPr>
          <p:cNvPr id="5" name="箭头: 左右 4">
            <a:extLst>
              <a:ext uri="{FF2B5EF4-FFF2-40B4-BE49-F238E27FC236}">
                <a16:creationId xmlns:a16="http://schemas.microsoft.com/office/drawing/2014/main" id="{11249519-8C9C-4BC0-B9C3-08F6BE310C30}"/>
              </a:ext>
            </a:extLst>
          </p:cNvPr>
          <p:cNvSpPr/>
          <p:nvPr/>
        </p:nvSpPr>
        <p:spPr bwMode="auto">
          <a:xfrm>
            <a:off x="3916081" y="1958368"/>
            <a:ext cx="646398" cy="27898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7" name="对话气泡: 椭圆形 6">
            <a:extLst>
              <a:ext uri="{FF2B5EF4-FFF2-40B4-BE49-F238E27FC236}">
                <a16:creationId xmlns:a16="http://schemas.microsoft.com/office/drawing/2014/main" id="{E72A65B6-2EF7-439D-BE25-5AAC260DDF5A}"/>
              </a:ext>
            </a:extLst>
          </p:cNvPr>
          <p:cNvSpPr/>
          <p:nvPr/>
        </p:nvSpPr>
        <p:spPr bwMode="auto">
          <a:xfrm>
            <a:off x="7236296" y="3271550"/>
            <a:ext cx="1008112" cy="355310"/>
          </a:xfrm>
          <a:prstGeom prst="wedgeEllipseCallout">
            <a:avLst>
              <a:gd name="adj1" fmla="val -295692"/>
              <a:gd name="adj2" fmla="val -41369"/>
            </a:avLst>
          </a:prstGeom>
          <a:noFill/>
          <a:ln w="28575" cap="flat" cmpd="sng" algn="ctr">
            <a:solidFill>
              <a:srgbClr val="7030A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B2A8D7D-EC0F-4F9D-BEDF-25EAF87180D1}"/>
                  </a:ext>
                </a:extLst>
              </p:cNvPr>
              <p:cNvSpPr txBox="1"/>
              <p:nvPr/>
            </p:nvSpPr>
            <p:spPr>
              <a:xfrm>
                <a:off x="611560" y="3294032"/>
                <a:ext cx="4141675" cy="1434560"/>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just">
                  <a:lnSpc>
                    <a:spcPct val="120000"/>
                  </a:lnSpc>
                  <a:buNone/>
                </a:pPr>
                <a:r>
                  <a:rPr lang="zh-CN" altLang="en-US" sz="1400" dirty="0">
                    <a:latin typeface="等线" panose="02010600030101010101" pitchFamily="2" charset="-122"/>
                    <a:ea typeface="等线" panose="02010600030101010101" pitchFamily="2" charset="-122"/>
                  </a:rPr>
                  <a:t>当</a:t>
                </a:r>
                <a14:m>
                  <m:oMath xmlns:m="http://schemas.openxmlformats.org/officeDocument/2006/math">
                    <m:r>
                      <a:rPr lang="zh-CN" altLang="en-US" sz="1400" i="1">
                        <a:latin typeface="Cambria Math" panose="02040503050406030204" pitchFamily="18" charset="0"/>
                      </a:rPr>
                      <m:t>𝑠</m:t>
                    </m:r>
                    <m:r>
                      <a:rPr lang="zh-CN" altLang="en-US" sz="1400">
                        <a:latin typeface="Cambria Math" panose="02040503050406030204" pitchFamily="18" charset="0"/>
                      </a:rPr>
                      <m:t>≫1</m:t>
                    </m:r>
                    <m:r>
                      <a:rPr lang="en-US" altLang="zh-CN" sz="1400" b="0" i="0" smtClean="0">
                        <a:latin typeface="Cambria Math" panose="02040503050406030204" pitchFamily="18" charset="0"/>
                      </a:rPr>
                      <m:t> </m:t>
                    </m:r>
                  </m:oMath>
                </a14:m>
                <a:r>
                  <a:rPr lang="zh-CN" altLang="en-US" sz="1400" dirty="0">
                    <a:latin typeface="等线" panose="02010600030101010101" pitchFamily="2" charset="-122"/>
                    <a:ea typeface="等线" panose="02010600030101010101" pitchFamily="2" charset="-122"/>
                  </a:rPr>
                  <a:t>（</a:t>
                </a:r>
                <a14:m>
                  <m:oMath xmlns:m="http://schemas.openxmlformats.org/officeDocument/2006/math">
                    <m:r>
                      <a:rPr lang="zh-CN" altLang="en-US" sz="1400" i="1">
                        <a:latin typeface="Cambria Math" panose="02040503050406030204" pitchFamily="18" charset="0"/>
                      </a:rPr>
                      <m:t>𝜛</m:t>
                    </m:r>
                    <m:r>
                      <a:rPr lang="zh-CN" altLang="en-US" sz="1400" i="1" smtClean="0">
                        <a:latin typeface="Cambria Math" panose="02040503050406030204" pitchFamily="18" charset="0"/>
                      </a:rPr>
                      <m:t>≫</m:t>
                    </m:r>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𝜛</m:t>
                        </m:r>
                      </m:e>
                      <m:sub>
                        <m:r>
                          <a:rPr lang="zh-CN" altLang="en-US" sz="1400">
                            <a:latin typeface="Cambria Math" panose="02040503050406030204" pitchFamily="18" charset="0"/>
                          </a:rPr>
                          <m:t>0</m:t>
                        </m:r>
                      </m:sub>
                    </m:sSub>
                  </m:oMath>
                </a14:m>
                <a:r>
                  <a:rPr lang="zh-CN" altLang="en-US" sz="1400" dirty="0">
                    <a:latin typeface="等线" panose="02010600030101010101" pitchFamily="2" charset="-122"/>
                    <a:ea typeface="等线" panose="02010600030101010101" pitchFamily="2" charset="-122"/>
                  </a:rPr>
                  <a:t>）</a:t>
                </a:r>
                <a:endParaRPr lang="en-US" altLang="zh-CN" sz="1400" dirty="0">
                  <a:latin typeface="等线" panose="02010600030101010101" pitchFamily="2" charset="-122"/>
                  <a:ea typeface="等线" panose="02010600030101010101" pitchFamily="2" charset="-122"/>
                </a:endParaRPr>
              </a:p>
              <a:p>
                <a:pPr marL="0" indent="360000" algn="just">
                  <a:lnSpc>
                    <a:spcPct val="120000"/>
                  </a:lnSpc>
                  <a:buNone/>
                </a:pPr>
                <a:r>
                  <a:rPr lang="zh-CN" altLang="en-US" sz="1400" dirty="0">
                    <a:latin typeface="等线" panose="02010600030101010101" pitchFamily="2" charset="-122"/>
                    <a:ea typeface="等线" panose="02010600030101010101" pitchFamily="2" charset="-122"/>
                  </a:rPr>
                  <a:t>此时激振频率相对于系统固有频率很高，</a:t>
                </a:r>
                <a:r>
                  <a:rPr lang="zh-CN" altLang="en-US" sz="1400" b="1" dirty="0">
                    <a:latin typeface="等线" panose="02010600030101010101" pitchFamily="2" charset="-122"/>
                    <a:ea typeface="等线" panose="02010600030101010101" pitchFamily="2" charset="-122"/>
                  </a:rPr>
                  <a:t>响应的振幅较小</a:t>
                </a:r>
                <a:r>
                  <a:rPr lang="zh-CN" altLang="en-US" sz="1400" dirty="0">
                    <a:latin typeface="等线" panose="02010600030101010101" pitchFamily="2" charset="-122"/>
                    <a:ea typeface="等线" panose="02010600030101010101" pitchFamily="2" charset="-122"/>
                  </a:rPr>
                  <a:t>。</a:t>
                </a:r>
                <a:endParaRPr lang="en-US" altLang="zh-CN" sz="1400" dirty="0">
                  <a:latin typeface="等线" panose="02010600030101010101" pitchFamily="2" charset="-122"/>
                  <a:ea typeface="等线" panose="02010600030101010101" pitchFamily="2" charset="-122"/>
                </a:endParaRPr>
              </a:p>
              <a:p>
                <a:pPr marL="0" marR="0" lvl="0" indent="360000" algn="just" defTabSz="914400" rtl="0" eaLnBrk="0" fontAlgn="base" latinLnBrk="0" hangingPunct="0">
                  <a:lnSpc>
                    <a:spcPct val="12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对应于不同</a:t>
                </a:r>
                <a14:m>
                  <m:oMath xmlns:m="http://schemas.openxmlformats.org/officeDocument/2006/math">
                    <m:r>
                      <a:rPr kumimoji="0" lang="en-US" altLang="zh-CN" sz="1800" b="0"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zh-CN" alt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𝜉</m:t>
                    </m:r>
                  </m:oMath>
                </a14:m>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 值，曲线较为密集，说明</a:t>
                </a:r>
                <a:r>
                  <a:rPr kumimoji="0" lang="zh-CN" altLang="en-US" sz="14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阻尼影响不显著</a:t>
                </a: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a:t>
                </a:r>
              </a:p>
            </p:txBody>
          </p:sp>
        </mc:Choice>
        <mc:Fallback xmlns="">
          <p:sp>
            <p:nvSpPr>
              <p:cNvPr id="18" name="文本框 17">
                <a:extLst>
                  <a:ext uri="{FF2B5EF4-FFF2-40B4-BE49-F238E27FC236}">
                    <a16:creationId xmlns:a16="http://schemas.microsoft.com/office/drawing/2014/main" id="{AB2A8D7D-EC0F-4F9D-BEDF-25EAF87180D1}"/>
                  </a:ext>
                </a:extLst>
              </p:cNvPr>
              <p:cNvSpPr txBox="1">
                <a:spLocks noRot="1" noChangeAspect="1" noMove="1" noResize="1" noEditPoints="1" noAdjustHandles="1" noChangeArrowheads="1" noChangeShapeType="1" noTextEdit="1"/>
              </p:cNvSpPr>
              <p:nvPr/>
            </p:nvSpPr>
            <p:spPr>
              <a:xfrm>
                <a:off x="611560" y="3294032"/>
                <a:ext cx="4141675" cy="1434560"/>
              </a:xfrm>
              <a:prstGeom prst="rect">
                <a:avLst/>
              </a:prstGeom>
              <a:blipFill>
                <a:blip r:embed="rId5"/>
                <a:stretch>
                  <a:fillRect l="-146" b="-2500"/>
                </a:stretch>
              </a:blipFill>
              <a:ln w="22225">
                <a:solidFill>
                  <a:srgbClr val="7030A0"/>
                </a:solidFill>
                <a:prstDash val="sysDash"/>
              </a:ln>
            </p:spPr>
            <p:txBody>
              <a:bodyPr/>
              <a:lstStyle/>
              <a:p>
                <a:r>
                  <a:rPr lang="zh-CN" altLang="en-US">
                    <a:noFill/>
                  </a:rPr>
                  <a:t> </a:t>
                </a:r>
              </a:p>
            </p:txBody>
          </p:sp>
        </mc:Fallback>
      </mc:AlternateContent>
    </p:spTree>
    <p:extLst>
      <p:ext uri="{BB962C8B-B14F-4D97-AF65-F5344CB8AC3E}">
        <p14:creationId xmlns:p14="http://schemas.microsoft.com/office/powerpoint/2010/main" val="86935093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减振性能研究原理</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341617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pic>
        <p:nvPicPr>
          <p:cNvPr id="3" name="图片 2">
            <a:extLst>
              <a:ext uri="{FF2B5EF4-FFF2-40B4-BE49-F238E27FC236}">
                <a16:creationId xmlns:a16="http://schemas.microsoft.com/office/drawing/2014/main" id="{CCE3F11C-CFA3-4DA9-B283-9EA86B7B021E}"/>
              </a:ext>
            </a:extLst>
          </p:cNvPr>
          <p:cNvPicPr>
            <a:picLocks noChangeAspect="1"/>
          </p:cNvPicPr>
          <p:nvPr/>
        </p:nvPicPr>
        <p:blipFill>
          <a:blip r:embed="rId3"/>
          <a:stretch>
            <a:fillRect/>
          </a:stretch>
        </p:blipFill>
        <p:spPr>
          <a:xfrm>
            <a:off x="4994527" y="998208"/>
            <a:ext cx="3671888" cy="2886075"/>
          </a:xfrm>
          <a:prstGeom prst="rect">
            <a:avLst/>
          </a:prstGeom>
        </p:spPr>
      </p:pic>
      <p:grpSp>
        <p:nvGrpSpPr>
          <p:cNvPr id="13" name="组合 12">
            <a:extLst>
              <a:ext uri="{FF2B5EF4-FFF2-40B4-BE49-F238E27FC236}">
                <a16:creationId xmlns:a16="http://schemas.microsoft.com/office/drawing/2014/main" id="{A257672F-8839-46CA-A432-68C07887336C}"/>
              </a:ext>
            </a:extLst>
          </p:cNvPr>
          <p:cNvGrpSpPr/>
          <p:nvPr/>
        </p:nvGrpSpPr>
        <p:grpSpPr>
          <a:xfrm>
            <a:off x="477585" y="1070268"/>
            <a:ext cx="3564868" cy="481348"/>
            <a:chOff x="0" y="741898"/>
            <a:chExt cx="1775520" cy="481348"/>
          </a:xfrm>
        </p:grpSpPr>
        <p:sp>
          <p:nvSpPr>
            <p:cNvPr id="14" name="箭头: 五边形 13">
              <a:extLst>
                <a:ext uri="{FF2B5EF4-FFF2-40B4-BE49-F238E27FC236}">
                  <a16:creationId xmlns:a16="http://schemas.microsoft.com/office/drawing/2014/main" id="{FCB3539D-6535-433B-B88F-C6559FA7E92A}"/>
                </a:ext>
              </a:extLst>
            </p:cNvPr>
            <p:cNvSpPr/>
            <p:nvPr/>
          </p:nvSpPr>
          <p:spPr>
            <a:xfrm>
              <a:off x="0" y="825673"/>
              <a:ext cx="1775520" cy="397573"/>
            </a:xfrm>
            <a:prstGeom prst="homePlat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16" name="箭头: 五边形 15">
              <a:extLst>
                <a:ext uri="{FF2B5EF4-FFF2-40B4-BE49-F238E27FC236}">
                  <a16:creationId xmlns:a16="http://schemas.microsoft.com/office/drawing/2014/main" id="{57662859-6C89-4D24-B014-F7D1D420FE54}"/>
                </a:ext>
              </a:extLst>
            </p:cNvPr>
            <p:cNvSpPr/>
            <p:nvPr/>
          </p:nvSpPr>
          <p:spPr>
            <a:xfrm>
              <a:off x="0" y="741898"/>
              <a:ext cx="1775520" cy="397573"/>
            </a:xfrm>
            <a:prstGeom prst="homePlate">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利用</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简谐激励</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下的</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稳态响应</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特性</a:t>
              </a:r>
            </a:p>
          </p:txBody>
        </p:sp>
      </p:grpSp>
      <p:grpSp>
        <p:nvGrpSpPr>
          <p:cNvPr id="6" name="组合 5">
            <a:extLst>
              <a:ext uri="{FF2B5EF4-FFF2-40B4-BE49-F238E27FC236}">
                <a16:creationId xmlns:a16="http://schemas.microsoft.com/office/drawing/2014/main" id="{7A0FA4BD-6D3F-4590-A961-A1FCA04F63D4}"/>
              </a:ext>
            </a:extLst>
          </p:cNvPr>
          <p:cNvGrpSpPr/>
          <p:nvPr/>
        </p:nvGrpSpPr>
        <p:grpSpPr>
          <a:xfrm>
            <a:off x="477585" y="1733336"/>
            <a:ext cx="3184322" cy="1149451"/>
            <a:chOff x="127066" y="1424185"/>
            <a:chExt cx="3184322" cy="1149451"/>
          </a:xfrm>
        </p:grpSpPr>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F4E4226-42FB-4706-8FCA-A504747249AA}"/>
                    </a:ext>
                  </a:extLst>
                </p:cNvPr>
                <p:cNvSpPr txBox="1"/>
                <p:nvPr/>
              </p:nvSpPr>
              <p:spPr>
                <a:xfrm>
                  <a:off x="359060" y="1424185"/>
                  <a:ext cx="2952328" cy="729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𝛽</m:t>
                        </m:r>
                        <m:d>
                          <m:dPr>
                            <m:ctrlPr>
                              <a:rPr lang="zh-CN" altLang="en-US" i="1">
                                <a:latin typeface="Cambria Math" panose="02040503050406030204" pitchFamily="18" charset="0"/>
                              </a:rPr>
                            </m:ctrlPr>
                          </m:dPr>
                          <m:e>
                            <m:r>
                              <a:rPr lang="zh-CN" altLang="en-US" i="1">
                                <a:latin typeface="Cambria Math" panose="02040503050406030204" pitchFamily="18" charset="0"/>
                              </a:rPr>
                              <m:t>𝑠</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ad>
                              <m:radPr>
                                <m:degHide m:val="on"/>
                                <m:ctrlPr>
                                  <a:rPr lang="zh-CN" altLang="en-US" i="1">
                                    <a:solidFill>
                                      <a:srgbClr val="836967"/>
                                    </a:solidFill>
                                    <a:latin typeface="Cambria Math" panose="02040503050406030204" pitchFamily="18" charset="0"/>
                                  </a:rPr>
                                </m:ctrlPr>
                              </m:radPr>
                              <m:deg/>
                              <m:e>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𝑠</m:t>
                                            </m:r>
                                          </m:e>
                                          <m:sup>
                                            <m:r>
                                              <a:rPr lang="zh-CN" altLang="en-US" i="0">
                                                <a:latin typeface="Cambria Math" panose="02040503050406030204" pitchFamily="18" charset="0"/>
                                              </a:rPr>
                                              <m:t>2</m:t>
                                            </m:r>
                                          </m:sup>
                                        </m:sSup>
                                      </m:e>
                                    </m:d>
                                  </m:e>
                                  <m:sup>
                                    <m:r>
                                      <a:rPr lang="zh-CN" altLang="en-US" i="0">
                                        <a:latin typeface="Cambria Math" panose="02040503050406030204" pitchFamily="18" charset="0"/>
                                      </a:rPr>
                                      <m:t>2</m:t>
                                    </m:r>
                                  </m:sup>
                                </m:sSup>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2</m:t>
                                        </m:r>
                                        <m:r>
                                          <a:rPr lang="zh-CN" altLang="en-US" i="1">
                                            <a:latin typeface="Cambria Math" panose="02040503050406030204" pitchFamily="18" charset="0"/>
                                          </a:rPr>
                                          <m:t>𝜉</m:t>
                                        </m:r>
                                        <m:r>
                                          <a:rPr lang="zh-CN" altLang="en-US" i="1">
                                            <a:latin typeface="Cambria Math" panose="02040503050406030204" pitchFamily="18" charset="0"/>
                                          </a:rPr>
                                          <m:t>𝑠</m:t>
                                        </m:r>
                                      </m:e>
                                    </m:d>
                                  </m:e>
                                  <m:sup>
                                    <m:r>
                                      <a:rPr lang="zh-CN" altLang="en-US" i="0">
                                        <a:latin typeface="Cambria Math" panose="02040503050406030204" pitchFamily="18" charset="0"/>
                                      </a:rPr>
                                      <m:t>2</m:t>
                                    </m:r>
                                  </m:sup>
                                </m:sSup>
                              </m:e>
                            </m:rad>
                          </m:den>
                        </m:f>
                      </m:oMath>
                    </m:oMathPara>
                  </a14:m>
                  <a:endParaRPr lang="zh-CN" altLang="en-US" dirty="0"/>
                </a:p>
              </p:txBody>
            </p:sp>
          </mc:Choice>
          <mc:Fallback xmlns="">
            <p:sp>
              <p:nvSpPr>
                <p:cNvPr id="9" name="文本框 8">
                  <a:extLst>
                    <a:ext uri="{FF2B5EF4-FFF2-40B4-BE49-F238E27FC236}">
                      <a16:creationId xmlns:a16="http://schemas.microsoft.com/office/drawing/2014/main" id="{CF4E4226-42FB-4706-8FCA-A504747249AA}"/>
                    </a:ext>
                  </a:extLst>
                </p:cNvPr>
                <p:cNvSpPr txBox="1">
                  <a:spLocks noRot="1" noChangeAspect="1" noMove="1" noResize="1" noEditPoints="1" noAdjustHandles="1" noChangeArrowheads="1" noChangeShapeType="1" noTextEdit="1"/>
                </p:cNvSpPr>
                <p:nvPr/>
              </p:nvSpPr>
              <p:spPr>
                <a:xfrm>
                  <a:off x="359060" y="1424185"/>
                  <a:ext cx="2952328" cy="729046"/>
                </a:xfrm>
                <a:prstGeom prst="rect">
                  <a:avLst/>
                </a:prstGeom>
                <a:blipFill>
                  <a:blip r:embed="rId4"/>
                  <a:stretch>
                    <a:fillRect/>
                  </a:stretch>
                </a:blipFill>
              </p:spPr>
              <p:txBody>
                <a:bodyPr/>
                <a:lstStyle/>
                <a:p>
                  <a:r>
                    <a:rPr lang="zh-CN" altLang="en-US">
                      <a:noFill/>
                    </a:rPr>
                    <a:t> </a:t>
                  </a:r>
                </a:p>
              </p:txBody>
            </p:sp>
          </mc:Fallback>
        </mc:AlternateContent>
        <p:sp>
          <p:nvSpPr>
            <p:cNvPr id="4" name="矩形 3">
              <a:extLst>
                <a:ext uri="{FF2B5EF4-FFF2-40B4-BE49-F238E27FC236}">
                  <a16:creationId xmlns:a16="http://schemas.microsoft.com/office/drawing/2014/main" id="{4F4DCDEC-B6F7-4FE0-9143-E28CB0A364A0}"/>
                </a:ext>
              </a:extLst>
            </p:cNvPr>
            <p:cNvSpPr/>
            <p:nvPr/>
          </p:nvSpPr>
          <p:spPr bwMode="auto">
            <a:xfrm>
              <a:off x="323528" y="1424185"/>
              <a:ext cx="648072" cy="729046"/>
            </a:xfrm>
            <a:prstGeom prst="rect">
              <a:avLst/>
            </a:prstGeom>
            <a:noFill/>
            <a:ln w="31750"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17" name="电动升降立式分散机">
              <a:extLst>
                <a:ext uri="{FF2B5EF4-FFF2-40B4-BE49-F238E27FC236}">
                  <a16:creationId xmlns:a16="http://schemas.microsoft.com/office/drawing/2014/main" id="{271440C8-111C-4EB1-BFC5-55CCF928681E}"/>
                </a:ext>
              </a:extLst>
            </p:cNvPr>
            <p:cNvSpPr txBox="1"/>
            <p:nvPr/>
          </p:nvSpPr>
          <p:spPr>
            <a:xfrm>
              <a:off x="127066" y="2265859"/>
              <a:ext cx="1169549" cy="307777"/>
            </a:xfrm>
            <a:prstGeom prst="rect">
              <a:avLst/>
            </a:prstGeom>
            <a:ln w="12700">
              <a:miter lim="400000"/>
            </a:ln>
          </p:spPr>
          <p:txBody>
            <a:bodyPr wrap="none" lIns="45719" rIns="45719">
              <a:spAutoFit/>
            </a:bodyPr>
            <a:lstStyle>
              <a:lvl1pPr>
                <a:defRPr sz="1300"/>
              </a:lvl1pPr>
            </a:lstStyle>
            <a:p>
              <a:r>
                <a:rPr lang="zh-CN" altLang="en-US" sz="1400" b="1" dirty="0">
                  <a:solidFill>
                    <a:schemeClr val="tx2">
                      <a:lumMod val="60000"/>
                      <a:lumOff val="40000"/>
                    </a:schemeClr>
                  </a:solidFill>
                  <a:latin typeface="微软雅黑" pitchFamily="34" charset="-122"/>
                  <a:ea typeface="微软雅黑" pitchFamily="34" charset="-122"/>
                </a:rPr>
                <a:t>幅频特性曲线</a:t>
              </a:r>
              <a:endParaRPr sz="1400" b="1" dirty="0">
                <a:solidFill>
                  <a:schemeClr val="tx2">
                    <a:lumMod val="60000"/>
                    <a:lumOff val="40000"/>
                  </a:schemeClr>
                </a:solidFill>
                <a:latin typeface="微软雅黑" pitchFamily="34" charset="-122"/>
                <a:ea typeface="微软雅黑" pitchFamily="34" charset="-122"/>
              </a:endParaRPr>
            </a:p>
          </p:txBody>
        </p:sp>
      </p:grpSp>
      <p:sp>
        <p:nvSpPr>
          <p:cNvPr id="5" name="箭头: 左右 4">
            <a:extLst>
              <a:ext uri="{FF2B5EF4-FFF2-40B4-BE49-F238E27FC236}">
                <a16:creationId xmlns:a16="http://schemas.microsoft.com/office/drawing/2014/main" id="{11249519-8C9C-4BC0-B9C3-08F6BE310C30}"/>
              </a:ext>
            </a:extLst>
          </p:cNvPr>
          <p:cNvSpPr/>
          <p:nvPr/>
        </p:nvSpPr>
        <p:spPr bwMode="auto">
          <a:xfrm>
            <a:off x="3916081" y="1958368"/>
            <a:ext cx="646398" cy="27898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7" name="对话气泡: 椭圆形 6">
            <a:extLst>
              <a:ext uri="{FF2B5EF4-FFF2-40B4-BE49-F238E27FC236}">
                <a16:creationId xmlns:a16="http://schemas.microsoft.com/office/drawing/2014/main" id="{E72A65B6-2EF7-439D-BE25-5AAC260DDF5A}"/>
              </a:ext>
            </a:extLst>
          </p:cNvPr>
          <p:cNvSpPr/>
          <p:nvPr/>
        </p:nvSpPr>
        <p:spPr bwMode="auto">
          <a:xfrm>
            <a:off x="5796136" y="998208"/>
            <a:ext cx="1008112" cy="2581654"/>
          </a:xfrm>
          <a:prstGeom prst="wedgeEllipseCallout">
            <a:avLst>
              <a:gd name="adj1" fmla="val -152437"/>
              <a:gd name="adj2" fmla="val 38746"/>
            </a:avLst>
          </a:prstGeom>
          <a:noFill/>
          <a:ln w="28575" cap="flat" cmpd="sng" algn="ctr">
            <a:solidFill>
              <a:srgbClr val="7030A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AB2A8D7D-EC0F-4F9D-BEDF-25EAF87180D1}"/>
                  </a:ext>
                </a:extLst>
              </p:cNvPr>
              <p:cNvSpPr txBox="1"/>
              <p:nvPr/>
            </p:nvSpPr>
            <p:spPr>
              <a:xfrm>
                <a:off x="611560" y="3294032"/>
                <a:ext cx="4141675" cy="1434560"/>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just">
                  <a:lnSpc>
                    <a:spcPct val="120000"/>
                  </a:lnSpc>
                  <a:buNone/>
                </a:pPr>
                <a:r>
                  <a:rPr lang="zh-CN" altLang="en-US" sz="1400" dirty="0">
                    <a:latin typeface="等线" panose="02010600030101010101" pitchFamily="2" charset="-122"/>
                    <a:ea typeface="等线" panose="02010600030101010101" pitchFamily="2" charset="-122"/>
                  </a:rPr>
                  <a:t>当</a:t>
                </a:r>
                <a14:m>
                  <m:oMath xmlns:m="http://schemas.openxmlformats.org/officeDocument/2006/math">
                    <m:r>
                      <a:rPr lang="zh-CN" altLang="en-US" sz="1400" i="1">
                        <a:latin typeface="Cambria Math" panose="02040503050406030204" pitchFamily="18" charset="0"/>
                      </a:rPr>
                      <m:t>𝑠</m:t>
                    </m:r>
                    <m:r>
                      <a:rPr lang="zh-CN" altLang="en-US" sz="1400">
                        <a:latin typeface="Cambria Math" panose="02040503050406030204" pitchFamily="18" charset="0"/>
                      </a:rPr>
                      <m:t>≈1</m:t>
                    </m:r>
                    <m:r>
                      <a:rPr lang="en-US" altLang="zh-CN" sz="1400" b="0" i="0" smtClean="0">
                        <a:latin typeface="Cambria Math" panose="02040503050406030204" pitchFamily="18" charset="0"/>
                      </a:rPr>
                      <m:t> </m:t>
                    </m:r>
                  </m:oMath>
                </a14:m>
                <a:r>
                  <a:rPr lang="zh-CN" altLang="en-US" sz="1400" dirty="0">
                    <a:latin typeface="等线" panose="02010600030101010101" pitchFamily="2" charset="-122"/>
                    <a:ea typeface="等线" panose="02010600030101010101" pitchFamily="2" charset="-122"/>
                  </a:rPr>
                  <a:t>（</a:t>
                </a:r>
                <a14:m>
                  <m:oMath xmlns:m="http://schemas.openxmlformats.org/officeDocument/2006/math">
                    <m:r>
                      <a:rPr lang="zh-CN" altLang="en-US" sz="1400" i="1">
                        <a:latin typeface="Cambria Math" panose="02040503050406030204" pitchFamily="18" charset="0"/>
                      </a:rPr>
                      <m:t>𝜛</m:t>
                    </m:r>
                    <m:r>
                      <a:rPr lang="zh-CN" altLang="en-US" sz="1400" i="1">
                        <a:latin typeface="Cambria Math" panose="02040503050406030204" pitchFamily="18" charset="0"/>
                      </a:rPr>
                      <m:t>≈</m:t>
                    </m:r>
                    <m:sSub>
                      <m:sSubPr>
                        <m:ctrlPr>
                          <a:rPr lang="zh-CN" altLang="en-US" sz="1400" i="1" smtClean="0">
                            <a:solidFill>
                              <a:srgbClr val="836967"/>
                            </a:solidFill>
                            <a:latin typeface="Cambria Math" panose="02040503050406030204" pitchFamily="18" charset="0"/>
                          </a:rPr>
                        </m:ctrlPr>
                      </m:sSubPr>
                      <m:e>
                        <m:r>
                          <a:rPr lang="zh-CN" altLang="en-US" sz="1400" i="1">
                            <a:latin typeface="Cambria Math" panose="02040503050406030204" pitchFamily="18" charset="0"/>
                          </a:rPr>
                          <m:t>𝜛</m:t>
                        </m:r>
                      </m:e>
                      <m:sub>
                        <m:r>
                          <a:rPr lang="zh-CN" altLang="en-US" sz="1400">
                            <a:latin typeface="Cambria Math" panose="02040503050406030204" pitchFamily="18" charset="0"/>
                          </a:rPr>
                          <m:t>0</m:t>
                        </m:r>
                      </m:sub>
                    </m:sSub>
                  </m:oMath>
                </a14:m>
                <a:r>
                  <a:rPr lang="zh-CN" altLang="en-US" sz="1400" dirty="0">
                    <a:latin typeface="等线" panose="02010600030101010101" pitchFamily="2" charset="-122"/>
                    <a:ea typeface="等线" panose="02010600030101010101" pitchFamily="2" charset="-122"/>
                  </a:rPr>
                  <a:t>）</a:t>
                </a:r>
                <a:endParaRPr lang="en-US" altLang="zh-CN" sz="1400" dirty="0">
                  <a:latin typeface="等线" panose="02010600030101010101" pitchFamily="2" charset="-122"/>
                  <a:ea typeface="等线" panose="02010600030101010101" pitchFamily="2" charset="-122"/>
                </a:endParaRPr>
              </a:p>
              <a:p>
                <a:pPr marL="0" indent="360000" algn="just">
                  <a:lnSpc>
                    <a:spcPct val="120000"/>
                  </a:lnSpc>
                  <a:buNone/>
                </a:pP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对应于较小</a:t>
                </a:r>
                <a14:m>
                  <m:oMath xmlns:m="http://schemas.openxmlformats.org/officeDocument/2006/math">
                    <m:r>
                      <a:rPr kumimoji="0" lang="en-US" altLang="zh-CN" sz="1800" b="0" i="0" u="none" strike="noStrike" kern="1200" cap="none" spc="0" normalizeH="0" baseline="0" noProof="0" smtClean="0">
                        <a:ln>
                          <a:noFill/>
                        </a:ln>
                        <a:solidFill>
                          <a:srgbClr val="000000"/>
                        </a:solidFill>
                        <a:effectLst/>
                        <a:uLnTx/>
                        <a:uFillTx/>
                        <a:latin typeface="Cambria Math" panose="02040503050406030204" pitchFamily="18" charset="0"/>
                        <a:cs typeface="+mn-cs"/>
                      </a:rPr>
                      <m:t> </m:t>
                    </m:r>
                    <m:r>
                      <a:rPr kumimoji="0" lang="zh-CN" altLang="en-US" sz="1800" b="0" i="1" u="none" strike="noStrike" kern="1200" cap="none" spc="0" normalizeH="0" baseline="0" noProof="0" smtClean="0">
                        <a:ln>
                          <a:noFill/>
                        </a:ln>
                        <a:solidFill>
                          <a:srgbClr val="000000"/>
                        </a:solidFill>
                        <a:effectLst/>
                        <a:uLnTx/>
                        <a:uFillTx/>
                        <a:latin typeface="Cambria Math" panose="02040503050406030204" pitchFamily="18" charset="0"/>
                        <a:cs typeface="+mn-cs"/>
                      </a:rPr>
                      <m:t>𝜉</m:t>
                    </m:r>
                  </m:oMath>
                </a14:m>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 值，振幅</a:t>
                </a:r>
                <a:r>
                  <a:rPr kumimoji="0" lang="zh-CN" altLang="en-US" sz="14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迅速增大</a:t>
                </a: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，产生了</a:t>
                </a:r>
                <a:r>
                  <a:rPr kumimoji="0" lang="zh-CN" altLang="en-US" sz="14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共振效应</a:t>
                </a: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a:t>
                </a:r>
                <a:endParaRPr lang="en-US" altLang="zh-CN" sz="1400" dirty="0">
                  <a:latin typeface="等线" panose="02010600030101010101" pitchFamily="2" charset="-122"/>
                  <a:ea typeface="等线" panose="02010600030101010101" pitchFamily="2" charset="-122"/>
                </a:endParaRPr>
              </a:p>
              <a:p>
                <a:pPr marL="0" marR="0" lvl="0" indent="360000" algn="just" defTabSz="914400" rtl="0" eaLnBrk="0" fontAlgn="base" latinLnBrk="0" hangingPunct="0">
                  <a:lnSpc>
                    <a:spcPct val="120000"/>
                  </a:lnSpc>
                  <a:spcBef>
                    <a:spcPct val="0"/>
                  </a:spcBef>
                  <a:spcAft>
                    <a:spcPct val="0"/>
                  </a:spcAft>
                  <a:buClrTx/>
                  <a:buSzTx/>
                  <a:buFontTx/>
                  <a:buNone/>
                  <a:tabLst/>
                  <a:defRPr/>
                </a:pP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共振对于来自</a:t>
                </a:r>
                <a:r>
                  <a:rPr kumimoji="0" lang="zh-CN" altLang="en-US" sz="1400" b="1"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阻尼的影响十分敏感</a:t>
                </a:r>
                <a:r>
                  <a:rPr kumimoji="0" lang="zh-CN" altLang="en-US" sz="14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，在此区域增加阻尼可使振幅明显下降。</a:t>
                </a:r>
              </a:p>
            </p:txBody>
          </p:sp>
        </mc:Choice>
        <mc:Fallback xmlns="">
          <p:sp>
            <p:nvSpPr>
              <p:cNvPr id="18" name="文本框 17">
                <a:extLst>
                  <a:ext uri="{FF2B5EF4-FFF2-40B4-BE49-F238E27FC236}">
                    <a16:creationId xmlns:a16="http://schemas.microsoft.com/office/drawing/2014/main" id="{AB2A8D7D-EC0F-4F9D-BEDF-25EAF87180D1}"/>
                  </a:ext>
                </a:extLst>
              </p:cNvPr>
              <p:cNvSpPr txBox="1">
                <a:spLocks noRot="1" noChangeAspect="1" noMove="1" noResize="1" noEditPoints="1" noAdjustHandles="1" noChangeArrowheads="1" noChangeShapeType="1" noTextEdit="1"/>
              </p:cNvSpPr>
              <p:nvPr/>
            </p:nvSpPr>
            <p:spPr>
              <a:xfrm>
                <a:off x="611560" y="3294032"/>
                <a:ext cx="4141675" cy="1434560"/>
              </a:xfrm>
              <a:prstGeom prst="rect">
                <a:avLst/>
              </a:prstGeom>
              <a:blipFill>
                <a:blip r:embed="rId5"/>
                <a:stretch>
                  <a:fillRect l="-146" b="-2500"/>
                </a:stretch>
              </a:blipFill>
              <a:ln w="22225">
                <a:solidFill>
                  <a:srgbClr val="7030A0"/>
                </a:solidFill>
                <a:prstDash val="sysDash"/>
              </a:ln>
            </p:spPr>
            <p:txBody>
              <a:bodyPr/>
              <a:lstStyle/>
              <a:p>
                <a:r>
                  <a:rPr lang="zh-CN" altLang="en-US">
                    <a:noFill/>
                  </a:rPr>
                  <a:t> </a:t>
                </a:r>
              </a:p>
            </p:txBody>
          </p:sp>
        </mc:Fallback>
      </mc:AlternateContent>
    </p:spTree>
    <p:extLst>
      <p:ext uri="{BB962C8B-B14F-4D97-AF65-F5344CB8AC3E}">
        <p14:creationId xmlns:p14="http://schemas.microsoft.com/office/powerpoint/2010/main" val="188600286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涂层材料减振性能试验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9" name="文本框 8">
            <a:extLst>
              <a:ext uri="{FF2B5EF4-FFF2-40B4-BE49-F238E27FC236}">
                <a16:creationId xmlns:a16="http://schemas.microsoft.com/office/drawing/2014/main" id="{AFCB081C-5D51-4454-8881-0E6D621CBABF}"/>
              </a:ext>
            </a:extLst>
          </p:cNvPr>
          <p:cNvSpPr txBox="1"/>
          <p:nvPr/>
        </p:nvSpPr>
        <p:spPr>
          <a:xfrm>
            <a:off x="601002" y="599115"/>
            <a:ext cx="3898989" cy="186775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dirty="0"/>
              <a:t>针对设计制造的飞机管道水性阻尼减振涂层材料，通过试验测得试验件</a:t>
            </a:r>
            <a:r>
              <a:rPr lang="zh-CN" altLang="en-US" sz="1400" b="1" u="sng" dirty="0">
                <a:ln cmpd="dbl">
                  <a:solidFill>
                    <a:srgbClr val="1F65B0"/>
                  </a:solidFill>
                </a:ln>
                <a:uFill>
                  <a:solidFill>
                    <a:srgbClr val="FF0000"/>
                  </a:solidFill>
                </a:uFill>
              </a:rPr>
              <a:t>共振区加速度</a:t>
            </a:r>
            <a:r>
              <a:rPr lang="zh-CN" altLang="en-US" sz="1400" dirty="0"/>
              <a:t>的变化，验证飞机管道水性阻尼减振涂层材料的</a:t>
            </a:r>
            <a:r>
              <a:rPr lang="zh-CN" altLang="en-US" sz="1400" b="1" u="sng" dirty="0">
                <a:ln cmpd="dbl">
                  <a:solidFill>
                    <a:srgbClr val="1F65B0"/>
                  </a:solidFill>
                </a:ln>
                <a:uFill>
                  <a:solidFill>
                    <a:srgbClr val="FF0000"/>
                  </a:solidFill>
                </a:uFill>
              </a:rPr>
              <a:t>有效性和工程实用性</a:t>
            </a:r>
            <a:r>
              <a:rPr lang="zh-CN" altLang="en-US" sz="1400" dirty="0"/>
              <a:t>，通过对比分析</a:t>
            </a:r>
            <a:r>
              <a:rPr lang="zh-CN" altLang="en-US" sz="1400" b="1" u="sng" dirty="0">
                <a:ln cmpd="dbl">
                  <a:solidFill>
                    <a:srgbClr val="1F65B0"/>
                  </a:solidFill>
                </a:ln>
                <a:uFill>
                  <a:solidFill>
                    <a:srgbClr val="FF0000"/>
                  </a:solidFill>
                </a:uFill>
              </a:rPr>
              <a:t>变量</a:t>
            </a:r>
            <a:r>
              <a:rPr lang="zh-CN" altLang="en-US" sz="1400" dirty="0"/>
              <a:t>即</a:t>
            </a:r>
            <a:r>
              <a:rPr lang="zh-CN" altLang="en-US" sz="1400" b="1" u="sng" dirty="0">
                <a:ln cmpd="dbl">
                  <a:solidFill>
                    <a:srgbClr val="1F65B0"/>
                  </a:solidFill>
                </a:ln>
                <a:uFill>
                  <a:solidFill>
                    <a:srgbClr val="FF0000"/>
                  </a:solidFill>
                </a:uFill>
              </a:rPr>
              <a:t>填料云母粉的目数、固体含量和水性阻尼减振涂层的厚度</a:t>
            </a:r>
            <a:r>
              <a:rPr lang="zh-CN" altLang="en-US" sz="1400" dirty="0"/>
              <a:t>，探究飞机管道水性阻尼减振涂层的</a:t>
            </a:r>
            <a:r>
              <a:rPr lang="zh-CN" altLang="en-US" sz="1400" b="1" u="sng" dirty="0">
                <a:ln cmpd="dbl">
                  <a:solidFill>
                    <a:srgbClr val="1F65B0"/>
                  </a:solidFill>
                </a:ln>
                <a:uFill>
                  <a:solidFill>
                    <a:srgbClr val="FF0000"/>
                  </a:solidFill>
                </a:uFill>
              </a:rPr>
              <a:t>优化设计方法</a:t>
            </a:r>
            <a:r>
              <a:rPr lang="zh-CN" altLang="en-US" sz="1400" dirty="0"/>
              <a:t>。</a:t>
            </a:r>
          </a:p>
        </p:txBody>
      </p:sp>
      <p:sp>
        <p:nvSpPr>
          <p:cNvPr id="4" name="文本框 3">
            <a:extLst>
              <a:ext uri="{FF2B5EF4-FFF2-40B4-BE49-F238E27FC236}">
                <a16:creationId xmlns:a16="http://schemas.microsoft.com/office/drawing/2014/main" id="{B1B31EE6-2CDD-4931-87C1-D3C13A19EAB1}"/>
              </a:ext>
            </a:extLst>
          </p:cNvPr>
          <p:cNvSpPr txBox="1"/>
          <p:nvPr/>
        </p:nvSpPr>
        <p:spPr>
          <a:xfrm>
            <a:off x="92695" y="699542"/>
            <a:ext cx="461665" cy="1609223"/>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试验目的</a:t>
            </a:r>
          </a:p>
        </p:txBody>
      </p:sp>
      <p:sp>
        <p:nvSpPr>
          <p:cNvPr id="10" name="文本框 9">
            <a:extLst>
              <a:ext uri="{FF2B5EF4-FFF2-40B4-BE49-F238E27FC236}">
                <a16:creationId xmlns:a16="http://schemas.microsoft.com/office/drawing/2014/main" id="{3C694348-E55C-49A7-A50B-1ED37C47C7C6}"/>
              </a:ext>
            </a:extLst>
          </p:cNvPr>
          <p:cNvSpPr txBox="1"/>
          <p:nvPr/>
        </p:nvSpPr>
        <p:spPr>
          <a:xfrm>
            <a:off x="5155252" y="583609"/>
            <a:ext cx="3898989" cy="186775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FF6600"/>
              </a:buClr>
              <a:buFont typeface="Wingdings" panose="05000000000000000000" pitchFamily="2" charset="2"/>
              <a:buChar char="Ø"/>
            </a:pPr>
            <a:r>
              <a:rPr lang="zh-CN" altLang="en-US" sz="1400" dirty="0"/>
              <a:t>采用</a:t>
            </a:r>
            <a:r>
              <a:rPr lang="zh-CN" altLang="en-US" sz="1400" b="1" u="sng" dirty="0">
                <a:ln cmpd="dbl">
                  <a:solidFill>
                    <a:srgbClr val="1F65B0"/>
                  </a:solidFill>
                </a:ln>
                <a:uFill>
                  <a:solidFill>
                    <a:srgbClr val="FF0000"/>
                  </a:solidFill>
                </a:uFill>
              </a:rPr>
              <a:t>夹具夹持</a:t>
            </a:r>
            <a:r>
              <a:rPr lang="zh-CN" altLang="en-US" sz="1400" dirty="0"/>
              <a:t>试验件</a:t>
            </a:r>
            <a:endParaRPr lang="en-US" altLang="zh-CN" sz="1400" dirty="0"/>
          </a:p>
          <a:p>
            <a:pPr algn="just">
              <a:lnSpc>
                <a:spcPct val="120000"/>
              </a:lnSpc>
              <a:buClr>
                <a:srgbClr val="FF6600"/>
              </a:buClr>
              <a:buFont typeface="Wingdings" panose="05000000000000000000" pitchFamily="2" charset="2"/>
              <a:buChar char="Ø"/>
            </a:pPr>
            <a:r>
              <a:rPr lang="zh-CN" altLang="en-US" sz="1400" dirty="0"/>
              <a:t>在试验件</a:t>
            </a:r>
            <a:r>
              <a:rPr lang="zh-CN" altLang="en-US" sz="1400" b="1" u="sng" dirty="0">
                <a:ln cmpd="dbl">
                  <a:solidFill>
                    <a:srgbClr val="1F65B0"/>
                  </a:solidFill>
                </a:ln>
                <a:uFill>
                  <a:solidFill>
                    <a:srgbClr val="FF0000"/>
                  </a:solidFill>
                </a:uFill>
              </a:rPr>
              <a:t>正面及背面</a:t>
            </a:r>
            <a:r>
              <a:rPr lang="zh-CN" altLang="en-US" sz="1400" dirty="0"/>
              <a:t>各选取</a:t>
            </a:r>
            <a:r>
              <a:rPr lang="en-US" altLang="zh-CN" sz="1400" b="1" u="sng" dirty="0">
                <a:ln cmpd="dbl">
                  <a:solidFill>
                    <a:srgbClr val="1F65B0"/>
                  </a:solidFill>
                </a:ln>
                <a:uFill>
                  <a:solidFill>
                    <a:srgbClr val="FF0000"/>
                  </a:solidFill>
                </a:uFill>
              </a:rPr>
              <a:t>1</a:t>
            </a:r>
            <a:r>
              <a:rPr lang="zh-CN" altLang="en-US" sz="1400" b="1" u="sng" dirty="0">
                <a:ln cmpd="dbl">
                  <a:solidFill>
                    <a:srgbClr val="1F65B0"/>
                  </a:solidFill>
                </a:ln>
                <a:uFill>
                  <a:solidFill>
                    <a:srgbClr val="FF0000"/>
                  </a:solidFill>
                </a:uFill>
              </a:rPr>
              <a:t>个</a:t>
            </a:r>
            <a:r>
              <a:rPr lang="zh-CN" altLang="en-US" sz="1400" dirty="0"/>
              <a:t>测点</a:t>
            </a:r>
            <a:endParaRPr lang="en-US" altLang="zh-CN" sz="1400" dirty="0"/>
          </a:p>
          <a:p>
            <a:pPr algn="just">
              <a:lnSpc>
                <a:spcPct val="120000"/>
              </a:lnSpc>
              <a:buClr>
                <a:srgbClr val="FF6600"/>
              </a:buClr>
              <a:buFont typeface="Wingdings" panose="05000000000000000000" pitchFamily="2" charset="2"/>
              <a:buChar char="Ø"/>
            </a:pPr>
            <a:r>
              <a:rPr lang="zh-CN" altLang="en-US" sz="1400" dirty="0"/>
              <a:t>固定试验件夹持</a:t>
            </a:r>
            <a:r>
              <a:rPr lang="zh-CN" altLang="en-US" sz="1400" b="1" u="sng" dirty="0">
                <a:ln cmpd="dbl">
                  <a:solidFill>
                    <a:srgbClr val="1F65B0"/>
                  </a:solidFill>
                </a:ln>
                <a:uFill>
                  <a:solidFill>
                    <a:srgbClr val="FF0000"/>
                  </a:solidFill>
                </a:uFill>
              </a:rPr>
              <a:t>长度</a:t>
            </a:r>
            <a:r>
              <a:rPr lang="en-US" altLang="zh-CN" sz="1400" b="1" u="sng" dirty="0">
                <a:ln cmpd="dbl">
                  <a:solidFill>
                    <a:srgbClr val="1F65B0"/>
                  </a:solidFill>
                </a:ln>
                <a:uFill>
                  <a:solidFill>
                    <a:srgbClr val="FF0000"/>
                  </a:solidFill>
                </a:uFill>
              </a:rPr>
              <a:t>44mm</a:t>
            </a:r>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激励力加速度</a:t>
            </a:r>
            <a:r>
              <a:rPr lang="zh-CN" altLang="en-US" sz="1400" dirty="0"/>
              <a:t>统一设定为</a:t>
            </a:r>
            <a:r>
              <a:rPr lang="en-US" altLang="zh-CN" sz="1400" b="1" u="sng" dirty="0">
                <a:ln cmpd="dbl">
                  <a:solidFill>
                    <a:srgbClr val="1F65B0"/>
                  </a:solidFill>
                </a:ln>
                <a:uFill>
                  <a:solidFill>
                    <a:srgbClr val="FF0000"/>
                  </a:solidFill>
                </a:uFill>
              </a:rPr>
              <a:t>1g</a:t>
            </a:r>
          </a:p>
          <a:p>
            <a:pPr algn="just">
              <a:lnSpc>
                <a:spcPct val="120000"/>
              </a:lnSpc>
              <a:buClr>
                <a:srgbClr val="FF6600"/>
              </a:buClr>
              <a:buFont typeface="Wingdings" panose="05000000000000000000" pitchFamily="2" charset="2"/>
              <a:buChar char="Ø"/>
            </a:pPr>
            <a:r>
              <a:rPr lang="zh-CN" altLang="en-US" sz="1400" dirty="0"/>
              <a:t>采用</a:t>
            </a:r>
            <a:r>
              <a:rPr lang="zh-CN" altLang="en-US" sz="1400" b="1" u="sng" dirty="0">
                <a:ln cmpd="dbl">
                  <a:solidFill>
                    <a:srgbClr val="1F65B0"/>
                  </a:solidFill>
                </a:ln>
                <a:uFill>
                  <a:solidFill>
                    <a:srgbClr val="FF0000"/>
                  </a:solidFill>
                </a:uFill>
              </a:rPr>
              <a:t>正弦激励法</a:t>
            </a:r>
            <a:r>
              <a:rPr lang="zh-CN" altLang="en-US" sz="1400" dirty="0"/>
              <a:t>进行扫频</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扫频范围</a:t>
            </a:r>
            <a:r>
              <a:rPr lang="zh-CN" altLang="en-US" sz="1400" dirty="0"/>
              <a:t>为</a:t>
            </a:r>
            <a:r>
              <a:rPr lang="en-US" altLang="zh-CN" sz="1400" b="1" u="sng" dirty="0">
                <a:ln cmpd="dbl">
                  <a:solidFill>
                    <a:srgbClr val="1F65B0"/>
                  </a:solidFill>
                </a:ln>
                <a:uFill>
                  <a:solidFill>
                    <a:srgbClr val="FF0000"/>
                  </a:solidFill>
                </a:uFill>
              </a:rPr>
              <a:t>0-80Hz</a:t>
            </a:r>
            <a:r>
              <a:rPr lang="zh-CN" altLang="en-US" sz="1400" dirty="0"/>
              <a:t>，</a:t>
            </a:r>
            <a:r>
              <a:rPr lang="zh-CN" altLang="en-US" sz="1400" b="1" u="sng" dirty="0">
                <a:ln cmpd="dbl">
                  <a:solidFill>
                    <a:srgbClr val="1F65B0"/>
                  </a:solidFill>
                </a:ln>
                <a:uFill>
                  <a:solidFill>
                    <a:srgbClr val="FF0000"/>
                  </a:solidFill>
                </a:uFill>
              </a:rPr>
              <a:t>频率间隔</a:t>
            </a:r>
            <a:r>
              <a:rPr lang="zh-CN" altLang="en-US" sz="1400" dirty="0"/>
              <a:t>为</a:t>
            </a:r>
            <a:r>
              <a:rPr lang="en-US" altLang="zh-CN" sz="1400" b="1" u="sng" dirty="0">
                <a:ln cmpd="dbl">
                  <a:solidFill>
                    <a:srgbClr val="1F65B0"/>
                  </a:solidFill>
                </a:ln>
                <a:uFill>
                  <a:solidFill>
                    <a:srgbClr val="FF0000"/>
                  </a:solidFill>
                </a:uFill>
              </a:rPr>
              <a:t>1Hz</a:t>
            </a:r>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控制变量</a:t>
            </a:r>
            <a:r>
              <a:rPr lang="zh-CN" altLang="en-US" sz="1400" dirty="0"/>
              <a:t>，测量试验件的</a:t>
            </a:r>
            <a:r>
              <a:rPr lang="zh-CN" altLang="en-US" sz="1400" b="1" u="sng" dirty="0">
                <a:ln cmpd="dbl">
                  <a:solidFill>
                    <a:srgbClr val="1F65B0"/>
                  </a:solidFill>
                </a:ln>
                <a:uFill>
                  <a:solidFill>
                    <a:srgbClr val="FF0000"/>
                  </a:solidFill>
                </a:uFill>
              </a:rPr>
              <a:t>最大加速度</a:t>
            </a:r>
            <a:endParaRPr lang="en-US" altLang="zh-CN" sz="1400" b="1" u="sng" dirty="0">
              <a:ln cmpd="dbl">
                <a:solidFill>
                  <a:srgbClr val="1F65B0"/>
                </a:solidFill>
              </a:ln>
              <a:uFill>
                <a:solidFill>
                  <a:srgbClr val="FF0000"/>
                </a:solidFill>
              </a:uFill>
            </a:endParaRPr>
          </a:p>
        </p:txBody>
      </p:sp>
      <p:sp>
        <p:nvSpPr>
          <p:cNvPr id="11" name="文本框 10">
            <a:extLst>
              <a:ext uri="{FF2B5EF4-FFF2-40B4-BE49-F238E27FC236}">
                <a16:creationId xmlns:a16="http://schemas.microsoft.com/office/drawing/2014/main" id="{AE106F12-ED7B-4235-84E5-1056D50A4EB8}"/>
              </a:ext>
            </a:extLst>
          </p:cNvPr>
          <p:cNvSpPr txBox="1"/>
          <p:nvPr/>
        </p:nvSpPr>
        <p:spPr>
          <a:xfrm>
            <a:off x="4646945" y="684036"/>
            <a:ext cx="461665" cy="1609223"/>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试验方案</a:t>
            </a:r>
          </a:p>
        </p:txBody>
      </p:sp>
      <p:sp>
        <p:nvSpPr>
          <p:cNvPr id="12" name="文本框 11">
            <a:extLst>
              <a:ext uri="{FF2B5EF4-FFF2-40B4-BE49-F238E27FC236}">
                <a16:creationId xmlns:a16="http://schemas.microsoft.com/office/drawing/2014/main" id="{7933B338-E5FF-4DF7-ABD8-0D4087733DA1}"/>
              </a:ext>
            </a:extLst>
          </p:cNvPr>
          <p:cNvSpPr txBox="1"/>
          <p:nvPr/>
        </p:nvSpPr>
        <p:spPr>
          <a:xfrm>
            <a:off x="92694" y="2834735"/>
            <a:ext cx="461665" cy="1609223"/>
          </a:xfrm>
          <a:prstGeom prst="rect">
            <a:avLst/>
          </a:prstGeom>
          <a:solidFill>
            <a:srgbClr val="00642D"/>
          </a:solidFill>
          <a:ln w="22225">
            <a:solidFill>
              <a:schemeClr val="tx1"/>
            </a:solidFill>
          </a:ln>
        </p:spPr>
        <p:txBody>
          <a:bodyPr vert="eaVert" wrap="square" rtlCol="0">
            <a:spAutoFit/>
          </a:bodyPr>
          <a:lstStyle/>
          <a:p>
            <a:pPr algn="ctr"/>
            <a:r>
              <a:rPr lang="zh-CN" altLang="en-US" dirty="0">
                <a:solidFill>
                  <a:schemeClr val="bg1"/>
                </a:solidFill>
              </a:rPr>
              <a:t>测试设备</a:t>
            </a:r>
          </a:p>
        </p:txBody>
      </p:sp>
      <p:grpSp>
        <p:nvGrpSpPr>
          <p:cNvPr id="7" name="组合 6">
            <a:extLst>
              <a:ext uri="{FF2B5EF4-FFF2-40B4-BE49-F238E27FC236}">
                <a16:creationId xmlns:a16="http://schemas.microsoft.com/office/drawing/2014/main" id="{07EE3122-9B99-4BA5-9612-2984BFF2010A}"/>
              </a:ext>
            </a:extLst>
          </p:cNvPr>
          <p:cNvGrpSpPr/>
          <p:nvPr/>
        </p:nvGrpSpPr>
        <p:grpSpPr>
          <a:xfrm>
            <a:off x="587123" y="2705472"/>
            <a:ext cx="8473626" cy="1867747"/>
            <a:chOff x="587123" y="2705472"/>
            <a:chExt cx="8473626" cy="1867747"/>
          </a:xfrm>
        </p:grpSpPr>
        <p:grpSp>
          <p:nvGrpSpPr>
            <p:cNvPr id="6" name="组合 5">
              <a:extLst>
                <a:ext uri="{FF2B5EF4-FFF2-40B4-BE49-F238E27FC236}">
                  <a16:creationId xmlns:a16="http://schemas.microsoft.com/office/drawing/2014/main" id="{08B8E593-8C02-4AAA-92DD-DDE38C5B8537}"/>
                </a:ext>
              </a:extLst>
            </p:cNvPr>
            <p:cNvGrpSpPr/>
            <p:nvPr/>
          </p:nvGrpSpPr>
          <p:grpSpPr>
            <a:xfrm>
              <a:off x="587123" y="2705472"/>
              <a:ext cx="8473626" cy="1867747"/>
              <a:chOff x="577680" y="2815623"/>
              <a:chExt cx="8473626" cy="1867747"/>
            </a:xfrm>
          </p:grpSpPr>
          <p:pic>
            <p:nvPicPr>
              <p:cNvPr id="13" name="图片 12">
                <a:extLst>
                  <a:ext uri="{FF2B5EF4-FFF2-40B4-BE49-F238E27FC236}">
                    <a16:creationId xmlns:a16="http://schemas.microsoft.com/office/drawing/2014/main" id="{9DAAC205-2ABB-4419-866C-C9A1CB6B6F92}"/>
                  </a:ext>
                </a:extLst>
              </p:cNvPr>
              <p:cNvPicPr>
                <a:picLocks noChangeAspect="1"/>
              </p:cNvPicPr>
              <p:nvPr/>
            </p:nvPicPr>
            <p:blipFill rotWithShape="1">
              <a:blip r:embed="rId3"/>
              <a:srcRect b="17898"/>
              <a:stretch/>
            </p:blipFill>
            <p:spPr>
              <a:xfrm>
                <a:off x="577680" y="2833503"/>
                <a:ext cx="2002344" cy="1440000"/>
              </a:xfrm>
              <a:prstGeom prst="rect">
                <a:avLst/>
              </a:prstGeom>
            </p:spPr>
          </p:pic>
          <p:pic>
            <p:nvPicPr>
              <p:cNvPr id="14" name="图片 13">
                <a:extLst>
                  <a:ext uri="{FF2B5EF4-FFF2-40B4-BE49-F238E27FC236}">
                    <a16:creationId xmlns:a16="http://schemas.microsoft.com/office/drawing/2014/main" id="{B5640108-BF26-4898-A09C-2FBF9B1FF481}"/>
                  </a:ext>
                </a:extLst>
              </p:cNvPr>
              <p:cNvPicPr>
                <a:picLocks noChangeAspect="1"/>
              </p:cNvPicPr>
              <p:nvPr/>
            </p:nvPicPr>
            <p:blipFill rotWithShape="1">
              <a:blip r:embed="rId4"/>
              <a:srcRect b="18585"/>
              <a:stretch/>
            </p:blipFill>
            <p:spPr>
              <a:xfrm>
                <a:off x="2771800" y="2815623"/>
                <a:ext cx="1998552" cy="1475760"/>
              </a:xfrm>
              <a:prstGeom prst="rect">
                <a:avLst/>
              </a:prstGeom>
            </p:spPr>
          </p:pic>
          <p:pic>
            <p:nvPicPr>
              <p:cNvPr id="16" name="图片 15">
                <a:extLst>
                  <a:ext uri="{FF2B5EF4-FFF2-40B4-BE49-F238E27FC236}">
                    <a16:creationId xmlns:a16="http://schemas.microsoft.com/office/drawing/2014/main" id="{C96D2D07-091A-4F95-A675-E60B1EBCD8AF}"/>
                  </a:ext>
                </a:extLst>
              </p:cNvPr>
              <p:cNvPicPr>
                <a:picLocks noChangeAspect="1"/>
              </p:cNvPicPr>
              <p:nvPr/>
            </p:nvPicPr>
            <p:blipFill rotWithShape="1">
              <a:blip r:embed="rId5"/>
              <a:srcRect b="18166"/>
              <a:stretch/>
            </p:blipFill>
            <p:spPr>
              <a:xfrm>
                <a:off x="5053759" y="2951929"/>
                <a:ext cx="1590436" cy="1371240"/>
              </a:xfrm>
              <a:prstGeom prst="rect">
                <a:avLst/>
              </a:prstGeom>
            </p:spPr>
          </p:pic>
          <p:pic>
            <p:nvPicPr>
              <p:cNvPr id="3" name="图片 2">
                <a:extLst>
                  <a:ext uri="{FF2B5EF4-FFF2-40B4-BE49-F238E27FC236}">
                    <a16:creationId xmlns:a16="http://schemas.microsoft.com/office/drawing/2014/main" id="{F9F97B29-4C86-4CA0-88CE-98A565EBBFEE}"/>
                  </a:ext>
                </a:extLst>
              </p:cNvPr>
              <p:cNvPicPr>
                <a:picLocks noChangeAspect="1"/>
              </p:cNvPicPr>
              <p:nvPr/>
            </p:nvPicPr>
            <p:blipFill>
              <a:blip r:embed="rId6"/>
              <a:stretch>
                <a:fillRect/>
              </a:stretch>
            </p:blipFill>
            <p:spPr>
              <a:xfrm>
                <a:off x="7104746" y="3019253"/>
                <a:ext cx="1791892" cy="1236592"/>
              </a:xfrm>
              <a:prstGeom prst="rect">
                <a:avLst/>
              </a:prstGeom>
            </p:spPr>
          </p:pic>
          <p:sp>
            <p:nvSpPr>
              <p:cNvPr id="5" name="矩形 4">
                <a:extLst>
                  <a:ext uri="{FF2B5EF4-FFF2-40B4-BE49-F238E27FC236}">
                    <a16:creationId xmlns:a16="http://schemas.microsoft.com/office/drawing/2014/main" id="{F694C124-EAA4-4DB9-A9F9-FEA71CE9F8A6}"/>
                  </a:ext>
                </a:extLst>
              </p:cNvPr>
              <p:cNvSpPr/>
              <p:nvPr/>
            </p:nvSpPr>
            <p:spPr bwMode="auto">
              <a:xfrm>
                <a:off x="601002" y="2815623"/>
                <a:ext cx="8450304" cy="1867747"/>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sp>
          <p:nvSpPr>
            <p:cNvPr id="19" name="电动升降立式分散机">
              <a:extLst>
                <a:ext uri="{FF2B5EF4-FFF2-40B4-BE49-F238E27FC236}">
                  <a16:creationId xmlns:a16="http://schemas.microsoft.com/office/drawing/2014/main" id="{2C72C1BB-49AD-4A10-82B1-DFC523111E13}"/>
                </a:ext>
              </a:extLst>
            </p:cNvPr>
            <p:cNvSpPr txBox="1"/>
            <p:nvPr/>
          </p:nvSpPr>
          <p:spPr>
            <a:xfrm>
              <a:off x="913752" y="4181232"/>
              <a:ext cx="1483737" cy="307777"/>
            </a:xfrm>
            <a:prstGeom prst="rect">
              <a:avLst/>
            </a:prstGeom>
            <a:ln w="12700">
              <a:miter lim="400000"/>
            </a:ln>
          </p:spPr>
          <p:txBody>
            <a:bodyPr wrap="none" lIns="45719" rIns="45719">
              <a:spAutoFit/>
            </a:bodyPr>
            <a:lstStyle>
              <a:lvl1pPr>
                <a:defRPr sz="1300"/>
              </a:lvl1pPr>
            </a:lstStyle>
            <a:p>
              <a:r>
                <a:rPr lang="en-US" altLang="zh-CN" sz="1400" b="1" dirty="0">
                  <a:latin typeface="微软雅黑" pitchFamily="34" charset="-122"/>
                  <a:ea typeface="微软雅黑" pitchFamily="34" charset="-122"/>
                </a:rPr>
                <a:t>DC-300</a:t>
              </a:r>
              <a:r>
                <a:rPr lang="zh-CN" altLang="en-US" sz="1400" b="1" dirty="0">
                  <a:latin typeface="微软雅黑" pitchFamily="34" charset="-122"/>
                  <a:ea typeface="微软雅黑" pitchFamily="34" charset="-122"/>
                </a:rPr>
                <a:t>型振动台</a:t>
              </a:r>
              <a:endParaRPr lang="zh-CN" sz="1400" b="1" dirty="0">
                <a:latin typeface="微软雅黑" pitchFamily="34" charset="-122"/>
                <a:ea typeface="微软雅黑" pitchFamily="34" charset="-122"/>
              </a:endParaRPr>
            </a:p>
          </p:txBody>
        </p:sp>
        <p:sp>
          <p:nvSpPr>
            <p:cNvPr id="20" name="电动升降立式分散机">
              <a:extLst>
                <a:ext uri="{FF2B5EF4-FFF2-40B4-BE49-F238E27FC236}">
                  <a16:creationId xmlns:a16="http://schemas.microsoft.com/office/drawing/2014/main" id="{169221A1-B13E-45DA-A305-6BD6A0709D67}"/>
                </a:ext>
              </a:extLst>
            </p:cNvPr>
            <p:cNvSpPr txBox="1"/>
            <p:nvPr/>
          </p:nvSpPr>
          <p:spPr>
            <a:xfrm>
              <a:off x="3038650" y="4163352"/>
              <a:ext cx="1528622" cy="307777"/>
            </a:xfrm>
            <a:prstGeom prst="rect">
              <a:avLst/>
            </a:prstGeom>
            <a:ln w="12700">
              <a:miter lim="400000"/>
            </a:ln>
          </p:spPr>
          <p:txBody>
            <a:bodyPr wrap="none" lIns="45719" rIns="45719">
              <a:spAutoFit/>
            </a:bodyPr>
            <a:lstStyle>
              <a:lvl1pPr>
                <a:defRPr sz="1300"/>
              </a:lvl1pPr>
            </a:lstStyle>
            <a:p>
              <a:r>
                <a:rPr lang="zh-CN" altLang="en-US" sz="1400" b="1" dirty="0">
                  <a:latin typeface="微软雅黑" pitchFamily="34" charset="-122"/>
                  <a:ea typeface="微软雅黑" pitchFamily="34" charset="-122"/>
                </a:rPr>
                <a:t>振动台功率放大器</a:t>
              </a:r>
              <a:endParaRPr lang="zh-CN" sz="1400" b="1" dirty="0">
                <a:latin typeface="微软雅黑" pitchFamily="34" charset="-122"/>
                <a:ea typeface="微软雅黑" pitchFamily="34" charset="-122"/>
              </a:endParaRPr>
            </a:p>
          </p:txBody>
        </p:sp>
        <p:sp>
          <p:nvSpPr>
            <p:cNvPr id="21" name="电动升降立式分散机">
              <a:extLst>
                <a:ext uri="{FF2B5EF4-FFF2-40B4-BE49-F238E27FC236}">
                  <a16:creationId xmlns:a16="http://schemas.microsoft.com/office/drawing/2014/main" id="{C9B888CF-C2C4-4C38-B2D0-D9FAACFAB144}"/>
                </a:ext>
              </a:extLst>
            </p:cNvPr>
            <p:cNvSpPr txBox="1"/>
            <p:nvPr/>
          </p:nvSpPr>
          <p:spPr>
            <a:xfrm>
              <a:off x="4964266" y="4181231"/>
              <a:ext cx="1788308" cy="307777"/>
            </a:xfrm>
            <a:prstGeom prst="rect">
              <a:avLst/>
            </a:prstGeom>
            <a:ln w="12700">
              <a:miter lim="400000"/>
            </a:ln>
          </p:spPr>
          <p:txBody>
            <a:bodyPr wrap="none" lIns="45719" rIns="45719">
              <a:spAutoFit/>
            </a:bodyPr>
            <a:lstStyle>
              <a:lvl1pPr>
                <a:defRPr sz="1300"/>
              </a:lvl1pPr>
            </a:lstStyle>
            <a:p>
              <a:r>
                <a:rPr lang="en-US" altLang="zh-CN" sz="1400" b="1" dirty="0">
                  <a:latin typeface="微软雅黑" pitchFamily="34" charset="-122"/>
                  <a:ea typeface="微软雅黑" pitchFamily="34" charset="-122"/>
                </a:rPr>
                <a:t>NI</a:t>
              </a:r>
              <a:r>
                <a:rPr lang="zh-CN" altLang="en-US" sz="1400" b="1" dirty="0">
                  <a:latin typeface="微软雅黑" pitchFamily="34" charset="-122"/>
                  <a:ea typeface="微软雅黑" pitchFamily="34" charset="-122"/>
                </a:rPr>
                <a:t> </a:t>
              </a:r>
              <a:r>
                <a:rPr lang="en-US" altLang="zh-CN" sz="1400" b="1" dirty="0">
                  <a:latin typeface="微软雅黑" pitchFamily="34" charset="-122"/>
                  <a:ea typeface="微软雅黑" pitchFamily="34" charset="-122"/>
                </a:rPr>
                <a:t>USB-9234</a:t>
              </a:r>
              <a:r>
                <a:rPr lang="zh-CN" altLang="en-US" sz="1400" b="1" dirty="0">
                  <a:latin typeface="微软雅黑" pitchFamily="34" charset="-122"/>
                  <a:ea typeface="微软雅黑" pitchFamily="34" charset="-122"/>
                </a:rPr>
                <a:t>采集卡</a:t>
              </a:r>
              <a:endParaRPr lang="zh-CN" sz="1400" b="1" dirty="0">
                <a:latin typeface="微软雅黑" pitchFamily="34" charset="-122"/>
                <a:ea typeface="微软雅黑" pitchFamily="34" charset="-122"/>
              </a:endParaRPr>
            </a:p>
          </p:txBody>
        </p:sp>
        <p:sp>
          <p:nvSpPr>
            <p:cNvPr id="22" name="电动升降立式分散机">
              <a:extLst>
                <a:ext uri="{FF2B5EF4-FFF2-40B4-BE49-F238E27FC236}">
                  <a16:creationId xmlns:a16="http://schemas.microsoft.com/office/drawing/2014/main" id="{11FA9FB6-B5C4-49B6-B3C1-E021AC69865A}"/>
                </a:ext>
              </a:extLst>
            </p:cNvPr>
            <p:cNvSpPr txBox="1"/>
            <p:nvPr/>
          </p:nvSpPr>
          <p:spPr>
            <a:xfrm>
              <a:off x="7219374" y="4163352"/>
              <a:ext cx="1581521" cy="307777"/>
            </a:xfrm>
            <a:prstGeom prst="rect">
              <a:avLst/>
            </a:prstGeom>
            <a:ln w="12700">
              <a:miter lim="400000"/>
            </a:ln>
          </p:spPr>
          <p:txBody>
            <a:bodyPr wrap="none" lIns="45719" rIns="45719">
              <a:spAutoFit/>
            </a:bodyPr>
            <a:lstStyle>
              <a:lvl1pPr>
                <a:defRPr sz="1300"/>
              </a:lvl1pPr>
            </a:lstStyle>
            <a:p>
              <a:r>
                <a:rPr lang="en-US" altLang="zh-CN" sz="1400" b="1" dirty="0">
                  <a:latin typeface="微软雅黑" pitchFamily="34" charset="-122"/>
                  <a:ea typeface="微软雅黑" pitchFamily="34" charset="-122"/>
                </a:rPr>
                <a:t>B&amp;K</a:t>
              </a:r>
              <a:r>
                <a:rPr lang="zh-CN" altLang="en-US" sz="1400" b="1" dirty="0">
                  <a:latin typeface="微软雅黑" pitchFamily="34" charset="-122"/>
                  <a:ea typeface="微软雅黑" pitchFamily="34" charset="-122"/>
                </a:rPr>
                <a:t>加速度传感器</a:t>
              </a:r>
              <a:endParaRPr lang="zh-CN" sz="1400" b="1" dirty="0">
                <a:latin typeface="微软雅黑" pitchFamily="34" charset="-122"/>
                <a:ea typeface="微软雅黑" pitchFamily="34" charset="-122"/>
              </a:endParaRPr>
            </a:p>
          </p:txBody>
        </p:sp>
      </p:grpSp>
    </p:spTree>
    <p:extLst>
      <p:ext uri="{BB962C8B-B14F-4D97-AF65-F5344CB8AC3E}">
        <p14:creationId xmlns:p14="http://schemas.microsoft.com/office/powerpoint/2010/main" val="116132312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16098069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组合 26">
            <a:extLst>
              <a:ext uri="{FF2B5EF4-FFF2-40B4-BE49-F238E27FC236}">
                <a16:creationId xmlns:a16="http://schemas.microsoft.com/office/drawing/2014/main" id="{184F99DE-A536-4521-AA6C-9C81C36B480E}"/>
              </a:ext>
            </a:extLst>
          </p:cNvPr>
          <p:cNvGrpSpPr/>
          <p:nvPr/>
        </p:nvGrpSpPr>
        <p:grpSpPr>
          <a:xfrm>
            <a:off x="4077480" y="2211710"/>
            <a:ext cx="4980626" cy="2481617"/>
            <a:chOff x="4138583" y="2211710"/>
            <a:chExt cx="4980626" cy="2481617"/>
          </a:xfrm>
        </p:grpSpPr>
        <p:grpSp>
          <p:nvGrpSpPr>
            <p:cNvPr id="17" name="组合 16">
              <a:extLst>
                <a:ext uri="{FF2B5EF4-FFF2-40B4-BE49-F238E27FC236}">
                  <a16:creationId xmlns:a16="http://schemas.microsoft.com/office/drawing/2014/main" id="{ADE7554B-AB3D-44E7-AEDC-BC7AEB755D27}"/>
                </a:ext>
              </a:extLst>
            </p:cNvPr>
            <p:cNvGrpSpPr/>
            <p:nvPr/>
          </p:nvGrpSpPr>
          <p:grpSpPr>
            <a:xfrm>
              <a:off x="4138583" y="2211710"/>
              <a:ext cx="4869422" cy="2481617"/>
              <a:chOff x="4283968" y="2253969"/>
              <a:chExt cx="4869422" cy="2481617"/>
            </a:xfrm>
          </p:grpSpPr>
          <p:sp>
            <p:nvSpPr>
              <p:cNvPr id="11" name="文本框 10">
                <a:extLst>
                  <a:ext uri="{FF2B5EF4-FFF2-40B4-BE49-F238E27FC236}">
                    <a16:creationId xmlns:a16="http://schemas.microsoft.com/office/drawing/2014/main" id="{AE106F12-ED7B-4235-84E5-1056D50A4EB8}"/>
                  </a:ext>
                </a:extLst>
              </p:cNvPr>
              <p:cNvSpPr txBox="1"/>
              <p:nvPr/>
            </p:nvSpPr>
            <p:spPr>
              <a:xfrm>
                <a:off x="8691725" y="2690165"/>
                <a:ext cx="461665" cy="1609223"/>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试验原理框图</a:t>
                </a:r>
              </a:p>
            </p:txBody>
          </p:sp>
          <p:pic>
            <p:nvPicPr>
              <p:cNvPr id="24" name="图片 23" descr="屏幕快照 2021-05-11 下午2.32.05">
                <a:extLst>
                  <a:ext uri="{FF2B5EF4-FFF2-40B4-BE49-F238E27FC236}">
                    <a16:creationId xmlns:a16="http://schemas.microsoft.com/office/drawing/2014/main" id="{95B21BEB-B307-415D-9923-C2783B956290}"/>
                  </a:ext>
                </a:extLst>
              </p:cNvPr>
              <p:cNvPicPr>
                <a:picLocks noChangeAspect="1"/>
              </p:cNvPicPr>
              <p:nvPr/>
            </p:nvPicPr>
            <p:blipFill>
              <a:blip r:embed="rId3"/>
              <a:srcRect l="5163" r="9522" b="846"/>
              <a:stretch>
                <a:fillRect/>
              </a:stretch>
            </p:blipFill>
            <p:spPr>
              <a:xfrm>
                <a:off x="4283968" y="2253969"/>
                <a:ext cx="4315263" cy="2481617"/>
              </a:xfrm>
              <a:prstGeom prst="rect">
                <a:avLst/>
              </a:prstGeom>
            </p:spPr>
          </p:pic>
        </p:grpSp>
        <p:sp>
          <p:nvSpPr>
            <p:cNvPr id="32" name="矩形 31">
              <a:extLst>
                <a:ext uri="{FF2B5EF4-FFF2-40B4-BE49-F238E27FC236}">
                  <a16:creationId xmlns:a16="http://schemas.microsoft.com/office/drawing/2014/main" id="{232BF430-9459-4460-B76D-BF767A9E9E22}"/>
                </a:ext>
              </a:extLst>
            </p:cNvPr>
            <p:cNvSpPr/>
            <p:nvPr/>
          </p:nvSpPr>
          <p:spPr bwMode="auto">
            <a:xfrm>
              <a:off x="4138583" y="2239295"/>
              <a:ext cx="4980626" cy="24540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涂层材料减振性能试验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6" name="组合 25">
            <a:extLst>
              <a:ext uri="{FF2B5EF4-FFF2-40B4-BE49-F238E27FC236}">
                <a16:creationId xmlns:a16="http://schemas.microsoft.com/office/drawing/2014/main" id="{7A53A31D-BAFB-4779-B32B-4D18118A8DF3}"/>
              </a:ext>
            </a:extLst>
          </p:cNvPr>
          <p:cNvGrpSpPr/>
          <p:nvPr/>
        </p:nvGrpSpPr>
        <p:grpSpPr>
          <a:xfrm>
            <a:off x="99938" y="1101194"/>
            <a:ext cx="3758233" cy="3274268"/>
            <a:chOff x="110347" y="953666"/>
            <a:chExt cx="3758233" cy="3274268"/>
          </a:xfrm>
        </p:grpSpPr>
        <p:grpSp>
          <p:nvGrpSpPr>
            <p:cNvPr id="8" name="组合 7">
              <a:extLst>
                <a:ext uri="{FF2B5EF4-FFF2-40B4-BE49-F238E27FC236}">
                  <a16:creationId xmlns:a16="http://schemas.microsoft.com/office/drawing/2014/main" id="{0F474824-B30E-40E8-BCA9-AE1293E60FC8}"/>
                </a:ext>
              </a:extLst>
            </p:cNvPr>
            <p:cNvGrpSpPr/>
            <p:nvPr/>
          </p:nvGrpSpPr>
          <p:grpSpPr>
            <a:xfrm>
              <a:off x="168697" y="1012190"/>
              <a:ext cx="3641535" cy="3177644"/>
              <a:chOff x="647100" y="1275606"/>
              <a:chExt cx="3641535" cy="3177644"/>
            </a:xfrm>
          </p:grpSpPr>
          <p:pic>
            <p:nvPicPr>
              <p:cNvPr id="23" name="图片 22">
                <a:extLst>
                  <a:ext uri="{FF2B5EF4-FFF2-40B4-BE49-F238E27FC236}">
                    <a16:creationId xmlns:a16="http://schemas.microsoft.com/office/drawing/2014/main" id="{85DAB96C-9E52-4AF2-B433-0CE02995FAF5}"/>
                  </a:ext>
                </a:extLst>
              </p:cNvPr>
              <p:cNvPicPr>
                <a:picLocks noChangeAspect="1"/>
              </p:cNvPicPr>
              <p:nvPr/>
            </p:nvPicPr>
            <p:blipFill>
              <a:blip r:embed="rId4"/>
              <a:stretch>
                <a:fillRect/>
              </a:stretch>
            </p:blipFill>
            <p:spPr>
              <a:xfrm>
                <a:off x="647100" y="1275606"/>
                <a:ext cx="3641535" cy="2721291"/>
              </a:xfrm>
              <a:prstGeom prst="rect">
                <a:avLst/>
              </a:prstGeom>
              <a:ln>
                <a:solidFill>
                  <a:srgbClr val="254375"/>
                </a:solidFill>
              </a:ln>
            </p:spPr>
          </p:pic>
          <p:sp>
            <p:nvSpPr>
              <p:cNvPr id="2" name="文本框 1">
                <a:extLst>
                  <a:ext uri="{FF2B5EF4-FFF2-40B4-BE49-F238E27FC236}">
                    <a16:creationId xmlns:a16="http://schemas.microsoft.com/office/drawing/2014/main" id="{6089CA88-6F46-4553-84F4-F4ADA43BAD05}"/>
                  </a:ext>
                </a:extLst>
              </p:cNvPr>
              <p:cNvSpPr txBox="1"/>
              <p:nvPr/>
            </p:nvSpPr>
            <p:spPr>
              <a:xfrm>
                <a:off x="1639775" y="4083918"/>
                <a:ext cx="1656184"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试验现场图</a:t>
                </a:r>
              </a:p>
            </p:txBody>
          </p:sp>
        </p:grpSp>
        <p:sp>
          <p:nvSpPr>
            <p:cNvPr id="30" name="矩形 29">
              <a:extLst>
                <a:ext uri="{FF2B5EF4-FFF2-40B4-BE49-F238E27FC236}">
                  <a16:creationId xmlns:a16="http://schemas.microsoft.com/office/drawing/2014/main" id="{AD3A42BD-F791-49F2-B7E1-058C71F1F9B7}"/>
                </a:ext>
              </a:extLst>
            </p:cNvPr>
            <p:cNvSpPr/>
            <p:nvPr/>
          </p:nvSpPr>
          <p:spPr bwMode="auto">
            <a:xfrm>
              <a:off x="110347" y="953666"/>
              <a:ext cx="3758233" cy="3274268"/>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3" name="组合 2">
            <a:extLst>
              <a:ext uri="{FF2B5EF4-FFF2-40B4-BE49-F238E27FC236}">
                <a16:creationId xmlns:a16="http://schemas.microsoft.com/office/drawing/2014/main" id="{EF60E3EF-7F82-4FEF-A53F-245BF1338AE2}"/>
              </a:ext>
            </a:extLst>
          </p:cNvPr>
          <p:cNvGrpSpPr/>
          <p:nvPr/>
        </p:nvGrpSpPr>
        <p:grpSpPr>
          <a:xfrm>
            <a:off x="4658054" y="404286"/>
            <a:ext cx="4400052" cy="1767867"/>
            <a:chOff x="4644010" y="193874"/>
            <a:chExt cx="4400052" cy="1767867"/>
          </a:xfrm>
        </p:grpSpPr>
        <p:sp>
          <p:nvSpPr>
            <p:cNvPr id="4" name="文本框 3">
              <a:extLst>
                <a:ext uri="{FF2B5EF4-FFF2-40B4-BE49-F238E27FC236}">
                  <a16:creationId xmlns:a16="http://schemas.microsoft.com/office/drawing/2014/main" id="{B1B31EE6-2CDD-4931-87C1-D3C13A19EAB1}"/>
                </a:ext>
              </a:extLst>
            </p:cNvPr>
            <p:cNvSpPr txBox="1"/>
            <p:nvPr/>
          </p:nvSpPr>
          <p:spPr>
            <a:xfrm>
              <a:off x="8485236" y="296582"/>
              <a:ext cx="461665" cy="1609223"/>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测试点</a:t>
              </a:r>
            </a:p>
          </p:txBody>
        </p:sp>
        <p:pic>
          <p:nvPicPr>
            <p:cNvPr id="25" name="图片 24">
              <a:extLst>
                <a:ext uri="{FF2B5EF4-FFF2-40B4-BE49-F238E27FC236}">
                  <a16:creationId xmlns:a16="http://schemas.microsoft.com/office/drawing/2014/main" id="{772BCBD0-72A5-4101-BC7A-BF2AB6F22F7E}"/>
                </a:ext>
              </a:extLst>
            </p:cNvPr>
            <p:cNvPicPr>
              <a:picLocks noChangeAspect="1"/>
            </p:cNvPicPr>
            <p:nvPr/>
          </p:nvPicPr>
          <p:blipFill>
            <a:blip r:embed="rId5"/>
            <a:stretch>
              <a:fillRect/>
            </a:stretch>
          </p:blipFill>
          <p:spPr>
            <a:xfrm>
              <a:off x="6599806" y="299768"/>
              <a:ext cx="1800000" cy="1349894"/>
            </a:xfrm>
            <a:prstGeom prst="rect">
              <a:avLst/>
            </a:prstGeom>
            <a:noFill/>
            <a:ln w="9525">
              <a:noFill/>
            </a:ln>
          </p:spPr>
        </p:pic>
        <p:pic>
          <p:nvPicPr>
            <p:cNvPr id="34" name="图片 33">
              <a:extLst>
                <a:ext uri="{FF2B5EF4-FFF2-40B4-BE49-F238E27FC236}">
                  <a16:creationId xmlns:a16="http://schemas.microsoft.com/office/drawing/2014/main" id="{794B4282-5FF3-438F-A39C-F267556106F4}"/>
                </a:ext>
              </a:extLst>
            </p:cNvPr>
            <p:cNvPicPr>
              <a:picLocks noChangeAspect="1"/>
            </p:cNvPicPr>
            <p:nvPr/>
          </p:nvPicPr>
          <p:blipFill>
            <a:blip r:embed="rId6"/>
            <a:stretch>
              <a:fillRect/>
            </a:stretch>
          </p:blipFill>
          <p:spPr>
            <a:xfrm>
              <a:off x="4736791" y="296582"/>
              <a:ext cx="1800000" cy="1349735"/>
            </a:xfrm>
            <a:prstGeom prst="rect">
              <a:avLst/>
            </a:prstGeom>
            <a:noFill/>
            <a:ln w="9525">
              <a:noFill/>
            </a:ln>
          </p:spPr>
        </p:pic>
        <p:sp>
          <p:nvSpPr>
            <p:cNvPr id="35" name="电动升降立式分散机">
              <a:extLst>
                <a:ext uri="{FF2B5EF4-FFF2-40B4-BE49-F238E27FC236}">
                  <a16:creationId xmlns:a16="http://schemas.microsoft.com/office/drawing/2014/main" id="{907C1B7D-C4C0-4148-BF4A-202D51F4377E}"/>
                </a:ext>
              </a:extLst>
            </p:cNvPr>
            <p:cNvSpPr txBox="1"/>
            <p:nvPr/>
          </p:nvSpPr>
          <p:spPr>
            <a:xfrm>
              <a:off x="7002910" y="1646317"/>
              <a:ext cx="990013" cy="307777"/>
            </a:xfrm>
            <a:prstGeom prst="rect">
              <a:avLst/>
            </a:prstGeom>
            <a:ln w="12700">
              <a:miter lim="400000"/>
            </a:ln>
          </p:spPr>
          <p:txBody>
            <a:bodyPr wrap="none" lIns="45719" rIns="45719">
              <a:spAutoFit/>
            </a:bodyPr>
            <a:lstStyle>
              <a:lvl1pPr>
                <a:defRPr sz="1300"/>
              </a:lvl1pPr>
            </a:lstStyle>
            <a:p>
              <a:r>
                <a:rPr lang="zh-CN" altLang="en-US" sz="1400" b="1" dirty="0">
                  <a:latin typeface="微软雅黑" pitchFamily="34" charset="-122"/>
                  <a:ea typeface="微软雅黑" pitchFamily="34" charset="-122"/>
                </a:rPr>
                <a:t>金属面测点</a:t>
              </a:r>
              <a:endParaRPr lang="zh-CN" sz="1400" b="1" dirty="0">
                <a:latin typeface="微软雅黑" pitchFamily="34" charset="-122"/>
                <a:ea typeface="微软雅黑" pitchFamily="34" charset="-122"/>
              </a:endParaRPr>
            </a:p>
          </p:txBody>
        </p:sp>
        <p:sp>
          <p:nvSpPr>
            <p:cNvPr id="40" name="电动升降立式分散机">
              <a:extLst>
                <a:ext uri="{FF2B5EF4-FFF2-40B4-BE49-F238E27FC236}">
                  <a16:creationId xmlns:a16="http://schemas.microsoft.com/office/drawing/2014/main" id="{E7AD6FCA-3F8B-4EDF-BD8D-A6B62F3BA11F}"/>
                </a:ext>
              </a:extLst>
            </p:cNvPr>
            <p:cNvSpPr txBox="1"/>
            <p:nvPr/>
          </p:nvSpPr>
          <p:spPr>
            <a:xfrm>
              <a:off x="5141784" y="1653964"/>
              <a:ext cx="990013" cy="307777"/>
            </a:xfrm>
            <a:prstGeom prst="rect">
              <a:avLst/>
            </a:prstGeom>
            <a:ln w="12700">
              <a:miter lim="400000"/>
            </a:ln>
          </p:spPr>
          <p:txBody>
            <a:bodyPr wrap="none" lIns="45719" rIns="45719">
              <a:spAutoFit/>
            </a:bodyPr>
            <a:lstStyle>
              <a:lvl1pPr>
                <a:defRPr sz="1300"/>
              </a:lvl1pPr>
            </a:lstStyle>
            <a:p>
              <a:r>
                <a:rPr lang="zh-CN" altLang="en-US" sz="1400" b="1" dirty="0">
                  <a:latin typeface="微软雅黑" pitchFamily="34" charset="-122"/>
                  <a:ea typeface="微软雅黑" pitchFamily="34" charset="-122"/>
                </a:rPr>
                <a:t>涂层面测点</a:t>
              </a:r>
              <a:endParaRPr lang="zh-CN" sz="1400" b="1" dirty="0">
                <a:latin typeface="微软雅黑" pitchFamily="34" charset="-122"/>
                <a:ea typeface="微软雅黑" pitchFamily="34" charset="-122"/>
              </a:endParaRPr>
            </a:p>
          </p:txBody>
        </p:sp>
        <p:sp>
          <p:nvSpPr>
            <p:cNvPr id="22" name="矩形 21">
              <a:extLst>
                <a:ext uri="{FF2B5EF4-FFF2-40B4-BE49-F238E27FC236}">
                  <a16:creationId xmlns:a16="http://schemas.microsoft.com/office/drawing/2014/main" id="{935143ED-4746-4FFD-9F9C-903013BE3448}"/>
                </a:ext>
              </a:extLst>
            </p:cNvPr>
            <p:cNvSpPr/>
            <p:nvPr/>
          </p:nvSpPr>
          <p:spPr bwMode="auto">
            <a:xfrm>
              <a:off x="4644010" y="193874"/>
              <a:ext cx="4400052" cy="1767867"/>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sp>
        <p:nvSpPr>
          <p:cNvPr id="28" name="对话气泡: 椭圆形 27">
            <a:extLst>
              <a:ext uri="{FF2B5EF4-FFF2-40B4-BE49-F238E27FC236}">
                <a16:creationId xmlns:a16="http://schemas.microsoft.com/office/drawing/2014/main" id="{361D1CB5-8262-43A5-B87D-648D50720588}"/>
              </a:ext>
            </a:extLst>
          </p:cNvPr>
          <p:cNvSpPr/>
          <p:nvPr/>
        </p:nvSpPr>
        <p:spPr bwMode="auto">
          <a:xfrm rot="10346238">
            <a:off x="1641721" y="2123286"/>
            <a:ext cx="646398" cy="533801"/>
          </a:xfrm>
          <a:prstGeom prst="wedgeEllipseCallout">
            <a:avLst>
              <a:gd name="adj1" fmla="val -428225"/>
              <a:gd name="adj2" fmla="val 146496"/>
            </a:avLst>
          </a:prstGeom>
          <a:noFill/>
          <a:ln w="285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361119211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无涂层试验件振动试验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14" name="组合 13">
            <a:extLst>
              <a:ext uri="{FF2B5EF4-FFF2-40B4-BE49-F238E27FC236}">
                <a16:creationId xmlns:a16="http://schemas.microsoft.com/office/drawing/2014/main" id="{23E1AAFF-D1FD-46CD-941B-46AB499FBB0F}"/>
              </a:ext>
            </a:extLst>
          </p:cNvPr>
          <p:cNvGrpSpPr/>
          <p:nvPr/>
        </p:nvGrpSpPr>
        <p:grpSpPr>
          <a:xfrm>
            <a:off x="283742" y="993872"/>
            <a:ext cx="8576516" cy="3635879"/>
            <a:chOff x="324641" y="1082814"/>
            <a:chExt cx="8576516" cy="3635879"/>
          </a:xfrm>
        </p:grpSpPr>
        <p:grpSp>
          <p:nvGrpSpPr>
            <p:cNvPr id="13" name="组合 12">
              <a:extLst>
                <a:ext uri="{FF2B5EF4-FFF2-40B4-BE49-F238E27FC236}">
                  <a16:creationId xmlns:a16="http://schemas.microsoft.com/office/drawing/2014/main" id="{2510E529-13C9-4A46-A904-A6619B468FC4}"/>
                </a:ext>
              </a:extLst>
            </p:cNvPr>
            <p:cNvGrpSpPr/>
            <p:nvPr/>
          </p:nvGrpSpPr>
          <p:grpSpPr>
            <a:xfrm>
              <a:off x="324641" y="1082814"/>
              <a:ext cx="8576516" cy="3635879"/>
              <a:chOff x="324641" y="1082814"/>
              <a:chExt cx="8576516" cy="3635879"/>
            </a:xfrm>
          </p:grpSpPr>
          <p:grpSp>
            <p:nvGrpSpPr>
              <p:cNvPr id="11" name="组合 10">
                <a:extLst>
                  <a:ext uri="{FF2B5EF4-FFF2-40B4-BE49-F238E27FC236}">
                    <a16:creationId xmlns:a16="http://schemas.microsoft.com/office/drawing/2014/main" id="{C4EE46AD-41E4-4195-850D-D74D35E8D9E8}"/>
                  </a:ext>
                </a:extLst>
              </p:cNvPr>
              <p:cNvGrpSpPr/>
              <p:nvPr/>
            </p:nvGrpSpPr>
            <p:grpSpPr>
              <a:xfrm>
                <a:off x="324641" y="1082814"/>
                <a:ext cx="8576516" cy="3281915"/>
                <a:chOff x="107504" y="1093547"/>
                <a:chExt cx="8576516" cy="3281915"/>
              </a:xfrm>
            </p:grpSpPr>
            <p:grpSp>
              <p:nvGrpSpPr>
                <p:cNvPr id="9" name="组合 8">
                  <a:extLst>
                    <a:ext uri="{FF2B5EF4-FFF2-40B4-BE49-F238E27FC236}">
                      <a16:creationId xmlns:a16="http://schemas.microsoft.com/office/drawing/2014/main" id="{7E349DC4-6B5C-4BE8-83D9-EA404522AB18}"/>
                    </a:ext>
                  </a:extLst>
                </p:cNvPr>
                <p:cNvGrpSpPr/>
                <p:nvPr/>
              </p:nvGrpSpPr>
              <p:grpSpPr>
                <a:xfrm>
                  <a:off x="107504" y="1093547"/>
                  <a:ext cx="8576516" cy="3281915"/>
                  <a:chOff x="107504" y="1093547"/>
                  <a:chExt cx="8576516" cy="3281915"/>
                </a:xfrm>
              </p:grpSpPr>
              <p:grpSp>
                <p:nvGrpSpPr>
                  <p:cNvPr id="26" name="组合 25">
                    <a:extLst>
                      <a:ext uri="{FF2B5EF4-FFF2-40B4-BE49-F238E27FC236}">
                        <a16:creationId xmlns:a16="http://schemas.microsoft.com/office/drawing/2014/main" id="{7A53A31D-BAFB-4779-B32B-4D18118A8DF3}"/>
                      </a:ext>
                    </a:extLst>
                  </p:cNvPr>
                  <p:cNvGrpSpPr/>
                  <p:nvPr/>
                </p:nvGrpSpPr>
                <p:grpSpPr>
                  <a:xfrm>
                    <a:off x="107504" y="1093547"/>
                    <a:ext cx="3758233" cy="3274268"/>
                    <a:chOff x="110347" y="953666"/>
                    <a:chExt cx="3758233" cy="3274268"/>
                  </a:xfrm>
                </p:grpSpPr>
                <p:grpSp>
                  <p:nvGrpSpPr>
                    <p:cNvPr id="8" name="组合 7">
                      <a:extLst>
                        <a:ext uri="{FF2B5EF4-FFF2-40B4-BE49-F238E27FC236}">
                          <a16:creationId xmlns:a16="http://schemas.microsoft.com/office/drawing/2014/main" id="{0F474824-B30E-40E8-BCA9-AE1293E60FC8}"/>
                        </a:ext>
                      </a:extLst>
                    </p:cNvPr>
                    <p:cNvGrpSpPr/>
                    <p:nvPr/>
                  </p:nvGrpSpPr>
                  <p:grpSpPr>
                    <a:xfrm>
                      <a:off x="168697" y="1012190"/>
                      <a:ext cx="3641535" cy="3177644"/>
                      <a:chOff x="647100" y="1275606"/>
                      <a:chExt cx="3641535" cy="3177644"/>
                    </a:xfrm>
                  </p:grpSpPr>
                  <p:pic>
                    <p:nvPicPr>
                      <p:cNvPr id="23" name="图片 22">
                        <a:extLst>
                          <a:ext uri="{FF2B5EF4-FFF2-40B4-BE49-F238E27FC236}">
                            <a16:creationId xmlns:a16="http://schemas.microsoft.com/office/drawing/2014/main" id="{85DAB96C-9E52-4AF2-B433-0CE02995FAF5}"/>
                          </a:ext>
                        </a:extLst>
                      </p:cNvPr>
                      <p:cNvPicPr>
                        <a:picLocks noChangeAspect="1"/>
                      </p:cNvPicPr>
                      <p:nvPr/>
                    </p:nvPicPr>
                    <p:blipFill>
                      <a:blip r:embed="rId3"/>
                      <a:stretch>
                        <a:fillRect/>
                      </a:stretch>
                    </p:blipFill>
                    <p:spPr>
                      <a:xfrm>
                        <a:off x="647100" y="1275606"/>
                        <a:ext cx="3641535" cy="2721291"/>
                      </a:xfrm>
                      <a:prstGeom prst="rect">
                        <a:avLst/>
                      </a:prstGeom>
                      <a:ln>
                        <a:solidFill>
                          <a:srgbClr val="254375"/>
                        </a:solidFill>
                      </a:ln>
                    </p:spPr>
                  </p:pic>
                  <p:sp>
                    <p:nvSpPr>
                      <p:cNvPr id="2" name="文本框 1">
                        <a:extLst>
                          <a:ext uri="{FF2B5EF4-FFF2-40B4-BE49-F238E27FC236}">
                            <a16:creationId xmlns:a16="http://schemas.microsoft.com/office/drawing/2014/main" id="{6089CA88-6F46-4553-84F4-F4ADA43BAD05}"/>
                          </a:ext>
                        </a:extLst>
                      </p:cNvPr>
                      <p:cNvSpPr txBox="1"/>
                      <p:nvPr/>
                    </p:nvSpPr>
                    <p:spPr>
                      <a:xfrm>
                        <a:off x="1639775" y="4083918"/>
                        <a:ext cx="1656184"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试验现场图</a:t>
                        </a:r>
                      </a:p>
                    </p:txBody>
                  </p:sp>
                </p:grpSp>
                <p:sp>
                  <p:nvSpPr>
                    <p:cNvPr id="30" name="矩形 29">
                      <a:extLst>
                        <a:ext uri="{FF2B5EF4-FFF2-40B4-BE49-F238E27FC236}">
                          <a16:creationId xmlns:a16="http://schemas.microsoft.com/office/drawing/2014/main" id="{AD3A42BD-F791-49F2-B7E1-058C71F1F9B7}"/>
                        </a:ext>
                      </a:extLst>
                    </p:cNvPr>
                    <p:cNvSpPr/>
                    <p:nvPr/>
                  </p:nvSpPr>
                  <p:spPr bwMode="auto">
                    <a:xfrm>
                      <a:off x="110347" y="953666"/>
                      <a:ext cx="3758233" cy="3274268"/>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3" name="组合 2">
                    <a:extLst>
                      <a:ext uri="{FF2B5EF4-FFF2-40B4-BE49-F238E27FC236}">
                        <a16:creationId xmlns:a16="http://schemas.microsoft.com/office/drawing/2014/main" id="{E18844BD-D3AA-40F7-814D-80C5CFDB5797}"/>
                      </a:ext>
                    </a:extLst>
                  </p:cNvPr>
                  <p:cNvGrpSpPr/>
                  <p:nvPr/>
                </p:nvGrpSpPr>
                <p:grpSpPr>
                  <a:xfrm>
                    <a:off x="4283968" y="2715766"/>
                    <a:ext cx="4400052" cy="1659696"/>
                    <a:chOff x="4283968" y="2715766"/>
                    <a:chExt cx="4400052" cy="1659696"/>
                  </a:xfrm>
                </p:grpSpPr>
                <p:sp>
                  <p:nvSpPr>
                    <p:cNvPr id="4" name="文本框 3">
                      <a:extLst>
                        <a:ext uri="{FF2B5EF4-FFF2-40B4-BE49-F238E27FC236}">
                          <a16:creationId xmlns:a16="http://schemas.microsoft.com/office/drawing/2014/main" id="{B1B31EE6-2CDD-4931-87C1-D3C13A19EAB1}"/>
                        </a:ext>
                      </a:extLst>
                    </p:cNvPr>
                    <p:cNvSpPr txBox="1"/>
                    <p:nvPr/>
                  </p:nvSpPr>
                  <p:spPr>
                    <a:xfrm>
                      <a:off x="8125194" y="2787517"/>
                      <a:ext cx="461665" cy="1532009"/>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试验结果</a:t>
                      </a:r>
                    </a:p>
                  </p:txBody>
                </p:sp>
                <p:sp>
                  <p:nvSpPr>
                    <p:cNvPr id="35" name="电动升降立式分散机">
                      <a:extLst>
                        <a:ext uri="{FF2B5EF4-FFF2-40B4-BE49-F238E27FC236}">
                          <a16:creationId xmlns:a16="http://schemas.microsoft.com/office/drawing/2014/main" id="{907C1B7D-C4C0-4148-BF4A-202D51F4377E}"/>
                        </a:ext>
                      </a:extLst>
                    </p:cNvPr>
                    <p:cNvSpPr txBox="1"/>
                    <p:nvPr/>
                  </p:nvSpPr>
                  <p:spPr>
                    <a:xfrm>
                      <a:off x="6811467" y="4067685"/>
                      <a:ext cx="630940" cy="307777"/>
                    </a:xfrm>
                    <a:prstGeom prst="rect">
                      <a:avLst/>
                    </a:prstGeom>
                    <a:ln w="12700">
                      <a:miter lim="400000"/>
                    </a:ln>
                  </p:spPr>
                  <p:txBody>
                    <a:bodyPr wrap="none" lIns="45719" rIns="45719">
                      <a:spAutoFit/>
                    </a:bodyPr>
                    <a:lstStyle>
                      <a:lvl1pPr>
                        <a:defRPr sz="1300"/>
                      </a:lvl1pPr>
                    </a:lstStyle>
                    <a:p>
                      <a:r>
                        <a:rPr lang="zh-CN" altLang="en-US" sz="1400" b="1" dirty="0">
                          <a:latin typeface="微软雅黑" pitchFamily="34" charset="-122"/>
                          <a:ea typeface="微软雅黑" pitchFamily="34" charset="-122"/>
                        </a:rPr>
                        <a:t>有效值</a:t>
                      </a:r>
                      <a:endParaRPr lang="zh-CN" sz="1400" b="1" dirty="0">
                        <a:latin typeface="微软雅黑" pitchFamily="34" charset="-122"/>
                        <a:ea typeface="微软雅黑" pitchFamily="34" charset="-122"/>
                      </a:endParaRPr>
                    </a:p>
                  </p:txBody>
                </p:sp>
                <p:sp>
                  <p:nvSpPr>
                    <p:cNvPr id="40" name="电动升降立式分散机">
                      <a:extLst>
                        <a:ext uri="{FF2B5EF4-FFF2-40B4-BE49-F238E27FC236}">
                          <a16:creationId xmlns:a16="http://schemas.microsoft.com/office/drawing/2014/main" id="{E7AD6FCA-3F8B-4EDF-BD8D-A6B62F3BA11F}"/>
                        </a:ext>
                      </a:extLst>
                    </p:cNvPr>
                    <p:cNvSpPr txBox="1"/>
                    <p:nvPr/>
                  </p:nvSpPr>
                  <p:spPr>
                    <a:xfrm>
                      <a:off x="5105701" y="4067685"/>
                      <a:ext cx="451404" cy="307777"/>
                    </a:xfrm>
                    <a:prstGeom prst="rect">
                      <a:avLst/>
                    </a:prstGeom>
                    <a:ln w="12700">
                      <a:miter lim="400000"/>
                    </a:ln>
                  </p:spPr>
                  <p:txBody>
                    <a:bodyPr wrap="none" lIns="45719" rIns="45719">
                      <a:spAutoFit/>
                    </a:bodyPr>
                    <a:lstStyle>
                      <a:lvl1pPr>
                        <a:defRPr sz="1300"/>
                      </a:lvl1pPr>
                    </a:lstStyle>
                    <a:p>
                      <a:r>
                        <a:rPr lang="zh-CN" altLang="en-US" sz="1400" b="1" dirty="0">
                          <a:latin typeface="微软雅黑" pitchFamily="34" charset="-122"/>
                          <a:ea typeface="微软雅黑" pitchFamily="34" charset="-122"/>
                        </a:rPr>
                        <a:t>幅值</a:t>
                      </a:r>
                      <a:endParaRPr lang="zh-CN" sz="1400" b="1" dirty="0">
                        <a:latin typeface="微软雅黑" pitchFamily="34" charset="-122"/>
                        <a:ea typeface="微软雅黑" pitchFamily="34" charset="-122"/>
                      </a:endParaRPr>
                    </a:p>
                  </p:txBody>
                </p:sp>
                <p:sp>
                  <p:nvSpPr>
                    <p:cNvPr id="22" name="矩形 21">
                      <a:extLst>
                        <a:ext uri="{FF2B5EF4-FFF2-40B4-BE49-F238E27FC236}">
                          <a16:creationId xmlns:a16="http://schemas.microsoft.com/office/drawing/2014/main" id="{935143ED-4746-4FFD-9F9C-903013BE3448}"/>
                        </a:ext>
                      </a:extLst>
                    </p:cNvPr>
                    <p:cNvSpPr/>
                    <p:nvPr/>
                  </p:nvSpPr>
                  <p:spPr bwMode="auto">
                    <a:xfrm>
                      <a:off x="4283968" y="2715766"/>
                      <a:ext cx="4400052" cy="1659696"/>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18" name="图片 17">
                      <a:extLst>
                        <a:ext uri="{FF2B5EF4-FFF2-40B4-BE49-F238E27FC236}">
                          <a16:creationId xmlns:a16="http://schemas.microsoft.com/office/drawing/2014/main" id="{30F915FF-44CC-4549-8D7F-2D528FE001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31403" y="2787517"/>
                      <a:ext cx="1800000" cy="1250388"/>
                    </a:xfrm>
                    <a:prstGeom prst="rect">
                      <a:avLst/>
                    </a:prstGeom>
                  </p:spPr>
                </p:pic>
                <p:pic>
                  <p:nvPicPr>
                    <p:cNvPr id="19" name="图片 18">
                      <a:extLst>
                        <a:ext uri="{FF2B5EF4-FFF2-40B4-BE49-F238E27FC236}">
                          <a16:creationId xmlns:a16="http://schemas.microsoft.com/office/drawing/2014/main" id="{D1755D72-89CA-47B4-AA28-DB99F96F6F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1403" y="2787517"/>
                      <a:ext cx="1800000" cy="1250389"/>
                    </a:xfrm>
                    <a:prstGeom prst="rect">
                      <a:avLst/>
                    </a:prstGeom>
                  </p:spPr>
                </p:pic>
              </p:grpSp>
              <p:grpSp>
                <p:nvGrpSpPr>
                  <p:cNvPr id="5" name="组合 4">
                    <a:extLst>
                      <a:ext uri="{FF2B5EF4-FFF2-40B4-BE49-F238E27FC236}">
                        <a16:creationId xmlns:a16="http://schemas.microsoft.com/office/drawing/2014/main" id="{4E68C992-EC18-49DC-B672-BDE00B1C60F6}"/>
                      </a:ext>
                    </a:extLst>
                  </p:cNvPr>
                  <p:cNvGrpSpPr/>
                  <p:nvPr/>
                </p:nvGrpSpPr>
                <p:grpSpPr>
                  <a:xfrm>
                    <a:off x="4283968" y="1093547"/>
                    <a:ext cx="4400052" cy="1566283"/>
                    <a:chOff x="4283968" y="1093547"/>
                    <a:chExt cx="4400052" cy="1566283"/>
                  </a:xfrm>
                </p:grpSpPr>
                <p:pic>
                  <p:nvPicPr>
                    <p:cNvPr id="25" name="图片 24">
                      <a:extLst>
                        <a:ext uri="{FF2B5EF4-FFF2-40B4-BE49-F238E27FC236}">
                          <a16:creationId xmlns:a16="http://schemas.microsoft.com/office/drawing/2014/main" id="{772BCBD0-72A5-4101-BC7A-BF2AB6F22F7E}"/>
                        </a:ext>
                      </a:extLst>
                    </p:cNvPr>
                    <p:cNvPicPr>
                      <a:picLocks noChangeAspect="1"/>
                    </p:cNvPicPr>
                    <p:nvPr/>
                  </p:nvPicPr>
                  <p:blipFill>
                    <a:blip r:embed="rId6"/>
                    <a:stretch>
                      <a:fillRect/>
                    </a:stretch>
                  </p:blipFill>
                  <p:spPr>
                    <a:xfrm>
                      <a:off x="4411877" y="1201740"/>
                      <a:ext cx="1800000" cy="1349894"/>
                    </a:xfrm>
                    <a:prstGeom prst="rect">
                      <a:avLst/>
                    </a:prstGeom>
                    <a:noFill/>
                    <a:ln w="9525">
                      <a:noFill/>
                    </a:ln>
                  </p:spPr>
                </p:pic>
                <p:grpSp>
                  <p:nvGrpSpPr>
                    <p:cNvPr id="20" name="组合 19">
                      <a:extLst>
                        <a:ext uri="{FF2B5EF4-FFF2-40B4-BE49-F238E27FC236}">
                          <a16:creationId xmlns:a16="http://schemas.microsoft.com/office/drawing/2014/main" id="{532A7ED0-B7E2-4571-805A-8A4FEC9E4C6B}"/>
                        </a:ext>
                      </a:extLst>
                    </p:cNvPr>
                    <p:cNvGrpSpPr/>
                    <p:nvPr/>
                  </p:nvGrpSpPr>
                  <p:grpSpPr>
                    <a:xfrm>
                      <a:off x="4283968" y="1093547"/>
                      <a:ext cx="4400052" cy="1566283"/>
                      <a:chOff x="4546849" y="142408"/>
                      <a:chExt cx="4400052" cy="1767867"/>
                    </a:xfrm>
                  </p:grpSpPr>
                  <p:sp>
                    <p:nvSpPr>
                      <p:cNvPr id="21" name="文本框 20">
                        <a:extLst>
                          <a:ext uri="{FF2B5EF4-FFF2-40B4-BE49-F238E27FC236}">
                            <a16:creationId xmlns:a16="http://schemas.microsoft.com/office/drawing/2014/main" id="{6A5142E5-37BC-40F7-B535-3E2EF3C8AD33}"/>
                          </a:ext>
                        </a:extLst>
                      </p:cNvPr>
                      <p:cNvSpPr txBox="1"/>
                      <p:nvPr/>
                    </p:nvSpPr>
                    <p:spPr>
                      <a:xfrm>
                        <a:off x="8407886" y="221729"/>
                        <a:ext cx="461665" cy="1609223"/>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试验件</a:t>
                        </a:r>
                      </a:p>
                    </p:txBody>
                  </p:sp>
                  <p:sp>
                    <p:nvSpPr>
                      <p:cNvPr id="29" name="电动升降立式分散机">
                        <a:extLst>
                          <a:ext uri="{FF2B5EF4-FFF2-40B4-BE49-F238E27FC236}">
                            <a16:creationId xmlns:a16="http://schemas.microsoft.com/office/drawing/2014/main" id="{025E7CA5-DB2D-4564-BE6D-D44983EDE7CA}"/>
                          </a:ext>
                        </a:extLst>
                      </p:cNvPr>
                      <p:cNvSpPr txBox="1"/>
                      <p:nvPr/>
                    </p:nvSpPr>
                    <p:spPr>
                      <a:xfrm>
                        <a:off x="6702451" y="485422"/>
                        <a:ext cx="1374733" cy="1076903"/>
                      </a:xfrm>
                      <a:prstGeom prst="rect">
                        <a:avLst/>
                      </a:prstGeom>
                      <a:ln w="12700">
                        <a:miter lim="400000"/>
                      </a:ln>
                    </p:spPr>
                    <p:txBody>
                      <a:bodyPr wrap="none" lIns="45719" rIns="45719">
                        <a:spAutoFit/>
                      </a:bodyPr>
                      <a:lstStyle>
                        <a:lvl1pPr>
                          <a:defRPr sz="1300"/>
                        </a:lvl1pPr>
                      </a:lstStyle>
                      <a:p>
                        <a:pPr marL="285750" indent="-285750">
                          <a:buFont typeface="Wingdings" panose="05000000000000000000" pitchFamily="2" charset="2"/>
                          <a:buChar char="Ø"/>
                        </a:pPr>
                        <a:r>
                          <a:rPr lang="zh-CN" altLang="en-US" sz="1400" dirty="0">
                            <a:solidFill>
                              <a:srgbClr val="254375"/>
                            </a:solidFill>
                            <a:latin typeface="微软雅黑" pitchFamily="34" charset="-122"/>
                            <a:ea typeface="微软雅黑" pitchFamily="34" charset="-122"/>
                          </a:rPr>
                          <a:t>长   </a:t>
                        </a:r>
                        <a:r>
                          <a:rPr lang="en-US" altLang="zh-CN" sz="1400" dirty="0">
                            <a:latin typeface="微软雅黑" pitchFamily="34" charset="-122"/>
                            <a:ea typeface="微软雅黑" pitchFamily="34" charset="-122"/>
                          </a:rPr>
                          <a:t>150mm</a:t>
                        </a:r>
                      </a:p>
                      <a:p>
                        <a:pPr marL="285750" indent="-285750">
                          <a:buFont typeface="Wingdings" panose="05000000000000000000" pitchFamily="2" charset="2"/>
                          <a:buChar char="Ø"/>
                        </a:pPr>
                        <a:r>
                          <a:rPr lang="zh-CN" altLang="en-US" sz="1400" dirty="0">
                            <a:solidFill>
                              <a:srgbClr val="254375"/>
                            </a:solidFill>
                            <a:latin typeface="微软雅黑" pitchFamily="34" charset="-122"/>
                            <a:ea typeface="微软雅黑" pitchFamily="34" charset="-122"/>
                          </a:rPr>
                          <a:t>宽 </a:t>
                        </a:r>
                        <a:r>
                          <a:rPr lang="zh-CN" altLang="en-US" sz="1400" dirty="0">
                            <a:latin typeface="微软雅黑" pitchFamily="34" charset="-122"/>
                            <a:ea typeface="微软雅黑" pitchFamily="34" charset="-122"/>
                          </a:rPr>
                          <a:t>    </a:t>
                        </a:r>
                        <a:r>
                          <a:rPr lang="en-US" altLang="zh-CN" sz="1400" dirty="0">
                            <a:latin typeface="微软雅黑" pitchFamily="34" charset="-122"/>
                            <a:ea typeface="微软雅黑" pitchFamily="34" charset="-122"/>
                          </a:rPr>
                          <a:t>60mm</a:t>
                        </a:r>
                      </a:p>
                      <a:p>
                        <a:pPr marL="285750" indent="-285750">
                          <a:buFont typeface="Wingdings" panose="05000000000000000000" pitchFamily="2" charset="2"/>
                          <a:buChar char="Ø"/>
                        </a:pPr>
                        <a:r>
                          <a:rPr lang="zh-CN" altLang="en-US" sz="1400" dirty="0">
                            <a:solidFill>
                              <a:srgbClr val="254375"/>
                            </a:solidFill>
                            <a:latin typeface="微软雅黑" pitchFamily="34" charset="-122"/>
                            <a:ea typeface="微软雅黑" pitchFamily="34" charset="-122"/>
                          </a:rPr>
                          <a:t>厚 </a:t>
                        </a:r>
                        <a:r>
                          <a:rPr lang="zh-CN" altLang="en-US" sz="1400" dirty="0">
                            <a:latin typeface="微软雅黑" pitchFamily="34" charset="-122"/>
                            <a:ea typeface="微软雅黑" pitchFamily="34" charset="-122"/>
                          </a:rPr>
                          <a:t>      </a:t>
                        </a:r>
                        <a:r>
                          <a:rPr lang="en-US" altLang="zh-CN" sz="1400" dirty="0">
                            <a:latin typeface="微软雅黑" pitchFamily="34" charset="-122"/>
                            <a:ea typeface="微软雅黑" pitchFamily="34" charset="-122"/>
                          </a:rPr>
                          <a:t>1mm</a:t>
                        </a:r>
                      </a:p>
                      <a:p>
                        <a:pPr marL="285750" indent="-285750">
                          <a:buFont typeface="Wingdings" panose="05000000000000000000" pitchFamily="2" charset="2"/>
                          <a:buChar char="Ø"/>
                        </a:pPr>
                        <a:r>
                          <a:rPr lang="zh-CN" altLang="en-US" sz="1400" dirty="0">
                            <a:solidFill>
                              <a:srgbClr val="254375"/>
                            </a:solidFill>
                            <a:latin typeface="微软雅黑" pitchFamily="34" charset="-122"/>
                            <a:ea typeface="微软雅黑" pitchFamily="34" charset="-122"/>
                          </a:rPr>
                          <a:t>质量 </a:t>
                        </a:r>
                        <a:r>
                          <a:rPr lang="zh-CN" altLang="en-US" sz="1400" dirty="0">
                            <a:latin typeface="微软雅黑" pitchFamily="34" charset="-122"/>
                            <a:ea typeface="微软雅黑" pitchFamily="34" charset="-122"/>
                          </a:rPr>
                          <a:t>  </a:t>
                        </a:r>
                        <a:r>
                          <a:rPr lang="en-US" altLang="zh-CN" sz="1400" dirty="0">
                            <a:latin typeface="微软雅黑" pitchFamily="34" charset="-122"/>
                            <a:ea typeface="微软雅黑" pitchFamily="34" charset="-122"/>
                          </a:rPr>
                          <a:t>25.2g</a:t>
                        </a:r>
                        <a:endParaRPr lang="zh-CN" sz="1400" dirty="0">
                          <a:latin typeface="微软雅黑" pitchFamily="34" charset="-122"/>
                          <a:ea typeface="微软雅黑" pitchFamily="34" charset="-122"/>
                        </a:endParaRPr>
                      </a:p>
                    </p:txBody>
                  </p:sp>
                  <p:sp>
                    <p:nvSpPr>
                      <p:cNvPr id="31" name="矩形 30">
                        <a:extLst>
                          <a:ext uri="{FF2B5EF4-FFF2-40B4-BE49-F238E27FC236}">
                            <a16:creationId xmlns:a16="http://schemas.microsoft.com/office/drawing/2014/main" id="{DD2FC4FB-2506-47BB-AFCD-9048E11A2C51}"/>
                          </a:ext>
                        </a:extLst>
                      </p:cNvPr>
                      <p:cNvSpPr/>
                      <p:nvPr/>
                    </p:nvSpPr>
                    <p:spPr bwMode="auto">
                      <a:xfrm>
                        <a:off x="4546849" y="142408"/>
                        <a:ext cx="4400052" cy="1767867"/>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grpSp>
              <p:sp>
                <p:nvSpPr>
                  <p:cNvPr id="7" name="箭头: 左 6">
                    <a:extLst>
                      <a:ext uri="{FF2B5EF4-FFF2-40B4-BE49-F238E27FC236}">
                        <a16:creationId xmlns:a16="http://schemas.microsoft.com/office/drawing/2014/main" id="{004DE022-0B1F-46E7-A447-EAA2DC392B10}"/>
                      </a:ext>
                    </a:extLst>
                  </p:cNvPr>
                  <p:cNvSpPr/>
                  <p:nvPr/>
                </p:nvSpPr>
                <p:spPr bwMode="auto">
                  <a:xfrm>
                    <a:off x="3905891" y="1766491"/>
                    <a:ext cx="288032" cy="216020"/>
                  </a:xfrm>
                  <a:prstGeom prst="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sp>
              <p:nvSpPr>
                <p:cNvPr id="10" name="箭头: 右 9">
                  <a:extLst>
                    <a:ext uri="{FF2B5EF4-FFF2-40B4-BE49-F238E27FC236}">
                      <a16:creationId xmlns:a16="http://schemas.microsoft.com/office/drawing/2014/main" id="{81C55DD9-FD87-483C-9C92-5C78399F63BE}"/>
                    </a:ext>
                  </a:extLst>
                </p:cNvPr>
                <p:cNvSpPr/>
                <p:nvPr/>
              </p:nvSpPr>
              <p:spPr bwMode="auto">
                <a:xfrm>
                  <a:off x="3930836" y="3445510"/>
                  <a:ext cx="288032" cy="216021"/>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sp>
            <p:nvSpPr>
              <p:cNvPr id="12" name="文本框 11">
                <a:extLst>
                  <a:ext uri="{FF2B5EF4-FFF2-40B4-BE49-F238E27FC236}">
                    <a16:creationId xmlns:a16="http://schemas.microsoft.com/office/drawing/2014/main" id="{00EFDF25-5AD1-40B9-9F27-F7BCA1EE41B6}"/>
                  </a:ext>
                </a:extLst>
              </p:cNvPr>
              <p:cNvSpPr txBox="1"/>
              <p:nvPr/>
            </p:nvSpPr>
            <p:spPr>
              <a:xfrm>
                <a:off x="5058973" y="4410916"/>
                <a:ext cx="940081" cy="307777"/>
              </a:xfrm>
              <a:prstGeom prst="rect">
                <a:avLst/>
              </a:prstGeom>
              <a:solidFill>
                <a:srgbClr val="FF6600"/>
              </a:solidFill>
            </p:spPr>
            <p:txBody>
              <a:bodyPr wrap="square" rtlCol="0">
                <a:spAutoFit/>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38.22436g</a:t>
                </a:r>
                <a:endParaRPr lang="zh-CN" altLang="en-US" sz="1400" dirty="0">
                  <a:solidFill>
                    <a:schemeClr val="bg1"/>
                  </a:solidFill>
                  <a:latin typeface="Times New Roman" panose="02020603050405020304" pitchFamily="18" charset="0"/>
                  <a:cs typeface="Times New Roman" panose="02020603050405020304" pitchFamily="18" charset="0"/>
                </a:endParaRPr>
              </a:p>
            </p:txBody>
          </p:sp>
        </p:grpSp>
        <p:sp>
          <p:nvSpPr>
            <p:cNvPr id="44" name="文本框 43">
              <a:extLst>
                <a:ext uri="{FF2B5EF4-FFF2-40B4-BE49-F238E27FC236}">
                  <a16:creationId xmlns:a16="http://schemas.microsoft.com/office/drawing/2014/main" id="{3A691687-8946-4283-9051-44189F43CDCA}"/>
                </a:ext>
              </a:extLst>
            </p:cNvPr>
            <p:cNvSpPr txBox="1"/>
            <p:nvPr/>
          </p:nvSpPr>
          <p:spPr>
            <a:xfrm>
              <a:off x="6874032" y="4410916"/>
              <a:ext cx="940081" cy="307777"/>
            </a:xfrm>
            <a:prstGeom prst="rect">
              <a:avLst/>
            </a:prstGeom>
            <a:solidFill>
              <a:srgbClr val="FF6600"/>
            </a:solidFill>
          </p:spPr>
          <p:txBody>
            <a:bodyPr wrap="square" rtlCol="0">
              <a:spAutoFit/>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24.66032g</a:t>
              </a:r>
              <a:endParaRPr lang="zh-CN" altLang="en-US" sz="1400" dirty="0">
                <a:solidFill>
                  <a:schemeClr val="bg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066657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对比不同测点振动试验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11" name="组合 10">
            <a:extLst>
              <a:ext uri="{FF2B5EF4-FFF2-40B4-BE49-F238E27FC236}">
                <a16:creationId xmlns:a16="http://schemas.microsoft.com/office/drawing/2014/main" id="{31D6EAC4-A991-4754-9D45-6C4C275E8E61}"/>
              </a:ext>
            </a:extLst>
          </p:cNvPr>
          <p:cNvGrpSpPr/>
          <p:nvPr/>
        </p:nvGrpSpPr>
        <p:grpSpPr>
          <a:xfrm>
            <a:off x="86696" y="1283137"/>
            <a:ext cx="8967926" cy="3374936"/>
            <a:chOff x="86696" y="1283137"/>
            <a:chExt cx="8967926" cy="3374936"/>
          </a:xfrm>
        </p:grpSpPr>
        <p:grpSp>
          <p:nvGrpSpPr>
            <p:cNvPr id="7" name="组合 6">
              <a:extLst>
                <a:ext uri="{FF2B5EF4-FFF2-40B4-BE49-F238E27FC236}">
                  <a16:creationId xmlns:a16="http://schemas.microsoft.com/office/drawing/2014/main" id="{FDA8B3FF-CC06-408F-9DCE-B130A26D8F6E}"/>
                </a:ext>
              </a:extLst>
            </p:cNvPr>
            <p:cNvGrpSpPr/>
            <p:nvPr/>
          </p:nvGrpSpPr>
          <p:grpSpPr>
            <a:xfrm>
              <a:off x="4734622" y="1283137"/>
              <a:ext cx="4320000" cy="3374936"/>
              <a:chOff x="4319211" y="936981"/>
              <a:chExt cx="4320000" cy="3374936"/>
            </a:xfrm>
          </p:grpSpPr>
          <p:sp>
            <p:nvSpPr>
              <p:cNvPr id="29" name="文本框 28">
                <a:extLst>
                  <a:ext uri="{FF2B5EF4-FFF2-40B4-BE49-F238E27FC236}">
                    <a16:creationId xmlns:a16="http://schemas.microsoft.com/office/drawing/2014/main" id="{16BE3698-2BBC-4C0C-A5D2-E94DB526A53F}"/>
                  </a:ext>
                </a:extLst>
              </p:cNvPr>
              <p:cNvSpPr txBox="1"/>
              <p:nvPr/>
            </p:nvSpPr>
            <p:spPr>
              <a:xfrm>
                <a:off x="5626856" y="3865808"/>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27" name="矩形 26">
                <a:extLst>
                  <a:ext uri="{FF2B5EF4-FFF2-40B4-BE49-F238E27FC236}">
                    <a16:creationId xmlns:a16="http://schemas.microsoft.com/office/drawing/2014/main" id="{E6770ED2-80E3-4DDF-B2A4-5CA36206E8FE}"/>
                  </a:ext>
                </a:extLst>
              </p:cNvPr>
              <p:cNvSpPr/>
              <p:nvPr/>
            </p:nvSpPr>
            <p:spPr bwMode="auto">
              <a:xfrm>
                <a:off x="4319211" y="936981"/>
                <a:ext cx="4320000" cy="3374936"/>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pic>
            <p:nvPicPr>
              <p:cNvPr id="31" name="图片 30">
                <a:extLst>
                  <a:ext uri="{FF2B5EF4-FFF2-40B4-BE49-F238E27FC236}">
                    <a16:creationId xmlns:a16="http://schemas.microsoft.com/office/drawing/2014/main" id="{88A8ACAC-E729-4C89-9A90-F6E7A9B3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907" y="1043514"/>
                <a:ext cx="1980000" cy="1375326"/>
              </a:xfrm>
              <a:prstGeom prst="rect">
                <a:avLst/>
              </a:prstGeom>
            </p:spPr>
          </p:pic>
          <p:pic>
            <p:nvPicPr>
              <p:cNvPr id="33" name="图片 32">
                <a:extLst>
                  <a:ext uri="{FF2B5EF4-FFF2-40B4-BE49-F238E27FC236}">
                    <a16:creationId xmlns:a16="http://schemas.microsoft.com/office/drawing/2014/main" id="{505A072A-78B8-44C1-A47B-52D0B07C3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602" y="1042314"/>
                <a:ext cx="1980000" cy="1375427"/>
              </a:xfrm>
              <a:prstGeom prst="rect">
                <a:avLst/>
              </a:prstGeom>
            </p:spPr>
          </p:pic>
          <p:pic>
            <p:nvPicPr>
              <p:cNvPr id="34" name="图片 33">
                <a:extLst>
                  <a:ext uri="{FF2B5EF4-FFF2-40B4-BE49-F238E27FC236}">
                    <a16:creationId xmlns:a16="http://schemas.microsoft.com/office/drawing/2014/main" id="{85CF51EA-59DD-4E6F-B50C-AAF7F393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9907" y="2454061"/>
                <a:ext cx="1980000" cy="1375427"/>
              </a:xfrm>
              <a:prstGeom prst="rect">
                <a:avLst/>
              </a:prstGeom>
            </p:spPr>
          </p:pic>
          <p:pic>
            <p:nvPicPr>
              <p:cNvPr id="41" name="图片 40">
                <a:extLst>
                  <a:ext uri="{FF2B5EF4-FFF2-40B4-BE49-F238E27FC236}">
                    <a16:creationId xmlns:a16="http://schemas.microsoft.com/office/drawing/2014/main" id="{5264CA0A-BD4B-4783-B370-6014874EA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951" y="2454061"/>
                <a:ext cx="1980000" cy="1375427"/>
              </a:xfrm>
              <a:prstGeom prst="rect">
                <a:avLst/>
              </a:prstGeom>
            </p:spPr>
          </p:pic>
        </p:grpSp>
        <p:grpSp>
          <p:nvGrpSpPr>
            <p:cNvPr id="10" name="组合 9">
              <a:extLst>
                <a:ext uri="{FF2B5EF4-FFF2-40B4-BE49-F238E27FC236}">
                  <a16:creationId xmlns:a16="http://schemas.microsoft.com/office/drawing/2014/main" id="{387F783C-5002-4850-9896-3C0FD3BFCDDB}"/>
                </a:ext>
              </a:extLst>
            </p:cNvPr>
            <p:cNvGrpSpPr/>
            <p:nvPr/>
          </p:nvGrpSpPr>
          <p:grpSpPr>
            <a:xfrm>
              <a:off x="86696" y="1283137"/>
              <a:ext cx="4320000" cy="3374936"/>
              <a:chOff x="86696" y="1283137"/>
              <a:chExt cx="4320000" cy="3374936"/>
            </a:xfrm>
          </p:grpSpPr>
          <p:grpSp>
            <p:nvGrpSpPr>
              <p:cNvPr id="42" name="组合 41">
                <a:extLst>
                  <a:ext uri="{FF2B5EF4-FFF2-40B4-BE49-F238E27FC236}">
                    <a16:creationId xmlns:a16="http://schemas.microsoft.com/office/drawing/2014/main" id="{D6F6D875-0509-493F-8D52-D9A90DC30D1A}"/>
                  </a:ext>
                </a:extLst>
              </p:cNvPr>
              <p:cNvGrpSpPr/>
              <p:nvPr/>
            </p:nvGrpSpPr>
            <p:grpSpPr>
              <a:xfrm>
                <a:off x="86696" y="1283137"/>
                <a:ext cx="4320000" cy="3374936"/>
                <a:chOff x="4319211" y="936981"/>
                <a:chExt cx="4320000" cy="3374936"/>
              </a:xfrm>
            </p:grpSpPr>
            <p:sp>
              <p:nvSpPr>
                <p:cNvPr id="43" name="文本框 42">
                  <a:extLst>
                    <a:ext uri="{FF2B5EF4-FFF2-40B4-BE49-F238E27FC236}">
                      <a16:creationId xmlns:a16="http://schemas.microsoft.com/office/drawing/2014/main" id="{66681C4A-665E-4416-A648-D59872A37E40}"/>
                    </a:ext>
                  </a:extLst>
                </p:cNvPr>
                <p:cNvSpPr txBox="1"/>
                <p:nvPr/>
              </p:nvSpPr>
              <p:spPr>
                <a:xfrm>
                  <a:off x="5626856" y="3865808"/>
                  <a:ext cx="1903746" cy="369332"/>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4319211" y="936981"/>
                  <a:ext cx="4320000" cy="3374936"/>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pic>
            <p:nvPicPr>
              <p:cNvPr id="49" name="图片 48">
                <a:extLst>
                  <a:ext uri="{FF2B5EF4-FFF2-40B4-BE49-F238E27FC236}">
                    <a16:creationId xmlns:a16="http://schemas.microsoft.com/office/drawing/2014/main" id="{0DCB4249-E328-4A9F-9844-2965F28CF7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696" y="1386307"/>
                <a:ext cx="1980000" cy="1375427"/>
              </a:xfrm>
              <a:prstGeom prst="rect">
                <a:avLst/>
              </a:prstGeom>
            </p:spPr>
          </p:pic>
          <p:pic>
            <p:nvPicPr>
              <p:cNvPr id="50" name="图片 49">
                <a:extLst>
                  <a:ext uri="{FF2B5EF4-FFF2-40B4-BE49-F238E27FC236}">
                    <a16:creationId xmlns:a16="http://schemas.microsoft.com/office/drawing/2014/main" id="{46629C06-F3F4-4C10-AA27-238C41B868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6696" y="1386307"/>
                <a:ext cx="1980000" cy="1375427"/>
              </a:xfrm>
              <a:prstGeom prst="rect">
                <a:avLst/>
              </a:prstGeom>
            </p:spPr>
          </p:pic>
          <p:pic>
            <p:nvPicPr>
              <p:cNvPr id="51" name="图片 50">
                <a:extLst>
                  <a:ext uri="{FF2B5EF4-FFF2-40B4-BE49-F238E27FC236}">
                    <a16:creationId xmlns:a16="http://schemas.microsoft.com/office/drawing/2014/main" id="{97EEFA69-3B36-436B-910D-BD9AB4D57A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696" y="2800216"/>
                <a:ext cx="1980000" cy="1375427"/>
              </a:xfrm>
              <a:prstGeom prst="rect">
                <a:avLst/>
              </a:prstGeom>
            </p:spPr>
          </p:pic>
          <p:pic>
            <p:nvPicPr>
              <p:cNvPr id="52" name="图片 51">
                <a:extLst>
                  <a:ext uri="{FF2B5EF4-FFF2-40B4-BE49-F238E27FC236}">
                    <a16:creationId xmlns:a16="http://schemas.microsoft.com/office/drawing/2014/main" id="{4A6344B1-163C-44D1-BFE8-2041BE5CA1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6696" y="2798055"/>
                <a:ext cx="1980000" cy="1375427"/>
              </a:xfrm>
              <a:prstGeom prst="rect">
                <a:avLst/>
              </a:prstGeom>
            </p:spPr>
          </p:pic>
        </p:grpSp>
      </p:grp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80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0.3mm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1.3mm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1.8mm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07669509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对比不同测点振动试验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 name="组合 1">
            <a:extLst>
              <a:ext uri="{FF2B5EF4-FFF2-40B4-BE49-F238E27FC236}">
                <a16:creationId xmlns:a16="http://schemas.microsoft.com/office/drawing/2014/main" id="{09815EC3-6836-4E4E-AB0E-13C1F4AD6C24}"/>
              </a:ext>
            </a:extLst>
          </p:cNvPr>
          <p:cNvGrpSpPr/>
          <p:nvPr/>
        </p:nvGrpSpPr>
        <p:grpSpPr>
          <a:xfrm>
            <a:off x="771134" y="594693"/>
            <a:ext cx="6735977" cy="2609877"/>
            <a:chOff x="88037" y="623585"/>
            <a:chExt cx="6735977" cy="2609877"/>
          </a:xfrm>
        </p:grpSpPr>
        <p:grpSp>
          <p:nvGrpSpPr>
            <p:cNvPr id="7" name="组合 6">
              <a:extLst>
                <a:ext uri="{FF2B5EF4-FFF2-40B4-BE49-F238E27FC236}">
                  <a16:creationId xmlns:a16="http://schemas.microsoft.com/office/drawing/2014/main" id="{FDA8B3FF-CC06-408F-9DCE-B130A26D8F6E}"/>
                </a:ext>
              </a:extLst>
            </p:cNvPr>
            <p:cNvGrpSpPr/>
            <p:nvPr/>
          </p:nvGrpSpPr>
          <p:grpSpPr>
            <a:xfrm>
              <a:off x="3490747" y="623585"/>
              <a:ext cx="3333267" cy="2604065"/>
              <a:chOff x="4319211" y="936981"/>
              <a:chExt cx="4320000" cy="3374936"/>
            </a:xfrm>
          </p:grpSpPr>
          <p:sp>
            <p:nvSpPr>
              <p:cNvPr id="29" name="文本框 28">
                <a:extLst>
                  <a:ext uri="{FF2B5EF4-FFF2-40B4-BE49-F238E27FC236}">
                    <a16:creationId xmlns:a16="http://schemas.microsoft.com/office/drawing/2014/main" id="{16BE3698-2BBC-4C0C-A5D2-E94DB526A53F}"/>
                  </a:ext>
                </a:extLst>
              </p:cNvPr>
              <p:cNvSpPr txBox="1"/>
              <p:nvPr/>
            </p:nvSpPr>
            <p:spPr>
              <a:xfrm>
                <a:off x="5626856" y="3865808"/>
                <a:ext cx="1903747" cy="398887"/>
              </a:xfrm>
              <a:prstGeom prst="rect">
                <a:avLst/>
              </a:prstGeom>
              <a:solidFill>
                <a:srgbClr val="00642D"/>
              </a:solidFill>
              <a:ln>
                <a:solidFill>
                  <a:srgbClr val="254375"/>
                </a:solidFill>
              </a:ln>
            </p:spPr>
            <p:txBody>
              <a:bodyPr wrap="square" rtlCol="0">
                <a:spAutoFit/>
              </a:bodyPr>
              <a:lstStyle/>
              <a:p>
                <a:pPr algn="ctr"/>
                <a:r>
                  <a:rPr lang="zh-CN" altLang="en-US" sz="1400" dirty="0">
                    <a:solidFill>
                      <a:schemeClr val="bg1"/>
                    </a:solidFill>
                  </a:rPr>
                  <a:t>有效值</a:t>
                </a:r>
              </a:p>
            </p:txBody>
          </p:sp>
          <p:sp>
            <p:nvSpPr>
              <p:cNvPr id="27" name="矩形 26">
                <a:extLst>
                  <a:ext uri="{FF2B5EF4-FFF2-40B4-BE49-F238E27FC236}">
                    <a16:creationId xmlns:a16="http://schemas.microsoft.com/office/drawing/2014/main" id="{E6770ED2-80E3-4DDF-B2A4-5CA36206E8FE}"/>
                  </a:ext>
                </a:extLst>
              </p:cNvPr>
              <p:cNvSpPr/>
              <p:nvPr/>
            </p:nvSpPr>
            <p:spPr bwMode="auto">
              <a:xfrm>
                <a:off x="4319211" y="936981"/>
                <a:ext cx="4320000" cy="3374936"/>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pic>
            <p:nvPicPr>
              <p:cNvPr id="31" name="图片 30">
                <a:extLst>
                  <a:ext uri="{FF2B5EF4-FFF2-40B4-BE49-F238E27FC236}">
                    <a16:creationId xmlns:a16="http://schemas.microsoft.com/office/drawing/2014/main" id="{88A8ACAC-E729-4C89-9A90-F6E7A9B32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9907" y="1043514"/>
                <a:ext cx="1980000" cy="1375326"/>
              </a:xfrm>
              <a:prstGeom prst="rect">
                <a:avLst/>
              </a:prstGeom>
            </p:spPr>
          </p:pic>
          <p:pic>
            <p:nvPicPr>
              <p:cNvPr id="33" name="图片 32">
                <a:extLst>
                  <a:ext uri="{FF2B5EF4-FFF2-40B4-BE49-F238E27FC236}">
                    <a16:creationId xmlns:a16="http://schemas.microsoft.com/office/drawing/2014/main" id="{505A072A-78B8-44C1-A47B-52D0B07C32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40602" y="1042314"/>
                <a:ext cx="1980000" cy="1375427"/>
              </a:xfrm>
              <a:prstGeom prst="rect">
                <a:avLst/>
              </a:prstGeom>
            </p:spPr>
          </p:pic>
          <p:pic>
            <p:nvPicPr>
              <p:cNvPr id="34" name="图片 33">
                <a:extLst>
                  <a:ext uri="{FF2B5EF4-FFF2-40B4-BE49-F238E27FC236}">
                    <a16:creationId xmlns:a16="http://schemas.microsoft.com/office/drawing/2014/main" id="{85CF51EA-59DD-4E6F-B50C-AAF7F393F5A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9907" y="2454061"/>
                <a:ext cx="1980000" cy="1375427"/>
              </a:xfrm>
              <a:prstGeom prst="rect">
                <a:avLst/>
              </a:prstGeom>
            </p:spPr>
          </p:pic>
          <p:pic>
            <p:nvPicPr>
              <p:cNvPr id="41" name="图片 40">
                <a:extLst>
                  <a:ext uri="{FF2B5EF4-FFF2-40B4-BE49-F238E27FC236}">
                    <a16:creationId xmlns:a16="http://schemas.microsoft.com/office/drawing/2014/main" id="{5264CA0A-BD4B-4783-B370-6014874EA6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46951" y="2454061"/>
                <a:ext cx="1980000" cy="1375427"/>
              </a:xfrm>
              <a:prstGeom prst="rect">
                <a:avLst/>
              </a:prstGeom>
            </p:spPr>
          </p:pic>
        </p:grpSp>
        <p:grpSp>
          <p:nvGrpSpPr>
            <p:cNvPr id="10" name="组合 9">
              <a:extLst>
                <a:ext uri="{FF2B5EF4-FFF2-40B4-BE49-F238E27FC236}">
                  <a16:creationId xmlns:a16="http://schemas.microsoft.com/office/drawing/2014/main" id="{387F783C-5002-4850-9896-3C0FD3BFCDDB}"/>
                </a:ext>
              </a:extLst>
            </p:cNvPr>
            <p:cNvGrpSpPr/>
            <p:nvPr/>
          </p:nvGrpSpPr>
          <p:grpSpPr>
            <a:xfrm>
              <a:off x="88037" y="629397"/>
              <a:ext cx="3333267" cy="2604065"/>
              <a:chOff x="86696" y="1283137"/>
              <a:chExt cx="4320000" cy="3374936"/>
            </a:xfrm>
          </p:grpSpPr>
          <p:grpSp>
            <p:nvGrpSpPr>
              <p:cNvPr id="42" name="组合 41">
                <a:extLst>
                  <a:ext uri="{FF2B5EF4-FFF2-40B4-BE49-F238E27FC236}">
                    <a16:creationId xmlns:a16="http://schemas.microsoft.com/office/drawing/2014/main" id="{D6F6D875-0509-493F-8D52-D9A90DC30D1A}"/>
                  </a:ext>
                </a:extLst>
              </p:cNvPr>
              <p:cNvGrpSpPr/>
              <p:nvPr/>
            </p:nvGrpSpPr>
            <p:grpSpPr>
              <a:xfrm>
                <a:off x="86696" y="1283137"/>
                <a:ext cx="4320000" cy="3374936"/>
                <a:chOff x="4319211" y="936981"/>
                <a:chExt cx="4320000" cy="3374936"/>
              </a:xfrm>
            </p:grpSpPr>
            <p:sp>
              <p:nvSpPr>
                <p:cNvPr id="43" name="文本框 42">
                  <a:extLst>
                    <a:ext uri="{FF2B5EF4-FFF2-40B4-BE49-F238E27FC236}">
                      <a16:creationId xmlns:a16="http://schemas.microsoft.com/office/drawing/2014/main" id="{66681C4A-665E-4416-A648-D59872A37E40}"/>
                    </a:ext>
                  </a:extLst>
                </p:cNvPr>
                <p:cNvSpPr txBox="1"/>
                <p:nvPr/>
              </p:nvSpPr>
              <p:spPr>
                <a:xfrm>
                  <a:off x="5626856" y="3865808"/>
                  <a:ext cx="1903747" cy="398887"/>
                </a:xfrm>
                <a:prstGeom prst="rect">
                  <a:avLst/>
                </a:prstGeom>
                <a:solidFill>
                  <a:srgbClr val="254375"/>
                </a:solidFill>
                <a:ln>
                  <a:solidFill>
                    <a:srgbClr val="254375"/>
                  </a:solidFill>
                </a:ln>
              </p:spPr>
              <p:txBody>
                <a:bodyPr wrap="square" rtlCol="0">
                  <a:spAutoFit/>
                </a:bodyPr>
                <a:lstStyle/>
                <a:p>
                  <a:pPr algn="ctr"/>
                  <a:r>
                    <a:rPr lang="zh-CN" altLang="en-US" sz="1400"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4319211" y="936981"/>
                  <a:ext cx="4320000" cy="3374936"/>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pic>
            <p:nvPicPr>
              <p:cNvPr id="49" name="图片 48">
                <a:extLst>
                  <a:ext uri="{FF2B5EF4-FFF2-40B4-BE49-F238E27FC236}">
                    <a16:creationId xmlns:a16="http://schemas.microsoft.com/office/drawing/2014/main" id="{0DCB4249-E328-4A9F-9844-2965F28CF7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696" y="1386307"/>
                <a:ext cx="1980000" cy="1375427"/>
              </a:xfrm>
              <a:prstGeom prst="rect">
                <a:avLst/>
              </a:prstGeom>
            </p:spPr>
          </p:pic>
          <p:pic>
            <p:nvPicPr>
              <p:cNvPr id="50" name="图片 49">
                <a:extLst>
                  <a:ext uri="{FF2B5EF4-FFF2-40B4-BE49-F238E27FC236}">
                    <a16:creationId xmlns:a16="http://schemas.microsoft.com/office/drawing/2014/main" id="{46629C06-F3F4-4C10-AA27-238C41B868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46696" y="1386307"/>
                <a:ext cx="1980000" cy="1375427"/>
              </a:xfrm>
              <a:prstGeom prst="rect">
                <a:avLst/>
              </a:prstGeom>
            </p:spPr>
          </p:pic>
          <p:pic>
            <p:nvPicPr>
              <p:cNvPr id="51" name="图片 50">
                <a:extLst>
                  <a:ext uri="{FF2B5EF4-FFF2-40B4-BE49-F238E27FC236}">
                    <a16:creationId xmlns:a16="http://schemas.microsoft.com/office/drawing/2014/main" id="{97EEFA69-3B36-436B-910D-BD9AB4D57A0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6696" y="2800216"/>
                <a:ext cx="1980000" cy="1375427"/>
              </a:xfrm>
              <a:prstGeom prst="rect">
                <a:avLst/>
              </a:prstGeom>
            </p:spPr>
          </p:pic>
          <p:pic>
            <p:nvPicPr>
              <p:cNvPr id="52" name="图片 51">
                <a:extLst>
                  <a:ext uri="{FF2B5EF4-FFF2-40B4-BE49-F238E27FC236}">
                    <a16:creationId xmlns:a16="http://schemas.microsoft.com/office/drawing/2014/main" id="{4A6344B1-163C-44D1-BFE8-2041BE5CA1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246696" y="2798055"/>
                <a:ext cx="1980000" cy="1375427"/>
              </a:xfrm>
              <a:prstGeom prst="rect">
                <a:avLst/>
              </a:prstGeom>
            </p:spPr>
          </p:pic>
        </p:grpSp>
      </p:grpSp>
      <p:graphicFrame>
        <p:nvGraphicFramePr>
          <p:cNvPr id="3" name="表格 3">
            <a:extLst>
              <a:ext uri="{FF2B5EF4-FFF2-40B4-BE49-F238E27FC236}">
                <a16:creationId xmlns:a16="http://schemas.microsoft.com/office/drawing/2014/main" id="{4A4F5E75-F125-455F-A4BA-F299498E94CC}"/>
              </a:ext>
            </a:extLst>
          </p:cNvPr>
          <p:cNvGraphicFramePr>
            <a:graphicFrameLocks noGrp="1"/>
          </p:cNvGraphicFramePr>
          <p:nvPr>
            <p:extLst>
              <p:ext uri="{D42A27DB-BD31-4B8C-83A1-F6EECF244321}">
                <p14:modId xmlns:p14="http://schemas.microsoft.com/office/powerpoint/2010/main" val="981978382"/>
              </p:ext>
            </p:extLst>
          </p:nvPr>
        </p:nvGraphicFramePr>
        <p:xfrm>
          <a:off x="350188" y="3260401"/>
          <a:ext cx="7577871" cy="1554480"/>
        </p:xfrm>
        <a:graphic>
          <a:graphicData uri="http://schemas.openxmlformats.org/drawingml/2006/table">
            <a:tbl>
              <a:tblPr firstRow="1" bandRow="1">
                <a:tableStyleId>{5C22544A-7EE6-4342-B048-85BDC9FD1C3A}</a:tableStyleId>
              </a:tblPr>
              <a:tblGrid>
                <a:gridCol w="1082553">
                  <a:extLst>
                    <a:ext uri="{9D8B030D-6E8A-4147-A177-3AD203B41FA5}">
                      <a16:colId xmlns:a16="http://schemas.microsoft.com/office/drawing/2014/main" val="2964068013"/>
                    </a:ext>
                  </a:extLst>
                </a:gridCol>
                <a:gridCol w="1082553">
                  <a:extLst>
                    <a:ext uri="{9D8B030D-6E8A-4147-A177-3AD203B41FA5}">
                      <a16:colId xmlns:a16="http://schemas.microsoft.com/office/drawing/2014/main" val="82706791"/>
                    </a:ext>
                  </a:extLst>
                </a:gridCol>
                <a:gridCol w="1082553">
                  <a:extLst>
                    <a:ext uri="{9D8B030D-6E8A-4147-A177-3AD203B41FA5}">
                      <a16:colId xmlns:a16="http://schemas.microsoft.com/office/drawing/2014/main" val="1509283268"/>
                    </a:ext>
                  </a:extLst>
                </a:gridCol>
                <a:gridCol w="1082553">
                  <a:extLst>
                    <a:ext uri="{9D8B030D-6E8A-4147-A177-3AD203B41FA5}">
                      <a16:colId xmlns:a16="http://schemas.microsoft.com/office/drawing/2014/main" val="2300367179"/>
                    </a:ext>
                  </a:extLst>
                </a:gridCol>
                <a:gridCol w="1082553">
                  <a:extLst>
                    <a:ext uri="{9D8B030D-6E8A-4147-A177-3AD203B41FA5}">
                      <a16:colId xmlns:a16="http://schemas.microsoft.com/office/drawing/2014/main" val="971264843"/>
                    </a:ext>
                  </a:extLst>
                </a:gridCol>
                <a:gridCol w="1082553">
                  <a:extLst>
                    <a:ext uri="{9D8B030D-6E8A-4147-A177-3AD203B41FA5}">
                      <a16:colId xmlns:a16="http://schemas.microsoft.com/office/drawing/2014/main" val="2149388258"/>
                    </a:ext>
                  </a:extLst>
                </a:gridCol>
                <a:gridCol w="1082553">
                  <a:extLst>
                    <a:ext uri="{9D8B030D-6E8A-4147-A177-3AD203B41FA5}">
                      <a16:colId xmlns:a16="http://schemas.microsoft.com/office/drawing/2014/main" val="2916438954"/>
                    </a:ext>
                  </a:extLst>
                </a:gridCol>
              </a:tblGrid>
              <a:tr h="493713">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涂层测点最大幅值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涂层测点最大有效值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涂层测点减振效果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金属测点最大幅值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金属测点最大有效值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金属测点减振效果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46856">
                <a:tc>
                  <a:txBody>
                    <a:bodyPr/>
                    <a:lstStyle/>
                    <a:p>
                      <a:pPr algn="ctr"/>
                      <a:r>
                        <a:rPr lang="en-US" altLang="zh-CN" sz="1100" dirty="0">
                          <a:latin typeface="Times New Roman" panose="02020603050405020304" pitchFamily="18" charset="0"/>
                          <a:cs typeface="Times New Roman" panose="02020603050405020304" pitchFamily="18" charset="0"/>
                        </a:rPr>
                        <a:t>0.3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21.46977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14.26137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43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22.46931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15.81353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sz="1050" kern="100" dirty="0">
                          <a:effectLst/>
                          <a:latin typeface="Times New Roman" panose="02020603050405020304" pitchFamily="18" charset="0"/>
                          <a:ea typeface="宋体" panose="02010600030101010101" pitchFamily="2" charset="-122"/>
                        </a:rPr>
                        <a:t>38.545</a:t>
                      </a:r>
                      <a:endParaRPr lang="zh-CN" sz="1050" kern="100" dirty="0">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2956632047"/>
                  </a:ext>
                </a:extLst>
              </a:tr>
              <a:tr h="246856">
                <a:tc>
                  <a:txBody>
                    <a:bodyPr/>
                    <a:lstStyle/>
                    <a:p>
                      <a:pPr algn="ctr"/>
                      <a:r>
                        <a:rPr lang="en-US" altLang="zh-CN" sz="1100" dirty="0">
                          <a:latin typeface="Times New Roman" panose="02020603050405020304" pitchFamily="18" charset="0"/>
                          <a:cs typeface="Times New Roman" panose="02020603050405020304" pitchFamily="18" charset="0"/>
                        </a:rPr>
                        <a:t>0.8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18.26659</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12.816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50.12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23.25147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15.92812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sz="1050" kern="100" dirty="0">
                          <a:effectLst/>
                          <a:latin typeface="Times New Roman" panose="02020603050405020304" pitchFamily="18" charset="0"/>
                          <a:ea typeface="宋体" panose="02010600030101010101" pitchFamily="2" charset="-122"/>
                        </a:rPr>
                        <a:t>37.29</a:t>
                      </a:r>
                      <a:endParaRPr lang="zh-CN" sz="1050" kern="100" dirty="0">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2600465722"/>
                  </a:ext>
                </a:extLst>
              </a:tr>
              <a:tr h="246856">
                <a:tc>
                  <a:txBody>
                    <a:bodyPr/>
                    <a:lstStyle/>
                    <a:p>
                      <a:pPr algn="ctr"/>
                      <a:r>
                        <a:rPr lang="en-US" altLang="zh-CN" sz="1100" dirty="0">
                          <a:latin typeface="Times New Roman" panose="02020603050405020304" pitchFamily="18" charset="0"/>
                          <a:cs typeface="Times New Roman" panose="02020603050405020304" pitchFamily="18" charset="0"/>
                        </a:rPr>
                        <a:t>1.3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18.3148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11.53521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52.655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19.95431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13.92167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sz="1050" kern="100">
                          <a:effectLst/>
                          <a:latin typeface="Times New Roman" panose="02020603050405020304" pitchFamily="18" charset="0"/>
                          <a:ea typeface="宋体" panose="02010600030101010101" pitchFamily="2" charset="-122"/>
                        </a:rPr>
                        <a:t>45.675</a:t>
                      </a:r>
                      <a:endParaRPr lang="zh-CN" sz="1050" kern="100">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2800950898"/>
                  </a:ext>
                </a:extLst>
              </a:tr>
              <a:tr h="246856">
                <a:tc>
                  <a:txBody>
                    <a:bodyPr/>
                    <a:lstStyle/>
                    <a:p>
                      <a:pPr algn="ctr"/>
                      <a:r>
                        <a:rPr lang="en-US" altLang="zh-CN" sz="1100" dirty="0">
                          <a:latin typeface="Times New Roman" panose="02020603050405020304" pitchFamily="18" charset="0"/>
                          <a:cs typeface="Times New Roman" panose="02020603050405020304" pitchFamily="18" charset="0"/>
                        </a:rPr>
                        <a:t>1.8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15.17723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10.59486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58.665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17.8062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12.39808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sz="1050" kern="100" dirty="0">
                          <a:effectLst/>
                          <a:latin typeface="Times New Roman" panose="02020603050405020304" pitchFamily="18" charset="0"/>
                          <a:ea typeface="宋体" panose="02010600030101010101" pitchFamily="2" charset="-122"/>
                        </a:rPr>
                        <a:t>51.565</a:t>
                      </a:r>
                      <a:endParaRPr lang="zh-CN" sz="1050" kern="100" dirty="0">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3738614555"/>
                  </a:ext>
                </a:extLst>
              </a:tr>
            </a:tbl>
          </a:graphicData>
        </a:graphic>
      </p:graphicFrame>
      <p:sp>
        <p:nvSpPr>
          <p:cNvPr id="4" name="箭头: 右弧形 3">
            <a:extLst>
              <a:ext uri="{FF2B5EF4-FFF2-40B4-BE49-F238E27FC236}">
                <a16:creationId xmlns:a16="http://schemas.microsoft.com/office/drawing/2014/main" id="{1C2CDCEE-3CF1-4303-8FBC-83A982C5B86A}"/>
              </a:ext>
            </a:extLst>
          </p:cNvPr>
          <p:cNvSpPr/>
          <p:nvPr/>
        </p:nvSpPr>
        <p:spPr bwMode="auto">
          <a:xfrm>
            <a:off x="8002504" y="1902199"/>
            <a:ext cx="864096" cy="1975245"/>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22335471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1000"/>
                            </p:stCondLst>
                            <p:childTnLst>
                              <p:par>
                                <p:cTn id="16" presetID="1"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对比不同测点振动试验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06424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aphicFrame>
        <p:nvGraphicFramePr>
          <p:cNvPr id="3" name="表格 3">
            <a:extLst>
              <a:ext uri="{FF2B5EF4-FFF2-40B4-BE49-F238E27FC236}">
                <a16:creationId xmlns:a16="http://schemas.microsoft.com/office/drawing/2014/main" id="{4A4F5E75-F125-455F-A4BA-F299498E94CC}"/>
              </a:ext>
            </a:extLst>
          </p:cNvPr>
          <p:cNvGraphicFramePr>
            <a:graphicFrameLocks noGrp="1"/>
          </p:cNvGraphicFramePr>
          <p:nvPr>
            <p:extLst>
              <p:ext uri="{D42A27DB-BD31-4B8C-83A1-F6EECF244321}">
                <p14:modId xmlns:p14="http://schemas.microsoft.com/office/powerpoint/2010/main" val="6848936"/>
              </p:ext>
            </p:extLst>
          </p:nvPr>
        </p:nvGraphicFramePr>
        <p:xfrm>
          <a:off x="320937" y="843558"/>
          <a:ext cx="7577871" cy="1737360"/>
        </p:xfrm>
        <a:graphic>
          <a:graphicData uri="http://schemas.openxmlformats.org/drawingml/2006/table">
            <a:tbl>
              <a:tblPr firstRow="1" bandRow="1">
                <a:tableStyleId>{5C22544A-7EE6-4342-B048-85BDC9FD1C3A}</a:tableStyleId>
              </a:tblPr>
              <a:tblGrid>
                <a:gridCol w="1082553">
                  <a:extLst>
                    <a:ext uri="{9D8B030D-6E8A-4147-A177-3AD203B41FA5}">
                      <a16:colId xmlns:a16="http://schemas.microsoft.com/office/drawing/2014/main" val="2964068013"/>
                    </a:ext>
                  </a:extLst>
                </a:gridCol>
                <a:gridCol w="1082553">
                  <a:extLst>
                    <a:ext uri="{9D8B030D-6E8A-4147-A177-3AD203B41FA5}">
                      <a16:colId xmlns:a16="http://schemas.microsoft.com/office/drawing/2014/main" val="82706791"/>
                    </a:ext>
                  </a:extLst>
                </a:gridCol>
                <a:gridCol w="1082553">
                  <a:extLst>
                    <a:ext uri="{9D8B030D-6E8A-4147-A177-3AD203B41FA5}">
                      <a16:colId xmlns:a16="http://schemas.microsoft.com/office/drawing/2014/main" val="1509283268"/>
                    </a:ext>
                  </a:extLst>
                </a:gridCol>
                <a:gridCol w="1082553">
                  <a:extLst>
                    <a:ext uri="{9D8B030D-6E8A-4147-A177-3AD203B41FA5}">
                      <a16:colId xmlns:a16="http://schemas.microsoft.com/office/drawing/2014/main" val="2300367179"/>
                    </a:ext>
                  </a:extLst>
                </a:gridCol>
                <a:gridCol w="1082553">
                  <a:extLst>
                    <a:ext uri="{9D8B030D-6E8A-4147-A177-3AD203B41FA5}">
                      <a16:colId xmlns:a16="http://schemas.microsoft.com/office/drawing/2014/main" val="971264843"/>
                    </a:ext>
                  </a:extLst>
                </a:gridCol>
                <a:gridCol w="1082553">
                  <a:extLst>
                    <a:ext uri="{9D8B030D-6E8A-4147-A177-3AD203B41FA5}">
                      <a16:colId xmlns:a16="http://schemas.microsoft.com/office/drawing/2014/main" val="2149388258"/>
                    </a:ext>
                  </a:extLst>
                </a:gridCol>
                <a:gridCol w="1082553">
                  <a:extLst>
                    <a:ext uri="{9D8B030D-6E8A-4147-A177-3AD203B41FA5}">
                      <a16:colId xmlns:a16="http://schemas.microsoft.com/office/drawing/2014/main" val="2916438954"/>
                    </a:ext>
                  </a:extLst>
                </a:gridCol>
              </a:tblGrid>
              <a:tr h="493713">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涂层测点最大幅值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涂层测点最大有效值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涂层测点减振效果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金属测点最大幅值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金属测点最大有效值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金属测点减振效果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46856">
                <a:tc>
                  <a:txBody>
                    <a:bodyPr/>
                    <a:lstStyle/>
                    <a:p>
                      <a:pPr algn="ctr"/>
                      <a:r>
                        <a:rPr lang="en-US" altLang="zh-CN" sz="1400" dirty="0">
                          <a:latin typeface="Times New Roman" panose="02020603050405020304" pitchFamily="18" charset="0"/>
                          <a:cs typeface="Times New Roman" panose="02020603050405020304" pitchFamily="18" charset="0"/>
                        </a:rPr>
                        <a:t>0.3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21.46977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14.26137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43</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22.46931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15.81353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400" kern="100" dirty="0">
                          <a:solidFill>
                            <a:srgbClr val="00642D"/>
                          </a:solidFill>
                          <a:effectLst/>
                          <a:latin typeface="Times New Roman" panose="02020603050405020304" pitchFamily="18" charset="0"/>
                          <a:ea typeface="宋体" panose="02010600030101010101" pitchFamily="2" charset="-122"/>
                        </a:rPr>
                        <a:t>38.545</a:t>
                      </a:r>
                      <a:endParaRPr lang="zh-CN" sz="1400" kern="100" dirty="0">
                        <a:solidFill>
                          <a:srgbClr val="00642D"/>
                        </a:solidFill>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2956632047"/>
                  </a:ext>
                </a:extLst>
              </a:tr>
              <a:tr h="246856">
                <a:tc>
                  <a:txBody>
                    <a:bodyPr/>
                    <a:lstStyle/>
                    <a:p>
                      <a:pPr algn="ctr"/>
                      <a:r>
                        <a:rPr lang="en-US" altLang="zh-CN" sz="1400" dirty="0">
                          <a:latin typeface="Times New Roman" panose="02020603050405020304" pitchFamily="18" charset="0"/>
                          <a:cs typeface="Times New Roman" panose="02020603050405020304" pitchFamily="18" charset="0"/>
                        </a:rPr>
                        <a:t>0.8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18.26659</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12.816</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50.12</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23.25147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15.92812</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400" kern="100" dirty="0">
                          <a:solidFill>
                            <a:srgbClr val="00642D"/>
                          </a:solidFill>
                          <a:effectLst/>
                          <a:latin typeface="Times New Roman" panose="02020603050405020304" pitchFamily="18" charset="0"/>
                          <a:ea typeface="宋体" panose="02010600030101010101" pitchFamily="2" charset="-122"/>
                        </a:rPr>
                        <a:t>37.29</a:t>
                      </a:r>
                      <a:endParaRPr lang="zh-CN" sz="1400" kern="100" dirty="0">
                        <a:solidFill>
                          <a:srgbClr val="00642D"/>
                        </a:solidFill>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2600465722"/>
                  </a:ext>
                </a:extLst>
              </a:tr>
              <a:tr h="246856">
                <a:tc>
                  <a:txBody>
                    <a:bodyPr/>
                    <a:lstStyle/>
                    <a:p>
                      <a:pPr algn="ctr"/>
                      <a:r>
                        <a:rPr lang="en-US" altLang="zh-CN" sz="1400" dirty="0">
                          <a:latin typeface="Times New Roman" panose="02020603050405020304" pitchFamily="18" charset="0"/>
                          <a:cs typeface="Times New Roman" panose="02020603050405020304" pitchFamily="18" charset="0"/>
                        </a:rPr>
                        <a:t>1.3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18.3148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11.53521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52.655</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19.95431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13.92167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sz="1400" kern="100" dirty="0">
                          <a:solidFill>
                            <a:srgbClr val="00642D"/>
                          </a:solidFill>
                          <a:effectLst/>
                          <a:latin typeface="Times New Roman" panose="02020603050405020304" pitchFamily="18" charset="0"/>
                          <a:ea typeface="宋体" panose="02010600030101010101" pitchFamily="2" charset="-122"/>
                        </a:rPr>
                        <a:t>45.675</a:t>
                      </a:r>
                      <a:endParaRPr lang="zh-CN" sz="1400" kern="100" dirty="0">
                        <a:solidFill>
                          <a:srgbClr val="00642D"/>
                        </a:solidFill>
                        <a:effectLst/>
                        <a:latin typeface="Times New Roman" panose="02020603050405020304" pitchFamily="18" charset="0"/>
                        <a:ea typeface="宋体" panose="02010600030101010101" pitchFamily="2" charset="-122"/>
                      </a:endParaRPr>
                    </a:p>
                  </a:txBody>
                  <a:tcPr marL="0" marR="0" marT="0" marB="0" anchor="ctr"/>
                </a:tc>
                <a:extLst>
                  <a:ext uri="{0D108BD9-81ED-4DB2-BD59-A6C34878D82A}">
                    <a16:rowId xmlns:a16="http://schemas.microsoft.com/office/drawing/2014/main" val="2800950898"/>
                  </a:ext>
                </a:extLst>
              </a:tr>
              <a:tr h="24685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15.17723</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10.59486</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58.665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17.8062</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12.39808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sz="1400" kern="100" dirty="0">
                          <a:solidFill>
                            <a:schemeClr val="bg1"/>
                          </a:solidFill>
                          <a:effectLst/>
                          <a:latin typeface="Times New Roman" panose="02020603050405020304" pitchFamily="18" charset="0"/>
                          <a:ea typeface="宋体" panose="02010600030101010101" pitchFamily="2" charset="-122"/>
                        </a:rPr>
                        <a:t>51.565</a:t>
                      </a:r>
                      <a:endParaRPr lang="zh-CN" sz="1400" kern="100" dirty="0">
                        <a:solidFill>
                          <a:schemeClr val="bg1"/>
                        </a:solidFill>
                        <a:effectLst/>
                        <a:latin typeface="Times New Roman" panose="02020603050405020304" pitchFamily="18" charset="0"/>
                        <a:ea typeface="宋体" panose="02010600030101010101" pitchFamily="2" charset="-122"/>
                      </a:endParaRPr>
                    </a:p>
                  </a:txBody>
                  <a:tcPr marL="0" marR="0" marT="0" marB="0" anchor="ctr">
                    <a:solidFill>
                      <a:srgbClr val="00642D"/>
                    </a:solidFill>
                  </a:tcPr>
                </a:tc>
                <a:extLst>
                  <a:ext uri="{0D108BD9-81ED-4DB2-BD59-A6C34878D82A}">
                    <a16:rowId xmlns:a16="http://schemas.microsoft.com/office/drawing/2014/main" val="3738614555"/>
                  </a:ext>
                </a:extLst>
              </a:tr>
            </a:tbl>
          </a:graphicData>
        </a:graphic>
      </p:graphicFrame>
      <p:sp>
        <p:nvSpPr>
          <p:cNvPr id="4" name="箭头: 右弧形 3">
            <a:extLst>
              <a:ext uri="{FF2B5EF4-FFF2-40B4-BE49-F238E27FC236}">
                <a16:creationId xmlns:a16="http://schemas.microsoft.com/office/drawing/2014/main" id="{1C2CDCEE-3CF1-4303-8FBC-83A982C5B86A}"/>
              </a:ext>
            </a:extLst>
          </p:cNvPr>
          <p:cNvSpPr/>
          <p:nvPr/>
        </p:nvSpPr>
        <p:spPr bwMode="auto">
          <a:xfrm>
            <a:off x="8028384" y="1563638"/>
            <a:ext cx="864096" cy="1800200"/>
          </a:xfrm>
          <a:prstGeom prst="curvedLeftArrow">
            <a:avLst>
              <a:gd name="adj1" fmla="val 25000"/>
              <a:gd name="adj2" fmla="val 50000"/>
              <a:gd name="adj3" fmla="val 2668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5" name="矩形 24">
            <a:extLst>
              <a:ext uri="{FF2B5EF4-FFF2-40B4-BE49-F238E27FC236}">
                <a16:creationId xmlns:a16="http://schemas.microsoft.com/office/drawing/2014/main" id="{8B9107C6-6D51-43B2-B0CB-9550B292A108}"/>
              </a:ext>
            </a:extLst>
          </p:cNvPr>
          <p:cNvSpPr/>
          <p:nvPr/>
        </p:nvSpPr>
        <p:spPr bwMode="auto">
          <a:xfrm>
            <a:off x="3563888" y="771549"/>
            <a:ext cx="1080120" cy="1872208"/>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26" name="矩形 25">
            <a:extLst>
              <a:ext uri="{FF2B5EF4-FFF2-40B4-BE49-F238E27FC236}">
                <a16:creationId xmlns:a16="http://schemas.microsoft.com/office/drawing/2014/main" id="{367E27F6-5F69-4267-9764-B3BE5249473C}"/>
              </a:ext>
            </a:extLst>
          </p:cNvPr>
          <p:cNvSpPr/>
          <p:nvPr/>
        </p:nvSpPr>
        <p:spPr bwMode="auto">
          <a:xfrm>
            <a:off x="6818688" y="771549"/>
            <a:ext cx="1080120" cy="1872207"/>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28" name="文本框 27">
            <a:extLst>
              <a:ext uri="{FF2B5EF4-FFF2-40B4-BE49-F238E27FC236}">
                <a16:creationId xmlns:a16="http://schemas.microsoft.com/office/drawing/2014/main" id="{B3096603-89D9-40FC-86D4-EF1C601CD60F}"/>
              </a:ext>
            </a:extLst>
          </p:cNvPr>
          <p:cNvSpPr txBox="1"/>
          <p:nvPr/>
        </p:nvSpPr>
        <p:spPr>
          <a:xfrm>
            <a:off x="323528" y="2808735"/>
            <a:ext cx="7577870" cy="846001"/>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随着涂层厚度的增加，该水性阻尼减振涂层的阻尼性能均得到增强。</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ü"/>
            </a:pPr>
            <a:r>
              <a:rPr lang="zh-CN" altLang="en-US" sz="1400" dirty="0">
                <a:latin typeface="微软雅黑" panose="020B0503020204020204" pitchFamily="34" charset="-122"/>
                <a:ea typeface="微软雅黑" panose="020B0503020204020204" pitchFamily="34" charset="-122"/>
              </a:rPr>
              <a:t>金属测点测得的振动加速度最大幅值和最大有效值均大于涂层测点测得的数值，且随着涂层厚度的增加，其差值不断增大。</a:t>
            </a:r>
            <a:endParaRPr lang="en-US" altLang="zh-CN" sz="1400" dirty="0">
              <a:latin typeface="微软雅黑" panose="020B0503020204020204" pitchFamily="34" charset="-122"/>
              <a:ea typeface="微软雅黑" panose="020B0503020204020204" pitchFamily="34" charset="-122"/>
            </a:endParaRPr>
          </a:p>
        </p:txBody>
      </p:sp>
      <p:sp>
        <p:nvSpPr>
          <p:cNvPr id="30" name="文本框 29">
            <a:extLst>
              <a:ext uri="{FF2B5EF4-FFF2-40B4-BE49-F238E27FC236}">
                <a16:creationId xmlns:a16="http://schemas.microsoft.com/office/drawing/2014/main" id="{C2289E08-D473-4BE1-8413-D07151CC0F9E}"/>
              </a:ext>
            </a:extLst>
          </p:cNvPr>
          <p:cNvSpPr txBox="1"/>
          <p:nvPr/>
        </p:nvSpPr>
        <p:spPr>
          <a:xfrm>
            <a:off x="315013" y="4083918"/>
            <a:ext cx="7577870"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由于该水性阻尼减振涂层材料</a:t>
            </a:r>
            <a:r>
              <a:rPr lang="zh-CN" altLang="en-US" sz="1400" b="1" dirty="0">
                <a:latin typeface="微软雅黑" panose="020B0503020204020204" pitchFamily="34" charset="-122"/>
                <a:ea typeface="微软雅黑" panose="020B0503020204020204" pitchFamily="34" charset="-122"/>
              </a:rPr>
              <a:t>粘弹性过大</a:t>
            </a:r>
            <a:r>
              <a:rPr lang="zh-CN" altLang="en-US" sz="1400" dirty="0">
                <a:latin typeface="微软雅黑" panose="020B0503020204020204" pitchFamily="34" charset="-122"/>
                <a:ea typeface="微软雅黑" panose="020B0503020204020204" pitchFamily="34" charset="-122"/>
              </a:rPr>
              <a:t>而导致</a:t>
            </a:r>
            <a:r>
              <a:rPr lang="zh-CN" altLang="en-US" sz="1400" b="1" dirty="0">
                <a:latin typeface="微软雅黑" panose="020B0503020204020204" pitchFamily="34" charset="-122"/>
                <a:ea typeface="微软雅黑" panose="020B0503020204020204" pitchFamily="34" charset="-122"/>
              </a:rPr>
              <a:t>测量误差</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为降低误差，保证试验结果的准确性，之后的试验均采用</a:t>
            </a:r>
            <a:r>
              <a:rPr lang="zh-CN" altLang="en-US" sz="1400" b="1" dirty="0">
                <a:latin typeface="微软雅黑" panose="020B0503020204020204" pitchFamily="34" charset="-122"/>
                <a:ea typeface="微软雅黑" panose="020B0503020204020204" pitchFamily="34" charset="-122"/>
              </a:rPr>
              <a:t>金属测点</a:t>
            </a:r>
            <a:r>
              <a:rPr lang="zh-CN" altLang="en-US" sz="1400" dirty="0">
                <a:latin typeface="微软雅黑" panose="020B0503020204020204" pitchFamily="34" charset="-122"/>
                <a:ea typeface="微软雅黑" panose="020B0503020204020204" pitchFamily="34" charset="-122"/>
              </a:rPr>
              <a:t>进行测量</a:t>
            </a:r>
            <a:endParaRPr lang="en-US" altLang="zh-CN" sz="1400" dirty="0">
              <a:latin typeface="微软雅黑" panose="020B0503020204020204" pitchFamily="34" charset="-122"/>
              <a:ea typeface="微软雅黑" panose="020B0503020204020204" pitchFamily="34" charset="-122"/>
            </a:endParaRPr>
          </a:p>
        </p:txBody>
      </p:sp>
      <p:sp>
        <p:nvSpPr>
          <p:cNvPr id="5" name="箭头: 下 4">
            <a:extLst>
              <a:ext uri="{FF2B5EF4-FFF2-40B4-BE49-F238E27FC236}">
                <a16:creationId xmlns:a16="http://schemas.microsoft.com/office/drawing/2014/main" id="{6DDF2DE0-AEB9-4EA2-AA0C-B1AF02204E79}"/>
              </a:ext>
            </a:extLst>
          </p:cNvPr>
          <p:cNvSpPr/>
          <p:nvPr/>
        </p:nvSpPr>
        <p:spPr bwMode="auto">
          <a:xfrm>
            <a:off x="3932443" y="3725311"/>
            <a:ext cx="360040" cy="2880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16755919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grpId="0" nodeType="after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8" grpId="0" animBg="1"/>
      <p:bldP spid="30"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0.25mm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1.5mm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2682877042"/>
              </p:ext>
            </p:extLst>
          </p:nvPr>
        </p:nvGraphicFramePr>
        <p:xfrm>
          <a:off x="755576" y="3806991"/>
          <a:ext cx="5811956" cy="12241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0.25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14.50131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10.20641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60.92</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956632047"/>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18.18333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12.79148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50.28</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00465722"/>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1.5</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17.26206</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12.25524</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52.27</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0950898"/>
                  </a:ext>
                </a:extLst>
              </a:tr>
            </a:tbl>
          </a:graphicData>
        </a:graphic>
      </p:graphicFrame>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pic>
          <p:nvPicPr>
            <p:cNvPr id="28" name="图片 27">
              <a:extLst>
                <a:ext uri="{FF2B5EF4-FFF2-40B4-BE49-F238E27FC236}">
                  <a16:creationId xmlns:a16="http://schemas.microsoft.com/office/drawing/2014/main" id="{3DA15F26-52D8-4061-B7F2-F9DABF9A49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563" y="1343790"/>
              <a:ext cx="2699385" cy="1875155"/>
            </a:xfrm>
            <a:prstGeom prst="rect">
              <a:avLst/>
            </a:prstGeom>
          </p:spPr>
        </p:pic>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73258"/>
            <a:chOff x="3069532" y="1282994"/>
            <a:chExt cx="2829120" cy="2373258"/>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86920"/>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pic>
          <p:nvPicPr>
            <p:cNvPr id="46" name="图片 45">
              <a:extLst>
                <a:ext uri="{FF2B5EF4-FFF2-40B4-BE49-F238E27FC236}">
                  <a16:creationId xmlns:a16="http://schemas.microsoft.com/office/drawing/2014/main" id="{C93528FE-D98E-40A4-91B7-BB3A8B43014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4399" y="1343789"/>
              <a:ext cx="2699385" cy="1875155"/>
            </a:xfrm>
            <a:prstGeom prst="rect">
              <a:avLst/>
            </a:prstGeom>
          </p:spPr>
        </p:pic>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1331187"/>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44256" y="1439576"/>
            <a:ext cx="2004125" cy="3172792"/>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降低</a:t>
            </a:r>
            <a:r>
              <a:rPr lang="zh-CN" altLang="en-US" sz="1400" dirty="0">
                <a:latin typeface="微软雅黑" panose="020B0503020204020204" pitchFamily="34" charset="-122"/>
                <a:ea typeface="微软雅黑" panose="020B0503020204020204" pitchFamily="34" charset="-122"/>
              </a:rPr>
              <a:t>，而后其阻尼性能又会得到</a:t>
            </a:r>
            <a:r>
              <a:rPr lang="zh-CN" altLang="en-US" sz="1400" b="1" dirty="0">
                <a:latin typeface="微软雅黑" panose="020B0503020204020204" pitchFamily="34" charset="-122"/>
                <a:ea typeface="微软雅黑" panose="020B0503020204020204" pitchFamily="34" charset="-122"/>
              </a:rPr>
              <a:t>略微提升</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当阻尼涂层厚度较低时，主要为</a:t>
            </a:r>
            <a:r>
              <a:rPr lang="zh-CN" altLang="en-US" sz="1400" b="1" dirty="0">
                <a:latin typeface="微软雅黑" panose="020B0503020204020204" pitchFamily="34" charset="-122"/>
                <a:ea typeface="微软雅黑" panose="020B0503020204020204" pitchFamily="34" charset="-122"/>
              </a:rPr>
              <a:t>填料云母粉影响</a:t>
            </a:r>
            <a:r>
              <a:rPr lang="zh-CN" altLang="en-US" sz="1400" dirty="0">
                <a:latin typeface="微软雅黑" panose="020B0503020204020204" pitchFamily="34" charset="-122"/>
                <a:ea typeface="微软雅黑" panose="020B0503020204020204" pitchFamily="34" charset="-122"/>
              </a:rPr>
              <a:t>。此时随着涂层厚度的增加，</a:t>
            </a:r>
            <a:r>
              <a:rPr lang="zh-CN" altLang="en-US" sz="1400" b="1" dirty="0">
                <a:latin typeface="微软雅黑" panose="020B0503020204020204" pitchFamily="34" charset="-122"/>
                <a:ea typeface="微软雅黑" panose="020B0503020204020204" pitchFamily="34" charset="-122"/>
              </a:rPr>
              <a:t>片层滑移逐渐变得困难</a:t>
            </a:r>
            <a:r>
              <a:rPr lang="zh-CN" altLang="en-US" sz="1400" dirty="0">
                <a:latin typeface="微软雅黑" panose="020B0503020204020204" pitchFamily="34" charset="-122"/>
                <a:ea typeface="微软雅黑" panose="020B0503020204020204" pitchFamily="34" charset="-122"/>
              </a:rPr>
              <a:t>，从而导致阻尼性能下降</a:t>
            </a:r>
            <a:endParaRPr lang="en-US" altLang="zh-CN" sz="1400"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26663843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8" grpId="0" animBg="1"/>
      <p:bldP spid="54"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3088056-E979-43D8-A115-FFC85E348697}"/>
              </a:ext>
            </a:extLst>
          </p:cNvPr>
          <p:cNvGraphicFramePr>
            <a:graphicFrameLocks noGrp="1"/>
          </p:cNvGraphicFramePr>
          <p:nvPr>
            <p:extLst>
              <p:ext uri="{D42A27DB-BD31-4B8C-83A1-F6EECF244321}">
                <p14:modId xmlns:p14="http://schemas.microsoft.com/office/powerpoint/2010/main" val="2420866951"/>
              </p:ext>
            </p:extLst>
          </p:nvPr>
        </p:nvGraphicFramePr>
        <p:xfrm>
          <a:off x="755576" y="3799767"/>
          <a:ext cx="5811956" cy="1287780"/>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1952208506"/>
                    </a:ext>
                  </a:extLst>
                </a:gridCol>
                <a:gridCol w="1452989">
                  <a:extLst>
                    <a:ext uri="{9D8B030D-6E8A-4147-A177-3AD203B41FA5}">
                      <a16:colId xmlns:a16="http://schemas.microsoft.com/office/drawing/2014/main" val="1262215772"/>
                    </a:ext>
                  </a:extLst>
                </a:gridCol>
                <a:gridCol w="1452989">
                  <a:extLst>
                    <a:ext uri="{9D8B030D-6E8A-4147-A177-3AD203B41FA5}">
                      <a16:colId xmlns:a16="http://schemas.microsoft.com/office/drawing/2014/main" val="315419470"/>
                    </a:ext>
                  </a:extLst>
                </a:gridCol>
                <a:gridCol w="1452989">
                  <a:extLst>
                    <a:ext uri="{9D8B030D-6E8A-4147-A177-3AD203B41FA5}">
                      <a16:colId xmlns:a16="http://schemas.microsoft.com/office/drawing/2014/main" val="1942358287"/>
                    </a:ext>
                  </a:extLst>
                </a:gridCol>
              </a:tblGrid>
              <a:tr h="0">
                <a:tc>
                  <a:txBody>
                    <a:bodyPr/>
                    <a:lstStyle/>
                    <a:p>
                      <a:pPr algn="ctr"/>
                      <a:r>
                        <a:rPr lang="zh-CN" altLang="en-US" sz="1050" dirty="0">
                          <a:latin typeface="Times New Roman" panose="02020603050405020304" pitchFamily="18" charset="0"/>
                          <a:cs typeface="Times New Roman" panose="02020603050405020304" pitchFamily="18" charset="0"/>
                        </a:rPr>
                        <a:t>涂层厚度</a:t>
                      </a:r>
                      <a:r>
                        <a:rPr lang="en-US" altLang="zh-CN" sz="1050" dirty="0">
                          <a:latin typeface="Times New Roman" panose="02020603050405020304" pitchFamily="18" charset="0"/>
                          <a:cs typeface="Times New Roman" panose="02020603050405020304" pitchFamily="18" charset="0"/>
                        </a:rPr>
                        <a:t>/mm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最大幅值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最大有效值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减振效果</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9420808"/>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26.54271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18.72182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27.32</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4474"/>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25.96545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18.16724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29.2</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9320715"/>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23.59897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16.48638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35.71</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821259"/>
                  </a:ext>
                </a:extLst>
              </a:tr>
              <a:tr h="0">
                <a:tc>
                  <a:txBody>
                    <a:bodyPr/>
                    <a:lstStyle/>
                    <a:p>
                      <a:pPr algn="ctr"/>
                      <a:r>
                        <a:rPr lang="en-US" altLang="zh-CN" sz="1100" dirty="0">
                          <a:solidFill>
                            <a:schemeClr val="bg1">
                              <a:lumMod val="95000"/>
                            </a:schemeClr>
                          </a:solidFill>
                          <a:latin typeface="Times New Roman" panose="02020603050405020304" pitchFamily="18" charset="0"/>
                          <a:cs typeface="Times New Roman" panose="02020603050405020304" pitchFamily="18" charset="0"/>
                        </a:rPr>
                        <a:t>1.4</a:t>
                      </a:r>
                      <a:endParaRPr lang="zh-CN" altLang="en-US" sz="1100" dirty="0">
                        <a:solidFill>
                          <a:schemeClr val="bg1">
                            <a:lumMod val="95000"/>
                          </a:schemeClr>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lumMod val="95000"/>
                            </a:schemeClr>
                          </a:solidFill>
                          <a:latin typeface="Times New Roman" panose="02020603050405020304" pitchFamily="18" charset="0"/>
                          <a:cs typeface="Times New Roman" panose="02020603050405020304" pitchFamily="18" charset="0"/>
                        </a:rPr>
                        <a:t>21.99832</a:t>
                      </a:r>
                      <a:endParaRPr lang="zh-CN" altLang="en-US" sz="1100" dirty="0">
                        <a:solidFill>
                          <a:schemeClr val="bg1">
                            <a:lumMod val="95000"/>
                          </a:schemeClr>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lumMod val="95000"/>
                            </a:schemeClr>
                          </a:solidFill>
                          <a:latin typeface="Times New Roman" panose="02020603050405020304" pitchFamily="18" charset="0"/>
                          <a:cs typeface="Times New Roman" panose="02020603050405020304" pitchFamily="18" charset="0"/>
                        </a:rPr>
                        <a:t>15.42455</a:t>
                      </a:r>
                      <a:endParaRPr lang="zh-CN" altLang="en-US" sz="1100" dirty="0">
                        <a:solidFill>
                          <a:schemeClr val="bg1">
                            <a:lumMod val="95000"/>
                          </a:schemeClr>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lumMod val="95000"/>
                            </a:schemeClr>
                          </a:solidFill>
                          <a:latin typeface="Times New Roman" panose="02020603050405020304" pitchFamily="18" charset="0"/>
                          <a:cs typeface="Times New Roman" panose="02020603050405020304" pitchFamily="18" charset="0"/>
                        </a:rPr>
                        <a:t>39.95</a:t>
                      </a:r>
                      <a:endParaRPr lang="zh-CN" altLang="en-US" sz="1100" dirty="0">
                        <a:solidFill>
                          <a:schemeClr val="bg1">
                            <a:lumMod val="95000"/>
                          </a:schemeClr>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3528525338"/>
                  </a:ext>
                </a:extLst>
              </a:tr>
            </a:tbl>
          </a:graphicData>
        </a:graphic>
      </p:graphicFrame>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0.4mm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0.6mm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1.4mm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64067" y="3799164"/>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44256" y="1925246"/>
            <a:ext cx="2004125" cy="2655727"/>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提升</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zh-CN" altLang="en-US" sz="1400" b="1" dirty="0">
                <a:latin typeface="微软雅黑" panose="020B0503020204020204" pitchFamily="34" charset="-122"/>
                <a:ea typeface="微软雅黑" panose="020B0503020204020204" pitchFamily="34" charset="-122"/>
              </a:rPr>
              <a:t>粒径较大</a:t>
            </a:r>
            <a:r>
              <a:rPr lang="zh-CN" altLang="en-US" sz="1400" dirty="0">
                <a:latin typeface="微软雅黑" panose="020B0503020204020204" pitchFamily="34" charset="-122"/>
                <a:ea typeface="微软雅黑" panose="020B0503020204020204" pitchFamily="34" charset="-122"/>
              </a:rPr>
              <a:t>，当其</a:t>
            </a:r>
            <a:r>
              <a:rPr lang="zh-CN" altLang="en-US" sz="1400" b="1" dirty="0">
                <a:latin typeface="微软雅黑" panose="020B0503020204020204" pitchFamily="34" charset="-122"/>
                <a:ea typeface="微软雅黑" panose="020B0503020204020204" pitchFamily="34" charset="-122"/>
              </a:rPr>
              <a:t>含量较高</a:t>
            </a:r>
            <a:r>
              <a:rPr lang="zh-CN" altLang="en-US" sz="1400" dirty="0">
                <a:latin typeface="微软雅黑" panose="020B0503020204020204" pitchFamily="34" charset="-122"/>
                <a:ea typeface="微软雅黑" panose="020B0503020204020204" pitchFamily="34" charset="-122"/>
              </a:rPr>
              <a:t>时，云母片层间空隙较小，</a:t>
            </a:r>
            <a:r>
              <a:rPr lang="zh-CN" altLang="en-US" sz="1400" b="1" dirty="0">
                <a:latin typeface="微软雅黑" panose="020B0503020204020204" pitchFamily="34" charset="-122"/>
                <a:ea typeface="微软雅黑" panose="020B0503020204020204" pitchFamily="34" charset="-122"/>
              </a:rPr>
              <a:t>片层滑移十分困难</a:t>
            </a:r>
            <a:r>
              <a:rPr lang="zh-CN" altLang="en-US" sz="1400" dirty="0">
                <a:latin typeface="微软雅黑" panose="020B0503020204020204" pitchFamily="34" charset="-122"/>
                <a:ea typeface="微软雅黑" panose="020B0503020204020204" pitchFamily="34" charset="-122"/>
              </a:rPr>
              <a:t>，故</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因素此时起</a:t>
            </a:r>
            <a:r>
              <a:rPr lang="zh-CN" altLang="en-US" sz="1400" b="1" dirty="0">
                <a:latin typeface="微软雅黑" panose="020B0503020204020204" pitchFamily="34" charset="-122"/>
                <a:ea typeface="微软雅黑" panose="020B0503020204020204" pitchFamily="34" charset="-122"/>
              </a:rPr>
              <a:t>主要</a:t>
            </a:r>
            <a:r>
              <a:rPr lang="zh-CN" altLang="en-US" sz="1400" dirty="0">
                <a:latin typeface="微软雅黑" panose="020B0503020204020204" pitchFamily="34" charset="-122"/>
                <a:ea typeface="微软雅黑" panose="020B0503020204020204" pitchFamily="34" charset="-122"/>
              </a:rPr>
              <a:t>作用</a:t>
            </a:r>
            <a:endParaRPr lang="en-US" altLang="zh-CN" sz="1400"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50950" y="3279386"/>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3" name="图片 22">
            <a:extLst>
              <a:ext uri="{FF2B5EF4-FFF2-40B4-BE49-F238E27FC236}">
                <a16:creationId xmlns:a16="http://schemas.microsoft.com/office/drawing/2014/main" id="{D716DEFE-4C0B-4A77-975A-E49A746AA7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376" y="1438608"/>
            <a:ext cx="2699385" cy="1875155"/>
          </a:xfrm>
          <a:prstGeom prst="rect">
            <a:avLst/>
          </a:prstGeom>
        </p:spPr>
      </p:pic>
      <p:pic>
        <p:nvPicPr>
          <p:cNvPr id="24" name="图片 23">
            <a:extLst>
              <a:ext uri="{FF2B5EF4-FFF2-40B4-BE49-F238E27FC236}">
                <a16:creationId xmlns:a16="http://schemas.microsoft.com/office/drawing/2014/main" id="{CFF2F9DF-C3B2-4DE9-922A-3F065F8C33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608"/>
            <a:ext cx="2699385" cy="1875155"/>
          </a:xfrm>
          <a:prstGeom prst="rect">
            <a:avLst/>
          </a:prstGeom>
        </p:spPr>
      </p:pic>
    </p:spTree>
    <p:extLst>
      <p:ext uri="{BB962C8B-B14F-4D97-AF65-F5344CB8AC3E}">
        <p14:creationId xmlns:p14="http://schemas.microsoft.com/office/powerpoint/2010/main" val="225790978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180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0.7mm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1.5mm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4212358743"/>
              </p:ext>
            </p:extLst>
          </p:nvPr>
        </p:nvGraphicFramePr>
        <p:xfrm>
          <a:off x="755576" y="3806991"/>
          <a:ext cx="5811956" cy="12241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0.7</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15.40468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10.77695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58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956632047"/>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0.8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18.31938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12.87509</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49.93</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00465722"/>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1.5</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18.57814</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13.03210</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49.28</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0950898"/>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1331187"/>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1918" y="1925246"/>
            <a:ext cx="2004125" cy="2655727"/>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zh-CN" altLang="en-US" sz="1400" b="1" dirty="0">
                <a:latin typeface="微软雅黑" panose="020B0503020204020204" pitchFamily="34" charset="-122"/>
                <a:ea typeface="微软雅黑" panose="020B0503020204020204" pitchFamily="34" charset="-122"/>
              </a:rPr>
              <a:t>粒径较大</a:t>
            </a:r>
            <a:r>
              <a:rPr lang="zh-CN" altLang="en-US" sz="1400" dirty="0">
                <a:latin typeface="微软雅黑" panose="020B0503020204020204" pitchFamily="34" charset="-122"/>
                <a:ea typeface="微软雅黑" panose="020B0503020204020204" pitchFamily="34" charset="-122"/>
              </a:rPr>
              <a:t>，在其</a:t>
            </a:r>
            <a:r>
              <a:rPr lang="zh-CN" altLang="en-US" sz="1400" b="1" dirty="0">
                <a:latin typeface="微软雅黑" panose="020B0503020204020204" pitchFamily="34" charset="-122"/>
                <a:ea typeface="微软雅黑" panose="020B0503020204020204" pitchFamily="34" charset="-122"/>
              </a:rPr>
              <a:t>高固体含量</a:t>
            </a:r>
            <a:r>
              <a:rPr lang="zh-CN" altLang="en-US" sz="1400" dirty="0">
                <a:latin typeface="微软雅黑" panose="020B0503020204020204" pitchFamily="34" charset="-122"/>
                <a:ea typeface="微软雅黑" panose="020B0503020204020204" pitchFamily="34" charset="-122"/>
              </a:rPr>
              <a:t>时，虽片层滑移极低，但</a:t>
            </a:r>
            <a:r>
              <a:rPr lang="zh-CN" altLang="en-US" sz="1400" b="1" dirty="0">
                <a:latin typeface="微软雅黑" panose="020B0503020204020204" pitchFamily="34" charset="-122"/>
                <a:ea typeface="微软雅黑" panose="020B0503020204020204" pitchFamily="34" charset="-122"/>
              </a:rPr>
              <a:t>形成了聚合网状结构</a:t>
            </a:r>
            <a:r>
              <a:rPr lang="zh-CN" altLang="en-US" sz="1400"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极大的增强</a:t>
            </a:r>
            <a:r>
              <a:rPr lang="zh-CN" altLang="en-US" sz="1400" dirty="0">
                <a:latin typeface="微软雅黑" panose="020B0503020204020204" pitchFamily="34" charset="-122"/>
                <a:ea typeface="微软雅黑" panose="020B0503020204020204" pitchFamily="34" charset="-122"/>
              </a:rPr>
              <a:t>了阻尼涂层的</a:t>
            </a:r>
            <a:r>
              <a:rPr lang="zh-CN" altLang="en-US" sz="1400" b="1" dirty="0">
                <a:latin typeface="微软雅黑" panose="020B0503020204020204" pitchFamily="34" charset="-122"/>
                <a:ea typeface="微软雅黑" panose="020B0503020204020204" pitchFamily="34" charset="-122"/>
              </a:rPr>
              <a:t>阻尼性能</a:t>
            </a:r>
            <a:endParaRPr lang="en-US" altLang="zh-CN" sz="1400"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865"/>
            <a:chOff x="3069532" y="1282994"/>
            <a:chExt cx="2829120" cy="2365865"/>
          </a:xfrm>
        </p:grpSpPr>
        <p:sp>
          <p:nvSpPr>
            <p:cNvPr id="29" name="文本框 28">
              <a:extLst>
                <a:ext uri="{FF2B5EF4-FFF2-40B4-BE49-F238E27FC236}">
                  <a16:creationId xmlns:a16="http://schemas.microsoft.com/office/drawing/2014/main" id="{16BE3698-2BBC-4C0C-A5D2-E94DB526A53F}"/>
                </a:ext>
              </a:extLst>
            </p:cNvPr>
            <p:cNvSpPr txBox="1"/>
            <p:nvPr/>
          </p:nvSpPr>
          <p:spPr>
            <a:xfrm>
              <a:off x="3556683" y="3279527"/>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2" name="图片 21">
            <a:extLst>
              <a:ext uri="{FF2B5EF4-FFF2-40B4-BE49-F238E27FC236}">
                <a16:creationId xmlns:a16="http://schemas.microsoft.com/office/drawing/2014/main" id="{ACABA72B-A8B5-4417-904B-E28D35F60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67" y="1439576"/>
            <a:ext cx="2699385" cy="1875155"/>
          </a:xfrm>
          <a:prstGeom prst="rect">
            <a:avLst/>
          </a:prstGeom>
        </p:spPr>
      </p:pic>
      <p:pic>
        <p:nvPicPr>
          <p:cNvPr id="24" name="图片 23">
            <a:extLst>
              <a:ext uri="{FF2B5EF4-FFF2-40B4-BE49-F238E27FC236}">
                <a16:creationId xmlns:a16="http://schemas.microsoft.com/office/drawing/2014/main" id="{51FED0B7-853A-4952-B246-7F7079CF8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609"/>
            <a:ext cx="2699385" cy="1875155"/>
          </a:xfrm>
          <a:prstGeom prst="rect">
            <a:avLst/>
          </a:prstGeom>
        </p:spPr>
      </p:pic>
    </p:spTree>
    <p:extLst>
      <p:ext uri="{BB962C8B-B14F-4D97-AF65-F5344CB8AC3E}">
        <p14:creationId xmlns:p14="http://schemas.microsoft.com/office/powerpoint/2010/main" val="272245619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4" name="文本框 53">
            <a:extLst>
              <a:ext uri="{FF2B5EF4-FFF2-40B4-BE49-F238E27FC236}">
                <a16:creationId xmlns:a16="http://schemas.microsoft.com/office/drawing/2014/main" id="{023121A6-09C2-4EA2-A3F6-BCAC78964075}"/>
              </a:ext>
            </a:extLst>
          </p:cNvPr>
          <p:cNvSpPr txBox="1"/>
          <p:nvPr/>
        </p:nvSpPr>
        <p:spPr>
          <a:xfrm>
            <a:off x="338388" y="3509758"/>
            <a:ext cx="7763613" cy="110453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低</a:t>
            </a:r>
            <a:r>
              <a:rPr lang="zh-CN" altLang="en-US" sz="1400" dirty="0">
                <a:latin typeface="微软雅黑" panose="020B0503020204020204" pitchFamily="34" charset="-122"/>
                <a:ea typeface="微软雅黑" panose="020B0503020204020204" pitchFamily="34" charset="-122"/>
              </a:rPr>
              <a:t>固体含量：其减振机理主要是利用</a:t>
            </a:r>
            <a:r>
              <a:rPr lang="zh-CN" altLang="en-US" sz="1400" b="1" dirty="0">
                <a:latin typeface="微软雅黑" panose="020B0503020204020204" pitchFamily="34" charset="-122"/>
                <a:ea typeface="微软雅黑" panose="020B0503020204020204" pitchFamily="34" charset="-122"/>
              </a:rPr>
              <a:t>云母片层间的滑移</a:t>
            </a:r>
            <a:r>
              <a:rPr lang="zh-CN" altLang="en-US" sz="1400" dirty="0">
                <a:latin typeface="微软雅黑" panose="020B0503020204020204" pitchFamily="34" charset="-122"/>
                <a:ea typeface="微软雅黑" panose="020B0503020204020204" pitchFamily="34" charset="-122"/>
              </a:rPr>
              <a:t>，将</a:t>
            </a:r>
            <a:r>
              <a:rPr lang="zh-CN" altLang="en-US" sz="1400" b="1" dirty="0">
                <a:latin typeface="微软雅黑" panose="020B0503020204020204" pitchFamily="34" charset="-122"/>
                <a:ea typeface="微软雅黑" panose="020B0503020204020204" pitchFamily="34" charset="-122"/>
              </a:rPr>
              <a:t>机械能转换为热能</a:t>
            </a:r>
            <a:r>
              <a:rPr lang="zh-CN" altLang="en-US" sz="1400" dirty="0">
                <a:latin typeface="微软雅黑" panose="020B0503020204020204" pitchFamily="34" charset="-122"/>
                <a:ea typeface="微软雅黑" panose="020B0503020204020204" pitchFamily="34" charset="-122"/>
              </a:rPr>
              <a:t>消耗，因此当厚度</a:t>
            </a:r>
            <a:r>
              <a:rPr lang="zh-CN" altLang="en-US" sz="1400" b="1" dirty="0">
                <a:latin typeface="微软雅黑" panose="020B0503020204020204" pitchFamily="34" charset="-122"/>
                <a:ea typeface="微软雅黑" panose="020B0503020204020204" pitchFamily="34" charset="-122"/>
              </a:rPr>
              <a:t>过厚</a:t>
            </a:r>
            <a:r>
              <a:rPr lang="zh-CN" altLang="en-US" sz="1400" dirty="0">
                <a:latin typeface="微软雅黑" panose="020B0503020204020204" pitchFamily="34" charset="-122"/>
                <a:ea typeface="微软雅黑" panose="020B0503020204020204" pitchFamily="34" charset="-122"/>
              </a:rPr>
              <a:t>影响云母片层滑移会导致水性阻尼减振涂层的阻尼性能</a:t>
            </a:r>
            <a:r>
              <a:rPr lang="zh-CN" altLang="en-US" sz="1400" b="1" dirty="0">
                <a:latin typeface="微软雅黑" panose="020B0503020204020204" pitchFamily="34" charset="-122"/>
                <a:ea typeface="微软雅黑" panose="020B0503020204020204" pitchFamily="34" charset="-122"/>
              </a:rPr>
              <a:t>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中</a:t>
            </a:r>
            <a:r>
              <a:rPr lang="zh-CN" altLang="en-US" sz="1400" dirty="0">
                <a:latin typeface="微软雅黑" panose="020B0503020204020204" pitchFamily="34" charset="-122"/>
                <a:ea typeface="微软雅黑" panose="020B0503020204020204" pitchFamily="34" charset="-122"/>
              </a:rPr>
              <a:t>固体含量：云母片层间的</a:t>
            </a:r>
            <a:r>
              <a:rPr lang="zh-CN" altLang="en-US" sz="1400" b="1" dirty="0">
                <a:latin typeface="微软雅黑" panose="020B0503020204020204" pitchFamily="34" charset="-122"/>
                <a:ea typeface="微软雅黑" panose="020B0503020204020204" pitchFamily="34" charset="-122"/>
              </a:rPr>
              <a:t>滑移较难</a:t>
            </a:r>
            <a:r>
              <a:rPr lang="zh-CN" altLang="en-US" sz="1400" dirty="0">
                <a:latin typeface="微软雅黑" panose="020B0503020204020204" pitchFamily="34" charset="-122"/>
                <a:ea typeface="微软雅黑" panose="020B0503020204020204" pitchFamily="34" charset="-122"/>
              </a:rPr>
              <a:t>，机械能较难转换为热能，</a:t>
            </a:r>
            <a:r>
              <a:rPr lang="zh-CN" altLang="en-US" sz="1400" b="1" dirty="0">
                <a:latin typeface="微软雅黑" panose="020B0503020204020204" pitchFamily="34" charset="-122"/>
                <a:ea typeface="微软雅黑" panose="020B0503020204020204" pitchFamily="34" charset="-122"/>
              </a:rPr>
              <a:t>阻尼性能较差</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高</a:t>
            </a:r>
            <a:r>
              <a:rPr lang="zh-CN" altLang="en-US" sz="1400" dirty="0">
                <a:latin typeface="微软雅黑" panose="020B0503020204020204" pitchFamily="34" charset="-122"/>
                <a:ea typeface="微软雅黑" panose="020B0503020204020204" pitchFamily="34" charset="-122"/>
              </a:rPr>
              <a:t>固体含量：其减振机理主要是形成</a:t>
            </a:r>
            <a:r>
              <a:rPr lang="zh-CN" altLang="en-US" sz="1400" b="1" dirty="0">
                <a:latin typeface="微软雅黑" panose="020B0503020204020204" pitchFamily="34" charset="-122"/>
                <a:ea typeface="微软雅黑" panose="020B0503020204020204" pitchFamily="34" charset="-122"/>
              </a:rPr>
              <a:t>聚合网状结构</a:t>
            </a:r>
            <a:r>
              <a:rPr lang="zh-CN" altLang="en-US" sz="1400" dirty="0">
                <a:latin typeface="微软雅黑" panose="020B0503020204020204" pitchFamily="34" charset="-122"/>
                <a:ea typeface="微软雅黑" panose="020B0503020204020204" pitchFamily="34" charset="-122"/>
              </a:rPr>
              <a:t>，从而</a:t>
            </a:r>
            <a:r>
              <a:rPr lang="zh-CN" altLang="en-US" sz="1400" b="1" dirty="0">
                <a:latin typeface="微软雅黑" panose="020B0503020204020204" pitchFamily="34" charset="-122"/>
                <a:ea typeface="微软雅黑" panose="020B0503020204020204" pitchFamily="34" charset="-122"/>
              </a:rPr>
              <a:t>增强</a:t>
            </a:r>
            <a:r>
              <a:rPr lang="zh-CN" altLang="en-US" sz="1400" dirty="0">
                <a:latin typeface="微软雅黑" panose="020B0503020204020204" pitchFamily="34" charset="-122"/>
                <a:ea typeface="微软雅黑" panose="020B0503020204020204" pitchFamily="34" charset="-122"/>
              </a:rPr>
              <a:t>水性阻尼减振涂层的</a:t>
            </a:r>
            <a:r>
              <a:rPr lang="zh-CN" altLang="en-US" sz="1400" b="1" dirty="0">
                <a:latin typeface="微软雅黑" panose="020B0503020204020204" pitchFamily="34" charset="-122"/>
                <a:ea typeface="微软雅黑" panose="020B0503020204020204" pitchFamily="34" charset="-122"/>
              </a:rPr>
              <a:t>阻尼性能</a:t>
            </a:r>
            <a:endParaRPr lang="en-US" altLang="zh-CN" sz="1400" b="1" dirty="0">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03B5D03C-141F-46BD-87D1-AE736209B444}"/>
              </a:ext>
            </a:extLst>
          </p:cNvPr>
          <p:cNvGrpSpPr/>
          <p:nvPr/>
        </p:nvGrpSpPr>
        <p:grpSpPr>
          <a:xfrm>
            <a:off x="471464" y="617520"/>
            <a:ext cx="7497460" cy="2804947"/>
            <a:chOff x="313590" y="768045"/>
            <a:chExt cx="7497460" cy="2804947"/>
          </a:xfrm>
        </p:grpSpPr>
        <p:grpSp>
          <p:nvGrpSpPr>
            <p:cNvPr id="10" name="组合 9">
              <a:extLst>
                <a:ext uri="{FF2B5EF4-FFF2-40B4-BE49-F238E27FC236}">
                  <a16:creationId xmlns:a16="http://schemas.microsoft.com/office/drawing/2014/main" id="{D5C542CF-829D-4BB6-BB97-8BC368D00D89}"/>
                </a:ext>
              </a:extLst>
            </p:cNvPr>
            <p:cNvGrpSpPr/>
            <p:nvPr/>
          </p:nvGrpSpPr>
          <p:grpSpPr>
            <a:xfrm>
              <a:off x="3923928" y="768045"/>
              <a:ext cx="3887122" cy="2794332"/>
              <a:chOff x="4918659" y="785529"/>
              <a:chExt cx="3887122" cy="2794332"/>
            </a:xfrm>
          </p:grpSpPr>
          <p:pic>
            <p:nvPicPr>
              <p:cNvPr id="25" name="图片 24">
                <a:extLst>
                  <a:ext uri="{FF2B5EF4-FFF2-40B4-BE49-F238E27FC236}">
                    <a16:creationId xmlns:a16="http://schemas.microsoft.com/office/drawing/2014/main" id="{AA6EE173-EEC4-409C-B303-0ECFA40305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8659" y="843558"/>
                <a:ext cx="3887122" cy="2250343"/>
              </a:xfrm>
              <a:prstGeom prst="rect">
                <a:avLst/>
              </a:prstGeom>
            </p:spPr>
          </p:pic>
          <p:sp>
            <p:nvSpPr>
              <p:cNvPr id="29" name="文本框 28">
                <a:extLst>
                  <a:ext uri="{FF2B5EF4-FFF2-40B4-BE49-F238E27FC236}">
                    <a16:creationId xmlns:a16="http://schemas.microsoft.com/office/drawing/2014/main" id="{16BE3698-2BBC-4C0C-A5D2-E94DB526A53F}"/>
                  </a:ext>
                </a:extLst>
              </p:cNvPr>
              <p:cNvSpPr txBox="1"/>
              <p:nvPr/>
            </p:nvSpPr>
            <p:spPr>
              <a:xfrm>
                <a:off x="5852374" y="3201697"/>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5220071" y="785529"/>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7" name="组合 6">
              <a:extLst>
                <a:ext uri="{FF2B5EF4-FFF2-40B4-BE49-F238E27FC236}">
                  <a16:creationId xmlns:a16="http://schemas.microsoft.com/office/drawing/2014/main" id="{F56FF048-EE35-4C96-A34A-F5CF98612CAE}"/>
                </a:ext>
              </a:extLst>
            </p:cNvPr>
            <p:cNvGrpSpPr/>
            <p:nvPr/>
          </p:nvGrpSpPr>
          <p:grpSpPr>
            <a:xfrm>
              <a:off x="313590" y="778660"/>
              <a:ext cx="3887122" cy="2794332"/>
              <a:chOff x="313590" y="778660"/>
              <a:chExt cx="3887122" cy="2794332"/>
            </a:xfrm>
          </p:grpSpPr>
          <p:pic>
            <p:nvPicPr>
              <p:cNvPr id="31" name="图片 30">
                <a:extLst>
                  <a:ext uri="{FF2B5EF4-FFF2-40B4-BE49-F238E27FC236}">
                    <a16:creationId xmlns:a16="http://schemas.microsoft.com/office/drawing/2014/main" id="{8E643FFA-F9D3-46EC-9D24-1BAF205B33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590" y="843557"/>
                <a:ext cx="3887122" cy="2250343"/>
              </a:xfrm>
              <a:prstGeom prst="rect">
                <a:avLst/>
              </a:prstGeom>
            </p:spPr>
          </p:pic>
          <p:grpSp>
            <p:nvGrpSpPr>
              <p:cNvPr id="5" name="组合 4">
                <a:extLst>
                  <a:ext uri="{FF2B5EF4-FFF2-40B4-BE49-F238E27FC236}">
                    <a16:creationId xmlns:a16="http://schemas.microsoft.com/office/drawing/2014/main" id="{84A6A2FA-0CB7-4048-8641-E8191DB56158}"/>
                  </a:ext>
                </a:extLst>
              </p:cNvPr>
              <p:cNvGrpSpPr/>
              <p:nvPr/>
            </p:nvGrpSpPr>
            <p:grpSpPr>
              <a:xfrm>
                <a:off x="624941" y="778660"/>
                <a:ext cx="3168353" cy="2794332"/>
                <a:chOff x="624941" y="778660"/>
                <a:chExt cx="3168353" cy="2794332"/>
              </a:xfrm>
            </p:grpSpPr>
            <p:sp>
              <p:nvSpPr>
                <p:cNvPr id="43" name="文本框 42">
                  <a:extLst>
                    <a:ext uri="{FF2B5EF4-FFF2-40B4-BE49-F238E27FC236}">
                      <a16:creationId xmlns:a16="http://schemas.microsoft.com/office/drawing/2014/main" id="{66681C4A-665E-4416-A648-D59872A37E40}"/>
                    </a:ext>
                  </a:extLst>
                </p:cNvPr>
                <p:cNvSpPr txBox="1"/>
                <p:nvPr/>
              </p:nvSpPr>
              <p:spPr>
                <a:xfrm>
                  <a:off x="1253827" y="3193044"/>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30" name="矩形 29">
                  <a:extLst>
                    <a:ext uri="{FF2B5EF4-FFF2-40B4-BE49-F238E27FC236}">
                      <a16:creationId xmlns:a16="http://schemas.microsoft.com/office/drawing/2014/main" id="{DD154F28-7E86-4C83-8AC4-0363FE812AFD}"/>
                    </a:ext>
                  </a:extLst>
                </p:cNvPr>
                <p:cNvSpPr/>
                <p:nvPr/>
              </p:nvSpPr>
              <p:spPr bwMode="auto">
                <a:xfrm>
                  <a:off x="624941" y="778660"/>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grpSp>
      <p:sp>
        <p:nvSpPr>
          <p:cNvPr id="2" name="箭头: 右弧形 1">
            <a:extLst>
              <a:ext uri="{FF2B5EF4-FFF2-40B4-BE49-F238E27FC236}">
                <a16:creationId xmlns:a16="http://schemas.microsoft.com/office/drawing/2014/main" id="{0338F53C-A5B7-43A0-836C-1B2FCAB312C6}"/>
              </a:ext>
            </a:extLst>
          </p:cNvPr>
          <p:cNvSpPr/>
          <p:nvPr/>
        </p:nvSpPr>
        <p:spPr bwMode="auto">
          <a:xfrm>
            <a:off x="8172400" y="1833572"/>
            <a:ext cx="864096" cy="2466367"/>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3652367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3088056-E979-43D8-A115-FFC85E348697}"/>
              </a:ext>
            </a:extLst>
          </p:cNvPr>
          <p:cNvGraphicFramePr>
            <a:graphicFrameLocks noGrp="1"/>
          </p:cNvGraphicFramePr>
          <p:nvPr>
            <p:extLst>
              <p:ext uri="{D42A27DB-BD31-4B8C-83A1-F6EECF244321}">
                <p14:modId xmlns:p14="http://schemas.microsoft.com/office/powerpoint/2010/main" val="681151434"/>
              </p:ext>
            </p:extLst>
          </p:nvPr>
        </p:nvGraphicFramePr>
        <p:xfrm>
          <a:off x="755576" y="3799767"/>
          <a:ext cx="5811956" cy="1287780"/>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1952208506"/>
                    </a:ext>
                  </a:extLst>
                </a:gridCol>
                <a:gridCol w="1452989">
                  <a:extLst>
                    <a:ext uri="{9D8B030D-6E8A-4147-A177-3AD203B41FA5}">
                      <a16:colId xmlns:a16="http://schemas.microsoft.com/office/drawing/2014/main" val="1262215772"/>
                    </a:ext>
                  </a:extLst>
                </a:gridCol>
                <a:gridCol w="1452989">
                  <a:extLst>
                    <a:ext uri="{9D8B030D-6E8A-4147-A177-3AD203B41FA5}">
                      <a16:colId xmlns:a16="http://schemas.microsoft.com/office/drawing/2014/main" val="315419470"/>
                    </a:ext>
                  </a:extLst>
                </a:gridCol>
                <a:gridCol w="1452989">
                  <a:extLst>
                    <a:ext uri="{9D8B030D-6E8A-4147-A177-3AD203B41FA5}">
                      <a16:colId xmlns:a16="http://schemas.microsoft.com/office/drawing/2014/main" val="1942358287"/>
                    </a:ext>
                  </a:extLst>
                </a:gridCol>
              </a:tblGrid>
              <a:tr h="0">
                <a:tc>
                  <a:txBody>
                    <a:bodyPr/>
                    <a:lstStyle/>
                    <a:p>
                      <a:pPr algn="ctr"/>
                      <a:r>
                        <a:rPr lang="zh-CN" altLang="en-US" sz="1050" dirty="0">
                          <a:latin typeface="Times New Roman" panose="02020603050405020304" pitchFamily="18" charset="0"/>
                          <a:cs typeface="Times New Roman" panose="02020603050405020304" pitchFamily="18" charset="0"/>
                        </a:rPr>
                        <a:t>涂层厚度</a:t>
                      </a:r>
                      <a:r>
                        <a:rPr lang="en-US" altLang="zh-CN" sz="1050" dirty="0">
                          <a:latin typeface="Times New Roman" panose="02020603050405020304" pitchFamily="18" charset="0"/>
                          <a:cs typeface="Times New Roman" panose="02020603050405020304" pitchFamily="18" charset="0"/>
                        </a:rPr>
                        <a:t>/mm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最大幅值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最大有效值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减振效果</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9420808"/>
                  </a:ext>
                </a:extLst>
              </a:tr>
              <a:tr h="0">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0.6</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18.26042</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12.84451</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50.07</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704474"/>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25.97481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18.98916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27.53</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9320715"/>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26.20818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18.31307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28.59</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821259"/>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28.18244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19.54811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23.5</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525338"/>
                  </a:ext>
                </a:extLst>
              </a:tr>
            </a:tbl>
          </a:graphicData>
        </a:graphic>
      </p:graphicFrame>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0.6mm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64067" y="3799164"/>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44256" y="1795980"/>
            <a:ext cx="2004125" cy="291425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目云母粉</a:t>
            </a:r>
            <a:r>
              <a:rPr lang="zh-CN" altLang="en-US" sz="1400" b="1" dirty="0">
                <a:latin typeface="微软雅黑" panose="020B0503020204020204" pitchFamily="34" charset="-122"/>
                <a:ea typeface="微软雅黑" panose="020B0503020204020204" pitchFamily="34" charset="-122"/>
              </a:rPr>
              <a:t>粒径较大</a:t>
            </a:r>
            <a:r>
              <a:rPr lang="zh-CN" altLang="en-US" sz="1400" dirty="0">
                <a:latin typeface="微软雅黑" panose="020B0503020204020204" pitchFamily="34" charset="-122"/>
                <a:ea typeface="微软雅黑" panose="020B0503020204020204" pitchFamily="34" charset="-122"/>
              </a:rPr>
              <a:t>，随着涂层厚度的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，片层滑移逐渐</a:t>
            </a:r>
            <a:r>
              <a:rPr lang="zh-CN" altLang="en-US" sz="1400" b="1" dirty="0">
                <a:latin typeface="微软雅黑" panose="020B0503020204020204" pitchFamily="34" charset="-122"/>
                <a:ea typeface="微软雅黑" panose="020B0503020204020204" pitchFamily="34" charset="-122"/>
              </a:rPr>
              <a:t>变得困难</a:t>
            </a:r>
            <a:r>
              <a:rPr lang="zh-CN" altLang="en-US" sz="1400" dirty="0">
                <a:latin typeface="微软雅黑" panose="020B0503020204020204" pitchFamily="34" charset="-122"/>
                <a:ea typeface="微软雅黑" panose="020B0503020204020204" pitchFamily="34" charset="-122"/>
              </a:rPr>
              <a:t>，导致</a:t>
            </a:r>
            <a:r>
              <a:rPr lang="zh-CN" altLang="en-US" sz="1400" b="1" dirty="0">
                <a:latin typeface="微软雅黑" panose="020B0503020204020204" pitchFamily="34" charset="-122"/>
                <a:ea typeface="微软雅黑" panose="020B0503020204020204" pitchFamily="34" charset="-122"/>
              </a:rPr>
              <a:t>阻尼性能下降</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目相较于</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目粒径</a:t>
            </a:r>
            <a:r>
              <a:rPr lang="zh-CN" altLang="en-US" sz="1400" b="1" dirty="0">
                <a:latin typeface="微软雅黑" panose="020B0503020204020204" pitchFamily="34" charset="-122"/>
                <a:ea typeface="微软雅黑" panose="020B0503020204020204" pitchFamily="34" charset="-122"/>
              </a:rPr>
              <a:t>较小</a:t>
            </a:r>
            <a:r>
              <a:rPr lang="zh-CN" altLang="en-US" sz="1400" dirty="0">
                <a:latin typeface="微软雅黑" panose="020B0503020204020204" pitchFamily="34" charset="-122"/>
                <a:ea typeface="微软雅黑" panose="020B0503020204020204" pitchFamily="34" charset="-122"/>
              </a:rPr>
              <a:t>，减振效果</a:t>
            </a:r>
            <a:r>
              <a:rPr lang="zh-CN" altLang="en-US" sz="1400" b="1" dirty="0">
                <a:latin typeface="微软雅黑" panose="020B0503020204020204" pitchFamily="34" charset="-122"/>
                <a:ea typeface="微软雅黑" panose="020B0503020204020204" pitchFamily="34" charset="-122"/>
              </a:rPr>
              <a:t>相对较弱</a:t>
            </a:r>
            <a:r>
              <a:rPr lang="zh-CN" altLang="en-US" sz="1400" dirty="0">
                <a:latin typeface="微软雅黑" panose="020B0503020204020204" pitchFamily="34" charset="-122"/>
                <a:ea typeface="微软雅黑" panose="020B0503020204020204" pitchFamily="34" charset="-122"/>
              </a:rPr>
              <a:t>。</a:t>
            </a:r>
            <a:endParaRPr lang="en-US" altLang="zh-CN" sz="1400"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936"/>
            <a:chOff x="3069532" y="1282994"/>
            <a:chExt cx="2829120" cy="2365936"/>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9598"/>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5" name="图片 24">
            <a:extLst>
              <a:ext uri="{FF2B5EF4-FFF2-40B4-BE49-F238E27FC236}">
                <a16:creationId xmlns:a16="http://schemas.microsoft.com/office/drawing/2014/main" id="{124833B8-36E7-473B-851A-6CE2AF0293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67" y="1438608"/>
            <a:ext cx="2699385" cy="1875155"/>
          </a:xfrm>
          <a:prstGeom prst="rect">
            <a:avLst/>
          </a:prstGeom>
        </p:spPr>
      </p:pic>
      <p:pic>
        <p:nvPicPr>
          <p:cNvPr id="26" name="图片 25">
            <a:extLst>
              <a:ext uri="{FF2B5EF4-FFF2-40B4-BE49-F238E27FC236}">
                <a16:creationId xmlns:a16="http://schemas.microsoft.com/office/drawing/2014/main" id="{FAF83AEA-6210-4CB6-8681-78BF0B242D0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608"/>
            <a:ext cx="2699385" cy="1875155"/>
          </a:xfrm>
          <a:prstGeom prst="rect">
            <a:avLst/>
          </a:prstGeom>
        </p:spPr>
      </p:pic>
    </p:spTree>
    <p:extLst>
      <p:ext uri="{BB962C8B-B14F-4D97-AF65-F5344CB8AC3E}">
        <p14:creationId xmlns:p14="http://schemas.microsoft.com/office/powerpoint/2010/main" val="424422144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solidFill>
                      <a:srgbClr val="B2C1DB"/>
                    </a:solidFill>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23096474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3088056-E979-43D8-A115-FFC85E348697}"/>
              </a:ext>
            </a:extLst>
          </p:cNvPr>
          <p:cNvGraphicFramePr>
            <a:graphicFrameLocks noGrp="1"/>
          </p:cNvGraphicFramePr>
          <p:nvPr>
            <p:extLst>
              <p:ext uri="{D42A27DB-BD31-4B8C-83A1-F6EECF244321}">
                <p14:modId xmlns:p14="http://schemas.microsoft.com/office/powerpoint/2010/main" val="1976855446"/>
              </p:ext>
            </p:extLst>
          </p:nvPr>
        </p:nvGraphicFramePr>
        <p:xfrm>
          <a:off x="755576" y="3799767"/>
          <a:ext cx="5811956" cy="1287780"/>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1952208506"/>
                    </a:ext>
                  </a:extLst>
                </a:gridCol>
                <a:gridCol w="1452989">
                  <a:extLst>
                    <a:ext uri="{9D8B030D-6E8A-4147-A177-3AD203B41FA5}">
                      <a16:colId xmlns:a16="http://schemas.microsoft.com/office/drawing/2014/main" val="1262215772"/>
                    </a:ext>
                  </a:extLst>
                </a:gridCol>
                <a:gridCol w="1452989">
                  <a:extLst>
                    <a:ext uri="{9D8B030D-6E8A-4147-A177-3AD203B41FA5}">
                      <a16:colId xmlns:a16="http://schemas.microsoft.com/office/drawing/2014/main" val="315419470"/>
                    </a:ext>
                  </a:extLst>
                </a:gridCol>
                <a:gridCol w="1452989">
                  <a:extLst>
                    <a:ext uri="{9D8B030D-6E8A-4147-A177-3AD203B41FA5}">
                      <a16:colId xmlns:a16="http://schemas.microsoft.com/office/drawing/2014/main" val="1942358287"/>
                    </a:ext>
                  </a:extLst>
                </a:gridCol>
              </a:tblGrid>
              <a:tr h="0">
                <a:tc>
                  <a:txBody>
                    <a:bodyPr/>
                    <a:lstStyle/>
                    <a:p>
                      <a:pPr algn="ctr"/>
                      <a:r>
                        <a:rPr lang="zh-CN" altLang="en-US" sz="1050" dirty="0">
                          <a:latin typeface="Times New Roman" panose="02020603050405020304" pitchFamily="18" charset="0"/>
                          <a:cs typeface="Times New Roman" panose="02020603050405020304" pitchFamily="18" charset="0"/>
                        </a:rPr>
                        <a:t>涂层厚度</a:t>
                      </a:r>
                      <a:r>
                        <a:rPr lang="en-US" altLang="zh-CN" sz="1050" dirty="0">
                          <a:latin typeface="Times New Roman" panose="02020603050405020304" pitchFamily="18" charset="0"/>
                          <a:cs typeface="Times New Roman" panose="02020603050405020304" pitchFamily="18" charset="0"/>
                        </a:rPr>
                        <a:t>/mm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最大幅值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最大有效值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减振效果</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9420808"/>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22.68301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16.05740</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37.78</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4474"/>
                  </a:ext>
                </a:extLst>
              </a:tr>
              <a:tr h="0">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18.55382</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13.07072</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49.23</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639320715"/>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24.49633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17.16657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33.15</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821259"/>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20.41410</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14.38756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44.13</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525338"/>
                  </a:ext>
                </a:extLst>
              </a:tr>
            </a:tbl>
          </a:graphicData>
        </a:graphic>
      </p:graphicFrame>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0.6mm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1.3mm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1.6mm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64067" y="3799164"/>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1918" y="2442311"/>
            <a:ext cx="2004125" cy="162159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a:t>
            </a:r>
            <a:r>
              <a:rPr lang="zh-CN" altLang="en-US" sz="1400" b="1" dirty="0">
                <a:latin typeface="微软雅黑" panose="020B0503020204020204" pitchFamily="34" charset="-122"/>
                <a:ea typeface="微软雅黑" panose="020B0503020204020204" pitchFamily="34" charset="-122"/>
              </a:rPr>
              <a:t>变化较小</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目相较于</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目粒径</a:t>
            </a:r>
            <a:r>
              <a:rPr lang="zh-CN" altLang="en-US" sz="1400" b="1" dirty="0">
                <a:latin typeface="微软雅黑" panose="020B0503020204020204" pitchFamily="34" charset="-122"/>
                <a:ea typeface="微软雅黑" panose="020B0503020204020204" pitchFamily="34" charset="-122"/>
              </a:rPr>
              <a:t>较小</a:t>
            </a:r>
            <a:r>
              <a:rPr lang="zh-CN" altLang="en-US" sz="1400" dirty="0">
                <a:latin typeface="微软雅黑" panose="020B0503020204020204" pitchFamily="34" charset="-122"/>
                <a:ea typeface="微软雅黑" panose="020B0503020204020204" pitchFamily="34" charset="-122"/>
              </a:rPr>
              <a:t>，受涂层厚度</a:t>
            </a:r>
            <a:r>
              <a:rPr lang="zh-CN" altLang="en-US" sz="1400" b="1" dirty="0">
                <a:latin typeface="微软雅黑" panose="020B0503020204020204" pitchFamily="34" charset="-122"/>
                <a:ea typeface="微软雅黑" panose="020B0503020204020204" pitchFamily="34" charset="-122"/>
              </a:rPr>
              <a:t>影响较小</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9108"/>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5" name="图片 24">
            <a:extLst>
              <a:ext uri="{FF2B5EF4-FFF2-40B4-BE49-F238E27FC236}">
                <a16:creationId xmlns:a16="http://schemas.microsoft.com/office/drawing/2014/main" id="{8D3BC383-7521-49D7-9AE9-C3B043C64FE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457" y="1438608"/>
            <a:ext cx="2699385" cy="1875155"/>
          </a:xfrm>
          <a:prstGeom prst="rect">
            <a:avLst/>
          </a:prstGeom>
        </p:spPr>
      </p:pic>
      <p:pic>
        <p:nvPicPr>
          <p:cNvPr id="26" name="图片 25">
            <a:extLst>
              <a:ext uri="{FF2B5EF4-FFF2-40B4-BE49-F238E27FC236}">
                <a16:creationId xmlns:a16="http://schemas.microsoft.com/office/drawing/2014/main" id="{20294FAE-303C-45B6-AA4F-3ABD127606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9164"/>
            <a:ext cx="2699385" cy="1875155"/>
          </a:xfrm>
          <a:prstGeom prst="rect">
            <a:avLst/>
          </a:prstGeom>
        </p:spPr>
      </p:pic>
    </p:spTree>
    <p:extLst>
      <p:ext uri="{BB962C8B-B14F-4D97-AF65-F5344CB8AC3E}">
        <p14:creationId xmlns:p14="http://schemas.microsoft.com/office/powerpoint/2010/main" val="90243747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180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0.6mm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148274902"/>
              </p:ext>
            </p:extLst>
          </p:nvPr>
        </p:nvGraphicFramePr>
        <p:xfrm>
          <a:off x="755576" y="3806991"/>
          <a:ext cx="5811956" cy="12241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0.6</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24.18543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16.98493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33.93</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0950898"/>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22.26147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15.68737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39.08</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2484076"/>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1.2</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19.49071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13.60938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46.91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850320429"/>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1331187"/>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70903" y="1795980"/>
            <a:ext cx="2004125" cy="291425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提升</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solidFill>
                  <a:srgbClr val="000000"/>
                </a:solidFill>
                <a:latin typeface="微软雅黑" panose="020B0503020204020204" pitchFamily="34" charset="-122"/>
                <a:ea typeface="微软雅黑" panose="020B0503020204020204" pitchFamily="34" charset="-122"/>
              </a:rPr>
              <a:t>40</a:t>
            </a:r>
            <a:r>
              <a:rPr lang="zh-CN" altLang="en-US" sz="1400" dirty="0">
                <a:solidFill>
                  <a:srgbClr val="000000"/>
                </a:solidFill>
                <a:latin typeface="微软雅黑" panose="020B0503020204020204" pitchFamily="34" charset="-122"/>
                <a:ea typeface="微软雅黑" panose="020B0503020204020204" pitchFamily="34" charset="-122"/>
              </a:rPr>
              <a:t>目相较于</a:t>
            </a:r>
            <a:r>
              <a:rPr lang="en-US" altLang="zh-CN" sz="1400" dirty="0">
                <a:solidFill>
                  <a:srgbClr val="000000"/>
                </a:solidFill>
                <a:latin typeface="微软雅黑" panose="020B0503020204020204" pitchFamily="34" charset="-122"/>
                <a:ea typeface="微软雅黑" panose="020B0503020204020204" pitchFamily="34" charset="-122"/>
              </a:rPr>
              <a:t>10</a:t>
            </a:r>
            <a:r>
              <a:rPr lang="zh-CN" altLang="en-US" sz="1400" dirty="0">
                <a:solidFill>
                  <a:srgbClr val="000000"/>
                </a:solidFill>
                <a:latin typeface="微软雅黑" panose="020B0503020204020204" pitchFamily="34" charset="-122"/>
                <a:ea typeface="微软雅黑" panose="020B0503020204020204" pitchFamily="34" charset="-122"/>
              </a:rPr>
              <a:t>目粒径</a:t>
            </a:r>
            <a:r>
              <a:rPr lang="zh-CN" altLang="en-US" sz="1400" b="1" dirty="0">
                <a:solidFill>
                  <a:srgbClr val="000000"/>
                </a:solidFill>
                <a:latin typeface="微软雅黑" panose="020B0503020204020204" pitchFamily="34" charset="-122"/>
                <a:ea typeface="微软雅黑" panose="020B0503020204020204" pitchFamily="34" charset="-122"/>
              </a:rPr>
              <a:t>较小，</a:t>
            </a:r>
            <a:r>
              <a:rPr lang="zh-CN" altLang="en-US" sz="1400" dirty="0">
                <a:solidFill>
                  <a:srgbClr val="000000"/>
                </a:solidFill>
                <a:latin typeface="微软雅黑" panose="020B0503020204020204" pitchFamily="34" charset="-122"/>
                <a:ea typeface="微软雅黑" panose="020B0503020204020204" pitchFamily="34" charset="-122"/>
              </a:rPr>
              <a:t>与</a:t>
            </a:r>
            <a:r>
              <a:rPr lang="en-US" altLang="zh-CN" sz="1400" dirty="0">
                <a:solidFill>
                  <a:srgbClr val="000000"/>
                </a:solidFill>
                <a:latin typeface="微软雅黑" panose="020B0503020204020204" pitchFamily="34" charset="-122"/>
                <a:ea typeface="微软雅黑" panose="020B0503020204020204" pitchFamily="34" charset="-122"/>
              </a:rPr>
              <a:t>10</a:t>
            </a:r>
            <a:r>
              <a:rPr lang="zh-CN" altLang="en-US" sz="1400" dirty="0">
                <a:solidFill>
                  <a:srgbClr val="000000"/>
                </a:solidFill>
                <a:latin typeface="微软雅黑" panose="020B0503020204020204" pitchFamily="34" charset="-122"/>
                <a:ea typeface="微软雅黑" panose="020B0503020204020204" pitchFamily="34" charset="-122"/>
              </a:rPr>
              <a:t>目云母粉在</a:t>
            </a:r>
            <a:r>
              <a:rPr lang="zh-CN" altLang="en-US" sz="1400" b="1" dirty="0">
                <a:solidFill>
                  <a:srgbClr val="000000"/>
                </a:solidFill>
                <a:latin typeface="微软雅黑" panose="020B0503020204020204" pitchFamily="34" charset="-122"/>
                <a:ea typeface="微软雅黑" panose="020B0503020204020204" pitchFamily="34" charset="-122"/>
              </a:rPr>
              <a:t>较低</a:t>
            </a:r>
            <a:r>
              <a:rPr lang="zh-CN" altLang="en-US" sz="1400" dirty="0">
                <a:solidFill>
                  <a:srgbClr val="000000"/>
                </a:solidFill>
                <a:latin typeface="微软雅黑" panose="020B0503020204020204" pitchFamily="34" charset="-122"/>
                <a:ea typeface="微软雅黑" panose="020B0503020204020204" pitchFamily="34" charset="-122"/>
              </a:rPr>
              <a:t>的厚度时</a:t>
            </a:r>
            <a:r>
              <a:rPr lang="zh-CN" altLang="en-US" sz="1400" b="1" dirty="0">
                <a:solidFill>
                  <a:srgbClr val="000000"/>
                </a:solidFill>
                <a:latin typeface="微软雅黑" panose="020B0503020204020204" pitchFamily="34" charset="-122"/>
                <a:ea typeface="微软雅黑" panose="020B0503020204020204" pitchFamily="34" charset="-122"/>
              </a:rPr>
              <a:t>已形成</a:t>
            </a:r>
            <a:r>
              <a:rPr lang="zh-CN" altLang="en-US" sz="1400" dirty="0">
                <a:solidFill>
                  <a:srgbClr val="000000"/>
                </a:solidFill>
                <a:latin typeface="微软雅黑" panose="020B0503020204020204" pitchFamily="34" charset="-122"/>
                <a:ea typeface="微软雅黑" panose="020B0503020204020204" pitchFamily="34" charset="-122"/>
              </a:rPr>
              <a:t>不同</a:t>
            </a:r>
            <a:r>
              <a:rPr lang="zh-CN" altLang="en-US" sz="1400" b="1" dirty="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随着</a:t>
            </a:r>
            <a:r>
              <a:rPr lang="zh-CN" altLang="en-US" sz="1400" b="1" dirty="0">
                <a:solidFill>
                  <a:srgbClr val="000000"/>
                </a:solidFill>
                <a:latin typeface="微软雅黑" panose="020B0503020204020204" pitchFamily="34" charset="-122"/>
                <a:ea typeface="微软雅黑" panose="020B0503020204020204" pitchFamily="34" charset="-122"/>
              </a:rPr>
              <a:t>厚度</a:t>
            </a:r>
            <a:r>
              <a:rPr lang="zh-CN" altLang="en-US" sz="1400" dirty="0">
                <a:solidFill>
                  <a:srgbClr val="000000"/>
                </a:solidFill>
                <a:latin typeface="微软雅黑" panose="020B0503020204020204" pitchFamily="34" charset="-122"/>
                <a:ea typeface="微软雅黑" panose="020B0503020204020204" pitchFamily="34" charset="-122"/>
              </a:rPr>
              <a:t>的增加</a:t>
            </a:r>
            <a:r>
              <a:rPr lang="zh-CN" altLang="en-US" sz="1400" b="1" dirty="0">
                <a:solidFill>
                  <a:srgbClr val="000000"/>
                </a:solidFill>
                <a:latin typeface="微软雅黑" panose="020B0503020204020204" pitchFamily="34" charset="-122"/>
                <a:ea typeface="微软雅黑" panose="020B0503020204020204" pitchFamily="34" charset="-122"/>
              </a:rPr>
              <a:t>，逐渐</a:t>
            </a:r>
            <a:r>
              <a:rPr lang="zh-CN" altLang="en-US" sz="1400" dirty="0">
                <a:solidFill>
                  <a:srgbClr val="000000"/>
                </a:solidFill>
                <a:latin typeface="微软雅黑" panose="020B0503020204020204" pitchFamily="34" charset="-122"/>
                <a:ea typeface="微软雅黑" panose="020B0503020204020204" pitchFamily="34" charset="-122"/>
              </a:rPr>
              <a:t>形成聚合网状结构，</a:t>
            </a:r>
            <a:r>
              <a:rPr lang="zh-CN" altLang="en-US" sz="1400" b="1" dirty="0">
                <a:solidFill>
                  <a:srgbClr val="000000"/>
                </a:solidFill>
                <a:latin typeface="微软雅黑" panose="020B0503020204020204" pitchFamily="34" charset="-122"/>
                <a:ea typeface="微软雅黑" panose="020B0503020204020204" pitchFamily="34" charset="-122"/>
              </a:rPr>
              <a:t>增强</a:t>
            </a:r>
            <a:r>
              <a:rPr lang="zh-CN" altLang="en-US" sz="1400" dirty="0">
                <a:solidFill>
                  <a:srgbClr val="000000"/>
                </a:solidFill>
                <a:latin typeface="微软雅黑" panose="020B0503020204020204" pitchFamily="34" charset="-122"/>
                <a:ea typeface="微软雅黑" panose="020B0503020204020204" pitchFamily="34" charset="-122"/>
              </a:rPr>
              <a:t>了阻尼涂层的</a:t>
            </a:r>
            <a:r>
              <a:rPr lang="zh-CN" altLang="en-US" sz="1400" b="1" dirty="0">
                <a:solidFill>
                  <a:srgbClr val="000000"/>
                </a:solidFill>
                <a:latin typeface="微软雅黑" panose="020B0503020204020204" pitchFamily="34" charset="-122"/>
                <a:ea typeface="微软雅黑" panose="020B0503020204020204" pitchFamily="34" charset="-122"/>
              </a:rPr>
              <a:t>阻尼性能</a:t>
            </a:r>
            <a:endParaRPr lang="en-US" altLang="zh-CN" sz="1400"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8232"/>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2" name="图片 21">
            <a:extLst>
              <a:ext uri="{FF2B5EF4-FFF2-40B4-BE49-F238E27FC236}">
                <a16:creationId xmlns:a16="http://schemas.microsoft.com/office/drawing/2014/main" id="{ACABA72B-A8B5-4417-904B-E28D35F60B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67" y="1439576"/>
            <a:ext cx="2699385" cy="1875155"/>
          </a:xfrm>
          <a:prstGeom prst="rect">
            <a:avLst/>
          </a:prstGeom>
        </p:spPr>
      </p:pic>
      <p:pic>
        <p:nvPicPr>
          <p:cNvPr id="24" name="图片 23">
            <a:extLst>
              <a:ext uri="{FF2B5EF4-FFF2-40B4-BE49-F238E27FC236}">
                <a16:creationId xmlns:a16="http://schemas.microsoft.com/office/drawing/2014/main" id="{51FED0B7-853A-4952-B246-7F7079CF8D6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609"/>
            <a:ext cx="2699385" cy="1875155"/>
          </a:xfrm>
          <a:prstGeom prst="rect">
            <a:avLst/>
          </a:prstGeom>
        </p:spPr>
      </p:pic>
    </p:spTree>
    <p:extLst>
      <p:ext uri="{BB962C8B-B14F-4D97-AF65-F5344CB8AC3E}">
        <p14:creationId xmlns:p14="http://schemas.microsoft.com/office/powerpoint/2010/main" val="20740776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4" name="文本框 53">
            <a:extLst>
              <a:ext uri="{FF2B5EF4-FFF2-40B4-BE49-F238E27FC236}">
                <a16:creationId xmlns:a16="http://schemas.microsoft.com/office/drawing/2014/main" id="{023121A6-09C2-4EA2-A3F6-BCAC78964075}"/>
              </a:ext>
            </a:extLst>
          </p:cNvPr>
          <p:cNvSpPr txBox="1"/>
          <p:nvPr/>
        </p:nvSpPr>
        <p:spPr>
          <a:xfrm>
            <a:off x="111178" y="3508737"/>
            <a:ext cx="8096696" cy="110453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低</a:t>
            </a:r>
            <a:r>
              <a:rPr lang="zh-CN" altLang="en-US" sz="1400" dirty="0">
                <a:latin typeface="微软雅黑" panose="020B0503020204020204" pitchFamily="34" charset="-122"/>
                <a:ea typeface="微软雅黑" panose="020B0503020204020204" pitchFamily="34" charset="-122"/>
              </a:rPr>
              <a:t>固体含量：其减振机理主要是利用</a:t>
            </a:r>
            <a:r>
              <a:rPr lang="zh-CN" altLang="en-US" sz="1400" b="1" dirty="0">
                <a:latin typeface="微软雅黑" panose="020B0503020204020204" pitchFamily="34" charset="-122"/>
                <a:ea typeface="微软雅黑" panose="020B0503020204020204" pitchFamily="34" charset="-122"/>
              </a:rPr>
              <a:t>云母片层间的滑移</a:t>
            </a:r>
            <a:r>
              <a:rPr lang="zh-CN" altLang="en-US" sz="1400" dirty="0">
                <a:latin typeface="微软雅黑" panose="020B0503020204020204" pitchFamily="34" charset="-122"/>
                <a:ea typeface="微软雅黑" panose="020B0503020204020204" pitchFamily="34" charset="-122"/>
              </a:rPr>
              <a:t>，将</a:t>
            </a:r>
            <a:r>
              <a:rPr lang="zh-CN" altLang="en-US" sz="1400" b="1" dirty="0">
                <a:latin typeface="微软雅黑" panose="020B0503020204020204" pitchFamily="34" charset="-122"/>
                <a:ea typeface="微软雅黑" panose="020B0503020204020204" pitchFamily="34" charset="-122"/>
              </a:rPr>
              <a:t>机械能转换为热能</a:t>
            </a:r>
            <a:r>
              <a:rPr lang="zh-CN" altLang="en-US" sz="1400" dirty="0">
                <a:latin typeface="微软雅黑" panose="020B0503020204020204" pitchFamily="34" charset="-122"/>
                <a:ea typeface="微软雅黑" panose="020B0503020204020204" pitchFamily="34" charset="-122"/>
              </a:rPr>
              <a:t>消耗，因此当厚度</a:t>
            </a:r>
            <a:r>
              <a:rPr lang="zh-CN" altLang="en-US" sz="1400" b="1" dirty="0">
                <a:latin typeface="微软雅黑" panose="020B0503020204020204" pitchFamily="34" charset="-122"/>
                <a:ea typeface="微软雅黑" panose="020B0503020204020204" pitchFamily="34" charset="-122"/>
              </a:rPr>
              <a:t>过厚</a:t>
            </a:r>
            <a:r>
              <a:rPr lang="zh-CN" altLang="en-US" sz="1400" dirty="0">
                <a:latin typeface="微软雅黑" panose="020B0503020204020204" pitchFamily="34" charset="-122"/>
                <a:ea typeface="微软雅黑" panose="020B0503020204020204" pitchFamily="34" charset="-122"/>
              </a:rPr>
              <a:t>影响云母片层滑移会导致水性阻尼减振涂层的阻尼性能</a:t>
            </a:r>
            <a:r>
              <a:rPr lang="zh-CN" altLang="en-US" sz="1400" b="1" dirty="0">
                <a:latin typeface="微软雅黑" panose="020B0503020204020204" pitchFamily="34" charset="-122"/>
                <a:ea typeface="微软雅黑" panose="020B0503020204020204" pitchFamily="34" charset="-122"/>
              </a:rPr>
              <a:t>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中</a:t>
            </a:r>
            <a:r>
              <a:rPr lang="zh-CN" altLang="en-US" sz="1400" dirty="0">
                <a:latin typeface="微软雅黑" panose="020B0503020204020204" pitchFamily="34" charset="-122"/>
                <a:ea typeface="微软雅黑" panose="020B0503020204020204" pitchFamily="34" charset="-122"/>
              </a:rPr>
              <a:t>固体含量：云母片层间的</a:t>
            </a:r>
            <a:r>
              <a:rPr lang="zh-CN" altLang="en-US" sz="1400" b="1" dirty="0">
                <a:latin typeface="微软雅黑" panose="020B0503020204020204" pitchFamily="34" charset="-122"/>
                <a:ea typeface="微软雅黑" panose="020B0503020204020204" pitchFamily="34" charset="-122"/>
              </a:rPr>
              <a:t>滑移较难</a:t>
            </a:r>
            <a:r>
              <a:rPr lang="zh-CN" altLang="en-US" sz="1400" dirty="0">
                <a:latin typeface="微软雅黑" panose="020B0503020204020204" pitchFamily="34" charset="-122"/>
                <a:ea typeface="微软雅黑" panose="020B0503020204020204" pitchFamily="34" charset="-122"/>
              </a:rPr>
              <a:t>，由于</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a:t>
            </a:r>
            <a:r>
              <a:rPr lang="zh-CN" altLang="en-US" sz="1400" b="1" dirty="0">
                <a:latin typeface="微软雅黑" panose="020B0503020204020204" pitchFamily="34" charset="-122"/>
                <a:ea typeface="微软雅黑" panose="020B0503020204020204" pitchFamily="34" charset="-122"/>
              </a:rPr>
              <a:t>粒径</a:t>
            </a:r>
            <a:r>
              <a:rPr lang="zh-CN" altLang="en-US" sz="1400" dirty="0">
                <a:latin typeface="微软雅黑" panose="020B0503020204020204" pitchFamily="34" charset="-122"/>
                <a:ea typeface="微软雅黑" panose="020B0503020204020204" pitchFamily="34" charset="-122"/>
              </a:rPr>
              <a:t>相较于</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a:t>
            </a:r>
            <a:r>
              <a:rPr lang="zh-CN" altLang="en-US" sz="1400" b="1" dirty="0">
                <a:latin typeface="微软雅黑" panose="020B0503020204020204" pitchFamily="34" charset="-122"/>
                <a:ea typeface="微软雅黑" panose="020B0503020204020204" pitchFamily="34" charset="-122"/>
              </a:rPr>
              <a:t>小</a:t>
            </a:r>
            <a:r>
              <a:rPr lang="zh-CN" altLang="en-US" sz="1400" dirty="0">
                <a:latin typeface="微软雅黑" panose="020B0503020204020204" pitchFamily="34" charset="-122"/>
                <a:ea typeface="微软雅黑" panose="020B0503020204020204" pitchFamily="34" charset="-122"/>
              </a:rPr>
              <a:t>，因此</a:t>
            </a:r>
            <a:r>
              <a:rPr lang="zh-CN" altLang="en-US" sz="1400" b="1" dirty="0">
                <a:latin typeface="微软雅黑" panose="020B0503020204020204" pitchFamily="34" charset="-122"/>
                <a:ea typeface="微软雅黑" panose="020B0503020204020204" pitchFamily="34" charset="-122"/>
              </a:rPr>
              <a:t>相对变化不明显</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高</a:t>
            </a:r>
            <a:r>
              <a:rPr lang="zh-CN" altLang="en-US" sz="1400" dirty="0">
                <a:latin typeface="微软雅黑" panose="020B0503020204020204" pitchFamily="34" charset="-122"/>
                <a:ea typeface="微软雅黑" panose="020B0503020204020204" pitchFamily="34" charset="-122"/>
              </a:rPr>
              <a:t>固体含量：其减振机理主要是</a:t>
            </a:r>
            <a:r>
              <a:rPr lang="zh-CN" altLang="en-US" sz="1400" b="1" dirty="0">
                <a:latin typeface="微软雅黑" panose="020B0503020204020204" pitchFamily="34" charset="-122"/>
                <a:ea typeface="微软雅黑" panose="020B0503020204020204" pitchFamily="34" charset="-122"/>
              </a:rPr>
              <a:t>逐渐</a:t>
            </a:r>
            <a:r>
              <a:rPr lang="zh-CN" altLang="en-US" sz="1400" dirty="0">
                <a:latin typeface="微软雅黑" panose="020B0503020204020204" pitchFamily="34" charset="-122"/>
                <a:ea typeface="微软雅黑" panose="020B0503020204020204" pitchFamily="34" charset="-122"/>
              </a:rPr>
              <a:t>形成</a:t>
            </a:r>
            <a:r>
              <a:rPr lang="zh-CN" altLang="en-US" sz="1400" b="1" dirty="0">
                <a:latin typeface="微软雅黑" panose="020B0503020204020204" pitchFamily="34" charset="-122"/>
                <a:ea typeface="微软雅黑" panose="020B0503020204020204" pitchFamily="34" charset="-122"/>
              </a:rPr>
              <a:t>聚合网状结构</a:t>
            </a:r>
            <a:r>
              <a:rPr lang="zh-CN" altLang="en-US" sz="1400" dirty="0">
                <a:latin typeface="微软雅黑" panose="020B0503020204020204" pitchFamily="34" charset="-122"/>
                <a:ea typeface="微软雅黑" panose="020B0503020204020204" pitchFamily="34" charset="-122"/>
              </a:rPr>
              <a:t>，从而</a:t>
            </a:r>
            <a:r>
              <a:rPr lang="zh-CN" altLang="en-US" sz="1400" b="1" dirty="0">
                <a:latin typeface="微软雅黑" panose="020B0503020204020204" pitchFamily="34" charset="-122"/>
                <a:ea typeface="微软雅黑" panose="020B0503020204020204" pitchFamily="34" charset="-122"/>
              </a:rPr>
              <a:t>增强</a:t>
            </a:r>
            <a:r>
              <a:rPr lang="zh-CN" altLang="en-US" sz="1400" dirty="0">
                <a:latin typeface="微软雅黑" panose="020B0503020204020204" pitchFamily="34" charset="-122"/>
                <a:ea typeface="微软雅黑" panose="020B0503020204020204" pitchFamily="34" charset="-122"/>
              </a:rPr>
              <a:t>水性阻尼减振涂层的</a:t>
            </a:r>
            <a:r>
              <a:rPr lang="zh-CN" altLang="en-US" sz="1400" b="1" dirty="0">
                <a:latin typeface="微软雅黑" panose="020B0503020204020204" pitchFamily="34" charset="-122"/>
                <a:ea typeface="微软雅黑" panose="020B0503020204020204" pitchFamily="34" charset="-122"/>
              </a:rPr>
              <a:t>阻尼性能</a:t>
            </a:r>
            <a:endParaRPr lang="en-US" altLang="zh-CN" sz="1400" b="1" dirty="0">
              <a:latin typeface="微软雅黑" panose="020B0503020204020204" pitchFamily="34" charset="-122"/>
              <a:ea typeface="微软雅黑" panose="020B0503020204020204" pitchFamily="34" charset="-122"/>
            </a:endParaRPr>
          </a:p>
        </p:txBody>
      </p:sp>
      <p:grpSp>
        <p:nvGrpSpPr>
          <p:cNvPr id="8" name="组合 7">
            <a:extLst>
              <a:ext uri="{FF2B5EF4-FFF2-40B4-BE49-F238E27FC236}">
                <a16:creationId xmlns:a16="http://schemas.microsoft.com/office/drawing/2014/main" id="{461E3731-8059-401C-95F9-F9F4204EEA9F}"/>
              </a:ext>
            </a:extLst>
          </p:cNvPr>
          <p:cNvGrpSpPr/>
          <p:nvPr/>
        </p:nvGrpSpPr>
        <p:grpSpPr>
          <a:xfrm>
            <a:off x="409113" y="600719"/>
            <a:ext cx="7504298" cy="2804947"/>
            <a:chOff x="18720" y="579765"/>
            <a:chExt cx="7504298" cy="2804947"/>
          </a:xfrm>
        </p:grpSpPr>
        <p:grpSp>
          <p:nvGrpSpPr>
            <p:cNvPr id="4" name="组合 3">
              <a:extLst>
                <a:ext uri="{FF2B5EF4-FFF2-40B4-BE49-F238E27FC236}">
                  <a16:creationId xmlns:a16="http://schemas.microsoft.com/office/drawing/2014/main" id="{5495EE0E-7798-4715-822C-FC7F34193833}"/>
                </a:ext>
              </a:extLst>
            </p:cNvPr>
            <p:cNvGrpSpPr/>
            <p:nvPr/>
          </p:nvGrpSpPr>
          <p:grpSpPr>
            <a:xfrm>
              <a:off x="3635896" y="579765"/>
              <a:ext cx="3887122" cy="2794332"/>
              <a:chOff x="3635896" y="579765"/>
              <a:chExt cx="3887122" cy="2794332"/>
            </a:xfrm>
          </p:grpSpPr>
          <p:pic>
            <p:nvPicPr>
              <p:cNvPr id="20" name="图片 19">
                <a:extLst>
                  <a:ext uri="{FF2B5EF4-FFF2-40B4-BE49-F238E27FC236}">
                    <a16:creationId xmlns:a16="http://schemas.microsoft.com/office/drawing/2014/main" id="{62D36896-CA25-4CEF-90D5-E9C73207D9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632677"/>
                <a:ext cx="3887122" cy="2250343"/>
              </a:xfrm>
              <a:prstGeom prst="rect">
                <a:avLst/>
              </a:prstGeom>
            </p:spPr>
          </p:pic>
          <p:sp>
            <p:nvSpPr>
              <p:cNvPr id="29" name="文本框 28">
                <a:extLst>
                  <a:ext uri="{FF2B5EF4-FFF2-40B4-BE49-F238E27FC236}">
                    <a16:creationId xmlns:a16="http://schemas.microsoft.com/office/drawing/2014/main" id="{16BE3698-2BBC-4C0C-A5D2-E94DB526A53F}"/>
                  </a:ext>
                </a:extLst>
              </p:cNvPr>
              <p:cNvSpPr txBox="1"/>
              <p:nvPr/>
            </p:nvSpPr>
            <p:spPr>
              <a:xfrm>
                <a:off x="4571090" y="2995933"/>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938787" y="579765"/>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6" name="组合 5">
              <a:extLst>
                <a:ext uri="{FF2B5EF4-FFF2-40B4-BE49-F238E27FC236}">
                  <a16:creationId xmlns:a16="http://schemas.microsoft.com/office/drawing/2014/main" id="{D00CE4B9-9CBF-4C2B-B9B8-0336E941688A}"/>
                </a:ext>
              </a:extLst>
            </p:cNvPr>
            <p:cNvGrpSpPr/>
            <p:nvPr/>
          </p:nvGrpSpPr>
          <p:grpSpPr>
            <a:xfrm>
              <a:off x="18720" y="590380"/>
              <a:ext cx="3887122" cy="2794332"/>
              <a:chOff x="18720" y="590380"/>
              <a:chExt cx="3887122" cy="2794332"/>
            </a:xfrm>
          </p:grpSpPr>
          <p:pic>
            <p:nvPicPr>
              <p:cNvPr id="19" name="图片 18">
                <a:extLst>
                  <a:ext uri="{FF2B5EF4-FFF2-40B4-BE49-F238E27FC236}">
                    <a16:creationId xmlns:a16="http://schemas.microsoft.com/office/drawing/2014/main" id="{77F63D69-79AB-4FEA-B760-8D2CA8BB733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720" y="641509"/>
                <a:ext cx="3887122" cy="2250343"/>
              </a:xfrm>
              <a:prstGeom prst="rect">
                <a:avLst/>
              </a:prstGeom>
            </p:spPr>
          </p:pic>
          <p:grpSp>
            <p:nvGrpSpPr>
              <p:cNvPr id="5" name="组合 4">
                <a:extLst>
                  <a:ext uri="{FF2B5EF4-FFF2-40B4-BE49-F238E27FC236}">
                    <a16:creationId xmlns:a16="http://schemas.microsoft.com/office/drawing/2014/main" id="{84A6A2FA-0CB7-4048-8641-E8191DB56158}"/>
                  </a:ext>
                </a:extLst>
              </p:cNvPr>
              <p:cNvGrpSpPr/>
              <p:nvPr/>
            </p:nvGrpSpPr>
            <p:grpSpPr>
              <a:xfrm>
                <a:off x="338388" y="590380"/>
                <a:ext cx="3168353" cy="2794332"/>
                <a:chOff x="624941" y="778660"/>
                <a:chExt cx="3168353" cy="2794332"/>
              </a:xfrm>
            </p:grpSpPr>
            <p:sp>
              <p:nvSpPr>
                <p:cNvPr id="43" name="文本框 42">
                  <a:extLst>
                    <a:ext uri="{FF2B5EF4-FFF2-40B4-BE49-F238E27FC236}">
                      <a16:creationId xmlns:a16="http://schemas.microsoft.com/office/drawing/2014/main" id="{66681C4A-665E-4416-A648-D59872A37E40}"/>
                    </a:ext>
                  </a:extLst>
                </p:cNvPr>
                <p:cNvSpPr txBox="1"/>
                <p:nvPr/>
              </p:nvSpPr>
              <p:spPr>
                <a:xfrm>
                  <a:off x="1253827" y="3193044"/>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30" name="矩形 29">
                  <a:extLst>
                    <a:ext uri="{FF2B5EF4-FFF2-40B4-BE49-F238E27FC236}">
                      <a16:creationId xmlns:a16="http://schemas.microsoft.com/office/drawing/2014/main" id="{DD154F28-7E86-4C83-8AC4-0363FE812AFD}"/>
                    </a:ext>
                  </a:extLst>
                </p:cNvPr>
                <p:cNvSpPr/>
                <p:nvPr/>
              </p:nvSpPr>
              <p:spPr bwMode="auto">
                <a:xfrm>
                  <a:off x="624941" y="778660"/>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grpSp>
      <p:sp>
        <p:nvSpPr>
          <p:cNvPr id="2" name="箭头: 右弧形 1">
            <a:extLst>
              <a:ext uri="{FF2B5EF4-FFF2-40B4-BE49-F238E27FC236}">
                <a16:creationId xmlns:a16="http://schemas.microsoft.com/office/drawing/2014/main" id="{0338F53C-A5B7-43A0-836C-1B2FCAB312C6}"/>
              </a:ext>
            </a:extLst>
          </p:cNvPr>
          <p:cNvSpPr/>
          <p:nvPr/>
        </p:nvSpPr>
        <p:spPr bwMode="auto">
          <a:xfrm>
            <a:off x="8207874" y="1827024"/>
            <a:ext cx="864096" cy="2466367"/>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40054181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3088056-E979-43D8-A115-FFC85E348697}"/>
              </a:ext>
            </a:extLst>
          </p:cNvPr>
          <p:cNvGraphicFramePr>
            <a:graphicFrameLocks noGrp="1"/>
          </p:cNvGraphicFramePr>
          <p:nvPr>
            <p:extLst>
              <p:ext uri="{D42A27DB-BD31-4B8C-83A1-F6EECF244321}">
                <p14:modId xmlns:p14="http://schemas.microsoft.com/office/powerpoint/2010/main" val="1654523877"/>
              </p:ext>
            </p:extLst>
          </p:nvPr>
        </p:nvGraphicFramePr>
        <p:xfrm>
          <a:off x="755576" y="3799767"/>
          <a:ext cx="5811956" cy="1287780"/>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1952208506"/>
                    </a:ext>
                  </a:extLst>
                </a:gridCol>
                <a:gridCol w="1452989">
                  <a:extLst>
                    <a:ext uri="{9D8B030D-6E8A-4147-A177-3AD203B41FA5}">
                      <a16:colId xmlns:a16="http://schemas.microsoft.com/office/drawing/2014/main" val="1262215772"/>
                    </a:ext>
                  </a:extLst>
                </a:gridCol>
                <a:gridCol w="1452989">
                  <a:extLst>
                    <a:ext uri="{9D8B030D-6E8A-4147-A177-3AD203B41FA5}">
                      <a16:colId xmlns:a16="http://schemas.microsoft.com/office/drawing/2014/main" val="315419470"/>
                    </a:ext>
                  </a:extLst>
                </a:gridCol>
                <a:gridCol w="1452989">
                  <a:extLst>
                    <a:ext uri="{9D8B030D-6E8A-4147-A177-3AD203B41FA5}">
                      <a16:colId xmlns:a16="http://schemas.microsoft.com/office/drawing/2014/main" val="1942358287"/>
                    </a:ext>
                  </a:extLst>
                </a:gridCol>
              </a:tblGrid>
              <a:tr h="0">
                <a:tc>
                  <a:txBody>
                    <a:bodyPr/>
                    <a:lstStyle/>
                    <a:p>
                      <a:pPr algn="ctr"/>
                      <a:r>
                        <a:rPr lang="zh-CN" altLang="en-US" sz="1050" dirty="0">
                          <a:latin typeface="Times New Roman" panose="02020603050405020304" pitchFamily="18" charset="0"/>
                          <a:cs typeface="Times New Roman" panose="02020603050405020304" pitchFamily="18" charset="0"/>
                        </a:rPr>
                        <a:t>涂层厚度</a:t>
                      </a:r>
                      <a:r>
                        <a:rPr lang="en-US" altLang="zh-CN" sz="1050" dirty="0">
                          <a:latin typeface="Times New Roman" panose="02020603050405020304" pitchFamily="18" charset="0"/>
                          <a:cs typeface="Times New Roman" panose="02020603050405020304" pitchFamily="18" charset="0"/>
                        </a:rPr>
                        <a:t>/mm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最大幅值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最大有效值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减振效果</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9420808"/>
                  </a:ext>
                </a:extLst>
              </a:tr>
              <a:tr h="0">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0.8</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17.26415</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11.79333</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53.51</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704474"/>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18.71372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13.19105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48.78</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9320715"/>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23.08315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16.08889</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37.19</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821259"/>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27.56654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19.03302</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25.35</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525338"/>
                  </a:ext>
                </a:extLst>
              </a:tr>
            </a:tbl>
          </a:graphicData>
        </a:graphic>
      </p:graphicFrame>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496942" cy="461665"/>
            <a:chOff x="-83670" y="-20960"/>
            <a:chExt cx="8727007"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7156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1.4mm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64067" y="3799164"/>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1918" y="2442311"/>
            <a:ext cx="2004125" cy="162159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，片层滑移逐渐变得</a:t>
            </a:r>
            <a:r>
              <a:rPr lang="zh-CN" altLang="en-US" sz="1400" b="1" dirty="0">
                <a:latin typeface="微软雅黑" panose="020B0503020204020204" pitchFamily="34" charset="-122"/>
                <a:ea typeface="微软雅黑" panose="020B0503020204020204" pitchFamily="34" charset="-122"/>
              </a:rPr>
              <a:t>困难</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936"/>
            <a:chOff x="3069532" y="1282994"/>
            <a:chExt cx="2829120" cy="2365936"/>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9598"/>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5" name="图片 24">
            <a:extLst>
              <a:ext uri="{FF2B5EF4-FFF2-40B4-BE49-F238E27FC236}">
                <a16:creationId xmlns:a16="http://schemas.microsoft.com/office/drawing/2014/main" id="{D85F1302-F368-4A26-943A-E3980BC722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67" y="1438307"/>
            <a:ext cx="2699385" cy="1875155"/>
          </a:xfrm>
          <a:prstGeom prst="rect">
            <a:avLst/>
          </a:prstGeom>
        </p:spPr>
      </p:pic>
      <p:pic>
        <p:nvPicPr>
          <p:cNvPr id="26" name="图片 25">
            <a:extLst>
              <a:ext uri="{FF2B5EF4-FFF2-40B4-BE49-F238E27FC236}">
                <a16:creationId xmlns:a16="http://schemas.microsoft.com/office/drawing/2014/main" id="{29DF174B-DF4F-4F5B-9227-0E05C67A126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306"/>
            <a:ext cx="2699385" cy="1875155"/>
          </a:xfrm>
          <a:prstGeom prst="rect">
            <a:avLst/>
          </a:prstGeom>
        </p:spPr>
      </p:pic>
    </p:spTree>
    <p:extLst>
      <p:ext uri="{BB962C8B-B14F-4D97-AF65-F5344CB8AC3E}">
        <p14:creationId xmlns:p14="http://schemas.microsoft.com/office/powerpoint/2010/main" val="110160424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3088056-E979-43D8-A115-FFC85E348697}"/>
              </a:ext>
            </a:extLst>
          </p:cNvPr>
          <p:cNvGraphicFramePr>
            <a:graphicFrameLocks noGrp="1"/>
          </p:cNvGraphicFramePr>
          <p:nvPr>
            <p:extLst>
              <p:ext uri="{D42A27DB-BD31-4B8C-83A1-F6EECF244321}">
                <p14:modId xmlns:p14="http://schemas.microsoft.com/office/powerpoint/2010/main" val="2900215194"/>
              </p:ext>
            </p:extLst>
          </p:nvPr>
        </p:nvGraphicFramePr>
        <p:xfrm>
          <a:off x="755576" y="3799767"/>
          <a:ext cx="5811956" cy="1287780"/>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1952208506"/>
                    </a:ext>
                  </a:extLst>
                </a:gridCol>
                <a:gridCol w="1452989">
                  <a:extLst>
                    <a:ext uri="{9D8B030D-6E8A-4147-A177-3AD203B41FA5}">
                      <a16:colId xmlns:a16="http://schemas.microsoft.com/office/drawing/2014/main" val="1262215772"/>
                    </a:ext>
                  </a:extLst>
                </a:gridCol>
                <a:gridCol w="1452989">
                  <a:extLst>
                    <a:ext uri="{9D8B030D-6E8A-4147-A177-3AD203B41FA5}">
                      <a16:colId xmlns:a16="http://schemas.microsoft.com/office/drawing/2014/main" val="315419470"/>
                    </a:ext>
                  </a:extLst>
                </a:gridCol>
                <a:gridCol w="1452989">
                  <a:extLst>
                    <a:ext uri="{9D8B030D-6E8A-4147-A177-3AD203B41FA5}">
                      <a16:colId xmlns:a16="http://schemas.microsoft.com/office/drawing/2014/main" val="1942358287"/>
                    </a:ext>
                  </a:extLst>
                </a:gridCol>
              </a:tblGrid>
              <a:tr h="0">
                <a:tc>
                  <a:txBody>
                    <a:bodyPr/>
                    <a:lstStyle/>
                    <a:p>
                      <a:pPr algn="ctr"/>
                      <a:r>
                        <a:rPr lang="zh-CN" altLang="en-US" sz="1050" dirty="0">
                          <a:latin typeface="Times New Roman" panose="02020603050405020304" pitchFamily="18" charset="0"/>
                          <a:cs typeface="Times New Roman" panose="02020603050405020304" pitchFamily="18" charset="0"/>
                        </a:rPr>
                        <a:t>涂层厚度</a:t>
                      </a:r>
                      <a:r>
                        <a:rPr lang="en-US" altLang="zh-CN" sz="1050" dirty="0">
                          <a:latin typeface="Times New Roman" panose="02020603050405020304" pitchFamily="18" charset="0"/>
                          <a:cs typeface="Times New Roman" panose="02020603050405020304" pitchFamily="18" charset="0"/>
                        </a:rPr>
                        <a:t>/mm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最大幅值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最大有效值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减振效果</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9420808"/>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23.58385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15.98650</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36.74</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4474"/>
                  </a:ext>
                </a:extLst>
              </a:tr>
              <a:tr h="0">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0.8</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22.40722</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15.58748</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39.09</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639320715"/>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22.92514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16.02356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37.52</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14821259"/>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25.99925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17.14005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31.24</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525338"/>
                  </a:ext>
                </a:extLst>
              </a:tr>
            </a:tbl>
          </a:graphicData>
        </a:graphic>
      </p:graphicFrame>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496942" cy="461665"/>
            <a:chOff x="-83670" y="-20960"/>
            <a:chExt cx="8727007"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7156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0.6mm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1.4mm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64067" y="3799164"/>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6130" y="2442311"/>
            <a:ext cx="2004125" cy="162159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a:t>
            </a:r>
            <a:r>
              <a:rPr lang="zh-CN" altLang="en-US" sz="1400" b="1" dirty="0">
                <a:latin typeface="微软雅黑" panose="020B0503020204020204" pitchFamily="34" charset="-122"/>
                <a:ea typeface="微软雅黑" panose="020B0503020204020204" pitchFamily="34" charset="-122"/>
              </a:rPr>
              <a:t>变化较小</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目云母粉的</a:t>
            </a:r>
            <a:r>
              <a:rPr lang="zh-CN" altLang="en-US" sz="1400" b="1" dirty="0">
                <a:latin typeface="微软雅黑" panose="020B0503020204020204" pitchFamily="34" charset="-122"/>
                <a:ea typeface="微软雅黑" panose="020B0503020204020204" pitchFamily="34" charset="-122"/>
              </a:rPr>
              <a:t>粒径较小，</a:t>
            </a:r>
            <a:r>
              <a:rPr lang="zh-CN" altLang="en-US" sz="1400" dirty="0">
                <a:solidFill>
                  <a:srgbClr val="000000"/>
                </a:solidFill>
                <a:latin typeface="微软雅黑" panose="020B0503020204020204" pitchFamily="34" charset="-122"/>
                <a:ea typeface="微软雅黑" panose="020B0503020204020204" pitchFamily="34" charset="-122"/>
              </a:rPr>
              <a:t>受涂层厚度</a:t>
            </a:r>
            <a:r>
              <a:rPr lang="zh-CN" altLang="en-US" sz="1400" b="1" dirty="0">
                <a:solidFill>
                  <a:srgbClr val="000000"/>
                </a:solidFill>
                <a:latin typeface="微软雅黑" panose="020B0503020204020204" pitchFamily="34" charset="-122"/>
                <a:ea typeface="微软雅黑" panose="020B0503020204020204" pitchFamily="34" charset="-122"/>
              </a:rPr>
              <a:t>影响较小</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936"/>
            <a:chOff x="3069532" y="1282994"/>
            <a:chExt cx="2829120" cy="2365936"/>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9598"/>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1" name="图片 20">
            <a:extLst>
              <a:ext uri="{FF2B5EF4-FFF2-40B4-BE49-F238E27FC236}">
                <a16:creationId xmlns:a16="http://schemas.microsoft.com/office/drawing/2014/main" id="{90DE306B-505E-40FC-BDA3-B3537BAAC6D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5639" y="1438061"/>
            <a:ext cx="2699385" cy="1875155"/>
          </a:xfrm>
          <a:prstGeom prst="rect">
            <a:avLst/>
          </a:prstGeom>
        </p:spPr>
      </p:pic>
      <p:pic>
        <p:nvPicPr>
          <p:cNvPr id="22" name="图片 21">
            <a:extLst>
              <a:ext uri="{FF2B5EF4-FFF2-40B4-BE49-F238E27FC236}">
                <a16:creationId xmlns:a16="http://schemas.microsoft.com/office/drawing/2014/main" id="{8671B2ED-A2E5-4E96-9FD7-1B6FEFBA83A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41334"/>
            <a:ext cx="2699385" cy="1875155"/>
          </a:xfrm>
          <a:prstGeom prst="rect">
            <a:avLst/>
          </a:prstGeom>
        </p:spPr>
      </p:pic>
    </p:spTree>
    <p:extLst>
      <p:ext uri="{BB962C8B-B14F-4D97-AF65-F5344CB8AC3E}">
        <p14:creationId xmlns:p14="http://schemas.microsoft.com/office/powerpoint/2010/main" val="17124185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表格 2">
            <a:extLst>
              <a:ext uri="{FF2B5EF4-FFF2-40B4-BE49-F238E27FC236}">
                <a16:creationId xmlns:a16="http://schemas.microsoft.com/office/drawing/2014/main" id="{23088056-E979-43D8-A115-FFC85E348697}"/>
              </a:ext>
            </a:extLst>
          </p:cNvPr>
          <p:cNvGraphicFramePr>
            <a:graphicFrameLocks noGrp="1"/>
          </p:cNvGraphicFramePr>
          <p:nvPr>
            <p:extLst>
              <p:ext uri="{D42A27DB-BD31-4B8C-83A1-F6EECF244321}">
                <p14:modId xmlns:p14="http://schemas.microsoft.com/office/powerpoint/2010/main" val="3114820013"/>
              </p:ext>
            </p:extLst>
          </p:nvPr>
        </p:nvGraphicFramePr>
        <p:xfrm>
          <a:off x="755576" y="3799767"/>
          <a:ext cx="5811956" cy="1287780"/>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1952208506"/>
                    </a:ext>
                  </a:extLst>
                </a:gridCol>
                <a:gridCol w="1452989">
                  <a:extLst>
                    <a:ext uri="{9D8B030D-6E8A-4147-A177-3AD203B41FA5}">
                      <a16:colId xmlns:a16="http://schemas.microsoft.com/office/drawing/2014/main" val="1262215772"/>
                    </a:ext>
                  </a:extLst>
                </a:gridCol>
                <a:gridCol w="1452989">
                  <a:extLst>
                    <a:ext uri="{9D8B030D-6E8A-4147-A177-3AD203B41FA5}">
                      <a16:colId xmlns:a16="http://schemas.microsoft.com/office/drawing/2014/main" val="315419470"/>
                    </a:ext>
                  </a:extLst>
                </a:gridCol>
                <a:gridCol w="1452989">
                  <a:extLst>
                    <a:ext uri="{9D8B030D-6E8A-4147-A177-3AD203B41FA5}">
                      <a16:colId xmlns:a16="http://schemas.microsoft.com/office/drawing/2014/main" val="1942358287"/>
                    </a:ext>
                  </a:extLst>
                </a:gridCol>
              </a:tblGrid>
              <a:tr h="0">
                <a:tc>
                  <a:txBody>
                    <a:bodyPr/>
                    <a:lstStyle/>
                    <a:p>
                      <a:pPr algn="ctr"/>
                      <a:r>
                        <a:rPr lang="zh-CN" altLang="en-US" sz="1050" dirty="0">
                          <a:latin typeface="Times New Roman" panose="02020603050405020304" pitchFamily="18" charset="0"/>
                          <a:cs typeface="Times New Roman" panose="02020603050405020304" pitchFamily="18" charset="0"/>
                        </a:rPr>
                        <a:t>涂层厚度</a:t>
                      </a:r>
                      <a:r>
                        <a:rPr lang="en-US" altLang="zh-CN" sz="1050" dirty="0">
                          <a:latin typeface="Times New Roman" panose="02020603050405020304" pitchFamily="18" charset="0"/>
                          <a:cs typeface="Times New Roman" panose="02020603050405020304" pitchFamily="18" charset="0"/>
                        </a:rPr>
                        <a:t>/mm</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最大幅值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最大有效值</a:t>
                      </a:r>
                      <a:r>
                        <a:rPr lang="en-US" altLang="zh-CN" sz="1050" dirty="0">
                          <a:latin typeface="Times New Roman" panose="02020603050405020304" pitchFamily="18" charset="0"/>
                          <a:cs typeface="Times New Roman" panose="02020603050405020304" pitchFamily="18" charset="0"/>
                        </a:rPr>
                        <a:t>/g</a:t>
                      </a:r>
                      <a:endParaRPr lang="zh-CN" altLang="en-US" sz="1050" dirty="0">
                        <a:latin typeface="Times New Roman" panose="02020603050405020304" pitchFamily="18" charset="0"/>
                        <a:cs typeface="Times New Roman" panose="02020603050405020304" pitchFamily="18" charset="0"/>
                      </a:endParaRPr>
                    </a:p>
                  </a:txBody>
                  <a:tcPr/>
                </a:tc>
                <a:tc>
                  <a:txBody>
                    <a:bodyPr/>
                    <a:lstStyle/>
                    <a:p>
                      <a:pPr algn="ctr"/>
                      <a:r>
                        <a:rPr lang="zh-CN" altLang="en-US" sz="1050" dirty="0">
                          <a:latin typeface="Times New Roman" panose="02020603050405020304" pitchFamily="18" charset="0"/>
                          <a:cs typeface="Times New Roman" panose="02020603050405020304" pitchFamily="18" charset="0"/>
                        </a:rPr>
                        <a:t>减振效果</a:t>
                      </a:r>
                      <a:r>
                        <a:rPr lang="en-US" altLang="zh-CN" sz="1050" dirty="0">
                          <a:latin typeface="Times New Roman" panose="02020603050405020304" pitchFamily="18" charset="0"/>
                          <a:cs typeface="Times New Roman" panose="02020603050405020304" pitchFamily="18" charset="0"/>
                        </a:rPr>
                        <a:t>/%</a:t>
                      </a:r>
                      <a:endParaRPr lang="zh-CN" altLang="en-US" sz="105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499420808"/>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0.4</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29.92295</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19.92543</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20.46</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04474"/>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0.6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28.09198</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19.40700</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23.91</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39320715"/>
                  </a:ext>
                </a:extLst>
              </a:tr>
              <a:tr h="0">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0.8</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25.35352</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17.54978</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100" dirty="0">
                          <a:solidFill>
                            <a:schemeClr val="bg1"/>
                          </a:solidFill>
                          <a:latin typeface="Times New Roman" panose="02020603050405020304" pitchFamily="18" charset="0"/>
                          <a:cs typeface="Times New Roman" panose="02020603050405020304" pitchFamily="18" charset="0"/>
                        </a:rPr>
                        <a:t>31.25</a:t>
                      </a:r>
                      <a:endParaRPr lang="zh-CN" altLang="en-US" sz="11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3714821259"/>
                  </a:ext>
                </a:extLst>
              </a:tr>
              <a:tr h="0">
                <a:tc>
                  <a:txBody>
                    <a:bodyPr/>
                    <a:lstStyle/>
                    <a:p>
                      <a:pPr algn="ctr"/>
                      <a:r>
                        <a:rPr lang="en-US" altLang="zh-CN" sz="1100" dirty="0">
                          <a:latin typeface="Times New Roman" panose="02020603050405020304" pitchFamily="18" charset="0"/>
                          <a:cs typeface="Times New Roman" panose="02020603050405020304" pitchFamily="18" charset="0"/>
                        </a:rPr>
                        <a:t>1</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26.37426</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latin typeface="Times New Roman" panose="02020603050405020304" pitchFamily="18" charset="0"/>
                          <a:cs typeface="Times New Roman" panose="02020603050405020304" pitchFamily="18" charset="0"/>
                        </a:rPr>
                        <a:t>17.96397</a:t>
                      </a:r>
                      <a:endParaRPr lang="zh-CN" altLang="en-US" sz="11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100" dirty="0">
                          <a:solidFill>
                            <a:srgbClr val="00642D"/>
                          </a:solidFill>
                          <a:latin typeface="Times New Roman" panose="02020603050405020304" pitchFamily="18" charset="0"/>
                          <a:cs typeface="Times New Roman" panose="02020603050405020304" pitchFamily="18" charset="0"/>
                        </a:rPr>
                        <a:t>29.08</a:t>
                      </a:r>
                      <a:endParaRPr lang="zh-CN" altLang="en-US" sz="11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28525338"/>
                  </a:ext>
                </a:extLst>
              </a:tr>
            </a:tbl>
          </a:graphicData>
        </a:graphic>
      </p:graphicFrame>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496942" cy="461665"/>
            <a:chOff x="-83670" y="-20960"/>
            <a:chExt cx="8727007"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7156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180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0.4mm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0.6mm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0.8mm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sp>
        <p:nvSpPr>
          <p:cNvPr id="48" name="矩形 47">
            <a:extLst>
              <a:ext uri="{FF2B5EF4-FFF2-40B4-BE49-F238E27FC236}">
                <a16:creationId xmlns:a16="http://schemas.microsoft.com/office/drawing/2014/main" id="{434B7608-E2AF-4B75-8E7A-636993B89340}"/>
              </a:ext>
            </a:extLst>
          </p:cNvPr>
          <p:cNvSpPr/>
          <p:nvPr/>
        </p:nvSpPr>
        <p:spPr bwMode="auto">
          <a:xfrm>
            <a:off x="5264067" y="3799164"/>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1918" y="1925246"/>
            <a:ext cx="2004125" cy="2655727"/>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提升</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目云母粉在其</a:t>
            </a:r>
            <a:r>
              <a:rPr lang="zh-CN" altLang="en-US" sz="1400" b="1" dirty="0">
                <a:latin typeface="微软雅黑" panose="020B0503020204020204" pitchFamily="34" charset="-122"/>
                <a:ea typeface="微软雅黑" panose="020B0503020204020204" pitchFamily="34" charset="-122"/>
              </a:rPr>
              <a:t>高含量</a:t>
            </a:r>
            <a:r>
              <a:rPr lang="zh-CN" altLang="en-US" sz="1400" dirty="0">
                <a:latin typeface="微软雅黑" panose="020B0503020204020204" pitchFamily="34" charset="-122"/>
                <a:ea typeface="微软雅黑" panose="020B0503020204020204" pitchFamily="34" charset="-122"/>
              </a:rPr>
              <a:t>时，云母片层间空隙较小，</a:t>
            </a:r>
            <a:r>
              <a:rPr lang="zh-CN" altLang="en-US" sz="1400" b="1" dirty="0">
                <a:latin typeface="微软雅黑" panose="020B0503020204020204" pitchFamily="34" charset="-122"/>
                <a:ea typeface="微软雅黑" panose="020B0503020204020204" pitchFamily="34" charset="-122"/>
              </a:rPr>
              <a:t>片层滑移十分困难</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目</a:t>
            </a:r>
            <a:r>
              <a:rPr lang="zh-CN" altLang="en-US" sz="1400" b="1" dirty="0">
                <a:latin typeface="微软雅黑" panose="020B0503020204020204" pitchFamily="34" charset="-122"/>
                <a:ea typeface="微软雅黑" panose="020B0503020204020204" pitchFamily="34" charset="-122"/>
              </a:rPr>
              <a:t>粒径较小</a:t>
            </a:r>
            <a:r>
              <a:rPr lang="zh-CN" altLang="en-US" sz="1400" dirty="0">
                <a:latin typeface="微软雅黑" panose="020B0503020204020204" pitchFamily="34" charset="-122"/>
                <a:ea typeface="微软雅黑" panose="020B0503020204020204" pitchFamily="34" charset="-122"/>
              </a:rPr>
              <a:t>，</a:t>
            </a:r>
            <a:r>
              <a:rPr lang="zh-CN" altLang="en-US" sz="1400" b="1" dirty="0">
                <a:latin typeface="微软雅黑" panose="020B0503020204020204" pitchFamily="34" charset="-122"/>
                <a:ea typeface="微软雅黑" panose="020B0503020204020204" pitchFamily="34" charset="-122"/>
              </a:rPr>
              <a:t>较难形成</a:t>
            </a:r>
            <a:r>
              <a:rPr lang="zh-CN" altLang="en-US" sz="1400" dirty="0">
                <a:latin typeface="微软雅黑" panose="020B0503020204020204" pitchFamily="34" charset="-122"/>
                <a:ea typeface="微软雅黑" panose="020B0503020204020204" pitchFamily="34" charset="-122"/>
              </a:rPr>
              <a:t>聚合网状结构</a:t>
            </a:r>
            <a:endParaRPr lang="en-US" altLang="zh-CN" sz="1400"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936"/>
            <a:chOff x="3069532" y="1282994"/>
            <a:chExt cx="2829120" cy="2365936"/>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9598"/>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5" name="图片 24">
            <a:extLst>
              <a:ext uri="{FF2B5EF4-FFF2-40B4-BE49-F238E27FC236}">
                <a16:creationId xmlns:a16="http://schemas.microsoft.com/office/drawing/2014/main" id="{78AF75CD-3D2E-42F1-B666-A7CBA4F16E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67" y="1438608"/>
            <a:ext cx="2699385" cy="1875155"/>
          </a:xfrm>
          <a:prstGeom prst="rect">
            <a:avLst/>
          </a:prstGeom>
        </p:spPr>
      </p:pic>
      <p:pic>
        <p:nvPicPr>
          <p:cNvPr id="26" name="图片 25">
            <a:extLst>
              <a:ext uri="{FF2B5EF4-FFF2-40B4-BE49-F238E27FC236}">
                <a16:creationId xmlns:a16="http://schemas.microsoft.com/office/drawing/2014/main" id="{E6F0C3E7-D2AC-40FB-8C41-27E72F92342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608"/>
            <a:ext cx="2699385" cy="1875155"/>
          </a:xfrm>
          <a:prstGeom prst="rect">
            <a:avLst/>
          </a:prstGeom>
        </p:spPr>
      </p:pic>
    </p:spTree>
    <p:extLst>
      <p:ext uri="{BB962C8B-B14F-4D97-AF65-F5344CB8AC3E}">
        <p14:creationId xmlns:p14="http://schemas.microsoft.com/office/powerpoint/2010/main" val="390258375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496942" cy="461665"/>
            <a:chOff x="-83670" y="-20960"/>
            <a:chExt cx="8727007"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7156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400</a:t>
              </a:r>
              <a:r>
                <a:rPr lang="zh-CN" altLang="en-US" sz="2400" dirty="0">
                  <a:solidFill>
                    <a:srgbClr val="998530"/>
                  </a:solidFill>
                  <a:latin typeface="微软雅黑" panose="020B0503020204020204" pitchFamily="34" charset="-122"/>
                  <a:ea typeface="微软雅黑" panose="020B0503020204020204" pitchFamily="34" charset="-122"/>
                </a:rPr>
                <a:t>目云母粉制得的水性阻尼减振涂层振动试验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24071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4" name="文本框 53">
            <a:extLst>
              <a:ext uri="{FF2B5EF4-FFF2-40B4-BE49-F238E27FC236}">
                <a16:creationId xmlns:a16="http://schemas.microsoft.com/office/drawing/2014/main" id="{023121A6-09C2-4EA2-A3F6-BCAC78964075}"/>
              </a:ext>
            </a:extLst>
          </p:cNvPr>
          <p:cNvSpPr txBox="1"/>
          <p:nvPr/>
        </p:nvSpPr>
        <p:spPr>
          <a:xfrm>
            <a:off x="111178" y="3508737"/>
            <a:ext cx="8096696" cy="110453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低</a:t>
            </a:r>
            <a:r>
              <a:rPr lang="zh-CN" altLang="en-US" sz="1400" dirty="0">
                <a:latin typeface="微软雅黑" panose="020B0503020204020204" pitchFamily="34" charset="-122"/>
                <a:ea typeface="微软雅黑" panose="020B0503020204020204" pitchFamily="34" charset="-122"/>
              </a:rPr>
              <a:t>固体含量：其减振机理主要是利用</a:t>
            </a:r>
            <a:r>
              <a:rPr lang="zh-CN" altLang="en-US" sz="1400" b="1" dirty="0">
                <a:latin typeface="微软雅黑" panose="020B0503020204020204" pitchFamily="34" charset="-122"/>
                <a:ea typeface="微软雅黑" panose="020B0503020204020204" pitchFamily="34" charset="-122"/>
              </a:rPr>
              <a:t>云母片层间的滑移</a:t>
            </a:r>
            <a:r>
              <a:rPr lang="zh-CN" altLang="en-US" sz="1400" dirty="0">
                <a:latin typeface="微软雅黑" panose="020B0503020204020204" pitchFamily="34" charset="-122"/>
                <a:ea typeface="微软雅黑" panose="020B0503020204020204" pitchFamily="34" charset="-122"/>
              </a:rPr>
              <a:t>，将</a:t>
            </a:r>
            <a:r>
              <a:rPr lang="zh-CN" altLang="en-US" sz="1400" b="1" dirty="0">
                <a:latin typeface="微软雅黑" panose="020B0503020204020204" pitchFamily="34" charset="-122"/>
                <a:ea typeface="微软雅黑" panose="020B0503020204020204" pitchFamily="34" charset="-122"/>
              </a:rPr>
              <a:t>机械能转换为热能</a:t>
            </a:r>
            <a:r>
              <a:rPr lang="zh-CN" altLang="en-US" sz="1400" dirty="0">
                <a:latin typeface="微软雅黑" panose="020B0503020204020204" pitchFamily="34" charset="-122"/>
                <a:ea typeface="微软雅黑" panose="020B0503020204020204" pitchFamily="34" charset="-122"/>
              </a:rPr>
              <a:t>消耗，因此当厚度</a:t>
            </a:r>
            <a:r>
              <a:rPr lang="zh-CN" altLang="en-US" sz="1400" b="1" dirty="0">
                <a:latin typeface="微软雅黑" panose="020B0503020204020204" pitchFamily="34" charset="-122"/>
                <a:ea typeface="微软雅黑" panose="020B0503020204020204" pitchFamily="34" charset="-122"/>
              </a:rPr>
              <a:t>过厚</a:t>
            </a:r>
            <a:r>
              <a:rPr lang="zh-CN" altLang="en-US" sz="1400" dirty="0">
                <a:latin typeface="微软雅黑" panose="020B0503020204020204" pitchFamily="34" charset="-122"/>
                <a:ea typeface="微软雅黑" panose="020B0503020204020204" pitchFamily="34" charset="-122"/>
              </a:rPr>
              <a:t>影响云母片层滑移会导致水性阻尼减振涂层的阻尼性能</a:t>
            </a:r>
            <a:r>
              <a:rPr lang="zh-CN" altLang="en-US" sz="1400" b="1" dirty="0">
                <a:latin typeface="微软雅黑" panose="020B0503020204020204" pitchFamily="34" charset="-122"/>
                <a:ea typeface="微软雅黑" panose="020B0503020204020204" pitchFamily="34" charset="-122"/>
              </a:rPr>
              <a:t>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中</a:t>
            </a:r>
            <a:r>
              <a:rPr lang="zh-CN" altLang="en-US" sz="1400" dirty="0">
                <a:latin typeface="微软雅黑" panose="020B0503020204020204" pitchFamily="34" charset="-122"/>
                <a:ea typeface="微软雅黑" panose="020B0503020204020204" pitchFamily="34" charset="-122"/>
              </a:rPr>
              <a:t>固体含量：由于</a:t>
            </a:r>
            <a:r>
              <a:rPr lang="en-US" altLang="zh-CN" sz="1400" dirty="0">
                <a:latin typeface="微软雅黑" panose="020B0503020204020204" pitchFamily="34" charset="-122"/>
                <a:ea typeface="微软雅黑" panose="020B0503020204020204" pitchFamily="34" charset="-122"/>
              </a:rPr>
              <a:t>400</a:t>
            </a:r>
            <a:r>
              <a:rPr lang="zh-CN" altLang="en-US" sz="1400" dirty="0">
                <a:latin typeface="微软雅黑" panose="020B0503020204020204" pitchFamily="34" charset="-122"/>
                <a:ea typeface="微软雅黑" panose="020B0503020204020204" pitchFamily="34" charset="-122"/>
              </a:rPr>
              <a:t>目粒径较小，云母片层间的</a:t>
            </a:r>
            <a:r>
              <a:rPr lang="zh-CN" altLang="en-US" sz="1400" b="1" dirty="0">
                <a:latin typeface="微软雅黑" panose="020B0503020204020204" pitchFamily="34" charset="-122"/>
                <a:ea typeface="微软雅黑" panose="020B0503020204020204" pitchFamily="34" charset="-122"/>
              </a:rPr>
              <a:t>空隙较大</a:t>
            </a:r>
            <a:r>
              <a:rPr lang="zh-CN" altLang="en-US" sz="1400" dirty="0">
                <a:latin typeface="微软雅黑" panose="020B0503020204020204" pitchFamily="34" charset="-122"/>
                <a:ea typeface="微软雅黑" panose="020B0503020204020204" pitchFamily="34" charset="-122"/>
              </a:rPr>
              <a:t>，阻尼性能</a:t>
            </a:r>
            <a:r>
              <a:rPr lang="zh-CN" altLang="en-US" sz="1400" b="1" dirty="0">
                <a:latin typeface="微软雅黑" panose="020B0503020204020204" pitchFamily="34" charset="-122"/>
                <a:ea typeface="微软雅黑" panose="020B0503020204020204" pitchFamily="34" charset="-122"/>
              </a:rPr>
              <a:t>较好</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高</a:t>
            </a:r>
            <a:r>
              <a:rPr lang="zh-CN" altLang="en-US" sz="1400" dirty="0">
                <a:latin typeface="微软雅黑" panose="020B0503020204020204" pitchFamily="34" charset="-122"/>
                <a:ea typeface="微软雅黑" panose="020B0503020204020204" pitchFamily="34" charset="-122"/>
              </a:rPr>
              <a:t>固体含量：</a:t>
            </a:r>
            <a:r>
              <a:rPr lang="zh-CN" altLang="en-US" sz="1400" b="1" dirty="0">
                <a:latin typeface="微软雅黑" panose="020B0503020204020204" pitchFamily="34" charset="-122"/>
                <a:ea typeface="微软雅黑" panose="020B0503020204020204" pitchFamily="34" charset="-122"/>
              </a:rPr>
              <a:t>较难</a:t>
            </a:r>
            <a:r>
              <a:rPr lang="zh-CN" altLang="en-US" sz="1400" dirty="0">
                <a:latin typeface="微软雅黑" panose="020B0503020204020204" pitchFamily="34" charset="-122"/>
                <a:ea typeface="微软雅黑" panose="020B0503020204020204" pitchFamily="34" charset="-122"/>
              </a:rPr>
              <a:t>形成聚合网状结构，阻尼性能</a:t>
            </a:r>
            <a:r>
              <a:rPr lang="zh-CN" altLang="en-US" sz="1400" b="1" dirty="0">
                <a:latin typeface="微软雅黑" panose="020B0503020204020204" pitchFamily="34" charset="-122"/>
                <a:ea typeface="微软雅黑" panose="020B0503020204020204" pitchFamily="34" charset="-122"/>
              </a:rPr>
              <a:t>较差</a:t>
            </a:r>
            <a:endParaRPr lang="en-US" altLang="zh-CN" sz="1400" b="1" dirty="0">
              <a:latin typeface="微软雅黑" panose="020B0503020204020204" pitchFamily="34" charset="-122"/>
              <a:ea typeface="微软雅黑" panose="020B0503020204020204" pitchFamily="34" charset="-122"/>
            </a:endParaRPr>
          </a:p>
        </p:txBody>
      </p:sp>
      <p:grpSp>
        <p:nvGrpSpPr>
          <p:cNvPr id="11" name="组合 10">
            <a:extLst>
              <a:ext uri="{FF2B5EF4-FFF2-40B4-BE49-F238E27FC236}">
                <a16:creationId xmlns:a16="http://schemas.microsoft.com/office/drawing/2014/main" id="{B8F31958-3324-43C3-8A27-DAD4C14982CB}"/>
              </a:ext>
            </a:extLst>
          </p:cNvPr>
          <p:cNvGrpSpPr/>
          <p:nvPr/>
        </p:nvGrpSpPr>
        <p:grpSpPr>
          <a:xfrm>
            <a:off x="442058" y="600719"/>
            <a:ext cx="7441000" cy="2804947"/>
            <a:chOff x="442058" y="600719"/>
            <a:chExt cx="7441000" cy="2804947"/>
          </a:xfrm>
        </p:grpSpPr>
        <p:grpSp>
          <p:nvGrpSpPr>
            <p:cNvPr id="10" name="组合 9">
              <a:extLst>
                <a:ext uri="{FF2B5EF4-FFF2-40B4-BE49-F238E27FC236}">
                  <a16:creationId xmlns:a16="http://schemas.microsoft.com/office/drawing/2014/main" id="{96B446BE-6EA9-4FB4-9F53-B237A84F1C90}"/>
                </a:ext>
              </a:extLst>
            </p:cNvPr>
            <p:cNvGrpSpPr/>
            <p:nvPr/>
          </p:nvGrpSpPr>
          <p:grpSpPr>
            <a:xfrm>
              <a:off x="3995936" y="600719"/>
              <a:ext cx="3887122" cy="2794332"/>
              <a:chOff x="3995936" y="600719"/>
              <a:chExt cx="3887122" cy="2794332"/>
            </a:xfrm>
          </p:grpSpPr>
          <p:pic>
            <p:nvPicPr>
              <p:cNvPr id="22" name="图片 21">
                <a:extLst>
                  <a:ext uri="{FF2B5EF4-FFF2-40B4-BE49-F238E27FC236}">
                    <a16:creationId xmlns:a16="http://schemas.microsoft.com/office/drawing/2014/main" id="{BFB8F6E4-934E-4369-8CF2-5A175C4C236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5936" y="693354"/>
                <a:ext cx="3887122" cy="2250343"/>
              </a:xfrm>
              <a:prstGeom prst="rect">
                <a:avLst/>
              </a:prstGeom>
            </p:spPr>
          </p:pic>
          <p:sp>
            <p:nvSpPr>
              <p:cNvPr id="29" name="文本框 28">
                <a:extLst>
                  <a:ext uri="{FF2B5EF4-FFF2-40B4-BE49-F238E27FC236}">
                    <a16:creationId xmlns:a16="http://schemas.microsoft.com/office/drawing/2014/main" id="{16BE3698-2BBC-4C0C-A5D2-E94DB526A53F}"/>
                  </a:ext>
                </a:extLst>
              </p:cNvPr>
              <p:cNvSpPr txBox="1"/>
              <p:nvPr/>
            </p:nvSpPr>
            <p:spPr>
              <a:xfrm>
                <a:off x="4961483" y="3016887"/>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4329180" y="600719"/>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9" name="组合 8">
              <a:extLst>
                <a:ext uri="{FF2B5EF4-FFF2-40B4-BE49-F238E27FC236}">
                  <a16:creationId xmlns:a16="http://schemas.microsoft.com/office/drawing/2014/main" id="{43198E55-0169-4543-80D6-55242119EB3C}"/>
                </a:ext>
              </a:extLst>
            </p:cNvPr>
            <p:cNvGrpSpPr/>
            <p:nvPr/>
          </p:nvGrpSpPr>
          <p:grpSpPr>
            <a:xfrm>
              <a:off x="442058" y="611334"/>
              <a:ext cx="3887122" cy="2794332"/>
              <a:chOff x="442058" y="611334"/>
              <a:chExt cx="3887122" cy="2794332"/>
            </a:xfrm>
          </p:grpSpPr>
          <p:pic>
            <p:nvPicPr>
              <p:cNvPr id="21" name="图片 20">
                <a:extLst>
                  <a:ext uri="{FF2B5EF4-FFF2-40B4-BE49-F238E27FC236}">
                    <a16:creationId xmlns:a16="http://schemas.microsoft.com/office/drawing/2014/main" id="{106ED004-093E-4108-BBFD-BB63C93F297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058" y="693355"/>
                <a:ext cx="3887122" cy="2250343"/>
              </a:xfrm>
              <a:prstGeom prst="rect">
                <a:avLst/>
              </a:prstGeom>
            </p:spPr>
          </p:pic>
          <p:grpSp>
            <p:nvGrpSpPr>
              <p:cNvPr id="5" name="组合 4">
                <a:extLst>
                  <a:ext uri="{FF2B5EF4-FFF2-40B4-BE49-F238E27FC236}">
                    <a16:creationId xmlns:a16="http://schemas.microsoft.com/office/drawing/2014/main" id="{84A6A2FA-0CB7-4048-8641-E8191DB56158}"/>
                  </a:ext>
                </a:extLst>
              </p:cNvPr>
              <p:cNvGrpSpPr/>
              <p:nvPr/>
            </p:nvGrpSpPr>
            <p:grpSpPr>
              <a:xfrm>
                <a:off x="728781" y="611334"/>
                <a:ext cx="3168353" cy="2794332"/>
                <a:chOff x="624941" y="778660"/>
                <a:chExt cx="3168353" cy="2794332"/>
              </a:xfrm>
            </p:grpSpPr>
            <p:sp>
              <p:nvSpPr>
                <p:cNvPr id="43" name="文本框 42">
                  <a:extLst>
                    <a:ext uri="{FF2B5EF4-FFF2-40B4-BE49-F238E27FC236}">
                      <a16:creationId xmlns:a16="http://schemas.microsoft.com/office/drawing/2014/main" id="{66681C4A-665E-4416-A648-D59872A37E40}"/>
                    </a:ext>
                  </a:extLst>
                </p:cNvPr>
                <p:cNvSpPr txBox="1"/>
                <p:nvPr/>
              </p:nvSpPr>
              <p:spPr>
                <a:xfrm>
                  <a:off x="1253827" y="3193044"/>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30" name="矩形 29">
                  <a:extLst>
                    <a:ext uri="{FF2B5EF4-FFF2-40B4-BE49-F238E27FC236}">
                      <a16:creationId xmlns:a16="http://schemas.microsoft.com/office/drawing/2014/main" id="{DD154F28-7E86-4C83-8AC4-0363FE812AFD}"/>
                    </a:ext>
                  </a:extLst>
                </p:cNvPr>
                <p:cNvSpPr/>
                <p:nvPr/>
              </p:nvSpPr>
              <p:spPr bwMode="auto">
                <a:xfrm>
                  <a:off x="624941" y="778660"/>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grpSp>
      <p:sp>
        <p:nvSpPr>
          <p:cNvPr id="2" name="箭头: 右弧形 1">
            <a:extLst>
              <a:ext uri="{FF2B5EF4-FFF2-40B4-BE49-F238E27FC236}">
                <a16:creationId xmlns:a16="http://schemas.microsoft.com/office/drawing/2014/main" id="{0338F53C-A5B7-43A0-836C-1B2FCAB312C6}"/>
              </a:ext>
            </a:extLst>
          </p:cNvPr>
          <p:cNvSpPr/>
          <p:nvPr/>
        </p:nvSpPr>
        <p:spPr bwMode="auto">
          <a:xfrm>
            <a:off x="8207874" y="1827024"/>
            <a:ext cx="864096" cy="2466367"/>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6269439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第三章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小结</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60" name="组合 59">
            <a:extLst>
              <a:ext uri="{FF2B5EF4-FFF2-40B4-BE49-F238E27FC236}">
                <a16:creationId xmlns:a16="http://schemas.microsoft.com/office/drawing/2014/main" id="{6BF9BA02-731B-43A1-9457-19A130F205BD}"/>
              </a:ext>
            </a:extLst>
          </p:cNvPr>
          <p:cNvGrpSpPr/>
          <p:nvPr/>
        </p:nvGrpSpPr>
        <p:grpSpPr>
          <a:xfrm>
            <a:off x="1151229" y="699542"/>
            <a:ext cx="6841542" cy="4050464"/>
            <a:chOff x="934814" y="699148"/>
            <a:chExt cx="6841542" cy="4050464"/>
          </a:xfrm>
        </p:grpSpPr>
        <p:grpSp>
          <p:nvGrpSpPr>
            <p:cNvPr id="35" name="组合 34">
              <a:extLst>
                <a:ext uri="{FF2B5EF4-FFF2-40B4-BE49-F238E27FC236}">
                  <a16:creationId xmlns:a16="http://schemas.microsoft.com/office/drawing/2014/main" id="{10A45303-E080-475B-93AF-A91293A26ECF}"/>
                </a:ext>
              </a:extLst>
            </p:cNvPr>
            <p:cNvGrpSpPr/>
            <p:nvPr/>
          </p:nvGrpSpPr>
          <p:grpSpPr>
            <a:xfrm>
              <a:off x="934814" y="699148"/>
              <a:ext cx="6841542" cy="1019568"/>
              <a:chOff x="934814" y="699148"/>
              <a:chExt cx="6841542" cy="1019568"/>
            </a:xfrm>
          </p:grpSpPr>
          <p:sp>
            <p:nvSpPr>
              <p:cNvPr id="32" name="文本框 31">
                <a:extLst>
                  <a:ext uri="{FF2B5EF4-FFF2-40B4-BE49-F238E27FC236}">
                    <a16:creationId xmlns:a16="http://schemas.microsoft.com/office/drawing/2014/main" id="{A38E7B94-A004-43A6-A1CB-A4CC5C97A074}"/>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通过填料为</a:t>
                </a:r>
                <a:r>
                  <a:rPr lang="en-US" altLang="zh-CN" sz="1200" dirty="0">
                    <a:latin typeface="等线" panose="02010600030101010101" pitchFamily="2" charset="-122"/>
                    <a:ea typeface="等线" panose="02010600030101010101" pitchFamily="2" charset="-122"/>
                  </a:rPr>
                  <a:t>80</a:t>
                </a:r>
                <a:r>
                  <a:rPr lang="zh-CN" altLang="en-US" sz="1200" dirty="0">
                    <a:latin typeface="等线" panose="02010600030101010101" pitchFamily="2" charset="-122"/>
                    <a:ea typeface="等线" panose="02010600030101010101" pitchFamily="2" charset="-122"/>
                  </a:rPr>
                  <a:t>目云母粉制得的阻尼涂层进行试验，发现传感器贴于涂层面测得的振动加速度最大幅值和有效值均小于传感器贴于金属面测得的振动加速度最大幅值和有效值，因此为降低测量误差，阻尼涂层减振性能试验均将传感器贴于金属面进行研究分析。</a:t>
                </a:r>
              </a:p>
            </p:txBody>
          </p:sp>
          <p:sp>
            <p:nvSpPr>
              <p:cNvPr id="2" name="文本框 1">
                <a:extLst>
                  <a:ext uri="{FF2B5EF4-FFF2-40B4-BE49-F238E27FC236}">
                    <a16:creationId xmlns:a16="http://schemas.microsoft.com/office/drawing/2014/main" id="{BD4CAF0A-4512-48FB-A6CA-FA26F1523DC7}"/>
                  </a:ext>
                </a:extLst>
              </p:cNvPr>
              <p:cNvSpPr txBox="1"/>
              <p:nvPr/>
            </p:nvSpPr>
            <p:spPr>
              <a:xfrm>
                <a:off x="934814" y="699148"/>
                <a:ext cx="288032" cy="369332"/>
              </a:xfrm>
              <a:prstGeom prst="rect">
                <a:avLst/>
              </a:prstGeom>
              <a:solidFill>
                <a:srgbClr val="0066CC"/>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1</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34" name="组合 33">
                <a:extLst>
                  <a:ext uri="{FF2B5EF4-FFF2-40B4-BE49-F238E27FC236}">
                    <a16:creationId xmlns:a16="http://schemas.microsoft.com/office/drawing/2014/main" id="{2C21536B-1634-41DB-8310-BE22732C994B}"/>
                  </a:ext>
                </a:extLst>
              </p:cNvPr>
              <p:cNvGrpSpPr/>
              <p:nvPr/>
            </p:nvGrpSpPr>
            <p:grpSpPr>
              <a:xfrm>
                <a:off x="1352124" y="699148"/>
                <a:ext cx="6424232" cy="360500"/>
                <a:chOff x="1352124" y="699148"/>
                <a:chExt cx="6424232" cy="360500"/>
              </a:xfrm>
            </p:grpSpPr>
            <p:sp>
              <p:nvSpPr>
                <p:cNvPr id="18" name="文本框 17">
                  <a:extLst>
                    <a:ext uri="{FF2B5EF4-FFF2-40B4-BE49-F238E27FC236}">
                      <a16:creationId xmlns:a16="http://schemas.microsoft.com/office/drawing/2014/main" id="{8DB2B3DD-786B-4104-99F9-63555312CA19}"/>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进行了涂层面测点和金属面测点的减振性能研究</a:t>
                  </a:r>
                </a:p>
              </p:txBody>
            </p:sp>
            <p:cxnSp>
              <p:nvCxnSpPr>
                <p:cNvPr id="27" name="直接连接符 26">
                  <a:extLst>
                    <a:ext uri="{FF2B5EF4-FFF2-40B4-BE49-F238E27FC236}">
                      <a16:creationId xmlns:a16="http://schemas.microsoft.com/office/drawing/2014/main" id="{04BE3F10-A367-4A51-B696-2AF5EB157C41}"/>
                    </a:ext>
                  </a:extLst>
                </p:cNvPr>
                <p:cNvCxnSpPr/>
                <p:nvPr/>
              </p:nvCxnSpPr>
              <p:spPr bwMode="auto">
                <a:xfrm>
                  <a:off x="1367644" y="1059648"/>
                  <a:ext cx="6408712" cy="0"/>
                </a:xfrm>
                <a:prstGeom prst="line">
                  <a:avLst/>
                </a:prstGeom>
                <a:solidFill>
                  <a:schemeClr val="accent1"/>
                </a:solidFill>
                <a:ln w="19050"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0" name="组合 39">
              <a:extLst>
                <a:ext uri="{FF2B5EF4-FFF2-40B4-BE49-F238E27FC236}">
                  <a16:creationId xmlns:a16="http://schemas.microsoft.com/office/drawing/2014/main" id="{635804DD-6C1B-4363-A3BB-AE509E12AD21}"/>
                </a:ext>
              </a:extLst>
            </p:cNvPr>
            <p:cNvGrpSpPr/>
            <p:nvPr/>
          </p:nvGrpSpPr>
          <p:grpSpPr>
            <a:xfrm>
              <a:off x="934814" y="1708017"/>
              <a:ext cx="6841542" cy="1019568"/>
              <a:chOff x="934814" y="699148"/>
              <a:chExt cx="6841542" cy="1019568"/>
            </a:xfrm>
          </p:grpSpPr>
          <p:sp>
            <p:nvSpPr>
              <p:cNvPr id="41" name="文本框 40">
                <a:extLst>
                  <a:ext uri="{FF2B5EF4-FFF2-40B4-BE49-F238E27FC236}">
                    <a16:creationId xmlns:a16="http://schemas.microsoft.com/office/drawing/2014/main" id="{8E31F609-7902-44BA-AF59-AF4BBC772E6F}"/>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改变云母粉粒径大小，分析了试验件在低固体含量下的减振性能，发现阻尼涂层均表现为随着涂层厚度的增加，阻尼性能会降低，且随着粒径的增大，最大阻尼性能提升。这主要是因为利用云母片层间的滑移将机械能转换为热能消耗减振，而过厚的涂层会影响云母片层滑移。</a:t>
                </a:r>
              </a:p>
            </p:txBody>
          </p:sp>
          <p:sp>
            <p:nvSpPr>
              <p:cNvPr id="42" name="文本框 41">
                <a:extLst>
                  <a:ext uri="{FF2B5EF4-FFF2-40B4-BE49-F238E27FC236}">
                    <a16:creationId xmlns:a16="http://schemas.microsoft.com/office/drawing/2014/main" id="{3B83523F-DA11-4840-A524-5B13FDB49FF1}"/>
                  </a:ext>
                </a:extLst>
              </p:cNvPr>
              <p:cNvSpPr txBox="1"/>
              <p:nvPr/>
            </p:nvSpPr>
            <p:spPr>
              <a:xfrm>
                <a:off x="934814" y="699148"/>
                <a:ext cx="288032" cy="369332"/>
              </a:xfrm>
              <a:prstGeom prst="rect">
                <a:avLst/>
              </a:prstGeom>
              <a:solidFill>
                <a:srgbClr val="FF6600"/>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2</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43" name="组合 42">
                <a:extLst>
                  <a:ext uri="{FF2B5EF4-FFF2-40B4-BE49-F238E27FC236}">
                    <a16:creationId xmlns:a16="http://schemas.microsoft.com/office/drawing/2014/main" id="{91C4F297-4BDF-4A4E-9011-A2FD34B6867C}"/>
                  </a:ext>
                </a:extLst>
              </p:cNvPr>
              <p:cNvGrpSpPr/>
              <p:nvPr/>
            </p:nvGrpSpPr>
            <p:grpSpPr>
              <a:xfrm>
                <a:off x="1352124" y="699148"/>
                <a:ext cx="6424232" cy="360500"/>
                <a:chOff x="1352124" y="699148"/>
                <a:chExt cx="6424232" cy="360500"/>
              </a:xfrm>
            </p:grpSpPr>
            <p:sp>
              <p:nvSpPr>
                <p:cNvPr id="44" name="文本框 43">
                  <a:extLst>
                    <a:ext uri="{FF2B5EF4-FFF2-40B4-BE49-F238E27FC236}">
                      <a16:creationId xmlns:a16="http://schemas.microsoft.com/office/drawing/2014/main" id="{C6471448-93C2-4489-B498-5F28BF638FC5}"/>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进行了云母粉填料低固体含量的减振性能研究</a:t>
                  </a:r>
                </a:p>
              </p:txBody>
            </p:sp>
            <p:cxnSp>
              <p:nvCxnSpPr>
                <p:cNvPr id="45" name="直接连接符 44">
                  <a:extLst>
                    <a:ext uri="{FF2B5EF4-FFF2-40B4-BE49-F238E27FC236}">
                      <a16:creationId xmlns:a16="http://schemas.microsoft.com/office/drawing/2014/main" id="{10228586-52A0-413F-B5F6-1A433B39EFE2}"/>
                    </a:ext>
                  </a:extLst>
                </p:cNvPr>
                <p:cNvCxnSpPr/>
                <p:nvPr/>
              </p:nvCxnSpPr>
              <p:spPr bwMode="auto">
                <a:xfrm>
                  <a:off x="1367644" y="1059648"/>
                  <a:ext cx="6408712" cy="0"/>
                </a:xfrm>
                <a:prstGeom prst="line">
                  <a:avLst/>
                </a:prstGeom>
                <a:solidFill>
                  <a:schemeClr val="accent1"/>
                </a:solidFill>
                <a:ln w="1905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8" name="组合 47">
              <a:extLst>
                <a:ext uri="{FF2B5EF4-FFF2-40B4-BE49-F238E27FC236}">
                  <a16:creationId xmlns:a16="http://schemas.microsoft.com/office/drawing/2014/main" id="{5881A795-55C7-4A99-A97C-369B9A936674}"/>
                </a:ext>
              </a:extLst>
            </p:cNvPr>
            <p:cNvGrpSpPr/>
            <p:nvPr/>
          </p:nvGrpSpPr>
          <p:grpSpPr>
            <a:xfrm>
              <a:off x="934814" y="2712981"/>
              <a:ext cx="6841542" cy="1019568"/>
              <a:chOff x="934814" y="699148"/>
              <a:chExt cx="6841542" cy="1019568"/>
            </a:xfrm>
          </p:grpSpPr>
          <p:sp>
            <p:nvSpPr>
              <p:cNvPr id="49" name="文本框 48">
                <a:extLst>
                  <a:ext uri="{FF2B5EF4-FFF2-40B4-BE49-F238E27FC236}">
                    <a16:creationId xmlns:a16="http://schemas.microsoft.com/office/drawing/2014/main" id="{6A911689-EF5A-4AD4-9AE3-3A4CAF60BD79}"/>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改变云母粉粒径大小，分析了试验件在中固体含量下的减振性能，发现阻尼涂层均表现为随着涂层厚度的增加，阻尼性能较为稳定，且随着粒径的增大，最大阻尼性能下降。这主要是因为粒径越大云母层间的空隙越小，影响了云母片层滑移。</a:t>
                </a:r>
              </a:p>
            </p:txBody>
          </p:sp>
          <p:sp>
            <p:nvSpPr>
              <p:cNvPr id="50" name="文本框 49">
                <a:extLst>
                  <a:ext uri="{FF2B5EF4-FFF2-40B4-BE49-F238E27FC236}">
                    <a16:creationId xmlns:a16="http://schemas.microsoft.com/office/drawing/2014/main" id="{3DEA47B3-0093-4D82-8DA8-93D56A0D99A5}"/>
                  </a:ext>
                </a:extLst>
              </p:cNvPr>
              <p:cNvSpPr txBox="1"/>
              <p:nvPr/>
            </p:nvSpPr>
            <p:spPr>
              <a:xfrm>
                <a:off x="934814" y="699148"/>
                <a:ext cx="288032" cy="369332"/>
              </a:xfrm>
              <a:prstGeom prst="rect">
                <a:avLst/>
              </a:prstGeom>
              <a:solidFill>
                <a:srgbClr val="B8A03A"/>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3</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1" name="组合 50">
                <a:extLst>
                  <a:ext uri="{FF2B5EF4-FFF2-40B4-BE49-F238E27FC236}">
                    <a16:creationId xmlns:a16="http://schemas.microsoft.com/office/drawing/2014/main" id="{FC096D22-F33C-46CD-BFC6-BA54787E51CA}"/>
                  </a:ext>
                </a:extLst>
              </p:cNvPr>
              <p:cNvGrpSpPr/>
              <p:nvPr/>
            </p:nvGrpSpPr>
            <p:grpSpPr>
              <a:xfrm>
                <a:off x="1352124" y="699148"/>
                <a:ext cx="6424232" cy="360500"/>
                <a:chOff x="1352124" y="699148"/>
                <a:chExt cx="6424232" cy="360500"/>
              </a:xfrm>
            </p:grpSpPr>
            <p:sp>
              <p:nvSpPr>
                <p:cNvPr id="52" name="文本框 51">
                  <a:extLst>
                    <a:ext uri="{FF2B5EF4-FFF2-40B4-BE49-F238E27FC236}">
                      <a16:creationId xmlns:a16="http://schemas.microsoft.com/office/drawing/2014/main" id="{5F3C836D-373B-43F2-A0FF-420E67E0303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进行了云母粉填料中固体含量的减振性能研究</a:t>
                  </a:r>
                </a:p>
              </p:txBody>
            </p:sp>
            <p:cxnSp>
              <p:nvCxnSpPr>
                <p:cNvPr id="53" name="直接连接符 52">
                  <a:extLst>
                    <a:ext uri="{FF2B5EF4-FFF2-40B4-BE49-F238E27FC236}">
                      <a16:creationId xmlns:a16="http://schemas.microsoft.com/office/drawing/2014/main" id="{24AFEE32-4E67-49E3-AFA9-07F7E1EE3DD7}"/>
                    </a:ext>
                  </a:extLst>
                </p:cNvPr>
                <p:cNvCxnSpPr/>
                <p:nvPr/>
              </p:nvCxnSpPr>
              <p:spPr bwMode="auto">
                <a:xfrm>
                  <a:off x="1367644" y="1059648"/>
                  <a:ext cx="6408712" cy="0"/>
                </a:xfrm>
                <a:prstGeom prst="line">
                  <a:avLst/>
                </a:prstGeom>
                <a:solidFill>
                  <a:schemeClr val="accent1"/>
                </a:solidFill>
                <a:ln w="19050" cap="flat" cmpd="sng" algn="ctr">
                  <a:solidFill>
                    <a:srgbClr val="B8A03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4" name="组合 53">
              <a:extLst>
                <a:ext uri="{FF2B5EF4-FFF2-40B4-BE49-F238E27FC236}">
                  <a16:creationId xmlns:a16="http://schemas.microsoft.com/office/drawing/2014/main" id="{D230CC1A-0DB3-47C9-ABEE-290F048CD75E}"/>
                </a:ext>
              </a:extLst>
            </p:cNvPr>
            <p:cNvGrpSpPr/>
            <p:nvPr/>
          </p:nvGrpSpPr>
          <p:grpSpPr>
            <a:xfrm>
              <a:off x="934814" y="3730044"/>
              <a:ext cx="6841542" cy="1019568"/>
              <a:chOff x="934814" y="699148"/>
              <a:chExt cx="6841542" cy="1019568"/>
            </a:xfrm>
          </p:grpSpPr>
          <p:sp>
            <p:nvSpPr>
              <p:cNvPr id="55" name="文本框 54">
                <a:extLst>
                  <a:ext uri="{FF2B5EF4-FFF2-40B4-BE49-F238E27FC236}">
                    <a16:creationId xmlns:a16="http://schemas.microsoft.com/office/drawing/2014/main" id="{F1519900-D0E8-42F1-8B9A-75E834B21711}"/>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通过改变云母粉粒径大小，分析了试验件在高固体含量下的减振性能，发现阻尼涂层均形成了聚合网状结构，从而阻尼性能得到了较大的提升，且随着粒径的增大，形成聚合网状结构所需的涂层厚度越小。</a:t>
                </a:r>
              </a:p>
            </p:txBody>
          </p:sp>
          <p:sp>
            <p:nvSpPr>
              <p:cNvPr id="56" name="文本框 55">
                <a:extLst>
                  <a:ext uri="{FF2B5EF4-FFF2-40B4-BE49-F238E27FC236}">
                    <a16:creationId xmlns:a16="http://schemas.microsoft.com/office/drawing/2014/main" id="{B7B92E2F-21B7-4833-9F0B-C3F6B8CF6E30}"/>
                  </a:ext>
                </a:extLst>
              </p:cNvPr>
              <p:cNvSpPr txBox="1"/>
              <p:nvPr/>
            </p:nvSpPr>
            <p:spPr>
              <a:xfrm>
                <a:off x="934814" y="699148"/>
                <a:ext cx="288032" cy="369332"/>
              </a:xfrm>
              <a:prstGeom prst="rect">
                <a:avLst/>
              </a:prstGeom>
              <a:solidFill>
                <a:srgbClr val="00642D"/>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4</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7" name="组合 56">
                <a:extLst>
                  <a:ext uri="{FF2B5EF4-FFF2-40B4-BE49-F238E27FC236}">
                    <a16:creationId xmlns:a16="http://schemas.microsoft.com/office/drawing/2014/main" id="{81B5A7D5-481B-4500-B44D-4087D62DD506}"/>
                  </a:ext>
                </a:extLst>
              </p:cNvPr>
              <p:cNvGrpSpPr/>
              <p:nvPr/>
            </p:nvGrpSpPr>
            <p:grpSpPr>
              <a:xfrm>
                <a:off x="1352124" y="699148"/>
                <a:ext cx="6424232" cy="360500"/>
                <a:chOff x="1352124" y="699148"/>
                <a:chExt cx="6424232" cy="360500"/>
              </a:xfrm>
            </p:grpSpPr>
            <p:sp>
              <p:nvSpPr>
                <p:cNvPr id="58" name="文本框 57">
                  <a:extLst>
                    <a:ext uri="{FF2B5EF4-FFF2-40B4-BE49-F238E27FC236}">
                      <a16:creationId xmlns:a16="http://schemas.microsoft.com/office/drawing/2014/main" id="{48C727A9-A582-40C5-BE8E-DD1012467E2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进行了云母粉填料高固体含量的减振性能研究</a:t>
                  </a:r>
                </a:p>
              </p:txBody>
            </p:sp>
            <p:cxnSp>
              <p:nvCxnSpPr>
                <p:cNvPr id="59" name="直接连接符 58">
                  <a:extLst>
                    <a:ext uri="{FF2B5EF4-FFF2-40B4-BE49-F238E27FC236}">
                      <a16:creationId xmlns:a16="http://schemas.microsoft.com/office/drawing/2014/main" id="{43AAF864-2EDB-41FF-85E8-B1B60D13FE49}"/>
                    </a:ext>
                  </a:extLst>
                </p:cNvPr>
                <p:cNvCxnSpPr/>
                <p:nvPr/>
              </p:nvCxnSpPr>
              <p:spPr bwMode="auto">
                <a:xfrm>
                  <a:off x="1367644" y="1059648"/>
                  <a:ext cx="6408712" cy="0"/>
                </a:xfrm>
                <a:prstGeom prst="line">
                  <a:avLst/>
                </a:prstGeom>
                <a:solidFill>
                  <a:schemeClr val="accent1"/>
                </a:solidFill>
                <a:ln w="19050" cap="flat" cmpd="sng" algn="ctr">
                  <a:solidFill>
                    <a:srgbClr val="00642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Tree>
    <p:extLst>
      <p:ext uri="{BB962C8B-B14F-4D97-AF65-F5344CB8AC3E}">
        <p14:creationId xmlns:p14="http://schemas.microsoft.com/office/powerpoint/2010/main" val="23134801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solidFill>
                      <a:srgbClr val="B2C1DB"/>
                    </a:solidFill>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18441364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阻尼减振复合涂层减振原理</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4712320"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4712320"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18" name="文本框 17">
            <a:extLst>
              <a:ext uri="{FF2B5EF4-FFF2-40B4-BE49-F238E27FC236}">
                <a16:creationId xmlns:a16="http://schemas.microsoft.com/office/drawing/2014/main" id="{AB2A8D7D-EC0F-4F9D-BEDF-25EAF87180D1}"/>
              </a:ext>
            </a:extLst>
          </p:cNvPr>
          <p:cNvSpPr txBox="1"/>
          <p:nvPr/>
        </p:nvSpPr>
        <p:spPr>
          <a:xfrm>
            <a:off x="647564" y="3487434"/>
            <a:ext cx="7848872" cy="592726"/>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dirty="0">
                <a:latin typeface="等线" panose="02010600030101010101" pitchFamily="2" charset="-122"/>
                <a:ea typeface="等线" panose="02010600030101010101" pitchFamily="2" charset="-122"/>
              </a:rPr>
              <a:t>当基层产生</a:t>
            </a:r>
            <a:r>
              <a:rPr lang="zh-CN" altLang="en-US" sz="1400" b="1" dirty="0">
                <a:latin typeface="等线" panose="02010600030101010101" pitchFamily="2" charset="-122"/>
                <a:ea typeface="等线" panose="02010600030101010101" pitchFamily="2" charset="-122"/>
              </a:rPr>
              <a:t>弯曲振动</a:t>
            </a:r>
            <a:r>
              <a:rPr lang="zh-CN" altLang="en-US" sz="1400" dirty="0">
                <a:latin typeface="等线" panose="02010600030101010101" pitchFamily="2" charset="-122"/>
                <a:ea typeface="等线" panose="02010600030101010101" pitchFamily="2" charset="-122"/>
              </a:rPr>
              <a:t>时，阻尼减振涂层随基体一起振动，在阻尼减振涂层内部产生</a:t>
            </a:r>
            <a:r>
              <a:rPr lang="zh-CN" altLang="en-US" sz="1400" b="1" dirty="0">
                <a:latin typeface="等线" panose="02010600030101010101" pitchFamily="2" charset="-122"/>
                <a:ea typeface="等线" panose="02010600030101010101" pitchFamily="2" charset="-122"/>
              </a:rPr>
              <a:t>拉压变形</a:t>
            </a:r>
            <a:r>
              <a:rPr lang="zh-CN" altLang="en-US" sz="1400" dirty="0">
                <a:latin typeface="等线" panose="02010600030101010101" pitchFamily="2" charset="-122"/>
                <a:ea typeface="等线" panose="02010600030101010101" pitchFamily="2" charset="-122"/>
              </a:rPr>
              <a:t>而耗能的同时，</a:t>
            </a:r>
            <a:r>
              <a:rPr lang="zh-CN" altLang="en-US" sz="1400" b="1" dirty="0">
                <a:latin typeface="等线" panose="02010600030101010101" pitchFamily="2" charset="-122"/>
                <a:ea typeface="等线" panose="02010600030101010101" pitchFamily="2" charset="-122"/>
              </a:rPr>
              <a:t>基体与约束层</a:t>
            </a:r>
            <a:r>
              <a:rPr lang="zh-CN" altLang="en-US" sz="1400" dirty="0">
                <a:latin typeface="等线" panose="02010600030101010101" pitchFamily="2" charset="-122"/>
                <a:ea typeface="等线" panose="02010600030101010101" pitchFamily="2" charset="-122"/>
              </a:rPr>
              <a:t>产生</a:t>
            </a:r>
            <a:r>
              <a:rPr lang="zh-CN" altLang="en-US" sz="1400" b="1" dirty="0">
                <a:latin typeface="等线" panose="02010600030101010101" pitchFamily="2" charset="-122"/>
                <a:ea typeface="等线" panose="02010600030101010101" pitchFamily="2" charset="-122"/>
              </a:rPr>
              <a:t>相对滑移</a:t>
            </a:r>
            <a:r>
              <a:rPr lang="zh-CN" altLang="en-US" sz="1400" dirty="0">
                <a:latin typeface="等线" panose="02010600030101010101" pitchFamily="2" charset="-122"/>
                <a:ea typeface="等线" panose="02010600030101010101" pitchFamily="2" charset="-122"/>
              </a:rPr>
              <a:t>运动，阻尼减振涂层产生</a:t>
            </a:r>
            <a:r>
              <a:rPr lang="zh-CN" altLang="en-US" sz="1400" b="1" dirty="0">
                <a:latin typeface="等线" panose="02010600030101010101" pitchFamily="2" charset="-122"/>
                <a:ea typeface="等线" panose="02010600030101010101" pitchFamily="2" charset="-122"/>
              </a:rPr>
              <a:t>剪切应变</a:t>
            </a:r>
            <a:r>
              <a:rPr lang="zh-CN" altLang="en-US" sz="1400" dirty="0">
                <a:latin typeface="等线" panose="02010600030101010101" pitchFamily="2" charset="-122"/>
                <a:ea typeface="等线" panose="02010600030101010101" pitchFamily="2" charset="-122"/>
              </a:rPr>
              <a:t>使一部分机械能损耗掉</a:t>
            </a:r>
          </a:p>
        </p:txBody>
      </p:sp>
      <p:grpSp>
        <p:nvGrpSpPr>
          <p:cNvPr id="91" name="组合 90">
            <a:extLst>
              <a:ext uri="{FF2B5EF4-FFF2-40B4-BE49-F238E27FC236}">
                <a16:creationId xmlns:a16="http://schemas.microsoft.com/office/drawing/2014/main" id="{E14AF2B1-87EF-4355-A667-0A62E0EF95AD}"/>
              </a:ext>
            </a:extLst>
          </p:cNvPr>
          <p:cNvGrpSpPr/>
          <p:nvPr/>
        </p:nvGrpSpPr>
        <p:grpSpPr>
          <a:xfrm>
            <a:off x="203991" y="843558"/>
            <a:ext cx="8736018" cy="1601114"/>
            <a:chOff x="203991" y="1059582"/>
            <a:chExt cx="8736018" cy="1601114"/>
          </a:xfrm>
        </p:grpSpPr>
        <p:sp>
          <p:nvSpPr>
            <p:cNvPr id="5" name="箭头: 左右 4">
              <a:extLst>
                <a:ext uri="{FF2B5EF4-FFF2-40B4-BE49-F238E27FC236}">
                  <a16:creationId xmlns:a16="http://schemas.microsoft.com/office/drawing/2014/main" id="{11249519-8C9C-4BC0-B9C3-08F6BE310C30}"/>
                </a:ext>
              </a:extLst>
            </p:cNvPr>
            <p:cNvSpPr/>
            <p:nvPr/>
          </p:nvSpPr>
          <p:spPr bwMode="auto">
            <a:xfrm>
              <a:off x="4420913" y="1529273"/>
              <a:ext cx="646398" cy="27898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53" name="组合 52">
              <a:extLst>
                <a:ext uri="{FF2B5EF4-FFF2-40B4-BE49-F238E27FC236}">
                  <a16:creationId xmlns:a16="http://schemas.microsoft.com/office/drawing/2014/main" id="{8E5639D9-6674-4B5A-8B44-5A198D51C342}"/>
                </a:ext>
              </a:extLst>
            </p:cNvPr>
            <p:cNvGrpSpPr/>
            <p:nvPr/>
          </p:nvGrpSpPr>
          <p:grpSpPr>
            <a:xfrm>
              <a:off x="203991" y="1250462"/>
              <a:ext cx="3787152" cy="873468"/>
              <a:chOff x="1007860" y="1836409"/>
              <a:chExt cx="3787152" cy="873468"/>
            </a:xfrm>
          </p:grpSpPr>
          <p:sp>
            <p:nvSpPr>
              <p:cNvPr id="2" name="矩形 1">
                <a:extLst>
                  <a:ext uri="{FF2B5EF4-FFF2-40B4-BE49-F238E27FC236}">
                    <a16:creationId xmlns:a16="http://schemas.microsoft.com/office/drawing/2014/main" id="{EA5E19CF-B07A-4E17-8961-B2413E94739F}"/>
                  </a:ext>
                </a:extLst>
              </p:cNvPr>
              <p:cNvSpPr/>
              <p:nvPr/>
            </p:nvSpPr>
            <p:spPr bwMode="auto">
              <a:xfrm>
                <a:off x="2670836" y="2305310"/>
                <a:ext cx="2124176" cy="404567"/>
              </a:xfrm>
              <a:prstGeom prst="rect">
                <a:avLst/>
              </a:prstGeom>
              <a:solidFill>
                <a:schemeClr val="bg1"/>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r>
                  <a:rPr lang="zh-CN" altLang="en-US" sz="2000" dirty="0">
                    <a:latin typeface="等线" panose="02010600030101010101" pitchFamily="2" charset="-122"/>
                    <a:ea typeface="等线" panose="02010600030101010101" pitchFamily="2" charset="-122"/>
                  </a:rPr>
                  <a:t>基体</a:t>
                </a:r>
                <a:endParaRPr kumimoji="0" lang="zh-CN" altLang="en-US" sz="20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p:txBody>
          </p:sp>
          <p:sp>
            <p:nvSpPr>
              <p:cNvPr id="20" name="矩形 19">
                <a:extLst>
                  <a:ext uri="{FF2B5EF4-FFF2-40B4-BE49-F238E27FC236}">
                    <a16:creationId xmlns:a16="http://schemas.microsoft.com/office/drawing/2014/main" id="{E7BD43D8-C7B2-4B24-872F-438346B92A8E}"/>
                  </a:ext>
                </a:extLst>
              </p:cNvPr>
              <p:cNvSpPr/>
              <p:nvPr/>
            </p:nvSpPr>
            <p:spPr bwMode="auto">
              <a:xfrm>
                <a:off x="2670836" y="2182132"/>
                <a:ext cx="2124176" cy="119203"/>
              </a:xfrm>
              <a:prstGeom prst="rect">
                <a:avLst/>
              </a:prstGeom>
              <a:solidFill>
                <a:srgbClr val="254375"/>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p:txBody>
          </p:sp>
          <p:sp>
            <p:nvSpPr>
              <p:cNvPr id="21" name="矩形 20">
                <a:extLst>
                  <a:ext uri="{FF2B5EF4-FFF2-40B4-BE49-F238E27FC236}">
                    <a16:creationId xmlns:a16="http://schemas.microsoft.com/office/drawing/2014/main" id="{87798F0D-A0BE-4B29-9348-01E860D473E7}"/>
                  </a:ext>
                </a:extLst>
              </p:cNvPr>
              <p:cNvSpPr/>
              <p:nvPr/>
            </p:nvSpPr>
            <p:spPr bwMode="auto">
              <a:xfrm>
                <a:off x="2670836" y="2058529"/>
                <a:ext cx="2124176" cy="119627"/>
              </a:xfrm>
              <a:prstGeom prst="rect">
                <a:avLst/>
              </a:prstGeom>
              <a:solidFill>
                <a:srgbClr val="FFC000"/>
              </a:solidFill>
              <a:ln w="1905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600" b="0" i="0" u="none" strike="noStrike" cap="none" normalizeH="0" baseline="0" dirty="0">
                  <a:ln>
                    <a:noFill/>
                  </a:ln>
                  <a:solidFill>
                    <a:schemeClr val="tx1"/>
                  </a:solidFill>
                  <a:effectLst/>
                  <a:latin typeface="等线" panose="02010600030101010101" pitchFamily="2" charset="-122"/>
                  <a:ea typeface="等线" panose="02010600030101010101" pitchFamily="2" charset="-122"/>
                </a:endParaRPr>
              </a:p>
            </p:txBody>
          </p:sp>
          <p:sp>
            <p:nvSpPr>
              <p:cNvPr id="10" name="文本框 9">
                <a:extLst>
                  <a:ext uri="{FF2B5EF4-FFF2-40B4-BE49-F238E27FC236}">
                    <a16:creationId xmlns:a16="http://schemas.microsoft.com/office/drawing/2014/main" id="{95B6F775-1C1A-4E42-B3FC-FDEBFC5D8D40}"/>
                  </a:ext>
                </a:extLst>
              </p:cNvPr>
              <p:cNvSpPr txBox="1"/>
              <p:nvPr/>
            </p:nvSpPr>
            <p:spPr>
              <a:xfrm>
                <a:off x="1007860" y="2295326"/>
                <a:ext cx="1477687" cy="307777"/>
              </a:xfrm>
              <a:prstGeom prst="rect">
                <a:avLst/>
              </a:prstGeom>
              <a:solidFill>
                <a:srgbClr val="254375"/>
              </a:solidFill>
              <a:ln w="12700">
                <a:solidFill>
                  <a:srgbClr val="254375"/>
                </a:solidFill>
                <a:prstDash val="solid"/>
              </a:ln>
            </p:spPr>
            <p:txBody>
              <a:bodyPr wrap="square" rtlCol="0">
                <a:spAutoFit/>
              </a:bodyPr>
              <a:lstStyle/>
              <a:p>
                <a:pPr algn="ctr"/>
                <a:r>
                  <a:rPr lang="zh-CN" altLang="en-US" sz="1400" dirty="0">
                    <a:solidFill>
                      <a:schemeClr val="bg1"/>
                    </a:solidFill>
                    <a:latin typeface="等线" panose="02010600030101010101" pitchFamily="2" charset="-122"/>
                    <a:ea typeface="等线" panose="02010600030101010101" pitchFamily="2" charset="-122"/>
                  </a:rPr>
                  <a:t>水性阻尼涂层</a:t>
                </a:r>
              </a:p>
            </p:txBody>
          </p:sp>
          <p:sp>
            <p:nvSpPr>
              <p:cNvPr id="24" name="文本框 23">
                <a:extLst>
                  <a:ext uri="{FF2B5EF4-FFF2-40B4-BE49-F238E27FC236}">
                    <a16:creationId xmlns:a16="http://schemas.microsoft.com/office/drawing/2014/main" id="{522B85E5-C794-41A9-BC6E-E719323A5ED8}"/>
                  </a:ext>
                </a:extLst>
              </p:cNvPr>
              <p:cNvSpPr txBox="1"/>
              <p:nvPr/>
            </p:nvSpPr>
            <p:spPr>
              <a:xfrm>
                <a:off x="1325297" y="1836409"/>
                <a:ext cx="878450" cy="307777"/>
              </a:xfrm>
              <a:prstGeom prst="rect">
                <a:avLst/>
              </a:prstGeom>
              <a:solidFill>
                <a:srgbClr val="FFC000"/>
              </a:solidFill>
              <a:ln w="12700">
                <a:solidFill>
                  <a:schemeClr val="tx1"/>
                </a:solidFill>
                <a:prstDash val="solid"/>
              </a:ln>
            </p:spPr>
            <p:txBody>
              <a:bodyPr wrap="square" rtlCol="0">
                <a:spAutoFit/>
              </a:bodyPr>
              <a:lstStyle/>
              <a:p>
                <a:pPr algn="ctr"/>
                <a:r>
                  <a:rPr lang="zh-CN" altLang="en-US" sz="1400" dirty="0">
                    <a:solidFill>
                      <a:srgbClr val="254375"/>
                    </a:solidFill>
                    <a:latin typeface="等线" panose="02010600030101010101" pitchFamily="2" charset="-122"/>
                    <a:ea typeface="等线" panose="02010600030101010101" pitchFamily="2" charset="-122"/>
                  </a:rPr>
                  <a:t>约束层</a:t>
                </a:r>
              </a:p>
            </p:txBody>
          </p:sp>
          <p:cxnSp>
            <p:nvCxnSpPr>
              <p:cNvPr id="19" name="直接箭头连接符 18">
                <a:extLst>
                  <a:ext uri="{FF2B5EF4-FFF2-40B4-BE49-F238E27FC236}">
                    <a16:creationId xmlns:a16="http://schemas.microsoft.com/office/drawing/2014/main" id="{096F48CD-C728-47A9-9833-435E3A58DE09}"/>
                  </a:ext>
                </a:extLst>
              </p:cNvPr>
              <p:cNvCxnSpPr>
                <a:cxnSpLocks/>
                <a:stCxn id="10" idx="3"/>
                <a:endCxn id="20" idx="1"/>
              </p:cNvCxnSpPr>
              <p:nvPr/>
            </p:nvCxnSpPr>
            <p:spPr bwMode="auto">
              <a:xfrm flipV="1">
                <a:off x="2485547" y="2241734"/>
                <a:ext cx="185289" cy="207481"/>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直接箭头连接符 22">
                <a:extLst>
                  <a:ext uri="{FF2B5EF4-FFF2-40B4-BE49-F238E27FC236}">
                    <a16:creationId xmlns:a16="http://schemas.microsoft.com/office/drawing/2014/main" id="{F2187B37-7492-479B-9448-4FCF0F209E43}"/>
                  </a:ext>
                </a:extLst>
              </p:cNvPr>
              <p:cNvCxnSpPr>
                <a:cxnSpLocks/>
                <a:stCxn id="24" idx="3"/>
                <a:endCxn id="21" idx="1"/>
              </p:cNvCxnSpPr>
              <p:nvPr/>
            </p:nvCxnSpPr>
            <p:spPr bwMode="auto">
              <a:xfrm>
                <a:off x="2203747" y="1990298"/>
                <a:ext cx="467089" cy="128045"/>
              </a:xfrm>
              <a:prstGeom prst="straightConnector1">
                <a:avLst/>
              </a:prstGeom>
              <a:solidFill>
                <a:schemeClr val="accent1"/>
              </a:solidFill>
              <a:ln w="1905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nvGrpSpPr>
            <p:cNvPr id="87" name="组合 86">
              <a:extLst>
                <a:ext uri="{FF2B5EF4-FFF2-40B4-BE49-F238E27FC236}">
                  <a16:creationId xmlns:a16="http://schemas.microsoft.com/office/drawing/2014/main" id="{1124671B-9331-40FE-8EC8-05494AEEB0C8}"/>
                </a:ext>
              </a:extLst>
            </p:cNvPr>
            <p:cNvGrpSpPr/>
            <p:nvPr/>
          </p:nvGrpSpPr>
          <p:grpSpPr>
            <a:xfrm>
              <a:off x="5339609" y="1059582"/>
              <a:ext cx="3600400" cy="1224546"/>
              <a:chOff x="5220072" y="1098776"/>
              <a:chExt cx="3600400" cy="1224546"/>
            </a:xfrm>
          </p:grpSpPr>
          <p:grpSp>
            <p:nvGrpSpPr>
              <p:cNvPr id="84" name="组合 83">
                <a:extLst>
                  <a:ext uri="{FF2B5EF4-FFF2-40B4-BE49-F238E27FC236}">
                    <a16:creationId xmlns:a16="http://schemas.microsoft.com/office/drawing/2014/main" id="{F57D2E71-4AF4-44FE-8825-5B2DCBA44A8F}"/>
                  </a:ext>
                </a:extLst>
              </p:cNvPr>
              <p:cNvGrpSpPr/>
              <p:nvPr/>
            </p:nvGrpSpPr>
            <p:grpSpPr>
              <a:xfrm>
                <a:off x="5220072" y="1420542"/>
                <a:ext cx="2846086" cy="902780"/>
                <a:chOff x="5436096" y="1464228"/>
                <a:chExt cx="2846086" cy="902780"/>
              </a:xfrm>
            </p:grpSpPr>
            <p:grpSp>
              <p:nvGrpSpPr>
                <p:cNvPr id="69" name="组合 68">
                  <a:extLst>
                    <a:ext uri="{FF2B5EF4-FFF2-40B4-BE49-F238E27FC236}">
                      <a16:creationId xmlns:a16="http://schemas.microsoft.com/office/drawing/2014/main" id="{3ADEB965-C4F7-4E67-B236-A2289FB0803B}"/>
                    </a:ext>
                  </a:extLst>
                </p:cNvPr>
                <p:cNvGrpSpPr/>
                <p:nvPr/>
              </p:nvGrpSpPr>
              <p:grpSpPr>
                <a:xfrm>
                  <a:off x="5761902" y="1464228"/>
                  <a:ext cx="2124176" cy="902780"/>
                  <a:chOff x="5542630" y="1788442"/>
                  <a:chExt cx="2124176" cy="902780"/>
                </a:xfrm>
              </p:grpSpPr>
              <p:pic>
                <p:nvPicPr>
                  <p:cNvPr id="64" name="图片 63">
                    <a:extLst>
                      <a:ext uri="{FF2B5EF4-FFF2-40B4-BE49-F238E27FC236}">
                        <a16:creationId xmlns:a16="http://schemas.microsoft.com/office/drawing/2014/main" id="{DB5CBFC1-8451-495E-9825-32A43956E492}"/>
                      </a:ext>
                    </a:extLst>
                  </p:cNvPr>
                  <p:cNvPicPr>
                    <a:picLocks noChangeAspect="1"/>
                  </p:cNvPicPr>
                  <p:nvPr/>
                </p:nvPicPr>
                <p:blipFill rotWithShape="1">
                  <a:blip r:embed="rId3"/>
                  <a:srcRect l="21275" r="20757"/>
                  <a:stretch/>
                </p:blipFill>
                <p:spPr bwMode="auto">
                  <a:xfrm>
                    <a:off x="5542630" y="1788442"/>
                    <a:ext cx="2124176" cy="902780"/>
                  </a:xfrm>
                  <a:prstGeom prst="rect">
                    <a:avLst/>
                  </a:prstGeom>
                  <a:ln>
                    <a:noFill/>
                  </a:ln>
                  <a:extLst>
                    <a:ext uri="{53640926-AAD7-44D8-BBD7-CCE9431645EC}">
                      <a14:shadowObscured xmlns:a14="http://schemas.microsoft.com/office/drawing/2010/main"/>
                    </a:ext>
                  </a:extLst>
                </p:spPr>
              </p:pic>
              <p:cxnSp>
                <p:nvCxnSpPr>
                  <p:cNvPr id="66" name="直接连接符 65">
                    <a:extLst>
                      <a:ext uri="{FF2B5EF4-FFF2-40B4-BE49-F238E27FC236}">
                        <a16:creationId xmlns:a16="http://schemas.microsoft.com/office/drawing/2014/main" id="{E854C9A9-5B2F-4DDE-9303-4489D35F948D}"/>
                      </a:ext>
                    </a:extLst>
                  </p:cNvPr>
                  <p:cNvCxnSpPr/>
                  <p:nvPr/>
                </p:nvCxnSpPr>
                <p:spPr bwMode="auto">
                  <a:xfrm>
                    <a:off x="7666806" y="1865470"/>
                    <a:ext cx="0" cy="825752"/>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直接连接符 66">
                    <a:extLst>
                      <a:ext uri="{FF2B5EF4-FFF2-40B4-BE49-F238E27FC236}">
                        <a16:creationId xmlns:a16="http://schemas.microsoft.com/office/drawing/2014/main" id="{FFC3B257-543A-45D3-8E75-CB44D2A1BD6E}"/>
                      </a:ext>
                    </a:extLst>
                  </p:cNvPr>
                  <p:cNvCxnSpPr/>
                  <p:nvPr/>
                </p:nvCxnSpPr>
                <p:spPr bwMode="auto">
                  <a:xfrm>
                    <a:off x="5542630" y="1875454"/>
                    <a:ext cx="0" cy="768304"/>
                  </a:xfrm>
                  <a:prstGeom prst="line">
                    <a:avLst/>
                  </a:prstGeom>
                  <a:solidFill>
                    <a:schemeClr val="accent1"/>
                  </a:solidFill>
                  <a:ln w="190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cxnSp>
              <p:nvCxnSpPr>
                <p:cNvPr id="71" name="连接符: 曲线 70">
                  <a:extLst>
                    <a:ext uri="{FF2B5EF4-FFF2-40B4-BE49-F238E27FC236}">
                      <a16:creationId xmlns:a16="http://schemas.microsoft.com/office/drawing/2014/main" id="{ED344852-DC93-42AE-AE13-0842699D5A6D}"/>
                    </a:ext>
                  </a:extLst>
                </p:cNvPr>
                <p:cNvCxnSpPr/>
                <p:nvPr/>
              </p:nvCxnSpPr>
              <p:spPr bwMode="auto">
                <a:xfrm rot="10800000">
                  <a:off x="5436096" y="1503776"/>
                  <a:ext cx="325806" cy="244524"/>
                </a:xfrm>
                <a:prstGeom prst="curvedConnector3">
                  <a:avLst/>
                </a:prstGeom>
                <a:solidFill>
                  <a:schemeClr val="accent1"/>
                </a:solidFill>
                <a:ln w="15875" cap="flat" cmpd="sng" algn="ctr">
                  <a:solidFill>
                    <a:schemeClr val="tx1"/>
                  </a:solidFill>
                  <a:prstDash val="solid"/>
                  <a:round/>
                  <a:headEnd type="none" w="med" len="med"/>
                  <a:tailEnd type="triangle" w="med"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3" name="连接符: 曲线 82">
                  <a:extLst>
                    <a:ext uri="{FF2B5EF4-FFF2-40B4-BE49-F238E27FC236}">
                      <a16:creationId xmlns:a16="http://schemas.microsoft.com/office/drawing/2014/main" id="{3C3C8C01-48C1-4957-9A3C-FF03E5ED64B2}"/>
                    </a:ext>
                  </a:extLst>
                </p:cNvPr>
                <p:cNvCxnSpPr/>
                <p:nvPr/>
              </p:nvCxnSpPr>
              <p:spPr bwMode="auto">
                <a:xfrm rot="10800000">
                  <a:off x="7956376" y="1541256"/>
                  <a:ext cx="325806" cy="244524"/>
                </a:xfrm>
                <a:prstGeom prst="curvedConnector3">
                  <a:avLst/>
                </a:prstGeom>
                <a:solidFill>
                  <a:schemeClr val="accent1"/>
                </a:solidFill>
                <a:ln w="15875" cap="flat" cmpd="sng" algn="ctr">
                  <a:solidFill>
                    <a:schemeClr val="tx1"/>
                  </a:solidFill>
                  <a:prstDash val="solid"/>
                  <a:round/>
                  <a:headEnd type="none" w="med" len="med"/>
                  <a:tailEnd type="stealth" w="lg" len="lg"/>
                </a:ln>
                <a:effectLst/>
                <a:scene3d>
                  <a:camera prst="orthographicFront">
                    <a:rot lat="0" lon="10800000" rev="0"/>
                  </a:camera>
                  <a:lightRig rig="threePt" dir="t"/>
                </a:scene3d>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6" name="文本框 85">
                <a:extLst>
                  <a:ext uri="{FF2B5EF4-FFF2-40B4-BE49-F238E27FC236}">
                    <a16:creationId xmlns:a16="http://schemas.microsoft.com/office/drawing/2014/main" id="{F6F15643-019C-4F0F-B32D-CA8B8C296DEA}"/>
                  </a:ext>
                </a:extLst>
              </p:cNvPr>
              <p:cNvSpPr txBox="1"/>
              <p:nvPr/>
            </p:nvSpPr>
            <p:spPr>
              <a:xfrm>
                <a:off x="7740352" y="1098776"/>
                <a:ext cx="1080120" cy="307777"/>
              </a:xfrm>
              <a:prstGeom prst="rect">
                <a:avLst/>
              </a:prstGeom>
              <a:solidFill>
                <a:srgbClr val="254375"/>
              </a:solidFill>
              <a:ln w="12700">
                <a:solidFill>
                  <a:srgbClr val="254375"/>
                </a:solidFill>
                <a:prstDash val="solid"/>
              </a:ln>
            </p:spPr>
            <p:txBody>
              <a:bodyPr wrap="square" rtlCol="0">
                <a:spAutoFit/>
              </a:bodyPr>
              <a:lstStyle/>
              <a:p>
                <a:pPr algn="ctr"/>
                <a:r>
                  <a:rPr lang="zh-CN" altLang="en-US" sz="1400" dirty="0">
                    <a:solidFill>
                      <a:schemeClr val="bg1"/>
                    </a:solidFill>
                    <a:latin typeface="等线" panose="02010600030101010101" pitchFamily="2" charset="-122"/>
                    <a:ea typeface="等线" panose="02010600030101010101" pitchFamily="2" charset="-122"/>
                  </a:rPr>
                  <a:t>消耗能量</a:t>
                </a:r>
              </a:p>
            </p:txBody>
          </p:sp>
        </p:grpSp>
        <p:sp>
          <p:nvSpPr>
            <p:cNvPr id="89" name="电动升降立式分散机">
              <a:extLst>
                <a:ext uri="{FF2B5EF4-FFF2-40B4-BE49-F238E27FC236}">
                  <a16:creationId xmlns:a16="http://schemas.microsoft.com/office/drawing/2014/main" id="{DC93FC66-34F3-4C60-9091-16A8364E5E34}"/>
                </a:ext>
              </a:extLst>
            </p:cNvPr>
            <p:cNvSpPr txBox="1"/>
            <p:nvPr/>
          </p:nvSpPr>
          <p:spPr>
            <a:xfrm>
              <a:off x="1866967" y="2308960"/>
              <a:ext cx="2124175" cy="307777"/>
            </a:xfrm>
            <a:prstGeom prst="rect">
              <a:avLst/>
            </a:prstGeom>
            <a:ln w="12700">
              <a:miter lim="400000"/>
            </a:ln>
          </p:spPr>
          <p:txBody>
            <a:bodyPr wrap="square" lIns="45719" rIns="45719">
              <a:spAutoFit/>
            </a:bodyPr>
            <a:lstStyle>
              <a:lvl1pPr>
                <a:defRPr sz="1300"/>
              </a:lvl1pPr>
            </a:lstStyle>
            <a:p>
              <a:pPr algn="ctr"/>
              <a:r>
                <a:rPr lang="zh-CN" altLang="en-US" sz="1400" b="1" dirty="0">
                  <a:latin typeface="微软雅黑" pitchFamily="34" charset="-122"/>
                  <a:ea typeface="微软雅黑" pitchFamily="34" charset="-122"/>
                </a:rPr>
                <a:t>未受力时</a:t>
              </a:r>
              <a:endParaRPr lang="zh-CN" sz="1400" b="1" dirty="0">
                <a:latin typeface="微软雅黑" pitchFamily="34" charset="-122"/>
                <a:ea typeface="微软雅黑" pitchFamily="34" charset="-122"/>
              </a:endParaRPr>
            </a:p>
          </p:txBody>
        </p:sp>
        <p:sp>
          <p:nvSpPr>
            <p:cNvPr id="90" name="电动升降立式分散机">
              <a:extLst>
                <a:ext uri="{FF2B5EF4-FFF2-40B4-BE49-F238E27FC236}">
                  <a16:creationId xmlns:a16="http://schemas.microsoft.com/office/drawing/2014/main" id="{3BEADCF8-BB83-4185-BB37-E39D0A50A0B2}"/>
                </a:ext>
              </a:extLst>
            </p:cNvPr>
            <p:cNvSpPr txBox="1"/>
            <p:nvPr/>
          </p:nvSpPr>
          <p:spPr>
            <a:xfrm>
              <a:off x="5665414" y="2352919"/>
              <a:ext cx="2194475" cy="307777"/>
            </a:xfrm>
            <a:prstGeom prst="rect">
              <a:avLst/>
            </a:prstGeom>
            <a:ln w="12700">
              <a:miter lim="400000"/>
            </a:ln>
          </p:spPr>
          <p:txBody>
            <a:bodyPr wrap="square" lIns="45719" rIns="45719">
              <a:spAutoFit/>
            </a:bodyPr>
            <a:lstStyle>
              <a:lvl1pPr>
                <a:defRPr sz="1300"/>
              </a:lvl1pPr>
            </a:lstStyle>
            <a:p>
              <a:pPr algn="ctr"/>
              <a:r>
                <a:rPr lang="zh-CN" altLang="en-US" sz="1400" b="1" dirty="0">
                  <a:latin typeface="微软雅黑" pitchFamily="34" charset="-122"/>
                  <a:ea typeface="微软雅黑" pitchFamily="34" charset="-122"/>
                </a:rPr>
                <a:t>受力时</a:t>
              </a:r>
              <a:endParaRPr lang="zh-CN" sz="1400" b="1" dirty="0">
                <a:latin typeface="微软雅黑" pitchFamily="34" charset="-122"/>
                <a:ea typeface="微软雅黑" pitchFamily="34" charset="-122"/>
              </a:endParaRPr>
            </a:p>
          </p:txBody>
        </p:sp>
      </p:grpSp>
      <p:pic>
        <p:nvPicPr>
          <p:cNvPr id="94" name="图片 93">
            <a:extLst>
              <a:ext uri="{FF2B5EF4-FFF2-40B4-BE49-F238E27FC236}">
                <a16:creationId xmlns:a16="http://schemas.microsoft.com/office/drawing/2014/main" id="{43FA02BF-445F-4430-BD83-43B3B9B885F7}"/>
              </a:ext>
            </a:extLst>
          </p:cNvPr>
          <p:cNvPicPr>
            <a:picLocks noChangeAspect="1"/>
          </p:cNvPicPr>
          <p:nvPr/>
        </p:nvPicPr>
        <p:blipFill>
          <a:blip r:embed="rId4"/>
          <a:stretch>
            <a:fillRect/>
          </a:stretch>
        </p:blipFill>
        <p:spPr>
          <a:xfrm>
            <a:off x="647564" y="2694116"/>
            <a:ext cx="3566469" cy="499915"/>
          </a:xfrm>
          <a:prstGeom prst="rect">
            <a:avLst/>
          </a:prstGeom>
        </p:spPr>
      </p:pic>
    </p:spTree>
    <p:extLst>
      <p:ext uri="{BB962C8B-B14F-4D97-AF65-F5344CB8AC3E}">
        <p14:creationId xmlns:p14="http://schemas.microsoft.com/office/powerpoint/2010/main" val="36898225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3443764" cy="461665"/>
            <a:chOff x="-83670" y="-20960"/>
            <a:chExt cx="3443472"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2432097"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研究背景及意义</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317873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40" name="直接连接符 4">
            <a:extLst>
              <a:ext uri="{FF2B5EF4-FFF2-40B4-BE49-F238E27FC236}">
                <a16:creationId xmlns:a16="http://schemas.microsoft.com/office/drawing/2014/main" id="{016B7D41-1C39-4A28-BE19-61C05D8AFE3C}"/>
              </a:ext>
            </a:extLst>
          </p:cNvPr>
          <p:cNvCxnSpPr>
            <a:cxnSpLocks noChangeShapeType="1"/>
          </p:cNvCxnSpPr>
          <p:nvPr/>
        </p:nvCxnSpPr>
        <p:spPr bwMode="auto">
          <a:xfrm>
            <a:off x="463054" y="500575"/>
            <a:ext cx="3151428" cy="29655"/>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pic>
        <p:nvPicPr>
          <p:cNvPr id="44" name="图片 43">
            <a:extLst>
              <a:ext uri="{FF2B5EF4-FFF2-40B4-BE49-F238E27FC236}">
                <a16:creationId xmlns:a16="http://schemas.microsoft.com/office/drawing/2014/main" id="{D0769CBB-33D9-4AF5-BBFD-BD58FF51E3D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331" r="6318"/>
          <a:stretch/>
        </p:blipFill>
        <p:spPr>
          <a:xfrm>
            <a:off x="210880" y="987574"/>
            <a:ext cx="4680520" cy="3276000"/>
          </a:xfrm>
          <a:prstGeom prst="rect">
            <a:avLst/>
          </a:prstGeom>
        </p:spPr>
      </p:pic>
      <p:sp>
        <p:nvSpPr>
          <p:cNvPr id="20497" name="TextBox 53"/>
          <p:cNvSpPr txBox="1">
            <a:spLocks noChangeArrowheads="1"/>
          </p:cNvSpPr>
          <p:nvPr/>
        </p:nvSpPr>
        <p:spPr bwMode="auto">
          <a:xfrm flipH="1">
            <a:off x="5148064" y="627534"/>
            <a:ext cx="3888432" cy="1437317"/>
          </a:xfrm>
          <a:prstGeom prst="rect">
            <a:avLst/>
          </a:prstGeom>
          <a:noFill/>
          <a:ln w="22225">
            <a:solidFill>
              <a:srgbClr val="00B0F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tIns="0" bIns="0">
            <a:spAutoFit/>
          </a:bodyPr>
          <a:lstStyle>
            <a:lvl1pPr marL="342900" indent="-342900" defTabSz="488950">
              <a:buFont typeface="Arial" panose="020B0604020202020204" pitchFamily="34" charset="0"/>
              <a:defRPr>
                <a:solidFill>
                  <a:schemeClr val="tx1"/>
                </a:solidFill>
                <a:latin typeface="Franklin Gothic Book" pitchFamily="34" charset="0"/>
                <a:ea typeface="宋体" panose="02010600030101010101" pitchFamily="2" charset="-122"/>
              </a:defRPr>
            </a:lvl1pPr>
            <a:lvl2pPr defTabSz="4889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342900" marR="0" lvl="1" indent="-342900" algn="just" defTabSz="488950" rtl="0" eaLnBrk="1" fontAlgn="base" latinLnBrk="0" hangingPunct="1">
              <a:spcBef>
                <a:spcPct val="0"/>
              </a:spcBef>
              <a:spcAft>
                <a:spcPct val="15000"/>
              </a:spcAft>
              <a:buClrTx/>
              <a:buSzTx/>
              <a:buFont typeface="Wingdings" panose="05000000000000000000" pitchFamily="2" charset="2"/>
              <a:buChar char="l"/>
              <a:tabLst/>
              <a:defRPr/>
            </a:pPr>
            <a:r>
              <a:rPr kumimoji="0" lang="zh-CN" altLang="en-US"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rPr>
              <a:t>飞机管道系统：</a:t>
            </a:r>
            <a:endParaRPr kumimoji="0" lang="en-US" altLang="zh-CN" sz="2000" b="0" i="0" u="none" strike="noStrike" kern="1200" cap="none" spc="0" normalizeH="0" baseline="0" noProof="0" dirty="0">
              <a:ln>
                <a:noFill/>
              </a:ln>
              <a:solidFill>
                <a:schemeClr val="accent1"/>
              </a:solidFill>
              <a:effectLst/>
              <a:uLnTx/>
              <a:uFillTx/>
              <a:latin typeface="微软雅黑" panose="020B0503020204020204" pitchFamily="34" charset="-122"/>
              <a:ea typeface="微软雅黑" panose="020B0503020204020204" pitchFamily="34" charset="-122"/>
              <a:cs typeface="+mn-cs"/>
            </a:endParaRPr>
          </a:p>
          <a:p>
            <a:pPr marL="0" marR="0" lvl="1" indent="0" algn="just" defTabSz="488950" rtl="0" eaLnBrk="1" fontAlgn="base" latinLnBrk="0" hangingPunct="1">
              <a:spcBef>
                <a:spcPct val="0"/>
              </a:spcBef>
              <a:spcAft>
                <a:spcPct val="15000"/>
              </a:spcAft>
              <a:buClrTx/>
              <a:buSzTx/>
              <a:buFont typeface="Arial" panose="020B0604020202020204" pitchFamily="34" charset="0"/>
              <a:buNone/>
              <a:tabLst/>
              <a:defRPr/>
            </a:pPr>
            <a:r>
              <a:rPr lang="en-US" altLang="zh-CN" sz="2000" dirty="0">
                <a:solidFill>
                  <a:srgbClr val="7F7F7F"/>
                </a:solidFill>
                <a:latin typeface="微软雅黑" panose="020B0503020204020204" pitchFamily="34" charset="-122"/>
                <a:ea typeface="微软雅黑" panose="020B0503020204020204" pitchFamily="34" charset="-122"/>
              </a:rPr>
              <a:t>	</a:t>
            </a:r>
            <a:r>
              <a:rPr lang="zh-CN" altLang="en-US" sz="1500" dirty="0">
                <a:latin typeface="微软雅黑" panose="020B0503020204020204" pitchFamily="34" charset="-122"/>
                <a:ea typeface="微软雅黑" panose="020B0503020204020204" pitchFamily="34" charset="-122"/>
              </a:rPr>
              <a:t>飞机</a:t>
            </a:r>
            <a:r>
              <a:rPr lang="zh-CN" altLang="en-US" sz="1500" dirty="0">
                <a:solidFill>
                  <a:srgbClr val="FF0000"/>
                </a:solidFill>
                <a:latin typeface="微软雅黑" panose="020B0503020204020204" pitchFamily="34" charset="-122"/>
                <a:ea typeface="微软雅黑" panose="020B0503020204020204" pitchFamily="34" charset="-122"/>
              </a:rPr>
              <a:t>血液脉络</a:t>
            </a:r>
            <a:r>
              <a:rPr lang="zh-CN" altLang="en-US" sz="1500" dirty="0">
                <a:latin typeface="微软雅黑" panose="020B0503020204020204" pitchFamily="34" charset="-122"/>
                <a:ea typeface="微软雅黑" panose="020B0503020204020204" pitchFamily="34" charset="-122"/>
              </a:rPr>
              <a:t>，为飞机完成各种动作</a:t>
            </a:r>
            <a:r>
              <a:rPr lang="zh-CN" altLang="en-US" sz="1500" dirty="0">
                <a:solidFill>
                  <a:srgbClr val="FF0000"/>
                </a:solidFill>
                <a:latin typeface="微软雅黑" panose="020B0503020204020204" pitchFamily="34" charset="-122"/>
                <a:ea typeface="微软雅黑" panose="020B0503020204020204" pitchFamily="34" charset="-122"/>
              </a:rPr>
              <a:t>提供原料</a:t>
            </a:r>
            <a:r>
              <a:rPr lang="zh-CN" altLang="en-US" sz="1500" dirty="0">
                <a:latin typeface="微软雅黑" panose="020B0503020204020204" pitchFamily="34" charset="-122"/>
                <a:ea typeface="微软雅黑" panose="020B0503020204020204" pitchFamily="34" charset="-122"/>
              </a:rPr>
              <a:t>。</a:t>
            </a:r>
            <a:endParaRPr lang="en-US" altLang="zh-CN" sz="1500" dirty="0">
              <a:latin typeface="微软雅黑" panose="020B0503020204020204" pitchFamily="34" charset="-122"/>
              <a:ea typeface="微软雅黑" panose="020B0503020204020204" pitchFamily="34" charset="-122"/>
            </a:endParaRPr>
          </a:p>
          <a:p>
            <a:pPr marL="0" marR="0" lvl="1" indent="0" algn="just" defTabSz="488950" rtl="0" eaLnBrk="1" fontAlgn="base" latinLnBrk="0" hangingPunct="1">
              <a:spcBef>
                <a:spcPct val="0"/>
              </a:spcBef>
              <a:spcAft>
                <a:spcPct val="15000"/>
              </a:spcAft>
              <a:buClrTx/>
              <a:buSzTx/>
              <a:buFont typeface="Arial" panose="020B0604020202020204" pitchFamily="34" charset="0"/>
              <a:buNone/>
              <a:tabLst/>
              <a:defRPr/>
            </a:pPr>
            <a:r>
              <a:rPr lang="en-US" altLang="zh-CN" sz="1500" dirty="0">
                <a:latin typeface="微软雅黑" panose="020B0503020204020204" pitchFamily="34" charset="-122"/>
                <a:ea typeface="微软雅黑" panose="020B0503020204020204" pitchFamily="34" charset="-122"/>
              </a:rPr>
              <a:t>	</a:t>
            </a:r>
            <a:r>
              <a:rPr lang="zh-CN" altLang="en-US" sz="1500" dirty="0">
                <a:latin typeface="微软雅黑" panose="020B0503020204020204" pitchFamily="34" charset="-122"/>
                <a:ea typeface="微软雅黑" panose="020B0503020204020204" pitchFamily="34" charset="-122"/>
              </a:rPr>
              <a:t>由于</a:t>
            </a:r>
            <a:r>
              <a:rPr lang="zh-CN" altLang="en-US" sz="1500" dirty="0">
                <a:solidFill>
                  <a:srgbClr val="FF0000"/>
                </a:solidFill>
                <a:latin typeface="微软雅黑" panose="020B0503020204020204" pitchFamily="34" charset="-122"/>
                <a:ea typeface="微软雅黑" panose="020B0503020204020204" pitchFamily="34" charset="-122"/>
              </a:rPr>
              <a:t>外部激励</a:t>
            </a:r>
            <a:r>
              <a:rPr lang="zh-CN" altLang="en-US" sz="1500" dirty="0">
                <a:latin typeface="微软雅黑" panose="020B0503020204020204" pitchFamily="34" charset="-122"/>
                <a:ea typeface="微软雅黑" panose="020B0503020204020204" pitchFamily="34" charset="-122"/>
              </a:rPr>
              <a:t>而导致</a:t>
            </a:r>
            <a:r>
              <a:rPr lang="zh-CN" altLang="en-US" sz="1500" dirty="0">
                <a:solidFill>
                  <a:srgbClr val="FF0000"/>
                </a:solidFill>
                <a:latin typeface="微软雅黑" panose="020B0503020204020204" pitchFamily="34" charset="-122"/>
                <a:ea typeface="微软雅黑" panose="020B0503020204020204" pitchFamily="34" charset="-122"/>
              </a:rPr>
              <a:t>管道破裂</a:t>
            </a:r>
            <a:r>
              <a:rPr lang="zh-CN" altLang="en-US" sz="1500" dirty="0">
                <a:latin typeface="微软雅黑" panose="020B0503020204020204" pitchFamily="34" charset="-122"/>
                <a:ea typeface="微软雅黑" panose="020B0503020204020204" pitchFamily="34" charset="-122"/>
              </a:rPr>
              <a:t>和</a:t>
            </a:r>
            <a:r>
              <a:rPr lang="zh-CN" altLang="en-US" sz="1500" dirty="0">
                <a:solidFill>
                  <a:srgbClr val="FF0000"/>
                </a:solidFill>
                <a:latin typeface="微软雅黑" panose="020B0503020204020204" pitchFamily="34" charset="-122"/>
                <a:ea typeface="微软雅黑" panose="020B0503020204020204" pitchFamily="34" charset="-122"/>
              </a:rPr>
              <a:t>疲劳失效</a:t>
            </a:r>
            <a:r>
              <a:rPr lang="zh-CN" altLang="en-US" sz="1500" dirty="0">
                <a:latin typeface="微软雅黑" panose="020B0503020204020204" pitchFamily="34" charset="-122"/>
                <a:ea typeface="微软雅黑" panose="020B0503020204020204" pitchFamily="34" charset="-122"/>
              </a:rPr>
              <a:t>，极易造成</a:t>
            </a:r>
            <a:r>
              <a:rPr lang="zh-CN" altLang="en-US" sz="1500" dirty="0">
                <a:solidFill>
                  <a:srgbClr val="FF0000"/>
                </a:solidFill>
                <a:latin typeface="微软雅黑" panose="020B0503020204020204" pitchFamily="34" charset="-122"/>
                <a:ea typeface="微软雅黑" panose="020B0503020204020204" pitchFamily="34" charset="-122"/>
              </a:rPr>
              <a:t>飞行事故</a:t>
            </a:r>
            <a:r>
              <a:rPr lang="zh-CN" altLang="en-US" sz="1500" dirty="0">
                <a:latin typeface="微软雅黑" panose="020B0503020204020204" pitchFamily="34" charset="-122"/>
                <a:ea typeface="微软雅黑" panose="020B0503020204020204" pitchFamily="34" charset="-122"/>
              </a:rPr>
              <a:t>。</a:t>
            </a:r>
            <a:endParaRPr lang="en-US" altLang="zh-CN" sz="1500" dirty="0">
              <a:latin typeface="微软雅黑" panose="020B0503020204020204" pitchFamily="34" charset="-122"/>
              <a:ea typeface="微软雅黑" panose="020B0503020204020204" pitchFamily="34" charset="-122"/>
            </a:endParaRPr>
          </a:p>
        </p:txBody>
      </p:sp>
      <p:sp>
        <p:nvSpPr>
          <p:cNvPr id="17" name="文本框 16">
            <a:extLst>
              <a:ext uri="{FF2B5EF4-FFF2-40B4-BE49-F238E27FC236}">
                <a16:creationId xmlns:a16="http://schemas.microsoft.com/office/drawing/2014/main" id="{038C2A8A-AF7B-4188-89CF-5E1EFD33B6EF}"/>
              </a:ext>
            </a:extLst>
          </p:cNvPr>
          <p:cNvSpPr txBox="1"/>
          <p:nvPr/>
        </p:nvSpPr>
        <p:spPr>
          <a:xfrm>
            <a:off x="5148064" y="2427734"/>
            <a:ext cx="3888432" cy="213135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342900" lvl="1" indent="-342900" algn="just" defTabSz="488950" eaLnBrk="1" hangingPunct="1">
              <a:spcAft>
                <a:spcPct val="15000"/>
              </a:spcAft>
              <a:buFont typeface="Wingdings" panose="05000000000000000000" pitchFamily="2" charset="2"/>
              <a:buChar char="l"/>
              <a:defRPr/>
            </a:pPr>
            <a:r>
              <a:rPr lang="zh-CN" altLang="en-US" sz="2000" dirty="0">
                <a:solidFill>
                  <a:schemeClr val="accent1"/>
                </a:solidFill>
                <a:latin typeface="微软雅黑" panose="020B0503020204020204" pitchFamily="34" charset="-122"/>
                <a:ea typeface="微软雅黑" panose="020B0503020204020204" pitchFamily="34" charset="-122"/>
              </a:rPr>
              <a:t>特点</a:t>
            </a:r>
            <a:r>
              <a:rPr lang="zh-CN" altLang="en-US" sz="2000" dirty="0" smtClean="0">
                <a:solidFill>
                  <a:schemeClr val="accent1"/>
                </a:solidFill>
                <a:latin typeface="微软雅黑" panose="020B0503020204020204" pitchFamily="34" charset="-122"/>
                <a:ea typeface="微软雅黑" panose="020B0503020204020204" pitchFamily="34" charset="-122"/>
              </a:rPr>
              <a:t>：</a:t>
            </a:r>
            <a:endParaRPr lang="en-US" altLang="zh-CN" sz="2000" dirty="0" smtClean="0">
              <a:solidFill>
                <a:schemeClr val="accent1"/>
              </a:solidFill>
              <a:latin typeface="微软雅黑" panose="020B0503020204020204" pitchFamily="34" charset="-122"/>
              <a:ea typeface="微软雅黑" panose="020B0503020204020204" pitchFamily="34" charset="-122"/>
            </a:endParaRPr>
          </a:p>
          <a:p>
            <a:pPr marL="342900" lvl="1" indent="-342900" algn="just" defTabSz="488950" eaLnBrk="1" hangingPunct="1">
              <a:spcAft>
                <a:spcPct val="15000"/>
              </a:spcAft>
              <a:buFont typeface="Wingdings" panose="05000000000000000000" pitchFamily="2" charset="2"/>
              <a:buChar char="ü"/>
              <a:defRPr/>
            </a:pPr>
            <a:r>
              <a:rPr lang="zh-CN" altLang="en-US" sz="1500" dirty="0" smtClean="0">
                <a:solidFill>
                  <a:srgbClr val="FF0000"/>
                </a:solidFill>
                <a:latin typeface="微软雅黑" panose="020B0503020204020204" pitchFamily="34" charset="-122"/>
                <a:ea typeface="微软雅黑" panose="020B0503020204020204" pitchFamily="34" charset="-122"/>
              </a:rPr>
              <a:t>空间限制</a:t>
            </a:r>
            <a:r>
              <a:rPr lang="zh-CN" altLang="en-US" sz="1500" dirty="0" smtClean="0">
                <a:latin typeface="微软雅黑" panose="020B0503020204020204" pitchFamily="34" charset="-122"/>
                <a:ea typeface="微软雅黑" panose="020B0503020204020204" pitchFamily="34" charset="-122"/>
              </a:rPr>
              <a:t>较大，</a:t>
            </a:r>
            <a:r>
              <a:rPr lang="zh-CN" altLang="en-US" sz="1500" dirty="0">
                <a:latin typeface="微软雅黑" panose="020B0503020204020204" pitchFamily="34" charset="-122"/>
                <a:ea typeface="微软雅黑" panose="020B0503020204020204" pitchFamily="34" charset="-122"/>
              </a:rPr>
              <a:t>管道存在大量</a:t>
            </a:r>
            <a:r>
              <a:rPr lang="zh-CN" altLang="en-US" sz="1500" dirty="0">
                <a:solidFill>
                  <a:srgbClr val="FF0000"/>
                </a:solidFill>
                <a:latin typeface="微软雅黑" panose="020B0503020204020204" pitchFamily="34" charset="-122"/>
                <a:ea typeface="微软雅黑" panose="020B0503020204020204" pitchFamily="34" charset="-122"/>
              </a:rPr>
              <a:t>相互交叉</a:t>
            </a:r>
            <a:r>
              <a:rPr lang="zh-CN" altLang="en-US" sz="1500" dirty="0">
                <a:latin typeface="微软雅黑" panose="020B0503020204020204" pitchFamily="34" charset="-122"/>
                <a:ea typeface="微软雅黑" panose="020B0503020204020204" pitchFamily="34" charset="-122"/>
              </a:rPr>
              <a:t>的情况，且管道与相邻附件的</a:t>
            </a:r>
            <a:r>
              <a:rPr lang="zh-CN" altLang="en-US" sz="1500" dirty="0">
                <a:solidFill>
                  <a:srgbClr val="FF0000"/>
                </a:solidFill>
                <a:latin typeface="微软雅黑" panose="020B0503020204020204" pitchFamily="34" charset="-122"/>
                <a:ea typeface="微软雅黑" panose="020B0503020204020204" pitchFamily="34" charset="-122"/>
              </a:rPr>
              <a:t>间隙一般很</a:t>
            </a:r>
            <a:r>
              <a:rPr lang="zh-CN" altLang="en-US" sz="1500" dirty="0" smtClean="0">
                <a:solidFill>
                  <a:srgbClr val="FF0000"/>
                </a:solidFill>
                <a:latin typeface="微软雅黑" panose="020B0503020204020204" pitchFamily="34" charset="-122"/>
                <a:ea typeface="微软雅黑" panose="020B0503020204020204" pitchFamily="34" charset="-122"/>
              </a:rPr>
              <a:t>小</a:t>
            </a:r>
            <a:endParaRPr lang="en-US" altLang="zh-CN" sz="1500" dirty="0" smtClean="0">
              <a:solidFill>
                <a:srgbClr val="FF0000"/>
              </a:solidFill>
              <a:latin typeface="微软雅黑" panose="020B0503020204020204" pitchFamily="34" charset="-122"/>
              <a:ea typeface="微软雅黑" panose="020B0503020204020204" pitchFamily="34" charset="-122"/>
            </a:endParaRPr>
          </a:p>
          <a:p>
            <a:pPr marL="342900" lvl="1" indent="-342900" algn="just" defTabSz="488950" eaLnBrk="1" hangingPunct="1">
              <a:spcAft>
                <a:spcPct val="15000"/>
              </a:spcAft>
              <a:buFont typeface="Wingdings" panose="05000000000000000000" pitchFamily="2" charset="2"/>
              <a:buChar char="ü"/>
              <a:defRPr/>
            </a:pPr>
            <a:r>
              <a:rPr lang="zh-CN" altLang="en-US" sz="1500" dirty="0">
                <a:solidFill>
                  <a:srgbClr val="FF0000"/>
                </a:solidFill>
                <a:latin typeface="微软雅黑" panose="020B0503020204020204" pitchFamily="34" charset="-122"/>
                <a:ea typeface="微软雅黑" panose="020B0503020204020204" pitchFamily="34" charset="-122"/>
              </a:rPr>
              <a:t>分布范围</a:t>
            </a:r>
            <a:r>
              <a:rPr lang="zh-CN" altLang="en-US" sz="1500" dirty="0">
                <a:latin typeface="微软雅黑" panose="020B0503020204020204" pitchFamily="34" charset="-122"/>
                <a:ea typeface="微软雅黑" panose="020B0503020204020204" pitchFamily="34" charset="-122"/>
              </a:rPr>
              <a:t>极广，其长度可达到</a:t>
            </a:r>
            <a:r>
              <a:rPr lang="zh-CN" altLang="en-US" sz="1500" dirty="0">
                <a:solidFill>
                  <a:srgbClr val="FF0000"/>
                </a:solidFill>
                <a:latin typeface="微软雅黑" panose="020B0503020204020204" pitchFamily="34" charset="-122"/>
                <a:ea typeface="微软雅黑" panose="020B0503020204020204" pitchFamily="34" charset="-122"/>
              </a:rPr>
              <a:t>数百米</a:t>
            </a:r>
            <a:r>
              <a:rPr lang="zh-CN" altLang="en-US" sz="1500" dirty="0" smtClean="0">
                <a:latin typeface="微软雅黑" panose="020B0503020204020204" pitchFamily="34" charset="-122"/>
                <a:ea typeface="微软雅黑" panose="020B0503020204020204" pitchFamily="34" charset="-122"/>
              </a:rPr>
              <a:t>以上</a:t>
            </a:r>
            <a:endParaRPr lang="en-US" altLang="zh-CN" sz="1500" dirty="0" smtClean="0">
              <a:latin typeface="微软雅黑" panose="020B0503020204020204" pitchFamily="34" charset="-122"/>
              <a:ea typeface="微软雅黑" panose="020B0503020204020204" pitchFamily="34" charset="-122"/>
            </a:endParaRPr>
          </a:p>
          <a:p>
            <a:pPr marL="342900" lvl="1" indent="-342900" algn="just" defTabSz="488950" eaLnBrk="1" hangingPunct="1">
              <a:spcAft>
                <a:spcPct val="15000"/>
              </a:spcAft>
              <a:buFont typeface="Wingdings" panose="05000000000000000000" pitchFamily="2" charset="2"/>
              <a:buChar char="ü"/>
              <a:defRPr/>
            </a:pPr>
            <a:r>
              <a:rPr lang="zh-CN" altLang="en-US" sz="1500" dirty="0" smtClean="0">
                <a:solidFill>
                  <a:srgbClr val="FF0000"/>
                </a:solidFill>
                <a:latin typeface="微软雅黑" panose="020B0503020204020204" pitchFamily="34" charset="-122"/>
                <a:ea typeface="微软雅黑" panose="020B0503020204020204" pitchFamily="34" charset="-122"/>
              </a:rPr>
              <a:t>发动机</a:t>
            </a:r>
            <a:r>
              <a:rPr lang="zh-CN" altLang="en-US" sz="1500" dirty="0" smtClean="0">
                <a:latin typeface="微软雅黑" panose="020B0503020204020204" pitchFamily="34" charset="-122"/>
                <a:ea typeface="微软雅黑" panose="020B0503020204020204" pitchFamily="34" charset="-122"/>
              </a:rPr>
              <a:t>和</a:t>
            </a:r>
            <a:r>
              <a:rPr lang="zh-CN" altLang="en-US" sz="1500" dirty="0" smtClean="0">
                <a:solidFill>
                  <a:srgbClr val="FF0000"/>
                </a:solidFill>
                <a:latin typeface="微软雅黑" panose="020B0503020204020204" pitchFamily="34" charset="-122"/>
                <a:ea typeface="微软雅黑" panose="020B0503020204020204" pitchFamily="34" charset="-122"/>
              </a:rPr>
              <a:t>机体</a:t>
            </a:r>
            <a:r>
              <a:rPr lang="zh-CN" altLang="en-US" sz="1500" dirty="0">
                <a:latin typeface="微软雅黑" panose="020B0503020204020204" pitchFamily="34" charset="-122"/>
                <a:ea typeface="微软雅黑" panose="020B0503020204020204" pitchFamily="34" charset="-122"/>
              </a:rPr>
              <a:t>本身的振动剧烈，飞机管路受</a:t>
            </a:r>
            <a:r>
              <a:rPr lang="zh-CN" altLang="en-US" sz="1500" dirty="0">
                <a:solidFill>
                  <a:srgbClr val="FF0000"/>
                </a:solidFill>
                <a:latin typeface="微软雅黑" panose="020B0503020204020204" pitchFamily="34" charset="-122"/>
                <a:ea typeface="微软雅黑" panose="020B0503020204020204" pitchFamily="34" charset="-122"/>
              </a:rPr>
              <a:t>工作环境影响严重</a:t>
            </a:r>
            <a:r>
              <a:rPr lang="zh-CN" altLang="en-US" sz="1500" dirty="0" smtClean="0">
                <a:latin typeface="微软雅黑" panose="020B0503020204020204" pitchFamily="34" charset="-122"/>
                <a:ea typeface="微软雅黑" panose="020B0503020204020204" pitchFamily="34" charset="-122"/>
              </a:rPr>
              <a:t>。</a:t>
            </a:r>
            <a:endParaRPr lang="zh-CN" altLang="en-US" sz="1500" dirty="0">
              <a:latin typeface="微软雅黑" panose="020B0503020204020204" pitchFamily="34" charset="-122"/>
              <a:ea typeface="微软雅黑" panose="020B0503020204020204" pitchFamily="34" charset="-122"/>
            </a:endParaRPr>
          </a:p>
        </p:txBody>
      </p:sp>
      <p:sp>
        <p:nvSpPr>
          <p:cNvPr id="8" name="下箭头 7"/>
          <p:cNvSpPr/>
          <p:nvPr/>
        </p:nvSpPr>
        <p:spPr bwMode="auto">
          <a:xfrm>
            <a:off x="6912260" y="2102276"/>
            <a:ext cx="360040" cy="288032"/>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25658555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right)">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0" presetClass="entr" presetSubtype="0"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1.4mm</a:t>
            </a:r>
            <a:r>
              <a:rPr lang="zh-CN" altLang="en-US" sz="1400"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约束层厚度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3872039115"/>
              </p:ext>
            </p:extLst>
          </p:nvPr>
        </p:nvGraphicFramePr>
        <p:xfrm>
          <a:off x="755576" y="3806991"/>
          <a:ext cx="5811956" cy="9193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1.2</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8.55147</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6.01664</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76.62</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800950898"/>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1.4</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9.27956</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6.54524</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74.59</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2484076"/>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982579"/>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0497" y="2054512"/>
            <a:ext cx="2004125" cy="239719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略微降低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，片层滑移逐渐变得</a:t>
            </a:r>
            <a:r>
              <a:rPr lang="zh-CN" altLang="en-US" sz="1400" b="1" dirty="0">
                <a:latin typeface="微软雅黑" panose="020B0503020204020204" pitchFamily="34" charset="-122"/>
                <a:ea typeface="微软雅黑" panose="020B0503020204020204" pitchFamily="34" charset="-122"/>
              </a:rPr>
              <a:t>困难，</a:t>
            </a:r>
            <a:r>
              <a:rPr lang="zh-CN" altLang="en-US" sz="1400" dirty="0">
                <a:latin typeface="微软雅黑" panose="020B0503020204020204" pitchFamily="34" charset="-122"/>
                <a:ea typeface="微软雅黑" panose="020B0503020204020204" pitchFamily="34" charset="-122"/>
              </a:rPr>
              <a:t>涂层本身</a:t>
            </a:r>
            <a:r>
              <a:rPr lang="zh-CN" altLang="en-US" sz="1400" b="1" dirty="0">
                <a:latin typeface="微软雅黑" panose="020B0503020204020204" pitchFamily="34" charset="-122"/>
                <a:ea typeface="微软雅黑" panose="020B0503020204020204" pitchFamily="34" charset="-122"/>
              </a:rPr>
              <a:t>阻尼性能下降</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约束层</a:t>
            </a:r>
            <a:r>
              <a:rPr lang="zh-CN" altLang="en-US" sz="1400" dirty="0">
                <a:latin typeface="微软雅黑" panose="020B0503020204020204" pitchFamily="34" charset="-122"/>
                <a:ea typeface="微软雅黑" panose="020B0503020204020204" pitchFamily="34" charset="-122"/>
              </a:rPr>
              <a:t>极大的</a:t>
            </a:r>
            <a:r>
              <a:rPr lang="zh-CN" altLang="en-US" sz="1400" b="1" dirty="0">
                <a:latin typeface="微软雅黑" panose="020B0503020204020204" pitchFamily="34" charset="-122"/>
                <a:ea typeface="微软雅黑" panose="020B0503020204020204" pitchFamily="34" charset="-122"/>
              </a:rPr>
              <a:t>提升了阻尼性能</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26177" y="3278232"/>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5" name="图片 24">
            <a:extLst>
              <a:ext uri="{FF2B5EF4-FFF2-40B4-BE49-F238E27FC236}">
                <a16:creationId xmlns:a16="http://schemas.microsoft.com/office/drawing/2014/main" id="{AA9F2DF1-1A74-4980-AEB7-8C5231E2CCE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43" y="1438609"/>
            <a:ext cx="2699385" cy="1875155"/>
          </a:xfrm>
          <a:prstGeom prst="rect">
            <a:avLst/>
          </a:prstGeom>
        </p:spPr>
      </p:pic>
      <p:pic>
        <p:nvPicPr>
          <p:cNvPr id="26" name="图片 25">
            <a:extLst>
              <a:ext uri="{FF2B5EF4-FFF2-40B4-BE49-F238E27FC236}">
                <a16:creationId xmlns:a16="http://schemas.microsoft.com/office/drawing/2014/main" id="{1C3B3511-C1FB-4DA5-B0FB-8CA469D89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467"/>
            <a:ext cx="2699385" cy="1875155"/>
          </a:xfrm>
          <a:prstGeom prst="rect">
            <a:avLst/>
          </a:prstGeom>
        </p:spPr>
      </p:pic>
    </p:spTree>
    <p:extLst>
      <p:ext uri="{BB962C8B-B14F-4D97-AF65-F5344CB8AC3E}">
        <p14:creationId xmlns:p14="http://schemas.microsoft.com/office/powerpoint/2010/main" val="227517859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1.4mm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1.7mm</a:t>
            </a:r>
            <a:r>
              <a:rPr lang="zh-CN" altLang="en-US" sz="1400"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约束层厚度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2913034326"/>
              </p:ext>
            </p:extLst>
          </p:nvPr>
        </p:nvGraphicFramePr>
        <p:xfrm>
          <a:off x="755576" y="3806991"/>
          <a:ext cx="5811956" cy="9193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1.4</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8.90867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6.24248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75.69</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0950898"/>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1.7</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6.99628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4.8384</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81.04</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3702484076"/>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982579"/>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1918" y="1925246"/>
            <a:ext cx="2004125" cy="2655727"/>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略微提升</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solidFill>
                  <a:srgbClr val="000000"/>
                </a:solidFill>
                <a:latin typeface="微软雅黑" panose="020B0503020204020204" pitchFamily="34" charset="-122"/>
                <a:ea typeface="微软雅黑" panose="020B0503020204020204" pitchFamily="34" charset="-122"/>
              </a:rPr>
              <a:t>受</a:t>
            </a:r>
            <a:r>
              <a:rPr lang="zh-CN" altLang="en-US" sz="1400" b="1" dirty="0">
                <a:solidFill>
                  <a:srgbClr val="000000"/>
                </a:solidFill>
                <a:latin typeface="微软雅黑" panose="020B0503020204020204" pitchFamily="34" charset="-122"/>
                <a:ea typeface="微软雅黑" panose="020B0503020204020204" pitchFamily="34" charset="-122"/>
              </a:rPr>
              <a:t>约束层</a:t>
            </a:r>
            <a:r>
              <a:rPr lang="zh-CN" altLang="en-US" sz="1400" dirty="0">
                <a:solidFill>
                  <a:srgbClr val="000000"/>
                </a:solidFill>
                <a:latin typeface="微软雅黑" panose="020B0503020204020204" pitchFamily="34" charset="-122"/>
                <a:ea typeface="微软雅黑" panose="020B0503020204020204" pitchFamily="34" charset="-122"/>
              </a:rPr>
              <a:t>影响</a:t>
            </a:r>
            <a:r>
              <a:rPr lang="zh-CN" altLang="en-US" sz="1400" b="1" dirty="0">
                <a:solidFill>
                  <a:srgbClr val="000000"/>
                </a:solidFill>
                <a:latin typeface="微软雅黑" panose="020B0503020204020204" pitchFamily="34" charset="-122"/>
                <a:ea typeface="微软雅黑" panose="020B0503020204020204" pitchFamily="34" charset="-122"/>
              </a:rPr>
              <a:t>，</a:t>
            </a:r>
            <a:r>
              <a:rPr lang="zh-CN" altLang="en-US" sz="1400" dirty="0">
                <a:solidFill>
                  <a:srgbClr val="000000"/>
                </a:solidFill>
                <a:latin typeface="微软雅黑" panose="020B0503020204020204" pitchFamily="34" charset="-122"/>
                <a:ea typeface="微软雅黑" panose="020B0503020204020204" pitchFamily="34" charset="-122"/>
              </a:rPr>
              <a:t>随着</a:t>
            </a:r>
            <a:r>
              <a:rPr lang="zh-CN" altLang="en-US" sz="1400" b="1" dirty="0">
                <a:solidFill>
                  <a:srgbClr val="000000"/>
                </a:solidFill>
                <a:latin typeface="微软雅黑" panose="020B0503020204020204" pitchFamily="34" charset="-122"/>
                <a:ea typeface="微软雅黑" panose="020B0503020204020204" pitchFamily="34" charset="-122"/>
              </a:rPr>
              <a:t>厚度</a:t>
            </a:r>
            <a:r>
              <a:rPr lang="zh-CN" altLang="en-US" sz="1400" dirty="0">
                <a:solidFill>
                  <a:srgbClr val="000000"/>
                </a:solidFill>
                <a:latin typeface="微软雅黑" panose="020B0503020204020204" pitchFamily="34" charset="-122"/>
                <a:ea typeface="微软雅黑" panose="020B0503020204020204" pitchFamily="34" charset="-122"/>
              </a:rPr>
              <a:t>的增加</a:t>
            </a:r>
            <a:r>
              <a:rPr lang="zh-CN" altLang="en-US" sz="1400" b="1" dirty="0">
                <a:solidFill>
                  <a:srgbClr val="000000"/>
                </a:solidFill>
                <a:latin typeface="微软雅黑" panose="020B0503020204020204" pitchFamily="34" charset="-122"/>
                <a:ea typeface="微软雅黑" panose="020B0503020204020204" pitchFamily="34" charset="-122"/>
              </a:rPr>
              <a:t>，逐渐</a:t>
            </a:r>
            <a:r>
              <a:rPr lang="zh-CN" altLang="en-US" sz="1400" dirty="0">
                <a:solidFill>
                  <a:srgbClr val="000000"/>
                </a:solidFill>
                <a:latin typeface="微软雅黑" panose="020B0503020204020204" pitchFamily="34" charset="-122"/>
                <a:ea typeface="微软雅黑" panose="020B0503020204020204" pitchFamily="34" charset="-122"/>
              </a:rPr>
              <a:t>形成聚合网状结构，</a:t>
            </a:r>
            <a:r>
              <a:rPr lang="zh-CN" altLang="en-US" sz="1400" b="1" dirty="0">
                <a:solidFill>
                  <a:srgbClr val="000000"/>
                </a:solidFill>
                <a:latin typeface="微软雅黑" panose="020B0503020204020204" pitchFamily="34" charset="-122"/>
                <a:ea typeface="微软雅黑" panose="020B0503020204020204" pitchFamily="34" charset="-122"/>
              </a:rPr>
              <a:t>增强</a:t>
            </a:r>
            <a:r>
              <a:rPr lang="zh-CN" altLang="en-US" sz="1400" dirty="0">
                <a:solidFill>
                  <a:srgbClr val="000000"/>
                </a:solidFill>
                <a:latin typeface="微软雅黑" panose="020B0503020204020204" pitchFamily="34" charset="-122"/>
                <a:ea typeface="微软雅黑" panose="020B0503020204020204" pitchFamily="34" charset="-122"/>
              </a:rPr>
              <a:t>了阻尼涂层的</a:t>
            </a:r>
            <a:r>
              <a:rPr lang="zh-CN" altLang="en-US" sz="1400" b="1" dirty="0">
                <a:solidFill>
                  <a:srgbClr val="000000"/>
                </a:solidFill>
                <a:latin typeface="微软雅黑" panose="020B0503020204020204" pitchFamily="34" charset="-122"/>
                <a:ea typeface="微软雅黑" panose="020B0503020204020204" pitchFamily="34" charset="-122"/>
              </a:rPr>
              <a:t>阻尼性能</a:t>
            </a:r>
            <a:endParaRPr lang="en-US" altLang="zh-CN" sz="1400" b="1" dirty="0">
              <a:solidFill>
                <a:srgbClr val="000000"/>
              </a:solidFill>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约束层</a:t>
            </a:r>
            <a:r>
              <a:rPr lang="zh-CN" altLang="en-US" sz="1400" dirty="0">
                <a:latin typeface="微软雅黑" panose="020B0503020204020204" pitchFamily="34" charset="-122"/>
                <a:ea typeface="微软雅黑" panose="020B0503020204020204" pitchFamily="34" charset="-122"/>
              </a:rPr>
              <a:t>极大的</a:t>
            </a:r>
            <a:r>
              <a:rPr lang="zh-CN" altLang="en-US" sz="1400" b="1" dirty="0">
                <a:latin typeface="微软雅黑" panose="020B0503020204020204" pitchFamily="34" charset="-122"/>
                <a:ea typeface="微软雅黑" panose="020B0503020204020204" pitchFamily="34" charset="-122"/>
              </a:rPr>
              <a:t>提升了阻尼性能</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8232"/>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3" name="图片 22">
            <a:extLst>
              <a:ext uri="{FF2B5EF4-FFF2-40B4-BE49-F238E27FC236}">
                <a16:creationId xmlns:a16="http://schemas.microsoft.com/office/drawing/2014/main" id="{66E802ED-1FF3-46DE-A919-FCF804BA7BF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077" y="1438466"/>
            <a:ext cx="2699385" cy="1875155"/>
          </a:xfrm>
          <a:prstGeom prst="rect">
            <a:avLst/>
          </a:prstGeom>
        </p:spPr>
      </p:pic>
      <p:pic>
        <p:nvPicPr>
          <p:cNvPr id="24" name="图片 23">
            <a:extLst>
              <a:ext uri="{FF2B5EF4-FFF2-40B4-BE49-F238E27FC236}">
                <a16:creationId xmlns:a16="http://schemas.microsoft.com/office/drawing/2014/main" id="{94FB6E50-47A8-4668-84DA-DFE3FC1BB20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465"/>
            <a:ext cx="2699385" cy="1875155"/>
          </a:xfrm>
          <a:prstGeom prst="rect">
            <a:avLst/>
          </a:prstGeom>
        </p:spPr>
      </p:pic>
    </p:spTree>
    <p:extLst>
      <p:ext uri="{BB962C8B-B14F-4D97-AF65-F5344CB8AC3E}">
        <p14:creationId xmlns:p14="http://schemas.microsoft.com/office/powerpoint/2010/main" val="386826647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180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0.9mm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1.5mm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1.7mm</a:t>
            </a:r>
            <a:r>
              <a:rPr lang="zh-CN" altLang="en-US" sz="1400"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约束层厚度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3898546462"/>
              </p:ext>
            </p:extLst>
          </p:nvPr>
        </p:nvGraphicFramePr>
        <p:xfrm>
          <a:off x="755576" y="3806991"/>
          <a:ext cx="5811956" cy="12241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0.9</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9.99178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6.97771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72.78</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800950898"/>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4.84409</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3.35888</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86.9</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3702484076"/>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7.3513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5.1591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79.93</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927852"/>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70903" y="1795980"/>
            <a:ext cx="2004125" cy="239719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略微提升</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solidFill>
                  <a:srgbClr val="000000"/>
                </a:solidFill>
                <a:latin typeface="微软雅黑" panose="020B0503020204020204" pitchFamily="34" charset="-122"/>
                <a:ea typeface="微软雅黑" panose="020B0503020204020204" pitchFamily="34" charset="-122"/>
              </a:rPr>
              <a:t>随着</a:t>
            </a:r>
            <a:r>
              <a:rPr lang="zh-CN" altLang="en-US" sz="1400" b="1" dirty="0">
                <a:solidFill>
                  <a:srgbClr val="000000"/>
                </a:solidFill>
                <a:latin typeface="微软雅黑" panose="020B0503020204020204" pitchFamily="34" charset="-122"/>
                <a:ea typeface="微软雅黑" panose="020B0503020204020204" pitchFamily="34" charset="-122"/>
              </a:rPr>
              <a:t>厚度</a:t>
            </a:r>
            <a:r>
              <a:rPr lang="zh-CN" altLang="en-US" sz="1400" dirty="0">
                <a:solidFill>
                  <a:srgbClr val="000000"/>
                </a:solidFill>
                <a:latin typeface="微软雅黑" panose="020B0503020204020204" pitchFamily="34" charset="-122"/>
                <a:ea typeface="微软雅黑" panose="020B0503020204020204" pitchFamily="34" charset="-122"/>
              </a:rPr>
              <a:t>的增加，</a:t>
            </a:r>
            <a:r>
              <a:rPr lang="zh-CN" altLang="en-US" sz="1400" b="1" dirty="0">
                <a:solidFill>
                  <a:srgbClr val="000000"/>
                </a:solidFill>
                <a:latin typeface="微软雅黑" panose="020B0503020204020204" pitchFamily="34" charset="-122"/>
                <a:ea typeface="微软雅黑" panose="020B0503020204020204" pitchFamily="34" charset="-122"/>
              </a:rPr>
              <a:t>逐渐</a:t>
            </a:r>
            <a:r>
              <a:rPr lang="zh-CN" altLang="en-US" sz="1400" dirty="0">
                <a:solidFill>
                  <a:srgbClr val="000000"/>
                </a:solidFill>
                <a:latin typeface="微软雅黑" panose="020B0503020204020204" pitchFamily="34" charset="-122"/>
                <a:ea typeface="微软雅黑" panose="020B0503020204020204" pitchFamily="34" charset="-122"/>
              </a:rPr>
              <a:t>形成聚合网状结构，</a:t>
            </a:r>
            <a:r>
              <a:rPr lang="zh-CN" altLang="en-US" sz="1400" b="1" dirty="0">
                <a:solidFill>
                  <a:srgbClr val="000000"/>
                </a:solidFill>
                <a:latin typeface="微软雅黑" panose="020B0503020204020204" pitchFamily="34" charset="-122"/>
                <a:ea typeface="微软雅黑" panose="020B0503020204020204" pitchFamily="34" charset="-122"/>
              </a:rPr>
              <a:t>增强</a:t>
            </a:r>
            <a:r>
              <a:rPr lang="zh-CN" altLang="en-US" sz="1400" dirty="0">
                <a:solidFill>
                  <a:srgbClr val="000000"/>
                </a:solidFill>
                <a:latin typeface="微软雅黑" panose="020B0503020204020204" pitchFamily="34" charset="-122"/>
                <a:ea typeface="微软雅黑" panose="020B0503020204020204" pitchFamily="34" charset="-122"/>
              </a:rPr>
              <a:t>了阻尼涂层的</a:t>
            </a:r>
            <a:r>
              <a:rPr lang="zh-CN" altLang="en-US" sz="1400" b="1" dirty="0">
                <a:solidFill>
                  <a:srgbClr val="000000"/>
                </a:solidFill>
                <a:latin typeface="微软雅黑" panose="020B0503020204020204" pitchFamily="34" charset="-122"/>
                <a:ea typeface="微软雅黑" panose="020B0503020204020204" pitchFamily="34" charset="-122"/>
              </a:rPr>
              <a:t>阻尼性能</a:t>
            </a:r>
          </a:p>
          <a:p>
            <a:pPr algn="just">
              <a:lnSpc>
                <a:spcPct val="120000"/>
              </a:lnSpc>
              <a:buClr>
                <a:srgbClr val="00642D"/>
              </a:buClr>
              <a:buFont typeface="Wingdings" panose="05000000000000000000" pitchFamily="2" charset="2"/>
              <a:buChar char="p"/>
            </a:pPr>
            <a:r>
              <a:rPr lang="zh-CN" altLang="en-US" sz="1400" b="1" dirty="0">
                <a:solidFill>
                  <a:srgbClr val="000000"/>
                </a:solidFill>
                <a:latin typeface="微软雅黑" panose="020B0503020204020204" pitchFamily="34" charset="-122"/>
                <a:ea typeface="微软雅黑" panose="020B0503020204020204" pitchFamily="34" charset="-122"/>
              </a:rPr>
              <a:t>约束层</a:t>
            </a:r>
            <a:r>
              <a:rPr lang="zh-CN" altLang="en-US" sz="1400" dirty="0">
                <a:solidFill>
                  <a:srgbClr val="000000"/>
                </a:solidFill>
                <a:latin typeface="微软雅黑" panose="020B0503020204020204" pitchFamily="34" charset="-122"/>
                <a:ea typeface="微软雅黑" panose="020B0503020204020204" pitchFamily="34" charset="-122"/>
              </a:rPr>
              <a:t>极大的</a:t>
            </a:r>
            <a:r>
              <a:rPr lang="zh-CN" altLang="en-US" sz="1400" b="1" dirty="0">
                <a:solidFill>
                  <a:srgbClr val="000000"/>
                </a:solidFill>
                <a:latin typeface="微软雅黑" panose="020B0503020204020204" pitchFamily="34" charset="-122"/>
                <a:ea typeface="微软雅黑" panose="020B0503020204020204" pitchFamily="34" charset="-122"/>
              </a:rPr>
              <a:t>提升了阻尼性能</a:t>
            </a: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8" y="3279456"/>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3" name="图片 22">
            <a:extLst>
              <a:ext uri="{FF2B5EF4-FFF2-40B4-BE49-F238E27FC236}">
                <a16:creationId xmlns:a16="http://schemas.microsoft.com/office/drawing/2014/main" id="{DCDBC231-CDC6-4E40-B370-E56A1BAA57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443" y="1438466"/>
            <a:ext cx="2699385" cy="1875155"/>
          </a:xfrm>
          <a:prstGeom prst="rect">
            <a:avLst/>
          </a:prstGeom>
        </p:spPr>
      </p:pic>
      <p:pic>
        <p:nvPicPr>
          <p:cNvPr id="24" name="图片 23">
            <a:extLst>
              <a:ext uri="{FF2B5EF4-FFF2-40B4-BE49-F238E27FC236}">
                <a16:creationId xmlns:a16="http://schemas.microsoft.com/office/drawing/2014/main" id="{6881DF9A-AAAB-4AF7-93DE-6C23916F512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466"/>
            <a:ext cx="2699385" cy="1875155"/>
          </a:xfrm>
          <a:prstGeom prst="rect">
            <a:avLst/>
          </a:prstGeom>
        </p:spPr>
      </p:pic>
    </p:spTree>
    <p:extLst>
      <p:ext uri="{BB962C8B-B14F-4D97-AF65-F5344CB8AC3E}">
        <p14:creationId xmlns:p14="http://schemas.microsoft.com/office/powerpoint/2010/main" val="28948039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4" name="文本框 53">
            <a:extLst>
              <a:ext uri="{FF2B5EF4-FFF2-40B4-BE49-F238E27FC236}">
                <a16:creationId xmlns:a16="http://schemas.microsoft.com/office/drawing/2014/main" id="{023121A6-09C2-4EA2-A3F6-BCAC78964075}"/>
              </a:ext>
            </a:extLst>
          </p:cNvPr>
          <p:cNvSpPr txBox="1"/>
          <p:nvPr/>
        </p:nvSpPr>
        <p:spPr>
          <a:xfrm>
            <a:off x="347920" y="3442939"/>
            <a:ext cx="7763613" cy="1272271"/>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300" b="1" dirty="0">
                <a:latin typeface="微软雅黑" panose="020B0503020204020204" pitchFamily="34" charset="-122"/>
                <a:ea typeface="微软雅黑" panose="020B0503020204020204" pitchFamily="34" charset="-122"/>
              </a:rPr>
              <a:t>低</a:t>
            </a:r>
            <a:r>
              <a:rPr lang="zh-CN" altLang="en-US" sz="1300" dirty="0">
                <a:latin typeface="微软雅黑" panose="020B0503020204020204" pitchFamily="34" charset="-122"/>
                <a:ea typeface="微软雅黑" panose="020B0503020204020204" pitchFamily="34" charset="-122"/>
              </a:rPr>
              <a:t>固体含量：其减振机理主要是利用</a:t>
            </a:r>
            <a:r>
              <a:rPr lang="zh-CN" altLang="en-US" sz="1300" b="1" dirty="0">
                <a:latin typeface="微软雅黑" panose="020B0503020204020204" pitchFamily="34" charset="-122"/>
                <a:ea typeface="微软雅黑" panose="020B0503020204020204" pitchFamily="34" charset="-122"/>
              </a:rPr>
              <a:t>云母片层间的滑移</a:t>
            </a:r>
            <a:r>
              <a:rPr lang="zh-CN" altLang="en-US" sz="1300" dirty="0">
                <a:latin typeface="微软雅黑" panose="020B0503020204020204" pitchFamily="34" charset="-122"/>
                <a:ea typeface="微软雅黑" panose="020B0503020204020204" pitchFamily="34" charset="-122"/>
              </a:rPr>
              <a:t>，将</a:t>
            </a:r>
            <a:r>
              <a:rPr lang="zh-CN" altLang="en-US" sz="1300" b="1" dirty="0">
                <a:latin typeface="微软雅黑" panose="020B0503020204020204" pitchFamily="34" charset="-122"/>
                <a:ea typeface="微软雅黑" panose="020B0503020204020204" pitchFamily="34" charset="-122"/>
              </a:rPr>
              <a:t>机械能转换为热能</a:t>
            </a:r>
            <a:r>
              <a:rPr lang="zh-CN" altLang="en-US" sz="1300" dirty="0">
                <a:latin typeface="微软雅黑" panose="020B0503020204020204" pitchFamily="34" charset="-122"/>
                <a:ea typeface="微软雅黑" panose="020B0503020204020204" pitchFamily="34" charset="-122"/>
              </a:rPr>
              <a:t>消耗，因此当厚度过厚影响云母片层滑移会导致水性阻尼减振涂层的阻尼性能降低</a:t>
            </a:r>
            <a:endParaRPr lang="en-US" altLang="zh-CN" sz="13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300" b="1" dirty="0">
                <a:latin typeface="微软雅黑" panose="020B0503020204020204" pitchFamily="34" charset="-122"/>
                <a:ea typeface="微软雅黑" panose="020B0503020204020204" pitchFamily="34" charset="-122"/>
              </a:rPr>
              <a:t>中</a:t>
            </a:r>
            <a:r>
              <a:rPr lang="zh-CN" altLang="en-US" sz="1300" dirty="0">
                <a:latin typeface="微软雅黑" panose="020B0503020204020204" pitchFamily="34" charset="-122"/>
                <a:ea typeface="微软雅黑" panose="020B0503020204020204" pitchFamily="34" charset="-122"/>
              </a:rPr>
              <a:t>固体含量：云母片层间的</a:t>
            </a:r>
            <a:r>
              <a:rPr lang="zh-CN" altLang="en-US" sz="1300" b="1" dirty="0">
                <a:latin typeface="微软雅黑" panose="020B0503020204020204" pitchFamily="34" charset="-122"/>
                <a:ea typeface="微软雅黑" panose="020B0503020204020204" pitchFamily="34" charset="-122"/>
              </a:rPr>
              <a:t>滑移较难</a:t>
            </a:r>
            <a:r>
              <a:rPr lang="zh-CN" altLang="en-US" sz="1300" dirty="0">
                <a:latin typeface="微软雅黑" panose="020B0503020204020204" pitchFamily="34" charset="-122"/>
                <a:ea typeface="微软雅黑" panose="020B0503020204020204" pitchFamily="34" charset="-122"/>
              </a:rPr>
              <a:t>，但受</a:t>
            </a:r>
            <a:r>
              <a:rPr lang="zh-CN" altLang="en-US" sz="1300" b="1" dirty="0">
                <a:latin typeface="微软雅黑" panose="020B0503020204020204" pitchFamily="34" charset="-122"/>
                <a:ea typeface="微软雅黑" panose="020B0503020204020204" pitchFamily="34" charset="-122"/>
              </a:rPr>
              <a:t>约束层</a:t>
            </a:r>
            <a:r>
              <a:rPr lang="zh-CN" altLang="en-US" sz="1300" dirty="0">
                <a:latin typeface="微软雅黑" panose="020B0503020204020204" pitchFamily="34" charset="-122"/>
                <a:ea typeface="微软雅黑" panose="020B0503020204020204" pitchFamily="34" charset="-122"/>
              </a:rPr>
              <a:t>影响，随着厚度的增加，逐渐形成聚合网状结构，增强了阻尼涂层的阻尼性能</a:t>
            </a:r>
            <a:endParaRPr lang="en-US" altLang="zh-CN" sz="13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300" b="1" dirty="0">
                <a:latin typeface="微软雅黑" panose="020B0503020204020204" pitchFamily="34" charset="-122"/>
                <a:ea typeface="微软雅黑" panose="020B0503020204020204" pitchFamily="34" charset="-122"/>
              </a:rPr>
              <a:t>高</a:t>
            </a:r>
            <a:r>
              <a:rPr lang="zh-CN" altLang="en-US" sz="1300" dirty="0">
                <a:latin typeface="微软雅黑" panose="020B0503020204020204" pitchFamily="34" charset="-122"/>
                <a:ea typeface="微软雅黑" panose="020B0503020204020204" pitchFamily="34" charset="-122"/>
              </a:rPr>
              <a:t>固体含量：其减振机理主要是形成</a:t>
            </a:r>
            <a:r>
              <a:rPr lang="zh-CN" altLang="en-US" sz="1300" b="1" dirty="0">
                <a:latin typeface="微软雅黑" panose="020B0503020204020204" pitchFamily="34" charset="-122"/>
                <a:ea typeface="微软雅黑" panose="020B0503020204020204" pitchFamily="34" charset="-122"/>
              </a:rPr>
              <a:t>聚合网状结构</a:t>
            </a:r>
            <a:r>
              <a:rPr lang="zh-CN" altLang="en-US" sz="1300" dirty="0">
                <a:latin typeface="微软雅黑" panose="020B0503020204020204" pitchFamily="34" charset="-122"/>
                <a:ea typeface="微软雅黑" panose="020B0503020204020204" pitchFamily="34" charset="-122"/>
              </a:rPr>
              <a:t>，从而</a:t>
            </a:r>
            <a:r>
              <a:rPr lang="zh-CN" altLang="en-US" sz="1300" b="1" dirty="0">
                <a:latin typeface="微软雅黑" panose="020B0503020204020204" pitchFamily="34" charset="-122"/>
                <a:ea typeface="微软雅黑" panose="020B0503020204020204" pitchFamily="34" charset="-122"/>
              </a:rPr>
              <a:t>增强</a:t>
            </a:r>
            <a:r>
              <a:rPr lang="zh-CN" altLang="en-US" sz="1300" dirty="0">
                <a:latin typeface="微软雅黑" panose="020B0503020204020204" pitchFamily="34" charset="-122"/>
                <a:ea typeface="微软雅黑" panose="020B0503020204020204" pitchFamily="34" charset="-122"/>
              </a:rPr>
              <a:t>水性阻尼减振涂层的</a:t>
            </a:r>
            <a:r>
              <a:rPr lang="zh-CN" altLang="en-US" sz="1300" b="1" dirty="0">
                <a:latin typeface="微软雅黑" panose="020B0503020204020204" pitchFamily="34" charset="-122"/>
                <a:ea typeface="微软雅黑" panose="020B0503020204020204" pitchFamily="34" charset="-122"/>
              </a:rPr>
              <a:t>阻尼性能</a:t>
            </a:r>
            <a:endParaRPr lang="en-US" altLang="zh-CN" sz="1300" b="1" dirty="0">
              <a:latin typeface="微软雅黑" panose="020B0503020204020204" pitchFamily="34" charset="-122"/>
              <a:ea typeface="微软雅黑" panose="020B0503020204020204" pitchFamily="34" charset="-122"/>
            </a:endParaRPr>
          </a:p>
        </p:txBody>
      </p:sp>
      <p:grpSp>
        <p:nvGrpSpPr>
          <p:cNvPr id="4" name="组合 3">
            <a:extLst>
              <a:ext uri="{FF2B5EF4-FFF2-40B4-BE49-F238E27FC236}">
                <a16:creationId xmlns:a16="http://schemas.microsoft.com/office/drawing/2014/main" id="{0002DE54-3E4F-4664-A17F-B8FADBB13BAC}"/>
              </a:ext>
            </a:extLst>
          </p:cNvPr>
          <p:cNvGrpSpPr/>
          <p:nvPr/>
        </p:nvGrpSpPr>
        <p:grpSpPr>
          <a:xfrm>
            <a:off x="501791" y="578969"/>
            <a:ext cx="7455870" cy="2804947"/>
            <a:chOff x="41230" y="579765"/>
            <a:chExt cx="7455870" cy="2804947"/>
          </a:xfrm>
        </p:grpSpPr>
        <p:sp>
          <p:nvSpPr>
            <p:cNvPr id="29" name="文本框 28">
              <a:extLst>
                <a:ext uri="{FF2B5EF4-FFF2-40B4-BE49-F238E27FC236}">
                  <a16:creationId xmlns:a16="http://schemas.microsoft.com/office/drawing/2014/main" id="{16BE3698-2BBC-4C0C-A5D2-E94DB526A53F}"/>
                </a:ext>
              </a:extLst>
            </p:cNvPr>
            <p:cNvSpPr txBox="1"/>
            <p:nvPr/>
          </p:nvSpPr>
          <p:spPr>
            <a:xfrm>
              <a:off x="4571090" y="2995933"/>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grpSp>
          <p:nvGrpSpPr>
            <p:cNvPr id="3" name="组合 2">
              <a:extLst>
                <a:ext uri="{FF2B5EF4-FFF2-40B4-BE49-F238E27FC236}">
                  <a16:creationId xmlns:a16="http://schemas.microsoft.com/office/drawing/2014/main" id="{44E986BA-4B9D-4FBD-ACCC-C5D4C9A79817}"/>
                </a:ext>
              </a:extLst>
            </p:cNvPr>
            <p:cNvGrpSpPr/>
            <p:nvPr/>
          </p:nvGrpSpPr>
          <p:grpSpPr>
            <a:xfrm>
              <a:off x="41230" y="579765"/>
              <a:ext cx="7455870" cy="2804947"/>
              <a:chOff x="41230" y="579765"/>
              <a:chExt cx="7455870" cy="2804947"/>
            </a:xfrm>
          </p:grpSpPr>
          <p:pic>
            <p:nvPicPr>
              <p:cNvPr id="17" name="图片 16">
                <a:extLst>
                  <a:ext uri="{FF2B5EF4-FFF2-40B4-BE49-F238E27FC236}">
                    <a16:creationId xmlns:a16="http://schemas.microsoft.com/office/drawing/2014/main" id="{80CBF382-F28A-4009-8018-8A88C864D1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09978" y="639775"/>
                <a:ext cx="3887122" cy="2250343"/>
              </a:xfrm>
              <a:prstGeom prst="rect">
                <a:avLst/>
              </a:prstGeom>
            </p:spPr>
          </p:pic>
          <p:pic>
            <p:nvPicPr>
              <p:cNvPr id="16" name="图片 15">
                <a:extLst>
                  <a:ext uri="{FF2B5EF4-FFF2-40B4-BE49-F238E27FC236}">
                    <a16:creationId xmlns:a16="http://schemas.microsoft.com/office/drawing/2014/main" id="{1C720D84-8DD1-4BD1-BD0C-3679E8D08D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230" y="648607"/>
                <a:ext cx="3887122" cy="2250343"/>
              </a:xfrm>
              <a:prstGeom prst="rect">
                <a:avLst/>
              </a:prstGeom>
            </p:spPr>
          </p:pic>
          <p:sp>
            <p:nvSpPr>
              <p:cNvPr id="40" name="矩形 39">
                <a:extLst>
                  <a:ext uri="{FF2B5EF4-FFF2-40B4-BE49-F238E27FC236}">
                    <a16:creationId xmlns:a16="http://schemas.microsoft.com/office/drawing/2014/main" id="{A9B4937B-C7B5-499A-8577-5EA226AC5D84}"/>
                  </a:ext>
                </a:extLst>
              </p:cNvPr>
              <p:cNvSpPr/>
              <p:nvPr/>
            </p:nvSpPr>
            <p:spPr bwMode="auto">
              <a:xfrm>
                <a:off x="3938787" y="579765"/>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nvGrpSpPr>
              <p:cNvPr id="5" name="组合 4">
                <a:extLst>
                  <a:ext uri="{FF2B5EF4-FFF2-40B4-BE49-F238E27FC236}">
                    <a16:creationId xmlns:a16="http://schemas.microsoft.com/office/drawing/2014/main" id="{84A6A2FA-0CB7-4048-8641-E8191DB56158}"/>
                  </a:ext>
                </a:extLst>
              </p:cNvPr>
              <p:cNvGrpSpPr/>
              <p:nvPr/>
            </p:nvGrpSpPr>
            <p:grpSpPr>
              <a:xfrm>
                <a:off x="338388" y="590380"/>
                <a:ext cx="3168353" cy="2794332"/>
                <a:chOff x="624941" y="778660"/>
                <a:chExt cx="3168353" cy="2794332"/>
              </a:xfrm>
            </p:grpSpPr>
            <p:sp>
              <p:nvSpPr>
                <p:cNvPr id="43" name="文本框 42">
                  <a:extLst>
                    <a:ext uri="{FF2B5EF4-FFF2-40B4-BE49-F238E27FC236}">
                      <a16:creationId xmlns:a16="http://schemas.microsoft.com/office/drawing/2014/main" id="{66681C4A-665E-4416-A648-D59872A37E40}"/>
                    </a:ext>
                  </a:extLst>
                </p:cNvPr>
                <p:cNvSpPr txBox="1"/>
                <p:nvPr/>
              </p:nvSpPr>
              <p:spPr>
                <a:xfrm>
                  <a:off x="1253827" y="3193044"/>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30" name="矩形 29">
                  <a:extLst>
                    <a:ext uri="{FF2B5EF4-FFF2-40B4-BE49-F238E27FC236}">
                      <a16:creationId xmlns:a16="http://schemas.microsoft.com/office/drawing/2014/main" id="{DD154F28-7E86-4C83-8AC4-0363FE812AFD}"/>
                    </a:ext>
                  </a:extLst>
                </p:cNvPr>
                <p:cNvSpPr/>
                <p:nvPr/>
              </p:nvSpPr>
              <p:spPr bwMode="auto">
                <a:xfrm>
                  <a:off x="624941" y="778660"/>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grpSp>
      <p:sp>
        <p:nvSpPr>
          <p:cNvPr id="2" name="箭头: 右弧形 1">
            <a:extLst>
              <a:ext uri="{FF2B5EF4-FFF2-40B4-BE49-F238E27FC236}">
                <a16:creationId xmlns:a16="http://schemas.microsoft.com/office/drawing/2014/main" id="{0338F53C-A5B7-43A0-836C-1B2FCAB312C6}"/>
              </a:ext>
            </a:extLst>
          </p:cNvPr>
          <p:cNvSpPr/>
          <p:nvPr/>
        </p:nvSpPr>
        <p:spPr bwMode="auto">
          <a:xfrm>
            <a:off x="8172400" y="1833572"/>
            <a:ext cx="864096" cy="2466367"/>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4238069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60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1.2mm</a:t>
            </a:r>
            <a:r>
              <a:rPr lang="zh-CN" altLang="en-US" sz="1400"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约束层厚度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3127627603"/>
              </p:ext>
            </p:extLst>
          </p:nvPr>
        </p:nvGraphicFramePr>
        <p:xfrm>
          <a:off x="755576" y="3806991"/>
          <a:ext cx="5811956" cy="9193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10.571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7.43884</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71.09</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800950898"/>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1.2</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11.69792</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8.27109</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67.93</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2484076"/>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982579"/>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70903" y="1795980"/>
            <a:ext cx="2004125" cy="239719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略微降低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，片层滑移逐渐变得</a:t>
            </a:r>
            <a:r>
              <a:rPr lang="zh-CN" altLang="en-US" sz="1400" b="1" dirty="0">
                <a:latin typeface="微软雅黑" panose="020B0503020204020204" pitchFamily="34" charset="-122"/>
                <a:ea typeface="微软雅黑" panose="020B0503020204020204" pitchFamily="34" charset="-122"/>
              </a:rPr>
              <a:t>困难，</a:t>
            </a:r>
            <a:r>
              <a:rPr lang="zh-CN" altLang="en-US" sz="1400" dirty="0">
                <a:latin typeface="微软雅黑" panose="020B0503020204020204" pitchFamily="34" charset="-122"/>
                <a:ea typeface="微软雅黑" panose="020B0503020204020204" pitchFamily="34" charset="-122"/>
              </a:rPr>
              <a:t>涂层本身</a:t>
            </a:r>
            <a:r>
              <a:rPr lang="zh-CN" altLang="en-US" sz="1400" b="1" dirty="0">
                <a:latin typeface="微软雅黑" panose="020B0503020204020204" pitchFamily="34" charset="-122"/>
                <a:ea typeface="微软雅黑" panose="020B0503020204020204" pitchFamily="34" charset="-122"/>
              </a:rPr>
              <a:t>阻尼性能下降</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约束层</a:t>
            </a:r>
            <a:r>
              <a:rPr lang="zh-CN" altLang="en-US" sz="1400" dirty="0">
                <a:latin typeface="微软雅黑" panose="020B0503020204020204" pitchFamily="34" charset="-122"/>
                <a:ea typeface="微软雅黑" panose="020B0503020204020204" pitchFamily="34" charset="-122"/>
              </a:rPr>
              <a:t>极大的</a:t>
            </a:r>
            <a:r>
              <a:rPr lang="zh-CN" altLang="en-US" sz="1400" b="1" dirty="0">
                <a:latin typeface="微软雅黑" panose="020B0503020204020204" pitchFamily="34" charset="-122"/>
                <a:ea typeface="微软雅黑" panose="020B0503020204020204" pitchFamily="34" charset="-122"/>
              </a:rPr>
              <a:t>提升了阻尼性能</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65794"/>
            <a:chOff x="3069532" y="1282994"/>
            <a:chExt cx="2829120" cy="2365794"/>
          </a:xfrm>
        </p:grpSpPr>
        <p:sp>
          <p:nvSpPr>
            <p:cNvPr id="29" name="文本框 28">
              <a:extLst>
                <a:ext uri="{FF2B5EF4-FFF2-40B4-BE49-F238E27FC236}">
                  <a16:creationId xmlns:a16="http://schemas.microsoft.com/office/drawing/2014/main" id="{16BE3698-2BBC-4C0C-A5D2-E94DB526A53F}"/>
                </a:ext>
              </a:extLst>
            </p:cNvPr>
            <p:cNvSpPr txBox="1"/>
            <p:nvPr/>
          </p:nvSpPr>
          <p:spPr>
            <a:xfrm>
              <a:off x="3529291" y="3278232"/>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3" name="图片 22">
            <a:extLst>
              <a:ext uri="{FF2B5EF4-FFF2-40B4-BE49-F238E27FC236}">
                <a16:creationId xmlns:a16="http://schemas.microsoft.com/office/drawing/2014/main" id="{F73A0579-5338-40BA-B57E-9EAFEAF290D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9267" y="1438467"/>
            <a:ext cx="2699385" cy="1875155"/>
          </a:xfrm>
          <a:prstGeom prst="rect">
            <a:avLst/>
          </a:prstGeom>
        </p:spPr>
      </p:pic>
      <p:pic>
        <p:nvPicPr>
          <p:cNvPr id="24" name="图片 23">
            <a:extLst>
              <a:ext uri="{FF2B5EF4-FFF2-40B4-BE49-F238E27FC236}">
                <a16:creationId xmlns:a16="http://schemas.microsoft.com/office/drawing/2014/main" id="{D8B7A0B4-8860-4F59-9A44-A5ACA9B6C1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3279" y="1438467"/>
            <a:ext cx="2699385" cy="1875155"/>
          </a:xfrm>
          <a:prstGeom prst="rect">
            <a:avLst/>
          </a:prstGeom>
        </p:spPr>
      </p:pic>
    </p:spTree>
    <p:extLst>
      <p:ext uri="{BB962C8B-B14F-4D97-AF65-F5344CB8AC3E}">
        <p14:creationId xmlns:p14="http://schemas.microsoft.com/office/powerpoint/2010/main" val="236895690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120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40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1.4mm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1.6mm</a:t>
            </a:r>
            <a:r>
              <a:rPr lang="zh-CN" altLang="en-US" sz="1400"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约束层厚度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2248732736"/>
              </p:ext>
            </p:extLst>
          </p:nvPr>
        </p:nvGraphicFramePr>
        <p:xfrm>
          <a:off x="755576" y="3806991"/>
          <a:ext cx="5811956" cy="12241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5.29094</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3.66609</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85.65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800950898"/>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1.4</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6.80039</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4.75095</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81.74</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2484076"/>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1.6</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7.8259</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5.06998</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79.49</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927852"/>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2226" y="2442311"/>
            <a:ext cx="2004125" cy="162159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en-US" altLang="zh-CN" sz="1400" dirty="0">
                <a:solidFill>
                  <a:srgbClr val="000000"/>
                </a:solidFill>
                <a:latin typeface="微软雅黑" panose="020B0503020204020204" pitchFamily="34" charset="-122"/>
                <a:ea typeface="微软雅黑" panose="020B0503020204020204" pitchFamily="34" charset="-122"/>
              </a:rPr>
              <a:t>40</a:t>
            </a:r>
            <a:r>
              <a:rPr lang="zh-CN" altLang="en-US" sz="1400" dirty="0">
                <a:solidFill>
                  <a:srgbClr val="000000"/>
                </a:solidFill>
                <a:latin typeface="微软雅黑" panose="020B0503020204020204" pitchFamily="34" charset="-122"/>
                <a:ea typeface="微软雅黑" panose="020B0503020204020204" pitchFamily="34" charset="-122"/>
              </a:rPr>
              <a:t>目相较于</a:t>
            </a:r>
            <a:r>
              <a:rPr lang="en-US" altLang="zh-CN" sz="1400" dirty="0">
                <a:solidFill>
                  <a:srgbClr val="000000"/>
                </a:solidFill>
                <a:latin typeface="微软雅黑" panose="020B0503020204020204" pitchFamily="34" charset="-122"/>
                <a:ea typeface="微软雅黑" panose="020B0503020204020204" pitchFamily="34" charset="-122"/>
              </a:rPr>
              <a:t>10</a:t>
            </a:r>
            <a:r>
              <a:rPr lang="zh-CN" altLang="en-US" sz="1400" dirty="0">
                <a:solidFill>
                  <a:srgbClr val="000000"/>
                </a:solidFill>
                <a:latin typeface="微软雅黑" panose="020B0503020204020204" pitchFamily="34" charset="-122"/>
                <a:ea typeface="微软雅黑" panose="020B0503020204020204" pitchFamily="34" charset="-122"/>
              </a:rPr>
              <a:t>目粒径</a:t>
            </a:r>
            <a:r>
              <a:rPr lang="zh-CN" altLang="en-US" sz="1400" b="1" dirty="0">
                <a:solidFill>
                  <a:srgbClr val="000000"/>
                </a:solidFill>
                <a:latin typeface="微软雅黑" panose="020B0503020204020204" pitchFamily="34" charset="-122"/>
                <a:ea typeface="微软雅黑" panose="020B0503020204020204" pitchFamily="34" charset="-122"/>
              </a:rPr>
              <a:t>较小</a:t>
            </a:r>
            <a:r>
              <a:rPr lang="zh-CN" altLang="en-US" sz="1400" dirty="0">
                <a:solidFill>
                  <a:srgbClr val="000000"/>
                </a:solidFill>
                <a:latin typeface="微软雅黑" panose="020B0503020204020204" pitchFamily="34" charset="-122"/>
                <a:ea typeface="微软雅黑" panose="020B0503020204020204" pitchFamily="34" charset="-122"/>
              </a:rPr>
              <a:t>，</a:t>
            </a:r>
            <a:r>
              <a:rPr lang="zh-CN" altLang="en-US" sz="1400" dirty="0">
                <a:latin typeface="微软雅黑" panose="020B0503020204020204" pitchFamily="34" charset="-122"/>
                <a:ea typeface="微软雅黑" panose="020B0503020204020204" pitchFamily="34" charset="-122"/>
              </a:rPr>
              <a:t>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，阻尼性能会</a:t>
            </a:r>
            <a:r>
              <a:rPr lang="zh-CN" altLang="en-US" sz="1400" b="1" dirty="0">
                <a:latin typeface="微软雅黑" panose="020B0503020204020204" pitchFamily="34" charset="-122"/>
                <a:ea typeface="微软雅黑" panose="020B0503020204020204" pitchFamily="34" charset="-122"/>
              </a:rPr>
              <a:t>略微降低</a:t>
            </a:r>
            <a:endParaRPr lang="en-US" altLang="zh-CN" sz="14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约束层</a:t>
            </a:r>
            <a:r>
              <a:rPr lang="zh-CN" altLang="en-US" sz="1400" dirty="0">
                <a:latin typeface="微软雅黑" panose="020B0503020204020204" pitchFamily="34" charset="-122"/>
                <a:ea typeface="微软雅黑" panose="020B0503020204020204" pitchFamily="34" charset="-122"/>
              </a:rPr>
              <a:t>极大的</a:t>
            </a:r>
            <a:r>
              <a:rPr lang="zh-CN" altLang="en-US" sz="1400" b="1" dirty="0">
                <a:latin typeface="微软雅黑" panose="020B0503020204020204" pitchFamily="34" charset="-122"/>
                <a:ea typeface="微软雅黑" panose="020B0503020204020204" pitchFamily="34" charset="-122"/>
              </a:rPr>
              <a:t>提升了阻尼性能</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71347"/>
            <a:chOff x="3069532" y="1282994"/>
            <a:chExt cx="2829120" cy="2371347"/>
          </a:xfrm>
        </p:grpSpPr>
        <p:sp>
          <p:nvSpPr>
            <p:cNvPr id="29" name="文本框 28">
              <a:extLst>
                <a:ext uri="{FF2B5EF4-FFF2-40B4-BE49-F238E27FC236}">
                  <a16:creationId xmlns:a16="http://schemas.microsoft.com/office/drawing/2014/main" id="{16BE3698-2BBC-4C0C-A5D2-E94DB526A53F}"/>
                </a:ext>
              </a:extLst>
            </p:cNvPr>
            <p:cNvSpPr txBox="1"/>
            <p:nvPr/>
          </p:nvSpPr>
          <p:spPr>
            <a:xfrm>
              <a:off x="3532219" y="3285009"/>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3" name="图片 22">
            <a:extLst>
              <a:ext uri="{FF2B5EF4-FFF2-40B4-BE49-F238E27FC236}">
                <a16:creationId xmlns:a16="http://schemas.microsoft.com/office/drawing/2014/main" id="{AEFC62EA-A40D-426D-8BCF-984F7EDCCD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36" y="1438467"/>
            <a:ext cx="2700000" cy="1875441"/>
          </a:xfrm>
          <a:prstGeom prst="rect">
            <a:avLst/>
          </a:prstGeom>
        </p:spPr>
      </p:pic>
      <p:pic>
        <p:nvPicPr>
          <p:cNvPr id="24" name="图片 23">
            <a:extLst>
              <a:ext uri="{FF2B5EF4-FFF2-40B4-BE49-F238E27FC236}">
                <a16:creationId xmlns:a16="http://schemas.microsoft.com/office/drawing/2014/main" id="{F9C2DF32-FA92-4338-9AB2-01629088FE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972" y="1438467"/>
            <a:ext cx="2700000" cy="1875441"/>
          </a:xfrm>
          <a:prstGeom prst="rect">
            <a:avLst/>
          </a:prstGeom>
        </p:spPr>
      </p:pic>
    </p:spTree>
    <p:extLst>
      <p:ext uri="{BB962C8B-B14F-4D97-AF65-F5344CB8AC3E}">
        <p14:creationId xmlns:p14="http://schemas.microsoft.com/office/powerpoint/2010/main" val="161633062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fade">
                                      <p:cBhvr>
                                        <p:cTn id="22" dur="500"/>
                                        <p:tgtEl>
                                          <p:spTgt spid="48"/>
                                        </p:tgtEl>
                                      </p:cBhvr>
                                    </p:animEffect>
                                  </p:childTnLst>
                                </p:cTn>
                              </p:par>
                              <p:par>
                                <p:cTn id="23" presetID="10"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3" name="文本框 52">
            <a:extLst>
              <a:ext uri="{FF2B5EF4-FFF2-40B4-BE49-F238E27FC236}">
                <a16:creationId xmlns:a16="http://schemas.microsoft.com/office/drawing/2014/main" id="{7A5D56F3-A53A-4887-AA45-3CCBE5E8372A}"/>
              </a:ext>
            </a:extLst>
          </p:cNvPr>
          <p:cNvSpPr txBox="1"/>
          <p:nvPr/>
        </p:nvSpPr>
        <p:spPr>
          <a:xfrm>
            <a:off x="86696" y="612878"/>
            <a:ext cx="8967926" cy="587469"/>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原料</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180</a:t>
            </a:r>
            <a:r>
              <a:rPr lang="zh-CN" altLang="en-US" sz="1400" dirty="0">
                <a:latin typeface="微软雅黑" panose="020B0503020204020204" pitchFamily="34" charset="-122"/>
                <a:ea typeface="微软雅黑" panose="020B0503020204020204" pitchFamily="34" charset="-122"/>
              </a:rPr>
              <a:t>克</a:t>
            </a:r>
            <a:r>
              <a:rPr lang="en-US" altLang="zh-CN" sz="1400" dirty="0">
                <a:latin typeface="微软雅黑" panose="020B0503020204020204" pitchFamily="34" charset="-122"/>
                <a:ea typeface="微软雅黑" panose="020B0503020204020204" pitchFamily="34" charset="-122"/>
              </a:rPr>
              <a:t>10</a:t>
            </a:r>
            <a:r>
              <a:rPr lang="zh-CN" altLang="en-US" sz="1400" dirty="0">
                <a:latin typeface="微软雅黑" panose="020B0503020204020204" pitchFamily="34" charset="-122"/>
                <a:ea typeface="微软雅黑" panose="020B0503020204020204" pitchFamily="34" charset="-122"/>
              </a:rPr>
              <a:t>目云母粉、</a:t>
            </a:r>
            <a:r>
              <a:rPr lang="en-US" altLang="zh-CN" sz="1400" dirty="0">
                <a:latin typeface="微软雅黑" panose="020B0503020204020204" pitchFamily="34" charset="-122"/>
                <a:ea typeface="微软雅黑" panose="020B0503020204020204" pitchFamily="34" charset="-122"/>
              </a:rPr>
              <a:t>300ml</a:t>
            </a:r>
            <a:r>
              <a:rPr lang="zh-CN" altLang="en-US" sz="1400" dirty="0">
                <a:latin typeface="微软雅黑" panose="020B0503020204020204" pitchFamily="34" charset="-122"/>
                <a:ea typeface="微软雅黑" panose="020B0503020204020204" pitchFamily="34" charset="-122"/>
              </a:rPr>
              <a:t>丙烯酸乳液、其余均按配方</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u"/>
            </a:pPr>
            <a:r>
              <a:rPr lang="zh-CN" altLang="en-US" sz="1400" b="1" dirty="0">
                <a:solidFill>
                  <a:srgbClr val="7030A0"/>
                </a:solidFill>
                <a:latin typeface="微软雅黑" panose="020B0503020204020204" pitchFamily="34" charset="-122"/>
                <a:ea typeface="微软雅黑" panose="020B0503020204020204" pitchFamily="34" charset="-122"/>
              </a:rPr>
              <a:t>试验件：</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1.5mm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1.7mm</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2.3mm</a:t>
            </a:r>
            <a:r>
              <a:rPr lang="zh-CN" altLang="en-US" sz="1400" dirty="0">
                <a:latin typeface="微软雅黑" panose="020B0503020204020204" pitchFamily="34" charset="-122"/>
                <a:ea typeface="微软雅黑" panose="020B0503020204020204" pitchFamily="34" charset="-122"/>
              </a:rPr>
              <a:t>； </a:t>
            </a:r>
            <a:r>
              <a:rPr lang="zh-CN" altLang="en-US" sz="1400" b="1" dirty="0">
                <a:latin typeface="微软雅黑" panose="020B0503020204020204" pitchFamily="34" charset="-122"/>
                <a:ea typeface="微软雅黑" panose="020B0503020204020204" pitchFamily="34" charset="-122"/>
              </a:rPr>
              <a:t>约束层厚度</a:t>
            </a:r>
            <a:r>
              <a:rPr lang="zh-CN" altLang="en-US" sz="1400" dirty="0">
                <a:latin typeface="微软雅黑" panose="020B0503020204020204" pitchFamily="34" charset="-122"/>
                <a:ea typeface="微软雅黑" panose="020B0503020204020204" pitchFamily="34" charset="-122"/>
              </a:rPr>
              <a:t>：</a:t>
            </a:r>
            <a:r>
              <a:rPr lang="en-US" altLang="zh-CN" sz="1400" dirty="0">
                <a:latin typeface="微软雅黑" panose="020B0503020204020204" pitchFamily="34" charset="-122"/>
                <a:ea typeface="微软雅黑" panose="020B0503020204020204" pitchFamily="34" charset="-122"/>
              </a:rPr>
              <a:t>1mm</a:t>
            </a:r>
            <a:endParaRPr lang="zh-CN" altLang="en-US" sz="1400" dirty="0">
              <a:solidFill>
                <a:srgbClr val="7030A0"/>
              </a:solidFill>
              <a:latin typeface="微软雅黑" panose="020B0503020204020204" pitchFamily="34" charset="-122"/>
              <a:ea typeface="微软雅黑" panose="020B0503020204020204" pitchFamily="34" charset="-122"/>
            </a:endParaRPr>
          </a:p>
        </p:txBody>
      </p:sp>
      <p:graphicFrame>
        <p:nvGraphicFramePr>
          <p:cNvPr id="47" name="表格 3">
            <a:extLst>
              <a:ext uri="{FF2B5EF4-FFF2-40B4-BE49-F238E27FC236}">
                <a16:creationId xmlns:a16="http://schemas.microsoft.com/office/drawing/2014/main" id="{C7A707E2-04D5-40FC-A0AB-9C8D0E030C0D}"/>
              </a:ext>
            </a:extLst>
          </p:cNvPr>
          <p:cNvGraphicFramePr>
            <a:graphicFrameLocks noGrp="1"/>
          </p:cNvGraphicFramePr>
          <p:nvPr>
            <p:extLst>
              <p:ext uri="{D42A27DB-BD31-4B8C-83A1-F6EECF244321}">
                <p14:modId xmlns:p14="http://schemas.microsoft.com/office/powerpoint/2010/main" val="2745447827"/>
              </p:ext>
            </p:extLst>
          </p:nvPr>
        </p:nvGraphicFramePr>
        <p:xfrm>
          <a:off x="755576" y="3806991"/>
          <a:ext cx="5811956" cy="1224136"/>
        </p:xfrm>
        <a:graphic>
          <a:graphicData uri="http://schemas.openxmlformats.org/drawingml/2006/table">
            <a:tbl>
              <a:tblPr firstRow="1" bandRow="1">
                <a:tableStyleId>{5C22544A-7EE6-4342-B048-85BDC9FD1C3A}</a:tableStyleId>
              </a:tblPr>
              <a:tblGrid>
                <a:gridCol w="1452989">
                  <a:extLst>
                    <a:ext uri="{9D8B030D-6E8A-4147-A177-3AD203B41FA5}">
                      <a16:colId xmlns:a16="http://schemas.microsoft.com/office/drawing/2014/main" val="2964068013"/>
                    </a:ext>
                  </a:extLst>
                </a:gridCol>
                <a:gridCol w="1452989">
                  <a:extLst>
                    <a:ext uri="{9D8B030D-6E8A-4147-A177-3AD203B41FA5}">
                      <a16:colId xmlns:a16="http://schemas.microsoft.com/office/drawing/2014/main" val="82706791"/>
                    </a:ext>
                  </a:extLst>
                </a:gridCol>
                <a:gridCol w="1452989">
                  <a:extLst>
                    <a:ext uri="{9D8B030D-6E8A-4147-A177-3AD203B41FA5}">
                      <a16:colId xmlns:a16="http://schemas.microsoft.com/office/drawing/2014/main" val="1509283268"/>
                    </a:ext>
                  </a:extLst>
                </a:gridCol>
                <a:gridCol w="1452989">
                  <a:extLst>
                    <a:ext uri="{9D8B030D-6E8A-4147-A177-3AD203B41FA5}">
                      <a16:colId xmlns:a16="http://schemas.microsoft.com/office/drawing/2014/main" val="2300367179"/>
                    </a:ext>
                  </a:extLst>
                </a:gridCol>
              </a:tblGrid>
              <a:tr h="309736">
                <a:tc>
                  <a:txBody>
                    <a:bodyPr/>
                    <a:lstStyle/>
                    <a:p>
                      <a:pPr algn="ctr"/>
                      <a:r>
                        <a:rPr lang="zh-CN" altLang="en-US" sz="1400" dirty="0">
                          <a:latin typeface="Times New Roman" panose="02020603050405020304" pitchFamily="18" charset="0"/>
                          <a:cs typeface="Times New Roman" panose="02020603050405020304" pitchFamily="18" charset="0"/>
                        </a:rPr>
                        <a:t>涂层厚度</a:t>
                      </a:r>
                      <a:r>
                        <a:rPr lang="en-US" altLang="zh-CN" sz="1400" dirty="0">
                          <a:latin typeface="Times New Roman" panose="02020603050405020304" pitchFamily="18" charset="0"/>
                          <a:cs typeface="Times New Roman" panose="02020603050405020304" pitchFamily="18" charset="0"/>
                        </a:rPr>
                        <a:t>/mm</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最大幅值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最大有效值</a:t>
                      </a:r>
                      <a:r>
                        <a:rPr lang="en-US" altLang="zh-CN" sz="1400" dirty="0">
                          <a:latin typeface="Times New Roman" panose="02020603050405020304" pitchFamily="18" charset="0"/>
                          <a:cs typeface="Times New Roman" panose="02020603050405020304" pitchFamily="18" charset="0"/>
                        </a:rPr>
                        <a:t>/g</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zh-CN" altLang="en-US" sz="1400" dirty="0">
                          <a:latin typeface="Times New Roman" panose="02020603050405020304" pitchFamily="18" charset="0"/>
                          <a:cs typeface="Times New Roman" panose="02020603050405020304" pitchFamily="18" charset="0"/>
                        </a:rPr>
                        <a:t>减振效果</a:t>
                      </a:r>
                      <a:r>
                        <a:rPr lang="en-US" altLang="zh-CN" sz="1400" dirty="0">
                          <a:latin typeface="Times New Roman" panose="02020603050405020304" pitchFamily="18" charset="0"/>
                          <a:cs typeface="Times New Roman" panose="02020603050405020304" pitchFamily="18" charset="0"/>
                        </a:rPr>
                        <a:t>/%</a:t>
                      </a:r>
                      <a:endParaRPr lang="zh-CN" altLang="en-US" sz="14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31736932"/>
                  </a:ext>
                </a:extLst>
              </a:tr>
              <a:tr h="210576">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1.5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4.36995</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3.04306</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tc>
                  <a:txBody>
                    <a:bodyPr/>
                    <a:lstStyle/>
                    <a:p>
                      <a:pPr algn="ctr"/>
                      <a:r>
                        <a:rPr lang="en-US" altLang="zh-CN" sz="1400" dirty="0">
                          <a:solidFill>
                            <a:schemeClr val="bg1"/>
                          </a:solidFill>
                          <a:latin typeface="Times New Roman" panose="02020603050405020304" pitchFamily="18" charset="0"/>
                          <a:cs typeface="Times New Roman" panose="02020603050405020304" pitchFamily="18" charset="0"/>
                        </a:rPr>
                        <a:t>88.12</a:t>
                      </a:r>
                      <a:endParaRPr lang="zh-CN" altLang="en-US" sz="1400" dirty="0">
                        <a:solidFill>
                          <a:schemeClr val="bg1"/>
                        </a:solidFill>
                        <a:latin typeface="Times New Roman" panose="02020603050405020304" pitchFamily="18" charset="0"/>
                        <a:cs typeface="Times New Roman" panose="02020603050405020304" pitchFamily="18" charset="0"/>
                      </a:endParaRPr>
                    </a:p>
                  </a:txBody>
                  <a:tcPr>
                    <a:solidFill>
                      <a:srgbClr val="00642D"/>
                    </a:solidFill>
                  </a:tcPr>
                </a:tc>
                <a:extLst>
                  <a:ext uri="{0D108BD9-81ED-4DB2-BD59-A6C34878D82A}">
                    <a16:rowId xmlns:a16="http://schemas.microsoft.com/office/drawing/2014/main" val="2800950898"/>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1.7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5.06013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3.51497</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86.26</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02484076"/>
                  </a:ext>
                </a:extLst>
              </a:tr>
              <a:tr h="210576">
                <a:tc>
                  <a:txBody>
                    <a:bodyPr/>
                    <a:lstStyle/>
                    <a:p>
                      <a:pPr algn="ctr"/>
                      <a:r>
                        <a:rPr lang="en-US" altLang="zh-CN" sz="1400" dirty="0">
                          <a:latin typeface="Times New Roman" panose="02020603050405020304" pitchFamily="18" charset="0"/>
                          <a:cs typeface="Times New Roman" panose="02020603050405020304" pitchFamily="18" charset="0"/>
                        </a:rPr>
                        <a:t>2.3</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5.82991</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4.06505</a:t>
                      </a:r>
                      <a:endParaRPr lang="zh-CN" altLang="en-US" sz="1400" dirty="0">
                        <a:latin typeface="Times New Roman" panose="02020603050405020304" pitchFamily="18" charset="0"/>
                        <a:cs typeface="Times New Roman" panose="02020603050405020304" pitchFamily="18" charset="0"/>
                      </a:endParaRPr>
                    </a:p>
                  </a:txBody>
                  <a:tcPr/>
                </a:tc>
                <a:tc>
                  <a:txBody>
                    <a:bodyPr/>
                    <a:lstStyle/>
                    <a:p>
                      <a:pPr algn="ctr"/>
                      <a:r>
                        <a:rPr lang="en-US" altLang="zh-CN" sz="1400" dirty="0">
                          <a:solidFill>
                            <a:srgbClr val="00642D"/>
                          </a:solidFill>
                          <a:latin typeface="Times New Roman" panose="02020603050405020304" pitchFamily="18" charset="0"/>
                          <a:cs typeface="Times New Roman" panose="02020603050405020304" pitchFamily="18" charset="0"/>
                        </a:rPr>
                        <a:t>84.14</a:t>
                      </a:r>
                      <a:endParaRPr lang="zh-CN" altLang="en-US" sz="1400" dirty="0">
                        <a:solidFill>
                          <a:srgbClr val="00642D"/>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331927852"/>
                  </a:ext>
                </a:extLst>
              </a:tr>
            </a:tbl>
          </a:graphicData>
        </a:graphic>
      </p:graphicFrame>
      <p:sp>
        <p:nvSpPr>
          <p:cNvPr id="48" name="矩形 47">
            <a:extLst>
              <a:ext uri="{FF2B5EF4-FFF2-40B4-BE49-F238E27FC236}">
                <a16:creationId xmlns:a16="http://schemas.microsoft.com/office/drawing/2014/main" id="{434B7608-E2AF-4B75-8E7A-636993B89340}"/>
              </a:ext>
            </a:extLst>
          </p:cNvPr>
          <p:cNvSpPr/>
          <p:nvPr/>
        </p:nvSpPr>
        <p:spPr bwMode="auto">
          <a:xfrm>
            <a:off x="5283759" y="3743748"/>
            <a:ext cx="1080120" cy="1276274"/>
          </a:xfrm>
          <a:prstGeom prst="rect">
            <a:avLst/>
          </a:prstGeom>
          <a:noFill/>
          <a:ln w="22225" cap="flat" cmpd="sng" algn="ctr">
            <a:solidFill>
              <a:srgbClr val="FF660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54" name="文本框 53">
            <a:extLst>
              <a:ext uri="{FF2B5EF4-FFF2-40B4-BE49-F238E27FC236}">
                <a16:creationId xmlns:a16="http://schemas.microsoft.com/office/drawing/2014/main" id="{023121A6-09C2-4EA2-A3F6-BCAC78964075}"/>
              </a:ext>
            </a:extLst>
          </p:cNvPr>
          <p:cNvSpPr txBox="1"/>
          <p:nvPr/>
        </p:nvSpPr>
        <p:spPr>
          <a:xfrm>
            <a:off x="7050497" y="1925246"/>
            <a:ext cx="2004125" cy="2655727"/>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400" dirty="0">
                <a:latin typeface="微软雅黑" panose="020B0503020204020204" pitchFamily="34" charset="-122"/>
                <a:ea typeface="微软雅黑" panose="020B0503020204020204" pitchFamily="34" charset="-122"/>
              </a:rPr>
              <a:t>虽然片层滑移变得困难，但形成了</a:t>
            </a:r>
            <a:r>
              <a:rPr lang="zh-CN" altLang="en-US" sz="1400" b="1" dirty="0">
                <a:latin typeface="微软雅黑" panose="020B0503020204020204" pitchFamily="34" charset="-122"/>
                <a:ea typeface="微软雅黑" panose="020B0503020204020204" pitchFamily="34" charset="-122"/>
              </a:rPr>
              <a:t>聚合网状结构</a:t>
            </a:r>
            <a:r>
              <a:rPr lang="zh-CN" altLang="en-US" sz="1400" dirty="0">
                <a:latin typeface="微软雅黑" panose="020B0503020204020204" pitchFamily="34" charset="-122"/>
                <a:ea typeface="微软雅黑" panose="020B0503020204020204" pitchFamily="34" charset="-122"/>
              </a:rPr>
              <a:t>，而随着</a:t>
            </a:r>
            <a:r>
              <a:rPr lang="zh-CN" altLang="en-US" sz="1400" b="1" dirty="0">
                <a:latin typeface="微软雅黑" panose="020B0503020204020204" pitchFamily="34" charset="-122"/>
                <a:ea typeface="微软雅黑" panose="020B0503020204020204" pitchFamily="34" charset="-122"/>
              </a:rPr>
              <a:t>涂层厚度</a:t>
            </a:r>
            <a:r>
              <a:rPr lang="zh-CN" altLang="en-US" sz="1400" dirty="0">
                <a:latin typeface="微软雅黑" panose="020B0503020204020204" pitchFamily="34" charset="-122"/>
                <a:ea typeface="微软雅黑" panose="020B0503020204020204" pitchFamily="34" charset="-122"/>
              </a:rPr>
              <a:t>的</a:t>
            </a:r>
            <a:r>
              <a:rPr lang="zh-CN" altLang="en-US" sz="1400" b="1" dirty="0">
                <a:latin typeface="微软雅黑" panose="020B0503020204020204" pitchFamily="34" charset="-122"/>
                <a:ea typeface="微软雅黑" panose="020B0503020204020204" pitchFamily="34" charset="-122"/>
              </a:rPr>
              <a:t>增加</a:t>
            </a:r>
            <a:r>
              <a:rPr lang="zh-CN" altLang="en-US" sz="1400" dirty="0">
                <a:latin typeface="微软雅黑" panose="020B0503020204020204" pitchFamily="34" charset="-122"/>
                <a:ea typeface="微软雅黑" panose="020B0503020204020204" pitchFamily="34" charset="-122"/>
              </a:rPr>
              <a:t>，聚合网状结构逐渐变得</a:t>
            </a:r>
            <a:r>
              <a:rPr lang="zh-CN" altLang="en-US" sz="1400" b="1" dirty="0">
                <a:latin typeface="微软雅黑" panose="020B0503020204020204" pitchFamily="34" charset="-122"/>
                <a:ea typeface="微软雅黑" panose="020B0503020204020204" pitchFamily="34" charset="-122"/>
              </a:rPr>
              <a:t>宽松</a:t>
            </a:r>
            <a:r>
              <a:rPr lang="zh-CN" altLang="en-US" sz="1400" dirty="0">
                <a:latin typeface="微软雅黑" panose="020B0503020204020204" pitchFamily="34" charset="-122"/>
                <a:ea typeface="微软雅黑" panose="020B0503020204020204" pitchFamily="34" charset="-122"/>
              </a:rPr>
              <a:t>，导致了阻尼性能</a:t>
            </a:r>
            <a:r>
              <a:rPr lang="zh-CN" altLang="en-US" sz="1400" b="1" dirty="0">
                <a:latin typeface="微软雅黑" panose="020B0503020204020204" pitchFamily="34" charset="-122"/>
                <a:ea typeface="微软雅黑" panose="020B0503020204020204" pitchFamily="34" charset="-122"/>
              </a:rPr>
              <a:t>略微降低</a:t>
            </a:r>
            <a:endParaRPr lang="en-US" altLang="zh-CN" sz="14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400" b="1" dirty="0">
                <a:latin typeface="微软雅黑" panose="020B0503020204020204" pitchFamily="34" charset="-122"/>
                <a:ea typeface="微软雅黑" panose="020B0503020204020204" pitchFamily="34" charset="-122"/>
              </a:rPr>
              <a:t>约束层</a:t>
            </a:r>
            <a:r>
              <a:rPr lang="zh-CN" altLang="en-US" sz="1400" dirty="0">
                <a:latin typeface="微软雅黑" panose="020B0503020204020204" pitchFamily="34" charset="-122"/>
                <a:ea typeface="微软雅黑" panose="020B0503020204020204" pitchFamily="34" charset="-122"/>
              </a:rPr>
              <a:t>极大的</a:t>
            </a:r>
            <a:r>
              <a:rPr lang="zh-CN" altLang="en-US" sz="1400" b="1" dirty="0">
                <a:latin typeface="微软雅黑" panose="020B0503020204020204" pitchFamily="34" charset="-122"/>
                <a:ea typeface="微软雅黑" panose="020B0503020204020204" pitchFamily="34" charset="-122"/>
              </a:rPr>
              <a:t>提升了阻尼性能</a:t>
            </a:r>
            <a:endParaRPr lang="en-US" altLang="zh-CN" sz="1400" b="1" dirty="0">
              <a:latin typeface="微软雅黑" panose="020B0503020204020204" pitchFamily="34" charset="-122"/>
              <a:ea typeface="微软雅黑" panose="020B0503020204020204" pitchFamily="34" charset="-122"/>
            </a:endParaRPr>
          </a:p>
        </p:txBody>
      </p:sp>
      <p:sp>
        <p:nvSpPr>
          <p:cNvPr id="13" name="箭头: 右 12">
            <a:extLst>
              <a:ext uri="{FF2B5EF4-FFF2-40B4-BE49-F238E27FC236}">
                <a16:creationId xmlns:a16="http://schemas.microsoft.com/office/drawing/2014/main" id="{B8BB4C07-AD5B-4E61-8610-1486C1F95D87}"/>
              </a:ext>
            </a:extLst>
          </p:cNvPr>
          <p:cNvSpPr/>
          <p:nvPr/>
        </p:nvSpPr>
        <p:spPr bwMode="auto">
          <a:xfrm>
            <a:off x="6674798" y="3134131"/>
            <a:ext cx="319156" cy="23795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6" name="组合 5">
            <a:extLst>
              <a:ext uri="{FF2B5EF4-FFF2-40B4-BE49-F238E27FC236}">
                <a16:creationId xmlns:a16="http://schemas.microsoft.com/office/drawing/2014/main" id="{1F331F42-C8DC-4B0B-ADE1-416EBC581FFC}"/>
              </a:ext>
            </a:extLst>
          </p:cNvPr>
          <p:cNvGrpSpPr/>
          <p:nvPr/>
        </p:nvGrpSpPr>
        <p:grpSpPr>
          <a:xfrm>
            <a:off x="755576" y="1317304"/>
            <a:ext cx="2829120" cy="2365794"/>
            <a:chOff x="86696" y="1283138"/>
            <a:chExt cx="2829120" cy="2365794"/>
          </a:xfrm>
        </p:grpSpPr>
        <p:sp>
          <p:nvSpPr>
            <p:cNvPr id="43" name="文本框 42">
              <a:extLst>
                <a:ext uri="{FF2B5EF4-FFF2-40B4-BE49-F238E27FC236}">
                  <a16:creationId xmlns:a16="http://schemas.microsoft.com/office/drawing/2014/main" id="{66681C4A-665E-4416-A648-D59872A37E40}"/>
                </a:ext>
              </a:extLst>
            </p:cNvPr>
            <p:cNvSpPr txBox="1"/>
            <p:nvPr/>
          </p:nvSpPr>
          <p:spPr>
            <a:xfrm>
              <a:off x="563420" y="3279598"/>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44" name="矩形 43">
              <a:extLst>
                <a:ext uri="{FF2B5EF4-FFF2-40B4-BE49-F238E27FC236}">
                  <a16:creationId xmlns:a16="http://schemas.microsoft.com/office/drawing/2014/main" id="{75A279B9-EA58-4655-9E9F-98E91246248F}"/>
                </a:ext>
              </a:extLst>
            </p:cNvPr>
            <p:cNvSpPr/>
            <p:nvPr/>
          </p:nvSpPr>
          <p:spPr bwMode="auto">
            <a:xfrm>
              <a:off x="86696" y="1283138"/>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8" name="组合 7">
            <a:extLst>
              <a:ext uri="{FF2B5EF4-FFF2-40B4-BE49-F238E27FC236}">
                <a16:creationId xmlns:a16="http://schemas.microsoft.com/office/drawing/2014/main" id="{D5DA75C6-EB75-43A1-BFE9-6E1F3D4AC01B}"/>
              </a:ext>
            </a:extLst>
          </p:cNvPr>
          <p:cNvGrpSpPr/>
          <p:nvPr/>
        </p:nvGrpSpPr>
        <p:grpSpPr>
          <a:xfrm>
            <a:off x="3738412" y="1317160"/>
            <a:ext cx="2829120" cy="2371347"/>
            <a:chOff x="3069532" y="1282994"/>
            <a:chExt cx="2829120" cy="2371347"/>
          </a:xfrm>
        </p:grpSpPr>
        <p:sp>
          <p:nvSpPr>
            <p:cNvPr id="29" name="文本框 28">
              <a:extLst>
                <a:ext uri="{FF2B5EF4-FFF2-40B4-BE49-F238E27FC236}">
                  <a16:creationId xmlns:a16="http://schemas.microsoft.com/office/drawing/2014/main" id="{16BE3698-2BBC-4C0C-A5D2-E94DB526A53F}"/>
                </a:ext>
              </a:extLst>
            </p:cNvPr>
            <p:cNvSpPr txBox="1"/>
            <p:nvPr/>
          </p:nvSpPr>
          <p:spPr>
            <a:xfrm>
              <a:off x="3534131" y="3285009"/>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3069532" y="1282994"/>
              <a:ext cx="2829120" cy="236579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sp>
        <p:nvSpPr>
          <p:cNvPr id="9" name="箭头: 左弧形 8">
            <a:extLst>
              <a:ext uri="{FF2B5EF4-FFF2-40B4-BE49-F238E27FC236}">
                <a16:creationId xmlns:a16="http://schemas.microsoft.com/office/drawing/2014/main" id="{C425B169-702C-4042-9158-345A30AB1767}"/>
              </a:ext>
            </a:extLst>
          </p:cNvPr>
          <p:cNvSpPr/>
          <p:nvPr/>
        </p:nvSpPr>
        <p:spPr bwMode="auto">
          <a:xfrm>
            <a:off x="117024" y="3178898"/>
            <a:ext cx="524864" cy="1008112"/>
          </a:xfrm>
          <a:prstGeom prst="curved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3" name="图片 22">
            <a:extLst>
              <a:ext uri="{FF2B5EF4-FFF2-40B4-BE49-F238E27FC236}">
                <a16:creationId xmlns:a16="http://schemas.microsoft.com/office/drawing/2014/main" id="{9A451C3F-F059-49E5-B3A7-EEC7520C2D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150" y="1438181"/>
            <a:ext cx="2700000" cy="1875441"/>
          </a:xfrm>
          <a:prstGeom prst="rect">
            <a:avLst/>
          </a:prstGeom>
        </p:spPr>
      </p:pic>
      <p:pic>
        <p:nvPicPr>
          <p:cNvPr id="24" name="图片 23">
            <a:extLst>
              <a:ext uri="{FF2B5EF4-FFF2-40B4-BE49-F238E27FC236}">
                <a16:creationId xmlns:a16="http://schemas.microsoft.com/office/drawing/2014/main" id="{3CD39060-FB59-41CE-A8BE-8B2F4076B7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972" y="1438181"/>
            <a:ext cx="2700000" cy="1875441"/>
          </a:xfrm>
          <a:prstGeom prst="rect">
            <a:avLst/>
          </a:prstGeom>
        </p:spPr>
      </p:pic>
    </p:spTree>
    <p:extLst>
      <p:ext uri="{BB962C8B-B14F-4D97-AF65-F5344CB8AC3E}">
        <p14:creationId xmlns:p14="http://schemas.microsoft.com/office/powerpoint/2010/main" val="208528039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Effect transition="in" filter="fade">
                                      <p:cBhvr>
                                        <p:cTn id="22" dur="500"/>
                                        <p:tgtEl>
                                          <p:spTgt spid="4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fade">
                                      <p:cBhvr>
                                        <p:cTn id="25" dur="500"/>
                                        <p:tgtEl>
                                          <p:spTgt spid="48"/>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0"/>
                            </p:stCondLst>
                            <p:childTnLst>
                              <p:par>
                                <p:cTn id="31" presetID="10" presetClass="entr" presetSubtype="0" fill="hold" grpId="0" nodeType="afterEffect">
                                  <p:stCondLst>
                                    <p:cond delay="0"/>
                                  </p:stCondLst>
                                  <p:childTnLst>
                                    <p:set>
                                      <p:cBhvr>
                                        <p:cTn id="32" dur="1" fill="hold">
                                          <p:stCondLst>
                                            <p:cond delay="0"/>
                                          </p:stCondLst>
                                        </p:cTn>
                                        <p:tgtEl>
                                          <p:spTgt spid="54"/>
                                        </p:tgtEl>
                                        <p:attrNameLst>
                                          <p:attrName>style.visibility</p:attrName>
                                        </p:attrNameLst>
                                      </p:cBhvr>
                                      <p:to>
                                        <p:strVal val="visible"/>
                                      </p:to>
                                    </p:set>
                                    <p:animEffect transition="in" filter="fade">
                                      <p:cBhvr>
                                        <p:cTn id="3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54" grpId="0" animBg="1"/>
      <p:bldP spid="13" grpId="0" animBg="1"/>
      <p:bldP spid="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9" y="68565"/>
            <a:ext cx="8384728" cy="461665"/>
            <a:chOff x="-83670" y="-20960"/>
            <a:chExt cx="8611755"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7600380"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目云母粉制得的阻尼减振复合涂层振动试验</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809669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4" name="文本框 53">
            <a:extLst>
              <a:ext uri="{FF2B5EF4-FFF2-40B4-BE49-F238E27FC236}">
                <a16:creationId xmlns:a16="http://schemas.microsoft.com/office/drawing/2014/main" id="{023121A6-09C2-4EA2-A3F6-BCAC78964075}"/>
              </a:ext>
            </a:extLst>
          </p:cNvPr>
          <p:cNvSpPr txBox="1"/>
          <p:nvPr/>
        </p:nvSpPr>
        <p:spPr>
          <a:xfrm>
            <a:off x="347920" y="3442939"/>
            <a:ext cx="7763613" cy="1272271"/>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00642D"/>
              </a:buClr>
              <a:buFont typeface="Wingdings" panose="05000000000000000000" pitchFamily="2" charset="2"/>
              <a:buChar char="p"/>
            </a:pPr>
            <a:r>
              <a:rPr lang="zh-CN" altLang="en-US" sz="1300" b="1" dirty="0">
                <a:latin typeface="微软雅黑" panose="020B0503020204020204" pitchFamily="34" charset="-122"/>
                <a:ea typeface="微软雅黑" panose="020B0503020204020204" pitchFamily="34" charset="-122"/>
              </a:rPr>
              <a:t>低</a:t>
            </a:r>
            <a:r>
              <a:rPr lang="zh-CN" altLang="en-US" sz="1300" dirty="0">
                <a:latin typeface="微软雅黑" panose="020B0503020204020204" pitchFamily="34" charset="-122"/>
                <a:ea typeface="微软雅黑" panose="020B0503020204020204" pitchFamily="34" charset="-122"/>
              </a:rPr>
              <a:t>固体含量：其减振机理主要是利用</a:t>
            </a:r>
            <a:r>
              <a:rPr lang="zh-CN" altLang="en-US" sz="1300" b="1" dirty="0">
                <a:latin typeface="微软雅黑" panose="020B0503020204020204" pitchFamily="34" charset="-122"/>
                <a:ea typeface="微软雅黑" panose="020B0503020204020204" pitchFamily="34" charset="-122"/>
              </a:rPr>
              <a:t>云母片层间的滑移</a:t>
            </a:r>
            <a:r>
              <a:rPr lang="zh-CN" altLang="en-US" sz="1300" dirty="0">
                <a:latin typeface="微软雅黑" panose="020B0503020204020204" pitchFamily="34" charset="-122"/>
                <a:ea typeface="微软雅黑" panose="020B0503020204020204" pitchFamily="34" charset="-122"/>
              </a:rPr>
              <a:t>，将</a:t>
            </a:r>
            <a:r>
              <a:rPr lang="zh-CN" altLang="en-US" sz="1300" b="1" dirty="0">
                <a:latin typeface="微软雅黑" panose="020B0503020204020204" pitchFamily="34" charset="-122"/>
                <a:ea typeface="微软雅黑" panose="020B0503020204020204" pitchFamily="34" charset="-122"/>
              </a:rPr>
              <a:t>机械能转换为热能</a:t>
            </a:r>
            <a:r>
              <a:rPr lang="zh-CN" altLang="en-US" sz="1300" dirty="0">
                <a:latin typeface="微软雅黑" panose="020B0503020204020204" pitchFamily="34" charset="-122"/>
                <a:ea typeface="微软雅黑" panose="020B0503020204020204" pitchFamily="34" charset="-122"/>
              </a:rPr>
              <a:t>消耗，因此当厚度过厚影响云母片层滑移会导致水性阻尼减振涂层的阻尼性能降低</a:t>
            </a:r>
            <a:endParaRPr lang="en-US" altLang="zh-CN" sz="1300"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300" b="1" dirty="0">
                <a:latin typeface="微软雅黑" panose="020B0503020204020204" pitchFamily="34" charset="-122"/>
                <a:ea typeface="微软雅黑" panose="020B0503020204020204" pitchFamily="34" charset="-122"/>
              </a:rPr>
              <a:t>中</a:t>
            </a:r>
            <a:r>
              <a:rPr lang="zh-CN" altLang="en-US" sz="1300" dirty="0">
                <a:latin typeface="微软雅黑" panose="020B0503020204020204" pitchFamily="34" charset="-122"/>
                <a:ea typeface="微软雅黑" panose="020B0503020204020204" pitchFamily="34" charset="-122"/>
              </a:rPr>
              <a:t>固体含量：云母片层间的</a:t>
            </a:r>
            <a:r>
              <a:rPr lang="zh-CN" altLang="en-US" sz="1300" b="1" dirty="0">
                <a:latin typeface="微软雅黑" panose="020B0503020204020204" pitchFamily="34" charset="-122"/>
                <a:ea typeface="微软雅黑" panose="020B0503020204020204" pitchFamily="34" charset="-122"/>
              </a:rPr>
              <a:t>滑移较难</a:t>
            </a:r>
            <a:r>
              <a:rPr lang="zh-CN" altLang="en-US" sz="1300" dirty="0">
                <a:latin typeface="微软雅黑" panose="020B0503020204020204" pitchFamily="34" charset="-122"/>
                <a:ea typeface="微软雅黑" panose="020B0503020204020204" pitchFamily="34" charset="-122"/>
              </a:rPr>
              <a:t>，但由于</a:t>
            </a:r>
            <a:r>
              <a:rPr lang="en-US" altLang="zh-CN" sz="1300" dirty="0">
                <a:latin typeface="微软雅黑" panose="020B0503020204020204" pitchFamily="34" charset="-122"/>
                <a:ea typeface="微软雅黑" panose="020B0503020204020204" pitchFamily="34" charset="-122"/>
              </a:rPr>
              <a:t>40</a:t>
            </a:r>
            <a:r>
              <a:rPr lang="zh-CN" altLang="en-US" sz="1300" dirty="0">
                <a:latin typeface="微软雅黑" panose="020B0503020204020204" pitchFamily="34" charset="-122"/>
                <a:ea typeface="微软雅黑" panose="020B0503020204020204" pitchFamily="34" charset="-122"/>
              </a:rPr>
              <a:t>目</a:t>
            </a:r>
            <a:r>
              <a:rPr lang="zh-CN" altLang="en-US" sz="1300" b="1" dirty="0">
                <a:latin typeface="微软雅黑" panose="020B0503020204020204" pitchFamily="34" charset="-122"/>
                <a:ea typeface="微软雅黑" panose="020B0503020204020204" pitchFamily="34" charset="-122"/>
              </a:rPr>
              <a:t>粒径小于</a:t>
            </a:r>
            <a:r>
              <a:rPr lang="en-US" altLang="zh-CN" sz="1300" dirty="0">
                <a:latin typeface="微软雅黑" panose="020B0503020204020204" pitchFamily="34" charset="-122"/>
                <a:ea typeface="微软雅黑" panose="020B0503020204020204" pitchFamily="34" charset="-122"/>
              </a:rPr>
              <a:t>10</a:t>
            </a:r>
            <a:r>
              <a:rPr lang="zh-CN" altLang="en-US" sz="1300" dirty="0">
                <a:latin typeface="微软雅黑" panose="020B0503020204020204" pitchFamily="34" charset="-122"/>
                <a:ea typeface="微软雅黑" panose="020B0503020204020204" pitchFamily="34" charset="-122"/>
              </a:rPr>
              <a:t>目云母粉，随着厚度的增加，</a:t>
            </a:r>
            <a:r>
              <a:rPr lang="zh-CN" altLang="en-US" sz="1300" b="1" dirty="0">
                <a:latin typeface="微软雅黑" panose="020B0503020204020204" pitchFamily="34" charset="-122"/>
                <a:ea typeface="微软雅黑" panose="020B0503020204020204" pitchFamily="34" charset="-122"/>
              </a:rPr>
              <a:t>未能</a:t>
            </a:r>
            <a:r>
              <a:rPr lang="zh-CN" altLang="en-US" sz="1300" dirty="0">
                <a:latin typeface="微软雅黑" panose="020B0503020204020204" pitchFamily="34" charset="-122"/>
                <a:ea typeface="微软雅黑" panose="020B0503020204020204" pitchFamily="34" charset="-122"/>
              </a:rPr>
              <a:t>形成聚合网状结构</a:t>
            </a:r>
            <a:endParaRPr lang="en-US" altLang="zh-CN" sz="1300" b="1" dirty="0">
              <a:latin typeface="微软雅黑" panose="020B0503020204020204" pitchFamily="34" charset="-122"/>
              <a:ea typeface="微软雅黑" panose="020B0503020204020204" pitchFamily="34" charset="-122"/>
            </a:endParaRPr>
          </a:p>
          <a:p>
            <a:pPr algn="just">
              <a:lnSpc>
                <a:spcPct val="120000"/>
              </a:lnSpc>
              <a:buClr>
                <a:srgbClr val="00642D"/>
              </a:buClr>
              <a:buFont typeface="Wingdings" panose="05000000000000000000" pitchFamily="2" charset="2"/>
              <a:buChar char="p"/>
            </a:pPr>
            <a:r>
              <a:rPr lang="zh-CN" altLang="en-US" sz="1300" b="1" dirty="0">
                <a:latin typeface="微软雅黑" panose="020B0503020204020204" pitchFamily="34" charset="-122"/>
                <a:ea typeface="微软雅黑" panose="020B0503020204020204" pitchFamily="34" charset="-122"/>
              </a:rPr>
              <a:t>高</a:t>
            </a:r>
            <a:r>
              <a:rPr lang="zh-CN" altLang="en-US" sz="1300" dirty="0">
                <a:latin typeface="微软雅黑" panose="020B0503020204020204" pitchFamily="34" charset="-122"/>
                <a:ea typeface="微软雅黑" panose="020B0503020204020204" pitchFamily="34" charset="-122"/>
              </a:rPr>
              <a:t>固体含量：其减振机理主要是形成</a:t>
            </a:r>
            <a:r>
              <a:rPr lang="zh-CN" altLang="en-US" sz="1300" b="1" dirty="0">
                <a:latin typeface="微软雅黑" panose="020B0503020204020204" pitchFamily="34" charset="-122"/>
                <a:ea typeface="微软雅黑" panose="020B0503020204020204" pitchFamily="34" charset="-122"/>
              </a:rPr>
              <a:t>聚合网状结构</a:t>
            </a:r>
            <a:r>
              <a:rPr lang="zh-CN" altLang="en-US" sz="1300" dirty="0">
                <a:latin typeface="微软雅黑" panose="020B0503020204020204" pitchFamily="34" charset="-122"/>
                <a:ea typeface="微软雅黑" panose="020B0503020204020204" pitchFamily="34" charset="-122"/>
              </a:rPr>
              <a:t>，从而</a:t>
            </a:r>
            <a:r>
              <a:rPr lang="zh-CN" altLang="en-US" sz="1300" b="1" dirty="0">
                <a:latin typeface="微软雅黑" panose="020B0503020204020204" pitchFamily="34" charset="-122"/>
                <a:ea typeface="微软雅黑" panose="020B0503020204020204" pitchFamily="34" charset="-122"/>
              </a:rPr>
              <a:t>增强</a:t>
            </a:r>
            <a:r>
              <a:rPr lang="zh-CN" altLang="en-US" sz="1300" dirty="0">
                <a:latin typeface="微软雅黑" panose="020B0503020204020204" pitchFamily="34" charset="-122"/>
                <a:ea typeface="微软雅黑" panose="020B0503020204020204" pitchFamily="34" charset="-122"/>
              </a:rPr>
              <a:t>水性阻尼减振涂层的</a:t>
            </a:r>
            <a:r>
              <a:rPr lang="zh-CN" altLang="en-US" sz="1300" b="1" dirty="0">
                <a:latin typeface="微软雅黑" panose="020B0503020204020204" pitchFamily="34" charset="-122"/>
                <a:ea typeface="微软雅黑" panose="020B0503020204020204" pitchFamily="34" charset="-122"/>
              </a:rPr>
              <a:t>阻尼性能</a:t>
            </a:r>
            <a:endParaRPr lang="en-US" altLang="zh-CN" sz="1300" b="1" dirty="0">
              <a:latin typeface="微软雅黑" panose="020B0503020204020204" pitchFamily="34" charset="-122"/>
              <a:ea typeface="微软雅黑" panose="020B0503020204020204" pitchFamily="34" charset="-122"/>
            </a:endParaRPr>
          </a:p>
        </p:txBody>
      </p:sp>
      <p:grpSp>
        <p:nvGrpSpPr>
          <p:cNvPr id="7" name="组合 6">
            <a:extLst>
              <a:ext uri="{FF2B5EF4-FFF2-40B4-BE49-F238E27FC236}">
                <a16:creationId xmlns:a16="http://schemas.microsoft.com/office/drawing/2014/main" id="{203CF421-AE5B-4CED-B9FA-113381849ACE}"/>
              </a:ext>
            </a:extLst>
          </p:cNvPr>
          <p:cNvGrpSpPr/>
          <p:nvPr/>
        </p:nvGrpSpPr>
        <p:grpSpPr>
          <a:xfrm>
            <a:off x="460608" y="578969"/>
            <a:ext cx="7552804" cy="2804947"/>
            <a:chOff x="460608" y="578969"/>
            <a:chExt cx="7552804" cy="2804947"/>
          </a:xfrm>
        </p:grpSpPr>
        <p:pic>
          <p:nvPicPr>
            <p:cNvPr id="20" name="图片 19">
              <a:extLst>
                <a:ext uri="{FF2B5EF4-FFF2-40B4-BE49-F238E27FC236}">
                  <a16:creationId xmlns:a16="http://schemas.microsoft.com/office/drawing/2014/main" id="{267B1CD4-D9AF-43B2-BA84-36CB757BAA1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26290" y="635446"/>
              <a:ext cx="3887122" cy="2250343"/>
            </a:xfrm>
            <a:prstGeom prst="rect">
              <a:avLst/>
            </a:prstGeom>
          </p:spPr>
        </p:pic>
        <p:pic>
          <p:nvPicPr>
            <p:cNvPr id="19" name="图片 18">
              <a:extLst>
                <a:ext uri="{FF2B5EF4-FFF2-40B4-BE49-F238E27FC236}">
                  <a16:creationId xmlns:a16="http://schemas.microsoft.com/office/drawing/2014/main" id="{D291331F-7FFD-44FF-9F4B-8F776796E42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608" y="644278"/>
              <a:ext cx="3887122" cy="2250343"/>
            </a:xfrm>
            <a:prstGeom prst="rect">
              <a:avLst/>
            </a:prstGeom>
          </p:spPr>
        </p:pic>
        <p:grpSp>
          <p:nvGrpSpPr>
            <p:cNvPr id="6" name="组合 5">
              <a:extLst>
                <a:ext uri="{FF2B5EF4-FFF2-40B4-BE49-F238E27FC236}">
                  <a16:creationId xmlns:a16="http://schemas.microsoft.com/office/drawing/2014/main" id="{1DBD05B6-66B3-4F17-920C-6B71713E607F}"/>
                </a:ext>
              </a:extLst>
            </p:cNvPr>
            <p:cNvGrpSpPr/>
            <p:nvPr/>
          </p:nvGrpSpPr>
          <p:grpSpPr>
            <a:xfrm>
              <a:off x="4399348" y="578969"/>
              <a:ext cx="3168353" cy="2794332"/>
              <a:chOff x="4399348" y="578969"/>
              <a:chExt cx="3168353" cy="2794332"/>
            </a:xfrm>
          </p:grpSpPr>
          <p:sp>
            <p:nvSpPr>
              <p:cNvPr id="29" name="文本框 28">
                <a:extLst>
                  <a:ext uri="{FF2B5EF4-FFF2-40B4-BE49-F238E27FC236}">
                    <a16:creationId xmlns:a16="http://schemas.microsoft.com/office/drawing/2014/main" id="{16BE3698-2BBC-4C0C-A5D2-E94DB526A53F}"/>
                  </a:ext>
                </a:extLst>
              </p:cNvPr>
              <p:cNvSpPr txBox="1"/>
              <p:nvPr/>
            </p:nvSpPr>
            <p:spPr>
              <a:xfrm>
                <a:off x="5031651" y="2995137"/>
                <a:ext cx="1903746" cy="369332"/>
              </a:xfrm>
              <a:prstGeom prst="rect">
                <a:avLst/>
              </a:prstGeom>
              <a:solidFill>
                <a:srgbClr val="00642D"/>
              </a:solidFill>
              <a:ln>
                <a:solidFill>
                  <a:srgbClr val="254375"/>
                </a:solidFill>
              </a:ln>
            </p:spPr>
            <p:txBody>
              <a:bodyPr wrap="square" rtlCol="0">
                <a:spAutoFit/>
              </a:bodyPr>
              <a:lstStyle/>
              <a:p>
                <a:pPr algn="ctr"/>
                <a:r>
                  <a:rPr lang="zh-CN" altLang="en-US" dirty="0">
                    <a:solidFill>
                      <a:schemeClr val="bg1"/>
                    </a:solidFill>
                  </a:rPr>
                  <a:t>有效值</a:t>
                </a:r>
              </a:p>
            </p:txBody>
          </p:sp>
          <p:sp>
            <p:nvSpPr>
              <p:cNvPr id="40" name="矩形 39">
                <a:extLst>
                  <a:ext uri="{FF2B5EF4-FFF2-40B4-BE49-F238E27FC236}">
                    <a16:creationId xmlns:a16="http://schemas.microsoft.com/office/drawing/2014/main" id="{A9B4937B-C7B5-499A-8577-5EA226AC5D84}"/>
                  </a:ext>
                </a:extLst>
              </p:cNvPr>
              <p:cNvSpPr/>
              <p:nvPr/>
            </p:nvSpPr>
            <p:spPr bwMode="auto">
              <a:xfrm>
                <a:off x="4399348" y="578969"/>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nvGrpSpPr>
            <p:cNvPr id="5" name="组合 4">
              <a:extLst>
                <a:ext uri="{FF2B5EF4-FFF2-40B4-BE49-F238E27FC236}">
                  <a16:creationId xmlns:a16="http://schemas.microsoft.com/office/drawing/2014/main" id="{84A6A2FA-0CB7-4048-8641-E8191DB56158}"/>
                </a:ext>
              </a:extLst>
            </p:cNvPr>
            <p:cNvGrpSpPr/>
            <p:nvPr/>
          </p:nvGrpSpPr>
          <p:grpSpPr>
            <a:xfrm>
              <a:off x="798949" y="589584"/>
              <a:ext cx="3168353" cy="2794332"/>
              <a:chOff x="624941" y="778660"/>
              <a:chExt cx="3168353" cy="2794332"/>
            </a:xfrm>
          </p:grpSpPr>
          <p:sp>
            <p:nvSpPr>
              <p:cNvPr id="43" name="文本框 42">
                <a:extLst>
                  <a:ext uri="{FF2B5EF4-FFF2-40B4-BE49-F238E27FC236}">
                    <a16:creationId xmlns:a16="http://schemas.microsoft.com/office/drawing/2014/main" id="{66681C4A-665E-4416-A648-D59872A37E40}"/>
                  </a:ext>
                </a:extLst>
              </p:cNvPr>
              <p:cNvSpPr txBox="1"/>
              <p:nvPr/>
            </p:nvSpPr>
            <p:spPr>
              <a:xfrm>
                <a:off x="1253827" y="3193044"/>
                <a:ext cx="1903746" cy="369333"/>
              </a:xfrm>
              <a:prstGeom prst="rect">
                <a:avLst/>
              </a:prstGeom>
              <a:solidFill>
                <a:srgbClr val="254375"/>
              </a:solidFill>
              <a:ln>
                <a:solidFill>
                  <a:srgbClr val="254375"/>
                </a:solidFill>
              </a:ln>
            </p:spPr>
            <p:txBody>
              <a:bodyPr wrap="square" rtlCol="0">
                <a:spAutoFit/>
              </a:bodyPr>
              <a:lstStyle/>
              <a:p>
                <a:pPr algn="ctr"/>
                <a:r>
                  <a:rPr lang="zh-CN" altLang="en-US" dirty="0">
                    <a:solidFill>
                      <a:schemeClr val="bg1"/>
                    </a:solidFill>
                  </a:rPr>
                  <a:t>幅值</a:t>
                </a:r>
              </a:p>
            </p:txBody>
          </p:sp>
          <p:sp>
            <p:nvSpPr>
              <p:cNvPr id="30" name="矩形 29">
                <a:extLst>
                  <a:ext uri="{FF2B5EF4-FFF2-40B4-BE49-F238E27FC236}">
                    <a16:creationId xmlns:a16="http://schemas.microsoft.com/office/drawing/2014/main" id="{DD154F28-7E86-4C83-8AC4-0363FE812AFD}"/>
                  </a:ext>
                </a:extLst>
              </p:cNvPr>
              <p:cNvSpPr/>
              <p:nvPr/>
            </p:nvSpPr>
            <p:spPr bwMode="auto">
              <a:xfrm>
                <a:off x="624941" y="778660"/>
                <a:ext cx="3168353" cy="2794332"/>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grpSp>
      </p:grpSp>
      <p:sp>
        <p:nvSpPr>
          <p:cNvPr id="2" name="箭头: 右弧形 1">
            <a:extLst>
              <a:ext uri="{FF2B5EF4-FFF2-40B4-BE49-F238E27FC236}">
                <a16:creationId xmlns:a16="http://schemas.microsoft.com/office/drawing/2014/main" id="{0338F53C-A5B7-43A0-836C-1B2FCAB312C6}"/>
              </a:ext>
            </a:extLst>
          </p:cNvPr>
          <p:cNvSpPr/>
          <p:nvPr/>
        </p:nvSpPr>
        <p:spPr bwMode="auto">
          <a:xfrm>
            <a:off x="8172400" y="1833572"/>
            <a:ext cx="864096" cy="2466367"/>
          </a:xfrm>
          <a:prstGeom prst="curvedLef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9250442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4"/>
                                        </p:tgtEl>
                                        <p:attrNameLst>
                                          <p:attrName>style.visibility</p:attrName>
                                        </p:attrNameLst>
                                      </p:cBhvr>
                                      <p:to>
                                        <p:strVal val="visible"/>
                                      </p:to>
                                    </p:set>
                                    <p:animEffect transition="in" filter="fade">
                                      <p:cBhvr>
                                        <p:cTn id="2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第四章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小结</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60" name="组合 59">
            <a:extLst>
              <a:ext uri="{FF2B5EF4-FFF2-40B4-BE49-F238E27FC236}">
                <a16:creationId xmlns:a16="http://schemas.microsoft.com/office/drawing/2014/main" id="{6BF9BA02-731B-43A1-9457-19A130F205BD}"/>
              </a:ext>
            </a:extLst>
          </p:cNvPr>
          <p:cNvGrpSpPr/>
          <p:nvPr/>
        </p:nvGrpSpPr>
        <p:grpSpPr>
          <a:xfrm>
            <a:off x="1151229" y="699542"/>
            <a:ext cx="6841542" cy="3865798"/>
            <a:chOff x="934814" y="699148"/>
            <a:chExt cx="6841542" cy="3865798"/>
          </a:xfrm>
        </p:grpSpPr>
        <p:grpSp>
          <p:nvGrpSpPr>
            <p:cNvPr id="35" name="组合 34">
              <a:extLst>
                <a:ext uri="{FF2B5EF4-FFF2-40B4-BE49-F238E27FC236}">
                  <a16:creationId xmlns:a16="http://schemas.microsoft.com/office/drawing/2014/main" id="{10A45303-E080-475B-93AF-A91293A26ECF}"/>
                </a:ext>
              </a:extLst>
            </p:cNvPr>
            <p:cNvGrpSpPr/>
            <p:nvPr/>
          </p:nvGrpSpPr>
          <p:grpSpPr>
            <a:xfrm>
              <a:off x="934814" y="699148"/>
              <a:ext cx="6841542" cy="834902"/>
              <a:chOff x="934814" y="699148"/>
              <a:chExt cx="6841542" cy="834902"/>
            </a:xfrm>
          </p:grpSpPr>
          <p:sp>
            <p:nvSpPr>
              <p:cNvPr id="32" name="文本框 31">
                <a:extLst>
                  <a:ext uri="{FF2B5EF4-FFF2-40B4-BE49-F238E27FC236}">
                    <a16:creationId xmlns:a16="http://schemas.microsoft.com/office/drawing/2014/main" id="{A38E7B94-A004-43A6-A1CB-A4CC5C97A074}"/>
                  </a:ext>
                </a:extLst>
              </p:cNvPr>
              <p:cNvSpPr txBox="1"/>
              <p:nvPr/>
            </p:nvSpPr>
            <p:spPr>
              <a:xfrm>
                <a:off x="1367644" y="1072385"/>
                <a:ext cx="6408712" cy="461665"/>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通过填料为</a:t>
                </a:r>
                <a:r>
                  <a:rPr lang="en-US" altLang="zh-CN" sz="1200" dirty="0">
                    <a:latin typeface="等线" panose="02010600030101010101" pitchFamily="2" charset="-122"/>
                    <a:ea typeface="等线" panose="02010600030101010101" pitchFamily="2" charset="-122"/>
                  </a:rPr>
                  <a:t>10</a:t>
                </a:r>
                <a:r>
                  <a:rPr lang="zh-CN" altLang="en-US" sz="1200" dirty="0">
                    <a:latin typeface="等线" panose="02010600030101010101" pitchFamily="2" charset="-122"/>
                    <a:ea typeface="等线" panose="02010600030101010101" pitchFamily="2" charset="-122"/>
                  </a:rPr>
                  <a:t>目以及</a:t>
                </a:r>
                <a:r>
                  <a:rPr lang="en-US" altLang="zh-CN" sz="1200" dirty="0">
                    <a:latin typeface="等线" panose="02010600030101010101" pitchFamily="2" charset="-122"/>
                    <a:ea typeface="等线" panose="02010600030101010101" pitchFamily="2" charset="-122"/>
                  </a:rPr>
                  <a:t>40</a:t>
                </a:r>
                <a:r>
                  <a:rPr lang="zh-CN" altLang="en-US" sz="1200" dirty="0">
                    <a:latin typeface="等线" panose="02010600030101010101" pitchFamily="2" charset="-122"/>
                    <a:ea typeface="等线" panose="02010600030101010101" pitchFamily="2" charset="-122"/>
                  </a:rPr>
                  <a:t>目云母粉制得的阻尼涂层附加约束层进行试验，发现约束层极大的提升了阻尼性能，并提升了试验件的刚度。</a:t>
                </a:r>
              </a:p>
            </p:txBody>
          </p:sp>
          <p:sp>
            <p:nvSpPr>
              <p:cNvPr id="2" name="文本框 1">
                <a:extLst>
                  <a:ext uri="{FF2B5EF4-FFF2-40B4-BE49-F238E27FC236}">
                    <a16:creationId xmlns:a16="http://schemas.microsoft.com/office/drawing/2014/main" id="{BD4CAF0A-4512-48FB-A6CA-FA26F1523DC7}"/>
                  </a:ext>
                </a:extLst>
              </p:cNvPr>
              <p:cNvSpPr txBox="1"/>
              <p:nvPr/>
            </p:nvSpPr>
            <p:spPr>
              <a:xfrm>
                <a:off x="934814" y="699148"/>
                <a:ext cx="288032" cy="369332"/>
              </a:xfrm>
              <a:prstGeom prst="rect">
                <a:avLst/>
              </a:prstGeom>
              <a:solidFill>
                <a:srgbClr val="0066CC"/>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1</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34" name="组合 33">
                <a:extLst>
                  <a:ext uri="{FF2B5EF4-FFF2-40B4-BE49-F238E27FC236}">
                    <a16:creationId xmlns:a16="http://schemas.microsoft.com/office/drawing/2014/main" id="{2C21536B-1634-41DB-8310-BE22732C994B}"/>
                  </a:ext>
                </a:extLst>
              </p:cNvPr>
              <p:cNvGrpSpPr/>
              <p:nvPr/>
            </p:nvGrpSpPr>
            <p:grpSpPr>
              <a:xfrm>
                <a:off x="1352124" y="699148"/>
                <a:ext cx="6424232" cy="360500"/>
                <a:chOff x="1352124" y="699148"/>
                <a:chExt cx="6424232" cy="360500"/>
              </a:xfrm>
            </p:grpSpPr>
            <p:sp>
              <p:nvSpPr>
                <p:cNvPr id="18" name="文本框 17">
                  <a:extLst>
                    <a:ext uri="{FF2B5EF4-FFF2-40B4-BE49-F238E27FC236}">
                      <a16:creationId xmlns:a16="http://schemas.microsoft.com/office/drawing/2014/main" id="{8DB2B3DD-786B-4104-99F9-63555312CA19}"/>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进行了附加约束层后的复合涂层减振性能研究</a:t>
                  </a:r>
                </a:p>
              </p:txBody>
            </p:sp>
            <p:cxnSp>
              <p:nvCxnSpPr>
                <p:cNvPr id="27" name="直接连接符 26">
                  <a:extLst>
                    <a:ext uri="{FF2B5EF4-FFF2-40B4-BE49-F238E27FC236}">
                      <a16:creationId xmlns:a16="http://schemas.microsoft.com/office/drawing/2014/main" id="{04BE3F10-A367-4A51-B696-2AF5EB157C41}"/>
                    </a:ext>
                  </a:extLst>
                </p:cNvPr>
                <p:cNvCxnSpPr/>
                <p:nvPr/>
              </p:nvCxnSpPr>
              <p:spPr bwMode="auto">
                <a:xfrm>
                  <a:off x="1367644" y="1059648"/>
                  <a:ext cx="6408712" cy="0"/>
                </a:xfrm>
                <a:prstGeom prst="line">
                  <a:avLst/>
                </a:prstGeom>
                <a:solidFill>
                  <a:schemeClr val="accent1"/>
                </a:solidFill>
                <a:ln w="19050"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0" name="组合 39">
              <a:extLst>
                <a:ext uri="{FF2B5EF4-FFF2-40B4-BE49-F238E27FC236}">
                  <a16:creationId xmlns:a16="http://schemas.microsoft.com/office/drawing/2014/main" id="{635804DD-6C1B-4363-A3BB-AE509E12AD21}"/>
                </a:ext>
              </a:extLst>
            </p:cNvPr>
            <p:cNvGrpSpPr/>
            <p:nvPr/>
          </p:nvGrpSpPr>
          <p:grpSpPr>
            <a:xfrm>
              <a:off x="934814" y="1708017"/>
              <a:ext cx="6841542" cy="1019568"/>
              <a:chOff x="934814" y="699148"/>
              <a:chExt cx="6841542" cy="1019568"/>
            </a:xfrm>
          </p:grpSpPr>
          <p:sp>
            <p:nvSpPr>
              <p:cNvPr id="41" name="文本框 40">
                <a:extLst>
                  <a:ext uri="{FF2B5EF4-FFF2-40B4-BE49-F238E27FC236}">
                    <a16:creationId xmlns:a16="http://schemas.microsoft.com/office/drawing/2014/main" id="{8E31F609-7902-44BA-AF59-AF4BBC772E6F}"/>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改变云母粉粒径大小，分析了试验件在低固体含量下的减振性能，发现阻尼涂层均表现为随着涂层厚度的增加，阻尼性能会降低，且随着粒径的增大，最大阻尼性能提升。这主要是因为利用云母片层间的滑移将机械能转换为热能消耗减振，而过厚的涂层会影响云母片层滑移。</a:t>
                </a:r>
              </a:p>
            </p:txBody>
          </p:sp>
          <p:sp>
            <p:nvSpPr>
              <p:cNvPr id="42" name="文本框 41">
                <a:extLst>
                  <a:ext uri="{FF2B5EF4-FFF2-40B4-BE49-F238E27FC236}">
                    <a16:creationId xmlns:a16="http://schemas.microsoft.com/office/drawing/2014/main" id="{3B83523F-DA11-4840-A524-5B13FDB49FF1}"/>
                  </a:ext>
                </a:extLst>
              </p:cNvPr>
              <p:cNvSpPr txBox="1"/>
              <p:nvPr/>
            </p:nvSpPr>
            <p:spPr>
              <a:xfrm>
                <a:off x="934814" y="699148"/>
                <a:ext cx="288032" cy="369332"/>
              </a:xfrm>
              <a:prstGeom prst="rect">
                <a:avLst/>
              </a:prstGeom>
              <a:solidFill>
                <a:srgbClr val="FF6600"/>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2</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43" name="组合 42">
                <a:extLst>
                  <a:ext uri="{FF2B5EF4-FFF2-40B4-BE49-F238E27FC236}">
                    <a16:creationId xmlns:a16="http://schemas.microsoft.com/office/drawing/2014/main" id="{91C4F297-4BDF-4A4E-9011-A2FD34B6867C}"/>
                  </a:ext>
                </a:extLst>
              </p:cNvPr>
              <p:cNvGrpSpPr/>
              <p:nvPr/>
            </p:nvGrpSpPr>
            <p:grpSpPr>
              <a:xfrm>
                <a:off x="1352124" y="699148"/>
                <a:ext cx="6424232" cy="360500"/>
                <a:chOff x="1352124" y="699148"/>
                <a:chExt cx="6424232" cy="360500"/>
              </a:xfrm>
            </p:grpSpPr>
            <p:sp>
              <p:nvSpPr>
                <p:cNvPr id="44" name="文本框 43">
                  <a:extLst>
                    <a:ext uri="{FF2B5EF4-FFF2-40B4-BE49-F238E27FC236}">
                      <a16:creationId xmlns:a16="http://schemas.microsoft.com/office/drawing/2014/main" id="{C6471448-93C2-4489-B498-5F28BF638FC5}"/>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进行了云母粉填料低固体含量的复合涂层减振性能研究</a:t>
                  </a:r>
                </a:p>
              </p:txBody>
            </p:sp>
            <p:cxnSp>
              <p:nvCxnSpPr>
                <p:cNvPr id="45" name="直接连接符 44">
                  <a:extLst>
                    <a:ext uri="{FF2B5EF4-FFF2-40B4-BE49-F238E27FC236}">
                      <a16:creationId xmlns:a16="http://schemas.microsoft.com/office/drawing/2014/main" id="{10228586-52A0-413F-B5F6-1A433B39EFE2}"/>
                    </a:ext>
                  </a:extLst>
                </p:cNvPr>
                <p:cNvCxnSpPr/>
                <p:nvPr/>
              </p:nvCxnSpPr>
              <p:spPr bwMode="auto">
                <a:xfrm>
                  <a:off x="1367644" y="1059648"/>
                  <a:ext cx="6408712" cy="0"/>
                </a:xfrm>
                <a:prstGeom prst="line">
                  <a:avLst/>
                </a:prstGeom>
                <a:solidFill>
                  <a:schemeClr val="accent1"/>
                </a:solidFill>
                <a:ln w="1905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8" name="组合 47">
              <a:extLst>
                <a:ext uri="{FF2B5EF4-FFF2-40B4-BE49-F238E27FC236}">
                  <a16:creationId xmlns:a16="http://schemas.microsoft.com/office/drawing/2014/main" id="{5881A795-55C7-4A99-A97C-369B9A936674}"/>
                </a:ext>
              </a:extLst>
            </p:cNvPr>
            <p:cNvGrpSpPr/>
            <p:nvPr/>
          </p:nvGrpSpPr>
          <p:grpSpPr>
            <a:xfrm>
              <a:off x="934814" y="2712981"/>
              <a:ext cx="6841542" cy="834902"/>
              <a:chOff x="934814" y="699148"/>
              <a:chExt cx="6841542" cy="834902"/>
            </a:xfrm>
          </p:grpSpPr>
          <p:sp>
            <p:nvSpPr>
              <p:cNvPr id="49" name="文本框 48">
                <a:extLst>
                  <a:ext uri="{FF2B5EF4-FFF2-40B4-BE49-F238E27FC236}">
                    <a16:creationId xmlns:a16="http://schemas.microsoft.com/office/drawing/2014/main" id="{6A911689-EF5A-4AD4-9AE3-3A4CAF60BD79}"/>
                  </a:ext>
                </a:extLst>
              </p:cNvPr>
              <p:cNvSpPr txBox="1"/>
              <p:nvPr/>
            </p:nvSpPr>
            <p:spPr>
              <a:xfrm>
                <a:off x="1367644" y="1072385"/>
                <a:ext cx="6408712" cy="461665"/>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通过改变云母粉粒径大小，分析了试验件在中固体含量下的减振性能，发现受到约束层的影响，大粒径填料可形成聚合网状结构。</a:t>
                </a:r>
              </a:p>
            </p:txBody>
          </p:sp>
          <p:sp>
            <p:nvSpPr>
              <p:cNvPr id="50" name="文本框 49">
                <a:extLst>
                  <a:ext uri="{FF2B5EF4-FFF2-40B4-BE49-F238E27FC236}">
                    <a16:creationId xmlns:a16="http://schemas.microsoft.com/office/drawing/2014/main" id="{3DEA47B3-0093-4D82-8DA8-93D56A0D99A5}"/>
                  </a:ext>
                </a:extLst>
              </p:cNvPr>
              <p:cNvSpPr txBox="1"/>
              <p:nvPr/>
            </p:nvSpPr>
            <p:spPr>
              <a:xfrm>
                <a:off x="934814" y="699148"/>
                <a:ext cx="288032" cy="369332"/>
              </a:xfrm>
              <a:prstGeom prst="rect">
                <a:avLst/>
              </a:prstGeom>
              <a:solidFill>
                <a:srgbClr val="B8A03A"/>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3</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1" name="组合 50">
                <a:extLst>
                  <a:ext uri="{FF2B5EF4-FFF2-40B4-BE49-F238E27FC236}">
                    <a16:creationId xmlns:a16="http://schemas.microsoft.com/office/drawing/2014/main" id="{FC096D22-F33C-46CD-BFC6-BA54787E51CA}"/>
                  </a:ext>
                </a:extLst>
              </p:cNvPr>
              <p:cNvGrpSpPr/>
              <p:nvPr/>
            </p:nvGrpSpPr>
            <p:grpSpPr>
              <a:xfrm>
                <a:off x="1352124" y="699148"/>
                <a:ext cx="6424232" cy="360500"/>
                <a:chOff x="1352124" y="699148"/>
                <a:chExt cx="6424232" cy="360500"/>
              </a:xfrm>
            </p:grpSpPr>
            <p:sp>
              <p:nvSpPr>
                <p:cNvPr id="52" name="文本框 51">
                  <a:extLst>
                    <a:ext uri="{FF2B5EF4-FFF2-40B4-BE49-F238E27FC236}">
                      <a16:creationId xmlns:a16="http://schemas.microsoft.com/office/drawing/2014/main" id="{5F3C836D-373B-43F2-A0FF-420E67E0303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进行了云母粉填料中固体含量的复合涂层减振性能研究</a:t>
                  </a:r>
                </a:p>
              </p:txBody>
            </p:sp>
            <p:cxnSp>
              <p:nvCxnSpPr>
                <p:cNvPr id="53" name="直接连接符 52">
                  <a:extLst>
                    <a:ext uri="{FF2B5EF4-FFF2-40B4-BE49-F238E27FC236}">
                      <a16:creationId xmlns:a16="http://schemas.microsoft.com/office/drawing/2014/main" id="{24AFEE32-4E67-49E3-AFA9-07F7E1EE3DD7}"/>
                    </a:ext>
                  </a:extLst>
                </p:cNvPr>
                <p:cNvCxnSpPr/>
                <p:nvPr/>
              </p:nvCxnSpPr>
              <p:spPr bwMode="auto">
                <a:xfrm>
                  <a:off x="1367644" y="1059648"/>
                  <a:ext cx="6408712" cy="0"/>
                </a:xfrm>
                <a:prstGeom prst="line">
                  <a:avLst/>
                </a:prstGeom>
                <a:solidFill>
                  <a:schemeClr val="accent1"/>
                </a:solidFill>
                <a:ln w="19050" cap="flat" cmpd="sng" algn="ctr">
                  <a:solidFill>
                    <a:srgbClr val="B8A03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4" name="组合 53">
              <a:extLst>
                <a:ext uri="{FF2B5EF4-FFF2-40B4-BE49-F238E27FC236}">
                  <a16:creationId xmlns:a16="http://schemas.microsoft.com/office/drawing/2014/main" id="{D230CC1A-0DB3-47C9-ABEE-290F048CD75E}"/>
                </a:ext>
              </a:extLst>
            </p:cNvPr>
            <p:cNvGrpSpPr/>
            <p:nvPr/>
          </p:nvGrpSpPr>
          <p:grpSpPr>
            <a:xfrm>
              <a:off x="934814" y="3730044"/>
              <a:ext cx="6841542" cy="834902"/>
              <a:chOff x="934814" y="699148"/>
              <a:chExt cx="6841542" cy="834902"/>
            </a:xfrm>
          </p:grpSpPr>
          <p:sp>
            <p:nvSpPr>
              <p:cNvPr id="55" name="文本框 54">
                <a:extLst>
                  <a:ext uri="{FF2B5EF4-FFF2-40B4-BE49-F238E27FC236}">
                    <a16:creationId xmlns:a16="http://schemas.microsoft.com/office/drawing/2014/main" id="{F1519900-D0E8-42F1-8B9A-75E834B21711}"/>
                  </a:ext>
                </a:extLst>
              </p:cNvPr>
              <p:cNvSpPr txBox="1"/>
              <p:nvPr/>
            </p:nvSpPr>
            <p:spPr>
              <a:xfrm>
                <a:off x="1367644" y="1072385"/>
                <a:ext cx="6408712" cy="461665"/>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通过改变云母粉粒径大小，分析了试验件在高固体含量下的减振性能，发现阻尼涂层均形成了聚合网状结构</a:t>
                </a:r>
              </a:p>
            </p:txBody>
          </p:sp>
          <p:sp>
            <p:nvSpPr>
              <p:cNvPr id="56" name="文本框 55">
                <a:extLst>
                  <a:ext uri="{FF2B5EF4-FFF2-40B4-BE49-F238E27FC236}">
                    <a16:creationId xmlns:a16="http://schemas.microsoft.com/office/drawing/2014/main" id="{B7B92E2F-21B7-4833-9F0B-C3F6B8CF6E30}"/>
                  </a:ext>
                </a:extLst>
              </p:cNvPr>
              <p:cNvSpPr txBox="1"/>
              <p:nvPr/>
            </p:nvSpPr>
            <p:spPr>
              <a:xfrm>
                <a:off x="934814" y="699148"/>
                <a:ext cx="288032" cy="369332"/>
              </a:xfrm>
              <a:prstGeom prst="rect">
                <a:avLst/>
              </a:prstGeom>
              <a:solidFill>
                <a:srgbClr val="00642D"/>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4</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7" name="组合 56">
                <a:extLst>
                  <a:ext uri="{FF2B5EF4-FFF2-40B4-BE49-F238E27FC236}">
                    <a16:creationId xmlns:a16="http://schemas.microsoft.com/office/drawing/2014/main" id="{81B5A7D5-481B-4500-B44D-4087D62DD506}"/>
                  </a:ext>
                </a:extLst>
              </p:cNvPr>
              <p:cNvGrpSpPr/>
              <p:nvPr/>
            </p:nvGrpSpPr>
            <p:grpSpPr>
              <a:xfrm>
                <a:off x="1352124" y="699148"/>
                <a:ext cx="6424232" cy="360500"/>
                <a:chOff x="1352124" y="699148"/>
                <a:chExt cx="6424232" cy="360500"/>
              </a:xfrm>
            </p:grpSpPr>
            <p:sp>
              <p:nvSpPr>
                <p:cNvPr id="58" name="文本框 57">
                  <a:extLst>
                    <a:ext uri="{FF2B5EF4-FFF2-40B4-BE49-F238E27FC236}">
                      <a16:creationId xmlns:a16="http://schemas.microsoft.com/office/drawing/2014/main" id="{48C727A9-A582-40C5-BE8E-DD1012467E2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进行了云母粉填料高固体含量的复合涂层减振性能研究</a:t>
                  </a:r>
                </a:p>
              </p:txBody>
            </p:sp>
            <p:cxnSp>
              <p:nvCxnSpPr>
                <p:cNvPr id="59" name="直接连接符 58">
                  <a:extLst>
                    <a:ext uri="{FF2B5EF4-FFF2-40B4-BE49-F238E27FC236}">
                      <a16:creationId xmlns:a16="http://schemas.microsoft.com/office/drawing/2014/main" id="{43AAF864-2EDB-41FF-85E8-B1B60D13FE49}"/>
                    </a:ext>
                  </a:extLst>
                </p:cNvPr>
                <p:cNvCxnSpPr/>
                <p:nvPr/>
              </p:nvCxnSpPr>
              <p:spPr bwMode="auto">
                <a:xfrm>
                  <a:off x="1367644" y="1059648"/>
                  <a:ext cx="6408712" cy="0"/>
                </a:xfrm>
                <a:prstGeom prst="line">
                  <a:avLst/>
                </a:prstGeom>
                <a:solidFill>
                  <a:schemeClr val="accent1"/>
                </a:solidFill>
                <a:ln w="19050" cap="flat" cmpd="sng" algn="ctr">
                  <a:solidFill>
                    <a:srgbClr val="00642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Tree>
    <p:extLst>
      <p:ext uri="{BB962C8B-B14F-4D97-AF65-F5344CB8AC3E}">
        <p14:creationId xmlns:p14="http://schemas.microsoft.com/office/powerpoint/2010/main" val="375621909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17249770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3443764" cy="461665"/>
            <a:chOff x="-83670" y="-20960"/>
            <a:chExt cx="3443472"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2432097"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研究背景及意义</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317873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40" name="直接连接符 4">
            <a:extLst>
              <a:ext uri="{FF2B5EF4-FFF2-40B4-BE49-F238E27FC236}">
                <a16:creationId xmlns:a16="http://schemas.microsoft.com/office/drawing/2014/main" id="{016B7D41-1C39-4A28-BE19-61C05D8AFE3C}"/>
              </a:ext>
            </a:extLst>
          </p:cNvPr>
          <p:cNvCxnSpPr>
            <a:cxnSpLocks noChangeShapeType="1"/>
          </p:cNvCxnSpPr>
          <p:nvPr/>
        </p:nvCxnSpPr>
        <p:spPr bwMode="auto">
          <a:xfrm>
            <a:off x="463054" y="500575"/>
            <a:ext cx="3151428" cy="29655"/>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 name="组合 1">
            <a:extLst>
              <a:ext uri="{FF2B5EF4-FFF2-40B4-BE49-F238E27FC236}">
                <a16:creationId xmlns:a16="http://schemas.microsoft.com/office/drawing/2014/main" id="{D669BE52-76C9-478B-8C00-3B25BEE47927}"/>
              </a:ext>
            </a:extLst>
          </p:cNvPr>
          <p:cNvGrpSpPr>
            <a:grpSpLocks noChangeAspect="1"/>
          </p:cNvGrpSpPr>
          <p:nvPr/>
        </p:nvGrpSpPr>
        <p:grpSpPr>
          <a:xfrm>
            <a:off x="0" y="771550"/>
            <a:ext cx="4533468" cy="3736980"/>
            <a:chOff x="4123555" y="702887"/>
            <a:chExt cx="4927683" cy="4061935"/>
          </a:xfrm>
        </p:grpSpPr>
        <p:grpSp>
          <p:nvGrpSpPr>
            <p:cNvPr id="11" name="组合 10">
              <a:extLst>
                <a:ext uri="{FF2B5EF4-FFF2-40B4-BE49-F238E27FC236}">
                  <a16:creationId xmlns:a16="http://schemas.microsoft.com/office/drawing/2014/main" id="{DECD908D-3148-4389-892D-427FA4AA1168}"/>
                </a:ext>
              </a:extLst>
            </p:cNvPr>
            <p:cNvGrpSpPr/>
            <p:nvPr/>
          </p:nvGrpSpPr>
          <p:grpSpPr>
            <a:xfrm>
              <a:off x="4123555" y="702887"/>
              <a:ext cx="4927683" cy="3815092"/>
              <a:chOff x="5864706" y="1962609"/>
              <a:chExt cx="5944925" cy="4453736"/>
            </a:xfrm>
          </p:grpSpPr>
          <p:sp>
            <p:nvSpPr>
              <p:cNvPr id="13" name="Freeform 6">
                <a:extLst>
                  <a:ext uri="{FF2B5EF4-FFF2-40B4-BE49-F238E27FC236}">
                    <a16:creationId xmlns:a16="http://schemas.microsoft.com/office/drawing/2014/main" id="{7DC0E08E-5F95-4E7B-9DFD-2745AF4CCD41}"/>
                  </a:ext>
                </a:extLst>
              </p:cNvPr>
              <p:cNvSpPr>
                <a:spLocks/>
              </p:cNvSpPr>
              <p:nvPr/>
            </p:nvSpPr>
            <p:spPr bwMode="gray">
              <a:xfrm rot="18745342">
                <a:off x="9084226" y="4018577"/>
                <a:ext cx="2207760" cy="581633"/>
              </a:xfrm>
              <a:custGeom>
                <a:avLst/>
                <a:gdLst>
                  <a:gd name="T0" fmla="*/ 382 w 1717"/>
                  <a:gd name="T1" fmla="*/ 102 h 484"/>
                  <a:gd name="T2" fmla="*/ 417 w 1717"/>
                  <a:gd name="T3" fmla="*/ 408 h 484"/>
                  <a:gd name="T4" fmla="*/ 399 w 1717"/>
                  <a:gd name="T5" fmla="*/ 382 h 484"/>
                  <a:gd name="T6" fmla="*/ 373 w 1717"/>
                  <a:gd name="T7" fmla="*/ 416 h 484"/>
                  <a:gd name="T8" fmla="*/ 346 w 1717"/>
                  <a:gd name="T9" fmla="*/ 446 h 484"/>
                  <a:gd name="T10" fmla="*/ 314 w 1717"/>
                  <a:gd name="T11" fmla="*/ 471 h 484"/>
                  <a:gd name="T12" fmla="*/ 289 w 1717"/>
                  <a:gd name="T13" fmla="*/ 485 h 484"/>
                  <a:gd name="T14" fmla="*/ 262 w 1717"/>
                  <a:gd name="T15" fmla="*/ 492 h 484"/>
                  <a:gd name="T16" fmla="*/ 236 w 1717"/>
                  <a:gd name="T17" fmla="*/ 492 h 484"/>
                  <a:gd name="T18" fmla="*/ 208 w 1717"/>
                  <a:gd name="T19" fmla="*/ 481 h 484"/>
                  <a:gd name="T20" fmla="*/ 172 w 1717"/>
                  <a:gd name="T21" fmla="*/ 452 h 484"/>
                  <a:gd name="T22" fmla="*/ 143 w 1717"/>
                  <a:gd name="T23" fmla="*/ 420 h 484"/>
                  <a:gd name="T24" fmla="*/ 117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6 w 1717"/>
                  <a:gd name="T37" fmla="*/ 124 h 484"/>
                  <a:gd name="T38" fmla="*/ 60 w 1717"/>
                  <a:gd name="T39" fmla="*/ 186 h 484"/>
                  <a:gd name="T40" fmla="*/ 82 w 1717"/>
                  <a:gd name="T41" fmla="*/ 231 h 484"/>
                  <a:gd name="T42" fmla="*/ 107 w 1717"/>
                  <a:gd name="T43" fmla="*/ 280 h 484"/>
                  <a:gd name="T44" fmla="*/ 132 w 1717"/>
                  <a:gd name="T45" fmla="*/ 306 h 484"/>
                  <a:gd name="T46" fmla="*/ 156 w 1717"/>
                  <a:gd name="T47" fmla="*/ 322 h 484"/>
                  <a:gd name="T48" fmla="*/ 183 w 1717"/>
                  <a:gd name="T49" fmla="*/ 331 h 484"/>
                  <a:gd name="T50" fmla="*/ 208 w 1717"/>
                  <a:gd name="T51" fmla="*/ 331 h 484"/>
                  <a:gd name="T52" fmla="*/ 241 w 1717"/>
                  <a:gd name="T53" fmla="*/ 324 h 484"/>
                  <a:gd name="T54" fmla="*/ 270 w 1717"/>
                  <a:gd name="T55" fmla="*/ 309 h 484"/>
                  <a:gd name="T56" fmla="*/ 299 w 1717"/>
                  <a:gd name="T57" fmla="*/ 287 h 484"/>
                  <a:gd name="T58" fmla="*/ 329 w 1717"/>
                  <a:gd name="T59" fmla="*/ 258 h 484"/>
                  <a:gd name="T60" fmla="*/ 358 w 1717"/>
                  <a:gd name="T61" fmla="*/ 209 h 484"/>
                  <a:gd name="T62" fmla="*/ 387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99CC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4" name="Freeform 4">
                <a:extLst>
                  <a:ext uri="{FF2B5EF4-FFF2-40B4-BE49-F238E27FC236}">
                    <a16:creationId xmlns:a16="http://schemas.microsoft.com/office/drawing/2014/main" id="{669ADD71-F402-455E-B80A-AF0EECA9A55E}"/>
                  </a:ext>
                </a:extLst>
              </p:cNvPr>
              <p:cNvSpPr>
                <a:spLocks/>
              </p:cNvSpPr>
              <p:nvPr/>
            </p:nvSpPr>
            <p:spPr bwMode="gray">
              <a:xfrm rot="20576037">
                <a:off x="8936914" y="4867503"/>
                <a:ext cx="2086420" cy="563858"/>
              </a:xfrm>
              <a:custGeom>
                <a:avLst/>
                <a:gdLst>
                  <a:gd name="T0" fmla="*/ 385 w 1717"/>
                  <a:gd name="T1" fmla="*/ 102 h 484"/>
                  <a:gd name="T2" fmla="*/ 421 w 1717"/>
                  <a:gd name="T3" fmla="*/ 421 h 484"/>
                  <a:gd name="T4" fmla="*/ 402 w 1717"/>
                  <a:gd name="T5" fmla="*/ 395 h 484"/>
                  <a:gd name="T6" fmla="*/ 376 w 1717"/>
                  <a:gd name="T7" fmla="*/ 429 h 484"/>
                  <a:gd name="T8" fmla="*/ 349 w 1717"/>
                  <a:gd name="T9" fmla="*/ 459 h 484"/>
                  <a:gd name="T10" fmla="*/ 316 w 1717"/>
                  <a:gd name="T11" fmla="*/ 484 h 484"/>
                  <a:gd name="T12" fmla="*/ 291 w 1717"/>
                  <a:gd name="T13" fmla="*/ 498 h 484"/>
                  <a:gd name="T14" fmla="*/ 264 w 1717"/>
                  <a:gd name="T15" fmla="*/ 505 h 484"/>
                  <a:gd name="T16" fmla="*/ 238 w 1717"/>
                  <a:gd name="T17" fmla="*/ 505 h 484"/>
                  <a:gd name="T18" fmla="*/ 208 w 1717"/>
                  <a:gd name="T19" fmla="*/ 494 h 484"/>
                  <a:gd name="T20" fmla="*/ 174 w 1717"/>
                  <a:gd name="T21" fmla="*/ 465 h 484"/>
                  <a:gd name="T22" fmla="*/ 144 w 1717"/>
                  <a:gd name="T23" fmla="*/ 433 h 484"/>
                  <a:gd name="T24" fmla="*/ 118 w 1717"/>
                  <a:gd name="T25" fmla="*/ 399 h 484"/>
                  <a:gd name="T26" fmla="*/ 93 w 1717"/>
                  <a:gd name="T27" fmla="*/ 339 h 484"/>
                  <a:gd name="T28" fmla="*/ 66 w 1717"/>
                  <a:gd name="T29" fmla="*/ 269 h 484"/>
                  <a:gd name="T30" fmla="*/ 43 w 1717"/>
                  <a:gd name="T31" fmla="*/ 199 h 484"/>
                  <a:gd name="T32" fmla="*/ 28 w 1717"/>
                  <a:gd name="T33" fmla="*/ 145 h 484"/>
                  <a:gd name="T34" fmla="*/ 0 w 1717"/>
                  <a:gd name="T35" fmla="*/ 0 h 484"/>
                  <a:gd name="T36" fmla="*/ 37 w 1717"/>
                  <a:gd name="T37" fmla="*/ 137 h 484"/>
                  <a:gd name="T38" fmla="*/ 60 w 1717"/>
                  <a:gd name="T39" fmla="*/ 199 h 484"/>
                  <a:gd name="T40" fmla="*/ 83 w 1717"/>
                  <a:gd name="T41" fmla="*/ 244 h 484"/>
                  <a:gd name="T42" fmla="*/ 108 w 1717"/>
                  <a:gd name="T43" fmla="*/ 280 h 484"/>
                  <a:gd name="T44" fmla="*/ 134 w 1717"/>
                  <a:gd name="T45" fmla="*/ 306 h 484"/>
                  <a:gd name="T46" fmla="*/ 157 w 1717"/>
                  <a:gd name="T47" fmla="*/ 322 h 484"/>
                  <a:gd name="T48" fmla="*/ 184 w 1717"/>
                  <a:gd name="T49" fmla="*/ 331 h 484"/>
                  <a:gd name="T50" fmla="*/ 208 w 1717"/>
                  <a:gd name="T51" fmla="*/ 331 h 484"/>
                  <a:gd name="T52" fmla="*/ 244 w 1717"/>
                  <a:gd name="T53" fmla="*/ 324 h 484"/>
                  <a:gd name="T54" fmla="*/ 272 w 1717"/>
                  <a:gd name="T55" fmla="*/ 309 h 484"/>
                  <a:gd name="T56" fmla="*/ 302 w 1717"/>
                  <a:gd name="T57" fmla="*/ 287 h 484"/>
                  <a:gd name="T58" fmla="*/ 332 w 1717"/>
                  <a:gd name="T59" fmla="*/ 258 h 484"/>
                  <a:gd name="T60" fmla="*/ 360 w 1717"/>
                  <a:gd name="T61" fmla="*/ 222 h 484"/>
                  <a:gd name="T62" fmla="*/ 391 w 1717"/>
                  <a:gd name="T63" fmla="*/ 166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FFC000"/>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5" name="Freeform 4">
                <a:extLst>
                  <a:ext uri="{FF2B5EF4-FFF2-40B4-BE49-F238E27FC236}">
                    <a16:creationId xmlns:a16="http://schemas.microsoft.com/office/drawing/2014/main" id="{094CBF77-DE7B-4638-A0B6-8F163B8DA1BB}"/>
                  </a:ext>
                </a:extLst>
              </p:cNvPr>
              <p:cNvSpPr>
                <a:spLocks/>
              </p:cNvSpPr>
              <p:nvPr/>
            </p:nvSpPr>
            <p:spPr bwMode="gray">
              <a:xfrm rot="1866689">
                <a:off x="7860651" y="5258217"/>
                <a:ext cx="1863623" cy="690902"/>
              </a:xfrm>
              <a:custGeom>
                <a:avLst/>
                <a:gdLst>
                  <a:gd name="T0" fmla="*/ 385 w 1717"/>
                  <a:gd name="T1" fmla="*/ 102 h 484"/>
                  <a:gd name="T2" fmla="*/ 421 w 1717"/>
                  <a:gd name="T3" fmla="*/ 421 h 484"/>
                  <a:gd name="T4" fmla="*/ 402 w 1717"/>
                  <a:gd name="T5" fmla="*/ 395 h 484"/>
                  <a:gd name="T6" fmla="*/ 376 w 1717"/>
                  <a:gd name="T7" fmla="*/ 429 h 484"/>
                  <a:gd name="T8" fmla="*/ 349 w 1717"/>
                  <a:gd name="T9" fmla="*/ 459 h 484"/>
                  <a:gd name="T10" fmla="*/ 316 w 1717"/>
                  <a:gd name="T11" fmla="*/ 484 h 484"/>
                  <a:gd name="T12" fmla="*/ 291 w 1717"/>
                  <a:gd name="T13" fmla="*/ 498 h 484"/>
                  <a:gd name="T14" fmla="*/ 264 w 1717"/>
                  <a:gd name="T15" fmla="*/ 505 h 484"/>
                  <a:gd name="T16" fmla="*/ 238 w 1717"/>
                  <a:gd name="T17" fmla="*/ 505 h 484"/>
                  <a:gd name="T18" fmla="*/ 208 w 1717"/>
                  <a:gd name="T19" fmla="*/ 494 h 484"/>
                  <a:gd name="T20" fmla="*/ 174 w 1717"/>
                  <a:gd name="T21" fmla="*/ 465 h 484"/>
                  <a:gd name="T22" fmla="*/ 144 w 1717"/>
                  <a:gd name="T23" fmla="*/ 433 h 484"/>
                  <a:gd name="T24" fmla="*/ 118 w 1717"/>
                  <a:gd name="T25" fmla="*/ 399 h 484"/>
                  <a:gd name="T26" fmla="*/ 93 w 1717"/>
                  <a:gd name="T27" fmla="*/ 339 h 484"/>
                  <a:gd name="T28" fmla="*/ 66 w 1717"/>
                  <a:gd name="T29" fmla="*/ 269 h 484"/>
                  <a:gd name="T30" fmla="*/ 43 w 1717"/>
                  <a:gd name="T31" fmla="*/ 199 h 484"/>
                  <a:gd name="T32" fmla="*/ 28 w 1717"/>
                  <a:gd name="T33" fmla="*/ 145 h 484"/>
                  <a:gd name="T34" fmla="*/ 0 w 1717"/>
                  <a:gd name="T35" fmla="*/ 0 h 484"/>
                  <a:gd name="T36" fmla="*/ 37 w 1717"/>
                  <a:gd name="T37" fmla="*/ 137 h 484"/>
                  <a:gd name="T38" fmla="*/ 60 w 1717"/>
                  <a:gd name="T39" fmla="*/ 199 h 484"/>
                  <a:gd name="T40" fmla="*/ 83 w 1717"/>
                  <a:gd name="T41" fmla="*/ 244 h 484"/>
                  <a:gd name="T42" fmla="*/ 108 w 1717"/>
                  <a:gd name="T43" fmla="*/ 280 h 484"/>
                  <a:gd name="T44" fmla="*/ 134 w 1717"/>
                  <a:gd name="T45" fmla="*/ 306 h 484"/>
                  <a:gd name="T46" fmla="*/ 157 w 1717"/>
                  <a:gd name="T47" fmla="*/ 322 h 484"/>
                  <a:gd name="T48" fmla="*/ 184 w 1717"/>
                  <a:gd name="T49" fmla="*/ 331 h 484"/>
                  <a:gd name="T50" fmla="*/ 208 w 1717"/>
                  <a:gd name="T51" fmla="*/ 331 h 484"/>
                  <a:gd name="T52" fmla="*/ 244 w 1717"/>
                  <a:gd name="T53" fmla="*/ 324 h 484"/>
                  <a:gd name="T54" fmla="*/ 272 w 1717"/>
                  <a:gd name="T55" fmla="*/ 309 h 484"/>
                  <a:gd name="T56" fmla="*/ 302 w 1717"/>
                  <a:gd name="T57" fmla="*/ 287 h 484"/>
                  <a:gd name="T58" fmla="*/ 332 w 1717"/>
                  <a:gd name="T59" fmla="*/ 258 h 484"/>
                  <a:gd name="T60" fmla="*/ 360 w 1717"/>
                  <a:gd name="T61" fmla="*/ 222 h 484"/>
                  <a:gd name="T62" fmla="*/ 391 w 1717"/>
                  <a:gd name="T63" fmla="*/ 166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CC66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6" name="Freeform 5">
                <a:extLst>
                  <a:ext uri="{FF2B5EF4-FFF2-40B4-BE49-F238E27FC236}">
                    <a16:creationId xmlns:a16="http://schemas.microsoft.com/office/drawing/2014/main" id="{32E8FA2C-D38F-4DD3-A357-F7807707725D}"/>
                  </a:ext>
                </a:extLst>
              </p:cNvPr>
              <p:cNvSpPr>
                <a:spLocks/>
              </p:cNvSpPr>
              <p:nvPr/>
            </p:nvSpPr>
            <p:spPr bwMode="gray">
              <a:xfrm rot="4751170">
                <a:off x="6809082" y="5021648"/>
                <a:ext cx="2207760" cy="581633"/>
              </a:xfrm>
              <a:custGeom>
                <a:avLst/>
                <a:gdLst>
                  <a:gd name="T0" fmla="*/ 382 w 1717"/>
                  <a:gd name="T1" fmla="*/ 102 h 484"/>
                  <a:gd name="T2" fmla="*/ 417 w 1717"/>
                  <a:gd name="T3" fmla="*/ 408 h 484"/>
                  <a:gd name="T4" fmla="*/ 399 w 1717"/>
                  <a:gd name="T5" fmla="*/ 382 h 484"/>
                  <a:gd name="T6" fmla="*/ 373 w 1717"/>
                  <a:gd name="T7" fmla="*/ 416 h 484"/>
                  <a:gd name="T8" fmla="*/ 346 w 1717"/>
                  <a:gd name="T9" fmla="*/ 446 h 484"/>
                  <a:gd name="T10" fmla="*/ 314 w 1717"/>
                  <a:gd name="T11" fmla="*/ 471 h 484"/>
                  <a:gd name="T12" fmla="*/ 289 w 1717"/>
                  <a:gd name="T13" fmla="*/ 485 h 484"/>
                  <a:gd name="T14" fmla="*/ 262 w 1717"/>
                  <a:gd name="T15" fmla="*/ 492 h 484"/>
                  <a:gd name="T16" fmla="*/ 236 w 1717"/>
                  <a:gd name="T17" fmla="*/ 492 h 484"/>
                  <a:gd name="T18" fmla="*/ 208 w 1717"/>
                  <a:gd name="T19" fmla="*/ 481 h 484"/>
                  <a:gd name="T20" fmla="*/ 172 w 1717"/>
                  <a:gd name="T21" fmla="*/ 452 h 484"/>
                  <a:gd name="T22" fmla="*/ 143 w 1717"/>
                  <a:gd name="T23" fmla="*/ 420 h 484"/>
                  <a:gd name="T24" fmla="*/ 117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6 w 1717"/>
                  <a:gd name="T37" fmla="*/ 124 h 484"/>
                  <a:gd name="T38" fmla="*/ 60 w 1717"/>
                  <a:gd name="T39" fmla="*/ 186 h 484"/>
                  <a:gd name="T40" fmla="*/ 82 w 1717"/>
                  <a:gd name="T41" fmla="*/ 231 h 484"/>
                  <a:gd name="T42" fmla="*/ 107 w 1717"/>
                  <a:gd name="T43" fmla="*/ 280 h 484"/>
                  <a:gd name="T44" fmla="*/ 132 w 1717"/>
                  <a:gd name="T45" fmla="*/ 306 h 484"/>
                  <a:gd name="T46" fmla="*/ 156 w 1717"/>
                  <a:gd name="T47" fmla="*/ 322 h 484"/>
                  <a:gd name="T48" fmla="*/ 183 w 1717"/>
                  <a:gd name="T49" fmla="*/ 331 h 484"/>
                  <a:gd name="T50" fmla="*/ 208 w 1717"/>
                  <a:gd name="T51" fmla="*/ 331 h 484"/>
                  <a:gd name="T52" fmla="*/ 241 w 1717"/>
                  <a:gd name="T53" fmla="*/ 324 h 484"/>
                  <a:gd name="T54" fmla="*/ 270 w 1717"/>
                  <a:gd name="T55" fmla="*/ 309 h 484"/>
                  <a:gd name="T56" fmla="*/ 299 w 1717"/>
                  <a:gd name="T57" fmla="*/ 287 h 484"/>
                  <a:gd name="T58" fmla="*/ 329 w 1717"/>
                  <a:gd name="T59" fmla="*/ 258 h 484"/>
                  <a:gd name="T60" fmla="*/ 358 w 1717"/>
                  <a:gd name="T61" fmla="*/ 209 h 484"/>
                  <a:gd name="T62" fmla="*/ 387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FF9966"/>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Freeform 6">
                <a:extLst>
                  <a:ext uri="{FF2B5EF4-FFF2-40B4-BE49-F238E27FC236}">
                    <a16:creationId xmlns:a16="http://schemas.microsoft.com/office/drawing/2014/main" id="{B1D79866-4F05-4418-B873-A3AF0B24D547}"/>
                  </a:ext>
                </a:extLst>
              </p:cNvPr>
              <p:cNvSpPr>
                <a:spLocks/>
              </p:cNvSpPr>
              <p:nvPr/>
            </p:nvSpPr>
            <p:spPr bwMode="gray">
              <a:xfrm rot="7949072">
                <a:off x="6504433" y="3941587"/>
                <a:ext cx="2207760" cy="581633"/>
              </a:xfrm>
              <a:custGeom>
                <a:avLst/>
                <a:gdLst>
                  <a:gd name="T0" fmla="*/ 382 w 1717"/>
                  <a:gd name="T1" fmla="*/ 102 h 484"/>
                  <a:gd name="T2" fmla="*/ 417 w 1717"/>
                  <a:gd name="T3" fmla="*/ 408 h 484"/>
                  <a:gd name="T4" fmla="*/ 399 w 1717"/>
                  <a:gd name="T5" fmla="*/ 382 h 484"/>
                  <a:gd name="T6" fmla="*/ 373 w 1717"/>
                  <a:gd name="T7" fmla="*/ 416 h 484"/>
                  <a:gd name="T8" fmla="*/ 346 w 1717"/>
                  <a:gd name="T9" fmla="*/ 446 h 484"/>
                  <a:gd name="T10" fmla="*/ 314 w 1717"/>
                  <a:gd name="T11" fmla="*/ 471 h 484"/>
                  <a:gd name="T12" fmla="*/ 289 w 1717"/>
                  <a:gd name="T13" fmla="*/ 485 h 484"/>
                  <a:gd name="T14" fmla="*/ 262 w 1717"/>
                  <a:gd name="T15" fmla="*/ 492 h 484"/>
                  <a:gd name="T16" fmla="*/ 236 w 1717"/>
                  <a:gd name="T17" fmla="*/ 492 h 484"/>
                  <a:gd name="T18" fmla="*/ 208 w 1717"/>
                  <a:gd name="T19" fmla="*/ 481 h 484"/>
                  <a:gd name="T20" fmla="*/ 172 w 1717"/>
                  <a:gd name="T21" fmla="*/ 452 h 484"/>
                  <a:gd name="T22" fmla="*/ 143 w 1717"/>
                  <a:gd name="T23" fmla="*/ 420 h 484"/>
                  <a:gd name="T24" fmla="*/ 117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6 w 1717"/>
                  <a:gd name="T37" fmla="*/ 124 h 484"/>
                  <a:gd name="T38" fmla="*/ 60 w 1717"/>
                  <a:gd name="T39" fmla="*/ 186 h 484"/>
                  <a:gd name="T40" fmla="*/ 82 w 1717"/>
                  <a:gd name="T41" fmla="*/ 231 h 484"/>
                  <a:gd name="T42" fmla="*/ 107 w 1717"/>
                  <a:gd name="T43" fmla="*/ 280 h 484"/>
                  <a:gd name="T44" fmla="*/ 132 w 1717"/>
                  <a:gd name="T45" fmla="*/ 306 h 484"/>
                  <a:gd name="T46" fmla="*/ 156 w 1717"/>
                  <a:gd name="T47" fmla="*/ 322 h 484"/>
                  <a:gd name="T48" fmla="*/ 183 w 1717"/>
                  <a:gd name="T49" fmla="*/ 331 h 484"/>
                  <a:gd name="T50" fmla="*/ 208 w 1717"/>
                  <a:gd name="T51" fmla="*/ 331 h 484"/>
                  <a:gd name="T52" fmla="*/ 241 w 1717"/>
                  <a:gd name="T53" fmla="*/ 324 h 484"/>
                  <a:gd name="T54" fmla="*/ 270 w 1717"/>
                  <a:gd name="T55" fmla="*/ 309 h 484"/>
                  <a:gd name="T56" fmla="*/ 299 w 1717"/>
                  <a:gd name="T57" fmla="*/ 287 h 484"/>
                  <a:gd name="T58" fmla="*/ 329 w 1717"/>
                  <a:gd name="T59" fmla="*/ 258 h 484"/>
                  <a:gd name="T60" fmla="*/ 358 w 1717"/>
                  <a:gd name="T61" fmla="*/ 209 h 484"/>
                  <a:gd name="T62" fmla="*/ 387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99CC00"/>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8" name="Freeform 7">
                <a:extLst>
                  <a:ext uri="{FF2B5EF4-FFF2-40B4-BE49-F238E27FC236}">
                    <a16:creationId xmlns:a16="http://schemas.microsoft.com/office/drawing/2014/main" id="{297CCF04-EAFC-41B2-85A0-B04F54B9B674}"/>
                  </a:ext>
                </a:extLst>
              </p:cNvPr>
              <p:cNvSpPr>
                <a:spLocks/>
              </p:cNvSpPr>
              <p:nvPr/>
            </p:nvSpPr>
            <p:spPr bwMode="gray">
              <a:xfrm rot="10783083">
                <a:off x="7284632" y="2974145"/>
                <a:ext cx="1834907" cy="689482"/>
              </a:xfrm>
              <a:custGeom>
                <a:avLst/>
                <a:gdLst>
                  <a:gd name="T0" fmla="*/ 385 w 1717"/>
                  <a:gd name="T1" fmla="*/ 102 h 484"/>
                  <a:gd name="T2" fmla="*/ 421 w 1717"/>
                  <a:gd name="T3" fmla="*/ 408 h 484"/>
                  <a:gd name="T4" fmla="*/ 402 w 1717"/>
                  <a:gd name="T5" fmla="*/ 382 h 484"/>
                  <a:gd name="T6" fmla="*/ 376 w 1717"/>
                  <a:gd name="T7" fmla="*/ 416 h 484"/>
                  <a:gd name="T8" fmla="*/ 349 w 1717"/>
                  <a:gd name="T9" fmla="*/ 446 h 484"/>
                  <a:gd name="T10" fmla="*/ 316 w 1717"/>
                  <a:gd name="T11" fmla="*/ 471 h 484"/>
                  <a:gd name="T12" fmla="*/ 291 w 1717"/>
                  <a:gd name="T13" fmla="*/ 485 h 484"/>
                  <a:gd name="T14" fmla="*/ 264 w 1717"/>
                  <a:gd name="T15" fmla="*/ 492 h 484"/>
                  <a:gd name="T16" fmla="*/ 238 w 1717"/>
                  <a:gd name="T17" fmla="*/ 492 h 484"/>
                  <a:gd name="T18" fmla="*/ 208 w 1717"/>
                  <a:gd name="T19" fmla="*/ 481 h 484"/>
                  <a:gd name="T20" fmla="*/ 174 w 1717"/>
                  <a:gd name="T21" fmla="*/ 452 h 484"/>
                  <a:gd name="T22" fmla="*/ 144 w 1717"/>
                  <a:gd name="T23" fmla="*/ 420 h 484"/>
                  <a:gd name="T24" fmla="*/ 118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7 w 1717"/>
                  <a:gd name="T37" fmla="*/ 124 h 484"/>
                  <a:gd name="T38" fmla="*/ 60 w 1717"/>
                  <a:gd name="T39" fmla="*/ 186 h 484"/>
                  <a:gd name="T40" fmla="*/ 83 w 1717"/>
                  <a:gd name="T41" fmla="*/ 231 h 484"/>
                  <a:gd name="T42" fmla="*/ 108 w 1717"/>
                  <a:gd name="T43" fmla="*/ 280 h 484"/>
                  <a:gd name="T44" fmla="*/ 134 w 1717"/>
                  <a:gd name="T45" fmla="*/ 306 h 484"/>
                  <a:gd name="T46" fmla="*/ 157 w 1717"/>
                  <a:gd name="T47" fmla="*/ 322 h 484"/>
                  <a:gd name="T48" fmla="*/ 184 w 1717"/>
                  <a:gd name="T49" fmla="*/ 331 h 484"/>
                  <a:gd name="T50" fmla="*/ 208 w 1717"/>
                  <a:gd name="T51" fmla="*/ 331 h 484"/>
                  <a:gd name="T52" fmla="*/ 244 w 1717"/>
                  <a:gd name="T53" fmla="*/ 324 h 484"/>
                  <a:gd name="T54" fmla="*/ 272 w 1717"/>
                  <a:gd name="T55" fmla="*/ 309 h 484"/>
                  <a:gd name="T56" fmla="*/ 302 w 1717"/>
                  <a:gd name="T57" fmla="*/ 287 h 484"/>
                  <a:gd name="T58" fmla="*/ 332 w 1717"/>
                  <a:gd name="T59" fmla="*/ 258 h 484"/>
                  <a:gd name="T60" fmla="*/ 360 w 1717"/>
                  <a:gd name="T61" fmla="*/ 209 h 484"/>
                  <a:gd name="T62" fmla="*/ 391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33CCCC"/>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Freeform 8">
                <a:extLst>
                  <a:ext uri="{FF2B5EF4-FFF2-40B4-BE49-F238E27FC236}">
                    <a16:creationId xmlns:a16="http://schemas.microsoft.com/office/drawing/2014/main" id="{E42003C1-C2E0-4392-AE28-7D29EFDFC1FB}"/>
                  </a:ext>
                </a:extLst>
              </p:cNvPr>
              <p:cNvSpPr>
                <a:spLocks/>
              </p:cNvSpPr>
              <p:nvPr/>
            </p:nvSpPr>
            <p:spPr bwMode="gray">
              <a:xfrm rot="14226791">
                <a:off x="8088346" y="2894932"/>
                <a:ext cx="2207759" cy="581633"/>
              </a:xfrm>
              <a:custGeom>
                <a:avLst/>
                <a:gdLst>
                  <a:gd name="T0" fmla="*/ 382 w 1717"/>
                  <a:gd name="T1" fmla="*/ 102 h 484"/>
                  <a:gd name="T2" fmla="*/ 417 w 1717"/>
                  <a:gd name="T3" fmla="*/ 408 h 484"/>
                  <a:gd name="T4" fmla="*/ 399 w 1717"/>
                  <a:gd name="T5" fmla="*/ 382 h 484"/>
                  <a:gd name="T6" fmla="*/ 373 w 1717"/>
                  <a:gd name="T7" fmla="*/ 416 h 484"/>
                  <a:gd name="T8" fmla="*/ 346 w 1717"/>
                  <a:gd name="T9" fmla="*/ 446 h 484"/>
                  <a:gd name="T10" fmla="*/ 314 w 1717"/>
                  <a:gd name="T11" fmla="*/ 471 h 484"/>
                  <a:gd name="T12" fmla="*/ 289 w 1717"/>
                  <a:gd name="T13" fmla="*/ 485 h 484"/>
                  <a:gd name="T14" fmla="*/ 262 w 1717"/>
                  <a:gd name="T15" fmla="*/ 492 h 484"/>
                  <a:gd name="T16" fmla="*/ 236 w 1717"/>
                  <a:gd name="T17" fmla="*/ 492 h 484"/>
                  <a:gd name="T18" fmla="*/ 208 w 1717"/>
                  <a:gd name="T19" fmla="*/ 481 h 484"/>
                  <a:gd name="T20" fmla="*/ 172 w 1717"/>
                  <a:gd name="T21" fmla="*/ 452 h 484"/>
                  <a:gd name="T22" fmla="*/ 143 w 1717"/>
                  <a:gd name="T23" fmla="*/ 420 h 484"/>
                  <a:gd name="T24" fmla="*/ 117 w 1717"/>
                  <a:gd name="T25" fmla="*/ 386 h 484"/>
                  <a:gd name="T26" fmla="*/ 93 w 1717"/>
                  <a:gd name="T27" fmla="*/ 339 h 484"/>
                  <a:gd name="T28" fmla="*/ 66 w 1717"/>
                  <a:gd name="T29" fmla="*/ 269 h 484"/>
                  <a:gd name="T30" fmla="*/ 43 w 1717"/>
                  <a:gd name="T31" fmla="*/ 186 h 484"/>
                  <a:gd name="T32" fmla="*/ 28 w 1717"/>
                  <a:gd name="T33" fmla="*/ 132 h 484"/>
                  <a:gd name="T34" fmla="*/ 0 w 1717"/>
                  <a:gd name="T35" fmla="*/ 0 h 484"/>
                  <a:gd name="T36" fmla="*/ 36 w 1717"/>
                  <a:gd name="T37" fmla="*/ 124 h 484"/>
                  <a:gd name="T38" fmla="*/ 60 w 1717"/>
                  <a:gd name="T39" fmla="*/ 186 h 484"/>
                  <a:gd name="T40" fmla="*/ 82 w 1717"/>
                  <a:gd name="T41" fmla="*/ 231 h 484"/>
                  <a:gd name="T42" fmla="*/ 107 w 1717"/>
                  <a:gd name="T43" fmla="*/ 280 h 484"/>
                  <a:gd name="T44" fmla="*/ 132 w 1717"/>
                  <a:gd name="T45" fmla="*/ 306 h 484"/>
                  <a:gd name="T46" fmla="*/ 156 w 1717"/>
                  <a:gd name="T47" fmla="*/ 322 h 484"/>
                  <a:gd name="T48" fmla="*/ 183 w 1717"/>
                  <a:gd name="T49" fmla="*/ 331 h 484"/>
                  <a:gd name="T50" fmla="*/ 208 w 1717"/>
                  <a:gd name="T51" fmla="*/ 331 h 484"/>
                  <a:gd name="T52" fmla="*/ 241 w 1717"/>
                  <a:gd name="T53" fmla="*/ 324 h 484"/>
                  <a:gd name="T54" fmla="*/ 270 w 1717"/>
                  <a:gd name="T55" fmla="*/ 309 h 484"/>
                  <a:gd name="T56" fmla="*/ 299 w 1717"/>
                  <a:gd name="T57" fmla="*/ 287 h 484"/>
                  <a:gd name="T58" fmla="*/ 329 w 1717"/>
                  <a:gd name="T59" fmla="*/ 258 h 484"/>
                  <a:gd name="T60" fmla="*/ 358 w 1717"/>
                  <a:gd name="T61" fmla="*/ 209 h 484"/>
                  <a:gd name="T62" fmla="*/ 387 w 1717"/>
                  <a:gd name="T63" fmla="*/ 153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6699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0" name="Freeform 9">
                <a:extLst>
                  <a:ext uri="{FF2B5EF4-FFF2-40B4-BE49-F238E27FC236}">
                    <a16:creationId xmlns:a16="http://schemas.microsoft.com/office/drawing/2014/main" id="{C7ED3B52-B408-474D-BFE6-8CADF21BF1FE}"/>
                  </a:ext>
                </a:extLst>
              </p:cNvPr>
              <p:cNvSpPr>
                <a:spLocks/>
              </p:cNvSpPr>
              <p:nvPr/>
            </p:nvSpPr>
            <p:spPr bwMode="gray">
              <a:xfrm rot="16939524">
                <a:off x="8899218" y="3163897"/>
                <a:ext cx="2209183" cy="582832"/>
              </a:xfrm>
              <a:custGeom>
                <a:avLst/>
                <a:gdLst>
                  <a:gd name="T0" fmla="*/ 385 w 1717"/>
                  <a:gd name="T1" fmla="*/ 102 h 484"/>
                  <a:gd name="T2" fmla="*/ 421 w 1717"/>
                  <a:gd name="T3" fmla="*/ 421 h 484"/>
                  <a:gd name="T4" fmla="*/ 402 w 1717"/>
                  <a:gd name="T5" fmla="*/ 395 h 484"/>
                  <a:gd name="T6" fmla="*/ 376 w 1717"/>
                  <a:gd name="T7" fmla="*/ 429 h 484"/>
                  <a:gd name="T8" fmla="*/ 349 w 1717"/>
                  <a:gd name="T9" fmla="*/ 459 h 484"/>
                  <a:gd name="T10" fmla="*/ 316 w 1717"/>
                  <a:gd name="T11" fmla="*/ 484 h 484"/>
                  <a:gd name="T12" fmla="*/ 291 w 1717"/>
                  <a:gd name="T13" fmla="*/ 498 h 484"/>
                  <a:gd name="T14" fmla="*/ 264 w 1717"/>
                  <a:gd name="T15" fmla="*/ 505 h 484"/>
                  <a:gd name="T16" fmla="*/ 238 w 1717"/>
                  <a:gd name="T17" fmla="*/ 505 h 484"/>
                  <a:gd name="T18" fmla="*/ 208 w 1717"/>
                  <a:gd name="T19" fmla="*/ 494 h 484"/>
                  <a:gd name="T20" fmla="*/ 174 w 1717"/>
                  <a:gd name="T21" fmla="*/ 465 h 484"/>
                  <a:gd name="T22" fmla="*/ 144 w 1717"/>
                  <a:gd name="T23" fmla="*/ 433 h 484"/>
                  <a:gd name="T24" fmla="*/ 118 w 1717"/>
                  <a:gd name="T25" fmla="*/ 399 h 484"/>
                  <a:gd name="T26" fmla="*/ 93 w 1717"/>
                  <a:gd name="T27" fmla="*/ 339 h 484"/>
                  <a:gd name="T28" fmla="*/ 66 w 1717"/>
                  <a:gd name="T29" fmla="*/ 269 h 484"/>
                  <a:gd name="T30" fmla="*/ 43 w 1717"/>
                  <a:gd name="T31" fmla="*/ 199 h 484"/>
                  <a:gd name="T32" fmla="*/ 28 w 1717"/>
                  <a:gd name="T33" fmla="*/ 145 h 484"/>
                  <a:gd name="T34" fmla="*/ 0 w 1717"/>
                  <a:gd name="T35" fmla="*/ 0 h 484"/>
                  <a:gd name="T36" fmla="*/ 37 w 1717"/>
                  <a:gd name="T37" fmla="*/ 137 h 484"/>
                  <a:gd name="T38" fmla="*/ 60 w 1717"/>
                  <a:gd name="T39" fmla="*/ 199 h 484"/>
                  <a:gd name="T40" fmla="*/ 83 w 1717"/>
                  <a:gd name="T41" fmla="*/ 244 h 484"/>
                  <a:gd name="T42" fmla="*/ 108 w 1717"/>
                  <a:gd name="T43" fmla="*/ 280 h 484"/>
                  <a:gd name="T44" fmla="*/ 134 w 1717"/>
                  <a:gd name="T45" fmla="*/ 306 h 484"/>
                  <a:gd name="T46" fmla="*/ 157 w 1717"/>
                  <a:gd name="T47" fmla="*/ 322 h 484"/>
                  <a:gd name="T48" fmla="*/ 184 w 1717"/>
                  <a:gd name="T49" fmla="*/ 331 h 484"/>
                  <a:gd name="T50" fmla="*/ 208 w 1717"/>
                  <a:gd name="T51" fmla="*/ 331 h 484"/>
                  <a:gd name="T52" fmla="*/ 244 w 1717"/>
                  <a:gd name="T53" fmla="*/ 324 h 484"/>
                  <a:gd name="T54" fmla="*/ 272 w 1717"/>
                  <a:gd name="T55" fmla="*/ 309 h 484"/>
                  <a:gd name="T56" fmla="*/ 302 w 1717"/>
                  <a:gd name="T57" fmla="*/ 287 h 484"/>
                  <a:gd name="T58" fmla="*/ 332 w 1717"/>
                  <a:gd name="T59" fmla="*/ 258 h 484"/>
                  <a:gd name="T60" fmla="*/ 360 w 1717"/>
                  <a:gd name="T61" fmla="*/ 222 h 484"/>
                  <a:gd name="T62" fmla="*/ 391 w 1717"/>
                  <a:gd name="T63" fmla="*/ 166 h 4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717"/>
                  <a:gd name="T97" fmla="*/ 0 h 484"/>
                  <a:gd name="T98" fmla="*/ 1717 w 1717"/>
                  <a:gd name="T99" fmla="*/ 484 h 484"/>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717" h="484">
                    <a:moveTo>
                      <a:pt x="1427" y="153"/>
                    </a:moveTo>
                    <a:lnTo>
                      <a:pt x="1405" y="102"/>
                    </a:lnTo>
                    <a:lnTo>
                      <a:pt x="1716" y="132"/>
                    </a:lnTo>
                    <a:lnTo>
                      <a:pt x="1540" y="395"/>
                    </a:lnTo>
                    <a:lnTo>
                      <a:pt x="1519" y="344"/>
                    </a:lnTo>
                    <a:lnTo>
                      <a:pt x="1472" y="369"/>
                    </a:lnTo>
                    <a:lnTo>
                      <a:pt x="1413" y="391"/>
                    </a:lnTo>
                    <a:lnTo>
                      <a:pt x="1373" y="403"/>
                    </a:lnTo>
                    <a:lnTo>
                      <a:pt x="1328" y="418"/>
                    </a:lnTo>
                    <a:lnTo>
                      <a:pt x="1274" y="433"/>
                    </a:lnTo>
                    <a:lnTo>
                      <a:pt x="1219" y="447"/>
                    </a:lnTo>
                    <a:lnTo>
                      <a:pt x="1160" y="458"/>
                    </a:lnTo>
                    <a:lnTo>
                      <a:pt x="1117" y="464"/>
                    </a:lnTo>
                    <a:lnTo>
                      <a:pt x="1062" y="472"/>
                    </a:lnTo>
                    <a:lnTo>
                      <a:pt x="1007" y="479"/>
                    </a:lnTo>
                    <a:lnTo>
                      <a:pt x="968" y="479"/>
                    </a:lnTo>
                    <a:lnTo>
                      <a:pt x="916" y="483"/>
                    </a:lnTo>
                    <a:lnTo>
                      <a:pt x="872" y="479"/>
                    </a:lnTo>
                    <a:lnTo>
                      <a:pt x="817" y="475"/>
                    </a:lnTo>
                    <a:lnTo>
                      <a:pt x="766" y="468"/>
                    </a:lnTo>
                    <a:lnTo>
                      <a:pt x="701" y="453"/>
                    </a:lnTo>
                    <a:lnTo>
                      <a:pt x="634" y="439"/>
                    </a:lnTo>
                    <a:lnTo>
                      <a:pt x="576" y="424"/>
                    </a:lnTo>
                    <a:lnTo>
                      <a:pt x="524" y="407"/>
                    </a:lnTo>
                    <a:lnTo>
                      <a:pt x="476" y="391"/>
                    </a:lnTo>
                    <a:lnTo>
                      <a:pt x="435" y="373"/>
                    </a:lnTo>
                    <a:lnTo>
                      <a:pt x="384" y="349"/>
                    </a:lnTo>
                    <a:lnTo>
                      <a:pt x="344" y="326"/>
                    </a:lnTo>
                    <a:lnTo>
                      <a:pt x="293" y="293"/>
                    </a:lnTo>
                    <a:lnTo>
                      <a:pt x="242" y="256"/>
                    </a:lnTo>
                    <a:lnTo>
                      <a:pt x="205" y="226"/>
                    </a:lnTo>
                    <a:lnTo>
                      <a:pt x="157" y="186"/>
                    </a:lnTo>
                    <a:lnTo>
                      <a:pt x="124" y="158"/>
                    </a:lnTo>
                    <a:lnTo>
                      <a:pt x="102" y="132"/>
                    </a:lnTo>
                    <a:lnTo>
                      <a:pt x="62" y="88"/>
                    </a:lnTo>
                    <a:lnTo>
                      <a:pt x="0" y="0"/>
                    </a:lnTo>
                    <a:lnTo>
                      <a:pt x="91" y="88"/>
                    </a:lnTo>
                    <a:lnTo>
                      <a:pt x="135" y="124"/>
                    </a:lnTo>
                    <a:lnTo>
                      <a:pt x="175" y="158"/>
                    </a:lnTo>
                    <a:lnTo>
                      <a:pt x="219" y="186"/>
                    </a:lnTo>
                    <a:lnTo>
                      <a:pt x="263" y="209"/>
                    </a:lnTo>
                    <a:lnTo>
                      <a:pt x="307" y="231"/>
                    </a:lnTo>
                    <a:lnTo>
                      <a:pt x="355" y="253"/>
                    </a:lnTo>
                    <a:lnTo>
                      <a:pt x="395" y="267"/>
                    </a:lnTo>
                    <a:lnTo>
                      <a:pt x="439" y="282"/>
                    </a:lnTo>
                    <a:lnTo>
                      <a:pt x="487" y="293"/>
                    </a:lnTo>
                    <a:lnTo>
                      <a:pt x="534" y="301"/>
                    </a:lnTo>
                    <a:lnTo>
                      <a:pt x="571" y="309"/>
                    </a:lnTo>
                    <a:lnTo>
                      <a:pt x="622" y="312"/>
                    </a:lnTo>
                    <a:lnTo>
                      <a:pt x="673" y="318"/>
                    </a:lnTo>
                    <a:lnTo>
                      <a:pt x="718" y="318"/>
                    </a:lnTo>
                    <a:lnTo>
                      <a:pt x="766" y="318"/>
                    </a:lnTo>
                    <a:lnTo>
                      <a:pt x="828" y="318"/>
                    </a:lnTo>
                    <a:lnTo>
                      <a:pt x="890" y="311"/>
                    </a:lnTo>
                    <a:lnTo>
                      <a:pt x="949" y="304"/>
                    </a:lnTo>
                    <a:lnTo>
                      <a:pt x="1000" y="296"/>
                    </a:lnTo>
                    <a:lnTo>
                      <a:pt x="1058" y="285"/>
                    </a:lnTo>
                    <a:lnTo>
                      <a:pt x="1106" y="274"/>
                    </a:lnTo>
                    <a:lnTo>
                      <a:pt x="1156" y="260"/>
                    </a:lnTo>
                    <a:lnTo>
                      <a:pt x="1212" y="245"/>
                    </a:lnTo>
                    <a:lnTo>
                      <a:pt x="1259" y="231"/>
                    </a:lnTo>
                    <a:lnTo>
                      <a:pt x="1318" y="209"/>
                    </a:lnTo>
                    <a:lnTo>
                      <a:pt x="1362" y="190"/>
                    </a:lnTo>
                    <a:lnTo>
                      <a:pt x="1427" y="153"/>
                    </a:lnTo>
                  </a:path>
                </a:pathLst>
              </a:custGeom>
              <a:solidFill>
                <a:srgbClr val="9966FF"/>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1" name="Oval 11">
                <a:extLst>
                  <a:ext uri="{FF2B5EF4-FFF2-40B4-BE49-F238E27FC236}">
                    <a16:creationId xmlns:a16="http://schemas.microsoft.com/office/drawing/2014/main" id="{BEFD5580-2D2A-4262-BDCD-6207F0AF4405}"/>
                  </a:ext>
                </a:extLst>
              </p:cNvPr>
              <p:cNvSpPr>
                <a:spLocks noChangeArrowheads="1"/>
              </p:cNvSpPr>
              <p:nvPr/>
            </p:nvSpPr>
            <p:spPr bwMode="gray">
              <a:xfrm rot="21583083">
                <a:off x="7911465" y="3531197"/>
                <a:ext cx="1708715" cy="1707517"/>
              </a:xfrm>
              <a:prstGeom prst="ellipse">
                <a:avLst/>
              </a:prstGeom>
              <a:solidFill>
                <a:srgbClr val="A7A7A7">
                  <a:lumMod val="40000"/>
                  <a:lumOff val="60000"/>
                </a:srgbClr>
              </a:solidFill>
              <a:ln w="9525">
                <a:solidFill>
                  <a:srgbClr val="000000"/>
                </a:solidFill>
                <a:round/>
                <a:headEnd/>
                <a:tailEnd/>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2" name="Text Box 13">
                <a:extLst>
                  <a:ext uri="{FF2B5EF4-FFF2-40B4-BE49-F238E27FC236}">
                    <a16:creationId xmlns:a16="http://schemas.microsoft.com/office/drawing/2014/main" id="{4362783D-C202-4D78-9500-4F1103E8A346}"/>
                  </a:ext>
                </a:extLst>
              </p:cNvPr>
              <p:cNvSpPr txBox="1">
                <a:spLocks noChangeArrowheads="1"/>
              </p:cNvSpPr>
              <p:nvPr/>
            </p:nvSpPr>
            <p:spPr bwMode="auto">
              <a:xfrm rot="21583083">
                <a:off x="9625447" y="5744659"/>
                <a:ext cx="1392399"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zh-CN"/>
                </a:defPPr>
                <a:lvl1pPr algn="ctr" eaLnBrk="0" hangingPunct="0">
                  <a:defRPr sz="20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3.</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振动磨损</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3" name="Text Box 14">
                <a:extLst>
                  <a:ext uri="{FF2B5EF4-FFF2-40B4-BE49-F238E27FC236}">
                    <a16:creationId xmlns:a16="http://schemas.microsoft.com/office/drawing/2014/main" id="{D61C896A-2FB8-4048-A912-390824FC0F4E}"/>
                  </a:ext>
                </a:extLst>
              </p:cNvPr>
              <p:cNvSpPr txBox="1">
                <a:spLocks noChangeArrowheads="1"/>
              </p:cNvSpPr>
              <p:nvPr/>
            </p:nvSpPr>
            <p:spPr bwMode="auto">
              <a:xfrm rot="21583083">
                <a:off x="9508978" y="1962609"/>
                <a:ext cx="1392397"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zh-CN"/>
                </a:defPPr>
                <a:lvl1pPr algn="ctr" eaLnBrk="0" hangingPunct="0">
                  <a:defRPr sz="20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6.</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疲劳断裂</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4" name="Text Box 15">
                <a:extLst>
                  <a:ext uri="{FF2B5EF4-FFF2-40B4-BE49-F238E27FC236}">
                    <a16:creationId xmlns:a16="http://schemas.microsoft.com/office/drawing/2014/main" id="{6D7C5DD8-59BE-4A08-9489-BECB8CDED2E3}"/>
                  </a:ext>
                </a:extLst>
              </p:cNvPr>
              <p:cNvSpPr txBox="1">
                <a:spLocks noChangeArrowheads="1"/>
              </p:cNvSpPr>
              <p:nvPr/>
            </p:nvSpPr>
            <p:spPr bwMode="auto">
              <a:xfrm rot="51072">
                <a:off x="5864706" y="3265733"/>
                <a:ext cx="1510755"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a:latin typeface="楷体" panose="02010609060101010101" pitchFamily="49" charset="-122"/>
                    <a:ea typeface="楷体" panose="02010609060101010101" pitchFamily="49" charset="-122"/>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8.</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其他故障</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5" name="Text Box 16">
                <a:extLst>
                  <a:ext uri="{FF2B5EF4-FFF2-40B4-BE49-F238E27FC236}">
                    <a16:creationId xmlns:a16="http://schemas.microsoft.com/office/drawing/2014/main" id="{04E62BFB-464A-417A-B17B-65803FD9E596}"/>
                  </a:ext>
                </a:extLst>
              </p:cNvPr>
              <p:cNvSpPr txBox="1">
                <a:spLocks noChangeArrowheads="1"/>
              </p:cNvSpPr>
              <p:nvPr/>
            </p:nvSpPr>
            <p:spPr bwMode="auto">
              <a:xfrm rot="21583083">
                <a:off x="6045640" y="5077421"/>
                <a:ext cx="1664172"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sz="20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1.</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油液泄露</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6" name="Text Box 18">
                <a:extLst>
                  <a:ext uri="{FF2B5EF4-FFF2-40B4-BE49-F238E27FC236}">
                    <a16:creationId xmlns:a16="http://schemas.microsoft.com/office/drawing/2014/main" id="{2C14C2D4-831A-449F-87EF-F0D16307C050}"/>
                  </a:ext>
                </a:extLst>
              </p:cNvPr>
              <p:cNvSpPr txBox="1">
                <a:spLocks noChangeArrowheads="1"/>
              </p:cNvSpPr>
              <p:nvPr/>
            </p:nvSpPr>
            <p:spPr bwMode="auto">
              <a:xfrm rot="21583083">
                <a:off x="7098110" y="1986041"/>
                <a:ext cx="1392397"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7.</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振动应力</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Text Box 19">
                <a:extLst>
                  <a:ext uri="{FF2B5EF4-FFF2-40B4-BE49-F238E27FC236}">
                    <a16:creationId xmlns:a16="http://schemas.microsoft.com/office/drawing/2014/main" id="{BE1ED8BD-5C84-49D4-8D90-AF78D64698D9}"/>
                  </a:ext>
                </a:extLst>
              </p:cNvPr>
              <p:cNvSpPr txBox="1">
                <a:spLocks noChangeArrowheads="1"/>
              </p:cNvSpPr>
              <p:nvPr/>
            </p:nvSpPr>
            <p:spPr bwMode="gray">
              <a:xfrm rot="21583083">
                <a:off x="7869241" y="4155135"/>
                <a:ext cx="1787759" cy="468650"/>
              </a:xfrm>
              <a:prstGeom prst="rect">
                <a:avLst/>
              </a:prstGeom>
              <a:noFill/>
              <a:ln w="9525">
                <a:noFill/>
                <a:miter lim="800000"/>
                <a:headEnd/>
                <a:tailEnd/>
              </a:ln>
              <a:effectLst/>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管</a:t>
                </a:r>
                <a:r>
                  <a:rPr lang="zh-CN" altLang="en-US" b="1" kern="0" dirty="0">
                    <a:solidFill>
                      <a:srgbClr val="C00000"/>
                    </a:solidFill>
                    <a:latin typeface="微软雅黑" panose="020B0503020204020204" pitchFamily="34" charset="-122"/>
                    <a:ea typeface="微软雅黑" panose="020B0503020204020204" pitchFamily="34" charset="-122"/>
                    <a:cs typeface="Times New Roman" panose="02020603050405020304" pitchFamily="18" charset="0"/>
                  </a:rPr>
                  <a:t>道</a:t>
                </a:r>
                <a:r>
                  <a:rPr kumimoji="0" lang="zh-CN" altLang="en-US"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振动</a:t>
                </a:r>
                <a:endParaRPr kumimoji="0" lang="en-US" altLang="zh-CN" sz="1800" b="1" i="0" u="none" strike="noStrike" kern="0" cap="none" spc="0" normalizeH="0" baseline="0" noProof="0" dirty="0">
                  <a:ln>
                    <a:noFill/>
                  </a:ln>
                  <a:solidFill>
                    <a:srgbClr val="C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Text Box 14">
                <a:extLst>
                  <a:ext uri="{FF2B5EF4-FFF2-40B4-BE49-F238E27FC236}">
                    <a16:creationId xmlns:a16="http://schemas.microsoft.com/office/drawing/2014/main" id="{E0B60A43-C032-4BCD-BA20-727A4751D70F}"/>
                  </a:ext>
                </a:extLst>
              </p:cNvPr>
              <p:cNvSpPr txBox="1">
                <a:spLocks noChangeArrowheads="1"/>
              </p:cNvSpPr>
              <p:nvPr/>
            </p:nvSpPr>
            <p:spPr bwMode="auto">
              <a:xfrm rot="21583083">
                <a:off x="10353821" y="4359636"/>
                <a:ext cx="1455810"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sz="2000">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4.</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疲劳损伤</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Text Box 14">
                <a:extLst>
                  <a:ext uri="{FF2B5EF4-FFF2-40B4-BE49-F238E27FC236}">
                    <a16:creationId xmlns:a16="http://schemas.microsoft.com/office/drawing/2014/main" id="{BB261874-44A4-427B-B6A0-7D91D6BD5381}"/>
                  </a:ext>
                </a:extLst>
              </p:cNvPr>
              <p:cNvSpPr txBox="1">
                <a:spLocks noChangeArrowheads="1"/>
              </p:cNvSpPr>
              <p:nvPr/>
            </p:nvSpPr>
            <p:spPr bwMode="auto">
              <a:xfrm rot="21583083">
                <a:off x="10355426" y="3069166"/>
                <a:ext cx="1331544" cy="371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sz="2000">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5.</a:t>
                </a:r>
                <a:r>
                  <a:rPr kumimoji="0" lang="zh-CN" altLang="en-US"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共振</a:t>
                </a:r>
                <a:endParaRPr kumimoji="0" lang="en-US" altLang="zh-CN" sz="16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31" name="Text Box 17">
              <a:extLst>
                <a:ext uri="{FF2B5EF4-FFF2-40B4-BE49-F238E27FC236}">
                  <a16:creationId xmlns:a16="http://schemas.microsoft.com/office/drawing/2014/main" id="{8C390B1F-21D1-49E2-84A6-FDE5637FB0AC}"/>
                </a:ext>
              </a:extLst>
            </p:cNvPr>
            <p:cNvSpPr txBox="1">
              <a:spLocks noChangeArrowheads="1"/>
            </p:cNvSpPr>
            <p:nvPr/>
          </p:nvSpPr>
          <p:spPr bwMode="auto">
            <a:xfrm rot="21583083">
              <a:off x="5318071" y="4426268"/>
              <a:ext cx="117532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defPPr>
                <a:defRPr lang="zh-CN"/>
              </a:defPPr>
              <a:lvl1pPr algn="ctr" eaLnBrk="0" hangingPunct="0">
                <a:defRPr sz="2000">
                  <a:solidFill>
                    <a:srgbClr val="FF0000"/>
                  </a:solidFill>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r>
                <a:rPr lang="en-US" altLang="zh-CN" sz="1600" dirty="0">
                  <a:solidFill>
                    <a:schemeClr val="tx1"/>
                  </a:solidFill>
                </a:rPr>
                <a:t>2.</a:t>
              </a:r>
              <a:r>
                <a:rPr lang="zh-CN" altLang="en-US" sz="1600" dirty="0">
                  <a:solidFill>
                    <a:schemeClr val="tx1"/>
                  </a:solidFill>
                </a:rPr>
                <a:t>裂纹断裂</a:t>
              </a:r>
              <a:endParaRPr lang="en-US" altLang="zh-CN" sz="1600" dirty="0">
                <a:solidFill>
                  <a:schemeClr val="tx1"/>
                </a:solidFill>
              </a:endParaRPr>
            </a:p>
          </p:txBody>
        </p:sp>
      </p:grpSp>
      <p:grpSp>
        <p:nvGrpSpPr>
          <p:cNvPr id="6" name="组合 5">
            <a:extLst>
              <a:ext uri="{FF2B5EF4-FFF2-40B4-BE49-F238E27FC236}">
                <a16:creationId xmlns:a16="http://schemas.microsoft.com/office/drawing/2014/main" id="{D60B89DB-3F39-4815-9296-352D38DE0458}"/>
              </a:ext>
            </a:extLst>
          </p:cNvPr>
          <p:cNvGrpSpPr/>
          <p:nvPr/>
        </p:nvGrpSpPr>
        <p:grpSpPr>
          <a:xfrm>
            <a:off x="4339683" y="625599"/>
            <a:ext cx="4750714" cy="1611692"/>
            <a:chOff x="4360360" y="798543"/>
            <a:chExt cx="4750714" cy="1611692"/>
          </a:xfrm>
        </p:grpSpPr>
        <p:pic>
          <p:nvPicPr>
            <p:cNvPr id="5" name="图片 4">
              <a:extLst>
                <a:ext uri="{FF2B5EF4-FFF2-40B4-BE49-F238E27FC236}">
                  <a16:creationId xmlns:a16="http://schemas.microsoft.com/office/drawing/2014/main" id="{2648C71D-0A01-44CA-BC16-508FED828700}"/>
                </a:ext>
              </a:extLst>
            </p:cNvPr>
            <p:cNvPicPr>
              <a:picLocks noChangeAspect="1"/>
            </p:cNvPicPr>
            <p:nvPr/>
          </p:nvPicPr>
          <p:blipFill>
            <a:blip r:embed="rId3"/>
            <a:stretch>
              <a:fillRect/>
            </a:stretch>
          </p:blipFill>
          <p:spPr>
            <a:xfrm>
              <a:off x="4360446" y="798543"/>
              <a:ext cx="4750628" cy="1416040"/>
            </a:xfrm>
            <a:prstGeom prst="rect">
              <a:avLst/>
            </a:prstGeom>
          </p:spPr>
        </p:pic>
        <p:sp>
          <p:nvSpPr>
            <p:cNvPr id="41" name="Text Box 14">
              <a:extLst>
                <a:ext uri="{FF2B5EF4-FFF2-40B4-BE49-F238E27FC236}">
                  <a16:creationId xmlns:a16="http://schemas.microsoft.com/office/drawing/2014/main" id="{3328993B-23EC-491F-B02F-CAB6F26D579C}"/>
                </a:ext>
              </a:extLst>
            </p:cNvPr>
            <p:cNvSpPr txBox="1">
              <a:spLocks noChangeArrowheads="1"/>
            </p:cNvSpPr>
            <p:nvPr/>
          </p:nvSpPr>
          <p:spPr bwMode="auto">
            <a:xfrm rot="21583083">
              <a:off x="4360360" y="2125898"/>
              <a:ext cx="1580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sz="2000">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lang="zh-CN" altLang="en-US" sz="1200" kern="0" dirty="0">
                  <a:solidFill>
                    <a:srgbClr val="000000"/>
                  </a:solidFill>
                </a:rPr>
                <a:t>管体本身</a:t>
              </a:r>
              <a:endPar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2" name="Text Box 14">
              <a:extLst>
                <a:ext uri="{FF2B5EF4-FFF2-40B4-BE49-F238E27FC236}">
                  <a16:creationId xmlns:a16="http://schemas.microsoft.com/office/drawing/2014/main" id="{A12801D6-5AB9-4105-B83B-DA0B505B5DA9}"/>
                </a:ext>
              </a:extLst>
            </p:cNvPr>
            <p:cNvSpPr txBox="1">
              <a:spLocks noChangeArrowheads="1"/>
            </p:cNvSpPr>
            <p:nvPr/>
          </p:nvSpPr>
          <p:spPr bwMode="auto">
            <a:xfrm rot="21583083">
              <a:off x="7530223" y="2133234"/>
              <a:ext cx="1580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sz="2000">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lang="zh-CN" altLang="en-US" sz="1200" kern="0" dirty="0">
                  <a:solidFill>
                    <a:srgbClr val="000000"/>
                  </a:solidFill>
                </a:rPr>
                <a:t>卡箍</a:t>
              </a:r>
              <a:endPar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3" name="Text Box 14">
              <a:extLst>
                <a:ext uri="{FF2B5EF4-FFF2-40B4-BE49-F238E27FC236}">
                  <a16:creationId xmlns:a16="http://schemas.microsoft.com/office/drawing/2014/main" id="{88DE5D9D-2AD6-4554-A0D8-A12AAF4DA583}"/>
                </a:ext>
              </a:extLst>
            </p:cNvPr>
            <p:cNvSpPr txBox="1">
              <a:spLocks noChangeArrowheads="1"/>
            </p:cNvSpPr>
            <p:nvPr/>
          </p:nvSpPr>
          <p:spPr bwMode="auto">
            <a:xfrm rot="21583083">
              <a:off x="5942035" y="2133236"/>
              <a:ext cx="158002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defPPr>
                <a:defRPr lang="zh-CN"/>
              </a:defPPr>
              <a:lvl1pPr algn="ctr" eaLnBrk="0" hangingPunct="0">
                <a:defRPr sz="2000">
                  <a:latin typeface="微软雅黑" panose="020B0503020204020204" pitchFamily="34" charset="-122"/>
                  <a:ea typeface="微软雅黑" panose="020B0503020204020204" pitchFamily="34" charset="-122"/>
                  <a:cs typeface="Times New Roman" panose="02020603050405020304" pitchFamily="18" charset="0"/>
                </a:defRPr>
              </a:lvl1pPr>
              <a:lvl2pPr marL="742950" indent="-285750" eaLnBrk="0" hangingPunct="0">
                <a:defRPr>
                  <a:latin typeface="Arial" panose="020B0604020202020204" pitchFamily="34" charset="0"/>
                  <a:ea typeface="宋体" panose="02010600030101010101" pitchFamily="2" charset="-122"/>
                </a:defRPr>
              </a:lvl2pPr>
              <a:lvl3pPr marL="1143000" indent="-228600" eaLnBrk="0" hangingPunct="0">
                <a:defRPr>
                  <a:latin typeface="Arial" panose="020B0604020202020204" pitchFamily="34" charset="0"/>
                  <a:ea typeface="宋体" panose="02010600030101010101" pitchFamily="2" charset="-122"/>
                </a:defRPr>
              </a:lvl3pPr>
              <a:lvl4pPr marL="1600200" indent="-228600" eaLnBrk="0" hangingPunct="0">
                <a:defRPr>
                  <a:latin typeface="Arial" panose="020B0604020202020204" pitchFamily="34" charset="0"/>
                  <a:ea typeface="宋体" panose="02010600030101010101" pitchFamily="2" charset="-122"/>
                </a:defRPr>
              </a:lvl4pPr>
              <a:lvl5pPr marL="2057400" indent="-228600" eaLnBrk="0" hangingPunct="0">
                <a:defRPr>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latin typeface="Arial" panose="020B0604020202020204" pitchFamily="34" charset="0"/>
                  <a:ea typeface="宋体" panose="02010600030101010101" pitchFamily="2" charset="-122"/>
                </a:defRPr>
              </a:lvl9pPr>
            </a:lstStyle>
            <a:p>
              <a:pPr marL="0" marR="0" lvl="0" indent="0" algn="ctr" defTabSz="914400" eaLnBrk="0" fontAlgn="auto" latinLnBrk="0" hangingPunct="0">
                <a:lnSpc>
                  <a:spcPct val="100000"/>
                </a:lnSpc>
                <a:spcBef>
                  <a:spcPts val="0"/>
                </a:spcBef>
                <a:spcAft>
                  <a:spcPts val="0"/>
                </a:spcAft>
                <a:buClrTx/>
                <a:buSzTx/>
                <a:buFontTx/>
                <a:buNone/>
                <a:tabLst/>
                <a:defRPr/>
              </a:pPr>
              <a:r>
                <a:rPr lang="zh-CN" altLang="en-US" sz="1200" kern="0" dirty="0">
                  <a:solidFill>
                    <a:srgbClr val="000000"/>
                  </a:solidFill>
                </a:rPr>
                <a:t>管道与管接头</a:t>
              </a:r>
              <a:r>
                <a:rPr kumimoji="0" lang="zh-CN" altLang="en-US"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rPr>
                <a:t>接合面</a:t>
              </a:r>
              <a:endParaRPr kumimoji="0" lang="en-US" altLang="zh-CN" sz="1200" b="0" i="0" u="none" strike="noStrike" kern="0" cap="none" spc="0" normalizeH="0" baseline="0" noProof="0" dirty="0">
                <a:ln>
                  <a:noFill/>
                </a:ln>
                <a:solidFill>
                  <a:srgbClr val="000000"/>
                </a:solidFill>
                <a:effectLst/>
                <a:uLnTx/>
                <a:uFillTx/>
                <a:latin typeface="微软雅黑" panose="020B0503020204020204" pitchFamily="34" charset="-122"/>
                <a:ea typeface="微软雅黑" panose="020B0503020204020204" pitchFamily="34" charset="-122"/>
                <a:cs typeface="Times New Roman" panose="02020603050405020304" pitchFamily="18" charset="0"/>
              </a:endParaRPr>
            </a:p>
          </p:txBody>
        </p:sp>
      </p:grpSp>
      <p:sp>
        <p:nvSpPr>
          <p:cNvPr id="46" name="文本框 45">
            <a:extLst>
              <a:ext uri="{FF2B5EF4-FFF2-40B4-BE49-F238E27FC236}">
                <a16:creationId xmlns:a16="http://schemas.microsoft.com/office/drawing/2014/main" id="{038C2A8A-AF7B-4188-89CF-5E1EFD33B6EF}"/>
              </a:ext>
            </a:extLst>
          </p:cNvPr>
          <p:cNvSpPr txBox="1"/>
          <p:nvPr/>
        </p:nvSpPr>
        <p:spPr>
          <a:xfrm>
            <a:off x="4408520" y="3080853"/>
            <a:ext cx="4647049" cy="1126462"/>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dirty="0">
                <a:latin typeface="微软雅黑" panose="020B0503020204020204" pitchFamily="34" charset="-122"/>
                <a:ea typeface="微软雅黑" panose="020B0503020204020204" pitchFamily="34" charset="-122"/>
              </a:rPr>
              <a:t>飞机管道的振动问题一直困扰着飞机设计人员，也严重影响了飞行安全，而在设计制造过程中，由于飞机管道的设计标准以及安装空间的限制，飞机管道系统的振动问题仍存在很多问题</a:t>
            </a:r>
            <a:r>
              <a:rPr lang="zh-CN" altLang="en-US" sz="1400" dirty="0" smtClean="0">
                <a:latin typeface="微软雅黑" panose="020B0503020204020204" pitchFamily="34" charset="-122"/>
                <a:ea typeface="微软雅黑" panose="020B0503020204020204" pitchFamily="34" charset="-122"/>
              </a:rPr>
              <a:t>。</a:t>
            </a:r>
            <a:endParaRPr lang="zh-CN" altLang="en-US" sz="1400" dirty="0">
              <a:latin typeface="微软雅黑" panose="020B0503020204020204" pitchFamily="34" charset="-122"/>
              <a:ea typeface="微软雅黑" panose="020B0503020204020204" pitchFamily="34" charset="-122"/>
            </a:endParaRPr>
          </a:p>
        </p:txBody>
      </p:sp>
      <p:cxnSp>
        <p:nvCxnSpPr>
          <p:cNvPr id="7" name="直接连接符 6">
            <a:extLst>
              <a:ext uri="{FF2B5EF4-FFF2-40B4-BE49-F238E27FC236}">
                <a16:creationId xmlns:a16="http://schemas.microsoft.com/office/drawing/2014/main" id="{BFCDFD84-53EE-4D65-8A3C-9A8A339301C2}"/>
              </a:ext>
            </a:extLst>
          </p:cNvPr>
          <p:cNvCxnSpPr>
            <a:cxnSpLocks/>
          </p:cNvCxnSpPr>
          <p:nvPr/>
        </p:nvCxnSpPr>
        <p:spPr bwMode="auto">
          <a:xfrm>
            <a:off x="7164288" y="3898462"/>
            <a:ext cx="1800200" cy="0"/>
          </a:xfrm>
          <a:prstGeom prst="line">
            <a:avLst/>
          </a:prstGeom>
          <a:ln w="28575">
            <a:solidFill>
              <a:srgbClr val="FF0000"/>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44" name="直接连接符 43">
            <a:extLst>
              <a:ext uri="{FF2B5EF4-FFF2-40B4-BE49-F238E27FC236}">
                <a16:creationId xmlns:a16="http://schemas.microsoft.com/office/drawing/2014/main" id="{78D24068-612F-4EFF-9C3D-7B44665808F7}"/>
              </a:ext>
            </a:extLst>
          </p:cNvPr>
          <p:cNvCxnSpPr>
            <a:cxnSpLocks/>
          </p:cNvCxnSpPr>
          <p:nvPr/>
        </p:nvCxnSpPr>
        <p:spPr bwMode="auto">
          <a:xfrm>
            <a:off x="4534182" y="4155926"/>
            <a:ext cx="1549986" cy="0"/>
          </a:xfrm>
          <a:prstGeom prst="line">
            <a:avLst/>
          </a:prstGeom>
          <a:ln w="28575">
            <a:solidFill>
              <a:srgbClr val="FF0000"/>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49" name="Group 9">
            <a:extLst>
              <a:ext uri="{FF2B5EF4-FFF2-40B4-BE49-F238E27FC236}">
                <a16:creationId xmlns:a16="http://schemas.microsoft.com/office/drawing/2014/main" id="{931F35B3-EADF-4F5B-8BC2-0ADE0DBBA068}"/>
              </a:ext>
            </a:extLst>
          </p:cNvPr>
          <p:cNvGrpSpPr>
            <a:grpSpLocks/>
          </p:cNvGrpSpPr>
          <p:nvPr/>
        </p:nvGrpSpPr>
        <p:grpSpPr bwMode="auto">
          <a:xfrm>
            <a:off x="3640526" y="1169975"/>
            <a:ext cx="579718" cy="199813"/>
            <a:chOff x="0" y="0"/>
            <a:chExt cx="396480" cy="141984"/>
          </a:xfrm>
        </p:grpSpPr>
        <p:sp>
          <p:nvSpPr>
            <p:cNvPr id="50" name="燕尾形 24">
              <a:extLst>
                <a:ext uri="{FF2B5EF4-FFF2-40B4-BE49-F238E27FC236}">
                  <a16:creationId xmlns:a16="http://schemas.microsoft.com/office/drawing/2014/main" id="{88A8D2A9-D766-49B3-B85C-F636DC44A1D2}"/>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1" name="燕尾形 25">
              <a:extLst>
                <a:ext uri="{FF2B5EF4-FFF2-40B4-BE49-F238E27FC236}">
                  <a16:creationId xmlns:a16="http://schemas.microsoft.com/office/drawing/2014/main" id="{64CD9DF1-0B93-4336-A879-38ABDFBC41C1}"/>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2" name="燕尾形 26">
              <a:extLst>
                <a:ext uri="{FF2B5EF4-FFF2-40B4-BE49-F238E27FC236}">
                  <a16:creationId xmlns:a16="http://schemas.microsoft.com/office/drawing/2014/main" id="{D34E7324-F7D5-4657-A833-42B6CCF55F82}"/>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grpSp>
        <p:nvGrpSpPr>
          <p:cNvPr id="53" name="Group 9">
            <a:extLst>
              <a:ext uri="{FF2B5EF4-FFF2-40B4-BE49-F238E27FC236}">
                <a16:creationId xmlns:a16="http://schemas.microsoft.com/office/drawing/2014/main" id="{40679E43-2F53-4397-938C-854B8FC330A5}"/>
              </a:ext>
            </a:extLst>
          </p:cNvPr>
          <p:cNvGrpSpPr>
            <a:grpSpLocks/>
          </p:cNvGrpSpPr>
          <p:nvPr/>
        </p:nvGrpSpPr>
        <p:grpSpPr bwMode="auto">
          <a:xfrm rot="5400000">
            <a:off x="6442243" y="2554682"/>
            <a:ext cx="579600" cy="202183"/>
            <a:chOff x="0" y="0"/>
            <a:chExt cx="396480" cy="141984"/>
          </a:xfrm>
        </p:grpSpPr>
        <p:sp>
          <p:nvSpPr>
            <p:cNvPr id="54" name="燕尾形 24">
              <a:extLst>
                <a:ext uri="{FF2B5EF4-FFF2-40B4-BE49-F238E27FC236}">
                  <a16:creationId xmlns:a16="http://schemas.microsoft.com/office/drawing/2014/main" id="{3AF4F042-1CF6-4192-B742-617FBDC4EEE8}"/>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5" name="燕尾形 25">
              <a:extLst>
                <a:ext uri="{FF2B5EF4-FFF2-40B4-BE49-F238E27FC236}">
                  <a16:creationId xmlns:a16="http://schemas.microsoft.com/office/drawing/2014/main" id="{5D23C69B-47DB-4324-AE21-0B00A43A5CB3}"/>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6" name="燕尾形 26">
              <a:extLst>
                <a:ext uri="{FF2B5EF4-FFF2-40B4-BE49-F238E27FC236}">
                  <a16:creationId xmlns:a16="http://schemas.microsoft.com/office/drawing/2014/main" id="{382F7E13-05CD-478A-96F4-CB02AF86D586}"/>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spTree>
    <p:extLst>
      <p:ext uri="{BB962C8B-B14F-4D97-AF65-F5344CB8AC3E}">
        <p14:creationId xmlns:p14="http://schemas.microsoft.com/office/powerpoint/2010/main" val="122810896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22" presetClass="entr" presetSubtype="2"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Effect transition="in" filter="wipe(right)">
                                      <p:cBhvr>
                                        <p:cTn id="10" dur="500"/>
                                        <p:tgtEl>
                                          <p:spTgt spid="40"/>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49"/>
                                        </p:tgtEl>
                                        <p:attrNameLst>
                                          <p:attrName>style.visibility</p:attrName>
                                        </p:attrNameLst>
                                      </p:cBhvr>
                                      <p:to>
                                        <p:strVal val="visible"/>
                                      </p:to>
                                    </p:set>
                                  </p:childTnLst>
                                </p:cTn>
                              </p:par>
                              <p:par>
                                <p:cTn id="18" presetID="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ppt_x"/>
                                          </p:val>
                                        </p:tav>
                                        <p:tav tm="100000">
                                          <p:val>
                                            <p:strVal val="#ppt_x"/>
                                          </p:val>
                                        </p:tav>
                                      </p:tavLst>
                                    </p:anim>
                                    <p:anim calcmode="lin" valueType="num">
                                      <p:cBhvr additive="base">
                                        <p:cTn id="21"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53"/>
                                        </p:tgtEl>
                                        <p:attrNameLst>
                                          <p:attrName>style.visibility</p:attrName>
                                        </p:attrNameLst>
                                      </p:cBhvr>
                                      <p:to>
                                        <p:strVal val="visible"/>
                                      </p:to>
                                    </p:set>
                                  </p:childTnLst>
                                </p:cTn>
                              </p:par>
                            </p:childTnLst>
                          </p:cTn>
                        </p:par>
                        <p:par>
                          <p:cTn id="26" fill="hold">
                            <p:stCondLst>
                              <p:cond delay="0"/>
                            </p:stCondLst>
                            <p:childTnLst>
                              <p:par>
                                <p:cTn id="27" presetID="10" presetClass="entr" presetSubtype="0" fill="hold" grpId="0" nodeType="afterEffect">
                                  <p:stCondLst>
                                    <p:cond delay="0"/>
                                  </p:stCondLst>
                                  <p:childTnLst>
                                    <p:set>
                                      <p:cBhvr>
                                        <p:cTn id="28" dur="1" fill="hold">
                                          <p:stCondLst>
                                            <p:cond delay="0"/>
                                          </p:stCondLst>
                                        </p:cTn>
                                        <p:tgtEl>
                                          <p:spTgt spid="46"/>
                                        </p:tgtEl>
                                        <p:attrNameLst>
                                          <p:attrName>style.visibility</p:attrName>
                                        </p:attrNameLst>
                                      </p:cBhvr>
                                      <p:to>
                                        <p:strVal val="visible"/>
                                      </p:to>
                                    </p:set>
                                    <p:animEffect transition="in" filter="fade">
                                      <p:cBhvr>
                                        <p:cTn id="29" dur="500"/>
                                        <p:tgtEl>
                                          <p:spTgt spid="46"/>
                                        </p:tgtEl>
                                      </p:cBhvr>
                                    </p:animEffect>
                                  </p:childTnLst>
                                </p:cTn>
                              </p:par>
                              <p:par>
                                <p:cTn id="30" presetID="1" presetClass="entr" presetSubtype="0" fill="hold"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有限元建模</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262408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262408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18" name="文本框 17">
            <a:extLst>
              <a:ext uri="{FF2B5EF4-FFF2-40B4-BE49-F238E27FC236}">
                <a16:creationId xmlns:a16="http://schemas.microsoft.com/office/drawing/2014/main" id="{AB2A8D7D-EC0F-4F9D-BEDF-25EAF87180D1}"/>
              </a:ext>
            </a:extLst>
          </p:cNvPr>
          <p:cNvSpPr txBox="1"/>
          <p:nvPr/>
        </p:nvSpPr>
        <p:spPr>
          <a:xfrm>
            <a:off x="598859" y="753738"/>
            <a:ext cx="3196518" cy="1405256"/>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nSpc>
                <a:spcPct val="120000"/>
              </a:lnSpc>
              <a:buNone/>
            </a:pPr>
            <a:r>
              <a:rPr lang="zh-CN" altLang="en-US" b="1" u="heavy" dirty="0">
                <a:latin typeface="等线" panose="02010600030101010101" pitchFamily="2" charset="-122"/>
                <a:ea typeface="等线" panose="02010600030101010101" pitchFamily="2" charset="-122"/>
              </a:rPr>
              <a:t>材料</a:t>
            </a:r>
            <a:r>
              <a:rPr lang="zh-CN" altLang="en-US" dirty="0">
                <a:latin typeface="等线" panose="02010600030101010101" pitchFamily="2" charset="-122"/>
                <a:ea typeface="等线" panose="02010600030101010101" pitchFamily="2" charset="-122"/>
              </a:rPr>
              <a:t>：</a:t>
            </a:r>
            <a:endParaRPr lang="en-US" altLang="zh-CN" dirty="0">
              <a:latin typeface="等线" panose="02010600030101010101" pitchFamily="2" charset="-122"/>
              <a:ea typeface="等线" panose="02010600030101010101" pitchFamily="2" charset="-122"/>
            </a:endParaRPr>
          </a:p>
          <a:p>
            <a:pPr>
              <a:lnSpc>
                <a:spcPct val="120000"/>
              </a:lnSpc>
              <a:buClr>
                <a:srgbClr val="7030A0"/>
              </a:buClr>
              <a:buFont typeface="Wingdings" panose="05000000000000000000" pitchFamily="2" charset="2"/>
              <a:buChar char="ü"/>
            </a:pPr>
            <a:r>
              <a:rPr lang="zh-CN" altLang="en-US" sz="1400" b="1" dirty="0">
                <a:latin typeface="等线" panose="02010600030101010101" pitchFamily="2" charset="-122"/>
                <a:ea typeface="等线" panose="02010600030101010101" pitchFamily="2" charset="-122"/>
              </a:rPr>
              <a:t>金属基底</a:t>
            </a:r>
            <a:r>
              <a:rPr lang="zh-CN" altLang="en-US" sz="1400" dirty="0">
                <a:latin typeface="等线" panose="02010600030101010101" pitchFamily="2" charset="-122"/>
                <a:ea typeface="等线" panose="02010600030101010101" pitchFamily="2" charset="-122"/>
              </a:rPr>
              <a:t>：</a:t>
            </a:r>
            <a:r>
              <a:rPr lang="en-US" altLang="zh-CN" sz="1400" dirty="0">
                <a:latin typeface="等线" panose="02010600030101010101" pitchFamily="2" charset="-122"/>
                <a:ea typeface="等线" panose="02010600030101010101" pitchFamily="2" charset="-122"/>
              </a:rPr>
              <a:t>2A12</a:t>
            </a:r>
          </a:p>
          <a:p>
            <a:pPr>
              <a:lnSpc>
                <a:spcPct val="120000"/>
              </a:lnSpc>
              <a:buClr>
                <a:srgbClr val="7030A0"/>
              </a:buClr>
              <a:buFont typeface="Wingdings" panose="05000000000000000000" pitchFamily="2" charset="2"/>
              <a:buChar char="ü"/>
            </a:pPr>
            <a:r>
              <a:rPr lang="zh-CN" altLang="en-US" sz="1400" b="1" dirty="0">
                <a:latin typeface="等线" panose="02010600030101010101" pitchFamily="2" charset="-122"/>
                <a:ea typeface="等线" panose="02010600030101010101" pitchFamily="2" charset="-122"/>
              </a:rPr>
              <a:t>涂层</a:t>
            </a:r>
            <a:r>
              <a:rPr lang="zh-CN" altLang="en-US" sz="1400" dirty="0">
                <a:latin typeface="等线" panose="02010600030101010101" pitchFamily="2" charset="-122"/>
                <a:ea typeface="等线" panose="02010600030101010101" pitchFamily="2" charset="-122"/>
              </a:rPr>
              <a:t>：制备的水性阻尼减振涂层</a:t>
            </a:r>
            <a:endParaRPr lang="en-US" altLang="zh-CN" sz="1400" dirty="0">
              <a:latin typeface="等线" panose="02010600030101010101" pitchFamily="2" charset="-122"/>
              <a:ea typeface="等线" panose="02010600030101010101" pitchFamily="2" charset="-122"/>
            </a:endParaRPr>
          </a:p>
          <a:p>
            <a:pPr>
              <a:lnSpc>
                <a:spcPct val="120000"/>
              </a:lnSpc>
              <a:buClr>
                <a:srgbClr val="7030A0"/>
              </a:buClr>
              <a:buFont typeface="Wingdings" panose="05000000000000000000" pitchFamily="2" charset="2"/>
              <a:buChar char="ü"/>
            </a:pPr>
            <a:r>
              <a:rPr lang="zh-CN" altLang="en-US" sz="1400" b="1" dirty="0">
                <a:latin typeface="等线" panose="02010600030101010101" pitchFamily="2" charset="-122"/>
                <a:ea typeface="等线" panose="02010600030101010101" pitchFamily="2" charset="-122"/>
              </a:rPr>
              <a:t>约束层</a:t>
            </a:r>
            <a:r>
              <a:rPr lang="zh-CN" altLang="en-US" sz="1400" dirty="0">
                <a:latin typeface="等线" panose="02010600030101010101" pitchFamily="2" charset="-122"/>
                <a:ea typeface="等线" panose="02010600030101010101" pitchFamily="2" charset="-122"/>
              </a:rPr>
              <a:t>：</a:t>
            </a:r>
            <a:r>
              <a:rPr lang="en-US" altLang="zh-CN" sz="1400" dirty="0">
                <a:latin typeface="等线" panose="02010600030101010101" pitchFamily="2" charset="-122"/>
                <a:ea typeface="等线" panose="02010600030101010101" pitchFamily="2" charset="-122"/>
              </a:rPr>
              <a:t>2A12</a:t>
            </a:r>
          </a:p>
          <a:p>
            <a:pPr>
              <a:lnSpc>
                <a:spcPct val="120000"/>
              </a:lnSpc>
              <a:buClr>
                <a:srgbClr val="7030A0"/>
              </a:buClr>
              <a:buFont typeface="Wingdings" panose="05000000000000000000" pitchFamily="2" charset="2"/>
              <a:buChar char="ü"/>
            </a:pPr>
            <a:r>
              <a:rPr lang="zh-CN" altLang="en-US" sz="1400" b="1" dirty="0">
                <a:latin typeface="等线" panose="02010600030101010101" pitchFamily="2" charset="-122"/>
                <a:ea typeface="等线" panose="02010600030101010101" pitchFamily="2" charset="-122"/>
              </a:rPr>
              <a:t>加速度传感器</a:t>
            </a:r>
            <a:r>
              <a:rPr lang="zh-CN" altLang="en-US" sz="1400" dirty="0">
                <a:latin typeface="等线" panose="02010600030101010101" pitchFamily="2" charset="-122"/>
                <a:ea typeface="等线" panose="02010600030101010101" pitchFamily="2" charset="-122"/>
              </a:rPr>
              <a:t>：</a:t>
            </a:r>
            <a:r>
              <a:rPr lang="en-US" altLang="zh-CN" sz="1400" dirty="0">
                <a:latin typeface="等线" panose="02010600030101010101" pitchFamily="2" charset="-122"/>
                <a:ea typeface="等线" panose="02010600030101010101" pitchFamily="2" charset="-122"/>
              </a:rPr>
              <a:t>1Cr18Ni9Ti</a:t>
            </a:r>
            <a:endParaRPr lang="zh-CN" altLang="en-US" sz="1400" dirty="0">
              <a:latin typeface="等线" panose="02010600030101010101" pitchFamily="2" charset="-122"/>
              <a:ea typeface="等线" panose="02010600030101010101" pitchFamily="2" charset="-122"/>
            </a:endParaRPr>
          </a:p>
        </p:txBody>
      </p:sp>
      <p:pic>
        <p:nvPicPr>
          <p:cNvPr id="2050" name="图片 68">
            <a:extLst>
              <a:ext uri="{FF2B5EF4-FFF2-40B4-BE49-F238E27FC236}">
                <a16:creationId xmlns:a16="http://schemas.microsoft.com/office/drawing/2014/main" id="{78E815B8-0682-4272-AF8D-B5C08E0EEF8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17844" y="2834180"/>
            <a:ext cx="3437328" cy="1800000"/>
          </a:xfrm>
          <a:prstGeom prst="rect">
            <a:avLst/>
          </a:prstGeom>
          <a:noFill/>
          <a:extLst>
            <a:ext uri="{909E8E84-426E-40DD-AFC4-6F175D3DCCD1}">
              <a14:hiddenFill xmlns:a14="http://schemas.microsoft.com/office/drawing/2010/main">
                <a:solidFill>
                  <a:srgbClr val="FFFFFF"/>
                </a:solidFill>
              </a14:hiddenFill>
            </a:ext>
          </a:extLst>
        </p:spPr>
      </p:pic>
      <p:pic>
        <p:nvPicPr>
          <p:cNvPr id="2049" name="图片 87">
            <a:extLst>
              <a:ext uri="{FF2B5EF4-FFF2-40B4-BE49-F238E27FC236}">
                <a16:creationId xmlns:a16="http://schemas.microsoft.com/office/drawing/2014/main" id="{30BFC27F-55FD-4637-A8DE-E866EAF6888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36508" y="663638"/>
            <a:ext cx="2400000" cy="1800000"/>
          </a:xfrm>
          <a:prstGeom prst="rect">
            <a:avLst/>
          </a:prstGeom>
          <a:noFill/>
          <a:extLst>
            <a:ext uri="{909E8E84-426E-40DD-AFC4-6F175D3DCCD1}">
              <a14:hiddenFill xmlns:a14="http://schemas.microsoft.com/office/drawing/2010/main">
                <a:solidFill>
                  <a:srgbClr val="FFFFFF"/>
                </a:solidFill>
              </a14:hiddenFill>
            </a:ext>
          </a:extLst>
        </p:spPr>
      </p:pic>
      <p:sp>
        <p:nvSpPr>
          <p:cNvPr id="47" name="直接连接符 4">
            <a:extLst>
              <a:ext uri="{FF2B5EF4-FFF2-40B4-BE49-F238E27FC236}">
                <a16:creationId xmlns:a16="http://schemas.microsoft.com/office/drawing/2014/main" id="{4BEE9FD4-1FB3-4D0B-BCC6-38D775E2C88A}"/>
              </a:ext>
            </a:extLst>
          </p:cNvPr>
          <p:cNvSpPr>
            <a:spLocks noChangeShapeType="1"/>
          </p:cNvSpPr>
          <p:nvPr/>
        </p:nvSpPr>
        <p:spPr bwMode="auto">
          <a:xfrm flipH="1">
            <a:off x="3995936" y="699542"/>
            <a:ext cx="0" cy="1728192"/>
          </a:xfrm>
          <a:prstGeom prst="line">
            <a:avLst/>
          </a:prstGeom>
          <a:noFill/>
          <a:ln w="9525">
            <a:solidFill>
              <a:srgbClr val="DF6B08"/>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48" name="直接连接符 29">
            <a:extLst>
              <a:ext uri="{FF2B5EF4-FFF2-40B4-BE49-F238E27FC236}">
                <a16:creationId xmlns:a16="http://schemas.microsoft.com/office/drawing/2014/main" id="{760E6ABA-5E0D-4DF3-B0D3-A606E6D6D356}"/>
              </a:ext>
            </a:extLst>
          </p:cNvPr>
          <p:cNvSpPr>
            <a:spLocks noChangeShapeType="1"/>
          </p:cNvSpPr>
          <p:nvPr/>
        </p:nvSpPr>
        <p:spPr bwMode="auto">
          <a:xfrm>
            <a:off x="591322" y="2473691"/>
            <a:ext cx="3404614" cy="0"/>
          </a:xfrm>
          <a:prstGeom prst="line">
            <a:avLst/>
          </a:prstGeom>
          <a:noFill/>
          <a:ln w="9525">
            <a:solidFill>
              <a:srgbClr val="F79646"/>
            </a:solidFill>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49" name="Group 9">
            <a:extLst>
              <a:ext uri="{FF2B5EF4-FFF2-40B4-BE49-F238E27FC236}">
                <a16:creationId xmlns:a16="http://schemas.microsoft.com/office/drawing/2014/main" id="{34F2AF99-4B3D-4F1A-B3DF-BE3E80BE5CB6}"/>
              </a:ext>
            </a:extLst>
          </p:cNvPr>
          <p:cNvGrpSpPr>
            <a:grpSpLocks/>
          </p:cNvGrpSpPr>
          <p:nvPr/>
        </p:nvGrpSpPr>
        <p:grpSpPr bwMode="auto">
          <a:xfrm>
            <a:off x="3574626" y="2263325"/>
            <a:ext cx="343909" cy="118536"/>
            <a:chOff x="0" y="0"/>
            <a:chExt cx="396480" cy="141984"/>
          </a:xfrm>
        </p:grpSpPr>
        <p:sp>
          <p:nvSpPr>
            <p:cNvPr id="50" name="燕尾形 24">
              <a:extLst>
                <a:ext uri="{FF2B5EF4-FFF2-40B4-BE49-F238E27FC236}">
                  <a16:creationId xmlns:a16="http://schemas.microsoft.com/office/drawing/2014/main" id="{EF3014AB-A2B6-4449-80F6-C070C3E993BE}"/>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1" name="燕尾形 25">
              <a:extLst>
                <a:ext uri="{FF2B5EF4-FFF2-40B4-BE49-F238E27FC236}">
                  <a16:creationId xmlns:a16="http://schemas.microsoft.com/office/drawing/2014/main" id="{EE56B4F9-8123-4DCF-81C1-F62E60791E03}"/>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2" name="燕尾形 26">
              <a:extLst>
                <a:ext uri="{FF2B5EF4-FFF2-40B4-BE49-F238E27FC236}">
                  <a16:creationId xmlns:a16="http://schemas.microsoft.com/office/drawing/2014/main" id="{A8C7A577-158F-467B-A006-61AA233E5C84}"/>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sp>
        <p:nvSpPr>
          <p:cNvPr id="53" name="直接连接符 52">
            <a:extLst>
              <a:ext uri="{FF2B5EF4-FFF2-40B4-BE49-F238E27FC236}">
                <a16:creationId xmlns:a16="http://schemas.microsoft.com/office/drawing/2014/main" id="{2433A91F-3381-46CC-A1F5-5C9B690B67ED}"/>
              </a:ext>
            </a:extLst>
          </p:cNvPr>
          <p:cNvSpPr>
            <a:spLocks noChangeShapeType="1"/>
          </p:cNvSpPr>
          <p:nvPr/>
        </p:nvSpPr>
        <p:spPr bwMode="auto">
          <a:xfrm>
            <a:off x="3131840" y="2702528"/>
            <a:ext cx="5616624" cy="26477"/>
          </a:xfrm>
          <a:prstGeom prst="line">
            <a:avLst/>
          </a:prstGeom>
          <a:noFill/>
          <a:ln w="9525">
            <a:solidFill>
              <a:srgbClr val="F79646"/>
            </a:solidFill>
            <a:bevel/>
            <a:headEnd/>
            <a:tailEnd/>
          </a:ln>
          <a:extLst>
            <a:ext uri="{909E8E84-426E-40DD-AFC4-6F175D3DCCD1}">
              <a14:hiddenFill xmlns:a14="http://schemas.microsoft.com/office/drawing/2010/main">
                <a:noFill/>
              </a14:hiddenFill>
            </a:ext>
          </a:extLst>
        </p:spPr>
        <p:txBody>
          <a:bodyPr/>
          <a:lstStyle/>
          <a:p>
            <a:endParaRPr lang="zh-CN" altLang="en-US"/>
          </a:p>
        </p:txBody>
      </p:sp>
      <p:sp>
        <p:nvSpPr>
          <p:cNvPr id="54" name="直接连接符 4">
            <a:extLst>
              <a:ext uri="{FF2B5EF4-FFF2-40B4-BE49-F238E27FC236}">
                <a16:creationId xmlns:a16="http://schemas.microsoft.com/office/drawing/2014/main" id="{E33FDC32-C28E-48A5-9693-7B8C153CEC14}"/>
              </a:ext>
            </a:extLst>
          </p:cNvPr>
          <p:cNvSpPr>
            <a:spLocks noChangeShapeType="1"/>
          </p:cNvSpPr>
          <p:nvPr/>
        </p:nvSpPr>
        <p:spPr bwMode="auto">
          <a:xfrm>
            <a:off x="4723655" y="2263325"/>
            <a:ext cx="3461" cy="2180633"/>
          </a:xfrm>
          <a:prstGeom prst="line">
            <a:avLst/>
          </a:prstGeom>
          <a:noFill/>
          <a:ln w="9525">
            <a:solidFill>
              <a:srgbClr val="DF6B08"/>
            </a:solidFill>
            <a:prstDash val="sysDash"/>
            <a:bevel/>
            <a:headEnd/>
            <a:tailEnd/>
          </a:ln>
          <a:extLst>
            <a:ext uri="{909E8E84-426E-40DD-AFC4-6F175D3DCCD1}">
              <a14:hiddenFill xmlns:a14="http://schemas.microsoft.com/office/drawing/2010/main">
                <a:noFill/>
              </a14:hiddenFill>
            </a:ext>
          </a:extLst>
        </p:spPr>
        <p:txBody>
          <a:bodyPr/>
          <a:lstStyle/>
          <a:p>
            <a:endParaRPr lang="zh-CN" altLang="en-US"/>
          </a:p>
        </p:txBody>
      </p:sp>
      <p:grpSp>
        <p:nvGrpSpPr>
          <p:cNvPr id="57" name="Group 9">
            <a:extLst>
              <a:ext uri="{FF2B5EF4-FFF2-40B4-BE49-F238E27FC236}">
                <a16:creationId xmlns:a16="http://schemas.microsoft.com/office/drawing/2014/main" id="{D3020A88-5D85-4C27-84E2-61C4919791FB}"/>
              </a:ext>
            </a:extLst>
          </p:cNvPr>
          <p:cNvGrpSpPr>
            <a:grpSpLocks/>
          </p:cNvGrpSpPr>
          <p:nvPr/>
        </p:nvGrpSpPr>
        <p:grpSpPr bwMode="auto">
          <a:xfrm rot="5400000">
            <a:off x="4729819" y="2414423"/>
            <a:ext cx="343909" cy="118536"/>
            <a:chOff x="0" y="0"/>
            <a:chExt cx="396480" cy="141984"/>
          </a:xfrm>
        </p:grpSpPr>
        <p:sp>
          <p:nvSpPr>
            <p:cNvPr id="58" name="燕尾形 24">
              <a:extLst>
                <a:ext uri="{FF2B5EF4-FFF2-40B4-BE49-F238E27FC236}">
                  <a16:creationId xmlns:a16="http://schemas.microsoft.com/office/drawing/2014/main" id="{16B18D86-A973-4613-9773-8D4DB0E8C0DB}"/>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59" name="燕尾形 25">
              <a:extLst>
                <a:ext uri="{FF2B5EF4-FFF2-40B4-BE49-F238E27FC236}">
                  <a16:creationId xmlns:a16="http://schemas.microsoft.com/office/drawing/2014/main" id="{C7236997-C6F1-4DC1-8EAD-0FDC7257B4C6}"/>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60" name="燕尾形 26">
              <a:extLst>
                <a:ext uri="{FF2B5EF4-FFF2-40B4-BE49-F238E27FC236}">
                  <a16:creationId xmlns:a16="http://schemas.microsoft.com/office/drawing/2014/main" id="{D7FF2DDA-6C39-423F-A4D8-1E4396CD5F4D}"/>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grpSp>
        <p:nvGrpSpPr>
          <p:cNvPr id="62" name="Group 9">
            <a:extLst>
              <a:ext uri="{FF2B5EF4-FFF2-40B4-BE49-F238E27FC236}">
                <a16:creationId xmlns:a16="http://schemas.microsoft.com/office/drawing/2014/main" id="{67557DE3-8AB3-4BF3-8CA1-FE6D149C3414}"/>
              </a:ext>
            </a:extLst>
          </p:cNvPr>
          <p:cNvGrpSpPr>
            <a:grpSpLocks/>
          </p:cNvGrpSpPr>
          <p:nvPr/>
        </p:nvGrpSpPr>
        <p:grpSpPr bwMode="auto">
          <a:xfrm rot="10800000">
            <a:off x="4834030" y="3674912"/>
            <a:ext cx="343909" cy="118536"/>
            <a:chOff x="0" y="0"/>
            <a:chExt cx="396480" cy="141984"/>
          </a:xfrm>
        </p:grpSpPr>
        <p:sp>
          <p:nvSpPr>
            <p:cNvPr id="63" name="燕尾形 24">
              <a:extLst>
                <a:ext uri="{FF2B5EF4-FFF2-40B4-BE49-F238E27FC236}">
                  <a16:creationId xmlns:a16="http://schemas.microsoft.com/office/drawing/2014/main" id="{85CB8908-6AAF-43BF-BCB9-E2EE7B2C6ED8}"/>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64" name="燕尾形 25">
              <a:extLst>
                <a:ext uri="{FF2B5EF4-FFF2-40B4-BE49-F238E27FC236}">
                  <a16:creationId xmlns:a16="http://schemas.microsoft.com/office/drawing/2014/main" id="{4B55E5AF-1EFF-46FE-B95F-5F7B09168E36}"/>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65" name="燕尾形 26">
              <a:extLst>
                <a:ext uri="{FF2B5EF4-FFF2-40B4-BE49-F238E27FC236}">
                  <a16:creationId xmlns:a16="http://schemas.microsoft.com/office/drawing/2014/main" id="{F17EF7DE-7809-4661-AC6D-FB26D89BF853}"/>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grpSp>
        <p:nvGrpSpPr>
          <p:cNvPr id="66" name="Group 9">
            <a:extLst>
              <a:ext uri="{FF2B5EF4-FFF2-40B4-BE49-F238E27FC236}">
                <a16:creationId xmlns:a16="http://schemas.microsoft.com/office/drawing/2014/main" id="{064773FD-77F2-4FA5-917E-862D7406B11C}"/>
              </a:ext>
            </a:extLst>
          </p:cNvPr>
          <p:cNvGrpSpPr>
            <a:grpSpLocks/>
          </p:cNvGrpSpPr>
          <p:nvPr/>
        </p:nvGrpSpPr>
        <p:grpSpPr bwMode="auto">
          <a:xfrm rot="10800000">
            <a:off x="4235622" y="3674913"/>
            <a:ext cx="343909" cy="118536"/>
            <a:chOff x="0" y="0"/>
            <a:chExt cx="396480" cy="141984"/>
          </a:xfrm>
        </p:grpSpPr>
        <p:sp>
          <p:nvSpPr>
            <p:cNvPr id="67" name="燕尾形 24">
              <a:extLst>
                <a:ext uri="{FF2B5EF4-FFF2-40B4-BE49-F238E27FC236}">
                  <a16:creationId xmlns:a16="http://schemas.microsoft.com/office/drawing/2014/main" id="{F1781FE7-3649-4CDF-91DF-8A7B3DF3CCA1}"/>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68" name="燕尾形 25">
              <a:extLst>
                <a:ext uri="{FF2B5EF4-FFF2-40B4-BE49-F238E27FC236}">
                  <a16:creationId xmlns:a16="http://schemas.microsoft.com/office/drawing/2014/main" id="{3EC571DF-7587-4554-8D86-4B0367BA8E59}"/>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69" name="燕尾形 26">
              <a:extLst>
                <a:ext uri="{FF2B5EF4-FFF2-40B4-BE49-F238E27FC236}">
                  <a16:creationId xmlns:a16="http://schemas.microsoft.com/office/drawing/2014/main" id="{D55E6F63-3884-4F51-BB61-885344892957}"/>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grpSp>
        <p:nvGrpSpPr>
          <p:cNvPr id="2051" name="组合 2050">
            <a:extLst>
              <a:ext uri="{FF2B5EF4-FFF2-40B4-BE49-F238E27FC236}">
                <a16:creationId xmlns:a16="http://schemas.microsoft.com/office/drawing/2014/main" id="{86CAD84C-D409-4068-AB12-A35F7891C05F}"/>
              </a:ext>
            </a:extLst>
          </p:cNvPr>
          <p:cNvGrpSpPr/>
          <p:nvPr/>
        </p:nvGrpSpPr>
        <p:grpSpPr>
          <a:xfrm>
            <a:off x="445878" y="2821064"/>
            <a:ext cx="3502479" cy="1850697"/>
            <a:chOff x="486401" y="2846842"/>
            <a:chExt cx="3502479" cy="1850697"/>
          </a:xfrm>
        </p:grpSpPr>
        <p:pic>
          <p:nvPicPr>
            <p:cNvPr id="3" name="图片 2">
              <a:extLst>
                <a:ext uri="{FF2B5EF4-FFF2-40B4-BE49-F238E27FC236}">
                  <a16:creationId xmlns:a16="http://schemas.microsoft.com/office/drawing/2014/main" id="{A2249681-99BB-4AB9-A15B-4412570F644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1756413" y="2846842"/>
              <a:ext cx="2232467" cy="1800000"/>
            </a:xfrm>
            <a:prstGeom prst="rect">
              <a:avLst/>
            </a:prstGeom>
          </p:spPr>
        </p:pic>
        <p:sp>
          <p:nvSpPr>
            <p:cNvPr id="70" name="文本框 69">
              <a:extLst>
                <a:ext uri="{FF2B5EF4-FFF2-40B4-BE49-F238E27FC236}">
                  <a16:creationId xmlns:a16="http://schemas.microsoft.com/office/drawing/2014/main" id="{C9BD5782-AE1E-40C9-B8AD-22E02C25A6E5}"/>
                </a:ext>
              </a:extLst>
            </p:cNvPr>
            <p:cNvSpPr txBox="1"/>
            <p:nvPr/>
          </p:nvSpPr>
          <p:spPr>
            <a:xfrm>
              <a:off x="486401" y="2858612"/>
              <a:ext cx="848588" cy="523220"/>
            </a:xfrm>
            <a:prstGeom prst="rect">
              <a:avLst/>
            </a:prstGeom>
            <a:solidFill>
              <a:srgbClr val="3333FF"/>
            </a:solidFill>
            <a:ln w="12700">
              <a:solidFill>
                <a:srgbClr val="254375"/>
              </a:solidFill>
              <a:prstDash val="solid"/>
            </a:ln>
          </p:spPr>
          <p:txBody>
            <a:bodyPr wrap="square" rtlCol="0">
              <a:spAutoFit/>
            </a:bodyPr>
            <a:lstStyle/>
            <a:p>
              <a:pPr algn="ctr"/>
              <a:r>
                <a:rPr lang="zh-CN" altLang="en-US" sz="1400" dirty="0">
                  <a:solidFill>
                    <a:schemeClr val="bg1"/>
                  </a:solidFill>
                  <a:latin typeface="等线" panose="02010600030101010101" pitchFamily="2" charset="-122"/>
                  <a:ea typeface="等线" panose="02010600030101010101" pitchFamily="2" charset="-122"/>
                </a:rPr>
                <a:t>加速度</a:t>
              </a:r>
              <a:endParaRPr lang="en-US" altLang="zh-CN" sz="1400" dirty="0">
                <a:solidFill>
                  <a:schemeClr val="bg1"/>
                </a:solidFill>
                <a:latin typeface="等线" panose="02010600030101010101" pitchFamily="2" charset="-122"/>
                <a:ea typeface="等线" panose="02010600030101010101" pitchFamily="2" charset="-122"/>
              </a:endParaRPr>
            </a:p>
            <a:p>
              <a:pPr algn="ctr"/>
              <a:r>
                <a:rPr lang="zh-CN" altLang="en-US" sz="1400" dirty="0">
                  <a:solidFill>
                    <a:schemeClr val="bg1"/>
                  </a:solidFill>
                  <a:latin typeface="等线" panose="02010600030101010101" pitchFamily="2" charset="-122"/>
                  <a:ea typeface="等线" panose="02010600030101010101" pitchFamily="2" charset="-122"/>
                </a:rPr>
                <a:t>传感器</a:t>
              </a:r>
            </a:p>
          </p:txBody>
        </p:sp>
        <p:sp>
          <p:nvSpPr>
            <p:cNvPr id="72" name="文本框 71">
              <a:extLst>
                <a:ext uri="{FF2B5EF4-FFF2-40B4-BE49-F238E27FC236}">
                  <a16:creationId xmlns:a16="http://schemas.microsoft.com/office/drawing/2014/main" id="{DC42CC38-AD71-410E-B165-7C66F7EB49C0}"/>
                </a:ext>
              </a:extLst>
            </p:cNvPr>
            <p:cNvSpPr txBox="1"/>
            <p:nvPr/>
          </p:nvSpPr>
          <p:spPr>
            <a:xfrm>
              <a:off x="486401" y="3439042"/>
              <a:ext cx="848588" cy="523220"/>
            </a:xfrm>
            <a:prstGeom prst="rect">
              <a:avLst/>
            </a:prstGeom>
            <a:solidFill>
              <a:srgbClr val="B8A03A"/>
            </a:solidFill>
            <a:ln w="12700">
              <a:solidFill>
                <a:srgbClr val="254375"/>
              </a:solidFill>
              <a:prstDash val="solid"/>
            </a:ln>
          </p:spPr>
          <p:txBody>
            <a:bodyPr wrap="square" rtlCol="0">
              <a:spAutoFit/>
            </a:bodyPr>
            <a:lstStyle/>
            <a:p>
              <a:pPr algn="ctr"/>
              <a:r>
                <a:rPr lang="zh-CN" altLang="en-US" sz="1400" dirty="0">
                  <a:solidFill>
                    <a:schemeClr val="bg1"/>
                  </a:solidFill>
                  <a:latin typeface="等线" panose="02010600030101010101" pitchFamily="2" charset="-122"/>
                  <a:ea typeface="等线" panose="02010600030101010101" pitchFamily="2" charset="-122"/>
                </a:rPr>
                <a:t>金属</a:t>
              </a:r>
              <a:endParaRPr lang="en-US" altLang="zh-CN" sz="1400" dirty="0">
                <a:solidFill>
                  <a:schemeClr val="bg1"/>
                </a:solidFill>
                <a:latin typeface="等线" panose="02010600030101010101" pitchFamily="2" charset="-122"/>
                <a:ea typeface="等线" panose="02010600030101010101" pitchFamily="2" charset="-122"/>
              </a:endParaRPr>
            </a:p>
            <a:p>
              <a:pPr algn="ctr"/>
              <a:r>
                <a:rPr lang="zh-CN" altLang="en-US" sz="1400" dirty="0">
                  <a:solidFill>
                    <a:schemeClr val="bg1"/>
                  </a:solidFill>
                  <a:latin typeface="等线" panose="02010600030101010101" pitchFamily="2" charset="-122"/>
                  <a:ea typeface="等线" panose="02010600030101010101" pitchFamily="2" charset="-122"/>
                </a:rPr>
                <a:t>基底</a:t>
              </a:r>
            </a:p>
          </p:txBody>
        </p:sp>
        <p:sp>
          <p:nvSpPr>
            <p:cNvPr id="73" name="文本框 72">
              <a:extLst>
                <a:ext uri="{FF2B5EF4-FFF2-40B4-BE49-F238E27FC236}">
                  <a16:creationId xmlns:a16="http://schemas.microsoft.com/office/drawing/2014/main" id="{2A31FF81-BC0A-47F8-B773-ADBE82CA3B24}"/>
                </a:ext>
              </a:extLst>
            </p:cNvPr>
            <p:cNvSpPr txBox="1"/>
            <p:nvPr/>
          </p:nvSpPr>
          <p:spPr>
            <a:xfrm>
              <a:off x="486401" y="4024275"/>
              <a:ext cx="848588" cy="307777"/>
            </a:xfrm>
            <a:prstGeom prst="rect">
              <a:avLst/>
            </a:prstGeom>
            <a:solidFill>
              <a:srgbClr val="00B050"/>
            </a:solidFill>
            <a:ln w="12700">
              <a:solidFill>
                <a:srgbClr val="254375"/>
              </a:solidFill>
              <a:prstDash val="solid"/>
            </a:ln>
          </p:spPr>
          <p:txBody>
            <a:bodyPr wrap="square" rtlCol="0">
              <a:spAutoFit/>
            </a:bodyPr>
            <a:lstStyle/>
            <a:p>
              <a:pPr algn="ctr"/>
              <a:r>
                <a:rPr lang="zh-CN" altLang="en-US" sz="1400" dirty="0">
                  <a:solidFill>
                    <a:schemeClr val="bg1"/>
                  </a:solidFill>
                  <a:latin typeface="等线" panose="02010600030101010101" pitchFamily="2" charset="-122"/>
                  <a:ea typeface="等线" panose="02010600030101010101" pitchFamily="2" charset="-122"/>
                </a:rPr>
                <a:t>涂层</a:t>
              </a:r>
              <a:endParaRPr lang="en-US" altLang="zh-CN" sz="1400" dirty="0">
                <a:solidFill>
                  <a:schemeClr val="bg1"/>
                </a:solidFill>
                <a:latin typeface="等线" panose="02010600030101010101" pitchFamily="2" charset="-122"/>
                <a:ea typeface="等线" panose="02010600030101010101" pitchFamily="2" charset="-122"/>
              </a:endParaRPr>
            </a:p>
          </p:txBody>
        </p:sp>
        <p:sp>
          <p:nvSpPr>
            <p:cNvPr id="74" name="文本框 73">
              <a:extLst>
                <a:ext uri="{FF2B5EF4-FFF2-40B4-BE49-F238E27FC236}">
                  <a16:creationId xmlns:a16="http://schemas.microsoft.com/office/drawing/2014/main" id="{E0FF02C4-94E9-4E22-8A08-84272BCAD079}"/>
                </a:ext>
              </a:extLst>
            </p:cNvPr>
            <p:cNvSpPr txBox="1"/>
            <p:nvPr/>
          </p:nvSpPr>
          <p:spPr>
            <a:xfrm>
              <a:off x="486401" y="4389762"/>
              <a:ext cx="848588" cy="307777"/>
            </a:xfrm>
            <a:prstGeom prst="rect">
              <a:avLst/>
            </a:prstGeom>
            <a:solidFill>
              <a:srgbClr val="FF0000"/>
            </a:solidFill>
            <a:ln w="12700">
              <a:solidFill>
                <a:srgbClr val="254375"/>
              </a:solidFill>
              <a:prstDash val="solid"/>
            </a:ln>
          </p:spPr>
          <p:txBody>
            <a:bodyPr wrap="square" rtlCol="0">
              <a:spAutoFit/>
            </a:bodyPr>
            <a:lstStyle/>
            <a:p>
              <a:pPr algn="ctr"/>
              <a:r>
                <a:rPr lang="zh-CN" altLang="en-US" sz="1400" dirty="0">
                  <a:solidFill>
                    <a:schemeClr val="bg1"/>
                  </a:solidFill>
                  <a:latin typeface="等线" panose="02010600030101010101" pitchFamily="2" charset="-122"/>
                  <a:ea typeface="等线" panose="02010600030101010101" pitchFamily="2" charset="-122"/>
                </a:rPr>
                <a:t>约束层</a:t>
              </a:r>
              <a:endParaRPr lang="en-US" altLang="zh-CN" sz="1400" dirty="0">
                <a:solidFill>
                  <a:schemeClr val="bg1"/>
                </a:solidFill>
                <a:latin typeface="等线" panose="02010600030101010101" pitchFamily="2" charset="-122"/>
                <a:ea typeface="等线" panose="02010600030101010101" pitchFamily="2" charset="-122"/>
              </a:endParaRPr>
            </a:p>
          </p:txBody>
        </p:sp>
        <p:cxnSp>
          <p:nvCxnSpPr>
            <p:cNvPr id="5" name="直接箭头连接符 4">
              <a:extLst>
                <a:ext uri="{FF2B5EF4-FFF2-40B4-BE49-F238E27FC236}">
                  <a16:creationId xmlns:a16="http://schemas.microsoft.com/office/drawing/2014/main" id="{4063EE1B-C01F-4A73-B5B7-74BAD2678D7E}"/>
                </a:ext>
              </a:extLst>
            </p:cNvPr>
            <p:cNvCxnSpPr>
              <a:stCxn id="70" idx="3"/>
            </p:cNvCxnSpPr>
            <p:nvPr/>
          </p:nvCxnSpPr>
          <p:spPr bwMode="auto">
            <a:xfrm>
              <a:off x="1334989" y="3120222"/>
              <a:ext cx="788739" cy="318820"/>
            </a:xfrm>
            <a:prstGeom prst="straightConnector1">
              <a:avLst/>
            </a:prstGeom>
            <a:solidFill>
              <a:schemeClr val="accent1"/>
            </a:solidFill>
            <a:ln w="19050"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5" name="直接箭头连接符 74">
              <a:extLst>
                <a:ext uri="{FF2B5EF4-FFF2-40B4-BE49-F238E27FC236}">
                  <a16:creationId xmlns:a16="http://schemas.microsoft.com/office/drawing/2014/main" id="{DC63F5A3-FE17-48C4-80F9-DC67C11CDAA3}"/>
                </a:ext>
              </a:extLst>
            </p:cNvPr>
            <p:cNvCxnSpPr>
              <a:stCxn id="72" idx="3"/>
            </p:cNvCxnSpPr>
            <p:nvPr/>
          </p:nvCxnSpPr>
          <p:spPr bwMode="auto">
            <a:xfrm>
              <a:off x="1334989" y="3700652"/>
              <a:ext cx="590728" cy="268834"/>
            </a:xfrm>
            <a:prstGeom prst="straightConnector1">
              <a:avLst/>
            </a:prstGeom>
            <a:solidFill>
              <a:schemeClr val="accent1"/>
            </a:solidFill>
            <a:ln w="19050"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6" name="直接箭头连接符 75">
              <a:extLst>
                <a:ext uri="{FF2B5EF4-FFF2-40B4-BE49-F238E27FC236}">
                  <a16:creationId xmlns:a16="http://schemas.microsoft.com/office/drawing/2014/main" id="{D2314960-39EC-42AA-8D88-7A615412E0AB}"/>
                </a:ext>
              </a:extLst>
            </p:cNvPr>
            <p:cNvCxnSpPr>
              <a:stCxn id="73" idx="3"/>
            </p:cNvCxnSpPr>
            <p:nvPr/>
          </p:nvCxnSpPr>
          <p:spPr bwMode="auto">
            <a:xfrm>
              <a:off x="1334989" y="4178164"/>
              <a:ext cx="590728" cy="131109"/>
            </a:xfrm>
            <a:prstGeom prst="straightConnector1">
              <a:avLst/>
            </a:prstGeom>
            <a:solidFill>
              <a:schemeClr val="accent1"/>
            </a:solidFill>
            <a:ln w="19050"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9" name="直接箭头连接符 78">
              <a:extLst>
                <a:ext uri="{FF2B5EF4-FFF2-40B4-BE49-F238E27FC236}">
                  <a16:creationId xmlns:a16="http://schemas.microsoft.com/office/drawing/2014/main" id="{86EDD76A-8025-47B0-8341-08BC5BE7A86D}"/>
                </a:ext>
              </a:extLst>
            </p:cNvPr>
            <p:cNvCxnSpPr>
              <a:stCxn id="74" idx="3"/>
            </p:cNvCxnSpPr>
            <p:nvPr/>
          </p:nvCxnSpPr>
          <p:spPr bwMode="auto">
            <a:xfrm flipV="1">
              <a:off x="1334989" y="4517951"/>
              <a:ext cx="590728" cy="25700"/>
            </a:xfrm>
            <a:prstGeom prst="straightConnector1">
              <a:avLst/>
            </a:prstGeom>
            <a:solidFill>
              <a:schemeClr val="accent1"/>
            </a:solidFill>
            <a:ln w="19050" cap="flat" cmpd="sng" algn="ctr">
              <a:solidFill>
                <a:schemeClr val="tx1"/>
              </a:solidFill>
              <a:prstDash val="dash"/>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82" name="文本框 81">
            <a:extLst>
              <a:ext uri="{FF2B5EF4-FFF2-40B4-BE49-F238E27FC236}">
                <a16:creationId xmlns:a16="http://schemas.microsoft.com/office/drawing/2014/main" id="{D8AD3A99-0644-4BF8-9CC7-BF7A433D16A8}"/>
              </a:ext>
            </a:extLst>
          </p:cNvPr>
          <p:cNvSpPr txBox="1"/>
          <p:nvPr/>
        </p:nvSpPr>
        <p:spPr>
          <a:xfrm>
            <a:off x="7452320" y="3182615"/>
            <a:ext cx="848588" cy="276999"/>
          </a:xfrm>
          <a:prstGeom prst="rect">
            <a:avLst/>
          </a:prstGeom>
          <a:solidFill>
            <a:schemeClr val="bg1"/>
          </a:solidFill>
          <a:ln w="12700">
            <a:solidFill>
              <a:srgbClr val="254375"/>
            </a:solidFill>
            <a:prstDash val="solid"/>
          </a:ln>
        </p:spPr>
        <p:txBody>
          <a:bodyPr wrap="square" rtlCol="0">
            <a:spAutoFit/>
          </a:bodyPr>
          <a:lstStyle/>
          <a:p>
            <a:pPr algn="ctr"/>
            <a:r>
              <a:rPr lang="zh-CN" altLang="en-US" sz="1200" dirty="0">
                <a:latin typeface="等线" panose="02010600030101010101" pitchFamily="2" charset="-122"/>
                <a:ea typeface="等线" panose="02010600030101010101" pitchFamily="2" charset="-122"/>
              </a:rPr>
              <a:t>约束部位</a:t>
            </a:r>
          </a:p>
        </p:txBody>
      </p:sp>
    </p:spTree>
    <p:extLst>
      <p:ext uri="{BB962C8B-B14F-4D97-AF65-F5344CB8AC3E}">
        <p14:creationId xmlns:p14="http://schemas.microsoft.com/office/powerpoint/2010/main" val="15093197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有限元建模</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262408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262408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18" name="文本框 17">
            <a:extLst>
              <a:ext uri="{FF2B5EF4-FFF2-40B4-BE49-F238E27FC236}">
                <a16:creationId xmlns:a16="http://schemas.microsoft.com/office/drawing/2014/main" id="{AB2A8D7D-EC0F-4F9D-BEDF-25EAF87180D1}"/>
              </a:ext>
            </a:extLst>
          </p:cNvPr>
          <p:cNvSpPr txBox="1"/>
          <p:nvPr/>
        </p:nvSpPr>
        <p:spPr>
          <a:xfrm>
            <a:off x="631664" y="3406038"/>
            <a:ext cx="7880672" cy="959686"/>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等线" panose="02010600030101010101" pitchFamily="2" charset="-122"/>
                <a:ea typeface="等线" panose="02010600030101010101" pitchFamily="2" charset="-122"/>
              </a:rPr>
              <a:t>建模时将金属基底以及制备阻尼涂层做</a:t>
            </a:r>
            <a:r>
              <a:rPr lang="zh-CN" altLang="en-US" b="1" dirty="0">
                <a:latin typeface="等线" panose="02010600030101010101" pitchFamily="2" charset="-122"/>
                <a:ea typeface="等线" panose="02010600030101010101" pitchFamily="2" charset="-122"/>
              </a:rPr>
              <a:t>整体刚性处理</a:t>
            </a:r>
            <a:r>
              <a:rPr lang="zh-CN" altLang="en-US" dirty="0">
                <a:latin typeface="等线" panose="02010600030101010101" pitchFamily="2" charset="-122"/>
                <a:ea typeface="等线" panose="02010600030101010101" pitchFamily="2" charset="-122"/>
              </a:rPr>
              <a:t>，忽略之间的连接面；金属基底以及加速度传感器也做</a:t>
            </a:r>
            <a:r>
              <a:rPr lang="zh-CN" altLang="en-US" b="1" dirty="0">
                <a:latin typeface="等线" panose="02010600030101010101" pitchFamily="2" charset="-122"/>
                <a:ea typeface="等线" panose="02010600030101010101" pitchFamily="2" charset="-122"/>
              </a:rPr>
              <a:t>整体刚性处理</a:t>
            </a:r>
            <a:r>
              <a:rPr lang="zh-CN" altLang="en-US" dirty="0">
                <a:latin typeface="等线" panose="02010600030101010101" pitchFamily="2" charset="-122"/>
                <a:ea typeface="等线" panose="02010600030101010101" pitchFamily="2" charset="-122"/>
              </a:rPr>
              <a:t>，忽略其间的连接面。试验金属基底、涂层材料以及加速度传感器均采用</a:t>
            </a:r>
            <a:r>
              <a:rPr lang="en-US" altLang="zh-CN" b="1" dirty="0">
                <a:latin typeface="等线" panose="02010600030101010101" pitchFamily="2" charset="-122"/>
                <a:ea typeface="等线" panose="02010600030101010101" pitchFamily="2" charset="-122"/>
              </a:rPr>
              <a:t>SOLID185</a:t>
            </a:r>
            <a:r>
              <a:rPr lang="zh-CN" altLang="en-US" b="1" dirty="0">
                <a:latin typeface="等线" panose="02010600030101010101" pitchFamily="2" charset="-122"/>
                <a:ea typeface="等线" panose="02010600030101010101" pitchFamily="2" charset="-122"/>
              </a:rPr>
              <a:t>单元</a:t>
            </a:r>
            <a:r>
              <a:rPr lang="zh-CN" altLang="en-US" dirty="0">
                <a:latin typeface="等线" panose="02010600030101010101" pitchFamily="2" charset="-122"/>
                <a:ea typeface="等线" panose="02010600030101010101" pitchFamily="2" charset="-122"/>
              </a:rPr>
              <a:t>。</a:t>
            </a:r>
            <a:endParaRPr lang="zh-CN" altLang="en-US" sz="1400" dirty="0">
              <a:latin typeface="等线" panose="02010600030101010101" pitchFamily="2" charset="-122"/>
              <a:ea typeface="等线" panose="02010600030101010101" pitchFamily="2" charset="-122"/>
            </a:endParaRPr>
          </a:p>
        </p:txBody>
      </p:sp>
      <p:graphicFrame>
        <p:nvGraphicFramePr>
          <p:cNvPr id="2" name="表格 3">
            <a:extLst>
              <a:ext uri="{FF2B5EF4-FFF2-40B4-BE49-F238E27FC236}">
                <a16:creationId xmlns:a16="http://schemas.microsoft.com/office/drawing/2014/main" id="{DF120311-63F0-417C-8501-3512A583070B}"/>
              </a:ext>
            </a:extLst>
          </p:cNvPr>
          <p:cNvGraphicFramePr>
            <a:graphicFrameLocks noGrp="1"/>
          </p:cNvGraphicFramePr>
          <p:nvPr>
            <p:extLst>
              <p:ext uri="{D42A27DB-BD31-4B8C-83A1-F6EECF244321}">
                <p14:modId xmlns:p14="http://schemas.microsoft.com/office/powerpoint/2010/main" val="563795215"/>
              </p:ext>
            </p:extLst>
          </p:nvPr>
        </p:nvGraphicFramePr>
        <p:xfrm>
          <a:off x="631664" y="1118680"/>
          <a:ext cx="7880672" cy="1483360"/>
        </p:xfrm>
        <a:graphic>
          <a:graphicData uri="http://schemas.openxmlformats.org/drawingml/2006/table">
            <a:tbl>
              <a:tblPr firstRow="1" bandRow="1">
                <a:tableStyleId>{5C22544A-7EE6-4342-B048-85BDC9FD1C3A}</a:tableStyleId>
              </a:tblPr>
              <a:tblGrid>
                <a:gridCol w="1970168">
                  <a:extLst>
                    <a:ext uri="{9D8B030D-6E8A-4147-A177-3AD203B41FA5}">
                      <a16:colId xmlns:a16="http://schemas.microsoft.com/office/drawing/2014/main" val="3353397787"/>
                    </a:ext>
                  </a:extLst>
                </a:gridCol>
                <a:gridCol w="1970168">
                  <a:extLst>
                    <a:ext uri="{9D8B030D-6E8A-4147-A177-3AD203B41FA5}">
                      <a16:colId xmlns:a16="http://schemas.microsoft.com/office/drawing/2014/main" val="4222677608"/>
                    </a:ext>
                  </a:extLst>
                </a:gridCol>
                <a:gridCol w="1970168">
                  <a:extLst>
                    <a:ext uri="{9D8B030D-6E8A-4147-A177-3AD203B41FA5}">
                      <a16:colId xmlns:a16="http://schemas.microsoft.com/office/drawing/2014/main" val="3603580380"/>
                    </a:ext>
                  </a:extLst>
                </a:gridCol>
                <a:gridCol w="1970168">
                  <a:extLst>
                    <a:ext uri="{9D8B030D-6E8A-4147-A177-3AD203B41FA5}">
                      <a16:colId xmlns:a16="http://schemas.microsoft.com/office/drawing/2014/main" val="3455023769"/>
                    </a:ext>
                  </a:extLst>
                </a:gridCol>
              </a:tblGrid>
              <a:tr h="370840">
                <a:tc>
                  <a:txBody>
                    <a:bodyPr/>
                    <a:lstStyle/>
                    <a:p>
                      <a:pPr algn="ctr"/>
                      <a:r>
                        <a:rPr lang="zh-CN" altLang="en-US" dirty="0">
                          <a:latin typeface="等线" panose="02010600030101010101" pitchFamily="2" charset="-122"/>
                          <a:ea typeface="等线" panose="02010600030101010101" pitchFamily="2" charset="-122"/>
                        </a:rPr>
                        <a:t>部件</a:t>
                      </a:r>
                    </a:p>
                  </a:txBody>
                  <a:tcPr/>
                </a:tc>
                <a:tc>
                  <a:txBody>
                    <a:bodyPr/>
                    <a:lstStyle/>
                    <a:p>
                      <a:pPr algn="ctr"/>
                      <a:r>
                        <a:rPr lang="zh-CN" altLang="en-US" dirty="0">
                          <a:latin typeface="等线" panose="02010600030101010101" pitchFamily="2" charset="-122"/>
                          <a:ea typeface="等线" panose="02010600030101010101" pitchFamily="2" charset="-122"/>
                        </a:rPr>
                        <a:t>弹性模量</a:t>
                      </a:r>
                      <a:r>
                        <a:rPr lang="en-US" altLang="zh-CN" dirty="0">
                          <a:latin typeface="等线" panose="02010600030101010101" pitchFamily="2" charset="-122"/>
                          <a:ea typeface="等线" panose="02010600030101010101" pitchFamily="2" charset="-122"/>
                        </a:rPr>
                        <a:t>/Pa</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zh-CN" altLang="en-US" dirty="0">
                          <a:latin typeface="等线" panose="02010600030101010101" pitchFamily="2" charset="-122"/>
                          <a:ea typeface="等线" panose="02010600030101010101" pitchFamily="2" charset="-122"/>
                        </a:rPr>
                        <a:t>密度</a:t>
                      </a:r>
                      <a:r>
                        <a:rPr lang="en-US" altLang="zh-CN" dirty="0">
                          <a:latin typeface="等线" panose="02010600030101010101" pitchFamily="2" charset="-122"/>
                          <a:ea typeface="等线" panose="02010600030101010101" pitchFamily="2" charset="-122"/>
                        </a:rPr>
                        <a:t>/</a:t>
                      </a:r>
                      <a:r>
                        <a:rPr lang="en-US" altLang="zh-CN" sz="1800" b="1" kern="1200" dirty="0">
                          <a:solidFill>
                            <a:schemeClr val="lt1"/>
                          </a:solidFill>
                          <a:effectLst/>
                          <a:latin typeface="等线" panose="02010600030101010101" pitchFamily="2" charset="-122"/>
                          <a:ea typeface="等线" panose="02010600030101010101" pitchFamily="2" charset="-122"/>
                          <a:cs typeface="+mn-cs"/>
                        </a:rPr>
                        <a:t> kg</a:t>
                      </a:r>
                      <a:r>
                        <a:rPr lang="zh-CN" altLang="zh-CN" sz="1800" b="1" kern="1200" dirty="0">
                          <a:solidFill>
                            <a:schemeClr val="lt1"/>
                          </a:solidFill>
                          <a:effectLst/>
                          <a:latin typeface="等线" panose="02010600030101010101" pitchFamily="2" charset="-122"/>
                          <a:ea typeface="等线" panose="02010600030101010101" pitchFamily="2" charset="-122"/>
                          <a:cs typeface="+mn-cs"/>
                        </a:rPr>
                        <a:t>•</a:t>
                      </a:r>
                      <a:r>
                        <a:rPr lang="en-US" altLang="zh-CN" sz="1800" b="1" kern="1200" dirty="0">
                          <a:solidFill>
                            <a:schemeClr val="lt1"/>
                          </a:solidFill>
                          <a:effectLst/>
                          <a:latin typeface="等线" panose="02010600030101010101" pitchFamily="2" charset="-122"/>
                          <a:ea typeface="等线" panose="02010600030101010101" pitchFamily="2" charset="-122"/>
                          <a:cs typeface="+mn-cs"/>
                        </a:rPr>
                        <a:t>m</a:t>
                      </a:r>
                      <a:r>
                        <a:rPr lang="en-US" altLang="zh-CN" sz="1800" b="1" kern="1200" baseline="30000" dirty="0">
                          <a:solidFill>
                            <a:schemeClr val="lt1"/>
                          </a:solidFill>
                          <a:effectLst/>
                          <a:latin typeface="等线" panose="02010600030101010101" pitchFamily="2" charset="-122"/>
                          <a:ea typeface="等线" panose="02010600030101010101" pitchFamily="2" charset="-122"/>
                          <a:cs typeface="+mn-cs"/>
                        </a:rPr>
                        <a:t>-3</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zh-CN" altLang="en-US" dirty="0">
                          <a:latin typeface="等线" panose="02010600030101010101" pitchFamily="2" charset="-122"/>
                          <a:ea typeface="等线" panose="02010600030101010101" pitchFamily="2" charset="-122"/>
                        </a:rPr>
                        <a:t>泊松比</a:t>
                      </a:r>
                    </a:p>
                  </a:txBody>
                  <a:tcPr/>
                </a:tc>
                <a:extLst>
                  <a:ext uri="{0D108BD9-81ED-4DB2-BD59-A6C34878D82A}">
                    <a16:rowId xmlns:a16="http://schemas.microsoft.com/office/drawing/2014/main" val="1545984200"/>
                  </a:ext>
                </a:extLst>
              </a:tr>
              <a:tr h="370840">
                <a:tc>
                  <a:txBody>
                    <a:bodyPr/>
                    <a:lstStyle/>
                    <a:p>
                      <a:pPr algn="ctr"/>
                      <a:r>
                        <a:rPr lang="zh-CN" altLang="en-US" dirty="0">
                          <a:latin typeface="等线" panose="02010600030101010101" pitchFamily="2" charset="-122"/>
                          <a:ea typeface="等线" panose="02010600030101010101" pitchFamily="2" charset="-122"/>
                        </a:rPr>
                        <a:t>金属基底</a:t>
                      </a:r>
                    </a:p>
                  </a:txBody>
                  <a:tcPr/>
                </a:tc>
                <a:tc>
                  <a:txBody>
                    <a:bodyPr/>
                    <a:lstStyle/>
                    <a:p>
                      <a:pPr algn="ctr" fontAlgn="ctr"/>
                      <a:r>
                        <a:rPr lang="en-US" sz="1800" kern="100" dirty="0">
                          <a:effectLst/>
                          <a:latin typeface="等线" panose="02010600030101010101" pitchFamily="2" charset="-122"/>
                          <a:ea typeface="等线" panose="02010600030101010101" pitchFamily="2" charset="-122"/>
                        </a:rPr>
                        <a:t>6.6×10</a:t>
                      </a:r>
                      <a:r>
                        <a:rPr lang="en-US" sz="1800" kern="100" baseline="30000" dirty="0">
                          <a:effectLst/>
                          <a:latin typeface="等线" panose="02010600030101010101" pitchFamily="2" charset="-122"/>
                          <a:ea typeface="等线" panose="02010600030101010101" pitchFamily="2" charset="-122"/>
                        </a:rPr>
                        <a:t>10</a:t>
                      </a:r>
                      <a:endParaRPr lang="zh-CN" sz="1800" kern="100" dirty="0">
                        <a:effectLst/>
                        <a:latin typeface="等线" panose="02010600030101010101" pitchFamily="2" charset="-122"/>
                        <a:ea typeface="等线" panose="02010600030101010101" pitchFamily="2" charset="-122"/>
                      </a:endParaRPr>
                    </a:p>
                  </a:txBody>
                  <a:tcPr marL="0" marR="0" marT="0" marB="0" anchor="ct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2800</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0.33</a:t>
                      </a:r>
                      <a:endParaRPr lang="zh-CN" altLang="en-US" dirty="0">
                        <a:latin typeface="等线" panose="02010600030101010101" pitchFamily="2" charset="-122"/>
                        <a:ea typeface="等线" panose="02010600030101010101" pitchFamily="2" charset="-122"/>
                      </a:endParaRPr>
                    </a:p>
                  </a:txBody>
                  <a:tcPr/>
                </a:tc>
                <a:extLst>
                  <a:ext uri="{0D108BD9-81ED-4DB2-BD59-A6C34878D82A}">
                    <a16:rowId xmlns:a16="http://schemas.microsoft.com/office/drawing/2014/main" val="156523718"/>
                  </a:ext>
                </a:extLst>
              </a:tr>
              <a:tr h="370840">
                <a:tc>
                  <a:txBody>
                    <a:bodyPr/>
                    <a:lstStyle/>
                    <a:p>
                      <a:pPr algn="ctr"/>
                      <a:r>
                        <a:rPr lang="zh-CN" altLang="en-US" dirty="0">
                          <a:latin typeface="等线" panose="02010600030101010101" pitchFamily="2" charset="-122"/>
                          <a:ea typeface="等线" panose="02010600030101010101" pitchFamily="2" charset="-122"/>
                        </a:rPr>
                        <a:t>涂层材料</a:t>
                      </a:r>
                    </a:p>
                  </a:txBody>
                  <a:tcP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1.8×10</a:t>
                      </a:r>
                      <a:r>
                        <a:rPr lang="en-US" altLang="zh-CN" sz="1800" kern="1200" baseline="30000" dirty="0">
                          <a:solidFill>
                            <a:schemeClr val="dk1"/>
                          </a:solidFill>
                          <a:effectLst/>
                          <a:latin typeface="等线" panose="02010600030101010101" pitchFamily="2" charset="-122"/>
                          <a:ea typeface="等线" panose="02010600030101010101" pitchFamily="2" charset="-122"/>
                          <a:cs typeface="+mn-cs"/>
                        </a:rPr>
                        <a:t>6</a:t>
                      </a:r>
                      <a:r>
                        <a:rPr lang="en-US" altLang="zh-CN" sz="1800" kern="1200" dirty="0">
                          <a:solidFill>
                            <a:schemeClr val="dk1"/>
                          </a:solidFill>
                          <a:effectLst/>
                          <a:latin typeface="等线" panose="02010600030101010101" pitchFamily="2" charset="-122"/>
                          <a:ea typeface="等线" panose="02010600030101010101" pitchFamily="2" charset="-122"/>
                          <a:cs typeface="+mn-cs"/>
                        </a:rPr>
                        <a:t>~1.8×10</a:t>
                      </a:r>
                      <a:r>
                        <a:rPr lang="en-US" altLang="zh-CN" sz="1800" kern="1200" baseline="30000" dirty="0">
                          <a:solidFill>
                            <a:schemeClr val="dk1"/>
                          </a:solidFill>
                          <a:effectLst/>
                          <a:latin typeface="等线" panose="02010600030101010101" pitchFamily="2" charset="-122"/>
                          <a:ea typeface="等线" panose="02010600030101010101" pitchFamily="2" charset="-122"/>
                          <a:cs typeface="+mn-cs"/>
                        </a:rPr>
                        <a:t>7</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431~1151</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0.15~0.25</a:t>
                      </a:r>
                      <a:endParaRPr lang="zh-CN" altLang="en-US" dirty="0">
                        <a:latin typeface="等线" panose="02010600030101010101" pitchFamily="2" charset="-122"/>
                        <a:ea typeface="等线" panose="02010600030101010101" pitchFamily="2" charset="-122"/>
                      </a:endParaRPr>
                    </a:p>
                  </a:txBody>
                  <a:tcPr/>
                </a:tc>
                <a:extLst>
                  <a:ext uri="{0D108BD9-81ED-4DB2-BD59-A6C34878D82A}">
                    <a16:rowId xmlns:a16="http://schemas.microsoft.com/office/drawing/2014/main" val="2004974619"/>
                  </a:ext>
                </a:extLst>
              </a:tr>
              <a:tr h="370840">
                <a:tc>
                  <a:txBody>
                    <a:bodyPr/>
                    <a:lstStyle/>
                    <a:p>
                      <a:pPr algn="ctr"/>
                      <a:r>
                        <a:rPr lang="zh-CN" altLang="en-US" dirty="0">
                          <a:latin typeface="等线" panose="02010600030101010101" pitchFamily="2" charset="-122"/>
                          <a:ea typeface="等线" panose="02010600030101010101" pitchFamily="2" charset="-122"/>
                        </a:rPr>
                        <a:t>加速度传感器</a:t>
                      </a:r>
                    </a:p>
                  </a:txBody>
                  <a:tcP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2.1×10</a:t>
                      </a:r>
                      <a:r>
                        <a:rPr lang="en-US" altLang="zh-CN" sz="1800" kern="1200" baseline="30000" dirty="0">
                          <a:solidFill>
                            <a:schemeClr val="dk1"/>
                          </a:solidFill>
                          <a:effectLst/>
                          <a:latin typeface="等线" panose="02010600030101010101" pitchFamily="2" charset="-122"/>
                          <a:ea typeface="等线" panose="02010600030101010101" pitchFamily="2" charset="-122"/>
                          <a:cs typeface="+mn-cs"/>
                        </a:rPr>
                        <a:t>11</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en-US" altLang="zh-CN" sz="1800" kern="1200" dirty="0">
                          <a:solidFill>
                            <a:schemeClr val="dk1"/>
                          </a:solidFill>
                          <a:effectLst/>
                          <a:latin typeface="等线" panose="02010600030101010101" pitchFamily="2" charset="-122"/>
                          <a:ea typeface="等线" panose="02010600030101010101" pitchFamily="2" charset="-122"/>
                          <a:cs typeface="+mn-cs"/>
                        </a:rPr>
                        <a:t>7800</a:t>
                      </a:r>
                      <a:endParaRPr lang="zh-CN" altLang="en-US" dirty="0">
                        <a:latin typeface="等线" panose="02010600030101010101" pitchFamily="2" charset="-122"/>
                        <a:ea typeface="等线" panose="02010600030101010101" pitchFamily="2" charset="-122"/>
                      </a:endParaRPr>
                    </a:p>
                  </a:txBody>
                  <a:tcPr/>
                </a:tc>
                <a:tc>
                  <a:txBody>
                    <a:bodyPr/>
                    <a:lstStyle/>
                    <a:p>
                      <a:pPr algn="ctr"/>
                      <a:r>
                        <a:rPr lang="en-US" altLang="zh-CN" dirty="0">
                          <a:latin typeface="等线" panose="02010600030101010101" pitchFamily="2" charset="-122"/>
                          <a:ea typeface="等线" panose="02010600030101010101" pitchFamily="2" charset="-122"/>
                        </a:rPr>
                        <a:t>0.3</a:t>
                      </a:r>
                      <a:endParaRPr lang="zh-CN" altLang="en-US" dirty="0">
                        <a:latin typeface="等线" panose="02010600030101010101" pitchFamily="2" charset="-122"/>
                        <a:ea typeface="等线" panose="02010600030101010101" pitchFamily="2" charset="-122"/>
                      </a:endParaRPr>
                    </a:p>
                  </a:txBody>
                  <a:tcPr/>
                </a:tc>
                <a:extLst>
                  <a:ext uri="{0D108BD9-81ED-4DB2-BD59-A6C34878D82A}">
                    <a16:rowId xmlns:a16="http://schemas.microsoft.com/office/drawing/2014/main" val="3818196528"/>
                  </a:ext>
                </a:extLst>
              </a:tr>
            </a:tbl>
          </a:graphicData>
        </a:graphic>
      </p:graphicFrame>
      <p:grpSp>
        <p:nvGrpSpPr>
          <p:cNvPr id="45" name="组合 44">
            <a:extLst>
              <a:ext uri="{FF2B5EF4-FFF2-40B4-BE49-F238E27FC236}">
                <a16:creationId xmlns:a16="http://schemas.microsoft.com/office/drawing/2014/main" id="{17651C34-18B0-46EE-9B75-1C2B0D5FDBEF}"/>
              </a:ext>
            </a:extLst>
          </p:cNvPr>
          <p:cNvGrpSpPr/>
          <p:nvPr/>
        </p:nvGrpSpPr>
        <p:grpSpPr>
          <a:xfrm>
            <a:off x="631664" y="2763365"/>
            <a:ext cx="3564868" cy="481348"/>
            <a:chOff x="0" y="741898"/>
            <a:chExt cx="1775520" cy="481348"/>
          </a:xfrm>
        </p:grpSpPr>
        <p:sp>
          <p:nvSpPr>
            <p:cNvPr id="46" name="箭头: 五边形 45">
              <a:extLst>
                <a:ext uri="{FF2B5EF4-FFF2-40B4-BE49-F238E27FC236}">
                  <a16:creationId xmlns:a16="http://schemas.microsoft.com/office/drawing/2014/main" id="{449A46BC-FF02-4AED-A5D6-373DD91D2579}"/>
                </a:ext>
              </a:extLst>
            </p:cNvPr>
            <p:cNvSpPr/>
            <p:nvPr/>
          </p:nvSpPr>
          <p:spPr>
            <a:xfrm>
              <a:off x="0" y="825673"/>
              <a:ext cx="1775520" cy="397573"/>
            </a:xfrm>
            <a:prstGeom prst="homePlat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55" name="箭头: 五边形 54">
              <a:extLst>
                <a:ext uri="{FF2B5EF4-FFF2-40B4-BE49-F238E27FC236}">
                  <a16:creationId xmlns:a16="http://schemas.microsoft.com/office/drawing/2014/main" id="{5226B3D7-D301-4889-A004-1B0489632958}"/>
                </a:ext>
              </a:extLst>
            </p:cNvPr>
            <p:cNvSpPr/>
            <p:nvPr/>
          </p:nvSpPr>
          <p:spPr>
            <a:xfrm>
              <a:off x="0" y="741898"/>
              <a:ext cx="1775520" cy="397573"/>
            </a:xfrm>
            <a:prstGeom prst="homePlate">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基于</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复合材料层合板</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理论</a:t>
              </a:r>
            </a:p>
          </p:txBody>
        </p:sp>
      </p:grpSp>
    </p:spTree>
    <p:extLst>
      <p:ext uri="{BB962C8B-B14F-4D97-AF65-F5344CB8AC3E}">
        <p14:creationId xmlns:p14="http://schemas.microsoft.com/office/powerpoint/2010/main" val="27447504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17501C0-357F-4FB9-BE21-D0FE50BE38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48867" y="596588"/>
            <a:ext cx="3383573" cy="3002540"/>
          </a:xfrm>
          <a:prstGeom prst="rect">
            <a:avLst/>
          </a:prstGeom>
        </p:spPr>
      </p:pic>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相对阻尼比</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262408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2624088"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14" name="组合 13">
            <a:extLst>
              <a:ext uri="{FF2B5EF4-FFF2-40B4-BE49-F238E27FC236}">
                <a16:creationId xmlns:a16="http://schemas.microsoft.com/office/drawing/2014/main" id="{4BCBBF82-D9D1-4820-A7BF-BA3CBC928103}"/>
              </a:ext>
            </a:extLst>
          </p:cNvPr>
          <p:cNvGrpSpPr/>
          <p:nvPr/>
        </p:nvGrpSpPr>
        <p:grpSpPr>
          <a:xfrm>
            <a:off x="97039" y="711761"/>
            <a:ext cx="3564868" cy="481348"/>
            <a:chOff x="0" y="741898"/>
            <a:chExt cx="1775520" cy="481348"/>
          </a:xfrm>
        </p:grpSpPr>
        <p:sp>
          <p:nvSpPr>
            <p:cNvPr id="24" name="箭头: 五边形 23">
              <a:extLst>
                <a:ext uri="{FF2B5EF4-FFF2-40B4-BE49-F238E27FC236}">
                  <a16:creationId xmlns:a16="http://schemas.microsoft.com/office/drawing/2014/main" id="{5B08B409-51F2-451D-A893-922CCB7B7DD2}"/>
                </a:ext>
              </a:extLst>
            </p:cNvPr>
            <p:cNvSpPr/>
            <p:nvPr/>
          </p:nvSpPr>
          <p:spPr>
            <a:xfrm>
              <a:off x="0" y="825673"/>
              <a:ext cx="1775520" cy="397573"/>
            </a:xfrm>
            <a:prstGeom prst="homePlate">
              <a:avLst/>
            </a:prstGeom>
            <a:solidFill>
              <a:srgbClr val="E7E6E6">
                <a:lumMod val="9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等线"/>
                <a:ea typeface="等线" panose="02010600030101010101" pitchFamily="2" charset="-122"/>
                <a:cs typeface="+mn-cs"/>
              </a:endParaRPr>
            </a:p>
          </p:txBody>
        </p:sp>
        <p:sp>
          <p:nvSpPr>
            <p:cNvPr id="25" name="箭头: 五边形 24">
              <a:extLst>
                <a:ext uri="{FF2B5EF4-FFF2-40B4-BE49-F238E27FC236}">
                  <a16:creationId xmlns:a16="http://schemas.microsoft.com/office/drawing/2014/main" id="{26D33BEF-4C1D-451F-8AC6-3D26CC401E1D}"/>
                </a:ext>
              </a:extLst>
            </p:cNvPr>
            <p:cNvSpPr/>
            <p:nvPr/>
          </p:nvSpPr>
          <p:spPr>
            <a:xfrm>
              <a:off x="0" y="741898"/>
              <a:ext cx="1775520" cy="397573"/>
            </a:xfrm>
            <a:prstGeom prst="homePlate">
              <a:avLst/>
            </a:prstGeom>
            <a:solidFill>
              <a:srgbClr val="A5A5A5">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利用</a:t>
              </a:r>
              <a:r>
                <a:rPr kumimoji="0" lang="zh-CN" altLang="en-US" sz="1800" b="1"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共振时系统</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的</a:t>
              </a:r>
              <a:r>
                <a:rPr lang="zh-CN" altLang="en-US" b="1" kern="0" dirty="0">
                  <a:solidFill>
                    <a:prstClr val="black"/>
                  </a:solidFill>
                  <a:latin typeface="等线"/>
                  <a:ea typeface="等线" panose="02010600030101010101" pitchFamily="2" charset="-122"/>
                </a:rPr>
                <a:t>阻尼</a:t>
              </a:r>
              <a:r>
                <a:rPr kumimoji="0" lang="zh-CN" altLang="en-US" sz="1800" i="0" u="none" strike="noStrike" kern="0" cap="none" spc="0" normalizeH="0" baseline="0" noProof="0" dirty="0">
                  <a:ln>
                    <a:noFill/>
                  </a:ln>
                  <a:solidFill>
                    <a:prstClr val="black"/>
                  </a:solidFill>
                  <a:effectLst/>
                  <a:uLnTx/>
                  <a:uFillTx/>
                  <a:latin typeface="等线"/>
                  <a:ea typeface="等线" panose="02010600030101010101" pitchFamily="2" charset="-122"/>
                  <a:cs typeface="+mn-cs"/>
                </a:rPr>
                <a:t>特性</a:t>
              </a:r>
            </a:p>
          </p:txBody>
        </p:sp>
      </p:grpSp>
      <p:grpSp>
        <p:nvGrpSpPr>
          <p:cNvPr id="16" name="组合 15">
            <a:extLst>
              <a:ext uri="{FF2B5EF4-FFF2-40B4-BE49-F238E27FC236}">
                <a16:creationId xmlns:a16="http://schemas.microsoft.com/office/drawing/2014/main" id="{F76FFCDA-0702-468B-82F9-8C2B7AA53F9C}"/>
              </a:ext>
            </a:extLst>
          </p:cNvPr>
          <p:cNvGrpSpPr/>
          <p:nvPr/>
        </p:nvGrpSpPr>
        <p:grpSpPr>
          <a:xfrm>
            <a:off x="296021" y="1383642"/>
            <a:ext cx="3171183" cy="1086310"/>
            <a:chOff x="140205" y="1424185"/>
            <a:chExt cx="3171183" cy="1086310"/>
          </a:xfrm>
        </p:grpSpPr>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3943A37-48FF-4E2D-A732-B464B89FC4CD}"/>
                    </a:ext>
                  </a:extLst>
                </p:cNvPr>
                <p:cNvSpPr txBox="1"/>
                <p:nvPr/>
              </p:nvSpPr>
              <p:spPr>
                <a:xfrm>
                  <a:off x="359060" y="1424185"/>
                  <a:ext cx="2952328" cy="729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𝛽</m:t>
                        </m:r>
                        <m:d>
                          <m:dPr>
                            <m:ctrlPr>
                              <a:rPr lang="zh-CN" altLang="en-US" i="1">
                                <a:latin typeface="Cambria Math" panose="02040503050406030204" pitchFamily="18" charset="0"/>
                              </a:rPr>
                            </m:ctrlPr>
                          </m:dPr>
                          <m:e>
                            <m:r>
                              <a:rPr lang="zh-CN" altLang="en-US" i="1">
                                <a:latin typeface="Cambria Math" panose="02040503050406030204" pitchFamily="18" charset="0"/>
                              </a:rPr>
                              <m:t>𝑠</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ad>
                              <m:radPr>
                                <m:degHide m:val="on"/>
                                <m:ctrlPr>
                                  <a:rPr lang="zh-CN" altLang="en-US" i="1">
                                    <a:solidFill>
                                      <a:srgbClr val="836967"/>
                                    </a:solidFill>
                                    <a:latin typeface="Cambria Math" panose="02040503050406030204" pitchFamily="18" charset="0"/>
                                  </a:rPr>
                                </m:ctrlPr>
                              </m:radPr>
                              <m:deg/>
                              <m:e>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𝑠</m:t>
                                            </m:r>
                                          </m:e>
                                          <m:sup>
                                            <m:r>
                                              <a:rPr lang="zh-CN" altLang="en-US" i="0">
                                                <a:latin typeface="Cambria Math" panose="02040503050406030204" pitchFamily="18" charset="0"/>
                                              </a:rPr>
                                              <m:t>2</m:t>
                                            </m:r>
                                          </m:sup>
                                        </m:sSup>
                                      </m:e>
                                    </m:d>
                                  </m:e>
                                  <m:sup>
                                    <m:r>
                                      <a:rPr lang="zh-CN" altLang="en-US" i="0">
                                        <a:latin typeface="Cambria Math" panose="02040503050406030204" pitchFamily="18" charset="0"/>
                                      </a:rPr>
                                      <m:t>2</m:t>
                                    </m:r>
                                  </m:sup>
                                </m:sSup>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0">
                                            <a:latin typeface="Cambria Math" panose="02040503050406030204" pitchFamily="18" charset="0"/>
                                          </a:rPr>
                                          <m:t>2</m:t>
                                        </m:r>
                                        <m:r>
                                          <a:rPr lang="zh-CN" altLang="en-US" i="1">
                                            <a:latin typeface="Cambria Math" panose="02040503050406030204" pitchFamily="18" charset="0"/>
                                          </a:rPr>
                                          <m:t>𝜉</m:t>
                                        </m:r>
                                        <m:r>
                                          <a:rPr lang="zh-CN" altLang="en-US" i="1">
                                            <a:latin typeface="Cambria Math" panose="02040503050406030204" pitchFamily="18" charset="0"/>
                                          </a:rPr>
                                          <m:t>𝑠</m:t>
                                        </m:r>
                                      </m:e>
                                    </m:d>
                                  </m:e>
                                  <m:sup>
                                    <m:r>
                                      <a:rPr lang="zh-CN" altLang="en-US" i="0">
                                        <a:latin typeface="Cambria Math" panose="02040503050406030204" pitchFamily="18" charset="0"/>
                                      </a:rPr>
                                      <m:t>2</m:t>
                                    </m:r>
                                  </m:sup>
                                </m:sSup>
                              </m:e>
                            </m:rad>
                          </m:den>
                        </m:f>
                      </m:oMath>
                    </m:oMathPara>
                  </a14:m>
                  <a:endParaRPr lang="zh-CN" altLang="en-US" dirty="0"/>
                </a:p>
              </p:txBody>
            </p:sp>
          </mc:Choice>
          <mc:Fallback xmlns="">
            <p:sp>
              <p:nvSpPr>
                <p:cNvPr id="21" name="文本框 20">
                  <a:extLst>
                    <a:ext uri="{FF2B5EF4-FFF2-40B4-BE49-F238E27FC236}">
                      <a16:creationId xmlns:a16="http://schemas.microsoft.com/office/drawing/2014/main" id="{83943A37-48FF-4E2D-A732-B464B89FC4CD}"/>
                    </a:ext>
                  </a:extLst>
                </p:cNvPr>
                <p:cNvSpPr txBox="1">
                  <a:spLocks noRot="1" noChangeAspect="1" noMove="1" noResize="1" noEditPoints="1" noAdjustHandles="1" noChangeArrowheads="1" noChangeShapeType="1" noTextEdit="1"/>
                </p:cNvSpPr>
                <p:nvPr/>
              </p:nvSpPr>
              <p:spPr>
                <a:xfrm>
                  <a:off x="359060" y="1424185"/>
                  <a:ext cx="2952328" cy="729046"/>
                </a:xfrm>
                <a:prstGeom prst="rect">
                  <a:avLst/>
                </a:prstGeom>
                <a:blipFill>
                  <a:blip r:embed="rId5"/>
                  <a:stretch>
                    <a:fillRect/>
                  </a:stretch>
                </a:blipFill>
              </p:spPr>
              <p:txBody>
                <a:bodyPr/>
                <a:lstStyle/>
                <a:p>
                  <a:r>
                    <a:rPr lang="zh-CN" altLang="en-US">
                      <a:noFill/>
                    </a:rPr>
                    <a:t> </a:t>
                  </a:r>
                </a:p>
              </p:txBody>
            </p:sp>
          </mc:Fallback>
        </mc:AlternateContent>
        <p:sp>
          <p:nvSpPr>
            <p:cNvPr id="22" name="矩形 21">
              <a:extLst>
                <a:ext uri="{FF2B5EF4-FFF2-40B4-BE49-F238E27FC236}">
                  <a16:creationId xmlns:a16="http://schemas.microsoft.com/office/drawing/2014/main" id="{2FC32D03-3105-4030-A4A0-176FCF0B2158}"/>
                </a:ext>
              </a:extLst>
            </p:cNvPr>
            <p:cNvSpPr/>
            <p:nvPr/>
          </p:nvSpPr>
          <p:spPr bwMode="auto">
            <a:xfrm>
              <a:off x="323528" y="1424185"/>
              <a:ext cx="648072" cy="729046"/>
            </a:xfrm>
            <a:prstGeom prst="rect">
              <a:avLst/>
            </a:prstGeom>
            <a:noFill/>
            <a:ln w="31750"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3" name="电动升降立式分散机">
              <a:extLst>
                <a:ext uri="{FF2B5EF4-FFF2-40B4-BE49-F238E27FC236}">
                  <a16:creationId xmlns:a16="http://schemas.microsoft.com/office/drawing/2014/main" id="{8C827A90-3E66-4F0A-BEF1-4579CE9D10A3}"/>
                </a:ext>
              </a:extLst>
            </p:cNvPr>
            <p:cNvSpPr txBox="1"/>
            <p:nvPr/>
          </p:nvSpPr>
          <p:spPr>
            <a:xfrm>
              <a:off x="140205" y="2202718"/>
              <a:ext cx="1169549" cy="307777"/>
            </a:xfrm>
            <a:prstGeom prst="rect">
              <a:avLst/>
            </a:prstGeom>
            <a:ln w="12700">
              <a:miter lim="400000"/>
            </a:ln>
          </p:spPr>
          <p:txBody>
            <a:bodyPr wrap="none" lIns="45719" rIns="45719">
              <a:spAutoFit/>
            </a:bodyPr>
            <a:lstStyle>
              <a:lvl1pPr>
                <a:defRPr sz="1300"/>
              </a:lvl1pPr>
            </a:lstStyle>
            <a:p>
              <a:r>
                <a:rPr lang="zh-CN" altLang="en-US" sz="1400" b="1" dirty="0">
                  <a:solidFill>
                    <a:schemeClr val="tx2">
                      <a:lumMod val="60000"/>
                      <a:lumOff val="40000"/>
                    </a:schemeClr>
                  </a:solidFill>
                  <a:latin typeface="微软雅黑" pitchFamily="34" charset="-122"/>
                  <a:ea typeface="微软雅黑" pitchFamily="34" charset="-122"/>
                </a:rPr>
                <a:t>幅频特性曲线</a:t>
              </a:r>
              <a:endParaRPr sz="1400" b="1" dirty="0">
                <a:solidFill>
                  <a:schemeClr val="tx2">
                    <a:lumMod val="60000"/>
                    <a:lumOff val="40000"/>
                  </a:schemeClr>
                </a:solidFill>
                <a:latin typeface="微软雅黑" pitchFamily="34" charset="-122"/>
                <a:ea typeface="微软雅黑" pitchFamily="34" charset="-122"/>
              </a:endParaRPr>
            </a:p>
          </p:txBody>
        </p:sp>
      </p:grpSp>
      <p:sp>
        <p:nvSpPr>
          <p:cNvPr id="17" name="箭头: 左右 16">
            <a:extLst>
              <a:ext uri="{FF2B5EF4-FFF2-40B4-BE49-F238E27FC236}">
                <a16:creationId xmlns:a16="http://schemas.microsoft.com/office/drawing/2014/main" id="{6D354E6B-F7F4-4E2B-B80C-2DC4B7305CA8}"/>
              </a:ext>
            </a:extLst>
          </p:cNvPr>
          <p:cNvSpPr/>
          <p:nvPr/>
        </p:nvSpPr>
        <p:spPr bwMode="auto">
          <a:xfrm>
            <a:off x="3897682" y="1608675"/>
            <a:ext cx="646398" cy="278980"/>
          </a:xfrm>
          <a:prstGeom prst="lef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19" name="对话气泡: 椭圆形 18">
            <a:extLst>
              <a:ext uri="{FF2B5EF4-FFF2-40B4-BE49-F238E27FC236}">
                <a16:creationId xmlns:a16="http://schemas.microsoft.com/office/drawing/2014/main" id="{3078E268-47AE-4E0C-9F68-5EE18CA9D70A}"/>
              </a:ext>
            </a:extLst>
          </p:cNvPr>
          <p:cNvSpPr/>
          <p:nvPr/>
        </p:nvSpPr>
        <p:spPr bwMode="auto">
          <a:xfrm>
            <a:off x="6893236" y="1431020"/>
            <a:ext cx="919124" cy="355310"/>
          </a:xfrm>
          <a:prstGeom prst="wedgeEllipseCallout">
            <a:avLst>
              <a:gd name="adj1" fmla="val -265438"/>
              <a:gd name="adj2" fmla="val 283766"/>
            </a:avLst>
          </a:prstGeom>
          <a:noFill/>
          <a:ln w="28575" cap="flat" cmpd="sng" algn="ctr">
            <a:solidFill>
              <a:srgbClr val="7030A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20" name="文本框 19">
            <a:extLst>
              <a:ext uri="{FF2B5EF4-FFF2-40B4-BE49-F238E27FC236}">
                <a16:creationId xmlns:a16="http://schemas.microsoft.com/office/drawing/2014/main" id="{AB168710-A614-44E9-8989-BD988F1A2F4C}"/>
              </a:ext>
            </a:extLst>
          </p:cNvPr>
          <p:cNvSpPr txBox="1"/>
          <p:nvPr/>
        </p:nvSpPr>
        <p:spPr>
          <a:xfrm>
            <a:off x="2163637" y="2562286"/>
            <a:ext cx="2759530" cy="851259"/>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just">
              <a:lnSpc>
                <a:spcPct val="120000"/>
              </a:lnSpc>
              <a:buNone/>
            </a:pPr>
            <a:r>
              <a:rPr lang="zh-CN" altLang="en-US" sz="1400" dirty="0">
                <a:latin typeface="等线" panose="02010600030101010101" pitchFamily="2" charset="-122"/>
                <a:ea typeface="等线" panose="02010600030101010101" pitchFamily="2" charset="-122"/>
              </a:rPr>
              <a:t>在</a:t>
            </a:r>
            <a:r>
              <a:rPr lang="zh-CN" altLang="en-US" sz="1400" b="1" dirty="0">
                <a:latin typeface="等线" panose="02010600030101010101" pitchFamily="2" charset="-122"/>
                <a:ea typeface="等线" panose="02010600030101010101" pitchFamily="2" charset="-122"/>
              </a:rPr>
              <a:t>共振峰</a:t>
            </a:r>
            <a:r>
              <a:rPr lang="zh-CN" altLang="en-US" sz="1400" dirty="0">
                <a:latin typeface="等线" panose="02010600030101010101" pitchFamily="2" charset="-122"/>
                <a:ea typeface="等线" panose="02010600030101010101" pitchFamily="2" charset="-122"/>
              </a:rPr>
              <a:t>的两侧取与              对应的</a:t>
            </a:r>
            <a:r>
              <a:rPr lang="zh-CN" altLang="en-US" sz="1400" b="1" dirty="0">
                <a:latin typeface="等线" panose="02010600030101010101" pitchFamily="2" charset="-122"/>
                <a:ea typeface="等线" panose="02010600030101010101" pitchFamily="2" charset="-122"/>
              </a:rPr>
              <a:t>两点</a:t>
            </a:r>
            <a:r>
              <a:rPr lang="zh-CN" altLang="en-US" sz="1400" dirty="0">
                <a:latin typeface="等线" panose="02010600030101010101" pitchFamily="2" charset="-122"/>
                <a:ea typeface="等线" panose="02010600030101010101" pitchFamily="2" charset="-122"/>
              </a:rPr>
              <a:t>          ，则两点间的距离定义为</a:t>
            </a:r>
            <a:r>
              <a:rPr lang="zh-CN" altLang="en-US" sz="1400" b="1" dirty="0">
                <a:latin typeface="等线" panose="02010600030101010101" pitchFamily="2" charset="-122"/>
                <a:ea typeface="等线" panose="02010600030101010101" pitchFamily="2" charset="-122"/>
              </a:rPr>
              <a:t>带宽</a:t>
            </a:r>
          </a:p>
        </p:txBody>
      </p:sp>
      <p:grpSp>
        <p:nvGrpSpPr>
          <p:cNvPr id="29" name="组合 28">
            <a:extLst>
              <a:ext uri="{FF2B5EF4-FFF2-40B4-BE49-F238E27FC236}">
                <a16:creationId xmlns:a16="http://schemas.microsoft.com/office/drawing/2014/main" id="{AED1649E-C7DD-431E-A76D-DB480C6FD330}"/>
              </a:ext>
            </a:extLst>
          </p:cNvPr>
          <p:cNvGrpSpPr/>
          <p:nvPr/>
        </p:nvGrpSpPr>
        <p:grpSpPr>
          <a:xfrm>
            <a:off x="291347" y="3623927"/>
            <a:ext cx="2231042" cy="1019307"/>
            <a:chOff x="296020" y="2562286"/>
            <a:chExt cx="2231042" cy="1019307"/>
          </a:xfrm>
        </p:grpSpPr>
        <p:graphicFrame>
          <p:nvGraphicFramePr>
            <p:cNvPr id="11" name="对象 10">
              <a:extLst>
                <a:ext uri="{FF2B5EF4-FFF2-40B4-BE49-F238E27FC236}">
                  <a16:creationId xmlns:a16="http://schemas.microsoft.com/office/drawing/2014/main" id="{C6476DA8-F656-4F42-A5D6-C421ECD9CB40}"/>
                </a:ext>
              </a:extLst>
            </p:cNvPr>
            <p:cNvGraphicFramePr>
              <a:graphicFrameLocks noChangeAspect="1"/>
            </p:cNvGraphicFramePr>
            <p:nvPr>
              <p:extLst>
                <p:ext uri="{D42A27DB-BD31-4B8C-83A1-F6EECF244321}">
                  <p14:modId xmlns:p14="http://schemas.microsoft.com/office/powerpoint/2010/main" val="1935412784"/>
                </p:ext>
              </p:extLst>
            </p:nvPr>
          </p:nvGraphicFramePr>
          <p:xfrm>
            <a:off x="577612" y="2595761"/>
            <a:ext cx="1949450" cy="690562"/>
          </p:xfrm>
          <a:graphic>
            <a:graphicData uri="http://schemas.openxmlformats.org/presentationml/2006/ole">
              <mc:AlternateContent xmlns:mc="http://schemas.openxmlformats.org/markup-compatibility/2006">
                <mc:Choice xmlns:v="urn:schemas-microsoft-com:vml" Requires="v">
                  <p:oleObj spid="_x0000_s2397" name="Equation" r:id="rId6" imgW="1180800" imgH="419040" progId="Equation.DSMT4">
                    <p:embed/>
                  </p:oleObj>
                </mc:Choice>
                <mc:Fallback>
                  <p:oleObj name="Equation" r:id="rId6" imgW="1180800" imgH="419040" progId="Equation.DSMT4">
                    <p:embed/>
                    <p:pic>
                      <p:nvPicPr>
                        <p:cNvPr id="0" name="Object 1"/>
                        <p:cNvPicPr>
                          <a:picLocks noChangeAspect="1" noChangeArrowheads="1"/>
                        </p:cNvPicPr>
                        <p:nvPr/>
                      </p:nvPicPr>
                      <p:blipFill>
                        <a:blip r:embed="rId7"/>
                        <a:srcRect/>
                        <a:stretch>
                          <a:fillRect/>
                        </a:stretch>
                      </p:blipFill>
                      <p:spPr bwMode="auto">
                        <a:xfrm>
                          <a:off x="577612" y="2595761"/>
                          <a:ext cx="1949450" cy="690562"/>
                        </a:xfrm>
                        <a:prstGeom prst="rect">
                          <a:avLst/>
                        </a:prstGeom>
                        <a:noFill/>
                      </p:spPr>
                    </p:pic>
                  </p:oleObj>
                </mc:Fallback>
              </mc:AlternateContent>
            </a:graphicData>
          </a:graphic>
        </p:graphicFrame>
        <p:sp>
          <p:nvSpPr>
            <p:cNvPr id="26" name="矩形 25">
              <a:extLst>
                <a:ext uri="{FF2B5EF4-FFF2-40B4-BE49-F238E27FC236}">
                  <a16:creationId xmlns:a16="http://schemas.microsoft.com/office/drawing/2014/main" id="{806CD38A-0C23-4871-9A85-E1020AE2AA17}"/>
                </a:ext>
              </a:extLst>
            </p:cNvPr>
            <p:cNvSpPr/>
            <p:nvPr/>
          </p:nvSpPr>
          <p:spPr bwMode="auto">
            <a:xfrm>
              <a:off x="479344" y="2562286"/>
              <a:ext cx="401452" cy="729046"/>
            </a:xfrm>
            <a:prstGeom prst="rect">
              <a:avLst/>
            </a:prstGeom>
            <a:noFill/>
            <a:ln w="31750"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7" name="电动升降立式分散机">
              <a:extLst>
                <a:ext uri="{FF2B5EF4-FFF2-40B4-BE49-F238E27FC236}">
                  <a16:creationId xmlns:a16="http://schemas.microsoft.com/office/drawing/2014/main" id="{2370D2B0-2FF6-4F06-948F-07BC7A7C57A8}"/>
                </a:ext>
              </a:extLst>
            </p:cNvPr>
            <p:cNvSpPr txBox="1"/>
            <p:nvPr/>
          </p:nvSpPr>
          <p:spPr>
            <a:xfrm>
              <a:off x="296020" y="3273816"/>
              <a:ext cx="810476" cy="307777"/>
            </a:xfrm>
            <a:prstGeom prst="rect">
              <a:avLst/>
            </a:prstGeom>
            <a:ln w="12700">
              <a:miter lim="400000"/>
            </a:ln>
          </p:spPr>
          <p:txBody>
            <a:bodyPr wrap="none" lIns="45719" rIns="45719">
              <a:spAutoFit/>
            </a:bodyPr>
            <a:lstStyle>
              <a:lvl1pPr>
                <a:defRPr sz="1300"/>
              </a:lvl1pPr>
            </a:lstStyle>
            <a:p>
              <a:r>
                <a:rPr lang="zh-CN" altLang="en-US" sz="1400" b="1" dirty="0">
                  <a:solidFill>
                    <a:schemeClr val="tx2">
                      <a:lumMod val="60000"/>
                      <a:lumOff val="40000"/>
                    </a:schemeClr>
                  </a:solidFill>
                  <a:latin typeface="微软雅黑" pitchFamily="34" charset="-122"/>
                  <a:ea typeface="微软雅黑" pitchFamily="34" charset="-122"/>
                </a:rPr>
                <a:t>品质因子</a:t>
              </a:r>
              <a:endParaRPr sz="1400" b="1" dirty="0">
                <a:solidFill>
                  <a:schemeClr val="tx2">
                    <a:lumMod val="60000"/>
                    <a:lumOff val="40000"/>
                  </a:schemeClr>
                </a:solidFill>
                <a:latin typeface="微软雅黑" pitchFamily="34" charset="-122"/>
                <a:ea typeface="微软雅黑" pitchFamily="34" charset="-122"/>
              </a:endParaRPr>
            </a:p>
          </p:txBody>
        </p:sp>
      </p:grpSp>
      <p:graphicFrame>
        <p:nvGraphicFramePr>
          <p:cNvPr id="7" name="对象 6">
            <a:extLst>
              <a:ext uri="{FF2B5EF4-FFF2-40B4-BE49-F238E27FC236}">
                <a16:creationId xmlns:a16="http://schemas.microsoft.com/office/drawing/2014/main" id="{70FDC393-E908-4BF0-A183-9D7ECCBD2092}"/>
              </a:ext>
            </a:extLst>
          </p:cNvPr>
          <p:cNvGraphicFramePr>
            <a:graphicFrameLocks noChangeAspect="1"/>
          </p:cNvGraphicFramePr>
          <p:nvPr>
            <p:extLst>
              <p:ext uri="{D42A27DB-BD31-4B8C-83A1-F6EECF244321}">
                <p14:modId xmlns:p14="http://schemas.microsoft.com/office/powerpoint/2010/main" val="2016448512"/>
              </p:ext>
            </p:extLst>
          </p:nvPr>
        </p:nvGraphicFramePr>
        <p:xfrm>
          <a:off x="3847885" y="2593868"/>
          <a:ext cx="763014" cy="288000"/>
        </p:xfrm>
        <a:graphic>
          <a:graphicData uri="http://schemas.openxmlformats.org/presentationml/2006/ole">
            <mc:AlternateContent xmlns:mc="http://schemas.openxmlformats.org/markup-compatibility/2006">
              <mc:Choice xmlns:v="urn:schemas-microsoft-com:vml" Requires="v">
                <p:oleObj spid="_x0000_s2398" name="Equation" r:id="rId8" imgW="647640" imgH="241200" progId="Equation.DSMT4">
                  <p:embed/>
                </p:oleObj>
              </mc:Choice>
              <mc:Fallback>
                <p:oleObj name="Equation" r:id="rId8" imgW="647640" imgH="241200" progId="Equation.DSMT4">
                  <p:embed/>
                  <p:pic>
                    <p:nvPicPr>
                      <p:cNvPr id="0" name="Object 6"/>
                      <p:cNvPicPr>
                        <a:picLocks noChangeAspect="1" noChangeArrowheads="1"/>
                      </p:cNvPicPr>
                      <p:nvPr/>
                    </p:nvPicPr>
                    <p:blipFill>
                      <a:blip r:embed="rId9"/>
                      <a:srcRect/>
                      <a:stretch>
                        <a:fillRect/>
                      </a:stretch>
                    </p:blipFill>
                    <p:spPr bwMode="auto">
                      <a:xfrm>
                        <a:off x="3847885" y="2593868"/>
                        <a:ext cx="763014" cy="288000"/>
                      </a:xfrm>
                      <a:prstGeom prst="rect">
                        <a:avLst/>
                      </a:prstGeom>
                      <a:noFill/>
                    </p:spPr>
                  </p:pic>
                </p:oleObj>
              </mc:Fallback>
            </mc:AlternateContent>
          </a:graphicData>
        </a:graphic>
      </p:graphicFrame>
      <p:graphicFrame>
        <p:nvGraphicFramePr>
          <p:cNvPr id="12" name="对象 11">
            <a:extLst>
              <a:ext uri="{FF2B5EF4-FFF2-40B4-BE49-F238E27FC236}">
                <a16:creationId xmlns:a16="http://schemas.microsoft.com/office/drawing/2014/main" id="{E5CF27EE-0B5D-44EC-BBAE-AF17B05D8A3B}"/>
              </a:ext>
            </a:extLst>
          </p:cNvPr>
          <p:cNvGraphicFramePr>
            <a:graphicFrameLocks noChangeAspect="1"/>
          </p:cNvGraphicFramePr>
          <p:nvPr>
            <p:extLst>
              <p:ext uri="{D42A27DB-BD31-4B8C-83A1-F6EECF244321}">
                <p14:modId xmlns:p14="http://schemas.microsoft.com/office/powerpoint/2010/main" val="1307862574"/>
              </p:ext>
            </p:extLst>
          </p:nvPr>
        </p:nvGraphicFramePr>
        <p:xfrm>
          <a:off x="3009359" y="2853390"/>
          <a:ext cx="480001" cy="288000"/>
        </p:xfrm>
        <a:graphic>
          <a:graphicData uri="http://schemas.openxmlformats.org/presentationml/2006/ole">
            <mc:AlternateContent xmlns:mc="http://schemas.openxmlformats.org/markup-compatibility/2006">
              <mc:Choice xmlns:v="urn:schemas-microsoft-com:vml" Requires="v">
                <p:oleObj spid="_x0000_s2399" name="Equation" r:id="rId10" imgW="380880" imgH="228600" progId="Equation.DSMT4">
                  <p:embed/>
                </p:oleObj>
              </mc:Choice>
              <mc:Fallback>
                <p:oleObj name="Equation" r:id="rId10" imgW="380880" imgH="228600" progId="Equation.DSMT4">
                  <p:embed/>
                  <p:pic>
                    <p:nvPicPr>
                      <p:cNvPr id="0" name="Object 8"/>
                      <p:cNvPicPr>
                        <a:picLocks noChangeAspect="1" noChangeArrowheads="1"/>
                      </p:cNvPicPr>
                      <p:nvPr/>
                    </p:nvPicPr>
                    <p:blipFill>
                      <a:blip r:embed="rId11"/>
                      <a:srcRect/>
                      <a:stretch>
                        <a:fillRect/>
                      </a:stretch>
                    </p:blipFill>
                    <p:spPr bwMode="auto">
                      <a:xfrm>
                        <a:off x="3009359" y="2853390"/>
                        <a:ext cx="480001" cy="288000"/>
                      </a:xfrm>
                      <a:prstGeom prst="rect">
                        <a:avLst/>
                      </a:prstGeom>
                      <a:noFill/>
                    </p:spPr>
                  </p:pic>
                </p:oleObj>
              </mc:Fallback>
            </mc:AlternateContent>
          </a:graphicData>
        </a:graphic>
      </p:graphicFrame>
      <p:graphicFrame>
        <p:nvGraphicFramePr>
          <p:cNvPr id="18" name="对象 17">
            <a:extLst>
              <a:ext uri="{FF2B5EF4-FFF2-40B4-BE49-F238E27FC236}">
                <a16:creationId xmlns:a16="http://schemas.microsoft.com/office/drawing/2014/main" id="{7470BF05-4E8B-41E5-8722-844E5890DB85}"/>
              </a:ext>
            </a:extLst>
          </p:cNvPr>
          <p:cNvGraphicFramePr>
            <a:graphicFrameLocks noChangeAspect="1"/>
          </p:cNvGraphicFramePr>
          <p:nvPr>
            <p:extLst>
              <p:ext uri="{D42A27DB-BD31-4B8C-83A1-F6EECF244321}">
                <p14:modId xmlns:p14="http://schemas.microsoft.com/office/powerpoint/2010/main" val="712534922"/>
              </p:ext>
            </p:extLst>
          </p:nvPr>
        </p:nvGraphicFramePr>
        <p:xfrm>
          <a:off x="3343885" y="3106955"/>
          <a:ext cx="1008000" cy="288000"/>
        </p:xfrm>
        <a:graphic>
          <a:graphicData uri="http://schemas.openxmlformats.org/presentationml/2006/ole">
            <mc:AlternateContent xmlns:mc="http://schemas.openxmlformats.org/markup-compatibility/2006">
              <mc:Choice xmlns:v="urn:schemas-microsoft-com:vml" Requires="v">
                <p:oleObj spid="_x0000_s2400" name="Equation" r:id="rId12" imgW="800100" imgH="228600" progId="Equation.DSMT4">
                  <p:embed/>
                </p:oleObj>
              </mc:Choice>
              <mc:Fallback>
                <p:oleObj name="Equation" r:id="rId12" imgW="800100" imgH="228600" progId="Equation.DSMT4">
                  <p:embed/>
                  <p:pic>
                    <p:nvPicPr>
                      <p:cNvPr id="0" name="Object 10"/>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343885" y="3106955"/>
                        <a:ext cx="1008000" cy="2880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箭头: 下 29">
            <a:extLst>
              <a:ext uri="{FF2B5EF4-FFF2-40B4-BE49-F238E27FC236}">
                <a16:creationId xmlns:a16="http://schemas.microsoft.com/office/drawing/2014/main" id="{700C2084-BCE2-492F-9258-DF01100F1527}"/>
              </a:ext>
            </a:extLst>
          </p:cNvPr>
          <p:cNvSpPr/>
          <p:nvPr/>
        </p:nvSpPr>
        <p:spPr bwMode="auto">
          <a:xfrm>
            <a:off x="1247664" y="2847031"/>
            <a:ext cx="445841" cy="482224"/>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31" name="箭头: 右 30">
            <a:extLst>
              <a:ext uri="{FF2B5EF4-FFF2-40B4-BE49-F238E27FC236}">
                <a16:creationId xmlns:a16="http://schemas.microsoft.com/office/drawing/2014/main" id="{F042F794-CAAD-4427-86FA-56200349046F}"/>
              </a:ext>
            </a:extLst>
          </p:cNvPr>
          <p:cNvSpPr/>
          <p:nvPr/>
        </p:nvSpPr>
        <p:spPr bwMode="auto">
          <a:xfrm>
            <a:off x="3290114" y="3804905"/>
            <a:ext cx="506576" cy="395555"/>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nvGrpSpPr>
          <p:cNvPr id="34" name="组合 33">
            <a:extLst>
              <a:ext uri="{FF2B5EF4-FFF2-40B4-BE49-F238E27FC236}">
                <a16:creationId xmlns:a16="http://schemas.microsoft.com/office/drawing/2014/main" id="{031AB4F8-EB71-4E65-8A8F-AA667AD12C56}"/>
              </a:ext>
            </a:extLst>
          </p:cNvPr>
          <p:cNvGrpSpPr/>
          <p:nvPr/>
        </p:nvGrpSpPr>
        <p:grpSpPr>
          <a:xfrm>
            <a:off x="3725874" y="3633002"/>
            <a:ext cx="3274498" cy="1050583"/>
            <a:chOff x="3725874" y="3633002"/>
            <a:chExt cx="3274498" cy="1050583"/>
          </a:xfrm>
        </p:grpSpPr>
        <p:graphicFrame>
          <p:nvGraphicFramePr>
            <p:cNvPr id="33" name="对象 32">
              <a:extLst>
                <a:ext uri="{FF2B5EF4-FFF2-40B4-BE49-F238E27FC236}">
                  <a16:creationId xmlns:a16="http://schemas.microsoft.com/office/drawing/2014/main" id="{7F81379F-8A90-47AC-AAF8-DDA77F46F988}"/>
                </a:ext>
              </a:extLst>
            </p:cNvPr>
            <p:cNvGraphicFramePr>
              <a:graphicFrameLocks noChangeAspect="1"/>
            </p:cNvGraphicFramePr>
            <p:nvPr>
              <p:extLst>
                <p:ext uri="{D42A27DB-BD31-4B8C-83A1-F6EECF244321}">
                  <p14:modId xmlns:p14="http://schemas.microsoft.com/office/powerpoint/2010/main" val="1521166165"/>
                </p:ext>
              </p:extLst>
            </p:nvPr>
          </p:nvGraphicFramePr>
          <p:xfrm>
            <a:off x="4067944" y="3692645"/>
            <a:ext cx="2932428" cy="712161"/>
          </p:xfrm>
          <a:graphic>
            <a:graphicData uri="http://schemas.openxmlformats.org/presentationml/2006/ole">
              <mc:AlternateContent xmlns:mc="http://schemas.openxmlformats.org/markup-compatibility/2006">
                <mc:Choice xmlns:v="urn:schemas-microsoft-com:vml" Requires="v">
                  <p:oleObj spid="_x0000_s2401" name="Equation" r:id="rId14" imgW="1777229" imgH="431613" progId="Equation.DSMT4">
                    <p:embed/>
                  </p:oleObj>
                </mc:Choice>
                <mc:Fallback>
                  <p:oleObj name="Equation" r:id="rId14" imgW="1777229" imgH="431613" progId="Equation.DSMT4">
                    <p:embed/>
                    <p:pic>
                      <p:nvPicPr>
                        <p:cNvPr id="0" name="Object 1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067944" y="3692645"/>
                          <a:ext cx="2932428" cy="71216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0" name="矩形 39">
              <a:extLst>
                <a:ext uri="{FF2B5EF4-FFF2-40B4-BE49-F238E27FC236}">
                  <a16:creationId xmlns:a16="http://schemas.microsoft.com/office/drawing/2014/main" id="{8D46AD11-3F48-47C7-8794-4046B7FCBAE4}"/>
                </a:ext>
              </a:extLst>
            </p:cNvPr>
            <p:cNvSpPr/>
            <p:nvPr/>
          </p:nvSpPr>
          <p:spPr bwMode="auto">
            <a:xfrm>
              <a:off x="3950433" y="3633002"/>
              <a:ext cx="401452" cy="729046"/>
            </a:xfrm>
            <a:prstGeom prst="rect">
              <a:avLst/>
            </a:prstGeom>
            <a:noFill/>
            <a:ln w="31750" cap="rnd" cmpd="sng" algn="ctr">
              <a:solidFill>
                <a:schemeClr val="tx2">
                  <a:lumMod val="60000"/>
                  <a:lumOff val="40000"/>
                </a:schemeClr>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41" name="电动升降立式分散机">
              <a:extLst>
                <a:ext uri="{FF2B5EF4-FFF2-40B4-BE49-F238E27FC236}">
                  <a16:creationId xmlns:a16="http://schemas.microsoft.com/office/drawing/2014/main" id="{3C32F297-7B2A-4726-A6BB-82C8CC378EA9}"/>
                </a:ext>
              </a:extLst>
            </p:cNvPr>
            <p:cNvSpPr txBox="1"/>
            <p:nvPr/>
          </p:nvSpPr>
          <p:spPr>
            <a:xfrm>
              <a:off x="3725874" y="4375808"/>
              <a:ext cx="990013" cy="307777"/>
            </a:xfrm>
            <a:prstGeom prst="rect">
              <a:avLst/>
            </a:prstGeom>
            <a:ln w="12700">
              <a:miter lim="400000"/>
            </a:ln>
          </p:spPr>
          <p:txBody>
            <a:bodyPr wrap="none" lIns="45719" rIns="45719">
              <a:spAutoFit/>
            </a:bodyPr>
            <a:lstStyle>
              <a:lvl1pPr>
                <a:defRPr sz="1300"/>
              </a:lvl1pPr>
            </a:lstStyle>
            <a:p>
              <a:r>
                <a:rPr lang="zh-CN" altLang="en-US" sz="1400" b="1" dirty="0">
                  <a:solidFill>
                    <a:schemeClr val="tx2">
                      <a:lumMod val="60000"/>
                      <a:lumOff val="40000"/>
                    </a:schemeClr>
                  </a:solidFill>
                  <a:latin typeface="微软雅黑" pitchFamily="34" charset="-122"/>
                  <a:ea typeface="微软雅黑" pitchFamily="34" charset="-122"/>
                </a:rPr>
                <a:t>相对阻尼比</a:t>
              </a:r>
              <a:endParaRPr sz="1400" b="1" dirty="0">
                <a:solidFill>
                  <a:schemeClr val="tx2">
                    <a:lumMod val="60000"/>
                    <a:lumOff val="40000"/>
                  </a:schemeClr>
                </a:solidFill>
                <a:latin typeface="微软雅黑" pitchFamily="34" charset="-122"/>
                <a:ea typeface="微软雅黑" pitchFamily="34" charset="-122"/>
              </a:endParaRPr>
            </a:p>
          </p:txBody>
        </p:sp>
      </p:grpSp>
    </p:spTree>
    <p:extLst>
      <p:ext uri="{BB962C8B-B14F-4D97-AF65-F5344CB8AC3E}">
        <p14:creationId xmlns:p14="http://schemas.microsoft.com/office/powerpoint/2010/main" val="132743068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par>
                          <p:cTn id="27" fill="hold">
                            <p:stCondLst>
                              <p:cond delay="0"/>
                            </p:stCondLst>
                            <p:childTnLst>
                              <p:par>
                                <p:cTn id="28" presetID="10" presetClass="entr" presetSubtype="0" fill="hold" nodeType="afterEffect">
                                  <p:stCondLst>
                                    <p:cond delay="0"/>
                                  </p:stCondLst>
                                  <p:childTnLst>
                                    <p:set>
                                      <p:cBhvr>
                                        <p:cTn id="29" dur="1" fill="hold">
                                          <p:stCondLst>
                                            <p:cond delay="0"/>
                                          </p:stCondLst>
                                        </p:cTn>
                                        <p:tgtEl>
                                          <p:spTgt spid="34"/>
                                        </p:tgtEl>
                                        <p:attrNameLst>
                                          <p:attrName>style.visibility</p:attrName>
                                        </p:attrNameLst>
                                      </p:cBhvr>
                                      <p:to>
                                        <p:strVal val="visible"/>
                                      </p:to>
                                    </p:set>
                                    <p:animEffect transition="in" filter="fade">
                                      <p:cBhvr>
                                        <p:cTn id="3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同固体含量同目数的云母粉填料不同涂层厚度仿真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4" name="组合 23">
            <a:extLst>
              <a:ext uri="{FF2B5EF4-FFF2-40B4-BE49-F238E27FC236}">
                <a16:creationId xmlns:a16="http://schemas.microsoft.com/office/drawing/2014/main" id="{5487678B-6FB1-4DBF-863A-F58BC1F6F0EF}"/>
              </a:ext>
            </a:extLst>
          </p:cNvPr>
          <p:cNvGrpSpPr/>
          <p:nvPr/>
        </p:nvGrpSpPr>
        <p:grpSpPr>
          <a:xfrm>
            <a:off x="435744" y="664685"/>
            <a:ext cx="8220447" cy="2126288"/>
            <a:chOff x="482239" y="632977"/>
            <a:chExt cx="8220447" cy="2126288"/>
          </a:xfrm>
        </p:grpSpPr>
        <p:grpSp>
          <p:nvGrpSpPr>
            <p:cNvPr id="18" name="组合 17">
              <a:extLst>
                <a:ext uri="{FF2B5EF4-FFF2-40B4-BE49-F238E27FC236}">
                  <a16:creationId xmlns:a16="http://schemas.microsoft.com/office/drawing/2014/main" id="{D10F0373-27D3-453A-B021-EFC71D85A183}"/>
                </a:ext>
              </a:extLst>
            </p:cNvPr>
            <p:cNvGrpSpPr/>
            <p:nvPr/>
          </p:nvGrpSpPr>
          <p:grpSpPr>
            <a:xfrm>
              <a:off x="482239" y="762243"/>
              <a:ext cx="3352175" cy="1867755"/>
              <a:chOff x="431858" y="648482"/>
              <a:chExt cx="3352175" cy="1867755"/>
            </a:xfrm>
          </p:grpSpPr>
          <p:sp>
            <p:nvSpPr>
              <p:cNvPr id="9" name="文本框 8">
                <a:extLst>
                  <a:ext uri="{FF2B5EF4-FFF2-40B4-BE49-F238E27FC236}">
                    <a16:creationId xmlns:a16="http://schemas.microsoft.com/office/drawing/2014/main" id="{AFCB081C-5D51-4454-8881-0E6D621CBABF}"/>
                  </a:ext>
                </a:extLst>
              </p:cNvPr>
              <p:cNvSpPr txBox="1"/>
              <p:nvPr/>
            </p:nvSpPr>
            <p:spPr>
              <a:xfrm>
                <a:off x="965163" y="648482"/>
                <a:ext cx="2818870" cy="186775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dirty="0"/>
                  <a:t>填料</a:t>
                </a:r>
                <a:r>
                  <a:rPr lang="zh-CN" altLang="en-US" sz="1400" b="1" u="sng" dirty="0">
                    <a:ln cmpd="dbl">
                      <a:solidFill>
                        <a:srgbClr val="1F65B0"/>
                      </a:solidFill>
                    </a:ln>
                    <a:uFill>
                      <a:solidFill>
                        <a:srgbClr val="FF0000"/>
                      </a:solidFill>
                    </a:uFill>
                  </a:rPr>
                  <a:t>低固体含量（</a:t>
                </a:r>
                <a:r>
                  <a:rPr lang="en-US" altLang="zh-CN" sz="1400" b="1" u="sng" dirty="0">
                    <a:ln cmpd="dbl">
                      <a:solidFill>
                        <a:srgbClr val="1F65B0"/>
                      </a:solidFill>
                    </a:ln>
                    <a:uFill>
                      <a:solidFill>
                        <a:srgbClr val="FF0000"/>
                      </a:solidFill>
                    </a:uFill>
                  </a:rPr>
                  <a:t>20%</a:t>
                </a:r>
                <a:r>
                  <a:rPr lang="zh-CN" altLang="en-US" sz="1400" b="1" u="sng" dirty="0">
                    <a:ln cmpd="dbl">
                      <a:solidFill>
                        <a:srgbClr val="1F65B0"/>
                      </a:solidFill>
                    </a:ln>
                    <a:uFill>
                      <a:solidFill>
                        <a:srgbClr val="FF0000"/>
                      </a:solidFill>
                    </a:uFill>
                  </a:rPr>
                  <a:t>）</a:t>
                </a:r>
                <a:r>
                  <a:rPr lang="zh-CN" altLang="en-US" sz="1400" dirty="0"/>
                  <a:t>时三种目数的</a:t>
                </a:r>
                <a:r>
                  <a:rPr lang="zh-CN" altLang="en-US" sz="1400" b="1" u="sng" dirty="0">
                    <a:ln cmpd="dbl">
                      <a:solidFill>
                        <a:srgbClr val="1F65B0"/>
                      </a:solidFill>
                    </a:ln>
                    <a:uFill>
                      <a:solidFill>
                        <a:srgbClr val="FF0000"/>
                      </a:solidFill>
                    </a:uFill>
                  </a:rPr>
                  <a:t>规律相似</a:t>
                </a:r>
                <a:r>
                  <a:rPr lang="zh-CN" altLang="en-US" sz="1400" dirty="0"/>
                  <a:t>，均为</a:t>
                </a:r>
                <a:r>
                  <a:rPr lang="zh-CN" altLang="en-US" sz="1400" b="1" u="sng" dirty="0">
                    <a:ln cmpd="dbl">
                      <a:solidFill>
                        <a:srgbClr val="1F65B0"/>
                      </a:solidFill>
                    </a:ln>
                    <a:uFill>
                      <a:solidFill>
                        <a:srgbClr val="FF0000"/>
                      </a:solidFill>
                    </a:uFill>
                  </a:rPr>
                  <a:t>随着涂层厚度的增加，阻尼性能会降低</a:t>
                </a:r>
                <a:r>
                  <a:rPr lang="zh-CN" altLang="en-US" sz="1400" dirty="0"/>
                  <a:t>，因此进行一组同固体含量同目数云母粉填料不同涂层厚度的仿真，以</a:t>
                </a:r>
                <a:r>
                  <a:rPr lang="zh-CN" altLang="en-US" sz="1400" b="1" u="sng" dirty="0">
                    <a:ln cmpd="dbl">
                      <a:solidFill>
                        <a:srgbClr val="1F65B0"/>
                      </a:solidFill>
                    </a:ln>
                    <a:uFill>
                      <a:solidFill>
                        <a:srgbClr val="FF0000"/>
                      </a:solidFill>
                    </a:uFill>
                  </a:rPr>
                  <a:t>验证</a:t>
                </a:r>
                <a:r>
                  <a:rPr lang="zh-CN" altLang="en-US" sz="1400" dirty="0"/>
                  <a:t>仿真模型的</a:t>
                </a:r>
                <a:r>
                  <a:rPr lang="zh-CN" altLang="en-US" sz="1400" b="1" u="sng" dirty="0">
                    <a:ln cmpd="dbl">
                      <a:solidFill>
                        <a:srgbClr val="1F65B0"/>
                      </a:solidFill>
                    </a:ln>
                    <a:uFill>
                      <a:solidFill>
                        <a:srgbClr val="FF0000"/>
                      </a:solidFill>
                    </a:uFill>
                  </a:rPr>
                  <a:t>有效性和准确性</a:t>
                </a:r>
                <a:r>
                  <a:rPr lang="zh-CN" altLang="en-US" sz="1400" dirty="0"/>
                  <a:t>。</a:t>
                </a:r>
              </a:p>
            </p:txBody>
          </p:sp>
          <p:sp>
            <p:nvSpPr>
              <p:cNvPr id="4" name="文本框 3">
                <a:extLst>
                  <a:ext uri="{FF2B5EF4-FFF2-40B4-BE49-F238E27FC236}">
                    <a16:creationId xmlns:a16="http://schemas.microsoft.com/office/drawing/2014/main" id="{B1B31EE6-2CDD-4931-87C1-D3C13A19EAB1}"/>
                  </a:ext>
                </a:extLst>
              </p:cNvPr>
              <p:cNvSpPr txBox="1"/>
              <p:nvPr/>
            </p:nvSpPr>
            <p:spPr>
              <a:xfrm>
                <a:off x="431858" y="1026794"/>
                <a:ext cx="461665" cy="1080120"/>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仿真目的</a:t>
                </a:r>
              </a:p>
            </p:txBody>
          </p:sp>
        </p:grpSp>
        <p:grpSp>
          <p:nvGrpSpPr>
            <p:cNvPr id="23" name="组合 22">
              <a:extLst>
                <a:ext uri="{FF2B5EF4-FFF2-40B4-BE49-F238E27FC236}">
                  <a16:creationId xmlns:a16="http://schemas.microsoft.com/office/drawing/2014/main" id="{A5D0B396-6AB9-4010-85C4-4DFBA09C5D6D}"/>
                </a:ext>
              </a:extLst>
            </p:cNvPr>
            <p:cNvGrpSpPr/>
            <p:nvPr/>
          </p:nvGrpSpPr>
          <p:grpSpPr>
            <a:xfrm>
              <a:off x="4270392" y="632977"/>
              <a:ext cx="4432294" cy="2126288"/>
              <a:chOff x="4270392" y="632977"/>
              <a:chExt cx="4432294" cy="2126288"/>
            </a:xfrm>
          </p:grpSpPr>
          <p:sp>
            <p:nvSpPr>
              <p:cNvPr id="10" name="文本框 9">
                <a:extLst>
                  <a:ext uri="{FF2B5EF4-FFF2-40B4-BE49-F238E27FC236}">
                    <a16:creationId xmlns:a16="http://schemas.microsoft.com/office/drawing/2014/main" id="{3C694348-E55C-49A7-A50B-1ED37C47C7C6}"/>
                  </a:ext>
                </a:extLst>
              </p:cNvPr>
              <p:cNvSpPr txBox="1"/>
              <p:nvPr/>
            </p:nvSpPr>
            <p:spPr>
              <a:xfrm>
                <a:off x="4803697" y="632977"/>
                <a:ext cx="3898989" cy="212628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仿真对象：</a:t>
                </a:r>
                <a:r>
                  <a:rPr lang="en-US" altLang="zh-CN" sz="1400" dirty="0"/>
                  <a:t>400</a:t>
                </a:r>
                <a:r>
                  <a:rPr lang="zh-CN" altLang="en-US" sz="1400" dirty="0"/>
                  <a:t>目固体含量为</a:t>
                </a:r>
                <a:r>
                  <a:rPr lang="en-US" altLang="zh-CN" sz="1400" dirty="0"/>
                  <a:t>20%</a:t>
                </a:r>
                <a:r>
                  <a:rPr lang="zh-CN" altLang="en-US" sz="1400" dirty="0"/>
                  <a:t>的云母粉制得的飞机管道水性阻尼减振涂层试验件</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仿真方式：</a:t>
                </a:r>
                <a:r>
                  <a:rPr lang="zh-CN" altLang="en-US" sz="1400" dirty="0"/>
                  <a:t>谐响应仿真</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仿真参数获取：</a:t>
                </a:r>
                <a:endParaRPr lang="en-US" altLang="zh-CN" sz="1400" b="1" u="sng" dirty="0">
                  <a:ln cmpd="dbl">
                    <a:solidFill>
                      <a:srgbClr val="1F65B0"/>
                    </a:solidFill>
                  </a:ln>
                  <a:uFill>
                    <a:solidFill>
                      <a:srgbClr val="FF0000"/>
                    </a:solidFill>
                  </a:uFill>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厚度：</a:t>
                </a:r>
                <a:r>
                  <a:rPr lang="zh-CN" altLang="en-US" sz="1400" dirty="0">
                    <a:latin typeface="+mn-ea"/>
                  </a:rPr>
                  <a:t>游标卡尺</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质量：</a:t>
                </a:r>
                <a:r>
                  <a:rPr lang="zh-CN" altLang="en-US" sz="1400" dirty="0">
                    <a:latin typeface="+mn-ea"/>
                  </a:rPr>
                  <a:t>电子天平</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阻尼比：</a:t>
                </a:r>
                <a:r>
                  <a:rPr lang="zh-CN" altLang="en-US" sz="1400" dirty="0">
                    <a:latin typeface="+mn-ea"/>
                  </a:rPr>
                  <a:t>试验数据计算</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材料阻尼系数：</a:t>
                </a:r>
                <a:r>
                  <a:rPr lang="zh-CN" altLang="en-US" sz="1400" dirty="0">
                    <a:latin typeface="+mn-ea"/>
                  </a:rPr>
                  <a:t>试验数据计算</a:t>
                </a:r>
                <a:endParaRPr lang="en-US" altLang="zh-CN" sz="1400" dirty="0">
                  <a:latin typeface="+mn-ea"/>
                </a:endParaRPr>
              </a:p>
            </p:txBody>
          </p:sp>
          <p:sp>
            <p:nvSpPr>
              <p:cNvPr id="11" name="文本框 10">
                <a:extLst>
                  <a:ext uri="{FF2B5EF4-FFF2-40B4-BE49-F238E27FC236}">
                    <a16:creationId xmlns:a16="http://schemas.microsoft.com/office/drawing/2014/main" id="{AE106F12-ED7B-4235-84E5-1056D50A4EB8}"/>
                  </a:ext>
                </a:extLst>
              </p:cNvPr>
              <p:cNvSpPr txBox="1"/>
              <p:nvPr/>
            </p:nvSpPr>
            <p:spPr>
              <a:xfrm>
                <a:off x="4270392" y="1148308"/>
                <a:ext cx="461665" cy="1095626"/>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仿真方案</a:t>
                </a:r>
              </a:p>
            </p:txBody>
          </p:sp>
        </p:grpSp>
      </p:grpSp>
      <p:sp>
        <p:nvSpPr>
          <p:cNvPr id="12" name="文本框 11">
            <a:extLst>
              <a:ext uri="{FF2B5EF4-FFF2-40B4-BE49-F238E27FC236}">
                <a16:creationId xmlns:a16="http://schemas.microsoft.com/office/drawing/2014/main" id="{7933B338-E5FF-4DF7-ABD8-0D4087733DA1}"/>
              </a:ext>
            </a:extLst>
          </p:cNvPr>
          <p:cNvSpPr txBox="1"/>
          <p:nvPr/>
        </p:nvSpPr>
        <p:spPr>
          <a:xfrm>
            <a:off x="83253" y="3260089"/>
            <a:ext cx="461665" cy="1095626"/>
          </a:xfrm>
          <a:prstGeom prst="rect">
            <a:avLst/>
          </a:prstGeom>
          <a:solidFill>
            <a:srgbClr val="00642D"/>
          </a:solidFill>
          <a:ln w="22225">
            <a:solidFill>
              <a:schemeClr val="tx1"/>
            </a:solidFill>
          </a:ln>
        </p:spPr>
        <p:txBody>
          <a:bodyPr vert="eaVert" wrap="square" rtlCol="0">
            <a:spAutoFit/>
          </a:bodyPr>
          <a:lstStyle/>
          <a:p>
            <a:pPr algn="ctr"/>
            <a:r>
              <a:rPr lang="zh-CN" altLang="en-US" dirty="0">
                <a:solidFill>
                  <a:schemeClr val="bg1"/>
                </a:solidFill>
              </a:rPr>
              <a:t>仿真参数</a:t>
            </a:r>
          </a:p>
        </p:txBody>
      </p:sp>
      <p:sp>
        <p:nvSpPr>
          <p:cNvPr id="5" name="矩形 4">
            <a:extLst>
              <a:ext uri="{FF2B5EF4-FFF2-40B4-BE49-F238E27FC236}">
                <a16:creationId xmlns:a16="http://schemas.microsoft.com/office/drawing/2014/main" id="{F694C124-EAA4-4DB9-A9F9-FEA71CE9F8A6}"/>
              </a:ext>
            </a:extLst>
          </p:cNvPr>
          <p:cNvSpPr/>
          <p:nvPr/>
        </p:nvSpPr>
        <p:spPr bwMode="auto">
          <a:xfrm>
            <a:off x="610443" y="2967761"/>
            <a:ext cx="8450304" cy="1680283"/>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aphicFrame>
        <p:nvGraphicFramePr>
          <p:cNvPr id="8" name="表格 16">
            <a:extLst>
              <a:ext uri="{FF2B5EF4-FFF2-40B4-BE49-F238E27FC236}">
                <a16:creationId xmlns:a16="http://schemas.microsoft.com/office/drawing/2014/main" id="{8A1E4367-D4B6-4ADE-A11F-3F47EBBF60F5}"/>
              </a:ext>
            </a:extLst>
          </p:cNvPr>
          <p:cNvGraphicFramePr>
            <a:graphicFrameLocks noGrp="1"/>
          </p:cNvGraphicFramePr>
          <p:nvPr>
            <p:extLst>
              <p:ext uri="{D42A27DB-BD31-4B8C-83A1-F6EECF244321}">
                <p14:modId xmlns:p14="http://schemas.microsoft.com/office/powerpoint/2010/main" val="285144264"/>
              </p:ext>
            </p:extLst>
          </p:nvPr>
        </p:nvGraphicFramePr>
        <p:xfrm>
          <a:off x="674958" y="3045903"/>
          <a:ext cx="8321275" cy="1524000"/>
        </p:xfrm>
        <a:graphic>
          <a:graphicData uri="http://schemas.openxmlformats.org/drawingml/2006/table">
            <a:tbl>
              <a:tblPr firstRow="1" bandRow="1">
                <a:tableStyleId>{5C22544A-7EE6-4342-B048-85BDC9FD1C3A}</a:tableStyleId>
              </a:tblPr>
              <a:tblGrid>
                <a:gridCol w="1664255">
                  <a:extLst>
                    <a:ext uri="{9D8B030D-6E8A-4147-A177-3AD203B41FA5}">
                      <a16:colId xmlns:a16="http://schemas.microsoft.com/office/drawing/2014/main" val="2089588719"/>
                    </a:ext>
                  </a:extLst>
                </a:gridCol>
                <a:gridCol w="1512706">
                  <a:extLst>
                    <a:ext uri="{9D8B030D-6E8A-4147-A177-3AD203B41FA5}">
                      <a16:colId xmlns:a16="http://schemas.microsoft.com/office/drawing/2014/main" val="3229704748"/>
                    </a:ext>
                  </a:extLst>
                </a:gridCol>
                <a:gridCol w="1728192">
                  <a:extLst>
                    <a:ext uri="{9D8B030D-6E8A-4147-A177-3AD203B41FA5}">
                      <a16:colId xmlns:a16="http://schemas.microsoft.com/office/drawing/2014/main" val="3712682697"/>
                    </a:ext>
                  </a:extLst>
                </a:gridCol>
                <a:gridCol w="1512168">
                  <a:extLst>
                    <a:ext uri="{9D8B030D-6E8A-4147-A177-3AD203B41FA5}">
                      <a16:colId xmlns:a16="http://schemas.microsoft.com/office/drawing/2014/main" val="4205662608"/>
                    </a:ext>
                  </a:extLst>
                </a:gridCol>
                <a:gridCol w="1903954">
                  <a:extLst>
                    <a:ext uri="{9D8B030D-6E8A-4147-A177-3AD203B41FA5}">
                      <a16:colId xmlns:a16="http://schemas.microsoft.com/office/drawing/2014/main" val="1212058647"/>
                    </a:ext>
                  </a:extLst>
                </a:gridCol>
              </a:tblGrid>
              <a:tr h="139623">
                <a:tc>
                  <a:txBody>
                    <a:bodyPr/>
                    <a:lstStyle/>
                    <a:p>
                      <a:pPr algn="ctr"/>
                      <a:r>
                        <a:rPr lang="zh-CN" altLang="en-US" sz="1400" dirty="0"/>
                        <a:t>涂层厚度</a:t>
                      </a:r>
                      <a:r>
                        <a:rPr lang="en-US" altLang="zh-CN" sz="1400" dirty="0"/>
                        <a:t>/mm</a:t>
                      </a:r>
                      <a:endParaRPr lang="zh-CN" altLang="en-US" sz="1400" dirty="0"/>
                    </a:p>
                  </a:txBody>
                  <a:tcPr/>
                </a:tc>
                <a:tc>
                  <a:txBody>
                    <a:bodyPr/>
                    <a:lstStyle/>
                    <a:p>
                      <a:pPr algn="ctr"/>
                      <a:r>
                        <a:rPr lang="zh-CN" altLang="en-US" sz="1400" dirty="0"/>
                        <a:t>涂层质量</a:t>
                      </a:r>
                      <a:r>
                        <a:rPr lang="en-US" altLang="zh-CN" sz="1400" dirty="0"/>
                        <a:t>/g</a:t>
                      </a:r>
                      <a:endParaRPr lang="zh-CN" altLang="en-US" sz="1400" dirty="0"/>
                    </a:p>
                  </a:txBody>
                  <a:tcPr/>
                </a:tc>
                <a:tc>
                  <a:txBody>
                    <a:bodyPr/>
                    <a:lstStyle/>
                    <a:p>
                      <a:pPr algn="ctr"/>
                      <a:r>
                        <a:rPr lang="zh-CN" altLang="en-US" sz="1400" dirty="0"/>
                        <a:t>涂层密度</a:t>
                      </a:r>
                      <a:r>
                        <a:rPr lang="en-US" altLang="zh-CN" sz="1400" dirty="0"/>
                        <a:t>/g·mm</a:t>
                      </a:r>
                      <a:r>
                        <a:rPr lang="en-US" altLang="zh-CN" sz="1400" baseline="30000" dirty="0"/>
                        <a:t>-3</a:t>
                      </a:r>
                      <a:endParaRPr lang="zh-CN" altLang="en-US" sz="1400" baseline="30000" dirty="0"/>
                    </a:p>
                  </a:txBody>
                  <a:tcPr/>
                </a:tc>
                <a:tc>
                  <a:txBody>
                    <a:bodyPr/>
                    <a:lstStyle/>
                    <a:p>
                      <a:pPr algn="ctr"/>
                      <a:r>
                        <a:rPr lang="zh-CN" altLang="en-US" sz="1400" dirty="0"/>
                        <a:t>阻尼比</a:t>
                      </a:r>
                      <a:r>
                        <a:rPr lang="en-US" altLang="zh-CN" sz="1400" dirty="0"/>
                        <a:t>/%</a:t>
                      </a:r>
                      <a:endParaRPr lang="zh-CN" altLang="en-US" sz="1400" dirty="0"/>
                    </a:p>
                  </a:txBody>
                  <a:tcPr/>
                </a:tc>
                <a:tc>
                  <a:txBody>
                    <a:bodyPr/>
                    <a:lstStyle/>
                    <a:p>
                      <a:pPr algn="ctr"/>
                      <a:r>
                        <a:rPr lang="zh-CN" altLang="en-US" sz="1400" dirty="0"/>
                        <a:t>材料阻尼系数</a:t>
                      </a:r>
                      <a:r>
                        <a:rPr lang="en-US" altLang="zh-CN" sz="1400" dirty="0"/>
                        <a:t>/(N·s/m)</a:t>
                      </a:r>
                      <a:endParaRPr lang="zh-CN" altLang="en-US" sz="1400" dirty="0"/>
                    </a:p>
                  </a:txBody>
                  <a:tcPr/>
                </a:tc>
                <a:extLst>
                  <a:ext uri="{0D108BD9-81ED-4DB2-BD59-A6C34878D82A}">
                    <a16:rowId xmlns:a16="http://schemas.microsoft.com/office/drawing/2014/main" val="2535980270"/>
                  </a:ext>
                </a:extLst>
              </a:tr>
              <a:tr h="139623">
                <a:tc>
                  <a:txBody>
                    <a:bodyPr/>
                    <a:lstStyle/>
                    <a:p>
                      <a:pPr algn="ctr"/>
                      <a:r>
                        <a:rPr lang="en-US" altLang="zh-CN" sz="1400" dirty="0"/>
                        <a:t>0.8</a:t>
                      </a:r>
                      <a:endParaRPr lang="zh-CN" altLang="en-US" sz="1400" dirty="0"/>
                    </a:p>
                  </a:txBody>
                  <a:tcPr/>
                </a:tc>
                <a:tc>
                  <a:txBody>
                    <a:bodyPr/>
                    <a:lstStyle/>
                    <a:p>
                      <a:pPr algn="ctr"/>
                      <a:r>
                        <a:rPr lang="en-US" altLang="zh-CN" sz="1400" dirty="0"/>
                        <a:t>4.428</a:t>
                      </a:r>
                      <a:endParaRPr lang="zh-CN" altLang="en-US" sz="1400" dirty="0"/>
                    </a:p>
                  </a:txBody>
                  <a:tcPr/>
                </a:tc>
                <a:tc>
                  <a:txBody>
                    <a:bodyPr/>
                    <a:lstStyle/>
                    <a:p>
                      <a:pPr algn="ctr"/>
                      <a:r>
                        <a:rPr lang="en-US" altLang="zh-CN" sz="1400" dirty="0"/>
                        <a:t>6.15e</a:t>
                      </a:r>
                      <a:r>
                        <a:rPr lang="en-US" altLang="zh-CN" sz="1400" baseline="30000" dirty="0"/>
                        <a:t>-10</a:t>
                      </a:r>
                      <a:endParaRPr lang="zh-CN" altLang="en-US" sz="1400" baseline="30000" dirty="0"/>
                    </a:p>
                  </a:txBody>
                  <a:tcPr/>
                </a:tc>
                <a:tc>
                  <a:txBody>
                    <a:bodyPr/>
                    <a:lstStyle/>
                    <a:p>
                      <a:pPr algn="ctr"/>
                      <a:r>
                        <a:rPr lang="en-US" altLang="zh-CN" sz="1400" dirty="0"/>
                        <a:t>0.03313</a:t>
                      </a:r>
                      <a:endParaRPr lang="zh-CN" altLang="en-US" sz="1400" dirty="0"/>
                    </a:p>
                  </a:txBody>
                  <a:tcPr/>
                </a:tc>
                <a:tc>
                  <a:txBody>
                    <a:bodyPr/>
                    <a:lstStyle/>
                    <a:p>
                      <a:pPr algn="ctr"/>
                      <a:r>
                        <a:rPr lang="en-US" altLang="zh-CN" sz="1400" dirty="0"/>
                        <a:t>0.08147</a:t>
                      </a:r>
                      <a:endParaRPr lang="zh-CN" altLang="en-US" sz="1400" dirty="0"/>
                    </a:p>
                  </a:txBody>
                  <a:tcPr/>
                </a:tc>
                <a:extLst>
                  <a:ext uri="{0D108BD9-81ED-4DB2-BD59-A6C34878D82A}">
                    <a16:rowId xmlns:a16="http://schemas.microsoft.com/office/drawing/2014/main" val="2083077195"/>
                  </a:ext>
                </a:extLst>
              </a:tr>
              <a:tr h="139623">
                <a:tc>
                  <a:txBody>
                    <a:bodyPr/>
                    <a:lstStyle/>
                    <a:p>
                      <a:pPr algn="ctr"/>
                      <a:r>
                        <a:rPr lang="en-US" altLang="zh-CN" sz="1400" dirty="0"/>
                        <a:t>1</a:t>
                      </a:r>
                      <a:endParaRPr lang="zh-CN" altLang="en-US" sz="1400" dirty="0"/>
                    </a:p>
                  </a:txBody>
                  <a:tcPr/>
                </a:tc>
                <a:tc>
                  <a:txBody>
                    <a:bodyPr/>
                    <a:lstStyle/>
                    <a:p>
                      <a:pPr algn="ctr"/>
                      <a:r>
                        <a:rPr lang="en-US" altLang="zh-CN" sz="1400" dirty="0"/>
                        <a:t>4.856</a:t>
                      </a:r>
                      <a:endParaRPr lang="zh-CN" altLang="en-US" sz="1400" dirty="0"/>
                    </a:p>
                  </a:txBody>
                  <a:tcPr/>
                </a:tc>
                <a:tc>
                  <a:txBody>
                    <a:bodyPr/>
                    <a:lstStyle/>
                    <a:p>
                      <a:pPr algn="ctr"/>
                      <a:r>
                        <a:rPr lang="en-US" altLang="zh-CN" sz="1400" dirty="0"/>
                        <a:t>5.4e</a:t>
                      </a:r>
                      <a:r>
                        <a:rPr lang="en-US" altLang="zh-CN" sz="1400" baseline="30000" dirty="0"/>
                        <a:t>-10</a:t>
                      </a:r>
                      <a:endParaRPr lang="zh-CN" altLang="en-US" sz="1400" baseline="30000" dirty="0"/>
                    </a:p>
                  </a:txBody>
                  <a:tcPr/>
                </a:tc>
                <a:tc>
                  <a:txBody>
                    <a:bodyPr/>
                    <a:lstStyle/>
                    <a:p>
                      <a:pPr algn="ctr"/>
                      <a:r>
                        <a:rPr lang="en-US" altLang="zh-CN" sz="1400" dirty="0"/>
                        <a:t>0.03089</a:t>
                      </a:r>
                      <a:endParaRPr lang="zh-CN" altLang="en-US" sz="1400" dirty="0"/>
                    </a:p>
                  </a:txBody>
                  <a:tcPr/>
                </a:tc>
                <a:tc>
                  <a:txBody>
                    <a:bodyPr/>
                    <a:lstStyle/>
                    <a:p>
                      <a:pPr algn="ctr"/>
                      <a:r>
                        <a:rPr lang="en-US" altLang="zh-CN" sz="1400" dirty="0"/>
                        <a:t>0.08263</a:t>
                      </a:r>
                      <a:endParaRPr lang="zh-CN" altLang="en-US" sz="1400" dirty="0"/>
                    </a:p>
                  </a:txBody>
                  <a:tcPr/>
                </a:tc>
                <a:extLst>
                  <a:ext uri="{0D108BD9-81ED-4DB2-BD59-A6C34878D82A}">
                    <a16:rowId xmlns:a16="http://schemas.microsoft.com/office/drawing/2014/main" val="2318963739"/>
                  </a:ext>
                </a:extLst>
              </a:tr>
              <a:tr h="139623">
                <a:tc>
                  <a:txBody>
                    <a:bodyPr/>
                    <a:lstStyle/>
                    <a:p>
                      <a:pPr algn="ctr"/>
                      <a:r>
                        <a:rPr lang="en-US" altLang="zh-CN" sz="1400" dirty="0"/>
                        <a:t>1.2</a:t>
                      </a:r>
                      <a:endParaRPr lang="zh-CN" altLang="en-US" sz="1400" dirty="0"/>
                    </a:p>
                  </a:txBody>
                  <a:tcPr/>
                </a:tc>
                <a:tc>
                  <a:txBody>
                    <a:bodyPr/>
                    <a:lstStyle/>
                    <a:p>
                      <a:pPr algn="ctr"/>
                      <a:r>
                        <a:rPr lang="en-US" altLang="zh-CN" sz="1400" dirty="0"/>
                        <a:t>7.295</a:t>
                      </a:r>
                      <a:endParaRPr lang="zh-CN" altLang="en-US" sz="1400" dirty="0"/>
                    </a:p>
                  </a:txBody>
                  <a:tcPr/>
                </a:tc>
                <a:tc>
                  <a:txBody>
                    <a:bodyPr/>
                    <a:lstStyle/>
                    <a:p>
                      <a:pPr algn="ctr"/>
                      <a:r>
                        <a:rPr lang="en-US" altLang="zh-CN" sz="1400" dirty="0"/>
                        <a:t>6.75e</a:t>
                      </a:r>
                      <a:r>
                        <a:rPr lang="en-US" altLang="zh-CN" sz="1400" baseline="30000" dirty="0"/>
                        <a:t>-10</a:t>
                      </a:r>
                      <a:endParaRPr lang="zh-CN" altLang="en-US" sz="1400" baseline="30000" dirty="0"/>
                    </a:p>
                  </a:txBody>
                  <a:tcPr/>
                </a:tc>
                <a:tc>
                  <a:txBody>
                    <a:bodyPr/>
                    <a:lstStyle/>
                    <a:p>
                      <a:pPr algn="ctr"/>
                      <a:r>
                        <a:rPr lang="en-US" altLang="zh-CN" sz="1400" dirty="0"/>
                        <a:t>0.02286</a:t>
                      </a:r>
                      <a:endParaRPr lang="zh-CN" altLang="en-US" sz="1400" dirty="0"/>
                    </a:p>
                  </a:txBody>
                  <a:tcPr/>
                </a:tc>
                <a:tc>
                  <a:txBody>
                    <a:bodyPr/>
                    <a:lstStyle/>
                    <a:p>
                      <a:pPr algn="ctr"/>
                      <a:r>
                        <a:rPr lang="en-US" altLang="zh-CN" sz="1400" dirty="0"/>
                        <a:t>0.06499</a:t>
                      </a:r>
                      <a:endParaRPr lang="zh-CN" altLang="en-US" sz="1400" dirty="0"/>
                    </a:p>
                  </a:txBody>
                  <a:tcPr/>
                </a:tc>
                <a:extLst>
                  <a:ext uri="{0D108BD9-81ED-4DB2-BD59-A6C34878D82A}">
                    <a16:rowId xmlns:a16="http://schemas.microsoft.com/office/drawing/2014/main" val="432635012"/>
                  </a:ext>
                </a:extLst>
              </a:tr>
              <a:tr h="139623">
                <a:tc>
                  <a:txBody>
                    <a:bodyPr/>
                    <a:lstStyle/>
                    <a:p>
                      <a:pPr algn="ctr"/>
                      <a:r>
                        <a:rPr lang="en-US" altLang="zh-CN" sz="1400" dirty="0"/>
                        <a:t>1.4</a:t>
                      </a:r>
                      <a:endParaRPr lang="zh-CN" altLang="en-US" sz="1400" dirty="0"/>
                    </a:p>
                  </a:txBody>
                  <a:tcPr/>
                </a:tc>
                <a:tc>
                  <a:txBody>
                    <a:bodyPr/>
                    <a:lstStyle/>
                    <a:p>
                      <a:pPr algn="ctr"/>
                      <a:r>
                        <a:rPr lang="en-US" altLang="zh-CN" sz="1400" dirty="0"/>
                        <a:t>7.617</a:t>
                      </a:r>
                      <a:endParaRPr lang="zh-CN" altLang="en-US" sz="1400" dirty="0"/>
                    </a:p>
                  </a:txBody>
                  <a:tcPr/>
                </a:tc>
                <a:tc>
                  <a:txBody>
                    <a:bodyPr/>
                    <a:lstStyle/>
                    <a:p>
                      <a:pPr algn="ctr"/>
                      <a:r>
                        <a:rPr lang="en-US" altLang="zh-CN" sz="1400" dirty="0"/>
                        <a:t>6.05e</a:t>
                      </a:r>
                      <a:r>
                        <a:rPr lang="en-US" altLang="zh-CN" sz="1400" baseline="30000" dirty="0"/>
                        <a:t>-10</a:t>
                      </a:r>
                      <a:endParaRPr lang="zh-CN" altLang="en-US" sz="1400" baseline="30000" dirty="0"/>
                    </a:p>
                  </a:txBody>
                  <a:tcPr/>
                </a:tc>
                <a:tc>
                  <a:txBody>
                    <a:bodyPr/>
                    <a:lstStyle/>
                    <a:p>
                      <a:pPr algn="ctr"/>
                      <a:r>
                        <a:rPr lang="en-US" altLang="zh-CN" sz="1400" dirty="0"/>
                        <a:t>0.01989</a:t>
                      </a:r>
                      <a:endParaRPr lang="zh-CN" altLang="en-US" sz="1400" dirty="0"/>
                    </a:p>
                  </a:txBody>
                  <a:tcPr/>
                </a:tc>
                <a:tc>
                  <a:txBody>
                    <a:bodyPr/>
                    <a:lstStyle/>
                    <a:p>
                      <a:pPr algn="ctr"/>
                      <a:r>
                        <a:rPr lang="en-US" altLang="zh-CN" sz="1400" dirty="0"/>
                        <a:t>0.05743</a:t>
                      </a:r>
                      <a:endParaRPr lang="zh-CN" altLang="en-US" sz="1400" dirty="0"/>
                    </a:p>
                  </a:txBody>
                  <a:tcPr/>
                </a:tc>
                <a:extLst>
                  <a:ext uri="{0D108BD9-81ED-4DB2-BD59-A6C34878D82A}">
                    <a16:rowId xmlns:a16="http://schemas.microsoft.com/office/drawing/2014/main" val="1942291202"/>
                  </a:ext>
                </a:extLst>
              </a:tr>
            </a:tbl>
          </a:graphicData>
        </a:graphic>
      </p:graphicFrame>
      <p:sp>
        <p:nvSpPr>
          <p:cNvPr id="17" name="箭头: 下 16">
            <a:extLst>
              <a:ext uri="{FF2B5EF4-FFF2-40B4-BE49-F238E27FC236}">
                <a16:creationId xmlns:a16="http://schemas.microsoft.com/office/drawing/2014/main" id="{95E8FD90-344D-4281-A421-B597D12DFD23}"/>
              </a:ext>
            </a:extLst>
          </p:cNvPr>
          <p:cNvSpPr/>
          <p:nvPr/>
        </p:nvSpPr>
        <p:spPr bwMode="auto">
          <a:xfrm>
            <a:off x="4090372" y="2508808"/>
            <a:ext cx="360040" cy="39601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109121191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par>
                                <p:cTn id="23" presetID="10"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186140DE-15A0-4505-8264-B8065E340A0D}"/>
              </a:ext>
            </a:extLst>
          </p:cNvPr>
          <p:cNvGrpSpPr/>
          <p:nvPr/>
        </p:nvGrpSpPr>
        <p:grpSpPr>
          <a:xfrm>
            <a:off x="323528" y="530230"/>
            <a:ext cx="5121268" cy="3948340"/>
            <a:chOff x="709957" y="711642"/>
            <a:chExt cx="5121268" cy="3948340"/>
          </a:xfrm>
        </p:grpSpPr>
        <p:grpSp>
          <p:nvGrpSpPr>
            <p:cNvPr id="3" name="组合 2">
              <a:extLst>
                <a:ext uri="{FF2B5EF4-FFF2-40B4-BE49-F238E27FC236}">
                  <a16:creationId xmlns:a16="http://schemas.microsoft.com/office/drawing/2014/main" id="{836A9455-650F-4C6C-B6FE-E496A1DDE099}"/>
                </a:ext>
              </a:extLst>
            </p:cNvPr>
            <p:cNvGrpSpPr/>
            <p:nvPr/>
          </p:nvGrpSpPr>
          <p:grpSpPr>
            <a:xfrm>
              <a:off x="709957" y="711642"/>
              <a:ext cx="5121268" cy="3928787"/>
              <a:chOff x="709957" y="711642"/>
              <a:chExt cx="5121268" cy="3928787"/>
            </a:xfrm>
          </p:grpSpPr>
          <p:pic>
            <p:nvPicPr>
              <p:cNvPr id="16" name="图片 15">
                <a:extLst>
                  <a:ext uri="{FF2B5EF4-FFF2-40B4-BE49-F238E27FC236}">
                    <a16:creationId xmlns:a16="http://schemas.microsoft.com/office/drawing/2014/main" id="{048A02F0-A804-4243-9835-F07BD621A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957" y="712951"/>
                <a:ext cx="2699385" cy="1875155"/>
              </a:xfrm>
              <a:prstGeom prst="rect">
                <a:avLst/>
              </a:prstGeom>
            </p:spPr>
          </p:pic>
          <p:pic>
            <p:nvPicPr>
              <p:cNvPr id="18" name="图片 17">
                <a:extLst>
                  <a:ext uri="{FF2B5EF4-FFF2-40B4-BE49-F238E27FC236}">
                    <a16:creationId xmlns:a16="http://schemas.microsoft.com/office/drawing/2014/main" id="{A521B5CA-2DA5-49C9-87CB-F9CAF613C55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711642"/>
                <a:ext cx="2699385" cy="1875155"/>
              </a:xfrm>
              <a:prstGeom prst="rect">
                <a:avLst/>
              </a:prstGeom>
            </p:spPr>
          </p:pic>
          <p:pic>
            <p:nvPicPr>
              <p:cNvPr id="19" name="图片 18">
                <a:extLst>
                  <a:ext uri="{FF2B5EF4-FFF2-40B4-BE49-F238E27FC236}">
                    <a16:creationId xmlns:a16="http://schemas.microsoft.com/office/drawing/2014/main" id="{648BC4D8-F8CC-4D26-A455-53A6F18F13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9957" y="2745721"/>
                <a:ext cx="2699385" cy="1875155"/>
              </a:xfrm>
              <a:prstGeom prst="rect">
                <a:avLst/>
              </a:prstGeom>
            </p:spPr>
          </p:pic>
          <p:pic>
            <p:nvPicPr>
              <p:cNvPr id="20" name="图片 19">
                <a:extLst>
                  <a:ext uri="{FF2B5EF4-FFF2-40B4-BE49-F238E27FC236}">
                    <a16:creationId xmlns:a16="http://schemas.microsoft.com/office/drawing/2014/main" id="{5CE333AE-5F8F-419C-98C3-82C131DBF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31840" y="2765274"/>
                <a:ext cx="2699385" cy="1875155"/>
              </a:xfrm>
              <a:prstGeom prst="rect">
                <a:avLst/>
              </a:prstGeom>
            </p:spPr>
          </p:pic>
        </p:grpSp>
        <p:sp>
          <p:nvSpPr>
            <p:cNvPr id="5" name="矩形 4">
              <a:extLst>
                <a:ext uri="{FF2B5EF4-FFF2-40B4-BE49-F238E27FC236}">
                  <a16:creationId xmlns:a16="http://schemas.microsoft.com/office/drawing/2014/main" id="{F694C124-EAA4-4DB9-A9F9-FEA71CE9F8A6}"/>
                </a:ext>
              </a:extLst>
            </p:cNvPr>
            <p:cNvSpPr/>
            <p:nvPr/>
          </p:nvSpPr>
          <p:spPr bwMode="auto">
            <a:xfrm>
              <a:off x="827584" y="836214"/>
              <a:ext cx="4824536" cy="3823768"/>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pSp>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同固体含量同目数的云母粉填料不同涂层厚度仿真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22" name="文本框 21">
            <a:extLst>
              <a:ext uri="{FF2B5EF4-FFF2-40B4-BE49-F238E27FC236}">
                <a16:creationId xmlns:a16="http://schemas.microsoft.com/office/drawing/2014/main" id="{8F585ACF-F48E-4C8B-B426-72CE0F86D84D}"/>
              </a:ext>
            </a:extLst>
          </p:cNvPr>
          <p:cNvSpPr txBox="1"/>
          <p:nvPr/>
        </p:nvSpPr>
        <p:spPr>
          <a:xfrm>
            <a:off x="1510982" y="2401835"/>
            <a:ext cx="2776730" cy="298543"/>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ctr">
              <a:lnSpc>
                <a:spcPct val="120000"/>
              </a:lnSpc>
              <a:buNone/>
            </a:pPr>
            <a:r>
              <a:rPr lang="zh-CN" altLang="en-US" sz="1200" b="1" dirty="0">
                <a:latin typeface="等线" panose="02010600030101010101" pitchFamily="2" charset="-122"/>
                <a:ea typeface="等线" panose="02010600030101010101" pitchFamily="2" charset="-122"/>
              </a:rPr>
              <a:t>误差：</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0.18%</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2.24%</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9.06%</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和</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3.99%</a:t>
            </a:r>
            <a:endParaRPr lang="zh-CN" altLang="en-US" sz="1200"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23" name="文本框 22">
            <a:extLst>
              <a:ext uri="{FF2B5EF4-FFF2-40B4-BE49-F238E27FC236}">
                <a16:creationId xmlns:a16="http://schemas.microsoft.com/office/drawing/2014/main" id="{D8B62BDA-2E53-464E-B7A0-7E112DE12F02}"/>
              </a:ext>
            </a:extLst>
          </p:cNvPr>
          <p:cNvSpPr txBox="1"/>
          <p:nvPr/>
        </p:nvSpPr>
        <p:spPr>
          <a:xfrm>
            <a:off x="6027318" y="1333336"/>
            <a:ext cx="2776730" cy="2435539"/>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等线" panose="02010600030101010101" pitchFamily="2" charset="-122"/>
                <a:ea typeface="等线" panose="02010600030101010101" pitchFamily="2" charset="-122"/>
              </a:rPr>
              <a:t>根据</a:t>
            </a:r>
            <a:r>
              <a:rPr lang="zh-CN" altLang="en-US" b="1" dirty="0">
                <a:latin typeface="等线" panose="02010600030101010101" pitchFamily="2" charset="-122"/>
                <a:ea typeface="等线" panose="02010600030101010101" pitchFamily="2" charset="-122"/>
              </a:rPr>
              <a:t>半功率带宽法</a:t>
            </a:r>
            <a:r>
              <a:rPr lang="zh-CN" altLang="en-US" dirty="0">
                <a:latin typeface="等线" panose="02010600030101010101" pitchFamily="2" charset="-122"/>
                <a:ea typeface="等线" panose="02010600030101010101" pitchFamily="2" charset="-122"/>
              </a:rPr>
              <a:t>计算出的</a:t>
            </a:r>
            <a:r>
              <a:rPr lang="zh-CN" altLang="en-US" b="1" dirty="0">
                <a:latin typeface="等线" panose="02010600030101010101" pitchFamily="2" charset="-122"/>
                <a:ea typeface="等线" panose="02010600030101010101" pitchFamily="2" charset="-122"/>
              </a:rPr>
              <a:t>阻尼系数</a:t>
            </a:r>
            <a:r>
              <a:rPr lang="zh-CN" altLang="en-US" dirty="0">
                <a:latin typeface="等线" panose="02010600030101010101" pitchFamily="2" charset="-122"/>
                <a:ea typeface="等线" panose="02010600030101010101" pitchFamily="2" charset="-122"/>
              </a:rPr>
              <a:t>代入有限元模型后，仿真所得数据与试验测得数据</a:t>
            </a:r>
            <a:r>
              <a:rPr lang="zh-CN" altLang="en-US" b="1" dirty="0">
                <a:latin typeface="等线" panose="02010600030101010101" pitchFamily="2" charset="-122"/>
                <a:ea typeface="等线" panose="02010600030101010101" pitchFamily="2" charset="-122"/>
              </a:rPr>
              <a:t>较为吻合</a:t>
            </a:r>
            <a:r>
              <a:rPr lang="zh-CN" altLang="en-US" dirty="0">
                <a:latin typeface="等线" panose="02010600030101010101" pitchFamily="2" charset="-122"/>
                <a:ea typeface="等线" panose="02010600030101010101" pitchFamily="2" charset="-122"/>
              </a:rPr>
              <a:t>。</a:t>
            </a:r>
            <a:endParaRPr lang="en-US" altLang="zh-CN" dirty="0">
              <a:latin typeface="等线" panose="02010600030101010101" pitchFamily="2" charset="-122"/>
              <a:ea typeface="等线" panose="02010600030101010101" pitchFamily="2" charset="-122"/>
            </a:endParaRPr>
          </a:p>
          <a:p>
            <a:pPr marL="0" indent="360000" algn="just">
              <a:lnSpc>
                <a:spcPct val="120000"/>
              </a:lnSpc>
              <a:buNone/>
            </a:pPr>
            <a:r>
              <a:rPr lang="zh-CN" altLang="en-US" dirty="0">
                <a:latin typeface="等线" panose="02010600030101010101" pitchFamily="2" charset="-122"/>
                <a:ea typeface="等线" panose="02010600030101010101" pitchFamily="2" charset="-122"/>
              </a:rPr>
              <a:t>仿真所得结论与试验相同：随着涂层厚度的增加，阻尼性能会降低，</a:t>
            </a:r>
            <a:r>
              <a:rPr lang="zh-CN" altLang="en-US" b="1" dirty="0">
                <a:latin typeface="等线" panose="02010600030101010101" pitchFamily="2" charset="-122"/>
                <a:ea typeface="等线" panose="02010600030101010101" pitchFamily="2" charset="-122"/>
              </a:rPr>
              <a:t>证明了仿真模型的准确性和有效性</a:t>
            </a:r>
            <a:r>
              <a:rPr lang="zh-CN" altLang="en-US" dirty="0">
                <a:latin typeface="等线" panose="02010600030101010101" pitchFamily="2" charset="-122"/>
                <a:ea typeface="等线" panose="02010600030101010101" pitchFamily="2" charset="-122"/>
              </a:rPr>
              <a:t>。</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箭头: 右 6">
            <a:extLst>
              <a:ext uri="{FF2B5EF4-FFF2-40B4-BE49-F238E27FC236}">
                <a16:creationId xmlns:a16="http://schemas.microsoft.com/office/drawing/2014/main" id="{69979D01-AFB5-4805-8593-A4EA308BA3A4}"/>
              </a:ext>
            </a:extLst>
          </p:cNvPr>
          <p:cNvSpPr/>
          <p:nvPr/>
        </p:nvSpPr>
        <p:spPr bwMode="auto">
          <a:xfrm>
            <a:off x="5444796" y="2365503"/>
            <a:ext cx="403417" cy="36003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4229498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同固体含量不同目数的云母粉填料同涂层厚度仿真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4" name="组合 23">
            <a:extLst>
              <a:ext uri="{FF2B5EF4-FFF2-40B4-BE49-F238E27FC236}">
                <a16:creationId xmlns:a16="http://schemas.microsoft.com/office/drawing/2014/main" id="{5487678B-6FB1-4DBF-863A-F58BC1F6F0EF}"/>
              </a:ext>
            </a:extLst>
          </p:cNvPr>
          <p:cNvGrpSpPr/>
          <p:nvPr/>
        </p:nvGrpSpPr>
        <p:grpSpPr>
          <a:xfrm>
            <a:off x="435744" y="606818"/>
            <a:ext cx="8220448" cy="2148312"/>
            <a:chOff x="482239" y="632977"/>
            <a:chExt cx="8220448" cy="2148312"/>
          </a:xfrm>
        </p:grpSpPr>
        <p:grpSp>
          <p:nvGrpSpPr>
            <p:cNvPr id="18" name="组合 17">
              <a:extLst>
                <a:ext uri="{FF2B5EF4-FFF2-40B4-BE49-F238E27FC236}">
                  <a16:creationId xmlns:a16="http://schemas.microsoft.com/office/drawing/2014/main" id="{D10F0373-27D3-453A-B021-EFC71D85A183}"/>
                </a:ext>
              </a:extLst>
            </p:cNvPr>
            <p:cNvGrpSpPr/>
            <p:nvPr/>
          </p:nvGrpSpPr>
          <p:grpSpPr>
            <a:xfrm>
              <a:off x="482239" y="655001"/>
              <a:ext cx="2564554" cy="2126288"/>
              <a:chOff x="431858" y="541240"/>
              <a:chExt cx="2564554" cy="2126288"/>
            </a:xfrm>
          </p:grpSpPr>
          <p:sp>
            <p:nvSpPr>
              <p:cNvPr id="9" name="文本框 8">
                <a:extLst>
                  <a:ext uri="{FF2B5EF4-FFF2-40B4-BE49-F238E27FC236}">
                    <a16:creationId xmlns:a16="http://schemas.microsoft.com/office/drawing/2014/main" id="{AFCB081C-5D51-4454-8881-0E6D621CBABF}"/>
                  </a:ext>
                </a:extLst>
              </p:cNvPr>
              <p:cNvSpPr txBox="1"/>
              <p:nvPr/>
            </p:nvSpPr>
            <p:spPr>
              <a:xfrm>
                <a:off x="967373" y="541240"/>
                <a:ext cx="2029039" cy="212628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dirty="0"/>
                  <a:t>填料</a:t>
                </a:r>
                <a:r>
                  <a:rPr lang="zh-CN" altLang="en-US" sz="1400" b="1" u="sng" dirty="0">
                    <a:ln cmpd="dbl">
                      <a:solidFill>
                        <a:srgbClr val="1F65B0"/>
                      </a:solidFill>
                    </a:ln>
                    <a:uFill>
                      <a:solidFill>
                        <a:srgbClr val="FF0000"/>
                      </a:solidFill>
                    </a:uFill>
                  </a:rPr>
                  <a:t>中固体含量（</a:t>
                </a:r>
                <a:r>
                  <a:rPr lang="en-US" altLang="zh-CN" sz="1400" b="1" u="sng" dirty="0">
                    <a:ln cmpd="dbl">
                      <a:solidFill>
                        <a:srgbClr val="1F65B0"/>
                      </a:solidFill>
                    </a:ln>
                    <a:uFill>
                      <a:solidFill>
                        <a:srgbClr val="FF0000"/>
                      </a:solidFill>
                    </a:uFill>
                  </a:rPr>
                  <a:t>40%</a:t>
                </a:r>
                <a:r>
                  <a:rPr lang="zh-CN" altLang="en-US" sz="1400" b="1" u="sng" dirty="0">
                    <a:ln cmpd="dbl">
                      <a:solidFill>
                        <a:srgbClr val="1F65B0"/>
                      </a:solidFill>
                    </a:ln>
                    <a:uFill>
                      <a:solidFill>
                        <a:srgbClr val="FF0000"/>
                      </a:solidFill>
                    </a:uFill>
                  </a:rPr>
                  <a:t>）</a:t>
                </a:r>
                <a:r>
                  <a:rPr lang="zh-CN" altLang="en-US" sz="1400" dirty="0"/>
                  <a:t>时三种目数的</a:t>
                </a:r>
                <a:r>
                  <a:rPr lang="zh-CN" altLang="en-US" sz="1400" b="1" u="sng" dirty="0">
                    <a:ln cmpd="dbl">
                      <a:solidFill>
                        <a:srgbClr val="1F65B0"/>
                      </a:solidFill>
                    </a:ln>
                    <a:uFill>
                      <a:solidFill>
                        <a:srgbClr val="FF0000"/>
                      </a:solidFill>
                    </a:uFill>
                  </a:rPr>
                  <a:t>规律相差较大</a:t>
                </a:r>
                <a:r>
                  <a:rPr lang="zh-CN" altLang="en-US" sz="1400" dirty="0"/>
                  <a:t>，因此进行一组同固体含量不同目数的云母粉填料同涂层厚度的仿真，以</a:t>
                </a:r>
                <a:r>
                  <a:rPr lang="zh-CN" altLang="en-US" sz="1400" b="1" u="sng" dirty="0">
                    <a:ln cmpd="dbl">
                      <a:solidFill>
                        <a:srgbClr val="1F65B0"/>
                      </a:solidFill>
                    </a:ln>
                    <a:uFill>
                      <a:solidFill>
                        <a:srgbClr val="FF0000"/>
                      </a:solidFill>
                    </a:uFill>
                  </a:rPr>
                  <a:t>验证</a:t>
                </a:r>
                <a:r>
                  <a:rPr lang="zh-CN" altLang="en-US" sz="1400" dirty="0"/>
                  <a:t>仿真模型的</a:t>
                </a:r>
                <a:r>
                  <a:rPr lang="zh-CN" altLang="en-US" sz="1400" b="1" u="sng" dirty="0">
                    <a:ln cmpd="dbl">
                      <a:solidFill>
                        <a:srgbClr val="1F65B0"/>
                      </a:solidFill>
                    </a:ln>
                    <a:uFill>
                      <a:solidFill>
                        <a:srgbClr val="FF0000"/>
                      </a:solidFill>
                    </a:uFill>
                  </a:rPr>
                  <a:t>有效性和准确性</a:t>
                </a:r>
                <a:r>
                  <a:rPr lang="zh-CN" altLang="en-US" sz="1400" dirty="0"/>
                  <a:t>。</a:t>
                </a:r>
              </a:p>
            </p:txBody>
          </p:sp>
          <p:sp>
            <p:nvSpPr>
              <p:cNvPr id="4" name="文本框 3">
                <a:extLst>
                  <a:ext uri="{FF2B5EF4-FFF2-40B4-BE49-F238E27FC236}">
                    <a16:creationId xmlns:a16="http://schemas.microsoft.com/office/drawing/2014/main" id="{B1B31EE6-2CDD-4931-87C1-D3C13A19EAB1}"/>
                  </a:ext>
                </a:extLst>
              </p:cNvPr>
              <p:cNvSpPr txBox="1"/>
              <p:nvPr/>
            </p:nvSpPr>
            <p:spPr>
              <a:xfrm>
                <a:off x="431858" y="1026794"/>
                <a:ext cx="461665" cy="1080120"/>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仿真目的</a:t>
                </a:r>
              </a:p>
            </p:txBody>
          </p:sp>
        </p:grpSp>
        <p:grpSp>
          <p:nvGrpSpPr>
            <p:cNvPr id="23" name="组合 22">
              <a:extLst>
                <a:ext uri="{FF2B5EF4-FFF2-40B4-BE49-F238E27FC236}">
                  <a16:creationId xmlns:a16="http://schemas.microsoft.com/office/drawing/2014/main" id="{A5D0B396-6AB9-4010-85C4-4DFBA09C5D6D}"/>
                </a:ext>
              </a:extLst>
            </p:cNvPr>
            <p:cNvGrpSpPr/>
            <p:nvPr/>
          </p:nvGrpSpPr>
          <p:grpSpPr>
            <a:xfrm>
              <a:off x="3140976" y="632977"/>
              <a:ext cx="5561711" cy="2126288"/>
              <a:chOff x="3140976" y="632977"/>
              <a:chExt cx="5561711" cy="2126288"/>
            </a:xfrm>
          </p:grpSpPr>
          <p:sp>
            <p:nvSpPr>
              <p:cNvPr id="10" name="文本框 9">
                <a:extLst>
                  <a:ext uri="{FF2B5EF4-FFF2-40B4-BE49-F238E27FC236}">
                    <a16:creationId xmlns:a16="http://schemas.microsoft.com/office/drawing/2014/main" id="{3C694348-E55C-49A7-A50B-1ED37C47C7C6}"/>
                  </a:ext>
                </a:extLst>
              </p:cNvPr>
              <p:cNvSpPr txBox="1"/>
              <p:nvPr/>
            </p:nvSpPr>
            <p:spPr>
              <a:xfrm>
                <a:off x="3675203" y="632977"/>
                <a:ext cx="5027484" cy="212628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仿真对象：</a:t>
                </a:r>
                <a:r>
                  <a:rPr lang="en-US" altLang="zh-CN" sz="1400" dirty="0"/>
                  <a:t>10</a:t>
                </a:r>
                <a:r>
                  <a:rPr lang="zh-CN" altLang="en-US" sz="1400" dirty="0"/>
                  <a:t>目、</a:t>
                </a:r>
                <a:r>
                  <a:rPr lang="en-US" altLang="zh-CN" sz="1400" dirty="0"/>
                  <a:t>40</a:t>
                </a:r>
                <a:r>
                  <a:rPr lang="zh-CN" altLang="en-US" sz="1400" dirty="0"/>
                  <a:t>目、</a:t>
                </a:r>
                <a:r>
                  <a:rPr lang="en-US" altLang="zh-CN" sz="1400" dirty="0"/>
                  <a:t>400</a:t>
                </a:r>
                <a:r>
                  <a:rPr lang="zh-CN" altLang="en-US" sz="1400" dirty="0"/>
                  <a:t>目固体含量为</a:t>
                </a:r>
                <a:r>
                  <a:rPr lang="en-US" altLang="zh-CN" sz="1400" dirty="0"/>
                  <a:t>40%</a:t>
                </a:r>
                <a:r>
                  <a:rPr lang="zh-CN" altLang="en-US" sz="1400" dirty="0"/>
                  <a:t>的云母粉制得的飞机管道水性阻尼减振涂层厚度为</a:t>
                </a:r>
                <a:r>
                  <a:rPr lang="en-US" altLang="zh-CN" sz="1400" dirty="0"/>
                  <a:t>0.6mm</a:t>
                </a:r>
                <a:r>
                  <a:rPr lang="zh-CN" altLang="en-US" sz="1400" dirty="0"/>
                  <a:t>的试验件</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仿真方式：</a:t>
                </a:r>
                <a:r>
                  <a:rPr lang="zh-CN" altLang="en-US" sz="1400" dirty="0"/>
                  <a:t>谐响应仿真</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仿真参数获取：</a:t>
                </a:r>
                <a:endParaRPr lang="en-US" altLang="zh-CN" sz="1400" b="1" u="sng" dirty="0">
                  <a:ln cmpd="dbl">
                    <a:solidFill>
                      <a:srgbClr val="1F65B0"/>
                    </a:solidFill>
                  </a:ln>
                  <a:uFill>
                    <a:solidFill>
                      <a:srgbClr val="FF0000"/>
                    </a:solidFill>
                  </a:uFill>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厚度：</a:t>
                </a:r>
                <a:r>
                  <a:rPr lang="zh-CN" altLang="en-US" sz="1400" dirty="0">
                    <a:latin typeface="+mn-ea"/>
                  </a:rPr>
                  <a:t>游标卡尺</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质量：</a:t>
                </a:r>
                <a:r>
                  <a:rPr lang="zh-CN" altLang="en-US" sz="1400" dirty="0">
                    <a:latin typeface="+mn-ea"/>
                  </a:rPr>
                  <a:t>电子天平</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阻尼比：</a:t>
                </a:r>
                <a:r>
                  <a:rPr lang="zh-CN" altLang="en-US" sz="1400" dirty="0">
                    <a:latin typeface="+mn-ea"/>
                  </a:rPr>
                  <a:t>试验数据计算</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材料阻尼系数：</a:t>
                </a:r>
                <a:r>
                  <a:rPr lang="zh-CN" altLang="en-US" sz="1400" dirty="0">
                    <a:latin typeface="+mn-ea"/>
                  </a:rPr>
                  <a:t>试验数据计算</a:t>
                </a:r>
                <a:endParaRPr lang="en-US" altLang="zh-CN" sz="1400" dirty="0">
                  <a:latin typeface="+mn-ea"/>
                </a:endParaRPr>
              </a:p>
            </p:txBody>
          </p:sp>
          <p:sp>
            <p:nvSpPr>
              <p:cNvPr id="11" name="文本框 10">
                <a:extLst>
                  <a:ext uri="{FF2B5EF4-FFF2-40B4-BE49-F238E27FC236}">
                    <a16:creationId xmlns:a16="http://schemas.microsoft.com/office/drawing/2014/main" id="{AE106F12-ED7B-4235-84E5-1056D50A4EB8}"/>
                  </a:ext>
                </a:extLst>
              </p:cNvPr>
              <p:cNvSpPr txBox="1"/>
              <p:nvPr/>
            </p:nvSpPr>
            <p:spPr>
              <a:xfrm>
                <a:off x="3140976" y="1153141"/>
                <a:ext cx="461665" cy="1095626"/>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仿真方案</a:t>
                </a:r>
              </a:p>
            </p:txBody>
          </p:sp>
        </p:grpSp>
      </p:grpSp>
      <p:sp>
        <p:nvSpPr>
          <p:cNvPr id="12" name="文本框 11">
            <a:extLst>
              <a:ext uri="{FF2B5EF4-FFF2-40B4-BE49-F238E27FC236}">
                <a16:creationId xmlns:a16="http://schemas.microsoft.com/office/drawing/2014/main" id="{7933B338-E5FF-4DF7-ABD8-0D4087733DA1}"/>
              </a:ext>
            </a:extLst>
          </p:cNvPr>
          <p:cNvSpPr txBox="1"/>
          <p:nvPr/>
        </p:nvSpPr>
        <p:spPr>
          <a:xfrm>
            <a:off x="70239" y="3406253"/>
            <a:ext cx="461665" cy="1095626"/>
          </a:xfrm>
          <a:prstGeom prst="rect">
            <a:avLst/>
          </a:prstGeom>
          <a:solidFill>
            <a:srgbClr val="00642D"/>
          </a:solidFill>
          <a:ln w="22225">
            <a:solidFill>
              <a:schemeClr val="tx1"/>
            </a:solidFill>
          </a:ln>
        </p:spPr>
        <p:txBody>
          <a:bodyPr vert="eaVert" wrap="square" rtlCol="0">
            <a:spAutoFit/>
          </a:bodyPr>
          <a:lstStyle/>
          <a:p>
            <a:pPr algn="ctr"/>
            <a:r>
              <a:rPr lang="zh-CN" altLang="en-US" dirty="0">
                <a:solidFill>
                  <a:schemeClr val="bg1"/>
                </a:solidFill>
              </a:rPr>
              <a:t>仿真参数</a:t>
            </a:r>
          </a:p>
        </p:txBody>
      </p:sp>
      <p:sp>
        <p:nvSpPr>
          <p:cNvPr id="5" name="矩形 4">
            <a:extLst>
              <a:ext uri="{FF2B5EF4-FFF2-40B4-BE49-F238E27FC236}">
                <a16:creationId xmlns:a16="http://schemas.microsoft.com/office/drawing/2014/main" id="{F694C124-EAA4-4DB9-A9F9-FEA71CE9F8A6}"/>
              </a:ext>
            </a:extLst>
          </p:cNvPr>
          <p:cNvSpPr/>
          <p:nvPr/>
        </p:nvSpPr>
        <p:spPr bwMode="auto">
          <a:xfrm>
            <a:off x="600550" y="3260089"/>
            <a:ext cx="8450304" cy="138795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aphicFrame>
        <p:nvGraphicFramePr>
          <p:cNvPr id="8" name="表格 16">
            <a:extLst>
              <a:ext uri="{FF2B5EF4-FFF2-40B4-BE49-F238E27FC236}">
                <a16:creationId xmlns:a16="http://schemas.microsoft.com/office/drawing/2014/main" id="{8A1E4367-D4B6-4ADE-A11F-3F47EBBF60F5}"/>
              </a:ext>
            </a:extLst>
          </p:cNvPr>
          <p:cNvGraphicFramePr>
            <a:graphicFrameLocks noGrp="1"/>
          </p:cNvGraphicFramePr>
          <p:nvPr>
            <p:extLst>
              <p:ext uri="{D42A27DB-BD31-4B8C-83A1-F6EECF244321}">
                <p14:modId xmlns:p14="http://schemas.microsoft.com/office/powerpoint/2010/main" val="3775762345"/>
              </p:ext>
            </p:extLst>
          </p:nvPr>
        </p:nvGraphicFramePr>
        <p:xfrm>
          <a:off x="665065" y="3344466"/>
          <a:ext cx="8321275" cy="1219200"/>
        </p:xfrm>
        <a:graphic>
          <a:graphicData uri="http://schemas.openxmlformats.org/drawingml/2006/table">
            <a:tbl>
              <a:tblPr firstRow="1" bandRow="1">
                <a:tableStyleId>{5C22544A-7EE6-4342-B048-85BDC9FD1C3A}</a:tableStyleId>
              </a:tblPr>
              <a:tblGrid>
                <a:gridCol w="1664255">
                  <a:extLst>
                    <a:ext uri="{9D8B030D-6E8A-4147-A177-3AD203B41FA5}">
                      <a16:colId xmlns:a16="http://schemas.microsoft.com/office/drawing/2014/main" val="2089588719"/>
                    </a:ext>
                  </a:extLst>
                </a:gridCol>
                <a:gridCol w="1512706">
                  <a:extLst>
                    <a:ext uri="{9D8B030D-6E8A-4147-A177-3AD203B41FA5}">
                      <a16:colId xmlns:a16="http://schemas.microsoft.com/office/drawing/2014/main" val="3229704748"/>
                    </a:ext>
                  </a:extLst>
                </a:gridCol>
                <a:gridCol w="1728192">
                  <a:extLst>
                    <a:ext uri="{9D8B030D-6E8A-4147-A177-3AD203B41FA5}">
                      <a16:colId xmlns:a16="http://schemas.microsoft.com/office/drawing/2014/main" val="3712682697"/>
                    </a:ext>
                  </a:extLst>
                </a:gridCol>
                <a:gridCol w="1512168">
                  <a:extLst>
                    <a:ext uri="{9D8B030D-6E8A-4147-A177-3AD203B41FA5}">
                      <a16:colId xmlns:a16="http://schemas.microsoft.com/office/drawing/2014/main" val="4205662608"/>
                    </a:ext>
                  </a:extLst>
                </a:gridCol>
                <a:gridCol w="1903954">
                  <a:extLst>
                    <a:ext uri="{9D8B030D-6E8A-4147-A177-3AD203B41FA5}">
                      <a16:colId xmlns:a16="http://schemas.microsoft.com/office/drawing/2014/main" val="1212058647"/>
                    </a:ext>
                  </a:extLst>
                </a:gridCol>
              </a:tblGrid>
              <a:tr h="0">
                <a:tc>
                  <a:txBody>
                    <a:bodyPr/>
                    <a:lstStyle/>
                    <a:p>
                      <a:pPr algn="ctr"/>
                      <a:r>
                        <a:rPr lang="zh-CN" altLang="en-US" sz="1400" dirty="0"/>
                        <a:t>填料目数</a:t>
                      </a:r>
                      <a:r>
                        <a:rPr lang="en-US" altLang="zh-CN" sz="1400" dirty="0"/>
                        <a:t>/</a:t>
                      </a:r>
                      <a:r>
                        <a:rPr lang="zh-CN" altLang="en-US" sz="1400" dirty="0"/>
                        <a:t>目</a:t>
                      </a:r>
                    </a:p>
                  </a:txBody>
                  <a:tcPr/>
                </a:tc>
                <a:tc>
                  <a:txBody>
                    <a:bodyPr/>
                    <a:lstStyle/>
                    <a:p>
                      <a:pPr algn="ctr"/>
                      <a:r>
                        <a:rPr lang="zh-CN" altLang="en-US" sz="1400" dirty="0"/>
                        <a:t>涂层质量</a:t>
                      </a:r>
                      <a:r>
                        <a:rPr lang="en-US" altLang="zh-CN" sz="1400" dirty="0"/>
                        <a:t>/g</a:t>
                      </a:r>
                      <a:endParaRPr lang="zh-CN" altLang="en-US" sz="1400" dirty="0"/>
                    </a:p>
                  </a:txBody>
                  <a:tcPr/>
                </a:tc>
                <a:tc>
                  <a:txBody>
                    <a:bodyPr/>
                    <a:lstStyle/>
                    <a:p>
                      <a:pPr algn="ctr"/>
                      <a:r>
                        <a:rPr lang="zh-CN" altLang="en-US" sz="1400" dirty="0"/>
                        <a:t>涂层密度</a:t>
                      </a:r>
                      <a:r>
                        <a:rPr lang="en-US" altLang="zh-CN" sz="1400" dirty="0"/>
                        <a:t>/g·mm</a:t>
                      </a:r>
                      <a:r>
                        <a:rPr lang="en-US" altLang="zh-CN" sz="1400" baseline="30000" dirty="0"/>
                        <a:t>-3</a:t>
                      </a:r>
                      <a:endParaRPr lang="zh-CN" altLang="en-US" sz="1400" baseline="30000" dirty="0"/>
                    </a:p>
                  </a:txBody>
                  <a:tcPr/>
                </a:tc>
                <a:tc>
                  <a:txBody>
                    <a:bodyPr/>
                    <a:lstStyle/>
                    <a:p>
                      <a:pPr algn="ctr"/>
                      <a:r>
                        <a:rPr lang="zh-CN" altLang="en-US" sz="1400" dirty="0"/>
                        <a:t>阻尼比</a:t>
                      </a:r>
                      <a:r>
                        <a:rPr lang="en-US" altLang="zh-CN" sz="1400" dirty="0"/>
                        <a:t>/%</a:t>
                      </a:r>
                      <a:endParaRPr lang="zh-CN" altLang="en-US" sz="1400" dirty="0"/>
                    </a:p>
                  </a:txBody>
                  <a:tcPr/>
                </a:tc>
                <a:tc>
                  <a:txBody>
                    <a:bodyPr/>
                    <a:lstStyle/>
                    <a:p>
                      <a:pPr algn="ctr"/>
                      <a:r>
                        <a:rPr lang="zh-CN" altLang="en-US" sz="1400" dirty="0"/>
                        <a:t>材料阻尼系数</a:t>
                      </a:r>
                      <a:r>
                        <a:rPr lang="en-US" altLang="zh-CN" sz="1400" dirty="0"/>
                        <a:t>/(N·s/m)</a:t>
                      </a:r>
                      <a:endParaRPr lang="zh-CN" altLang="en-US" sz="1400" dirty="0"/>
                    </a:p>
                  </a:txBody>
                  <a:tcPr/>
                </a:tc>
                <a:extLst>
                  <a:ext uri="{0D108BD9-81ED-4DB2-BD59-A6C34878D82A}">
                    <a16:rowId xmlns:a16="http://schemas.microsoft.com/office/drawing/2014/main" val="2535980270"/>
                  </a:ext>
                </a:extLst>
              </a:tr>
              <a:tr h="139623">
                <a:tc>
                  <a:txBody>
                    <a:bodyPr/>
                    <a:lstStyle/>
                    <a:p>
                      <a:pPr algn="ctr"/>
                      <a:r>
                        <a:rPr lang="en-US" altLang="zh-CN" sz="1400" dirty="0"/>
                        <a:t>10</a:t>
                      </a:r>
                      <a:endParaRPr lang="zh-CN" altLang="en-US" sz="1400" dirty="0"/>
                    </a:p>
                  </a:txBody>
                  <a:tcPr/>
                </a:tc>
                <a:tc>
                  <a:txBody>
                    <a:bodyPr/>
                    <a:lstStyle/>
                    <a:p>
                      <a:pPr algn="ctr"/>
                      <a:r>
                        <a:rPr lang="en-US" altLang="zh-CN" sz="1400" dirty="0"/>
                        <a:t>3.375</a:t>
                      </a:r>
                      <a:endParaRPr lang="zh-CN" altLang="en-US" sz="1400" dirty="0"/>
                    </a:p>
                  </a:txBody>
                  <a:tcPr/>
                </a:tc>
                <a:tc>
                  <a:txBody>
                    <a:bodyPr/>
                    <a:lstStyle/>
                    <a:p>
                      <a:pPr algn="ctr"/>
                      <a:r>
                        <a:rPr lang="en-US" altLang="zh-CN" sz="1400" kern="1200" dirty="0">
                          <a:solidFill>
                            <a:schemeClr val="dk1"/>
                          </a:solidFill>
                          <a:latin typeface="+mn-lt"/>
                          <a:ea typeface="+mn-ea"/>
                          <a:cs typeface="+mn-cs"/>
                        </a:rPr>
                        <a:t>6.25e</a:t>
                      </a:r>
                      <a:r>
                        <a:rPr lang="en-US" altLang="zh-CN" sz="1400" kern="1200" baseline="30000" dirty="0">
                          <a:solidFill>
                            <a:schemeClr val="dk1"/>
                          </a:solidFill>
                          <a:latin typeface="+mn-lt"/>
                          <a:ea typeface="+mn-ea"/>
                          <a:cs typeface="+mn-cs"/>
                        </a:rPr>
                        <a:t>-10</a:t>
                      </a:r>
                      <a:endParaRPr lang="zh-CN" altLang="en-US" sz="1400" kern="1200" baseline="30000" dirty="0">
                        <a:solidFill>
                          <a:schemeClr val="dk1"/>
                        </a:solidFill>
                        <a:latin typeface="+mn-lt"/>
                        <a:ea typeface="+mn-ea"/>
                        <a:cs typeface="+mn-cs"/>
                      </a:endParaRPr>
                    </a:p>
                  </a:txBody>
                  <a:tcPr/>
                </a:tc>
                <a:tc>
                  <a:txBody>
                    <a:bodyPr/>
                    <a:lstStyle/>
                    <a:p>
                      <a:pPr algn="ctr"/>
                      <a:r>
                        <a:rPr lang="en-US" altLang="zh-CN" sz="1400" kern="1200" dirty="0">
                          <a:solidFill>
                            <a:schemeClr val="dk1"/>
                          </a:solidFill>
                          <a:latin typeface="+mn-lt"/>
                          <a:ea typeface="+mn-ea"/>
                          <a:cs typeface="+mn-cs"/>
                        </a:rPr>
                        <a:t>0.02235</a:t>
                      </a:r>
                      <a:endParaRPr lang="zh-CN" altLang="en-US" sz="1400" kern="1200" dirty="0">
                        <a:solidFill>
                          <a:schemeClr val="dk1"/>
                        </a:solidFill>
                        <a:latin typeface="+mn-lt"/>
                        <a:ea typeface="+mn-ea"/>
                        <a:cs typeface="+mn-cs"/>
                      </a:endParaRPr>
                    </a:p>
                  </a:txBody>
                  <a:tcPr/>
                </a:tc>
                <a:tc>
                  <a:txBody>
                    <a:bodyPr/>
                    <a:lstStyle/>
                    <a:p>
                      <a:pPr algn="ctr"/>
                      <a:r>
                        <a:rPr lang="en-US" altLang="zh-CN" sz="1400" dirty="0"/>
                        <a:t>0.05715</a:t>
                      </a:r>
                      <a:endParaRPr lang="zh-CN" altLang="en-US" sz="1400" dirty="0"/>
                    </a:p>
                  </a:txBody>
                  <a:tcPr/>
                </a:tc>
                <a:extLst>
                  <a:ext uri="{0D108BD9-81ED-4DB2-BD59-A6C34878D82A}">
                    <a16:rowId xmlns:a16="http://schemas.microsoft.com/office/drawing/2014/main" val="2083077195"/>
                  </a:ext>
                </a:extLst>
              </a:tr>
              <a:tr h="139623">
                <a:tc>
                  <a:txBody>
                    <a:bodyPr/>
                    <a:lstStyle/>
                    <a:p>
                      <a:pPr algn="ctr"/>
                      <a:r>
                        <a:rPr lang="en-US" altLang="zh-CN" sz="1400" dirty="0"/>
                        <a:t>40</a:t>
                      </a:r>
                      <a:endParaRPr lang="zh-CN" altLang="en-US" sz="1400" dirty="0"/>
                    </a:p>
                  </a:txBody>
                  <a:tcPr/>
                </a:tc>
                <a:tc>
                  <a:txBody>
                    <a:bodyPr/>
                    <a:lstStyle/>
                    <a:p>
                      <a:pPr algn="ctr"/>
                      <a:r>
                        <a:rPr lang="en-US" altLang="zh-CN" sz="1400" dirty="0"/>
                        <a:t>4.058</a:t>
                      </a:r>
                      <a:endParaRPr lang="zh-CN" altLang="en-US" sz="1400" dirty="0"/>
                    </a:p>
                  </a:txBody>
                  <a:tcPr/>
                </a:tc>
                <a:tc>
                  <a:txBody>
                    <a:bodyPr/>
                    <a:lstStyle/>
                    <a:p>
                      <a:pPr algn="ctr"/>
                      <a:r>
                        <a:rPr lang="en-US" altLang="zh-CN" sz="1400" kern="1200" dirty="0">
                          <a:solidFill>
                            <a:schemeClr val="dk1"/>
                          </a:solidFill>
                          <a:latin typeface="+mn-lt"/>
                          <a:ea typeface="+mn-ea"/>
                          <a:cs typeface="+mn-cs"/>
                        </a:rPr>
                        <a:t>7.51e</a:t>
                      </a:r>
                      <a:r>
                        <a:rPr lang="en-US" altLang="zh-CN" sz="1400" kern="1200" baseline="30000" dirty="0">
                          <a:solidFill>
                            <a:schemeClr val="dk1"/>
                          </a:solidFill>
                          <a:latin typeface="+mn-lt"/>
                          <a:ea typeface="+mn-ea"/>
                          <a:cs typeface="+mn-cs"/>
                        </a:rPr>
                        <a:t>-10</a:t>
                      </a:r>
                      <a:endParaRPr lang="zh-CN" altLang="en-US" sz="1400" kern="1200" baseline="30000" dirty="0">
                        <a:solidFill>
                          <a:schemeClr val="dk1"/>
                        </a:solidFill>
                        <a:latin typeface="+mn-lt"/>
                        <a:ea typeface="+mn-ea"/>
                        <a:cs typeface="+mn-cs"/>
                      </a:endParaRPr>
                    </a:p>
                  </a:txBody>
                  <a:tcPr/>
                </a:tc>
                <a:tc>
                  <a:txBody>
                    <a:bodyPr/>
                    <a:lstStyle/>
                    <a:p>
                      <a:pPr algn="ctr"/>
                      <a:r>
                        <a:rPr lang="en-US" altLang="zh-CN" sz="1400" dirty="0"/>
                        <a:t>0.02450</a:t>
                      </a:r>
                      <a:endParaRPr lang="zh-CN" altLang="en-US" sz="1400" dirty="0"/>
                    </a:p>
                  </a:txBody>
                  <a:tcPr/>
                </a:tc>
                <a:tc>
                  <a:txBody>
                    <a:bodyPr/>
                    <a:lstStyle/>
                    <a:p>
                      <a:pPr algn="ctr"/>
                      <a:r>
                        <a:rPr lang="en-US" altLang="zh-CN" sz="1400" dirty="0"/>
                        <a:t>0.06595</a:t>
                      </a:r>
                      <a:endParaRPr lang="zh-CN" altLang="en-US" sz="1400" dirty="0"/>
                    </a:p>
                  </a:txBody>
                  <a:tcPr/>
                </a:tc>
                <a:extLst>
                  <a:ext uri="{0D108BD9-81ED-4DB2-BD59-A6C34878D82A}">
                    <a16:rowId xmlns:a16="http://schemas.microsoft.com/office/drawing/2014/main" val="2318963739"/>
                  </a:ext>
                </a:extLst>
              </a:tr>
              <a:tr h="139623">
                <a:tc>
                  <a:txBody>
                    <a:bodyPr/>
                    <a:lstStyle/>
                    <a:p>
                      <a:pPr algn="ctr"/>
                      <a:r>
                        <a:rPr lang="en-US" altLang="zh-CN" sz="1400" dirty="0"/>
                        <a:t>400</a:t>
                      </a:r>
                      <a:endParaRPr lang="zh-CN" altLang="en-US" sz="1400" dirty="0"/>
                    </a:p>
                  </a:txBody>
                  <a:tcPr/>
                </a:tc>
                <a:tc>
                  <a:txBody>
                    <a:bodyPr/>
                    <a:lstStyle/>
                    <a:p>
                      <a:pPr algn="ctr"/>
                      <a:r>
                        <a:rPr lang="en-US" altLang="zh-CN" sz="1400" dirty="0"/>
                        <a:t>3.545</a:t>
                      </a:r>
                      <a:endParaRPr lang="zh-CN" altLang="en-US" sz="1400" dirty="0"/>
                    </a:p>
                  </a:txBody>
                  <a:tcPr/>
                </a:tc>
                <a:tc>
                  <a:txBody>
                    <a:bodyPr/>
                    <a:lstStyle/>
                    <a:p>
                      <a:pPr algn="ctr"/>
                      <a:r>
                        <a:rPr lang="en-US" altLang="zh-CN" sz="1400" kern="1200" dirty="0">
                          <a:solidFill>
                            <a:schemeClr val="dk1"/>
                          </a:solidFill>
                          <a:latin typeface="+mn-lt"/>
                          <a:ea typeface="+mn-ea"/>
                          <a:cs typeface="+mn-cs"/>
                        </a:rPr>
                        <a:t>6.56e</a:t>
                      </a:r>
                      <a:r>
                        <a:rPr lang="en-US" altLang="zh-CN" sz="1400" kern="1200" baseline="30000" dirty="0">
                          <a:solidFill>
                            <a:schemeClr val="dk1"/>
                          </a:solidFill>
                          <a:latin typeface="+mn-lt"/>
                          <a:ea typeface="+mn-ea"/>
                          <a:cs typeface="+mn-cs"/>
                        </a:rPr>
                        <a:t>-10</a:t>
                      </a:r>
                      <a:endParaRPr lang="zh-CN" altLang="en-US" sz="1400" kern="1200" baseline="30000" dirty="0">
                        <a:solidFill>
                          <a:schemeClr val="dk1"/>
                        </a:solidFill>
                        <a:latin typeface="+mn-lt"/>
                        <a:ea typeface="+mn-ea"/>
                        <a:cs typeface="+mn-cs"/>
                      </a:endParaRPr>
                    </a:p>
                  </a:txBody>
                  <a:tcPr/>
                </a:tc>
                <a:tc>
                  <a:txBody>
                    <a:bodyPr/>
                    <a:lstStyle/>
                    <a:p>
                      <a:pPr algn="ctr"/>
                      <a:r>
                        <a:rPr lang="en-US" altLang="zh-CN" sz="1400" dirty="0"/>
                        <a:t>0.02395</a:t>
                      </a:r>
                      <a:endParaRPr lang="zh-CN" altLang="en-US" sz="1400" dirty="0"/>
                    </a:p>
                  </a:txBody>
                  <a:tcPr/>
                </a:tc>
                <a:tc>
                  <a:txBody>
                    <a:bodyPr/>
                    <a:lstStyle/>
                    <a:p>
                      <a:pPr algn="ctr"/>
                      <a:r>
                        <a:rPr lang="en-US" altLang="zh-CN" sz="1400" dirty="0"/>
                        <a:t>0.05749</a:t>
                      </a:r>
                      <a:endParaRPr lang="zh-CN" altLang="en-US" sz="1400" dirty="0"/>
                    </a:p>
                  </a:txBody>
                  <a:tcPr/>
                </a:tc>
                <a:extLst>
                  <a:ext uri="{0D108BD9-81ED-4DB2-BD59-A6C34878D82A}">
                    <a16:rowId xmlns:a16="http://schemas.microsoft.com/office/drawing/2014/main" val="432635012"/>
                  </a:ext>
                </a:extLst>
              </a:tr>
            </a:tbl>
          </a:graphicData>
        </a:graphic>
      </p:graphicFrame>
      <p:sp>
        <p:nvSpPr>
          <p:cNvPr id="17" name="箭头: 下 16">
            <a:extLst>
              <a:ext uri="{FF2B5EF4-FFF2-40B4-BE49-F238E27FC236}">
                <a16:creationId xmlns:a16="http://schemas.microsoft.com/office/drawing/2014/main" id="{95E8FD90-344D-4281-A421-B597D12DFD23}"/>
              </a:ext>
            </a:extLst>
          </p:cNvPr>
          <p:cNvSpPr/>
          <p:nvPr/>
        </p:nvSpPr>
        <p:spPr bwMode="auto">
          <a:xfrm>
            <a:off x="4124052" y="2809481"/>
            <a:ext cx="360040" cy="39601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309248950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同固体含量不同目数的云母粉填料同涂层厚度仿真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4" name="组合 3">
            <a:extLst>
              <a:ext uri="{FF2B5EF4-FFF2-40B4-BE49-F238E27FC236}">
                <a16:creationId xmlns:a16="http://schemas.microsoft.com/office/drawing/2014/main" id="{F852A038-50C8-4BCD-B3F5-4B611B73CB43}"/>
              </a:ext>
            </a:extLst>
          </p:cNvPr>
          <p:cNvGrpSpPr/>
          <p:nvPr/>
        </p:nvGrpSpPr>
        <p:grpSpPr>
          <a:xfrm>
            <a:off x="155662" y="585143"/>
            <a:ext cx="5125016" cy="3919148"/>
            <a:chOff x="317415" y="559422"/>
            <a:chExt cx="5125016" cy="3919148"/>
          </a:xfrm>
        </p:grpSpPr>
        <p:pic>
          <p:nvPicPr>
            <p:cNvPr id="17" name="图片 16">
              <a:extLst>
                <a:ext uri="{FF2B5EF4-FFF2-40B4-BE49-F238E27FC236}">
                  <a16:creationId xmlns:a16="http://schemas.microsoft.com/office/drawing/2014/main" id="{DB39BDEC-AA7A-41EE-A94D-B6FC3313F3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7" y="559422"/>
              <a:ext cx="2699385" cy="1875155"/>
            </a:xfrm>
            <a:prstGeom prst="rect">
              <a:avLst/>
            </a:prstGeom>
          </p:spPr>
        </p:pic>
        <p:pic>
          <p:nvPicPr>
            <p:cNvPr id="21" name="图片 20">
              <a:extLst>
                <a:ext uri="{FF2B5EF4-FFF2-40B4-BE49-F238E27FC236}">
                  <a16:creationId xmlns:a16="http://schemas.microsoft.com/office/drawing/2014/main" id="{52F12725-1928-4E4E-ACE7-58B58E2CA1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43046" y="576845"/>
              <a:ext cx="2699385" cy="1875155"/>
            </a:xfrm>
            <a:prstGeom prst="rect">
              <a:avLst/>
            </a:prstGeom>
          </p:spPr>
        </p:pic>
        <p:grpSp>
          <p:nvGrpSpPr>
            <p:cNvPr id="2" name="组合 1">
              <a:extLst>
                <a:ext uri="{FF2B5EF4-FFF2-40B4-BE49-F238E27FC236}">
                  <a16:creationId xmlns:a16="http://schemas.microsoft.com/office/drawing/2014/main" id="{5F6617E4-435B-4251-A3EC-A6D945A8AD77}"/>
                </a:ext>
              </a:extLst>
            </p:cNvPr>
            <p:cNvGrpSpPr/>
            <p:nvPr/>
          </p:nvGrpSpPr>
          <p:grpSpPr>
            <a:xfrm>
              <a:off x="317415" y="654802"/>
              <a:ext cx="4948276" cy="3823768"/>
              <a:chOff x="317415" y="654802"/>
              <a:chExt cx="4948276" cy="3823768"/>
            </a:xfrm>
          </p:grpSpPr>
          <p:pic>
            <p:nvPicPr>
              <p:cNvPr id="24" name="图片 23">
                <a:extLst>
                  <a:ext uri="{FF2B5EF4-FFF2-40B4-BE49-F238E27FC236}">
                    <a16:creationId xmlns:a16="http://schemas.microsoft.com/office/drawing/2014/main" id="{2A0B2760-E3CD-49A2-BDC0-AEC95FA3044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7415" y="2526499"/>
                <a:ext cx="2699385" cy="1875155"/>
              </a:xfrm>
              <a:prstGeom prst="rect">
                <a:avLst/>
              </a:prstGeom>
            </p:spPr>
          </p:pic>
          <p:sp>
            <p:nvSpPr>
              <p:cNvPr id="5" name="矩形 4">
                <a:extLst>
                  <a:ext uri="{FF2B5EF4-FFF2-40B4-BE49-F238E27FC236}">
                    <a16:creationId xmlns:a16="http://schemas.microsoft.com/office/drawing/2014/main" id="{F694C124-EAA4-4DB9-A9F9-FEA71CE9F8A6}"/>
                  </a:ext>
                </a:extLst>
              </p:cNvPr>
              <p:cNvSpPr/>
              <p:nvPr/>
            </p:nvSpPr>
            <p:spPr bwMode="auto">
              <a:xfrm>
                <a:off x="441155" y="654802"/>
                <a:ext cx="4824536" cy="3823768"/>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2" name="文本框 21">
                <a:extLst>
                  <a:ext uri="{FF2B5EF4-FFF2-40B4-BE49-F238E27FC236}">
                    <a16:creationId xmlns:a16="http://schemas.microsoft.com/office/drawing/2014/main" id="{8F585ACF-F48E-4C8B-B426-72CE0F86D84D}"/>
                  </a:ext>
                </a:extLst>
              </p:cNvPr>
              <p:cNvSpPr txBox="1"/>
              <p:nvPr/>
            </p:nvSpPr>
            <p:spPr>
              <a:xfrm>
                <a:off x="2987824" y="3268864"/>
                <a:ext cx="2108902" cy="298543"/>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ctr">
                  <a:lnSpc>
                    <a:spcPct val="120000"/>
                  </a:lnSpc>
                  <a:buNone/>
                </a:pPr>
                <a:r>
                  <a:rPr lang="zh-CN" altLang="en-US" sz="1200" b="1" dirty="0">
                    <a:latin typeface="等线" panose="02010600030101010101" pitchFamily="2" charset="-122"/>
                    <a:ea typeface="等线" panose="02010600030101010101" pitchFamily="2" charset="-122"/>
                  </a:rPr>
                  <a:t>误差：</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1.6%</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2.62%</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和</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1.75%</a:t>
                </a:r>
                <a:endParaRPr lang="zh-CN" altLang="en-US" sz="1200" dirty="0">
                  <a:latin typeface="Times New Roman" panose="02020603050405020304" pitchFamily="18" charset="0"/>
                  <a:ea typeface="等线" panose="02010600030101010101" pitchFamily="2" charset="-122"/>
                  <a:cs typeface="Times New Roman" panose="02020603050405020304" pitchFamily="18" charset="0"/>
                </a:endParaRPr>
              </a:p>
            </p:txBody>
          </p:sp>
        </p:grpSp>
      </p:grpSp>
      <p:sp>
        <p:nvSpPr>
          <p:cNvPr id="23" name="文本框 22">
            <a:extLst>
              <a:ext uri="{FF2B5EF4-FFF2-40B4-BE49-F238E27FC236}">
                <a16:creationId xmlns:a16="http://schemas.microsoft.com/office/drawing/2014/main" id="{D8B62BDA-2E53-464E-B7A0-7E112DE12F02}"/>
              </a:ext>
            </a:extLst>
          </p:cNvPr>
          <p:cNvSpPr txBox="1"/>
          <p:nvPr/>
        </p:nvSpPr>
        <p:spPr>
          <a:xfrm>
            <a:off x="5811688" y="635974"/>
            <a:ext cx="3188282" cy="3912866"/>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等线" panose="02010600030101010101" pitchFamily="2" charset="-122"/>
                <a:ea typeface="等线" panose="02010600030101010101" pitchFamily="2" charset="-122"/>
              </a:rPr>
              <a:t>根据</a:t>
            </a:r>
            <a:r>
              <a:rPr lang="zh-CN" altLang="en-US" b="1" dirty="0">
                <a:latin typeface="等线" panose="02010600030101010101" pitchFamily="2" charset="-122"/>
                <a:ea typeface="等线" panose="02010600030101010101" pitchFamily="2" charset="-122"/>
              </a:rPr>
              <a:t>半功率带宽法</a:t>
            </a:r>
            <a:r>
              <a:rPr lang="zh-CN" altLang="en-US" dirty="0">
                <a:latin typeface="等线" panose="02010600030101010101" pitchFamily="2" charset="-122"/>
                <a:ea typeface="等线" panose="02010600030101010101" pitchFamily="2" charset="-122"/>
              </a:rPr>
              <a:t>计算出的</a:t>
            </a:r>
            <a:r>
              <a:rPr lang="zh-CN" altLang="en-US" b="1" dirty="0">
                <a:latin typeface="等线" panose="02010600030101010101" pitchFamily="2" charset="-122"/>
                <a:ea typeface="等线" panose="02010600030101010101" pitchFamily="2" charset="-122"/>
              </a:rPr>
              <a:t>阻尼系数</a:t>
            </a:r>
            <a:r>
              <a:rPr lang="zh-CN" altLang="en-US" dirty="0">
                <a:latin typeface="等线" panose="02010600030101010101" pitchFamily="2" charset="-122"/>
                <a:ea typeface="等线" panose="02010600030101010101" pitchFamily="2" charset="-122"/>
              </a:rPr>
              <a:t>代入有限元模型后，仿真所得数据与试验测得数据</a:t>
            </a:r>
            <a:r>
              <a:rPr lang="zh-CN" altLang="en-US" b="1" dirty="0">
                <a:latin typeface="等线" panose="02010600030101010101" pitchFamily="2" charset="-122"/>
                <a:ea typeface="等线" panose="02010600030101010101" pitchFamily="2" charset="-122"/>
              </a:rPr>
              <a:t>较为吻合</a:t>
            </a:r>
            <a:r>
              <a:rPr lang="zh-CN" altLang="en-US" dirty="0">
                <a:latin typeface="等线" panose="02010600030101010101" pitchFamily="2" charset="-122"/>
                <a:ea typeface="等线" panose="02010600030101010101" pitchFamily="2" charset="-122"/>
              </a:rPr>
              <a:t>。</a:t>
            </a:r>
            <a:endParaRPr lang="en-US" altLang="zh-CN" dirty="0">
              <a:latin typeface="等线" panose="02010600030101010101" pitchFamily="2" charset="-122"/>
              <a:ea typeface="等线" panose="02010600030101010101" pitchFamily="2" charset="-122"/>
            </a:endParaRPr>
          </a:p>
          <a:p>
            <a:pPr marL="0" indent="360000" algn="just">
              <a:lnSpc>
                <a:spcPct val="120000"/>
              </a:lnSpc>
              <a:buNone/>
            </a:pPr>
            <a:r>
              <a:rPr lang="zh-CN" altLang="en-US" dirty="0">
                <a:latin typeface="等线" panose="02010600030101010101" pitchFamily="2" charset="-122"/>
                <a:ea typeface="等线" panose="02010600030101010101" pitchFamily="2" charset="-122"/>
              </a:rPr>
              <a:t>仿真所得结论与试验相同：</a:t>
            </a:r>
            <a:r>
              <a:rPr lang="en-US" altLang="zh-CN" dirty="0">
                <a:latin typeface="等线" panose="02010600030101010101" pitchFamily="2" charset="-122"/>
                <a:ea typeface="等线" panose="02010600030101010101" pitchFamily="2" charset="-122"/>
              </a:rPr>
              <a:t>40</a:t>
            </a:r>
            <a:r>
              <a:rPr lang="zh-CN" altLang="en-US" dirty="0">
                <a:latin typeface="等线" panose="02010600030101010101" pitchFamily="2" charset="-122"/>
                <a:ea typeface="等线" panose="02010600030101010101" pitchFamily="2" charset="-122"/>
              </a:rPr>
              <a:t>目云母粉制得的阻尼涂层阻尼性能比</a:t>
            </a:r>
            <a:r>
              <a:rPr lang="en-US" altLang="zh-CN" dirty="0">
                <a:latin typeface="等线" panose="02010600030101010101" pitchFamily="2" charset="-122"/>
                <a:ea typeface="等线" panose="02010600030101010101" pitchFamily="2" charset="-122"/>
              </a:rPr>
              <a:t>10</a:t>
            </a:r>
            <a:r>
              <a:rPr lang="zh-CN" altLang="en-US" dirty="0">
                <a:latin typeface="等线" panose="02010600030101010101" pitchFamily="2" charset="-122"/>
                <a:ea typeface="等线" panose="02010600030101010101" pitchFamily="2" charset="-122"/>
              </a:rPr>
              <a:t>目的阻尼性能要好。且</a:t>
            </a:r>
            <a:r>
              <a:rPr lang="en-US" altLang="zh-CN" dirty="0">
                <a:latin typeface="等线" panose="02010600030101010101" pitchFamily="2" charset="-122"/>
                <a:ea typeface="等线" panose="02010600030101010101" pitchFamily="2" charset="-122"/>
              </a:rPr>
              <a:t>400</a:t>
            </a:r>
            <a:r>
              <a:rPr lang="zh-CN" altLang="en-US" dirty="0">
                <a:latin typeface="等线" panose="02010600030101010101" pitchFamily="2" charset="-122"/>
                <a:ea typeface="等线" panose="02010600030101010101" pitchFamily="2" charset="-122"/>
              </a:rPr>
              <a:t>目粒径较小，制得的阻尼涂层在厚度较低时，云母片间的空隙仍较大，未出现滑移困难的情况，此时阻尼涂层的阻尼性能表现良好，</a:t>
            </a:r>
            <a:r>
              <a:rPr lang="zh-CN" altLang="en-US" b="1" dirty="0">
                <a:latin typeface="等线" panose="02010600030101010101" pitchFamily="2" charset="-122"/>
                <a:ea typeface="等线" panose="02010600030101010101" pitchFamily="2" charset="-122"/>
              </a:rPr>
              <a:t>证明了仿真模型的准确性和有效性</a:t>
            </a:r>
            <a:r>
              <a:rPr lang="zh-CN" altLang="en-US" dirty="0">
                <a:latin typeface="等线" panose="02010600030101010101" pitchFamily="2" charset="-122"/>
                <a:ea typeface="等线" panose="02010600030101010101" pitchFamily="2" charset="-122"/>
              </a:rPr>
              <a:t>。</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箭头: 右 6">
            <a:extLst>
              <a:ext uri="{FF2B5EF4-FFF2-40B4-BE49-F238E27FC236}">
                <a16:creationId xmlns:a16="http://schemas.microsoft.com/office/drawing/2014/main" id="{69979D01-AFB5-4805-8593-A4EA308BA3A4}"/>
              </a:ext>
            </a:extLst>
          </p:cNvPr>
          <p:cNvSpPr/>
          <p:nvPr/>
        </p:nvSpPr>
        <p:spPr bwMode="auto">
          <a:xfrm>
            <a:off x="5256104" y="2391731"/>
            <a:ext cx="403417" cy="36003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377805664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不同固体含量同目数的云母粉填料同涂层厚度仿真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4" name="组合 23">
            <a:extLst>
              <a:ext uri="{FF2B5EF4-FFF2-40B4-BE49-F238E27FC236}">
                <a16:creationId xmlns:a16="http://schemas.microsoft.com/office/drawing/2014/main" id="{5487678B-6FB1-4DBF-863A-F58BC1F6F0EF}"/>
              </a:ext>
            </a:extLst>
          </p:cNvPr>
          <p:cNvGrpSpPr/>
          <p:nvPr/>
        </p:nvGrpSpPr>
        <p:grpSpPr>
          <a:xfrm>
            <a:off x="435744" y="606818"/>
            <a:ext cx="8220448" cy="2148312"/>
            <a:chOff x="482239" y="632977"/>
            <a:chExt cx="8220448" cy="2148312"/>
          </a:xfrm>
        </p:grpSpPr>
        <p:grpSp>
          <p:nvGrpSpPr>
            <p:cNvPr id="18" name="组合 17">
              <a:extLst>
                <a:ext uri="{FF2B5EF4-FFF2-40B4-BE49-F238E27FC236}">
                  <a16:creationId xmlns:a16="http://schemas.microsoft.com/office/drawing/2014/main" id="{D10F0373-27D3-453A-B021-EFC71D85A183}"/>
                </a:ext>
              </a:extLst>
            </p:cNvPr>
            <p:cNvGrpSpPr/>
            <p:nvPr/>
          </p:nvGrpSpPr>
          <p:grpSpPr>
            <a:xfrm>
              <a:off x="482239" y="655001"/>
              <a:ext cx="2564554" cy="2126288"/>
              <a:chOff x="431858" y="541240"/>
              <a:chExt cx="2564554" cy="2126288"/>
            </a:xfrm>
          </p:grpSpPr>
          <p:sp>
            <p:nvSpPr>
              <p:cNvPr id="9" name="文本框 8">
                <a:extLst>
                  <a:ext uri="{FF2B5EF4-FFF2-40B4-BE49-F238E27FC236}">
                    <a16:creationId xmlns:a16="http://schemas.microsoft.com/office/drawing/2014/main" id="{AFCB081C-5D51-4454-8881-0E6D621CBABF}"/>
                  </a:ext>
                </a:extLst>
              </p:cNvPr>
              <p:cNvSpPr txBox="1"/>
              <p:nvPr/>
            </p:nvSpPr>
            <p:spPr>
              <a:xfrm>
                <a:off x="967373" y="541240"/>
                <a:ext cx="2029039" cy="212628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dirty="0"/>
                  <a:t>填料</a:t>
                </a:r>
                <a:r>
                  <a:rPr lang="zh-CN" altLang="en-US" sz="1400" b="1" u="sng" dirty="0">
                    <a:ln cmpd="dbl">
                      <a:solidFill>
                        <a:srgbClr val="1F65B0"/>
                      </a:solidFill>
                    </a:ln>
                    <a:uFill>
                      <a:solidFill>
                        <a:srgbClr val="FF0000"/>
                      </a:solidFill>
                    </a:uFill>
                  </a:rPr>
                  <a:t>高固体含量（</a:t>
                </a:r>
                <a:r>
                  <a:rPr lang="en-US" altLang="zh-CN" sz="1400" b="1" u="sng" dirty="0">
                    <a:ln cmpd="dbl">
                      <a:solidFill>
                        <a:srgbClr val="1F65B0"/>
                      </a:solidFill>
                    </a:ln>
                    <a:uFill>
                      <a:solidFill>
                        <a:srgbClr val="FF0000"/>
                      </a:solidFill>
                    </a:uFill>
                  </a:rPr>
                  <a:t>60%</a:t>
                </a:r>
                <a:r>
                  <a:rPr lang="zh-CN" altLang="en-US" sz="1400" b="1" u="sng" dirty="0">
                    <a:ln cmpd="dbl">
                      <a:solidFill>
                        <a:srgbClr val="1F65B0"/>
                      </a:solidFill>
                    </a:ln>
                    <a:uFill>
                      <a:solidFill>
                        <a:srgbClr val="FF0000"/>
                      </a:solidFill>
                    </a:uFill>
                  </a:rPr>
                  <a:t>）</a:t>
                </a:r>
                <a:r>
                  <a:rPr lang="zh-CN" altLang="en-US" sz="1400" dirty="0"/>
                  <a:t>时三种目数的</a:t>
                </a:r>
                <a:r>
                  <a:rPr lang="zh-CN" altLang="en-US" sz="1400" b="1" u="sng" dirty="0">
                    <a:ln cmpd="dbl">
                      <a:solidFill>
                        <a:srgbClr val="1F65B0"/>
                      </a:solidFill>
                    </a:ln>
                    <a:uFill>
                      <a:solidFill>
                        <a:srgbClr val="FF0000"/>
                      </a:solidFill>
                    </a:uFill>
                  </a:rPr>
                  <a:t>规律相似</a:t>
                </a:r>
                <a:r>
                  <a:rPr lang="zh-CN" altLang="en-US" sz="1400" dirty="0"/>
                  <a:t>，均形成了聚合网状结构，因此进行一组不同固体含量同目数的云母粉填料同涂层厚度的仿真，</a:t>
                </a:r>
                <a:r>
                  <a:rPr lang="zh-CN" altLang="en-US" sz="1400" b="1" u="sng" dirty="0">
                    <a:ln cmpd="dbl">
                      <a:solidFill>
                        <a:srgbClr val="1F65B0"/>
                      </a:solidFill>
                    </a:ln>
                    <a:uFill>
                      <a:solidFill>
                        <a:srgbClr val="FF0000"/>
                      </a:solidFill>
                    </a:uFill>
                  </a:rPr>
                  <a:t>验证</a:t>
                </a:r>
                <a:r>
                  <a:rPr lang="zh-CN" altLang="en-US" sz="1400" dirty="0"/>
                  <a:t>仿真模型的</a:t>
                </a:r>
                <a:r>
                  <a:rPr lang="zh-CN" altLang="en-US" sz="1400" b="1" u="sng" dirty="0">
                    <a:ln cmpd="dbl">
                      <a:solidFill>
                        <a:srgbClr val="1F65B0"/>
                      </a:solidFill>
                    </a:ln>
                    <a:uFill>
                      <a:solidFill>
                        <a:srgbClr val="FF0000"/>
                      </a:solidFill>
                    </a:uFill>
                  </a:rPr>
                  <a:t>有效性和准确性</a:t>
                </a:r>
                <a:r>
                  <a:rPr lang="zh-CN" altLang="en-US" sz="1400" dirty="0"/>
                  <a:t>。</a:t>
                </a:r>
              </a:p>
            </p:txBody>
          </p:sp>
          <p:sp>
            <p:nvSpPr>
              <p:cNvPr id="4" name="文本框 3">
                <a:extLst>
                  <a:ext uri="{FF2B5EF4-FFF2-40B4-BE49-F238E27FC236}">
                    <a16:creationId xmlns:a16="http://schemas.microsoft.com/office/drawing/2014/main" id="{B1B31EE6-2CDD-4931-87C1-D3C13A19EAB1}"/>
                  </a:ext>
                </a:extLst>
              </p:cNvPr>
              <p:cNvSpPr txBox="1"/>
              <p:nvPr/>
            </p:nvSpPr>
            <p:spPr>
              <a:xfrm>
                <a:off x="431858" y="1026794"/>
                <a:ext cx="461665" cy="1080120"/>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仿真目的</a:t>
                </a:r>
              </a:p>
            </p:txBody>
          </p:sp>
        </p:grpSp>
        <p:grpSp>
          <p:nvGrpSpPr>
            <p:cNvPr id="23" name="组合 22">
              <a:extLst>
                <a:ext uri="{FF2B5EF4-FFF2-40B4-BE49-F238E27FC236}">
                  <a16:creationId xmlns:a16="http://schemas.microsoft.com/office/drawing/2014/main" id="{A5D0B396-6AB9-4010-85C4-4DFBA09C5D6D}"/>
                </a:ext>
              </a:extLst>
            </p:cNvPr>
            <p:cNvGrpSpPr/>
            <p:nvPr/>
          </p:nvGrpSpPr>
          <p:grpSpPr>
            <a:xfrm>
              <a:off x="3140976" y="632977"/>
              <a:ext cx="5561711" cy="2126288"/>
              <a:chOff x="3140976" y="632977"/>
              <a:chExt cx="5561711" cy="2126288"/>
            </a:xfrm>
          </p:grpSpPr>
          <p:sp>
            <p:nvSpPr>
              <p:cNvPr id="10" name="文本框 9">
                <a:extLst>
                  <a:ext uri="{FF2B5EF4-FFF2-40B4-BE49-F238E27FC236}">
                    <a16:creationId xmlns:a16="http://schemas.microsoft.com/office/drawing/2014/main" id="{3C694348-E55C-49A7-A50B-1ED37C47C7C6}"/>
                  </a:ext>
                </a:extLst>
              </p:cNvPr>
              <p:cNvSpPr txBox="1"/>
              <p:nvPr/>
            </p:nvSpPr>
            <p:spPr>
              <a:xfrm>
                <a:off x="3675203" y="632977"/>
                <a:ext cx="5027484" cy="2126288"/>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仿真对象：</a:t>
                </a:r>
                <a:r>
                  <a:rPr lang="en-US" altLang="zh-CN" sz="1400" dirty="0"/>
                  <a:t>40</a:t>
                </a:r>
                <a:r>
                  <a:rPr lang="zh-CN" altLang="en-US" sz="1400" dirty="0"/>
                  <a:t>目固体含量为</a:t>
                </a:r>
                <a:r>
                  <a:rPr lang="en-US" altLang="zh-CN" sz="1400" dirty="0"/>
                  <a:t>20%</a:t>
                </a:r>
                <a:r>
                  <a:rPr lang="zh-CN" altLang="en-US" sz="1400" dirty="0"/>
                  <a:t>、</a:t>
                </a:r>
                <a:r>
                  <a:rPr lang="en-US" altLang="zh-CN" sz="1400" dirty="0"/>
                  <a:t>40%</a:t>
                </a:r>
                <a:r>
                  <a:rPr lang="zh-CN" altLang="en-US" sz="1400" dirty="0"/>
                  <a:t>和</a:t>
                </a:r>
                <a:r>
                  <a:rPr lang="en-US" altLang="zh-CN" sz="1400" dirty="0"/>
                  <a:t>60%</a:t>
                </a:r>
                <a:r>
                  <a:rPr lang="zh-CN" altLang="en-US" sz="1400" dirty="0"/>
                  <a:t>的云母粉制得的飞机管道水性阻尼减振涂层厚度为</a:t>
                </a:r>
                <a:r>
                  <a:rPr lang="en-US" altLang="zh-CN" sz="1400" dirty="0"/>
                  <a:t>0.6mm</a:t>
                </a:r>
                <a:r>
                  <a:rPr lang="zh-CN" altLang="en-US" sz="1400" dirty="0"/>
                  <a:t>的试验件</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仿真方式：</a:t>
                </a:r>
                <a:r>
                  <a:rPr lang="zh-CN" altLang="en-US" sz="1400" dirty="0"/>
                  <a:t>谐响应仿真</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仿真参数获取：</a:t>
                </a:r>
                <a:endParaRPr lang="en-US" altLang="zh-CN" sz="1400" b="1" u="sng" dirty="0">
                  <a:ln cmpd="dbl">
                    <a:solidFill>
                      <a:srgbClr val="1F65B0"/>
                    </a:solidFill>
                  </a:ln>
                  <a:uFill>
                    <a:solidFill>
                      <a:srgbClr val="FF0000"/>
                    </a:solidFill>
                  </a:uFill>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厚度：</a:t>
                </a:r>
                <a:r>
                  <a:rPr lang="zh-CN" altLang="en-US" sz="1400" dirty="0">
                    <a:latin typeface="+mn-ea"/>
                  </a:rPr>
                  <a:t>游标卡尺</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质量：</a:t>
                </a:r>
                <a:r>
                  <a:rPr lang="zh-CN" altLang="en-US" sz="1400" dirty="0">
                    <a:latin typeface="+mn-ea"/>
                  </a:rPr>
                  <a:t>电子天平</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阻尼比：</a:t>
                </a:r>
                <a:r>
                  <a:rPr lang="zh-CN" altLang="en-US" sz="1400" dirty="0">
                    <a:latin typeface="+mn-ea"/>
                  </a:rPr>
                  <a:t>试验数据计算</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材料阻尼系数：</a:t>
                </a:r>
                <a:r>
                  <a:rPr lang="zh-CN" altLang="en-US" sz="1400" dirty="0">
                    <a:latin typeface="+mn-ea"/>
                  </a:rPr>
                  <a:t>试验数据计算</a:t>
                </a:r>
                <a:endParaRPr lang="en-US" altLang="zh-CN" sz="1400" dirty="0">
                  <a:latin typeface="+mn-ea"/>
                </a:endParaRPr>
              </a:p>
            </p:txBody>
          </p:sp>
          <p:sp>
            <p:nvSpPr>
              <p:cNvPr id="11" name="文本框 10">
                <a:extLst>
                  <a:ext uri="{FF2B5EF4-FFF2-40B4-BE49-F238E27FC236}">
                    <a16:creationId xmlns:a16="http://schemas.microsoft.com/office/drawing/2014/main" id="{AE106F12-ED7B-4235-84E5-1056D50A4EB8}"/>
                  </a:ext>
                </a:extLst>
              </p:cNvPr>
              <p:cNvSpPr txBox="1"/>
              <p:nvPr/>
            </p:nvSpPr>
            <p:spPr>
              <a:xfrm>
                <a:off x="3140976" y="1153141"/>
                <a:ext cx="461665" cy="1095626"/>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仿真方案</a:t>
                </a:r>
              </a:p>
            </p:txBody>
          </p:sp>
        </p:grpSp>
      </p:grpSp>
      <p:sp>
        <p:nvSpPr>
          <p:cNvPr id="12" name="文本框 11">
            <a:extLst>
              <a:ext uri="{FF2B5EF4-FFF2-40B4-BE49-F238E27FC236}">
                <a16:creationId xmlns:a16="http://schemas.microsoft.com/office/drawing/2014/main" id="{7933B338-E5FF-4DF7-ABD8-0D4087733DA1}"/>
              </a:ext>
            </a:extLst>
          </p:cNvPr>
          <p:cNvSpPr txBox="1"/>
          <p:nvPr/>
        </p:nvSpPr>
        <p:spPr>
          <a:xfrm>
            <a:off x="70239" y="3406253"/>
            <a:ext cx="461665" cy="1095626"/>
          </a:xfrm>
          <a:prstGeom prst="rect">
            <a:avLst/>
          </a:prstGeom>
          <a:solidFill>
            <a:srgbClr val="00642D"/>
          </a:solidFill>
          <a:ln w="22225">
            <a:solidFill>
              <a:schemeClr val="tx1"/>
            </a:solidFill>
          </a:ln>
        </p:spPr>
        <p:txBody>
          <a:bodyPr vert="eaVert" wrap="square" rtlCol="0">
            <a:spAutoFit/>
          </a:bodyPr>
          <a:lstStyle/>
          <a:p>
            <a:pPr algn="ctr"/>
            <a:r>
              <a:rPr lang="zh-CN" altLang="en-US" dirty="0">
                <a:solidFill>
                  <a:schemeClr val="bg1"/>
                </a:solidFill>
              </a:rPr>
              <a:t>仿真参数</a:t>
            </a:r>
          </a:p>
        </p:txBody>
      </p:sp>
      <p:sp>
        <p:nvSpPr>
          <p:cNvPr id="5" name="矩形 4">
            <a:extLst>
              <a:ext uri="{FF2B5EF4-FFF2-40B4-BE49-F238E27FC236}">
                <a16:creationId xmlns:a16="http://schemas.microsoft.com/office/drawing/2014/main" id="{F694C124-EAA4-4DB9-A9F9-FEA71CE9F8A6}"/>
              </a:ext>
            </a:extLst>
          </p:cNvPr>
          <p:cNvSpPr/>
          <p:nvPr/>
        </p:nvSpPr>
        <p:spPr bwMode="auto">
          <a:xfrm>
            <a:off x="600550" y="3260089"/>
            <a:ext cx="8450304" cy="138795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graphicFrame>
        <p:nvGraphicFramePr>
          <p:cNvPr id="8" name="表格 16">
            <a:extLst>
              <a:ext uri="{FF2B5EF4-FFF2-40B4-BE49-F238E27FC236}">
                <a16:creationId xmlns:a16="http://schemas.microsoft.com/office/drawing/2014/main" id="{8A1E4367-D4B6-4ADE-A11F-3F47EBBF60F5}"/>
              </a:ext>
            </a:extLst>
          </p:cNvPr>
          <p:cNvGraphicFramePr>
            <a:graphicFrameLocks noGrp="1"/>
          </p:cNvGraphicFramePr>
          <p:nvPr>
            <p:extLst>
              <p:ext uri="{D42A27DB-BD31-4B8C-83A1-F6EECF244321}">
                <p14:modId xmlns:p14="http://schemas.microsoft.com/office/powerpoint/2010/main" val="3773624559"/>
              </p:ext>
            </p:extLst>
          </p:nvPr>
        </p:nvGraphicFramePr>
        <p:xfrm>
          <a:off x="665065" y="3344466"/>
          <a:ext cx="8321275" cy="1219200"/>
        </p:xfrm>
        <a:graphic>
          <a:graphicData uri="http://schemas.openxmlformats.org/drawingml/2006/table">
            <a:tbl>
              <a:tblPr firstRow="1" bandRow="1">
                <a:tableStyleId>{5C22544A-7EE6-4342-B048-85BDC9FD1C3A}</a:tableStyleId>
              </a:tblPr>
              <a:tblGrid>
                <a:gridCol w="1664255">
                  <a:extLst>
                    <a:ext uri="{9D8B030D-6E8A-4147-A177-3AD203B41FA5}">
                      <a16:colId xmlns:a16="http://schemas.microsoft.com/office/drawing/2014/main" val="2089588719"/>
                    </a:ext>
                  </a:extLst>
                </a:gridCol>
                <a:gridCol w="1512706">
                  <a:extLst>
                    <a:ext uri="{9D8B030D-6E8A-4147-A177-3AD203B41FA5}">
                      <a16:colId xmlns:a16="http://schemas.microsoft.com/office/drawing/2014/main" val="3229704748"/>
                    </a:ext>
                  </a:extLst>
                </a:gridCol>
                <a:gridCol w="1728192">
                  <a:extLst>
                    <a:ext uri="{9D8B030D-6E8A-4147-A177-3AD203B41FA5}">
                      <a16:colId xmlns:a16="http://schemas.microsoft.com/office/drawing/2014/main" val="3712682697"/>
                    </a:ext>
                  </a:extLst>
                </a:gridCol>
                <a:gridCol w="1512168">
                  <a:extLst>
                    <a:ext uri="{9D8B030D-6E8A-4147-A177-3AD203B41FA5}">
                      <a16:colId xmlns:a16="http://schemas.microsoft.com/office/drawing/2014/main" val="4205662608"/>
                    </a:ext>
                  </a:extLst>
                </a:gridCol>
                <a:gridCol w="1903954">
                  <a:extLst>
                    <a:ext uri="{9D8B030D-6E8A-4147-A177-3AD203B41FA5}">
                      <a16:colId xmlns:a16="http://schemas.microsoft.com/office/drawing/2014/main" val="1212058647"/>
                    </a:ext>
                  </a:extLst>
                </a:gridCol>
              </a:tblGrid>
              <a:tr h="0">
                <a:tc>
                  <a:txBody>
                    <a:bodyPr/>
                    <a:lstStyle/>
                    <a:p>
                      <a:pPr algn="ctr"/>
                      <a:r>
                        <a:rPr lang="zh-CN" altLang="en-US" sz="1400" dirty="0"/>
                        <a:t>填料固体含量</a:t>
                      </a:r>
                      <a:r>
                        <a:rPr lang="en-US" altLang="zh-CN" sz="1400" dirty="0"/>
                        <a:t>/%</a:t>
                      </a:r>
                      <a:endParaRPr lang="zh-CN" altLang="en-US" sz="1400" dirty="0"/>
                    </a:p>
                  </a:txBody>
                  <a:tcPr/>
                </a:tc>
                <a:tc>
                  <a:txBody>
                    <a:bodyPr/>
                    <a:lstStyle/>
                    <a:p>
                      <a:pPr algn="ctr"/>
                      <a:r>
                        <a:rPr lang="zh-CN" altLang="en-US" sz="1400" dirty="0"/>
                        <a:t>涂层质量</a:t>
                      </a:r>
                      <a:r>
                        <a:rPr lang="en-US" altLang="zh-CN" sz="1400" dirty="0"/>
                        <a:t>/g</a:t>
                      </a:r>
                      <a:endParaRPr lang="zh-CN" altLang="en-US" sz="1400" dirty="0"/>
                    </a:p>
                  </a:txBody>
                  <a:tcPr/>
                </a:tc>
                <a:tc>
                  <a:txBody>
                    <a:bodyPr/>
                    <a:lstStyle/>
                    <a:p>
                      <a:pPr algn="ctr"/>
                      <a:r>
                        <a:rPr lang="zh-CN" altLang="en-US" sz="1400" dirty="0"/>
                        <a:t>涂层密度</a:t>
                      </a:r>
                      <a:r>
                        <a:rPr lang="en-US" altLang="zh-CN" sz="1400" dirty="0"/>
                        <a:t>/g·mm</a:t>
                      </a:r>
                      <a:r>
                        <a:rPr lang="en-US" altLang="zh-CN" sz="1400" baseline="30000" dirty="0"/>
                        <a:t>-3</a:t>
                      </a:r>
                      <a:endParaRPr lang="zh-CN" altLang="en-US" sz="1400" baseline="30000" dirty="0"/>
                    </a:p>
                  </a:txBody>
                  <a:tcPr/>
                </a:tc>
                <a:tc>
                  <a:txBody>
                    <a:bodyPr/>
                    <a:lstStyle/>
                    <a:p>
                      <a:pPr algn="ctr"/>
                      <a:r>
                        <a:rPr lang="zh-CN" altLang="en-US" sz="1400" dirty="0"/>
                        <a:t>阻尼比</a:t>
                      </a:r>
                      <a:r>
                        <a:rPr lang="en-US" altLang="zh-CN" sz="1400" dirty="0"/>
                        <a:t>/%</a:t>
                      </a:r>
                      <a:endParaRPr lang="zh-CN" altLang="en-US" sz="1400" dirty="0"/>
                    </a:p>
                  </a:txBody>
                  <a:tcPr/>
                </a:tc>
                <a:tc>
                  <a:txBody>
                    <a:bodyPr/>
                    <a:lstStyle/>
                    <a:p>
                      <a:pPr algn="ctr"/>
                      <a:r>
                        <a:rPr lang="zh-CN" altLang="en-US" sz="1400" dirty="0"/>
                        <a:t>材料阻尼系数</a:t>
                      </a:r>
                      <a:r>
                        <a:rPr lang="en-US" altLang="zh-CN" sz="1400" dirty="0"/>
                        <a:t>/(N·s/m)</a:t>
                      </a:r>
                      <a:endParaRPr lang="zh-CN" altLang="en-US" sz="1400" dirty="0"/>
                    </a:p>
                  </a:txBody>
                  <a:tcPr/>
                </a:tc>
                <a:extLst>
                  <a:ext uri="{0D108BD9-81ED-4DB2-BD59-A6C34878D82A}">
                    <a16:rowId xmlns:a16="http://schemas.microsoft.com/office/drawing/2014/main" val="2535980270"/>
                  </a:ext>
                </a:extLst>
              </a:tr>
              <a:tr h="139623">
                <a:tc>
                  <a:txBody>
                    <a:bodyPr/>
                    <a:lstStyle/>
                    <a:p>
                      <a:pPr algn="ctr"/>
                      <a:r>
                        <a:rPr lang="en-US" altLang="zh-CN" sz="1400" dirty="0"/>
                        <a:t>20</a:t>
                      </a:r>
                      <a:endParaRPr lang="zh-CN" altLang="en-US" sz="1400" dirty="0"/>
                    </a:p>
                  </a:txBody>
                  <a:tcPr/>
                </a:tc>
                <a:tc>
                  <a:txBody>
                    <a:bodyPr/>
                    <a:lstStyle/>
                    <a:p>
                      <a:pPr algn="ctr"/>
                      <a:r>
                        <a:rPr lang="en-US" altLang="zh-CN" sz="1400" dirty="0"/>
                        <a:t>2.251</a:t>
                      </a:r>
                      <a:endParaRPr lang="zh-CN" altLang="en-US" sz="1400" dirty="0"/>
                    </a:p>
                  </a:txBody>
                  <a:tcPr/>
                </a:tc>
                <a:tc>
                  <a:txBody>
                    <a:bodyPr/>
                    <a:lstStyle/>
                    <a:p>
                      <a:pPr algn="ctr"/>
                      <a:r>
                        <a:rPr lang="en-US" altLang="zh-CN" sz="1400" kern="1200" dirty="0">
                          <a:solidFill>
                            <a:schemeClr val="dk1"/>
                          </a:solidFill>
                          <a:latin typeface="+mn-lt"/>
                          <a:ea typeface="+mn-ea"/>
                          <a:cs typeface="+mn-cs"/>
                        </a:rPr>
                        <a:t>4.17e</a:t>
                      </a:r>
                      <a:r>
                        <a:rPr lang="en-US" altLang="zh-CN" sz="1400" kern="1200" baseline="30000" dirty="0">
                          <a:solidFill>
                            <a:schemeClr val="dk1"/>
                          </a:solidFill>
                          <a:latin typeface="+mn-lt"/>
                          <a:ea typeface="+mn-ea"/>
                          <a:cs typeface="+mn-cs"/>
                        </a:rPr>
                        <a:t>-10</a:t>
                      </a:r>
                      <a:endParaRPr lang="zh-CN" altLang="en-US" sz="1400" kern="1200" baseline="30000" dirty="0">
                        <a:solidFill>
                          <a:schemeClr val="dk1"/>
                        </a:solidFill>
                        <a:latin typeface="+mn-lt"/>
                        <a:ea typeface="+mn-ea"/>
                        <a:cs typeface="+mn-cs"/>
                      </a:endParaRPr>
                    </a:p>
                  </a:txBody>
                  <a:tcPr/>
                </a:tc>
                <a:tc>
                  <a:txBody>
                    <a:bodyPr/>
                    <a:lstStyle/>
                    <a:p>
                      <a:pPr algn="ctr"/>
                      <a:r>
                        <a:rPr lang="en-US" altLang="zh-CN" sz="1400" kern="1200" dirty="0">
                          <a:solidFill>
                            <a:schemeClr val="dk1"/>
                          </a:solidFill>
                          <a:latin typeface="+mn-lt"/>
                          <a:ea typeface="+mn-ea"/>
                          <a:cs typeface="+mn-cs"/>
                        </a:rPr>
                        <a:t>0.03198</a:t>
                      </a:r>
                      <a:endParaRPr lang="zh-CN" altLang="en-US" sz="1400" kern="1200" dirty="0">
                        <a:solidFill>
                          <a:schemeClr val="dk1"/>
                        </a:solidFill>
                        <a:latin typeface="+mn-lt"/>
                        <a:ea typeface="+mn-ea"/>
                        <a:cs typeface="+mn-cs"/>
                      </a:endParaRPr>
                    </a:p>
                  </a:txBody>
                  <a:tcPr/>
                </a:tc>
                <a:tc>
                  <a:txBody>
                    <a:bodyPr/>
                    <a:lstStyle/>
                    <a:p>
                      <a:pPr algn="ctr"/>
                      <a:r>
                        <a:rPr lang="en-US" altLang="zh-CN" sz="1400" dirty="0"/>
                        <a:t>0.07549</a:t>
                      </a:r>
                      <a:endParaRPr lang="zh-CN" altLang="en-US" sz="1400" dirty="0"/>
                    </a:p>
                  </a:txBody>
                  <a:tcPr/>
                </a:tc>
                <a:extLst>
                  <a:ext uri="{0D108BD9-81ED-4DB2-BD59-A6C34878D82A}">
                    <a16:rowId xmlns:a16="http://schemas.microsoft.com/office/drawing/2014/main" val="2083077195"/>
                  </a:ext>
                </a:extLst>
              </a:tr>
              <a:tr h="139623">
                <a:tc>
                  <a:txBody>
                    <a:bodyPr/>
                    <a:lstStyle/>
                    <a:p>
                      <a:pPr algn="ctr"/>
                      <a:r>
                        <a:rPr lang="en-US" altLang="zh-CN" sz="1400" dirty="0"/>
                        <a:t>40</a:t>
                      </a:r>
                      <a:endParaRPr lang="zh-CN" altLang="en-US" sz="1400" dirty="0"/>
                    </a:p>
                  </a:txBody>
                  <a:tcPr/>
                </a:tc>
                <a:tc>
                  <a:txBody>
                    <a:bodyPr/>
                    <a:lstStyle/>
                    <a:p>
                      <a:pPr algn="ctr"/>
                      <a:r>
                        <a:rPr lang="en-US" altLang="zh-CN" sz="1400" dirty="0"/>
                        <a:t>4.058</a:t>
                      </a:r>
                      <a:endParaRPr lang="zh-CN" altLang="en-US" sz="1400" dirty="0"/>
                    </a:p>
                  </a:txBody>
                  <a:tcPr/>
                </a:tc>
                <a:tc>
                  <a:txBody>
                    <a:bodyPr/>
                    <a:lstStyle/>
                    <a:p>
                      <a:pPr algn="ctr"/>
                      <a:r>
                        <a:rPr lang="en-US" altLang="zh-CN" sz="1400" kern="1200" dirty="0">
                          <a:solidFill>
                            <a:schemeClr val="dk1"/>
                          </a:solidFill>
                          <a:latin typeface="+mn-lt"/>
                          <a:ea typeface="+mn-ea"/>
                          <a:cs typeface="+mn-cs"/>
                        </a:rPr>
                        <a:t>7.51e</a:t>
                      </a:r>
                      <a:r>
                        <a:rPr lang="en-US" altLang="zh-CN" sz="1400" kern="1200" baseline="30000" dirty="0">
                          <a:solidFill>
                            <a:schemeClr val="dk1"/>
                          </a:solidFill>
                          <a:latin typeface="+mn-lt"/>
                          <a:ea typeface="+mn-ea"/>
                          <a:cs typeface="+mn-cs"/>
                        </a:rPr>
                        <a:t>-10</a:t>
                      </a:r>
                      <a:endParaRPr lang="zh-CN" altLang="en-US" sz="1400" kern="1200" baseline="30000" dirty="0">
                        <a:solidFill>
                          <a:schemeClr val="dk1"/>
                        </a:solidFill>
                        <a:latin typeface="+mn-lt"/>
                        <a:ea typeface="+mn-ea"/>
                        <a:cs typeface="+mn-cs"/>
                      </a:endParaRPr>
                    </a:p>
                  </a:txBody>
                  <a:tcPr/>
                </a:tc>
                <a:tc>
                  <a:txBody>
                    <a:bodyPr/>
                    <a:lstStyle/>
                    <a:p>
                      <a:pPr algn="ctr"/>
                      <a:r>
                        <a:rPr lang="en-US" altLang="zh-CN" sz="1400" dirty="0"/>
                        <a:t>0.02450</a:t>
                      </a:r>
                      <a:endParaRPr lang="zh-CN" altLang="en-US" sz="1400" dirty="0"/>
                    </a:p>
                  </a:txBody>
                  <a:tcPr/>
                </a:tc>
                <a:tc>
                  <a:txBody>
                    <a:bodyPr/>
                    <a:lstStyle/>
                    <a:p>
                      <a:pPr algn="ctr"/>
                      <a:r>
                        <a:rPr lang="en-US" altLang="zh-CN" sz="1400" dirty="0"/>
                        <a:t>0.06595</a:t>
                      </a:r>
                      <a:endParaRPr lang="zh-CN" altLang="en-US" sz="1400" dirty="0"/>
                    </a:p>
                  </a:txBody>
                  <a:tcPr/>
                </a:tc>
                <a:extLst>
                  <a:ext uri="{0D108BD9-81ED-4DB2-BD59-A6C34878D82A}">
                    <a16:rowId xmlns:a16="http://schemas.microsoft.com/office/drawing/2014/main" val="2318963739"/>
                  </a:ext>
                </a:extLst>
              </a:tr>
              <a:tr h="139623">
                <a:tc>
                  <a:txBody>
                    <a:bodyPr/>
                    <a:lstStyle/>
                    <a:p>
                      <a:pPr algn="ctr"/>
                      <a:r>
                        <a:rPr lang="en-US" altLang="zh-CN" sz="1400" dirty="0"/>
                        <a:t>60</a:t>
                      </a:r>
                      <a:endParaRPr lang="zh-CN" altLang="en-US" sz="1400" dirty="0"/>
                    </a:p>
                  </a:txBody>
                  <a:tcPr/>
                </a:tc>
                <a:tc>
                  <a:txBody>
                    <a:bodyPr/>
                    <a:lstStyle/>
                    <a:p>
                      <a:pPr algn="ctr"/>
                      <a:r>
                        <a:rPr lang="en-US" altLang="zh-CN" sz="1400" dirty="0"/>
                        <a:t>3.307</a:t>
                      </a:r>
                      <a:endParaRPr lang="zh-CN" altLang="en-US" sz="1400" dirty="0"/>
                    </a:p>
                  </a:txBody>
                  <a:tcPr/>
                </a:tc>
                <a:tc>
                  <a:txBody>
                    <a:bodyPr/>
                    <a:lstStyle/>
                    <a:p>
                      <a:pPr algn="ctr"/>
                      <a:r>
                        <a:rPr lang="en-US" altLang="zh-CN" sz="1400" kern="1200" dirty="0">
                          <a:solidFill>
                            <a:schemeClr val="dk1"/>
                          </a:solidFill>
                          <a:latin typeface="+mn-lt"/>
                          <a:ea typeface="+mn-ea"/>
                          <a:cs typeface="+mn-cs"/>
                        </a:rPr>
                        <a:t>6.12e</a:t>
                      </a:r>
                      <a:r>
                        <a:rPr lang="en-US" altLang="zh-CN" sz="1400" kern="1200" baseline="30000" dirty="0">
                          <a:solidFill>
                            <a:schemeClr val="dk1"/>
                          </a:solidFill>
                          <a:latin typeface="+mn-lt"/>
                          <a:ea typeface="+mn-ea"/>
                          <a:cs typeface="+mn-cs"/>
                        </a:rPr>
                        <a:t>-10</a:t>
                      </a:r>
                      <a:endParaRPr lang="zh-CN" altLang="en-US" sz="1400" kern="1200" baseline="30000" dirty="0">
                        <a:solidFill>
                          <a:schemeClr val="dk1"/>
                        </a:solidFill>
                        <a:latin typeface="+mn-lt"/>
                        <a:ea typeface="+mn-ea"/>
                        <a:cs typeface="+mn-cs"/>
                      </a:endParaRPr>
                    </a:p>
                  </a:txBody>
                  <a:tcPr/>
                </a:tc>
                <a:tc>
                  <a:txBody>
                    <a:bodyPr/>
                    <a:lstStyle/>
                    <a:p>
                      <a:pPr algn="ctr"/>
                      <a:r>
                        <a:rPr lang="en-US" altLang="zh-CN" sz="1400" dirty="0"/>
                        <a:t>0.02542</a:t>
                      </a:r>
                      <a:endParaRPr lang="zh-CN" altLang="en-US" sz="1400" dirty="0"/>
                    </a:p>
                  </a:txBody>
                  <a:tcPr/>
                </a:tc>
                <a:tc>
                  <a:txBody>
                    <a:bodyPr/>
                    <a:lstStyle/>
                    <a:p>
                      <a:pPr algn="ctr"/>
                      <a:r>
                        <a:rPr lang="en-US" altLang="zh-CN" sz="1400" dirty="0"/>
                        <a:t>0.06414</a:t>
                      </a:r>
                      <a:endParaRPr lang="zh-CN" altLang="en-US" sz="1400" dirty="0"/>
                    </a:p>
                  </a:txBody>
                  <a:tcPr/>
                </a:tc>
                <a:extLst>
                  <a:ext uri="{0D108BD9-81ED-4DB2-BD59-A6C34878D82A}">
                    <a16:rowId xmlns:a16="http://schemas.microsoft.com/office/drawing/2014/main" val="432635012"/>
                  </a:ext>
                </a:extLst>
              </a:tr>
            </a:tbl>
          </a:graphicData>
        </a:graphic>
      </p:graphicFrame>
      <p:sp>
        <p:nvSpPr>
          <p:cNvPr id="17" name="箭头: 下 16">
            <a:extLst>
              <a:ext uri="{FF2B5EF4-FFF2-40B4-BE49-F238E27FC236}">
                <a16:creationId xmlns:a16="http://schemas.microsoft.com/office/drawing/2014/main" id="{95E8FD90-344D-4281-A421-B597D12DFD23}"/>
              </a:ext>
            </a:extLst>
          </p:cNvPr>
          <p:cNvSpPr/>
          <p:nvPr/>
        </p:nvSpPr>
        <p:spPr bwMode="auto">
          <a:xfrm>
            <a:off x="4124052" y="2809481"/>
            <a:ext cx="360040" cy="39601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82432043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animBg="1"/>
      <p:bldP spid="1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不同固体含量同目数的云母粉填料同涂层厚度仿真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736656"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3" name="组合 2">
            <a:extLst>
              <a:ext uri="{FF2B5EF4-FFF2-40B4-BE49-F238E27FC236}">
                <a16:creationId xmlns:a16="http://schemas.microsoft.com/office/drawing/2014/main" id="{B07FC28F-D06A-4DFC-9B6C-4DF9CCAE8952}"/>
              </a:ext>
            </a:extLst>
          </p:cNvPr>
          <p:cNvGrpSpPr/>
          <p:nvPr/>
        </p:nvGrpSpPr>
        <p:grpSpPr>
          <a:xfrm>
            <a:off x="155662" y="680523"/>
            <a:ext cx="5072016" cy="3823768"/>
            <a:chOff x="155662" y="680523"/>
            <a:chExt cx="5072016" cy="3823768"/>
          </a:xfrm>
        </p:grpSpPr>
        <p:pic>
          <p:nvPicPr>
            <p:cNvPr id="19" name="图片 18">
              <a:extLst>
                <a:ext uri="{FF2B5EF4-FFF2-40B4-BE49-F238E27FC236}">
                  <a16:creationId xmlns:a16="http://schemas.microsoft.com/office/drawing/2014/main" id="{13790647-C973-48D1-A93E-50445464533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309" y="2600443"/>
              <a:ext cx="2699385" cy="1875155"/>
            </a:xfrm>
            <a:prstGeom prst="rect">
              <a:avLst/>
            </a:prstGeom>
          </p:spPr>
        </p:pic>
        <p:pic>
          <p:nvPicPr>
            <p:cNvPr id="16" name="图片 15">
              <a:extLst>
                <a:ext uri="{FF2B5EF4-FFF2-40B4-BE49-F238E27FC236}">
                  <a16:creationId xmlns:a16="http://schemas.microsoft.com/office/drawing/2014/main" id="{660F6790-3D10-4B16-B825-1C479FB2E2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5662" y="696595"/>
              <a:ext cx="2699385" cy="1875155"/>
            </a:xfrm>
            <a:prstGeom prst="rect">
              <a:avLst/>
            </a:prstGeom>
          </p:spPr>
        </p:pic>
        <p:pic>
          <p:nvPicPr>
            <p:cNvPr id="18" name="图片 17">
              <a:extLst>
                <a:ext uri="{FF2B5EF4-FFF2-40B4-BE49-F238E27FC236}">
                  <a16:creationId xmlns:a16="http://schemas.microsoft.com/office/drawing/2014/main" id="{86F993F1-3EC7-4785-ABF2-009483CA6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8293" y="703736"/>
              <a:ext cx="2699385" cy="1875155"/>
            </a:xfrm>
            <a:prstGeom prst="rect">
              <a:avLst/>
            </a:prstGeom>
          </p:spPr>
        </p:pic>
        <p:sp>
          <p:nvSpPr>
            <p:cNvPr id="5" name="矩形 4">
              <a:extLst>
                <a:ext uri="{FF2B5EF4-FFF2-40B4-BE49-F238E27FC236}">
                  <a16:creationId xmlns:a16="http://schemas.microsoft.com/office/drawing/2014/main" id="{F694C124-EAA4-4DB9-A9F9-FEA71CE9F8A6}"/>
                </a:ext>
              </a:extLst>
            </p:cNvPr>
            <p:cNvSpPr/>
            <p:nvPr/>
          </p:nvSpPr>
          <p:spPr bwMode="auto">
            <a:xfrm>
              <a:off x="279402" y="680523"/>
              <a:ext cx="4824536" cy="3823768"/>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2" name="文本框 21">
              <a:extLst>
                <a:ext uri="{FF2B5EF4-FFF2-40B4-BE49-F238E27FC236}">
                  <a16:creationId xmlns:a16="http://schemas.microsoft.com/office/drawing/2014/main" id="{8F585ACF-F48E-4C8B-B426-72CE0F86D84D}"/>
                </a:ext>
              </a:extLst>
            </p:cNvPr>
            <p:cNvSpPr txBox="1"/>
            <p:nvPr/>
          </p:nvSpPr>
          <p:spPr>
            <a:xfrm>
              <a:off x="2796398" y="3291830"/>
              <a:ext cx="2163173" cy="298543"/>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ctr">
                <a:lnSpc>
                  <a:spcPct val="120000"/>
                </a:lnSpc>
                <a:buNone/>
              </a:pPr>
              <a:r>
                <a:rPr lang="zh-CN" altLang="en-US" sz="1200" b="1" dirty="0">
                  <a:latin typeface="等线" panose="02010600030101010101" pitchFamily="2" charset="-122"/>
                  <a:ea typeface="等线" panose="02010600030101010101" pitchFamily="2" charset="-122"/>
                </a:rPr>
                <a:t>误差：</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2.25%</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2.62%</a:t>
              </a:r>
              <a:r>
                <a:rPr lang="zh-CN" altLang="en-US" sz="1200" dirty="0">
                  <a:latin typeface="Times New Roman" panose="02020603050405020304" pitchFamily="18" charset="0"/>
                  <a:ea typeface="等线" panose="02010600030101010101" pitchFamily="2" charset="-122"/>
                  <a:cs typeface="Times New Roman" panose="02020603050405020304" pitchFamily="18" charset="0"/>
                </a:rPr>
                <a:t>和</a:t>
              </a:r>
              <a:r>
                <a:rPr lang="en-US" altLang="zh-CN" sz="1200" dirty="0">
                  <a:latin typeface="Times New Roman" panose="02020603050405020304" pitchFamily="18" charset="0"/>
                  <a:ea typeface="等线" panose="02010600030101010101" pitchFamily="2" charset="-122"/>
                  <a:cs typeface="Times New Roman" panose="02020603050405020304" pitchFamily="18" charset="0"/>
                </a:rPr>
                <a:t>4.11%</a:t>
              </a:r>
              <a:endParaRPr lang="zh-CN" altLang="en-US" sz="1200" dirty="0">
                <a:latin typeface="Times New Roman" panose="02020603050405020304" pitchFamily="18" charset="0"/>
                <a:ea typeface="等线" panose="02010600030101010101" pitchFamily="2" charset="-122"/>
                <a:cs typeface="Times New Roman" panose="02020603050405020304" pitchFamily="18" charset="0"/>
              </a:endParaRPr>
            </a:p>
          </p:txBody>
        </p:sp>
      </p:grpSp>
      <p:sp>
        <p:nvSpPr>
          <p:cNvPr id="23" name="文本框 22">
            <a:extLst>
              <a:ext uri="{FF2B5EF4-FFF2-40B4-BE49-F238E27FC236}">
                <a16:creationId xmlns:a16="http://schemas.microsoft.com/office/drawing/2014/main" id="{D8B62BDA-2E53-464E-B7A0-7E112DE12F02}"/>
              </a:ext>
            </a:extLst>
          </p:cNvPr>
          <p:cNvSpPr txBox="1"/>
          <p:nvPr/>
        </p:nvSpPr>
        <p:spPr>
          <a:xfrm>
            <a:off x="5758688" y="1797179"/>
            <a:ext cx="3188282" cy="1549142"/>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等线" panose="02010600030101010101" pitchFamily="2" charset="-122"/>
                <a:ea typeface="等线" panose="02010600030101010101" pitchFamily="2" charset="-122"/>
              </a:rPr>
              <a:t>根据</a:t>
            </a:r>
            <a:r>
              <a:rPr lang="zh-CN" altLang="en-US" b="1" dirty="0">
                <a:latin typeface="等线" panose="02010600030101010101" pitchFamily="2" charset="-122"/>
                <a:ea typeface="等线" panose="02010600030101010101" pitchFamily="2" charset="-122"/>
              </a:rPr>
              <a:t>半功率带宽法</a:t>
            </a:r>
            <a:r>
              <a:rPr lang="zh-CN" altLang="en-US" dirty="0">
                <a:latin typeface="等线" panose="02010600030101010101" pitchFamily="2" charset="-122"/>
                <a:ea typeface="等线" panose="02010600030101010101" pitchFamily="2" charset="-122"/>
              </a:rPr>
              <a:t>计算出的</a:t>
            </a:r>
            <a:r>
              <a:rPr lang="zh-CN" altLang="en-US" b="1" dirty="0">
                <a:latin typeface="等线" panose="02010600030101010101" pitchFamily="2" charset="-122"/>
                <a:ea typeface="等线" panose="02010600030101010101" pitchFamily="2" charset="-122"/>
              </a:rPr>
              <a:t>阻尼系数</a:t>
            </a:r>
            <a:r>
              <a:rPr lang="zh-CN" altLang="en-US" dirty="0">
                <a:latin typeface="等线" panose="02010600030101010101" pitchFamily="2" charset="-122"/>
                <a:ea typeface="等线" panose="02010600030101010101" pitchFamily="2" charset="-122"/>
              </a:rPr>
              <a:t>代入有限元模型后，仿真所得数据与试验测得数据</a:t>
            </a:r>
            <a:r>
              <a:rPr lang="zh-CN" altLang="en-US" b="1" dirty="0">
                <a:latin typeface="等线" panose="02010600030101010101" pitchFamily="2" charset="-122"/>
                <a:ea typeface="等线" panose="02010600030101010101" pitchFamily="2" charset="-122"/>
              </a:rPr>
              <a:t>较为吻合</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证明了仿真模型的准确性和有效性</a:t>
            </a:r>
            <a:r>
              <a:rPr lang="zh-CN" altLang="en-US" dirty="0">
                <a:latin typeface="等线" panose="02010600030101010101" pitchFamily="2" charset="-122"/>
                <a:ea typeface="等线" panose="02010600030101010101" pitchFamily="2" charset="-122"/>
              </a:rPr>
              <a:t>。</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7" name="箭头: 右 6">
            <a:extLst>
              <a:ext uri="{FF2B5EF4-FFF2-40B4-BE49-F238E27FC236}">
                <a16:creationId xmlns:a16="http://schemas.microsoft.com/office/drawing/2014/main" id="{69979D01-AFB5-4805-8593-A4EA308BA3A4}"/>
              </a:ext>
            </a:extLst>
          </p:cNvPr>
          <p:cNvSpPr/>
          <p:nvPr/>
        </p:nvSpPr>
        <p:spPr bwMode="auto">
          <a:xfrm>
            <a:off x="5256104" y="2391731"/>
            <a:ext cx="403417" cy="36003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376817067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4486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4486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16" name="组合 15">
            <a:extLst>
              <a:ext uri="{FF2B5EF4-FFF2-40B4-BE49-F238E27FC236}">
                <a16:creationId xmlns:a16="http://schemas.microsoft.com/office/drawing/2014/main" id="{6EA4CD45-E849-4E13-8AAC-EE8943E5CF8E}"/>
              </a:ext>
            </a:extLst>
          </p:cNvPr>
          <p:cNvGrpSpPr/>
          <p:nvPr/>
        </p:nvGrpSpPr>
        <p:grpSpPr>
          <a:xfrm>
            <a:off x="404559" y="585143"/>
            <a:ext cx="8581695" cy="1867755"/>
            <a:chOff x="369717" y="858383"/>
            <a:chExt cx="8581695" cy="1867755"/>
          </a:xfrm>
        </p:grpSpPr>
        <p:grpSp>
          <p:nvGrpSpPr>
            <p:cNvPr id="18" name="组合 17">
              <a:extLst>
                <a:ext uri="{FF2B5EF4-FFF2-40B4-BE49-F238E27FC236}">
                  <a16:creationId xmlns:a16="http://schemas.microsoft.com/office/drawing/2014/main" id="{D10F0373-27D3-453A-B021-EFC71D85A183}"/>
                </a:ext>
              </a:extLst>
            </p:cNvPr>
            <p:cNvGrpSpPr/>
            <p:nvPr/>
          </p:nvGrpSpPr>
          <p:grpSpPr>
            <a:xfrm>
              <a:off x="369717" y="987650"/>
              <a:ext cx="2604415" cy="1609223"/>
              <a:chOff x="391997" y="541240"/>
              <a:chExt cx="2604415" cy="1609223"/>
            </a:xfrm>
          </p:grpSpPr>
          <p:sp>
            <p:nvSpPr>
              <p:cNvPr id="9" name="文本框 8">
                <a:extLst>
                  <a:ext uri="{FF2B5EF4-FFF2-40B4-BE49-F238E27FC236}">
                    <a16:creationId xmlns:a16="http://schemas.microsoft.com/office/drawing/2014/main" id="{AFCB081C-5D51-4454-8881-0E6D621CBABF}"/>
                  </a:ext>
                </a:extLst>
              </p:cNvPr>
              <p:cNvSpPr txBox="1"/>
              <p:nvPr/>
            </p:nvSpPr>
            <p:spPr>
              <a:xfrm>
                <a:off x="967373" y="541240"/>
                <a:ext cx="2029039" cy="160922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b="1" u="sng" dirty="0">
                    <a:ln cmpd="dbl">
                      <a:solidFill>
                        <a:srgbClr val="1F65B0"/>
                      </a:solidFill>
                    </a:ln>
                    <a:uFill>
                      <a:solidFill>
                        <a:srgbClr val="FF0000"/>
                      </a:solidFill>
                    </a:uFill>
                  </a:rPr>
                  <a:t>附加约束层</a:t>
                </a:r>
                <a:r>
                  <a:rPr lang="zh-CN" altLang="en-US" sz="1400" dirty="0"/>
                  <a:t>后的复合涂层均</a:t>
                </a:r>
                <a:r>
                  <a:rPr lang="zh-CN" altLang="en-US" sz="1400" b="1" u="sng" dirty="0">
                    <a:ln cmpd="dbl">
                      <a:solidFill>
                        <a:srgbClr val="1F65B0"/>
                      </a:solidFill>
                    </a:ln>
                    <a:uFill>
                      <a:solidFill>
                        <a:srgbClr val="FF0000"/>
                      </a:solidFill>
                    </a:uFill>
                  </a:rPr>
                  <a:t>极大的提升了</a:t>
                </a:r>
                <a:r>
                  <a:rPr lang="zh-CN" altLang="en-US" sz="1400" dirty="0"/>
                  <a:t>结构的</a:t>
                </a:r>
                <a:r>
                  <a:rPr lang="zh-CN" altLang="en-US" sz="1400" b="1" u="sng" dirty="0">
                    <a:ln cmpd="dbl">
                      <a:solidFill>
                        <a:srgbClr val="1F65B0"/>
                      </a:solidFill>
                    </a:ln>
                    <a:uFill>
                      <a:solidFill>
                        <a:srgbClr val="FF0000"/>
                      </a:solidFill>
                    </a:uFill>
                  </a:rPr>
                  <a:t>阻尼性能</a:t>
                </a:r>
                <a:r>
                  <a:rPr lang="zh-CN" altLang="en-US" sz="1400" dirty="0"/>
                  <a:t>，因此进行</a:t>
                </a:r>
                <a:r>
                  <a:rPr lang="zh-CN" altLang="en-US" sz="1400" b="1" u="sng" dirty="0">
                    <a:ln cmpd="dbl">
                      <a:solidFill>
                        <a:srgbClr val="1F65B0"/>
                      </a:solidFill>
                    </a:ln>
                    <a:uFill>
                      <a:solidFill>
                        <a:srgbClr val="FF0000"/>
                      </a:solidFill>
                    </a:uFill>
                  </a:rPr>
                  <a:t>阻尼减振复合涂层</a:t>
                </a:r>
                <a:r>
                  <a:rPr lang="zh-CN" altLang="en-US" sz="1400" dirty="0"/>
                  <a:t>仿真，</a:t>
                </a:r>
                <a:r>
                  <a:rPr lang="zh-CN" altLang="en-US" sz="1400" b="1" u="sng" dirty="0">
                    <a:ln cmpd="dbl">
                      <a:solidFill>
                        <a:srgbClr val="1F65B0"/>
                      </a:solidFill>
                    </a:ln>
                    <a:uFill>
                      <a:solidFill>
                        <a:srgbClr val="FF0000"/>
                      </a:solidFill>
                    </a:uFill>
                  </a:rPr>
                  <a:t>验证</a:t>
                </a:r>
                <a:r>
                  <a:rPr lang="zh-CN" altLang="en-US" sz="1400" dirty="0"/>
                  <a:t>仿真模型的</a:t>
                </a:r>
                <a:r>
                  <a:rPr lang="zh-CN" altLang="en-US" sz="1400" b="1" u="sng" dirty="0">
                    <a:ln cmpd="dbl">
                      <a:solidFill>
                        <a:srgbClr val="1F65B0"/>
                      </a:solidFill>
                    </a:ln>
                    <a:uFill>
                      <a:solidFill>
                        <a:srgbClr val="FF0000"/>
                      </a:solidFill>
                    </a:uFill>
                  </a:rPr>
                  <a:t>有效性和准确性</a:t>
                </a:r>
                <a:r>
                  <a:rPr lang="zh-CN" altLang="en-US" sz="1400" dirty="0"/>
                  <a:t>。</a:t>
                </a:r>
              </a:p>
            </p:txBody>
          </p:sp>
          <p:sp>
            <p:nvSpPr>
              <p:cNvPr id="4" name="文本框 3">
                <a:extLst>
                  <a:ext uri="{FF2B5EF4-FFF2-40B4-BE49-F238E27FC236}">
                    <a16:creationId xmlns:a16="http://schemas.microsoft.com/office/drawing/2014/main" id="{B1B31EE6-2CDD-4931-87C1-D3C13A19EAB1}"/>
                  </a:ext>
                </a:extLst>
              </p:cNvPr>
              <p:cNvSpPr txBox="1"/>
              <p:nvPr/>
            </p:nvSpPr>
            <p:spPr>
              <a:xfrm>
                <a:off x="391997" y="805791"/>
                <a:ext cx="461665" cy="1080120"/>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仿真目的</a:t>
                </a:r>
              </a:p>
            </p:txBody>
          </p:sp>
        </p:grpSp>
        <p:grpSp>
          <p:nvGrpSpPr>
            <p:cNvPr id="14" name="组合 13">
              <a:extLst>
                <a:ext uri="{FF2B5EF4-FFF2-40B4-BE49-F238E27FC236}">
                  <a16:creationId xmlns:a16="http://schemas.microsoft.com/office/drawing/2014/main" id="{9B3A5FDF-9FDA-494D-8023-CAACA0045DC3}"/>
                </a:ext>
              </a:extLst>
            </p:cNvPr>
            <p:cNvGrpSpPr/>
            <p:nvPr/>
          </p:nvGrpSpPr>
          <p:grpSpPr>
            <a:xfrm>
              <a:off x="3353706" y="858383"/>
              <a:ext cx="5597706" cy="1867755"/>
              <a:chOff x="3353706" y="858383"/>
              <a:chExt cx="5597706" cy="1867755"/>
            </a:xfrm>
          </p:grpSpPr>
          <p:sp>
            <p:nvSpPr>
              <p:cNvPr id="10" name="文本框 9">
                <a:extLst>
                  <a:ext uri="{FF2B5EF4-FFF2-40B4-BE49-F238E27FC236}">
                    <a16:creationId xmlns:a16="http://schemas.microsoft.com/office/drawing/2014/main" id="{3C694348-E55C-49A7-A50B-1ED37C47C7C6}"/>
                  </a:ext>
                </a:extLst>
              </p:cNvPr>
              <p:cNvSpPr txBox="1"/>
              <p:nvPr/>
            </p:nvSpPr>
            <p:spPr>
              <a:xfrm>
                <a:off x="3923928" y="858383"/>
                <a:ext cx="5027484" cy="186775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仿真对象：</a:t>
                </a:r>
                <a:r>
                  <a:rPr lang="zh-CN" altLang="en-US" sz="1400" dirty="0"/>
                  <a:t>附加约束层的阻尼减振复合涂层试验件</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仿真方式：</a:t>
                </a:r>
                <a:r>
                  <a:rPr lang="zh-CN" altLang="en-US" sz="1400" dirty="0"/>
                  <a:t>谐响应仿真</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仿真参数获取：</a:t>
                </a:r>
                <a:endParaRPr lang="en-US" altLang="zh-CN" sz="1400" b="1" u="sng" dirty="0">
                  <a:ln cmpd="dbl">
                    <a:solidFill>
                      <a:srgbClr val="1F65B0"/>
                    </a:solidFill>
                  </a:ln>
                  <a:uFill>
                    <a:solidFill>
                      <a:srgbClr val="FF0000"/>
                    </a:solidFill>
                  </a:uFill>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厚度：</a:t>
                </a:r>
                <a:r>
                  <a:rPr lang="zh-CN" altLang="en-US" sz="1400" dirty="0">
                    <a:latin typeface="+mn-ea"/>
                  </a:rPr>
                  <a:t>游标卡尺</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质量：</a:t>
                </a:r>
                <a:r>
                  <a:rPr lang="zh-CN" altLang="en-US" sz="1400" dirty="0">
                    <a:latin typeface="+mn-ea"/>
                  </a:rPr>
                  <a:t>电子天平</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阻尼比：</a:t>
                </a:r>
                <a:r>
                  <a:rPr lang="zh-CN" altLang="en-US" sz="1400" dirty="0">
                    <a:latin typeface="+mn-ea"/>
                  </a:rPr>
                  <a:t>试验数据计算</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材料阻尼系数：</a:t>
                </a:r>
                <a:r>
                  <a:rPr lang="zh-CN" altLang="en-US" sz="1400" dirty="0">
                    <a:latin typeface="+mn-ea"/>
                  </a:rPr>
                  <a:t>试验数据计算</a:t>
                </a:r>
                <a:endParaRPr lang="en-US" altLang="zh-CN" sz="1400" dirty="0">
                  <a:latin typeface="+mn-ea"/>
                </a:endParaRPr>
              </a:p>
            </p:txBody>
          </p:sp>
          <p:sp>
            <p:nvSpPr>
              <p:cNvPr id="11" name="文本框 10">
                <a:extLst>
                  <a:ext uri="{FF2B5EF4-FFF2-40B4-BE49-F238E27FC236}">
                    <a16:creationId xmlns:a16="http://schemas.microsoft.com/office/drawing/2014/main" id="{AE106F12-ED7B-4235-84E5-1056D50A4EB8}"/>
                  </a:ext>
                </a:extLst>
              </p:cNvPr>
              <p:cNvSpPr txBox="1"/>
              <p:nvPr/>
            </p:nvSpPr>
            <p:spPr>
              <a:xfrm>
                <a:off x="3353706" y="1244448"/>
                <a:ext cx="461665" cy="1095626"/>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仿真方案</a:t>
                </a:r>
              </a:p>
            </p:txBody>
          </p:sp>
        </p:grpSp>
      </p:grpSp>
      <p:sp>
        <p:nvSpPr>
          <p:cNvPr id="17" name="箭头: 下 16">
            <a:extLst>
              <a:ext uri="{FF2B5EF4-FFF2-40B4-BE49-F238E27FC236}">
                <a16:creationId xmlns:a16="http://schemas.microsoft.com/office/drawing/2014/main" id="{95E8FD90-344D-4281-A421-B597D12DFD23}"/>
              </a:ext>
            </a:extLst>
          </p:cNvPr>
          <p:cNvSpPr/>
          <p:nvPr/>
        </p:nvSpPr>
        <p:spPr bwMode="auto">
          <a:xfrm>
            <a:off x="3208528" y="2163485"/>
            <a:ext cx="360040" cy="39601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5" name="文本框 24">
            <a:extLst>
              <a:ext uri="{FF2B5EF4-FFF2-40B4-BE49-F238E27FC236}">
                <a16:creationId xmlns:a16="http://schemas.microsoft.com/office/drawing/2014/main" id="{0E16A093-A96C-485B-87B4-D6920A130304}"/>
              </a:ext>
            </a:extLst>
          </p:cNvPr>
          <p:cNvSpPr txBox="1"/>
          <p:nvPr/>
        </p:nvSpPr>
        <p:spPr>
          <a:xfrm>
            <a:off x="348951" y="3205613"/>
            <a:ext cx="461665" cy="1095626"/>
          </a:xfrm>
          <a:prstGeom prst="rect">
            <a:avLst/>
          </a:prstGeom>
          <a:solidFill>
            <a:srgbClr val="00642D"/>
          </a:solidFill>
          <a:ln w="22225">
            <a:solidFill>
              <a:schemeClr val="tx1"/>
            </a:solidFill>
          </a:ln>
        </p:spPr>
        <p:txBody>
          <a:bodyPr vert="eaVert" wrap="square" rtlCol="0">
            <a:spAutoFit/>
          </a:bodyPr>
          <a:lstStyle/>
          <a:p>
            <a:pPr algn="ctr"/>
            <a:r>
              <a:rPr lang="zh-CN" altLang="en-US" dirty="0">
                <a:solidFill>
                  <a:schemeClr val="bg1"/>
                </a:solidFill>
              </a:rPr>
              <a:t>仿真参数</a:t>
            </a:r>
          </a:p>
        </p:txBody>
      </p:sp>
      <p:graphicFrame>
        <p:nvGraphicFramePr>
          <p:cNvPr id="27" name="表格 16">
            <a:extLst>
              <a:ext uri="{FF2B5EF4-FFF2-40B4-BE49-F238E27FC236}">
                <a16:creationId xmlns:a16="http://schemas.microsoft.com/office/drawing/2014/main" id="{35DD35EB-9A1C-4F70-A997-93F0A2C0EC4C}"/>
              </a:ext>
            </a:extLst>
          </p:cNvPr>
          <p:cNvGraphicFramePr>
            <a:graphicFrameLocks noGrp="1"/>
          </p:cNvGraphicFramePr>
          <p:nvPr>
            <p:extLst>
              <p:ext uri="{D42A27DB-BD31-4B8C-83A1-F6EECF244321}">
                <p14:modId xmlns:p14="http://schemas.microsoft.com/office/powerpoint/2010/main" val="293141605"/>
              </p:ext>
            </p:extLst>
          </p:nvPr>
        </p:nvGraphicFramePr>
        <p:xfrm>
          <a:off x="923078" y="2677123"/>
          <a:ext cx="8024688" cy="2194560"/>
        </p:xfrm>
        <a:graphic>
          <a:graphicData uri="http://schemas.openxmlformats.org/drawingml/2006/table">
            <a:tbl>
              <a:tblPr firstRow="1" bandRow="1">
                <a:tableStyleId>{5C22544A-7EE6-4342-B048-85BDC9FD1C3A}</a:tableStyleId>
              </a:tblPr>
              <a:tblGrid>
                <a:gridCol w="1412306">
                  <a:extLst>
                    <a:ext uri="{9D8B030D-6E8A-4147-A177-3AD203B41FA5}">
                      <a16:colId xmlns:a16="http://schemas.microsoft.com/office/drawing/2014/main" val="2089588719"/>
                    </a:ext>
                  </a:extLst>
                </a:gridCol>
                <a:gridCol w="1224136">
                  <a:extLst>
                    <a:ext uri="{9D8B030D-6E8A-4147-A177-3AD203B41FA5}">
                      <a16:colId xmlns:a16="http://schemas.microsoft.com/office/drawing/2014/main" val="2554960087"/>
                    </a:ext>
                  </a:extLst>
                </a:gridCol>
                <a:gridCol w="1152128">
                  <a:extLst>
                    <a:ext uri="{9D8B030D-6E8A-4147-A177-3AD203B41FA5}">
                      <a16:colId xmlns:a16="http://schemas.microsoft.com/office/drawing/2014/main" val="3229704748"/>
                    </a:ext>
                  </a:extLst>
                </a:gridCol>
                <a:gridCol w="1440160">
                  <a:extLst>
                    <a:ext uri="{9D8B030D-6E8A-4147-A177-3AD203B41FA5}">
                      <a16:colId xmlns:a16="http://schemas.microsoft.com/office/drawing/2014/main" val="3712682697"/>
                    </a:ext>
                  </a:extLst>
                </a:gridCol>
                <a:gridCol w="1152128">
                  <a:extLst>
                    <a:ext uri="{9D8B030D-6E8A-4147-A177-3AD203B41FA5}">
                      <a16:colId xmlns:a16="http://schemas.microsoft.com/office/drawing/2014/main" val="4205662608"/>
                    </a:ext>
                  </a:extLst>
                </a:gridCol>
                <a:gridCol w="1643830">
                  <a:extLst>
                    <a:ext uri="{9D8B030D-6E8A-4147-A177-3AD203B41FA5}">
                      <a16:colId xmlns:a16="http://schemas.microsoft.com/office/drawing/2014/main" val="1212058647"/>
                    </a:ext>
                  </a:extLst>
                </a:gridCol>
              </a:tblGrid>
              <a:tr h="212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t>填料固体含量</a:t>
                      </a:r>
                      <a:r>
                        <a:rPr lang="en-US" altLang="zh-CN" sz="1200" dirty="0"/>
                        <a:t>(%)</a:t>
                      </a:r>
                      <a:endParaRPr lang="zh-CN" altLang="en-US" sz="1200" dirty="0"/>
                    </a:p>
                  </a:txBody>
                  <a:tcPr anchor="ctr"/>
                </a:tc>
                <a:tc>
                  <a:txBody>
                    <a:bodyPr/>
                    <a:lstStyle/>
                    <a:p>
                      <a:pPr algn="ctr"/>
                      <a:r>
                        <a:rPr lang="zh-CN" altLang="en-US" sz="1200" dirty="0"/>
                        <a:t>涂层厚度</a:t>
                      </a:r>
                      <a:r>
                        <a:rPr lang="en-US" altLang="zh-CN" sz="1200" dirty="0"/>
                        <a:t>(mm)</a:t>
                      </a:r>
                      <a:endParaRPr lang="zh-CN" altLang="en-US" sz="1200" dirty="0"/>
                    </a:p>
                  </a:txBody>
                  <a:tcPr anchor="ctr"/>
                </a:tc>
                <a:tc>
                  <a:txBody>
                    <a:bodyPr/>
                    <a:lstStyle/>
                    <a:p>
                      <a:pPr algn="ctr"/>
                      <a:r>
                        <a:rPr lang="zh-CN" altLang="en-US" sz="1200" dirty="0"/>
                        <a:t>涂层质量</a:t>
                      </a:r>
                      <a:r>
                        <a:rPr lang="en-US" altLang="zh-CN" sz="1200" dirty="0"/>
                        <a:t>(g)</a:t>
                      </a:r>
                      <a:endParaRPr lang="zh-CN" altLang="en-US" sz="1200" dirty="0"/>
                    </a:p>
                  </a:txBody>
                  <a:tcPr anchor="ctr"/>
                </a:tc>
                <a:tc>
                  <a:txBody>
                    <a:bodyPr/>
                    <a:lstStyle/>
                    <a:p>
                      <a:pPr algn="ctr"/>
                      <a:r>
                        <a:rPr lang="zh-CN" altLang="en-US" sz="1200" dirty="0"/>
                        <a:t>涂层密度</a:t>
                      </a:r>
                      <a:r>
                        <a:rPr lang="en-US" altLang="zh-CN" sz="1200" dirty="0"/>
                        <a:t>(g·mm</a:t>
                      </a:r>
                      <a:r>
                        <a:rPr lang="en-US" altLang="zh-CN" sz="1200" baseline="30000" dirty="0"/>
                        <a:t>-3</a:t>
                      </a:r>
                      <a:r>
                        <a:rPr lang="en-US" altLang="zh-CN" sz="1200" dirty="0"/>
                        <a:t>)</a:t>
                      </a:r>
                      <a:endParaRPr lang="zh-CN" altLang="en-US" sz="1200" baseline="30000" dirty="0"/>
                    </a:p>
                  </a:txBody>
                  <a:tcPr anchor="ctr"/>
                </a:tc>
                <a:tc>
                  <a:txBody>
                    <a:bodyPr/>
                    <a:lstStyle/>
                    <a:p>
                      <a:pPr algn="ctr"/>
                      <a:r>
                        <a:rPr lang="zh-CN" altLang="en-US" sz="1200" dirty="0"/>
                        <a:t>阻尼比</a:t>
                      </a:r>
                      <a:r>
                        <a:rPr lang="en-US" altLang="zh-CN" sz="1200" dirty="0"/>
                        <a:t>(%)</a:t>
                      </a:r>
                      <a:endParaRPr lang="zh-CN" altLang="en-US" sz="1200" dirty="0"/>
                    </a:p>
                  </a:txBody>
                  <a:tcPr anchor="ctr"/>
                </a:tc>
                <a:tc>
                  <a:txBody>
                    <a:bodyPr/>
                    <a:lstStyle/>
                    <a:p>
                      <a:pPr algn="ctr"/>
                      <a:r>
                        <a:rPr lang="zh-CN" altLang="en-US" sz="1200" dirty="0"/>
                        <a:t>材料阻尼系数</a:t>
                      </a:r>
                      <a:r>
                        <a:rPr lang="en-US" altLang="zh-CN" sz="1200" dirty="0"/>
                        <a:t>(N·s/m)</a:t>
                      </a:r>
                      <a:endParaRPr lang="zh-CN" altLang="en-US" sz="1200" dirty="0"/>
                    </a:p>
                  </a:txBody>
                  <a:tcPr anchor="ctr"/>
                </a:tc>
                <a:extLst>
                  <a:ext uri="{0D108BD9-81ED-4DB2-BD59-A6C34878D82A}">
                    <a16:rowId xmlns:a16="http://schemas.microsoft.com/office/drawing/2014/main" val="2535980270"/>
                  </a:ext>
                </a:extLst>
              </a:tr>
              <a:tr h="212929">
                <a:tc rowSpan="2">
                  <a:txBody>
                    <a:bodyPr/>
                    <a:lstStyle/>
                    <a:p>
                      <a:pPr algn="ctr"/>
                      <a:r>
                        <a:rPr lang="en-US" altLang="zh-CN" sz="1200" dirty="0"/>
                        <a:t>20</a:t>
                      </a:r>
                      <a:endParaRPr lang="zh-CN" altLang="en-US" sz="1200" dirty="0"/>
                    </a:p>
                  </a:txBody>
                  <a:tcPr anchor="ctr"/>
                </a:tc>
                <a:tc>
                  <a:txBody>
                    <a:bodyPr/>
                    <a:lstStyle/>
                    <a:p>
                      <a:pPr algn="ctr"/>
                      <a:r>
                        <a:rPr lang="en-US" altLang="zh-CN" sz="1200" dirty="0"/>
                        <a:t>1.2</a:t>
                      </a:r>
                      <a:endParaRPr lang="zh-CN" altLang="en-US" sz="1200" dirty="0"/>
                    </a:p>
                  </a:txBody>
                  <a:tcPr anchor="ctr"/>
                </a:tc>
                <a:tc>
                  <a:txBody>
                    <a:bodyPr/>
                    <a:lstStyle/>
                    <a:p>
                      <a:pPr algn="ctr"/>
                      <a:r>
                        <a:rPr lang="en-US" altLang="zh-CN" sz="1200" dirty="0"/>
                        <a:t>3.051</a:t>
                      </a:r>
                      <a:endParaRPr lang="zh-CN" altLang="en-US" sz="1200" dirty="0"/>
                    </a:p>
                  </a:txBody>
                  <a:tcPr anchor="ctr"/>
                </a:tc>
                <a:tc>
                  <a:txBody>
                    <a:bodyPr/>
                    <a:lstStyle/>
                    <a:p>
                      <a:pPr algn="ctr"/>
                      <a:r>
                        <a:rPr lang="en-US" altLang="zh-CN" sz="1200" kern="1200" dirty="0">
                          <a:solidFill>
                            <a:schemeClr val="dk1"/>
                          </a:solidFill>
                          <a:latin typeface="+mn-lt"/>
                          <a:ea typeface="+mn-ea"/>
                          <a:cs typeface="+mn-cs"/>
                        </a:rPr>
                        <a:t>2.83e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kern="1200" dirty="0">
                          <a:solidFill>
                            <a:schemeClr val="dk1"/>
                          </a:solidFill>
                          <a:latin typeface="+mn-lt"/>
                          <a:ea typeface="+mn-ea"/>
                          <a:cs typeface="+mn-cs"/>
                        </a:rPr>
                        <a:t>0.07143</a:t>
                      </a:r>
                      <a:endParaRPr lang="zh-CN" altLang="en-US" sz="1200" kern="1200" dirty="0">
                        <a:solidFill>
                          <a:schemeClr val="dk1"/>
                        </a:solidFill>
                        <a:latin typeface="+mn-lt"/>
                        <a:ea typeface="+mn-ea"/>
                        <a:cs typeface="+mn-cs"/>
                      </a:endParaRPr>
                    </a:p>
                  </a:txBody>
                  <a:tcPr anchor="ctr"/>
                </a:tc>
                <a:tc>
                  <a:txBody>
                    <a:bodyPr/>
                    <a:lstStyle/>
                    <a:p>
                      <a:pPr algn="ctr"/>
                      <a:r>
                        <a:rPr lang="en-US" altLang="zh-CN" sz="1200" dirty="0"/>
                        <a:t>0.41425</a:t>
                      </a:r>
                      <a:endParaRPr lang="zh-CN" altLang="en-US" sz="1200" dirty="0"/>
                    </a:p>
                  </a:txBody>
                  <a:tcPr anchor="ctr"/>
                </a:tc>
                <a:extLst>
                  <a:ext uri="{0D108BD9-81ED-4DB2-BD59-A6C34878D82A}">
                    <a16:rowId xmlns:a16="http://schemas.microsoft.com/office/drawing/2014/main" val="2083077195"/>
                  </a:ext>
                </a:extLst>
              </a:tr>
              <a:tr h="212929">
                <a:tc vMerge="1">
                  <a:txBody>
                    <a:bodyPr/>
                    <a:lstStyle/>
                    <a:p>
                      <a:pPr algn="ctr"/>
                      <a:endParaRPr lang="zh-CN" altLang="en-US" sz="1400" dirty="0"/>
                    </a:p>
                  </a:txBody>
                  <a:tcPr/>
                </a:tc>
                <a:tc>
                  <a:txBody>
                    <a:bodyPr/>
                    <a:lstStyle/>
                    <a:p>
                      <a:pPr algn="ctr"/>
                      <a:r>
                        <a:rPr lang="en-US" altLang="zh-CN" sz="1200" dirty="0"/>
                        <a:t>1.4</a:t>
                      </a:r>
                      <a:endParaRPr lang="zh-CN" altLang="en-US" sz="1200" dirty="0"/>
                    </a:p>
                  </a:txBody>
                  <a:tcPr anchor="ctr"/>
                </a:tc>
                <a:tc>
                  <a:txBody>
                    <a:bodyPr/>
                    <a:lstStyle/>
                    <a:p>
                      <a:pPr algn="ctr"/>
                      <a:r>
                        <a:rPr lang="en-US" altLang="zh-CN" sz="1200" dirty="0"/>
                        <a:t>4.276</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3.39e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kern="1200" dirty="0">
                          <a:solidFill>
                            <a:schemeClr val="dk1"/>
                          </a:solidFill>
                          <a:latin typeface="+mn-lt"/>
                          <a:ea typeface="+mn-ea"/>
                          <a:cs typeface="+mn-cs"/>
                        </a:rPr>
                        <a:t>0.06277</a:t>
                      </a:r>
                      <a:endParaRPr lang="zh-CN" altLang="en-US" sz="1200" kern="1200" dirty="0">
                        <a:solidFill>
                          <a:schemeClr val="dk1"/>
                        </a:solidFill>
                        <a:latin typeface="+mn-lt"/>
                        <a:ea typeface="+mn-ea"/>
                        <a:cs typeface="+mn-cs"/>
                      </a:endParaRPr>
                    </a:p>
                  </a:txBody>
                  <a:tcPr anchor="ctr"/>
                </a:tc>
                <a:tc>
                  <a:txBody>
                    <a:bodyPr/>
                    <a:lstStyle/>
                    <a:p>
                      <a:pPr algn="ctr"/>
                      <a:r>
                        <a:rPr lang="en-US" altLang="zh-CN" sz="1200" dirty="0"/>
                        <a:t>0.3964</a:t>
                      </a:r>
                      <a:endParaRPr lang="zh-CN" altLang="en-US" sz="1200" dirty="0"/>
                    </a:p>
                  </a:txBody>
                  <a:tcPr anchor="ctr"/>
                </a:tc>
                <a:extLst>
                  <a:ext uri="{0D108BD9-81ED-4DB2-BD59-A6C34878D82A}">
                    <a16:rowId xmlns:a16="http://schemas.microsoft.com/office/drawing/2014/main" val="3128372261"/>
                  </a:ext>
                </a:extLst>
              </a:tr>
              <a:tr h="212929">
                <a:tc rowSpan="2">
                  <a:txBody>
                    <a:bodyPr/>
                    <a:lstStyle/>
                    <a:p>
                      <a:pPr algn="ctr"/>
                      <a:r>
                        <a:rPr lang="en-US" altLang="zh-CN" sz="1200" dirty="0"/>
                        <a:t>40</a:t>
                      </a:r>
                      <a:endParaRPr lang="zh-CN" altLang="en-US" sz="1200" dirty="0"/>
                    </a:p>
                  </a:txBody>
                  <a:tcPr anchor="ctr"/>
                </a:tc>
                <a:tc>
                  <a:txBody>
                    <a:bodyPr/>
                    <a:lstStyle/>
                    <a:p>
                      <a:pPr algn="ctr"/>
                      <a:r>
                        <a:rPr lang="en-US" altLang="zh-CN" sz="1200" dirty="0"/>
                        <a:t>1.4</a:t>
                      </a:r>
                      <a:endParaRPr lang="zh-CN" altLang="en-US" sz="1200" dirty="0"/>
                    </a:p>
                  </a:txBody>
                  <a:tcPr anchor="ctr"/>
                </a:tc>
                <a:tc>
                  <a:txBody>
                    <a:bodyPr/>
                    <a:lstStyle/>
                    <a:p>
                      <a:pPr algn="ctr"/>
                      <a:r>
                        <a:rPr lang="en-US" altLang="zh-CN" sz="1200" dirty="0"/>
                        <a:t>3.957</a:t>
                      </a:r>
                      <a:endParaRPr lang="zh-CN" altLang="en-US" sz="1200" dirty="0"/>
                    </a:p>
                  </a:txBody>
                  <a:tcPr anchor="ctr"/>
                </a:tc>
                <a:tc>
                  <a:txBody>
                    <a:bodyPr/>
                    <a:lstStyle/>
                    <a:p>
                      <a:pPr algn="ctr"/>
                      <a:r>
                        <a:rPr lang="en-US" altLang="zh-CN" sz="1200" kern="1200" dirty="0">
                          <a:solidFill>
                            <a:schemeClr val="dk1"/>
                          </a:solidFill>
                          <a:latin typeface="+mn-lt"/>
                          <a:ea typeface="+mn-ea"/>
                          <a:cs typeface="+mn-cs"/>
                        </a:rPr>
                        <a:t>3.14e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0.06494</a:t>
                      </a:r>
                      <a:endParaRPr lang="zh-CN" altLang="en-US" sz="1200" dirty="0"/>
                    </a:p>
                  </a:txBody>
                  <a:tcPr anchor="ctr"/>
                </a:tc>
                <a:tc>
                  <a:txBody>
                    <a:bodyPr/>
                    <a:lstStyle/>
                    <a:p>
                      <a:pPr algn="ctr"/>
                      <a:r>
                        <a:rPr lang="en-US" altLang="zh-CN" sz="1200" dirty="0"/>
                        <a:t>0.40768</a:t>
                      </a:r>
                      <a:endParaRPr lang="zh-CN" altLang="en-US" sz="1200" dirty="0"/>
                    </a:p>
                  </a:txBody>
                  <a:tcPr anchor="ctr"/>
                </a:tc>
                <a:extLst>
                  <a:ext uri="{0D108BD9-81ED-4DB2-BD59-A6C34878D82A}">
                    <a16:rowId xmlns:a16="http://schemas.microsoft.com/office/drawing/2014/main" val="2318963739"/>
                  </a:ext>
                </a:extLst>
              </a:tr>
              <a:tr h="212929">
                <a:tc vMerge="1">
                  <a:txBody>
                    <a:bodyPr/>
                    <a:lstStyle/>
                    <a:p>
                      <a:pPr algn="ctr"/>
                      <a:endParaRPr lang="zh-CN" altLang="en-US" sz="1400" dirty="0"/>
                    </a:p>
                  </a:txBody>
                  <a:tcPr anchor="ctr"/>
                </a:tc>
                <a:tc>
                  <a:txBody>
                    <a:bodyPr/>
                    <a:lstStyle/>
                    <a:p>
                      <a:pPr algn="ctr"/>
                      <a:r>
                        <a:rPr lang="en-US" altLang="zh-CN" sz="1200" dirty="0"/>
                        <a:t>1.7</a:t>
                      </a:r>
                      <a:endParaRPr lang="zh-CN" altLang="en-US" sz="1200" dirty="0"/>
                    </a:p>
                  </a:txBody>
                  <a:tcPr anchor="ctr"/>
                </a:tc>
                <a:tc>
                  <a:txBody>
                    <a:bodyPr/>
                    <a:lstStyle/>
                    <a:p>
                      <a:pPr algn="ctr"/>
                      <a:r>
                        <a:rPr lang="en-US" altLang="zh-CN" sz="1200" dirty="0"/>
                        <a:t>5.27</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3.44e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0.08685</a:t>
                      </a:r>
                      <a:endParaRPr lang="zh-CN" altLang="en-US" sz="1200" dirty="0"/>
                    </a:p>
                  </a:txBody>
                  <a:tcPr anchor="ctr"/>
                </a:tc>
                <a:tc>
                  <a:txBody>
                    <a:bodyPr/>
                    <a:lstStyle/>
                    <a:p>
                      <a:pPr algn="ctr"/>
                      <a:r>
                        <a:rPr lang="en-US" altLang="zh-CN" sz="1200" dirty="0"/>
                        <a:t>0.51495</a:t>
                      </a:r>
                      <a:endParaRPr lang="zh-CN" altLang="en-US" sz="1200" dirty="0"/>
                    </a:p>
                  </a:txBody>
                  <a:tcPr anchor="ctr"/>
                </a:tc>
                <a:extLst>
                  <a:ext uri="{0D108BD9-81ED-4DB2-BD59-A6C34878D82A}">
                    <a16:rowId xmlns:a16="http://schemas.microsoft.com/office/drawing/2014/main" val="3254181471"/>
                  </a:ext>
                </a:extLst>
              </a:tr>
              <a:tr h="212929">
                <a:tc rowSpan="3">
                  <a:txBody>
                    <a:bodyPr/>
                    <a:lstStyle/>
                    <a:p>
                      <a:pPr algn="ctr"/>
                      <a:r>
                        <a:rPr lang="en-US" altLang="zh-CN" sz="1200" dirty="0"/>
                        <a:t>60</a:t>
                      </a:r>
                      <a:endParaRPr lang="zh-CN" altLang="en-US" sz="1200" dirty="0"/>
                    </a:p>
                  </a:txBody>
                  <a:tcPr anchor="ctr"/>
                </a:tc>
                <a:tc>
                  <a:txBody>
                    <a:bodyPr/>
                    <a:lstStyle/>
                    <a:p>
                      <a:pPr algn="ctr"/>
                      <a:r>
                        <a:rPr lang="en-US" altLang="zh-CN" sz="1200" dirty="0"/>
                        <a:t>0.9</a:t>
                      </a:r>
                      <a:endParaRPr lang="zh-CN" altLang="en-US" sz="1200" dirty="0"/>
                    </a:p>
                  </a:txBody>
                  <a:tcPr anchor="ctr"/>
                </a:tc>
                <a:tc>
                  <a:txBody>
                    <a:bodyPr/>
                    <a:lstStyle/>
                    <a:p>
                      <a:pPr algn="ctr"/>
                      <a:r>
                        <a:rPr lang="en-US" altLang="zh-CN" sz="1200" dirty="0"/>
                        <a:t>1.508</a:t>
                      </a:r>
                      <a:endParaRPr lang="zh-CN" altLang="en-US" sz="1200" dirty="0"/>
                    </a:p>
                  </a:txBody>
                  <a:tcPr anchor="ctr"/>
                </a:tc>
                <a:tc>
                  <a:txBody>
                    <a:bodyPr/>
                    <a:lstStyle/>
                    <a:p>
                      <a:pPr algn="ctr"/>
                      <a:r>
                        <a:rPr lang="en-US" altLang="zh-CN" sz="1200" kern="1200" dirty="0">
                          <a:solidFill>
                            <a:schemeClr val="dk1"/>
                          </a:solidFill>
                          <a:latin typeface="+mn-lt"/>
                          <a:ea typeface="+mn-ea"/>
                          <a:cs typeface="+mn-cs"/>
                        </a:rPr>
                        <a:t>1.86e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0.05896</a:t>
                      </a:r>
                      <a:endParaRPr lang="zh-CN" altLang="en-US" sz="1200" dirty="0"/>
                    </a:p>
                  </a:txBody>
                  <a:tcPr anchor="ctr"/>
                </a:tc>
                <a:tc>
                  <a:txBody>
                    <a:bodyPr/>
                    <a:lstStyle/>
                    <a:p>
                      <a:pPr algn="ctr"/>
                      <a:r>
                        <a:rPr lang="en-US" altLang="zh-CN" sz="1200" dirty="0"/>
                        <a:t>0.32441</a:t>
                      </a:r>
                      <a:endParaRPr lang="zh-CN" altLang="en-US" sz="1200" dirty="0"/>
                    </a:p>
                  </a:txBody>
                  <a:tcPr anchor="ctr"/>
                </a:tc>
                <a:extLst>
                  <a:ext uri="{0D108BD9-81ED-4DB2-BD59-A6C34878D82A}">
                    <a16:rowId xmlns:a16="http://schemas.microsoft.com/office/drawing/2014/main" val="432635012"/>
                  </a:ext>
                </a:extLst>
              </a:tr>
              <a:tr h="212929">
                <a:tc vMerge="1">
                  <a:txBody>
                    <a:bodyPr/>
                    <a:lstStyle/>
                    <a:p>
                      <a:pPr algn="ctr"/>
                      <a:endParaRPr lang="zh-CN" altLang="en-US" sz="1400" dirty="0"/>
                    </a:p>
                  </a:txBody>
                  <a:tcPr anchor="ctr"/>
                </a:tc>
                <a:tc>
                  <a:txBody>
                    <a:bodyPr/>
                    <a:lstStyle/>
                    <a:p>
                      <a:pPr algn="ctr"/>
                      <a:r>
                        <a:rPr lang="en-US" altLang="zh-CN" sz="1200" dirty="0"/>
                        <a:t>1.5</a:t>
                      </a:r>
                      <a:endParaRPr lang="zh-CN" altLang="en-US" sz="1200" dirty="0"/>
                    </a:p>
                  </a:txBody>
                  <a:tcPr anchor="ctr"/>
                </a:tc>
                <a:tc>
                  <a:txBody>
                    <a:bodyPr/>
                    <a:lstStyle/>
                    <a:p>
                      <a:pPr algn="ctr"/>
                      <a:r>
                        <a:rPr lang="en-US" altLang="zh-CN" sz="1200" dirty="0"/>
                        <a:t>6.969</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5.16e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0.13355</a:t>
                      </a:r>
                      <a:endParaRPr lang="zh-CN" altLang="en-US" sz="1200" dirty="0"/>
                    </a:p>
                  </a:txBody>
                  <a:tcPr anchor="ctr"/>
                </a:tc>
                <a:tc>
                  <a:txBody>
                    <a:bodyPr/>
                    <a:lstStyle/>
                    <a:p>
                      <a:pPr algn="ctr"/>
                      <a:r>
                        <a:rPr lang="en-US" altLang="zh-CN" sz="1200" dirty="0"/>
                        <a:t>1.17606</a:t>
                      </a:r>
                      <a:endParaRPr lang="zh-CN" altLang="en-US" sz="1200" dirty="0"/>
                    </a:p>
                  </a:txBody>
                  <a:tcPr anchor="ctr"/>
                </a:tc>
                <a:extLst>
                  <a:ext uri="{0D108BD9-81ED-4DB2-BD59-A6C34878D82A}">
                    <a16:rowId xmlns:a16="http://schemas.microsoft.com/office/drawing/2014/main" val="1047623964"/>
                  </a:ext>
                </a:extLst>
              </a:tr>
              <a:tr h="212929">
                <a:tc vMerge="1">
                  <a:txBody>
                    <a:bodyPr/>
                    <a:lstStyle/>
                    <a:p>
                      <a:pPr algn="ctr"/>
                      <a:endParaRPr lang="zh-CN" altLang="en-US" sz="1400" dirty="0"/>
                    </a:p>
                  </a:txBody>
                  <a:tcPr anchor="ctr"/>
                </a:tc>
                <a:tc>
                  <a:txBody>
                    <a:bodyPr/>
                    <a:lstStyle/>
                    <a:p>
                      <a:pPr algn="ctr"/>
                      <a:r>
                        <a:rPr lang="en-US" altLang="zh-CN" sz="1200" dirty="0"/>
                        <a:t>1.7</a:t>
                      </a:r>
                      <a:endParaRPr lang="zh-CN" altLang="en-US" sz="1200" dirty="0"/>
                    </a:p>
                  </a:txBody>
                  <a:tcPr anchor="ctr"/>
                </a:tc>
                <a:tc>
                  <a:txBody>
                    <a:bodyPr/>
                    <a:lstStyle/>
                    <a:p>
                      <a:pPr algn="ctr"/>
                      <a:r>
                        <a:rPr lang="en-US" altLang="zh-CN" sz="1200" dirty="0"/>
                        <a:t>12.46</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8.14e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0.08714</a:t>
                      </a:r>
                      <a:endParaRPr lang="zh-CN" altLang="en-US" sz="1200" dirty="0"/>
                    </a:p>
                  </a:txBody>
                  <a:tcPr anchor="ctr"/>
                </a:tc>
                <a:tc>
                  <a:txBody>
                    <a:bodyPr/>
                    <a:lstStyle/>
                    <a:p>
                      <a:pPr algn="ctr"/>
                      <a:r>
                        <a:rPr lang="en-US" altLang="zh-CN" sz="1200" dirty="0"/>
                        <a:t>0.66003</a:t>
                      </a:r>
                      <a:endParaRPr lang="zh-CN" altLang="en-US" sz="1200" dirty="0"/>
                    </a:p>
                  </a:txBody>
                  <a:tcPr anchor="ctr"/>
                </a:tc>
                <a:extLst>
                  <a:ext uri="{0D108BD9-81ED-4DB2-BD59-A6C34878D82A}">
                    <a16:rowId xmlns:a16="http://schemas.microsoft.com/office/drawing/2014/main" val="3431326970"/>
                  </a:ext>
                </a:extLst>
              </a:tr>
            </a:tbl>
          </a:graphicData>
        </a:graphic>
      </p:graphicFrame>
      <p:sp>
        <p:nvSpPr>
          <p:cNvPr id="26" name="矩形 25">
            <a:extLst>
              <a:ext uri="{FF2B5EF4-FFF2-40B4-BE49-F238E27FC236}">
                <a16:creationId xmlns:a16="http://schemas.microsoft.com/office/drawing/2014/main" id="{154B407B-9A3F-4A24-ABD7-181D671F4947}"/>
              </a:ext>
            </a:extLst>
          </p:cNvPr>
          <p:cNvSpPr/>
          <p:nvPr/>
        </p:nvSpPr>
        <p:spPr bwMode="auto">
          <a:xfrm>
            <a:off x="866223" y="2635345"/>
            <a:ext cx="8138399" cy="2312670"/>
          </a:xfrm>
          <a:prstGeom prst="rect">
            <a:avLst/>
          </a:prstGeom>
          <a:noFill/>
          <a:ln w="222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21737623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航空管道振动抑制技术研究现状</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 name="组合 1">
            <a:extLst>
              <a:ext uri="{FF2B5EF4-FFF2-40B4-BE49-F238E27FC236}">
                <a16:creationId xmlns:a16="http://schemas.microsoft.com/office/drawing/2014/main" id="{570C6EB7-A64C-4B89-AA30-ECF6011416AE}"/>
              </a:ext>
            </a:extLst>
          </p:cNvPr>
          <p:cNvGrpSpPr/>
          <p:nvPr/>
        </p:nvGrpSpPr>
        <p:grpSpPr>
          <a:xfrm>
            <a:off x="-180528" y="411510"/>
            <a:ext cx="9240131" cy="2438270"/>
            <a:chOff x="-451946" y="249225"/>
            <a:chExt cx="9240131" cy="2438270"/>
          </a:xfrm>
        </p:grpSpPr>
        <p:sp>
          <p:nvSpPr>
            <p:cNvPr id="16" name="文本框 15">
              <a:extLst>
                <a:ext uri="{FF2B5EF4-FFF2-40B4-BE49-F238E27FC236}">
                  <a16:creationId xmlns:a16="http://schemas.microsoft.com/office/drawing/2014/main" id="{5042EFF5-7319-45E3-9D83-0CA8B8CE2B7C}"/>
                </a:ext>
              </a:extLst>
            </p:cNvPr>
            <p:cNvSpPr txBox="1"/>
            <p:nvPr/>
          </p:nvSpPr>
          <p:spPr>
            <a:xfrm>
              <a:off x="3143186" y="1286374"/>
              <a:ext cx="1612942" cy="369332"/>
            </a:xfrm>
            <a:prstGeom prst="rect">
              <a:avLst/>
            </a:prstGeom>
            <a:noFill/>
            <a:ln w="19050">
              <a:solidFill>
                <a:srgbClr val="1F65B0"/>
              </a:solidFill>
            </a:ln>
          </p:spPr>
          <p:txBody>
            <a:bodyPr wrap="none" rtlCol="0">
              <a:spAutoFit/>
            </a:bodyPr>
            <a:lstStyle/>
            <a:p>
              <a:pPr algn="ctr"/>
              <a:r>
                <a:rPr lang="zh-CN" altLang="en-US" dirty="0"/>
                <a:t>被动抑制技术</a:t>
              </a:r>
            </a:p>
          </p:txBody>
        </p:sp>
        <p:sp>
          <p:nvSpPr>
            <p:cNvPr id="19" name="文本框 18">
              <a:extLst>
                <a:ext uri="{FF2B5EF4-FFF2-40B4-BE49-F238E27FC236}">
                  <a16:creationId xmlns:a16="http://schemas.microsoft.com/office/drawing/2014/main" id="{FB39B6F1-4D08-480E-BA6E-53C91873D70B}"/>
                </a:ext>
              </a:extLst>
            </p:cNvPr>
            <p:cNvSpPr txBox="1"/>
            <p:nvPr/>
          </p:nvSpPr>
          <p:spPr>
            <a:xfrm>
              <a:off x="3143186" y="1974730"/>
              <a:ext cx="1612942" cy="369332"/>
            </a:xfrm>
            <a:prstGeom prst="rect">
              <a:avLst/>
            </a:prstGeom>
            <a:noFill/>
            <a:ln w="19050">
              <a:solidFill>
                <a:srgbClr val="1F65B0"/>
              </a:solidFill>
            </a:ln>
          </p:spPr>
          <p:txBody>
            <a:bodyPr wrap="none" rtlCol="0">
              <a:spAutoFit/>
            </a:bodyPr>
            <a:lstStyle/>
            <a:p>
              <a:pPr algn="ctr"/>
              <a:r>
                <a:rPr lang="zh-CN" altLang="en-US" dirty="0"/>
                <a:t>主动抑制技术</a:t>
              </a:r>
            </a:p>
          </p:txBody>
        </p:sp>
        <p:sp>
          <p:nvSpPr>
            <p:cNvPr id="20" name="文本框 19">
              <a:extLst>
                <a:ext uri="{FF2B5EF4-FFF2-40B4-BE49-F238E27FC236}">
                  <a16:creationId xmlns:a16="http://schemas.microsoft.com/office/drawing/2014/main" id="{A74349A7-3F18-4F62-ADF8-D1D936B45BA9}"/>
                </a:ext>
              </a:extLst>
            </p:cNvPr>
            <p:cNvSpPr txBox="1"/>
            <p:nvPr/>
          </p:nvSpPr>
          <p:spPr>
            <a:xfrm>
              <a:off x="5081782" y="634572"/>
              <a:ext cx="1569660" cy="369332"/>
            </a:xfrm>
            <a:prstGeom prst="rect">
              <a:avLst/>
            </a:prstGeom>
            <a:noFill/>
            <a:ln>
              <a:noFill/>
            </a:ln>
          </p:spPr>
          <p:txBody>
            <a:bodyPr wrap="none" rtlCol="0">
              <a:spAutoFit/>
            </a:bodyPr>
            <a:lstStyle/>
            <a:p>
              <a:pPr algn="ctr"/>
              <a:r>
                <a:rPr lang="zh-CN" altLang="en-US" dirty="0"/>
                <a:t>修改设计方案</a:t>
              </a:r>
            </a:p>
          </p:txBody>
        </p:sp>
        <p:sp>
          <p:nvSpPr>
            <p:cNvPr id="21" name="文本框 20">
              <a:extLst>
                <a:ext uri="{FF2B5EF4-FFF2-40B4-BE49-F238E27FC236}">
                  <a16:creationId xmlns:a16="http://schemas.microsoft.com/office/drawing/2014/main" id="{94895474-4A37-426C-A7E3-F1EABACE744D}"/>
                </a:ext>
              </a:extLst>
            </p:cNvPr>
            <p:cNvSpPr txBox="1"/>
            <p:nvPr/>
          </p:nvSpPr>
          <p:spPr>
            <a:xfrm>
              <a:off x="5075441" y="1941687"/>
              <a:ext cx="1800493" cy="369332"/>
            </a:xfrm>
            <a:prstGeom prst="rect">
              <a:avLst/>
            </a:prstGeom>
            <a:noFill/>
            <a:ln>
              <a:noFill/>
            </a:ln>
          </p:spPr>
          <p:txBody>
            <a:bodyPr wrap="none" rtlCol="0">
              <a:spAutoFit/>
            </a:bodyPr>
            <a:lstStyle/>
            <a:p>
              <a:pPr algn="ctr"/>
              <a:r>
                <a:rPr lang="zh-CN" altLang="en-US" dirty="0">
                  <a:solidFill>
                    <a:schemeClr val="tx1"/>
                  </a:solidFill>
                </a:rPr>
                <a:t>布置大阻尼部件</a:t>
              </a:r>
              <a:endParaRPr lang="zh-CN" altLang="en-US" dirty="0"/>
            </a:p>
          </p:txBody>
        </p:sp>
        <p:sp>
          <p:nvSpPr>
            <p:cNvPr id="24" name="文本框 23">
              <a:extLst>
                <a:ext uri="{FF2B5EF4-FFF2-40B4-BE49-F238E27FC236}">
                  <a16:creationId xmlns:a16="http://schemas.microsoft.com/office/drawing/2014/main" id="{A84058FD-9664-49AE-8A4F-0AACD628F245}"/>
                </a:ext>
              </a:extLst>
            </p:cNvPr>
            <p:cNvSpPr txBox="1"/>
            <p:nvPr/>
          </p:nvSpPr>
          <p:spPr>
            <a:xfrm>
              <a:off x="-451946" y="1603460"/>
              <a:ext cx="3523109" cy="392159"/>
            </a:xfrm>
            <a:prstGeom prst="rect">
              <a:avLst/>
            </a:prstGeom>
            <a:noFill/>
            <a:ln>
              <a:noFill/>
            </a:ln>
          </p:spPr>
          <p:txBody>
            <a:bodyPr wrap="square">
              <a:spAutoFit/>
            </a:bodyPr>
            <a:lstStyle/>
            <a:p>
              <a:pPr algn="ctr">
                <a:lnSpc>
                  <a:spcPct val="120000"/>
                </a:lnSpc>
              </a:pPr>
              <a:r>
                <a:rPr lang="zh-CN" altLang="en-US" b="1" u="sng" dirty="0"/>
                <a:t>航空管道振动抑制技术</a:t>
              </a:r>
              <a:endParaRPr lang="en-US" altLang="zh-CN" b="1" u="sng" dirty="0"/>
            </a:p>
          </p:txBody>
        </p:sp>
        <p:sp>
          <p:nvSpPr>
            <p:cNvPr id="26" name="左大括号 25">
              <a:extLst>
                <a:ext uri="{FF2B5EF4-FFF2-40B4-BE49-F238E27FC236}">
                  <a16:creationId xmlns:a16="http://schemas.microsoft.com/office/drawing/2014/main" id="{155AEF68-12CB-42B7-A70B-765BEA0F186F}"/>
                </a:ext>
              </a:extLst>
            </p:cNvPr>
            <p:cNvSpPr/>
            <p:nvPr/>
          </p:nvSpPr>
          <p:spPr>
            <a:xfrm>
              <a:off x="4814337" y="821547"/>
              <a:ext cx="338172" cy="129833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27" name="直接连接符 26">
              <a:extLst>
                <a:ext uri="{FF2B5EF4-FFF2-40B4-BE49-F238E27FC236}">
                  <a16:creationId xmlns:a16="http://schemas.microsoft.com/office/drawing/2014/main" id="{3985EDED-6C33-4A3A-8E19-D2F7379F6F79}"/>
                </a:ext>
              </a:extLst>
            </p:cNvPr>
            <p:cNvCxnSpPr>
              <a:cxnSpLocks/>
            </p:cNvCxnSpPr>
            <p:nvPr/>
          </p:nvCxnSpPr>
          <p:spPr>
            <a:xfrm flipV="1">
              <a:off x="2489786" y="1496106"/>
              <a:ext cx="622156" cy="328874"/>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8" name="直接连接符 27">
              <a:extLst>
                <a:ext uri="{FF2B5EF4-FFF2-40B4-BE49-F238E27FC236}">
                  <a16:creationId xmlns:a16="http://schemas.microsoft.com/office/drawing/2014/main" id="{C2D74B0A-8CCF-4D0C-94E4-FE911C34EA07}"/>
                </a:ext>
              </a:extLst>
            </p:cNvPr>
            <p:cNvCxnSpPr>
              <a:cxnSpLocks/>
              <a:endCxn id="19" idx="1"/>
            </p:cNvCxnSpPr>
            <p:nvPr/>
          </p:nvCxnSpPr>
          <p:spPr>
            <a:xfrm>
              <a:off x="2489786" y="1824980"/>
              <a:ext cx="653400" cy="33441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5" name="文本框 34">
              <a:extLst>
                <a:ext uri="{FF2B5EF4-FFF2-40B4-BE49-F238E27FC236}">
                  <a16:creationId xmlns:a16="http://schemas.microsoft.com/office/drawing/2014/main" id="{50DB344E-F208-4A79-890A-8C0FF4218BF9}"/>
                </a:ext>
              </a:extLst>
            </p:cNvPr>
            <p:cNvSpPr txBox="1"/>
            <p:nvPr/>
          </p:nvSpPr>
          <p:spPr>
            <a:xfrm>
              <a:off x="6967601" y="1547469"/>
              <a:ext cx="1820584" cy="369332"/>
            </a:xfrm>
            <a:prstGeom prst="rect">
              <a:avLst/>
            </a:prstGeom>
            <a:noFill/>
            <a:ln>
              <a:noFill/>
            </a:ln>
          </p:spPr>
          <p:txBody>
            <a:bodyPr wrap="square" rtlCol="0">
              <a:spAutoFit/>
            </a:bodyPr>
            <a:lstStyle/>
            <a:p>
              <a:pPr algn="ctr"/>
              <a:r>
                <a:rPr lang="zh-CN" altLang="en-US" dirty="0"/>
                <a:t>施加粘滞阻尼器</a:t>
              </a:r>
            </a:p>
          </p:txBody>
        </p:sp>
        <p:sp>
          <p:nvSpPr>
            <p:cNvPr id="41" name="文本框 40">
              <a:extLst>
                <a:ext uri="{FF2B5EF4-FFF2-40B4-BE49-F238E27FC236}">
                  <a16:creationId xmlns:a16="http://schemas.microsoft.com/office/drawing/2014/main" id="{1D936D78-CE40-4064-9E98-C79D9105A43B}"/>
                </a:ext>
              </a:extLst>
            </p:cNvPr>
            <p:cNvSpPr txBox="1"/>
            <p:nvPr/>
          </p:nvSpPr>
          <p:spPr>
            <a:xfrm>
              <a:off x="6967603" y="2318163"/>
              <a:ext cx="1800494" cy="369332"/>
            </a:xfrm>
            <a:prstGeom prst="rect">
              <a:avLst/>
            </a:prstGeom>
            <a:noFill/>
            <a:ln>
              <a:noFill/>
            </a:ln>
          </p:spPr>
          <p:txBody>
            <a:bodyPr wrap="none" rtlCol="0">
              <a:spAutoFit/>
            </a:bodyPr>
            <a:lstStyle/>
            <a:p>
              <a:pPr algn="ctr"/>
              <a:r>
                <a:rPr lang="zh-CN" altLang="en-US" dirty="0"/>
                <a:t>粘贴高阻尼材料</a:t>
              </a:r>
            </a:p>
          </p:txBody>
        </p:sp>
        <p:sp>
          <p:nvSpPr>
            <p:cNvPr id="42" name="左大括号 41">
              <a:extLst>
                <a:ext uri="{FF2B5EF4-FFF2-40B4-BE49-F238E27FC236}">
                  <a16:creationId xmlns:a16="http://schemas.microsoft.com/office/drawing/2014/main" id="{E2840630-1D44-4FD1-908B-DEBAEDC60E22}"/>
                </a:ext>
              </a:extLst>
            </p:cNvPr>
            <p:cNvSpPr/>
            <p:nvPr/>
          </p:nvSpPr>
          <p:spPr>
            <a:xfrm>
              <a:off x="6831731" y="1721992"/>
              <a:ext cx="200164" cy="7684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31" name="组合 30">
              <a:extLst>
                <a:ext uri="{FF2B5EF4-FFF2-40B4-BE49-F238E27FC236}">
                  <a16:creationId xmlns:a16="http://schemas.microsoft.com/office/drawing/2014/main" id="{CE7D1258-C201-4F7C-AE08-B45EB3E10EBD}"/>
                </a:ext>
              </a:extLst>
            </p:cNvPr>
            <p:cNvGrpSpPr/>
            <p:nvPr/>
          </p:nvGrpSpPr>
          <p:grpSpPr>
            <a:xfrm>
              <a:off x="6829712" y="249225"/>
              <a:ext cx="1705531" cy="1140026"/>
              <a:chOff x="6804119" y="190747"/>
              <a:chExt cx="1705531" cy="1140026"/>
            </a:xfrm>
          </p:grpSpPr>
          <p:sp>
            <p:nvSpPr>
              <p:cNvPr id="43" name="文本框 42">
                <a:extLst>
                  <a:ext uri="{FF2B5EF4-FFF2-40B4-BE49-F238E27FC236}">
                    <a16:creationId xmlns:a16="http://schemas.microsoft.com/office/drawing/2014/main" id="{360B432F-1FF5-4859-9AC5-BEFE66E02FE9}"/>
                  </a:ext>
                </a:extLst>
              </p:cNvPr>
              <p:cNvSpPr txBox="1"/>
              <p:nvPr/>
            </p:nvSpPr>
            <p:spPr>
              <a:xfrm>
                <a:off x="6939989" y="190747"/>
                <a:ext cx="1169878" cy="369332"/>
              </a:xfrm>
              <a:prstGeom prst="rect">
                <a:avLst/>
              </a:prstGeom>
              <a:noFill/>
              <a:ln>
                <a:noFill/>
              </a:ln>
            </p:spPr>
            <p:txBody>
              <a:bodyPr wrap="square" rtlCol="0">
                <a:spAutoFit/>
              </a:bodyPr>
              <a:lstStyle/>
              <a:p>
                <a:pPr algn="ctr"/>
                <a:r>
                  <a:rPr lang="zh-CN" altLang="en-US" dirty="0"/>
                  <a:t>修改管型</a:t>
                </a:r>
              </a:p>
            </p:txBody>
          </p:sp>
          <p:sp>
            <p:nvSpPr>
              <p:cNvPr id="44" name="文本框 43">
                <a:extLst>
                  <a:ext uri="{FF2B5EF4-FFF2-40B4-BE49-F238E27FC236}">
                    <a16:creationId xmlns:a16="http://schemas.microsoft.com/office/drawing/2014/main" id="{BC5F302F-312F-49FC-9DAA-33F1965ADF16}"/>
                  </a:ext>
                </a:extLst>
              </p:cNvPr>
              <p:cNvSpPr txBox="1"/>
              <p:nvPr/>
            </p:nvSpPr>
            <p:spPr>
              <a:xfrm>
                <a:off x="6939990" y="961441"/>
                <a:ext cx="1569660" cy="369332"/>
              </a:xfrm>
              <a:prstGeom prst="rect">
                <a:avLst/>
              </a:prstGeom>
              <a:noFill/>
              <a:ln>
                <a:noFill/>
              </a:ln>
            </p:spPr>
            <p:txBody>
              <a:bodyPr wrap="square" rtlCol="0">
                <a:spAutoFit/>
              </a:bodyPr>
              <a:lstStyle/>
              <a:p>
                <a:pPr algn="ctr"/>
                <a:r>
                  <a:rPr lang="zh-CN" altLang="en-US" dirty="0"/>
                  <a:t>增加管道支撑</a:t>
                </a:r>
              </a:p>
            </p:txBody>
          </p:sp>
          <p:sp>
            <p:nvSpPr>
              <p:cNvPr id="45" name="左大括号 44">
                <a:extLst>
                  <a:ext uri="{FF2B5EF4-FFF2-40B4-BE49-F238E27FC236}">
                    <a16:creationId xmlns:a16="http://schemas.microsoft.com/office/drawing/2014/main" id="{022D8C56-3D41-4B4F-A337-191C3AFEC0D4}"/>
                  </a:ext>
                </a:extLst>
              </p:cNvPr>
              <p:cNvSpPr/>
              <p:nvPr/>
            </p:nvSpPr>
            <p:spPr>
              <a:xfrm>
                <a:off x="6804119" y="365270"/>
                <a:ext cx="200164" cy="768483"/>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grpSp>
      <p:sp>
        <p:nvSpPr>
          <p:cNvPr id="3" name="矩形标注 2"/>
          <p:cNvSpPr/>
          <p:nvPr/>
        </p:nvSpPr>
        <p:spPr bwMode="auto">
          <a:xfrm>
            <a:off x="3320390" y="936981"/>
            <a:ext cx="858828" cy="347241"/>
          </a:xfrm>
          <a:prstGeom prst="wedgeRectCallout">
            <a:avLst>
              <a:gd name="adj1" fmla="val -29773"/>
              <a:gd name="adj2" fmla="val 85025"/>
            </a:avLst>
          </a:prstGeom>
          <a:solidFill>
            <a:srgbClr val="0070C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 typeface="Arial" pitchFamily="34" charset="0"/>
              <a:buNone/>
              <a:tabLst/>
            </a:pPr>
            <a:r>
              <a:rPr kumimoji="0" lang="zh-CN" altLang="en-US" sz="1800" b="0" i="0" u="none" strike="noStrike" cap="none" normalizeH="0" baseline="0" dirty="0" smtClean="0">
                <a:ln>
                  <a:noFill/>
                </a:ln>
                <a:solidFill>
                  <a:schemeClr val="bg1">
                    <a:lumMod val="95000"/>
                  </a:schemeClr>
                </a:solidFill>
                <a:effectLst/>
                <a:latin typeface="Franklin Gothic Book" pitchFamily="34" charset="0"/>
                <a:ea typeface="宋体" pitchFamily="2" charset="-122"/>
              </a:rPr>
              <a:t>主流</a:t>
            </a:r>
          </a:p>
        </p:txBody>
      </p:sp>
      <p:sp>
        <p:nvSpPr>
          <p:cNvPr id="25" name="文本框 24">
            <a:extLst>
              <a:ext uri="{FF2B5EF4-FFF2-40B4-BE49-F238E27FC236}">
                <a16:creationId xmlns:a16="http://schemas.microsoft.com/office/drawing/2014/main" id="{038C2A8A-AF7B-4188-89CF-5E1EFD33B6EF}"/>
              </a:ext>
            </a:extLst>
          </p:cNvPr>
          <p:cNvSpPr txBox="1"/>
          <p:nvPr/>
        </p:nvSpPr>
        <p:spPr>
          <a:xfrm>
            <a:off x="323529" y="2870067"/>
            <a:ext cx="8732044" cy="1865126"/>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just">
              <a:lnSpc>
                <a:spcPct val="120000"/>
              </a:lnSpc>
              <a:buNone/>
            </a:pPr>
            <a:r>
              <a:rPr lang="en-US" altLang="zh-CN" sz="1200" dirty="0" smtClean="0">
                <a:latin typeface="Times New Roman" panose="02020603050405020304" pitchFamily="18" charset="0"/>
                <a:cs typeface="Times New Roman" panose="02020603050405020304" pitchFamily="18" charset="0"/>
              </a:rPr>
              <a:t>[1] Liu </a:t>
            </a:r>
            <a:r>
              <a:rPr lang="en-US" altLang="zh-CN" sz="1200" dirty="0" err="1">
                <a:latin typeface="Times New Roman" panose="02020603050405020304" pitchFamily="18" charset="0"/>
                <a:cs typeface="Times New Roman" panose="02020603050405020304" pitchFamily="18" charset="0"/>
              </a:rPr>
              <a:t>Gongmin</a:t>
            </a:r>
            <a:r>
              <a:rPr lang="en-US" altLang="zh-CN" sz="1200" dirty="0">
                <a:latin typeface="Times New Roman" panose="02020603050405020304" pitchFamily="18" charset="0"/>
                <a:cs typeface="Times New Roman" panose="02020603050405020304" pitchFamily="18" charset="0"/>
              </a:rPr>
              <a:t>, Li </a:t>
            </a:r>
            <a:r>
              <a:rPr lang="en-US" altLang="zh-CN" sz="1200" dirty="0" err="1">
                <a:latin typeface="Times New Roman" panose="02020603050405020304" pitchFamily="18" charset="0"/>
                <a:cs typeface="Times New Roman" panose="02020603050405020304" pitchFamily="18" charset="0"/>
              </a:rPr>
              <a:t>Yanhua</a:t>
            </a:r>
            <a:r>
              <a:rPr lang="en-US" altLang="zh-CN" sz="1200" dirty="0">
                <a:latin typeface="Times New Roman" panose="02020603050405020304" pitchFamily="18" charset="0"/>
                <a:cs typeface="Times New Roman" panose="02020603050405020304" pitchFamily="18" charset="0"/>
              </a:rPr>
              <a:t>. Vibration analysis of liquid-filled pipelines with elastic </a:t>
            </a:r>
            <a:r>
              <a:rPr lang="en-US" altLang="zh-CN" sz="1200" dirty="0" smtClean="0">
                <a:latin typeface="Times New Roman" panose="02020603050405020304" pitchFamily="18" charset="0"/>
                <a:cs typeface="Times New Roman" panose="02020603050405020304" pitchFamily="18" charset="0"/>
              </a:rPr>
              <a:t>constraints [</a:t>
            </a:r>
            <a:r>
              <a:rPr lang="en-US" altLang="zh-CN" sz="1200" dirty="0">
                <a:latin typeface="Times New Roman" panose="02020603050405020304" pitchFamily="18" charset="0"/>
                <a:cs typeface="Times New Roman" panose="02020603050405020304" pitchFamily="18" charset="0"/>
              </a:rPr>
              <a:t>J]. Journal of Sound &amp; Vibration, 2011, 330(13):3166-3181.</a:t>
            </a:r>
          </a:p>
          <a:p>
            <a:pPr marL="0" indent="0" algn="just">
              <a:lnSpc>
                <a:spcPct val="120000"/>
              </a:lnSpc>
              <a:buNone/>
            </a:pPr>
            <a:r>
              <a:rPr lang="en-US" altLang="zh-CN" sz="1200" dirty="0" smtClean="0">
                <a:latin typeface="Times New Roman" panose="02020603050405020304" pitchFamily="18" charset="0"/>
                <a:cs typeface="Times New Roman" panose="02020603050405020304" pitchFamily="18" charset="0"/>
              </a:rPr>
              <a:t>[2</a:t>
            </a:r>
            <a:r>
              <a:rPr lang="en-US" altLang="zh-CN" sz="1200" dirty="0">
                <a:latin typeface="Times New Roman" panose="02020603050405020304" pitchFamily="18" charset="0"/>
                <a:cs typeface="Times New Roman" panose="02020603050405020304" pitchFamily="18" charset="0"/>
              </a:rPr>
              <a:t>] </a:t>
            </a:r>
            <a:r>
              <a:rPr lang="en-US" altLang="zh-CN" sz="1200" dirty="0" err="1" smtClean="0">
                <a:latin typeface="Times New Roman" panose="02020603050405020304" pitchFamily="18" charset="0"/>
                <a:cs typeface="Times New Roman" panose="02020603050405020304" pitchFamily="18" charset="0"/>
              </a:rPr>
              <a:t>Kiryukhin</a:t>
            </a:r>
            <a:r>
              <a:rPr lang="en-US" altLang="zh-CN" sz="1200" dirty="0" smtClean="0">
                <a:latin typeface="Times New Roman" panose="02020603050405020304" pitchFamily="18" charset="0"/>
                <a:cs typeface="Times New Roman" panose="02020603050405020304" pitchFamily="18" charset="0"/>
              </a:rPr>
              <a:t> </a:t>
            </a:r>
            <a:r>
              <a:rPr lang="en-US" altLang="zh-CN" sz="1200" dirty="0">
                <a:latin typeface="Times New Roman" panose="02020603050405020304" pitchFamily="18" charset="0"/>
                <a:cs typeface="Times New Roman" panose="02020603050405020304" pitchFamily="18" charset="0"/>
              </a:rPr>
              <a:t>A V, </a:t>
            </a:r>
            <a:r>
              <a:rPr lang="en-US" altLang="zh-CN" sz="1200" dirty="0" err="1">
                <a:latin typeface="Times New Roman" panose="02020603050405020304" pitchFamily="18" charset="0"/>
                <a:cs typeface="Times New Roman" panose="02020603050405020304" pitchFamily="18" charset="0"/>
              </a:rPr>
              <a:t>Milman</a:t>
            </a:r>
            <a:r>
              <a:rPr lang="en-US" altLang="zh-CN" sz="1200" dirty="0">
                <a:latin typeface="Times New Roman" panose="02020603050405020304" pitchFamily="18" charset="0"/>
                <a:cs typeface="Times New Roman" panose="02020603050405020304" pitchFamily="18" charset="0"/>
              </a:rPr>
              <a:t> O </a:t>
            </a:r>
            <a:r>
              <a:rPr lang="en-US" altLang="zh-CN" sz="1200" dirty="0" err="1">
                <a:latin typeface="Times New Roman" panose="02020603050405020304" pitchFamily="18" charset="0"/>
                <a:cs typeface="Times New Roman" panose="02020603050405020304" pitchFamily="18" charset="0"/>
              </a:rPr>
              <a:t>O</a:t>
            </a:r>
            <a:r>
              <a:rPr lang="en-US" altLang="zh-CN" sz="1200" dirty="0">
                <a:latin typeface="Times New Roman" panose="02020603050405020304" pitchFamily="18" charset="0"/>
                <a:cs typeface="Times New Roman" panose="02020603050405020304" pitchFamily="18" charset="0"/>
              </a:rPr>
              <a:t>, </a:t>
            </a:r>
            <a:r>
              <a:rPr lang="en-US" altLang="zh-CN" sz="1200" dirty="0" err="1">
                <a:latin typeface="Times New Roman" panose="02020603050405020304" pitchFamily="18" charset="0"/>
                <a:cs typeface="Times New Roman" panose="02020603050405020304" pitchFamily="18" charset="0"/>
              </a:rPr>
              <a:t>Sereshkin</a:t>
            </a:r>
            <a:r>
              <a:rPr lang="en-US" altLang="zh-CN" sz="1200" dirty="0">
                <a:latin typeface="Times New Roman" panose="02020603050405020304" pitchFamily="18" charset="0"/>
                <a:cs typeface="Times New Roman" panose="02020603050405020304" pitchFamily="18" charset="0"/>
              </a:rPr>
              <a:t> L N, et al. Physical features of fluid and structure interaction inside power unit pipeline vibration-isolating expansion joints[J]. Journal of Physics: Conference Series, 2020, 1565:012088 (6pp</a:t>
            </a:r>
            <a:r>
              <a:rPr lang="en-US" altLang="zh-CN" sz="1200" dirty="0" smtClean="0">
                <a:latin typeface="Times New Roman" panose="02020603050405020304" pitchFamily="18" charset="0"/>
                <a:cs typeface="Times New Roman" panose="02020603050405020304" pitchFamily="18" charset="0"/>
              </a:rPr>
              <a:t>).</a:t>
            </a:r>
          </a:p>
          <a:p>
            <a:pPr marL="0" indent="0" algn="just">
              <a:lnSpc>
                <a:spcPct val="120000"/>
              </a:lnSpc>
              <a:buNone/>
            </a:pPr>
            <a:r>
              <a:rPr lang="en-US" altLang="zh-CN" sz="1200" dirty="0" smtClean="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3</a:t>
            </a:r>
            <a:r>
              <a:rPr lang="en-US" altLang="zh-CN" sz="1200" dirty="0" smtClean="0">
                <a:latin typeface="Times New Roman" panose="02020603050405020304" pitchFamily="18" charset="0"/>
                <a:cs typeface="Times New Roman" panose="02020603050405020304" pitchFamily="18" charset="0"/>
              </a:rPr>
              <a:t>] Gao </a:t>
            </a:r>
            <a:r>
              <a:rPr lang="en-US" altLang="zh-CN" sz="1200" dirty="0" err="1">
                <a:latin typeface="Times New Roman" panose="02020603050405020304" pitchFamily="18" charset="0"/>
                <a:cs typeface="Times New Roman" panose="02020603050405020304" pitchFamily="18" charset="0"/>
              </a:rPr>
              <a:t>Peixin</a:t>
            </a:r>
            <a:r>
              <a:rPr lang="en-US" altLang="zh-CN" sz="1200" dirty="0">
                <a:latin typeface="Times New Roman" panose="02020603050405020304" pitchFamily="18" charset="0"/>
                <a:cs typeface="Times New Roman" panose="02020603050405020304" pitchFamily="18" charset="0"/>
              </a:rPr>
              <a:t>, Yu Tao, Zhang </a:t>
            </a:r>
            <a:r>
              <a:rPr lang="en-US" altLang="zh-CN" sz="1200" dirty="0" err="1">
                <a:latin typeface="Times New Roman" panose="02020603050405020304" pitchFamily="18" charset="0"/>
                <a:cs typeface="Times New Roman" panose="02020603050405020304" pitchFamily="18" charset="0"/>
              </a:rPr>
              <a:t>Yuanlin</a:t>
            </a:r>
            <a:r>
              <a:rPr lang="en-US" altLang="zh-CN" sz="1200" dirty="0">
                <a:latin typeface="Times New Roman" panose="02020603050405020304" pitchFamily="18" charset="0"/>
                <a:cs typeface="Times New Roman" panose="02020603050405020304" pitchFamily="18" charset="0"/>
              </a:rPr>
              <a:t>, et al. Vibration analysis and control technologies of hydraulic pipeline system in aircraft: A review[J]. Chinese Journal of Aeronautics, 2021, 34(4): 83-114</a:t>
            </a:r>
            <a:r>
              <a:rPr lang="en-US" altLang="zh-CN" sz="1200" dirty="0" smtClean="0">
                <a:latin typeface="Times New Roman" panose="02020603050405020304" pitchFamily="18" charset="0"/>
                <a:cs typeface="Times New Roman" panose="02020603050405020304" pitchFamily="18" charset="0"/>
              </a:rPr>
              <a:t>.</a:t>
            </a:r>
          </a:p>
          <a:p>
            <a:pPr marL="0" indent="0" algn="just">
              <a:lnSpc>
                <a:spcPct val="120000"/>
              </a:lnSpc>
              <a:buNone/>
            </a:pPr>
            <a:r>
              <a:rPr lang="en-US" altLang="zh-CN" sz="1200" dirty="0" smtClean="0">
                <a:latin typeface="Times New Roman" panose="02020603050405020304" pitchFamily="18" charset="0"/>
                <a:cs typeface="Times New Roman" panose="02020603050405020304" pitchFamily="18" charset="0"/>
              </a:rPr>
              <a:t>[4] </a:t>
            </a:r>
            <a:r>
              <a:rPr lang="zh-CN" altLang="en-US" sz="1200" dirty="0" smtClean="0">
                <a:latin typeface="Times New Roman" panose="02020603050405020304" pitchFamily="18" charset="0"/>
                <a:cs typeface="Times New Roman" panose="02020603050405020304" pitchFamily="18" charset="0"/>
              </a:rPr>
              <a:t>於</a:t>
            </a:r>
            <a:r>
              <a:rPr lang="zh-CN" altLang="en-US" sz="1200" dirty="0">
                <a:latin typeface="Times New Roman" panose="02020603050405020304" pitchFamily="18" charset="0"/>
                <a:cs typeface="Times New Roman" panose="02020603050405020304" pitchFamily="18" charset="0"/>
              </a:rPr>
              <a:t>为刚</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陈果</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刘彬彬</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等</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飞机管道颗粒碰撞阻尼器设计与试验验证</a:t>
            </a:r>
            <a:r>
              <a:rPr lang="en-US" altLang="zh-CN" sz="1200" dirty="0">
                <a:latin typeface="Times New Roman" panose="02020603050405020304" pitchFamily="18" charset="0"/>
                <a:cs typeface="Times New Roman" panose="02020603050405020304" pitchFamily="18" charset="0"/>
              </a:rPr>
              <a:t>[J].</a:t>
            </a:r>
            <a:r>
              <a:rPr lang="zh-CN" altLang="en-US" sz="1200" dirty="0">
                <a:latin typeface="Times New Roman" panose="02020603050405020304" pitchFamily="18" charset="0"/>
                <a:cs typeface="Times New Roman" panose="02020603050405020304" pitchFamily="18" charset="0"/>
              </a:rPr>
              <a:t>航空学报</a:t>
            </a:r>
            <a:r>
              <a:rPr lang="en-US" altLang="zh-CN" sz="1200" dirty="0">
                <a:latin typeface="Times New Roman" panose="02020603050405020304" pitchFamily="18" charset="0"/>
                <a:cs typeface="Times New Roman" panose="02020603050405020304" pitchFamily="18" charset="0"/>
              </a:rPr>
              <a:t>,2018,39(12):401-413</a:t>
            </a:r>
            <a:r>
              <a:rPr lang="en-US" altLang="zh-CN" sz="1200" dirty="0" smtClean="0">
                <a:latin typeface="Times New Roman" panose="02020603050405020304" pitchFamily="18" charset="0"/>
                <a:cs typeface="Times New Roman" panose="02020603050405020304" pitchFamily="18" charset="0"/>
              </a:rPr>
              <a:t>.</a:t>
            </a:r>
          </a:p>
          <a:p>
            <a:pPr marL="0" indent="0" algn="just">
              <a:lnSpc>
                <a:spcPct val="120000"/>
              </a:lnSpc>
              <a:buNone/>
            </a:pPr>
            <a:r>
              <a:rPr lang="en-US" altLang="zh-CN" sz="1200" dirty="0" smtClean="0">
                <a:latin typeface="Times New Roman" panose="02020603050405020304" pitchFamily="18" charset="0"/>
                <a:cs typeface="Times New Roman" panose="02020603050405020304" pitchFamily="18" charset="0"/>
              </a:rPr>
              <a:t>[</a:t>
            </a:r>
            <a:r>
              <a:rPr lang="en-US" altLang="zh-CN" sz="1200" dirty="0">
                <a:latin typeface="Times New Roman" panose="02020603050405020304" pitchFamily="18" charset="0"/>
                <a:cs typeface="Times New Roman" panose="02020603050405020304" pitchFamily="18" charset="0"/>
              </a:rPr>
              <a:t>5</a:t>
            </a:r>
            <a:r>
              <a:rPr lang="en-US" altLang="zh-CN" sz="1200" dirty="0" smtClean="0">
                <a:latin typeface="Times New Roman" panose="02020603050405020304" pitchFamily="18" charset="0"/>
                <a:cs typeface="Times New Roman" panose="02020603050405020304" pitchFamily="18" charset="0"/>
              </a:rPr>
              <a:t>] </a:t>
            </a:r>
            <a:r>
              <a:rPr lang="zh-CN" altLang="en-US" sz="1200" dirty="0" smtClean="0">
                <a:latin typeface="Times New Roman" panose="02020603050405020304" pitchFamily="18" charset="0"/>
                <a:cs typeface="Times New Roman" panose="02020603050405020304" pitchFamily="18" charset="0"/>
              </a:rPr>
              <a:t>余</a:t>
            </a:r>
            <a:r>
              <a:rPr lang="zh-CN" altLang="en-US" sz="1200" dirty="0">
                <a:latin typeface="Times New Roman" panose="02020603050405020304" pitchFamily="18" charset="0"/>
                <a:cs typeface="Times New Roman" panose="02020603050405020304" pitchFamily="18" charset="0"/>
              </a:rPr>
              <a:t>栋栋</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何立东</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冀沛尧</a:t>
            </a:r>
            <a:r>
              <a:rPr lang="en-US" altLang="zh-CN" sz="1200" dirty="0">
                <a:latin typeface="Times New Roman" panose="02020603050405020304" pitchFamily="18" charset="0"/>
                <a:cs typeface="Times New Roman" panose="02020603050405020304" pitchFamily="18" charset="0"/>
              </a:rPr>
              <a:t>.</a:t>
            </a:r>
            <a:r>
              <a:rPr lang="zh-CN" altLang="en-US" sz="1200" dirty="0">
                <a:latin typeface="Times New Roman" panose="02020603050405020304" pitchFamily="18" charset="0"/>
                <a:cs typeface="Times New Roman" panose="02020603050405020304" pitchFamily="18" charset="0"/>
              </a:rPr>
              <a:t>阻尼减振技术在管道上的应用研究</a:t>
            </a:r>
            <a:r>
              <a:rPr lang="en-US" altLang="zh-CN" sz="1200" dirty="0">
                <a:latin typeface="Times New Roman" panose="02020603050405020304" pitchFamily="18" charset="0"/>
                <a:cs typeface="Times New Roman" panose="02020603050405020304" pitchFamily="18" charset="0"/>
              </a:rPr>
              <a:t>[J].</a:t>
            </a:r>
            <a:r>
              <a:rPr lang="zh-CN" altLang="en-US" sz="1200" dirty="0">
                <a:latin typeface="Times New Roman" panose="02020603050405020304" pitchFamily="18" charset="0"/>
                <a:cs typeface="Times New Roman" panose="02020603050405020304" pitchFamily="18" charset="0"/>
              </a:rPr>
              <a:t>噪声与振动控制</a:t>
            </a:r>
            <a:r>
              <a:rPr lang="en-US" altLang="zh-CN" sz="1200" dirty="0">
                <a:latin typeface="Times New Roman" panose="02020603050405020304" pitchFamily="18" charset="0"/>
                <a:cs typeface="Times New Roman" panose="02020603050405020304" pitchFamily="18" charset="0"/>
              </a:rPr>
              <a:t>,2017,37(06): 186-189.</a:t>
            </a:r>
          </a:p>
        </p:txBody>
      </p:sp>
    </p:spTree>
    <p:extLst>
      <p:ext uri="{BB962C8B-B14F-4D97-AF65-F5344CB8AC3E}">
        <p14:creationId xmlns:p14="http://schemas.microsoft.com/office/powerpoint/2010/main" val="31411922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A1438870-3226-4A20-A017-C7DD136832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02579" y="2981079"/>
            <a:ext cx="1813837" cy="1260000"/>
          </a:xfrm>
          <a:prstGeom prst="rect">
            <a:avLst/>
          </a:prstGeom>
        </p:spPr>
      </p:pic>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10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52063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52063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5" name="矩形 4">
            <a:extLst>
              <a:ext uri="{FF2B5EF4-FFF2-40B4-BE49-F238E27FC236}">
                <a16:creationId xmlns:a16="http://schemas.microsoft.com/office/drawing/2014/main" id="{F694C124-EAA4-4DB9-A9F9-FEA71CE9F8A6}"/>
              </a:ext>
            </a:extLst>
          </p:cNvPr>
          <p:cNvSpPr/>
          <p:nvPr/>
        </p:nvSpPr>
        <p:spPr bwMode="auto">
          <a:xfrm>
            <a:off x="560228" y="699544"/>
            <a:ext cx="2427596" cy="3888429"/>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dirty="0">
              <a:ln>
                <a:noFill/>
              </a:ln>
              <a:solidFill>
                <a:schemeClr val="tx1"/>
              </a:solidFill>
              <a:effectLst/>
              <a:latin typeface="Franklin Gothic Book" pitchFamily="34" charset="0"/>
              <a:ea typeface="宋体" pitchFamily="2" charset="-122"/>
            </a:endParaRPr>
          </a:p>
        </p:txBody>
      </p:sp>
      <p:sp>
        <p:nvSpPr>
          <p:cNvPr id="10" name="矩形 9">
            <a:extLst>
              <a:ext uri="{FF2B5EF4-FFF2-40B4-BE49-F238E27FC236}">
                <a16:creationId xmlns:a16="http://schemas.microsoft.com/office/drawing/2014/main" id="{224E6C2A-82CA-48CB-AF2A-5E22528EFD79}"/>
              </a:ext>
            </a:extLst>
          </p:cNvPr>
          <p:cNvSpPr/>
          <p:nvPr/>
        </p:nvSpPr>
        <p:spPr bwMode="auto">
          <a:xfrm>
            <a:off x="3358202" y="686630"/>
            <a:ext cx="2427596" cy="3901343"/>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11" name="矩形 10">
            <a:extLst>
              <a:ext uri="{FF2B5EF4-FFF2-40B4-BE49-F238E27FC236}">
                <a16:creationId xmlns:a16="http://schemas.microsoft.com/office/drawing/2014/main" id="{D951021C-3175-4AED-860B-9840059B72A4}"/>
              </a:ext>
            </a:extLst>
          </p:cNvPr>
          <p:cNvSpPr/>
          <p:nvPr/>
        </p:nvSpPr>
        <p:spPr bwMode="auto">
          <a:xfrm>
            <a:off x="6156176" y="686630"/>
            <a:ext cx="2427596" cy="3901344"/>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13" name="图片 12">
            <a:extLst>
              <a:ext uri="{FF2B5EF4-FFF2-40B4-BE49-F238E27FC236}">
                <a16:creationId xmlns:a16="http://schemas.microsoft.com/office/drawing/2014/main" id="{A10C80B0-B0CE-4E39-8486-48310765DB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7548" y="731079"/>
            <a:ext cx="2072956" cy="1440000"/>
          </a:xfrm>
          <a:prstGeom prst="rect">
            <a:avLst/>
          </a:prstGeom>
        </p:spPr>
      </p:pic>
      <p:pic>
        <p:nvPicPr>
          <p:cNvPr id="14" name="图片 13">
            <a:extLst>
              <a:ext uri="{FF2B5EF4-FFF2-40B4-BE49-F238E27FC236}">
                <a16:creationId xmlns:a16="http://schemas.microsoft.com/office/drawing/2014/main" id="{5DF906D9-D1AE-4F81-81F8-90B93279B0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48" y="2171079"/>
            <a:ext cx="2072956" cy="1440000"/>
          </a:xfrm>
          <a:prstGeom prst="rect">
            <a:avLst/>
          </a:prstGeom>
        </p:spPr>
      </p:pic>
      <p:pic>
        <p:nvPicPr>
          <p:cNvPr id="16" name="图片 15">
            <a:extLst>
              <a:ext uri="{FF2B5EF4-FFF2-40B4-BE49-F238E27FC236}">
                <a16:creationId xmlns:a16="http://schemas.microsoft.com/office/drawing/2014/main" id="{21F5768B-84A5-469E-97AB-100282AA84E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35522" y="731079"/>
            <a:ext cx="2072956" cy="1440000"/>
          </a:xfrm>
          <a:prstGeom prst="rect">
            <a:avLst/>
          </a:prstGeom>
        </p:spPr>
      </p:pic>
      <p:pic>
        <p:nvPicPr>
          <p:cNvPr id="17" name="图片 16">
            <a:extLst>
              <a:ext uri="{FF2B5EF4-FFF2-40B4-BE49-F238E27FC236}">
                <a16:creationId xmlns:a16="http://schemas.microsoft.com/office/drawing/2014/main" id="{A0FA75FF-4635-4A84-947C-F8D4B51D02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35522" y="2171079"/>
            <a:ext cx="2072956" cy="1440000"/>
          </a:xfrm>
          <a:prstGeom prst="rect">
            <a:avLst/>
          </a:prstGeom>
        </p:spPr>
      </p:pic>
      <p:pic>
        <p:nvPicPr>
          <p:cNvPr id="19" name="图片 18">
            <a:extLst>
              <a:ext uri="{FF2B5EF4-FFF2-40B4-BE49-F238E27FC236}">
                <a16:creationId xmlns:a16="http://schemas.microsoft.com/office/drawing/2014/main" id="{3864F098-1E3B-4E8C-B3A4-57935BE721A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63054" y="1857167"/>
            <a:ext cx="1813837" cy="1260000"/>
          </a:xfrm>
          <a:prstGeom prst="rect">
            <a:avLst/>
          </a:prstGeom>
        </p:spPr>
      </p:pic>
      <p:pic>
        <p:nvPicPr>
          <p:cNvPr id="18" name="图片 17">
            <a:extLst>
              <a:ext uri="{FF2B5EF4-FFF2-40B4-BE49-F238E27FC236}">
                <a16:creationId xmlns:a16="http://schemas.microsoft.com/office/drawing/2014/main" id="{EEA4FADE-821B-4731-83CF-095B7C71F9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63055" y="731079"/>
            <a:ext cx="1813837" cy="1260000"/>
          </a:xfrm>
          <a:prstGeom prst="rect">
            <a:avLst/>
          </a:prstGeom>
        </p:spPr>
      </p:pic>
      <p:sp>
        <p:nvSpPr>
          <p:cNvPr id="22" name="电动升降立式分散机">
            <a:extLst>
              <a:ext uri="{FF2B5EF4-FFF2-40B4-BE49-F238E27FC236}">
                <a16:creationId xmlns:a16="http://schemas.microsoft.com/office/drawing/2014/main" id="{A23DD7DA-2205-4EC6-AAC2-848F465917DC}"/>
              </a:ext>
            </a:extLst>
          </p:cNvPr>
          <p:cNvSpPr txBox="1"/>
          <p:nvPr/>
        </p:nvSpPr>
        <p:spPr>
          <a:xfrm>
            <a:off x="1533897" y="4290067"/>
            <a:ext cx="480258" cy="307777"/>
          </a:xfrm>
          <a:prstGeom prst="rect">
            <a:avLst/>
          </a:prstGeom>
          <a:ln w="12700">
            <a:miter lim="400000"/>
          </a:ln>
        </p:spPr>
        <p:txBody>
          <a:bodyPr wrap="none" lIns="45719" rIns="45719">
            <a:spAutoFit/>
          </a:bodyPr>
          <a:lstStyle>
            <a:lvl1pPr>
              <a:defRPr sz="1300"/>
            </a:lvl1pPr>
          </a:lstStyle>
          <a:p>
            <a:r>
              <a:rPr lang="en-US" altLang="zh-CN" sz="1400" b="1" dirty="0">
                <a:solidFill>
                  <a:schemeClr val="tx2">
                    <a:lumMod val="60000"/>
                    <a:lumOff val="40000"/>
                  </a:schemeClr>
                </a:solidFill>
                <a:latin typeface="微软雅黑" pitchFamily="34" charset="-122"/>
                <a:ea typeface="微软雅黑" pitchFamily="34" charset="-122"/>
              </a:rPr>
              <a:t>20%</a:t>
            </a:r>
            <a:endParaRPr sz="1400" b="1" dirty="0">
              <a:solidFill>
                <a:schemeClr val="tx2">
                  <a:lumMod val="60000"/>
                  <a:lumOff val="40000"/>
                </a:schemeClr>
              </a:solidFill>
              <a:latin typeface="微软雅黑" pitchFamily="34" charset="-122"/>
              <a:ea typeface="微软雅黑" pitchFamily="34" charset="-122"/>
            </a:endParaRPr>
          </a:p>
        </p:txBody>
      </p:sp>
      <p:sp>
        <p:nvSpPr>
          <p:cNvPr id="23" name="电动升降立式分散机">
            <a:extLst>
              <a:ext uri="{FF2B5EF4-FFF2-40B4-BE49-F238E27FC236}">
                <a16:creationId xmlns:a16="http://schemas.microsoft.com/office/drawing/2014/main" id="{03F69AC0-8BE4-427E-8592-CE4032DF31F6}"/>
              </a:ext>
            </a:extLst>
          </p:cNvPr>
          <p:cNvSpPr txBox="1"/>
          <p:nvPr/>
        </p:nvSpPr>
        <p:spPr>
          <a:xfrm>
            <a:off x="4329691" y="4302981"/>
            <a:ext cx="480258" cy="307777"/>
          </a:xfrm>
          <a:prstGeom prst="rect">
            <a:avLst/>
          </a:prstGeom>
          <a:ln w="12700">
            <a:miter lim="400000"/>
          </a:ln>
        </p:spPr>
        <p:txBody>
          <a:bodyPr wrap="none" lIns="45719" rIns="45719">
            <a:spAutoFit/>
          </a:bodyPr>
          <a:lstStyle>
            <a:lvl1pPr>
              <a:defRPr sz="1300"/>
            </a:lvl1pPr>
          </a:lstStyle>
          <a:p>
            <a:r>
              <a:rPr lang="en-US" altLang="zh-CN" sz="1400" b="1" dirty="0">
                <a:solidFill>
                  <a:schemeClr val="tx2">
                    <a:lumMod val="60000"/>
                    <a:lumOff val="40000"/>
                  </a:schemeClr>
                </a:solidFill>
                <a:latin typeface="微软雅黑" pitchFamily="34" charset="-122"/>
                <a:ea typeface="微软雅黑" pitchFamily="34" charset="-122"/>
              </a:rPr>
              <a:t>40%</a:t>
            </a:r>
            <a:endParaRPr sz="1400" b="1" dirty="0">
              <a:solidFill>
                <a:schemeClr val="tx2">
                  <a:lumMod val="60000"/>
                  <a:lumOff val="40000"/>
                </a:schemeClr>
              </a:solidFill>
              <a:latin typeface="微软雅黑" pitchFamily="34" charset="-122"/>
              <a:ea typeface="微软雅黑" pitchFamily="34" charset="-122"/>
            </a:endParaRPr>
          </a:p>
        </p:txBody>
      </p:sp>
      <p:sp>
        <p:nvSpPr>
          <p:cNvPr id="24" name="电动升降立式分散机">
            <a:extLst>
              <a:ext uri="{FF2B5EF4-FFF2-40B4-BE49-F238E27FC236}">
                <a16:creationId xmlns:a16="http://schemas.microsoft.com/office/drawing/2014/main" id="{E8F2C9F1-C7C5-4212-9DD0-BEAA4FCFC68F}"/>
              </a:ext>
            </a:extLst>
          </p:cNvPr>
          <p:cNvSpPr txBox="1"/>
          <p:nvPr/>
        </p:nvSpPr>
        <p:spPr>
          <a:xfrm>
            <a:off x="7125485" y="4302981"/>
            <a:ext cx="480258" cy="307777"/>
          </a:xfrm>
          <a:prstGeom prst="rect">
            <a:avLst/>
          </a:prstGeom>
          <a:ln w="12700">
            <a:miter lim="400000"/>
          </a:ln>
        </p:spPr>
        <p:txBody>
          <a:bodyPr wrap="none" lIns="45719" rIns="45719">
            <a:spAutoFit/>
          </a:bodyPr>
          <a:lstStyle>
            <a:lvl1pPr>
              <a:defRPr sz="1300"/>
            </a:lvl1pPr>
          </a:lstStyle>
          <a:p>
            <a:r>
              <a:rPr lang="en-US" altLang="zh-CN" sz="1400" b="1" dirty="0">
                <a:solidFill>
                  <a:schemeClr val="tx2">
                    <a:lumMod val="60000"/>
                    <a:lumOff val="40000"/>
                  </a:schemeClr>
                </a:solidFill>
                <a:latin typeface="微软雅黑" pitchFamily="34" charset="-122"/>
                <a:ea typeface="微软雅黑" pitchFamily="34" charset="-122"/>
              </a:rPr>
              <a:t>60%</a:t>
            </a:r>
            <a:endParaRPr sz="1400" b="1" dirty="0">
              <a:solidFill>
                <a:schemeClr val="tx2">
                  <a:lumMod val="60000"/>
                  <a:lumOff val="40000"/>
                </a:schemeClr>
              </a:solidFill>
              <a:latin typeface="微软雅黑" pitchFamily="34" charset="-122"/>
              <a:ea typeface="微软雅黑" pitchFamily="34" charset="-122"/>
            </a:endParaRPr>
          </a:p>
        </p:txBody>
      </p:sp>
      <p:sp>
        <p:nvSpPr>
          <p:cNvPr id="21" name="文本框 20">
            <a:extLst>
              <a:ext uri="{FF2B5EF4-FFF2-40B4-BE49-F238E27FC236}">
                <a16:creationId xmlns:a16="http://schemas.microsoft.com/office/drawing/2014/main" id="{846B3443-3CF0-4D5E-A452-F9E2E493A455}"/>
              </a:ext>
            </a:extLst>
          </p:cNvPr>
          <p:cNvSpPr txBox="1"/>
          <p:nvPr/>
        </p:nvSpPr>
        <p:spPr>
          <a:xfrm>
            <a:off x="1741278" y="3549496"/>
            <a:ext cx="5641911" cy="978729"/>
          </a:xfrm>
          <a:prstGeom prst="rect">
            <a:avLst/>
          </a:prstGeom>
          <a:solidFill>
            <a:srgbClr val="FFC000"/>
          </a:solid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等线" panose="02010600030101010101" pitchFamily="2" charset="-122"/>
                <a:ea typeface="等线" panose="02010600030101010101" pitchFamily="2" charset="-122"/>
              </a:rPr>
              <a:t>根据</a:t>
            </a:r>
            <a:r>
              <a:rPr lang="zh-CN" altLang="en-US" b="1" dirty="0">
                <a:latin typeface="等线" panose="02010600030101010101" pitchFamily="2" charset="-122"/>
                <a:ea typeface="等线" panose="02010600030101010101" pitchFamily="2" charset="-122"/>
              </a:rPr>
              <a:t>半功率带宽法</a:t>
            </a:r>
            <a:r>
              <a:rPr lang="zh-CN" altLang="en-US" dirty="0">
                <a:latin typeface="等线" panose="02010600030101010101" pitchFamily="2" charset="-122"/>
                <a:ea typeface="等线" panose="02010600030101010101" pitchFamily="2" charset="-122"/>
              </a:rPr>
              <a:t>计算出的</a:t>
            </a:r>
            <a:r>
              <a:rPr lang="zh-CN" altLang="en-US" b="1" dirty="0">
                <a:latin typeface="等线" panose="02010600030101010101" pitchFamily="2" charset="-122"/>
                <a:ea typeface="等线" panose="02010600030101010101" pitchFamily="2" charset="-122"/>
              </a:rPr>
              <a:t>阻尼系数</a:t>
            </a:r>
            <a:r>
              <a:rPr lang="zh-CN" altLang="en-US" dirty="0">
                <a:latin typeface="等线" panose="02010600030101010101" pitchFamily="2" charset="-122"/>
                <a:ea typeface="等线" panose="02010600030101010101" pitchFamily="2" charset="-122"/>
              </a:rPr>
              <a:t>代入有限元模型后，仿真所得数据与试验测得数据</a:t>
            </a:r>
            <a:r>
              <a:rPr lang="zh-CN" altLang="en-US" b="1" dirty="0">
                <a:latin typeface="等线" panose="02010600030101010101" pitchFamily="2" charset="-122"/>
                <a:ea typeface="等线" panose="02010600030101010101" pitchFamily="2" charset="-122"/>
              </a:rPr>
              <a:t>较为吻合</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证明了仿真模型的准确性和有效性</a:t>
            </a:r>
            <a:r>
              <a:rPr lang="zh-CN" altLang="en-US" dirty="0">
                <a:latin typeface="等线" panose="02010600030101010101" pitchFamily="2" charset="-122"/>
                <a:ea typeface="等线" panose="02010600030101010101" pitchFamily="2" charset="-122"/>
              </a:rPr>
              <a:t>。</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221410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ppt_x"/>
                                          </p:val>
                                        </p:tav>
                                        <p:tav tm="100000">
                                          <p:val>
                                            <p:strVal val="#ppt_x"/>
                                          </p:val>
                                        </p:tav>
                                      </p:tavLst>
                                    </p:anim>
                                    <p:anim calcmode="lin" valueType="num">
                                      <p:cBhvr additive="base">
                                        <p:cTn id="2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4486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4486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16" name="组合 15">
            <a:extLst>
              <a:ext uri="{FF2B5EF4-FFF2-40B4-BE49-F238E27FC236}">
                <a16:creationId xmlns:a16="http://schemas.microsoft.com/office/drawing/2014/main" id="{6EA4CD45-E849-4E13-8AAC-EE8943E5CF8E}"/>
              </a:ext>
            </a:extLst>
          </p:cNvPr>
          <p:cNvGrpSpPr/>
          <p:nvPr/>
        </p:nvGrpSpPr>
        <p:grpSpPr>
          <a:xfrm>
            <a:off x="404559" y="585143"/>
            <a:ext cx="8581695" cy="1867755"/>
            <a:chOff x="369717" y="858383"/>
            <a:chExt cx="8581695" cy="1867755"/>
          </a:xfrm>
        </p:grpSpPr>
        <p:grpSp>
          <p:nvGrpSpPr>
            <p:cNvPr id="18" name="组合 17">
              <a:extLst>
                <a:ext uri="{FF2B5EF4-FFF2-40B4-BE49-F238E27FC236}">
                  <a16:creationId xmlns:a16="http://schemas.microsoft.com/office/drawing/2014/main" id="{D10F0373-27D3-453A-B021-EFC71D85A183}"/>
                </a:ext>
              </a:extLst>
            </p:cNvPr>
            <p:cNvGrpSpPr/>
            <p:nvPr/>
          </p:nvGrpSpPr>
          <p:grpSpPr>
            <a:xfrm>
              <a:off x="369717" y="987650"/>
              <a:ext cx="2604415" cy="1609223"/>
              <a:chOff x="391997" y="541240"/>
              <a:chExt cx="2604415" cy="1609223"/>
            </a:xfrm>
          </p:grpSpPr>
          <p:sp>
            <p:nvSpPr>
              <p:cNvPr id="9" name="文本框 8">
                <a:extLst>
                  <a:ext uri="{FF2B5EF4-FFF2-40B4-BE49-F238E27FC236}">
                    <a16:creationId xmlns:a16="http://schemas.microsoft.com/office/drawing/2014/main" id="{AFCB081C-5D51-4454-8881-0E6D621CBABF}"/>
                  </a:ext>
                </a:extLst>
              </p:cNvPr>
              <p:cNvSpPr txBox="1"/>
              <p:nvPr/>
            </p:nvSpPr>
            <p:spPr>
              <a:xfrm>
                <a:off x="967373" y="541240"/>
                <a:ext cx="2029039" cy="160922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sz="1400" b="1" u="sng" dirty="0">
                    <a:ln cmpd="dbl">
                      <a:solidFill>
                        <a:srgbClr val="1F65B0"/>
                      </a:solidFill>
                    </a:ln>
                    <a:uFill>
                      <a:solidFill>
                        <a:srgbClr val="FF0000"/>
                      </a:solidFill>
                    </a:uFill>
                  </a:rPr>
                  <a:t>附加约束层</a:t>
                </a:r>
                <a:r>
                  <a:rPr lang="zh-CN" altLang="en-US" sz="1400" dirty="0"/>
                  <a:t>后的复合涂层均</a:t>
                </a:r>
                <a:r>
                  <a:rPr lang="zh-CN" altLang="en-US" sz="1400" b="1" u="sng" dirty="0">
                    <a:ln cmpd="dbl">
                      <a:solidFill>
                        <a:srgbClr val="1F65B0"/>
                      </a:solidFill>
                    </a:ln>
                    <a:uFill>
                      <a:solidFill>
                        <a:srgbClr val="FF0000"/>
                      </a:solidFill>
                    </a:uFill>
                  </a:rPr>
                  <a:t>极大的提升了</a:t>
                </a:r>
                <a:r>
                  <a:rPr lang="zh-CN" altLang="en-US" sz="1400" dirty="0"/>
                  <a:t>结构的</a:t>
                </a:r>
                <a:r>
                  <a:rPr lang="zh-CN" altLang="en-US" sz="1400" b="1" u="sng" dirty="0">
                    <a:ln cmpd="dbl">
                      <a:solidFill>
                        <a:srgbClr val="1F65B0"/>
                      </a:solidFill>
                    </a:ln>
                    <a:uFill>
                      <a:solidFill>
                        <a:srgbClr val="FF0000"/>
                      </a:solidFill>
                    </a:uFill>
                  </a:rPr>
                  <a:t>阻尼性能</a:t>
                </a:r>
                <a:r>
                  <a:rPr lang="zh-CN" altLang="en-US" sz="1400" dirty="0"/>
                  <a:t>，因此进行</a:t>
                </a:r>
                <a:r>
                  <a:rPr lang="zh-CN" altLang="en-US" sz="1400" b="1" u="sng" dirty="0">
                    <a:ln cmpd="dbl">
                      <a:solidFill>
                        <a:srgbClr val="1F65B0"/>
                      </a:solidFill>
                    </a:ln>
                    <a:uFill>
                      <a:solidFill>
                        <a:srgbClr val="FF0000"/>
                      </a:solidFill>
                    </a:uFill>
                  </a:rPr>
                  <a:t>阻尼减振复合涂层</a:t>
                </a:r>
                <a:r>
                  <a:rPr lang="zh-CN" altLang="en-US" sz="1400" dirty="0"/>
                  <a:t>仿真，</a:t>
                </a:r>
                <a:r>
                  <a:rPr lang="zh-CN" altLang="en-US" sz="1400" b="1" u="sng" dirty="0">
                    <a:ln cmpd="dbl">
                      <a:solidFill>
                        <a:srgbClr val="1F65B0"/>
                      </a:solidFill>
                    </a:ln>
                    <a:uFill>
                      <a:solidFill>
                        <a:srgbClr val="FF0000"/>
                      </a:solidFill>
                    </a:uFill>
                  </a:rPr>
                  <a:t>验证</a:t>
                </a:r>
                <a:r>
                  <a:rPr lang="zh-CN" altLang="en-US" sz="1400" dirty="0"/>
                  <a:t>仿真模型的</a:t>
                </a:r>
                <a:r>
                  <a:rPr lang="zh-CN" altLang="en-US" sz="1400" b="1" u="sng" dirty="0">
                    <a:ln cmpd="dbl">
                      <a:solidFill>
                        <a:srgbClr val="1F65B0"/>
                      </a:solidFill>
                    </a:ln>
                    <a:uFill>
                      <a:solidFill>
                        <a:srgbClr val="FF0000"/>
                      </a:solidFill>
                    </a:uFill>
                  </a:rPr>
                  <a:t>有效性和准确性</a:t>
                </a:r>
                <a:r>
                  <a:rPr lang="zh-CN" altLang="en-US" sz="1400" dirty="0"/>
                  <a:t>。</a:t>
                </a:r>
              </a:p>
            </p:txBody>
          </p:sp>
          <p:sp>
            <p:nvSpPr>
              <p:cNvPr id="4" name="文本框 3">
                <a:extLst>
                  <a:ext uri="{FF2B5EF4-FFF2-40B4-BE49-F238E27FC236}">
                    <a16:creationId xmlns:a16="http://schemas.microsoft.com/office/drawing/2014/main" id="{B1B31EE6-2CDD-4931-87C1-D3C13A19EAB1}"/>
                  </a:ext>
                </a:extLst>
              </p:cNvPr>
              <p:cNvSpPr txBox="1"/>
              <p:nvPr/>
            </p:nvSpPr>
            <p:spPr>
              <a:xfrm>
                <a:off x="391997" y="805791"/>
                <a:ext cx="461665" cy="1080120"/>
              </a:xfrm>
              <a:prstGeom prst="rect">
                <a:avLst/>
              </a:prstGeom>
              <a:solidFill>
                <a:schemeClr val="tx2">
                  <a:lumMod val="60000"/>
                  <a:lumOff val="40000"/>
                </a:schemeClr>
              </a:solidFill>
              <a:ln w="22225">
                <a:solidFill>
                  <a:schemeClr val="tx1"/>
                </a:solidFill>
              </a:ln>
            </p:spPr>
            <p:txBody>
              <a:bodyPr vert="eaVert" wrap="square" rtlCol="0">
                <a:spAutoFit/>
              </a:bodyPr>
              <a:lstStyle/>
              <a:p>
                <a:pPr algn="ctr"/>
                <a:r>
                  <a:rPr lang="zh-CN" altLang="en-US" dirty="0">
                    <a:solidFill>
                      <a:schemeClr val="bg1"/>
                    </a:solidFill>
                  </a:rPr>
                  <a:t>仿真目的</a:t>
                </a:r>
              </a:p>
            </p:txBody>
          </p:sp>
        </p:grpSp>
        <p:grpSp>
          <p:nvGrpSpPr>
            <p:cNvPr id="14" name="组合 13">
              <a:extLst>
                <a:ext uri="{FF2B5EF4-FFF2-40B4-BE49-F238E27FC236}">
                  <a16:creationId xmlns:a16="http://schemas.microsoft.com/office/drawing/2014/main" id="{9B3A5FDF-9FDA-494D-8023-CAACA0045DC3}"/>
                </a:ext>
              </a:extLst>
            </p:cNvPr>
            <p:cNvGrpSpPr/>
            <p:nvPr/>
          </p:nvGrpSpPr>
          <p:grpSpPr>
            <a:xfrm>
              <a:off x="3353706" y="858383"/>
              <a:ext cx="5597706" cy="1867755"/>
              <a:chOff x="3353706" y="858383"/>
              <a:chExt cx="5597706" cy="1867755"/>
            </a:xfrm>
          </p:grpSpPr>
          <p:sp>
            <p:nvSpPr>
              <p:cNvPr id="10" name="文本框 9">
                <a:extLst>
                  <a:ext uri="{FF2B5EF4-FFF2-40B4-BE49-F238E27FC236}">
                    <a16:creationId xmlns:a16="http://schemas.microsoft.com/office/drawing/2014/main" id="{3C694348-E55C-49A7-A50B-1ED37C47C7C6}"/>
                  </a:ext>
                </a:extLst>
              </p:cNvPr>
              <p:cNvSpPr txBox="1"/>
              <p:nvPr/>
            </p:nvSpPr>
            <p:spPr>
              <a:xfrm>
                <a:off x="3923928" y="858383"/>
                <a:ext cx="5027484" cy="186775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仿真对象：</a:t>
                </a:r>
                <a:r>
                  <a:rPr lang="zh-CN" altLang="en-US" sz="1400" dirty="0"/>
                  <a:t>附加约束层的阻尼减振复合涂层试验件</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仿真方式：</a:t>
                </a:r>
                <a:r>
                  <a:rPr lang="zh-CN" altLang="en-US" sz="1400" dirty="0"/>
                  <a:t>谐响应仿真</a:t>
                </a:r>
                <a:endParaRPr lang="en-US" altLang="zh-CN" sz="1400" dirty="0"/>
              </a:p>
              <a:p>
                <a:pPr algn="just">
                  <a:lnSpc>
                    <a:spcPct val="120000"/>
                  </a:lnSpc>
                  <a:buClr>
                    <a:srgbClr val="FF6600"/>
                  </a:buClr>
                  <a:buFont typeface="Wingdings" panose="05000000000000000000" pitchFamily="2" charset="2"/>
                  <a:buChar char="Ø"/>
                </a:pPr>
                <a:r>
                  <a:rPr lang="zh-CN" altLang="en-US" sz="1400" b="1" u="sng" dirty="0">
                    <a:ln cmpd="dbl">
                      <a:solidFill>
                        <a:srgbClr val="1F65B0"/>
                      </a:solidFill>
                    </a:ln>
                    <a:uFill>
                      <a:solidFill>
                        <a:srgbClr val="FF0000"/>
                      </a:solidFill>
                    </a:uFill>
                  </a:rPr>
                  <a:t>仿真参数获取：</a:t>
                </a:r>
                <a:endParaRPr lang="en-US" altLang="zh-CN" sz="1400" b="1" u="sng" dirty="0">
                  <a:ln cmpd="dbl">
                    <a:solidFill>
                      <a:srgbClr val="1F65B0"/>
                    </a:solidFill>
                  </a:ln>
                  <a:uFill>
                    <a:solidFill>
                      <a:srgbClr val="FF0000"/>
                    </a:solidFill>
                  </a:uFill>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厚度：</a:t>
                </a:r>
                <a:r>
                  <a:rPr lang="zh-CN" altLang="en-US" sz="1400" dirty="0">
                    <a:latin typeface="+mn-ea"/>
                  </a:rPr>
                  <a:t>游标卡尺</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质量：</a:t>
                </a:r>
                <a:r>
                  <a:rPr lang="zh-CN" altLang="en-US" sz="1400" dirty="0">
                    <a:latin typeface="+mn-ea"/>
                  </a:rPr>
                  <a:t>电子天平</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阻尼比：</a:t>
                </a:r>
                <a:r>
                  <a:rPr lang="zh-CN" altLang="en-US" sz="1400" dirty="0">
                    <a:latin typeface="+mn-ea"/>
                  </a:rPr>
                  <a:t>试验数据计算</a:t>
                </a:r>
                <a:endParaRPr lang="en-US" altLang="zh-CN" sz="1400" dirty="0">
                  <a:latin typeface="+mn-ea"/>
                </a:endParaRPr>
              </a:p>
              <a:p>
                <a:pPr marL="800100" lvl="1" indent="-342900" algn="just">
                  <a:lnSpc>
                    <a:spcPct val="120000"/>
                  </a:lnSpc>
                  <a:buClr>
                    <a:srgbClr val="FF6600"/>
                  </a:buClr>
                  <a:buFont typeface="+mj-ea"/>
                  <a:buAutoNum type="circleNumDbPlain"/>
                </a:pPr>
                <a:r>
                  <a:rPr lang="zh-CN" altLang="en-US" sz="1400" b="1" u="sng" dirty="0">
                    <a:ln cmpd="dbl">
                      <a:solidFill>
                        <a:srgbClr val="1F65B0"/>
                      </a:solidFill>
                    </a:ln>
                    <a:uFill>
                      <a:solidFill>
                        <a:srgbClr val="FF0000"/>
                      </a:solidFill>
                    </a:uFill>
                    <a:latin typeface="+mn-ea"/>
                  </a:rPr>
                  <a:t>材料阻尼系数：</a:t>
                </a:r>
                <a:r>
                  <a:rPr lang="zh-CN" altLang="en-US" sz="1400" dirty="0">
                    <a:latin typeface="+mn-ea"/>
                  </a:rPr>
                  <a:t>试验数据计算</a:t>
                </a:r>
                <a:endParaRPr lang="en-US" altLang="zh-CN" sz="1400" dirty="0">
                  <a:latin typeface="+mn-ea"/>
                </a:endParaRPr>
              </a:p>
            </p:txBody>
          </p:sp>
          <p:sp>
            <p:nvSpPr>
              <p:cNvPr id="11" name="文本框 10">
                <a:extLst>
                  <a:ext uri="{FF2B5EF4-FFF2-40B4-BE49-F238E27FC236}">
                    <a16:creationId xmlns:a16="http://schemas.microsoft.com/office/drawing/2014/main" id="{AE106F12-ED7B-4235-84E5-1056D50A4EB8}"/>
                  </a:ext>
                </a:extLst>
              </p:cNvPr>
              <p:cNvSpPr txBox="1"/>
              <p:nvPr/>
            </p:nvSpPr>
            <p:spPr>
              <a:xfrm>
                <a:off x="3353706" y="1244448"/>
                <a:ext cx="461665" cy="1095626"/>
              </a:xfrm>
              <a:prstGeom prst="rect">
                <a:avLst/>
              </a:prstGeom>
              <a:solidFill>
                <a:srgbClr val="FF6600"/>
              </a:solidFill>
              <a:ln w="22225">
                <a:solidFill>
                  <a:schemeClr val="tx1"/>
                </a:solidFill>
              </a:ln>
            </p:spPr>
            <p:txBody>
              <a:bodyPr vert="eaVert" wrap="square" rtlCol="0">
                <a:spAutoFit/>
              </a:bodyPr>
              <a:lstStyle/>
              <a:p>
                <a:pPr algn="ctr"/>
                <a:r>
                  <a:rPr lang="zh-CN" altLang="en-US" dirty="0">
                    <a:solidFill>
                      <a:schemeClr val="bg1"/>
                    </a:solidFill>
                  </a:rPr>
                  <a:t>仿真方案</a:t>
                </a:r>
              </a:p>
            </p:txBody>
          </p:sp>
        </p:grpSp>
      </p:grpSp>
      <p:sp>
        <p:nvSpPr>
          <p:cNvPr id="17" name="箭头: 下 16">
            <a:extLst>
              <a:ext uri="{FF2B5EF4-FFF2-40B4-BE49-F238E27FC236}">
                <a16:creationId xmlns:a16="http://schemas.microsoft.com/office/drawing/2014/main" id="{95E8FD90-344D-4281-A421-B597D12DFD23}"/>
              </a:ext>
            </a:extLst>
          </p:cNvPr>
          <p:cNvSpPr/>
          <p:nvPr/>
        </p:nvSpPr>
        <p:spPr bwMode="auto">
          <a:xfrm>
            <a:off x="3208528" y="2163485"/>
            <a:ext cx="360040" cy="396010"/>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5" name="文本框 24">
            <a:extLst>
              <a:ext uri="{FF2B5EF4-FFF2-40B4-BE49-F238E27FC236}">
                <a16:creationId xmlns:a16="http://schemas.microsoft.com/office/drawing/2014/main" id="{0E16A093-A96C-485B-87B4-D6920A130304}"/>
              </a:ext>
            </a:extLst>
          </p:cNvPr>
          <p:cNvSpPr txBox="1"/>
          <p:nvPr/>
        </p:nvSpPr>
        <p:spPr>
          <a:xfrm>
            <a:off x="348951" y="3205613"/>
            <a:ext cx="461665" cy="1095626"/>
          </a:xfrm>
          <a:prstGeom prst="rect">
            <a:avLst/>
          </a:prstGeom>
          <a:solidFill>
            <a:srgbClr val="00642D"/>
          </a:solidFill>
          <a:ln w="22225">
            <a:solidFill>
              <a:schemeClr val="tx1"/>
            </a:solidFill>
          </a:ln>
        </p:spPr>
        <p:txBody>
          <a:bodyPr vert="eaVert" wrap="square" rtlCol="0">
            <a:spAutoFit/>
          </a:bodyPr>
          <a:lstStyle/>
          <a:p>
            <a:pPr algn="ctr"/>
            <a:r>
              <a:rPr lang="zh-CN" altLang="en-US" dirty="0">
                <a:solidFill>
                  <a:schemeClr val="bg1"/>
                </a:solidFill>
              </a:rPr>
              <a:t>仿真参数</a:t>
            </a:r>
          </a:p>
        </p:txBody>
      </p:sp>
      <p:graphicFrame>
        <p:nvGraphicFramePr>
          <p:cNvPr id="27" name="表格 16">
            <a:extLst>
              <a:ext uri="{FF2B5EF4-FFF2-40B4-BE49-F238E27FC236}">
                <a16:creationId xmlns:a16="http://schemas.microsoft.com/office/drawing/2014/main" id="{35DD35EB-9A1C-4F70-A997-93F0A2C0EC4C}"/>
              </a:ext>
            </a:extLst>
          </p:cNvPr>
          <p:cNvGraphicFramePr>
            <a:graphicFrameLocks noGrp="1"/>
          </p:cNvGraphicFramePr>
          <p:nvPr>
            <p:extLst>
              <p:ext uri="{D42A27DB-BD31-4B8C-83A1-F6EECF244321}">
                <p14:modId xmlns:p14="http://schemas.microsoft.com/office/powerpoint/2010/main" val="2962873056"/>
              </p:ext>
            </p:extLst>
          </p:nvPr>
        </p:nvGraphicFramePr>
        <p:xfrm>
          <a:off x="923078" y="2677123"/>
          <a:ext cx="8024688" cy="1920240"/>
        </p:xfrm>
        <a:graphic>
          <a:graphicData uri="http://schemas.openxmlformats.org/drawingml/2006/table">
            <a:tbl>
              <a:tblPr firstRow="1" bandRow="1">
                <a:tableStyleId>{5C22544A-7EE6-4342-B048-85BDC9FD1C3A}</a:tableStyleId>
              </a:tblPr>
              <a:tblGrid>
                <a:gridCol w="1412306">
                  <a:extLst>
                    <a:ext uri="{9D8B030D-6E8A-4147-A177-3AD203B41FA5}">
                      <a16:colId xmlns:a16="http://schemas.microsoft.com/office/drawing/2014/main" val="2089588719"/>
                    </a:ext>
                  </a:extLst>
                </a:gridCol>
                <a:gridCol w="1224136">
                  <a:extLst>
                    <a:ext uri="{9D8B030D-6E8A-4147-A177-3AD203B41FA5}">
                      <a16:colId xmlns:a16="http://schemas.microsoft.com/office/drawing/2014/main" val="2554960087"/>
                    </a:ext>
                  </a:extLst>
                </a:gridCol>
                <a:gridCol w="1152128">
                  <a:extLst>
                    <a:ext uri="{9D8B030D-6E8A-4147-A177-3AD203B41FA5}">
                      <a16:colId xmlns:a16="http://schemas.microsoft.com/office/drawing/2014/main" val="3229704748"/>
                    </a:ext>
                  </a:extLst>
                </a:gridCol>
                <a:gridCol w="1440160">
                  <a:extLst>
                    <a:ext uri="{9D8B030D-6E8A-4147-A177-3AD203B41FA5}">
                      <a16:colId xmlns:a16="http://schemas.microsoft.com/office/drawing/2014/main" val="3712682697"/>
                    </a:ext>
                  </a:extLst>
                </a:gridCol>
                <a:gridCol w="1152128">
                  <a:extLst>
                    <a:ext uri="{9D8B030D-6E8A-4147-A177-3AD203B41FA5}">
                      <a16:colId xmlns:a16="http://schemas.microsoft.com/office/drawing/2014/main" val="4205662608"/>
                    </a:ext>
                  </a:extLst>
                </a:gridCol>
                <a:gridCol w="1643830">
                  <a:extLst>
                    <a:ext uri="{9D8B030D-6E8A-4147-A177-3AD203B41FA5}">
                      <a16:colId xmlns:a16="http://schemas.microsoft.com/office/drawing/2014/main" val="1212058647"/>
                    </a:ext>
                  </a:extLst>
                </a:gridCol>
              </a:tblGrid>
              <a:tr h="21292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CN" altLang="en-US" sz="1200" dirty="0"/>
                        <a:t>填料固体含量</a:t>
                      </a:r>
                      <a:r>
                        <a:rPr lang="en-US" altLang="zh-CN" sz="1200" dirty="0"/>
                        <a:t>(%)</a:t>
                      </a:r>
                      <a:endParaRPr lang="zh-CN" altLang="en-US" sz="1200" dirty="0"/>
                    </a:p>
                  </a:txBody>
                  <a:tcPr anchor="ctr"/>
                </a:tc>
                <a:tc>
                  <a:txBody>
                    <a:bodyPr/>
                    <a:lstStyle/>
                    <a:p>
                      <a:pPr algn="ctr"/>
                      <a:r>
                        <a:rPr lang="zh-CN" altLang="en-US" sz="1200" dirty="0"/>
                        <a:t>涂层厚度</a:t>
                      </a:r>
                      <a:r>
                        <a:rPr lang="en-US" altLang="zh-CN" sz="1200" dirty="0"/>
                        <a:t>(mm)</a:t>
                      </a:r>
                      <a:endParaRPr lang="zh-CN" altLang="en-US" sz="1200" dirty="0"/>
                    </a:p>
                  </a:txBody>
                  <a:tcPr anchor="ctr"/>
                </a:tc>
                <a:tc>
                  <a:txBody>
                    <a:bodyPr/>
                    <a:lstStyle/>
                    <a:p>
                      <a:pPr algn="ctr"/>
                      <a:r>
                        <a:rPr lang="zh-CN" altLang="en-US" sz="1200" dirty="0"/>
                        <a:t>涂层质量</a:t>
                      </a:r>
                      <a:r>
                        <a:rPr lang="en-US" altLang="zh-CN" sz="1200" dirty="0"/>
                        <a:t>(g)</a:t>
                      </a:r>
                      <a:endParaRPr lang="zh-CN" altLang="en-US" sz="1200" dirty="0"/>
                    </a:p>
                  </a:txBody>
                  <a:tcPr anchor="ctr"/>
                </a:tc>
                <a:tc>
                  <a:txBody>
                    <a:bodyPr/>
                    <a:lstStyle/>
                    <a:p>
                      <a:pPr algn="ctr"/>
                      <a:r>
                        <a:rPr lang="zh-CN" altLang="en-US" sz="1200" dirty="0"/>
                        <a:t>涂层密度</a:t>
                      </a:r>
                      <a:r>
                        <a:rPr lang="en-US" altLang="zh-CN" sz="1200" dirty="0"/>
                        <a:t>(g·mm</a:t>
                      </a:r>
                      <a:r>
                        <a:rPr lang="en-US" altLang="zh-CN" sz="1200" baseline="30000" dirty="0"/>
                        <a:t>-3</a:t>
                      </a:r>
                      <a:r>
                        <a:rPr lang="en-US" altLang="zh-CN" sz="1200" dirty="0"/>
                        <a:t>)</a:t>
                      </a:r>
                      <a:endParaRPr lang="zh-CN" altLang="en-US" sz="1200" baseline="30000" dirty="0"/>
                    </a:p>
                  </a:txBody>
                  <a:tcPr anchor="ctr"/>
                </a:tc>
                <a:tc>
                  <a:txBody>
                    <a:bodyPr/>
                    <a:lstStyle/>
                    <a:p>
                      <a:pPr algn="ctr"/>
                      <a:r>
                        <a:rPr lang="zh-CN" altLang="en-US" sz="1200" dirty="0"/>
                        <a:t>阻尼比</a:t>
                      </a:r>
                      <a:r>
                        <a:rPr lang="en-US" altLang="zh-CN" sz="1200" dirty="0"/>
                        <a:t>(%)</a:t>
                      </a:r>
                      <a:endParaRPr lang="zh-CN" altLang="en-US" sz="1200" dirty="0"/>
                    </a:p>
                  </a:txBody>
                  <a:tcPr anchor="ctr"/>
                </a:tc>
                <a:tc>
                  <a:txBody>
                    <a:bodyPr/>
                    <a:lstStyle/>
                    <a:p>
                      <a:pPr algn="ctr"/>
                      <a:r>
                        <a:rPr lang="zh-CN" altLang="en-US" sz="1200" dirty="0"/>
                        <a:t>材料阻尼系数</a:t>
                      </a:r>
                      <a:r>
                        <a:rPr lang="en-US" altLang="zh-CN" sz="1200" dirty="0"/>
                        <a:t>(N·s/m)</a:t>
                      </a:r>
                      <a:endParaRPr lang="zh-CN" altLang="en-US" sz="1200" dirty="0"/>
                    </a:p>
                  </a:txBody>
                  <a:tcPr anchor="ctr"/>
                </a:tc>
                <a:extLst>
                  <a:ext uri="{0D108BD9-81ED-4DB2-BD59-A6C34878D82A}">
                    <a16:rowId xmlns:a16="http://schemas.microsoft.com/office/drawing/2014/main" val="2535980270"/>
                  </a:ext>
                </a:extLst>
              </a:tr>
              <a:tr h="212929">
                <a:tc rowSpan="3">
                  <a:txBody>
                    <a:bodyPr/>
                    <a:lstStyle/>
                    <a:p>
                      <a:pPr algn="ctr"/>
                      <a:r>
                        <a:rPr lang="en-US" altLang="zh-CN" sz="1200" dirty="0"/>
                        <a:t>40</a:t>
                      </a:r>
                      <a:endParaRPr lang="zh-CN" altLang="en-US" sz="1200" dirty="0"/>
                    </a:p>
                  </a:txBody>
                  <a:tcPr anchor="ctr"/>
                </a:tc>
                <a:tc>
                  <a:txBody>
                    <a:bodyPr/>
                    <a:lstStyle/>
                    <a:p>
                      <a:pPr algn="ctr"/>
                      <a:r>
                        <a:rPr lang="en-US" altLang="zh-CN" sz="1200" dirty="0"/>
                        <a:t>1</a:t>
                      </a:r>
                      <a:endParaRPr lang="zh-CN" altLang="en-US" sz="1200" dirty="0"/>
                    </a:p>
                  </a:txBody>
                  <a:tcPr anchor="ctr"/>
                </a:tc>
                <a:tc>
                  <a:txBody>
                    <a:bodyPr/>
                    <a:lstStyle/>
                    <a:p>
                      <a:pPr algn="ctr"/>
                      <a:r>
                        <a:rPr lang="en-US" altLang="zh-CN" sz="1200" dirty="0"/>
                        <a:t>4.118</a:t>
                      </a:r>
                      <a:endParaRPr lang="zh-CN" altLang="en-US" sz="1200" dirty="0"/>
                    </a:p>
                  </a:txBody>
                  <a:tcPr anchor="ctr"/>
                </a:tc>
                <a:tc>
                  <a:txBody>
                    <a:bodyPr/>
                    <a:lstStyle/>
                    <a:p>
                      <a:pPr algn="ctr"/>
                      <a:r>
                        <a:rPr lang="en-US" altLang="zh-CN" sz="1200" kern="1200" dirty="0">
                          <a:solidFill>
                            <a:schemeClr val="dk1"/>
                          </a:solidFill>
                          <a:latin typeface="+mn-lt"/>
                          <a:ea typeface="+mn-ea"/>
                          <a:cs typeface="+mn-cs"/>
                        </a:rPr>
                        <a:t>4.58e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kern="1200" dirty="0">
                          <a:solidFill>
                            <a:schemeClr val="dk1"/>
                          </a:solidFill>
                          <a:latin typeface="+mn-lt"/>
                          <a:ea typeface="+mn-ea"/>
                          <a:cs typeface="+mn-cs"/>
                        </a:rPr>
                        <a:t>0.11803</a:t>
                      </a:r>
                      <a:endParaRPr lang="zh-CN" altLang="en-US" sz="1200" kern="1200" dirty="0">
                        <a:solidFill>
                          <a:schemeClr val="dk1"/>
                        </a:solidFill>
                        <a:latin typeface="+mn-lt"/>
                        <a:ea typeface="+mn-ea"/>
                        <a:cs typeface="+mn-cs"/>
                      </a:endParaRPr>
                    </a:p>
                  </a:txBody>
                  <a:tcPr anchor="ctr"/>
                </a:tc>
                <a:tc>
                  <a:txBody>
                    <a:bodyPr/>
                    <a:lstStyle/>
                    <a:p>
                      <a:pPr algn="ctr"/>
                      <a:r>
                        <a:rPr lang="en-US" altLang="zh-CN" sz="1200" dirty="0"/>
                        <a:t>0.74965</a:t>
                      </a:r>
                      <a:endParaRPr lang="zh-CN" altLang="en-US" sz="1200" dirty="0"/>
                    </a:p>
                  </a:txBody>
                  <a:tcPr anchor="ctr"/>
                </a:tc>
                <a:extLst>
                  <a:ext uri="{0D108BD9-81ED-4DB2-BD59-A6C34878D82A}">
                    <a16:rowId xmlns:a16="http://schemas.microsoft.com/office/drawing/2014/main" val="2083077195"/>
                  </a:ext>
                </a:extLst>
              </a:tr>
              <a:tr h="212929">
                <a:tc vMerge="1">
                  <a:txBody>
                    <a:bodyPr/>
                    <a:lstStyle/>
                    <a:p>
                      <a:pPr algn="ctr"/>
                      <a:r>
                        <a:rPr lang="en-US" altLang="zh-CN" sz="1200" dirty="0"/>
                        <a:t>40</a:t>
                      </a:r>
                      <a:endParaRPr lang="zh-CN" altLang="en-US" sz="1200" dirty="0"/>
                    </a:p>
                  </a:txBody>
                  <a:tcPr anchor="ctr"/>
                </a:tc>
                <a:tc>
                  <a:txBody>
                    <a:bodyPr/>
                    <a:lstStyle/>
                    <a:p>
                      <a:pPr algn="ctr"/>
                      <a:r>
                        <a:rPr lang="en-US" altLang="zh-CN" sz="1200" dirty="0"/>
                        <a:t>1.4</a:t>
                      </a:r>
                      <a:endParaRPr lang="zh-CN" altLang="en-US" sz="1200" dirty="0"/>
                    </a:p>
                  </a:txBody>
                  <a:tcPr anchor="ctr"/>
                </a:tc>
                <a:tc>
                  <a:txBody>
                    <a:bodyPr/>
                    <a:lstStyle/>
                    <a:p>
                      <a:pPr algn="ctr"/>
                      <a:r>
                        <a:rPr lang="en-US" altLang="zh-CN" sz="1200" dirty="0"/>
                        <a:t>10.248</a:t>
                      </a:r>
                      <a:endParaRPr lang="zh-CN" altLang="en-US" sz="1200" dirty="0"/>
                    </a:p>
                  </a:txBody>
                  <a:tcPr anchor="ctr"/>
                </a:tc>
                <a:tc>
                  <a:txBody>
                    <a:bodyPr/>
                    <a:lstStyle/>
                    <a:p>
                      <a:pPr algn="ctr"/>
                      <a:r>
                        <a:rPr lang="en-US" altLang="zh-CN" sz="1200" kern="1200" dirty="0">
                          <a:solidFill>
                            <a:schemeClr val="dk1"/>
                          </a:solidFill>
                          <a:latin typeface="+mn-lt"/>
                          <a:ea typeface="+mn-ea"/>
                          <a:cs typeface="+mn-cs"/>
                        </a:rPr>
                        <a:t>8.13e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0.09111</a:t>
                      </a:r>
                      <a:endParaRPr lang="zh-CN" altLang="en-US" sz="1200" dirty="0"/>
                    </a:p>
                  </a:txBody>
                  <a:tcPr anchor="ctr"/>
                </a:tc>
                <a:tc>
                  <a:txBody>
                    <a:bodyPr/>
                    <a:lstStyle/>
                    <a:p>
                      <a:pPr algn="ctr"/>
                      <a:r>
                        <a:rPr lang="en-US" altLang="zh-CN" sz="1200" dirty="0"/>
                        <a:t>0.62165</a:t>
                      </a:r>
                      <a:endParaRPr lang="zh-CN" altLang="en-US" sz="1200" dirty="0"/>
                    </a:p>
                  </a:txBody>
                  <a:tcPr anchor="ctr"/>
                </a:tc>
                <a:extLst>
                  <a:ext uri="{0D108BD9-81ED-4DB2-BD59-A6C34878D82A}">
                    <a16:rowId xmlns:a16="http://schemas.microsoft.com/office/drawing/2014/main" val="2318963739"/>
                  </a:ext>
                </a:extLst>
              </a:tr>
              <a:tr h="212929">
                <a:tc vMerge="1">
                  <a:txBody>
                    <a:bodyPr/>
                    <a:lstStyle/>
                    <a:p>
                      <a:pPr algn="ctr"/>
                      <a:endParaRPr lang="zh-CN" altLang="en-US" sz="1400" dirty="0"/>
                    </a:p>
                  </a:txBody>
                  <a:tcPr anchor="ctr"/>
                </a:tc>
                <a:tc>
                  <a:txBody>
                    <a:bodyPr/>
                    <a:lstStyle/>
                    <a:p>
                      <a:pPr algn="ctr"/>
                      <a:r>
                        <a:rPr lang="en-US" altLang="zh-CN" sz="1200" dirty="0"/>
                        <a:t>1.6</a:t>
                      </a:r>
                      <a:endParaRPr lang="zh-CN" altLang="en-US" sz="1200" dirty="0"/>
                    </a:p>
                  </a:txBody>
                  <a:tcPr anchor="ctr"/>
                </a:tc>
                <a:tc>
                  <a:txBody>
                    <a:bodyPr/>
                    <a:lstStyle/>
                    <a:p>
                      <a:pPr algn="ctr"/>
                      <a:r>
                        <a:rPr lang="en-US" altLang="zh-CN" sz="1200" dirty="0"/>
                        <a:t>14.702</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1.02e</a:t>
                      </a:r>
                      <a:r>
                        <a:rPr lang="en-US" altLang="zh-CN" sz="1200" kern="1200" baseline="30000" dirty="0">
                          <a:solidFill>
                            <a:schemeClr val="dk1"/>
                          </a:solidFill>
                          <a:latin typeface="+mn-lt"/>
                          <a:ea typeface="+mn-ea"/>
                          <a:cs typeface="+mn-cs"/>
                        </a:rPr>
                        <a:t>-9</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0.08523</a:t>
                      </a:r>
                      <a:endParaRPr lang="zh-CN" altLang="en-US" sz="1200" dirty="0"/>
                    </a:p>
                  </a:txBody>
                  <a:tcPr anchor="ctr"/>
                </a:tc>
                <a:tc>
                  <a:txBody>
                    <a:bodyPr/>
                    <a:lstStyle/>
                    <a:p>
                      <a:pPr algn="ctr"/>
                      <a:r>
                        <a:rPr lang="en-US" altLang="zh-CN" sz="1200" dirty="0"/>
                        <a:t>0.4883</a:t>
                      </a:r>
                      <a:endParaRPr lang="zh-CN" altLang="en-US" sz="1200" dirty="0"/>
                    </a:p>
                  </a:txBody>
                  <a:tcPr anchor="ctr"/>
                </a:tc>
                <a:extLst>
                  <a:ext uri="{0D108BD9-81ED-4DB2-BD59-A6C34878D82A}">
                    <a16:rowId xmlns:a16="http://schemas.microsoft.com/office/drawing/2014/main" val="3254181471"/>
                  </a:ext>
                </a:extLst>
              </a:tr>
              <a:tr h="212929">
                <a:tc rowSpan="3">
                  <a:txBody>
                    <a:bodyPr/>
                    <a:lstStyle/>
                    <a:p>
                      <a:pPr algn="ctr"/>
                      <a:r>
                        <a:rPr lang="en-US" altLang="zh-CN" sz="1200" dirty="0"/>
                        <a:t>60</a:t>
                      </a:r>
                      <a:endParaRPr lang="zh-CN" altLang="en-US" sz="1200" dirty="0"/>
                    </a:p>
                  </a:txBody>
                  <a:tcPr anchor="ctr"/>
                </a:tc>
                <a:tc>
                  <a:txBody>
                    <a:bodyPr/>
                    <a:lstStyle/>
                    <a:p>
                      <a:pPr algn="ctr"/>
                      <a:r>
                        <a:rPr lang="en-US" altLang="zh-CN" sz="1200" dirty="0"/>
                        <a:t>1.5</a:t>
                      </a:r>
                      <a:endParaRPr lang="zh-CN" altLang="en-US" sz="1200" dirty="0"/>
                    </a:p>
                  </a:txBody>
                  <a:tcPr anchor="ctr"/>
                </a:tc>
                <a:tc>
                  <a:txBody>
                    <a:bodyPr/>
                    <a:lstStyle/>
                    <a:p>
                      <a:pPr algn="ctr"/>
                      <a:r>
                        <a:rPr lang="en-US" altLang="zh-CN" sz="1200" dirty="0"/>
                        <a:t>5.161</a:t>
                      </a:r>
                      <a:endParaRPr lang="zh-CN" altLang="en-US" sz="1200" dirty="0"/>
                    </a:p>
                  </a:txBody>
                  <a:tcPr anchor="ctr"/>
                </a:tc>
                <a:tc>
                  <a:txBody>
                    <a:bodyPr/>
                    <a:lstStyle/>
                    <a:p>
                      <a:pPr algn="ctr"/>
                      <a:r>
                        <a:rPr lang="en-US" altLang="zh-CN" sz="1200" kern="1200" dirty="0">
                          <a:solidFill>
                            <a:schemeClr val="dk1"/>
                          </a:solidFill>
                          <a:latin typeface="+mn-lt"/>
                          <a:ea typeface="+mn-ea"/>
                          <a:cs typeface="+mn-cs"/>
                        </a:rPr>
                        <a:t>3.82e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0.14201</a:t>
                      </a:r>
                      <a:endParaRPr lang="zh-CN" altLang="en-US" sz="1200" dirty="0"/>
                    </a:p>
                  </a:txBody>
                  <a:tcPr anchor="ctr"/>
                </a:tc>
                <a:tc>
                  <a:txBody>
                    <a:bodyPr/>
                    <a:lstStyle/>
                    <a:p>
                      <a:pPr algn="ctr"/>
                      <a:r>
                        <a:rPr lang="en-US" altLang="zh-CN" sz="1200" dirty="0"/>
                        <a:t>1.33346</a:t>
                      </a:r>
                      <a:endParaRPr lang="zh-CN" altLang="en-US" sz="1200" dirty="0"/>
                    </a:p>
                  </a:txBody>
                  <a:tcPr anchor="ctr"/>
                </a:tc>
                <a:extLst>
                  <a:ext uri="{0D108BD9-81ED-4DB2-BD59-A6C34878D82A}">
                    <a16:rowId xmlns:a16="http://schemas.microsoft.com/office/drawing/2014/main" val="432635012"/>
                  </a:ext>
                </a:extLst>
              </a:tr>
              <a:tr h="212929">
                <a:tc vMerge="1">
                  <a:txBody>
                    <a:bodyPr/>
                    <a:lstStyle/>
                    <a:p>
                      <a:pPr algn="ctr"/>
                      <a:endParaRPr lang="zh-CN" altLang="en-US" sz="1400" dirty="0"/>
                    </a:p>
                  </a:txBody>
                  <a:tcPr anchor="ctr"/>
                </a:tc>
                <a:tc>
                  <a:txBody>
                    <a:bodyPr/>
                    <a:lstStyle/>
                    <a:p>
                      <a:pPr algn="ctr"/>
                      <a:r>
                        <a:rPr lang="en-US" altLang="zh-CN" sz="1200" dirty="0"/>
                        <a:t>1.7</a:t>
                      </a:r>
                      <a:endParaRPr lang="zh-CN" altLang="en-US" sz="1200" dirty="0"/>
                    </a:p>
                  </a:txBody>
                  <a:tcPr anchor="ctr"/>
                </a:tc>
                <a:tc>
                  <a:txBody>
                    <a:bodyPr/>
                    <a:lstStyle/>
                    <a:p>
                      <a:pPr algn="ctr"/>
                      <a:r>
                        <a:rPr lang="en-US" altLang="zh-CN" sz="1200" dirty="0"/>
                        <a:t>6.532</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4.27e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0.11789</a:t>
                      </a:r>
                      <a:endParaRPr lang="zh-CN" altLang="en-US" sz="1200" dirty="0"/>
                    </a:p>
                  </a:txBody>
                  <a:tcPr anchor="ctr"/>
                </a:tc>
                <a:tc>
                  <a:txBody>
                    <a:bodyPr/>
                    <a:lstStyle/>
                    <a:p>
                      <a:pPr algn="ctr"/>
                      <a:r>
                        <a:rPr lang="en-US" altLang="zh-CN" sz="1200" dirty="0"/>
                        <a:t>0.82551</a:t>
                      </a:r>
                      <a:endParaRPr lang="zh-CN" altLang="en-US" sz="1200" dirty="0"/>
                    </a:p>
                  </a:txBody>
                  <a:tcPr anchor="ctr"/>
                </a:tc>
                <a:extLst>
                  <a:ext uri="{0D108BD9-81ED-4DB2-BD59-A6C34878D82A}">
                    <a16:rowId xmlns:a16="http://schemas.microsoft.com/office/drawing/2014/main" val="1047623964"/>
                  </a:ext>
                </a:extLst>
              </a:tr>
              <a:tr h="212929">
                <a:tc vMerge="1">
                  <a:txBody>
                    <a:bodyPr/>
                    <a:lstStyle/>
                    <a:p>
                      <a:pPr algn="ctr"/>
                      <a:endParaRPr lang="zh-CN" altLang="en-US" sz="1400" dirty="0"/>
                    </a:p>
                  </a:txBody>
                  <a:tcPr anchor="ctr"/>
                </a:tc>
                <a:tc>
                  <a:txBody>
                    <a:bodyPr/>
                    <a:lstStyle/>
                    <a:p>
                      <a:pPr algn="ctr"/>
                      <a:r>
                        <a:rPr lang="en-US" altLang="zh-CN" sz="1200" dirty="0"/>
                        <a:t>2.3</a:t>
                      </a:r>
                      <a:endParaRPr lang="zh-CN" altLang="en-US" sz="1200" dirty="0"/>
                    </a:p>
                  </a:txBody>
                  <a:tcPr anchor="ctr"/>
                </a:tc>
                <a:tc>
                  <a:txBody>
                    <a:bodyPr/>
                    <a:lstStyle/>
                    <a:p>
                      <a:pPr algn="ctr"/>
                      <a:r>
                        <a:rPr lang="en-US" altLang="zh-CN" sz="1200" dirty="0"/>
                        <a:t>17.114</a:t>
                      </a:r>
                      <a:endParaRPr lang="zh-CN" altLang="en-US"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dk1"/>
                          </a:solidFill>
                          <a:latin typeface="+mn-lt"/>
                          <a:ea typeface="+mn-ea"/>
                          <a:cs typeface="+mn-cs"/>
                        </a:rPr>
                        <a:t>8.27e</a:t>
                      </a:r>
                      <a:r>
                        <a:rPr lang="en-US" altLang="zh-CN" sz="1200" kern="1200" baseline="30000" dirty="0">
                          <a:solidFill>
                            <a:schemeClr val="dk1"/>
                          </a:solidFill>
                          <a:latin typeface="+mn-lt"/>
                          <a:ea typeface="+mn-ea"/>
                          <a:cs typeface="+mn-cs"/>
                        </a:rPr>
                        <a:t>-10</a:t>
                      </a:r>
                      <a:endParaRPr lang="zh-CN" altLang="en-US" sz="1200" kern="1200" baseline="30000" dirty="0">
                        <a:solidFill>
                          <a:schemeClr val="dk1"/>
                        </a:solidFill>
                        <a:latin typeface="+mn-lt"/>
                        <a:ea typeface="+mn-ea"/>
                        <a:cs typeface="+mn-cs"/>
                      </a:endParaRPr>
                    </a:p>
                  </a:txBody>
                  <a:tcPr anchor="ctr"/>
                </a:tc>
                <a:tc>
                  <a:txBody>
                    <a:bodyPr/>
                    <a:lstStyle/>
                    <a:p>
                      <a:pPr algn="ctr"/>
                      <a:r>
                        <a:rPr lang="en-US" altLang="zh-CN" sz="1200" dirty="0"/>
                        <a:t>0.11058</a:t>
                      </a:r>
                      <a:endParaRPr lang="zh-CN" altLang="en-US" sz="1200" dirty="0"/>
                    </a:p>
                  </a:txBody>
                  <a:tcPr anchor="ctr"/>
                </a:tc>
                <a:tc>
                  <a:txBody>
                    <a:bodyPr/>
                    <a:lstStyle/>
                    <a:p>
                      <a:pPr algn="ctr"/>
                      <a:r>
                        <a:rPr lang="en-US" altLang="zh-CN" sz="1200" dirty="0"/>
                        <a:t>0.77641</a:t>
                      </a:r>
                      <a:endParaRPr lang="zh-CN" altLang="en-US" sz="1200" dirty="0"/>
                    </a:p>
                  </a:txBody>
                  <a:tcPr anchor="ctr"/>
                </a:tc>
                <a:extLst>
                  <a:ext uri="{0D108BD9-81ED-4DB2-BD59-A6C34878D82A}">
                    <a16:rowId xmlns:a16="http://schemas.microsoft.com/office/drawing/2014/main" val="3431326970"/>
                  </a:ext>
                </a:extLst>
              </a:tr>
            </a:tbl>
          </a:graphicData>
        </a:graphic>
      </p:graphicFrame>
      <p:sp>
        <p:nvSpPr>
          <p:cNvPr id="26" name="矩形 25">
            <a:extLst>
              <a:ext uri="{FF2B5EF4-FFF2-40B4-BE49-F238E27FC236}">
                <a16:creationId xmlns:a16="http://schemas.microsoft.com/office/drawing/2014/main" id="{154B407B-9A3F-4A24-ABD7-181D671F4947}"/>
              </a:ext>
            </a:extLst>
          </p:cNvPr>
          <p:cNvSpPr/>
          <p:nvPr/>
        </p:nvSpPr>
        <p:spPr bwMode="auto">
          <a:xfrm>
            <a:off x="866223" y="2635345"/>
            <a:ext cx="8138399" cy="2024636"/>
          </a:xfrm>
          <a:prstGeom prst="rect">
            <a:avLst/>
          </a:prstGeom>
          <a:noFill/>
          <a:ln w="22225" cap="flat" cmpd="sng" algn="ctr">
            <a:solidFill>
              <a:srgbClr val="0070C0"/>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102169360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fade">
                                      <p:cBhvr>
                                        <p:cTn id="25" dur="500"/>
                                        <p:tgtEl>
                                          <p:spTgt spid="2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5"/>
                                        </p:tgtEl>
                                        <p:attrNameLst>
                                          <p:attrName>style.visibility</p:attrName>
                                        </p:attrNameLst>
                                      </p:cBhvr>
                                      <p:to>
                                        <p:strVal val="visible"/>
                                      </p:to>
                                    </p:set>
                                    <p:animEffect transition="in" filter="fade">
                                      <p:cBhvr>
                                        <p:cTn id="2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animBg="1"/>
      <p:bldP spid="2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7992888" cy="461665"/>
            <a:chOff x="-83670" y="-20960"/>
            <a:chExt cx="7992210"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6980835"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填料为</a:t>
              </a:r>
              <a:r>
                <a:rPr lang="en-US" altLang="zh-CN" sz="2400" dirty="0">
                  <a:solidFill>
                    <a:srgbClr val="998530"/>
                  </a:solidFill>
                  <a:latin typeface="微软雅黑" panose="020B0503020204020204" pitchFamily="34" charset="-122"/>
                  <a:ea typeface="微软雅黑" panose="020B0503020204020204" pitchFamily="34" charset="-122"/>
                </a:rPr>
                <a:t>40</a:t>
              </a:r>
              <a:r>
                <a:rPr lang="zh-CN" altLang="en-US" sz="2400" dirty="0">
                  <a:solidFill>
                    <a:srgbClr val="998530"/>
                  </a:solidFill>
                  <a:latin typeface="微软雅黑" panose="020B0503020204020204" pitchFamily="34" charset="-122"/>
                  <a:ea typeface="微软雅黑" panose="020B0503020204020204" pitchFamily="34" charset="-122"/>
                </a:rPr>
                <a:t>目云母粉制得的阻尼减振复合涂层仿真</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752063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7520632"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 name="组合 1">
            <a:extLst>
              <a:ext uri="{FF2B5EF4-FFF2-40B4-BE49-F238E27FC236}">
                <a16:creationId xmlns:a16="http://schemas.microsoft.com/office/drawing/2014/main" id="{EAE3B7AF-E12C-4711-BC2C-B004D92260FA}"/>
              </a:ext>
            </a:extLst>
          </p:cNvPr>
          <p:cNvGrpSpPr/>
          <p:nvPr/>
        </p:nvGrpSpPr>
        <p:grpSpPr>
          <a:xfrm>
            <a:off x="107504" y="783497"/>
            <a:ext cx="6400752" cy="3819499"/>
            <a:chOff x="555664" y="686630"/>
            <a:chExt cx="6400752" cy="3819499"/>
          </a:xfrm>
        </p:grpSpPr>
        <p:pic>
          <p:nvPicPr>
            <p:cNvPr id="30" name="图片 29">
              <a:extLst>
                <a:ext uri="{FF2B5EF4-FFF2-40B4-BE49-F238E27FC236}">
                  <a16:creationId xmlns:a16="http://schemas.microsoft.com/office/drawing/2014/main" id="{45739DB7-3DA5-4FC6-832A-884EE7DB8E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3460" y="2801884"/>
              <a:ext cx="2072956" cy="1440000"/>
            </a:xfrm>
            <a:prstGeom prst="rect">
              <a:avLst/>
            </a:prstGeom>
          </p:spPr>
        </p:pic>
        <p:pic>
          <p:nvPicPr>
            <p:cNvPr id="26" name="图片 25">
              <a:extLst>
                <a:ext uri="{FF2B5EF4-FFF2-40B4-BE49-F238E27FC236}">
                  <a16:creationId xmlns:a16="http://schemas.microsoft.com/office/drawing/2014/main" id="{821D4737-F490-46F5-8CDF-DA2835FBFC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09949" y="831453"/>
              <a:ext cx="2072956" cy="1440000"/>
            </a:xfrm>
            <a:prstGeom prst="rect">
              <a:avLst/>
            </a:prstGeom>
          </p:spPr>
        </p:pic>
        <p:sp>
          <p:nvSpPr>
            <p:cNvPr id="10" name="矩形 9">
              <a:extLst>
                <a:ext uri="{FF2B5EF4-FFF2-40B4-BE49-F238E27FC236}">
                  <a16:creationId xmlns:a16="http://schemas.microsoft.com/office/drawing/2014/main" id="{224E6C2A-82CA-48CB-AF2A-5E22528EFD79}"/>
                </a:ext>
              </a:extLst>
            </p:cNvPr>
            <p:cNvSpPr/>
            <p:nvPr/>
          </p:nvSpPr>
          <p:spPr bwMode="auto">
            <a:xfrm>
              <a:off x="560228" y="686630"/>
              <a:ext cx="6172012" cy="1799807"/>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
          <p:nvSpPr>
            <p:cNvPr id="23" name="电动升降立式分散机">
              <a:extLst>
                <a:ext uri="{FF2B5EF4-FFF2-40B4-BE49-F238E27FC236}">
                  <a16:creationId xmlns:a16="http://schemas.microsoft.com/office/drawing/2014/main" id="{03F69AC0-8BE4-427E-8592-CE4032DF31F6}"/>
                </a:ext>
              </a:extLst>
            </p:cNvPr>
            <p:cNvSpPr txBox="1"/>
            <p:nvPr/>
          </p:nvSpPr>
          <p:spPr>
            <a:xfrm>
              <a:off x="3401541" y="2227048"/>
              <a:ext cx="480258" cy="307777"/>
            </a:xfrm>
            <a:prstGeom prst="rect">
              <a:avLst/>
            </a:prstGeom>
            <a:ln w="12700">
              <a:miter lim="400000"/>
            </a:ln>
          </p:spPr>
          <p:txBody>
            <a:bodyPr wrap="none" lIns="45719" rIns="45719">
              <a:spAutoFit/>
            </a:bodyPr>
            <a:lstStyle>
              <a:lvl1pPr>
                <a:defRPr sz="1300"/>
              </a:lvl1pPr>
            </a:lstStyle>
            <a:p>
              <a:r>
                <a:rPr lang="en-US" altLang="zh-CN" sz="1400" b="1" dirty="0">
                  <a:solidFill>
                    <a:schemeClr val="tx2">
                      <a:lumMod val="60000"/>
                      <a:lumOff val="40000"/>
                    </a:schemeClr>
                  </a:solidFill>
                  <a:latin typeface="微软雅黑" pitchFamily="34" charset="-122"/>
                  <a:ea typeface="微软雅黑" pitchFamily="34" charset="-122"/>
                </a:rPr>
                <a:t>40%</a:t>
              </a:r>
              <a:endParaRPr sz="1400" b="1" dirty="0">
                <a:solidFill>
                  <a:schemeClr val="tx2">
                    <a:lumMod val="60000"/>
                    <a:lumOff val="40000"/>
                  </a:schemeClr>
                </a:solidFill>
                <a:latin typeface="微软雅黑" pitchFamily="34" charset="-122"/>
                <a:ea typeface="微软雅黑" pitchFamily="34" charset="-122"/>
              </a:endParaRPr>
            </a:p>
          </p:txBody>
        </p:sp>
        <p:sp>
          <p:nvSpPr>
            <p:cNvPr id="24" name="电动升降立式分散机">
              <a:extLst>
                <a:ext uri="{FF2B5EF4-FFF2-40B4-BE49-F238E27FC236}">
                  <a16:creationId xmlns:a16="http://schemas.microsoft.com/office/drawing/2014/main" id="{E8F2C9F1-C7C5-4212-9DD0-BEAA4FCFC68F}"/>
                </a:ext>
              </a:extLst>
            </p:cNvPr>
            <p:cNvSpPr txBox="1"/>
            <p:nvPr/>
          </p:nvSpPr>
          <p:spPr>
            <a:xfrm>
              <a:off x="3401501" y="4198352"/>
              <a:ext cx="480258" cy="307777"/>
            </a:xfrm>
            <a:prstGeom prst="rect">
              <a:avLst/>
            </a:prstGeom>
            <a:ln w="12700">
              <a:miter lim="400000"/>
            </a:ln>
          </p:spPr>
          <p:txBody>
            <a:bodyPr wrap="none" lIns="45719" rIns="45719">
              <a:spAutoFit/>
            </a:bodyPr>
            <a:lstStyle>
              <a:lvl1pPr>
                <a:defRPr sz="1300"/>
              </a:lvl1pPr>
            </a:lstStyle>
            <a:p>
              <a:r>
                <a:rPr lang="en-US" altLang="zh-CN" sz="1400" b="1" dirty="0">
                  <a:solidFill>
                    <a:schemeClr val="tx2">
                      <a:lumMod val="60000"/>
                      <a:lumOff val="40000"/>
                    </a:schemeClr>
                  </a:solidFill>
                  <a:latin typeface="微软雅黑" pitchFamily="34" charset="-122"/>
                  <a:ea typeface="微软雅黑" pitchFamily="34" charset="-122"/>
                </a:rPr>
                <a:t>60%</a:t>
              </a:r>
              <a:endParaRPr sz="1400" b="1" dirty="0">
                <a:solidFill>
                  <a:schemeClr val="tx2">
                    <a:lumMod val="60000"/>
                    <a:lumOff val="40000"/>
                  </a:schemeClr>
                </a:solidFill>
                <a:latin typeface="微软雅黑" pitchFamily="34" charset="-122"/>
                <a:ea typeface="微软雅黑" pitchFamily="34" charset="-122"/>
              </a:endParaRPr>
            </a:p>
          </p:txBody>
        </p:sp>
        <p:pic>
          <p:nvPicPr>
            <p:cNvPr id="21" name="图片 20">
              <a:extLst>
                <a:ext uri="{FF2B5EF4-FFF2-40B4-BE49-F238E27FC236}">
                  <a16:creationId xmlns:a16="http://schemas.microsoft.com/office/drawing/2014/main" id="{DCBC2ED3-1342-45D6-BFA2-A9A61068297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7548" y="837183"/>
              <a:ext cx="2072956" cy="1440000"/>
            </a:xfrm>
            <a:prstGeom prst="rect">
              <a:avLst/>
            </a:prstGeom>
          </p:spPr>
        </p:pic>
        <p:pic>
          <p:nvPicPr>
            <p:cNvPr id="25" name="图片 24">
              <a:extLst>
                <a:ext uri="{FF2B5EF4-FFF2-40B4-BE49-F238E27FC236}">
                  <a16:creationId xmlns:a16="http://schemas.microsoft.com/office/drawing/2014/main" id="{CDB284C6-0B0D-4C3E-93DB-474536F6E7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0504" y="837183"/>
              <a:ext cx="2072956" cy="1440000"/>
            </a:xfrm>
            <a:prstGeom prst="rect">
              <a:avLst/>
            </a:prstGeom>
          </p:spPr>
        </p:pic>
        <p:sp>
          <p:nvSpPr>
            <p:cNvPr id="27" name="矩形 26">
              <a:extLst>
                <a:ext uri="{FF2B5EF4-FFF2-40B4-BE49-F238E27FC236}">
                  <a16:creationId xmlns:a16="http://schemas.microsoft.com/office/drawing/2014/main" id="{01949761-4495-4BCC-905C-19E0D6CEA0AD}"/>
                </a:ext>
              </a:extLst>
            </p:cNvPr>
            <p:cNvSpPr/>
            <p:nvPr/>
          </p:nvSpPr>
          <p:spPr bwMode="auto">
            <a:xfrm>
              <a:off x="555664" y="2657061"/>
              <a:ext cx="6172012" cy="1799805"/>
            </a:xfrm>
            <a:prstGeom prst="rect">
              <a:avLst/>
            </a:prstGeom>
            <a:noFill/>
            <a:ln w="22225" cap="flat" cmpd="sng" algn="ctr">
              <a:solidFill>
                <a:srgbClr val="254375"/>
              </a:solidFill>
              <a:prstDash val="sys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pic>
          <p:nvPicPr>
            <p:cNvPr id="28" name="图片 27">
              <a:extLst>
                <a:ext uri="{FF2B5EF4-FFF2-40B4-BE49-F238E27FC236}">
                  <a16:creationId xmlns:a16="http://schemas.microsoft.com/office/drawing/2014/main" id="{49BCCBED-9973-41DD-9F91-11CC222CF2A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548" y="2807614"/>
              <a:ext cx="2072956" cy="1440000"/>
            </a:xfrm>
            <a:prstGeom prst="rect">
              <a:avLst/>
            </a:prstGeom>
          </p:spPr>
        </p:pic>
        <p:pic>
          <p:nvPicPr>
            <p:cNvPr id="29" name="图片 28">
              <a:extLst>
                <a:ext uri="{FF2B5EF4-FFF2-40B4-BE49-F238E27FC236}">
                  <a16:creationId xmlns:a16="http://schemas.microsoft.com/office/drawing/2014/main" id="{A56F78B3-17A1-4442-A625-960BA6DD71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810504" y="2807614"/>
              <a:ext cx="2072956" cy="1440000"/>
            </a:xfrm>
            <a:prstGeom prst="rect">
              <a:avLst/>
            </a:prstGeom>
          </p:spPr>
        </p:pic>
      </p:grpSp>
      <p:sp>
        <p:nvSpPr>
          <p:cNvPr id="31" name="文本框 30">
            <a:extLst>
              <a:ext uri="{FF2B5EF4-FFF2-40B4-BE49-F238E27FC236}">
                <a16:creationId xmlns:a16="http://schemas.microsoft.com/office/drawing/2014/main" id="{846B3443-3CF0-4D5E-A452-F9E2E493A455}"/>
              </a:ext>
            </a:extLst>
          </p:cNvPr>
          <p:cNvSpPr txBox="1"/>
          <p:nvPr/>
        </p:nvSpPr>
        <p:spPr>
          <a:xfrm>
            <a:off x="6988827" y="1606183"/>
            <a:ext cx="2072956" cy="2140073"/>
          </a:xfrm>
          <a:prstGeom prst="rect">
            <a:avLst/>
          </a:prstGeom>
          <a:noFill/>
          <a:ln w="22225">
            <a:solidFill>
              <a:srgbClr val="7030A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等线" panose="02010600030101010101" pitchFamily="2" charset="-122"/>
                <a:ea typeface="等线" panose="02010600030101010101" pitchFamily="2" charset="-122"/>
              </a:rPr>
              <a:t>根据</a:t>
            </a:r>
            <a:r>
              <a:rPr lang="zh-CN" altLang="en-US" b="1" dirty="0">
                <a:latin typeface="等线" panose="02010600030101010101" pitchFamily="2" charset="-122"/>
                <a:ea typeface="等线" panose="02010600030101010101" pitchFamily="2" charset="-122"/>
              </a:rPr>
              <a:t>半功率带宽法</a:t>
            </a:r>
            <a:r>
              <a:rPr lang="zh-CN" altLang="en-US" dirty="0">
                <a:latin typeface="等线" panose="02010600030101010101" pitchFamily="2" charset="-122"/>
                <a:ea typeface="等线" panose="02010600030101010101" pitchFamily="2" charset="-122"/>
              </a:rPr>
              <a:t>计算出的</a:t>
            </a:r>
            <a:r>
              <a:rPr lang="zh-CN" altLang="en-US" b="1" dirty="0">
                <a:latin typeface="等线" panose="02010600030101010101" pitchFamily="2" charset="-122"/>
                <a:ea typeface="等线" panose="02010600030101010101" pitchFamily="2" charset="-122"/>
              </a:rPr>
              <a:t>阻尼系数</a:t>
            </a:r>
            <a:r>
              <a:rPr lang="zh-CN" altLang="en-US" dirty="0">
                <a:latin typeface="等线" panose="02010600030101010101" pitchFamily="2" charset="-122"/>
                <a:ea typeface="等线" panose="02010600030101010101" pitchFamily="2" charset="-122"/>
              </a:rPr>
              <a:t>代入有限元模型后，仿真所得数据与试验测得数据</a:t>
            </a:r>
            <a:r>
              <a:rPr lang="zh-CN" altLang="en-US" b="1" dirty="0">
                <a:latin typeface="等线" panose="02010600030101010101" pitchFamily="2" charset="-122"/>
                <a:ea typeface="等线" panose="02010600030101010101" pitchFamily="2" charset="-122"/>
              </a:rPr>
              <a:t>较为吻合</a:t>
            </a:r>
            <a:r>
              <a:rPr lang="zh-CN" altLang="en-US" dirty="0">
                <a:latin typeface="等线" panose="02010600030101010101" pitchFamily="2" charset="-122"/>
                <a:ea typeface="等线" panose="02010600030101010101" pitchFamily="2" charset="-122"/>
              </a:rPr>
              <a:t>。</a:t>
            </a:r>
            <a:r>
              <a:rPr lang="zh-CN" altLang="en-US" b="1" dirty="0">
                <a:latin typeface="等线" panose="02010600030101010101" pitchFamily="2" charset="-122"/>
                <a:ea typeface="等线" panose="02010600030101010101" pitchFamily="2" charset="-122"/>
              </a:rPr>
              <a:t>证明了仿真模型的准确性和有效性</a:t>
            </a:r>
            <a:r>
              <a:rPr lang="zh-CN" altLang="en-US" dirty="0">
                <a:latin typeface="等线" panose="02010600030101010101" pitchFamily="2" charset="-122"/>
                <a:ea typeface="等线" panose="02010600030101010101" pitchFamily="2" charset="-122"/>
              </a:rPr>
              <a:t>。</a:t>
            </a:r>
            <a:endParaRPr lang="zh-CN" altLang="en-US" dirty="0">
              <a:latin typeface="Times New Roman" panose="02020603050405020304" pitchFamily="18" charset="0"/>
              <a:ea typeface="等线" panose="02010600030101010101" pitchFamily="2" charset="-122"/>
              <a:cs typeface="Times New Roman" panose="02020603050405020304" pitchFamily="18" charset="0"/>
            </a:endParaRPr>
          </a:p>
        </p:txBody>
      </p:sp>
      <p:sp>
        <p:nvSpPr>
          <p:cNvPr id="32" name="箭头: 右 31">
            <a:extLst>
              <a:ext uri="{FF2B5EF4-FFF2-40B4-BE49-F238E27FC236}">
                <a16:creationId xmlns:a16="http://schemas.microsoft.com/office/drawing/2014/main" id="{E7174284-5838-4384-BEF0-70CFD4646DEB}"/>
              </a:ext>
            </a:extLst>
          </p:cNvPr>
          <p:cNvSpPr/>
          <p:nvPr/>
        </p:nvSpPr>
        <p:spPr bwMode="auto">
          <a:xfrm>
            <a:off x="6434745" y="2496201"/>
            <a:ext cx="403417" cy="360038"/>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a:ln>
                <a:noFill/>
              </a:ln>
              <a:solidFill>
                <a:schemeClr val="tx1"/>
              </a:solidFill>
              <a:effectLst/>
              <a:latin typeface="Franklin Gothic Book" pitchFamily="34" charset="0"/>
              <a:ea typeface="宋体" pitchFamily="2" charset="-122"/>
            </a:endParaRPr>
          </a:p>
        </p:txBody>
      </p:sp>
    </p:spTree>
    <p:extLst>
      <p:ext uri="{BB962C8B-B14F-4D97-AF65-F5344CB8AC3E}">
        <p14:creationId xmlns:p14="http://schemas.microsoft.com/office/powerpoint/2010/main" val="112487544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第五章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小结</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7" name="组合 6">
            <a:extLst>
              <a:ext uri="{FF2B5EF4-FFF2-40B4-BE49-F238E27FC236}">
                <a16:creationId xmlns:a16="http://schemas.microsoft.com/office/drawing/2014/main" id="{DF561069-AEEA-4134-B513-E20ACFDADAC4}"/>
              </a:ext>
            </a:extLst>
          </p:cNvPr>
          <p:cNvGrpSpPr/>
          <p:nvPr/>
        </p:nvGrpSpPr>
        <p:grpSpPr>
          <a:xfrm>
            <a:off x="935596" y="1111401"/>
            <a:ext cx="7752580" cy="2920697"/>
            <a:chOff x="1125052" y="996585"/>
            <a:chExt cx="7752580" cy="2920697"/>
          </a:xfrm>
        </p:grpSpPr>
        <p:grpSp>
          <p:nvGrpSpPr>
            <p:cNvPr id="35" name="组合 34">
              <a:extLst>
                <a:ext uri="{FF2B5EF4-FFF2-40B4-BE49-F238E27FC236}">
                  <a16:creationId xmlns:a16="http://schemas.microsoft.com/office/drawing/2014/main" id="{10A45303-E080-475B-93AF-A91293A26ECF}"/>
                </a:ext>
              </a:extLst>
            </p:cNvPr>
            <p:cNvGrpSpPr/>
            <p:nvPr/>
          </p:nvGrpSpPr>
          <p:grpSpPr>
            <a:xfrm>
              <a:off x="1136381" y="996585"/>
              <a:ext cx="7597234" cy="461665"/>
              <a:chOff x="934814" y="699148"/>
              <a:chExt cx="7597234" cy="461665"/>
            </a:xfrm>
          </p:grpSpPr>
          <p:sp>
            <p:nvSpPr>
              <p:cNvPr id="2" name="文本框 1">
                <a:extLst>
                  <a:ext uri="{FF2B5EF4-FFF2-40B4-BE49-F238E27FC236}">
                    <a16:creationId xmlns:a16="http://schemas.microsoft.com/office/drawing/2014/main" id="{BD4CAF0A-4512-48FB-A6CA-FA26F1523DC7}"/>
                  </a:ext>
                </a:extLst>
              </p:cNvPr>
              <p:cNvSpPr txBox="1"/>
              <p:nvPr/>
            </p:nvSpPr>
            <p:spPr>
              <a:xfrm>
                <a:off x="934814" y="699148"/>
                <a:ext cx="288032" cy="461665"/>
              </a:xfrm>
              <a:prstGeom prst="rect">
                <a:avLst/>
              </a:prstGeom>
              <a:solidFill>
                <a:srgbClr val="0066CC"/>
              </a:solidFill>
              <a:ln>
                <a:solidFill>
                  <a:schemeClr val="tx1"/>
                </a:solidFill>
              </a:ln>
            </p:spPr>
            <p:txBody>
              <a:bodyPr wrap="square" rtlCol="0">
                <a:spAutoFit/>
              </a:bodyPr>
              <a:lstStyle/>
              <a:p>
                <a:pPr algn="ctr"/>
                <a:r>
                  <a:rPr lang="en-US" altLang="zh-CN" sz="2400" dirty="0">
                    <a:solidFill>
                      <a:schemeClr val="bg1"/>
                    </a:solidFill>
                    <a:latin typeface="等线" panose="02010600030101010101" pitchFamily="2" charset="-122"/>
                    <a:ea typeface="等线" panose="02010600030101010101" pitchFamily="2" charset="-122"/>
                  </a:rPr>
                  <a:t>1</a:t>
                </a:r>
                <a:endParaRPr lang="zh-CN" altLang="en-US" sz="2400" dirty="0">
                  <a:solidFill>
                    <a:schemeClr val="bg1"/>
                  </a:solidFill>
                  <a:latin typeface="等线" panose="02010600030101010101" pitchFamily="2" charset="-122"/>
                  <a:ea typeface="等线" panose="02010600030101010101" pitchFamily="2" charset="-122"/>
                </a:endParaRPr>
              </a:p>
            </p:txBody>
          </p:sp>
          <p:grpSp>
            <p:nvGrpSpPr>
              <p:cNvPr id="34" name="组合 33">
                <a:extLst>
                  <a:ext uri="{FF2B5EF4-FFF2-40B4-BE49-F238E27FC236}">
                    <a16:creationId xmlns:a16="http://schemas.microsoft.com/office/drawing/2014/main" id="{2C21536B-1634-41DB-8310-BE22732C994B}"/>
                  </a:ext>
                </a:extLst>
              </p:cNvPr>
              <p:cNvGrpSpPr/>
              <p:nvPr/>
            </p:nvGrpSpPr>
            <p:grpSpPr>
              <a:xfrm>
                <a:off x="1352123" y="699148"/>
                <a:ext cx="7179925" cy="400110"/>
                <a:chOff x="1352123" y="699148"/>
                <a:chExt cx="7179925" cy="400110"/>
              </a:xfrm>
            </p:grpSpPr>
            <p:sp>
              <p:nvSpPr>
                <p:cNvPr id="18" name="文本框 17">
                  <a:extLst>
                    <a:ext uri="{FF2B5EF4-FFF2-40B4-BE49-F238E27FC236}">
                      <a16:creationId xmlns:a16="http://schemas.microsoft.com/office/drawing/2014/main" id="{8DB2B3DD-786B-4104-99F9-63555312CA19}"/>
                    </a:ext>
                  </a:extLst>
                </p:cNvPr>
                <p:cNvSpPr txBox="1"/>
                <p:nvPr/>
              </p:nvSpPr>
              <p:spPr>
                <a:xfrm>
                  <a:off x="1352123" y="699148"/>
                  <a:ext cx="7179925"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进行了同固体含量同目数的云母粉填料不同涂层厚度仿真研究</a:t>
                  </a:r>
                </a:p>
              </p:txBody>
            </p:sp>
            <p:cxnSp>
              <p:nvCxnSpPr>
                <p:cNvPr id="27" name="直接连接符 26">
                  <a:extLst>
                    <a:ext uri="{FF2B5EF4-FFF2-40B4-BE49-F238E27FC236}">
                      <a16:creationId xmlns:a16="http://schemas.microsoft.com/office/drawing/2014/main" id="{04BE3F10-A367-4A51-B696-2AF5EB157C41}"/>
                    </a:ext>
                  </a:extLst>
                </p:cNvPr>
                <p:cNvCxnSpPr/>
                <p:nvPr/>
              </p:nvCxnSpPr>
              <p:spPr bwMode="auto">
                <a:xfrm>
                  <a:off x="1382492" y="1099258"/>
                  <a:ext cx="7020389" cy="0"/>
                </a:xfrm>
                <a:prstGeom prst="line">
                  <a:avLst/>
                </a:prstGeom>
                <a:solidFill>
                  <a:schemeClr val="accent1"/>
                </a:solidFill>
                <a:ln w="19050"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0" name="组合 39">
              <a:extLst>
                <a:ext uri="{FF2B5EF4-FFF2-40B4-BE49-F238E27FC236}">
                  <a16:creationId xmlns:a16="http://schemas.microsoft.com/office/drawing/2014/main" id="{635804DD-6C1B-4363-A3BB-AE509E12AD21}"/>
                </a:ext>
              </a:extLst>
            </p:cNvPr>
            <p:cNvGrpSpPr/>
            <p:nvPr/>
          </p:nvGrpSpPr>
          <p:grpSpPr>
            <a:xfrm>
              <a:off x="1136381" y="1757195"/>
              <a:ext cx="7741251" cy="461665"/>
              <a:chOff x="934814" y="699148"/>
              <a:chExt cx="7957275" cy="461665"/>
            </a:xfrm>
          </p:grpSpPr>
          <p:sp>
            <p:nvSpPr>
              <p:cNvPr id="42" name="文本框 41">
                <a:extLst>
                  <a:ext uri="{FF2B5EF4-FFF2-40B4-BE49-F238E27FC236}">
                    <a16:creationId xmlns:a16="http://schemas.microsoft.com/office/drawing/2014/main" id="{3B83523F-DA11-4840-A524-5B13FDB49FF1}"/>
                  </a:ext>
                </a:extLst>
              </p:cNvPr>
              <p:cNvSpPr txBox="1"/>
              <p:nvPr/>
            </p:nvSpPr>
            <p:spPr>
              <a:xfrm>
                <a:off x="934814" y="699148"/>
                <a:ext cx="288032" cy="461665"/>
              </a:xfrm>
              <a:prstGeom prst="rect">
                <a:avLst/>
              </a:prstGeom>
              <a:solidFill>
                <a:srgbClr val="FF6600"/>
              </a:solidFill>
              <a:ln>
                <a:solidFill>
                  <a:schemeClr val="tx1"/>
                </a:solidFill>
              </a:ln>
            </p:spPr>
            <p:txBody>
              <a:bodyPr wrap="square" rtlCol="0">
                <a:spAutoFit/>
              </a:bodyPr>
              <a:lstStyle/>
              <a:p>
                <a:pPr algn="ctr"/>
                <a:r>
                  <a:rPr lang="en-US" altLang="zh-CN" sz="2400" dirty="0">
                    <a:solidFill>
                      <a:schemeClr val="bg1"/>
                    </a:solidFill>
                    <a:latin typeface="等线" panose="02010600030101010101" pitchFamily="2" charset="-122"/>
                    <a:ea typeface="等线" panose="02010600030101010101" pitchFamily="2" charset="-122"/>
                  </a:rPr>
                  <a:t>2</a:t>
                </a:r>
                <a:endParaRPr lang="zh-CN" altLang="en-US" sz="2400" dirty="0">
                  <a:solidFill>
                    <a:schemeClr val="bg1"/>
                  </a:solidFill>
                  <a:latin typeface="等线" panose="02010600030101010101" pitchFamily="2" charset="-122"/>
                  <a:ea typeface="等线" panose="02010600030101010101" pitchFamily="2" charset="-122"/>
                </a:endParaRPr>
              </a:p>
            </p:txBody>
          </p:sp>
          <p:grpSp>
            <p:nvGrpSpPr>
              <p:cNvPr id="43" name="组合 42">
                <a:extLst>
                  <a:ext uri="{FF2B5EF4-FFF2-40B4-BE49-F238E27FC236}">
                    <a16:creationId xmlns:a16="http://schemas.microsoft.com/office/drawing/2014/main" id="{91C4F297-4BDF-4A4E-9011-A2FD34B6867C}"/>
                  </a:ext>
                </a:extLst>
              </p:cNvPr>
              <p:cNvGrpSpPr/>
              <p:nvPr/>
            </p:nvGrpSpPr>
            <p:grpSpPr>
              <a:xfrm>
                <a:off x="1352123" y="699148"/>
                <a:ext cx="7539966" cy="400110"/>
                <a:chOff x="1352123" y="699148"/>
                <a:chExt cx="7539966" cy="400110"/>
              </a:xfrm>
            </p:grpSpPr>
            <p:sp>
              <p:nvSpPr>
                <p:cNvPr id="44" name="文本框 43">
                  <a:extLst>
                    <a:ext uri="{FF2B5EF4-FFF2-40B4-BE49-F238E27FC236}">
                      <a16:creationId xmlns:a16="http://schemas.microsoft.com/office/drawing/2014/main" id="{C6471448-93C2-4489-B498-5F28BF638FC5}"/>
                    </a:ext>
                  </a:extLst>
                </p:cNvPr>
                <p:cNvSpPr txBox="1"/>
                <p:nvPr/>
              </p:nvSpPr>
              <p:spPr>
                <a:xfrm>
                  <a:off x="1352123" y="699148"/>
                  <a:ext cx="7539966"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进行了同固体含量同目数的云母粉填料不同涂层厚度仿真研究</a:t>
                  </a:r>
                </a:p>
              </p:txBody>
            </p:sp>
            <p:cxnSp>
              <p:nvCxnSpPr>
                <p:cNvPr id="45" name="直接连接符 44">
                  <a:extLst>
                    <a:ext uri="{FF2B5EF4-FFF2-40B4-BE49-F238E27FC236}">
                      <a16:creationId xmlns:a16="http://schemas.microsoft.com/office/drawing/2014/main" id="{10228586-52A0-413F-B5F6-1A433B39EFE2}"/>
                    </a:ext>
                  </a:extLst>
                </p:cNvPr>
                <p:cNvCxnSpPr/>
                <p:nvPr/>
              </p:nvCxnSpPr>
              <p:spPr bwMode="auto">
                <a:xfrm>
                  <a:off x="1363769" y="1099258"/>
                  <a:ext cx="7232250" cy="0"/>
                </a:xfrm>
                <a:prstGeom prst="line">
                  <a:avLst/>
                </a:prstGeom>
                <a:solidFill>
                  <a:schemeClr val="accent1"/>
                </a:solidFill>
                <a:ln w="1905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8" name="组合 47">
              <a:extLst>
                <a:ext uri="{FF2B5EF4-FFF2-40B4-BE49-F238E27FC236}">
                  <a16:creationId xmlns:a16="http://schemas.microsoft.com/office/drawing/2014/main" id="{5881A795-55C7-4A99-A97C-369B9A936674}"/>
                </a:ext>
              </a:extLst>
            </p:cNvPr>
            <p:cNvGrpSpPr/>
            <p:nvPr/>
          </p:nvGrpSpPr>
          <p:grpSpPr>
            <a:xfrm>
              <a:off x="1132870" y="2575629"/>
              <a:ext cx="7744762" cy="461665"/>
              <a:chOff x="942632" y="699148"/>
              <a:chExt cx="7744762" cy="461665"/>
            </a:xfrm>
          </p:grpSpPr>
          <p:sp>
            <p:nvSpPr>
              <p:cNvPr id="50" name="文本框 49">
                <a:extLst>
                  <a:ext uri="{FF2B5EF4-FFF2-40B4-BE49-F238E27FC236}">
                    <a16:creationId xmlns:a16="http://schemas.microsoft.com/office/drawing/2014/main" id="{3DEA47B3-0093-4D82-8DA8-93D56A0D99A5}"/>
                  </a:ext>
                </a:extLst>
              </p:cNvPr>
              <p:cNvSpPr txBox="1"/>
              <p:nvPr/>
            </p:nvSpPr>
            <p:spPr>
              <a:xfrm>
                <a:off x="942632" y="699148"/>
                <a:ext cx="280213" cy="461665"/>
              </a:xfrm>
              <a:prstGeom prst="rect">
                <a:avLst/>
              </a:prstGeom>
              <a:solidFill>
                <a:srgbClr val="B8A03A"/>
              </a:solidFill>
              <a:ln>
                <a:solidFill>
                  <a:schemeClr val="tx1"/>
                </a:solidFill>
              </a:ln>
            </p:spPr>
            <p:txBody>
              <a:bodyPr wrap="square" rtlCol="0">
                <a:spAutoFit/>
              </a:bodyPr>
              <a:lstStyle/>
              <a:p>
                <a:pPr algn="ctr"/>
                <a:r>
                  <a:rPr lang="en-US" altLang="zh-CN" sz="2400" dirty="0">
                    <a:solidFill>
                      <a:schemeClr val="bg1"/>
                    </a:solidFill>
                    <a:latin typeface="等线" panose="02010600030101010101" pitchFamily="2" charset="-122"/>
                    <a:ea typeface="等线" panose="02010600030101010101" pitchFamily="2" charset="-122"/>
                  </a:rPr>
                  <a:t>3</a:t>
                </a:r>
                <a:endParaRPr lang="zh-CN" altLang="en-US" sz="2400" dirty="0">
                  <a:solidFill>
                    <a:schemeClr val="bg1"/>
                  </a:solidFill>
                  <a:latin typeface="等线" panose="02010600030101010101" pitchFamily="2" charset="-122"/>
                  <a:ea typeface="等线" panose="02010600030101010101" pitchFamily="2" charset="-122"/>
                </a:endParaRPr>
              </a:p>
            </p:txBody>
          </p:sp>
          <p:grpSp>
            <p:nvGrpSpPr>
              <p:cNvPr id="51" name="组合 50">
                <a:extLst>
                  <a:ext uri="{FF2B5EF4-FFF2-40B4-BE49-F238E27FC236}">
                    <a16:creationId xmlns:a16="http://schemas.microsoft.com/office/drawing/2014/main" id="{FC096D22-F33C-46CD-BFC6-BA54787E51CA}"/>
                  </a:ext>
                </a:extLst>
              </p:cNvPr>
              <p:cNvGrpSpPr/>
              <p:nvPr/>
            </p:nvGrpSpPr>
            <p:grpSpPr>
              <a:xfrm>
                <a:off x="1352124" y="699148"/>
                <a:ext cx="7335270" cy="410745"/>
                <a:chOff x="1352124" y="699148"/>
                <a:chExt cx="7335270" cy="410745"/>
              </a:xfrm>
            </p:grpSpPr>
            <p:sp>
              <p:nvSpPr>
                <p:cNvPr id="52" name="文本框 51">
                  <a:extLst>
                    <a:ext uri="{FF2B5EF4-FFF2-40B4-BE49-F238E27FC236}">
                      <a16:creationId xmlns:a16="http://schemas.microsoft.com/office/drawing/2014/main" id="{5F3C836D-373B-43F2-A0FF-420E67E0303A}"/>
                    </a:ext>
                  </a:extLst>
                </p:cNvPr>
                <p:cNvSpPr txBox="1"/>
                <p:nvPr/>
              </p:nvSpPr>
              <p:spPr>
                <a:xfrm>
                  <a:off x="1352124" y="699148"/>
                  <a:ext cx="7335270"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进行了不同固体含量同目数的云母粉填料同涂层厚度仿真研究</a:t>
                  </a:r>
                </a:p>
              </p:txBody>
            </p:sp>
            <p:cxnSp>
              <p:nvCxnSpPr>
                <p:cNvPr id="53" name="直接连接符 52">
                  <a:extLst>
                    <a:ext uri="{FF2B5EF4-FFF2-40B4-BE49-F238E27FC236}">
                      <a16:creationId xmlns:a16="http://schemas.microsoft.com/office/drawing/2014/main" id="{24AFEE32-4E67-49E3-AFA9-07F7E1EE3DD7}"/>
                    </a:ext>
                  </a:extLst>
                </p:cNvPr>
                <p:cNvCxnSpPr/>
                <p:nvPr/>
              </p:nvCxnSpPr>
              <p:spPr bwMode="auto">
                <a:xfrm>
                  <a:off x="1367644" y="1109893"/>
                  <a:ext cx="7005541" cy="0"/>
                </a:xfrm>
                <a:prstGeom prst="line">
                  <a:avLst/>
                </a:prstGeom>
                <a:solidFill>
                  <a:schemeClr val="accent1"/>
                </a:solidFill>
                <a:ln w="19050" cap="flat" cmpd="sng" algn="ctr">
                  <a:solidFill>
                    <a:srgbClr val="B8A03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4" name="组合 53">
              <a:extLst>
                <a:ext uri="{FF2B5EF4-FFF2-40B4-BE49-F238E27FC236}">
                  <a16:creationId xmlns:a16="http://schemas.microsoft.com/office/drawing/2014/main" id="{D230CC1A-0DB3-47C9-ABEE-290F048CD75E}"/>
                </a:ext>
              </a:extLst>
            </p:cNvPr>
            <p:cNvGrpSpPr/>
            <p:nvPr/>
          </p:nvGrpSpPr>
          <p:grpSpPr>
            <a:xfrm>
              <a:off x="1125052" y="3455617"/>
              <a:ext cx="7453219" cy="461665"/>
              <a:chOff x="934814" y="699148"/>
              <a:chExt cx="7453219" cy="461665"/>
            </a:xfrm>
          </p:grpSpPr>
          <p:sp>
            <p:nvSpPr>
              <p:cNvPr id="56" name="文本框 55">
                <a:extLst>
                  <a:ext uri="{FF2B5EF4-FFF2-40B4-BE49-F238E27FC236}">
                    <a16:creationId xmlns:a16="http://schemas.microsoft.com/office/drawing/2014/main" id="{B7B92E2F-21B7-4833-9F0B-C3F6B8CF6E30}"/>
                  </a:ext>
                </a:extLst>
              </p:cNvPr>
              <p:cNvSpPr txBox="1"/>
              <p:nvPr/>
            </p:nvSpPr>
            <p:spPr>
              <a:xfrm>
                <a:off x="934814" y="699148"/>
                <a:ext cx="288032" cy="461665"/>
              </a:xfrm>
              <a:prstGeom prst="rect">
                <a:avLst/>
              </a:prstGeom>
              <a:solidFill>
                <a:srgbClr val="00642D"/>
              </a:solidFill>
              <a:ln>
                <a:solidFill>
                  <a:schemeClr val="tx1"/>
                </a:solidFill>
              </a:ln>
            </p:spPr>
            <p:txBody>
              <a:bodyPr wrap="square" rtlCol="0">
                <a:spAutoFit/>
              </a:bodyPr>
              <a:lstStyle/>
              <a:p>
                <a:pPr algn="ctr"/>
                <a:r>
                  <a:rPr lang="en-US" altLang="zh-CN" sz="2400" dirty="0">
                    <a:solidFill>
                      <a:schemeClr val="bg1"/>
                    </a:solidFill>
                    <a:latin typeface="等线" panose="02010600030101010101" pitchFamily="2" charset="-122"/>
                    <a:ea typeface="等线" panose="02010600030101010101" pitchFamily="2" charset="-122"/>
                  </a:rPr>
                  <a:t>4</a:t>
                </a:r>
                <a:endParaRPr lang="zh-CN" altLang="en-US" sz="2400" dirty="0">
                  <a:solidFill>
                    <a:schemeClr val="bg1"/>
                  </a:solidFill>
                  <a:latin typeface="等线" panose="02010600030101010101" pitchFamily="2" charset="-122"/>
                  <a:ea typeface="等线" panose="02010600030101010101" pitchFamily="2" charset="-122"/>
                </a:endParaRPr>
              </a:p>
            </p:txBody>
          </p:sp>
          <p:grpSp>
            <p:nvGrpSpPr>
              <p:cNvPr id="57" name="组合 56">
                <a:extLst>
                  <a:ext uri="{FF2B5EF4-FFF2-40B4-BE49-F238E27FC236}">
                    <a16:creationId xmlns:a16="http://schemas.microsoft.com/office/drawing/2014/main" id="{81B5A7D5-481B-4500-B44D-4087D62DD506}"/>
                  </a:ext>
                </a:extLst>
              </p:cNvPr>
              <p:cNvGrpSpPr/>
              <p:nvPr/>
            </p:nvGrpSpPr>
            <p:grpSpPr>
              <a:xfrm>
                <a:off x="1352124" y="699148"/>
                <a:ext cx="7035909" cy="400110"/>
                <a:chOff x="1352124" y="699148"/>
                <a:chExt cx="7035909" cy="400110"/>
              </a:xfrm>
            </p:grpSpPr>
            <p:sp>
              <p:nvSpPr>
                <p:cNvPr id="58" name="文本框 57">
                  <a:extLst>
                    <a:ext uri="{FF2B5EF4-FFF2-40B4-BE49-F238E27FC236}">
                      <a16:creationId xmlns:a16="http://schemas.microsoft.com/office/drawing/2014/main" id="{48C727A9-A582-40C5-BE8E-DD1012467E2A}"/>
                    </a:ext>
                  </a:extLst>
                </p:cNvPr>
                <p:cNvSpPr txBox="1"/>
                <p:nvPr/>
              </p:nvSpPr>
              <p:spPr>
                <a:xfrm>
                  <a:off x="1352124" y="699148"/>
                  <a:ext cx="6408712" cy="400110"/>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进行了附加约束层后的复合阻尼涂层仿真研究</a:t>
                  </a:r>
                </a:p>
              </p:txBody>
            </p:sp>
            <p:cxnSp>
              <p:nvCxnSpPr>
                <p:cNvPr id="59" name="直接连接符 58">
                  <a:extLst>
                    <a:ext uri="{FF2B5EF4-FFF2-40B4-BE49-F238E27FC236}">
                      <a16:creationId xmlns:a16="http://schemas.microsoft.com/office/drawing/2014/main" id="{43AAF864-2EDB-41FF-85E8-B1B60D13FE49}"/>
                    </a:ext>
                  </a:extLst>
                </p:cNvPr>
                <p:cNvCxnSpPr/>
                <p:nvPr/>
              </p:nvCxnSpPr>
              <p:spPr bwMode="auto">
                <a:xfrm>
                  <a:off x="1352124" y="1098256"/>
                  <a:ext cx="7035909" cy="0"/>
                </a:xfrm>
                <a:prstGeom prst="line">
                  <a:avLst/>
                </a:prstGeom>
                <a:solidFill>
                  <a:schemeClr val="accent1"/>
                </a:solidFill>
                <a:ln w="19050" cap="flat" cmpd="sng" algn="ctr">
                  <a:solidFill>
                    <a:srgbClr val="00642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Tree>
    <p:extLst>
      <p:ext uri="{BB962C8B-B14F-4D97-AF65-F5344CB8AC3E}">
        <p14:creationId xmlns:p14="http://schemas.microsoft.com/office/powerpoint/2010/main" val="3257674113"/>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2"/>
          <p:cNvGrpSpPr>
            <a:grpSpLocks/>
          </p:cNvGrpSpPr>
          <p:nvPr/>
        </p:nvGrpSpPr>
        <p:grpSpPr bwMode="auto">
          <a:xfrm>
            <a:off x="323528" y="68565"/>
            <a:ext cx="2246835" cy="461665"/>
            <a:chOff x="-83670" y="-20960"/>
            <a:chExt cx="2246645" cy="461734"/>
          </a:xfrm>
        </p:grpSpPr>
        <p:sp>
          <p:nvSpPr>
            <p:cNvPr id="16410" name="TextBox 3"/>
            <p:cNvSpPr>
              <a:spLocks noChangeArrowheads="1"/>
            </p:cNvSpPr>
            <p:nvPr/>
          </p:nvSpPr>
          <p:spPr bwMode="auto">
            <a:xfrm>
              <a:off x="-83670" y="-20960"/>
              <a:ext cx="1052721"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zh-CN"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目录</a:t>
              </a:r>
              <a:endParaRPr lang="zh-CN" altLang="zh-CN" dirty="0">
                <a:solidFill>
                  <a:srgbClr val="254375"/>
                </a:solidFill>
              </a:endParaRPr>
            </a:p>
          </p:txBody>
        </p:sp>
        <p:sp>
          <p:nvSpPr>
            <p:cNvPr id="16411" name="矩形 24"/>
            <p:cNvSpPr>
              <a:spLocks noChangeArrowheads="1"/>
            </p:cNvSpPr>
            <p:nvPr/>
          </p:nvSpPr>
          <p:spPr bwMode="auto">
            <a:xfrm>
              <a:off x="564347" y="-20960"/>
              <a:ext cx="1598628"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998530"/>
                  </a:solidFill>
                  <a:ea typeface="微软雅黑" panose="020B0503020204020204" pitchFamily="34" charset="-122"/>
                  <a:sym typeface="Arial Unicode MS" panose="020B0604020202020204" pitchFamily="34" charset="-122"/>
                </a:rPr>
                <a:t>CONTENTS</a:t>
              </a:r>
              <a:endParaRPr lang="zh-CN" altLang="en-US" sz="2400" dirty="0">
                <a:solidFill>
                  <a:srgbClr val="998530"/>
                </a:solidFill>
              </a:endParaRPr>
            </a:p>
          </p:txBody>
        </p:sp>
      </p:grpSp>
      <p:cxnSp>
        <p:nvCxnSpPr>
          <p:cNvPr id="16389" name="直接连接符 3"/>
          <p:cNvCxnSpPr>
            <a:cxnSpLocks noChangeShapeType="1"/>
          </p:cNvCxnSpPr>
          <p:nvPr/>
        </p:nvCxnSpPr>
        <p:spPr bwMode="auto">
          <a:xfrm>
            <a:off x="435744" y="123478"/>
            <a:ext cx="204802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6390" name="直接连接符 4"/>
          <p:cNvCxnSpPr>
            <a:cxnSpLocks noChangeShapeType="1"/>
          </p:cNvCxnSpPr>
          <p:nvPr/>
        </p:nvCxnSpPr>
        <p:spPr bwMode="auto">
          <a:xfrm>
            <a:off x="463054" y="500575"/>
            <a:ext cx="202071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54" name="直接连接符 53">
            <a:extLst>
              <a:ext uri="{FF2B5EF4-FFF2-40B4-BE49-F238E27FC236}">
                <a16:creationId xmlns:a16="http://schemas.microsoft.com/office/drawing/2014/main" id="{9258812C-BD14-494D-AE27-9D5008998180}"/>
              </a:ext>
            </a:extLst>
          </p:cNvPr>
          <p:cNvCxnSpPr/>
          <p:nvPr/>
        </p:nvCxnSpPr>
        <p:spPr>
          <a:xfrm>
            <a:off x="928107" y="1412129"/>
            <a:ext cx="0" cy="2118201"/>
          </a:xfrm>
          <a:prstGeom prst="line">
            <a:avLst/>
          </a:prstGeom>
          <a:ln w="12700">
            <a:gradFill>
              <a:gsLst>
                <a:gs pos="0">
                  <a:schemeClr val="bg1">
                    <a:alpha val="0"/>
                  </a:schemeClr>
                </a:gs>
                <a:gs pos="50000">
                  <a:schemeClr val="tx1"/>
                </a:gs>
                <a:gs pos="100000">
                  <a:schemeClr val="bg1">
                    <a:alpha val="0"/>
                  </a:schemeClr>
                </a:gs>
              </a:gsLst>
              <a:lin ang="5400000" scaled="1"/>
            </a:gradFill>
          </a:ln>
          <a:effectLst>
            <a:outerShdw blurRad="50800" dist="254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2" name="组合 1">
            <a:extLst>
              <a:ext uri="{FF2B5EF4-FFF2-40B4-BE49-F238E27FC236}">
                <a16:creationId xmlns:a16="http://schemas.microsoft.com/office/drawing/2014/main" id="{897F17E5-9D00-43B0-AFA1-DF56B6D5D73F}"/>
              </a:ext>
            </a:extLst>
          </p:cNvPr>
          <p:cNvGrpSpPr/>
          <p:nvPr/>
        </p:nvGrpSpPr>
        <p:grpSpPr>
          <a:xfrm>
            <a:off x="1691680" y="685394"/>
            <a:ext cx="6120678" cy="3772711"/>
            <a:chOff x="1691680" y="907326"/>
            <a:chExt cx="6120678" cy="3772711"/>
          </a:xfrm>
        </p:grpSpPr>
        <p:grpSp>
          <p:nvGrpSpPr>
            <p:cNvPr id="23" name="组合 22">
              <a:extLst>
                <a:ext uri="{FF2B5EF4-FFF2-40B4-BE49-F238E27FC236}">
                  <a16:creationId xmlns:a16="http://schemas.microsoft.com/office/drawing/2014/main" id="{825A63EA-6855-48D8-B834-4FBA0E278B47}"/>
                </a:ext>
              </a:extLst>
            </p:cNvPr>
            <p:cNvGrpSpPr/>
            <p:nvPr/>
          </p:nvGrpSpPr>
          <p:grpSpPr>
            <a:xfrm>
              <a:off x="1691680" y="907326"/>
              <a:ext cx="2692811" cy="479859"/>
              <a:chOff x="1343472" y="2420888"/>
              <a:chExt cx="3590414" cy="639812"/>
            </a:xfrm>
          </p:grpSpPr>
          <p:sp>
            <p:nvSpPr>
              <p:cNvPr id="50" name="矩形 49">
                <a:extLst>
                  <a:ext uri="{FF2B5EF4-FFF2-40B4-BE49-F238E27FC236}">
                    <a16:creationId xmlns:a16="http://schemas.microsoft.com/office/drawing/2014/main" id="{4A0C9A8F-5FCC-44CE-B519-7D0FCC95A6BC}"/>
                  </a:ext>
                </a:extLst>
              </p:cNvPr>
              <p:cNvSpPr/>
              <p:nvPr/>
            </p:nvSpPr>
            <p:spPr>
              <a:xfrm>
                <a:off x="1343472" y="2420888"/>
                <a:ext cx="612328" cy="612328"/>
              </a:xfrm>
              <a:prstGeom prst="rect">
                <a:avLst/>
              </a:prstGeom>
              <a:solidFill>
                <a:srgbClr val="1E64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1" name="文本框 50">
                <a:extLst>
                  <a:ext uri="{FF2B5EF4-FFF2-40B4-BE49-F238E27FC236}">
                    <a16:creationId xmlns:a16="http://schemas.microsoft.com/office/drawing/2014/main" id="{14E1C279-2C57-4CD1-B62A-D1456581E0F2}"/>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01</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2" name="矩形 51">
                <a:extLst>
                  <a:ext uri="{FF2B5EF4-FFF2-40B4-BE49-F238E27FC236}">
                    <a16:creationId xmlns:a16="http://schemas.microsoft.com/office/drawing/2014/main" id="{8F6AF880-F2FB-44A0-9861-775C4FACBBD4}"/>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3" name="文本框 52">
                <a:extLst>
                  <a:ext uri="{FF2B5EF4-FFF2-40B4-BE49-F238E27FC236}">
                    <a16:creationId xmlns:a16="http://schemas.microsoft.com/office/drawing/2014/main" id="{6AEA0039-F40F-4B1E-9BDB-BB5FE240A653}"/>
                  </a:ext>
                </a:extLst>
              </p:cNvPr>
              <p:cNvSpPr txBox="1"/>
              <p:nvPr/>
            </p:nvSpPr>
            <p:spPr>
              <a:xfrm>
                <a:off x="1979215" y="2468883"/>
                <a:ext cx="2954671"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绪论</a:t>
                </a:r>
              </a:p>
            </p:txBody>
          </p:sp>
        </p:grpSp>
        <p:grpSp>
          <p:nvGrpSpPr>
            <p:cNvPr id="24" name="组合 23">
              <a:extLst>
                <a:ext uri="{FF2B5EF4-FFF2-40B4-BE49-F238E27FC236}">
                  <a16:creationId xmlns:a16="http://schemas.microsoft.com/office/drawing/2014/main" id="{A77DF65C-B867-4E87-B8E1-E58813D722D5}"/>
                </a:ext>
              </a:extLst>
            </p:cNvPr>
            <p:cNvGrpSpPr/>
            <p:nvPr/>
          </p:nvGrpSpPr>
          <p:grpSpPr>
            <a:xfrm>
              <a:off x="1691680" y="1574076"/>
              <a:ext cx="5038470" cy="479859"/>
              <a:chOff x="1343472" y="2420888"/>
              <a:chExt cx="6717958" cy="639812"/>
            </a:xfrm>
          </p:grpSpPr>
          <p:sp>
            <p:nvSpPr>
              <p:cNvPr id="46" name="矩形 45">
                <a:extLst>
                  <a:ext uri="{FF2B5EF4-FFF2-40B4-BE49-F238E27FC236}">
                    <a16:creationId xmlns:a16="http://schemas.microsoft.com/office/drawing/2014/main" id="{1ADF0B15-2C61-4834-9096-3C0B08A60094}"/>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7" name="文本框 46">
                <a:extLst>
                  <a:ext uri="{FF2B5EF4-FFF2-40B4-BE49-F238E27FC236}">
                    <a16:creationId xmlns:a16="http://schemas.microsoft.com/office/drawing/2014/main" id="{B8577F11-A987-482F-9413-A27C988B90EB}"/>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02</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8" name="矩形 47">
                <a:extLst>
                  <a:ext uri="{FF2B5EF4-FFF2-40B4-BE49-F238E27FC236}">
                    <a16:creationId xmlns:a16="http://schemas.microsoft.com/office/drawing/2014/main" id="{6963510D-1E49-4400-9016-CA4C6247B3AE}"/>
                  </a:ext>
                </a:extLst>
              </p:cNvPr>
              <p:cNvSpPr/>
              <p:nvPr/>
            </p:nvSpPr>
            <p:spPr>
              <a:xfrm>
                <a:off x="1919536" y="2420888"/>
                <a:ext cx="27983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9" name="文本框 48">
                <a:extLst>
                  <a:ext uri="{FF2B5EF4-FFF2-40B4-BE49-F238E27FC236}">
                    <a16:creationId xmlns:a16="http://schemas.microsoft.com/office/drawing/2014/main" id="{87A7908C-FB95-43AA-A1ED-93AEEB22D06E}"/>
                  </a:ext>
                </a:extLst>
              </p:cNvPr>
              <p:cNvSpPr txBox="1"/>
              <p:nvPr/>
            </p:nvSpPr>
            <p:spPr>
              <a:xfrm>
                <a:off x="1979214" y="2468883"/>
                <a:ext cx="6082216"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飞机管道水性阻尼减振涂层材料制备</a:t>
                </a:r>
              </a:p>
            </p:txBody>
          </p:sp>
        </p:grpSp>
        <p:grpSp>
          <p:nvGrpSpPr>
            <p:cNvPr id="28" name="组合 27">
              <a:extLst>
                <a:ext uri="{FF2B5EF4-FFF2-40B4-BE49-F238E27FC236}">
                  <a16:creationId xmlns:a16="http://schemas.microsoft.com/office/drawing/2014/main" id="{10A1D985-DE9E-4277-99BE-69B761FE461A}"/>
                </a:ext>
              </a:extLst>
            </p:cNvPr>
            <p:cNvGrpSpPr/>
            <p:nvPr/>
          </p:nvGrpSpPr>
          <p:grpSpPr>
            <a:xfrm>
              <a:off x="1691680" y="2250351"/>
              <a:ext cx="6120678" cy="479859"/>
              <a:chOff x="1343472" y="2420888"/>
              <a:chExt cx="8160902" cy="639812"/>
            </a:xfrm>
          </p:grpSpPr>
          <p:sp>
            <p:nvSpPr>
              <p:cNvPr id="42" name="矩形 41">
                <a:extLst>
                  <a:ext uri="{FF2B5EF4-FFF2-40B4-BE49-F238E27FC236}">
                    <a16:creationId xmlns:a16="http://schemas.microsoft.com/office/drawing/2014/main" id="{51424473-73A8-4BA0-BC8C-6490D565F5B2}"/>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3" name="文本框 42">
                <a:extLst>
                  <a:ext uri="{FF2B5EF4-FFF2-40B4-BE49-F238E27FC236}">
                    <a16:creationId xmlns:a16="http://schemas.microsoft.com/office/drawing/2014/main" id="{DB542A96-7672-4BA5-B42F-A50AEE169F8D}"/>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03</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4" name="矩形 43">
                <a:extLst>
                  <a:ext uri="{FF2B5EF4-FFF2-40B4-BE49-F238E27FC236}">
                    <a16:creationId xmlns:a16="http://schemas.microsoft.com/office/drawing/2014/main" id="{A69B3365-3236-4D2B-A510-A102903A87BF}"/>
                  </a:ext>
                </a:extLst>
              </p:cNvPr>
              <p:cNvSpPr/>
              <p:nvPr/>
            </p:nvSpPr>
            <p:spPr>
              <a:xfrm>
                <a:off x="1919536" y="2420888"/>
                <a:ext cx="2798321"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5" name="文本框 44">
                <a:extLst>
                  <a:ext uri="{FF2B5EF4-FFF2-40B4-BE49-F238E27FC236}">
                    <a16:creationId xmlns:a16="http://schemas.microsoft.com/office/drawing/2014/main" id="{34614527-7B59-49A0-8BC5-69A6F5216DD9}"/>
                  </a:ext>
                </a:extLst>
              </p:cNvPr>
              <p:cNvSpPr txBox="1"/>
              <p:nvPr/>
            </p:nvSpPr>
            <p:spPr>
              <a:xfrm>
                <a:off x="1979211" y="2468883"/>
                <a:ext cx="752516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飞机管道水性阻尼减振涂层材料减振性能研究</a:t>
                </a:r>
              </a:p>
            </p:txBody>
          </p:sp>
        </p:grpSp>
        <p:grpSp>
          <p:nvGrpSpPr>
            <p:cNvPr id="32" name="组合 31">
              <a:extLst>
                <a:ext uri="{FF2B5EF4-FFF2-40B4-BE49-F238E27FC236}">
                  <a16:creationId xmlns:a16="http://schemas.microsoft.com/office/drawing/2014/main" id="{E52ACED9-5AF8-4347-8549-6898A0CB9E62}"/>
                </a:ext>
              </a:extLst>
            </p:cNvPr>
            <p:cNvGrpSpPr/>
            <p:nvPr/>
          </p:nvGrpSpPr>
          <p:grpSpPr>
            <a:xfrm>
              <a:off x="1691680" y="2898052"/>
              <a:ext cx="6048672" cy="479859"/>
              <a:chOff x="1343472" y="2420888"/>
              <a:chExt cx="8064894" cy="639812"/>
            </a:xfrm>
          </p:grpSpPr>
          <p:sp>
            <p:nvSpPr>
              <p:cNvPr id="38" name="矩形 37">
                <a:extLst>
                  <a:ext uri="{FF2B5EF4-FFF2-40B4-BE49-F238E27FC236}">
                    <a16:creationId xmlns:a16="http://schemas.microsoft.com/office/drawing/2014/main" id="{4556C9E6-3D11-4CF6-8506-3F0138FE631F}"/>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dirty="0">
                  <a:solidFill>
                    <a:prstClr val="white"/>
                  </a:solidFill>
                  <a:latin typeface="等线" panose="02010600030101010101" pitchFamily="2" charset="-122"/>
                  <a:ea typeface="等线" panose="02010600030101010101" pitchFamily="2" charset="-122"/>
                </a:endParaRPr>
              </a:p>
            </p:txBody>
          </p:sp>
          <p:sp>
            <p:nvSpPr>
              <p:cNvPr id="39" name="文本框 38">
                <a:extLst>
                  <a:ext uri="{FF2B5EF4-FFF2-40B4-BE49-F238E27FC236}">
                    <a16:creationId xmlns:a16="http://schemas.microsoft.com/office/drawing/2014/main" id="{F16977E2-F961-4ED9-BE03-A3076F792F91}"/>
                  </a:ext>
                </a:extLst>
              </p:cNvPr>
              <p:cNvSpPr txBox="1"/>
              <p:nvPr/>
            </p:nvSpPr>
            <p:spPr>
              <a:xfrm>
                <a:off x="1346259" y="2463800"/>
                <a:ext cx="632954"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a:solidFill>
                      <a:prstClr val="white">
                        <a:lumMod val="95000"/>
                      </a:prstClr>
                    </a:solidFill>
                    <a:latin typeface="等线" panose="02010600030101010101" pitchFamily="2" charset="-122"/>
                    <a:ea typeface="等线" panose="02010600030101010101" pitchFamily="2" charset="-122"/>
                  </a:rPr>
                  <a:t>04</a:t>
                </a:r>
                <a:endParaRPr lang="zh-CN" altLang="en-US" sz="2100">
                  <a:solidFill>
                    <a:prstClr val="white">
                      <a:lumMod val="95000"/>
                    </a:prstClr>
                  </a:solidFill>
                  <a:latin typeface="等线" panose="02010600030101010101" pitchFamily="2" charset="-122"/>
                  <a:ea typeface="等线" panose="02010600030101010101" pitchFamily="2" charset="-122"/>
                </a:endParaRPr>
              </a:p>
            </p:txBody>
          </p:sp>
          <p:sp>
            <p:nvSpPr>
              <p:cNvPr id="40" name="矩形 39">
                <a:extLst>
                  <a:ext uri="{FF2B5EF4-FFF2-40B4-BE49-F238E27FC236}">
                    <a16:creationId xmlns:a16="http://schemas.microsoft.com/office/drawing/2014/main" id="{36288B03-A289-4AB7-8EC7-33F5C58FD28D}"/>
                  </a:ext>
                </a:extLst>
              </p:cNvPr>
              <p:cNvSpPr/>
              <p:nvPr/>
            </p:nvSpPr>
            <p:spPr>
              <a:xfrm>
                <a:off x="1919537" y="2420888"/>
                <a:ext cx="1741812"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41" name="文本框 40">
                <a:extLst>
                  <a:ext uri="{FF2B5EF4-FFF2-40B4-BE49-F238E27FC236}">
                    <a16:creationId xmlns:a16="http://schemas.microsoft.com/office/drawing/2014/main" id="{DC8811D7-D2CD-48C0-B573-1C75171F923D}"/>
                  </a:ext>
                </a:extLst>
              </p:cNvPr>
              <p:cNvSpPr txBox="1"/>
              <p:nvPr/>
            </p:nvSpPr>
            <p:spPr>
              <a:xfrm>
                <a:off x="1979213" y="2468883"/>
                <a:ext cx="7429153"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solidFill>
                      <a:schemeClr val="accent5"/>
                    </a:solidFill>
                    <a:latin typeface="等线" panose="02010600030101010101" pitchFamily="2" charset="-122"/>
                    <a:ea typeface="等线" panose="02010600030101010101" pitchFamily="2" charset="-122"/>
                  </a:rPr>
                  <a:t>飞机管道水性阻尼减振复合涂层减振性能研究</a:t>
                </a:r>
              </a:p>
            </p:txBody>
          </p:sp>
        </p:grpSp>
        <p:grpSp>
          <p:nvGrpSpPr>
            <p:cNvPr id="33" name="组合 32">
              <a:extLst>
                <a:ext uri="{FF2B5EF4-FFF2-40B4-BE49-F238E27FC236}">
                  <a16:creationId xmlns:a16="http://schemas.microsoft.com/office/drawing/2014/main" id="{5D376DD8-AEFE-4D00-8168-96E4E4EC4213}"/>
                </a:ext>
              </a:extLst>
            </p:cNvPr>
            <p:cNvGrpSpPr/>
            <p:nvPr/>
          </p:nvGrpSpPr>
          <p:grpSpPr>
            <a:xfrm>
              <a:off x="1691680" y="3555277"/>
              <a:ext cx="5112567" cy="479859"/>
              <a:chOff x="1343472" y="2420888"/>
              <a:chExt cx="6816754" cy="639812"/>
            </a:xfrm>
          </p:grpSpPr>
          <p:sp>
            <p:nvSpPr>
              <p:cNvPr id="34" name="矩形 33">
                <a:extLst>
                  <a:ext uri="{FF2B5EF4-FFF2-40B4-BE49-F238E27FC236}">
                    <a16:creationId xmlns:a16="http://schemas.microsoft.com/office/drawing/2014/main" id="{1D772AEC-C7CB-4740-9265-62A26A27285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5" name="文本框 34">
                <a:extLst>
                  <a:ext uri="{FF2B5EF4-FFF2-40B4-BE49-F238E27FC236}">
                    <a16:creationId xmlns:a16="http://schemas.microsoft.com/office/drawing/2014/main" id="{C27E11BE-79F3-4ED9-AAC7-76564EF9DA33}"/>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05</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36" name="矩形 35">
                <a:extLst>
                  <a:ext uri="{FF2B5EF4-FFF2-40B4-BE49-F238E27FC236}">
                    <a16:creationId xmlns:a16="http://schemas.microsoft.com/office/drawing/2014/main" id="{338D217A-3681-44B8-99F3-A51AFF0BECCB}"/>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37" name="文本框 36">
                <a:extLst>
                  <a:ext uri="{FF2B5EF4-FFF2-40B4-BE49-F238E27FC236}">
                    <a16:creationId xmlns:a16="http://schemas.microsoft.com/office/drawing/2014/main" id="{7E77DCCB-6480-4023-B12F-08DB3D65B1D8}"/>
                  </a:ext>
                </a:extLst>
              </p:cNvPr>
              <p:cNvSpPr txBox="1"/>
              <p:nvPr/>
            </p:nvSpPr>
            <p:spPr>
              <a:xfrm>
                <a:off x="1979213" y="2468883"/>
                <a:ext cx="6181013" cy="553997"/>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zh-CN" altLang="en-US" sz="2100" b="0" i="0" u="none" strike="noStrike" kern="1200" cap="none" spc="0" normalizeH="0" baseline="0" noProof="0" dirty="0">
                    <a:ln>
                      <a:noFill/>
                    </a:ln>
                    <a:solidFill>
                      <a:srgbClr val="B2C1DB"/>
                    </a:solidFill>
                    <a:effectLst/>
                    <a:uLnTx/>
                    <a:uFillTx/>
                    <a:latin typeface="等线" panose="02010600030101010101" pitchFamily="2" charset="-122"/>
                    <a:ea typeface="等线" panose="02010600030101010101" pitchFamily="2" charset="-122"/>
                    <a:cs typeface="+mn-cs"/>
                  </a:rPr>
                  <a:t>飞机管道水性阻尼减振涂层仿真研究</a:t>
                </a:r>
              </a:p>
            </p:txBody>
          </p:sp>
        </p:grpSp>
        <p:grpSp>
          <p:nvGrpSpPr>
            <p:cNvPr id="55" name="组合 54">
              <a:extLst>
                <a:ext uri="{FF2B5EF4-FFF2-40B4-BE49-F238E27FC236}">
                  <a16:creationId xmlns:a16="http://schemas.microsoft.com/office/drawing/2014/main" id="{970ABE92-268A-4B12-931C-F186F27EC0D0}"/>
                </a:ext>
              </a:extLst>
            </p:cNvPr>
            <p:cNvGrpSpPr/>
            <p:nvPr/>
          </p:nvGrpSpPr>
          <p:grpSpPr>
            <a:xfrm>
              <a:off x="1691680" y="4200178"/>
              <a:ext cx="3447747" cy="479859"/>
              <a:chOff x="1343472" y="2420888"/>
              <a:chExt cx="4596995" cy="639812"/>
            </a:xfrm>
          </p:grpSpPr>
          <p:sp>
            <p:nvSpPr>
              <p:cNvPr id="56" name="矩形 55">
                <a:extLst>
                  <a:ext uri="{FF2B5EF4-FFF2-40B4-BE49-F238E27FC236}">
                    <a16:creationId xmlns:a16="http://schemas.microsoft.com/office/drawing/2014/main" id="{90DC92B0-745D-40AD-B9FC-5897B41563D8}"/>
                  </a:ext>
                </a:extLst>
              </p:cNvPr>
              <p:cNvSpPr/>
              <p:nvPr/>
            </p:nvSpPr>
            <p:spPr>
              <a:xfrm>
                <a:off x="1343472" y="2420888"/>
                <a:ext cx="612328" cy="612328"/>
              </a:xfrm>
              <a:prstGeom prst="rect">
                <a:avLst/>
              </a:prstGeom>
              <a:solidFill>
                <a:srgbClr val="1F65B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7" name="文本框 56">
                <a:extLst>
                  <a:ext uri="{FF2B5EF4-FFF2-40B4-BE49-F238E27FC236}">
                    <a16:creationId xmlns:a16="http://schemas.microsoft.com/office/drawing/2014/main" id="{D79A2B0B-3961-4D17-87C0-7BE1232077FF}"/>
                  </a:ext>
                </a:extLst>
              </p:cNvPr>
              <p:cNvSpPr txBox="1"/>
              <p:nvPr/>
            </p:nvSpPr>
            <p:spPr>
              <a:xfrm>
                <a:off x="1346259" y="2463800"/>
                <a:ext cx="632955" cy="553997"/>
              </a:xfrm>
              <a:prstGeom prst="rect">
                <a:avLst/>
              </a:prstGeom>
              <a:noFill/>
            </p:spPr>
            <p:txBody>
              <a:bodyPr wrap="square" rtlCol="0">
                <a:spAutoFit/>
              </a:bodyPr>
              <a:lstStyle/>
              <a:p>
                <a:pPr defTabSz="685800" eaLnBrk="1" fontAlgn="auto" hangingPunct="1">
                  <a:spcBef>
                    <a:spcPts val="0"/>
                  </a:spcBef>
                  <a:spcAft>
                    <a:spcPts val="0"/>
                  </a:spcAft>
                  <a:defRPr/>
                </a:pPr>
                <a:r>
                  <a:rPr lang="en-US" altLang="zh-CN" sz="2100" dirty="0">
                    <a:solidFill>
                      <a:prstClr val="white">
                        <a:lumMod val="95000"/>
                      </a:prstClr>
                    </a:solidFill>
                    <a:latin typeface="等线" panose="02010600030101010101" pitchFamily="2" charset="-122"/>
                    <a:ea typeface="等线" panose="02010600030101010101" pitchFamily="2" charset="-122"/>
                  </a:rPr>
                  <a:t>06</a:t>
                </a:r>
                <a:endParaRPr lang="zh-CN" altLang="en-US" sz="2100" dirty="0">
                  <a:solidFill>
                    <a:prstClr val="white">
                      <a:lumMod val="95000"/>
                    </a:prstClr>
                  </a:solidFill>
                  <a:latin typeface="等线" panose="02010600030101010101" pitchFamily="2" charset="-122"/>
                  <a:ea typeface="等线" panose="02010600030101010101" pitchFamily="2" charset="-122"/>
                </a:endParaRPr>
              </a:p>
            </p:txBody>
          </p:sp>
          <p:sp>
            <p:nvSpPr>
              <p:cNvPr id="58" name="矩形 57">
                <a:extLst>
                  <a:ext uri="{FF2B5EF4-FFF2-40B4-BE49-F238E27FC236}">
                    <a16:creationId xmlns:a16="http://schemas.microsoft.com/office/drawing/2014/main" id="{26A6A2AB-8E70-4FA0-9064-1807C89B599C}"/>
                  </a:ext>
                </a:extLst>
              </p:cNvPr>
              <p:cNvSpPr/>
              <p:nvPr/>
            </p:nvSpPr>
            <p:spPr>
              <a:xfrm>
                <a:off x="1919536" y="2420888"/>
                <a:ext cx="3686026" cy="6398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noAutofit/>
              </a:bodyPr>
              <a:lstStyle/>
              <a:p>
                <a:pPr algn="ctr" defTabSz="685800" eaLnBrk="1" fontAlgn="auto" hangingPunct="1">
                  <a:spcBef>
                    <a:spcPts val="0"/>
                  </a:spcBef>
                  <a:spcAft>
                    <a:spcPts val="0"/>
                  </a:spcAft>
                  <a:defRPr/>
                </a:pPr>
                <a:endParaRPr lang="zh-CN" altLang="en-US" sz="1350">
                  <a:solidFill>
                    <a:prstClr val="white"/>
                  </a:solidFill>
                  <a:latin typeface="等线" panose="02010600030101010101" pitchFamily="2" charset="-122"/>
                  <a:ea typeface="等线" panose="02010600030101010101" pitchFamily="2" charset="-122"/>
                </a:endParaRPr>
              </a:p>
            </p:txBody>
          </p:sp>
          <p:sp>
            <p:nvSpPr>
              <p:cNvPr id="59" name="文本框 58">
                <a:extLst>
                  <a:ext uri="{FF2B5EF4-FFF2-40B4-BE49-F238E27FC236}">
                    <a16:creationId xmlns:a16="http://schemas.microsoft.com/office/drawing/2014/main" id="{FBDCB14B-4F9E-469B-88DD-C85731ED368A}"/>
                  </a:ext>
                </a:extLst>
              </p:cNvPr>
              <p:cNvSpPr txBox="1"/>
              <p:nvPr/>
            </p:nvSpPr>
            <p:spPr>
              <a:xfrm>
                <a:off x="1979215" y="2468883"/>
                <a:ext cx="3961252" cy="553997"/>
              </a:xfrm>
              <a:prstGeom prst="rect">
                <a:avLst/>
              </a:prstGeom>
              <a:noFill/>
            </p:spPr>
            <p:txBody>
              <a:bodyPr wrap="square" rtlCol="0">
                <a:spAutoFit/>
              </a:bodyPr>
              <a:lstStyle/>
              <a:p>
                <a:pPr defTabSz="685800" eaLnBrk="1" fontAlgn="auto" hangingPunct="1">
                  <a:spcBef>
                    <a:spcPts val="0"/>
                  </a:spcBef>
                  <a:spcAft>
                    <a:spcPts val="0"/>
                  </a:spcAft>
                  <a:defRPr/>
                </a:pPr>
                <a:r>
                  <a:rPr lang="zh-CN" altLang="en-US" sz="2100" dirty="0">
                    <a:latin typeface="等线" panose="02010600030101010101" pitchFamily="2" charset="-122"/>
                    <a:ea typeface="等线" panose="02010600030101010101" pitchFamily="2" charset="-122"/>
                  </a:rPr>
                  <a:t>总结与展望</a:t>
                </a:r>
              </a:p>
            </p:txBody>
          </p:sp>
        </p:grpSp>
      </p:grpSp>
    </p:spTree>
    <p:extLst>
      <p:ext uri="{BB962C8B-B14F-4D97-AF65-F5344CB8AC3E}">
        <p14:creationId xmlns:p14="http://schemas.microsoft.com/office/powerpoint/2010/main" val="10693562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wipe(left)">
                                      <p:cBhvr>
                                        <p:cTn id="7" dur="500"/>
                                        <p:tgtEl>
                                          <p:spTgt spid="16389"/>
                                        </p:tgtEl>
                                      </p:cBhvr>
                                    </p:animEffect>
                                  </p:childTnLst>
                                </p:cTn>
                              </p:par>
                              <p:par>
                                <p:cTn id="8" presetID="22" presetClass="entr" presetSubtype="2" fill="hold" nodeType="withEffect">
                                  <p:stCondLst>
                                    <p:cond delay="0"/>
                                  </p:stCondLst>
                                  <p:childTnLst>
                                    <p:set>
                                      <p:cBhvr>
                                        <p:cTn id="9" dur="1" fill="hold">
                                          <p:stCondLst>
                                            <p:cond delay="0"/>
                                          </p:stCondLst>
                                        </p:cTn>
                                        <p:tgtEl>
                                          <p:spTgt spid="16390"/>
                                        </p:tgtEl>
                                        <p:attrNameLst>
                                          <p:attrName>style.visibility</p:attrName>
                                        </p:attrNameLst>
                                      </p:cBhvr>
                                      <p:to>
                                        <p:strVal val="visible"/>
                                      </p:to>
                                    </p:set>
                                    <p:animEffect transition="in" filter="wipe(right)">
                                      <p:cBhvr>
                                        <p:cTn id="10" dur="500"/>
                                        <p:tgtEl>
                                          <p:spTgt spid="16390"/>
                                        </p:tgtEl>
                                      </p:cBhvr>
                                    </p:animEffect>
                                  </p:childTnLst>
                                </p:cTn>
                              </p:par>
                              <p:par>
                                <p:cTn id="11" presetID="10" presetClass="entr" presetSubtype="0" fill="hold" nodeType="withEffect">
                                  <p:stCondLst>
                                    <p:cond delay="0"/>
                                  </p:stCondLst>
                                  <p:childTnLst>
                                    <p:set>
                                      <p:cBhvr>
                                        <p:cTn id="12" dur="1" fill="hold">
                                          <p:stCondLst>
                                            <p:cond delay="0"/>
                                          </p:stCondLst>
                                        </p:cTn>
                                        <p:tgtEl>
                                          <p:spTgt spid="16386"/>
                                        </p:tgtEl>
                                        <p:attrNameLst>
                                          <p:attrName>style.visibility</p:attrName>
                                        </p:attrNameLst>
                                      </p:cBhvr>
                                      <p:to>
                                        <p:strVal val="visible"/>
                                      </p:to>
                                    </p:set>
                                    <p:animEffect transition="in" filter="fade">
                                      <p:cBhvr>
                                        <p:cTn id="13" dur="500"/>
                                        <p:tgtEl>
                                          <p:spTgt spid="16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第六章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总结</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60" name="组合 59">
            <a:extLst>
              <a:ext uri="{FF2B5EF4-FFF2-40B4-BE49-F238E27FC236}">
                <a16:creationId xmlns:a16="http://schemas.microsoft.com/office/drawing/2014/main" id="{6BF9BA02-731B-43A1-9457-19A130F205BD}"/>
              </a:ext>
            </a:extLst>
          </p:cNvPr>
          <p:cNvGrpSpPr/>
          <p:nvPr/>
        </p:nvGrpSpPr>
        <p:grpSpPr>
          <a:xfrm>
            <a:off x="1151229" y="699542"/>
            <a:ext cx="6841542" cy="4050464"/>
            <a:chOff x="934814" y="699148"/>
            <a:chExt cx="6841542" cy="4050464"/>
          </a:xfrm>
        </p:grpSpPr>
        <p:grpSp>
          <p:nvGrpSpPr>
            <p:cNvPr id="35" name="组合 34">
              <a:extLst>
                <a:ext uri="{FF2B5EF4-FFF2-40B4-BE49-F238E27FC236}">
                  <a16:creationId xmlns:a16="http://schemas.microsoft.com/office/drawing/2014/main" id="{10A45303-E080-475B-93AF-A91293A26ECF}"/>
                </a:ext>
              </a:extLst>
            </p:cNvPr>
            <p:cNvGrpSpPr/>
            <p:nvPr/>
          </p:nvGrpSpPr>
          <p:grpSpPr>
            <a:xfrm>
              <a:off x="934814" y="699148"/>
              <a:ext cx="6841542" cy="834902"/>
              <a:chOff x="934814" y="699148"/>
              <a:chExt cx="6841542" cy="834902"/>
            </a:xfrm>
          </p:grpSpPr>
          <p:sp>
            <p:nvSpPr>
              <p:cNvPr id="32" name="文本框 31">
                <a:extLst>
                  <a:ext uri="{FF2B5EF4-FFF2-40B4-BE49-F238E27FC236}">
                    <a16:creationId xmlns:a16="http://schemas.microsoft.com/office/drawing/2014/main" id="{A38E7B94-A004-43A6-A1CB-A4CC5C97A074}"/>
                  </a:ext>
                </a:extLst>
              </p:cNvPr>
              <p:cNvSpPr txBox="1"/>
              <p:nvPr/>
            </p:nvSpPr>
            <p:spPr>
              <a:xfrm>
                <a:off x="1367644" y="1072385"/>
                <a:ext cx="6408712" cy="461665"/>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提出了一种适用于飞机管道的水性阻尼减振涂层材料的制备方法，对制备过程中所需要的试验设备、原材料、成型工艺等进行了介绍。</a:t>
                </a:r>
              </a:p>
            </p:txBody>
          </p:sp>
          <p:sp>
            <p:nvSpPr>
              <p:cNvPr id="2" name="文本框 1">
                <a:extLst>
                  <a:ext uri="{FF2B5EF4-FFF2-40B4-BE49-F238E27FC236}">
                    <a16:creationId xmlns:a16="http://schemas.microsoft.com/office/drawing/2014/main" id="{BD4CAF0A-4512-48FB-A6CA-FA26F1523DC7}"/>
                  </a:ext>
                </a:extLst>
              </p:cNvPr>
              <p:cNvSpPr txBox="1"/>
              <p:nvPr/>
            </p:nvSpPr>
            <p:spPr>
              <a:xfrm>
                <a:off x="934814" y="699148"/>
                <a:ext cx="288032" cy="369332"/>
              </a:xfrm>
              <a:prstGeom prst="rect">
                <a:avLst/>
              </a:prstGeom>
              <a:solidFill>
                <a:srgbClr val="0066CC"/>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1</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34" name="组合 33">
                <a:extLst>
                  <a:ext uri="{FF2B5EF4-FFF2-40B4-BE49-F238E27FC236}">
                    <a16:creationId xmlns:a16="http://schemas.microsoft.com/office/drawing/2014/main" id="{2C21536B-1634-41DB-8310-BE22732C994B}"/>
                  </a:ext>
                </a:extLst>
              </p:cNvPr>
              <p:cNvGrpSpPr/>
              <p:nvPr/>
            </p:nvGrpSpPr>
            <p:grpSpPr>
              <a:xfrm>
                <a:off x="1352124" y="699148"/>
                <a:ext cx="6424232" cy="360500"/>
                <a:chOff x="1352124" y="699148"/>
                <a:chExt cx="6424232" cy="360500"/>
              </a:xfrm>
            </p:grpSpPr>
            <p:sp>
              <p:nvSpPr>
                <p:cNvPr id="18" name="文本框 17">
                  <a:extLst>
                    <a:ext uri="{FF2B5EF4-FFF2-40B4-BE49-F238E27FC236}">
                      <a16:creationId xmlns:a16="http://schemas.microsoft.com/office/drawing/2014/main" id="{8DB2B3DD-786B-4104-99F9-63555312CA19}"/>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提出了一种适用于飞机管道的水性阻尼减振涂层材料的制备方法</a:t>
                  </a:r>
                </a:p>
              </p:txBody>
            </p:sp>
            <p:cxnSp>
              <p:nvCxnSpPr>
                <p:cNvPr id="27" name="直接连接符 26">
                  <a:extLst>
                    <a:ext uri="{FF2B5EF4-FFF2-40B4-BE49-F238E27FC236}">
                      <a16:creationId xmlns:a16="http://schemas.microsoft.com/office/drawing/2014/main" id="{04BE3F10-A367-4A51-B696-2AF5EB157C41}"/>
                    </a:ext>
                  </a:extLst>
                </p:cNvPr>
                <p:cNvCxnSpPr/>
                <p:nvPr/>
              </p:nvCxnSpPr>
              <p:spPr bwMode="auto">
                <a:xfrm>
                  <a:off x="1367644" y="1059648"/>
                  <a:ext cx="6408712" cy="0"/>
                </a:xfrm>
                <a:prstGeom prst="line">
                  <a:avLst/>
                </a:prstGeom>
                <a:solidFill>
                  <a:schemeClr val="accent1"/>
                </a:solidFill>
                <a:ln w="19050"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0" name="组合 39">
              <a:extLst>
                <a:ext uri="{FF2B5EF4-FFF2-40B4-BE49-F238E27FC236}">
                  <a16:creationId xmlns:a16="http://schemas.microsoft.com/office/drawing/2014/main" id="{635804DD-6C1B-4363-A3BB-AE509E12AD21}"/>
                </a:ext>
              </a:extLst>
            </p:cNvPr>
            <p:cNvGrpSpPr/>
            <p:nvPr/>
          </p:nvGrpSpPr>
          <p:grpSpPr>
            <a:xfrm>
              <a:off x="934814" y="1708017"/>
              <a:ext cx="6841542" cy="1019568"/>
              <a:chOff x="934814" y="699148"/>
              <a:chExt cx="6841542" cy="1019568"/>
            </a:xfrm>
          </p:grpSpPr>
          <p:sp>
            <p:nvSpPr>
              <p:cNvPr id="41" name="文本框 40">
                <a:extLst>
                  <a:ext uri="{FF2B5EF4-FFF2-40B4-BE49-F238E27FC236}">
                    <a16:creationId xmlns:a16="http://schemas.microsoft.com/office/drawing/2014/main" id="{8E31F609-7902-44BA-AF59-AF4BBC772E6F}"/>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通过控制变量，比较分析的方法，研究了飞机管道水性阻尼减振涂层的涂层面测点、金属面测点、填料目数、填料固体含量、涂层厚度等影响因素，对所研制的飞机管道水性阻尼减振涂层减振性能的影响。</a:t>
                </a:r>
              </a:p>
            </p:txBody>
          </p:sp>
          <p:sp>
            <p:nvSpPr>
              <p:cNvPr id="42" name="文本框 41">
                <a:extLst>
                  <a:ext uri="{FF2B5EF4-FFF2-40B4-BE49-F238E27FC236}">
                    <a16:creationId xmlns:a16="http://schemas.microsoft.com/office/drawing/2014/main" id="{3B83523F-DA11-4840-A524-5B13FDB49FF1}"/>
                  </a:ext>
                </a:extLst>
              </p:cNvPr>
              <p:cNvSpPr txBox="1"/>
              <p:nvPr/>
            </p:nvSpPr>
            <p:spPr>
              <a:xfrm>
                <a:off x="934814" y="699148"/>
                <a:ext cx="288032" cy="369332"/>
              </a:xfrm>
              <a:prstGeom prst="rect">
                <a:avLst/>
              </a:prstGeom>
              <a:solidFill>
                <a:srgbClr val="FF6600"/>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2</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43" name="组合 42">
                <a:extLst>
                  <a:ext uri="{FF2B5EF4-FFF2-40B4-BE49-F238E27FC236}">
                    <a16:creationId xmlns:a16="http://schemas.microsoft.com/office/drawing/2014/main" id="{91C4F297-4BDF-4A4E-9011-A2FD34B6867C}"/>
                  </a:ext>
                </a:extLst>
              </p:cNvPr>
              <p:cNvGrpSpPr/>
              <p:nvPr/>
            </p:nvGrpSpPr>
            <p:grpSpPr>
              <a:xfrm>
                <a:off x="1352124" y="699148"/>
                <a:ext cx="6424232" cy="360500"/>
                <a:chOff x="1352124" y="699148"/>
                <a:chExt cx="6424232" cy="360500"/>
              </a:xfrm>
            </p:grpSpPr>
            <p:sp>
              <p:nvSpPr>
                <p:cNvPr id="44" name="文本框 43">
                  <a:extLst>
                    <a:ext uri="{FF2B5EF4-FFF2-40B4-BE49-F238E27FC236}">
                      <a16:creationId xmlns:a16="http://schemas.microsoft.com/office/drawing/2014/main" id="{C6471448-93C2-4489-B498-5F28BF638FC5}"/>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分析了制备所得涂层材料的减振性能</a:t>
                  </a:r>
                </a:p>
              </p:txBody>
            </p:sp>
            <p:cxnSp>
              <p:nvCxnSpPr>
                <p:cNvPr id="45" name="直接连接符 44">
                  <a:extLst>
                    <a:ext uri="{FF2B5EF4-FFF2-40B4-BE49-F238E27FC236}">
                      <a16:creationId xmlns:a16="http://schemas.microsoft.com/office/drawing/2014/main" id="{10228586-52A0-413F-B5F6-1A433B39EFE2}"/>
                    </a:ext>
                  </a:extLst>
                </p:cNvPr>
                <p:cNvCxnSpPr/>
                <p:nvPr/>
              </p:nvCxnSpPr>
              <p:spPr bwMode="auto">
                <a:xfrm>
                  <a:off x="1367644" y="1059648"/>
                  <a:ext cx="6408712" cy="0"/>
                </a:xfrm>
                <a:prstGeom prst="line">
                  <a:avLst/>
                </a:prstGeom>
                <a:solidFill>
                  <a:schemeClr val="accent1"/>
                </a:solidFill>
                <a:ln w="1905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8" name="组合 47">
              <a:extLst>
                <a:ext uri="{FF2B5EF4-FFF2-40B4-BE49-F238E27FC236}">
                  <a16:creationId xmlns:a16="http://schemas.microsoft.com/office/drawing/2014/main" id="{5881A795-55C7-4A99-A97C-369B9A936674}"/>
                </a:ext>
              </a:extLst>
            </p:cNvPr>
            <p:cNvGrpSpPr/>
            <p:nvPr/>
          </p:nvGrpSpPr>
          <p:grpSpPr>
            <a:xfrm>
              <a:off x="934814" y="2712981"/>
              <a:ext cx="6841542" cy="834902"/>
              <a:chOff x="934814" y="699148"/>
              <a:chExt cx="6841542" cy="834902"/>
            </a:xfrm>
          </p:grpSpPr>
          <p:sp>
            <p:nvSpPr>
              <p:cNvPr id="49" name="文本框 48">
                <a:extLst>
                  <a:ext uri="{FF2B5EF4-FFF2-40B4-BE49-F238E27FC236}">
                    <a16:creationId xmlns:a16="http://schemas.microsoft.com/office/drawing/2014/main" id="{6A911689-EF5A-4AD4-9AE3-3A4CAF60BD79}"/>
                  </a:ext>
                </a:extLst>
              </p:cNvPr>
              <p:cNvSpPr txBox="1"/>
              <p:nvPr/>
            </p:nvSpPr>
            <p:spPr>
              <a:xfrm>
                <a:off x="1367644" y="1072385"/>
                <a:ext cx="6408712" cy="461665"/>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研究了飞机管道水性阻尼减振涂层附约束层的填料目数、填料固体含量、涂层厚度等影响因素，对所研制的飞机管道水性阻尼减振涂层附约束层后减振性能的影响。</a:t>
                </a:r>
              </a:p>
            </p:txBody>
          </p:sp>
          <p:sp>
            <p:nvSpPr>
              <p:cNvPr id="50" name="文本框 49">
                <a:extLst>
                  <a:ext uri="{FF2B5EF4-FFF2-40B4-BE49-F238E27FC236}">
                    <a16:creationId xmlns:a16="http://schemas.microsoft.com/office/drawing/2014/main" id="{3DEA47B3-0093-4D82-8DA8-93D56A0D99A5}"/>
                  </a:ext>
                </a:extLst>
              </p:cNvPr>
              <p:cNvSpPr txBox="1"/>
              <p:nvPr/>
            </p:nvSpPr>
            <p:spPr>
              <a:xfrm>
                <a:off x="934814" y="699148"/>
                <a:ext cx="288032" cy="369332"/>
              </a:xfrm>
              <a:prstGeom prst="rect">
                <a:avLst/>
              </a:prstGeom>
              <a:solidFill>
                <a:srgbClr val="B8A03A"/>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3</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1" name="组合 50">
                <a:extLst>
                  <a:ext uri="{FF2B5EF4-FFF2-40B4-BE49-F238E27FC236}">
                    <a16:creationId xmlns:a16="http://schemas.microsoft.com/office/drawing/2014/main" id="{FC096D22-F33C-46CD-BFC6-BA54787E51CA}"/>
                  </a:ext>
                </a:extLst>
              </p:cNvPr>
              <p:cNvGrpSpPr/>
              <p:nvPr/>
            </p:nvGrpSpPr>
            <p:grpSpPr>
              <a:xfrm>
                <a:off x="1352124" y="699148"/>
                <a:ext cx="6424232" cy="360500"/>
                <a:chOff x="1352124" y="699148"/>
                <a:chExt cx="6424232" cy="360500"/>
              </a:xfrm>
            </p:grpSpPr>
            <p:sp>
              <p:nvSpPr>
                <p:cNvPr id="52" name="文本框 51">
                  <a:extLst>
                    <a:ext uri="{FF2B5EF4-FFF2-40B4-BE49-F238E27FC236}">
                      <a16:creationId xmlns:a16="http://schemas.microsoft.com/office/drawing/2014/main" id="{5F3C836D-373B-43F2-A0FF-420E67E0303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分析了附约束层后的复合涂层减振性能</a:t>
                  </a:r>
                </a:p>
              </p:txBody>
            </p:sp>
            <p:cxnSp>
              <p:nvCxnSpPr>
                <p:cNvPr id="53" name="直接连接符 52">
                  <a:extLst>
                    <a:ext uri="{FF2B5EF4-FFF2-40B4-BE49-F238E27FC236}">
                      <a16:creationId xmlns:a16="http://schemas.microsoft.com/office/drawing/2014/main" id="{24AFEE32-4E67-49E3-AFA9-07F7E1EE3DD7}"/>
                    </a:ext>
                  </a:extLst>
                </p:cNvPr>
                <p:cNvCxnSpPr/>
                <p:nvPr/>
              </p:nvCxnSpPr>
              <p:spPr bwMode="auto">
                <a:xfrm>
                  <a:off x="1367644" y="1059648"/>
                  <a:ext cx="6408712" cy="0"/>
                </a:xfrm>
                <a:prstGeom prst="line">
                  <a:avLst/>
                </a:prstGeom>
                <a:solidFill>
                  <a:schemeClr val="accent1"/>
                </a:solidFill>
                <a:ln w="19050" cap="flat" cmpd="sng" algn="ctr">
                  <a:solidFill>
                    <a:srgbClr val="B8A03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54" name="组合 53">
              <a:extLst>
                <a:ext uri="{FF2B5EF4-FFF2-40B4-BE49-F238E27FC236}">
                  <a16:creationId xmlns:a16="http://schemas.microsoft.com/office/drawing/2014/main" id="{D230CC1A-0DB3-47C9-ABEE-290F048CD75E}"/>
                </a:ext>
              </a:extLst>
            </p:cNvPr>
            <p:cNvGrpSpPr/>
            <p:nvPr/>
          </p:nvGrpSpPr>
          <p:grpSpPr>
            <a:xfrm>
              <a:off x="934814" y="3730044"/>
              <a:ext cx="6841542" cy="1019568"/>
              <a:chOff x="934814" y="699148"/>
              <a:chExt cx="6841542" cy="1019568"/>
            </a:xfrm>
          </p:grpSpPr>
          <p:sp>
            <p:nvSpPr>
              <p:cNvPr id="55" name="文本框 54">
                <a:extLst>
                  <a:ext uri="{FF2B5EF4-FFF2-40B4-BE49-F238E27FC236}">
                    <a16:creationId xmlns:a16="http://schemas.microsoft.com/office/drawing/2014/main" id="{F1519900-D0E8-42F1-8B9A-75E834B21711}"/>
                  </a:ext>
                </a:extLst>
              </p:cNvPr>
              <p:cNvSpPr txBox="1"/>
              <p:nvPr/>
            </p:nvSpPr>
            <p:spPr>
              <a:xfrm>
                <a:off x="1367644" y="1072385"/>
                <a:ext cx="6408712" cy="646331"/>
              </a:xfrm>
              <a:prstGeom prst="rect">
                <a:avLst/>
              </a:prstGeom>
              <a:noFill/>
            </p:spPr>
            <p:txBody>
              <a:bodyPr wrap="square" lIns="18000" rIns="18000" rtlCol="0">
                <a:spAutoFit/>
              </a:bodyPr>
              <a:lstStyle/>
              <a:p>
                <a:pPr algn="just"/>
                <a:r>
                  <a:rPr lang="zh-CN" altLang="en-US" sz="1200" dirty="0">
                    <a:latin typeface="等线" panose="02010600030101010101" pitchFamily="2" charset="-122"/>
                    <a:ea typeface="等线" panose="02010600030101010101" pitchFamily="2" charset="-122"/>
                  </a:rPr>
                  <a:t>基于</a:t>
                </a:r>
                <a:r>
                  <a:rPr lang="en-US" altLang="zh-CN" sz="1200" dirty="0">
                    <a:latin typeface="等线" panose="02010600030101010101" pitchFamily="2" charset="-122"/>
                    <a:ea typeface="等线" panose="02010600030101010101" pitchFamily="2" charset="-122"/>
                  </a:rPr>
                  <a:t>ANSYS</a:t>
                </a:r>
                <a:r>
                  <a:rPr lang="zh-CN" altLang="en-US" sz="1200" dirty="0">
                    <a:latin typeface="等线" panose="02010600030101010101" pitchFamily="2" charset="-122"/>
                    <a:ea typeface="等线" panose="02010600030101010101" pitchFamily="2" charset="-122"/>
                  </a:rPr>
                  <a:t>和复合材料层合板理论对水性阻尼减振涂层材料减振性能试验和飞机管道水性阻尼减振涂层附约束层减振性能试验进行了仿真，通过仿真结果与试验数据的对比，验证了仿真模型的准确性和有效性，为后续附阻尼涂层材料的管道动力学分析及疲劳寿命预测提供了基础。</a:t>
                </a:r>
              </a:p>
            </p:txBody>
          </p:sp>
          <p:sp>
            <p:nvSpPr>
              <p:cNvPr id="56" name="文本框 55">
                <a:extLst>
                  <a:ext uri="{FF2B5EF4-FFF2-40B4-BE49-F238E27FC236}">
                    <a16:creationId xmlns:a16="http://schemas.microsoft.com/office/drawing/2014/main" id="{B7B92E2F-21B7-4833-9F0B-C3F6B8CF6E30}"/>
                  </a:ext>
                </a:extLst>
              </p:cNvPr>
              <p:cNvSpPr txBox="1"/>
              <p:nvPr/>
            </p:nvSpPr>
            <p:spPr>
              <a:xfrm>
                <a:off x="934814" y="699148"/>
                <a:ext cx="288032" cy="369332"/>
              </a:xfrm>
              <a:prstGeom prst="rect">
                <a:avLst/>
              </a:prstGeom>
              <a:solidFill>
                <a:srgbClr val="00642D"/>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4</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7" name="组合 56">
                <a:extLst>
                  <a:ext uri="{FF2B5EF4-FFF2-40B4-BE49-F238E27FC236}">
                    <a16:creationId xmlns:a16="http://schemas.microsoft.com/office/drawing/2014/main" id="{81B5A7D5-481B-4500-B44D-4087D62DD506}"/>
                  </a:ext>
                </a:extLst>
              </p:cNvPr>
              <p:cNvGrpSpPr/>
              <p:nvPr/>
            </p:nvGrpSpPr>
            <p:grpSpPr>
              <a:xfrm>
                <a:off x="1352124" y="699148"/>
                <a:ext cx="6424232" cy="360500"/>
                <a:chOff x="1352124" y="699148"/>
                <a:chExt cx="6424232" cy="360500"/>
              </a:xfrm>
            </p:grpSpPr>
            <p:sp>
              <p:nvSpPr>
                <p:cNvPr id="58" name="文本框 57">
                  <a:extLst>
                    <a:ext uri="{FF2B5EF4-FFF2-40B4-BE49-F238E27FC236}">
                      <a16:creationId xmlns:a16="http://schemas.microsoft.com/office/drawing/2014/main" id="{48C727A9-A582-40C5-BE8E-DD1012467E2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提出了一种针对涂层材料减振分析的仿真方法</a:t>
                  </a:r>
                </a:p>
              </p:txBody>
            </p:sp>
            <p:cxnSp>
              <p:nvCxnSpPr>
                <p:cNvPr id="59" name="直接连接符 58">
                  <a:extLst>
                    <a:ext uri="{FF2B5EF4-FFF2-40B4-BE49-F238E27FC236}">
                      <a16:creationId xmlns:a16="http://schemas.microsoft.com/office/drawing/2014/main" id="{43AAF864-2EDB-41FF-85E8-B1B60D13FE49}"/>
                    </a:ext>
                  </a:extLst>
                </p:cNvPr>
                <p:cNvCxnSpPr/>
                <p:nvPr/>
              </p:nvCxnSpPr>
              <p:spPr bwMode="auto">
                <a:xfrm>
                  <a:off x="1367644" y="1059648"/>
                  <a:ext cx="6408712" cy="0"/>
                </a:xfrm>
                <a:prstGeom prst="line">
                  <a:avLst/>
                </a:prstGeom>
                <a:solidFill>
                  <a:schemeClr val="accent1"/>
                </a:solidFill>
                <a:ln w="19050" cap="flat" cmpd="sng" algn="ctr">
                  <a:solidFill>
                    <a:srgbClr val="00642D"/>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spTree>
    <p:extLst>
      <p:ext uri="{BB962C8B-B14F-4D97-AF65-F5344CB8AC3E}">
        <p14:creationId xmlns:p14="http://schemas.microsoft.com/office/powerpoint/2010/main" val="5523231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第六章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展望</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16879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35" name="组合 34">
            <a:extLst>
              <a:ext uri="{FF2B5EF4-FFF2-40B4-BE49-F238E27FC236}">
                <a16:creationId xmlns:a16="http://schemas.microsoft.com/office/drawing/2014/main" id="{10A45303-E080-475B-93AF-A91293A26ECF}"/>
              </a:ext>
            </a:extLst>
          </p:cNvPr>
          <p:cNvGrpSpPr/>
          <p:nvPr/>
        </p:nvGrpSpPr>
        <p:grpSpPr>
          <a:xfrm>
            <a:off x="1151229" y="699542"/>
            <a:ext cx="6841542" cy="1158067"/>
            <a:chOff x="934814" y="699148"/>
            <a:chExt cx="6841542" cy="1158067"/>
          </a:xfrm>
        </p:grpSpPr>
        <p:sp>
          <p:nvSpPr>
            <p:cNvPr id="32" name="文本框 31">
              <a:extLst>
                <a:ext uri="{FF2B5EF4-FFF2-40B4-BE49-F238E27FC236}">
                  <a16:creationId xmlns:a16="http://schemas.microsoft.com/office/drawing/2014/main" id="{A38E7B94-A004-43A6-A1CB-A4CC5C97A074}"/>
                </a:ext>
              </a:extLst>
            </p:cNvPr>
            <p:cNvSpPr txBox="1"/>
            <p:nvPr/>
          </p:nvSpPr>
          <p:spPr>
            <a:xfrm>
              <a:off x="1367644" y="1072385"/>
              <a:ext cx="6408712" cy="784830"/>
            </a:xfrm>
            <a:prstGeom prst="rect">
              <a:avLst/>
            </a:prstGeom>
            <a:noFill/>
          </p:spPr>
          <p:txBody>
            <a:bodyPr wrap="square" lIns="18000" rIns="18000" rtlCol="0">
              <a:spAutoFit/>
            </a:bodyPr>
            <a:lstStyle/>
            <a:p>
              <a:pPr algn="just"/>
              <a:r>
                <a:rPr lang="zh-CN" altLang="en-US" sz="1500" dirty="0">
                  <a:latin typeface="等线" panose="02010600030101010101" pitchFamily="2" charset="-122"/>
                  <a:ea typeface="等线" panose="02010600030101010101" pitchFamily="2" charset="-122"/>
                </a:rPr>
                <a:t>阻尼涂层的配方还需进一步完善，可以添加更多的填料如玻璃纤维、玻璃微珠等，从而达到设计的再优化，并研究可替代的国产功能助剂，实现涂层材料的国产化。</a:t>
              </a:r>
            </a:p>
          </p:txBody>
        </p:sp>
        <p:sp>
          <p:nvSpPr>
            <p:cNvPr id="2" name="文本框 1">
              <a:extLst>
                <a:ext uri="{FF2B5EF4-FFF2-40B4-BE49-F238E27FC236}">
                  <a16:creationId xmlns:a16="http://schemas.microsoft.com/office/drawing/2014/main" id="{BD4CAF0A-4512-48FB-A6CA-FA26F1523DC7}"/>
                </a:ext>
              </a:extLst>
            </p:cNvPr>
            <p:cNvSpPr txBox="1"/>
            <p:nvPr/>
          </p:nvSpPr>
          <p:spPr>
            <a:xfrm>
              <a:off x="934814" y="699148"/>
              <a:ext cx="288032" cy="369332"/>
            </a:xfrm>
            <a:prstGeom prst="rect">
              <a:avLst/>
            </a:prstGeom>
            <a:solidFill>
              <a:srgbClr val="0066CC"/>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1</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34" name="组合 33">
              <a:extLst>
                <a:ext uri="{FF2B5EF4-FFF2-40B4-BE49-F238E27FC236}">
                  <a16:creationId xmlns:a16="http://schemas.microsoft.com/office/drawing/2014/main" id="{2C21536B-1634-41DB-8310-BE22732C994B}"/>
                </a:ext>
              </a:extLst>
            </p:cNvPr>
            <p:cNvGrpSpPr/>
            <p:nvPr/>
          </p:nvGrpSpPr>
          <p:grpSpPr>
            <a:xfrm>
              <a:off x="1352124" y="699148"/>
              <a:ext cx="6424232" cy="360500"/>
              <a:chOff x="1352124" y="699148"/>
              <a:chExt cx="6424232" cy="360500"/>
            </a:xfrm>
          </p:grpSpPr>
          <p:sp>
            <p:nvSpPr>
              <p:cNvPr id="18" name="文本框 17">
                <a:extLst>
                  <a:ext uri="{FF2B5EF4-FFF2-40B4-BE49-F238E27FC236}">
                    <a16:creationId xmlns:a16="http://schemas.microsoft.com/office/drawing/2014/main" id="{8DB2B3DD-786B-4104-99F9-63555312CA19}"/>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阻尼涂层的配方还需进一步完善</a:t>
                </a:r>
              </a:p>
            </p:txBody>
          </p:sp>
          <p:cxnSp>
            <p:nvCxnSpPr>
              <p:cNvPr id="27" name="直接连接符 26">
                <a:extLst>
                  <a:ext uri="{FF2B5EF4-FFF2-40B4-BE49-F238E27FC236}">
                    <a16:creationId xmlns:a16="http://schemas.microsoft.com/office/drawing/2014/main" id="{04BE3F10-A367-4A51-B696-2AF5EB157C41}"/>
                  </a:ext>
                </a:extLst>
              </p:cNvPr>
              <p:cNvCxnSpPr/>
              <p:nvPr/>
            </p:nvCxnSpPr>
            <p:spPr bwMode="auto">
              <a:xfrm>
                <a:off x="1367644" y="1059648"/>
                <a:ext cx="6408712" cy="0"/>
              </a:xfrm>
              <a:prstGeom prst="line">
                <a:avLst/>
              </a:prstGeom>
              <a:solidFill>
                <a:schemeClr val="accent1"/>
              </a:solidFill>
              <a:ln w="19050" cap="flat" cmpd="sng" algn="ctr">
                <a:solidFill>
                  <a:srgbClr val="0066CC"/>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0" name="组合 39">
            <a:extLst>
              <a:ext uri="{FF2B5EF4-FFF2-40B4-BE49-F238E27FC236}">
                <a16:creationId xmlns:a16="http://schemas.microsoft.com/office/drawing/2014/main" id="{635804DD-6C1B-4363-A3BB-AE509E12AD21}"/>
              </a:ext>
            </a:extLst>
          </p:cNvPr>
          <p:cNvGrpSpPr/>
          <p:nvPr/>
        </p:nvGrpSpPr>
        <p:grpSpPr>
          <a:xfrm>
            <a:off x="1151229" y="1918900"/>
            <a:ext cx="6841542" cy="1619732"/>
            <a:chOff x="934814" y="699148"/>
            <a:chExt cx="6841542" cy="1619732"/>
          </a:xfrm>
        </p:grpSpPr>
        <p:sp>
          <p:nvSpPr>
            <p:cNvPr id="41" name="文本框 40">
              <a:extLst>
                <a:ext uri="{FF2B5EF4-FFF2-40B4-BE49-F238E27FC236}">
                  <a16:creationId xmlns:a16="http://schemas.microsoft.com/office/drawing/2014/main" id="{8E31F609-7902-44BA-AF59-AF4BBC772E6F}"/>
                </a:ext>
              </a:extLst>
            </p:cNvPr>
            <p:cNvSpPr txBox="1"/>
            <p:nvPr/>
          </p:nvSpPr>
          <p:spPr>
            <a:xfrm>
              <a:off x="1367644" y="1072385"/>
              <a:ext cx="6408712" cy="1246495"/>
            </a:xfrm>
            <a:prstGeom prst="rect">
              <a:avLst/>
            </a:prstGeom>
            <a:noFill/>
          </p:spPr>
          <p:txBody>
            <a:bodyPr wrap="square" lIns="18000" rIns="18000" rtlCol="0">
              <a:spAutoFit/>
            </a:bodyPr>
            <a:lstStyle/>
            <a:p>
              <a:pPr algn="just"/>
              <a:r>
                <a:rPr lang="zh-CN" altLang="en-US" sz="1500" dirty="0">
                  <a:latin typeface="等线" panose="02010600030101010101" pitchFamily="2" charset="-122"/>
                  <a:ea typeface="等线" panose="02010600030101010101" pitchFamily="2" charset="-122"/>
                </a:rPr>
                <a:t>研究涂层材料的减振机理，可利用仿真软件研究滞回曲线，通过滞回曲线评定结构耗能。并建立阻尼涂层能量模型，研究其储能模量及损耗模量大小。再基于分子动力学完成对微观减振机理的仿真。最后通过电镜观察揭示涂层减振原理与基材、填料、功能助剂之间的关系。</a:t>
              </a:r>
            </a:p>
            <a:p>
              <a:pPr algn="just"/>
              <a:endParaRPr lang="zh-CN" altLang="en-US" sz="1500" dirty="0">
                <a:latin typeface="等线" panose="02010600030101010101" pitchFamily="2" charset="-122"/>
                <a:ea typeface="等线" panose="02010600030101010101" pitchFamily="2" charset="-122"/>
              </a:endParaRPr>
            </a:p>
          </p:txBody>
        </p:sp>
        <p:sp>
          <p:nvSpPr>
            <p:cNvPr id="42" name="文本框 41">
              <a:extLst>
                <a:ext uri="{FF2B5EF4-FFF2-40B4-BE49-F238E27FC236}">
                  <a16:creationId xmlns:a16="http://schemas.microsoft.com/office/drawing/2014/main" id="{3B83523F-DA11-4840-A524-5B13FDB49FF1}"/>
                </a:ext>
              </a:extLst>
            </p:cNvPr>
            <p:cNvSpPr txBox="1"/>
            <p:nvPr/>
          </p:nvSpPr>
          <p:spPr>
            <a:xfrm>
              <a:off x="934814" y="699148"/>
              <a:ext cx="288032" cy="369332"/>
            </a:xfrm>
            <a:prstGeom prst="rect">
              <a:avLst/>
            </a:prstGeom>
            <a:solidFill>
              <a:srgbClr val="FF6600"/>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2</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43" name="组合 42">
              <a:extLst>
                <a:ext uri="{FF2B5EF4-FFF2-40B4-BE49-F238E27FC236}">
                  <a16:creationId xmlns:a16="http://schemas.microsoft.com/office/drawing/2014/main" id="{91C4F297-4BDF-4A4E-9011-A2FD34B6867C}"/>
                </a:ext>
              </a:extLst>
            </p:cNvPr>
            <p:cNvGrpSpPr/>
            <p:nvPr/>
          </p:nvGrpSpPr>
          <p:grpSpPr>
            <a:xfrm>
              <a:off x="1352124" y="699148"/>
              <a:ext cx="6424232" cy="360500"/>
              <a:chOff x="1352124" y="699148"/>
              <a:chExt cx="6424232" cy="360500"/>
            </a:xfrm>
          </p:grpSpPr>
          <p:sp>
            <p:nvSpPr>
              <p:cNvPr id="44" name="文本框 43">
                <a:extLst>
                  <a:ext uri="{FF2B5EF4-FFF2-40B4-BE49-F238E27FC236}">
                    <a16:creationId xmlns:a16="http://schemas.microsoft.com/office/drawing/2014/main" id="{C6471448-93C2-4489-B498-5F28BF638FC5}"/>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阻尼涂层的减振机理研究</a:t>
                </a:r>
              </a:p>
            </p:txBody>
          </p:sp>
          <p:cxnSp>
            <p:nvCxnSpPr>
              <p:cNvPr id="45" name="直接连接符 44">
                <a:extLst>
                  <a:ext uri="{FF2B5EF4-FFF2-40B4-BE49-F238E27FC236}">
                    <a16:creationId xmlns:a16="http://schemas.microsoft.com/office/drawing/2014/main" id="{10228586-52A0-413F-B5F6-1A433B39EFE2}"/>
                  </a:ext>
                </a:extLst>
              </p:cNvPr>
              <p:cNvCxnSpPr/>
              <p:nvPr/>
            </p:nvCxnSpPr>
            <p:spPr bwMode="auto">
              <a:xfrm>
                <a:off x="1367644" y="1059648"/>
                <a:ext cx="6408712" cy="0"/>
              </a:xfrm>
              <a:prstGeom prst="line">
                <a:avLst/>
              </a:prstGeom>
              <a:solidFill>
                <a:schemeClr val="accent1"/>
              </a:solidFill>
              <a:ln w="19050" cap="flat" cmpd="sng" algn="ctr">
                <a:solidFill>
                  <a:srgbClr val="FF66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grpSp>
        <p:nvGrpSpPr>
          <p:cNvPr id="48" name="组合 47">
            <a:extLst>
              <a:ext uri="{FF2B5EF4-FFF2-40B4-BE49-F238E27FC236}">
                <a16:creationId xmlns:a16="http://schemas.microsoft.com/office/drawing/2014/main" id="{5881A795-55C7-4A99-A97C-369B9A936674}"/>
              </a:ext>
            </a:extLst>
          </p:cNvPr>
          <p:cNvGrpSpPr/>
          <p:nvPr/>
        </p:nvGrpSpPr>
        <p:grpSpPr>
          <a:xfrm>
            <a:off x="1155507" y="3291830"/>
            <a:ext cx="6841542" cy="1388900"/>
            <a:chOff x="934814" y="699148"/>
            <a:chExt cx="6841542" cy="1388900"/>
          </a:xfrm>
        </p:grpSpPr>
        <p:sp>
          <p:nvSpPr>
            <p:cNvPr id="49" name="文本框 48">
              <a:extLst>
                <a:ext uri="{FF2B5EF4-FFF2-40B4-BE49-F238E27FC236}">
                  <a16:creationId xmlns:a16="http://schemas.microsoft.com/office/drawing/2014/main" id="{6A911689-EF5A-4AD4-9AE3-3A4CAF60BD79}"/>
                </a:ext>
              </a:extLst>
            </p:cNvPr>
            <p:cNvSpPr txBox="1"/>
            <p:nvPr/>
          </p:nvSpPr>
          <p:spPr>
            <a:xfrm>
              <a:off x="1367644" y="1072385"/>
              <a:ext cx="6408712" cy="1015663"/>
            </a:xfrm>
            <a:prstGeom prst="rect">
              <a:avLst/>
            </a:prstGeom>
            <a:noFill/>
          </p:spPr>
          <p:txBody>
            <a:bodyPr wrap="square" lIns="18000" rIns="18000" rtlCol="0">
              <a:spAutoFit/>
            </a:bodyPr>
            <a:lstStyle/>
            <a:p>
              <a:pPr algn="just"/>
              <a:r>
                <a:rPr lang="zh-CN" altLang="en-US" sz="1500" dirty="0">
                  <a:latin typeface="等线" panose="02010600030101010101" pitchFamily="2" charset="-122"/>
                  <a:ea typeface="等线" panose="02010600030101010101" pitchFamily="2" charset="-122"/>
                </a:rPr>
                <a:t>针对实际工程应用，在基于良好的阻尼性能情况下，进行涂层材料的应用环境考核，为工程实际应用提供支撑。如涂层附着力研究、涂层耐水性研究、涂层耐酸性研究、涂层耐碱性研究、涂层耐盐雾性研究、涂层可靠性研究、涂层寿命研究、涂层的耐高温耐低温研究等。</a:t>
              </a:r>
            </a:p>
          </p:txBody>
        </p:sp>
        <p:sp>
          <p:nvSpPr>
            <p:cNvPr id="50" name="文本框 49">
              <a:extLst>
                <a:ext uri="{FF2B5EF4-FFF2-40B4-BE49-F238E27FC236}">
                  <a16:creationId xmlns:a16="http://schemas.microsoft.com/office/drawing/2014/main" id="{3DEA47B3-0093-4D82-8DA8-93D56A0D99A5}"/>
                </a:ext>
              </a:extLst>
            </p:cNvPr>
            <p:cNvSpPr txBox="1"/>
            <p:nvPr/>
          </p:nvSpPr>
          <p:spPr>
            <a:xfrm>
              <a:off x="934814" y="699148"/>
              <a:ext cx="288032" cy="369332"/>
            </a:xfrm>
            <a:prstGeom prst="rect">
              <a:avLst/>
            </a:prstGeom>
            <a:solidFill>
              <a:srgbClr val="B8A03A"/>
            </a:solidFill>
            <a:ln>
              <a:solidFill>
                <a:schemeClr val="tx1"/>
              </a:solidFill>
            </a:ln>
          </p:spPr>
          <p:txBody>
            <a:bodyPr wrap="square" rtlCol="0">
              <a:spAutoFit/>
            </a:bodyPr>
            <a:lstStyle/>
            <a:p>
              <a:pPr algn="ctr"/>
              <a:r>
                <a:rPr lang="en-US" altLang="zh-CN" dirty="0">
                  <a:solidFill>
                    <a:schemeClr val="bg1"/>
                  </a:solidFill>
                  <a:latin typeface="等线" panose="02010600030101010101" pitchFamily="2" charset="-122"/>
                  <a:ea typeface="等线" panose="02010600030101010101" pitchFamily="2" charset="-122"/>
                </a:rPr>
                <a:t>3</a:t>
              </a:r>
              <a:endParaRPr lang="zh-CN" altLang="en-US" dirty="0">
                <a:solidFill>
                  <a:schemeClr val="bg1"/>
                </a:solidFill>
                <a:latin typeface="等线" panose="02010600030101010101" pitchFamily="2" charset="-122"/>
                <a:ea typeface="等线" panose="02010600030101010101" pitchFamily="2" charset="-122"/>
              </a:endParaRPr>
            </a:p>
          </p:txBody>
        </p:sp>
        <p:grpSp>
          <p:nvGrpSpPr>
            <p:cNvPr id="51" name="组合 50">
              <a:extLst>
                <a:ext uri="{FF2B5EF4-FFF2-40B4-BE49-F238E27FC236}">
                  <a16:creationId xmlns:a16="http://schemas.microsoft.com/office/drawing/2014/main" id="{FC096D22-F33C-46CD-BFC6-BA54787E51CA}"/>
                </a:ext>
              </a:extLst>
            </p:cNvPr>
            <p:cNvGrpSpPr/>
            <p:nvPr/>
          </p:nvGrpSpPr>
          <p:grpSpPr>
            <a:xfrm>
              <a:off x="1352124" y="699148"/>
              <a:ext cx="6424232" cy="360500"/>
              <a:chOff x="1352124" y="699148"/>
              <a:chExt cx="6424232" cy="360500"/>
            </a:xfrm>
          </p:grpSpPr>
          <p:sp>
            <p:nvSpPr>
              <p:cNvPr id="52" name="文本框 51">
                <a:extLst>
                  <a:ext uri="{FF2B5EF4-FFF2-40B4-BE49-F238E27FC236}">
                    <a16:creationId xmlns:a16="http://schemas.microsoft.com/office/drawing/2014/main" id="{5F3C836D-373B-43F2-A0FF-420E67E0303A}"/>
                  </a:ext>
                </a:extLst>
              </p:cNvPr>
              <p:cNvSpPr txBox="1"/>
              <p:nvPr/>
            </p:nvSpPr>
            <p:spPr>
              <a:xfrm>
                <a:off x="1352124" y="699148"/>
                <a:ext cx="6408712" cy="338554"/>
              </a:xfrm>
              <a:prstGeom prst="rect">
                <a:avLst/>
              </a:prstGeom>
              <a:noFill/>
            </p:spPr>
            <p:txBody>
              <a:bodyPr wrap="square" rtlCol="0">
                <a:spAutoFit/>
              </a:bodyPr>
              <a:lstStyle/>
              <a:p>
                <a:r>
                  <a:rPr lang="zh-CN" altLang="en-US" sz="1600" b="1" dirty="0">
                    <a:latin typeface="微软雅黑" panose="020B0503020204020204" pitchFamily="34" charset="-122"/>
                    <a:ea typeface="微软雅黑" panose="020B0503020204020204" pitchFamily="34" charset="-122"/>
                  </a:rPr>
                  <a:t>实际工程应用</a:t>
                </a:r>
              </a:p>
            </p:txBody>
          </p:sp>
          <p:cxnSp>
            <p:nvCxnSpPr>
              <p:cNvPr id="53" name="直接连接符 52">
                <a:extLst>
                  <a:ext uri="{FF2B5EF4-FFF2-40B4-BE49-F238E27FC236}">
                    <a16:creationId xmlns:a16="http://schemas.microsoft.com/office/drawing/2014/main" id="{24AFEE32-4E67-49E3-AFA9-07F7E1EE3DD7}"/>
                  </a:ext>
                </a:extLst>
              </p:cNvPr>
              <p:cNvCxnSpPr/>
              <p:nvPr/>
            </p:nvCxnSpPr>
            <p:spPr bwMode="auto">
              <a:xfrm>
                <a:off x="1367644" y="1059648"/>
                <a:ext cx="6408712" cy="0"/>
              </a:xfrm>
              <a:prstGeom prst="line">
                <a:avLst/>
              </a:prstGeom>
              <a:solidFill>
                <a:schemeClr val="accent1"/>
              </a:solidFill>
              <a:ln w="19050" cap="flat" cmpd="sng" algn="ctr">
                <a:solidFill>
                  <a:srgbClr val="B8A03A"/>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grpSp>
    </p:spTree>
    <p:extLst>
      <p:ext uri="{BB962C8B-B14F-4D97-AF65-F5344CB8AC3E}">
        <p14:creationId xmlns:p14="http://schemas.microsoft.com/office/powerpoint/2010/main" val="111205921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Box 42"/>
          <p:cNvSpPr txBox="1">
            <a:spLocks noChangeArrowheads="1"/>
          </p:cNvSpPr>
          <p:nvPr/>
        </p:nvSpPr>
        <p:spPr bwMode="auto">
          <a:xfrm>
            <a:off x="4148138" y="1203598"/>
            <a:ext cx="4816350" cy="1950534"/>
          </a:xfrm>
          <a:prstGeom prst="rect">
            <a:avLst/>
          </a:prstGeom>
          <a:solidFill>
            <a:srgbClr val="254375"/>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02870" tIns="51435" rIns="102870" bIns="51435">
            <a:spAutoFit/>
          </a:bodyPr>
          <a:lstStyle>
            <a:lvl1pPr>
              <a:defRPr>
                <a:solidFill>
                  <a:schemeClr val="tx1"/>
                </a:solidFill>
                <a:latin typeface="Franklin Gothic Book" pitchFamily="34" charset="0"/>
                <a:ea typeface="宋体" pitchFamily="2" charset="-122"/>
              </a:defRPr>
            </a:lvl1pPr>
            <a:lvl2pPr marL="742950" indent="-285750">
              <a:defRPr>
                <a:solidFill>
                  <a:schemeClr val="tx1"/>
                </a:solidFill>
                <a:latin typeface="Franklin Gothic Book" pitchFamily="34" charset="0"/>
                <a:ea typeface="宋体" pitchFamily="2" charset="-122"/>
              </a:defRPr>
            </a:lvl2pPr>
            <a:lvl3pPr marL="1143000" indent="-228600">
              <a:defRPr>
                <a:solidFill>
                  <a:schemeClr val="tx1"/>
                </a:solidFill>
                <a:latin typeface="Franklin Gothic Book" pitchFamily="34" charset="0"/>
                <a:ea typeface="宋体" pitchFamily="2" charset="-122"/>
              </a:defRPr>
            </a:lvl3pPr>
            <a:lvl4pPr marL="1600200" indent="-228600">
              <a:defRPr>
                <a:solidFill>
                  <a:schemeClr val="tx1"/>
                </a:solidFill>
                <a:latin typeface="Franklin Gothic Book" pitchFamily="34" charset="0"/>
                <a:ea typeface="宋体" pitchFamily="2" charset="-122"/>
              </a:defRPr>
            </a:lvl4pPr>
            <a:lvl5pPr marL="2057400" indent="-228600">
              <a:defRPr>
                <a:solidFill>
                  <a:schemeClr val="tx1"/>
                </a:solidFill>
                <a:latin typeface="Franklin Gothic Book"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Franklin Gothic Book"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Franklin Gothic Book"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Franklin Gothic Book"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Franklin Gothic Book" pitchFamily="34" charset="0"/>
                <a:ea typeface="宋体" pitchFamily="2" charset="-122"/>
              </a:defRPr>
            </a:lvl9pPr>
          </a:lstStyle>
          <a:p>
            <a:pPr algn="ctr" eaLnBrk="1" hangingPunct="1">
              <a:buFont typeface="Arial" panose="020B0604020202020204" pitchFamily="34" charset="0"/>
              <a:buNone/>
              <a:defRPr/>
            </a:pPr>
            <a:r>
              <a:rPr lang="zh-CN" altLang="en-US" sz="6000" b="1" dirty="0">
                <a:solidFill>
                  <a:schemeClr val="bg1"/>
                </a:solidFill>
                <a:effectLst>
                  <a:outerShdw blurRad="38100" dist="38100" dir="2700000" algn="tl">
                    <a:srgbClr val="000000"/>
                  </a:outerShdw>
                </a:effectLst>
                <a:latin typeface="微软雅黑" pitchFamily="34" charset="-122"/>
                <a:ea typeface="微软雅黑" pitchFamily="34" charset="-122"/>
              </a:rPr>
              <a:t>谢谢，请各位老师批评指正</a:t>
            </a:r>
          </a:p>
        </p:txBody>
      </p:sp>
      <p:pic>
        <p:nvPicPr>
          <p:cNvPr id="34819"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9075" y="952500"/>
            <a:ext cx="3929063" cy="3248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34819"/>
                                        </p:tgtEl>
                                        <p:attrNameLst>
                                          <p:attrName>style.visibility</p:attrName>
                                        </p:attrNameLst>
                                      </p:cBhvr>
                                      <p:to>
                                        <p:strVal val="visible"/>
                                      </p:to>
                                    </p:set>
                                    <p:animEffect transition="in" filter="fade">
                                      <p:cBhvr>
                                        <p:cTn id="7" dur="1000"/>
                                        <p:tgtEl>
                                          <p:spTgt spid="34819"/>
                                        </p:tgtEl>
                                      </p:cBhvr>
                                    </p:animEffect>
                                    <p:anim calcmode="lin" valueType="num">
                                      <p:cBhvr>
                                        <p:cTn id="8" dur="1000" fill="hold"/>
                                        <p:tgtEl>
                                          <p:spTgt spid="34819"/>
                                        </p:tgtEl>
                                        <p:attrNameLst>
                                          <p:attrName>ppt_x</p:attrName>
                                        </p:attrNameLst>
                                      </p:cBhvr>
                                      <p:tavLst>
                                        <p:tav tm="0">
                                          <p:val>
                                            <p:strVal val="#ppt_x"/>
                                          </p:val>
                                        </p:tav>
                                        <p:tav tm="100000">
                                          <p:val>
                                            <p:strVal val="#ppt_x"/>
                                          </p:val>
                                        </p:tav>
                                      </p:tavLst>
                                    </p:anim>
                                    <p:anim calcmode="lin" valueType="num">
                                      <p:cBhvr>
                                        <p:cTn id="9" dur="1000" fill="hold"/>
                                        <p:tgtEl>
                                          <p:spTgt spid="34819"/>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34818"/>
                                        </p:tgtEl>
                                        <p:attrNameLst>
                                          <p:attrName>style.visibility</p:attrName>
                                        </p:attrNameLst>
                                      </p:cBhvr>
                                      <p:to>
                                        <p:strVal val="visible"/>
                                      </p:to>
                                    </p:set>
                                    <p:animEffect transition="in" filter="fade">
                                      <p:cBhvr>
                                        <p:cTn id="13" dur="5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a:solidFill>
                    <a:srgbClr val="998530"/>
                  </a:solidFill>
                  <a:latin typeface="微软雅黑" panose="020B0503020204020204" pitchFamily="34" charset="-122"/>
                  <a:ea typeface="微软雅黑" panose="020B0503020204020204" pitchFamily="34" charset="-122"/>
                </a:rPr>
                <a:t>航空管道振动抑制技术研究现状</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29" name="任意多边形 29"/>
          <p:cNvSpPr>
            <a:spLocks/>
          </p:cNvSpPr>
          <p:nvPr/>
        </p:nvSpPr>
        <p:spPr bwMode="auto">
          <a:xfrm>
            <a:off x="683571" y="933893"/>
            <a:ext cx="2101901" cy="2645969"/>
          </a:xfrm>
          <a:custGeom>
            <a:avLst/>
            <a:gdLst>
              <a:gd name="T0" fmla="*/ 77912 w 1927180"/>
              <a:gd name="T1" fmla="*/ 0 h 1438599"/>
              <a:gd name="T2" fmla="*/ 1226749 w 1927180"/>
              <a:gd name="T3" fmla="*/ 0 h 1438599"/>
              <a:gd name="T4" fmla="*/ 1304661 w 1927180"/>
              <a:gd name="T5" fmla="*/ 265900 h 1438599"/>
              <a:gd name="T6" fmla="*/ 1304661 w 1927180"/>
              <a:gd name="T7" fmla="*/ 3323758 h 1438599"/>
              <a:gd name="T8" fmla="*/ 1304661 w 1927180"/>
              <a:gd name="T9" fmla="*/ 3323758 h 1438599"/>
              <a:gd name="T10" fmla="*/ 0 w 1927180"/>
              <a:gd name="T11" fmla="*/ 3323758 h 1438599"/>
              <a:gd name="T12" fmla="*/ 0 w 1927180"/>
              <a:gd name="T13" fmla="*/ 3323758 h 1438599"/>
              <a:gd name="T14" fmla="*/ 0 w 1927180"/>
              <a:gd name="T15" fmla="*/ 265900 h 1438599"/>
              <a:gd name="T16" fmla="*/ 77912 w 1927180"/>
              <a:gd name="T17" fmla="*/ 0 h 14385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7180"/>
              <a:gd name="T28" fmla="*/ 0 h 1438599"/>
              <a:gd name="T29" fmla="*/ 1927180 w 1927180"/>
              <a:gd name="T30" fmla="*/ 1438599 h 14385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7180" h="1438599">
                <a:moveTo>
                  <a:pt x="115088" y="0"/>
                </a:moveTo>
                <a:lnTo>
                  <a:pt x="1812092" y="0"/>
                </a:lnTo>
                <a:cubicBezTo>
                  <a:pt x="1875653" y="0"/>
                  <a:pt x="1927180" y="51527"/>
                  <a:pt x="1927180" y="115088"/>
                </a:cubicBezTo>
                <a:lnTo>
                  <a:pt x="1927180" y="1438599"/>
                </a:lnTo>
                <a:lnTo>
                  <a:pt x="0" y="1438599"/>
                </a:lnTo>
                <a:lnTo>
                  <a:pt x="0" y="115088"/>
                </a:lnTo>
                <a:cubicBezTo>
                  <a:pt x="0" y="51527"/>
                  <a:pt x="51527" y="0"/>
                  <a:pt x="115088" y="0"/>
                </a:cubicBezTo>
                <a:close/>
              </a:path>
            </a:pathLst>
          </a:custGeom>
          <a:solidFill>
            <a:srgbClr val="FFFFFF">
              <a:alpha val="89803"/>
            </a:srgbClr>
          </a:solidFill>
          <a:ln w="19050">
            <a:solidFill>
              <a:srgbClr val="4BACC6"/>
            </a:solidFill>
            <a:miter lim="800000"/>
            <a:headEnd/>
            <a:tailEnd/>
          </a:ln>
        </p:spPr>
        <p:txBody>
          <a:bodyPr lIns="72000" tIns="0" rIns="72000" bIns="0" anchor="ctr"/>
          <a:lstStyle>
            <a:lvl1pPr marL="342900" indent="-342900" defTabSz="488950">
              <a:buFont typeface="Arial" panose="020B0604020202020204" pitchFamily="34" charset="0"/>
              <a:defRPr>
                <a:solidFill>
                  <a:schemeClr val="tx1"/>
                </a:solidFill>
                <a:latin typeface="Franklin Gothic Book" pitchFamily="34" charset="0"/>
                <a:ea typeface="宋体" panose="02010600030101010101" pitchFamily="2" charset="-122"/>
              </a:defRPr>
            </a:lvl1pPr>
            <a:lvl2pPr defTabSz="4889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lvl="1" algn="just" eaLnBrk="1" hangingPunct="1">
              <a:lnSpc>
                <a:spcPct val="130000"/>
              </a:lnSpc>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机理</a:t>
            </a:r>
            <a:r>
              <a:rPr lang="zh-CN" altLang="en-US" sz="1400" dirty="0">
                <a:solidFill>
                  <a:srgbClr val="7F7F7F"/>
                </a:solidFill>
                <a:latin typeface="微软雅黑" panose="020B0503020204020204" pitchFamily="34" charset="-122"/>
                <a:ea typeface="微软雅黑" panose="020B0503020204020204" pitchFamily="34" charset="-122"/>
              </a:rPr>
              <a:t>：</a:t>
            </a:r>
            <a:endParaRPr lang="en-US" altLang="zh-CN" sz="1400" dirty="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a:solidFill>
                  <a:srgbClr val="7F7F7F"/>
                </a:solidFill>
                <a:latin typeface="微软雅黑" panose="020B0503020204020204" pitchFamily="34" charset="-122"/>
                <a:ea typeface="微软雅黑" panose="020B0503020204020204" pitchFamily="34" charset="-122"/>
              </a:rPr>
              <a:t>改变固有频率避免共振</a:t>
            </a:r>
            <a:endParaRPr lang="en-US" altLang="zh-CN" sz="1400" dirty="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smtClean="0">
                <a:solidFill>
                  <a:srgbClr val="FF0000"/>
                </a:solidFill>
                <a:latin typeface="微软雅黑" panose="020B0503020204020204" pitchFamily="34" charset="-122"/>
                <a:ea typeface="微软雅黑" panose="020B0503020204020204" pitchFamily="34" charset="-122"/>
              </a:rPr>
              <a:t>局限</a:t>
            </a:r>
            <a:r>
              <a:rPr lang="zh-CN" altLang="en-US" sz="1400" dirty="0">
                <a:solidFill>
                  <a:srgbClr val="7F7F7F"/>
                </a:solidFill>
                <a:latin typeface="微软雅黑" panose="020B0503020204020204" pitchFamily="34" charset="-122"/>
                <a:ea typeface="微软雅黑" panose="020B0503020204020204" pitchFamily="34" charset="-122"/>
              </a:rPr>
              <a:t>：应用</a:t>
            </a:r>
            <a:r>
              <a:rPr lang="zh-CN" altLang="en-US" sz="1400" dirty="0" smtClean="0">
                <a:solidFill>
                  <a:srgbClr val="7F7F7F"/>
                </a:solidFill>
                <a:latin typeface="微软雅黑" panose="020B0503020204020204" pitchFamily="34" charset="-122"/>
                <a:ea typeface="微软雅黑" panose="020B0503020204020204" pitchFamily="34" charset="-122"/>
              </a:rPr>
              <a:t>在设计阶段</a:t>
            </a:r>
            <a:r>
              <a:rPr lang="zh-CN" altLang="en-US" sz="1400" dirty="0">
                <a:solidFill>
                  <a:srgbClr val="7F7F7F"/>
                </a:solidFill>
                <a:latin typeface="微软雅黑" panose="020B0503020204020204" pitchFamily="34" charset="-122"/>
                <a:ea typeface="微软雅黑" panose="020B0503020204020204" pitchFamily="34" charset="-122"/>
              </a:rPr>
              <a:t>，大多数情况只能凭借经验设计管道而没有一套成熟的</a:t>
            </a:r>
            <a:r>
              <a:rPr lang="zh-CN" altLang="en-US" sz="1400" dirty="0" smtClean="0">
                <a:solidFill>
                  <a:srgbClr val="7F7F7F"/>
                </a:solidFill>
                <a:latin typeface="微软雅黑" panose="020B0503020204020204" pitchFamily="34" charset="-122"/>
                <a:ea typeface="微软雅黑" panose="020B0503020204020204" pitchFamily="34" charset="-122"/>
              </a:rPr>
              <a:t>设计规范</a:t>
            </a:r>
            <a:endParaRPr lang="en-US" altLang="zh-CN" sz="1400" dirty="0">
              <a:solidFill>
                <a:srgbClr val="7F7F7F"/>
              </a:solidFill>
              <a:latin typeface="微软雅黑" panose="020B0503020204020204" pitchFamily="34" charset="-122"/>
              <a:ea typeface="微软雅黑" panose="020B0503020204020204" pitchFamily="34" charset="-122"/>
            </a:endParaRPr>
          </a:p>
        </p:txBody>
      </p:sp>
      <p:sp>
        <p:nvSpPr>
          <p:cNvPr id="30" name="任意多边形 30"/>
          <p:cNvSpPr>
            <a:spLocks/>
          </p:cNvSpPr>
          <p:nvPr/>
        </p:nvSpPr>
        <p:spPr bwMode="auto">
          <a:xfrm>
            <a:off x="683570" y="3579862"/>
            <a:ext cx="2101901" cy="619125"/>
          </a:xfrm>
          <a:custGeom>
            <a:avLst/>
            <a:gdLst>
              <a:gd name="T0" fmla="*/ 0 w 1710000"/>
              <a:gd name="T1" fmla="*/ 0 h 618597"/>
              <a:gd name="T2" fmla="*/ 1657105 w 1710000"/>
              <a:gd name="T3" fmla="*/ 0 h 618597"/>
              <a:gd name="T4" fmla="*/ 1657105 w 1710000"/>
              <a:gd name="T5" fmla="*/ 516375 h 618597"/>
              <a:gd name="T6" fmla="*/ 1557192 w 1710000"/>
              <a:gd name="T7" fmla="*/ 619653 h 618597"/>
              <a:gd name="T8" fmla="*/ 99913 w 1710000"/>
              <a:gd name="T9" fmla="*/ 619653 h 618597"/>
              <a:gd name="T10" fmla="*/ 0 w 1710000"/>
              <a:gd name="T11" fmla="*/ 516375 h 618597"/>
              <a:gd name="T12" fmla="*/ 0 60000 65536"/>
              <a:gd name="T13" fmla="*/ 0 60000 65536"/>
              <a:gd name="T14" fmla="*/ 0 60000 65536"/>
              <a:gd name="T15" fmla="*/ 0 60000 65536"/>
              <a:gd name="T16" fmla="*/ 0 60000 65536"/>
              <a:gd name="T17" fmla="*/ 0 60000 65536"/>
              <a:gd name="T18" fmla="*/ 0 w 1710000"/>
              <a:gd name="T19" fmla="*/ 0 h 618597"/>
              <a:gd name="T20" fmla="*/ 1710000 w 1710000"/>
              <a:gd name="T21" fmla="*/ 618597 h 618597"/>
            </a:gdLst>
            <a:ahLst/>
            <a:cxnLst>
              <a:cxn ang="T12">
                <a:pos x="T0" y="T1"/>
              </a:cxn>
              <a:cxn ang="T13">
                <a:pos x="T2" y="T3"/>
              </a:cxn>
              <a:cxn ang="T14">
                <a:pos x="T4" y="T5"/>
              </a:cxn>
              <a:cxn ang="T15">
                <a:pos x="T6" y="T7"/>
              </a:cxn>
              <a:cxn ang="T16">
                <a:pos x="T8" y="T9"/>
              </a:cxn>
              <a:cxn ang="T17">
                <a:pos x="T10" y="T11"/>
              </a:cxn>
            </a:cxnLst>
            <a:rect l="T18" t="T19" r="T20" b="T21"/>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lnTo>
                  <a:pt x="0" y="0"/>
                </a:lnTo>
                <a:close/>
              </a:path>
            </a:pathLst>
          </a:custGeom>
          <a:solidFill>
            <a:srgbClr val="0070C0"/>
          </a:solidFill>
          <a:ln w="19050">
            <a:solidFill>
              <a:srgbClr val="4BACC6"/>
            </a:solidFill>
            <a:miter lim="800000"/>
            <a:headEnd/>
            <a:tailEnd/>
          </a:ln>
        </p:spPr>
        <p:txBody>
          <a:bodyPr lIns="0" tIns="0" rIns="0" bIns="0" anchor="ctr"/>
          <a:lstStyle>
            <a:lvl1pPr defTabSz="1066800">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defTabSz="106680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lnSpc>
                <a:spcPct val="90000"/>
              </a:lnSpc>
              <a:spcAft>
                <a:spcPct val="35000"/>
              </a:spcAft>
            </a:pPr>
            <a:r>
              <a:rPr lang="zh-CN" altLang="en-US" sz="2000" dirty="0" smtClean="0">
                <a:solidFill>
                  <a:srgbClr val="FFFFFF"/>
                </a:solidFill>
                <a:latin typeface="微软雅黑" panose="020B0503020204020204" pitchFamily="34" charset="-122"/>
                <a:ea typeface="微软雅黑" panose="020B0503020204020204" pitchFamily="34" charset="-122"/>
              </a:rPr>
              <a:t>修改管型</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2" name="椭圆 31"/>
          <p:cNvSpPr>
            <a:spLocks noChangeArrowheads="1"/>
          </p:cNvSpPr>
          <p:nvPr/>
        </p:nvSpPr>
        <p:spPr bwMode="auto">
          <a:xfrm>
            <a:off x="1376860" y="625919"/>
            <a:ext cx="612775" cy="6127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r>
              <a:rPr lang="en-US" altLang="zh-CN" sz="2800" b="1" dirty="0">
                <a:solidFill>
                  <a:srgbClr val="FFFFFF"/>
                </a:solidFill>
                <a:latin typeface="Calibri" panose="020F0502020204030204" pitchFamily="34" charset="0"/>
              </a:rPr>
              <a:t>1</a:t>
            </a:r>
            <a:endParaRPr lang="zh-CN" altLang="en-US" sz="2800" b="1" dirty="0">
              <a:solidFill>
                <a:srgbClr val="FFFFFF"/>
              </a:solidFill>
              <a:latin typeface="Calibri" panose="020F0502020204030204" pitchFamily="34" charset="0"/>
            </a:endParaRPr>
          </a:p>
        </p:txBody>
      </p:sp>
      <p:sp>
        <p:nvSpPr>
          <p:cNvPr id="33" name="任意多边形 33"/>
          <p:cNvSpPr>
            <a:spLocks/>
          </p:cNvSpPr>
          <p:nvPr/>
        </p:nvSpPr>
        <p:spPr bwMode="auto">
          <a:xfrm>
            <a:off x="3491882" y="3596601"/>
            <a:ext cx="2221433" cy="619125"/>
          </a:xfrm>
          <a:custGeom>
            <a:avLst/>
            <a:gdLst>
              <a:gd name="T0" fmla="*/ 0 w 1710000"/>
              <a:gd name="T1" fmla="*/ 0 h 618597"/>
              <a:gd name="T2" fmla="*/ 1657105 w 1710000"/>
              <a:gd name="T3" fmla="*/ 0 h 618597"/>
              <a:gd name="T4" fmla="*/ 1657105 w 1710000"/>
              <a:gd name="T5" fmla="*/ 516375 h 618597"/>
              <a:gd name="T6" fmla="*/ 1557192 w 1710000"/>
              <a:gd name="T7" fmla="*/ 619653 h 618597"/>
              <a:gd name="T8" fmla="*/ 99913 w 1710000"/>
              <a:gd name="T9" fmla="*/ 619653 h 618597"/>
              <a:gd name="T10" fmla="*/ 0 w 1710000"/>
              <a:gd name="T11" fmla="*/ 516375 h 618597"/>
              <a:gd name="T12" fmla="*/ 0 60000 65536"/>
              <a:gd name="T13" fmla="*/ 0 60000 65536"/>
              <a:gd name="T14" fmla="*/ 0 60000 65536"/>
              <a:gd name="T15" fmla="*/ 0 60000 65536"/>
              <a:gd name="T16" fmla="*/ 0 60000 65536"/>
              <a:gd name="T17" fmla="*/ 0 60000 65536"/>
              <a:gd name="T18" fmla="*/ 0 w 1710000"/>
              <a:gd name="T19" fmla="*/ 0 h 618597"/>
              <a:gd name="T20" fmla="*/ 1710000 w 1710000"/>
              <a:gd name="T21" fmla="*/ 618597 h 618597"/>
            </a:gdLst>
            <a:ahLst/>
            <a:cxnLst>
              <a:cxn ang="T12">
                <a:pos x="T0" y="T1"/>
              </a:cxn>
              <a:cxn ang="T13">
                <a:pos x="T2" y="T3"/>
              </a:cxn>
              <a:cxn ang="T14">
                <a:pos x="T4" y="T5"/>
              </a:cxn>
              <a:cxn ang="T15">
                <a:pos x="T6" y="T7"/>
              </a:cxn>
              <a:cxn ang="T16">
                <a:pos x="T8" y="T9"/>
              </a:cxn>
              <a:cxn ang="T17">
                <a:pos x="T10" y="T11"/>
              </a:cxn>
            </a:cxnLst>
            <a:rect l="T18" t="T19" r="T20" b="T21"/>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lnTo>
                  <a:pt x="0" y="0"/>
                </a:lnTo>
                <a:close/>
              </a:path>
            </a:pathLst>
          </a:custGeom>
          <a:solidFill>
            <a:srgbClr val="0070C0"/>
          </a:solidFill>
          <a:ln w="19050">
            <a:solidFill>
              <a:srgbClr val="4BACC6"/>
            </a:solidFill>
            <a:miter lim="800000"/>
            <a:headEnd/>
            <a:tailEnd/>
          </a:ln>
        </p:spPr>
        <p:txBody>
          <a:bodyPr lIns="0" tIns="0" rIns="0" bIns="0" anchor="ctr"/>
          <a:lstStyle>
            <a:lvl1pPr defTabSz="1066800">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defTabSz="106680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lnSpc>
                <a:spcPct val="90000"/>
              </a:lnSpc>
              <a:spcAft>
                <a:spcPct val="35000"/>
              </a:spcAft>
            </a:pPr>
            <a:r>
              <a:rPr lang="zh-CN" altLang="en-US" sz="2000" dirty="0" smtClean="0">
                <a:solidFill>
                  <a:srgbClr val="FFFFFF"/>
                </a:solidFill>
                <a:latin typeface="微软雅黑" panose="020B0503020204020204" pitchFamily="34" charset="-122"/>
                <a:ea typeface="微软雅黑" panose="020B0503020204020204" pitchFamily="34" charset="-122"/>
              </a:rPr>
              <a:t>增加支撑</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34" name="任意多边形 35"/>
          <p:cNvSpPr>
            <a:spLocks/>
          </p:cNvSpPr>
          <p:nvPr/>
        </p:nvSpPr>
        <p:spPr bwMode="auto">
          <a:xfrm>
            <a:off x="6300192" y="933894"/>
            <a:ext cx="2293443" cy="2645968"/>
          </a:xfrm>
          <a:custGeom>
            <a:avLst/>
            <a:gdLst>
              <a:gd name="T0" fmla="*/ 77912 w 1927180"/>
              <a:gd name="T1" fmla="*/ 0 h 1438599"/>
              <a:gd name="T2" fmla="*/ 1226749 w 1927180"/>
              <a:gd name="T3" fmla="*/ 0 h 1438599"/>
              <a:gd name="T4" fmla="*/ 1304661 w 1927180"/>
              <a:gd name="T5" fmla="*/ 265900 h 1438599"/>
              <a:gd name="T6" fmla="*/ 1304661 w 1927180"/>
              <a:gd name="T7" fmla="*/ 3323758 h 1438599"/>
              <a:gd name="T8" fmla="*/ 1304661 w 1927180"/>
              <a:gd name="T9" fmla="*/ 3323758 h 1438599"/>
              <a:gd name="T10" fmla="*/ 0 w 1927180"/>
              <a:gd name="T11" fmla="*/ 3323758 h 1438599"/>
              <a:gd name="T12" fmla="*/ 0 w 1927180"/>
              <a:gd name="T13" fmla="*/ 3323758 h 1438599"/>
              <a:gd name="T14" fmla="*/ 0 w 1927180"/>
              <a:gd name="T15" fmla="*/ 265900 h 1438599"/>
              <a:gd name="T16" fmla="*/ 77912 w 1927180"/>
              <a:gd name="T17" fmla="*/ 0 h 14385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7180"/>
              <a:gd name="T28" fmla="*/ 0 h 1438599"/>
              <a:gd name="T29" fmla="*/ 1927180 w 1927180"/>
              <a:gd name="T30" fmla="*/ 1438599 h 14385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7180" h="1438599">
                <a:moveTo>
                  <a:pt x="115088" y="0"/>
                </a:moveTo>
                <a:lnTo>
                  <a:pt x="1812092" y="0"/>
                </a:lnTo>
                <a:cubicBezTo>
                  <a:pt x="1875653" y="0"/>
                  <a:pt x="1927180" y="51527"/>
                  <a:pt x="1927180" y="115088"/>
                </a:cubicBezTo>
                <a:lnTo>
                  <a:pt x="1927180" y="1438599"/>
                </a:lnTo>
                <a:lnTo>
                  <a:pt x="0" y="1438599"/>
                </a:lnTo>
                <a:lnTo>
                  <a:pt x="0" y="115088"/>
                </a:lnTo>
                <a:cubicBezTo>
                  <a:pt x="0" y="51527"/>
                  <a:pt x="51527" y="0"/>
                  <a:pt x="115088" y="0"/>
                </a:cubicBezTo>
                <a:close/>
              </a:path>
            </a:pathLst>
          </a:custGeom>
          <a:solidFill>
            <a:srgbClr val="FFFFFF">
              <a:alpha val="89803"/>
            </a:srgbClr>
          </a:solidFill>
          <a:ln w="19050">
            <a:solidFill>
              <a:srgbClr val="4BACC6"/>
            </a:solidFill>
            <a:miter lim="800000"/>
            <a:headEnd/>
            <a:tailEnd/>
          </a:ln>
        </p:spPr>
        <p:txBody>
          <a:bodyPr lIns="72000" tIns="0" rIns="72000" bIns="0" anchor="ctr"/>
          <a:lstStyle>
            <a:lvl1pPr marL="342900" indent="-342900" defTabSz="488950">
              <a:buFont typeface="Arial" panose="020B0604020202020204" pitchFamily="34" charset="0"/>
              <a:defRPr>
                <a:solidFill>
                  <a:schemeClr val="tx1"/>
                </a:solidFill>
                <a:latin typeface="Franklin Gothic Book" pitchFamily="34" charset="0"/>
                <a:ea typeface="宋体" panose="02010600030101010101" pitchFamily="2" charset="-122"/>
              </a:defRPr>
            </a:lvl1pPr>
            <a:lvl2pPr defTabSz="4889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lvl="1" algn="just" eaLnBrk="1" hangingPunct="1">
              <a:lnSpc>
                <a:spcPct val="130000"/>
              </a:lnSpc>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机理</a:t>
            </a:r>
            <a:r>
              <a:rPr lang="zh-CN" altLang="en-US" sz="1400" dirty="0">
                <a:solidFill>
                  <a:srgbClr val="7F7F7F"/>
                </a:solidFill>
                <a:latin typeface="微软雅黑" panose="020B0503020204020204" pitchFamily="34" charset="-122"/>
                <a:ea typeface="微软雅黑" panose="020B0503020204020204" pitchFamily="34" charset="-122"/>
              </a:rPr>
              <a:t>：</a:t>
            </a:r>
            <a:endParaRPr lang="en-US" altLang="zh-CN" sz="1400" dirty="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a:solidFill>
                  <a:srgbClr val="7F7F7F"/>
                </a:solidFill>
                <a:latin typeface="微软雅黑" panose="020B0503020204020204" pitchFamily="34" charset="-122"/>
                <a:ea typeface="微软雅黑" panose="020B0503020204020204" pitchFamily="34" charset="-122"/>
              </a:rPr>
              <a:t>降低共振峰大小</a:t>
            </a:r>
            <a:endParaRPr lang="en-US" altLang="zh-CN" sz="1400" dirty="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smtClean="0">
                <a:solidFill>
                  <a:srgbClr val="FF0000"/>
                </a:solidFill>
                <a:latin typeface="微软雅黑" panose="020B0503020204020204" pitchFamily="34" charset="-122"/>
                <a:ea typeface="微软雅黑" panose="020B0503020204020204" pitchFamily="34" charset="-122"/>
              </a:rPr>
              <a:t>局限</a:t>
            </a:r>
            <a:r>
              <a:rPr lang="zh-CN" altLang="en-US" sz="1400" dirty="0">
                <a:solidFill>
                  <a:srgbClr val="7F7F7F"/>
                </a:solidFill>
                <a:latin typeface="微软雅黑" panose="020B0503020204020204" pitchFamily="34" charset="-122"/>
                <a:ea typeface="微软雅黑" panose="020B0503020204020204" pitchFamily="34" charset="-122"/>
              </a:rPr>
              <a:t>：无可避免的造成管道系统重量的增加，从而造成导致经济性的降低</a:t>
            </a:r>
            <a:endParaRPr lang="en-US" altLang="zh-CN" sz="1400" dirty="0">
              <a:solidFill>
                <a:srgbClr val="7F7F7F"/>
              </a:solidFill>
              <a:latin typeface="微软雅黑" panose="020B0503020204020204" pitchFamily="34" charset="-122"/>
              <a:ea typeface="微软雅黑" panose="020B0503020204020204" pitchFamily="34" charset="-122"/>
            </a:endParaRPr>
          </a:p>
        </p:txBody>
      </p:sp>
      <p:sp>
        <p:nvSpPr>
          <p:cNvPr id="40" name="任意多边形 36"/>
          <p:cNvSpPr>
            <a:spLocks/>
          </p:cNvSpPr>
          <p:nvPr/>
        </p:nvSpPr>
        <p:spPr bwMode="auto">
          <a:xfrm>
            <a:off x="6300193" y="3600277"/>
            <a:ext cx="2293442" cy="619125"/>
          </a:xfrm>
          <a:custGeom>
            <a:avLst/>
            <a:gdLst>
              <a:gd name="T0" fmla="*/ 0 w 1710000"/>
              <a:gd name="T1" fmla="*/ 0 h 618597"/>
              <a:gd name="T2" fmla="*/ 1657105 w 1710000"/>
              <a:gd name="T3" fmla="*/ 0 h 618597"/>
              <a:gd name="T4" fmla="*/ 1657105 w 1710000"/>
              <a:gd name="T5" fmla="*/ 516375 h 618597"/>
              <a:gd name="T6" fmla="*/ 1557192 w 1710000"/>
              <a:gd name="T7" fmla="*/ 619653 h 618597"/>
              <a:gd name="T8" fmla="*/ 99913 w 1710000"/>
              <a:gd name="T9" fmla="*/ 619653 h 618597"/>
              <a:gd name="T10" fmla="*/ 0 w 1710000"/>
              <a:gd name="T11" fmla="*/ 516375 h 618597"/>
              <a:gd name="T12" fmla="*/ 0 60000 65536"/>
              <a:gd name="T13" fmla="*/ 0 60000 65536"/>
              <a:gd name="T14" fmla="*/ 0 60000 65536"/>
              <a:gd name="T15" fmla="*/ 0 60000 65536"/>
              <a:gd name="T16" fmla="*/ 0 60000 65536"/>
              <a:gd name="T17" fmla="*/ 0 60000 65536"/>
              <a:gd name="T18" fmla="*/ 0 w 1710000"/>
              <a:gd name="T19" fmla="*/ 0 h 618597"/>
              <a:gd name="T20" fmla="*/ 1710000 w 1710000"/>
              <a:gd name="T21" fmla="*/ 618597 h 618597"/>
            </a:gdLst>
            <a:ahLst/>
            <a:cxnLst>
              <a:cxn ang="T12">
                <a:pos x="T0" y="T1"/>
              </a:cxn>
              <a:cxn ang="T13">
                <a:pos x="T2" y="T3"/>
              </a:cxn>
              <a:cxn ang="T14">
                <a:pos x="T4" y="T5"/>
              </a:cxn>
              <a:cxn ang="T15">
                <a:pos x="T6" y="T7"/>
              </a:cxn>
              <a:cxn ang="T16">
                <a:pos x="T8" y="T9"/>
              </a:cxn>
              <a:cxn ang="T17">
                <a:pos x="T10" y="T11"/>
              </a:cxn>
            </a:cxnLst>
            <a:rect l="T18" t="T19" r="T20" b="T21"/>
            <a:pathLst>
              <a:path w="1710000" h="618597">
                <a:moveTo>
                  <a:pt x="0" y="0"/>
                </a:moveTo>
                <a:lnTo>
                  <a:pt x="1710000" y="0"/>
                </a:lnTo>
                <a:lnTo>
                  <a:pt x="1710000" y="515495"/>
                </a:lnTo>
                <a:cubicBezTo>
                  <a:pt x="1710000" y="572437"/>
                  <a:pt x="1663840" y="618597"/>
                  <a:pt x="1606898" y="618597"/>
                </a:cubicBezTo>
                <a:lnTo>
                  <a:pt x="103102" y="618597"/>
                </a:lnTo>
                <a:cubicBezTo>
                  <a:pt x="46160" y="618597"/>
                  <a:pt x="0" y="572437"/>
                  <a:pt x="0" y="515495"/>
                </a:cubicBezTo>
                <a:lnTo>
                  <a:pt x="0" y="0"/>
                </a:lnTo>
                <a:close/>
              </a:path>
            </a:pathLst>
          </a:custGeom>
          <a:solidFill>
            <a:srgbClr val="0070C0"/>
          </a:solidFill>
          <a:ln w="19050">
            <a:solidFill>
              <a:srgbClr val="4BACC6"/>
            </a:solidFill>
            <a:miter lim="800000"/>
            <a:headEnd/>
            <a:tailEnd/>
          </a:ln>
        </p:spPr>
        <p:txBody>
          <a:bodyPr lIns="0" tIns="0" rIns="0" bIns="0" anchor="ctr"/>
          <a:lstStyle>
            <a:lvl1pPr defTabSz="1066800">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defTabSz="106680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10668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10668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lnSpc>
                <a:spcPct val="90000"/>
              </a:lnSpc>
              <a:spcAft>
                <a:spcPct val="35000"/>
              </a:spcAft>
            </a:pPr>
            <a:r>
              <a:rPr lang="zh-CN" altLang="en-US" sz="2000" dirty="0" smtClean="0">
                <a:solidFill>
                  <a:srgbClr val="FFFFFF"/>
                </a:solidFill>
                <a:latin typeface="微软雅黑" panose="020B0503020204020204" pitchFamily="34" charset="-122"/>
                <a:ea typeface="微软雅黑" panose="020B0503020204020204" pitchFamily="34" charset="-122"/>
              </a:rPr>
              <a:t>施加阻尼器</a:t>
            </a:r>
            <a:endParaRPr lang="zh-CN" altLang="en-US" sz="2000" dirty="0">
              <a:solidFill>
                <a:srgbClr val="FFFFFF"/>
              </a:solidFill>
              <a:latin typeface="微软雅黑" panose="020B0503020204020204" pitchFamily="34" charset="-122"/>
              <a:ea typeface="微软雅黑" panose="020B0503020204020204" pitchFamily="34" charset="-122"/>
            </a:endParaRPr>
          </a:p>
        </p:txBody>
      </p:sp>
      <p:sp>
        <p:nvSpPr>
          <p:cNvPr id="46" name="椭圆 37"/>
          <p:cNvSpPr>
            <a:spLocks noChangeArrowheads="1"/>
          </p:cNvSpPr>
          <p:nvPr/>
        </p:nvSpPr>
        <p:spPr bwMode="auto">
          <a:xfrm>
            <a:off x="7140525" y="627506"/>
            <a:ext cx="612775" cy="6127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r>
              <a:rPr lang="en-US" altLang="zh-CN" sz="2800" b="1" dirty="0">
                <a:solidFill>
                  <a:srgbClr val="FFFFFF"/>
                </a:solidFill>
                <a:latin typeface="Calibri" panose="020F0502020204030204" pitchFamily="34" charset="0"/>
              </a:rPr>
              <a:t>3</a:t>
            </a:r>
            <a:endParaRPr lang="zh-CN" altLang="en-US" sz="2800" b="1" dirty="0">
              <a:solidFill>
                <a:srgbClr val="FFFFFF"/>
              </a:solidFill>
              <a:latin typeface="Calibri" panose="020F0502020204030204" pitchFamily="34" charset="0"/>
            </a:endParaRPr>
          </a:p>
        </p:txBody>
      </p:sp>
      <p:sp>
        <p:nvSpPr>
          <p:cNvPr id="48" name="任意多边形 29"/>
          <p:cNvSpPr>
            <a:spLocks/>
          </p:cNvSpPr>
          <p:nvPr/>
        </p:nvSpPr>
        <p:spPr bwMode="auto">
          <a:xfrm>
            <a:off x="3491883" y="925154"/>
            <a:ext cx="2221433" cy="2654708"/>
          </a:xfrm>
          <a:custGeom>
            <a:avLst/>
            <a:gdLst>
              <a:gd name="T0" fmla="*/ 77912 w 1927180"/>
              <a:gd name="T1" fmla="*/ 0 h 1438599"/>
              <a:gd name="T2" fmla="*/ 1226749 w 1927180"/>
              <a:gd name="T3" fmla="*/ 0 h 1438599"/>
              <a:gd name="T4" fmla="*/ 1304661 w 1927180"/>
              <a:gd name="T5" fmla="*/ 265900 h 1438599"/>
              <a:gd name="T6" fmla="*/ 1304661 w 1927180"/>
              <a:gd name="T7" fmla="*/ 3323758 h 1438599"/>
              <a:gd name="T8" fmla="*/ 1304661 w 1927180"/>
              <a:gd name="T9" fmla="*/ 3323758 h 1438599"/>
              <a:gd name="T10" fmla="*/ 0 w 1927180"/>
              <a:gd name="T11" fmla="*/ 3323758 h 1438599"/>
              <a:gd name="T12" fmla="*/ 0 w 1927180"/>
              <a:gd name="T13" fmla="*/ 3323758 h 1438599"/>
              <a:gd name="T14" fmla="*/ 0 w 1927180"/>
              <a:gd name="T15" fmla="*/ 265900 h 1438599"/>
              <a:gd name="T16" fmla="*/ 77912 w 1927180"/>
              <a:gd name="T17" fmla="*/ 0 h 14385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927180"/>
              <a:gd name="T28" fmla="*/ 0 h 1438599"/>
              <a:gd name="T29" fmla="*/ 1927180 w 1927180"/>
              <a:gd name="T30" fmla="*/ 1438599 h 143859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927180" h="1438599">
                <a:moveTo>
                  <a:pt x="115088" y="0"/>
                </a:moveTo>
                <a:lnTo>
                  <a:pt x="1812092" y="0"/>
                </a:lnTo>
                <a:cubicBezTo>
                  <a:pt x="1875653" y="0"/>
                  <a:pt x="1927180" y="51527"/>
                  <a:pt x="1927180" y="115088"/>
                </a:cubicBezTo>
                <a:lnTo>
                  <a:pt x="1927180" y="1438599"/>
                </a:lnTo>
                <a:lnTo>
                  <a:pt x="0" y="1438599"/>
                </a:lnTo>
                <a:lnTo>
                  <a:pt x="0" y="115088"/>
                </a:lnTo>
                <a:cubicBezTo>
                  <a:pt x="0" y="51527"/>
                  <a:pt x="51527" y="0"/>
                  <a:pt x="115088" y="0"/>
                </a:cubicBezTo>
                <a:close/>
              </a:path>
            </a:pathLst>
          </a:custGeom>
          <a:solidFill>
            <a:srgbClr val="FFFFFF">
              <a:alpha val="89803"/>
            </a:srgbClr>
          </a:solidFill>
          <a:ln w="19050">
            <a:solidFill>
              <a:srgbClr val="4BACC6"/>
            </a:solidFill>
            <a:miter lim="800000"/>
            <a:headEnd/>
            <a:tailEnd/>
          </a:ln>
        </p:spPr>
        <p:txBody>
          <a:bodyPr lIns="72000" tIns="0" rIns="72000" bIns="0" anchor="ctr"/>
          <a:lstStyle>
            <a:lvl1pPr marL="342900" indent="-342900" defTabSz="488950">
              <a:buFont typeface="Arial" panose="020B0604020202020204" pitchFamily="34" charset="0"/>
              <a:defRPr>
                <a:solidFill>
                  <a:schemeClr val="tx1"/>
                </a:solidFill>
                <a:latin typeface="Franklin Gothic Book" pitchFamily="34" charset="0"/>
                <a:ea typeface="宋体" panose="02010600030101010101" pitchFamily="2" charset="-122"/>
              </a:defRPr>
            </a:lvl1pPr>
            <a:lvl2pPr defTabSz="4889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defTabSz="48895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defTabSz="48895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lvl="1" algn="just" eaLnBrk="1" hangingPunct="1">
              <a:lnSpc>
                <a:spcPct val="130000"/>
              </a:lnSpc>
              <a:spcAft>
                <a:spcPct val="15000"/>
              </a:spcAft>
            </a:pPr>
            <a:r>
              <a:rPr lang="zh-CN" altLang="en-US" sz="1400" dirty="0">
                <a:solidFill>
                  <a:schemeClr val="accent1"/>
                </a:solidFill>
                <a:latin typeface="微软雅黑" panose="020B0503020204020204" pitchFamily="34" charset="-122"/>
                <a:ea typeface="微软雅黑" panose="020B0503020204020204" pitchFamily="34" charset="-122"/>
              </a:rPr>
              <a:t>机理</a:t>
            </a:r>
            <a:r>
              <a:rPr lang="zh-CN" altLang="en-US" sz="1400" dirty="0">
                <a:solidFill>
                  <a:srgbClr val="7F7F7F"/>
                </a:solidFill>
                <a:latin typeface="微软雅黑" panose="020B0503020204020204" pitchFamily="34" charset="-122"/>
                <a:ea typeface="微软雅黑" panose="020B0503020204020204" pitchFamily="34" charset="-122"/>
              </a:rPr>
              <a:t>：</a:t>
            </a:r>
            <a:endParaRPr lang="en-US" altLang="zh-CN" sz="1400" dirty="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smtClean="0">
                <a:solidFill>
                  <a:srgbClr val="7F7F7F"/>
                </a:solidFill>
                <a:latin typeface="微软雅黑" panose="020B0503020204020204" pitchFamily="34" charset="-122"/>
                <a:ea typeface="微软雅黑" panose="020B0503020204020204" pitchFamily="34" charset="-122"/>
              </a:rPr>
              <a:t>改变固有频率避免共振</a:t>
            </a:r>
            <a:endParaRPr lang="en-US" altLang="zh-CN" sz="1400" dirty="0" smtClean="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smtClean="0">
                <a:solidFill>
                  <a:srgbClr val="7F7F7F"/>
                </a:solidFill>
                <a:latin typeface="微软雅黑" panose="020B0503020204020204" pitchFamily="34" charset="-122"/>
                <a:ea typeface="微软雅黑" panose="020B0503020204020204" pitchFamily="34" charset="-122"/>
              </a:rPr>
              <a:t>降低共振峰大小</a:t>
            </a:r>
            <a:endParaRPr lang="en-US" altLang="zh-CN" sz="1400" dirty="0">
              <a:solidFill>
                <a:srgbClr val="7F7F7F"/>
              </a:solidFill>
              <a:latin typeface="微软雅黑" panose="020B0503020204020204" pitchFamily="34" charset="-122"/>
              <a:ea typeface="微软雅黑" panose="020B0503020204020204" pitchFamily="34" charset="-122"/>
            </a:endParaRPr>
          </a:p>
          <a:p>
            <a:pPr marL="0" lvl="1" algn="just" eaLnBrk="1" hangingPunct="1">
              <a:lnSpc>
                <a:spcPct val="130000"/>
              </a:lnSpc>
              <a:spcAft>
                <a:spcPct val="15000"/>
              </a:spcAft>
            </a:pPr>
            <a:r>
              <a:rPr lang="zh-CN" altLang="en-US" sz="1400" dirty="0" smtClean="0">
                <a:solidFill>
                  <a:srgbClr val="FF0000"/>
                </a:solidFill>
                <a:latin typeface="微软雅黑" panose="020B0503020204020204" pitchFamily="34" charset="-122"/>
                <a:ea typeface="微软雅黑" panose="020B0503020204020204" pitchFamily="34" charset="-122"/>
              </a:rPr>
              <a:t>局限</a:t>
            </a:r>
            <a:r>
              <a:rPr lang="zh-CN" altLang="en-US" sz="1400" dirty="0">
                <a:solidFill>
                  <a:srgbClr val="7F7F7F"/>
                </a:solidFill>
                <a:latin typeface="微软雅黑" panose="020B0503020204020204" pitchFamily="34" charset="-122"/>
                <a:ea typeface="微软雅黑" panose="020B0503020204020204" pitchFamily="34" charset="-122"/>
              </a:rPr>
              <a:t>：在某些狭窄空间中都难以找到卡箍适合的位置，且由于安装因素或外界环境振动的影响，管道系统中卡箍松动的可能性较大</a:t>
            </a:r>
            <a:endParaRPr lang="en-US" altLang="zh-CN" sz="1400" dirty="0">
              <a:solidFill>
                <a:srgbClr val="7F7F7F"/>
              </a:solidFill>
              <a:latin typeface="微软雅黑" panose="020B0503020204020204" pitchFamily="34" charset="-122"/>
              <a:ea typeface="微软雅黑" panose="020B0503020204020204" pitchFamily="34" charset="-122"/>
            </a:endParaRPr>
          </a:p>
        </p:txBody>
      </p:sp>
      <p:sp>
        <p:nvSpPr>
          <p:cNvPr id="49" name="椭圆 34"/>
          <p:cNvSpPr>
            <a:spLocks noChangeArrowheads="1"/>
          </p:cNvSpPr>
          <p:nvPr/>
        </p:nvSpPr>
        <p:spPr bwMode="auto">
          <a:xfrm>
            <a:off x="4258692" y="627506"/>
            <a:ext cx="612775" cy="612775"/>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algn="ctr" eaLnBrk="1" hangingPunct="1"/>
            <a:r>
              <a:rPr lang="en-US" altLang="zh-CN" sz="2800" b="1" dirty="0">
                <a:solidFill>
                  <a:srgbClr val="FFFFFF"/>
                </a:solidFill>
                <a:latin typeface="Calibri" panose="020F0502020204030204" pitchFamily="34" charset="0"/>
              </a:rPr>
              <a:t>2</a:t>
            </a:r>
            <a:endParaRPr lang="zh-CN" altLang="en-US" sz="2800" b="1" dirty="0">
              <a:solidFill>
                <a:srgbClr val="FFFFFF"/>
              </a:solidFill>
              <a:latin typeface="Calibri" panose="020F0502020204030204" pitchFamily="34" charset="0"/>
            </a:endParaRPr>
          </a:p>
        </p:txBody>
      </p:sp>
      <p:grpSp>
        <p:nvGrpSpPr>
          <p:cNvPr id="7" name="组合 6"/>
          <p:cNvGrpSpPr/>
          <p:nvPr/>
        </p:nvGrpSpPr>
        <p:grpSpPr>
          <a:xfrm>
            <a:off x="2023915" y="4272286"/>
            <a:ext cx="4600359" cy="461665"/>
            <a:chOff x="2419914" y="4313173"/>
            <a:chExt cx="4600359" cy="461665"/>
          </a:xfrm>
        </p:grpSpPr>
        <p:sp>
          <p:nvSpPr>
            <p:cNvPr id="16" name="文本框 15">
              <a:extLst>
                <a:ext uri="{FF2B5EF4-FFF2-40B4-BE49-F238E27FC236}">
                  <a16:creationId xmlns:a16="http://schemas.microsoft.com/office/drawing/2014/main" id="{038C2A8A-AF7B-4188-89CF-5E1EFD33B6EF}"/>
                </a:ext>
              </a:extLst>
            </p:cNvPr>
            <p:cNvSpPr txBox="1"/>
            <p:nvPr/>
          </p:nvSpPr>
          <p:spPr>
            <a:xfrm>
              <a:off x="3196927" y="4313173"/>
              <a:ext cx="3823346" cy="461665"/>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0" algn="just">
                <a:lnSpc>
                  <a:spcPct val="120000"/>
                </a:lnSpc>
                <a:buNone/>
              </a:pPr>
              <a:r>
                <a:rPr lang="zh-CN" altLang="en-US" sz="2000" dirty="0">
                  <a:latin typeface="微软雅黑" panose="020B0503020204020204" pitchFamily="34" charset="-122"/>
                  <a:ea typeface="微软雅黑" panose="020B0503020204020204" pitchFamily="34" charset="-122"/>
                </a:rPr>
                <a:t>因此亟需寻求另外的减振方法。</a:t>
              </a:r>
            </a:p>
          </p:txBody>
        </p:sp>
        <p:cxnSp>
          <p:nvCxnSpPr>
            <p:cNvPr id="17" name="直接连接符 16">
              <a:extLst>
                <a:ext uri="{FF2B5EF4-FFF2-40B4-BE49-F238E27FC236}">
                  <a16:creationId xmlns:a16="http://schemas.microsoft.com/office/drawing/2014/main" id="{BFCDFD84-53EE-4D65-8A3C-9A8A339301C2}"/>
                </a:ext>
              </a:extLst>
            </p:cNvPr>
            <p:cNvCxnSpPr>
              <a:cxnSpLocks/>
            </p:cNvCxnSpPr>
            <p:nvPr/>
          </p:nvCxnSpPr>
          <p:spPr bwMode="auto">
            <a:xfrm>
              <a:off x="3287547" y="4689481"/>
              <a:ext cx="3444693" cy="0"/>
            </a:xfrm>
            <a:prstGeom prst="line">
              <a:avLst/>
            </a:prstGeom>
            <a:ln w="28575">
              <a:solidFill>
                <a:srgbClr val="FF0000"/>
              </a:solidFill>
              <a:prstDash val="dash"/>
              <a:headEnd type="none" w="med" len="med"/>
              <a:tailEnd type="none" w="med" len="med"/>
            </a:ln>
          </p:spPr>
          <p:style>
            <a:lnRef idx="1">
              <a:schemeClr val="accent2"/>
            </a:lnRef>
            <a:fillRef idx="0">
              <a:schemeClr val="accent2"/>
            </a:fillRef>
            <a:effectRef idx="0">
              <a:schemeClr val="accent2"/>
            </a:effectRef>
            <a:fontRef idx="minor">
              <a:schemeClr val="tx1"/>
            </a:fontRef>
          </p:style>
        </p:cxnSp>
        <p:grpSp>
          <p:nvGrpSpPr>
            <p:cNvPr id="19" name="Group 9">
              <a:extLst>
                <a:ext uri="{FF2B5EF4-FFF2-40B4-BE49-F238E27FC236}">
                  <a16:creationId xmlns:a16="http://schemas.microsoft.com/office/drawing/2014/main" id="{40679E43-2F53-4397-938C-854B8FC330A5}"/>
                </a:ext>
              </a:extLst>
            </p:cNvPr>
            <p:cNvGrpSpPr>
              <a:grpSpLocks/>
            </p:cNvGrpSpPr>
            <p:nvPr/>
          </p:nvGrpSpPr>
          <p:grpSpPr bwMode="auto">
            <a:xfrm>
              <a:off x="2419914" y="4351127"/>
              <a:ext cx="579600" cy="338354"/>
              <a:chOff x="0" y="0"/>
              <a:chExt cx="396480" cy="141984"/>
            </a:xfrm>
          </p:grpSpPr>
          <p:sp>
            <p:nvSpPr>
              <p:cNvPr id="20" name="燕尾形 24">
                <a:extLst>
                  <a:ext uri="{FF2B5EF4-FFF2-40B4-BE49-F238E27FC236}">
                    <a16:creationId xmlns:a16="http://schemas.microsoft.com/office/drawing/2014/main" id="{3AF4F042-1CF6-4192-B742-617FBDC4EEE8}"/>
                  </a:ext>
                </a:extLst>
              </p:cNvPr>
              <p:cNvSpPr>
                <a:spLocks noChangeArrowheads="1"/>
              </p:cNvSpPr>
              <p:nvPr/>
            </p:nvSpPr>
            <p:spPr bwMode="auto">
              <a:xfrm>
                <a:off x="0"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21" name="燕尾形 25">
                <a:extLst>
                  <a:ext uri="{FF2B5EF4-FFF2-40B4-BE49-F238E27FC236}">
                    <a16:creationId xmlns:a16="http://schemas.microsoft.com/office/drawing/2014/main" id="{5D23C69B-47DB-4324-AE21-0B00A43A5CB3}"/>
                  </a:ext>
                </a:extLst>
              </p:cNvPr>
              <p:cNvSpPr>
                <a:spLocks noChangeArrowheads="1"/>
              </p:cNvSpPr>
              <p:nvPr/>
            </p:nvSpPr>
            <p:spPr bwMode="auto">
              <a:xfrm>
                <a:off x="127248"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sp>
            <p:nvSpPr>
              <p:cNvPr id="22" name="燕尾形 26">
                <a:extLst>
                  <a:ext uri="{FF2B5EF4-FFF2-40B4-BE49-F238E27FC236}">
                    <a16:creationId xmlns:a16="http://schemas.microsoft.com/office/drawing/2014/main" id="{382F7E13-05CD-478A-96F4-CB02AF86D586}"/>
                  </a:ext>
                </a:extLst>
              </p:cNvPr>
              <p:cNvSpPr>
                <a:spLocks noChangeArrowheads="1"/>
              </p:cNvSpPr>
              <p:nvPr/>
            </p:nvSpPr>
            <p:spPr bwMode="auto">
              <a:xfrm>
                <a:off x="254496" y="0"/>
                <a:ext cx="141984" cy="141984"/>
              </a:xfrm>
              <a:prstGeom prst="chevron">
                <a:avLst>
                  <a:gd name="adj" fmla="val 50000"/>
                </a:avLst>
              </a:prstGeom>
              <a:solidFill>
                <a:srgbClr val="FF6600"/>
              </a:solidFill>
              <a:ln>
                <a:noFill/>
              </a:ln>
              <a:extLst>
                <a:ext uri="{91240B29-F687-4F45-9708-019B960494DF}">
                  <a14:hiddenLine xmlns:a14="http://schemas.microsoft.com/office/drawing/2010/main" w="25400">
                    <a:solidFill>
                      <a:srgbClr val="395E8A"/>
                    </a:solidFill>
                    <a:bevel/>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latin typeface="宋体" panose="02010600030101010101" pitchFamily="2" charset="-122"/>
                  <a:sym typeface="宋体" panose="02010600030101010101" pitchFamily="2" charset="-122"/>
                </a:endParaRPr>
              </a:p>
            </p:txBody>
          </p:sp>
        </p:grpSp>
      </p:grpSp>
    </p:spTree>
    <p:extLst>
      <p:ext uri="{BB962C8B-B14F-4D97-AF65-F5344CB8AC3E}">
        <p14:creationId xmlns:p14="http://schemas.microsoft.com/office/powerpoint/2010/main" val="236571387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smtClean="0">
                  <a:solidFill>
                    <a:srgbClr val="998530"/>
                  </a:solidFill>
                  <a:latin typeface="微软雅黑" panose="020B0503020204020204" pitchFamily="34" charset="-122"/>
                  <a:ea typeface="微软雅黑" panose="020B0503020204020204" pitchFamily="34" charset="-122"/>
                </a:rPr>
                <a:t>阻尼减振涂层技术</a:t>
              </a:r>
              <a:r>
                <a:rPr lang="zh-CN" altLang="en-US" sz="2400" dirty="0">
                  <a:solidFill>
                    <a:srgbClr val="998530"/>
                  </a:solidFill>
                  <a:latin typeface="微软雅黑" panose="020B0503020204020204" pitchFamily="34" charset="-122"/>
                  <a:ea typeface="微软雅黑" panose="020B0503020204020204" pitchFamily="34" charset="-122"/>
                </a:rPr>
                <a:t>研究现状</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sp>
        <p:nvSpPr>
          <p:cNvPr id="25" name="文本框 24">
            <a:extLst>
              <a:ext uri="{FF2B5EF4-FFF2-40B4-BE49-F238E27FC236}">
                <a16:creationId xmlns:a16="http://schemas.microsoft.com/office/drawing/2014/main" id="{038C2A8A-AF7B-4188-89CF-5E1EFD33B6EF}"/>
              </a:ext>
            </a:extLst>
          </p:cNvPr>
          <p:cNvSpPr txBox="1"/>
          <p:nvPr/>
        </p:nvSpPr>
        <p:spPr>
          <a:xfrm>
            <a:off x="435744" y="718419"/>
            <a:ext cx="8240712" cy="683264"/>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0" indent="360000" algn="just">
              <a:lnSpc>
                <a:spcPct val="120000"/>
              </a:lnSpc>
              <a:buNone/>
            </a:pP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阻尼材料，即振动衰减材料，被定义为一种能够</a:t>
            </a:r>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吸收机械能</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，并将其转化为</a:t>
            </a:r>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热能</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而耗散掉的功能性材料。因其优越的</a:t>
            </a:r>
            <a:r>
              <a:rPr lang="zh-CN" altLang="en-US"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减振降噪以及抗冲击等性能</a:t>
            </a:r>
            <a:r>
              <a:rPr lang="zh-CN" altLang="en-US" dirty="0">
                <a:latin typeface="微软雅黑" panose="020B0503020204020204" pitchFamily="34" charset="-122"/>
                <a:ea typeface="微软雅黑" panose="020B0503020204020204" pitchFamily="34" charset="-122"/>
                <a:cs typeface="Times New Roman" panose="02020603050405020304" pitchFamily="18" charset="0"/>
              </a:rPr>
              <a:t>而受到广泛的关注。</a:t>
            </a:r>
          </a:p>
        </p:txBody>
      </p:sp>
      <p:grpSp>
        <p:nvGrpSpPr>
          <p:cNvPr id="29" name="组合 28"/>
          <p:cNvGrpSpPr/>
          <p:nvPr/>
        </p:nvGrpSpPr>
        <p:grpSpPr>
          <a:xfrm>
            <a:off x="323528" y="1484264"/>
            <a:ext cx="5180849" cy="3125210"/>
            <a:chOff x="2014589" y="875262"/>
            <a:chExt cx="5101287" cy="3041914"/>
          </a:xfrm>
        </p:grpSpPr>
        <p:sp>
          <p:nvSpPr>
            <p:cNvPr id="30" name="任意多边形 32"/>
            <p:cNvSpPr>
              <a:spLocks noChangeArrowheads="1"/>
            </p:cNvSpPr>
            <p:nvPr/>
          </p:nvSpPr>
          <p:spPr bwMode="auto">
            <a:xfrm>
              <a:off x="3911925" y="1283766"/>
              <a:ext cx="1060450" cy="801688"/>
            </a:xfrm>
            <a:custGeom>
              <a:avLst/>
              <a:gdLst>
                <a:gd name="T0" fmla="*/ 425503 w 747713"/>
                <a:gd name="T1" fmla="*/ 0 h 565150"/>
                <a:gd name="T2" fmla="*/ 1692965 w 747713"/>
                <a:gd name="T3" fmla="*/ 0 h 565150"/>
                <a:gd name="T4" fmla="*/ 2132049 w 747713"/>
                <a:gd name="T5" fmla="*/ 550208 h 565150"/>
                <a:gd name="T6" fmla="*/ 1620537 w 747713"/>
                <a:gd name="T7" fmla="*/ 1612126 h 565150"/>
                <a:gd name="T8" fmla="*/ 579409 w 747713"/>
                <a:gd name="T9" fmla="*/ 1612126 h 565150"/>
                <a:gd name="T10" fmla="*/ 0 w 747713"/>
                <a:gd name="T11" fmla="*/ 552469 h 565150"/>
                <a:gd name="T12" fmla="*/ 425503 w 747713"/>
                <a:gd name="T13" fmla="*/ 0 h 565150"/>
                <a:gd name="T14" fmla="*/ 0 60000 65536"/>
                <a:gd name="T15" fmla="*/ 0 60000 65536"/>
                <a:gd name="T16" fmla="*/ 0 60000 65536"/>
                <a:gd name="T17" fmla="*/ 0 60000 65536"/>
                <a:gd name="T18" fmla="*/ 0 60000 65536"/>
                <a:gd name="T19" fmla="*/ 0 60000 65536"/>
                <a:gd name="T20" fmla="*/ 0 60000 65536"/>
                <a:gd name="T21" fmla="*/ 0 w 747713"/>
                <a:gd name="T22" fmla="*/ 0 h 565150"/>
                <a:gd name="T23" fmla="*/ 747713 w 747713"/>
                <a:gd name="T24" fmla="*/ 565150 h 565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7713" h="565150">
                  <a:moveTo>
                    <a:pt x="149225" y="0"/>
                  </a:moveTo>
                  <a:lnTo>
                    <a:pt x="593725" y="0"/>
                  </a:lnTo>
                  <a:lnTo>
                    <a:pt x="747713" y="192882"/>
                  </a:lnTo>
                  <a:lnTo>
                    <a:pt x="568325" y="565150"/>
                  </a:lnTo>
                  <a:lnTo>
                    <a:pt x="203200" y="565150"/>
                  </a:lnTo>
                  <a:lnTo>
                    <a:pt x="0" y="193675"/>
                  </a:lnTo>
                  <a:lnTo>
                    <a:pt x="149225"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01</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32" name="任意多边形 33"/>
            <p:cNvSpPr>
              <a:spLocks noChangeArrowheads="1"/>
            </p:cNvSpPr>
            <p:nvPr/>
          </p:nvSpPr>
          <p:spPr bwMode="auto">
            <a:xfrm rot="566961">
              <a:off x="4932281" y="1780891"/>
              <a:ext cx="971550" cy="960437"/>
            </a:xfrm>
            <a:custGeom>
              <a:avLst/>
              <a:gdLst>
                <a:gd name="T0" fmla="*/ 316861 w 964104"/>
                <a:gd name="T1" fmla="*/ 0 h 954563"/>
                <a:gd name="T2" fmla="*/ 665727 w 964104"/>
                <a:gd name="T3" fmla="*/ 46489 h 954563"/>
                <a:gd name="T4" fmla="*/ 985673 w 964104"/>
                <a:gd name="T5" fmla="*/ 598927 h 954563"/>
                <a:gd name="T6" fmla="*/ 856044 w 964104"/>
                <a:gd name="T7" fmla="*/ 928709 h 954563"/>
                <a:gd name="T8" fmla="*/ 262812 w 964104"/>
                <a:gd name="T9" fmla="*/ 972881 h 954563"/>
                <a:gd name="T10" fmla="*/ 0 w 964104"/>
                <a:gd name="T11" fmla="*/ 519094 h 954563"/>
                <a:gd name="T12" fmla="*/ 0 60000 65536"/>
                <a:gd name="T13" fmla="*/ 0 60000 65536"/>
                <a:gd name="T14" fmla="*/ 0 60000 65536"/>
                <a:gd name="T15" fmla="*/ 0 60000 65536"/>
                <a:gd name="T16" fmla="*/ 0 60000 65536"/>
                <a:gd name="T17" fmla="*/ 0 60000 65536"/>
                <a:gd name="T18" fmla="*/ 0 w 964104"/>
                <a:gd name="T19" fmla="*/ 0 h 954563"/>
                <a:gd name="T20" fmla="*/ 964104 w 964104"/>
                <a:gd name="T21" fmla="*/ 954563 h 954563"/>
              </a:gdLst>
              <a:ahLst/>
              <a:cxnLst>
                <a:cxn ang="T12">
                  <a:pos x="T0" y="T1"/>
                </a:cxn>
                <a:cxn ang="T13">
                  <a:pos x="T2" y="T3"/>
                </a:cxn>
                <a:cxn ang="T14">
                  <a:pos x="T4" y="T5"/>
                </a:cxn>
                <a:cxn ang="T15">
                  <a:pos x="T6" y="T7"/>
                </a:cxn>
                <a:cxn ang="T16">
                  <a:pos x="T8" y="T9"/>
                </a:cxn>
                <a:cxn ang="T17">
                  <a:pos x="T10" y="T11"/>
                </a:cxn>
              </a:cxnLst>
              <a:rect l="T18" t="T19" r="T20" b="T21"/>
              <a:pathLst>
                <a:path w="964104" h="954563">
                  <a:moveTo>
                    <a:pt x="309927" y="0"/>
                  </a:moveTo>
                  <a:lnTo>
                    <a:pt x="651159" y="45614"/>
                  </a:lnTo>
                  <a:lnTo>
                    <a:pt x="964104" y="587650"/>
                  </a:lnTo>
                  <a:lnTo>
                    <a:pt x="837311" y="911223"/>
                  </a:lnTo>
                  <a:lnTo>
                    <a:pt x="257061" y="954563"/>
                  </a:lnTo>
                  <a:lnTo>
                    <a:pt x="0" y="509320"/>
                  </a:lnTo>
                  <a:lnTo>
                    <a:pt x="309927"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02</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33" name="任意多边形 34"/>
            <p:cNvSpPr>
              <a:spLocks noChangeArrowheads="1"/>
            </p:cNvSpPr>
            <p:nvPr/>
          </p:nvSpPr>
          <p:spPr bwMode="auto">
            <a:xfrm rot="1154955">
              <a:off x="4582817" y="2947464"/>
              <a:ext cx="990600" cy="931863"/>
            </a:xfrm>
            <a:custGeom>
              <a:avLst/>
              <a:gdLst>
                <a:gd name="T0" fmla="*/ 262165 w 984222"/>
                <a:gd name="T1" fmla="*/ 0 h 926085"/>
                <a:gd name="T2" fmla="*/ 870045 w 984222"/>
                <a:gd name="T3" fmla="*/ 14011 h 926085"/>
                <a:gd name="T4" fmla="*/ 1003760 w 984222"/>
                <a:gd name="T5" fmla="*/ 338498 h 926085"/>
                <a:gd name="T6" fmla="*/ 684603 w 984222"/>
                <a:gd name="T7" fmla="*/ 891030 h 926085"/>
                <a:gd name="T8" fmla="*/ 334164 w 984222"/>
                <a:gd name="T9" fmla="*/ 944016 h 926085"/>
                <a:gd name="T10" fmla="*/ 0 w 984222"/>
                <a:gd name="T11" fmla="*/ 453865 h 926085"/>
                <a:gd name="T12" fmla="*/ 0 60000 65536"/>
                <a:gd name="T13" fmla="*/ 0 60000 65536"/>
                <a:gd name="T14" fmla="*/ 0 60000 65536"/>
                <a:gd name="T15" fmla="*/ 0 60000 65536"/>
                <a:gd name="T16" fmla="*/ 0 60000 65536"/>
                <a:gd name="T17" fmla="*/ 0 60000 65536"/>
                <a:gd name="T18" fmla="*/ 0 w 984222"/>
                <a:gd name="T19" fmla="*/ 0 h 926085"/>
                <a:gd name="T20" fmla="*/ 984222 w 984222"/>
                <a:gd name="T21" fmla="*/ 926085 h 926085"/>
              </a:gdLst>
              <a:ahLst/>
              <a:cxnLst>
                <a:cxn ang="T12">
                  <a:pos x="T0" y="T1"/>
                </a:cxn>
                <a:cxn ang="T13">
                  <a:pos x="T2" y="T3"/>
                </a:cxn>
                <a:cxn ang="T14">
                  <a:pos x="T4" y="T5"/>
                </a:cxn>
                <a:cxn ang="T15">
                  <a:pos x="T6" y="T7"/>
                </a:cxn>
                <a:cxn ang="T16">
                  <a:pos x="T8" y="T9"/>
                </a:cxn>
                <a:cxn ang="T17">
                  <a:pos x="T10" y="T11"/>
                </a:cxn>
              </a:cxnLst>
              <a:rect l="T18" t="T19" r="T20" b="T21"/>
              <a:pathLst>
                <a:path w="984222" h="926085">
                  <a:moveTo>
                    <a:pt x="257062" y="0"/>
                  </a:moveTo>
                  <a:lnTo>
                    <a:pt x="853109" y="13745"/>
                  </a:lnTo>
                  <a:lnTo>
                    <a:pt x="984222" y="332068"/>
                  </a:lnTo>
                  <a:lnTo>
                    <a:pt x="671278" y="874104"/>
                  </a:lnTo>
                  <a:lnTo>
                    <a:pt x="327659" y="926085"/>
                  </a:lnTo>
                  <a:lnTo>
                    <a:pt x="0" y="445244"/>
                  </a:lnTo>
                  <a:lnTo>
                    <a:pt x="257062"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03</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34" name="任意多边形 35"/>
            <p:cNvSpPr>
              <a:spLocks noChangeArrowheads="1"/>
            </p:cNvSpPr>
            <p:nvPr/>
          </p:nvSpPr>
          <p:spPr bwMode="auto">
            <a:xfrm rot="2562797">
              <a:off x="3250436" y="2964171"/>
              <a:ext cx="1060450" cy="801687"/>
            </a:xfrm>
            <a:custGeom>
              <a:avLst/>
              <a:gdLst>
                <a:gd name="T0" fmla="*/ 257991 w 1052835"/>
                <a:gd name="T1" fmla="*/ 0 h 795773"/>
                <a:gd name="T2" fmla="*/ 783104 w 1052835"/>
                <a:gd name="T3" fmla="*/ 0 h 795773"/>
                <a:gd name="T4" fmla="*/ 1075341 w 1052835"/>
                <a:gd name="T5" fmla="*/ 534457 h 795773"/>
                <a:gd name="T6" fmla="*/ 860729 w 1052835"/>
                <a:gd name="T7" fmla="*/ 813105 h 795773"/>
                <a:gd name="T8" fmla="*/ 221461 w 1052835"/>
                <a:gd name="T9" fmla="*/ 813105 h 795773"/>
                <a:gd name="T10" fmla="*/ 0 w 1052835"/>
                <a:gd name="T11" fmla="*/ 535598 h 795773"/>
                <a:gd name="T12" fmla="*/ 0 60000 65536"/>
                <a:gd name="T13" fmla="*/ 0 60000 65536"/>
                <a:gd name="T14" fmla="*/ 0 60000 65536"/>
                <a:gd name="T15" fmla="*/ 0 60000 65536"/>
                <a:gd name="T16" fmla="*/ 0 60000 65536"/>
                <a:gd name="T17" fmla="*/ 0 60000 65536"/>
                <a:gd name="T18" fmla="*/ 0 w 1052835"/>
                <a:gd name="T19" fmla="*/ 0 h 795773"/>
                <a:gd name="T20" fmla="*/ 1052835 w 1052835"/>
                <a:gd name="T21" fmla="*/ 795773 h 795773"/>
              </a:gdLst>
              <a:ahLst/>
              <a:cxnLst>
                <a:cxn ang="T12">
                  <a:pos x="T0" y="T1"/>
                </a:cxn>
                <a:cxn ang="T13">
                  <a:pos x="T2" y="T3"/>
                </a:cxn>
                <a:cxn ang="T14">
                  <a:pos x="T4" y="T5"/>
                </a:cxn>
                <a:cxn ang="T15">
                  <a:pos x="T6" y="T7"/>
                </a:cxn>
                <a:cxn ang="T16">
                  <a:pos x="T8" y="T9"/>
                </a:cxn>
                <a:cxn ang="T17">
                  <a:pos x="T10" y="T11"/>
                </a:cxn>
              </a:cxnLst>
              <a:rect l="T18" t="T19" r="T20" b="T21"/>
              <a:pathLst>
                <a:path w="1052835" h="795773">
                  <a:moveTo>
                    <a:pt x="252591" y="0"/>
                  </a:moveTo>
                  <a:lnTo>
                    <a:pt x="766714" y="0"/>
                  </a:lnTo>
                  <a:lnTo>
                    <a:pt x="1052835" y="523064"/>
                  </a:lnTo>
                  <a:lnTo>
                    <a:pt x="842715" y="795773"/>
                  </a:lnTo>
                  <a:lnTo>
                    <a:pt x="216826" y="795773"/>
                  </a:lnTo>
                  <a:lnTo>
                    <a:pt x="0" y="524181"/>
                  </a:lnTo>
                  <a:lnTo>
                    <a:pt x="252591"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04</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40" name="任意多边形 36"/>
            <p:cNvSpPr>
              <a:spLocks noChangeArrowheads="1"/>
            </p:cNvSpPr>
            <p:nvPr/>
          </p:nvSpPr>
          <p:spPr bwMode="auto">
            <a:xfrm rot="2916043">
              <a:off x="2888371" y="1885830"/>
              <a:ext cx="971550" cy="962025"/>
            </a:xfrm>
            <a:custGeom>
              <a:avLst/>
              <a:gdLst>
                <a:gd name="T0" fmla="*/ 722861 w 964104"/>
                <a:gd name="T1" fmla="*/ 0 h 954564"/>
                <a:gd name="T2" fmla="*/ 985673 w 964104"/>
                <a:gd name="T3" fmla="*/ 455289 h 954564"/>
                <a:gd name="T4" fmla="*/ 668813 w 964104"/>
                <a:gd name="T5" fmla="*/ 976099 h 954564"/>
                <a:gd name="T6" fmla="*/ 319946 w 964104"/>
                <a:gd name="T7" fmla="*/ 929456 h 954564"/>
                <a:gd name="T8" fmla="*/ 0 w 964104"/>
                <a:gd name="T9" fmla="*/ 375191 h 954564"/>
                <a:gd name="T10" fmla="*/ 129629 w 964104"/>
                <a:gd name="T11" fmla="*/ 44318 h 954564"/>
                <a:gd name="T12" fmla="*/ 0 60000 65536"/>
                <a:gd name="T13" fmla="*/ 0 60000 65536"/>
                <a:gd name="T14" fmla="*/ 0 60000 65536"/>
                <a:gd name="T15" fmla="*/ 0 60000 65536"/>
                <a:gd name="T16" fmla="*/ 0 60000 65536"/>
                <a:gd name="T17" fmla="*/ 0 60000 65536"/>
                <a:gd name="T18" fmla="*/ 0 w 964104"/>
                <a:gd name="T19" fmla="*/ 0 h 954564"/>
                <a:gd name="T20" fmla="*/ 964104 w 964104"/>
                <a:gd name="T21" fmla="*/ 954564 h 954564"/>
              </a:gdLst>
              <a:ahLst/>
              <a:cxnLst>
                <a:cxn ang="T12">
                  <a:pos x="T0" y="T1"/>
                </a:cxn>
                <a:cxn ang="T13">
                  <a:pos x="T2" y="T3"/>
                </a:cxn>
                <a:cxn ang="T14">
                  <a:pos x="T4" y="T5"/>
                </a:cxn>
                <a:cxn ang="T15">
                  <a:pos x="T6" y="T7"/>
                </a:cxn>
                <a:cxn ang="T16">
                  <a:pos x="T8" y="T9"/>
                </a:cxn>
                <a:cxn ang="T17">
                  <a:pos x="T10" y="T11"/>
                </a:cxn>
              </a:cxnLst>
              <a:rect l="T18" t="T19" r="T20" b="T21"/>
              <a:pathLst>
                <a:path w="964104" h="954564">
                  <a:moveTo>
                    <a:pt x="707042" y="0"/>
                  </a:moveTo>
                  <a:lnTo>
                    <a:pt x="964104" y="445244"/>
                  </a:lnTo>
                  <a:lnTo>
                    <a:pt x="654177" y="954564"/>
                  </a:lnTo>
                  <a:lnTo>
                    <a:pt x="312945" y="908949"/>
                  </a:lnTo>
                  <a:lnTo>
                    <a:pt x="0" y="366913"/>
                  </a:lnTo>
                  <a:lnTo>
                    <a:pt x="126793" y="43340"/>
                  </a:lnTo>
                  <a:lnTo>
                    <a:pt x="707042"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05</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46" name="椭圆 50"/>
            <p:cNvSpPr>
              <a:spLocks noChangeArrowheads="1"/>
            </p:cNvSpPr>
            <p:nvPr/>
          </p:nvSpPr>
          <p:spPr bwMode="auto">
            <a:xfrm>
              <a:off x="3859538" y="2012429"/>
              <a:ext cx="1165225" cy="1165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zh-CN" altLang="en-US" sz="1600" b="0" i="0" u="none" strike="noStrike" kern="0" cap="none" spc="0" normalizeH="0" baseline="0" noProof="0">
                <a:ln>
                  <a:noFill/>
                </a:ln>
                <a:solidFill>
                  <a:srgbClr val="A6A6A6"/>
                </a:solidFill>
                <a:effectLst/>
                <a:uLnTx/>
                <a:uFillTx/>
                <a:latin typeface="微软雅黑" panose="020B0503020204020204" pitchFamily="34" charset="-122"/>
                <a:ea typeface="微软雅黑" panose="020B0503020204020204" pitchFamily="34" charset="-122"/>
              </a:endParaRPr>
            </a:p>
          </p:txBody>
        </p:sp>
        <p:sp>
          <p:nvSpPr>
            <p:cNvPr id="47" name="矩形 51"/>
            <p:cNvSpPr>
              <a:spLocks noChangeArrowheads="1"/>
            </p:cNvSpPr>
            <p:nvPr/>
          </p:nvSpPr>
          <p:spPr bwMode="auto">
            <a:xfrm>
              <a:off x="3651575" y="875262"/>
              <a:ext cx="1581150" cy="332563"/>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粘弹性阻尼材料</a:t>
              </a:r>
            </a:p>
          </p:txBody>
        </p:sp>
        <p:sp>
          <p:nvSpPr>
            <p:cNvPr id="48" name="矩形 52"/>
            <p:cNvSpPr>
              <a:spLocks noChangeArrowheads="1"/>
            </p:cNvSpPr>
            <p:nvPr/>
          </p:nvSpPr>
          <p:spPr bwMode="auto">
            <a:xfrm>
              <a:off x="5768287" y="1990466"/>
              <a:ext cx="1347589"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复合阻尼材料</a:t>
              </a:r>
            </a:p>
          </p:txBody>
        </p:sp>
        <p:sp>
          <p:nvSpPr>
            <p:cNvPr id="49" name="矩形 53"/>
            <p:cNvSpPr>
              <a:spLocks noChangeArrowheads="1"/>
            </p:cNvSpPr>
            <p:nvPr/>
          </p:nvSpPr>
          <p:spPr bwMode="auto">
            <a:xfrm>
              <a:off x="5335799" y="3584613"/>
              <a:ext cx="1116048"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高阻尼合金</a:t>
              </a:r>
            </a:p>
          </p:txBody>
        </p:sp>
        <p:sp>
          <p:nvSpPr>
            <p:cNvPr id="50" name="矩形 54"/>
            <p:cNvSpPr>
              <a:spLocks noChangeArrowheads="1"/>
            </p:cNvSpPr>
            <p:nvPr/>
          </p:nvSpPr>
          <p:spPr bwMode="auto">
            <a:xfrm>
              <a:off x="2014589" y="3562845"/>
              <a:ext cx="1581150"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陶瓷类阻尼材料</a:t>
              </a:r>
            </a:p>
          </p:txBody>
        </p:sp>
        <p:sp>
          <p:nvSpPr>
            <p:cNvPr id="51" name="矩形 58"/>
            <p:cNvSpPr>
              <a:spLocks noChangeArrowheads="1"/>
            </p:cNvSpPr>
            <p:nvPr/>
          </p:nvSpPr>
          <p:spPr bwMode="auto">
            <a:xfrm>
              <a:off x="2040867" y="1990467"/>
              <a:ext cx="1012825"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智能材料</a:t>
              </a:r>
            </a:p>
          </p:txBody>
        </p:sp>
      </p:grpSp>
      <p:sp>
        <p:nvSpPr>
          <p:cNvPr id="52" name="右箭头 51"/>
          <p:cNvSpPr/>
          <p:nvPr/>
        </p:nvSpPr>
        <p:spPr bwMode="auto">
          <a:xfrm>
            <a:off x="3968546" y="1523321"/>
            <a:ext cx="1008112" cy="2880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Franklin Gothic Book" pitchFamily="34" charset="0"/>
              <a:ea typeface="宋体" pitchFamily="2" charset="-122"/>
            </a:endParaRPr>
          </a:p>
        </p:txBody>
      </p:sp>
      <p:graphicFrame>
        <p:nvGraphicFramePr>
          <p:cNvPr id="53" name="表格 52">
            <a:extLst>
              <a:ext uri="{FF2B5EF4-FFF2-40B4-BE49-F238E27FC236}">
                <a16:creationId xmlns:a16="http://schemas.microsoft.com/office/drawing/2014/main" id="{6973DF77-C8C8-459B-9AFD-5BE800F978EE}"/>
              </a:ext>
            </a:extLst>
          </p:cNvPr>
          <p:cNvGraphicFramePr>
            <a:graphicFrameLocks noGrp="1"/>
          </p:cNvGraphicFramePr>
          <p:nvPr>
            <p:extLst>
              <p:ext uri="{D42A27DB-BD31-4B8C-83A1-F6EECF244321}">
                <p14:modId xmlns:p14="http://schemas.microsoft.com/office/powerpoint/2010/main" val="35561704"/>
              </p:ext>
            </p:extLst>
          </p:nvPr>
        </p:nvGraphicFramePr>
        <p:xfrm>
          <a:off x="5413500" y="1560571"/>
          <a:ext cx="3262956" cy="3017520"/>
        </p:xfrm>
        <a:graphic>
          <a:graphicData uri="http://schemas.openxmlformats.org/drawingml/2006/table">
            <a:tbl>
              <a:tblPr firstRow="1" firstCol="1" bandRow="1"/>
              <a:tblGrid>
                <a:gridCol w="1631478">
                  <a:extLst>
                    <a:ext uri="{9D8B030D-6E8A-4147-A177-3AD203B41FA5}">
                      <a16:colId xmlns:a16="http://schemas.microsoft.com/office/drawing/2014/main" val="2133032998"/>
                    </a:ext>
                  </a:extLst>
                </a:gridCol>
                <a:gridCol w="1631478">
                  <a:extLst>
                    <a:ext uri="{9D8B030D-6E8A-4147-A177-3AD203B41FA5}">
                      <a16:colId xmlns:a16="http://schemas.microsoft.com/office/drawing/2014/main" val="2632776425"/>
                    </a:ext>
                  </a:extLst>
                </a:gridCol>
              </a:tblGrid>
              <a:tr h="267307">
                <a:tc>
                  <a:txBody>
                    <a:bodyPr/>
                    <a:lstStyle/>
                    <a:p>
                      <a:pPr marL="127000" indent="127000" algn="ctr">
                        <a:lnSpc>
                          <a:spcPct val="150000"/>
                        </a:lnSpc>
                        <a:spcAft>
                          <a:spcPts val="0"/>
                        </a:spcAft>
                      </a:pPr>
                      <a:r>
                        <a:rPr lang="zh-CN" sz="1200" kern="100" dirty="0">
                          <a:effectLst/>
                          <a:latin typeface="微软雅黑" panose="020B0503020204020204" pitchFamily="34" charset="-122"/>
                          <a:ea typeface="微软雅黑" panose="020B0503020204020204" pitchFamily="34" charset="-122"/>
                        </a:rPr>
                        <a:t>材料</a:t>
                      </a:r>
                    </a:p>
                  </a:txBody>
                  <a:tcPr marL="50120" marR="5012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127000" indent="127000" algn="ctr">
                        <a:lnSpc>
                          <a:spcPct val="150000"/>
                        </a:lnSpc>
                        <a:spcAft>
                          <a:spcPts val="0"/>
                        </a:spcAft>
                      </a:pPr>
                      <a:r>
                        <a:rPr lang="zh-CN" sz="1200" kern="100">
                          <a:effectLst/>
                          <a:latin typeface="微软雅黑" panose="020B0503020204020204" pitchFamily="34" charset="-122"/>
                          <a:ea typeface="微软雅黑" panose="020B0503020204020204" pitchFamily="34" charset="-122"/>
                        </a:rPr>
                        <a:t>损耗因子</a:t>
                      </a:r>
                    </a:p>
                  </a:txBody>
                  <a:tcPr marL="50120" marR="5012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65294012"/>
                  </a:ext>
                </a:extLst>
              </a:tr>
              <a:tr h="267307">
                <a:tc>
                  <a:txBody>
                    <a:bodyPr/>
                    <a:lstStyle/>
                    <a:p>
                      <a:pPr marL="127000" indent="127000" algn="ctr">
                        <a:lnSpc>
                          <a:spcPct val="150000"/>
                        </a:lnSpc>
                        <a:spcAft>
                          <a:spcPts val="0"/>
                        </a:spcAft>
                      </a:pPr>
                      <a:r>
                        <a:rPr lang="zh-CN" sz="1200" kern="100" dirty="0">
                          <a:solidFill>
                            <a:srgbClr val="FF0000"/>
                          </a:solidFill>
                          <a:effectLst/>
                          <a:latin typeface="微软雅黑" panose="020B0503020204020204" pitchFamily="34" charset="-122"/>
                          <a:ea typeface="微软雅黑" panose="020B0503020204020204" pitchFamily="34" charset="-122"/>
                        </a:rPr>
                        <a:t>钢、铁</a:t>
                      </a:r>
                    </a:p>
                  </a:txBody>
                  <a:tcPr marL="50120" marR="5012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marL="127000" indent="127000" algn="ctr">
                        <a:lnSpc>
                          <a:spcPct val="150000"/>
                        </a:lnSpc>
                        <a:spcAft>
                          <a:spcPts val="0"/>
                        </a:spcAft>
                      </a:pPr>
                      <a:r>
                        <a:rPr lang="en-US" sz="1200" kern="100" dirty="0">
                          <a:solidFill>
                            <a:srgbClr val="FF0000"/>
                          </a:solidFill>
                          <a:effectLst/>
                          <a:latin typeface="微软雅黑" panose="020B0503020204020204" pitchFamily="34" charset="-122"/>
                          <a:ea typeface="微软雅黑" panose="020B0503020204020204" pitchFamily="34" charset="-122"/>
                        </a:rPr>
                        <a:t>1</a:t>
                      </a:r>
                      <a:r>
                        <a:rPr lang="zh-CN" sz="1200" kern="100" dirty="0">
                          <a:solidFill>
                            <a:srgbClr val="FF0000"/>
                          </a:solidFill>
                          <a:effectLst/>
                          <a:latin typeface="微软雅黑" panose="020B0503020204020204" pitchFamily="34" charset="-122"/>
                          <a:ea typeface="微软雅黑" panose="020B0503020204020204" pitchFamily="34" charset="-122"/>
                        </a:rPr>
                        <a:t>×</a:t>
                      </a:r>
                      <a:r>
                        <a:rPr lang="en-US" sz="1200" kern="100" dirty="0">
                          <a:solidFill>
                            <a:srgbClr val="FF0000"/>
                          </a:solidFill>
                          <a:effectLst/>
                          <a:latin typeface="微软雅黑" panose="020B0503020204020204" pitchFamily="34" charset="-122"/>
                          <a:ea typeface="微软雅黑" panose="020B0503020204020204" pitchFamily="34" charset="-122"/>
                        </a:rPr>
                        <a:t>10</a:t>
                      </a:r>
                      <a:r>
                        <a:rPr lang="en-US" sz="1200" kern="100" baseline="30000" dirty="0">
                          <a:solidFill>
                            <a:srgbClr val="FF0000"/>
                          </a:solidFill>
                          <a:effectLst/>
                          <a:latin typeface="微软雅黑" panose="020B0503020204020204" pitchFamily="34" charset="-122"/>
                          <a:ea typeface="微软雅黑" panose="020B0503020204020204" pitchFamily="34" charset="-122"/>
                        </a:rPr>
                        <a:t>-4</a:t>
                      </a:r>
                      <a:r>
                        <a:rPr lang="en-US" sz="1200" kern="100" dirty="0">
                          <a:solidFill>
                            <a:srgbClr val="FF0000"/>
                          </a:solidFill>
                          <a:effectLst/>
                          <a:latin typeface="微软雅黑" panose="020B0503020204020204" pitchFamily="34" charset="-122"/>
                          <a:ea typeface="微软雅黑" panose="020B0503020204020204" pitchFamily="34" charset="-122"/>
                        </a:rPr>
                        <a:t>~6</a:t>
                      </a:r>
                      <a:r>
                        <a:rPr lang="zh-CN" sz="1200" kern="100" dirty="0">
                          <a:solidFill>
                            <a:srgbClr val="FF0000"/>
                          </a:solidFill>
                          <a:effectLst/>
                          <a:latin typeface="微软雅黑" panose="020B0503020204020204" pitchFamily="34" charset="-122"/>
                          <a:ea typeface="微软雅黑" panose="020B0503020204020204" pitchFamily="34" charset="-122"/>
                        </a:rPr>
                        <a:t>×</a:t>
                      </a:r>
                      <a:r>
                        <a:rPr lang="en-US" sz="1200" kern="100" dirty="0">
                          <a:solidFill>
                            <a:srgbClr val="FF0000"/>
                          </a:solidFill>
                          <a:effectLst/>
                          <a:latin typeface="微软雅黑" panose="020B0503020204020204" pitchFamily="34" charset="-122"/>
                          <a:ea typeface="微软雅黑" panose="020B0503020204020204" pitchFamily="34" charset="-122"/>
                        </a:rPr>
                        <a:t>10</a:t>
                      </a:r>
                      <a:r>
                        <a:rPr lang="en-US" sz="1200" kern="100" baseline="30000" dirty="0">
                          <a:solidFill>
                            <a:srgbClr val="FF0000"/>
                          </a:solidFill>
                          <a:effectLst/>
                          <a:latin typeface="微软雅黑" panose="020B0503020204020204" pitchFamily="34" charset="-122"/>
                          <a:ea typeface="微软雅黑" panose="020B0503020204020204" pitchFamily="34" charset="-122"/>
                        </a:rPr>
                        <a:t>-4</a:t>
                      </a:r>
                      <a:endParaRPr lang="zh-CN" sz="1200" kern="100" dirty="0">
                        <a:solidFill>
                          <a:srgbClr val="FF0000"/>
                        </a:solidFill>
                        <a:effectLst/>
                        <a:latin typeface="微软雅黑" panose="020B0503020204020204" pitchFamily="34" charset="-122"/>
                        <a:ea typeface="微软雅黑" panose="020B0503020204020204" pitchFamily="34" charset="-122"/>
                      </a:endParaRPr>
                    </a:p>
                  </a:txBody>
                  <a:tcPr marL="50120" marR="5012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4248718974"/>
                  </a:ext>
                </a:extLst>
              </a:tr>
              <a:tr h="267307">
                <a:tc>
                  <a:txBody>
                    <a:bodyPr/>
                    <a:lstStyle/>
                    <a:p>
                      <a:pPr marL="127000" indent="127000" algn="ctr">
                        <a:lnSpc>
                          <a:spcPct val="150000"/>
                        </a:lnSpc>
                        <a:spcAft>
                          <a:spcPts val="0"/>
                        </a:spcAft>
                      </a:pPr>
                      <a:r>
                        <a:rPr lang="zh-CN" sz="1200" kern="100" dirty="0">
                          <a:solidFill>
                            <a:srgbClr val="FF0000"/>
                          </a:solidFill>
                          <a:effectLst/>
                          <a:latin typeface="微软雅黑" panose="020B0503020204020204" pitchFamily="34" charset="-122"/>
                          <a:ea typeface="微软雅黑" panose="020B0503020204020204" pitchFamily="34" charset="-122"/>
                        </a:rPr>
                        <a:t>铝</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solidFill>
                            <a:srgbClr val="FF0000"/>
                          </a:solidFill>
                          <a:effectLst/>
                          <a:latin typeface="微软雅黑" panose="020B0503020204020204" pitchFamily="34" charset="-122"/>
                          <a:ea typeface="微软雅黑" panose="020B0503020204020204" pitchFamily="34" charset="-122"/>
                        </a:rPr>
                        <a:t>2</a:t>
                      </a:r>
                      <a:r>
                        <a:rPr lang="zh-CN" sz="1200" kern="100" dirty="0">
                          <a:solidFill>
                            <a:srgbClr val="FF0000"/>
                          </a:solidFill>
                          <a:effectLst/>
                          <a:latin typeface="微软雅黑" panose="020B0503020204020204" pitchFamily="34" charset="-122"/>
                          <a:ea typeface="微软雅黑" panose="020B0503020204020204" pitchFamily="34" charset="-122"/>
                        </a:rPr>
                        <a:t>×</a:t>
                      </a:r>
                      <a:r>
                        <a:rPr lang="en-US" sz="1200" kern="100" dirty="0">
                          <a:solidFill>
                            <a:srgbClr val="FF0000"/>
                          </a:solidFill>
                          <a:effectLst/>
                          <a:latin typeface="微软雅黑" panose="020B0503020204020204" pitchFamily="34" charset="-122"/>
                          <a:ea typeface="微软雅黑" panose="020B0503020204020204" pitchFamily="34" charset="-122"/>
                        </a:rPr>
                        <a:t>10</a:t>
                      </a:r>
                      <a:r>
                        <a:rPr lang="en-US" sz="1200" kern="100" baseline="30000" dirty="0">
                          <a:solidFill>
                            <a:srgbClr val="FF0000"/>
                          </a:solidFill>
                          <a:effectLst/>
                          <a:latin typeface="微软雅黑" panose="020B0503020204020204" pitchFamily="34" charset="-122"/>
                          <a:ea typeface="微软雅黑" panose="020B0503020204020204" pitchFamily="34" charset="-122"/>
                        </a:rPr>
                        <a:t>-5</a:t>
                      </a:r>
                      <a:r>
                        <a:rPr lang="en-US" sz="1200" kern="100" dirty="0">
                          <a:solidFill>
                            <a:srgbClr val="FF0000"/>
                          </a:solidFill>
                          <a:effectLst/>
                          <a:latin typeface="微软雅黑" panose="020B0503020204020204" pitchFamily="34" charset="-122"/>
                          <a:ea typeface="微软雅黑" panose="020B0503020204020204" pitchFamily="34" charset="-122"/>
                        </a:rPr>
                        <a:t>~2</a:t>
                      </a:r>
                      <a:r>
                        <a:rPr lang="zh-CN" sz="1200" kern="100" dirty="0">
                          <a:solidFill>
                            <a:srgbClr val="FF0000"/>
                          </a:solidFill>
                          <a:effectLst/>
                          <a:latin typeface="微软雅黑" panose="020B0503020204020204" pitchFamily="34" charset="-122"/>
                          <a:ea typeface="微软雅黑" panose="020B0503020204020204" pitchFamily="34" charset="-122"/>
                        </a:rPr>
                        <a:t>×</a:t>
                      </a:r>
                      <a:r>
                        <a:rPr lang="en-US" sz="1200" kern="100" dirty="0">
                          <a:solidFill>
                            <a:srgbClr val="FF0000"/>
                          </a:solidFill>
                          <a:effectLst/>
                          <a:latin typeface="微软雅黑" panose="020B0503020204020204" pitchFamily="34" charset="-122"/>
                          <a:ea typeface="微软雅黑" panose="020B0503020204020204" pitchFamily="34" charset="-122"/>
                        </a:rPr>
                        <a:t>10</a:t>
                      </a:r>
                      <a:r>
                        <a:rPr lang="en-US" sz="1200" kern="100" baseline="30000" dirty="0">
                          <a:solidFill>
                            <a:srgbClr val="FF0000"/>
                          </a:solidFill>
                          <a:effectLst/>
                          <a:latin typeface="微软雅黑" panose="020B0503020204020204" pitchFamily="34" charset="-122"/>
                          <a:ea typeface="微软雅黑" panose="020B0503020204020204" pitchFamily="34" charset="-122"/>
                        </a:rPr>
                        <a:t>-3</a:t>
                      </a:r>
                      <a:endParaRPr lang="zh-CN" sz="1200" kern="100" dirty="0">
                        <a:solidFill>
                          <a:srgbClr val="FF0000"/>
                        </a:solidFill>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3269190632"/>
                  </a:ext>
                </a:extLst>
              </a:tr>
              <a:tr h="267307">
                <a:tc>
                  <a:txBody>
                    <a:bodyPr/>
                    <a:lstStyle/>
                    <a:p>
                      <a:pPr marL="127000" indent="127000" algn="ctr">
                        <a:lnSpc>
                          <a:spcPct val="150000"/>
                        </a:lnSpc>
                        <a:spcAft>
                          <a:spcPts val="0"/>
                        </a:spcAft>
                      </a:pPr>
                      <a:r>
                        <a:rPr lang="zh-CN" sz="1200" kern="100" dirty="0">
                          <a:effectLst/>
                          <a:latin typeface="微软雅黑" panose="020B0503020204020204" pitchFamily="34" charset="-122"/>
                          <a:ea typeface="微软雅黑" panose="020B0503020204020204" pitchFamily="34" charset="-122"/>
                        </a:rPr>
                        <a:t>有色金属</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1</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-4</a:t>
                      </a:r>
                      <a:r>
                        <a:rPr lang="en-US" sz="1200" kern="100" dirty="0">
                          <a:effectLst/>
                          <a:latin typeface="微软雅黑" panose="020B0503020204020204" pitchFamily="34" charset="-122"/>
                          <a:ea typeface="微软雅黑" panose="020B0503020204020204" pitchFamily="34" charset="-122"/>
                        </a:rPr>
                        <a:t>~2</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-3</a:t>
                      </a:r>
                      <a:endParaRPr lang="zh-CN" sz="1200" kern="100" dirty="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2926341001"/>
                  </a:ext>
                </a:extLst>
              </a:tr>
              <a:tr h="267307">
                <a:tc>
                  <a:txBody>
                    <a:bodyPr/>
                    <a:lstStyle/>
                    <a:p>
                      <a:pPr marL="127000" indent="127000" algn="ctr">
                        <a:lnSpc>
                          <a:spcPct val="150000"/>
                        </a:lnSpc>
                        <a:spcAft>
                          <a:spcPts val="0"/>
                        </a:spcAft>
                      </a:pPr>
                      <a:r>
                        <a:rPr lang="zh-CN" sz="1200" kern="100">
                          <a:effectLst/>
                          <a:latin typeface="微软雅黑" panose="020B0503020204020204" pitchFamily="34" charset="-122"/>
                          <a:ea typeface="微软雅黑" panose="020B0503020204020204" pitchFamily="34" charset="-122"/>
                        </a:rPr>
                        <a:t>铅</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-4</a:t>
                      </a:r>
                      <a:endParaRPr lang="zh-CN" sz="1200" kern="10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3262209605"/>
                  </a:ext>
                </a:extLst>
              </a:tr>
              <a:tr h="267307">
                <a:tc>
                  <a:txBody>
                    <a:bodyPr/>
                    <a:lstStyle/>
                    <a:p>
                      <a:pPr marL="127000" indent="127000" algn="ctr">
                        <a:lnSpc>
                          <a:spcPct val="150000"/>
                        </a:lnSpc>
                        <a:spcAft>
                          <a:spcPts val="0"/>
                        </a:spcAft>
                      </a:pPr>
                      <a:r>
                        <a:rPr lang="zh-CN" sz="1200" kern="100" dirty="0">
                          <a:effectLst/>
                          <a:latin typeface="微软雅黑" panose="020B0503020204020204" pitchFamily="34" charset="-122"/>
                          <a:ea typeface="微软雅黑" panose="020B0503020204020204" pitchFamily="34" charset="-122"/>
                        </a:rPr>
                        <a:t>铜</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2</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-3</a:t>
                      </a:r>
                      <a:endParaRPr lang="zh-CN" sz="1200" kern="100" dirty="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1659647588"/>
                  </a:ext>
                </a:extLst>
              </a:tr>
              <a:tr h="267307">
                <a:tc>
                  <a:txBody>
                    <a:bodyPr/>
                    <a:lstStyle/>
                    <a:p>
                      <a:pPr marL="127000" indent="127000" algn="ctr">
                        <a:lnSpc>
                          <a:spcPct val="150000"/>
                        </a:lnSpc>
                        <a:spcAft>
                          <a:spcPts val="0"/>
                        </a:spcAft>
                      </a:pPr>
                      <a:r>
                        <a:rPr lang="zh-CN" sz="1200" kern="100">
                          <a:effectLst/>
                          <a:latin typeface="微软雅黑" panose="020B0503020204020204" pitchFamily="34" charset="-122"/>
                          <a:ea typeface="微软雅黑" panose="020B0503020204020204" pitchFamily="34" charset="-122"/>
                        </a:rPr>
                        <a:t>有机玻璃</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2</a:t>
                      </a:r>
                      <a:r>
                        <a:rPr lang="zh-CN" sz="1200" kern="10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r>
                        <a:rPr lang="en-US" sz="1200" kern="100" dirty="0">
                          <a:effectLst/>
                          <a:latin typeface="微软雅黑" panose="020B0503020204020204" pitchFamily="34" charset="-122"/>
                          <a:ea typeface="微软雅黑" panose="020B0503020204020204" pitchFamily="34" charset="-122"/>
                        </a:rPr>
                        <a:t>~4</a:t>
                      </a:r>
                      <a:r>
                        <a:rPr lang="zh-CN" sz="1200" kern="10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endParaRPr lang="zh-CN" sz="1200" kern="10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3306597792"/>
                  </a:ext>
                </a:extLst>
              </a:tr>
              <a:tr h="267307">
                <a:tc>
                  <a:txBody>
                    <a:bodyPr/>
                    <a:lstStyle/>
                    <a:p>
                      <a:pPr marL="127000" indent="127000" algn="ctr">
                        <a:lnSpc>
                          <a:spcPct val="150000"/>
                        </a:lnSpc>
                        <a:spcAft>
                          <a:spcPts val="0"/>
                        </a:spcAft>
                      </a:pPr>
                      <a:r>
                        <a:rPr lang="zh-CN" sz="1200" kern="100">
                          <a:effectLst/>
                          <a:latin typeface="微软雅黑" panose="020B0503020204020204" pitchFamily="34" charset="-122"/>
                          <a:ea typeface="微软雅黑" panose="020B0503020204020204" pitchFamily="34" charset="-122"/>
                        </a:rPr>
                        <a:t>木</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0.8</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r>
                        <a:rPr lang="en-US" sz="1200" kern="100" dirty="0">
                          <a:effectLst/>
                          <a:latin typeface="微软雅黑" panose="020B0503020204020204" pitchFamily="34" charset="-122"/>
                          <a:ea typeface="微软雅黑" panose="020B0503020204020204" pitchFamily="34" charset="-122"/>
                        </a:rPr>
                        <a:t>~1</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endParaRPr lang="zh-CN" sz="1200" kern="100" dirty="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469617072"/>
                  </a:ext>
                </a:extLst>
              </a:tr>
              <a:tr h="267307">
                <a:tc>
                  <a:txBody>
                    <a:bodyPr/>
                    <a:lstStyle/>
                    <a:p>
                      <a:pPr marL="127000" indent="127000" algn="ctr">
                        <a:lnSpc>
                          <a:spcPct val="150000"/>
                        </a:lnSpc>
                        <a:spcAft>
                          <a:spcPts val="0"/>
                        </a:spcAft>
                      </a:pPr>
                      <a:r>
                        <a:rPr lang="zh-CN" sz="1200" kern="100">
                          <a:effectLst/>
                          <a:latin typeface="微软雅黑" panose="020B0503020204020204" pitchFamily="34" charset="-122"/>
                          <a:ea typeface="微软雅黑" panose="020B0503020204020204" pitchFamily="34" charset="-122"/>
                        </a:rPr>
                        <a:t>胶合板</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1</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r>
                        <a:rPr lang="en-US" sz="1200" kern="100" dirty="0">
                          <a:effectLst/>
                          <a:latin typeface="微软雅黑" panose="020B0503020204020204" pitchFamily="34" charset="-122"/>
                          <a:ea typeface="微软雅黑" panose="020B0503020204020204" pitchFamily="34" charset="-122"/>
                        </a:rPr>
                        <a:t>~1.3</a:t>
                      </a:r>
                      <a:r>
                        <a:rPr lang="zh-CN" sz="1200" kern="100" dirty="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endParaRPr lang="zh-CN" sz="1200" kern="100" dirty="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2530207882"/>
                  </a:ext>
                </a:extLst>
              </a:tr>
              <a:tr h="267307">
                <a:tc>
                  <a:txBody>
                    <a:bodyPr/>
                    <a:lstStyle/>
                    <a:p>
                      <a:pPr marL="127000" indent="127000" algn="ctr">
                        <a:lnSpc>
                          <a:spcPct val="150000"/>
                        </a:lnSpc>
                        <a:spcAft>
                          <a:spcPts val="0"/>
                        </a:spcAft>
                      </a:pPr>
                      <a:r>
                        <a:rPr lang="zh-CN" sz="1200" kern="100" dirty="0">
                          <a:effectLst/>
                          <a:latin typeface="微软雅黑" panose="020B0503020204020204" pitchFamily="34" charset="-122"/>
                          <a:ea typeface="微软雅黑" panose="020B0503020204020204" pitchFamily="34" charset="-122"/>
                        </a:rPr>
                        <a:t>混凝土</a:t>
                      </a:r>
                    </a:p>
                  </a:txBody>
                  <a:tcPr marL="50120" marR="50120" marT="0" marB="0">
                    <a:lnL>
                      <a:noFill/>
                    </a:lnL>
                    <a:lnR>
                      <a:noFill/>
                    </a:lnR>
                    <a:lnT>
                      <a:noFill/>
                    </a:lnT>
                    <a:lnB>
                      <a:noFill/>
                    </a:lnB>
                  </a:tcPr>
                </a:tc>
                <a:tc>
                  <a:txBody>
                    <a:bodyPr/>
                    <a:lstStyle/>
                    <a:p>
                      <a:pPr marL="127000" indent="127000" algn="ctr">
                        <a:lnSpc>
                          <a:spcPct val="150000"/>
                        </a:lnSpc>
                        <a:spcAft>
                          <a:spcPts val="0"/>
                        </a:spcAft>
                      </a:pPr>
                      <a:r>
                        <a:rPr lang="en-US" sz="1200" kern="100" dirty="0">
                          <a:effectLst/>
                          <a:latin typeface="微软雅黑" panose="020B0503020204020204" pitchFamily="34" charset="-122"/>
                          <a:ea typeface="微软雅黑" panose="020B0503020204020204" pitchFamily="34" charset="-122"/>
                        </a:rPr>
                        <a:t>1.5</a:t>
                      </a:r>
                      <a:r>
                        <a:rPr lang="zh-CN" sz="1200" kern="10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r>
                        <a:rPr lang="en-US" sz="1200" kern="100" dirty="0">
                          <a:effectLst/>
                          <a:latin typeface="微软雅黑" panose="020B0503020204020204" pitchFamily="34" charset="-122"/>
                          <a:ea typeface="微软雅黑" panose="020B0503020204020204" pitchFamily="34" charset="-122"/>
                        </a:rPr>
                        <a:t>~1</a:t>
                      </a:r>
                      <a:r>
                        <a:rPr lang="zh-CN" sz="1200" kern="100">
                          <a:effectLst/>
                          <a:latin typeface="微软雅黑" panose="020B0503020204020204" pitchFamily="34" charset="-122"/>
                          <a:ea typeface="微软雅黑" panose="020B0503020204020204" pitchFamily="34" charset="-122"/>
                        </a:rPr>
                        <a:t>×</a:t>
                      </a:r>
                      <a:r>
                        <a:rPr lang="en-US" sz="1200" kern="100" dirty="0">
                          <a:effectLst/>
                          <a:latin typeface="微软雅黑" panose="020B0503020204020204" pitchFamily="34" charset="-122"/>
                          <a:ea typeface="微软雅黑" panose="020B0503020204020204" pitchFamily="34" charset="-122"/>
                        </a:rPr>
                        <a:t>10</a:t>
                      </a:r>
                      <a:r>
                        <a:rPr lang="en-US" sz="1200" kern="100" baseline="30000" dirty="0">
                          <a:effectLst/>
                          <a:latin typeface="微软雅黑" panose="020B0503020204020204" pitchFamily="34" charset="-122"/>
                          <a:ea typeface="微软雅黑" panose="020B0503020204020204" pitchFamily="34" charset="-122"/>
                        </a:rPr>
                        <a:t>-2</a:t>
                      </a:r>
                      <a:endParaRPr lang="zh-CN" sz="1200" kern="100">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a:noFill/>
                    </a:lnB>
                  </a:tcPr>
                </a:tc>
                <a:extLst>
                  <a:ext uri="{0D108BD9-81ED-4DB2-BD59-A6C34878D82A}">
                    <a16:rowId xmlns:a16="http://schemas.microsoft.com/office/drawing/2014/main" val="3715589519"/>
                  </a:ext>
                </a:extLst>
              </a:tr>
              <a:tr h="267307">
                <a:tc>
                  <a:txBody>
                    <a:bodyPr/>
                    <a:lstStyle/>
                    <a:p>
                      <a:pPr marL="127000" indent="127000" algn="ctr">
                        <a:lnSpc>
                          <a:spcPct val="150000"/>
                        </a:lnSpc>
                        <a:spcAft>
                          <a:spcPts val="0"/>
                        </a:spcAft>
                      </a:pPr>
                      <a:r>
                        <a:rPr lang="zh-CN" sz="1200" kern="100" dirty="0">
                          <a:solidFill>
                            <a:srgbClr val="FF0000"/>
                          </a:solidFill>
                          <a:effectLst/>
                          <a:latin typeface="微软雅黑" panose="020B0503020204020204" pitchFamily="34" charset="-122"/>
                          <a:ea typeface="微软雅黑" panose="020B0503020204020204" pitchFamily="34" charset="-122"/>
                        </a:rPr>
                        <a:t>粘弹性材料</a:t>
                      </a:r>
                    </a:p>
                  </a:txBody>
                  <a:tcPr marL="50120" marR="5012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marL="127000" indent="127000" algn="ctr">
                        <a:lnSpc>
                          <a:spcPct val="150000"/>
                        </a:lnSpc>
                        <a:spcAft>
                          <a:spcPts val="0"/>
                        </a:spcAft>
                      </a:pPr>
                      <a:r>
                        <a:rPr lang="en-US" sz="1200" kern="100" dirty="0">
                          <a:solidFill>
                            <a:srgbClr val="FF0000"/>
                          </a:solidFill>
                          <a:effectLst/>
                          <a:latin typeface="微软雅黑" panose="020B0503020204020204" pitchFamily="34" charset="-122"/>
                          <a:ea typeface="微软雅黑" panose="020B0503020204020204" pitchFamily="34" charset="-122"/>
                        </a:rPr>
                        <a:t>0.2~1</a:t>
                      </a:r>
                      <a:endParaRPr lang="zh-CN" sz="1200" kern="100" dirty="0">
                        <a:solidFill>
                          <a:srgbClr val="FF0000"/>
                        </a:solidFill>
                        <a:effectLst/>
                        <a:latin typeface="微软雅黑" panose="020B0503020204020204" pitchFamily="34" charset="-122"/>
                        <a:ea typeface="微软雅黑" panose="020B0503020204020204" pitchFamily="34" charset="-122"/>
                      </a:endParaRPr>
                    </a:p>
                  </a:txBody>
                  <a:tcPr marL="50120" marR="5012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30893267"/>
                  </a:ext>
                </a:extLst>
              </a:tr>
            </a:tbl>
          </a:graphicData>
        </a:graphic>
      </p:graphicFrame>
      <p:sp>
        <p:nvSpPr>
          <p:cNvPr id="54" name="圆角矩形 22">
            <a:extLst>
              <a:ext uri="{FF2B5EF4-FFF2-40B4-BE49-F238E27FC236}">
                <a16:creationId xmlns:a16="http://schemas.microsoft.com/office/drawing/2014/main" id="{C9E6AF8E-D959-43B6-9A91-8078EAC9CD97}"/>
              </a:ext>
            </a:extLst>
          </p:cNvPr>
          <p:cNvSpPr/>
          <p:nvPr/>
        </p:nvSpPr>
        <p:spPr>
          <a:xfrm>
            <a:off x="5413500" y="3100231"/>
            <a:ext cx="3349562" cy="847325"/>
          </a:xfrm>
          <a:prstGeom prst="roundRect">
            <a:avLst>
              <a:gd name="adj" fmla="val 3888"/>
            </a:avLst>
          </a:prstGeom>
          <a:solidFill>
            <a:schemeClr val="accent1"/>
          </a:solidFill>
          <a:ln w="12700">
            <a:solidFill>
              <a:schemeClr val="bg1"/>
            </a:solidFill>
          </a:ln>
          <a:effectLst>
            <a:outerShdw blurRad="25400" dist="25400" dir="8100000" algn="tr" rotWithShape="0">
              <a:schemeClr val="bg1">
                <a:alpha val="6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zh-CN" altLang="en-US" b="1" dirty="0" smtClean="0">
                <a:solidFill>
                  <a:srgbClr val="FFC000"/>
                </a:solidFill>
                <a:latin typeface="微软雅黑" pitchFamily="34" charset="-122"/>
                <a:ea typeface="微软雅黑" pitchFamily="34" charset="-122"/>
                <a:cs typeface="+mn-ea"/>
                <a:sym typeface="+mn-lt"/>
              </a:rPr>
              <a:t>粘弹性</a:t>
            </a:r>
            <a:r>
              <a:rPr lang="zh-CN" altLang="en-US" b="1" dirty="0">
                <a:solidFill>
                  <a:srgbClr val="FFC000"/>
                </a:solidFill>
                <a:latin typeface="微软雅黑" pitchFamily="34" charset="-122"/>
                <a:ea typeface="微软雅黑" pitchFamily="34" charset="-122"/>
                <a:cs typeface="+mn-ea"/>
                <a:sym typeface="+mn-lt"/>
              </a:rPr>
              <a:t>材料的损耗因子远高于其他</a:t>
            </a:r>
            <a:r>
              <a:rPr lang="zh-CN" altLang="en-US" b="1" dirty="0" smtClean="0">
                <a:solidFill>
                  <a:srgbClr val="FFC000"/>
                </a:solidFill>
                <a:latin typeface="微软雅黑" pitchFamily="34" charset="-122"/>
                <a:ea typeface="微软雅黑" pitchFamily="34" charset="-122"/>
                <a:cs typeface="+mn-ea"/>
                <a:sym typeface="+mn-lt"/>
              </a:rPr>
              <a:t>材料</a:t>
            </a:r>
            <a:endParaRPr lang="zh-CN" altLang="en-US" b="1" dirty="0">
              <a:solidFill>
                <a:srgbClr val="FFC000"/>
              </a:solidFill>
              <a:latin typeface="微软雅黑" pitchFamily="34" charset="-122"/>
              <a:ea typeface="微软雅黑" pitchFamily="34" charset="-122"/>
              <a:cs typeface="+mn-ea"/>
              <a:sym typeface="+mn-lt"/>
            </a:endParaRPr>
          </a:p>
        </p:txBody>
      </p:sp>
    </p:spTree>
    <p:extLst>
      <p:ext uri="{BB962C8B-B14F-4D97-AF65-F5344CB8AC3E}">
        <p14:creationId xmlns:p14="http://schemas.microsoft.com/office/powerpoint/2010/main" val="156083615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par>
                          <p:cTn id="19" fill="hold">
                            <p:stCondLst>
                              <p:cond delay="0"/>
                            </p:stCondLst>
                            <p:childTnLst>
                              <p:par>
                                <p:cTn id="20" presetID="2" presetClass="entr" presetSubtype="2" fill="hold" nodeType="afterEffect">
                                  <p:stCondLst>
                                    <p:cond delay="0"/>
                                  </p:stCondLst>
                                  <p:childTnLst>
                                    <p:set>
                                      <p:cBhvr>
                                        <p:cTn id="21" dur="1" fill="hold">
                                          <p:stCondLst>
                                            <p:cond delay="0"/>
                                          </p:stCondLst>
                                        </p:cTn>
                                        <p:tgtEl>
                                          <p:spTgt spid="53"/>
                                        </p:tgtEl>
                                        <p:attrNameLst>
                                          <p:attrName>style.visibility</p:attrName>
                                        </p:attrNameLst>
                                      </p:cBhvr>
                                      <p:to>
                                        <p:strVal val="visible"/>
                                      </p:to>
                                    </p:set>
                                    <p:anim calcmode="lin" valueType="num">
                                      <p:cBhvr additive="base">
                                        <p:cTn id="22" dur="500" fill="hold"/>
                                        <p:tgtEl>
                                          <p:spTgt spid="53"/>
                                        </p:tgtEl>
                                        <p:attrNameLst>
                                          <p:attrName>ppt_x</p:attrName>
                                        </p:attrNameLst>
                                      </p:cBhvr>
                                      <p:tavLst>
                                        <p:tav tm="0">
                                          <p:val>
                                            <p:strVal val="1+#ppt_w/2"/>
                                          </p:val>
                                        </p:tav>
                                        <p:tav tm="100000">
                                          <p:val>
                                            <p:strVal val="#ppt_x"/>
                                          </p:val>
                                        </p:tav>
                                      </p:tavLst>
                                    </p:anim>
                                    <p:anim calcmode="lin" valueType="num">
                                      <p:cBhvr additive="base">
                                        <p:cTn id="23" dur="500" fill="hold"/>
                                        <p:tgtEl>
                                          <p:spTgt spid="53"/>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2">
            <a:extLst>
              <a:ext uri="{FF2B5EF4-FFF2-40B4-BE49-F238E27FC236}">
                <a16:creationId xmlns:a16="http://schemas.microsoft.com/office/drawing/2014/main" id="{2D1856E7-9737-48E4-A22A-BBFF8F46CFA5}"/>
              </a:ext>
            </a:extLst>
          </p:cNvPr>
          <p:cNvGrpSpPr>
            <a:grpSpLocks/>
          </p:cNvGrpSpPr>
          <p:nvPr/>
        </p:nvGrpSpPr>
        <p:grpSpPr bwMode="auto">
          <a:xfrm>
            <a:off x="323528" y="68565"/>
            <a:ext cx="5472608" cy="461665"/>
            <a:chOff x="-83670" y="-20960"/>
            <a:chExt cx="5472144" cy="461734"/>
          </a:xfrm>
        </p:grpSpPr>
        <p:sp>
          <p:nvSpPr>
            <p:cNvPr id="37" name="TextBox 3">
              <a:extLst>
                <a:ext uri="{FF2B5EF4-FFF2-40B4-BE49-F238E27FC236}">
                  <a16:creationId xmlns:a16="http://schemas.microsoft.com/office/drawing/2014/main" id="{9CCCF676-C9FC-49E3-9E35-653E2BBB2AA9}"/>
                </a:ext>
              </a:extLst>
            </p:cNvPr>
            <p:cNvSpPr>
              <a:spLocks noChangeArrowheads="1"/>
            </p:cNvSpPr>
            <p:nvPr/>
          </p:nvSpPr>
          <p:spPr bwMode="auto">
            <a:xfrm>
              <a:off x="-83670" y="-20960"/>
              <a:ext cx="1224032"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b="1" dirty="0">
                  <a:solidFill>
                    <a:srgbClr val="254375"/>
                  </a:solidFill>
                  <a:latin typeface="微软雅黑" panose="020B0503020204020204" pitchFamily="34" charset="-122"/>
                  <a:ea typeface="微软雅黑" panose="020B0503020204020204" pitchFamily="34" charset="-122"/>
                  <a:sym typeface="微软雅黑" panose="020B0503020204020204" pitchFamily="34" charset="-122"/>
                </a:rPr>
                <a:t>第一章</a:t>
              </a:r>
              <a:endParaRPr lang="zh-CN" altLang="zh-CN" dirty="0">
                <a:solidFill>
                  <a:srgbClr val="254375"/>
                </a:solidFill>
              </a:endParaRPr>
            </a:p>
          </p:txBody>
        </p:sp>
        <p:sp>
          <p:nvSpPr>
            <p:cNvPr id="38" name="矩形 24">
              <a:extLst>
                <a:ext uri="{FF2B5EF4-FFF2-40B4-BE49-F238E27FC236}">
                  <a16:creationId xmlns:a16="http://schemas.microsoft.com/office/drawing/2014/main" id="{4C0A0B20-16F6-41B2-9436-CEDA33034939}"/>
                </a:ext>
              </a:extLst>
            </p:cNvPr>
            <p:cNvSpPr>
              <a:spLocks noChangeArrowheads="1"/>
            </p:cNvSpPr>
            <p:nvPr/>
          </p:nvSpPr>
          <p:spPr bwMode="auto">
            <a:xfrm>
              <a:off x="927705" y="-20960"/>
              <a:ext cx="4460769" cy="4617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eaLnBrk="1" hangingPunct="1"/>
              <a:r>
                <a:rPr lang="zh-CN" altLang="en-US" sz="2400" dirty="0" smtClean="0">
                  <a:solidFill>
                    <a:srgbClr val="998530"/>
                  </a:solidFill>
                  <a:latin typeface="微软雅黑" panose="020B0503020204020204" pitchFamily="34" charset="-122"/>
                  <a:ea typeface="微软雅黑" panose="020B0503020204020204" pitchFamily="34" charset="-122"/>
                </a:rPr>
                <a:t>阻尼减振涂层技术</a:t>
              </a:r>
              <a:r>
                <a:rPr lang="zh-CN" altLang="en-US" sz="2400" dirty="0">
                  <a:solidFill>
                    <a:srgbClr val="998530"/>
                  </a:solidFill>
                  <a:latin typeface="微软雅黑" panose="020B0503020204020204" pitchFamily="34" charset="-122"/>
                  <a:ea typeface="微软雅黑" panose="020B0503020204020204" pitchFamily="34" charset="-122"/>
                </a:rPr>
                <a:t>研究现状</a:t>
              </a:r>
            </a:p>
          </p:txBody>
        </p:sp>
      </p:grpSp>
      <p:cxnSp>
        <p:nvCxnSpPr>
          <p:cNvPr id="39" name="直接连接符 3">
            <a:extLst>
              <a:ext uri="{FF2B5EF4-FFF2-40B4-BE49-F238E27FC236}">
                <a16:creationId xmlns:a16="http://schemas.microsoft.com/office/drawing/2014/main" id="{799A92C5-78E8-41E9-B488-31F59EEA7073}"/>
              </a:ext>
            </a:extLst>
          </p:cNvPr>
          <p:cNvCxnSpPr>
            <a:cxnSpLocks noChangeShapeType="1"/>
          </p:cNvCxnSpPr>
          <p:nvPr/>
        </p:nvCxnSpPr>
        <p:spPr bwMode="auto">
          <a:xfrm>
            <a:off x="435744" y="123478"/>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cxnSp>
        <p:nvCxnSpPr>
          <p:cNvPr id="15" name="直接连接符 3">
            <a:extLst>
              <a:ext uri="{FF2B5EF4-FFF2-40B4-BE49-F238E27FC236}">
                <a16:creationId xmlns:a16="http://schemas.microsoft.com/office/drawing/2014/main" id="{FD6088E2-1482-4D43-87CB-7DD24552AFCF}"/>
              </a:ext>
            </a:extLst>
          </p:cNvPr>
          <p:cNvCxnSpPr>
            <a:cxnSpLocks noChangeShapeType="1"/>
          </p:cNvCxnSpPr>
          <p:nvPr/>
        </p:nvCxnSpPr>
        <p:spPr bwMode="auto">
          <a:xfrm>
            <a:off x="435744" y="530230"/>
            <a:ext cx="5288384" cy="0"/>
          </a:xfrm>
          <a:prstGeom prst="line">
            <a:avLst/>
          </a:prstGeom>
          <a:noFill/>
          <a:ln w="19050">
            <a:solidFill>
              <a:srgbClr val="A6A6A6"/>
            </a:solidFill>
            <a:round/>
            <a:headEnd/>
            <a:tailEnd/>
          </a:ln>
          <a:extLst>
            <a:ext uri="{909E8E84-426E-40DD-AFC4-6F175D3DCCD1}">
              <a14:hiddenFill xmlns:a14="http://schemas.microsoft.com/office/drawing/2010/main">
                <a:noFill/>
              </a14:hiddenFill>
            </a:ext>
          </a:extLst>
        </p:spPr>
      </p:cxnSp>
      <p:grpSp>
        <p:nvGrpSpPr>
          <p:cNvPr id="29" name="组合 28"/>
          <p:cNvGrpSpPr/>
          <p:nvPr/>
        </p:nvGrpSpPr>
        <p:grpSpPr>
          <a:xfrm>
            <a:off x="0" y="746926"/>
            <a:ext cx="5180849" cy="3365858"/>
            <a:chOff x="2014589" y="641028"/>
            <a:chExt cx="5101287" cy="3276148"/>
          </a:xfrm>
        </p:grpSpPr>
        <p:sp>
          <p:nvSpPr>
            <p:cNvPr id="30" name="任意多边形 32"/>
            <p:cNvSpPr>
              <a:spLocks noChangeArrowheads="1"/>
            </p:cNvSpPr>
            <p:nvPr/>
          </p:nvSpPr>
          <p:spPr bwMode="auto">
            <a:xfrm>
              <a:off x="3911925" y="1283766"/>
              <a:ext cx="1060450" cy="801688"/>
            </a:xfrm>
            <a:custGeom>
              <a:avLst/>
              <a:gdLst>
                <a:gd name="T0" fmla="*/ 425503 w 747713"/>
                <a:gd name="T1" fmla="*/ 0 h 565150"/>
                <a:gd name="T2" fmla="*/ 1692965 w 747713"/>
                <a:gd name="T3" fmla="*/ 0 h 565150"/>
                <a:gd name="T4" fmla="*/ 2132049 w 747713"/>
                <a:gd name="T5" fmla="*/ 550208 h 565150"/>
                <a:gd name="T6" fmla="*/ 1620537 w 747713"/>
                <a:gd name="T7" fmla="*/ 1612126 h 565150"/>
                <a:gd name="T8" fmla="*/ 579409 w 747713"/>
                <a:gd name="T9" fmla="*/ 1612126 h 565150"/>
                <a:gd name="T10" fmla="*/ 0 w 747713"/>
                <a:gd name="T11" fmla="*/ 552469 h 565150"/>
                <a:gd name="T12" fmla="*/ 425503 w 747713"/>
                <a:gd name="T13" fmla="*/ 0 h 565150"/>
                <a:gd name="T14" fmla="*/ 0 60000 65536"/>
                <a:gd name="T15" fmla="*/ 0 60000 65536"/>
                <a:gd name="T16" fmla="*/ 0 60000 65536"/>
                <a:gd name="T17" fmla="*/ 0 60000 65536"/>
                <a:gd name="T18" fmla="*/ 0 60000 65536"/>
                <a:gd name="T19" fmla="*/ 0 60000 65536"/>
                <a:gd name="T20" fmla="*/ 0 60000 65536"/>
                <a:gd name="T21" fmla="*/ 0 w 747713"/>
                <a:gd name="T22" fmla="*/ 0 h 565150"/>
                <a:gd name="T23" fmla="*/ 747713 w 747713"/>
                <a:gd name="T24" fmla="*/ 565150 h 56515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47713" h="565150">
                  <a:moveTo>
                    <a:pt x="149225" y="0"/>
                  </a:moveTo>
                  <a:lnTo>
                    <a:pt x="593725" y="0"/>
                  </a:lnTo>
                  <a:lnTo>
                    <a:pt x="747713" y="192882"/>
                  </a:lnTo>
                  <a:lnTo>
                    <a:pt x="568325" y="565150"/>
                  </a:lnTo>
                  <a:lnTo>
                    <a:pt x="203200" y="565150"/>
                  </a:lnTo>
                  <a:lnTo>
                    <a:pt x="0" y="193675"/>
                  </a:lnTo>
                  <a:lnTo>
                    <a:pt x="149225"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01</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32" name="任意多边形 33"/>
            <p:cNvSpPr>
              <a:spLocks noChangeArrowheads="1"/>
            </p:cNvSpPr>
            <p:nvPr/>
          </p:nvSpPr>
          <p:spPr bwMode="auto">
            <a:xfrm rot="566961">
              <a:off x="4932281" y="1780891"/>
              <a:ext cx="971550" cy="960437"/>
            </a:xfrm>
            <a:custGeom>
              <a:avLst/>
              <a:gdLst>
                <a:gd name="T0" fmla="*/ 316861 w 964104"/>
                <a:gd name="T1" fmla="*/ 0 h 954563"/>
                <a:gd name="T2" fmla="*/ 665727 w 964104"/>
                <a:gd name="T3" fmla="*/ 46489 h 954563"/>
                <a:gd name="T4" fmla="*/ 985673 w 964104"/>
                <a:gd name="T5" fmla="*/ 598927 h 954563"/>
                <a:gd name="T6" fmla="*/ 856044 w 964104"/>
                <a:gd name="T7" fmla="*/ 928709 h 954563"/>
                <a:gd name="T8" fmla="*/ 262812 w 964104"/>
                <a:gd name="T9" fmla="*/ 972881 h 954563"/>
                <a:gd name="T10" fmla="*/ 0 w 964104"/>
                <a:gd name="T11" fmla="*/ 519094 h 954563"/>
                <a:gd name="T12" fmla="*/ 0 60000 65536"/>
                <a:gd name="T13" fmla="*/ 0 60000 65536"/>
                <a:gd name="T14" fmla="*/ 0 60000 65536"/>
                <a:gd name="T15" fmla="*/ 0 60000 65536"/>
                <a:gd name="T16" fmla="*/ 0 60000 65536"/>
                <a:gd name="T17" fmla="*/ 0 60000 65536"/>
                <a:gd name="T18" fmla="*/ 0 w 964104"/>
                <a:gd name="T19" fmla="*/ 0 h 954563"/>
                <a:gd name="T20" fmla="*/ 964104 w 964104"/>
                <a:gd name="T21" fmla="*/ 954563 h 954563"/>
              </a:gdLst>
              <a:ahLst/>
              <a:cxnLst>
                <a:cxn ang="T12">
                  <a:pos x="T0" y="T1"/>
                </a:cxn>
                <a:cxn ang="T13">
                  <a:pos x="T2" y="T3"/>
                </a:cxn>
                <a:cxn ang="T14">
                  <a:pos x="T4" y="T5"/>
                </a:cxn>
                <a:cxn ang="T15">
                  <a:pos x="T6" y="T7"/>
                </a:cxn>
                <a:cxn ang="T16">
                  <a:pos x="T8" y="T9"/>
                </a:cxn>
                <a:cxn ang="T17">
                  <a:pos x="T10" y="T11"/>
                </a:cxn>
              </a:cxnLst>
              <a:rect l="T18" t="T19" r="T20" b="T21"/>
              <a:pathLst>
                <a:path w="964104" h="954563">
                  <a:moveTo>
                    <a:pt x="309927" y="0"/>
                  </a:moveTo>
                  <a:lnTo>
                    <a:pt x="651159" y="45614"/>
                  </a:lnTo>
                  <a:lnTo>
                    <a:pt x="964104" y="587650"/>
                  </a:lnTo>
                  <a:lnTo>
                    <a:pt x="837311" y="911223"/>
                  </a:lnTo>
                  <a:lnTo>
                    <a:pt x="257061" y="954563"/>
                  </a:lnTo>
                  <a:lnTo>
                    <a:pt x="0" y="509320"/>
                  </a:lnTo>
                  <a:lnTo>
                    <a:pt x="309927"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02</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33" name="任意多边形 34"/>
            <p:cNvSpPr>
              <a:spLocks noChangeArrowheads="1"/>
            </p:cNvSpPr>
            <p:nvPr/>
          </p:nvSpPr>
          <p:spPr bwMode="auto">
            <a:xfrm rot="1154955">
              <a:off x="4582817" y="2947464"/>
              <a:ext cx="990600" cy="931863"/>
            </a:xfrm>
            <a:custGeom>
              <a:avLst/>
              <a:gdLst>
                <a:gd name="T0" fmla="*/ 262165 w 984222"/>
                <a:gd name="T1" fmla="*/ 0 h 926085"/>
                <a:gd name="T2" fmla="*/ 870045 w 984222"/>
                <a:gd name="T3" fmla="*/ 14011 h 926085"/>
                <a:gd name="T4" fmla="*/ 1003760 w 984222"/>
                <a:gd name="T5" fmla="*/ 338498 h 926085"/>
                <a:gd name="T6" fmla="*/ 684603 w 984222"/>
                <a:gd name="T7" fmla="*/ 891030 h 926085"/>
                <a:gd name="T8" fmla="*/ 334164 w 984222"/>
                <a:gd name="T9" fmla="*/ 944016 h 926085"/>
                <a:gd name="T10" fmla="*/ 0 w 984222"/>
                <a:gd name="T11" fmla="*/ 453865 h 926085"/>
                <a:gd name="T12" fmla="*/ 0 60000 65536"/>
                <a:gd name="T13" fmla="*/ 0 60000 65536"/>
                <a:gd name="T14" fmla="*/ 0 60000 65536"/>
                <a:gd name="T15" fmla="*/ 0 60000 65536"/>
                <a:gd name="T16" fmla="*/ 0 60000 65536"/>
                <a:gd name="T17" fmla="*/ 0 60000 65536"/>
                <a:gd name="T18" fmla="*/ 0 w 984222"/>
                <a:gd name="T19" fmla="*/ 0 h 926085"/>
                <a:gd name="T20" fmla="*/ 984222 w 984222"/>
                <a:gd name="T21" fmla="*/ 926085 h 926085"/>
              </a:gdLst>
              <a:ahLst/>
              <a:cxnLst>
                <a:cxn ang="T12">
                  <a:pos x="T0" y="T1"/>
                </a:cxn>
                <a:cxn ang="T13">
                  <a:pos x="T2" y="T3"/>
                </a:cxn>
                <a:cxn ang="T14">
                  <a:pos x="T4" y="T5"/>
                </a:cxn>
                <a:cxn ang="T15">
                  <a:pos x="T6" y="T7"/>
                </a:cxn>
                <a:cxn ang="T16">
                  <a:pos x="T8" y="T9"/>
                </a:cxn>
                <a:cxn ang="T17">
                  <a:pos x="T10" y="T11"/>
                </a:cxn>
              </a:cxnLst>
              <a:rect l="T18" t="T19" r="T20" b="T21"/>
              <a:pathLst>
                <a:path w="984222" h="926085">
                  <a:moveTo>
                    <a:pt x="257062" y="0"/>
                  </a:moveTo>
                  <a:lnTo>
                    <a:pt x="853109" y="13745"/>
                  </a:lnTo>
                  <a:lnTo>
                    <a:pt x="984222" y="332068"/>
                  </a:lnTo>
                  <a:lnTo>
                    <a:pt x="671278" y="874104"/>
                  </a:lnTo>
                  <a:lnTo>
                    <a:pt x="327659" y="926085"/>
                  </a:lnTo>
                  <a:lnTo>
                    <a:pt x="0" y="445244"/>
                  </a:lnTo>
                  <a:lnTo>
                    <a:pt x="257062"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03</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34" name="任意多边形 35"/>
            <p:cNvSpPr>
              <a:spLocks noChangeArrowheads="1"/>
            </p:cNvSpPr>
            <p:nvPr/>
          </p:nvSpPr>
          <p:spPr bwMode="auto">
            <a:xfrm rot="2562797">
              <a:off x="3250436" y="2964171"/>
              <a:ext cx="1060450" cy="801687"/>
            </a:xfrm>
            <a:custGeom>
              <a:avLst/>
              <a:gdLst>
                <a:gd name="T0" fmla="*/ 257991 w 1052835"/>
                <a:gd name="T1" fmla="*/ 0 h 795773"/>
                <a:gd name="T2" fmla="*/ 783104 w 1052835"/>
                <a:gd name="T3" fmla="*/ 0 h 795773"/>
                <a:gd name="T4" fmla="*/ 1075341 w 1052835"/>
                <a:gd name="T5" fmla="*/ 534457 h 795773"/>
                <a:gd name="T6" fmla="*/ 860729 w 1052835"/>
                <a:gd name="T7" fmla="*/ 813105 h 795773"/>
                <a:gd name="T8" fmla="*/ 221461 w 1052835"/>
                <a:gd name="T9" fmla="*/ 813105 h 795773"/>
                <a:gd name="T10" fmla="*/ 0 w 1052835"/>
                <a:gd name="T11" fmla="*/ 535598 h 795773"/>
                <a:gd name="T12" fmla="*/ 0 60000 65536"/>
                <a:gd name="T13" fmla="*/ 0 60000 65536"/>
                <a:gd name="T14" fmla="*/ 0 60000 65536"/>
                <a:gd name="T15" fmla="*/ 0 60000 65536"/>
                <a:gd name="T16" fmla="*/ 0 60000 65536"/>
                <a:gd name="T17" fmla="*/ 0 60000 65536"/>
                <a:gd name="T18" fmla="*/ 0 w 1052835"/>
                <a:gd name="T19" fmla="*/ 0 h 795773"/>
                <a:gd name="T20" fmla="*/ 1052835 w 1052835"/>
                <a:gd name="T21" fmla="*/ 795773 h 795773"/>
              </a:gdLst>
              <a:ahLst/>
              <a:cxnLst>
                <a:cxn ang="T12">
                  <a:pos x="T0" y="T1"/>
                </a:cxn>
                <a:cxn ang="T13">
                  <a:pos x="T2" y="T3"/>
                </a:cxn>
                <a:cxn ang="T14">
                  <a:pos x="T4" y="T5"/>
                </a:cxn>
                <a:cxn ang="T15">
                  <a:pos x="T6" y="T7"/>
                </a:cxn>
                <a:cxn ang="T16">
                  <a:pos x="T8" y="T9"/>
                </a:cxn>
                <a:cxn ang="T17">
                  <a:pos x="T10" y="T11"/>
                </a:cxn>
              </a:cxnLst>
              <a:rect l="T18" t="T19" r="T20" b="T21"/>
              <a:pathLst>
                <a:path w="1052835" h="795773">
                  <a:moveTo>
                    <a:pt x="252591" y="0"/>
                  </a:moveTo>
                  <a:lnTo>
                    <a:pt x="766714" y="0"/>
                  </a:lnTo>
                  <a:lnTo>
                    <a:pt x="1052835" y="523064"/>
                  </a:lnTo>
                  <a:lnTo>
                    <a:pt x="842715" y="795773"/>
                  </a:lnTo>
                  <a:lnTo>
                    <a:pt x="216826" y="795773"/>
                  </a:lnTo>
                  <a:lnTo>
                    <a:pt x="0" y="524181"/>
                  </a:lnTo>
                  <a:lnTo>
                    <a:pt x="252591"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04</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40" name="任意多边形 36"/>
            <p:cNvSpPr>
              <a:spLocks noChangeArrowheads="1"/>
            </p:cNvSpPr>
            <p:nvPr/>
          </p:nvSpPr>
          <p:spPr bwMode="auto">
            <a:xfrm rot="2916043">
              <a:off x="2888371" y="1885830"/>
              <a:ext cx="971550" cy="962025"/>
            </a:xfrm>
            <a:custGeom>
              <a:avLst/>
              <a:gdLst>
                <a:gd name="T0" fmla="*/ 722861 w 964104"/>
                <a:gd name="T1" fmla="*/ 0 h 954564"/>
                <a:gd name="T2" fmla="*/ 985673 w 964104"/>
                <a:gd name="T3" fmla="*/ 455289 h 954564"/>
                <a:gd name="T4" fmla="*/ 668813 w 964104"/>
                <a:gd name="T5" fmla="*/ 976099 h 954564"/>
                <a:gd name="T6" fmla="*/ 319946 w 964104"/>
                <a:gd name="T7" fmla="*/ 929456 h 954564"/>
                <a:gd name="T8" fmla="*/ 0 w 964104"/>
                <a:gd name="T9" fmla="*/ 375191 h 954564"/>
                <a:gd name="T10" fmla="*/ 129629 w 964104"/>
                <a:gd name="T11" fmla="*/ 44318 h 954564"/>
                <a:gd name="T12" fmla="*/ 0 60000 65536"/>
                <a:gd name="T13" fmla="*/ 0 60000 65536"/>
                <a:gd name="T14" fmla="*/ 0 60000 65536"/>
                <a:gd name="T15" fmla="*/ 0 60000 65536"/>
                <a:gd name="T16" fmla="*/ 0 60000 65536"/>
                <a:gd name="T17" fmla="*/ 0 60000 65536"/>
                <a:gd name="T18" fmla="*/ 0 w 964104"/>
                <a:gd name="T19" fmla="*/ 0 h 954564"/>
                <a:gd name="T20" fmla="*/ 964104 w 964104"/>
                <a:gd name="T21" fmla="*/ 954564 h 954564"/>
              </a:gdLst>
              <a:ahLst/>
              <a:cxnLst>
                <a:cxn ang="T12">
                  <a:pos x="T0" y="T1"/>
                </a:cxn>
                <a:cxn ang="T13">
                  <a:pos x="T2" y="T3"/>
                </a:cxn>
                <a:cxn ang="T14">
                  <a:pos x="T4" y="T5"/>
                </a:cxn>
                <a:cxn ang="T15">
                  <a:pos x="T6" y="T7"/>
                </a:cxn>
                <a:cxn ang="T16">
                  <a:pos x="T8" y="T9"/>
                </a:cxn>
                <a:cxn ang="T17">
                  <a:pos x="T10" y="T11"/>
                </a:cxn>
              </a:cxnLst>
              <a:rect l="T18" t="T19" r="T20" b="T21"/>
              <a:pathLst>
                <a:path w="964104" h="954564">
                  <a:moveTo>
                    <a:pt x="707042" y="0"/>
                  </a:moveTo>
                  <a:lnTo>
                    <a:pt x="964104" y="445244"/>
                  </a:lnTo>
                  <a:lnTo>
                    <a:pt x="654177" y="954564"/>
                  </a:lnTo>
                  <a:lnTo>
                    <a:pt x="312945" y="908949"/>
                  </a:lnTo>
                  <a:lnTo>
                    <a:pt x="0" y="366913"/>
                  </a:lnTo>
                  <a:lnTo>
                    <a:pt x="126793" y="43340"/>
                  </a:lnTo>
                  <a:lnTo>
                    <a:pt x="707042" y="0"/>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altLang="zh-CN"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rPr>
                <a:t>05</a:t>
              </a:r>
              <a:endParaRPr kumimoji="0" lang="zh-CN" altLang="en-US" sz="2800" b="0" i="0" u="none" strike="noStrike" kern="0" cap="none" spc="0" normalizeH="0" baseline="0" noProof="0" dirty="0">
                <a:ln>
                  <a:noFill/>
                </a:ln>
                <a:solidFill>
                  <a:srgbClr val="FFFFFF"/>
                </a:solidFill>
                <a:effectLst/>
                <a:uLnTx/>
                <a:uFillTx/>
                <a:latin typeface="Raavi" panose="020B0502040204020203" pitchFamily="34" charset="0"/>
                <a:ea typeface="微软雅黑" panose="020B0503020204020204" pitchFamily="34" charset="-122"/>
              </a:endParaRPr>
            </a:p>
          </p:txBody>
        </p:sp>
        <p:sp>
          <p:nvSpPr>
            <p:cNvPr id="46" name="椭圆 50"/>
            <p:cNvSpPr>
              <a:spLocks noChangeArrowheads="1"/>
            </p:cNvSpPr>
            <p:nvPr/>
          </p:nvSpPr>
          <p:spPr bwMode="auto">
            <a:xfrm>
              <a:off x="3859538" y="2012429"/>
              <a:ext cx="1165225" cy="116522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just" defTabSz="91440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zh-CN" altLang="en-US" sz="1600" b="0" i="0" u="none" strike="noStrike" kern="0" cap="none" spc="0" normalizeH="0" baseline="0" noProof="0">
                <a:ln>
                  <a:noFill/>
                </a:ln>
                <a:solidFill>
                  <a:srgbClr val="A6A6A6"/>
                </a:solidFill>
                <a:effectLst/>
                <a:uLnTx/>
                <a:uFillTx/>
                <a:latin typeface="微软雅黑" panose="020B0503020204020204" pitchFamily="34" charset="-122"/>
                <a:ea typeface="微软雅黑" panose="020B0503020204020204" pitchFamily="34" charset="-122"/>
              </a:endParaRPr>
            </a:p>
          </p:txBody>
        </p:sp>
        <p:sp>
          <p:nvSpPr>
            <p:cNvPr id="47" name="矩形 51"/>
            <p:cNvSpPr>
              <a:spLocks noChangeArrowheads="1"/>
            </p:cNvSpPr>
            <p:nvPr/>
          </p:nvSpPr>
          <p:spPr bwMode="auto">
            <a:xfrm>
              <a:off x="3291539" y="641028"/>
              <a:ext cx="2409578" cy="593156"/>
            </a:xfrm>
            <a:prstGeom prst="rect">
              <a:avLst/>
            </a:prstGeom>
            <a:noFill/>
            <a:ln w="19050">
              <a:solidFill>
                <a:srgbClr val="FF0000"/>
              </a:solid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粘弹性阻尼</a:t>
              </a:r>
              <a:r>
                <a:rPr kumimoji="0" lang="zh-CN" altLang="en-US" sz="1400" b="1" i="0" u="none" strike="noStrike" kern="0" cap="none" spc="0" normalizeH="0" baseline="0" noProof="0" dirty="0" smtClean="0">
                  <a:ln>
                    <a:noFill/>
                  </a:ln>
                  <a:solidFill>
                    <a:srgbClr val="595959"/>
                  </a:solidFill>
                  <a:effectLst/>
                  <a:uLnTx/>
                  <a:uFillTx/>
                  <a:latin typeface="微软雅黑" panose="020B0503020204020204" pitchFamily="34" charset="-122"/>
                  <a:ea typeface="微软雅黑" panose="020B0503020204020204" pitchFamily="34" charset="-122"/>
                </a:rPr>
                <a:t>材料</a:t>
              </a:r>
              <a:endParaRPr kumimoji="0" lang="en-US" altLang="zh-CN" sz="1400" b="1" i="0" u="none" strike="noStrike" kern="0" cap="none" spc="0" normalizeH="0" baseline="0" noProof="0" dirty="0" smtClean="0">
                <a:ln>
                  <a:noFill/>
                </a:ln>
                <a:solidFill>
                  <a:srgbClr val="595959"/>
                </a:solidFill>
                <a:effectLst/>
                <a:uLnTx/>
                <a:uFillTx/>
                <a:latin typeface="微软雅黑" panose="020B0503020204020204" pitchFamily="34" charset="-122"/>
                <a:ea typeface="微软雅黑" panose="020B0503020204020204" pitchFamily="34" charset="-122"/>
              </a:endParaRPr>
            </a:p>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lang="zh-CN" altLang="en-US" sz="1400" b="1" kern="0" dirty="0" smtClean="0">
                  <a:solidFill>
                    <a:srgbClr val="595959"/>
                  </a:solidFill>
                  <a:latin typeface="微软雅黑" panose="020B0503020204020204" pitchFamily="34" charset="-122"/>
                  <a:ea typeface="微软雅黑" panose="020B0503020204020204" pitchFamily="34" charset="-122"/>
                </a:rPr>
                <a:t>（水性阻尼减振涂层材料）</a:t>
              </a:r>
              <a:endPar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endParaRPr>
            </a:p>
          </p:txBody>
        </p:sp>
        <p:sp>
          <p:nvSpPr>
            <p:cNvPr id="48" name="矩形 52"/>
            <p:cNvSpPr>
              <a:spLocks noChangeArrowheads="1"/>
            </p:cNvSpPr>
            <p:nvPr/>
          </p:nvSpPr>
          <p:spPr bwMode="auto">
            <a:xfrm>
              <a:off x="5768287" y="1990466"/>
              <a:ext cx="1347589"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复合阻尼材料</a:t>
              </a:r>
            </a:p>
          </p:txBody>
        </p:sp>
        <p:sp>
          <p:nvSpPr>
            <p:cNvPr id="49" name="矩形 53"/>
            <p:cNvSpPr>
              <a:spLocks noChangeArrowheads="1"/>
            </p:cNvSpPr>
            <p:nvPr/>
          </p:nvSpPr>
          <p:spPr bwMode="auto">
            <a:xfrm>
              <a:off x="5335799" y="3584613"/>
              <a:ext cx="1116048"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高阻尼合金</a:t>
              </a:r>
            </a:p>
          </p:txBody>
        </p:sp>
        <p:sp>
          <p:nvSpPr>
            <p:cNvPr id="50" name="矩形 54"/>
            <p:cNvSpPr>
              <a:spLocks noChangeArrowheads="1"/>
            </p:cNvSpPr>
            <p:nvPr/>
          </p:nvSpPr>
          <p:spPr bwMode="auto">
            <a:xfrm>
              <a:off x="2014589" y="3562845"/>
              <a:ext cx="1581150"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陶瓷类阻尼材料</a:t>
              </a:r>
            </a:p>
          </p:txBody>
        </p:sp>
        <p:sp>
          <p:nvSpPr>
            <p:cNvPr id="51" name="矩形 58"/>
            <p:cNvSpPr>
              <a:spLocks noChangeArrowheads="1"/>
            </p:cNvSpPr>
            <p:nvPr/>
          </p:nvSpPr>
          <p:spPr bwMode="auto">
            <a:xfrm>
              <a:off x="2040867" y="1990467"/>
              <a:ext cx="1012825" cy="33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Franklin Gothic Book" pitchFamily="34" charset="0"/>
                  <a:ea typeface="宋体" panose="02010600030101010101" pitchFamily="2" charset="-122"/>
                </a:defRPr>
              </a:lvl1pPr>
              <a:lvl2pPr marL="742950" indent="-285750">
                <a:buFont typeface="Arial" panose="020B0604020202020204" pitchFamily="34" charset="0"/>
                <a:defRPr>
                  <a:solidFill>
                    <a:schemeClr val="tx1"/>
                  </a:solidFill>
                  <a:latin typeface="Franklin Gothic Book"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Franklin Gothic Book"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Franklin Gothic Book"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Franklin Gothic Book"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Franklin Gothic Book" pitchFamily="34" charset="0"/>
                  <a:ea typeface="宋体" panose="02010600030101010101" pitchFamily="2" charset="-122"/>
                </a:defRPr>
              </a:lvl9pPr>
            </a:lstStyle>
            <a:p>
              <a:pPr marL="0" marR="0" lvl="0" indent="0" algn="ctr" defTabSz="91440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zh-CN" altLang="en-US" sz="1400" b="1" i="0" u="none" strike="noStrike" kern="0" cap="none" spc="0" normalizeH="0" baseline="0" noProof="0" dirty="0">
                  <a:ln>
                    <a:noFill/>
                  </a:ln>
                  <a:solidFill>
                    <a:srgbClr val="595959"/>
                  </a:solidFill>
                  <a:effectLst/>
                  <a:uLnTx/>
                  <a:uFillTx/>
                  <a:latin typeface="微软雅黑" panose="020B0503020204020204" pitchFamily="34" charset="-122"/>
                  <a:ea typeface="微软雅黑" panose="020B0503020204020204" pitchFamily="34" charset="-122"/>
                </a:rPr>
                <a:t>智能材料</a:t>
              </a:r>
            </a:p>
          </p:txBody>
        </p:sp>
      </p:grpSp>
      <p:sp>
        <p:nvSpPr>
          <p:cNvPr id="52" name="右箭头 51"/>
          <p:cNvSpPr/>
          <p:nvPr/>
        </p:nvSpPr>
        <p:spPr bwMode="auto">
          <a:xfrm>
            <a:off x="3916511" y="915554"/>
            <a:ext cx="1008112" cy="288032"/>
          </a:xfrm>
          <a:prstGeom prs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 typeface="Arial" pitchFamily="34" charset="0"/>
              <a:buNone/>
              <a:tabLst/>
            </a:pPr>
            <a:endParaRPr kumimoji="0" lang="zh-CN" altLang="en-US" sz="1800" b="0" i="0" u="none" strike="noStrike" cap="none" normalizeH="0" baseline="0" smtClean="0">
              <a:ln>
                <a:noFill/>
              </a:ln>
              <a:solidFill>
                <a:schemeClr val="tx1"/>
              </a:solidFill>
              <a:effectLst/>
              <a:latin typeface="Franklin Gothic Book" pitchFamily="34" charset="0"/>
              <a:ea typeface="宋体" pitchFamily="2" charset="-122"/>
            </a:endParaRPr>
          </a:p>
        </p:txBody>
      </p:sp>
      <p:sp>
        <p:nvSpPr>
          <p:cNvPr id="23" name="文本框 22">
            <a:extLst>
              <a:ext uri="{FF2B5EF4-FFF2-40B4-BE49-F238E27FC236}">
                <a16:creationId xmlns:a16="http://schemas.microsoft.com/office/drawing/2014/main" id="{038C2A8A-AF7B-4188-89CF-5E1EFD33B6EF}"/>
              </a:ext>
            </a:extLst>
          </p:cNvPr>
          <p:cNvSpPr txBox="1"/>
          <p:nvPr/>
        </p:nvSpPr>
        <p:spPr>
          <a:xfrm>
            <a:off x="5076056" y="746926"/>
            <a:ext cx="3963151" cy="3839513"/>
          </a:xfrm>
          <a:prstGeom prst="rect">
            <a:avLst/>
          </a:prstGeom>
          <a:noFill/>
          <a:ln w="22225">
            <a:solidFill>
              <a:srgbClr val="1F65B0"/>
            </a:solidFill>
            <a:prstDash val="sysDash"/>
          </a:ln>
        </p:spPr>
        <p:txBody>
          <a:bodyPr wrap="square" rtlCol="0">
            <a:spAutoFit/>
          </a:bodyPr>
          <a:lstStyle>
            <a:defPPr>
              <a:defRPr lang="zh-CN"/>
            </a:defPPr>
            <a:lvl1pPr marL="342900" indent="-342900">
              <a:lnSpc>
                <a:spcPct val="150000"/>
              </a:lnSpc>
              <a:buClr>
                <a:schemeClr val="tx1"/>
              </a:buClr>
              <a:buFont typeface="Wingdings" panose="05000000000000000000" pitchFamily="2" charset="2"/>
              <a:buChar char="l"/>
              <a:defRPr sz="1600">
                <a:latin typeface="+mn-ea"/>
              </a:defRPr>
            </a:lvl1pPr>
          </a:lstStyle>
          <a:p>
            <a:pPr marL="342900" lvl="1" indent="-342900" algn="just" defTabSz="488950" eaLnBrk="1" hangingPunct="1">
              <a:spcAft>
                <a:spcPct val="15000"/>
              </a:spcAft>
              <a:buFont typeface="Wingdings" panose="05000000000000000000" pitchFamily="2" charset="2"/>
              <a:buChar char="l"/>
              <a:defRPr/>
            </a:pPr>
            <a:r>
              <a:rPr lang="zh-CN" altLang="en-US" sz="2000" dirty="0">
                <a:solidFill>
                  <a:schemeClr val="accent1"/>
                </a:solidFill>
                <a:latin typeface="微软雅黑" panose="020B0503020204020204" pitchFamily="34" charset="-122"/>
                <a:ea typeface="微软雅黑" panose="020B0503020204020204" pitchFamily="34" charset="-122"/>
              </a:rPr>
              <a:t>优点</a:t>
            </a:r>
            <a:r>
              <a:rPr lang="zh-CN" altLang="en-US" sz="2000" dirty="0" smtClean="0">
                <a:solidFill>
                  <a:schemeClr val="accent1"/>
                </a:solidFill>
                <a:latin typeface="微软雅黑" panose="020B0503020204020204" pitchFamily="34" charset="-122"/>
                <a:ea typeface="微软雅黑" panose="020B0503020204020204" pitchFamily="34" charset="-122"/>
              </a:rPr>
              <a:t>：</a:t>
            </a:r>
            <a:endParaRPr lang="en-US" altLang="zh-CN" sz="2000" dirty="0" smtClean="0">
              <a:solidFill>
                <a:schemeClr val="accent1"/>
              </a:solidFill>
              <a:latin typeface="微软雅黑" panose="020B0503020204020204" pitchFamily="34" charset="-122"/>
              <a:ea typeface="微软雅黑" panose="020B0503020204020204" pitchFamily="34" charset="-122"/>
            </a:endParaRPr>
          </a:p>
          <a:p>
            <a:pPr marL="342900" lvl="1" indent="-342900" algn="just" defTabSz="488950" eaLnBrk="1" hangingPunct="1">
              <a:spcAft>
                <a:spcPct val="15000"/>
              </a:spcAft>
              <a:buFont typeface="Wingdings" panose="05000000000000000000" pitchFamily="2" charset="2"/>
              <a:buChar char="ü"/>
              <a:defRPr/>
            </a:pPr>
            <a:r>
              <a:rPr lang="zh-CN" altLang="en-US" sz="1400" dirty="0" smtClean="0">
                <a:solidFill>
                  <a:srgbClr val="FF0000"/>
                </a:solidFill>
                <a:latin typeface="微软雅黑" panose="020B0503020204020204" pitchFamily="34" charset="-122"/>
                <a:ea typeface="微软雅黑" panose="020B0503020204020204" pitchFamily="34" charset="-122"/>
              </a:rPr>
              <a:t>重量</a:t>
            </a:r>
            <a:r>
              <a:rPr lang="zh-CN" altLang="en-US" sz="1400" dirty="0">
                <a:latin typeface="微软雅黑" panose="020B0503020204020204" pitchFamily="34" charset="-122"/>
                <a:ea typeface="微软雅黑" panose="020B0503020204020204" pitchFamily="34" charset="-122"/>
              </a:rPr>
              <a:t>远</a:t>
            </a:r>
            <a:r>
              <a:rPr lang="zh-CN" altLang="en-US" sz="1400" dirty="0">
                <a:solidFill>
                  <a:srgbClr val="FF0000"/>
                </a:solidFill>
                <a:latin typeface="微软雅黑" panose="020B0503020204020204" pitchFamily="34" charset="-122"/>
                <a:ea typeface="微软雅黑" panose="020B0503020204020204" pitchFamily="34" charset="-122"/>
              </a:rPr>
              <a:t>低</a:t>
            </a:r>
            <a:r>
              <a:rPr lang="zh-CN" altLang="en-US" sz="1400" dirty="0">
                <a:latin typeface="微软雅黑" panose="020B0503020204020204" pitchFamily="34" charset="-122"/>
                <a:ea typeface="微软雅黑" panose="020B0503020204020204" pitchFamily="34" charset="-122"/>
              </a:rPr>
              <a:t>于金属材料，具有较好的经济性，且容易采购，</a:t>
            </a:r>
            <a:r>
              <a:rPr lang="zh-CN" altLang="en-US" sz="1400" dirty="0">
                <a:solidFill>
                  <a:srgbClr val="FF0000"/>
                </a:solidFill>
                <a:latin typeface="微软雅黑" panose="020B0503020204020204" pitchFamily="34" charset="-122"/>
                <a:ea typeface="微软雅黑" panose="020B0503020204020204" pitchFamily="34" charset="-122"/>
              </a:rPr>
              <a:t>生产成本</a:t>
            </a:r>
            <a:r>
              <a:rPr lang="zh-CN" altLang="en-US" sz="1400" dirty="0" smtClean="0">
                <a:solidFill>
                  <a:srgbClr val="FF0000"/>
                </a:solidFill>
                <a:latin typeface="微软雅黑" panose="020B0503020204020204" pitchFamily="34" charset="-122"/>
                <a:ea typeface="微软雅黑" panose="020B0503020204020204" pitchFamily="34" charset="-122"/>
              </a:rPr>
              <a:t>低廉</a:t>
            </a:r>
            <a:endParaRPr lang="en-US" altLang="zh-CN" sz="1400" dirty="0" smtClean="0">
              <a:solidFill>
                <a:srgbClr val="FF0000"/>
              </a:solidFill>
              <a:latin typeface="微软雅黑" panose="020B0503020204020204" pitchFamily="34" charset="-122"/>
              <a:ea typeface="微软雅黑" panose="020B0503020204020204" pitchFamily="34" charset="-122"/>
            </a:endParaRPr>
          </a:p>
          <a:p>
            <a:pPr marL="342900" lvl="1" indent="-342900" algn="just" defTabSz="488950" eaLnBrk="1" hangingPunct="1">
              <a:spcAft>
                <a:spcPct val="15000"/>
              </a:spcAft>
              <a:buFont typeface="Wingdings" panose="05000000000000000000" pitchFamily="2" charset="2"/>
              <a:buChar char="ü"/>
              <a:defRPr/>
            </a:pPr>
            <a:r>
              <a:rPr lang="zh-CN" altLang="en-US" sz="1400" dirty="0">
                <a:latin typeface="微软雅黑" panose="020B0503020204020204" pitchFamily="34" charset="-122"/>
                <a:ea typeface="微软雅黑" panose="020B0503020204020204" pitchFamily="34" charset="-122"/>
              </a:rPr>
              <a:t>若制得</a:t>
            </a:r>
            <a:r>
              <a:rPr lang="zh-CN" altLang="en-US" sz="1400" dirty="0" smtClean="0">
                <a:latin typeface="微软雅黑" panose="020B0503020204020204" pitchFamily="34" charset="-122"/>
                <a:ea typeface="微软雅黑" panose="020B0503020204020204" pitchFamily="34" charset="-122"/>
              </a:rPr>
              <a:t>的减振</a:t>
            </a:r>
            <a:r>
              <a:rPr lang="zh-CN" altLang="en-US" sz="1400" dirty="0">
                <a:latin typeface="微软雅黑" panose="020B0503020204020204" pitchFamily="34" charset="-122"/>
                <a:ea typeface="微软雅黑" panose="020B0503020204020204" pitchFamily="34" charset="-122"/>
              </a:rPr>
              <a:t>涂层</a:t>
            </a:r>
            <a:r>
              <a:rPr lang="zh-CN" altLang="en-US" sz="1400" dirty="0">
                <a:solidFill>
                  <a:srgbClr val="FF0000"/>
                </a:solidFill>
                <a:latin typeface="微软雅黑" panose="020B0503020204020204" pitchFamily="34" charset="-122"/>
                <a:ea typeface="微软雅黑" panose="020B0503020204020204" pitchFamily="34" charset="-122"/>
              </a:rPr>
              <a:t>由于外因破坏</a:t>
            </a:r>
            <a:r>
              <a:rPr lang="zh-CN" altLang="en-US" sz="1400" dirty="0">
                <a:latin typeface="微软雅黑" panose="020B0503020204020204" pitchFamily="34" charset="-122"/>
                <a:ea typeface="微软雅黑" panose="020B0503020204020204" pitchFamily="34" charset="-122"/>
              </a:rPr>
              <a:t>，可视情况重新喷涂阻尼</a:t>
            </a:r>
            <a:r>
              <a:rPr lang="zh-CN" altLang="en-US" sz="1400" dirty="0" smtClean="0">
                <a:latin typeface="微软雅黑" panose="020B0503020204020204" pitchFamily="34" charset="-122"/>
                <a:ea typeface="微软雅黑" panose="020B0503020204020204" pitchFamily="34" charset="-122"/>
              </a:rPr>
              <a:t>层，</a:t>
            </a:r>
            <a:r>
              <a:rPr lang="zh-CN" altLang="en-US" sz="1400" dirty="0">
                <a:latin typeface="微软雅黑" panose="020B0503020204020204" pitchFamily="34" charset="-122"/>
                <a:ea typeface="微软雅黑" panose="020B0503020204020204" pitchFamily="34" charset="-122"/>
              </a:rPr>
              <a:t>具有</a:t>
            </a:r>
            <a:r>
              <a:rPr lang="zh-CN" altLang="en-US" sz="1400" dirty="0">
                <a:solidFill>
                  <a:srgbClr val="FF0000"/>
                </a:solidFill>
                <a:latin typeface="微软雅黑" panose="020B0503020204020204" pitchFamily="34" charset="-122"/>
                <a:ea typeface="微软雅黑" panose="020B0503020204020204" pitchFamily="34" charset="-122"/>
              </a:rPr>
              <a:t>战场抢修</a:t>
            </a:r>
            <a:r>
              <a:rPr lang="zh-CN" altLang="en-US" sz="1400" dirty="0">
                <a:latin typeface="微软雅黑" panose="020B0503020204020204" pitchFamily="34" charset="-122"/>
                <a:ea typeface="微软雅黑" panose="020B0503020204020204" pitchFamily="34" charset="-122"/>
              </a:rPr>
              <a:t>的功能；</a:t>
            </a:r>
          </a:p>
          <a:p>
            <a:pPr marL="342900" lvl="1" indent="-342900" algn="just" defTabSz="488950" eaLnBrk="1" hangingPunct="1">
              <a:spcAft>
                <a:spcPct val="15000"/>
              </a:spcAft>
              <a:buFont typeface="Wingdings" panose="05000000000000000000" pitchFamily="2" charset="2"/>
              <a:buChar char="ü"/>
              <a:defRPr/>
            </a:pPr>
            <a:r>
              <a:rPr lang="zh-CN" altLang="en-US" sz="1400" dirty="0" smtClean="0">
                <a:latin typeface="微软雅黑" panose="020B0503020204020204" pitchFamily="34" charset="-122"/>
                <a:ea typeface="微软雅黑" panose="020B0503020204020204" pitchFamily="34" charset="-122"/>
              </a:rPr>
              <a:t>制</a:t>
            </a:r>
            <a:r>
              <a:rPr lang="zh-CN" altLang="en-US" sz="1400" dirty="0">
                <a:latin typeface="微软雅黑" panose="020B0503020204020204" pitchFamily="34" charset="-122"/>
                <a:ea typeface="微软雅黑" panose="020B0503020204020204" pitchFamily="34" charset="-122"/>
              </a:rPr>
              <a:t>得</a:t>
            </a:r>
            <a:r>
              <a:rPr lang="zh-CN" altLang="en-US" sz="1400" dirty="0" smtClean="0">
                <a:latin typeface="微软雅黑" panose="020B0503020204020204" pitchFamily="34" charset="-122"/>
                <a:ea typeface="微软雅黑" panose="020B0503020204020204" pitchFamily="34" charset="-122"/>
              </a:rPr>
              <a:t>的减振</a:t>
            </a:r>
            <a:r>
              <a:rPr lang="zh-CN" altLang="en-US" sz="1400" dirty="0">
                <a:latin typeface="微软雅黑" panose="020B0503020204020204" pitchFamily="34" charset="-122"/>
                <a:ea typeface="微软雅黑" panose="020B0503020204020204" pitchFamily="34" charset="-122"/>
              </a:rPr>
              <a:t>涂层为</a:t>
            </a:r>
            <a:r>
              <a:rPr lang="zh-CN" altLang="en-US" sz="1400" dirty="0">
                <a:solidFill>
                  <a:srgbClr val="FF0000"/>
                </a:solidFill>
                <a:latin typeface="微软雅黑" panose="020B0503020204020204" pitchFamily="34" charset="-122"/>
                <a:ea typeface="微软雅黑" panose="020B0503020204020204" pitchFamily="34" charset="-122"/>
              </a:rPr>
              <a:t>薄阻尼层</a:t>
            </a:r>
            <a:r>
              <a:rPr lang="zh-CN" altLang="en-US" sz="1400" dirty="0">
                <a:latin typeface="微软雅黑" panose="020B0503020204020204" pitchFamily="34" charset="-122"/>
                <a:ea typeface="微软雅黑" panose="020B0503020204020204" pitchFamily="34" charset="-122"/>
              </a:rPr>
              <a:t>，</a:t>
            </a:r>
            <a:r>
              <a:rPr lang="zh-CN" altLang="en-US" sz="1400" dirty="0">
                <a:solidFill>
                  <a:srgbClr val="FF0000"/>
                </a:solidFill>
                <a:latin typeface="微软雅黑" panose="020B0503020204020204" pitchFamily="34" charset="-122"/>
                <a:ea typeface="微软雅黑" panose="020B0503020204020204" pitchFamily="34" charset="-122"/>
              </a:rPr>
              <a:t>适用</a:t>
            </a:r>
            <a:r>
              <a:rPr lang="zh-CN" altLang="en-US" sz="1400" dirty="0">
                <a:latin typeface="微软雅黑" panose="020B0503020204020204" pitchFamily="34" charset="-122"/>
                <a:ea typeface="微软雅黑" panose="020B0503020204020204" pitchFamily="34" charset="-122"/>
              </a:rPr>
              <a:t>于飞机内部错综复杂且间隙很小的</a:t>
            </a:r>
            <a:r>
              <a:rPr lang="zh-CN" altLang="en-US" sz="1400" dirty="0">
                <a:solidFill>
                  <a:srgbClr val="FF0000"/>
                </a:solidFill>
                <a:latin typeface="微软雅黑" panose="020B0503020204020204" pitchFamily="34" charset="-122"/>
                <a:ea typeface="微软雅黑" panose="020B0503020204020204" pitchFamily="34" charset="-122"/>
              </a:rPr>
              <a:t>管道系统</a:t>
            </a:r>
            <a:r>
              <a:rPr lang="zh-CN" altLang="en-US" sz="1400" dirty="0">
                <a:latin typeface="微软雅黑" panose="020B0503020204020204" pitchFamily="34" charset="-122"/>
                <a:ea typeface="微软雅黑" panose="020B0503020204020204" pitchFamily="34" charset="-122"/>
              </a:rPr>
              <a:t>；</a:t>
            </a:r>
          </a:p>
          <a:p>
            <a:pPr marL="342900" lvl="1" indent="-342900" algn="just" defTabSz="488950" eaLnBrk="1" hangingPunct="1">
              <a:spcAft>
                <a:spcPct val="15000"/>
              </a:spcAft>
              <a:buFont typeface="Wingdings" panose="05000000000000000000" pitchFamily="2" charset="2"/>
              <a:buChar char="ü"/>
              <a:defRPr/>
            </a:pPr>
            <a:r>
              <a:rPr lang="zh-CN" altLang="en-US" sz="1400" dirty="0" smtClean="0">
                <a:latin typeface="微软雅黑" panose="020B0503020204020204" pitchFamily="34" charset="-122"/>
                <a:ea typeface="微软雅黑" panose="020B0503020204020204" pitchFamily="34" charset="-122"/>
              </a:rPr>
              <a:t>此</a:t>
            </a:r>
            <a:r>
              <a:rPr lang="zh-CN" altLang="en-US" sz="1400" dirty="0">
                <a:latin typeface="微软雅黑" panose="020B0503020204020204" pitchFamily="34" charset="-122"/>
                <a:ea typeface="微软雅黑" panose="020B0503020204020204" pitchFamily="34" charset="-122"/>
              </a:rPr>
              <a:t>方法不需要重新设计管道系统，</a:t>
            </a:r>
            <a:r>
              <a:rPr lang="zh-CN" altLang="en-US" sz="1400" dirty="0">
                <a:solidFill>
                  <a:srgbClr val="FF0000"/>
                </a:solidFill>
                <a:latin typeface="微软雅黑" panose="020B0503020204020204" pitchFamily="34" charset="-122"/>
                <a:ea typeface="微软雅黑" panose="020B0503020204020204" pitchFamily="34" charset="-122"/>
              </a:rPr>
              <a:t>对其他成品影响较小</a:t>
            </a:r>
            <a:r>
              <a:rPr lang="zh-CN" altLang="en-US" sz="1400" dirty="0">
                <a:latin typeface="微软雅黑" panose="020B0503020204020204" pitchFamily="34" charset="-122"/>
                <a:ea typeface="微软雅黑" panose="020B0503020204020204" pitchFamily="34" charset="-122"/>
              </a:rPr>
              <a:t>，且可以与现有减振技术搭配使用；</a:t>
            </a:r>
          </a:p>
          <a:p>
            <a:pPr marL="342900" lvl="1" indent="-342900" algn="just" defTabSz="488950" eaLnBrk="1" hangingPunct="1">
              <a:spcAft>
                <a:spcPct val="15000"/>
              </a:spcAft>
              <a:buFont typeface="Wingdings" panose="05000000000000000000" pitchFamily="2" charset="2"/>
              <a:buChar char="ü"/>
              <a:defRPr/>
            </a:pPr>
            <a:r>
              <a:rPr lang="zh-CN" altLang="en-US" sz="1400" dirty="0" smtClean="0">
                <a:latin typeface="微软雅黑" panose="020B0503020204020204" pitchFamily="34" charset="-122"/>
                <a:ea typeface="微软雅黑" panose="020B0503020204020204" pitchFamily="34" charset="-122"/>
              </a:rPr>
              <a:t>此</a:t>
            </a:r>
            <a:r>
              <a:rPr lang="zh-CN" altLang="en-US" sz="1400" dirty="0">
                <a:latin typeface="微软雅黑" panose="020B0503020204020204" pitchFamily="34" charset="-122"/>
                <a:ea typeface="微软雅黑" panose="020B0503020204020204" pitchFamily="34" charset="-122"/>
              </a:rPr>
              <a:t>方法</a:t>
            </a:r>
            <a:r>
              <a:rPr lang="zh-CN" altLang="en-US" sz="1400" dirty="0">
                <a:solidFill>
                  <a:srgbClr val="FF0000"/>
                </a:solidFill>
                <a:latin typeface="微软雅黑" panose="020B0503020204020204" pitchFamily="34" charset="-122"/>
                <a:ea typeface="微软雅黑" panose="020B0503020204020204" pitchFamily="34" charset="-122"/>
              </a:rPr>
              <a:t>对施工面条件要求不高</a:t>
            </a:r>
            <a:r>
              <a:rPr lang="zh-CN" altLang="en-US" sz="1400" dirty="0">
                <a:latin typeface="微软雅黑" panose="020B0503020204020204" pitchFamily="34" charset="-122"/>
                <a:ea typeface="微软雅黑" panose="020B0503020204020204" pitchFamily="34" charset="-122"/>
              </a:rPr>
              <a:t>，且所用原料均无有机溶剂添加，材料自身</a:t>
            </a:r>
            <a:r>
              <a:rPr lang="en-US" altLang="zh-CN" sz="1400" dirty="0">
                <a:solidFill>
                  <a:srgbClr val="FF0000"/>
                </a:solidFill>
                <a:latin typeface="微软雅黑" panose="020B0503020204020204" pitchFamily="34" charset="-122"/>
                <a:ea typeface="微软雅黑" panose="020B0503020204020204" pitchFamily="34" charset="-122"/>
              </a:rPr>
              <a:t>VOC</a:t>
            </a:r>
            <a:r>
              <a:rPr lang="zh-CN" altLang="en-US" sz="1400" dirty="0">
                <a:solidFill>
                  <a:srgbClr val="FF0000"/>
                </a:solidFill>
                <a:latin typeface="微软雅黑" panose="020B0503020204020204" pitchFamily="34" charset="-122"/>
                <a:ea typeface="微软雅黑" panose="020B0503020204020204" pitchFamily="34" charset="-122"/>
              </a:rPr>
              <a:t>含量较低</a:t>
            </a:r>
            <a:r>
              <a:rPr lang="zh-CN" altLang="en-US" sz="1400" dirty="0">
                <a:latin typeface="微软雅黑" panose="020B0503020204020204" pitchFamily="34" charset="-122"/>
                <a:ea typeface="微软雅黑" panose="020B0503020204020204" pitchFamily="34" charset="-122"/>
              </a:rPr>
              <a:t>，符合当前环保安全的发展要求；</a:t>
            </a:r>
          </a:p>
          <a:p>
            <a:pPr marL="342900" lvl="1" indent="-342900" algn="just" defTabSz="488950" eaLnBrk="1" hangingPunct="1">
              <a:spcAft>
                <a:spcPct val="15000"/>
              </a:spcAft>
              <a:buFont typeface="Wingdings" panose="05000000000000000000" pitchFamily="2" charset="2"/>
              <a:buChar char="ü"/>
              <a:defRPr/>
            </a:pPr>
            <a:r>
              <a:rPr lang="zh-CN" altLang="en-US" sz="1400" dirty="0" smtClean="0">
                <a:latin typeface="微软雅黑" panose="020B0503020204020204" pitchFamily="34" charset="-122"/>
                <a:ea typeface="微软雅黑" panose="020B0503020204020204" pitchFamily="34" charset="-122"/>
              </a:rPr>
              <a:t>制</a:t>
            </a:r>
            <a:r>
              <a:rPr lang="zh-CN" altLang="en-US" sz="1400" dirty="0">
                <a:latin typeface="微软雅黑" panose="020B0503020204020204" pitchFamily="34" charset="-122"/>
                <a:ea typeface="微软雅黑" panose="020B0503020204020204" pitchFamily="34" charset="-122"/>
              </a:rPr>
              <a:t>得的飞机管道水性阻尼减振涂层具有阻尼温域宽、与基底管材复合后的</a:t>
            </a:r>
            <a:r>
              <a:rPr lang="zh-CN" altLang="en-US" sz="1400" dirty="0">
                <a:solidFill>
                  <a:srgbClr val="FF0000"/>
                </a:solidFill>
                <a:latin typeface="微软雅黑" panose="020B0503020204020204" pitchFamily="34" charset="-122"/>
                <a:ea typeface="微软雅黑" panose="020B0503020204020204" pitchFamily="34" charset="-122"/>
              </a:rPr>
              <a:t>损耗因子高、阻尼效果好、有效减振</a:t>
            </a:r>
            <a:r>
              <a:rPr lang="zh-CN" altLang="en-US" sz="1400" dirty="0">
                <a:latin typeface="微软雅黑" panose="020B0503020204020204" pitchFamily="34" charset="-122"/>
                <a:ea typeface="微软雅黑" panose="020B0503020204020204" pitchFamily="34" charset="-122"/>
              </a:rPr>
              <a:t>等优点。</a:t>
            </a:r>
          </a:p>
        </p:txBody>
      </p:sp>
    </p:spTree>
    <p:extLst>
      <p:ext uri="{BB962C8B-B14F-4D97-AF65-F5344CB8AC3E}">
        <p14:creationId xmlns:p14="http://schemas.microsoft.com/office/powerpoint/2010/main" val="101270317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ipe(left)">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fade">
                                      <p:cBhvr>
                                        <p:cTn id="10" dur="500"/>
                                        <p:tgtEl>
                                          <p:spTgt spid="3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2"/>
                                        </p:tgtEl>
                                        <p:attrNameLst>
                                          <p:attrName>style.visibility</p:attrName>
                                        </p:attrNameLst>
                                      </p:cBhvr>
                                      <p:to>
                                        <p:strVal val="visible"/>
                                      </p:to>
                                    </p:set>
                                  </p:childTnLst>
                                </p:cTn>
                              </p:par>
                            </p:childTnLst>
                          </p:cTn>
                        </p:par>
                        <p:par>
                          <p:cTn id="19" fill="hold">
                            <p:stCondLst>
                              <p:cond delay="0"/>
                            </p:stCondLst>
                            <p:childTnLst>
                              <p:par>
                                <p:cTn id="20" presetID="2" presetClass="entr" presetSubtype="2" fill="hold" grpId="0" nodeType="after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1+#ppt_w/2"/>
                                          </p:val>
                                        </p:tav>
                                        <p:tav tm="100000">
                                          <p:val>
                                            <p:strVal val="#ppt_x"/>
                                          </p:val>
                                        </p:tav>
                                      </p:tavLst>
                                    </p:anim>
                                    <p:anim calcmode="lin" valueType="num">
                                      <p:cBhvr additive="base">
                                        <p:cTn id="23" dur="50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2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0.8|21.8|34.2|17.3"/>
</p:tagLst>
</file>

<file path=ppt/theme/theme1.xml><?xml version="1.0" encoding="utf-8"?>
<a:theme xmlns:a="http://schemas.openxmlformats.org/drawingml/2006/main" name="1_Office 主题">
  <a:themeElements>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主题">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1_Office 主题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8_自定义设计方案">
  <a:themeElements>
    <a:clrScheme name="8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8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8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9_自定义设计方案">
  <a:themeElements>
    <a:clrScheme name="9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9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9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0_自定义设计方案">
  <a:themeElements>
    <a:clrScheme name="10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0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10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1_自定义设计方案">
  <a:themeElements>
    <a:clrScheme name="1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1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2_自定义设计方案">
  <a:themeElements>
    <a:clrScheme name="7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Franklin Gothic Book" panose="020B050302010202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spPr>
      <a:bodyPr vert="horz" wrap="square" lIns="91440" tIns="45720" rIns="91440" bIns="45720" numCol="1" anchor="t" anchorCtr="0" compatLnSpc="1"/>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defRPr kumimoji="0" lang="zh-CN" sz="1800" b="0" i="0" u="none" strike="noStrike" cap="none" normalizeH="0" baseline="0" smtClean="0">
            <a:ln>
              <a:noFill/>
            </a:ln>
            <a:solidFill>
              <a:schemeClr val="tx1"/>
            </a:solidFill>
            <a:effectLst/>
            <a:latin typeface="Franklin Gothic Book" panose="020B0503020102020204" pitchFamily="34" charset="0"/>
            <a:ea typeface="宋体" panose="02010600030101010101" pitchFamily="2" charset="-122"/>
          </a:defRPr>
        </a:defPPr>
      </a:lstStyle>
    </a:lnDef>
  </a:objectDefaults>
  <a:extraClrSchemeLst>
    <a:extraClrScheme>
      <a:clrScheme name="7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主题​​">
  <a:themeElements>
    <a:clrScheme name="">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自定义设计方案">
  <a:themeElements>
    <a:clrScheme name="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自定义设计方案">
  <a:themeElements>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1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自定义设计方案">
  <a:themeElements>
    <a:clrScheme name="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2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自定义设计方案">
  <a:themeElements>
    <a:clrScheme name="3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3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3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自定义设计方案">
  <a:themeElements>
    <a:clrScheme name="4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4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4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5_自定义设计方案">
  <a:themeElements>
    <a:clrScheme name="5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5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5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6_自定义设计方案">
  <a:themeElements>
    <a:clrScheme name="6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6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6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7_自定义设计方案">
  <a:themeElements>
    <a:clrScheme name="7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7_自定义设计方案">
      <a:majorFont>
        <a:latin typeface="Calibri"/>
        <a:ea typeface="宋体"/>
        <a:cs typeface=""/>
      </a:majorFont>
      <a:minorFont>
        <a:latin typeface="Calibri"/>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itchFamily="34" charset="0"/>
          <a:buNone/>
          <a:tabLst/>
          <a:defRPr kumimoji="0" lang="zh-CN" sz="1800" b="0" i="0" u="none" strike="noStrike" cap="none" normalizeH="0" baseline="0" smtClean="0">
            <a:ln>
              <a:noFill/>
            </a:ln>
            <a:solidFill>
              <a:schemeClr val="tx1"/>
            </a:solidFill>
            <a:effectLst/>
            <a:latin typeface="Franklin Gothic Book" pitchFamily="34" charset="0"/>
            <a:ea typeface="宋体" pitchFamily="2" charset="-122"/>
          </a:defRPr>
        </a:defPPr>
      </a:lstStyle>
    </a:lnDef>
  </a:objectDefaults>
  <a:extraClrSchemeLst>
    <a:extraClrScheme>
      <a:clrScheme name="7_自定义设计方案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10988</TotalTime>
  <Words>8137</Words>
  <Application>Microsoft Office PowerPoint</Application>
  <PresentationFormat>全屏显示(16:9)</PresentationFormat>
  <Paragraphs>1328</Paragraphs>
  <Slides>67</Slides>
  <Notes>67</Notes>
  <HiddenSlides>0</HiddenSlides>
  <MMClips>0</MMClips>
  <ScaleCrop>false</ScaleCrop>
  <HeadingPairs>
    <vt:vector size="8" baseType="variant">
      <vt:variant>
        <vt:lpstr>已用的字体</vt:lpstr>
      </vt:variant>
      <vt:variant>
        <vt:i4>11</vt:i4>
      </vt:variant>
      <vt:variant>
        <vt:lpstr>主题</vt:lpstr>
      </vt:variant>
      <vt:variant>
        <vt:i4>14</vt:i4>
      </vt:variant>
      <vt:variant>
        <vt:lpstr>嵌入 OLE 服务器</vt:lpstr>
      </vt:variant>
      <vt:variant>
        <vt:i4>1</vt:i4>
      </vt:variant>
      <vt:variant>
        <vt:lpstr>幻灯片标题</vt:lpstr>
      </vt:variant>
      <vt:variant>
        <vt:i4>67</vt:i4>
      </vt:variant>
    </vt:vector>
  </HeadingPairs>
  <TitlesOfParts>
    <vt:vector size="93" baseType="lpstr">
      <vt:lpstr>Arial Unicode MS</vt:lpstr>
      <vt:lpstr>Raavi</vt:lpstr>
      <vt:lpstr>等线</vt:lpstr>
      <vt:lpstr>宋体</vt:lpstr>
      <vt:lpstr>微软雅黑</vt:lpstr>
      <vt:lpstr>Arial</vt:lpstr>
      <vt:lpstr>Calibri</vt:lpstr>
      <vt:lpstr>Cambria Math</vt:lpstr>
      <vt:lpstr>Franklin Gothic Book</vt:lpstr>
      <vt:lpstr>Times New Roman</vt:lpstr>
      <vt:lpstr>Wingdings</vt:lpstr>
      <vt:lpstr>1_Office 主题</vt:lpstr>
      <vt:lpstr>自定义设计方案</vt:lpstr>
      <vt:lpstr>1_自定义设计方案</vt:lpstr>
      <vt:lpstr>2_自定义设计方案</vt:lpstr>
      <vt:lpstr>3_自定义设计方案</vt:lpstr>
      <vt:lpstr>4_自定义设计方案</vt:lpstr>
      <vt:lpstr>5_自定义设计方案</vt:lpstr>
      <vt:lpstr>6_自定义设计方案</vt:lpstr>
      <vt:lpstr>7_自定义设计方案</vt:lpstr>
      <vt:lpstr>8_自定义设计方案</vt:lpstr>
      <vt:lpstr>9_自定义设计方案</vt:lpstr>
      <vt:lpstr>10_自定义设计方案</vt:lpstr>
      <vt:lpstr>11_自定义设计方案</vt:lpstr>
      <vt:lpstr>12_自定义设计方案</vt:lpstr>
      <vt:lpstr>Equation</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zhigeng</dc:creator>
  <cp:lastModifiedBy>ides1501a</cp:lastModifiedBy>
  <cp:revision>283</cp:revision>
  <dcterms:modified xsi:type="dcterms:W3CDTF">2022-03-09T03:22:05Z</dcterms:modified>
</cp:coreProperties>
</file>