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6" r:id="rId5"/>
    <p:sldId id="257" r:id="rId6"/>
    <p:sldId id="290" r:id="rId7"/>
    <p:sldId id="287" r:id="rId8"/>
    <p:sldId id="291" r:id="rId9"/>
    <p:sldId id="288" r:id="rId10"/>
    <p:sldId id="292" r:id="rId11"/>
    <p:sldId id="289" r:id="rId12"/>
    <p:sldId id="285" r:id="rId13"/>
  </p:sldIdLst>
  <p:sldSz cx="9144000" cy="6858000" type="screen4x3"/>
  <p:notesSz cx="6648450" cy="9780905"/>
  <p:custDataLst>
    <p:tags r:id="rId17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534088"/>
    <a:srgbClr val="FF0000"/>
    <a:srgbClr val="F1D509"/>
    <a:srgbClr val="FF6600"/>
    <a:srgbClr val="006600"/>
    <a:srgbClr val="0000FF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730"/>
  </p:normalViewPr>
  <p:slideViewPr>
    <p:cSldViewPr showGuides="1">
      <p:cViewPr varScale="1">
        <p:scale>
          <a:sx n="115" d="100"/>
          <a:sy n="115" d="100"/>
        </p:scale>
        <p:origin x="1494" y="96"/>
      </p:cViewPr>
      <p:guideLst>
        <p:guide orient="horz" pos="21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4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6" name="Rectangle 4"/>
          <p:cNvSpPr>
            <a:spLocks noRot="1" noTextEdit="1"/>
          </p:cNvSpPr>
          <p:nvPr>
            <p:ph type="sldImg" idx="2"/>
          </p:nvPr>
        </p:nvSpPr>
        <p:spPr>
          <a:xfrm>
            <a:off x="879475" y="733425"/>
            <a:ext cx="4889500" cy="36671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5025"/>
            <a:ext cx="5318125" cy="4402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0050"/>
            <a:ext cx="288131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7DD4B3-C049-4CC2-B0E3-471D10B76B9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536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741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945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2150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7"/>
          <p:cNvSpPr txBox="1">
            <a:spLocks noGrp="1"/>
          </p:cNvSpPr>
          <p:nvPr>
            <p:ph type="sldNum" sz="quarter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2355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2560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2765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7"/>
          <p:cNvSpPr txBox="1">
            <a:spLocks noGrp="1"/>
          </p:cNvSpPr>
          <p:nvPr>
            <p:ph type="sldNum" sz="quarter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2969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3174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3366FF"/>
          </a:solidFill>
          <a:ln w="9525">
            <a:noFill/>
          </a:ln>
        </p:spPr>
        <p:txBody>
          <a:bodyPr wrap="none" anchor="ctr" anchorCtr="0"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051" name="Group 24"/>
          <p:cNvGrpSpPr/>
          <p:nvPr userDrawn="1"/>
        </p:nvGrpSpPr>
        <p:grpSpPr>
          <a:xfrm>
            <a:off x="0" y="0"/>
            <a:ext cx="9144000" cy="1216025"/>
            <a:chOff x="0" y="0"/>
            <a:chExt cx="5760" cy="766"/>
          </a:xfrm>
        </p:grpSpPr>
        <p:sp>
          <p:nvSpPr>
            <p:cNvPr id="2056" name="Rectangle 11"/>
            <p:cNvSpPr/>
            <p:nvPr/>
          </p:nvSpPr>
          <p:spPr>
            <a:xfrm>
              <a:off x="0" y="0"/>
              <a:ext cx="5760" cy="336"/>
            </a:xfrm>
            <a:prstGeom prst="rect">
              <a:avLst/>
            </a:prstGeom>
            <a:solidFill>
              <a:srgbClr val="3366FF"/>
            </a:solidFill>
            <a:ln w="9525">
              <a:noFill/>
            </a:ln>
          </p:spPr>
          <p:txBody>
            <a:bodyPr wrap="none" anchor="ctr" anchorCtr="0"/>
            <a:p>
              <a:pPr lvl="0" algn="ctr" eaLnBrk="1" hangingPunct="1">
                <a:buNone/>
              </a:pPr>
              <a:endParaRPr lang="zh-CN" altLang="zh-CN" sz="1800" dirty="0">
                <a:latin typeface="Arial" panose="020B0604020202020204" pitchFamily="34" charset="0"/>
              </a:endParaRPr>
            </a:p>
          </p:txBody>
        </p:sp>
        <p:pic>
          <p:nvPicPr>
            <p:cNvPr id="2057" name="Picture 20" descr="ttt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00" cy="76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31100" y="6513513"/>
            <a:ext cx="1600200" cy="3683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1431B-F041-4770-9169-3E1E4ACA1B5D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89700"/>
            <a:ext cx="7162800" cy="3429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66FA86-0B3D-48AE-8120-BE30036AF59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EB1892B-C007-458F-B2F7-FE7AE3D9CDEC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FAB1CC-B330-4A24-A95A-1CAB3E328AAF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5FDEC1-17DC-4D38-92CD-4DBC0304C370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2DDC99A-D4FB-4B83-85C2-C853397D1177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AA7650-CFF8-47D7-A3A0-F42098AE9993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333D64A-682F-4316-92FC-DB7A2F548844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CF8670-6942-4D50-857D-30A3449DB178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F0567E9-1459-4897-9894-11BC53431BDC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3044E2-3BD8-4A37-A975-CF18E3E49400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3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vl="0" algn="ctr" eaLnBrk="1" hangingPunct="1">
              <a:buNone/>
            </a:pPr>
            <a:endParaRPr lang="zh-CN" altLang="zh-CN" sz="2400" dirty="0">
              <a:latin typeface="Arial" panose="020B0604020202020204" pitchFamily="34" charset="0"/>
            </a:endParaRPr>
          </a:p>
        </p:txBody>
      </p:sp>
      <p:sp>
        <p:nvSpPr>
          <p:cNvPr id="1029" name="Rectangle 4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lvl="0" algn="ctr" eaLnBrk="1" hangingPunct="1">
              <a:buNone/>
            </a:pPr>
            <a:endParaRPr lang="zh-CN" altLang="zh-CN" sz="1800" b="1" dirty="0">
              <a:latin typeface="Arial" panose="020B0604020202020204" pitchFamily="34" charset="0"/>
            </a:endParaRPr>
          </a:p>
        </p:txBody>
      </p:sp>
      <p:sp>
        <p:nvSpPr>
          <p:cNvPr id="1030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3366FF"/>
          </a:solidFill>
          <a:ln w="9525">
            <a:noFill/>
          </a:ln>
        </p:spPr>
        <p:txBody>
          <a:bodyPr wrap="none" anchor="ctr" anchorCtr="0"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0" y="6524625"/>
            <a:ext cx="16002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025C330-A3F3-4B1E-8969-4D46862268AE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162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6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南京航空航天大学智能诊断与专家系统研究室                 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http://ides.nuaa.edu.cn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  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4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339" name="Rectangle 5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340" name="Text Box 6"/>
          <p:cNvSpPr txBox="1"/>
          <p:nvPr/>
        </p:nvSpPr>
        <p:spPr>
          <a:xfrm>
            <a:off x="2590800" y="2819400"/>
            <a:ext cx="57912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旋转机械故障特征提取与核方法识别研究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4341" name="Rectangle 3"/>
          <p:cNvSpPr/>
          <p:nvPr/>
        </p:nvSpPr>
        <p:spPr>
          <a:xfrm>
            <a:off x="304800" y="2438400"/>
            <a:ext cx="8839200" cy="2133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zh-CN" sz="2800" dirty="0"/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zh-CN" sz="2800" dirty="0"/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zh-CN" sz="2800" dirty="0"/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zh-CN" sz="2800" dirty="0"/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zh-CN" sz="2800" dirty="0"/>
          </a:p>
        </p:txBody>
      </p:sp>
      <p:sp>
        <p:nvSpPr>
          <p:cNvPr id="14342" name="Rectangle 13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838200"/>
          </a:xfrm>
          <a:ln/>
        </p:spPr>
        <p:txBody>
          <a:bodyPr vert="horz" wrap="square" lIns="91440" tIns="45720" rIns="91440" bIns="45720" anchor="b" anchorCtr="1"/>
          <a:p>
            <a:pPr eaLnBrk="1" hangingPunct="1">
              <a:buClrTx/>
              <a:buSzTx/>
              <a:buFontTx/>
            </a:pPr>
            <a:r>
              <a:rPr lang="en-US" altLang="zh-CN" b="1" dirty="0">
                <a:latin typeface="+mj-lt"/>
                <a:ea typeface="华文新魏" panose="02010800040101010101" pitchFamily="2" charset="-122"/>
                <a:cs typeface="+mj-cs"/>
              </a:rPr>
              <a:t>《XXX》</a:t>
            </a:r>
            <a:r>
              <a:rPr lang="zh-CN" altLang="en-US" b="1" dirty="0">
                <a:latin typeface="+mj-lt"/>
                <a:ea typeface="华文新魏" panose="02010800040101010101" pitchFamily="2" charset="-122"/>
                <a:cs typeface="+mj-cs"/>
              </a:rPr>
              <a:t>项目</a:t>
            </a:r>
            <a:endParaRPr lang="zh-CN" altLang="en-US" b="1" dirty="0">
              <a:latin typeface="+mj-lt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14343" name="Rectangle 15"/>
          <p:cNvSpPr>
            <a:spLocks noGrp="1"/>
          </p:cNvSpPr>
          <p:nvPr>
            <p:ph type="subTitle"/>
          </p:nvPr>
        </p:nvSpPr>
        <p:spPr>
          <a:xfrm>
            <a:off x="914400" y="2667000"/>
            <a:ext cx="7848600" cy="914400"/>
          </a:xfrm>
          <a:ln/>
        </p:spPr>
        <p:txBody>
          <a:bodyPr vert="horz" wrap="square" lIns="91440" tIns="45720" rIns="91440" bIns="45720"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 eaLnBrk="1" hangingPunct="1"/>
            <a:r>
              <a:rPr lang="zh-CN" altLang="en-US" sz="4000" b="1" dirty="0">
                <a:solidFill>
                  <a:srgbClr val="FF0000"/>
                </a:solidFill>
                <a:ea typeface="华文彩云" panose="02010800040101010101" pitchFamily="2" charset="-122"/>
              </a:rPr>
              <a:t>任务名称</a:t>
            </a:r>
            <a:endParaRPr lang="zh-CN" altLang="en-US" sz="4000" b="1" dirty="0">
              <a:solidFill>
                <a:srgbClr val="FF0000"/>
              </a:solidFill>
              <a:ea typeface="华文彩云" panose="02010800040101010101" pitchFamily="2" charset="-122"/>
            </a:endParaRPr>
          </a:p>
        </p:txBody>
      </p:sp>
      <p:sp>
        <p:nvSpPr>
          <p:cNvPr id="6160" name="Line 16"/>
          <p:cNvSpPr/>
          <p:nvPr/>
        </p:nvSpPr>
        <p:spPr>
          <a:xfrm>
            <a:off x="838200" y="2209800"/>
            <a:ext cx="7772400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5" name="Text Box 17"/>
          <p:cNvSpPr txBox="1"/>
          <p:nvPr/>
        </p:nvSpPr>
        <p:spPr>
          <a:xfrm>
            <a:off x="1600200" y="5562600"/>
            <a:ext cx="649287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南京航空航天大学智能诊断与专家系统研究室</a:t>
            </a:r>
            <a:endParaRPr lang="zh-CN" altLang="en-US" sz="24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1" name="Rectangle 15"/>
          <p:cNvSpPr txBox="1">
            <a:spLocks noChangeArrowheads="1"/>
          </p:cNvSpPr>
          <p:nvPr/>
        </p:nvSpPr>
        <p:spPr bwMode="auto">
          <a:xfrm>
            <a:off x="762000" y="3657600"/>
            <a:ext cx="78486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0" cap="none" spc="0" normalizeH="0" baseline="0" noProof="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（每周例会汇报）</a:t>
            </a:r>
            <a:endParaRPr kumimoji="0" lang="zh-CN" altLang="en-US" sz="3600" b="1" kern="0" cap="none" spc="0" normalizeH="0" baseline="0" noProof="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4347" name="Text Box 17"/>
          <p:cNvSpPr txBox="1"/>
          <p:nvPr/>
        </p:nvSpPr>
        <p:spPr>
          <a:xfrm>
            <a:off x="1600200" y="4876800"/>
            <a:ext cx="649287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汇报人：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XXX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771" name="页脚占位符 4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772" name="WordArt 10"/>
          <p:cNvSpPr>
            <a:spLocks noTextEdit="1"/>
          </p:cNvSpPr>
          <p:nvPr/>
        </p:nvSpPr>
        <p:spPr>
          <a:xfrm>
            <a:off x="1828800" y="1905000"/>
            <a:ext cx="5562600" cy="2438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结束！</a:t>
            </a:r>
            <a:endParaRPr lang="zh-CN" altLang="en-US" sz="3600" b="1">
              <a:ln w="12700" cap="flat" cmpd="sng">
                <a:solidFill>
                  <a:srgbClr val="B2B2B2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  <a:tileRect/>
              </a:gradFill>
              <a:effectLst>
                <a:outerShdw dist="35921" dir="2699999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3600" b="1">
                <a:ln w="12700" cap="flat" cmpd="sng">
                  <a:solidFill>
                    <a:srgbClr val="B2B2B2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敬请提出宝贵意见！</a:t>
            </a:r>
            <a:endParaRPr lang="zh-CN" altLang="en-US" sz="3600" b="1">
              <a:ln w="12700" cap="flat" cmpd="sng">
                <a:solidFill>
                  <a:srgbClr val="B2B2B2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  <a:tileRect/>
              </a:gradFill>
              <a:effectLst>
                <a:outerShdw dist="35921" dir="2699999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4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387" name="Rectangle 5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388" name="Oval 9"/>
          <p:cNvSpPr/>
          <p:nvPr/>
        </p:nvSpPr>
        <p:spPr>
          <a:xfrm>
            <a:off x="889000" y="1676400"/>
            <a:ext cx="990600" cy="3200400"/>
          </a:xfrm>
          <a:prstGeom prst="ellipse">
            <a:avLst/>
          </a:prstGeom>
          <a:solidFill>
            <a:srgbClr val="006699">
              <a:alpha val="83920"/>
            </a:srgbClr>
          </a:solidFill>
          <a:ln w="127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 dirty="0">
              <a:solidFill>
                <a:schemeClr val="bg1"/>
              </a:solidFill>
            </a:endParaRPr>
          </a:p>
        </p:txBody>
      </p:sp>
      <p:sp>
        <p:nvSpPr>
          <p:cNvPr id="16389" name="Text Box 10"/>
          <p:cNvSpPr txBox="1"/>
          <p:nvPr/>
        </p:nvSpPr>
        <p:spPr>
          <a:xfrm>
            <a:off x="1003300" y="2286000"/>
            <a:ext cx="793750" cy="2362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</a:rPr>
              <a:t>汇报内容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sp>
        <p:nvSpPr>
          <p:cNvPr id="16390" name="Line 15"/>
          <p:cNvSpPr/>
          <p:nvPr/>
        </p:nvSpPr>
        <p:spPr>
          <a:xfrm>
            <a:off x="2949575" y="19653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16391" name="Text Box 16"/>
          <p:cNvSpPr txBox="1"/>
          <p:nvPr/>
        </p:nvSpPr>
        <p:spPr>
          <a:xfrm>
            <a:off x="3530600" y="1304925"/>
            <a:ext cx="4419600" cy="64516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本周工作概述</a:t>
            </a:r>
            <a:endParaRPr lang="zh-CN" altLang="en-US" sz="3600" b="1" dirty="0"/>
          </a:p>
        </p:txBody>
      </p:sp>
      <p:sp>
        <p:nvSpPr>
          <p:cNvPr id="16392" name="Line 21"/>
          <p:cNvSpPr/>
          <p:nvPr/>
        </p:nvSpPr>
        <p:spPr>
          <a:xfrm>
            <a:off x="2936875" y="30321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16393" name="Text Box 22"/>
          <p:cNvSpPr txBox="1"/>
          <p:nvPr/>
        </p:nvSpPr>
        <p:spPr>
          <a:xfrm>
            <a:off x="3454400" y="2371725"/>
            <a:ext cx="4419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本周研究进展</a:t>
            </a:r>
            <a:endParaRPr lang="zh-CN" altLang="en-US" sz="3600" b="1" dirty="0"/>
          </a:p>
        </p:txBody>
      </p:sp>
      <p:sp>
        <p:nvSpPr>
          <p:cNvPr id="16394" name="Line 27"/>
          <p:cNvSpPr/>
          <p:nvPr/>
        </p:nvSpPr>
        <p:spPr>
          <a:xfrm>
            <a:off x="2936875" y="41370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16395" name="Text Box 28"/>
          <p:cNvSpPr txBox="1"/>
          <p:nvPr/>
        </p:nvSpPr>
        <p:spPr>
          <a:xfrm>
            <a:off x="3454400" y="3438525"/>
            <a:ext cx="4419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本周工作存在问题</a:t>
            </a:r>
            <a:endParaRPr lang="zh-CN" altLang="en-US" sz="3600" b="1" dirty="0"/>
          </a:p>
        </p:txBody>
      </p:sp>
      <p:sp>
        <p:nvSpPr>
          <p:cNvPr id="16396" name="Line 33"/>
          <p:cNvSpPr/>
          <p:nvPr/>
        </p:nvSpPr>
        <p:spPr>
          <a:xfrm>
            <a:off x="2911475" y="5308600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16397" name="Text Box 34"/>
          <p:cNvSpPr txBox="1"/>
          <p:nvPr/>
        </p:nvSpPr>
        <p:spPr>
          <a:xfrm>
            <a:off x="3429000" y="4648200"/>
            <a:ext cx="4419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下周工作计划</a:t>
            </a:r>
            <a:endParaRPr lang="zh-CN" altLang="en-US" sz="3600" b="1" dirty="0"/>
          </a:p>
        </p:txBody>
      </p:sp>
      <p:grpSp>
        <p:nvGrpSpPr>
          <p:cNvPr id="16398" name="Group 49"/>
          <p:cNvGrpSpPr/>
          <p:nvPr/>
        </p:nvGrpSpPr>
        <p:grpSpPr>
          <a:xfrm>
            <a:off x="2362200" y="1381125"/>
            <a:ext cx="679450" cy="593725"/>
            <a:chOff x="1584" y="432"/>
            <a:chExt cx="428" cy="374"/>
          </a:xfrm>
        </p:grpSpPr>
        <p:sp>
          <p:nvSpPr>
            <p:cNvPr id="16411" name="AutoShape 46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16412" name="AutoShape 47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16413" name="AutoShape 48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1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399" name="Group 50"/>
          <p:cNvGrpSpPr/>
          <p:nvPr/>
        </p:nvGrpSpPr>
        <p:grpSpPr>
          <a:xfrm>
            <a:off x="2362200" y="2447925"/>
            <a:ext cx="679450" cy="593725"/>
            <a:chOff x="1584" y="432"/>
            <a:chExt cx="428" cy="374"/>
          </a:xfrm>
        </p:grpSpPr>
        <p:sp>
          <p:nvSpPr>
            <p:cNvPr id="16408" name="AutoShape 51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16409" name="AutoShape 52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16410" name="AutoShape 53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2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400" name="Group 54"/>
          <p:cNvGrpSpPr/>
          <p:nvPr/>
        </p:nvGrpSpPr>
        <p:grpSpPr>
          <a:xfrm>
            <a:off x="2362200" y="3530600"/>
            <a:ext cx="679450" cy="593725"/>
            <a:chOff x="1584" y="432"/>
            <a:chExt cx="428" cy="374"/>
          </a:xfrm>
        </p:grpSpPr>
        <p:sp>
          <p:nvSpPr>
            <p:cNvPr id="16405" name="AutoShape 55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16406" name="AutoShape 56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16407" name="AutoShape 57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3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401" name="Group 58"/>
          <p:cNvGrpSpPr/>
          <p:nvPr/>
        </p:nvGrpSpPr>
        <p:grpSpPr>
          <a:xfrm>
            <a:off x="2362200" y="4705350"/>
            <a:ext cx="679450" cy="593725"/>
            <a:chOff x="1584" y="432"/>
            <a:chExt cx="428" cy="374"/>
          </a:xfrm>
        </p:grpSpPr>
        <p:sp>
          <p:nvSpPr>
            <p:cNvPr id="16402" name="AutoShape 59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16403" name="AutoShape 60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16404" name="AutoShape 61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4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435" name="页脚占位符 4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436" name="Text Box 7"/>
          <p:cNvSpPr txBox="1"/>
          <p:nvPr/>
        </p:nvSpPr>
        <p:spPr>
          <a:xfrm>
            <a:off x="0" y="0"/>
            <a:ext cx="449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chemeClr val="bg1"/>
                </a:solidFill>
              </a:rPr>
              <a:t>第一部分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18437" name="Text Box 8"/>
          <p:cNvSpPr txBox="1"/>
          <p:nvPr/>
        </p:nvSpPr>
        <p:spPr>
          <a:xfrm>
            <a:off x="4648200" y="0"/>
            <a:ext cx="44958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本周工作概述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8438" name="Text Box 40"/>
          <p:cNvSpPr txBox="1"/>
          <p:nvPr/>
        </p:nvSpPr>
        <p:spPr>
          <a:xfrm>
            <a:off x="2286000" y="4122738"/>
            <a:ext cx="1143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chemeClr val="bg1"/>
                </a:solidFill>
              </a:rPr>
              <a:t>人为因素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8200" y="1295400"/>
            <a:ext cx="3862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分条目列出本周的主要工作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4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483" name="Rectangle 5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484" name="Oval 9"/>
          <p:cNvSpPr/>
          <p:nvPr/>
        </p:nvSpPr>
        <p:spPr>
          <a:xfrm>
            <a:off x="889000" y="1676400"/>
            <a:ext cx="990600" cy="3200400"/>
          </a:xfrm>
          <a:prstGeom prst="ellipse">
            <a:avLst/>
          </a:prstGeom>
          <a:solidFill>
            <a:srgbClr val="006699">
              <a:alpha val="83920"/>
            </a:srgbClr>
          </a:solidFill>
          <a:ln w="127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 dirty="0">
              <a:solidFill>
                <a:schemeClr val="bg1"/>
              </a:solidFill>
            </a:endParaRPr>
          </a:p>
        </p:txBody>
      </p:sp>
      <p:sp>
        <p:nvSpPr>
          <p:cNvPr id="20485" name="Text Box 10"/>
          <p:cNvSpPr txBox="1"/>
          <p:nvPr/>
        </p:nvSpPr>
        <p:spPr>
          <a:xfrm>
            <a:off x="1003300" y="2286000"/>
            <a:ext cx="793750" cy="2362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</a:rPr>
              <a:t>汇报内容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sp>
        <p:nvSpPr>
          <p:cNvPr id="20486" name="Line 15"/>
          <p:cNvSpPr/>
          <p:nvPr/>
        </p:nvSpPr>
        <p:spPr>
          <a:xfrm>
            <a:off x="2949575" y="19653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0487" name="Text Box 16"/>
          <p:cNvSpPr txBox="1"/>
          <p:nvPr/>
        </p:nvSpPr>
        <p:spPr>
          <a:xfrm>
            <a:off x="3530600" y="1304925"/>
            <a:ext cx="4419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本周工作概述</a:t>
            </a:r>
            <a:endParaRPr lang="zh-CN" altLang="en-US" sz="3600" b="1" dirty="0"/>
          </a:p>
        </p:txBody>
      </p:sp>
      <p:sp>
        <p:nvSpPr>
          <p:cNvPr id="20488" name="Line 21"/>
          <p:cNvSpPr/>
          <p:nvPr/>
        </p:nvSpPr>
        <p:spPr>
          <a:xfrm>
            <a:off x="2936875" y="30321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0489" name="Text Box 22"/>
          <p:cNvSpPr txBox="1"/>
          <p:nvPr/>
        </p:nvSpPr>
        <p:spPr>
          <a:xfrm>
            <a:off x="3454400" y="2371725"/>
            <a:ext cx="4419600" cy="64516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本周研究进展</a:t>
            </a:r>
            <a:endParaRPr lang="zh-CN" altLang="en-US" sz="3600" b="1" dirty="0"/>
          </a:p>
        </p:txBody>
      </p:sp>
      <p:sp>
        <p:nvSpPr>
          <p:cNvPr id="20490" name="Line 27"/>
          <p:cNvSpPr/>
          <p:nvPr/>
        </p:nvSpPr>
        <p:spPr>
          <a:xfrm>
            <a:off x="2936875" y="41370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0491" name="Text Box 28"/>
          <p:cNvSpPr txBox="1"/>
          <p:nvPr/>
        </p:nvSpPr>
        <p:spPr>
          <a:xfrm>
            <a:off x="3454400" y="3438525"/>
            <a:ext cx="4419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本周工作存在问题</a:t>
            </a:r>
            <a:endParaRPr lang="zh-CN" altLang="en-US" sz="3600" b="1" dirty="0"/>
          </a:p>
        </p:txBody>
      </p:sp>
      <p:sp>
        <p:nvSpPr>
          <p:cNvPr id="20492" name="Line 33"/>
          <p:cNvSpPr/>
          <p:nvPr/>
        </p:nvSpPr>
        <p:spPr>
          <a:xfrm>
            <a:off x="2911475" y="5308600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0493" name="Text Box 34"/>
          <p:cNvSpPr txBox="1"/>
          <p:nvPr/>
        </p:nvSpPr>
        <p:spPr>
          <a:xfrm>
            <a:off x="3429000" y="4648200"/>
            <a:ext cx="4419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下周工作计划</a:t>
            </a:r>
            <a:endParaRPr lang="zh-CN" altLang="en-US" sz="3600" b="1" dirty="0"/>
          </a:p>
        </p:txBody>
      </p:sp>
      <p:grpSp>
        <p:nvGrpSpPr>
          <p:cNvPr id="20494" name="Group 49"/>
          <p:cNvGrpSpPr/>
          <p:nvPr/>
        </p:nvGrpSpPr>
        <p:grpSpPr>
          <a:xfrm>
            <a:off x="2362200" y="1381125"/>
            <a:ext cx="679450" cy="593725"/>
            <a:chOff x="1584" y="432"/>
            <a:chExt cx="428" cy="374"/>
          </a:xfrm>
        </p:grpSpPr>
        <p:sp>
          <p:nvSpPr>
            <p:cNvPr id="20507" name="AutoShape 46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0508" name="AutoShape 47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0509" name="AutoShape 48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1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95" name="Group 50"/>
          <p:cNvGrpSpPr/>
          <p:nvPr/>
        </p:nvGrpSpPr>
        <p:grpSpPr>
          <a:xfrm>
            <a:off x="2362200" y="2447925"/>
            <a:ext cx="679450" cy="593725"/>
            <a:chOff x="1584" y="432"/>
            <a:chExt cx="428" cy="374"/>
          </a:xfrm>
        </p:grpSpPr>
        <p:sp>
          <p:nvSpPr>
            <p:cNvPr id="20504" name="AutoShape 51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0505" name="AutoShape 52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0506" name="AutoShape 53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2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96" name="Group 54"/>
          <p:cNvGrpSpPr/>
          <p:nvPr/>
        </p:nvGrpSpPr>
        <p:grpSpPr>
          <a:xfrm>
            <a:off x="2362200" y="3530600"/>
            <a:ext cx="679450" cy="593725"/>
            <a:chOff x="1584" y="432"/>
            <a:chExt cx="428" cy="374"/>
          </a:xfrm>
        </p:grpSpPr>
        <p:sp>
          <p:nvSpPr>
            <p:cNvPr id="20501" name="AutoShape 55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0502" name="AutoShape 56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0503" name="AutoShape 57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3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97" name="Group 58"/>
          <p:cNvGrpSpPr/>
          <p:nvPr/>
        </p:nvGrpSpPr>
        <p:grpSpPr>
          <a:xfrm>
            <a:off x="2362200" y="4705350"/>
            <a:ext cx="679450" cy="593725"/>
            <a:chOff x="1584" y="432"/>
            <a:chExt cx="428" cy="374"/>
          </a:xfrm>
        </p:grpSpPr>
        <p:sp>
          <p:nvSpPr>
            <p:cNvPr id="20498" name="AutoShape 59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0499" name="AutoShape 60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0500" name="AutoShape 61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4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531" name="页脚占位符 4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532" name="Text Box 7"/>
          <p:cNvSpPr txBox="1"/>
          <p:nvPr/>
        </p:nvSpPr>
        <p:spPr>
          <a:xfrm>
            <a:off x="0" y="0"/>
            <a:ext cx="449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chemeClr val="bg1"/>
                </a:solidFill>
              </a:rPr>
              <a:t>第二部分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22533" name="Text Box 8"/>
          <p:cNvSpPr txBox="1"/>
          <p:nvPr/>
        </p:nvSpPr>
        <p:spPr>
          <a:xfrm>
            <a:off x="4648200" y="0"/>
            <a:ext cx="44958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本周研究进展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534" name="Text Box 40"/>
          <p:cNvSpPr txBox="1"/>
          <p:nvPr/>
        </p:nvSpPr>
        <p:spPr>
          <a:xfrm>
            <a:off x="2286000" y="4122738"/>
            <a:ext cx="1143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chemeClr val="bg1"/>
                </a:solidFill>
              </a:rPr>
              <a:t>人为因素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838200" y="1295400"/>
            <a:ext cx="53778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分条目列出本周的主要研究工作进展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4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579" name="Rectangle 5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580" name="Oval 9"/>
          <p:cNvSpPr/>
          <p:nvPr/>
        </p:nvSpPr>
        <p:spPr>
          <a:xfrm>
            <a:off x="889000" y="1676400"/>
            <a:ext cx="990600" cy="3200400"/>
          </a:xfrm>
          <a:prstGeom prst="ellipse">
            <a:avLst/>
          </a:prstGeom>
          <a:solidFill>
            <a:srgbClr val="006699">
              <a:alpha val="83920"/>
            </a:srgbClr>
          </a:solidFill>
          <a:ln w="127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 dirty="0">
              <a:solidFill>
                <a:schemeClr val="bg1"/>
              </a:solidFill>
            </a:endParaRPr>
          </a:p>
        </p:txBody>
      </p:sp>
      <p:sp>
        <p:nvSpPr>
          <p:cNvPr id="24581" name="Text Box 10"/>
          <p:cNvSpPr txBox="1"/>
          <p:nvPr/>
        </p:nvSpPr>
        <p:spPr>
          <a:xfrm>
            <a:off x="1003300" y="2286000"/>
            <a:ext cx="793750" cy="2362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</a:rPr>
              <a:t>汇报内容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sp>
        <p:nvSpPr>
          <p:cNvPr id="24582" name="Line 15"/>
          <p:cNvSpPr/>
          <p:nvPr/>
        </p:nvSpPr>
        <p:spPr>
          <a:xfrm>
            <a:off x="2949575" y="19653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4583" name="Text Box 16"/>
          <p:cNvSpPr txBox="1"/>
          <p:nvPr/>
        </p:nvSpPr>
        <p:spPr>
          <a:xfrm>
            <a:off x="3530600" y="1304925"/>
            <a:ext cx="4419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本周工作概述</a:t>
            </a:r>
            <a:endParaRPr lang="zh-CN" altLang="en-US" sz="3600" b="1" dirty="0"/>
          </a:p>
        </p:txBody>
      </p:sp>
      <p:sp>
        <p:nvSpPr>
          <p:cNvPr id="24584" name="Line 21"/>
          <p:cNvSpPr/>
          <p:nvPr/>
        </p:nvSpPr>
        <p:spPr>
          <a:xfrm>
            <a:off x="2936875" y="30321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4585" name="Text Box 22"/>
          <p:cNvSpPr txBox="1"/>
          <p:nvPr/>
        </p:nvSpPr>
        <p:spPr>
          <a:xfrm>
            <a:off x="3454400" y="2371725"/>
            <a:ext cx="4419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本周研究进展</a:t>
            </a:r>
            <a:endParaRPr lang="zh-CN" altLang="en-US" sz="3600" b="1" dirty="0"/>
          </a:p>
        </p:txBody>
      </p:sp>
      <p:sp>
        <p:nvSpPr>
          <p:cNvPr id="24586" name="Line 27"/>
          <p:cNvSpPr/>
          <p:nvPr/>
        </p:nvSpPr>
        <p:spPr>
          <a:xfrm>
            <a:off x="2936875" y="41370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4587" name="Text Box 28"/>
          <p:cNvSpPr txBox="1"/>
          <p:nvPr/>
        </p:nvSpPr>
        <p:spPr>
          <a:xfrm>
            <a:off x="3454400" y="3438525"/>
            <a:ext cx="4419600" cy="64516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本周工作存在问题</a:t>
            </a:r>
            <a:endParaRPr lang="zh-CN" altLang="en-US" sz="3600" b="1" dirty="0"/>
          </a:p>
        </p:txBody>
      </p:sp>
      <p:sp>
        <p:nvSpPr>
          <p:cNvPr id="24588" name="Line 33"/>
          <p:cNvSpPr/>
          <p:nvPr/>
        </p:nvSpPr>
        <p:spPr>
          <a:xfrm>
            <a:off x="2911475" y="5308600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4589" name="Text Box 34"/>
          <p:cNvSpPr txBox="1"/>
          <p:nvPr/>
        </p:nvSpPr>
        <p:spPr>
          <a:xfrm>
            <a:off x="3429000" y="4648200"/>
            <a:ext cx="4419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下周工作计划</a:t>
            </a:r>
            <a:endParaRPr lang="zh-CN" altLang="en-US" sz="3600" b="1" dirty="0"/>
          </a:p>
        </p:txBody>
      </p:sp>
      <p:grpSp>
        <p:nvGrpSpPr>
          <p:cNvPr id="24590" name="Group 49"/>
          <p:cNvGrpSpPr/>
          <p:nvPr/>
        </p:nvGrpSpPr>
        <p:grpSpPr>
          <a:xfrm>
            <a:off x="2362200" y="1381125"/>
            <a:ext cx="679450" cy="593725"/>
            <a:chOff x="1584" y="432"/>
            <a:chExt cx="428" cy="374"/>
          </a:xfrm>
        </p:grpSpPr>
        <p:sp>
          <p:nvSpPr>
            <p:cNvPr id="24603" name="AutoShape 46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4604" name="AutoShape 47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4605" name="AutoShape 48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1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591" name="Group 50"/>
          <p:cNvGrpSpPr/>
          <p:nvPr/>
        </p:nvGrpSpPr>
        <p:grpSpPr>
          <a:xfrm>
            <a:off x="2362200" y="2447925"/>
            <a:ext cx="679450" cy="593725"/>
            <a:chOff x="1584" y="432"/>
            <a:chExt cx="428" cy="374"/>
          </a:xfrm>
        </p:grpSpPr>
        <p:sp>
          <p:nvSpPr>
            <p:cNvPr id="24600" name="AutoShape 51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4601" name="AutoShape 52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4602" name="AutoShape 53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2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592" name="Group 54"/>
          <p:cNvGrpSpPr/>
          <p:nvPr/>
        </p:nvGrpSpPr>
        <p:grpSpPr>
          <a:xfrm>
            <a:off x="2362200" y="3530600"/>
            <a:ext cx="679450" cy="593725"/>
            <a:chOff x="1584" y="432"/>
            <a:chExt cx="428" cy="374"/>
          </a:xfrm>
        </p:grpSpPr>
        <p:sp>
          <p:nvSpPr>
            <p:cNvPr id="24597" name="AutoShape 55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4598" name="AutoShape 56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4599" name="AutoShape 57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3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593" name="Group 58"/>
          <p:cNvGrpSpPr/>
          <p:nvPr/>
        </p:nvGrpSpPr>
        <p:grpSpPr>
          <a:xfrm>
            <a:off x="2362200" y="4705350"/>
            <a:ext cx="679450" cy="593725"/>
            <a:chOff x="1584" y="432"/>
            <a:chExt cx="428" cy="374"/>
          </a:xfrm>
        </p:grpSpPr>
        <p:sp>
          <p:nvSpPr>
            <p:cNvPr id="24594" name="AutoShape 59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4595" name="AutoShape 60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4596" name="AutoShape 61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4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627" name="页脚占位符 4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628" name="Text Box 7"/>
          <p:cNvSpPr txBox="1"/>
          <p:nvPr/>
        </p:nvSpPr>
        <p:spPr>
          <a:xfrm>
            <a:off x="0" y="0"/>
            <a:ext cx="449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chemeClr val="bg1"/>
                </a:solidFill>
              </a:rPr>
              <a:t>第三部分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26629" name="Text Box 8"/>
          <p:cNvSpPr txBox="1"/>
          <p:nvPr/>
        </p:nvSpPr>
        <p:spPr>
          <a:xfrm>
            <a:off x="4648200" y="0"/>
            <a:ext cx="44958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本周工作存在问题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6630" name="Text Box 40"/>
          <p:cNvSpPr txBox="1"/>
          <p:nvPr/>
        </p:nvSpPr>
        <p:spPr>
          <a:xfrm>
            <a:off x="2286000" y="4122738"/>
            <a:ext cx="1143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chemeClr val="bg1"/>
                </a:solidFill>
              </a:rPr>
              <a:t>人为因素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838200" y="1295400"/>
            <a:ext cx="68389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分条目列出本周的研究工作中碰到的主要问题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4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675" name="Rectangle 5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676" name="Oval 9"/>
          <p:cNvSpPr/>
          <p:nvPr/>
        </p:nvSpPr>
        <p:spPr>
          <a:xfrm>
            <a:off x="889000" y="1676400"/>
            <a:ext cx="990600" cy="3200400"/>
          </a:xfrm>
          <a:prstGeom prst="ellipse">
            <a:avLst/>
          </a:prstGeom>
          <a:solidFill>
            <a:srgbClr val="006699">
              <a:alpha val="83920"/>
            </a:srgbClr>
          </a:solidFill>
          <a:ln w="127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 dirty="0">
              <a:solidFill>
                <a:schemeClr val="bg1"/>
              </a:solidFill>
            </a:endParaRPr>
          </a:p>
        </p:txBody>
      </p:sp>
      <p:sp>
        <p:nvSpPr>
          <p:cNvPr id="28677" name="Text Box 10"/>
          <p:cNvSpPr txBox="1"/>
          <p:nvPr/>
        </p:nvSpPr>
        <p:spPr>
          <a:xfrm>
            <a:off x="1003300" y="2286000"/>
            <a:ext cx="793750" cy="2362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4000" b="1" dirty="0">
                <a:solidFill>
                  <a:schemeClr val="bg1"/>
                </a:solidFill>
              </a:rPr>
              <a:t>汇报内容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sp>
        <p:nvSpPr>
          <p:cNvPr id="28678" name="Line 15"/>
          <p:cNvSpPr/>
          <p:nvPr/>
        </p:nvSpPr>
        <p:spPr>
          <a:xfrm>
            <a:off x="2949575" y="19653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8679" name="Text Box 16"/>
          <p:cNvSpPr txBox="1"/>
          <p:nvPr/>
        </p:nvSpPr>
        <p:spPr>
          <a:xfrm>
            <a:off x="3530600" y="1304925"/>
            <a:ext cx="4419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本周工作概述</a:t>
            </a:r>
            <a:endParaRPr lang="zh-CN" altLang="en-US" sz="3600" b="1" dirty="0"/>
          </a:p>
        </p:txBody>
      </p:sp>
      <p:sp>
        <p:nvSpPr>
          <p:cNvPr id="28680" name="Line 21"/>
          <p:cNvSpPr/>
          <p:nvPr/>
        </p:nvSpPr>
        <p:spPr>
          <a:xfrm>
            <a:off x="2936875" y="30321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8681" name="Text Box 22"/>
          <p:cNvSpPr txBox="1"/>
          <p:nvPr/>
        </p:nvSpPr>
        <p:spPr>
          <a:xfrm>
            <a:off x="3454400" y="2371725"/>
            <a:ext cx="4419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本周研究进展</a:t>
            </a:r>
            <a:endParaRPr lang="zh-CN" altLang="en-US" sz="3600" b="1" dirty="0"/>
          </a:p>
        </p:txBody>
      </p:sp>
      <p:sp>
        <p:nvSpPr>
          <p:cNvPr id="28682" name="Line 27"/>
          <p:cNvSpPr/>
          <p:nvPr/>
        </p:nvSpPr>
        <p:spPr>
          <a:xfrm>
            <a:off x="2936875" y="4137025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8683" name="Text Box 28"/>
          <p:cNvSpPr txBox="1"/>
          <p:nvPr/>
        </p:nvSpPr>
        <p:spPr>
          <a:xfrm>
            <a:off x="3454400" y="3438525"/>
            <a:ext cx="44196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本周工作存在问题</a:t>
            </a:r>
            <a:endParaRPr lang="zh-CN" altLang="en-US" sz="3600" b="1" dirty="0"/>
          </a:p>
        </p:txBody>
      </p:sp>
      <p:sp>
        <p:nvSpPr>
          <p:cNvPr id="28684" name="Line 33"/>
          <p:cNvSpPr/>
          <p:nvPr/>
        </p:nvSpPr>
        <p:spPr>
          <a:xfrm>
            <a:off x="2911475" y="5308600"/>
            <a:ext cx="5089525" cy="0"/>
          </a:xfrm>
          <a:prstGeom prst="line">
            <a:avLst/>
          </a:prstGeom>
          <a:ln w="25400" cap="flat" cmpd="sng">
            <a:solidFill>
              <a:schemeClr val="tx2"/>
            </a:solidFill>
            <a:prstDash val="sysDot"/>
            <a:headEnd type="none" w="med" len="med"/>
            <a:tailEnd type="oval" w="med" len="med"/>
          </a:ln>
        </p:spPr>
      </p:sp>
      <p:sp>
        <p:nvSpPr>
          <p:cNvPr id="28685" name="Text Box 34"/>
          <p:cNvSpPr txBox="1"/>
          <p:nvPr/>
        </p:nvSpPr>
        <p:spPr>
          <a:xfrm>
            <a:off x="3429000" y="4648200"/>
            <a:ext cx="4419600" cy="6413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3600" b="1" dirty="0"/>
              <a:t>下周工作计划</a:t>
            </a:r>
            <a:endParaRPr lang="zh-CN" altLang="en-US" sz="3600" b="1" dirty="0"/>
          </a:p>
        </p:txBody>
      </p:sp>
      <p:grpSp>
        <p:nvGrpSpPr>
          <p:cNvPr id="28686" name="Group 49"/>
          <p:cNvGrpSpPr/>
          <p:nvPr/>
        </p:nvGrpSpPr>
        <p:grpSpPr>
          <a:xfrm>
            <a:off x="2362200" y="1381125"/>
            <a:ext cx="679450" cy="593725"/>
            <a:chOff x="1584" y="432"/>
            <a:chExt cx="428" cy="374"/>
          </a:xfrm>
        </p:grpSpPr>
        <p:sp>
          <p:nvSpPr>
            <p:cNvPr id="28699" name="AutoShape 46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8700" name="AutoShape 47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8701" name="AutoShape 48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1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87" name="Group 50"/>
          <p:cNvGrpSpPr/>
          <p:nvPr/>
        </p:nvGrpSpPr>
        <p:grpSpPr>
          <a:xfrm>
            <a:off x="2362200" y="2447925"/>
            <a:ext cx="679450" cy="593725"/>
            <a:chOff x="1584" y="432"/>
            <a:chExt cx="428" cy="374"/>
          </a:xfrm>
        </p:grpSpPr>
        <p:sp>
          <p:nvSpPr>
            <p:cNvPr id="28696" name="AutoShape 51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8697" name="AutoShape 52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8698" name="AutoShape 53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2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88" name="Group 54"/>
          <p:cNvGrpSpPr/>
          <p:nvPr/>
        </p:nvGrpSpPr>
        <p:grpSpPr>
          <a:xfrm>
            <a:off x="2362200" y="3530600"/>
            <a:ext cx="679450" cy="593725"/>
            <a:chOff x="1584" y="432"/>
            <a:chExt cx="428" cy="374"/>
          </a:xfrm>
        </p:grpSpPr>
        <p:sp>
          <p:nvSpPr>
            <p:cNvPr id="28693" name="AutoShape 55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8694" name="AutoShape 56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8695" name="AutoShape 57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3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89" name="Group 58"/>
          <p:cNvGrpSpPr/>
          <p:nvPr/>
        </p:nvGrpSpPr>
        <p:grpSpPr>
          <a:xfrm>
            <a:off x="2362200" y="4705350"/>
            <a:ext cx="679450" cy="593725"/>
            <a:chOff x="1584" y="432"/>
            <a:chExt cx="428" cy="374"/>
          </a:xfrm>
        </p:grpSpPr>
        <p:sp>
          <p:nvSpPr>
            <p:cNvPr id="28690" name="AutoShape 59"/>
            <p:cNvSpPr>
              <a:spLocks noChangeAspect="1"/>
            </p:cNvSpPr>
            <p:nvPr/>
          </p:nvSpPr>
          <p:spPr>
            <a:xfrm>
              <a:off x="1588" y="438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solidFill>
              <a:srgbClr val="808080"/>
            </a:soli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8691" name="AutoShape 60"/>
            <p:cNvSpPr>
              <a:spLocks noChangeAspect="1"/>
            </p:cNvSpPr>
            <p:nvPr/>
          </p:nvSpPr>
          <p:spPr>
            <a:xfrm>
              <a:off x="1584" y="432"/>
              <a:ext cx="424" cy="368"/>
            </a:xfrm>
            <a:prstGeom prst="hexagon">
              <a:avLst>
                <a:gd name="adj" fmla="val 28804"/>
                <a:gd name="vf" fmla="val 115470"/>
              </a:avLst>
            </a:prstGeom>
            <a:gradFill rotWithShape="1">
              <a:gsLst>
                <a:gs pos="0">
                  <a:srgbClr val="E6E6E6">
                    <a:alpha val="100000"/>
                  </a:srgbClr>
                </a:gs>
                <a:gs pos="7500">
                  <a:srgbClr val="7D8496">
                    <a:alpha val="100000"/>
                  </a:srgbClr>
                </a:gs>
                <a:gs pos="26500">
                  <a:srgbClr val="E6E6E6">
                    <a:alpha val="100000"/>
                  </a:srgbClr>
                </a:gs>
                <a:gs pos="34000">
                  <a:srgbClr val="7D8496">
                    <a:alpha val="100000"/>
                  </a:srgbClr>
                </a:gs>
                <a:gs pos="46500">
                  <a:srgbClr val="E6E6E6">
                    <a:alpha val="100000"/>
                  </a:srgbClr>
                </a:gs>
                <a:gs pos="50000">
                  <a:srgbClr val="FFFFFF">
                    <a:alpha val="100000"/>
                  </a:srgbClr>
                </a:gs>
                <a:gs pos="53500">
                  <a:srgbClr val="E6E6E6">
                    <a:alpha val="100000"/>
                  </a:srgbClr>
                </a:gs>
                <a:gs pos="66000">
                  <a:srgbClr val="7D8496">
                    <a:alpha val="100000"/>
                  </a:srgbClr>
                </a:gs>
                <a:gs pos="73500">
                  <a:srgbClr val="E6E6E6">
                    <a:alpha val="100000"/>
                  </a:srgbClr>
                </a:gs>
                <a:gs pos="92500">
                  <a:srgbClr val="7D8496">
                    <a:alpha val="100000"/>
                  </a:srgbClr>
                </a:gs>
                <a:gs pos="100000">
                  <a:srgbClr val="E6E6E6">
                    <a:alpha val="100000"/>
                  </a:srgbClr>
                </a:gs>
              </a:gsLst>
              <a:lin ang="2700000" scaled="1"/>
              <a:tileRect/>
            </a:gradFill>
            <a:ln w="9525" cap="flat" cmpd="sng">
              <a:solidFill>
                <a:srgbClr val="C0C0C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200" dirty="0"/>
            </a:p>
          </p:txBody>
        </p:sp>
        <p:sp>
          <p:nvSpPr>
            <p:cNvPr id="28692" name="AutoShape 61"/>
            <p:cNvSpPr>
              <a:spLocks noChangeAspect="1"/>
            </p:cNvSpPr>
            <p:nvPr/>
          </p:nvSpPr>
          <p:spPr>
            <a:xfrm>
              <a:off x="1608" y="457"/>
              <a:ext cx="373" cy="323"/>
            </a:xfrm>
            <a:prstGeom prst="hexagon">
              <a:avLst>
                <a:gd name="adj" fmla="val 28869"/>
                <a:gd name="vf" fmla="val 115470"/>
              </a:avLst>
            </a:prstGeom>
            <a:solidFill>
              <a:srgbClr val="0066CC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chemeClr val="bg1"/>
                  </a:solidFill>
                </a:rPr>
                <a:t>4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日期占位符 3"/>
          <p:cNvSpPr txBox="1">
            <a:spLocks noGrp="1"/>
          </p:cNvSpPr>
          <p:nvPr>
            <p:ph type="dt" sz="half" idx="2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fld id="{BB962C8B-B14F-4D97-AF65-F5344CB8AC3E}" type="datetime1">
              <a:rPr lang="zh-CN" altLang="en-US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</a:fld>
            <a:endParaRPr lang="zh-CN" altLang="en-US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23" name="页脚占位符 4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+mn-lt"/>
                <a:ea typeface="隶书" panose="02010509060101010101" pitchFamily="49" charset="-122"/>
                <a:cs typeface="+mn-cs"/>
              </a:rPr>
              <a:t>南京航空航天大学智能诊断与专家系统研究室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               </a:t>
            </a: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http://ides.nuaa.edu.cn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  <a:cs typeface="+mn-cs"/>
              </a:rPr>
              <a:t>  </a:t>
            </a:r>
            <a:endParaRPr lang="en-US" altLang="zh-CN" sz="1400" dirty="0">
              <a:solidFill>
                <a:schemeClr val="bg1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24" name="Text Box 7"/>
          <p:cNvSpPr txBox="1"/>
          <p:nvPr/>
        </p:nvSpPr>
        <p:spPr>
          <a:xfrm>
            <a:off x="0" y="0"/>
            <a:ext cx="449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chemeClr val="bg1"/>
                </a:solidFill>
              </a:rPr>
              <a:t>第四部分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30725" name="Text Box 8"/>
          <p:cNvSpPr txBox="1"/>
          <p:nvPr/>
        </p:nvSpPr>
        <p:spPr>
          <a:xfrm>
            <a:off x="4648200" y="0"/>
            <a:ext cx="449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下周工作计划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30726" name="Text Box 40"/>
          <p:cNvSpPr txBox="1"/>
          <p:nvPr/>
        </p:nvSpPr>
        <p:spPr>
          <a:xfrm>
            <a:off x="2286000" y="4122738"/>
            <a:ext cx="1143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1800" b="1" dirty="0">
                <a:solidFill>
                  <a:schemeClr val="bg1"/>
                </a:solidFill>
              </a:rPr>
              <a:t>人为因素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838200" y="1295400"/>
            <a:ext cx="68389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分条目列出下周的研究工作计划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PP_MARK_KEY" val="8c29e428-a4df-4c72-9ff3-78e26ecc1bb3"/>
  <p:tag name="COMMONDATA" val="eyJoZGlkIjoiMzE1NWM0MzNlN2RhZGNhYThhZTgzODMxMWE5MDkzYzQ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WPS 演示</Application>
  <PresentationFormat>全屏显示(4:3)</PresentationFormat>
  <Paragraphs>174</Paragraphs>
  <Slides>10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隶书</vt:lpstr>
      <vt:lpstr>华文新魏</vt:lpstr>
      <vt:lpstr>华文彩云</vt:lpstr>
      <vt:lpstr>黑体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陈果</cp:lastModifiedBy>
  <cp:revision>338</cp:revision>
  <dcterms:created xsi:type="dcterms:W3CDTF">2023-04-30T12:10:10Z</dcterms:created>
  <dcterms:modified xsi:type="dcterms:W3CDTF">2023-04-30T12:18:48Z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E1E84477333549279FB7BB9E3388B826_13</vt:lpwstr>
  </property>
  <property fmtid="{D5CDD505-2E9C-101B-9397-08002B2CF9AE}" pid="4" name="KSOProductBuildVer">
    <vt:lpwstr>2052-11.1.0.14036</vt:lpwstr>
  </property>
</Properties>
</file>